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7"/>
  </p:notesMasterIdLst>
  <p:handoutMasterIdLst>
    <p:handoutMasterId r:id="rId28"/>
  </p:handoutMasterIdLst>
  <p:sldIdLst>
    <p:sldId id="339" r:id="rId5"/>
    <p:sldId id="392" r:id="rId6"/>
    <p:sldId id="3464" r:id="rId7"/>
    <p:sldId id="394" r:id="rId8"/>
    <p:sldId id="3475" r:id="rId9"/>
    <p:sldId id="405" r:id="rId10"/>
    <p:sldId id="3468" r:id="rId11"/>
    <p:sldId id="5202" r:id="rId12"/>
    <p:sldId id="389" r:id="rId13"/>
    <p:sldId id="5206" r:id="rId14"/>
    <p:sldId id="3477" r:id="rId15"/>
    <p:sldId id="3478" r:id="rId16"/>
    <p:sldId id="398" r:id="rId17"/>
    <p:sldId id="5205" r:id="rId18"/>
    <p:sldId id="5204" r:id="rId19"/>
    <p:sldId id="3479" r:id="rId20"/>
    <p:sldId id="387" r:id="rId21"/>
    <p:sldId id="5207" r:id="rId22"/>
    <p:sldId id="404" r:id="rId23"/>
    <p:sldId id="379" r:id="rId24"/>
    <p:sldId id="400" r:id="rId25"/>
    <p:sldId id="340" r:id="rId26"/>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E0F42E87-84B2-014E-A9E0-06A8393A1B78}">
          <p14:sldIdLst>
            <p14:sldId id="339"/>
            <p14:sldId id="392"/>
            <p14:sldId id="3464"/>
            <p14:sldId id="394"/>
            <p14:sldId id="3475"/>
            <p14:sldId id="405"/>
            <p14:sldId id="3468"/>
            <p14:sldId id="5202"/>
            <p14:sldId id="389"/>
            <p14:sldId id="5206"/>
            <p14:sldId id="3477"/>
            <p14:sldId id="3478"/>
            <p14:sldId id="398"/>
            <p14:sldId id="5205"/>
            <p14:sldId id="5204"/>
            <p14:sldId id="3479"/>
            <p14:sldId id="387"/>
            <p14:sldId id="5207"/>
            <p14:sldId id="404"/>
            <p14:sldId id="379"/>
            <p14:sldId id="400"/>
            <p14:sldId id="340"/>
          </p14:sldIdLst>
        </p14:section>
      </p14:sectionLst>
    </p:ex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A8FB0"/>
    <a:srgbClr val="FFB3DD"/>
    <a:srgbClr val="FF46B3"/>
    <a:srgbClr val="FFBAE6"/>
    <a:srgbClr val="000000"/>
    <a:srgbClr val="FFC000"/>
    <a:srgbClr val="99D6EA"/>
    <a:srgbClr val="505050"/>
    <a:srgbClr val="003087"/>
    <a:srgbClr val="FF42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80182C-1CEC-4DD3-A3AB-67AC5BE014A5}" v="14" dt="2025-07-14T18:28:26.41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29" autoAdjust="0"/>
  </p:normalViewPr>
  <p:slideViewPr>
    <p:cSldViewPr snapToGrid="0">
      <p:cViewPr varScale="1">
        <p:scale>
          <a:sx n="114" d="100"/>
          <a:sy n="114" d="100"/>
        </p:scale>
        <p:origin x="822" y="108"/>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P. Bafia" userId="62ca80ec-ea2f-4a01-b6b3-7e06f7beff2b" providerId="ADAL" clId="{6EB98300-1BFB-4074-BD7D-A264BE61A700}"/>
    <pc:docChg chg="undo custSel delSld modSld modSection">
      <pc:chgData name="Daniel P. Bafia" userId="62ca80ec-ea2f-4a01-b6b3-7e06f7beff2b" providerId="ADAL" clId="{6EB98300-1BFB-4074-BD7D-A264BE61A700}" dt="2025-07-14T22:08:32.786" v="78" actId="20577"/>
      <pc:docMkLst>
        <pc:docMk/>
      </pc:docMkLst>
      <pc:sldChg chg="modSp mod modAnim">
        <pc:chgData name="Daniel P. Bafia" userId="62ca80ec-ea2f-4a01-b6b3-7e06f7beff2b" providerId="ADAL" clId="{6EB98300-1BFB-4074-BD7D-A264BE61A700}" dt="2025-07-14T22:05:43.710" v="13" actId="1076"/>
        <pc:sldMkLst>
          <pc:docMk/>
          <pc:sldMk cId="2938360207" sldId="379"/>
        </pc:sldMkLst>
        <pc:spChg chg="mod">
          <ac:chgData name="Daniel P. Bafia" userId="62ca80ec-ea2f-4a01-b6b3-7e06f7beff2b" providerId="ADAL" clId="{6EB98300-1BFB-4074-BD7D-A264BE61A700}" dt="2025-07-14T22:05:43.710" v="13" actId="1076"/>
          <ac:spMkLst>
            <pc:docMk/>
            <pc:sldMk cId="2938360207" sldId="379"/>
            <ac:spMk id="2" creationId="{FBE71047-B21B-B82A-9326-C3095DB5DB6C}"/>
          </ac:spMkLst>
        </pc:spChg>
      </pc:sldChg>
      <pc:sldChg chg="modSp mod">
        <pc:chgData name="Daniel P. Bafia" userId="62ca80ec-ea2f-4a01-b6b3-7e06f7beff2b" providerId="ADAL" clId="{6EB98300-1BFB-4074-BD7D-A264BE61A700}" dt="2025-07-14T22:08:10.164" v="33" actId="1076"/>
        <pc:sldMkLst>
          <pc:docMk/>
          <pc:sldMk cId="3519201790" sldId="394"/>
        </pc:sldMkLst>
        <pc:picChg chg="mod">
          <ac:chgData name="Daniel P. Bafia" userId="62ca80ec-ea2f-4a01-b6b3-7e06f7beff2b" providerId="ADAL" clId="{6EB98300-1BFB-4074-BD7D-A264BE61A700}" dt="2025-07-14T22:08:10.164" v="33" actId="1076"/>
          <ac:picMkLst>
            <pc:docMk/>
            <pc:sldMk cId="3519201790" sldId="394"/>
            <ac:picMk id="22" creationId="{4E34C972-D47F-0BFC-3056-5B3D69374456}"/>
          </ac:picMkLst>
        </pc:picChg>
      </pc:sldChg>
      <pc:sldChg chg="modSp mod">
        <pc:chgData name="Daniel P. Bafia" userId="62ca80ec-ea2f-4a01-b6b3-7e06f7beff2b" providerId="ADAL" clId="{6EB98300-1BFB-4074-BD7D-A264BE61A700}" dt="2025-07-14T22:07:35.709" v="17" actId="14734"/>
        <pc:sldMkLst>
          <pc:docMk/>
          <pc:sldMk cId="2782607983" sldId="398"/>
        </pc:sldMkLst>
        <pc:graphicFrameChg chg="modGraphic">
          <ac:chgData name="Daniel P. Bafia" userId="62ca80ec-ea2f-4a01-b6b3-7e06f7beff2b" providerId="ADAL" clId="{6EB98300-1BFB-4074-BD7D-A264BE61A700}" dt="2025-07-14T22:07:35.709" v="17" actId="14734"/>
          <ac:graphicFrameMkLst>
            <pc:docMk/>
            <pc:sldMk cId="2782607983" sldId="398"/>
            <ac:graphicFrameMk id="16" creationId="{C5AB94DB-8FDE-EF23-3B56-C1C2129AAD88}"/>
          </ac:graphicFrameMkLst>
        </pc:graphicFrameChg>
      </pc:sldChg>
      <pc:sldChg chg="del">
        <pc:chgData name="Daniel P. Bafia" userId="62ca80ec-ea2f-4a01-b6b3-7e06f7beff2b" providerId="ADAL" clId="{6EB98300-1BFB-4074-BD7D-A264BE61A700}" dt="2025-07-14T22:04:25.379" v="0" actId="47"/>
        <pc:sldMkLst>
          <pc:docMk/>
          <pc:sldMk cId="2168838421" sldId="401"/>
        </pc:sldMkLst>
      </pc:sldChg>
      <pc:sldChg chg="modSp mod">
        <pc:chgData name="Daniel P. Bafia" userId="62ca80ec-ea2f-4a01-b6b3-7e06f7beff2b" providerId="ADAL" clId="{6EB98300-1BFB-4074-BD7D-A264BE61A700}" dt="2025-07-14T22:06:33.592" v="14" actId="6549"/>
        <pc:sldMkLst>
          <pc:docMk/>
          <pc:sldMk cId="1835673292" sldId="404"/>
        </pc:sldMkLst>
        <pc:graphicFrameChg chg="modGraphic">
          <ac:chgData name="Daniel P. Bafia" userId="62ca80ec-ea2f-4a01-b6b3-7e06f7beff2b" providerId="ADAL" clId="{6EB98300-1BFB-4074-BD7D-A264BE61A700}" dt="2025-07-14T22:06:33.592" v="14" actId="6549"/>
          <ac:graphicFrameMkLst>
            <pc:docMk/>
            <pc:sldMk cId="1835673292" sldId="404"/>
            <ac:graphicFrameMk id="4" creationId="{1AA23541-4E1E-4D76-F329-D8DA2B25FAD9}"/>
          </ac:graphicFrameMkLst>
        </pc:graphicFrameChg>
      </pc:sldChg>
      <pc:sldChg chg="modSp mod modAnim">
        <pc:chgData name="Daniel P. Bafia" userId="62ca80ec-ea2f-4a01-b6b3-7e06f7beff2b" providerId="ADAL" clId="{6EB98300-1BFB-4074-BD7D-A264BE61A700}" dt="2025-07-14T22:08:32.786" v="78" actId="20577"/>
        <pc:sldMkLst>
          <pc:docMk/>
          <pc:sldMk cId="3140673029" sldId="3475"/>
        </pc:sldMkLst>
        <pc:spChg chg="mod">
          <ac:chgData name="Daniel P. Bafia" userId="62ca80ec-ea2f-4a01-b6b3-7e06f7beff2b" providerId="ADAL" clId="{6EB98300-1BFB-4074-BD7D-A264BE61A700}" dt="2025-07-14T22:08:32.786" v="78" actId="20577"/>
          <ac:spMkLst>
            <pc:docMk/>
            <pc:sldMk cId="3140673029" sldId="3475"/>
            <ac:spMk id="24" creationId="{43E480FF-7AE9-F100-08BB-817C6096903F}"/>
          </ac:spMkLst>
        </pc:spChg>
      </pc:sldChg>
      <pc:sldChg chg="modSp mod">
        <pc:chgData name="Daniel P. Bafia" userId="62ca80ec-ea2f-4a01-b6b3-7e06f7beff2b" providerId="ADAL" clId="{6EB98300-1BFB-4074-BD7D-A264BE61A700}" dt="2025-07-14T22:06:58.906" v="15" actId="1076"/>
        <pc:sldMkLst>
          <pc:docMk/>
          <pc:sldMk cId="609078565" sldId="3478"/>
        </pc:sldMkLst>
        <pc:spChg chg="mod">
          <ac:chgData name="Daniel P. Bafia" userId="62ca80ec-ea2f-4a01-b6b3-7e06f7beff2b" providerId="ADAL" clId="{6EB98300-1BFB-4074-BD7D-A264BE61A700}" dt="2025-07-14T22:06:58.906" v="15" actId="1076"/>
          <ac:spMkLst>
            <pc:docMk/>
            <pc:sldMk cId="609078565" sldId="3478"/>
            <ac:spMk id="29" creationId="{D2C33266-8136-8D97-DF14-D1BE9D2873D0}"/>
          </ac:spMkLst>
        </pc:spChg>
      </pc:sldChg>
    </pc:docChg>
  </pc:docChgLst>
  <pc:docChgLst>
    <pc:chgData name="Daniel P. Bafia" userId="62ca80ec-ea2f-4a01-b6b3-7e06f7beff2b" providerId="ADAL" clId="{8A80182C-1CEC-4DD3-A3AB-67AC5BE014A5}"/>
    <pc:docChg chg="undo custSel addSld delSld modSld modSection">
      <pc:chgData name="Daniel P. Bafia" userId="62ca80ec-ea2f-4a01-b6b3-7e06f7beff2b" providerId="ADAL" clId="{8A80182C-1CEC-4DD3-A3AB-67AC5BE014A5}" dt="2025-07-16T02:56:57.063" v="1240" actId="20577"/>
      <pc:docMkLst>
        <pc:docMk/>
      </pc:docMkLst>
      <pc:sldChg chg="modNotesTx">
        <pc:chgData name="Daniel P. Bafia" userId="62ca80ec-ea2f-4a01-b6b3-7e06f7beff2b" providerId="ADAL" clId="{8A80182C-1CEC-4DD3-A3AB-67AC5BE014A5}" dt="2025-07-16T02:56:57.063" v="1240" actId="20577"/>
        <pc:sldMkLst>
          <pc:docMk/>
          <pc:sldMk cId="1941160667" sldId="339"/>
        </pc:sldMkLst>
      </pc:sldChg>
      <pc:sldChg chg="add del">
        <pc:chgData name="Daniel P. Bafia" userId="62ca80ec-ea2f-4a01-b6b3-7e06f7beff2b" providerId="ADAL" clId="{8A80182C-1CEC-4DD3-A3AB-67AC5BE014A5}" dt="2025-07-14T18:29:34.877" v="1237" actId="47"/>
        <pc:sldMkLst>
          <pc:docMk/>
          <pc:sldMk cId="1368295636" sldId="340"/>
        </pc:sldMkLst>
      </pc:sldChg>
      <pc:sldChg chg="modSp mod modAnim modNotesTx">
        <pc:chgData name="Daniel P. Bafia" userId="62ca80ec-ea2f-4a01-b6b3-7e06f7beff2b" providerId="ADAL" clId="{8A80182C-1CEC-4DD3-A3AB-67AC5BE014A5}" dt="2025-07-14T18:29:31.363" v="1235" actId="20577"/>
        <pc:sldMkLst>
          <pc:docMk/>
          <pc:sldMk cId="2938360207" sldId="379"/>
        </pc:sldMkLst>
        <pc:spChg chg="mod">
          <ac:chgData name="Daniel P. Bafia" userId="62ca80ec-ea2f-4a01-b6b3-7e06f7beff2b" providerId="ADAL" clId="{8A80182C-1CEC-4DD3-A3AB-67AC5BE014A5}" dt="2025-07-14T18:27:00.119" v="1201" actId="1076"/>
          <ac:spMkLst>
            <pc:docMk/>
            <pc:sldMk cId="2938360207" sldId="379"/>
            <ac:spMk id="2" creationId="{FBE71047-B21B-B82A-9326-C3095DB5DB6C}"/>
          </ac:spMkLst>
        </pc:spChg>
        <pc:spChg chg="mod">
          <ac:chgData name="Daniel P. Bafia" userId="62ca80ec-ea2f-4a01-b6b3-7e06f7beff2b" providerId="ADAL" clId="{8A80182C-1CEC-4DD3-A3AB-67AC5BE014A5}" dt="2025-07-14T18:27:25.601" v="1212" actId="20577"/>
          <ac:spMkLst>
            <pc:docMk/>
            <pc:sldMk cId="2938360207" sldId="379"/>
            <ac:spMk id="3" creationId="{E62BF367-6B2E-A7B9-953C-443BBF0E79CA}"/>
          </ac:spMkLst>
        </pc:spChg>
      </pc:sldChg>
      <pc:sldChg chg="modNotesTx">
        <pc:chgData name="Daniel P. Bafia" userId="62ca80ec-ea2f-4a01-b6b3-7e06f7beff2b" providerId="ADAL" clId="{8A80182C-1CEC-4DD3-A3AB-67AC5BE014A5}" dt="2025-07-14T18:29:01.879" v="1226" actId="20577"/>
        <pc:sldMkLst>
          <pc:docMk/>
          <pc:sldMk cId="2293573717" sldId="389"/>
        </pc:sldMkLst>
      </pc:sldChg>
      <pc:sldChg chg="modAnim modNotesTx">
        <pc:chgData name="Daniel P. Bafia" userId="62ca80ec-ea2f-4a01-b6b3-7e06f7beff2b" providerId="ADAL" clId="{8A80182C-1CEC-4DD3-A3AB-67AC5BE014A5}" dt="2025-07-14T18:28:43.761" v="1221" actId="20577"/>
        <pc:sldMkLst>
          <pc:docMk/>
          <pc:sldMk cId="1076050625" sldId="392"/>
        </pc:sldMkLst>
      </pc:sldChg>
      <pc:sldChg chg="modNotesTx">
        <pc:chgData name="Daniel P. Bafia" userId="62ca80ec-ea2f-4a01-b6b3-7e06f7beff2b" providerId="ADAL" clId="{8A80182C-1CEC-4DD3-A3AB-67AC5BE014A5}" dt="2025-07-14T18:28:49.671" v="1222" actId="20577"/>
        <pc:sldMkLst>
          <pc:docMk/>
          <pc:sldMk cId="3519201790" sldId="394"/>
        </pc:sldMkLst>
      </pc:sldChg>
      <pc:sldChg chg="del">
        <pc:chgData name="Daniel P. Bafia" userId="62ca80ec-ea2f-4a01-b6b3-7e06f7beff2b" providerId="ADAL" clId="{8A80182C-1CEC-4DD3-A3AB-67AC5BE014A5}" dt="2025-07-14T18:21:11.656" v="1100" actId="47"/>
        <pc:sldMkLst>
          <pc:docMk/>
          <pc:sldMk cId="3442086348" sldId="397"/>
        </pc:sldMkLst>
      </pc:sldChg>
      <pc:sldChg chg="modNotesTx">
        <pc:chgData name="Daniel P. Bafia" userId="62ca80ec-ea2f-4a01-b6b3-7e06f7beff2b" providerId="ADAL" clId="{8A80182C-1CEC-4DD3-A3AB-67AC5BE014A5}" dt="2025-07-14T18:29:11.279" v="1229" actId="20577"/>
        <pc:sldMkLst>
          <pc:docMk/>
          <pc:sldMk cId="2782607983" sldId="398"/>
        </pc:sldMkLst>
      </pc:sldChg>
      <pc:sldChg chg="modSp mod modAnim">
        <pc:chgData name="Daniel P. Bafia" userId="62ca80ec-ea2f-4a01-b6b3-7e06f7beff2b" providerId="ADAL" clId="{8A80182C-1CEC-4DD3-A3AB-67AC5BE014A5}" dt="2025-07-14T18:21:09.180" v="1099"/>
        <pc:sldMkLst>
          <pc:docMk/>
          <pc:sldMk cId="2253002613" sldId="400"/>
        </pc:sldMkLst>
        <pc:spChg chg="mod">
          <ac:chgData name="Daniel P. Bafia" userId="62ca80ec-ea2f-4a01-b6b3-7e06f7beff2b" providerId="ADAL" clId="{8A80182C-1CEC-4DD3-A3AB-67AC5BE014A5}" dt="2025-07-14T18:20:58.025" v="1096" actId="5793"/>
          <ac:spMkLst>
            <pc:docMk/>
            <pc:sldMk cId="2253002613" sldId="400"/>
            <ac:spMk id="2" creationId="{51229A1E-0AE1-ADF6-752C-A0BFFAD59A13}"/>
          </ac:spMkLst>
        </pc:spChg>
      </pc:sldChg>
      <pc:sldChg chg="modNotesTx">
        <pc:chgData name="Daniel P. Bafia" userId="62ca80ec-ea2f-4a01-b6b3-7e06f7beff2b" providerId="ADAL" clId="{8A80182C-1CEC-4DD3-A3AB-67AC5BE014A5}" dt="2025-07-14T18:28:56.518" v="1224" actId="20577"/>
        <pc:sldMkLst>
          <pc:docMk/>
          <pc:sldMk cId="1300759128" sldId="405"/>
        </pc:sldMkLst>
      </pc:sldChg>
      <pc:sldChg chg="modNotesTx">
        <pc:chgData name="Daniel P. Bafia" userId="62ca80ec-ea2f-4a01-b6b3-7e06f7beff2b" providerId="ADAL" clId="{8A80182C-1CEC-4DD3-A3AB-67AC5BE014A5}" dt="2025-07-14T18:28:54.027" v="1223" actId="20577"/>
        <pc:sldMkLst>
          <pc:docMk/>
          <pc:sldMk cId="3140673029" sldId="3475"/>
        </pc:sldMkLst>
      </pc:sldChg>
      <pc:sldChg chg="modNotesTx">
        <pc:chgData name="Daniel P. Bafia" userId="62ca80ec-ea2f-4a01-b6b3-7e06f7beff2b" providerId="ADAL" clId="{8A80182C-1CEC-4DD3-A3AB-67AC5BE014A5}" dt="2025-07-14T18:29:07.153" v="1227" actId="20577"/>
        <pc:sldMkLst>
          <pc:docMk/>
          <pc:sldMk cId="335544067" sldId="3477"/>
        </pc:sldMkLst>
      </pc:sldChg>
      <pc:sldChg chg="modNotesTx">
        <pc:chgData name="Daniel P. Bafia" userId="62ca80ec-ea2f-4a01-b6b3-7e06f7beff2b" providerId="ADAL" clId="{8A80182C-1CEC-4DD3-A3AB-67AC5BE014A5}" dt="2025-07-14T18:29:09.880" v="1228" actId="20577"/>
        <pc:sldMkLst>
          <pc:docMk/>
          <pc:sldMk cId="609078565" sldId="3478"/>
        </pc:sldMkLst>
      </pc:sldChg>
      <pc:sldChg chg="modNotesTx">
        <pc:chgData name="Daniel P. Bafia" userId="62ca80ec-ea2f-4a01-b6b3-7e06f7beff2b" providerId="ADAL" clId="{8A80182C-1CEC-4DD3-A3AB-67AC5BE014A5}" dt="2025-07-14T18:29:24.762" v="1234" actId="20577"/>
        <pc:sldMkLst>
          <pc:docMk/>
          <pc:sldMk cId="2513669424" sldId="3479"/>
        </pc:sldMkLst>
      </pc:sldChg>
      <pc:sldChg chg="modNotesTx">
        <pc:chgData name="Daniel P. Bafia" userId="62ca80ec-ea2f-4a01-b6b3-7e06f7beff2b" providerId="ADAL" clId="{8A80182C-1CEC-4DD3-A3AB-67AC5BE014A5}" dt="2025-07-14T18:28:59.912" v="1225" actId="20577"/>
        <pc:sldMkLst>
          <pc:docMk/>
          <pc:sldMk cId="4126403392" sldId="5202"/>
        </pc:sldMkLst>
      </pc:sldChg>
      <pc:sldChg chg="modNotesTx">
        <pc:chgData name="Daniel P. Bafia" userId="62ca80ec-ea2f-4a01-b6b3-7e06f7beff2b" providerId="ADAL" clId="{8A80182C-1CEC-4DD3-A3AB-67AC5BE014A5}" dt="2025-07-16T02:56:38.795" v="1238" actId="20577"/>
        <pc:sldMkLst>
          <pc:docMk/>
          <pc:sldMk cId="2763797025" sldId="5204"/>
        </pc:sldMkLst>
      </pc:sldChg>
      <pc:sldChg chg="modNotesTx">
        <pc:chgData name="Daniel P. Bafia" userId="62ca80ec-ea2f-4a01-b6b3-7e06f7beff2b" providerId="ADAL" clId="{8A80182C-1CEC-4DD3-A3AB-67AC5BE014A5}" dt="2025-07-16T02:56:44.048" v="1239" actId="20577"/>
        <pc:sldMkLst>
          <pc:docMk/>
          <pc:sldMk cId="2976027519" sldId="52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7/15/2025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7/15/2025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87781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277213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310030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4294488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496966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3111485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1589589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4192300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185872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8306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ym typeface="Wingdings" panose="05000000000000000000" pitchFamily="2" charset="2"/>
            </a:endParaRP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344416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2895415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208453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3519830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1517726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320924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104673055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Close-up of a factory&#10;&#10;Description automatically generated with low confidence">
            <a:extLst>
              <a:ext uri="{FF2B5EF4-FFF2-40B4-BE49-F238E27FC236}">
                <a16:creationId xmlns:a16="http://schemas.microsoft.com/office/drawing/2014/main" id="{6981BFD7-6588-0D4B-8CC1-3092F9D89EBC}"/>
              </a:ext>
            </a:extLst>
          </p:cNvPr>
          <p:cNvPicPr>
            <a:picLocks noChangeAspect="1"/>
          </p:cNvPicPr>
          <p:nvPr userDrawn="1"/>
        </p:nvPicPr>
        <p:blipFill rotWithShape="1">
          <a:blip r:embed="rId2"/>
          <a:srcRect t="15314" b="26860"/>
          <a:stretch/>
        </p:blipFill>
        <p:spPr>
          <a:xfrm>
            <a:off x="-17762" y="-486547"/>
            <a:ext cx="9161762" cy="3530196"/>
          </a:xfrm>
          <a:prstGeom prst="rect">
            <a:avLst/>
          </a:prstGeom>
        </p:spPr>
      </p:pic>
      <p:sp>
        <p:nvSpPr>
          <p:cNvPr id="6" name="Rectangle 5">
            <a:extLst>
              <a:ext uri="{FF2B5EF4-FFF2-40B4-BE49-F238E27FC236}">
                <a16:creationId xmlns:a16="http://schemas.microsoft.com/office/drawing/2014/main" id="{F0291EDF-F712-3D43-8EEC-DDEAB4C756BA}"/>
              </a:ext>
            </a:extLst>
          </p:cNvPr>
          <p:cNvSpPr/>
          <p:nvPr userDrawn="1"/>
        </p:nvSpPr>
        <p:spPr>
          <a:xfrm>
            <a:off x="-17763" y="-486547"/>
            <a:ext cx="9161762" cy="3530196"/>
          </a:xfrm>
          <a:prstGeom prst="rect">
            <a:avLst/>
          </a:prstGeom>
          <a:gradFill flip="none" rotWithShape="1">
            <a:gsLst>
              <a:gs pos="0">
                <a:schemeClr val="accent1">
                  <a:tint val="100000"/>
                  <a:shade val="100000"/>
                  <a:satMod val="130000"/>
                  <a:alpha val="75000"/>
                </a:schemeClr>
              </a:gs>
              <a:gs pos="100000">
                <a:schemeClr val="accent1">
                  <a:tint val="50000"/>
                  <a:shade val="100000"/>
                  <a:satMod val="350000"/>
                  <a:alpha val="0"/>
                </a:schemeClr>
              </a:gs>
              <a:gs pos="52000">
                <a:schemeClr val="accent1">
                  <a:tint val="50000"/>
                  <a:shade val="100000"/>
                  <a:satMod val="350000"/>
                  <a:alpha val="51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3"/>
          <p:cNvSpPr>
            <a:spLocks noGrp="1"/>
          </p:cNvSpPr>
          <p:nvPr>
            <p:ph type="body" sz="quarter" idx="10" hasCustomPrompt="1"/>
          </p:nvPr>
        </p:nvSpPr>
        <p:spPr>
          <a:xfrm>
            <a:off x="322385" y="4624911"/>
            <a:ext cx="2432848" cy="229832"/>
          </a:xfrm>
          <a:prstGeom prst="rect">
            <a:avLst/>
          </a:prstGeom>
        </p:spPr>
        <p:txBody>
          <a:bodyPr lIns="0" tIns="45720" rIns="0" bIns="45720">
            <a:noAutofit/>
          </a:bodyPr>
          <a:lstStyle>
            <a:lvl1pPr marL="0" indent="0">
              <a:buFontTx/>
              <a:buNone/>
              <a:defRPr sz="1100">
                <a:solidFill>
                  <a:srgbClr val="63666A"/>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Month/Day/Year – Helvetica 11pt</a:t>
            </a:r>
          </a:p>
        </p:txBody>
      </p:sp>
      <p:sp>
        <p:nvSpPr>
          <p:cNvPr id="8" name="Rectangle 7"/>
          <p:cNvSpPr/>
          <p:nvPr userDrawn="1"/>
        </p:nvSpPr>
        <p:spPr>
          <a:xfrm>
            <a:off x="-17762" y="-486547"/>
            <a:ext cx="9161762" cy="1084887"/>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hasCustomPrompt="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Presentation Title – Helvetica 24pt</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pic>
        <p:nvPicPr>
          <p:cNvPr id="10" name="Picture 4" descr="quantum sensor back piece">
            <a:extLst>
              <a:ext uri="{FF2B5EF4-FFF2-40B4-BE49-F238E27FC236}">
                <a16:creationId xmlns:a16="http://schemas.microsoft.com/office/drawing/2014/main" id="{58996D56-0C7D-0545-97D5-1614214A0A2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16823" y="658523"/>
            <a:ext cx="1184754" cy="17456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quantum sensor board">
            <a:extLst>
              <a:ext uri="{FF2B5EF4-FFF2-40B4-BE49-F238E27FC236}">
                <a16:creationId xmlns:a16="http://schemas.microsoft.com/office/drawing/2014/main" id="{B970DDA0-C74F-5046-A378-DDCACA046D3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71851" y="987224"/>
            <a:ext cx="889941" cy="1125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quantum sensor front wire">
            <a:extLst>
              <a:ext uri="{FF2B5EF4-FFF2-40B4-BE49-F238E27FC236}">
                <a16:creationId xmlns:a16="http://schemas.microsoft.com/office/drawing/2014/main" id="{8E223E00-B323-724E-B6CA-F8C7BC74BF0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21378" y="1479305"/>
            <a:ext cx="458312" cy="7788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quantum sensor front piece">
            <a:extLst>
              <a:ext uri="{FF2B5EF4-FFF2-40B4-BE49-F238E27FC236}">
                <a16:creationId xmlns:a16="http://schemas.microsoft.com/office/drawing/2014/main" id="{F43291D3-2C06-EF44-866C-4C41505D5F5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244" y="1153592"/>
            <a:ext cx="1267601" cy="17895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2A1F0-4E7A-E244-8810-AC7326853167}"/>
              </a:ext>
            </a:extLst>
          </p:cNvPr>
          <p:cNvSpPr/>
          <p:nvPr userDrawn="1"/>
        </p:nvSpPr>
        <p:spPr>
          <a:xfrm>
            <a:off x="4977442" y="109365"/>
            <a:ext cx="1424084" cy="46582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ext&#10;&#10;Description automatically generated with medium confidence">
            <a:extLst>
              <a:ext uri="{FF2B5EF4-FFF2-40B4-BE49-F238E27FC236}">
                <a16:creationId xmlns:a16="http://schemas.microsoft.com/office/drawing/2014/main" id="{FF97E303-7D0D-0140-8C19-6B3554D43B9E}"/>
              </a:ext>
            </a:extLst>
          </p:cNvPr>
          <p:cNvPicPr>
            <a:picLocks noChangeAspect="1"/>
          </p:cNvPicPr>
          <p:nvPr userDrawn="1"/>
        </p:nvPicPr>
        <p:blipFill rotWithShape="1">
          <a:blip r:embed="rId8"/>
          <a:srcRect t="18224" b="32124"/>
          <a:stretch/>
        </p:blipFill>
        <p:spPr>
          <a:xfrm>
            <a:off x="5074971" y="181351"/>
            <a:ext cx="1229025" cy="290085"/>
          </a:xfrm>
          <a:prstGeom prst="rect">
            <a:avLst/>
          </a:prstGeom>
        </p:spPr>
      </p:pic>
      <p:sp>
        <p:nvSpPr>
          <p:cNvPr id="18" name="Content Placeholder 2">
            <a:extLst>
              <a:ext uri="{FF2B5EF4-FFF2-40B4-BE49-F238E27FC236}">
                <a16:creationId xmlns:a16="http://schemas.microsoft.com/office/drawing/2014/main" id="{93AC8FA2-90E7-D148-8B12-B15FB0A33957}"/>
              </a:ext>
            </a:extLst>
          </p:cNvPr>
          <p:cNvSpPr>
            <a:spLocks noGrp="1"/>
          </p:cNvSpPr>
          <p:nvPr>
            <p:ph idx="1" hasCustomPrompt="1"/>
          </p:nvPr>
        </p:nvSpPr>
        <p:spPr>
          <a:xfrm>
            <a:off x="7230017" y="4505383"/>
            <a:ext cx="1611139" cy="408453"/>
          </a:xfrm>
          <a:prstGeom prst="rect">
            <a:avLst/>
          </a:prstGeom>
        </p:spPr>
        <p:txBody>
          <a:bodyPr lIns="0" tIns="0" rIns="0" bIns="0"/>
          <a:lstStyle>
            <a:lvl1pPr marL="230188" indent="-230188">
              <a:defRPr sz="105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Insert partner logo here</a:t>
            </a:r>
          </a:p>
        </p:txBody>
      </p:sp>
      <p:sp>
        <p:nvSpPr>
          <p:cNvPr id="19" name="Text Placeholder 23">
            <a:extLst>
              <a:ext uri="{FF2B5EF4-FFF2-40B4-BE49-F238E27FC236}">
                <a16:creationId xmlns:a16="http://schemas.microsoft.com/office/drawing/2014/main" id="{245080E3-9504-414A-AA23-AB0CE37FF0C0}"/>
              </a:ext>
            </a:extLst>
          </p:cNvPr>
          <p:cNvSpPr>
            <a:spLocks noGrp="1"/>
          </p:cNvSpPr>
          <p:nvPr>
            <p:ph type="body" sz="quarter" idx="12" hasCustomPrompt="1"/>
          </p:nvPr>
        </p:nvSpPr>
        <p:spPr>
          <a:xfrm>
            <a:off x="329290" y="4110207"/>
            <a:ext cx="2041405" cy="408453"/>
          </a:xfrm>
          <a:prstGeom prst="rect">
            <a:avLst/>
          </a:prstGeom>
        </p:spPr>
        <p:txBody>
          <a:bodyPr lIns="0" tIns="45720" rIns="0" bIns="45720">
            <a:noAutofit/>
          </a:bodyPr>
          <a:lstStyle>
            <a:lvl1pPr marL="0" indent="0">
              <a:buFontTx/>
              <a:buNone/>
              <a:defRPr sz="1400">
                <a:solidFill>
                  <a:srgbClr val="63666A"/>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Presenter 1 name</a:t>
            </a:r>
          </a:p>
        </p:txBody>
      </p:sp>
      <p:sp>
        <p:nvSpPr>
          <p:cNvPr id="20" name="Text Placeholder 23">
            <a:extLst>
              <a:ext uri="{FF2B5EF4-FFF2-40B4-BE49-F238E27FC236}">
                <a16:creationId xmlns:a16="http://schemas.microsoft.com/office/drawing/2014/main" id="{6F8C807F-204C-8B4F-9A59-26AA04D8C39E}"/>
              </a:ext>
            </a:extLst>
          </p:cNvPr>
          <p:cNvSpPr>
            <a:spLocks noGrp="1"/>
          </p:cNvSpPr>
          <p:nvPr>
            <p:ph type="body" sz="quarter" idx="13" hasCustomPrompt="1"/>
          </p:nvPr>
        </p:nvSpPr>
        <p:spPr>
          <a:xfrm>
            <a:off x="2499035" y="4110207"/>
            <a:ext cx="2041405" cy="408453"/>
          </a:xfrm>
          <a:prstGeom prst="rect">
            <a:avLst/>
          </a:prstGeom>
        </p:spPr>
        <p:txBody>
          <a:bodyPr lIns="0" tIns="45720" rIns="0" bIns="45720">
            <a:noAutofit/>
          </a:bodyPr>
          <a:lstStyle>
            <a:lvl1pPr marL="0" indent="0">
              <a:buFontTx/>
              <a:buNone/>
              <a:defRPr sz="1400">
                <a:solidFill>
                  <a:srgbClr val="63666A"/>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Presenter 2 name</a:t>
            </a:r>
          </a:p>
        </p:txBody>
      </p:sp>
      <p:sp>
        <p:nvSpPr>
          <p:cNvPr id="21" name="Text Placeholder 23">
            <a:extLst>
              <a:ext uri="{FF2B5EF4-FFF2-40B4-BE49-F238E27FC236}">
                <a16:creationId xmlns:a16="http://schemas.microsoft.com/office/drawing/2014/main" id="{8AAB08ED-6551-B547-9C66-87D57174223B}"/>
              </a:ext>
            </a:extLst>
          </p:cNvPr>
          <p:cNvSpPr>
            <a:spLocks noGrp="1"/>
          </p:cNvSpPr>
          <p:nvPr>
            <p:ph type="body" sz="quarter" idx="14" hasCustomPrompt="1"/>
          </p:nvPr>
        </p:nvSpPr>
        <p:spPr>
          <a:xfrm>
            <a:off x="4668780" y="4104604"/>
            <a:ext cx="2041405" cy="408453"/>
          </a:xfrm>
          <a:prstGeom prst="rect">
            <a:avLst/>
          </a:prstGeom>
        </p:spPr>
        <p:txBody>
          <a:bodyPr lIns="0" tIns="45720" rIns="0" bIns="45720">
            <a:noAutofit/>
          </a:bodyPr>
          <a:lstStyle>
            <a:lvl1pPr marL="0" indent="0">
              <a:buFontTx/>
              <a:buNone/>
              <a:defRPr sz="1400">
                <a:solidFill>
                  <a:srgbClr val="63666A"/>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Presenter 3 name</a:t>
            </a:r>
          </a:p>
        </p:txBody>
      </p:sp>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2" name="Footer Placeholder 4">
            <a:extLst>
              <a:ext uri="{FF2B5EF4-FFF2-40B4-BE49-F238E27FC236}">
                <a16:creationId xmlns:a16="http://schemas.microsoft.com/office/drawing/2014/main" id="{960FB5DE-2BBF-E942-B18F-431AEB78E818}"/>
              </a:ext>
            </a:extLst>
          </p:cNvPr>
          <p:cNvSpPr txBox="1">
            <a:spLocks/>
          </p:cNvSpPr>
          <p:nvPr userDrawn="1"/>
        </p:nvSpPr>
        <p:spPr>
          <a:xfrm>
            <a:off x="498705" y="4851094"/>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t>D. Bafia | Materials for Bright Bream Workshop 2025</a:t>
            </a:r>
            <a:endParaRPr lang="en-US" b="1"/>
          </a:p>
          <a:p>
            <a:pPr marL="0" marR="0" lvl="0" indent="0" algn="l" defTabSz="457200" rtl="0" eaLnBrk="1" fontAlgn="base" latinLnBrk="0" hangingPunct="1">
              <a:lnSpc>
                <a:spcPct val="100000"/>
              </a:lnSpc>
              <a:spcBef>
                <a:spcPct val="0"/>
              </a:spcBef>
              <a:spcAft>
                <a:spcPct val="0"/>
              </a:spcAft>
              <a:buClrTx/>
              <a:buSzTx/>
              <a:buFontTx/>
              <a:buNone/>
              <a:tabLst/>
              <a:defRPr/>
            </a:pPr>
            <a:endParaRPr lang="en-US"/>
          </a:p>
          <a:p>
            <a:pPr>
              <a:defRPr/>
            </a:pPr>
            <a:endParaRPr lang="en-US" b="1"/>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a:t>
            </a:fld>
            <a:endParaRPr lang="en-US"/>
          </a:p>
        </p:txBody>
      </p:sp>
      <p:pic>
        <p:nvPicPr>
          <p:cNvPr id="2052" name="Picture 4">
            <a:extLst>
              <a:ext uri="{FF2B5EF4-FFF2-40B4-BE49-F238E27FC236}">
                <a16:creationId xmlns:a16="http://schemas.microsoft.com/office/drawing/2014/main" id="{9754EA26-3624-5E54-5AB1-1AB2E3F024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453" y="4807220"/>
            <a:ext cx="1307844" cy="247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5" name="Date Placeholder 3">
            <a:extLst>
              <a:ext uri="{FF2B5EF4-FFF2-40B4-BE49-F238E27FC236}">
                <a16:creationId xmlns:a16="http://schemas.microsoft.com/office/drawing/2014/main" id="{4B680134-5D92-7242-BBA1-886BF9DEE3B1}"/>
              </a:ext>
            </a:extLst>
          </p:cNvPr>
          <p:cNvSpPr>
            <a:spLocks noGrp="1"/>
          </p:cNvSpPr>
          <p:nvPr>
            <p:ph type="dt" sz="half" idx="2"/>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911CFC9-9956-B44E-BAB6-83E292F8D241}" type="datetime1">
              <a:rPr lang="en-US" smtClean="0"/>
              <a:t>7/15/2025</a:t>
            </a:fld>
            <a:endParaRPr lang="en-US"/>
          </a:p>
        </p:txBody>
      </p:sp>
      <p:sp>
        <p:nvSpPr>
          <p:cNvPr id="16" name="Footer Placeholder 4">
            <a:extLst>
              <a:ext uri="{FF2B5EF4-FFF2-40B4-BE49-F238E27FC236}">
                <a16:creationId xmlns:a16="http://schemas.microsoft.com/office/drawing/2014/main" id="{BEA271B4-4C3E-BD4E-913B-EA929FC68341}"/>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7" name="Slide Number Placeholder 5">
            <a:extLst>
              <a:ext uri="{FF2B5EF4-FFF2-40B4-BE49-F238E27FC236}">
                <a16:creationId xmlns:a16="http://schemas.microsoft.com/office/drawing/2014/main" id="{AF2E4B72-D638-994A-B26D-1991D3D7B106}"/>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9" name="Date Placeholder 3">
            <a:extLst>
              <a:ext uri="{FF2B5EF4-FFF2-40B4-BE49-F238E27FC236}">
                <a16:creationId xmlns:a16="http://schemas.microsoft.com/office/drawing/2014/main" id="{1D1E85FB-9D24-E742-A183-0032C25D3146}"/>
              </a:ext>
            </a:extLst>
          </p:cNvPr>
          <p:cNvSpPr>
            <a:spLocks noGrp="1"/>
          </p:cNvSpPr>
          <p:nvPr>
            <p:ph type="dt" sz="half" idx="16"/>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911CFC9-9956-B44E-BAB6-83E292F8D241}" type="datetime1">
              <a:rPr lang="en-US" smtClean="0"/>
              <a:t>7/15/2025</a:t>
            </a:fld>
            <a:endParaRPr lang="en-US"/>
          </a:p>
        </p:txBody>
      </p:sp>
      <p:sp>
        <p:nvSpPr>
          <p:cNvPr id="10" name="Footer Placeholder 4">
            <a:extLst>
              <a:ext uri="{FF2B5EF4-FFF2-40B4-BE49-F238E27FC236}">
                <a16:creationId xmlns:a16="http://schemas.microsoft.com/office/drawing/2014/main" id="{58638AA5-9B26-B243-A739-BD432267BA55}"/>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1" name="Slide Number Placeholder 5">
            <a:extLst>
              <a:ext uri="{FF2B5EF4-FFF2-40B4-BE49-F238E27FC236}">
                <a16:creationId xmlns:a16="http://schemas.microsoft.com/office/drawing/2014/main" id="{1FA7B224-0DB2-BE4D-A5A0-3951E09FDFBB}"/>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3" name="Date Placeholder 3">
            <a:extLst>
              <a:ext uri="{FF2B5EF4-FFF2-40B4-BE49-F238E27FC236}">
                <a16:creationId xmlns:a16="http://schemas.microsoft.com/office/drawing/2014/main" id="{77828938-55C4-D54F-97BC-6558BFC0A55D}"/>
              </a:ext>
            </a:extLst>
          </p:cNvPr>
          <p:cNvSpPr>
            <a:spLocks noGrp="1"/>
          </p:cNvSpPr>
          <p:nvPr>
            <p:ph type="dt" sz="half" idx="14"/>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911CFC9-9956-B44E-BAB6-83E292F8D241}" type="datetime1">
              <a:rPr lang="en-US" smtClean="0"/>
              <a:t>7/15/2025</a:t>
            </a:fld>
            <a:endParaRPr lang="en-US"/>
          </a:p>
        </p:txBody>
      </p:sp>
      <p:sp>
        <p:nvSpPr>
          <p:cNvPr id="14" name="Footer Placeholder 4">
            <a:extLst>
              <a:ext uri="{FF2B5EF4-FFF2-40B4-BE49-F238E27FC236}">
                <a16:creationId xmlns:a16="http://schemas.microsoft.com/office/drawing/2014/main" id="{0B46EA44-3E02-F848-9364-CFD6DEC4B361}"/>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5" name="Slide Number Placeholder 5">
            <a:extLst>
              <a:ext uri="{FF2B5EF4-FFF2-40B4-BE49-F238E27FC236}">
                <a16:creationId xmlns:a16="http://schemas.microsoft.com/office/drawing/2014/main" id="{04FB1EB2-998A-C145-B854-F76D309071E0}"/>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ogo Bottom: 3 Pictures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2003"/>
            <a:ext cx="2764716"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3" name="Date Placeholder 3">
            <a:extLst>
              <a:ext uri="{FF2B5EF4-FFF2-40B4-BE49-F238E27FC236}">
                <a16:creationId xmlns:a16="http://schemas.microsoft.com/office/drawing/2014/main" id="{77828938-55C4-D54F-97BC-6558BFC0A55D}"/>
              </a:ext>
            </a:extLst>
          </p:cNvPr>
          <p:cNvSpPr>
            <a:spLocks noGrp="1"/>
          </p:cNvSpPr>
          <p:nvPr>
            <p:ph type="dt" sz="half" idx="14"/>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911CFC9-9956-B44E-BAB6-83E292F8D241}" type="datetime1">
              <a:rPr lang="en-US" smtClean="0"/>
              <a:t>7/15/2025</a:t>
            </a:fld>
            <a:endParaRPr lang="en-US"/>
          </a:p>
        </p:txBody>
      </p:sp>
      <p:sp>
        <p:nvSpPr>
          <p:cNvPr id="14" name="Footer Placeholder 4">
            <a:extLst>
              <a:ext uri="{FF2B5EF4-FFF2-40B4-BE49-F238E27FC236}">
                <a16:creationId xmlns:a16="http://schemas.microsoft.com/office/drawing/2014/main" id="{0B46EA44-3E02-F848-9364-CFD6DEC4B361}"/>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5" name="Slide Number Placeholder 5">
            <a:extLst>
              <a:ext uri="{FF2B5EF4-FFF2-40B4-BE49-F238E27FC236}">
                <a16:creationId xmlns:a16="http://schemas.microsoft.com/office/drawing/2014/main" id="{04FB1EB2-998A-C145-B854-F76D309071E0}"/>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
        <p:nvSpPr>
          <p:cNvPr id="9" name="Picture Placeholder 2">
            <a:extLst>
              <a:ext uri="{FF2B5EF4-FFF2-40B4-BE49-F238E27FC236}">
                <a16:creationId xmlns:a16="http://schemas.microsoft.com/office/drawing/2014/main" id="{3201775C-AD98-2244-BFD9-9D2B630B7494}"/>
              </a:ext>
            </a:extLst>
          </p:cNvPr>
          <p:cNvSpPr>
            <a:spLocks noGrp="1"/>
          </p:cNvSpPr>
          <p:nvPr>
            <p:ph type="pic" idx="15"/>
          </p:nvPr>
        </p:nvSpPr>
        <p:spPr>
          <a:xfrm>
            <a:off x="3185115" y="720589"/>
            <a:ext cx="2764716"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1" name="Picture Placeholder 2">
            <a:extLst>
              <a:ext uri="{FF2B5EF4-FFF2-40B4-BE49-F238E27FC236}">
                <a16:creationId xmlns:a16="http://schemas.microsoft.com/office/drawing/2014/main" id="{EFDDEADE-6168-E74A-B5A8-27F6C2E38AF0}"/>
              </a:ext>
            </a:extLst>
          </p:cNvPr>
          <p:cNvSpPr>
            <a:spLocks noGrp="1"/>
          </p:cNvSpPr>
          <p:nvPr>
            <p:ph type="pic" idx="16"/>
          </p:nvPr>
        </p:nvSpPr>
        <p:spPr>
          <a:xfrm>
            <a:off x="6146157" y="722003"/>
            <a:ext cx="2764716"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Tree>
    <p:extLst>
      <p:ext uri="{BB962C8B-B14F-4D97-AF65-F5344CB8AC3E}">
        <p14:creationId xmlns:p14="http://schemas.microsoft.com/office/powerpoint/2010/main" val="286628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Drag picture to placeholder or click icon to add</a:t>
            </a:r>
          </a:p>
        </p:txBody>
      </p:sp>
      <p:sp>
        <p:nvSpPr>
          <p:cNvPr id="6" name="Date Placeholder 3">
            <a:extLst>
              <a:ext uri="{FF2B5EF4-FFF2-40B4-BE49-F238E27FC236}">
                <a16:creationId xmlns:a16="http://schemas.microsoft.com/office/drawing/2014/main" id="{C04DE35B-43B2-5E46-BB2A-7F0C47F493EE}"/>
              </a:ext>
            </a:extLst>
          </p:cNvPr>
          <p:cNvSpPr>
            <a:spLocks noGrp="1"/>
          </p:cNvSpPr>
          <p:nvPr>
            <p:ph type="dt" sz="half" idx="2"/>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911CFC9-9956-B44E-BAB6-83E292F8D241}" type="datetime1">
              <a:rPr lang="en-US" smtClean="0"/>
              <a:t>7/15/2025</a:t>
            </a:fld>
            <a:endParaRPr lang="en-US"/>
          </a:p>
        </p:txBody>
      </p:sp>
      <p:sp>
        <p:nvSpPr>
          <p:cNvPr id="8" name="Footer Placeholder 4">
            <a:extLst>
              <a:ext uri="{FF2B5EF4-FFF2-40B4-BE49-F238E27FC236}">
                <a16:creationId xmlns:a16="http://schemas.microsoft.com/office/drawing/2014/main" id="{8CB08929-45CB-4844-8FAB-490E069AA883}"/>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9" name="Slide Number Placeholder 5">
            <a:extLst>
              <a:ext uri="{FF2B5EF4-FFF2-40B4-BE49-F238E27FC236}">
                <a16:creationId xmlns:a16="http://schemas.microsoft.com/office/drawing/2014/main" id="{00369265-93AE-D948-8118-B1D4795106E9}"/>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2882221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4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Bottom: Collage - multiple images">
    <p:spTree>
      <p:nvGrpSpPr>
        <p:cNvPr id="1" name=""/>
        <p:cNvGrpSpPr/>
        <p:nvPr/>
      </p:nvGrpSpPr>
      <p:grpSpPr>
        <a:xfrm>
          <a:off x="0" y="0"/>
          <a:ext cx="0" cy="0"/>
          <a:chOff x="0" y="0"/>
          <a:chExt cx="0" cy="0"/>
        </a:xfrm>
      </p:grpSpPr>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p>
        </p:txBody>
      </p:sp>
      <p:sp>
        <p:nvSpPr>
          <p:cNvPr id="21" name="Date Placeholder 3">
            <a:extLst>
              <a:ext uri="{FF2B5EF4-FFF2-40B4-BE49-F238E27FC236}">
                <a16:creationId xmlns:a16="http://schemas.microsoft.com/office/drawing/2014/main" id="{F003E816-DE23-7A4B-A7F1-1C444743BC6A}"/>
              </a:ext>
            </a:extLst>
          </p:cNvPr>
          <p:cNvSpPr>
            <a:spLocks noGrp="1"/>
          </p:cNvSpPr>
          <p:nvPr>
            <p:ph type="dt" sz="half" idx="2"/>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911CFC9-9956-B44E-BAB6-83E292F8D241}" type="datetime1">
              <a:rPr lang="en-US" smtClean="0"/>
              <a:t>7/15/2025</a:t>
            </a:fld>
            <a:endParaRPr lang="en-US"/>
          </a:p>
        </p:txBody>
      </p:sp>
      <p:sp>
        <p:nvSpPr>
          <p:cNvPr id="22" name="Footer Placeholder 4">
            <a:extLst>
              <a:ext uri="{FF2B5EF4-FFF2-40B4-BE49-F238E27FC236}">
                <a16:creationId xmlns:a16="http://schemas.microsoft.com/office/drawing/2014/main" id="{2DF94F28-0184-8042-9D48-11789A42E883}"/>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23" name="Slide Number Placeholder 5">
            <a:extLst>
              <a:ext uri="{FF2B5EF4-FFF2-40B4-BE49-F238E27FC236}">
                <a16:creationId xmlns:a16="http://schemas.microsoft.com/office/drawing/2014/main" id="{A9F1936B-7E4C-D74A-AB55-2D8B530D44F4}"/>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911CFC9-9956-B44E-BAB6-83E292F8D241}" type="datetime1">
              <a:rPr lang="en-US" smtClean="0"/>
              <a:t>7/15/2025</a:t>
            </a:fld>
            <a:endParaRPr lang="en-US"/>
          </a:p>
        </p:txBody>
      </p:sp>
      <p:sp>
        <p:nvSpPr>
          <p:cNvPr id="15" name="Footer Placeholder 4"/>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6" name="Slide Number Placeholder 5"/>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pic>
        <p:nvPicPr>
          <p:cNvPr id="3" name="Picture 2">
            <a:extLst>
              <a:ext uri="{FF2B5EF4-FFF2-40B4-BE49-F238E27FC236}">
                <a16:creationId xmlns:a16="http://schemas.microsoft.com/office/drawing/2014/main" id="{6573D751-571D-7891-8350-01D42B1F07B7}"/>
              </a:ext>
            </a:extLst>
          </p:cNvPr>
          <p:cNvPicPr>
            <a:picLocks noChangeAspect="1"/>
          </p:cNvPicPr>
          <p:nvPr userDrawn="1"/>
        </p:nvPicPr>
        <p:blipFill>
          <a:blip r:embed="rId11"/>
          <a:stretch>
            <a:fillRect/>
          </a:stretch>
        </p:blipFill>
        <p:spPr>
          <a:xfrm>
            <a:off x="6771011" y="4824142"/>
            <a:ext cx="2288622" cy="227676"/>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3" r:id="rId6"/>
    <p:sldLayoutId id="2147484122" r:id="rId7"/>
    <p:sldLayoutId id="2147484124" r:id="rId8"/>
    <p:sldLayoutId id="2147484116" r:id="rId9"/>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s://arxiv.org/abs/2506.03286" TargetMode="External"/><Relationship Id="rId5" Type="http://schemas.openxmlformats.org/officeDocument/2006/relationships/image" Target="../media/image18.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abs/2503.1479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rxiv.org/abs/2506.0328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arxiv.org/abs/2108.10385" TargetMode="Externa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hyperlink" Target="https://arxiv.org/abs/2506.0218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arxiv.org/abs/2503.14616"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arxiv.org/abs/2506.03286" TargetMode="External"/><Relationship Id="rId3" Type="http://schemas.openxmlformats.org/officeDocument/2006/relationships/image" Target="../media/image51.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1.gif"/><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hyperlink" Target="https://arxiv.org/abs/2506.03286" TargetMode="External"/><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lcls.slac.stanford.edu/lcls-ii/ldesign-and-performance" TargetMode="External"/><Relationship Id="rId4" Type="http://schemas.openxmlformats.org/officeDocument/2006/relationships/image" Target="../media/image16.png"/><Relationship Id="rId9" Type="http://schemas.openxmlformats.org/officeDocument/2006/relationships/hyperlink" Target="https://www.hep.ucl.ac.uk/~jpc/all/ulthesis/node15.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arxiv.org/abs/1805.06359"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6B8687-9E1C-A84A-2629-CCBD997427A2}"/>
              </a:ext>
            </a:extLst>
          </p:cNvPr>
          <p:cNvSpPr/>
          <p:nvPr/>
        </p:nvSpPr>
        <p:spPr>
          <a:xfrm>
            <a:off x="-4046" y="0"/>
            <a:ext cx="6455646" cy="4047580"/>
          </a:xfrm>
          <a:prstGeom prst="rect">
            <a:avLst/>
          </a:prstGeom>
          <a:solidFill>
            <a:srgbClr val="F4EC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
            <a:extLst>
              <a:ext uri="{FF2B5EF4-FFF2-40B4-BE49-F238E27FC236}">
                <a16:creationId xmlns:a16="http://schemas.microsoft.com/office/drawing/2014/main" id="{A4409C3C-2A40-986D-3053-A800BEBF87A8}"/>
              </a:ext>
            </a:extLst>
          </p:cNvPr>
          <p:cNvGrpSpPr/>
          <p:nvPr/>
        </p:nvGrpSpPr>
        <p:grpSpPr>
          <a:xfrm>
            <a:off x="-4046" y="3945591"/>
            <a:ext cx="7179486" cy="1197909"/>
            <a:chOff x="0" y="0"/>
            <a:chExt cx="3955891" cy="660047"/>
          </a:xfrm>
        </p:grpSpPr>
        <p:sp>
          <p:nvSpPr>
            <p:cNvPr id="3" name="Freeform 3">
              <a:extLst>
                <a:ext uri="{FF2B5EF4-FFF2-40B4-BE49-F238E27FC236}">
                  <a16:creationId xmlns:a16="http://schemas.microsoft.com/office/drawing/2014/main" id="{88587FB3-9CA9-369A-69C1-C98571F6E0B0}"/>
                </a:ext>
              </a:extLst>
            </p:cNvPr>
            <p:cNvSpPr/>
            <p:nvPr/>
          </p:nvSpPr>
          <p:spPr>
            <a:xfrm>
              <a:off x="0" y="0"/>
              <a:ext cx="3955891" cy="660047"/>
            </a:xfrm>
            <a:custGeom>
              <a:avLst/>
              <a:gdLst/>
              <a:ahLst/>
              <a:cxnLst/>
              <a:rect l="l" t="t" r="r" b="b"/>
              <a:pathLst>
                <a:path w="3955891" h="660047">
                  <a:moveTo>
                    <a:pt x="0" y="0"/>
                  </a:moveTo>
                  <a:lnTo>
                    <a:pt x="3955891" y="0"/>
                  </a:lnTo>
                  <a:lnTo>
                    <a:pt x="3955891" y="660047"/>
                  </a:lnTo>
                  <a:lnTo>
                    <a:pt x="0" y="660047"/>
                  </a:lnTo>
                  <a:close/>
                </a:path>
              </a:pathLst>
            </a:custGeom>
            <a:solidFill>
              <a:srgbClr val="004C97"/>
            </a:solidFill>
            <a:ln w="57150" cap="sq">
              <a:noFill/>
              <a:prstDash val="solid"/>
              <a:miter/>
            </a:ln>
          </p:spPr>
          <p:txBody>
            <a:bodyPr/>
            <a:lstStyle/>
            <a:p>
              <a:endParaRPr lang="en-US"/>
            </a:p>
          </p:txBody>
        </p:sp>
        <p:sp>
          <p:nvSpPr>
            <p:cNvPr id="4" name="TextBox 4">
              <a:extLst>
                <a:ext uri="{FF2B5EF4-FFF2-40B4-BE49-F238E27FC236}">
                  <a16:creationId xmlns:a16="http://schemas.microsoft.com/office/drawing/2014/main" id="{369040F3-6F45-2C6C-6037-0028867C7DAD}"/>
                </a:ext>
              </a:extLst>
            </p:cNvPr>
            <p:cNvSpPr txBox="1"/>
            <p:nvPr/>
          </p:nvSpPr>
          <p:spPr>
            <a:xfrm>
              <a:off x="0" y="28575"/>
              <a:ext cx="3955891" cy="631472"/>
            </a:xfrm>
            <a:prstGeom prst="rect">
              <a:avLst/>
            </a:prstGeom>
          </p:spPr>
          <p:txBody>
            <a:bodyPr lIns="50800" tIns="50800" rIns="50800" bIns="50800" rtlCol="0" anchor="ctr"/>
            <a:lstStyle/>
            <a:p>
              <a:pPr algn="ctr">
                <a:lnSpc>
                  <a:spcPts val="2247"/>
                </a:lnSpc>
              </a:pPr>
              <a:endParaRPr/>
            </a:p>
          </p:txBody>
        </p:sp>
      </p:grpSp>
      <p:grpSp>
        <p:nvGrpSpPr>
          <p:cNvPr id="5" name="Group 5">
            <a:extLst>
              <a:ext uri="{FF2B5EF4-FFF2-40B4-BE49-F238E27FC236}">
                <a16:creationId xmlns:a16="http://schemas.microsoft.com/office/drawing/2014/main" id="{1479D1FC-8855-2093-8557-42007792A5C6}"/>
              </a:ext>
            </a:extLst>
          </p:cNvPr>
          <p:cNvGrpSpPr>
            <a:grpSpLocks noChangeAspect="1"/>
          </p:cNvGrpSpPr>
          <p:nvPr/>
        </p:nvGrpSpPr>
        <p:grpSpPr>
          <a:xfrm>
            <a:off x="6250781" y="1153"/>
            <a:ext cx="2893219" cy="5143500"/>
            <a:chOff x="0" y="0"/>
            <a:chExt cx="3291840" cy="5852160"/>
          </a:xfrm>
        </p:grpSpPr>
        <p:sp>
          <p:nvSpPr>
            <p:cNvPr id="6" name="Freeform 6">
              <a:extLst>
                <a:ext uri="{FF2B5EF4-FFF2-40B4-BE49-F238E27FC236}">
                  <a16:creationId xmlns:a16="http://schemas.microsoft.com/office/drawing/2014/main" id="{86ADE229-6B7A-2F5F-7165-6DB0D0A0B1E0}"/>
                </a:ext>
              </a:extLst>
            </p:cNvPr>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3"/>
              <a:stretch>
                <a:fillRect l="-9187" r="-9187"/>
              </a:stretch>
            </a:blipFill>
          </p:spPr>
          <p:txBody>
            <a:bodyPr/>
            <a:lstStyle/>
            <a:p>
              <a:endParaRPr lang="en-US"/>
            </a:p>
          </p:txBody>
        </p:sp>
        <p:sp>
          <p:nvSpPr>
            <p:cNvPr id="7" name="Freeform 7">
              <a:extLst>
                <a:ext uri="{FF2B5EF4-FFF2-40B4-BE49-F238E27FC236}">
                  <a16:creationId xmlns:a16="http://schemas.microsoft.com/office/drawing/2014/main" id="{2D5549A7-4268-39A5-50D7-C6DEE73B44CB}"/>
                </a:ext>
              </a:extLst>
            </p:cNvPr>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4"/>
              <a:stretch>
                <a:fillRect l="-30" r="-30"/>
              </a:stretch>
            </a:blipFill>
          </p:spPr>
          <p:txBody>
            <a:bodyPr/>
            <a:lstStyle/>
            <a:p>
              <a:endParaRPr lang="en-US"/>
            </a:p>
          </p:txBody>
        </p:sp>
      </p:grpSp>
      <p:grpSp>
        <p:nvGrpSpPr>
          <p:cNvPr id="8" name="Group 8">
            <a:extLst>
              <a:ext uri="{FF2B5EF4-FFF2-40B4-BE49-F238E27FC236}">
                <a16:creationId xmlns:a16="http://schemas.microsoft.com/office/drawing/2014/main" id="{0D1BE08F-5AAF-C56D-5AD5-4D7D66328863}"/>
              </a:ext>
            </a:extLst>
          </p:cNvPr>
          <p:cNvGrpSpPr/>
          <p:nvPr/>
        </p:nvGrpSpPr>
        <p:grpSpPr>
          <a:xfrm flipV="1">
            <a:off x="-6547" y="3901537"/>
            <a:ext cx="6236774" cy="109728"/>
            <a:chOff x="0" y="0"/>
            <a:chExt cx="3419770" cy="67833"/>
          </a:xfrm>
        </p:grpSpPr>
        <p:sp>
          <p:nvSpPr>
            <p:cNvPr id="9" name="Freeform 9">
              <a:extLst>
                <a:ext uri="{FF2B5EF4-FFF2-40B4-BE49-F238E27FC236}">
                  <a16:creationId xmlns:a16="http://schemas.microsoft.com/office/drawing/2014/main" id="{8AF793AD-609D-B6E1-6B6F-1694FE7240FE}"/>
                </a:ext>
              </a:extLst>
            </p:cNvPr>
            <p:cNvSpPr/>
            <p:nvPr/>
          </p:nvSpPr>
          <p:spPr>
            <a:xfrm>
              <a:off x="10338" y="0"/>
              <a:ext cx="3409432" cy="67833"/>
            </a:xfrm>
            <a:custGeom>
              <a:avLst/>
              <a:gdLst/>
              <a:ahLst/>
              <a:cxnLst/>
              <a:rect l="l" t="t" r="r" b="b"/>
              <a:pathLst>
                <a:path w="3409432" h="67833">
                  <a:moveTo>
                    <a:pt x="0" y="0"/>
                  </a:moveTo>
                  <a:lnTo>
                    <a:pt x="3409432" y="0"/>
                  </a:lnTo>
                  <a:lnTo>
                    <a:pt x="3409432" y="67833"/>
                  </a:lnTo>
                  <a:lnTo>
                    <a:pt x="0" y="67833"/>
                  </a:lnTo>
                  <a:close/>
                </a:path>
              </a:pathLst>
            </a:custGeom>
            <a:solidFill>
              <a:srgbClr val="FFFFFF"/>
            </a:solidFill>
            <a:ln w="57150" cap="sq">
              <a:solidFill>
                <a:srgbClr val="FFFFFF"/>
              </a:solidFill>
              <a:prstDash val="solid"/>
              <a:miter/>
            </a:ln>
          </p:spPr>
          <p:txBody>
            <a:bodyPr/>
            <a:lstStyle/>
            <a:p>
              <a:endParaRPr lang="en-US"/>
            </a:p>
          </p:txBody>
        </p:sp>
        <p:sp>
          <p:nvSpPr>
            <p:cNvPr id="10" name="TextBox 10">
              <a:extLst>
                <a:ext uri="{FF2B5EF4-FFF2-40B4-BE49-F238E27FC236}">
                  <a16:creationId xmlns:a16="http://schemas.microsoft.com/office/drawing/2014/main" id="{E5402979-DC81-F593-E770-1DB4DFC8E2C4}"/>
                </a:ext>
              </a:extLst>
            </p:cNvPr>
            <p:cNvSpPr txBox="1"/>
            <p:nvPr/>
          </p:nvSpPr>
          <p:spPr>
            <a:xfrm>
              <a:off x="0" y="28575"/>
              <a:ext cx="3409432" cy="39258"/>
            </a:xfrm>
            <a:prstGeom prst="rect">
              <a:avLst/>
            </a:prstGeom>
          </p:spPr>
          <p:txBody>
            <a:bodyPr lIns="50800" tIns="50800" rIns="50800" bIns="50800" rtlCol="0" anchor="ctr"/>
            <a:lstStyle/>
            <a:p>
              <a:pPr algn="ctr">
                <a:lnSpc>
                  <a:spcPts val="2247"/>
                </a:lnSpc>
              </a:pPr>
              <a:endParaRPr/>
            </a:p>
          </p:txBody>
        </p:sp>
      </p:grpSp>
      <p:grpSp>
        <p:nvGrpSpPr>
          <p:cNvPr id="11" name="Group 11">
            <a:extLst>
              <a:ext uri="{FF2B5EF4-FFF2-40B4-BE49-F238E27FC236}">
                <a16:creationId xmlns:a16="http://schemas.microsoft.com/office/drawing/2014/main" id="{8D707CF5-92CF-7C49-7BA6-15DBA43E4254}"/>
              </a:ext>
            </a:extLst>
          </p:cNvPr>
          <p:cNvGrpSpPr/>
          <p:nvPr/>
        </p:nvGrpSpPr>
        <p:grpSpPr>
          <a:xfrm rot="-5400000">
            <a:off x="5513245" y="6107907"/>
            <a:ext cx="12945187" cy="257552"/>
            <a:chOff x="0" y="0"/>
            <a:chExt cx="3409432" cy="67833"/>
          </a:xfrm>
        </p:grpSpPr>
        <p:sp>
          <p:nvSpPr>
            <p:cNvPr id="12" name="Freeform 12">
              <a:extLst>
                <a:ext uri="{FF2B5EF4-FFF2-40B4-BE49-F238E27FC236}">
                  <a16:creationId xmlns:a16="http://schemas.microsoft.com/office/drawing/2014/main" id="{ED8A7994-9802-A94B-9347-6B1706FA1C8B}"/>
                </a:ext>
              </a:extLst>
            </p:cNvPr>
            <p:cNvSpPr/>
            <p:nvPr/>
          </p:nvSpPr>
          <p:spPr>
            <a:xfrm>
              <a:off x="0" y="0"/>
              <a:ext cx="3409432" cy="67833"/>
            </a:xfrm>
            <a:custGeom>
              <a:avLst/>
              <a:gdLst/>
              <a:ahLst/>
              <a:cxnLst/>
              <a:rect l="l" t="t" r="r" b="b"/>
              <a:pathLst>
                <a:path w="3409432" h="67833">
                  <a:moveTo>
                    <a:pt x="0" y="0"/>
                  </a:moveTo>
                  <a:lnTo>
                    <a:pt x="3409432" y="0"/>
                  </a:lnTo>
                  <a:lnTo>
                    <a:pt x="3409432" y="67833"/>
                  </a:lnTo>
                  <a:lnTo>
                    <a:pt x="0" y="67833"/>
                  </a:lnTo>
                  <a:close/>
                </a:path>
              </a:pathLst>
            </a:custGeom>
            <a:solidFill>
              <a:srgbClr val="FFFFFF"/>
            </a:solidFill>
            <a:ln w="57150" cap="sq">
              <a:solidFill>
                <a:srgbClr val="FFFFFF"/>
              </a:solidFill>
              <a:prstDash val="solid"/>
              <a:miter/>
            </a:ln>
          </p:spPr>
          <p:txBody>
            <a:bodyPr/>
            <a:lstStyle/>
            <a:p>
              <a:endParaRPr lang="en-US"/>
            </a:p>
          </p:txBody>
        </p:sp>
        <p:sp>
          <p:nvSpPr>
            <p:cNvPr id="13" name="TextBox 13">
              <a:extLst>
                <a:ext uri="{FF2B5EF4-FFF2-40B4-BE49-F238E27FC236}">
                  <a16:creationId xmlns:a16="http://schemas.microsoft.com/office/drawing/2014/main" id="{6626EFAB-94B2-CCDF-8C41-423D2A51D0AD}"/>
                </a:ext>
              </a:extLst>
            </p:cNvPr>
            <p:cNvSpPr txBox="1"/>
            <p:nvPr/>
          </p:nvSpPr>
          <p:spPr>
            <a:xfrm>
              <a:off x="0" y="28575"/>
              <a:ext cx="3409432" cy="39258"/>
            </a:xfrm>
            <a:prstGeom prst="rect">
              <a:avLst/>
            </a:prstGeom>
          </p:spPr>
          <p:txBody>
            <a:bodyPr lIns="50800" tIns="50800" rIns="50800" bIns="50800" rtlCol="0" anchor="ctr"/>
            <a:lstStyle/>
            <a:p>
              <a:pPr algn="ctr">
                <a:lnSpc>
                  <a:spcPts val="2247"/>
                </a:lnSpc>
              </a:pPr>
              <a:endParaRPr/>
            </a:p>
          </p:txBody>
        </p:sp>
      </p:grpSp>
      <p:sp>
        <p:nvSpPr>
          <p:cNvPr id="14" name="Freeform 14">
            <a:extLst>
              <a:ext uri="{FF2B5EF4-FFF2-40B4-BE49-F238E27FC236}">
                <a16:creationId xmlns:a16="http://schemas.microsoft.com/office/drawing/2014/main" id="{B83ADD05-B9A1-9F49-7740-1B6C5C07064B}"/>
              </a:ext>
            </a:extLst>
          </p:cNvPr>
          <p:cNvSpPr/>
          <p:nvPr/>
        </p:nvSpPr>
        <p:spPr>
          <a:xfrm>
            <a:off x="2179113" y="4427932"/>
            <a:ext cx="1592358" cy="340366"/>
          </a:xfrm>
          <a:custGeom>
            <a:avLst/>
            <a:gdLst/>
            <a:ahLst/>
            <a:cxnLst/>
            <a:rect l="l" t="t" r="r" b="b"/>
            <a:pathLst>
              <a:path w="3275059" h="700044">
                <a:moveTo>
                  <a:pt x="0" y="0"/>
                </a:moveTo>
                <a:lnTo>
                  <a:pt x="3275059" y="0"/>
                </a:lnTo>
                <a:lnTo>
                  <a:pt x="3275059" y="700044"/>
                </a:lnTo>
                <a:lnTo>
                  <a:pt x="0" y="700044"/>
                </a:lnTo>
                <a:lnTo>
                  <a:pt x="0" y="0"/>
                </a:lnTo>
                <a:close/>
              </a:path>
            </a:pathLst>
          </a:custGeom>
          <a:blipFill>
            <a:blip r:embed="rId5"/>
            <a:stretch>
              <a:fillRect/>
            </a:stretch>
          </a:blipFill>
        </p:spPr>
        <p:txBody>
          <a:bodyPr/>
          <a:lstStyle/>
          <a:p>
            <a:endParaRPr lang="en-US"/>
          </a:p>
        </p:txBody>
      </p:sp>
      <p:sp>
        <p:nvSpPr>
          <p:cNvPr id="16" name="Freeform 16">
            <a:extLst>
              <a:ext uri="{FF2B5EF4-FFF2-40B4-BE49-F238E27FC236}">
                <a16:creationId xmlns:a16="http://schemas.microsoft.com/office/drawing/2014/main" id="{1AF83636-9F80-B44D-32D8-B2289B6B5ABD}"/>
              </a:ext>
            </a:extLst>
          </p:cNvPr>
          <p:cNvSpPr/>
          <p:nvPr/>
        </p:nvSpPr>
        <p:spPr>
          <a:xfrm>
            <a:off x="325454" y="4426296"/>
            <a:ext cx="1592358" cy="322765"/>
          </a:xfrm>
          <a:custGeom>
            <a:avLst/>
            <a:gdLst/>
            <a:ahLst/>
            <a:cxnLst/>
            <a:rect l="l" t="t" r="r" b="b"/>
            <a:pathLst>
              <a:path w="3498078" h="709046">
                <a:moveTo>
                  <a:pt x="0" y="0"/>
                </a:moveTo>
                <a:lnTo>
                  <a:pt x="3498078" y="0"/>
                </a:lnTo>
                <a:lnTo>
                  <a:pt x="3498078" y="709046"/>
                </a:lnTo>
                <a:lnTo>
                  <a:pt x="0" y="709046"/>
                </a:lnTo>
                <a:lnTo>
                  <a:pt x="0" y="0"/>
                </a:lnTo>
                <a:close/>
              </a:path>
            </a:pathLst>
          </a:custGeom>
          <a:blipFill>
            <a:blip r:embed="rId6"/>
            <a:stretch>
              <a:fillRect/>
            </a:stretch>
          </a:blipFill>
        </p:spPr>
        <p:txBody>
          <a:bodyPr/>
          <a:lstStyle/>
          <a:p>
            <a:endParaRPr lang="en-US"/>
          </a:p>
        </p:txBody>
      </p:sp>
      <p:sp>
        <p:nvSpPr>
          <p:cNvPr id="17" name="TextBox 17">
            <a:extLst>
              <a:ext uri="{FF2B5EF4-FFF2-40B4-BE49-F238E27FC236}">
                <a16:creationId xmlns:a16="http://schemas.microsoft.com/office/drawing/2014/main" id="{58A4FBDA-0E66-FF44-5ED9-C55909A589A7}"/>
              </a:ext>
            </a:extLst>
          </p:cNvPr>
          <p:cNvSpPr txBox="1"/>
          <p:nvPr/>
        </p:nvSpPr>
        <p:spPr>
          <a:xfrm>
            <a:off x="534373" y="641522"/>
            <a:ext cx="4633709" cy="923330"/>
          </a:xfrm>
          <a:prstGeom prst="rect">
            <a:avLst/>
          </a:prstGeom>
        </p:spPr>
        <p:txBody>
          <a:bodyPr wrap="square" lIns="0" tIns="0" rIns="0" bIns="0" rtlCol="0" anchor="t">
            <a:spAutoFit/>
          </a:bodyPr>
          <a:lstStyle/>
          <a:p>
            <a:pPr algn="l"/>
            <a:r>
              <a:rPr lang="en-US" sz="2000" b="1" i="0">
                <a:effectLst/>
                <a:latin typeface="Jost"/>
              </a:rPr>
              <a:t>Nb: State of the art performance (both for accelerators and quantum), challenges, and opportunities for </a:t>
            </a:r>
            <a:r>
              <a:rPr lang="en-US" sz="2000" b="1" i="0">
                <a:solidFill>
                  <a:srgbClr val="003087"/>
                </a:solidFill>
                <a:effectLst/>
                <a:latin typeface="Jost"/>
              </a:rPr>
              <a:t>material </a:t>
            </a:r>
            <a:r>
              <a:rPr lang="en-US" sz="2000" b="1" i="0">
                <a:effectLst/>
                <a:latin typeface="Jost"/>
              </a:rPr>
              <a:t>science</a:t>
            </a:r>
          </a:p>
        </p:txBody>
      </p:sp>
      <p:sp>
        <p:nvSpPr>
          <p:cNvPr id="18" name="TextBox 18">
            <a:extLst>
              <a:ext uri="{FF2B5EF4-FFF2-40B4-BE49-F238E27FC236}">
                <a16:creationId xmlns:a16="http://schemas.microsoft.com/office/drawing/2014/main" id="{49791D97-917B-A159-E59D-ABD484AC1BCE}"/>
              </a:ext>
            </a:extLst>
          </p:cNvPr>
          <p:cNvSpPr txBox="1"/>
          <p:nvPr/>
        </p:nvSpPr>
        <p:spPr>
          <a:xfrm>
            <a:off x="534373" y="1453803"/>
            <a:ext cx="5170057" cy="575670"/>
          </a:xfrm>
          <a:prstGeom prst="rect">
            <a:avLst/>
          </a:prstGeom>
        </p:spPr>
        <p:txBody>
          <a:bodyPr wrap="square" lIns="0" tIns="0" rIns="0" bIns="0" rtlCol="0" anchor="t">
            <a:spAutoFit/>
          </a:bodyPr>
          <a:lstStyle/>
          <a:p>
            <a:pPr algn="l">
              <a:lnSpc>
                <a:spcPts val="5459"/>
              </a:lnSpc>
            </a:pPr>
            <a:r>
              <a:rPr lang="en-US" sz="1600">
                <a:solidFill>
                  <a:srgbClr val="0C2577"/>
                </a:solidFill>
                <a:latin typeface="Helvetica Now"/>
                <a:ea typeface="Helvetica Now"/>
                <a:cs typeface="Helvetica Now"/>
                <a:sym typeface="Helvetica Now"/>
              </a:rPr>
              <a:t>Materials for Bright Beams Workshop </a:t>
            </a:r>
          </a:p>
        </p:txBody>
      </p:sp>
      <p:sp>
        <p:nvSpPr>
          <p:cNvPr id="19" name="TextBox 19">
            <a:extLst>
              <a:ext uri="{FF2B5EF4-FFF2-40B4-BE49-F238E27FC236}">
                <a16:creationId xmlns:a16="http://schemas.microsoft.com/office/drawing/2014/main" id="{BF9F889D-2C38-603A-5B84-F99E43CB28EF}"/>
              </a:ext>
            </a:extLst>
          </p:cNvPr>
          <p:cNvSpPr txBox="1"/>
          <p:nvPr/>
        </p:nvSpPr>
        <p:spPr>
          <a:xfrm>
            <a:off x="262644" y="3038439"/>
            <a:ext cx="5827919" cy="344838"/>
          </a:xfrm>
          <a:prstGeom prst="rect">
            <a:avLst/>
          </a:prstGeom>
        </p:spPr>
        <p:txBody>
          <a:bodyPr wrap="square" lIns="0" tIns="0" rIns="0" bIns="0" rtlCol="0" anchor="t">
            <a:spAutoFit/>
          </a:bodyPr>
          <a:lstStyle/>
          <a:p>
            <a:pPr>
              <a:lnSpc>
                <a:spcPts val="3102"/>
              </a:lnSpc>
              <a:spcBef>
                <a:spcPct val="0"/>
              </a:spcBef>
            </a:pPr>
            <a:r>
              <a:rPr lang="en-US" sz="1600" b="1" u="sng">
                <a:solidFill>
                  <a:srgbClr val="0C2577"/>
                </a:solidFill>
                <a:latin typeface="Helvetica World Bold"/>
                <a:ea typeface="Helvetica World Bold"/>
                <a:cs typeface="Helvetica World Bold"/>
                <a:sym typeface="Helvetica World Bold"/>
              </a:rPr>
              <a:t>Daniel Bafia</a:t>
            </a:r>
            <a:r>
              <a:rPr lang="en-US" sz="1600" b="1">
                <a:solidFill>
                  <a:srgbClr val="0C2577"/>
                </a:solidFill>
                <a:latin typeface="Helvetica World Bold"/>
                <a:ea typeface="Helvetica World Bold"/>
                <a:cs typeface="Helvetica World Bold"/>
                <a:sym typeface="Helvetica World Bold"/>
              </a:rPr>
              <a:t>, on behalf of APS-TD and SQMS Directorates</a:t>
            </a:r>
          </a:p>
        </p:txBody>
      </p:sp>
      <p:grpSp>
        <p:nvGrpSpPr>
          <p:cNvPr id="21" name="Group 8">
            <a:extLst>
              <a:ext uri="{FF2B5EF4-FFF2-40B4-BE49-F238E27FC236}">
                <a16:creationId xmlns:a16="http://schemas.microsoft.com/office/drawing/2014/main" id="{63371DC2-B4CA-63B6-2ECC-F466F8DE0F2E}"/>
              </a:ext>
            </a:extLst>
          </p:cNvPr>
          <p:cNvGrpSpPr/>
          <p:nvPr/>
        </p:nvGrpSpPr>
        <p:grpSpPr>
          <a:xfrm rot="16200000" flipV="1">
            <a:off x="3707737" y="2518758"/>
            <a:ext cx="5143464" cy="105946"/>
            <a:chOff x="0" y="28575"/>
            <a:chExt cx="3409432" cy="39258"/>
          </a:xfrm>
        </p:grpSpPr>
        <p:sp>
          <p:nvSpPr>
            <p:cNvPr id="22" name="Freeform 9">
              <a:extLst>
                <a:ext uri="{FF2B5EF4-FFF2-40B4-BE49-F238E27FC236}">
                  <a16:creationId xmlns:a16="http://schemas.microsoft.com/office/drawing/2014/main" id="{6DF150E0-742A-FEB3-D2AC-00B51253D1AB}"/>
                </a:ext>
              </a:extLst>
            </p:cNvPr>
            <p:cNvSpPr/>
            <p:nvPr/>
          </p:nvSpPr>
          <p:spPr>
            <a:xfrm>
              <a:off x="0" y="33950"/>
              <a:ext cx="3394302" cy="33883"/>
            </a:xfrm>
            <a:custGeom>
              <a:avLst/>
              <a:gdLst/>
              <a:ahLst/>
              <a:cxnLst/>
              <a:rect l="l" t="t" r="r" b="b"/>
              <a:pathLst>
                <a:path w="3409432" h="67833">
                  <a:moveTo>
                    <a:pt x="0" y="0"/>
                  </a:moveTo>
                  <a:lnTo>
                    <a:pt x="3409432" y="0"/>
                  </a:lnTo>
                  <a:lnTo>
                    <a:pt x="3409432" y="67833"/>
                  </a:lnTo>
                  <a:lnTo>
                    <a:pt x="0" y="67833"/>
                  </a:lnTo>
                  <a:close/>
                </a:path>
              </a:pathLst>
            </a:custGeom>
            <a:solidFill>
              <a:srgbClr val="FFFFFF"/>
            </a:solidFill>
            <a:ln w="57150" cap="sq">
              <a:solidFill>
                <a:srgbClr val="FFFFFF"/>
              </a:solidFill>
              <a:prstDash val="solid"/>
              <a:miter/>
            </a:ln>
          </p:spPr>
          <p:txBody>
            <a:bodyPr/>
            <a:lstStyle/>
            <a:p>
              <a:endParaRPr lang="en-US"/>
            </a:p>
          </p:txBody>
        </p:sp>
        <p:sp>
          <p:nvSpPr>
            <p:cNvPr id="23" name="TextBox 10">
              <a:extLst>
                <a:ext uri="{FF2B5EF4-FFF2-40B4-BE49-F238E27FC236}">
                  <a16:creationId xmlns:a16="http://schemas.microsoft.com/office/drawing/2014/main" id="{12E55A0D-DB25-BC65-CFC8-F819D866D019}"/>
                </a:ext>
              </a:extLst>
            </p:cNvPr>
            <p:cNvSpPr txBox="1"/>
            <p:nvPr/>
          </p:nvSpPr>
          <p:spPr>
            <a:xfrm>
              <a:off x="0" y="28575"/>
              <a:ext cx="3409432" cy="39258"/>
            </a:xfrm>
            <a:prstGeom prst="rect">
              <a:avLst/>
            </a:prstGeom>
          </p:spPr>
          <p:txBody>
            <a:bodyPr lIns="50800" tIns="50800" rIns="50800" bIns="50800" rtlCol="0" anchor="ctr"/>
            <a:lstStyle/>
            <a:p>
              <a:pPr algn="ctr">
                <a:lnSpc>
                  <a:spcPts val="2247"/>
                </a:lnSpc>
              </a:pPr>
              <a:endParaRPr/>
            </a:p>
          </p:txBody>
        </p:sp>
      </p:grpSp>
      <p:pic>
        <p:nvPicPr>
          <p:cNvPr id="26" name="Picture 25" descr="Text&#10;&#10;AI-generated content may be incorrect.">
            <a:extLst>
              <a:ext uri="{FF2B5EF4-FFF2-40B4-BE49-F238E27FC236}">
                <a16:creationId xmlns:a16="http://schemas.microsoft.com/office/drawing/2014/main" id="{B8C6F8E4-5D2F-A1D1-CDE6-AF17AE8D9E31}"/>
              </a:ext>
            </a:extLst>
          </p:cNvPr>
          <p:cNvPicPr>
            <a:picLocks noChangeAspect="1"/>
          </p:cNvPicPr>
          <p:nvPr/>
        </p:nvPicPr>
        <p:blipFill>
          <a:blip r:embed="rId7"/>
          <a:stretch>
            <a:fillRect/>
          </a:stretch>
        </p:blipFill>
        <p:spPr>
          <a:xfrm>
            <a:off x="4032772" y="4430450"/>
            <a:ext cx="1921858" cy="337848"/>
          </a:xfrm>
          <a:prstGeom prst="rect">
            <a:avLst/>
          </a:prstGeom>
        </p:spPr>
      </p:pic>
      <p:sp>
        <p:nvSpPr>
          <p:cNvPr id="15" name="TextBox 18">
            <a:extLst>
              <a:ext uri="{FF2B5EF4-FFF2-40B4-BE49-F238E27FC236}">
                <a16:creationId xmlns:a16="http://schemas.microsoft.com/office/drawing/2014/main" id="{D24178A0-4E9F-0E43-7E2B-84730383C53D}"/>
              </a:ext>
            </a:extLst>
          </p:cNvPr>
          <p:cNvSpPr txBox="1"/>
          <p:nvPr/>
        </p:nvSpPr>
        <p:spPr>
          <a:xfrm>
            <a:off x="513496" y="1857619"/>
            <a:ext cx="5170057" cy="575670"/>
          </a:xfrm>
          <a:prstGeom prst="rect">
            <a:avLst/>
          </a:prstGeom>
        </p:spPr>
        <p:txBody>
          <a:bodyPr wrap="square" lIns="0" tIns="0" rIns="0" bIns="0" rtlCol="0" anchor="t">
            <a:spAutoFit/>
          </a:bodyPr>
          <a:lstStyle/>
          <a:p>
            <a:pPr algn="l">
              <a:lnSpc>
                <a:spcPts val="5459"/>
              </a:lnSpc>
            </a:pPr>
            <a:r>
              <a:rPr lang="en-US" sz="1600">
                <a:solidFill>
                  <a:srgbClr val="0C2577"/>
                </a:solidFill>
                <a:latin typeface="Helvetica Now"/>
                <a:ea typeface="Helvetica Now"/>
                <a:cs typeface="Helvetica Now"/>
                <a:sym typeface="Helvetica Now"/>
              </a:rPr>
              <a:t>July 16, 2025</a:t>
            </a:r>
          </a:p>
        </p:txBody>
      </p:sp>
      <p:sp>
        <p:nvSpPr>
          <p:cNvPr id="27" name="TextBox 26">
            <a:extLst>
              <a:ext uri="{FF2B5EF4-FFF2-40B4-BE49-F238E27FC236}">
                <a16:creationId xmlns:a16="http://schemas.microsoft.com/office/drawing/2014/main" id="{E5DB0FB7-F597-8BC2-40A2-0F3CBC5BE39E}"/>
              </a:ext>
            </a:extLst>
          </p:cNvPr>
          <p:cNvSpPr txBox="1"/>
          <p:nvPr/>
        </p:nvSpPr>
        <p:spPr>
          <a:xfrm>
            <a:off x="3291840" y="4052078"/>
            <a:ext cx="2953230" cy="276999"/>
          </a:xfrm>
          <a:prstGeom prst="rect">
            <a:avLst/>
          </a:prstGeom>
          <a:noFill/>
        </p:spPr>
        <p:txBody>
          <a:bodyPr wrap="square">
            <a:spAutoFit/>
          </a:bodyPr>
          <a:lstStyle/>
          <a:p>
            <a:r>
              <a:rPr lang="en-US" sz="1200" b="1" i="0">
                <a:solidFill>
                  <a:srgbClr val="000000"/>
                </a:solidFill>
                <a:effectLst/>
                <a:latin typeface="Times New Roman" panose="02020603050405020304" pitchFamily="18" charset="0"/>
              </a:rPr>
              <a:t>FERMILAB-SLIDES-25-0149-SQMS-TD</a:t>
            </a:r>
            <a:endParaRPr lang="en-US" sz="1200"/>
          </a:p>
        </p:txBody>
      </p:sp>
    </p:spTree>
    <p:extLst>
      <p:ext uri="{BB962C8B-B14F-4D97-AF65-F5344CB8AC3E}">
        <p14:creationId xmlns:p14="http://schemas.microsoft.com/office/powerpoint/2010/main" val="194116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59E1AC-41AA-B1F8-B8AD-916A90C9A1DD}"/>
              </a:ext>
            </a:extLst>
          </p:cNvPr>
          <p:cNvSpPr>
            <a:spLocks noGrp="1"/>
          </p:cNvSpPr>
          <p:nvPr>
            <p:ph idx="1"/>
          </p:nvPr>
        </p:nvSpPr>
        <p:spPr>
          <a:xfrm>
            <a:off x="228600" y="833735"/>
            <a:ext cx="8672513" cy="3590825"/>
          </a:xfrm>
        </p:spPr>
        <p:txBody>
          <a:bodyPr/>
          <a:lstStyle/>
          <a:p>
            <a:r>
              <a:rPr lang="en-US">
                <a:solidFill>
                  <a:schemeClr val="bg1">
                    <a:lumMod val="85000"/>
                  </a:schemeClr>
                </a:solidFill>
              </a:rPr>
              <a:t>Niobium for Accelerators</a:t>
            </a:r>
          </a:p>
          <a:p>
            <a:pPr lvl="1"/>
            <a:r>
              <a:rPr lang="en-US">
                <a:solidFill>
                  <a:schemeClr val="bg1">
                    <a:lumMod val="85000"/>
                  </a:schemeClr>
                </a:solidFill>
              </a:rPr>
              <a:t>Current state-of-the-art and challenges for improved performance</a:t>
            </a:r>
          </a:p>
          <a:p>
            <a:pPr lvl="1"/>
            <a:r>
              <a:rPr lang="en-US">
                <a:solidFill>
                  <a:schemeClr val="bg1">
                    <a:lumMod val="85000"/>
                  </a:schemeClr>
                </a:solidFill>
              </a:rPr>
              <a:t>Recent R&amp;D to address challenges</a:t>
            </a:r>
          </a:p>
          <a:p>
            <a:pPr lvl="1"/>
            <a:endParaRPr lang="en-US"/>
          </a:p>
          <a:p>
            <a:r>
              <a:rPr lang="en-US"/>
              <a:t>Niobium for Quantum Computing</a:t>
            </a:r>
          </a:p>
          <a:p>
            <a:pPr lvl="1"/>
            <a:r>
              <a:rPr lang="en-US"/>
              <a:t>Current state-of-the-art challenges for improved performance</a:t>
            </a:r>
          </a:p>
          <a:p>
            <a:pPr lvl="1"/>
            <a:r>
              <a:rPr lang="en-US"/>
              <a:t>Recent R&amp;D to address challenges</a:t>
            </a:r>
          </a:p>
          <a:p>
            <a:pPr marL="282575" lvl="1" indent="0">
              <a:buNone/>
            </a:pPr>
            <a:endParaRPr lang="en-US"/>
          </a:p>
          <a:p>
            <a:r>
              <a:rPr lang="en-US">
                <a:solidFill>
                  <a:schemeClr val="bg1">
                    <a:lumMod val="85000"/>
                  </a:schemeClr>
                </a:solidFill>
              </a:rPr>
              <a:t>Open Questions and Opportunities for Complementary Materials Studies for Quantum and Accelerators</a:t>
            </a:r>
          </a:p>
          <a:p>
            <a:endParaRPr lang="en-US"/>
          </a:p>
          <a:p>
            <a:r>
              <a:rPr lang="en-US">
                <a:solidFill>
                  <a:schemeClr val="bg1">
                    <a:lumMod val="85000"/>
                  </a:schemeClr>
                </a:solidFill>
              </a:rPr>
              <a:t>Conclusion</a:t>
            </a:r>
          </a:p>
          <a:p>
            <a:pPr lvl="1"/>
            <a:endParaRPr lang="en-US"/>
          </a:p>
          <a:p>
            <a:endParaRPr lang="en-US"/>
          </a:p>
          <a:p>
            <a:pPr lvl="1"/>
            <a:endParaRPr lang="en-US"/>
          </a:p>
        </p:txBody>
      </p:sp>
      <p:sp>
        <p:nvSpPr>
          <p:cNvPr id="3" name="Title 2">
            <a:extLst>
              <a:ext uri="{FF2B5EF4-FFF2-40B4-BE49-F238E27FC236}">
                <a16:creationId xmlns:a16="http://schemas.microsoft.com/office/drawing/2014/main" id="{E62D0A43-2AD7-5F16-7807-1C798BD65AA8}"/>
              </a:ext>
            </a:extLst>
          </p:cNvPr>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869134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18116-E353-E0DE-309B-8D615F489028}"/>
              </a:ext>
            </a:extLst>
          </p:cNvPr>
          <p:cNvSpPr>
            <a:spLocks noGrp="1"/>
          </p:cNvSpPr>
          <p:nvPr>
            <p:ph type="title"/>
          </p:nvPr>
        </p:nvSpPr>
        <p:spPr>
          <a:xfrm>
            <a:off x="205703" y="443510"/>
            <a:ext cx="8686800" cy="320908"/>
          </a:xfrm>
        </p:spPr>
        <p:txBody>
          <a:bodyPr/>
          <a:lstStyle/>
          <a:p>
            <a:r>
              <a:rPr lang="en-US"/>
              <a:t>Superconducting Quantum Technology and the Necessity for Materials Science</a:t>
            </a:r>
          </a:p>
        </p:txBody>
      </p:sp>
      <p:sp>
        <p:nvSpPr>
          <p:cNvPr id="4" name="TextBox 3">
            <a:extLst>
              <a:ext uri="{FF2B5EF4-FFF2-40B4-BE49-F238E27FC236}">
                <a16:creationId xmlns:a16="http://schemas.microsoft.com/office/drawing/2014/main" id="{AE878C70-8402-4715-A924-280D04AC10A4}"/>
              </a:ext>
            </a:extLst>
          </p:cNvPr>
          <p:cNvSpPr txBox="1"/>
          <p:nvPr/>
        </p:nvSpPr>
        <p:spPr>
          <a:xfrm>
            <a:off x="2884163" y="698671"/>
            <a:ext cx="3524788" cy="400110"/>
          </a:xfrm>
          <a:prstGeom prst="rect">
            <a:avLst/>
          </a:prstGeom>
          <a:noFill/>
        </p:spPr>
        <p:txBody>
          <a:bodyPr wrap="square" rtlCol="0">
            <a:spAutoFit/>
          </a:bodyPr>
          <a:lstStyle/>
          <a:p>
            <a:r>
              <a:rPr lang="en-US" sz="2000">
                <a:solidFill>
                  <a:schemeClr val="accent6">
                    <a:lumMod val="50000"/>
                  </a:schemeClr>
                </a:solidFill>
              </a:rPr>
              <a:t>SQMS Quantum Architectures</a:t>
            </a:r>
          </a:p>
        </p:txBody>
      </p:sp>
      <p:pic>
        <p:nvPicPr>
          <p:cNvPr id="5" name="Picture 4">
            <a:extLst>
              <a:ext uri="{FF2B5EF4-FFF2-40B4-BE49-F238E27FC236}">
                <a16:creationId xmlns:a16="http://schemas.microsoft.com/office/drawing/2014/main" id="{E360C188-2981-D5F5-3911-44F09B0B0F3E}"/>
              </a:ext>
            </a:extLst>
          </p:cNvPr>
          <p:cNvPicPr>
            <a:picLocks noChangeAspect="1"/>
          </p:cNvPicPr>
          <p:nvPr/>
        </p:nvPicPr>
        <p:blipFill>
          <a:blip r:embed="rId4"/>
          <a:stretch>
            <a:fillRect/>
          </a:stretch>
        </p:blipFill>
        <p:spPr>
          <a:xfrm>
            <a:off x="2259580" y="1422051"/>
            <a:ext cx="1857673" cy="1892478"/>
          </a:xfrm>
          <a:prstGeom prst="rect">
            <a:avLst/>
          </a:prstGeom>
        </p:spPr>
      </p:pic>
      <p:sp>
        <p:nvSpPr>
          <p:cNvPr id="6" name="TextBox 5">
            <a:extLst>
              <a:ext uri="{FF2B5EF4-FFF2-40B4-BE49-F238E27FC236}">
                <a16:creationId xmlns:a16="http://schemas.microsoft.com/office/drawing/2014/main" id="{55A888BB-02E4-D339-F7AE-4D50A0052A0D}"/>
              </a:ext>
            </a:extLst>
          </p:cNvPr>
          <p:cNvSpPr txBox="1"/>
          <p:nvPr/>
        </p:nvSpPr>
        <p:spPr>
          <a:xfrm>
            <a:off x="1714211" y="3338447"/>
            <a:ext cx="3182803" cy="253916"/>
          </a:xfrm>
          <a:prstGeom prst="rect">
            <a:avLst/>
          </a:prstGeom>
          <a:noFill/>
        </p:spPr>
        <p:txBody>
          <a:bodyPr wrap="square" rtlCol="0">
            <a:spAutoFit/>
          </a:bodyPr>
          <a:lstStyle/>
          <a:p>
            <a:r>
              <a:rPr lang="en-US" sz="1050"/>
              <a:t>M. Bal </a:t>
            </a:r>
            <a:r>
              <a:rPr lang="en-US" sz="1050" i="1"/>
              <a:t>et al</a:t>
            </a:r>
            <a:r>
              <a:rPr lang="en-US" sz="1050"/>
              <a:t> </a:t>
            </a:r>
            <a:r>
              <a:rPr lang="en-US" sz="1050" err="1"/>
              <a:t>npj</a:t>
            </a:r>
            <a:r>
              <a:rPr lang="en-US" sz="1050"/>
              <a:t> Quantum Information </a:t>
            </a:r>
            <a:r>
              <a:rPr lang="en-US" sz="1050" b="1"/>
              <a:t>10</a:t>
            </a:r>
            <a:r>
              <a:rPr lang="en-US" sz="1050"/>
              <a:t>, 43 (2024)</a:t>
            </a:r>
          </a:p>
        </p:txBody>
      </p:sp>
      <p:pic>
        <p:nvPicPr>
          <p:cNvPr id="7" name="Picture 6">
            <a:extLst>
              <a:ext uri="{FF2B5EF4-FFF2-40B4-BE49-F238E27FC236}">
                <a16:creationId xmlns:a16="http://schemas.microsoft.com/office/drawing/2014/main" id="{2D60623D-9706-1073-8399-67BF66E0BCA1}"/>
              </a:ext>
            </a:extLst>
          </p:cNvPr>
          <p:cNvPicPr>
            <a:picLocks noChangeAspect="1"/>
          </p:cNvPicPr>
          <p:nvPr/>
        </p:nvPicPr>
        <p:blipFill>
          <a:blip r:embed="rId5"/>
          <a:stretch>
            <a:fillRect/>
          </a:stretch>
        </p:blipFill>
        <p:spPr>
          <a:xfrm rot="5400000">
            <a:off x="4731168" y="1894352"/>
            <a:ext cx="2046755" cy="1031743"/>
          </a:xfrm>
          <a:prstGeom prst="rect">
            <a:avLst/>
          </a:prstGeom>
        </p:spPr>
      </p:pic>
      <p:sp>
        <p:nvSpPr>
          <p:cNvPr id="8" name="TextBox 7">
            <a:extLst>
              <a:ext uri="{FF2B5EF4-FFF2-40B4-BE49-F238E27FC236}">
                <a16:creationId xmlns:a16="http://schemas.microsoft.com/office/drawing/2014/main" id="{993D253B-3920-4410-8938-63A5ADF8F343}"/>
              </a:ext>
            </a:extLst>
          </p:cNvPr>
          <p:cNvSpPr txBox="1"/>
          <p:nvPr/>
        </p:nvSpPr>
        <p:spPr>
          <a:xfrm>
            <a:off x="5124347" y="3340035"/>
            <a:ext cx="1742605" cy="253916"/>
          </a:xfrm>
          <a:prstGeom prst="rect">
            <a:avLst/>
          </a:prstGeom>
          <a:noFill/>
        </p:spPr>
        <p:txBody>
          <a:bodyPr wrap="square" rtlCol="0">
            <a:spAutoFit/>
          </a:bodyPr>
          <a:lstStyle/>
          <a:p>
            <a:r>
              <a:rPr lang="en-US" sz="1050"/>
              <a:t>T. Kim </a:t>
            </a:r>
            <a:r>
              <a:rPr lang="en-US" sz="1050" i="1"/>
              <a:t>et al </a:t>
            </a:r>
            <a:r>
              <a:rPr lang="en-US" sz="900" b="0" u="none" strike="noStrike">
                <a:effectLst/>
                <a:hlinkClick r:id="rId6"/>
              </a:rPr>
              <a:t>arXiv:2506.03286</a:t>
            </a:r>
            <a:r>
              <a:rPr lang="en-US" sz="1050" i="1"/>
              <a:t> </a:t>
            </a:r>
            <a:endParaRPr lang="en-US" sz="1050"/>
          </a:p>
        </p:txBody>
      </p:sp>
      <p:sp>
        <p:nvSpPr>
          <p:cNvPr id="9" name="TextBox 8">
            <a:extLst>
              <a:ext uri="{FF2B5EF4-FFF2-40B4-BE49-F238E27FC236}">
                <a16:creationId xmlns:a16="http://schemas.microsoft.com/office/drawing/2014/main" id="{8C57E6B1-6DEB-23C7-1CAC-2044D24D6A84}"/>
              </a:ext>
            </a:extLst>
          </p:cNvPr>
          <p:cNvSpPr txBox="1"/>
          <p:nvPr/>
        </p:nvSpPr>
        <p:spPr>
          <a:xfrm>
            <a:off x="2917986" y="1047989"/>
            <a:ext cx="608505" cy="369332"/>
          </a:xfrm>
          <a:prstGeom prst="rect">
            <a:avLst/>
          </a:prstGeom>
          <a:noFill/>
        </p:spPr>
        <p:txBody>
          <a:bodyPr wrap="square" rtlCol="0">
            <a:spAutoFit/>
          </a:bodyPr>
          <a:lstStyle/>
          <a:p>
            <a:r>
              <a:rPr lang="en-US" sz="1800">
                <a:solidFill>
                  <a:schemeClr val="accent6">
                    <a:lumMod val="50000"/>
                  </a:schemeClr>
                </a:solidFill>
                <a:latin typeface="Helvetica" panose="020B0604020202020204" pitchFamily="34" charset="0"/>
                <a:cs typeface="Helvetica" panose="020B0604020202020204" pitchFamily="34" charset="0"/>
              </a:rPr>
              <a:t>2-D</a:t>
            </a:r>
          </a:p>
        </p:txBody>
      </p:sp>
      <p:sp>
        <p:nvSpPr>
          <p:cNvPr id="10" name="TextBox 9">
            <a:extLst>
              <a:ext uri="{FF2B5EF4-FFF2-40B4-BE49-F238E27FC236}">
                <a16:creationId xmlns:a16="http://schemas.microsoft.com/office/drawing/2014/main" id="{A95F4F67-AA48-3C38-CB83-837AA8B0D2D8}"/>
              </a:ext>
            </a:extLst>
          </p:cNvPr>
          <p:cNvSpPr txBox="1"/>
          <p:nvPr/>
        </p:nvSpPr>
        <p:spPr>
          <a:xfrm>
            <a:off x="5401538" y="1017514"/>
            <a:ext cx="608505" cy="369332"/>
          </a:xfrm>
          <a:prstGeom prst="rect">
            <a:avLst/>
          </a:prstGeom>
          <a:noFill/>
        </p:spPr>
        <p:txBody>
          <a:bodyPr wrap="square" rtlCol="0">
            <a:spAutoFit/>
          </a:bodyPr>
          <a:lstStyle/>
          <a:p>
            <a:r>
              <a:rPr lang="en-US" sz="1800">
                <a:solidFill>
                  <a:schemeClr val="accent6">
                    <a:lumMod val="50000"/>
                  </a:schemeClr>
                </a:solidFill>
                <a:latin typeface="Helvetica" panose="020B0604020202020204" pitchFamily="34" charset="0"/>
                <a:cs typeface="Helvetica" panose="020B0604020202020204" pitchFamily="34" charset="0"/>
              </a:rPr>
              <a:t>3-D</a:t>
            </a:r>
          </a:p>
        </p:txBody>
      </p:sp>
      <p:pic>
        <p:nvPicPr>
          <p:cNvPr id="11" name="Picture 10">
            <a:extLst>
              <a:ext uri="{FF2B5EF4-FFF2-40B4-BE49-F238E27FC236}">
                <a16:creationId xmlns:a16="http://schemas.microsoft.com/office/drawing/2014/main" id="{65D05337-AF7B-6EC5-325E-3671B5DB226D}"/>
              </a:ext>
            </a:extLst>
          </p:cNvPr>
          <p:cNvPicPr>
            <a:picLocks noChangeAspect="1"/>
          </p:cNvPicPr>
          <p:nvPr/>
        </p:nvPicPr>
        <p:blipFill>
          <a:blip r:embed="rId7"/>
          <a:stretch>
            <a:fillRect/>
          </a:stretch>
        </p:blipFill>
        <p:spPr>
          <a:xfrm>
            <a:off x="6822272" y="2036439"/>
            <a:ext cx="1826016" cy="1213633"/>
          </a:xfrm>
          <a:prstGeom prst="rect">
            <a:avLst/>
          </a:prstGeom>
          <a:ln>
            <a:solidFill>
              <a:srgbClr val="FF0000"/>
            </a:solidFill>
          </a:ln>
        </p:spPr>
      </p:pic>
      <p:pic>
        <p:nvPicPr>
          <p:cNvPr id="13" name="Picture 12">
            <a:extLst>
              <a:ext uri="{FF2B5EF4-FFF2-40B4-BE49-F238E27FC236}">
                <a16:creationId xmlns:a16="http://schemas.microsoft.com/office/drawing/2014/main" id="{B352C9F9-27D0-9AD5-BE6C-1D95C281AF80}"/>
              </a:ext>
            </a:extLst>
          </p:cNvPr>
          <p:cNvPicPr>
            <a:picLocks noChangeAspect="1"/>
          </p:cNvPicPr>
          <p:nvPr/>
        </p:nvPicPr>
        <p:blipFill>
          <a:blip r:embed="rId8"/>
          <a:stretch>
            <a:fillRect/>
          </a:stretch>
        </p:blipFill>
        <p:spPr>
          <a:xfrm>
            <a:off x="162385" y="2641109"/>
            <a:ext cx="1951547" cy="434643"/>
          </a:xfrm>
          <a:prstGeom prst="rect">
            <a:avLst/>
          </a:prstGeom>
          <a:ln>
            <a:solidFill>
              <a:srgbClr val="FF0000"/>
            </a:solidFill>
          </a:ln>
        </p:spPr>
      </p:pic>
      <p:cxnSp>
        <p:nvCxnSpPr>
          <p:cNvPr id="15" name="Straight Arrow Connector 14">
            <a:extLst>
              <a:ext uri="{FF2B5EF4-FFF2-40B4-BE49-F238E27FC236}">
                <a16:creationId xmlns:a16="http://schemas.microsoft.com/office/drawing/2014/main" id="{E66F3F01-F272-9670-1EB4-593CB32FBF22}"/>
              </a:ext>
            </a:extLst>
          </p:cNvPr>
          <p:cNvCxnSpPr>
            <a:cxnSpLocks/>
            <a:stCxn id="32" idx="2"/>
          </p:cNvCxnSpPr>
          <p:nvPr/>
        </p:nvCxnSpPr>
        <p:spPr>
          <a:xfrm flipH="1">
            <a:off x="495712" y="2257352"/>
            <a:ext cx="589638" cy="564801"/>
          </a:xfrm>
          <a:prstGeom prst="straightConnector1">
            <a:avLst/>
          </a:prstGeom>
          <a:ln>
            <a:solidFill>
              <a:srgbClr val="FF0000"/>
            </a:solidFill>
            <a:tailEnd type="triangle"/>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9AAE5EBC-88E1-4252-8E26-66B23A063144}"/>
              </a:ext>
            </a:extLst>
          </p:cNvPr>
          <p:cNvPicPr>
            <a:picLocks noChangeAspect="1"/>
          </p:cNvPicPr>
          <p:nvPr/>
        </p:nvPicPr>
        <p:blipFill>
          <a:blip r:embed="rId8"/>
          <a:stretch>
            <a:fillRect/>
          </a:stretch>
        </p:blipFill>
        <p:spPr>
          <a:xfrm>
            <a:off x="6655390" y="1392886"/>
            <a:ext cx="2113671" cy="470750"/>
          </a:xfrm>
          <a:prstGeom prst="rect">
            <a:avLst/>
          </a:prstGeom>
          <a:ln>
            <a:solidFill>
              <a:srgbClr val="FF0000"/>
            </a:solidFill>
          </a:ln>
        </p:spPr>
      </p:pic>
      <p:cxnSp>
        <p:nvCxnSpPr>
          <p:cNvPr id="17" name="Straight Arrow Connector 16">
            <a:extLst>
              <a:ext uri="{FF2B5EF4-FFF2-40B4-BE49-F238E27FC236}">
                <a16:creationId xmlns:a16="http://schemas.microsoft.com/office/drawing/2014/main" id="{707B4ACF-A672-30F0-15D2-E7FE5327E58B}"/>
              </a:ext>
            </a:extLst>
          </p:cNvPr>
          <p:cNvCxnSpPr>
            <a:cxnSpLocks/>
            <a:stCxn id="16" idx="1"/>
          </p:cNvCxnSpPr>
          <p:nvPr/>
        </p:nvCxnSpPr>
        <p:spPr>
          <a:xfrm flipH="1">
            <a:off x="5803900" y="1628261"/>
            <a:ext cx="851490" cy="367776"/>
          </a:xfrm>
          <a:prstGeom prst="straightConnector1">
            <a:avLst/>
          </a:prstGeom>
          <a:ln>
            <a:solidFill>
              <a:srgbClr val="FF0000"/>
            </a:solidFill>
            <a:tailEnd type="triangle"/>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pic>
        <p:nvPicPr>
          <p:cNvPr id="23" name="Picture 22" descr="\documentclass{article}&#10;\usepackage{amsmath}&#10;\pagestyle{empty}&#10;\begin{document}&#10;&#10;$$&#10;\Gamma _1 = \frac{1}{T_1} = \omega \sum_{i} \frac{p_i}{Q_i}+\Gamma _0 &#10;$$&#10;&#10;&#10;\end{document}" title="IguanaTex Bitmap Display">
            <a:extLst>
              <a:ext uri="{FF2B5EF4-FFF2-40B4-BE49-F238E27FC236}">
                <a16:creationId xmlns:a16="http://schemas.microsoft.com/office/drawing/2014/main" id="{04070C1E-AF9B-44C0-C9EA-B72C040808DF}"/>
              </a:ext>
            </a:extLst>
          </p:cNvPr>
          <p:cNvPicPr>
            <a:picLocks noChangeAspect="1"/>
          </p:cNvPicPr>
          <p:nvPr>
            <p:custDataLst>
              <p:tags r:id="rId1"/>
            </p:custDataLst>
          </p:nvPr>
        </p:nvPicPr>
        <p:blipFill>
          <a:blip r:embed="rId9"/>
          <a:stretch>
            <a:fillRect/>
          </a:stretch>
        </p:blipFill>
        <p:spPr>
          <a:xfrm>
            <a:off x="3102607" y="3887676"/>
            <a:ext cx="2601551" cy="621811"/>
          </a:xfrm>
          <a:prstGeom prst="rect">
            <a:avLst/>
          </a:prstGeom>
        </p:spPr>
      </p:pic>
      <p:sp>
        <p:nvSpPr>
          <p:cNvPr id="46" name="Rectangle 45">
            <a:extLst>
              <a:ext uri="{FF2B5EF4-FFF2-40B4-BE49-F238E27FC236}">
                <a16:creationId xmlns:a16="http://schemas.microsoft.com/office/drawing/2014/main" id="{BAF96D4C-EAFC-6B5B-3D45-B8AB5435DDE4}"/>
              </a:ext>
            </a:extLst>
          </p:cNvPr>
          <p:cNvSpPr/>
          <p:nvPr/>
        </p:nvSpPr>
        <p:spPr>
          <a:xfrm>
            <a:off x="6159282" y="2590475"/>
            <a:ext cx="189866" cy="176413"/>
          </a:xfrm>
          <a:prstGeom prst="rect">
            <a:avLst/>
          </a:prstGeom>
          <a:noFill/>
          <a:ln>
            <a:solidFill>
              <a:srgbClr val="FF000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9CDBC23E-8332-0CD5-6AF8-1027F8822B11}"/>
              </a:ext>
            </a:extLst>
          </p:cNvPr>
          <p:cNvCxnSpPr>
            <a:cxnSpLocks/>
            <a:endCxn id="46" idx="0"/>
          </p:cNvCxnSpPr>
          <p:nvPr/>
        </p:nvCxnSpPr>
        <p:spPr>
          <a:xfrm flipH="1">
            <a:off x="6254215" y="2019618"/>
            <a:ext cx="568057" cy="570857"/>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17938AE0-9AE9-A973-BCDE-D6758DC51E93}"/>
              </a:ext>
            </a:extLst>
          </p:cNvPr>
          <p:cNvCxnSpPr>
            <a:cxnSpLocks/>
            <a:endCxn id="46" idx="2"/>
          </p:cNvCxnSpPr>
          <p:nvPr/>
        </p:nvCxnSpPr>
        <p:spPr>
          <a:xfrm flipH="1" flipV="1">
            <a:off x="6254215" y="2766888"/>
            <a:ext cx="568057" cy="483184"/>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FF28F9ED-9BA1-C73E-8D1B-6DEF0EED9B5C}"/>
              </a:ext>
            </a:extLst>
          </p:cNvPr>
          <p:cNvSpPr/>
          <p:nvPr/>
        </p:nvSpPr>
        <p:spPr>
          <a:xfrm>
            <a:off x="2539945" y="2814774"/>
            <a:ext cx="189866" cy="176413"/>
          </a:xfrm>
          <a:prstGeom prst="rect">
            <a:avLst/>
          </a:prstGeom>
          <a:noFill/>
          <a:ln>
            <a:solidFill>
              <a:srgbClr val="FF000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5E1451D-1828-F051-E4B4-D895CA32DB6E}"/>
              </a:ext>
            </a:extLst>
          </p:cNvPr>
          <p:cNvCxnSpPr>
            <a:cxnSpLocks/>
            <a:stCxn id="26" idx="0"/>
          </p:cNvCxnSpPr>
          <p:nvPr/>
        </p:nvCxnSpPr>
        <p:spPr>
          <a:xfrm flipH="1" flipV="1">
            <a:off x="2113932" y="2645397"/>
            <a:ext cx="520946" cy="169377"/>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E901548-77D3-5BF2-B04A-F8BB60F75247}"/>
              </a:ext>
            </a:extLst>
          </p:cNvPr>
          <p:cNvCxnSpPr>
            <a:cxnSpLocks/>
            <a:stCxn id="26" idx="2"/>
          </p:cNvCxnSpPr>
          <p:nvPr/>
        </p:nvCxnSpPr>
        <p:spPr>
          <a:xfrm flipH="1">
            <a:off x="2111493" y="2991187"/>
            <a:ext cx="523385" cy="79898"/>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pic>
        <p:nvPicPr>
          <p:cNvPr id="32" name="Picture 31">
            <a:extLst>
              <a:ext uri="{FF2B5EF4-FFF2-40B4-BE49-F238E27FC236}">
                <a16:creationId xmlns:a16="http://schemas.microsoft.com/office/drawing/2014/main" id="{D2CD4A8D-3A0D-1AA6-921A-6EBC721CC7D8}"/>
              </a:ext>
            </a:extLst>
          </p:cNvPr>
          <p:cNvPicPr>
            <a:picLocks noChangeAspect="1"/>
          </p:cNvPicPr>
          <p:nvPr/>
        </p:nvPicPr>
        <p:blipFill>
          <a:blip r:embed="rId10"/>
          <a:stretch>
            <a:fillRect/>
          </a:stretch>
        </p:blipFill>
        <p:spPr>
          <a:xfrm>
            <a:off x="456489" y="1422615"/>
            <a:ext cx="1257722" cy="834737"/>
          </a:xfrm>
          <a:prstGeom prst="rect">
            <a:avLst/>
          </a:prstGeom>
          <a:ln>
            <a:solidFill>
              <a:srgbClr val="FF0000"/>
            </a:solidFill>
          </a:ln>
        </p:spPr>
      </p:pic>
      <p:cxnSp>
        <p:nvCxnSpPr>
          <p:cNvPr id="36" name="Straight Arrow Connector 35">
            <a:extLst>
              <a:ext uri="{FF2B5EF4-FFF2-40B4-BE49-F238E27FC236}">
                <a16:creationId xmlns:a16="http://schemas.microsoft.com/office/drawing/2014/main" id="{C9E9703A-B2BC-E479-06F9-3F24AF6AC566}"/>
              </a:ext>
            </a:extLst>
          </p:cNvPr>
          <p:cNvCxnSpPr>
            <a:cxnSpLocks/>
            <a:stCxn id="11" idx="0"/>
          </p:cNvCxnSpPr>
          <p:nvPr/>
        </p:nvCxnSpPr>
        <p:spPr>
          <a:xfrm flipV="1">
            <a:off x="7735280" y="1657404"/>
            <a:ext cx="646720" cy="379035"/>
          </a:xfrm>
          <a:prstGeom prst="straightConnector1">
            <a:avLst/>
          </a:prstGeom>
          <a:ln>
            <a:solidFill>
              <a:srgbClr val="FF0000"/>
            </a:solidFill>
            <a:tailEnd type="triangle"/>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108A1B9-8AF8-B7C2-7553-5C7BBAF0153D}"/>
              </a:ext>
            </a:extLst>
          </p:cNvPr>
          <p:cNvSpPr txBox="1"/>
          <p:nvPr/>
        </p:nvSpPr>
        <p:spPr>
          <a:xfrm>
            <a:off x="6205070" y="3823219"/>
            <a:ext cx="2075289" cy="646331"/>
          </a:xfrm>
          <a:prstGeom prst="rect">
            <a:avLst/>
          </a:prstGeom>
          <a:solidFill>
            <a:srgbClr val="FFC000"/>
          </a:solidFill>
          <a:ln>
            <a:solidFill>
              <a:schemeClr val="accent6">
                <a:lumMod val="50000"/>
              </a:schemeClr>
            </a:solidFill>
          </a:ln>
        </p:spPr>
        <p:txBody>
          <a:bodyPr wrap="square" rtlCol="0">
            <a:spAutoFit/>
          </a:bodyPr>
          <a:lstStyle/>
          <a:p>
            <a:r>
              <a:rPr lang="en-US" sz="1800">
                <a:solidFill>
                  <a:schemeClr val="accent6">
                    <a:lumMod val="50000"/>
                  </a:schemeClr>
                </a:solidFill>
              </a:rPr>
              <a:t>Longer T</a:t>
            </a:r>
            <a:r>
              <a:rPr lang="en-US" sz="1800" baseline="-25000">
                <a:solidFill>
                  <a:schemeClr val="accent6">
                    <a:lumMod val="50000"/>
                  </a:schemeClr>
                </a:solidFill>
              </a:rPr>
              <a:t>1</a:t>
            </a:r>
            <a:r>
              <a:rPr lang="en-US" sz="1800">
                <a:solidFill>
                  <a:schemeClr val="accent6">
                    <a:lumMod val="50000"/>
                  </a:schemeClr>
                </a:solidFill>
              </a:rPr>
              <a:t> </a:t>
            </a:r>
            <a:r>
              <a:rPr lang="en-US" sz="1800">
                <a:solidFill>
                  <a:schemeClr val="accent6">
                    <a:lumMod val="50000"/>
                  </a:schemeClr>
                </a:solidFill>
                <a:sym typeface="Wingdings" panose="05000000000000000000" pitchFamily="2" charset="2"/>
              </a:rPr>
              <a:t> better quantum computer</a:t>
            </a:r>
            <a:endParaRPr lang="en-US" sz="1800">
              <a:solidFill>
                <a:schemeClr val="accent6">
                  <a:lumMod val="50000"/>
                </a:schemeClr>
              </a:solidFill>
            </a:endParaRPr>
          </a:p>
        </p:txBody>
      </p:sp>
    </p:spTree>
    <p:extLst>
      <p:ext uri="{BB962C8B-B14F-4D97-AF65-F5344CB8AC3E}">
        <p14:creationId xmlns:p14="http://schemas.microsoft.com/office/powerpoint/2010/main" val="33554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46" grpId="0" animBg="1"/>
      <p:bldP spid="26"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9B9E35-4AEC-BC19-8FCF-CBFF2B41809C}"/>
              </a:ext>
            </a:extLst>
          </p:cNvPr>
          <p:cNvSpPr>
            <a:spLocks noGrp="1"/>
          </p:cNvSpPr>
          <p:nvPr>
            <p:ph type="title"/>
          </p:nvPr>
        </p:nvSpPr>
        <p:spPr/>
        <p:txBody>
          <a:bodyPr/>
          <a:lstStyle/>
          <a:p>
            <a:r>
              <a:rPr lang="en-US"/>
              <a:t>State-of-the-Art T</a:t>
            </a:r>
            <a:r>
              <a:rPr lang="en-US" baseline="-25000"/>
              <a:t>1</a:t>
            </a:r>
            <a:r>
              <a:rPr lang="en-US"/>
              <a:t> for Superconducting Quantum Architectures</a:t>
            </a:r>
          </a:p>
        </p:txBody>
      </p:sp>
      <p:sp>
        <p:nvSpPr>
          <p:cNvPr id="13" name="Content Placeholder 12">
            <a:extLst>
              <a:ext uri="{FF2B5EF4-FFF2-40B4-BE49-F238E27FC236}">
                <a16:creationId xmlns:a16="http://schemas.microsoft.com/office/drawing/2014/main" id="{02281C24-D171-C7A9-4B42-630C27580D0C}"/>
              </a:ext>
            </a:extLst>
          </p:cNvPr>
          <p:cNvSpPr>
            <a:spLocks noGrp="1"/>
          </p:cNvSpPr>
          <p:nvPr>
            <p:ph idx="1"/>
          </p:nvPr>
        </p:nvSpPr>
        <p:spPr>
          <a:xfrm>
            <a:off x="1607525" y="744435"/>
            <a:ext cx="6367254" cy="436706"/>
          </a:xfrm>
        </p:spPr>
        <p:txBody>
          <a:bodyPr/>
          <a:lstStyle/>
          <a:p>
            <a:pPr marL="0" indent="0">
              <a:buNone/>
            </a:pPr>
            <a:r>
              <a:rPr lang="en-US"/>
              <a:t>Question: What T</a:t>
            </a:r>
            <a:r>
              <a:rPr lang="en-US" baseline="-25000"/>
              <a:t>1</a:t>
            </a:r>
            <a:r>
              <a:rPr lang="en-US"/>
              <a:t> do we need to make a quantum computer?</a:t>
            </a:r>
          </a:p>
        </p:txBody>
      </p:sp>
      <p:sp>
        <p:nvSpPr>
          <p:cNvPr id="14" name="Content Placeholder 12">
            <a:extLst>
              <a:ext uri="{FF2B5EF4-FFF2-40B4-BE49-F238E27FC236}">
                <a16:creationId xmlns:a16="http://schemas.microsoft.com/office/drawing/2014/main" id="{C482B761-26EA-215B-6334-368240FD33B8}"/>
              </a:ext>
            </a:extLst>
          </p:cNvPr>
          <p:cNvSpPr txBox="1">
            <a:spLocks/>
          </p:cNvSpPr>
          <p:nvPr/>
        </p:nvSpPr>
        <p:spPr>
          <a:xfrm>
            <a:off x="3120288" y="1065810"/>
            <a:ext cx="3201004" cy="43670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t>Answer: TBD, but T</a:t>
            </a:r>
            <a:r>
              <a:rPr lang="en-US" baseline="-25000"/>
              <a:t>1</a:t>
            </a:r>
            <a:r>
              <a:rPr lang="en-US"/>
              <a:t> &gt;&gt; 1 </a:t>
            </a:r>
            <a:r>
              <a:rPr lang="en-US" err="1"/>
              <a:t>ms</a:t>
            </a:r>
            <a:r>
              <a:rPr lang="en-US"/>
              <a:t> </a:t>
            </a:r>
          </a:p>
        </p:txBody>
      </p:sp>
      <p:graphicFrame>
        <p:nvGraphicFramePr>
          <p:cNvPr id="16" name="Table 15">
            <a:extLst>
              <a:ext uri="{FF2B5EF4-FFF2-40B4-BE49-F238E27FC236}">
                <a16:creationId xmlns:a16="http://schemas.microsoft.com/office/drawing/2014/main" id="{017CD41F-32C3-7FF5-1825-E94BC122A6DD}"/>
              </a:ext>
            </a:extLst>
          </p:cNvPr>
          <p:cNvGraphicFramePr>
            <a:graphicFrameLocks noGrp="1"/>
          </p:cNvGraphicFramePr>
          <p:nvPr>
            <p:extLst>
              <p:ext uri="{D42A27DB-BD31-4B8C-83A1-F6EECF244321}">
                <p14:modId xmlns:p14="http://schemas.microsoft.com/office/powerpoint/2010/main" val="2829665043"/>
              </p:ext>
            </p:extLst>
          </p:nvPr>
        </p:nvGraphicFramePr>
        <p:xfrm>
          <a:off x="419879" y="2194798"/>
          <a:ext cx="8225954" cy="1299032"/>
        </p:xfrm>
        <a:graphic>
          <a:graphicData uri="http://schemas.openxmlformats.org/drawingml/2006/table">
            <a:tbl>
              <a:tblPr firstRow="1" bandRow="1">
                <a:tableStyleId>{073A0DAA-6AF3-43AB-8588-CEC1D06C72B9}</a:tableStyleId>
              </a:tblPr>
              <a:tblGrid>
                <a:gridCol w="1658331">
                  <a:extLst>
                    <a:ext uri="{9D8B030D-6E8A-4147-A177-3AD203B41FA5}">
                      <a16:colId xmlns:a16="http://schemas.microsoft.com/office/drawing/2014/main" val="320226513"/>
                    </a:ext>
                  </a:extLst>
                </a:gridCol>
                <a:gridCol w="2291852">
                  <a:extLst>
                    <a:ext uri="{9D8B030D-6E8A-4147-A177-3AD203B41FA5}">
                      <a16:colId xmlns:a16="http://schemas.microsoft.com/office/drawing/2014/main" val="1714843931"/>
                    </a:ext>
                  </a:extLst>
                </a:gridCol>
                <a:gridCol w="1831108">
                  <a:extLst>
                    <a:ext uri="{9D8B030D-6E8A-4147-A177-3AD203B41FA5}">
                      <a16:colId xmlns:a16="http://schemas.microsoft.com/office/drawing/2014/main" val="794392765"/>
                    </a:ext>
                  </a:extLst>
                </a:gridCol>
                <a:gridCol w="1060529">
                  <a:extLst>
                    <a:ext uri="{9D8B030D-6E8A-4147-A177-3AD203B41FA5}">
                      <a16:colId xmlns:a16="http://schemas.microsoft.com/office/drawing/2014/main" val="1956223290"/>
                    </a:ext>
                  </a:extLst>
                </a:gridCol>
                <a:gridCol w="1384134">
                  <a:extLst>
                    <a:ext uri="{9D8B030D-6E8A-4147-A177-3AD203B41FA5}">
                      <a16:colId xmlns:a16="http://schemas.microsoft.com/office/drawing/2014/main" val="1540807900"/>
                    </a:ext>
                  </a:extLst>
                </a:gridCol>
              </a:tblGrid>
              <a:tr h="283769">
                <a:tc>
                  <a:txBody>
                    <a:bodyPr/>
                    <a:lstStyle/>
                    <a:p>
                      <a:pPr algn="ctr"/>
                      <a:r>
                        <a:rPr lang="en-US" sz="1600"/>
                        <a:t>Architecture</a:t>
                      </a:r>
                    </a:p>
                  </a:txBody>
                  <a:tcPr anchor="ctr"/>
                </a:tc>
                <a:tc>
                  <a:txBody>
                    <a:bodyPr/>
                    <a:lstStyle/>
                    <a:p>
                      <a:pPr algn="ctr"/>
                      <a:r>
                        <a:rPr lang="en-US" sz="1600"/>
                        <a:t>“OK” T</a:t>
                      </a:r>
                      <a:r>
                        <a:rPr lang="en-US" sz="1600" baseline="-25000"/>
                        <a:t>1</a:t>
                      </a:r>
                      <a:r>
                        <a:rPr lang="en-US" sz="1600" baseline="0"/>
                        <a:t> [</a:t>
                      </a:r>
                      <a:r>
                        <a:rPr lang="en-US" sz="1600" baseline="0" err="1"/>
                        <a:t>ms</a:t>
                      </a:r>
                      <a:r>
                        <a:rPr lang="en-US" sz="1600" baseline="0"/>
                        <a:t>]</a:t>
                      </a:r>
                      <a:endParaRPr lang="en-US" sz="1600"/>
                    </a:p>
                  </a:txBody>
                  <a:tcPr anchor="ctr"/>
                </a:tc>
                <a:tc>
                  <a:txBody>
                    <a:bodyPr/>
                    <a:lstStyle/>
                    <a:p>
                      <a:pPr algn="ctr"/>
                      <a:r>
                        <a:rPr lang="en-US" sz="1600"/>
                        <a:t>"Good” T</a:t>
                      </a:r>
                      <a:r>
                        <a:rPr lang="en-US" sz="1600" baseline="-25000"/>
                        <a:t>1</a:t>
                      </a:r>
                      <a:r>
                        <a:rPr lang="en-US" sz="1600"/>
                        <a:t> </a:t>
                      </a:r>
                      <a:r>
                        <a:rPr lang="en-US" sz="1600" baseline="0"/>
                        <a:t>[</a:t>
                      </a:r>
                      <a:r>
                        <a:rPr lang="en-US" sz="1600" baseline="0" err="1"/>
                        <a:t>ms</a:t>
                      </a:r>
                      <a:r>
                        <a:rPr lang="en-US" sz="1600" baseline="0"/>
                        <a:t>]</a:t>
                      </a:r>
                      <a:endParaRPr lang="en-US" sz="1600"/>
                    </a:p>
                  </a:txBody>
                  <a:tcPr anchor="ctr"/>
                </a:tc>
                <a:tc gridSpan="2">
                  <a:txBody>
                    <a:bodyPr/>
                    <a:lstStyle/>
                    <a:p>
                      <a:pPr algn="ctr"/>
                      <a:r>
                        <a:rPr lang="en-US" sz="1600"/>
                        <a:t>State-of-the-Art T</a:t>
                      </a:r>
                      <a:r>
                        <a:rPr lang="en-US" sz="1600" baseline="-25000"/>
                        <a:t>1 </a:t>
                      </a:r>
                      <a:r>
                        <a:rPr lang="en-US" sz="1600" baseline="0"/>
                        <a:t>[</a:t>
                      </a:r>
                      <a:r>
                        <a:rPr lang="en-US" sz="1600" baseline="0" err="1"/>
                        <a:t>ms</a:t>
                      </a:r>
                      <a:r>
                        <a:rPr lang="en-US" sz="1600" baseline="0"/>
                        <a:t>]</a:t>
                      </a:r>
                      <a:endParaRPr lang="en-US" sz="1600"/>
                    </a:p>
                  </a:txBody>
                  <a:tcPr anchor="ctr"/>
                </a:tc>
                <a:tc hMerge="1">
                  <a:txBody>
                    <a:bodyPr/>
                    <a:lstStyle/>
                    <a:p>
                      <a:endParaRPr lang="en-US"/>
                    </a:p>
                  </a:txBody>
                  <a:tcPr/>
                </a:tc>
                <a:extLst>
                  <a:ext uri="{0D108BD9-81ED-4DB2-BD59-A6C34878D82A}">
                    <a16:rowId xmlns:a16="http://schemas.microsoft.com/office/drawing/2014/main" val="607766404"/>
                  </a:ext>
                </a:extLst>
              </a:tr>
              <a:tr h="283769">
                <a:tc>
                  <a:txBody>
                    <a:bodyPr/>
                    <a:lstStyle/>
                    <a:p>
                      <a:pPr algn="ctr"/>
                      <a:r>
                        <a:rPr lang="en-US" sz="1600" b="1"/>
                        <a:t>2-D</a:t>
                      </a:r>
                      <a:endParaRPr lang="en-US" sz="1600"/>
                    </a:p>
                  </a:txBody>
                  <a:tcPr anchor="ctr"/>
                </a:tc>
                <a:tc>
                  <a:txBody>
                    <a:bodyPr/>
                    <a:lstStyle/>
                    <a:p>
                      <a:pPr algn="ctr"/>
                      <a:r>
                        <a:rPr lang="en-US" sz="1600"/>
                        <a:t>&gt; 0.05</a:t>
                      </a:r>
                    </a:p>
                  </a:txBody>
                  <a:tcPr anchor="ctr"/>
                </a:tc>
                <a:tc>
                  <a:txBody>
                    <a:bodyPr/>
                    <a:lstStyle/>
                    <a:p>
                      <a:pPr algn="ctr"/>
                      <a:r>
                        <a:rPr lang="en-US" sz="1600"/>
                        <a:t>0.1 – 0.3</a:t>
                      </a:r>
                    </a:p>
                  </a:txBody>
                  <a:tcPr anchor="ctr"/>
                </a:tc>
                <a:tc gridSpan="2">
                  <a:txBody>
                    <a:bodyPr/>
                    <a:lstStyle/>
                    <a:p>
                      <a:pPr algn="ctr"/>
                      <a:r>
                        <a:rPr lang="en-US" sz="1600"/>
                        <a:t>1.68</a:t>
                      </a:r>
                      <a:r>
                        <a:rPr lang="en-US" sz="1600" baseline="30000"/>
                        <a:t>1</a:t>
                      </a:r>
                      <a:endParaRPr lang="en-US" sz="1600"/>
                    </a:p>
                  </a:txBody>
                  <a:tcPr anchor="ctr"/>
                </a:tc>
                <a:tc hMerge="1">
                  <a:txBody>
                    <a:bodyPr/>
                    <a:lstStyle/>
                    <a:p>
                      <a:endParaRPr lang="en-US"/>
                    </a:p>
                  </a:txBody>
                  <a:tcPr/>
                </a:tc>
                <a:extLst>
                  <a:ext uri="{0D108BD9-81ED-4DB2-BD59-A6C34878D82A}">
                    <a16:rowId xmlns:a16="http://schemas.microsoft.com/office/drawing/2014/main" val="94154842"/>
                  </a:ext>
                </a:extLst>
              </a:tr>
              <a:tr h="628472">
                <a:tc>
                  <a:txBody>
                    <a:bodyPr/>
                    <a:lstStyle/>
                    <a:p>
                      <a:pPr algn="ctr"/>
                      <a:r>
                        <a:rPr lang="en-US" sz="1600"/>
                        <a:t>3-D</a:t>
                      </a:r>
                    </a:p>
                  </a:txBody>
                  <a:tcPr anchor="ctr"/>
                </a:tc>
                <a:tc>
                  <a:txBody>
                    <a:bodyPr/>
                    <a:lstStyle/>
                    <a:p>
                      <a:pPr algn="ctr"/>
                      <a:r>
                        <a:rPr lang="en-US" sz="1600"/>
                        <a:t>&gt; 0.05</a:t>
                      </a:r>
                    </a:p>
                  </a:txBody>
                  <a:tcPr anchor="ctr"/>
                </a:tc>
                <a:tc>
                  <a:txBody>
                    <a:bodyPr/>
                    <a:lstStyle/>
                    <a:p>
                      <a:pPr algn="ctr"/>
                      <a:r>
                        <a:rPr lang="en-US" sz="1600"/>
                        <a:t>0.3 - 1</a:t>
                      </a:r>
                    </a:p>
                  </a:txBody>
                  <a:tcPr anchor="ctr"/>
                </a:tc>
                <a:tc>
                  <a:txBody>
                    <a:bodyPr/>
                    <a:lstStyle/>
                    <a:p>
                      <a:pPr marL="0" indent="0" algn="l">
                        <a:buFont typeface="Arial" panose="020B0604020202020204" pitchFamily="34" charset="0"/>
                        <a:buNone/>
                      </a:pPr>
                      <a:r>
                        <a:rPr lang="en-US" sz="1600" u="sng"/>
                        <a:t>1 mode</a:t>
                      </a:r>
                      <a:r>
                        <a:rPr lang="en-US" sz="1600" u="sng" baseline="30000"/>
                        <a:t>2</a:t>
                      </a:r>
                      <a:r>
                        <a:rPr lang="en-US" sz="1600" u="sng"/>
                        <a:t> </a:t>
                      </a:r>
                      <a:r>
                        <a:rPr lang="en-US" sz="1600"/>
                        <a:t> </a:t>
                      </a:r>
                    </a:p>
                    <a:p>
                      <a:pPr marL="0" indent="0" algn="ctr">
                        <a:buFont typeface="Arial" panose="020B0604020202020204" pitchFamily="34" charset="0"/>
                        <a:buNone/>
                      </a:pPr>
                      <a:r>
                        <a:rPr lang="en-US" sz="1600"/>
                        <a:t>25.6 </a:t>
                      </a:r>
                    </a:p>
                  </a:txBody>
                  <a:tcPr/>
                </a:tc>
                <a:tc>
                  <a:txBody>
                    <a:bodyPr/>
                    <a:lstStyle/>
                    <a:p>
                      <a:pPr marL="0" indent="0" algn="l">
                        <a:buFont typeface="Arial" panose="020B0604020202020204" pitchFamily="34" charset="0"/>
                        <a:buNone/>
                      </a:pPr>
                      <a:r>
                        <a:rPr lang="en-US" sz="1600" u="sng"/>
                        <a:t>2 modes</a:t>
                      </a:r>
                      <a:r>
                        <a:rPr lang="en-US" sz="1600" u="sng" baseline="30000"/>
                        <a:t>3</a:t>
                      </a:r>
                      <a:endParaRPr lang="en-US" sz="1600" u="sng"/>
                    </a:p>
                    <a:p>
                      <a:pPr marL="0" indent="0" algn="ctr">
                        <a:buFont typeface="Arial" panose="020B0604020202020204" pitchFamily="34" charset="0"/>
                        <a:buNone/>
                      </a:pPr>
                      <a:r>
                        <a:rPr lang="en-US" sz="1600"/>
                        <a:t>20.6,15.6</a:t>
                      </a:r>
                    </a:p>
                  </a:txBody>
                  <a:tcPr/>
                </a:tc>
                <a:extLst>
                  <a:ext uri="{0D108BD9-81ED-4DB2-BD59-A6C34878D82A}">
                    <a16:rowId xmlns:a16="http://schemas.microsoft.com/office/drawing/2014/main" val="3700796771"/>
                  </a:ext>
                </a:extLst>
              </a:tr>
            </a:tbl>
          </a:graphicData>
        </a:graphic>
      </p:graphicFrame>
      <p:sp>
        <p:nvSpPr>
          <p:cNvPr id="20" name="TextBox 19">
            <a:extLst>
              <a:ext uri="{FF2B5EF4-FFF2-40B4-BE49-F238E27FC236}">
                <a16:creationId xmlns:a16="http://schemas.microsoft.com/office/drawing/2014/main" id="{B1FEE74F-03BC-69F2-BF30-FB6A1D94140F}"/>
              </a:ext>
            </a:extLst>
          </p:cNvPr>
          <p:cNvSpPr txBox="1"/>
          <p:nvPr/>
        </p:nvSpPr>
        <p:spPr>
          <a:xfrm>
            <a:off x="1442563" y="3493830"/>
            <a:ext cx="7105089" cy="276999"/>
          </a:xfrm>
          <a:prstGeom prst="rect">
            <a:avLst/>
          </a:prstGeom>
          <a:noFill/>
        </p:spPr>
        <p:txBody>
          <a:bodyPr wrap="square" rtlCol="0">
            <a:spAutoFit/>
          </a:bodyPr>
          <a:lstStyle/>
          <a:p>
            <a:pPr marL="173736" indent="-173736" algn="l" rtl="0" eaLnBrk="1" fontAlgn="t" latinLnBrk="0" hangingPunct="1">
              <a:spcBef>
                <a:spcPts val="0"/>
              </a:spcBef>
              <a:spcAft>
                <a:spcPts val="0"/>
              </a:spcAft>
            </a:pPr>
            <a:r>
              <a:rPr lang="en-US" sz="1050">
                <a:solidFill>
                  <a:srgbClr val="003087"/>
                </a:solidFill>
                <a:latin typeface="Arial" panose="020B0604020202020204" pitchFamily="34" charset="0"/>
              </a:rPr>
              <a:t>[1] M. Bland </a:t>
            </a:r>
            <a:r>
              <a:rPr lang="en-US" sz="1050" i="1">
                <a:solidFill>
                  <a:srgbClr val="003087"/>
                </a:solidFill>
                <a:latin typeface="Arial" panose="020B0604020202020204" pitchFamily="34" charset="0"/>
              </a:rPr>
              <a:t>et al. </a:t>
            </a:r>
            <a:r>
              <a:rPr lang="en-US" sz="900" b="0" u="none" strike="noStrike">
                <a:effectLst/>
                <a:hlinkClick r:id="rId3"/>
              </a:rPr>
              <a:t>arXiv:2503.14798</a:t>
            </a:r>
            <a:r>
              <a:rPr lang="en-US" sz="1050">
                <a:solidFill>
                  <a:srgbClr val="003087"/>
                </a:solidFill>
                <a:latin typeface="Arial" panose="020B0604020202020204" pitchFamily="34" charset="0"/>
              </a:rPr>
              <a:t>, </a:t>
            </a:r>
            <a:r>
              <a:rPr lang="en-US" sz="1050" b="0" i="0" u="none" strike="noStrike" kern="1200">
                <a:solidFill>
                  <a:srgbClr val="003087"/>
                </a:solidFill>
                <a:effectLst/>
                <a:latin typeface="Arial" panose="020B0604020202020204" pitchFamily="34" charset="0"/>
              </a:rPr>
              <a:t>[2] O. </a:t>
            </a:r>
            <a:r>
              <a:rPr lang="en-US" sz="1050" b="0" i="0" u="none" strike="noStrike" kern="1200" err="1">
                <a:solidFill>
                  <a:srgbClr val="003087"/>
                </a:solidFill>
                <a:effectLst/>
                <a:latin typeface="Arial" panose="020B0604020202020204" pitchFamily="34" charset="0"/>
              </a:rPr>
              <a:t>Milul</a:t>
            </a:r>
            <a:r>
              <a:rPr lang="en-US" sz="1050" b="0" i="0" u="none" strike="noStrike" kern="1200">
                <a:solidFill>
                  <a:srgbClr val="003087"/>
                </a:solidFill>
                <a:effectLst/>
                <a:latin typeface="Arial" panose="020B0604020202020204" pitchFamily="34" charset="0"/>
              </a:rPr>
              <a:t> </a:t>
            </a:r>
            <a:r>
              <a:rPr lang="en-US" sz="1050" b="0" i="1" u="none" strike="noStrike" kern="1200">
                <a:solidFill>
                  <a:srgbClr val="003087"/>
                </a:solidFill>
                <a:effectLst/>
                <a:latin typeface="Arial" panose="020B0604020202020204" pitchFamily="34" charset="0"/>
              </a:rPr>
              <a:t>et al. </a:t>
            </a:r>
            <a:r>
              <a:rPr lang="en-US" sz="1050" b="0" i="0" u="none" strike="noStrike" kern="1200">
                <a:solidFill>
                  <a:srgbClr val="003087"/>
                </a:solidFill>
                <a:effectLst/>
                <a:latin typeface="Arial" panose="020B0604020202020204" pitchFamily="34" charset="0"/>
              </a:rPr>
              <a:t>PRX Quantum </a:t>
            </a:r>
            <a:r>
              <a:rPr lang="en-US" sz="1050" b="1" i="0" u="none" strike="noStrike" kern="1200">
                <a:solidFill>
                  <a:srgbClr val="003087"/>
                </a:solidFill>
                <a:effectLst/>
                <a:latin typeface="Arial" panose="020B0604020202020204" pitchFamily="34" charset="0"/>
              </a:rPr>
              <a:t>4</a:t>
            </a:r>
            <a:r>
              <a:rPr lang="en-US" sz="1050" b="0" i="0" u="none" strike="noStrike" kern="1200">
                <a:solidFill>
                  <a:srgbClr val="003087"/>
                </a:solidFill>
                <a:effectLst/>
                <a:latin typeface="Arial" panose="020B0604020202020204" pitchFamily="34" charset="0"/>
              </a:rPr>
              <a:t>, 030336 (2023), </a:t>
            </a:r>
            <a:r>
              <a:rPr lang="en-US" sz="1050">
                <a:solidFill>
                  <a:srgbClr val="003087"/>
                </a:solidFill>
                <a:latin typeface="Arial" panose="020B0604020202020204" pitchFamily="34" charset="0"/>
              </a:rPr>
              <a:t>[3] </a:t>
            </a:r>
            <a:r>
              <a:rPr lang="en-US" sz="1200"/>
              <a:t>T. Kim </a:t>
            </a:r>
            <a:r>
              <a:rPr lang="en-US" sz="1200" i="1"/>
              <a:t>et al </a:t>
            </a:r>
            <a:r>
              <a:rPr lang="en-US" sz="1050" b="0" u="none" strike="noStrike">
                <a:effectLst/>
                <a:hlinkClick r:id="rId4"/>
              </a:rPr>
              <a:t>arXiv:2506.03286</a:t>
            </a:r>
            <a:r>
              <a:rPr lang="en-US" sz="1200" i="1"/>
              <a:t> </a:t>
            </a:r>
            <a:endParaRPr lang="en-US" sz="1050"/>
          </a:p>
        </p:txBody>
      </p:sp>
      <p:sp>
        <p:nvSpPr>
          <p:cNvPr id="25" name="TextBox 24">
            <a:extLst>
              <a:ext uri="{FF2B5EF4-FFF2-40B4-BE49-F238E27FC236}">
                <a16:creationId xmlns:a16="http://schemas.microsoft.com/office/drawing/2014/main" id="{561E5D03-741A-F0CD-C747-B75DBD685276}"/>
              </a:ext>
            </a:extLst>
          </p:cNvPr>
          <p:cNvSpPr txBox="1"/>
          <p:nvPr/>
        </p:nvSpPr>
        <p:spPr>
          <a:xfrm>
            <a:off x="2492941" y="1766563"/>
            <a:ext cx="4352260" cy="369332"/>
          </a:xfrm>
          <a:prstGeom prst="rect">
            <a:avLst/>
          </a:prstGeom>
          <a:noFill/>
        </p:spPr>
        <p:txBody>
          <a:bodyPr wrap="square" rtlCol="0">
            <a:spAutoFit/>
          </a:bodyPr>
          <a:lstStyle/>
          <a:p>
            <a:r>
              <a:rPr lang="en-US" sz="1800">
                <a:solidFill>
                  <a:schemeClr val="accent6">
                    <a:lumMod val="50000"/>
                  </a:schemeClr>
                </a:solidFill>
              </a:rPr>
              <a:t>T</a:t>
            </a:r>
            <a:r>
              <a:rPr lang="en-US" sz="1800" baseline="-25000">
                <a:solidFill>
                  <a:schemeClr val="accent6">
                    <a:lumMod val="50000"/>
                  </a:schemeClr>
                </a:solidFill>
              </a:rPr>
              <a:t>1</a:t>
            </a:r>
            <a:r>
              <a:rPr lang="en-US" sz="1800">
                <a:solidFill>
                  <a:schemeClr val="accent6">
                    <a:lumMod val="50000"/>
                  </a:schemeClr>
                </a:solidFill>
              </a:rPr>
              <a:t> Performance Benchmarks by Architecture</a:t>
            </a:r>
          </a:p>
        </p:txBody>
      </p:sp>
      <p:sp>
        <p:nvSpPr>
          <p:cNvPr id="29" name="TextBox 28">
            <a:extLst>
              <a:ext uri="{FF2B5EF4-FFF2-40B4-BE49-F238E27FC236}">
                <a16:creationId xmlns:a16="http://schemas.microsoft.com/office/drawing/2014/main" id="{D2C33266-8136-8D97-DF14-D1BE9D2873D0}"/>
              </a:ext>
            </a:extLst>
          </p:cNvPr>
          <p:cNvSpPr txBox="1"/>
          <p:nvPr/>
        </p:nvSpPr>
        <p:spPr>
          <a:xfrm>
            <a:off x="2784727" y="3959754"/>
            <a:ext cx="3872126" cy="369332"/>
          </a:xfrm>
          <a:prstGeom prst="rect">
            <a:avLst/>
          </a:prstGeom>
          <a:solidFill>
            <a:srgbClr val="FFC000"/>
          </a:solidFill>
          <a:ln>
            <a:solidFill>
              <a:schemeClr val="accent6">
                <a:lumMod val="50000"/>
              </a:schemeClr>
            </a:solidFill>
          </a:ln>
        </p:spPr>
        <p:txBody>
          <a:bodyPr wrap="square" rtlCol="0">
            <a:spAutoFit/>
          </a:bodyPr>
          <a:lstStyle/>
          <a:p>
            <a:r>
              <a:rPr lang="en-US" sz="1800">
                <a:solidFill>
                  <a:schemeClr val="accent6">
                    <a:lumMod val="50000"/>
                  </a:schemeClr>
                </a:solidFill>
              </a:rPr>
              <a:t>How can we push these values further?</a:t>
            </a:r>
          </a:p>
        </p:txBody>
      </p:sp>
    </p:spTree>
    <p:extLst>
      <p:ext uri="{BB962C8B-B14F-4D97-AF65-F5344CB8AC3E}">
        <p14:creationId xmlns:p14="http://schemas.microsoft.com/office/powerpoint/2010/main" val="60907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5" grpId="0"/>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CC6860-3EFF-4E7C-9A8E-C6372797A65B}"/>
              </a:ext>
            </a:extLst>
          </p:cNvPr>
          <p:cNvSpPr>
            <a:spLocks noGrp="1"/>
          </p:cNvSpPr>
          <p:nvPr>
            <p:ph idx="1"/>
          </p:nvPr>
        </p:nvSpPr>
        <p:spPr>
          <a:xfrm>
            <a:off x="448584" y="650420"/>
            <a:ext cx="7723866" cy="386950"/>
          </a:xfrm>
        </p:spPr>
        <p:txBody>
          <a:bodyPr/>
          <a:lstStyle/>
          <a:p>
            <a:pPr marL="0" indent="0">
              <a:buNone/>
            </a:pPr>
            <a:r>
              <a:rPr lang="en-US"/>
              <a:t>Do defects in Nb (impurities, grains boundaries, etc.) presently limit our T</a:t>
            </a:r>
            <a:r>
              <a:rPr lang="en-US" baseline="-25000"/>
              <a:t>1</a:t>
            </a:r>
            <a:r>
              <a:rPr lang="en-US"/>
              <a:t>?</a:t>
            </a:r>
          </a:p>
        </p:txBody>
      </p:sp>
      <p:sp>
        <p:nvSpPr>
          <p:cNvPr id="3" name="Title 2">
            <a:extLst>
              <a:ext uri="{FF2B5EF4-FFF2-40B4-BE49-F238E27FC236}">
                <a16:creationId xmlns:a16="http://schemas.microsoft.com/office/drawing/2014/main" id="{1CE40A40-ABFC-42CD-4391-937E51A05D29}"/>
              </a:ext>
            </a:extLst>
          </p:cNvPr>
          <p:cNvSpPr>
            <a:spLocks noGrp="1"/>
          </p:cNvSpPr>
          <p:nvPr>
            <p:ph type="title"/>
          </p:nvPr>
        </p:nvSpPr>
        <p:spPr/>
        <p:txBody>
          <a:bodyPr/>
          <a:lstStyle/>
          <a:p>
            <a:r>
              <a:rPr lang="en-US"/>
              <a:t>Exploring the Role of Defects in Niobium Films</a:t>
            </a:r>
          </a:p>
        </p:txBody>
      </p:sp>
      <p:pic>
        <p:nvPicPr>
          <p:cNvPr id="7" name="Picture 6">
            <a:extLst>
              <a:ext uri="{FF2B5EF4-FFF2-40B4-BE49-F238E27FC236}">
                <a16:creationId xmlns:a16="http://schemas.microsoft.com/office/drawing/2014/main" id="{2AD4F478-5907-2499-7755-BA2B8853C2B5}"/>
              </a:ext>
            </a:extLst>
          </p:cNvPr>
          <p:cNvPicPr>
            <a:picLocks noChangeAspect="1"/>
          </p:cNvPicPr>
          <p:nvPr/>
        </p:nvPicPr>
        <p:blipFill>
          <a:blip r:embed="rId3"/>
          <a:srcRect r="2389"/>
          <a:stretch/>
        </p:blipFill>
        <p:spPr>
          <a:xfrm>
            <a:off x="5352471" y="1682424"/>
            <a:ext cx="3781032" cy="2606618"/>
          </a:xfrm>
          <a:prstGeom prst="rect">
            <a:avLst/>
          </a:prstGeom>
        </p:spPr>
      </p:pic>
      <p:pic>
        <p:nvPicPr>
          <p:cNvPr id="4" name="Picture 3">
            <a:extLst>
              <a:ext uri="{FF2B5EF4-FFF2-40B4-BE49-F238E27FC236}">
                <a16:creationId xmlns:a16="http://schemas.microsoft.com/office/drawing/2014/main" id="{391A550E-13A9-FE11-9A4A-7F8233866053}"/>
              </a:ext>
            </a:extLst>
          </p:cNvPr>
          <p:cNvPicPr>
            <a:picLocks noChangeAspect="1"/>
          </p:cNvPicPr>
          <p:nvPr/>
        </p:nvPicPr>
        <p:blipFill>
          <a:blip r:embed="rId4"/>
          <a:stretch>
            <a:fillRect/>
          </a:stretch>
        </p:blipFill>
        <p:spPr>
          <a:xfrm>
            <a:off x="1036845" y="3025056"/>
            <a:ext cx="1179412" cy="1194454"/>
          </a:xfrm>
          <a:prstGeom prst="rect">
            <a:avLst/>
          </a:prstGeom>
        </p:spPr>
      </p:pic>
      <p:pic>
        <p:nvPicPr>
          <p:cNvPr id="6" name="Picture 2">
            <a:extLst>
              <a:ext uri="{FF2B5EF4-FFF2-40B4-BE49-F238E27FC236}">
                <a16:creationId xmlns:a16="http://schemas.microsoft.com/office/drawing/2014/main" id="{9D42BE41-B4C0-D40B-10D5-464614FDD1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042" t="17015" r="50013" b="26629"/>
          <a:stretch/>
        </p:blipFill>
        <p:spPr bwMode="auto">
          <a:xfrm>
            <a:off x="213963" y="1708581"/>
            <a:ext cx="701842" cy="25178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748CE88-E9D8-1575-EB0E-1F18B8AD4201}"/>
              </a:ext>
            </a:extLst>
          </p:cNvPr>
          <p:cNvPicPr>
            <a:picLocks noChangeAspect="1"/>
          </p:cNvPicPr>
          <p:nvPr/>
        </p:nvPicPr>
        <p:blipFill>
          <a:blip r:embed="rId6"/>
          <a:stretch>
            <a:fillRect/>
          </a:stretch>
        </p:blipFill>
        <p:spPr>
          <a:xfrm>
            <a:off x="1068242" y="1708581"/>
            <a:ext cx="1144815" cy="1072792"/>
          </a:xfrm>
          <a:prstGeom prst="rect">
            <a:avLst/>
          </a:prstGeom>
          <a:ln>
            <a:noFill/>
          </a:ln>
        </p:spPr>
      </p:pic>
      <p:sp>
        <p:nvSpPr>
          <p:cNvPr id="9" name="Content Placeholder 1">
            <a:extLst>
              <a:ext uri="{FF2B5EF4-FFF2-40B4-BE49-F238E27FC236}">
                <a16:creationId xmlns:a16="http://schemas.microsoft.com/office/drawing/2014/main" id="{6F3ADCEF-226A-DBA4-6F79-8124FF95E74D}"/>
              </a:ext>
            </a:extLst>
          </p:cNvPr>
          <p:cNvSpPr txBox="1">
            <a:spLocks/>
          </p:cNvSpPr>
          <p:nvPr/>
        </p:nvSpPr>
        <p:spPr>
          <a:xfrm>
            <a:off x="228600" y="1095592"/>
            <a:ext cx="2158349" cy="386950"/>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solidFill>
                  <a:schemeClr val="accent6">
                    <a:lumMod val="50000"/>
                  </a:schemeClr>
                </a:solidFill>
              </a:rPr>
              <a:t>DC </a:t>
            </a:r>
            <a:r>
              <a:rPr lang="en-US" sz="1400" err="1">
                <a:solidFill>
                  <a:schemeClr val="accent6">
                    <a:lumMod val="50000"/>
                  </a:schemeClr>
                </a:solidFill>
              </a:rPr>
              <a:t>HiPIMS</a:t>
            </a:r>
            <a:r>
              <a:rPr lang="en-US" sz="1400">
                <a:solidFill>
                  <a:schemeClr val="accent6">
                    <a:lumMod val="50000"/>
                  </a:schemeClr>
                </a:solidFill>
              </a:rPr>
              <a:t> Deposition </a:t>
            </a:r>
            <a:r>
              <a:rPr lang="en-US" sz="1400">
                <a:solidFill>
                  <a:srgbClr val="000000"/>
                </a:solidFill>
              </a:rPr>
              <a:t>System</a:t>
            </a:r>
            <a:r>
              <a:rPr lang="en-US" sz="1400">
                <a:solidFill>
                  <a:schemeClr val="accent6">
                    <a:lumMod val="50000"/>
                  </a:schemeClr>
                </a:solidFill>
              </a:rPr>
              <a:t> @ CERN</a:t>
            </a:r>
            <a:r>
              <a:rPr lang="en-US" sz="2000">
                <a:solidFill>
                  <a:schemeClr val="accent6">
                    <a:lumMod val="50000"/>
                  </a:schemeClr>
                </a:solidFill>
              </a:rPr>
              <a:t> </a:t>
            </a:r>
          </a:p>
        </p:txBody>
      </p:sp>
      <p:sp>
        <p:nvSpPr>
          <p:cNvPr id="10" name="Rectangle 9">
            <a:extLst>
              <a:ext uri="{FF2B5EF4-FFF2-40B4-BE49-F238E27FC236}">
                <a16:creationId xmlns:a16="http://schemas.microsoft.com/office/drawing/2014/main" id="{3ACBBF3B-4579-3A1B-FF32-20B17D8D9E07}"/>
              </a:ext>
            </a:extLst>
          </p:cNvPr>
          <p:cNvSpPr/>
          <p:nvPr/>
        </p:nvSpPr>
        <p:spPr>
          <a:xfrm>
            <a:off x="720071" y="3049790"/>
            <a:ext cx="79868" cy="15959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889F4F1-525C-2084-F891-0D05548500A2}"/>
              </a:ext>
            </a:extLst>
          </p:cNvPr>
          <p:cNvCxnSpPr>
            <a:cxnSpLocks/>
            <a:stCxn id="10" idx="0"/>
          </p:cNvCxnSpPr>
          <p:nvPr/>
        </p:nvCxnSpPr>
        <p:spPr>
          <a:xfrm flipV="1">
            <a:off x="760005" y="1708581"/>
            <a:ext cx="284384" cy="1341209"/>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BA9C600-E2B0-2BFF-85A2-FA492524E994}"/>
              </a:ext>
            </a:extLst>
          </p:cNvPr>
          <p:cNvCxnSpPr>
            <a:cxnSpLocks/>
            <a:stCxn id="10" idx="2"/>
          </p:cNvCxnSpPr>
          <p:nvPr/>
        </p:nvCxnSpPr>
        <p:spPr>
          <a:xfrm>
            <a:off x="760005" y="3209385"/>
            <a:ext cx="268749" cy="1010125"/>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8570446-E435-0AF9-3134-7540BB7A01AA}"/>
              </a:ext>
            </a:extLst>
          </p:cNvPr>
          <p:cNvSpPr/>
          <p:nvPr/>
        </p:nvSpPr>
        <p:spPr>
          <a:xfrm>
            <a:off x="1050098" y="1701653"/>
            <a:ext cx="1144815" cy="2517857"/>
          </a:xfrm>
          <a:prstGeom prst="rect">
            <a:avLst/>
          </a:prstGeom>
          <a:noFill/>
          <a:ln>
            <a:solidFill>
              <a:srgbClr val="FF000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136871F-FB7B-E55D-B1D5-B47E4478C7C2}"/>
              </a:ext>
            </a:extLst>
          </p:cNvPr>
          <p:cNvSpPr txBox="1"/>
          <p:nvPr/>
        </p:nvSpPr>
        <p:spPr>
          <a:xfrm>
            <a:off x="7023043" y="1824109"/>
            <a:ext cx="1813386" cy="415498"/>
          </a:xfrm>
          <a:prstGeom prst="rect">
            <a:avLst/>
          </a:prstGeom>
          <a:noFill/>
        </p:spPr>
        <p:txBody>
          <a:bodyPr wrap="square" rtlCol="0">
            <a:spAutoFit/>
          </a:bodyPr>
          <a:lstStyle/>
          <a:p>
            <a:r>
              <a:rPr lang="en-US" sz="1050"/>
              <a:t>B. Abdisatarov </a:t>
            </a:r>
            <a:r>
              <a:rPr lang="en-US" sz="1050" i="1"/>
              <a:t>et al.</a:t>
            </a:r>
            <a:r>
              <a:rPr lang="en-US" sz="1050"/>
              <a:t> APL </a:t>
            </a:r>
            <a:r>
              <a:rPr lang="en-US" sz="1050" b="1"/>
              <a:t>125</a:t>
            </a:r>
            <a:r>
              <a:rPr lang="en-US" sz="1050"/>
              <a:t>, 124002 (2024)</a:t>
            </a:r>
          </a:p>
        </p:txBody>
      </p:sp>
      <p:graphicFrame>
        <p:nvGraphicFramePr>
          <p:cNvPr id="16" name="Table 15">
            <a:extLst>
              <a:ext uri="{FF2B5EF4-FFF2-40B4-BE49-F238E27FC236}">
                <a16:creationId xmlns:a16="http://schemas.microsoft.com/office/drawing/2014/main" id="{C5AB94DB-8FDE-EF23-3B56-C1C2129AAD88}"/>
              </a:ext>
            </a:extLst>
          </p:cNvPr>
          <p:cNvGraphicFramePr>
            <a:graphicFrameLocks noGrp="1"/>
          </p:cNvGraphicFramePr>
          <p:nvPr>
            <p:extLst>
              <p:ext uri="{D42A27DB-BD31-4B8C-83A1-F6EECF244321}">
                <p14:modId xmlns:p14="http://schemas.microsoft.com/office/powerpoint/2010/main" val="843704914"/>
              </p:ext>
            </p:extLst>
          </p:nvPr>
        </p:nvGraphicFramePr>
        <p:xfrm>
          <a:off x="2336129" y="1784871"/>
          <a:ext cx="3079957" cy="2131174"/>
        </p:xfrm>
        <a:graphic>
          <a:graphicData uri="http://schemas.openxmlformats.org/drawingml/2006/table">
            <a:tbl>
              <a:tblPr firstRow="1" bandRow="1">
                <a:tableStyleId>{073A0DAA-6AF3-43AB-8588-CEC1D06C72B9}</a:tableStyleId>
              </a:tblPr>
              <a:tblGrid>
                <a:gridCol w="1276870">
                  <a:extLst>
                    <a:ext uri="{9D8B030D-6E8A-4147-A177-3AD203B41FA5}">
                      <a16:colId xmlns:a16="http://schemas.microsoft.com/office/drawing/2014/main" val="3539040017"/>
                    </a:ext>
                  </a:extLst>
                </a:gridCol>
                <a:gridCol w="814377">
                  <a:extLst>
                    <a:ext uri="{9D8B030D-6E8A-4147-A177-3AD203B41FA5}">
                      <a16:colId xmlns:a16="http://schemas.microsoft.com/office/drawing/2014/main" val="1599994130"/>
                    </a:ext>
                  </a:extLst>
                </a:gridCol>
                <a:gridCol w="988710">
                  <a:extLst>
                    <a:ext uri="{9D8B030D-6E8A-4147-A177-3AD203B41FA5}">
                      <a16:colId xmlns:a16="http://schemas.microsoft.com/office/drawing/2014/main" val="2257116105"/>
                    </a:ext>
                  </a:extLst>
                </a:gridCol>
              </a:tblGrid>
              <a:tr h="449723">
                <a:tc>
                  <a:txBody>
                    <a:bodyPr/>
                    <a:lstStyle/>
                    <a:p>
                      <a:pPr algn="ctr"/>
                      <a:r>
                        <a:rPr lang="en-US" sz="1200"/>
                        <a:t>Parameter</a:t>
                      </a:r>
                    </a:p>
                  </a:txBody>
                  <a:tcPr/>
                </a:tc>
                <a:tc>
                  <a:txBody>
                    <a:bodyPr/>
                    <a:lstStyle/>
                    <a:p>
                      <a:pPr algn="ctr"/>
                      <a:r>
                        <a:rPr lang="en-US" sz="1200"/>
                        <a:t>Nb Film</a:t>
                      </a:r>
                    </a:p>
                  </a:txBody>
                  <a:tcPr/>
                </a:tc>
                <a:tc>
                  <a:txBody>
                    <a:bodyPr/>
                    <a:lstStyle/>
                    <a:p>
                      <a:pPr algn="ctr"/>
                      <a:r>
                        <a:rPr lang="en-US" sz="1200"/>
                        <a:t>Bulk Nb</a:t>
                      </a:r>
                    </a:p>
                  </a:txBody>
                  <a:tcPr/>
                </a:tc>
                <a:extLst>
                  <a:ext uri="{0D108BD9-81ED-4DB2-BD59-A6C34878D82A}">
                    <a16:rowId xmlns:a16="http://schemas.microsoft.com/office/drawing/2014/main" val="3707578502"/>
                  </a:ext>
                </a:extLst>
              </a:tr>
              <a:tr h="317328">
                <a:tc>
                  <a:txBody>
                    <a:bodyPr/>
                    <a:lstStyle/>
                    <a:p>
                      <a:pPr algn="ctr"/>
                      <a:r>
                        <a:rPr lang="en-US" sz="1200"/>
                        <a:t>RRR</a:t>
                      </a:r>
                    </a:p>
                  </a:txBody>
                  <a:tcPr/>
                </a:tc>
                <a:tc>
                  <a:txBody>
                    <a:bodyPr/>
                    <a:lstStyle/>
                    <a:p>
                      <a:pPr algn="ctr"/>
                      <a:r>
                        <a:rPr lang="en-US" sz="1200"/>
                        <a:t>20</a:t>
                      </a:r>
                    </a:p>
                  </a:txBody>
                  <a:tcPr/>
                </a:tc>
                <a:tc>
                  <a:txBody>
                    <a:bodyPr/>
                    <a:lstStyle/>
                    <a:p>
                      <a:pPr algn="ctr"/>
                      <a:r>
                        <a:rPr lang="en-US" sz="1200"/>
                        <a:t>300</a:t>
                      </a:r>
                    </a:p>
                  </a:txBody>
                  <a:tcPr/>
                </a:tc>
                <a:extLst>
                  <a:ext uri="{0D108BD9-81ED-4DB2-BD59-A6C34878D82A}">
                    <a16:rowId xmlns:a16="http://schemas.microsoft.com/office/drawing/2014/main" val="3212497363"/>
                  </a:ext>
                </a:extLst>
              </a:tr>
              <a:tr h="449723">
                <a:tc>
                  <a:txBody>
                    <a:bodyPr/>
                    <a:lstStyle/>
                    <a:p>
                      <a:pPr algn="ctr"/>
                      <a:r>
                        <a:rPr lang="en-US" sz="1200"/>
                        <a:t>Grain Size [</a:t>
                      </a:r>
                      <a:r>
                        <a:rPr lang="el-GR" sz="1200"/>
                        <a:t>μ</a:t>
                      </a:r>
                      <a:r>
                        <a:rPr lang="en-US" sz="1200"/>
                        <a:t>m]</a:t>
                      </a:r>
                    </a:p>
                  </a:txBody>
                  <a:tcPr/>
                </a:tc>
                <a:tc>
                  <a:txBody>
                    <a:bodyPr/>
                    <a:lstStyle/>
                    <a:p>
                      <a:pPr algn="ctr"/>
                      <a:r>
                        <a:rPr lang="en-US" sz="1200"/>
                        <a:t>~0.5</a:t>
                      </a:r>
                    </a:p>
                  </a:txBody>
                  <a:tcPr/>
                </a:tc>
                <a:tc>
                  <a:txBody>
                    <a:bodyPr/>
                    <a:lstStyle/>
                    <a:p>
                      <a:pPr algn="ctr"/>
                      <a:r>
                        <a:rPr lang="en-US" sz="1200"/>
                        <a:t>50</a:t>
                      </a:r>
                    </a:p>
                  </a:txBody>
                  <a:tcPr/>
                </a:tc>
                <a:extLst>
                  <a:ext uri="{0D108BD9-81ED-4DB2-BD59-A6C34878D82A}">
                    <a16:rowId xmlns:a16="http://schemas.microsoft.com/office/drawing/2014/main" val="3705685274"/>
                  </a:ext>
                </a:extLst>
              </a:tr>
              <a:tr h="449723">
                <a:tc>
                  <a:txBody>
                    <a:bodyPr/>
                    <a:lstStyle/>
                    <a:p>
                      <a:pPr algn="ctr"/>
                      <a:r>
                        <a:rPr lang="en-US" sz="1200"/>
                        <a:t>Impurity conc. </a:t>
                      </a:r>
                    </a:p>
                  </a:txBody>
                  <a:tcPr/>
                </a:tc>
                <a:tc>
                  <a:txBody>
                    <a:bodyPr/>
                    <a:lstStyle/>
                    <a:p>
                      <a:pPr algn="ctr"/>
                      <a:r>
                        <a:rPr lang="en-US" sz="1200"/>
                        <a:t>high</a:t>
                      </a:r>
                    </a:p>
                  </a:txBody>
                  <a:tcPr/>
                </a:tc>
                <a:tc>
                  <a:txBody>
                    <a:bodyPr/>
                    <a:lstStyle/>
                    <a:p>
                      <a:pPr algn="ctr"/>
                      <a:r>
                        <a:rPr lang="en-US" sz="1200"/>
                        <a:t>Moderately high</a:t>
                      </a:r>
                    </a:p>
                  </a:txBody>
                  <a:tcPr/>
                </a:tc>
                <a:extLst>
                  <a:ext uri="{0D108BD9-81ED-4DB2-BD59-A6C34878D82A}">
                    <a16:rowId xmlns:a16="http://schemas.microsoft.com/office/drawing/2014/main" val="3699443504"/>
                  </a:ext>
                </a:extLst>
              </a:tr>
              <a:tr h="449723">
                <a:tc>
                  <a:txBody>
                    <a:bodyPr/>
                    <a:lstStyle/>
                    <a:p>
                      <a:pPr algn="ctr"/>
                      <a:r>
                        <a:rPr lang="en-US" sz="1200"/>
                        <a:t>Oxide Thickness [nm]</a:t>
                      </a:r>
                    </a:p>
                  </a:txBody>
                  <a:tcPr/>
                </a:tc>
                <a:tc>
                  <a:txBody>
                    <a:bodyPr/>
                    <a:lstStyle/>
                    <a:p>
                      <a:pPr algn="ctr"/>
                      <a:r>
                        <a:rPr lang="en-US" sz="1200"/>
                        <a:t>3.2</a:t>
                      </a:r>
                    </a:p>
                  </a:txBody>
                  <a:tcPr/>
                </a:tc>
                <a:tc>
                  <a:txBody>
                    <a:bodyPr/>
                    <a:lstStyle/>
                    <a:p>
                      <a:pPr algn="ctr"/>
                      <a:r>
                        <a:rPr lang="en-US" sz="1200"/>
                        <a:t>5.0</a:t>
                      </a:r>
                    </a:p>
                  </a:txBody>
                  <a:tcPr/>
                </a:tc>
                <a:extLst>
                  <a:ext uri="{0D108BD9-81ED-4DB2-BD59-A6C34878D82A}">
                    <a16:rowId xmlns:a16="http://schemas.microsoft.com/office/drawing/2014/main" val="3571619181"/>
                  </a:ext>
                </a:extLst>
              </a:tr>
            </a:tbl>
          </a:graphicData>
        </a:graphic>
      </p:graphicFrame>
      <p:sp>
        <p:nvSpPr>
          <p:cNvPr id="17" name="Content Placeholder 1">
            <a:extLst>
              <a:ext uri="{FF2B5EF4-FFF2-40B4-BE49-F238E27FC236}">
                <a16:creationId xmlns:a16="http://schemas.microsoft.com/office/drawing/2014/main" id="{69134A9F-560E-7B3B-FCA5-E7AF38D25967}"/>
              </a:ext>
            </a:extLst>
          </p:cNvPr>
          <p:cNvSpPr txBox="1">
            <a:spLocks/>
          </p:cNvSpPr>
          <p:nvPr/>
        </p:nvSpPr>
        <p:spPr>
          <a:xfrm>
            <a:off x="2672461" y="1274381"/>
            <a:ext cx="2658666" cy="546978"/>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solidFill>
                  <a:schemeClr val="accent6">
                    <a:lumMod val="50000"/>
                  </a:schemeClr>
                </a:solidFill>
              </a:rPr>
              <a:t>Comparing Material Properties of Nb Film Cavity vs Bulk Nb Cavity</a:t>
            </a:r>
            <a:endParaRPr lang="en-US" sz="2000">
              <a:solidFill>
                <a:schemeClr val="accent6">
                  <a:lumMod val="50000"/>
                </a:schemeClr>
              </a:solidFill>
            </a:endParaRPr>
          </a:p>
        </p:txBody>
      </p:sp>
      <p:sp>
        <p:nvSpPr>
          <p:cNvPr id="18" name="Content Placeholder 1">
            <a:extLst>
              <a:ext uri="{FF2B5EF4-FFF2-40B4-BE49-F238E27FC236}">
                <a16:creationId xmlns:a16="http://schemas.microsoft.com/office/drawing/2014/main" id="{F7C73115-FCED-8732-7F46-FF00BADF2F7F}"/>
              </a:ext>
            </a:extLst>
          </p:cNvPr>
          <p:cNvSpPr txBox="1">
            <a:spLocks/>
          </p:cNvSpPr>
          <p:nvPr/>
        </p:nvSpPr>
        <p:spPr>
          <a:xfrm>
            <a:off x="5997863" y="1291167"/>
            <a:ext cx="2759139" cy="546978"/>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a:solidFill>
                  <a:schemeClr val="accent6">
                    <a:lumMod val="50000"/>
                  </a:schemeClr>
                </a:solidFill>
              </a:rPr>
              <a:t>Comparing RF Performance of Nb Film Cavity vs Bulk Nb at mK </a:t>
            </a:r>
            <a:endParaRPr lang="en-US" sz="2000">
              <a:solidFill>
                <a:schemeClr val="accent6">
                  <a:lumMod val="50000"/>
                </a:schemeClr>
              </a:solidFill>
            </a:endParaRPr>
          </a:p>
        </p:txBody>
      </p:sp>
      <p:sp>
        <p:nvSpPr>
          <p:cNvPr id="19" name="TextBox 18">
            <a:extLst>
              <a:ext uri="{FF2B5EF4-FFF2-40B4-BE49-F238E27FC236}">
                <a16:creationId xmlns:a16="http://schemas.microsoft.com/office/drawing/2014/main" id="{A9B8FE23-02FC-6E71-E6F9-040BC48AA495}"/>
              </a:ext>
            </a:extLst>
          </p:cNvPr>
          <p:cNvSpPr txBox="1"/>
          <p:nvPr/>
        </p:nvSpPr>
        <p:spPr>
          <a:xfrm rot="950300">
            <a:off x="6840089" y="3505689"/>
            <a:ext cx="1915093" cy="646331"/>
          </a:xfrm>
          <a:prstGeom prst="rect">
            <a:avLst/>
          </a:prstGeom>
          <a:solidFill>
            <a:srgbClr val="FFC000"/>
          </a:solidFill>
          <a:ln>
            <a:solidFill>
              <a:srgbClr val="000000"/>
            </a:solidFill>
          </a:ln>
        </p:spPr>
        <p:txBody>
          <a:bodyPr wrap="square" lIns="0" tIns="0" rIns="0" bIns="0" rtlCol="0">
            <a:spAutoFit/>
          </a:bodyPr>
          <a:lstStyle/>
          <a:p>
            <a:pPr algn="ctr"/>
            <a:r>
              <a:rPr lang="en-US" sz="1400">
                <a:solidFill>
                  <a:schemeClr val="accent6">
                    <a:lumMod val="50000"/>
                  </a:schemeClr>
                </a:solidFill>
              </a:rPr>
              <a:t>Different Nb material yields nearly identical performance! </a:t>
            </a:r>
          </a:p>
        </p:txBody>
      </p:sp>
      <p:cxnSp>
        <p:nvCxnSpPr>
          <p:cNvPr id="20" name="Straight Arrow Connector 19">
            <a:extLst>
              <a:ext uri="{FF2B5EF4-FFF2-40B4-BE49-F238E27FC236}">
                <a16:creationId xmlns:a16="http://schemas.microsoft.com/office/drawing/2014/main" id="{21A58E68-8160-3A1A-6668-3758FD31E4C0}"/>
              </a:ext>
            </a:extLst>
          </p:cNvPr>
          <p:cNvCxnSpPr>
            <a:cxnSpLocks/>
            <a:stCxn id="19" idx="1"/>
          </p:cNvCxnSpPr>
          <p:nvPr/>
        </p:nvCxnSpPr>
        <p:spPr>
          <a:xfrm flipH="1" flipV="1">
            <a:off x="6418033" y="3382241"/>
            <a:ext cx="458409" cy="185277"/>
          </a:xfrm>
          <a:prstGeom prst="straightConnector1">
            <a:avLst/>
          </a:prstGeom>
          <a:ln>
            <a:solidFill>
              <a:srgbClr val="000000"/>
            </a:solidFill>
            <a:tailEnd type="triangle"/>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277EDF6-2793-3FC0-09B6-0BF33101C780}"/>
              </a:ext>
            </a:extLst>
          </p:cNvPr>
          <p:cNvCxnSpPr>
            <a:cxnSpLocks/>
            <a:stCxn id="19" idx="1"/>
          </p:cNvCxnSpPr>
          <p:nvPr/>
        </p:nvCxnSpPr>
        <p:spPr>
          <a:xfrm flipH="1">
            <a:off x="6251936" y="3567518"/>
            <a:ext cx="624506" cy="0"/>
          </a:xfrm>
          <a:prstGeom prst="straightConnector1">
            <a:avLst/>
          </a:prstGeom>
          <a:ln>
            <a:solidFill>
              <a:srgbClr val="000000"/>
            </a:solidFill>
            <a:tailEnd type="triangle"/>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36" name="Content Placeholder 1">
            <a:extLst>
              <a:ext uri="{FF2B5EF4-FFF2-40B4-BE49-F238E27FC236}">
                <a16:creationId xmlns:a16="http://schemas.microsoft.com/office/drawing/2014/main" id="{12A710D9-D05E-2347-506B-385C6620F6C7}"/>
              </a:ext>
            </a:extLst>
          </p:cNvPr>
          <p:cNvSpPr txBox="1">
            <a:spLocks/>
          </p:cNvSpPr>
          <p:nvPr/>
        </p:nvSpPr>
        <p:spPr>
          <a:xfrm>
            <a:off x="8130289" y="638626"/>
            <a:ext cx="614013" cy="386950"/>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b="1">
                <a:solidFill>
                  <a:srgbClr val="FF0000"/>
                </a:solidFill>
              </a:rPr>
              <a:t>No</a:t>
            </a:r>
          </a:p>
        </p:txBody>
      </p:sp>
    </p:spTree>
    <p:extLst>
      <p:ext uri="{BB962C8B-B14F-4D97-AF65-F5344CB8AC3E}">
        <p14:creationId xmlns:p14="http://schemas.microsoft.com/office/powerpoint/2010/main" val="278260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aph with different colored points&#10;&#10;Description automatically generated">
            <a:extLst>
              <a:ext uri="{FF2B5EF4-FFF2-40B4-BE49-F238E27FC236}">
                <a16:creationId xmlns:a16="http://schemas.microsoft.com/office/drawing/2014/main" id="{E66C7B31-C0CA-B6B9-6CA5-6C7438277BB1}"/>
              </a:ext>
            </a:extLst>
          </p:cNvPr>
          <p:cNvPicPr>
            <a:picLocks noChangeAspect="1"/>
          </p:cNvPicPr>
          <p:nvPr/>
        </p:nvPicPr>
        <p:blipFill>
          <a:blip r:embed="rId3"/>
          <a:stretch>
            <a:fillRect/>
          </a:stretch>
        </p:blipFill>
        <p:spPr>
          <a:xfrm>
            <a:off x="3055487" y="2820714"/>
            <a:ext cx="2703049" cy="1693380"/>
          </a:xfrm>
          <a:prstGeom prst="rect">
            <a:avLst/>
          </a:prstGeom>
        </p:spPr>
      </p:pic>
      <p:sp>
        <p:nvSpPr>
          <p:cNvPr id="2" name="Content Placeholder 1">
            <a:extLst>
              <a:ext uri="{FF2B5EF4-FFF2-40B4-BE49-F238E27FC236}">
                <a16:creationId xmlns:a16="http://schemas.microsoft.com/office/drawing/2014/main" id="{735B29F0-3787-A1DF-31E2-B2588E696C1C}"/>
              </a:ext>
            </a:extLst>
          </p:cNvPr>
          <p:cNvSpPr>
            <a:spLocks noGrp="1"/>
          </p:cNvSpPr>
          <p:nvPr>
            <p:ph idx="1"/>
          </p:nvPr>
        </p:nvSpPr>
        <p:spPr>
          <a:xfrm>
            <a:off x="5891290" y="3057714"/>
            <a:ext cx="3094768" cy="1552685"/>
          </a:xfrm>
        </p:spPr>
        <p:txBody>
          <a:bodyPr/>
          <a:lstStyle/>
          <a:p>
            <a:pPr marL="0" indent="0">
              <a:buNone/>
            </a:pPr>
            <a:r>
              <a:rPr lang="en-US" sz="1600"/>
              <a:t>How to minimize O vac in Nb</a:t>
            </a:r>
            <a:r>
              <a:rPr lang="en-US" sz="1600" baseline="-25000"/>
              <a:t>2</a:t>
            </a:r>
            <a:r>
              <a:rPr lang="en-US" sz="1600"/>
              <a:t>O</a:t>
            </a:r>
            <a:r>
              <a:rPr lang="en-US" sz="1600" baseline="-25000"/>
              <a:t>5</a:t>
            </a:r>
            <a:r>
              <a:rPr lang="en-US" sz="1600"/>
              <a:t>?</a:t>
            </a:r>
          </a:p>
          <a:p>
            <a:r>
              <a:rPr lang="en-US" sz="1600"/>
              <a:t>More crystalline oxides?</a:t>
            </a:r>
          </a:p>
          <a:p>
            <a:endParaRPr lang="en-US" sz="1600"/>
          </a:p>
          <a:p>
            <a:r>
              <a:rPr lang="en-US" sz="1600"/>
              <a:t>Encapsulation</a:t>
            </a:r>
          </a:p>
          <a:p>
            <a:endParaRPr lang="en-US" sz="1600"/>
          </a:p>
          <a:p>
            <a:pPr lvl="1"/>
            <a:endParaRPr lang="en-US" sz="1400"/>
          </a:p>
        </p:txBody>
      </p:sp>
      <p:sp>
        <p:nvSpPr>
          <p:cNvPr id="3" name="Title 2">
            <a:extLst>
              <a:ext uri="{FF2B5EF4-FFF2-40B4-BE49-F238E27FC236}">
                <a16:creationId xmlns:a16="http://schemas.microsoft.com/office/drawing/2014/main" id="{45678D77-8549-339E-4FC0-45B55AF0F512}"/>
              </a:ext>
            </a:extLst>
          </p:cNvPr>
          <p:cNvSpPr>
            <a:spLocks noGrp="1"/>
          </p:cNvSpPr>
          <p:nvPr>
            <p:ph type="title"/>
          </p:nvPr>
        </p:nvSpPr>
        <p:spPr/>
        <p:txBody>
          <a:bodyPr/>
          <a:lstStyle/>
          <a:p>
            <a:r>
              <a:rPr lang="en-US"/>
              <a:t>Identifying O-Vacancies in Nb</a:t>
            </a:r>
            <a:r>
              <a:rPr lang="en-US" baseline="-25000"/>
              <a:t>2</a:t>
            </a:r>
            <a:r>
              <a:rPr lang="en-US"/>
              <a:t>O</a:t>
            </a:r>
            <a:r>
              <a:rPr lang="en-US" baseline="-25000"/>
              <a:t>5 </a:t>
            </a:r>
            <a:r>
              <a:rPr lang="en-US"/>
              <a:t>as a Major Source of TLS</a:t>
            </a:r>
          </a:p>
        </p:txBody>
      </p:sp>
      <p:sp>
        <p:nvSpPr>
          <p:cNvPr id="4" name="TextBox 3">
            <a:extLst>
              <a:ext uri="{FF2B5EF4-FFF2-40B4-BE49-F238E27FC236}">
                <a16:creationId xmlns:a16="http://schemas.microsoft.com/office/drawing/2014/main" id="{FB689D5E-7124-B2C7-A3F1-CD19E84AA65B}"/>
              </a:ext>
            </a:extLst>
          </p:cNvPr>
          <p:cNvSpPr txBox="1"/>
          <p:nvPr/>
        </p:nvSpPr>
        <p:spPr>
          <a:xfrm>
            <a:off x="825966" y="612448"/>
            <a:ext cx="1431802" cy="307777"/>
          </a:xfrm>
          <a:prstGeom prst="rect">
            <a:avLst/>
          </a:prstGeom>
          <a:noFill/>
        </p:spPr>
        <p:txBody>
          <a:bodyPr wrap="none" rtlCol="0">
            <a:spAutoFit/>
          </a:bodyPr>
          <a:lstStyle/>
          <a:p>
            <a:pPr defTabSz="457189"/>
            <a:r>
              <a:rPr lang="en-US" sz="1400" i="1">
                <a:solidFill>
                  <a:srgbClr val="030204"/>
                </a:solidFill>
                <a:latin typeface="Roboto" panose="02000000000000000000" pitchFamily="2" charset="0"/>
                <a:ea typeface="Roboto" panose="02000000000000000000" pitchFamily="2" charset="0"/>
                <a:cs typeface="Roboto" panose="02000000000000000000" pitchFamily="2" charset="0"/>
              </a:rPr>
              <a:t>in situ </a:t>
            </a:r>
            <a:r>
              <a:rPr lang="en-US" sz="1400">
                <a:solidFill>
                  <a:srgbClr val="030204"/>
                </a:solidFill>
                <a:latin typeface="Roboto" panose="02000000000000000000" pitchFamily="2" charset="0"/>
                <a:ea typeface="Roboto" panose="02000000000000000000" pitchFamily="2" charset="0"/>
                <a:cs typeface="Roboto" panose="02000000000000000000" pitchFamily="2" charset="0"/>
              </a:rPr>
              <a:t>200℃/1h</a:t>
            </a:r>
          </a:p>
        </p:txBody>
      </p:sp>
      <p:sp>
        <p:nvSpPr>
          <p:cNvPr id="5" name="Freeform 12">
            <a:extLst>
              <a:ext uri="{FF2B5EF4-FFF2-40B4-BE49-F238E27FC236}">
                <a16:creationId xmlns:a16="http://schemas.microsoft.com/office/drawing/2014/main" id="{7AB3D916-75B6-5D37-5B26-97E605C92ECF}"/>
              </a:ext>
            </a:extLst>
          </p:cNvPr>
          <p:cNvSpPr/>
          <p:nvPr/>
        </p:nvSpPr>
        <p:spPr>
          <a:xfrm>
            <a:off x="774700" y="972359"/>
            <a:ext cx="591963" cy="910051"/>
          </a:xfrm>
          <a:custGeom>
            <a:avLst/>
            <a:gdLst>
              <a:gd name="connsiteX0" fmla="*/ 501148 w 999642"/>
              <a:gd name="connsiteY0" fmla="*/ 0 h 1357215"/>
              <a:gd name="connsiteX1" fmla="*/ 661465 w 999642"/>
              <a:gd name="connsiteY1" fmla="*/ 16832 h 1357215"/>
              <a:gd name="connsiteX2" fmla="*/ 661465 w 999642"/>
              <a:gd name="connsiteY2" fmla="*/ 461196 h 1357215"/>
              <a:gd name="connsiteX3" fmla="*/ 694374 w 999642"/>
              <a:gd name="connsiteY3" fmla="*/ 465914 h 1357215"/>
              <a:gd name="connsiteX4" fmla="*/ 999642 w 999642"/>
              <a:gd name="connsiteY4" fmla="*/ 678607 h 1357215"/>
              <a:gd name="connsiteX5" fmla="*/ 694374 w 999642"/>
              <a:gd name="connsiteY5" fmla="*/ 891300 h 1357215"/>
              <a:gd name="connsiteX6" fmla="*/ 661465 w 999642"/>
              <a:gd name="connsiteY6" fmla="*/ 896018 h 1357215"/>
              <a:gd name="connsiteX7" fmla="*/ 661465 w 999642"/>
              <a:gd name="connsiteY7" fmla="*/ 1340383 h 1357215"/>
              <a:gd name="connsiteX8" fmla="*/ 501148 w 999642"/>
              <a:gd name="connsiteY8" fmla="*/ 1357215 h 1357215"/>
              <a:gd name="connsiteX9" fmla="*/ 387787 w 999642"/>
              <a:gd name="connsiteY9" fmla="*/ 1352285 h 1357215"/>
              <a:gd name="connsiteX10" fmla="*/ 340831 w 999642"/>
              <a:gd name="connsiteY10" fmla="*/ 1340383 h 1357215"/>
              <a:gd name="connsiteX11" fmla="*/ 340831 w 999642"/>
              <a:gd name="connsiteY11" fmla="*/ 896399 h 1357215"/>
              <a:gd name="connsiteX12" fmla="*/ 305268 w 999642"/>
              <a:gd name="connsiteY12" fmla="*/ 891300 h 1357215"/>
              <a:gd name="connsiteX13" fmla="*/ 0 w 999642"/>
              <a:gd name="connsiteY13" fmla="*/ 678607 h 1357215"/>
              <a:gd name="connsiteX14" fmla="*/ 305268 w 999642"/>
              <a:gd name="connsiteY14" fmla="*/ 465914 h 1357215"/>
              <a:gd name="connsiteX15" fmla="*/ 340831 w 999642"/>
              <a:gd name="connsiteY15" fmla="*/ 460816 h 1357215"/>
              <a:gd name="connsiteX16" fmla="*/ 340831 w 999642"/>
              <a:gd name="connsiteY16" fmla="*/ 16832 h 1357215"/>
              <a:gd name="connsiteX17" fmla="*/ 501148 w 999642"/>
              <a:gd name="connsiteY17" fmla="*/ 0 h 13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9642" h="1357215">
                <a:moveTo>
                  <a:pt x="501148" y="0"/>
                </a:moveTo>
                <a:cubicBezTo>
                  <a:pt x="589689" y="0"/>
                  <a:pt x="661465" y="7536"/>
                  <a:pt x="661465" y="16832"/>
                </a:cubicBezTo>
                <a:lnTo>
                  <a:pt x="661465" y="461196"/>
                </a:lnTo>
                <a:lnTo>
                  <a:pt x="694374" y="465914"/>
                </a:lnTo>
                <a:cubicBezTo>
                  <a:pt x="873768" y="500956"/>
                  <a:pt x="999642" y="582993"/>
                  <a:pt x="999642" y="678607"/>
                </a:cubicBezTo>
                <a:cubicBezTo>
                  <a:pt x="999642" y="774222"/>
                  <a:pt x="873768" y="856258"/>
                  <a:pt x="694374" y="891300"/>
                </a:cubicBezTo>
                <a:lnTo>
                  <a:pt x="661465" y="896018"/>
                </a:lnTo>
                <a:lnTo>
                  <a:pt x="661465" y="1340383"/>
                </a:lnTo>
                <a:cubicBezTo>
                  <a:pt x="661465" y="1349679"/>
                  <a:pt x="589689" y="1357215"/>
                  <a:pt x="501148" y="1357215"/>
                </a:cubicBezTo>
                <a:cubicBezTo>
                  <a:pt x="456878" y="1357215"/>
                  <a:pt x="416799" y="1355331"/>
                  <a:pt x="387787" y="1352285"/>
                </a:cubicBezTo>
                <a:cubicBezTo>
                  <a:pt x="358775" y="1349239"/>
                  <a:pt x="340831" y="1345031"/>
                  <a:pt x="340831" y="1340383"/>
                </a:cubicBezTo>
                <a:lnTo>
                  <a:pt x="340831" y="896399"/>
                </a:lnTo>
                <a:lnTo>
                  <a:pt x="305268" y="891300"/>
                </a:lnTo>
                <a:cubicBezTo>
                  <a:pt x="125874" y="856258"/>
                  <a:pt x="0" y="774222"/>
                  <a:pt x="0" y="678607"/>
                </a:cubicBezTo>
                <a:cubicBezTo>
                  <a:pt x="0" y="582993"/>
                  <a:pt x="125874" y="500956"/>
                  <a:pt x="305268" y="465914"/>
                </a:cubicBezTo>
                <a:lnTo>
                  <a:pt x="340831" y="460816"/>
                </a:lnTo>
                <a:lnTo>
                  <a:pt x="340831" y="16832"/>
                </a:lnTo>
                <a:cubicBezTo>
                  <a:pt x="340831" y="7536"/>
                  <a:pt x="412607" y="0"/>
                  <a:pt x="501148" y="0"/>
                </a:cubicBezTo>
                <a:close/>
              </a:path>
            </a:pathLst>
          </a:custGeom>
          <a:gradFill>
            <a:gsLst>
              <a:gs pos="0">
                <a:srgbClr val="58668A"/>
              </a:gs>
              <a:gs pos="100000">
                <a:srgbClr val="B2CFF8"/>
              </a:gs>
            </a:gsLst>
            <a:lin ang="5400000" scaled="0"/>
          </a:gra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latin typeface="Roboto" panose="02000000000000000000" pitchFamily="2" charset="0"/>
              <a:ea typeface="Roboto" panose="02000000000000000000" pitchFamily="2" charset="0"/>
              <a:cs typeface="Roboto" panose="02000000000000000000" pitchFamily="2" charset="0"/>
            </a:endParaRPr>
          </a:p>
        </p:txBody>
      </p:sp>
      <p:sp>
        <p:nvSpPr>
          <p:cNvPr id="6" name="Freeform 14">
            <a:extLst>
              <a:ext uri="{FF2B5EF4-FFF2-40B4-BE49-F238E27FC236}">
                <a16:creationId xmlns:a16="http://schemas.microsoft.com/office/drawing/2014/main" id="{31AED38C-EFB6-393A-B166-4E70FD5074FE}"/>
              </a:ext>
            </a:extLst>
          </p:cNvPr>
          <p:cNvSpPr/>
          <p:nvPr/>
        </p:nvSpPr>
        <p:spPr>
          <a:xfrm>
            <a:off x="1766592" y="990800"/>
            <a:ext cx="591963" cy="910051"/>
          </a:xfrm>
          <a:custGeom>
            <a:avLst/>
            <a:gdLst>
              <a:gd name="connsiteX0" fmla="*/ 501148 w 999642"/>
              <a:gd name="connsiteY0" fmla="*/ 0 h 1357215"/>
              <a:gd name="connsiteX1" fmla="*/ 661465 w 999642"/>
              <a:gd name="connsiteY1" fmla="*/ 16832 h 1357215"/>
              <a:gd name="connsiteX2" fmla="*/ 661465 w 999642"/>
              <a:gd name="connsiteY2" fmla="*/ 461196 h 1357215"/>
              <a:gd name="connsiteX3" fmla="*/ 694374 w 999642"/>
              <a:gd name="connsiteY3" fmla="*/ 465914 h 1357215"/>
              <a:gd name="connsiteX4" fmla="*/ 999642 w 999642"/>
              <a:gd name="connsiteY4" fmla="*/ 678607 h 1357215"/>
              <a:gd name="connsiteX5" fmla="*/ 694374 w 999642"/>
              <a:gd name="connsiteY5" fmla="*/ 891300 h 1357215"/>
              <a:gd name="connsiteX6" fmla="*/ 661465 w 999642"/>
              <a:gd name="connsiteY6" fmla="*/ 896018 h 1357215"/>
              <a:gd name="connsiteX7" fmla="*/ 661465 w 999642"/>
              <a:gd name="connsiteY7" fmla="*/ 1340383 h 1357215"/>
              <a:gd name="connsiteX8" fmla="*/ 501148 w 999642"/>
              <a:gd name="connsiteY8" fmla="*/ 1357215 h 1357215"/>
              <a:gd name="connsiteX9" fmla="*/ 387787 w 999642"/>
              <a:gd name="connsiteY9" fmla="*/ 1352285 h 1357215"/>
              <a:gd name="connsiteX10" fmla="*/ 340831 w 999642"/>
              <a:gd name="connsiteY10" fmla="*/ 1340383 h 1357215"/>
              <a:gd name="connsiteX11" fmla="*/ 340831 w 999642"/>
              <a:gd name="connsiteY11" fmla="*/ 896399 h 1357215"/>
              <a:gd name="connsiteX12" fmla="*/ 305268 w 999642"/>
              <a:gd name="connsiteY12" fmla="*/ 891300 h 1357215"/>
              <a:gd name="connsiteX13" fmla="*/ 0 w 999642"/>
              <a:gd name="connsiteY13" fmla="*/ 678607 h 1357215"/>
              <a:gd name="connsiteX14" fmla="*/ 305268 w 999642"/>
              <a:gd name="connsiteY14" fmla="*/ 465914 h 1357215"/>
              <a:gd name="connsiteX15" fmla="*/ 340831 w 999642"/>
              <a:gd name="connsiteY15" fmla="*/ 460816 h 1357215"/>
              <a:gd name="connsiteX16" fmla="*/ 340831 w 999642"/>
              <a:gd name="connsiteY16" fmla="*/ 16832 h 1357215"/>
              <a:gd name="connsiteX17" fmla="*/ 501148 w 999642"/>
              <a:gd name="connsiteY17" fmla="*/ 0 h 13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9642" h="1357215">
                <a:moveTo>
                  <a:pt x="501148" y="0"/>
                </a:moveTo>
                <a:cubicBezTo>
                  <a:pt x="589689" y="0"/>
                  <a:pt x="661465" y="7536"/>
                  <a:pt x="661465" y="16832"/>
                </a:cubicBezTo>
                <a:lnTo>
                  <a:pt x="661465" y="461196"/>
                </a:lnTo>
                <a:lnTo>
                  <a:pt x="694374" y="465914"/>
                </a:lnTo>
                <a:cubicBezTo>
                  <a:pt x="873768" y="500956"/>
                  <a:pt x="999642" y="582993"/>
                  <a:pt x="999642" y="678607"/>
                </a:cubicBezTo>
                <a:cubicBezTo>
                  <a:pt x="999642" y="774222"/>
                  <a:pt x="873768" y="856258"/>
                  <a:pt x="694374" y="891300"/>
                </a:cubicBezTo>
                <a:lnTo>
                  <a:pt x="661465" y="896018"/>
                </a:lnTo>
                <a:lnTo>
                  <a:pt x="661465" y="1340383"/>
                </a:lnTo>
                <a:cubicBezTo>
                  <a:pt x="661465" y="1349679"/>
                  <a:pt x="589689" y="1357215"/>
                  <a:pt x="501148" y="1357215"/>
                </a:cubicBezTo>
                <a:cubicBezTo>
                  <a:pt x="456878" y="1357215"/>
                  <a:pt x="416799" y="1355331"/>
                  <a:pt x="387787" y="1352285"/>
                </a:cubicBezTo>
                <a:cubicBezTo>
                  <a:pt x="358775" y="1349239"/>
                  <a:pt x="340831" y="1345031"/>
                  <a:pt x="340831" y="1340383"/>
                </a:cubicBezTo>
                <a:lnTo>
                  <a:pt x="340831" y="896399"/>
                </a:lnTo>
                <a:lnTo>
                  <a:pt x="305268" y="891300"/>
                </a:lnTo>
                <a:cubicBezTo>
                  <a:pt x="125874" y="856258"/>
                  <a:pt x="0" y="774222"/>
                  <a:pt x="0" y="678607"/>
                </a:cubicBezTo>
                <a:cubicBezTo>
                  <a:pt x="0" y="582993"/>
                  <a:pt x="125874" y="500956"/>
                  <a:pt x="305268" y="465914"/>
                </a:cubicBezTo>
                <a:lnTo>
                  <a:pt x="340831" y="460816"/>
                </a:lnTo>
                <a:lnTo>
                  <a:pt x="340831" y="16832"/>
                </a:lnTo>
                <a:cubicBezTo>
                  <a:pt x="340831" y="7536"/>
                  <a:pt x="412607" y="0"/>
                  <a:pt x="501148" y="0"/>
                </a:cubicBezTo>
                <a:close/>
              </a:path>
            </a:pathLst>
          </a:custGeom>
          <a:gradFill>
            <a:gsLst>
              <a:gs pos="0">
                <a:srgbClr val="58668A"/>
              </a:gs>
              <a:gs pos="100000">
                <a:srgbClr val="B2CFF8"/>
              </a:gs>
            </a:gsLst>
            <a:lin ang="5400000" scaled="0"/>
          </a:gra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latin typeface="Roboto" panose="02000000000000000000" pitchFamily="2" charset="0"/>
              <a:ea typeface="Roboto" panose="02000000000000000000" pitchFamily="2" charset="0"/>
              <a:cs typeface="Roboto" panose="02000000000000000000" pitchFamily="2" charset="0"/>
            </a:endParaRPr>
          </a:p>
        </p:txBody>
      </p:sp>
      <p:sp>
        <p:nvSpPr>
          <p:cNvPr id="7" name="Freeform 15">
            <a:extLst>
              <a:ext uri="{FF2B5EF4-FFF2-40B4-BE49-F238E27FC236}">
                <a16:creationId xmlns:a16="http://schemas.microsoft.com/office/drawing/2014/main" id="{84D7332B-C244-F5E2-27BA-049FB58786A9}"/>
              </a:ext>
            </a:extLst>
          </p:cNvPr>
          <p:cNvSpPr/>
          <p:nvPr/>
        </p:nvSpPr>
        <p:spPr>
          <a:xfrm>
            <a:off x="2775109" y="976708"/>
            <a:ext cx="591963" cy="910051"/>
          </a:xfrm>
          <a:custGeom>
            <a:avLst/>
            <a:gdLst>
              <a:gd name="connsiteX0" fmla="*/ 501148 w 999642"/>
              <a:gd name="connsiteY0" fmla="*/ 0 h 1357215"/>
              <a:gd name="connsiteX1" fmla="*/ 661465 w 999642"/>
              <a:gd name="connsiteY1" fmla="*/ 16832 h 1357215"/>
              <a:gd name="connsiteX2" fmla="*/ 661465 w 999642"/>
              <a:gd name="connsiteY2" fmla="*/ 461196 h 1357215"/>
              <a:gd name="connsiteX3" fmla="*/ 694374 w 999642"/>
              <a:gd name="connsiteY3" fmla="*/ 465914 h 1357215"/>
              <a:gd name="connsiteX4" fmla="*/ 999642 w 999642"/>
              <a:gd name="connsiteY4" fmla="*/ 678607 h 1357215"/>
              <a:gd name="connsiteX5" fmla="*/ 694374 w 999642"/>
              <a:gd name="connsiteY5" fmla="*/ 891300 h 1357215"/>
              <a:gd name="connsiteX6" fmla="*/ 661465 w 999642"/>
              <a:gd name="connsiteY6" fmla="*/ 896018 h 1357215"/>
              <a:gd name="connsiteX7" fmla="*/ 661465 w 999642"/>
              <a:gd name="connsiteY7" fmla="*/ 1340383 h 1357215"/>
              <a:gd name="connsiteX8" fmla="*/ 501148 w 999642"/>
              <a:gd name="connsiteY8" fmla="*/ 1357215 h 1357215"/>
              <a:gd name="connsiteX9" fmla="*/ 387787 w 999642"/>
              <a:gd name="connsiteY9" fmla="*/ 1352285 h 1357215"/>
              <a:gd name="connsiteX10" fmla="*/ 340831 w 999642"/>
              <a:gd name="connsiteY10" fmla="*/ 1340383 h 1357215"/>
              <a:gd name="connsiteX11" fmla="*/ 340831 w 999642"/>
              <a:gd name="connsiteY11" fmla="*/ 896399 h 1357215"/>
              <a:gd name="connsiteX12" fmla="*/ 305268 w 999642"/>
              <a:gd name="connsiteY12" fmla="*/ 891300 h 1357215"/>
              <a:gd name="connsiteX13" fmla="*/ 0 w 999642"/>
              <a:gd name="connsiteY13" fmla="*/ 678607 h 1357215"/>
              <a:gd name="connsiteX14" fmla="*/ 305268 w 999642"/>
              <a:gd name="connsiteY14" fmla="*/ 465914 h 1357215"/>
              <a:gd name="connsiteX15" fmla="*/ 340831 w 999642"/>
              <a:gd name="connsiteY15" fmla="*/ 460816 h 1357215"/>
              <a:gd name="connsiteX16" fmla="*/ 340831 w 999642"/>
              <a:gd name="connsiteY16" fmla="*/ 16832 h 1357215"/>
              <a:gd name="connsiteX17" fmla="*/ 501148 w 999642"/>
              <a:gd name="connsiteY17" fmla="*/ 0 h 13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9642" h="1357215">
                <a:moveTo>
                  <a:pt x="501148" y="0"/>
                </a:moveTo>
                <a:cubicBezTo>
                  <a:pt x="589689" y="0"/>
                  <a:pt x="661465" y="7536"/>
                  <a:pt x="661465" y="16832"/>
                </a:cubicBezTo>
                <a:lnTo>
                  <a:pt x="661465" y="461196"/>
                </a:lnTo>
                <a:lnTo>
                  <a:pt x="694374" y="465914"/>
                </a:lnTo>
                <a:cubicBezTo>
                  <a:pt x="873768" y="500956"/>
                  <a:pt x="999642" y="582993"/>
                  <a:pt x="999642" y="678607"/>
                </a:cubicBezTo>
                <a:cubicBezTo>
                  <a:pt x="999642" y="774222"/>
                  <a:pt x="873768" y="856258"/>
                  <a:pt x="694374" y="891300"/>
                </a:cubicBezTo>
                <a:lnTo>
                  <a:pt x="661465" y="896018"/>
                </a:lnTo>
                <a:lnTo>
                  <a:pt x="661465" y="1340383"/>
                </a:lnTo>
                <a:cubicBezTo>
                  <a:pt x="661465" y="1349679"/>
                  <a:pt x="589689" y="1357215"/>
                  <a:pt x="501148" y="1357215"/>
                </a:cubicBezTo>
                <a:cubicBezTo>
                  <a:pt x="456878" y="1357215"/>
                  <a:pt x="416799" y="1355331"/>
                  <a:pt x="387787" y="1352285"/>
                </a:cubicBezTo>
                <a:cubicBezTo>
                  <a:pt x="358775" y="1349239"/>
                  <a:pt x="340831" y="1345031"/>
                  <a:pt x="340831" y="1340383"/>
                </a:cubicBezTo>
                <a:lnTo>
                  <a:pt x="340831" y="896399"/>
                </a:lnTo>
                <a:lnTo>
                  <a:pt x="305268" y="891300"/>
                </a:lnTo>
                <a:cubicBezTo>
                  <a:pt x="125874" y="856258"/>
                  <a:pt x="0" y="774222"/>
                  <a:pt x="0" y="678607"/>
                </a:cubicBezTo>
                <a:cubicBezTo>
                  <a:pt x="0" y="582993"/>
                  <a:pt x="125874" y="500956"/>
                  <a:pt x="305268" y="465914"/>
                </a:cubicBezTo>
                <a:lnTo>
                  <a:pt x="340831" y="460816"/>
                </a:lnTo>
                <a:lnTo>
                  <a:pt x="340831" y="16832"/>
                </a:lnTo>
                <a:cubicBezTo>
                  <a:pt x="340831" y="7536"/>
                  <a:pt x="412607" y="0"/>
                  <a:pt x="501148" y="0"/>
                </a:cubicBezTo>
                <a:close/>
              </a:path>
            </a:pathLst>
          </a:custGeom>
          <a:gradFill>
            <a:gsLst>
              <a:gs pos="0">
                <a:srgbClr val="58668A"/>
              </a:gs>
              <a:gs pos="100000">
                <a:srgbClr val="B2CFF8"/>
              </a:gs>
            </a:gsLst>
            <a:lin ang="5400000" scaled="0"/>
          </a:gra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latin typeface="Roboto" panose="02000000000000000000" pitchFamily="2" charset="0"/>
              <a:ea typeface="Roboto" panose="02000000000000000000" pitchFamily="2" charset="0"/>
              <a:cs typeface="Roboto" panose="02000000000000000000" pitchFamily="2" charset="0"/>
            </a:endParaRPr>
          </a:p>
        </p:txBody>
      </p:sp>
      <p:sp>
        <p:nvSpPr>
          <p:cNvPr id="8" name="Freeform 17">
            <a:extLst>
              <a:ext uri="{FF2B5EF4-FFF2-40B4-BE49-F238E27FC236}">
                <a16:creationId xmlns:a16="http://schemas.microsoft.com/office/drawing/2014/main" id="{0617A3F2-F79C-CA49-6AA0-57924902E61D}"/>
              </a:ext>
            </a:extLst>
          </p:cNvPr>
          <p:cNvSpPr/>
          <p:nvPr/>
        </p:nvSpPr>
        <p:spPr>
          <a:xfrm>
            <a:off x="3785341" y="976708"/>
            <a:ext cx="591963" cy="910051"/>
          </a:xfrm>
          <a:custGeom>
            <a:avLst/>
            <a:gdLst>
              <a:gd name="connsiteX0" fmla="*/ 501148 w 999642"/>
              <a:gd name="connsiteY0" fmla="*/ 0 h 1357215"/>
              <a:gd name="connsiteX1" fmla="*/ 661465 w 999642"/>
              <a:gd name="connsiteY1" fmla="*/ 16832 h 1357215"/>
              <a:gd name="connsiteX2" fmla="*/ 661465 w 999642"/>
              <a:gd name="connsiteY2" fmla="*/ 461196 h 1357215"/>
              <a:gd name="connsiteX3" fmla="*/ 694374 w 999642"/>
              <a:gd name="connsiteY3" fmla="*/ 465914 h 1357215"/>
              <a:gd name="connsiteX4" fmla="*/ 999642 w 999642"/>
              <a:gd name="connsiteY4" fmla="*/ 678607 h 1357215"/>
              <a:gd name="connsiteX5" fmla="*/ 694374 w 999642"/>
              <a:gd name="connsiteY5" fmla="*/ 891300 h 1357215"/>
              <a:gd name="connsiteX6" fmla="*/ 661465 w 999642"/>
              <a:gd name="connsiteY6" fmla="*/ 896018 h 1357215"/>
              <a:gd name="connsiteX7" fmla="*/ 661465 w 999642"/>
              <a:gd name="connsiteY7" fmla="*/ 1340383 h 1357215"/>
              <a:gd name="connsiteX8" fmla="*/ 501148 w 999642"/>
              <a:gd name="connsiteY8" fmla="*/ 1357215 h 1357215"/>
              <a:gd name="connsiteX9" fmla="*/ 387787 w 999642"/>
              <a:gd name="connsiteY9" fmla="*/ 1352285 h 1357215"/>
              <a:gd name="connsiteX10" fmla="*/ 340831 w 999642"/>
              <a:gd name="connsiteY10" fmla="*/ 1340383 h 1357215"/>
              <a:gd name="connsiteX11" fmla="*/ 340831 w 999642"/>
              <a:gd name="connsiteY11" fmla="*/ 896399 h 1357215"/>
              <a:gd name="connsiteX12" fmla="*/ 305268 w 999642"/>
              <a:gd name="connsiteY12" fmla="*/ 891300 h 1357215"/>
              <a:gd name="connsiteX13" fmla="*/ 0 w 999642"/>
              <a:gd name="connsiteY13" fmla="*/ 678607 h 1357215"/>
              <a:gd name="connsiteX14" fmla="*/ 305268 w 999642"/>
              <a:gd name="connsiteY14" fmla="*/ 465914 h 1357215"/>
              <a:gd name="connsiteX15" fmla="*/ 340831 w 999642"/>
              <a:gd name="connsiteY15" fmla="*/ 460816 h 1357215"/>
              <a:gd name="connsiteX16" fmla="*/ 340831 w 999642"/>
              <a:gd name="connsiteY16" fmla="*/ 16832 h 1357215"/>
              <a:gd name="connsiteX17" fmla="*/ 501148 w 999642"/>
              <a:gd name="connsiteY17" fmla="*/ 0 h 13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9642" h="1357215">
                <a:moveTo>
                  <a:pt x="501148" y="0"/>
                </a:moveTo>
                <a:cubicBezTo>
                  <a:pt x="589689" y="0"/>
                  <a:pt x="661465" y="7536"/>
                  <a:pt x="661465" y="16832"/>
                </a:cubicBezTo>
                <a:lnTo>
                  <a:pt x="661465" y="461196"/>
                </a:lnTo>
                <a:lnTo>
                  <a:pt x="694374" y="465914"/>
                </a:lnTo>
                <a:cubicBezTo>
                  <a:pt x="873768" y="500956"/>
                  <a:pt x="999642" y="582993"/>
                  <a:pt x="999642" y="678607"/>
                </a:cubicBezTo>
                <a:cubicBezTo>
                  <a:pt x="999642" y="774222"/>
                  <a:pt x="873768" y="856258"/>
                  <a:pt x="694374" y="891300"/>
                </a:cubicBezTo>
                <a:lnTo>
                  <a:pt x="661465" y="896018"/>
                </a:lnTo>
                <a:lnTo>
                  <a:pt x="661465" y="1340383"/>
                </a:lnTo>
                <a:cubicBezTo>
                  <a:pt x="661465" y="1349679"/>
                  <a:pt x="589689" y="1357215"/>
                  <a:pt x="501148" y="1357215"/>
                </a:cubicBezTo>
                <a:cubicBezTo>
                  <a:pt x="456878" y="1357215"/>
                  <a:pt x="416799" y="1355331"/>
                  <a:pt x="387787" y="1352285"/>
                </a:cubicBezTo>
                <a:cubicBezTo>
                  <a:pt x="358775" y="1349239"/>
                  <a:pt x="340831" y="1345031"/>
                  <a:pt x="340831" y="1340383"/>
                </a:cubicBezTo>
                <a:lnTo>
                  <a:pt x="340831" y="896399"/>
                </a:lnTo>
                <a:lnTo>
                  <a:pt x="305268" y="891300"/>
                </a:lnTo>
                <a:cubicBezTo>
                  <a:pt x="125874" y="856258"/>
                  <a:pt x="0" y="774222"/>
                  <a:pt x="0" y="678607"/>
                </a:cubicBezTo>
                <a:cubicBezTo>
                  <a:pt x="0" y="582993"/>
                  <a:pt x="125874" y="500956"/>
                  <a:pt x="305268" y="465914"/>
                </a:cubicBezTo>
                <a:lnTo>
                  <a:pt x="340831" y="460816"/>
                </a:lnTo>
                <a:lnTo>
                  <a:pt x="340831" y="16832"/>
                </a:lnTo>
                <a:cubicBezTo>
                  <a:pt x="340831" y="7536"/>
                  <a:pt x="412607" y="0"/>
                  <a:pt x="501148" y="0"/>
                </a:cubicBezTo>
                <a:close/>
              </a:path>
            </a:pathLst>
          </a:custGeom>
          <a:gradFill>
            <a:gsLst>
              <a:gs pos="0">
                <a:srgbClr val="58668A"/>
              </a:gs>
              <a:gs pos="100000">
                <a:srgbClr val="B2CFF8"/>
              </a:gs>
            </a:gsLst>
            <a:lin ang="5400000" scaled="0"/>
          </a:gra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latin typeface="Roboto" panose="02000000000000000000" pitchFamily="2" charset="0"/>
              <a:ea typeface="Roboto" panose="02000000000000000000" pitchFamily="2" charset="0"/>
              <a:cs typeface="Roboto" panose="02000000000000000000" pitchFamily="2" charset="0"/>
            </a:endParaRPr>
          </a:p>
        </p:txBody>
      </p:sp>
      <p:sp>
        <p:nvSpPr>
          <p:cNvPr id="9" name="Freeform 18">
            <a:extLst>
              <a:ext uri="{FF2B5EF4-FFF2-40B4-BE49-F238E27FC236}">
                <a16:creationId xmlns:a16="http://schemas.microsoft.com/office/drawing/2014/main" id="{E1557174-8C4B-5AE5-85E2-8F313063CB91}"/>
              </a:ext>
            </a:extLst>
          </p:cNvPr>
          <p:cNvSpPr/>
          <p:nvPr/>
        </p:nvSpPr>
        <p:spPr>
          <a:xfrm>
            <a:off x="4893611" y="976708"/>
            <a:ext cx="591963" cy="910051"/>
          </a:xfrm>
          <a:custGeom>
            <a:avLst/>
            <a:gdLst>
              <a:gd name="connsiteX0" fmla="*/ 501148 w 999642"/>
              <a:gd name="connsiteY0" fmla="*/ 0 h 1357215"/>
              <a:gd name="connsiteX1" fmla="*/ 661465 w 999642"/>
              <a:gd name="connsiteY1" fmla="*/ 16832 h 1357215"/>
              <a:gd name="connsiteX2" fmla="*/ 661465 w 999642"/>
              <a:gd name="connsiteY2" fmla="*/ 461196 h 1357215"/>
              <a:gd name="connsiteX3" fmla="*/ 694374 w 999642"/>
              <a:gd name="connsiteY3" fmla="*/ 465914 h 1357215"/>
              <a:gd name="connsiteX4" fmla="*/ 999642 w 999642"/>
              <a:gd name="connsiteY4" fmla="*/ 678607 h 1357215"/>
              <a:gd name="connsiteX5" fmla="*/ 694374 w 999642"/>
              <a:gd name="connsiteY5" fmla="*/ 891300 h 1357215"/>
              <a:gd name="connsiteX6" fmla="*/ 661465 w 999642"/>
              <a:gd name="connsiteY6" fmla="*/ 896018 h 1357215"/>
              <a:gd name="connsiteX7" fmla="*/ 661465 w 999642"/>
              <a:gd name="connsiteY7" fmla="*/ 1340383 h 1357215"/>
              <a:gd name="connsiteX8" fmla="*/ 501148 w 999642"/>
              <a:gd name="connsiteY8" fmla="*/ 1357215 h 1357215"/>
              <a:gd name="connsiteX9" fmla="*/ 387787 w 999642"/>
              <a:gd name="connsiteY9" fmla="*/ 1352285 h 1357215"/>
              <a:gd name="connsiteX10" fmla="*/ 340831 w 999642"/>
              <a:gd name="connsiteY10" fmla="*/ 1340383 h 1357215"/>
              <a:gd name="connsiteX11" fmla="*/ 340831 w 999642"/>
              <a:gd name="connsiteY11" fmla="*/ 896399 h 1357215"/>
              <a:gd name="connsiteX12" fmla="*/ 305268 w 999642"/>
              <a:gd name="connsiteY12" fmla="*/ 891300 h 1357215"/>
              <a:gd name="connsiteX13" fmla="*/ 0 w 999642"/>
              <a:gd name="connsiteY13" fmla="*/ 678607 h 1357215"/>
              <a:gd name="connsiteX14" fmla="*/ 305268 w 999642"/>
              <a:gd name="connsiteY14" fmla="*/ 465914 h 1357215"/>
              <a:gd name="connsiteX15" fmla="*/ 340831 w 999642"/>
              <a:gd name="connsiteY15" fmla="*/ 460816 h 1357215"/>
              <a:gd name="connsiteX16" fmla="*/ 340831 w 999642"/>
              <a:gd name="connsiteY16" fmla="*/ 16832 h 1357215"/>
              <a:gd name="connsiteX17" fmla="*/ 501148 w 999642"/>
              <a:gd name="connsiteY17" fmla="*/ 0 h 13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9642" h="1357215">
                <a:moveTo>
                  <a:pt x="501148" y="0"/>
                </a:moveTo>
                <a:cubicBezTo>
                  <a:pt x="589689" y="0"/>
                  <a:pt x="661465" y="7536"/>
                  <a:pt x="661465" y="16832"/>
                </a:cubicBezTo>
                <a:lnTo>
                  <a:pt x="661465" y="461196"/>
                </a:lnTo>
                <a:lnTo>
                  <a:pt x="694374" y="465914"/>
                </a:lnTo>
                <a:cubicBezTo>
                  <a:pt x="873768" y="500956"/>
                  <a:pt x="999642" y="582993"/>
                  <a:pt x="999642" y="678607"/>
                </a:cubicBezTo>
                <a:cubicBezTo>
                  <a:pt x="999642" y="774222"/>
                  <a:pt x="873768" y="856258"/>
                  <a:pt x="694374" y="891300"/>
                </a:cubicBezTo>
                <a:lnTo>
                  <a:pt x="661465" y="896018"/>
                </a:lnTo>
                <a:lnTo>
                  <a:pt x="661465" y="1340383"/>
                </a:lnTo>
                <a:cubicBezTo>
                  <a:pt x="661465" y="1349679"/>
                  <a:pt x="589689" y="1357215"/>
                  <a:pt x="501148" y="1357215"/>
                </a:cubicBezTo>
                <a:cubicBezTo>
                  <a:pt x="456878" y="1357215"/>
                  <a:pt x="416799" y="1355331"/>
                  <a:pt x="387787" y="1352285"/>
                </a:cubicBezTo>
                <a:cubicBezTo>
                  <a:pt x="358775" y="1349239"/>
                  <a:pt x="340831" y="1345031"/>
                  <a:pt x="340831" y="1340383"/>
                </a:cubicBezTo>
                <a:lnTo>
                  <a:pt x="340831" y="896399"/>
                </a:lnTo>
                <a:lnTo>
                  <a:pt x="305268" y="891300"/>
                </a:lnTo>
                <a:cubicBezTo>
                  <a:pt x="125874" y="856258"/>
                  <a:pt x="0" y="774222"/>
                  <a:pt x="0" y="678607"/>
                </a:cubicBezTo>
                <a:cubicBezTo>
                  <a:pt x="0" y="582993"/>
                  <a:pt x="125874" y="500956"/>
                  <a:pt x="305268" y="465914"/>
                </a:cubicBezTo>
                <a:lnTo>
                  <a:pt x="340831" y="460816"/>
                </a:lnTo>
                <a:lnTo>
                  <a:pt x="340831" y="16832"/>
                </a:lnTo>
                <a:cubicBezTo>
                  <a:pt x="340831" y="7536"/>
                  <a:pt x="412607" y="0"/>
                  <a:pt x="501148" y="0"/>
                </a:cubicBezTo>
                <a:close/>
              </a:path>
            </a:pathLst>
          </a:custGeom>
          <a:gradFill>
            <a:gsLst>
              <a:gs pos="0">
                <a:srgbClr val="58668A"/>
              </a:gs>
              <a:gs pos="100000">
                <a:srgbClr val="B2CFF8"/>
              </a:gs>
            </a:gsLst>
            <a:lin ang="5400000" scaled="0"/>
          </a:gra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457189"/>
            <a:endParaRPr lang="en-US">
              <a:solidFill>
                <a:srgbClr val="FFFFFF"/>
              </a:solidFill>
              <a:latin typeface="Roboto" panose="02000000000000000000" pitchFamily="2" charset="0"/>
              <a:ea typeface="Roboto" panose="02000000000000000000" pitchFamily="2" charset="0"/>
              <a:cs typeface="Roboto" panose="02000000000000000000" pitchFamily="2" charset="0"/>
            </a:endParaRPr>
          </a:p>
        </p:txBody>
      </p:sp>
      <p:sp>
        <p:nvSpPr>
          <p:cNvPr id="10" name="Arc 9">
            <a:extLst>
              <a:ext uri="{FF2B5EF4-FFF2-40B4-BE49-F238E27FC236}">
                <a16:creationId xmlns:a16="http://schemas.microsoft.com/office/drawing/2014/main" id="{CE8A7D7E-0015-78F1-E7BD-8E47054709F3}"/>
              </a:ext>
            </a:extLst>
          </p:cNvPr>
          <p:cNvSpPr/>
          <p:nvPr/>
        </p:nvSpPr>
        <p:spPr>
          <a:xfrm>
            <a:off x="1084667" y="990799"/>
            <a:ext cx="914400" cy="914400"/>
          </a:xfrm>
          <a:prstGeom prst="arc">
            <a:avLst>
              <a:gd name="adj1" fmla="val 11068045"/>
              <a:gd name="adj2" fmla="val 21351326"/>
            </a:avLst>
          </a:prstGeom>
          <a:ln>
            <a:solidFill>
              <a:srgbClr val="030204"/>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endParaRPr lang="en-US">
              <a:solidFill>
                <a:srgbClr val="003087"/>
              </a:solidFill>
              <a:latin typeface="Roboto" panose="02000000000000000000" pitchFamily="2" charset="0"/>
              <a:ea typeface="Roboto" panose="02000000000000000000" pitchFamily="2" charset="0"/>
              <a:cs typeface="Roboto" panose="02000000000000000000" pitchFamily="2" charset="0"/>
            </a:endParaRPr>
          </a:p>
        </p:txBody>
      </p:sp>
      <p:sp>
        <p:nvSpPr>
          <p:cNvPr id="11" name="Arc 10">
            <a:extLst>
              <a:ext uri="{FF2B5EF4-FFF2-40B4-BE49-F238E27FC236}">
                <a16:creationId xmlns:a16="http://schemas.microsoft.com/office/drawing/2014/main" id="{633F76C3-0266-EEF0-5ADA-E42C49A7E749}"/>
              </a:ext>
            </a:extLst>
          </p:cNvPr>
          <p:cNvSpPr/>
          <p:nvPr/>
        </p:nvSpPr>
        <p:spPr>
          <a:xfrm>
            <a:off x="2093184" y="972359"/>
            <a:ext cx="914400" cy="914400"/>
          </a:xfrm>
          <a:prstGeom prst="arc">
            <a:avLst>
              <a:gd name="adj1" fmla="val 11068045"/>
              <a:gd name="adj2" fmla="val 21351326"/>
            </a:avLst>
          </a:prstGeom>
          <a:ln>
            <a:solidFill>
              <a:srgbClr val="030204"/>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endParaRPr lang="en-US">
              <a:solidFill>
                <a:srgbClr val="003087"/>
              </a:solidFill>
              <a:latin typeface="Roboto" panose="02000000000000000000" pitchFamily="2" charset="0"/>
              <a:ea typeface="Roboto" panose="02000000000000000000" pitchFamily="2" charset="0"/>
              <a:cs typeface="Roboto" panose="02000000000000000000" pitchFamily="2" charset="0"/>
            </a:endParaRPr>
          </a:p>
        </p:txBody>
      </p:sp>
      <p:sp>
        <p:nvSpPr>
          <p:cNvPr id="12" name="Arc 11">
            <a:extLst>
              <a:ext uri="{FF2B5EF4-FFF2-40B4-BE49-F238E27FC236}">
                <a16:creationId xmlns:a16="http://schemas.microsoft.com/office/drawing/2014/main" id="{B872A2E8-0504-5C94-DB58-D0C7A0CC34B6}"/>
              </a:ext>
            </a:extLst>
          </p:cNvPr>
          <p:cNvSpPr/>
          <p:nvPr/>
        </p:nvSpPr>
        <p:spPr>
          <a:xfrm>
            <a:off x="3103416" y="972359"/>
            <a:ext cx="914400" cy="914400"/>
          </a:xfrm>
          <a:prstGeom prst="arc">
            <a:avLst>
              <a:gd name="adj1" fmla="val 11068045"/>
              <a:gd name="adj2" fmla="val 21351326"/>
            </a:avLst>
          </a:prstGeom>
          <a:ln>
            <a:solidFill>
              <a:srgbClr val="030204"/>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endParaRPr lang="en-US">
              <a:solidFill>
                <a:srgbClr val="003087"/>
              </a:solidFill>
              <a:latin typeface="Roboto" panose="02000000000000000000" pitchFamily="2" charset="0"/>
              <a:ea typeface="Roboto" panose="02000000000000000000" pitchFamily="2" charset="0"/>
              <a:cs typeface="Roboto" panose="02000000000000000000" pitchFamily="2" charset="0"/>
            </a:endParaRPr>
          </a:p>
        </p:txBody>
      </p:sp>
      <p:sp>
        <p:nvSpPr>
          <p:cNvPr id="13" name="Arc 12">
            <a:extLst>
              <a:ext uri="{FF2B5EF4-FFF2-40B4-BE49-F238E27FC236}">
                <a16:creationId xmlns:a16="http://schemas.microsoft.com/office/drawing/2014/main" id="{FD1B3EC3-C59F-B151-1F1E-60BE3EE4B4B3}"/>
              </a:ext>
            </a:extLst>
          </p:cNvPr>
          <p:cNvSpPr/>
          <p:nvPr/>
        </p:nvSpPr>
        <p:spPr>
          <a:xfrm>
            <a:off x="4211686" y="972359"/>
            <a:ext cx="914400" cy="914400"/>
          </a:xfrm>
          <a:prstGeom prst="arc">
            <a:avLst>
              <a:gd name="adj1" fmla="val 11068045"/>
              <a:gd name="adj2" fmla="val 21351326"/>
            </a:avLst>
          </a:prstGeom>
          <a:ln>
            <a:solidFill>
              <a:srgbClr val="030204"/>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endParaRPr lang="en-US">
              <a:solidFill>
                <a:srgbClr val="003087"/>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DE35E599-7DA2-E05C-5DF1-86DE445252B6}"/>
              </a:ext>
            </a:extLst>
          </p:cNvPr>
          <p:cNvSpPr txBox="1"/>
          <p:nvPr/>
        </p:nvSpPr>
        <p:spPr>
          <a:xfrm>
            <a:off x="1879003" y="1871021"/>
            <a:ext cx="1431802" cy="307777"/>
          </a:xfrm>
          <a:prstGeom prst="rect">
            <a:avLst/>
          </a:prstGeom>
          <a:noFill/>
        </p:spPr>
        <p:txBody>
          <a:bodyPr wrap="none" rtlCol="0">
            <a:spAutoFit/>
          </a:bodyPr>
          <a:lstStyle/>
          <a:p>
            <a:pPr defTabSz="457189"/>
            <a:r>
              <a:rPr lang="en-US" sz="1400" i="1">
                <a:solidFill>
                  <a:srgbClr val="030204"/>
                </a:solidFill>
                <a:latin typeface="Roboto" panose="02000000000000000000" pitchFamily="2" charset="0"/>
                <a:ea typeface="Roboto" panose="02000000000000000000" pitchFamily="2" charset="0"/>
                <a:cs typeface="Roboto" panose="02000000000000000000" pitchFamily="2" charset="0"/>
              </a:rPr>
              <a:t>in situ </a:t>
            </a:r>
            <a:r>
              <a:rPr lang="en-US" sz="1400">
                <a:solidFill>
                  <a:srgbClr val="030204"/>
                </a:solidFill>
                <a:latin typeface="Roboto" panose="02000000000000000000" pitchFamily="2" charset="0"/>
                <a:ea typeface="Roboto" panose="02000000000000000000" pitchFamily="2" charset="0"/>
                <a:cs typeface="Roboto" panose="02000000000000000000" pitchFamily="2" charset="0"/>
              </a:rPr>
              <a:t>200℃/5h</a:t>
            </a:r>
          </a:p>
        </p:txBody>
      </p:sp>
      <p:sp>
        <p:nvSpPr>
          <p:cNvPr id="15" name="TextBox 14">
            <a:extLst>
              <a:ext uri="{FF2B5EF4-FFF2-40B4-BE49-F238E27FC236}">
                <a16:creationId xmlns:a16="http://schemas.microsoft.com/office/drawing/2014/main" id="{BAB03BCA-9691-50E2-8924-C449661B30A7}"/>
              </a:ext>
            </a:extLst>
          </p:cNvPr>
          <p:cNvSpPr txBox="1"/>
          <p:nvPr/>
        </p:nvSpPr>
        <p:spPr>
          <a:xfrm>
            <a:off x="2939693" y="680320"/>
            <a:ext cx="1431802" cy="307777"/>
          </a:xfrm>
          <a:prstGeom prst="rect">
            <a:avLst/>
          </a:prstGeom>
          <a:noFill/>
        </p:spPr>
        <p:txBody>
          <a:bodyPr wrap="none" rtlCol="0">
            <a:spAutoFit/>
          </a:bodyPr>
          <a:lstStyle/>
          <a:p>
            <a:pPr defTabSz="457189"/>
            <a:r>
              <a:rPr lang="en-US" sz="1400" i="1">
                <a:solidFill>
                  <a:srgbClr val="030204"/>
                </a:solidFill>
                <a:latin typeface="Roboto" panose="02000000000000000000" pitchFamily="2" charset="0"/>
                <a:ea typeface="Roboto" panose="02000000000000000000" pitchFamily="2" charset="0"/>
                <a:cs typeface="Roboto" panose="02000000000000000000" pitchFamily="2" charset="0"/>
              </a:rPr>
              <a:t>in situ </a:t>
            </a:r>
            <a:r>
              <a:rPr lang="en-US" sz="1400">
                <a:solidFill>
                  <a:srgbClr val="030204"/>
                </a:solidFill>
                <a:latin typeface="Roboto" panose="02000000000000000000" pitchFamily="2" charset="0"/>
                <a:ea typeface="Roboto" panose="02000000000000000000" pitchFamily="2" charset="0"/>
                <a:cs typeface="Roboto" panose="02000000000000000000" pitchFamily="2" charset="0"/>
              </a:rPr>
              <a:t>200℃/5h</a:t>
            </a:r>
          </a:p>
        </p:txBody>
      </p:sp>
      <p:sp>
        <p:nvSpPr>
          <p:cNvPr id="16" name="TextBox 15">
            <a:extLst>
              <a:ext uri="{FF2B5EF4-FFF2-40B4-BE49-F238E27FC236}">
                <a16:creationId xmlns:a16="http://schemas.microsoft.com/office/drawing/2014/main" id="{6FE5EE3C-5DE6-7F4D-8B97-CD2DCB0640C5}"/>
              </a:ext>
            </a:extLst>
          </p:cNvPr>
          <p:cNvSpPr txBox="1"/>
          <p:nvPr/>
        </p:nvSpPr>
        <p:spPr>
          <a:xfrm>
            <a:off x="3944124" y="1866534"/>
            <a:ext cx="1476686" cy="307777"/>
          </a:xfrm>
          <a:prstGeom prst="rect">
            <a:avLst/>
          </a:prstGeom>
          <a:noFill/>
        </p:spPr>
        <p:txBody>
          <a:bodyPr wrap="none" rtlCol="0">
            <a:spAutoFit/>
          </a:bodyPr>
          <a:lstStyle/>
          <a:p>
            <a:pPr defTabSz="457189"/>
            <a:r>
              <a:rPr lang="en-US" sz="1400" i="1">
                <a:solidFill>
                  <a:srgbClr val="030204"/>
                </a:solidFill>
                <a:latin typeface="Roboto" panose="02000000000000000000" pitchFamily="2" charset="0"/>
                <a:ea typeface="Roboto" panose="02000000000000000000" pitchFamily="2" charset="0"/>
                <a:cs typeface="Roboto" panose="02000000000000000000" pitchFamily="2" charset="0"/>
              </a:rPr>
              <a:t>in situ </a:t>
            </a:r>
            <a:r>
              <a:rPr lang="en-US" sz="1400">
                <a:solidFill>
                  <a:srgbClr val="030204"/>
                </a:solidFill>
                <a:latin typeface="Roboto" panose="02000000000000000000" pitchFamily="2" charset="0"/>
                <a:ea typeface="Roboto" panose="02000000000000000000" pitchFamily="2" charset="0"/>
                <a:cs typeface="Roboto" panose="02000000000000000000" pitchFamily="2" charset="0"/>
              </a:rPr>
              <a:t>340℃/5h </a:t>
            </a:r>
          </a:p>
        </p:txBody>
      </p:sp>
      <p:pic>
        <p:nvPicPr>
          <p:cNvPr id="17" name="Picture 16" descr="A graph with numbers and lines&#10;&#10;Description automatically generated with medium confidence">
            <a:extLst>
              <a:ext uri="{FF2B5EF4-FFF2-40B4-BE49-F238E27FC236}">
                <a16:creationId xmlns:a16="http://schemas.microsoft.com/office/drawing/2014/main" id="{B257F443-D312-7999-1061-7F8DB7EC61C9}"/>
              </a:ext>
            </a:extLst>
          </p:cNvPr>
          <p:cNvPicPr>
            <a:picLocks noChangeAspect="1"/>
          </p:cNvPicPr>
          <p:nvPr/>
        </p:nvPicPr>
        <p:blipFill>
          <a:blip r:embed="rId4"/>
          <a:stretch>
            <a:fillRect/>
          </a:stretch>
        </p:blipFill>
        <p:spPr>
          <a:xfrm>
            <a:off x="0" y="2936079"/>
            <a:ext cx="3106091" cy="1237894"/>
          </a:xfrm>
          <a:prstGeom prst="rect">
            <a:avLst/>
          </a:prstGeom>
        </p:spPr>
      </p:pic>
      <p:pic>
        <p:nvPicPr>
          <p:cNvPr id="24" name="Picture 23" descr="A graph with numbers and stars&#10;&#10;Description automatically generated">
            <a:extLst>
              <a:ext uri="{FF2B5EF4-FFF2-40B4-BE49-F238E27FC236}">
                <a16:creationId xmlns:a16="http://schemas.microsoft.com/office/drawing/2014/main" id="{8B8D31FC-9BE7-16A9-381F-66C5ADAFCCCF}"/>
              </a:ext>
            </a:extLst>
          </p:cNvPr>
          <p:cNvPicPr>
            <a:picLocks noChangeAspect="1"/>
          </p:cNvPicPr>
          <p:nvPr/>
        </p:nvPicPr>
        <p:blipFill>
          <a:blip r:embed="rId5"/>
          <a:stretch>
            <a:fillRect/>
          </a:stretch>
        </p:blipFill>
        <p:spPr>
          <a:xfrm>
            <a:off x="5992447" y="942501"/>
            <a:ext cx="2777206" cy="1861319"/>
          </a:xfrm>
          <a:prstGeom prst="rect">
            <a:avLst/>
          </a:prstGeom>
        </p:spPr>
      </p:pic>
      <p:sp>
        <p:nvSpPr>
          <p:cNvPr id="26" name="TextBox 25">
            <a:extLst>
              <a:ext uri="{FF2B5EF4-FFF2-40B4-BE49-F238E27FC236}">
                <a16:creationId xmlns:a16="http://schemas.microsoft.com/office/drawing/2014/main" id="{5064D993-EFD2-FFA4-D502-E32C095F665A}"/>
              </a:ext>
            </a:extLst>
          </p:cNvPr>
          <p:cNvSpPr txBox="1"/>
          <p:nvPr/>
        </p:nvSpPr>
        <p:spPr>
          <a:xfrm>
            <a:off x="3467658" y="2551738"/>
            <a:ext cx="2133609" cy="461665"/>
          </a:xfrm>
          <a:prstGeom prst="rect">
            <a:avLst/>
          </a:prstGeom>
          <a:noFill/>
        </p:spPr>
        <p:txBody>
          <a:bodyPr wrap="square" rtlCol="0">
            <a:spAutoFit/>
          </a:bodyPr>
          <a:lstStyle/>
          <a:p>
            <a:pPr algn="ctr" defTabSz="457189"/>
            <a:r>
              <a:rPr lang="en-US" sz="1200">
                <a:solidFill>
                  <a:srgbClr val="030204"/>
                </a:solidFill>
                <a:latin typeface="Helvetica" panose="020B0604020202020204" pitchFamily="34" charset="0"/>
                <a:ea typeface="Roboto" panose="02000000000000000000" pitchFamily="2" charset="0"/>
                <a:cs typeface="Helvetica" panose="020B0604020202020204" pitchFamily="34" charset="0"/>
              </a:rPr>
              <a:t>Missing O</a:t>
            </a:r>
            <a:r>
              <a:rPr lang="en-US" sz="1200" baseline="30000">
                <a:solidFill>
                  <a:srgbClr val="030204"/>
                </a:solidFill>
                <a:latin typeface="Helvetica" panose="020B0604020202020204" pitchFamily="34" charset="0"/>
                <a:ea typeface="Roboto" panose="02000000000000000000" pitchFamily="2" charset="0"/>
                <a:cs typeface="Helvetica" panose="020B0604020202020204" pitchFamily="34" charset="0"/>
              </a:rPr>
              <a:t>-</a:t>
            </a:r>
            <a:r>
              <a:rPr lang="en-US" sz="1200">
                <a:solidFill>
                  <a:srgbClr val="030204"/>
                </a:solidFill>
                <a:latin typeface="Helvetica" panose="020B0604020202020204" pitchFamily="34" charset="0"/>
                <a:ea typeface="Roboto" panose="02000000000000000000" pitchFamily="2" charset="0"/>
                <a:cs typeface="Helvetica" panose="020B0604020202020204" pitchFamily="34" charset="0"/>
              </a:rPr>
              <a:t> Counts in Nb</a:t>
            </a:r>
            <a:r>
              <a:rPr lang="en-US" sz="1200" baseline="-25000">
                <a:solidFill>
                  <a:srgbClr val="030204"/>
                </a:solidFill>
                <a:latin typeface="Helvetica" panose="020B0604020202020204" pitchFamily="34" charset="0"/>
                <a:ea typeface="Roboto" panose="02000000000000000000" pitchFamily="2" charset="0"/>
                <a:cs typeface="Helvetica" panose="020B0604020202020204" pitchFamily="34" charset="0"/>
              </a:rPr>
              <a:t>2</a:t>
            </a:r>
            <a:r>
              <a:rPr lang="en-US" sz="1200">
                <a:solidFill>
                  <a:srgbClr val="030204"/>
                </a:solidFill>
                <a:latin typeface="Helvetica" panose="020B0604020202020204" pitchFamily="34" charset="0"/>
                <a:ea typeface="Roboto" panose="02000000000000000000" pitchFamily="2" charset="0"/>
                <a:cs typeface="Helvetica" panose="020B0604020202020204" pitchFamily="34" charset="0"/>
              </a:rPr>
              <a:t>O</a:t>
            </a:r>
            <a:r>
              <a:rPr lang="en-US" sz="1200" baseline="-25000">
                <a:solidFill>
                  <a:srgbClr val="030204"/>
                </a:solidFill>
                <a:latin typeface="Helvetica" panose="020B0604020202020204" pitchFamily="34" charset="0"/>
                <a:ea typeface="Roboto" panose="02000000000000000000" pitchFamily="2" charset="0"/>
                <a:cs typeface="Helvetica" panose="020B0604020202020204" pitchFamily="34" charset="0"/>
              </a:rPr>
              <a:t>5</a:t>
            </a:r>
            <a:r>
              <a:rPr lang="en-US" sz="1200">
                <a:solidFill>
                  <a:srgbClr val="030204"/>
                </a:solidFill>
                <a:latin typeface="Helvetica" panose="020B0604020202020204" pitchFamily="34" charset="0"/>
                <a:ea typeface="Roboto" panose="02000000000000000000" pitchFamily="2" charset="0"/>
                <a:cs typeface="Helvetica" panose="020B0604020202020204" pitchFamily="34" charset="0"/>
              </a:rPr>
              <a:t> Post Baking in </a:t>
            </a:r>
            <a:r>
              <a:rPr lang="en-US" sz="1200" err="1">
                <a:solidFill>
                  <a:srgbClr val="030204"/>
                </a:solidFill>
                <a:latin typeface="Helvetica" panose="020B0604020202020204" pitchFamily="34" charset="0"/>
                <a:ea typeface="Roboto" panose="02000000000000000000" pitchFamily="2" charset="0"/>
                <a:cs typeface="Helvetica" panose="020B0604020202020204" pitchFamily="34" charset="0"/>
              </a:rPr>
              <a:t>ToF</a:t>
            </a:r>
            <a:r>
              <a:rPr lang="en-US" sz="1200">
                <a:solidFill>
                  <a:srgbClr val="030204"/>
                </a:solidFill>
                <a:latin typeface="Helvetica" panose="020B0604020202020204" pitchFamily="34" charset="0"/>
                <a:ea typeface="Roboto" panose="02000000000000000000" pitchFamily="2" charset="0"/>
                <a:cs typeface="Helvetica" panose="020B0604020202020204" pitchFamily="34" charset="0"/>
              </a:rPr>
              <a:t>-SIMS</a:t>
            </a:r>
          </a:p>
        </p:txBody>
      </p:sp>
      <p:sp>
        <p:nvSpPr>
          <p:cNvPr id="27" name="TextBox 26">
            <a:extLst>
              <a:ext uri="{FF2B5EF4-FFF2-40B4-BE49-F238E27FC236}">
                <a16:creationId xmlns:a16="http://schemas.microsoft.com/office/drawing/2014/main" id="{8D9E6473-39F9-5079-E3C3-DA8F439C4C96}"/>
              </a:ext>
            </a:extLst>
          </p:cNvPr>
          <p:cNvSpPr txBox="1"/>
          <p:nvPr/>
        </p:nvSpPr>
        <p:spPr>
          <a:xfrm>
            <a:off x="544529" y="2532810"/>
            <a:ext cx="2378204" cy="461665"/>
          </a:xfrm>
          <a:prstGeom prst="rect">
            <a:avLst/>
          </a:prstGeom>
          <a:noFill/>
        </p:spPr>
        <p:txBody>
          <a:bodyPr wrap="square" rtlCol="0">
            <a:spAutoFit/>
          </a:bodyPr>
          <a:lstStyle/>
          <a:p>
            <a:pPr algn="ctr" defTabSz="457189"/>
            <a:r>
              <a:rPr lang="en-US" sz="1200">
                <a:solidFill>
                  <a:srgbClr val="030204"/>
                </a:solidFill>
                <a:latin typeface="Helvetica" panose="020B0604020202020204" pitchFamily="34" charset="0"/>
                <a:ea typeface="Roboto" panose="02000000000000000000" pitchFamily="2" charset="0"/>
                <a:cs typeface="Helvetica" panose="020B0604020202020204" pitchFamily="34" charset="0"/>
              </a:rPr>
              <a:t>TLS-Driven RF Loss of Nb Cavity Post Baking</a:t>
            </a:r>
          </a:p>
        </p:txBody>
      </p:sp>
      <p:sp>
        <p:nvSpPr>
          <p:cNvPr id="28" name="TextBox 27">
            <a:extLst>
              <a:ext uri="{FF2B5EF4-FFF2-40B4-BE49-F238E27FC236}">
                <a16:creationId xmlns:a16="http://schemas.microsoft.com/office/drawing/2014/main" id="{72518327-A510-761E-05F4-A9F703AFA18B}"/>
              </a:ext>
            </a:extLst>
          </p:cNvPr>
          <p:cNvSpPr txBox="1"/>
          <p:nvPr/>
        </p:nvSpPr>
        <p:spPr>
          <a:xfrm>
            <a:off x="6469597" y="543995"/>
            <a:ext cx="2059261" cy="461665"/>
          </a:xfrm>
          <a:prstGeom prst="rect">
            <a:avLst/>
          </a:prstGeom>
          <a:noFill/>
        </p:spPr>
        <p:txBody>
          <a:bodyPr wrap="square" rtlCol="0">
            <a:spAutoFit/>
          </a:bodyPr>
          <a:lstStyle/>
          <a:p>
            <a:pPr algn="ctr" defTabSz="457189"/>
            <a:r>
              <a:rPr lang="en-US" sz="1200">
                <a:solidFill>
                  <a:srgbClr val="030204"/>
                </a:solidFill>
                <a:latin typeface="Helvetica" panose="020B0604020202020204" pitchFamily="34" charset="0"/>
                <a:ea typeface="Roboto" panose="02000000000000000000" pitchFamily="2" charset="0"/>
                <a:cs typeface="Helvetica" panose="020B0604020202020204" pitchFamily="34" charset="0"/>
              </a:rPr>
              <a:t>Correlating TLS Loss and Missing O</a:t>
            </a:r>
            <a:r>
              <a:rPr lang="en-US" sz="1200" baseline="30000">
                <a:solidFill>
                  <a:srgbClr val="030204"/>
                </a:solidFill>
                <a:latin typeface="Helvetica" panose="020B0604020202020204" pitchFamily="34" charset="0"/>
                <a:ea typeface="Roboto" panose="02000000000000000000" pitchFamily="2" charset="0"/>
                <a:cs typeface="Helvetica" panose="020B0604020202020204" pitchFamily="34" charset="0"/>
              </a:rPr>
              <a:t>-</a:t>
            </a:r>
            <a:r>
              <a:rPr lang="en-US" sz="1200">
                <a:solidFill>
                  <a:srgbClr val="030204"/>
                </a:solidFill>
                <a:latin typeface="Helvetica" panose="020B0604020202020204" pitchFamily="34" charset="0"/>
                <a:ea typeface="Roboto" panose="02000000000000000000" pitchFamily="2" charset="0"/>
                <a:cs typeface="Helvetica" panose="020B0604020202020204" pitchFamily="34" charset="0"/>
              </a:rPr>
              <a:t> Counts </a:t>
            </a:r>
          </a:p>
        </p:txBody>
      </p:sp>
      <p:sp>
        <p:nvSpPr>
          <p:cNvPr id="29" name="TextBox 28">
            <a:extLst>
              <a:ext uri="{FF2B5EF4-FFF2-40B4-BE49-F238E27FC236}">
                <a16:creationId xmlns:a16="http://schemas.microsoft.com/office/drawing/2014/main" id="{7B2907A3-93D5-8058-520E-1336DB358DD9}"/>
              </a:ext>
            </a:extLst>
          </p:cNvPr>
          <p:cNvSpPr txBox="1"/>
          <p:nvPr/>
        </p:nvSpPr>
        <p:spPr>
          <a:xfrm>
            <a:off x="6069081" y="4220049"/>
            <a:ext cx="3024120" cy="253916"/>
          </a:xfrm>
          <a:prstGeom prst="rect">
            <a:avLst/>
          </a:prstGeom>
          <a:noFill/>
        </p:spPr>
        <p:txBody>
          <a:bodyPr wrap="square" rtlCol="0">
            <a:spAutoFit/>
          </a:bodyPr>
          <a:lstStyle/>
          <a:p>
            <a:r>
              <a:rPr lang="en-US" sz="1050"/>
              <a:t>M. Bal </a:t>
            </a:r>
            <a:r>
              <a:rPr lang="en-US" sz="1050" i="1"/>
              <a:t>et al</a:t>
            </a:r>
            <a:r>
              <a:rPr lang="en-US" sz="1050"/>
              <a:t> </a:t>
            </a:r>
            <a:r>
              <a:rPr lang="en-US" sz="1050" err="1"/>
              <a:t>npj</a:t>
            </a:r>
            <a:r>
              <a:rPr lang="en-US" sz="1050"/>
              <a:t> Quantum Information </a:t>
            </a:r>
            <a:r>
              <a:rPr lang="en-US" sz="1050" b="1"/>
              <a:t>10</a:t>
            </a:r>
            <a:r>
              <a:rPr lang="en-US" sz="1050"/>
              <a:t>, 43 (2024)</a:t>
            </a:r>
          </a:p>
        </p:txBody>
      </p:sp>
      <p:sp>
        <p:nvSpPr>
          <p:cNvPr id="30" name="TextBox 29">
            <a:extLst>
              <a:ext uri="{FF2B5EF4-FFF2-40B4-BE49-F238E27FC236}">
                <a16:creationId xmlns:a16="http://schemas.microsoft.com/office/drawing/2014/main" id="{532E6778-D661-C0A8-B61B-66F5B643ED65}"/>
              </a:ext>
            </a:extLst>
          </p:cNvPr>
          <p:cNvSpPr txBox="1"/>
          <p:nvPr/>
        </p:nvSpPr>
        <p:spPr>
          <a:xfrm>
            <a:off x="6088557" y="3648304"/>
            <a:ext cx="2790781" cy="253916"/>
          </a:xfrm>
          <a:prstGeom prst="rect">
            <a:avLst/>
          </a:prstGeom>
          <a:noFill/>
        </p:spPr>
        <p:txBody>
          <a:bodyPr wrap="square" rtlCol="0">
            <a:spAutoFit/>
          </a:bodyPr>
          <a:lstStyle/>
          <a:p>
            <a:r>
              <a:rPr lang="en-US" sz="1050"/>
              <a:t>Y. </a:t>
            </a:r>
            <a:r>
              <a:rPr lang="en-US" sz="1050" err="1"/>
              <a:t>Kalboussi</a:t>
            </a:r>
            <a:r>
              <a:rPr lang="en-US" sz="1050"/>
              <a:t> </a:t>
            </a:r>
            <a:r>
              <a:rPr lang="en-US" sz="1050" i="1"/>
              <a:t>et al.</a:t>
            </a:r>
            <a:r>
              <a:rPr lang="en-US" sz="1050"/>
              <a:t> </a:t>
            </a:r>
            <a:r>
              <a:rPr lang="en-US" sz="1050" err="1"/>
              <a:t>PRApplied</a:t>
            </a:r>
            <a:r>
              <a:rPr lang="en-US" sz="1050"/>
              <a:t> </a:t>
            </a:r>
            <a:r>
              <a:rPr lang="en-US" sz="1050" b="1"/>
              <a:t>23</a:t>
            </a:r>
            <a:r>
              <a:rPr lang="en-US" sz="1050"/>
              <a:t>, 044023 (2025)</a:t>
            </a:r>
          </a:p>
        </p:txBody>
      </p:sp>
      <p:sp>
        <p:nvSpPr>
          <p:cNvPr id="31" name="Content Placeholder 1">
            <a:extLst>
              <a:ext uri="{FF2B5EF4-FFF2-40B4-BE49-F238E27FC236}">
                <a16:creationId xmlns:a16="http://schemas.microsoft.com/office/drawing/2014/main" id="{7F33313B-F019-6888-17C9-D32AA4359F02}"/>
              </a:ext>
            </a:extLst>
          </p:cNvPr>
          <p:cNvSpPr txBox="1">
            <a:spLocks/>
          </p:cNvSpPr>
          <p:nvPr/>
        </p:nvSpPr>
        <p:spPr>
          <a:xfrm rot="20929059">
            <a:off x="7137993" y="1827898"/>
            <a:ext cx="1515971" cy="532838"/>
          </a:xfrm>
          <a:prstGeom prst="rect">
            <a:avLst/>
          </a:prstGeom>
          <a:solidFill>
            <a:srgbClr val="FFC000"/>
          </a:solidFill>
          <a:ln>
            <a:solidFill>
              <a:schemeClr val="accent6">
                <a:lumMod val="50000"/>
              </a:schemeClr>
            </a:solidFill>
          </a:ln>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a:solidFill>
                  <a:srgbClr val="000000"/>
                </a:solidFill>
              </a:rPr>
              <a:t>O vacancies in Nb</a:t>
            </a:r>
            <a:r>
              <a:rPr lang="en-US" sz="1600" baseline="-25000">
                <a:solidFill>
                  <a:srgbClr val="000000"/>
                </a:solidFill>
              </a:rPr>
              <a:t>2</a:t>
            </a:r>
            <a:r>
              <a:rPr lang="en-US" sz="1600">
                <a:solidFill>
                  <a:srgbClr val="000000"/>
                </a:solidFill>
              </a:rPr>
              <a:t>O</a:t>
            </a:r>
            <a:r>
              <a:rPr lang="en-US" sz="1600" baseline="-25000">
                <a:solidFill>
                  <a:srgbClr val="000000"/>
                </a:solidFill>
              </a:rPr>
              <a:t>5 </a:t>
            </a:r>
            <a:r>
              <a:rPr lang="en-US" sz="1600">
                <a:solidFill>
                  <a:srgbClr val="000000"/>
                </a:solidFill>
              </a:rPr>
              <a:t>drive TLS</a:t>
            </a:r>
          </a:p>
          <a:p>
            <a:pPr marL="282575" lvl="1" indent="0">
              <a:buNone/>
            </a:pPr>
            <a:endParaRPr lang="en-US" sz="1400"/>
          </a:p>
        </p:txBody>
      </p:sp>
      <p:sp>
        <p:nvSpPr>
          <p:cNvPr id="32" name="Rectangle 31">
            <a:extLst>
              <a:ext uri="{FF2B5EF4-FFF2-40B4-BE49-F238E27FC236}">
                <a16:creationId xmlns:a16="http://schemas.microsoft.com/office/drawing/2014/main" id="{FD37A1E5-5749-50AA-1E81-6AA68B2BCEB5}"/>
              </a:ext>
            </a:extLst>
          </p:cNvPr>
          <p:cNvSpPr/>
          <p:nvPr/>
        </p:nvSpPr>
        <p:spPr>
          <a:xfrm>
            <a:off x="2445819" y="3070279"/>
            <a:ext cx="519292" cy="834146"/>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0E74E9A-4610-10CF-9B1C-84CE38B4F01A}"/>
              </a:ext>
            </a:extLst>
          </p:cNvPr>
          <p:cNvSpPr/>
          <p:nvPr/>
        </p:nvSpPr>
        <p:spPr>
          <a:xfrm>
            <a:off x="2016928" y="3072261"/>
            <a:ext cx="424162" cy="834146"/>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BD7B96D-C445-B710-CE2B-B33B701A1AA0}"/>
              </a:ext>
            </a:extLst>
          </p:cNvPr>
          <p:cNvSpPr/>
          <p:nvPr/>
        </p:nvSpPr>
        <p:spPr>
          <a:xfrm>
            <a:off x="5088901" y="3092194"/>
            <a:ext cx="364799" cy="1036020"/>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C33677B-6CA7-3032-6DA0-A6B529453D4F}"/>
              </a:ext>
            </a:extLst>
          </p:cNvPr>
          <p:cNvSpPr/>
          <p:nvPr/>
        </p:nvSpPr>
        <p:spPr>
          <a:xfrm>
            <a:off x="1609252" y="3075137"/>
            <a:ext cx="424162" cy="834146"/>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A363C88-D3CA-0FBA-EB72-1FF7089FC380}"/>
              </a:ext>
            </a:extLst>
          </p:cNvPr>
          <p:cNvSpPr/>
          <p:nvPr/>
        </p:nvSpPr>
        <p:spPr>
          <a:xfrm>
            <a:off x="1177514" y="3102843"/>
            <a:ext cx="519291" cy="834146"/>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A02F097-54E5-9FFF-34F9-338497091268}"/>
              </a:ext>
            </a:extLst>
          </p:cNvPr>
          <p:cNvSpPr/>
          <p:nvPr/>
        </p:nvSpPr>
        <p:spPr>
          <a:xfrm>
            <a:off x="4753071" y="3096574"/>
            <a:ext cx="364799" cy="1036020"/>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5CFED87-453B-426A-E0F6-8D950F9EECCC}"/>
              </a:ext>
            </a:extLst>
          </p:cNvPr>
          <p:cNvSpPr/>
          <p:nvPr/>
        </p:nvSpPr>
        <p:spPr>
          <a:xfrm>
            <a:off x="4369151" y="3057381"/>
            <a:ext cx="364799" cy="1036020"/>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3F9632A-163A-C438-CCEA-C74B2D99819E}"/>
              </a:ext>
            </a:extLst>
          </p:cNvPr>
          <p:cNvSpPr/>
          <p:nvPr/>
        </p:nvSpPr>
        <p:spPr>
          <a:xfrm>
            <a:off x="4021692" y="3057381"/>
            <a:ext cx="364799" cy="1036020"/>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C4B38E4-B720-2D72-768F-0DF0ACBDC16D}"/>
              </a:ext>
            </a:extLst>
          </p:cNvPr>
          <p:cNvSpPr txBox="1"/>
          <p:nvPr/>
        </p:nvSpPr>
        <p:spPr>
          <a:xfrm>
            <a:off x="388566" y="4275079"/>
            <a:ext cx="3182803" cy="253916"/>
          </a:xfrm>
          <a:prstGeom prst="rect">
            <a:avLst/>
          </a:prstGeom>
          <a:noFill/>
        </p:spPr>
        <p:txBody>
          <a:bodyPr wrap="square" rtlCol="0">
            <a:spAutoFit/>
          </a:bodyPr>
          <a:lstStyle/>
          <a:p>
            <a:r>
              <a:rPr lang="en-US" sz="1050"/>
              <a:t>D. Bafia </a:t>
            </a:r>
            <a:r>
              <a:rPr lang="en-US" sz="1050" i="1"/>
              <a:t>et al.</a:t>
            </a:r>
            <a:r>
              <a:rPr lang="en-US" sz="1050"/>
              <a:t> </a:t>
            </a:r>
            <a:r>
              <a:rPr lang="en-US" sz="1050" err="1"/>
              <a:t>PRApplied</a:t>
            </a:r>
            <a:r>
              <a:rPr lang="en-US" sz="1050"/>
              <a:t> </a:t>
            </a:r>
            <a:r>
              <a:rPr lang="en-US" sz="1050" b="1"/>
              <a:t>22, </a:t>
            </a:r>
            <a:r>
              <a:rPr lang="en-US" sz="1050"/>
              <a:t>024035 (2024)</a:t>
            </a:r>
            <a:endParaRPr lang="en-US" sz="1050" b="1"/>
          </a:p>
        </p:txBody>
      </p:sp>
      <p:pic>
        <p:nvPicPr>
          <p:cNvPr id="47" name="Picture 46">
            <a:extLst>
              <a:ext uri="{FF2B5EF4-FFF2-40B4-BE49-F238E27FC236}">
                <a16:creationId xmlns:a16="http://schemas.microsoft.com/office/drawing/2014/main" id="{9B9B2B9F-7139-9614-EF3B-AE6F1F6E37CC}"/>
              </a:ext>
            </a:extLst>
          </p:cNvPr>
          <p:cNvPicPr>
            <a:picLocks noChangeAspect="1"/>
          </p:cNvPicPr>
          <p:nvPr/>
        </p:nvPicPr>
        <p:blipFill>
          <a:blip r:embed="rId6"/>
          <a:stretch>
            <a:fillRect/>
          </a:stretch>
        </p:blipFill>
        <p:spPr>
          <a:xfrm>
            <a:off x="65165" y="1743969"/>
            <a:ext cx="845498" cy="558984"/>
          </a:xfrm>
          <a:prstGeom prst="rect">
            <a:avLst/>
          </a:prstGeom>
          <a:ln>
            <a:solidFill>
              <a:srgbClr val="FF0000"/>
            </a:solidFill>
          </a:ln>
        </p:spPr>
      </p:pic>
      <p:sp>
        <p:nvSpPr>
          <p:cNvPr id="48" name="Rectangle 47">
            <a:extLst>
              <a:ext uri="{FF2B5EF4-FFF2-40B4-BE49-F238E27FC236}">
                <a16:creationId xmlns:a16="http://schemas.microsoft.com/office/drawing/2014/main" id="{F46B9489-CD94-2C81-8162-FF8A8A92EDF5}"/>
              </a:ext>
            </a:extLst>
          </p:cNvPr>
          <p:cNvSpPr/>
          <p:nvPr/>
        </p:nvSpPr>
        <p:spPr>
          <a:xfrm rot="1247937">
            <a:off x="773017" y="1478744"/>
            <a:ext cx="152394" cy="126939"/>
          </a:xfrm>
          <a:prstGeom prst="rect">
            <a:avLst/>
          </a:prstGeom>
          <a:noFill/>
          <a:ln>
            <a:solidFill>
              <a:srgbClr val="FF000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0F486632-6249-AAD2-D957-70F06E63E303}"/>
              </a:ext>
            </a:extLst>
          </p:cNvPr>
          <p:cNvCxnSpPr>
            <a:cxnSpLocks/>
            <a:stCxn id="48" idx="3"/>
          </p:cNvCxnSpPr>
          <p:nvPr/>
        </p:nvCxnSpPr>
        <p:spPr>
          <a:xfrm flipH="1">
            <a:off x="908702" y="1569271"/>
            <a:ext cx="11743" cy="168541"/>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99F46619-C585-8A48-E1A5-9DCB54A215E6}"/>
              </a:ext>
            </a:extLst>
          </p:cNvPr>
          <p:cNvCxnSpPr>
            <a:cxnSpLocks/>
          </p:cNvCxnSpPr>
          <p:nvPr/>
        </p:nvCxnSpPr>
        <p:spPr>
          <a:xfrm flipH="1">
            <a:off x="65165" y="1569271"/>
            <a:ext cx="684420" cy="160439"/>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602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28" grpId="0"/>
      <p:bldP spid="29" grpId="0"/>
      <p:bldP spid="30" grpId="0"/>
      <p:bldP spid="31" grpId="0" animBg="1"/>
      <p:bldP spid="32" grpId="0" animBg="1"/>
      <p:bldP spid="34" grpId="0" animBg="1"/>
      <p:bldP spid="35" grpId="0" animBg="1"/>
      <p:bldP spid="36" grpId="0" animBg="1"/>
      <p:bldP spid="37" grpId="0" animBg="1"/>
      <p:bldP spid="38" grpId="0" animBg="1"/>
      <p:bldP spid="39"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53A024-4BD4-3A0B-38C9-DED883FBA1F5}"/>
              </a:ext>
            </a:extLst>
          </p:cNvPr>
          <p:cNvSpPr>
            <a:spLocks noGrp="1"/>
          </p:cNvSpPr>
          <p:nvPr>
            <p:ph idx="1"/>
          </p:nvPr>
        </p:nvSpPr>
        <p:spPr>
          <a:xfrm>
            <a:off x="296995" y="1140222"/>
            <a:ext cx="2608574" cy="3059377"/>
          </a:xfrm>
        </p:spPr>
        <p:txBody>
          <a:bodyPr/>
          <a:lstStyle/>
          <a:p>
            <a:pPr marL="0" indent="0">
              <a:buNone/>
            </a:pPr>
            <a:r>
              <a:rPr lang="en-US"/>
              <a:t>Capped Nb qubits with various materials to prevent Nb</a:t>
            </a:r>
            <a:r>
              <a:rPr lang="en-US" baseline="-25000"/>
              <a:t>2</a:t>
            </a:r>
            <a:r>
              <a:rPr lang="en-US"/>
              <a:t>O</a:t>
            </a:r>
            <a:r>
              <a:rPr lang="en-US" baseline="-25000"/>
              <a:t>5 </a:t>
            </a:r>
            <a:r>
              <a:rPr lang="en-US"/>
              <a:t>formation</a:t>
            </a:r>
          </a:p>
          <a:p>
            <a:r>
              <a:rPr lang="en-US"/>
              <a:t>Resulted in dramatic improvement in T</a:t>
            </a:r>
            <a:r>
              <a:rPr lang="en-US" baseline="-25000"/>
              <a:t>1</a:t>
            </a:r>
            <a:endParaRPr lang="en-US"/>
          </a:p>
          <a:p>
            <a:pPr lvl="1"/>
            <a:r>
              <a:rPr lang="en-US"/>
              <a:t>25 </a:t>
            </a:r>
            <a:r>
              <a:rPr lang="en-US" err="1"/>
              <a:t>μs</a:t>
            </a:r>
            <a:r>
              <a:rPr lang="en-US"/>
              <a:t> </a:t>
            </a:r>
            <a:r>
              <a:rPr lang="en-US">
                <a:sym typeface="Wingdings" panose="05000000000000000000" pitchFamily="2" charset="2"/>
              </a:rPr>
              <a:t> 600 </a:t>
            </a:r>
            <a:r>
              <a:rPr lang="en-US" err="1"/>
              <a:t>μs</a:t>
            </a:r>
            <a:endParaRPr lang="en-US"/>
          </a:p>
          <a:p>
            <a:r>
              <a:rPr lang="en-US"/>
              <a:t>Outstanding ?’s</a:t>
            </a:r>
          </a:p>
          <a:p>
            <a:pPr lvl="1"/>
            <a:r>
              <a:rPr lang="en-US"/>
              <a:t>Optimal capping?</a:t>
            </a:r>
          </a:p>
          <a:p>
            <a:pPr lvl="1"/>
            <a:r>
              <a:rPr lang="en-US"/>
              <a:t>Minimization of other losses?</a:t>
            </a:r>
          </a:p>
        </p:txBody>
      </p:sp>
      <p:sp>
        <p:nvSpPr>
          <p:cNvPr id="3" name="Title 2">
            <a:extLst>
              <a:ext uri="{FF2B5EF4-FFF2-40B4-BE49-F238E27FC236}">
                <a16:creationId xmlns:a16="http://schemas.microsoft.com/office/drawing/2014/main" id="{C07E7CC4-4D45-FB9D-D147-97C0558695D8}"/>
              </a:ext>
            </a:extLst>
          </p:cNvPr>
          <p:cNvSpPr>
            <a:spLocks noGrp="1"/>
          </p:cNvSpPr>
          <p:nvPr>
            <p:ph type="title"/>
          </p:nvPr>
        </p:nvSpPr>
        <p:spPr>
          <a:xfrm>
            <a:off x="228600" y="187973"/>
            <a:ext cx="8686800" cy="320908"/>
          </a:xfrm>
        </p:spPr>
        <p:txBody>
          <a:bodyPr/>
          <a:lstStyle/>
          <a:p>
            <a:r>
              <a:rPr lang="en-US"/>
              <a:t>Using Findings to Enhance T</a:t>
            </a:r>
            <a:r>
              <a:rPr lang="en-US" baseline="-25000"/>
              <a:t>1</a:t>
            </a:r>
            <a:r>
              <a:rPr lang="en-US"/>
              <a:t>: Encapsulation</a:t>
            </a:r>
          </a:p>
        </p:txBody>
      </p:sp>
      <p:pic>
        <p:nvPicPr>
          <p:cNvPr id="5" name="Picture 4">
            <a:extLst>
              <a:ext uri="{FF2B5EF4-FFF2-40B4-BE49-F238E27FC236}">
                <a16:creationId xmlns:a16="http://schemas.microsoft.com/office/drawing/2014/main" id="{AB702EE7-93BC-3C6F-1701-108659965163}"/>
              </a:ext>
            </a:extLst>
          </p:cNvPr>
          <p:cNvPicPr>
            <a:picLocks noChangeAspect="1"/>
          </p:cNvPicPr>
          <p:nvPr/>
        </p:nvPicPr>
        <p:blipFill>
          <a:blip r:embed="rId3"/>
          <a:stretch>
            <a:fillRect/>
          </a:stretch>
        </p:blipFill>
        <p:spPr>
          <a:xfrm>
            <a:off x="3314010" y="826295"/>
            <a:ext cx="1863394" cy="3687233"/>
          </a:xfrm>
          <a:prstGeom prst="rect">
            <a:avLst/>
          </a:prstGeom>
        </p:spPr>
      </p:pic>
      <p:pic>
        <p:nvPicPr>
          <p:cNvPr id="7" name="Picture 6">
            <a:extLst>
              <a:ext uri="{FF2B5EF4-FFF2-40B4-BE49-F238E27FC236}">
                <a16:creationId xmlns:a16="http://schemas.microsoft.com/office/drawing/2014/main" id="{0136174F-6799-4E45-54E9-BD3BE514F72F}"/>
              </a:ext>
            </a:extLst>
          </p:cNvPr>
          <p:cNvPicPr>
            <a:picLocks noChangeAspect="1"/>
          </p:cNvPicPr>
          <p:nvPr/>
        </p:nvPicPr>
        <p:blipFill>
          <a:blip r:embed="rId4"/>
          <a:stretch>
            <a:fillRect/>
          </a:stretch>
        </p:blipFill>
        <p:spPr>
          <a:xfrm>
            <a:off x="5829991" y="1056301"/>
            <a:ext cx="2822942" cy="1884196"/>
          </a:xfrm>
          <a:prstGeom prst="rect">
            <a:avLst/>
          </a:prstGeom>
        </p:spPr>
      </p:pic>
      <p:pic>
        <p:nvPicPr>
          <p:cNvPr id="8" name="Picture 7">
            <a:extLst>
              <a:ext uri="{FF2B5EF4-FFF2-40B4-BE49-F238E27FC236}">
                <a16:creationId xmlns:a16="http://schemas.microsoft.com/office/drawing/2014/main" id="{E8C23010-7F85-71E0-3850-EDF734EDDACC}"/>
              </a:ext>
            </a:extLst>
          </p:cNvPr>
          <p:cNvPicPr>
            <a:picLocks noChangeAspect="1"/>
          </p:cNvPicPr>
          <p:nvPr/>
        </p:nvPicPr>
        <p:blipFill>
          <a:blip r:embed="rId5"/>
          <a:stretch>
            <a:fillRect/>
          </a:stretch>
        </p:blipFill>
        <p:spPr>
          <a:xfrm>
            <a:off x="5924681" y="3240739"/>
            <a:ext cx="2922324" cy="1272789"/>
          </a:xfrm>
          <a:prstGeom prst="rect">
            <a:avLst/>
          </a:prstGeom>
        </p:spPr>
      </p:pic>
      <p:sp>
        <p:nvSpPr>
          <p:cNvPr id="9" name="TextBox 8">
            <a:extLst>
              <a:ext uri="{FF2B5EF4-FFF2-40B4-BE49-F238E27FC236}">
                <a16:creationId xmlns:a16="http://schemas.microsoft.com/office/drawing/2014/main" id="{BDCD4591-8E29-A76C-5565-F8F963DA48F1}"/>
              </a:ext>
            </a:extLst>
          </p:cNvPr>
          <p:cNvSpPr txBox="1"/>
          <p:nvPr/>
        </p:nvSpPr>
        <p:spPr>
          <a:xfrm>
            <a:off x="5924681" y="624851"/>
            <a:ext cx="3102342" cy="584775"/>
          </a:xfrm>
          <a:prstGeom prst="rect">
            <a:avLst/>
          </a:prstGeom>
          <a:noFill/>
        </p:spPr>
        <p:txBody>
          <a:bodyPr wrap="square" rtlCol="0">
            <a:spAutoFit/>
          </a:bodyPr>
          <a:lstStyle/>
          <a:p>
            <a:pPr algn="ctr"/>
            <a:r>
              <a:rPr lang="en-US" sz="1600">
                <a:solidFill>
                  <a:srgbClr val="000000"/>
                </a:solidFill>
              </a:rPr>
              <a:t>T</a:t>
            </a:r>
            <a:r>
              <a:rPr lang="en-US" sz="1600" baseline="-25000">
                <a:solidFill>
                  <a:srgbClr val="000000"/>
                </a:solidFill>
              </a:rPr>
              <a:t>1</a:t>
            </a:r>
            <a:r>
              <a:rPr lang="en-US" sz="1600">
                <a:solidFill>
                  <a:srgbClr val="000000"/>
                </a:solidFill>
              </a:rPr>
              <a:t> of 2-D </a:t>
            </a:r>
            <a:r>
              <a:rPr lang="en-US" sz="1600" err="1">
                <a:solidFill>
                  <a:srgbClr val="000000"/>
                </a:solidFill>
              </a:rPr>
              <a:t>Transmon</a:t>
            </a:r>
            <a:r>
              <a:rPr lang="en-US" sz="1600">
                <a:solidFill>
                  <a:srgbClr val="000000"/>
                </a:solidFill>
              </a:rPr>
              <a:t> Qubits with Various Encapsulation Schemes</a:t>
            </a:r>
          </a:p>
        </p:txBody>
      </p:sp>
      <p:sp>
        <p:nvSpPr>
          <p:cNvPr id="10" name="TextBox 9">
            <a:extLst>
              <a:ext uri="{FF2B5EF4-FFF2-40B4-BE49-F238E27FC236}">
                <a16:creationId xmlns:a16="http://schemas.microsoft.com/office/drawing/2014/main" id="{BEEA0C23-B1D2-C75C-4F45-88FA85F55673}"/>
              </a:ext>
            </a:extLst>
          </p:cNvPr>
          <p:cNvSpPr txBox="1"/>
          <p:nvPr/>
        </p:nvSpPr>
        <p:spPr>
          <a:xfrm>
            <a:off x="5924681" y="3056467"/>
            <a:ext cx="3102342" cy="338554"/>
          </a:xfrm>
          <a:prstGeom prst="rect">
            <a:avLst/>
          </a:prstGeom>
          <a:noFill/>
        </p:spPr>
        <p:txBody>
          <a:bodyPr wrap="square" rtlCol="0">
            <a:spAutoFit/>
          </a:bodyPr>
          <a:lstStyle/>
          <a:p>
            <a:pPr algn="ctr"/>
            <a:r>
              <a:rPr lang="en-US" sz="1600">
                <a:solidFill>
                  <a:srgbClr val="000000"/>
                </a:solidFill>
              </a:rPr>
              <a:t>Demonstration of Very Long T</a:t>
            </a:r>
            <a:r>
              <a:rPr lang="en-US" sz="1600" baseline="-25000">
                <a:solidFill>
                  <a:srgbClr val="000000"/>
                </a:solidFill>
              </a:rPr>
              <a:t>1</a:t>
            </a:r>
            <a:r>
              <a:rPr lang="en-US" sz="1600">
                <a:solidFill>
                  <a:srgbClr val="000000"/>
                </a:solidFill>
              </a:rPr>
              <a:t> </a:t>
            </a:r>
          </a:p>
        </p:txBody>
      </p:sp>
      <p:sp>
        <p:nvSpPr>
          <p:cNvPr id="11" name="TextBox 10">
            <a:extLst>
              <a:ext uri="{FF2B5EF4-FFF2-40B4-BE49-F238E27FC236}">
                <a16:creationId xmlns:a16="http://schemas.microsoft.com/office/drawing/2014/main" id="{0170218B-9FC6-7563-23DB-081FA6B49033}"/>
              </a:ext>
            </a:extLst>
          </p:cNvPr>
          <p:cNvSpPr txBox="1"/>
          <p:nvPr/>
        </p:nvSpPr>
        <p:spPr>
          <a:xfrm>
            <a:off x="2905569" y="586660"/>
            <a:ext cx="3182803" cy="253916"/>
          </a:xfrm>
          <a:prstGeom prst="rect">
            <a:avLst/>
          </a:prstGeom>
          <a:noFill/>
        </p:spPr>
        <p:txBody>
          <a:bodyPr wrap="square" rtlCol="0">
            <a:spAutoFit/>
          </a:bodyPr>
          <a:lstStyle/>
          <a:p>
            <a:r>
              <a:rPr lang="en-US" sz="1050"/>
              <a:t>M. Bal </a:t>
            </a:r>
            <a:r>
              <a:rPr lang="en-US" sz="1050" i="1"/>
              <a:t>et al</a:t>
            </a:r>
            <a:r>
              <a:rPr lang="en-US" sz="1050"/>
              <a:t> </a:t>
            </a:r>
            <a:r>
              <a:rPr lang="en-US" sz="1050" err="1"/>
              <a:t>npj</a:t>
            </a:r>
            <a:r>
              <a:rPr lang="en-US" sz="1050"/>
              <a:t> Quantum Information </a:t>
            </a:r>
            <a:r>
              <a:rPr lang="en-US" sz="1050" b="1"/>
              <a:t>10</a:t>
            </a:r>
            <a:r>
              <a:rPr lang="en-US" sz="1050"/>
              <a:t>, 43 (2024)</a:t>
            </a:r>
          </a:p>
        </p:txBody>
      </p:sp>
    </p:spTree>
    <p:extLst>
      <p:ext uri="{BB962C8B-B14F-4D97-AF65-F5344CB8AC3E}">
        <p14:creationId xmlns:p14="http://schemas.microsoft.com/office/powerpoint/2010/main" val="276379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E02D6-7E77-F7B7-4FE4-B33B9350608C}"/>
              </a:ext>
            </a:extLst>
          </p:cNvPr>
          <p:cNvSpPr>
            <a:spLocks noGrp="1"/>
          </p:cNvSpPr>
          <p:nvPr>
            <p:ph idx="1"/>
          </p:nvPr>
        </p:nvSpPr>
        <p:spPr>
          <a:xfrm>
            <a:off x="839541" y="3430062"/>
            <a:ext cx="6397625" cy="1033388"/>
          </a:xfrm>
        </p:spPr>
        <p:txBody>
          <a:bodyPr/>
          <a:lstStyle/>
          <a:p>
            <a:r>
              <a:rPr lang="en-US" sz="1600" err="1"/>
              <a:t>NbH</a:t>
            </a:r>
            <a:r>
              <a:rPr lang="en-US" sz="1600"/>
              <a:t> found on niobium thin films in qubits </a:t>
            </a:r>
            <a:endParaRPr lang="en-US" sz="1600">
              <a:sym typeface="Wingdings" panose="05000000000000000000" pitchFamily="2" charset="2"/>
            </a:endParaRPr>
          </a:p>
          <a:p>
            <a:r>
              <a:rPr lang="en-US" sz="1600">
                <a:sym typeface="Wingdings" panose="05000000000000000000" pitchFamily="2" charset="2"/>
              </a:rPr>
              <a:t>Some studies show that increased H content increases RF loss</a:t>
            </a:r>
          </a:p>
          <a:p>
            <a:endParaRPr lang="en-US" sz="1600">
              <a:sym typeface="Wingdings" panose="05000000000000000000" pitchFamily="2" charset="2"/>
            </a:endParaRPr>
          </a:p>
          <a:p>
            <a:r>
              <a:rPr lang="en-US" sz="1600">
                <a:sym typeface="Wingdings" panose="05000000000000000000" pitchFamily="2" charset="2"/>
              </a:rPr>
              <a:t>Outstanding ?’s: How lossy are </a:t>
            </a:r>
            <a:r>
              <a:rPr lang="en-US" sz="1600" err="1">
                <a:sym typeface="Wingdings" panose="05000000000000000000" pitchFamily="2" charset="2"/>
              </a:rPr>
              <a:t>NbH</a:t>
            </a:r>
            <a:r>
              <a:rPr lang="en-US" sz="1600">
                <a:sym typeface="Wingdings" panose="05000000000000000000" pitchFamily="2" charset="2"/>
              </a:rPr>
              <a:t>? How do we reduce </a:t>
            </a:r>
            <a:r>
              <a:rPr lang="en-US" sz="1600" err="1">
                <a:sym typeface="Wingdings" panose="05000000000000000000" pitchFamily="2" charset="2"/>
              </a:rPr>
              <a:t>NbH</a:t>
            </a:r>
            <a:r>
              <a:rPr lang="en-US" sz="1600">
                <a:sym typeface="Wingdings" panose="05000000000000000000" pitchFamily="2" charset="2"/>
              </a:rPr>
              <a:t>? </a:t>
            </a:r>
            <a:endParaRPr lang="en-US" sz="1600"/>
          </a:p>
          <a:p>
            <a:endParaRPr lang="en-US" sz="1600"/>
          </a:p>
        </p:txBody>
      </p:sp>
      <p:sp>
        <p:nvSpPr>
          <p:cNvPr id="3" name="Title 2">
            <a:extLst>
              <a:ext uri="{FF2B5EF4-FFF2-40B4-BE49-F238E27FC236}">
                <a16:creationId xmlns:a16="http://schemas.microsoft.com/office/drawing/2014/main" id="{EFA7EC58-2953-8AFD-52E5-7BB15E56C393}"/>
              </a:ext>
            </a:extLst>
          </p:cNvPr>
          <p:cNvSpPr>
            <a:spLocks noGrp="1"/>
          </p:cNvSpPr>
          <p:nvPr>
            <p:ph type="title"/>
          </p:nvPr>
        </p:nvSpPr>
        <p:spPr/>
        <p:txBody>
          <a:bodyPr/>
          <a:lstStyle/>
          <a:p>
            <a:r>
              <a:rPr lang="en-US"/>
              <a:t>Other Potentially Limiting Mechanisms: Niobium Hydrides</a:t>
            </a:r>
          </a:p>
        </p:txBody>
      </p:sp>
      <p:pic>
        <p:nvPicPr>
          <p:cNvPr id="5" name="Picture 4">
            <a:extLst>
              <a:ext uri="{FF2B5EF4-FFF2-40B4-BE49-F238E27FC236}">
                <a16:creationId xmlns:a16="http://schemas.microsoft.com/office/drawing/2014/main" id="{D337B282-C0C9-00A5-09B3-85007E5B3E2B}"/>
              </a:ext>
            </a:extLst>
          </p:cNvPr>
          <p:cNvPicPr>
            <a:picLocks noChangeAspect="1"/>
          </p:cNvPicPr>
          <p:nvPr/>
        </p:nvPicPr>
        <p:blipFill>
          <a:blip r:embed="rId3"/>
          <a:stretch>
            <a:fillRect/>
          </a:stretch>
        </p:blipFill>
        <p:spPr>
          <a:xfrm>
            <a:off x="3445080" y="1167811"/>
            <a:ext cx="4914560" cy="1836208"/>
          </a:xfrm>
          <a:prstGeom prst="rect">
            <a:avLst/>
          </a:prstGeom>
          <a:ln>
            <a:solidFill>
              <a:srgbClr val="FF0000"/>
            </a:solidFill>
          </a:ln>
        </p:spPr>
      </p:pic>
      <p:pic>
        <p:nvPicPr>
          <p:cNvPr id="6" name="Picture 5">
            <a:extLst>
              <a:ext uri="{FF2B5EF4-FFF2-40B4-BE49-F238E27FC236}">
                <a16:creationId xmlns:a16="http://schemas.microsoft.com/office/drawing/2014/main" id="{49628A7F-103B-2808-8044-44EC82B66613}"/>
              </a:ext>
            </a:extLst>
          </p:cNvPr>
          <p:cNvPicPr>
            <a:picLocks noChangeAspect="1"/>
          </p:cNvPicPr>
          <p:nvPr/>
        </p:nvPicPr>
        <p:blipFill>
          <a:blip r:embed="rId4"/>
          <a:srcRect b="50000"/>
          <a:stretch/>
        </p:blipFill>
        <p:spPr>
          <a:xfrm>
            <a:off x="1235406" y="1031021"/>
            <a:ext cx="2097454" cy="2075192"/>
          </a:xfrm>
          <a:prstGeom prst="rect">
            <a:avLst/>
          </a:prstGeom>
        </p:spPr>
      </p:pic>
      <p:sp>
        <p:nvSpPr>
          <p:cNvPr id="7" name="Rectangle 6">
            <a:extLst>
              <a:ext uri="{FF2B5EF4-FFF2-40B4-BE49-F238E27FC236}">
                <a16:creationId xmlns:a16="http://schemas.microsoft.com/office/drawing/2014/main" id="{F0ECEB05-0BE5-0653-41BB-4C09930162D8}"/>
              </a:ext>
            </a:extLst>
          </p:cNvPr>
          <p:cNvSpPr/>
          <p:nvPr/>
        </p:nvSpPr>
        <p:spPr>
          <a:xfrm>
            <a:off x="2906720" y="1422405"/>
            <a:ext cx="127000" cy="222250"/>
          </a:xfrm>
          <a:prstGeom prst="rect">
            <a:avLst/>
          </a:prstGeom>
          <a:noFill/>
          <a:ln>
            <a:solidFill>
              <a:srgbClr val="FF000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658C5CF-42C5-2F87-F66C-2A8C9CB7C7E2}"/>
              </a:ext>
            </a:extLst>
          </p:cNvPr>
          <p:cNvCxnSpPr>
            <a:cxnSpLocks/>
            <a:stCxn id="7" idx="0"/>
          </p:cNvCxnSpPr>
          <p:nvPr/>
        </p:nvCxnSpPr>
        <p:spPr>
          <a:xfrm flipV="1">
            <a:off x="2970220" y="1165853"/>
            <a:ext cx="474860" cy="256552"/>
          </a:xfrm>
          <a:prstGeom prst="line">
            <a:avLst/>
          </a:prstGeom>
          <a:ln w="1587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9C7475-C6FE-C5AC-0169-6EE8E4E42083}"/>
              </a:ext>
            </a:extLst>
          </p:cNvPr>
          <p:cNvCxnSpPr>
            <a:cxnSpLocks/>
            <a:stCxn id="7" idx="2"/>
          </p:cNvCxnSpPr>
          <p:nvPr/>
        </p:nvCxnSpPr>
        <p:spPr>
          <a:xfrm>
            <a:off x="2970220" y="1644655"/>
            <a:ext cx="474860" cy="1327145"/>
          </a:xfrm>
          <a:prstGeom prst="line">
            <a:avLst/>
          </a:prstGeom>
          <a:ln w="1587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185FAFBA-E8A1-F1F9-566F-671FCB8F0697}"/>
              </a:ext>
            </a:extLst>
          </p:cNvPr>
          <p:cNvSpPr/>
          <p:nvPr/>
        </p:nvSpPr>
        <p:spPr>
          <a:xfrm>
            <a:off x="5889660" y="1206499"/>
            <a:ext cx="2457280" cy="1782861"/>
          </a:xfrm>
          <a:prstGeom prst="rect">
            <a:avLst/>
          </a:prstGeom>
          <a:solidFill>
            <a:schemeClr val="bg1"/>
          </a:solidFill>
          <a:ln>
            <a:solidFill>
              <a:schemeClr val="bg1"/>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2243797-0A5F-84A5-CA9A-B4C6208A433E}"/>
              </a:ext>
            </a:extLst>
          </p:cNvPr>
          <p:cNvSpPr txBox="1"/>
          <p:nvPr/>
        </p:nvSpPr>
        <p:spPr>
          <a:xfrm>
            <a:off x="4855619" y="3052664"/>
            <a:ext cx="1926181" cy="415498"/>
          </a:xfrm>
          <a:prstGeom prst="rect">
            <a:avLst/>
          </a:prstGeom>
          <a:noFill/>
        </p:spPr>
        <p:txBody>
          <a:bodyPr wrap="square" rtlCol="0">
            <a:spAutoFit/>
          </a:bodyPr>
          <a:lstStyle/>
          <a:p>
            <a:r>
              <a:rPr lang="en-US" sz="1050"/>
              <a:t>J. Lee </a:t>
            </a:r>
            <a:r>
              <a:rPr lang="en-US" sz="1050" i="1"/>
              <a:t>et al. </a:t>
            </a:r>
            <a:r>
              <a:rPr lang="en-US" sz="1050">
                <a:hlinkClick r:id="rId5"/>
              </a:rPr>
              <a:t>arXiv:2108.10385</a:t>
            </a:r>
            <a:endParaRPr lang="en-US" sz="1050"/>
          </a:p>
          <a:p>
            <a:endParaRPr lang="en-US" sz="1050"/>
          </a:p>
        </p:txBody>
      </p:sp>
      <p:sp>
        <p:nvSpPr>
          <p:cNvPr id="20" name="TextBox 19">
            <a:extLst>
              <a:ext uri="{FF2B5EF4-FFF2-40B4-BE49-F238E27FC236}">
                <a16:creationId xmlns:a16="http://schemas.microsoft.com/office/drawing/2014/main" id="{D13293D8-C354-0A0A-D37E-A98759E9D133}"/>
              </a:ext>
            </a:extLst>
          </p:cNvPr>
          <p:cNvSpPr txBox="1"/>
          <p:nvPr/>
        </p:nvSpPr>
        <p:spPr>
          <a:xfrm>
            <a:off x="1938888" y="3946756"/>
            <a:ext cx="4198930" cy="253916"/>
          </a:xfrm>
          <a:prstGeom prst="rect">
            <a:avLst/>
          </a:prstGeom>
          <a:noFill/>
        </p:spPr>
        <p:txBody>
          <a:bodyPr wrap="square" rtlCol="0">
            <a:spAutoFit/>
          </a:bodyPr>
          <a:lstStyle/>
          <a:p>
            <a:r>
              <a:rPr lang="en-US" sz="1050"/>
              <a:t>C. G. Torres-Castanedo </a:t>
            </a:r>
            <a:r>
              <a:rPr lang="en-US" sz="1050" i="1"/>
              <a:t>et al</a:t>
            </a:r>
            <a:r>
              <a:rPr lang="en-US" sz="1050"/>
              <a:t> Adv. </a:t>
            </a:r>
            <a:r>
              <a:rPr lang="en-US" sz="1050" err="1"/>
              <a:t>Funct</a:t>
            </a:r>
            <a:r>
              <a:rPr lang="en-US" sz="1050"/>
              <a:t>. Mater </a:t>
            </a:r>
            <a:r>
              <a:rPr lang="en-US" sz="1050" b="1"/>
              <a:t>34</a:t>
            </a:r>
            <a:r>
              <a:rPr lang="en-US" sz="1050"/>
              <a:t>, 2401365 (2024)</a:t>
            </a:r>
          </a:p>
        </p:txBody>
      </p:sp>
      <p:sp>
        <p:nvSpPr>
          <p:cNvPr id="21" name="TextBox 20">
            <a:extLst>
              <a:ext uri="{FF2B5EF4-FFF2-40B4-BE49-F238E27FC236}">
                <a16:creationId xmlns:a16="http://schemas.microsoft.com/office/drawing/2014/main" id="{EC797F52-F6C4-5402-E22A-F96D108AC0F9}"/>
              </a:ext>
            </a:extLst>
          </p:cNvPr>
          <p:cNvSpPr txBox="1"/>
          <p:nvPr/>
        </p:nvSpPr>
        <p:spPr>
          <a:xfrm>
            <a:off x="6974134" y="3488939"/>
            <a:ext cx="1778000" cy="584775"/>
          </a:xfrm>
          <a:prstGeom prst="rect">
            <a:avLst/>
          </a:prstGeom>
          <a:solidFill>
            <a:srgbClr val="FFC000"/>
          </a:solidFill>
          <a:ln>
            <a:solidFill>
              <a:schemeClr val="accent6">
                <a:lumMod val="75000"/>
              </a:schemeClr>
            </a:solidFill>
          </a:ln>
        </p:spPr>
        <p:txBody>
          <a:bodyPr wrap="square" rtlCol="0">
            <a:spAutoFit/>
          </a:bodyPr>
          <a:lstStyle/>
          <a:p>
            <a:r>
              <a:rPr lang="en-US" sz="1600">
                <a:solidFill>
                  <a:schemeClr val="accent6">
                    <a:lumMod val="50000"/>
                  </a:schemeClr>
                </a:solidFill>
              </a:rPr>
              <a:t>May explain “aging” in qubits?</a:t>
            </a:r>
            <a:endParaRPr lang="en-US">
              <a:solidFill>
                <a:schemeClr val="accent6">
                  <a:lumMod val="50000"/>
                </a:schemeClr>
              </a:solidFill>
            </a:endParaRPr>
          </a:p>
        </p:txBody>
      </p:sp>
    </p:spTree>
    <p:extLst>
      <p:ext uri="{BB962C8B-B14F-4D97-AF65-F5344CB8AC3E}">
        <p14:creationId xmlns:p14="http://schemas.microsoft.com/office/powerpoint/2010/main" val="251366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645B9-944B-7D23-B902-496465A92CA0}"/>
              </a:ext>
            </a:extLst>
          </p:cNvPr>
          <p:cNvSpPr>
            <a:spLocks noGrp="1"/>
          </p:cNvSpPr>
          <p:nvPr>
            <p:ph type="title"/>
          </p:nvPr>
        </p:nvSpPr>
        <p:spPr/>
        <p:txBody>
          <a:bodyPr/>
          <a:lstStyle/>
          <a:p>
            <a:r>
              <a:rPr lang="en-US"/>
              <a:t>Quantifying the Role of Magnetic Field in Quantum Devices</a:t>
            </a:r>
          </a:p>
        </p:txBody>
      </p:sp>
      <p:pic>
        <p:nvPicPr>
          <p:cNvPr id="5" name="Picture 4">
            <a:extLst>
              <a:ext uri="{FF2B5EF4-FFF2-40B4-BE49-F238E27FC236}">
                <a16:creationId xmlns:a16="http://schemas.microsoft.com/office/drawing/2014/main" id="{EA41E1C8-B3A3-2814-EFE5-65F7FA3E69EB}"/>
              </a:ext>
            </a:extLst>
          </p:cNvPr>
          <p:cNvPicPr>
            <a:picLocks noChangeAspect="1"/>
          </p:cNvPicPr>
          <p:nvPr/>
        </p:nvPicPr>
        <p:blipFill>
          <a:blip r:embed="rId3"/>
          <a:stretch>
            <a:fillRect/>
          </a:stretch>
        </p:blipFill>
        <p:spPr>
          <a:xfrm>
            <a:off x="52434" y="1815112"/>
            <a:ext cx="1612900" cy="1383973"/>
          </a:xfrm>
          <a:prstGeom prst="rect">
            <a:avLst/>
          </a:prstGeom>
        </p:spPr>
      </p:pic>
      <p:sp>
        <p:nvSpPr>
          <p:cNvPr id="6" name="TextBox 5">
            <a:extLst>
              <a:ext uri="{FF2B5EF4-FFF2-40B4-BE49-F238E27FC236}">
                <a16:creationId xmlns:a16="http://schemas.microsoft.com/office/drawing/2014/main" id="{1D9FBE97-9816-44EE-B928-F066960C7B0B}"/>
              </a:ext>
            </a:extLst>
          </p:cNvPr>
          <p:cNvSpPr txBox="1"/>
          <p:nvPr/>
        </p:nvSpPr>
        <p:spPr>
          <a:xfrm>
            <a:off x="1426345" y="959269"/>
            <a:ext cx="1169607" cy="338554"/>
          </a:xfrm>
          <a:prstGeom prst="rect">
            <a:avLst/>
          </a:prstGeom>
          <a:noFill/>
        </p:spPr>
        <p:txBody>
          <a:bodyPr wrap="square" rtlCol="0">
            <a:spAutoFit/>
          </a:bodyPr>
          <a:lstStyle/>
          <a:p>
            <a:r>
              <a:rPr lang="en-US" sz="1600">
                <a:solidFill>
                  <a:schemeClr val="accent6">
                    <a:lumMod val="50000"/>
                  </a:schemeClr>
                </a:solidFill>
              </a:rPr>
              <a:t>3-D Cavities</a:t>
            </a:r>
          </a:p>
        </p:txBody>
      </p:sp>
      <p:sp>
        <p:nvSpPr>
          <p:cNvPr id="7" name="TextBox 6">
            <a:extLst>
              <a:ext uri="{FF2B5EF4-FFF2-40B4-BE49-F238E27FC236}">
                <a16:creationId xmlns:a16="http://schemas.microsoft.com/office/drawing/2014/main" id="{C3C701BB-AFD8-155F-25A1-474EFFA4865A}"/>
              </a:ext>
            </a:extLst>
          </p:cNvPr>
          <p:cNvSpPr txBox="1"/>
          <p:nvPr/>
        </p:nvSpPr>
        <p:spPr>
          <a:xfrm>
            <a:off x="6099388" y="960821"/>
            <a:ext cx="1088812" cy="338554"/>
          </a:xfrm>
          <a:prstGeom prst="rect">
            <a:avLst/>
          </a:prstGeom>
          <a:noFill/>
        </p:spPr>
        <p:txBody>
          <a:bodyPr wrap="square" rtlCol="0">
            <a:spAutoFit/>
          </a:bodyPr>
          <a:lstStyle/>
          <a:p>
            <a:r>
              <a:rPr lang="en-US" sz="1600">
                <a:solidFill>
                  <a:schemeClr val="accent6">
                    <a:lumMod val="50000"/>
                  </a:schemeClr>
                </a:solidFill>
              </a:rPr>
              <a:t>2-D Qubits</a:t>
            </a:r>
          </a:p>
        </p:txBody>
      </p:sp>
      <p:pic>
        <p:nvPicPr>
          <p:cNvPr id="9" name="Picture 8">
            <a:extLst>
              <a:ext uri="{FF2B5EF4-FFF2-40B4-BE49-F238E27FC236}">
                <a16:creationId xmlns:a16="http://schemas.microsoft.com/office/drawing/2014/main" id="{C1B17653-C6DF-E9D6-2C52-6B6D9AF6DB17}"/>
              </a:ext>
            </a:extLst>
          </p:cNvPr>
          <p:cNvPicPr>
            <a:picLocks noChangeAspect="1"/>
          </p:cNvPicPr>
          <p:nvPr/>
        </p:nvPicPr>
        <p:blipFill>
          <a:blip r:embed="rId4"/>
          <a:stretch>
            <a:fillRect/>
          </a:stretch>
        </p:blipFill>
        <p:spPr>
          <a:xfrm>
            <a:off x="1778436" y="1581427"/>
            <a:ext cx="2349683" cy="1982368"/>
          </a:xfrm>
          <a:prstGeom prst="rect">
            <a:avLst/>
          </a:prstGeom>
        </p:spPr>
      </p:pic>
      <p:pic>
        <p:nvPicPr>
          <p:cNvPr id="13" name="Picture 12">
            <a:extLst>
              <a:ext uri="{FF2B5EF4-FFF2-40B4-BE49-F238E27FC236}">
                <a16:creationId xmlns:a16="http://schemas.microsoft.com/office/drawing/2014/main" id="{3983A5A8-3BEA-D358-972E-6800521A6399}"/>
              </a:ext>
            </a:extLst>
          </p:cNvPr>
          <p:cNvPicPr>
            <a:picLocks noChangeAspect="1"/>
          </p:cNvPicPr>
          <p:nvPr/>
        </p:nvPicPr>
        <p:blipFill>
          <a:blip r:embed="rId5"/>
          <a:stretch>
            <a:fillRect/>
          </a:stretch>
        </p:blipFill>
        <p:spPr>
          <a:xfrm>
            <a:off x="4811502" y="1815112"/>
            <a:ext cx="1337279" cy="1249228"/>
          </a:xfrm>
          <a:prstGeom prst="rect">
            <a:avLst/>
          </a:prstGeom>
        </p:spPr>
      </p:pic>
      <p:sp>
        <p:nvSpPr>
          <p:cNvPr id="17" name="Content Placeholder 16">
            <a:extLst>
              <a:ext uri="{FF2B5EF4-FFF2-40B4-BE49-F238E27FC236}">
                <a16:creationId xmlns:a16="http://schemas.microsoft.com/office/drawing/2014/main" id="{A1C79223-09E3-FC2E-08D9-EC845B649B68}"/>
              </a:ext>
            </a:extLst>
          </p:cNvPr>
          <p:cNvSpPr>
            <a:spLocks noGrp="1"/>
          </p:cNvSpPr>
          <p:nvPr>
            <p:ph idx="1"/>
          </p:nvPr>
        </p:nvSpPr>
        <p:spPr>
          <a:xfrm>
            <a:off x="606446" y="4425149"/>
            <a:ext cx="8186391" cy="323125"/>
          </a:xfrm>
        </p:spPr>
        <p:txBody>
          <a:bodyPr/>
          <a:lstStyle/>
          <a:p>
            <a:pPr marL="0" indent="0">
              <a:buNone/>
            </a:pPr>
            <a:r>
              <a:rPr lang="en-US" sz="1400"/>
              <a:t>Outstanding ?’s: how/where are vortices trapped in qubits? What about other materials like aluminum?</a:t>
            </a:r>
          </a:p>
        </p:txBody>
      </p:sp>
      <p:sp>
        <p:nvSpPr>
          <p:cNvPr id="18" name="TextBox 17">
            <a:extLst>
              <a:ext uri="{FF2B5EF4-FFF2-40B4-BE49-F238E27FC236}">
                <a16:creationId xmlns:a16="http://schemas.microsoft.com/office/drawing/2014/main" id="{C0540C87-584D-7F13-A588-F9A052AE5317}"/>
              </a:ext>
            </a:extLst>
          </p:cNvPr>
          <p:cNvSpPr txBox="1"/>
          <p:nvPr/>
        </p:nvSpPr>
        <p:spPr>
          <a:xfrm>
            <a:off x="606446" y="3527687"/>
            <a:ext cx="3433262" cy="253916"/>
          </a:xfrm>
          <a:prstGeom prst="rect">
            <a:avLst/>
          </a:prstGeom>
          <a:noFill/>
        </p:spPr>
        <p:txBody>
          <a:bodyPr wrap="square" rtlCol="0">
            <a:spAutoFit/>
          </a:bodyPr>
          <a:lstStyle/>
          <a:p>
            <a:r>
              <a:rPr lang="en-US" sz="1050"/>
              <a:t>D. Bafia </a:t>
            </a:r>
            <a:r>
              <a:rPr lang="en-US" sz="1050" i="1"/>
              <a:t>et al. </a:t>
            </a:r>
            <a:r>
              <a:rPr lang="en-US" sz="900" b="0" u="none" strike="noStrike">
                <a:effectLst/>
                <a:hlinkClick r:id="rId6"/>
              </a:rPr>
              <a:t>arXiv:2503.14616</a:t>
            </a:r>
            <a:r>
              <a:rPr lang="en-US" sz="900" b="0" u="none" strike="noStrike">
                <a:effectLst/>
              </a:rPr>
              <a:t>, </a:t>
            </a:r>
            <a:r>
              <a:rPr lang="en-US" sz="1050"/>
              <a:t>under review at APL </a:t>
            </a:r>
          </a:p>
        </p:txBody>
      </p:sp>
      <p:sp>
        <p:nvSpPr>
          <p:cNvPr id="21" name="TextBox 20">
            <a:extLst>
              <a:ext uri="{FF2B5EF4-FFF2-40B4-BE49-F238E27FC236}">
                <a16:creationId xmlns:a16="http://schemas.microsoft.com/office/drawing/2014/main" id="{96F5F52D-B55C-F329-2CA5-C80CD48EE640}"/>
              </a:ext>
            </a:extLst>
          </p:cNvPr>
          <p:cNvSpPr txBox="1"/>
          <p:nvPr/>
        </p:nvSpPr>
        <p:spPr>
          <a:xfrm>
            <a:off x="5770182" y="3538847"/>
            <a:ext cx="3433262" cy="415498"/>
          </a:xfrm>
          <a:prstGeom prst="rect">
            <a:avLst/>
          </a:prstGeom>
          <a:noFill/>
        </p:spPr>
        <p:txBody>
          <a:bodyPr wrap="square" rtlCol="0">
            <a:spAutoFit/>
          </a:bodyPr>
          <a:lstStyle/>
          <a:p>
            <a:r>
              <a:rPr lang="en-US" sz="1050"/>
              <a:t>B. Abdisatarov </a:t>
            </a:r>
            <a:r>
              <a:rPr lang="en-US" sz="1050" i="1"/>
              <a:t>et al. </a:t>
            </a:r>
            <a:r>
              <a:rPr lang="en-US" sz="900" b="0" u="sng">
                <a:effectLst/>
                <a:hlinkClick r:id="rId7"/>
              </a:rPr>
              <a:t>arXiv:2506.02187</a:t>
            </a:r>
            <a:endParaRPr lang="en-US" sz="900">
              <a:effectLst/>
            </a:endParaRPr>
          </a:p>
          <a:p>
            <a:r>
              <a:rPr lang="en-US" sz="1050" i="1"/>
              <a:t> </a:t>
            </a:r>
            <a:endParaRPr lang="en-US" sz="1050"/>
          </a:p>
        </p:txBody>
      </p:sp>
      <p:pic>
        <p:nvPicPr>
          <p:cNvPr id="23" name="Picture 22">
            <a:extLst>
              <a:ext uri="{FF2B5EF4-FFF2-40B4-BE49-F238E27FC236}">
                <a16:creationId xmlns:a16="http://schemas.microsoft.com/office/drawing/2014/main" id="{F7312DBB-3E34-B014-B8C4-0AE7854E364B}"/>
              </a:ext>
            </a:extLst>
          </p:cNvPr>
          <p:cNvPicPr>
            <a:picLocks noChangeAspect="1"/>
          </p:cNvPicPr>
          <p:nvPr/>
        </p:nvPicPr>
        <p:blipFill>
          <a:blip r:embed="rId8"/>
          <a:stretch>
            <a:fillRect/>
          </a:stretch>
        </p:blipFill>
        <p:spPr>
          <a:xfrm>
            <a:off x="6148781" y="1466132"/>
            <a:ext cx="2676065" cy="2059265"/>
          </a:xfrm>
          <a:prstGeom prst="rect">
            <a:avLst/>
          </a:prstGeom>
        </p:spPr>
      </p:pic>
      <p:sp>
        <p:nvSpPr>
          <p:cNvPr id="2" name="Content Placeholder 1">
            <a:extLst>
              <a:ext uri="{FF2B5EF4-FFF2-40B4-BE49-F238E27FC236}">
                <a16:creationId xmlns:a16="http://schemas.microsoft.com/office/drawing/2014/main" id="{319BF4F7-8968-8B95-D2D9-CAF567B66663}"/>
              </a:ext>
            </a:extLst>
          </p:cNvPr>
          <p:cNvSpPr txBox="1">
            <a:spLocks/>
          </p:cNvSpPr>
          <p:nvPr/>
        </p:nvSpPr>
        <p:spPr>
          <a:xfrm>
            <a:off x="2017499" y="556788"/>
            <a:ext cx="5170701" cy="386950"/>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t>Does trapped flux significantly impact T</a:t>
            </a:r>
            <a:r>
              <a:rPr lang="en-US" baseline="-25000"/>
              <a:t>1</a:t>
            </a:r>
            <a:r>
              <a:rPr lang="en-US"/>
              <a:t>?</a:t>
            </a:r>
          </a:p>
        </p:txBody>
      </p:sp>
      <p:sp>
        <p:nvSpPr>
          <p:cNvPr id="4" name="TextBox 3">
            <a:extLst>
              <a:ext uri="{FF2B5EF4-FFF2-40B4-BE49-F238E27FC236}">
                <a16:creationId xmlns:a16="http://schemas.microsoft.com/office/drawing/2014/main" id="{7C11FC1A-6E55-180D-168E-1A986B60BB8C}"/>
              </a:ext>
            </a:extLst>
          </p:cNvPr>
          <p:cNvSpPr txBox="1"/>
          <p:nvPr/>
        </p:nvSpPr>
        <p:spPr>
          <a:xfrm>
            <a:off x="2208602" y="1347116"/>
            <a:ext cx="1969698" cy="276999"/>
          </a:xfrm>
          <a:prstGeom prst="rect">
            <a:avLst/>
          </a:prstGeom>
          <a:noFill/>
        </p:spPr>
        <p:txBody>
          <a:bodyPr wrap="square" rtlCol="0">
            <a:spAutoFit/>
          </a:bodyPr>
          <a:lstStyle/>
          <a:p>
            <a:r>
              <a:rPr lang="en-US" sz="1200">
                <a:solidFill>
                  <a:schemeClr val="accent6">
                    <a:lumMod val="50000"/>
                  </a:schemeClr>
                </a:solidFill>
              </a:rPr>
              <a:t>Sensitivity vs Temperature</a:t>
            </a:r>
            <a:endParaRPr lang="en-US" sz="1600">
              <a:solidFill>
                <a:schemeClr val="accent6">
                  <a:lumMod val="50000"/>
                </a:schemeClr>
              </a:solidFill>
            </a:endParaRPr>
          </a:p>
        </p:txBody>
      </p:sp>
      <p:sp>
        <p:nvSpPr>
          <p:cNvPr id="8" name="TextBox 7">
            <a:extLst>
              <a:ext uri="{FF2B5EF4-FFF2-40B4-BE49-F238E27FC236}">
                <a16:creationId xmlns:a16="http://schemas.microsoft.com/office/drawing/2014/main" id="{6BFB415C-335B-046E-AE34-0DF900A66691}"/>
              </a:ext>
            </a:extLst>
          </p:cNvPr>
          <p:cNvSpPr txBox="1"/>
          <p:nvPr/>
        </p:nvSpPr>
        <p:spPr>
          <a:xfrm>
            <a:off x="6582098" y="1359816"/>
            <a:ext cx="2287198" cy="276999"/>
          </a:xfrm>
          <a:prstGeom prst="rect">
            <a:avLst/>
          </a:prstGeom>
          <a:noFill/>
        </p:spPr>
        <p:txBody>
          <a:bodyPr wrap="square" rtlCol="0">
            <a:spAutoFit/>
          </a:bodyPr>
          <a:lstStyle/>
          <a:p>
            <a:r>
              <a:rPr lang="en-US" sz="1200">
                <a:solidFill>
                  <a:schemeClr val="accent6">
                    <a:lumMod val="50000"/>
                  </a:schemeClr>
                </a:solidFill>
              </a:rPr>
              <a:t>T</a:t>
            </a:r>
            <a:r>
              <a:rPr lang="en-US" sz="1200" baseline="-25000">
                <a:solidFill>
                  <a:schemeClr val="accent6">
                    <a:lumMod val="50000"/>
                  </a:schemeClr>
                </a:solidFill>
              </a:rPr>
              <a:t>1</a:t>
            </a:r>
            <a:r>
              <a:rPr lang="en-US" sz="1200">
                <a:solidFill>
                  <a:schemeClr val="accent6">
                    <a:lumMod val="50000"/>
                  </a:schemeClr>
                </a:solidFill>
              </a:rPr>
              <a:t> Post Cooling in Various </a:t>
            </a:r>
            <a:r>
              <a:rPr lang="en-US" sz="1200" err="1">
                <a:solidFill>
                  <a:schemeClr val="accent6">
                    <a:lumMod val="50000"/>
                  </a:schemeClr>
                </a:solidFill>
              </a:rPr>
              <a:t>B</a:t>
            </a:r>
            <a:r>
              <a:rPr lang="en-US" sz="1200" baseline="-25000" err="1">
                <a:solidFill>
                  <a:schemeClr val="accent6">
                    <a:lumMod val="50000"/>
                  </a:schemeClr>
                </a:solidFill>
              </a:rPr>
              <a:t>trap</a:t>
            </a:r>
            <a:endParaRPr lang="en-US" sz="1600">
              <a:solidFill>
                <a:schemeClr val="accent6">
                  <a:lumMod val="50000"/>
                </a:schemeClr>
              </a:solidFill>
            </a:endParaRPr>
          </a:p>
        </p:txBody>
      </p:sp>
      <p:sp>
        <p:nvSpPr>
          <p:cNvPr id="10" name="Content Placeholder 16">
            <a:extLst>
              <a:ext uri="{FF2B5EF4-FFF2-40B4-BE49-F238E27FC236}">
                <a16:creationId xmlns:a16="http://schemas.microsoft.com/office/drawing/2014/main" id="{57F810B5-7BE0-11F3-762C-782C46750711}"/>
              </a:ext>
            </a:extLst>
          </p:cNvPr>
          <p:cNvSpPr txBox="1">
            <a:spLocks/>
          </p:cNvSpPr>
          <p:nvPr/>
        </p:nvSpPr>
        <p:spPr>
          <a:xfrm>
            <a:off x="514926" y="3798106"/>
            <a:ext cx="3616303" cy="420735"/>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a:t>S = 2 </a:t>
            </a:r>
            <a:r>
              <a:rPr lang="en-US" sz="1400" err="1"/>
              <a:t>nΩ</a:t>
            </a:r>
            <a:r>
              <a:rPr lang="en-US" sz="1400"/>
              <a:t>/</a:t>
            </a:r>
            <a:r>
              <a:rPr lang="en-US" sz="1400" err="1"/>
              <a:t>mG</a:t>
            </a:r>
            <a:r>
              <a:rPr lang="en-US" sz="1400"/>
              <a:t> @ 10 mK, decreases with temperature </a:t>
            </a:r>
            <a:r>
              <a:rPr lang="en-US" sz="1400">
                <a:sym typeface="Wingdings" panose="05000000000000000000" pitchFamily="2" charset="2"/>
              </a:rPr>
              <a:t> Well modeled by theory</a:t>
            </a:r>
            <a:endParaRPr lang="en-US" sz="1400"/>
          </a:p>
        </p:txBody>
      </p:sp>
      <p:sp>
        <p:nvSpPr>
          <p:cNvPr id="12" name="Content Placeholder 16">
            <a:extLst>
              <a:ext uri="{FF2B5EF4-FFF2-40B4-BE49-F238E27FC236}">
                <a16:creationId xmlns:a16="http://schemas.microsoft.com/office/drawing/2014/main" id="{B70F5C59-E926-76BE-B96F-E1D5A86B3839}"/>
              </a:ext>
            </a:extLst>
          </p:cNvPr>
          <p:cNvSpPr txBox="1">
            <a:spLocks/>
          </p:cNvSpPr>
          <p:nvPr/>
        </p:nvSpPr>
        <p:spPr>
          <a:xfrm>
            <a:off x="5208543" y="3830247"/>
            <a:ext cx="3616303" cy="420735"/>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a:t>T</a:t>
            </a:r>
            <a:r>
              <a:rPr lang="en-US" sz="1400" baseline="-25000"/>
              <a:t>1</a:t>
            </a:r>
            <a:r>
              <a:rPr lang="en-US" sz="1400"/>
              <a:t> significantly impacted post trapping large </a:t>
            </a:r>
            <a:r>
              <a:rPr lang="en-US" sz="1400" err="1"/>
              <a:t>B</a:t>
            </a:r>
            <a:r>
              <a:rPr lang="en-US" sz="1400" baseline="-25000" err="1"/>
              <a:t>trap</a:t>
            </a:r>
            <a:r>
              <a:rPr lang="en-US" sz="1400"/>
              <a:t>; also decreases </a:t>
            </a:r>
            <a:r>
              <a:rPr lang="en-US" sz="1400" err="1"/>
              <a:t>stdev</a:t>
            </a:r>
            <a:endParaRPr lang="en-US" sz="1400"/>
          </a:p>
        </p:txBody>
      </p:sp>
      <p:sp>
        <p:nvSpPr>
          <p:cNvPr id="14" name="Content Placeholder 1">
            <a:extLst>
              <a:ext uri="{FF2B5EF4-FFF2-40B4-BE49-F238E27FC236}">
                <a16:creationId xmlns:a16="http://schemas.microsoft.com/office/drawing/2014/main" id="{77134D8C-0713-0AA6-FC77-5EA256815F31}"/>
              </a:ext>
            </a:extLst>
          </p:cNvPr>
          <p:cNvSpPr txBox="1">
            <a:spLocks/>
          </p:cNvSpPr>
          <p:nvPr/>
        </p:nvSpPr>
        <p:spPr>
          <a:xfrm>
            <a:off x="6295139" y="560306"/>
            <a:ext cx="1088812" cy="386950"/>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b="1">
                <a:solidFill>
                  <a:srgbClr val="FF0000"/>
                </a:solidFill>
              </a:rPr>
              <a:t>Depends</a:t>
            </a:r>
          </a:p>
        </p:txBody>
      </p:sp>
    </p:spTree>
    <p:extLst>
      <p:ext uri="{BB962C8B-B14F-4D97-AF65-F5344CB8AC3E}">
        <p14:creationId xmlns:p14="http://schemas.microsoft.com/office/powerpoint/2010/main" val="6973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build="p"/>
      <p:bldP spid="21" grpId="0"/>
      <p:bldP spid="4" grpId="0"/>
      <p:bldP spid="8" grpId="0"/>
      <p:bldP spid="10"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59E1AC-41AA-B1F8-B8AD-916A90C9A1DD}"/>
              </a:ext>
            </a:extLst>
          </p:cNvPr>
          <p:cNvSpPr>
            <a:spLocks noGrp="1"/>
          </p:cNvSpPr>
          <p:nvPr>
            <p:ph idx="1"/>
          </p:nvPr>
        </p:nvSpPr>
        <p:spPr>
          <a:xfrm>
            <a:off x="228600" y="833735"/>
            <a:ext cx="8672513" cy="3590825"/>
          </a:xfrm>
        </p:spPr>
        <p:txBody>
          <a:bodyPr/>
          <a:lstStyle/>
          <a:p>
            <a:r>
              <a:rPr lang="en-US">
                <a:solidFill>
                  <a:schemeClr val="bg1">
                    <a:lumMod val="85000"/>
                  </a:schemeClr>
                </a:solidFill>
              </a:rPr>
              <a:t>Niobium for Accelerators</a:t>
            </a:r>
          </a:p>
          <a:p>
            <a:pPr lvl="1"/>
            <a:r>
              <a:rPr lang="en-US">
                <a:solidFill>
                  <a:schemeClr val="bg1">
                    <a:lumMod val="85000"/>
                  </a:schemeClr>
                </a:solidFill>
              </a:rPr>
              <a:t>Current state-of-the-art and challenges for improved performance</a:t>
            </a:r>
          </a:p>
          <a:p>
            <a:pPr lvl="1"/>
            <a:r>
              <a:rPr lang="en-US">
                <a:solidFill>
                  <a:schemeClr val="bg1">
                    <a:lumMod val="85000"/>
                  </a:schemeClr>
                </a:solidFill>
              </a:rPr>
              <a:t>Recent R&amp;D to address challenges</a:t>
            </a:r>
          </a:p>
          <a:p>
            <a:pPr lvl="1"/>
            <a:endParaRPr lang="en-US">
              <a:solidFill>
                <a:schemeClr val="bg1">
                  <a:lumMod val="85000"/>
                </a:schemeClr>
              </a:solidFill>
            </a:endParaRPr>
          </a:p>
          <a:p>
            <a:r>
              <a:rPr lang="en-US">
                <a:solidFill>
                  <a:schemeClr val="bg1">
                    <a:lumMod val="85000"/>
                  </a:schemeClr>
                </a:solidFill>
              </a:rPr>
              <a:t>Niobium for Quantum Computing</a:t>
            </a:r>
          </a:p>
          <a:p>
            <a:pPr lvl="1"/>
            <a:r>
              <a:rPr lang="en-US">
                <a:solidFill>
                  <a:schemeClr val="bg1">
                    <a:lumMod val="85000"/>
                  </a:schemeClr>
                </a:solidFill>
              </a:rPr>
              <a:t>Current state-of-the-art challenges for improved performance</a:t>
            </a:r>
          </a:p>
          <a:p>
            <a:pPr lvl="1"/>
            <a:r>
              <a:rPr lang="en-US">
                <a:solidFill>
                  <a:schemeClr val="bg1">
                    <a:lumMod val="85000"/>
                  </a:schemeClr>
                </a:solidFill>
              </a:rPr>
              <a:t>Recent R&amp;D to address challenges</a:t>
            </a:r>
          </a:p>
          <a:p>
            <a:pPr marL="282575" lvl="1" indent="0">
              <a:buNone/>
            </a:pPr>
            <a:endParaRPr lang="en-US"/>
          </a:p>
          <a:p>
            <a:r>
              <a:rPr lang="en-US"/>
              <a:t>Open Questions and Opportunities for Complementary Materials Studies for Quantum and Accelerators</a:t>
            </a:r>
          </a:p>
          <a:p>
            <a:endParaRPr lang="en-US"/>
          </a:p>
          <a:p>
            <a:r>
              <a:rPr lang="en-US">
                <a:solidFill>
                  <a:schemeClr val="bg1">
                    <a:lumMod val="85000"/>
                  </a:schemeClr>
                </a:solidFill>
              </a:rPr>
              <a:t>Conclusion</a:t>
            </a:r>
          </a:p>
          <a:p>
            <a:pPr lvl="1"/>
            <a:endParaRPr lang="en-US"/>
          </a:p>
          <a:p>
            <a:endParaRPr lang="en-US"/>
          </a:p>
          <a:p>
            <a:pPr lvl="1"/>
            <a:endParaRPr lang="en-US"/>
          </a:p>
        </p:txBody>
      </p:sp>
      <p:sp>
        <p:nvSpPr>
          <p:cNvPr id="3" name="Title 2">
            <a:extLst>
              <a:ext uri="{FF2B5EF4-FFF2-40B4-BE49-F238E27FC236}">
                <a16:creationId xmlns:a16="http://schemas.microsoft.com/office/drawing/2014/main" id="{E62D0A43-2AD7-5F16-7807-1C798BD65AA8}"/>
              </a:ext>
            </a:extLst>
          </p:cNvPr>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1696208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D2AA87-063B-F610-DF17-1EAF9722CC2E}"/>
              </a:ext>
            </a:extLst>
          </p:cNvPr>
          <p:cNvSpPr>
            <a:spLocks noGrp="1"/>
          </p:cNvSpPr>
          <p:nvPr>
            <p:ph type="title"/>
          </p:nvPr>
        </p:nvSpPr>
        <p:spPr>
          <a:xfrm>
            <a:off x="158750" y="188814"/>
            <a:ext cx="8843564" cy="320908"/>
          </a:xfrm>
        </p:spPr>
        <p:txBody>
          <a:bodyPr/>
          <a:lstStyle/>
          <a:p>
            <a:r>
              <a:rPr lang="en-US"/>
              <a:t>Comparing Loss Mechanisms for Accelerators and Quantum</a:t>
            </a:r>
          </a:p>
        </p:txBody>
      </p:sp>
      <p:graphicFrame>
        <p:nvGraphicFramePr>
          <p:cNvPr id="4" name="Table 3">
            <a:extLst>
              <a:ext uri="{FF2B5EF4-FFF2-40B4-BE49-F238E27FC236}">
                <a16:creationId xmlns:a16="http://schemas.microsoft.com/office/drawing/2014/main" id="{1AA23541-4E1E-4D76-F329-D8DA2B25FAD9}"/>
              </a:ext>
            </a:extLst>
          </p:cNvPr>
          <p:cNvGraphicFramePr>
            <a:graphicFrameLocks noGrp="1"/>
          </p:cNvGraphicFramePr>
          <p:nvPr>
            <p:extLst>
              <p:ext uri="{D42A27DB-BD31-4B8C-83A1-F6EECF244321}">
                <p14:modId xmlns:p14="http://schemas.microsoft.com/office/powerpoint/2010/main" val="3624686691"/>
              </p:ext>
            </p:extLst>
          </p:nvPr>
        </p:nvGraphicFramePr>
        <p:xfrm>
          <a:off x="4108751" y="826006"/>
          <a:ext cx="4811314" cy="3638741"/>
        </p:xfrm>
        <a:graphic>
          <a:graphicData uri="http://schemas.openxmlformats.org/drawingml/2006/table">
            <a:tbl>
              <a:tblPr firstRow="1" bandRow="1">
                <a:tableStyleId>{073A0DAA-6AF3-43AB-8588-CEC1D06C72B9}</a:tableStyleId>
              </a:tblPr>
              <a:tblGrid>
                <a:gridCol w="1959894">
                  <a:extLst>
                    <a:ext uri="{9D8B030D-6E8A-4147-A177-3AD203B41FA5}">
                      <a16:colId xmlns:a16="http://schemas.microsoft.com/office/drawing/2014/main" val="1984957715"/>
                    </a:ext>
                  </a:extLst>
                </a:gridCol>
                <a:gridCol w="1323056">
                  <a:extLst>
                    <a:ext uri="{9D8B030D-6E8A-4147-A177-3AD203B41FA5}">
                      <a16:colId xmlns:a16="http://schemas.microsoft.com/office/drawing/2014/main" val="1458289499"/>
                    </a:ext>
                  </a:extLst>
                </a:gridCol>
                <a:gridCol w="1528364">
                  <a:extLst>
                    <a:ext uri="{9D8B030D-6E8A-4147-A177-3AD203B41FA5}">
                      <a16:colId xmlns:a16="http://schemas.microsoft.com/office/drawing/2014/main" val="2789260864"/>
                    </a:ext>
                  </a:extLst>
                </a:gridCol>
              </a:tblGrid>
              <a:tr h="380229">
                <a:tc>
                  <a:txBody>
                    <a:bodyPr/>
                    <a:lstStyle/>
                    <a:p>
                      <a:r>
                        <a:rPr lang="en-US" sz="1100"/>
                        <a:t>Loss Mechanism</a:t>
                      </a:r>
                    </a:p>
                  </a:txBody>
                  <a:tcPr/>
                </a:tc>
                <a:tc>
                  <a:txBody>
                    <a:bodyPr/>
                    <a:lstStyle/>
                    <a:p>
                      <a:pPr algn="ctr"/>
                      <a:r>
                        <a:rPr lang="en-US" sz="1100"/>
                        <a:t>Nb for Accelerators</a:t>
                      </a:r>
                    </a:p>
                  </a:txBody>
                  <a:tcPr/>
                </a:tc>
                <a:tc>
                  <a:txBody>
                    <a:bodyPr/>
                    <a:lstStyle/>
                    <a:p>
                      <a:pPr algn="ctr"/>
                      <a:r>
                        <a:rPr lang="en-US" sz="1100"/>
                        <a:t>Nb for Quantum Computing</a:t>
                      </a:r>
                    </a:p>
                  </a:txBody>
                  <a:tcPr/>
                </a:tc>
                <a:extLst>
                  <a:ext uri="{0D108BD9-81ED-4DB2-BD59-A6C34878D82A}">
                    <a16:rowId xmlns:a16="http://schemas.microsoft.com/office/drawing/2014/main" val="2541213088"/>
                  </a:ext>
                </a:extLst>
              </a:tr>
              <a:tr h="286281">
                <a:tc>
                  <a:txBody>
                    <a:bodyPr/>
                    <a:lstStyle/>
                    <a:p>
                      <a:r>
                        <a:rPr lang="en-US" sz="1000" b="1"/>
                        <a:t>Trapped Magnetic Flux</a:t>
                      </a:r>
                      <a:endParaRPr lang="en-US" sz="100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rgbClr val="FF0000"/>
                          </a:solidFill>
                          <a:sym typeface="Wingdings" panose="05000000000000000000" pitchFamily="2" charset="2"/>
                        </a:rPr>
                        <a:t></a:t>
                      </a:r>
                      <a:endParaRPr lang="en-US" sz="1100">
                        <a:solidFill>
                          <a:srgbClr val="FF0000"/>
                        </a:solidFill>
                      </a:endParaRPr>
                    </a:p>
                  </a:txBody>
                  <a:tcPr anchor="ctr"/>
                </a:tc>
                <a:tc>
                  <a:txBody>
                    <a:bodyPr/>
                    <a:lstStyle/>
                    <a:p>
                      <a:pPr algn="ctr"/>
                      <a:r>
                        <a:rPr lang="en-US" sz="1100">
                          <a:solidFill>
                            <a:srgbClr val="FF0000"/>
                          </a:solidFill>
                          <a:sym typeface="Wingdings" panose="05000000000000000000" pitchFamily="2" charset="2"/>
                        </a:rPr>
                        <a:t></a:t>
                      </a:r>
                      <a:endParaRPr lang="en-US" sz="1100">
                        <a:solidFill>
                          <a:srgbClr val="FF0000"/>
                        </a:solidFill>
                      </a:endParaRPr>
                    </a:p>
                  </a:txBody>
                  <a:tcPr anchor="ctr"/>
                </a:tc>
                <a:extLst>
                  <a:ext uri="{0D108BD9-81ED-4DB2-BD59-A6C34878D82A}">
                    <a16:rowId xmlns:a16="http://schemas.microsoft.com/office/drawing/2014/main" val="3840061149"/>
                  </a:ext>
                </a:extLst>
              </a:tr>
              <a:tr h="286281">
                <a:tc>
                  <a:txBody>
                    <a:bodyPr/>
                    <a:lstStyle/>
                    <a:p>
                      <a:r>
                        <a:rPr lang="en-US" sz="1000" b="1"/>
                        <a:t>Vortex Dissipation</a:t>
                      </a:r>
                      <a:endParaRPr lang="en-US" sz="100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rgbClr val="FF0000"/>
                          </a:solidFill>
                          <a:sym typeface="Wingdings" panose="05000000000000000000" pitchFamily="2" charset="2"/>
                        </a:rPr>
                        <a:t></a:t>
                      </a:r>
                      <a:endParaRPr lang="en-US" sz="1100">
                        <a:solidFill>
                          <a:srgbClr val="FF0000"/>
                        </a:solidFill>
                      </a:endParaRPr>
                    </a:p>
                  </a:txBody>
                  <a:tcPr anchor="ctr"/>
                </a:tc>
                <a:tc>
                  <a:txBody>
                    <a:bodyPr/>
                    <a:lstStyle/>
                    <a:p>
                      <a:pPr algn="ctr"/>
                      <a:r>
                        <a:rPr lang="en-US" sz="1100">
                          <a:solidFill>
                            <a:srgbClr val="FF0000"/>
                          </a:solidFill>
                          <a:sym typeface="Wingdings" panose="05000000000000000000" pitchFamily="2" charset="2"/>
                        </a:rPr>
                        <a:t></a:t>
                      </a:r>
                      <a:endParaRPr lang="en-US" sz="1100">
                        <a:solidFill>
                          <a:srgbClr val="FF0000"/>
                        </a:solidFill>
                      </a:endParaRPr>
                    </a:p>
                  </a:txBody>
                  <a:tcPr anchor="ctr"/>
                </a:tc>
                <a:extLst>
                  <a:ext uri="{0D108BD9-81ED-4DB2-BD59-A6C34878D82A}">
                    <a16:rowId xmlns:a16="http://schemas.microsoft.com/office/drawing/2014/main" val="2368649646"/>
                  </a:ext>
                </a:extLst>
              </a:tr>
              <a:tr h="286281">
                <a:tc>
                  <a:txBody>
                    <a:bodyPr/>
                    <a:lstStyle/>
                    <a:p>
                      <a:r>
                        <a:rPr lang="en-US" sz="1000" b="1"/>
                        <a:t>Surface Oxide (</a:t>
                      </a:r>
                      <a:r>
                        <a:rPr lang="en-US" sz="1000" b="1" err="1"/>
                        <a:t>Nb₂O</a:t>
                      </a:r>
                      <a:r>
                        <a:rPr lang="en-US" sz="1000" b="1"/>
                        <a:t>₅) TLS</a:t>
                      </a:r>
                      <a:endParaRPr lang="en-US" sz="100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rgbClr val="FF0000"/>
                          </a:solidFill>
                          <a:sym typeface="Wingdings" panose="05000000000000000000" pitchFamily="2" charset="2"/>
                        </a:rPr>
                        <a:t></a:t>
                      </a:r>
                      <a:endParaRPr lang="en-US" sz="110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rgbClr val="FF0000"/>
                          </a:solidFill>
                          <a:sym typeface="Wingdings" panose="05000000000000000000" pitchFamily="2" charset="2"/>
                        </a:rPr>
                        <a:t></a:t>
                      </a:r>
                      <a:endParaRPr lang="en-US" sz="1100">
                        <a:solidFill>
                          <a:srgbClr val="FF0000"/>
                        </a:solidFill>
                      </a:endParaRPr>
                    </a:p>
                  </a:txBody>
                  <a:tcPr anchor="ctr"/>
                </a:tc>
                <a:extLst>
                  <a:ext uri="{0D108BD9-81ED-4DB2-BD59-A6C34878D82A}">
                    <a16:rowId xmlns:a16="http://schemas.microsoft.com/office/drawing/2014/main" val="2799895342"/>
                  </a:ext>
                </a:extLst>
              </a:tr>
              <a:tr h="286281">
                <a:tc>
                  <a:txBody>
                    <a:bodyPr/>
                    <a:lstStyle/>
                    <a:p>
                      <a:r>
                        <a:rPr lang="en-US" sz="1000" b="1"/>
                        <a:t>Hydrogen Contamination</a:t>
                      </a:r>
                      <a:endParaRPr lang="en-US" sz="1000"/>
                    </a:p>
                  </a:txBody>
                  <a:tcPr anchor="ctr"/>
                </a:tc>
                <a:tc>
                  <a:txBody>
                    <a:bodyPr/>
                    <a:lstStyle/>
                    <a:p>
                      <a:pPr algn="ctr"/>
                      <a:r>
                        <a:rPr lang="en-US" sz="1100">
                          <a:solidFill>
                            <a:srgbClr val="FF0000"/>
                          </a:solidFill>
                          <a:sym typeface="Wingdings" panose="05000000000000000000" pitchFamily="2" charset="2"/>
                        </a:rPr>
                        <a:t></a:t>
                      </a:r>
                      <a:endParaRPr lang="en-US" sz="1100">
                        <a:solidFill>
                          <a:srgbClr val="FF0000"/>
                        </a:solidFill>
                      </a:endParaRPr>
                    </a:p>
                  </a:txBody>
                  <a:tcPr anchor="ctr"/>
                </a:tc>
                <a:tc>
                  <a:txBody>
                    <a:bodyPr/>
                    <a:lstStyle/>
                    <a:p>
                      <a:pPr algn="ctr"/>
                      <a:r>
                        <a:rPr lang="en-US" sz="1100">
                          <a:solidFill>
                            <a:srgbClr val="FF0000"/>
                          </a:solidFill>
                          <a:sym typeface="Wingdings" panose="05000000000000000000" pitchFamily="2" charset="2"/>
                        </a:rPr>
                        <a:t></a:t>
                      </a:r>
                      <a:endParaRPr lang="en-US" sz="1100">
                        <a:solidFill>
                          <a:srgbClr val="FF0000"/>
                        </a:solidFill>
                      </a:endParaRPr>
                    </a:p>
                  </a:txBody>
                  <a:tcPr anchor="ctr"/>
                </a:tc>
                <a:extLst>
                  <a:ext uri="{0D108BD9-81ED-4DB2-BD59-A6C34878D82A}">
                    <a16:rowId xmlns:a16="http://schemas.microsoft.com/office/drawing/2014/main" val="2935053929"/>
                  </a:ext>
                </a:extLst>
              </a:tr>
              <a:tr h="286281">
                <a:tc>
                  <a:txBody>
                    <a:bodyPr/>
                    <a:lstStyle/>
                    <a:p>
                      <a:r>
                        <a:rPr lang="en-US" sz="1000" b="1"/>
                        <a:t>Dislocations / Cold Work</a:t>
                      </a:r>
                      <a:endParaRPr lang="en-US" sz="1000"/>
                    </a:p>
                  </a:txBody>
                  <a:tcPr anchor="ctr"/>
                </a:tc>
                <a:tc>
                  <a:txBody>
                    <a:bodyPr/>
                    <a:lstStyle/>
                    <a:p>
                      <a:pPr algn="ctr"/>
                      <a:r>
                        <a:rPr lang="en-US" sz="1100">
                          <a:solidFill>
                            <a:srgbClr val="FF0000"/>
                          </a:solidFill>
                          <a:sym typeface="Wingdings" panose="05000000000000000000" pitchFamily="2" charset="2"/>
                        </a:rPr>
                        <a:t></a:t>
                      </a:r>
                      <a:endParaRPr lang="en-US" sz="1100">
                        <a:solidFill>
                          <a:srgbClr val="FF0000"/>
                        </a:solidFill>
                      </a:endParaRPr>
                    </a:p>
                  </a:txBody>
                  <a:tcPr anchor="ctr"/>
                </a:tc>
                <a:tc>
                  <a:txBody>
                    <a:bodyPr/>
                    <a:lstStyle/>
                    <a:p>
                      <a:pPr algn="ctr"/>
                      <a:r>
                        <a:rPr lang="en-US" sz="1100">
                          <a:solidFill>
                            <a:srgbClr val="FF0000"/>
                          </a:solidFill>
                          <a:sym typeface="Wingdings" panose="05000000000000000000" pitchFamily="2" charset="2"/>
                        </a:rPr>
                        <a:t></a:t>
                      </a:r>
                      <a:endParaRPr lang="en-US" sz="1100">
                        <a:solidFill>
                          <a:srgbClr val="FF0000"/>
                        </a:solidFill>
                      </a:endParaRPr>
                    </a:p>
                  </a:txBody>
                  <a:tcPr anchor="ctr"/>
                </a:tc>
                <a:extLst>
                  <a:ext uri="{0D108BD9-81ED-4DB2-BD59-A6C34878D82A}">
                    <a16:rowId xmlns:a16="http://schemas.microsoft.com/office/drawing/2014/main" val="3214798758"/>
                  </a:ext>
                </a:extLst>
              </a:tr>
              <a:tr h="286281">
                <a:tc>
                  <a:txBody>
                    <a:bodyPr/>
                    <a:lstStyle/>
                    <a:p>
                      <a:r>
                        <a:rPr lang="en-US" sz="1000" b="1"/>
                        <a:t>Grain Boundaries</a:t>
                      </a:r>
                      <a:endParaRPr lang="en-US" sz="1000"/>
                    </a:p>
                  </a:txBody>
                  <a:tcPr anchor="ctr"/>
                </a:tc>
                <a:tc>
                  <a:txBody>
                    <a:bodyPr/>
                    <a:lstStyle/>
                    <a:p>
                      <a:pPr algn="ctr"/>
                      <a:r>
                        <a:rPr lang="en-US" sz="1100">
                          <a:solidFill>
                            <a:srgbClr val="FF0000"/>
                          </a:solidFill>
                          <a:sym typeface="Wingdings" panose="05000000000000000000" pitchFamily="2" charset="2"/>
                        </a:rPr>
                        <a:t></a:t>
                      </a:r>
                      <a:endParaRPr lang="en-US" sz="1100">
                        <a:solidFill>
                          <a:srgbClr val="FF0000"/>
                        </a:solidFill>
                      </a:endParaRPr>
                    </a:p>
                  </a:txBody>
                  <a:tcPr anchor="ctr"/>
                </a:tc>
                <a:tc>
                  <a:txBody>
                    <a:bodyPr/>
                    <a:lstStyle/>
                    <a:p>
                      <a:pPr algn="ctr"/>
                      <a:r>
                        <a:rPr lang="en-US" sz="1100">
                          <a:solidFill>
                            <a:srgbClr val="FF0000"/>
                          </a:solidFill>
                          <a:sym typeface="Wingdings" panose="05000000000000000000" pitchFamily="2" charset="2"/>
                        </a:rPr>
                        <a:t></a:t>
                      </a:r>
                      <a:endParaRPr lang="en-US" sz="1100">
                        <a:solidFill>
                          <a:srgbClr val="FF0000"/>
                        </a:solidFill>
                      </a:endParaRPr>
                    </a:p>
                  </a:txBody>
                  <a:tcPr anchor="ctr"/>
                </a:tc>
                <a:extLst>
                  <a:ext uri="{0D108BD9-81ED-4DB2-BD59-A6C34878D82A}">
                    <a16:rowId xmlns:a16="http://schemas.microsoft.com/office/drawing/2014/main" val="4215713336"/>
                  </a:ext>
                </a:extLst>
              </a:tr>
              <a:tr h="313916">
                <a:tc>
                  <a:txBody>
                    <a:bodyPr/>
                    <a:lstStyle/>
                    <a:p>
                      <a:r>
                        <a:rPr lang="en-US" sz="1000" b="1"/>
                        <a:t>Non-uniform Impurity Doping</a:t>
                      </a:r>
                      <a:endParaRPr lang="en-US" sz="100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rgbClr val="FF0000"/>
                          </a:solidFill>
                          <a:sym typeface="Wingdings" panose="05000000000000000000" pitchFamily="2" charset="2"/>
                        </a:rPr>
                        <a:t></a:t>
                      </a:r>
                      <a:endParaRPr lang="en-US" sz="1100">
                        <a:solidFill>
                          <a:srgbClr val="FF0000"/>
                        </a:solidFill>
                      </a:endParaRPr>
                    </a:p>
                  </a:txBody>
                  <a:tcPr anchor="ctr"/>
                </a:tc>
                <a:tc>
                  <a:txBody>
                    <a:bodyPr/>
                    <a:lstStyle/>
                    <a:p>
                      <a:pPr algn="ctr"/>
                      <a:r>
                        <a:rPr lang="en-US" sz="1100">
                          <a:solidFill>
                            <a:srgbClr val="FF0000"/>
                          </a:solidFill>
                        </a:rPr>
                        <a:t>?</a:t>
                      </a:r>
                    </a:p>
                  </a:txBody>
                  <a:tcPr anchor="ctr"/>
                </a:tc>
                <a:extLst>
                  <a:ext uri="{0D108BD9-81ED-4DB2-BD59-A6C34878D82A}">
                    <a16:rowId xmlns:a16="http://schemas.microsoft.com/office/drawing/2014/main" val="2474757724"/>
                  </a:ext>
                </a:extLst>
              </a:tr>
              <a:tr h="286281">
                <a:tc>
                  <a:txBody>
                    <a:bodyPr/>
                    <a:lstStyle/>
                    <a:p>
                      <a:r>
                        <a:rPr lang="en-US" sz="1000" b="1"/>
                        <a:t>Dielectric Loss (substrate)</a:t>
                      </a:r>
                      <a:endParaRPr lang="en-US" sz="1000"/>
                    </a:p>
                  </a:txBody>
                  <a:tcPr anchor="ctr"/>
                </a:tc>
                <a:tc>
                  <a:txBody>
                    <a:bodyPr/>
                    <a:lstStyle/>
                    <a:p>
                      <a:pPr algn="ctr"/>
                      <a:r>
                        <a:rPr lang="en-US" sz="1100">
                          <a:solidFill>
                            <a:srgbClr val="FF0000"/>
                          </a:solidFill>
                          <a:sym typeface="Wingdings" panose="05000000000000000000" pitchFamily="2" charset="2"/>
                        </a:rPr>
                        <a:t>N/A</a:t>
                      </a:r>
                      <a:endParaRPr lang="en-US" sz="110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rgbClr val="FF0000"/>
                          </a:solidFill>
                          <a:sym typeface="Wingdings" panose="05000000000000000000" pitchFamily="2" charset="2"/>
                        </a:rPr>
                        <a:t></a:t>
                      </a:r>
                      <a:endParaRPr lang="en-US" sz="1100">
                        <a:solidFill>
                          <a:srgbClr val="FF0000"/>
                        </a:solidFill>
                      </a:endParaRPr>
                    </a:p>
                  </a:txBody>
                  <a:tcPr anchor="ctr"/>
                </a:tc>
                <a:extLst>
                  <a:ext uri="{0D108BD9-81ED-4DB2-BD59-A6C34878D82A}">
                    <a16:rowId xmlns:a16="http://schemas.microsoft.com/office/drawing/2014/main" val="896517238"/>
                  </a:ext>
                </a:extLst>
              </a:tr>
              <a:tr h="447069">
                <a:tc>
                  <a:txBody>
                    <a:bodyPr/>
                    <a:lstStyle/>
                    <a:p>
                      <a:r>
                        <a:rPr lang="en-US" sz="1000" b="1"/>
                        <a:t>Two-Level Systems (TLS)</a:t>
                      </a:r>
                      <a:endParaRPr lang="en-US" sz="1000"/>
                    </a:p>
                  </a:txBody>
                  <a:tcPr anchor="ctr"/>
                </a:tc>
                <a:tc>
                  <a:txBody>
                    <a:bodyPr/>
                    <a:lstStyle/>
                    <a:p>
                      <a:pPr algn="ctr"/>
                      <a:r>
                        <a:rPr lang="en-US" sz="1100">
                          <a:solidFill>
                            <a:srgbClr val="FF0000"/>
                          </a:solidFill>
                          <a:sym typeface="Wingdings" panose="05000000000000000000" pitchFamily="2" charset="2"/>
                        </a:rPr>
                        <a:t></a:t>
                      </a:r>
                      <a:endParaRPr lang="en-US" sz="110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rgbClr val="FF0000"/>
                          </a:solidFill>
                          <a:sym typeface="Wingdings" panose="05000000000000000000" pitchFamily="2" charset="2"/>
                        </a:rPr>
                        <a:t></a:t>
                      </a:r>
                      <a:endParaRPr lang="en-US" sz="1100">
                        <a:solidFill>
                          <a:srgbClr val="FF0000"/>
                        </a:solidFill>
                      </a:endParaRPr>
                    </a:p>
                  </a:txBody>
                  <a:tcPr anchor="ctr"/>
                </a:tc>
                <a:extLst>
                  <a:ext uri="{0D108BD9-81ED-4DB2-BD59-A6C34878D82A}">
                    <a16:rowId xmlns:a16="http://schemas.microsoft.com/office/drawing/2014/main" val="883494991"/>
                  </a:ext>
                </a:extLst>
              </a:tr>
              <a:tr h="447069">
                <a:tc>
                  <a:txBody>
                    <a:bodyPr/>
                    <a:lstStyle/>
                    <a:p>
                      <a:r>
                        <a:rPr lang="en-US" sz="1000" b="1"/>
                        <a:t>Chemical Etching</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rgbClr val="FF0000"/>
                          </a:solidFill>
                          <a:sym typeface="Wingdings" panose="05000000000000000000" pitchFamily="2" charset="2"/>
                        </a:rPr>
                        <a:t></a:t>
                      </a:r>
                      <a:endParaRPr lang="en-US" sz="1100">
                        <a:solidFill>
                          <a:srgbClr val="FF0000"/>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rgbClr val="FF0000"/>
                          </a:solidFill>
                          <a:sym typeface="Wingdings" panose="05000000000000000000" pitchFamily="2" charset="2"/>
                        </a:rPr>
                        <a:t></a:t>
                      </a:r>
                      <a:endParaRPr lang="en-US" sz="1100">
                        <a:solidFill>
                          <a:srgbClr val="FF0000"/>
                        </a:solidFill>
                      </a:endParaRPr>
                    </a:p>
                  </a:txBody>
                  <a:tcPr anchor="ctr"/>
                </a:tc>
                <a:extLst>
                  <a:ext uri="{0D108BD9-81ED-4DB2-BD59-A6C34878D82A}">
                    <a16:rowId xmlns:a16="http://schemas.microsoft.com/office/drawing/2014/main" val="3683954598"/>
                  </a:ext>
                </a:extLst>
              </a:tr>
            </a:tbl>
          </a:graphicData>
        </a:graphic>
      </p:graphicFrame>
      <p:sp>
        <p:nvSpPr>
          <p:cNvPr id="6" name="TextBox 5">
            <a:extLst>
              <a:ext uri="{FF2B5EF4-FFF2-40B4-BE49-F238E27FC236}">
                <a16:creationId xmlns:a16="http://schemas.microsoft.com/office/drawing/2014/main" id="{3CADEAC0-D38F-BB82-F9FA-8A5F47BA3852}"/>
              </a:ext>
            </a:extLst>
          </p:cNvPr>
          <p:cNvSpPr txBox="1"/>
          <p:nvPr/>
        </p:nvSpPr>
        <p:spPr>
          <a:xfrm>
            <a:off x="473860" y="2887979"/>
            <a:ext cx="1610316" cy="415498"/>
          </a:xfrm>
          <a:prstGeom prst="rect">
            <a:avLst/>
          </a:prstGeom>
          <a:noFill/>
        </p:spPr>
        <p:txBody>
          <a:bodyPr wrap="square" rtlCol="0">
            <a:spAutoFit/>
          </a:bodyPr>
          <a:lstStyle/>
          <a:p>
            <a:r>
              <a:rPr lang="en-US" sz="1050"/>
              <a:t>M. Bal </a:t>
            </a:r>
            <a:r>
              <a:rPr lang="en-US" sz="1050" i="1"/>
              <a:t>et al</a:t>
            </a:r>
            <a:r>
              <a:rPr lang="en-US" sz="1050"/>
              <a:t> </a:t>
            </a:r>
            <a:r>
              <a:rPr lang="en-US" sz="1050" err="1"/>
              <a:t>npj</a:t>
            </a:r>
            <a:r>
              <a:rPr lang="en-US" sz="1050"/>
              <a:t> Quantum Information </a:t>
            </a:r>
            <a:r>
              <a:rPr lang="en-US" sz="1050" b="1"/>
              <a:t>10</a:t>
            </a:r>
            <a:r>
              <a:rPr lang="en-US" sz="1050"/>
              <a:t>, 43 (2025)</a:t>
            </a:r>
          </a:p>
        </p:txBody>
      </p:sp>
      <p:sp>
        <p:nvSpPr>
          <p:cNvPr id="7" name="TextBox 6">
            <a:extLst>
              <a:ext uri="{FF2B5EF4-FFF2-40B4-BE49-F238E27FC236}">
                <a16:creationId xmlns:a16="http://schemas.microsoft.com/office/drawing/2014/main" id="{99A393C7-DD7C-650B-60A9-65A43788AFE8}"/>
              </a:ext>
            </a:extLst>
          </p:cNvPr>
          <p:cNvSpPr txBox="1"/>
          <p:nvPr/>
        </p:nvSpPr>
        <p:spPr>
          <a:xfrm>
            <a:off x="1016471" y="1780846"/>
            <a:ext cx="608505" cy="276999"/>
          </a:xfrm>
          <a:prstGeom prst="rect">
            <a:avLst/>
          </a:prstGeom>
          <a:noFill/>
        </p:spPr>
        <p:txBody>
          <a:bodyPr wrap="square" rtlCol="0">
            <a:spAutoFit/>
          </a:bodyPr>
          <a:lstStyle/>
          <a:p>
            <a:r>
              <a:rPr lang="en-US" sz="1200">
                <a:solidFill>
                  <a:srgbClr val="505050"/>
                </a:solidFill>
                <a:latin typeface="Helvetica" panose="020B0604020202020204" pitchFamily="34" charset="0"/>
                <a:cs typeface="Helvetica" panose="020B0604020202020204" pitchFamily="34" charset="0"/>
              </a:rPr>
              <a:t>2-D</a:t>
            </a:r>
          </a:p>
        </p:txBody>
      </p:sp>
      <p:pic>
        <p:nvPicPr>
          <p:cNvPr id="8" name="Picture 7">
            <a:extLst>
              <a:ext uri="{FF2B5EF4-FFF2-40B4-BE49-F238E27FC236}">
                <a16:creationId xmlns:a16="http://schemas.microsoft.com/office/drawing/2014/main" id="{53844097-E057-C9E0-1607-98041B7989E5}"/>
              </a:ext>
            </a:extLst>
          </p:cNvPr>
          <p:cNvPicPr>
            <a:picLocks noChangeAspect="1"/>
          </p:cNvPicPr>
          <p:nvPr/>
        </p:nvPicPr>
        <p:blipFill>
          <a:blip r:embed="rId3"/>
          <a:stretch>
            <a:fillRect/>
          </a:stretch>
        </p:blipFill>
        <p:spPr>
          <a:xfrm>
            <a:off x="391939" y="3663064"/>
            <a:ext cx="1665152" cy="1106718"/>
          </a:xfrm>
          <a:prstGeom prst="rect">
            <a:avLst/>
          </a:prstGeom>
        </p:spPr>
      </p:pic>
      <p:pic>
        <p:nvPicPr>
          <p:cNvPr id="9" name="Picture 8">
            <a:extLst>
              <a:ext uri="{FF2B5EF4-FFF2-40B4-BE49-F238E27FC236}">
                <a16:creationId xmlns:a16="http://schemas.microsoft.com/office/drawing/2014/main" id="{B6C4810F-2DAB-6C59-5516-D4505189C11C}"/>
              </a:ext>
            </a:extLst>
          </p:cNvPr>
          <p:cNvPicPr>
            <a:picLocks noChangeAspect="1"/>
          </p:cNvPicPr>
          <p:nvPr/>
        </p:nvPicPr>
        <p:blipFill>
          <a:blip r:embed="rId4"/>
          <a:stretch>
            <a:fillRect/>
          </a:stretch>
        </p:blipFill>
        <p:spPr>
          <a:xfrm>
            <a:off x="1997252" y="3918192"/>
            <a:ext cx="1840715" cy="409959"/>
          </a:xfrm>
          <a:prstGeom prst="rect">
            <a:avLst/>
          </a:prstGeom>
          <a:ln>
            <a:noFill/>
          </a:ln>
        </p:spPr>
      </p:pic>
      <p:pic>
        <p:nvPicPr>
          <p:cNvPr id="11" name="Picture 10">
            <a:extLst>
              <a:ext uri="{FF2B5EF4-FFF2-40B4-BE49-F238E27FC236}">
                <a16:creationId xmlns:a16="http://schemas.microsoft.com/office/drawing/2014/main" id="{DDC49A04-5B1C-DDE4-3F23-EBA8B298D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58" y="925495"/>
            <a:ext cx="2472791" cy="578078"/>
          </a:xfrm>
          <a:prstGeom prst="rect">
            <a:avLst/>
          </a:prstGeom>
        </p:spPr>
      </p:pic>
      <p:pic>
        <p:nvPicPr>
          <p:cNvPr id="14" name="Picture 13">
            <a:extLst>
              <a:ext uri="{FF2B5EF4-FFF2-40B4-BE49-F238E27FC236}">
                <a16:creationId xmlns:a16="http://schemas.microsoft.com/office/drawing/2014/main" id="{045D245A-6CE8-4AA7-AF05-5852FAA4FD5A}"/>
              </a:ext>
            </a:extLst>
          </p:cNvPr>
          <p:cNvPicPr>
            <a:picLocks noChangeAspect="1"/>
          </p:cNvPicPr>
          <p:nvPr/>
        </p:nvPicPr>
        <p:blipFill>
          <a:blip r:embed="rId6"/>
          <a:stretch>
            <a:fillRect/>
          </a:stretch>
        </p:blipFill>
        <p:spPr>
          <a:xfrm>
            <a:off x="831956" y="2053522"/>
            <a:ext cx="793020" cy="807878"/>
          </a:xfrm>
          <a:prstGeom prst="rect">
            <a:avLst/>
          </a:prstGeom>
        </p:spPr>
      </p:pic>
      <p:pic>
        <p:nvPicPr>
          <p:cNvPr id="15" name="Picture 14">
            <a:extLst>
              <a:ext uri="{FF2B5EF4-FFF2-40B4-BE49-F238E27FC236}">
                <a16:creationId xmlns:a16="http://schemas.microsoft.com/office/drawing/2014/main" id="{E90401EA-1854-4FC6-68F2-C151CE7EB088}"/>
              </a:ext>
            </a:extLst>
          </p:cNvPr>
          <p:cNvPicPr>
            <a:picLocks noChangeAspect="1"/>
          </p:cNvPicPr>
          <p:nvPr/>
        </p:nvPicPr>
        <p:blipFill>
          <a:blip r:embed="rId7"/>
          <a:stretch>
            <a:fillRect/>
          </a:stretch>
        </p:blipFill>
        <p:spPr>
          <a:xfrm rot="5400000">
            <a:off x="2301477" y="2229694"/>
            <a:ext cx="903680" cy="455534"/>
          </a:xfrm>
          <a:prstGeom prst="rect">
            <a:avLst/>
          </a:prstGeom>
        </p:spPr>
      </p:pic>
      <p:sp>
        <p:nvSpPr>
          <p:cNvPr id="16" name="TextBox 15">
            <a:extLst>
              <a:ext uri="{FF2B5EF4-FFF2-40B4-BE49-F238E27FC236}">
                <a16:creationId xmlns:a16="http://schemas.microsoft.com/office/drawing/2014/main" id="{462CB493-1508-0FD5-F430-1703885CF44B}"/>
              </a:ext>
            </a:extLst>
          </p:cNvPr>
          <p:cNvSpPr txBox="1"/>
          <p:nvPr/>
        </p:nvSpPr>
        <p:spPr>
          <a:xfrm>
            <a:off x="2550214" y="1794494"/>
            <a:ext cx="608505" cy="276999"/>
          </a:xfrm>
          <a:prstGeom prst="rect">
            <a:avLst/>
          </a:prstGeom>
          <a:noFill/>
        </p:spPr>
        <p:txBody>
          <a:bodyPr wrap="square" rtlCol="0">
            <a:spAutoFit/>
          </a:bodyPr>
          <a:lstStyle/>
          <a:p>
            <a:r>
              <a:rPr lang="en-US" sz="1200">
                <a:solidFill>
                  <a:srgbClr val="505050"/>
                </a:solidFill>
                <a:latin typeface="Helvetica" panose="020B0604020202020204" pitchFamily="34" charset="0"/>
                <a:cs typeface="Helvetica" panose="020B0604020202020204" pitchFamily="34" charset="0"/>
              </a:rPr>
              <a:t>3-D</a:t>
            </a:r>
          </a:p>
        </p:txBody>
      </p:sp>
      <p:sp>
        <p:nvSpPr>
          <p:cNvPr id="17" name="TextBox 16">
            <a:extLst>
              <a:ext uri="{FF2B5EF4-FFF2-40B4-BE49-F238E27FC236}">
                <a16:creationId xmlns:a16="http://schemas.microsoft.com/office/drawing/2014/main" id="{B9A638DA-9822-E225-5140-31EC1A0FF2C3}"/>
              </a:ext>
            </a:extLst>
          </p:cNvPr>
          <p:cNvSpPr txBox="1"/>
          <p:nvPr/>
        </p:nvSpPr>
        <p:spPr>
          <a:xfrm>
            <a:off x="1375255" y="624223"/>
            <a:ext cx="1729195" cy="307777"/>
          </a:xfrm>
          <a:prstGeom prst="rect">
            <a:avLst/>
          </a:prstGeom>
          <a:noFill/>
        </p:spPr>
        <p:txBody>
          <a:bodyPr wrap="square" rtlCol="0">
            <a:spAutoFit/>
          </a:bodyPr>
          <a:lstStyle/>
          <a:p>
            <a:r>
              <a:rPr lang="en-US" sz="1400" b="1"/>
              <a:t>Accelerators</a:t>
            </a:r>
          </a:p>
        </p:txBody>
      </p:sp>
      <p:sp>
        <p:nvSpPr>
          <p:cNvPr id="18" name="TextBox 17">
            <a:extLst>
              <a:ext uri="{FF2B5EF4-FFF2-40B4-BE49-F238E27FC236}">
                <a16:creationId xmlns:a16="http://schemas.microsoft.com/office/drawing/2014/main" id="{EEA9DEB5-3446-E0B1-1EB0-935719A1C052}"/>
              </a:ext>
            </a:extLst>
          </p:cNvPr>
          <p:cNvSpPr txBox="1"/>
          <p:nvPr/>
        </p:nvSpPr>
        <p:spPr>
          <a:xfrm>
            <a:off x="1017944" y="1518155"/>
            <a:ext cx="2113605" cy="307777"/>
          </a:xfrm>
          <a:prstGeom prst="rect">
            <a:avLst/>
          </a:prstGeom>
          <a:noFill/>
        </p:spPr>
        <p:txBody>
          <a:bodyPr wrap="square" rtlCol="0">
            <a:spAutoFit/>
          </a:bodyPr>
          <a:lstStyle/>
          <a:p>
            <a:r>
              <a:rPr lang="en-US" sz="1400" b="1"/>
              <a:t>Quantum Architectures</a:t>
            </a:r>
          </a:p>
        </p:txBody>
      </p:sp>
      <p:sp>
        <p:nvSpPr>
          <p:cNvPr id="19" name="TextBox 18">
            <a:extLst>
              <a:ext uri="{FF2B5EF4-FFF2-40B4-BE49-F238E27FC236}">
                <a16:creationId xmlns:a16="http://schemas.microsoft.com/office/drawing/2014/main" id="{4970B309-8F19-C652-E769-FB1D7CAF2B55}"/>
              </a:ext>
            </a:extLst>
          </p:cNvPr>
          <p:cNvSpPr txBox="1"/>
          <p:nvPr/>
        </p:nvSpPr>
        <p:spPr>
          <a:xfrm>
            <a:off x="1997252" y="2956422"/>
            <a:ext cx="1960395" cy="253916"/>
          </a:xfrm>
          <a:prstGeom prst="rect">
            <a:avLst/>
          </a:prstGeom>
          <a:noFill/>
        </p:spPr>
        <p:txBody>
          <a:bodyPr wrap="square" rtlCol="0">
            <a:spAutoFit/>
          </a:bodyPr>
          <a:lstStyle/>
          <a:p>
            <a:r>
              <a:rPr lang="en-US" sz="1050"/>
              <a:t>T. Kim </a:t>
            </a:r>
            <a:r>
              <a:rPr lang="en-US" sz="1050" i="1"/>
              <a:t>et al </a:t>
            </a:r>
            <a:r>
              <a:rPr lang="en-US" sz="1050" b="0" u="none" strike="noStrike">
                <a:effectLst/>
                <a:hlinkClick r:id="rId8"/>
              </a:rPr>
              <a:t>arXiv:2506.03286</a:t>
            </a:r>
            <a:r>
              <a:rPr lang="en-US" sz="1050" i="1"/>
              <a:t> </a:t>
            </a:r>
            <a:endParaRPr lang="en-US" sz="1050"/>
          </a:p>
        </p:txBody>
      </p:sp>
      <p:sp>
        <p:nvSpPr>
          <p:cNvPr id="21" name="TextBox 20">
            <a:extLst>
              <a:ext uri="{FF2B5EF4-FFF2-40B4-BE49-F238E27FC236}">
                <a16:creationId xmlns:a16="http://schemas.microsoft.com/office/drawing/2014/main" id="{52570067-40EC-7871-B85A-E0253A390794}"/>
              </a:ext>
            </a:extLst>
          </p:cNvPr>
          <p:cNvSpPr txBox="1"/>
          <p:nvPr/>
        </p:nvSpPr>
        <p:spPr>
          <a:xfrm>
            <a:off x="668963" y="3363515"/>
            <a:ext cx="2990341" cy="307777"/>
          </a:xfrm>
          <a:prstGeom prst="rect">
            <a:avLst/>
          </a:prstGeom>
          <a:noFill/>
        </p:spPr>
        <p:txBody>
          <a:bodyPr wrap="square" rtlCol="0">
            <a:spAutoFit/>
          </a:bodyPr>
          <a:lstStyle/>
          <a:p>
            <a:r>
              <a:rPr lang="en-US" sz="1400" b="1"/>
              <a:t>Complementary Materials Problems</a:t>
            </a:r>
          </a:p>
        </p:txBody>
      </p:sp>
    </p:spTree>
    <p:extLst>
      <p:ext uri="{BB962C8B-B14F-4D97-AF65-F5344CB8AC3E}">
        <p14:creationId xmlns:p14="http://schemas.microsoft.com/office/powerpoint/2010/main" val="183567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40E082F8-CC76-7D3F-3BAD-A875FE522DD5}"/>
              </a:ext>
            </a:extLst>
          </p:cNvPr>
          <p:cNvPicPr>
            <a:picLocks noChangeAspect="1"/>
          </p:cNvPicPr>
          <p:nvPr/>
        </p:nvPicPr>
        <p:blipFill>
          <a:blip r:embed="rId3"/>
          <a:stretch>
            <a:fillRect/>
          </a:stretch>
        </p:blipFill>
        <p:spPr>
          <a:xfrm rot="16200000">
            <a:off x="2964822" y="948541"/>
            <a:ext cx="1336321" cy="1729193"/>
          </a:xfrm>
          <a:prstGeom prst="rect">
            <a:avLst/>
          </a:prstGeom>
        </p:spPr>
      </p:pic>
      <p:sp>
        <p:nvSpPr>
          <p:cNvPr id="2" name="Content Placeholder 1">
            <a:extLst>
              <a:ext uri="{FF2B5EF4-FFF2-40B4-BE49-F238E27FC236}">
                <a16:creationId xmlns:a16="http://schemas.microsoft.com/office/drawing/2014/main" id="{2F20B8FC-A5F6-134B-3F1D-A8320FD8BE3D}"/>
              </a:ext>
            </a:extLst>
          </p:cNvPr>
          <p:cNvSpPr>
            <a:spLocks noGrp="1"/>
          </p:cNvSpPr>
          <p:nvPr>
            <p:ph idx="1"/>
          </p:nvPr>
        </p:nvSpPr>
        <p:spPr>
          <a:xfrm>
            <a:off x="262209" y="3373422"/>
            <a:ext cx="8582636" cy="1243320"/>
          </a:xfrm>
        </p:spPr>
        <p:txBody>
          <a:bodyPr/>
          <a:lstStyle/>
          <a:p>
            <a:pPr marL="0" indent="0">
              <a:buNone/>
            </a:pPr>
            <a:r>
              <a:rPr lang="en-US"/>
              <a:t>Goals of presentation:</a:t>
            </a:r>
          </a:p>
          <a:p>
            <a:pPr marL="342900" indent="-342900">
              <a:buAutoNum type="arabicParenR"/>
            </a:pPr>
            <a:r>
              <a:rPr lang="en-US"/>
              <a:t>Showcase state-of-the-art Nb performance for accelerators and quantum </a:t>
            </a:r>
          </a:p>
          <a:p>
            <a:pPr marL="342900" indent="-342900">
              <a:buAutoNum type="arabicParenR"/>
            </a:pPr>
            <a:r>
              <a:rPr lang="en-US"/>
              <a:t>Highlight key material challenges and targeted research efforts </a:t>
            </a:r>
          </a:p>
          <a:p>
            <a:pPr marL="342900" indent="-342900">
              <a:buAutoNum type="arabicParenR"/>
            </a:pPr>
            <a:r>
              <a:rPr lang="en-US"/>
              <a:t>Explore complementary materials issues relevant for both fields</a:t>
            </a:r>
          </a:p>
        </p:txBody>
      </p:sp>
      <p:sp>
        <p:nvSpPr>
          <p:cNvPr id="3" name="Title 2">
            <a:extLst>
              <a:ext uri="{FF2B5EF4-FFF2-40B4-BE49-F238E27FC236}">
                <a16:creationId xmlns:a16="http://schemas.microsoft.com/office/drawing/2014/main" id="{54056814-8B27-4303-7066-57FBF1FCE859}"/>
              </a:ext>
            </a:extLst>
          </p:cNvPr>
          <p:cNvSpPr>
            <a:spLocks noGrp="1"/>
          </p:cNvSpPr>
          <p:nvPr>
            <p:ph type="title"/>
          </p:nvPr>
        </p:nvSpPr>
        <p:spPr>
          <a:xfrm>
            <a:off x="228600" y="188814"/>
            <a:ext cx="8915400" cy="320908"/>
          </a:xfrm>
        </p:spPr>
        <p:txBody>
          <a:bodyPr/>
          <a:lstStyle/>
          <a:p>
            <a:r>
              <a:rPr lang="en-US"/>
              <a:t>Niobium for Particle Accelerators and Quantum Computers</a:t>
            </a:r>
          </a:p>
        </p:txBody>
      </p:sp>
      <p:pic>
        <p:nvPicPr>
          <p:cNvPr id="4" name="Picture 3">
            <a:extLst>
              <a:ext uri="{FF2B5EF4-FFF2-40B4-BE49-F238E27FC236}">
                <a16:creationId xmlns:a16="http://schemas.microsoft.com/office/drawing/2014/main" id="{3C63BC07-9488-34C9-C40B-33D762FFFB48}"/>
              </a:ext>
            </a:extLst>
          </p:cNvPr>
          <p:cNvPicPr>
            <a:picLocks noChangeAspect="1"/>
          </p:cNvPicPr>
          <p:nvPr/>
        </p:nvPicPr>
        <p:blipFill>
          <a:blip r:embed="rId4"/>
          <a:stretch>
            <a:fillRect/>
          </a:stretch>
        </p:blipFill>
        <p:spPr>
          <a:xfrm>
            <a:off x="34436" y="1317345"/>
            <a:ext cx="2631077" cy="1036749"/>
          </a:xfrm>
          <a:prstGeom prst="rect">
            <a:avLst/>
          </a:prstGeom>
        </p:spPr>
      </p:pic>
      <p:sp>
        <p:nvSpPr>
          <p:cNvPr id="45" name="TextBox 44">
            <a:extLst>
              <a:ext uri="{FF2B5EF4-FFF2-40B4-BE49-F238E27FC236}">
                <a16:creationId xmlns:a16="http://schemas.microsoft.com/office/drawing/2014/main" id="{9BF8598E-1ED6-B9DA-4F71-CB6CA0CCEA88}"/>
              </a:ext>
            </a:extLst>
          </p:cNvPr>
          <p:cNvSpPr txBox="1"/>
          <p:nvPr/>
        </p:nvSpPr>
        <p:spPr>
          <a:xfrm>
            <a:off x="129436" y="2489020"/>
            <a:ext cx="2455064" cy="307777"/>
          </a:xfrm>
          <a:prstGeom prst="rect">
            <a:avLst/>
          </a:prstGeom>
          <a:noFill/>
        </p:spPr>
        <p:txBody>
          <a:bodyPr wrap="square">
            <a:spAutoFit/>
          </a:bodyPr>
          <a:lstStyle/>
          <a:p>
            <a:r>
              <a:rPr lang="en-US" sz="700">
                <a:hlinkClick r:id="rId5"/>
              </a:rPr>
              <a:t>https://lcls.slac.stanford.edu/lcls-ii/ldesign-and-performance</a:t>
            </a:r>
            <a:endParaRPr lang="en-US" sz="700"/>
          </a:p>
          <a:p>
            <a:endParaRPr lang="en-US" sz="700"/>
          </a:p>
        </p:txBody>
      </p:sp>
      <p:sp>
        <p:nvSpPr>
          <p:cNvPr id="47" name="TextBox 46">
            <a:extLst>
              <a:ext uri="{FF2B5EF4-FFF2-40B4-BE49-F238E27FC236}">
                <a16:creationId xmlns:a16="http://schemas.microsoft.com/office/drawing/2014/main" id="{ECF8D013-D7F9-493B-D9F2-D8FF1133F542}"/>
              </a:ext>
            </a:extLst>
          </p:cNvPr>
          <p:cNvSpPr txBox="1"/>
          <p:nvPr/>
        </p:nvSpPr>
        <p:spPr>
          <a:xfrm>
            <a:off x="1758814" y="635627"/>
            <a:ext cx="1729195" cy="369332"/>
          </a:xfrm>
          <a:prstGeom prst="rect">
            <a:avLst/>
          </a:prstGeom>
          <a:noFill/>
        </p:spPr>
        <p:txBody>
          <a:bodyPr wrap="square" rtlCol="0">
            <a:spAutoFit/>
          </a:bodyPr>
          <a:lstStyle/>
          <a:p>
            <a:r>
              <a:rPr lang="en-US" sz="1800" b="1"/>
              <a:t>Accelerators</a:t>
            </a:r>
          </a:p>
        </p:txBody>
      </p:sp>
      <p:sp>
        <p:nvSpPr>
          <p:cNvPr id="48" name="TextBox 47">
            <a:extLst>
              <a:ext uri="{FF2B5EF4-FFF2-40B4-BE49-F238E27FC236}">
                <a16:creationId xmlns:a16="http://schemas.microsoft.com/office/drawing/2014/main" id="{999B0F47-8104-749A-2214-1B5FF9A1EC25}"/>
              </a:ext>
            </a:extLst>
          </p:cNvPr>
          <p:cNvSpPr txBox="1"/>
          <p:nvPr/>
        </p:nvSpPr>
        <p:spPr>
          <a:xfrm>
            <a:off x="5681809" y="637541"/>
            <a:ext cx="3116813" cy="369332"/>
          </a:xfrm>
          <a:prstGeom prst="rect">
            <a:avLst/>
          </a:prstGeom>
          <a:noFill/>
        </p:spPr>
        <p:txBody>
          <a:bodyPr wrap="square" rtlCol="0">
            <a:spAutoFit/>
          </a:bodyPr>
          <a:lstStyle/>
          <a:p>
            <a:r>
              <a:rPr lang="en-US" sz="1800" b="1"/>
              <a:t>(SQMS) Quantum Computers</a:t>
            </a:r>
          </a:p>
        </p:txBody>
      </p:sp>
      <p:pic>
        <p:nvPicPr>
          <p:cNvPr id="50" name="Picture 49">
            <a:extLst>
              <a:ext uri="{FF2B5EF4-FFF2-40B4-BE49-F238E27FC236}">
                <a16:creationId xmlns:a16="http://schemas.microsoft.com/office/drawing/2014/main" id="{00444EF4-2554-9157-E797-D42B6928E29C}"/>
              </a:ext>
            </a:extLst>
          </p:cNvPr>
          <p:cNvPicPr>
            <a:picLocks noChangeAspect="1"/>
          </p:cNvPicPr>
          <p:nvPr/>
        </p:nvPicPr>
        <p:blipFill>
          <a:blip r:embed="rId6"/>
          <a:stretch>
            <a:fillRect/>
          </a:stretch>
        </p:blipFill>
        <p:spPr>
          <a:xfrm>
            <a:off x="7523439" y="1216313"/>
            <a:ext cx="1116856" cy="1137781"/>
          </a:xfrm>
          <a:prstGeom prst="rect">
            <a:avLst/>
          </a:prstGeom>
        </p:spPr>
      </p:pic>
      <p:sp>
        <p:nvSpPr>
          <p:cNvPr id="51" name="TextBox 50">
            <a:extLst>
              <a:ext uri="{FF2B5EF4-FFF2-40B4-BE49-F238E27FC236}">
                <a16:creationId xmlns:a16="http://schemas.microsoft.com/office/drawing/2014/main" id="{F6902FA4-32DF-8837-31FC-0C6A87743374}"/>
              </a:ext>
            </a:extLst>
          </p:cNvPr>
          <p:cNvSpPr txBox="1"/>
          <p:nvPr/>
        </p:nvSpPr>
        <p:spPr>
          <a:xfrm>
            <a:off x="7345721" y="2367550"/>
            <a:ext cx="1374491" cy="415498"/>
          </a:xfrm>
          <a:prstGeom prst="rect">
            <a:avLst/>
          </a:prstGeom>
          <a:noFill/>
        </p:spPr>
        <p:txBody>
          <a:bodyPr wrap="square" rtlCol="0">
            <a:spAutoFit/>
          </a:bodyPr>
          <a:lstStyle/>
          <a:p>
            <a:pPr algn="ctr"/>
            <a:r>
              <a:rPr lang="en-US" sz="1050"/>
              <a:t>M. Bal </a:t>
            </a:r>
            <a:r>
              <a:rPr lang="en-US" sz="1050" i="1"/>
              <a:t>et al</a:t>
            </a:r>
            <a:r>
              <a:rPr lang="en-US" sz="1050"/>
              <a:t> </a:t>
            </a:r>
            <a:r>
              <a:rPr lang="en-US" sz="1050" err="1"/>
              <a:t>npj</a:t>
            </a:r>
            <a:r>
              <a:rPr lang="en-US" sz="1050"/>
              <a:t> Quant Inf. </a:t>
            </a:r>
            <a:r>
              <a:rPr lang="en-US" sz="1050" b="1"/>
              <a:t>10</a:t>
            </a:r>
            <a:r>
              <a:rPr lang="en-US" sz="1050"/>
              <a:t>, 43 (2025)</a:t>
            </a:r>
          </a:p>
        </p:txBody>
      </p:sp>
      <p:pic>
        <p:nvPicPr>
          <p:cNvPr id="53" name="Picture 52">
            <a:extLst>
              <a:ext uri="{FF2B5EF4-FFF2-40B4-BE49-F238E27FC236}">
                <a16:creationId xmlns:a16="http://schemas.microsoft.com/office/drawing/2014/main" id="{A4E5C751-3543-7CF5-3B06-989DA6238852}"/>
              </a:ext>
            </a:extLst>
          </p:cNvPr>
          <p:cNvPicPr>
            <a:picLocks noChangeAspect="1"/>
          </p:cNvPicPr>
          <p:nvPr/>
        </p:nvPicPr>
        <p:blipFill>
          <a:blip r:embed="rId7"/>
          <a:stretch>
            <a:fillRect/>
          </a:stretch>
        </p:blipFill>
        <p:spPr>
          <a:xfrm>
            <a:off x="5415087" y="1401846"/>
            <a:ext cx="1692420" cy="853128"/>
          </a:xfrm>
          <a:prstGeom prst="rect">
            <a:avLst/>
          </a:prstGeom>
        </p:spPr>
      </p:pic>
      <p:sp>
        <p:nvSpPr>
          <p:cNvPr id="54" name="TextBox 53">
            <a:extLst>
              <a:ext uri="{FF2B5EF4-FFF2-40B4-BE49-F238E27FC236}">
                <a16:creationId xmlns:a16="http://schemas.microsoft.com/office/drawing/2014/main" id="{26B0118E-092C-AD2C-69DB-CEB2DB0C2402}"/>
              </a:ext>
            </a:extLst>
          </p:cNvPr>
          <p:cNvSpPr txBox="1"/>
          <p:nvPr/>
        </p:nvSpPr>
        <p:spPr>
          <a:xfrm>
            <a:off x="5377373" y="2448341"/>
            <a:ext cx="1960395" cy="253916"/>
          </a:xfrm>
          <a:prstGeom prst="rect">
            <a:avLst/>
          </a:prstGeom>
          <a:noFill/>
        </p:spPr>
        <p:txBody>
          <a:bodyPr wrap="square" rtlCol="0">
            <a:spAutoFit/>
          </a:bodyPr>
          <a:lstStyle/>
          <a:p>
            <a:r>
              <a:rPr lang="en-US" sz="1050"/>
              <a:t>T. Kim </a:t>
            </a:r>
            <a:r>
              <a:rPr lang="en-US" sz="1050" i="1"/>
              <a:t>et al </a:t>
            </a:r>
            <a:r>
              <a:rPr lang="en-US" sz="1050" b="0" u="none" strike="noStrike">
                <a:effectLst/>
                <a:hlinkClick r:id="rId8"/>
              </a:rPr>
              <a:t>arXiv:2506.03286</a:t>
            </a:r>
            <a:r>
              <a:rPr lang="en-US" sz="1050" i="1"/>
              <a:t> </a:t>
            </a:r>
            <a:endParaRPr lang="en-US" sz="1050"/>
          </a:p>
        </p:txBody>
      </p:sp>
      <p:sp>
        <p:nvSpPr>
          <p:cNvPr id="56" name="TextBox 55">
            <a:extLst>
              <a:ext uri="{FF2B5EF4-FFF2-40B4-BE49-F238E27FC236}">
                <a16:creationId xmlns:a16="http://schemas.microsoft.com/office/drawing/2014/main" id="{9477ECF9-CBD6-B5FC-679A-DC2E87E81A0A}"/>
              </a:ext>
            </a:extLst>
          </p:cNvPr>
          <p:cNvSpPr txBox="1"/>
          <p:nvPr/>
        </p:nvSpPr>
        <p:spPr>
          <a:xfrm>
            <a:off x="7777353" y="895484"/>
            <a:ext cx="608505" cy="369332"/>
          </a:xfrm>
          <a:prstGeom prst="rect">
            <a:avLst/>
          </a:prstGeom>
          <a:noFill/>
        </p:spPr>
        <p:txBody>
          <a:bodyPr wrap="square" rtlCol="0">
            <a:spAutoFit/>
          </a:bodyPr>
          <a:lstStyle/>
          <a:p>
            <a:r>
              <a:rPr lang="en-US" sz="1800">
                <a:solidFill>
                  <a:srgbClr val="505050"/>
                </a:solidFill>
                <a:latin typeface="Helvetica" panose="020B0604020202020204" pitchFamily="34" charset="0"/>
                <a:cs typeface="Helvetica" panose="020B0604020202020204" pitchFamily="34" charset="0"/>
              </a:rPr>
              <a:t>2-D</a:t>
            </a:r>
          </a:p>
        </p:txBody>
      </p:sp>
      <p:sp>
        <p:nvSpPr>
          <p:cNvPr id="57" name="TextBox 56">
            <a:extLst>
              <a:ext uri="{FF2B5EF4-FFF2-40B4-BE49-F238E27FC236}">
                <a16:creationId xmlns:a16="http://schemas.microsoft.com/office/drawing/2014/main" id="{B7FDAA35-4740-04A3-DDE6-B32E3C73A31C}"/>
              </a:ext>
            </a:extLst>
          </p:cNvPr>
          <p:cNvSpPr txBox="1"/>
          <p:nvPr/>
        </p:nvSpPr>
        <p:spPr>
          <a:xfrm>
            <a:off x="6024651" y="901953"/>
            <a:ext cx="608505" cy="369332"/>
          </a:xfrm>
          <a:prstGeom prst="rect">
            <a:avLst/>
          </a:prstGeom>
          <a:noFill/>
        </p:spPr>
        <p:txBody>
          <a:bodyPr wrap="square" rtlCol="0">
            <a:spAutoFit/>
          </a:bodyPr>
          <a:lstStyle/>
          <a:p>
            <a:r>
              <a:rPr lang="en-US" sz="1800">
                <a:solidFill>
                  <a:srgbClr val="505050"/>
                </a:solidFill>
                <a:latin typeface="Helvetica" panose="020B0604020202020204" pitchFamily="34" charset="0"/>
                <a:cs typeface="Helvetica" panose="020B0604020202020204" pitchFamily="34" charset="0"/>
              </a:rPr>
              <a:t>3-D</a:t>
            </a:r>
          </a:p>
        </p:txBody>
      </p:sp>
      <p:sp>
        <p:nvSpPr>
          <p:cNvPr id="58" name="Content Placeholder 1">
            <a:extLst>
              <a:ext uri="{FF2B5EF4-FFF2-40B4-BE49-F238E27FC236}">
                <a16:creationId xmlns:a16="http://schemas.microsoft.com/office/drawing/2014/main" id="{23793CE8-292A-3A2F-C147-E91A7D08D241}"/>
              </a:ext>
            </a:extLst>
          </p:cNvPr>
          <p:cNvSpPr txBox="1">
            <a:spLocks/>
          </p:cNvSpPr>
          <p:nvPr/>
        </p:nvSpPr>
        <p:spPr>
          <a:xfrm>
            <a:off x="848655" y="951926"/>
            <a:ext cx="1002223" cy="320908"/>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Bulk Nb</a:t>
            </a:r>
          </a:p>
        </p:txBody>
      </p:sp>
      <p:sp>
        <p:nvSpPr>
          <p:cNvPr id="59" name="Content Placeholder 1">
            <a:extLst>
              <a:ext uri="{FF2B5EF4-FFF2-40B4-BE49-F238E27FC236}">
                <a16:creationId xmlns:a16="http://schemas.microsoft.com/office/drawing/2014/main" id="{4A54A81E-95F2-2FE8-FF72-1A475FD57388}"/>
              </a:ext>
            </a:extLst>
          </p:cNvPr>
          <p:cNvSpPr txBox="1">
            <a:spLocks/>
          </p:cNvSpPr>
          <p:nvPr/>
        </p:nvSpPr>
        <p:spPr>
          <a:xfrm>
            <a:off x="3291258" y="945611"/>
            <a:ext cx="1002223" cy="320908"/>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Nb film</a:t>
            </a:r>
          </a:p>
        </p:txBody>
      </p:sp>
      <p:sp>
        <p:nvSpPr>
          <p:cNvPr id="63" name="TextBox 62">
            <a:extLst>
              <a:ext uri="{FF2B5EF4-FFF2-40B4-BE49-F238E27FC236}">
                <a16:creationId xmlns:a16="http://schemas.microsoft.com/office/drawing/2014/main" id="{7BD981C2-9DBC-A0DB-935A-3008D80F051B}"/>
              </a:ext>
            </a:extLst>
          </p:cNvPr>
          <p:cNvSpPr txBox="1"/>
          <p:nvPr/>
        </p:nvSpPr>
        <p:spPr>
          <a:xfrm>
            <a:off x="2566151" y="2493412"/>
            <a:ext cx="2403215" cy="307777"/>
          </a:xfrm>
          <a:prstGeom prst="rect">
            <a:avLst/>
          </a:prstGeom>
          <a:noFill/>
        </p:spPr>
        <p:txBody>
          <a:bodyPr wrap="square">
            <a:spAutoFit/>
          </a:bodyPr>
          <a:lstStyle/>
          <a:p>
            <a:r>
              <a:rPr lang="en-US" sz="700">
                <a:hlinkClick r:id="rId9"/>
              </a:rPr>
              <a:t>https://www.hep.ucl.ac.uk/~jpc/all/ulthesis/node15.html</a:t>
            </a:r>
            <a:endParaRPr lang="en-US" sz="700"/>
          </a:p>
          <a:p>
            <a:endParaRPr lang="en-US" sz="700"/>
          </a:p>
        </p:txBody>
      </p:sp>
      <p:sp>
        <p:nvSpPr>
          <p:cNvPr id="64" name="Content Placeholder 1">
            <a:extLst>
              <a:ext uri="{FF2B5EF4-FFF2-40B4-BE49-F238E27FC236}">
                <a16:creationId xmlns:a16="http://schemas.microsoft.com/office/drawing/2014/main" id="{A345866C-6326-4946-F552-3F556EB91BF7}"/>
              </a:ext>
            </a:extLst>
          </p:cNvPr>
          <p:cNvSpPr txBox="1">
            <a:spLocks/>
          </p:cNvSpPr>
          <p:nvPr/>
        </p:nvSpPr>
        <p:spPr>
          <a:xfrm>
            <a:off x="2324774" y="2928962"/>
            <a:ext cx="4494451" cy="320909"/>
          </a:xfrm>
          <a:prstGeom prst="rect">
            <a:avLst/>
          </a:prstGeom>
          <a:solidFill>
            <a:srgbClr val="FFC000"/>
          </a:solidFill>
          <a:ln>
            <a:solidFill>
              <a:schemeClr val="accent6">
                <a:lumMod val="50000"/>
              </a:schemeClr>
            </a:solidFill>
          </a:ln>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a:solidFill>
                  <a:schemeClr val="accent6">
                    <a:lumMod val="50000"/>
                  </a:schemeClr>
                </a:solidFill>
              </a:rPr>
              <a:t>Increasing performance </a:t>
            </a:r>
            <a:r>
              <a:rPr lang="en-US">
                <a:solidFill>
                  <a:schemeClr val="accent6">
                    <a:lumMod val="50000"/>
                  </a:schemeClr>
                </a:solidFill>
                <a:sym typeface="Wingdings" panose="05000000000000000000" pitchFamily="2" charset="2"/>
              </a:rPr>
              <a:t> materials issues</a:t>
            </a:r>
            <a:endParaRPr lang="en-US">
              <a:solidFill>
                <a:schemeClr val="accent6">
                  <a:lumMod val="50000"/>
                </a:schemeClr>
              </a:solidFill>
            </a:endParaRPr>
          </a:p>
        </p:txBody>
      </p:sp>
    </p:spTree>
    <p:extLst>
      <p:ext uri="{BB962C8B-B14F-4D97-AF65-F5344CB8AC3E}">
        <p14:creationId xmlns:p14="http://schemas.microsoft.com/office/powerpoint/2010/main" val="107605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8" grpId="0"/>
      <p:bldP spid="51" grpId="0"/>
      <p:bldP spid="54" grpId="0"/>
      <p:bldP spid="56" grpId="0"/>
      <p:bldP spid="57" grpId="0"/>
      <p:bldP spid="59" grpId="0"/>
      <p:bldP spid="63" grpId="0"/>
      <p:bldP spid="6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E71047-B21B-B82A-9326-C3095DB5DB6C}"/>
              </a:ext>
            </a:extLst>
          </p:cNvPr>
          <p:cNvSpPr>
            <a:spLocks noGrp="1"/>
          </p:cNvSpPr>
          <p:nvPr>
            <p:ph idx="1"/>
          </p:nvPr>
        </p:nvSpPr>
        <p:spPr>
          <a:xfrm>
            <a:off x="154278" y="947409"/>
            <a:ext cx="8672513" cy="3794522"/>
          </a:xfrm>
        </p:spPr>
        <p:txBody>
          <a:bodyPr/>
          <a:lstStyle/>
          <a:p>
            <a:r>
              <a:rPr lang="en-US" sz="1200" b="1"/>
              <a:t>New growth techniques</a:t>
            </a:r>
            <a:endParaRPr lang="en-US" sz="1200"/>
          </a:p>
          <a:p>
            <a:pPr lvl="1">
              <a:buFont typeface="Arial" panose="020B0604020202020204" pitchFamily="34" charset="0"/>
              <a:buChar char="•"/>
            </a:pPr>
            <a:r>
              <a:rPr lang="en-US" sz="1050"/>
              <a:t>Electro-deposition, zone refining, additive manufacturing—any potential for better control over impurities?</a:t>
            </a:r>
          </a:p>
          <a:p>
            <a:r>
              <a:rPr lang="en-US" sz="1200" b="1"/>
              <a:t>Characterization needs</a:t>
            </a:r>
            <a:endParaRPr lang="en-US" sz="1200"/>
          </a:p>
          <a:p>
            <a:pPr lvl="1">
              <a:buFont typeface="Arial" panose="020B0604020202020204" pitchFamily="34" charset="0"/>
              <a:buChar char="•"/>
            </a:pPr>
            <a:r>
              <a:rPr lang="en-US" sz="1050"/>
              <a:t>Nanoscale mapping of oxides, dislocation networks, impurity segregation.</a:t>
            </a:r>
          </a:p>
          <a:p>
            <a:pPr lvl="2">
              <a:buFont typeface="Arial" panose="020B0604020202020204" pitchFamily="34" charset="0"/>
              <a:buChar char="•"/>
            </a:pPr>
            <a:r>
              <a:rPr lang="en-US" sz="1050"/>
              <a:t>Vivek Anil (ARPES and low energy photoemission), Matthew Gordon: (photocathodes for Quantum Micro), Eric Lechner (Correlation between surface defects and RF performance using STM)</a:t>
            </a:r>
          </a:p>
          <a:p>
            <a:pPr lvl="1">
              <a:buFont typeface="Arial" panose="020B0604020202020204" pitchFamily="34" charset="0"/>
              <a:buChar char="•"/>
            </a:pPr>
            <a:r>
              <a:rPr lang="en-US" sz="1050"/>
              <a:t>Cross-section TEM, atom probe tomography, synchrotron techniques</a:t>
            </a:r>
            <a:r>
              <a:rPr lang="en-US" sz="1100"/>
              <a:t>.</a:t>
            </a:r>
          </a:p>
          <a:p>
            <a:pPr lvl="2">
              <a:buFont typeface="Arial" panose="020B0604020202020204" pitchFamily="34" charset="0"/>
              <a:buChar char="•"/>
            </a:pPr>
            <a:r>
              <a:rPr lang="en-US" sz="1050" err="1"/>
              <a:t>Zhaslan</a:t>
            </a:r>
            <a:r>
              <a:rPr lang="en-US" sz="1050"/>
              <a:t> </a:t>
            </a:r>
            <a:r>
              <a:rPr lang="en-US" sz="1050" err="1"/>
              <a:t>Baraissov</a:t>
            </a:r>
            <a:r>
              <a:rPr lang="en-US" sz="1050"/>
              <a:t> (Surface characterization of SRF surfaces)</a:t>
            </a:r>
          </a:p>
          <a:p>
            <a:pPr lvl="1">
              <a:buFont typeface="Arial" panose="020B0604020202020204" pitchFamily="34" charset="0"/>
              <a:buChar char="•"/>
            </a:pPr>
            <a:r>
              <a:rPr lang="en-US" sz="1050"/>
              <a:t>Studying Vortices in Nb films and bulk</a:t>
            </a:r>
          </a:p>
          <a:p>
            <a:pPr lvl="2">
              <a:buFont typeface="Arial" panose="020B0604020202020204" pitchFamily="34" charset="0"/>
              <a:buChar char="•"/>
            </a:pPr>
            <a:r>
              <a:rPr lang="en-US" sz="1050"/>
              <a:t>Steven Anlage (Investigation of local microwaves properties and pinned vortex response in SRF materials), Aiden </a:t>
            </a:r>
            <a:r>
              <a:rPr lang="en-US" sz="1050" err="1"/>
              <a:t>Harbick</a:t>
            </a:r>
            <a:r>
              <a:rPr lang="en-US" sz="1050"/>
              <a:t> (Impact of surface structure and vortex entry on RF dissipation)</a:t>
            </a:r>
          </a:p>
          <a:p>
            <a:r>
              <a:rPr lang="en-US" sz="1200" b="1"/>
              <a:t>Interface engineering</a:t>
            </a:r>
            <a:endParaRPr lang="en-US" sz="1200"/>
          </a:p>
          <a:p>
            <a:pPr lvl="1">
              <a:buFont typeface="Arial" panose="020B0604020202020204" pitchFamily="34" charset="0"/>
              <a:buChar char="•"/>
            </a:pPr>
            <a:r>
              <a:rPr lang="en-US" sz="1050"/>
              <a:t>Passivation strategies to reduce TLS (e.g., ALD, HF dip + vacuum venting)</a:t>
            </a:r>
          </a:p>
          <a:p>
            <a:r>
              <a:rPr lang="en-US" sz="1200" b="1"/>
              <a:t>Impurity management</a:t>
            </a:r>
            <a:endParaRPr lang="en-US" sz="1200"/>
          </a:p>
          <a:p>
            <a:pPr lvl="1">
              <a:buFont typeface="Arial" panose="020B0604020202020204" pitchFamily="34" charset="0"/>
              <a:buChar char="•"/>
            </a:pPr>
            <a:r>
              <a:rPr lang="en-US" sz="1050"/>
              <a:t>Controlled interstitial doping (e.g., N, O, C) to tailor mean free path.</a:t>
            </a:r>
          </a:p>
          <a:p>
            <a:pPr lvl="2">
              <a:buFont typeface="Arial" panose="020B0604020202020204" pitchFamily="34" charset="0"/>
              <a:buChar char="•"/>
            </a:pPr>
            <a:r>
              <a:rPr lang="en-US" sz="1000"/>
              <a:t>Hannah Hu (Nb Treatments)</a:t>
            </a:r>
          </a:p>
          <a:p>
            <a:pPr>
              <a:buFont typeface="Arial" panose="020B0604020202020204" pitchFamily="34" charset="0"/>
              <a:buChar char="•"/>
            </a:pPr>
            <a:r>
              <a:rPr lang="en-US" sz="1200" b="1"/>
              <a:t>Theory</a:t>
            </a:r>
          </a:p>
          <a:p>
            <a:pPr lvl="1">
              <a:buFont typeface="Arial" panose="020B0604020202020204" pitchFamily="34" charset="0"/>
              <a:buChar char="•"/>
            </a:pPr>
            <a:r>
              <a:rPr lang="en-US" sz="1050"/>
              <a:t>Cristobal Mendez (How can DFT guide SRF materials development), Alexander Gurevich gap in understanding of RF dissipation</a:t>
            </a:r>
          </a:p>
          <a:p>
            <a:pPr>
              <a:buFont typeface="Arial" panose="020B0604020202020204" pitchFamily="34" charset="0"/>
              <a:buChar char="•"/>
            </a:pPr>
            <a:endParaRPr lang="en-US" sz="1200"/>
          </a:p>
          <a:p>
            <a:pPr marL="0" indent="0">
              <a:buNone/>
            </a:pPr>
            <a:endParaRPr lang="en-US" sz="1200"/>
          </a:p>
          <a:p>
            <a:endParaRPr lang="en-US" sz="1200"/>
          </a:p>
        </p:txBody>
      </p:sp>
      <p:sp>
        <p:nvSpPr>
          <p:cNvPr id="3" name="Title 2">
            <a:extLst>
              <a:ext uri="{FF2B5EF4-FFF2-40B4-BE49-F238E27FC236}">
                <a16:creationId xmlns:a16="http://schemas.microsoft.com/office/drawing/2014/main" id="{E62BF367-6B2E-A7B9-953C-443BBF0E79CA}"/>
              </a:ext>
            </a:extLst>
          </p:cNvPr>
          <p:cNvSpPr>
            <a:spLocks noGrp="1"/>
          </p:cNvSpPr>
          <p:nvPr>
            <p:ph type="title"/>
          </p:nvPr>
        </p:nvSpPr>
        <p:spPr>
          <a:xfrm>
            <a:off x="242887" y="353581"/>
            <a:ext cx="8686800" cy="320908"/>
          </a:xfrm>
        </p:spPr>
        <p:txBody>
          <a:bodyPr/>
          <a:lstStyle/>
          <a:p>
            <a:r>
              <a:rPr lang="en-US" sz="2000"/>
              <a:t>Research Needs to Address Complementary Materials Issues and Talks @ This Workshop Which Might Help With These Issues</a:t>
            </a:r>
          </a:p>
        </p:txBody>
      </p:sp>
    </p:spTree>
    <p:extLst>
      <p:ext uri="{BB962C8B-B14F-4D97-AF65-F5344CB8AC3E}">
        <p14:creationId xmlns:p14="http://schemas.microsoft.com/office/powerpoint/2010/main" val="293836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229A1E-0AE1-ADF6-752C-A0BFFAD59A13}"/>
              </a:ext>
            </a:extLst>
          </p:cNvPr>
          <p:cNvSpPr>
            <a:spLocks noGrp="1"/>
          </p:cNvSpPr>
          <p:nvPr>
            <p:ph idx="1"/>
          </p:nvPr>
        </p:nvSpPr>
        <p:spPr/>
        <p:txBody>
          <a:bodyPr/>
          <a:lstStyle/>
          <a:p>
            <a:r>
              <a:rPr lang="en-US"/>
              <a:t>State-of-the-art performance achieved in both SRF accelerators and quantum devices using Nb</a:t>
            </a:r>
          </a:p>
          <a:p>
            <a:pPr lvl="1"/>
            <a:r>
              <a:rPr lang="en-US"/>
              <a:t>Key limitations remain: hydrogen, oxide defects, vortices, dielectrics losses, grain boundaries, </a:t>
            </a:r>
            <a:r>
              <a:rPr lang="en-US" err="1"/>
              <a:t>etc</a:t>
            </a:r>
            <a:endParaRPr lang="en-US"/>
          </a:p>
          <a:p>
            <a:pPr marL="0" indent="0">
              <a:buNone/>
            </a:pPr>
            <a:endParaRPr lang="en-US"/>
          </a:p>
          <a:p>
            <a:r>
              <a:rPr lang="en-US"/>
              <a:t>Materials-driven strategies (optimized EP, impurity tailoring, encapsulation) have realized performance gains</a:t>
            </a:r>
          </a:p>
          <a:p>
            <a:endParaRPr lang="en-US"/>
          </a:p>
          <a:p>
            <a:r>
              <a:rPr lang="en-US"/>
              <a:t>Unifying theme: Progress hinges on atomic-scale control and advanced characterization techniques </a:t>
            </a:r>
          </a:p>
          <a:p>
            <a:pPr marL="0" indent="0">
              <a:buNone/>
            </a:pPr>
            <a:endParaRPr lang="en-US"/>
          </a:p>
          <a:p>
            <a:r>
              <a:rPr lang="en-US"/>
              <a:t>Rich opportunities for opportunities for complementarity and synergistic collaborations between accelerator and quantum communities</a:t>
            </a:r>
          </a:p>
        </p:txBody>
      </p:sp>
      <p:sp>
        <p:nvSpPr>
          <p:cNvPr id="3" name="Title 2">
            <a:extLst>
              <a:ext uri="{FF2B5EF4-FFF2-40B4-BE49-F238E27FC236}">
                <a16:creationId xmlns:a16="http://schemas.microsoft.com/office/drawing/2014/main" id="{12B8DEB1-21BB-EF5D-2E10-929E25770C1A}"/>
              </a:ext>
            </a:extLst>
          </p:cNvPr>
          <p:cNvSpPr>
            <a:spLocks noGrp="1"/>
          </p:cNvSpPr>
          <p:nvPr>
            <p:ph type="title"/>
          </p:nvPr>
        </p:nvSpPr>
        <p:spPr/>
        <p:txBody>
          <a:bodyPr/>
          <a:lstStyle/>
          <a:p>
            <a:r>
              <a:rPr lang="en-US"/>
              <a:t>Conclusion:</a:t>
            </a:r>
          </a:p>
        </p:txBody>
      </p:sp>
    </p:spTree>
    <p:extLst>
      <p:ext uri="{BB962C8B-B14F-4D97-AF65-F5344CB8AC3E}">
        <p14:creationId xmlns:p14="http://schemas.microsoft.com/office/powerpoint/2010/main" val="225300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F846B-48A1-D96F-8911-763E4866350E}"/>
              </a:ext>
            </a:extLst>
          </p:cNvPr>
          <p:cNvSpPr/>
          <p:nvPr/>
        </p:nvSpPr>
        <p:spPr>
          <a:xfrm>
            <a:off x="497428" y="3691130"/>
            <a:ext cx="8455843" cy="1110404"/>
          </a:xfrm>
          <a:prstGeom prst="rect">
            <a:avLst/>
          </a:prstGeom>
          <a:solidFill>
            <a:schemeClr val="tx1"/>
          </a:solidFill>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7E89F9-201F-3897-C4AD-15D97C21BB31}"/>
              </a:ext>
            </a:extLst>
          </p:cNvPr>
          <p:cNvSpPr txBox="1"/>
          <p:nvPr/>
        </p:nvSpPr>
        <p:spPr>
          <a:xfrm>
            <a:off x="669816" y="3792874"/>
            <a:ext cx="8111065" cy="938719"/>
          </a:xfrm>
          <a:prstGeom prst="rect">
            <a:avLst/>
          </a:prstGeom>
          <a:noFill/>
        </p:spPr>
        <p:txBody>
          <a:bodyPr wrap="square" rtlCol="0">
            <a:spAutoFit/>
          </a:bodyPr>
          <a:lstStyle/>
          <a:p>
            <a:r>
              <a:rPr lang="en-US" sz="1100" b="1" i="0" u="none" strike="noStrike">
                <a:solidFill>
                  <a:srgbClr val="FFFFFF"/>
                </a:solidFill>
                <a:effectLst/>
                <a:latin typeface="Helvetica" pitchFamily="2" charset="0"/>
              </a:rPr>
              <a:t>This work was produced by </a:t>
            </a:r>
            <a:r>
              <a:rPr lang="en-US" sz="1100" b="1" i="0" u="none" strike="noStrike" err="1">
                <a:solidFill>
                  <a:srgbClr val="FFFFFF"/>
                </a:solidFill>
                <a:effectLst/>
                <a:latin typeface="Helvetica" pitchFamily="2" charset="0"/>
              </a:rPr>
              <a:t>FermiForward</a:t>
            </a:r>
            <a:r>
              <a:rPr lang="en-US" sz="1100" b="1" i="0" u="none" strike="noStrike">
                <a:solidFill>
                  <a:srgbClr val="FFFFFF"/>
                </a:solidFill>
                <a:effectLst/>
                <a:latin typeface="Helvetica" pitchFamily="2" charset="0"/>
              </a:rPr>
              <a:t> Discovery Group, LLC under Contract No. 89243024CSC000002 with the U.S. Department of Energy, Office of Science, Office of High Energy </a:t>
            </a:r>
            <a:r>
              <a:rPr lang="en-US" sz="1100" b="1" i="0" u="none" strike="noStrike" err="1">
                <a:solidFill>
                  <a:srgbClr val="FFFFFF"/>
                </a:solidFill>
                <a:effectLst/>
                <a:latin typeface="Helvetica" pitchFamily="2" charset="0"/>
              </a:rPr>
              <a:t>Physics.This</a:t>
            </a:r>
            <a:r>
              <a:rPr lang="en-US" sz="1100" b="1" i="0" u="none" strike="noStrike">
                <a:solidFill>
                  <a:srgbClr val="FFFFFF"/>
                </a:solidFill>
                <a:effectLst/>
                <a:latin typeface="Helvetica" pitchFamily="2" charset="0"/>
              </a:rPr>
              <a:t> material is based upon work supported by the U.S. Department of Energy, Office of Science, National Quantum Information Science Research Centers, Superconducting Quantum Materials and Systems Center (SQMS) under contract number DE-AC02-07CH11359. </a:t>
            </a:r>
            <a:endParaRPr lang="en-US" sz="1100"/>
          </a:p>
        </p:txBody>
      </p:sp>
      <p:sp>
        <p:nvSpPr>
          <p:cNvPr id="4" name="Rectangle 3">
            <a:extLst>
              <a:ext uri="{FF2B5EF4-FFF2-40B4-BE49-F238E27FC236}">
                <a16:creationId xmlns:a16="http://schemas.microsoft.com/office/drawing/2014/main" id="{9F8E5BEB-F3E6-FC94-0D58-3275A37B18FF}"/>
              </a:ext>
            </a:extLst>
          </p:cNvPr>
          <p:cNvSpPr/>
          <p:nvPr/>
        </p:nvSpPr>
        <p:spPr>
          <a:xfrm>
            <a:off x="405353" y="199363"/>
            <a:ext cx="8455843" cy="733833"/>
          </a:xfrm>
          <a:prstGeom prst="rect">
            <a:avLst/>
          </a:prstGeom>
          <a:solidFill>
            <a:schemeClr val="tx1"/>
          </a:solidFill>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50A832-4C32-66D8-46FD-33274C8BC884}"/>
              </a:ext>
            </a:extLst>
          </p:cNvPr>
          <p:cNvSpPr txBox="1"/>
          <p:nvPr/>
        </p:nvSpPr>
        <p:spPr>
          <a:xfrm>
            <a:off x="577741" y="306798"/>
            <a:ext cx="8111065" cy="523220"/>
          </a:xfrm>
          <a:prstGeom prst="rect">
            <a:avLst/>
          </a:prstGeom>
          <a:noFill/>
        </p:spPr>
        <p:txBody>
          <a:bodyPr wrap="square" rtlCol="0">
            <a:spAutoFit/>
          </a:bodyPr>
          <a:lstStyle/>
          <a:p>
            <a:pPr algn="ctr"/>
            <a:r>
              <a:rPr lang="en-US" sz="2800" b="1" i="0" u="none" strike="noStrike">
                <a:solidFill>
                  <a:srgbClr val="FFFFFF"/>
                </a:solidFill>
                <a:effectLst/>
                <a:latin typeface="Helvetica" pitchFamily="2" charset="0"/>
              </a:rPr>
              <a:t>THANK YOU</a:t>
            </a:r>
            <a:endParaRPr lang="en-US" sz="2800"/>
          </a:p>
        </p:txBody>
      </p:sp>
      <p:pic>
        <p:nvPicPr>
          <p:cNvPr id="7" name="Picture 6" descr="A group of people posing for a photo&#10;&#10;AI-generated content may be incorrect.">
            <a:extLst>
              <a:ext uri="{FF2B5EF4-FFF2-40B4-BE49-F238E27FC236}">
                <a16:creationId xmlns:a16="http://schemas.microsoft.com/office/drawing/2014/main" id="{96D3D5E9-71F7-71F5-C2D2-60E35E3110D7}"/>
              </a:ext>
            </a:extLst>
          </p:cNvPr>
          <p:cNvPicPr>
            <a:picLocks noChangeAspect="1"/>
          </p:cNvPicPr>
          <p:nvPr/>
        </p:nvPicPr>
        <p:blipFill>
          <a:blip r:embed="rId3"/>
          <a:srcRect t="27755" b="9382"/>
          <a:stretch/>
        </p:blipFill>
        <p:spPr>
          <a:xfrm>
            <a:off x="1187777" y="1040631"/>
            <a:ext cx="6768445" cy="2408854"/>
          </a:xfrm>
          <a:prstGeom prst="rect">
            <a:avLst/>
          </a:prstGeom>
        </p:spPr>
      </p:pic>
    </p:spTree>
    <p:extLst>
      <p:ext uri="{BB962C8B-B14F-4D97-AF65-F5344CB8AC3E}">
        <p14:creationId xmlns:p14="http://schemas.microsoft.com/office/powerpoint/2010/main" val="1368295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59E1AC-41AA-B1F8-B8AD-916A90C9A1DD}"/>
              </a:ext>
            </a:extLst>
          </p:cNvPr>
          <p:cNvSpPr>
            <a:spLocks noGrp="1"/>
          </p:cNvSpPr>
          <p:nvPr>
            <p:ph idx="1"/>
          </p:nvPr>
        </p:nvSpPr>
        <p:spPr>
          <a:xfrm>
            <a:off x="228600" y="833735"/>
            <a:ext cx="8672513" cy="3590825"/>
          </a:xfrm>
        </p:spPr>
        <p:txBody>
          <a:bodyPr/>
          <a:lstStyle/>
          <a:p>
            <a:r>
              <a:rPr lang="en-US"/>
              <a:t>Niobium for Accelerators</a:t>
            </a:r>
          </a:p>
          <a:p>
            <a:pPr lvl="1"/>
            <a:r>
              <a:rPr lang="en-US"/>
              <a:t>Current state-of-the-art and challenges for improved performance</a:t>
            </a:r>
          </a:p>
          <a:p>
            <a:pPr lvl="1"/>
            <a:r>
              <a:rPr lang="en-US"/>
              <a:t>Recent R&amp;D to address challenges</a:t>
            </a:r>
          </a:p>
          <a:p>
            <a:pPr lvl="1"/>
            <a:endParaRPr lang="en-US"/>
          </a:p>
          <a:p>
            <a:r>
              <a:rPr lang="en-US"/>
              <a:t>Niobium for Quantum Computing</a:t>
            </a:r>
          </a:p>
          <a:p>
            <a:pPr lvl="1"/>
            <a:r>
              <a:rPr lang="en-US"/>
              <a:t>Current state-of-the-art challenges for improved performance</a:t>
            </a:r>
          </a:p>
          <a:p>
            <a:pPr lvl="1"/>
            <a:r>
              <a:rPr lang="en-US"/>
              <a:t>Recent R&amp;D to address challenges</a:t>
            </a:r>
          </a:p>
          <a:p>
            <a:pPr marL="282575" lvl="1" indent="0">
              <a:buNone/>
            </a:pPr>
            <a:endParaRPr lang="en-US"/>
          </a:p>
          <a:p>
            <a:r>
              <a:rPr lang="en-US"/>
              <a:t>Open Questions and Opportunities for Complementary Materials Studies for Quantum and Accelerators</a:t>
            </a:r>
          </a:p>
          <a:p>
            <a:endParaRPr lang="en-US"/>
          </a:p>
          <a:p>
            <a:r>
              <a:rPr lang="en-US"/>
              <a:t>Conclusion</a:t>
            </a:r>
          </a:p>
          <a:p>
            <a:pPr lvl="1"/>
            <a:endParaRPr lang="en-US"/>
          </a:p>
          <a:p>
            <a:endParaRPr lang="en-US"/>
          </a:p>
          <a:p>
            <a:pPr lvl="1"/>
            <a:endParaRPr lang="en-US"/>
          </a:p>
        </p:txBody>
      </p:sp>
      <p:sp>
        <p:nvSpPr>
          <p:cNvPr id="3" name="Title 2">
            <a:extLst>
              <a:ext uri="{FF2B5EF4-FFF2-40B4-BE49-F238E27FC236}">
                <a16:creationId xmlns:a16="http://schemas.microsoft.com/office/drawing/2014/main" id="{E62D0A43-2AD7-5F16-7807-1C798BD65AA8}"/>
              </a:ext>
            </a:extLst>
          </p:cNvPr>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1415972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4FE761-A015-C164-82FB-73A27DED3508}"/>
              </a:ext>
            </a:extLst>
          </p:cNvPr>
          <p:cNvPicPr>
            <a:picLocks noChangeAspect="1"/>
          </p:cNvPicPr>
          <p:nvPr/>
        </p:nvPicPr>
        <p:blipFill>
          <a:blip r:embed="rId3"/>
          <a:stretch>
            <a:fillRect/>
          </a:stretch>
        </p:blipFill>
        <p:spPr>
          <a:xfrm>
            <a:off x="833072" y="2261276"/>
            <a:ext cx="3200847" cy="2124371"/>
          </a:xfrm>
          <a:prstGeom prst="rect">
            <a:avLst/>
          </a:prstGeom>
          <a:ln>
            <a:solidFill>
              <a:srgbClr val="FF0000"/>
            </a:solidFill>
          </a:ln>
        </p:spPr>
      </p:pic>
      <p:pic>
        <p:nvPicPr>
          <p:cNvPr id="22" name="Picture 21">
            <a:extLst>
              <a:ext uri="{FF2B5EF4-FFF2-40B4-BE49-F238E27FC236}">
                <a16:creationId xmlns:a16="http://schemas.microsoft.com/office/drawing/2014/main" id="{4E34C972-D47F-0BFC-3056-5B3D69374456}"/>
              </a:ext>
            </a:extLst>
          </p:cNvPr>
          <p:cNvPicPr>
            <a:picLocks noChangeAspect="1"/>
          </p:cNvPicPr>
          <p:nvPr/>
        </p:nvPicPr>
        <p:blipFill>
          <a:blip r:embed="rId4"/>
          <a:stretch>
            <a:fillRect/>
          </a:stretch>
        </p:blipFill>
        <p:spPr>
          <a:xfrm>
            <a:off x="4093023" y="1279017"/>
            <a:ext cx="4650474" cy="3417249"/>
          </a:xfrm>
          <a:prstGeom prst="rect">
            <a:avLst/>
          </a:prstGeom>
        </p:spPr>
      </p:pic>
      <p:sp>
        <p:nvSpPr>
          <p:cNvPr id="2" name="Content Placeholder 1">
            <a:extLst>
              <a:ext uri="{FF2B5EF4-FFF2-40B4-BE49-F238E27FC236}">
                <a16:creationId xmlns:a16="http://schemas.microsoft.com/office/drawing/2014/main" id="{080CC72E-4503-ACEA-886F-381DEFB75580}"/>
              </a:ext>
            </a:extLst>
          </p:cNvPr>
          <p:cNvSpPr>
            <a:spLocks noGrp="1"/>
          </p:cNvSpPr>
          <p:nvPr>
            <p:ph idx="1"/>
          </p:nvPr>
        </p:nvSpPr>
        <p:spPr>
          <a:xfrm>
            <a:off x="273865" y="884600"/>
            <a:ext cx="4115185" cy="327950"/>
          </a:xfrm>
        </p:spPr>
        <p:txBody>
          <a:bodyPr/>
          <a:lstStyle/>
          <a:p>
            <a:pPr marL="0" indent="0">
              <a:buNone/>
            </a:pPr>
            <a:r>
              <a:rPr lang="en-US"/>
              <a:t>Larger Q</a:t>
            </a:r>
            <a:r>
              <a:rPr lang="en-US" baseline="-25000"/>
              <a:t>0</a:t>
            </a:r>
            <a:r>
              <a:rPr lang="en-US"/>
              <a:t>/higher gradient </a:t>
            </a:r>
            <a:r>
              <a:rPr lang="en-US">
                <a:sym typeface="Wingdings" panose="05000000000000000000" pitchFamily="2" charset="2"/>
              </a:rPr>
              <a:t> lower $$</a:t>
            </a:r>
          </a:p>
        </p:txBody>
      </p:sp>
      <p:sp>
        <p:nvSpPr>
          <p:cNvPr id="3" name="Title 2">
            <a:extLst>
              <a:ext uri="{FF2B5EF4-FFF2-40B4-BE49-F238E27FC236}">
                <a16:creationId xmlns:a16="http://schemas.microsoft.com/office/drawing/2014/main" id="{8EB30273-1232-CB66-18EA-D0B7E8CE24C0}"/>
              </a:ext>
            </a:extLst>
          </p:cNvPr>
          <p:cNvSpPr>
            <a:spLocks noGrp="1"/>
          </p:cNvSpPr>
          <p:nvPr>
            <p:ph type="title"/>
          </p:nvPr>
        </p:nvSpPr>
        <p:spPr/>
        <p:txBody>
          <a:bodyPr/>
          <a:lstStyle/>
          <a:p>
            <a:r>
              <a:rPr lang="en-US"/>
              <a:t>State-of-the-Art Nb SRF Cavity Performance for Accelerators</a:t>
            </a:r>
          </a:p>
        </p:txBody>
      </p:sp>
      <p:pic>
        <p:nvPicPr>
          <p:cNvPr id="11" name="Picture 10">
            <a:extLst>
              <a:ext uri="{FF2B5EF4-FFF2-40B4-BE49-F238E27FC236}">
                <a16:creationId xmlns:a16="http://schemas.microsoft.com/office/drawing/2014/main" id="{0B4718B5-D720-AA84-2614-DF0B786C95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68" y="1279017"/>
            <a:ext cx="3359887" cy="785458"/>
          </a:xfrm>
          <a:prstGeom prst="rect">
            <a:avLst/>
          </a:prstGeom>
        </p:spPr>
      </p:pic>
      <p:cxnSp>
        <p:nvCxnSpPr>
          <p:cNvPr id="9" name="Straight Arrow Connector 8">
            <a:extLst>
              <a:ext uri="{FF2B5EF4-FFF2-40B4-BE49-F238E27FC236}">
                <a16:creationId xmlns:a16="http://schemas.microsoft.com/office/drawing/2014/main" id="{4A063304-6BFE-F211-A465-B61A8039D636}"/>
              </a:ext>
            </a:extLst>
          </p:cNvPr>
          <p:cNvCxnSpPr/>
          <p:nvPr/>
        </p:nvCxnSpPr>
        <p:spPr>
          <a:xfrm>
            <a:off x="1311510" y="2639985"/>
            <a:ext cx="710119" cy="0"/>
          </a:xfrm>
          <a:prstGeom prst="straightConnector1">
            <a:avLst/>
          </a:prstGeom>
          <a:ln>
            <a:solidFill>
              <a:schemeClr val="accent6">
                <a:lumMod val="50000"/>
              </a:schemeClr>
            </a:solidFill>
            <a:tailEnd type="triangle"/>
          </a:ln>
          <a:effectLst>
            <a:outerShdw blurRad="40000" dist="20000" dir="5400000" rotWithShape="0">
              <a:srgbClr val="000000">
                <a:alpha val="0"/>
              </a:srgbClr>
            </a:outerShdw>
          </a:effectLst>
        </p:spPr>
        <p:style>
          <a:lnRef idx="2">
            <a:schemeClr val="accent4"/>
          </a:lnRef>
          <a:fillRef idx="0">
            <a:schemeClr val="accent4"/>
          </a:fillRef>
          <a:effectRef idx="1">
            <a:schemeClr val="accent4"/>
          </a:effectRef>
          <a:fontRef idx="minor">
            <a:schemeClr val="tx1"/>
          </a:fontRef>
        </p:style>
      </p:cxnSp>
      <p:cxnSp>
        <p:nvCxnSpPr>
          <p:cNvPr id="12" name="Straight Arrow Connector 11">
            <a:extLst>
              <a:ext uri="{FF2B5EF4-FFF2-40B4-BE49-F238E27FC236}">
                <a16:creationId xmlns:a16="http://schemas.microsoft.com/office/drawing/2014/main" id="{3EB73028-1A2A-22AB-062F-EACC3B6AB22C}"/>
              </a:ext>
            </a:extLst>
          </p:cNvPr>
          <p:cNvCxnSpPr/>
          <p:nvPr/>
        </p:nvCxnSpPr>
        <p:spPr>
          <a:xfrm>
            <a:off x="1317993" y="2850753"/>
            <a:ext cx="710119" cy="0"/>
          </a:xfrm>
          <a:prstGeom prst="straightConnector1">
            <a:avLst/>
          </a:prstGeom>
          <a:ln>
            <a:solidFill>
              <a:schemeClr val="accent6">
                <a:lumMod val="50000"/>
              </a:schemeClr>
            </a:solidFill>
            <a:tailEnd type="triangle"/>
          </a:ln>
          <a:effectLst>
            <a:outerShdw blurRad="40000" dist="20000" dir="5400000" rotWithShape="0">
              <a:srgbClr val="000000">
                <a:alpha val="0"/>
              </a:srgbClr>
            </a:outerShdw>
          </a:effectLst>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8AE12969-6ACD-25EF-27CF-2666D47E40BA}"/>
              </a:ext>
            </a:extLst>
          </p:cNvPr>
          <p:cNvCxnSpPr>
            <a:cxnSpLocks/>
          </p:cNvCxnSpPr>
          <p:nvPr/>
        </p:nvCxnSpPr>
        <p:spPr>
          <a:xfrm>
            <a:off x="1324478" y="3061519"/>
            <a:ext cx="561141" cy="0"/>
          </a:xfrm>
          <a:prstGeom prst="straightConnector1">
            <a:avLst/>
          </a:prstGeom>
          <a:ln>
            <a:solidFill>
              <a:schemeClr val="accent6">
                <a:lumMod val="50000"/>
              </a:schemeClr>
            </a:solidFill>
            <a:tailEnd type="triangle"/>
          </a:ln>
          <a:effectLst>
            <a:outerShdw blurRad="40000" dist="20000" dir="5400000" rotWithShape="0">
              <a:srgbClr val="000000">
                <a:alpha val="0"/>
              </a:srgbClr>
            </a:outerShdw>
          </a:effectLst>
        </p:spPr>
        <p:style>
          <a:lnRef idx="2">
            <a:schemeClr val="accent4"/>
          </a:lnRef>
          <a:fillRef idx="0">
            <a:schemeClr val="accent4"/>
          </a:fillRef>
          <a:effectRef idx="1">
            <a:schemeClr val="accent4"/>
          </a:effectRef>
          <a:fontRef idx="minor">
            <a:schemeClr val="tx1"/>
          </a:fontRef>
        </p:style>
      </p:cxnSp>
      <p:cxnSp>
        <p:nvCxnSpPr>
          <p:cNvPr id="14" name="Straight Arrow Connector 13">
            <a:extLst>
              <a:ext uri="{FF2B5EF4-FFF2-40B4-BE49-F238E27FC236}">
                <a16:creationId xmlns:a16="http://schemas.microsoft.com/office/drawing/2014/main" id="{9E4103B0-B7BD-BA3C-83B6-0901FD8F9D0D}"/>
              </a:ext>
            </a:extLst>
          </p:cNvPr>
          <p:cNvCxnSpPr>
            <a:cxnSpLocks/>
          </p:cNvCxnSpPr>
          <p:nvPr/>
        </p:nvCxnSpPr>
        <p:spPr>
          <a:xfrm>
            <a:off x="1321234" y="3262559"/>
            <a:ext cx="345335" cy="0"/>
          </a:xfrm>
          <a:prstGeom prst="straightConnector1">
            <a:avLst/>
          </a:prstGeom>
          <a:ln>
            <a:solidFill>
              <a:schemeClr val="accent6">
                <a:lumMod val="50000"/>
              </a:schemeClr>
            </a:solidFill>
            <a:tailEnd type="triangle"/>
          </a:ln>
          <a:effectLst>
            <a:outerShdw blurRad="40000" dist="20000" dir="5400000" rotWithShape="0">
              <a:srgbClr val="000000">
                <a:alpha val="0"/>
              </a:srgbClr>
            </a:outerShdw>
          </a:effectLst>
        </p:spPr>
        <p:style>
          <a:lnRef idx="2">
            <a:schemeClr val="accent4"/>
          </a:lnRef>
          <a:fillRef idx="0">
            <a:schemeClr val="accent4"/>
          </a:fillRef>
          <a:effectRef idx="1">
            <a:schemeClr val="accent4"/>
          </a:effectRef>
          <a:fontRef idx="minor">
            <a:schemeClr val="tx1"/>
          </a:fontRef>
        </p:style>
      </p:cxnSp>
      <p:cxnSp>
        <p:nvCxnSpPr>
          <p:cNvPr id="15" name="Straight Arrow Connector 14">
            <a:extLst>
              <a:ext uri="{FF2B5EF4-FFF2-40B4-BE49-F238E27FC236}">
                <a16:creationId xmlns:a16="http://schemas.microsoft.com/office/drawing/2014/main" id="{F670E404-537C-7FC1-1273-B0C6E3F4F078}"/>
              </a:ext>
            </a:extLst>
          </p:cNvPr>
          <p:cNvCxnSpPr>
            <a:cxnSpLocks/>
          </p:cNvCxnSpPr>
          <p:nvPr/>
        </p:nvCxnSpPr>
        <p:spPr>
          <a:xfrm>
            <a:off x="1308265" y="3444143"/>
            <a:ext cx="181040" cy="0"/>
          </a:xfrm>
          <a:prstGeom prst="straightConnector1">
            <a:avLst/>
          </a:prstGeom>
          <a:ln>
            <a:solidFill>
              <a:schemeClr val="accent6">
                <a:lumMod val="50000"/>
              </a:schemeClr>
            </a:solidFill>
            <a:tailEnd type="triangle"/>
          </a:ln>
          <a:effectLst>
            <a:outerShdw blurRad="40000" dist="20000" dir="5400000" rotWithShape="0">
              <a:srgbClr val="000000">
                <a:alpha val="0"/>
              </a:srgbClr>
            </a:outerShdw>
          </a:effectLst>
        </p:spPr>
        <p:style>
          <a:lnRef idx="2">
            <a:schemeClr val="accent4"/>
          </a:lnRef>
          <a:fillRef idx="0">
            <a:schemeClr val="accent4"/>
          </a:fillRef>
          <a:effectRef idx="1">
            <a:schemeClr val="accent4"/>
          </a:effectRef>
          <a:fontRef idx="minor">
            <a:schemeClr val="tx1"/>
          </a:fontRef>
        </p:style>
      </p:cxnSp>
      <p:sp>
        <p:nvSpPr>
          <p:cNvPr id="19" name="TextBox 18">
            <a:extLst>
              <a:ext uri="{FF2B5EF4-FFF2-40B4-BE49-F238E27FC236}">
                <a16:creationId xmlns:a16="http://schemas.microsoft.com/office/drawing/2014/main" id="{01346371-0DF4-2D7E-89D8-825B17746CC9}"/>
              </a:ext>
            </a:extLst>
          </p:cNvPr>
          <p:cNvSpPr txBox="1"/>
          <p:nvPr/>
        </p:nvSpPr>
        <p:spPr>
          <a:xfrm>
            <a:off x="1299439" y="2311160"/>
            <a:ext cx="846306" cy="338554"/>
          </a:xfrm>
          <a:prstGeom prst="rect">
            <a:avLst/>
          </a:prstGeom>
          <a:noFill/>
        </p:spPr>
        <p:txBody>
          <a:bodyPr wrap="square" rtlCol="0">
            <a:spAutoFit/>
          </a:bodyPr>
          <a:lstStyle/>
          <a:p>
            <a:r>
              <a:rPr lang="en-US" sz="1600">
                <a:solidFill>
                  <a:schemeClr val="accent6">
                    <a:lumMod val="50000"/>
                  </a:schemeClr>
                </a:solidFill>
              </a:rPr>
              <a:t>RF field</a:t>
            </a:r>
            <a:endParaRPr lang="en-US">
              <a:solidFill>
                <a:schemeClr val="accent6">
                  <a:lumMod val="50000"/>
                </a:schemeClr>
              </a:solidFill>
            </a:endParaRPr>
          </a:p>
        </p:txBody>
      </p:sp>
      <p:sp>
        <p:nvSpPr>
          <p:cNvPr id="6" name="Content Placeholder 1">
            <a:extLst>
              <a:ext uri="{FF2B5EF4-FFF2-40B4-BE49-F238E27FC236}">
                <a16:creationId xmlns:a16="http://schemas.microsoft.com/office/drawing/2014/main" id="{7E4BC1DF-FF16-4E8D-79B1-3F4C203EF36B}"/>
              </a:ext>
            </a:extLst>
          </p:cNvPr>
          <p:cNvSpPr txBox="1">
            <a:spLocks/>
          </p:cNvSpPr>
          <p:nvPr/>
        </p:nvSpPr>
        <p:spPr>
          <a:xfrm>
            <a:off x="5039232" y="714783"/>
            <a:ext cx="3587569" cy="54728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solidFill>
                  <a:schemeClr val="accent6">
                    <a:lumMod val="50000"/>
                  </a:schemeClr>
                </a:solidFill>
                <a:sym typeface="Wingdings" panose="05000000000000000000" pitchFamily="2" charset="2"/>
              </a:rPr>
              <a:t>State-of-the-Art FNAL Cavities Post Various Treatments</a:t>
            </a:r>
            <a:endParaRPr lang="en-US">
              <a:solidFill>
                <a:schemeClr val="accent6">
                  <a:lumMod val="50000"/>
                </a:schemeClr>
              </a:solidFill>
            </a:endParaRPr>
          </a:p>
        </p:txBody>
      </p:sp>
      <p:sp>
        <p:nvSpPr>
          <p:cNvPr id="8" name="Rectangle 7">
            <a:extLst>
              <a:ext uri="{FF2B5EF4-FFF2-40B4-BE49-F238E27FC236}">
                <a16:creationId xmlns:a16="http://schemas.microsoft.com/office/drawing/2014/main" id="{6C97F0E2-2B98-B4EF-EF0D-EC06DCA8DF90}"/>
              </a:ext>
            </a:extLst>
          </p:cNvPr>
          <p:cNvSpPr/>
          <p:nvPr/>
        </p:nvSpPr>
        <p:spPr>
          <a:xfrm>
            <a:off x="7821589" y="1983976"/>
            <a:ext cx="1047501" cy="277300"/>
          </a:xfrm>
          <a:prstGeom prst="rect">
            <a:avLst/>
          </a:prstGeom>
          <a:solidFill>
            <a:schemeClr val="bg1"/>
          </a:solidFill>
          <a:ln>
            <a:solidFill>
              <a:srgbClr val="FF42AE"/>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rgbClr val="FF42AE"/>
                </a:solidFill>
              </a:rPr>
              <a:t>50 MV/m</a:t>
            </a:r>
          </a:p>
        </p:txBody>
      </p:sp>
      <p:sp>
        <p:nvSpPr>
          <p:cNvPr id="16" name="Rectangle 15">
            <a:extLst>
              <a:ext uri="{FF2B5EF4-FFF2-40B4-BE49-F238E27FC236}">
                <a16:creationId xmlns:a16="http://schemas.microsoft.com/office/drawing/2014/main" id="{A22994B8-695D-1F62-A287-9B4AA4C1FEF3}"/>
              </a:ext>
            </a:extLst>
          </p:cNvPr>
          <p:cNvSpPr/>
          <p:nvPr/>
        </p:nvSpPr>
        <p:spPr>
          <a:xfrm>
            <a:off x="7362937" y="1445642"/>
            <a:ext cx="757109" cy="277300"/>
          </a:xfrm>
          <a:prstGeom prst="rect">
            <a:avLst/>
          </a:prstGeom>
          <a:solidFill>
            <a:schemeClr val="bg1"/>
          </a:solidFill>
          <a:ln>
            <a:solidFill>
              <a:schemeClr val="tx1">
                <a:lumMod val="60000"/>
                <a:lumOff val="4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lumMod val="60000"/>
                    <a:lumOff val="40000"/>
                  </a:schemeClr>
                </a:solidFill>
              </a:rPr>
              <a:t>6e10</a:t>
            </a:r>
          </a:p>
        </p:txBody>
      </p:sp>
      <p:cxnSp>
        <p:nvCxnSpPr>
          <p:cNvPr id="24" name="Straight Arrow Connector 23">
            <a:extLst>
              <a:ext uri="{FF2B5EF4-FFF2-40B4-BE49-F238E27FC236}">
                <a16:creationId xmlns:a16="http://schemas.microsoft.com/office/drawing/2014/main" id="{0CA35BD7-1EBA-72C4-846F-47D2619FA36E}"/>
              </a:ext>
            </a:extLst>
          </p:cNvPr>
          <p:cNvCxnSpPr>
            <a:stCxn id="16" idx="1"/>
          </p:cNvCxnSpPr>
          <p:nvPr/>
        </p:nvCxnSpPr>
        <p:spPr>
          <a:xfrm flipH="1">
            <a:off x="7116024" y="1584292"/>
            <a:ext cx="246913" cy="138650"/>
          </a:xfrm>
          <a:prstGeom prst="straightConnector1">
            <a:avLst/>
          </a:prstGeom>
          <a:ln>
            <a:solidFill>
              <a:schemeClr val="tx2">
                <a:lumMod val="60000"/>
                <a:lumOff val="40000"/>
              </a:schemeClr>
            </a:solidFill>
            <a:tailEnd type="triangle"/>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FE6413C-753B-2E6A-A2EE-6B6FE062F234}"/>
              </a:ext>
            </a:extLst>
          </p:cNvPr>
          <p:cNvCxnSpPr>
            <a:cxnSpLocks/>
            <a:stCxn id="8" idx="2"/>
          </p:cNvCxnSpPr>
          <p:nvPr/>
        </p:nvCxnSpPr>
        <p:spPr>
          <a:xfrm flipH="1">
            <a:off x="8265673" y="2261276"/>
            <a:ext cx="79667" cy="261034"/>
          </a:xfrm>
          <a:prstGeom prst="straightConnector1">
            <a:avLst/>
          </a:prstGeom>
          <a:ln>
            <a:solidFill>
              <a:srgbClr val="FF42AE"/>
            </a:solidFill>
            <a:tailEnd type="triangle"/>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04550E1F-46CF-E9F5-8F23-8DEF33DC22CA}"/>
              </a:ext>
            </a:extLst>
          </p:cNvPr>
          <p:cNvSpPr/>
          <p:nvPr/>
        </p:nvSpPr>
        <p:spPr>
          <a:xfrm>
            <a:off x="1988579" y="1739320"/>
            <a:ext cx="189866" cy="176413"/>
          </a:xfrm>
          <a:prstGeom prst="rect">
            <a:avLst/>
          </a:prstGeom>
          <a:noFill/>
          <a:ln>
            <a:solidFill>
              <a:srgbClr val="FF000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D0F4533-63A8-CB58-391F-7696FC1953D4}"/>
              </a:ext>
            </a:extLst>
          </p:cNvPr>
          <p:cNvCxnSpPr>
            <a:cxnSpLocks/>
            <a:stCxn id="4" idx="2"/>
          </p:cNvCxnSpPr>
          <p:nvPr/>
        </p:nvCxnSpPr>
        <p:spPr>
          <a:xfrm>
            <a:off x="2083512" y="1915733"/>
            <a:ext cx="1950407" cy="325155"/>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090DF45-81C9-4120-A283-B905543C2215}"/>
              </a:ext>
            </a:extLst>
          </p:cNvPr>
          <p:cNvCxnSpPr>
            <a:cxnSpLocks/>
            <a:stCxn id="4" idx="2"/>
          </p:cNvCxnSpPr>
          <p:nvPr/>
        </p:nvCxnSpPr>
        <p:spPr>
          <a:xfrm flipH="1">
            <a:off x="833072" y="1915733"/>
            <a:ext cx="1250440" cy="325155"/>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920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8" grpId="0" animBg="1"/>
      <p:bldP spid="16"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75653AB-5D11-0098-7325-F9964DBC2D17}"/>
              </a:ext>
            </a:extLst>
          </p:cNvPr>
          <p:cNvPicPr>
            <a:picLocks noChangeAspect="1"/>
          </p:cNvPicPr>
          <p:nvPr/>
        </p:nvPicPr>
        <p:blipFill>
          <a:blip r:embed="rId3"/>
          <a:stretch>
            <a:fillRect/>
          </a:stretch>
        </p:blipFill>
        <p:spPr>
          <a:xfrm>
            <a:off x="6588096" y="3601853"/>
            <a:ext cx="1362609" cy="1196596"/>
          </a:xfrm>
          <a:prstGeom prst="rect">
            <a:avLst/>
          </a:prstGeom>
        </p:spPr>
      </p:pic>
      <p:pic>
        <p:nvPicPr>
          <p:cNvPr id="23" name="Picture 22">
            <a:extLst>
              <a:ext uri="{FF2B5EF4-FFF2-40B4-BE49-F238E27FC236}">
                <a16:creationId xmlns:a16="http://schemas.microsoft.com/office/drawing/2014/main" id="{16C83A5C-6605-2143-7B43-785E919A3CE8}"/>
              </a:ext>
            </a:extLst>
          </p:cNvPr>
          <p:cNvPicPr>
            <a:picLocks noChangeAspect="1"/>
          </p:cNvPicPr>
          <p:nvPr/>
        </p:nvPicPr>
        <p:blipFill>
          <a:blip r:embed="rId4"/>
          <a:stretch>
            <a:fillRect/>
          </a:stretch>
        </p:blipFill>
        <p:spPr>
          <a:xfrm>
            <a:off x="5093185" y="3594398"/>
            <a:ext cx="1468404" cy="1183735"/>
          </a:xfrm>
          <a:prstGeom prst="rect">
            <a:avLst/>
          </a:prstGeom>
        </p:spPr>
      </p:pic>
      <p:pic>
        <p:nvPicPr>
          <p:cNvPr id="4" name="Picture 3">
            <a:extLst>
              <a:ext uri="{FF2B5EF4-FFF2-40B4-BE49-F238E27FC236}">
                <a16:creationId xmlns:a16="http://schemas.microsoft.com/office/drawing/2014/main" id="{929E4E40-5322-8719-167B-7AC228B1F392}"/>
              </a:ext>
            </a:extLst>
          </p:cNvPr>
          <p:cNvPicPr>
            <a:picLocks noChangeAspect="1"/>
          </p:cNvPicPr>
          <p:nvPr/>
        </p:nvPicPr>
        <p:blipFill>
          <a:blip r:embed="rId5"/>
          <a:stretch>
            <a:fillRect/>
          </a:stretch>
        </p:blipFill>
        <p:spPr>
          <a:xfrm>
            <a:off x="45292" y="949701"/>
            <a:ext cx="3180923" cy="2337397"/>
          </a:xfrm>
          <a:prstGeom prst="rect">
            <a:avLst/>
          </a:prstGeom>
        </p:spPr>
      </p:pic>
      <p:sp>
        <p:nvSpPr>
          <p:cNvPr id="3" name="Title 2">
            <a:extLst>
              <a:ext uri="{FF2B5EF4-FFF2-40B4-BE49-F238E27FC236}">
                <a16:creationId xmlns:a16="http://schemas.microsoft.com/office/drawing/2014/main" id="{6CDAB83B-26EB-4101-C3E5-CF0D414AB691}"/>
              </a:ext>
            </a:extLst>
          </p:cNvPr>
          <p:cNvSpPr>
            <a:spLocks noGrp="1"/>
          </p:cNvSpPr>
          <p:nvPr>
            <p:ph type="title"/>
          </p:nvPr>
        </p:nvSpPr>
        <p:spPr>
          <a:xfrm>
            <a:off x="152400" y="150671"/>
            <a:ext cx="8755650" cy="320908"/>
          </a:xfrm>
        </p:spPr>
        <p:txBody>
          <a:bodyPr/>
          <a:lstStyle/>
          <a:p>
            <a:r>
              <a:rPr lang="en-US"/>
              <a:t>Exploring the Role of Impurities in Nb: Nitrogen</a:t>
            </a:r>
          </a:p>
        </p:txBody>
      </p:sp>
      <p:pic>
        <p:nvPicPr>
          <p:cNvPr id="10" name="Picture 9">
            <a:extLst>
              <a:ext uri="{FF2B5EF4-FFF2-40B4-BE49-F238E27FC236}">
                <a16:creationId xmlns:a16="http://schemas.microsoft.com/office/drawing/2014/main" id="{6BA665C0-4A29-8A37-7241-5BE9D729E089}"/>
              </a:ext>
            </a:extLst>
          </p:cNvPr>
          <p:cNvPicPr>
            <a:picLocks noChangeAspect="1"/>
          </p:cNvPicPr>
          <p:nvPr/>
        </p:nvPicPr>
        <p:blipFill>
          <a:blip r:embed="rId6"/>
          <a:stretch>
            <a:fillRect/>
          </a:stretch>
        </p:blipFill>
        <p:spPr>
          <a:xfrm>
            <a:off x="5930517" y="741723"/>
            <a:ext cx="3054560" cy="2380701"/>
          </a:xfrm>
          <a:prstGeom prst="rect">
            <a:avLst/>
          </a:prstGeom>
        </p:spPr>
      </p:pic>
      <p:sp>
        <p:nvSpPr>
          <p:cNvPr id="12" name="Content Placeholder 1">
            <a:extLst>
              <a:ext uri="{FF2B5EF4-FFF2-40B4-BE49-F238E27FC236}">
                <a16:creationId xmlns:a16="http://schemas.microsoft.com/office/drawing/2014/main" id="{CCCC30E4-FBDD-06BB-922D-955A3552253A}"/>
              </a:ext>
            </a:extLst>
          </p:cNvPr>
          <p:cNvSpPr txBox="1">
            <a:spLocks/>
          </p:cNvSpPr>
          <p:nvPr/>
        </p:nvSpPr>
        <p:spPr>
          <a:xfrm rot="566839">
            <a:off x="1513184" y="1735213"/>
            <a:ext cx="1660270" cy="593736"/>
          </a:xfrm>
          <a:prstGeom prst="rect">
            <a:avLst/>
          </a:prstGeom>
          <a:solidFill>
            <a:srgbClr val="FFC000"/>
          </a:solidFill>
          <a:ln>
            <a:solidFill>
              <a:srgbClr val="000000"/>
            </a:solidFill>
          </a:ln>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solidFill>
                  <a:srgbClr val="000000"/>
                </a:solidFill>
              </a:rPr>
              <a:t>Why does dilute N enhance Q</a:t>
            </a:r>
            <a:r>
              <a:rPr lang="en-US" baseline="-25000">
                <a:solidFill>
                  <a:srgbClr val="000000"/>
                </a:solidFill>
              </a:rPr>
              <a:t>0</a:t>
            </a:r>
            <a:r>
              <a:rPr lang="en-US">
                <a:solidFill>
                  <a:srgbClr val="000000"/>
                </a:solidFill>
              </a:rPr>
              <a:t>?</a:t>
            </a:r>
          </a:p>
        </p:txBody>
      </p:sp>
      <p:sp>
        <p:nvSpPr>
          <p:cNvPr id="15" name="TextBox 14">
            <a:extLst>
              <a:ext uri="{FF2B5EF4-FFF2-40B4-BE49-F238E27FC236}">
                <a16:creationId xmlns:a16="http://schemas.microsoft.com/office/drawing/2014/main" id="{35BD29B9-478E-173D-4EB3-6022650889FD}"/>
              </a:ext>
            </a:extLst>
          </p:cNvPr>
          <p:cNvSpPr txBox="1"/>
          <p:nvPr/>
        </p:nvSpPr>
        <p:spPr>
          <a:xfrm>
            <a:off x="793167" y="611147"/>
            <a:ext cx="2268071" cy="338554"/>
          </a:xfrm>
          <a:prstGeom prst="rect">
            <a:avLst/>
          </a:prstGeom>
          <a:noFill/>
        </p:spPr>
        <p:txBody>
          <a:bodyPr wrap="square" rtlCol="0">
            <a:spAutoFit/>
          </a:bodyPr>
          <a:lstStyle/>
          <a:p>
            <a:pPr algn="ctr"/>
            <a:r>
              <a:rPr lang="en-US" sz="1600">
                <a:solidFill>
                  <a:schemeClr val="accent6">
                    <a:lumMod val="50000"/>
                  </a:schemeClr>
                </a:solidFill>
              </a:rPr>
              <a:t>SRF Cavity Studies</a:t>
            </a:r>
          </a:p>
        </p:txBody>
      </p:sp>
      <p:sp>
        <p:nvSpPr>
          <p:cNvPr id="16" name="TextBox 15">
            <a:extLst>
              <a:ext uri="{FF2B5EF4-FFF2-40B4-BE49-F238E27FC236}">
                <a16:creationId xmlns:a16="http://schemas.microsoft.com/office/drawing/2014/main" id="{CC518FCB-906F-BF77-26EC-09E4A29DE858}"/>
              </a:ext>
            </a:extLst>
          </p:cNvPr>
          <p:cNvSpPr txBox="1"/>
          <p:nvPr/>
        </p:nvSpPr>
        <p:spPr>
          <a:xfrm>
            <a:off x="6358512" y="2997042"/>
            <a:ext cx="2649855" cy="253916"/>
          </a:xfrm>
          <a:prstGeom prst="rect">
            <a:avLst/>
          </a:prstGeom>
          <a:noFill/>
        </p:spPr>
        <p:txBody>
          <a:bodyPr wrap="square" rtlCol="0">
            <a:spAutoFit/>
          </a:bodyPr>
          <a:lstStyle/>
          <a:p>
            <a:pPr algn="ctr"/>
            <a:r>
              <a:rPr lang="en-US" sz="1050"/>
              <a:t>D. Bafia </a:t>
            </a:r>
            <a:r>
              <a:rPr lang="en-US" sz="1050" i="1"/>
              <a:t>et al.</a:t>
            </a:r>
            <a:r>
              <a:rPr lang="en-US" sz="1050"/>
              <a:t> </a:t>
            </a:r>
            <a:r>
              <a:rPr lang="en-US" sz="1050" err="1"/>
              <a:t>PRAppl</a:t>
            </a:r>
            <a:r>
              <a:rPr lang="en-US" sz="1050"/>
              <a:t> </a:t>
            </a:r>
            <a:r>
              <a:rPr lang="en-US" sz="1050" b="1"/>
              <a:t>23</a:t>
            </a:r>
            <a:r>
              <a:rPr lang="en-US" sz="1050"/>
              <a:t>, 054052 (2025)</a:t>
            </a:r>
          </a:p>
        </p:txBody>
      </p:sp>
      <p:sp>
        <p:nvSpPr>
          <p:cNvPr id="17" name="TextBox 16">
            <a:extLst>
              <a:ext uri="{FF2B5EF4-FFF2-40B4-BE49-F238E27FC236}">
                <a16:creationId xmlns:a16="http://schemas.microsoft.com/office/drawing/2014/main" id="{A4E2F57D-5CD8-5F49-C136-1EC7594C5C7F}"/>
              </a:ext>
            </a:extLst>
          </p:cNvPr>
          <p:cNvSpPr txBox="1"/>
          <p:nvPr/>
        </p:nvSpPr>
        <p:spPr>
          <a:xfrm>
            <a:off x="7803997" y="4237277"/>
            <a:ext cx="1374491" cy="415498"/>
          </a:xfrm>
          <a:prstGeom prst="rect">
            <a:avLst/>
          </a:prstGeom>
          <a:noFill/>
        </p:spPr>
        <p:txBody>
          <a:bodyPr wrap="square" rtlCol="0">
            <a:spAutoFit/>
          </a:bodyPr>
          <a:lstStyle/>
          <a:p>
            <a:pPr algn="ctr"/>
            <a:r>
              <a:rPr lang="en-US" sz="1050"/>
              <a:t>T. Kubo </a:t>
            </a:r>
            <a:r>
              <a:rPr lang="en-US" sz="1050" err="1"/>
              <a:t>PRAppl</a:t>
            </a:r>
            <a:r>
              <a:rPr lang="en-US" sz="1050"/>
              <a:t> </a:t>
            </a:r>
            <a:r>
              <a:rPr lang="en-US" sz="1050" b="1"/>
              <a:t>17</a:t>
            </a:r>
            <a:r>
              <a:rPr lang="en-US" sz="1050"/>
              <a:t>, 014018 (2022)</a:t>
            </a:r>
          </a:p>
        </p:txBody>
      </p:sp>
      <p:sp>
        <p:nvSpPr>
          <p:cNvPr id="20" name="TextBox 19">
            <a:extLst>
              <a:ext uri="{FF2B5EF4-FFF2-40B4-BE49-F238E27FC236}">
                <a16:creationId xmlns:a16="http://schemas.microsoft.com/office/drawing/2014/main" id="{16468F7E-1738-690A-CA2F-6895FACE98E7}"/>
              </a:ext>
            </a:extLst>
          </p:cNvPr>
          <p:cNvSpPr txBox="1"/>
          <p:nvPr/>
        </p:nvSpPr>
        <p:spPr>
          <a:xfrm>
            <a:off x="5732011" y="3297694"/>
            <a:ext cx="2507284" cy="338554"/>
          </a:xfrm>
          <a:prstGeom prst="rect">
            <a:avLst/>
          </a:prstGeom>
          <a:noFill/>
        </p:spPr>
        <p:txBody>
          <a:bodyPr wrap="square" rtlCol="0">
            <a:spAutoFit/>
          </a:bodyPr>
          <a:lstStyle/>
          <a:p>
            <a:pPr algn="ctr"/>
            <a:r>
              <a:rPr lang="en-US" sz="1600">
                <a:solidFill>
                  <a:schemeClr val="accent6">
                    <a:lumMod val="50000"/>
                  </a:schemeClr>
                </a:solidFill>
              </a:rPr>
              <a:t>New Theoretical Models</a:t>
            </a:r>
          </a:p>
        </p:txBody>
      </p:sp>
      <p:sp>
        <p:nvSpPr>
          <p:cNvPr id="21" name="TextBox 20">
            <a:extLst>
              <a:ext uri="{FF2B5EF4-FFF2-40B4-BE49-F238E27FC236}">
                <a16:creationId xmlns:a16="http://schemas.microsoft.com/office/drawing/2014/main" id="{630BF45E-3A10-5581-2683-7EEB369BC3B2}"/>
              </a:ext>
            </a:extLst>
          </p:cNvPr>
          <p:cNvSpPr txBox="1"/>
          <p:nvPr/>
        </p:nvSpPr>
        <p:spPr>
          <a:xfrm>
            <a:off x="7806715" y="3636248"/>
            <a:ext cx="1305513" cy="577081"/>
          </a:xfrm>
          <a:prstGeom prst="rect">
            <a:avLst/>
          </a:prstGeom>
          <a:noFill/>
        </p:spPr>
        <p:txBody>
          <a:bodyPr wrap="square" rtlCol="0">
            <a:spAutoFit/>
          </a:bodyPr>
          <a:lstStyle/>
          <a:p>
            <a:pPr algn="ctr"/>
            <a:r>
              <a:rPr lang="en-US" sz="1050"/>
              <a:t>F. Herman and R. </a:t>
            </a:r>
            <a:r>
              <a:rPr lang="en-US" sz="1050" err="1"/>
              <a:t>Hlubina</a:t>
            </a:r>
            <a:r>
              <a:rPr lang="en-US" sz="1050"/>
              <a:t> PRB </a:t>
            </a:r>
            <a:r>
              <a:rPr lang="en-US" sz="1050" b="1"/>
              <a:t>104</a:t>
            </a:r>
            <a:r>
              <a:rPr lang="en-US" sz="1050"/>
              <a:t>, 094519 (2021)</a:t>
            </a:r>
          </a:p>
        </p:txBody>
      </p:sp>
      <p:sp>
        <p:nvSpPr>
          <p:cNvPr id="24" name="Content Placeholder 1">
            <a:extLst>
              <a:ext uri="{FF2B5EF4-FFF2-40B4-BE49-F238E27FC236}">
                <a16:creationId xmlns:a16="http://schemas.microsoft.com/office/drawing/2014/main" id="{43E480FF-7AE9-F100-08BB-817C6096903F}"/>
              </a:ext>
            </a:extLst>
          </p:cNvPr>
          <p:cNvSpPr txBox="1">
            <a:spLocks/>
          </p:cNvSpPr>
          <p:nvPr/>
        </p:nvSpPr>
        <p:spPr>
          <a:xfrm>
            <a:off x="423570" y="3627026"/>
            <a:ext cx="4656362" cy="861081"/>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Studies highlight the importance of N in optimal inelastic scattering</a:t>
            </a:r>
          </a:p>
          <a:p>
            <a:r>
              <a:rPr lang="en-US"/>
              <a:t>Less </a:t>
            </a:r>
            <a:r>
              <a:rPr lang="en-US" err="1"/>
              <a:t>NbH</a:t>
            </a:r>
            <a:r>
              <a:rPr lang="en-US"/>
              <a:t>? Anti Q-slope?</a:t>
            </a:r>
          </a:p>
          <a:p>
            <a:endParaRPr lang="en-US"/>
          </a:p>
        </p:txBody>
      </p:sp>
      <p:pic>
        <p:nvPicPr>
          <p:cNvPr id="5" name="Picture 4">
            <a:extLst>
              <a:ext uri="{FF2B5EF4-FFF2-40B4-BE49-F238E27FC236}">
                <a16:creationId xmlns:a16="http://schemas.microsoft.com/office/drawing/2014/main" id="{160F6875-0171-F071-AFB9-25D2145471CC}"/>
              </a:ext>
            </a:extLst>
          </p:cNvPr>
          <p:cNvPicPr>
            <a:picLocks noChangeAspect="1"/>
          </p:cNvPicPr>
          <p:nvPr/>
        </p:nvPicPr>
        <p:blipFill>
          <a:blip r:embed="rId7"/>
          <a:srcRect r="8775"/>
          <a:stretch/>
        </p:blipFill>
        <p:spPr>
          <a:xfrm>
            <a:off x="4773957" y="886503"/>
            <a:ext cx="1128731" cy="2111454"/>
          </a:xfrm>
          <a:prstGeom prst="rect">
            <a:avLst/>
          </a:prstGeom>
        </p:spPr>
      </p:pic>
      <p:pic>
        <p:nvPicPr>
          <p:cNvPr id="7" name="Picture 6">
            <a:extLst>
              <a:ext uri="{FF2B5EF4-FFF2-40B4-BE49-F238E27FC236}">
                <a16:creationId xmlns:a16="http://schemas.microsoft.com/office/drawing/2014/main" id="{297727D8-CAD9-0AF8-F6B5-D0B00023615C}"/>
              </a:ext>
            </a:extLst>
          </p:cNvPr>
          <p:cNvPicPr>
            <a:picLocks noChangeAspect="1"/>
          </p:cNvPicPr>
          <p:nvPr/>
        </p:nvPicPr>
        <p:blipFill>
          <a:blip r:embed="rId8"/>
          <a:srcRect r="4631"/>
          <a:stretch/>
        </p:blipFill>
        <p:spPr>
          <a:xfrm>
            <a:off x="3423453" y="942886"/>
            <a:ext cx="1222340" cy="2065276"/>
          </a:xfrm>
          <a:prstGeom prst="rect">
            <a:avLst/>
          </a:prstGeom>
        </p:spPr>
      </p:pic>
      <p:sp>
        <p:nvSpPr>
          <p:cNvPr id="8" name="TextBox 7">
            <a:extLst>
              <a:ext uri="{FF2B5EF4-FFF2-40B4-BE49-F238E27FC236}">
                <a16:creationId xmlns:a16="http://schemas.microsoft.com/office/drawing/2014/main" id="{ABE7C36E-5B53-7780-936E-A516A1F560C6}"/>
              </a:ext>
            </a:extLst>
          </p:cNvPr>
          <p:cNvSpPr txBox="1"/>
          <p:nvPr/>
        </p:nvSpPr>
        <p:spPr>
          <a:xfrm>
            <a:off x="1998938" y="937787"/>
            <a:ext cx="1373237" cy="338554"/>
          </a:xfrm>
          <a:prstGeom prst="rect">
            <a:avLst/>
          </a:prstGeom>
          <a:noFill/>
        </p:spPr>
        <p:txBody>
          <a:bodyPr wrap="square" rtlCol="0">
            <a:spAutoFit/>
          </a:bodyPr>
          <a:lstStyle/>
          <a:p>
            <a:r>
              <a:rPr lang="en-US" sz="1600"/>
              <a:t>N-Doped</a:t>
            </a:r>
          </a:p>
        </p:txBody>
      </p:sp>
      <p:sp>
        <p:nvSpPr>
          <p:cNvPr id="9" name="TextBox 8">
            <a:extLst>
              <a:ext uri="{FF2B5EF4-FFF2-40B4-BE49-F238E27FC236}">
                <a16:creationId xmlns:a16="http://schemas.microsoft.com/office/drawing/2014/main" id="{4CE738DB-F708-1895-3E53-D13B05BFC1D3}"/>
              </a:ext>
            </a:extLst>
          </p:cNvPr>
          <p:cNvSpPr txBox="1"/>
          <p:nvPr/>
        </p:nvSpPr>
        <p:spPr>
          <a:xfrm>
            <a:off x="625701" y="1385994"/>
            <a:ext cx="1373237" cy="338554"/>
          </a:xfrm>
          <a:prstGeom prst="rect">
            <a:avLst/>
          </a:prstGeom>
          <a:noFill/>
        </p:spPr>
        <p:txBody>
          <a:bodyPr wrap="square" rtlCol="0">
            <a:spAutoFit/>
          </a:bodyPr>
          <a:lstStyle/>
          <a:p>
            <a:r>
              <a:rPr lang="en-US" sz="1600">
                <a:solidFill>
                  <a:srgbClr val="000000"/>
                </a:solidFill>
              </a:rPr>
              <a:t>EP</a:t>
            </a:r>
          </a:p>
        </p:txBody>
      </p:sp>
      <p:sp>
        <p:nvSpPr>
          <p:cNvPr id="11" name="TextBox 10">
            <a:extLst>
              <a:ext uri="{FF2B5EF4-FFF2-40B4-BE49-F238E27FC236}">
                <a16:creationId xmlns:a16="http://schemas.microsoft.com/office/drawing/2014/main" id="{38EBFA19-7969-8921-DA9C-1E4A20A3B79A}"/>
              </a:ext>
            </a:extLst>
          </p:cNvPr>
          <p:cNvSpPr txBox="1"/>
          <p:nvPr/>
        </p:nvSpPr>
        <p:spPr>
          <a:xfrm>
            <a:off x="3605105" y="593076"/>
            <a:ext cx="2268071" cy="338554"/>
          </a:xfrm>
          <a:prstGeom prst="rect">
            <a:avLst/>
          </a:prstGeom>
          <a:noFill/>
        </p:spPr>
        <p:txBody>
          <a:bodyPr wrap="square" rtlCol="0">
            <a:spAutoFit/>
          </a:bodyPr>
          <a:lstStyle/>
          <a:p>
            <a:pPr algn="ctr"/>
            <a:r>
              <a:rPr lang="en-US" sz="1600">
                <a:solidFill>
                  <a:schemeClr val="accent6">
                    <a:lumMod val="50000"/>
                  </a:schemeClr>
                </a:solidFill>
              </a:rPr>
              <a:t>PCTS Studies on Cutouts</a:t>
            </a:r>
          </a:p>
        </p:txBody>
      </p:sp>
      <p:sp>
        <p:nvSpPr>
          <p:cNvPr id="13" name="TextBox 12">
            <a:extLst>
              <a:ext uri="{FF2B5EF4-FFF2-40B4-BE49-F238E27FC236}">
                <a16:creationId xmlns:a16="http://schemas.microsoft.com/office/drawing/2014/main" id="{09D5FF12-56D4-7E78-8BB3-6CB3555388A4}"/>
              </a:ext>
            </a:extLst>
          </p:cNvPr>
          <p:cNvSpPr txBox="1"/>
          <p:nvPr/>
        </p:nvSpPr>
        <p:spPr>
          <a:xfrm>
            <a:off x="5085699" y="1297469"/>
            <a:ext cx="1009951" cy="338554"/>
          </a:xfrm>
          <a:prstGeom prst="rect">
            <a:avLst/>
          </a:prstGeom>
          <a:noFill/>
        </p:spPr>
        <p:txBody>
          <a:bodyPr wrap="square" rtlCol="0">
            <a:spAutoFit/>
          </a:bodyPr>
          <a:lstStyle/>
          <a:p>
            <a:r>
              <a:rPr lang="en-US" sz="1600"/>
              <a:t>N-Doped</a:t>
            </a:r>
          </a:p>
        </p:txBody>
      </p:sp>
      <p:sp>
        <p:nvSpPr>
          <p:cNvPr id="14" name="TextBox 13">
            <a:extLst>
              <a:ext uri="{FF2B5EF4-FFF2-40B4-BE49-F238E27FC236}">
                <a16:creationId xmlns:a16="http://schemas.microsoft.com/office/drawing/2014/main" id="{219E7742-2DB5-E274-4B27-63EE142A5C51}"/>
              </a:ext>
            </a:extLst>
          </p:cNvPr>
          <p:cNvSpPr txBox="1"/>
          <p:nvPr/>
        </p:nvSpPr>
        <p:spPr>
          <a:xfrm>
            <a:off x="3929319" y="1269583"/>
            <a:ext cx="1373237" cy="338554"/>
          </a:xfrm>
          <a:prstGeom prst="rect">
            <a:avLst/>
          </a:prstGeom>
          <a:noFill/>
        </p:spPr>
        <p:txBody>
          <a:bodyPr wrap="square" rtlCol="0">
            <a:spAutoFit/>
          </a:bodyPr>
          <a:lstStyle/>
          <a:p>
            <a:r>
              <a:rPr lang="en-US" sz="1600">
                <a:solidFill>
                  <a:srgbClr val="000000"/>
                </a:solidFill>
              </a:rPr>
              <a:t>EP</a:t>
            </a:r>
          </a:p>
        </p:txBody>
      </p:sp>
      <p:sp>
        <p:nvSpPr>
          <p:cNvPr id="18" name="TextBox 17">
            <a:extLst>
              <a:ext uri="{FF2B5EF4-FFF2-40B4-BE49-F238E27FC236}">
                <a16:creationId xmlns:a16="http://schemas.microsoft.com/office/drawing/2014/main" id="{674BF374-0E80-8B73-3FBC-60426FB58330}"/>
              </a:ext>
            </a:extLst>
          </p:cNvPr>
          <p:cNvSpPr txBox="1"/>
          <p:nvPr/>
        </p:nvSpPr>
        <p:spPr>
          <a:xfrm>
            <a:off x="3729615" y="3003630"/>
            <a:ext cx="1849350" cy="415498"/>
          </a:xfrm>
          <a:prstGeom prst="rect">
            <a:avLst/>
          </a:prstGeom>
          <a:noFill/>
        </p:spPr>
        <p:txBody>
          <a:bodyPr wrap="square" rtlCol="0">
            <a:spAutoFit/>
          </a:bodyPr>
          <a:lstStyle/>
          <a:p>
            <a:pPr algn="ctr"/>
            <a:r>
              <a:rPr lang="en-US" sz="1050"/>
              <a:t>N. </a:t>
            </a:r>
            <a:r>
              <a:rPr lang="en-US" sz="1050" err="1"/>
              <a:t>Groll</a:t>
            </a:r>
            <a:r>
              <a:rPr lang="en-US" sz="1050"/>
              <a:t> </a:t>
            </a:r>
            <a:r>
              <a:rPr lang="en-US" sz="1050" i="1"/>
              <a:t>et al. </a:t>
            </a:r>
            <a:r>
              <a:rPr lang="en-US" sz="900" b="0" u="none" strike="noStrike">
                <a:effectLst/>
                <a:hlinkClick r:id="rId9"/>
              </a:rPr>
              <a:t>arXiv:1805.06359</a:t>
            </a:r>
            <a:endParaRPr lang="en-US" sz="900">
              <a:effectLst/>
            </a:endParaRPr>
          </a:p>
          <a:p>
            <a:pPr algn="ctr"/>
            <a:r>
              <a:rPr lang="en-US" sz="1050" i="1"/>
              <a:t> </a:t>
            </a:r>
            <a:endParaRPr lang="en-US" sz="1050"/>
          </a:p>
        </p:txBody>
      </p:sp>
      <p:sp>
        <p:nvSpPr>
          <p:cNvPr id="25" name="TextBox 24">
            <a:extLst>
              <a:ext uri="{FF2B5EF4-FFF2-40B4-BE49-F238E27FC236}">
                <a16:creationId xmlns:a16="http://schemas.microsoft.com/office/drawing/2014/main" id="{125E3176-0106-5059-8B9D-7C0D3F70CC39}"/>
              </a:ext>
            </a:extLst>
          </p:cNvPr>
          <p:cNvSpPr txBox="1"/>
          <p:nvPr/>
        </p:nvSpPr>
        <p:spPr>
          <a:xfrm>
            <a:off x="5966933" y="288100"/>
            <a:ext cx="3473842" cy="584775"/>
          </a:xfrm>
          <a:prstGeom prst="rect">
            <a:avLst/>
          </a:prstGeom>
          <a:noFill/>
        </p:spPr>
        <p:txBody>
          <a:bodyPr wrap="square" rtlCol="0">
            <a:spAutoFit/>
          </a:bodyPr>
          <a:lstStyle/>
          <a:p>
            <a:pPr algn="ctr"/>
            <a:r>
              <a:rPr lang="en-US" sz="1600">
                <a:solidFill>
                  <a:schemeClr val="accent6">
                    <a:lumMod val="50000"/>
                  </a:schemeClr>
                </a:solidFill>
              </a:rPr>
              <a:t>Nb SRF Cavity Conductivity Measurement</a:t>
            </a:r>
          </a:p>
        </p:txBody>
      </p:sp>
    </p:spTree>
    <p:extLst>
      <p:ext uri="{BB962C8B-B14F-4D97-AF65-F5344CB8AC3E}">
        <p14:creationId xmlns:p14="http://schemas.microsoft.com/office/powerpoint/2010/main" val="314067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7" grpId="0"/>
      <p:bldP spid="20" grpId="0"/>
      <p:bldP spid="21" grpId="0"/>
      <p:bldP spid="11" grpId="0"/>
      <p:bldP spid="13" grpId="0"/>
      <p:bldP spid="14" grpId="0"/>
      <p:bldP spid="18"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D22EE51-F04D-BECC-358C-DF3C18753982}"/>
              </a:ext>
            </a:extLst>
          </p:cNvPr>
          <p:cNvPicPr>
            <a:picLocks noChangeAspect="1"/>
          </p:cNvPicPr>
          <p:nvPr/>
        </p:nvPicPr>
        <p:blipFill>
          <a:blip r:embed="rId3"/>
          <a:stretch>
            <a:fillRect/>
          </a:stretch>
        </p:blipFill>
        <p:spPr>
          <a:xfrm>
            <a:off x="157095" y="3267483"/>
            <a:ext cx="1519455" cy="1196007"/>
          </a:xfrm>
          <a:prstGeom prst="rect">
            <a:avLst/>
          </a:prstGeom>
        </p:spPr>
      </p:pic>
      <p:sp>
        <p:nvSpPr>
          <p:cNvPr id="3" name="Title 2">
            <a:extLst>
              <a:ext uri="{FF2B5EF4-FFF2-40B4-BE49-F238E27FC236}">
                <a16:creationId xmlns:a16="http://schemas.microsoft.com/office/drawing/2014/main" id="{6CDAB83B-26EB-4101-C3E5-CF0D414AB691}"/>
              </a:ext>
            </a:extLst>
          </p:cNvPr>
          <p:cNvSpPr>
            <a:spLocks noGrp="1"/>
          </p:cNvSpPr>
          <p:nvPr>
            <p:ph type="title"/>
          </p:nvPr>
        </p:nvSpPr>
        <p:spPr/>
        <p:txBody>
          <a:bodyPr/>
          <a:lstStyle/>
          <a:p>
            <a:r>
              <a:rPr lang="en-US"/>
              <a:t>Exploring the Role of Impurities in Nb: Oxygen</a:t>
            </a:r>
          </a:p>
        </p:txBody>
      </p:sp>
      <p:pic>
        <p:nvPicPr>
          <p:cNvPr id="4" name="Picture 3">
            <a:extLst>
              <a:ext uri="{FF2B5EF4-FFF2-40B4-BE49-F238E27FC236}">
                <a16:creationId xmlns:a16="http://schemas.microsoft.com/office/drawing/2014/main" id="{8EF25827-3E5D-2D1A-8F67-33E7AFA7FCF6}"/>
              </a:ext>
            </a:extLst>
          </p:cNvPr>
          <p:cNvPicPr>
            <a:picLocks noChangeAspect="1"/>
          </p:cNvPicPr>
          <p:nvPr/>
        </p:nvPicPr>
        <p:blipFill>
          <a:blip r:embed="rId4"/>
          <a:stretch>
            <a:fillRect/>
          </a:stretch>
        </p:blipFill>
        <p:spPr>
          <a:xfrm>
            <a:off x="49830" y="892550"/>
            <a:ext cx="2912215" cy="2138921"/>
          </a:xfrm>
          <a:prstGeom prst="rect">
            <a:avLst/>
          </a:prstGeom>
        </p:spPr>
      </p:pic>
      <p:sp>
        <p:nvSpPr>
          <p:cNvPr id="5" name="Content Placeholder 1">
            <a:extLst>
              <a:ext uri="{FF2B5EF4-FFF2-40B4-BE49-F238E27FC236}">
                <a16:creationId xmlns:a16="http://schemas.microsoft.com/office/drawing/2014/main" id="{C1C2200D-9C47-F69D-8F82-BA10F1884530}"/>
              </a:ext>
            </a:extLst>
          </p:cNvPr>
          <p:cNvSpPr txBox="1">
            <a:spLocks/>
          </p:cNvSpPr>
          <p:nvPr/>
        </p:nvSpPr>
        <p:spPr>
          <a:xfrm rot="566839">
            <a:off x="464244" y="1822852"/>
            <a:ext cx="1699633" cy="414751"/>
          </a:xfrm>
          <a:prstGeom prst="rect">
            <a:avLst/>
          </a:prstGeom>
          <a:solidFill>
            <a:srgbClr val="FFC000"/>
          </a:solidFill>
          <a:ln>
            <a:solidFill>
              <a:srgbClr val="000000"/>
            </a:solidFill>
          </a:ln>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solidFill>
                  <a:srgbClr val="000000"/>
                </a:solidFill>
              </a:rPr>
              <a:t>Why does baking enable performance tuning?</a:t>
            </a:r>
          </a:p>
        </p:txBody>
      </p:sp>
      <p:sp>
        <p:nvSpPr>
          <p:cNvPr id="6" name="TextBox 5">
            <a:extLst>
              <a:ext uri="{FF2B5EF4-FFF2-40B4-BE49-F238E27FC236}">
                <a16:creationId xmlns:a16="http://schemas.microsoft.com/office/drawing/2014/main" id="{A45EDD93-3BF3-8737-7A1D-330A8E0A0B53}"/>
              </a:ext>
            </a:extLst>
          </p:cNvPr>
          <p:cNvSpPr txBox="1"/>
          <p:nvPr/>
        </p:nvSpPr>
        <p:spPr>
          <a:xfrm>
            <a:off x="784498" y="474339"/>
            <a:ext cx="1906173" cy="461665"/>
          </a:xfrm>
          <a:prstGeom prst="rect">
            <a:avLst/>
          </a:prstGeom>
          <a:noFill/>
        </p:spPr>
        <p:txBody>
          <a:bodyPr wrap="square" rtlCol="0">
            <a:spAutoFit/>
          </a:bodyPr>
          <a:lstStyle/>
          <a:p>
            <a:pPr algn="ctr"/>
            <a:r>
              <a:rPr lang="en-US" sz="1200">
                <a:solidFill>
                  <a:schemeClr val="accent6">
                    <a:lumMod val="50000"/>
                  </a:schemeClr>
                </a:solidFill>
              </a:rPr>
              <a:t>Cavity Performance Post Various </a:t>
            </a:r>
            <a:r>
              <a:rPr lang="en-US" sz="1200" i="1">
                <a:solidFill>
                  <a:schemeClr val="accent6">
                    <a:lumMod val="50000"/>
                  </a:schemeClr>
                </a:solidFill>
              </a:rPr>
              <a:t>in situ</a:t>
            </a:r>
            <a:r>
              <a:rPr lang="en-US" sz="1200">
                <a:solidFill>
                  <a:schemeClr val="accent6">
                    <a:lumMod val="50000"/>
                  </a:schemeClr>
                </a:solidFill>
              </a:rPr>
              <a:t> Baking</a:t>
            </a:r>
          </a:p>
        </p:txBody>
      </p:sp>
      <p:sp>
        <p:nvSpPr>
          <p:cNvPr id="7" name="TextBox 6">
            <a:extLst>
              <a:ext uri="{FF2B5EF4-FFF2-40B4-BE49-F238E27FC236}">
                <a16:creationId xmlns:a16="http://schemas.microsoft.com/office/drawing/2014/main" id="{39B8DE87-4147-230B-102E-D50B37E5B772}"/>
              </a:ext>
            </a:extLst>
          </p:cNvPr>
          <p:cNvSpPr txBox="1"/>
          <p:nvPr/>
        </p:nvSpPr>
        <p:spPr>
          <a:xfrm>
            <a:off x="1892976" y="889727"/>
            <a:ext cx="1373237" cy="338554"/>
          </a:xfrm>
          <a:prstGeom prst="rect">
            <a:avLst/>
          </a:prstGeom>
          <a:noFill/>
        </p:spPr>
        <p:txBody>
          <a:bodyPr wrap="square" rtlCol="0">
            <a:spAutoFit/>
          </a:bodyPr>
          <a:lstStyle/>
          <a:p>
            <a:r>
              <a:rPr lang="en-US" sz="1600">
                <a:solidFill>
                  <a:srgbClr val="FF0000"/>
                </a:solidFill>
              </a:rPr>
              <a:t>Mid-T Bake</a:t>
            </a:r>
          </a:p>
        </p:txBody>
      </p:sp>
      <p:sp>
        <p:nvSpPr>
          <p:cNvPr id="8" name="TextBox 7">
            <a:extLst>
              <a:ext uri="{FF2B5EF4-FFF2-40B4-BE49-F238E27FC236}">
                <a16:creationId xmlns:a16="http://schemas.microsoft.com/office/drawing/2014/main" id="{D66C7E56-5DF0-D4D0-637A-DD66FAD0E40D}"/>
              </a:ext>
            </a:extLst>
          </p:cNvPr>
          <p:cNvSpPr txBox="1"/>
          <p:nvPr/>
        </p:nvSpPr>
        <p:spPr>
          <a:xfrm>
            <a:off x="2085486" y="1248986"/>
            <a:ext cx="1110760" cy="338554"/>
          </a:xfrm>
          <a:prstGeom prst="rect">
            <a:avLst/>
          </a:prstGeom>
          <a:noFill/>
        </p:spPr>
        <p:txBody>
          <a:bodyPr wrap="square" rtlCol="0">
            <a:spAutoFit/>
          </a:bodyPr>
          <a:lstStyle/>
          <a:p>
            <a:r>
              <a:rPr lang="en-US" sz="1600">
                <a:solidFill>
                  <a:srgbClr val="FF46B3"/>
                </a:solidFill>
              </a:rPr>
              <a:t>75/120 C </a:t>
            </a:r>
          </a:p>
        </p:txBody>
      </p:sp>
      <p:sp>
        <p:nvSpPr>
          <p:cNvPr id="9" name="TextBox 8">
            <a:extLst>
              <a:ext uri="{FF2B5EF4-FFF2-40B4-BE49-F238E27FC236}">
                <a16:creationId xmlns:a16="http://schemas.microsoft.com/office/drawing/2014/main" id="{E5B96654-CA38-793F-F17A-505457DC4F17}"/>
              </a:ext>
            </a:extLst>
          </p:cNvPr>
          <p:cNvSpPr txBox="1"/>
          <p:nvPr/>
        </p:nvSpPr>
        <p:spPr>
          <a:xfrm>
            <a:off x="2284079" y="1884562"/>
            <a:ext cx="1110760" cy="338554"/>
          </a:xfrm>
          <a:prstGeom prst="rect">
            <a:avLst/>
          </a:prstGeom>
          <a:noFill/>
        </p:spPr>
        <p:txBody>
          <a:bodyPr wrap="square" rtlCol="0">
            <a:spAutoFit/>
          </a:bodyPr>
          <a:lstStyle/>
          <a:p>
            <a:r>
              <a:rPr lang="en-US" sz="1600">
                <a:solidFill>
                  <a:srgbClr val="CA8FB0"/>
                </a:solidFill>
              </a:rPr>
              <a:t>120 C </a:t>
            </a:r>
          </a:p>
        </p:txBody>
      </p:sp>
      <p:pic>
        <p:nvPicPr>
          <p:cNvPr id="32" name="Picture 31">
            <a:extLst>
              <a:ext uri="{FF2B5EF4-FFF2-40B4-BE49-F238E27FC236}">
                <a16:creationId xmlns:a16="http://schemas.microsoft.com/office/drawing/2014/main" id="{4C191E9F-74A6-E17D-6332-B9EF60597668}"/>
              </a:ext>
            </a:extLst>
          </p:cNvPr>
          <p:cNvPicPr>
            <a:picLocks noChangeAspect="1"/>
          </p:cNvPicPr>
          <p:nvPr/>
        </p:nvPicPr>
        <p:blipFill>
          <a:blip r:embed="rId5"/>
          <a:stretch>
            <a:fillRect/>
          </a:stretch>
        </p:blipFill>
        <p:spPr>
          <a:xfrm>
            <a:off x="1653440" y="3248433"/>
            <a:ext cx="1503868" cy="1196007"/>
          </a:xfrm>
          <a:prstGeom prst="rect">
            <a:avLst/>
          </a:prstGeom>
        </p:spPr>
      </p:pic>
      <p:pic>
        <p:nvPicPr>
          <p:cNvPr id="34" name="Picture 33">
            <a:extLst>
              <a:ext uri="{FF2B5EF4-FFF2-40B4-BE49-F238E27FC236}">
                <a16:creationId xmlns:a16="http://schemas.microsoft.com/office/drawing/2014/main" id="{91C4293C-0918-448E-4423-CCA0BBA454EF}"/>
              </a:ext>
            </a:extLst>
          </p:cNvPr>
          <p:cNvPicPr>
            <a:picLocks noChangeAspect="1"/>
          </p:cNvPicPr>
          <p:nvPr/>
        </p:nvPicPr>
        <p:blipFill>
          <a:blip r:embed="rId6"/>
          <a:stretch>
            <a:fillRect/>
          </a:stretch>
        </p:blipFill>
        <p:spPr>
          <a:xfrm>
            <a:off x="6276199" y="776103"/>
            <a:ext cx="2761309" cy="2286467"/>
          </a:xfrm>
          <a:prstGeom prst="rect">
            <a:avLst/>
          </a:prstGeom>
        </p:spPr>
      </p:pic>
      <p:pic>
        <p:nvPicPr>
          <p:cNvPr id="35" name="Picture 34" descr="Chart&#10;&#10;Description automatically generated">
            <a:extLst>
              <a:ext uri="{FF2B5EF4-FFF2-40B4-BE49-F238E27FC236}">
                <a16:creationId xmlns:a16="http://schemas.microsoft.com/office/drawing/2014/main" id="{7E95C5DA-DD79-04FA-01FA-F2660D54D961}"/>
              </a:ext>
            </a:extLst>
          </p:cNvPr>
          <p:cNvPicPr>
            <a:picLocks noChangeAspect="1"/>
          </p:cNvPicPr>
          <p:nvPr/>
        </p:nvPicPr>
        <p:blipFill>
          <a:blip r:embed="rId7"/>
          <a:stretch>
            <a:fillRect/>
          </a:stretch>
        </p:blipFill>
        <p:spPr>
          <a:xfrm>
            <a:off x="3040387" y="583872"/>
            <a:ext cx="3210098" cy="2407574"/>
          </a:xfrm>
          <a:prstGeom prst="rect">
            <a:avLst/>
          </a:prstGeom>
        </p:spPr>
      </p:pic>
      <p:pic>
        <p:nvPicPr>
          <p:cNvPr id="36" name="Picture 35">
            <a:extLst>
              <a:ext uri="{FF2B5EF4-FFF2-40B4-BE49-F238E27FC236}">
                <a16:creationId xmlns:a16="http://schemas.microsoft.com/office/drawing/2014/main" id="{D7A7F524-5763-B192-4080-9E4908FA8018}"/>
              </a:ext>
            </a:extLst>
          </p:cNvPr>
          <p:cNvPicPr>
            <a:picLocks noChangeAspect="1"/>
          </p:cNvPicPr>
          <p:nvPr/>
        </p:nvPicPr>
        <p:blipFill>
          <a:blip r:embed="rId8"/>
          <a:stretch>
            <a:fillRect/>
          </a:stretch>
        </p:blipFill>
        <p:spPr>
          <a:xfrm>
            <a:off x="3454988" y="1913815"/>
            <a:ext cx="1309860" cy="789330"/>
          </a:xfrm>
          <a:prstGeom prst="rect">
            <a:avLst/>
          </a:prstGeom>
          <a:solidFill>
            <a:schemeClr val="bg1"/>
          </a:solidFill>
          <a:ln>
            <a:solidFill>
              <a:schemeClr val="accent6">
                <a:lumMod val="50000"/>
              </a:schemeClr>
            </a:solidFill>
          </a:ln>
        </p:spPr>
      </p:pic>
      <p:sp>
        <p:nvSpPr>
          <p:cNvPr id="37" name="TextBox 36">
            <a:extLst>
              <a:ext uri="{FF2B5EF4-FFF2-40B4-BE49-F238E27FC236}">
                <a16:creationId xmlns:a16="http://schemas.microsoft.com/office/drawing/2014/main" id="{21309BF5-DEBD-60D1-593E-0683D431CCDF}"/>
              </a:ext>
            </a:extLst>
          </p:cNvPr>
          <p:cNvSpPr txBox="1"/>
          <p:nvPr/>
        </p:nvSpPr>
        <p:spPr>
          <a:xfrm>
            <a:off x="2457734" y="575342"/>
            <a:ext cx="4505457" cy="276999"/>
          </a:xfrm>
          <a:prstGeom prst="rect">
            <a:avLst/>
          </a:prstGeom>
          <a:noFill/>
        </p:spPr>
        <p:txBody>
          <a:bodyPr wrap="square" rtlCol="0">
            <a:spAutoFit/>
          </a:bodyPr>
          <a:lstStyle/>
          <a:p>
            <a:pPr algn="ctr"/>
            <a:r>
              <a:rPr lang="en-US" sz="1200">
                <a:solidFill>
                  <a:schemeClr val="accent6">
                    <a:lumMod val="50000"/>
                  </a:schemeClr>
                </a:solidFill>
              </a:rPr>
              <a:t>TE1RI003 Post Sequential 120C Baking</a:t>
            </a:r>
            <a:endParaRPr lang="en-US" sz="1600">
              <a:solidFill>
                <a:schemeClr val="accent6">
                  <a:lumMod val="50000"/>
                </a:schemeClr>
              </a:solidFill>
            </a:endParaRPr>
          </a:p>
        </p:txBody>
      </p:sp>
      <p:sp>
        <p:nvSpPr>
          <p:cNvPr id="38" name="TextBox 37">
            <a:extLst>
              <a:ext uri="{FF2B5EF4-FFF2-40B4-BE49-F238E27FC236}">
                <a16:creationId xmlns:a16="http://schemas.microsoft.com/office/drawing/2014/main" id="{03E5BA9C-99E6-FE92-969B-1DC04A18B5E0}"/>
              </a:ext>
            </a:extLst>
          </p:cNvPr>
          <p:cNvSpPr txBox="1"/>
          <p:nvPr/>
        </p:nvSpPr>
        <p:spPr>
          <a:xfrm>
            <a:off x="3594535" y="1913991"/>
            <a:ext cx="1156779" cy="123111"/>
          </a:xfrm>
          <a:prstGeom prst="rect">
            <a:avLst/>
          </a:prstGeom>
          <a:solidFill>
            <a:schemeClr val="bg1"/>
          </a:solidFill>
          <a:ln>
            <a:noFill/>
          </a:ln>
        </p:spPr>
        <p:txBody>
          <a:bodyPr wrap="square" lIns="0" tIns="0" rIns="0" bIns="0" rtlCol="0">
            <a:spAutoFit/>
          </a:bodyPr>
          <a:lstStyle/>
          <a:p>
            <a:r>
              <a:rPr lang="en-US" sz="800">
                <a:solidFill>
                  <a:schemeClr val="accent6">
                    <a:lumMod val="50000"/>
                  </a:schemeClr>
                </a:solidFill>
              </a:rPr>
              <a:t>Calculated O Depth Profile</a:t>
            </a:r>
            <a:endParaRPr lang="en-US" sz="1100">
              <a:solidFill>
                <a:schemeClr val="accent6">
                  <a:lumMod val="50000"/>
                </a:schemeClr>
              </a:solidFill>
            </a:endParaRPr>
          </a:p>
        </p:txBody>
      </p:sp>
      <p:sp>
        <p:nvSpPr>
          <p:cNvPr id="39" name="TextBox 38">
            <a:extLst>
              <a:ext uri="{FF2B5EF4-FFF2-40B4-BE49-F238E27FC236}">
                <a16:creationId xmlns:a16="http://schemas.microsoft.com/office/drawing/2014/main" id="{5A7F20E9-D3F7-93E4-AAB8-2A9786B5ECDB}"/>
              </a:ext>
            </a:extLst>
          </p:cNvPr>
          <p:cNvSpPr txBox="1"/>
          <p:nvPr/>
        </p:nvSpPr>
        <p:spPr>
          <a:xfrm>
            <a:off x="3629402" y="2347685"/>
            <a:ext cx="2354001" cy="430887"/>
          </a:xfrm>
          <a:prstGeom prst="rect">
            <a:avLst/>
          </a:prstGeom>
          <a:noFill/>
        </p:spPr>
        <p:txBody>
          <a:bodyPr wrap="square" rtlCol="0">
            <a:spAutoFit/>
          </a:bodyPr>
          <a:lstStyle/>
          <a:p>
            <a:pPr algn="r"/>
            <a:r>
              <a:rPr lang="en-US" sz="1100">
                <a:solidFill>
                  <a:srgbClr val="343A40"/>
                </a:solidFill>
              </a:rPr>
              <a:t>T = 2K</a:t>
            </a:r>
          </a:p>
          <a:p>
            <a:pPr algn="r"/>
            <a:r>
              <a:rPr lang="en-US" sz="1100">
                <a:solidFill>
                  <a:srgbClr val="343A40"/>
                </a:solidFill>
              </a:rPr>
              <a:t>f</a:t>
            </a:r>
            <a:r>
              <a:rPr lang="en-US" sz="1100" baseline="-25000">
                <a:solidFill>
                  <a:srgbClr val="343A40"/>
                </a:solidFill>
              </a:rPr>
              <a:t>0</a:t>
            </a:r>
            <a:r>
              <a:rPr lang="en-US" sz="1100">
                <a:solidFill>
                  <a:srgbClr val="343A40"/>
                </a:solidFill>
              </a:rPr>
              <a:t> = 1.3 GHz</a:t>
            </a:r>
          </a:p>
        </p:txBody>
      </p:sp>
      <p:sp>
        <p:nvSpPr>
          <p:cNvPr id="41" name="TextBox 40">
            <a:extLst>
              <a:ext uri="{FF2B5EF4-FFF2-40B4-BE49-F238E27FC236}">
                <a16:creationId xmlns:a16="http://schemas.microsoft.com/office/drawing/2014/main" id="{7E42FA64-BDA0-52AB-A19D-BB2FE6D38C96}"/>
              </a:ext>
            </a:extLst>
          </p:cNvPr>
          <p:cNvSpPr txBox="1"/>
          <p:nvPr/>
        </p:nvSpPr>
        <p:spPr>
          <a:xfrm>
            <a:off x="3424196" y="2750251"/>
            <a:ext cx="1196573" cy="169277"/>
          </a:xfrm>
          <a:prstGeom prst="rect">
            <a:avLst/>
          </a:prstGeom>
          <a:solidFill>
            <a:schemeClr val="tx2">
              <a:lumMod val="10000"/>
              <a:lumOff val="90000"/>
            </a:schemeClr>
          </a:solidFill>
          <a:ln>
            <a:solidFill>
              <a:schemeClr val="accent6">
                <a:lumMod val="50000"/>
              </a:schemeClr>
            </a:solidFill>
          </a:ln>
        </p:spPr>
        <p:txBody>
          <a:bodyPr wrap="square" lIns="0" tIns="0" rIns="0" bIns="0" rtlCol="0">
            <a:spAutoFit/>
          </a:bodyPr>
          <a:lstStyle/>
          <a:p>
            <a:pPr algn="ctr">
              <a:spcAft>
                <a:spcPts val="800"/>
              </a:spcAft>
            </a:pPr>
            <a:r>
              <a:rPr lang="en-US" sz="1100">
                <a:solidFill>
                  <a:schemeClr val="tx1">
                    <a:lumMod val="50000"/>
                  </a:schemeClr>
                </a:solidFill>
                <a:latin typeface="Helvetica" pitchFamily="2" charset="0"/>
              </a:rPr>
              <a:t>Diffusion Depth</a:t>
            </a:r>
          </a:p>
        </p:txBody>
      </p:sp>
      <p:sp>
        <p:nvSpPr>
          <p:cNvPr id="42" name="Right Brace 41">
            <a:extLst>
              <a:ext uri="{FF2B5EF4-FFF2-40B4-BE49-F238E27FC236}">
                <a16:creationId xmlns:a16="http://schemas.microsoft.com/office/drawing/2014/main" id="{7D821A18-37FF-D098-400D-DFE3C0217B7B}"/>
              </a:ext>
            </a:extLst>
          </p:cNvPr>
          <p:cNvSpPr/>
          <p:nvPr/>
        </p:nvSpPr>
        <p:spPr>
          <a:xfrm rot="5400000">
            <a:off x="3950733" y="2289380"/>
            <a:ext cx="143501" cy="70533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F1578438-E489-035B-0197-888972D193E3}"/>
              </a:ext>
            </a:extLst>
          </p:cNvPr>
          <p:cNvSpPr txBox="1"/>
          <p:nvPr/>
        </p:nvSpPr>
        <p:spPr>
          <a:xfrm>
            <a:off x="6477155" y="2508292"/>
            <a:ext cx="1938794" cy="253916"/>
          </a:xfrm>
          <a:prstGeom prst="rect">
            <a:avLst/>
          </a:prstGeom>
          <a:noFill/>
        </p:spPr>
        <p:txBody>
          <a:bodyPr wrap="square" rtlCol="0">
            <a:spAutoFit/>
          </a:bodyPr>
          <a:lstStyle/>
          <a:p>
            <a:pPr algn="ctr"/>
            <a:r>
              <a:rPr lang="en-US" sz="1050"/>
              <a:t>D. Bafia </a:t>
            </a:r>
            <a:r>
              <a:rPr lang="en-US" sz="1050" i="1"/>
              <a:t>et al.</a:t>
            </a:r>
            <a:r>
              <a:rPr lang="en-US" sz="1050"/>
              <a:t> Proc. of SRF’21</a:t>
            </a:r>
          </a:p>
        </p:txBody>
      </p:sp>
      <p:sp>
        <p:nvSpPr>
          <p:cNvPr id="55" name="TextBox 54">
            <a:extLst>
              <a:ext uri="{FF2B5EF4-FFF2-40B4-BE49-F238E27FC236}">
                <a16:creationId xmlns:a16="http://schemas.microsoft.com/office/drawing/2014/main" id="{65948CF1-F452-D7CE-F923-54919E709A43}"/>
              </a:ext>
            </a:extLst>
          </p:cNvPr>
          <p:cNvSpPr txBox="1"/>
          <p:nvPr/>
        </p:nvSpPr>
        <p:spPr>
          <a:xfrm>
            <a:off x="6418438" y="396211"/>
            <a:ext cx="2701934" cy="461665"/>
          </a:xfrm>
          <a:prstGeom prst="rect">
            <a:avLst/>
          </a:prstGeom>
          <a:noFill/>
        </p:spPr>
        <p:txBody>
          <a:bodyPr wrap="square" rtlCol="0">
            <a:spAutoFit/>
          </a:bodyPr>
          <a:lstStyle/>
          <a:p>
            <a:pPr algn="ctr"/>
            <a:r>
              <a:rPr lang="en-US" sz="1200">
                <a:solidFill>
                  <a:schemeClr val="accent6">
                    <a:lumMod val="50000"/>
                  </a:schemeClr>
                </a:solidFill>
              </a:rPr>
              <a:t>Tracking Quench Field of 1.3 GHz Cavities with O Diffusion Depth</a:t>
            </a:r>
            <a:endParaRPr lang="en-US" sz="1600">
              <a:solidFill>
                <a:schemeClr val="accent6">
                  <a:lumMod val="50000"/>
                </a:schemeClr>
              </a:solidFill>
            </a:endParaRPr>
          </a:p>
        </p:txBody>
      </p:sp>
      <p:sp>
        <p:nvSpPr>
          <p:cNvPr id="56" name="TextBox 55">
            <a:extLst>
              <a:ext uri="{FF2B5EF4-FFF2-40B4-BE49-F238E27FC236}">
                <a16:creationId xmlns:a16="http://schemas.microsoft.com/office/drawing/2014/main" id="{96427FE4-919B-D034-B4FB-87D83950F9CA}"/>
              </a:ext>
            </a:extLst>
          </p:cNvPr>
          <p:cNvSpPr txBox="1"/>
          <p:nvPr/>
        </p:nvSpPr>
        <p:spPr>
          <a:xfrm>
            <a:off x="510767" y="4585381"/>
            <a:ext cx="2285345" cy="253916"/>
          </a:xfrm>
          <a:prstGeom prst="rect">
            <a:avLst/>
          </a:prstGeom>
          <a:noFill/>
        </p:spPr>
        <p:txBody>
          <a:bodyPr wrap="square" rtlCol="0">
            <a:spAutoFit/>
          </a:bodyPr>
          <a:lstStyle/>
          <a:p>
            <a:pPr algn="ctr"/>
            <a:r>
              <a:rPr lang="en-US" sz="1050"/>
              <a:t>A. Romanenko </a:t>
            </a:r>
            <a:r>
              <a:rPr lang="en-US" sz="1050" i="1"/>
              <a:t>et al.</a:t>
            </a:r>
            <a:r>
              <a:rPr lang="en-US" sz="1050"/>
              <a:t> Proc. of SRF’19</a:t>
            </a:r>
          </a:p>
        </p:txBody>
      </p:sp>
      <p:cxnSp>
        <p:nvCxnSpPr>
          <p:cNvPr id="63" name="Straight Connector 62">
            <a:extLst>
              <a:ext uri="{FF2B5EF4-FFF2-40B4-BE49-F238E27FC236}">
                <a16:creationId xmlns:a16="http://schemas.microsoft.com/office/drawing/2014/main" id="{F28DF253-F94A-0785-DCEA-2240D17DE093}"/>
              </a:ext>
            </a:extLst>
          </p:cNvPr>
          <p:cNvCxnSpPr>
            <a:cxnSpLocks/>
            <a:endCxn id="68" idx="0"/>
          </p:cNvCxnSpPr>
          <p:nvPr/>
        </p:nvCxnSpPr>
        <p:spPr>
          <a:xfrm flipH="1">
            <a:off x="1676671" y="1648075"/>
            <a:ext cx="902923" cy="1422737"/>
          </a:xfrm>
          <a:prstGeom prst="line">
            <a:avLst/>
          </a:prstGeom>
          <a:ln w="12700">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E739979D-C52E-1C23-331D-BBCE0A6E2339}"/>
              </a:ext>
            </a:extLst>
          </p:cNvPr>
          <p:cNvSpPr txBox="1"/>
          <p:nvPr/>
        </p:nvSpPr>
        <p:spPr>
          <a:xfrm>
            <a:off x="570082" y="3047556"/>
            <a:ext cx="2268071" cy="276999"/>
          </a:xfrm>
          <a:prstGeom prst="rect">
            <a:avLst/>
          </a:prstGeom>
          <a:noFill/>
        </p:spPr>
        <p:txBody>
          <a:bodyPr wrap="square" rtlCol="0">
            <a:spAutoFit/>
          </a:bodyPr>
          <a:lstStyle/>
          <a:p>
            <a:pPr algn="ctr"/>
            <a:r>
              <a:rPr lang="en-US" sz="1200" err="1">
                <a:solidFill>
                  <a:schemeClr val="accent6">
                    <a:lumMod val="50000"/>
                  </a:schemeClr>
                </a:solidFill>
              </a:rPr>
              <a:t>ToF</a:t>
            </a:r>
            <a:r>
              <a:rPr lang="en-US" sz="1200">
                <a:solidFill>
                  <a:schemeClr val="accent6">
                    <a:lumMod val="50000"/>
                  </a:schemeClr>
                </a:solidFill>
              </a:rPr>
              <a:t> SIMS Studies on Cutouts</a:t>
            </a:r>
          </a:p>
        </p:txBody>
      </p:sp>
      <p:sp>
        <p:nvSpPr>
          <p:cNvPr id="67" name="Content Placeholder 1">
            <a:extLst>
              <a:ext uri="{FF2B5EF4-FFF2-40B4-BE49-F238E27FC236}">
                <a16:creationId xmlns:a16="http://schemas.microsoft.com/office/drawing/2014/main" id="{A616FDB6-2A6A-31CD-307A-AA96EAF87E63}"/>
              </a:ext>
            </a:extLst>
          </p:cNvPr>
          <p:cNvSpPr txBox="1">
            <a:spLocks/>
          </p:cNvSpPr>
          <p:nvPr/>
        </p:nvSpPr>
        <p:spPr>
          <a:xfrm>
            <a:off x="790420" y="4152158"/>
            <a:ext cx="1894331" cy="414751"/>
          </a:xfrm>
          <a:prstGeom prst="rect">
            <a:avLst/>
          </a:prstGeom>
          <a:solidFill>
            <a:srgbClr val="FFC000"/>
          </a:solidFill>
          <a:ln>
            <a:solidFill>
              <a:srgbClr val="000000"/>
            </a:solidFill>
          </a:ln>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solidFill>
                  <a:srgbClr val="000000"/>
                </a:solidFill>
              </a:rPr>
              <a:t>Baking drives the inward diffusion of O </a:t>
            </a:r>
            <a:r>
              <a:rPr lang="en-US" sz="1200">
                <a:solidFill>
                  <a:srgbClr val="000000"/>
                </a:solidFill>
                <a:sym typeface="Wingdings" panose="05000000000000000000" pitchFamily="2" charset="2"/>
              </a:rPr>
              <a:t> reduces H!</a:t>
            </a:r>
            <a:endParaRPr lang="en-US" sz="1200">
              <a:solidFill>
                <a:srgbClr val="000000"/>
              </a:solidFill>
            </a:endParaRPr>
          </a:p>
        </p:txBody>
      </p:sp>
      <p:sp>
        <p:nvSpPr>
          <p:cNvPr id="68" name="Rectangle 67">
            <a:extLst>
              <a:ext uri="{FF2B5EF4-FFF2-40B4-BE49-F238E27FC236}">
                <a16:creationId xmlns:a16="http://schemas.microsoft.com/office/drawing/2014/main" id="{02B4C919-5800-1D69-8D27-586D4F349BB6}"/>
              </a:ext>
            </a:extLst>
          </p:cNvPr>
          <p:cNvSpPr/>
          <p:nvPr/>
        </p:nvSpPr>
        <p:spPr>
          <a:xfrm>
            <a:off x="157095" y="3070812"/>
            <a:ext cx="3039151" cy="1710738"/>
          </a:xfrm>
          <a:prstGeom prst="rect">
            <a:avLst/>
          </a:prstGeom>
          <a:noFill/>
          <a:ln>
            <a:solidFill>
              <a:srgbClr val="FF000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F6A09724-229E-B5B5-84F6-22814D83DC65}"/>
              </a:ext>
            </a:extLst>
          </p:cNvPr>
          <p:cNvSpPr txBox="1"/>
          <p:nvPr/>
        </p:nvSpPr>
        <p:spPr>
          <a:xfrm>
            <a:off x="3366126" y="869919"/>
            <a:ext cx="1938794" cy="253916"/>
          </a:xfrm>
          <a:prstGeom prst="rect">
            <a:avLst/>
          </a:prstGeom>
          <a:noFill/>
        </p:spPr>
        <p:txBody>
          <a:bodyPr wrap="square" rtlCol="0">
            <a:spAutoFit/>
          </a:bodyPr>
          <a:lstStyle/>
          <a:p>
            <a:pPr algn="ctr"/>
            <a:r>
              <a:rPr lang="en-US" sz="1050"/>
              <a:t>D. Bafia </a:t>
            </a:r>
            <a:r>
              <a:rPr lang="en-US" sz="1050" i="1"/>
              <a:t>et al.</a:t>
            </a:r>
            <a:r>
              <a:rPr lang="en-US" sz="1050"/>
              <a:t> Proc. of SRF’21</a:t>
            </a:r>
          </a:p>
        </p:txBody>
      </p:sp>
      <p:sp>
        <p:nvSpPr>
          <p:cNvPr id="70" name="Content Placeholder 1">
            <a:extLst>
              <a:ext uri="{FF2B5EF4-FFF2-40B4-BE49-F238E27FC236}">
                <a16:creationId xmlns:a16="http://schemas.microsoft.com/office/drawing/2014/main" id="{0B4A7F3B-0837-E7B0-ECCA-FC49D4A3B9A7}"/>
              </a:ext>
            </a:extLst>
          </p:cNvPr>
          <p:cNvSpPr txBox="1">
            <a:spLocks/>
          </p:cNvSpPr>
          <p:nvPr/>
        </p:nvSpPr>
        <p:spPr>
          <a:xfrm>
            <a:off x="3588185" y="3197123"/>
            <a:ext cx="5518049" cy="87119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Able to tune performance by diffusing O via baking </a:t>
            </a:r>
          </a:p>
          <a:p>
            <a:pPr lvl="1"/>
            <a:r>
              <a:rPr lang="en-US"/>
              <a:t>Due to reduction of </a:t>
            </a:r>
            <a:r>
              <a:rPr lang="en-US" err="1"/>
              <a:t>NbH</a:t>
            </a:r>
            <a:endParaRPr lang="en-US"/>
          </a:p>
          <a:p>
            <a:r>
              <a:rPr lang="en-US"/>
              <a:t>Do O and N perform the same function in Nb? </a:t>
            </a:r>
            <a:r>
              <a:rPr lang="en-US" b="1">
                <a:solidFill>
                  <a:srgbClr val="FF0000"/>
                </a:solidFill>
              </a:rPr>
              <a:t>Which is better? </a:t>
            </a:r>
          </a:p>
        </p:txBody>
      </p:sp>
      <p:cxnSp>
        <p:nvCxnSpPr>
          <p:cNvPr id="71" name="Straight Arrow Connector 70">
            <a:extLst>
              <a:ext uri="{FF2B5EF4-FFF2-40B4-BE49-F238E27FC236}">
                <a16:creationId xmlns:a16="http://schemas.microsoft.com/office/drawing/2014/main" id="{CF8884EF-918B-E5B7-CA6C-8AB88A6A4528}"/>
              </a:ext>
            </a:extLst>
          </p:cNvPr>
          <p:cNvCxnSpPr>
            <a:cxnSpLocks/>
            <a:endCxn id="72" idx="1"/>
          </p:cNvCxnSpPr>
          <p:nvPr/>
        </p:nvCxnSpPr>
        <p:spPr>
          <a:xfrm>
            <a:off x="4614419" y="4336443"/>
            <a:ext cx="608035" cy="24893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081DD055-4602-3702-DEE6-383876ABA9AD}"/>
              </a:ext>
            </a:extLst>
          </p:cNvPr>
          <p:cNvSpPr txBox="1"/>
          <p:nvPr/>
        </p:nvSpPr>
        <p:spPr>
          <a:xfrm>
            <a:off x="5222454" y="4416104"/>
            <a:ext cx="3131126" cy="338554"/>
          </a:xfrm>
          <a:prstGeom prst="rect">
            <a:avLst/>
          </a:prstGeom>
          <a:solidFill>
            <a:srgbClr val="FFC000"/>
          </a:solidFill>
          <a:ln>
            <a:solidFill>
              <a:schemeClr val="accent6">
                <a:lumMod val="50000"/>
              </a:schemeClr>
            </a:solidFill>
          </a:ln>
        </p:spPr>
        <p:txBody>
          <a:bodyPr wrap="square" rtlCol="0">
            <a:spAutoFit/>
          </a:bodyPr>
          <a:lstStyle/>
          <a:p>
            <a:r>
              <a:rPr lang="en-US" sz="1600">
                <a:solidFill>
                  <a:schemeClr val="accent6">
                    <a:lumMod val="50000"/>
                  </a:schemeClr>
                </a:solidFill>
              </a:rPr>
              <a:t>See H. Hu’s talk Tomorrow at 8 AM </a:t>
            </a:r>
          </a:p>
        </p:txBody>
      </p:sp>
    </p:spTree>
    <p:extLst>
      <p:ext uri="{BB962C8B-B14F-4D97-AF65-F5344CB8AC3E}">
        <p14:creationId xmlns:p14="http://schemas.microsoft.com/office/powerpoint/2010/main" val="130075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0">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0">
                                            <p:txEl>
                                              <p:pRg st="2" end="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animBg="1"/>
      <p:bldP spid="39" grpId="0"/>
      <p:bldP spid="41" grpId="0" animBg="1"/>
      <p:bldP spid="42" grpId="0" animBg="1"/>
      <p:bldP spid="54" grpId="0"/>
      <p:bldP spid="55" grpId="0"/>
      <p:bldP spid="56" grpId="0"/>
      <p:bldP spid="66" grpId="0"/>
      <p:bldP spid="67" grpId="0" animBg="1"/>
      <p:bldP spid="68" grpId="0" animBg="1"/>
      <p:bldP spid="69" grpId="0"/>
      <p:bldP spid="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F70CAA-2573-4265-8C97-1134C40C1F77}"/>
              </a:ext>
            </a:extLst>
          </p:cNvPr>
          <p:cNvSpPr>
            <a:spLocks noGrp="1"/>
          </p:cNvSpPr>
          <p:nvPr>
            <p:ph type="title"/>
          </p:nvPr>
        </p:nvSpPr>
        <p:spPr>
          <a:xfrm>
            <a:off x="228600" y="523962"/>
            <a:ext cx="8686800" cy="320908"/>
          </a:xfrm>
        </p:spPr>
        <p:txBody>
          <a:bodyPr/>
          <a:lstStyle/>
          <a:p>
            <a:r>
              <a:rPr lang="en-US"/>
              <a:t>O Impurity Tailoring + Optimized Electropolishing: the Key to Unlocking Record-Breaking Performance</a:t>
            </a:r>
          </a:p>
        </p:txBody>
      </p:sp>
      <p:pic>
        <p:nvPicPr>
          <p:cNvPr id="4" name="Picture 3" descr="Chart&#10;&#10;Description automatically generated">
            <a:extLst>
              <a:ext uri="{FF2B5EF4-FFF2-40B4-BE49-F238E27FC236}">
                <a16:creationId xmlns:a16="http://schemas.microsoft.com/office/drawing/2014/main" id="{68C7F937-E93A-6AD4-1D0A-4267675230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0594" y="1107856"/>
            <a:ext cx="3346181" cy="2855689"/>
          </a:xfrm>
          <a:prstGeom prst="rect">
            <a:avLst/>
          </a:prstGeom>
        </p:spPr>
      </p:pic>
      <p:sp>
        <p:nvSpPr>
          <p:cNvPr id="5" name="Text Placeholder 1">
            <a:extLst>
              <a:ext uri="{FF2B5EF4-FFF2-40B4-BE49-F238E27FC236}">
                <a16:creationId xmlns:a16="http://schemas.microsoft.com/office/drawing/2014/main" id="{BCB28DDE-FA2B-D9E1-1E10-CA12D6D445C5}"/>
              </a:ext>
            </a:extLst>
          </p:cNvPr>
          <p:cNvSpPr txBox="1">
            <a:spLocks/>
          </p:cNvSpPr>
          <p:nvPr/>
        </p:nvSpPr>
        <p:spPr>
          <a:xfrm>
            <a:off x="4933254" y="854395"/>
            <a:ext cx="3925153" cy="450517"/>
          </a:xfr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400">
                <a:solidFill>
                  <a:schemeClr val="accent6">
                    <a:lumMod val="50000"/>
                  </a:schemeClr>
                </a:solidFill>
              </a:rPr>
              <a:t>Optimized EP + 120C baking on HB 650 MHz </a:t>
            </a:r>
          </a:p>
        </p:txBody>
      </p:sp>
      <p:pic>
        <p:nvPicPr>
          <p:cNvPr id="8" name="Picture 7" descr="Diagram&#10;&#10;Description automatically generated">
            <a:extLst>
              <a:ext uri="{FF2B5EF4-FFF2-40B4-BE49-F238E27FC236}">
                <a16:creationId xmlns:a16="http://schemas.microsoft.com/office/drawing/2014/main" id="{82FDCF8A-158F-D48D-6979-124C2B22BBD2}"/>
              </a:ext>
            </a:extLst>
          </p:cNvPr>
          <p:cNvPicPr>
            <a:picLocks noChangeAspect="1"/>
          </p:cNvPicPr>
          <p:nvPr/>
        </p:nvPicPr>
        <p:blipFill>
          <a:blip r:embed="rId3"/>
          <a:stretch>
            <a:fillRect/>
          </a:stretch>
        </p:blipFill>
        <p:spPr>
          <a:xfrm>
            <a:off x="5733567" y="2777804"/>
            <a:ext cx="977571" cy="706849"/>
          </a:xfrm>
          <a:prstGeom prst="rect">
            <a:avLst/>
          </a:prstGeom>
        </p:spPr>
      </p:pic>
      <p:sp>
        <p:nvSpPr>
          <p:cNvPr id="9" name="TextBox 13">
            <a:extLst>
              <a:ext uri="{FF2B5EF4-FFF2-40B4-BE49-F238E27FC236}">
                <a16:creationId xmlns:a16="http://schemas.microsoft.com/office/drawing/2014/main" id="{76372C7A-5DD1-A699-1D7A-A55734A8FCD6}"/>
              </a:ext>
            </a:extLst>
          </p:cNvPr>
          <p:cNvSpPr txBox="1"/>
          <p:nvPr/>
        </p:nvSpPr>
        <p:spPr>
          <a:xfrm>
            <a:off x="1539690" y="3300088"/>
            <a:ext cx="1210588" cy="323165"/>
          </a:xfrm>
          <a:prstGeom prst="rect">
            <a:avLst/>
          </a:prstGeom>
          <a:noFill/>
        </p:spPr>
        <p:txBody>
          <a:bodyPr wrap="none" rtlCol="0">
            <a:spAutoFit/>
          </a:bodyPr>
          <a:lstStyle>
            <a:defPPr>
              <a:defRPr lang="en-US"/>
            </a:defPPr>
            <a:lvl1pPr algn="l" defTabSz="609585" rtl="0" fontAlgn="base">
              <a:spcBef>
                <a:spcPct val="0"/>
              </a:spcBef>
              <a:spcAft>
                <a:spcPct val="0"/>
              </a:spcAft>
              <a:defRPr sz="3200" kern="1200">
                <a:solidFill>
                  <a:schemeClr val="tx1"/>
                </a:solidFill>
                <a:latin typeface="Calibri" charset="0"/>
                <a:ea typeface="Geneva" charset="0"/>
                <a:cs typeface="Geneva" charset="0"/>
              </a:defRPr>
            </a:lvl1pPr>
            <a:lvl2pPr marL="609585" algn="l" defTabSz="609585" rtl="0" fontAlgn="base">
              <a:spcBef>
                <a:spcPct val="0"/>
              </a:spcBef>
              <a:spcAft>
                <a:spcPct val="0"/>
              </a:spcAft>
              <a:defRPr sz="3200" kern="1200">
                <a:solidFill>
                  <a:schemeClr val="tx1"/>
                </a:solidFill>
                <a:latin typeface="Calibri" charset="0"/>
                <a:ea typeface="Geneva" charset="0"/>
                <a:cs typeface="Geneva" charset="0"/>
              </a:defRPr>
            </a:lvl2pPr>
            <a:lvl3pPr marL="1219170" algn="l" defTabSz="609585" rtl="0" fontAlgn="base">
              <a:spcBef>
                <a:spcPct val="0"/>
              </a:spcBef>
              <a:spcAft>
                <a:spcPct val="0"/>
              </a:spcAft>
              <a:defRPr sz="3200" kern="1200">
                <a:solidFill>
                  <a:schemeClr val="tx1"/>
                </a:solidFill>
                <a:latin typeface="Calibri" charset="0"/>
                <a:ea typeface="Geneva" charset="0"/>
                <a:cs typeface="Geneva" charset="0"/>
              </a:defRPr>
            </a:lvl3pPr>
            <a:lvl4pPr marL="1828754" algn="l" defTabSz="609585" rtl="0" fontAlgn="base">
              <a:spcBef>
                <a:spcPct val="0"/>
              </a:spcBef>
              <a:spcAft>
                <a:spcPct val="0"/>
              </a:spcAft>
              <a:defRPr sz="3200" kern="1200">
                <a:solidFill>
                  <a:schemeClr val="tx1"/>
                </a:solidFill>
                <a:latin typeface="Calibri" charset="0"/>
                <a:ea typeface="Geneva" charset="0"/>
                <a:cs typeface="Geneva" charset="0"/>
              </a:defRPr>
            </a:lvl4pPr>
            <a:lvl5pPr marL="2438339" algn="l" defTabSz="609585" rtl="0" fontAlgn="base">
              <a:spcBef>
                <a:spcPct val="0"/>
              </a:spcBef>
              <a:spcAft>
                <a:spcPct val="0"/>
              </a:spcAft>
              <a:defRPr sz="3200" kern="1200">
                <a:solidFill>
                  <a:schemeClr val="tx1"/>
                </a:solidFill>
                <a:latin typeface="Calibri" charset="0"/>
                <a:ea typeface="Geneva" charset="0"/>
                <a:cs typeface="Geneva" charset="0"/>
              </a:defRPr>
            </a:lvl5pPr>
            <a:lvl6pPr marL="3047924" algn="l" defTabSz="609585" rtl="0" eaLnBrk="1" latinLnBrk="0" hangingPunct="1">
              <a:defRPr sz="3200" kern="1200">
                <a:solidFill>
                  <a:schemeClr val="tx1"/>
                </a:solidFill>
                <a:latin typeface="Calibri" charset="0"/>
                <a:ea typeface="Geneva" charset="0"/>
                <a:cs typeface="Geneva" charset="0"/>
              </a:defRPr>
            </a:lvl6pPr>
            <a:lvl7pPr marL="3657509" algn="l" defTabSz="609585" rtl="0" eaLnBrk="1" latinLnBrk="0" hangingPunct="1">
              <a:defRPr sz="3200" kern="1200">
                <a:solidFill>
                  <a:schemeClr val="tx1"/>
                </a:solidFill>
                <a:latin typeface="Calibri" charset="0"/>
                <a:ea typeface="Geneva" charset="0"/>
                <a:cs typeface="Geneva" charset="0"/>
              </a:defRPr>
            </a:lvl7pPr>
            <a:lvl8pPr marL="4267093" algn="l" defTabSz="609585" rtl="0" eaLnBrk="1" latinLnBrk="0" hangingPunct="1">
              <a:defRPr sz="3200" kern="1200">
                <a:solidFill>
                  <a:schemeClr val="tx1"/>
                </a:solidFill>
                <a:latin typeface="Calibri" charset="0"/>
                <a:ea typeface="Geneva" charset="0"/>
                <a:cs typeface="Geneva" charset="0"/>
              </a:defRPr>
            </a:lvl8pPr>
            <a:lvl9pPr marL="4876678" algn="l" defTabSz="609585" rtl="0" eaLnBrk="1" latinLnBrk="0" hangingPunct="1">
              <a:defRPr sz="3200" kern="1200">
                <a:solidFill>
                  <a:schemeClr val="tx1"/>
                </a:solidFill>
                <a:latin typeface="Calibri" charset="0"/>
                <a:ea typeface="Geneva" charset="0"/>
                <a:cs typeface="Geneva" charset="0"/>
              </a:defRPr>
            </a:lvl9pPr>
          </a:lstStyle>
          <a:p>
            <a:r>
              <a:rPr lang="en-US" sz="1500" b="1">
                <a:latin typeface="Helvetica" pitchFamily="2" charset="0"/>
              </a:rPr>
              <a:t> Cathode-N</a:t>
            </a:r>
          </a:p>
        </p:txBody>
      </p:sp>
      <p:pic>
        <p:nvPicPr>
          <p:cNvPr id="13" name="Picture 12">
            <a:extLst>
              <a:ext uri="{FF2B5EF4-FFF2-40B4-BE49-F238E27FC236}">
                <a16:creationId xmlns:a16="http://schemas.microsoft.com/office/drawing/2014/main" id="{038AD8F3-0E51-15A8-583B-E2DFA6A15ED0}"/>
              </a:ext>
            </a:extLst>
          </p:cNvPr>
          <p:cNvPicPr>
            <a:picLocks noChangeAspect="1"/>
          </p:cNvPicPr>
          <p:nvPr/>
        </p:nvPicPr>
        <p:blipFill>
          <a:blip r:embed="rId4"/>
          <a:stretch>
            <a:fillRect/>
          </a:stretch>
        </p:blipFill>
        <p:spPr>
          <a:xfrm>
            <a:off x="437503" y="1263724"/>
            <a:ext cx="3754412" cy="2757487"/>
          </a:xfrm>
          <a:prstGeom prst="rect">
            <a:avLst/>
          </a:prstGeom>
        </p:spPr>
      </p:pic>
      <p:sp>
        <p:nvSpPr>
          <p:cNvPr id="15" name="Text Placeholder 1">
            <a:extLst>
              <a:ext uri="{FF2B5EF4-FFF2-40B4-BE49-F238E27FC236}">
                <a16:creationId xmlns:a16="http://schemas.microsoft.com/office/drawing/2014/main" id="{186D7ADC-D591-8327-F024-FF9A418AC8F1}"/>
              </a:ext>
            </a:extLst>
          </p:cNvPr>
          <p:cNvSpPr txBox="1">
            <a:spLocks/>
          </p:cNvSpPr>
          <p:nvPr/>
        </p:nvSpPr>
        <p:spPr>
          <a:xfrm>
            <a:off x="1188344" y="943512"/>
            <a:ext cx="2944352" cy="197428"/>
          </a:xfr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endParaRPr lang="en-US" sz="1400">
              <a:solidFill>
                <a:schemeClr val="accent6">
                  <a:lumMod val="50000"/>
                </a:schemeClr>
              </a:solidFill>
            </a:endParaRPr>
          </a:p>
        </p:txBody>
      </p:sp>
      <p:sp>
        <p:nvSpPr>
          <p:cNvPr id="17" name="TextBox 16">
            <a:extLst>
              <a:ext uri="{FF2B5EF4-FFF2-40B4-BE49-F238E27FC236}">
                <a16:creationId xmlns:a16="http://schemas.microsoft.com/office/drawing/2014/main" id="{B02A92C1-08FE-94A0-51C3-9C53DB098C4E}"/>
              </a:ext>
            </a:extLst>
          </p:cNvPr>
          <p:cNvSpPr txBox="1"/>
          <p:nvPr/>
        </p:nvSpPr>
        <p:spPr>
          <a:xfrm>
            <a:off x="2941000" y="2571750"/>
            <a:ext cx="1250915" cy="369332"/>
          </a:xfrm>
          <a:prstGeom prst="rect">
            <a:avLst/>
          </a:prstGeom>
          <a:solidFill>
            <a:srgbClr val="FFC000"/>
          </a:solidFill>
          <a:ln>
            <a:solidFill>
              <a:schemeClr val="accent6">
                <a:lumMod val="50000"/>
              </a:schemeClr>
            </a:solidFill>
          </a:ln>
        </p:spPr>
        <p:txBody>
          <a:bodyPr wrap="square" rtlCol="0">
            <a:spAutoFit/>
          </a:bodyPr>
          <a:lstStyle/>
          <a:p>
            <a:r>
              <a:rPr lang="en-US" sz="1800">
                <a:solidFill>
                  <a:schemeClr val="accent6">
                    <a:lumMod val="50000"/>
                  </a:schemeClr>
                </a:solidFill>
              </a:rPr>
              <a:t>+50 MV/m!</a:t>
            </a:r>
          </a:p>
        </p:txBody>
      </p:sp>
      <p:sp>
        <p:nvSpPr>
          <p:cNvPr id="18" name="TextBox 17">
            <a:extLst>
              <a:ext uri="{FF2B5EF4-FFF2-40B4-BE49-F238E27FC236}">
                <a16:creationId xmlns:a16="http://schemas.microsoft.com/office/drawing/2014/main" id="{E531C738-84C5-C943-4D15-38FDD15B98C9}"/>
              </a:ext>
            </a:extLst>
          </p:cNvPr>
          <p:cNvSpPr txBox="1"/>
          <p:nvPr/>
        </p:nvSpPr>
        <p:spPr>
          <a:xfrm>
            <a:off x="7534310" y="2152972"/>
            <a:ext cx="1250915" cy="369332"/>
          </a:xfrm>
          <a:prstGeom prst="rect">
            <a:avLst/>
          </a:prstGeom>
          <a:solidFill>
            <a:srgbClr val="FFC000"/>
          </a:solidFill>
          <a:ln>
            <a:solidFill>
              <a:schemeClr val="accent6">
                <a:lumMod val="50000"/>
              </a:schemeClr>
            </a:solidFill>
          </a:ln>
        </p:spPr>
        <p:txBody>
          <a:bodyPr wrap="square" rtlCol="0">
            <a:spAutoFit/>
          </a:bodyPr>
          <a:lstStyle/>
          <a:p>
            <a:r>
              <a:rPr lang="en-US" sz="1800">
                <a:solidFill>
                  <a:schemeClr val="accent6">
                    <a:lumMod val="50000"/>
                  </a:schemeClr>
                </a:solidFill>
              </a:rPr>
              <a:t>+50 MV/m!</a:t>
            </a:r>
          </a:p>
        </p:txBody>
      </p:sp>
      <p:sp>
        <p:nvSpPr>
          <p:cNvPr id="19" name="TextBox 18">
            <a:extLst>
              <a:ext uri="{FF2B5EF4-FFF2-40B4-BE49-F238E27FC236}">
                <a16:creationId xmlns:a16="http://schemas.microsoft.com/office/drawing/2014/main" id="{576A724C-3B34-623D-A6D0-6CAECDF15AD2}"/>
              </a:ext>
            </a:extLst>
          </p:cNvPr>
          <p:cNvSpPr txBox="1"/>
          <p:nvPr/>
        </p:nvSpPr>
        <p:spPr>
          <a:xfrm>
            <a:off x="5554851" y="1605050"/>
            <a:ext cx="1738159" cy="415498"/>
          </a:xfrm>
          <a:prstGeom prst="rect">
            <a:avLst/>
          </a:prstGeom>
          <a:noFill/>
        </p:spPr>
        <p:txBody>
          <a:bodyPr wrap="square" rtlCol="0">
            <a:spAutoFit/>
          </a:bodyPr>
          <a:lstStyle/>
          <a:p>
            <a:pPr algn="ctr"/>
            <a:r>
              <a:rPr lang="en-US" sz="1050"/>
              <a:t>V. Chouhan et al., NIMPRA 1051, 168234 (2023)</a:t>
            </a:r>
          </a:p>
        </p:txBody>
      </p:sp>
      <p:sp>
        <p:nvSpPr>
          <p:cNvPr id="20" name="Text Placeholder 1">
            <a:extLst>
              <a:ext uri="{FF2B5EF4-FFF2-40B4-BE49-F238E27FC236}">
                <a16:creationId xmlns:a16="http://schemas.microsoft.com/office/drawing/2014/main" id="{CA6089AE-CF3C-A384-6B6A-4F8C983FA5F4}"/>
              </a:ext>
            </a:extLst>
          </p:cNvPr>
          <p:cNvSpPr txBox="1">
            <a:spLocks/>
          </p:cNvSpPr>
          <p:nvPr/>
        </p:nvSpPr>
        <p:spPr>
          <a:xfrm>
            <a:off x="578568" y="927370"/>
            <a:ext cx="4059235" cy="450517"/>
          </a:xfr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400">
                <a:solidFill>
                  <a:schemeClr val="accent6">
                    <a:lumMod val="50000"/>
                  </a:schemeClr>
                </a:solidFill>
              </a:rPr>
              <a:t>Cold EP + 75/120C Baking on 1.3 GHz Cavity</a:t>
            </a:r>
          </a:p>
        </p:txBody>
      </p:sp>
      <p:sp>
        <p:nvSpPr>
          <p:cNvPr id="21" name="Content Placeholder 1">
            <a:extLst>
              <a:ext uri="{FF2B5EF4-FFF2-40B4-BE49-F238E27FC236}">
                <a16:creationId xmlns:a16="http://schemas.microsoft.com/office/drawing/2014/main" id="{ADDD1D74-CD62-F0C5-538C-3B78C6B30687}"/>
              </a:ext>
            </a:extLst>
          </p:cNvPr>
          <p:cNvSpPr txBox="1">
            <a:spLocks/>
          </p:cNvSpPr>
          <p:nvPr/>
        </p:nvSpPr>
        <p:spPr>
          <a:xfrm>
            <a:off x="286071" y="4068432"/>
            <a:ext cx="8686801" cy="59803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Require optimized EP parameters/design to reduce H uptake and surface roughness</a:t>
            </a:r>
          </a:p>
          <a:p>
            <a:r>
              <a:rPr lang="en-US"/>
              <a:t>Materials problem: Which is more important? What other parameters influence?</a:t>
            </a:r>
          </a:p>
          <a:p>
            <a:endParaRPr lang="en-US"/>
          </a:p>
        </p:txBody>
      </p:sp>
      <p:sp>
        <p:nvSpPr>
          <p:cNvPr id="2" name="TextBox 1">
            <a:extLst>
              <a:ext uri="{FF2B5EF4-FFF2-40B4-BE49-F238E27FC236}">
                <a16:creationId xmlns:a16="http://schemas.microsoft.com/office/drawing/2014/main" id="{7911497B-F5A5-6814-7A75-85F1CCA4E48D}"/>
              </a:ext>
            </a:extLst>
          </p:cNvPr>
          <p:cNvSpPr txBox="1"/>
          <p:nvPr/>
        </p:nvSpPr>
        <p:spPr>
          <a:xfrm>
            <a:off x="3122657" y="1795241"/>
            <a:ext cx="1110760" cy="338554"/>
          </a:xfrm>
          <a:prstGeom prst="rect">
            <a:avLst/>
          </a:prstGeom>
          <a:noFill/>
        </p:spPr>
        <p:txBody>
          <a:bodyPr wrap="square" rtlCol="0">
            <a:spAutoFit/>
          </a:bodyPr>
          <a:lstStyle/>
          <a:p>
            <a:r>
              <a:rPr lang="en-US" sz="1600">
                <a:solidFill>
                  <a:srgbClr val="FF46B3"/>
                </a:solidFill>
              </a:rPr>
              <a:t>75/120 C </a:t>
            </a:r>
          </a:p>
        </p:txBody>
      </p:sp>
    </p:spTree>
    <p:extLst>
      <p:ext uri="{BB962C8B-B14F-4D97-AF65-F5344CB8AC3E}">
        <p14:creationId xmlns:p14="http://schemas.microsoft.com/office/powerpoint/2010/main" val="130929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FB14049-A4A2-C0E8-8199-87DD67C62328}"/>
              </a:ext>
            </a:extLst>
          </p:cNvPr>
          <p:cNvPicPr>
            <a:picLocks noChangeAspect="1"/>
          </p:cNvPicPr>
          <p:nvPr/>
        </p:nvPicPr>
        <p:blipFill>
          <a:blip r:embed="rId3"/>
          <a:stretch>
            <a:fillRect/>
          </a:stretch>
        </p:blipFill>
        <p:spPr>
          <a:xfrm>
            <a:off x="4441475" y="2766992"/>
            <a:ext cx="2452396" cy="1850932"/>
          </a:xfrm>
          <a:prstGeom prst="rect">
            <a:avLst/>
          </a:prstGeom>
        </p:spPr>
      </p:pic>
      <p:sp>
        <p:nvSpPr>
          <p:cNvPr id="3" name="Title 2">
            <a:extLst>
              <a:ext uri="{FF2B5EF4-FFF2-40B4-BE49-F238E27FC236}">
                <a16:creationId xmlns:a16="http://schemas.microsoft.com/office/drawing/2014/main" id="{9E00D2A1-3D5D-AB3C-352B-0E7E7E563DE6}"/>
              </a:ext>
            </a:extLst>
          </p:cNvPr>
          <p:cNvSpPr>
            <a:spLocks noGrp="1"/>
          </p:cNvSpPr>
          <p:nvPr>
            <p:ph type="title"/>
          </p:nvPr>
        </p:nvSpPr>
        <p:spPr/>
        <p:txBody>
          <a:bodyPr/>
          <a:lstStyle/>
          <a:p>
            <a:r>
              <a:rPr lang="en-US"/>
              <a:t>Understanding Flux Pinning and Vortex Driven Dissipation</a:t>
            </a:r>
          </a:p>
        </p:txBody>
      </p:sp>
      <p:sp>
        <p:nvSpPr>
          <p:cNvPr id="2" name="Content Placeholder 1">
            <a:extLst>
              <a:ext uri="{FF2B5EF4-FFF2-40B4-BE49-F238E27FC236}">
                <a16:creationId xmlns:a16="http://schemas.microsoft.com/office/drawing/2014/main" id="{4FE838A0-6F97-7EB5-4CAB-42B454253FA6}"/>
              </a:ext>
            </a:extLst>
          </p:cNvPr>
          <p:cNvSpPr>
            <a:spLocks noGrp="1"/>
          </p:cNvSpPr>
          <p:nvPr>
            <p:ph idx="1"/>
          </p:nvPr>
        </p:nvSpPr>
        <p:spPr>
          <a:xfrm>
            <a:off x="228600" y="566338"/>
            <a:ext cx="3619500" cy="313416"/>
          </a:xfrm>
        </p:spPr>
        <p:txBody>
          <a:bodyPr/>
          <a:lstStyle/>
          <a:p>
            <a:pPr marL="0" indent="0">
              <a:buNone/>
            </a:pPr>
            <a:r>
              <a:rPr lang="en-US" sz="1400"/>
              <a:t>Flux may be trapped at strong pinning centers</a:t>
            </a:r>
          </a:p>
        </p:txBody>
      </p:sp>
      <p:pic>
        <p:nvPicPr>
          <p:cNvPr id="4" name="Picture 2">
            <a:extLst>
              <a:ext uri="{FF2B5EF4-FFF2-40B4-BE49-F238E27FC236}">
                <a16:creationId xmlns:a16="http://schemas.microsoft.com/office/drawing/2014/main" id="{5B461DE3-AEF7-1327-71D6-C2B484BA4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255" y="933826"/>
            <a:ext cx="2783931" cy="115104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a16="http://schemas.microsoft.com/office/drawing/2014/main" id="{852A3113-3A45-1832-B2A9-DB81891D1A36}"/>
              </a:ext>
            </a:extLst>
          </p:cNvPr>
          <p:cNvSpPr txBox="1">
            <a:spLocks/>
          </p:cNvSpPr>
          <p:nvPr/>
        </p:nvSpPr>
        <p:spPr>
          <a:xfrm>
            <a:off x="234378" y="2565024"/>
            <a:ext cx="3837749" cy="31341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a:t>Mat. problem: What are these pinning centers?</a:t>
            </a:r>
          </a:p>
          <a:p>
            <a:r>
              <a:rPr lang="en-US" sz="1400"/>
              <a:t>Grain boundaries? </a:t>
            </a:r>
            <a:r>
              <a:rPr lang="en-US" sz="1400" err="1"/>
              <a:t>NbH</a:t>
            </a:r>
            <a:r>
              <a:rPr lang="en-US" sz="1400"/>
              <a:t>? Dislocations? </a:t>
            </a:r>
          </a:p>
        </p:txBody>
      </p:sp>
      <p:sp>
        <p:nvSpPr>
          <p:cNvPr id="8" name="TextBox 7">
            <a:extLst>
              <a:ext uri="{FF2B5EF4-FFF2-40B4-BE49-F238E27FC236}">
                <a16:creationId xmlns:a16="http://schemas.microsoft.com/office/drawing/2014/main" id="{884C562F-5E8A-E8D8-0AFB-4E1B6CDA6E68}"/>
              </a:ext>
            </a:extLst>
          </p:cNvPr>
          <p:cNvSpPr txBox="1"/>
          <p:nvPr/>
        </p:nvSpPr>
        <p:spPr>
          <a:xfrm>
            <a:off x="615856" y="2029977"/>
            <a:ext cx="2694727" cy="253916"/>
          </a:xfrm>
          <a:prstGeom prst="rect">
            <a:avLst/>
          </a:prstGeom>
          <a:noFill/>
        </p:spPr>
        <p:txBody>
          <a:bodyPr wrap="square" rtlCol="0">
            <a:spAutoFit/>
          </a:bodyPr>
          <a:lstStyle/>
          <a:p>
            <a:pPr algn="ctr"/>
            <a:r>
              <a:rPr lang="en-US" sz="1050"/>
              <a:t>A. Romanenko </a:t>
            </a:r>
            <a:r>
              <a:rPr lang="en-US" sz="1050" i="1"/>
              <a:t>et al</a:t>
            </a:r>
            <a:r>
              <a:rPr lang="en-US" sz="1050"/>
              <a:t> JAP </a:t>
            </a:r>
            <a:r>
              <a:rPr lang="en-US" sz="1050" b="1"/>
              <a:t>115</a:t>
            </a:r>
            <a:r>
              <a:rPr lang="en-US" sz="1050"/>
              <a:t>, 184903 (2014)</a:t>
            </a:r>
          </a:p>
        </p:txBody>
      </p:sp>
      <p:sp>
        <p:nvSpPr>
          <p:cNvPr id="9" name="Content Placeholder 1">
            <a:extLst>
              <a:ext uri="{FF2B5EF4-FFF2-40B4-BE49-F238E27FC236}">
                <a16:creationId xmlns:a16="http://schemas.microsoft.com/office/drawing/2014/main" id="{B32432A7-94C6-62F9-647A-ADB7B00EC655}"/>
              </a:ext>
            </a:extLst>
          </p:cNvPr>
          <p:cNvSpPr txBox="1">
            <a:spLocks/>
          </p:cNvSpPr>
          <p:nvPr/>
        </p:nvSpPr>
        <p:spPr>
          <a:xfrm>
            <a:off x="4572000" y="550907"/>
            <a:ext cx="4572000" cy="28842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a:t>Using poorly expelling low RRR cavities to further study</a:t>
            </a:r>
          </a:p>
        </p:txBody>
      </p:sp>
      <p:pic>
        <p:nvPicPr>
          <p:cNvPr id="18" name="Picture 4">
            <a:extLst>
              <a:ext uri="{FF2B5EF4-FFF2-40B4-BE49-F238E27FC236}">
                <a16:creationId xmlns:a16="http://schemas.microsoft.com/office/drawing/2014/main" id="{816A0C22-90FC-E341-3D8E-33A1253D37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302"/>
          <a:stretch/>
        </p:blipFill>
        <p:spPr bwMode="auto">
          <a:xfrm>
            <a:off x="6718848" y="751816"/>
            <a:ext cx="2053775" cy="16797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8D5F81FF-D1BE-D1D6-DEC4-0C01BB2F5E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187" y="1031899"/>
            <a:ext cx="849734" cy="5462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BB8CC06E-5CF0-748C-53F2-032072C38F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893" y="782949"/>
            <a:ext cx="2125190" cy="16175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CF06F75-9E81-5DB4-65F6-553D0BBD17E5}"/>
              </a:ext>
            </a:extLst>
          </p:cNvPr>
          <p:cNvSpPr txBox="1"/>
          <p:nvPr/>
        </p:nvSpPr>
        <p:spPr>
          <a:xfrm>
            <a:off x="507621" y="4423060"/>
            <a:ext cx="2694727" cy="253916"/>
          </a:xfrm>
          <a:prstGeom prst="rect">
            <a:avLst/>
          </a:prstGeom>
          <a:noFill/>
        </p:spPr>
        <p:txBody>
          <a:bodyPr wrap="square" rtlCol="0">
            <a:spAutoFit/>
          </a:bodyPr>
          <a:lstStyle/>
          <a:p>
            <a:pPr algn="ctr"/>
            <a:r>
              <a:rPr lang="en-US" sz="1050"/>
              <a:t>S. Posen </a:t>
            </a:r>
            <a:r>
              <a:rPr lang="en-US" sz="1050" i="1"/>
              <a:t>et al.</a:t>
            </a:r>
            <a:r>
              <a:rPr lang="en-US" sz="1050"/>
              <a:t> JAP </a:t>
            </a:r>
            <a:r>
              <a:rPr lang="en-US" sz="1050" b="1"/>
              <a:t>119</a:t>
            </a:r>
            <a:r>
              <a:rPr lang="en-US" sz="1050"/>
              <a:t>. 213903 (2016)</a:t>
            </a:r>
          </a:p>
        </p:txBody>
      </p:sp>
      <p:sp>
        <p:nvSpPr>
          <p:cNvPr id="27" name="TextBox 26">
            <a:extLst>
              <a:ext uri="{FF2B5EF4-FFF2-40B4-BE49-F238E27FC236}">
                <a16:creationId xmlns:a16="http://schemas.microsoft.com/office/drawing/2014/main" id="{9572E115-939E-8498-9E71-97AEB0F41A9D}"/>
              </a:ext>
            </a:extLst>
          </p:cNvPr>
          <p:cNvSpPr txBox="1"/>
          <p:nvPr/>
        </p:nvSpPr>
        <p:spPr>
          <a:xfrm>
            <a:off x="7457160" y="1575756"/>
            <a:ext cx="1330747" cy="415498"/>
          </a:xfrm>
          <a:prstGeom prst="rect">
            <a:avLst/>
          </a:prstGeom>
          <a:noFill/>
        </p:spPr>
        <p:txBody>
          <a:bodyPr wrap="square" rtlCol="0">
            <a:spAutoFit/>
          </a:bodyPr>
          <a:lstStyle/>
          <a:p>
            <a:pPr algn="ctr"/>
            <a:r>
              <a:rPr lang="en-US" sz="1050"/>
              <a:t>K. Howard </a:t>
            </a:r>
            <a:r>
              <a:rPr lang="en-US" sz="1050" i="1"/>
              <a:t>et al.</a:t>
            </a:r>
            <a:r>
              <a:rPr lang="en-US" sz="1050"/>
              <a:t> APS GPS 2025</a:t>
            </a:r>
          </a:p>
        </p:txBody>
      </p:sp>
      <p:sp>
        <p:nvSpPr>
          <p:cNvPr id="29" name="TextBox 28">
            <a:extLst>
              <a:ext uri="{FF2B5EF4-FFF2-40B4-BE49-F238E27FC236}">
                <a16:creationId xmlns:a16="http://schemas.microsoft.com/office/drawing/2014/main" id="{5A790C8B-B4BC-279A-5D4F-BE71BA99D49E}"/>
              </a:ext>
            </a:extLst>
          </p:cNvPr>
          <p:cNvSpPr txBox="1"/>
          <p:nvPr/>
        </p:nvSpPr>
        <p:spPr>
          <a:xfrm>
            <a:off x="4353736" y="1552703"/>
            <a:ext cx="1801590" cy="253916"/>
          </a:xfrm>
          <a:prstGeom prst="rect">
            <a:avLst/>
          </a:prstGeom>
          <a:noFill/>
        </p:spPr>
        <p:txBody>
          <a:bodyPr wrap="square" rtlCol="0">
            <a:spAutoFit/>
          </a:bodyPr>
          <a:lstStyle/>
          <a:p>
            <a:pPr algn="ctr"/>
            <a:r>
              <a:rPr lang="en-US" sz="1050"/>
              <a:t>Courtesy of S. Posen</a:t>
            </a:r>
          </a:p>
        </p:txBody>
      </p:sp>
      <p:sp>
        <p:nvSpPr>
          <p:cNvPr id="30" name="Content Placeholder 1">
            <a:extLst>
              <a:ext uri="{FF2B5EF4-FFF2-40B4-BE49-F238E27FC236}">
                <a16:creationId xmlns:a16="http://schemas.microsoft.com/office/drawing/2014/main" id="{16D57141-D704-2764-C50B-A8DBDF4D6E22}"/>
              </a:ext>
            </a:extLst>
          </p:cNvPr>
          <p:cNvSpPr txBox="1">
            <a:spLocks/>
          </p:cNvSpPr>
          <p:nvPr/>
        </p:nvSpPr>
        <p:spPr>
          <a:xfrm>
            <a:off x="4896758" y="2632515"/>
            <a:ext cx="4096436" cy="320909"/>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a:t>Characterizing vortex dissipation (Sensitivity)</a:t>
            </a:r>
          </a:p>
        </p:txBody>
      </p:sp>
      <p:sp>
        <p:nvSpPr>
          <p:cNvPr id="6" name="TextBox 5">
            <a:extLst>
              <a:ext uri="{FF2B5EF4-FFF2-40B4-BE49-F238E27FC236}">
                <a16:creationId xmlns:a16="http://schemas.microsoft.com/office/drawing/2014/main" id="{9D149B59-88A9-F433-3F8F-DE933E590381}"/>
              </a:ext>
            </a:extLst>
          </p:cNvPr>
          <p:cNvSpPr txBox="1"/>
          <p:nvPr/>
        </p:nvSpPr>
        <p:spPr>
          <a:xfrm rot="20892453">
            <a:off x="5243210" y="1197220"/>
            <a:ext cx="3131126" cy="307777"/>
          </a:xfrm>
          <a:prstGeom prst="rect">
            <a:avLst/>
          </a:prstGeom>
          <a:solidFill>
            <a:srgbClr val="FFC000"/>
          </a:solidFill>
          <a:ln>
            <a:solidFill>
              <a:schemeClr val="accent6">
                <a:lumMod val="50000"/>
              </a:schemeClr>
            </a:solidFill>
          </a:ln>
        </p:spPr>
        <p:txBody>
          <a:bodyPr wrap="square" rtlCol="0">
            <a:spAutoFit/>
          </a:bodyPr>
          <a:lstStyle/>
          <a:p>
            <a:r>
              <a:rPr lang="en-US" sz="1400">
                <a:solidFill>
                  <a:schemeClr val="accent6">
                    <a:lumMod val="50000"/>
                  </a:schemeClr>
                </a:solidFill>
              </a:rPr>
              <a:t>See K. Howard’s poster Thurs. evening</a:t>
            </a:r>
          </a:p>
        </p:txBody>
      </p:sp>
      <p:sp>
        <p:nvSpPr>
          <p:cNvPr id="10" name="TextBox 9">
            <a:extLst>
              <a:ext uri="{FF2B5EF4-FFF2-40B4-BE49-F238E27FC236}">
                <a16:creationId xmlns:a16="http://schemas.microsoft.com/office/drawing/2014/main" id="{1415B852-B8BE-EFE1-2ACD-AECA43B9B020}"/>
              </a:ext>
            </a:extLst>
          </p:cNvPr>
          <p:cNvSpPr txBox="1"/>
          <p:nvPr/>
        </p:nvSpPr>
        <p:spPr>
          <a:xfrm>
            <a:off x="4298524" y="4544512"/>
            <a:ext cx="2510249" cy="253916"/>
          </a:xfrm>
          <a:prstGeom prst="rect">
            <a:avLst/>
          </a:prstGeom>
          <a:noFill/>
        </p:spPr>
        <p:txBody>
          <a:bodyPr wrap="square" rtlCol="0">
            <a:spAutoFit/>
          </a:bodyPr>
          <a:lstStyle/>
          <a:p>
            <a:pPr algn="ctr"/>
            <a:r>
              <a:rPr lang="en-US" sz="1050"/>
              <a:t>M. Martinello </a:t>
            </a:r>
            <a:r>
              <a:rPr lang="en-US" sz="1050" i="1"/>
              <a:t>et al. </a:t>
            </a:r>
            <a:r>
              <a:rPr lang="en-US" sz="1050" b="1"/>
              <a:t>109</a:t>
            </a:r>
            <a:r>
              <a:rPr lang="en-US" sz="1050"/>
              <a:t>, 062601 (2016)</a:t>
            </a:r>
          </a:p>
        </p:txBody>
      </p:sp>
      <p:pic>
        <p:nvPicPr>
          <p:cNvPr id="1026" name="Picture 2" descr="FIG. 2. Normalized sensitivity as a function of normalized frequency data for all the cavities studied in this and in our previous1 work. The data points with the central dot show 120 °C baked cavity sensitivity normalized assuming the very surface mean-free-path value18 (l = 2 nm). In inset (a), sensitivity in the flux-flow regime as a function of the mean-free-path. In inset (b), depinning frequency as a function of l. Data points without error bars had error smaller than the symbol dimension.">
            <a:extLst>
              <a:ext uri="{FF2B5EF4-FFF2-40B4-BE49-F238E27FC236}">
                <a16:creationId xmlns:a16="http://schemas.microsoft.com/office/drawing/2014/main" id="{902AFB1B-A1C0-7D83-6ABB-E461808F9A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8848" y="2912248"/>
            <a:ext cx="2055804" cy="17004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B5F9077-99F3-CD50-F859-F65DE910D4C0}"/>
              </a:ext>
            </a:extLst>
          </p:cNvPr>
          <p:cNvSpPr txBox="1"/>
          <p:nvPr/>
        </p:nvSpPr>
        <p:spPr>
          <a:xfrm>
            <a:off x="6633750" y="4530677"/>
            <a:ext cx="2510250" cy="253916"/>
          </a:xfrm>
          <a:prstGeom prst="rect">
            <a:avLst/>
          </a:prstGeom>
          <a:noFill/>
        </p:spPr>
        <p:txBody>
          <a:bodyPr wrap="square" rtlCol="0">
            <a:spAutoFit/>
          </a:bodyPr>
          <a:lstStyle/>
          <a:p>
            <a:pPr algn="ctr"/>
            <a:r>
              <a:rPr lang="en-US" sz="1050"/>
              <a:t>M. Checchin </a:t>
            </a:r>
            <a:r>
              <a:rPr lang="en-US" sz="1050" i="1"/>
              <a:t>et al. </a:t>
            </a:r>
            <a:r>
              <a:rPr lang="en-US" sz="1050"/>
              <a:t>APL </a:t>
            </a:r>
            <a:r>
              <a:rPr lang="en-US" sz="1050" b="1"/>
              <a:t>112</a:t>
            </a:r>
            <a:r>
              <a:rPr lang="en-US" sz="1050"/>
              <a:t>, 072601 (2018)</a:t>
            </a:r>
          </a:p>
        </p:txBody>
      </p:sp>
      <p:pic>
        <p:nvPicPr>
          <p:cNvPr id="11" name="Picture 10">
            <a:extLst>
              <a:ext uri="{FF2B5EF4-FFF2-40B4-BE49-F238E27FC236}">
                <a16:creationId xmlns:a16="http://schemas.microsoft.com/office/drawing/2014/main" id="{3717D6EF-031C-1891-F4F4-394B76BF6433}"/>
              </a:ext>
            </a:extLst>
          </p:cNvPr>
          <p:cNvPicPr>
            <a:picLocks noChangeAspect="1"/>
          </p:cNvPicPr>
          <p:nvPr/>
        </p:nvPicPr>
        <p:blipFill>
          <a:blip r:embed="rId9"/>
          <a:stretch>
            <a:fillRect/>
          </a:stretch>
        </p:blipFill>
        <p:spPr>
          <a:xfrm>
            <a:off x="2106172" y="3144000"/>
            <a:ext cx="1157333" cy="1244915"/>
          </a:xfrm>
          <a:prstGeom prst="rect">
            <a:avLst/>
          </a:prstGeom>
        </p:spPr>
      </p:pic>
      <p:pic>
        <p:nvPicPr>
          <p:cNvPr id="14" name="Picture 13">
            <a:extLst>
              <a:ext uri="{FF2B5EF4-FFF2-40B4-BE49-F238E27FC236}">
                <a16:creationId xmlns:a16="http://schemas.microsoft.com/office/drawing/2014/main" id="{C58FF930-0202-864D-2CB1-0A584C0BD86A}"/>
              </a:ext>
            </a:extLst>
          </p:cNvPr>
          <p:cNvPicPr>
            <a:picLocks noChangeAspect="1"/>
          </p:cNvPicPr>
          <p:nvPr/>
        </p:nvPicPr>
        <p:blipFill>
          <a:blip r:embed="rId10"/>
          <a:stretch>
            <a:fillRect/>
          </a:stretch>
        </p:blipFill>
        <p:spPr>
          <a:xfrm>
            <a:off x="77047" y="3063910"/>
            <a:ext cx="1886174" cy="1378837"/>
          </a:xfrm>
          <a:prstGeom prst="rect">
            <a:avLst/>
          </a:prstGeom>
        </p:spPr>
      </p:pic>
    </p:spTree>
    <p:extLst>
      <p:ext uri="{BB962C8B-B14F-4D97-AF65-F5344CB8AC3E}">
        <p14:creationId xmlns:p14="http://schemas.microsoft.com/office/powerpoint/2010/main" val="41264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27" grpId="0"/>
      <p:bldP spid="29" grpId="0"/>
      <p:bldP spid="30" grpId="0"/>
      <p:bldP spid="6" grpId="0" animBg="1"/>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FBC8DA5-A801-278B-27DF-C04FD4FAE1C1}"/>
              </a:ext>
            </a:extLst>
          </p:cNvPr>
          <p:cNvPicPr>
            <a:picLocks noChangeAspect="1"/>
          </p:cNvPicPr>
          <p:nvPr/>
        </p:nvPicPr>
        <p:blipFill>
          <a:blip r:embed="rId3"/>
          <a:stretch>
            <a:fillRect/>
          </a:stretch>
        </p:blipFill>
        <p:spPr>
          <a:xfrm>
            <a:off x="1036845" y="3025056"/>
            <a:ext cx="1179412" cy="1194454"/>
          </a:xfrm>
          <a:prstGeom prst="rect">
            <a:avLst/>
          </a:prstGeom>
        </p:spPr>
      </p:pic>
      <p:sp>
        <p:nvSpPr>
          <p:cNvPr id="2" name="Content Placeholder 1">
            <a:extLst>
              <a:ext uri="{FF2B5EF4-FFF2-40B4-BE49-F238E27FC236}">
                <a16:creationId xmlns:a16="http://schemas.microsoft.com/office/drawing/2014/main" id="{0E3FE8B6-4D77-8BBF-39AC-C1346A47B372}"/>
              </a:ext>
            </a:extLst>
          </p:cNvPr>
          <p:cNvSpPr>
            <a:spLocks noGrp="1"/>
          </p:cNvSpPr>
          <p:nvPr>
            <p:ph idx="1"/>
          </p:nvPr>
        </p:nvSpPr>
        <p:spPr>
          <a:xfrm>
            <a:off x="1346419" y="648759"/>
            <a:ext cx="6857074" cy="386950"/>
          </a:xfrm>
        </p:spPr>
        <p:txBody>
          <a:bodyPr/>
          <a:lstStyle/>
          <a:p>
            <a:pPr marL="0" indent="0">
              <a:buNone/>
            </a:pPr>
            <a:r>
              <a:rPr lang="en-US"/>
              <a:t>Nb film on copper cavities exhibit “medium-field Q-slope” </a:t>
            </a:r>
            <a:r>
              <a:rPr lang="en-US">
                <a:sym typeface="Wingdings" panose="05000000000000000000" pitchFamily="2" charset="2"/>
              </a:rPr>
              <a:t> why?</a:t>
            </a:r>
            <a:r>
              <a:rPr lang="en-US"/>
              <a:t> </a:t>
            </a:r>
          </a:p>
        </p:txBody>
      </p:sp>
      <p:sp>
        <p:nvSpPr>
          <p:cNvPr id="3" name="Title 2">
            <a:extLst>
              <a:ext uri="{FF2B5EF4-FFF2-40B4-BE49-F238E27FC236}">
                <a16:creationId xmlns:a16="http://schemas.microsoft.com/office/drawing/2014/main" id="{9ED9E12C-06D3-1192-7BB2-B4AAD70204AA}"/>
              </a:ext>
            </a:extLst>
          </p:cNvPr>
          <p:cNvSpPr>
            <a:spLocks noGrp="1"/>
          </p:cNvSpPr>
          <p:nvPr>
            <p:ph type="title"/>
          </p:nvPr>
        </p:nvSpPr>
        <p:spPr/>
        <p:txBody>
          <a:bodyPr/>
          <a:lstStyle/>
          <a:p>
            <a:r>
              <a:rPr lang="en-US"/>
              <a:t>Beyond Bulk Niobium: Improving Nb Film Performance</a:t>
            </a:r>
          </a:p>
        </p:txBody>
      </p:sp>
      <p:pic>
        <p:nvPicPr>
          <p:cNvPr id="10" name="Picture 9">
            <a:extLst>
              <a:ext uri="{FF2B5EF4-FFF2-40B4-BE49-F238E27FC236}">
                <a16:creationId xmlns:a16="http://schemas.microsoft.com/office/drawing/2014/main" id="{9DEBFB2E-F03E-16D2-73DD-D684DBF0185D}"/>
              </a:ext>
            </a:extLst>
          </p:cNvPr>
          <p:cNvPicPr>
            <a:picLocks noChangeAspect="1"/>
          </p:cNvPicPr>
          <p:nvPr/>
        </p:nvPicPr>
        <p:blipFill>
          <a:blip r:embed="rId4"/>
          <a:stretch>
            <a:fillRect/>
          </a:stretch>
        </p:blipFill>
        <p:spPr>
          <a:xfrm>
            <a:off x="5692839" y="1654423"/>
            <a:ext cx="3328653" cy="2611771"/>
          </a:xfrm>
          <a:prstGeom prst="rect">
            <a:avLst/>
          </a:prstGeom>
        </p:spPr>
      </p:pic>
      <p:pic>
        <p:nvPicPr>
          <p:cNvPr id="3074" name="Picture 2">
            <a:extLst>
              <a:ext uri="{FF2B5EF4-FFF2-40B4-BE49-F238E27FC236}">
                <a16:creationId xmlns:a16="http://schemas.microsoft.com/office/drawing/2014/main" id="{B19899E5-C794-6E6B-6B45-D217E43C56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042" t="17015" r="50013" b="26629"/>
          <a:stretch/>
        </p:blipFill>
        <p:spPr bwMode="auto">
          <a:xfrm>
            <a:off x="213963" y="1708581"/>
            <a:ext cx="701842" cy="25178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09BE06-2469-DF38-7383-A8190E1B0C11}"/>
              </a:ext>
            </a:extLst>
          </p:cNvPr>
          <p:cNvPicPr>
            <a:picLocks noChangeAspect="1"/>
          </p:cNvPicPr>
          <p:nvPr/>
        </p:nvPicPr>
        <p:blipFill>
          <a:blip r:embed="rId6"/>
          <a:stretch>
            <a:fillRect/>
          </a:stretch>
        </p:blipFill>
        <p:spPr>
          <a:xfrm>
            <a:off x="1068242" y="1708581"/>
            <a:ext cx="1144815" cy="1072792"/>
          </a:xfrm>
          <a:prstGeom prst="rect">
            <a:avLst/>
          </a:prstGeom>
          <a:ln>
            <a:noFill/>
          </a:ln>
        </p:spPr>
      </p:pic>
      <p:sp>
        <p:nvSpPr>
          <p:cNvPr id="14" name="TextBox 13">
            <a:extLst>
              <a:ext uri="{FF2B5EF4-FFF2-40B4-BE49-F238E27FC236}">
                <a16:creationId xmlns:a16="http://schemas.microsoft.com/office/drawing/2014/main" id="{A087A459-8E1C-16D2-1CCE-652E03C51E73}"/>
              </a:ext>
            </a:extLst>
          </p:cNvPr>
          <p:cNvSpPr txBox="1"/>
          <p:nvPr/>
        </p:nvSpPr>
        <p:spPr>
          <a:xfrm>
            <a:off x="6160818" y="2016201"/>
            <a:ext cx="1691384" cy="415498"/>
          </a:xfrm>
          <a:prstGeom prst="rect">
            <a:avLst/>
          </a:prstGeom>
          <a:noFill/>
        </p:spPr>
        <p:txBody>
          <a:bodyPr wrap="square" rtlCol="0">
            <a:spAutoFit/>
          </a:bodyPr>
          <a:lstStyle/>
          <a:p>
            <a:pPr algn="ctr"/>
            <a:r>
              <a:rPr lang="en-US" sz="1050"/>
              <a:t>B. Abdisatarov </a:t>
            </a:r>
            <a:r>
              <a:rPr lang="en-US" sz="1050" i="1"/>
              <a:t>et al </a:t>
            </a:r>
            <a:r>
              <a:rPr lang="en-US" sz="1050"/>
              <a:t> SUST </a:t>
            </a:r>
            <a:r>
              <a:rPr lang="en-US" sz="1050" b="1"/>
              <a:t>38</a:t>
            </a:r>
            <a:r>
              <a:rPr lang="en-US" sz="1050"/>
              <a:t>, 075006 (2025)</a:t>
            </a:r>
          </a:p>
        </p:txBody>
      </p:sp>
      <p:sp>
        <p:nvSpPr>
          <p:cNvPr id="15" name="Content Placeholder 1">
            <a:extLst>
              <a:ext uri="{FF2B5EF4-FFF2-40B4-BE49-F238E27FC236}">
                <a16:creationId xmlns:a16="http://schemas.microsoft.com/office/drawing/2014/main" id="{A8BAEAC7-0DE6-72B0-26BE-49B7B891A240}"/>
              </a:ext>
            </a:extLst>
          </p:cNvPr>
          <p:cNvSpPr txBox="1">
            <a:spLocks/>
          </p:cNvSpPr>
          <p:nvPr/>
        </p:nvSpPr>
        <p:spPr>
          <a:xfrm>
            <a:off x="451847" y="1137160"/>
            <a:ext cx="1587245" cy="386950"/>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a:solidFill>
                  <a:srgbClr val="000000"/>
                </a:solidFill>
              </a:rPr>
              <a:t>DC </a:t>
            </a:r>
            <a:r>
              <a:rPr lang="en-US" sz="1200" err="1">
                <a:solidFill>
                  <a:srgbClr val="000000"/>
                </a:solidFill>
              </a:rPr>
              <a:t>HiPIMS</a:t>
            </a:r>
            <a:r>
              <a:rPr lang="en-US" sz="1200">
                <a:solidFill>
                  <a:srgbClr val="000000"/>
                </a:solidFill>
              </a:rPr>
              <a:t> Deposition System @ CERN</a:t>
            </a:r>
            <a:r>
              <a:rPr lang="en-US">
                <a:solidFill>
                  <a:srgbClr val="000000"/>
                </a:solidFill>
              </a:rPr>
              <a:t> </a:t>
            </a:r>
          </a:p>
        </p:txBody>
      </p:sp>
      <p:sp>
        <p:nvSpPr>
          <p:cNvPr id="16" name="Rectangle 15">
            <a:extLst>
              <a:ext uri="{FF2B5EF4-FFF2-40B4-BE49-F238E27FC236}">
                <a16:creationId xmlns:a16="http://schemas.microsoft.com/office/drawing/2014/main" id="{9432EE8B-02FC-C6EB-8B0B-F75E08F43813}"/>
              </a:ext>
            </a:extLst>
          </p:cNvPr>
          <p:cNvSpPr/>
          <p:nvPr/>
        </p:nvSpPr>
        <p:spPr>
          <a:xfrm>
            <a:off x="720071" y="3049790"/>
            <a:ext cx="79868" cy="15959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68B8A9D-FC4A-FE7E-5D33-E349A9327900}"/>
              </a:ext>
            </a:extLst>
          </p:cNvPr>
          <p:cNvCxnSpPr>
            <a:cxnSpLocks/>
            <a:stCxn id="16" idx="0"/>
          </p:cNvCxnSpPr>
          <p:nvPr/>
        </p:nvCxnSpPr>
        <p:spPr>
          <a:xfrm flipV="1">
            <a:off x="760005" y="1708581"/>
            <a:ext cx="284384" cy="1341209"/>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EE813C-7F1C-54DE-42DF-A04B843E6BB3}"/>
              </a:ext>
            </a:extLst>
          </p:cNvPr>
          <p:cNvCxnSpPr>
            <a:cxnSpLocks/>
            <a:stCxn id="16" idx="2"/>
          </p:cNvCxnSpPr>
          <p:nvPr/>
        </p:nvCxnSpPr>
        <p:spPr>
          <a:xfrm>
            <a:off x="760005" y="3209385"/>
            <a:ext cx="268749" cy="1010125"/>
          </a:xfrm>
          <a:prstGeom prst="line">
            <a:avLst/>
          </a:prstGeom>
          <a:ln w="9525">
            <a:solidFill>
              <a:srgbClr val="FF0000"/>
            </a:solidFill>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29" name="Content Placeholder 1">
            <a:extLst>
              <a:ext uri="{FF2B5EF4-FFF2-40B4-BE49-F238E27FC236}">
                <a16:creationId xmlns:a16="http://schemas.microsoft.com/office/drawing/2014/main" id="{67350D5A-87A3-FE1A-6647-A2A0B7014DD3}"/>
              </a:ext>
            </a:extLst>
          </p:cNvPr>
          <p:cNvSpPr txBox="1">
            <a:spLocks/>
          </p:cNvSpPr>
          <p:nvPr/>
        </p:nvSpPr>
        <p:spPr>
          <a:xfrm>
            <a:off x="6195258" y="1200574"/>
            <a:ext cx="2656976" cy="386950"/>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a:solidFill>
                  <a:srgbClr val="000000"/>
                </a:solidFill>
              </a:rPr>
              <a:t>Performance of Nb Film on Nb Cavity Post Subsequent Annealing</a:t>
            </a:r>
            <a:endParaRPr lang="en-US">
              <a:solidFill>
                <a:srgbClr val="000000"/>
              </a:solidFill>
            </a:endParaRPr>
          </a:p>
        </p:txBody>
      </p:sp>
      <p:pic>
        <p:nvPicPr>
          <p:cNvPr id="3073" name="Picture 3072">
            <a:extLst>
              <a:ext uri="{FF2B5EF4-FFF2-40B4-BE49-F238E27FC236}">
                <a16:creationId xmlns:a16="http://schemas.microsoft.com/office/drawing/2014/main" id="{2406123C-8AAF-E5F9-1F30-C8C2E7796C47}"/>
              </a:ext>
            </a:extLst>
          </p:cNvPr>
          <p:cNvPicPr>
            <a:picLocks noChangeAspect="1"/>
          </p:cNvPicPr>
          <p:nvPr/>
        </p:nvPicPr>
        <p:blipFill>
          <a:blip r:embed="rId7"/>
          <a:stretch>
            <a:fillRect/>
          </a:stretch>
        </p:blipFill>
        <p:spPr>
          <a:xfrm>
            <a:off x="2555629" y="1602761"/>
            <a:ext cx="1696496" cy="1472188"/>
          </a:xfrm>
          <a:prstGeom prst="rect">
            <a:avLst/>
          </a:prstGeom>
        </p:spPr>
      </p:pic>
      <p:pic>
        <p:nvPicPr>
          <p:cNvPr id="3076" name="Picture 3075">
            <a:extLst>
              <a:ext uri="{FF2B5EF4-FFF2-40B4-BE49-F238E27FC236}">
                <a16:creationId xmlns:a16="http://schemas.microsoft.com/office/drawing/2014/main" id="{5C238459-FAEA-D3CA-297D-7EE8271E472B}"/>
              </a:ext>
            </a:extLst>
          </p:cNvPr>
          <p:cNvPicPr>
            <a:picLocks noChangeAspect="1"/>
          </p:cNvPicPr>
          <p:nvPr/>
        </p:nvPicPr>
        <p:blipFill>
          <a:blip r:embed="rId8"/>
          <a:stretch>
            <a:fillRect/>
          </a:stretch>
        </p:blipFill>
        <p:spPr>
          <a:xfrm>
            <a:off x="3847415" y="3089763"/>
            <a:ext cx="1855083" cy="1366365"/>
          </a:xfrm>
          <a:prstGeom prst="rect">
            <a:avLst/>
          </a:prstGeom>
        </p:spPr>
      </p:pic>
      <p:sp>
        <p:nvSpPr>
          <p:cNvPr id="3079" name="Content Placeholder 1">
            <a:extLst>
              <a:ext uri="{FF2B5EF4-FFF2-40B4-BE49-F238E27FC236}">
                <a16:creationId xmlns:a16="http://schemas.microsoft.com/office/drawing/2014/main" id="{0ECD8922-66F3-617F-D740-56982EDBDDA0}"/>
              </a:ext>
            </a:extLst>
          </p:cNvPr>
          <p:cNvSpPr txBox="1">
            <a:spLocks/>
          </p:cNvSpPr>
          <p:nvPr/>
        </p:nvSpPr>
        <p:spPr>
          <a:xfrm>
            <a:off x="2988478" y="1170836"/>
            <a:ext cx="2527293" cy="386950"/>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a:solidFill>
                  <a:srgbClr val="000000"/>
                </a:solidFill>
              </a:rPr>
              <a:t>Materials Studies on Nb Film on Nb Samples Post Baking</a:t>
            </a:r>
            <a:endParaRPr lang="en-US">
              <a:solidFill>
                <a:srgbClr val="000000"/>
              </a:solidFill>
            </a:endParaRPr>
          </a:p>
        </p:txBody>
      </p:sp>
      <p:sp>
        <p:nvSpPr>
          <p:cNvPr id="3081" name="Content Placeholder 1">
            <a:extLst>
              <a:ext uri="{FF2B5EF4-FFF2-40B4-BE49-F238E27FC236}">
                <a16:creationId xmlns:a16="http://schemas.microsoft.com/office/drawing/2014/main" id="{9F51DE7B-01E9-0EE5-1863-839DA3AD1B68}"/>
              </a:ext>
            </a:extLst>
          </p:cNvPr>
          <p:cNvSpPr txBox="1">
            <a:spLocks/>
          </p:cNvSpPr>
          <p:nvPr/>
        </p:nvSpPr>
        <p:spPr>
          <a:xfrm>
            <a:off x="4280771" y="1831094"/>
            <a:ext cx="1385882" cy="88922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200" err="1"/>
              <a:t>ToF</a:t>
            </a:r>
            <a:r>
              <a:rPr lang="en-US" sz="1200"/>
              <a:t>-SIMS studies reveal reduction in H upon annealing</a:t>
            </a:r>
          </a:p>
          <a:p>
            <a:pPr marL="0" indent="0">
              <a:buFont typeface="Arial" charset="0"/>
              <a:buNone/>
            </a:pPr>
            <a:r>
              <a:rPr lang="en-US" sz="1200">
                <a:sym typeface="Wingdings" panose="05000000000000000000" pitchFamily="2" charset="2"/>
              </a:rPr>
              <a:t> Less </a:t>
            </a:r>
            <a:r>
              <a:rPr lang="en-US" sz="1200" err="1">
                <a:sym typeface="Wingdings" panose="05000000000000000000" pitchFamily="2" charset="2"/>
              </a:rPr>
              <a:t>NbH</a:t>
            </a:r>
            <a:endParaRPr lang="en-US" sz="1200"/>
          </a:p>
        </p:txBody>
      </p:sp>
      <p:sp>
        <p:nvSpPr>
          <p:cNvPr id="3082" name="Content Placeholder 1">
            <a:extLst>
              <a:ext uri="{FF2B5EF4-FFF2-40B4-BE49-F238E27FC236}">
                <a16:creationId xmlns:a16="http://schemas.microsoft.com/office/drawing/2014/main" id="{DB462166-3E8E-9E7C-62AF-858AB60A70C0}"/>
              </a:ext>
            </a:extLst>
          </p:cNvPr>
          <p:cNvSpPr txBox="1">
            <a:spLocks/>
          </p:cNvSpPr>
          <p:nvPr/>
        </p:nvSpPr>
        <p:spPr>
          <a:xfrm>
            <a:off x="2546963" y="3403551"/>
            <a:ext cx="1385882" cy="88922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200"/>
              <a:t>EBSD reveals reduction in LMAD upon annealing</a:t>
            </a:r>
          </a:p>
          <a:p>
            <a:pPr marL="0" indent="0">
              <a:buFont typeface="Arial" charset="0"/>
              <a:buNone/>
            </a:pPr>
            <a:r>
              <a:rPr lang="en-US" sz="1200">
                <a:sym typeface="Wingdings" panose="05000000000000000000" pitchFamily="2" charset="2"/>
              </a:rPr>
              <a:t> Heals defects</a:t>
            </a:r>
            <a:endParaRPr lang="en-US" sz="1200"/>
          </a:p>
        </p:txBody>
      </p:sp>
      <p:sp>
        <p:nvSpPr>
          <p:cNvPr id="3083" name="TextBox 3082">
            <a:extLst>
              <a:ext uri="{FF2B5EF4-FFF2-40B4-BE49-F238E27FC236}">
                <a16:creationId xmlns:a16="http://schemas.microsoft.com/office/drawing/2014/main" id="{205BD501-F598-81D3-2E89-D83DD9A4B7A4}"/>
              </a:ext>
            </a:extLst>
          </p:cNvPr>
          <p:cNvSpPr txBox="1"/>
          <p:nvPr/>
        </p:nvSpPr>
        <p:spPr>
          <a:xfrm rot="20258998">
            <a:off x="6868387" y="3304575"/>
            <a:ext cx="1460489" cy="369332"/>
          </a:xfrm>
          <a:prstGeom prst="rect">
            <a:avLst/>
          </a:prstGeom>
          <a:solidFill>
            <a:srgbClr val="FFC000"/>
          </a:solidFill>
          <a:ln>
            <a:solidFill>
              <a:srgbClr val="000000"/>
            </a:solidFill>
          </a:ln>
        </p:spPr>
        <p:txBody>
          <a:bodyPr wrap="square" lIns="0" tIns="0" rIns="0" bIns="0" rtlCol="0">
            <a:spAutoFit/>
          </a:bodyPr>
          <a:lstStyle/>
          <a:p>
            <a:pPr algn="ctr"/>
            <a:r>
              <a:rPr lang="en-US" sz="1200">
                <a:solidFill>
                  <a:schemeClr val="accent6">
                    <a:lumMod val="50000"/>
                  </a:schemeClr>
                </a:solidFill>
              </a:rPr>
              <a:t>Subsequent annealing reduces MFQS!</a:t>
            </a:r>
          </a:p>
        </p:txBody>
      </p:sp>
      <p:cxnSp>
        <p:nvCxnSpPr>
          <p:cNvPr id="3085" name="Straight Arrow Connector 3084">
            <a:extLst>
              <a:ext uri="{FF2B5EF4-FFF2-40B4-BE49-F238E27FC236}">
                <a16:creationId xmlns:a16="http://schemas.microsoft.com/office/drawing/2014/main" id="{48935438-FCC9-74CF-B77F-FBB913EC48D6}"/>
              </a:ext>
            </a:extLst>
          </p:cNvPr>
          <p:cNvCxnSpPr>
            <a:cxnSpLocks/>
          </p:cNvCxnSpPr>
          <p:nvPr/>
        </p:nvCxnSpPr>
        <p:spPr>
          <a:xfrm flipV="1">
            <a:off x="7036757" y="3190109"/>
            <a:ext cx="486989" cy="224322"/>
          </a:xfrm>
          <a:prstGeom prst="straightConnector1">
            <a:avLst/>
          </a:prstGeom>
          <a:ln>
            <a:solidFill>
              <a:srgbClr val="000000"/>
            </a:solidFill>
            <a:tailEnd type="triangle"/>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3092" name="Rectangle 3091">
            <a:extLst>
              <a:ext uri="{FF2B5EF4-FFF2-40B4-BE49-F238E27FC236}">
                <a16:creationId xmlns:a16="http://schemas.microsoft.com/office/drawing/2014/main" id="{919654F4-B0FF-29B4-6A81-EE011ED9E95D}"/>
              </a:ext>
            </a:extLst>
          </p:cNvPr>
          <p:cNvSpPr/>
          <p:nvPr/>
        </p:nvSpPr>
        <p:spPr>
          <a:xfrm>
            <a:off x="1050098" y="1701653"/>
            <a:ext cx="1144815" cy="2517857"/>
          </a:xfrm>
          <a:prstGeom prst="rect">
            <a:avLst/>
          </a:prstGeom>
          <a:noFill/>
          <a:ln>
            <a:solidFill>
              <a:srgbClr val="FF000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5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8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p:bldP spid="3079" grpId="0"/>
      <p:bldP spid="3081" grpId="0"/>
      <p:bldP spid="3082" grpId="0"/>
      <p:bldP spid="308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314.9606"/>
  <p:tag name="ORIGINALWIDTH" val="1367.829"/>
  <p:tag name="LATEXADDIN" val="\documentclass{article}&#10;\usepackage{amsmath}&#10;\pagestyle{empty}&#10;\begin{document}&#10;&#10;$$&#10;\Gamma _1 = \frac{1}{T_1} = \omega \sum_{i} \frac{p_i}{Q_i}+\Gamma _0 &#10;$$&#10;&#10;&#10;\end{document}"/>
  <p:tag name="IGUANATEXSIZE" val="20"/>
  <p:tag name="IGUANATEXCURSOR" val="154"/>
  <p:tag name="TRANSPARENCY" val="True"/>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014944FF35AF4D8D9077E1048B0D7C" ma:contentTypeVersion="5" ma:contentTypeDescription="Create a new document." ma:contentTypeScope="" ma:versionID="0af01e628dec37d82f153a4555d3127c">
  <xsd:schema xmlns:xsd="http://www.w3.org/2001/XMLSchema" xmlns:xs="http://www.w3.org/2001/XMLSchema" xmlns:p="http://schemas.microsoft.com/office/2006/metadata/properties" xmlns:ns2="2fbef6ad-55e0-4d24-bf53-b306f88a0df1" targetNamespace="http://schemas.microsoft.com/office/2006/metadata/properties" ma:root="true" ma:fieldsID="9b3ffcae0e9c40b7b44ff57b61c35711" ns2:_="">
    <xsd:import namespace="2fbef6ad-55e0-4d24-bf53-b306f88a0d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bef6ad-55e0-4d24-bf53-b306f88a0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7EC1E9-50CF-44D4-80AF-79730E876650}">
  <ds:schemaRefs>
    <ds:schemaRef ds:uri="2fbef6ad-55e0-4d24-bf53-b306f88a0d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D4F8D2B-9739-408A-A324-E6730217C8B0}">
  <ds:schemaRefs>
    <ds:schemaRef ds:uri="2fbef6ad-55e0-4d24-bf53-b306f88a0d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0BBA0A5-36AA-4DF9-BF74-AAFE8BF9D7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TotalTime>
  <Words>1962</Words>
  <Application>Microsoft Office PowerPoint</Application>
  <PresentationFormat>On-screen Show (16:9)</PresentationFormat>
  <Paragraphs>323</Paragraphs>
  <Slides>22</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Helvetica</vt:lpstr>
      <vt:lpstr>Helvetica Now</vt:lpstr>
      <vt:lpstr>Helvetica World Bold</vt:lpstr>
      <vt:lpstr>Jost</vt:lpstr>
      <vt:lpstr>Roboto</vt:lpstr>
      <vt:lpstr>Times New Roman</vt:lpstr>
      <vt:lpstr>Wingdings</vt:lpstr>
      <vt:lpstr>Fermilab_PPT_090915</vt:lpstr>
      <vt:lpstr>PowerPoint Presentation</vt:lpstr>
      <vt:lpstr>Niobium for Particle Accelerators and Quantum Computers</vt:lpstr>
      <vt:lpstr>Outline</vt:lpstr>
      <vt:lpstr>State-of-the-Art Nb SRF Cavity Performance for Accelerators</vt:lpstr>
      <vt:lpstr>Exploring the Role of Impurities in Nb: Nitrogen</vt:lpstr>
      <vt:lpstr>Exploring the Role of Impurities in Nb: Oxygen</vt:lpstr>
      <vt:lpstr>O Impurity Tailoring + Optimized Electropolishing: the Key to Unlocking Record-Breaking Performance</vt:lpstr>
      <vt:lpstr>Understanding Flux Pinning and Vortex Driven Dissipation</vt:lpstr>
      <vt:lpstr>Beyond Bulk Niobium: Improving Nb Film Performance</vt:lpstr>
      <vt:lpstr>Outline</vt:lpstr>
      <vt:lpstr>Superconducting Quantum Technology and the Necessity for Materials Science</vt:lpstr>
      <vt:lpstr>State-of-the-Art T1 for Superconducting Quantum Architectures</vt:lpstr>
      <vt:lpstr>Exploring the Role of Defects in Niobium Films</vt:lpstr>
      <vt:lpstr>Identifying O-Vacancies in Nb2O5 as a Major Source of TLS</vt:lpstr>
      <vt:lpstr>Using Findings to Enhance T1: Encapsulation</vt:lpstr>
      <vt:lpstr>Other Potentially Limiting Mechanisms: Niobium Hydrides</vt:lpstr>
      <vt:lpstr>Quantifying the Role of Magnetic Field in Quantum Devices</vt:lpstr>
      <vt:lpstr>Outline</vt:lpstr>
      <vt:lpstr>Comparing Loss Mechanisms for Accelerators and Quantum</vt:lpstr>
      <vt:lpstr>Research Needs to Address Complementary Materials Issues and Talks @ This Workshop Which Might Help With These Issues</vt:lpstr>
      <vt:lpstr>Conclusion:</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Daniel P. Bafia</cp:lastModifiedBy>
  <cp:revision>1</cp:revision>
  <cp:lastPrinted>2014-01-20T19:40:21Z</cp:lastPrinted>
  <dcterms:created xsi:type="dcterms:W3CDTF">2014-01-03T20:18:13Z</dcterms:created>
  <dcterms:modified xsi:type="dcterms:W3CDTF">2025-07-16T02:56:57Z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0x0101007F014944FF35AF4D8D9077E1048B0D7C</vt:lpwstr>
  </property>
</Properties>
</file>