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70" r:id="rId1"/>
  </p:sldMasterIdLst>
  <p:notesMasterIdLst>
    <p:notesMasterId r:id="rId20"/>
  </p:notesMasterIdLst>
  <p:sldIdLst>
    <p:sldId id="289" r:id="rId2"/>
    <p:sldId id="290" r:id="rId3"/>
    <p:sldId id="291" r:id="rId4"/>
    <p:sldId id="293" r:id="rId5"/>
    <p:sldId id="294" r:id="rId6"/>
    <p:sldId id="295" r:id="rId7"/>
    <p:sldId id="300" r:id="rId8"/>
    <p:sldId id="303" r:id="rId9"/>
    <p:sldId id="299" r:id="rId10"/>
    <p:sldId id="301" r:id="rId11"/>
    <p:sldId id="296" r:id="rId12"/>
    <p:sldId id="298" r:id="rId13"/>
    <p:sldId id="297" r:id="rId14"/>
    <p:sldId id="304" r:id="rId15"/>
    <p:sldId id="302" r:id="rId16"/>
    <p:sldId id="305" r:id="rId17"/>
    <p:sldId id="306" r:id="rId18"/>
    <p:sldId id="292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D5DD"/>
    <a:srgbClr val="5C7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852" autoAdjust="0"/>
    <p:restoredTop sz="78436" autoAdjust="0"/>
  </p:normalViewPr>
  <p:slideViewPr>
    <p:cSldViewPr snapToGrid="0">
      <p:cViewPr varScale="1">
        <p:scale>
          <a:sx n="67" d="100"/>
          <a:sy n="67" d="100"/>
        </p:scale>
        <p:origin x="70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anluigi Ciovati" userId="ecce313d-e0c3-46b4-928c-fb0488f24b88" providerId="ADAL" clId="{33517CC0-7786-45D6-BA44-76B3F1F22F2B}"/>
    <pc:docChg chg="modSld">
      <pc:chgData name="Gianluigi Ciovati" userId="ecce313d-e0c3-46b4-928c-fb0488f24b88" providerId="ADAL" clId="{33517CC0-7786-45D6-BA44-76B3F1F22F2B}" dt="2025-07-16T10:32:25.356" v="38" actId="20577"/>
      <pc:docMkLst>
        <pc:docMk/>
      </pc:docMkLst>
      <pc:sldChg chg="modSp">
        <pc:chgData name="Gianluigi Ciovati" userId="ecce313d-e0c3-46b4-928c-fb0488f24b88" providerId="ADAL" clId="{33517CC0-7786-45D6-BA44-76B3F1F22F2B}" dt="2025-07-16T10:32:25.356" v="38" actId="20577"/>
        <pc:sldMkLst>
          <pc:docMk/>
          <pc:sldMk cId="3466348812" sldId="295"/>
        </pc:sldMkLst>
        <pc:spChg chg="mod">
          <ac:chgData name="Gianluigi Ciovati" userId="ecce313d-e0c3-46b4-928c-fb0488f24b88" providerId="ADAL" clId="{33517CC0-7786-45D6-BA44-76B3F1F22F2B}" dt="2025-07-16T10:32:25.356" v="38" actId="20577"/>
          <ac:spMkLst>
            <pc:docMk/>
            <pc:sldMk cId="3466348812" sldId="295"/>
            <ac:spMk id="6" creationId="{C63AFECE-D441-4644-8076-AAC75FE8711F}"/>
          </ac:spMkLst>
        </pc:spChg>
      </pc:sldChg>
      <pc:sldChg chg="modSp modAnim">
        <pc:chgData name="Gianluigi Ciovati" userId="ecce313d-e0c3-46b4-928c-fb0488f24b88" providerId="ADAL" clId="{33517CC0-7786-45D6-BA44-76B3F1F22F2B}" dt="2025-07-12T02:07:36.658" v="34"/>
        <pc:sldMkLst>
          <pc:docMk/>
          <pc:sldMk cId="2374831352" sldId="306"/>
        </pc:sldMkLst>
        <pc:spChg chg="mod">
          <ac:chgData name="Gianluigi Ciovati" userId="ecce313d-e0c3-46b4-928c-fb0488f24b88" providerId="ADAL" clId="{33517CC0-7786-45D6-BA44-76B3F1F22F2B}" dt="2025-07-12T01:39:58.032" v="33" actId="20577"/>
          <ac:spMkLst>
            <pc:docMk/>
            <pc:sldMk cId="2374831352" sldId="306"/>
            <ac:spMk id="14" creationId="{4462286D-35FC-487D-87FE-B3FDD13D9045}"/>
          </ac:spMkLst>
        </pc:spChg>
      </pc:sldChg>
    </pc:docChg>
  </pc:docChgLst>
  <pc:docChgLst>
    <pc:chgData name="Gianluigi Ciovati" userId="ecce313d-e0c3-46b4-928c-fb0488f24b88" providerId="ADAL" clId="{6F2E8864-B83F-4742-9280-6587D8798810}"/>
    <pc:docChg chg="modSld">
      <pc:chgData name="Gianluigi Ciovati" userId="ecce313d-e0c3-46b4-928c-fb0488f24b88" providerId="ADAL" clId="{6F2E8864-B83F-4742-9280-6587D8798810}" dt="2025-07-14T19:03:20.337" v="0" actId="20577"/>
      <pc:docMkLst>
        <pc:docMk/>
      </pc:docMkLst>
      <pc:sldChg chg="modNotesTx">
        <pc:chgData name="Gianluigi Ciovati" userId="ecce313d-e0c3-46b4-928c-fb0488f24b88" providerId="ADAL" clId="{6F2E8864-B83F-4742-9280-6587D8798810}" dt="2025-07-14T19:03:20.337" v="0" actId="20577"/>
        <pc:sldMkLst>
          <pc:docMk/>
          <pc:sldMk cId="3466348812" sldId="29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DC30C42-F1EA-EA44-9613-5E7947EE8325}" type="datetimeFigureOut">
              <a:rPr lang="en-US" smtClean="0"/>
              <a:pPr/>
              <a:t>7/16/2025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93BBF43-A868-D94C-A9CC-39C296714D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67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6C7AA-86AD-BEB3-BF4C-54F9FAF3F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6DA5A-5942-5391-17F4-CC5604FF4D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894558-4C39-B51D-662D-EBC000912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6D029-F3FF-09D9-212B-90FD668CEB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894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dirty="0"/>
              <a:t>SRF cavities will be used in the muon acceleration chain from the SRF </a:t>
            </a:r>
            <a:r>
              <a:rPr lang="en-US" dirty="0" err="1"/>
              <a:t>linac</a:t>
            </a:r>
            <a:r>
              <a:rPr lang="en-US" dirty="0"/>
              <a:t> (0.255 – 1.25 GeV) through dog-bone RLAs (1.25 – 63 GeV) to RCSs (up to the final energy). Along this chain of accelerators, the RF frequency would change from 325 MHz to 1300 Hz and accelerating gradients from 20 MV/m to 38 MV/m.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Synergies with FCC-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193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JAEA-ADS, China ADS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 Optimized superconducting cavity design for high voltage and low cryogenic losses.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 Superconducting solenoid focusing inside cryomodules to minimize warm transitions and consequently the number of required cryomodules.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 Cold BPMs attached to SC cavities inside the cryomodule to reduce the number of diagnostics required between cryomodules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 Horizontal and vertical steering correctors are built into the solenoids requiring no additional space for correctors along the beam-line.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645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221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latin typeface="Calibri" charset="0"/>
                <a:ea typeface="Calibri" charset="0"/>
                <a:cs typeface="Calibri" charset="0"/>
              </a:rPr>
              <a:t>Directional and quasi-monochromatic laboratory scale X-ray source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dirty="0"/>
              <a:t>X-ray energies in the range of 10 keV to 180 keV are of significant interest, as these energies are suitable for various applications including medical imaging and materials science. </a:t>
            </a:r>
          </a:p>
          <a:p>
            <a:r>
              <a:rPr lang="en-US" b="1" dirty="0"/>
              <a:t>10-35 keV:</a:t>
            </a:r>
            <a:r>
              <a:rPr lang="en-US" dirty="0"/>
              <a:t> </a:t>
            </a:r>
          </a:p>
          <a:p>
            <a:r>
              <a:rPr lang="en-US" dirty="0"/>
              <a:t>This range is particularly useful for applications like K-edge subtraction (KES) and phase contrast imaging in medical imaging</a:t>
            </a:r>
          </a:p>
          <a:p>
            <a:pPr algn="l">
              <a:buFont typeface="Arial" panose="020B0604020202020204" pitchFamily="34" charset="0"/>
              <a:buNone/>
            </a:pP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423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Prices listed are estimates for Grade-A helium sold by private industry.</a:t>
            </a:r>
          </a:p>
          <a:p>
            <a:pPr algn="l">
              <a:buFont typeface="Arial" panose="020B0604020202020204" pitchFamily="34" charset="0"/>
              <a:buNone/>
            </a:pP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508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use for more than 10 years.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Refrigerator: 100 kW wall-plug power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3079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5547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1121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Structures for high-current operation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824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From 5 to 25 MV/m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New cryomodule concept and Industrialization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3 cavity productions from 4 European industries: Accel, </a:t>
            </a:r>
            <a:r>
              <a:rPr lang="en-US" dirty="0" err="1"/>
              <a:t>Cerca</a:t>
            </a:r>
            <a:r>
              <a:rPr lang="en-US" dirty="0"/>
              <a:t>, Dornier, </a:t>
            </a:r>
            <a:r>
              <a:rPr lang="en-US" dirty="0" err="1"/>
              <a:t>Zanon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The 800 GeV upgrade (from 500 GeV) requires an accelerating field gradient of 35 MV/m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907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500 GeV CM</a:t>
            </a:r>
          </a:p>
          <a:p>
            <a:r>
              <a:rPr lang="en-US" dirty="0"/>
              <a:t>Cavities built by AES and RI</a:t>
            </a:r>
          </a:p>
          <a:p>
            <a:r>
              <a:rPr lang="en-US" dirty="0"/>
              <a:t>Global effort DESY, </a:t>
            </a:r>
            <a:r>
              <a:rPr lang="en-US" dirty="0" err="1"/>
              <a:t>JLab</a:t>
            </a:r>
            <a:r>
              <a:rPr lang="en-US" dirty="0"/>
              <a:t>, FNAL, KEK and Cornell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71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2007. Collab. Between KEK/Cornell. Not reproduced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2013. Large-grain Q0 close to 2e10</a:t>
            </a:r>
          </a:p>
          <a:p>
            <a:pPr algn="l">
              <a:buFont typeface="Arial" panose="020B0604020202020204" pitchFamily="34" charset="0"/>
              <a:buNone/>
            </a:pP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213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184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703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Cold EP + 2-step baking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000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Bp/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Eacc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~30% less than ILC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Constant acceleration through the cavity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015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350 GeV to study ttbar (top quark and its antiparticle) production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800 MHz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30 W at 2 K, Nb3Sn: 50 W at 4 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342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BF14DA4-6BD3-41D0-ED7B-F5CF63D8E0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7975" y="0"/>
            <a:ext cx="6804025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795D8-36C7-9AC6-7BB0-2FA187F49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7" y="2125014"/>
            <a:ext cx="6297984" cy="919032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76DAF6-7FAD-3329-1F2F-26D428433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16" y="3047266"/>
            <a:ext cx="6559241" cy="529861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5E06F63-AE6B-E540-C04D-8905B2EFD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6963" y="4244658"/>
            <a:ext cx="5999008" cy="529861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BCBF152-3CD9-3B8D-5C6A-83D9FE6F56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6963" y="4775200"/>
            <a:ext cx="5999162" cy="50165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4607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85A35A3C-EFCE-E977-5D10-513BA05CD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B17564-960C-4BE2-AE3B-9E042530B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38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465704-2370-60F7-6005-D0288DFD8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0A29258-15C1-6FB2-52AC-108985A07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5682288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E85E37D-8958-2DEE-18A0-03962A83466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10467" y="1322610"/>
            <a:ext cx="568228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44E86B8-08A1-6B0A-9E8F-1A2C02525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72F205-0884-4182-ADD8-D44EB4825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54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Slate Two Photo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9AD2392-E6B3-D73D-424E-42A0157E1C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DF46FADE-5392-BCFC-BAD6-D700EFBD7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4B37EFF6-260E-A1F5-FF79-F0ABEF7A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1D8BB-52A9-22B5-DB17-DA5C230724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84D608DB-8471-438C-96F2-BF69B78E0782}" type="datetime1">
              <a:rPr lang="en-US" smtClean="0"/>
              <a:t>7/16/2025</a:t>
            </a:fld>
            <a:endParaRPr lang="en-US" dirty="0"/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D19EE4BA-CD94-40C8-BA88-88F35B10B1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32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Grey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03C67-DC6F-088A-9EA9-D734508F8D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77E5CE1A-809C-DEBF-5077-24C3A3D4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6A59512F-10DA-5515-E4C4-B98127B2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FEC5F-8621-2ECE-218F-2628960DE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A52F8196-A714-4021-8525-BBF3DB1CC2B9}" type="datetime1">
              <a:rPr lang="en-US" smtClean="0"/>
              <a:t>7/16/2025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CFCA19-01CD-4B66-B389-82A12968C5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60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7" y="2759119"/>
            <a:ext cx="10053033" cy="880970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830D66-7C16-31AC-766A-71753A606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7059" y="6170055"/>
            <a:ext cx="1728303" cy="49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02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Slide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37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s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632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2 Photo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A6C8BEAD-C13B-93F9-6676-CE56FFBEE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EDB80F63-0339-4821-9425-EEBDE7EE0A50}" type="datetime1">
              <a:rPr lang="en-US" smtClean="0"/>
              <a:t>7/16/2025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B986840-5762-4DAF-7AD9-5F837D062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1E2F678D-103F-49D4-B531-CA075474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371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721D4D-BA71-46BF-9E11-753BC33668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0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Top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8195"/>
            <a:ext cx="12192000" cy="34208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924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18A1B46-8C31-1942-9CDD-F244EA45E1A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03516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D036AA-9340-745D-7ECF-2C66965EE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531951"/>
            <a:ext cx="6094412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2354D38-C6CF-E355-ADC2-9780C4F40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24DF5B5C-0FB6-281B-79D1-3AAEEBC73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E744EEC-877B-6658-1AF3-402C4637D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9AD7FFB5-2B44-4A61-A840-20A8B411001D}" type="datetime1">
              <a:rPr lang="en-US" smtClean="0"/>
              <a:t>7/16/2025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51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A4AF7EA1-AC10-6B34-7D70-18A57ABF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B83816E-8201-5044-F359-AFD3FCE2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CE785-B03D-6A9D-B2E7-6E9D526B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41AFAF23-1F56-4840-A737-495C4921DE94}" type="datetime1">
              <a:rPr lang="en-US" smtClean="0"/>
              <a:t>7/16/2025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869AEF-C002-4444-8791-56AEEFBFD8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83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ircular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0496" y="531951"/>
            <a:ext cx="5971504" cy="56786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EF6ADE35-BF0E-DF23-D913-1DAA8CCD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B898288-99FE-E6BE-FBE5-A3D4DE28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36C01-DAC5-C8E5-E590-A408A6BB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8063D29F-10D7-4725-BF37-BCBE1D282228}" type="datetime1">
              <a:rPr lang="en-US" smtClean="0"/>
              <a:t>7/16/2025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F161EE-76CC-45E3-AC2B-F55638E717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91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5C33B-E0CB-3D46-9D0E-81845337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E25E4-5B52-F70B-5E1A-F65D7D46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8F0D3-C01F-3256-0218-65AF71F759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F0606B-4EF8-C644-338C-2B63D06C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3B0BD89-A704-0E29-46BD-5C54BB39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044706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31EC031-12D9-ECFF-D858-559CF081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65A77A9B-52E9-4C6D-837D-58A3F8540DC7}" type="datetime1">
              <a:rPr lang="en-US" smtClean="0"/>
              <a:t>7/16/2025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176E9F-8359-4E77-8769-BF761EF6ED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09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1F1912-9CBC-18CD-A6E2-D8584EE6F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062" y="1424693"/>
            <a:ext cx="5798137" cy="3804129"/>
          </a:xfrm>
        </p:spPr>
        <p:txBody>
          <a:bodyPr anchor="t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8444A-CE1E-BF31-5D75-39569219C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406" y="1424694"/>
            <a:ext cx="5018982" cy="4422313"/>
          </a:xfrm>
        </p:spPr>
        <p:txBody>
          <a:bodyPr anchor="t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D9F4886-7D05-5680-AF1E-08F99859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914D833-6B3E-46B1-EDE5-A7FD64C9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C10AA7-5409-41F3-BC4E-22F426FB6B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38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ody Slide - 1 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584" y="674221"/>
            <a:ext cx="6057364" cy="716698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659082"/>
            <a:ext cx="5550795" cy="34492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79584" y="1560773"/>
            <a:ext cx="6057364" cy="465909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6658A98-A780-C524-1137-D3BF53A55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C835BB-5A9A-4887-AD28-9C7DC0F81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47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D8159-AD9B-885B-18F2-9B7C42B9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5885B-F131-1373-A6B2-E992A159B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86D55-AA86-4418-BC5F-C51768C25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53F9866-9D6A-4E48-8AAE-F0F10B4380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4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50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18706-BE92-5674-8ED0-33DF2CC72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Placeholder 34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F4A7F67A-F711-D40B-01C6-A6770706EF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2A7D87-594F-52B2-2EA3-D41B34B42A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663937" cy="6860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AC87CA-8223-4766-DC0C-EF69FC282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6" y="2121877"/>
            <a:ext cx="7171353" cy="922169"/>
          </a:xfrm>
        </p:spPr>
        <p:txBody>
          <a:bodyPr>
            <a:noAutofit/>
          </a:bodyPr>
          <a:lstStyle/>
          <a:p>
            <a:r>
              <a:rPr lang="en-US" dirty="0"/>
              <a:t>SRF for future accelerators: What performance do we need?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7C2221-BF13-0BB7-7CAB-FCDFA3F405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16" y="3047266"/>
            <a:ext cx="8155761" cy="529861"/>
          </a:xfrm>
        </p:spPr>
        <p:txBody>
          <a:bodyPr>
            <a:noAutofit/>
          </a:bodyPr>
          <a:lstStyle/>
          <a:p>
            <a:r>
              <a:rPr lang="en-US" dirty="0"/>
              <a:t>Materials for Bright Beams Workshop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B1FD6E6E-8348-06B4-85C7-15104B0D78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July 16, 2025</a:t>
            </a:r>
          </a:p>
          <a:p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3CEEBFA1-2D11-2C9E-5C4A-9C08BAE97D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dirty="0"/>
              <a:t>Gianluigi Ciovati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848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DISCOVERY MACHINES: MUON COLLIDER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10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9E628FC-7FA6-48F3-9AD9-E0151EC877E6}"/>
              </a:ext>
            </a:extLst>
          </p:cNvPr>
          <p:cNvSpPr txBox="1"/>
          <p:nvPr/>
        </p:nvSpPr>
        <p:spPr>
          <a:xfrm>
            <a:off x="243307" y="6329290"/>
            <a:ext cx="11815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https://www.muoncollider.us/posts/accelerator/#super-conducting-rf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V. Chouhan et al., “"Excellent performance of 650 MHz single-cell niobium cavity after electropolishing",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Proc. LINAC2024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, Chicago, IL, USA, Aug. 2024, p. 692.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094DE9C-75FC-4C12-857D-6245C22B5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5717" y="1482971"/>
            <a:ext cx="5253257" cy="765753"/>
          </a:xfrm>
        </p:spPr>
        <p:txBody>
          <a:bodyPr/>
          <a:lstStyle/>
          <a:p>
            <a:r>
              <a:rPr lang="en-US" dirty="0"/>
              <a:t>Possible range of RF frequency: 325 MHz, 650 MHz/800 MHz, 1300 MHz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A8F7CB-D5C7-4003-AB0E-6B9B8908E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19" y="1458060"/>
            <a:ext cx="6222174" cy="15472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FDA2E7B-CD22-4871-9E88-214A9CF08BF8}"/>
              </a:ext>
            </a:extLst>
          </p:cNvPr>
          <p:cNvGrpSpPr/>
          <p:nvPr/>
        </p:nvGrpSpPr>
        <p:grpSpPr>
          <a:xfrm>
            <a:off x="1114101" y="4044965"/>
            <a:ext cx="5124774" cy="1893029"/>
            <a:chOff x="5390826" y="4148613"/>
            <a:chExt cx="5124774" cy="189302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0454A40-3A7C-4E27-B2BB-965361E72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90826" y="4148613"/>
              <a:ext cx="5124774" cy="189302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F290D0B-F116-4F13-A124-C5C5D9AD8D9D}"/>
                </a:ext>
              </a:extLst>
            </p:cNvPr>
            <p:cNvSpPr/>
            <p:nvPr/>
          </p:nvSpPr>
          <p:spPr>
            <a:xfrm>
              <a:off x="9877425" y="4352925"/>
              <a:ext cx="638175" cy="437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9021C18-1C0B-4199-9207-DE7EB4349AE1}"/>
                </a:ext>
              </a:extLst>
            </p:cNvPr>
            <p:cNvSpPr/>
            <p:nvPr/>
          </p:nvSpPr>
          <p:spPr>
            <a:xfrm>
              <a:off x="5390826" y="5886450"/>
              <a:ext cx="1009974" cy="1551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A533B03-D820-42C6-B884-429062BFE277}"/>
              </a:ext>
            </a:extLst>
          </p:cNvPr>
          <p:cNvCxnSpPr>
            <a:cxnSpLocks/>
          </p:cNvCxnSpPr>
          <p:nvPr/>
        </p:nvCxnSpPr>
        <p:spPr>
          <a:xfrm flipH="1">
            <a:off x="3614738" y="2497637"/>
            <a:ext cx="828675" cy="19523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B66AFF33-C78D-42AC-B45D-B497651BB55F}"/>
              </a:ext>
            </a:extLst>
          </p:cNvPr>
          <p:cNvGrpSpPr/>
          <p:nvPr/>
        </p:nvGrpSpPr>
        <p:grpSpPr>
          <a:xfrm>
            <a:off x="243307" y="2857500"/>
            <a:ext cx="1486307" cy="983495"/>
            <a:chOff x="243307" y="2857500"/>
            <a:chExt cx="1486307" cy="983495"/>
          </a:xfrm>
        </p:grpSpPr>
        <p:sp>
          <p:nvSpPr>
            <p:cNvPr id="16" name="Text Placeholder 12">
              <a:extLst>
                <a:ext uri="{FF2B5EF4-FFF2-40B4-BE49-F238E27FC236}">
                  <a16:creationId xmlns:a16="http://schemas.microsoft.com/office/drawing/2014/main" id="{5C2BB380-7B14-45BC-A3D2-B334EC99A634}"/>
                </a:ext>
              </a:extLst>
            </p:cNvPr>
            <p:cNvSpPr txBox="1">
              <a:spLocks/>
            </p:cNvSpPr>
            <p:nvPr/>
          </p:nvSpPr>
          <p:spPr>
            <a:xfrm>
              <a:off x="243307" y="3389557"/>
              <a:ext cx="1486307" cy="45143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 baseline="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“PIP-II like”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67D6FDA-44EB-4249-9FB9-DC7B2446D82C}"/>
                </a:ext>
              </a:extLst>
            </p:cNvPr>
            <p:cNvCxnSpPr>
              <a:cxnSpLocks/>
            </p:cNvCxnSpPr>
            <p:nvPr/>
          </p:nvCxnSpPr>
          <p:spPr>
            <a:xfrm>
              <a:off x="723900" y="2857500"/>
              <a:ext cx="0" cy="53205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9FA39E93-20F9-4BAB-98F4-135C7A3AC92B}"/>
              </a:ext>
            </a:extLst>
          </p:cNvPr>
          <p:cNvSpPr txBox="1">
            <a:spLocks/>
          </p:cNvSpPr>
          <p:nvPr/>
        </p:nvSpPr>
        <p:spPr>
          <a:xfrm>
            <a:off x="6805717" y="2447392"/>
            <a:ext cx="5253257" cy="2085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Challenges: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Achieving 20 MV/m at 4 K in 325 MHz cavities (</a:t>
            </a:r>
            <a:r>
              <a:rPr lang="en-US" dirty="0" err="1"/>
              <a:t>Nb</a:t>
            </a:r>
            <a:r>
              <a:rPr lang="en-US" dirty="0"/>
              <a:t>/Cu)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Achieving 38 MV/m at 2 K in 650 MHz </a:t>
            </a:r>
            <a:r>
              <a:rPr lang="en-US" dirty="0" err="1"/>
              <a:t>Nb</a:t>
            </a:r>
            <a:r>
              <a:rPr lang="en-US" dirty="0"/>
              <a:t> cavities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9FC8E47-DDA5-401F-939A-28AD080F4F8F}"/>
              </a:ext>
            </a:extLst>
          </p:cNvPr>
          <p:cNvGrpSpPr/>
          <p:nvPr/>
        </p:nvGrpSpPr>
        <p:grpSpPr>
          <a:xfrm>
            <a:off x="7802613" y="2587833"/>
            <a:ext cx="4084587" cy="3612463"/>
            <a:chOff x="7918295" y="2317421"/>
            <a:chExt cx="4084587" cy="361246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BFB56B3-FCE0-40CE-9C29-6C8C405A3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18295" y="2317421"/>
              <a:ext cx="4084587" cy="361246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22" name="Text Placeholder 12">
              <a:extLst>
                <a:ext uri="{FF2B5EF4-FFF2-40B4-BE49-F238E27FC236}">
                  <a16:creationId xmlns:a16="http://schemas.microsoft.com/office/drawing/2014/main" id="{E0E64131-AE53-47EB-9731-66D2A15181E6}"/>
                </a:ext>
              </a:extLst>
            </p:cNvPr>
            <p:cNvSpPr txBox="1">
              <a:spLocks/>
            </p:cNvSpPr>
            <p:nvPr/>
          </p:nvSpPr>
          <p:spPr>
            <a:xfrm>
              <a:off x="8551593" y="4686064"/>
              <a:ext cx="2802207" cy="765753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 baseline="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53.3 MV/m in 650 MHz single-cell!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089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DRIVEN SYSTEMS (ADS)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81ED1AF-6972-46F3-9363-8555767623CB}"/>
              </a:ext>
            </a:extLst>
          </p:cNvPr>
          <p:cNvSpPr txBox="1">
            <a:spLocks/>
          </p:cNvSpPr>
          <p:nvPr/>
        </p:nvSpPr>
        <p:spPr>
          <a:xfrm>
            <a:off x="417228" y="1436192"/>
            <a:ext cx="10823329" cy="5246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~1 GeV, ~25 mA, CW proton </a:t>
            </a:r>
            <a:r>
              <a:rPr lang="en-US" b="1" dirty="0" err="1"/>
              <a:t>linac</a:t>
            </a:r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009F47-51A1-4E0A-AC5D-801C0AF814EB}"/>
              </a:ext>
            </a:extLst>
          </p:cNvPr>
          <p:cNvGrpSpPr/>
          <p:nvPr/>
        </p:nvGrpSpPr>
        <p:grpSpPr>
          <a:xfrm>
            <a:off x="3684912" y="1842698"/>
            <a:ext cx="7247248" cy="1359531"/>
            <a:chOff x="1811976" y="1822378"/>
            <a:chExt cx="7247248" cy="135953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DF5E7A0-1DA3-4E44-AE37-877BA40B1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11976" y="2214085"/>
              <a:ext cx="7247248" cy="967824"/>
            </a:xfrm>
            <a:prstGeom prst="rect">
              <a:avLst/>
            </a:prstGeom>
          </p:spPr>
        </p:pic>
        <p:sp>
          <p:nvSpPr>
            <p:cNvPr id="5" name="Right Brace 4">
              <a:extLst>
                <a:ext uri="{FF2B5EF4-FFF2-40B4-BE49-F238E27FC236}">
                  <a16:creationId xmlns:a16="http://schemas.microsoft.com/office/drawing/2014/main" id="{9E6E833B-1EC4-4149-B397-CFF00F429F72}"/>
                </a:ext>
              </a:extLst>
            </p:cNvPr>
            <p:cNvSpPr/>
            <p:nvPr/>
          </p:nvSpPr>
          <p:spPr>
            <a:xfrm rot="16200000">
              <a:off x="3251200" y="1596272"/>
              <a:ext cx="60960" cy="117856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A10A2A-2D90-4F62-B3BE-5E081B6135FB}"/>
                </a:ext>
              </a:extLst>
            </p:cNvPr>
            <p:cNvSpPr txBox="1"/>
            <p:nvPr/>
          </p:nvSpPr>
          <p:spPr>
            <a:xfrm>
              <a:off x="2905760" y="1848565"/>
              <a:ext cx="8940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162.5 MHz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8DBE56E-B27D-45F4-9C23-EC094C17C405}"/>
                </a:ext>
              </a:extLst>
            </p:cNvPr>
            <p:cNvSpPr txBox="1"/>
            <p:nvPr/>
          </p:nvSpPr>
          <p:spPr>
            <a:xfrm>
              <a:off x="4071585" y="1987064"/>
              <a:ext cx="8940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325 MHz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1249385-DDD4-40E7-9C1C-1A1765F42985}"/>
                </a:ext>
              </a:extLst>
            </p:cNvPr>
            <p:cNvSpPr txBox="1"/>
            <p:nvPr/>
          </p:nvSpPr>
          <p:spPr>
            <a:xfrm>
              <a:off x="6458264" y="1822378"/>
              <a:ext cx="8940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650 MHz</a:t>
              </a:r>
            </a:p>
          </p:txBody>
        </p:sp>
        <p:sp>
          <p:nvSpPr>
            <p:cNvPr id="18" name="Right Brace 17">
              <a:extLst>
                <a:ext uri="{FF2B5EF4-FFF2-40B4-BE49-F238E27FC236}">
                  <a16:creationId xmlns:a16="http://schemas.microsoft.com/office/drawing/2014/main" id="{D4D46455-D036-4513-99F9-45BFE2A1A235}"/>
                </a:ext>
              </a:extLst>
            </p:cNvPr>
            <p:cNvSpPr/>
            <p:nvPr/>
          </p:nvSpPr>
          <p:spPr>
            <a:xfrm rot="16200000">
              <a:off x="6801580" y="501585"/>
              <a:ext cx="77209" cy="3347789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A9F8FEF-1A44-4EA1-BC16-E8571B2FD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1973" y="1960878"/>
            <a:ext cx="2098827" cy="96782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Reliability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B1EB9E-D9C9-4942-A6D4-288C270A7BC8}"/>
              </a:ext>
            </a:extLst>
          </p:cNvPr>
          <p:cNvSpPr txBox="1"/>
          <p:nvPr/>
        </p:nvSpPr>
        <p:spPr>
          <a:xfrm>
            <a:off x="301168" y="6280656"/>
            <a:ext cx="11286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B. Mustapha et al., “A compact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Linac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design for an accelerator driven system”,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Proc. LINAC2014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, Geneva, Switzerland, Aug. 31-Sept. 5, 2014, p. 52.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89947FA-B9CE-4724-A30F-65F2489A4289}"/>
              </a:ext>
            </a:extLst>
          </p:cNvPr>
          <p:cNvSpPr txBox="1">
            <a:spLocks/>
          </p:cNvSpPr>
          <p:nvPr/>
        </p:nvSpPr>
        <p:spPr>
          <a:xfrm>
            <a:off x="1617586" y="3711198"/>
            <a:ext cx="4783214" cy="436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SRF cavities operating at B</a:t>
            </a:r>
            <a:r>
              <a:rPr lang="en-US" baseline="-25000" dirty="0"/>
              <a:t>p</a:t>
            </a:r>
            <a:r>
              <a:rPr lang="en-US" dirty="0"/>
              <a:t> ~ 70 </a:t>
            </a:r>
            <a:r>
              <a:rPr lang="en-US" dirty="0" err="1"/>
              <a:t>mT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C113EC7F-01B9-498F-8DD4-42BA1324AED5}"/>
              </a:ext>
            </a:extLst>
          </p:cNvPr>
          <p:cNvSpPr txBox="1">
            <a:spLocks/>
          </p:cNvSpPr>
          <p:nvPr/>
        </p:nvSpPr>
        <p:spPr>
          <a:xfrm>
            <a:off x="1585522" y="4320851"/>
            <a:ext cx="5723014" cy="436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Cryoplant</a:t>
            </a:r>
            <a:r>
              <a:rPr lang="en-US" dirty="0"/>
              <a:t> with cooling power of ~2.4 kW at 2.1 K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A991C80-3D90-4216-8314-4C373B66DDC8}"/>
              </a:ext>
            </a:extLst>
          </p:cNvPr>
          <p:cNvCxnSpPr/>
          <p:nvPr/>
        </p:nvCxnSpPr>
        <p:spPr>
          <a:xfrm>
            <a:off x="1693333" y="2894036"/>
            <a:ext cx="414867" cy="6765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103A11B-A53D-404B-842C-C33FD3AABB0C}"/>
              </a:ext>
            </a:extLst>
          </p:cNvPr>
          <p:cNvSpPr/>
          <p:nvPr/>
        </p:nvSpPr>
        <p:spPr>
          <a:xfrm>
            <a:off x="249205" y="2218267"/>
            <a:ext cx="1283262" cy="2226733"/>
          </a:xfrm>
          <a:custGeom>
            <a:avLst/>
            <a:gdLst>
              <a:gd name="connsiteX0" fmla="*/ 504328 w 1283262"/>
              <a:gd name="connsiteY0" fmla="*/ 0 h 2226733"/>
              <a:gd name="connsiteX1" fmla="*/ 89462 w 1283262"/>
              <a:gd name="connsiteY1" fmla="*/ 186266 h 2226733"/>
              <a:gd name="connsiteX2" fmla="*/ 13262 w 1283262"/>
              <a:gd name="connsiteY2" fmla="*/ 516466 h 2226733"/>
              <a:gd name="connsiteX3" fmla="*/ 140262 w 1283262"/>
              <a:gd name="connsiteY3" fmla="*/ 1583266 h 2226733"/>
              <a:gd name="connsiteX4" fmla="*/ 1283262 w 1283262"/>
              <a:gd name="connsiteY4" fmla="*/ 2226733 h 2226733"/>
              <a:gd name="connsiteX5" fmla="*/ 1283262 w 1283262"/>
              <a:gd name="connsiteY5" fmla="*/ 2226733 h 222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3262" h="2226733">
                <a:moveTo>
                  <a:pt x="504328" y="0"/>
                </a:moveTo>
                <a:cubicBezTo>
                  <a:pt x="337817" y="50094"/>
                  <a:pt x="171306" y="100188"/>
                  <a:pt x="89462" y="186266"/>
                </a:cubicBezTo>
                <a:cubicBezTo>
                  <a:pt x="7618" y="272344"/>
                  <a:pt x="4795" y="283633"/>
                  <a:pt x="13262" y="516466"/>
                </a:cubicBezTo>
                <a:cubicBezTo>
                  <a:pt x="21729" y="749299"/>
                  <a:pt x="-71405" y="1298221"/>
                  <a:pt x="140262" y="1583266"/>
                </a:cubicBezTo>
                <a:cubicBezTo>
                  <a:pt x="351929" y="1868311"/>
                  <a:pt x="1283262" y="2226733"/>
                  <a:pt x="1283262" y="2226733"/>
                </a:cubicBezTo>
                <a:lnTo>
                  <a:pt x="1283262" y="2226733"/>
                </a:lnTo>
              </a:path>
            </a:pathLst>
          </a:cu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8FC54E9-9C3D-46FC-AA3A-964FD4653782}"/>
              </a:ext>
            </a:extLst>
          </p:cNvPr>
          <p:cNvGrpSpPr/>
          <p:nvPr/>
        </p:nvGrpSpPr>
        <p:grpSpPr>
          <a:xfrm>
            <a:off x="1532467" y="5046503"/>
            <a:ext cx="10530946" cy="868672"/>
            <a:chOff x="1532467" y="5046503"/>
            <a:chExt cx="10530946" cy="868672"/>
          </a:xfrm>
        </p:grpSpPr>
        <p:sp>
          <p:nvSpPr>
            <p:cNvPr id="30" name="Text Placeholder 2">
              <a:extLst>
                <a:ext uri="{FF2B5EF4-FFF2-40B4-BE49-F238E27FC236}">
                  <a16:creationId xmlns:a16="http://schemas.microsoft.com/office/drawing/2014/main" id="{4C28DE3F-CA93-4C83-A161-F09BF1164E0A}"/>
                </a:ext>
              </a:extLst>
            </p:cNvPr>
            <p:cNvSpPr txBox="1">
              <a:spLocks/>
            </p:cNvSpPr>
            <p:nvPr/>
          </p:nvSpPr>
          <p:spPr>
            <a:xfrm>
              <a:off x="1532467" y="5210282"/>
              <a:ext cx="3838319" cy="43620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 baseline="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/>
                <a:t>Nb</a:t>
              </a:r>
              <a:r>
                <a:rPr lang="en-US" b="1" baseline="-25000" dirty="0"/>
                <a:t>3</a:t>
              </a:r>
              <a:r>
                <a:rPr lang="en-US" b="1" dirty="0"/>
                <a:t>Sn cavities</a:t>
              </a:r>
              <a:r>
                <a:rPr lang="en-US" dirty="0"/>
                <a:t>: ~2.4 kW at 4 K </a:t>
              </a:r>
            </a:p>
          </p:txBody>
        </p:sp>
        <p:sp>
          <p:nvSpPr>
            <p:cNvPr id="31" name="Text Placeholder 2">
              <a:extLst>
                <a:ext uri="{FF2B5EF4-FFF2-40B4-BE49-F238E27FC236}">
                  <a16:creationId xmlns:a16="http://schemas.microsoft.com/office/drawing/2014/main" id="{1E9666AB-43D6-4552-AB01-CB9ADD01ED22}"/>
                </a:ext>
              </a:extLst>
            </p:cNvPr>
            <p:cNvSpPr txBox="1">
              <a:spLocks/>
            </p:cNvSpPr>
            <p:nvPr/>
          </p:nvSpPr>
          <p:spPr>
            <a:xfrm>
              <a:off x="6526925" y="5046503"/>
              <a:ext cx="5536488" cy="86867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 baseline="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/>
                <a:t>Reduce power consumption by a factor ~3.5</a:t>
              </a:r>
            </a:p>
            <a:p>
              <a:r>
                <a:rPr lang="en-US" b="1" dirty="0"/>
                <a:t>Reduce capital cost by a factor ~3</a:t>
              </a:r>
            </a:p>
          </p:txBody>
        </p:sp>
        <p:sp>
          <p:nvSpPr>
            <p:cNvPr id="3" name="Arrow: Right 2">
              <a:extLst>
                <a:ext uri="{FF2B5EF4-FFF2-40B4-BE49-F238E27FC236}">
                  <a16:creationId xmlns:a16="http://schemas.microsoft.com/office/drawing/2014/main" id="{96972A3E-D953-4ACC-BD88-3BF08FE4454F}"/>
                </a:ext>
              </a:extLst>
            </p:cNvPr>
            <p:cNvSpPr/>
            <p:nvPr/>
          </p:nvSpPr>
          <p:spPr>
            <a:xfrm>
              <a:off x="5570483" y="5210282"/>
              <a:ext cx="830317" cy="43620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63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RECOVERY LINACS (ERL)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12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9E628FC-7FA6-48F3-9AD9-E0151EC877E6}"/>
              </a:ext>
            </a:extLst>
          </p:cNvPr>
          <p:cNvSpPr txBox="1"/>
          <p:nvPr/>
        </p:nvSpPr>
        <p:spPr>
          <a:xfrm>
            <a:off x="243307" y="6371165"/>
            <a:ext cx="11286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T. Konomi et al., “Damped superconducting structure for EUV light source based on energy recovery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linac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”,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Phys. Rev. Accel. Beams </a:t>
            </a:r>
            <a:r>
              <a:rPr lang="en-US" sz="1400" b="1" dirty="0">
                <a:solidFill>
                  <a:schemeClr val="bg1">
                    <a:lumMod val="65000"/>
                  </a:schemeClr>
                </a:solidFill>
              </a:rPr>
              <a:t>26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, 121601 (2023).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094DE9C-75FC-4C12-857D-6245C22B5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3711" y="1438275"/>
            <a:ext cx="7301539" cy="451438"/>
          </a:xfrm>
        </p:spPr>
        <p:txBody>
          <a:bodyPr/>
          <a:lstStyle/>
          <a:p>
            <a:r>
              <a:rPr lang="en-US" dirty="0"/>
              <a:t>ERL-based Free Electron Laser for EUV lithography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AE02766-6FB4-4012-9797-3DEB485EB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2039338"/>
            <a:ext cx="6933633" cy="36071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5C6280-6560-4903-9FDA-145F843677C8}"/>
              </a:ext>
            </a:extLst>
          </p:cNvPr>
          <p:cNvSpPr txBox="1"/>
          <p:nvPr/>
        </p:nvSpPr>
        <p:spPr>
          <a:xfrm>
            <a:off x="7715250" y="1843097"/>
            <a:ext cx="3778681" cy="1883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 MeV, 9.75 mA SRF </a:t>
            </a: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64× 9-cell, 1.3 GHz cavities</a:t>
            </a:r>
          </a:p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aseline="-2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=12.5 MV/m, Q</a:t>
            </a:r>
            <a:r>
              <a:rPr lang="en-US" sz="2000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=1×10</a:t>
            </a:r>
            <a:r>
              <a:rPr lang="en-US" sz="2000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 W at 2 K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D310EACA-40F7-4762-8300-4725DECF3130}"/>
              </a:ext>
            </a:extLst>
          </p:cNvPr>
          <p:cNvSpPr txBox="1">
            <a:spLocks/>
          </p:cNvSpPr>
          <p:nvPr/>
        </p:nvSpPr>
        <p:spPr>
          <a:xfrm>
            <a:off x="0" y="4108287"/>
            <a:ext cx="1834188" cy="3922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FF0000"/>
                </a:solidFill>
              </a:rPr>
              <a:t>10 kW @ 13.5 nm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915F805-2BCF-4628-BCDA-7E0D56404A9E}"/>
              </a:ext>
            </a:extLst>
          </p:cNvPr>
          <p:cNvSpPr txBox="1">
            <a:spLocks/>
          </p:cNvSpPr>
          <p:nvPr/>
        </p:nvSpPr>
        <p:spPr>
          <a:xfrm>
            <a:off x="7231914" y="4233014"/>
            <a:ext cx="3967730" cy="436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Nb</a:t>
            </a:r>
            <a:r>
              <a:rPr lang="en-US" b="1" baseline="-25000" dirty="0"/>
              <a:t>3</a:t>
            </a:r>
            <a:r>
              <a:rPr lang="en-US" b="1" dirty="0"/>
              <a:t>Sn cavities</a:t>
            </a:r>
            <a:r>
              <a:rPr lang="en-US" dirty="0"/>
              <a:t>: ~1000 W at 4 K 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CEF84668-FCF6-47B5-84C4-6651AE016001}"/>
              </a:ext>
            </a:extLst>
          </p:cNvPr>
          <p:cNvSpPr txBox="1">
            <a:spLocks/>
          </p:cNvSpPr>
          <p:nvPr/>
        </p:nvSpPr>
        <p:spPr>
          <a:xfrm>
            <a:off x="6505904" y="5065567"/>
            <a:ext cx="5521790" cy="868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Reduce power consumption by a factor ~3.5</a:t>
            </a:r>
          </a:p>
          <a:p>
            <a:r>
              <a:rPr lang="en-US" b="1" dirty="0"/>
              <a:t>Reduce capital cost by a factor ~3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2AD1D1A-3655-4EA6-911E-523CC473F8CE}"/>
              </a:ext>
            </a:extLst>
          </p:cNvPr>
          <p:cNvSpPr/>
          <p:nvPr/>
        </p:nvSpPr>
        <p:spPr>
          <a:xfrm>
            <a:off x="8944306" y="4687614"/>
            <a:ext cx="378373" cy="3779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8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COMPTON SCATTERING (ICS) SOURCES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13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9E628FC-7FA6-48F3-9AD9-E0151EC877E6}"/>
              </a:ext>
            </a:extLst>
          </p:cNvPr>
          <p:cNvSpPr txBox="1"/>
          <p:nvPr/>
        </p:nvSpPr>
        <p:spPr>
          <a:xfrm>
            <a:off x="243307" y="6371165"/>
            <a:ext cx="11286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K. E.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Deitrick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et al.,, “High-brilliance, high-flux compact inverse Compton light source”,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Phys. Rev. Accel. Beams </a:t>
            </a:r>
            <a:r>
              <a:rPr lang="en-US" sz="1400" b="1" dirty="0">
                <a:solidFill>
                  <a:schemeClr val="bg1">
                    <a:lumMod val="65000"/>
                  </a:schemeClr>
                </a:solidFill>
              </a:rPr>
              <a:t>21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, 080703 (2018).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094DE9C-75FC-4C12-857D-6245C22B5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3711" y="1438275"/>
            <a:ext cx="4986963" cy="451438"/>
          </a:xfrm>
        </p:spPr>
        <p:txBody>
          <a:bodyPr/>
          <a:lstStyle/>
          <a:p>
            <a:r>
              <a:rPr lang="en-US" dirty="0"/>
              <a:t>High x-rays flux: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Low emittance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High repetition rate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19EFA06-6DF2-4B2C-9242-18F25012B2EB}"/>
              </a:ext>
            </a:extLst>
          </p:cNvPr>
          <p:cNvSpPr txBox="1">
            <a:spLocks/>
          </p:cNvSpPr>
          <p:nvPr/>
        </p:nvSpPr>
        <p:spPr>
          <a:xfrm>
            <a:off x="6045994" y="3114861"/>
            <a:ext cx="4769644" cy="711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Four 500 MHz double-spoke </a:t>
            </a:r>
            <a:r>
              <a:rPr lang="en-US" dirty="0" err="1"/>
              <a:t>Nb</a:t>
            </a:r>
            <a:r>
              <a:rPr lang="en-US" dirty="0"/>
              <a:t> cavities, B</a:t>
            </a:r>
            <a:r>
              <a:rPr lang="en-US" baseline="-25000" dirty="0"/>
              <a:t>p</a:t>
            </a:r>
            <a:r>
              <a:rPr lang="en-US" dirty="0"/>
              <a:t>~50 </a:t>
            </a:r>
            <a:r>
              <a:rPr lang="en-US" dirty="0" err="1"/>
              <a:t>mT</a:t>
            </a:r>
            <a:r>
              <a:rPr lang="en-US" dirty="0"/>
              <a:t>, ~150 W at 4 K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EB07183-41E1-41FA-A7E4-8D3B0DE0F3EA}"/>
              </a:ext>
            </a:extLst>
          </p:cNvPr>
          <p:cNvGrpSpPr/>
          <p:nvPr/>
        </p:nvGrpSpPr>
        <p:grpSpPr>
          <a:xfrm>
            <a:off x="6791328" y="1408697"/>
            <a:ext cx="4217596" cy="1394278"/>
            <a:chOff x="3204759" y="2495420"/>
            <a:chExt cx="4217596" cy="13942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FA9E89A-E9E2-4CBF-8D80-AC9622B06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4759" y="2495420"/>
              <a:ext cx="4217596" cy="136186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EFC6CA7-0AD7-4AE0-A823-E9B3B67F6A4A}"/>
                </a:ext>
              </a:extLst>
            </p:cNvPr>
            <p:cNvSpPr txBox="1"/>
            <p:nvPr/>
          </p:nvSpPr>
          <p:spPr>
            <a:xfrm>
              <a:off x="5600701" y="3551144"/>
              <a:ext cx="73580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70C0"/>
                  </a:solidFill>
                </a:rPr>
                <a:t>x-rays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75C6280-6560-4903-9FDA-145F843677C8}"/>
              </a:ext>
            </a:extLst>
          </p:cNvPr>
          <p:cNvSpPr txBox="1"/>
          <p:nvPr/>
        </p:nvSpPr>
        <p:spPr>
          <a:xfrm>
            <a:off x="3929426" y="2022883"/>
            <a:ext cx="1656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SRF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endParaRPr lang="en-US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AE2647-E3E9-4B40-838A-0AC946957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53" y="2960599"/>
            <a:ext cx="4295909" cy="268566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9DED1F-C5BA-43F7-9255-99CB211479F9}"/>
              </a:ext>
            </a:extLst>
          </p:cNvPr>
          <p:cNvSpPr txBox="1"/>
          <p:nvPr/>
        </p:nvSpPr>
        <p:spPr>
          <a:xfrm>
            <a:off x="807245" y="5651637"/>
            <a:ext cx="370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MeV, 100 MHz rep. rate, 1 mA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1DA24E-8CAF-470F-945C-2310E6223BF1}"/>
              </a:ext>
            </a:extLst>
          </p:cNvPr>
          <p:cNvSpPr txBox="1">
            <a:spLocks/>
          </p:cNvSpPr>
          <p:nvPr/>
        </p:nvSpPr>
        <p:spPr>
          <a:xfrm>
            <a:off x="7317580" y="4534815"/>
            <a:ext cx="4212432" cy="711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Nb</a:t>
            </a:r>
            <a:r>
              <a:rPr lang="en-US" b="1" baseline="-25000" dirty="0"/>
              <a:t>3</a:t>
            </a:r>
            <a:r>
              <a:rPr lang="en-US" b="1" dirty="0"/>
              <a:t>Sn</a:t>
            </a:r>
            <a:r>
              <a:rPr lang="en-US" dirty="0"/>
              <a:t>, Q</a:t>
            </a:r>
            <a:r>
              <a:rPr lang="en-US" baseline="-25000" dirty="0"/>
              <a:t>0</a:t>
            </a:r>
            <a:r>
              <a:rPr lang="en-US" dirty="0"/>
              <a:t>~2×10</a:t>
            </a:r>
            <a:r>
              <a:rPr lang="en-US" baseline="30000" dirty="0"/>
              <a:t>10</a:t>
            </a:r>
            <a:r>
              <a:rPr lang="en-US" dirty="0"/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dirty="0"/>
              <a:t>~</a:t>
            </a:r>
            <a:r>
              <a:rPr lang="en-US" b="1" dirty="0"/>
              <a:t>10 W </a:t>
            </a:r>
            <a:r>
              <a:rPr lang="en-US" dirty="0"/>
              <a:t>at </a:t>
            </a:r>
            <a:r>
              <a:rPr lang="en-US" b="1" dirty="0"/>
              <a:t>4 K </a:t>
            </a:r>
          </a:p>
        </p:txBody>
      </p:sp>
      <p:sp>
        <p:nvSpPr>
          <p:cNvPr id="10" name="Arrow: Bent-Up 9">
            <a:extLst>
              <a:ext uri="{FF2B5EF4-FFF2-40B4-BE49-F238E27FC236}">
                <a16:creationId xmlns:a16="http://schemas.microsoft.com/office/drawing/2014/main" id="{2A3F5E55-9499-4CF0-A1E1-DA89D954A599}"/>
              </a:ext>
            </a:extLst>
          </p:cNvPr>
          <p:cNvSpPr/>
          <p:nvPr/>
        </p:nvSpPr>
        <p:spPr>
          <a:xfrm rot="5400000">
            <a:off x="6200368" y="3983720"/>
            <a:ext cx="962435" cy="972546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54A86138-8592-42E0-8B2B-9F8008424AF9}"/>
              </a:ext>
            </a:extLst>
          </p:cNvPr>
          <p:cNvSpPr/>
          <p:nvPr/>
        </p:nvSpPr>
        <p:spPr>
          <a:xfrm>
            <a:off x="3153103" y="2022883"/>
            <a:ext cx="693683" cy="400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2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0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REDUCE HELIUM CONSUMPTION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14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9E628FC-7FA6-48F3-9AD9-E0151EC877E6}"/>
              </a:ext>
            </a:extLst>
          </p:cNvPr>
          <p:cNvSpPr txBox="1"/>
          <p:nvPr/>
        </p:nvSpPr>
        <p:spPr>
          <a:xfrm>
            <a:off x="185540" y="6064234"/>
            <a:ext cx="112867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A.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Nordrum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, “The era of cheap helium is over—and that’s already causing problems”,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MIT Technology Review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, February 25, 2024.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T.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Koettig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et al, “Semi-Dry Cavity Cooling of SRF Cavities at Temperatures above 4.5 K”,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FCC Week 2025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, Vienna, Austria, May 19-23, 2025.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T.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Proslier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et al., “3D additive fabrication of Cu cavity with cooling channeling at CEA”,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TFSRF2024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Saclay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, France, Sep. 16-20, 2024.</a:t>
            </a:r>
          </a:p>
          <a:p>
            <a:endParaRPr lang="en-US" sz="14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094DE9C-75FC-4C12-857D-6245C22B5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3712" y="1438275"/>
            <a:ext cx="3704286" cy="451438"/>
          </a:xfrm>
        </p:spPr>
        <p:txBody>
          <a:bodyPr/>
          <a:lstStyle/>
          <a:p>
            <a:r>
              <a:rPr lang="en-US" dirty="0"/>
              <a:t>Helium price, per cubic meter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D883DF-B73D-4016-9A5C-7B0554311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12" y="1930286"/>
            <a:ext cx="4448808" cy="33099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D10962-6458-4D5E-B3E7-90F5D404D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3610" y="1438274"/>
            <a:ext cx="3704286" cy="17027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7C889E-1E1C-44BD-8255-2B4F788B9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9988" y="1966608"/>
            <a:ext cx="3169091" cy="24854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98AFFF-32F7-40D7-B39A-2F1935274C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483"/>
          <a:stretch/>
        </p:blipFill>
        <p:spPr>
          <a:xfrm>
            <a:off x="5426781" y="3896141"/>
            <a:ext cx="4403277" cy="188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9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INDUSTRIAL SRF LINACS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15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9E628FC-7FA6-48F3-9AD9-E0151EC877E6}"/>
              </a:ext>
            </a:extLst>
          </p:cNvPr>
          <p:cNvSpPr txBox="1"/>
          <p:nvPr/>
        </p:nvSpPr>
        <p:spPr>
          <a:xfrm>
            <a:off x="182022" y="6279716"/>
            <a:ext cx="11286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bg1">
                    <a:lumMod val="65000"/>
                  </a:schemeClr>
                </a:solidFill>
              </a:rPr>
              <a:t>C. Boulware et al., ”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High-power Two-pass Superconducting Electron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Linac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for Medical Radioisotope Production”,</a:t>
            </a:r>
            <a:r>
              <a:rPr lang="da-DK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a-DK" sz="1400" i="1" dirty="0">
                <a:solidFill>
                  <a:schemeClr val="bg1">
                    <a:lumMod val="65000"/>
                  </a:schemeClr>
                </a:solidFill>
              </a:rPr>
              <a:t>SRF’23 </a:t>
            </a:r>
            <a:r>
              <a:rPr lang="da-DK" sz="1400" dirty="0">
                <a:solidFill>
                  <a:schemeClr val="bg1">
                    <a:lumMod val="65000"/>
                  </a:schemeClr>
                </a:solidFill>
              </a:rPr>
              <a:t>Grand Rapids, MI, USA, June 25-30, 2023</a:t>
            </a:r>
            <a:r>
              <a:rPr lang="da-DK" sz="1400" i="1" dirty="0"/>
              <a:t>.</a:t>
            </a:r>
            <a:endParaRPr lang="en-US" sz="14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094DE9C-75FC-4C12-857D-6245C22B5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3711" y="1438275"/>
            <a:ext cx="10940089" cy="678664"/>
          </a:xfrm>
        </p:spPr>
        <p:txBody>
          <a:bodyPr/>
          <a:lstStyle/>
          <a:p>
            <a:r>
              <a:rPr lang="en-US" dirty="0" err="1"/>
              <a:t>Niowave</a:t>
            </a:r>
            <a:r>
              <a:rPr lang="en-US" dirty="0"/>
              <a:t> has built and is operating a 20 MeV SRF </a:t>
            </a:r>
            <a:r>
              <a:rPr lang="en-US" dirty="0" err="1"/>
              <a:t>linac</a:t>
            </a:r>
            <a:r>
              <a:rPr lang="en-US" dirty="0"/>
              <a:t> for the production of medical isotopes Ac-225 and Mo-99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398AE2-89AA-44D7-92EA-BA279E7FF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11" y="2183108"/>
            <a:ext cx="5698463" cy="1977018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95CD5A1-5874-4024-BFBC-6111106E5F1D}"/>
              </a:ext>
            </a:extLst>
          </p:cNvPr>
          <p:cNvSpPr txBox="1">
            <a:spLocks/>
          </p:cNvSpPr>
          <p:nvPr/>
        </p:nvSpPr>
        <p:spPr>
          <a:xfrm>
            <a:off x="6379794" y="2116939"/>
            <a:ext cx="5188527" cy="1662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2-pass, 10-40% duty cycle, up to 40 MeV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3-gap reentrant cell, 350 MHz cavity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B</a:t>
            </a:r>
            <a:r>
              <a:rPr lang="en-US" baseline="-25000" dirty="0"/>
              <a:t>p</a:t>
            </a:r>
            <a:r>
              <a:rPr lang="en-US" dirty="0"/>
              <a:t> = 58 </a:t>
            </a:r>
            <a:r>
              <a:rPr lang="en-US" dirty="0" err="1"/>
              <a:t>mT</a:t>
            </a:r>
            <a:r>
              <a:rPr lang="en-US" dirty="0"/>
              <a:t>, P</a:t>
            </a:r>
            <a:r>
              <a:rPr lang="en-US" baseline="-25000" dirty="0"/>
              <a:t>c</a:t>
            </a:r>
            <a:r>
              <a:rPr lang="en-US" dirty="0"/>
              <a:t> = 29 W at 10 MeV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110 W at 4 K </a:t>
            </a:r>
            <a:r>
              <a:rPr lang="en-US" dirty="0" err="1"/>
              <a:t>LHe</a:t>
            </a:r>
            <a:r>
              <a:rPr lang="en-US" dirty="0"/>
              <a:t> refrigerator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E7266A-7CE5-4409-97A1-1D841030E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624" y="3820767"/>
            <a:ext cx="3426986" cy="1784979"/>
          </a:xfrm>
          <a:prstGeom prst="rect">
            <a:avLst/>
          </a:prstGeom>
        </p:spPr>
      </p:pic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FF17F693-EDFB-4306-8FB5-EDD9E86AFE43}"/>
              </a:ext>
            </a:extLst>
          </p:cNvPr>
          <p:cNvSpPr txBox="1">
            <a:spLocks/>
          </p:cNvSpPr>
          <p:nvPr/>
        </p:nvSpPr>
        <p:spPr>
          <a:xfrm>
            <a:off x="1246697" y="5018901"/>
            <a:ext cx="4505676" cy="402039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Nb</a:t>
            </a:r>
            <a:r>
              <a:rPr lang="en-US" b="1" baseline="-25000" dirty="0"/>
              <a:t>3</a:t>
            </a:r>
            <a:r>
              <a:rPr lang="en-US" b="1" dirty="0"/>
              <a:t>Sn</a:t>
            </a:r>
            <a:r>
              <a:rPr lang="en-US" dirty="0"/>
              <a:t>, Q</a:t>
            </a:r>
            <a:r>
              <a:rPr lang="en-US" baseline="-25000" dirty="0"/>
              <a:t>0</a:t>
            </a:r>
            <a:r>
              <a:rPr lang="en-US" dirty="0"/>
              <a:t>~2×10</a:t>
            </a:r>
            <a:r>
              <a:rPr lang="en-US" baseline="30000" dirty="0"/>
              <a:t>10</a:t>
            </a:r>
            <a:r>
              <a:rPr lang="en-US" dirty="0"/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dirty="0"/>
              <a:t>~</a:t>
            </a:r>
            <a:r>
              <a:rPr lang="en-US" b="1" dirty="0"/>
              <a:t>4.5 W </a:t>
            </a:r>
            <a:r>
              <a:rPr lang="en-US" dirty="0"/>
              <a:t>at </a:t>
            </a:r>
            <a:r>
              <a:rPr lang="en-US" b="1" dirty="0"/>
              <a:t>4 K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DB068A7-DF28-46FD-8941-B3341AAF734A}"/>
              </a:ext>
            </a:extLst>
          </p:cNvPr>
          <p:cNvSpPr/>
          <p:nvPr/>
        </p:nvSpPr>
        <p:spPr>
          <a:xfrm>
            <a:off x="6995980" y="2889103"/>
            <a:ext cx="3344274" cy="3964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612160D-BA80-4310-B57F-FD7B17655206}"/>
              </a:ext>
            </a:extLst>
          </p:cNvPr>
          <p:cNvCxnSpPr/>
          <p:nvPr/>
        </p:nvCxnSpPr>
        <p:spPr>
          <a:xfrm flipH="1">
            <a:off x="5237377" y="3171617"/>
            <a:ext cx="2058640" cy="1847284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86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INDUSTRIAL SRF LINACS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16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9E628FC-7FA6-48F3-9AD9-E0151EC877E6}"/>
              </a:ext>
            </a:extLst>
          </p:cNvPr>
          <p:cNvSpPr txBox="1"/>
          <p:nvPr/>
        </p:nvSpPr>
        <p:spPr>
          <a:xfrm>
            <a:off x="182022" y="6167099"/>
            <a:ext cx="112867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bg1">
                    <a:lumMod val="65000"/>
                  </a:schemeClr>
                </a:solidFill>
              </a:rPr>
              <a:t>R.C. Dhuley et al., ”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Design of a 10 MeV, 1000 kW average power electron-beam accelerator for wastewater treatment applications”,</a:t>
            </a:r>
            <a:r>
              <a:rPr lang="da-DK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a-DK" sz="1400" i="1" dirty="0">
                <a:solidFill>
                  <a:schemeClr val="bg1">
                    <a:lumMod val="65000"/>
                  </a:schemeClr>
                </a:solidFill>
              </a:rPr>
              <a:t>Phys. Rev. Accel. Beams</a:t>
            </a:r>
            <a:r>
              <a:rPr lang="da-DK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a-DK" sz="1400" b="1" dirty="0">
                <a:solidFill>
                  <a:schemeClr val="bg1">
                    <a:lumMod val="65000"/>
                  </a:schemeClr>
                </a:solidFill>
              </a:rPr>
              <a:t>25</a:t>
            </a:r>
            <a:r>
              <a:rPr lang="da-DK" sz="1400" dirty="0">
                <a:solidFill>
                  <a:schemeClr val="bg1">
                    <a:lumMod val="65000"/>
                  </a:schemeClr>
                </a:solidFill>
              </a:rPr>
              <a:t>, 041601 (2022).</a:t>
            </a:r>
          </a:p>
          <a:p>
            <a:r>
              <a:rPr lang="da-DK" sz="1400" dirty="0">
                <a:solidFill>
                  <a:schemeClr val="bg1">
                    <a:lumMod val="65000"/>
                  </a:schemeClr>
                </a:solidFill>
              </a:rPr>
              <a:t>Z. Yang et al., ”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Stable acceleration of a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LHe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-Free Nb</a:t>
            </a:r>
            <a:r>
              <a:rPr lang="en-US" sz="1400" baseline="-25000" dirty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Sn demo SRF e-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linac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”, </a:t>
            </a:r>
            <a:r>
              <a:rPr lang="fr-FR" sz="1400" i="1" dirty="0" err="1">
                <a:solidFill>
                  <a:schemeClr val="bg1">
                    <a:lumMod val="65000"/>
                  </a:schemeClr>
                </a:solidFill>
              </a:rPr>
              <a:t>Supercond</a:t>
            </a:r>
            <a:r>
              <a:rPr lang="fr-FR" sz="1400" i="1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fr-FR" sz="1400" i="1" dirty="0" err="1">
                <a:solidFill>
                  <a:schemeClr val="bg1">
                    <a:lumMod val="65000"/>
                  </a:schemeClr>
                </a:solidFill>
              </a:rPr>
              <a:t>Sci</a:t>
            </a:r>
            <a:r>
              <a:rPr lang="fr-FR" sz="1400" i="1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fr-FR" sz="1400" i="1" dirty="0" err="1">
                <a:solidFill>
                  <a:schemeClr val="bg1">
                    <a:lumMod val="65000"/>
                  </a:schemeClr>
                </a:solidFill>
              </a:rPr>
              <a:t>Technol</a:t>
            </a:r>
            <a:r>
              <a:rPr lang="fr-FR" sz="1400" i="1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fr-FR" sz="1400" b="1" dirty="0">
                <a:solidFill>
                  <a:schemeClr val="bg1">
                    <a:lumMod val="65000"/>
                  </a:schemeClr>
                </a:solidFill>
              </a:rPr>
              <a:t>38</a:t>
            </a: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 015009 (2025).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094DE9C-75FC-4C12-857D-6245C22B5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3711" y="1438274"/>
            <a:ext cx="10823329" cy="1733343"/>
          </a:xfrm>
        </p:spPr>
        <p:txBody>
          <a:bodyPr/>
          <a:lstStyle/>
          <a:p>
            <a:r>
              <a:rPr lang="en-US" dirty="0"/>
              <a:t>Growing demand for compact &amp; efficient high-power (&gt;100 kW) CW electron </a:t>
            </a:r>
            <a:r>
              <a:rPr lang="en-US" dirty="0" err="1"/>
              <a:t>linacs</a:t>
            </a:r>
            <a:r>
              <a:rPr lang="en-US" dirty="0"/>
              <a:t>, &lt;10 MeV: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Environmental remediation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Phytosanitary treatment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Medical device sterilization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8113D1-7D5D-47DE-BC84-FDDB81C6D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644" y="1930692"/>
            <a:ext cx="4697757" cy="22950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FC4C84-A6FA-42BB-8CAA-F348933AC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315" y="4321481"/>
            <a:ext cx="3534285" cy="18591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B56678-A1B3-4E4D-8C96-8EF1C24C5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093" y="3260040"/>
            <a:ext cx="4320191" cy="19910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AD11FC-C212-40AE-866E-4F3E31BFE7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6865" y="3749350"/>
            <a:ext cx="3153821" cy="23219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64CCCC-8CC9-44B8-9A49-1EFD0FBECBED}"/>
              </a:ext>
            </a:extLst>
          </p:cNvPr>
          <p:cNvSpPr txBox="1"/>
          <p:nvPr/>
        </p:nvSpPr>
        <p:spPr>
          <a:xfrm>
            <a:off x="2549544" y="5626669"/>
            <a:ext cx="383025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Accelerated a pulsed beam to 1.9 MeV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B8DDB9C-DC3C-415E-958F-7C360D3322A1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806009" y="2206222"/>
            <a:ext cx="1684312" cy="1244265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n-US" b="1" dirty="0"/>
              <a:t>Nb</a:t>
            </a:r>
            <a:r>
              <a:rPr lang="en-US" b="1" baseline="-25000" dirty="0"/>
              <a:t>3</a:t>
            </a:r>
            <a:r>
              <a:rPr lang="en-US" b="1" dirty="0"/>
              <a:t>Sn</a:t>
            </a:r>
          </a:p>
          <a:p>
            <a:pPr algn="ctr"/>
            <a:r>
              <a:rPr lang="en-US" b="1" dirty="0"/>
              <a:t>&amp;</a:t>
            </a:r>
          </a:p>
          <a:p>
            <a:pPr algn="ctr"/>
            <a:r>
              <a:rPr lang="en-US" b="1" dirty="0"/>
              <a:t>Cryocoolers</a:t>
            </a:r>
          </a:p>
        </p:txBody>
      </p:sp>
    </p:spTree>
    <p:extLst>
      <p:ext uri="{BB962C8B-B14F-4D97-AF65-F5344CB8AC3E}">
        <p14:creationId xmlns:p14="http://schemas.microsoft.com/office/powerpoint/2010/main" val="3811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CONDUCTION COOLED SRF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17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9E628FC-7FA6-48F3-9AD9-E0151EC877E6}"/>
              </a:ext>
            </a:extLst>
          </p:cNvPr>
          <p:cNvSpPr txBox="1"/>
          <p:nvPr/>
        </p:nvSpPr>
        <p:spPr>
          <a:xfrm>
            <a:off x="182022" y="6251544"/>
            <a:ext cx="11286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bg1">
                    <a:lumMod val="65000"/>
                  </a:schemeClr>
                </a:solidFill>
              </a:rPr>
              <a:t>G. Ciovati et al., ”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Development of a prototype superconducting radio-frequency cavity for conduction-cooled accelerators”,</a:t>
            </a:r>
            <a:r>
              <a:rPr lang="da-DK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a-DK" sz="1400" i="1" dirty="0">
                <a:solidFill>
                  <a:schemeClr val="bg1">
                    <a:lumMod val="65000"/>
                  </a:schemeClr>
                </a:solidFill>
              </a:rPr>
              <a:t>Phys. Rev. Accel. Beams</a:t>
            </a:r>
            <a:r>
              <a:rPr lang="da-DK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a-DK" sz="1400" b="1" dirty="0">
                <a:solidFill>
                  <a:schemeClr val="bg1">
                    <a:lumMod val="65000"/>
                  </a:schemeClr>
                </a:solidFill>
              </a:rPr>
              <a:t>26</a:t>
            </a:r>
            <a:r>
              <a:rPr lang="da-DK" sz="1400" dirty="0">
                <a:solidFill>
                  <a:schemeClr val="bg1">
                    <a:lumMod val="65000"/>
                  </a:schemeClr>
                </a:solidFill>
              </a:rPr>
              <a:t>,</a:t>
            </a:r>
            <a:r>
              <a:rPr lang="da-DK" sz="14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a-DK" sz="1400" dirty="0">
                <a:solidFill>
                  <a:schemeClr val="bg1">
                    <a:lumMod val="65000"/>
                  </a:schemeClr>
                </a:solidFill>
              </a:rPr>
              <a:t>044701 (2023).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094DE9C-75FC-4C12-857D-6245C22B5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3711" y="1438274"/>
            <a:ext cx="10823329" cy="173334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highest B</a:t>
            </a:r>
            <a:r>
              <a:rPr lang="en-US" baseline="-25000" dirty="0"/>
              <a:t>p</a:t>
            </a:r>
            <a:r>
              <a:rPr lang="en-US" dirty="0"/>
              <a:t> achieved so far in a conduction cooled Nb</a:t>
            </a:r>
            <a:r>
              <a:rPr lang="en-US" baseline="-25000" dirty="0"/>
              <a:t>3</a:t>
            </a:r>
            <a:r>
              <a:rPr lang="en-US" dirty="0"/>
              <a:t>Sn SRF cavity is 50 </a:t>
            </a:r>
            <a:r>
              <a:rPr lang="en-US" dirty="0" err="1"/>
              <a:t>mT</a:t>
            </a:r>
            <a:r>
              <a:rPr lang="en-US" dirty="0"/>
              <a:t> (E</a:t>
            </a:r>
            <a:r>
              <a:rPr lang="en-US" baseline="-25000" dirty="0"/>
              <a:t>acc</a:t>
            </a:r>
            <a:r>
              <a:rPr lang="en-US" dirty="0"/>
              <a:t>~13 MV/m)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Cryooolers</a:t>
            </a:r>
            <a:r>
              <a:rPr lang="en-US" dirty="0"/>
              <a:t>: 9 W at 4.2 K (fixed temperature) or 5 W at 4 K</a:t>
            </a:r>
          </a:p>
          <a:p>
            <a:r>
              <a:rPr lang="en-US" dirty="0"/>
              <a:t>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62286D-35FC-487D-87FE-B3FDD13D9045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40940" y="4318713"/>
            <a:ext cx="11286705" cy="135979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Improve the reproducibility in the Nb</a:t>
            </a:r>
            <a:r>
              <a:rPr lang="en-US" baseline="-25000" dirty="0"/>
              <a:t>3</a:t>
            </a:r>
            <a:r>
              <a:rPr lang="en-US" dirty="0"/>
              <a:t>Sn coating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Deal with the brittleness of the material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Deal with thermoelectric currents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BA39EEA5-9AF7-4EB8-9F5D-803E616A47DB}"/>
              </a:ext>
            </a:extLst>
          </p:cNvPr>
          <p:cNvSpPr/>
          <p:nvPr/>
        </p:nvSpPr>
        <p:spPr>
          <a:xfrm>
            <a:off x="4942876" y="2832721"/>
            <a:ext cx="1381192" cy="1221331"/>
          </a:xfrm>
          <a:prstGeom prst="downArrow">
            <a:avLst>
              <a:gd name="adj1" fmla="val 50000"/>
              <a:gd name="adj2" fmla="val 280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Need to</a:t>
            </a:r>
          </a:p>
        </p:txBody>
      </p:sp>
    </p:spTree>
    <p:extLst>
      <p:ext uri="{BB962C8B-B14F-4D97-AF65-F5344CB8AC3E}">
        <p14:creationId xmlns:p14="http://schemas.microsoft.com/office/powerpoint/2010/main" val="237483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49A47C-32F9-C8A6-8251-DA7A6A526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521872"/>
            <a:ext cx="10931464" cy="46887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Cost</a:t>
            </a:r>
            <a:r>
              <a:rPr lang="en-US" dirty="0"/>
              <a:t> will be an important parameter determining the fate of future large-scale discovery machines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High-Q and high gradient in low-frequency (650 – 800 MHz) cavities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High-Q with higher-T</a:t>
            </a:r>
            <a:r>
              <a:rPr lang="en-US" baseline="-25000" dirty="0"/>
              <a:t>c</a:t>
            </a:r>
            <a:r>
              <a:rPr lang="en-US" dirty="0"/>
              <a:t> SC for </a:t>
            </a:r>
            <a:r>
              <a:rPr lang="en-US" b="1" dirty="0"/>
              <a:t>4 K operation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Cryocoolers for industrial </a:t>
            </a:r>
            <a:r>
              <a:rPr lang="en-US" dirty="0" err="1"/>
              <a:t>linacs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performance we need will have to be demonstrated, </a:t>
            </a:r>
            <a:r>
              <a:rPr lang="en-US" b="1" dirty="0"/>
              <a:t>reliably</a:t>
            </a:r>
            <a:r>
              <a:rPr lang="en-US" dirty="0"/>
              <a:t>, by </a:t>
            </a:r>
            <a:r>
              <a:rPr lang="en-US" b="1" dirty="0"/>
              <a:t>cavity vendors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history of SRF R&amp;D is full of surprises: </a:t>
            </a:r>
            <a:r>
              <a:rPr lang="en-US" b="1" dirty="0"/>
              <a:t>keep experimenting!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18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4">
            <a:extLst>
              <a:ext uri="{FF2B5EF4-FFF2-40B4-BE49-F238E27FC236}">
                <a16:creationId xmlns:a16="http://schemas.microsoft.com/office/drawing/2014/main" id="{9273536C-0609-4182-ACF6-FACB7B93F301}"/>
              </a:ext>
            </a:extLst>
          </p:cNvPr>
          <p:cNvSpPr txBox="1">
            <a:spLocks/>
          </p:cNvSpPr>
          <p:nvPr/>
        </p:nvSpPr>
        <p:spPr>
          <a:xfrm>
            <a:off x="4438003" y="4765513"/>
            <a:ext cx="3315994" cy="8809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45119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PROJECTS DRIVE R&amp;D ON SRF PERFORMANCE?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49A47C-32F9-C8A6-8251-DA7A6A526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480865"/>
            <a:ext cx="6151996" cy="4729769"/>
          </a:xfrm>
        </p:spPr>
        <p:txBody>
          <a:bodyPr/>
          <a:lstStyle/>
          <a:p>
            <a:r>
              <a:rPr lang="en-US" dirty="0"/>
              <a:t>The TESLA Technology Collaboration (1992): Develop </a:t>
            </a:r>
            <a:r>
              <a:rPr lang="en-US" b="1" dirty="0"/>
              <a:t>SRF</a:t>
            </a:r>
            <a:r>
              <a:rPr lang="en-US" dirty="0"/>
              <a:t> for the </a:t>
            </a:r>
            <a:r>
              <a:rPr lang="en-US" b="1" dirty="0"/>
              <a:t>future </a:t>
            </a:r>
            <a:r>
              <a:rPr lang="en-US" b="1" dirty="0" err="1"/>
              <a:t>TeV</a:t>
            </a:r>
            <a:r>
              <a:rPr lang="en-US" b="1" dirty="0"/>
              <a:t> Linear Collider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Increase the accelerating gradient by a factor of 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Reduce cost per MV by a factor 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Make possible pulsed operation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F5A6829-613C-4D0C-B3CE-C91E7D8F9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090" y="1480865"/>
            <a:ext cx="3152050" cy="45681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757C7B-25B4-4D12-9BBA-4B6767CBA3FC}"/>
              </a:ext>
            </a:extLst>
          </p:cNvPr>
          <p:cNvSpPr txBox="1"/>
          <p:nvPr/>
        </p:nvSpPr>
        <p:spPr>
          <a:xfrm>
            <a:off x="309093" y="6330592"/>
            <a:ext cx="11286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C. Pagani, “European Overview of TESLA Technology Related Activities”, TESLA TTC Meeting, DESY, 30 March - 1 April 2004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2C72F3-D6FA-49A4-99CD-59F970F33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082" y="2939093"/>
            <a:ext cx="5460646" cy="310987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4EC7CC-DB94-488F-8062-C0D3CDF7C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752" y="3599427"/>
            <a:ext cx="1938282" cy="261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2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ILC: HIGH-GRADIENT R&amp;D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49A47C-32F9-C8A6-8251-DA7A6A526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2734871"/>
            <a:ext cx="5465732" cy="1056080"/>
          </a:xfrm>
        </p:spPr>
        <p:txBody>
          <a:bodyPr/>
          <a:lstStyle/>
          <a:p>
            <a:r>
              <a:rPr lang="en-US" dirty="0"/>
              <a:t>2013: The ILC Technical Design Report is released. Cavities operating in a cryomodule at </a:t>
            </a:r>
            <a:r>
              <a:rPr lang="en-US" dirty="0" err="1"/>
              <a:t>E</a:t>
            </a:r>
            <a:r>
              <a:rPr lang="en-US" baseline="-25000" dirty="0" err="1"/>
              <a:t>acc</a:t>
            </a:r>
            <a:r>
              <a:rPr lang="en-US" dirty="0"/>
              <a:t> = 31.5 MV/m with Q</a:t>
            </a:r>
            <a:r>
              <a:rPr lang="en-US" baseline="-25000" dirty="0"/>
              <a:t>0</a:t>
            </a:r>
            <a:r>
              <a:rPr lang="en-US" dirty="0"/>
              <a:t>&gt;1×10</a:t>
            </a:r>
            <a:r>
              <a:rPr lang="en-US" baseline="30000" dirty="0"/>
              <a:t>10</a:t>
            </a:r>
            <a:r>
              <a:rPr lang="en-US" dirty="0"/>
              <a:t> at 2 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3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BC26A1C-C516-4D0C-BFB9-641D4E14CD7F}"/>
              </a:ext>
            </a:extLst>
          </p:cNvPr>
          <p:cNvSpPr txBox="1">
            <a:spLocks/>
          </p:cNvSpPr>
          <p:nvPr/>
        </p:nvSpPr>
        <p:spPr>
          <a:xfrm>
            <a:off x="309094" y="1426032"/>
            <a:ext cx="5558306" cy="11294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2011: 16 cavities meeting the ILC specification of </a:t>
            </a:r>
            <a:r>
              <a:rPr lang="en-US" dirty="0" err="1"/>
              <a:t>E</a:t>
            </a:r>
            <a:r>
              <a:rPr lang="en-US" baseline="-25000" dirty="0" err="1"/>
              <a:t>acc</a:t>
            </a:r>
            <a:r>
              <a:rPr lang="en-US" dirty="0"/>
              <a:t> = 35 MV/m with Q</a:t>
            </a:r>
            <a:r>
              <a:rPr lang="en-US" baseline="-25000" dirty="0"/>
              <a:t>0</a:t>
            </a:r>
            <a:r>
              <a:rPr lang="en-US" dirty="0"/>
              <a:t>&gt;8×10</a:t>
            </a:r>
            <a:r>
              <a:rPr lang="en-US" baseline="30000" dirty="0"/>
              <a:t>9</a:t>
            </a:r>
            <a:r>
              <a:rPr lang="en-US" dirty="0"/>
              <a:t> at 2 K with 90% yield in a vertical test setup </a:t>
            </a:r>
          </a:p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B4AD996-51CB-428D-9AF3-C35CBDC5C28A}"/>
              </a:ext>
            </a:extLst>
          </p:cNvPr>
          <p:cNvGrpSpPr/>
          <p:nvPr/>
        </p:nvGrpSpPr>
        <p:grpSpPr>
          <a:xfrm>
            <a:off x="5600364" y="1463229"/>
            <a:ext cx="6282542" cy="4031339"/>
            <a:chOff x="5828893" y="1400623"/>
            <a:chExt cx="6282542" cy="403133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23260CD-D7B3-4466-9A3E-D2754E001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28893" y="1400623"/>
              <a:ext cx="6282542" cy="4031339"/>
            </a:xfrm>
            <a:prstGeom prst="rect">
              <a:avLst/>
            </a:prstGeom>
          </p:spPr>
        </p:pic>
        <p:sp>
          <p:nvSpPr>
            <p:cNvPr id="9" name="Cross 8">
              <a:extLst>
                <a:ext uri="{FF2B5EF4-FFF2-40B4-BE49-F238E27FC236}">
                  <a16:creationId xmlns:a16="http://schemas.microsoft.com/office/drawing/2014/main" id="{150B1870-CEB9-4606-A998-ADED60C2A1C8}"/>
                </a:ext>
              </a:extLst>
            </p:cNvPr>
            <p:cNvSpPr/>
            <p:nvPr/>
          </p:nvSpPr>
          <p:spPr>
            <a:xfrm>
              <a:off x="10163908" y="3387969"/>
              <a:ext cx="164123" cy="164123"/>
            </a:xfrm>
            <a:prstGeom prst="plus">
              <a:avLst>
                <a:gd name="adj" fmla="val 3611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9E628FC-7FA6-48F3-9AD9-E0151EC877E6}"/>
              </a:ext>
            </a:extLst>
          </p:cNvPr>
          <p:cNvSpPr txBox="1"/>
          <p:nvPr/>
        </p:nvSpPr>
        <p:spPr>
          <a:xfrm>
            <a:off x="304800" y="6183867"/>
            <a:ext cx="11286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R. Geng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et al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., “Progress of ILC high gradient SRF cavity R&amp;D at Jefferson Lab”,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Proc. IPAC2011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, San Sebastian, Spain, p. 334.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D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Broemmelsiek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et al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., “Record high-gradient SRF beam acceleration at Fermilab”,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New J. Phys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US" sz="1400" b="1" dirty="0">
                <a:solidFill>
                  <a:schemeClr val="bg1">
                    <a:lumMod val="65000"/>
                  </a:schemeClr>
                </a:solidFill>
              </a:rPr>
              <a:t>20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, 113018 (2018).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236D3DC-C470-4011-B925-42E2075C50B0}"/>
              </a:ext>
            </a:extLst>
          </p:cNvPr>
          <p:cNvSpPr txBox="1">
            <a:spLocks/>
          </p:cNvSpPr>
          <p:nvPr/>
        </p:nvSpPr>
        <p:spPr>
          <a:xfrm>
            <a:off x="309092" y="4259127"/>
            <a:ext cx="5786907" cy="1056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2018: ILC-type CM achieves &lt;</a:t>
            </a:r>
            <a:r>
              <a:rPr lang="en-US" dirty="0" err="1"/>
              <a:t>E</a:t>
            </a:r>
            <a:r>
              <a:rPr lang="en-US" baseline="-25000" dirty="0" err="1"/>
              <a:t>acc</a:t>
            </a:r>
            <a:r>
              <a:rPr lang="en-US" dirty="0"/>
              <a:t>&gt; = 32.2 MV/m with &lt;Q</a:t>
            </a:r>
            <a:r>
              <a:rPr lang="en-US" baseline="-25000" dirty="0"/>
              <a:t>0</a:t>
            </a:r>
            <a:r>
              <a:rPr lang="en-US" dirty="0"/>
              <a:t>&gt;9×10</a:t>
            </a:r>
            <a:r>
              <a:rPr lang="en-US" baseline="30000" dirty="0"/>
              <a:t>9</a:t>
            </a:r>
            <a:r>
              <a:rPr lang="en-US" dirty="0"/>
              <a:t> at 2 K</a:t>
            </a:r>
          </a:p>
        </p:txBody>
      </p:sp>
    </p:spTree>
    <p:extLst>
      <p:ext uri="{BB962C8B-B14F-4D97-AF65-F5344CB8AC3E}">
        <p14:creationId xmlns:p14="http://schemas.microsoft.com/office/powerpoint/2010/main" val="4141815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HIGH-GRADIENT: STATE OF THE ART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4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9E628FC-7FA6-48F3-9AD9-E0151EC877E6}"/>
              </a:ext>
            </a:extLst>
          </p:cNvPr>
          <p:cNvSpPr txBox="1"/>
          <p:nvPr/>
        </p:nvSpPr>
        <p:spPr>
          <a:xfrm>
            <a:off x="304800" y="6183867"/>
            <a:ext cx="11286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K. Saito, “Gradient Yield Improvement Efforts for Single and Multi-Cells and Progress for Very High Gradient Cavities”,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Proc. SRF2007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, Beijing, China, p. 82.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W. Singer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et al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., “Development of large grain cavities”,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Phys. Rev. ST Accel. Beams </a:t>
            </a:r>
            <a:r>
              <a:rPr lang="en-US" sz="1400" b="1" dirty="0">
                <a:solidFill>
                  <a:schemeClr val="bg1">
                    <a:lumMod val="65000"/>
                  </a:schemeClr>
                </a:solidFill>
              </a:rPr>
              <a:t>16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,</a:t>
            </a:r>
            <a:r>
              <a:rPr lang="en-US" sz="14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012003 (2013).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094DE9C-75FC-4C12-857D-6245C22B5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3711" y="1438275"/>
            <a:ext cx="4986963" cy="451438"/>
          </a:xfrm>
        </p:spPr>
        <p:txBody>
          <a:bodyPr/>
          <a:lstStyle/>
          <a:p>
            <a:r>
              <a:rPr lang="en-US" dirty="0"/>
              <a:t>Single-cell: </a:t>
            </a:r>
            <a:r>
              <a:rPr lang="en-US" b="1" dirty="0"/>
              <a:t>59 MV/m </a:t>
            </a:r>
            <a:r>
              <a:rPr lang="en-US" dirty="0"/>
              <a:t>(223 </a:t>
            </a:r>
            <a:r>
              <a:rPr lang="en-US" dirty="0" err="1"/>
              <a:t>mT</a:t>
            </a:r>
            <a:r>
              <a:rPr lang="en-US" dirty="0"/>
              <a:t>) at 2 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BF64E69-C92F-4CC6-942B-21D7E9B41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12" y="1807695"/>
            <a:ext cx="5369624" cy="36838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4A8BA52-51BF-49FF-AEC6-E4931F199DD6}"/>
              </a:ext>
            </a:extLst>
          </p:cNvPr>
          <p:cNvSpPr txBox="1"/>
          <p:nvPr/>
        </p:nvSpPr>
        <p:spPr>
          <a:xfrm>
            <a:off x="2085561" y="2116470"/>
            <a:ext cx="20259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Reentrant shape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8F18885-A8B0-40B9-94B1-9ACBC00A5D55}"/>
              </a:ext>
            </a:extLst>
          </p:cNvPr>
          <p:cNvGrpSpPr/>
          <p:nvPr/>
        </p:nvGrpSpPr>
        <p:grpSpPr>
          <a:xfrm>
            <a:off x="6408666" y="1438275"/>
            <a:ext cx="4748420" cy="4468290"/>
            <a:chOff x="6408666" y="1438275"/>
            <a:chExt cx="4748420" cy="4468290"/>
          </a:xfrm>
        </p:grpSpPr>
        <p:sp>
          <p:nvSpPr>
            <p:cNvPr id="16" name="Text Placeholder 12">
              <a:extLst>
                <a:ext uri="{FF2B5EF4-FFF2-40B4-BE49-F238E27FC236}">
                  <a16:creationId xmlns:a16="http://schemas.microsoft.com/office/drawing/2014/main" id="{119EFA06-6DF2-4B2C-9242-18F25012B2EB}"/>
                </a:ext>
              </a:extLst>
            </p:cNvPr>
            <p:cNvSpPr txBox="1">
              <a:spLocks/>
            </p:cNvSpPr>
            <p:nvPr/>
          </p:nvSpPr>
          <p:spPr>
            <a:xfrm>
              <a:off x="6900237" y="1438275"/>
              <a:ext cx="4091613" cy="45143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 baseline="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9-cell: </a:t>
              </a:r>
              <a:r>
                <a:rPr lang="en-US" b="1" dirty="0"/>
                <a:t>45.5</a:t>
              </a:r>
              <a:r>
                <a:rPr lang="en-US" dirty="0"/>
                <a:t> MV/m (194 </a:t>
              </a:r>
              <a:r>
                <a:rPr lang="en-US" dirty="0" err="1"/>
                <a:t>mT</a:t>
              </a:r>
              <a:r>
                <a:rPr lang="en-US" dirty="0"/>
                <a:t>) at 2 K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B917F4B-7911-4C54-B5DB-1C2546964EB9}"/>
                </a:ext>
              </a:extLst>
            </p:cNvPr>
            <p:cNvGrpSpPr/>
            <p:nvPr/>
          </p:nvGrpSpPr>
          <p:grpSpPr>
            <a:xfrm>
              <a:off x="6408666" y="1889713"/>
              <a:ext cx="4748420" cy="4016852"/>
              <a:chOff x="6408666" y="1889713"/>
              <a:chExt cx="4748420" cy="4016852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4236237-367A-4B00-8ADF-850FCE0D8B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08666" y="1889713"/>
                <a:ext cx="4748420" cy="4016852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6C18123-1D26-4DE2-BCEA-F4200FC22D21}"/>
                  </a:ext>
                </a:extLst>
              </p:cNvPr>
              <p:cNvSpPr txBox="1"/>
              <p:nvPr/>
            </p:nvSpPr>
            <p:spPr>
              <a:xfrm>
                <a:off x="7248111" y="4411995"/>
                <a:ext cx="202592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Large-grain </a:t>
                </a:r>
                <a:r>
                  <a:rPr lang="en-US" b="1" dirty="0" err="1"/>
                  <a:t>Nb</a:t>
                </a:r>
                <a:endParaRPr lang="en-US" b="1" dirty="0"/>
              </a:p>
            </p:txBody>
          </p: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832E55DF-6D55-4010-AB34-1C2BDAFFC92D}"/>
                  </a:ext>
                </a:extLst>
              </p:cNvPr>
              <p:cNvSpPr/>
              <p:nvPr/>
            </p:nvSpPr>
            <p:spPr>
              <a:xfrm>
                <a:off x="10544175" y="2943226"/>
                <a:ext cx="352425" cy="60960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5895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RESULTS FROM R&amp;D ENABLE NEW PROJECTS?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A757C7B-25B4-4D12-9BBA-4B6767CBA3FC}"/>
              </a:ext>
            </a:extLst>
          </p:cNvPr>
          <p:cNvSpPr txBox="1"/>
          <p:nvPr/>
        </p:nvSpPr>
        <p:spPr>
          <a:xfrm>
            <a:off x="176143" y="6004786"/>
            <a:ext cx="11525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P. Dhakal, G. Ciovati and G. R. Myneni, “A path to higher Q</a:t>
            </a:r>
            <a:r>
              <a:rPr lang="en-US" sz="1200" baseline="-25000" dirty="0">
                <a:solidFill>
                  <a:schemeClr val="bg1">
                    <a:lumMod val="65000"/>
                  </a:schemeClr>
                </a:solidFill>
              </a:rPr>
              <a:t>0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with large-grain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Nb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cavities”, 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Proc. IPAC2012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New Orleans, LA, May 20-25, 2012, p. 2426.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A.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Grassellino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et al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., “Nitrogen and argon doping of niobium for superconducting radio frequency cavities: a pathway to highly efficient accelerating structures”, </a:t>
            </a:r>
            <a:r>
              <a:rPr lang="en-US" sz="1200" i="1" dirty="0" err="1">
                <a:solidFill>
                  <a:schemeClr val="bg1">
                    <a:lumMod val="65000"/>
                  </a:schemeClr>
                </a:solidFill>
              </a:rPr>
              <a:t>Supercond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. Sci. Technol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26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102001 (2013).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D. Gonnella 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et al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., “Industrial cavity production: lessons learned to push the boundaries of nitrogen doping”, 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Proc. SRF2019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Dresden, Germany, May 19-24, 2019, p. 1199.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D80C7F-6FB7-47EE-ABC3-3ED3D99C6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29" y="1414648"/>
            <a:ext cx="3305685" cy="24649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1A236B-CB39-4620-90B3-06985C756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944" y="2647114"/>
            <a:ext cx="3861078" cy="3152399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F8AD775-FBCA-4DF3-989D-B4A81E9E10FA}"/>
              </a:ext>
            </a:extLst>
          </p:cNvPr>
          <p:cNvGrpSpPr/>
          <p:nvPr/>
        </p:nvGrpSpPr>
        <p:grpSpPr>
          <a:xfrm>
            <a:off x="6410643" y="1482551"/>
            <a:ext cx="3292036" cy="1513183"/>
            <a:chOff x="6945033" y="1497211"/>
            <a:chExt cx="3292036" cy="15131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0C64E2A-F8FE-4713-BFB4-E2966F13BA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2578"/>
            <a:stretch/>
          </p:blipFill>
          <p:spPr>
            <a:xfrm>
              <a:off x="6945033" y="1497211"/>
              <a:ext cx="3292036" cy="151317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4EF9BD4-0373-43FC-B0AC-428C75313864}"/>
                </a:ext>
              </a:extLst>
            </p:cNvPr>
            <p:cNvSpPr/>
            <p:nvPr/>
          </p:nvSpPr>
          <p:spPr>
            <a:xfrm>
              <a:off x="9446821" y="1662545"/>
              <a:ext cx="742208" cy="13478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1964375-35A1-4823-B0F3-1F0CEFC33B04}"/>
              </a:ext>
            </a:extLst>
          </p:cNvPr>
          <p:cNvGrpSpPr/>
          <p:nvPr/>
        </p:nvGrpSpPr>
        <p:grpSpPr>
          <a:xfrm>
            <a:off x="6410643" y="1641947"/>
            <a:ext cx="3322562" cy="1624340"/>
            <a:chOff x="6945033" y="1656607"/>
            <a:chExt cx="3322562" cy="162434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C994D49-422D-4031-90AB-8A20876962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7540"/>
            <a:stretch/>
          </p:blipFill>
          <p:spPr>
            <a:xfrm>
              <a:off x="6945033" y="3034022"/>
              <a:ext cx="1851765" cy="24692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BA609BF-0F15-4340-81DC-6D4AD10F5B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5068" t="8179" b="21345"/>
            <a:stretch/>
          </p:blipFill>
          <p:spPr>
            <a:xfrm>
              <a:off x="9446821" y="1656607"/>
              <a:ext cx="820774" cy="1377415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BD493C-E526-42A8-9B43-6D85084B93B5}"/>
              </a:ext>
            </a:extLst>
          </p:cNvPr>
          <p:cNvGrpSpPr/>
          <p:nvPr/>
        </p:nvGrpSpPr>
        <p:grpSpPr>
          <a:xfrm>
            <a:off x="8417309" y="3500138"/>
            <a:ext cx="3357462" cy="2481602"/>
            <a:chOff x="8417309" y="3500138"/>
            <a:chExt cx="3357462" cy="248160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372D9CB-1F59-4DAE-B842-21458E82B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17309" y="3500138"/>
              <a:ext cx="3357462" cy="2481602"/>
            </a:xfrm>
            <a:prstGeom prst="rect">
              <a:avLst/>
            </a:prstGeom>
          </p:spPr>
        </p:pic>
        <p:sp>
          <p:nvSpPr>
            <p:cNvPr id="18" name="Star: 5 Points 17">
              <a:extLst>
                <a:ext uri="{FF2B5EF4-FFF2-40B4-BE49-F238E27FC236}">
                  <a16:creationId xmlns:a16="http://schemas.microsoft.com/office/drawing/2014/main" id="{12E4030B-0DA6-4BCC-80AC-8B6FDE22C46A}"/>
                </a:ext>
              </a:extLst>
            </p:cNvPr>
            <p:cNvSpPr/>
            <p:nvPr/>
          </p:nvSpPr>
          <p:spPr>
            <a:xfrm>
              <a:off x="10096040" y="4403826"/>
              <a:ext cx="95367" cy="95367"/>
            </a:xfrm>
            <a:prstGeom prst="star5">
              <a:avLst/>
            </a:prstGeom>
            <a:solidFill>
              <a:srgbClr val="00B0F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C6A7960-DDF5-4408-B8D9-8AE31BF1EC1A}"/>
                </a:ext>
              </a:extLst>
            </p:cNvPr>
            <p:cNvSpPr txBox="1"/>
            <p:nvPr/>
          </p:nvSpPr>
          <p:spPr>
            <a:xfrm>
              <a:off x="9791707" y="4458451"/>
              <a:ext cx="60866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LCLS-II</a:t>
              </a:r>
            </a:p>
          </p:txBody>
        </p:sp>
      </p:grp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1E9016F8-3E3E-4F14-A244-CF1B510A397C}"/>
              </a:ext>
            </a:extLst>
          </p:cNvPr>
          <p:cNvSpPr/>
          <p:nvPr/>
        </p:nvSpPr>
        <p:spPr>
          <a:xfrm rot="19400237">
            <a:off x="5232898" y="2739812"/>
            <a:ext cx="1076643" cy="6921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B2B733A4-8A61-46EC-813D-4C2125147304}"/>
              </a:ext>
            </a:extLst>
          </p:cNvPr>
          <p:cNvSpPr/>
          <p:nvPr/>
        </p:nvSpPr>
        <p:spPr>
          <a:xfrm rot="3600000">
            <a:off x="9733222" y="2614977"/>
            <a:ext cx="1076643" cy="6921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SRF TREE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6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504F547-8600-488C-ADC9-0098821D3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139" y="1562100"/>
            <a:ext cx="5181108" cy="464184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63AFECE-D441-4644-8076-AAC75FE8711F}"/>
              </a:ext>
            </a:extLst>
          </p:cNvPr>
          <p:cNvSpPr/>
          <p:nvPr/>
        </p:nvSpPr>
        <p:spPr>
          <a:xfrm>
            <a:off x="5080000" y="5306758"/>
            <a:ext cx="1364210" cy="679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SRF R&amp;D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040E003-9F99-4665-B9ED-4692CBF1E7FA}"/>
              </a:ext>
            </a:extLst>
          </p:cNvPr>
          <p:cNvSpPr/>
          <p:nvPr/>
        </p:nvSpPr>
        <p:spPr>
          <a:xfrm>
            <a:off x="5474131" y="2678797"/>
            <a:ext cx="900821" cy="5342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ADS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6842F8D-9208-4AFD-90D9-C7B075330AD7}"/>
              </a:ext>
            </a:extLst>
          </p:cNvPr>
          <p:cNvSpPr/>
          <p:nvPr/>
        </p:nvSpPr>
        <p:spPr>
          <a:xfrm>
            <a:off x="6489772" y="3124734"/>
            <a:ext cx="900821" cy="5342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ICS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A153748-5E5D-44E1-92BA-903223A020F4}"/>
              </a:ext>
            </a:extLst>
          </p:cNvPr>
          <p:cNvSpPr/>
          <p:nvPr/>
        </p:nvSpPr>
        <p:spPr>
          <a:xfrm rot="19952867">
            <a:off x="3668680" y="2394054"/>
            <a:ext cx="1570387" cy="6454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Discovery Machines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36079E9-F13C-470C-BBA2-6F79B3494A9F}"/>
              </a:ext>
            </a:extLst>
          </p:cNvPr>
          <p:cNvSpPr/>
          <p:nvPr/>
        </p:nvSpPr>
        <p:spPr>
          <a:xfrm rot="532908">
            <a:off x="5659015" y="1869408"/>
            <a:ext cx="1570387" cy="6454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Industrial Machines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54EA6FF-6553-4808-A897-68D82E69FE5C}"/>
              </a:ext>
            </a:extLst>
          </p:cNvPr>
          <p:cNvSpPr/>
          <p:nvPr/>
        </p:nvSpPr>
        <p:spPr>
          <a:xfrm>
            <a:off x="4509298" y="3429000"/>
            <a:ext cx="900821" cy="5342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ERL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AF1E176-4AB0-4004-BF0E-57AC026B2BCE}"/>
              </a:ext>
            </a:extLst>
          </p:cNvPr>
          <p:cNvCxnSpPr/>
          <p:nvPr/>
        </p:nvCxnSpPr>
        <p:spPr>
          <a:xfrm flipV="1">
            <a:off x="5744725" y="4214647"/>
            <a:ext cx="0" cy="91440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163CD6F-831A-4DC2-9546-9D3CE0A98A8F}"/>
              </a:ext>
            </a:extLst>
          </p:cNvPr>
          <p:cNvCxnSpPr>
            <a:cxnSpLocks/>
          </p:cNvCxnSpPr>
          <p:nvPr/>
        </p:nvCxnSpPr>
        <p:spPr>
          <a:xfrm>
            <a:off x="5991715" y="4293477"/>
            <a:ext cx="0" cy="91440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348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DISCOVERY MACHINES: LINEAR COLLIDER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7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9E628FC-7FA6-48F3-9AD9-E0151EC877E6}"/>
              </a:ext>
            </a:extLst>
          </p:cNvPr>
          <p:cNvSpPr txBox="1"/>
          <p:nvPr/>
        </p:nvSpPr>
        <p:spPr>
          <a:xfrm>
            <a:off x="185540" y="6159220"/>
            <a:ext cx="112867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F.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Furuta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et al., “High Gradient Results of ICHIRO 9-Cell Cavity in Collaboration With KEK and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Jlab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”,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Proc. SRF’11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, Chicago, IL, USA, p. 386.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R. Geng et al., “Performance of First Prototype Multi-Cell Low-Surface-Field Shape Cavity”,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Proc. SRF'19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, Dresden, Germany, Jun.-Jul. 2019, p. 222.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S. Posen, “Review of Thermal Treatments: Effects, Reliability, and Open Questions”,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SRF’23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, Grand Rapids, MI, USA, June 25-30, 2023.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094DE9C-75FC-4C12-857D-6245C22B5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7229" y="1372084"/>
            <a:ext cx="11286705" cy="858612"/>
          </a:xfrm>
        </p:spPr>
        <p:txBody>
          <a:bodyPr/>
          <a:lstStyle/>
          <a:p>
            <a:r>
              <a:rPr lang="en-US" dirty="0"/>
              <a:t>“The International Linear Collider Machine Staging Report 2017”: considered options for higher </a:t>
            </a:r>
            <a:r>
              <a:rPr lang="en-US" dirty="0" err="1"/>
              <a:t>E</a:t>
            </a:r>
            <a:r>
              <a:rPr lang="en-US" baseline="-25000" dirty="0" err="1"/>
              <a:t>acc</a:t>
            </a:r>
            <a:r>
              <a:rPr lang="en-US" dirty="0"/>
              <a:t> = 35 MV/m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B837AF1-F97A-4561-A1A3-4B0E00F87CBF}"/>
              </a:ext>
            </a:extLst>
          </p:cNvPr>
          <p:cNvGrpSpPr/>
          <p:nvPr/>
        </p:nvGrpSpPr>
        <p:grpSpPr>
          <a:xfrm>
            <a:off x="447927" y="2337459"/>
            <a:ext cx="5926306" cy="3714998"/>
            <a:chOff x="447927" y="2337459"/>
            <a:chExt cx="5926306" cy="371499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8318A31-4A31-4EE8-B4A0-1687582A7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927" y="2337459"/>
              <a:ext cx="5926306" cy="3714998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F9E61C5-85D1-4BA6-8C3D-15CFCA21E3CB}"/>
                </a:ext>
              </a:extLst>
            </p:cNvPr>
            <p:cNvSpPr/>
            <p:nvPr/>
          </p:nvSpPr>
          <p:spPr>
            <a:xfrm>
              <a:off x="2129366" y="3663889"/>
              <a:ext cx="84667" cy="8466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AF01509-C8A0-471A-A5FC-0D3ADE03B914}"/>
                </a:ext>
              </a:extLst>
            </p:cNvPr>
            <p:cNvCxnSpPr/>
            <p:nvPr/>
          </p:nvCxnSpPr>
          <p:spPr>
            <a:xfrm>
              <a:off x="1892300" y="3234266"/>
              <a:ext cx="279399" cy="3894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BD4461-ACB9-4F04-860A-4DABE5F6D029}"/>
              </a:ext>
            </a:extLst>
          </p:cNvPr>
          <p:cNvGrpSpPr/>
          <p:nvPr/>
        </p:nvGrpSpPr>
        <p:grpSpPr>
          <a:xfrm>
            <a:off x="5430895" y="2228339"/>
            <a:ext cx="6564796" cy="1169541"/>
            <a:chOff x="5430895" y="2228339"/>
            <a:chExt cx="6564796" cy="116954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583CA9F-525C-4C1B-BE8B-03C8A2676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30895" y="2228339"/>
              <a:ext cx="5997460" cy="1005927"/>
            </a:xfrm>
            <a:prstGeom prst="rect">
              <a:avLst/>
            </a:prstGeom>
          </p:spPr>
        </p:pic>
        <p:sp>
          <p:nvSpPr>
            <p:cNvPr id="15" name="Text Placeholder 12">
              <a:extLst>
                <a:ext uri="{FF2B5EF4-FFF2-40B4-BE49-F238E27FC236}">
                  <a16:creationId xmlns:a16="http://schemas.microsoft.com/office/drawing/2014/main" id="{77C412BB-87ED-4363-B1F7-9E74262AD4C3}"/>
                </a:ext>
              </a:extLst>
            </p:cNvPr>
            <p:cNvSpPr txBox="1">
              <a:spLocks/>
            </p:cNvSpPr>
            <p:nvPr/>
          </p:nvSpPr>
          <p:spPr>
            <a:xfrm>
              <a:off x="8058150" y="2968574"/>
              <a:ext cx="3937541" cy="4293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 baseline="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“Ichiro” cavity: 40 MV/m (2010)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62D2F5C-2E20-4370-874D-DF8AEAE075A4}"/>
              </a:ext>
            </a:extLst>
          </p:cNvPr>
          <p:cNvGrpSpPr/>
          <p:nvPr/>
        </p:nvGrpSpPr>
        <p:grpSpPr>
          <a:xfrm>
            <a:off x="7832951" y="3890474"/>
            <a:ext cx="4009799" cy="1920544"/>
            <a:chOff x="7832951" y="3890474"/>
            <a:chExt cx="4009799" cy="192054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5768B5-FA32-499E-9664-1EB6154EC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32951" y="3890474"/>
              <a:ext cx="2716774" cy="1711789"/>
            </a:xfrm>
            <a:prstGeom prst="rect">
              <a:avLst/>
            </a:prstGeom>
          </p:spPr>
        </p:pic>
        <p:sp>
          <p:nvSpPr>
            <p:cNvPr id="21" name="Text Placeholder 12">
              <a:extLst>
                <a:ext uri="{FF2B5EF4-FFF2-40B4-BE49-F238E27FC236}">
                  <a16:creationId xmlns:a16="http://schemas.microsoft.com/office/drawing/2014/main" id="{6B72D74F-9662-4F12-B1AD-B5E8E994050C}"/>
                </a:ext>
              </a:extLst>
            </p:cNvPr>
            <p:cNvSpPr txBox="1">
              <a:spLocks/>
            </p:cNvSpPr>
            <p:nvPr/>
          </p:nvSpPr>
          <p:spPr>
            <a:xfrm>
              <a:off x="7905209" y="5381712"/>
              <a:ext cx="3937541" cy="4293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 baseline="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“LSF” cavity: 32 MV/m (2019)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725113F-7F91-43D5-810C-F035829681E8}"/>
              </a:ext>
            </a:extLst>
          </p:cNvPr>
          <p:cNvGrpSpPr/>
          <p:nvPr/>
        </p:nvGrpSpPr>
        <p:grpSpPr>
          <a:xfrm>
            <a:off x="6742187" y="2716812"/>
            <a:ext cx="4730058" cy="3292125"/>
            <a:chOff x="6510500" y="2766621"/>
            <a:chExt cx="4730058" cy="329212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D5474A0-4F48-4B34-9397-2C4A7AE77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97713" y="2766621"/>
              <a:ext cx="4442845" cy="329212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27" name="Text Placeholder 12">
              <a:extLst>
                <a:ext uri="{FF2B5EF4-FFF2-40B4-BE49-F238E27FC236}">
                  <a16:creationId xmlns:a16="http://schemas.microsoft.com/office/drawing/2014/main" id="{3DCADEF3-B38B-4F22-ACB8-E712F53B8A51}"/>
                </a:ext>
              </a:extLst>
            </p:cNvPr>
            <p:cNvSpPr txBox="1">
              <a:spLocks/>
            </p:cNvSpPr>
            <p:nvPr/>
          </p:nvSpPr>
          <p:spPr>
            <a:xfrm>
              <a:off x="6510500" y="4802059"/>
              <a:ext cx="2572644" cy="68957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 baseline="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&lt;</a:t>
              </a:r>
              <a:r>
                <a:rPr lang="en-US" dirty="0" err="1"/>
                <a:t>E</a:t>
              </a:r>
              <a:r>
                <a:rPr lang="en-US" baseline="-25000" dirty="0" err="1"/>
                <a:t>acc</a:t>
              </a:r>
              <a:r>
                <a:rPr lang="en-US" dirty="0"/>
                <a:t>&gt; = 40 MV/m in standard ILC cavities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393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DISCOVERY MACHINES: LINEAR COLLIDER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9E628FC-7FA6-48F3-9AD9-E0151EC877E6}"/>
              </a:ext>
            </a:extLst>
          </p:cNvPr>
          <p:cNvSpPr txBox="1"/>
          <p:nvPr/>
        </p:nvSpPr>
        <p:spPr>
          <a:xfrm>
            <a:off x="304800" y="6173946"/>
            <a:ext cx="11286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S.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Belomestnykh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et al., “HELEN: traveling wave SRF linear collider Higgs factory”,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Proc. IPAC’23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, Venice, Italy, May 2023, p. 788.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F.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Furuta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et al., "Progress and challenges in traveling-wave (TW) SRF cavity", in Proc. LINAC2024, Chicago, IL, USA, Aug. 2024, p. 621.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094DE9C-75FC-4C12-857D-6245C22B5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3711" y="1438274"/>
            <a:ext cx="11286705" cy="438149"/>
          </a:xfrm>
        </p:spPr>
        <p:txBody>
          <a:bodyPr/>
          <a:lstStyle/>
          <a:p>
            <a:r>
              <a:rPr lang="en-US" dirty="0"/>
              <a:t>Proposal for a 250 GeV linear collider based on TW SRF: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96A8BA-EF8F-45D1-96FE-0B1DA155A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834" y="1896709"/>
            <a:ext cx="3741744" cy="1981372"/>
          </a:xfrm>
          <a:prstGeom prst="rect">
            <a:avLst/>
          </a:prstGeom>
        </p:spPr>
      </p:pic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75726405-93E1-42A3-B1B5-91228F4EB576}"/>
              </a:ext>
            </a:extLst>
          </p:cNvPr>
          <p:cNvSpPr txBox="1">
            <a:spLocks/>
          </p:cNvSpPr>
          <p:nvPr/>
        </p:nvSpPr>
        <p:spPr>
          <a:xfrm>
            <a:off x="413711" y="2082279"/>
            <a:ext cx="4301571" cy="523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dirty="0"/>
              <a:t>/2 mode, B</a:t>
            </a:r>
            <a:r>
              <a:rPr lang="en-US" baseline="-25000" dirty="0"/>
              <a:t>p</a:t>
            </a:r>
            <a:r>
              <a:rPr lang="en-US" dirty="0"/>
              <a:t>/E</a:t>
            </a:r>
            <a:r>
              <a:rPr lang="en-US" baseline="-25000" dirty="0"/>
              <a:t>acc</a:t>
            </a:r>
            <a:r>
              <a:rPr lang="en-US" dirty="0"/>
              <a:t>~2.88 </a:t>
            </a:r>
            <a:r>
              <a:rPr lang="en-US" dirty="0" err="1"/>
              <a:t>mT</a:t>
            </a:r>
            <a:r>
              <a:rPr lang="en-US" dirty="0"/>
              <a:t>/(MV/m)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4CEA52-3DD3-40DA-9FCE-B99F1817931F}"/>
              </a:ext>
            </a:extLst>
          </p:cNvPr>
          <p:cNvSpPr/>
          <p:nvPr/>
        </p:nvSpPr>
        <p:spPr>
          <a:xfrm>
            <a:off x="8600375" y="3729090"/>
            <a:ext cx="32143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High-power feedback waveguide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357EC99-25C0-48A9-9E06-14D28FF63A85}"/>
              </a:ext>
            </a:extLst>
          </p:cNvPr>
          <p:cNvCxnSpPr/>
          <p:nvPr/>
        </p:nvCxnSpPr>
        <p:spPr>
          <a:xfrm flipH="1" flipV="1">
            <a:off x="8391525" y="3288709"/>
            <a:ext cx="656053" cy="414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81977AF-744A-4D7B-9E12-77F37750F37D}"/>
              </a:ext>
            </a:extLst>
          </p:cNvPr>
          <p:cNvSpPr txBox="1"/>
          <p:nvPr/>
        </p:nvSpPr>
        <p:spPr>
          <a:xfrm>
            <a:off x="413711" y="2881950"/>
            <a:ext cx="46318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Cavity fabrication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Tuning of the feedback waveguide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AB232E3-5C03-470A-839C-EDC81D111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767" y="4163699"/>
            <a:ext cx="3527877" cy="1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55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DISCOVERY MACHINES: FCC-</a:t>
            </a:r>
            <a:r>
              <a:rPr lang="en-US" dirty="0" err="1"/>
              <a:t>ee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9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9E628FC-7FA6-48F3-9AD9-E0151EC877E6}"/>
              </a:ext>
            </a:extLst>
          </p:cNvPr>
          <p:cNvSpPr txBox="1"/>
          <p:nvPr/>
        </p:nvSpPr>
        <p:spPr>
          <a:xfrm>
            <a:off x="231498" y="6064410"/>
            <a:ext cx="112867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F.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Peauger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et al., “FCC-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ee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SRF Cavity Design and RF Powering Scheme”,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FCC Week 2024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, San Francisco, CA, USA, June 11, 2024.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S. Posen et al., “Advances in Nb</a:t>
            </a:r>
            <a:r>
              <a:rPr lang="en-US" sz="1400" baseline="-25000" dirty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Sn superconducting radiofrequency cavities towards first practical accelerator applications”,</a:t>
            </a: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400" i="1" dirty="0" err="1">
                <a:solidFill>
                  <a:schemeClr val="bg1">
                    <a:lumMod val="65000"/>
                  </a:schemeClr>
                </a:solidFill>
              </a:rPr>
              <a:t>Supercond</a:t>
            </a:r>
            <a:r>
              <a:rPr lang="fr-FR" sz="1400" i="1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fr-FR" sz="1400" i="1" dirty="0" err="1">
                <a:solidFill>
                  <a:schemeClr val="bg1">
                    <a:lumMod val="65000"/>
                  </a:schemeClr>
                </a:solidFill>
              </a:rPr>
              <a:t>Sci</a:t>
            </a:r>
            <a:r>
              <a:rPr lang="fr-FR" sz="1400" i="1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fr-FR" sz="1400" i="1" dirty="0" err="1">
                <a:solidFill>
                  <a:schemeClr val="bg1">
                    <a:lumMod val="65000"/>
                  </a:schemeClr>
                </a:solidFill>
              </a:rPr>
              <a:t>Technol</a:t>
            </a:r>
            <a:r>
              <a:rPr lang="fr-FR" sz="1400" i="1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fr-FR" sz="1400" b="1" dirty="0">
                <a:solidFill>
                  <a:schemeClr val="bg1">
                    <a:lumMod val="65000"/>
                  </a:schemeClr>
                </a:solidFill>
              </a:rPr>
              <a:t>34</a:t>
            </a: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 025007 (2021)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094DE9C-75FC-4C12-857D-6245C22B5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3711" y="1438274"/>
            <a:ext cx="10823329" cy="885819"/>
          </a:xfrm>
        </p:spPr>
        <p:txBody>
          <a:bodyPr/>
          <a:lstStyle/>
          <a:p>
            <a:r>
              <a:rPr lang="en-US" dirty="0"/>
              <a:t>A lepton collider with </a:t>
            </a:r>
            <a:r>
              <a:rPr lang="en-US" dirty="0" err="1"/>
              <a:t>CoM</a:t>
            </a:r>
            <a:r>
              <a:rPr lang="en-US" dirty="0"/>
              <a:t> collision energies between 90 and 350 GeV</a:t>
            </a:r>
          </a:p>
          <a:p>
            <a:r>
              <a:rPr lang="en-US" dirty="0"/>
              <a:t>High beam current → strong HOM damping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679DFE-EC7F-4D53-AAA5-CE29F4DC2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416" y="3528051"/>
            <a:ext cx="2705334" cy="100592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DC0D896-EE53-4A72-A997-1781BCC02451}"/>
              </a:ext>
            </a:extLst>
          </p:cNvPr>
          <p:cNvSpPr/>
          <p:nvPr/>
        </p:nvSpPr>
        <p:spPr>
          <a:xfrm>
            <a:off x="6852801" y="2445936"/>
            <a:ext cx="38827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 MHz 6-cell</a:t>
            </a:r>
          </a:p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000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=3×10</a:t>
            </a:r>
            <a:r>
              <a:rPr lang="en-US" sz="2000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aseline="-2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=20 MV/m, 2 K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71D59AB-F86C-4CCD-94E4-B6C3E56570F0}"/>
              </a:ext>
            </a:extLst>
          </p:cNvPr>
          <p:cNvGrpSpPr/>
          <p:nvPr/>
        </p:nvGrpSpPr>
        <p:grpSpPr>
          <a:xfrm>
            <a:off x="1356843" y="2390775"/>
            <a:ext cx="4615332" cy="2790815"/>
            <a:chOff x="1356843" y="2390775"/>
            <a:chExt cx="4615332" cy="279081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BB4FA98-6095-446F-9040-33E92C20FEA8}"/>
                </a:ext>
              </a:extLst>
            </p:cNvPr>
            <p:cNvGrpSpPr/>
            <p:nvPr/>
          </p:nvGrpSpPr>
          <p:grpSpPr>
            <a:xfrm>
              <a:off x="1356843" y="2390775"/>
              <a:ext cx="4615332" cy="2790815"/>
              <a:chOff x="309093" y="2390775"/>
              <a:chExt cx="4615332" cy="2790815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F9F1F106-ABFB-4E7C-BA40-DA1F5A562D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7561" y="3306631"/>
                <a:ext cx="2853364" cy="1763054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A0BEC3E-A027-4685-A0E1-45D06015D758}"/>
                  </a:ext>
                </a:extLst>
              </p:cNvPr>
              <p:cNvSpPr/>
              <p:nvPr/>
            </p:nvSpPr>
            <p:spPr>
              <a:xfrm>
                <a:off x="399286" y="2461419"/>
                <a:ext cx="442781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400 MHz 2-cell</a:t>
                </a:r>
              </a:p>
              <a:p>
                <a:pPr algn="ctr"/>
                <a:r>
                  <a:rPr lang="en-US" sz="20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</a:t>
                </a:r>
                <a:r>
                  <a:rPr lang="en-US" sz="2000" baseline="-250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en-US" sz="20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=2.7×10</a:t>
                </a:r>
                <a:r>
                  <a:rPr lang="en-US" sz="2000" baseline="300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  <a:r>
                  <a:rPr lang="en-US" sz="20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at </a:t>
                </a:r>
                <a:r>
                  <a:rPr lang="en-US" sz="20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sz="2000" baseline="-250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acc</a:t>
                </a:r>
                <a:r>
                  <a:rPr lang="en-US" sz="20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=10.6 MV/m, 4.5 K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840A518-AC7C-4C00-803E-FF38366FE9EB}"/>
                  </a:ext>
                </a:extLst>
              </p:cNvPr>
              <p:cNvSpPr/>
              <p:nvPr/>
            </p:nvSpPr>
            <p:spPr>
              <a:xfrm>
                <a:off x="309093" y="2390775"/>
                <a:ext cx="4615332" cy="279081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D12E375-D738-4C4C-9B1B-C6EF2B5E8785}"/>
                </a:ext>
              </a:extLst>
            </p:cNvPr>
            <p:cNvSpPr/>
            <p:nvPr/>
          </p:nvSpPr>
          <p:spPr>
            <a:xfrm>
              <a:off x="4849210" y="4636993"/>
              <a:ext cx="94128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Nb</a:t>
              </a:r>
              <a:r>
                <a:rPr lang="en-US" sz="20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/Cu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810F6155-07E8-46D4-A347-87EEDD3BDAD7}"/>
              </a:ext>
            </a:extLst>
          </p:cNvPr>
          <p:cNvSpPr/>
          <p:nvPr/>
        </p:nvSpPr>
        <p:spPr>
          <a:xfrm>
            <a:off x="6400643" y="2400190"/>
            <a:ext cx="4615332" cy="27908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602049-E267-4409-9FF5-BAA6DB9E3D6A}"/>
              </a:ext>
            </a:extLst>
          </p:cNvPr>
          <p:cNvGrpSpPr/>
          <p:nvPr/>
        </p:nvGrpSpPr>
        <p:grpSpPr>
          <a:xfrm>
            <a:off x="7207556" y="2178233"/>
            <a:ext cx="4762909" cy="3753086"/>
            <a:chOff x="5571716" y="3104914"/>
            <a:chExt cx="4762909" cy="375308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60DE7C8-8AFC-49B5-A1A4-25BC51BBC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71716" y="3104914"/>
              <a:ext cx="4762909" cy="3753086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FEE7053-2661-4AE3-8424-05FE2B643BE6}"/>
                </a:ext>
              </a:extLst>
            </p:cNvPr>
            <p:cNvSpPr/>
            <p:nvPr/>
          </p:nvSpPr>
          <p:spPr>
            <a:xfrm>
              <a:off x="8458046" y="5220663"/>
              <a:ext cx="1651153" cy="10057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650 MHz single-cell, Nb</a:t>
              </a:r>
              <a:r>
                <a:rPr lang="en-US" baseline="-25000" dirty="0"/>
                <a:t>3</a:t>
              </a:r>
              <a:r>
                <a:rPr lang="en-US" dirty="0"/>
                <a:t>Sn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E9BCCB7-E6EE-4095-B146-23D6A010FD0C}"/>
                </a:ext>
              </a:extLst>
            </p:cNvPr>
            <p:cNvSpPr/>
            <p:nvPr/>
          </p:nvSpPr>
          <p:spPr>
            <a:xfrm rot="256363">
              <a:off x="7710973" y="5257913"/>
              <a:ext cx="743103" cy="1343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8248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</p:bldLst>
  </p:timing>
</p:sld>
</file>

<file path=ppt/theme/theme1.xml><?xml version="1.0" encoding="utf-8"?>
<a:theme xmlns:a="http://schemas.openxmlformats.org/drawingml/2006/main" name="Jefferson Lab Theme 1">
  <a:themeElements>
    <a:clrScheme name="JLab Color Theme 1">
      <a:dk1>
        <a:srgbClr val="000000"/>
      </a:dk1>
      <a:lt1>
        <a:srgbClr val="FFFFFF"/>
      </a:lt1>
      <a:dk2>
        <a:srgbClr val="1C5068"/>
      </a:dk2>
      <a:lt2>
        <a:srgbClr val="8397A9"/>
      </a:lt2>
      <a:accent1>
        <a:srgbClr val="C31230"/>
      </a:accent1>
      <a:accent2>
        <a:srgbClr val="10A1AF"/>
      </a:accent2>
      <a:accent3>
        <a:srgbClr val="5E5E5E"/>
      </a:accent3>
      <a:accent4>
        <a:srgbClr val="821282"/>
      </a:accent4>
      <a:accent5>
        <a:srgbClr val="385723"/>
      </a:accent5>
      <a:accent6>
        <a:srgbClr val="BF9000"/>
      </a:accent6>
      <a:hlink>
        <a:srgbClr val="1C5068"/>
      </a:hlink>
      <a:folHlink>
        <a:srgbClr val="10A1A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here next with SRF_Ciovati" id="{4ACB4259-DCA8-48BF-A4C1-E31F697B1C30}" vid="{7469075C-679E-438D-AEB7-7F279EE558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Where next with SRF_Ciovati</Template>
  <TotalTime>1370</TotalTime>
  <Words>2172</Words>
  <Application>Microsoft Office PowerPoint</Application>
  <PresentationFormat>Widescreen</PresentationFormat>
  <Paragraphs>210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Symbol</vt:lpstr>
      <vt:lpstr>Calibri</vt:lpstr>
      <vt:lpstr>Times New Roman</vt:lpstr>
      <vt:lpstr>Jefferson Lab Theme 1</vt:lpstr>
      <vt:lpstr>SRF for future accelerators: What performance do we need?</vt:lpstr>
      <vt:lpstr>DO PROJECTS DRIVE R&amp;D ON SRF PERFORMANCE?</vt:lpstr>
      <vt:lpstr>ILC: HIGH-GRADIENT R&amp;D</vt:lpstr>
      <vt:lpstr>HIGH-GRADIENT: STATE OF THE ART</vt:lpstr>
      <vt:lpstr>DO RESULTS FROM R&amp;D ENABLE NEW PROJECTS?</vt:lpstr>
      <vt:lpstr>THE SRF TREE</vt:lpstr>
      <vt:lpstr>DISCOVERY MACHINES: LINEAR COLLIDER</vt:lpstr>
      <vt:lpstr>DISCOVERY MACHINES: LINEAR COLLIDER</vt:lpstr>
      <vt:lpstr>DISCOVERY MACHINES: FCC-ee</vt:lpstr>
      <vt:lpstr>DISCOVERY MACHINES: MUON COLLIDER</vt:lpstr>
      <vt:lpstr>ACCELERATOR DRIVEN SYSTEMS (ADS)</vt:lpstr>
      <vt:lpstr>ENERGY RECOVERY LINACS (ERL)</vt:lpstr>
      <vt:lpstr>INVERSE COMPTON SCATTERING (ICS) SOURCES</vt:lpstr>
      <vt:lpstr>REDUCE HELIUM CONSUMPTION</vt:lpstr>
      <vt:lpstr>INDUSTRIAL SRF LINACS</vt:lpstr>
      <vt:lpstr>INDUSTRIAL SRF LINACS</vt:lpstr>
      <vt:lpstr>CONDUCTION COOLED SRF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SRF for future accelerators: What performance do we need?</dc:title>
  <dc:creator>Gianluigi Ciovati</dc:creator>
  <cp:lastModifiedBy>Gianluigi Ciovati</cp:lastModifiedBy>
  <cp:revision>84</cp:revision>
  <cp:lastPrinted>2024-11-21T18:51:38Z</cp:lastPrinted>
  <dcterms:created xsi:type="dcterms:W3CDTF">2025-07-02T20:45:07Z</dcterms:created>
  <dcterms:modified xsi:type="dcterms:W3CDTF">2025-07-16T10:32:33Z</dcterms:modified>
</cp:coreProperties>
</file>