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9" r:id="rId2"/>
    <p:sldId id="258" r:id="rId3"/>
    <p:sldId id="308" r:id="rId4"/>
    <p:sldId id="341" r:id="rId5"/>
    <p:sldId id="338" r:id="rId6"/>
    <p:sldId id="310" r:id="rId7"/>
    <p:sldId id="312" r:id="rId8"/>
    <p:sldId id="313" r:id="rId9"/>
    <p:sldId id="323" r:id="rId10"/>
    <p:sldId id="305" r:id="rId11"/>
    <p:sldId id="325" r:id="rId12"/>
    <p:sldId id="339" r:id="rId13"/>
    <p:sldId id="328" r:id="rId14"/>
    <p:sldId id="340" r:id="rId15"/>
    <p:sldId id="335" r:id="rId16"/>
    <p:sldId id="33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FF3D"/>
    <a:srgbClr val="0EA666"/>
    <a:srgbClr val="FDFFFD"/>
    <a:srgbClr val="0000FF"/>
    <a:srgbClr val="FF0C0C"/>
    <a:srgbClr val="565656"/>
    <a:srgbClr val="D6D6D6"/>
    <a:srgbClr val="0084B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6" autoAdjust="0"/>
    <p:restoredTop sz="93333" autoAdjust="0"/>
  </p:normalViewPr>
  <p:slideViewPr>
    <p:cSldViewPr snapToGrid="0">
      <p:cViewPr varScale="1">
        <p:scale>
          <a:sx n="69" d="100"/>
          <a:sy n="69" d="100"/>
        </p:scale>
        <p:origin x="116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BEA5-99AD-4F37-AC19-7A935F09AA73}" type="datetimeFigureOut">
              <a:rPr lang="de-DE" smtClean="0"/>
              <a:t>16.07.2025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BE4E8-0CB8-439E-AFAC-F555D466E1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20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E4E8-0CB8-439E-AFAC-F555D466E18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E4E8-0CB8-439E-AFAC-F555D466E18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20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E4E8-0CB8-439E-AFAC-F555D466E18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47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E4E8-0CB8-439E-AFAC-F555D466E18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66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969DEE5-2F78-4EAF-ADD4-D570A5FF9057}" type="datetime1">
              <a:rPr lang="de-DE" smtClean="0"/>
              <a:t>16.07.2025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9254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5E12-B159-4F12-81E2-EE3AEA6F67E5}" type="datetime1">
              <a:rPr lang="de-DE" smtClean="0"/>
              <a:t>16.07.2025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2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8F37-FFDD-4595-B692-428FE3161BB1}" type="datetime1">
              <a:rPr lang="de-DE" smtClean="0"/>
              <a:t>16.07.2025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91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111-0EF3-4958-A523-45FDE74BEE6E}" type="datetime1">
              <a:rPr lang="de-DE" smtClean="0"/>
              <a:t>16.07.2025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26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4922-5F30-404C-9756-60DF66A9AE26}" type="datetime1">
              <a:rPr lang="de-DE" smtClean="0"/>
              <a:t>16.07.2025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26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B1CA-3BEA-44F8-A726-15277F6F7CF7}" type="datetime1">
              <a:rPr lang="de-DE" smtClean="0"/>
              <a:t>16.07.2025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33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112-A4C5-4525-8060-7A52BCC0510F}" type="datetime1">
              <a:rPr lang="de-DE" smtClean="0"/>
              <a:t>16.07.2025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7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C960-80F3-4DEB-9C0A-D8D498FBAAAC}" type="datetime1">
              <a:rPr lang="de-DE" smtClean="0"/>
              <a:t>16.07.2025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77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26B9-9F5F-4198-8067-20C71DDD8461}" type="datetime1">
              <a:rPr lang="de-DE" smtClean="0"/>
              <a:t>16.07.2025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8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968-24E0-4703-A144-7753CF091D94}" type="datetime1">
              <a:rPr lang="de-DE" smtClean="0"/>
              <a:t>16.07.2025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06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4692-33F8-46BD-9D93-7E99045A0C3A}" type="datetime1">
              <a:rPr lang="de-DE" smtClean="0"/>
              <a:t>16.07.2025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10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2AB0F46-BF3F-401A-9853-CD3551EEADE4}" type="datetime1">
              <a:rPr lang="de-DE" smtClean="0"/>
              <a:t>16.07.2025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BAAA10C-4D05-4301-AA76-06572B87D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74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CD272-88E2-BB4D-BA1F-E1D7C30E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3971"/>
            <a:ext cx="11290852" cy="549755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Modeling Photoemission</a:t>
            </a:r>
            <a:br>
              <a:rPr lang="en-US" sz="4800" dirty="0"/>
            </a:br>
            <a:r>
              <a:rPr lang="en-US" sz="4800" dirty="0"/>
              <a:t>in Alkali Antimonides</a:t>
            </a:r>
            <a:br>
              <a:rPr lang="en-US" sz="4800" dirty="0"/>
            </a:br>
            <a:r>
              <a:rPr lang="en-US" sz="4800" dirty="0"/>
              <a:t>from </a:t>
            </a:r>
            <a:r>
              <a:rPr lang="en-US" sz="4800" i="1" dirty="0"/>
              <a:t>Ab Initio </a:t>
            </a:r>
            <a:r>
              <a:rPr lang="en-US" sz="4800" dirty="0"/>
              <a:t>Many-body Theory</a:t>
            </a:r>
            <a:br>
              <a:rPr lang="en-US" sz="4800" dirty="0"/>
            </a:br>
            <a:br>
              <a:rPr lang="en-US" sz="4800" dirty="0"/>
            </a:br>
            <a:r>
              <a:rPr lang="en-US" sz="2800" b="1" dirty="0"/>
              <a:t>Richard Schier </a:t>
            </a:r>
            <a:r>
              <a:rPr lang="en-US" sz="2800" dirty="0"/>
              <a:t>&amp; Caterina Cocchi</a:t>
            </a:r>
            <a:br>
              <a:rPr lang="en-US" sz="4800" dirty="0"/>
            </a:br>
            <a:br>
              <a:rPr lang="en-US" sz="4800" dirty="0"/>
            </a:br>
            <a:r>
              <a:rPr lang="en-US" sz="2000" dirty="0"/>
              <a:t>Carl von Ossietzky Universität Oldenburg , Germany</a:t>
            </a:r>
            <a:br>
              <a:rPr lang="en-US" sz="2000" dirty="0"/>
            </a:br>
            <a:r>
              <a:rPr lang="en-US" sz="2000" dirty="0"/>
              <a:t>Friedrich-Schiller-Universität Jena, Germany</a:t>
            </a: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July 16, 2025</a:t>
            </a:r>
            <a:endParaRPr lang="en-US" sz="4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D578777-13FE-A542-6183-D15443D6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</a:t>
            </a:fld>
            <a:endParaRPr lang="de-DE"/>
          </a:p>
        </p:txBody>
      </p:sp>
      <p:pic>
        <p:nvPicPr>
          <p:cNvPr id="4" name="Immagine 68">
            <a:extLst>
              <a:ext uri="{FF2B5EF4-FFF2-40B4-BE49-F238E27FC236}">
                <a16:creationId xmlns:a16="http://schemas.microsoft.com/office/drawing/2014/main" id="{C75194A5-9A31-485C-AE17-7216044E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Wort-Bildmarke der Friedrich-Schiller-Universit&amp;auml;t Jena">
            <a:extLst>
              <a:ext uri="{FF2B5EF4-FFF2-40B4-BE49-F238E27FC236}">
                <a16:creationId xmlns:a16="http://schemas.microsoft.com/office/drawing/2014/main" id="{FAC66DDE-6C55-6438-8E14-42DEAE33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6" y="86278"/>
            <a:ext cx="2107581" cy="7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7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5261D-BA24-832B-2C31-777DE8EE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ED270042-1141-4EFA-4AF0-EAA31AA4C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302324"/>
            <a:ext cx="6240000" cy="468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75DCF6-2E01-E5A5-4234-9B3FDAEA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en-US" dirty="0"/>
              <a:t>Emission by Photon Energy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41BA98-36F5-27F9-F179-1231FB60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10</a:t>
            </a:fld>
            <a:endParaRPr lang="de-DE"/>
          </a:p>
        </p:txBody>
      </p:sp>
      <p:pic>
        <p:nvPicPr>
          <p:cNvPr id="7" name="Immagine 68">
            <a:extLst>
              <a:ext uri="{FF2B5EF4-FFF2-40B4-BE49-F238E27FC236}">
                <a16:creationId xmlns:a16="http://schemas.microsoft.com/office/drawing/2014/main" id="{79F4F660-D241-2F15-E222-EE5A7474C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9936AB5-0CBB-B824-6641-6B59FDA74586}"/>
              </a:ext>
            </a:extLst>
          </p:cNvPr>
          <p:cNvSpPr txBox="1"/>
          <p:nvPr/>
        </p:nvSpPr>
        <p:spPr>
          <a:xfrm>
            <a:off x="4903711" y="5682917"/>
            <a:ext cx="238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Photon Energy [eV]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294C21-CFB1-F288-8426-091502333D86}"/>
              </a:ext>
            </a:extLst>
          </p:cNvPr>
          <p:cNvSpPr txBox="1"/>
          <p:nvPr/>
        </p:nvSpPr>
        <p:spPr>
          <a:xfrm>
            <a:off x="1768377" y="3272992"/>
            <a:ext cx="150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de-DE" sz="1800" b="0" i="0" u="none" strike="noStrike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Emission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5071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89D16-D40B-FA27-5710-BF6FC77C0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AD8E5F04-7002-904E-2540-477348CAC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600000"/>
            <a:ext cx="4320000" cy="3240000"/>
          </a:xfrm>
          <a:prstGeom prst="rect">
            <a:avLst/>
          </a:prstGeom>
        </p:spPr>
      </p:pic>
      <p:pic>
        <p:nvPicPr>
          <p:cNvPr id="7" name="Grafik 6" descr="Ein Bild, das Text, Reihe, Diagramm, Handschrift enthält.&#10;&#10;KI-generierte Inhalte können fehlerhaft sein.">
            <a:extLst>
              <a:ext uri="{FF2B5EF4-FFF2-40B4-BE49-F238E27FC236}">
                <a16:creationId xmlns:a16="http://schemas.microsoft.com/office/drawing/2014/main" id="{22FE42CD-1FBA-6A00-9693-BF57A1E0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76000"/>
            <a:ext cx="4320000" cy="3240000"/>
          </a:xfrm>
          <a:prstGeom prst="rect">
            <a:avLst/>
          </a:prstGeom>
        </p:spPr>
      </p:pic>
      <p:pic>
        <p:nvPicPr>
          <p:cNvPr id="8" name="Grafik 7" descr="Ein Bild, das Text, Diagramm, Reihe, Entwurf enthält.&#10;&#10;KI-generierte Inhalte können fehlerhaft sein.">
            <a:extLst>
              <a:ext uri="{FF2B5EF4-FFF2-40B4-BE49-F238E27FC236}">
                <a16:creationId xmlns:a16="http://schemas.microsoft.com/office/drawing/2014/main" id="{69D97AB6-C111-BD63-914E-E9B2F19DC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0" y="1947862"/>
            <a:ext cx="5334011" cy="40005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B6D013-6F0F-8ACB-B825-26447E53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/>
              <a:t>Final </a:t>
            </a:r>
            <a:r>
              <a:rPr lang="de-DE" dirty="0" err="1"/>
              <a:t>Result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30DDB2-6408-4E79-CBB5-9517DD2E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11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E65905CF-5047-7FE8-FA69-C0F16E496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7FAD7DF-8F5B-7E9A-F96B-0E9F8F7C3301}"/>
              </a:ext>
            </a:extLst>
          </p:cNvPr>
          <p:cNvSpPr txBox="1"/>
          <p:nvPr/>
        </p:nvSpPr>
        <p:spPr>
          <a:xfrm>
            <a:off x="2088000" y="3564000"/>
            <a:ext cx="2384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Photon Energy [eV]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1B1ACF-391A-902B-D2C3-2F1E35CF36B5}"/>
              </a:ext>
            </a:extLst>
          </p:cNvPr>
          <p:cNvSpPr txBox="1"/>
          <p:nvPr/>
        </p:nvSpPr>
        <p:spPr>
          <a:xfrm>
            <a:off x="2088000" y="6588000"/>
            <a:ext cx="2384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Photon Energy [eV]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ED3F8F-31FF-40E3-E8E8-ED40FD854DC7}"/>
              </a:ext>
            </a:extLst>
          </p:cNvPr>
          <p:cNvSpPr txBox="1"/>
          <p:nvPr/>
        </p:nvSpPr>
        <p:spPr>
          <a:xfrm>
            <a:off x="-229437" y="4751610"/>
            <a:ext cx="150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de-DE" sz="1800" b="0" i="0" u="none" strike="noStrike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Emission</a:t>
            </a:r>
            <a:endParaRPr lang="de-DE" baseline="-25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A6671B-CEA8-7835-DD5D-E69C028D2284}"/>
              </a:ext>
            </a:extLst>
          </p:cNvPr>
          <p:cNvSpPr txBox="1"/>
          <p:nvPr/>
        </p:nvSpPr>
        <p:spPr>
          <a:xfrm>
            <a:off x="102451" y="1875095"/>
            <a:ext cx="101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</a:t>
            </a:r>
            <a:r>
              <a:rPr lang="de-DE" sz="1800" b="0" i="0" u="none" strike="noStrike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lang="de-DE" baseline="-25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FDD8A2-EADF-2AC3-0FB9-F8C27BDB419F}"/>
              </a:ext>
            </a:extLst>
          </p:cNvPr>
          <p:cNvSpPr txBox="1"/>
          <p:nvPr/>
        </p:nvSpPr>
        <p:spPr>
          <a:xfrm>
            <a:off x="7632000" y="5655862"/>
            <a:ext cx="2384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Photon Energy [eV]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608B16-FF62-49CA-90D6-B310702DB14F}"/>
              </a:ext>
            </a:extLst>
          </p:cNvPr>
          <p:cNvSpPr txBox="1"/>
          <p:nvPr/>
        </p:nvSpPr>
        <p:spPr>
          <a:xfrm>
            <a:off x="6274420" y="2270291"/>
            <a:ext cx="17010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</a:t>
            </a:r>
            <a:r>
              <a:rPr lang="de-DE" sz="1800" b="0" i="0" u="none" strike="noStrike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*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de-DE" sz="1800" b="0" i="0" u="none" strike="noStrike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Emission</a:t>
            </a:r>
            <a:endParaRPr lang="de-DE" baseline="-25000" dirty="0"/>
          </a:p>
          <a:p>
            <a:endParaRPr lang="de-DE" baseline="-250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7582B9-EFFE-17A5-8281-E4EE854DD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930" y="1323228"/>
            <a:ext cx="696342" cy="64358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78109A6-4001-CFDC-8C4B-01EAA4DA5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108" y="353082"/>
            <a:ext cx="1171137" cy="1418193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83598CAB-046F-8476-D96D-3F26F427D3AC}"/>
              </a:ext>
            </a:extLst>
          </p:cNvPr>
          <p:cNvSpPr txBox="1">
            <a:spLocks/>
          </p:cNvSpPr>
          <p:nvPr/>
        </p:nvSpPr>
        <p:spPr>
          <a:xfrm>
            <a:off x="9001297" y="1754783"/>
            <a:ext cx="2801092" cy="515508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Hexagonal K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20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5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0D906-C77F-CA28-5DEE-2635F98F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8495138E-F222-A377-2CF6-50E05D058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080000"/>
            <a:ext cx="6240000" cy="4680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8B0E78-2938-C3EB-20CA-7AA0585A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12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94355ED8-EB7F-F9DB-825E-048C591C0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C994D48-9A9A-7818-B4AC-EC18927B7904}"/>
              </a:ext>
            </a:extLst>
          </p:cNvPr>
          <p:cNvSpPr txBox="1"/>
          <p:nvPr/>
        </p:nvSpPr>
        <p:spPr>
          <a:xfrm>
            <a:off x="180000" y="6408000"/>
            <a:ext cx="818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data from W. E. Spicer, Phys. Rev. 112, 1 (1958)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8ED97EF-D947-8048-3694-712634931226}"/>
              </a:ext>
            </a:extLst>
          </p:cNvPr>
          <p:cNvSpPr txBox="1">
            <a:spLocks/>
          </p:cNvSpPr>
          <p:nvPr/>
        </p:nvSpPr>
        <p:spPr>
          <a:xfrm>
            <a:off x="1285652" y="1"/>
            <a:ext cx="10007187" cy="847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Exp</a:t>
            </a:r>
            <a:r>
              <a:rPr lang="de-DE" dirty="0"/>
              <a:t>. </a:t>
            </a:r>
            <a:r>
              <a:rPr lang="de-DE" dirty="0" err="1"/>
              <a:t>Spectral</a:t>
            </a:r>
            <a:r>
              <a:rPr lang="de-DE" dirty="0"/>
              <a:t> Response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BB7447-A4CE-2784-DFC8-749F3998377A}"/>
              </a:ext>
            </a:extLst>
          </p:cNvPr>
          <p:cNvSpPr txBox="1"/>
          <p:nvPr/>
        </p:nvSpPr>
        <p:spPr>
          <a:xfrm>
            <a:off x="2786842" y="3112672"/>
            <a:ext cx="1701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QE</a:t>
            </a:r>
            <a:endParaRPr lang="de-DE" baseline="-25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5B64A7-261E-A88D-6EC1-DB6242989A69}"/>
              </a:ext>
            </a:extLst>
          </p:cNvPr>
          <p:cNvSpPr txBox="1"/>
          <p:nvPr/>
        </p:nvSpPr>
        <p:spPr>
          <a:xfrm>
            <a:off x="5020136" y="5501215"/>
            <a:ext cx="238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Photon Energy [eV]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F0ECCC-882F-A3F2-A5D1-D96903C59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822" y="1991521"/>
            <a:ext cx="696342" cy="6435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846448-AC3D-A2BF-3048-336BA9556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000" y="1021375"/>
            <a:ext cx="1171137" cy="1418193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31EFC9D2-971B-5EBD-0CA0-F1CA78B007C4}"/>
              </a:ext>
            </a:extLst>
          </p:cNvPr>
          <p:cNvSpPr txBox="1">
            <a:spLocks/>
          </p:cNvSpPr>
          <p:nvPr/>
        </p:nvSpPr>
        <p:spPr>
          <a:xfrm>
            <a:off x="8991189" y="2423076"/>
            <a:ext cx="2801092" cy="515508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Hexagonal K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20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1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69D0C-5DF6-2575-BAE1-7142E3A57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AE83AB-63CA-2122-0D9E-39A80C8EC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07" y="3877063"/>
            <a:ext cx="696238" cy="7028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897AD1-6F1C-EFE6-2C06-16B04DF2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26" y="1"/>
            <a:ext cx="10133113" cy="847287"/>
          </a:xfrm>
        </p:spPr>
        <p:txBody>
          <a:bodyPr/>
          <a:lstStyle/>
          <a:p>
            <a:pPr algn="ctr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Alkali Antimonides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BCC58A-7222-6E01-0B89-9F39C658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13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D28711D4-7D35-B74F-ADDF-F3F5EAEA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B76E923-6DF9-13F9-D0C8-59B25FF1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68" y="3981526"/>
            <a:ext cx="696238" cy="7028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16451D-DB8B-E2A8-8B37-4905809AB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738" y="3936281"/>
            <a:ext cx="696342" cy="6435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7F8943D-B1B0-5E6E-7C58-DC41D419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747" y="3239337"/>
            <a:ext cx="1333567" cy="1058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70E3AF-2F03-4839-B158-B51692DD4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485" y="2966135"/>
            <a:ext cx="1171137" cy="1418193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ACF83F59-A2C7-A872-9B37-A053B8E7EEFE}"/>
              </a:ext>
            </a:extLst>
          </p:cNvPr>
          <p:cNvSpPr txBox="1">
            <a:spLocks/>
          </p:cNvSpPr>
          <p:nvPr/>
        </p:nvSpPr>
        <p:spPr>
          <a:xfrm>
            <a:off x="1685613" y="2027237"/>
            <a:ext cx="1722007" cy="1048144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de-DE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32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cubic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5399EE5-36FF-057A-9B86-66142CC30822}"/>
              </a:ext>
            </a:extLst>
          </p:cNvPr>
          <p:cNvSpPr txBox="1">
            <a:spLocks/>
          </p:cNvSpPr>
          <p:nvPr/>
        </p:nvSpPr>
        <p:spPr>
          <a:xfrm>
            <a:off x="4660595" y="2027237"/>
            <a:ext cx="1969919" cy="1048144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de-DE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32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hexagonal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0127B88-7612-BB7F-D11D-4C67B0BB33DD}"/>
              </a:ext>
            </a:extLst>
          </p:cNvPr>
          <p:cNvSpPr>
            <a:spLocks noChangeAspect="1"/>
          </p:cNvSpPr>
          <p:nvPr/>
        </p:nvSpPr>
        <p:spPr>
          <a:xfrm>
            <a:off x="7880592" y="3179684"/>
            <a:ext cx="2065899" cy="1204644"/>
          </a:xfrm>
          <a:prstGeom prst="rect">
            <a:avLst/>
          </a:prstGeom>
          <a:blipFill dpi="0" rotWithShape="1">
            <a:blip r:embed="rId7">
              <a:alphaModFix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E3040B57-EEFA-E871-3E10-3AC4FADDE133}"/>
              </a:ext>
            </a:extLst>
          </p:cNvPr>
          <p:cNvSpPr txBox="1">
            <a:spLocks/>
          </p:cNvSpPr>
          <p:nvPr/>
        </p:nvSpPr>
        <p:spPr>
          <a:xfrm>
            <a:off x="8052539" y="2024583"/>
            <a:ext cx="1722007" cy="1048144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CsK</a:t>
            </a:r>
            <a:r>
              <a:rPr lang="de-DE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32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cubic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1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3136-9581-D2B9-C15D-35E5A7316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616FD276-B0BA-4D3C-7A27-4B74626D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080000"/>
            <a:ext cx="6240000" cy="468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3AB10D-9D09-8767-1C2E-E6091755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 err="1"/>
              <a:t>Example</a:t>
            </a:r>
            <a:r>
              <a:rPr lang="de-DE" dirty="0"/>
              <a:t> 2: Na</a:t>
            </a:r>
            <a:r>
              <a:rPr lang="de-DE" baseline="-25000" dirty="0"/>
              <a:t>3</a:t>
            </a:r>
            <a:r>
              <a:rPr lang="de-DE" dirty="0"/>
              <a:t>Sb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52D368-BEDD-19B9-ADDC-216AD398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14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CC9833A1-C602-BFB5-B60A-9EBF10678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60E2B-7B00-FC2C-ABE4-8F378EDB45DD}"/>
              </a:ext>
            </a:extLst>
          </p:cNvPr>
          <p:cNvSpPr txBox="1"/>
          <p:nvPr/>
        </p:nvSpPr>
        <p:spPr>
          <a:xfrm>
            <a:off x="180000" y="6408000"/>
            <a:ext cx="818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data from W. E. Spicer, Phys. Rev. 112, 1 (1958)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CB71C17-8F77-56C1-DF2F-67A8A92286B8}"/>
              </a:ext>
            </a:extLst>
          </p:cNvPr>
          <p:cNvSpPr txBox="1"/>
          <p:nvPr/>
        </p:nvSpPr>
        <p:spPr>
          <a:xfrm>
            <a:off x="5020136" y="5501215"/>
            <a:ext cx="238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Photon Energy [eV]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EED569B-0C87-06AA-6B4B-444FBE1524BB}"/>
              </a:ext>
            </a:extLst>
          </p:cNvPr>
          <p:cNvSpPr txBox="1"/>
          <p:nvPr/>
        </p:nvSpPr>
        <p:spPr>
          <a:xfrm>
            <a:off x="2786842" y="3112672"/>
            <a:ext cx="1701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QE</a:t>
            </a:r>
            <a:endParaRPr lang="de-DE" baseline="-25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10A2FC-501F-9F44-340D-7F1456136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000" y="1817434"/>
            <a:ext cx="696342" cy="6435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3803D1-D798-0D04-93B2-4804443F6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747" y="847288"/>
            <a:ext cx="1171137" cy="1418193"/>
          </a:xfrm>
          <a:prstGeom prst="rect">
            <a:avLst/>
          </a:prstGeom>
        </p:spPr>
      </p:pic>
      <p:sp>
        <p:nvSpPr>
          <p:cNvPr id="10" name="Untertitel 2">
            <a:extLst>
              <a:ext uri="{FF2B5EF4-FFF2-40B4-BE49-F238E27FC236}">
                <a16:creationId xmlns:a16="http://schemas.microsoft.com/office/drawing/2014/main" id="{E660B5D7-7E47-EA53-5231-B299757B118A}"/>
              </a:ext>
            </a:extLst>
          </p:cNvPr>
          <p:cNvSpPr txBox="1">
            <a:spLocks/>
          </p:cNvSpPr>
          <p:nvPr/>
        </p:nvSpPr>
        <p:spPr>
          <a:xfrm>
            <a:off x="8991189" y="2423076"/>
            <a:ext cx="2801092" cy="515508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Hexagonal Na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20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A7D05-CC3B-0044-AF66-9414AA530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EA46DA6C-5223-9B9D-7A5E-771F6FDFF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080000"/>
            <a:ext cx="6240000" cy="468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6B91C2-D158-3E42-6568-D2A796AB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 err="1"/>
              <a:t>Example</a:t>
            </a:r>
            <a:r>
              <a:rPr lang="de-DE" dirty="0"/>
              <a:t> 3: Cs</a:t>
            </a:r>
            <a:r>
              <a:rPr lang="de-DE" baseline="-25000" dirty="0"/>
              <a:t>3</a:t>
            </a:r>
            <a:r>
              <a:rPr lang="de-DE" dirty="0"/>
              <a:t>Sb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3692F6-2CEC-3C47-E096-A11FE3BA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15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1CD63924-8165-291E-9B99-71118ADD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3056AE1-8274-2871-3A43-971B1EB5299B}"/>
              </a:ext>
            </a:extLst>
          </p:cNvPr>
          <p:cNvSpPr txBox="1"/>
          <p:nvPr/>
        </p:nvSpPr>
        <p:spPr>
          <a:xfrm>
            <a:off x="180000" y="6408000"/>
            <a:ext cx="818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data from P. Saha et al., Appl. Phys. Lett. 120, 194102 (2022)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E7B40B-A6AE-2EB5-6313-DD1C247659A7}"/>
              </a:ext>
            </a:extLst>
          </p:cNvPr>
          <p:cNvSpPr txBox="1"/>
          <p:nvPr/>
        </p:nvSpPr>
        <p:spPr>
          <a:xfrm>
            <a:off x="5020136" y="5501215"/>
            <a:ext cx="238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Photon Energy [eV]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B12A22-F8B3-6159-FF46-6F2C5EBFD328}"/>
              </a:ext>
            </a:extLst>
          </p:cNvPr>
          <p:cNvSpPr txBox="1"/>
          <p:nvPr/>
        </p:nvSpPr>
        <p:spPr>
          <a:xfrm>
            <a:off x="2786842" y="3112672"/>
            <a:ext cx="1701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QE</a:t>
            </a:r>
            <a:endParaRPr lang="de-DE" baseline="-25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99506D-9B6E-D07F-8426-B7309C22D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000" y="1767191"/>
            <a:ext cx="696238" cy="7028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0D5057-4532-7EAA-CFFF-BFEE26AC1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079" y="1025002"/>
            <a:ext cx="1333567" cy="1058750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417706D8-A02E-1851-BF76-157D4693AE98}"/>
              </a:ext>
            </a:extLst>
          </p:cNvPr>
          <p:cNvSpPr txBox="1">
            <a:spLocks/>
          </p:cNvSpPr>
          <p:nvPr/>
        </p:nvSpPr>
        <p:spPr>
          <a:xfrm>
            <a:off x="8991189" y="2423076"/>
            <a:ext cx="2801092" cy="515508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Cubic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Cs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20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6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BD4FA-522D-10A1-442C-993F6EB14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Diagramm, Reihe, Schrift enthält.&#10;&#10;KI-generierte Inhalte können fehlerhaft sein.">
            <a:extLst>
              <a:ext uri="{FF2B5EF4-FFF2-40B4-BE49-F238E27FC236}">
                <a16:creationId xmlns:a16="http://schemas.microsoft.com/office/drawing/2014/main" id="{EAEF4EB6-50E3-E958-086A-0755BE5A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080000"/>
            <a:ext cx="6240000" cy="468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806000-CA04-FAFE-8CA5-9FF8A5B0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 err="1"/>
              <a:t>Example</a:t>
            </a:r>
            <a:r>
              <a:rPr lang="de-DE" dirty="0"/>
              <a:t> 4: CsK</a:t>
            </a:r>
            <a:r>
              <a:rPr lang="de-DE" baseline="-25000" dirty="0"/>
              <a:t>2</a:t>
            </a:r>
            <a:r>
              <a:rPr lang="de-DE" dirty="0"/>
              <a:t>Sb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708F48-A67E-99E1-4D50-976C5278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16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F5A9244D-8257-DF48-791F-51E36CB6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B9BD5D9-25E6-5E39-EED0-5D119EDB94EF}"/>
              </a:ext>
            </a:extLst>
          </p:cNvPr>
          <p:cNvSpPr txBox="1"/>
          <p:nvPr/>
        </p:nvSpPr>
        <p:spPr>
          <a:xfrm>
            <a:off x="179999" y="6408000"/>
            <a:ext cx="9465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data from L. Guo and M. Katoh, Phys. Rev Accelerators and Beams 22, 033401 (2019)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317C25-9E0A-424D-4067-3BDD492DE9C9}"/>
              </a:ext>
            </a:extLst>
          </p:cNvPr>
          <p:cNvSpPr txBox="1"/>
          <p:nvPr/>
        </p:nvSpPr>
        <p:spPr>
          <a:xfrm>
            <a:off x="5020136" y="5501215"/>
            <a:ext cx="238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Photon Energy [eV]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3C2306-CC91-7739-7803-81B62C35AC65}"/>
              </a:ext>
            </a:extLst>
          </p:cNvPr>
          <p:cNvSpPr txBox="1"/>
          <p:nvPr/>
        </p:nvSpPr>
        <p:spPr>
          <a:xfrm>
            <a:off x="2786842" y="3112672"/>
            <a:ext cx="1701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QE</a:t>
            </a:r>
            <a:endParaRPr lang="de-DE" baseline="-25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E655F4-D25D-C3CF-0CA1-97A7B11CE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824" y="2054418"/>
            <a:ext cx="696238" cy="702807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F76F6D32-D04F-1423-1D62-6454D4BB3937}"/>
              </a:ext>
            </a:extLst>
          </p:cNvPr>
          <p:cNvSpPr txBox="1">
            <a:spLocks/>
          </p:cNvSpPr>
          <p:nvPr/>
        </p:nvSpPr>
        <p:spPr>
          <a:xfrm>
            <a:off x="8991189" y="2423076"/>
            <a:ext cx="2801092" cy="515508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Cubic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CsK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20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5C7C4F3-9C61-9441-8C2F-D668E1AFF65D}"/>
              </a:ext>
            </a:extLst>
          </p:cNvPr>
          <p:cNvSpPr>
            <a:spLocks noChangeAspect="1"/>
          </p:cNvSpPr>
          <p:nvPr/>
        </p:nvSpPr>
        <p:spPr>
          <a:xfrm>
            <a:off x="9192000" y="1154659"/>
            <a:ext cx="2065899" cy="1204644"/>
          </a:xfrm>
          <a:prstGeom prst="rect">
            <a:avLst/>
          </a:prstGeom>
          <a:blipFill dpi="0" rotWithShape="1">
            <a:blip r:embed="rId5">
              <a:alphaModFix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0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32F9941-CB7C-B6BB-4A21-63C98742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68" y="5166924"/>
            <a:ext cx="3111724" cy="10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6CD272-88E2-BB4D-BA1F-E1D7C30E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/>
              <a:t>Summary &amp; </a:t>
            </a:r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61BAD-4A97-1BFD-441C-3AF1AE5137CF}"/>
              </a:ext>
            </a:extLst>
          </p:cNvPr>
          <p:cNvSpPr txBox="1"/>
          <p:nvPr/>
        </p:nvSpPr>
        <p:spPr>
          <a:xfrm>
            <a:off x="521363" y="655104"/>
            <a:ext cx="9336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adopted Spicer’s Three-Step-Model to create a description of the photoemission process based on the results from </a:t>
            </a:r>
            <a:r>
              <a:rPr lang="en-US" sz="2400" i="1" dirty="0"/>
              <a:t>ab initio </a:t>
            </a:r>
            <a:r>
              <a:rPr lang="en-US" sz="2400" dirty="0"/>
              <a:t>many-body perturbation-theory.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goes beyond works based solely on DFT, as we now include electron-electron &amp; electron-hole correlations.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Computational costs are higher than with DFT, but we already have a large set of results from previous works.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C610BC-3F01-2421-DBEE-42D10122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17</a:t>
            </a:fld>
            <a:endParaRPr lang="de-DE" dirty="0"/>
          </a:p>
        </p:txBody>
      </p:sp>
      <p:pic>
        <p:nvPicPr>
          <p:cNvPr id="5" name="Immagine 68">
            <a:extLst>
              <a:ext uri="{FF2B5EF4-FFF2-40B4-BE49-F238E27FC236}">
                <a16:creationId xmlns:a16="http://schemas.microsoft.com/office/drawing/2014/main" id="{B286870C-78A3-71F3-8CDE-13B1ADE1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557E80-FD71-9B75-E9E5-916A9D840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990" y="5740102"/>
            <a:ext cx="3033875" cy="6025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274376-361F-7A04-FEF2-9C3C7E78F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938" y="5431744"/>
            <a:ext cx="1610942" cy="6025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271BF6-3C86-EBC2-4451-0072CA8B4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45" y="5699316"/>
            <a:ext cx="1543907" cy="78146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132B891-C997-50C0-4673-D3604F2E3246}"/>
              </a:ext>
            </a:extLst>
          </p:cNvPr>
          <p:cNvCxnSpPr>
            <a:cxnSpLocks/>
          </p:cNvCxnSpPr>
          <p:nvPr/>
        </p:nvCxnSpPr>
        <p:spPr>
          <a:xfrm flipV="1">
            <a:off x="7544449" y="5267283"/>
            <a:ext cx="0" cy="1887072"/>
          </a:xfrm>
          <a:prstGeom prst="line">
            <a:avLst/>
          </a:prstGeom>
          <a:ln w="28575">
            <a:solidFill>
              <a:srgbClr val="008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10A3ACD-7E08-E9BF-F64E-C8C5DD9A3DAD}"/>
              </a:ext>
            </a:extLst>
          </p:cNvPr>
          <p:cNvCxnSpPr>
            <a:cxnSpLocks/>
          </p:cNvCxnSpPr>
          <p:nvPr/>
        </p:nvCxnSpPr>
        <p:spPr>
          <a:xfrm flipH="1">
            <a:off x="-375920" y="5267673"/>
            <a:ext cx="12466320" cy="30745"/>
          </a:xfrm>
          <a:prstGeom prst="line">
            <a:avLst/>
          </a:prstGeom>
          <a:ln w="28575">
            <a:solidFill>
              <a:srgbClr val="008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24E87E9-205E-7F37-A776-4DA0F950EB96}"/>
              </a:ext>
            </a:extLst>
          </p:cNvPr>
          <p:cNvSpPr txBox="1"/>
          <p:nvPr/>
        </p:nvSpPr>
        <p:spPr>
          <a:xfrm>
            <a:off x="5468707" y="6002317"/>
            <a:ext cx="1677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No. 490940284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C90248-B1EE-8498-B414-1D5AFD3AB207}"/>
              </a:ext>
            </a:extLst>
          </p:cNvPr>
          <p:cNvSpPr txBox="1"/>
          <p:nvPr/>
        </p:nvSpPr>
        <p:spPr>
          <a:xfrm>
            <a:off x="7888950" y="5934928"/>
            <a:ext cx="33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Special Thanks to Thorsten Kamps &amp; Team</a:t>
            </a:r>
          </a:p>
        </p:txBody>
      </p:sp>
    </p:spTree>
    <p:extLst>
      <p:ext uri="{BB962C8B-B14F-4D97-AF65-F5344CB8AC3E}">
        <p14:creationId xmlns:p14="http://schemas.microsoft.com/office/powerpoint/2010/main" val="42428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5FB359F3-4431-A250-DE6D-046865EB2A53}"/>
              </a:ext>
            </a:extLst>
          </p:cNvPr>
          <p:cNvSpPr txBox="1"/>
          <p:nvPr/>
        </p:nvSpPr>
        <p:spPr>
          <a:xfrm>
            <a:off x="521364" y="2588716"/>
            <a:ext cx="625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Previous works: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B59BBE3E-A480-1848-78D0-2E9AC06E2F1F}"/>
              </a:ext>
            </a:extLst>
          </p:cNvPr>
          <p:cNvSpPr/>
          <p:nvPr/>
        </p:nvSpPr>
        <p:spPr>
          <a:xfrm>
            <a:off x="4157121" y="4286811"/>
            <a:ext cx="6696000" cy="4616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294AD032-68C1-C562-7DDE-C3C43157F39D}"/>
              </a:ext>
            </a:extLst>
          </p:cNvPr>
          <p:cNvSpPr/>
          <p:nvPr/>
        </p:nvSpPr>
        <p:spPr>
          <a:xfrm>
            <a:off x="4157119" y="5839807"/>
            <a:ext cx="5760000" cy="4616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6AE7C86-F461-2AAC-FDAC-0D6EFB4B3C8A}"/>
              </a:ext>
            </a:extLst>
          </p:cNvPr>
          <p:cNvSpPr/>
          <p:nvPr/>
        </p:nvSpPr>
        <p:spPr>
          <a:xfrm>
            <a:off x="4157119" y="5315438"/>
            <a:ext cx="6876000" cy="4616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F382690A-2CD6-B519-76B5-FE2A7D2E7511}"/>
              </a:ext>
            </a:extLst>
          </p:cNvPr>
          <p:cNvSpPr/>
          <p:nvPr/>
        </p:nvSpPr>
        <p:spPr>
          <a:xfrm>
            <a:off x="4157119" y="3410077"/>
            <a:ext cx="6120000" cy="4616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Luftfotografie, Vogelperspektive, Luftbild, draußen enthält.&#10;&#10;KI-generierte Inhalte können fehlerhaft sein.">
            <a:extLst>
              <a:ext uri="{FF2B5EF4-FFF2-40B4-BE49-F238E27FC236}">
                <a16:creationId xmlns:a16="http://schemas.microsoft.com/office/drawing/2014/main" id="{4F0EF304-6843-FF07-06C3-890BCD686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38" y="793266"/>
            <a:ext cx="3712437" cy="24723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6CD272-88E2-BB4D-BA1F-E1D7C30E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/>
              <a:t>Motivation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C1854D-EE21-FAD0-A8A9-8FF404CCB382}"/>
              </a:ext>
            </a:extLst>
          </p:cNvPr>
          <p:cNvSpPr txBox="1"/>
          <p:nvPr/>
        </p:nvSpPr>
        <p:spPr>
          <a:xfrm>
            <a:off x="521362" y="1059854"/>
            <a:ext cx="599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photocathode materials, especially </a:t>
            </a:r>
            <a:r>
              <a:rPr lang="en-US" sz="2400" b="1" dirty="0"/>
              <a:t>alkali-antimonides</a:t>
            </a:r>
            <a:r>
              <a:rPr lang="en-US" sz="2400" dirty="0"/>
              <a:t>, with </a:t>
            </a:r>
            <a:r>
              <a:rPr lang="en-US" sz="2400" i="1" dirty="0"/>
              <a:t>ab initio </a:t>
            </a:r>
            <a:r>
              <a:rPr lang="en-US" sz="2400" dirty="0"/>
              <a:t>many-body methods</a:t>
            </a:r>
            <a:endParaRPr lang="en-US" sz="24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5CF162-DEA8-ADD3-8DCC-F8374CC8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2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92B2FF95-3BCE-5200-896A-067F153CB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32808AC-A11F-6BC5-7016-034797658831}"/>
              </a:ext>
            </a:extLst>
          </p:cNvPr>
          <p:cNvSpPr txBox="1"/>
          <p:nvPr/>
        </p:nvSpPr>
        <p:spPr>
          <a:xfrm>
            <a:off x="8936024" y="2913229"/>
            <a:ext cx="173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en-US" sz="1400" dirty="0">
                <a:solidFill>
                  <a:schemeClr val="bg1"/>
                </a:solidFill>
              </a:rPr>
              <a:t>HZB / Dirk </a:t>
            </a:r>
            <a:r>
              <a:rPr lang="en-US" sz="1400" dirty="0" err="1">
                <a:solidFill>
                  <a:schemeClr val="bg1"/>
                </a:solidFill>
              </a:rPr>
              <a:t>Laubner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E9C21C-A6E3-0AA9-4D38-E11D7791B393}"/>
              </a:ext>
            </a:extLst>
          </p:cNvPr>
          <p:cNvSpPr txBox="1"/>
          <p:nvPr/>
        </p:nvSpPr>
        <p:spPr>
          <a:xfrm>
            <a:off x="4198378" y="4285678"/>
            <a:ext cx="683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R. Schier et al., Adv. Theory Simul. 7, 2400680 (2024)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CE507B-A561-A0D6-ABB6-7F86E75417BA}"/>
              </a:ext>
            </a:extLst>
          </p:cNvPr>
          <p:cNvSpPr txBox="1"/>
          <p:nvPr/>
        </p:nvSpPr>
        <p:spPr>
          <a:xfrm>
            <a:off x="4198376" y="5314324"/>
            <a:ext cx="70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R. Schier &amp; C. </a:t>
            </a:r>
            <a:r>
              <a:rPr lang="de-DE" sz="2400" dirty="0" err="1">
                <a:solidFill>
                  <a:srgbClr val="002060"/>
                </a:solidFill>
              </a:rPr>
              <a:t>Cocchi</a:t>
            </a:r>
            <a:r>
              <a:rPr lang="de-DE" sz="2400" dirty="0">
                <a:solidFill>
                  <a:srgbClr val="002060"/>
                </a:solidFill>
              </a:rPr>
              <a:t>, Phys. Rev. Mat. 9, 053804 (2025)</a:t>
            </a:r>
            <a:endParaRPr lang="en-US" sz="2400" baseline="-25000" dirty="0">
              <a:solidFill>
                <a:srgbClr val="00206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4C781E-3760-55DD-E2C2-82511DCBAB8D}"/>
              </a:ext>
            </a:extLst>
          </p:cNvPr>
          <p:cNvSpPr txBox="1"/>
          <p:nvPr/>
        </p:nvSpPr>
        <p:spPr>
          <a:xfrm>
            <a:off x="4198378" y="3399022"/>
            <a:ext cx="6162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R. Schier et al., Phys. Rev. Mat. 6, 125001 (2022)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55A98B4-9D60-C23D-EB33-E13DE85F496C}"/>
              </a:ext>
            </a:extLst>
          </p:cNvPr>
          <p:cNvSpPr txBox="1"/>
          <p:nvPr/>
        </p:nvSpPr>
        <p:spPr>
          <a:xfrm>
            <a:off x="4200319" y="5841395"/>
            <a:ext cx="6162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C. Xu et al., Electron. </a:t>
            </a:r>
            <a:r>
              <a:rPr lang="fr-FR" sz="2400" dirty="0" err="1">
                <a:solidFill>
                  <a:srgbClr val="002060"/>
                </a:solidFill>
              </a:rPr>
              <a:t>Struct</a:t>
            </a:r>
            <a:r>
              <a:rPr lang="fr-FR" sz="2400" dirty="0">
                <a:solidFill>
                  <a:srgbClr val="002060"/>
                </a:solidFill>
              </a:rPr>
              <a:t>. 7, 015001 (2025)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CC511D-6666-8CE2-258D-4753D44E949F}"/>
              </a:ext>
            </a:extLst>
          </p:cNvPr>
          <p:cNvSpPr txBox="1"/>
          <p:nvPr/>
        </p:nvSpPr>
        <p:spPr>
          <a:xfrm>
            <a:off x="526293" y="3306838"/>
            <a:ext cx="6634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Surface properties: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13F1A71-85C0-9FC9-44BA-76A5B6714F87}"/>
              </a:ext>
            </a:extLst>
          </p:cNvPr>
          <p:cNvSpPr txBox="1"/>
          <p:nvPr/>
        </p:nvSpPr>
        <p:spPr>
          <a:xfrm>
            <a:off x="521792" y="4051171"/>
            <a:ext cx="7164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High-throughput</a:t>
            </a:r>
          </a:p>
          <a:p>
            <a:r>
              <a:rPr lang="en-US" sz="2400" dirty="0"/>
              <a:t>	screening: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A834308-CA2E-4D89-4409-E86035756623}"/>
              </a:ext>
            </a:extLst>
          </p:cNvPr>
          <p:cNvSpPr txBox="1"/>
          <p:nvPr/>
        </p:nvSpPr>
        <p:spPr>
          <a:xfrm>
            <a:off x="513428" y="5144624"/>
            <a:ext cx="7164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Electronic band structure</a:t>
            </a:r>
          </a:p>
          <a:p>
            <a:r>
              <a:rPr lang="en-US" sz="2400" dirty="0"/>
              <a:t>	&amp; optical spectrum:</a:t>
            </a:r>
          </a:p>
        </p:txBody>
      </p:sp>
    </p:spTree>
    <p:extLst>
      <p:ext uri="{BB962C8B-B14F-4D97-AF65-F5344CB8AC3E}">
        <p14:creationId xmlns:p14="http://schemas.microsoft.com/office/powerpoint/2010/main" val="242961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  <p:bldP spid="20" grpId="0" animBg="1"/>
      <p:bldP spid="16" grpId="0" animBg="1"/>
      <p:bldP spid="7" grpId="0"/>
      <p:bldP spid="15" grpId="0"/>
      <p:bldP spid="13" grpId="0"/>
      <p:bldP spid="17" grpId="0"/>
      <p:bldP spid="14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D01B-5E85-90C9-A7BD-DD0918FB9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48532-3C7D-4299-DFA0-BDA06A17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Model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8BAA55-B359-E0A2-C56B-1A09D513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3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79B4BB2B-B0E3-2BFB-B86C-15DEF026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5AD6AA51-6AD2-1674-AE36-528591EEBE3E}"/>
              </a:ext>
            </a:extLst>
          </p:cNvPr>
          <p:cNvSpPr/>
          <p:nvPr/>
        </p:nvSpPr>
        <p:spPr>
          <a:xfrm>
            <a:off x="463804" y="2280433"/>
            <a:ext cx="5970450" cy="369410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A25A5F5-CB9A-2CEB-3E3E-AF13148B67C0}"/>
              </a:ext>
            </a:extLst>
          </p:cNvPr>
          <p:cNvSpPr/>
          <p:nvPr/>
        </p:nvSpPr>
        <p:spPr>
          <a:xfrm>
            <a:off x="463802" y="1948027"/>
            <a:ext cx="5970449" cy="3508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42126DC5-8D7B-ADB6-D2C0-FA89A2A63494}"/>
              </a:ext>
            </a:extLst>
          </p:cNvPr>
          <p:cNvSpPr/>
          <p:nvPr/>
        </p:nvSpPr>
        <p:spPr>
          <a:xfrm rot="4958893" flipV="1">
            <a:off x="-671046" y="2940234"/>
            <a:ext cx="3640967" cy="188136"/>
          </a:xfrm>
          <a:custGeom>
            <a:avLst/>
            <a:gdLst>
              <a:gd name="connsiteX0" fmla="*/ 0 w 4086971"/>
              <a:gd name="connsiteY0" fmla="*/ 235932 h 246543"/>
              <a:gd name="connsiteX1" fmla="*/ 336605 w 4086971"/>
              <a:gd name="connsiteY1" fmla="*/ 2694 h 246543"/>
              <a:gd name="connsiteX2" fmla="*/ 681162 w 4086971"/>
              <a:gd name="connsiteY2" fmla="*/ 235932 h 246543"/>
              <a:gd name="connsiteX3" fmla="*/ 1023068 w 4086971"/>
              <a:gd name="connsiteY3" fmla="*/ 2694 h 246543"/>
              <a:gd name="connsiteX4" fmla="*/ 1370275 w 4086971"/>
              <a:gd name="connsiteY4" fmla="*/ 243884 h 246543"/>
              <a:gd name="connsiteX5" fmla="*/ 1696278 w 4086971"/>
              <a:gd name="connsiteY5" fmla="*/ 5344 h 246543"/>
              <a:gd name="connsiteX6" fmla="*/ 2043485 w 4086971"/>
              <a:gd name="connsiteY6" fmla="*/ 233282 h 246543"/>
              <a:gd name="connsiteX7" fmla="*/ 2377440 w 4086971"/>
              <a:gd name="connsiteY7" fmla="*/ 44 h 246543"/>
              <a:gd name="connsiteX8" fmla="*/ 2727298 w 4086971"/>
              <a:gd name="connsiteY8" fmla="*/ 230631 h 246543"/>
              <a:gd name="connsiteX9" fmla="*/ 3069204 w 4086971"/>
              <a:gd name="connsiteY9" fmla="*/ 10645 h 246543"/>
              <a:gd name="connsiteX10" fmla="*/ 3408459 w 4086971"/>
              <a:gd name="connsiteY10" fmla="*/ 246534 h 246543"/>
              <a:gd name="connsiteX11" fmla="*/ 3747715 w 4086971"/>
              <a:gd name="connsiteY11" fmla="*/ 44 h 246543"/>
              <a:gd name="connsiteX12" fmla="*/ 4086971 w 4086971"/>
              <a:gd name="connsiteY12" fmla="*/ 230631 h 24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6971" h="246543">
                <a:moveTo>
                  <a:pt x="0" y="235932"/>
                </a:moveTo>
                <a:cubicBezTo>
                  <a:pt x="111539" y="119313"/>
                  <a:pt x="223078" y="2694"/>
                  <a:pt x="336605" y="2694"/>
                </a:cubicBezTo>
                <a:cubicBezTo>
                  <a:pt x="450132" y="2694"/>
                  <a:pt x="566752" y="235932"/>
                  <a:pt x="681162" y="235932"/>
                </a:cubicBezTo>
                <a:cubicBezTo>
                  <a:pt x="795572" y="235932"/>
                  <a:pt x="908216" y="1369"/>
                  <a:pt x="1023068" y="2694"/>
                </a:cubicBezTo>
                <a:cubicBezTo>
                  <a:pt x="1137920" y="4019"/>
                  <a:pt x="1258073" y="243442"/>
                  <a:pt x="1370275" y="243884"/>
                </a:cubicBezTo>
                <a:cubicBezTo>
                  <a:pt x="1482477" y="244326"/>
                  <a:pt x="1584076" y="7111"/>
                  <a:pt x="1696278" y="5344"/>
                </a:cubicBezTo>
                <a:cubicBezTo>
                  <a:pt x="1808480" y="3577"/>
                  <a:pt x="1929958" y="234165"/>
                  <a:pt x="2043485" y="233282"/>
                </a:cubicBezTo>
                <a:cubicBezTo>
                  <a:pt x="2157012" y="232399"/>
                  <a:pt x="2263471" y="486"/>
                  <a:pt x="2377440" y="44"/>
                </a:cubicBezTo>
                <a:cubicBezTo>
                  <a:pt x="2491409" y="-398"/>
                  <a:pt x="2612004" y="228864"/>
                  <a:pt x="2727298" y="230631"/>
                </a:cubicBezTo>
                <a:cubicBezTo>
                  <a:pt x="2842592" y="232398"/>
                  <a:pt x="2955677" y="7995"/>
                  <a:pt x="3069204" y="10645"/>
                </a:cubicBezTo>
                <a:cubicBezTo>
                  <a:pt x="3182731" y="13295"/>
                  <a:pt x="3295374" y="248301"/>
                  <a:pt x="3408459" y="246534"/>
                </a:cubicBezTo>
                <a:cubicBezTo>
                  <a:pt x="3521544" y="244767"/>
                  <a:pt x="3634630" y="2694"/>
                  <a:pt x="3747715" y="44"/>
                </a:cubicBezTo>
                <a:cubicBezTo>
                  <a:pt x="3860800" y="-2607"/>
                  <a:pt x="3973885" y="114012"/>
                  <a:pt x="4086971" y="230631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FA98748-E9AD-07F1-695B-C00774DD96E3}"/>
              </a:ext>
            </a:extLst>
          </p:cNvPr>
          <p:cNvCxnSpPr>
            <a:cxnSpLocks/>
          </p:cNvCxnSpPr>
          <p:nvPr/>
        </p:nvCxnSpPr>
        <p:spPr>
          <a:xfrm>
            <a:off x="1486161" y="4833951"/>
            <a:ext cx="42535" cy="320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0A270A9-DE4D-2F64-93DF-29FBCE3BA2DF}"/>
              </a:ext>
            </a:extLst>
          </p:cNvPr>
          <p:cNvCxnSpPr>
            <a:cxnSpLocks/>
          </p:cNvCxnSpPr>
          <p:nvPr/>
        </p:nvCxnSpPr>
        <p:spPr>
          <a:xfrm>
            <a:off x="1436617" y="4868883"/>
            <a:ext cx="963357" cy="46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E2D432F-658E-2CFA-0C17-6CAAC55B1869}"/>
              </a:ext>
            </a:extLst>
          </p:cNvPr>
          <p:cNvCxnSpPr>
            <a:cxnSpLocks/>
          </p:cNvCxnSpPr>
          <p:nvPr/>
        </p:nvCxnSpPr>
        <p:spPr>
          <a:xfrm>
            <a:off x="1440591" y="4406382"/>
            <a:ext cx="95938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E1BE612-1886-DD30-E60C-AEB6AA765E54}"/>
              </a:ext>
            </a:extLst>
          </p:cNvPr>
          <p:cNvCxnSpPr/>
          <p:nvPr/>
        </p:nvCxnSpPr>
        <p:spPr>
          <a:xfrm flipV="1">
            <a:off x="2051830" y="4406382"/>
            <a:ext cx="0" cy="46250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5BE6AB34-1A43-AD30-220B-0790F9898713}"/>
              </a:ext>
            </a:extLst>
          </p:cNvPr>
          <p:cNvSpPr txBox="1"/>
          <p:nvPr/>
        </p:nvSpPr>
        <p:spPr>
          <a:xfrm>
            <a:off x="357917" y="1103477"/>
            <a:ext cx="53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rgbClr val="002060"/>
                </a:solidFill>
              </a:rPr>
              <a:t>ħ</a:t>
            </a:r>
            <a:r>
              <a:rPr lang="el-GR" sz="2000" i="1" dirty="0">
                <a:solidFill>
                  <a:srgbClr val="002060"/>
                </a:solidFill>
              </a:rPr>
              <a:t>ω</a:t>
            </a:r>
            <a:endParaRPr lang="de-DE" sz="2000" i="1" dirty="0">
              <a:solidFill>
                <a:srgbClr val="002060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EED272C-DD38-0AA3-366E-16D5B078C819}"/>
              </a:ext>
            </a:extLst>
          </p:cNvPr>
          <p:cNvSpPr txBox="1"/>
          <p:nvPr/>
        </p:nvSpPr>
        <p:spPr>
          <a:xfrm>
            <a:off x="966930" y="4999146"/>
            <a:ext cx="176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Excitation</a:t>
            </a:r>
            <a:r>
              <a:rPr lang="de-DE" sz="2400" dirty="0"/>
              <a:t> (I)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B856268-3D65-D0E1-D7EE-8E70FB5C0DC4}"/>
              </a:ext>
            </a:extLst>
          </p:cNvPr>
          <p:cNvSpPr txBox="1"/>
          <p:nvPr/>
        </p:nvSpPr>
        <p:spPr>
          <a:xfrm>
            <a:off x="2733963" y="1266700"/>
            <a:ext cx="222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Emission (III)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72A8EDB-B78D-6FFE-3F54-460559780ABB}"/>
              </a:ext>
            </a:extLst>
          </p:cNvPr>
          <p:cNvSpPr txBox="1"/>
          <p:nvPr/>
        </p:nvSpPr>
        <p:spPr>
          <a:xfrm>
            <a:off x="2588990" y="2976809"/>
            <a:ext cx="198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Scattering</a:t>
            </a:r>
            <a:r>
              <a:rPr lang="de-DE" sz="2400" dirty="0"/>
              <a:t> (II)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F0B3FD9-5D63-2F0F-4780-89E53423C114}"/>
              </a:ext>
            </a:extLst>
          </p:cNvPr>
          <p:cNvSpPr txBox="1"/>
          <p:nvPr/>
        </p:nvSpPr>
        <p:spPr>
          <a:xfrm>
            <a:off x="5752910" y="5525269"/>
            <a:ext cx="88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Bulk</a:t>
            </a:r>
            <a:endParaRPr lang="de-DE" sz="24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3C4B378-7BE0-0C12-E031-D9C240C31E07}"/>
              </a:ext>
            </a:extLst>
          </p:cNvPr>
          <p:cNvSpPr txBox="1"/>
          <p:nvPr/>
        </p:nvSpPr>
        <p:spPr>
          <a:xfrm>
            <a:off x="5384003" y="1896723"/>
            <a:ext cx="137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Surface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7A4226E-13CB-FE6C-4BC6-BFE2566E5FA5}"/>
              </a:ext>
            </a:extLst>
          </p:cNvPr>
          <p:cNvCxnSpPr>
            <a:cxnSpLocks/>
          </p:cNvCxnSpPr>
          <p:nvPr/>
        </p:nvCxnSpPr>
        <p:spPr>
          <a:xfrm flipV="1">
            <a:off x="2204720" y="3013982"/>
            <a:ext cx="303950" cy="1384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58515E80-ABF8-7200-FE38-5BBFAEA18AD1}"/>
              </a:ext>
            </a:extLst>
          </p:cNvPr>
          <p:cNvSpPr txBox="1"/>
          <p:nvPr/>
        </p:nvSpPr>
        <p:spPr>
          <a:xfrm>
            <a:off x="2400675" y="4049057"/>
            <a:ext cx="53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rgbClr val="FF0000"/>
                </a:solidFill>
              </a:rPr>
              <a:t>e</a:t>
            </a:r>
            <a:r>
              <a:rPr lang="de-DE" sz="2000" i="1" baseline="30000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9120378E-2A33-C6F6-9576-515FAF429BEC}"/>
              </a:ext>
            </a:extLst>
          </p:cNvPr>
          <p:cNvCxnSpPr>
            <a:cxnSpLocks/>
          </p:cNvCxnSpPr>
          <p:nvPr/>
        </p:nvCxnSpPr>
        <p:spPr>
          <a:xfrm flipV="1">
            <a:off x="2503995" y="1033340"/>
            <a:ext cx="152889" cy="1999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ADCF8D65-C065-8232-347E-93878F3F4A97}"/>
              </a:ext>
            </a:extLst>
          </p:cNvPr>
          <p:cNvSpPr txBox="1"/>
          <p:nvPr/>
        </p:nvSpPr>
        <p:spPr>
          <a:xfrm>
            <a:off x="387907" y="5986366"/>
            <a:ext cx="7238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W. E. Spicer, Phys. Rev. 112, 1 (1958)</a:t>
            </a:r>
          </a:p>
          <a:p>
            <a:r>
              <a:rPr lang="en-US" dirty="0"/>
              <a:t>C. N. Berglund &amp; W. E. Spicer, Phys. Rev. 136, A1030 (1964)</a:t>
            </a:r>
            <a:endParaRPr lang="de-DE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0BA70E0-22F7-D3A0-9807-92C557F077F6}"/>
              </a:ext>
            </a:extLst>
          </p:cNvPr>
          <p:cNvSpPr txBox="1"/>
          <p:nvPr/>
        </p:nvSpPr>
        <p:spPr>
          <a:xfrm>
            <a:off x="6655112" y="1124580"/>
            <a:ext cx="48586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Recent implementations based on DFT:</a:t>
            </a:r>
          </a:p>
          <a:p>
            <a:endParaRPr lang="en-US" sz="2000" dirty="0"/>
          </a:p>
          <a:p>
            <a:r>
              <a:rPr lang="de-DE" sz="2000" dirty="0"/>
              <a:t>E. R. </a:t>
            </a:r>
            <a:r>
              <a:rPr lang="de-DE" sz="2000" dirty="0" err="1"/>
              <a:t>Antoniuk</a:t>
            </a:r>
            <a:r>
              <a:rPr lang="de-DE" sz="2000" dirty="0"/>
              <a:t> et al.,</a:t>
            </a:r>
          </a:p>
          <a:p>
            <a:r>
              <a:rPr lang="de-DE" sz="2000" dirty="0"/>
              <a:t>Phys. Rev. B 101, 235447 (2020)</a:t>
            </a:r>
          </a:p>
          <a:p>
            <a:endParaRPr lang="de-DE" sz="2000" dirty="0"/>
          </a:p>
          <a:p>
            <a:r>
              <a:rPr lang="de-DE" sz="2000" dirty="0"/>
              <a:t>P. Saha et al.,</a:t>
            </a:r>
          </a:p>
          <a:p>
            <a:r>
              <a:rPr lang="de-DE" sz="2000" dirty="0"/>
              <a:t>J. </a:t>
            </a:r>
            <a:r>
              <a:rPr lang="de-DE" sz="2000" dirty="0" err="1"/>
              <a:t>Appl</a:t>
            </a:r>
            <a:r>
              <a:rPr lang="de-DE" sz="2000" dirty="0"/>
              <a:t>. Phys. 133, 053102 (2023)</a:t>
            </a:r>
          </a:p>
          <a:p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E52164-DD67-B99C-9951-8665FBC0EF93}"/>
              </a:ext>
            </a:extLst>
          </p:cNvPr>
          <p:cNvSpPr txBox="1"/>
          <p:nvPr/>
        </p:nvSpPr>
        <p:spPr>
          <a:xfrm>
            <a:off x="6655109" y="5180381"/>
            <a:ext cx="44881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/>
              <a:t>We</a:t>
            </a:r>
            <a:r>
              <a:rPr lang="de-DE" sz="2000" b="1" dirty="0"/>
              <a:t> </a:t>
            </a:r>
            <a:r>
              <a:rPr lang="de-DE" sz="2000" b="1" dirty="0" err="1"/>
              <a:t>present</a:t>
            </a:r>
            <a:r>
              <a:rPr lang="de-DE" sz="2000" b="1" dirty="0"/>
              <a:t> an </a:t>
            </a:r>
            <a:r>
              <a:rPr lang="de-DE" sz="2000" b="1" dirty="0" err="1"/>
              <a:t>implementation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three</a:t>
            </a:r>
            <a:r>
              <a:rPr lang="de-DE" sz="2000" b="1" dirty="0"/>
              <a:t> </a:t>
            </a:r>
            <a:r>
              <a:rPr lang="de-DE" sz="2000" b="1" dirty="0" err="1"/>
              <a:t>step</a:t>
            </a:r>
            <a:r>
              <a:rPr lang="de-DE" sz="2000" b="1" dirty="0"/>
              <a:t> </a:t>
            </a:r>
            <a:r>
              <a:rPr lang="de-DE" sz="2000" b="1" dirty="0" err="1"/>
              <a:t>model</a:t>
            </a:r>
            <a:r>
              <a:rPr lang="de-DE" sz="2000" b="1" dirty="0"/>
              <a:t> </a:t>
            </a:r>
            <a:r>
              <a:rPr lang="de-DE" sz="2000" b="1" dirty="0" err="1"/>
              <a:t>with</a:t>
            </a:r>
            <a:r>
              <a:rPr lang="de-DE" sz="2000" b="1" dirty="0"/>
              <a:t> </a:t>
            </a:r>
            <a:r>
              <a:rPr lang="de-DE" sz="2000" b="1" dirty="0" err="1"/>
              <a:t>results</a:t>
            </a:r>
            <a:r>
              <a:rPr lang="de-DE" sz="2000" b="1" dirty="0"/>
              <a:t> </a:t>
            </a:r>
            <a:r>
              <a:rPr lang="de-DE" sz="2000" b="1" dirty="0" err="1"/>
              <a:t>from</a:t>
            </a:r>
            <a:r>
              <a:rPr lang="de-DE" sz="2000" b="1" dirty="0"/>
              <a:t> </a:t>
            </a:r>
            <a:r>
              <a:rPr lang="de-DE" sz="2000" b="1" dirty="0" err="1"/>
              <a:t>many</a:t>
            </a:r>
            <a:r>
              <a:rPr lang="de-DE" sz="2000" b="1" dirty="0"/>
              <a:t>-body </a:t>
            </a:r>
            <a:r>
              <a:rPr lang="de-DE" sz="2000" b="1" dirty="0" err="1"/>
              <a:t>theory</a:t>
            </a:r>
            <a:r>
              <a:rPr lang="de-DE" sz="2000" b="1" dirty="0"/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3A1520-7E79-D9C5-B07E-F69A8C581935}"/>
              </a:ext>
            </a:extLst>
          </p:cNvPr>
          <p:cNvSpPr txBox="1"/>
          <p:nvPr/>
        </p:nvSpPr>
        <p:spPr>
          <a:xfrm>
            <a:off x="6649302" y="3772023"/>
            <a:ext cx="45608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DFT </a:t>
            </a:r>
            <a:r>
              <a:rPr lang="de-DE" sz="2000" dirty="0" err="1"/>
              <a:t>is</a:t>
            </a:r>
            <a:r>
              <a:rPr lang="de-DE" sz="2000" dirty="0"/>
              <a:t> a </a:t>
            </a:r>
            <a:r>
              <a:rPr lang="de-DE" sz="2000" dirty="0" err="1"/>
              <a:t>ground-state</a:t>
            </a:r>
            <a:r>
              <a:rPr lang="de-DE" sz="2000" dirty="0"/>
              <a:t> </a:t>
            </a:r>
            <a:r>
              <a:rPr lang="de-DE" sz="2000" dirty="0" err="1"/>
              <a:t>theory</a:t>
            </a:r>
            <a:r>
              <a:rPr lang="de-DE" sz="2000" dirty="0"/>
              <a:t> and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cover</a:t>
            </a:r>
            <a:r>
              <a:rPr lang="de-DE" sz="2000" dirty="0"/>
              <a:t> </a:t>
            </a:r>
            <a:r>
              <a:rPr lang="de-DE" sz="2000" dirty="0" err="1"/>
              <a:t>electron-electron</a:t>
            </a:r>
            <a:r>
              <a:rPr lang="de-DE" sz="2000" dirty="0"/>
              <a:t> / </a:t>
            </a:r>
            <a:r>
              <a:rPr lang="de-DE" sz="2000" dirty="0" err="1"/>
              <a:t>electron</a:t>
            </a:r>
            <a:r>
              <a:rPr lang="de-DE" sz="2000" dirty="0"/>
              <a:t>-hole </a:t>
            </a:r>
            <a:r>
              <a:rPr lang="de-DE" sz="2000" dirty="0" err="1"/>
              <a:t>correlations</a:t>
            </a:r>
            <a:r>
              <a:rPr lang="de-DE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2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61421-7B1B-55FF-7B75-B51067235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1F345D33-4CD8-0793-FAD7-421E20D454B5}"/>
              </a:ext>
            </a:extLst>
          </p:cNvPr>
          <p:cNvSpPr/>
          <p:nvPr/>
        </p:nvSpPr>
        <p:spPr>
          <a:xfrm>
            <a:off x="504329" y="4287849"/>
            <a:ext cx="10379261" cy="2466926"/>
          </a:xfrm>
          <a:prstGeom prst="round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74D82CE-356D-112A-98CD-211B5AA6946C}"/>
              </a:ext>
            </a:extLst>
          </p:cNvPr>
          <p:cNvSpPr/>
          <p:nvPr/>
        </p:nvSpPr>
        <p:spPr>
          <a:xfrm>
            <a:off x="485741" y="2126717"/>
            <a:ext cx="10397849" cy="2046310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C731C66-2023-48D2-57E2-B6F23F6B4A59}"/>
              </a:ext>
            </a:extLst>
          </p:cNvPr>
          <p:cNvSpPr/>
          <p:nvPr/>
        </p:nvSpPr>
        <p:spPr>
          <a:xfrm>
            <a:off x="478304" y="845759"/>
            <a:ext cx="10405286" cy="1180242"/>
          </a:xfrm>
          <a:prstGeom prst="round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BB3BE6A-3477-2949-B812-BEB6C5026159}"/>
              </a:ext>
            </a:extLst>
          </p:cNvPr>
          <p:cNvSpPr/>
          <p:nvPr/>
        </p:nvSpPr>
        <p:spPr>
          <a:xfrm>
            <a:off x="834064" y="2904354"/>
            <a:ext cx="1051791" cy="4904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277C485-63C0-460C-B5A4-A406DC161BF4}"/>
              </a:ext>
            </a:extLst>
          </p:cNvPr>
          <p:cNvSpPr/>
          <p:nvPr/>
        </p:nvSpPr>
        <p:spPr>
          <a:xfrm>
            <a:off x="829256" y="5254025"/>
            <a:ext cx="1051791" cy="4904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C80D3778-3AC2-13F1-F8B9-B6B06EAFFF63}"/>
              </a:ext>
            </a:extLst>
          </p:cNvPr>
          <p:cNvSpPr/>
          <p:nvPr/>
        </p:nvSpPr>
        <p:spPr>
          <a:xfrm>
            <a:off x="832627" y="1186637"/>
            <a:ext cx="1051791" cy="4904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D785A6-08CB-0FB6-44F6-510D216D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en-US" dirty="0"/>
              <a:t>Theory Workflow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B77AD4-1B82-7950-A091-2D0FAFDD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4</a:t>
            </a:fld>
            <a:endParaRPr lang="de-DE"/>
          </a:p>
        </p:txBody>
      </p:sp>
      <p:pic>
        <p:nvPicPr>
          <p:cNvPr id="7" name="Immagine 68">
            <a:extLst>
              <a:ext uri="{FF2B5EF4-FFF2-40B4-BE49-F238E27FC236}">
                <a16:creationId xmlns:a16="http://schemas.microsoft.com/office/drawing/2014/main" id="{82D5F1EB-F26A-4E9C-DFC9-E44F43FE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78" name="TextBox 10">
            <a:extLst>
              <a:ext uri="{FF2B5EF4-FFF2-40B4-BE49-F238E27FC236}">
                <a16:creationId xmlns:a16="http://schemas.microsoft.com/office/drawing/2014/main" id="{E6ACBF10-A98D-0EC2-2EC6-A46BAA602A4C}"/>
              </a:ext>
            </a:extLst>
          </p:cNvPr>
          <p:cNvSpPr txBox="1"/>
          <p:nvPr/>
        </p:nvSpPr>
        <p:spPr>
          <a:xfrm>
            <a:off x="2570026" y="828265"/>
            <a:ext cx="571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Ground state: Kohn-Sham equations</a:t>
            </a:r>
          </a:p>
        </p:txBody>
      </p:sp>
      <p:sp>
        <p:nvSpPr>
          <p:cNvPr id="79" name="TextBox 96">
            <a:extLst>
              <a:ext uri="{FF2B5EF4-FFF2-40B4-BE49-F238E27FC236}">
                <a16:creationId xmlns:a16="http://schemas.microsoft.com/office/drawing/2014/main" id="{711B9A0C-90D8-F1E2-43ED-7E5E3EAEB3C0}"/>
              </a:ext>
            </a:extLst>
          </p:cNvPr>
          <p:cNvSpPr txBox="1"/>
          <p:nvPr/>
        </p:nvSpPr>
        <p:spPr>
          <a:xfrm>
            <a:off x="2570026" y="2121474"/>
            <a:ext cx="735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Electron-electron correlation: Self-energy correction </a:t>
            </a:r>
          </a:p>
        </p:txBody>
      </p:sp>
      <p:sp>
        <p:nvSpPr>
          <p:cNvPr id="80" name="TextBox 97">
            <a:extLst>
              <a:ext uri="{FF2B5EF4-FFF2-40B4-BE49-F238E27FC236}">
                <a16:creationId xmlns:a16="http://schemas.microsoft.com/office/drawing/2014/main" id="{914B347D-FC85-9DD5-FCB2-43105929662C}"/>
              </a:ext>
            </a:extLst>
          </p:cNvPr>
          <p:cNvSpPr txBox="1"/>
          <p:nvPr/>
        </p:nvSpPr>
        <p:spPr>
          <a:xfrm>
            <a:off x="2574574" y="4267153"/>
            <a:ext cx="815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Electron-hole correlation: Bethe-Salpeter equation (BSE)</a:t>
            </a:r>
          </a:p>
        </p:txBody>
      </p:sp>
      <p:sp>
        <p:nvSpPr>
          <p:cNvPr id="5" name="TextBox 97">
            <a:extLst>
              <a:ext uri="{FF2B5EF4-FFF2-40B4-BE49-F238E27FC236}">
                <a16:creationId xmlns:a16="http://schemas.microsoft.com/office/drawing/2014/main" id="{5EE2180A-C235-D875-DB26-9AB1A86116D4}"/>
              </a:ext>
            </a:extLst>
          </p:cNvPr>
          <p:cNvSpPr txBox="1"/>
          <p:nvPr/>
        </p:nvSpPr>
        <p:spPr>
          <a:xfrm>
            <a:off x="990178" y="1191375"/>
            <a:ext cx="83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DFT</a:t>
            </a:r>
          </a:p>
        </p:txBody>
      </p:sp>
      <p:sp>
        <p:nvSpPr>
          <p:cNvPr id="6" name="TextBox 97">
            <a:extLst>
              <a:ext uri="{FF2B5EF4-FFF2-40B4-BE49-F238E27FC236}">
                <a16:creationId xmlns:a16="http://schemas.microsoft.com/office/drawing/2014/main" id="{AA82C19C-8DD9-3746-52B7-8AA324CFC292}"/>
              </a:ext>
            </a:extLst>
          </p:cNvPr>
          <p:cNvSpPr txBox="1"/>
          <p:nvPr/>
        </p:nvSpPr>
        <p:spPr>
          <a:xfrm>
            <a:off x="927721" y="2907003"/>
            <a:ext cx="101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cs typeface="Arial" panose="020B0604020202020204" pitchFamily="34" charset="0"/>
              </a:rPr>
              <a:t>0</a:t>
            </a:r>
            <a:r>
              <a:rPr lang="en-US" sz="2400" dirty="0">
                <a:cs typeface="Arial" panose="020B0604020202020204" pitchFamily="34" charset="0"/>
              </a:rPr>
              <a:t>W</a:t>
            </a:r>
            <a:r>
              <a:rPr lang="en-US" sz="2400" baseline="-25000" dirty="0"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TextBox 97">
            <a:extLst>
              <a:ext uri="{FF2B5EF4-FFF2-40B4-BE49-F238E27FC236}">
                <a16:creationId xmlns:a16="http://schemas.microsoft.com/office/drawing/2014/main" id="{951EA77F-2EAE-69E7-82EC-4E6EC186DCE7}"/>
              </a:ext>
            </a:extLst>
          </p:cNvPr>
          <p:cNvSpPr txBox="1"/>
          <p:nvPr/>
        </p:nvSpPr>
        <p:spPr>
          <a:xfrm>
            <a:off x="988744" y="5275677"/>
            <a:ext cx="83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BSE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E162E4EA-508D-34A4-937E-31807DA7E530}"/>
              </a:ext>
            </a:extLst>
          </p:cNvPr>
          <p:cNvSpPr/>
          <p:nvPr/>
        </p:nvSpPr>
        <p:spPr>
          <a:xfrm>
            <a:off x="1169662" y="1719026"/>
            <a:ext cx="370977" cy="1114353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8F018B9F-1960-CCCC-5716-30ABB3C912D6}"/>
              </a:ext>
            </a:extLst>
          </p:cNvPr>
          <p:cNvSpPr/>
          <p:nvPr/>
        </p:nvSpPr>
        <p:spPr>
          <a:xfrm>
            <a:off x="1169661" y="3463149"/>
            <a:ext cx="370977" cy="172489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97">
            <a:extLst>
              <a:ext uri="{FF2B5EF4-FFF2-40B4-BE49-F238E27FC236}">
                <a16:creationId xmlns:a16="http://schemas.microsoft.com/office/drawing/2014/main" id="{DFC33E55-AC48-E8BA-8AE1-6C0027D8DAA2}"/>
              </a:ext>
            </a:extLst>
          </p:cNvPr>
          <p:cNvSpPr txBox="1"/>
          <p:nvPr/>
        </p:nvSpPr>
        <p:spPr>
          <a:xfrm>
            <a:off x="1866622" y="1696350"/>
            <a:ext cx="582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W. Kohn and L. J. Sham, Phys. Rev. 140, A1133 (1965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97">
            <a:extLst>
              <a:ext uri="{FF2B5EF4-FFF2-40B4-BE49-F238E27FC236}">
                <a16:creationId xmlns:a16="http://schemas.microsoft.com/office/drawing/2014/main" id="{10B333E8-9989-5B51-56D0-0D3EF6CB85D9}"/>
              </a:ext>
            </a:extLst>
          </p:cNvPr>
          <p:cNvSpPr txBox="1"/>
          <p:nvPr/>
        </p:nvSpPr>
        <p:spPr>
          <a:xfrm>
            <a:off x="1866622" y="3845201"/>
            <a:ext cx="582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L. Hedin, Phys. Rev. 139, A796 (1965) </a:t>
            </a:r>
          </a:p>
        </p:txBody>
      </p:sp>
      <p:sp>
        <p:nvSpPr>
          <p:cNvPr id="17" name="TextBox 97">
            <a:extLst>
              <a:ext uri="{FF2B5EF4-FFF2-40B4-BE49-F238E27FC236}">
                <a16:creationId xmlns:a16="http://schemas.microsoft.com/office/drawing/2014/main" id="{1DD27A4E-A9E2-800E-E28C-9D80AE2EECB7}"/>
              </a:ext>
            </a:extLst>
          </p:cNvPr>
          <p:cNvSpPr txBox="1"/>
          <p:nvPr/>
        </p:nvSpPr>
        <p:spPr>
          <a:xfrm>
            <a:off x="1866622" y="6411585"/>
            <a:ext cx="582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E. E. Salpeter and H. A. Bethe, Phys. Rev. 84, 1232 (1951)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13EB475D-4613-B670-8D48-652A2633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582" y="8620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5BF098-BCF8-98E4-0DB3-BACA3A3E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26" y="2664792"/>
            <a:ext cx="1784099" cy="3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74ACB5E-C1B0-5037-C270-551EECF5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42" y="3196521"/>
            <a:ext cx="4985377" cy="4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6756560-C62D-C7DE-40AC-95B534CE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5" y="1200303"/>
            <a:ext cx="2762785" cy="4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F85008A-AD91-8482-3314-7D6D49843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07" y="4900459"/>
            <a:ext cx="2863365" cy="4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5C0AEDD-5059-13DB-4CD6-3E9E88B3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47" y="5535666"/>
            <a:ext cx="3493325" cy="3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3BFA3BA-D9A3-F324-3860-1AFB6388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53" y="4993785"/>
            <a:ext cx="3641320" cy="7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30C6F7E-B2F4-B43E-F8DA-49AF45692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10" y="6056899"/>
            <a:ext cx="2079663" cy="6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D7C0A58-C500-7859-2104-DEE784FC6D35}"/>
              </a:ext>
            </a:extLst>
          </p:cNvPr>
          <p:cNvSpPr txBox="1"/>
          <p:nvPr/>
        </p:nvSpPr>
        <p:spPr>
          <a:xfrm>
            <a:off x="8304318" y="2594746"/>
            <a:ext cx="2543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Accurate band gap</a:t>
            </a:r>
            <a:endParaRPr lang="de-DE" sz="2400" dirty="0"/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7079D3B1-21AB-87BF-C422-BBFD78EFB8DF}"/>
              </a:ext>
            </a:extLst>
          </p:cNvPr>
          <p:cNvSpPr/>
          <p:nvPr/>
        </p:nvSpPr>
        <p:spPr>
          <a:xfrm rot="16200000">
            <a:off x="7994657" y="2647781"/>
            <a:ext cx="199298" cy="42002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C1C0597-8135-91D3-8858-4820493CECD9}"/>
              </a:ext>
            </a:extLst>
          </p:cNvPr>
          <p:cNvSpPr txBox="1"/>
          <p:nvPr/>
        </p:nvSpPr>
        <p:spPr>
          <a:xfrm>
            <a:off x="6755192" y="4602514"/>
            <a:ext cx="2543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Optical spectrum</a:t>
            </a:r>
            <a:endParaRPr lang="de-DE" sz="2400" dirty="0"/>
          </a:p>
        </p:txBody>
      </p:sp>
      <p:sp>
        <p:nvSpPr>
          <p:cNvPr id="64" name="Pfeil: nach unten 63">
            <a:extLst>
              <a:ext uri="{FF2B5EF4-FFF2-40B4-BE49-F238E27FC236}">
                <a16:creationId xmlns:a16="http://schemas.microsoft.com/office/drawing/2014/main" id="{76BED130-E23D-2BE3-247F-2141F58AD163}"/>
              </a:ext>
            </a:extLst>
          </p:cNvPr>
          <p:cNvSpPr/>
          <p:nvPr/>
        </p:nvSpPr>
        <p:spPr>
          <a:xfrm rot="16200000">
            <a:off x="6322077" y="5211651"/>
            <a:ext cx="199298" cy="42002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EEA92E04-701D-738A-B8AE-3B6E0F4DB1D5}"/>
              </a:ext>
            </a:extLst>
          </p:cNvPr>
          <p:cNvSpPr txBox="1"/>
          <p:nvPr/>
        </p:nvSpPr>
        <p:spPr>
          <a:xfrm>
            <a:off x="6775122" y="5630049"/>
            <a:ext cx="2543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Excitonic weights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298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4" grpId="0" animBg="1"/>
      <p:bldP spid="15" grpId="0" animBg="1"/>
      <p:bldP spid="79" grpId="0"/>
      <p:bldP spid="80" grpId="0"/>
      <p:bldP spid="6" grpId="0"/>
      <p:bldP spid="8" grpId="0"/>
      <p:bldP spid="10" grpId="0" animBg="1"/>
      <p:bldP spid="11" grpId="0" animBg="1"/>
      <p:bldP spid="16" grpId="0"/>
      <p:bldP spid="17" grpId="0"/>
      <p:bldP spid="25" grpId="0"/>
      <p:bldP spid="29" grpId="0" animBg="1"/>
      <p:bldP spid="30" grpId="0"/>
      <p:bldP spid="64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E0D1F-984F-558A-248A-04E76BF8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94694D4C-EEC3-8678-0580-3814C2227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r="6807"/>
          <a:stretch>
            <a:fillRect/>
          </a:stretch>
        </p:blipFill>
        <p:spPr>
          <a:xfrm>
            <a:off x="4400915" y="731027"/>
            <a:ext cx="6768000" cy="3240000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84B8E8F-0378-0E15-8661-ABF5B1025097}"/>
              </a:ext>
            </a:extLst>
          </p:cNvPr>
          <p:cNvSpPr/>
          <p:nvPr/>
        </p:nvSpPr>
        <p:spPr>
          <a:xfrm>
            <a:off x="268647" y="5931811"/>
            <a:ext cx="4789489" cy="8025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1B028F-AC4D-23DC-9F8C-D56EAA00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52" y="1"/>
            <a:ext cx="10007187" cy="82440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Electronic &amp; Optical Properties </a:t>
            </a:r>
            <a:r>
              <a:rPr lang="de-DE" dirty="0" err="1"/>
              <a:t>of</a:t>
            </a:r>
            <a:r>
              <a:rPr lang="de-DE" dirty="0"/>
              <a:t> K</a:t>
            </a:r>
            <a:r>
              <a:rPr lang="de-DE" baseline="-25000" dirty="0"/>
              <a:t>3</a:t>
            </a:r>
            <a:r>
              <a:rPr lang="de-DE" dirty="0"/>
              <a:t>Sb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C4CD1A-0040-36AB-752F-2AFED187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5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3138B13A-03EA-21F7-C80E-2E029B986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pic>
        <p:nvPicPr>
          <p:cNvPr id="16" name="Grafik 15" descr="Ein Bild, das Diagramm, Zeichnung, Entwurf enthält.&#10;&#10;Automatisch generierte Beschreibung">
            <a:extLst>
              <a:ext uri="{FF2B5EF4-FFF2-40B4-BE49-F238E27FC236}">
                <a16:creationId xmlns:a16="http://schemas.microsoft.com/office/drawing/2014/main" id="{23D6B4B9-05CD-F3DA-E249-0AFA34D4B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6567" r="8124" b="9683"/>
          <a:stretch/>
        </p:blipFill>
        <p:spPr>
          <a:xfrm>
            <a:off x="643845" y="3204086"/>
            <a:ext cx="3060000" cy="2412000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8DD7E6CA-6652-EC09-6B1D-5DEE3ECF7C88}"/>
              </a:ext>
            </a:extLst>
          </p:cNvPr>
          <p:cNvSpPr txBox="1">
            <a:spLocks/>
          </p:cNvSpPr>
          <p:nvPr/>
        </p:nvSpPr>
        <p:spPr>
          <a:xfrm>
            <a:off x="218515" y="2815347"/>
            <a:ext cx="2713676" cy="440492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69BF8DD-9A80-0C63-F53F-F16E3F416E32}"/>
              </a:ext>
            </a:extLst>
          </p:cNvPr>
          <p:cNvSpPr txBox="1"/>
          <p:nvPr/>
        </p:nvSpPr>
        <p:spPr>
          <a:xfrm>
            <a:off x="110708" y="3237936"/>
            <a:ext cx="430887" cy="232917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[eV]</a:t>
            </a:r>
            <a:endParaRPr lang="de-DE" sz="1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37F72DB-FAE2-E004-B88B-82C757A17C80}"/>
              </a:ext>
            </a:extLst>
          </p:cNvPr>
          <p:cNvSpPr txBox="1"/>
          <p:nvPr/>
        </p:nvSpPr>
        <p:spPr>
          <a:xfrm>
            <a:off x="377759" y="307993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lang="de-DE" sz="16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0F61A0-DAD9-348D-14C4-4A09CD9A7B3F}"/>
              </a:ext>
            </a:extLst>
          </p:cNvPr>
          <p:cNvSpPr txBox="1"/>
          <p:nvPr/>
        </p:nvSpPr>
        <p:spPr>
          <a:xfrm>
            <a:off x="377759" y="335425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35A8C5A-5078-D0E8-B7D4-B441C6D32FE0}"/>
              </a:ext>
            </a:extLst>
          </p:cNvPr>
          <p:cNvSpPr txBox="1"/>
          <p:nvPr/>
        </p:nvSpPr>
        <p:spPr>
          <a:xfrm>
            <a:off x="377759" y="364889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de-DE" sz="16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255616B-3834-C730-15D7-3F86F2877BFA}"/>
              </a:ext>
            </a:extLst>
          </p:cNvPr>
          <p:cNvSpPr txBox="1"/>
          <p:nvPr/>
        </p:nvSpPr>
        <p:spPr>
          <a:xfrm>
            <a:off x="377759" y="393337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47D11E4-D917-AFAC-C592-07B7C61F562B}"/>
              </a:ext>
            </a:extLst>
          </p:cNvPr>
          <p:cNvSpPr txBox="1"/>
          <p:nvPr/>
        </p:nvSpPr>
        <p:spPr>
          <a:xfrm>
            <a:off x="377759" y="423817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de-DE" sz="16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6AFF353-F7B4-A651-AE87-F1C17C78B7D5}"/>
              </a:ext>
            </a:extLst>
          </p:cNvPr>
          <p:cNvSpPr txBox="1"/>
          <p:nvPr/>
        </p:nvSpPr>
        <p:spPr>
          <a:xfrm>
            <a:off x="377759" y="452265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de-DE" sz="16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AAB9303-9722-5CB4-36C6-AAB8F466E0CE}"/>
              </a:ext>
            </a:extLst>
          </p:cNvPr>
          <p:cNvSpPr txBox="1"/>
          <p:nvPr/>
        </p:nvSpPr>
        <p:spPr>
          <a:xfrm>
            <a:off x="357439" y="480713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-1</a:t>
            </a:r>
            <a:endParaRPr lang="de-DE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F24AFB4-69CE-807E-0EFD-66B3DC9DEC26}"/>
              </a:ext>
            </a:extLst>
          </p:cNvPr>
          <p:cNvSpPr txBox="1"/>
          <p:nvPr/>
        </p:nvSpPr>
        <p:spPr>
          <a:xfrm>
            <a:off x="357439" y="511193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-2</a:t>
            </a:r>
            <a:endParaRPr lang="de-DE" sz="16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6F9D9FF-4228-3928-BF56-2ADADAA6EFCB}"/>
              </a:ext>
            </a:extLst>
          </p:cNvPr>
          <p:cNvSpPr txBox="1"/>
          <p:nvPr/>
        </p:nvSpPr>
        <p:spPr>
          <a:xfrm>
            <a:off x="357439" y="539641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-3</a:t>
            </a:r>
            <a:endParaRPr lang="de-DE" sz="16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1A55F55-AB50-76B4-697D-62C2C464F0E7}"/>
              </a:ext>
            </a:extLst>
          </p:cNvPr>
          <p:cNvSpPr txBox="1"/>
          <p:nvPr/>
        </p:nvSpPr>
        <p:spPr>
          <a:xfrm>
            <a:off x="469199" y="552849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de-DE" sz="16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816E116-B643-294C-8CB3-C4CBC8229D92}"/>
              </a:ext>
            </a:extLst>
          </p:cNvPr>
          <p:cNvSpPr txBox="1"/>
          <p:nvPr/>
        </p:nvSpPr>
        <p:spPr>
          <a:xfrm>
            <a:off x="1190559" y="552849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endParaRPr lang="de-DE" sz="16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92C271E-B9E6-631A-AF99-4D32E8BA79A1}"/>
              </a:ext>
            </a:extLst>
          </p:cNvPr>
          <p:cNvSpPr txBox="1"/>
          <p:nvPr/>
        </p:nvSpPr>
        <p:spPr>
          <a:xfrm>
            <a:off x="1983039" y="552849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Γ</a:t>
            </a:r>
            <a:endParaRPr lang="de-DE" sz="16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F5F58E6-E284-829A-B608-96C1C10864AF}"/>
              </a:ext>
            </a:extLst>
          </p:cNvPr>
          <p:cNvSpPr txBox="1"/>
          <p:nvPr/>
        </p:nvSpPr>
        <p:spPr>
          <a:xfrm>
            <a:off x="2948239" y="552849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endParaRPr lang="de-DE" sz="16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A9AEB87-96EC-8F48-7613-17C8FA53C51D}"/>
              </a:ext>
            </a:extLst>
          </p:cNvPr>
          <p:cNvSpPr txBox="1"/>
          <p:nvPr/>
        </p:nvSpPr>
        <p:spPr>
          <a:xfrm>
            <a:off x="3435919" y="552849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endParaRPr lang="de-DE" sz="16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B3C1E70-7203-BAB6-DD14-CF08FAAB9097}"/>
              </a:ext>
            </a:extLst>
          </p:cNvPr>
          <p:cNvSpPr txBox="1"/>
          <p:nvPr/>
        </p:nvSpPr>
        <p:spPr>
          <a:xfrm>
            <a:off x="2612959" y="552849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endParaRPr lang="de-DE" sz="16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2332048-5F12-975D-0FD6-7ED08B38AE52}"/>
              </a:ext>
            </a:extLst>
          </p:cNvPr>
          <p:cNvSpPr txBox="1"/>
          <p:nvPr/>
        </p:nvSpPr>
        <p:spPr>
          <a:xfrm>
            <a:off x="4192478" y="979029"/>
            <a:ext cx="430887" cy="267816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 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</a:t>
            </a:r>
            <a:r>
              <a:rPr lang="de-DE" sz="1600" b="0" i="0" u="none" strike="noStrike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lang="de-DE" sz="1600" baseline="-250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6282B2F-860A-F4BD-6C53-AE5A99AB2774}"/>
              </a:ext>
            </a:extLst>
          </p:cNvPr>
          <p:cNvSpPr txBox="1"/>
          <p:nvPr/>
        </p:nvSpPr>
        <p:spPr>
          <a:xfrm>
            <a:off x="4732478" y="3715029"/>
            <a:ext cx="6024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[eV]</a:t>
            </a:r>
            <a:endParaRPr lang="de-DE" sz="16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92221E9-D91E-5EA7-C21D-9F08EC828630}"/>
              </a:ext>
            </a:extLst>
          </p:cNvPr>
          <p:cNvSpPr txBox="1"/>
          <p:nvPr/>
        </p:nvSpPr>
        <p:spPr>
          <a:xfrm>
            <a:off x="249860" y="5932142"/>
            <a:ext cx="491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R. Schier &amp; C. </a:t>
            </a:r>
            <a:r>
              <a:rPr lang="de-DE" sz="2400" dirty="0" err="1">
                <a:solidFill>
                  <a:srgbClr val="002060"/>
                </a:solidFill>
              </a:rPr>
              <a:t>Cocchi</a:t>
            </a:r>
            <a:r>
              <a:rPr lang="de-DE" sz="2400" dirty="0">
                <a:solidFill>
                  <a:srgbClr val="002060"/>
                </a:solidFill>
              </a:rPr>
              <a:t>,</a:t>
            </a:r>
          </a:p>
          <a:p>
            <a:r>
              <a:rPr lang="de-DE" sz="2400" dirty="0">
                <a:solidFill>
                  <a:srgbClr val="002060"/>
                </a:solidFill>
              </a:rPr>
              <a:t>Phys. Rev. Materials 9, 053804 (2025)</a:t>
            </a:r>
            <a:endParaRPr lang="en-US" sz="2400" baseline="-25000" dirty="0">
              <a:solidFill>
                <a:srgbClr val="002060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967B85-9B4C-B0A3-7F5A-BC3705444F4E}"/>
              </a:ext>
            </a:extLst>
          </p:cNvPr>
          <p:cNvSpPr txBox="1">
            <a:spLocks/>
          </p:cNvSpPr>
          <p:nvPr/>
        </p:nvSpPr>
        <p:spPr>
          <a:xfrm>
            <a:off x="8663676" y="979029"/>
            <a:ext cx="2713676" cy="440492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Optical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Spectrum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0571DD-A84F-35C4-7CE8-6032D03C9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324" y="1969922"/>
            <a:ext cx="696342" cy="6435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A39A9B-C859-7030-727E-6C3B4EC35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502" y="999776"/>
            <a:ext cx="1171137" cy="1418193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597054DB-86D4-9B5C-89B1-3B412AF216BA}"/>
              </a:ext>
            </a:extLst>
          </p:cNvPr>
          <p:cNvSpPr txBox="1">
            <a:spLocks/>
          </p:cNvSpPr>
          <p:nvPr/>
        </p:nvSpPr>
        <p:spPr>
          <a:xfrm>
            <a:off x="2504147" y="1242987"/>
            <a:ext cx="1615989" cy="515508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Hexagonal K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de-DE" sz="20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C95B87C-AF4A-C6E4-9FE2-BB12A9237CD6}"/>
              </a:ext>
            </a:extLst>
          </p:cNvPr>
          <p:cNvSpPr txBox="1"/>
          <p:nvPr/>
        </p:nvSpPr>
        <p:spPr>
          <a:xfrm>
            <a:off x="2646906" y="2636381"/>
            <a:ext cx="183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C0C"/>
                </a:solidFill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solidFill>
                  <a:srgbClr val="FF0C0C"/>
                </a:solidFill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FF0C0C"/>
                </a:solidFill>
                <a:cs typeface="Arial" panose="020B0604020202020204" pitchFamily="34" charset="0"/>
              </a:rPr>
              <a:t>W</a:t>
            </a:r>
            <a:r>
              <a:rPr lang="en-US" sz="2400" baseline="-25000" dirty="0">
                <a:solidFill>
                  <a:srgbClr val="FF0C0C"/>
                </a:solidFill>
                <a:cs typeface="Arial" panose="020B0604020202020204" pitchFamily="34" charset="0"/>
              </a:rPr>
              <a:t>0  </a:t>
            </a:r>
            <a:r>
              <a:rPr lang="en-US" sz="2400" dirty="0">
                <a:solidFill>
                  <a:srgbClr val="565656"/>
                </a:solidFill>
                <a:cs typeface="Arial" panose="020B0604020202020204" pitchFamily="34" charset="0"/>
              </a:rPr>
              <a:t>DFT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B079024-4A61-1675-D0E8-D503F125F5CF}"/>
              </a:ext>
            </a:extLst>
          </p:cNvPr>
          <p:cNvCxnSpPr>
            <a:cxnSpLocks/>
          </p:cNvCxnSpPr>
          <p:nvPr/>
        </p:nvCxnSpPr>
        <p:spPr>
          <a:xfrm flipH="1">
            <a:off x="2646906" y="3091466"/>
            <a:ext cx="791141" cy="1113253"/>
          </a:xfrm>
          <a:prstGeom prst="straightConnector1">
            <a:avLst/>
          </a:prstGeom>
          <a:ln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ED1678D-24B7-6A59-8BA3-C2B737099048}"/>
              </a:ext>
            </a:extLst>
          </p:cNvPr>
          <p:cNvCxnSpPr>
            <a:cxnSpLocks/>
          </p:cNvCxnSpPr>
          <p:nvPr/>
        </p:nvCxnSpPr>
        <p:spPr>
          <a:xfrm flipH="1">
            <a:off x="2538269" y="3106483"/>
            <a:ext cx="625413" cy="1045221"/>
          </a:xfrm>
          <a:prstGeom prst="straightConnector1">
            <a:avLst/>
          </a:prstGeom>
          <a:ln>
            <a:solidFill>
              <a:srgbClr val="FF0C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202EA035-A961-3909-CEE3-3FB67A29B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5418" y="4878145"/>
            <a:ext cx="1770192" cy="1144682"/>
          </a:xfrm>
          <a:prstGeom prst="rect">
            <a:avLst/>
          </a:prstGeom>
        </p:spPr>
      </p:pic>
      <p:pic>
        <p:nvPicPr>
          <p:cNvPr id="37" name="Grafik 36" descr="Ein Bild, das Entwurf, Zeichnung, Diagramm enthält.&#10;&#10;KI-generierte Inhalte können fehlerhaft sein.">
            <a:extLst>
              <a:ext uri="{FF2B5EF4-FFF2-40B4-BE49-F238E27FC236}">
                <a16:creationId xmlns:a16="http://schemas.microsoft.com/office/drawing/2014/main" id="{4C99BDE2-CE2B-29CB-FE77-98DD6A04D4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5972" r="8198" b="10246"/>
          <a:stretch>
            <a:fillRect/>
          </a:stretch>
        </p:blipFill>
        <p:spPr>
          <a:xfrm>
            <a:off x="5747706" y="4429398"/>
            <a:ext cx="2648954" cy="2088000"/>
          </a:xfrm>
          <a:prstGeom prst="rect">
            <a:avLst/>
          </a:prstGeom>
        </p:spPr>
      </p:pic>
      <p:sp>
        <p:nvSpPr>
          <p:cNvPr id="13" name="Untertitel 2">
            <a:extLst>
              <a:ext uri="{FF2B5EF4-FFF2-40B4-BE49-F238E27FC236}">
                <a16:creationId xmlns:a16="http://schemas.microsoft.com/office/drawing/2014/main" id="{E44C96C5-9130-5309-0095-DF6E5038AF78}"/>
              </a:ext>
            </a:extLst>
          </p:cNvPr>
          <p:cNvSpPr txBox="1">
            <a:spLocks/>
          </p:cNvSpPr>
          <p:nvPr/>
        </p:nvSpPr>
        <p:spPr>
          <a:xfrm>
            <a:off x="5679416" y="4065819"/>
            <a:ext cx="2713676" cy="440492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Excitonic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D60975F-CEAE-4671-B1CC-5617FBF987C1}"/>
              </a:ext>
            </a:extLst>
          </p:cNvPr>
          <p:cNvSpPr txBox="1"/>
          <p:nvPr/>
        </p:nvSpPr>
        <p:spPr>
          <a:xfrm>
            <a:off x="5547868" y="645496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de-DE" sz="16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3E946EE-A8E4-3F00-2013-547C70BEB9C9}"/>
              </a:ext>
            </a:extLst>
          </p:cNvPr>
          <p:cNvSpPr txBox="1"/>
          <p:nvPr/>
        </p:nvSpPr>
        <p:spPr>
          <a:xfrm>
            <a:off x="6188203" y="645496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endParaRPr lang="de-DE" sz="16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3FDD660-603C-B4F5-B81F-D65385A3D83D}"/>
              </a:ext>
            </a:extLst>
          </p:cNvPr>
          <p:cNvSpPr txBox="1"/>
          <p:nvPr/>
        </p:nvSpPr>
        <p:spPr>
          <a:xfrm>
            <a:off x="6888088" y="645496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Γ</a:t>
            </a:r>
            <a:endParaRPr lang="de-DE" sz="16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D492197-9F76-1671-4BF0-6EA4FD824701}"/>
              </a:ext>
            </a:extLst>
          </p:cNvPr>
          <p:cNvSpPr txBox="1"/>
          <p:nvPr/>
        </p:nvSpPr>
        <p:spPr>
          <a:xfrm>
            <a:off x="7725965" y="645496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endParaRPr lang="de-DE" sz="16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37C2930-E2B6-DF62-DB9C-05484EE91F42}"/>
              </a:ext>
            </a:extLst>
          </p:cNvPr>
          <p:cNvSpPr txBox="1"/>
          <p:nvPr/>
        </p:nvSpPr>
        <p:spPr>
          <a:xfrm>
            <a:off x="8132622" y="645496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endParaRPr lang="de-DE" sz="16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E02E1B0-6AB2-D400-DA0B-FEECC73958F0}"/>
              </a:ext>
            </a:extLst>
          </p:cNvPr>
          <p:cNvSpPr txBox="1"/>
          <p:nvPr/>
        </p:nvSpPr>
        <p:spPr>
          <a:xfrm>
            <a:off x="7436985" y="6454962"/>
            <a:ext cx="430887" cy="33855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endParaRPr lang="de-DE" sz="16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23EAF63-C1B1-4433-70DB-17E95AF86F83}"/>
              </a:ext>
            </a:extLst>
          </p:cNvPr>
          <p:cNvSpPr txBox="1"/>
          <p:nvPr/>
        </p:nvSpPr>
        <p:spPr>
          <a:xfrm>
            <a:off x="5323077" y="4437826"/>
            <a:ext cx="430887" cy="20571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[eV]</a:t>
            </a:r>
            <a:endParaRPr lang="de-DE" sz="1600" dirty="0"/>
          </a:p>
        </p:txBody>
      </p:sp>
      <p:sp>
        <p:nvSpPr>
          <p:cNvPr id="43" name="Untertitel 2">
            <a:extLst>
              <a:ext uri="{FF2B5EF4-FFF2-40B4-BE49-F238E27FC236}">
                <a16:creationId xmlns:a16="http://schemas.microsoft.com/office/drawing/2014/main" id="{4AA521DC-71CE-6D90-31A5-6983976E250F}"/>
              </a:ext>
            </a:extLst>
          </p:cNvPr>
          <p:cNvSpPr txBox="1">
            <a:spLocks/>
          </p:cNvSpPr>
          <p:nvPr/>
        </p:nvSpPr>
        <p:spPr>
          <a:xfrm>
            <a:off x="508488" y="1359836"/>
            <a:ext cx="546088" cy="515508"/>
          </a:xfrm>
          <a:prstGeom prst="rect">
            <a:avLst/>
          </a:prstGeom>
        </p:spPr>
        <p:txBody>
          <a:bodyPr vert="vert270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de-DE" sz="2800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Untertitel 2">
            <a:extLst>
              <a:ext uri="{FF2B5EF4-FFF2-40B4-BE49-F238E27FC236}">
                <a16:creationId xmlns:a16="http://schemas.microsoft.com/office/drawing/2014/main" id="{7F2C0BCF-E0F7-F0B3-085E-67E5E96C6B0E}"/>
              </a:ext>
            </a:extLst>
          </p:cNvPr>
          <p:cNvSpPr txBox="1">
            <a:spLocks/>
          </p:cNvSpPr>
          <p:nvPr/>
        </p:nvSpPr>
        <p:spPr>
          <a:xfrm>
            <a:off x="940639" y="754510"/>
            <a:ext cx="546088" cy="515508"/>
          </a:xfrm>
          <a:prstGeom prst="rect">
            <a:avLst/>
          </a:prstGeom>
        </p:spPr>
        <p:txBody>
          <a:bodyPr vert="vert270" lIns="75605" tIns="37802" rIns="75605" bIns="378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endParaRPr lang="de-DE" sz="2800" baseline="-25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3143EAEC-48E2-B3FA-AE37-C504CA7C28F5}"/>
              </a:ext>
            </a:extLst>
          </p:cNvPr>
          <p:cNvCxnSpPr>
            <a:cxnSpLocks/>
          </p:cNvCxnSpPr>
          <p:nvPr/>
        </p:nvCxnSpPr>
        <p:spPr>
          <a:xfrm>
            <a:off x="1355630" y="979029"/>
            <a:ext cx="0" cy="7200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720E0C5B-C8D4-374B-FF8A-31723262B227}"/>
              </a:ext>
            </a:extLst>
          </p:cNvPr>
          <p:cNvCxnSpPr>
            <a:cxnSpLocks/>
          </p:cNvCxnSpPr>
          <p:nvPr/>
        </p:nvCxnSpPr>
        <p:spPr>
          <a:xfrm>
            <a:off x="583643" y="1727768"/>
            <a:ext cx="720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5" grpId="0"/>
      <p:bldP spid="47" grpId="0"/>
      <p:bldP spid="3" grpId="0"/>
      <p:bldP spid="9" grpId="0"/>
      <p:bldP spid="13" grpId="0"/>
      <p:bldP spid="34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6DE65-BEE1-28EF-1A09-14ABE3DD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Reihe, Diagramm, Handschrift enthält.&#10;&#10;KI-generierte Inhalte können fehlerhaft sein.">
            <a:extLst>
              <a:ext uri="{FF2B5EF4-FFF2-40B4-BE49-F238E27FC236}">
                <a16:creationId xmlns:a16="http://schemas.microsoft.com/office/drawing/2014/main" id="{AA27759C-42EC-8CED-BC48-E09C4DB3A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327436"/>
            <a:ext cx="6240000" cy="468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2B3A6C-6CE4-81DE-DEB7-3B2DDA4D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 err="1"/>
              <a:t>Step</a:t>
            </a:r>
            <a:r>
              <a:rPr lang="de-DE" dirty="0"/>
              <a:t> I: </a:t>
            </a:r>
            <a:r>
              <a:rPr lang="de-DE" dirty="0" err="1"/>
              <a:t>Excitation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41E350-CFAA-DF92-A6CD-E8543E8D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6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37B08006-6CAE-B0E2-A65C-642415B16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F95467-70D5-F47D-B3C1-5AC6509CE7FC}"/>
              </a:ext>
            </a:extLst>
          </p:cNvPr>
          <p:cNvSpPr txBox="1"/>
          <p:nvPr/>
        </p:nvSpPr>
        <p:spPr>
          <a:xfrm>
            <a:off x="3708267" y="846647"/>
            <a:ext cx="477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l-GR" sz="2400" dirty="0"/>
              <a:t>ε</a:t>
            </a:r>
            <a:r>
              <a:rPr lang="en-US" sz="2400" baseline="-25000" dirty="0"/>
              <a:t>M </a:t>
            </a:r>
            <a:r>
              <a:rPr lang="en-US" sz="2400" dirty="0"/>
              <a:t>averaged over all components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860AEC-5067-6404-864D-1ABE291721CA}"/>
              </a:ext>
            </a:extLst>
          </p:cNvPr>
          <p:cNvSpPr txBox="1"/>
          <p:nvPr/>
        </p:nvSpPr>
        <p:spPr>
          <a:xfrm>
            <a:off x="4000190" y="5774993"/>
            <a:ext cx="3649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[eV]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A4A99A-E438-C4A6-0501-3B45451E6EE1}"/>
              </a:ext>
            </a:extLst>
          </p:cNvPr>
          <p:cNvSpPr txBox="1"/>
          <p:nvPr/>
        </p:nvSpPr>
        <p:spPr>
          <a:xfrm>
            <a:off x="2520000" y="3298104"/>
            <a:ext cx="101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</a:t>
            </a:r>
            <a:r>
              <a:rPr lang="de-DE" sz="1800" b="0" i="0" u="none" strike="noStrike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lang="de-DE" baseline="-250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D0A44F8-2602-E18B-2298-2F5FB6B81F66}"/>
              </a:ext>
            </a:extLst>
          </p:cNvPr>
          <p:cNvSpPr/>
          <p:nvPr/>
        </p:nvSpPr>
        <p:spPr>
          <a:xfrm>
            <a:off x="9562062" y="3444046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CD02743-F30B-F35B-AA37-D7844EA96776}"/>
              </a:ext>
            </a:extLst>
          </p:cNvPr>
          <p:cNvSpPr/>
          <p:nvPr/>
        </p:nvSpPr>
        <p:spPr>
          <a:xfrm>
            <a:off x="9562064" y="2005537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FB469D5-1F8F-B9AD-A449-C5C925B6AEDA}"/>
              </a:ext>
            </a:extLst>
          </p:cNvPr>
          <p:cNvSpPr/>
          <p:nvPr/>
        </p:nvSpPr>
        <p:spPr>
          <a:xfrm>
            <a:off x="9565778" y="581900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97">
            <a:extLst>
              <a:ext uri="{FF2B5EF4-FFF2-40B4-BE49-F238E27FC236}">
                <a16:creationId xmlns:a16="http://schemas.microsoft.com/office/drawing/2014/main" id="{B77A6B31-7EF6-E2FD-909B-5C93FB73E567}"/>
              </a:ext>
            </a:extLst>
          </p:cNvPr>
          <p:cNvSpPr txBox="1"/>
          <p:nvPr/>
        </p:nvSpPr>
        <p:spPr>
          <a:xfrm>
            <a:off x="9556064" y="564298"/>
            <a:ext cx="181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Excitation</a:t>
            </a:r>
          </a:p>
        </p:txBody>
      </p:sp>
      <p:sp>
        <p:nvSpPr>
          <p:cNvPr id="13" name="TextBox 97">
            <a:extLst>
              <a:ext uri="{FF2B5EF4-FFF2-40B4-BE49-F238E27FC236}">
                <a16:creationId xmlns:a16="http://schemas.microsoft.com/office/drawing/2014/main" id="{1EBF2504-7735-45F3-A09E-8C27960D7C1B}"/>
              </a:ext>
            </a:extLst>
          </p:cNvPr>
          <p:cNvSpPr txBox="1"/>
          <p:nvPr/>
        </p:nvSpPr>
        <p:spPr>
          <a:xfrm>
            <a:off x="9588080" y="3441170"/>
            <a:ext cx="185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Emission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107BE585-6712-82B8-4524-1D7B1EAC4A0A}"/>
              </a:ext>
            </a:extLst>
          </p:cNvPr>
          <p:cNvSpPr/>
          <p:nvPr/>
        </p:nvSpPr>
        <p:spPr>
          <a:xfrm>
            <a:off x="10024066" y="1193964"/>
            <a:ext cx="370977" cy="665810"/>
          </a:xfrm>
          <a:prstGeom prst="downArrow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FA042658-23A2-601F-E98D-5244C31BFEB2}"/>
              </a:ext>
            </a:extLst>
          </p:cNvPr>
          <p:cNvSpPr/>
          <p:nvPr/>
        </p:nvSpPr>
        <p:spPr>
          <a:xfrm>
            <a:off x="10026701" y="2648270"/>
            <a:ext cx="370977" cy="665810"/>
          </a:xfrm>
          <a:prstGeom prst="downArrow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97">
            <a:extLst>
              <a:ext uri="{FF2B5EF4-FFF2-40B4-BE49-F238E27FC236}">
                <a16:creationId xmlns:a16="http://schemas.microsoft.com/office/drawing/2014/main" id="{BF2487D7-DF60-2C04-859E-74EBC253294D}"/>
              </a:ext>
            </a:extLst>
          </p:cNvPr>
          <p:cNvSpPr txBox="1"/>
          <p:nvPr/>
        </p:nvSpPr>
        <p:spPr>
          <a:xfrm>
            <a:off x="9575850" y="2001616"/>
            <a:ext cx="155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381686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4CA1A-EF82-51F6-EC4B-902D690B2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78F55-51D0-34A9-BD1B-7152FCB6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 err="1"/>
              <a:t>Step</a:t>
            </a:r>
            <a:r>
              <a:rPr lang="de-DE" dirty="0"/>
              <a:t> II: Transport / </a:t>
            </a:r>
            <a:r>
              <a:rPr lang="de-DE" dirty="0" err="1"/>
              <a:t>Scattering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3ABDFF-6A56-BABC-281A-27E60B8D6046}"/>
              </a:ext>
            </a:extLst>
          </p:cNvPr>
          <p:cNvSpPr txBox="1"/>
          <p:nvPr/>
        </p:nvSpPr>
        <p:spPr>
          <a:xfrm>
            <a:off x="521364" y="1263642"/>
            <a:ext cx="8568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Scattering can be covered through Monte Carlo simulations.</a:t>
            </a:r>
          </a:p>
          <a:p>
            <a:r>
              <a:rPr lang="en-US" sz="2400" dirty="0"/>
              <a:t> [P. Gupta et al., J. Appl. Phys. 121, 215702 (2017)]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Scattering is negligible in semiconducting thin films.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scattering in this model.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DF344-5992-C2B6-CBA4-DD6BFDA4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7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EC05A69C-D6F3-0D50-DC92-FF31F351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8A7E737-EB16-D595-1594-D8CEDDFDDB7E}"/>
              </a:ext>
            </a:extLst>
          </p:cNvPr>
          <p:cNvSpPr/>
          <p:nvPr/>
        </p:nvSpPr>
        <p:spPr>
          <a:xfrm>
            <a:off x="9562062" y="3444046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981C94DE-7A83-2776-F4F6-B79FAE7E07F5}"/>
              </a:ext>
            </a:extLst>
          </p:cNvPr>
          <p:cNvSpPr/>
          <p:nvPr/>
        </p:nvSpPr>
        <p:spPr>
          <a:xfrm>
            <a:off x="9562064" y="2005537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04430ECE-C75D-D6F2-733B-A441717BBCB0}"/>
              </a:ext>
            </a:extLst>
          </p:cNvPr>
          <p:cNvSpPr/>
          <p:nvPr/>
        </p:nvSpPr>
        <p:spPr>
          <a:xfrm>
            <a:off x="9565778" y="581900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97">
            <a:extLst>
              <a:ext uri="{FF2B5EF4-FFF2-40B4-BE49-F238E27FC236}">
                <a16:creationId xmlns:a16="http://schemas.microsoft.com/office/drawing/2014/main" id="{EF9AD19B-930C-B964-A90B-7DA2CBC2D3C6}"/>
              </a:ext>
            </a:extLst>
          </p:cNvPr>
          <p:cNvSpPr txBox="1"/>
          <p:nvPr/>
        </p:nvSpPr>
        <p:spPr>
          <a:xfrm>
            <a:off x="9556064" y="564298"/>
            <a:ext cx="181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Excitation</a:t>
            </a:r>
          </a:p>
        </p:txBody>
      </p:sp>
      <p:sp>
        <p:nvSpPr>
          <p:cNvPr id="18" name="TextBox 97">
            <a:extLst>
              <a:ext uri="{FF2B5EF4-FFF2-40B4-BE49-F238E27FC236}">
                <a16:creationId xmlns:a16="http://schemas.microsoft.com/office/drawing/2014/main" id="{0171E0EE-740B-EE1F-1D97-CD5FC6BD765C}"/>
              </a:ext>
            </a:extLst>
          </p:cNvPr>
          <p:cNvSpPr txBox="1"/>
          <p:nvPr/>
        </p:nvSpPr>
        <p:spPr>
          <a:xfrm>
            <a:off x="9588080" y="3441170"/>
            <a:ext cx="185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Emission</a:t>
            </a:r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57AB0BCE-9DAE-7E0D-B7E9-FA7F86061BB5}"/>
              </a:ext>
            </a:extLst>
          </p:cNvPr>
          <p:cNvSpPr/>
          <p:nvPr/>
        </p:nvSpPr>
        <p:spPr>
          <a:xfrm>
            <a:off x="10024066" y="1193964"/>
            <a:ext cx="370977" cy="665810"/>
          </a:xfrm>
          <a:prstGeom prst="downArrow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B700EA99-9DDD-E833-5C51-BD4CBD6E68E3}"/>
              </a:ext>
            </a:extLst>
          </p:cNvPr>
          <p:cNvSpPr/>
          <p:nvPr/>
        </p:nvSpPr>
        <p:spPr>
          <a:xfrm>
            <a:off x="10026701" y="2648270"/>
            <a:ext cx="370977" cy="665810"/>
          </a:xfrm>
          <a:prstGeom prst="downArrow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AE6DE7D9-507D-B517-2AA8-0D09A74AEE92}"/>
              </a:ext>
            </a:extLst>
          </p:cNvPr>
          <p:cNvSpPr txBox="1"/>
          <p:nvPr/>
        </p:nvSpPr>
        <p:spPr>
          <a:xfrm>
            <a:off x="9575850" y="2001616"/>
            <a:ext cx="155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25365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62E2F-6552-75D2-B3DA-3037FF5CE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E399A-D62D-5907-31DF-A6ADC789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de-DE" dirty="0" err="1"/>
              <a:t>Step</a:t>
            </a:r>
            <a:r>
              <a:rPr lang="de-DE" dirty="0"/>
              <a:t> III: Emission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23D722-F3C6-09E6-B3D8-9FF8E49F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8</a:t>
            </a:fld>
            <a:endParaRPr lang="de-DE"/>
          </a:p>
        </p:txBody>
      </p:sp>
      <p:pic>
        <p:nvPicPr>
          <p:cNvPr id="6" name="Immagine 68">
            <a:extLst>
              <a:ext uri="{FF2B5EF4-FFF2-40B4-BE49-F238E27FC236}">
                <a16:creationId xmlns:a16="http://schemas.microsoft.com/office/drawing/2014/main" id="{6BEF9AE2-0927-B929-9BD2-3DC51B5A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pic>
        <p:nvPicPr>
          <p:cNvPr id="5" name="Grafik 4" descr="Ein Bild, das Text, Reihe, Diagramm, Handschrift enthält.&#10;&#10;KI-generierte Inhalte können fehlerhaft sein.">
            <a:extLst>
              <a:ext uri="{FF2B5EF4-FFF2-40B4-BE49-F238E27FC236}">
                <a16:creationId xmlns:a16="http://schemas.microsoft.com/office/drawing/2014/main" id="{A7542D4D-AA89-86FA-D90E-FDCD7EEA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089841"/>
            <a:ext cx="3840000" cy="288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41AE882-B2DD-0C22-C5B6-0E6BEB3C38F7}"/>
              </a:ext>
            </a:extLst>
          </p:cNvPr>
          <p:cNvSpPr txBox="1"/>
          <p:nvPr/>
        </p:nvSpPr>
        <p:spPr>
          <a:xfrm>
            <a:off x="682374" y="4785175"/>
            <a:ext cx="3649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Photon [eV]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39C2D1-B773-1DAA-C32A-2A7D271C287E}"/>
              </a:ext>
            </a:extLst>
          </p:cNvPr>
          <p:cNvSpPr txBox="1"/>
          <p:nvPr/>
        </p:nvSpPr>
        <p:spPr>
          <a:xfrm>
            <a:off x="266556" y="3211687"/>
            <a:ext cx="101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</a:t>
            </a:r>
            <a:r>
              <a:rPr lang="de-DE" sz="1800" b="0" i="0" u="none" strike="noStrike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lang="de-DE" baseline="-2500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B311A70-08CA-0F02-92AB-404998E3C4D6}"/>
              </a:ext>
            </a:extLst>
          </p:cNvPr>
          <p:cNvSpPr/>
          <p:nvPr/>
        </p:nvSpPr>
        <p:spPr>
          <a:xfrm>
            <a:off x="9562062" y="3444046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987C4B2-999F-D7A1-2C86-2C17E8C569A7}"/>
              </a:ext>
            </a:extLst>
          </p:cNvPr>
          <p:cNvSpPr/>
          <p:nvPr/>
        </p:nvSpPr>
        <p:spPr>
          <a:xfrm>
            <a:off x="9562064" y="2005537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6164FBE-8A77-2B25-7EA6-0B0F46118A98}"/>
              </a:ext>
            </a:extLst>
          </p:cNvPr>
          <p:cNvSpPr/>
          <p:nvPr/>
        </p:nvSpPr>
        <p:spPr>
          <a:xfrm>
            <a:off x="9565778" y="581900"/>
            <a:ext cx="1404818" cy="490498"/>
          </a:xfrm>
          <a:prstGeom prst="round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97">
            <a:extLst>
              <a:ext uri="{FF2B5EF4-FFF2-40B4-BE49-F238E27FC236}">
                <a16:creationId xmlns:a16="http://schemas.microsoft.com/office/drawing/2014/main" id="{634C0729-0CE2-EBE9-CFAE-2736F868F4CD}"/>
              </a:ext>
            </a:extLst>
          </p:cNvPr>
          <p:cNvSpPr txBox="1"/>
          <p:nvPr/>
        </p:nvSpPr>
        <p:spPr>
          <a:xfrm>
            <a:off x="9556064" y="564298"/>
            <a:ext cx="181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Excitation</a:t>
            </a:r>
          </a:p>
        </p:txBody>
      </p:sp>
      <p:sp>
        <p:nvSpPr>
          <p:cNvPr id="13" name="TextBox 97">
            <a:extLst>
              <a:ext uri="{FF2B5EF4-FFF2-40B4-BE49-F238E27FC236}">
                <a16:creationId xmlns:a16="http://schemas.microsoft.com/office/drawing/2014/main" id="{9BAC0155-9930-5F6D-246E-76235CFB5BDD}"/>
              </a:ext>
            </a:extLst>
          </p:cNvPr>
          <p:cNvSpPr txBox="1"/>
          <p:nvPr/>
        </p:nvSpPr>
        <p:spPr>
          <a:xfrm>
            <a:off x="9588080" y="3441170"/>
            <a:ext cx="185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Emission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4AC05DA1-A6B7-CFE0-2539-0A2D08CEA719}"/>
              </a:ext>
            </a:extLst>
          </p:cNvPr>
          <p:cNvSpPr/>
          <p:nvPr/>
        </p:nvSpPr>
        <p:spPr>
          <a:xfrm>
            <a:off x="10024066" y="1193964"/>
            <a:ext cx="370977" cy="665810"/>
          </a:xfrm>
          <a:prstGeom prst="downArrow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DAD73193-BF07-1CC8-CAF7-FA26E88F9609}"/>
              </a:ext>
            </a:extLst>
          </p:cNvPr>
          <p:cNvSpPr/>
          <p:nvPr/>
        </p:nvSpPr>
        <p:spPr>
          <a:xfrm>
            <a:off x="10026701" y="2648270"/>
            <a:ext cx="370977" cy="665810"/>
          </a:xfrm>
          <a:prstGeom prst="downArrow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97">
            <a:extLst>
              <a:ext uri="{FF2B5EF4-FFF2-40B4-BE49-F238E27FC236}">
                <a16:creationId xmlns:a16="http://schemas.microsoft.com/office/drawing/2014/main" id="{C78ED286-2349-F558-357C-8086B042CFD5}"/>
              </a:ext>
            </a:extLst>
          </p:cNvPr>
          <p:cNvSpPr txBox="1"/>
          <p:nvPr/>
        </p:nvSpPr>
        <p:spPr>
          <a:xfrm>
            <a:off x="9575850" y="2001616"/>
            <a:ext cx="155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Scattering</a:t>
            </a:r>
          </a:p>
        </p:txBody>
      </p:sp>
      <p:pic>
        <p:nvPicPr>
          <p:cNvPr id="17" name="Grafik 16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DE93BF3E-C003-5A52-1E14-B7E67F903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089841"/>
            <a:ext cx="3840000" cy="2880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65FF392-ABA4-72F5-BAB0-1B2EAF7CC024}"/>
              </a:ext>
            </a:extLst>
          </p:cNvPr>
          <p:cNvSpPr txBox="1"/>
          <p:nvPr/>
        </p:nvSpPr>
        <p:spPr>
          <a:xfrm>
            <a:off x="5493036" y="4780570"/>
            <a:ext cx="3050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[eV]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BAD0E1-F0E1-2704-4168-B1BBA159A03F}"/>
              </a:ext>
            </a:extLst>
          </p:cNvPr>
          <p:cNvSpPr txBox="1"/>
          <p:nvPr/>
        </p:nvSpPr>
        <p:spPr>
          <a:xfrm>
            <a:off x="5048596" y="1870052"/>
            <a:ext cx="3920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distribution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excited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electrons</a:t>
            </a:r>
            <a:endParaRPr lang="de-DE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9F4C6B-D4CC-1DE6-0BFA-42648DF3C110}"/>
              </a:ext>
            </a:extLst>
          </p:cNvPr>
          <p:cNvSpPr txBox="1"/>
          <p:nvPr/>
        </p:nvSpPr>
        <p:spPr>
          <a:xfrm>
            <a:off x="4816245" y="3227076"/>
            <a:ext cx="11341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P(E)</a:t>
            </a:r>
            <a:endParaRPr lang="de-DE" sz="16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C65840E-4550-32D6-D7F4-EC0240125760}"/>
              </a:ext>
            </a:extLst>
          </p:cNvPr>
          <p:cNvSpPr txBox="1"/>
          <p:nvPr/>
        </p:nvSpPr>
        <p:spPr>
          <a:xfrm>
            <a:off x="547064" y="1894080"/>
            <a:ext cx="3920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Optical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Spectrum</a:t>
            </a:r>
            <a:endParaRPr lang="de-DE" b="1" dirty="0"/>
          </a:p>
        </p:txBody>
      </p:sp>
      <p:sp>
        <p:nvSpPr>
          <p:cNvPr id="22" name="Additionszeichen 21">
            <a:extLst>
              <a:ext uri="{FF2B5EF4-FFF2-40B4-BE49-F238E27FC236}">
                <a16:creationId xmlns:a16="http://schemas.microsoft.com/office/drawing/2014/main" id="{1C8AD583-25C0-5482-5C31-4764E75CB283}"/>
              </a:ext>
            </a:extLst>
          </p:cNvPr>
          <p:cNvSpPr>
            <a:spLocks noChangeAspect="1"/>
          </p:cNvSpPr>
          <p:nvPr/>
        </p:nvSpPr>
        <p:spPr>
          <a:xfrm>
            <a:off x="4474293" y="1910718"/>
            <a:ext cx="289283" cy="2880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46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FBD73-73E4-7BFC-4211-70475F5E3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D41C399-1D4F-C546-949D-11D4FC18D532}"/>
              </a:ext>
            </a:extLst>
          </p:cNvPr>
          <p:cNvSpPr/>
          <p:nvPr/>
        </p:nvSpPr>
        <p:spPr>
          <a:xfrm>
            <a:off x="5000993" y="6247128"/>
            <a:ext cx="6162958" cy="4616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22EAAB4E-474B-8A23-3FF5-82AB28C6A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8" y="1636065"/>
            <a:ext cx="5334011" cy="40005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0E94EA-F10E-C06B-C929-E34C5797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847287"/>
          </a:xfrm>
        </p:spPr>
        <p:txBody>
          <a:bodyPr/>
          <a:lstStyle/>
          <a:p>
            <a:pPr algn="ctr"/>
            <a:r>
              <a:rPr lang="en-US" dirty="0"/>
              <a:t>Emission Probability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14AFAE-1795-C5E2-1070-BF81CA194C1A}"/>
              </a:ext>
            </a:extLst>
          </p:cNvPr>
          <p:cNvSpPr txBox="1"/>
          <p:nvPr/>
        </p:nvSpPr>
        <p:spPr>
          <a:xfrm>
            <a:off x="223159" y="793866"/>
            <a:ext cx="768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Simple approximation for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de-DE" sz="2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Emission</a:t>
            </a:r>
            <a:r>
              <a:rPr lang="de-DE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(E):</a:t>
            </a:r>
            <a:r>
              <a:rPr lang="en-US" sz="2400" dirty="0"/>
              <a:t> potential step</a:t>
            </a:r>
          </a:p>
          <a:p>
            <a:pPr marL="514350" indent="-514350">
              <a:buAutoNum type="romanUcPeriod"/>
            </a:pPr>
            <a:endParaRPr lang="en-US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D16CBA8-793C-201C-B193-B9E38529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AAA10C-4D05-4301-AA76-06572B87DA60}" type="slidenum">
              <a:rPr lang="de-DE" smtClean="0"/>
              <a:t>9</a:t>
            </a:fld>
            <a:endParaRPr lang="de-DE"/>
          </a:p>
        </p:txBody>
      </p:sp>
      <p:pic>
        <p:nvPicPr>
          <p:cNvPr id="7" name="Immagine 68">
            <a:extLst>
              <a:ext uri="{FF2B5EF4-FFF2-40B4-BE49-F238E27FC236}">
                <a16:creationId xmlns:a16="http://schemas.microsoft.com/office/drawing/2014/main" id="{98FF2DE1-8515-0A94-0595-4D2C65F56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-1783"/>
            <a:ext cx="1285653" cy="796914"/>
          </a:xfrm>
          <a:prstGeom prst="rect">
            <a:avLst/>
          </a:prstGeom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0FE2905-CF87-E323-0AE2-E607D95AA744}"/>
              </a:ext>
            </a:extLst>
          </p:cNvPr>
          <p:cNvSpPr txBox="1"/>
          <p:nvPr/>
        </p:nvSpPr>
        <p:spPr>
          <a:xfrm>
            <a:off x="897981" y="5491785"/>
            <a:ext cx="5198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electron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[eV]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5EEBEC-48BE-C9E0-D8CF-6EC838E6E898}"/>
              </a:ext>
            </a:extLst>
          </p:cNvPr>
          <p:cNvSpPr txBox="1"/>
          <p:nvPr/>
        </p:nvSpPr>
        <p:spPr>
          <a:xfrm>
            <a:off x="-52196" y="3269121"/>
            <a:ext cx="150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de-DE" sz="1800" b="0" i="0" u="none" strike="noStrike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Emission</a:t>
            </a:r>
            <a:endParaRPr lang="de-DE" baseline="-250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DDD4205-BB5A-DEF6-0222-1BA6F8FE6317}"/>
              </a:ext>
            </a:extLst>
          </p:cNvPr>
          <p:cNvSpPr/>
          <p:nvPr/>
        </p:nvSpPr>
        <p:spPr>
          <a:xfrm>
            <a:off x="8303187" y="1861406"/>
            <a:ext cx="2569329" cy="29518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32ACE34-875F-4E51-8D00-4B4408892517}"/>
              </a:ext>
            </a:extLst>
          </p:cNvPr>
          <p:cNvSpPr/>
          <p:nvPr/>
        </p:nvSpPr>
        <p:spPr>
          <a:xfrm>
            <a:off x="8303187" y="1528998"/>
            <a:ext cx="2569330" cy="4186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E63994A-F4F8-0747-E542-98FF8CD78225}"/>
              </a:ext>
            </a:extLst>
          </p:cNvPr>
          <p:cNvSpPr/>
          <p:nvPr/>
        </p:nvSpPr>
        <p:spPr>
          <a:xfrm rot="5400000" flipV="1">
            <a:off x="7859712" y="2521206"/>
            <a:ext cx="3640967" cy="188136"/>
          </a:xfrm>
          <a:custGeom>
            <a:avLst/>
            <a:gdLst>
              <a:gd name="connsiteX0" fmla="*/ 0 w 4086971"/>
              <a:gd name="connsiteY0" fmla="*/ 235932 h 246543"/>
              <a:gd name="connsiteX1" fmla="*/ 336605 w 4086971"/>
              <a:gd name="connsiteY1" fmla="*/ 2694 h 246543"/>
              <a:gd name="connsiteX2" fmla="*/ 681162 w 4086971"/>
              <a:gd name="connsiteY2" fmla="*/ 235932 h 246543"/>
              <a:gd name="connsiteX3" fmla="*/ 1023068 w 4086971"/>
              <a:gd name="connsiteY3" fmla="*/ 2694 h 246543"/>
              <a:gd name="connsiteX4" fmla="*/ 1370275 w 4086971"/>
              <a:gd name="connsiteY4" fmla="*/ 243884 h 246543"/>
              <a:gd name="connsiteX5" fmla="*/ 1696278 w 4086971"/>
              <a:gd name="connsiteY5" fmla="*/ 5344 h 246543"/>
              <a:gd name="connsiteX6" fmla="*/ 2043485 w 4086971"/>
              <a:gd name="connsiteY6" fmla="*/ 233282 h 246543"/>
              <a:gd name="connsiteX7" fmla="*/ 2377440 w 4086971"/>
              <a:gd name="connsiteY7" fmla="*/ 44 h 246543"/>
              <a:gd name="connsiteX8" fmla="*/ 2727298 w 4086971"/>
              <a:gd name="connsiteY8" fmla="*/ 230631 h 246543"/>
              <a:gd name="connsiteX9" fmla="*/ 3069204 w 4086971"/>
              <a:gd name="connsiteY9" fmla="*/ 10645 h 246543"/>
              <a:gd name="connsiteX10" fmla="*/ 3408459 w 4086971"/>
              <a:gd name="connsiteY10" fmla="*/ 246534 h 246543"/>
              <a:gd name="connsiteX11" fmla="*/ 3747715 w 4086971"/>
              <a:gd name="connsiteY11" fmla="*/ 44 h 246543"/>
              <a:gd name="connsiteX12" fmla="*/ 4086971 w 4086971"/>
              <a:gd name="connsiteY12" fmla="*/ 230631 h 24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6971" h="246543">
                <a:moveTo>
                  <a:pt x="0" y="235932"/>
                </a:moveTo>
                <a:cubicBezTo>
                  <a:pt x="111539" y="119313"/>
                  <a:pt x="223078" y="2694"/>
                  <a:pt x="336605" y="2694"/>
                </a:cubicBezTo>
                <a:cubicBezTo>
                  <a:pt x="450132" y="2694"/>
                  <a:pt x="566752" y="235932"/>
                  <a:pt x="681162" y="235932"/>
                </a:cubicBezTo>
                <a:cubicBezTo>
                  <a:pt x="795572" y="235932"/>
                  <a:pt x="908216" y="1369"/>
                  <a:pt x="1023068" y="2694"/>
                </a:cubicBezTo>
                <a:cubicBezTo>
                  <a:pt x="1137920" y="4019"/>
                  <a:pt x="1258073" y="243442"/>
                  <a:pt x="1370275" y="243884"/>
                </a:cubicBezTo>
                <a:cubicBezTo>
                  <a:pt x="1482477" y="244326"/>
                  <a:pt x="1584076" y="7111"/>
                  <a:pt x="1696278" y="5344"/>
                </a:cubicBezTo>
                <a:cubicBezTo>
                  <a:pt x="1808480" y="3577"/>
                  <a:pt x="1929958" y="234165"/>
                  <a:pt x="2043485" y="233282"/>
                </a:cubicBezTo>
                <a:cubicBezTo>
                  <a:pt x="2157012" y="232399"/>
                  <a:pt x="2263471" y="486"/>
                  <a:pt x="2377440" y="44"/>
                </a:cubicBezTo>
                <a:cubicBezTo>
                  <a:pt x="2491409" y="-398"/>
                  <a:pt x="2612004" y="228864"/>
                  <a:pt x="2727298" y="230631"/>
                </a:cubicBezTo>
                <a:cubicBezTo>
                  <a:pt x="2842592" y="232398"/>
                  <a:pt x="2955677" y="7995"/>
                  <a:pt x="3069204" y="10645"/>
                </a:cubicBezTo>
                <a:cubicBezTo>
                  <a:pt x="3182731" y="13295"/>
                  <a:pt x="3295374" y="248301"/>
                  <a:pt x="3408459" y="246534"/>
                </a:cubicBezTo>
                <a:cubicBezTo>
                  <a:pt x="3521544" y="244767"/>
                  <a:pt x="3634630" y="2694"/>
                  <a:pt x="3747715" y="44"/>
                </a:cubicBezTo>
                <a:cubicBezTo>
                  <a:pt x="3860800" y="-2607"/>
                  <a:pt x="3973885" y="114012"/>
                  <a:pt x="4086971" y="230631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F74089F-5DD2-97ED-2CAD-CD63A8213538}"/>
              </a:ext>
            </a:extLst>
          </p:cNvPr>
          <p:cNvCxnSpPr>
            <a:cxnSpLocks/>
          </p:cNvCxnSpPr>
          <p:nvPr/>
        </p:nvCxnSpPr>
        <p:spPr>
          <a:xfrm>
            <a:off x="9782745" y="4448377"/>
            <a:ext cx="42535" cy="320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2B91214-F5FE-C35F-27E8-22488C82547C}"/>
              </a:ext>
            </a:extLst>
          </p:cNvPr>
          <p:cNvCxnSpPr>
            <a:cxnSpLocks/>
          </p:cNvCxnSpPr>
          <p:nvPr/>
        </p:nvCxnSpPr>
        <p:spPr>
          <a:xfrm>
            <a:off x="9276001" y="4449855"/>
            <a:ext cx="963357" cy="46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0D5C115-3B16-2F71-18A6-2134663AF34C}"/>
              </a:ext>
            </a:extLst>
          </p:cNvPr>
          <p:cNvCxnSpPr>
            <a:cxnSpLocks/>
          </p:cNvCxnSpPr>
          <p:nvPr/>
        </p:nvCxnSpPr>
        <p:spPr>
          <a:xfrm>
            <a:off x="9279975" y="3987354"/>
            <a:ext cx="95938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8DE9CDF-86FC-04F6-A7F7-CC9B375867DF}"/>
              </a:ext>
            </a:extLst>
          </p:cNvPr>
          <p:cNvCxnSpPr/>
          <p:nvPr/>
        </p:nvCxnSpPr>
        <p:spPr>
          <a:xfrm flipV="1">
            <a:off x="9891214" y="3987354"/>
            <a:ext cx="0" cy="46250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FE742BDB-B109-6103-AD83-71E7C1BC4919}"/>
              </a:ext>
            </a:extLst>
          </p:cNvPr>
          <p:cNvSpPr txBox="1"/>
          <p:nvPr/>
        </p:nvSpPr>
        <p:spPr>
          <a:xfrm>
            <a:off x="9104632" y="998795"/>
            <a:ext cx="53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rgbClr val="002060"/>
                </a:solidFill>
              </a:rPr>
              <a:t>ħ</a:t>
            </a:r>
            <a:r>
              <a:rPr lang="el-GR" sz="2000" i="1" dirty="0">
                <a:solidFill>
                  <a:srgbClr val="002060"/>
                </a:solidFill>
              </a:rPr>
              <a:t>ω</a:t>
            </a:r>
            <a:endParaRPr lang="de-DE" sz="2000" i="1" dirty="0">
              <a:solidFill>
                <a:srgbClr val="002060"/>
              </a:solidFill>
            </a:endParaRP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2005D35-6D85-0427-1674-08A570DEE85A}"/>
              </a:ext>
            </a:extLst>
          </p:cNvPr>
          <p:cNvCxnSpPr>
            <a:cxnSpLocks/>
          </p:cNvCxnSpPr>
          <p:nvPr/>
        </p:nvCxnSpPr>
        <p:spPr>
          <a:xfrm flipV="1">
            <a:off x="9843384" y="794790"/>
            <a:ext cx="0" cy="31842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A5D13A65-0FE2-969A-2BCF-B1F06CBA6E70}"/>
              </a:ext>
            </a:extLst>
          </p:cNvPr>
          <p:cNvSpPr txBox="1"/>
          <p:nvPr/>
        </p:nvSpPr>
        <p:spPr>
          <a:xfrm>
            <a:off x="9916675" y="1009494"/>
            <a:ext cx="53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rgbClr val="FF0000"/>
                </a:solidFill>
              </a:rPr>
              <a:t>e</a:t>
            </a:r>
            <a:r>
              <a:rPr lang="de-DE" sz="2000" i="1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68551A-7EED-E877-50E4-C2290219F0DE}"/>
              </a:ext>
            </a:extLst>
          </p:cNvPr>
          <p:cNvSpPr txBox="1"/>
          <p:nvPr/>
        </p:nvSpPr>
        <p:spPr>
          <a:xfrm>
            <a:off x="110922" y="5881396"/>
            <a:ext cx="564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Here: V</a:t>
            </a:r>
            <a:r>
              <a:rPr lang="en-US" sz="2400" baseline="-25000" dirty="0"/>
              <a:t>0</a:t>
            </a:r>
            <a:r>
              <a:rPr lang="en-US" sz="2400" dirty="0"/>
              <a:t> from experiment</a:t>
            </a:r>
          </a:p>
          <a:p>
            <a:r>
              <a:rPr lang="en-US" sz="2400" dirty="0"/>
              <a:t>[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W. E. Spicer, Phys. Rev. 112, 1 (1958)</a:t>
            </a:r>
            <a:r>
              <a:rPr lang="en-US" sz="2400" dirty="0"/>
              <a:t>]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B32EAE3-B293-FE0C-D8F2-20EB0B10F9B8}"/>
              </a:ext>
            </a:extLst>
          </p:cNvPr>
          <p:cNvSpPr txBox="1"/>
          <p:nvPr/>
        </p:nvSpPr>
        <p:spPr>
          <a:xfrm>
            <a:off x="5055165" y="6261445"/>
            <a:ext cx="6162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R. Schier et al., Phys. Rev. Mat. 6, 125001 (2022)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07DEFD-3639-4CFE-924D-2B064BCB6B04}"/>
              </a:ext>
            </a:extLst>
          </p:cNvPr>
          <p:cNvSpPr txBox="1"/>
          <p:nvPr/>
        </p:nvSpPr>
        <p:spPr>
          <a:xfrm>
            <a:off x="2857906" y="5286468"/>
            <a:ext cx="60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0</a:t>
            </a:r>
            <a:endParaRPr lang="en-US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2E37A71-1AD8-946C-BE9F-F15BAC2D9ADE}"/>
              </a:ext>
            </a:extLst>
          </p:cNvPr>
          <p:cNvCxnSpPr>
            <a:cxnSpLocks/>
          </p:cNvCxnSpPr>
          <p:nvPr/>
        </p:nvCxnSpPr>
        <p:spPr>
          <a:xfrm flipV="1">
            <a:off x="3026187" y="5196468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EDB98841-9C80-4C2A-6160-3F65B19674C3}"/>
              </a:ext>
            </a:extLst>
          </p:cNvPr>
          <p:cNvSpPr txBox="1"/>
          <p:nvPr/>
        </p:nvSpPr>
        <p:spPr>
          <a:xfrm>
            <a:off x="5000993" y="5888280"/>
            <a:ext cx="5334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Alternative: surface slab calculation:</a:t>
            </a:r>
          </a:p>
        </p:txBody>
      </p:sp>
    </p:spTree>
    <p:extLst>
      <p:ext uri="{BB962C8B-B14F-4D97-AF65-F5344CB8AC3E}">
        <p14:creationId xmlns:p14="http://schemas.microsoft.com/office/powerpoint/2010/main" val="17960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Aussicht">
  <a:themeElements>
    <a:clrScheme name="Benutzerdefiniert 1">
      <a:dk1>
        <a:srgbClr val="000000"/>
      </a:dk1>
      <a:lt1>
        <a:srgbClr val="FFFFFF"/>
      </a:lt1>
      <a:dk2>
        <a:srgbClr val="00B0F0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icht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TM03457515[[fn=Aussicht]]</Template>
  <TotalTime>0</TotalTime>
  <Words>887</Words>
  <Application>Microsoft Office PowerPoint</Application>
  <PresentationFormat>Breitbild</PresentationFormat>
  <Paragraphs>195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Aussicht</vt:lpstr>
      <vt:lpstr>Modeling Photoemission in Alkali Antimonides from Ab Initio Many-body Theory  Richard Schier &amp; Caterina Cocchi  Carl von Ossietzky Universität Oldenburg , Germany Friedrich-Schiller-Universität Jena, Germany  July 16, 2025</vt:lpstr>
      <vt:lpstr>Motivation</vt:lpstr>
      <vt:lpstr>Three Step Model</vt:lpstr>
      <vt:lpstr>Theory Workflow</vt:lpstr>
      <vt:lpstr>Electronic &amp; Optical Properties of K3Sb</vt:lpstr>
      <vt:lpstr>Step I: Excitation</vt:lpstr>
      <vt:lpstr>Step II: Transport / Scattering</vt:lpstr>
      <vt:lpstr>Step III: Emission</vt:lpstr>
      <vt:lpstr>Emission Probability</vt:lpstr>
      <vt:lpstr>Emission by Photon Energy</vt:lpstr>
      <vt:lpstr>Final Result</vt:lpstr>
      <vt:lpstr>PowerPoint-Präsentation</vt:lpstr>
      <vt:lpstr>Results for other Alkali Antimonides</vt:lpstr>
      <vt:lpstr>Example 2: Na3Sb</vt:lpstr>
      <vt:lpstr>Example 3: Cs3Sb</vt:lpstr>
      <vt:lpstr>Example 4: CsK2Sb</vt:lpstr>
      <vt:lpstr>Summary &amp;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 presentation</dc:title>
  <dc:creator>Richard</dc:creator>
  <cp:lastModifiedBy>Richard Schier</cp:lastModifiedBy>
  <cp:revision>631</cp:revision>
  <dcterms:created xsi:type="dcterms:W3CDTF">2023-01-28T11:05:15Z</dcterms:created>
  <dcterms:modified xsi:type="dcterms:W3CDTF">2025-07-16T09:28:35Z</dcterms:modified>
</cp:coreProperties>
</file>