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10" r:id="rId5"/>
  </p:sldMasterIdLst>
  <p:notesMasterIdLst>
    <p:notesMasterId r:id="rId26"/>
  </p:notesMasterIdLst>
  <p:handoutMasterIdLst>
    <p:handoutMasterId r:id="rId27"/>
  </p:handoutMasterIdLst>
  <p:sldIdLst>
    <p:sldId id="270" r:id="rId6"/>
    <p:sldId id="563" r:id="rId7"/>
    <p:sldId id="565" r:id="rId8"/>
    <p:sldId id="569" r:id="rId9"/>
    <p:sldId id="575" r:id="rId10"/>
    <p:sldId id="566" r:id="rId11"/>
    <p:sldId id="576" r:id="rId12"/>
    <p:sldId id="570" r:id="rId13"/>
    <p:sldId id="577" r:id="rId14"/>
    <p:sldId id="571" r:id="rId15"/>
    <p:sldId id="572" r:id="rId16"/>
    <p:sldId id="574" r:id="rId17"/>
    <p:sldId id="573" r:id="rId18"/>
    <p:sldId id="578" r:id="rId19"/>
    <p:sldId id="580" r:id="rId20"/>
    <p:sldId id="579" r:id="rId21"/>
    <p:sldId id="567" r:id="rId22"/>
    <p:sldId id="581" r:id="rId23"/>
    <p:sldId id="568" r:id="rId24"/>
    <p:sldId id="582" r:id="rId25"/>
  </p:sldIdLst>
  <p:sldSz cx="12192000" cy="6858000"/>
  <p:notesSz cx="7010400" cy="9296400"/>
  <p:defaultTextStyle>
    <a:defPPr>
      <a:defRPr lang="en-US"/>
    </a:defPPr>
    <a:lvl1pPr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12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254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379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50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5633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2759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199886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012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AE1A"/>
    <a:srgbClr val="A50021"/>
    <a:srgbClr val="E7E9DE"/>
    <a:srgbClr val="0F0C8F"/>
    <a:srgbClr val="064308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4" autoAdjust="0"/>
    <p:restoredTop sz="89726" autoAdjust="0"/>
  </p:normalViewPr>
  <p:slideViewPr>
    <p:cSldViewPr snapToObjects="1">
      <p:cViewPr varScale="1">
        <p:scale>
          <a:sx n="108" d="100"/>
          <a:sy n="108" d="100"/>
        </p:scale>
        <p:origin x="224" y="3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52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Objects="1">
      <p:cViewPr varScale="1">
        <p:scale>
          <a:sx n="96" d="100"/>
          <a:sy n="96" d="100"/>
        </p:scale>
        <p:origin x="2634" y="72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183" y="0"/>
            <a:ext cx="3037628" cy="466413"/>
          </a:xfrm>
          <a:prstGeom prst="rect">
            <a:avLst/>
          </a:prstGeom>
        </p:spPr>
        <p:txBody>
          <a:bodyPr vert="horz" lIns="91637" tIns="45818" rIns="91637" bIns="45818" rtlCol="0"/>
          <a:lstStyle>
            <a:lvl1pPr algn="r">
              <a:defRPr sz="1200"/>
            </a:lvl1pPr>
          </a:lstStyle>
          <a:p>
            <a:r>
              <a:rPr lang="en-US" sz="900" dirty="0"/>
              <a:t>3 May 2023</a:t>
            </a:r>
          </a:p>
        </p:txBody>
      </p:sp>
      <p:sp>
        <p:nvSpPr>
          <p:cNvPr id="14" name="Header Placeholder 13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628" cy="466413"/>
          </a:xfrm>
          <a:prstGeom prst="rect">
            <a:avLst/>
          </a:prstGeom>
        </p:spPr>
        <p:txBody>
          <a:bodyPr vert="horz" lIns="91637" tIns="45818" rIns="91637" bIns="45818" rtlCol="0"/>
          <a:lstStyle>
            <a:lvl1pPr algn="l">
              <a:defRPr sz="1200"/>
            </a:lvl1pPr>
          </a:lstStyle>
          <a:p>
            <a:r>
              <a:rPr lang="en-US" sz="900" dirty="0"/>
              <a:t>FRIB PowerPoint Template 16x9 Status</a:t>
            </a:r>
          </a:p>
          <a:p>
            <a:r>
              <a:rPr lang="en-US" sz="900" dirty="0"/>
              <a:t>Alex Parsons, FRIB Creative Director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795132" y="8505420"/>
            <a:ext cx="4770781" cy="708286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r>
              <a:rPr lang="en-US" sz="900" dirty="0"/>
              <a:t>Facility for Rare Isotope Beams</a:t>
            </a:r>
          </a:p>
          <a:p>
            <a:r>
              <a:rPr lang="en-US" sz="900" dirty="0"/>
              <a:t>U.S. Department of Energy Office of Science | Michigan State University</a:t>
            </a:r>
          </a:p>
          <a:p>
            <a:r>
              <a:rPr lang="en-US" sz="900" dirty="0"/>
              <a:t>640 South Shaw Lane • East Lansing, MI 48824, USA</a:t>
            </a:r>
          </a:p>
          <a:p>
            <a:r>
              <a:rPr lang="en-US" sz="900" dirty="0"/>
              <a:t>frib.msu.edu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9" y="8458200"/>
            <a:ext cx="648443" cy="7555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F6D33-7C2E-44BB-B6EF-2876F56DBD42}" type="slidenum">
              <a:rPr lang="en-US" sz="900" smtClean="0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7840" cy="464740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4740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7/14/25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599" tIns="46299" rIns="92599" bIns="4629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833"/>
            <a:ext cx="5608320" cy="418266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063"/>
            <a:ext cx="3037840" cy="464740"/>
          </a:xfrm>
          <a:prstGeom prst="rect">
            <a:avLst/>
          </a:prstGeom>
        </p:spPr>
        <p:txBody>
          <a:bodyPr vert="horz" wrap="square" lIns="92599" tIns="46299" rIns="92599" bIns="4629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30063"/>
            <a:ext cx="3037840" cy="464740"/>
          </a:xfrm>
          <a:prstGeom prst="rect">
            <a:avLst/>
          </a:prstGeom>
        </p:spPr>
        <p:txBody>
          <a:bodyPr vert="horz" wrap="square" lIns="92599" tIns="46299" rIns="92599" bIns="4629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831" indent="-285705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2817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599942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070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5633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59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86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12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64087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329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187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964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926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33AA3-5F2D-1DD5-B019-BD2D4A011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DB8335-89B1-DD53-3FFB-C5546FF58B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75FFCA-97A7-0355-8020-A093BC30A7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85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8007D-957B-5261-6467-7C7038C37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2878D5-27C3-BE30-88EE-91FB08AE36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34EE2D-C177-8E3C-DCFB-DA6038258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207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51B29-1947-765D-6C1A-649A380A0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05BA50-15D8-02D5-2474-ABF02CB18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E205C-F317-D026-C772-EA448A0FC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814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963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91FA8-CF41-8BCB-E99A-7E69F9E9E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3B61FC-C06A-7F5B-F717-69978C4AB9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FF804E-9CE1-3221-6282-29E395C2C6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627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599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359341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398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CF9D8-973E-3BE4-6675-B08EE85FC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DA02CA-D9A9-317E-7A70-B78DB14D38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8C7FA0-D732-6798-4FD5-7903F8F53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675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669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4532A-5146-3840-767B-147F35FAB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2D507E-1A91-30D0-A0F5-D62C78695D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FF2D51-5B99-B563-51C8-036C9B796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585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916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1FE9A-A3FD-4C88-69BC-6901C6503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B3A879-C3AE-FC39-386B-012EC4CCD2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5F32C3-1406-7258-ED5D-5491030790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345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704" y="1238252"/>
            <a:ext cx="9986635" cy="4473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77" indent="0" algn="ctr">
              <a:buNone/>
              <a:defRPr/>
            </a:lvl2pPr>
            <a:lvl3pPr marL="864551" indent="0" algn="ctr">
              <a:buNone/>
              <a:defRPr/>
            </a:lvl3pPr>
            <a:lvl4pPr marL="1296827" indent="0" algn="ctr">
              <a:buNone/>
              <a:defRPr/>
            </a:lvl4pPr>
            <a:lvl5pPr marL="1729104" indent="0" algn="ctr">
              <a:buNone/>
              <a:defRPr/>
            </a:lvl5pPr>
            <a:lvl6pPr marL="2161379" indent="0" algn="ctr">
              <a:buNone/>
              <a:defRPr/>
            </a:lvl6pPr>
            <a:lvl7pPr marL="2593655" indent="0" algn="ctr">
              <a:buNone/>
              <a:defRPr/>
            </a:lvl7pPr>
            <a:lvl8pPr marL="3025929" indent="0" algn="ctr">
              <a:buNone/>
              <a:defRPr/>
            </a:lvl8pPr>
            <a:lvl9pPr marL="345820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6" y="3147284"/>
            <a:ext cx="12001499" cy="478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015216" y="415247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16" y="471304"/>
            <a:ext cx="1600200" cy="2043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642530"/>
            <a:ext cx="3200400" cy="701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36" y="5679658"/>
            <a:ext cx="2651760" cy="627065"/>
          </a:xfrm>
          <a:prstGeom prst="rect">
            <a:avLst/>
          </a:prstGeom>
        </p:spPr>
      </p:pic>
      <p:pic>
        <p:nvPicPr>
          <p:cNvPr id="8" name="Picture 7" descr="A white surface with curved lines&#10;&#10;AI-generated content may be incorrect.">
            <a:extLst>
              <a:ext uri="{FF2B5EF4-FFF2-40B4-BE49-F238E27FC236}">
                <a16:creationId xmlns:a16="http://schemas.microsoft.com/office/drawing/2014/main" id="{F0566BC9-5940-46BB-6FCB-040BC7C2F7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75627" r="3405"/>
          <a:stretch/>
        </p:blipFill>
        <p:spPr>
          <a:xfrm>
            <a:off x="6301429" y="471304"/>
            <a:ext cx="2742773" cy="20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41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11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4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935631"/>
            <a:ext cx="11987896" cy="5785446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0696" y="116153"/>
            <a:ext cx="11988800" cy="478624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825139" y="6356450"/>
            <a:ext cx="254000" cy="364628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742" y="16568"/>
            <a:ext cx="460793" cy="542430"/>
          </a:xfrm>
          <a:prstGeom prst="rect">
            <a:avLst/>
          </a:prstGeom>
        </p:spPr>
      </p:pic>
      <p:pic>
        <p:nvPicPr>
          <p:cNvPr id="4" name="Picture 7" descr="FRIB_ppt_top.jpg">
            <a:extLst>
              <a:ext uri="{FF2B5EF4-FFF2-40B4-BE49-F238E27FC236}">
                <a16:creationId xmlns:a16="http://schemas.microsoft.com/office/drawing/2014/main" id="{D4C01B59-EC0D-C4F1-4AA7-9B9C7DA22027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65920" y="709415"/>
            <a:ext cx="2926080" cy="109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ounded Rectangle 129">
            <a:extLst>
              <a:ext uri="{FF2B5EF4-FFF2-40B4-BE49-F238E27FC236}">
                <a16:creationId xmlns:a16="http://schemas.microsoft.com/office/drawing/2014/main" id="{EC8ED1EC-4124-4C82-99D0-12C2C01F1931}"/>
              </a:ext>
            </a:extLst>
          </p:cNvPr>
          <p:cNvSpPr/>
          <p:nvPr userDrawn="1"/>
        </p:nvSpPr>
        <p:spPr>
          <a:xfrm>
            <a:off x="6176423" y="710340"/>
            <a:ext cx="2926080" cy="109728"/>
          </a:xfrm>
          <a:prstGeom prst="roundRect">
            <a:avLst>
              <a:gd name="adj" fmla="val 0"/>
            </a:avLst>
          </a:prstGeom>
          <a:solidFill>
            <a:srgbClr val="CCDEF1"/>
          </a:solidFill>
          <a:ln w="28575"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2509" tIns="31254" rIns="62509" bIns="3125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defTabSz="3761635" eaLnBrk="1" latinLnBrk="0" hangingPunct="1"/>
            <a:endParaRPr lang="en-US" sz="19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29">
            <a:extLst>
              <a:ext uri="{FF2B5EF4-FFF2-40B4-BE49-F238E27FC236}">
                <a16:creationId xmlns:a16="http://schemas.microsoft.com/office/drawing/2014/main" id="{040160FC-1500-58B7-86EC-08DE121A1939}"/>
              </a:ext>
            </a:extLst>
          </p:cNvPr>
          <p:cNvSpPr/>
          <p:nvPr userDrawn="1"/>
        </p:nvSpPr>
        <p:spPr>
          <a:xfrm>
            <a:off x="3089497" y="709416"/>
            <a:ext cx="2926080" cy="109728"/>
          </a:xfrm>
          <a:prstGeom prst="roundRect">
            <a:avLst>
              <a:gd name="adj" fmla="val 0"/>
            </a:avLst>
          </a:prstGeom>
          <a:solidFill>
            <a:srgbClr val="FDF5D8"/>
          </a:solidFill>
          <a:ln w="28575"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2509" tIns="31254" rIns="62509" bIns="3125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defTabSz="3761635" eaLnBrk="1" latinLnBrk="0" hangingPunct="1"/>
            <a:endParaRPr lang="en-US" sz="19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29">
            <a:extLst>
              <a:ext uri="{FF2B5EF4-FFF2-40B4-BE49-F238E27FC236}">
                <a16:creationId xmlns:a16="http://schemas.microsoft.com/office/drawing/2014/main" id="{87A854DC-B023-160C-9F8B-6D9DC1A8D68E}"/>
              </a:ext>
            </a:extLst>
          </p:cNvPr>
          <p:cNvSpPr/>
          <p:nvPr userDrawn="1"/>
        </p:nvSpPr>
        <p:spPr>
          <a:xfrm>
            <a:off x="0" y="703874"/>
            <a:ext cx="2926080" cy="109728"/>
          </a:xfrm>
          <a:prstGeom prst="roundRect">
            <a:avLst>
              <a:gd name="adj" fmla="val 0"/>
            </a:avLst>
          </a:prstGeom>
          <a:solidFill>
            <a:srgbClr val="DFEDCF"/>
          </a:solidFill>
          <a:ln w="28575"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2509" tIns="31254" rIns="62509" bIns="3125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9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798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11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4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Ziye Yin, 16 Jul 2025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10200"/>
            <a:ext cx="1219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07095"/>
            <a:ext cx="12192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10200"/>
            <a:ext cx="12089496" cy="584200"/>
          </a:xfrm>
        </p:spPr>
        <p:txBody>
          <a:bodyPr anchor="ctr"/>
          <a:lstStyle>
            <a:lvl1pPr marL="137112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9" y="6063452"/>
            <a:ext cx="621425" cy="73152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38202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93552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11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4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933783"/>
            <a:ext cx="5897634" cy="5787295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6" y="933783"/>
            <a:ext cx="5897637" cy="5787295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4D589E19-50BF-7042-52C9-8163B1B55C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825139" y="6356450"/>
            <a:ext cx="254000" cy="364628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73F912E1-29FC-806E-874F-9EC507091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6" y="116153"/>
            <a:ext cx="11988800" cy="478624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F4A97F-3E89-A71D-4CFE-952B64AA5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742" y="16568"/>
            <a:ext cx="460793" cy="542430"/>
          </a:xfrm>
          <a:prstGeom prst="rect">
            <a:avLst/>
          </a:prstGeom>
        </p:spPr>
      </p:pic>
      <p:pic>
        <p:nvPicPr>
          <p:cNvPr id="14" name="Picture 7" descr="FRIB_ppt_top.jpg">
            <a:extLst>
              <a:ext uri="{FF2B5EF4-FFF2-40B4-BE49-F238E27FC236}">
                <a16:creationId xmlns:a16="http://schemas.microsoft.com/office/drawing/2014/main" id="{9D81CF81-15EB-BCBE-E02E-E79808621B09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65920" y="709415"/>
            <a:ext cx="2926080" cy="109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ounded Rectangle 129">
            <a:extLst>
              <a:ext uri="{FF2B5EF4-FFF2-40B4-BE49-F238E27FC236}">
                <a16:creationId xmlns:a16="http://schemas.microsoft.com/office/drawing/2014/main" id="{F6E7FE89-79FC-CE16-9D5E-C34F9BEBB355}"/>
              </a:ext>
            </a:extLst>
          </p:cNvPr>
          <p:cNvSpPr/>
          <p:nvPr userDrawn="1"/>
        </p:nvSpPr>
        <p:spPr>
          <a:xfrm>
            <a:off x="6176423" y="710340"/>
            <a:ext cx="2926080" cy="109728"/>
          </a:xfrm>
          <a:prstGeom prst="roundRect">
            <a:avLst>
              <a:gd name="adj" fmla="val 0"/>
            </a:avLst>
          </a:prstGeom>
          <a:solidFill>
            <a:srgbClr val="CCDEF1"/>
          </a:solidFill>
          <a:ln w="28575"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2509" tIns="31254" rIns="62509" bIns="3125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defTabSz="3761635" eaLnBrk="1" latinLnBrk="0" hangingPunct="1"/>
            <a:endParaRPr lang="en-US" sz="19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29">
            <a:extLst>
              <a:ext uri="{FF2B5EF4-FFF2-40B4-BE49-F238E27FC236}">
                <a16:creationId xmlns:a16="http://schemas.microsoft.com/office/drawing/2014/main" id="{7055A424-FF7A-E59B-2243-D717EEF18DBF}"/>
              </a:ext>
            </a:extLst>
          </p:cNvPr>
          <p:cNvSpPr/>
          <p:nvPr userDrawn="1"/>
        </p:nvSpPr>
        <p:spPr>
          <a:xfrm>
            <a:off x="3089497" y="709416"/>
            <a:ext cx="2926080" cy="109728"/>
          </a:xfrm>
          <a:prstGeom prst="roundRect">
            <a:avLst>
              <a:gd name="adj" fmla="val 0"/>
            </a:avLst>
          </a:prstGeom>
          <a:solidFill>
            <a:srgbClr val="FDF5D8"/>
          </a:solidFill>
          <a:ln w="28575"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2509" tIns="31254" rIns="62509" bIns="3125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defTabSz="3761635" eaLnBrk="1" latinLnBrk="0" hangingPunct="1"/>
            <a:endParaRPr lang="en-US" sz="19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29">
            <a:extLst>
              <a:ext uri="{FF2B5EF4-FFF2-40B4-BE49-F238E27FC236}">
                <a16:creationId xmlns:a16="http://schemas.microsoft.com/office/drawing/2014/main" id="{4E984D08-BE7B-6AAE-DF8F-F854805ABEF4}"/>
              </a:ext>
            </a:extLst>
          </p:cNvPr>
          <p:cNvSpPr/>
          <p:nvPr userDrawn="1"/>
        </p:nvSpPr>
        <p:spPr>
          <a:xfrm>
            <a:off x="0" y="703874"/>
            <a:ext cx="2926080" cy="109728"/>
          </a:xfrm>
          <a:prstGeom prst="roundRect">
            <a:avLst>
              <a:gd name="adj" fmla="val 0"/>
            </a:avLst>
          </a:prstGeom>
          <a:solidFill>
            <a:srgbClr val="DFEDCF"/>
          </a:solidFill>
          <a:ln w="28575"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2509" tIns="31254" rIns="62509" bIns="3125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9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05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9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11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4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3" y="1067107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1603" y="3581409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Ziye Yin, 16 Jul 2025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2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245674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9" y="6063452"/>
            <a:ext cx="621425" cy="731520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039" y="1320111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87207" y="3009314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7" y="285757"/>
            <a:ext cx="11988797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7"/>
            <a:ext cx="5892800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67381" y="1067107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1614" y="3581409"/>
            <a:ext cx="5892799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167381" y="3581409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Ziye Yin, 16 Jul 2025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38202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17802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9" y="6063452"/>
            <a:ext cx="621425" cy="731520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11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14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Ziye Yin, 16 Jul 2025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8202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309516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11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14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6079" y="6063452"/>
            <a:ext cx="12192000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2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9" y="6063452"/>
            <a:ext cx="621425" cy="731520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11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4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Ziye Yin, 16 Jul 2025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38202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89377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9" y="79927"/>
            <a:ext cx="11990413" cy="478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9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14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Ziye Yin, 16 Jul 2025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2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</p:sldLayoutIdLst>
  <p:hf hdr="0" ftr="0" dt="0"/>
  <p:txStyles>
    <p:titleStyle>
      <a:lvl1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80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162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241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323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95" indent="-180195" algn="l" defTabSz="803370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94" indent="-15166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641" indent="-160673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90" indent="-13364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3087" indent="-18019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507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590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67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75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2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1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3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8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6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>
          <a:xfrm>
            <a:off x="2032000" y="3886200"/>
            <a:ext cx="8128000" cy="1414462"/>
          </a:xfrm>
        </p:spPr>
        <p:txBody>
          <a:bodyPr/>
          <a:lstStyle/>
          <a:p>
            <a:r>
              <a:rPr lang="en-US" dirty="0"/>
              <a:t>Ziye Yin</a:t>
            </a:r>
            <a:br>
              <a:rPr lang="en-US" dirty="0"/>
            </a:br>
            <a:r>
              <a:rPr lang="en-US" dirty="0"/>
              <a:t>Graduate Research Assistant</a:t>
            </a:r>
            <a:br>
              <a:rPr lang="en-US" dirty="0"/>
            </a:br>
            <a:r>
              <a:rPr lang="en-US" dirty="0"/>
              <a:t>yin@frib.msu.edu</a:t>
            </a:r>
          </a:p>
          <a:p>
            <a:r>
              <a:rPr lang="en-US" dirty="0"/>
              <a:t>Material for Bright Beams Workshop 2025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95256" y="3147284"/>
            <a:ext cx="12001499" cy="478612"/>
          </a:xfrm>
        </p:spPr>
        <p:txBody>
          <a:bodyPr/>
          <a:lstStyle/>
          <a:p>
            <a:r>
              <a:rPr lang="en-US" dirty="0"/>
              <a:t>Cathodes for high gradient SRF injectors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D29BB-0F58-77D4-C77C-C916A576A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DBEC8EF-21BE-BE55-B059-75C424E2A4B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23214" y="926007"/>
            <a:ext cx="7716385" cy="5397314"/>
          </a:xfrm>
        </p:spPr>
        <p:txBody>
          <a:bodyPr/>
          <a:lstStyle/>
          <a:p>
            <a:r>
              <a:rPr lang="en-US" sz="1800" dirty="0"/>
              <a:t>Successful operation @ </a:t>
            </a:r>
            <a:r>
              <a:rPr lang="en-US" sz="1800" dirty="0">
                <a:solidFill>
                  <a:schemeClr val="accent3"/>
                </a:solidFill>
              </a:rPr>
              <a:t>HZDR 3.5cell 1.3GHz SRF gun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high average current (1 mA) and low emittance (1 mm mrad @ 77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pC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75C6A-D3B4-DB18-52C8-248A1595C1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22EE15-DDF9-962E-8075-510E678AA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Cathode material candidates – Semiconductor – Cs</a:t>
            </a:r>
            <a:r>
              <a:rPr lang="en-US" sz="2800" baseline="-25000" dirty="0"/>
              <a:t>2</a:t>
            </a:r>
            <a:r>
              <a:rPr lang="en-US" sz="2800" dirty="0"/>
              <a:t>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DEBB6F-CC8F-E093-916D-180330C97D2D}"/>
              </a:ext>
            </a:extLst>
          </p:cNvPr>
          <p:cNvSpPr txBox="1"/>
          <p:nvPr/>
        </p:nvSpPr>
        <p:spPr>
          <a:xfrm>
            <a:off x="112861" y="6323320"/>
            <a:ext cx="112014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</a:rPr>
              <a:t>[1] Xiang, R. et al. (2010). Cs</a:t>
            </a:r>
            <a:r>
              <a:rPr lang="en-US" sz="1100" baseline="-25000" dirty="0">
                <a:effectLst/>
              </a:rPr>
              <a:t>2</a:t>
            </a:r>
            <a:r>
              <a:rPr lang="en-US" sz="1100" dirty="0">
                <a:effectLst/>
              </a:rPr>
              <a:t>Te normal conducting photocathodes in the superconducting rf gun. </a:t>
            </a:r>
            <a:r>
              <a:rPr lang="en-US" sz="1100" i="1" dirty="0">
                <a:effectLst/>
              </a:rPr>
              <a:t>Physical Review Special Topics - Accelerators and Beams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13</a:t>
            </a:r>
            <a:r>
              <a:rPr lang="en-US" sz="1100" dirty="0">
                <a:effectLst/>
              </a:rPr>
              <a:t>(4), 043501.</a:t>
            </a:r>
          </a:p>
          <a:p>
            <a:r>
              <a:rPr lang="en-US" sz="1100" dirty="0">
                <a:effectLst/>
              </a:rPr>
              <a:t>[2] Xiang, R., &amp; Schaber, J. (2022). Review of Recent Progress on Advanced Photocathodes for Superconducting RF Guns. </a:t>
            </a:r>
            <a:r>
              <a:rPr lang="en-US" sz="1100" i="1" dirty="0">
                <a:effectLst/>
              </a:rPr>
              <a:t>Micromachines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13</a:t>
            </a:r>
            <a:r>
              <a:rPr lang="en-US" sz="1100" dirty="0">
                <a:effectLst/>
              </a:rPr>
              <a:t>(8), 1241.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E80A76-681C-22C5-8CB4-3C303614767F}"/>
              </a:ext>
            </a:extLst>
          </p:cNvPr>
          <p:cNvSpPr txBox="1"/>
          <p:nvPr/>
        </p:nvSpPr>
        <p:spPr>
          <a:xfrm>
            <a:off x="305852" y="4307635"/>
            <a:ext cx="3657600" cy="120032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thermal 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Cs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field emission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multipacting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F8541-9B9A-4F72-D2A5-9DC599173905}"/>
              </a:ext>
            </a:extLst>
          </p:cNvPr>
          <p:cNvSpPr txBox="1"/>
          <p:nvPr/>
        </p:nvSpPr>
        <p:spPr>
          <a:xfrm>
            <a:off x="304800" y="2796556"/>
            <a:ext cx="3657600" cy="120032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h</a:t>
            </a:r>
            <a:r>
              <a:rPr lang="en-US" sz="1800" dirty="0">
                <a:solidFill>
                  <a:schemeClr val="accent4"/>
                </a:solidFill>
              </a:rPr>
              <a:t>igh QE </a:t>
            </a:r>
            <a:r>
              <a:rPr lang="en-US" sz="1400" dirty="0"/>
              <a:t>(1-10%) @ UV 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/>
                </a:solidFill>
              </a:rPr>
              <a:t>relatively robust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/>
                </a:solidFill>
              </a:rPr>
              <a:t>high gradient </a:t>
            </a:r>
            <a:r>
              <a:rPr lang="en-US" sz="1400" dirty="0"/>
              <a:t>(100MV/m)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/>
                </a:solidFill>
              </a:rPr>
              <a:t>demonstrated in NCRF guns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EE0E3D-91D3-38F6-B083-5F565D024FA3}"/>
              </a:ext>
            </a:extLst>
          </p:cNvPr>
          <p:cNvSpPr/>
          <p:nvPr/>
        </p:nvSpPr>
        <p:spPr>
          <a:xfrm>
            <a:off x="609600" y="1624218"/>
            <a:ext cx="381000" cy="42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EC46A43-E0BC-FCBB-CC63-A89CA8241110}"/>
              </a:ext>
            </a:extLst>
          </p:cNvPr>
          <p:cNvSpPr/>
          <p:nvPr/>
        </p:nvSpPr>
        <p:spPr>
          <a:xfrm>
            <a:off x="914400" y="1676400"/>
            <a:ext cx="609600" cy="304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71EE1C7-88B5-FD17-84D3-227BFBFBD886}"/>
              </a:ext>
            </a:extLst>
          </p:cNvPr>
          <p:cNvSpPr/>
          <p:nvPr/>
        </p:nvSpPr>
        <p:spPr>
          <a:xfrm rot="19897985">
            <a:off x="1819518" y="1426413"/>
            <a:ext cx="381000" cy="182880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8436981-CF10-7EEF-CDEF-977B83E75EDB}"/>
              </a:ext>
            </a:extLst>
          </p:cNvPr>
          <p:cNvSpPr/>
          <p:nvPr/>
        </p:nvSpPr>
        <p:spPr>
          <a:xfrm rot="1843496">
            <a:off x="1819744" y="2030901"/>
            <a:ext cx="381000" cy="186086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B2AFDE-88AA-C474-E107-913583CAA178}"/>
              </a:ext>
            </a:extLst>
          </p:cNvPr>
          <p:cNvSpPr txBox="1"/>
          <p:nvPr/>
        </p:nvSpPr>
        <p:spPr>
          <a:xfrm>
            <a:off x="2014545" y="1618043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evaporators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3C2F95-96D8-404B-D0E1-DEDC68CCA338}"/>
              </a:ext>
            </a:extLst>
          </p:cNvPr>
          <p:cNvSpPr txBox="1"/>
          <p:nvPr/>
        </p:nvSpPr>
        <p:spPr>
          <a:xfrm>
            <a:off x="2159763" y="110105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E37D88-BDB9-CF4D-5471-D32B47C80C4C}"/>
              </a:ext>
            </a:extLst>
          </p:cNvPr>
          <p:cNvSpPr txBox="1"/>
          <p:nvPr/>
        </p:nvSpPr>
        <p:spPr>
          <a:xfrm>
            <a:off x="2184870" y="2123944"/>
            <a:ext cx="42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</a:t>
            </a:r>
          </a:p>
        </p:txBody>
      </p:sp>
      <p:pic>
        <p:nvPicPr>
          <p:cNvPr id="21" name="Picture 20" descr="A diagram of a graph&#10;&#10;AI-generated content may be incorrect.">
            <a:extLst>
              <a:ext uri="{FF2B5EF4-FFF2-40B4-BE49-F238E27FC236}">
                <a16:creationId xmlns:a16="http://schemas.microsoft.com/office/drawing/2014/main" id="{F0CD6242-55F0-AF94-3BF4-46D020ED8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930" y="1572322"/>
            <a:ext cx="4026795" cy="3122264"/>
          </a:xfrm>
          <a:prstGeom prst="rect">
            <a:avLst/>
          </a:prstGeom>
        </p:spPr>
      </p:pic>
      <p:pic>
        <p:nvPicPr>
          <p:cNvPr id="25" name="Picture 24" descr="A graph of storage days&#10;&#10;AI-generated content may be incorrect.">
            <a:extLst>
              <a:ext uri="{FF2B5EF4-FFF2-40B4-BE49-F238E27FC236}">
                <a16:creationId xmlns:a16="http://schemas.microsoft.com/office/drawing/2014/main" id="{70FF8938-5A2A-258B-562E-AAD802F62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938" y="1781250"/>
            <a:ext cx="3780316" cy="28282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5ECD405-01C6-0410-5793-559D423308A5}"/>
              </a:ext>
            </a:extLst>
          </p:cNvPr>
          <p:cNvSpPr txBox="1"/>
          <p:nvPr/>
        </p:nvSpPr>
        <p:spPr>
          <a:xfrm>
            <a:off x="4959208" y="4699150"/>
            <a:ext cx="2470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 substrate performance</a:t>
            </a:r>
            <a:r>
              <a:rPr lang="en-US" sz="1400" baseline="30000" dirty="0"/>
              <a:t>[1]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B0C6CB-855C-D550-D50B-38EF5D0FDFEB}"/>
              </a:ext>
            </a:extLst>
          </p:cNvPr>
          <p:cNvSpPr txBox="1"/>
          <p:nvPr/>
        </p:nvSpPr>
        <p:spPr>
          <a:xfrm>
            <a:off x="8839200" y="4699150"/>
            <a:ext cx="2451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Cu substrate performance</a:t>
            </a:r>
            <a:r>
              <a:rPr lang="en-US" sz="1400" baseline="30000" dirty="0"/>
              <a:t>[2]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537CE4-F3FB-F5CA-24CA-97640ABD4B2C}"/>
              </a:ext>
            </a:extLst>
          </p:cNvPr>
          <p:cNvSpPr txBox="1"/>
          <p:nvPr/>
        </p:nvSpPr>
        <p:spPr>
          <a:xfrm>
            <a:off x="6668227" y="5272886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Lifetime &gt; one year</a:t>
            </a:r>
          </a:p>
          <a:p>
            <a:r>
              <a:rPr lang="en-US" dirty="0"/>
              <a:t>Without cavity warm up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74732B-6DEF-D1E9-57BE-26FA907F9F95}"/>
              </a:ext>
            </a:extLst>
          </p:cNvPr>
          <p:cNvSpPr/>
          <p:nvPr/>
        </p:nvSpPr>
        <p:spPr>
          <a:xfrm>
            <a:off x="8458200" y="3128766"/>
            <a:ext cx="914400" cy="681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8275BE-39D8-C65A-EA11-96FC71E29C2A}"/>
              </a:ext>
            </a:extLst>
          </p:cNvPr>
          <p:cNvSpPr/>
          <p:nvPr/>
        </p:nvSpPr>
        <p:spPr>
          <a:xfrm>
            <a:off x="9428882" y="3886200"/>
            <a:ext cx="1239118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15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AA6A9-C1FA-324D-4B28-492235C52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A28532-1F80-DDB5-A1E1-5985A0C73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High QE in green wavelength, low thermal emittance</a:t>
            </a:r>
          </a:p>
          <a:p>
            <a:r>
              <a:rPr lang="en-US" sz="1600" dirty="0">
                <a:solidFill>
                  <a:schemeClr val="tx1"/>
                </a:solidFill>
              </a:rPr>
              <a:t>So </a:t>
            </a:r>
            <a:r>
              <a:rPr lang="en-US" sz="1800" b="1" dirty="0">
                <a:solidFill>
                  <a:schemeClr val="accent4"/>
                </a:solidFill>
              </a:rPr>
              <a:t>ideal</a:t>
            </a:r>
            <a:r>
              <a:rPr lang="en-US" sz="1600" dirty="0">
                <a:solidFill>
                  <a:schemeClr val="tx1"/>
                </a:solidFill>
              </a:rPr>
              <a:t> but </a:t>
            </a:r>
            <a:r>
              <a:rPr lang="en-US" sz="1800" b="1" dirty="0">
                <a:solidFill>
                  <a:schemeClr val="accent3"/>
                </a:solidFill>
              </a:rPr>
              <a:t>unstable</a:t>
            </a:r>
            <a:r>
              <a:rPr lang="en-US" sz="1600" dirty="0">
                <a:solidFill>
                  <a:schemeClr val="tx1"/>
                </a:solidFill>
              </a:rPr>
              <a:t> and </a:t>
            </a:r>
            <a:r>
              <a:rPr lang="en-US" sz="1800" b="1" dirty="0">
                <a:solidFill>
                  <a:schemeClr val="accent3"/>
                </a:solidFill>
              </a:rPr>
              <a:t>complicated fabrication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            </a:t>
            </a:r>
            <a:br>
              <a:rPr lang="en-US" sz="1400" dirty="0"/>
            </a:br>
            <a:endParaRPr lang="en-US" sz="1400" dirty="0"/>
          </a:p>
          <a:p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C0D116-1CE1-E050-65B4-A23D354DF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6" y="143212"/>
            <a:ext cx="11988800" cy="424506"/>
          </a:xfrm>
        </p:spPr>
        <p:txBody>
          <a:bodyPr/>
          <a:lstStyle/>
          <a:p>
            <a:r>
              <a:rPr lang="en-US" sz="2800" dirty="0"/>
              <a:t>Cathode material candidates – Semiconductor – K</a:t>
            </a:r>
            <a:r>
              <a:rPr lang="en-US" sz="2800" baseline="-25000" dirty="0"/>
              <a:t>2</a:t>
            </a:r>
            <a:r>
              <a:rPr lang="en-US" sz="2800" dirty="0"/>
              <a:t>CsSb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134AD-FB6A-FE70-EC4D-D39A351678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" name="Picture 5" descr="A graph showing different colors of a spectrum&#10;&#10;AI-generated content may be incorrect.">
            <a:extLst>
              <a:ext uri="{FF2B5EF4-FFF2-40B4-BE49-F238E27FC236}">
                <a16:creationId xmlns:a16="http://schemas.microsoft.com/office/drawing/2014/main" id="{3BDD0CA4-0B6A-4324-15A3-3B3743DAE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42" y="995051"/>
            <a:ext cx="5964658" cy="3581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3BE9B1-7136-3EB5-0C67-C28F8184D878}"/>
              </a:ext>
            </a:extLst>
          </p:cNvPr>
          <p:cNvSpPr txBox="1"/>
          <p:nvPr/>
        </p:nvSpPr>
        <p:spPr>
          <a:xfrm>
            <a:off x="851686" y="1726560"/>
            <a:ext cx="40847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Smoother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Sequential deposition to co-deposition</a:t>
            </a:r>
            <a:r>
              <a:rPr lang="en-US" sz="1050" dirty="0"/>
              <a:t>[1]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Coating temperature dependence</a:t>
            </a:r>
            <a:r>
              <a:rPr lang="en-US" sz="1050" dirty="0"/>
              <a:t>[3]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Substrate dependence</a:t>
            </a:r>
            <a:r>
              <a:rPr lang="en-US" sz="1050" dirty="0"/>
              <a:t>[5][6]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Epitaxy growth</a:t>
            </a:r>
            <a:r>
              <a:rPr lang="en-US" sz="1050" dirty="0"/>
              <a:t>[7]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25C8C7-B8C7-C68A-5E76-47A29E141762}"/>
              </a:ext>
            </a:extLst>
          </p:cNvPr>
          <p:cNvSpPr txBox="1"/>
          <p:nvPr/>
        </p:nvSpPr>
        <p:spPr>
          <a:xfrm>
            <a:off x="101600" y="4760407"/>
            <a:ext cx="11978443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</a:rPr>
              <a:t>[1] Feng, J. et al. (2017). Near atomically smooth alkali antimonide photocathode thin films. </a:t>
            </a:r>
            <a:r>
              <a:rPr lang="en-US" sz="1100" i="1" dirty="0">
                <a:effectLst/>
              </a:rPr>
              <a:t>Journal of Applied Physics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121</a:t>
            </a:r>
            <a:r>
              <a:rPr lang="en-US" sz="1100" dirty="0">
                <a:effectLst/>
              </a:rPr>
              <a:t>(4), 044904.</a:t>
            </a:r>
          </a:p>
          <a:p>
            <a:r>
              <a:rPr lang="en-US" sz="1100" dirty="0">
                <a:effectLst/>
              </a:rPr>
              <a:t>[2] Mamun, M. A. A. et al. (2016). Effect of Sb thickness on the performance of </a:t>
            </a:r>
            <a:r>
              <a:rPr lang="en-US" sz="1100" dirty="0" err="1">
                <a:effectLst/>
              </a:rPr>
              <a:t>bialkali</a:t>
            </a:r>
            <a:r>
              <a:rPr lang="en-US" sz="1100" dirty="0">
                <a:effectLst/>
              </a:rPr>
              <a:t>-antimonide photocathodes. </a:t>
            </a:r>
          </a:p>
          <a:p>
            <a:r>
              <a:rPr lang="en-US" sz="1100" dirty="0">
                <a:effectLst/>
              </a:rPr>
              <a:t>[3] Mohanty, S. K. et al. (2023). Development and Characterization of Multi-Alkali Antimonide Photocathodes for High-Brightness RF Photoinjectors. </a:t>
            </a:r>
            <a:r>
              <a:rPr lang="en-US" sz="1100" i="1" dirty="0">
                <a:effectLst/>
              </a:rPr>
              <a:t>Micromachines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14</a:t>
            </a:r>
            <a:r>
              <a:rPr lang="en-US" sz="1100" dirty="0">
                <a:effectLst/>
              </a:rPr>
              <a:t>(6), 1182.</a:t>
            </a:r>
          </a:p>
          <a:p>
            <a:r>
              <a:rPr lang="en-US" sz="1100" dirty="0">
                <a:effectLst/>
              </a:rPr>
              <a:t>[4] Guo, L. et al. (2025). Improved robustness of sequentially deposited potassium cesium antimonide photocathodes achieved by increasing the potassium content towards theoretical stoichiometry. </a:t>
            </a:r>
            <a:r>
              <a:rPr lang="en-US" sz="1100" i="1" dirty="0">
                <a:effectLst/>
              </a:rPr>
              <a:t>Scientific Reports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15</a:t>
            </a:r>
            <a:r>
              <a:rPr lang="en-US" sz="1100" dirty="0">
                <a:effectLst/>
              </a:rPr>
              <a:t>(1), 2900. </a:t>
            </a:r>
          </a:p>
          <a:p>
            <a:r>
              <a:rPr lang="en-US" sz="1100" dirty="0">
                <a:effectLst/>
              </a:rPr>
              <a:t>[5] Guo, L. et al. (2017). Substrate dependence of CsK2Sb photo-cathode performance. </a:t>
            </a:r>
            <a:r>
              <a:rPr lang="en-US" sz="1100" i="1" dirty="0">
                <a:effectLst/>
              </a:rPr>
              <a:t>Progress of Theoretical and Experimental Physics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2017</a:t>
            </a:r>
            <a:r>
              <a:rPr lang="en-US" sz="1100" dirty="0">
                <a:effectLst/>
              </a:rPr>
              <a:t>(3). </a:t>
            </a:r>
          </a:p>
          <a:p>
            <a:r>
              <a:rPr lang="en-US" sz="1100" dirty="0">
                <a:effectLst/>
              </a:rPr>
              <a:t>[6] Smedley, J. et al. (2009). K</a:t>
            </a:r>
            <a:r>
              <a:rPr lang="en-US" sz="1100" baseline="-25000" dirty="0">
                <a:effectLst/>
              </a:rPr>
              <a:t>2</a:t>
            </a:r>
            <a:r>
              <a:rPr lang="en-US" sz="1100" dirty="0">
                <a:effectLst/>
              </a:rPr>
              <a:t>CsSb Cathode Development. </a:t>
            </a:r>
            <a:r>
              <a:rPr lang="en-US" sz="1100" i="1" dirty="0">
                <a:effectLst/>
              </a:rPr>
              <a:t>AIP Conference Proceedings</a:t>
            </a:r>
            <a:r>
              <a:rPr lang="en-US" sz="1100" dirty="0">
                <a:effectLst/>
              </a:rPr>
              <a:t>, 1062–1066. </a:t>
            </a:r>
          </a:p>
          <a:p>
            <a:r>
              <a:rPr lang="en-US" sz="1100" dirty="0">
                <a:effectLst/>
              </a:rPr>
              <a:t>[7] Parzyck, C. T. et al. (2022). Single-Crystal Alkali Antimonide Photocathodes: High Efficiency in the Ultrathin Limit. </a:t>
            </a:r>
            <a:r>
              <a:rPr lang="en-US" sz="1100" i="1" dirty="0">
                <a:effectLst/>
              </a:rPr>
              <a:t>Physical Review Letters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128</a:t>
            </a:r>
            <a:r>
              <a:rPr lang="en-US" sz="1100" dirty="0">
                <a:effectLst/>
              </a:rPr>
              <a:t>(11), 114801. </a:t>
            </a:r>
          </a:p>
          <a:p>
            <a:r>
              <a:rPr lang="en-US" sz="1100" dirty="0">
                <a:effectLst/>
              </a:rPr>
              <a:t>[8] Wang, G. et al. (2018). Overcoming the quantum efficiency-lifetime tradeoff of photocathodes by coating with atomically thin two-dimensional nanomaterials. </a:t>
            </a:r>
            <a:r>
              <a:rPr lang="en-US" sz="1100" i="1" dirty="0" err="1">
                <a:effectLst/>
              </a:rPr>
              <a:t>Npj</a:t>
            </a:r>
            <a:r>
              <a:rPr lang="en-US" sz="1100" i="1" dirty="0">
                <a:effectLst/>
              </a:rPr>
              <a:t> 2D Materials and Applications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2</a:t>
            </a:r>
            <a:r>
              <a:rPr lang="en-US" sz="1100" dirty="0">
                <a:effectLst/>
              </a:rPr>
              <a:t>(1), 17. </a:t>
            </a:r>
          </a:p>
          <a:p>
            <a:r>
              <a:rPr lang="en-US" sz="1100" dirty="0">
                <a:effectLst/>
              </a:rPr>
              <a:t>[9] Yamaguchi, H. et al. (2017). Active </a:t>
            </a:r>
            <a:r>
              <a:rPr lang="en-US" sz="1100" dirty="0" err="1">
                <a:effectLst/>
              </a:rPr>
              <a:t>bialkali</a:t>
            </a:r>
            <a:r>
              <a:rPr lang="en-US" sz="1100" dirty="0">
                <a:effectLst/>
              </a:rPr>
              <a:t> photocathodes on free-standing graphene substrates. </a:t>
            </a:r>
            <a:r>
              <a:rPr lang="en-US" sz="1100" i="1" dirty="0" err="1">
                <a:effectLst/>
              </a:rPr>
              <a:t>Npj</a:t>
            </a:r>
            <a:r>
              <a:rPr lang="en-US" sz="1100" i="1" dirty="0">
                <a:effectLst/>
              </a:rPr>
              <a:t> 2D Materials and Applications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1</a:t>
            </a:r>
            <a:r>
              <a:rPr lang="en-US" sz="1100" dirty="0">
                <a:effectLst/>
              </a:rPr>
              <a:t>(1), 12.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257FD2-6BF7-3A89-344C-0E24EE30ADB8}"/>
              </a:ext>
            </a:extLst>
          </p:cNvPr>
          <p:cNvSpPr txBox="1"/>
          <p:nvPr/>
        </p:nvSpPr>
        <p:spPr>
          <a:xfrm>
            <a:off x="851686" y="3320515"/>
            <a:ext cx="346280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Stronger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Sb thickness dependence</a:t>
            </a:r>
            <a:r>
              <a:rPr lang="en-US" sz="1050" dirty="0"/>
              <a:t>[2]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Stoichiometry dependence</a:t>
            </a:r>
            <a:r>
              <a:rPr lang="en-US" sz="1050" dirty="0"/>
              <a:t>[4]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Graphene/2D protection layer</a:t>
            </a:r>
            <a:r>
              <a:rPr lang="en-US" sz="1050" dirty="0"/>
              <a:t>[8][9]</a:t>
            </a:r>
          </a:p>
        </p:txBody>
      </p:sp>
    </p:spTree>
    <p:extLst>
      <p:ext uri="{BB962C8B-B14F-4D97-AF65-F5344CB8AC3E}">
        <p14:creationId xmlns:p14="http://schemas.microsoft.com/office/powerpoint/2010/main" val="3399793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7483D-CB8C-C009-C445-2EF343BC7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E8630F-F8CA-2977-7632-7BDCBF086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sz="1400" dirty="0"/>
            </a:b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373A23-1B56-8256-2D51-06B07ADB4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6" y="143212"/>
            <a:ext cx="11988800" cy="424506"/>
          </a:xfrm>
        </p:spPr>
        <p:txBody>
          <a:bodyPr/>
          <a:lstStyle/>
          <a:p>
            <a:r>
              <a:rPr lang="en-US" sz="2800" dirty="0"/>
              <a:t>Cathode material candidates – Semiconductor – K</a:t>
            </a:r>
            <a:r>
              <a:rPr lang="en-US" sz="2800" baseline="-25000" dirty="0"/>
              <a:t>2</a:t>
            </a:r>
            <a:r>
              <a:rPr lang="en-US" sz="2800" dirty="0"/>
              <a:t>CsSb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E71A1-C527-DAE5-A8F8-AF9E75AF5D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B81819-4C8E-EAF3-A259-AFBF1C678B59}"/>
              </a:ext>
            </a:extLst>
          </p:cNvPr>
          <p:cNvSpPr txBox="1"/>
          <p:nvPr/>
        </p:nvSpPr>
        <p:spPr>
          <a:xfrm>
            <a:off x="109344" y="6186302"/>
            <a:ext cx="1197150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[1] </a:t>
            </a:r>
            <a:r>
              <a:rPr lang="en-US" sz="1100" dirty="0" err="1">
                <a:effectLst/>
              </a:rPr>
              <a:t>Petrushina</a:t>
            </a:r>
            <a:r>
              <a:rPr lang="en-US" sz="1100" dirty="0">
                <a:effectLst/>
              </a:rPr>
              <a:t>, I. et al. (2020). High-Brightness Continuous-Wave Electron Beams from Superconducting Radio-Frequency Photoemission Gun. </a:t>
            </a:r>
            <a:r>
              <a:rPr lang="en-US" sz="1100" i="1" dirty="0">
                <a:effectLst/>
              </a:rPr>
              <a:t>Physical Review Letters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124</a:t>
            </a:r>
            <a:r>
              <a:rPr lang="en-US" sz="1100" dirty="0">
                <a:effectLst/>
              </a:rPr>
              <a:t>(24), 244801.</a:t>
            </a:r>
          </a:p>
          <a:p>
            <a:r>
              <a:rPr lang="en-US" sz="1100" dirty="0"/>
              <a:t>[2] </a:t>
            </a:r>
            <a:r>
              <a:rPr lang="en-US" sz="1100" dirty="0">
                <a:effectLst/>
              </a:rPr>
              <a:t>Wang, E. et al. (2021). Long lifetime of </a:t>
            </a:r>
            <a:r>
              <a:rPr lang="en-US" sz="1100" dirty="0" err="1">
                <a:effectLst/>
              </a:rPr>
              <a:t>bialkali</a:t>
            </a:r>
            <a:r>
              <a:rPr lang="en-US" sz="1100" dirty="0">
                <a:effectLst/>
              </a:rPr>
              <a:t> photocathodes operating in high gradient superconducting radio frequency gun. </a:t>
            </a:r>
            <a:r>
              <a:rPr lang="en-US" sz="1100" i="1" dirty="0">
                <a:effectLst/>
              </a:rPr>
              <a:t>Scientific Reports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11</a:t>
            </a:r>
            <a:r>
              <a:rPr lang="en-US" sz="1100" dirty="0">
                <a:effectLst/>
              </a:rPr>
              <a:t>(1), 4477. </a:t>
            </a:r>
          </a:p>
          <a:p>
            <a:r>
              <a:rPr lang="en-US" sz="1100" dirty="0"/>
              <a:t>[3] </a:t>
            </a:r>
            <a:r>
              <a:rPr lang="en-US" sz="1100" dirty="0" err="1">
                <a:effectLst/>
              </a:rPr>
              <a:t>Huamu</a:t>
            </a:r>
            <a:r>
              <a:rPr lang="en-US" sz="1100" dirty="0">
                <a:effectLst/>
              </a:rPr>
              <a:t>, Xie (2023). Successfu</a:t>
            </a:r>
            <a:r>
              <a:rPr lang="en-US" sz="1100" dirty="0"/>
              <a:t>l operation of K2CsSb photocathode in DC-SRF-II gun. Talk at Photocathode Physics for Photoinjectors(P3) Workshop.</a:t>
            </a:r>
            <a:endParaRPr lang="en-US" sz="1100" dirty="0">
              <a:effectLst/>
            </a:endParaRPr>
          </a:p>
        </p:txBody>
      </p:sp>
      <p:pic>
        <p:nvPicPr>
          <p:cNvPr id="6" name="Picture 5" descr="A diagram of a cathode&#10;&#10;AI-generated content may be incorrect.">
            <a:extLst>
              <a:ext uri="{FF2B5EF4-FFF2-40B4-BE49-F238E27FC236}">
                <a16:creationId xmlns:a16="http://schemas.microsoft.com/office/drawing/2014/main" id="{0A62E009-B4E2-439C-7652-7EB1FBB6B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44" y="2240987"/>
            <a:ext cx="5759765" cy="3492781"/>
          </a:xfrm>
          <a:prstGeom prst="rect">
            <a:avLst/>
          </a:prstGeom>
        </p:spPr>
      </p:pic>
      <p:pic>
        <p:nvPicPr>
          <p:cNvPr id="9" name="Picture 8" descr="A graph with a line drawn in red circle&#10;&#10;AI-generated content may be incorrect.">
            <a:extLst>
              <a:ext uri="{FF2B5EF4-FFF2-40B4-BE49-F238E27FC236}">
                <a16:creationId xmlns:a16="http://schemas.microsoft.com/office/drawing/2014/main" id="{C43297E1-90A5-AE4A-6626-3FE480445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186" y="2671920"/>
            <a:ext cx="5997951" cy="27233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105CC3-453E-E0E0-59E1-F8336D06A9FF}"/>
              </a:ext>
            </a:extLst>
          </p:cNvPr>
          <p:cNvSpPr txBox="1"/>
          <p:nvPr/>
        </p:nvSpPr>
        <p:spPr>
          <a:xfrm>
            <a:off x="990600" y="5742675"/>
            <a:ext cx="3584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QE evolution at BNL SRF gun</a:t>
            </a:r>
            <a:r>
              <a:rPr lang="en-US" baseline="30000" dirty="0"/>
              <a:t>[1][2]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6B80C4-F92A-96DB-C77C-C74F23785D9D}"/>
              </a:ext>
            </a:extLst>
          </p:cNvPr>
          <p:cNvSpPr txBox="1"/>
          <p:nvPr/>
        </p:nvSpPr>
        <p:spPr>
          <a:xfrm>
            <a:off x="6923162" y="5747129"/>
            <a:ext cx="458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evolution at PKU DC-SRF-II gun</a:t>
            </a:r>
            <a:r>
              <a:rPr lang="en-US" baseline="30000" dirty="0"/>
              <a:t>[3]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530066-7A6E-1ABB-8F05-A09C915C3C45}"/>
              </a:ext>
            </a:extLst>
          </p:cNvPr>
          <p:cNvSpPr txBox="1"/>
          <p:nvPr/>
        </p:nvSpPr>
        <p:spPr>
          <a:xfrm>
            <a:off x="6256094" y="1169331"/>
            <a:ext cx="5811206" cy="646331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0.28 um @ 20pC; 0.43 um @ 50pC; 0.58 um @ 100pC</a:t>
            </a:r>
          </a:p>
          <a:p>
            <a:pPr algn="ctr"/>
            <a:r>
              <a:rPr lang="en-US" dirty="0"/>
              <a:t>16 hours operation time </a:t>
            </a:r>
            <a:r>
              <a:rPr lang="en-US" dirty="0">
                <a:solidFill>
                  <a:schemeClr val="accent2"/>
                </a:solidFill>
              </a:rPr>
              <a:t>@ PKU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8AC972-8868-1540-ED02-3095230C9D5D}"/>
              </a:ext>
            </a:extLst>
          </p:cNvPr>
          <p:cNvSpPr txBox="1"/>
          <p:nvPr/>
        </p:nvSpPr>
        <p:spPr>
          <a:xfrm>
            <a:off x="635862" y="1001020"/>
            <a:ext cx="3935694" cy="92333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Gradient @ 18MV/m</a:t>
            </a:r>
          </a:p>
          <a:p>
            <a:pPr algn="ctr"/>
            <a:r>
              <a:rPr lang="en-US" dirty="0"/>
              <a:t>0.3 um @ 100pC; 0.57 um @ 600pC</a:t>
            </a:r>
          </a:p>
          <a:p>
            <a:pPr algn="ctr"/>
            <a:r>
              <a:rPr lang="en-US" dirty="0"/>
              <a:t>one month operation time </a:t>
            </a:r>
            <a:r>
              <a:rPr lang="en-US" dirty="0">
                <a:solidFill>
                  <a:schemeClr val="accent3"/>
                </a:solidFill>
              </a:rPr>
              <a:t>@ BNL</a:t>
            </a:r>
          </a:p>
        </p:txBody>
      </p:sp>
    </p:spTree>
    <p:extLst>
      <p:ext uri="{BB962C8B-B14F-4D97-AF65-F5344CB8AC3E}">
        <p14:creationId xmlns:p14="http://schemas.microsoft.com/office/powerpoint/2010/main" val="923419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88F6A-0942-CD4F-3897-CB9A8BE2E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1E2927-48EC-766C-9E76-D70556B5C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High QE at green wavelength</a:t>
            </a:r>
          </a:p>
          <a:p>
            <a:r>
              <a:rPr lang="en-US" sz="1800" dirty="0">
                <a:solidFill>
                  <a:schemeClr val="tx1"/>
                </a:solidFill>
              </a:rPr>
              <a:t>Polarized beam generation (Cs, O layer)</a:t>
            </a:r>
          </a:p>
          <a:p>
            <a:r>
              <a:rPr lang="en-US" sz="1800" dirty="0">
                <a:solidFill>
                  <a:schemeClr val="tx1"/>
                </a:solidFill>
              </a:rPr>
              <a:t>Successful test in BNL 2025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Super fragile, still long way to go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F35B1E-67BD-DE3F-ECF1-696D08ED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6" y="143212"/>
            <a:ext cx="11988800" cy="424506"/>
          </a:xfrm>
        </p:spPr>
        <p:txBody>
          <a:bodyPr/>
          <a:lstStyle/>
          <a:p>
            <a:r>
              <a:rPr lang="en-US" sz="2800" dirty="0"/>
              <a:t>Cathode material candidates – Semiconductor – GaAs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D4ABB-5513-EC16-5A80-20F98763F4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B63FF03-AEE5-7A1F-E00A-04134C9E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027" y="2409559"/>
            <a:ext cx="7177892" cy="323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62D704-56F7-37E4-A65A-DA3A97B140F4}"/>
              </a:ext>
            </a:extLst>
          </p:cNvPr>
          <p:cNvSpPr txBox="1"/>
          <p:nvPr/>
        </p:nvSpPr>
        <p:spPr>
          <a:xfrm>
            <a:off x="42416" y="6538764"/>
            <a:ext cx="119878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</a:rPr>
              <a:t>[1] Litvinenko, V. et al. (2025). </a:t>
            </a:r>
            <a:r>
              <a:rPr lang="en-US" sz="1100" i="1" dirty="0">
                <a:effectLst/>
              </a:rPr>
              <a:t>Breakthrough in Generation of Polarized Electron Beams: Unveiling the World’s First RF Electron Gun with GaAs Photocathode</a:t>
            </a:r>
            <a:r>
              <a:rPr lang="en-US" sz="1100" dirty="0">
                <a:effectLst/>
              </a:rPr>
              <a:t>. 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ABC5E959-306F-4704-140E-3BBD1F779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 r="35598"/>
          <a:stretch/>
        </p:blipFill>
        <p:spPr bwMode="auto">
          <a:xfrm>
            <a:off x="381000" y="3167113"/>
            <a:ext cx="3507344" cy="204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1837C5-BE61-3E6B-5FB0-2CE9ECFBA1E9}"/>
              </a:ext>
            </a:extLst>
          </p:cNvPr>
          <p:cNvSpPr txBox="1"/>
          <p:nvPr/>
        </p:nvSpPr>
        <p:spPr>
          <a:xfrm>
            <a:off x="4673394" y="1560645"/>
            <a:ext cx="6994222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QE start from 0.05%; lifetime 24hrs; charge lifetime 1.3mC for CW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6A4409-58D1-316B-55EA-1B78D8ADE970}"/>
              </a:ext>
            </a:extLst>
          </p:cNvPr>
          <p:cNvSpPr/>
          <p:nvPr/>
        </p:nvSpPr>
        <p:spPr>
          <a:xfrm>
            <a:off x="5113682" y="4068932"/>
            <a:ext cx="1964636" cy="743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A05FFB-5EC6-77CC-7D6A-31A3FD8C5C79}"/>
              </a:ext>
            </a:extLst>
          </p:cNvPr>
          <p:cNvSpPr/>
          <p:nvPr/>
        </p:nvSpPr>
        <p:spPr>
          <a:xfrm>
            <a:off x="8534400" y="4038600"/>
            <a:ext cx="2286000" cy="743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661F27-2C6C-FBB0-5B05-2CD6AF4F880B}"/>
              </a:ext>
            </a:extLst>
          </p:cNvPr>
          <p:cNvSpPr txBox="1"/>
          <p:nvPr/>
        </p:nvSpPr>
        <p:spPr>
          <a:xfrm>
            <a:off x="972334" y="5767392"/>
            <a:ext cx="2324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GaAs cathode assembly</a:t>
            </a:r>
            <a:r>
              <a:rPr lang="en-US" sz="1400" baseline="30000" dirty="0"/>
              <a:t>[1]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141324-8E81-EB49-D8CF-65FC54FE5C67}"/>
              </a:ext>
            </a:extLst>
          </p:cNvPr>
          <p:cNvSpPr txBox="1"/>
          <p:nvPr/>
        </p:nvSpPr>
        <p:spPr>
          <a:xfrm>
            <a:off x="7115582" y="5767393"/>
            <a:ext cx="2837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GaAs QE and charge evolution</a:t>
            </a:r>
            <a:r>
              <a:rPr lang="en-US" sz="1400" baseline="300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2472580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B7B15-2D3F-C6CC-5E20-DAAEE88BF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0C66E6-3276-71FA-F6AE-5E2B98517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sz="1400" dirty="0"/>
            </a:b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4EF5DE-C61D-F9C1-A362-A2146AB63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Progress on Cathodes Testing in the LCLS-II HE SRF gun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85CB1-4808-7B32-3F2A-0C5329731E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CCAFEBF3-237B-8E2A-3F06-E9C5521DD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49" y="1043383"/>
            <a:ext cx="3341900" cy="54099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503230-75F3-0C82-9BD2-074AA1869E2B}"/>
              </a:ext>
            </a:extLst>
          </p:cNvPr>
          <p:cNvSpPr txBox="1"/>
          <p:nvPr/>
        </p:nvSpPr>
        <p:spPr>
          <a:xfrm>
            <a:off x="4372158" y="1053000"/>
            <a:ext cx="7590539" cy="36933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Successful test of the blank cavity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(without cathode port) &gt; 30MV/m</a:t>
            </a:r>
          </a:p>
        </p:txBody>
      </p:sp>
      <p:pic>
        <p:nvPicPr>
          <p:cNvPr id="1028" name="Picture 4" descr="Logo resources | SLAC National Accelerator Laboratory">
            <a:extLst>
              <a:ext uri="{FF2B5EF4-FFF2-40B4-BE49-F238E27FC236}">
                <a16:creationId xmlns:a16="http://schemas.microsoft.com/office/drawing/2014/main" id="{66BFC1E1-A902-BDDD-1BB3-3D0C63884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798" y="1689877"/>
            <a:ext cx="1662298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ZDR Logo in Landscape Format (png) - Helmholtz-Zentrum Dresden ...">
            <a:extLst>
              <a:ext uri="{FF2B5EF4-FFF2-40B4-BE49-F238E27FC236}">
                <a16:creationId xmlns:a16="http://schemas.microsoft.com/office/drawing/2014/main" id="{5DBD195F-E2EF-6872-EC61-9357F4465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568" y="1633910"/>
            <a:ext cx="2364530" cy="36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rgonne national laboratory logo - Google 搜尋 | National laboratory, Un ...">
            <a:extLst>
              <a:ext uri="{FF2B5EF4-FFF2-40B4-BE49-F238E27FC236}">
                <a16:creationId xmlns:a16="http://schemas.microsoft.com/office/drawing/2014/main" id="{CE83770A-D0B5-555A-6491-FF857C2EE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148" y="1463493"/>
            <a:ext cx="1243038" cy="57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cility for Rare Isotope Beams (FRIB) on LinkedIn: FRIB Year in Review ...">
            <a:extLst>
              <a:ext uri="{FF2B5EF4-FFF2-40B4-BE49-F238E27FC236}">
                <a16:creationId xmlns:a16="http://schemas.microsoft.com/office/drawing/2014/main" id="{96747BD4-6042-57C6-7907-CC2C6DE87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t="35007" r="5224" b="33762"/>
          <a:stretch/>
        </p:blipFill>
        <p:spPr bwMode="auto">
          <a:xfrm>
            <a:off x="6236972" y="1614789"/>
            <a:ext cx="2039453" cy="39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712EB7-D4A1-5E0B-EBAD-AB942543128C}"/>
              </a:ext>
            </a:extLst>
          </p:cNvPr>
          <p:cNvSpPr txBox="1"/>
          <p:nvPr/>
        </p:nvSpPr>
        <p:spPr>
          <a:xfrm>
            <a:off x="1447800" y="6390337"/>
            <a:ext cx="165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Cold test results</a:t>
            </a:r>
          </a:p>
        </p:txBody>
      </p:sp>
      <p:pic>
        <p:nvPicPr>
          <p:cNvPr id="15" name="Picture 14" descr="A machine with a few parts&#10;&#10;AI-generated content may be incorrect.">
            <a:extLst>
              <a:ext uri="{FF2B5EF4-FFF2-40B4-BE49-F238E27FC236}">
                <a16:creationId xmlns:a16="http://schemas.microsoft.com/office/drawing/2014/main" id="{A6CC6B8F-D1B7-8B2C-A445-11D7882CF3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1262" y="2144203"/>
            <a:ext cx="1827072" cy="3200400"/>
          </a:xfrm>
          <a:prstGeom prst="rect">
            <a:avLst/>
          </a:prstGeom>
        </p:spPr>
      </p:pic>
      <p:pic>
        <p:nvPicPr>
          <p:cNvPr id="17" name="Picture 16" descr="A person in a white suit in a factory&#10;&#10;AI-generated content may be incorrect.">
            <a:extLst>
              <a:ext uri="{FF2B5EF4-FFF2-40B4-BE49-F238E27FC236}">
                <a16:creationId xmlns:a16="http://schemas.microsoft.com/office/drawing/2014/main" id="{E4B61512-6606-5B3B-6166-A7D7A5C15A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5800" y="2147902"/>
            <a:ext cx="2415511" cy="3200400"/>
          </a:xfrm>
          <a:prstGeom prst="rect">
            <a:avLst/>
          </a:prstGeom>
        </p:spPr>
      </p:pic>
      <p:pic>
        <p:nvPicPr>
          <p:cNvPr id="19" name="Picture 18" descr="A close up of a machine&#10;&#10;AI-generated content may be incorrect.">
            <a:extLst>
              <a:ext uri="{FF2B5EF4-FFF2-40B4-BE49-F238E27FC236}">
                <a16:creationId xmlns:a16="http://schemas.microsoft.com/office/drawing/2014/main" id="{C22FA4F8-5E56-AF19-14A0-13CAA6C99A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2833" y="2144203"/>
            <a:ext cx="2197198" cy="3200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43794AD-42F7-3D1D-8DFC-43A5B0D7529B}"/>
              </a:ext>
            </a:extLst>
          </p:cNvPr>
          <p:cNvSpPr txBox="1"/>
          <p:nvPr/>
        </p:nvSpPr>
        <p:spPr>
          <a:xfrm>
            <a:off x="5066201" y="5325614"/>
            <a:ext cx="1152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Cold mass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BF534E-96E0-72D7-78FA-CD7126061850}"/>
              </a:ext>
            </a:extLst>
          </p:cNvPr>
          <p:cNvSpPr txBox="1"/>
          <p:nvPr/>
        </p:nvSpPr>
        <p:spPr>
          <a:xfrm>
            <a:off x="7535691" y="5343260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Cathode stalk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DA84E0-C416-71AF-EBF3-7F368F59C78F}"/>
              </a:ext>
            </a:extLst>
          </p:cNvPr>
          <p:cNvSpPr txBox="1"/>
          <p:nvPr/>
        </p:nvSpPr>
        <p:spPr>
          <a:xfrm>
            <a:off x="10031793" y="5353094"/>
            <a:ext cx="1436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Full assembly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03D0F1-24A7-1182-54EA-E29B67E3F953}"/>
              </a:ext>
            </a:extLst>
          </p:cNvPr>
          <p:cNvSpPr txBox="1"/>
          <p:nvPr/>
        </p:nvSpPr>
        <p:spPr>
          <a:xfrm>
            <a:off x="4721612" y="5793574"/>
            <a:ext cx="6891630" cy="369332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Next step is cavity test with cathode stalk in new cryomodule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70C5B0-3502-F407-754B-DF04B254416E}"/>
              </a:ext>
            </a:extLst>
          </p:cNvPr>
          <p:cNvSpPr txBox="1"/>
          <p:nvPr/>
        </p:nvSpPr>
        <p:spPr>
          <a:xfrm>
            <a:off x="6008275" y="6172001"/>
            <a:ext cx="4536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With Cu plug  (dark current could be measured)</a:t>
            </a:r>
          </a:p>
        </p:txBody>
      </p:sp>
    </p:spTree>
    <p:extLst>
      <p:ext uri="{BB962C8B-B14F-4D97-AF65-F5344CB8AC3E}">
        <p14:creationId xmlns:p14="http://schemas.microsoft.com/office/powerpoint/2010/main" val="2075764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24573-9B54-4CE0-E697-1FD563ACE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92D81C-86DA-49C3-7582-70ECED27B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K</a:t>
            </a:r>
            <a:r>
              <a:rPr lang="en-US" sz="2000" baseline="-25000" dirty="0"/>
              <a:t>2</a:t>
            </a:r>
            <a:r>
              <a:rPr lang="en-US" sz="2000" dirty="0"/>
              <a:t>CsSb has been successfully fabricated at FRIB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Sequential deposition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Si and Nb substrate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Ongoing modification for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LCLS-II HE gun suitcase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Co-deposition ability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Mo layer on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Cu plug substrate </a:t>
            </a:r>
            <a:br>
              <a:rPr lang="en-US" sz="1400" dirty="0"/>
            </a:b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E60D96-132E-EF17-09E3-FC9B222F9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Progress on Cathodes Testing in the LCLS-II HE SRF gun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31307-D688-13FE-C1A4-CB534FBD5D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DD0CC5-AD67-0E68-A283-F99DDFB9A8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r="9871" b="13178"/>
          <a:stretch/>
        </p:blipFill>
        <p:spPr>
          <a:xfrm>
            <a:off x="8685200" y="1045399"/>
            <a:ext cx="3266939" cy="4833420"/>
          </a:xfrm>
          <a:prstGeom prst="rect">
            <a:avLst/>
          </a:prstGeom>
        </p:spPr>
      </p:pic>
      <p:pic>
        <p:nvPicPr>
          <p:cNvPr id="5" name="Picture 4" descr="A graph of different cathodes&#10;&#10;Description automatically generated">
            <a:extLst>
              <a:ext uri="{FF2B5EF4-FFF2-40B4-BE49-F238E27FC236}">
                <a16:creationId xmlns:a16="http://schemas.microsoft.com/office/drawing/2014/main" id="{5BA825FF-F375-07CF-A536-F8AB2AA08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1439980"/>
            <a:ext cx="5421923" cy="43090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A79366-5522-139A-B7F4-0539BDBC50E2}"/>
              </a:ext>
            </a:extLst>
          </p:cNvPr>
          <p:cNvSpPr txBox="1"/>
          <p:nvPr/>
        </p:nvSpPr>
        <p:spPr>
          <a:xfrm>
            <a:off x="0" y="6538764"/>
            <a:ext cx="88821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</a:rPr>
              <a:t>[1] </a:t>
            </a:r>
            <a:r>
              <a:rPr lang="en-US" sz="1100" dirty="0" err="1">
                <a:effectLst/>
              </a:rPr>
              <a:t>Yin,Ziye</a:t>
            </a:r>
            <a:r>
              <a:rPr lang="en-US" sz="1100" dirty="0">
                <a:effectLst/>
              </a:rPr>
              <a:t>, et al. (2024). </a:t>
            </a:r>
            <a:r>
              <a:rPr lang="en-US" sz="1100" i="1" dirty="0">
                <a:effectLst/>
              </a:rPr>
              <a:t>Development of Bi-Alkali antimonide photocathodes for a 1.3 GHz superconducting rf photo-injector.</a:t>
            </a:r>
            <a:endParaRPr lang="en-US" sz="1100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A6C967-66D2-BB3A-927C-9CE3FA1D95BC}"/>
              </a:ext>
            </a:extLst>
          </p:cNvPr>
          <p:cNvSpPr txBox="1"/>
          <p:nvPr/>
        </p:nvSpPr>
        <p:spPr>
          <a:xfrm>
            <a:off x="9038511" y="5919410"/>
            <a:ext cx="2560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Cathode preparation chamber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726FEC-6D52-E238-B24E-A7AA2CB3139D}"/>
              </a:ext>
            </a:extLst>
          </p:cNvPr>
          <p:cNvSpPr txBox="1"/>
          <p:nvPr/>
        </p:nvSpPr>
        <p:spPr>
          <a:xfrm>
            <a:off x="3886200" y="5919409"/>
            <a:ext cx="4012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Fabricated K</a:t>
            </a:r>
            <a:r>
              <a:rPr lang="en-US" sz="1400" baseline="-25000" dirty="0"/>
              <a:t>2</a:t>
            </a:r>
            <a:r>
              <a:rPr lang="en-US" sz="1400" dirty="0"/>
              <a:t>CsSb cathode spectra response</a:t>
            </a:r>
            <a:r>
              <a:rPr lang="en-US" sz="1400" baseline="300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653893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AFB57-1E54-86FF-8CBE-66E2716EE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8B6534-6FDC-1CF1-5837-68F032A7D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 diagnostic beam was tested by a 20KeV DC gun</a:t>
            </a:r>
          </a:p>
          <a:p>
            <a:r>
              <a:rPr lang="en-US" sz="1400" dirty="0">
                <a:solidFill>
                  <a:schemeClr val="tx1"/>
                </a:solidFill>
              </a:rPr>
              <a:t>Cathode can be directly transferred to DC gun</a:t>
            </a:r>
          </a:p>
          <a:p>
            <a:r>
              <a:rPr lang="en-US" sz="1400" dirty="0">
                <a:solidFill>
                  <a:schemeClr val="tx1"/>
                </a:solidFill>
              </a:rPr>
              <a:t>Laser system is built by ourselves (ongoing)</a:t>
            </a:r>
          </a:p>
          <a:p>
            <a:r>
              <a:rPr lang="en-US" sz="1400" dirty="0">
                <a:solidFill>
                  <a:schemeClr val="tx1"/>
                </a:solidFill>
              </a:rPr>
              <a:t>515nm, 1ps, 40.625MHz, 0.1mW</a:t>
            </a:r>
          </a:p>
          <a:p>
            <a:r>
              <a:rPr lang="en-US" sz="1400" dirty="0">
                <a:solidFill>
                  <a:schemeClr val="tx1"/>
                </a:solidFill>
              </a:rPr>
              <a:t>electron 100fC/bunch and 1uA average current</a:t>
            </a:r>
            <a:br>
              <a:rPr lang="en-US" sz="1400" dirty="0"/>
            </a:b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8FBD95-2777-EA0D-35CE-19C5DDD36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Progress on Cathodes Testing in the LCLS-II HE SRF gun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72D1C-A3B8-0EF8-F0CD-03460DAA60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" name="Picture 4" descr="A machine with many parts on it&#10;&#10;Description automatically generated">
            <a:extLst>
              <a:ext uri="{FF2B5EF4-FFF2-40B4-BE49-F238E27FC236}">
                <a16:creationId xmlns:a16="http://schemas.microsoft.com/office/drawing/2014/main" id="{2116206E-3B8A-4D0B-AA81-F160EC8E26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737"/>
          <a:stretch/>
        </p:blipFill>
        <p:spPr>
          <a:xfrm>
            <a:off x="7234329" y="3657837"/>
            <a:ext cx="4678589" cy="27461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11C9B23-A504-4D8F-D2D7-21FE41603CE7}"/>
              </a:ext>
            </a:extLst>
          </p:cNvPr>
          <p:cNvSpPr txBox="1"/>
          <p:nvPr/>
        </p:nvSpPr>
        <p:spPr>
          <a:xfrm>
            <a:off x="8740287" y="6404033"/>
            <a:ext cx="1710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Beamline picture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DE1A160-B603-9DD7-AC77-055DB69D092C}"/>
              </a:ext>
            </a:extLst>
          </p:cNvPr>
          <p:cNvGrpSpPr/>
          <p:nvPr/>
        </p:nvGrpSpPr>
        <p:grpSpPr>
          <a:xfrm>
            <a:off x="662246" y="3365909"/>
            <a:ext cx="5944615" cy="2952512"/>
            <a:chOff x="838200" y="1507028"/>
            <a:chExt cx="5944615" cy="29525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F3BB83D-BD71-984D-4565-ACF35FB78062}"/>
                </a:ext>
              </a:extLst>
            </p:cNvPr>
            <p:cNvGrpSpPr/>
            <p:nvPr/>
          </p:nvGrpSpPr>
          <p:grpSpPr>
            <a:xfrm>
              <a:off x="838200" y="1847882"/>
              <a:ext cx="5338266" cy="1980472"/>
              <a:chOff x="237603" y="1818465"/>
              <a:chExt cx="5338266" cy="198047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715DDBD-B158-5A71-CFE8-24941F2E3E9B}"/>
                  </a:ext>
                </a:extLst>
              </p:cNvPr>
              <p:cNvSpPr/>
              <p:nvPr/>
            </p:nvSpPr>
            <p:spPr>
              <a:xfrm>
                <a:off x="1143000" y="2133600"/>
                <a:ext cx="552297" cy="57666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35C2A8C-B1DC-3F81-32F9-0294E2BFBB63}"/>
                  </a:ext>
                </a:extLst>
              </p:cNvPr>
              <p:cNvSpPr/>
              <p:nvPr/>
            </p:nvSpPr>
            <p:spPr>
              <a:xfrm>
                <a:off x="1695297" y="2324099"/>
                <a:ext cx="552297" cy="19566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3799944-6569-20A2-9A69-55CE28A44ECE}"/>
                  </a:ext>
                </a:extLst>
              </p:cNvPr>
              <p:cNvSpPr/>
              <p:nvPr/>
            </p:nvSpPr>
            <p:spPr>
              <a:xfrm>
                <a:off x="2247595" y="2133598"/>
                <a:ext cx="267006" cy="57666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9B69B-E225-511B-7EF2-39BB155CCF1A}"/>
                  </a:ext>
                </a:extLst>
              </p:cNvPr>
              <p:cNvSpPr/>
              <p:nvPr/>
            </p:nvSpPr>
            <p:spPr>
              <a:xfrm>
                <a:off x="2514602" y="2324099"/>
                <a:ext cx="222096" cy="19566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2DBD99-233E-0BAD-8A7B-ECE398CCB5B4}"/>
                  </a:ext>
                </a:extLst>
              </p:cNvPr>
              <p:cNvSpPr/>
              <p:nvPr/>
            </p:nvSpPr>
            <p:spPr>
              <a:xfrm>
                <a:off x="2733738" y="2123243"/>
                <a:ext cx="552297" cy="57666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8AC8F85-9F8E-0E85-BDFC-ED07385543F1}"/>
                  </a:ext>
                </a:extLst>
              </p:cNvPr>
              <p:cNvSpPr/>
              <p:nvPr/>
            </p:nvSpPr>
            <p:spPr>
              <a:xfrm>
                <a:off x="237603" y="1818465"/>
                <a:ext cx="725432" cy="1208103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C6F87DB-C50F-C00F-A4F6-8881FE7A4842}"/>
                  </a:ext>
                </a:extLst>
              </p:cNvPr>
              <p:cNvSpPr/>
              <p:nvPr/>
            </p:nvSpPr>
            <p:spPr>
              <a:xfrm>
                <a:off x="949757" y="2324099"/>
                <a:ext cx="193244" cy="19566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93A4229-04CA-F4DD-2008-A21591C20D79}"/>
                  </a:ext>
                </a:extLst>
              </p:cNvPr>
              <p:cNvSpPr/>
              <p:nvPr/>
            </p:nvSpPr>
            <p:spPr>
              <a:xfrm>
                <a:off x="3286035" y="2313742"/>
                <a:ext cx="552297" cy="19566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F25723F-2477-81AA-47AA-386241FE9194}"/>
                  </a:ext>
                </a:extLst>
              </p:cNvPr>
              <p:cNvSpPr/>
              <p:nvPr/>
            </p:nvSpPr>
            <p:spPr>
              <a:xfrm>
                <a:off x="4387669" y="2324099"/>
                <a:ext cx="552297" cy="19566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Partial Circle 17">
                <a:extLst>
                  <a:ext uri="{FF2B5EF4-FFF2-40B4-BE49-F238E27FC236}">
                    <a16:creationId xmlns:a16="http://schemas.microsoft.com/office/drawing/2014/main" id="{A6E6E7F8-81BC-0A99-59EA-3C9ADD0D6D38}"/>
                  </a:ext>
                </a:extLst>
              </p:cNvPr>
              <p:cNvSpPr/>
              <p:nvPr/>
            </p:nvSpPr>
            <p:spPr>
              <a:xfrm rot="5400000">
                <a:off x="4379182" y="2054218"/>
                <a:ext cx="1121568" cy="1259618"/>
              </a:xfrm>
              <a:prstGeom prst="pie">
                <a:avLst>
                  <a:gd name="adj1" fmla="val 10698304"/>
                  <a:gd name="adj2" fmla="val 1620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3F3D1BD-9E51-BFE8-0F59-28B105E0643A}"/>
                  </a:ext>
                </a:extLst>
              </p:cNvPr>
              <p:cNvSpPr/>
              <p:nvPr/>
            </p:nvSpPr>
            <p:spPr>
              <a:xfrm rot="5400000">
                <a:off x="4973765" y="2855684"/>
                <a:ext cx="552297" cy="19566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AD54E8B-95E8-249F-30A5-F18AAFA86F99}"/>
                  </a:ext>
                </a:extLst>
              </p:cNvPr>
              <p:cNvSpPr/>
              <p:nvPr/>
            </p:nvSpPr>
            <p:spPr>
              <a:xfrm>
                <a:off x="3794722" y="2076908"/>
                <a:ext cx="651913" cy="669333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1198A5E-7CF1-C104-1D32-A2FBFAEBBFA2}"/>
                  </a:ext>
                </a:extLst>
              </p:cNvPr>
              <p:cNvSpPr/>
              <p:nvPr/>
            </p:nvSpPr>
            <p:spPr>
              <a:xfrm>
                <a:off x="4923956" y="3129604"/>
                <a:ext cx="651913" cy="669333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4BAAAD-B750-5248-9343-4A2DA4D4892A}"/>
                </a:ext>
              </a:extLst>
            </p:cNvPr>
            <p:cNvSpPr txBox="1"/>
            <p:nvPr/>
          </p:nvSpPr>
          <p:spPr>
            <a:xfrm>
              <a:off x="892152" y="1507028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gun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BDC0C4-FF58-C789-EA6E-BC621719F076}"/>
                </a:ext>
              </a:extLst>
            </p:cNvPr>
            <p:cNvSpPr txBox="1"/>
            <p:nvPr/>
          </p:nvSpPr>
          <p:spPr>
            <a:xfrm>
              <a:off x="1543832" y="1813757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solenoid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E53DDD4-0A8D-D107-810B-656EF0D53023}"/>
                </a:ext>
              </a:extLst>
            </p:cNvPr>
            <p:cNvSpPr txBox="1"/>
            <p:nvPr/>
          </p:nvSpPr>
          <p:spPr>
            <a:xfrm>
              <a:off x="2639293" y="2755872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BPM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55F8831-A761-9F5A-D410-EA090676F998}"/>
                </a:ext>
              </a:extLst>
            </p:cNvPr>
            <p:cNvSpPr txBox="1"/>
            <p:nvPr/>
          </p:nvSpPr>
          <p:spPr>
            <a:xfrm>
              <a:off x="2735884" y="1798957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mirror chamber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F9ACB3C-2D7C-9BA4-BA81-44F05B6CC3D4}"/>
                </a:ext>
              </a:extLst>
            </p:cNvPr>
            <p:cNvSpPr txBox="1"/>
            <p:nvPr/>
          </p:nvSpPr>
          <p:spPr>
            <a:xfrm>
              <a:off x="4071217" y="2761608"/>
              <a:ext cx="13901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faraday </a:t>
              </a:r>
              <a:r>
                <a:rPr lang="en-US" dirty="0"/>
                <a:t>cup</a:t>
              </a:r>
            </a:p>
            <a:p>
              <a:r>
                <a:rPr lang="en-US" dirty="0"/>
                <a:t>&amp; screen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4DCFF1-78F7-1078-2415-3E874D248406}"/>
                </a:ext>
              </a:extLst>
            </p:cNvPr>
            <p:cNvSpPr txBox="1"/>
            <p:nvPr/>
          </p:nvSpPr>
          <p:spPr>
            <a:xfrm>
              <a:off x="5155447" y="3813209"/>
              <a:ext cx="13901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faraday cup</a:t>
              </a:r>
            </a:p>
            <a:p>
              <a:r>
                <a:rPr lang="en-US" dirty="0"/>
                <a:t>&amp; screen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AFB8C5E-9309-962C-34B0-9CE090F436BF}"/>
                </a:ext>
              </a:extLst>
            </p:cNvPr>
            <p:cNvSpPr txBox="1"/>
            <p:nvPr/>
          </p:nvSpPr>
          <p:spPr>
            <a:xfrm>
              <a:off x="4918202" y="1811806"/>
              <a:ext cx="186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Bending magnet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7E0BD97-6979-8DC9-DD2E-2B09B83E3833}"/>
                </a:ext>
              </a:extLst>
            </p:cNvPr>
            <p:cNvSpPr/>
            <p:nvPr/>
          </p:nvSpPr>
          <p:spPr>
            <a:xfrm>
              <a:off x="2741128" y="3365909"/>
              <a:ext cx="1786851" cy="69731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A7B406A-AD99-9FD6-0FE0-F172F600157E}"/>
                </a:ext>
              </a:extLst>
            </p:cNvPr>
            <p:cNvSpPr txBox="1"/>
            <p:nvPr/>
          </p:nvSpPr>
          <p:spPr>
            <a:xfrm>
              <a:off x="2522710" y="4070775"/>
              <a:ext cx="2223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pulsed laser system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005BDD6-0FBA-1F8F-BE76-8F272BB518D3}"/>
                </a:ext>
              </a:extLst>
            </p:cNvPr>
            <p:cNvCxnSpPr>
              <a:stCxn id="33" idx="0"/>
              <a:endCxn id="12" idx="2"/>
            </p:cNvCxnSpPr>
            <p:nvPr/>
          </p:nvCxnSpPr>
          <p:spPr>
            <a:xfrm flipH="1" flipV="1">
              <a:off x="3610484" y="2729327"/>
              <a:ext cx="24070" cy="63658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39" name="Picture 38" descr="A close-up of a machine&#10;&#10;AI-generated content may be incorrect.">
            <a:extLst>
              <a:ext uri="{FF2B5EF4-FFF2-40B4-BE49-F238E27FC236}">
                <a16:creationId xmlns:a16="http://schemas.microsoft.com/office/drawing/2014/main" id="{17A70018-78A3-BEFA-6CA9-9E5A3F201D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549"/>
          <a:stretch/>
        </p:blipFill>
        <p:spPr>
          <a:xfrm>
            <a:off x="4219365" y="1411556"/>
            <a:ext cx="7754131" cy="184559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9D9FB86-675B-F774-8EE6-861F35E82B79}"/>
              </a:ext>
            </a:extLst>
          </p:cNvPr>
          <p:cNvSpPr/>
          <p:nvPr/>
        </p:nvSpPr>
        <p:spPr>
          <a:xfrm>
            <a:off x="6369617" y="1295400"/>
            <a:ext cx="2164783" cy="2070509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E182DDD-4C9F-F073-CC5B-FA8CFCD96530}"/>
              </a:ext>
            </a:extLst>
          </p:cNvPr>
          <p:cNvSpPr/>
          <p:nvPr/>
        </p:nvSpPr>
        <p:spPr>
          <a:xfrm>
            <a:off x="8870151" y="1295400"/>
            <a:ext cx="1416849" cy="207051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9570DE3-203A-6249-8E6E-0BDB84800579}"/>
              </a:ext>
            </a:extLst>
          </p:cNvPr>
          <p:cNvSpPr txBox="1"/>
          <p:nvPr/>
        </p:nvSpPr>
        <p:spPr>
          <a:xfrm>
            <a:off x="6648743" y="1010864"/>
            <a:ext cx="1606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Cathode chamber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8805F9C-820E-8007-2139-16DA6F300BE4}"/>
              </a:ext>
            </a:extLst>
          </p:cNvPr>
          <p:cNvSpPr txBox="1"/>
          <p:nvPr/>
        </p:nvSpPr>
        <p:spPr>
          <a:xfrm>
            <a:off x="8826849" y="1020031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DC gun chamber</a:t>
            </a:r>
          </a:p>
        </p:txBody>
      </p:sp>
    </p:spTree>
    <p:extLst>
      <p:ext uri="{BB962C8B-B14F-4D97-AF65-F5344CB8AC3E}">
        <p14:creationId xmlns:p14="http://schemas.microsoft.com/office/powerpoint/2010/main" val="3732308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13EA1-949E-60AD-7D1F-88D5C8EF2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F68BD9-5D40-30C0-A4CF-AAC4CEB34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LCLS-II </a:t>
            </a:r>
            <a:r>
              <a:rPr lang="en-US" sz="2400"/>
              <a:t>HE needs </a:t>
            </a:r>
            <a:r>
              <a:rPr lang="en-US" sz="2400" dirty="0"/>
              <a:t>0.1mm *</a:t>
            </a:r>
            <a:r>
              <a:rPr lang="en-US" sz="2400" dirty="0" err="1"/>
              <a:t>mrad</a:t>
            </a:r>
            <a:r>
              <a:rPr lang="en-US" sz="2400" dirty="0"/>
              <a:t> @ 100pC initial electron beam</a:t>
            </a:r>
          </a:p>
          <a:p>
            <a:endParaRPr lang="en-US" sz="2400" dirty="0"/>
          </a:p>
          <a:p>
            <a:r>
              <a:rPr lang="en-US" sz="2400" dirty="0"/>
              <a:t>High gradient SRF photoinjector is being developed, blank cavity is verified</a:t>
            </a:r>
          </a:p>
          <a:p>
            <a:endParaRPr lang="en-US" sz="2400" dirty="0"/>
          </a:p>
          <a:p>
            <a:r>
              <a:rPr lang="en-US" sz="2400" dirty="0"/>
              <a:t>Cathode is one of the key component of it</a:t>
            </a:r>
          </a:p>
          <a:p>
            <a:endParaRPr lang="en-US" sz="2400" dirty="0"/>
          </a:p>
          <a:p>
            <a:r>
              <a:rPr lang="en-US" sz="2400" dirty="0"/>
              <a:t>Metal are clean and robust but not qualified as a cathode</a:t>
            </a:r>
          </a:p>
          <a:p>
            <a:endParaRPr lang="en-US" sz="2400" dirty="0"/>
          </a:p>
          <a:p>
            <a:r>
              <a:rPr lang="en-US" sz="2400" dirty="0"/>
              <a:t>Semiconductor photocathodes especially K</a:t>
            </a:r>
            <a:r>
              <a:rPr lang="en-US" sz="2400" baseline="-25000" dirty="0"/>
              <a:t>2</a:t>
            </a:r>
            <a:r>
              <a:rPr lang="en-US" sz="2400" dirty="0"/>
              <a:t>CsSb have the potential to meet the requirements but still need further effort</a:t>
            </a:r>
          </a:p>
          <a:p>
            <a:pPr marL="0" indent="0">
              <a:buNone/>
            </a:pPr>
            <a:br>
              <a:rPr lang="en-US" sz="1400" dirty="0"/>
            </a:b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5D40F2-9438-C7A2-D1B5-48E3F2F15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6" y="143212"/>
            <a:ext cx="11988800" cy="424506"/>
          </a:xfrm>
        </p:spPr>
        <p:txBody>
          <a:bodyPr/>
          <a:lstStyle/>
          <a:p>
            <a:r>
              <a:rPr lang="en-US" sz="2800" dirty="0"/>
              <a:t>Summary and Outlook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7BC01-5E99-B020-3CF7-491924E04C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11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996ED-516B-5438-CCE9-36E6AA596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BBC8E8-94A5-F4B5-D021-EF2E97269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dirty="0"/>
              <a:t>Thanks for everyone helping with this talk: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</a:rPr>
              <a:t>John Smedley, SLAC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</a:rPr>
              <a:t>John Lewellen, LANL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</a:rPr>
              <a:t>Ting Xu, FRIB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</a:rPr>
              <a:t>Taro Konomi, FRIB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</a:rPr>
              <a:t>Rong Xiang, HZDR</a:t>
            </a:r>
          </a:p>
          <a:p>
            <a:pPr marL="0" indent="0" algn="ctr">
              <a:buNone/>
            </a:pPr>
            <a:r>
              <a:rPr lang="en-US" sz="2000" dirty="0" err="1">
                <a:solidFill>
                  <a:schemeClr val="tx1"/>
                </a:solidFill>
              </a:rPr>
              <a:t>Erdong</a:t>
            </a:r>
            <a:r>
              <a:rPr lang="en-US" sz="2000" dirty="0">
                <a:solidFill>
                  <a:schemeClr val="tx1"/>
                </a:solidFill>
              </a:rPr>
              <a:t> Wang, BNL</a:t>
            </a:r>
            <a:br>
              <a:rPr lang="en-US" sz="1400" dirty="0"/>
            </a:b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9B3844-EC2E-A28E-B7EE-F1FF0A2E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6" y="143212"/>
            <a:ext cx="11988800" cy="424506"/>
          </a:xfrm>
        </p:spPr>
        <p:txBody>
          <a:bodyPr/>
          <a:lstStyle/>
          <a:p>
            <a:r>
              <a:rPr lang="en-US" sz="2800" dirty="0"/>
              <a:t>Acknowledgement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54812-F472-23DA-1F69-D61DA94272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401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0BB7F-A947-3F10-F510-0388A0192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F8997-780C-8F0A-8EAB-EB492FD992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75C0230-198F-1AC0-2877-1817257FA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B3FB4-1756-88CF-435A-380841612573}"/>
              </a:ext>
            </a:extLst>
          </p:cNvPr>
          <p:cNvSpPr txBox="1"/>
          <p:nvPr/>
        </p:nvSpPr>
        <p:spPr>
          <a:xfrm>
            <a:off x="3159036" y="3136612"/>
            <a:ext cx="5872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4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168265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3A031E-D407-018F-B11B-FC5D661BB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Cathode Requirement for High-Gradient SRF Photoinjectors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Superconducting RF photoinjectors</a:t>
            </a:r>
          </a:p>
          <a:p>
            <a:pPr lvl="1"/>
            <a:r>
              <a:rPr lang="en-US" sz="1800" dirty="0"/>
              <a:t>Cathode requirement and candidates</a:t>
            </a:r>
          </a:p>
          <a:p>
            <a:pPr lvl="1"/>
            <a:endParaRPr lang="en-US" dirty="0"/>
          </a:p>
          <a:p>
            <a:r>
              <a:rPr lang="en-US" sz="2400" dirty="0"/>
              <a:t>Cathode Material Candidates 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Superconducting photocathodes : Nb, Pb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Normal conducting metal cathodes : Cu, Mg 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Semiconductor cathodes : Cs</a:t>
            </a:r>
            <a:r>
              <a:rPr lang="en-US" sz="1800" baseline="-25000" dirty="0"/>
              <a:t>2</a:t>
            </a:r>
            <a:r>
              <a:rPr lang="en-US" sz="1800" dirty="0"/>
              <a:t>Te, K</a:t>
            </a:r>
            <a:r>
              <a:rPr lang="en-US" sz="1800" baseline="-25000" dirty="0"/>
              <a:t>2</a:t>
            </a:r>
            <a:r>
              <a:rPr lang="en-US" sz="1800" dirty="0"/>
              <a:t>CsSb, GaAs</a:t>
            </a:r>
          </a:p>
          <a:p>
            <a:pPr lvl="1">
              <a:lnSpc>
                <a:spcPct val="100000"/>
              </a:lnSpc>
            </a:pPr>
            <a:endParaRPr lang="en-US" dirty="0"/>
          </a:p>
          <a:p>
            <a:r>
              <a:rPr lang="en-US" sz="2400" dirty="0"/>
              <a:t>Progress on Cathodes Testing in the LCLS-II HE SRF gun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SRF Cavity test progress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Cathode plug and K</a:t>
            </a:r>
            <a:r>
              <a:rPr lang="en-US" sz="1800" baseline="-25000" dirty="0"/>
              <a:t>2</a:t>
            </a:r>
            <a:r>
              <a:rPr lang="en-US" sz="1800" dirty="0"/>
              <a:t>CsSb cathode preparation  </a:t>
            </a:r>
          </a:p>
          <a:p>
            <a:pPr lvl="1">
              <a:lnSpc>
                <a:spcPct val="100000"/>
              </a:lnSpc>
            </a:pPr>
            <a:endParaRPr lang="en-US" dirty="0"/>
          </a:p>
          <a:p>
            <a:r>
              <a:rPr lang="en-US" sz="2400" dirty="0"/>
              <a:t>Summary and outlook</a:t>
            </a:r>
            <a:br>
              <a:rPr lang="en-US" sz="1400" dirty="0"/>
            </a:b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4482C3-B508-328D-CD80-D6D8BBCE2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4E64F-0152-916F-D25C-E09DF04A7A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110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F2C0C-04F9-92CD-4E3B-329030272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2C3A1-4945-7E3E-5AC2-DE07C02710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0CE50C4-2EA3-F171-9EDC-7520DA14A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 slides: cathode test timeline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DC21929-6D43-23A0-FD4A-69D6150E6E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147762"/>
              </p:ext>
            </p:extLst>
          </p:nvPr>
        </p:nvGraphicFramePr>
        <p:xfrm>
          <a:off x="622917" y="1752600"/>
          <a:ext cx="10667999" cy="449580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950109">
                  <a:extLst>
                    <a:ext uri="{9D8B030D-6E8A-4147-A177-3AD203B41FA5}">
                      <a16:colId xmlns:a16="http://schemas.microsoft.com/office/drawing/2014/main" val="2803142071"/>
                    </a:ext>
                  </a:extLst>
                </a:gridCol>
                <a:gridCol w="5508740">
                  <a:extLst>
                    <a:ext uri="{9D8B030D-6E8A-4147-A177-3AD203B41FA5}">
                      <a16:colId xmlns:a16="http://schemas.microsoft.com/office/drawing/2014/main" val="1310578843"/>
                    </a:ext>
                  </a:extLst>
                </a:gridCol>
                <a:gridCol w="525996">
                  <a:extLst>
                    <a:ext uri="{9D8B030D-6E8A-4147-A177-3AD203B41FA5}">
                      <a16:colId xmlns:a16="http://schemas.microsoft.com/office/drawing/2014/main" val="892355845"/>
                    </a:ext>
                  </a:extLst>
                </a:gridCol>
                <a:gridCol w="525996">
                  <a:extLst>
                    <a:ext uri="{9D8B030D-6E8A-4147-A177-3AD203B41FA5}">
                      <a16:colId xmlns:a16="http://schemas.microsoft.com/office/drawing/2014/main" val="1684127110"/>
                    </a:ext>
                  </a:extLst>
                </a:gridCol>
                <a:gridCol w="525996">
                  <a:extLst>
                    <a:ext uri="{9D8B030D-6E8A-4147-A177-3AD203B41FA5}">
                      <a16:colId xmlns:a16="http://schemas.microsoft.com/office/drawing/2014/main" val="3376161332"/>
                    </a:ext>
                  </a:extLst>
                </a:gridCol>
                <a:gridCol w="527180">
                  <a:extLst>
                    <a:ext uri="{9D8B030D-6E8A-4147-A177-3AD203B41FA5}">
                      <a16:colId xmlns:a16="http://schemas.microsoft.com/office/drawing/2014/main" val="3404160026"/>
                    </a:ext>
                  </a:extLst>
                </a:gridCol>
                <a:gridCol w="527180">
                  <a:extLst>
                    <a:ext uri="{9D8B030D-6E8A-4147-A177-3AD203B41FA5}">
                      <a16:colId xmlns:a16="http://schemas.microsoft.com/office/drawing/2014/main" val="2675792435"/>
                    </a:ext>
                  </a:extLst>
                </a:gridCol>
                <a:gridCol w="527180">
                  <a:extLst>
                    <a:ext uri="{9D8B030D-6E8A-4147-A177-3AD203B41FA5}">
                      <a16:colId xmlns:a16="http://schemas.microsoft.com/office/drawing/2014/main" val="1415655133"/>
                    </a:ext>
                  </a:extLst>
                </a:gridCol>
                <a:gridCol w="527180">
                  <a:extLst>
                    <a:ext uri="{9D8B030D-6E8A-4147-A177-3AD203B41FA5}">
                      <a16:colId xmlns:a16="http://schemas.microsoft.com/office/drawing/2014/main" val="1853401856"/>
                    </a:ext>
                  </a:extLst>
                </a:gridCol>
                <a:gridCol w="522442">
                  <a:extLst>
                    <a:ext uri="{9D8B030D-6E8A-4147-A177-3AD203B41FA5}">
                      <a16:colId xmlns:a16="http://schemas.microsoft.com/office/drawing/2014/main" val="48757307"/>
                    </a:ext>
                  </a:extLst>
                </a:gridCol>
              </a:tblGrid>
              <a:tr h="3729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Task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Description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Year 1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Year 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731361"/>
                  </a:ext>
                </a:extLst>
              </a:tr>
              <a:tr h="37294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Beam line and laser system design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339555"/>
                  </a:ext>
                </a:extLst>
              </a:tr>
              <a:tr h="37294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Cathode shape optimization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6945119"/>
                  </a:ext>
                </a:extLst>
              </a:tr>
              <a:tr h="37294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Plasma processing development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6206743"/>
                  </a:ext>
                </a:extLst>
              </a:tr>
              <a:tr h="37294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Procurements and fabrication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0678383"/>
                  </a:ext>
                </a:extLst>
              </a:tr>
              <a:tr h="37294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Cathode growth system development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3678340"/>
                  </a:ext>
                </a:extLst>
              </a:tr>
              <a:tr h="37294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Bunker preparation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0796441"/>
                  </a:ext>
                </a:extLst>
              </a:tr>
              <a:tr h="39341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Device hazard analysis and review for beam tests in bunker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8323886"/>
                  </a:ext>
                </a:extLst>
              </a:tr>
              <a:tr h="37294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8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Cryomodule cool down and Run 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3862577"/>
                  </a:ext>
                </a:extLst>
              </a:tr>
              <a:tr h="37294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9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Cryomodule rework (if needed)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1032704"/>
                  </a:ext>
                </a:extLst>
              </a:tr>
              <a:tr h="37294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10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Cryomodule cool down and Run 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9914046"/>
                  </a:ext>
                </a:extLst>
              </a:tr>
              <a:tr h="37294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11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Cryomodule cool down and Run 3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03638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7E12117-1352-A293-4EB2-3D212F2D3A17}"/>
              </a:ext>
            </a:extLst>
          </p:cNvPr>
          <p:cNvSpPr txBox="1"/>
          <p:nvPr/>
        </p:nvSpPr>
        <p:spPr>
          <a:xfrm>
            <a:off x="2437684" y="969146"/>
            <a:ext cx="7314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summer Cu plug will be tested, and dark current will be measured</a:t>
            </a:r>
          </a:p>
          <a:p>
            <a:r>
              <a:rPr lang="en-US" dirty="0"/>
              <a:t>Semiconductor test plan is within next two years</a:t>
            </a:r>
          </a:p>
        </p:txBody>
      </p:sp>
    </p:spTree>
    <p:extLst>
      <p:ext uri="{BB962C8B-B14F-4D97-AF65-F5344CB8AC3E}">
        <p14:creationId xmlns:p14="http://schemas.microsoft.com/office/powerpoint/2010/main" val="2752795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16F12-5ED2-7664-5A6A-858A2FA24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782AAE-D8D1-B75E-D73E-75FF99002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sz="1400" dirty="0"/>
            </a:b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CAC405-4B6A-7F12-1F3D-F6E5B459D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6" y="143212"/>
            <a:ext cx="11988800" cy="424506"/>
          </a:xfrm>
        </p:spPr>
        <p:txBody>
          <a:bodyPr/>
          <a:lstStyle/>
          <a:p>
            <a:r>
              <a:rPr lang="en-US" sz="2800" dirty="0"/>
              <a:t>Superconducting RF photo-injector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E1ADE-E274-A7D0-22D4-6149242B82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9C2C3BC-02F4-9708-AC57-2746914B6666}"/>
              </a:ext>
            </a:extLst>
          </p:cNvPr>
          <p:cNvGrpSpPr/>
          <p:nvPr/>
        </p:nvGrpSpPr>
        <p:grpSpPr>
          <a:xfrm>
            <a:off x="72682" y="3067219"/>
            <a:ext cx="6308635" cy="2362200"/>
            <a:chOff x="-32947" y="3507801"/>
            <a:chExt cx="6308635" cy="23622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10BEC48-4D54-2063-0D03-E37BD113928C}"/>
                </a:ext>
              </a:extLst>
            </p:cNvPr>
            <p:cNvSpPr/>
            <p:nvPr/>
          </p:nvSpPr>
          <p:spPr>
            <a:xfrm>
              <a:off x="885122" y="3507801"/>
              <a:ext cx="3819531" cy="2362200"/>
            </a:xfrm>
            <a:prstGeom prst="rect">
              <a:avLst/>
            </a:prstGeom>
            <a:noFill/>
            <a:ln>
              <a:solidFill>
                <a:schemeClr val="accent3">
                  <a:lumMod val="40000"/>
                  <a:lumOff val="60000"/>
                </a:schemeClr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E2F71E4-649C-52A9-7522-F3E914B66C06}"/>
                </a:ext>
              </a:extLst>
            </p:cNvPr>
            <p:cNvSpPr/>
            <p:nvPr/>
          </p:nvSpPr>
          <p:spPr>
            <a:xfrm>
              <a:off x="1707661" y="3996442"/>
              <a:ext cx="914400" cy="1295400"/>
            </a:xfrm>
            <a:prstGeom prst="ellipse">
              <a:avLst/>
            </a:prstGeom>
            <a:noFill/>
            <a:ln w="28575">
              <a:solidFill>
                <a:schemeClr val="tx2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590288-CC87-A438-5786-92540DDA9CB8}"/>
                </a:ext>
              </a:extLst>
            </p:cNvPr>
            <p:cNvSpPr/>
            <p:nvPr/>
          </p:nvSpPr>
          <p:spPr>
            <a:xfrm>
              <a:off x="2622061" y="4460301"/>
              <a:ext cx="590940" cy="457200"/>
            </a:xfrm>
            <a:prstGeom prst="rect">
              <a:avLst/>
            </a:prstGeom>
            <a:noFill/>
            <a:ln w="28575">
              <a:solidFill>
                <a:schemeClr val="tx2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E777E4-9811-F209-8217-E41B20D3F05F}"/>
                </a:ext>
              </a:extLst>
            </p:cNvPr>
            <p:cNvSpPr/>
            <p:nvPr/>
          </p:nvSpPr>
          <p:spPr>
            <a:xfrm>
              <a:off x="4837183" y="5327806"/>
              <a:ext cx="1415772" cy="528961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DACE5FC-DA11-94D8-9EAD-3BDD295B8B7B}"/>
                </a:ext>
              </a:extLst>
            </p:cNvPr>
            <p:cNvSpPr/>
            <p:nvPr/>
          </p:nvSpPr>
          <p:spPr>
            <a:xfrm rot="2886591" flipV="1">
              <a:off x="5475678" y="4767440"/>
              <a:ext cx="184248" cy="57513"/>
            </a:xfrm>
            <a:prstGeom prst="rect">
              <a:avLst/>
            </a:prstGeom>
            <a:noFill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4BCA914-0309-70C1-508F-2CA40F376F8D}"/>
                </a:ext>
              </a:extLst>
            </p:cNvPr>
            <p:cNvCxnSpPr>
              <a:cxnSpLocks/>
              <a:stCxn id="9" idx="0"/>
              <a:endCxn id="10" idx="0"/>
            </p:cNvCxnSpPr>
            <p:nvPr/>
          </p:nvCxnSpPr>
          <p:spPr>
            <a:xfrm flipV="1">
              <a:off x="5545069" y="4815397"/>
              <a:ext cx="1326" cy="512409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9" name="Flowchart: Delay 18">
              <a:extLst>
                <a:ext uri="{FF2B5EF4-FFF2-40B4-BE49-F238E27FC236}">
                  <a16:creationId xmlns:a16="http://schemas.microsoft.com/office/drawing/2014/main" id="{CC58D0F1-3924-9F94-CEEB-1B51A4682377}"/>
                </a:ext>
              </a:extLst>
            </p:cNvPr>
            <p:cNvSpPr/>
            <p:nvPr/>
          </p:nvSpPr>
          <p:spPr>
            <a:xfrm>
              <a:off x="1003201" y="3996442"/>
              <a:ext cx="704460" cy="1295400"/>
            </a:xfrm>
            <a:prstGeom prst="flowChartDelay">
              <a:avLst/>
            </a:prstGeom>
            <a:noFill/>
            <a:ln w="28575">
              <a:solidFill>
                <a:schemeClr val="tx2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85603C5-9AD4-60B5-D9EE-B358E2CFB9E6}"/>
                </a:ext>
              </a:extLst>
            </p:cNvPr>
            <p:cNvSpPr/>
            <p:nvPr/>
          </p:nvSpPr>
          <p:spPr>
            <a:xfrm>
              <a:off x="913417" y="4452460"/>
              <a:ext cx="118079" cy="383361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B56951-C3FE-6018-5AB7-C184BCFF30D8}"/>
                </a:ext>
              </a:extLst>
            </p:cNvPr>
            <p:cNvSpPr txBox="1"/>
            <p:nvPr/>
          </p:nvSpPr>
          <p:spPr>
            <a:xfrm>
              <a:off x="2158552" y="3542262"/>
              <a:ext cx="13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cryomodule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CDEBCD-1338-0F35-93E6-E0C3EE00BAF8}"/>
                </a:ext>
              </a:extLst>
            </p:cNvPr>
            <p:cNvSpPr txBox="1"/>
            <p:nvPr/>
          </p:nvSpPr>
          <p:spPr>
            <a:xfrm>
              <a:off x="1082413" y="3994834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SC  cavity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CD3AF2-D38C-6F16-296F-29C517FE2DEF}"/>
                </a:ext>
              </a:extLst>
            </p:cNvPr>
            <p:cNvSpPr txBox="1"/>
            <p:nvPr/>
          </p:nvSpPr>
          <p:spPr>
            <a:xfrm>
              <a:off x="-32947" y="4439631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cathode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63BC3CD-5E49-FF69-E237-4C88D108B7AA}"/>
                </a:ext>
              </a:extLst>
            </p:cNvPr>
            <p:cNvSpPr txBox="1"/>
            <p:nvPr/>
          </p:nvSpPr>
          <p:spPr>
            <a:xfrm>
              <a:off x="3518636" y="4951076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solenoid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CA5C5A4-D9C3-C191-4F33-5C40247080E0}"/>
                </a:ext>
              </a:extLst>
            </p:cNvPr>
            <p:cNvSpPr/>
            <p:nvPr/>
          </p:nvSpPr>
          <p:spPr>
            <a:xfrm>
              <a:off x="3213001" y="4547315"/>
              <a:ext cx="1491652" cy="288506"/>
            </a:xfrm>
            <a:prstGeom prst="rect">
              <a:avLst/>
            </a:prstGeom>
            <a:noFill/>
            <a:ln w="28575">
              <a:solidFill>
                <a:schemeClr val="tx2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40F063A-2186-D702-DC5D-3CD6FDEF1EC7}"/>
                </a:ext>
              </a:extLst>
            </p:cNvPr>
            <p:cNvSpPr/>
            <p:nvPr/>
          </p:nvSpPr>
          <p:spPr>
            <a:xfrm>
              <a:off x="3753126" y="4400567"/>
              <a:ext cx="552297" cy="57666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C540C70-5A28-7CD0-B80A-2BDEAA0CBE02}"/>
                </a:ext>
              </a:extLst>
            </p:cNvPr>
            <p:cNvCxnSpPr>
              <a:cxnSpLocks/>
              <a:stCxn id="10" idx="0"/>
              <a:endCxn id="19" idx="1"/>
            </p:cNvCxnSpPr>
            <p:nvPr/>
          </p:nvCxnSpPr>
          <p:spPr>
            <a:xfrm flipH="1" flipV="1">
              <a:off x="1003201" y="4644142"/>
              <a:ext cx="4543194" cy="171255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2FBEEB9-0472-A1C8-7E87-9CA8173ED98D}"/>
                </a:ext>
              </a:extLst>
            </p:cNvPr>
            <p:cNvCxnSpPr/>
            <p:nvPr/>
          </p:nvCxnSpPr>
          <p:spPr>
            <a:xfrm flipH="1">
              <a:off x="1031496" y="4460301"/>
              <a:ext cx="457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762FEB0-CDF9-55F4-7360-F649CD7C1E91}"/>
                </a:ext>
              </a:extLst>
            </p:cNvPr>
            <p:cNvCxnSpPr/>
            <p:nvPr/>
          </p:nvCxnSpPr>
          <p:spPr>
            <a:xfrm flipH="1">
              <a:off x="1031496" y="4612701"/>
              <a:ext cx="457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9F08A66-5247-6F8F-5758-6BF0198DED3B}"/>
                </a:ext>
              </a:extLst>
            </p:cNvPr>
            <p:cNvCxnSpPr/>
            <p:nvPr/>
          </p:nvCxnSpPr>
          <p:spPr>
            <a:xfrm flipH="1">
              <a:off x="1031496" y="4783514"/>
              <a:ext cx="457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37CE60F-DB8C-FE6F-5284-6DE03371FA50}"/>
                </a:ext>
              </a:extLst>
            </p:cNvPr>
            <p:cNvCxnSpPr>
              <a:cxnSpLocks/>
            </p:cNvCxnSpPr>
            <p:nvPr/>
          </p:nvCxnSpPr>
          <p:spPr>
            <a:xfrm>
              <a:off x="1899824" y="4460301"/>
              <a:ext cx="51745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F804EFA-308B-2246-A479-88A6F33C5349}"/>
                </a:ext>
              </a:extLst>
            </p:cNvPr>
            <p:cNvCxnSpPr>
              <a:cxnSpLocks/>
            </p:cNvCxnSpPr>
            <p:nvPr/>
          </p:nvCxnSpPr>
          <p:spPr>
            <a:xfrm>
              <a:off x="1899824" y="4612701"/>
              <a:ext cx="51745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802FAAF-8CF3-59E4-8CC9-17986292D205}"/>
                </a:ext>
              </a:extLst>
            </p:cNvPr>
            <p:cNvCxnSpPr>
              <a:cxnSpLocks/>
            </p:cNvCxnSpPr>
            <p:nvPr/>
          </p:nvCxnSpPr>
          <p:spPr>
            <a:xfrm>
              <a:off x="1899824" y="4783514"/>
              <a:ext cx="51745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349309E-6095-85E1-93D7-E15F95D6692D}"/>
                </a:ext>
              </a:extLst>
            </p:cNvPr>
            <p:cNvSpPr txBox="1"/>
            <p:nvPr/>
          </p:nvSpPr>
          <p:spPr>
            <a:xfrm>
              <a:off x="963079" y="4835821"/>
              <a:ext cx="7537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</a:rPr>
                <a:t>E </a:t>
              </a:r>
              <a:r>
                <a:rPr lang="en-US" sz="1600" dirty="0">
                  <a:solidFill>
                    <a:schemeClr val="accent2"/>
                  </a:solidFill>
                </a:rPr>
                <a:t>field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55A73E6-0AD7-F99F-8AFA-90B90F600CA7}"/>
                </a:ext>
              </a:extLst>
            </p:cNvPr>
            <p:cNvSpPr txBox="1"/>
            <p:nvPr/>
          </p:nvSpPr>
          <p:spPr>
            <a:xfrm>
              <a:off x="4859916" y="5407620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Driven laser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CF3A920-FF85-F9B7-D40A-1D52A50750F8}"/>
                </a:ext>
              </a:extLst>
            </p:cNvPr>
            <p:cNvSpPr/>
            <p:nvPr/>
          </p:nvSpPr>
          <p:spPr>
            <a:xfrm>
              <a:off x="2826842" y="4912224"/>
              <a:ext cx="176463" cy="350429"/>
            </a:xfrm>
            <a:prstGeom prst="rect">
              <a:avLst/>
            </a:prstGeom>
            <a:noFill/>
            <a:ln w="28575">
              <a:solidFill>
                <a:schemeClr val="tx2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9743D8C-8C92-6566-ED20-2E00E6253B43}"/>
                </a:ext>
              </a:extLst>
            </p:cNvPr>
            <p:cNvSpPr txBox="1"/>
            <p:nvPr/>
          </p:nvSpPr>
          <p:spPr>
            <a:xfrm>
              <a:off x="2622371" y="5292012"/>
              <a:ext cx="5934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FPC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D40221-AEF0-5B9B-3E8D-1A4F9674D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809" y="2460849"/>
            <a:ext cx="4762377" cy="357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DB877184-51E1-E1F3-E211-7C3B1915ADC9}"/>
              </a:ext>
            </a:extLst>
          </p:cNvPr>
          <p:cNvSpPr txBox="1"/>
          <p:nvPr/>
        </p:nvSpPr>
        <p:spPr>
          <a:xfrm>
            <a:off x="48193" y="6373430"/>
            <a:ext cx="108109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[1] </a:t>
            </a:r>
            <a:r>
              <a:rPr lang="en-US" sz="1100" dirty="0" err="1">
                <a:effectLst/>
              </a:rPr>
              <a:t>Lewellen,J</a:t>
            </a:r>
            <a:r>
              <a:rPr lang="en-US" sz="1100" dirty="0"/>
              <a:t>. </a:t>
            </a:r>
            <a:r>
              <a:rPr lang="en-US" sz="1100" dirty="0">
                <a:effectLst/>
              </a:rPr>
              <a:t>etc. (2022). Status of the SLAC/MSU SRF Gun Development Project. </a:t>
            </a:r>
            <a:r>
              <a:rPr lang="en-US" sz="1100" i="1" dirty="0">
                <a:effectLst/>
              </a:rPr>
              <a:t>Proceedings of the 5th North American Particle Accelerator Conference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NAPAC2022</a:t>
            </a:r>
            <a:endParaRPr lang="en-US" sz="1100" dirty="0">
              <a:effectLst/>
            </a:endParaRPr>
          </a:p>
          <a:p>
            <a:r>
              <a:rPr lang="en-US" sz="1100" dirty="0">
                <a:effectLst/>
              </a:rPr>
              <a:t>[2] Bazarov, I. etc. (2009). Maximum Achievable Beam Brightness from Photoinjectors. </a:t>
            </a:r>
            <a:r>
              <a:rPr lang="en-US" sz="1100" i="1" dirty="0">
                <a:effectLst/>
              </a:rPr>
              <a:t>Physical Review Letters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102</a:t>
            </a:r>
            <a:r>
              <a:rPr lang="en-US" sz="1100" dirty="0">
                <a:effectLst/>
              </a:rPr>
              <a:t>(10), 104801</a:t>
            </a:r>
            <a:endParaRPr lang="en-US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A372916-0773-51AC-9187-6D1DA048FCBC}"/>
              </a:ext>
            </a:extLst>
          </p:cNvPr>
          <p:cNvSpPr txBox="1"/>
          <p:nvPr/>
        </p:nvSpPr>
        <p:spPr>
          <a:xfrm>
            <a:off x="7979558" y="6070656"/>
            <a:ext cx="2704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LCLS-II-HE SRF Gun</a:t>
            </a:r>
            <a:r>
              <a:rPr lang="en-US" sz="1400" baseline="30000" dirty="0"/>
              <a:t>[1] </a:t>
            </a:r>
            <a:r>
              <a:rPr lang="en-US" sz="1400" dirty="0"/>
              <a:t>(QWR)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4680BDD-FE8D-BDAE-498A-61E954F7F083}"/>
              </a:ext>
            </a:extLst>
          </p:cNvPr>
          <p:cNvSpPr txBox="1"/>
          <p:nvPr/>
        </p:nvSpPr>
        <p:spPr>
          <a:xfrm>
            <a:off x="1563478" y="6042447"/>
            <a:ext cx="3090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SRF photoinjector sketch (elliptical)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8DA759-DB8C-0723-3038-B187589F5C83}"/>
                  </a:ext>
                </a:extLst>
              </p:cNvPr>
              <p:cNvSpPr txBox="1"/>
              <p:nvPr/>
            </p:nvSpPr>
            <p:spPr>
              <a:xfrm>
                <a:off x="750035" y="1034405"/>
                <a:ext cx="10443949" cy="1261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High Brightness e- beam with High Repetition Rate    </a:t>
                </a:r>
                <a:r>
                  <a:rPr lang="en-US" sz="1400" dirty="0">
                    <a:solidFill>
                      <a:schemeClr val="accent3"/>
                    </a:solidFill>
                  </a:rPr>
                  <a:t>e.g</a:t>
                </a:r>
                <a:r>
                  <a:rPr lang="en-US" sz="1600" b="1" dirty="0">
                    <a:solidFill>
                      <a:schemeClr val="accent3"/>
                    </a:solidFill>
                  </a:rPr>
                  <a:t>. 0.1 mm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sz="1600" b="1" dirty="0">
                    <a:solidFill>
                      <a:schemeClr val="accent3"/>
                    </a:solidFill>
                  </a:rPr>
                  <a:t>mrad @100pC @1MHz</a:t>
                </a:r>
                <a:endParaRPr lang="en-US" b="1" dirty="0">
                  <a:solidFill>
                    <a:schemeClr val="accent3"/>
                  </a:solidFill>
                </a:endParaRPr>
              </a:p>
              <a:p>
                <a:endParaRPr lang="en-US" sz="2000" b="1" dirty="0">
                  <a:solidFill>
                    <a:schemeClr val="accent3"/>
                  </a:solidFill>
                </a:endParaRPr>
              </a:p>
              <a:p>
                <a:r>
                  <a:rPr lang="en-US" sz="2000" b="1" dirty="0"/>
                  <a:t>cathode gradient and cathode MTE </a:t>
                </a:r>
                <a:r>
                  <a:rPr lang="en-US" dirty="0"/>
                  <a:t>(Mean Transverse Energy)</a:t>
                </a:r>
                <a:r>
                  <a:rPr lang="en-US" baseline="30000" dirty="0"/>
                  <a:t>[2]    </a:t>
                </a:r>
                <a:r>
                  <a:rPr lang="en-US" sz="1600" dirty="0">
                    <a:solidFill>
                      <a:schemeClr val="accent3"/>
                    </a:solidFill>
                  </a:rPr>
                  <a:t>e.g. </a:t>
                </a:r>
                <a:r>
                  <a:rPr lang="en-US" b="1" dirty="0">
                    <a:solidFill>
                      <a:schemeClr val="accent3"/>
                    </a:solidFill>
                  </a:rPr>
                  <a:t>30MV/m and 184meV</a:t>
                </a:r>
                <a:endParaRPr lang="en-US" sz="2000" dirty="0">
                  <a:solidFill>
                    <a:schemeClr val="accent3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8DA759-DB8C-0723-3038-B187589F5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35" y="1034405"/>
                <a:ext cx="10443949" cy="1261884"/>
              </a:xfrm>
              <a:prstGeom prst="rect">
                <a:avLst/>
              </a:prstGeom>
              <a:blipFill>
                <a:blip r:embed="rId4"/>
                <a:stretch>
                  <a:fillRect l="-584" t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B4B20E4-9BB6-9674-FB25-CA0F24E5317E}"/>
              </a:ext>
            </a:extLst>
          </p:cNvPr>
          <p:cNvCxnSpPr/>
          <p:nvPr/>
        </p:nvCxnSpPr>
        <p:spPr>
          <a:xfrm flipV="1">
            <a:off x="3962400" y="1315344"/>
            <a:ext cx="0" cy="3435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0AC0479-434B-AC51-E3FE-61CB5187F63F}"/>
              </a:ext>
            </a:extLst>
          </p:cNvPr>
          <p:cNvSpPr txBox="1"/>
          <p:nvPr/>
        </p:nvSpPr>
        <p:spPr>
          <a:xfrm>
            <a:off x="3991319" y="1356338"/>
            <a:ext cx="12811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Key determinants</a:t>
            </a:r>
          </a:p>
        </p:txBody>
      </p:sp>
    </p:spTree>
    <p:extLst>
      <p:ext uri="{BB962C8B-B14F-4D97-AF65-F5344CB8AC3E}">
        <p14:creationId xmlns:p14="http://schemas.microsoft.com/office/powerpoint/2010/main" val="1657642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D66A1-FB12-DE86-4EF2-49B690694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C8D186-BD12-3358-3C37-86844BE35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7" y="136922"/>
            <a:ext cx="11988797" cy="478624"/>
          </a:xfrm>
        </p:spPr>
        <p:txBody>
          <a:bodyPr/>
          <a:lstStyle/>
          <a:p>
            <a:r>
              <a:rPr lang="en-US" sz="2800" dirty="0"/>
              <a:t>Cathode requirement and candidates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B36AD4-6F93-F1E5-90FB-F7D5CF8FC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933783"/>
            <a:ext cx="11966609" cy="5787295"/>
          </a:xfrm>
        </p:spPr>
        <p:txBody>
          <a:bodyPr/>
          <a:lstStyle/>
          <a:p>
            <a:r>
              <a:rPr lang="en-US" sz="2400" dirty="0"/>
              <a:t>General requirement: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QE (quantum efficiency), thermal emittance, lifetime, response 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Surface roughness</a:t>
            </a:r>
            <a:r>
              <a:rPr lang="en-US" sz="2000" baseline="30000" dirty="0">
                <a:solidFill>
                  <a:schemeClr val="tx1"/>
                </a:solidFill>
              </a:rPr>
              <a:t>[1] 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 lower MTE and lower dark current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2400" dirty="0"/>
              <a:t>Special requirement for SRF injectors: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Cryogenic temperature: </a:t>
            </a:r>
            <a:r>
              <a:rPr lang="en-US" sz="1800" dirty="0">
                <a:solidFill>
                  <a:schemeClr val="tx1"/>
                </a:solidFill>
              </a:rPr>
              <a:t>thermal conductivity, thermal expansion, heat load from laser and RF power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Multipacting: low SEY (secondary electron yield)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Avoid Contamination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2400" dirty="0"/>
              <a:t>Material candidates: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Metal: Superconducting / normal conducting 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1800" b="1" dirty="0">
                <a:solidFill>
                  <a:schemeClr val="tx1"/>
                </a:solidFill>
              </a:rPr>
              <a:t>Robust</a:t>
            </a:r>
            <a:r>
              <a:rPr lang="en-US" sz="1800" dirty="0">
                <a:solidFill>
                  <a:schemeClr val="tx1"/>
                </a:solidFill>
              </a:rPr>
              <a:t> and </a:t>
            </a:r>
            <a:r>
              <a:rPr lang="en-US" sz="1800" b="1" dirty="0">
                <a:solidFill>
                  <a:schemeClr val="tx1"/>
                </a:solidFill>
              </a:rPr>
              <a:t>clean</a:t>
            </a:r>
            <a:r>
              <a:rPr lang="en-US" sz="1800" dirty="0">
                <a:solidFill>
                  <a:schemeClr val="tx1"/>
                </a:solidFill>
              </a:rPr>
              <a:t>, but </a:t>
            </a:r>
            <a:r>
              <a:rPr lang="en-US" sz="1800" b="1" dirty="0">
                <a:solidFill>
                  <a:schemeClr val="tx1"/>
                </a:solidFill>
              </a:rPr>
              <a:t>low QE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Semiconductor 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1800" b="1" dirty="0">
                <a:solidFill>
                  <a:schemeClr val="tx1"/>
                </a:solidFill>
              </a:rPr>
              <a:t>High QE </a:t>
            </a:r>
            <a:r>
              <a:rPr lang="en-US" sz="1800" dirty="0">
                <a:solidFill>
                  <a:schemeClr val="tx1"/>
                </a:solidFill>
              </a:rPr>
              <a:t>but </a:t>
            </a:r>
            <a:r>
              <a:rPr lang="en-US" sz="1800" b="1" dirty="0">
                <a:solidFill>
                  <a:schemeClr val="tx1"/>
                </a:solidFill>
              </a:rPr>
              <a:t>fragile</a:t>
            </a:r>
            <a:br>
              <a:rPr lang="en-US" sz="1400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B6053-9992-D568-9466-8B4B288E8C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811000" y="6351813"/>
            <a:ext cx="257210" cy="369265"/>
          </a:xfrm>
        </p:spPr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CC1FB8-6194-A443-23C4-6B323496835D}"/>
              </a:ext>
            </a:extLst>
          </p:cNvPr>
          <p:cNvSpPr txBox="1"/>
          <p:nvPr/>
        </p:nvSpPr>
        <p:spPr>
          <a:xfrm>
            <a:off x="101607" y="6373847"/>
            <a:ext cx="97422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[1] </a:t>
            </a:r>
            <a:r>
              <a:rPr lang="en-US" sz="1100" dirty="0">
                <a:effectLst/>
              </a:rPr>
              <a:t>Gevorkyan, G. et al. (2018). Effects of physical and chemical surface roughness on the brightness of electron beams from photocathodes. </a:t>
            </a:r>
          </a:p>
          <a:p>
            <a:r>
              <a:rPr lang="en-US" sz="1100" dirty="0">
                <a:effectLst/>
              </a:rPr>
              <a:t>[2] Rao, T., &amp; Dowell, D. H. (2013). </a:t>
            </a:r>
            <a:r>
              <a:rPr lang="en-US" sz="1100" i="1" dirty="0">
                <a:effectLst/>
              </a:rPr>
              <a:t>An engineering guide to photoinjectors</a:t>
            </a:r>
            <a:r>
              <a:rPr lang="en-US" sz="1100" dirty="0">
                <a:effectLst/>
              </a:rPr>
              <a:t>.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12578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F2449-E2FE-D3DB-6B99-21D3C7632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A9A6B5-698C-D293-C923-BC887507A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7" y="136922"/>
            <a:ext cx="11988797" cy="478624"/>
          </a:xfrm>
        </p:spPr>
        <p:txBody>
          <a:bodyPr/>
          <a:lstStyle/>
          <a:p>
            <a:r>
              <a:rPr lang="en-US" sz="2800" dirty="0"/>
              <a:t>Cathode requirement and candidates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Content Placeholder 5">
                <a:extLst>
                  <a:ext uri="{FF2B5EF4-FFF2-40B4-BE49-F238E27FC236}">
                    <a16:creationId xmlns:a16="http://schemas.microsoft.com/office/drawing/2014/main" id="{DD5BAA19-F9FE-5EBD-BC6B-5FF458FB905E}"/>
                  </a:ext>
                </a:extLst>
              </p:cNvPr>
              <p:cNvGraphicFramePr>
                <a:graphicFrameLocks noGrp="1"/>
              </p:cNvGraphicFramePr>
              <p:nvPr>
                <p:ph idx="10"/>
                <p:extLst>
                  <p:ext uri="{D42A27DB-BD31-4B8C-83A1-F6EECF244321}">
                    <p14:modId xmlns:p14="http://schemas.microsoft.com/office/powerpoint/2010/main" val="2440032288"/>
                  </p:ext>
                </p:extLst>
              </p:nvPr>
            </p:nvGraphicFramePr>
            <p:xfrm>
              <a:off x="123790" y="933449"/>
              <a:ext cx="11966609" cy="5310699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2393322">
                      <a:extLst>
                        <a:ext uri="{9D8B030D-6E8A-4147-A177-3AD203B41FA5}">
                          <a16:colId xmlns:a16="http://schemas.microsoft.com/office/drawing/2014/main" val="3585233129"/>
                        </a:ext>
                      </a:extLst>
                    </a:gridCol>
                    <a:gridCol w="2393322">
                      <a:extLst>
                        <a:ext uri="{9D8B030D-6E8A-4147-A177-3AD203B41FA5}">
                          <a16:colId xmlns:a16="http://schemas.microsoft.com/office/drawing/2014/main" val="4272018686"/>
                        </a:ext>
                      </a:extLst>
                    </a:gridCol>
                    <a:gridCol w="2129187">
                      <a:extLst>
                        <a:ext uri="{9D8B030D-6E8A-4147-A177-3AD203B41FA5}">
                          <a16:colId xmlns:a16="http://schemas.microsoft.com/office/drawing/2014/main" val="3319665596"/>
                        </a:ext>
                      </a:extLst>
                    </a:gridCol>
                    <a:gridCol w="2164621">
                      <a:extLst>
                        <a:ext uri="{9D8B030D-6E8A-4147-A177-3AD203B41FA5}">
                          <a16:colId xmlns:a16="http://schemas.microsoft.com/office/drawing/2014/main" val="4008462160"/>
                        </a:ext>
                      </a:extLst>
                    </a:gridCol>
                    <a:gridCol w="2886157">
                      <a:extLst>
                        <a:ext uri="{9D8B030D-6E8A-4147-A177-3AD203B41FA5}">
                          <a16:colId xmlns:a16="http://schemas.microsoft.com/office/drawing/2014/main" val="308549160"/>
                        </a:ext>
                      </a:extLst>
                    </a:gridCol>
                  </a:tblGrid>
                  <a:tr h="10130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cathode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Driven </a:t>
                          </a:r>
                          <a:br>
                            <a:rPr lang="en-US" sz="1800" dirty="0"/>
                          </a:br>
                          <a:r>
                            <a:rPr lang="en-US" sz="1800" dirty="0"/>
                            <a:t>Laser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QE(%) @ room Temp.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Work function/</a:t>
                          </a:r>
                        </a:p>
                        <a:p>
                          <a:pPr algn="ctr"/>
                          <a:r>
                            <a:rPr lang="en-US" sz="1800" dirty="0"/>
                            <a:t>E</a:t>
                          </a:r>
                          <a:r>
                            <a:rPr lang="en-US" sz="1800" baseline="-25000" dirty="0"/>
                            <a:t>G</a:t>
                          </a:r>
                          <a:r>
                            <a:rPr lang="en-US" sz="1800" dirty="0"/>
                            <a:t>+E</a:t>
                          </a:r>
                          <a:r>
                            <a:rPr lang="en-US" sz="1800" baseline="-25000" dirty="0"/>
                            <a:t>A</a:t>
                          </a:r>
                          <a:br>
                            <a:rPr lang="en-US" sz="1800" dirty="0"/>
                          </a:br>
                          <a:r>
                            <a:rPr lang="en-US" sz="1800" dirty="0"/>
                            <a:t>(eV)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Theoretical thermal emittance(µm/mm)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3262243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marL="0" marR="0" lvl="0" indent="0" algn="ctr" defTabSz="91416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Nb</a:t>
                          </a:r>
                        </a:p>
                      </a:txBody>
                      <a:tcPr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UV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~0.001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4.3</a:t>
                          </a:r>
                        </a:p>
                      </a:txBody>
                      <a:tcPr/>
                    </a:tc>
                    <a:tc row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  <a:p>
                          <a:pPr algn="ctr"/>
                          <a:endParaRPr lang="en-US" sz="2000" dirty="0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ℏ</m:t>
                                        </m:r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𝑒𝑓𝑓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5660692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marL="0" marR="0" lvl="0" indent="0" algn="ctr" defTabSz="91416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Pb</a:t>
                          </a:r>
                        </a:p>
                      </a:txBody>
                      <a:tcPr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UV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~0.016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4.0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41638452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marL="0" marR="0" lvl="0" indent="0" algn="ctr" defTabSz="91416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Cu</a:t>
                          </a:r>
                        </a:p>
                      </a:txBody>
                      <a:tcPr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UV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~0.014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4.6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84105540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marL="0" marR="0" lvl="0" indent="0" algn="ctr" defTabSz="91416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Mg</a:t>
                          </a:r>
                        </a:p>
                      </a:txBody>
                      <a:tcPr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UV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~0.62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3.6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7891907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ctr" defTabSz="91416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Cs</a:t>
                          </a:r>
                          <a:r>
                            <a:rPr lang="en-US" sz="1800" b="1" kern="1200" baseline="-250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Te</a:t>
                          </a:r>
                        </a:p>
                      </a:txBody>
                      <a:tcPr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UV</a:t>
                          </a:r>
                        </a:p>
                        <a:p>
                          <a:pPr algn="ctr"/>
                          <a:r>
                            <a:rPr lang="en-US" sz="2000" dirty="0"/>
                            <a:t>(262nm)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3.5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0.9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2311143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ctr" defTabSz="91416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K</a:t>
                          </a:r>
                          <a:r>
                            <a:rPr lang="en-US" sz="1800" b="1" kern="1200" baseline="-250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CsSb</a:t>
                          </a:r>
                        </a:p>
                      </a:txBody>
                      <a:tcPr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Green</a:t>
                          </a:r>
                        </a:p>
                        <a:p>
                          <a:pPr algn="ctr"/>
                          <a:r>
                            <a:rPr lang="en-US" sz="2000" b="1" dirty="0"/>
                            <a:t>(532nm)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2.1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0.38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699678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ctr" defTabSz="91416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GaAs(Cs,O)</a:t>
                          </a:r>
                        </a:p>
                      </a:txBody>
                      <a:tcPr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Green</a:t>
                          </a:r>
                        </a:p>
                        <a:p>
                          <a:pPr marL="0" marR="0" lvl="0" indent="0" algn="ctr" defTabSz="91416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(532nm)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0.44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56919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Content Placeholder 5">
                <a:extLst>
                  <a:ext uri="{FF2B5EF4-FFF2-40B4-BE49-F238E27FC236}">
                    <a16:creationId xmlns:a16="http://schemas.microsoft.com/office/drawing/2014/main" id="{DD5BAA19-F9FE-5EBD-BC6B-5FF458FB905E}"/>
                  </a:ext>
                </a:extLst>
              </p:cNvPr>
              <p:cNvGraphicFramePr>
                <a:graphicFrameLocks noGrp="1"/>
              </p:cNvGraphicFramePr>
              <p:nvPr>
                <p:ph idx="10"/>
                <p:extLst>
                  <p:ext uri="{D42A27DB-BD31-4B8C-83A1-F6EECF244321}">
                    <p14:modId xmlns:p14="http://schemas.microsoft.com/office/powerpoint/2010/main" val="2440032288"/>
                  </p:ext>
                </p:extLst>
              </p:nvPr>
            </p:nvGraphicFramePr>
            <p:xfrm>
              <a:off x="123790" y="933449"/>
              <a:ext cx="11966609" cy="5310699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2393322">
                      <a:extLst>
                        <a:ext uri="{9D8B030D-6E8A-4147-A177-3AD203B41FA5}">
                          <a16:colId xmlns:a16="http://schemas.microsoft.com/office/drawing/2014/main" val="3585233129"/>
                        </a:ext>
                      </a:extLst>
                    </a:gridCol>
                    <a:gridCol w="2393322">
                      <a:extLst>
                        <a:ext uri="{9D8B030D-6E8A-4147-A177-3AD203B41FA5}">
                          <a16:colId xmlns:a16="http://schemas.microsoft.com/office/drawing/2014/main" val="4272018686"/>
                        </a:ext>
                      </a:extLst>
                    </a:gridCol>
                    <a:gridCol w="2129187">
                      <a:extLst>
                        <a:ext uri="{9D8B030D-6E8A-4147-A177-3AD203B41FA5}">
                          <a16:colId xmlns:a16="http://schemas.microsoft.com/office/drawing/2014/main" val="3319665596"/>
                        </a:ext>
                      </a:extLst>
                    </a:gridCol>
                    <a:gridCol w="2164621">
                      <a:extLst>
                        <a:ext uri="{9D8B030D-6E8A-4147-A177-3AD203B41FA5}">
                          <a16:colId xmlns:a16="http://schemas.microsoft.com/office/drawing/2014/main" val="4008462160"/>
                        </a:ext>
                      </a:extLst>
                    </a:gridCol>
                    <a:gridCol w="2886157">
                      <a:extLst>
                        <a:ext uri="{9D8B030D-6E8A-4147-A177-3AD203B41FA5}">
                          <a16:colId xmlns:a16="http://schemas.microsoft.com/office/drawing/2014/main" val="308549160"/>
                        </a:ext>
                      </a:extLst>
                    </a:gridCol>
                  </a:tblGrid>
                  <a:tr h="10130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cathode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Driven </a:t>
                          </a:r>
                          <a:br>
                            <a:rPr lang="en-US" sz="1800" dirty="0"/>
                          </a:br>
                          <a:r>
                            <a:rPr lang="en-US" sz="1800" dirty="0"/>
                            <a:t>Laser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QE(%) @ room Temp.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Work function/</a:t>
                          </a:r>
                        </a:p>
                        <a:p>
                          <a:pPr algn="ctr"/>
                          <a:r>
                            <a:rPr lang="en-US" sz="1800" dirty="0"/>
                            <a:t>E</a:t>
                          </a:r>
                          <a:r>
                            <a:rPr lang="en-US" sz="1800" baseline="-25000" dirty="0"/>
                            <a:t>G</a:t>
                          </a:r>
                          <a:r>
                            <a:rPr lang="en-US" sz="1800" dirty="0"/>
                            <a:t>+E</a:t>
                          </a:r>
                          <a:r>
                            <a:rPr lang="en-US" sz="1800" baseline="-25000" dirty="0"/>
                            <a:t>A</a:t>
                          </a:r>
                          <a:br>
                            <a:rPr lang="en-US" sz="1800" dirty="0"/>
                          </a:br>
                          <a:r>
                            <a:rPr lang="en-US" sz="1800" dirty="0"/>
                            <a:t>(eV)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Theoretical thermal emittance(µm/mm)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3262243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marL="0" marR="0" lvl="0" indent="0" algn="ctr" defTabSz="91416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Nb</a:t>
                          </a:r>
                        </a:p>
                      </a:txBody>
                      <a:tcPr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UV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~0.001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4.3</a:t>
                          </a:r>
                        </a:p>
                      </a:txBody>
                      <a:tcPr/>
                    </a:tc>
                    <a:tc row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14557" t="-47368" r="-844" b="-1005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5660692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marL="0" marR="0" lvl="0" indent="0" algn="ctr" defTabSz="91416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Pb</a:t>
                          </a:r>
                        </a:p>
                      </a:txBody>
                      <a:tcPr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UV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~0.016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4.0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41638452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marL="0" marR="0" lvl="0" indent="0" algn="ctr" defTabSz="91416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Cu</a:t>
                          </a:r>
                        </a:p>
                      </a:txBody>
                      <a:tcPr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UV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~0.014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4.6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84105540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marL="0" marR="0" lvl="0" indent="0" algn="ctr" defTabSz="91416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Mg</a:t>
                          </a:r>
                        </a:p>
                      </a:txBody>
                      <a:tcPr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UV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~0.62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3.6</a:t>
                          </a:r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7891907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marL="0" marR="0" lvl="0" indent="0" algn="ctr" defTabSz="91416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Cs</a:t>
                          </a:r>
                          <a:r>
                            <a:rPr lang="en-US" sz="1800" b="1" kern="1200" baseline="-250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Te</a:t>
                          </a:r>
                        </a:p>
                      </a:txBody>
                      <a:tcPr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UV</a:t>
                          </a:r>
                        </a:p>
                        <a:p>
                          <a:pPr algn="ctr"/>
                          <a:r>
                            <a:rPr lang="en-US" sz="2000" dirty="0"/>
                            <a:t>(262nm)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3.5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0.9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23111432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marL="0" marR="0" lvl="0" indent="0" algn="ctr" defTabSz="91416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K</a:t>
                          </a:r>
                          <a:r>
                            <a:rPr lang="en-US" sz="1800" b="1" kern="1200" baseline="-250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</a:t>
                          </a: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CsSb</a:t>
                          </a:r>
                        </a:p>
                      </a:txBody>
                      <a:tcPr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Green</a:t>
                          </a:r>
                        </a:p>
                        <a:p>
                          <a:pPr algn="ctr"/>
                          <a:r>
                            <a:rPr lang="en-US" sz="2000" b="1" dirty="0"/>
                            <a:t>(532nm)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2.1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0.38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6996782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marL="0" marR="0" lvl="0" indent="0" algn="ctr" defTabSz="91416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GaAs(Cs,O)</a:t>
                          </a:r>
                        </a:p>
                      </a:txBody>
                      <a:tcPr>
                        <a:solidFill>
                          <a:schemeClr val="accent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Green</a:t>
                          </a:r>
                        </a:p>
                        <a:p>
                          <a:pPr marL="0" marR="0" lvl="0" indent="0" algn="ctr" defTabSz="91416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(532nm)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1.4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0.44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569197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07EFE-FA6D-7EDC-286F-5821EB34ED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811000" y="6351813"/>
            <a:ext cx="257210" cy="369265"/>
          </a:xfrm>
        </p:spPr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920601-7FE0-DCF0-F307-17D9BF67AECD}"/>
              </a:ext>
            </a:extLst>
          </p:cNvPr>
          <p:cNvSpPr txBox="1"/>
          <p:nvPr/>
        </p:nvSpPr>
        <p:spPr>
          <a:xfrm>
            <a:off x="33196" y="6532702"/>
            <a:ext cx="88723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</a:rPr>
              <a:t>[1] Rao, T., &amp; Dowell, D. H. (2013). </a:t>
            </a:r>
            <a:r>
              <a:rPr lang="en-US" sz="1100" i="1" dirty="0">
                <a:effectLst/>
              </a:rPr>
              <a:t>An engineering guide to photoinjectors</a:t>
            </a:r>
            <a:r>
              <a:rPr lang="en-US" sz="1100" dirty="0">
                <a:effectLst/>
              </a:rPr>
              <a:t>.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74112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9347B-9F0F-E872-A1F7-AE558948C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6C4CB9-A110-F4DB-7110-9187E6369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1" y="933783"/>
            <a:ext cx="11969880" cy="5787295"/>
          </a:xfrm>
        </p:spPr>
        <p:txBody>
          <a:bodyPr/>
          <a:lstStyle/>
          <a:p>
            <a:r>
              <a:rPr lang="en-US" sz="1800" dirty="0"/>
              <a:t>Directly use back wall of Nb cavity or coat Pb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FE080-E3EE-689E-3D1E-70116F3B9A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B37672-574D-AC95-0DC4-A8FEA5325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Cathode material candidates – SC metal – Nb/Pb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D9170B-3CEA-67A8-2A34-AB495EFE6F10}"/>
              </a:ext>
            </a:extLst>
          </p:cNvPr>
          <p:cNvSpPr txBox="1"/>
          <p:nvPr/>
        </p:nvSpPr>
        <p:spPr>
          <a:xfrm>
            <a:off x="82682" y="6367602"/>
            <a:ext cx="119887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</a:rPr>
              <a:t>[1] Smedley, J. etc.(2005). Photoemission studies on niobium for superconducting photoinjectors.</a:t>
            </a:r>
          </a:p>
          <a:p>
            <a:r>
              <a:rPr lang="en-US" sz="1100" dirty="0">
                <a:effectLst/>
              </a:rPr>
              <a:t>[2] Smedley, J. etc.(2008). Lead photocathodes. </a:t>
            </a:r>
          </a:p>
        </p:txBody>
      </p:sp>
      <p:pic>
        <p:nvPicPr>
          <p:cNvPr id="17" name="Picture 16" descr="A graph of a graph showing the amount of energy&#10;&#10;AI-generated content may be incorrect.">
            <a:extLst>
              <a:ext uri="{FF2B5EF4-FFF2-40B4-BE49-F238E27FC236}">
                <a16:creationId xmlns:a16="http://schemas.microsoft.com/office/drawing/2014/main" id="{8BC1D23A-0070-CC44-BBB9-8A39F0082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313" y="3817073"/>
            <a:ext cx="3677163" cy="24292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D20B782-F9E7-BC49-D659-08D88AE0BB6A}"/>
              </a:ext>
            </a:extLst>
          </p:cNvPr>
          <p:cNvSpPr txBox="1"/>
          <p:nvPr/>
        </p:nvSpPr>
        <p:spPr>
          <a:xfrm>
            <a:off x="1873151" y="4641704"/>
            <a:ext cx="3536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Spectra response of Pb</a:t>
            </a:r>
            <a:r>
              <a:rPr lang="en-US" sz="1400" baseline="30000" dirty="0"/>
              <a:t>[2]</a:t>
            </a:r>
          </a:p>
        </p:txBody>
      </p:sp>
      <p:pic>
        <p:nvPicPr>
          <p:cNvPr id="24" name="Picture 23" descr="A graph of different types of lines&#10;&#10;AI-generated content may be incorrect.">
            <a:extLst>
              <a:ext uri="{FF2B5EF4-FFF2-40B4-BE49-F238E27FC236}">
                <a16:creationId xmlns:a16="http://schemas.microsoft.com/office/drawing/2014/main" id="{392BF003-1451-067C-7836-18F9F8068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972" y="1216599"/>
            <a:ext cx="3743847" cy="230537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44E3756-23B1-FC56-B2D4-EF75091D636B}"/>
              </a:ext>
            </a:extLst>
          </p:cNvPr>
          <p:cNvSpPr txBox="1"/>
          <p:nvPr/>
        </p:nvSpPr>
        <p:spPr>
          <a:xfrm>
            <a:off x="1867181" y="1580155"/>
            <a:ext cx="3867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(QE)</a:t>
            </a:r>
            <a:r>
              <a:rPr lang="en-US" sz="1400" b="1" baseline="30000" dirty="0"/>
              <a:t>1/2</a:t>
            </a:r>
            <a:r>
              <a:rPr lang="en-US" sz="1400" b="1" dirty="0"/>
              <a:t> vs (field)</a:t>
            </a:r>
            <a:r>
              <a:rPr lang="en-US" sz="1400" b="1" baseline="30000" dirty="0"/>
              <a:t>1/2</a:t>
            </a:r>
            <a:r>
              <a:rPr lang="en-US" sz="1400" b="1" dirty="0"/>
              <a:t> of Nb</a:t>
            </a:r>
            <a:r>
              <a:rPr lang="en-US" sz="1400" baseline="30000" dirty="0"/>
              <a:t>[1]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23D336-7D05-B651-1279-8A0CB918C5A2}"/>
              </a:ext>
            </a:extLst>
          </p:cNvPr>
          <p:cNvSpPr txBox="1"/>
          <p:nvPr/>
        </p:nvSpPr>
        <p:spPr>
          <a:xfrm>
            <a:off x="1775810" y="2079736"/>
            <a:ext cx="34483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6.5e-5@266nm</a:t>
            </a:r>
          </a:p>
          <a:p>
            <a:r>
              <a:rPr lang="en-US" dirty="0">
                <a:solidFill>
                  <a:schemeClr val="accent4"/>
                </a:solidFill>
              </a:rPr>
              <a:t>1.0e-4@248nm      @1MV/m     </a:t>
            </a:r>
          </a:p>
          <a:p>
            <a:r>
              <a:rPr lang="en-US" dirty="0">
                <a:solidFill>
                  <a:schemeClr val="accent4"/>
                </a:solidFill>
              </a:rPr>
              <a:t>2.8e-4@193nm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D3F466-0CA2-D848-6720-D6C0DDF36885}"/>
              </a:ext>
            </a:extLst>
          </p:cNvPr>
          <p:cNvSpPr txBox="1"/>
          <p:nvPr/>
        </p:nvSpPr>
        <p:spPr>
          <a:xfrm>
            <a:off x="1867181" y="5142623"/>
            <a:ext cx="3265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Max 2.72e-3@213nm, 1MV/m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091861-98C0-7DDB-6ACC-C5F965F9896A}"/>
              </a:ext>
            </a:extLst>
          </p:cNvPr>
          <p:cNvSpPr txBox="1"/>
          <p:nvPr/>
        </p:nvSpPr>
        <p:spPr>
          <a:xfrm>
            <a:off x="518505" y="3341414"/>
            <a:ext cx="3464410" cy="83099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</a:rPr>
              <a:t>Higher photon energy </a:t>
            </a:r>
          </a:p>
          <a:p>
            <a:r>
              <a:rPr lang="en-US" sz="2400" b="1" dirty="0">
                <a:solidFill>
                  <a:schemeClr val="accent3"/>
                </a:solidFill>
                <a:sym typeface="Wingdings" panose="05000000000000000000" pitchFamily="2" charset="2"/>
              </a:rPr>
              <a:t>   </a:t>
            </a:r>
            <a:r>
              <a:rPr lang="en-US" sz="2400" b="1" dirty="0">
                <a:solidFill>
                  <a:schemeClr val="accent3"/>
                </a:solidFill>
              </a:rPr>
              <a:t>Higher MTE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5E44E5-CFA7-C1E9-3347-D34974A4948D}"/>
                  </a:ext>
                </a:extLst>
              </p:cNvPr>
              <p:cNvSpPr txBox="1"/>
              <p:nvPr/>
            </p:nvSpPr>
            <p:spPr>
              <a:xfrm>
                <a:off x="3580803" y="3361723"/>
                <a:ext cx="2174659" cy="910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5E44E5-CFA7-C1E9-3347-D34974A49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803" y="3361723"/>
                <a:ext cx="2174659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8155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DF7DD-2343-6A92-7067-4AC552563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84DEA8-77DD-AE2A-96A1-D5AEFFA48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1" y="933783"/>
            <a:ext cx="5897634" cy="4881071"/>
          </a:xfrm>
        </p:spPr>
        <p:txBody>
          <a:bodyPr/>
          <a:lstStyle/>
          <a:p>
            <a:r>
              <a:rPr lang="en-US" sz="1600" dirty="0"/>
              <a:t>Nb cathode for UED/UEM application</a:t>
            </a:r>
          </a:p>
          <a:p>
            <a:r>
              <a:rPr lang="en-US" sz="1600" dirty="0"/>
              <a:t>Charge requirement is low &lt;</a:t>
            </a:r>
            <a:r>
              <a:rPr lang="en-US" sz="1600" dirty="0" err="1"/>
              <a:t>pC</a:t>
            </a:r>
            <a:endParaRPr lang="en-US" sz="16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0C505A-352D-FE45-9D7A-C640AEB40B5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766" y="933783"/>
            <a:ext cx="5897637" cy="4881071"/>
          </a:xfrm>
        </p:spPr>
        <p:txBody>
          <a:bodyPr/>
          <a:lstStyle/>
          <a:p>
            <a:r>
              <a:rPr lang="en-US" sz="1600" dirty="0"/>
              <a:t>Pb coated on Nb due to higher QE</a:t>
            </a:r>
          </a:p>
          <a:p>
            <a:r>
              <a:rPr lang="en-US" sz="1600" dirty="0"/>
              <a:t>Arc deposition gives best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36D91-D389-491C-DB53-22EE936C9F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FF3BAC-FCAE-3FC6-309A-56961F50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Cathode material candidates – SC metal – Nb/Pb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3BB64-A535-D159-9BAD-A50DE5F6F706}"/>
              </a:ext>
            </a:extLst>
          </p:cNvPr>
          <p:cNvSpPr txBox="1"/>
          <p:nvPr/>
        </p:nvSpPr>
        <p:spPr>
          <a:xfrm>
            <a:off x="0" y="6408464"/>
            <a:ext cx="1219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[1] </a:t>
            </a:r>
            <a:r>
              <a:rPr lang="en-US" sz="1100" dirty="0">
                <a:effectLst/>
              </a:rPr>
              <a:t>Liu, A. etc. (2019). Optimization of an SRF Gun Design for UEM Applications.</a:t>
            </a:r>
          </a:p>
          <a:p>
            <a:r>
              <a:rPr lang="en-US" sz="1100" dirty="0"/>
              <a:t>[2] </a:t>
            </a:r>
            <a:r>
              <a:rPr lang="en-US" sz="1100" dirty="0" err="1">
                <a:effectLst/>
              </a:rPr>
              <a:t>Nietubyć</a:t>
            </a:r>
            <a:r>
              <a:rPr lang="en-US" sz="1100" dirty="0">
                <a:effectLst/>
              </a:rPr>
              <a:t>, R. etc. (2018). Optimization of cathodic arc deposition and pulsed plasma melting techniques for growing smooth superconducting Pb </a:t>
            </a:r>
            <a:r>
              <a:rPr lang="en-US" sz="1100" dirty="0" err="1">
                <a:effectLst/>
              </a:rPr>
              <a:t>photoemissive</a:t>
            </a:r>
            <a:r>
              <a:rPr lang="en-US" sz="1100" dirty="0">
                <a:effectLst/>
              </a:rPr>
              <a:t> films for SRF injectors.</a:t>
            </a:r>
          </a:p>
        </p:txBody>
      </p:sp>
      <p:pic>
        <p:nvPicPr>
          <p:cNvPr id="16" name="Picture 15" descr="A diagram of a sample&#10;&#10;AI-generated content may be incorrect.">
            <a:extLst>
              <a:ext uri="{FF2B5EF4-FFF2-40B4-BE49-F238E27FC236}">
                <a16:creationId xmlns:a16="http://schemas.microsoft.com/office/drawing/2014/main" id="{635E3FFC-7B0A-51A9-FD4E-81D1100EB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71" y="2530386"/>
            <a:ext cx="6007295" cy="21148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3D13656-F1DB-C9A9-FF5F-C7CDD9F3E506}"/>
              </a:ext>
            </a:extLst>
          </p:cNvPr>
          <p:cNvSpPr txBox="1"/>
          <p:nvPr/>
        </p:nvSpPr>
        <p:spPr>
          <a:xfrm>
            <a:off x="809548" y="4800646"/>
            <a:ext cx="4593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Euclid Techlabs Schematic SRF photogun-based UEM system</a:t>
            </a:r>
            <a:r>
              <a:rPr lang="en-US" sz="1200" baseline="30000" dirty="0"/>
              <a:t>[1]</a:t>
            </a:r>
          </a:p>
        </p:txBody>
      </p:sp>
      <p:pic>
        <p:nvPicPr>
          <p:cNvPr id="24" name="Picture 23" descr="A diagram of a machine&#10;&#10;AI-generated content may be incorrect.">
            <a:extLst>
              <a:ext uri="{FF2B5EF4-FFF2-40B4-BE49-F238E27FC236}">
                <a16:creationId xmlns:a16="http://schemas.microsoft.com/office/drawing/2014/main" id="{0274A5FB-C746-45BB-E8C4-2644F5666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5078" y="1565518"/>
            <a:ext cx="3810000" cy="2332893"/>
          </a:xfrm>
          <a:prstGeom prst="rect">
            <a:avLst/>
          </a:prstGeom>
        </p:spPr>
      </p:pic>
      <p:pic>
        <p:nvPicPr>
          <p:cNvPr id="26" name="Picture 25" descr="A graph of a normal pulse&#10;&#10;AI-generated content may be incorrect.">
            <a:extLst>
              <a:ext uri="{FF2B5EF4-FFF2-40B4-BE49-F238E27FC236}">
                <a16:creationId xmlns:a16="http://schemas.microsoft.com/office/drawing/2014/main" id="{0C1DB090-D2D1-E228-6D2B-0C5DE02FF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593" y="4282859"/>
            <a:ext cx="3430422" cy="221643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87B8C92-3A68-78DF-369B-DEC21DB7451C}"/>
              </a:ext>
            </a:extLst>
          </p:cNvPr>
          <p:cNvSpPr txBox="1"/>
          <p:nvPr/>
        </p:nvSpPr>
        <p:spPr>
          <a:xfrm>
            <a:off x="7983157" y="3738194"/>
            <a:ext cx="1906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DESY 1.6cell SRF gun</a:t>
            </a:r>
            <a:r>
              <a:rPr lang="en-US" sz="1200" baseline="30000" dirty="0"/>
              <a:t>[2]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48139B-9FBC-ADA4-BBD1-8569540B985B}"/>
              </a:ext>
            </a:extLst>
          </p:cNvPr>
          <p:cNvSpPr txBox="1"/>
          <p:nvPr/>
        </p:nvSpPr>
        <p:spPr>
          <a:xfrm>
            <a:off x="10191876" y="5164336"/>
            <a:ext cx="1111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cathode QE</a:t>
            </a:r>
            <a:r>
              <a:rPr lang="en-US" sz="1200" baseline="30000" dirty="0"/>
              <a:t>[2]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E8EB52-9616-1930-12C5-CF8AAB218667}"/>
              </a:ext>
            </a:extLst>
          </p:cNvPr>
          <p:cNvSpPr txBox="1"/>
          <p:nvPr/>
        </p:nvSpPr>
        <p:spPr>
          <a:xfrm>
            <a:off x="9360997" y="3944305"/>
            <a:ext cx="2313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4"/>
                </a:solidFill>
              </a:rPr>
              <a:t>Max QE 0.2%@200nm</a:t>
            </a:r>
          </a:p>
        </p:txBody>
      </p:sp>
    </p:spTree>
    <p:extLst>
      <p:ext uri="{BB962C8B-B14F-4D97-AF65-F5344CB8AC3E}">
        <p14:creationId xmlns:p14="http://schemas.microsoft.com/office/powerpoint/2010/main" val="3365439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A2F68-7E17-5F26-A5D0-ED43E0E46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EE452E-2453-A842-129A-5C115DD2B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933783"/>
            <a:ext cx="11987895" cy="5787295"/>
          </a:xfrm>
        </p:spPr>
        <p:txBody>
          <a:bodyPr/>
          <a:lstStyle/>
          <a:p>
            <a:r>
              <a:rPr lang="en-US" sz="1600" dirty="0"/>
              <a:t>Robust, good rf properties and thermal conductivity, low dark current and SEY</a:t>
            </a:r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1800" b="1" dirty="0"/>
              <a:t>Thermal isolation from Cavity </a:t>
            </a:r>
            <a:r>
              <a:rPr lang="en-US" sz="1600" dirty="0"/>
              <a:t>(same for semiconductor) </a:t>
            </a:r>
            <a:r>
              <a:rPr lang="en-US" sz="1800" b="1" dirty="0"/>
              <a:t>: </a:t>
            </a:r>
            <a:r>
              <a:rPr lang="en-US" sz="1800" dirty="0">
                <a:solidFill>
                  <a:schemeClr val="tx1"/>
                </a:solidFill>
              </a:rPr>
              <a:t>choke cavity and cathode stalk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AF289-FAAB-A187-B579-560EE68B26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B732B3-C45F-DDC8-AF3D-D679044D2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Cathode material candidates – NC metal – Cu/Mg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C1F1DF-2AB3-D7EC-4920-AA4AE1FF0E9E}"/>
              </a:ext>
            </a:extLst>
          </p:cNvPr>
          <p:cNvSpPr txBox="1"/>
          <p:nvPr/>
        </p:nvSpPr>
        <p:spPr>
          <a:xfrm>
            <a:off x="609600" y="1339947"/>
            <a:ext cx="6226384" cy="46166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Cu: </a:t>
            </a:r>
            <a:r>
              <a:rPr lang="en-US" sz="1800" dirty="0">
                <a:solidFill>
                  <a:schemeClr val="tx1"/>
                </a:solidFill>
              </a:rPr>
              <a:t>low QE (&lt;10</a:t>
            </a:r>
            <a:r>
              <a:rPr lang="en-US" sz="1800" baseline="30000" dirty="0">
                <a:solidFill>
                  <a:schemeClr val="tx1"/>
                </a:solidFill>
              </a:rPr>
              <a:t>-4</a:t>
            </a:r>
            <a:r>
              <a:rPr lang="en-US" sz="1800" dirty="0">
                <a:solidFill>
                  <a:schemeClr val="tx1"/>
                </a:solidFill>
              </a:rPr>
              <a:t>) but good for initial diagnostic purpose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E703B5-D7D3-1C10-65EE-F88E6DF73C7E}"/>
              </a:ext>
            </a:extLst>
          </p:cNvPr>
          <p:cNvSpPr txBox="1"/>
          <p:nvPr/>
        </p:nvSpPr>
        <p:spPr>
          <a:xfrm>
            <a:off x="7543800" y="1326640"/>
            <a:ext cx="2880917" cy="461665"/>
          </a:xfrm>
          <a:prstGeom prst="rect">
            <a:avLst/>
          </a:prstGeom>
          <a:noFill/>
          <a:ln w="19050"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Mg: </a:t>
            </a:r>
            <a:r>
              <a:rPr lang="en-US" dirty="0">
                <a:solidFill>
                  <a:schemeClr val="tx1"/>
                </a:solidFill>
              </a:rPr>
              <a:t>high QE up to 0.5% </a:t>
            </a:r>
          </a:p>
        </p:txBody>
      </p:sp>
      <p:pic>
        <p:nvPicPr>
          <p:cNvPr id="14" name="Picture 13" descr="A diagram of a multicolored object&#10;&#10;AI-generated content may be incorrect.">
            <a:extLst>
              <a:ext uri="{FF2B5EF4-FFF2-40B4-BE49-F238E27FC236}">
                <a16:creationId xmlns:a16="http://schemas.microsoft.com/office/drawing/2014/main" id="{B1702424-1C65-C2B2-9DD8-54D5430C9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66" y="2591856"/>
            <a:ext cx="6369502" cy="2605892"/>
          </a:xfrm>
          <a:prstGeom prst="rect">
            <a:avLst/>
          </a:prstGeom>
        </p:spPr>
      </p:pic>
      <p:pic>
        <p:nvPicPr>
          <p:cNvPr id="16" name="Picture 15" descr="A blue and green object with a rainbow spectrum&#10;&#10;AI-generated content may be incorrect.">
            <a:extLst>
              <a:ext uri="{FF2B5EF4-FFF2-40B4-BE49-F238E27FC236}">
                <a16:creationId xmlns:a16="http://schemas.microsoft.com/office/drawing/2014/main" id="{C10AAE22-DD8D-88FA-73D7-5DA0C8BC7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617" y="2591856"/>
            <a:ext cx="4495800" cy="26058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7D10D8-AE3F-3BC3-1C2E-B2D8384704AD}"/>
              </a:ext>
            </a:extLst>
          </p:cNvPr>
          <p:cNvSpPr txBox="1"/>
          <p:nvPr/>
        </p:nvSpPr>
        <p:spPr>
          <a:xfrm>
            <a:off x="609600" y="6171784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9D3961-5A46-AE7A-574D-8E6488FB5FE5}"/>
              </a:ext>
            </a:extLst>
          </p:cNvPr>
          <p:cNvSpPr txBox="1"/>
          <p:nvPr/>
        </p:nvSpPr>
        <p:spPr>
          <a:xfrm>
            <a:off x="1653296" y="5346212"/>
            <a:ext cx="3374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MSU/KEK 1.3GHz 1.5cell SRF gun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E47C90-5BEA-FE49-8201-54E3BDD350B5}"/>
              </a:ext>
            </a:extLst>
          </p:cNvPr>
          <p:cNvSpPr txBox="1"/>
          <p:nvPr/>
        </p:nvSpPr>
        <p:spPr>
          <a:xfrm>
            <a:off x="7882078" y="5348141"/>
            <a:ext cx="2646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LCLS-II HE QWR SRF gun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D973A7-8E02-7669-38DA-4068A2C1E65E}"/>
              </a:ext>
            </a:extLst>
          </p:cNvPr>
          <p:cNvSpPr txBox="1"/>
          <p:nvPr/>
        </p:nvSpPr>
        <p:spPr>
          <a:xfrm>
            <a:off x="2022777" y="6046239"/>
            <a:ext cx="8135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highlight>
                  <a:srgbClr val="FFFF00"/>
                </a:highlight>
              </a:rPr>
              <a:t>A </a:t>
            </a:r>
            <a:r>
              <a:rPr lang="en-US" sz="2400" b="1" dirty="0">
                <a:solidFill>
                  <a:schemeClr val="accent4"/>
                </a:solidFill>
                <a:highlight>
                  <a:srgbClr val="FFFF00"/>
                </a:highlight>
              </a:rPr>
              <a:t>challenging mission </a:t>
            </a:r>
            <a:r>
              <a:rPr lang="en-US" sz="2000" dirty="0">
                <a:solidFill>
                  <a:schemeClr val="accent4"/>
                </a:solidFill>
                <a:highlight>
                  <a:srgbClr val="FFFF00"/>
                </a:highlight>
              </a:rPr>
              <a:t>to transfer cathode without contamination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0FDD9FE-ECFE-F2F3-7C30-5C7E46B27E3A}"/>
              </a:ext>
            </a:extLst>
          </p:cNvPr>
          <p:cNvSpPr/>
          <p:nvPr/>
        </p:nvSpPr>
        <p:spPr>
          <a:xfrm>
            <a:off x="2011680" y="3950208"/>
            <a:ext cx="457200" cy="152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E041FAF-C282-50DF-8571-8B4A5427B3A7}"/>
              </a:ext>
            </a:extLst>
          </p:cNvPr>
          <p:cNvSpPr/>
          <p:nvPr/>
        </p:nvSpPr>
        <p:spPr>
          <a:xfrm flipV="1">
            <a:off x="9372600" y="3868581"/>
            <a:ext cx="113672" cy="4571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FABD04E-E147-B57B-63D1-11023B324C96}"/>
              </a:ext>
            </a:extLst>
          </p:cNvPr>
          <p:cNvSpPr/>
          <p:nvPr/>
        </p:nvSpPr>
        <p:spPr>
          <a:xfrm>
            <a:off x="9220200" y="3812022"/>
            <a:ext cx="152400" cy="1381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BBE8DB-F3F6-2170-0909-19E4AB4784B6}"/>
              </a:ext>
            </a:extLst>
          </p:cNvPr>
          <p:cNvSpPr txBox="1"/>
          <p:nvPr/>
        </p:nvSpPr>
        <p:spPr>
          <a:xfrm>
            <a:off x="7830484" y="3722163"/>
            <a:ext cx="1402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Cathode plug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FF5ACA-493D-67F1-0026-62FB7E3280E0}"/>
              </a:ext>
            </a:extLst>
          </p:cNvPr>
          <p:cNvSpPr txBox="1"/>
          <p:nvPr/>
        </p:nvSpPr>
        <p:spPr>
          <a:xfrm>
            <a:off x="624576" y="3857131"/>
            <a:ext cx="1402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Cathode plug</a:t>
            </a:r>
          </a:p>
        </p:txBody>
      </p:sp>
    </p:spTree>
    <p:extLst>
      <p:ext uri="{BB962C8B-B14F-4D97-AF65-F5344CB8AC3E}">
        <p14:creationId xmlns:p14="http://schemas.microsoft.com/office/powerpoint/2010/main" val="3285150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2340F-8A29-AACD-FF8B-9A5DB4F6B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8B0C18-0A68-5DCC-4696-06EC2A74488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0696" y="933783"/>
            <a:ext cx="11989707" cy="5787295"/>
          </a:xfrm>
        </p:spPr>
        <p:txBody>
          <a:bodyPr/>
          <a:lstStyle/>
          <a:p>
            <a:r>
              <a:rPr lang="en-US" dirty="0"/>
              <a:t>Performance of cathode in real injector @ </a:t>
            </a:r>
            <a:r>
              <a:rPr lang="en-US" dirty="0">
                <a:solidFill>
                  <a:schemeClr val="accent3"/>
                </a:solidFill>
              </a:rPr>
              <a:t>HZDR 3.5cell 1.3GHz SRF gun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45CDE-D6EE-9FBF-E19B-465B2B341C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9ED343-60DC-C473-05F0-EA8AA077E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Cathode material candidates – NC metal – Cu/Mg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E1AAA2-91BE-C686-3409-6A673F96A0FD}"/>
              </a:ext>
            </a:extLst>
          </p:cNvPr>
          <p:cNvSpPr txBox="1"/>
          <p:nvPr/>
        </p:nvSpPr>
        <p:spPr>
          <a:xfrm>
            <a:off x="65342" y="6356450"/>
            <a:ext cx="120241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[1] Teichert, J. et al.(2014) Commissioning of an improved superconducting RF photo injector at ELBE.</a:t>
            </a:r>
          </a:p>
          <a:p>
            <a:r>
              <a:rPr lang="en-US" sz="1100" dirty="0"/>
              <a:t>[2] </a:t>
            </a:r>
            <a:r>
              <a:rPr lang="en-US" sz="1100" dirty="0">
                <a:effectLst/>
              </a:rPr>
              <a:t>Teichert, J. et al. (2021). Successful user operation of a superconducting radio-frequency photoelectron gun with Mg cathodes. </a:t>
            </a:r>
            <a:r>
              <a:rPr lang="en-US" sz="1100" i="1" dirty="0">
                <a:effectLst/>
              </a:rPr>
              <a:t>Physical Review Accelerators and Beams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24</a:t>
            </a:r>
            <a:r>
              <a:rPr lang="en-US" sz="1100" dirty="0">
                <a:effectLst/>
              </a:rPr>
              <a:t>(3), 033401. </a:t>
            </a:r>
          </a:p>
        </p:txBody>
      </p:sp>
      <p:pic>
        <p:nvPicPr>
          <p:cNvPr id="11" name="Picture 10" descr="A graph of a laser phase&#10;&#10;AI-generated content may be incorrect.">
            <a:extLst>
              <a:ext uri="{FF2B5EF4-FFF2-40B4-BE49-F238E27FC236}">
                <a16:creationId xmlns:a16="http://schemas.microsoft.com/office/drawing/2014/main" id="{EA6F2C74-C012-FB5A-6B59-709BB4B1D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43991"/>
            <a:ext cx="4648200" cy="3202251"/>
          </a:xfrm>
          <a:prstGeom prst="rect">
            <a:avLst/>
          </a:prstGeom>
        </p:spPr>
      </p:pic>
      <p:pic>
        <p:nvPicPr>
          <p:cNvPr id="13" name="Picture 12" descr="A graph of a laser&#10;&#10;AI-generated content may be incorrect.">
            <a:extLst>
              <a:ext uri="{FF2B5EF4-FFF2-40B4-BE49-F238E27FC236}">
                <a16:creationId xmlns:a16="http://schemas.microsoft.com/office/drawing/2014/main" id="{E1480344-2F83-0A8A-B939-0E9573B4B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325" y="2048518"/>
            <a:ext cx="3943348" cy="32443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1BF43BD-F77E-28C8-5932-E7C4CBBDD5E0}"/>
              </a:ext>
            </a:extLst>
          </p:cNvPr>
          <p:cNvSpPr txBox="1"/>
          <p:nvPr/>
        </p:nvSpPr>
        <p:spPr>
          <a:xfrm>
            <a:off x="2106524" y="5228026"/>
            <a:ext cx="2351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Cu cathode performance</a:t>
            </a:r>
            <a:r>
              <a:rPr lang="en-US" sz="1400" baseline="30000" dirty="0"/>
              <a:t>[1]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AD3751-CD84-010A-9788-316F948F1D9A}"/>
              </a:ext>
            </a:extLst>
          </p:cNvPr>
          <p:cNvSpPr txBox="1"/>
          <p:nvPr/>
        </p:nvSpPr>
        <p:spPr>
          <a:xfrm>
            <a:off x="7526543" y="5245781"/>
            <a:ext cx="2371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Mg cathode performance</a:t>
            </a:r>
            <a:r>
              <a:rPr lang="en-US" sz="1400" baseline="30000" dirty="0"/>
              <a:t>[2]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E29CFB-35D4-36B5-680D-6AA6E03A2A23}"/>
              </a:ext>
            </a:extLst>
          </p:cNvPr>
          <p:cNvSpPr txBox="1"/>
          <p:nvPr/>
        </p:nvSpPr>
        <p:spPr>
          <a:xfrm>
            <a:off x="504531" y="1382006"/>
            <a:ext cx="4732386" cy="46166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Cu: </a:t>
            </a:r>
            <a:r>
              <a:rPr lang="en-US" dirty="0"/>
              <a:t>~0.5 mm mrad / mm @ 1pC @6MV/m </a:t>
            </a:r>
            <a:endParaRPr lang="en-US" sz="1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E6D675-9556-7D36-64C6-16F7E22472C2}"/>
              </a:ext>
            </a:extLst>
          </p:cNvPr>
          <p:cNvSpPr txBox="1"/>
          <p:nvPr/>
        </p:nvSpPr>
        <p:spPr>
          <a:xfrm>
            <a:off x="5551482" y="1382005"/>
            <a:ext cx="5150769" cy="461665"/>
          </a:xfrm>
          <a:prstGeom prst="rect">
            <a:avLst/>
          </a:prstGeom>
          <a:noFill/>
          <a:ln w="19050"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Mg: </a:t>
            </a:r>
            <a:r>
              <a:rPr lang="en-US" dirty="0">
                <a:solidFill>
                  <a:schemeClr val="tx1"/>
                </a:solidFill>
              </a:rPr>
              <a:t>~3 mm mrad / mm @ 250pC @ 14.5MV/m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9E5D1C-6CD2-01A9-1B4D-D8107684752F}"/>
              </a:ext>
            </a:extLst>
          </p:cNvPr>
          <p:cNvSpPr txBox="1"/>
          <p:nvPr/>
        </p:nvSpPr>
        <p:spPr>
          <a:xfrm>
            <a:off x="6803589" y="5631918"/>
            <a:ext cx="3759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Over one-year long operation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DD0875-7A5B-B991-45E2-B540D7D74C34}"/>
              </a:ext>
            </a:extLst>
          </p:cNvPr>
          <p:cNvSpPr txBox="1"/>
          <p:nvPr/>
        </p:nvSpPr>
        <p:spPr>
          <a:xfrm>
            <a:off x="10768916" y="142817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*same laser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97047A-D97C-C7E3-D6B4-0D55689B2AB7}"/>
              </a:ext>
            </a:extLst>
          </p:cNvPr>
          <p:cNvSpPr/>
          <p:nvPr/>
        </p:nvSpPr>
        <p:spPr>
          <a:xfrm>
            <a:off x="1676400" y="2291894"/>
            <a:ext cx="1676400" cy="8323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2ED67F-6D99-9BED-4A0A-15A0023544B3}"/>
              </a:ext>
            </a:extLst>
          </p:cNvPr>
          <p:cNvSpPr/>
          <p:nvPr/>
        </p:nvSpPr>
        <p:spPr>
          <a:xfrm>
            <a:off x="7239000" y="2208614"/>
            <a:ext cx="2052873" cy="8323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99158"/>
      </p:ext>
    </p:extLst>
  </p:cSld>
  <p:clrMapOvr>
    <a:masterClrMapping/>
  </p:clrMapOvr>
</p:sld>
</file>

<file path=ppt/theme/theme1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-PowerPoint-Template-16x9-v5" id="{386E0BD5-C86C-4D62-9771-31771216E89C}" vid="{4ACF4385-ADC6-4C4F-9B7B-D66EF0FAE7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TaxCatchAll xmlns="27e6a43e-a4c4-4f52-b0e1-49827a209077">
      <Value>447</Value>
      <Value>283</Value>
      <Value>471</Value>
    </TaxCatchAll>
    <Document_x0020_Number xmlns="27e6a43e-a4c4-4f52-b0e1-49827a209077">45183</Document_x0020_Number>
    <AuthorizedDocs xmlns="51b9806a-5185-426e-8026-9f8401f8c974" xsi:nil="true"/>
    <Formatted_x0020_Sequence_x0020_Number xmlns="51b9806a-5185-426e-8026-9f8401f8c974">000454</Formatted_x0020_Sequence_x0020_Number>
    <Author1 xmlns="51b9806a-5185-426e-8026-9f8401f8c974">Parsons, Alex|61354939-8ef1-40bf-a344-a283b52ba8e0</Author1>
    <af7f2bdd3e3f4144927c8f46bf137639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S10000 Management and Administration</TermName>
          <TermId xmlns="http://schemas.microsoft.com/office/infopath/2007/PartnerControls">26ad7ea8-87d4-42ac-9781-b7fff1d89416</TermId>
        </TermInfo>
      </Terms>
    </af7f2bdd3e3f4144927c8f46bf137639>
    <WBS_x0020_Abbreviation xmlns="51b9806a-5185-426e-8026-9f8401f8c974">S10000</WBS_x0020_Abbreviation>
    <InternalSigners xmlns="51b9806a-5185-426e-8026-9f8401f8c974">
      <UserInfo>
        <DisplayName>King, Karen</DisplayName>
        <AccountId>18</AccountId>
        <AccountType/>
      </UserInfo>
    </InternalSigners>
    <k249c3db22e246c8be4b953e603e4d6b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Yin</TermName>
          <TermId xmlns="http://schemas.microsoft.com/office/infopath/2007/PartnerControls">22222222-2222-2222-2222-222222222222</TermId>
        </TermInfo>
        <TermInfo xmlns="http://schemas.microsoft.com/office/infopath/2007/PartnerControls">
          <TermName xmlns="http://schemas.microsoft.com/office/infopath/2007/PartnerControls">Ziye</TermName>
          <TermId xmlns="http://schemas.microsoft.com/office/infopath/2007/PartnerControls">22222222-2222-2222-2222-222222222222</TermId>
        </TermInfo>
      </Terms>
    </k249c3db22e246c8be4b953e603e4d6b>
    <ExternalSigners xmlns="51b9806a-5185-426e-8026-9f8401f8c974" xsi:nil="true"/>
    <AuthorizingDoc xmlns="51b9806a-5185-426e-8026-9f8401f8c974" xsi:nil="true"/>
    <i71e836a5a224468bea9b04c4fae55f7 xmlns="6819902c-d263-4340-a3b4-c7375668d2ad">
      <Terms xmlns="http://schemas.microsoft.com/office/infopath/2007/PartnerControls"/>
    </i71e836a5a224468bea9b04c4fae55f7>
    <e9dd64bcc98445289e39b91f109bdcd5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FM</TermName>
          <TermId xmlns="http://schemas.microsoft.com/office/infopath/2007/PartnerControls">6b363047-e12c-44ec-9837-aeed4884c22d</TermId>
        </TermInfo>
      </Terms>
    </e9dd64bcc98445289e39b91f109bdcd5>
    <Filtered_x0020_Document_x0020_Number0 xmlns="6819902c-d263-4340-a3b4-c7375668d2ad">45183</Filtered_x0020_Document_x0020_Number0>
    <Identifier xmlns="51b9806a-5185-426e-8026-9f8401f8c974">FM</Identifier>
    <Formatted_x0020_Revision xmlns="51b9806a-5185-426e-8026-9f8401f8c974">003</Formatted_x0020_Revision>
    <Revision_x0020_History xmlns="51b9806a-5185-426e-8026-9f8401f8c974">Updated CA instructions on slide 3, Revised notes on text color on slide 9
</Revision_x0020_History>
    <adda98769e204859847d571c1cc4aba8 xmlns="6819902c-d263-4340-a3b4-c7375668d2ad" xsi:nil="true"/>
    <AuthorizingComm_x0026_Boards xmlns="51b9806a-5185-426e-8026-9f8401f8c97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Controlled Document" ma:contentTypeID="0x010100A77CE2F963BD5C4AB895E5E1F954079C" ma:contentTypeVersion="16" ma:contentTypeDescription="Create a new document." ma:contentTypeScope="" ma:versionID="afdac9f8058ac176136f3d7adb595399">
  <xsd:schema xmlns:xsd="http://www.w3.org/2001/XMLSchema" xmlns:xs="http://www.w3.org/2001/XMLSchema" xmlns:p="http://schemas.microsoft.com/office/2006/metadata/properties" xmlns:ns1="http://schemas.microsoft.com/sharepoint/v3" xmlns:ns3="6819902c-d263-4340-a3b4-c7375668d2ad" xmlns:ns4="51b9806a-5185-426e-8026-9f8401f8c974" xmlns:ns5="27e6a43e-a4c4-4f52-b0e1-49827a209077" targetNamespace="http://schemas.microsoft.com/office/2006/metadata/properties" ma:root="true" ma:fieldsID="c30e777042fe99c0ff3ef036ff66f7c5" ns1:_="" ns3:_="" ns4:_="" ns5:_="">
    <xsd:import namespace="http://schemas.microsoft.com/sharepoint/v3"/>
    <xsd:import namespace="6819902c-d263-4340-a3b4-c7375668d2ad"/>
    <xsd:import namespace="51b9806a-5185-426e-8026-9f8401f8c974"/>
    <xsd:import namespace="27e6a43e-a4c4-4f52-b0e1-49827a209077"/>
    <xsd:element name="properties">
      <xsd:complexType>
        <xsd:sequence>
          <xsd:element name="documentManagement">
            <xsd:complexType>
              <xsd:all>
                <xsd:element ref="ns3:Filtered_x0020_Document_x0020_Number0" minOccurs="0"/>
                <xsd:element ref="ns4:WBS_x0020_Abbreviation" minOccurs="0"/>
                <xsd:element ref="ns4:Identifier" minOccurs="0"/>
                <xsd:element ref="ns4:Formatted_x0020_Sequence_x0020_Number" minOccurs="0"/>
                <xsd:element ref="ns4:Formatted_x0020_Revision" minOccurs="0"/>
                <xsd:element ref="ns4:InternalSigners" minOccurs="0"/>
                <xsd:element ref="ns4:ExternalSigners" minOccurs="0"/>
                <xsd:element ref="ns4:AuthorizingDoc" minOccurs="0"/>
                <xsd:element ref="ns4:AuthorizedDocs" minOccurs="0"/>
                <xsd:element ref="ns4:AuthorizingComm_x0026_Boards" minOccurs="0"/>
                <xsd:element ref="ns4:Author1" minOccurs="0"/>
                <xsd:element ref="ns4:Revision_x0020_History" minOccurs="0"/>
                <xsd:element ref="ns5:Document_x0020_Number" minOccurs="0"/>
                <xsd:element ref="ns3:k249c3db22e246c8be4b953e603e4d6b" minOccurs="0"/>
                <xsd:element ref="ns3:e9dd64bcc98445289e39b91f109bdcd5" minOccurs="0"/>
                <xsd:element ref="ns3:af7f2bdd3e3f4144927c8f46bf137639" minOccurs="0"/>
                <xsd:element ref="ns3:i71e836a5a224468bea9b04c4fae55f7" minOccurs="0"/>
                <xsd:element ref="ns5:TaxCatchAll" minOccurs="0"/>
                <xsd:element ref="ns1:_dlc_Exempt" minOccurs="0"/>
                <xsd:element ref="ns3:adda98769e204859847d571c1cc4aba8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31" nillable="true" ma:displayName="Exempt from Policy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19902c-d263-4340-a3b4-c7375668d2ad" elementFormDefault="qualified">
    <xsd:import namespace="http://schemas.microsoft.com/office/2006/documentManagement/types"/>
    <xsd:import namespace="http://schemas.microsoft.com/office/infopath/2007/PartnerControls"/>
    <xsd:element name="Filtered_x0020_Document_x0020_Number0" ma:index="3" nillable="true" ma:displayName="Filtered Document Number" ma:list="9fecad60-3c5f-4b1e-97fe-bd29726213cb" ma:internalName="Filtered_x0020_Document_x0020_Number0" ma:showField="03f48824-29a8-4910-b16b-2538dd33bf46" ma:web="27e6a43e-a4c4-4f52-b0e1-49827a209077">
      <xsd:simpleType>
        <xsd:restriction base="dms:Unknown"/>
      </xsd:simpleType>
    </xsd:element>
    <xsd:element name="k249c3db22e246c8be4b953e603e4d6b" ma:index="24" nillable="true" ma:taxonomy="true" ma:internalName="k249c3db22e246c8be4b953e603e4d6b" ma:taxonomyFieldName="Author_" ma:displayName="Author_" ma:indexed="true" ma:default="" ma:fieldId="{4249c3db-22e2-46c8-be4b-953e603e4d6b}" ma:sspId="e79ac590-b2ba-4d84-8233-e7113f930f2a" ma:termSetId="9a961305-3498-445e-9205-fc8019e3f968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e9dd64bcc98445289e39b91f109bdcd5" ma:index="26" nillable="true" ma:taxonomy="true" ma:internalName="e9dd64bcc98445289e39b91f109bdcd5" ma:taxonomyFieldName="Subcategory_" ma:displayName="Subcategory_" ma:indexed="true" ma:default="" ma:fieldId="{e9dd64bc-c984-4528-9e39-b91f109bdcd5}" ma:sspId="e79ac590-b2ba-4d84-8233-e7113f930f2a" ma:termSetId="df4988c2-6ea7-4775-a660-7ca64affa0f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f7f2bdd3e3f4144927c8f46bf137639" ma:index="27" nillable="true" ma:taxonomy="true" ma:internalName="af7f2bdd3e3f4144927c8f46bf137639" ma:taxonomyFieldName="_x0057_BS0" ma:displayName="WBS" ma:indexed="true" ma:default="" ma:fieldId="{af7f2bdd-3e3f-4144-927c-8f46bf137639}" ma:sspId="e79ac590-b2ba-4d84-8233-e7113f930f2a" ma:termSetId="5af71c37-dbbc-4bcd-b94e-7a1ec876d16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71e836a5a224468bea9b04c4fae55f7" ma:index="28" nillable="true" ma:taxonomy="true" ma:internalName="i71e836a5a224468bea9b04c4fae55f7" ma:taxonomyFieldName="Tags10" ma:displayName="Tags" ma:default="" ma:fieldId="{271e836a-5a22-4468-bea9-b04c4fae55f7}" ma:taxonomyMulti="true" ma:sspId="e79ac590-b2ba-4d84-8233-e7113f930f2a" ma:termSetId="15758f5a-2859-4efe-a184-c420225ff4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dda98769e204859847d571c1cc4aba8" ma:index="32" nillable="true" ma:displayName="EC Keywords_0" ma:hidden="true" ma:internalName="adda98769e204859847d571c1cc4aba8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b9806a-5185-426e-8026-9f8401f8c974" elementFormDefault="qualified">
    <xsd:import namespace="http://schemas.microsoft.com/office/2006/documentManagement/types"/>
    <xsd:import namespace="http://schemas.microsoft.com/office/infopath/2007/PartnerControls"/>
    <xsd:element name="WBS_x0020_Abbreviation" ma:index="4" nillable="true" ma:displayName="WBS Abbreviation" ma:indexed="true" ma:internalName="WBS_x0020_Abbreviation">
      <xsd:simpleType>
        <xsd:restriction base="dms:Text">
          <xsd:maxLength value="255"/>
        </xsd:restriction>
      </xsd:simpleType>
    </xsd:element>
    <xsd:element name="Identifier" ma:index="5" nillable="true" ma:displayName="Identifier" ma:internalName="Identifier">
      <xsd:simpleType>
        <xsd:restriction base="dms:Text">
          <xsd:maxLength value="255"/>
        </xsd:restriction>
      </xsd:simpleType>
    </xsd:element>
    <xsd:element name="Formatted_x0020_Sequence_x0020_Number" ma:index="6" nillable="true" ma:displayName="Formatted Sequence Number" ma:indexed="true" ma:internalName="Formatted_x0020_Sequence_x0020_Number">
      <xsd:simpleType>
        <xsd:restriction base="dms:Text">
          <xsd:maxLength value="255"/>
        </xsd:restriction>
      </xsd:simpleType>
    </xsd:element>
    <xsd:element name="Formatted_x0020_Revision" ma:index="7" nillable="true" ma:displayName="Formatted Revision" ma:internalName="Formatted_x0020_Revision">
      <xsd:simpleType>
        <xsd:restriction base="dms:Text">
          <xsd:maxLength value="255"/>
        </xsd:restriction>
      </xsd:simpleType>
    </xsd:element>
    <xsd:element name="InternalSigners" ma:index="8" nillable="true" ma:displayName="Internal Signers" ma:list="UserInfo" ma:SharePointGroup="0" ma:internalName="InternalSigners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Signers" ma:index="9" nillable="true" ma:displayName="External Signers" ma:internalName="ExternalSigners">
      <xsd:simpleType>
        <xsd:restriction base="dms:Note">
          <xsd:maxLength value="255"/>
        </xsd:restriction>
      </xsd:simpleType>
    </xsd:element>
    <xsd:element name="AuthorizingDoc" ma:index="10" nillable="true" ma:displayName="Authorizing Doc" ma:internalName="AuthorizingDoc">
      <xsd:simpleType>
        <xsd:restriction base="dms:Note">
          <xsd:maxLength value="255"/>
        </xsd:restriction>
      </xsd:simpleType>
    </xsd:element>
    <xsd:element name="AuthorizedDocs" ma:index="11" nillable="true" ma:displayName="Authorized Docs" ma:internalName="AuthorizedDocs">
      <xsd:simpleType>
        <xsd:restriction base="dms:Note">
          <xsd:maxLength value="255"/>
        </xsd:restriction>
      </xsd:simpleType>
    </xsd:element>
    <xsd:element name="AuthorizingComm_x0026_Boards" ma:index="12" nillable="true" ma:displayName="Authorizing Comm &amp; Board" ma:internalName="AuthorizingComm_x0026_Boards">
      <xsd:simpleType>
        <xsd:restriction base="dms:Note">
          <xsd:maxLength value="255"/>
        </xsd:restriction>
      </xsd:simpleType>
    </xsd:element>
    <xsd:element name="Author1" ma:index="16" nillable="true" ma:displayName="Author1" ma:internalName="Author1">
      <xsd:simpleType>
        <xsd:restriction base="dms:Text">
          <xsd:maxLength value="255"/>
        </xsd:restriction>
      </xsd:simpleType>
    </xsd:element>
    <xsd:element name="Revision_x0020_History" ma:index="18" nillable="true" ma:displayName="Revision History" ma:internalName="Revision_x0020_History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e6a43e-a4c4-4f52-b0e1-49827a209077" elementFormDefault="qualified">
    <xsd:import namespace="http://schemas.microsoft.com/office/2006/documentManagement/types"/>
    <xsd:import namespace="http://schemas.microsoft.com/office/infopath/2007/PartnerControls"/>
    <xsd:element name="Document_x0020_Number" ma:index="19" nillable="true" ma:displayName="Document Number" ma:hidden="true" ma:list="{9fecad60-3c5f-4b1e-97fe-bd29726213cb}" ma:internalName="Document_x0020_Number" ma:readOnly="false" ma:showField="Document_x0020_Number" ma:web="27e6a43e-a4c4-4f52-b0e1-49827a209077">
      <xsd:simpleType>
        <xsd:restriction base="dms:Lookup"/>
      </xsd:simpleType>
    </xsd:element>
    <xsd:element name="TaxCatchAll" ma:index="29" nillable="true" ma:displayName="Taxonomy Catch All Column" ma:hidden="true" ma:list="{aa28423a-96a4-4fb2-8cce-b1b4f3e5b10f}" ma:internalName="TaxCatchAll" ma:showField="CatchAllData" ma:web="27e6a43e-a4c4-4f52-b0e1-49827a2090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p:Policy xmlns:p="office.server.policy" id="" local="true">
  <p:Name>Controlled Document</p:Name>
  <p:Description/>
  <p:Statement/>
  <p:PolicyItems>
    <p:PolicyItem featureId="Microsoft.Office.RecordsManagement.PolicyFeatures.PolicyAudit" staticId="0x0101005B1FD2F7289FF44494593DF6B04CC580|8138272" UniqueId="d2e935fd-7aec-4982-a92c-0eafd6a3e49f">
      <p:Name>Auditing</p:Name>
      <p:Description>Audits user actions on documents and list items to the Audit Log.</p:Description>
      <p:CustomData>
        <Audit>
          <Update/>
          <View/>
          <CheckInOut/>
          <MoveCopy/>
          <DeleteRestore/>
        </Audit>
      </p:CustomData>
    </p:PolicyItem>
  </p:PolicyItems>
</p:Policy>
</file>

<file path=customXml/itemProps1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BA702D-F6E6-4314-8945-369A109C75F9}">
  <ds:schemaRefs>
    <ds:schemaRef ds:uri="http://schemas.microsoft.com/office/2006/documentManagement/types"/>
    <ds:schemaRef ds:uri="http://www.w3.org/XML/1998/namespace"/>
    <ds:schemaRef ds:uri="http://purl.org/dc/elements/1.1/"/>
    <ds:schemaRef ds:uri="51b9806a-5185-426e-8026-9f8401f8c974"/>
    <ds:schemaRef ds:uri="http://purl.org/dc/dcmitype/"/>
    <ds:schemaRef ds:uri="http://purl.org/dc/terms/"/>
    <ds:schemaRef ds:uri="http://schemas.microsoft.com/office/infopath/2007/PartnerControls"/>
    <ds:schemaRef ds:uri="6819902c-d263-4340-a3b4-c7375668d2ad"/>
    <ds:schemaRef ds:uri="http://schemas.microsoft.com/office/2006/metadata/properties"/>
    <ds:schemaRef ds:uri="http://schemas.openxmlformats.org/package/2006/metadata/core-properties"/>
    <ds:schemaRef ds:uri="27e6a43e-a4c4-4f52-b0e1-49827a209077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087279E9-029E-40B5-9EA9-88D004C7ED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819902c-d263-4340-a3b4-c7375668d2ad"/>
    <ds:schemaRef ds:uri="51b9806a-5185-426e-8026-9f8401f8c974"/>
    <ds:schemaRef ds:uri="27e6a43e-a4c4-4f52-b0e1-49827a2090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6927942A-61A9-4118-A144-DE7F84F21C4A}">
  <ds:schemaRefs>
    <ds:schemaRef ds:uri="office.server.policy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140496</TotalTime>
  <Words>2192</Words>
  <Application>Microsoft Macintosh PowerPoint</Application>
  <PresentationFormat>Widescreen</PresentationFormat>
  <Paragraphs>406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ヒラギノ角ゴ Pro W3</vt:lpstr>
      <vt:lpstr>Aptos</vt:lpstr>
      <vt:lpstr>Arial</vt:lpstr>
      <vt:lpstr>Calibri</vt:lpstr>
      <vt:lpstr>Cambria Math</vt:lpstr>
      <vt:lpstr>Helvetica</vt:lpstr>
      <vt:lpstr>Lucida Grande</vt:lpstr>
      <vt:lpstr>Wingdings</vt:lpstr>
      <vt:lpstr>1_FRIB3</vt:lpstr>
      <vt:lpstr>Cathodes for high gradient SRF injectors</vt:lpstr>
      <vt:lpstr>Outline</vt:lpstr>
      <vt:lpstr>Superconducting RF photo-injector</vt:lpstr>
      <vt:lpstr>Cathode requirement and candidates </vt:lpstr>
      <vt:lpstr>Cathode requirement and candidates </vt:lpstr>
      <vt:lpstr>Cathode material candidates – SC metal – Nb/Pb  </vt:lpstr>
      <vt:lpstr>Cathode material candidates – SC metal – Nb/Pb  </vt:lpstr>
      <vt:lpstr>Cathode material candidates – NC metal – Cu/Mg</vt:lpstr>
      <vt:lpstr>Cathode material candidates – NC metal – Cu/Mg</vt:lpstr>
      <vt:lpstr>Cathode material candidates – Semiconductor – Cs2Te</vt:lpstr>
      <vt:lpstr>Cathode material candidates – Semiconductor – K2CsSb</vt:lpstr>
      <vt:lpstr>Cathode material candidates – Semiconductor – K2CsSb</vt:lpstr>
      <vt:lpstr>Cathode material candidates – Semiconductor – GaAs</vt:lpstr>
      <vt:lpstr>Progress on Cathodes Testing in the LCLS-II HE SRF gun</vt:lpstr>
      <vt:lpstr>Progress on Cathodes Testing in the LCLS-II HE SRF gun</vt:lpstr>
      <vt:lpstr>Progress on Cathodes Testing in the LCLS-II HE SRF gun</vt:lpstr>
      <vt:lpstr>Summary and Outlook</vt:lpstr>
      <vt:lpstr>Acknowledgement</vt:lpstr>
      <vt:lpstr>Q&amp;A </vt:lpstr>
      <vt:lpstr>Back up slides: cathode test timeline</vt:lpstr>
    </vt:vector>
  </TitlesOfParts>
  <Company>MSU NSCL/FRIB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Cathodes for high gradient SRF injectors</dc:title>
  <dc:subject>S10000-FM-000454-R003</dc:subject>
  <dc:creator>Parsons, Alex</dc:creator>
  <cp:lastModifiedBy>Yin, Ziye</cp:lastModifiedBy>
  <cp:revision>3612</cp:revision>
  <cp:lastPrinted>2023-04-27T17:51:02Z</cp:lastPrinted>
  <dcterms:created xsi:type="dcterms:W3CDTF">2023-05-16T14:40:51Z</dcterms:created>
  <dcterms:modified xsi:type="dcterms:W3CDTF">2025-07-14T15:46:08Z</dcterms:modified>
  <cp:category>31 October 2023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0x010100A77CE2F963BD5C4AB895E5E1F954079C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Order">
    <vt:r8>5600</vt:r8>
  </property>
  <property fmtid="{D5CDD505-2E9C-101B-9397-08002B2CF9AE}" pid="7" name="Author_">
    <vt:lpwstr>447;#Parsons, Alex|61354939-8ef1-40bf-a344-a283b52ba8e0</vt:lpwstr>
  </property>
  <property fmtid="{D5CDD505-2E9C-101B-9397-08002B2CF9AE}" pid="8" name="Subcategory_">
    <vt:lpwstr>283;#FM|6b363047-e12c-44ec-9837-aeed4884c22d</vt:lpwstr>
  </property>
  <property fmtid="{D5CDD505-2E9C-101B-9397-08002B2CF9AE}" pid="9" name="ECKeywords">
    <vt:lpwstr/>
  </property>
  <property fmtid="{D5CDD505-2E9C-101B-9397-08002B2CF9AE}" pid="10" name="WBS0">
    <vt:lpwstr>471;#S10000 Management and Administration|26ad7ea8-87d4-42ac-9781-b7fff1d89416</vt:lpwstr>
  </property>
  <property fmtid="{D5CDD505-2E9C-101B-9397-08002B2CF9AE}" pid="11" name="Tags10">
    <vt:lpwstr/>
  </property>
  <property fmtid="{D5CDD505-2E9C-101B-9397-08002B2CF9AE}" pid="12" name="WorkflowChangePath">
    <vt:lpwstr>141c4800-5459-4a0f-8f70-37b212b6aaa7,4;141c4800-5459-4a0f-8f70-37b212b6aaa7,4;141c4800-5459-4a0f-8f70-37b212b6aaa7,4;141c4800-5459-4a0f-8f70-37b212b6aaa7,6;141c4800-5459-4a0f-8f70-37b212b6aaa7,6;141c4800-5459-4a0f-8f70-37b212b6aaa7,6;141c4800-5459-4a0f-8f</vt:lpwstr>
  </property>
  <property fmtid="{D5CDD505-2E9C-101B-9397-08002B2CF9AE}" pid="13" name="DNS">
    <vt:lpwstr>44668;#S10000-FM-000454-R002</vt:lpwstr>
  </property>
  <property fmtid="{D5CDD505-2E9C-101B-9397-08002B2CF9AE}" pid="14" name="Archive Document Workflow">
    <vt:lpwstr>, </vt:lpwstr>
  </property>
  <property fmtid="{D5CDD505-2E9C-101B-9397-08002B2CF9AE}" pid="15" name="Submission Date">
    <vt:filetime>2023-08-09T16:57:02Z</vt:filetime>
  </property>
  <property fmtid="{D5CDD505-2E9C-101B-9397-08002B2CF9AE}" pid="16" name="Subcategory">
    <vt:lpwstr>20</vt:lpwstr>
  </property>
</Properties>
</file>