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48" r:id="rId2"/>
    <p:sldMasterId id="2147483660" r:id="rId3"/>
  </p:sldMasterIdLst>
  <p:sldIdLst>
    <p:sldId id="261" r:id="rId4"/>
    <p:sldId id="256" r:id="rId5"/>
    <p:sldId id="260" r:id="rId6"/>
    <p:sldId id="262" r:id="rId7"/>
    <p:sldId id="263" r:id="rId8"/>
    <p:sldId id="264" r:id="rId9"/>
    <p:sldId id="259" r:id="rId10"/>
    <p:sldId id="257" r:id="rId11"/>
    <p:sldId id="258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120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0D11A-ABFE-3175-FEC2-38E9E0EE9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F07746-9A74-4D68-40DF-B053E349D0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31AF6-A2E4-C5AE-0975-256DAFC05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DD08-B127-4A4A-9F3D-931DC66BFC82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D5D712-A88D-1BF3-E8D9-E1DF5532DD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4680C2-2C82-4AD4-7D54-4CAE70331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2A23-58AF-407B-9E49-029B0A06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81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381179-3791-C949-9C32-4BED1543F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C2D895-4FE5-E38C-04CE-9FB35F74B4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5494CA-CCA1-CD56-CE17-A515D4492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DD08-B127-4A4A-9F3D-931DC66BFC82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0CDC6-876C-5272-925E-6CD3204BA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ECA30B-D197-5260-D6EA-33605EA97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2A23-58AF-407B-9E49-029B0A06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445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ED13B6-163C-0DC0-F066-44D8605398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AEA182-77BC-57CC-A584-4BA762FE46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F186ED-16E8-0CB9-539D-FAA025E64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DD08-B127-4A4A-9F3D-931DC66BFC82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5D05D-D71D-38C9-019E-D81F40C89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05F23-5F08-F166-6B56-A02228181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2A23-58AF-407B-9E49-029B0A06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737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097280"/>
          </a:xfrm>
          <a:solidFill>
            <a:srgbClr val="4E4285"/>
          </a:solidFill>
        </p:spPr>
        <p:txBody>
          <a:bodyPr lIns="274320" rIns="274320">
            <a:normAutofit/>
          </a:bodyPr>
          <a:lstStyle>
            <a:lvl1pPr>
              <a:defRPr sz="336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06400" y="6356352"/>
            <a:ext cx="12192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5/13/25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752592" y="6356352"/>
            <a:ext cx="8509008" cy="365125"/>
          </a:xfrm>
        </p:spPr>
        <p:txBody>
          <a:bodyPr/>
          <a:lstStyle/>
          <a:p>
            <a:r>
              <a:rPr lang="en-US"/>
              <a:t>Lance Cooley  |  2025 MagLab Summer School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363200" y="6356352"/>
            <a:ext cx="609600" cy="365125"/>
          </a:xfrm>
        </p:spPr>
        <p:txBody>
          <a:bodyPr/>
          <a:lstStyle/>
          <a:p>
            <a:fld id="{C927ABC0-8347-2E43-BB51-30B34705930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97281"/>
            <a:ext cx="12192000" cy="0"/>
          </a:xfrm>
          <a:prstGeom prst="line">
            <a:avLst/>
          </a:prstGeom>
          <a:ln w="57150">
            <a:solidFill>
              <a:srgbClr val="D61C3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1234440"/>
            <a:ext cx="11480800" cy="5029200"/>
          </a:xfrm>
        </p:spPr>
        <p:txBody>
          <a:bodyPr>
            <a:normAutofit/>
          </a:bodyPr>
          <a:lstStyle>
            <a:lvl1pPr>
              <a:defRPr sz="2880"/>
            </a:lvl1pPr>
            <a:lvl2pPr marL="411480" indent="-342900">
              <a:defRPr sz="2880">
                <a:solidFill>
                  <a:srgbClr val="4E4285"/>
                </a:solidFill>
              </a:defRPr>
            </a:lvl2pPr>
            <a:lvl3pPr marL="685800" indent="-274320">
              <a:defRPr sz="2880">
                <a:solidFill>
                  <a:srgbClr val="4E4285"/>
                </a:solidFill>
              </a:defRPr>
            </a:lvl3pPr>
            <a:lvl4pPr marL="1097280" indent="-274320">
              <a:defRPr sz="2880">
                <a:solidFill>
                  <a:srgbClr val="4E4285"/>
                </a:solidFill>
              </a:defRPr>
            </a:lvl4pPr>
            <a:lvl5pPr marL="1371600" indent="-274320">
              <a:defRPr sz="2880">
                <a:solidFill>
                  <a:srgbClr val="4E4285"/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 descr="JustM_purpl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3814" y="6356352"/>
            <a:ext cx="353385" cy="365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5976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E928D-769E-4AC1-BD41-E3E82383F20E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026E2-1BB8-41D5-A580-E1D2A9C7D039}" type="datetimeFigureOut">
              <a:rPr lang="en-US" smtClean="0"/>
              <a:t>7/14/2025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59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3ABF0-28A6-42CA-55E9-5E8D387D6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79DA9-F53C-8764-5229-32DB7AC79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8296FE-74E6-58D1-15E7-A69F2727F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DD08-B127-4A4A-9F3D-931DC66BFC82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27B42F-16BB-05E3-E16A-00E3C9C3B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83A05C-D6F9-B13B-7B04-75255955E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2A23-58AF-407B-9E49-029B0A06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28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0E1C9-838F-C61F-6A27-77BC4855F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B90258-5FB3-EDD1-9185-7CBB66126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AFF4C-A5CF-4F62-B9AF-53C9ED89F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DD08-B127-4A4A-9F3D-931DC66BFC82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7D6730-6525-5DB0-C5EA-FA120CE7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166F8-5B21-DA38-0714-B94CB5BD4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2A23-58AF-407B-9E49-029B0A06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93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F7E4E-71F6-9F5E-1E58-B936B5F64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3260C-E775-9E17-C8B4-50732111E8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A91A6A-0D03-58B5-5C6F-E7DAB45DD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7142A-AE9C-3CCE-C012-D35B99326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DD08-B127-4A4A-9F3D-931DC66BFC82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FFFE2-F85E-1192-4625-EAB23DDC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AEC271-2DC1-4028-8CC6-2FEE42587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2A23-58AF-407B-9E49-029B0A06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13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06429-ED40-AD49-49A9-DF70501A4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ABF586-531D-064C-80E2-B943419EC8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65CA14-A1D3-39EF-48CA-E96F3A5FA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EDC03F-5FE6-CE61-7A6F-801472E89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EDAB62-2DC7-6892-644B-FB1DE69582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2D47B88-478B-3FC1-67AD-1586807FF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DD08-B127-4A4A-9F3D-931DC66BFC82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087019-8D59-8E4B-8F0A-A2ADE94D2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ED5C4E-3070-7BA4-3CFA-D3D36F174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2A23-58AF-407B-9E49-029B0A06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480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4E3A9-2402-715D-B3AE-3928E8074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13AEB4-6BA5-A1DC-836A-0AD4BE46F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DD08-B127-4A4A-9F3D-931DC66BFC82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5332A-E4EE-8F1B-2992-DD3376686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419837-FD5F-2FB4-211C-909407E32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2A23-58AF-407B-9E49-029B0A06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536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A7FF41-E4F1-D5BB-C7A9-8EF81E5B7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DD08-B127-4A4A-9F3D-931DC66BFC82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C4147C-5A91-5C15-B482-A4A67650C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BFBA1C-EE43-BC2F-9A7D-DA6FF331A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2A23-58AF-407B-9E49-029B0A06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92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9D4DE-F059-B566-6BC7-F14274AE9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3C1FE-72E9-09BF-E108-A9B832FE57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37DEF2-1904-964E-A2A7-1AFC1587F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3E9D3E-0638-D6CC-6951-B3A84E032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DD08-B127-4A4A-9F3D-931DC66BFC82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50AD84-783B-1740-BE1F-E86383B1A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9E2454-BF78-B5EC-2E41-A0C663BAE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2A23-58AF-407B-9E49-029B0A06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97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2C50B-BC3F-551C-F9FD-0076B035B7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1C565F-43CB-BD4D-9993-267D020217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60E68-35CD-A4F6-2560-0999F2D3AE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0C4935-2CB6-5A5F-0E11-589F9D8E2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1DD08-B127-4A4A-9F3D-931DC66BFC82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AA3D0-4850-ABDA-4D02-03EEEA202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C8FC5D-C2EF-A61B-D035-17F976C6C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A2A23-58AF-407B-9E49-029B0A06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219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emf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56C5DC-7423-C73A-3B44-0740C1D51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30C8F5-B634-73C2-CE96-F99A605BD9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0BDFC3-CA03-E161-3173-1861B93CC7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91DD08-B127-4A4A-9F3D-931DC66BFC82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74F722-9350-0C68-F970-D38811E93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F1F31-C237-0E89-36A1-A27EFB702A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1A2A23-58AF-407B-9E49-029B0A06F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88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This is a Sub-title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5/13/25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Lance Cooley  |  2025 MagLab Summer School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27ABC0-8347-2E43-BB51-30B3470593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876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rgbClr val="3C336F"/>
          </a:solidFill>
          <a:latin typeface="Arial"/>
          <a:ea typeface="+mj-ea"/>
          <a:cs typeface="Arial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Clr>
          <a:srgbClr val="3C336F"/>
        </a:buClr>
        <a:buSzPct val="90000"/>
        <a:buFont typeface="Wingdings" charset="2"/>
        <a:buNone/>
        <a:defRPr sz="2400" kern="1200" baseline="0">
          <a:solidFill>
            <a:srgbClr val="636165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Wingdings" charset="2"/>
        <a:buChar char="§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charset="2"/>
        <a:buChar char="§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Wingdings" charset="2"/>
        <a:buChar char="§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Wingdings" charset="2"/>
        <a:buChar char="§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D975EE5-7C1F-6CD3-F973-5A6654DC68D0}"/>
              </a:ext>
            </a:extLst>
          </p:cNvPr>
          <p:cNvSpPr/>
          <p:nvPr/>
        </p:nvSpPr>
        <p:spPr>
          <a:xfrm>
            <a:off x="0" y="0"/>
            <a:ext cx="12192000" cy="936118"/>
          </a:xfrm>
          <a:prstGeom prst="rect">
            <a:avLst/>
          </a:prstGeom>
          <a:solidFill>
            <a:srgbClr val="4C418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6607682"/>
            <a:ext cx="12192000" cy="253746"/>
          </a:xfrm>
          <a:prstGeom prst="rect">
            <a:avLst/>
          </a:prstGeom>
          <a:solidFill>
            <a:srgbClr val="4C418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latin typeface="Calibri" panose="020F05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229280" y="127000"/>
            <a:ext cx="11406623" cy="6828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0" y="1014549"/>
            <a:ext cx="12192000" cy="0"/>
          </a:xfrm>
          <a:prstGeom prst="line">
            <a:avLst/>
          </a:prstGeom>
          <a:ln w="12700">
            <a:solidFill>
              <a:srgbClr val="4C4184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280" y="1092981"/>
            <a:ext cx="11727589" cy="53100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60718" y="6613444"/>
            <a:ext cx="523875" cy="1828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83EE928D-769E-4AC1-BD41-E3E82383F20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2130" y="6613443"/>
            <a:ext cx="5480891" cy="1828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45259" y="6613444"/>
            <a:ext cx="1373023" cy="1828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</a:lstStyle>
          <a:p>
            <a:fld id="{C49026E2-1BB8-41D5-A580-E1D2A9C7D039}" type="datetimeFigureOut">
              <a:rPr lang="en-US" smtClean="0"/>
              <a:t>7/14/2025</a:t>
            </a:fld>
            <a:endParaRPr lang="en-US"/>
          </a:p>
        </p:txBody>
      </p:sp>
      <p:pic>
        <p:nvPicPr>
          <p:cNvPr id="11" name="Picture 213"/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3729"/>
          <a:stretch/>
        </p:blipFill>
        <p:spPr bwMode="auto">
          <a:xfrm>
            <a:off x="11882791" y="6611207"/>
            <a:ext cx="228600" cy="2466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9280" y="6625283"/>
            <a:ext cx="228600" cy="2286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189" y="6625283"/>
            <a:ext cx="228600" cy="2286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007" y="6625283"/>
            <a:ext cx="257993" cy="2286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5098" y="6625283"/>
            <a:ext cx="228600" cy="2286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30309" y="6616827"/>
            <a:ext cx="236338" cy="228600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84B7FBE2-6E08-4279-B7A4-5652B404E23E}"/>
              </a:ext>
            </a:extLst>
          </p:cNvPr>
          <p:cNvGrpSpPr/>
          <p:nvPr/>
        </p:nvGrpSpPr>
        <p:grpSpPr>
          <a:xfrm>
            <a:off x="10456831" y="6611685"/>
            <a:ext cx="1425960" cy="246888"/>
            <a:chOff x="10585580" y="5601550"/>
            <a:chExt cx="1425960" cy="246888"/>
          </a:xfrm>
        </p:grpSpPr>
        <p:pic>
          <p:nvPicPr>
            <p:cNvPr id="18" name="Picture 213">
              <a:extLst>
                <a:ext uri="{FF2B5EF4-FFF2-40B4-BE49-F238E27FC236}">
                  <a16:creationId xmlns:a16="http://schemas.microsoft.com/office/drawing/2014/main" id="{6A0B11CE-6F2B-4346-A8BF-977DE84AFFA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r="15851"/>
            <a:stretch/>
          </p:blipFill>
          <p:spPr bwMode="auto">
            <a:xfrm>
              <a:off x="10585580" y="5601550"/>
              <a:ext cx="1182214" cy="246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11" descr="Logo&#10;&#10;Description automatically generated">
              <a:extLst>
                <a:ext uri="{FF2B5EF4-FFF2-40B4-BE49-F238E27FC236}">
                  <a16:creationId xmlns:a16="http://schemas.microsoft.com/office/drawing/2014/main" id="{1971628F-22BF-4C8B-A76D-12D77B68DA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764652" y="5601550"/>
              <a:ext cx="246888" cy="246888"/>
            </a:xfrm>
            <a:prstGeom prst="rect">
              <a:avLst/>
            </a:prstGeom>
            <a:solidFill>
              <a:srgbClr val="4E4084"/>
            </a:solidFill>
          </p:spPr>
        </p:pic>
      </p:grpSp>
      <p:pic>
        <p:nvPicPr>
          <p:cNvPr id="19" name="Image 11" descr="HLU-logoN-title.png">
            <a:extLst>
              <a:ext uri="{FF2B5EF4-FFF2-40B4-BE49-F238E27FC236}">
                <a16:creationId xmlns:a16="http://schemas.microsoft.com/office/drawing/2014/main" id="{6B815650-95F2-4715-98B9-5E1BD50735B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07130" y="6611207"/>
            <a:ext cx="527469" cy="228600"/>
          </a:xfrm>
          <a:prstGeom prst="rect">
            <a:avLst/>
          </a:prstGeom>
          <a:solidFill>
            <a:schemeClr val="tx1"/>
          </a:solidFill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FD18A2CB-3D83-4A0E-8764-BE035E285786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768525" y="6616700"/>
            <a:ext cx="548437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0305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ts val="0"/>
        </a:spcBef>
        <a:buClr>
          <a:schemeClr val="tx1">
            <a:lumMod val="65000"/>
          </a:schemeClr>
        </a:buClr>
        <a:buFont typeface="Arial" pitchFamily="34" charset="0"/>
        <a:buChar char="•"/>
        <a:defRPr sz="2400" kern="1200">
          <a:solidFill>
            <a:schemeClr val="bg1">
              <a:lumMod val="50000"/>
            </a:schemeClr>
          </a:solidFill>
          <a:latin typeface="Calibri" panose="020F0502020204030204" pitchFamily="34" charset="0"/>
          <a:ea typeface="+mn-ea"/>
          <a:cs typeface="+mn-cs"/>
        </a:defRPr>
      </a:lvl1pPr>
      <a:lvl2pPr marL="594360" indent="-274320" algn="l" defTabSz="914400" rtl="0" eaLnBrk="1" latinLnBrk="0" hangingPunct="1">
        <a:spcBef>
          <a:spcPts val="0"/>
        </a:spcBef>
        <a:buClr>
          <a:schemeClr val="tx1">
            <a:lumMod val="65000"/>
          </a:schemeClr>
        </a:buClr>
        <a:buFont typeface="Arial" pitchFamily="34" charset="0"/>
        <a:buChar char="•"/>
        <a:defRPr sz="2000" kern="1200">
          <a:solidFill>
            <a:schemeClr val="bg1">
              <a:lumMod val="50000"/>
            </a:schemeClr>
          </a:solidFill>
          <a:latin typeface="Calibri" panose="020F0502020204030204" pitchFamily="34" charset="0"/>
          <a:ea typeface="+mn-ea"/>
          <a:cs typeface="+mn-cs"/>
        </a:defRPr>
      </a:lvl2pPr>
      <a:lvl3pPr marL="868680" indent="-228600" algn="l" defTabSz="914400" rtl="0" eaLnBrk="1" latinLnBrk="0" hangingPunct="1">
        <a:spcBef>
          <a:spcPts val="0"/>
        </a:spcBef>
        <a:buClr>
          <a:schemeClr val="tx1">
            <a:lumMod val="65000"/>
          </a:schemeClr>
        </a:buClr>
        <a:buFont typeface="Arial" pitchFamily="34" charset="0"/>
        <a:buChar char="•"/>
        <a:defRPr sz="2000" kern="1200">
          <a:solidFill>
            <a:schemeClr val="bg1">
              <a:lumMod val="50000"/>
            </a:schemeClr>
          </a:solidFill>
          <a:latin typeface="Calibri" panose="020F0502020204030204" pitchFamily="34" charset="0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ts val="0"/>
        </a:spcBef>
        <a:buClr>
          <a:schemeClr val="tx1">
            <a:lumMod val="65000"/>
          </a:schemeClr>
        </a:buClr>
        <a:buFont typeface="Arial" pitchFamily="34" charset="0"/>
        <a:buChar char="•"/>
        <a:defRPr sz="2000" kern="1200">
          <a:solidFill>
            <a:schemeClr val="bg1">
              <a:lumMod val="50000"/>
            </a:schemeClr>
          </a:solidFill>
          <a:latin typeface="Calibri" panose="020F0502020204030204" pitchFamily="34" charset="0"/>
          <a:ea typeface="+mn-ea"/>
          <a:cs typeface="+mn-cs"/>
        </a:defRPr>
      </a:lvl4pPr>
      <a:lvl5pPr marL="1417320" indent="-228600" algn="l" defTabSz="914400" rtl="0" eaLnBrk="1" latinLnBrk="0" hangingPunct="1">
        <a:spcBef>
          <a:spcPts val="0"/>
        </a:spcBef>
        <a:buClr>
          <a:schemeClr val="tx1">
            <a:lumMod val="65000"/>
          </a:schemeClr>
        </a:buClr>
        <a:buFont typeface="Arial" pitchFamily="34" charset="0"/>
        <a:buChar char="•"/>
        <a:defRPr sz="2000" kern="1200">
          <a:solidFill>
            <a:schemeClr val="bg1">
              <a:lumMod val="50000"/>
            </a:schemeClr>
          </a:solidFill>
          <a:latin typeface="Calibri" panose="020F0502020204030204" pitchFamily="34" charset="0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8745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22860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46FA1-4FD1-7637-A27F-252AF86078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Charge to the </a:t>
            </a:r>
            <a:br>
              <a:rPr lang="en-US" sz="3200" dirty="0"/>
            </a:br>
            <a:r>
              <a:rPr lang="en-US" sz="3200" dirty="0"/>
              <a:t>Inaugural Materials for Bright Beams Workshop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D14379-CF7A-A274-3711-1F99F4A716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Lance Cooley</a:t>
            </a:r>
          </a:p>
          <a:p>
            <a:r>
              <a:rPr lang="en-US" dirty="0"/>
              <a:t>Magnet Enterprise Director, National High Magnetic Field Laboratory</a:t>
            </a:r>
          </a:p>
          <a:p>
            <a:r>
              <a:rPr lang="en-US" dirty="0"/>
              <a:t>Florida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2495308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E0150-5D23-9F9C-E197-968F5094B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Let’s begin!</a:t>
            </a:r>
          </a:p>
        </p:txBody>
      </p:sp>
      <p:pic>
        <p:nvPicPr>
          <p:cNvPr id="5" name="Content Placeholder 4" descr="Cartoon characters fighting with a stick&#10;&#10;AI-generated content may be incorrect.">
            <a:extLst>
              <a:ext uri="{FF2B5EF4-FFF2-40B4-BE49-F238E27FC236}">
                <a16:creationId xmlns:a16="http://schemas.microsoft.com/office/drawing/2014/main" id="{266D768C-1700-B626-0F2C-B78128E54A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884" y="1335932"/>
            <a:ext cx="9682231" cy="4841116"/>
          </a:xfrm>
        </p:spPr>
      </p:pic>
    </p:spTree>
    <p:extLst>
      <p:ext uri="{BB962C8B-B14F-4D97-AF65-F5344CB8AC3E}">
        <p14:creationId xmlns:p14="http://schemas.microsoft.com/office/powerpoint/2010/main" val="3970143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A03E96-3DBD-A687-8F11-B19FE9068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are we here?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472DEA1-952B-CF84-9D8B-8D15DAE35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Accelerators use special materials to create bright beams</a:t>
            </a:r>
          </a:p>
          <a:p>
            <a:r>
              <a:rPr lang="en-US" dirty="0"/>
              <a:t>Better accelerators are realized more quickly for lower cost when materials researchers interact with accelerator builders</a:t>
            </a:r>
          </a:p>
          <a:p>
            <a:pPr lvl="1"/>
            <a:r>
              <a:rPr lang="en-US" dirty="0"/>
              <a:t>DOE lab mission pull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“End use inspired” basic research</a:t>
            </a:r>
          </a:p>
          <a:p>
            <a:r>
              <a:rPr lang="en-US" dirty="0"/>
              <a:t>The grand challenges of accelerators and bright beams, in turn, inspire new materials research</a:t>
            </a:r>
          </a:p>
          <a:p>
            <a:pPr lvl="1"/>
            <a:r>
              <a:rPr lang="en-US" dirty="0"/>
              <a:t>New generations of performance from better materials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/>
              <a:t>opportunities that </a:t>
            </a:r>
            <a:r>
              <a:rPr lang="en-US" i="1" dirty="0"/>
              <a:t>enable</a:t>
            </a:r>
            <a:r>
              <a:rPr lang="en-US" dirty="0"/>
              <a:t> and enhance facilities and devices with particle beams</a:t>
            </a:r>
          </a:p>
          <a:p>
            <a:pPr lvl="2"/>
            <a:r>
              <a:rPr lang="en-US" dirty="0"/>
              <a:t>A 1 TeV linear collider would not be practical without SRF materials</a:t>
            </a:r>
          </a:p>
        </p:txBody>
      </p:sp>
    </p:spTree>
    <p:extLst>
      <p:ext uri="{BB962C8B-B14F-4D97-AF65-F5344CB8AC3E}">
        <p14:creationId xmlns:p14="http://schemas.microsoft.com/office/powerpoint/2010/main" val="320142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63C9F1-0F7F-3D5A-8023-56C40AC80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71CB67-CF88-0506-2369-F47F6CA6A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we hope to achieve?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9F37032-3A45-FE44-E88A-82B5F72E1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This meeting represents a consortia of experts (now and future) who address grand challenges articulated by national panels associated with science, accelerators, and impacts to society</a:t>
            </a:r>
          </a:p>
          <a:p>
            <a:r>
              <a:rPr lang="en-US" dirty="0">
                <a:solidFill>
                  <a:schemeClr val="accent4"/>
                </a:solidFill>
              </a:rPr>
              <a:t>We want to define, </a:t>
            </a:r>
            <a:r>
              <a:rPr lang="en-US" dirty="0">
                <a:solidFill>
                  <a:srgbClr val="C00000"/>
                </a:solidFill>
              </a:rPr>
              <a:t>and gain support for,</a:t>
            </a:r>
            <a:r>
              <a:rPr lang="en-US" dirty="0">
                <a:solidFill>
                  <a:schemeClr val="accent4"/>
                </a:solidFill>
              </a:rPr>
              <a:t> an ecosystem where materials research inspires opportunities for producing and accelerating beams, which in turn inspire and motivate funding for new areas of materials research</a:t>
            </a:r>
          </a:p>
          <a:p>
            <a:pPr lvl="1"/>
            <a:r>
              <a:rPr lang="en-US" dirty="0">
                <a:solidFill>
                  <a:schemeClr val="accent4"/>
                </a:solidFill>
              </a:rPr>
              <a:t>The main topics of this meeting should be captured in </a:t>
            </a:r>
            <a:r>
              <a:rPr lang="en-US" dirty="0">
                <a:solidFill>
                  <a:srgbClr val="C00000"/>
                </a:solidFill>
              </a:rPr>
              <a:t>summary notes </a:t>
            </a:r>
            <a:r>
              <a:rPr lang="en-US" dirty="0">
                <a:solidFill>
                  <a:schemeClr val="accent4"/>
                </a:solidFill>
              </a:rPr>
              <a:t>(not a public-facing white paper) suitable for reading by agency persons</a:t>
            </a:r>
          </a:p>
          <a:p>
            <a:pPr lvl="1"/>
            <a:r>
              <a:rPr lang="en-US" dirty="0">
                <a:solidFill>
                  <a:schemeClr val="accent4"/>
                </a:solidFill>
              </a:rPr>
              <a:t>Examples follow on the next slides</a:t>
            </a:r>
          </a:p>
        </p:txBody>
      </p:sp>
    </p:spTree>
    <p:extLst>
      <p:ext uri="{BB962C8B-B14F-4D97-AF65-F5344CB8AC3E}">
        <p14:creationId xmlns:p14="http://schemas.microsoft.com/office/powerpoint/2010/main" val="3667190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defPPr>
              <a:defRPr lang="en-US"/>
            </a:defPPr>
            <a:lvl1pPr marL="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613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226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839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452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065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1678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0291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8904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solidFill>
                  <a:schemeClr val="bg1"/>
                </a:solidFill>
              </a:rPr>
              <a:t>The DOE-HEP Conductor development consortia began with university grants c. 1980 and continues today via the annual Low Temperature Superconductor Workshop (LTSW)</a:t>
            </a:r>
            <a:endParaRPr lang="en-US" sz="3360" dirty="0">
              <a:solidFill>
                <a:schemeClr val="bg1"/>
              </a:solidFill>
            </a:endParaRPr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7294" y="1830671"/>
            <a:ext cx="5873116" cy="4356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4535806" y="6503670"/>
            <a:ext cx="7046594" cy="243840"/>
          </a:xfrm>
        </p:spPr>
        <p:txBody>
          <a:bodyPr/>
          <a:lstStyle>
            <a:defPPr>
              <a:defRPr lang="en-US"/>
            </a:defPPr>
            <a:lvl1pPr marL="0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03356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06713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10069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13426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16782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0138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23496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26852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1148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Calibri"/>
              </a:rPr>
              <a:t>Lance Cooley  |  2025 MagLab Summer School</a:t>
            </a:r>
            <a:endParaRPr lang="en-US" sz="1000" b="1" dirty="0"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09600" y="6503670"/>
            <a:ext cx="497206" cy="238126"/>
          </a:xfrm>
        </p:spPr>
        <p:txBody>
          <a:bodyPr/>
          <a:lstStyle>
            <a:defPPr>
              <a:defRPr lang="en-US"/>
            </a:defPPr>
            <a:lvl1pPr marL="0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03356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06713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10069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13426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16782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0138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23496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26852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411480" fontAlgn="base">
              <a:spcBef>
                <a:spcPct val="0"/>
              </a:spcBef>
              <a:spcAft>
                <a:spcPct val="0"/>
              </a:spcAft>
              <a:defRPr/>
            </a:pPr>
            <a:fld id="{148C009B-CB69-E04A-B9B3-34B26D69E9CF}" type="slidenum">
              <a:rPr lang="en-US" sz="1000">
                <a:latin typeface="Calibri"/>
              </a:rPr>
              <a:pPr algn="l"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z="1000" dirty="0">
              <a:latin typeface="Calibri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930681" y="6503670"/>
            <a:ext cx="1606951" cy="241936"/>
          </a:xfrm>
        </p:spPr>
        <p:txBody>
          <a:bodyPr/>
          <a:lstStyle>
            <a:defPPr>
              <a:defRPr lang="en-US"/>
            </a:defPPr>
            <a:lvl1pPr marL="0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03356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06713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10069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813426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516782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220138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923496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626852" algn="l" defTabSz="703356" rtl="0" eaLnBrk="1" latinLnBrk="0" hangingPunct="1">
              <a:defRPr sz="27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1148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000" dirty="0">
                <a:latin typeface="Calibri"/>
              </a:rPr>
              <a:t>5/13/25</a:t>
            </a:r>
          </a:p>
        </p:txBody>
      </p:sp>
      <p:sp>
        <p:nvSpPr>
          <p:cNvPr id="13" name="TextBox 12"/>
          <p:cNvSpPr txBox="1"/>
          <p:nvPr/>
        </p:nvSpPr>
        <p:spPr>
          <a:xfrm rot="16200000">
            <a:off x="182156" y="3434500"/>
            <a:ext cx="3531824" cy="701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613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226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839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452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065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1678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0291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8904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1148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920" dirty="0">
                <a:solidFill>
                  <a:srgbClr val="003087"/>
                </a:solidFill>
                <a:latin typeface="Calibri" charset="0"/>
              </a:rPr>
              <a:t>Current in 0.5 mm</a:t>
            </a:r>
            <a:r>
              <a:rPr lang="en-US" sz="1920" baseline="30000" dirty="0">
                <a:solidFill>
                  <a:srgbClr val="003087"/>
                </a:solidFill>
                <a:latin typeface="Calibri" charset="0"/>
              </a:rPr>
              <a:t>2</a:t>
            </a:r>
            <a:r>
              <a:rPr lang="en-US" sz="1920" dirty="0">
                <a:solidFill>
                  <a:srgbClr val="003087"/>
                </a:solidFill>
                <a:latin typeface="Calibri" charset="0"/>
              </a:rPr>
              <a:t> conductor cross-section, Amperes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312243" y="2842521"/>
            <a:ext cx="504370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613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226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839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452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065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1678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0291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8904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1148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40" dirty="0">
                <a:solidFill>
                  <a:srgbClr val="003087"/>
                </a:solidFill>
                <a:latin typeface="Calibri" charset="0"/>
              </a:rPr>
              <a:t>750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2814031" y="1973661"/>
            <a:ext cx="0" cy="3686558"/>
          </a:xfrm>
          <a:prstGeom prst="line">
            <a:avLst/>
          </a:prstGeom>
          <a:ln w="1905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710832" y="3020580"/>
            <a:ext cx="103200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708922" y="4087724"/>
            <a:ext cx="103200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700932" y="5125600"/>
            <a:ext cx="103200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700932" y="1972022"/>
            <a:ext cx="103200" cy="0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298845" y="3898172"/>
            <a:ext cx="504370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613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226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839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452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065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1678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0291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8904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1148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40" dirty="0">
                <a:solidFill>
                  <a:srgbClr val="003087"/>
                </a:solidFill>
                <a:latin typeface="Calibri" charset="0"/>
              </a:rPr>
              <a:t>500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5447" y="4953823"/>
            <a:ext cx="504370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613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226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839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452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065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1678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0291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8904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1148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40" dirty="0">
                <a:solidFill>
                  <a:srgbClr val="003087"/>
                </a:solidFill>
                <a:latin typeface="Calibri" charset="0"/>
              </a:rPr>
              <a:t>250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16552" y="1794700"/>
            <a:ext cx="598626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613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226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839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452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065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1678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0291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8904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1148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40" dirty="0">
                <a:solidFill>
                  <a:srgbClr val="003087"/>
                </a:solidFill>
                <a:latin typeface="Calibri" charset="0"/>
              </a:rPr>
              <a:t>1000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683943" y="1585666"/>
            <a:ext cx="1340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613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226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839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452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065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1678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0291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8904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1148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800" dirty="0">
                <a:solidFill>
                  <a:srgbClr val="003087"/>
                </a:solidFill>
                <a:latin typeface="Calibri" charset="0"/>
              </a:rPr>
              <a:t>4.2 K data</a:t>
            </a:r>
          </a:p>
        </p:txBody>
      </p:sp>
      <p:sp>
        <p:nvSpPr>
          <p:cNvPr id="4" name="5-Point Star 3"/>
          <p:cNvSpPr/>
          <p:nvPr/>
        </p:nvSpPr>
        <p:spPr>
          <a:xfrm>
            <a:off x="7584768" y="1267424"/>
            <a:ext cx="219456" cy="219456"/>
          </a:xfrm>
          <a:prstGeom prst="star5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613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226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839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452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065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1678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0291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8904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822960">
              <a:defRPr/>
            </a:pPr>
            <a:endParaRPr lang="en-US" sz="1620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885295" y="1228564"/>
            <a:ext cx="3572303" cy="8586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613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226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839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452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065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1678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0291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8904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22960">
              <a:defRPr/>
            </a:pPr>
            <a:r>
              <a:rPr lang="en-US" sz="1620" b="1" i="1" dirty="0">
                <a:solidFill>
                  <a:srgbClr val="92D050"/>
                </a:solidFill>
                <a:latin typeface="Calibri"/>
              </a:rPr>
              <a:t>New Bi-2212 powder </a:t>
            </a:r>
          </a:p>
          <a:p>
            <a:pPr defTabSz="822960">
              <a:defRPr/>
            </a:pPr>
            <a:r>
              <a:rPr lang="en-US" sz="1620" b="1" i="1" dirty="0">
                <a:solidFill>
                  <a:srgbClr val="92D050"/>
                </a:solidFill>
                <a:latin typeface="Calibri"/>
              </a:rPr>
              <a:t>Steady performance since 2017 </a:t>
            </a:r>
            <a:r>
              <a:rPr lang="en-US" sz="1620" b="1" i="1" dirty="0">
                <a:solidFill>
                  <a:srgbClr val="92D050"/>
                </a:solidFill>
                <a:latin typeface="Calibri"/>
                <a:sym typeface="Wingdings" panose="05000000000000000000" pitchFamily="2" charset="2"/>
              </a:rPr>
              <a:t> focus is now on magnet development</a:t>
            </a:r>
            <a:endParaRPr lang="en-US" sz="1620" b="1" i="1" dirty="0">
              <a:solidFill>
                <a:srgbClr val="92D050"/>
              </a:solidFill>
              <a:latin typeface="Calibri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61575" y="7063704"/>
            <a:ext cx="221677" cy="360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613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226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839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452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065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1678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0291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8904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20" dirty="0"/>
          </a:p>
        </p:txBody>
      </p:sp>
      <p:grpSp>
        <p:nvGrpSpPr>
          <p:cNvPr id="59" name="Group 58"/>
          <p:cNvGrpSpPr/>
          <p:nvPr/>
        </p:nvGrpSpPr>
        <p:grpSpPr>
          <a:xfrm>
            <a:off x="6471594" y="2515479"/>
            <a:ext cx="3940884" cy="859280"/>
            <a:chOff x="5231011" y="1864935"/>
            <a:chExt cx="4378758" cy="954755"/>
          </a:xfrm>
        </p:grpSpPr>
        <p:grpSp>
          <p:nvGrpSpPr>
            <p:cNvPr id="57" name="Group 56"/>
            <p:cNvGrpSpPr/>
            <p:nvPr/>
          </p:nvGrpSpPr>
          <p:grpSpPr>
            <a:xfrm>
              <a:off x="5231011" y="1864935"/>
              <a:ext cx="1097269" cy="302857"/>
              <a:chOff x="5231011" y="1864936"/>
              <a:chExt cx="1097269" cy="302857"/>
            </a:xfrm>
          </p:grpSpPr>
          <p:sp>
            <p:nvSpPr>
              <p:cNvPr id="8" name="Rectangle 7"/>
              <p:cNvSpPr/>
              <p:nvPr/>
            </p:nvSpPr>
            <p:spPr>
              <a:xfrm rot="2700000">
                <a:off x="5231011" y="2076353"/>
                <a:ext cx="91440" cy="91440"/>
              </a:xfrm>
              <a:prstGeom prst="rect">
                <a:avLst/>
              </a:prstGeom>
              <a:solidFill>
                <a:srgbClr val="4272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8613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7226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75839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34452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93065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51678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10291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68904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41148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77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>
              <a:xfrm rot="2700000">
                <a:off x="5688206" y="1947038"/>
                <a:ext cx="91440" cy="91440"/>
              </a:xfrm>
              <a:prstGeom prst="rect">
                <a:avLst/>
              </a:prstGeom>
              <a:solidFill>
                <a:srgbClr val="4272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8613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7226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75839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34452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93065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51678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10291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68904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41148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77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10" name="Rectangle 9"/>
              <p:cNvSpPr/>
              <p:nvPr/>
            </p:nvSpPr>
            <p:spPr>
              <a:xfrm rot="2700000">
                <a:off x="6236840" y="1864936"/>
                <a:ext cx="91440" cy="91440"/>
              </a:xfrm>
              <a:prstGeom prst="rect">
                <a:avLst/>
              </a:prstGeom>
              <a:solidFill>
                <a:srgbClr val="4272AB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8613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7226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75839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34452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93065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51678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10291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68904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41148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770">
                  <a:solidFill>
                    <a:srgbClr val="FFFFFF"/>
                  </a:solidFill>
                  <a:latin typeface="Calibri"/>
                </a:endParaRPr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7106520" y="2470877"/>
              <a:ext cx="2503249" cy="3488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8613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7226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75839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452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93065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1678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0291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8904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320" dirty="0">
                  <a:solidFill>
                    <a:srgbClr val="0070C0"/>
                  </a:solidFill>
                  <a:latin typeface="Calibri" charset="0"/>
                </a:rPr>
                <a:t>LHC Upgrade wire production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347217" y="2514284"/>
              <a:ext cx="728996" cy="225487"/>
            </a:xfrm>
            <a:prstGeom prst="rect">
              <a:avLst/>
            </a:prstGeom>
            <a:gradFill flip="none" rotWithShape="1">
              <a:gsLst>
                <a:gs pos="54000">
                  <a:srgbClr val="0070C0">
                    <a:alpha val="50000"/>
                  </a:srgbClr>
                </a:gs>
                <a:gs pos="100000">
                  <a:schemeClr val="bg1"/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8613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7226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75839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452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93065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1678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0291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8904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770">
                <a:solidFill>
                  <a:srgbClr val="FFFFFF"/>
                </a:solidFill>
                <a:latin typeface="Calibri"/>
              </a:endParaRPr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7030613" y="2851237"/>
            <a:ext cx="4426986" cy="3320934"/>
            <a:chOff x="5350844" y="2376030"/>
            <a:chExt cx="3689155" cy="2767445"/>
          </a:xfrm>
        </p:grpSpPr>
        <p:grpSp>
          <p:nvGrpSpPr>
            <p:cNvPr id="37" name="Group 36"/>
            <p:cNvGrpSpPr/>
            <p:nvPr/>
          </p:nvGrpSpPr>
          <p:grpSpPr>
            <a:xfrm>
              <a:off x="5350844" y="2560625"/>
              <a:ext cx="445780" cy="2423136"/>
              <a:chOff x="5852142" y="2484128"/>
              <a:chExt cx="594372" cy="3230848"/>
            </a:xfrm>
          </p:grpSpPr>
          <p:sp>
            <p:nvSpPr>
              <p:cNvPr id="25" name="Oval 24"/>
              <p:cNvSpPr/>
              <p:nvPr/>
            </p:nvSpPr>
            <p:spPr>
              <a:xfrm>
                <a:off x="5852142" y="5623536"/>
                <a:ext cx="91440" cy="91440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8613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7226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75839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34452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93065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51678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10291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68904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41148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77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5995664" y="4727869"/>
                <a:ext cx="91440" cy="91440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8613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7226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75839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34452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93065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51678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10291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68904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41148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77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6152243" y="4023043"/>
                <a:ext cx="91440" cy="91440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8613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7226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75839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34452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93065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51678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10291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68904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41148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77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6299130" y="3059755"/>
                <a:ext cx="91440" cy="91440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8613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7226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75839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34452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93065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51678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10291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68904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41148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77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6355074" y="2484128"/>
                <a:ext cx="91440" cy="91440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8613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7226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75839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34452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93065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51678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10291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68904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41148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770">
                  <a:solidFill>
                    <a:srgbClr val="FFFFFF"/>
                  </a:solidFill>
                  <a:latin typeface="Calibri"/>
                </a:endParaRPr>
              </a:p>
            </p:txBody>
          </p:sp>
          <p:sp>
            <p:nvSpPr>
              <p:cNvPr id="30" name="Freeform 29"/>
              <p:cNvSpPr/>
              <p:nvPr/>
            </p:nvSpPr>
            <p:spPr>
              <a:xfrm>
                <a:off x="5908391" y="2520523"/>
                <a:ext cx="487831" cy="3158947"/>
              </a:xfrm>
              <a:custGeom>
                <a:avLst/>
                <a:gdLst>
                  <a:gd name="connsiteX0" fmla="*/ 0 w 514905"/>
                  <a:gd name="connsiteY0" fmla="*/ 1846555 h 1846555"/>
                  <a:gd name="connsiteX1" fmla="*/ 168676 w 514905"/>
                  <a:gd name="connsiteY1" fmla="*/ 1473693 h 1846555"/>
                  <a:gd name="connsiteX2" fmla="*/ 310719 w 514905"/>
                  <a:gd name="connsiteY2" fmla="*/ 1020932 h 1846555"/>
                  <a:gd name="connsiteX3" fmla="*/ 417251 w 514905"/>
                  <a:gd name="connsiteY3" fmla="*/ 719091 h 1846555"/>
                  <a:gd name="connsiteX4" fmla="*/ 514905 w 514905"/>
                  <a:gd name="connsiteY4" fmla="*/ 0 h 1846555"/>
                  <a:gd name="connsiteX0" fmla="*/ 0 w 514905"/>
                  <a:gd name="connsiteY0" fmla="*/ 1846555 h 1846555"/>
                  <a:gd name="connsiteX1" fmla="*/ 168676 w 514905"/>
                  <a:gd name="connsiteY1" fmla="*/ 1473693 h 1846555"/>
                  <a:gd name="connsiteX2" fmla="*/ 310719 w 514905"/>
                  <a:gd name="connsiteY2" fmla="*/ 1020932 h 1846555"/>
                  <a:gd name="connsiteX3" fmla="*/ 417251 w 514905"/>
                  <a:gd name="connsiteY3" fmla="*/ 719091 h 1846555"/>
                  <a:gd name="connsiteX4" fmla="*/ 514905 w 514905"/>
                  <a:gd name="connsiteY4" fmla="*/ 0 h 1846555"/>
                  <a:gd name="connsiteX0" fmla="*/ 0 w 514905"/>
                  <a:gd name="connsiteY0" fmla="*/ 2494625 h 2494625"/>
                  <a:gd name="connsiteX1" fmla="*/ 168676 w 514905"/>
                  <a:gd name="connsiteY1" fmla="*/ 2121763 h 2494625"/>
                  <a:gd name="connsiteX2" fmla="*/ 310719 w 514905"/>
                  <a:gd name="connsiteY2" fmla="*/ 1669002 h 2494625"/>
                  <a:gd name="connsiteX3" fmla="*/ 417251 w 514905"/>
                  <a:gd name="connsiteY3" fmla="*/ 1367161 h 2494625"/>
                  <a:gd name="connsiteX4" fmla="*/ 514905 w 514905"/>
                  <a:gd name="connsiteY4" fmla="*/ 0 h 2494625"/>
                  <a:gd name="connsiteX0" fmla="*/ 0 w 514905"/>
                  <a:gd name="connsiteY0" fmla="*/ 2494625 h 2494625"/>
                  <a:gd name="connsiteX1" fmla="*/ 168676 w 514905"/>
                  <a:gd name="connsiteY1" fmla="*/ 2121763 h 2494625"/>
                  <a:gd name="connsiteX2" fmla="*/ 310719 w 514905"/>
                  <a:gd name="connsiteY2" fmla="*/ 1669002 h 2494625"/>
                  <a:gd name="connsiteX3" fmla="*/ 417251 w 514905"/>
                  <a:gd name="connsiteY3" fmla="*/ 1367161 h 2494625"/>
                  <a:gd name="connsiteX4" fmla="*/ 514905 w 514905"/>
                  <a:gd name="connsiteY4" fmla="*/ 0 h 2494625"/>
                  <a:gd name="connsiteX0" fmla="*/ 0 w 514905"/>
                  <a:gd name="connsiteY0" fmla="*/ 2494625 h 2494625"/>
                  <a:gd name="connsiteX1" fmla="*/ 159798 w 514905"/>
                  <a:gd name="connsiteY1" fmla="*/ 1932151 h 2494625"/>
                  <a:gd name="connsiteX2" fmla="*/ 310719 w 514905"/>
                  <a:gd name="connsiteY2" fmla="*/ 1669002 h 2494625"/>
                  <a:gd name="connsiteX3" fmla="*/ 417251 w 514905"/>
                  <a:gd name="connsiteY3" fmla="*/ 1367161 h 2494625"/>
                  <a:gd name="connsiteX4" fmla="*/ 514905 w 514905"/>
                  <a:gd name="connsiteY4" fmla="*/ 0 h 2494625"/>
                  <a:gd name="connsiteX0" fmla="*/ 0 w 514905"/>
                  <a:gd name="connsiteY0" fmla="*/ 2467538 h 2467538"/>
                  <a:gd name="connsiteX1" fmla="*/ 159798 w 514905"/>
                  <a:gd name="connsiteY1" fmla="*/ 1932151 h 2467538"/>
                  <a:gd name="connsiteX2" fmla="*/ 310719 w 514905"/>
                  <a:gd name="connsiteY2" fmla="*/ 1669002 h 2467538"/>
                  <a:gd name="connsiteX3" fmla="*/ 417251 w 514905"/>
                  <a:gd name="connsiteY3" fmla="*/ 1367161 h 2467538"/>
                  <a:gd name="connsiteX4" fmla="*/ 514905 w 514905"/>
                  <a:gd name="connsiteY4" fmla="*/ 0 h 2467538"/>
                  <a:gd name="connsiteX0" fmla="*/ 0 w 514905"/>
                  <a:gd name="connsiteY0" fmla="*/ 2467538 h 2467538"/>
                  <a:gd name="connsiteX1" fmla="*/ 159798 w 514905"/>
                  <a:gd name="connsiteY1" fmla="*/ 1932151 h 2467538"/>
                  <a:gd name="connsiteX2" fmla="*/ 284086 w 514905"/>
                  <a:gd name="connsiteY2" fmla="*/ 1501060 h 2467538"/>
                  <a:gd name="connsiteX3" fmla="*/ 417251 w 514905"/>
                  <a:gd name="connsiteY3" fmla="*/ 1367161 h 2467538"/>
                  <a:gd name="connsiteX4" fmla="*/ 514905 w 514905"/>
                  <a:gd name="connsiteY4" fmla="*/ 0 h 2467538"/>
                  <a:gd name="connsiteX0" fmla="*/ 0 w 514905"/>
                  <a:gd name="connsiteY0" fmla="*/ 2467538 h 2467538"/>
                  <a:gd name="connsiteX1" fmla="*/ 159798 w 514905"/>
                  <a:gd name="connsiteY1" fmla="*/ 1932151 h 2467538"/>
                  <a:gd name="connsiteX2" fmla="*/ 284086 w 514905"/>
                  <a:gd name="connsiteY2" fmla="*/ 1501060 h 2467538"/>
                  <a:gd name="connsiteX3" fmla="*/ 426129 w 514905"/>
                  <a:gd name="connsiteY3" fmla="*/ 901258 h 2467538"/>
                  <a:gd name="connsiteX4" fmla="*/ 514905 w 514905"/>
                  <a:gd name="connsiteY4" fmla="*/ 0 h 2467538"/>
                  <a:gd name="connsiteX0" fmla="*/ 0 w 514905"/>
                  <a:gd name="connsiteY0" fmla="*/ 2467538 h 2467538"/>
                  <a:gd name="connsiteX1" fmla="*/ 159798 w 514905"/>
                  <a:gd name="connsiteY1" fmla="*/ 1932151 h 2467538"/>
                  <a:gd name="connsiteX2" fmla="*/ 284086 w 514905"/>
                  <a:gd name="connsiteY2" fmla="*/ 1501060 h 2467538"/>
                  <a:gd name="connsiteX3" fmla="*/ 426129 w 514905"/>
                  <a:gd name="connsiteY3" fmla="*/ 901258 h 2467538"/>
                  <a:gd name="connsiteX4" fmla="*/ 514905 w 514905"/>
                  <a:gd name="connsiteY4" fmla="*/ 0 h 2467538"/>
                  <a:gd name="connsiteX0" fmla="*/ 0 w 514905"/>
                  <a:gd name="connsiteY0" fmla="*/ 2467538 h 2467538"/>
                  <a:gd name="connsiteX1" fmla="*/ 159798 w 514905"/>
                  <a:gd name="connsiteY1" fmla="*/ 1932151 h 2467538"/>
                  <a:gd name="connsiteX2" fmla="*/ 284086 w 514905"/>
                  <a:gd name="connsiteY2" fmla="*/ 1501060 h 2467538"/>
                  <a:gd name="connsiteX3" fmla="*/ 426129 w 514905"/>
                  <a:gd name="connsiteY3" fmla="*/ 901258 h 2467538"/>
                  <a:gd name="connsiteX4" fmla="*/ 514905 w 514905"/>
                  <a:gd name="connsiteY4" fmla="*/ 0 h 2467538"/>
                  <a:gd name="connsiteX0" fmla="*/ 0 w 514905"/>
                  <a:gd name="connsiteY0" fmla="*/ 2467538 h 2467538"/>
                  <a:gd name="connsiteX1" fmla="*/ 159798 w 514905"/>
                  <a:gd name="connsiteY1" fmla="*/ 1932151 h 2467538"/>
                  <a:gd name="connsiteX2" fmla="*/ 284086 w 514905"/>
                  <a:gd name="connsiteY2" fmla="*/ 1501060 h 2467538"/>
                  <a:gd name="connsiteX3" fmla="*/ 426129 w 514905"/>
                  <a:gd name="connsiteY3" fmla="*/ 901258 h 2467538"/>
                  <a:gd name="connsiteX4" fmla="*/ 514905 w 514905"/>
                  <a:gd name="connsiteY4" fmla="*/ 0 h 2467538"/>
                  <a:gd name="connsiteX0" fmla="*/ 0 w 497150"/>
                  <a:gd name="connsiteY0" fmla="*/ 2456703 h 2456703"/>
                  <a:gd name="connsiteX1" fmla="*/ 159798 w 497150"/>
                  <a:gd name="connsiteY1" fmla="*/ 1921316 h 2456703"/>
                  <a:gd name="connsiteX2" fmla="*/ 284086 w 497150"/>
                  <a:gd name="connsiteY2" fmla="*/ 1490225 h 2456703"/>
                  <a:gd name="connsiteX3" fmla="*/ 426129 w 497150"/>
                  <a:gd name="connsiteY3" fmla="*/ 890423 h 2456703"/>
                  <a:gd name="connsiteX4" fmla="*/ 497150 w 497150"/>
                  <a:gd name="connsiteY4" fmla="*/ 0 h 2456703"/>
                  <a:gd name="connsiteX0" fmla="*/ 0 w 497150"/>
                  <a:gd name="connsiteY0" fmla="*/ 2456703 h 2456703"/>
                  <a:gd name="connsiteX1" fmla="*/ 115410 w 497150"/>
                  <a:gd name="connsiteY1" fmla="*/ 1921316 h 2456703"/>
                  <a:gd name="connsiteX2" fmla="*/ 284086 w 497150"/>
                  <a:gd name="connsiteY2" fmla="*/ 1490225 h 2456703"/>
                  <a:gd name="connsiteX3" fmla="*/ 426129 w 497150"/>
                  <a:gd name="connsiteY3" fmla="*/ 890423 h 2456703"/>
                  <a:gd name="connsiteX4" fmla="*/ 497150 w 497150"/>
                  <a:gd name="connsiteY4" fmla="*/ 0 h 2456703"/>
                  <a:gd name="connsiteX0" fmla="*/ 0 w 506027"/>
                  <a:gd name="connsiteY0" fmla="*/ 2462121 h 2462121"/>
                  <a:gd name="connsiteX1" fmla="*/ 124287 w 506027"/>
                  <a:gd name="connsiteY1" fmla="*/ 1921316 h 2462121"/>
                  <a:gd name="connsiteX2" fmla="*/ 292963 w 506027"/>
                  <a:gd name="connsiteY2" fmla="*/ 1490225 h 2462121"/>
                  <a:gd name="connsiteX3" fmla="*/ 435006 w 506027"/>
                  <a:gd name="connsiteY3" fmla="*/ 890423 h 2462121"/>
                  <a:gd name="connsiteX4" fmla="*/ 506027 w 506027"/>
                  <a:gd name="connsiteY4" fmla="*/ 0 h 2462121"/>
                  <a:gd name="connsiteX0" fmla="*/ 0 w 506027"/>
                  <a:gd name="connsiteY0" fmla="*/ 2462121 h 2462121"/>
                  <a:gd name="connsiteX1" fmla="*/ 124287 w 506027"/>
                  <a:gd name="connsiteY1" fmla="*/ 1921316 h 2462121"/>
                  <a:gd name="connsiteX2" fmla="*/ 299029 w 506027"/>
                  <a:gd name="connsiteY2" fmla="*/ 1228492 h 2462121"/>
                  <a:gd name="connsiteX3" fmla="*/ 435006 w 506027"/>
                  <a:gd name="connsiteY3" fmla="*/ 890423 h 2462121"/>
                  <a:gd name="connsiteX4" fmla="*/ 506027 w 506027"/>
                  <a:gd name="connsiteY4" fmla="*/ 0 h 2462121"/>
                  <a:gd name="connsiteX0" fmla="*/ 0 w 506027"/>
                  <a:gd name="connsiteY0" fmla="*/ 2462121 h 2462121"/>
                  <a:gd name="connsiteX1" fmla="*/ 124287 w 506027"/>
                  <a:gd name="connsiteY1" fmla="*/ 1921316 h 2462121"/>
                  <a:gd name="connsiteX2" fmla="*/ 299029 w 506027"/>
                  <a:gd name="connsiteY2" fmla="*/ 1228492 h 2462121"/>
                  <a:gd name="connsiteX3" fmla="*/ 422874 w 506027"/>
                  <a:gd name="connsiteY3" fmla="*/ 479128 h 2462121"/>
                  <a:gd name="connsiteX4" fmla="*/ 506027 w 506027"/>
                  <a:gd name="connsiteY4" fmla="*/ 0 h 2462121"/>
                  <a:gd name="connsiteX0" fmla="*/ 0 w 487831"/>
                  <a:gd name="connsiteY0" fmla="*/ 2434079 h 2434079"/>
                  <a:gd name="connsiteX1" fmla="*/ 124287 w 487831"/>
                  <a:gd name="connsiteY1" fmla="*/ 1893274 h 2434079"/>
                  <a:gd name="connsiteX2" fmla="*/ 299029 w 487831"/>
                  <a:gd name="connsiteY2" fmla="*/ 1200450 h 2434079"/>
                  <a:gd name="connsiteX3" fmla="*/ 422874 w 487831"/>
                  <a:gd name="connsiteY3" fmla="*/ 451086 h 2434079"/>
                  <a:gd name="connsiteX4" fmla="*/ 487831 w 487831"/>
                  <a:gd name="connsiteY4" fmla="*/ 0 h 2434079"/>
                  <a:gd name="connsiteX0" fmla="*/ 0 w 487831"/>
                  <a:gd name="connsiteY0" fmla="*/ 2434079 h 2434079"/>
                  <a:gd name="connsiteX1" fmla="*/ 142484 w 487831"/>
                  <a:gd name="connsiteY1" fmla="*/ 1748386 h 2434079"/>
                  <a:gd name="connsiteX2" fmla="*/ 299029 w 487831"/>
                  <a:gd name="connsiteY2" fmla="*/ 1200450 h 2434079"/>
                  <a:gd name="connsiteX3" fmla="*/ 422874 w 487831"/>
                  <a:gd name="connsiteY3" fmla="*/ 451086 h 2434079"/>
                  <a:gd name="connsiteX4" fmla="*/ 487831 w 487831"/>
                  <a:gd name="connsiteY4" fmla="*/ 0 h 24340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87831" h="2434079">
                    <a:moveTo>
                      <a:pt x="0" y="2434079"/>
                    </a:moveTo>
                    <a:cubicBezTo>
                      <a:pt x="41429" y="2253811"/>
                      <a:pt x="92646" y="1953991"/>
                      <a:pt x="142484" y="1748386"/>
                    </a:cubicBezTo>
                    <a:cubicBezTo>
                      <a:pt x="192322" y="1542781"/>
                      <a:pt x="252297" y="1416667"/>
                      <a:pt x="299029" y="1200450"/>
                    </a:cubicBezTo>
                    <a:cubicBezTo>
                      <a:pt x="345761" y="984233"/>
                      <a:pt x="387363" y="699457"/>
                      <a:pt x="422874" y="451086"/>
                    </a:cubicBezTo>
                    <a:cubicBezTo>
                      <a:pt x="458385" y="202715"/>
                      <a:pt x="456019" y="274468"/>
                      <a:pt x="487831" y="0"/>
                    </a:cubicBezTo>
                  </a:path>
                </a:pathLst>
              </a:custGeom>
              <a:noFill/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en-US"/>
                </a:defPPr>
                <a:lvl1pPr marL="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86130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7226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758391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34452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93065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3516782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410291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4689043" algn="l" defTabSz="586130" rtl="0" eaLnBrk="1" latinLnBrk="0" hangingPunct="1">
                  <a:defRPr sz="2308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defTabSz="411480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 sz="2770">
                  <a:solidFill>
                    <a:srgbClr val="FFFFFF"/>
                  </a:solidFill>
                  <a:latin typeface="Calibri"/>
                </a:endParaRPr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6252720" y="3153172"/>
              <a:ext cx="2787279" cy="15465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8613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7226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75839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452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93065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1678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0291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8904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2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REBCO 20 T (perp.)</a:t>
              </a:r>
            </a:p>
            <a:p>
              <a:pPr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2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(parallel is 6x higher)</a:t>
              </a:r>
            </a:p>
            <a:p>
              <a:pPr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162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20" b="1" i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Performance is so good that development now focuses on cost reduction and magnet engineering</a:t>
              </a:r>
              <a:endParaRPr lang="en-US" sz="144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5785471" y="2376030"/>
              <a:ext cx="11961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8613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7226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75839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452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93065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1678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0291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8904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40" dirty="0">
                  <a:solidFill>
                    <a:srgbClr val="C00000"/>
                  </a:solidFill>
                  <a:latin typeface="Calibri" charset="0"/>
                </a:rPr>
                <a:t>30 µm + BaZrO</a:t>
              </a:r>
              <a:r>
                <a:rPr lang="en-US" sz="1440" baseline="-25000" dirty="0">
                  <a:solidFill>
                    <a:srgbClr val="C00000"/>
                  </a:solidFill>
                  <a:latin typeface="Calibri" charset="0"/>
                </a:rPr>
                <a:t>3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796020" y="2904726"/>
              <a:ext cx="5854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8613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7226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75839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452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93065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1678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0291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8904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40" dirty="0">
                  <a:solidFill>
                    <a:srgbClr val="C00000"/>
                  </a:solidFill>
                  <a:latin typeface="Calibri" charset="0"/>
                </a:rPr>
                <a:t>38 µm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650273" y="3638272"/>
              <a:ext cx="5854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8613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7226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75839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452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93065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1678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0291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8904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40" dirty="0">
                  <a:solidFill>
                    <a:srgbClr val="C00000"/>
                  </a:solidFill>
                  <a:latin typeface="Calibri" charset="0"/>
                </a:rPr>
                <a:t>50 µm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511087" y="4182284"/>
              <a:ext cx="5854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8613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7226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75839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452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93065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1678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0291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8904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40" dirty="0">
                  <a:solidFill>
                    <a:srgbClr val="C00000"/>
                  </a:solidFill>
                  <a:latin typeface="Calibri" charset="0"/>
                </a:rPr>
                <a:t>70 µm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437502" y="4866476"/>
              <a:ext cx="222836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8613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7226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75839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452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93065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1678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0291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8904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440" dirty="0">
                  <a:solidFill>
                    <a:srgbClr val="C00000"/>
                  </a:solidFill>
                  <a:latin typeface="Calibri" charset="0"/>
                </a:rPr>
                <a:t>100 µm thick </a:t>
              </a:r>
              <a:r>
                <a:rPr lang="en-US" sz="1440" dirty="0" err="1">
                  <a:solidFill>
                    <a:srgbClr val="C00000"/>
                  </a:solidFill>
                  <a:latin typeface="Calibri" charset="0"/>
                </a:rPr>
                <a:t>Hastelloy</a:t>
              </a:r>
              <a:r>
                <a:rPr lang="en-US" sz="1440" dirty="0">
                  <a:solidFill>
                    <a:srgbClr val="C00000"/>
                  </a:solidFill>
                  <a:latin typeface="Calibri" charset="0"/>
                </a:rPr>
                <a:t> substrate</a:t>
              </a:r>
            </a:p>
          </p:txBody>
        </p:sp>
      </p:grp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F0158FDD-1F09-1763-862A-8109EB141033}"/>
              </a:ext>
            </a:extLst>
          </p:cNvPr>
          <p:cNvSpPr/>
          <p:nvPr/>
        </p:nvSpPr>
        <p:spPr>
          <a:xfrm>
            <a:off x="5959736" y="2251935"/>
            <a:ext cx="3019313" cy="3248809"/>
          </a:xfrm>
          <a:custGeom>
            <a:avLst/>
            <a:gdLst>
              <a:gd name="connsiteX0" fmla="*/ 0 w 2516094"/>
              <a:gd name="connsiteY0" fmla="*/ 2707341 h 2707341"/>
              <a:gd name="connsiteX1" fmla="*/ 1547906 w 2516094"/>
              <a:gd name="connsiteY1" fmla="*/ 2689412 h 2707341"/>
              <a:gd name="connsiteX2" fmla="*/ 1565835 w 2516094"/>
              <a:gd name="connsiteY2" fmla="*/ 1553882 h 2707341"/>
              <a:gd name="connsiteX3" fmla="*/ 1816847 w 2516094"/>
              <a:gd name="connsiteY3" fmla="*/ 1559859 h 2707341"/>
              <a:gd name="connsiteX4" fmla="*/ 1810871 w 2516094"/>
              <a:gd name="connsiteY4" fmla="*/ 1165412 h 2707341"/>
              <a:gd name="connsiteX5" fmla="*/ 1535953 w 2516094"/>
              <a:gd name="connsiteY5" fmla="*/ 1147482 h 2707341"/>
              <a:gd name="connsiteX6" fmla="*/ 1535953 w 2516094"/>
              <a:gd name="connsiteY6" fmla="*/ 573741 h 2707341"/>
              <a:gd name="connsiteX7" fmla="*/ 2516094 w 2516094"/>
              <a:gd name="connsiteY7" fmla="*/ 615576 h 2707341"/>
              <a:gd name="connsiteX8" fmla="*/ 2492188 w 2516094"/>
              <a:gd name="connsiteY8" fmla="*/ 191247 h 2707341"/>
              <a:gd name="connsiteX9" fmla="*/ 1428377 w 2516094"/>
              <a:gd name="connsiteY9" fmla="*/ 191247 h 2707341"/>
              <a:gd name="connsiteX10" fmla="*/ 1416424 w 2516094"/>
              <a:gd name="connsiteY10" fmla="*/ 0 h 2707341"/>
              <a:gd name="connsiteX11" fmla="*/ 1231153 w 2516094"/>
              <a:gd name="connsiteY11" fmla="*/ 77694 h 2707341"/>
              <a:gd name="connsiteX12" fmla="*/ 1255059 w 2516094"/>
              <a:gd name="connsiteY12" fmla="*/ 268941 h 2707341"/>
              <a:gd name="connsiteX13" fmla="*/ 430306 w 2516094"/>
              <a:gd name="connsiteY13" fmla="*/ 1105647 h 2707341"/>
              <a:gd name="connsiteX14" fmla="*/ 0 w 2516094"/>
              <a:gd name="connsiteY14" fmla="*/ 2707341 h 2707341"/>
              <a:gd name="connsiteX0" fmla="*/ 0 w 2516094"/>
              <a:gd name="connsiteY0" fmla="*/ 2707341 h 2707341"/>
              <a:gd name="connsiteX1" fmla="*/ 1547906 w 2516094"/>
              <a:gd name="connsiteY1" fmla="*/ 2689412 h 2707341"/>
              <a:gd name="connsiteX2" fmla="*/ 1565835 w 2516094"/>
              <a:gd name="connsiteY2" fmla="*/ 1553882 h 2707341"/>
              <a:gd name="connsiteX3" fmla="*/ 1816847 w 2516094"/>
              <a:gd name="connsiteY3" fmla="*/ 1559859 h 2707341"/>
              <a:gd name="connsiteX4" fmla="*/ 1810871 w 2516094"/>
              <a:gd name="connsiteY4" fmla="*/ 1165412 h 2707341"/>
              <a:gd name="connsiteX5" fmla="*/ 1535953 w 2516094"/>
              <a:gd name="connsiteY5" fmla="*/ 1147482 h 2707341"/>
              <a:gd name="connsiteX6" fmla="*/ 1541930 w 2516094"/>
              <a:gd name="connsiteY6" fmla="*/ 603623 h 2707341"/>
              <a:gd name="connsiteX7" fmla="*/ 2516094 w 2516094"/>
              <a:gd name="connsiteY7" fmla="*/ 615576 h 2707341"/>
              <a:gd name="connsiteX8" fmla="*/ 2492188 w 2516094"/>
              <a:gd name="connsiteY8" fmla="*/ 191247 h 2707341"/>
              <a:gd name="connsiteX9" fmla="*/ 1428377 w 2516094"/>
              <a:gd name="connsiteY9" fmla="*/ 191247 h 2707341"/>
              <a:gd name="connsiteX10" fmla="*/ 1416424 w 2516094"/>
              <a:gd name="connsiteY10" fmla="*/ 0 h 2707341"/>
              <a:gd name="connsiteX11" fmla="*/ 1231153 w 2516094"/>
              <a:gd name="connsiteY11" fmla="*/ 77694 h 2707341"/>
              <a:gd name="connsiteX12" fmla="*/ 1255059 w 2516094"/>
              <a:gd name="connsiteY12" fmla="*/ 268941 h 2707341"/>
              <a:gd name="connsiteX13" fmla="*/ 430306 w 2516094"/>
              <a:gd name="connsiteY13" fmla="*/ 1105647 h 2707341"/>
              <a:gd name="connsiteX14" fmla="*/ 0 w 2516094"/>
              <a:gd name="connsiteY14" fmla="*/ 2707341 h 2707341"/>
              <a:gd name="connsiteX0" fmla="*/ 0 w 2516094"/>
              <a:gd name="connsiteY0" fmla="*/ 2707341 h 2707341"/>
              <a:gd name="connsiteX1" fmla="*/ 1547906 w 2516094"/>
              <a:gd name="connsiteY1" fmla="*/ 2689412 h 2707341"/>
              <a:gd name="connsiteX2" fmla="*/ 1565835 w 2516094"/>
              <a:gd name="connsiteY2" fmla="*/ 1553882 h 2707341"/>
              <a:gd name="connsiteX3" fmla="*/ 1816847 w 2516094"/>
              <a:gd name="connsiteY3" fmla="*/ 1559859 h 2707341"/>
              <a:gd name="connsiteX4" fmla="*/ 1810871 w 2516094"/>
              <a:gd name="connsiteY4" fmla="*/ 1165412 h 2707341"/>
              <a:gd name="connsiteX5" fmla="*/ 1535953 w 2516094"/>
              <a:gd name="connsiteY5" fmla="*/ 1147482 h 2707341"/>
              <a:gd name="connsiteX6" fmla="*/ 1541930 w 2516094"/>
              <a:gd name="connsiteY6" fmla="*/ 603623 h 2707341"/>
              <a:gd name="connsiteX7" fmla="*/ 2516094 w 2516094"/>
              <a:gd name="connsiteY7" fmla="*/ 615576 h 2707341"/>
              <a:gd name="connsiteX8" fmla="*/ 2492188 w 2516094"/>
              <a:gd name="connsiteY8" fmla="*/ 191247 h 2707341"/>
              <a:gd name="connsiteX9" fmla="*/ 1428377 w 2516094"/>
              <a:gd name="connsiteY9" fmla="*/ 191247 h 2707341"/>
              <a:gd name="connsiteX10" fmla="*/ 1416424 w 2516094"/>
              <a:gd name="connsiteY10" fmla="*/ 0 h 2707341"/>
              <a:gd name="connsiteX11" fmla="*/ 1231153 w 2516094"/>
              <a:gd name="connsiteY11" fmla="*/ 77694 h 2707341"/>
              <a:gd name="connsiteX12" fmla="*/ 1278965 w 2516094"/>
              <a:gd name="connsiteY12" fmla="*/ 262964 h 2707341"/>
              <a:gd name="connsiteX13" fmla="*/ 430306 w 2516094"/>
              <a:gd name="connsiteY13" fmla="*/ 1105647 h 2707341"/>
              <a:gd name="connsiteX14" fmla="*/ 0 w 2516094"/>
              <a:gd name="connsiteY14" fmla="*/ 2707341 h 2707341"/>
              <a:gd name="connsiteX0" fmla="*/ 0 w 2516094"/>
              <a:gd name="connsiteY0" fmla="*/ 2707341 h 2707341"/>
              <a:gd name="connsiteX1" fmla="*/ 1547906 w 2516094"/>
              <a:gd name="connsiteY1" fmla="*/ 2689412 h 2707341"/>
              <a:gd name="connsiteX2" fmla="*/ 1565835 w 2516094"/>
              <a:gd name="connsiteY2" fmla="*/ 1553882 h 2707341"/>
              <a:gd name="connsiteX3" fmla="*/ 1816847 w 2516094"/>
              <a:gd name="connsiteY3" fmla="*/ 1559859 h 2707341"/>
              <a:gd name="connsiteX4" fmla="*/ 1810871 w 2516094"/>
              <a:gd name="connsiteY4" fmla="*/ 1165412 h 2707341"/>
              <a:gd name="connsiteX5" fmla="*/ 1535953 w 2516094"/>
              <a:gd name="connsiteY5" fmla="*/ 1147482 h 2707341"/>
              <a:gd name="connsiteX6" fmla="*/ 1416424 w 2516094"/>
              <a:gd name="connsiteY6" fmla="*/ 603623 h 2707341"/>
              <a:gd name="connsiteX7" fmla="*/ 2516094 w 2516094"/>
              <a:gd name="connsiteY7" fmla="*/ 615576 h 2707341"/>
              <a:gd name="connsiteX8" fmla="*/ 2492188 w 2516094"/>
              <a:gd name="connsiteY8" fmla="*/ 191247 h 2707341"/>
              <a:gd name="connsiteX9" fmla="*/ 1428377 w 2516094"/>
              <a:gd name="connsiteY9" fmla="*/ 191247 h 2707341"/>
              <a:gd name="connsiteX10" fmla="*/ 1416424 w 2516094"/>
              <a:gd name="connsiteY10" fmla="*/ 0 h 2707341"/>
              <a:gd name="connsiteX11" fmla="*/ 1231153 w 2516094"/>
              <a:gd name="connsiteY11" fmla="*/ 77694 h 2707341"/>
              <a:gd name="connsiteX12" fmla="*/ 1278965 w 2516094"/>
              <a:gd name="connsiteY12" fmla="*/ 262964 h 2707341"/>
              <a:gd name="connsiteX13" fmla="*/ 430306 w 2516094"/>
              <a:gd name="connsiteY13" fmla="*/ 1105647 h 2707341"/>
              <a:gd name="connsiteX14" fmla="*/ 0 w 2516094"/>
              <a:gd name="connsiteY14" fmla="*/ 2707341 h 2707341"/>
              <a:gd name="connsiteX0" fmla="*/ 0 w 2516094"/>
              <a:gd name="connsiteY0" fmla="*/ 2707341 h 2707341"/>
              <a:gd name="connsiteX1" fmla="*/ 1547906 w 2516094"/>
              <a:gd name="connsiteY1" fmla="*/ 2689412 h 2707341"/>
              <a:gd name="connsiteX2" fmla="*/ 1565835 w 2516094"/>
              <a:gd name="connsiteY2" fmla="*/ 1553882 h 2707341"/>
              <a:gd name="connsiteX3" fmla="*/ 1816847 w 2516094"/>
              <a:gd name="connsiteY3" fmla="*/ 1559859 h 2707341"/>
              <a:gd name="connsiteX4" fmla="*/ 1810871 w 2516094"/>
              <a:gd name="connsiteY4" fmla="*/ 1165412 h 2707341"/>
              <a:gd name="connsiteX5" fmla="*/ 1111624 w 2516094"/>
              <a:gd name="connsiteY5" fmla="*/ 1159435 h 2707341"/>
              <a:gd name="connsiteX6" fmla="*/ 1416424 w 2516094"/>
              <a:gd name="connsiteY6" fmla="*/ 603623 h 2707341"/>
              <a:gd name="connsiteX7" fmla="*/ 2516094 w 2516094"/>
              <a:gd name="connsiteY7" fmla="*/ 615576 h 2707341"/>
              <a:gd name="connsiteX8" fmla="*/ 2492188 w 2516094"/>
              <a:gd name="connsiteY8" fmla="*/ 191247 h 2707341"/>
              <a:gd name="connsiteX9" fmla="*/ 1428377 w 2516094"/>
              <a:gd name="connsiteY9" fmla="*/ 191247 h 2707341"/>
              <a:gd name="connsiteX10" fmla="*/ 1416424 w 2516094"/>
              <a:gd name="connsiteY10" fmla="*/ 0 h 2707341"/>
              <a:gd name="connsiteX11" fmla="*/ 1231153 w 2516094"/>
              <a:gd name="connsiteY11" fmla="*/ 77694 h 2707341"/>
              <a:gd name="connsiteX12" fmla="*/ 1278965 w 2516094"/>
              <a:gd name="connsiteY12" fmla="*/ 262964 h 2707341"/>
              <a:gd name="connsiteX13" fmla="*/ 430306 w 2516094"/>
              <a:gd name="connsiteY13" fmla="*/ 1105647 h 2707341"/>
              <a:gd name="connsiteX14" fmla="*/ 0 w 2516094"/>
              <a:gd name="connsiteY14" fmla="*/ 2707341 h 2707341"/>
              <a:gd name="connsiteX0" fmla="*/ 0 w 2516094"/>
              <a:gd name="connsiteY0" fmla="*/ 2707341 h 2707341"/>
              <a:gd name="connsiteX1" fmla="*/ 1547906 w 2516094"/>
              <a:gd name="connsiteY1" fmla="*/ 2689412 h 2707341"/>
              <a:gd name="connsiteX2" fmla="*/ 1565835 w 2516094"/>
              <a:gd name="connsiteY2" fmla="*/ 1553882 h 2707341"/>
              <a:gd name="connsiteX3" fmla="*/ 1816847 w 2516094"/>
              <a:gd name="connsiteY3" fmla="*/ 1559859 h 2707341"/>
              <a:gd name="connsiteX4" fmla="*/ 1810871 w 2516094"/>
              <a:gd name="connsiteY4" fmla="*/ 1165412 h 2707341"/>
              <a:gd name="connsiteX5" fmla="*/ 1111624 w 2516094"/>
              <a:gd name="connsiteY5" fmla="*/ 1159435 h 2707341"/>
              <a:gd name="connsiteX6" fmla="*/ 1296894 w 2516094"/>
              <a:gd name="connsiteY6" fmla="*/ 609600 h 2707341"/>
              <a:gd name="connsiteX7" fmla="*/ 2516094 w 2516094"/>
              <a:gd name="connsiteY7" fmla="*/ 615576 h 2707341"/>
              <a:gd name="connsiteX8" fmla="*/ 2492188 w 2516094"/>
              <a:gd name="connsiteY8" fmla="*/ 191247 h 2707341"/>
              <a:gd name="connsiteX9" fmla="*/ 1428377 w 2516094"/>
              <a:gd name="connsiteY9" fmla="*/ 191247 h 2707341"/>
              <a:gd name="connsiteX10" fmla="*/ 1416424 w 2516094"/>
              <a:gd name="connsiteY10" fmla="*/ 0 h 2707341"/>
              <a:gd name="connsiteX11" fmla="*/ 1231153 w 2516094"/>
              <a:gd name="connsiteY11" fmla="*/ 77694 h 2707341"/>
              <a:gd name="connsiteX12" fmla="*/ 1278965 w 2516094"/>
              <a:gd name="connsiteY12" fmla="*/ 262964 h 2707341"/>
              <a:gd name="connsiteX13" fmla="*/ 430306 w 2516094"/>
              <a:gd name="connsiteY13" fmla="*/ 1105647 h 2707341"/>
              <a:gd name="connsiteX14" fmla="*/ 0 w 2516094"/>
              <a:gd name="connsiteY14" fmla="*/ 2707341 h 2707341"/>
              <a:gd name="connsiteX0" fmla="*/ 0 w 2516094"/>
              <a:gd name="connsiteY0" fmla="*/ 2707341 h 2707341"/>
              <a:gd name="connsiteX1" fmla="*/ 1547906 w 2516094"/>
              <a:gd name="connsiteY1" fmla="*/ 2689412 h 2707341"/>
              <a:gd name="connsiteX2" fmla="*/ 1565835 w 2516094"/>
              <a:gd name="connsiteY2" fmla="*/ 1553882 h 2707341"/>
              <a:gd name="connsiteX3" fmla="*/ 1816847 w 2516094"/>
              <a:gd name="connsiteY3" fmla="*/ 1559859 h 2707341"/>
              <a:gd name="connsiteX4" fmla="*/ 1810871 w 2516094"/>
              <a:gd name="connsiteY4" fmla="*/ 1165412 h 2707341"/>
              <a:gd name="connsiteX5" fmla="*/ 1111624 w 2516094"/>
              <a:gd name="connsiteY5" fmla="*/ 1159435 h 2707341"/>
              <a:gd name="connsiteX6" fmla="*/ 1296894 w 2516094"/>
              <a:gd name="connsiteY6" fmla="*/ 609600 h 2707341"/>
              <a:gd name="connsiteX7" fmla="*/ 2516094 w 2516094"/>
              <a:gd name="connsiteY7" fmla="*/ 615576 h 2707341"/>
              <a:gd name="connsiteX8" fmla="*/ 2492188 w 2516094"/>
              <a:gd name="connsiteY8" fmla="*/ 191247 h 2707341"/>
              <a:gd name="connsiteX9" fmla="*/ 1428377 w 2516094"/>
              <a:gd name="connsiteY9" fmla="*/ 191247 h 2707341"/>
              <a:gd name="connsiteX10" fmla="*/ 1416424 w 2516094"/>
              <a:gd name="connsiteY10" fmla="*/ 0 h 2707341"/>
              <a:gd name="connsiteX11" fmla="*/ 1231153 w 2516094"/>
              <a:gd name="connsiteY11" fmla="*/ 77694 h 2707341"/>
              <a:gd name="connsiteX12" fmla="*/ 1278965 w 2516094"/>
              <a:gd name="connsiteY12" fmla="*/ 262964 h 2707341"/>
              <a:gd name="connsiteX13" fmla="*/ 430306 w 2516094"/>
              <a:gd name="connsiteY13" fmla="*/ 1105647 h 2707341"/>
              <a:gd name="connsiteX14" fmla="*/ 0 w 2516094"/>
              <a:gd name="connsiteY14" fmla="*/ 2707341 h 2707341"/>
              <a:gd name="connsiteX0" fmla="*/ 0 w 2516094"/>
              <a:gd name="connsiteY0" fmla="*/ 2707341 h 2707341"/>
              <a:gd name="connsiteX1" fmla="*/ 1547906 w 2516094"/>
              <a:gd name="connsiteY1" fmla="*/ 2689412 h 2707341"/>
              <a:gd name="connsiteX2" fmla="*/ 1565835 w 2516094"/>
              <a:gd name="connsiteY2" fmla="*/ 1553882 h 2707341"/>
              <a:gd name="connsiteX3" fmla="*/ 1816847 w 2516094"/>
              <a:gd name="connsiteY3" fmla="*/ 1559859 h 2707341"/>
              <a:gd name="connsiteX4" fmla="*/ 1810871 w 2516094"/>
              <a:gd name="connsiteY4" fmla="*/ 1165412 h 2707341"/>
              <a:gd name="connsiteX5" fmla="*/ 1111624 w 2516094"/>
              <a:gd name="connsiteY5" fmla="*/ 1159435 h 2707341"/>
              <a:gd name="connsiteX6" fmla="*/ 1255059 w 2516094"/>
              <a:gd name="connsiteY6" fmla="*/ 603623 h 2707341"/>
              <a:gd name="connsiteX7" fmla="*/ 2516094 w 2516094"/>
              <a:gd name="connsiteY7" fmla="*/ 615576 h 2707341"/>
              <a:gd name="connsiteX8" fmla="*/ 2492188 w 2516094"/>
              <a:gd name="connsiteY8" fmla="*/ 191247 h 2707341"/>
              <a:gd name="connsiteX9" fmla="*/ 1428377 w 2516094"/>
              <a:gd name="connsiteY9" fmla="*/ 191247 h 2707341"/>
              <a:gd name="connsiteX10" fmla="*/ 1416424 w 2516094"/>
              <a:gd name="connsiteY10" fmla="*/ 0 h 2707341"/>
              <a:gd name="connsiteX11" fmla="*/ 1231153 w 2516094"/>
              <a:gd name="connsiteY11" fmla="*/ 77694 h 2707341"/>
              <a:gd name="connsiteX12" fmla="*/ 1278965 w 2516094"/>
              <a:gd name="connsiteY12" fmla="*/ 262964 h 2707341"/>
              <a:gd name="connsiteX13" fmla="*/ 430306 w 2516094"/>
              <a:gd name="connsiteY13" fmla="*/ 1105647 h 2707341"/>
              <a:gd name="connsiteX14" fmla="*/ 0 w 2516094"/>
              <a:gd name="connsiteY14" fmla="*/ 2707341 h 2707341"/>
              <a:gd name="connsiteX0" fmla="*/ 0 w 2516094"/>
              <a:gd name="connsiteY0" fmla="*/ 2707341 h 2707341"/>
              <a:gd name="connsiteX1" fmla="*/ 1547906 w 2516094"/>
              <a:gd name="connsiteY1" fmla="*/ 2689412 h 2707341"/>
              <a:gd name="connsiteX2" fmla="*/ 1565835 w 2516094"/>
              <a:gd name="connsiteY2" fmla="*/ 1553882 h 2707341"/>
              <a:gd name="connsiteX3" fmla="*/ 1816847 w 2516094"/>
              <a:gd name="connsiteY3" fmla="*/ 1559859 h 2707341"/>
              <a:gd name="connsiteX4" fmla="*/ 1810871 w 2516094"/>
              <a:gd name="connsiteY4" fmla="*/ 1165412 h 2707341"/>
              <a:gd name="connsiteX5" fmla="*/ 1183342 w 2516094"/>
              <a:gd name="connsiteY5" fmla="*/ 1159435 h 2707341"/>
              <a:gd name="connsiteX6" fmla="*/ 1255059 w 2516094"/>
              <a:gd name="connsiteY6" fmla="*/ 603623 h 2707341"/>
              <a:gd name="connsiteX7" fmla="*/ 2516094 w 2516094"/>
              <a:gd name="connsiteY7" fmla="*/ 615576 h 2707341"/>
              <a:gd name="connsiteX8" fmla="*/ 2492188 w 2516094"/>
              <a:gd name="connsiteY8" fmla="*/ 191247 h 2707341"/>
              <a:gd name="connsiteX9" fmla="*/ 1428377 w 2516094"/>
              <a:gd name="connsiteY9" fmla="*/ 191247 h 2707341"/>
              <a:gd name="connsiteX10" fmla="*/ 1416424 w 2516094"/>
              <a:gd name="connsiteY10" fmla="*/ 0 h 2707341"/>
              <a:gd name="connsiteX11" fmla="*/ 1231153 w 2516094"/>
              <a:gd name="connsiteY11" fmla="*/ 77694 h 2707341"/>
              <a:gd name="connsiteX12" fmla="*/ 1278965 w 2516094"/>
              <a:gd name="connsiteY12" fmla="*/ 262964 h 2707341"/>
              <a:gd name="connsiteX13" fmla="*/ 430306 w 2516094"/>
              <a:gd name="connsiteY13" fmla="*/ 1105647 h 2707341"/>
              <a:gd name="connsiteX14" fmla="*/ 0 w 2516094"/>
              <a:gd name="connsiteY14" fmla="*/ 2707341 h 2707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2516094" h="2707341">
                <a:moveTo>
                  <a:pt x="0" y="2707341"/>
                </a:moveTo>
                <a:lnTo>
                  <a:pt x="1547906" y="2689412"/>
                </a:lnTo>
                <a:lnTo>
                  <a:pt x="1565835" y="1553882"/>
                </a:lnTo>
                <a:lnTo>
                  <a:pt x="1816847" y="1559859"/>
                </a:lnTo>
                <a:lnTo>
                  <a:pt x="1810871" y="1165412"/>
                </a:lnTo>
                <a:lnTo>
                  <a:pt x="1183342" y="1159435"/>
                </a:lnTo>
                <a:lnTo>
                  <a:pt x="1255059" y="603623"/>
                </a:lnTo>
                <a:lnTo>
                  <a:pt x="2516094" y="615576"/>
                </a:lnTo>
                <a:lnTo>
                  <a:pt x="2492188" y="191247"/>
                </a:lnTo>
                <a:lnTo>
                  <a:pt x="1428377" y="191247"/>
                </a:lnTo>
                <a:lnTo>
                  <a:pt x="1416424" y="0"/>
                </a:lnTo>
                <a:lnTo>
                  <a:pt x="1231153" y="77694"/>
                </a:lnTo>
                <a:lnTo>
                  <a:pt x="1278965" y="262964"/>
                </a:lnTo>
                <a:lnTo>
                  <a:pt x="430306" y="1105647"/>
                </a:lnTo>
                <a:lnTo>
                  <a:pt x="0" y="270734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613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226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839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452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065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1678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0291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8904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770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BDA36B63-6513-6805-AF6D-D7DA92F06A8A}"/>
              </a:ext>
            </a:extLst>
          </p:cNvPr>
          <p:cNvSpPr/>
          <p:nvPr/>
        </p:nvSpPr>
        <p:spPr>
          <a:xfrm>
            <a:off x="4711849" y="2947594"/>
            <a:ext cx="1828800" cy="1957892"/>
          </a:xfrm>
          <a:custGeom>
            <a:avLst/>
            <a:gdLst>
              <a:gd name="connsiteX0" fmla="*/ 0 w 1524000"/>
              <a:gd name="connsiteY0" fmla="*/ 1338730 h 1649506"/>
              <a:gd name="connsiteX1" fmla="*/ 17930 w 1524000"/>
              <a:gd name="connsiteY1" fmla="*/ 1649506 h 1649506"/>
              <a:gd name="connsiteX2" fmla="*/ 1249083 w 1524000"/>
              <a:gd name="connsiteY2" fmla="*/ 1631577 h 1649506"/>
              <a:gd name="connsiteX3" fmla="*/ 1524000 w 1524000"/>
              <a:gd name="connsiteY3" fmla="*/ 0 h 1649506"/>
              <a:gd name="connsiteX4" fmla="*/ 1165412 w 1524000"/>
              <a:gd name="connsiteY4" fmla="*/ 5977 h 1649506"/>
              <a:gd name="connsiteX5" fmla="*/ 0 w 1524000"/>
              <a:gd name="connsiteY5" fmla="*/ 1338730 h 1649506"/>
              <a:gd name="connsiteX0" fmla="*/ 0 w 1524000"/>
              <a:gd name="connsiteY0" fmla="*/ 1338730 h 1631577"/>
              <a:gd name="connsiteX1" fmla="*/ 23906 w 1524000"/>
              <a:gd name="connsiteY1" fmla="*/ 1613647 h 1631577"/>
              <a:gd name="connsiteX2" fmla="*/ 1249083 w 1524000"/>
              <a:gd name="connsiteY2" fmla="*/ 1631577 h 1631577"/>
              <a:gd name="connsiteX3" fmla="*/ 1524000 w 1524000"/>
              <a:gd name="connsiteY3" fmla="*/ 0 h 1631577"/>
              <a:gd name="connsiteX4" fmla="*/ 1165412 w 1524000"/>
              <a:gd name="connsiteY4" fmla="*/ 5977 h 1631577"/>
              <a:gd name="connsiteX5" fmla="*/ 0 w 1524000"/>
              <a:gd name="connsiteY5" fmla="*/ 1338730 h 16315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24000" h="1631577">
                <a:moveTo>
                  <a:pt x="0" y="1338730"/>
                </a:moveTo>
                <a:lnTo>
                  <a:pt x="23906" y="1613647"/>
                </a:lnTo>
                <a:lnTo>
                  <a:pt x="1249083" y="1631577"/>
                </a:lnTo>
                <a:lnTo>
                  <a:pt x="1524000" y="0"/>
                </a:lnTo>
                <a:lnTo>
                  <a:pt x="1165412" y="5977"/>
                </a:lnTo>
                <a:lnTo>
                  <a:pt x="0" y="133873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86130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7226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58391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4452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93065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16782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0291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89043" algn="l" defTabSz="586130" rtl="0" eaLnBrk="1" latinLnBrk="0" hangingPunct="1">
              <a:defRPr sz="23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2770" dirty="0"/>
          </a:p>
        </p:txBody>
      </p:sp>
      <p:grpSp>
        <p:nvGrpSpPr>
          <p:cNvPr id="58" name="Group 57"/>
          <p:cNvGrpSpPr/>
          <p:nvPr/>
        </p:nvGrpSpPr>
        <p:grpSpPr>
          <a:xfrm>
            <a:off x="3575665" y="3367259"/>
            <a:ext cx="2767901" cy="1934380"/>
            <a:chOff x="2003224" y="2855530"/>
            <a:chExt cx="3075442" cy="2149309"/>
          </a:xfrm>
        </p:grpSpPr>
        <p:sp>
          <p:nvSpPr>
            <p:cNvPr id="51" name="TextBox 50"/>
            <p:cNvSpPr txBox="1"/>
            <p:nvPr/>
          </p:nvSpPr>
          <p:spPr>
            <a:xfrm>
              <a:off x="2003224" y="4573953"/>
              <a:ext cx="1400382" cy="43088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8613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7226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75839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452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93065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1678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0291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8904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800" dirty="0">
                  <a:solidFill>
                    <a:srgbClr val="003087"/>
                  </a:solidFill>
                  <a:latin typeface="Calibri" charset="0"/>
                </a:rPr>
                <a:t>$16 / kA-m</a:t>
              </a:r>
            </a:p>
          </p:txBody>
        </p:sp>
        <p:sp>
          <p:nvSpPr>
            <p:cNvPr id="53" name="Down Arrow 52"/>
            <p:cNvSpPr/>
            <p:nvPr/>
          </p:nvSpPr>
          <p:spPr>
            <a:xfrm flipV="1">
              <a:off x="2336222" y="4261821"/>
              <a:ext cx="274317" cy="304157"/>
            </a:xfrm>
            <a:prstGeom prst="downArrow">
              <a:avLst/>
            </a:prstGeom>
            <a:solidFill>
              <a:srgbClr val="0000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8613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7226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75839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452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93065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1678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0291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8904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770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3855682" y="3151194"/>
              <a:ext cx="1222984" cy="43088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rgbClr val="000000"/>
              </a:solidFill>
            </a:ln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8613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7226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75839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452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93065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1678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0291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8904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en-US" sz="1620" dirty="0">
                  <a:solidFill>
                    <a:srgbClr val="003087"/>
                  </a:solidFill>
                  <a:latin typeface="Calibri" charset="0"/>
                </a:rPr>
                <a:t>$1 / </a:t>
              </a:r>
              <a:r>
                <a:rPr lang="en-US" sz="1800" dirty="0">
                  <a:solidFill>
                    <a:srgbClr val="003087"/>
                  </a:solidFill>
                  <a:latin typeface="Calibri" charset="0"/>
                </a:rPr>
                <a:t>kA-m</a:t>
              </a:r>
              <a:endParaRPr lang="en-US" sz="1620" dirty="0">
                <a:solidFill>
                  <a:srgbClr val="003087"/>
                </a:solidFill>
                <a:latin typeface="Calibri" charset="0"/>
              </a:endParaRPr>
            </a:p>
          </p:txBody>
        </p:sp>
        <p:sp>
          <p:nvSpPr>
            <p:cNvPr id="54" name="Down Arrow 53"/>
            <p:cNvSpPr/>
            <p:nvPr/>
          </p:nvSpPr>
          <p:spPr>
            <a:xfrm flipV="1">
              <a:off x="4131463" y="2855530"/>
              <a:ext cx="274317" cy="304157"/>
            </a:xfrm>
            <a:prstGeom prst="downArrow">
              <a:avLst/>
            </a:prstGeom>
            <a:solidFill>
              <a:srgbClr val="000000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86130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7226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758391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34452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93065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516782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410291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689043" algn="l" defTabSz="586130" rtl="0" eaLnBrk="1" latinLnBrk="0" hangingPunct="1">
                <a:defRPr sz="2308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411480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sz="2770">
                <a:solidFill>
                  <a:srgbClr val="FFFFFF"/>
                </a:solidFill>
                <a:latin typeface="Calibri"/>
              </a:endParaRPr>
            </a:p>
          </p:txBody>
        </p:sp>
      </p:grp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4244E7D-52FE-1F56-3304-272D589BA03E}"/>
              </a:ext>
            </a:extLst>
          </p:cNvPr>
          <p:cNvCxnSpPr>
            <a:cxnSpLocks/>
          </p:cNvCxnSpPr>
          <p:nvPr/>
        </p:nvCxnSpPr>
        <p:spPr>
          <a:xfrm flipV="1">
            <a:off x="4254230" y="5660219"/>
            <a:ext cx="0" cy="511952"/>
          </a:xfrm>
          <a:prstGeom prst="line">
            <a:avLst/>
          </a:prstGeom>
          <a:ln w="76200">
            <a:headEnd type="none" w="med" len="med"/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>
            <a:extLst>
              <a:ext uri="{FF2B5EF4-FFF2-40B4-BE49-F238E27FC236}">
                <a16:creationId xmlns:a16="http://schemas.microsoft.com/office/drawing/2014/main" id="{70CEDD59-A87C-8202-C9B7-D26C083A7D98}"/>
              </a:ext>
            </a:extLst>
          </p:cNvPr>
          <p:cNvSpPr txBox="1"/>
          <p:nvPr/>
        </p:nvSpPr>
        <p:spPr>
          <a:xfrm>
            <a:off x="2617351" y="6004268"/>
            <a:ext cx="1504899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The first LTSW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D90F3E7-C653-E101-500F-F261AB970098}"/>
              </a:ext>
            </a:extLst>
          </p:cNvPr>
          <p:cNvGrpSpPr/>
          <p:nvPr/>
        </p:nvGrpSpPr>
        <p:grpSpPr>
          <a:xfrm>
            <a:off x="5830544" y="4323563"/>
            <a:ext cx="605532" cy="1410602"/>
            <a:chOff x="463089" y="3648936"/>
            <a:chExt cx="605532" cy="1101952"/>
          </a:xfrm>
        </p:grpSpPr>
        <p:sp>
          <p:nvSpPr>
            <p:cNvPr id="40" name="Arrow: Up 39">
              <a:extLst>
                <a:ext uri="{FF2B5EF4-FFF2-40B4-BE49-F238E27FC236}">
                  <a16:creationId xmlns:a16="http://schemas.microsoft.com/office/drawing/2014/main" id="{ECBAC1A9-18CE-78D1-8C6F-9BC73C8A053E}"/>
                </a:ext>
              </a:extLst>
            </p:cNvPr>
            <p:cNvSpPr/>
            <p:nvPr/>
          </p:nvSpPr>
          <p:spPr>
            <a:xfrm>
              <a:off x="463089" y="3648936"/>
              <a:ext cx="605532" cy="776509"/>
            </a:xfrm>
            <a:prstGeom prst="upArrow">
              <a:avLst>
                <a:gd name="adj1" fmla="val 50000"/>
                <a:gd name="adj2" fmla="val 60462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dirty="0"/>
                <a:t>MgB</a:t>
              </a:r>
              <a:r>
                <a:rPr lang="en-US" baseline="-25000" dirty="0"/>
                <a:t>2</a:t>
              </a:r>
              <a:endParaRPr lang="en-US" dirty="0"/>
            </a:p>
          </p:txBody>
        </p:sp>
        <p:sp>
          <p:nvSpPr>
            <p:cNvPr id="42" name="Explosion: 8 Points 41">
              <a:extLst>
                <a:ext uri="{FF2B5EF4-FFF2-40B4-BE49-F238E27FC236}">
                  <a16:creationId xmlns:a16="http://schemas.microsoft.com/office/drawing/2014/main" id="{57476478-6DF2-C083-AEC9-6EBFC76EC923}"/>
                </a:ext>
              </a:extLst>
            </p:cNvPr>
            <p:cNvSpPr/>
            <p:nvPr/>
          </p:nvSpPr>
          <p:spPr>
            <a:xfrm>
              <a:off x="529164" y="4303176"/>
              <a:ext cx="522089" cy="447712"/>
            </a:xfrm>
            <a:prstGeom prst="irregularSeal1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CB78F0F9-83CC-CC5C-D460-FBC07ACC496F}"/>
              </a:ext>
            </a:extLst>
          </p:cNvPr>
          <p:cNvGrpSpPr/>
          <p:nvPr/>
        </p:nvGrpSpPr>
        <p:grpSpPr>
          <a:xfrm>
            <a:off x="4901467" y="4364943"/>
            <a:ext cx="605532" cy="1410602"/>
            <a:chOff x="463089" y="3648936"/>
            <a:chExt cx="605532" cy="1101952"/>
          </a:xfrm>
        </p:grpSpPr>
        <p:sp>
          <p:nvSpPr>
            <p:cNvPr id="47" name="Arrow: Up 46">
              <a:extLst>
                <a:ext uri="{FF2B5EF4-FFF2-40B4-BE49-F238E27FC236}">
                  <a16:creationId xmlns:a16="http://schemas.microsoft.com/office/drawing/2014/main" id="{8EC20D7F-5388-213C-2F5E-D0C59205E9D9}"/>
                </a:ext>
              </a:extLst>
            </p:cNvPr>
            <p:cNvSpPr/>
            <p:nvPr/>
          </p:nvSpPr>
          <p:spPr>
            <a:xfrm>
              <a:off x="463089" y="3648936"/>
              <a:ext cx="605532" cy="776509"/>
            </a:xfrm>
            <a:prstGeom prst="upArrow">
              <a:avLst>
                <a:gd name="adj1" fmla="val 50000"/>
                <a:gd name="adj2" fmla="val 60462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400" dirty="0"/>
                <a:t>PbMo</a:t>
              </a:r>
              <a:r>
                <a:rPr lang="en-US" sz="1400" baseline="-25000" dirty="0"/>
                <a:t>6</a:t>
              </a:r>
              <a:r>
                <a:rPr lang="en-US" sz="1400" dirty="0"/>
                <a:t>S</a:t>
              </a:r>
              <a:r>
                <a:rPr lang="en-US" sz="1400" baseline="-25000" dirty="0"/>
                <a:t>8</a:t>
              </a:r>
              <a:endParaRPr lang="en-US" sz="1400" dirty="0"/>
            </a:p>
          </p:txBody>
        </p:sp>
        <p:sp>
          <p:nvSpPr>
            <p:cNvPr id="48" name="Explosion: 8 Points 47">
              <a:extLst>
                <a:ext uri="{FF2B5EF4-FFF2-40B4-BE49-F238E27FC236}">
                  <a16:creationId xmlns:a16="http://schemas.microsoft.com/office/drawing/2014/main" id="{F0B5AA69-1369-D120-EA60-874D68EC16D4}"/>
                </a:ext>
              </a:extLst>
            </p:cNvPr>
            <p:cNvSpPr/>
            <p:nvPr/>
          </p:nvSpPr>
          <p:spPr>
            <a:xfrm>
              <a:off x="529164" y="4303176"/>
              <a:ext cx="522089" cy="447712"/>
            </a:xfrm>
            <a:prstGeom prst="irregularSeal1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90D3D22-8372-ED12-F7D5-DE6A3B366B51}"/>
              </a:ext>
            </a:extLst>
          </p:cNvPr>
          <p:cNvGrpSpPr/>
          <p:nvPr/>
        </p:nvGrpSpPr>
        <p:grpSpPr>
          <a:xfrm>
            <a:off x="6749685" y="4280723"/>
            <a:ext cx="605532" cy="1410602"/>
            <a:chOff x="463089" y="3648936"/>
            <a:chExt cx="605532" cy="1101952"/>
          </a:xfrm>
        </p:grpSpPr>
        <p:sp>
          <p:nvSpPr>
            <p:cNvPr id="50" name="Arrow: Up 49">
              <a:extLst>
                <a:ext uri="{FF2B5EF4-FFF2-40B4-BE49-F238E27FC236}">
                  <a16:creationId xmlns:a16="http://schemas.microsoft.com/office/drawing/2014/main" id="{4A267E4E-0E2C-9D5E-09D4-B3889CEC57DF}"/>
                </a:ext>
              </a:extLst>
            </p:cNvPr>
            <p:cNvSpPr/>
            <p:nvPr/>
          </p:nvSpPr>
          <p:spPr>
            <a:xfrm>
              <a:off x="463089" y="3648936"/>
              <a:ext cx="605532" cy="776509"/>
            </a:xfrm>
            <a:prstGeom prst="upArrow">
              <a:avLst>
                <a:gd name="adj1" fmla="val 50000"/>
                <a:gd name="adj2" fmla="val 60462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600" dirty="0"/>
                <a:t>IBS</a:t>
              </a:r>
            </a:p>
          </p:txBody>
        </p:sp>
        <p:sp>
          <p:nvSpPr>
            <p:cNvPr id="55" name="Explosion: 8 Points 54">
              <a:extLst>
                <a:ext uri="{FF2B5EF4-FFF2-40B4-BE49-F238E27FC236}">
                  <a16:creationId xmlns:a16="http://schemas.microsoft.com/office/drawing/2014/main" id="{2ACC4092-CC13-642D-8EED-92C474415E91}"/>
                </a:ext>
              </a:extLst>
            </p:cNvPr>
            <p:cNvSpPr/>
            <p:nvPr/>
          </p:nvSpPr>
          <p:spPr>
            <a:xfrm>
              <a:off x="529164" y="4303176"/>
              <a:ext cx="522089" cy="447712"/>
            </a:xfrm>
            <a:prstGeom prst="irregularSeal1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C6EA3691-A7F7-8EC2-05DE-94A6F376D763}"/>
              </a:ext>
            </a:extLst>
          </p:cNvPr>
          <p:cNvGrpSpPr/>
          <p:nvPr/>
        </p:nvGrpSpPr>
        <p:grpSpPr>
          <a:xfrm>
            <a:off x="5202464" y="4156644"/>
            <a:ext cx="605532" cy="1410602"/>
            <a:chOff x="463089" y="3648936"/>
            <a:chExt cx="605532" cy="1101952"/>
          </a:xfrm>
        </p:grpSpPr>
        <p:sp>
          <p:nvSpPr>
            <p:cNvPr id="60" name="Arrow: Up 59">
              <a:extLst>
                <a:ext uri="{FF2B5EF4-FFF2-40B4-BE49-F238E27FC236}">
                  <a16:creationId xmlns:a16="http://schemas.microsoft.com/office/drawing/2014/main" id="{E9FAFF20-500C-24B8-CFFF-8D280FF59C62}"/>
                </a:ext>
              </a:extLst>
            </p:cNvPr>
            <p:cNvSpPr/>
            <p:nvPr/>
          </p:nvSpPr>
          <p:spPr>
            <a:xfrm>
              <a:off x="463089" y="3648936"/>
              <a:ext cx="605532" cy="776509"/>
            </a:xfrm>
            <a:prstGeom prst="upArrow">
              <a:avLst>
                <a:gd name="adj1" fmla="val 50000"/>
                <a:gd name="adj2" fmla="val 60462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400" dirty="0"/>
                <a:t>Ta, APC</a:t>
              </a:r>
            </a:p>
          </p:txBody>
        </p:sp>
        <p:sp>
          <p:nvSpPr>
            <p:cNvPr id="61" name="Explosion: 8 Points 60">
              <a:extLst>
                <a:ext uri="{FF2B5EF4-FFF2-40B4-BE49-F238E27FC236}">
                  <a16:creationId xmlns:a16="http://schemas.microsoft.com/office/drawing/2014/main" id="{135B371C-1124-2B48-D51D-D54F3B6F6A5C}"/>
                </a:ext>
              </a:extLst>
            </p:cNvPr>
            <p:cNvSpPr/>
            <p:nvPr/>
          </p:nvSpPr>
          <p:spPr>
            <a:xfrm>
              <a:off x="529164" y="4303176"/>
              <a:ext cx="522089" cy="447712"/>
            </a:xfrm>
            <a:prstGeom prst="irregularSeal1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BC940393-5CEB-53C0-A7E1-F94ADA47E275}"/>
              </a:ext>
            </a:extLst>
          </p:cNvPr>
          <p:cNvGrpSpPr/>
          <p:nvPr/>
        </p:nvGrpSpPr>
        <p:grpSpPr>
          <a:xfrm>
            <a:off x="5500891" y="4608522"/>
            <a:ext cx="605532" cy="1410602"/>
            <a:chOff x="463089" y="3648936"/>
            <a:chExt cx="605532" cy="1101952"/>
          </a:xfrm>
        </p:grpSpPr>
        <p:sp>
          <p:nvSpPr>
            <p:cNvPr id="64" name="Arrow: Up 63">
              <a:extLst>
                <a:ext uri="{FF2B5EF4-FFF2-40B4-BE49-F238E27FC236}">
                  <a16:creationId xmlns:a16="http://schemas.microsoft.com/office/drawing/2014/main" id="{CB3397C9-E59A-CB80-E720-B5AFFF91CEF8}"/>
                </a:ext>
              </a:extLst>
            </p:cNvPr>
            <p:cNvSpPr/>
            <p:nvPr/>
          </p:nvSpPr>
          <p:spPr>
            <a:xfrm>
              <a:off x="463089" y="3648936"/>
              <a:ext cx="605532" cy="776509"/>
            </a:xfrm>
            <a:prstGeom prst="upArrow">
              <a:avLst>
                <a:gd name="adj1" fmla="val 50000"/>
                <a:gd name="adj2" fmla="val 60462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/>
              <a:r>
                <a:rPr lang="en-US" sz="1400" dirty="0"/>
                <a:t>Nb</a:t>
              </a:r>
              <a:r>
                <a:rPr lang="en-US" sz="1400" baseline="-25000" dirty="0"/>
                <a:t>3</a:t>
              </a:r>
              <a:r>
                <a:rPr lang="en-US" sz="1400" dirty="0"/>
                <a:t>Al</a:t>
              </a:r>
            </a:p>
          </p:txBody>
        </p:sp>
        <p:sp>
          <p:nvSpPr>
            <p:cNvPr id="65" name="Explosion: 8 Points 64">
              <a:extLst>
                <a:ext uri="{FF2B5EF4-FFF2-40B4-BE49-F238E27FC236}">
                  <a16:creationId xmlns:a16="http://schemas.microsoft.com/office/drawing/2014/main" id="{CF81A6C7-B55B-DFF2-933E-C217E9266D6A}"/>
                </a:ext>
              </a:extLst>
            </p:cNvPr>
            <p:cNvSpPr/>
            <p:nvPr/>
          </p:nvSpPr>
          <p:spPr>
            <a:xfrm>
              <a:off x="529164" y="4303176"/>
              <a:ext cx="522089" cy="447712"/>
            </a:xfrm>
            <a:prstGeom prst="irregularSeal1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847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BAA276-E90B-9AB9-5664-7C07D2B7C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Fusion vs HEP: Will there be a shift in magnet conductor innovation ecosystems?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D1F3E36-F0D6-3BDA-D6EF-73FE84DB8F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5852" y="1167550"/>
            <a:ext cx="9480295" cy="4918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088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85C0E-EF86-DCEC-FBB8-D9AAAC28A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421BD50-5BCF-630E-4157-F291920B51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062" y="438293"/>
            <a:ext cx="7857334" cy="5981414"/>
          </a:xfrm>
          <a:prstGeom prst="rect">
            <a:avLst/>
          </a:prstGeom>
          <a:ln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FA83646-336D-F63D-17C9-96559F9FA061}"/>
              </a:ext>
            </a:extLst>
          </p:cNvPr>
          <p:cNvSpPr txBox="1"/>
          <p:nvPr/>
        </p:nvSpPr>
        <p:spPr>
          <a:xfrm>
            <a:off x="8845685" y="1005190"/>
            <a:ext cx="31841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Introductory slide from Helen Edwards for the May 2007 SRF Materials Workshop, organized by Edwards, Claire Antoine, and Lance Cooley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DOE, along with the ILC R&amp;D program, supported a workshop series that formally ran between 2007 and 2012</a:t>
            </a:r>
          </a:p>
        </p:txBody>
      </p:sp>
    </p:spTree>
    <p:extLst>
      <p:ext uri="{BB962C8B-B14F-4D97-AF65-F5344CB8AC3E}">
        <p14:creationId xmlns:p14="http://schemas.microsoft.com/office/powerpoint/2010/main" val="35371688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D565E38-4BEF-F230-23D6-D3F5D34BDBC7}"/>
              </a:ext>
            </a:extLst>
          </p:cNvPr>
          <p:cNvSpPr txBox="1"/>
          <p:nvPr/>
        </p:nvSpPr>
        <p:spPr>
          <a:xfrm>
            <a:off x="8845685" y="1005190"/>
            <a:ext cx="31841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Summary report to DOE, June 2007. </a:t>
            </a:r>
            <a:r>
              <a:rPr lang="en-US" i="1" dirty="0">
                <a:solidFill>
                  <a:srgbClr val="C00000"/>
                </a:solidFill>
              </a:rPr>
              <a:t>This was not a public white paper! </a:t>
            </a:r>
            <a:endParaRPr lang="en-US" dirty="0">
              <a:solidFill>
                <a:schemeClr val="accent1"/>
              </a:solidFill>
            </a:endParaRP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In 2008, the SRF University Collaboration was formed in response, led by Fermilab (Cooley) and Jefferson Lab (Charlie Reece). 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Participants: UChicago, IIT, Northwestern, </a:t>
            </a:r>
            <a:r>
              <a:rPr lang="en-US" dirty="0" err="1">
                <a:solidFill>
                  <a:schemeClr val="accent1"/>
                </a:solidFill>
              </a:rPr>
              <a:t>Mich.St</a:t>
            </a:r>
            <a:r>
              <a:rPr lang="en-US" dirty="0">
                <a:solidFill>
                  <a:schemeClr val="accent1"/>
                </a:solidFill>
              </a:rPr>
              <a:t>., ODU, Wm. &amp; Mary, U Virginia, Cornell, Florida State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6BD7BFD-2D4A-26BE-EC8C-F1A82601C7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821" y="0"/>
            <a:ext cx="6355319" cy="685800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9C38CB7-3684-AB56-7781-041E4D9B15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514" y="1005190"/>
            <a:ext cx="7068536" cy="3600953"/>
          </a:xfrm>
          <a:prstGeom prst="rect">
            <a:avLst/>
          </a:prstGeom>
          <a:ln w="28575">
            <a:solidFill>
              <a:srgbClr val="C00000"/>
            </a:solidFill>
          </a:ln>
        </p:spPr>
      </p:pic>
    </p:spTree>
    <p:extLst>
      <p:ext uri="{BB962C8B-B14F-4D97-AF65-F5344CB8AC3E}">
        <p14:creationId xmlns:p14="http://schemas.microsoft.com/office/powerpoint/2010/main" val="614033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DA913-4C4F-5798-3EAD-CA93DFB5E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2795"/>
          </a:xfrm>
        </p:spPr>
        <p:txBody>
          <a:bodyPr>
            <a:noAutofit/>
          </a:bodyPr>
          <a:lstStyle/>
          <a:p>
            <a:r>
              <a:rPr lang="en-US" sz="3200" dirty="0"/>
              <a:t>Model: the Low Temperature Superconductor Workshop (aka the HEP conductor workshop)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28D01-9174-5F83-D51E-15D95B2237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1120"/>
            <a:ext cx="10515600" cy="483584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B0F0"/>
                </a:solidFill>
              </a:rPr>
              <a:t>Gordon Conference format</a:t>
            </a:r>
            <a:r>
              <a:rPr lang="en-US" dirty="0"/>
              <a:t>: </a:t>
            </a:r>
            <a:r>
              <a:rPr lang="en-US" dirty="0">
                <a:solidFill>
                  <a:schemeClr val="accent4"/>
                </a:solidFill>
              </a:rPr>
              <a:t>Lots of discussion time</a:t>
            </a:r>
            <a:r>
              <a:rPr lang="en-US" dirty="0"/>
              <a:t> </a:t>
            </a:r>
          </a:p>
          <a:p>
            <a:r>
              <a:rPr lang="en-US" dirty="0"/>
              <a:t>Presentations might show results </a:t>
            </a:r>
            <a:r>
              <a:rPr lang="en-US" i="1" dirty="0"/>
              <a:t>prior to </a:t>
            </a:r>
            <a:r>
              <a:rPr lang="en-US" dirty="0"/>
              <a:t>publication or thesis writing, or might show provocative yet half-baked ideas </a:t>
            </a:r>
          </a:p>
          <a:p>
            <a:r>
              <a:rPr lang="en-US" dirty="0"/>
              <a:t>Ethics and integrity: Ownership of ideas shall be respected by all attendees (invitation only). There are multiple checks and balances within our small specialized community</a:t>
            </a:r>
          </a:p>
          <a:p>
            <a:pPr lvl="1"/>
            <a:r>
              <a:rPr lang="en-US" dirty="0"/>
              <a:t>For example, university groups review SBIR proposals</a:t>
            </a:r>
          </a:p>
          <a:p>
            <a:pPr lvl="1"/>
            <a:r>
              <a:rPr lang="en-US" dirty="0"/>
              <a:t>For example, national laboratory leaders participate in the comparative grant review</a:t>
            </a:r>
          </a:p>
        </p:txBody>
      </p:sp>
    </p:spTree>
    <p:extLst>
      <p:ext uri="{BB962C8B-B14F-4D97-AF65-F5344CB8AC3E}">
        <p14:creationId xmlns:p14="http://schemas.microsoft.com/office/powerpoint/2010/main" val="215647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AF3F5B-FBF3-5554-956E-6DC018CBD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Framework of the LTSW and this meeting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7251A-F893-E8B6-361B-7E532A3F5A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 presentations describe the challenges and limitations being encountered in bright beams</a:t>
            </a:r>
          </a:p>
          <a:p>
            <a:pPr lvl="1"/>
            <a:r>
              <a:rPr lang="en-US" dirty="0"/>
              <a:t>Often, the end-use pull from projects and missions</a:t>
            </a:r>
          </a:p>
          <a:p>
            <a:pPr lvl="1"/>
            <a:r>
              <a:rPr lang="en-US" dirty="0">
                <a:solidFill>
                  <a:srgbClr val="00B0F0"/>
                </a:solidFill>
              </a:rPr>
              <a:t>Contributed discussions do not need to spend time on introduction and motivation </a:t>
            </a:r>
            <a:r>
              <a:rPr lang="en-US" dirty="0">
                <a:solidFill>
                  <a:srgbClr val="00B0F0"/>
                </a:solidFill>
                <a:sym typeface="Wingdings" panose="05000000000000000000" pitchFamily="2" charset="2"/>
              </a:rPr>
              <a:t> get to the details quickly!!</a:t>
            </a:r>
          </a:p>
          <a:p>
            <a:r>
              <a:rPr lang="en-US" dirty="0"/>
              <a:t>This is not a conference </a:t>
            </a:r>
            <a:r>
              <a:rPr lang="en-US" dirty="0">
                <a:sym typeface="Wingdings" panose="05000000000000000000" pitchFamily="2" charset="2"/>
              </a:rPr>
              <a:t> presenters </a:t>
            </a:r>
            <a:r>
              <a:rPr lang="en-US" dirty="0"/>
              <a:t>should allow for lively discussion (and be provocative!)</a:t>
            </a:r>
          </a:p>
          <a:p>
            <a:r>
              <a:rPr lang="en-US" dirty="0"/>
              <a:t>Moderators are facilitators (“raconteurs”) of lively, free-wheeling, group discussion, especially when groups of presentations have been shown</a:t>
            </a:r>
          </a:p>
        </p:txBody>
      </p:sp>
    </p:spTree>
    <p:extLst>
      <p:ext uri="{BB962C8B-B14F-4D97-AF65-F5344CB8AC3E}">
        <p14:creationId xmlns:p14="http://schemas.microsoft.com/office/powerpoint/2010/main" val="1259443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Custom 2">
      <a:dk1>
        <a:srgbClr val="2E2C6C"/>
      </a:dk1>
      <a:lt1>
        <a:sysClr val="window" lastClr="FFFFFF"/>
      </a:lt1>
      <a:dk2>
        <a:srgbClr val="595565"/>
      </a:dk2>
      <a:lt2>
        <a:srgbClr val="BA0C28"/>
      </a:lt2>
      <a:accent1>
        <a:srgbClr val="1F4284"/>
      </a:accent1>
      <a:accent2>
        <a:srgbClr val="B1B2B0"/>
      </a:accent2>
      <a:accent3>
        <a:srgbClr val="141313"/>
      </a:accent3>
      <a:accent4>
        <a:srgbClr val="777876"/>
      </a:accent4>
      <a:accent5>
        <a:srgbClr val="FFFEFD"/>
      </a:accent5>
      <a:accent6>
        <a:srgbClr val="F79646"/>
      </a:accent6>
      <a:hlink>
        <a:srgbClr val="1F4284"/>
      </a:hlink>
      <a:folHlink>
        <a:srgbClr val="433C7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Default Theme">
  <a:themeElements>
    <a:clrScheme name="Custom 1">
      <a:dk1>
        <a:srgbClr val="262041"/>
      </a:dk1>
      <a:lt1>
        <a:sysClr val="window" lastClr="FFFFFF"/>
      </a:lt1>
      <a:dk2>
        <a:srgbClr val="595565"/>
      </a:dk2>
      <a:lt2>
        <a:srgbClr val="E31837"/>
      </a:lt2>
      <a:accent1>
        <a:srgbClr val="3A5DAE"/>
      </a:accent1>
      <a:accent2>
        <a:srgbClr val="B1B2B0"/>
      </a:accent2>
      <a:accent3>
        <a:srgbClr val="4C4184"/>
      </a:accent3>
      <a:accent4>
        <a:srgbClr val="008000"/>
      </a:accent4>
      <a:accent5>
        <a:srgbClr val="FFFEFD"/>
      </a:accent5>
      <a:accent6>
        <a:srgbClr val="F79646"/>
      </a:accent6>
      <a:hlink>
        <a:srgbClr val="1F4284"/>
      </a:hlink>
      <a:folHlink>
        <a:srgbClr val="433C78"/>
      </a:folHlink>
    </a:clrScheme>
    <a:fontScheme name="Open Sans All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>
        <a:spAutoFit/>
      </a:bodyPr>
      <a:lstStyle>
        <a:defPPr algn="r">
          <a:defRPr dirty="0">
            <a:solidFill>
              <a:schemeClr val="accent3"/>
            </a:solidFill>
          </a:defRPr>
        </a:defPPr>
      </a:lstStyle>
    </a:spDef>
    <a:txDef>
      <a:spPr>
        <a:noFill/>
      </a:spPr>
      <a:bodyPr wrap="none" rtlCol="0">
        <a:spAutoFit/>
      </a:bodyPr>
      <a:lstStyle>
        <a:defPPr algn="l">
          <a:defRPr dirty="0" smtClean="0">
            <a:solidFill>
              <a:srgbClr val="FF0000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.potx" id="{BED0C85C-AAC8-4652-A2A7-90E490536BAE}" vid="{DB8AACED-1E7E-4A4C-BC73-D9F5B1A4CF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1685</TotalTime>
  <Words>646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Wingdings</vt:lpstr>
      <vt:lpstr>Office Theme</vt:lpstr>
      <vt:lpstr>Office Theme</vt:lpstr>
      <vt:lpstr>Default Theme</vt:lpstr>
      <vt:lpstr>Charge to the  Inaugural Materials for Bright Beams Workshop</vt:lpstr>
      <vt:lpstr>Why are we here?</vt:lpstr>
      <vt:lpstr>What do we hope to achieve?</vt:lpstr>
      <vt:lpstr>The DOE-HEP Conductor development consortia began with university grants c. 1980 and continues today via the annual Low Temperature Superconductor Workshop (LTSW)</vt:lpstr>
      <vt:lpstr>Fusion vs HEP: Will there be a shift in magnet conductor innovation ecosystems?</vt:lpstr>
      <vt:lpstr>PowerPoint Presentation</vt:lpstr>
      <vt:lpstr>PowerPoint Presentation</vt:lpstr>
      <vt:lpstr>Model: the Low Temperature Superconductor Workshop (aka the HEP conductor workshop)</vt:lpstr>
      <vt:lpstr>Framework of the LTSW and this meeting</vt:lpstr>
      <vt:lpstr>Let’s begin!</vt:lpstr>
    </vt:vector>
  </TitlesOfParts>
  <Company>National High Magnetic Field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Lance Cooley</dc:creator>
  <cp:lastModifiedBy>Lance Cooley</cp:lastModifiedBy>
  <cp:revision>9</cp:revision>
  <dcterms:created xsi:type="dcterms:W3CDTF">2025-07-10T14:07:21Z</dcterms:created>
  <dcterms:modified xsi:type="dcterms:W3CDTF">2025-07-14T22:09:02Z</dcterms:modified>
</cp:coreProperties>
</file>