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B4B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864" autoAdjust="0"/>
  </p:normalViewPr>
  <p:slideViewPr>
    <p:cSldViewPr snapToGrid="0" snapToObjects="1">
      <p:cViewPr>
        <p:scale>
          <a:sx n="90" d="100"/>
          <a:sy n="90" d="100"/>
        </p:scale>
        <p:origin x="350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7616-ECBD-CB4F-A207-8F29E715067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86A9-6F14-8749-8EDD-000CD18B3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/>
              <a:t>This can just be a stepping stone? In the future we can specialize how to hold a specific wafer to avoid these nose issues</a:t>
            </a:r>
          </a:p>
          <a:p>
            <a:pPr lvl="1"/>
            <a:r>
              <a:rPr lang="en-US" sz="1200" dirty="0"/>
              <a:t>Add lens to the back of the plug for small spots?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86A9-6F14-8749-8EDD-000CD18B3D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" y="2942950"/>
            <a:ext cx="184731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013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672" y="2318163"/>
            <a:ext cx="10283648" cy="2268045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+mj-lt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485192" y="1550784"/>
            <a:ext cx="1122161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455" y="354979"/>
            <a:ext cx="828903" cy="832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9B7D3-407D-474A-9897-E6FB6711B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192" y="309420"/>
            <a:ext cx="5811315" cy="9231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4DE6-C4A6-AC49-AF7C-6CC46D58FECA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907627"/>
            <a:ext cx="3048000" cy="57217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07627"/>
            <a:ext cx="8940800" cy="5721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D7ED8-E414-B044-ACA4-F4B36413947D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07" y="189653"/>
            <a:ext cx="1034965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0280"/>
            <a:ext cx="12192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4992"/>
            <a:ext cx="12192000" cy="2562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73EFF-999A-384F-AB4D-C2E9F9A3712A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"/>
            <a:ext cx="12192000" cy="826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1178"/>
            <a:ext cx="5994400" cy="5632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D5D0-711A-8740-9527-5DCAC5598D34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6E0C-D3B9-9044-A832-B8662CAF7899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 baseline="0"/>
            </a:lvl1pPr>
            <a:lvl2pPr marL="257163" indent="0">
              <a:buNone/>
              <a:defRPr sz="1013"/>
            </a:lvl2pPr>
            <a:lvl3pPr marL="514324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1" indent="0">
              <a:buNone/>
              <a:defRPr sz="788"/>
            </a:lvl6pPr>
            <a:lvl7pPr marL="1542972" indent="0">
              <a:buNone/>
              <a:defRPr sz="788"/>
            </a:lvl7pPr>
            <a:lvl8pPr marL="1800135" indent="0">
              <a:buNone/>
              <a:defRPr sz="788"/>
            </a:lvl8pPr>
            <a:lvl9pPr marL="205729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B191-A0D3-664B-AF32-DC77341F32A0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48267"/>
            <a:ext cx="5994400" cy="560493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7D47-8A81-FB4C-A53F-10C9C6BDEEF1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11395"/>
            <a:ext cx="5386917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61746"/>
            <a:ext cx="5386917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511395"/>
            <a:ext cx="5389033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257163" indent="0">
              <a:buNone/>
              <a:defRPr sz="1125" b="1"/>
            </a:lvl2pPr>
            <a:lvl3pPr marL="514324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2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461746"/>
            <a:ext cx="5389033" cy="49390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DF0F2-7EBE-8743-BAF0-9AE59F1D9B3F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2FA76-88C5-F640-8681-A024AEFF50BD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48596-C7EC-364A-8791-84239986D633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880541"/>
            <a:ext cx="4011084" cy="8911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0535"/>
            <a:ext cx="6815667" cy="558218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771652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7D62-D8B6-8A4F-8E33-63F5B903D91C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94087"/>
            <a:ext cx="7315200" cy="3833495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1575"/>
            </a:lvl2pPr>
            <a:lvl3pPr marL="514324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2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257163" indent="0">
              <a:buNone/>
              <a:defRPr sz="675"/>
            </a:lvl2pPr>
            <a:lvl3pPr marL="514324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2" indent="0">
              <a:buNone/>
              <a:defRPr sz="507"/>
            </a:lvl7pPr>
            <a:lvl8pPr marL="1800135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1FC9-8716-F14C-9D3F-30E7A626FD40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482AC1-74C1-474A-8F9A-BFA4F4443A35}"/>
              </a:ext>
            </a:extLst>
          </p:cNvPr>
          <p:cNvSpPr/>
          <p:nvPr userDrawn="1"/>
        </p:nvSpPr>
        <p:spPr>
          <a:xfrm>
            <a:off x="-93945" y="6553203"/>
            <a:ext cx="12544816" cy="373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40908"/>
            <a:ext cx="12192000" cy="56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29400"/>
            <a:ext cx="264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75" i="1" smtClean="0">
                <a:latin typeface="+mn-lt"/>
              </a:defRPr>
            </a:lvl1pPr>
          </a:lstStyle>
          <a:p>
            <a:fld id="{9B4E1649-15B1-084D-B163-9FB9D17F080B}" type="datetime1">
              <a:rPr lang="en-US" smtClean="0"/>
              <a:t>2/23/2025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 i="1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7"/>
            <a:ext cx="12192000" cy="8534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213568" y="873448"/>
            <a:ext cx="117648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5980" y="82952"/>
            <a:ext cx="734561" cy="68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77702" y="76242"/>
            <a:ext cx="698345" cy="700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5pPr>
      <a:lvl6pPr marL="257163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6pPr>
      <a:lvl7pPr marL="514324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7pPr>
      <a:lvl8pPr marL="771487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8pPr>
      <a:lvl9pPr marL="1028649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</a:defRPr>
      </a:lvl9pPr>
    </p:titleStyle>
    <p:bodyStyle>
      <a:lvl1pPr marL="192871" indent="-19287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417888" indent="-160727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2pPr>
      <a:lvl3pPr marL="642905" indent="-128582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ln>
            <a:noFill/>
          </a:ln>
          <a:solidFill>
            <a:schemeClr val="tx1"/>
          </a:solidFill>
          <a:latin typeface="+mn-lt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ln>
            <a:noFill/>
          </a:ln>
          <a:solidFill>
            <a:schemeClr val="tx1"/>
          </a:solidFill>
          <a:latin typeface="+mn-lt"/>
        </a:defRPr>
      </a:lvl4pPr>
      <a:lvl5pPr marL="1157230" indent="-128582" algn="l" rtl="0" eaLnBrk="1" fontAlgn="base" hangingPunct="1">
        <a:spcBef>
          <a:spcPct val="20000"/>
        </a:spcBef>
        <a:spcAft>
          <a:spcPct val="0"/>
        </a:spcAft>
        <a:buChar char="»"/>
        <a:defRPr sz="1800">
          <a:ln>
            <a:noFill/>
          </a:ln>
          <a:solidFill>
            <a:schemeClr val="tx1"/>
          </a:solidFill>
          <a:latin typeface="+mn-lt"/>
        </a:defRPr>
      </a:lvl5pPr>
      <a:lvl6pPr marL="1414391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6pPr>
      <a:lvl7pPr marL="1671554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7pPr>
      <a:lvl8pPr marL="1928717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8pPr>
      <a:lvl9pPr marL="2185879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2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Towards 100pC 100nm Beams at Pegasus</a:t>
            </a:r>
          </a:p>
        </p:txBody>
      </p:sp>
    </p:spTree>
    <p:extLst>
      <p:ext uri="{BB962C8B-B14F-4D97-AF65-F5344CB8AC3E}">
        <p14:creationId xmlns:p14="http://schemas.microsoft.com/office/powerpoint/2010/main" val="15443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72CB3F52-A29E-0391-8C66-6C2F4A60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3" t="8123"/>
          <a:stretch/>
        </p:blipFill>
        <p:spPr>
          <a:xfrm>
            <a:off x="7703502" y="1907641"/>
            <a:ext cx="4472731" cy="4186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929131-0181-30A4-64AA-375B11718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0" y="940908"/>
                <a:ext cx="8205468" cy="3885091"/>
              </a:xfrm>
            </p:spPr>
            <p:txBody>
              <a:bodyPr/>
              <a:lstStyle/>
              <a:p>
                <a:r>
                  <a:rPr lang="en-US" dirty="0"/>
                  <a:t>Palitra OPA converts input 800nm pulse into a pulse tunable throughout the visible &amp; ultraviolet</a:t>
                </a:r>
              </a:p>
              <a:p>
                <a:r>
                  <a:rPr lang="en-US" dirty="0"/>
                  <a:t>To satisfy 100pC &amp; 100nm constraints, we will likely need to be able to tune the excess energy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For example, in metals we expect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QE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   &amp;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929131-0181-30A4-64AA-375B11718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" y="940908"/>
                <a:ext cx="8205468" cy="3885091"/>
              </a:xfrm>
              <a:blipFill>
                <a:blip r:embed="rId3"/>
                <a:stretch>
                  <a:fillRect l="-966" t="-1097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0A582C5-D815-9D10-06E7-96FBFC35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Palitra</a:t>
            </a:r>
            <a:r>
              <a:rPr lang="en-US" dirty="0"/>
              <a:t> Optical Parametric Amplifier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0206-A600-9EB8-9464-2A4F4BDF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5CA0-F678-8FE0-2DA6-8EC51CDD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4774-B4CB-0E8E-A56F-C632D3CE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  <p:sp>
        <p:nvSpPr>
          <p:cNvPr id="10" name="Google Shape;220;p34">
            <a:extLst>
              <a:ext uri="{FF2B5EF4-FFF2-40B4-BE49-F238E27FC236}">
                <a16:creationId xmlns:a16="http://schemas.microsoft.com/office/drawing/2014/main" id="{AA3313C1-3901-A7D0-AF1E-59CD6AB914FE}"/>
              </a:ext>
            </a:extLst>
          </p:cNvPr>
          <p:cNvSpPr txBox="1">
            <a:spLocks/>
          </p:cNvSpPr>
          <p:nvPr/>
        </p:nvSpPr>
        <p:spPr>
          <a:xfrm>
            <a:off x="11317215" y="2502447"/>
            <a:ext cx="494808" cy="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400"/>
              </a:spcBef>
              <a:buSzPts val="1800"/>
              <a:buNone/>
            </a:pPr>
            <a:r>
              <a:rPr lang="en-US" sz="1000" dirty="0"/>
              <a:t>VIS2</a:t>
            </a:r>
          </a:p>
        </p:txBody>
      </p:sp>
      <p:sp>
        <p:nvSpPr>
          <p:cNvPr id="11" name="Google Shape;220;p34">
            <a:extLst>
              <a:ext uri="{FF2B5EF4-FFF2-40B4-BE49-F238E27FC236}">
                <a16:creationId xmlns:a16="http://schemas.microsoft.com/office/drawing/2014/main" id="{EAB9B653-2C44-84B2-CBB7-6F9677B5B028}"/>
              </a:ext>
            </a:extLst>
          </p:cNvPr>
          <p:cNvSpPr txBox="1">
            <a:spLocks/>
          </p:cNvSpPr>
          <p:nvPr/>
        </p:nvSpPr>
        <p:spPr>
          <a:xfrm>
            <a:off x="11681425" y="2502447"/>
            <a:ext cx="494808" cy="32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0066"/>
              </a:buClr>
              <a:buSzPts val="1400"/>
              <a:buFont typeface="Arial"/>
              <a:buChar char="»"/>
              <a:defRPr sz="8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400"/>
              </a:spcBef>
              <a:buSzPts val="1800"/>
              <a:buNone/>
            </a:pPr>
            <a:r>
              <a:rPr lang="en-US" sz="1000" dirty="0"/>
              <a:t>UV2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BFCB1-D219-9EDE-6A9A-BFA85C172342}"/>
              </a:ext>
            </a:extLst>
          </p:cNvPr>
          <p:cNvSpPr txBox="1"/>
          <p:nvPr/>
        </p:nvSpPr>
        <p:spPr>
          <a:xfrm>
            <a:off x="8211817" y="6221684"/>
            <a:ext cx="34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 of the </a:t>
            </a:r>
            <a:r>
              <a:rPr lang="en-US" dirty="0" err="1"/>
              <a:t>Palitra</a:t>
            </a:r>
            <a:r>
              <a:rPr lang="en-US" dirty="0"/>
              <a:t> OPA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48CC1-3A40-3685-FAF4-38BF3FA6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25" y="3855819"/>
            <a:ext cx="4996918" cy="26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35FBE-D1CD-CC11-EED2-D1CB9FE2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931" y="1409701"/>
            <a:ext cx="7719469" cy="4025900"/>
          </a:xfrm>
        </p:spPr>
        <p:txBody>
          <a:bodyPr/>
          <a:lstStyle/>
          <a:p>
            <a:r>
              <a:rPr lang="en-US" dirty="0"/>
              <a:t>We are receiving 3 cathodes from SLAC early-mid March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CsSb</a:t>
            </a:r>
            <a:r>
              <a:rPr lang="en-US" dirty="0"/>
              <a:t> &amp; 1 </a:t>
            </a:r>
            <a:r>
              <a:rPr lang="en-US" dirty="0" err="1"/>
              <a:t>CsTe</a:t>
            </a:r>
            <a:endParaRPr lang="en-US" dirty="0"/>
          </a:p>
          <a:p>
            <a:r>
              <a:rPr lang="en-US" dirty="0"/>
              <a:t>Cathodes are being revived next week, QE measured on 2025/02/20</a:t>
            </a:r>
          </a:p>
          <a:p>
            <a:pPr lvl="1"/>
            <a:r>
              <a:rPr lang="en-US" dirty="0"/>
              <a:t>@ 405nm: 1.4e-3</a:t>
            </a:r>
          </a:p>
          <a:p>
            <a:r>
              <a:rPr lang="en-US" dirty="0"/>
              <a:t>Improvements in transport</a:t>
            </a:r>
          </a:p>
          <a:p>
            <a:pPr lvl="1"/>
            <a:r>
              <a:rPr lang="en-US" dirty="0"/>
              <a:t>Ion pump operational during transport for active pumping</a:t>
            </a:r>
          </a:p>
          <a:p>
            <a:pPr lvl="1"/>
            <a:r>
              <a:rPr lang="en-US" dirty="0"/>
              <a:t>QE monitor to track state of cathode during transport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4157A-C013-843F-14A5-3A44E48F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Cathodes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955E9-D390-FC94-16ED-6EF27F68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0715-90B4-2DA9-61C0-9343FC43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31EF-C877-51B4-BB22-7CA3F168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close up of a machine&#10;&#10;AI-generated content may be incorrect.">
            <a:extLst>
              <a:ext uri="{FF2B5EF4-FFF2-40B4-BE49-F238E27FC236}">
                <a16:creationId xmlns:a16="http://schemas.microsoft.com/office/drawing/2014/main" id="{2B57A12F-F029-380F-68EB-4C805693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4" y="940908"/>
            <a:ext cx="3686807" cy="491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8DC1C3-D035-EE61-4926-828AA7BA1F1A}"/>
              </a:ext>
            </a:extLst>
          </p:cNvPr>
          <p:cNvSpPr txBox="1"/>
          <p:nvPr/>
        </p:nvSpPr>
        <p:spPr>
          <a:xfrm>
            <a:off x="199176" y="5855543"/>
            <a:ext cx="417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Suitcase at SLAC with </a:t>
            </a:r>
            <a:r>
              <a:rPr lang="en-US" dirty="0" err="1"/>
              <a:t>CsSb</a:t>
            </a:r>
            <a:r>
              <a:rPr lang="en-US" dirty="0"/>
              <a:t> cathode &amp; collection coil to measure photocurrent</a:t>
            </a:r>
          </a:p>
        </p:txBody>
      </p:sp>
    </p:spTree>
    <p:extLst>
      <p:ext uri="{BB962C8B-B14F-4D97-AF65-F5344CB8AC3E}">
        <p14:creationId xmlns:p14="http://schemas.microsoft.com/office/powerpoint/2010/main" val="415523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6241-3174-85E2-95AC-28CEAC02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EBAE-99A4-F8AB-C2E3-DD1B5F81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6E0C-D3B9-9044-A832-B8662CAF7899}" type="datetime1">
              <a:rPr lang="en-US" smtClean="0"/>
              <a:t>2/25/2025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8399A-8368-E257-32F6-ED30561B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1108"/>
            <a:ext cx="7582137" cy="5532095"/>
          </a:xfrm>
        </p:spPr>
        <p:txBody>
          <a:bodyPr/>
          <a:lstStyle/>
          <a:p>
            <a:r>
              <a:rPr lang="en-US" dirty="0"/>
              <a:t>To take advantage of recent developments on growth of single crystal semiconductor cathodes, we modify the INFN plug to accept a wafer of our choice</a:t>
            </a:r>
          </a:p>
          <a:p>
            <a:r>
              <a:rPr lang="en-US" dirty="0"/>
              <a:t>Post screws into shell to hold a 7mm diameter wafer</a:t>
            </a:r>
          </a:p>
          <a:p>
            <a:pPr lvl="1"/>
            <a:r>
              <a:rPr lang="en-US" dirty="0"/>
              <a:t>Nose designed optimized in </a:t>
            </a:r>
            <a:r>
              <a:rPr lang="en-US" dirty="0" err="1"/>
              <a:t>Superfish</a:t>
            </a:r>
            <a:r>
              <a:rPr lang="en-US" dirty="0"/>
              <a:t> codes to have a 38% larger peak field compared to the cathode center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697EE-F904-F5BE-A1AC-CD952E5E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INFN Wafer Compatible Plug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148F7-D595-A227-7878-F3001CEF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B6B6B-7EC2-C498-3E38-AC296FFD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 descr="A grey object with a green center&#10;&#10;AI-generated content may be incorrect.">
            <a:extLst>
              <a:ext uri="{FF2B5EF4-FFF2-40B4-BE49-F238E27FC236}">
                <a16:creationId xmlns:a16="http://schemas.microsoft.com/office/drawing/2014/main" id="{BF5742ED-8430-2F36-CB21-A7FDA0B1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12" t="10337" r="28919" b="18297"/>
          <a:stretch/>
        </p:blipFill>
        <p:spPr>
          <a:xfrm>
            <a:off x="1121668" y="4195621"/>
            <a:ext cx="2506478" cy="2018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5B4993-8C4E-FA51-5C56-081595AB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9900" y="30669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6A6EAF-BCA5-633D-EE60-7C8FC37C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868">
            <a:off x="9578826" y="115964"/>
            <a:ext cx="349548" cy="3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1D9938B-EE72-90DB-3AC5-CD9F1C26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798">
            <a:off x="1405390" y="11219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B40C251-B352-FF29-2F7B-1F77976E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327" flipH="1">
            <a:off x="2098874" y="411740"/>
            <a:ext cx="376698" cy="3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F0023A3-3B5E-0419-6567-C844C718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270" flipH="1">
            <a:off x="2525622" y="74853"/>
            <a:ext cx="491441" cy="4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08F7C-057C-DC77-EB68-ECE71079C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604" y="3027372"/>
            <a:ext cx="4004674" cy="3500628"/>
          </a:xfrm>
          <a:prstGeom prst="rect">
            <a:avLst/>
          </a:prstGeom>
        </p:spPr>
      </p:pic>
      <p:pic>
        <p:nvPicPr>
          <p:cNvPr id="18" name="Picture 17" descr="A grey and green object with a black background&#10;&#10;AI-generated content may be incorrect.">
            <a:extLst>
              <a:ext uri="{FF2B5EF4-FFF2-40B4-BE49-F238E27FC236}">
                <a16:creationId xmlns:a16="http://schemas.microsoft.com/office/drawing/2014/main" id="{E76DE527-8DC9-B9DC-7902-DD220676C7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696" t="14667" r="16044" b="15013"/>
          <a:stretch/>
        </p:blipFill>
        <p:spPr>
          <a:xfrm>
            <a:off x="8160842" y="853448"/>
            <a:ext cx="3929558" cy="2172609"/>
          </a:xfrm>
          <a:prstGeom prst="rect">
            <a:avLst/>
          </a:prstGeom>
        </p:spPr>
      </p:pic>
      <p:pic>
        <p:nvPicPr>
          <p:cNvPr id="16" name="Picture 15" descr="A grey metal cylinder with a hole&#10;&#10;AI-generated content may be incorrect.">
            <a:extLst>
              <a:ext uri="{FF2B5EF4-FFF2-40B4-BE49-F238E27FC236}">
                <a16:creationId xmlns:a16="http://schemas.microsoft.com/office/drawing/2014/main" id="{54294A8A-1101-DC76-2B9B-21037BCD96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364" t="15105" r="11519" b="15290"/>
          <a:stretch/>
        </p:blipFill>
        <p:spPr>
          <a:xfrm>
            <a:off x="4599077" y="4368794"/>
            <a:ext cx="2218455" cy="1358347"/>
          </a:xfrm>
          <a:prstGeom prst="rect">
            <a:avLst/>
          </a:prstGeom>
        </p:spPr>
      </p:pic>
      <p:pic>
        <p:nvPicPr>
          <p:cNvPr id="9" name="Picture 8" descr="A grey and green object with a black background&#10;&#10;AI-generated content may be incorrect.">
            <a:extLst>
              <a:ext uri="{FF2B5EF4-FFF2-40B4-BE49-F238E27FC236}">
                <a16:creationId xmlns:a16="http://schemas.microsoft.com/office/drawing/2014/main" id="{7FC77EC7-D25D-7914-B16D-3831B64132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8744" t="22302" r="15960" b="50828"/>
          <a:stretch/>
        </p:blipFill>
        <p:spPr>
          <a:xfrm>
            <a:off x="8553067" y="3370449"/>
            <a:ext cx="921403" cy="27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3374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Beams theme">
  <a:themeElements>
    <a:clrScheme name="CBB COLORS">
      <a:dk1>
        <a:srgbClr val="000000"/>
      </a:dk1>
      <a:lt1>
        <a:srgbClr val="FFFFFF"/>
      </a:lt1>
      <a:dk2>
        <a:srgbClr val="CBCBCB"/>
      </a:dk2>
      <a:lt2>
        <a:srgbClr val="E5E5E5"/>
      </a:lt2>
      <a:accent1>
        <a:srgbClr val="B31B1B"/>
      </a:accent1>
      <a:accent2>
        <a:srgbClr val="08657C"/>
      </a:accent2>
      <a:accent3>
        <a:srgbClr val="FE7E00"/>
      </a:accent3>
      <a:accent4>
        <a:srgbClr val="CB2A10"/>
      </a:accent4>
      <a:accent5>
        <a:srgbClr val="9D9583"/>
      </a:accent5>
      <a:accent6>
        <a:srgbClr val="CBCBCB"/>
      </a:accent6>
      <a:hlink>
        <a:srgbClr val="FE7E00"/>
      </a:hlink>
      <a:folHlink>
        <a:srgbClr val="CB2A10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Temp_16to9" id="{E16BDA77-B995-E740-BEAD-CFA7EAD27E0C}" vid="{9302349C-FF9F-3F46-9DE4-BC53EE1B2B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SlideTemp_16to9</Template>
  <TotalTime>4468</TotalTime>
  <Words>244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 Math</vt:lpstr>
      <vt:lpstr>Bright Beams theme</vt:lpstr>
      <vt:lpstr>Progress Towards 100pC 100nm Beams at Pegasus</vt:lpstr>
      <vt:lpstr>Palitra Optical Parametric Amplifier</vt:lpstr>
      <vt:lpstr>Semiconductor Cathodes</vt:lpstr>
      <vt:lpstr>INFN Wafer Compatible Plug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Garcia</dc:creator>
  <cp:lastModifiedBy>David Garcia</cp:lastModifiedBy>
  <cp:revision>6</cp:revision>
  <dcterms:created xsi:type="dcterms:W3CDTF">2025-02-24T02:38:22Z</dcterms:created>
  <dcterms:modified xsi:type="dcterms:W3CDTF">2025-02-27T05:07:19Z</dcterms:modified>
</cp:coreProperties>
</file>