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333" r:id="rId2"/>
    <p:sldId id="256" r:id="rId3"/>
    <p:sldId id="2334" r:id="rId4"/>
    <p:sldId id="2335" r:id="rId5"/>
    <p:sldId id="2336" r:id="rId6"/>
    <p:sldId id="233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E6A04-E230-1041-BC1D-0FD0CD839DB4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A890-F03B-8843-ACC5-67D335C9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D029-CD95-44E5-B972-AA79632036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1769-F8B2-2172-0B25-BD472ED6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091B-F51C-7762-850F-D78FB55A9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026BF-A5EB-56B3-6413-B240E44F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1746-B423-F0C2-80A6-F106E2F4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8D48-A978-7CAA-FDF6-34221062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62B-0125-9A3C-CBC0-1868DA3D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A60E0-351D-38B7-8BE9-CCC07651C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488E6-FE1C-F87B-4312-0F21949C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BF19B-363F-B158-9A03-F7D6B0C8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0D318-F7A9-5F79-EC96-E32539BC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E5B72-AD83-078E-9C5E-F3E6F9946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63757-C9D5-E27E-DA46-B41BC86B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A35C-418D-5257-8950-A69E087F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47D73-0B11-12BE-A28B-55C5712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05575-2DAB-F8B1-6DE5-A674DF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E83E9-B1E1-4B94-A398-08352BF61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B5F7E-70CF-44B3-81CF-71433E49D9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36FB60-1BE2-4955-8DB2-232E36AF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02" y="802990"/>
            <a:ext cx="10103052" cy="5490234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  <a:lvl2pPr>
              <a:defRPr sz="24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2pPr>
            <a:lvl3pPr>
              <a:defRPr sz="2133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3pPr>
            <a:lvl4pPr>
              <a:defRPr sz="1867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4pPr>
            <a:lvl5pPr>
              <a:defRPr sz="16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3CF018-F7FB-F13C-0307-6D3627374E0A}"/>
              </a:ext>
            </a:extLst>
          </p:cNvPr>
          <p:cNvSpPr/>
          <p:nvPr userDrawn="1"/>
        </p:nvSpPr>
        <p:spPr>
          <a:xfrm>
            <a:off x="0" y="-21555"/>
            <a:ext cx="12192000" cy="644269"/>
          </a:xfrm>
          <a:prstGeom prst="rect">
            <a:avLst/>
          </a:prstGeom>
          <a:solidFill>
            <a:srgbClr val="25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6F145A-EE93-437C-ABD9-0011FBE6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2" y="-19754"/>
            <a:ext cx="10103052" cy="589991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1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1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5FEC-944C-C926-8057-FA552F01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6FEF-C026-1573-8348-C565FB67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79BC-C141-E276-98BE-96160D52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106F4-BA19-C65D-92D0-4330B0F0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82821-AC0F-8FC2-4FB7-4EBF0E2C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8076-C983-B431-4645-E7FE0066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293FD-D4E4-91CA-D064-9FDBDBDD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48A77-C104-D397-3EB3-5406B54C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9291-6E98-16E9-7E2B-15213843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78A2-5411-7A14-CAFA-19C6A4EC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8661-B5BB-5167-AEEE-7C91D94D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F3D7-99D1-CB4B-F818-BAE03A40E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00464-8CCE-849B-55B0-F953259AD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E751-321B-CCF7-603A-8BEFE094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88F4D-BA4A-FD01-A80F-6DF3D08C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75768-92F6-DFC1-B959-EA95C9A7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B0E2-93B5-7FE1-3C6D-DA315FC6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E5FBA-A94D-D47E-163A-2EAEAA03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AA3EF-8920-EB4C-2CED-A28435135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5A0C7-DB10-A816-30F0-A2D7B4F2F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C4599-92A7-F5C5-52B7-17F73D14E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4CE7D-4FD2-1728-9C8E-CE82AD16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4D388-0A88-A845-B462-5A87F64D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7EF5D-52C9-7C7E-21FA-B43936EE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0426-2780-2680-1ABD-C7F2F1BB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30855-5156-1A8A-3CE8-CF45BF0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EC593-CD8C-BC77-0B85-8649BDC1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3D48F-1BF7-FABC-67BE-755F6045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D0AC2-DD0E-1E54-2176-5C369FAA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2F576-24B9-BB70-BE49-831A91A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126BD-7B18-AF2E-F5B1-2E267E42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3C9D-9CC1-F8B8-C5BE-97D9D96C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8D2B4-EA59-C899-F3A5-7A94A0F8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CDBEB-957C-B0E1-F59F-F12F0A0E8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552DB-448B-6FD4-A914-65868FFF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2DAC9-458F-1408-84B6-FF308F01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A1D05-35A0-2258-35C4-398998F5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77AE-272A-49E5-5350-56508344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B81DC-C1F1-BF0D-D17D-D7EA66251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0C16-7B9A-D4A3-E361-6BE475938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5E411-6AEE-97B9-67F7-56F26A74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AF828-E44D-C774-A3E4-52C0BBF7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18F51-CA89-A440-19F9-2A5A7D3F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D0F3-3F22-4952-6CB4-549DD887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54044-FB00-0AD7-240F-8354A9FDA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0C55A-4391-37BA-9393-71032615F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992E0-826B-DA4A-8294-CFB511F92DEF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8D01-249D-5869-D474-2B058B647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D86B-A865-5D5D-DD5C-B72D58F7A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18E14-0D76-274F-920D-E6BBC25B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40048-04D2-390E-CF58-7F70835A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B5F7E-70CF-44B3-81CF-71433E49D937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768C0-91AF-C3C3-10A6-7A15FDFD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" y="9430"/>
            <a:ext cx="12170217" cy="589991"/>
          </a:xfrm>
        </p:spPr>
        <p:txBody>
          <a:bodyPr>
            <a:normAutofit/>
          </a:bodyPr>
          <a:lstStyle/>
          <a:p>
            <a:r>
              <a:rPr lang="en-US" sz="3200" dirty="0"/>
              <a:t>Experimental set-up and motivation</a:t>
            </a:r>
          </a:p>
        </p:txBody>
      </p:sp>
      <p:pic>
        <p:nvPicPr>
          <p:cNvPr id="7" name="Picture 6" descr="A picture containing text, diagram, sketch, screenshot&#10;&#10;Description automatically generated">
            <a:extLst>
              <a:ext uri="{FF2B5EF4-FFF2-40B4-BE49-F238E27FC236}">
                <a16:creationId xmlns:a16="http://schemas.microsoft.com/office/drawing/2014/main" id="{488E2E03-225E-E19F-4895-DBA5B81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8" y="1079819"/>
            <a:ext cx="4625494" cy="38761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DBDEA0-BEA9-A895-93B8-6D6FA7A3CFF8}"/>
              </a:ext>
            </a:extLst>
          </p:cNvPr>
          <p:cNvSpPr/>
          <p:nvPr/>
        </p:nvSpPr>
        <p:spPr>
          <a:xfrm rot="21151471">
            <a:off x="2263463" y="4335785"/>
            <a:ext cx="572568" cy="149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3119E-8144-849B-DE14-11BD4A347562}"/>
              </a:ext>
            </a:extLst>
          </p:cNvPr>
          <p:cNvSpPr/>
          <p:nvPr/>
        </p:nvSpPr>
        <p:spPr>
          <a:xfrm rot="21151471">
            <a:off x="3000598" y="4834534"/>
            <a:ext cx="629621" cy="18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3EFA7-ABB2-4667-3A09-2CF518BE30CB}"/>
              </a:ext>
            </a:extLst>
          </p:cNvPr>
          <p:cNvSpPr txBox="1"/>
          <p:nvPr/>
        </p:nvSpPr>
        <p:spPr>
          <a:xfrm rot="21133156">
            <a:off x="2143766" y="4257665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~5-11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D2167-B322-F95B-2109-1A50DB5B2E95}"/>
              </a:ext>
            </a:extLst>
          </p:cNvPr>
          <p:cNvSpPr txBox="1"/>
          <p:nvPr/>
        </p:nvSpPr>
        <p:spPr>
          <a:xfrm rot="21133156">
            <a:off x="2168706" y="4387854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685A2-973F-15D0-E6FF-E94D9047C67F}"/>
              </a:ext>
            </a:extLst>
          </p:cNvPr>
          <p:cNvSpPr txBox="1"/>
          <p:nvPr/>
        </p:nvSpPr>
        <p:spPr>
          <a:xfrm rot="21133156">
            <a:off x="2856622" y="494795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Far-Field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EB7D-7DFB-E257-4C2A-02E679D624DB}"/>
              </a:ext>
            </a:extLst>
          </p:cNvPr>
          <p:cNvSpPr txBox="1"/>
          <p:nvPr/>
        </p:nvSpPr>
        <p:spPr>
          <a:xfrm rot="21133156">
            <a:off x="2922113" y="4802059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~1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0DB09-0580-C493-A0E7-377E8EAB6502}"/>
              </a:ext>
            </a:extLst>
          </p:cNvPr>
          <p:cNvSpPr txBox="1"/>
          <p:nvPr/>
        </p:nvSpPr>
        <p:spPr>
          <a:xfrm>
            <a:off x="4610912" y="777231"/>
            <a:ext cx="3999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Near-field and far-field HEDM performed at the FAST beamline using the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Rotational and Axial Motion System (RAMS2) loading frame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1F3F73-3D80-B19E-52BA-EC9AB7D79AF5}"/>
              </a:ext>
            </a:extLst>
          </p:cNvPr>
          <p:cNvSpPr/>
          <p:nvPr/>
        </p:nvSpPr>
        <p:spPr>
          <a:xfrm>
            <a:off x="2339766" y="956217"/>
            <a:ext cx="594864" cy="51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3A1AE5F2-31F3-E578-B351-66B51FC45E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236" y="4932474"/>
            <a:ext cx="5290877" cy="1789001"/>
          </a:xfrm>
          <a:prstGeom prst="rect">
            <a:avLst/>
          </a:prstGeom>
        </p:spPr>
      </p:pic>
      <p:pic>
        <p:nvPicPr>
          <p:cNvPr id="21" name="Picture 20" descr="A colorful image of a rainbow&#10;&#10;Description automatically generated with medium confidence">
            <a:extLst>
              <a:ext uri="{FF2B5EF4-FFF2-40B4-BE49-F238E27FC236}">
                <a16:creationId xmlns:a16="http://schemas.microsoft.com/office/drawing/2014/main" id="{E1CDC7FB-92A9-7322-F2A7-17632EA223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327" y="2869994"/>
            <a:ext cx="5239786" cy="1763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D02A56-5B11-0D8A-FE8B-52B845DF00E0}"/>
              </a:ext>
            </a:extLst>
          </p:cNvPr>
          <p:cNvSpPr txBox="1"/>
          <p:nvPr/>
        </p:nvSpPr>
        <p:spPr>
          <a:xfrm>
            <a:off x="7804290" y="2502089"/>
            <a:ext cx="209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Mg-1Y (wt%)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1AAA0F-695E-2F52-8743-687B7C396EF5}"/>
              </a:ext>
            </a:extLst>
          </p:cNvPr>
          <p:cNvSpPr txBox="1"/>
          <p:nvPr/>
        </p:nvSpPr>
        <p:spPr>
          <a:xfrm>
            <a:off x="7677865" y="4638777"/>
            <a:ext cx="256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Mg-3Zn-0.1Ca (wt%)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FF0235-226A-CF7C-EE73-E3EE4BCE74F9}"/>
              </a:ext>
            </a:extLst>
          </p:cNvPr>
          <p:cNvSpPr txBox="1"/>
          <p:nvPr/>
        </p:nvSpPr>
        <p:spPr>
          <a:xfrm>
            <a:off x="397418" y="5512555"/>
            <a:ext cx="5743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Goal: understand alloying effect of Y and Zn + Ca on twinning and &lt;</a:t>
            </a:r>
            <a:r>
              <a:rPr lang="en-US" sz="2000" dirty="0" err="1"/>
              <a:t>c+a</a:t>
            </a:r>
            <a:r>
              <a:rPr lang="en-US" sz="2000" dirty="0"/>
              <a:t>&gt; slip </a:t>
            </a:r>
          </a:p>
          <a:p>
            <a:pPr algn="ctr"/>
            <a:r>
              <a:rPr lang="en-US" sz="2000" dirty="0"/>
              <a:t>(important deformation mechanisms in the hcp crystal structure)</a:t>
            </a:r>
          </a:p>
        </p:txBody>
      </p:sp>
    </p:spTree>
    <p:extLst>
      <p:ext uri="{BB962C8B-B14F-4D97-AF65-F5344CB8AC3E}">
        <p14:creationId xmlns:p14="http://schemas.microsoft.com/office/powerpoint/2010/main" val="41947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growt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C9A5C1F7-09F1-E6F1-B94C-5BB09C25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32" y="1394594"/>
            <a:ext cx="9870857" cy="3721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54794D-A9D0-CD76-3EE0-DCB370504232}"/>
              </a:ext>
            </a:extLst>
          </p:cNvPr>
          <p:cNvSpPr txBox="1">
            <a:spLocks/>
          </p:cNvSpPr>
          <p:nvPr/>
        </p:nvSpPr>
        <p:spPr>
          <a:xfrm>
            <a:off x="216492" y="67103"/>
            <a:ext cx="12077700" cy="803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 Run 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9D9F9-DED0-74F5-879C-3C357753C831}"/>
              </a:ext>
            </a:extLst>
          </p:cNvPr>
          <p:cNvSpPr txBox="1"/>
          <p:nvPr/>
        </p:nvSpPr>
        <p:spPr>
          <a:xfrm>
            <a:off x="1765460" y="2978047"/>
            <a:ext cx="1392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2B44-A980-A0EB-C889-42BB3F40FDE9}"/>
              </a:ext>
            </a:extLst>
          </p:cNvPr>
          <p:cNvSpPr txBox="1"/>
          <p:nvPr/>
        </p:nvSpPr>
        <p:spPr>
          <a:xfrm>
            <a:off x="3158266" y="2500993"/>
            <a:ext cx="139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(during tensile loading)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551AA-EDBD-0085-67B1-11EADCA92562}"/>
              </a:ext>
            </a:extLst>
          </p:cNvPr>
          <p:cNvSpPr txBox="1"/>
          <p:nvPr/>
        </p:nvSpPr>
        <p:spPr>
          <a:xfrm>
            <a:off x="3525461" y="4878783"/>
            <a:ext cx="1392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27AAF-78BE-B9B2-963A-CCB7524FC7B8}"/>
              </a:ext>
            </a:extLst>
          </p:cNvPr>
          <p:cNvSpPr txBox="1"/>
          <p:nvPr/>
        </p:nvSpPr>
        <p:spPr>
          <a:xfrm>
            <a:off x="4578867" y="2326968"/>
            <a:ext cx="1882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479CB-612F-0DF8-EE38-B248EEC84679}"/>
              </a:ext>
            </a:extLst>
          </p:cNvPr>
          <p:cNvSpPr txBox="1"/>
          <p:nvPr/>
        </p:nvSpPr>
        <p:spPr>
          <a:xfrm>
            <a:off x="5786977" y="5041955"/>
            <a:ext cx="139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B7E1A-8AA2-3518-F625-BA878313C696}"/>
              </a:ext>
            </a:extLst>
          </p:cNvPr>
          <p:cNvSpPr txBox="1"/>
          <p:nvPr/>
        </p:nvSpPr>
        <p:spPr>
          <a:xfrm>
            <a:off x="7109036" y="1628293"/>
            <a:ext cx="1639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05678-AE0E-1D18-0765-BCF6B84AF5CE}"/>
              </a:ext>
            </a:extLst>
          </p:cNvPr>
          <p:cNvSpPr txBox="1"/>
          <p:nvPr/>
        </p:nvSpPr>
        <p:spPr>
          <a:xfrm>
            <a:off x="8907985" y="2951946"/>
            <a:ext cx="1629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(after un-loading)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383610-AFA4-8F37-8B67-86FA60AABD0A}"/>
              </a:ext>
            </a:extLst>
          </p:cNvPr>
          <p:cNvCxnSpPr>
            <a:cxnSpLocks/>
          </p:cNvCxnSpPr>
          <p:nvPr/>
        </p:nvCxnSpPr>
        <p:spPr>
          <a:xfrm>
            <a:off x="2771774" y="3647916"/>
            <a:ext cx="132064" cy="5458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828BEA-F901-E2EA-B0EA-2130124149DC}"/>
              </a:ext>
            </a:extLst>
          </p:cNvPr>
          <p:cNvCxnSpPr>
            <a:cxnSpLocks/>
          </p:cNvCxnSpPr>
          <p:nvPr/>
        </p:nvCxnSpPr>
        <p:spPr>
          <a:xfrm>
            <a:off x="3681287" y="3429000"/>
            <a:ext cx="0" cy="5458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49EC65-499A-E5E4-ED4C-62EE2EAF37F3}"/>
              </a:ext>
            </a:extLst>
          </p:cNvPr>
          <p:cNvCxnSpPr>
            <a:cxnSpLocks/>
          </p:cNvCxnSpPr>
          <p:nvPr/>
        </p:nvCxnSpPr>
        <p:spPr>
          <a:xfrm flipV="1">
            <a:off x="4283275" y="4325692"/>
            <a:ext cx="229661" cy="579191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35C2BD6-4E8D-0D0E-79A4-E19670EA4A8B}"/>
              </a:ext>
            </a:extLst>
          </p:cNvPr>
          <p:cNvSpPr/>
          <p:nvPr/>
        </p:nvSpPr>
        <p:spPr>
          <a:xfrm rot="4325516">
            <a:off x="5354049" y="2634822"/>
            <a:ext cx="304798" cy="16405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4059A9-8699-C990-D46E-9B14BB02C757}"/>
              </a:ext>
            </a:extLst>
          </p:cNvPr>
          <p:cNvCxnSpPr>
            <a:cxnSpLocks/>
          </p:cNvCxnSpPr>
          <p:nvPr/>
        </p:nvCxnSpPr>
        <p:spPr>
          <a:xfrm flipV="1">
            <a:off x="6446954" y="4377368"/>
            <a:ext cx="36426" cy="630662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DE7827-8F51-5D19-3CEC-7D56B43C184D}"/>
              </a:ext>
            </a:extLst>
          </p:cNvPr>
          <p:cNvCxnSpPr>
            <a:cxnSpLocks/>
          </p:cNvCxnSpPr>
          <p:nvPr/>
        </p:nvCxnSpPr>
        <p:spPr>
          <a:xfrm>
            <a:off x="7822673" y="2956234"/>
            <a:ext cx="271003" cy="324841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63D391-E891-47C5-1558-262FC648C943}"/>
              </a:ext>
            </a:extLst>
          </p:cNvPr>
          <p:cNvCxnSpPr>
            <a:cxnSpLocks/>
          </p:cNvCxnSpPr>
          <p:nvPr/>
        </p:nvCxnSpPr>
        <p:spPr>
          <a:xfrm>
            <a:off x="9722511" y="3852344"/>
            <a:ext cx="0" cy="353825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0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D23AF9D9-19E7-BEE2-FEBC-34A29949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21" y="3417139"/>
            <a:ext cx="9100905" cy="3430845"/>
          </a:xfrm>
          <a:prstGeom prst="rect">
            <a:avLst/>
          </a:prstGeom>
        </p:spPr>
      </p:pic>
      <p:pic>
        <p:nvPicPr>
          <p:cNvPr id="5" name="Picture 4" descr="A graph showing the growt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C9A5C1F7-09F1-E6F1-B94C-5BB09C25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32" y="-63512"/>
            <a:ext cx="9870857" cy="372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9D9F9-DED0-74F5-879C-3C357753C831}"/>
              </a:ext>
            </a:extLst>
          </p:cNvPr>
          <p:cNvSpPr txBox="1"/>
          <p:nvPr/>
        </p:nvSpPr>
        <p:spPr>
          <a:xfrm>
            <a:off x="1765460" y="1519941"/>
            <a:ext cx="1392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2B44-A980-A0EB-C889-42BB3F40FDE9}"/>
              </a:ext>
            </a:extLst>
          </p:cNvPr>
          <p:cNvSpPr txBox="1"/>
          <p:nvPr/>
        </p:nvSpPr>
        <p:spPr>
          <a:xfrm>
            <a:off x="3158266" y="1042887"/>
            <a:ext cx="139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(during tensile loading)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27AAF-78BE-B9B2-963A-CCB7524FC7B8}"/>
              </a:ext>
            </a:extLst>
          </p:cNvPr>
          <p:cNvSpPr txBox="1"/>
          <p:nvPr/>
        </p:nvSpPr>
        <p:spPr>
          <a:xfrm>
            <a:off x="4578867" y="868862"/>
            <a:ext cx="1882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B7E1A-8AA2-3518-F625-BA878313C696}"/>
              </a:ext>
            </a:extLst>
          </p:cNvPr>
          <p:cNvSpPr txBox="1"/>
          <p:nvPr/>
        </p:nvSpPr>
        <p:spPr>
          <a:xfrm>
            <a:off x="7109036" y="170187"/>
            <a:ext cx="1639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05678-AE0E-1D18-0765-BCF6B84AF5CE}"/>
              </a:ext>
            </a:extLst>
          </p:cNvPr>
          <p:cNvSpPr txBox="1"/>
          <p:nvPr/>
        </p:nvSpPr>
        <p:spPr>
          <a:xfrm>
            <a:off x="8907985" y="1493840"/>
            <a:ext cx="1629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(after un-loading)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383610-AFA4-8F37-8B67-86FA60AABD0A}"/>
              </a:ext>
            </a:extLst>
          </p:cNvPr>
          <p:cNvCxnSpPr>
            <a:cxnSpLocks/>
          </p:cNvCxnSpPr>
          <p:nvPr/>
        </p:nvCxnSpPr>
        <p:spPr>
          <a:xfrm>
            <a:off x="2771774" y="2189810"/>
            <a:ext cx="132064" cy="5458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828BEA-F901-E2EA-B0EA-2130124149DC}"/>
              </a:ext>
            </a:extLst>
          </p:cNvPr>
          <p:cNvCxnSpPr>
            <a:cxnSpLocks/>
          </p:cNvCxnSpPr>
          <p:nvPr/>
        </p:nvCxnSpPr>
        <p:spPr>
          <a:xfrm>
            <a:off x="3681287" y="1970894"/>
            <a:ext cx="0" cy="5458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49EC65-499A-E5E4-ED4C-62EE2EAF37F3}"/>
              </a:ext>
            </a:extLst>
          </p:cNvPr>
          <p:cNvCxnSpPr>
            <a:cxnSpLocks/>
          </p:cNvCxnSpPr>
          <p:nvPr/>
        </p:nvCxnSpPr>
        <p:spPr>
          <a:xfrm flipV="1">
            <a:off x="4283275" y="2867586"/>
            <a:ext cx="229661" cy="579191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35C2BD6-4E8D-0D0E-79A4-E19670EA4A8B}"/>
              </a:ext>
            </a:extLst>
          </p:cNvPr>
          <p:cNvSpPr/>
          <p:nvPr/>
        </p:nvSpPr>
        <p:spPr>
          <a:xfrm rot="4325516">
            <a:off x="5354049" y="1176716"/>
            <a:ext cx="304798" cy="16405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4059A9-8699-C990-D46E-9B14BB02C757}"/>
              </a:ext>
            </a:extLst>
          </p:cNvPr>
          <p:cNvCxnSpPr>
            <a:cxnSpLocks/>
          </p:cNvCxnSpPr>
          <p:nvPr/>
        </p:nvCxnSpPr>
        <p:spPr>
          <a:xfrm flipV="1">
            <a:off x="6446954" y="2919262"/>
            <a:ext cx="36426" cy="630662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DE7827-8F51-5D19-3CEC-7D56B43C184D}"/>
              </a:ext>
            </a:extLst>
          </p:cNvPr>
          <p:cNvCxnSpPr>
            <a:cxnSpLocks/>
          </p:cNvCxnSpPr>
          <p:nvPr/>
        </p:nvCxnSpPr>
        <p:spPr>
          <a:xfrm>
            <a:off x="7822673" y="1498128"/>
            <a:ext cx="271003" cy="324841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63D391-E891-47C5-1558-262FC648C943}"/>
              </a:ext>
            </a:extLst>
          </p:cNvPr>
          <p:cNvCxnSpPr>
            <a:cxnSpLocks/>
          </p:cNvCxnSpPr>
          <p:nvPr/>
        </p:nvCxnSpPr>
        <p:spPr>
          <a:xfrm>
            <a:off x="9722511" y="2394238"/>
            <a:ext cx="0" cy="353825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FB57EF-0A81-69AC-3270-67F7CD0323EE}"/>
              </a:ext>
            </a:extLst>
          </p:cNvPr>
          <p:cNvCxnSpPr>
            <a:cxnSpLocks/>
          </p:cNvCxnSpPr>
          <p:nvPr/>
        </p:nvCxnSpPr>
        <p:spPr>
          <a:xfrm>
            <a:off x="3525461" y="2258605"/>
            <a:ext cx="0" cy="40433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93AAD5-D3CD-901E-6517-6CA88CC5AB44}"/>
              </a:ext>
            </a:extLst>
          </p:cNvPr>
          <p:cNvCxnSpPr>
            <a:cxnSpLocks/>
          </p:cNvCxnSpPr>
          <p:nvPr/>
        </p:nvCxnSpPr>
        <p:spPr>
          <a:xfrm>
            <a:off x="3986780" y="2258605"/>
            <a:ext cx="0" cy="40433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D551AA-EDBD-0085-67B1-11EADCA92562}"/>
              </a:ext>
            </a:extLst>
          </p:cNvPr>
          <p:cNvSpPr txBox="1"/>
          <p:nvPr/>
        </p:nvSpPr>
        <p:spPr>
          <a:xfrm>
            <a:off x="3586872" y="3418722"/>
            <a:ext cx="139280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3B2838-8CF0-517F-7373-B7A0A23D5BA7}"/>
              </a:ext>
            </a:extLst>
          </p:cNvPr>
          <p:cNvCxnSpPr>
            <a:cxnSpLocks/>
          </p:cNvCxnSpPr>
          <p:nvPr/>
        </p:nvCxnSpPr>
        <p:spPr>
          <a:xfrm>
            <a:off x="4728477" y="2258605"/>
            <a:ext cx="0" cy="40433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17785-2EBF-BF91-334F-36EA3B4F75EC}"/>
              </a:ext>
            </a:extLst>
          </p:cNvPr>
          <p:cNvCxnSpPr>
            <a:cxnSpLocks/>
          </p:cNvCxnSpPr>
          <p:nvPr/>
        </p:nvCxnSpPr>
        <p:spPr>
          <a:xfrm>
            <a:off x="6222760" y="2135715"/>
            <a:ext cx="0" cy="40433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AD8B58-FC90-D407-EE42-8FFCC2706A3F}"/>
              </a:ext>
            </a:extLst>
          </p:cNvPr>
          <p:cNvCxnSpPr>
            <a:cxnSpLocks/>
          </p:cNvCxnSpPr>
          <p:nvPr/>
        </p:nvCxnSpPr>
        <p:spPr>
          <a:xfrm>
            <a:off x="7351344" y="2189810"/>
            <a:ext cx="0" cy="40433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238090-B4BF-7CB8-D510-6B293D998E75}"/>
              </a:ext>
            </a:extLst>
          </p:cNvPr>
          <p:cNvCxnSpPr>
            <a:cxnSpLocks/>
          </p:cNvCxnSpPr>
          <p:nvPr/>
        </p:nvCxnSpPr>
        <p:spPr>
          <a:xfrm>
            <a:off x="9554966" y="494615"/>
            <a:ext cx="0" cy="61780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8479CB-612F-0DF8-EE38-B248EEC84679}"/>
              </a:ext>
            </a:extLst>
          </p:cNvPr>
          <p:cNvSpPr txBox="1"/>
          <p:nvPr/>
        </p:nvSpPr>
        <p:spPr>
          <a:xfrm>
            <a:off x="5786977" y="3583849"/>
            <a:ext cx="13928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</p:spTree>
    <p:extLst>
      <p:ext uri="{BB962C8B-B14F-4D97-AF65-F5344CB8AC3E}">
        <p14:creationId xmlns:p14="http://schemas.microsoft.com/office/powerpoint/2010/main" val="22943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growt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C9A5C1F7-09F1-E6F1-B94C-5BB09C25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32" y="-63512"/>
            <a:ext cx="9870857" cy="372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9D9F9-DED0-74F5-879C-3C357753C831}"/>
              </a:ext>
            </a:extLst>
          </p:cNvPr>
          <p:cNvSpPr txBox="1"/>
          <p:nvPr/>
        </p:nvSpPr>
        <p:spPr>
          <a:xfrm>
            <a:off x="1765460" y="1519941"/>
            <a:ext cx="1392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2B44-A980-A0EB-C889-42BB3F40FDE9}"/>
              </a:ext>
            </a:extLst>
          </p:cNvPr>
          <p:cNvSpPr txBox="1"/>
          <p:nvPr/>
        </p:nvSpPr>
        <p:spPr>
          <a:xfrm>
            <a:off x="3158266" y="1042887"/>
            <a:ext cx="139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(during tensile loading)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27AAF-78BE-B9B2-963A-CCB7524FC7B8}"/>
              </a:ext>
            </a:extLst>
          </p:cNvPr>
          <p:cNvSpPr txBox="1"/>
          <p:nvPr/>
        </p:nvSpPr>
        <p:spPr>
          <a:xfrm>
            <a:off x="4578867" y="868862"/>
            <a:ext cx="1882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B7E1A-8AA2-3518-F625-BA878313C696}"/>
              </a:ext>
            </a:extLst>
          </p:cNvPr>
          <p:cNvSpPr txBox="1"/>
          <p:nvPr/>
        </p:nvSpPr>
        <p:spPr>
          <a:xfrm>
            <a:off x="7109036" y="170187"/>
            <a:ext cx="1639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05678-AE0E-1D18-0765-BCF6B84AF5CE}"/>
              </a:ext>
            </a:extLst>
          </p:cNvPr>
          <p:cNvSpPr txBox="1"/>
          <p:nvPr/>
        </p:nvSpPr>
        <p:spPr>
          <a:xfrm>
            <a:off x="8907985" y="1493840"/>
            <a:ext cx="1629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(after un-loading)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383610-AFA4-8F37-8B67-86FA60AABD0A}"/>
              </a:ext>
            </a:extLst>
          </p:cNvPr>
          <p:cNvCxnSpPr>
            <a:cxnSpLocks/>
          </p:cNvCxnSpPr>
          <p:nvPr/>
        </p:nvCxnSpPr>
        <p:spPr>
          <a:xfrm>
            <a:off x="2771774" y="2189810"/>
            <a:ext cx="132064" cy="5458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828BEA-F901-E2EA-B0EA-2130124149DC}"/>
              </a:ext>
            </a:extLst>
          </p:cNvPr>
          <p:cNvCxnSpPr>
            <a:cxnSpLocks/>
          </p:cNvCxnSpPr>
          <p:nvPr/>
        </p:nvCxnSpPr>
        <p:spPr>
          <a:xfrm>
            <a:off x="3681287" y="1970894"/>
            <a:ext cx="0" cy="5458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49EC65-499A-E5E4-ED4C-62EE2EAF37F3}"/>
              </a:ext>
            </a:extLst>
          </p:cNvPr>
          <p:cNvCxnSpPr>
            <a:cxnSpLocks/>
          </p:cNvCxnSpPr>
          <p:nvPr/>
        </p:nvCxnSpPr>
        <p:spPr>
          <a:xfrm flipV="1">
            <a:off x="4283275" y="2867586"/>
            <a:ext cx="229661" cy="579191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35C2BD6-4E8D-0D0E-79A4-E19670EA4A8B}"/>
              </a:ext>
            </a:extLst>
          </p:cNvPr>
          <p:cNvSpPr/>
          <p:nvPr/>
        </p:nvSpPr>
        <p:spPr>
          <a:xfrm rot="4325516">
            <a:off x="5354049" y="1176716"/>
            <a:ext cx="304798" cy="16405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4059A9-8699-C990-D46E-9B14BB02C757}"/>
              </a:ext>
            </a:extLst>
          </p:cNvPr>
          <p:cNvCxnSpPr>
            <a:cxnSpLocks/>
          </p:cNvCxnSpPr>
          <p:nvPr/>
        </p:nvCxnSpPr>
        <p:spPr>
          <a:xfrm flipV="1">
            <a:off x="6446954" y="2919262"/>
            <a:ext cx="36426" cy="630662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DE7827-8F51-5D19-3CEC-7D56B43C184D}"/>
              </a:ext>
            </a:extLst>
          </p:cNvPr>
          <p:cNvCxnSpPr>
            <a:cxnSpLocks/>
          </p:cNvCxnSpPr>
          <p:nvPr/>
        </p:nvCxnSpPr>
        <p:spPr>
          <a:xfrm>
            <a:off x="7822673" y="1498128"/>
            <a:ext cx="271003" cy="324841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63D391-E891-47C5-1558-262FC648C943}"/>
              </a:ext>
            </a:extLst>
          </p:cNvPr>
          <p:cNvCxnSpPr>
            <a:cxnSpLocks/>
          </p:cNvCxnSpPr>
          <p:nvPr/>
        </p:nvCxnSpPr>
        <p:spPr>
          <a:xfrm>
            <a:off x="9722511" y="2394238"/>
            <a:ext cx="0" cy="353825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D551AA-EDBD-0085-67B1-11EADCA92562}"/>
              </a:ext>
            </a:extLst>
          </p:cNvPr>
          <p:cNvSpPr txBox="1"/>
          <p:nvPr/>
        </p:nvSpPr>
        <p:spPr>
          <a:xfrm>
            <a:off x="3586872" y="3418722"/>
            <a:ext cx="139280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479CB-612F-0DF8-EE38-B248EEC84679}"/>
              </a:ext>
            </a:extLst>
          </p:cNvPr>
          <p:cNvSpPr txBox="1"/>
          <p:nvPr/>
        </p:nvSpPr>
        <p:spPr>
          <a:xfrm>
            <a:off x="5786977" y="3583849"/>
            <a:ext cx="13928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</a:t>
            </a:r>
          </a:p>
          <a:p>
            <a:pPr algn="ctr"/>
            <a:r>
              <a:rPr lang="en-US" sz="1400" dirty="0"/>
              <a:t>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(before loading)</a:t>
            </a:r>
          </a:p>
        </p:txBody>
      </p:sp>
      <p:pic>
        <p:nvPicPr>
          <p:cNvPr id="31" name="Picture 30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CC499203-EBBD-192C-777F-1791545CC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2" y="4861086"/>
            <a:ext cx="5465728" cy="1966089"/>
          </a:xfrm>
          <a:prstGeom prst="rect">
            <a:avLst/>
          </a:prstGeom>
        </p:spPr>
      </p:pic>
      <p:pic>
        <p:nvPicPr>
          <p:cNvPr id="35" name="Picture 3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BCE8977-0E3B-62D2-8AFC-F136CD8FD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701733"/>
            <a:ext cx="5908731" cy="2125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9C5285-8160-7B9C-62FD-BDCEEDDC2EA3}"/>
              </a:ext>
            </a:extLst>
          </p:cNvPr>
          <p:cNvSpPr txBox="1"/>
          <p:nvPr/>
        </p:nvSpPr>
        <p:spPr>
          <a:xfrm>
            <a:off x="0" y="4276346"/>
            <a:ext cx="546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specimen </a:t>
            </a:r>
          </a:p>
          <a:p>
            <a:pPr algn="ctr"/>
            <a:r>
              <a:rPr lang="en-US" sz="1400" dirty="0"/>
              <a:t>(during tensile loading)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66C88-164E-9E3A-00EA-A16D909C9CD7}"/>
              </a:ext>
            </a:extLst>
          </p:cNvPr>
          <p:cNvSpPr txBox="1"/>
          <p:nvPr/>
        </p:nvSpPr>
        <p:spPr>
          <a:xfrm>
            <a:off x="5391612" y="4081177"/>
            <a:ext cx="7317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2nd Mg-3Zn-0.1Ca</a:t>
            </a:r>
          </a:p>
          <a:p>
            <a:pPr algn="ctr"/>
            <a:r>
              <a:rPr lang="en-US" sz="1400" dirty="0"/>
              <a:t>Specimen</a:t>
            </a:r>
          </a:p>
          <a:p>
            <a:pPr algn="ctr"/>
            <a:r>
              <a:rPr lang="en-US" sz="1400" dirty="0"/>
              <a:t>(during compressive loading)</a:t>
            </a:r>
          </a:p>
        </p:txBody>
      </p:sp>
    </p:spTree>
    <p:extLst>
      <p:ext uri="{BB962C8B-B14F-4D97-AF65-F5344CB8AC3E}">
        <p14:creationId xmlns:p14="http://schemas.microsoft.com/office/powerpoint/2010/main" val="164638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F3B307-35CB-FE85-5699-461B023D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857250"/>
            <a:ext cx="10037531" cy="5185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CA1FF-D616-BA29-379D-8092D17A1A37}"/>
              </a:ext>
            </a:extLst>
          </p:cNvPr>
          <p:cNvSpPr txBox="1"/>
          <p:nvPr/>
        </p:nvSpPr>
        <p:spPr>
          <a:xfrm>
            <a:off x="2494508" y="6042454"/>
            <a:ext cx="217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Mg-1Y (mg1y-1-nf_#)</a:t>
            </a:r>
          </a:p>
          <a:p>
            <a:pPr algn="ctr"/>
            <a:r>
              <a:rPr lang="en-US" sz="1400" dirty="0"/>
              <a:t>(~50 µm diameter)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5C4353-E942-A6C1-64FF-166E84AAE9D6}"/>
              </a:ext>
            </a:extLst>
          </p:cNvPr>
          <p:cNvSpPr txBox="1">
            <a:spLocks/>
          </p:cNvSpPr>
          <p:nvPr/>
        </p:nvSpPr>
        <p:spPr>
          <a:xfrm>
            <a:off x="216492" y="67103"/>
            <a:ext cx="12077700" cy="803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 Field scans on specimens before loading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42852-B3FB-8B9A-8510-63DD47925CFC}"/>
              </a:ext>
            </a:extLst>
          </p:cNvPr>
          <p:cNvSpPr txBox="1"/>
          <p:nvPr/>
        </p:nvSpPr>
        <p:spPr>
          <a:xfrm>
            <a:off x="7521148" y="6042454"/>
            <a:ext cx="267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Mg-3Zn-0.1Ca (zx30-t1-nf_#)</a:t>
            </a:r>
          </a:p>
          <a:p>
            <a:pPr algn="ctr"/>
            <a:r>
              <a:rPr lang="en-US" sz="1400" dirty="0"/>
              <a:t>(~150 µm diameter) </a:t>
            </a:r>
          </a:p>
        </p:txBody>
      </p:sp>
    </p:spTree>
    <p:extLst>
      <p:ext uri="{BB962C8B-B14F-4D97-AF65-F5344CB8AC3E}">
        <p14:creationId xmlns:p14="http://schemas.microsoft.com/office/powerpoint/2010/main" val="410391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B727C-F74D-5692-DDD6-820F3B5ED8FF}"/>
              </a:ext>
            </a:extLst>
          </p:cNvPr>
          <p:cNvSpPr txBox="1">
            <a:spLocks/>
          </p:cNvSpPr>
          <p:nvPr/>
        </p:nvSpPr>
        <p:spPr>
          <a:xfrm>
            <a:off x="57150" y="0"/>
            <a:ext cx="12077700" cy="803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 Field scans on specimens before loading: Signs of pre-deformation deformation!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F770C8F-0009-69E1-F406-E0265558E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69" y="1383957"/>
            <a:ext cx="5067300" cy="4263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079566-E4C7-AC3D-80EB-B2E137BB8CBC}"/>
              </a:ext>
            </a:extLst>
          </p:cNvPr>
          <p:cNvSpPr txBox="1"/>
          <p:nvPr/>
        </p:nvSpPr>
        <p:spPr>
          <a:xfrm>
            <a:off x="-613772" y="5798766"/>
            <a:ext cx="731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Zoomed in view zx30-t1-nf_29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13D84-63AC-6B8A-3D61-A1586A8663BF}"/>
              </a:ext>
            </a:extLst>
          </p:cNvPr>
          <p:cNvSpPr txBox="1"/>
          <p:nvPr/>
        </p:nvSpPr>
        <p:spPr>
          <a:xfrm>
            <a:off x="6577914" y="2459504"/>
            <a:ext cx="3999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Structure within spots suggests material experienced some deformation before the start of our loading experiment (during specimen machining/transport/loading?)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As a remote user in a mixed on-site/remote team, I’d feel more comfortable taking a first look at the NF data on the dashboard than using </a:t>
            </a:r>
            <a:r>
              <a:rPr lang="en-US" sz="2000" dirty="0" err="1"/>
              <a:t>NoMachine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81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335</Words>
  <Application>Microsoft Macintosh PowerPoint</Application>
  <PresentationFormat>Widescreen</PresentationFormat>
  <Paragraphs>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HelveticaNeueLT Std Cn</vt:lpstr>
      <vt:lpstr>Office Theme</vt:lpstr>
      <vt:lpstr>Experimental set-up and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Berman, Tracy</dc:creator>
  <cp:lastModifiedBy>Berman, Tracy</cp:lastModifiedBy>
  <cp:revision>10</cp:revision>
  <dcterms:created xsi:type="dcterms:W3CDTF">2024-05-31T20:19:17Z</dcterms:created>
  <dcterms:modified xsi:type="dcterms:W3CDTF">2024-05-31T21:31:23Z</dcterms:modified>
</cp:coreProperties>
</file>