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Helvetica Neue" panose="02000503000000020004" pitchFamily="2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bqXkyrz9ulQLRJMMWMYA4F5Rt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EE919F-782A-4CA6-841B-024CF41C321E}">
  <a:tblStyle styleId="{D5EE919F-782A-4CA6-841B-024CF41C32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3F22C81-CF16-4B10-80B1-AB9F3C508D0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0F3FCB7-AC19-428F-8B29-EBD428C942E7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12e48ee1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g2e12e48ee1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12e48ee1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g2e12e48ee1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e12e48ee1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2e12e48ee1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e12e48ee1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g2e12e48ee1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e0a95281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g20e0a95281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0e0a95281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g20e0a95281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e12e48ee1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g2e12e48ee1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0e0a95281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20e0a95281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e12e48ee1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g2e12e48ee1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12e48ee1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5" name="Google Shape;295;g2e12e48ee1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e12e48ee1b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g2e12e48ee1b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e12e48ee1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8" name="Google Shape;318;g2e12e48ee1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e12e48ee1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7" name="Google Shape;327;g2e12e48ee1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12e48ee1b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5" name="Google Shape;335;g2e12e48ee1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dafb7719a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3" name="Google Shape;343;g2dafb7719a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9" name="Google Shape;3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a1fd8b16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g2da1fd8b16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0e0a95281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g20e0a95281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/>
          <p:nvPr/>
        </p:nvSpPr>
        <p:spPr>
          <a:xfrm>
            <a:off x="1523999" y="5878012"/>
            <a:ext cx="9144000" cy="8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oogle Shape;21;p14"/>
          <p:cNvGrpSpPr/>
          <p:nvPr/>
        </p:nvGrpSpPr>
        <p:grpSpPr>
          <a:xfrm>
            <a:off x="4190095" y="6173945"/>
            <a:ext cx="3987346" cy="627963"/>
            <a:chOff x="4190095" y="6173945"/>
            <a:chExt cx="3987346" cy="627963"/>
          </a:xfrm>
        </p:grpSpPr>
        <p:pic>
          <p:nvPicPr>
            <p:cNvPr id="22" name="Google Shape;22;p14" descr="ISI_Logo_CMYK_Approved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400958" y="6305257"/>
              <a:ext cx="1350326" cy="407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14" descr="RENCI-Official-Logo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90095" y="6184991"/>
              <a:ext cx="878286" cy="430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14" descr="A logo for a company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27114" y="6173945"/>
              <a:ext cx="1350327" cy="6279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23"/>
          <p:cNvCxnSpPr/>
          <p:nvPr/>
        </p:nvCxnSpPr>
        <p:spPr>
          <a:xfrm>
            <a:off x="512064" y="438912"/>
            <a:ext cx="2852928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" name="Google Shape;55;p23"/>
          <p:cNvCxnSpPr/>
          <p:nvPr/>
        </p:nvCxnSpPr>
        <p:spPr>
          <a:xfrm>
            <a:off x="512064" y="763524"/>
            <a:ext cx="2852928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" name="Google Shape;56;p23"/>
          <p:cNvCxnSpPr/>
          <p:nvPr/>
        </p:nvCxnSpPr>
        <p:spPr>
          <a:xfrm>
            <a:off x="512064" y="1088136"/>
            <a:ext cx="2852928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57;p23"/>
          <p:cNvCxnSpPr/>
          <p:nvPr/>
        </p:nvCxnSpPr>
        <p:spPr>
          <a:xfrm>
            <a:off x="512064" y="1412748"/>
            <a:ext cx="2852928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" name="Google Shape;58;p23"/>
          <p:cNvCxnSpPr/>
          <p:nvPr/>
        </p:nvCxnSpPr>
        <p:spPr>
          <a:xfrm>
            <a:off x="512064" y="1737360"/>
            <a:ext cx="2852928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23"/>
          <p:cNvSpPr/>
          <p:nvPr/>
        </p:nvSpPr>
        <p:spPr>
          <a:xfrm>
            <a:off x="512064" y="2157984"/>
            <a:ext cx="621792" cy="621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1280160" y="2157984"/>
            <a:ext cx="621792" cy="6217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1975104" y="2157984"/>
            <a:ext cx="721279" cy="621792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2743200" y="2157984"/>
            <a:ext cx="621792" cy="62179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9088" y="438925"/>
            <a:ext cx="3838448" cy="23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9568" y="438912"/>
            <a:ext cx="3879088" cy="234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3" descr="Hourglas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984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3" descr="Lightbulb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38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3" descr="Magnifying glas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530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3" descr="Databa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076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3" descr="Filt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2622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3" descr="Targe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68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3" descr="Cit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7714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3" descr="Documen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0260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3" descr="Briefcas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2806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3" descr="Flip calenda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5352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3" descr="Satellit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8984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3" descr="Workflow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04447" y="3257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3" descr="Hourglass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4984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3" descr="Lightbulb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2438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3" descr="Magnifying glass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17530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3" descr="Databas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10076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3" descr="Filter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02622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3" descr="Target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95168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3" descr="City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87714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3" descr="Document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80260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3" descr="Briefcase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72806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3" descr="Flip calendar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65352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3" descr="Satellite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578984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3" descr="Workflow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0504447" y="4281528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838200" y="10289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body" idx="1"/>
          </p:nvPr>
        </p:nvSpPr>
        <p:spPr>
          <a:xfrm>
            <a:off x="838200" y="2354525"/>
            <a:ext cx="5181600" cy="39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2"/>
          </p:nvPr>
        </p:nvSpPr>
        <p:spPr>
          <a:xfrm>
            <a:off x="6172200" y="2354525"/>
            <a:ext cx="5181600" cy="39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10289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>
            <a:spLocks noGrp="1"/>
          </p:cNvSpPr>
          <p:nvPr>
            <p:ph type="title"/>
          </p:nvPr>
        </p:nvSpPr>
        <p:spPr>
          <a:xfrm>
            <a:off x="839788" y="9116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1"/>
          </p:nvPr>
        </p:nvSpPr>
        <p:spPr>
          <a:xfrm>
            <a:off x="839788" y="2226716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body" idx="2"/>
          </p:nvPr>
        </p:nvSpPr>
        <p:spPr>
          <a:xfrm>
            <a:off x="839788" y="3050628"/>
            <a:ext cx="5157787" cy="305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3"/>
          </p:nvPr>
        </p:nvSpPr>
        <p:spPr>
          <a:xfrm>
            <a:off x="6172200" y="2226716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4"/>
          </p:nvPr>
        </p:nvSpPr>
        <p:spPr>
          <a:xfrm>
            <a:off x="6172200" y="3050628"/>
            <a:ext cx="5183188" cy="305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10289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1"/>
          </p:nvPr>
        </p:nvSpPr>
        <p:spPr>
          <a:xfrm rot="5400000">
            <a:off x="4266455" y="-938793"/>
            <a:ext cx="365909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10289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2489462"/>
            <a:ext cx="10515600" cy="365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/>
          <p:nvPr/>
        </p:nvSpPr>
        <p:spPr>
          <a:xfrm>
            <a:off x="0" y="2602"/>
            <a:ext cx="12192000" cy="9032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9;p13"/>
          <p:cNvCxnSpPr>
            <a:stCxn id="10" idx="3"/>
          </p:cNvCxnSpPr>
          <p:nvPr/>
        </p:nvCxnSpPr>
        <p:spPr>
          <a:xfrm rot="10800000" flipH="1">
            <a:off x="1208899" y="501881"/>
            <a:ext cx="6232500" cy="126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Google Shape;11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01889" y="199416"/>
            <a:ext cx="602182" cy="604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3"/>
          <p:cNvSpPr/>
          <p:nvPr/>
        </p:nvSpPr>
        <p:spPr>
          <a:xfrm>
            <a:off x="5969876" y="378794"/>
            <a:ext cx="523201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000" b="0" i="0" u="none" strike="noStrike" cap="none">
                <a:solidFill>
                  <a:srgbClr val="14245B"/>
                </a:solidFill>
                <a:latin typeface="Arial"/>
                <a:ea typeface="Arial"/>
                <a:cs typeface="Arial"/>
                <a:sym typeface="Arial"/>
              </a:rPr>
              <a:t>Funded by the National Science Foundation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000" b="0" i="0" u="none" strike="noStrike" cap="none">
                <a:solidFill>
                  <a:srgbClr val="14245B"/>
                </a:solidFill>
                <a:latin typeface="Arial"/>
                <a:ea typeface="Arial"/>
                <a:cs typeface="Arial"/>
                <a:sym typeface="Arial"/>
              </a:rPr>
              <a:t>Grant #2320373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13" descr="A logo with blue and green letters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9936" y="-1"/>
            <a:ext cx="1028963" cy="1028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13"/>
          <p:cNvGrpSpPr/>
          <p:nvPr/>
        </p:nvGrpSpPr>
        <p:grpSpPr>
          <a:xfrm>
            <a:off x="4190095" y="6173945"/>
            <a:ext cx="3987346" cy="627963"/>
            <a:chOff x="4190095" y="6173945"/>
            <a:chExt cx="3987346" cy="627963"/>
          </a:xfrm>
        </p:grpSpPr>
        <p:pic>
          <p:nvPicPr>
            <p:cNvPr id="14" name="Google Shape;14;p13" descr="ISI_Logo_CMYK_Approved.eps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00958" y="6305257"/>
              <a:ext cx="1350326" cy="407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13" descr="RENCI-Official-Logo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190095" y="6184991"/>
              <a:ext cx="878286" cy="430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13" descr="A logo for a company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827114" y="6173945"/>
              <a:ext cx="1350327" cy="6279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iCXrGBKPPIFTg5NPiWxnSKVNIxVKMv25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classe.cornell.edu/Computing/LaptopRegistratio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classe.cornell.edu/Computing/GlobusDataTransfe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wiki.classe.cornell.edu/Computing/ServiceRequestTip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services.nationalsciencedatafabric.org/ches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classe.cornell.edu/bin/viewauth/CHESS/Private/CHESSMetadataService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upyter01.classe.cornell.edu/" TargetMode="External"/><Relationship Id="rId4" Type="http://schemas.openxmlformats.org/officeDocument/2006/relationships/hyperlink" Target="https://wiki.classe.cornell.edu/Computing/JupyterHub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hyperlink" Target="https://wiki.classe.cornell.edu/Computing/ComputeFarmIntr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xcitecourse.org" TargetMode="External"/><Relationship Id="rId4" Type="http://schemas.openxmlformats.org/officeDocument/2006/relationships/hyperlink" Target="https://sites.google.com/view/x-cite-nsf/hom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524000" y="82975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</a:pPr>
            <a:r>
              <a:rPr lang="en-US" sz="3400"/>
              <a:t>CyberInfrastructure Training and Education for Synchrotron X-Ray Science (X-CITE)</a:t>
            </a:r>
            <a:endParaRPr sz="3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</a:pPr>
            <a:endParaRPr sz="34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</a:pPr>
            <a:r>
              <a:rPr lang="en-US" sz="3400" b="0"/>
              <a:t>Overview of CHESS Research Workflow &amp; CI</a:t>
            </a:r>
            <a:endParaRPr sz="3400" b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1389900" y="3602050"/>
            <a:ext cx="98145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8108"/>
              <a:buNone/>
            </a:pPr>
            <a:r>
              <a:rPr lang="en-US"/>
              <a:t>Anirban Mandal, Erik Scott, Sajith Sasidharan (RENCI, UNC Chapel Hill)</a:t>
            </a:r>
            <a:endParaRPr/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8108"/>
              <a:buNone/>
            </a:pPr>
            <a:r>
              <a:rPr lang="en-US"/>
              <a:t>Ewa Deelman, Karan Vahi, Mats Rynge (ISI, USC)</a:t>
            </a:r>
            <a:endParaRPr/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8108"/>
              <a:buNone/>
            </a:pPr>
            <a:r>
              <a:rPr lang="en-US"/>
              <a:t>Matthew Miller, Werner Sun, Peter Ko, Kelly Nygren, Keara Soloway,</a:t>
            </a:r>
            <a:br>
              <a:rPr lang="en-US"/>
            </a:br>
            <a:r>
              <a:rPr lang="en-US"/>
              <a:t>Rolf Verberg (CHESS, Cornell)</a:t>
            </a:r>
            <a:endParaRPr/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8108"/>
              <a:buNone/>
            </a:pPr>
            <a:r>
              <a:rPr lang="en-US"/>
              <a:t>Brandon Sorge (IUPUI) 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7949193" y="6183598"/>
            <a:ext cx="4242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NSF OAC Award Numbers: 2320373, 2320375, 2320374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2e12e48ee1b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1800"/>
            <a:ext cx="12192000" cy="541736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e12e48ee1b_0_6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Station Computer: ID1A3 Example</a:t>
            </a:r>
            <a:endParaRPr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12e48ee1b_0_18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Station Computer: ID1A3 Example</a:t>
            </a:r>
            <a:endParaRPr sz="2800"/>
          </a:p>
        </p:txBody>
      </p:sp>
      <p:pic>
        <p:nvPicPr>
          <p:cNvPr id="231" name="Google Shape;231;g2e12e48ee1b_0_18" title="XCITE_SPEC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350" y="1203725"/>
            <a:ext cx="8588950" cy="49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12e48ee1b_0_24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Station Networking</a:t>
            </a:r>
            <a:endParaRPr sz="2800"/>
          </a:p>
        </p:txBody>
      </p:sp>
      <p:pic>
        <p:nvPicPr>
          <p:cNvPr id="237" name="Google Shape;237;g2e12e48ee1b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00" y="1543462"/>
            <a:ext cx="7660525" cy="37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e12e48ee1b_0_24"/>
          <p:cNvSpPr txBox="1"/>
          <p:nvPr/>
        </p:nvSpPr>
        <p:spPr>
          <a:xfrm>
            <a:off x="8055225" y="1420350"/>
            <a:ext cx="3900300" cy="3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/>
              <a:t>Ethernet/Fiber</a:t>
            </a:r>
            <a:endParaRPr sz="1500" b="1"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CHESS Public Network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500"/>
              <a:buChar char="-"/>
            </a:pPr>
            <a:r>
              <a:rPr lang="en-US" sz="1500" b="1">
                <a:solidFill>
                  <a:srgbClr val="E69138"/>
                </a:solidFill>
              </a:rPr>
              <a:t>CHESS DAQ</a:t>
            </a:r>
            <a:endParaRPr sz="1500" b="1">
              <a:solidFill>
                <a:srgbClr val="E69138"/>
              </a:solidFill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08B"/>
              </a:buClr>
              <a:buSzPts val="1500"/>
              <a:buChar char="-"/>
            </a:pPr>
            <a:r>
              <a:rPr lang="en-US" sz="1500" b="1">
                <a:solidFill>
                  <a:srgbClr val="AB008B"/>
                </a:solidFill>
              </a:rPr>
              <a:t>Station Isolated Network (10Gb)</a:t>
            </a:r>
            <a:endParaRPr sz="1500" b="1">
              <a:solidFill>
                <a:srgbClr val="AB008B"/>
              </a:solidFill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Direct Network Lines between equipment (sometimes &gt;100Gb lines)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/>
              <a:t>WiFi </a:t>
            </a:r>
            <a:endParaRPr sz="1500" b="1" i="1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Eduroam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RedRover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Cornell Visitor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 i="1"/>
              <a:t>LNS Protected </a:t>
            </a:r>
            <a:r>
              <a:rPr lang="en-US" sz="1500"/>
              <a:t>(requires registration with CLASSE-IT)</a:t>
            </a:r>
            <a:endParaRPr sz="1500"/>
          </a:p>
        </p:txBody>
      </p:sp>
      <p:sp>
        <p:nvSpPr>
          <p:cNvPr id="239" name="Google Shape;239;g2e12e48ee1b_0_24"/>
          <p:cNvSpPr txBox="1">
            <a:spLocks noGrp="1"/>
          </p:cNvSpPr>
          <p:nvPr>
            <p:ph type="body" idx="1"/>
          </p:nvPr>
        </p:nvSpPr>
        <p:spPr>
          <a:xfrm>
            <a:off x="513926" y="1124925"/>
            <a:ext cx="79053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Data is traveling rapidly between devices, computers, and storage locations</a:t>
            </a:r>
            <a:endParaRPr sz="1800" b="1" i="1"/>
          </a:p>
        </p:txBody>
      </p:sp>
      <p:sp>
        <p:nvSpPr>
          <p:cNvPr id="240" name="Google Shape;240;g2e12e48ee1b_0_24"/>
          <p:cNvSpPr txBox="1">
            <a:spLocks noGrp="1"/>
          </p:cNvSpPr>
          <p:nvPr>
            <p:ph type="body" idx="1"/>
          </p:nvPr>
        </p:nvSpPr>
        <p:spPr>
          <a:xfrm>
            <a:off x="513925" y="5297575"/>
            <a:ext cx="71397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Specialized, </a:t>
            </a:r>
            <a:r>
              <a:rPr lang="en-US" sz="1800" b="1"/>
              <a:t>fast </a:t>
            </a:r>
            <a:r>
              <a:rPr lang="en-US" sz="1800"/>
              <a:t>pathways to move data between equipment are </a:t>
            </a:r>
            <a:r>
              <a:rPr lang="en-US" sz="1800" b="1"/>
              <a:t>protected and/or isolated. </a:t>
            </a:r>
            <a:r>
              <a:rPr lang="en-US" sz="1800"/>
              <a:t>Only </a:t>
            </a:r>
            <a:r>
              <a:rPr lang="en-US" sz="1800" i="1"/>
              <a:t>approved instruments/devices</a:t>
            </a:r>
            <a:r>
              <a:rPr lang="en-US" sz="1800"/>
              <a:t> can be connected to these networks. </a:t>
            </a:r>
            <a:endParaRPr sz="1800"/>
          </a:p>
        </p:txBody>
      </p:sp>
      <p:sp>
        <p:nvSpPr>
          <p:cNvPr id="241" name="Google Shape;241;g2e12e48ee1b_0_24"/>
          <p:cNvSpPr txBox="1">
            <a:spLocks noGrp="1"/>
          </p:cNvSpPr>
          <p:nvPr>
            <p:ph type="body" idx="1"/>
          </p:nvPr>
        </p:nvSpPr>
        <p:spPr>
          <a:xfrm>
            <a:off x="8106225" y="5128400"/>
            <a:ext cx="38493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Ethernet cables are color coded:</a:t>
            </a: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00"/>
                </a:solidFill>
              </a:rPr>
              <a:t>CHESS Public Network = White</a:t>
            </a:r>
            <a:endParaRPr sz="15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FF9900"/>
                </a:solidFill>
              </a:rPr>
              <a:t>DAQ = orange</a:t>
            </a:r>
            <a:endParaRPr sz="1500" b="1">
              <a:solidFill>
                <a:srgbClr val="FF99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AB008B"/>
                </a:solidFill>
              </a:rPr>
              <a:t>Station isolated network = pink</a:t>
            </a:r>
            <a:endParaRPr sz="1500" b="1" i="1">
              <a:solidFill>
                <a:srgbClr val="AB008B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e12e48ee1b_0_30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CHESS-DAQ Filesystems</a:t>
            </a:r>
            <a:endParaRPr sz="2800"/>
          </a:p>
        </p:txBody>
      </p:sp>
      <p:graphicFrame>
        <p:nvGraphicFramePr>
          <p:cNvPr id="247" name="Google Shape;247;g2e12e48ee1b_0_30"/>
          <p:cNvGraphicFramePr/>
          <p:nvPr/>
        </p:nvGraphicFramePr>
        <p:xfrm>
          <a:off x="1461325" y="1267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{73F22C81-CF16-4B10-80B1-AB9F3C508D0E}</a:tableStyleId>
              </a:tblPr>
              <a:tblGrid>
                <a:gridCol w="129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5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4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Data Tier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Description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 size</a:t>
                      </a:r>
                      <a:endParaRPr sz="1600" b="1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Nightly Incremental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Full Backup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Paths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DAQ/RAW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Raw data</a:t>
                      </a:r>
                      <a:endParaRPr/>
                    </a:p>
                  </a:txBody>
                  <a:tcPr marL="38100" marR="38100" marT="38100" marB="381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1587 TB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(4/23)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✓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 cycle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Linux: /nfs/chess/daq, /nfs/chess/raw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Win:   \\chessdaq\daq, \\chesssamba\raw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METADATA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Metadata</a:t>
                      </a:r>
                      <a:endParaRPr/>
                    </a:p>
                  </a:txBody>
                  <a:tcPr marL="38100" marR="38100" marT="38100" marB="381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150 TB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(AUX)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✓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 cycle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Linux: /nfs/chess/aux/metadata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Win:   \\chesssamba\aux\metadata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800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REDUCED DATA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Reduced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non-BTR</a:t>
                      </a:r>
                      <a:endParaRPr/>
                    </a:p>
                  </a:txBody>
                  <a:tcPr marL="38100" marR="38100" marT="38100" marB="381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 cycle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Linux: /nfs/chess/aux/reduced_data/user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Win:   \\chesssamba\aux\reduced_data\user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Reduced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BTR</a:t>
                      </a:r>
                      <a:endParaRPr/>
                    </a:p>
                  </a:txBody>
                  <a:tcPr marL="38100" marR="38100" marT="38100" marB="381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Per cycle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Linux: /nfs/chess/aux/reduced_data/cycles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Win:   \\chesssamba\aux\reduced_data\cycles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7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USER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Project space</a:t>
                      </a:r>
                      <a:endParaRPr/>
                    </a:p>
                  </a:txBody>
                  <a:tcPr marL="38100" marR="38100" marT="38100" marB="381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40 TB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✓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Monthly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Linux: /nfs/chess/user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Win:   \\chesssamba\user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275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SCRATCH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Temp files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non-BTR</a:t>
                      </a:r>
                      <a:endParaRPr/>
                    </a:p>
                  </a:txBody>
                  <a:tcPr marL="38100" marR="38100" marT="38100" marB="381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30 TB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—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Linux: /nfs/chess/scratch/user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Win:   \\chesssamba\scratch\user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Temp files</a:t>
                      </a:r>
                      <a:endParaRPr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BTR</a:t>
                      </a:r>
                      <a:endParaRPr/>
                    </a:p>
                  </a:txBody>
                  <a:tcPr marL="38100" marR="38100" marT="38100" marB="381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—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Linux: /nfs/chess/scratch/cycles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Win:   \\chesssamba\scratch\cycles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0e0a952817_0_15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Protected Data: Intellectual Property (IP) and Export Control</a:t>
            </a:r>
            <a:endParaRPr sz="2800"/>
          </a:p>
        </p:txBody>
      </p:sp>
      <p:sp>
        <p:nvSpPr>
          <p:cNvPr id="253" name="Google Shape;253;g20e0a952817_0_15"/>
          <p:cNvSpPr txBox="1"/>
          <p:nvPr/>
        </p:nvSpPr>
        <p:spPr>
          <a:xfrm>
            <a:off x="764650" y="1457025"/>
            <a:ext cx="109245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Some data needs to be protected, e.g. data covered under </a:t>
            </a:r>
            <a:r>
              <a:rPr lang="en-US" sz="1500" b="1"/>
              <a:t>Intellectual Property or Export Control</a:t>
            </a:r>
            <a:r>
              <a:rPr lang="en-US" sz="1500"/>
              <a:t> agreements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All such data</a:t>
            </a:r>
            <a:r>
              <a:rPr lang="en-US" sz="1500" b="1" i="1"/>
              <a:t> must be declared and all agreements signed</a:t>
            </a:r>
            <a:r>
              <a:rPr lang="en-US" sz="1500"/>
              <a:t> before ANY data is on CHESS/Cornell computing systems (including preparatory material that falls under IP or Export Control categories). 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/>
              <a:t>Data Collection, Storage, and Analysis</a:t>
            </a:r>
            <a:r>
              <a:rPr lang="en-US" sz="1500"/>
              <a:t> can be customized to comply with data agreements, including: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Modifying isolated networks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Mounting encrypted drives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Configuring encrypted computers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Modifying permissions on filesystem locations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Securing the experimental station with an entry password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Disconnecting streaming video to the experimental station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254" name="Google Shape;254;g20e0a952817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0850" y="3736125"/>
            <a:ext cx="5106801" cy="2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0e0a952817_0_47"/>
          <p:cNvSpPr txBox="1">
            <a:spLocks noGrp="1"/>
          </p:cNvSpPr>
          <p:nvPr>
            <p:ph type="title"/>
          </p:nvPr>
        </p:nvSpPr>
        <p:spPr>
          <a:xfrm>
            <a:off x="10972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Bring Your Own Device (BYOD)</a:t>
            </a:r>
            <a:endParaRPr sz="2800"/>
          </a:p>
        </p:txBody>
      </p:sp>
      <p:sp>
        <p:nvSpPr>
          <p:cNvPr id="260" name="Google Shape;260;g20e0a952817_0_47"/>
          <p:cNvSpPr txBox="1">
            <a:spLocks noGrp="1"/>
          </p:cNvSpPr>
          <p:nvPr>
            <p:ph type="body" idx="1"/>
          </p:nvPr>
        </p:nvSpPr>
        <p:spPr>
          <a:xfrm>
            <a:off x="415375" y="2025225"/>
            <a:ext cx="7631700" cy="4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Examples include: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Controls computer for equipment they have integrated for an experiment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Analysis computer for on-the-fly analysis</a:t>
            </a:r>
            <a:endParaRPr sz="18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/>
              <a:t>All devices must be approved at least two weeks in advance.</a:t>
            </a:r>
            <a:r>
              <a:rPr lang="en-US" sz="1800"/>
              <a:t> It may not be possible to consider integration on a shorter time period.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If you are bringing a computer that needs to </a:t>
            </a:r>
            <a:r>
              <a:rPr lang="en-US" sz="1800" b="1"/>
              <a:t>read</a:t>
            </a:r>
            <a:r>
              <a:rPr lang="en-US" sz="1800"/>
              <a:t> the DAQ (raw data directory), computer must be registered to be added to the LNS Protected WiFi network: 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https://wiki.classe.cornell.edu/Computing/LaptopRegistration</a:t>
            </a:r>
            <a:endParaRPr sz="1800"/>
          </a:p>
        </p:txBody>
      </p:sp>
      <p:pic>
        <p:nvPicPr>
          <p:cNvPr id="261" name="Google Shape;261;g20e0a952817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4200" y="1992575"/>
            <a:ext cx="3952350" cy="395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20e0a952817_0_47"/>
          <p:cNvSpPr txBox="1"/>
          <p:nvPr/>
        </p:nvSpPr>
        <p:spPr>
          <a:xfrm>
            <a:off x="415375" y="1115500"/>
            <a:ext cx="109716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Users may need to bring their own devices to be beamline - either </a:t>
            </a:r>
            <a:r>
              <a:rPr lang="en-US" sz="1800" i="1">
                <a:solidFill>
                  <a:schemeClr val="dk1"/>
                </a:solidFill>
              </a:rPr>
              <a:t>physically in the lab or remotely connected to the CHESS networks </a:t>
            </a:r>
            <a:endParaRPr sz="18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e12e48ee1b_0_43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Large Data Volumes and File Transfers </a:t>
            </a:r>
            <a:endParaRPr sz="2800"/>
          </a:p>
        </p:txBody>
      </p:sp>
      <p:sp>
        <p:nvSpPr>
          <p:cNvPr id="268" name="Google Shape;268;g2e12e48ee1b_0_43"/>
          <p:cNvSpPr txBox="1"/>
          <p:nvPr/>
        </p:nvSpPr>
        <p:spPr>
          <a:xfrm>
            <a:off x="455425" y="2622138"/>
            <a:ext cx="3000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2"/>
                </a:solidFill>
              </a:rPr>
              <a:t>Hot/Cold Data Storage</a:t>
            </a:r>
            <a:endParaRPr sz="1700" b="1">
              <a:solidFill>
                <a:schemeClr val="dk2"/>
              </a:solidFill>
            </a:endParaRPr>
          </a:p>
        </p:txBody>
      </p:sp>
      <p:sp>
        <p:nvSpPr>
          <p:cNvPr id="269" name="Google Shape;269;g2e12e48ee1b_0_43"/>
          <p:cNvSpPr txBox="1"/>
          <p:nvPr/>
        </p:nvSpPr>
        <p:spPr>
          <a:xfrm>
            <a:off x="400675" y="1399275"/>
            <a:ext cx="11791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The preferred method for file transfer is using Globus: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https://wiki.classe.cornell.edu/Computing/GlobusDataTransfer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/>
              <a:t>Data may be too large to easily transfer</a:t>
            </a:r>
            <a:r>
              <a:rPr lang="en-US" sz="1600"/>
              <a:t> to user’s home institution / not enough requisite compute resources home institution. </a:t>
            </a:r>
            <a:endParaRPr sz="1600"/>
          </a:p>
        </p:txBody>
      </p:sp>
      <p:sp>
        <p:nvSpPr>
          <p:cNvPr id="270" name="Google Shape;270;g2e12e48ee1b_0_43"/>
          <p:cNvSpPr txBox="1"/>
          <p:nvPr/>
        </p:nvSpPr>
        <p:spPr>
          <a:xfrm>
            <a:off x="400675" y="3090750"/>
            <a:ext cx="4964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When data is initially written to the “raw” data drive, it is available for direct access for data transfer or analysis.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Due to the volumes of data produced at each beamline, </a:t>
            </a:r>
            <a:r>
              <a:rPr lang="en-US" sz="1500" b="1"/>
              <a:t>your raw data may be moved to “cold” storage (aka tape) after approx. 6 months. </a:t>
            </a:r>
            <a:endParaRPr sz="1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The data is still saved, but to transfer or perform analysis on the files you will need to arrange to have it rolled back into “hot storage” - AKA take out an IT ticket: </a:t>
            </a:r>
            <a:r>
              <a:rPr lang="en-US" sz="1500" u="sng">
                <a:solidFill>
                  <a:schemeClr val="hlink"/>
                </a:solidFill>
                <a:hlinkClick r:id="rId4"/>
              </a:rPr>
              <a:t>https://wiki.classe.cornell.edu/Computing/ServiceRequestTips</a:t>
            </a:r>
            <a:r>
              <a:rPr lang="en-US" sz="1500"/>
              <a:t>  </a:t>
            </a:r>
            <a:endParaRPr sz="1500"/>
          </a:p>
        </p:txBody>
      </p:sp>
      <p:pic>
        <p:nvPicPr>
          <p:cNvPr id="271" name="Google Shape;271;g2e12e48ee1b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4150" y="2521275"/>
            <a:ext cx="6717851" cy="321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0e0a952817_0_25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Real Time Visualizing, Computing, Data Reduction</a:t>
            </a:r>
            <a:endParaRPr sz="2800"/>
          </a:p>
        </p:txBody>
      </p:sp>
      <p:sp>
        <p:nvSpPr>
          <p:cNvPr id="277" name="Google Shape;277;g20e0a952817_0_25"/>
          <p:cNvSpPr txBox="1"/>
          <p:nvPr/>
        </p:nvSpPr>
        <p:spPr>
          <a:xfrm>
            <a:off x="757050" y="1191700"/>
            <a:ext cx="8016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</a:rPr>
              <a:t>National Science Data Fabric (NSDF) Dashboard (deployed at 3A &amp; 4B)</a:t>
            </a:r>
            <a:endParaRPr sz="1500" b="1">
              <a:solidFill>
                <a:schemeClr val="dk2"/>
              </a:solidFill>
            </a:endParaRPr>
          </a:p>
        </p:txBody>
      </p:sp>
      <p:sp>
        <p:nvSpPr>
          <p:cNvPr id="278" name="Google Shape;278;g20e0a952817_0_25"/>
          <p:cNvSpPr txBox="1"/>
          <p:nvPr/>
        </p:nvSpPr>
        <p:spPr>
          <a:xfrm>
            <a:off x="731400" y="4479850"/>
            <a:ext cx="4007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</a:rPr>
              <a:t>Inline Data Processing/Computing</a:t>
            </a:r>
            <a:endParaRPr sz="1500" b="1">
              <a:solidFill>
                <a:schemeClr val="dk2"/>
              </a:solidFill>
            </a:endParaRPr>
          </a:p>
        </p:txBody>
      </p:sp>
      <p:sp>
        <p:nvSpPr>
          <p:cNvPr id="279" name="Google Shape;279;g20e0a952817_0_25"/>
          <p:cNvSpPr txBox="1"/>
          <p:nvPr/>
        </p:nvSpPr>
        <p:spPr>
          <a:xfrm>
            <a:off x="757050" y="4872250"/>
            <a:ext cx="9590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Many beamlines have an initial “data reduction” procedure that reduces the size of the data through compression or on-the-fly analysis to have smaller file sizes that are more manageable to analyze at your home institution.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of these processes are software procedures performed on the data </a:t>
            </a:r>
            <a:r>
              <a:rPr lang="en-US" i="1"/>
              <a:t>after </a:t>
            </a:r>
            <a:r>
              <a:rPr lang="en-US"/>
              <a:t>it is written to the raw directory, while other beamlines utilize inline data processing/compression prior to writing their files to the raw directory. </a:t>
            </a:r>
            <a:endParaRPr/>
          </a:p>
        </p:txBody>
      </p:sp>
      <p:pic>
        <p:nvPicPr>
          <p:cNvPr id="280" name="Google Shape;280;g20e0a952817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3999" y="1552650"/>
            <a:ext cx="4829764" cy="295866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0e0a952817_0_25"/>
          <p:cNvSpPr txBox="1"/>
          <p:nvPr/>
        </p:nvSpPr>
        <p:spPr>
          <a:xfrm>
            <a:off x="9054250" y="2152075"/>
            <a:ext cx="2737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Large data sizes and volumes are historically hard to visualize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Dashboard built on </a:t>
            </a: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OpenViSUS </a:t>
            </a:r>
            <a:r>
              <a:rPr lang="en-US"/>
              <a:t>to enable real time visualization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https://services.nationalsciencedatafabric.org/chess/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g20e0a952817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075" y="1857400"/>
            <a:ext cx="3559197" cy="2501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12e48ee1b_0_47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Metadata Services </a:t>
            </a:r>
            <a:endParaRPr sz="2800"/>
          </a:p>
        </p:txBody>
      </p:sp>
      <p:sp>
        <p:nvSpPr>
          <p:cNvPr id="288" name="Google Shape;288;g2e12e48ee1b_0_47"/>
          <p:cNvSpPr txBox="1"/>
          <p:nvPr/>
        </p:nvSpPr>
        <p:spPr>
          <a:xfrm>
            <a:off x="276450" y="2295100"/>
            <a:ext cx="45735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Metadata and parallel data streams are generated at every stage of your experiment.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CHESS is continuing to develop and implement services to help with this creation. From programs like Galaxy, to our </a:t>
            </a:r>
            <a:r>
              <a:rPr lang="en-US" sz="1500" b="1">
                <a:solidFill>
                  <a:schemeClr val="dk2"/>
                </a:solidFill>
              </a:rPr>
              <a:t>Metadata service</a:t>
            </a:r>
            <a:r>
              <a:rPr lang="en-US" sz="1500">
                <a:solidFill>
                  <a:schemeClr val="dk2"/>
                </a:solidFill>
              </a:rPr>
              <a:t> (see right).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</a:rPr>
              <a:t>Metadata Service </a:t>
            </a:r>
            <a:endParaRPr sz="15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Providing tools to record and automatically ingest machine-readable metadata in a systematic way.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Includes variables that historically were not recorded via a second data stream (e.g. the material processing parameters) 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289" name="Google Shape;289;g2e12e48ee1b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1275" y="680225"/>
            <a:ext cx="5822220" cy="5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2e12e48ee1b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750" y="1817100"/>
            <a:ext cx="7146926" cy="411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2e12e48ee1b_0_47"/>
          <p:cNvSpPr txBox="1"/>
          <p:nvPr/>
        </p:nvSpPr>
        <p:spPr>
          <a:xfrm>
            <a:off x="640075" y="1214375"/>
            <a:ext cx="1119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Ideally, all the data necessary to </a:t>
            </a:r>
            <a:r>
              <a:rPr lang="en-US" sz="1500" b="1">
                <a:solidFill>
                  <a:schemeClr val="dk2"/>
                </a:solidFill>
              </a:rPr>
              <a:t>fully reproduce </a:t>
            </a:r>
            <a:r>
              <a:rPr lang="en-US" sz="1500">
                <a:solidFill>
                  <a:schemeClr val="dk2"/>
                </a:solidFill>
              </a:rPr>
              <a:t>your results are recorded </a:t>
            </a:r>
            <a:r>
              <a:rPr lang="en-US" sz="1500" b="1">
                <a:solidFill>
                  <a:schemeClr val="dk2"/>
                </a:solidFill>
              </a:rPr>
              <a:t>and</a:t>
            </a:r>
            <a:r>
              <a:rPr lang="en-US" sz="1500">
                <a:solidFill>
                  <a:schemeClr val="dk2"/>
                </a:solidFill>
              </a:rPr>
              <a:t> disseminated in a manner that </a:t>
            </a:r>
            <a:r>
              <a:rPr lang="en-US" sz="1500" i="1">
                <a:solidFill>
                  <a:schemeClr val="dk2"/>
                </a:solidFill>
              </a:rPr>
              <a:t>others</a:t>
            </a:r>
            <a:r>
              <a:rPr lang="en-US" sz="1500">
                <a:solidFill>
                  <a:schemeClr val="dk2"/>
                </a:solidFill>
              </a:rPr>
              <a:t> can interpret after your experiment. Ideally the provenance remains unbroken from experiment planning.</a:t>
            </a:r>
            <a:endParaRPr/>
          </a:p>
        </p:txBody>
      </p:sp>
      <p:sp>
        <p:nvSpPr>
          <p:cNvPr id="292" name="Google Shape;292;g2e12e48ee1b_0_47"/>
          <p:cNvSpPr txBox="1"/>
          <p:nvPr/>
        </p:nvSpPr>
        <p:spPr>
          <a:xfrm>
            <a:off x="339375" y="5496050"/>
            <a:ext cx="3766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https://wiki.classe.cornell.edu/bin/viewauth/CHESS/Private/CHESSMetadataService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e12e48ee1b_0_79"/>
          <p:cNvSpPr txBox="1">
            <a:spLocks noGrp="1"/>
          </p:cNvSpPr>
          <p:nvPr>
            <p:ph type="title"/>
          </p:nvPr>
        </p:nvSpPr>
        <p:spPr>
          <a:xfrm>
            <a:off x="990600" y="495550"/>
            <a:ext cx="105156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Experimental Beamtime Notes</a:t>
            </a:r>
            <a:endParaRPr sz="2800"/>
          </a:p>
        </p:txBody>
      </p:sp>
      <p:sp>
        <p:nvSpPr>
          <p:cNvPr id="298" name="Google Shape;298;g2e12e48ee1b_0_79"/>
          <p:cNvSpPr txBox="1"/>
          <p:nvPr/>
        </p:nvSpPr>
        <p:spPr>
          <a:xfrm>
            <a:off x="427775" y="2780150"/>
            <a:ext cx="7462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</a:rPr>
              <a:t>Beamtime Notes / Supplementary Documentation Best Practices</a:t>
            </a:r>
            <a:endParaRPr sz="1500" b="1">
              <a:solidFill>
                <a:schemeClr val="dk2"/>
              </a:solidFill>
            </a:endParaRPr>
          </a:p>
        </p:txBody>
      </p:sp>
      <p:sp>
        <p:nvSpPr>
          <p:cNvPr id="299" name="Google Shape;299;g2e12e48ee1b_0_79"/>
          <p:cNvSpPr txBox="1"/>
          <p:nvPr/>
        </p:nvSpPr>
        <p:spPr>
          <a:xfrm>
            <a:off x="427775" y="5041300"/>
            <a:ext cx="3766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</a:rPr>
              <a:t>Commenting Software</a:t>
            </a:r>
            <a:endParaRPr sz="1500" b="1">
              <a:solidFill>
                <a:schemeClr val="dk2"/>
              </a:solidFill>
            </a:endParaRPr>
          </a:p>
        </p:txBody>
      </p:sp>
      <p:sp>
        <p:nvSpPr>
          <p:cNvPr id="300" name="Google Shape;300;g2e12e48ee1b_0_79"/>
          <p:cNvSpPr txBox="1"/>
          <p:nvPr/>
        </p:nvSpPr>
        <p:spPr>
          <a:xfrm>
            <a:off x="543075" y="3132025"/>
            <a:ext cx="6384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recording notes during the beamtime, we recommend using plain text or </a:t>
            </a:r>
            <a:r>
              <a:rPr lang="en-US" b="1" i="1"/>
              <a:t>Markdown language </a:t>
            </a:r>
            <a:r>
              <a:rPr lang="en-US"/>
              <a:t>(formatted text file) because it is easy to read in many systems, rather than a Microsoft Word Document which has a proprietary format. Images can be rendered in markdown formats. </a:t>
            </a:r>
            <a:endParaRPr b="1" i="1"/>
          </a:p>
        </p:txBody>
      </p:sp>
      <p:sp>
        <p:nvSpPr>
          <p:cNvPr id="301" name="Google Shape;301;g2e12e48ee1b_0_79"/>
          <p:cNvSpPr txBox="1"/>
          <p:nvPr/>
        </p:nvSpPr>
        <p:spPr>
          <a:xfrm>
            <a:off x="427775" y="1430300"/>
            <a:ext cx="10972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Ultimately, some of the most important metadata comes from your experimental logbook. Your beamtime notes must supplement metadata provided during data collection in such a way that </a:t>
            </a:r>
            <a:r>
              <a:rPr lang="en-US" b="1" i="1"/>
              <a:t>your experiment could be entirely reproduced.</a:t>
            </a:r>
            <a:r>
              <a:rPr lang="en-US"/>
              <a:t> It is important to record any scientist </a:t>
            </a:r>
            <a:r>
              <a:rPr lang="en-US" i="1"/>
              <a:t>decisions</a:t>
            </a:r>
            <a:r>
              <a:rPr lang="en-US"/>
              <a:t> and the reasons for making those decisions in your beamtime notes.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beamline scientist may not remember every detail of your beamtime - it is not their responsibility - it’s yours. </a:t>
            </a:r>
            <a:endParaRPr/>
          </a:p>
        </p:txBody>
      </p:sp>
      <p:sp>
        <p:nvSpPr>
          <p:cNvPr id="302" name="Google Shape;302;g2e12e48ee1b_0_79"/>
          <p:cNvSpPr txBox="1"/>
          <p:nvPr/>
        </p:nvSpPr>
        <p:spPr>
          <a:xfrm>
            <a:off x="543075" y="4197088"/>
            <a:ext cx="6050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Save your beamtime notes or a copy of your beamtime notes or (link to your google doc / equivalent) </a:t>
            </a:r>
            <a:r>
              <a:rPr lang="en-US" b="1"/>
              <a:t>on the CHESS filesystem </a:t>
            </a:r>
            <a:r>
              <a:rPr lang="en-US"/>
              <a:t>with your data (your beamline scientist will tell you where the best place is)</a:t>
            </a:r>
            <a:r>
              <a:rPr lang="en-US" b="1"/>
              <a:t> </a:t>
            </a:r>
            <a:endParaRPr b="1" i="1"/>
          </a:p>
        </p:txBody>
      </p:sp>
      <p:sp>
        <p:nvSpPr>
          <p:cNvPr id="303" name="Google Shape;303;g2e12e48ee1b_0_79"/>
          <p:cNvSpPr txBox="1"/>
          <p:nvPr/>
        </p:nvSpPr>
        <p:spPr>
          <a:xfrm>
            <a:off x="6331275" y="693650"/>
            <a:ext cx="64809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accent2"/>
                </a:solidFill>
              </a:rPr>
              <a:t>Friendly Reminder: </a:t>
            </a:r>
            <a:endParaRPr sz="1300" b="1">
              <a:solidFill>
                <a:schemeClr val="accent2"/>
              </a:solidFill>
            </a:endParaRPr>
          </a:p>
          <a:p>
            <a:pPr marL="45720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-"/>
            </a:pPr>
            <a:r>
              <a:rPr lang="en-US" sz="1300" b="1">
                <a:solidFill>
                  <a:schemeClr val="accent2"/>
                </a:solidFill>
              </a:rPr>
              <a:t>No spaces</a:t>
            </a:r>
            <a:r>
              <a:rPr lang="en-US" sz="1300">
                <a:solidFill>
                  <a:schemeClr val="accent2"/>
                </a:solidFill>
              </a:rPr>
              <a:t> in file names. Use _underscores_ or CamelCase. </a:t>
            </a:r>
            <a:endParaRPr sz="1300">
              <a:solidFill>
                <a:schemeClr val="accent2"/>
              </a:solidFill>
            </a:endParaRPr>
          </a:p>
          <a:p>
            <a:pPr marL="45720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-"/>
            </a:pPr>
            <a:r>
              <a:rPr lang="en-US" sz="1300">
                <a:solidFill>
                  <a:schemeClr val="accent2"/>
                </a:solidFill>
              </a:rPr>
              <a:t>File names should </a:t>
            </a:r>
            <a:r>
              <a:rPr lang="en-US" sz="1300" b="1">
                <a:solidFill>
                  <a:schemeClr val="accent2"/>
                </a:solidFill>
              </a:rPr>
              <a:t>start with a letter,</a:t>
            </a:r>
            <a:r>
              <a:rPr lang="en-US" sz="1300">
                <a:solidFill>
                  <a:schemeClr val="accent2"/>
                </a:solidFill>
              </a:rPr>
              <a:t> </a:t>
            </a:r>
            <a:r>
              <a:rPr lang="en-US" sz="1300" i="1">
                <a:solidFill>
                  <a:schemeClr val="accent2"/>
                </a:solidFill>
              </a:rPr>
              <a:t>not a number</a:t>
            </a:r>
            <a:r>
              <a:rPr lang="en-US" sz="1300">
                <a:solidFill>
                  <a:schemeClr val="accent2"/>
                </a:solidFill>
              </a:rPr>
              <a:t>. 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304" name="Google Shape;304;g2e12e48ee1b_0_79"/>
          <p:cNvSpPr txBox="1"/>
          <p:nvPr/>
        </p:nvSpPr>
        <p:spPr>
          <a:xfrm>
            <a:off x="543075" y="5357500"/>
            <a:ext cx="6384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Comment any code produced at the beamtime. If this code was used to make decisions about the experiment, it should be saved and referred to in your experimental log. </a:t>
            </a:r>
            <a:endParaRPr b="1" i="1"/>
          </a:p>
        </p:txBody>
      </p:sp>
      <p:pic>
        <p:nvPicPr>
          <p:cNvPr id="305" name="Google Shape;305;g2e12e48ee1b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8125" y="2856350"/>
            <a:ext cx="4243553" cy="32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3600"/>
              <a:t>CHESS Experiment Timeline</a:t>
            </a:r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592329" y="1268051"/>
            <a:ext cx="115299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-US" sz="2190"/>
              <a:t>For MOST projects, </a:t>
            </a:r>
            <a:r>
              <a:rPr lang="en-US" sz="2190" b="1" i="1"/>
              <a:t>experiments </a:t>
            </a:r>
            <a:r>
              <a:rPr lang="en-US" sz="2190"/>
              <a:t>begin BEFORE the beamtime.</a:t>
            </a:r>
            <a:endParaRPr sz="2560" b="1" i="1"/>
          </a:p>
        </p:txBody>
      </p:sp>
      <p:grpSp>
        <p:nvGrpSpPr>
          <p:cNvPr id="102" name="Google Shape;102;p7"/>
          <p:cNvGrpSpPr/>
          <p:nvPr/>
        </p:nvGrpSpPr>
        <p:grpSpPr>
          <a:xfrm>
            <a:off x="235973" y="2960198"/>
            <a:ext cx="2344010" cy="937604"/>
            <a:chOff x="1431" y="2240531"/>
            <a:chExt cx="2344010" cy="937604"/>
          </a:xfrm>
        </p:grpSpPr>
        <p:sp>
          <p:nvSpPr>
            <p:cNvPr id="103" name="Google Shape;103;p7"/>
            <p:cNvSpPr/>
            <p:nvPr/>
          </p:nvSpPr>
          <p:spPr>
            <a:xfrm>
              <a:off x="1431" y="2240531"/>
              <a:ext cx="2344010" cy="937604"/>
            </a:xfrm>
            <a:prstGeom prst="homePlate">
              <a:avLst>
                <a:gd name="adj" fmla="val 50000"/>
              </a:avLst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7"/>
            <p:cNvSpPr txBox="1"/>
            <p:nvPr/>
          </p:nvSpPr>
          <p:spPr>
            <a:xfrm>
              <a:off x="1431" y="2240531"/>
              <a:ext cx="2109609" cy="937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Material/Sample Fabrication</a:t>
              </a:r>
              <a:endParaRPr/>
            </a:p>
          </p:txBody>
        </p:sp>
      </p:grpSp>
      <p:grpSp>
        <p:nvGrpSpPr>
          <p:cNvPr id="105" name="Google Shape;105;p7"/>
          <p:cNvGrpSpPr/>
          <p:nvPr/>
        </p:nvGrpSpPr>
        <p:grpSpPr>
          <a:xfrm>
            <a:off x="2111181" y="2960198"/>
            <a:ext cx="2344010" cy="937604"/>
            <a:chOff x="1876639" y="2240531"/>
            <a:chExt cx="2344010" cy="937604"/>
          </a:xfrm>
        </p:grpSpPr>
        <p:sp>
          <p:nvSpPr>
            <p:cNvPr id="106" name="Google Shape;106;p7"/>
            <p:cNvSpPr/>
            <p:nvPr/>
          </p:nvSpPr>
          <p:spPr>
            <a:xfrm>
              <a:off x="1876639" y="2240531"/>
              <a:ext cx="2344010" cy="937604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7"/>
            <p:cNvSpPr txBox="1"/>
            <p:nvPr/>
          </p:nvSpPr>
          <p:spPr>
            <a:xfrm>
              <a:off x="2345441" y="2240531"/>
              <a:ext cx="1406406" cy="937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Experiment Planning</a:t>
              </a:r>
              <a:endParaRPr/>
            </a:p>
          </p:txBody>
        </p:sp>
      </p:grpSp>
      <p:grpSp>
        <p:nvGrpSpPr>
          <p:cNvPr id="108" name="Google Shape;108;p7"/>
          <p:cNvGrpSpPr/>
          <p:nvPr/>
        </p:nvGrpSpPr>
        <p:grpSpPr>
          <a:xfrm>
            <a:off x="3986390" y="2960198"/>
            <a:ext cx="2344010" cy="937604"/>
            <a:chOff x="3751848" y="2240531"/>
            <a:chExt cx="2344010" cy="937604"/>
          </a:xfrm>
        </p:grpSpPr>
        <p:sp>
          <p:nvSpPr>
            <p:cNvPr id="109" name="Google Shape;109;p7"/>
            <p:cNvSpPr/>
            <p:nvPr/>
          </p:nvSpPr>
          <p:spPr>
            <a:xfrm>
              <a:off x="3751848" y="2240531"/>
              <a:ext cx="2344010" cy="937604"/>
            </a:xfrm>
            <a:prstGeom prst="chevron">
              <a:avLst>
                <a:gd name="adj" fmla="val 50000"/>
              </a:avLst>
            </a:prstGeom>
            <a:solidFill>
              <a:srgbClr val="757F8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7"/>
            <p:cNvSpPr txBox="1"/>
            <p:nvPr/>
          </p:nvSpPr>
          <p:spPr>
            <a:xfrm>
              <a:off x="4220650" y="2240531"/>
              <a:ext cx="1406406" cy="937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Beamtime</a:t>
              </a:r>
              <a:endParaRPr/>
            </a:p>
          </p:txBody>
        </p:sp>
      </p:grpSp>
      <p:grpSp>
        <p:nvGrpSpPr>
          <p:cNvPr id="111" name="Google Shape;111;p7"/>
          <p:cNvGrpSpPr/>
          <p:nvPr/>
        </p:nvGrpSpPr>
        <p:grpSpPr>
          <a:xfrm>
            <a:off x="5861599" y="2960198"/>
            <a:ext cx="2344010" cy="937604"/>
            <a:chOff x="5627057" y="2240531"/>
            <a:chExt cx="2344010" cy="937604"/>
          </a:xfrm>
        </p:grpSpPr>
        <p:sp>
          <p:nvSpPr>
            <p:cNvPr id="112" name="Google Shape;112;p7"/>
            <p:cNvSpPr/>
            <p:nvPr/>
          </p:nvSpPr>
          <p:spPr>
            <a:xfrm>
              <a:off x="5627057" y="2240531"/>
              <a:ext cx="2344010" cy="937604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7"/>
            <p:cNvSpPr txBox="1"/>
            <p:nvPr/>
          </p:nvSpPr>
          <p:spPr>
            <a:xfrm>
              <a:off x="6095859" y="2240531"/>
              <a:ext cx="1406406" cy="937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Reduction</a:t>
              </a:r>
              <a:endParaRPr/>
            </a:p>
          </p:txBody>
        </p:sp>
      </p:grpSp>
      <p:grpSp>
        <p:nvGrpSpPr>
          <p:cNvPr id="114" name="Google Shape;114;p7"/>
          <p:cNvGrpSpPr/>
          <p:nvPr/>
        </p:nvGrpSpPr>
        <p:grpSpPr>
          <a:xfrm>
            <a:off x="7736808" y="2960198"/>
            <a:ext cx="2344010" cy="937604"/>
            <a:chOff x="7502266" y="2240531"/>
            <a:chExt cx="2344010" cy="937604"/>
          </a:xfrm>
        </p:grpSpPr>
        <p:sp>
          <p:nvSpPr>
            <p:cNvPr id="115" name="Google Shape;115;p7"/>
            <p:cNvSpPr/>
            <p:nvPr/>
          </p:nvSpPr>
          <p:spPr>
            <a:xfrm>
              <a:off x="7502266" y="2240531"/>
              <a:ext cx="2344010" cy="937604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7"/>
            <p:cNvSpPr txBox="1"/>
            <p:nvPr/>
          </p:nvSpPr>
          <p:spPr>
            <a:xfrm>
              <a:off x="7971068" y="2240531"/>
              <a:ext cx="1406406" cy="937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Analysis</a:t>
              </a:r>
              <a:endParaRPr/>
            </a:p>
          </p:txBody>
        </p:sp>
      </p:grpSp>
      <p:grpSp>
        <p:nvGrpSpPr>
          <p:cNvPr id="117" name="Google Shape;117;p7"/>
          <p:cNvGrpSpPr/>
          <p:nvPr/>
        </p:nvGrpSpPr>
        <p:grpSpPr>
          <a:xfrm>
            <a:off x="9612016" y="2960198"/>
            <a:ext cx="2344010" cy="937604"/>
            <a:chOff x="9377474" y="2240531"/>
            <a:chExt cx="2344010" cy="937604"/>
          </a:xfrm>
        </p:grpSpPr>
        <p:sp>
          <p:nvSpPr>
            <p:cNvPr id="118" name="Google Shape;118;p7"/>
            <p:cNvSpPr/>
            <p:nvPr/>
          </p:nvSpPr>
          <p:spPr>
            <a:xfrm>
              <a:off x="9377474" y="2240531"/>
              <a:ext cx="2344010" cy="937604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 txBox="1"/>
            <p:nvPr/>
          </p:nvSpPr>
          <p:spPr>
            <a:xfrm>
              <a:off x="9846276" y="2240531"/>
              <a:ext cx="1406406" cy="937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Dissemination</a:t>
              </a:r>
              <a:endParaRPr/>
            </a:p>
          </p:txBody>
        </p:sp>
      </p:grpSp>
      <p:cxnSp>
        <p:nvCxnSpPr>
          <p:cNvPr id="120" name="Google Shape;120;p7"/>
          <p:cNvCxnSpPr/>
          <p:nvPr/>
        </p:nvCxnSpPr>
        <p:spPr>
          <a:xfrm rot="10800000">
            <a:off x="2743200" y="2441947"/>
            <a:ext cx="0" cy="53603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21" name="Google Shape;121;p7"/>
          <p:cNvSpPr txBox="1"/>
          <p:nvPr/>
        </p:nvSpPr>
        <p:spPr>
          <a:xfrm>
            <a:off x="1021080" y="1900944"/>
            <a:ext cx="357110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Detailed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experimental plans should be generated and agreed upon with your beamline scientist</a:t>
            </a:r>
            <a:endParaRPr/>
          </a:p>
        </p:txBody>
      </p:sp>
      <p:sp>
        <p:nvSpPr>
          <p:cNvPr id="122" name="Google Shape;122;p7"/>
          <p:cNvSpPr txBox="1"/>
          <p:nvPr/>
        </p:nvSpPr>
        <p:spPr>
          <a:xfrm>
            <a:off x="5620046" y="1839205"/>
            <a:ext cx="4440397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Arrays for data collection campaigns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be generated ahead of the beamtime for some experiments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(may require python + pandas, numpy package)</a:t>
            </a:r>
            <a:endParaRPr/>
          </a:p>
        </p:txBody>
      </p:sp>
      <p:cxnSp>
        <p:nvCxnSpPr>
          <p:cNvPr id="123" name="Google Shape;123;p7"/>
          <p:cNvCxnSpPr/>
          <p:nvPr/>
        </p:nvCxnSpPr>
        <p:spPr>
          <a:xfrm>
            <a:off x="4592183" y="2232057"/>
            <a:ext cx="712359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24" name="Google Shape;124;p7"/>
          <p:cNvCxnSpPr/>
          <p:nvPr/>
        </p:nvCxnSpPr>
        <p:spPr>
          <a:xfrm>
            <a:off x="827903" y="3719384"/>
            <a:ext cx="0" cy="144574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25" name="Google Shape;125;p7"/>
          <p:cNvSpPr txBox="1"/>
          <p:nvPr/>
        </p:nvSpPr>
        <p:spPr>
          <a:xfrm>
            <a:off x="358346" y="5165124"/>
            <a:ext cx="357110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Provenance should be included in metadata collected during beamtime</a:t>
            </a:r>
            <a:endParaRPr/>
          </a:p>
        </p:txBody>
      </p:sp>
      <p:cxnSp>
        <p:nvCxnSpPr>
          <p:cNvPr id="126" name="Google Shape;126;p7"/>
          <p:cNvCxnSpPr>
            <a:stCxn id="107" idx="2"/>
          </p:cNvCxnSpPr>
          <p:nvPr/>
        </p:nvCxnSpPr>
        <p:spPr>
          <a:xfrm>
            <a:off x="3283186" y="3897802"/>
            <a:ext cx="745800" cy="66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27" name="Google Shape;127;p7"/>
          <p:cNvSpPr txBox="1"/>
          <p:nvPr/>
        </p:nvSpPr>
        <p:spPr>
          <a:xfrm>
            <a:off x="3986396" y="4573391"/>
            <a:ext cx="3571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may need to perform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calculations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SIMULATIONS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 to your beamtime to prepare for your data collection strategy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(may require using domain-specific software prior to beamtime)</a:t>
            </a:r>
            <a:endParaRPr/>
          </a:p>
        </p:txBody>
      </p:sp>
      <p:sp>
        <p:nvSpPr>
          <p:cNvPr id="128" name="Google Shape;128;p7"/>
          <p:cNvSpPr txBox="1"/>
          <p:nvPr/>
        </p:nvSpPr>
        <p:spPr>
          <a:xfrm>
            <a:off x="7682225" y="4634800"/>
            <a:ext cx="4352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with your staff scientist to know what to expect at different times in your experiment life-cycle </a:t>
            </a:r>
            <a:r>
              <a:rPr lang="en-US" sz="1800" b="1" i="1" u="none" strike="noStrike" cap="none">
                <a:solidFill>
                  <a:srgbClr val="757F85"/>
                </a:solidFill>
                <a:latin typeface="Arial"/>
                <a:ea typeface="Arial"/>
                <a:cs typeface="Arial"/>
                <a:sym typeface="Arial"/>
              </a:rPr>
              <a:t>which trainings are relevant at which times </a:t>
            </a:r>
            <a:endParaRPr sz="1800" b="1" i="1" u="none" strike="noStrike" cap="none">
              <a:solidFill>
                <a:srgbClr val="757F8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e12e48ee1b_1_3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JupyterHub</a:t>
            </a:r>
            <a:endParaRPr sz="2800"/>
          </a:p>
        </p:txBody>
      </p:sp>
      <p:pic>
        <p:nvPicPr>
          <p:cNvPr id="311" name="Google Shape;311;g2e12e48ee1b_1_3"/>
          <p:cNvPicPr preferRelativeResize="0"/>
          <p:nvPr/>
        </p:nvPicPr>
        <p:blipFill rotWithShape="1">
          <a:blip r:embed="rId3">
            <a:alphaModFix/>
          </a:blip>
          <a:srcRect t="1037" b="7126"/>
          <a:stretch/>
        </p:blipFill>
        <p:spPr>
          <a:xfrm>
            <a:off x="4778325" y="829825"/>
            <a:ext cx="7312750" cy="508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2e12e48ee1b_1_3"/>
          <p:cNvSpPr txBox="1"/>
          <p:nvPr/>
        </p:nvSpPr>
        <p:spPr>
          <a:xfrm>
            <a:off x="371725" y="1917838"/>
            <a:ext cx="4146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Most software will be domain and technique specific. CHESS has many common X-ray software packages available on the system.</a:t>
            </a:r>
            <a:endParaRPr/>
          </a:p>
        </p:txBody>
      </p:sp>
      <p:sp>
        <p:nvSpPr>
          <p:cNvPr id="313" name="Google Shape;313;g2e12e48ee1b_1_3"/>
          <p:cNvSpPr txBox="1"/>
          <p:nvPr/>
        </p:nvSpPr>
        <p:spPr>
          <a:xfrm>
            <a:off x="344575" y="1444613"/>
            <a:ext cx="3766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</a:rPr>
              <a:t>Science/Technique Specific Software</a:t>
            </a:r>
            <a:endParaRPr sz="1500" b="1">
              <a:solidFill>
                <a:schemeClr val="dk2"/>
              </a:solidFill>
            </a:endParaRPr>
          </a:p>
        </p:txBody>
      </p:sp>
      <p:sp>
        <p:nvSpPr>
          <p:cNvPr id="314" name="Google Shape;314;g2e12e48ee1b_1_3"/>
          <p:cNvSpPr txBox="1"/>
          <p:nvPr/>
        </p:nvSpPr>
        <p:spPr>
          <a:xfrm>
            <a:off x="371500" y="3505800"/>
            <a:ext cx="44058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</a:t>
            </a:r>
            <a:r>
              <a:rPr lang="en-US" b="1"/>
              <a:t>at-beamline </a:t>
            </a:r>
            <a:r>
              <a:rPr lang="en-US"/>
              <a:t>code development, we recommend leveraging our </a:t>
            </a:r>
            <a:r>
              <a:rPr lang="en-US" b="1"/>
              <a:t>JupyterHub </a:t>
            </a:r>
            <a:r>
              <a:rPr lang="en-US"/>
              <a:t>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https://wiki.classe.cornell.edu/Computing/JupyterHub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https://jupyter01.classe.cornell.edu/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or </a:t>
            </a:r>
            <a:r>
              <a:rPr lang="en-US"/>
              <a:t>using an </a:t>
            </a:r>
            <a:r>
              <a:rPr lang="en-US" b="1" i="1"/>
              <a:t>Integrated Development Environment </a:t>
            </a:r>
            <a:r>
              <a:rPr lang="en-US"/>
              <a:t>(IDE) at your beamline (e.g. Visual Studio Code, Spyder, Matlab, etc.) </a:t>
            </a:r>
            <a:endParaRPr/>
          </a:p>
        </p:txBody>
      </p:sp>
      <p:sp>
        <p:nvSpPr>
          <p:cNvPr id="315" name="Google Shape;315;g2e12e48ee1b_1_3"/>
          <p:cNvSpPr txBox="1"/>
          <p:nvPr/>
        </p:nvSpPr>
        <p:spPr>
          <a:xfrm>
            <a:off x="339375" y="3032575"/>
            <a:ext cx="3766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</a:rPr>
              <a:t>Software Development</a:t>
            </a:r>
            <a:endParaRPr sz="15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e12e48ee1b_5_0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Data Analysis Science Specific Software Packages</a:t>
            </a:r>
            <a:endParaRPr sz="2800"/>
          </a:p>
        </p:txBody>
      </p:sp>
      <p:sp>
        <p:nvSpPr>
          <p:cNvPr id="321" name="Google Shape;321;g2e12e48ee1b_5_0"/>
          <p:cNvSpPr txBox="1"/>
          <p:nvPr/>
        </p:nvSpPr>
        <p:spPr>
          <a:xfrm>
            <a:off x="388950" y="1267900"/>
            <a:ext cx="11414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CHESS has many common X-ray software packages available on the system.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Speak with your beamline scientist for the preferred software package for your experiment. </a:t>
            </a:r>
            <a:endParaRPr sz="1600"/>
          </a:p>
        </p:txBody>
      </p:sp>
      <p:sp>
        <p:nvSpPr>
          <p:cNvPr id="322" name="Google Shape;322;g2e12e48ee1b_5_0"/>
          <p:cNvSpPr txBox="1"/>
          <p:nvPr/>
        </p:nvSpPr>
        <p:spPr>
          <a:xfrm>
            <a:off x="1021075" y="5737350"/>
            <a:ext cx="10726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>
                <a:solidFill>
                  <a:schemeClr val="accent3"/>
                </a:solidFill>
              </a:rPr>
              <a:t>If YOU are interested in creating a tutorial or linking us to one for an XCITE module, we’re interested! </a:t>
            </a:r>
            <a:endParaRPr sz="1700" b="1" i="1">
              <a:solidFill>
                <a:schemeClr val="accent3"/>
              </a:solidFill>
            </a:endParaRPr>
          </a:p>
        </p:txBody>
      </p:sp>
      <p:pic>
        <p:nvPicPr>
          <p:cNvPr id="323" name="Google Shape;323;g2e12e48ee1b_5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663" y="2010250"/>
            <a:ext cx="8538684" cy="34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e12e48ee1b_5_0"/>
          <p:cNvSpPr txBox="1"/>
          <p:nvPr/>
        </p:nvSpPr>
        <p:spPr>
          <a:xfrm>
            <a:off x="7269650" y="4653025"/>
            <a:ext cx="465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…and so many more!!!</a:t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2e12e48ee1b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5600" y="3968325"/>
            <a:ext cx="5791950" cy="187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2e12e48ee1b_1_7"/>
          <p:cNvSpPr txBox="1">
            <a:spLocks noGrp="1"/>
          </p:cNvSpPr>
          <p:nvPr>
            <p:ph type="title"/>
          </p:nvPr>
        </p:nvSpPr>
        <p:spPr>
          <a:xfrm>
            <a:off x="838200" y="495550"/>
            <a:ext cx="10515600" cy="12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CLASSE Compute Farm</a:t>
            </a:r>
            <a:endParaRPr sz="2800"/>
          </a:p>
        </p:txBody>
      </p:sp>
      <p:sp>
        <p:nvSpPr>
          <p:cNvPr id="331" name="Google Shape;331;g2e12e48ee1b_1_7"/>
          <p:cNvSpPr txBox="1">
            <a:spLocks noGrp="1"/>
          </p:cNvSpPr>
          <p:nvPr>
            <p:ph type="body" idx="1"/>
          </p:nvPr>
        </p:nvSpPr>
        <p:spPr>
          <a:xfrm>
            <a:off x="838200" y="2446675"/>
            <a:ext cx="7045200" cy="182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/>
              <a:t>See “CI Resources at CHESS and Beyond”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/>
              <a:t>More information available at</a:t>
            </a:r>
            <a:endParaRPr sz="2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hlink"/>
                </a:solidFill>
                <a:hlinkClick r:id="rId4"/>
              </a:rPr>
              <a:t>https://wiki.classe.cornell.edu/Computing/ComputeFarmIntro</a:t>
            </a:r>
            <a:endParaRPr sz="1300"/>
          </a:p>
        </p:txBody>
      </p:sp>
      <p:pic>
        <p:nvPicPr>
          <p:cNvPr id="332" name="Google Shape;332;g2e12e48ee1b_1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6175" y="1164250"/>
            <a:ext cx="3311374" cy="248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e12e48ee1b_1_11"/>
          <p:cNvSpPr txBox="1">
            <a:spLocks noGrp="1"/>
          </p:cNvSpPr>
          <p:nvPr>
            <p:ph type="title"/>
          </p:nvPr>
        </p:nvSpPr>
        <p:spPr>
          <a:xfrm>
            <a:off x="1066800" y="495557"/>
            <a:ext cx="105156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CHESS Analysis Pipeline (CHAP)</a:t>
            </a:r>
            <a:endParaRPr sz="2800"/>
          </a:p>
        </p:txBody>
      </p:sp>
      <p:pic>
        <p:nvPicPr>
          <p:cNvPr id="338" name="Google Shape;338;g2e12e48ee1b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550" y="1751234"/>
            <a:ext cx="5691076" cy="155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e12e48ee1b_1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900" y="3595375"/>
            <a:ext cx="5973074" cy="17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e12e48ee1b_1_11"/>
          <p:cNvSpPr txBox="1">
            <a:spLocks noGrp="1"/>
          </p:cNvSpPr>
          <p:nvPr>
            <p:ph type="body" idx="1"/>
          </p:nvPr>
        </p:nvSpPr>
        <p:spPr>
          <a:xfrm>
            <a:off x="641150" y="1751225"/>
            <a:ext cx="5918700" cy="447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08927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265"/>
              <a:buChar char="•"/>
            </a:pPr>
            <a:r>
              <a:rPr lang="en-US" sz="2190"/>
              <a:t>Object-oriented framework</a:t>
            </a:r>
            <a:endParaRPr sz="2190"/>
          </a:p>
          <a:p>
            <a:pPr marL="457200" lvl="0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2190"/>
              <a:t>Data analysis code organized into reusable modules</a:t>
            </a:r>
            <a:endParaRPr sz="2190"/>
          </a:p>
          <a:p>
            <a:pPr marL="914400" lvl="1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1820"/>
              <a:t>Reader</a:t>
            </a:r>
            <a:endParaRPr sz="1820"/>
          </a:p>
          <a:p>
            <a:pPr marL="914400" lvl="1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1820"/>
              <a:t>Processor</a:t>
            </a:r>
            <a:endParaRPr sz="1820"/>
          </a:p>
          <a:p>
            <a:pPr marL="914400" lvl="1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1820"/>
              <a:t>Writer</a:t>
            </a:r>
            <a:endParaRPr sz="1820"/>
          </a:p>
          <a:p>
            <a:pPr marL="457200" lvl="0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2190"/>
              <a:t>Multiple inputs</a:t>
            </a:r>
            <a:endParaRPr sz="2190"/>
          </a:p>
          <a:p>
            <a:pPr marL="457200" lvl="0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2190"/>
              <a:t>User interface</a:t>
            </a:r>
            <a:endParaRPr sz="2190"/>
          </a:p>
          <a:p>
            <a:pPr marL="914400" lvl="1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1820"/>
              <a:t>Command line (expert)</a:t>
            </a:r>
            <a:endParaRPr sz="1820"/>
          </a:p>
          <a:p>
            <a:pPr marL="914400" lvl="1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1820"/>
              <a:t>Galaxy (non-expert)</a:t>
            </a:r>
            <a:endParaRPr sz="1820"/>
          </a:p>
          <a:p>
            <a:pPr marL="914400" lvl="1" indent="-30892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265"/>
              <a:buChar char="•"/>
            </a:pPr>
            <a:r>
              <a:rPr lang="en-US" sz="1820"/>
              <a:t>CHAPBook (coding interface)</a:t>
            </a:r>
            <a:endParaRPr sz="182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dafb7719a5_0_25"/>
          <p:cNvSpPr txBox="1">
            <a:spLocks noGrp="1"/>
          </p:cNvSpPr>
          <p:nvPr>
            <p:ph type="title"/>
          </p:nvPr>
        </p:nvSpPr>
        <p:spPr>
          <a:xfrm>
            <a:off x="1021080" y="3523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X-CITE Workshop Agenda</a:t>
            </a:r>
            <a:r>
              <a:rPr lang="en-US" sz="3600"/>
              <a:t> </a:t>
            </a:r>
            <a:endParaRPr/>
          </a:p>
        </p:txBody>
      </p:sp>
      <p:graphicFrame>
        <p:nvGraphicFramePr>
          <p:cNvPr id="346" name="Google Shape;346;g2dafb7719a5_0_25"/>
          <p:cNvGraphicFramePr/>
          <p:nvPr/>
        </p:nvGraphicFramePr>
        <p:xfrm>
          <a:off x="944875" y="1039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{A0F3FCB7-AC19-428F-8B29-EBD428C942E7}</a:tableStyleId>
              </a:tblPr>
              <a:tblGrid>
                <a:gridCol w="188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b="1" u="none" strike="noStrike" cap="none"/>
                        <a:t>Time</a:t>
                      </a:r>
                      <a:endParaRPr sz="1300"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Content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8:30 - 8:50 am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Introduction to X-CITE training program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8:50 - 9:40 am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Overview of CHESS research workflow and CI (data collection software, data analysis software, Compute Farm, preparing for beamtime)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9:40 - 09:55 am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Break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9:55 - 10:55 am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Programming modules (Python and Jupyter, packages/libraries Conda, numerical analysis with Python) 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10:55 - 11:20 am 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Systems Fundamentals (Linux, command line, </a:t>
                      </a:r>
                      <a:r>
                        <a:rPr lang="en-US" b="1"/>
                        <a:t>scripting</a:t>
                      </a:r>
                      <a:r>
                        <a:rPr lang="en-US" b="1" u="none" strike="noStrike" cap="none"/>
                        <a:t>)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11:20 - 11:40 am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CI resources at CHESS and beyond (</a:t>
                      </a:r>
                      <a:r>
                        <a:rPr lang="en-US" b="1"/>
                        <a:t>job submission, CHESS systems, other NSF resources (ACCESS)</a:t>
                      </a:r>
                      <a:r>
                        <a:rPr lang="en-US" b="1" u="none" strike="noStrike" cap="none"/>
                        <a:t>)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11:40 - 12:15 pm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Town Hall on CHESS User Experiences and Challenges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12:15 - 1:15 pm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Lunch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1:15 - 3:15 pm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Hands-on session with complete end-to-end data analysis examples 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3:15 - 3:30 pm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User survey and feedback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u="none" strike="noStrike" cap="none"/>
                        <a:t>3:30 - 4:30 pm</a:t>
                      </a:r>
                      <a:endParaRPr sz="1300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b="1" u="none" strike="noStrike" cap="none"/>
                        <a:t>Office hours</a:t>
                      </a:r>
                      <a:endParaRPr b="1" u="none" strike="noStrike" cap="none"/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0"/>
          <p:cNvSpPr txBox="1">
            <a:spLocks noGrp="1"/>
          </p:cNvSpPr>
          <p:nvPr>
            <p:ph type="title"/>
          </p:nvPr>
        </p:nvSpPr>
        <p:spPr>
          <a:xfrm>
            <a:off x="838207" y="124093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Thanks</a:t>
            </a:r>
            <a:endParaRPr/>
          </a:p>
        </p:txBody>
      </p:sp>
      <p:pic>
        <p:nvPicPr>
          <p:cNvPr id="352" name="Google Shape;352;p10" descr="NSF Logo | NSF - National Science Found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2466" y="4687763"/>
            <a:ext cx="2870200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0"/>
          <p:cNvSpPr txBox="1"/>
          <p:nvPr/>
        </p:nvSpPr>
        <p:spPr>
          <a:xfrm>
            <a:off x="4915099" y="5261075"/>
            <a:ext cx="5212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NSF Cybertraining Award # 2320373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0"/>
          <p:cNvSpPr txBox="1"/>
          <p:nvPr/>
        </p:nvSpPr>
        <p:spPr>
          <a:xfrm>
            <a:off x="573825" y="2813400"/>
            <a:ext cx="11060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website: </a:t>
            </a:r>
            <a:r>
              <a:rPr lang="en-US" sz="2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https://sites.google.com/view/x-cite-nsf/home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Training materials: </a:t>
            </a:r>
            <a:r>
              <a:rPr lang="en-US" sz="2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https://xcitecourse.org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a1fd8b166_1_0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3600"/>
              <a:t>Data Collection at CHESS</a:t>
            </a:r>
            <a:endParaRPr/>
          </a:p>
        </p:txBody>
      </p:sp>
      <p:pic>
        <p:nvPicPr>
          <p:cNvPr id="134" name="Google Shape;134;g2da1fd8b166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3636" y="1834650"/>
            <a:ext cx="8834224" cy="44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da1fd8b166_1_0"/>
          <p:cNvSpPr txBox="1">
            <a:spLocks noGrp="1"/>
          </p:cNvSpPr>
          <p:nvPr>
            <p:ph type="body" idx="1"/>
          </p:nvPr>
        </p:nvSpPr>
        <p:spPr>
          <a:xfrm>
            <a:off x="992275" y="1204600"/>
            <a:ext cx="93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600"/>
              <a:t>The </a:t>
            </a:r>
            <a:r>
              <a:rPr lang="en-US" sz="1600" b="1"/>
              <a:t>beamtime/data collection</a:t>
            </a:r>
            <a:r>
              <a:rPr lang="en-US" sz="1600"/>
              <a:t> part of the research workflow is often </a:t>
            </a:r>
            <a:r>
              <a:rPr lang="en-US" sz="1600" i="1"/>
              <a:t>overwhelming in terms of CI/computing for many users </a:t>
            </a:r>
            <a:r>
              <a:rPr lang="en-US" sz="1600"/>
              <a:t>- we will focus on this part of the research workflow in this session.</a:t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 l="4131" b="15426"/>
          <a:stretch/>
        </p:blipFill>
        <p:spPr>
          <a:xfrm>
            <a:off x="0" y="4337150"/>
            <a:ext cx="3810000" cy="252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3600"/>
              <a:t>Large Burden of Expertise For Users</a:t>
            </a:r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body" idx="1"/>
          </p:nvPr>
        </p:nvSpPr>
        <p:spPr>
          <a:xfrm>
            <a:off x="1021075" y="1215150"/>
            <a:ext cx="938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900"/>
              <a:t>Users need to become proficient (often experts) across multiple fields</a:t>
            </a:r>
            <a:endParaRPr sz="1900"/>
          </a:p>
        </p:txBody>
      </p:sp>
      <p:sp>
        <p:nvSpPr>
          <p:cNvPr id="143" name="Google Shape;143;p3"/>
          <p:cNvSpPr/>
          <p:nvPr/>
        </p:nvSpPr>
        <p:spPr>
          <a:xfrm>
            <a:off x="1508288" y="1731175"/>
            <a:ext cx="2104500" cy="951900"/>
          </a:xfrm>
          <a:prstGeom prst="flowChartAlternateProcess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DOMAIN SCIENCE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3865263" y="1731175"/>
            <a:ext cx="2104500" cy="951900"/>
          </a:xfrm>
          <a:prstGeom prst="flowChartAlternateProcess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X-RAY SCIENCE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6222238" y="1731175"/>
            <a:ext cx="2104500" cy="951900"/>
          </a:xfrm>
          <a:prstGeom prst="flowChartAlternateProcess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COMPUTING &amp; CYBER INFRASTRUCTURE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8579213" y="1731175"/>
            <a:ext cx="2104500" cy="951900"/>
          </a:xfrm>
          <a:prstGeom prst="flowChartAlternateProcess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OTHER 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(e.g. MODELING, SIMUALTIONS etc.)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7" name="Google Shape;147;p3"/>
          <p:cNvSpPr txBox="1">
            <a:spLocks noGrp="1"/>
          </p:cNvSpPr>
          <p:nvPr>
            <p:ph type="body" idx="1"/>
          </p:nvPr>
        </p:nvSpPr>
        <p:spPr>
          <a:xfrm>
            <a:off x="4361350" y="2889738"/>
            <a:ext cx="584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900" i="1">
                <a:solidFill>
                  <a:srgbClr val="45818E"/>
                </a:solidFill>
              </a:rPr>
              <a:t>Historically users were </a:t>
            </a:r>
            <a:r>
              <a:rPr lang="en-US" sz="1900" b="1" i="1">
                <a:solidFill>
                  <a:srgbClr val="45818E"/>
                </a:solidFill>
              </a:rPr>
              <a:t>on their own</a:t>
            </a:r>
            <a:r>
              <a:rPr lang="en-US" sz="1900" i="1">
                <a:solidFill>
                  <a:srgbClr val="45818E"/>
                </a:solidFill>
              </a:rPr>
              <a:t> to learn this - learned on-the-fly AT the beamline</a:t>
            </a:r>
            <a:endParaRPr sz="1900" i="1">
              <a:solidFill>
                <a:srgbClr val="45818E"/>
              </a:solidFill>
            </a:endParaRPr>
          </a:p>
        </p:txBody>
      </p:sp>
      <p:cxnSp>
        <p:nvCxnSpPr>
          <p:cNvPr id="148" name="Google Shape;148;p3"/>
          <p:cNvCxnSpPr>
            <a:stCxn id="145" idx="2"/>
            <a:endCxn id="147" idx="0"/>
          </p:cNvCxnSpPr>
          <p:nvPr/>
        </p:nvCxnSpPr>
        <p:spPr>
          <a:xfrm>
            <a:off x="7274488" y="2683075"/>
            <a:ext cx="9000" cy="206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" name="Google Shape;149;p3"/>
          <p:cNvSpPr txBox="1">
            <a:spLocks noGrp="1"/>
          </p:cNvSpPr>
          <p:nvPr>
            <p:ph type="body" idx="1"/>
          </p:nvPr>
        </p:nvSpPr>
        <p:spPr>
          <a:xfrm>
            <a:off x="3196500" y="4682675"/>
            <a:ext cx="8995500" cy="10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r>
              <a:rPr lang="en-US" sz="1900"/>
              <a:t>When they start their synchrotron journey: </a:t>
            </a:r>
            <a:r>
              <a:rPr lang="en-US" sz="1900" b="1"/>
              <a:t>most users - </a:t>
            </a:r>
            <a:r>
              <a:rPr lang="en-US" sz="1900" b="1" i="1"/>
              <a:t>regardless of discipline</a:t>
            </a:r>
            <a:endParaRPr sz="1900" b="1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r>
              <a:rPr lang="en-US" sz="1900" b="1" i="1">
                <a:solidFill>
                  <a:schemeClr val="accent3"/>
                </a:solidFill>
              </a:rPr>
              <a:t>do not </a:t>
            </a:r>
            <a:r>
              <a:rPr lang="en-US" sz="1900" i="1">
                <a:solidFill>
                  <a:schemeClr val="accent3"/>
                </a:solidFill>
              </a:rPr>
              <a:t>have a sufficiently strong background in scientific computing or cyber infrastructure  </a:t>
            </a:r>
            <a:r>
              <a:rPr lang="en-US" sz="1900"/>
              <a:t>to perform synchrotron measurements and subsequent analysis </a:t>
            </a:r>
            <a:endParaRPr sz="1900"/>
          </a:p>
        </p:txBody>
      </p:sp>
      <p:sp>
        <p:nvSpPr>
          <p:cNvPr id="150" name="Google Shape;150;p3"/>
          <p:cNvSpPr txBox="1"/>
          <p:nvPr/>
        </p:nvSpPr>
        <p:spPr>
          <a:xfrm>
            <a:off x="253200" y="3665900"/>
            <a:ext cx="11685600" cy="76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>
                <a:solidFill>
                  <a:schemeClr val="dk1"/>
                </a:solidFill>
              </a:rPr>
              <a:t>Increasing user cyber and computing literacy </a:t>
            </a:r>
            <a:r>
              <a:rPr lang="en-US" sz="1900" b="1" i="1">
                <a:solidFill>
                  <a:schemeClr val="dk1"/>
                </a:solidFill>
              </a:rPr>
              <a:t>before the time of data collection</a:t>
            </a:r>
            <a:r>
              <a:rPr lang="en-US" sz="1900">
                <a:solidFill>
                  <a:schemeClr val="dk1"/>
                </a:solidFill>
              </a:rPr>
              <a:t> will allow </a:t>
            </a:r>
            <a:r>
              <a:rPr lang="en-US" sz="1900" b="1">
                <a:solidFill>
                  <a:schemeClr val="dk1"/>
                </a:solidFill>
              </a:rPr>
              <a:t>users to focus on science decisions at the beamline</a:t>
            </a:r>
            <a:r>
              <a:rPr lang="en-US" sz="1900">
                <a:solidFill>
                  <a:schemeClr val="dk1"/>
                </a:solidFill>
              </a:rPr>
              <a:t>, rather than being overwhelmed by learning these skills in real time</a:t>
            </a:r>
            <a:endParaRPr sz="1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5555"/>
              <a:buNone/>
            </a:pPr>
            <a:r>
              <a:rPr lang="en-US" sz="3600"/>
              <a:t>Diverse Science Drivers &amp; Communities at CHESS</a:t>
            </a:r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228699" y="1313999"/>
            <a:ext cx="117006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028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282"/>
              <a:buChar char="•"/>
            </a:pPr>
            <a:r>
              <a:rPr lang="en-US" sz="1760" b="1"/>
              <a:t>7 Beamlines</a:t>
            </a:r>
            <a:r>
              <a:rPr lang="en-US" sz="1760"/>
              <a:t> – each specializing in a specific scientific domain &amp; set of techniques</a:t>
            </a:r>
            <a:endParaRPr sz="1760"/>
          </a:p>
          <a:p>
            <a:pPr marL="457200" lvl="0" indent="-34028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282"/>
              <a:buChar char="•"/>
            </a:pPr>
            <a:r>
              <a:rPr lang="en-US" sz="1760" i="1"/>
              <a:t>Partner model</a:t>
            </a:r>
            <a:r>
              <a:rPr lang="en-US" sz="1760"/>
              <a:t> - </a:t>
            </a:r>
            <a:r>
              <a:rPr lang="en-US" sz="1760" b="1"/>
              <a:t>3 subfacilities</a:t>
            </a:r>
            <a:r>
              <a:rPr lang="en-US" sz="1760"/>
              <a:t> – each with their own missions, deliverables, structure, and allocation policies</a:t>
            </a:r>
            <a:endParaRPr sz="2040"/>
          </a:p>
        </p:txBody>
      </p:sp>
      <p:pic>
        <p:nvPicPr>
          <p:cNvPr id="157" name="Google Shape;157;p4" descr="Diagram, engineer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0" t="18583" r="-187" b="266"/>
          <a:stretch/>
        </p:blipFill>
        <p:spPr>
          <a:xfrm>
            <a:off x="1021080" y="2091559"/>
            <a:ext cx="10156731" cy="3877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3600"/>
              <a:t>Data Collection: Computing &amp; CI</a:t>
            </a:r>
            <a:endParaRPr/>
          </a:p>
        </p:txBody>
      </p:sp>
      <p:sp>
        <p:nvSpPr>
          <p:cNvPr id="163" name="Google Shape;163;p6"/>
          <p:cNvSpPr txBox="1"/>
          <p:nvPr/>
        </p:nvSpPr>
        <p:spPr>
          <a:xfrm>
            <a:off x="488850" y="1234525"/>
            <a:ext cx="1170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and CI literacy needs vary across beamlines and even for different techniques within a beamline.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843906" y="2125942"/>
            <a:ext cx="237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B1B"/>
                </a:solidFill>
                <a:latin typeface="Arial"/>
                <a:ea typeface="Arial"/>
                <a:cs typeface="Arial"/>
                <a:sym typeface="Arial"/>
              </a:rPr>
              <a:t>All programs</a:t>
            </a:r>
            <a:endParaRPr sz="1100"/>
          </a:p>
        </p:txBody>
      </p:sp>
      <p:sp>
        <p:nvSpPr>
          <p:cNvPr id="165" name="Google Shape;165;p6"/>
          <p:cNvSpPr txBox="1"/>
          <p:nvPr/>
        </p:nvSpPr>
        <p:spPr>
          <a:xfrm>
            <a:off x="7445425" y="2139525"/>
            <a:ext cx="470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B1B"/>
                </a:solidFill>
                <a:latin typeface="Arial"/>
                <a:ea typeface="Arial"/>
                <a:cs typeface="Arial"/>
                <a:sym typeface="Arial"/>
              </a:rPr>
              <a:t>Program/Technique Specific</a:t>
            </a:r>
            <a:endParaRPr sz="1100"/>
          </a:p>
        </p:txBody>
      </p:sp>
      <p:sp>
        <p:nvSpPr>
          <p:cNvPr id="166" name="Google Shape;166;p6"/>
          <p:cNvSpPr txBox="1"/>
          <p:nvPr/>
        </p:nvSpPr>
        <p:spPr>
          <a:xfrm>
            <a:off x="4088788" y="2125945"/>
            <a:ext cx="351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B1B"/>
                </a:solidFill>
                <a:latin typeface="Arial"/>
                <a:ea typeface="Arial"/>
                <a:cs typeface="Arial"/>
                <a:sym typeface="Arial"/>
              </a:rPr>
              <a:t>Most Programs/Techniques</a:t>
            </a:r>
            <a:endParaRPr sz="1100"/>
          </a:p>
        </p:txBody>
      </p:sp>
      <p:sp>
        <p:nvSpPr>
          <p:cNvPr id="167" name="Google Shape;167;p6"/>
          <p:cNvSpPr txBox="1"/>
          <p:nvPr/>
        </p:nvSpPr>
        <p:spPr>
          <a:xfrm>
            <a:off x="383244" y="5210064"/>
            <a:ext cx="11425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of these categories have XCITE courses associated with them. 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Users should work with their beamline scientists to understand what is required for their experiment. </a:t>
            </a:r>
            <a:endParaRPr sz="2133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8" name="Google Shape;168;p6"/>
          <p:cNvGraphicFramePr/>
          <p:nvPr/>
        </p:nvGraphicFramePr>
        <p:xfrm>
          <a:off x="406250" y="274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{D5EE919F-782A-4CA6-841B-024CF41C321E}</a:tableStyleId>
              </a:tblPr>
              <a:tblGrid>
                <a:gridCol w="249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Experimental station</a:t>
                      </a:r>
                      <a:endParaRPr sz="1500" b="1">
                        <a:solidFill>
                          <a:srgbClr val="00173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XS100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CHESS Networks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XS100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CHESS Filesystem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XS100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CHESS Compute Farm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DC200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CHESS BYOD Policies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XS100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9" name="Google Shape;169;p6"/>
          <p:cNvGraphicFramePr/>
          <p:nvPr/>
        </p:nvGraphicFramePr>
        <p:xfrm>
          <a:off x="4304788" y="274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{D5EE919F-782A-4CA6-841B-024CF41C321E}</a:tableStyleId>
              </a:tblPr>
              <a:tblGrid>
                <a:gridCol w="209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Python</a:t>
                      </a:r>
                      <a:endParaRPr sz="1500" b="1">
                        <a:solidFill>
                          <a:srgbClr val="00173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PE100-2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SPEC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Git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PE103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0" name="Google Shape;170;p6"/>
          <p:cNvGraphicFramePr/>
          <p:nvPr/>
        </p:nvGraphicFramePr>
        <p:xfrm>
          <a:off x="7959063" y="272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{D5EE919F-782A-4CA6-841B-024CF41C321E}</a:tableStyleId>
              </a:tblPr>
              <a:tblGrid>
                <a:gridCol w="285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Program-Specific Software Packages</a:t>
                      </a:r>
                      <a:endParaRPr sz="1500" b="1">
                        <a:solidFill>
                          <a:srgbClr val="00173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(e.g. GSASII, DIALS, HEXRD, PyMCA, NEXUS, etc.)</a:t>
                      </a:r>
                      <a:endParaRPr sz="1500" b="1">
                        <a:solidFill>
                          <a:srgbClr val="00173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Pandas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0017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Matlab</a:t>
                      </a:r>
                      <a:endParaRPr sz="1500" b="1">
                        <a:solidFill>
                          <a:srgbClr val="001736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1" name="Google Shape;17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525" y="3169775"/>
            <a:ext cx="386750" cy="3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6675" y="3083225"/>
            <a:ext cx="386750" cy="3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9773" y="3829590"/>
            <a:ext cx="386750" cy="3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275" y="4245254"/>
            <a:ext cx="386750" cy="3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 l="15138" t="21837" r="7938" b="10005"/>
          <a:stretch/>
        </p:blipFill>
        <p:spPr>
          <a:xfrm>
            <a:off x="10978581" y="3044513"/>
            <a:ext cx="878275" cy="59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Anatomy of an Experimental Station: Station Computer</a:t>
            </a:r>
            <a:endParaRPr sz="2800"/>
          </a:p>
        </p:txBody>
      </p:sp>
      <p:sp>
        <p:nvSpPr>
          <p:cNvPr id="181" name="Google Shape;181;p2"/>
          <p:cNvSpPr txBox="1">
            <a:spLocks noGrp="1"/>
          </p:cNvSpPr>
          <p:nvPr>
            <p:ph type="body" idx="1"/>
          </p:nvPr>
        </p:nvSpPr>
        <p:spPr>
          <a:xfrm>
            <a:off x="283779" y="1277852"/>
            <a:ext cx="11529849" cy="113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All experimental stations are controlled by a special computer , the</a:t>
            </a:r>
            <a:r>
              <a:rPr lang="en-US" sz="1800" b="1"/>
              <a:t> station computer </a:t>
            </a:r>
            <a:r>
              <a:rPr lang="en-US" sz="1800"/>
              <a:t>that communicates to all the hardware and software needed for data collection. </a:t>
            </a: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</a:t>
            </a:r>
            <a:r>
              <a:rPr lang="en-US" sz="1800" b="1"/>
              <a:t>station computer </a:t>
            </a:r>
            <a:r>
              <a:rPr lang="en-US" sz="1800"/>
              <a:t>typically runs a number of processes and is responsible for orchestrating data collection, motor motions, synchronized triggers, metadata logging, and more.</a:t>
            </a:r>
            <a:endParaRPr sz="1800"/>
          </a:p>
        </p:txBody>
      </p:sp>
      <p:sp>
        <p:nvSpPr>
          <p:cNvPr id="182" name="Google Shape;182;p2"/>
          <p:cNvSpPr txBox="1"/>
          <p:nvPr/>
        </p:nvSpPr>
        <p:spPr>
          <a:xfrm>
            <a:off x="738001" y="2825650"/>
            <a:ext cx="44187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station computer</a:t>
            </a: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has </a:t>
            </a: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special</a:t>
            </a:r>
            <a:r>
              <a:rPr lang="en-US" sz="1500" i="1"/>
              <a:t> </a:t>
            </a: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permissions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allows it to communicate with protected devices and filesystems. 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a good steward: </a:t>
            </a:r>
            <a:endParaRPr sz="15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i="1"/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interact with processes that your staff scientist has approved or trained you on</a:t>
            </a:r>
            <a:endParaRPr sz="15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i="1"/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not launch additional terminals from the station computer without consulting your staff scientist (some programs will overload and crash the computer if run locally and disrupt data collection)</a:t>
            </a:r>
            <a:endParaRPr sz="1500"/>
          </a:p>
        </p:txBody>
      </p:sp>
      <p:grpSp>
        <p:nvGrpSpPr>
          <p:cNvPr id="183" name="Google Shape;183;p2"/>
          <p:cNvGrpSpPr/>
          <p:nvPr/>
        </p:nvGrpSpPr>
        <p:grpSpPr>
          <a:xfrm>
            <a:off x="5018681" y="2648024"/>
            <a:ext cx="6122284" cy="3330131"/>
            <a:chOff x="4156833" y="2316235"/>
            <a:chExt cx="7507360" cy="4219551"/>
          </a:xfrm>
        </p:grpSpPr>
        <p:pic>
          <p:nvPicPr>
            <p:cNvPr id="184" name="Google Shape;184;p2" descr="Icon Box Icons - Free SVG &amp; PNG Icon Box Images - Noun Projec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210076">
              <a:off x="10132250" y="3704174"/>
              <a:ext cx="893482" cy="893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" descr="246 Triple Monitors Images, Stock Photos, 3D objects, &amp; Vectors |  Shutterstock"/>
            <p:cNvPicPr preferRelativeResize="0"/>
            <p:nvPr/>
          </p:nvPicPr>
          <p:blipFill rotWithShape="1">
            <a:blip r:embed="rId4">
              <a:alphaModFix/>
            </a:blip>
            <a:srcRect b="29149"/>
            <a:stretch/>
          </p:blipFill>
          <p:spPr>
            <a:xfrm>
              <a:off x="4156833" y="2576578"/>
              <a:ext cx="3302000" cy="2519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2" descr="Server Rack Icon Images – Browse 16,533 Stock Photos, Vectors, and Video |  Adobe Stock"/>
            <p:cNvPicPr preferRelativeResize="0"/>
            <p:nvPr/>
          </p:nvPicPr>
          <p:blipFill rotWithShape="1">
            <a:blip r:embed="rId5">
              <a:alphaModFix/>
            </a:blip>
            <a:srcRect l="17132" t="23919" r="16306" b="23108"/>
            <a:stretch/>
          </p:blipFill>
          <p:spPr>
            <a:xfrm>
              <a:off x="7537472" y="2810936"/>
              <a:ext cx="1644359" cy="159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"/>
            <p:cNvSpPr txBox="1"/>
            <p:nvPr/>
          </p:nvSpPr>
          <p:spPr>
            <a:xfrm>
              <a:off x="7798338" y="2391104"/>
              <a:ext cx="12612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Controls</a:t>
              </a:r>
              <a:endParaRPr/>
            </a:p>
          </p:txBody>
        </p:sp>
        <p:sp>
          <p:nvSpPr>
            <p:cNvPr id="188" name="Google Shape;188;p2"/>
            <p:cNvSpPr txBox="1"/>
            <p:nvPr/>
          </p:nvSpPr>
          <p:spPr>
            <a:xfrm>
              <a:off x="4911979" y="3012578"/>
              <a:ext cx="19548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Station Computer</a:t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9731761" y="3971377"/>
              <a:ext cx="1198179" cy="1124607"/>
            </a:xfrm>
            <a:custGeom>
              <a:avLst/>
              <a:gdLst/>
              <a:ahLst/>
              <a:cxnLst/>
              <a:rect l="l" t="t" r="r" b="b"/>
              <a:pathLst>
                <a:path w="1198179" h="1124607" extrusionOk="0">
                  <a:moveTo>
                    <a:pt x="10510" y="0"/>
                  </a:moveTo>
                  <a:lnTo>
                    <a:pt x="0" y="578069"/>
                  </a:lnTo>
                  <a:lnTo>
                    <a:pt x="1177159" y="1124607"/>
                  </a:lnTo>
                  <a:lnTo>
                    <a:pt x="1198179" y="546538"/>
                  </a:lnTo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9743039" y="2316235"/>
              <a:ext cx="1125020" cy="1762018"/>
            </a:xfrm>
            <a:custGeom>
              <a:avLst/>
              <a:gdLst/>
              <a:ahLst/>
              <a:cxnLst/>
              <a:rect l="l" t="t" r="r" b="b"/>
              <a:pathLst>
                <a:path w="1125020" h="1762018" extrusionOk="0">
                  <a:moveTo>
                    <a:pt x="0" y="1654139"/>
                  </a:moveTo>
                  <a:lnTo>
                    <a:pt x="1125020" y="0"/>
                  </a:lnTo>
                  <a:lnTo>
                    <a:pt x="1114746" y="611312"/>
                  </a:lnTo>
                  <a:lnTo>
                    <a:pt x="775699" y="1089061"/>
                  </a:lnTo>
                  <a:cubicBezTo>
                    <a:pt x="777411" y="965771"/>
                    <a:pt x="779124" y="842481"/>
                    <a:pt x="780836" y="719191"/>
                  </a:cubicBezTo>
                  <a:lnTo>
                    <a:pt x="452063" y="1196939"/>
                  </a:lnTo>
                  <a:lnTo>
                    <a:pt x="436652" y="1628454"/>
                  </a:lnTo>
                  <a:lnTo>
                    <a:pt x="349321" y="1762018"/>
                  </a:lnTo>
                  <a:lnTo>
                    <a:pt x="0" y="165413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0897025" y="4223579"/>
              <a:ext cx="767168" cy="872405"/>
            </a:xfrm>
            <a:custGeom>
              <a:avLst/>
              <a:gdLst/>
              <a:ahLst/>
              <a:cxnLst/>
              <a:rect l="l" t="t" r="r" b="b"/>
              <a:pathLst>
                <a:path w="732347" h="860611" extrusionOk="0">
                  <a:moveTo>
                    <a:pt x="33100" y="289629"/>
                  </a:moveTo>
                  <a:lnTo>
                    <a:pt x="732347" y="0"/>
                  </a:lnTo>
                  <a:lnTo>
                    <a:pt x="719935" y="575120"/>
                  </a:lnTo>
                  <a:lnTo>
                    <a:pt x="0" y="860611"/>
                  </a:lnTo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433782" y="3998148"/>
              <a:ext cx="228600" cy="323850"/>
            </a:xfrm>
            <a:custGeom>
              <a:avLst/>
              <a:gdLst/>
              <a:ahLst/>
              <a:cxnLst/>
              <a:rect l="l" t="t" r="r" b="b"/>
              <a:pathLst>
                <a:path w="228600" h="323850" extrusionOk="0">
                  <a:moveTo>
                    <a:pt x="66675" y="0"/>
                  </a:moveTo>
                  <a:lnTo>
                    <a:pt x="228600" y="238125"/>
                  </a:lnTo>
                  <a:lnTo>
                    <a:pt x="0" y="323850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495694" y="2316235"/>
              <a:ext cx="55244" cy="1762018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865455" y="2316984"/>
              <a:ext cx="635000" cy="628650"/>
            </a:xfrm>
            <a:custGeom>
              <a:avLst/>
              <a:gdLst/>
              <a:ahLst/>
              <a:cxnLst/>
              <a:rect l="l" t="t" r="r" b="b"/>
              <a:pathLst>
                <a:path w="635000" h="628650" extrusionOk="0">
                  <a:moveTo>
                    <a:pt x="3175" y="0"/>
                  </a:moveTo>
                  <a:lnTo>
                    <a:pt x="635000" y="6350"/>
                  </a:lnTo>
                  <a:lnTo>
                    <a:pt x="622300" y="628650"/>
                  </a:lnTo>
                  <a:lnTo>
                    <a:pt x="0" y="606425"/>
                  </a:lnTo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5" name="Google Shape;195;p2"/>
            <p:cNvCxnSpPr/>
            <p:nvPr/>
          </p:nvCxnSpPr>
          <p:spPr>
            <a:xfrm rot="10800000" flipH="1">
              <a:off x="10723196" y="2732499"/>
              <a:ext cx="540210" cy="1112777"/>
            </a:xfrm>
            <a:prstGeom prst="straightConnector1">
              <a:avLst/>
            </a:prstGeom>
            <a:noFill/>
            <a:ln w="9525" cap="flat" cmpd="sng">
              <a:solidFill>
                <a:srgbClr val="A5C2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96" name="Google Shape;196;p2" descr="Server Rack Icon Images – Browse 16,533 Stock Photos, Vectors, and Video |  Adobe Stock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80433" y="4727755"/>
              <a:ext cx="1808031" cy="1808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2"/>
            <p:cNvSpPr txBox="1"/>
            <p:nvPr/>
          </p:nvSpPr>
          <p:spPr>
            <a:xfrm>
              <a:off x="4762583" y="5269196"/>
              <a:ext cx="19547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Centralized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Data Storage</a:t>
              </a:r>
              <a:endParaRPr/>
            </a:p>
          </p:txBody>
        </p:sp>
        <p:pic>
          <p:nvPicPr>
            <p:cNvPr id="198" name="Google Shape;198;p2" descr="A blue squares with green stems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t="1" b="838"/>
            <a:stretch/>
          </p:blipFill>
          <p:spPr>
            <a:xfrm>
              <a:off x="8399425" y="5032009"/>
              <a:ext cx="1487502" cy="9395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2"/>
            <p:cNvSpPr txBox="1"/>
            <p:nvPr/>
          </p:nvSpPr>
          <p:spPr>
            <a:xfrm>
              <a:off x="8134444" y="6012969"/>
              <a:ext cx="19547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Compute Farm</a:t>
              </a:r>
              <a:endParaRPr/>
            </a:p>
          </p:txBody>
        </p:sp>
      </p:grpSp>
      <p:sp>
        <p:nvSpPr>
          <p:cNvPr id="200" name="Google Shape;200;p2"/>
          <p:cNvSpPr txBox="1"/>
          <p:nvPr/>
        </p:nvSpPr>
        <p:spPr>
          <a:xfrm>
            <a:off x="10054790" y="4933769"/>
            <a:ext cx="195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Experimental Station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0e0a952817_2_1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Station Computer: Linux and CLI</a:t>
            </a:r>
            <a:endParaRPr sz="2800"/>
          </a:p>
        </p:txBody>
      </p:sp>
      <p:sp>
        <p:nvSpPr>
          <p:cNvPr id="206" name="Google Shape;206;g20e0a952817_2_1"/>
          <p:cNvSpPr txBox="1">
            <a:spLocks noGrp="1"/>
          </p:cNvSpPr>
          <p:nvPr>
            <p:ph type="body" idx="1"/>
          </p:nvPr>
        </p:nvSpPr>
        <p:spPr>
          <a:xfrm>
            <a:off x="459225" y="2230350"/>
            <a:ext cx="113970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The station computers run on Linux - currently Scientific Linux 7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Users should be familiar with the 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-	Linux OS, 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-	Terminal and using a Command Line Interface (CLI)</a:t>
            </a:r>
            <a:endParaRPr sz="1800"/>
          </a:p>
        </p:txBody>
      </p:sp>
      <p:pic>
        <p:nvPicPr>
          <p:cNvPr id="207" name="Google Shape;207;g20e0a952817_2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8275" y="1102875"/>
            <a:ext cx="1885875" cy="214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0e0a952817_2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125" y="3501225"/>
            <a:ext cx="3825347" cy="31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1021080" y="504707"/>
            <a:ext cx="10515600" cy="76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2800"/>
              <a:t>Anatomy of an Experimental Station: Station Computer</a:t>
            </a:r>
            <a:endParaRPr sz="2800"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283779" y="1277852"/>
            <a:ext cx="11529849" cy="66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Char char="•"/>
            </a:pPr>
            <a:r>
              <a:rPr lang="en-US"/>
              <a:t>Many stations use SPEC as the data acquisition software and EPICS for instrument control</a:t>
            </a:r>
            <a:endParaRPr/>
          </a:p>
        </p:txBody>
      </p:sp>
      <p:sp>
        <p:nvSpPr>
          <p:cNvPr id="215" name="Google Shape;215;p24"/>
          <p:cNvSpPr txBox="1"/>
          <p:nvPr/>
        </p:nvSpPr>
        <p:spPr>
          <a:xfrm>
            <a:off x="663756" y="3907487"/>
            <a:ext cx="5140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 is a language, loosely based on C, used for instrument control and data acquisition at many synchrotrons.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using spec, you will interact with a SPEC terminal and run a combination of “standard” SPEC commands </a:t>
            </a:r>
            <a:r>
              <a:rPr lang="en-US"/>
              <a:t>a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nd/or a series of compiled programs for your technique </a:t>
            </a:r>
            <a:endParaRPr/>
          </a:p>
        </p:txBody>
      </p:sp>
      <p:sp>
        <p:nvSpPr>
          <p:cNvPr id="216" name="Google Shape;216;p24"/>
          <p:cNvSpPr txBox="1"/>
          <p:nvPr/>
        </p:nvSpPr>
        <p:spPr>
          <a:xfrm>
            <a:off x="6293244" y="3920962"/>
            <a:ext cx="5140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EPICS is a set of software tools and applications which provide a software infrastructure for use in building distributed control systems </a:t>
            </a: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operate devices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of the devices at CHESS leverage EPICS drivers for operation EPICS PVs (process variables) are commonly used for signal monitoring and metadata/data logging.  </a:t>
            </a:r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1570536" y="5743135"/>
            <a:ext cx="94167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staff scientist will tell you which commands are appropriate at your station</a:t>
            </a:r>
            <a:endParaRPr sz="2133" b="1" i="1" u="none" strike="noStrike" cap="none">
              <a:solidFill>
                <a:srgbClr val="757F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24"/>
          <p:cNvPicPr preferRelativeResize="0"/>
          <p:nvPr/>
        </p:nvPicPr>
        <p:blipFill rotWithShape="1">
          <a:blip r:embed="rId3">
            <a:alphaModFix/>
          </a:blip>
          <a:srcRect l="1741" t="65469" r="79041" b="19249"/>
          <a:stretch/>
        </p:blipFill>
        <p:spPr>
          <a:xfrm>
            <a:off x="826550" y="1770475"/>
            <a:ext cx="4505201" cy="203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 rotWithShape="1">
          <a:blip r:embed="rId4">
            <a:alphaModFix/>
          </a:blip>
          <a:srcRect r="66010" b="71330"/>
          <a:stretch/>
        </p:blipFill>
        <p:spPr>
          <a:xfrm>
            <a:off x="6472475" y="1735575"/>
            <a:ext cx="4309166" cy="206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 Compass">
      <a:dk1>
        <a:srgbClr val="333333"/>
      </a:dk1>
      <a:lt1>
        <a:srgbClr val="FFFFFF"/>
      </a:lt1>
      <a:dk2>
        <a:srgbClr val="002E6D"/>
      </a:dk2>
      <a:lt2>
        <a:srgbClr val="ABC8E7"/>
      </a:lt2>
      <a:accent1>
        <a:srgbClr val="002E6D"/>
      </a:accent1>
      <a:accent2>
        <a:srgbClr val="0397A7"/>
      </a:accent2>
      <a:accent3>
        <a:srgbClr val="76BC20"/>
      </a:accent3>
      <a:accent4>
        <a:srgbClr val="CFC3C5"/>
      </a:accent4>
      <a:accent5>
        <a:srgbClr val="A2A9AD"/>
      </a:accent5>
      <a:accent6>
        <a:srgbClr val="ABC8E7"/>
      </a:accent6>
      <a:hlink>
        <a:srgbClr val="0397A7"/>
      </a:hlink>
      <a:folHlink>
        <a:srgbClr val="03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2446</Words>
  <Application>Microsoft Macintosh PowerPoint</Application>
  <PresentationFormat>Widescreen</PresentationFormat>
  <Paragraphs>301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Open Sans</vt:lpstr>
      <vt:lpstr>Calibri</vt:lpstr>
      <vt:lpstr>Century Gothic</vt:lpstr>
      <vt:lpstr>Helvetica Neue</vt:lpstr>
      <vt:lpstr>Office Theme</vt:lpstr>
      <vt:lpstr>CyberInfrastructure Training and Education for Synchrotron X-Ray Science (X-CITE)  Overview of CHESS Research Workflow &amp; CI</vt:lpstr>
      <vt:lpstr>CHESS Experiment Timeline</vt:lpstr>
      <vt:lpstr>Data Collection at CHESS</vt:lpstr>
      <vt:lpstr>Large Burden of Expertise For Users</vt:lpstr>
      <vt:lpstr>Diverse Science Drivers &amp; Communities at CHESS</vt:lpstr>
      <vt:lpstr>Data Collection: Computing &amp; CI</vt:lpstr>
      <vt:lpstr>Anatomy of an Experimental Station: Station Computer</vt:lpstr>
      <vt:lpstr>Station Computer: Linux and CLI</vt:lpstr>
      <vt:lpstr>Anatomy of an Experimental Station: Station Computer</vt:lpstr>
      <vt:lpstr>Station Computer: ID1A3 Example</vt:lpstr>
      <vt:lpstr>Station Computer: ID1A3 Example</vt:lpstr>
      <vt:lpstr>Station Networking</vt:lpstr>
      <vt:lpstr>CHESS-DAQ Filesystems</vt:lpstr>
      <vt:lpstr>Protected Data: Intellectual Property (IP) and Export Control</vt:lpstr>
      <vt:lpstr>Bring Your Own Device (BYOD)</vt:lpstr>
      <vt:lpstr>Large Data Volumes and File Transfers </vt:lpstr>
      <vt:lpstr>Real Time Visualizing, Computing, Data Reduction</vt:lpstr>
      <vt:lpstr>Metadata Services </vt:lpstr>
      <vt:lpstr>Experimental Beamtime Notes</vt:lpstr>
      <vt:lpstr>JupyterHub</vt:lpstr>
      <vt:lpstr>Data Analysis Science Specific Software Packages</vt:lpstr>
      <vt:lpstr>CLASSE Compute Farm</vt:lpstr>
      <vt:lpstr>CHESS Analysis Pipeline (CHAP)</vt:lpstr>
      <vt:lpstr>X-CITE Workshop Agenda 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Kelly Elizabeth Nygren</cp:lastModifiedBy>
  <cp:revision>1</cp:revision>
  <dcterms:modified xsi:type="dcterms:W3CDTF">2024-06-05T12:42:10Z</dcterms:modified>
</cp:coreProperties>
</file>