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420" r:id="rId2"/>
    <p:sldId id="888" r:id="rId3"/>
    <p:sldId id="878" r:id="rId4"/>
    <p:sldId id="892" r:id="rId5"/>
    <p:sldId id="887" r:id="rId6"/>
    <p:sldId id="886" r:id="rId7"/>
    <p:sldId id="889" r:id="rId8"/>
    <p:sldId id="890" r:id="rId9"/>
    <p:sldId id="891" r:id="rId10"/>
    <p:sldId id="893" r:id="rId11"/>
    <p:sldId id="894" r:id="rId12"/>
    <p:sldId id="8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A6A6A6"/>
    <a:srgbClr val="5DFF5D"/>
    <a:srgbClr val="BE4B48"/>
    <a:srgbClr val="4444FF"/>
    <a:srgbClr val="FF3CFF"/>
    <a:srgbClr val="7A81FF"/>
    <a:srgbClr val="0000FF"/>
    <a:srgbClr val="AA2021"/>
    <a:srgbClr val="F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1022A-B467-4EA6-807D-B60E2A77C99E}" v="67" dt="2024-08-01T17:30:23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404" autoAdjust="0"/>
  </p:normalViewPr>
  <p:slideViewPr>
    <p:cSldViewPr snapToGrid="0">
      <p:cViewPr varScale="1">
        <p:scale>
          <a:sx n="72" d="100"/>
          <a:sy n="72" d="100"/>
        </p:scale>
        <p:origin x="36" y="6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0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E3F-FE1F-44CD-AF94-4FA043263F8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7A78-FC30-4172-911C-A5CE7F4F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20FE-B59E-47E2-885F-02B0D86896F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196A-07DB-43F8-8513-BC10083BA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51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49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/>
          <p:cNvSpPr/>
          <p:nvPr/>
        </p:nvSpPr>
        <p:spPr>
          <a:xfrm>
            <a:off x="11835188" y="6570551"/>
            <a:ext cx="356812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‹#›</a:t>
            </a:fld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0" y="615305"/>
            <a:ext cx="1219152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65AC1-7DC2-4888-BCA9-7758D22D46C3}"/>
              </a:ext>
            </a:extLst>
          </p:cNvPr>
          <p:cNvSpPr txBox="1"/>
          <p:nvPr userDrawn="1"/>
        </p:nvSpPr>
        <p:spPr>
          <a:xfrm>
            <a:off x="0" y="6333461"/>
            <a:ext cx="11374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Matt Signorelli (mgs255@cornell.edu)			 	               			The Bmad-Julia Project 	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F6C43-57C2-42BE-A317-106D00824F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54" y="14569"/>
            <a:ext cx="2178205" cy="590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50505-F19E-994C-BF42-79CEE8AD1B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3951" y="14569"/>
            <a:ext cx="2285395" cy="5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>
        <a:defRPr i="0">
          <a:latin typeface="Optima"/>
          <a:cs typeface="Optima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ppt_BG_Title_BNL_blue">
            <a:extLst>
              <a:ext uri="{FF2B5EF4-FFF2-40B4-BE49-F238E27FC236}">
                <a16:creationId xmlns:a16="http://schemas.microsoft.com/office/drawing/2014/main" id="{842CBC9B-2579-A950-0C5A-D56C1FAF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970" y="-72960"/>
            <a:ext cx="12192000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92998" y="675215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8B106A-FF09-4A8B-A935-95FA815F4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96" t="20795" r="46964" b="71840"/>
          <a:stretch/>
        </p:blipFill>
        <p:spPr>
          <a:xfrm>
            <a:off x="741" y="6080459"/>
            <a:ext cx="3855405" cy="777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725E6-A146-4E2C-A5A7-9B71B7A8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46" t="20795" r="17656" b="71840"/>
          <a:stretch/>
        </p:blipFill>
        <p:spPr>
          <a:xfrm>
            <a:off x="3734675" y="6080459"/>
            <a:ext cx="2233215" cy="777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D6833-54C3-45AE-9E26-BDDDF58C7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79" t="20795" r="29866" b="71840"/>
          <a:stretch/>
        </p:blipFill>
        <p:spPr>
          <a:xfrm>
            <a:off x="5789774" y="6080459"/>
            <a:ext cx="3839199" cy="77754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622FE2FF-5DB9-4830-94AE-4D0BFBC91265}"/>
              </a:ext>
            </a:extLst>
          </p:cNvPr>
          <p:cNvSpPr txBox="1">
            <a:spLocks/>
          </p:cNvSpPr>
          <p:nvPr/>
        </p:nvSpPr>
        <p:spPr>
          <a:xfrm>
            <a:off x="2062977" y="2036739"/>
            <a:ext cx="7995425" cy="214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solidFill>
                <a:srgbClr val="AA2021"/>
              </a:solidFill>
              <a:effectLst>
                <a:glow rad="127000">
                  <a:prstClr val="white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BAB3501-0F54-1129-CA9F-DC556B9368B8}"/>
              </a:ext>
            </a:extLst>
          </p:cNvPr>
          <p:cNvSpPr txBox="1">
            <a:spLocks/>
          </p:cNvSpPr>
          <p:nvPr/>
        </p:nvSpPr>
        <p:spPr>
          <a:xfrm>
            <a:off x="1330231" y="2043830"/>
            <a:ext cx="9513868" cy="19621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Bmad-Julia Project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full-featured ecosystem for modern, differentiable accelerator physics simulations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773914-3FF8-EE5F-E06C-BC74A9E91D4D}"/>
              </a:ext>
            </a:extLst>
          </p:cNvPr>
          <p:cNvSpPr txBox="1">
            <a:spLocks noChangeArrowheads="1"/>
          </p:cNvSpPr>
          <p:nvPr/>
        </p:nvSpPr>
        <p:spPr>
          <a:xfrm>
            <a:off x="3046081" y="4787486"/>
            <a:ext cx="6082168" cy="1533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/>
              </a:rPr>
              <a:t>Matt Signorelli, David Sagan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chemeClr val="bg1"/>
                </a:solidFill>
                <a:cs typeface="Arial"/>
              </a:rPr>
              <a:t>Cornell ERL/EIC Group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chemeClr val="bg1"/>
                </a:solidFill>
                <a:cs typeface="Arial"/>
              </a:rPr>
              <a:t>PI: Georg </a:t>
            </a:r>
            <a:r>
              <a:rPr lang="en-US" sz="2400" i="1" dirty="0" err="1">
                <a:solidFill>
                  <a:schemeClr val="bg1"/>
                </a:solidFill>
                <a:cs typeface="Arial"/>
              </a:rPr>
              <a:t>Hoffstaetter</a:t>
            </a:r>
            <a:r>
              <a:rPr lang="en-US" sz="2400" i="1" dirty="0">
                <a:solidFill>
                  <a:schemeClr val="bg1"/>
                </a:solidFill>
                <a:cs typeface="Arial"/>
              </a:rPr>
              <a:t> de </a:t>
            </a:r>
            <a:r>
              <a:rPr lang="en-US" sz="2400" i="1" dirty="0" err="1">
                <a:solidFill>
                  <a:schemeClr val="bg1"/>
                </a:solidFill>
                <a:cs typeface="Arial"/>
              </a:rPr>
              <a:t>Torquat</a:t>
            </a:r>
            <a:endParaRPr lang="en-US" sz="24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83962-4575-BD7A-8CCD-8D68474D747D}"/>
              </a:ext>
            </a:extLst>
          </p:cNvPr>
          <p:cNvSpPr/>
          <p:nvPr/>
        </p:nvSpPr>
        <p:spPr>
          <a:xfrm>
            <a:off x="9664565" y="4782457"/>
            <a:ext cx="2522465" cy="206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3FCF6-FB92-45A6-BD20-157D62E1D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46" t="22739" r="17656" b="71840"/>
          <a:stretch/>
        </p:blipFill>
        <p:spPr>
          <a:xfrm>
            <a:off x="9628973" y="6611259"/>
            <a:ext cx="2569908" cy="246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9640824" y="4782458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B220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5ADDA-133C-AAFE-C598-3A9404A64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79" y="5056778"/>
            <a:ext cx="1957036" cy="13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Accelerator Physics ML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690C-9D0B-041B-48FE-5F51EB96FB39}"/>
              </a:ext>
            </a:extLst>
          </p:cNvPr>
          <p:cNvSpPr txBox="1"/>
          <p:nvPr/>
        </p:nvSpPr>
        <p:spPr>
          <a:xfrm>
            <a:off x="206483" y="1319583"/>
            <a:ext cx="12113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Other ML </a:t>
            </a:r>
            <a:r>
              <a:rPr lang="en-US" sz="2400" dirty="0" err="1"/>
              <a:t>softwares</a:t>
            </a:r>
            <a:r>
              <a:rPr lang="en-US" sz="2400" dirty="0"/>
              <a:t> (Bmad-X, Cheetah) are limited: few elements, strictly linear beam dynamics, no </a:t>
            </a:r>
            <a:r>
              <a:rPr lang="en-US" sz="2400" dirty="0" err="1"/>
              <a:t>multipass</a:t>
            </a:r>
            <a:r>
              <a:rPr lang="en-US" sz="2400" dirty="0"/>
              <a:t>/control elements, no normal form analysis routines, </a:t>
            </a:r>
            <a:r>
              <a:rPr lang="en-US" sz="2400" dirty="0" err="1"/>
              <a:t>etc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Bmad-Julia will provide the full features of present Bmad, and be fully-differentiable for ML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Differentiate through </a:t>
            </a:r>
            <a:r>
              <a:rPr lang="en-US" sz="2400" i="1" dirty="0"/>
              <a:t>any </a:t>
            </a:r>
            <a:r>
              <a:rPr lang="en-US" sz="2400" dirty="0"/>
              <a:t>quantity represented by a Number type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812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690C-9D0B-041B-48FE-5F51EB96FB39}"/>
              </a:ext>
            </a:extLst>
          </p:cNvPr>
          <p:cNvSpPr txBox="1"/>
          <p:nvPr/>
        </p:nvSpPr>
        <p:spPr>
          <a:xfrm>
            <a:off x="206483" y="1319583"/>
            <a:ext cx="1211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/>
              <a:t>GTPSA, </a:t>
            </a:r>
            <a:r>
              <a:rPr lang="en-US" sz="2400" b="1" dirty="0" err="1"/>
              <a:t>NonlinearNormalForm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697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A1739-1C32-4C6A-A822-2A3CD74B1533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5CC67-0FC3-E86F-E906-284AAA71E176}"/>
              </a:ext>
            </a:extLst>
          </p:cNvPr>
          <p:cNvSpPr txBox="1"/>
          <p:nvPr/>
        </p:nvSpPr>
        <p:spPr>
          <a:xfrm>
            <a:off x="727123" y="920621"/>
            <a:ext cx="47084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Development of Bmad-Julia is currently in full-gear, and certainly would not be this far along without the help of: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Dan Abell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Alex </a:t>
            </a:r>
            <a:r>
              <a:rPr lang="en-US" sz="2000" dirty="0" err="1"/>
              <a:t>Coxe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Oleksii </a:t>
            </a:r>
            <a:r>
              <a:rPr lang="en-US" sz="2000" dirty="0" err="1"/>
              <a:t>Beznozov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Scott Berg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Etienne Forest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Chris Mayes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Ryan Roussel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Auralee</a:t>
            </a:r>
            <a:r>
              <a:rPr lang="en-US" sz="2000" dirty="0"/>
              <a:t> Edelen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Laurent </a:t>
            </a:r>
            <a:r>
              <a:rPr lang="en-US" sz="2000" dirty="0" err="1"/>
              <a:t>Deniau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Lixing</a:t>
            </a:r>
            <a:r>
              <a:rPr lang="en-US" sz="2000" dirty="0"/>
              <a:t> 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Juan-Pablo Gonzalez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Gavin </a:t>
            </a:r>
            <a:r>
              <a:rPr lang="en-US" sz="2000" dirty="0" err="1"/>
              <a:t>Hunsche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19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Julia? What’s that?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690C-9D0B-041B-48FE-5F51EB96FB39}"/>
              </a:ext>
            </a:extLst>
          </p:cNvPr>
          <p:cNvSpPr txBox="1"/>
          <p:nvPr/>
        </p:nvSpPr>
        <p:spPr>
          <a:xfrm>
            <a:off x="520737" y="662375"/>
            <a:ext cx="111505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Julia is a relatively new high-level, high performance computing language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Aims to solve the “two-language” problem: </a:t>
            </a:r>
            <a:r>
              <a:rPr lang="en-US" sz="2000" b="1" dirty="0"/>
              <a:t>as fast as C, but as simple as Python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Adopts </a:t>
            </a:r>
            <a:r>
              <a:rPr lang="en-US" sz="2000" b="1" dirty="0"/>
              <a:t>multiple dispatch </a:t>
            </a:r>
            <a:r>
              <a:rPr lang="en-US" sz="2000" dirty="0"/>
              <a:t>with </a:t>
            </a:r>
            <a:r>
              <a:rPr lang="en-US" sz="2000" b="1" dirty="0"/>
              <a:t>just-in-time (JIT) compilation </a:t>
            </a:r>
            <a:r>
              <a:rPr lang="en-US" sz="2000" dirty="0"/>
              <a:t>as central paradigms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 powerful type system providing universal, ad-hoc, and subtype polymorphisms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41EF6-94F2-CD56-3EB6-276FAF8874D7}"/>
              </a:ext>
            </a:extLst>
          </p:cNvPr>
          <p:cNvSpPr txBox="1"/>
          <p:nvPr/>
        </p:nvSpPr>
        <p:spPr>
          <a:xfrm>
            <a:off x="245301" y="3056304"/>
            <a:ext cx="7367611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track_drift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(z0, L)</a:t>
            </a: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similar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(z0)</a:t>
            </a:r>
          </a:p>
          <a:p>
            <a:b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5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5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((z0[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2.0</a:t>
            </a:r>
            <a:endParaRPr lang="pl-PL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</a:p>
          <a:p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pl-PL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zf</a:t>
            </a:r>
          </a:p>
          <a:p>
            <a:r>
              <a:rPr lang="pl-PL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pl-PL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46A57-9244-2096-D851-5ED8382363D4}"/>
              </a:ext>
            </a:extLst>
          </p:cNvPr>
          <p:cNvSpPr txBox="1"/>
          <p:nvPr/>
        </p:nvSpPr>
        <p:spPr>
          <a:xfrm>
            <a:off x="7612912" y="2656194"/>
            <a:ext cx="42107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No types specified in function def.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Suppose you call </a:t>
            </a:r>
            <a:r>
              <a:rPr lang="en-US" sz="2000" b="1" dirty="0" err="1"/>
              <a:t>track_drift</a:t>
            </a:r>
            <a:r>
              <a:rPr lang="en-US" sz="2000" b="1" dirty="0"/>
              <a:t> with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Julia will JIT-compile a function for these specific types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Compiled = fast!!!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E6261-6C79-8C62-F2EC-940281CF424E}"/>
              </a:ext>
            </a:extLst>
          </p:cNvPr>
          <p:cNvSpPr txBox="1"/>
          <p:nvPr/>
        </p:nvSpPr>
        <p:spPr>
          <a:xfrm>
            <a:off x="122265" y="2656194"/>
            <a:ext cx="6446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Consider the function: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DAB62-3120-800E-2281-CB14798E338C}"/>
              </a:ext>
            </a:extLst>
          </p:cNvPr>
          <p:cNvSpPr txBox="1"/>
          <p:nvPr/>
        </p:nvSpPr>
        <p:spPr>
          <a:xfrm>
            <a:off x="8473440" y="3748800"/>
            <a:ext cx="3197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Vector{Float64}</a:t>
            </a:r>
          </a:p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Float64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2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Entirely in the Julia Language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690C-9D0B-041B-48FE-5F51EB96FB39}"/>
              </a:ext>
            </a:extLst>
          </p:cNvPr>
          <p:cNvSpPr txBox="1"/>
          <p:nvPr/>
        </p:nvSpPr>
        <p:spPr>
          <a:xfrm>
            <a:off x="502803" y="819070"/>
            <a:ext cx="5695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Entire ecosystem of optimizers, </a:t>
            </a:r>
            <a:r>
              <a:rPr lang="en-US" sz="2000" dirty="0" err="1"/>
              <a:t>symplectic</a:t>
            </a:r>
            <a:r>
              <a:rPr lang="en-US" sz="2000" dirty="0"/>
              <a:t> integrators, plotting packages, etc. at one’s fingertips with </a:t>
            </a:r>
            <a:r>
              <a:rPr lang="en-US" sz="2000" i="1" dirty="0"/>
              <a:t>zero extra effort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E.g. suppose you have some tracking function, and you want to </a:t>
            </a:r>
            <a:r>
              <a:rPr lang="en-US" sz="2000" b="1" dirty="0"/>
              <a:t>find the closed orbit</a:t>
            </a:r>
            <a:r>
              <a:rPr lang="en-US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We can use </a:t>
            </a:r>
            <a:r>
              <a:rPr lang="en-US" sz="2000" b="1" i="1" dirty="0"/>
              <a:t>any </a:t>
            </a:r>
            <a:r>
              <a:rPr lang="en-US" sz="2000" b="1" dirty="0"/>
              <a:t>optimizer, written by the experts, immediately. E.g. </a:t>
            </a:r>
            <a:r>
              <a:rPr lang="en-US" sz="2000" b="1" dirty="0" err="1"/>
              <a:t>Optim</a:t>
            </a:r>
            <a:r>
              <a:rPr lang="en-US" sz="20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Or </a:t>
            </a:r>
            <a:r>
              <a:rPr lang="en-US" sz="2000" b="1" dirty="0" err="1"/>
              <a:t>NLSolve</a:t>
            </a:r>
            <a:r>
              <a:rPr lang="en-US" sz="20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/>
              <a:t>Etc,etc</a:t>
            </a:r>
            <a:r>
              <a:rPr lang="en-US" sz="2000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The sky is the limit!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A74EC-4AF3-CAC7-DD50-091596E172CE}"/>
              </a:ext>
            </a:extLst>
          </p:cNvPr>
          <p:cNvSpPr txBox="1"/>
          <p:nvPr/>
        </p:nvSpPr>
        <p:spPr>
          <a:xfrm>
            <a:off x="6985535" y="1062327"/>
            <a:ext cx="4507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en-US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</a:p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zf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28D5F-5316-E2C3-FA2B-D26DC807A623}"/>
              </a:ext>
            </a:extLst>
          </p:cNvPr>
          <p:cNvSpPr txBox="1"/>
          <p:nvPr/>
        </p:nvSpPr>
        <p:spPr>
          <a:xfrm>
            <a:off x="6331017" y="3429000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Optim</a:t>
            </a:r>
          </a:p>
          <a:p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optimize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norm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pl-PL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pl-PL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(z)), [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ECFB0-5184-44D8-68E9-6B3249E5AD1B}"/>
              </a:ext>
            </a:extLst>
          </p:cNvPr>
          <p:cNvSpPr txBox="1"/>
          <p:nvPr/>
        </p:nvSpPr>
        <p:spPr>
          <a:xfrm>
            <a:off x="6331017" y="4364512"/>
            <a:ext cx="621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NLsolve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nlsolve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norm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(z)), [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43672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690C-9D0B-041B-48FE-5F51EB96FB39}"/>
              </a:ext>
            </a:extLst>
          </p:cNvPr>
          <p:cNvSpPr txBox="1"/>
          <p:nvPr/>
        </p:nvSpPr>
        <p:spPr>
          <a:xfrm>
            <a:off x="321986" y="780569"/>
            <a:ext cx="11870013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Bmad-Julia will provide a set of modular packages for accelerator simulations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err="1"/>
              <a:t>AcceleratorLattice.jl</a:t>
            </a:r>
            <a:r>
              <a:rPr lang="en-US" sz="2000" b="1" i="1" dirty="0"/>
              <a:t>: </a:t>
            </a:r>
            <a:r>
              <a:rPr lang="en-US" sz="2000" dirty="0"/>
              <a:t>Storing/manipulating the lattice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err="1"/>
              <a:t>AtomicAndPhysicalConstants.jl</a:t>
            </a:r>
            <a:r>
              <a:rPr lang="en-US" sz="2000" b="1" dirty="0"/>
              <a:t>: </a:t>
            </a:r>
            <a:r>
              <a:rPr lang="en-US" sz="2000" dirty="0"/>
              <a:t>Physical constants packages for simulations</a:t>
            </a:r>
            <a:endParaRPr lang="en-US" sz="20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err="1"/>
              <a:t>GTPSA.jl</a:t>
            </a:r>
            <a:r>
              <a:rPr lang="en-US" sz="2000" i="1" dirty="0"/>
              <a:t>: </a:t>
            </a:r>
            <a:r>
              <a:rPr lang="en-US" sz="2000" dirty="0"/>
              <a:t>Full-featured interface to L. </a:t>
            </a:r>
            <a:r>
              <a:rPr lang="en-US" sz="2000" dirty="0" err="1"/>
              <a:t>Deniau’s</a:t>
            </a:r>
            <a:r>
              <a:rPr lang="en-US" sz="2000" dirty="0"/>
              <a:t> GTPSA library (very fast high order AD)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i="1" dirty="0" err="1"/>
              <a:t>NonlinearNormalForm.jl</a:t>
            </a:r>
            <a:r>
              <a:rPr lang="en-US" sz="2000" b="1" i="1" dirty="0"/>
              <a:t>: </a:t>
            </a:r>
            <a:r>
              <a:rPr lang="en-US" sz="2000" dirty="0"/>
              <a:t>Nonlinear parameter-dependent normal form calculations including radiation &amp; spin using Lie algebraic methods. RDT’s, resonance strengths,…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Tracking packages are a work-in-progress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C095E-3B12-91B7-EEBD-E49B5EBC3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4"/>
          <a:stretch/>
        </p:blipFill>
        <p:spPr>
          <a:xfrm>
            <a:off x="7330528" y="3598038"/>
            <a:ext cx="4539486" cy="2862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363F4-21A0-7BD5-1236-07039989E092}"/>
              </a:ext>
            </a:extLst>
          </p:cNvPr>
          <p:cNvSpPr txBox="1"/>
          <p:nvPr/>
        </p:nvSpPr>
        <p:spPr>
          <a:xfrm>
            <a:off x="589547" y="3742417"/>
            <a:ext cx="61457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E.g.</a:t>
            </a:r>
            <a:r>
              <a:rPr lang="en-US" sz="2000" b="1" dirty="0"/>
              <a:t>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i="1" dirty="0" err="1"/>
              <a:t>NonlinearNormalForm.jl</a:t>
            </a:r>
            <a:r>
              <a:rPr lang="en-US" sz="2000" dirty="0"/>
              <a:t> will work with </a:t>
            </a:r>
            <a:r>
              <a:rPr lang="en-US" sz="2000" i="1" dirty="0"/>
              <a:t>any TPSA package </a:t>
            </a:r>
            <a:r>
              <a:rPr lang="en-US" sz="2000" dirty="0"/>
              <a:t>satisfying a basic interface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i="1" dirty="0" err="1"/>
              <a:t>AcceleratorLattice.jl</a:t>
            </a:r>
            <a:r>
              <a:rPr lang="en-US" sz="2000" dirty="0"/>
              <a:t> can be extended for new elements with ease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The tracking packages will take advantage of Julia’s already-implemented </a:t>
            </a:r>
            <a:r>
              <a:rPr lang="en-US" sz="2000" dirty="0" err="1"/>
              <a:t>symplectic</a:t>
            </a:r>
            <a:r>
              <a:rPr lang="en-US" sz="2000" dirty="0"/>
              <a:t> integrators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380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Just-In-Time Compilation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41EF6-94F2-CD56-3EB6-276FAF8874D7}"/>
              </a:ext>
            </a:extLst>
          </p:cNvPr>
          <p:cNvSpPr txBox="1"/>
          <p:nvPr/>
        </p:nvSpPr>
        <p:spPr>
          <a:xfrm>
            <a:off x="5285155" y="2515027"/>
            <a:ext cx="6622365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6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track_drift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(z0, L)</a:t>
            </a: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6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similar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(z0)</a:t>
            </a:r>
          </a:p>
          <a:p>
            <a:b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5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5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((z0[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2.0</a:t>
            </a:r>
            <a:endParaRPr lang="pl-PL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</a:p>
          <a:p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pl-PL" sz="16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pl-PL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zf</a:t>
            </a:r>
          </a:p>
          <a:p>
            <a:r>
              <a:rPr lang="pl-PL" sz="16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pl-PL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E6261-6C79-8C62-F2EC-940281CF424E}"/>
                  </a:ext>
                </a:extLst>
              </p:cNvPr>
              <p:cNvSpPr txBox="1"/>
              <p:nvPr/>
            </p:nvSpPr>
            <p:spPr>
              <a:xfrm>
                <a:off x="376264" y="662375"/>
                <a:ext cx="1153125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Julia is </a:t>
                </a:r>
                <a:r>
                  <a:rPr lang="en-US" sz="2000" i="1" dirty="0"/>
                  <a:t>dynamically typed, </a:t>
                </a:r>
                <a:r>
                  <a:rPr lang="en-US" sz="2000" dirty="0"/>
                  <a:t>but remains </a:t>
                </a:r>
                <a:r>
                  <a:rPr lang="en-US" sz="2000" i="1" dirty="0"/>
                  <a:t>fast </a:t>
                </a:r>
                <a:r>
                  <a:rPr lang="en-US" sz="2000" dirty="0"/>
                  <a:t>by using JIT compilation (compiled using LLVM toolkit)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Suppose you want to optimize or do machine learning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need to calculate derivatives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b="1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Current Bmad: uses </a:t>
                </a:r>
                <a:r>
                  <a:rPr lang="en-US" sz="2000" b="1" dirty="0"/>
                  <a:t>finite differencing (step input, see change in output) </a:t>
                </a:r>
                <a:r>
                  <a:rPr lang="en-US" sz="2000" dirty="0"/>
                  <a:t>to calculate derivatives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E6261-6C79-8C62-F2EC-940281CF4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4" y="662375"/>
                <a:ext cx="11531256" cy="1938992"/>
              </a:xfrm>
              <a:prstGeom prst="rect">
                <a:avLst/>
              </a:prstGeom>
              <a:blipFill>
                <a:blip r:embed="rId3"/>
                <a:stretch>
                  <a:fillRect l="-47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D444AF-74FF-F5E4-5A09-DC51E2A5C148}"/>
              </a:ext>
            </a:extLst>
          </p:cNvPr>
          <p:cNvSpPr txBox="1"/>
          <p:nvPr/>
        </p:nvSpPr>
        <p:spPr>
          <a:xfrm>
            <a:off x="376264" y="2671584"/>
            <a:ext cx="497805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 Bmad-Julia you can use </a:t>
            </a:r>
            <a:r>
              <a:rPr lang="en-US" sz="2000" b="1" dirty="0"/>
              <a:t>automatic differentiation (AD),  e.g. for </a:t>
            </a:r>
            <a:r>
              <a:rPr lang="en-US" sz="20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en-US" sz="20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Compiled just-in-time for speed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You can give it </a:t>
            </a:r>
            <a:r>
              <a:rPr lang="en-US" sz="2000" i="1" dirty="0"/>
              <a:t>any</a:t>
            </a:r>
            <a:r>
              <a:rPr lang="en-US" sz="2000" dirty="0"/>
              <a:t> type you want or any type that anyone else creates, e.g. </a:t>
            </a:r>
            <a:r>
              <a:rPr lang="en-US" sz="2000" b="1" i="1" dirty="0"/>
              <a:t>symbolic numbers: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D0E42-25FA-CD96-6DC7-3A119A912C74}"/>
              </a:ext>
            </a:extLst>
          </p:cNvPr>
          <p:cNvSpPr txBox="1"/>
          <p:nvPr/>
        </p:nvSpPr>
        <p:spPr>
          <a:xfrm>
            <a:off x="812800" y="3638412"/>
            <a:ext cx="3669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Vector{Float64}</a:t>
            </a:r>
          </a:p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Dual{Float64}</a:t>
            </a:r>
            <a:endParaRPr lang="en-US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59A7A-E635-99BA-0F70-D5F187BC76DE}"/>
              </a:ext>
            </a:extLst>
          </p:cNvPr>
          <p:cNvSpPr txBox="1"/>
          <p:nvPr/>
        </p:nvSpPr>
        <p:spPr>
          <a:xfrm>
            <a:off x="4844708" y="549074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Symbolics</a:t>
            </a:r>
          </a:p>
          <a:p>
            <a:r>
              <a:rPr lang="en-US" sz="16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@variables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en-US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1:6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L</a:t>
            </a:r>
          </a:p>
          <a:p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isa </a:t>
            </a:r>
            <a:r>
              <a:rPr lang="en-US" sz="16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Vector{</a:t>
            </a:r>
            <a:r>
              <a:rPr lang="en-US" sz="1600" b="0" dirty="0" err="1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Symbolics.Arr</a:t>
            </a:r>
            <a:r>
              <a:rPr lang="en-US" sz="16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sz="1600" b="0" dirty="0" err="1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Symbolics.Num</a:t>
            </a:r>
            <a:r>
              <a:rPr lang="en-US" sz="16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1}}</a:t>
            </a:r>
            <a:endParaRPr lang="en-US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isa </a:t>
            </a:r>
            <a:r>
              <a:rPr lang="en-US" sz="1600" b="0" dirty="0" err="1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Symbolics.Num</a:t>
            </a:r>
            <a:endParaRPr lang="en-US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0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is the “Bmad-Julia” project?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690C-9D0B-041B-48FE-5F51EB96FB39}"/>
              </a:ext>
            </a:extLst>
          </p:cNvPr>
          <p:cNvSpPr txBox="1"/>
          <p:nvPr/>
        </p:nvSpPr>
        <p:spPr>
          <a:xfrm>
            <a:off x="553795" y="662375"/>
            <a:ext cx="111505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It’s NOT: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× </a:t>
            </a:r>
            <a:r>
              <a:rPr lang="en-US" sz="2400" b="1" dirty="0">
                <a:solidFill>
                  <a:srgbClr val="FF0000"/>
                </a:solidFill>
              </a:rPr>
              <a:t>A replacement for current Bmad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× </a:t>
            </a:r>
            <a:r>
              <a:rPr lang="en-US" sz="2400" b="1" dirty="0">
                <a:solidFill>
                  <a:srgbClr val="FF0000"/>
                </a:solidFill>
              </a:rPr>
              <a:t>A rewrite of current Bmad in a different programming language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× </a:t>
            </a:r>
            <a:r>
              <a:rPr lang="en-US" sz="2400" b="1" dirty="0">
                <a:solidFill>
                  <a:srgbClr val="FF0000"/>
                </a:solidFill>
              </a:rPr>
              <a:t>A Julia interface to current Bmad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Bmad-Julia is a project to create a modern accelerator physics simulations ecosystem written fully in the Julia programming language (including lattice files):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B050"/>
                </a:solidFill>
              </a:rPr>
              <a:t>✔ </a:t>
            </a:r>
            <a:r>
              <a:rPr lang="en-US" sz="2400" dirty="0">
                <a:solidFill>
                  <a:srgbClr val="00B050"/>
                </a:solidFill>
              </a:rPr>
              <a:t> Full features of present Bmad and significantly more</a:t>
            </a:r>
            <a:endParaRPr lang="en-US" sz="2400" b="1" dirty="0"/>
          </a:p>
          <a:p>
            <a:r>
              <a:rPr lang="en-US" sz="2400" b="1" dirty="0">
                <a:solidFill>
                  <a:srgbClr val="00B050"/>
                </a:solidFill>
              </a:rPr>
              <a:t>✔ </a:t>
            </a:r>
            <a:r>
              <a:rPr lang="en-US" sz="2400" dirty="0">
                <a:solidFill>
                  <a:srgbClr val="00B050"/>
                </a:solidFill>
              </a:rPr>
              <a:t> Instantly can use Julia's rich ecosystem of optimizers, </a:t>
            </a:r>
            <a:r>
              <a:rPr lang="en-US" sz="2400" dirty="0" err="1">
                <a:solidFill>
                  <a:srgbClr val="00B050"/>
                </a:solidFill>
              </a:rPr>
              <a:t>symplectic</a:t>
            </a:r>
            <a:r>
              <a:rPr lang="en-US" sz="2400" dirty="0">
                <a:solidFill>
                  <a:srgbClr val="00B050"/>
                </a:solidFill>
              </a:rPr>
              <a:t> integrators, machine learning toolkits, plotting packages, </a:t>
            </a:r>
            <a:r>
              <a:rPr lang="en-US" sz="2400" dirty="0" err="1">
                <a:solidFill>
                  <a:srgbClr val="00B050"/>
                </a:solidFill>
              </a:rPr>
              <a:t>etc</a:t>
            </a:r>
            <a:r>
              <a:rPr lang="en-US" sz="2400" dirty="0">
                <a:solidFill>
                  <a:srgbClr val="00B050"/>
                </a:solidFill>
              </a:rPr>
              <a:t> with zero extra effort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✔ </a:t>
            </a:r>
            <a:r>
              <a:rPr lang="en-US" sz="2400" dirty="0">
                <a:solidFill>
                  <a:srgbClr val="00B050"/>
                </a:solidFill>
              </a:rPr>
              <a:t> Fully-differentiable for advanced optimization methods and machine learning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✔  </a:t>
            </a:r>
            <a:r>
              <a:rPr lang="en-US" sz="2400" dirty="0">
                <a:solidFill>
                  <a:srgbClr val="00B050"/>
                </a:solidFill>
              </a:rPr>
              <a:t>Easy GPU-parallelized tracking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✔  </a:t>
            </a:r>
            <a:r>
              <a:rPr lang="en-US" sz="2400" dirty="0">
                <a:solidFill>
                  <a:srgbClr val="00B050"/>
                </a:solidFill>
              </a:rPr>
              <a:t>Can do machine learning through the normal form: RDTs, resonance strengths, </a:t>
            </a:r>
            <a:r>
              <a:rPr lang="en-US" sz="2400" dirty="0" err="1">
                <a:solidFill>
                  <a:srgbClr val="00B050"/>
                </a:solidFill>
              </a:rPr>
              <a:t>etc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✔</a:t>
            </a:r>
            <a:r>
              <a:rPr lang="en-US" sz="2400" dirty="0">
                <a:solidFill>
                  <a:srgbClr val="00B050"/>
                </a:solidFill>
              </a:rPr>
              <a:t>  Highly modular structure for easy extension/”plug and play”</a:t>
            </a:r>
          </a:p>
        </p:txBody>
      </p:sp>
    </p:spTree>
    <p:extLst>
      <p:ext uri="{BB962C8B-B14F-4D97-AF65-F5344CB8AC3E}">
        <p14:creationId xmlns:p14="http://schemas.microsoft.com/office/powerpoint/2010/main" val="292210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AE6261-6C79-8C62-F2EC-940281CF424E}"/>
              </a:ext>
            </a:extLst>
          </p:cNvPr>
          <p:cNvSpPr txBox="1"/>
          <p:nvPr/>
        </p:nvSpPr>
        <p:spPr>
          <a:xfrm>
            <a:off x="253370" y="743331"/>
            <a:ext cx="1153125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 Julia, we can write </a:t>
            </a:r>
            <a:r>
              <a:rPr lang="en-US" sz="2000" b="1" dirty="0"/>
              <a:t>universally-polymorphic functions </a:t>
            </a:r>
            <a:r>
              <a:rPr lang="en-US" sz="2000" dirty="0"/>
              <a:t>for any type, and it will still be </a:t>
            </a:r>
            <a:r>
              <a:rPr lang="en-US" sz="2000" b="1" i="1" dirty="0"/>
              <a:t>fast</a:t>
            </a:r>
            <a:r>
              <a:rPr lang="en-US" sz="2000" dirty="0"/>
              <a:t> by compiling that function for the input types it sees </a:t>
            </a:r>
            <a:r>
              <a:rPr lang="en-US" sz="2000" b="1" dirty="0"/>
              <a:t>just in 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endParaRPr lang="en-US" sz="20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But what is “just-in-time”? And, why not just use templates in C++ for example for universal polymorphism?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Answer: the compiler might not know the types before program execution. Consider…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JIT &amp; Multiple Dispatch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2EDFAD-52EC-7D4B-4063-F10672B54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8222" y="1409331"/>
            <a:ext cx="6535555" cy="40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C++: Single Dispatch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A3244-715A-2DCD-E853-F2552C7F0367}"/>
              </a:ext>
            </a:extLst>
          </p:cNvPr>
          <p:cNvSpPr txBox="1"/>
          <p:nvPr/>
        </p:nvSpPr>
        <p:spPr>
          <a:xfrm>
            <a:off x="336789" y="662375"/>
            <a:ext cx="74404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 };</a:t>
            </a:r>
          </a:p>
          <a:p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 };</a:t>
            </a:r>
          </a:p>
          <a:p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 };</a:t>
            </a: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500" dirty="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en-US" sz="15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"A,A"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"B,B"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"C,B"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"B,C"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"C,C"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5E2CBC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call_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pFoo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pFoo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 // SINGLE DISPATCH: prints “A,A”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dirty="0" err="1">
                <a:solidFill>
                  <a:srgbClr val="5E2CBC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call_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 // prints “A,A” 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500" dirty="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1500" dirty="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5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872F3-6D47-04AC-2070-F1FC05903E0F}"/>
              </a:ext>
            </a:extLst>
          </p:cNvPr>
          <p:cNvSpPr txBox="1"/>
          <p:nvPr/>
        </p:nvSpPr>
        <p:spPr>
          <a:xfrm>
            <a:off x="7644460" y="3335183"/>
            <a:ext cx="42107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C++ only uses </a:t>
            </a:r>
            <a:r>
              <a:rPr lang="en-US" sz="2000" b="1" i="1" dirty="0"/>
              <a:t>single dispatch, </a:t>
            </a:r>
            <a:r>
              <a:rPr lang="en-US" sz="2000" b="1" dirty="0"/>
              <a:t>so this will print “A,A” even though both are B,C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662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Julia: Multiple Dispatch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A3244-715A-2DCD-E853-F2552C7F0367}"/>
              </a:ext>
            </a:extLst>
          </p:cNvPr>
          <p:cNvSpPr txBox="1"/>
          <p:nvPr/>
        </p:nvSpPr>
        <p:spPr>
          <a:xfrm>
            <a:off x="529294" y="1114762"/>
            <a:ext cx="638164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abstract type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B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&lt;: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&lt;: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"A,A"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"B,B"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"C,B"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"B,C"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"C,C"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call_my_fun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(arg1, arg2)</a:t>
            </a:r>
          </a:p>
          <a:p>
            <a:r>
              <a:rPr lang="en-US" sz="15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 </a:t>
            </a:r>
            <a:r>
              <a:rPr lang="en-US" sz="15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b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dirty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call_my_fun</a:t>
            </a:r>
            <a:r>
              <a:rPr lang="en-US" sz="15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(arg1, arg2)  	# prints B,C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30C8C-BC12-284C-B6AF-5E64566DEFFD}"/>
              </a:ext>
            </a:extLst>
          </p:cNvPr>
          <p:cNvSpPr txBox="1"/>
          <p:nvPr/>
        </p:nvSpPr>
        <p:spPr>
          <a:xfrm>
            <a:off x="5977384" y="2151727"/>
            <a:ext cx="56853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Julia will </a:t>
            </a:r>
            <a:r>
              <a:rPr lang="en-US" sz="2000" b="1" i="1" dirty="0"/>
              <a:t>dynamically-dispatch </a:t>
            </a:r>
            <a:r>
              <a:rPr lang="en-US" sz="2000" b="1" dirty="0"/>
              <a:t>based on the </a:t>
            </a:r>
            <a:r>
              <a:rPr lang="en-US" sz="2000" b="1" i="1" dirty="0"/>
              <a:t>runtime types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Call to </a:t>
            </a:r>
            <a:r>
              <a:rPr lang="en-US" sz="2000" b="1" i="1" dirty="0" err="1"/>
              <a:t>my_fun</a:t>
            </a:r>
            <a:r>
              <a:rPr lang="en-US" sz="2000" b="1" i="1" dirty="0"/>
              <a:t> </a:t>
            </a:r>
            <a:r>
              <a:rPr lang="en-US" sz="2000" b="1" dirty="0"/>
              <a:t>done by going to method lookup table using </a:t>
            </a:r>
            <a:r>
              <a:rPr lang="en-US" sz="2000" b="1" i="1" dirty="0"/>
              <a:t>runtime types</a:t>
            </a:r>
            <a:r>
              <a:rPr lang="en-US" sz="2000" b="1" dirty="0"/>
              <a:t>, and JIT-compiling </a:t>
            </a:r>
            <a:r>
              <a:rPr lang="en-US" sz="2000" b="1" i="1" dirty="0" err="1"/>
              <a:t>my_fun</a:t>
            </a:r>
            <a:r>
              <a:rPr lang="en-US" sz="2000" b="1" i="1" dirty="0"/>
              <a:t> </a:t>
            </a:r>
            <a:r>
              <a:rPr lang="en-US" sz="2000" b="1" dirty="0"/>
              <a:t>if not already compiled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147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Office PowerPoint</Application>
  <PresentationFormat>Widescreen</PresentationFormat>
  <Paragraphs>213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Cambria Math</vt:lpstr>
      <vt:lpstr>Consolas</vt:lpstr>
      <vt:lpstr>Franklin Gothic Book</vt:lpstr>
      <vt:lpstr>Optima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2022-11-29T15:51:52Z</dcterms:created>
  <dcterms:modified xsi:type="dcterms:W3CDTF">2024-08-07T20:31:38Z</dcterms:modified>
</cp:coreProperties>
</file>