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9" r:id="rId1"/>
  </p:sldMasterIdLst>
  <p:notesMasterIdLst>
    <p:notesMasterId r:id="rId13"/>
  </p:notesMasterIdLst>
  <p:sldIdLst>
    <p:sldId id="256" r:id="rId2"/>
    <p:sldId id="310" r:id="rId3"/>
    <p:sldId id="334" r:id="rId4"/>
    <p:sldId id="335" r:id="rId5"/>
    <p:sldId id="320" r:id="rId6"/>
    <p:sldId id="297" r:id="rId7"/>
    <p:sldId id="338" r:id="rId8"/>
    <p:sldId id="331" r:id="rId9"/>
    <p:sldId id="290" r:id="rId10"/>
    <p:sldId id="336" r:id="rId11"/>
    <p:sldId id="33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4"/>
    <p:restoredTop sz="96197"/>
  </p:normalViewPr>
  <p:slideViewPr>
    <p:cSldViewPr snapToGrid="0" snapToObjects="1">
      <p:cViewPr varScale="1">
        <p:scale>
          <a:sx n="90" d="100"/>
          <a:sy n="90" d="100"/>
        </p:scale>
        <p:origin x="208" y="10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77FAC6-4585-E54C-BB83-77BFF86F2A11}" type="datetimeFigureOut">
              <a:rPr lang="en-US" smtClean="0"/>
              <a:t>2/6/24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3C75F-8996-F84A-9373-E9FB168A8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392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60F8C-528C-C240-8B09-538861ADF3C9}" type="datetime1">
              <a:rPr lang="en-US" smtClean="0"/>
              <a:t>2/6/24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Jose Monroy. https://indico.classe.cornell.edu/event/2400/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1C0E0-6E00-CA41-9961-533BF0425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520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C9797-6523-7441-A158-7DF6C08663ED}" type="datetime1">
              <a:rPr lang="en-US" smtClean="0"/>
              <a:t>2/6/24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Jose Monroy. https://indico.classe.cornell.edu/event/2400/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1C0E0-6E00-CA41-9961-533BF0425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666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33611-BA3E-8E42-A440-5FED5B11552F}" type="datetime1">
              <a:rPr lang="en-US" smtClean="0"/>
              <a:t>2/6/24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Jose Monroy. https://indico.classe.cornell.edu/event/2400/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1C0E0-6E00-CA41-9961-533BF0425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0400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B5BD4-AE75-B54F-BE92-AA8954E0DCC0}" type="datetime1">
              <a:rPr lang="en-US" smtClean="0"/>
              <a:t>2/6/24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Jose Monroy. https://indico.classe.cornell.edu/event/2400/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1C0E0-6E00-CA41-9961-533BF04259AB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486A391-AC3C-5348-B51D-77A423858E8A}"/>
              </a:ext>
            </a:extLst>
          </p:cNvPr>
          <p:cNvGrpSpPr/>
          <p:nvPr userDrawn="1"/>
        </p:nvGrpSpPr>
        <p:grpSpPr>
          <a:xfrm>
            <a:off x="184299" y="159491"/>
            <a:ext cx="11865935" cy="832663"/>
            <a:chOff x="138223" y="159488"/>
            <a:chExt cx="8899451" cy="83266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48EFDC9-4290-2745-8401-768C36A04E4B}"/>
                </a:ext>
              </a:extLst>
            </p:cNvPr>
            <p:cNvSpPr/>
            <p:nvPr/>
          </p:nvSpPr>
          <p:spPr>
            <a:xfrm>
              <a:off x="138223" y="159488"/>
              <a:ext cx="8899451" cy="832663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9" name="Picture 2" descr="Image result for hep cornell logo">
              <a:extLst>
                <a:ext uri="{FF2B5EF4-FFF2-40B4-BE49-F238E27FC236}">
                  <a16:creationId xmlns:a16="http://schemas.microsoft.com/office/drawing/2014/main" id="{4BC26F7D-D1EE-794C-9DF4-608C5BDE4B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663" y="202020"/>
              <a:ext cx="756905" cy="756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8973DCC-BDA2-E744-BEDA-1FAFB7642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88300" y="277778"/>
              <a:ext cx="939800" cy="596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1022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6A63C-9BC5-564A-907E-3B7ACEA27212}" type="datetime1">
              <a:rPr lang="en-US" smtClean="0"/>
              <a:t>2/6/24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Jose Monroy. https://indico.classe.cornell.edu/event/2400/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1C0E0-6E00-CA41-9961-533BF0425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251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6CF1C-E912-2F4B-8E06-E4EFCD71E1A4}" type="datetime1">
              <a:rPr lang="en-US" smtClean="0"/>
              <a:t>2/6/24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Jose Monroy. https://indico.classe.cornell.edu/event/2400/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1C0E0-6E00-CA41-9961-533BF0425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590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1CAB5-C34C-C348-B505-BFE96D6A4575}" type="datetime1">
              <a:rPr lang="en-US" smtClean="0"/>
              <a:t>2/6/24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Jose Monroy. https://indico.classe.cornell.edu/event/2400/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1C0E0-6E00-CA41-9961-533BF0425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278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88040-B944-644A-9806-B466FDB92FEB}" type="datetime1">
              <a:rPr lang="en-US" smtClean="0"/>
              <a:t>2/6/24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Jose Monroy. https://indico.classe.cornell.edu/event/2400/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1C0E0-6E00-CA41-9961-533BF0425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85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7C424-0E9D-7548-929F-A833E782A4BF}" type="datetime1">
              <a:rPr lang="en-US" smtClean="0"/>
              <a:t>2/6/24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Jose Monroy. https://indico.classe.cornell.edu/event/2400/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1C0E0-6E00-CA41-9961-533BF0425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423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F8CF9-7908-5B40-AC62-5369A2606FDB}" type="datetime1">
              <a:rPr lang="en-US" smtClean="0"/>
              <a:t>2/6/24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Jose Monroy. https://indico.classe.cornell.edu/event/2400/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1C0E0-6E00-CA41-9961-533BF0425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66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314C2-7313-C141-96B3-2E57F43A42F1}" type="datetime1">
              <a:rPr lang="en-US" smtClean="0"/>
              <a:t>2/6/24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Jose Monroy. https://indico.classe.cornell.edu/event/2400/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1C0E0-6E00-CA41-9961-533BF0425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409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64269-8165-3A48-B188-F58EACF90A07}" type="datetime1">
              <a:rPr lang="en-US" smtClean="0"/>
              <a:t>2/6/24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Jose Monroy. https://indico.classe.cornell.edu/event/2400/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1C0E0-6E00-CA41-9961-533BF0425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904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tif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53558-E971-F744-A2C9-6FA9E39D9D6C}" type="datetime1">
              <a:rPr lang="en-US" smtClean="0"/>
              <a:t>2/6/24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Jose Monroy. https://indico.classe.cornell.edu/event/2400/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1C0E0-6E00-CA41-9961-533BF04259AB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D526FD-347C-74AB-817E-861AA988642C}"/>
              </a:ext>
            </a:extLst>
          </p:cNvPr>
          <p:cNvGrpSpPr/>
          <p:nvPr userDrawn="1"/>
        </p:nvGrpSpPr>
        <p:grpSpPr>
          <a:xfrm>
            <a:off x="184299" y="159491"/>
            <a:ext cx="11865935" cy="832663"/>
            <a:chOff x="138223" y="159488"/>
            <a:chExt cx="8899451" cy="83266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A497547-FCB0-61CE-4F49-ADA33FF568AE}"/>
                </a:ext>
              </a:extLst>
            </p:cNvPr>
            <p:cNvSpPr/>
            <p:nvPr/>
          </p:nvSpPr>
          <p:spPr>
            <a:xfrm>
              <a:off x="138223" y="159488"/>
              <a:ext cx="8899451" cy="832663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9" name="Picture 2" descr="Image result for hep cornell logo">
              <a:extLst>
                <a:ext uri="{FF2B5EF4-FFF2-40B4-BE49-F238E27FC236}">
                  <a16:creationId xmlns:a16="http://schemas.microsoft.com/office/drawing/2014/main" id="{F9E86B23-C74B-76AC-7880-D7C23DC35F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663" y="202020"/>
              <a:ext cx="756905" cy="756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2019EC2-8D2D-698E-7919-9DFDEE527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988300" y="277778"/>
              <a:ext cx="939800" cy="596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1279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G"/><Relationship Id="rId5" Type="http://schemas.openxmlformats.org/officeDocument/2006/relationships/hyperlink" Target="https://files.slack.com/files-pri/T03JFEKV15G-F04BA6C4RV5/download/img_0041.jpg?origin_team=T03JFEKV15G" TargetMode="External"/><Relationship Id="rId4" Type="http://schemas.openxmlformats.org/officeDocument/2006/relationships/hyperlink" Target="https://files.slack.com/files-pri/T03JFEKV15G-F04BA6C4RV5/img_0041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E0A6A-116F-CA44-8C5B-BC1DBBB64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60331"/>
            <a:ext cx="9144000" cy="1649632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Mechanics basics for CMS TFPX upgrade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EB2359-EEDE-C74A-9329-0190DBE855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50380" y="3328827"/>
            <a:ext cx="8697952" cy="3048856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b="1" dirty="0" err="1"/>
              <a:t>J.Monroy</a:t>
            </a:r>
            <a:endParaRPr lang="en-US" dirty="0"/>
          </a:p>
          <a:p>
            <a:endParaRPr lang="en-US" dirty="0"/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TFPX upgrade mini - workshop</a:t>
            </a:r>
            <a:endParaRPr lang="en-US" dirty="0"/>
          </a:p>
          <a:p>
            <a:r>
              <a:rPr lang="en-US" dirty="0"/>
              <a:t>02/08/24</a:t>
            </a:r>
          </a:p>
        </p:txBody>
      </p:sp>
    </p:spTree>
    <p:extLst>
      <p:ext uri="{BB962C8B-B14F-4D97-AF65-F5344CB8AC3E}">
        <p14:creationId xmlns:p14="http://schemas.microsoft.com/office/powerpoint/2010/main" val="22726798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27ADB7-2144-85C6-BBBC-91A75DFF1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Jose Monroy. https://indico.classe.cornell.edu/event/2400/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498277-872A-0806-2BCC-5B33D9E7D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071563"/>
            <a:ext cx="7242497" cy="5087074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3FDDFC-BCAD-C9C6-6FF9-71967A05E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8CBF7-3292-F645-B55B-FCE0DB086902}" type="datetime1">
              <a:rPr lang="en-US" smtClean="0"/>
              <a:t>2/6/24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680DA1-1581-B6B5-165B-5FB4C3BE1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1C0E0-6E00-CA41-9961-533BF04259A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971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5BA25A-AA62-4421-5CE3-295AFE68C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Jose Monroy. https://indico.classe.cornell.edu/event/2400/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19A170-6D49-76A6-491F-7AD3CE724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840693"/>
            <a:ext cx="7772400" cy="5515657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1FEFD6-82F9-0A5D-307A-3AC83A349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C07A3-469B-F74B-AE95-EC1E00B6ACF5}" type="datetime1">
              <a:rPr lang="en-US" smtClean="0"/>
              <a:t>2/6/24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AADF5F5-D8C6-766A-5CEE-739D9F374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1C0E0-6E00-CA41-9961-533BF04259A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63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7F991-DDC4-2085-5758-937C0D0E1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Jose Monroy. https://indico.classe.cornell.edu/event/2400/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4B72FD-1110-5698-9A80-D2542E85F67F}"/>
              </a:ext>
            </a:extLst>
          </p:cNvPr>
          <p:cNvSpPr txBox="1"/>
          <p:nvPr/>
        </p:nvSpPr>
        <p:spPr>
          <a:xfrm>
            <a:off x="2982165" y="231690"/>
            <a:ext cx="69157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Where is the CMS TFPX detector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57F8BB-87B8-D199-3B73-B31B4B878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40157"/>
            <a:ext cx="10069513" cy="5116193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88FF0E9-0881-8FF6-7750-F8F9D85CE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6FD2-A705-E544-B00A-1ADC7CDB6023}" type="datetime1">
              <a:rPr lang="en-US" smtClean="0"/>
              <a:t>2/6/24</a:t>
            </a:fld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BF279D9-549D-FD53-DB01-B71B2E16E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1C0E0-6E00-CA41-9961-533BF04259A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433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76E8A-9FC5-E1C5-FD68-090DE8CD5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72D44D-8981-E3D3-4B17-3D366787C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Jose Monroy. https://indico.classe.cornell.edu/event/2400/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CCFD2-B0C1-18B2-0FC0-9D9CA9D0613C}"/>
              </a:ext>
            </a:extLst>
          </p:cNvPr>
          <p:cNvSpPr txBox="1"/>
          <p:nvPr/>
        </p:nvSpPr>
        <p:spPr>
          <a:xfrm>
            <a:off x="2982165" y="231690"/>
            <a:ext cx="69157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Where is the CMS TFPX detector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051F7A-5DDF-B487-F299-F5902E4FB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212" y="1089866"/>
            <a:ext cx="10069512" cy="5116193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3E1DA6-F97C-FDAE-3B66-549977824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C361-DEB1-4946-A89B-5D4AAE3F59D8}" type="datetime1">
              <a:rPr lang="en-US" smtClean="0"/>
              <a:t>2/6/24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76C5AD-3DF5-DCFE-4EE9-221C518E3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1C0E0-6E00-CA41-9961-533BF04259A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949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394AF-3DB3-9409-CCE5-BEDEB3146A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C66669-33B8-A334-A0FC-8D048CA95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Jose Monroy. https://indico.classe.cornell.edu/event/2400/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D31014-BE4B-7C92-5767-7A84DBA44263}"/>
              </a:ext>
            </a:extLst>
          </p:cNvPr>
          <p:cNvSpPr txBox="1"/>
          <p:nvPr/>
        </p:nvSpPr>
        <p:spPr>
          <a:xfrm>
            <a:off x="3347192" y="215037"/>
            <a:ext cx="54385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Why to upgrade (physics)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1D9CB9-0FBD-E089-9F79-44CE9EC55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784" y="1158011"/>
            <a:ext cx="4783182" cy="49799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5A1A3A-FD3D-D1D2-2A6C-516237AFC834}"/>
              </a:ext>
            </a:extLst>
          </p:cNvPr>
          <p:cNvSpPr txBox="1"/>
          <p:nvPr/>
        </p:nvSpPr>
        <p:spPr>
          <a:xfrm>
            <a:off x="5657850" y="1283649"/>
            <a:ext cx="634772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TFPX shall have 25x100 and 50x50 micrometer pixel sizes. Finer granularity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TFPX shall increase the Tracker coverage to |eta|=4.0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TFPX Mass and Density Budget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TFPX shall operate within the CMS detector in the HL-LHC environment for a minimum of 10 years.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TFPX data readout rate shall be 10 Gbps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DA60CF-5B8F-4925-9811-11A8727A7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2235" y="3765506"/>
            <a:ext cx="6486995" cy="2246769"/>
          </a:xfrm>
          <a:prstGeom prst="rect">
            <a:avLst/>
          </a:prstGeom>
        </p:spPr>
      </p:pic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8C2EF713-E81E-1FCF-09BB-2223D69B3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71655-18F4-AC40-81D0-D62E68672278}" type="datetime1">
              <a:rPr lang="en-US" smtClean="0"/>
              <a:t>2/6/24</a:t>
            </a:fld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D5E8677-BB11-CA4F-396B-A4B0D0BEB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1C0E0-6E00-CA41-9961-533BF04259A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218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837D8D-FFB4-704F-90F1-9120B7F67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Jose Monroy. https://indico.classe.cornell.edu/event/2400/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BE8FFDA-70AD-4829-A67D-1344ECD19057}"/>
              </a:ext>
            </a:extLst>
          </p:cNvPr>
          <p:cNvGrpSpPr/>
          <p:nvPr/>
        </p:nvGrpSpPr>
        <p:grpSpPr>
          <a:xfrm>
            <a:off x="6872940" y="4537493"/>
            <a:ext cx="5265027" cy="1944977"/>
            <a:chOff x="1201476" y="1521250"/>
            <a:chExt cx="5878266" cy="226659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7D073CE-58E6-6593-DD42-CD52489037F8}"/>
                </a:ext>
              </a:extLst>
            </p:cNvPr>
            <p:cNvSpPr/>
            <p:nvPr/>
          </p:nvSpPr>
          <p:spPr>
            <a:xfrm>
              <a:off x="1201477" y="2815610"/>
              <a:ext cx="4412663" cy="428125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B63F647-7CCF-CA7E-A037-688A7836E1BB}"/>
                </a:ext>
              </a:extLst>
            </p:cNvPr>
            <p:cNvSpPr/>
            <p:nvPr/>
          </p:nvSpPr>
          <p:spPr>
            <a:xfrm>
              <a:off x="1941617" y="3018557"/>
              <a:ext cx="466344" cy="466344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6DDFF55-5BBC-0AFC-50DC-2CBE95085246}"/>
                </a:ext>
              </a:extLst>
            </p:cNvPr>
            <p:cNvSpPr/>
            <p:nvPr/>
          </p:nvSpPr>
          <p:spPr>
            <a:xfrm>
              <a:off x="1991497" y="3071838"/>
              <a:ext cx="366584" cy="37267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694A0B9-1EC8-8BB0-EBFF-A9856647F6BE}"/>
                </a:ext>
              </a:extLst>
            </p:cNvPr>
            <p:cNvSpPr/>
            <p:nvPr/>
          </p:nvSpPr>
          <p:spPr>
            <a:xfrm>
              <a:off x="1201479" y="1521250"/>
              <a:ext cx="4412663" cy="36933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Silicon sensor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614FBAD-BE9F-1F3E-4CC3-3BDEC9CCF189}"/>
                </a:ext>
              </a:extLst>
            </p:cNvPr>
            <p:cNvSpPr/>
            <p:nvPr/>
          </p:nvSpPr>
          <p:spPr>
            <a:xfrm>
              <a:off x="1201479" y="2056153"/>
              <a:ext cx="4412663" cy="30480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ROC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1065475-68A9-6A7A-B1E6-485011EA2C1E}"/>
                </a:ext>
              </a:extLst>
            </p:cNvPr>
            <p:cNvSpPr/>
            <p:nvPr/>
          </p:nvSpPr>
          <p:spPr>
            <a:xfrm>
              <a:off x="1201479" y="2384062"/>
              <a:ext cx="4412663" cy="103639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A009CBF-731E-9377-0D01-63DCEA8CB300}"/>
                </a:ext>
              </a:extLst>
            </p:cNvPr>
            <p:cNvSpPr/>
            <p:nvPr/>
          </p:nvSpPr>
          <p:spPr>
            <a:xfrm>
              <a:off x="1201476" y="2510674"/>
              <a:ext cx="4412663" cy="17966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CDEA111-E5BA-A8F1-2B08-DC5778845C24}"/>
                </a:ext>
              </a:extLst>
            </p:cNvPr>
            <p:cNvSpPr/>
            <p:nvPr/>
          </p:nvSpPr>
          <p:spPr>
            <a:xfrm>
              <a:off x="1201478" y="2702319"/>
              <a:ext cx="4412663" cy="103639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1923BCA-8E3D-6E94-598E-B86E091F7074}"/>
                </a:ext>
              </a:extLst>
            </p:cNvPr>
            <p:cNvCxnSpPr>
              <a:cxnSpLocks/>
            </p:cNvCxnSpPr>
            <p:nvPr/>
          </p:nvCxnSpPr>
          <p:spPr>
            <a:xfrm>
              <a:off x="1201476" y="1977637"/>
              <a:ext cx="4412663" cy="0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AE0563C-377C-3276-CB5B-018ED46699FE}"/>
                </a:ext>
              </a:extLst>
            </p:cNvPr>
            <p:cNvSpPr/>
            <p:nvPr/>
          </p:nvSpPr>
          <p:spPr>
            <a:xfrm>
              <a:off x="2038865" y="3120413"/>
              <a:ext cx="271849" cy="2718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09826E6-7ED6-E4C0-D5BA-7FD93EB6497E}"/>
                </a:ext>
              </a:extLst>
            </p:cNvPr>
            <p:cNvSpPr/>
            <p:nvPr/>
          </p:nvSpPr>
          <p:spPr>
            <a:xfrm>
              <a:off x="4132882" y="3009096"/>
              <a:ext cx="466344" cy="466344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57F784C-4439-DB95-2590-7BFBAEAF9C51}"/>
                </a:ext>
              </a:extLst>
            </p:cNvPr>
            <p:cNvSpPr/>
            <p:nvPr/>
          </p:nvSpPr>
          <p:spPr>
            <a:xfrm>
              <a:off x="4182762" y="3062377"/>
              <a:ext cx="366584" cy="37267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4D63D57-742A-79AB-56C3-3491834FA51B}"/>
                </a:ext>
              </a:extLst>
            </p:cNvPr>
            <p:cNvSpPr/>
            <p:nvPr/>
          </p:nvSpPr>
          <p:spPr>
            <a:xfrm>
              <a:off x="4230130" y="3110952"/>
              <a:ext cx="271849" cy="2718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1A3A02A-04DC-53BC-33D4-3C450D2155FC}"/>
                </a:ext>
              </a:extLst>
            </p:cNvPr>
            <p:cNvSpPr txBox="1"/>
            <p:nvPr/>
          </p:nvSpPr>
          <p:spPr>
            <a:xfrm>
              <a:off x="2833276" y="2844564"/>
              <a:ext cx="11282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Carbon foam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2D5B3B2-6900-4D91-C767-FC9DF0768A61}"/>
                </a:ext>
              </a:extLst>
            </p:cNvPr>
            <p:cNvSpPr/>
            <p:nvPr/>
          </p:nvSpPr>
          <p:spPr>
            <a:xfrm>
              <a:off x="5657053" y="1792107"/>
              <a:ext cx="110318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Bump bonds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F0CCAB6-9D01-E1C7-7BAB-14626FE8E6BD}"/>
                </a:ext>
              </a:extLst>
            </p:cNvPr>
            <p:cNvSpPr/>
            <p:nvPr/>
          </p:nvSpPr>
          <p:spPr>
            <a:xfrm>
              <a:off x="5655023" y="2273558"/>
              <a:ext cx="47160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chemeClr val="accent1"/>
                  </a:solidFill>
                </a:rPr>
                <a:t>TIM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D8E95F7-57CB-E05F-4850-C99EEBB4430B}"/>
                </a:ext>
              </a:extLst>
            </p:cNvPr>
            <p:cNvSpPr/>
            <p:nvPr/>
          </p:nvSpPr>
          <p:spPr>
            <a:xfrm>
              <a:off x="5655023" y="2487701"/>
              <a:ext cx="109677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Carbon fiber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31C9278-EB6B-AD8D-291F-FBF0FBB71DD3}"/>
                </a:ext>
              </a:extLst>
            </p:cNvPr>
            <p:cNvSpPr/>
            <p:nvPr/>
          </p:nvSpPr>
          <p:spPr>
            <a:xfrm>
              <a:off x="5982967" y="3321570"/>
              <a:ext cx="1096775" cy="466271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chemeClr val="accent2">
                      <a:lumMod val="75000"/>
                    </a:schemeClr>
                  </a:solidFill>
                </a:rPr>
                <a:t>Epoxy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F242670-7186-6D5A-F0AF-70978D072D1A}"/>
                </a:ext>
              </a:extLst>
            </p:cNvPr>
            <p:cNvSpPr/>
            <p:nvPr/>
          </p:nvSpPr>
          <p:spPr>
            <a:xfrm>
              <a:off x="4646594" y="3248714"/>
              <a:ext cx="48923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chemeClr val="accent1"/>
                  </a:solidFill>
                </a:rPr>
                <a:t>CO2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A130F74-2D79-99EE-F077-9C271019C569}"/>
                </a:ext>
              </a:extLst>
            </p:cNvPr>
            <p:cNvSpPr/>
            <p:nvPr/>
          </p:nvSpPr>
          <p:spPr>
            <a:xfrm>
              <a:off x="3433034" y="3228912"/>
              <a:ext cx="70884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SS pipe</a:t>
              </a:r>
            </a:p>
          </p:txBody>
        </p: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BF9A8B7-A397-EF1E-4F65-ED0DEF47A354}"/>
              </a:ext>
            </a:extLst>
          </p:cNvPr>
          <p:cNvCxnSpPr/>
          <p:nvPr/>
        </p:nvCxnSpPr>
        <p:spPr>
          <a:xfrm flipH="1" flipV="1">
            <a:off x="10485120" y="4725179"/>
            <a:ext cx="815629" cy="517381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0C868F0-5381-2B51-E07E-97D8FE2277D8}"/>
              </a:ext>
            </a:extLst>
          </p:cNvPr>
          <p:cNvCxnSpPr>
            <a:cxnSpLocks/>
            <a:stCxn id="27" idx="1"/>
          </p:cNvCxnSpPr>
          <p:nvPr/>
        </p:nvCxnSpPr>
        <p:spPr>
          <a:xfrm flipH="1" flipV="1">
            <a:off x="9928924" y="5999554"/>
            <a:ext cx="1226687" cy="282861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A16D2D4-0260-D078-3EF0-66F7802CF79E}"/>
              </a:ext>
            </a:extLst>
          </p:cNvPr>
          <p:cNvSpPr txBox="1"/>
          <p:nvPr/>
        </p:nvSpPr>
        <p:spPr>
          <a:xfrm>
            <a:off x="4803524" y="294010"/>
            <a:ext cx="25849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 DEE structure</a:t>
            </a:r>
            <a:endParaRPr lang="en-US" sz="2800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965FA98-5104-0398-EE61-A3C019CDC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784" y="1158011"/>
            <a:ext cx="4783182" cy="4979903"/>
          </a:xfrm>
          <a:prstGeom prst="rect">
            <a:avLst/>
          </a:prstGeom>
        </p:spPr>
      </p:pic>
      <p:pic>
        <p:nvPicPr>
          <p:cNvPr id="36" name="Picture 35" descr="A close-up of a computer generated image&#10;&#10;Description automatically generated">
            <a:extLst>
              <a:ext uri="{FF2B5EF4-FFF2-40B4-BE49-F238E27FC236}">
                <a16:creationId xmlns:a16="http://schemas.microsoft.com/office/drawing/2014/main" id="{D1ECBA64-CD2E-F24F-24F6-75E7933E8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2917" y="1027604"/>
            <a:ext cx="3575050" cy="3429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548D369-A649-E247-B593-BC96251D24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256383" y="1776079"/>
            <a:ext cx="3444982" cy="1949374"/>
          </a:xfrm>
          <a:prstGeom prst="rect">
            <a:avLst/>
          </a:prstGeom>
        </p:spPr>
      </p:pic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553C197-01A8-FEA5-F039-F3C667B240CF}"/>
              </a:ext>
            </a:extLst>
          </p:cNvPr>
          <p:cNvCxnSpPr>
            <a:cxnSpLocks/>
          </p:cNvCxnSpPr>
          <p:nvPr/>
        </p:nvCxnSpPr>
        <p:spPr>
          <a:xfrm flipV="1">
            <a:off x="3581400" y="3696008"/>
            <a:ext cx="2740493" cy="403026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Date Placeholder 40">
            <a:extLst>
              <a:ext uri="{FF2B5EF4-FFF2-40B4-BE49-F238E27FC236}">
                <a16:creationId xmlns:a16="http://schemas.microsoft.com/office/drawing/2014/main" id="{555D7661-78B1-5382-5692-920A09A4C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D71D2-6B5A-DE4A-B752-20BA92899944}" type="datetime1">
              <a:rPr lang="en-US" smtClean="0"/>
              <a:t>2/6/24</a:t>
            </a:fld>
            <a:endParaRPr lang="en-US"/>
          </a:p>
        </p:txBody>
      </p:sp>
      <p:sp>
        <p:nvSpPr>
          <p:cNvPr id="42" name="Slide Number Placeholder 41">
            <a:extLst>
              <a:ext uri="{FF2B5EF4-FFF2-40B4-BE49-F238E27FC236}">
                <a16:creationId xmlns:a16="http://schemas.microsoft.com/office/drawing/2014/main" id="{6B67AA46-FD8F-75C9-2D3D-436F34D20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1C0E0-6E00-CA41-9961-533BF04259A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795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2F9EC9-651B-D44A-A024-1FF2CA4D1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Jose Monroy. https://indico.classe.cornell.edu/event/2400/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DA4E4B-180C-ED4B-98CB-55429104C182}"/>
              </a:ext>
            </a:extLst>
          </p:cNvPr>
          <p:cNvSpPr txBox="1"/>
          <p:nvPr/>
        </p:nvSpPr>
        <p:spPr>
          <a:xfrm>
            <a:off x="3981248" y="233135"/>
            <a:ext cx="4594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Main tool: Gantry</a:t>
            </a:r>
          </a:p>
          <a:p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0709FE-702B-0B3F-BDA6-BEC936ED9942}"/>
              </a:ext>
            </a:extLst>
          </p:cNvPr>
          <p:cNvSpPr txBox="1"/>
          <p:nvPr/>
        </p:nvSpPr>
        <p:spPr>
          <a:xfrm>
            <a:off x="8040040" y="1447763"/>
            <a:ext cx="3142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Robotic gantry-based Setup programed using LabVIEW.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Motion precision ~ 5-10 um</a:t>
            </a:r>
          </a:p>
          <a:p>
            <a:r>
              <a:rPr lang="en-US" dirty="0"/>
              <a:t> </a:t>
            </a: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3D86824-065C-496F-E8A0-2FEC06C33B53}"/>
              </a:ext>
            </a:extLst>
          </p:cNvPr>
          <p:cNvGrpSpPr/>
          <p:nvPr/>
        </p:nvGrpSpPr>
        <p:grpSpPr>
          <a:xfrm>
            <a:off x="231076" y="1159951"/>
            <a:ext cx="6700647" cy="5025485"/>
            <a:chOff x="1496081" y="1327995"/>
            <a:chExt cx="6700647" cy="5025485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4B1FAD6C-41C6-8B87-D1CE-0FCA73994C8E}"/>
                </a:ext>
              </a:extLst>
            </p:cNvPr>
            <p:cNvCxnSpPr>
              <a:cxnSpLocks/>
              <a:stCxn id="46" idx="1"/>
            </p:cNvCxnSpPr>
            <p:nvPr/>
          </p:nvCxnSpPr>
          <p:spPr>
            <a:xfrm flipH="1" flipV="1">
              <a:off x="6625844" y="3875518"/>
              <a:ext cx="598663" cy="5841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59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BE1B7ADE-379C-A105-F2AA-508A4019D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1496081" y="1327995"/>
              <a:ext cx="6700647" cy="5025485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AF48C9B-745B-8F57-9CAD-3043F0503027}"/>
                </a:ext>
              </a:extLst>
            </p:cNvPr>
            <p:cNvSpPr txBox="1"/>
            <p:nvPr/>
          </p:nvSpPr>
          <p:spPr>
            <a:xfrm>
              <a:off x="5512125" y="2739400"/>
              <a:ext cx="151251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Vision system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77FC24B7-A239-392E-C528-42AE135A97F2}"/>
                </a:ext>
              </a:extLst>
            </p:cNvPr>
            <p:cNvCxnSpPr>
              <a:cxnSpLocks/>
              <a:stCxn id="61" idx="1"/>
            </p:cNvCxnSpPr>
            <p:nvPr/>
          </p:nvCxnSpPr>
          <p:spPr>
            <a:xfrm flipH="1">
              <a:off x="5143500" y="2924066"/>
              <a:ext cx="368625" cy="50493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204960B-FEFA-3EB0-3A6A-9D9D93481284}"/>
                </a:ext>
              </a:extLst>
            </p:cNvPr>
            <p:cNvSpPr txBox="1"/>
            <p:nvPr/>
          </p:nvSpPr>
          <p:spPr>
            <a:xfrm>
              <a:off x="3028950" y="1349518"/>
              <a:ext cx="116010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Dispenser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9979792-F8D6-BFD0-9106-ACB7A76678EC}"/>
                </a:ext>
              </a:extLst>
            </p:cNvPr>
            <p:cNvSpPr txBox="1"/>
            <p:nvPr/>
          </p:nvSpPr>
          <p:spPr>
            <a:xfrm>
              <a:off x="5919460" y="4768297"/>
              <a:ext cx="114292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DEE stand + handler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B2B5B4A-FD82-7591-6928-607F20E06A55}"/>
                </a:ext>
              </a:extLst>
            </p:cNvPr>
            <p:cNvSpPr txBox="1"/>
            <p:nvPr/>
          </p:nvSpPr>
          <p:spPr>
            <a:xfrm>
              <a:off x="7224507" y="3749269"/>
              <a:ext cx="8322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Stencil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CD1F5BB-E1C2-C334-E791-05B254ED56C0}"/>
                </a:ext>
              </a:extLst>
            </p:cNvPr>
            <p:cNvSpPr txBox="1"/>
            <p:nvPr/>
          </p:nvSpPr>
          <p:spPr>
            <a:xfrm>
              <a:off x="6584385" y="3244334"/>
              <a:ext cx="159914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DEE structure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C0F2D730-D00C-429B-A54C-CBE5DD91C58D}"/>
                </a:ext>
              </a:extLst>
            </p:cNvPr>
            <p:cNvCxnSpPr>
              <a:cxnSpLocks/>
              <a:stCxn id="41" idx="1"/>
            </p:cNvCxnSpPr>
            <p:nvPr/>
          </p:nvCxnSpPr>
          <p:spPr>
            <a:xfrm flipH="1">
              <a:off x="6110383" y="3429000"/>
              <a:ext cx="474002" cy="30364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8BB7BD74-8BAA-1F5B-CC38-F2D68169CF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57950" y="4001600"/>
              <a:ext cx="865172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CA079EE2-DECB-34C1-43D3-B4BF6B617F6D}"/>
                </a:ext>
              </a:extLst>
            </p:cNvPr>
            <p:cNvSpPr/>
            <p:nvPr/>
          </p:nvSpPr>
          <p:spPr>
            <a:xfrm>
              <a:off x="4420615" y="2899788"/>
              <a:ext cx="474002" cy="832857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8967F484-2A15-1EAF-D4E9-BF3AAD977678}"/>
                </a:ext>
              </a:extLst>
            </p:cNvPr>
            <p:cNvCxnSpPr>
              <a:cxnSpLocks/>
              <a:endCxn id="45" idx="2"/>
            </p:cNvCxnSpPr>
            <p:nvPr/>
          </p:nvCxnSpPr>
          <p:spPr>
            <a:xfrm>
              <a:off x="3630982" y="3084454"/>
              <a:ext cx="789633" cy="23176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C9D0E4D8-7199-A552-809B-3CD4D35BE3EF}"/>
                </a:ext>
              </a:extLst>
            </p:cNvPr>
            <p:cNvSpPr txBox="1"/>
            <p:nvPr/>
          </p:nvSpPr>
          <p:spPr>
            <a:xfrm>
              <a:off x="1846998" y="2715122"/>
              <a:ext cx="190456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Deposition system</a:t>
              </a:r>
            </a:p>
          </p:txBody>
        </p: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0D7CB968-4BF9-3C8A-5FCA-46790BC5963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24377" y="4350622"/>
              <a:ext cx="466159" cy="49668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3614C608-2656-3EAC-8074-3DD24F0D292E}"/>
                </a:ext>
              </a:extLst>
            </p:cNvPr>
            <p:cNvSpPr txBox="1"/>
            <p:nvPr/>
          </p:nvSpPr>
          <p:spPr>
            <a:xfrm>
              <a:off x="2272261" y="4888010"/>
              <a:ext cx="142539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Vacuum lines</a:t>
              </a:r>
            </a:p>
          </p:txBody>
        </p: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F4ADDE99-DCFD-4755-D10A-C95FD9BF60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08097" y="4457010"/>
              <a:ext cx="0" cy="47017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F8ED1D6D-3BAE-FF41-9D6A-E0ABBB1B6399}"/>
                </a:ext>
              </a:extLst>
            </p:cNvPr>
            <p:cNvSpPr txBox="1"/>
            <p:nvPr/>
          </p:nvSpPr>
          <p:spPr>
            <a:xfrm>
              <a:off x="2716776" y="5436079"/>
              <a:ext cx="159973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Cleaning tower</a:t>
              </a:r>
            </a:p>
          </p:txBody>
        </p: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F60D246B-D639-EA20-0AEA-D6BB3BEEA0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48127" y="5072676"/>
              <a:ext cx="268382" cy="37888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555CD627-F605-6588-F9FB-653A3149D171}"/>
                </a:ext>
              </a:extLst>
            </p:cNvPr>
            <p:cNvSpPr txBox="1"/>
            <p:nvPr/>
          </p:nvSpPr>
          <p:spPr>
            <a:xfrm>
              <a:off x="4527945" y="5800918"/>
              <a:ext cx="181088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Calibration tower</a:t>
              </a:r>
            </a:p>
          </p:txBody>
        </p: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38640BB4-CA01-A0FC-3504-65C3E6086A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64594" y="4888010"/>
              <a:ext cx="0" cy="95915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D1ADE8A3-2529-54B4-138C-F43D38DE509C}"/>
                </a:ext>
              </a:extLst>
            </p:cNvPr>
            <p:cNvSpPr txBox="1"/>
            <p:nvPr/>
          </p:nvSpPr>
          <p:spPr>
            <a:xfrm>
              <a:off x="2086583" y="3783281"/>
              <a:ext cx="171502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Modules Chucks</a:t>
              </a:r>
            </a:p>
          </p:txBody>
        </p: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A7E31D64-1F66-FDEA-FE0F-65AC1F1B487D}"/>
                </a:ext>
              </a:extLst>
            </p:cNvPr>
            <p:cNvCxnSpPr>
              <a:cxnSpLocks/>
            </p:cNvCxnSpPr>
            <p:nvPr/>
          </p:nvCxnSpPr>
          <p:spPr>
            <a:xfrm>
              <a:off x="3727455" y="3959705"/>
              <a:ext cx="664652" cy="12102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0F697F19-0739-0E20-6765-40C0C1B63316}"/>
                </a:ext>
              </a:extLst>
            </p:cNvPr>
            <p:cNvCxnSpPr>
              <a:cxnSpLocks/>
              <a:stCxn id="90" idx="3"/>
            </p:cNvCxnSpPr>
            <p:nvPr/>
          </p:nvCxnSpPr>
          <p:spPr>
            <a:xfrm flipV="1">
              <a:off x="3801604" y="3809826"/>
              <a:ext cx="1199619" cy="15812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" name="Picture 2" descr="University of Puerto Rico at Mayagüez - Wikipedia">
            <a:extLst>
              <a:ext uri="{FF2B5EF4-FFF2-40B4-BE49-F238E27FC236}">
                <a16:creationId xmlns:a16="http://schemas.microsoft.com/office/drawing/2014/main" id="{CFB94F89-35A5-C74F-AB62-1E507CCC2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370" y="195216"/>
            <a:ext cx="754825" cy="7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3" descr="IMG_0041">
            <a:hlinkClick r:id="rId4"/>
            <a:extLst>
              <a:ext uri="{FF2B5EF4-FFF2-40B4-BE49-F238E27FC236}">
                <a16:creationId xmlns:a16="http://schemas.microsoft.com/office/drawing/2014/main" id="{0B2CE263-2195-D0D0-DC8B-86345CB13A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7ADABA07-2CF8-2F0A-0A47-CE61E20A25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8" y="76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1D1C1D"/>
                </a:solidFill>
                <a:effectLst/>
                <a:latin typeface="Slack-Lato"/>
                <a:hlinkClick r:id="rId5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11" descr="A picture containing indoor, miller&#10;&#10;Description automatically generated">
            <a:extLst>
              <a:ext uri="{FF2B5EF4-FFF2-40B4-BE49-F238E27FC236}">
                <a16:creationId xmlns:a16="http://schemas.microsoft.com/office/drawing/2014/main" id="{FDAD25E1-53DD-F0BC-18BE-D3D3DCFFB4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411" t="11448" r="19494"/>
          <a:stretch/>
        </p:blipFill>
        <p:spPr>
          <a:xfrm rot="10800000">
            <a:off x="8418263" y="2466811"/>
            <a:ext cx="2691719" cy="3431534"/>
          </a:xfrm>
          <a:prstGeom prst="rect">
            <a:avLst/>
          </a:prstGeom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6D6A4BBE-B735-2834-9462-1DB6074D4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487F2-3D41-E24F-A97E-36B16BD78F20}" type="datetime1">
              <a:rPr lang="en-US" smtClean="0"/>
              <a:t>2/6/24</a:t>
            </a:fld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FF598C3-7CA2-B201-1694-880671D4C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1C0E0-6E00-CA41-9961-533BF04259A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395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54B9378-B431-9E73-9640-D4BC71CB6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920413" cy="4351338"/>
          </a:xfrm>
        </p:spPr>
        <p:txBody>
          <a:bodyPr/>
          <a:lstStyle/>
          <a:p>
            <a:r>
              <a:rPr lang="en-US" dirty="0"/>
              <a:t>How we make the DEE: </a:t>
            </a:r>
            <a:r>
              <a:rPr lang="en-US" dirty="0" err="1"/>
              <a:t>Timofei’s</a:t>
            </a:r>
            <a:r>
              <a:rPr lang="en-US" dirty="0"/>
              <a:t> talk</a:t>
            </a:r>
          </a:p>
          <a:p>
            <a:r>
              <a:rPr lang="en-US" dirty="0"/>
              <a:t>How we install the modules on the DEE: </a:t>
            </a:r>
            <a:r>
              <a:rPr lang="en-US" dirty="0" err="1"/>
              <a:t>Sterre’s</a:t>
            </a:r>
            <a:r>
              <a:rPr lang="en-US" dirty="0"/>
              <a:t> talk</a:t>
            </a:r>
          </a:p>
          <a:p>
            <a:r>
              <a:rPr lang="en-US" dirty="0"/>
              <a:t>In parallel, module function and performance is stablished so they cam be mounted: Joseph’s talk</a:t>
            </a:r>
          </a:p>
          <a:p>
            <a:r>
              <a:rPr lang="en-US" dirty="0"/>
              <a:t>Once the mechanical structure is ready and the modules are mounted and secured, the thermal performance is the focus: Xuan’s  and Shikha’s talks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352389-1E74-98C4-F413-6F05BFE8E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Jose Monroy. https://indico.classe.cornell.edu/event/2400/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47CA034-4BF2-C9DE-1534-883F9EE54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F224-DA37-C840-8776-25A0662D0122}" type="datetime1">
              <a:rPr lang="en-US" smtClean="0"/>
              <a:t>2/6/24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F01603-A44F-3757-EBC4-459FC9A1F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1C0E0-6E00-CA41-9961-533BF04259A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679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0DAE552-D199-CA5F-497C-4ED3682CA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4450" y="2433439"/>
            <a:ext cx="1943100" cy="8159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/>
              <a:t>Thanks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843E38-5203-52C2-3769-970FE2073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Jose Monroy. https://indico.classe.cornell.edu/event/2400/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49A77D-F57E-510C-0C71-5C641D551B29}"/>
              </a:ext>
            </a:extLst>
          </p:cNvPr>
          <p:cNvSpPr txBox="1"/>
          <p:nvPr/>
        </p:nvSpPr>
        <p:spPr>
          <a:xfrm>
            <a:off x="4470400" y="3608586"/>
            <a:ext cx="3251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/>
              <a:t>Questions?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3284DA1-2F73-6A04-16E0-5F91077FE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E8E41-0775-1F43-9A06-F3AC6DCD3CFB}" type="datetime1">
              <a:rPr lang="en-US" smtClean="0"/>
              <a:t>2/6/24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2D26EB2-158E-0437-28FE-53CC5C3AC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1C0E0-6E00-CA41-9961-533BF04259A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461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1B06F52-19A1-B349-B089-5239B415A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5462" y="3429000"/>
            <a:ext cx="1476597" cy="587966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Backup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D5C981-C1CC-7249-A1CF-230636C90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Jose Monroy. https://indico.classe.cornell.edu/event/2400/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DC90ECE-AAE9-F7DF-A88F-50693710D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779D6-37B4-3441-B13A-021E4261B3B6}" type="datetime1">
              <a:rPr lang="en-US" smtClean="0"/>
              <a:t>2/6/24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B8C750-67B5-FB6B-9929-77C0BC7F1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1C0E0-6E00-CA41-9961-533BF04259A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7485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9777</TotalTime>
  <Words>398</Words>
  <Application>Microsoft Macintosh PowerPoint</Application>
  <PresentationFormat>Widescreen</PresentationFormat>
  <Paragraphs>76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Slack-Lato</vt:lpstr>
      <vt:lpstr>Office Theme</vt:lpstr>
      <vt:lpstr>Mechanics basics for CMS TFPX upgrade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Update on DEE- Module integration at Cornell</dc:title>
  <dc:creator>Jose A. Monroy</dc:creator>
  <cp:lastModifiedBy>Jose Andres Monroy Montañez</cp:lastModifiedBy>
  <cp:revision>39</cp:revision>
  <dcterms:created xsi:type="dcterms:W3CDTF">2021-09-20T20:16:03Z</dcterms:created>
  <dcterms:modified xsi:type="dcterms:W3CDTF">2024-02-07T04:15:20Z</dcterms:modified>
</cp:coreProperties>
</file>