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5"/>
  </p:notesMasterIdLst>
  <p:sldIdLst>
    <p:sldId id="437" r:id="rId2"/>
    <p:sldId id="449" r:id="rId3"/>
    <p:sldId id="390" r:id="rId4"/>
    <p:sldId id="450" r:id="rId5"/>
    <p:sldId id="453" r:id="rId6"/>
    <p:sldId id="387" r:id="rId7"/>
    <p:sldId id="481" r:id="rId8"/>
    <p:sldId id="451" r:id="rId9"/>
    <p:sldId id="476" r:id="rId10"/>
    <p:sldId id="482" r:id="rId11"/>
    <p:sldId id="392" r:id="rId12"/>
    <p:sldId id="473" r:id="rId13"/>
    <p:sldId id="48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5FF"/>
    <a:srgbClr val="FFF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02"/>
    <p:restoredTop sz="96291"/>
  </p:normalViewPr>
  <p:slideViewPr>
    <p:cSldViewPr snapToGrid="0" snapToObjects="1">
      <p:cViewPr varScale="1">
        <p:scale>
          <a:sx n="183" d="100"/>
          <a:sy n="183" d="100"/>
        </p:scale>
        <p:origin x="778" y="12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6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356B4-D32F-4E16-B0AC-3940D968F4DF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0894D-7EDB-4795-AC32-C14B296C73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63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5503" y="1034739"/>
            <a:ext cx="7428053" cy="14885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709"/>
            <a:ext cx="6858000" cy="10454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3500"/>
            <a:ext cx="91440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40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37" y="972273"/>
            <a:ext cx="7886700" cy="55211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FF0000"/>
              </a:buClr>
              <a:buFont typeface="Wingdings" charset="2"/>
              <a:buChar char="§"/>
              <a:defRPr/>
            </a:lvl1pPr>
            <a:lvl2pPr marL="685800" indent="-228600">
              <a:buClr>
                <a:srgbClr val="0070C0"/>
              </a:buClr>
              <a:buSzPct val="90000"/>
              <a:buFont typeface="Wingdings" charset="2"/>
              <a:buChar char="§"/>
              <a:defRPr>
                <a:solidFill>
                  <a:srgbClr val="0070C0"/>
                </a:solidFill>
              </a:defRPr>
            </a:lvl2pPr>
            <a:lvl3pPr marL="1143000" indent="-228600">
              <a:buSzPct val="80000"/>
              <a:buFont typeface="Wingdings" charset="2"/>
              <a:buChar char="§"/>
              <a:defRPr/>
            </a:lvl3pPr>
            <a:lvl4pPr marL="1600200" indent="-228600">
              <a:buSzPct val="80000"/>
              <a:buFont typeface="Arial" charset="0"/>
              <a:buChar char="•"/>
              <a:defRPr/>
            </a:lvl4pPr>
            <a:lvl5pPr>
              <a:buSzPct val="6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 bwMode="auto">
          <a:xfrm>
            <a:off x="1592263" y="111125"/>
            <a:ext cx="7408862" cy="698500"/>
          </a:xfrm>
          <a:prstGeom prst="rect">
            <a:avLst/>
          </a:prstGeom>
          <a:gradFill rotWithShape="1">
            <a:gsLst>
              <a:gs pos="0">
                <a:srgbClr val="00EE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305" y="149727"/>
            <a:ext cx="7405245" cy="6257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8946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 txBox="1">
            <a:spLocks/>
          </p:cNvSpPr>
          <p:nvPr userDrawn="1"/>
        </p:nvSpPr>
        <p:spPr bwMode="auto">
          <a:xfrm>
            <a:off x="1592263" y="111125"/>
            <a:ext cx="7408862" cy="698500"/>
          </a:xfrm>
          <a:prstGeom prst="rect">
            <a:avLst/>
          </a:prstGeom>
          <a:gradFill rotWithShape="1">
            <a:gsLst>
              <a:gs pos="0">
                <a:srgbClr val="00EE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84305" y="161300"/>
            <a:ext cx="7405245" cy="6257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36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53975"/>
            <a:ext cx="13874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158496" y="6617788"/>
            <a:ext cx="891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TFPX Summer 2021 Kickoff</a:t>
            </a:r>
            <a:r>
              <a:rPr lang="en-US" sz="1400" baseline="0" dirty="0">
                <a:solidFill>
                  <a:schemeClr val="bg1">
                    <a:lumMod val="65000"/>
                  </a:schemeClr>
                </a:solidFill>
              </a:rPr>
              <a:t>                             Planning for Year 2 of Mechanics R&amp;D                                June 4, 2021        p. </a:t>
            </a:r>
            <a:fld id="{B40EB3FD-ABD6-C248-9363-20936471848C}" type="slidenum">
              <a:rPr lang="en-US" sz="1400" baseline="0" smtClean="0">
                <a:solidFill>
                  <a:schemeClr val="bg1">
                    <a:lumMod val="65000"/>
                  </a:schemeClr>
                </a:solidFill>
              </a:rPr>
              <a:t>‹#›</a:t>
            </a:fld>
            <a:r>
              <a:rPr lang="en-US" sz="1400" baseline="0" dirty="0">
                <a:solidFill>
                  <a:schemeClr val="bg1">
                    <a:lumMod val="65000"/>
                  </a:schemeClr>
                </a:solidFill>
              </a:rPr>
              <a:t>       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619440"/>
            <a:ext cx="9144000" cy="0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05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4038" y="1962613"/>
            <a:ext cx="7289806" cy="27320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/>
              <a:t>TFPX Mechanics Mini Workshop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1800" dirty="0"/>
              <a:t>Karl Smolenski</a:t>
            </a:r>
          </a:p>
          <a:p>
            <a:pPr marL="0" indent="0" algn="ctr">
              <a:buNone/>
            </a:pPr>
            <a:r>
              <a:rPr lang="en-US" sz="1800" dirty="0"/>
              <a:t>Feb.  8, 2024</a:t>
            </a:r>
          </a:p>
        </p:txBody>
      </p:sp>
    </p:spTree>
    <p:extLst>
      <p:ext uri="{BB962C8B-B14F-4D97-AF65-F5344CB8AC3E}">
        <p14:creationId xmlns:p14="http://schemas.microsoft.com/office/powerpoint/2010/main" val="1530554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836" y="1263649"/>
            <a:ext cx="8482213" cy="5229747"/>
          </a:xfrm>
        </p:spPr>
        <p:txBody>
          <a:bodyPr>
            <a:normAutofit/>
          </a:bodyPr>
          <a:lstStyle/>
          <a:p>
            <a:r>
              <a:rPr lang="en-US" dirty="0"/>
              <a:t>Module (sensor) Thermal Performance</a:t>
            </a:r>
          </a:p>
          <a:p>
            <a:pPr lvl="1"/>
            <a:r>
              <a:rPr lang="en-US" dirty="0"/>
              <a:t>Thermal Interface Material (TIM) between module and dee</a:t>
            </a:r>
          </a:p>
          <a:p>
            <a:pPr lvl="1"/>
            <a:r>
              <a:rPr lang="en-US" dirty="0"/>
              <a:t>Thermal stack up (tube to foam to CF to TIM to module)</a:t>
            </a:r>
          </a:p>
          <a:p>
            <a:pPr lvl="1"/>
            <a:r>
              <a:rPr lang="en-US" dirty="0"/>
              <a:t>Radiation damage of TIM</a:t>
            </a:r>
          </a:p>
          <a:p>
            <a:pPr lvl="1"/>
            <a:r>
              <a:rPr lang="en-US" dirty="0"/>
              <a:t>How to positively locate module</a:t>
            </a:r>
          </a:p>
          <a:p>
            <a:pPr lvl="1"/>
            <a:r>
              <a:rPr lang="en-US" dirty="0"/>
              <a:t>How to clamp it in place</a:t>
            </a:r>
          </a:p>
          <a:p>
            <a:pPr lvl="1"/>
            <a:r>
              <a:rPr lang="en-US" dirty="0"/>
              <a:t>Gantry operations for assembly / TIM application</a:t>
            </a:r>
          </a:p>
          <a:p>
            <a:pPr lvl="1"/>
            <a:r>
              <a:rPr lang="en-US" dirty="0"/>
              <a:t>Tube routing, optimization, and simulation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Tasks</a:t>
            </a:r>
          </a:p>
        </p:txBody>
      </p:sp>
      <p:sp>
        <p:nvSpPr>
          <p:cNvPr id="4" name="Lightning Bolt 3">
            <a:extLst>
              <a:ext uri="{FF2B5EF4-FFF2-40B4-BE49-F238E27FC236}">
                <a16:creationId xmlns:a16="http://schemas.microsoft.com/office/drawing/2014/main" id="{CDF54A31-C07A-4575-BE8C-21DDF69D666C}"/>
              </a:ext>
            </a:extLst>
          </p:cNvPr>
          <p:cNvSpPr/>
          <p:nvPr/>
        </p:nvSpPr>
        <p:spPr>
          <a:xfrm rot="20851699">
            <a:off x="425451" y="3099381"/>
            <a:ext cx="482600" cy="730250"/>
          </a:xfrm>
          <a:prstGeom prst="lightningBol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ightning Bolt 4">
            <a:extLst>
              <a:ext uri="{FF2B5EF4-FFF2-40B4-BE49-F238E27FC236}">
                <a16:creationId xmlns:a16="http://schemas.microsoft.com/office/drawing/2014/main" id="{2BB03120-D7BB-4270-BBD9-9EFA721314FE}"/>
              </a:ext>
            </a:extLst>
          </p:cNvPr>
          <p:cNvSpPr/>
          <p:nvPr/>
        </p:nvSpPr>
        <p:spPr>
          <a:xfrm rot="20851699">
            <a:off x="381004" y="3587527"/>
            <a:ext cx="482600" cy="730250"/>
          </a:xfrm>
          <a:prstGeom prst="lightningBol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ghtning Bolt 5">
            <a:extLst>
              <a:ext uri="{FF2B5EF4-FFF2-40B4-BE49-F238E27FC236}">
                <a16:creationId xmlns:a16="http://schemas.microsoft.com/office/drawing/2014/main" id="{9177198B-1B9A-4127-8D6C-A06084689657}"/>
              </a:ext>
            </a:extLst>
          </p:cNvPr>
          <p:cNvSpPr/>
          <p:nvPr/>
        </p:nvSpPr>
        <p:spPr>
          <a:xfrm rot="20851699">
            <a:off x="368301" y="1569031"/>
            <a:ext cx="482600" cy="730250"/>
          </a:xfrm>
          <a:prstGeom prst="lightningBol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A20215-895C-4DBA-9CFC-12F6D82BD2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26" t="3210" r="24259" b="4937"/>
          <a:stretch/>
        </p:blipFill>
        <p:spPr>
          <a:xfrm rot="5400000">
            <a:off x="3840890" y="1281846"/>
            <a:ext cx="483407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7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0D130A-642E-46C6-9E46-AE506A8A2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Thermal Modeling</a:t>
            </a:r>
            <a:br>
              <a:rPr lang="en-US" sz="4400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A3A650-D374-44E2-8F63-F58A43C03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4303"/>
            <a:ext cx="9185963" cy="51671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D794DE-531A-4080-90AD-690FA9225498}"/>
              </a:ext>
            </a:extLst>
          </p:cNvPr>
          <p:cNvSpPr txBox="1"/>
          <p:nvPr/>
        </p:nvSpPr>
        <p:spPr>
          <a:xfrm rot="20496548">
            <a:off x="7048920" y="419163"/>
            <a:ext cx="193169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Francesco Bianchi</a:t>
            </a:r>
          </a:p>
        </p:txBody>
      </p:sp>
    </p:spTree>
    <p:extLst>
      <p:ext uri="{BB962C8B-B14F-4D97-AF65-F5344CB8AC3E}">
        <p14:creationId xmlns:p14="http://schemas.microsoft.com/office/powerpoint/2010/main" val="2755778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0D130A-642E-46C6-9E46-AE506A8A2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Thermal Modeling</a:t>
            </a:r>
            <a:br>
              <a:rPr lang="en-US" sz="4400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A1B3DA-A09E-4764-903A-0A0D65B8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2" y="1147820"/>
            <a:ext cx="9373970" cy="5272858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1051C3-5414-470F-9C17-E6D6FC077CE0}"/>
              </a:ext>
            </a:extLst>
          </p:cNvPr>
          <p:cNvSpPr txBox="1"/>
          <p:nvPr/>
        </p:nvSpPr>
        <p:spPr>
          <a:xfrm rot="20496548">
            <a:off x="7048920" y="419163"/>
            <a:ext cx="193169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Francesco Bianchi</a:t>
            </a:r>
          </a:p>
        </p:txBody>
      </p:sp>
    </p:spTree>
    <p:extLst>
      <p:ext uri="{BB962C8B-B14F-4D97-AF65-F5344CB8AC3E}">
        <p14:creationId xmlns:p14="http://schemas.microsoft.com/office/powerpoint/2010/main" val="399473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08DD11-B5AD-46A8-8AF3-6B47F6F2A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837" y="1250949"/>
            <a:ext cx="7886700" cy="5242447"/>
          </a:xfrm>
        </p:spPr>
        <p:txBody>
          <a:bodyPr/>
          <a:lstStyle/>
          <a:p>
            <a:r>
              <a:rPr lang="en-US" dirty="0"/>
              <a:t>Other topics</a:t>
            </a:r>
          </a:p>
          <a:p>
            <a:pPr lvl="1"/>
            <a:r>
              <a:rPr lang="en-US" dirty="0"/>
              <a:t>E-links</a:t>
            </a:r>
          </a:p>
          <a:p>
            <a:pPr lvl="1"/>
            <a:r>
              <a:rPr lang="en-US" dirty="0"/>
              <a:t>Prototype serial power flex circuits</a:t>
            </a:r>
          </a:p>
          <a:p>
            <a:pPr lvl="1"/>
            <a:r>
              <a:rPr lang="en-US" dirty="0"/>
              <a:t>Thermal mock-up modules</a:t>
            </a:r>
          </a:p>
          <a:p>
            <a:pPr lvl="1"/>
            <a:r>
              <a:rPr lang="en-US" dirty="0"/>
              <a:t>Prototype portcards</a:t>
            </a:r>
          </a:p>
          <a:p>
            <a:pPr lvl="1"/>
            <a:r>
              <a:rPr lang="en-US" dirty="0"/>
              <a:t>Portcard structure</a:t>
            </a:r>
          </a:p>
          <a:p>
            <a:pPr lvl="1"/>
            <a:r>
              <a:rPr lang="en-US" dirty="0"/>
              <a:t>Sapphire cartridge mounting structure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33842A-1C7D-4C29-9EAC-601CFFD5D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Busy 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54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A3A175-81ED-4475-85EC-119A0D167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51" y="1127175"/>
            <a:ext cx="6519025" cy="52896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FED0DD-1161-489E-85F9-E7114B412E5D}"/>
              </a:ext>
            </a:extLst>
          </p:cNvPr>
          <p:cNvSpPr txBox="1"/>
          <p:nvPr/>
        </p:nvSpPr>
        <p:spPr>
          <a:xfrm>
            <a:off x="3322509" y="1561863"/>
            <a:ext cx="22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NSF MREFC 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6315AB-C1B6-47C8-AABC-AB3CDEB0C360}"/>
              </a:ext>
            </a:extLst>
          </p:cNvPr>
          <p:cNvSpPr txBox="1"/>
          <p:nvPr/>
        </p:nvSpPr>
        <p:spPr>
          <a:xfrm>
            <a:off x="3946309" y="4507797"/>
            <a:ext cx="22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Year of Covid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D19D5B-E7F1-4565-BF4D-D0DDF1C20537}"/>
              </a:ext>
            </a:extLst>
          </p:cNvPr>
          <p:cNvSpPr txBox="1"/>
          <p:nvPr/>
        </p:nvSpPr>
        <p:spPr>
          <a:xfrm>
            <a:off x="4889104" y="3736167"/>
            <a:ext cx="22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Recent Phase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DBBC60-B2B1-46E8-AE11-DC971CF3A695}"/>
              </a:ext>
            </a:extLst>
          </p:cNvPr>
          <p:cNvSpPr txBox="1"/>
          <p:nvPr/>
        </p:nvSpPr>
        <p:spPr>
          <a:xfrm>
            <a:off x="5400517" y="2394868"/>
            <a:ext cx="22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Production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8F0A03-D3CA-4E14-8651-0EE8B8C6B69F}"/>
              </a:ext>
            </a:extLst>
          </p:cNvPr>
          <p:cNvSpPr txBox="1"/>
          <p:nvPr/>
        </p:nvSpPr>
        <p:spPr>
          <a:xfrm>
            <a:off x="3586960" y="3198889"/>
            <a:ext cx="8453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TFPX</a:t>
            </a: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42563ACE-EFEF-4D88-A9B1-14BCA71BBF30}"/>
              </a:ext>
            </a:extLst>
          </p:cNvPr>
          <p:cNvSpPr/>
          <p:nvPr/>
        </p:nvSpPr>
        <p:spPr>
          <a:xfrm>
            <a:off x="4078832" y="4033673"/>
            <a:ext cx="176065" cy="170385"/>
          </a:xfrm>
          <a:prstGeom prst="don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5A3F7336-F220-4328-B03E-B4E764932B9E}"/>
              </a:ext>
            </a:extLst>
          </p:cNvPr>
          <p:cNvSpPr/>
          <p:nvPr/>
        </p:nvSpPr>
        <p:spPr>
          <a:xfrm>
            <a:off x="4222949" y="3828025"/>
            <a:ext cx="176065" cy="170385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B43F7B82-0978-4299-92E7-8B2524D3E00D}"/>
              </a:ext>
            </a:extLst>
          </p:cNvPr>
          <p:cNvSpPr/>
          <p:nvPr/>
        </p:nvSpPr>
        <p:spPr>
          <a:xfrm>
            <a:off x="4336300" y="3622377"/>
            <a:ext cx="176065" cy="170385"/>
          </a:xfrm>
          <a:prstGeom prst="don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7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ea typeface="ＭＳ Ｐゴシック" charset="-128"/>
              </a:rPr>
              <a:t>Scope of TFPX Mechanics</a:t>
            </a:r>
            <a:br>
              <a:rPr lang="en-GB" altLang="en-US">
                <a:ea typeface="ＭＳ Ｐゴシック" charset="-128"/>
              </a:rPr>
            </a:br>
            <a:endParaRPr lang="en-US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" t="10384" r="117"/>
          <a:stretch>
            <a:fillRect/>
          </a:stretch>
        </p:blipFill>
        <p:spPr bwMode="auto">
          <a:xfrm>
            <a:off x="616321" y="1364671"/>
            <a:ext cx="7909920" cy="51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 noChangeArrowheads="1"/>
          </p:cNvSpPr>
          <p:nvPr/>
        </p:nvSpPr>
        <p:spPr>
          <a:xfrm>
            <a:off x="-214313" y="400050"/>
            <a:ext cx="7280640" cy="658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altLang="en-US">
              <a:ea typeface="ＭＳ Ｐゴシック" charset="-128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8C88F7D-8721-334F-86D3-FB88AF048E46}"/>
              </a:ext>
            </a:extLst>
          </p:cNvPr>
          <p:cNvSpPr txBox="1">
            <a:spLocks/>
          </p:cNvSpPr>
          <p:nvPr/>
        </p:nvSpPr>
        <p:spPr>
          <a:xfrm>
            <a:off x="7328079" y="3861247"/>
            <a:ext cx="1574006" cy="9361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200"/>
              <a:t>ITST design and manufacture, indico: 685933 &amp; 682294</a:t>
            </a:r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39A9B3-E687-D042-8259-BF0769A2A6EC}"/>
              </a:ext>
            </a:extLst>
          </p:cNvPr>
          <p:cNvSpPr txBox="1"/>
          <p:nvPr/>
        </p:nvSpPr>
        <p:spPr>
          <a:xfrm>
            <a:off x="3205441" y="2006911"/>
            <a:ext cx="731290" cy="3436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1472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33" dirty="0">
                <a:solidFill>
                  <a:srgbClr val="3333CC">
                    <a:lumMod val="50000"/>
                  </a:srgbClr>
                </a:solidFill>
                <a:ea typeface="ＭＳ Ｐゴシック" panose="020B0600070205080204" pitchFamily="34" charset="-128"/>
              </a:rPr>
              <a:t>TEPX</a:t>
            </a:r>
            <a:endParaRPr lang="en-GB" sz="1633" dirty="0">
              <a:solidFill>
                <a:srgbClr val="3333CC">
                  <a:lumMod val="50000"/>
                </a:srgb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EC2EED-8206-DB4B-8FAE-E96AB2E64E0C}"/>
              </a:ext>
            </a:extLst>
          </p:cNvPr>
          <p:cNvSpPr txBox="1"/>
          <p:nvPr/>
        </p:nvSpPr>
        <p:spPr>
          <a:xfrm>
            <a:off x="6065412" y="1136966"/>
            <a:ext cx="69006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1472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CC99">
                    <a:lumMod val="75000"/>
                  </a:srgbClr>
                </a:solidFill>
                <a:ea typeface="ＭＳ Ｐゴシック" panose="020B0600070205080204" pitchFamily="34" charset="-128"/>
              </a:rPr>
              <a:t>TFPX</a:t>
            </a:r>
            <a:endParaRPr lang="en-GB" sz="4000" dirty="0">
              <a:solidFill>
                <a:srgbClr val="00CC99">
                  <a:lumMod val="75000"/>
                </a:srgb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B9B065-6FFE-5A48-943F-1DA494C6053C}"/>
              </a:ext>
            </a:extLst>
          </p:cNvPr>
          <p:cNvSpPr txBox="1"/>
          <p:nvPr/>
        </p:nvSpPr>
        <p:spPr>
          <a:xfrm>
            <a:off x="7203631" y="1156641"/>
            <a:ext cx="731290" cy="3436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1472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33" dirty="0">
                <a:solidFill>
                  <a:srgbClr val="2D2DB9">
                    <a:lumMod val="75000"/>
                  </a:srgbClr>
                </a:solidFill>
                <a:ea typeface="ＭＳ Ｐゴシック" panose="020B0600070205080204" pitchFamily="34" charset="-128"/>
              </a:rPr>
              <a:t>TBPX</a:t>
            </a:r>
            <a:endParaRPr lang="en-GB" sz="1633" dirty="0">
              <a:solidFill>
                <a:srgbClr val="2D2DB9">
                  <a:lumMod val="75000"/>
                </a:srgb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1019521" y="6190111"/>
            <a:ext cx="2284856" cy="34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147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33">
                <a:solidFill>
                  <a:srgbClr val="7030A0"/>
                </a:solidFill>
                <a:ea typeface="ＭＳ Ｐゴシック" charset="-128"/>
              </a:rPr>
              <a:t>Tracker Bulkhead Disk</a:t>
            </a:r>
            <a:endParaRPr lang="en-GB" altLang="en-US" sz="1633">
              <a:solidFill>
                <a:srgbClr val="7030A0"/>
              </a:solidFill>
              <a:ea typeface="ＭＳ Ｐゴシック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DF57EA-0C59-BB4C-80F5-CD7ABD0BD9C3}"/>
              </a:ext>
            </a:extLst>
          </p:cNvPr>
          <p:cNvSpPr txBox="1"/>
          <p:nvPr/>
        </p:nvSpPr>
        <p:spPr>
          <a:xfrm>
            <a:off x="0" y="3341791"/>
            <a:ext cx="1178528" cy="84619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1472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33" dirty="0">
                <a:solidFill>
                  <a:srgbClr val="000000">
                    <a:lumMod val="60000"/>
                    <a:lumOff val="40000"/>
                  </a:srgbClr>
                </a:solidFill>
                <a:ea typeface="ＭＳ Ｐゴシック" panose="020B0600070205080204" pitchFamily="34" charset="-128"/>
              </a:rPr>
              <a:t>CMS</a:t>
            </a:r>
            <a:br>
              <a:rPr lang="en-US" sz="1633" dirty="0">
                <a:solidFill>
                  <a:srgbClr val="000000">
                    <a:lumMod val="60000"/>
                    <a:lumOff val="40000"/>
                  </a:srgbClr>
                </a:solidFill>
                <a:ea typeface="ＭＳ Ｐゴシック" panose="020B0600070205080204" pitchFamily="34" charset="-128"/>
              </a:rPr>
            </a:br>
            <a:r>
              <a:rPr lang="en-US" sz="1633" dirty="0">
                <a:solidFill>
                  <a:srgbClr val="000000">
                    <a:lumMod val="60000"/>
                    <a:lumOff val="40000"/>
                  </a:srgbClr>
                </a:solidFill>
                <a:ea typeface="ＭＳ Ｐゴシック" panose="020B0600070205080204" pitchFamily="34" charset="-128"/>
              </a:rPr>
              <a:t>endcap</a:t>
            </a:r>
            <a:br>
              <a:rPr lang="en-US" sz="1633" dirty="0">
                <a:solidFill>
                  <a:srgbClr val="000000">
                    <a:lumMod val="60000"/>
                    <a:lumOff val="40000"/>
                  </a:srgbClr>
                </a:solidFill>
                <a:ea typeface="ＭＳ Ｐゴシック" panose="020B0600070205080204" pitchFamily="34" charset="-128"/>
              </a:rPr>
            </a:br>
            <a:r>
              <a:rPr lang="en-US" sz="1633" dirty="0">
                <a:solidFill>
                  <a:srgbClr val="000000">
                    <a:lumMod val="60000"/>
                    <a:lumOff val="40000"/>
                  </a:srgbClr>
                </a:solidFill>
                <a:ea typeface="ＭＳ Ｐゴシック" panose="020B0600070205080204" pitchFamily="34" charset="-128"/>
              </a:rPr>
              <a:t>beam-pipe</a:t>
            </a:r>
            <a:endParaRPr lang="en-GB" sz="1633" dirty="0">
              <a:solidFill>
                <a:srgbClr val="000000">
                  <a:lumMod val="60000"/>
                  <a:lumOff val="40000"/>
                </a:srgb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6387842" y="3311551"/>
            <a:ext cx="1390998" cy="84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147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33">
                <a:solidFill>
                  <a:srgbClr val="000000"/>
                </a:solidFill>
                <a:ea typeface="ＭＳ Ｐゴシック" charset="-128"/>
              </a:rPr>
              <a:t>Inner Tracker</a:t>
            </a:r>
            <a:br>
              <a:rPr lang="en-US" altLang="en-US" sz="1633">
                <a:solidFill>
                  <a:srgbClr val="000000"/>
                </a:solidFill>
                <a:ea typeface="ＭＳ Ｐゴシック" charset="-128"/>
              </a:rPr>
            </a:br>
            <a:r>
              <a:rPr lang="en-US" altLang="en-US" sz="1633">
                <a:solidFill>
                  <a:srgbClr val="000000"/>
                </a:solidFill>
                <a:ea typeface="ＭＳ Ｐゴシック" charset="-128"/>
              </a:rPr>
              <a:t>Support Tube (ITST)</a:t>
            </a:r>
            <a:endParaRPr lang="en-GB" altLang="en-US" sz="1633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5137232" y="4445683"/>
            <a:ext cx="1459536" cy="59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147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33">
                <a:solidFill>
                  <a:srgbClr val="FF3399"/>
                </a:solidFill>
                <a:ea typeface="ＭＳ Ｐゴシック" charset="-128"/>
              </a:rPr>
              <a:t>Beam-pipe support collar,</a:t>
            </a:r>
            <a:endParaRPr lang="en-GB" altLang="en-US" sz="1633">
              <a:solidFill>
                <a:srgbClr val="FF3399"/>
              </a:solidFill>
              <a:ea typeface="ＭＳ Ｐゴシック" charset="-128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4542887" y="1495630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147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0000"/>
                </a:solidFill>
                <a:ea typeface="ＭＳ Ｐゴシック" charset="-128"/>
              </a:rPr>
              <a:t>Dee</a:t>
            </a:r>
            <a:endParaRPr lang="en-GB" altLang="en-US" sz="2000">
              <a:solidFill>
                <a:srgbClr val="FF0000"/>
              </a:solidFill>
              <a:ea typeface="ＭＳ Ｐゴシック" charset="-128"/>
            </a:endParaRP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648244" y="2159369"/>
            <a:ext cx="1824538" cy="59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147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33">
                <a:solidFill>
                  <a:srgbClr val="000000"/>
                </a:solidFill>
                <a:ea typeface="ＭＳ Ｐゴシック" charset="-128"/>
              </a:rPr>
              <a:t>Beam-pipe support</a:t>
            </a:r>
            <a:br>
              <a:rPr lang="en-US" altLang="en-US" sz="1633">
                <a:solidFill>
                  <a:srgbClr val="000000"/>
                </a:solidFill>
                <a:ea typeface="ＭＳ Ｐゴシック" charset="-128"/>
              </a:rPr>
            </a:br>
            <a:r>
              <a:rPr lang="en-US" altLang="en-US" sz="1633">
                <a:solidFill>
                  <a:srgbClr val="000000"/>
                </a:solidFill>
                <a:ea typeface="ＭＳ Ｐゴシック" charset="-128"/>
              </a:rPr>
              <a:t>“fishing rods”</a:t>
            </a:r>
            <a:endParaRPr lang="en-GB" altLang="en-US" sz="1633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04FBE5-02C8-3047-8FD3-01BC0751E235}"/>
              </a:ext>
            </a:extLst>
          </p:cNvPr>
          <p:cNvSpPr txBox="1"/>
          <p:nvPr/>
        </p:nvSpPr>
        <p:spPr>
          <a:xfrm>
            <a:off x="4457701" y="5943534"/>
            <a:ext cx="2615844" cy="59490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1472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33" dirty="0">
                <a:solidFill>
                  <a:srgbClr val="000000">
                    <a:lumMod val="50000"/>
                    <a:lumOff val="50000"/>
                  </a:srgbClr>
                </a:solidFill>
                <a:ea typeface="ＭＳ Ｐゴシック" panose="020B0600070205080204" pitchFamily="34" charset="-128"/>
              </a:rPr>
              <a:t>IT installation/support rails</a:t>
            </a:r>
            <a:br>
              <a:rPr lang="en-US" sz="1633" dirty="0">
                <a:solidFill>
                  <a:srgbClr val="000000">
                    <a:lumMod val="50000"/>
                    <a:lumOff val="50000"/>
                  </a:srgbClr>
                </a:solidFill>
                <a:ea typeface="ＭＳ Ｐゴシック" panose="020B0600070205080204" pitchFamily="34" charset="-128"/>
              </a:rPr>
            </a:br>
            <a:r>
              <a:rPr lang="en-US" sz="1633" dirty="0">
                <a:solidFill>
                  <a:srgbClr val="000000">
                    <a:lumMod val="50000"/>
                    <a:lumOff val="50000"/>
                  </a:srgbClr>
                </a:solidFill>
                <a:ea typeface="ＭＳ Ｐゴシック" panose="020B0600070205080204" pitchFamily="34" charset="-128"/>
              </a:rPr>
              <a:t>in the ITST</a:t>
            </a:r>
            <a:endParaRPr lang="en-GB" sz="1633" dirty="0">
              <a:solidFill>
                <a:srgbClr val="000000">
                  <a:lumMod val="50000"/>
                  <a:lumOff val="50000"/>
                </a:srgbClr>
              </a:solidFill>
              <a:ea typeface="ＭＳ Ｐゴシック" panose="020B0600070205080204" pitchFamily="34" charset="-128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83F120F-4A32-C04C-8A2B-5664454EAD4E}"/>
              </a:ext>
            </a:extLst>
          </p:cNvPr>
          <p:cNvCxnSpPr/>
          <p:nvPr/>
        </p:nvCxnSpPr>
        <p:spPr>
          <a:xfrm flipH="1" flipV="1">
            <a:off x="4946401" y="3135871"/>
            <a:ext cx="501362" cy="1358856"/>
          </a:xfrm>
          <a:prstGeom prst="straightConnector1">
            <a:avLst/>
          </a:prstGeom>
          <a:ln w="1905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F609040-F9E4-E843-BED2-042988377848}"/>
              </a:ext>
            </a:extLst>
          </p:cNvPr>
          <p:cNvCxnSpPr/>
          <p:nvPr/>
        </p:nvCxnSpPr>
        <p:spPr>
          <a:xfrm flipH="1" flipV="1">
            <a:off x="5863681" y="3233794"/>
            <a:ext cx="466781" cy="3233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88B11A5-4AD6-6D49-9B4F-1B5BBF73BD50}"/>
              </a:ext>
            </a:extLst>
          </p:cNvPr>
          <p:cNvCxnSpPr/>
          <p:nvPr/>
        </p:nvCxnSpPr>
        <p:spPr>
          <a:xfrm flipH="1" flipV="1">
            <a:off x="3205441" y="4397311"/>
            <a:ext cx="1740960" cy="145584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17F24AB-E437-8B42-8AA4-A0DC9DE61A4D}"/>
              </a:ext>
            </a:extLst>
          </p:cNvPr>
          <p:cNvCxnSpPr/>
          <p:nvPr/>
        </p:nvCxnSpPr>
        <p:spPr>
          <a:xfrm flipV="1">
            <a:off x="2161949" y="5850270"/>
            <a:ext cx="201092" cy="339841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493DBA6-AC05-6B40-B857-6FF41B47F757}"/>
              </a:ext>
            </a:extLst>
          </p:cNvPr>
          <p:cNvCxnSpPr/>
          <p:nvPr/>
        </p:nvCxnSpPr>
        <p:spPr>
          <a:xfrm>
            <a:off x="1666477" y="2747985"/>
            <a:ext cx="535284" cy="9379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0482865-3A97-234F-BA80-82EC91F28CAF}"/>
              </a:ext>
            </a:extLst>
          </p:cNvPr>
          <p:cNvCxnSpPr>
            <a:stCxn id="11" idx="2"/>
          </p:cNvCxnSpPr>
          <p:nvPr/>
        </p:nvCxnSpPr>
        <p:spPr>
          <a:xfrm>
            <a:off x="3571086" y="2350531"/>
            <a:ext cx="229075" cy="37062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E6A1D49-9542-3D44-86FC-04C1D487F055}"/>
              </a:ext>
            </a:extLst>
          </p:cNvPr>
          <p:cNvCxnSpPr/>
          <p:nvPr/>
        </p:nvCxnSpPr>
        <p:spPr>
          <a:xfrm>
            <a:off x="4912743" y="1781295"/>
            <a:ext cx="358692" cy="8314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F637F29-B08C-C046-A48D-D1EDCAB3F509}"/>
              </a:ext>
            </a:extLst>
          </p:cNvPr>
          <p:cNvCxnSpPr/>
          <p:nvPr/>
        </p:nvCxnSpPr>
        <p:spPr>
          <a:xfrm>
            <a:off x="5721179" y="1532238"/>
            <a:ext cx="407772" cy="50662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3C0128B-2ED2-AA42-8146-C9B8B0E7672B}"/>
              </a:ext>
            </a:extLst>
          </p:cNvPr>
          <p:cNvCxnSpPr/>
          <p:nvPr/>
        </p:nvCxnSpPr>
        <p:spPr>
          <a:xfrm flipV="1">
            <a:off x="4946401" y="3399391"/>
            <a:ext cx="116640" cy="245088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DFF7543-36FD-5E43-B238-481D1F651D24}"/>
              </a:ext>
            </a:extLst>
          </p:cNvPr>
          <p:cNvSpPr txBox="1"/>
          <p:nvPr/>
        </p:nvSpPr>
        <p:spPr>
          <a:xfrm>
            <a:off x="79202" y="5066911"/>
            <a:ext cx="1269899" cy="1097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1472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33" dirty="0">
                <a:solidFill>
                  <a:srgbClr val="000000">
                    <a:lumMod val="60000"/>
                    <a:lumOff val="40000"/>
                  </a:srgbClr>
                </a:solidFill>
                <a:ea typeface="ＭＳ Ｐゴシック" panose="020B0600070205080204" pitchFamily="34" charset="-128"/>
              </a:rPr>
              <a:t>Beam-pipe</a:t>
            </a:r>
            <a:br>
              <a:rPr lang="en-US" sz="1633" dirty="0">
                <a:solidFill>
                  <a:srgbClr val="000000">
                    <a:lumMod val="60000"/>
                    <a:lumOff val="40000"/>
                  </a:srgbClr>
                </a:solidFill>
                <a:ea typeface="ＭＳ Ｐゴシック" panose="020B0600070205080204" pitchFamily="34" charset="-128"/>
              </a:rPr>
            </a:br>
            <a:r>
              <a:rPr lang="en-US" sz="1633" dirty="0">
                <a:solidFill>
                  <a:srgbClr val="000000">
                    <a:lumMod val="60000"/>
                    <a:lumOff val="40000"/>
                  </a:srgbClr>
                </a:solidFill>
                <a:ea typeface="ＭＳ Ｐゴシック" panose="020B0600070205080204" pitchFamily="34" charset="-128"/>
              </a:rPr>
              <a:t>connection</a:t>
            </a:r>
            <a:br>
              <a:rPr lang="en-US" sz="1633" dirty="0">
                <a:solidFill>
                  <a:srgbClr val="000000">
                    <a:lumMod val="60000"/>
                    <a:lumOff val="40000"/>
                  </a:srgbClr>
                </a:solidFill>
                <a:ea typeface="ＭＳ Ｐゴシック" panose="020B0600070205080204" pitchFamily="34" charset="-128"/>
              </a:rPr>
            </a:br>
            <a:r>
              <a:rPr lang="en-US" sz="1633" dirty="0">
                <a:solidFill>
                  <a:srgbClr val="000000">
                    <a:lumMod val="60000"/>
                    <a:lumOff val="40000"/>
                  </a:srgbClr>
                </a:solidFill>
                <a:ea typeface="ＭＳ Ｐゴシック" panose="020B0600070205080204" pitchFamily="34" charset="-128"/>
              </a:rPr>
              <a:t>flanges and</a:t>
            </a:r>
            <a:br>
              <a:rPr lang="en-US" sz="1633" dirty="0">
                <a:solidFill>
                  <a:srgbClr val="000000">
                    <a:lumMod val="60000"/>
                    <a:lumOff val="40000"/>
                  </a:srgbClr>
                </a:solidFill>
                <a:ea typeface="ＭＳ Ｐゴシック" panose="020B0600070205080204" pitchFamily="34" charset="-128"/>
              </a:rPr>
            </a:br>
            <a:r>
              <a:rPr lang="en-US" sz="1633" dirty="0">
                <a:solidFill>
                  <a:srgbClr val="000000">
                    <a:lumMod val="60000"/>
                    <a:lumOff val="40000"/>
                  </a:srgbClr>
                </a:solidFill>
                <a:ea typeface="ＭＳ Ｐゴシック" panose="020B0600070205080204" pitchFamily="34" charset="-128"/>
              </a:rPr>
              <a:t>bellow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2A89EFA-A55A-7641-8B91-06C3F9A05455}"/>
              </a:ext>
            </a:extLst>
          </p:cNvPr>
          <p:cNvCxnSpPr/>
          <p:nvPr/>
        </p:nvCxnSpPr>
        <p:spPr>
          <a:xfrm flipV="1">
            <a:off x="1092961" y="4303711"/>
            <a:ext cx="869760" cy="100944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54"/>
          <p:cNvSpPr txBox="1">
            <a:spLocks noChangeArrowheads="1"/>
          </p:cNvSpPr>
          <p:nvPr/>
        </p:nvSpPr>
        <p:spPr bwMode="auto">
          <a:xfrm>
            <a:off x="7877105" y="2467711"/>
            <a:ext cx="1152880" cy="84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147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33">
                <a:solidFill>
                  <a:srgbClr val="FF0000"/>
                </a:solidFill>
                <a:ea typeface="ＭＳ Ｐゴシック" charset="-128"/>
              </a:rPr>
              <a:t>Beam </a:t>
            </a:r>
            <a:br>
              <a:rPr lang="en-US" altLang="en-US" sz="1633">
                <a:solidFill>
                  <a:srgbClr val="FF0000"/>
                </a:solidFill>
                <a:ea typeface="ＭＳ Ｐゴシック" charset="-128"/>
              </a:rPr>
            </a:br>
            <a:r>
              <a:rPr lang="en-US" altLang="en-US" sz="1633">
                <a:solidFill>
                  <a:srgbClr val="FF0000"/>
                </a:solidFill>
                <a:ea typeface="ＭＳ Ｐゴシック" charset="-128"/>
              </a:rPr>
              <a:t>interaction</a:t>
            </a:r>
            <a:br>
              <a:rPr lang="en-US" altLang="en-US" sz="1633">
                <a:solidFill>
                  <a:srgbClr val="FF0000"/>
                </a:solidFill>
                <a:ea typeface="ＭＳ Ｐゴシック" charset="-128"/>
              </a:rPr>
            </a:br>
            <a:r>
              <a:rPr lang="en-US" altLang="en-US" sz="1633">
                <a:solidFill>
                  <a:srgbClr val="FF0000"/>
                </a:solidFill>
                <a:ea typeface="ＭＳ Ｐゴシック" charset="-128"/>
              </a:rPr>
              <a:t>point</a:t>
            </a:r>
            <a:endParaRPr lang="en-GB" altLang="en-US" sz="1633">
              <a:solidFill>
                <a:srgbClr val="FF0000"/>
              </a:solidFill>
              <a:ea typeface="ＭＳ Ｐゴシック" charset="-128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D22D5BE-76CA-7244-A504-E913BDAD980A}"/>
              </a:ext>
            </a:extLst>
          </p:cNvPr>
          <p:cNvCxnSpPr/>
          <p:nvPr/>
        </p:nvCxnSpPr>
        <p:spPr>
          <a:xfrm flipH="1" flipV="1">
            <a:off x="7696801" y="1878750"/>
            <a:ext cx="259200" cy="6220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2E3A6E2-D5A7-4943-AC28-F3CF04CBDB33}"/>
              </a:ext>
            </a:extLst>
          </p:cNvPr>
          <p:cNvSpPr txBox="1"/>
          <p:nvPr/>
        </p:nvSpPr>
        <p:spPr>
          <a:xfrm>
            <a:off x="452280" y="1192778"/>
            <a:ext cx="2485440" cy="3436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1472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33" dirty="0">
                <a:solidFill>
                  <a:srgbClr val="000000">
                    <a:lumMod val="60000"/>
                    <a:lumOff val="40000"/>
                  </a:srgbClr>
                </a:solidFill>
                <a:ea typeface="ＭＳ Ｐゴシック" panose="020B0600070205080204" pitchFamily="34" charset="-128"/>
              </a:rPr>
              <a:t>CMS central beam-pipe</a:t>
            </a:r>
            <a:endParaRPr lang="en-GB" sz="1633" dirty="0">
              <a:solidFill>
                <a:srgbClr val="000000">
                  <a:lumMod val="75000"/>
                </a:srgbClr>
              </a:solidFill>
              <a:ea typeface="ＭＳ Ｐゴシック" panose="020B0600070205080204" pitchFamily="34" charset="-128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80AAC61-49CC-E94B-A9A4-D420AB8F002B}"/>
              </a:ext>
            </a:extLst>
          </p:cNvPr>
          <p:cNvCxnSpPr/>
          <p:nvPr/>
        </p:nvCxnSpPr>
        <p:spPr>
          <a:xfrm>
            <a:off x="2047741" y="1493949"/>
            <a:ext cx="1788419" cy="193280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5"/>
          <p:cNvSpPr txBox="1">
            <a:spLocks noChangeArrowheads="1"/>
          </p:cNvSpPr>
          <p:nvPr/>
        </p:nvSpPr>
        <p:spPr bwMode="auto">
          <a:xfrm>
            <a:off x="5165365" y="1686667"/>
            <a:ext cx="6286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147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B050"/>
                </a:solidFill>
                <a:ea typeface="ＭＳ Ｐゴシック" charset="-128"/>
              </a:rPr>
              <a:t>Module</a:t>
            </a:r>
            <a:endParaRPr lang="en-GB" altLang="en-US" sz="1633">
              <a:solidFill>
                <a:srgbClr val="00B050"/>
              </a:solidFill>
              <a:ea typeface="ＭＳ Ｐゴシック" charset="-128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046DC22-52D6-B946-ABFA-9228B5BF40A8}"/>
              </a:ext>
            </a:extLst>
          </p:cNvPr>
          <p:cNvCxnSpPr/>
          <p:nvPr/>
        </p:nvCxnSpPr>
        <p:spPr>
          <a:xfrm>
            <a:off x="5461435" y="1878042"/>
            <a:ext cx="231027" cy="478792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5EC2EED-8206-DB4B-8FAE-E96AB2E64E0C}"/>
              </a:ext>
            </a:extLst>
          </p:cNvPr>
          <p:cNvSpPr txBox="1"/>
          <p:nvPr/>
        </p:nvSpPr>
        <p:spPr>
          <a:xfrm>
            <a:off x="5093347" y="918663"/>
            <a:ext cx="1344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472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Service Cylinder</a:t>
            </a:r>
            <a:endParaRPr lang="en-GB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F637F29-B08C-C046-A48D-D1EDCAB3F509}"/>
              </a:ext>
            </a:extLst>
          </p:cNvPr>
          <p:cNvCxnSpPr/>
          <p:nvPr/>
        </p:nvCxnSpPr>
        <p:spPr>
          <a:xfrm>
            <a:off x="6614984" y="1610497"/>
            <a:ext cx="185351" cy="222422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 rot="19742650">
            <a:off x="4649524" y="308740"/>
            <a:ext cx="2990149" cy="42743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712808" y="4476401"/>
            <a:ext cx="1095172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/>
              <a:t>image source:</a:t>
            </a:r>
          </a:p>
          <a:p>
            <a:r>
              <a:rPr lang="en-US" sz="1100"/>
              <a:t>Antti Onnela</a:t>
            </a:r>
          </a:p>
          <a:p>
            <a:r>
              <a:rPr lang="en-US" sz="1100"/>
              <a:t>Indico </a:t>
            </a:r>
            <a:r>
              <a:rPr lang="mr-IN" sz="1100"/>
              <a:t>/682359</a:t>
            </a:r>
            <a:endParaRPr lang="en-US" sz="1100"/>
          </a:p>
        </p:txBody>
      </p:sp>
      <p:sp>
        <p:nvSpPr>
          <p:cNvPr id="21" name="Oval 20"/>
          <p:cNvSpPr/>
          <p:nvPr/>
        </p:nvSpPr>
        <p:spPr>
          <a:xfrm rot="19072179">
            <a:off x="6093414" y="3027208"/>
            <a:ext cx="1800010" cy="1284341"/>
          </a:xfrm>
          <a:prstGeom prst="ellipse">
            <a:avLst/>
          </a:prstGeom>
          <a:solidFill>
            <a:srgbClr val="FFFF00">
              <a:alpha val="2431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6983604" y="2924070"/>
            <a:ext cx="381837" cy="40193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1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9811" y="4037789"/>
            <a:ext cx="8418889" cy="1325712"/>
          </a:xfrm>
        </p:spPr>
        <p:txBody>
          <a:bodyPr>
            <a:normAutofit/>
          </a:bodyPr>
          <a:lstStyle/>
          <a:p>
            <a:r>
              <a:rPr lang="en-US" dirty="0"/>
              <a:t>Collect 2D “images” of passing particles over a series of 8 planes, in the forward regime on both sides of the interaction point.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need to do?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E0ADF2-7488-4ACC-B47A-E77E92097B69}"/>
              </a:ext>
            </a:extLst>
          </p:cNvPr>
          <p:cNvSpPr/>
          <p:nvPr/>
        </p:nvSpPr>
        <p:spPr>
          <a:xfrm>
            <a:off x="1136469" y="2932611"/>
            <a:ext cx="6387737" cy="333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D8749D-FC17-4D19-8BE6-2C55C121EC1C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542109" y="3115491"/>
            <a:ext cx="2187757" cy="217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8AE0D0E-AA75-470B-8DDF-EAE02EC4DFE5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992263" y="3117668"/>
            <a:ext cx="5374498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loud 9">
            <a:extLst>
              <a:ext uri="{FF2B5EF4-FFF2-40B4-BE49-F238E27FC236}">
                <a16:creationId xmlns:a16="http://schemas.microsoft.com/office/drawing/2014/main" id="{FE309BC7-07BD-4B62-B39B-DE35E90EE6FA}"/>
              </a:ext>
            </a:extLst>
          </p:cNvPr>
          <p:cNvSpPr/>
          <p:nvPr/>
        </p:nvSpPr>
        <p:spPr>
          <a:xfrm>
            <a:off x="2729049" y="3044098"/>
            <a:ext cx="263434" cy="14713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B454ABD-F3B7-4B62-84ED-4D5DCFE98DFE}"/>
              </a:ext>
            </a:extLst>
          </p:cNvPr>
          <p:cNvCxnSpPr/>
          <p:nvPr/>
        </p:nvCxnSpPr>
        <p:spPr>
          <a:xfrm flipV="1">
            <a:off x="2992483" y="2432050"/>
            <a:ext cx="4024267" cy="6120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73BADC8-1614-4004-A8DC-BAFC1E4AD5D8}"/>
              </a:ext>
            </a:extLst>
          </p:cNvPr>
          <p:cNvSpPr/>
          <p:nvPr/>
        </p:nvSpPr>
        <p:spPr>
          <a:xfrm>
            <a:off x="3009900" y="1924050"/>
            <a:ext cx="3873521" cy="1098550"/>
          </a:xfrm>
          <a:custGeom>
            <a:avLst/>
            <a:gdLst>
              <a:gd name="connsiteX0" fmla="*/ 0 w 3873521"/>
              <a:gd name="connsiteY0" fmla="*/ 1098550 h 1098550"/>
              <a:gd name="connsiteX1" fmla="*/ 203200 w 3873521"/>
              <a:gd name="connsiteY1" fmla="*/ 1073150 h 1098550"/>
              <a:gd name="connsiteX2" fmla="*/ 311150 w 3873521"/>
              <a:gd name="connsiteY2" fmla="*/ 1054100 h 1098550"/>
              <a:gd name="connsiteX3" fmla="*/ 374650 w 3873521"/>
              <a:gd name="connsiteY3" fmla="*/ 1047750 h 1098550"/>
              <a:gd name="connsiteX4" fmla="*/ 514350 w 3873521"/>
              <a:gd name="connsiteY4" fmla="*/ 1035050 h 1098550"/>
              <a:gd name="connsiteX5" fmla="*/ 571500 w 3873521"/>
              <a:gd name="connsiteY5" fmla="*/ 1028700 h 1098550"/>
              <a:gd name="connsiteX6" fmla="*/ 641350 w 3873521"/>
              <a:gd name="connsiteY6" fmla="*/ 1016000 h 1098550"/>
              <a:gd name="connsiteX7" fmla="*/ 723900 w 3873521"/>
              <a:gd name="connsiteY7" fmla="*/ 1003300 h 1098550"/>
              <a:gd name="connsiteX8" fmla="*/ 787400 w 3873521"/>
              <a:gd name="connsiteY8" fmla="*/ 984250 h 1098550"/>
              <a:gd name="connsiteX9" fmla="*/ 901700 w 3873521"/>
              <a:gd name="connsiteY9" fmla="*/ 971550 h 1098550"/>
              <a:gd name="connsiteX10" fmla="*/ 1054100 w 3873521"/>
              <a:gd name="connsiteY10" fmla="*/ 952500 h 1098550"/>
              <a:gd name="connsiteX11" fmla="*/ 1327150 w 3873521"/>
              <a:gd name="connsiteY11" fmla="*/ 882650 h 1098550"/>
              <a:gd name="connsiteX12" fmla="*/ 1638300 w 3873521"/>
              <a:gd name="connsiteY12" fmla="*/ 844550 h 1098550"/>
              <a:gd name="connsiteX13" fmla="*/ 2038350 w 3873521"/>
              <a:gd name="connsiteY13" fmla="*/ 762000 h 1098550"/>
              <a:gd name="connsiteX14" fmla="*/ 2165350 w 3873521"/>
              <a:gd name="connsiteY14" fmla="*/ 717550 h 1098550"/>
              <a:gd name="connsiteX15" fmla="*/ 2286000 w 3873521"/>
              <a:gd name="connsiteY15" fmla="*/ 685800 h 1098550"/>
              <a:gd name="connsiteX16" fmla="*/ 2482850 w 3873521"/>
              <a:gd name="connsiteY16" fmla="*/ 609600 h 1098550"/>
              <a:gd name="connsiteX17" fmla="*/ 2552700 w 3873521"/>
              <a:gd name="connsiteY17" fmla="*/ 590550 h 1098550"/>
              <a:gd name="connsiteX18" fmla="*/ 2616200 w 3873521"/>
              <a:gd name="connsiteY18" fmla="*/ 546100 h 1098550"/>
              <a:gd name="connsiteX19" fmla="*/ 2667000 w 3873521"/>
              <a:gd name="connsiteY19" fmla="*/ 527050 h 1098550"/>
              <a:gd name="connsiteX20" fmla="*/ 2711450 w 3873521"/>
              <a:gd name="connsiteY20" fmla="*/ 508000 h 1098550"/>
              <a:gd name="connsiteX21" fmla="*/ 2952750 w 3873521"/>
              <a:gd name="connsiteY21" fmla="*/ 438150 h 1098550"/>
              <a:gd name="connsiteX22" fmla="*/ 3079750 w 3873521"/>
              <a:gd name="connsiteY22" fmla="*/ 393700 h 1098550"/>
              <a:gd name="connsiteX23" fmla="*/ 3168650 w 3873521"/>
              <a:gd name="connsiteY23" fmla="*/ 368300 h 1098550"/>
              <a:gd name="connsiteX24" fmla="*/ 3232150 w 3873521"/>
              <a:gd name="connsiteY24" fmla="*/ 330200 h 1098550"/>
              <a:gd name="connsiteX25" fmla="*/ 3327400 w 3873521"/>
              <a:gd name="connsiteY25" fmla="*/ 292100 h 1098550"/>
              <a:gd name="connsiteX26" fmla="*/ 3429000 w 3873521"/>
              <a:gd name="connsiteY26" fmla="*/ 234950 h 1098550"/>
              <a:gd name="connsiteX27" fmla="*/ 3651250 w 3873521"/>
              <a:gd name="connsiteY27" fmla="*/ 127000 h 1098550"/>
              <a:gd name="connsiteX28" fmla="*/ 3683000 w 3873521"/>
              <a:gd name="connsiteY28" fmla="*/ 107950 h 1098550"/>
              <a:gd name="connsiteX29" fmla="*/ 3721100 w 3873521"/>
              <a:gd name="connsiteY29" fmla="*/ 95250 h 1098550"/>
              <a:gd name="connsiteX30" fmla="*/ 3752850 w 3873521"/>
              <a:gd name="connsiteY30" fmla="*/ 82550 h 1098550"/>
              <a:gd name="connsiteX31" fmla="*/ 3841750 w 3873521"/>
              <a:gd name="connsiteY31" fmla="*/ 19050 h 1098550"/>
              <a:gd name="connsiteX32" fmla="*/ 3873500 w 3873521"/>
              <a:gd name="connsiteY32" fmla="*/ 0 h 109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73521" h="1098550">
                <a:moveTo>
                  <a:pt x="0" y="1098550"/>
                </a:moveTo>
                <a:cubicBezTo>
                  <a:pt x="96275" y="1089798"/>
                  <a:pt x="81837" y="1092313"/>
                  <a:pt x="203200" y="1073150"/>
                </a:cubicBezTo>
                <a:cubicBezTo>
                  <a:pt x="239292" y="1067451"/>
                  <a:pt x="275005" y="1059455"/>
                  <a:pt x="311150" y="1054100"/>
                </a:cubicBezTo>
                <a:cubicBezTo>
                  <a:pt x="332193" y="1050983"/>
                  <a:pt x="353465" y="1049676"/>
                  <a:pt x="374650" y="1047750"/>
                </a:cubicBezTo>
                <a:cubicBezTo>
                  <a:pt x="484414" y="1037771"/>
                  <a:pt x="415169" y="1045490"/>
                  <a:pt x="514350" y="1035050"/>
                </a:cubicBezTo>
                <a:cubicBezTo>
                  <a:pt x="533412" y="1033043"/>
                  <a:pt x="552545" y="1031543"/>
                  <a:pt x="571500" y="1028700"/>
                </a:cubicBezTo>
                <a:cubicBezTo>
                  <a:pt x="594903" y="1025190"/>
                  <a:pt x="618007" y="1019891"/>
                  <a:pt x="641350" y="1016000"/>
                </a:cubicBezTo>
                <a:cubicBezTo>
                  <a:pt x="668812" y="1011423"/>
                  <a:pt x="696695" y="1009214"/>
                  <a:pt x="723900" y="1003300"/>
                </a:cubicBezTo>
                <a:cubicBezTo>
                  <a:pt x="745494" y="998606"/>
                  <a:pt x="765645" y="988135"/>
                  <a:pt x="787400" y="984250"/>
                </a:cubicBezTo>
                <a:cubicBezTo>
                  <a:pt x="825138" y="977511"/>
                  <a:pt x="863634" y="976082"/>
                  <a:pt x="901700" y="971550"/>
                </a:cubicBezTo>
                <a:cubicBezTo>
                  <a:pt x="952536" y="965498"/>
                  <a:pt x="1003548" y="960588"/>
                  <a:pt x="1054100" y="952500"/>
                </a:cubicBezTo>
                <a:cubicBezTo>
                  <a:pt x="1485572" y="883464"/>
                  <a:pt x="1010495" y="959883"/>
                  <a:pt x="1327150" y="882650"/>
                </a:cubicBezTo>
                <a:cubicBezTo>
                  <a:pt x="1435423" y="856242"/>
                  <a:pt x="1527674" y="853400"/>
                  <a:pt x="1638300" y="844550"/>
                </a:cubicBezTo>
                <a:cubicBezTo>
                  <a:pt x="1752417" y="823319"/>
                  <a:pt x="1916669" y="798504"/>
                  <a:pt x="2038350" y="762000"/>
                </a:cubicBezTo>
                <a:cubicBezTo>
                  <a:pt x="2081310" y="749112"/>
                  <a:pt x="2122482" y="730740"/>
                  <a:pt x="2165350" y="717550"/>
                </a:cubicBezTo>
                <a:cubicBezTo>
                  <a:pt x="2205097" y="705320"/>
                  <a:pt x="2246229" y="697952"/>
                  <a:pt x="2286000" y="685800"/>
                </a:cubicBezTo>
                <a:cubicBezTo>
                  <a:pt x="2488744" y="623851"/>
                  <a:pt x="2304473" y="673816"/>
                  <a:pt x="2482850" y="609600"/>
                </a:cubicBezTo>
                <a:cubicBezTo>
                  <a:pt x="2505557" y="601425"/>
                  <a:pt x="2529417" y="596900"/>
                  <a:pt x="2552700" y="590550"/>
                </a:cubicBezTo>
                <a:cubicBezTo>
                  <a:pt x="2573867" y="575733"/>
                  <a:pt x="2593614" y="558648"/>
                  <a:pt x="2616200" y="546100"/>
                </a:cubicBezTo>
                <a:cubicBezTo>
                  <a:pt x="2632009" y="537317"/>
                  <a:pt x="2650209" y="533767"/>
                  <a:pt x="2667000" y="527050"/>
                </a:cubicBezTo>
                <a:cubicBezTo>
                  <a:pt x="2681967" y="521063"/>
                  <a:pt x="2696225" y="513296"/>
                  <a:pt x="2711450" y="508000"/>
                </a:cubicBezTo>
                <a:cubicBezTo>
                  <a:pt x="2845757" y="461285"/>
                  <a:pt x="2796998" y="486359"/>
                  <a:pt x="2952750" y="438150"/>
                </a:cubicBezTo>
                <a:cubicBezTo>
                  <a:pt x="2995596" y="424888"/>
                  <a:pt x="3037076" y="407506"/>
                  <a:pt x="3079750" y="393700"/>
                </a:cubicBezTo>
                <a:cubicBezTo>
                  <a:pt x="3109073" y="384213"/>
                  <a:pt x="3139017" y="376767"/>
                  <a:pt x="3168650" y="368300"/>
                </a:cubicBezTo>
                <a:cubicBezTo>
                  <a:pt x="3189817" y="355600"/>
                  <a:pt x="3210072" y="341239"/>
                  <a:pt x="3232150" y="330200"/>
                </a:cubicBezTo>
                <a:cubicBezTo>
                  <a:pt x="3383291" y="254629"/>
                  <a:pt x="3190341" y="363609"/>
                  <a:pt x="3327400" y="292100"/>
                </a:cubicBezTo>
                <a:cubicBezTo>
                  <a:pt x="3361850" y="274126"/>
                  <a:pt x="3393626" y="251029"/>
                  <a:pt x="3429000" y="234950"/>
                </a:cubicBezTo>
                <a:cubicBezTo>
                  <a:pt x="3496292" y="204363"/>
                  <a:pt x="3596476" y="159864"/>
                  <a:pt x="3651250" y="127000"/>
                </a:cubicBezTo>
                <a:cubicBezTo>
                  <a:pt x="3661833" y="120650"/>
                  <a:pt x="3671764" y="113057"/>
                  <a:pt x="3683000" y="107950"/>
                </a:cubicBezTo>
                <a:cubicBezTo>
                  <a:pt x="3695187" y="102410"/>
                  <a:pt x="3708519" y="99825"/>
                  <a:pt x="3721100" y="95250"/>
                </a:cubicBezTo>
                <a:cubicBezTo>
                  <a:pt x="3731812" y="91355"/>
                  <a:pt x="3742267" y="86783"/>
                  <a:pt x="3752850" y="82550"/>
                </a:cubicBezTo>
                <a:cubicBezTo>
                  <a:pt x="3804361" y="37478"/>
                  <a:pt x="3789820" y="42655"/>
                  <a:pt x="3841750" y="19050"/>
                </a:cubicBezTo>
                <a:cubicBezTo>
                  <a:pt x="3875465" y="3725"/>
                  <a:pt x="3873500" y="18090"/>
                  <a:pt x="3873500" y="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1EDBA2-F06B-4DC4-BB3C-F1D9B692661A}"/>
              </a:ext>
            </a:extLst>
          </p:cNvPr>
          <p:cNvSpPr/>
          <p:nvPr/>
        </p:nvSpPr>
        <p:spPr>
          <a:xfrm rot="11460581">
            <a:off x="3082761" y="2322296"/>
            <a:ext cx="3873521" cy="1098550"/>
          </a:xfrm>
          <a:custGeom>
            <a:avLst/>
            <a:gdLst>
              <a:gd name="connsiteX0" fmla="*/ 0 w 3873521"/>
              <a:gd name="connsiteY0" fmla="*/ 1098550 h 1098550"/>
              <a:gd name="connsiteX1" fmla="*/ 203200 w 3873521"/>
              <a:gd name="connsiteY1" fmla="*/ 1073150 h 1098550"/>
              <a:gd name="connsiteX2" fmla="*/ 311150 w 3873521"/>
              <a:gd name="connsiteY2" fmla="*/ 1054100 h 1098550"/>
              <a:gd name="connsiteX3" fmla="*/ 374650 w 3873521"/>
              <a:gd name="connsiteY3" fmla="*/ 1047750 h 1098550"/>
              <a:gd name="connsiteX4" fmla="*/ 514350 w 3873521"/>
              <a:gd name="connsiteY4" fmla="*/ 1035050 h 1098550"/>
              <a:gd name="connsiteX5" fmla="*/ 571500 w 3873521"/>
              <a:gd name="connsiteY5" fmla="*/ 1028700 h 1098550"/>
              <a:gd name="connsiteX6" fmla="*/ 641350 w 3873521"/>
              <a:gd name="connsiteY6" fmla="*/ 1016000 h 1098550"/>
              <a:gd name="connsiteX7" fmla="*/ 723900 w 3873521"/>
              <a:gd name="connsiteY7" fmla="*/ 1003300 h 1098550"/>
              <a:gd name="connsiteX8" fmla="*/ 787400 w 3873521"/>
              <a:gd name="connsiteY8" fmla="*/ 984250 h 1098550"/>
              <a:gd name="connsiteX9" fmla="*/ 901700 w 3873521"/>
              <a:gd name="connsiteY9" fmla="*/ 971550 h 1098550"/>
              <a:gd name="connsiteX10" fmla="*/ 1054100 w 3873521"/>
              <a:gd name="connsiteY10" fmla="*/ 952500 h 1098550"/>
              <a:gd name="connsiteX11" fmla="*/ 1327150 w 3873521"/>
              <a:gd name="connsiteY11" fmla="*/ 882650 h 1098550"/>
              <a:gd name="connsiteX12" fmla="*/ 1638300 w 3873521"/>
              <a:gd name="connsiteY12" fmla="*/ 844550 h 1098550"/>
              <a:gd name="connsiteX13" fmla="*/ 2038350 w 3873521"/>
              <a:gd name="connsiteY13" fmla="*/ 762000 h 1098550"/>
              <a:gd name="connsiteX14" fmla="*/ 2165350 w 3873521"/>
              <a:gd name="connsiteY14" fmla="*/ 717550 h 1098550"/>
              <a:gd name="connsiteX15" fmla="*/ 2286000 w 3873521"/>
              <a:gd name="connsiteY15" fmla="*/ 685800 h 1098550"/>
              <a:gd name="connsiteX16" fmla="*/ 2482850 w 3873521"/>
              <a:gd name="connsiteY16" fmla="*/ 609600 h 1098550"/>
              <a:gd name="connsiteX17" fmla="*/ 2552700 w 3873521"/>
              <a:gd name="connsiteY17" fmla="*/ 590550 h 1098550"/>
              <a:gd name="connsiteX18" fmla="*/ 2616200 w 3873521"/>
              <a:gd name="connsiteY18" fmla="*/ 546100 h 1098550"/>
              <a:gd name="connsiteX19" fmla="*/ 2667000 w 3873521"/>
              <a:gd name="connsiteY19" fmla="*/ 527050 h 1098550"/>
              <a:gd name="connsiteX20" fmla="*/ 2711450 w 3873521"/>
              <a:gd name="connsiteY20" fmla="*/ 508000 h 1098550"/>
              <a:gd name="connsiteX21" fmla="*/ 2952750 w 3873521"/>
              <a:gd name="connsiteY21" fmla="*/ 438150 h 1098550"/>
              <a:gd name="connsiteX22" fmla="*/ 3079750 w 3873521"/>
              <a:gd name="connsiteY22" fmla="*/ 393700 h 1098550"/>
              <a:gd name="connsiteX23" fmla="*/ 3168650 w 3873521"/>
              <a:gd name="connsiteY23" fmla="*/ 368300 h 1098550"/>
              <a:gd name="connsiteX24" fmla="*/ 3232150 w 3873521"/>
              <a:gd name="connsiteY24" fmla="*/ 330200 h 1098550"/>
              <a:gd name="connsiteX25" fmla="*/ 3327400 w 3873521"/>
              <a:gd name="connsiteY25" fmla="*/ 292100 h 1098550"/>
              <a:gd name="connsiteX26" fmla="*/ 3429000 w 3873521"/>
              <a:gd name="connsiteY26" fmla="*/ 234950 h 1098550"/>
              <a:gd name="connsiteX27" fmla="*/ 3651250 w 3873521"/>
              <a:gd name="connsiteY27" fmla="*/ 127000 h 1098550"/>
              <a:gd name="connsiteX28" fmla="*/ 3683000 w 3873521"/>
              <a:gd name="connsiteY28" fmla="*/ 107950 h 1098550"/>
              <a:gd name="connsiteX29" fmla="*/ 3721100 w 3873521"/>
              <a:gd name="connsiteY29" fmla="*/ 95250 h 1098550"/>
              <a:gd name="connsiteX30" fmla="*/ 3752850 w 3873521"/>
              <a:gd name="connsiteY30" fmla="*/ 82550 h 1098550"/>
              <a:gd name="connsiteX31" fmla="*/ 3841750 w 3873521"/>
              <a:gd name="connsiteY31" fmla="*/ 19050 h 1098550"/>
              <a:gd name="connsiteX32" fmla="*/ 3873500 w 3873521"/>
              <a:gd name="connsiteY32" fmla="*/ 0 h 109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73521" h="1098550">
                <a:moveTo>
                  <a:pt x="0" y="1098550"/>
                </a:moveTo>
                <a:cubicBezTo>
                  <a:pt x="96275" y="1089798"/>
                  <a:pt x="81837" y="1092313"/>
                  <a:pt x="203200" y="1073150"/>
                </a:cubicBezTo>
                <a:cubicBezTo>
                  <a:pt x="239292" y="1067451"/>
                  <a:pt x="275005" y="1059455"/>
                  <a:pt x="311150" y="1054100"/>
                </a:cubicBezTo>
                <a:cubicBezTo>
                  <a:pt x="332193" y="1050983"/>
                  <a:pt x="353465" y="1049676"/>
                  <a:pt x="374650" y="1047750"/>
                </a:cubicBezTo>
                <a:cubicBezTo>
                  <a:pt x="484414" y="1037771"/>
                  <a:pt x="415169" y="1045490"/>
                  <a:pt x="514350" y="1035050"/>
                </a:cubicBezTo>
                <a:cubicBezTo>
                  <a:pt x="533412" y="1033043"/>
                  <a:pt x="552545" y="1031543"/>
                  <a:pt x="571500" y="1028700"/>
                </a:cubicBezTo>
                <a:cubicBezTo>
                  <a:pt x="594903" y="1025190"/>
                  <a:pt x="618007" y="1019891"/>
                  <a:pt x="641350" y="1016000"/>
                </a:cubicBezTo>
                <a:cubicBezTo>
                  <a:pt x="668812" y="1011423"/>
                  <a:pt x="696695" y="1009214"/>
                  <a:pt x="723900" y="1003300"/>
                </a:cubicBezTo>
                <a:cubicBezTo>
                  <a:pt x="745494" y="998606"/>
                  <a:pt x="765645" y="988135"/>
                  <a:pt x="787400" y="984250"/>
                </a:cubicBezTo>
                <a:cubicBezTo>
                  <a:pt x="825138" y="977511"/>
                  <a:pt x="863634" y="976082"/>
                  <a:pt x="901700" y="971550"/>
                </a:cubicBezTo>
                <a:cubicBezTo>
                  <a:pt x="952536" y="965498"/>
                  <a:pt x="1003548" y="960588"/>
                  <a:pt x="1054100" y="952500"/>
                </a:cubicBezTo>
                <a:cubicBezTo>
                  <a:pt x="1485572" y="883464"/>
                  <a:pt x="1010495" y="959883"/>
                  <a:pt x="1327150" y="882650"/>
                </a:cubicBezTo>
                <a:cubicBezTo>
                  <a:pt x="1435423" y="856242"/>
                  <a:pt x="1527674" y="853400"/>
                  <a:pt x="1638300" y="844550"/>
                </a:cubicBezTo>
                <a:cubicBezTo>
                  <a:pt x="1752417" y="823319"/>
                  <a:pt x="1916669" y="798504"/>
                  <a:pt x="2038350" y="762000"/>
                </a:cubicBezTo>
                <a:cubicBezTo>
                  <a:pt x="2081310" y="749112"/>
                  <a:pt x="2122482" y="730740"/>
                  <a:pt x="2165350" y="717550"/>
                </a:cubicBezTo>
                <a:cubicBezTo>
                  <a:pt x="2205097" y="705320"/>
                  <a:pt x="2246229" y="697952"/>
                  <a:pt x="2286000" y="685800"/>
                </a:cubicBezTo>
                <a:cubicBezTo>
                  <a:pt x="2488744" y="623851"/>
                  <a:pt x="2304473" y="673816"/>
                  <a:pt x="2482850" y="609600"/>
                </a:cubicBezTo>
                <a:cubicBezTo>
                  <a:pt x="2505557" y="601425"/>
                  <a:pt x="2529417" y="596900"/>
                  <a:pt x="2552700" y="590550"/>
                </a:cubicBezTo>
                <a:cubicBezTo>
                  <a:pt x="2573867" y="575733"/>
                  <a:pt x="2593614" y="558648"/>
                  <a:pt x="2616200" y="546100"/>
                </a:cubicBezTo>
                <a:cubicBezTo>
                  <a:pt x="2632009" y="537317"/>
                  <a:pt x="2650209" y="533767"/>
                  <a:pt x="2667000" y="527050"/>
                </a:cubicBezTo>
                <a:cubicBezTo>
                  <a:pt x="2681967" y="521063"/>
                  <a:pt x="2696225" y="513296"/>
                  <a:pt x="2711450" y="508000"/>
                </a:cubicBezTo>
                <a:cubicBezTo>
                  <a:pt x="2845757" y="461285"/>
                  <a:pt x="2796998" y="486359"/>
                  <a:pt x="2952750" y="438150"/>
                </a:cubicBezTo>
                <a:cubicBezTo>
                  <a:pt x="2995596" y="424888"/>
                  <a:pt x="3037076" y="407506"/>
                  <a:pt x="3079750" y="393700"/>
                </a:cubicBezTo>
                <a:cubicBezTo>
                  <a:pt x="3109073" y="384213"/>
                  <a:pt x="3139017" y="376767"/>
                  <a:pt x="3168650" y="368300"/>
                </a:cubicBezTo>
                <a:cubicBezTo>
                  <a:pt x="3189817" y="355600"/>
                  <a:pt x="3210072" y="341239"/>
                  <a:pt x="3232150" y="330200"/>
                </a:cubicBezTo>
                <a:cubicBezTo>
                  <a:pt x="3383291" y="254629"/>
                  <a:pt x="3190341" y="363609"/>
                  <a:pt x="3327400" y="292100"/>
                </a:cubicBezTo>
                <a:cubicBezTo>
                  <a:pt x="3361850" y="274126"/>
                  <a:pt x="3393626" y="251029"/>
                  <a:pt x="3429000" y="234950"/>
                </a:cubicBezTo>
                <a:cubicBezTo>
                  <a:pt x="3496292" y="204363"/>
                  <a:pt x="3596476" y="159864"/>
                  <a:pt x="3651250" y="127000"/>
                </a:cubicBezTo>
                <a:cubicBezTo>
                  <a:pt x="3661833" y="120650"/>
                  <a:pt x="3671764" y="113057"/>
                  <a:pt x="3683000" y="107950"/>
                </a:cubicBezTo>
                <a:cubicBezTo>
                  <a:pt x="3695187" y="102410"/>
                  <a:pt x="3708519" y="99825"/>
                  <a:pt x="3721100" y="95250"/>
                </a:cubicBezTo>
                <a:cubicBezTo>
                  <a:pt x="3731812" y="91355"/>
                  <a:pt x="3742267" y="86783"/>
                  <a:pt x="3752850" y="82550"/>
                </a:cubicBezTo>
                <a:cubicBezTo>
                  <a:pt x="3804361" y="37478"/>
                  <a:pt x="3789820" y="42655"/>
                  <a:pt x="3841750" y="19050"/>
                </a:cubicBezTo>
                <a:cubicBezTo>
                  <a:pt x="3875465" y="3725"/>
                  <a:pt x="3873500" y="18090"/>
                  <a:pt x="3873500" y="0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66218F-6B80-4B2D-AFE2-ABAEFF90AC47}"/>
              </a:ext>
            </a:extLst>
          </p:cNvPr>
          <p:cNvSpPr/>
          <p:nvPr/>
        </p:nvSpPr>
        <p:spPr>
          <a:xfrm>
            <a:off x="4794250" y="1771650"/>
            <a:ext cx="76200" cy="1139463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545D25-FBF4-4774-9E0C-D8E0AB8CAE14}"/>
              </a:ext>
            </a:extLst>
          </p:cNvPr>
          <p:cNvSpPr/>
          <p:nvPr/>
        </p:nvSpPr>
        <p:spPr>
          <a:xfrm>
            <a:off x="5153288" y="1766069"/>
            <a:ext cx="76200" cy="1139463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08F295-0A0B-40AC-9360-8E64C8A9AF7C}"/>
              </a:ext>
            </a:extLst>
          </p:cNvPr>
          <p:cNvSpPr/>
          <p:nvPr/>
        </p:nvSpPr>
        <p:spPr>
          <a:xfrm>
            <a:off x="5897853" y="1760265"/>
            <a:ext cx="76200" cy="1139463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E63D09-5EC4-4292-BE9E-F3091E15435C}"/>
              </a:ext>
            </a:extLst>
          </p:cNvPr>
          <p:cNvSpPr/>
          <p:nvPr/>
        </p:nvSpPr>
        <p:spPr>
          <a:xfrm>
            <a:off x="7295958" y="1760265"/>
            <a:ext cx="76200" cy="1139463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C2FEFD-D2F5-448F-8C05-8342A07CC33C}"/>
              </a:ext>
            </a:extLst>
          </p:cNvPr>
          <p:cNvSpPr/>
          <p:nvPr/>
        </p:nvSpPr>
        <p:spPr>
          <a:xfrm>
            <a:off x="8949891" y="1771650"/>
            <a:ext cx="76200" cy="1139463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53FBF7-A5F8-4AA0-AC73-EB7CA34E1F6A}"/>
              </a:ext>
            </a:extLst>
          </p:cNvPr>
          <p:cNvSpPr txBox="1"/>
          <p:nvPr/>
        </p:nvSpPr>
        <p:spPr>
          <a:xfrm>
            <a:off x="2729049" y="2368550"/>
            <a:ext cx="411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4F3F46-9D1F-44F3-AE0E-83DE2792ECB3}"/>
              </a:ext>
            </a:extLst>
          </p:cNvPr>
          <p:cNvSpPr txBox="1"/>
          <p:nvPr/>
        </p:nvSpPr>
        <p:spPr>
          <a:xfrm>
            <a:off x="6388438" y="1259227"/>
            <a:ext cx="131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TFPX</a:t>
            </a:r>
          </a:p>
        </p:txBody>
      </p:sp>
    </p:spTree>
    <p:extLst>
      <p:ext uri="{BB962C8B-B14F-4D97-AF65-F5344CB8AC3E}">
        <p14:creationId xmlns:p14="http://schemas.microsoft.com/office/powerpoint/2010/main" val="666320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architecture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66218F-6B80-4B2D-AFE2-ABAEFF90AC47}"/>
              </a:ext>
            </a:extLst>
          </p:cNvPr>
          <p:cNvSpPr/>
          <p:nvPr/>
        </p:nvSpPr>
        <p:spPr>
          <a:xfrm>
            <a:off x="3835400" y="2260600"/>
            <a:ext cx="1346200" cy="1225550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4F3F46-9D1F-44F3-AE0E-83DE2792ECB3}"/>
              </a:ext>
            </a:extLst>
          </p:cNvPr>
          <p:cNvSpPr txBox="1"/>
          <p:nvPr/>
        </p:nvSpPr>
        <p:spPr>
          <a:xfrm>
            <a:off x="4178638" y="1848225"/>
            <a:ext cx="131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TFPX</a:t>
            </a:r>
          </a:p>
        </p:txBody>
      </p:sp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B66C3287-37B8-464B-BAFB-03B7DA8FBD08}"/>
              </a:ext>
            </a:extLst>
          </p:cNvPr>
          <p:cNvSpPr/>
          <p:nvPr/>
        </p:nvSpPr>
        <p:spPr>
          <a:xfrm>
            <a:off x="2406987" y="2544282"/>
            <a:ext cx="796905" cy="20105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Striped Right 27">
            <a:extLst>
              <a:ext uri="{FF2B5EF4-FFF2-40B4-BE49-F238E27FC236}">
                <a16:creationId xmlns:a16="http://schemas.microsoft.com/office/drawing/2014/main" id="{B7764ACA-FDED-4ACD-8E20-C2E8FA9B3A72}"/>
              </a:ext>
            </a:extLst>
          </p:cNvPr>
          <p:cNvSpPr/>
          <p:nvPr/>
        </p:nvSpPr>
        <p:spPr>
          <a:xfrm>
            <a:off x="2559387" y="2696682"/>
            <a:ext cx="796905" cy="20105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Striped Right 28">
            <a:extLst>
              <a:ext uri="{FF2B5EF4-FFF2-40B4-BE49-F238E27FC236}">
                <a16:creationId xmlns:a16="http://schemas.microsoft.com/office/drawing/2014/main" id="{21BCA845-2754-4E47-90ED-6E40AAFB3D19}"/>
              </a:ext>
            </a:extLst>
          </p:cNvPr>
          <p:cNvSpPr/>
          <p:nvPr/>
        </p:nvSpPr>
        <p:spPr>
          <a:xfrm>
            <a:off x="2711787" y="2849082"/>
            <a:ext cx="796905" cy="20105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Striped Right 29">
            <a:extLst>
              <a:ext uri="{FF2B5EF4-FFF2-40B4-BE49-F238E27FC236}">
                <a16:creationId xmlns:a16="http://schemas.microsoft.com/office/drawing/2014/main" id="{02406BB6-3495-43B6-9012-DE3F9E423A92}"/>
              </a:ext>
            </a:extLst>
          </p:cNvPr>
          <p:cNvSpPr/>
          <p:nvPr/>
        </p:nvSpPr>
        <p:spPr>
          <a:xfrm>
            <a:off x="2864187" y="3001482"/>
            <a:ext cx="796905" cy="20105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43E11C-C415-41A6-AD96-4CCD6F362EE0}"/>
              </a:ext>
            </a:extLst>
          </p:cNvPr>
          <p:cNvSpPr txBox="1"/>
          <p:nvPr/>
        </p:nvSpPr>
        <p:spPr>
          <a:xfrm>
            <a:off x="514350" y="2228671"/>
            <a:ext cx="1695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Electrical power</a:t>
            </a:r>
          </a:p>
          <a:p>
            <a:r>
              <a:rPr lang="en-US" dirty="0"/>
              <a:t>CO2 cooling</a:t>
            </a:r>
          </a:p>
          <a:p>
            <a:r>
              <a:rPr lang="en-US" dirty="0"/>
              <a:t>Particles</a:t>
            </a:r>
          </a:p>
          <a:p>
            <a:r>
              <a:rPr lang="en-US" dirty="0"/>
              <a:t>Dry air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84F9ED-1963-4C36-A49A-4AE265542BC7}"/>
              </a:ext>
            </a:extLst>
          </p:cNvPr>
          <p:cNvSpPr txBox="1"/>
          <p:nvPr/>
        </p:nvSpPr>
        <p:spPr>
          <a:xfrm>
            <a:off x="6327121" y="2544282"/>
            <a:ext cx="169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Track (XYZ)</a:t>
            </a:r>
          </a:p>
          <a:p>
            <a:r>
              <a:rPr lang="en-US" dirty="0"/>
              <a:t>Time stamp (?)</a:t>
            </a:r>
          </a:p>
        </p:txBody>
      </p:sp>
      <p:sp>
        <p:nvSpPr>
          <p:cNvPr id="32" name="Arrow: Striped Right 31">
            <a:extLst>
              <a:ext uri="{FF2B5EF4-FFF2-40B4-BE49-F238E27FC236}">
                <a16:creationId xmlns:a16="http://schemas.microsoft.com/office/drawing/2014/main" id="{42A20750-4DD5-491A-8AA7-DED42C7D59B4}"/>
              </a:ext>
            </a:extLst>
          </p:cNvPr>
          <p:cNvSpPr/>
          <p:nvPr/>
        </p:nvSpPr>
        <p:spPr>
          <a:xfrm>
            <a:off x="5355908" y="2769196"/>
            <a:ext cx="796905" cy="20105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28BE0C-B154-46A6-8450-0686C7CD5668}"/>
              </a:ext>
            </a:extLst>
          </p:cNvPr>
          <p:cNvSpPr txBox="1"/>
          <p:nvPr/>
        </p:nvSpPr>
        <p:spPr>
          <a:xfrm rot="5400000">
            <a:off x="5030460" y="3502746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Fiber optic data link</a:t>
            </a:r>
          </a:p>
        </p:txBody>
      </p:sp>
    </p:spTree>
    <p:extLst>
      <p:ext uri="{BB962C8B-B14F-4D97-AF65-F5344CB8AC3E}">
        <p14:creationId xmlns:p14="http://schemas.microsoft.com/office/powerpoint/2010/main" val="4058480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C4719BA-C510-47BB-B59D-1A036957A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658" y="1457907"/>
            <a:ext cx="9144000" cy="492622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03269"/>
            <a:ext cx="2987749" cy="5521124"/>
          </a:xfrm>
        </p:spPr>
        <p:txBody>
          <a:bodyPr>
            <a:normAutofit/>
          </a:bodyPr>
          <a:lstStyle/>
          <a:p>
            <a:r>
              <a:rPr lang="en-US" sz="2400" dirty="0"/>
              <a:t>Cartridge is the core element of TFPX layout</a:t>
            </a:r>
          </a:p>
          <a:p>
            <a:r>
              <a:rPr lang="en-US" sz="2400" dirty="0"/>
              <a:t>2 </a:t>
            </a:r>
            <a:r>
              <a:rPr lang="en-US" sz="2400" dirty="0" err="1"/>
              <a:t>dees</a:t>
            </a:r>
            <a:r>
              <a:rPr lang="en-US" sz="2400" dirty="0"/>
              <a:t> (sensors support) + local electronics </a:t>
            </a:r>
            <a:endParaRPr lang="en-US" sz="2400" dirty="0">
              <a:sym typeface="Wingdings"/>
            </a:endParaRPr>
          </a:p>
          <a:p>
            <a:r>
              <a:rPr lang="en-US" sz="2400" dirty="0">
                <a:sym typeface="Wingdings"/>
              </a:rPr>
              <a:t>Final issues being resolved:</a:t>
            </a:r>
          </a:p>
          <a:p>
            <a:pPr lvl="1"/>
            <a:r>
              <a:rPr lang="en-US" sz="1800" dirty="0">
                <a:sym typeface="Wingdings"/>
              </a:rPr>
              <a:t>thermal pathways</a:t>
            </a:r>
          </a:p>
          <a:p>
            <a:pPr lvl="1"/>
            <a:r>
              <a:rPr lang="en-US" sz="1800" dirty="0">
                <a:sym typeface="Wingdings"/>
              </a:rPr>
              <a:t>cable routing</a:t>
            </a:r>
          </a:p>
          <a:p>
            <a:pPr lvl="1"/>
            <a:r>
              <a:rPr lang="en-US" sz="1800" dirty="0">
                <a:sym typeface="Wingdings"/>
              </a:rPr>
              <a:t>kinematic mounts</a:t>
            </a:r>
          </a:p>
          <a:p>
            <a:pPr lvl="1"/>
            <a:r>
              <a:rPr lang="en-US" sz="1800" dirty="0">
                <a:sym typeface="Wingdings"/>
              </a:rPr>
              <a:t>mechanical attachments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Cartridge layout (sort of)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27721" y="6179955"/>
            <a:ext cx="1866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kinematic mounts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8886" y="1225224"/>
            <a:ext cx="1555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e-link routing, rear disk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62198" y="1775708"/>
            <a:ext cx="1725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mechanical </a:t>
            </a:r>
            <a:r>
              <a:rPr lang="mr-IN"/>
              <a:t>–</a:t>
            </a:r>
            <a:r>
              <a:rPr lang="en-US"/>
              <a:t> dee attachment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5109370" y="1675137"/>
            <a:ext cx="303878" cy="5834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H="1" flipV="1">
            <a:off x="4083199" y="5619681"/>
            <a:ext cx="88544" cy="5950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27721" y="2371060"/>
            <a:ext cx="854007" cy="3812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H="1" flipV="1">
            <a:off x="5254752" y="5114049"/>
            <a:ext cx="718870" cy="38350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419694" y="4486655"/>
            <a:ext cx="1617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Portcard and DC/DC converter mezzanine</a:t>
            </a: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8158923" y="3741415"/>
            <a:ext cx="272696" cy="6647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46776" y="5410200"/>
            <a:ext cx="127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e-link paths</a:t>
            </a:r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>
          <a:xfrm flipV="1">
            <a:off x="5973622" y="2876690"/>
            <a:ext cx="1446072" cy="26208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48123" y="5954971"/>
            <a:ext cx="2530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Serial Power (to outside of service cylinder</a:t>
            </a:r>
          </a:p>
        </p:txBody>
      </p:sp>
      <p:cxnSp>
        <p:nvCxnSpPr>
          <p:cNvPr id="31" name="Straight Arrow Connector 30"/>
          <p:cNvCxnSpPr>
            <a:cxnSpLocks/>
            <a:stCxn id="30" idx="0"/>
          </p:cNvCxnSpPr>
          <p:nvPr/>
        </p:nvCxnSpPr>
        <p:spPr>
          <a:xfrm flipV="1">
            <a:off x="2513246" y="5132153"/>
            <a:ext cx="685216" cy="8228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793665" y="1307804"/>
            <a:ext cx="1244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e-link connector </a:t>
            </a:r>
          </a:p>
        </p:txBody>
      </p:sp>
      <p:cxnSp>
        <p:nvCxnSpPr>
          <p:cNvPr id="35" name="Straight Arrow Connector 34"/>
          <p:cNvCxnSpPr>
            <a:cxnSpLocks/>
            <a:stCxn id="34" idx="2"/>
          </p:cNvCxnSpPr>
          <p:nvPr/>
        </p:nvCxnSpPr>
        <p:spPr>
          <a:xfrm>
            <a:off x="8415670" y="1954135"/>
            <a:ext cx="15950" cy="10974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498794" y="2722927"/>
            <a:ext cx="1555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e-link routing, front disk</a:t>
            </a:r>
          </a:p>
        </p:txBody>
      </p:sp>
      <p:cxnSp>
        <p:nvCxnSpPr>
          <p:cNvPr id="39" name="Straight Arrow Connector 38"/>
          <p:cNvCxnSpPr>
            <a:cxnSpLocks/>
          </p:cNvCxnSpPr>
          <p:nvPr/>
        </p:nvCxnSpPr>
        <p:spPr>
          <a:xfrm>
            <a:off x="2940391" y="3295256"/>
            <a:ext cx="809500" cy="83783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630973" y="578045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modules</a:t>
            </a:r>
          </a:p>
        </p:txBody>
      </p:sp>
      <p:cxnSp>
        <p:nvCxnSpPr>
          <p:cNvPr id="45" name="Straight Arrow Connector 44"/>
          <p:cNvCxnSpPr>
            <a:cxnSpLocks/>
          </p:cNvCxnSpPr>
          <p:nvPr/>
        </p:nvCxnSpPr>
        <p:spPr>
          <a:xfrm flipV="1">
            <a:off x="6981027" y="3722426"/>
            <a:ext cx="610620" cy="21424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/>
          </p:cNvCxnSpPr>
          <p:nvPr/>
        </p:nvCxnSpPr>
        <p:spPr>
          <a:xfrm flipH="1" flipV="1">
            <a:off x="6868634" y="4306188"/>
            <a:ext cx="99029" cy="15586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A1A5BA5-DEF3-4C25-93B4-97F4CDEAB81A}"/>
              </a:ext>
            </a:extLst>
          </p:cNvPr>
          <p:cNvCxnSpPr>
            <a:cxnSpLocks/>
          </p:cNvCxnSpPr>
          <p:nvPr/>
        </p:nvCxnSpPr>
        <p:spPr>
          <a:xfrm flipH="1">
            <a:off x="6049802" y="1466295"/>
            <a:ext cx="346958" cy="11220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F722AFA-1975-4E5D-BAAF-32B0BAE33518}"/>
              </a:ext>
            </a:extLst>
          </p:cNvPr>
          <p:cNvSpPr txBox="1"/>
          <p:nvPr/>
        </p:nvSpPr>
        <p:spPr>
          <a:xfrm>
            <a:off x="5779187" y="1100223"/>
            <a:ext cx="1712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FiberOptics</a:t>
            </a:r>
            <a:r>
              <a:rPr lang="en-US" dirty="0"/>
              <a:t> Ring</a:t>
            </a:r>
          </a:p>
        </p:txBody>
      </p:sp>
    </p:spTree>
    <p:extLst>
      <p:ext uri="{BB962C8B-B14F-4D97-AF65-F5344CB8AC3E}">
        <p14:creationId xmlns:p14="http://schemas.microsoft.com/office/powerpoint/2010/main" val="285423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C4719BA-C510-47BB-B59D-1A036957A1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21" t="22950" r="64048" b="4865"/>
          <a:stretch/>
        </p:blipFill>
        <p:spPr>
          <a:xfrm>
            <a:off x="4572001" y="824406"/>
            <a:ext cx="3791660" cy="589096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94843"/>
            <a:ext cx="3561760" cy="5229549"/>
          </a:xfrm>
        </p:spPr>
        <p:txBody>
          <a:bodyPr>
            <a:normAutofit/>
          </a:bodyPr>
          <a:lstStyle/>
          <a:p>
            <a:r>
              <a:rPr lang="en-US" sz="2000" dirty="0"/>
              <a:t>Currently water jetting PEEK edges to be bonded into layout</a:t>
            </a:r>
          </a:p>
          <a:p>
            <a:r>
              <a:rPr lang="en-US" sz="2000" dirty="0">
                <a:sym typeface="Wingdings"/>
              </a:rPr>
              <a:t>Allows for structural and module mounting tapped holes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Cartridge layout (sort of)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61760" y="2131543"/>
            <a:ext cx="1725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mechanical </a:t>
            </a:r>
            <a:r>
              <a:rPr lang="mr-IN" dirty="0"/>
              <a:t>–</a:t>
            </a:r>
            <a:r>
              <a:rPr lang="en-US" dirty="0"/>
              <a:t> dee attachment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089193" y="2422039"/>
            <a:ext cx="854007" cy="3812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178278" y="6155061"/>
            <a:ext cx="1889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Module Mounting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EFC2FC-D09B-4FEF-8DF5-2C3759C3A883}"/>
              </a:ext>
            </a:extLst>
          </p:cNvPr>
          <p:cNvCxnSpPr>
            <a:cxnSpLocks/>
          </p:cNvCxnSpPr>
          <p:nvPr/>
        </p:nvCxnSpPr>
        <p:spPr>
          <a:xfrm flipV="1">
            <a:off x="5089193" y="1221426"/>
            <a:ext cx="1959029" cy="12006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97C3D41-C0A1-4F85-BFEF-CAFB611D669C}"/>
              </a:ext>
            </a:extLst>
          </p:cNvPr>
          <p:cNvCxnSpPr>
            <a:cxnSpLocks/>
          </p:cNvCxnSpPr>
          <p:nvPr/>
        </p:nvCxnSpPr>
        <p:spPr>
          <a:xfrm flipH="1" flipV="1">
            <a:off x="7475225" y="5552085"/>
            <a:ext cx="307187" cy="7018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336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836" y="1263649"/>
            <a:ext cx="8482213" cy="5229747"/>
          </a:xfrm>
        </p:spPr>
        <p:txBody>
          <a:bodyPr>
            <a:normAutofit/>
          </a:bodyPr>
          <a:lstStyle/>
          <a:p>
            <a:r>
              <a:rPr lang="en-US" dirty="0"/>
              <a:t>Dee structure (CF / foam / tube / foam / CF)</a:t>
            </a:r>
          </a:p>
          <a:p>
            <a:pPr lvl="1"/>
            <a:r>
              <a:rPr lang="en-US" dirty="0"/>
              <a:t>Slicing of carbon foam </a:t>
            </a:r>
          </a:p>
          <a:p>
            <a:pPr lvl="1"/>
            <a:r>
              <a:rPr lang="en-US" dirty="0"/>
              <a:t>Epoxy vs. Co-curing CF to carbon foam</a:t>
            </a:r>
          </a:p>
          <a:p>
            <a:pPr lvl="1"/>
            <a:r>
              <a:rPr lang="en-US" dirty="0"/>
              <a:t>Machining of perimeter, groove for tube, and recesses for threaded inserts</a:t>
            </a:r>
          </a:p>
          <a:p>
            <a:pPr lvl="1"/>
            <a:r>
              <a:rPr lang="en-US" dirty="0"/>
              <a:t>Application of glue to groove for tube</a:t>
            </a:r>
          </a:p>
          <a:p>
            <a:pPr lvl="1"/>
            <a:r>
              <a:rPr lang="en-US" dirty="0"/>
              <a:t>Glue / install Peek perimeter</a:t>
            </a:r>
          </a:p>
          <a:p>
            <a:pPr lvl="1"/>
            <a:r>
              <a:rPr lang="en-US" dirty="0"/>
              <a:t>Bonding of two halves together</a:t>
            </a:r>
          </a:p>
          <a:p>
            <a:pPr lvl="1"/>
            <a:r>
              <a:rPr lang="en-US" dirty="0"/>
              <a:t>Metrology of final product (flatness, mass, stiffness)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Tasks for Summer</a:t>
            </a:r>
          </a:p>
        </p:txBody>
      </p:sp>
      <p:sp>
        <p:nvSpPr>
          <p:cNvPr id="4" name="Lightning Bolt 3">
            <a:extLst>
              <a:ext uri="{FF2B5EF4-FFF2-40B4-BE49-F238E27FC236}">
                <a16:creationId xmlns:a16="http://schemas.microsoft.com/office/drawing/2014/main" id="{3C6795D1-7C06-445A-A3BF-61D84A0D0C3F}"/>
              </a:ext>
            </a:extLst>
          </p:cNvPr>
          <p:cNvSpPr/>
          <p:nvPr/>
        </p:nvSpPr>
        <p:spPr>
          <a:xfrm rot="20851699">
            <a:off x="368302" y="2655256"/>
            <a:ext cx="482600" cy="730250"/>
          </a:xfrm>
          <a:prstGeom prst="lightningBol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38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0D130A-642E-46C6-9E46-AE506A8A2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305" y="177140"/>
            <a:ext cx="7405245" cy="625776"/>
          </a:xfrm>
        </p:spPr>
        <p:txBody>
          <a:bodyPr/>
          <a:lstStyle/>
          <a:p>
            <a:r>
              <a:rPr lang="en-US" sz="4400" dirty="0"/>
              <a:t>Tube Gluing into Carbon Foam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D47F51-B118-4C11-AA8F-73281E77B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113" y="1397238"/>
            <a:ext cx="5199603" cy="3728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574937-E636-4F67-B0FD-FC029A8578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2" t="6465" r="8784" b="2710"/>
          <a:stretch/>
        </p:blipFill>
        <p:spPr>
          <a:xfrm rot="5400000">
            <a:off x="-289257" y="1686495"/>
            <a:ext cx="4178625" cy="36001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8EE0E6-3F5B-41CE-989D-C2A11C401898}"/>
              </a:ext>
            </a:extLst>
          </p:cNvPr>
          <p:cNvSpPr txBox="1"/>
          <p:nvPr/>
        </p:nvSpPr>
        <p:spPr>
          <a:xfrm>
            <a:off x="4313583" y="5397141"/>
            <a:ext cx="413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Cross Section X-ray CT scan shows minimal leakage of epoxy into foam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2AB102-52B3-4DA2-B218-D8F20E7F4F9D}"/>
              </a:ext>
            </a:extLst>
          </p:cNvPr>
          <p:cNvSpPr txBox="1"/>
          <p:nvPr/>
        </p:nvSpPr>
        <p:spPr>
          <a:xfrm>
            <a:off x="188843" y="5754757"/>
            <a:ext cx="3548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Loctite / </a:t>
            </a:r>
            <a:r>
              <a:rPr lang="en-US" dirty="0" err="1"/>
              <a:t>Hysol</a:t>
            </a:r>
            <a:r>
              <a:rPr lang="en-US" dirty="0"/>
              <a:t> / Henkel EA9396 Epoxy – as used by TED OT group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41A36DF-62DB-41BF-9F9D-4DEEB7F15EC4}"/>
              </a:ext>
            </a:extLst>
          </p:cNvPr>
          <p:cNvSpPr/>
          <p:nvPr/>
        </p:nvSpPr>
        <p:spPr>
          <a:xfrm rot="3300287">
            <a:off x="4949445" y="1538899"/>
            <a:ext cx="1383427" cy="33036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99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6717</TotalTime>
  <Words>461</Words>
  <Application>Microsoft Office PowerPoint</Application>
  <PresentationFormat>On-screen Show (4:3)</PresentationFormat>
  <Paragraphs>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Calibri</vt:lpstr>
      <vt:lpstr>Wingdings</vt:lpstr>
      <vt:lpstr>Office Theme</vt:lpstr>
      <vt:lpstr>PowerPoint Presentation</vt:lpstr>
      <vt:lpstr>Where are we?</vt:lpstr>
      <vt:lpstr>Scope of TFPX Mechanics </vt:lpstr>
      <vt:lpstr>What do we need to do?</vt:lpstr>
      <vt:lpstr>Systems architecture</vt:lpstr>
      <vt:lpstr>Cartridge layout (sort of)</vt:lpstr>
      <vt:lpstr>Cartridge layout (sort of)</vt:lpstr>
      <vt:lpstr>Key Tasks for Summer</vt:lpstr>
      <vt:lpstr>Tube Gluing into Carbon Foam</vt:lpstr>
      <vt:lpstr>Key Tasks</vt:lpstr>
      <vt:lpstr>Thermal Modeling </vt:lpstr>
      <vt:lpstr>Thermal Modeling </vt:lpstr>
      <vt:lpstr>Busy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 Ryd</dc:creator>
  <cp:lastModifiedBy>Karl William Smolenski</cp:lastModifiedBy>
  <cp:revision>395</cp:revision>
  <dcterms:created xsi:type="dcterms:W3CDTF">2017-07-25T08:55:25Z</dcterms:created>
  <dcterms:modified xsi:type="dcterms:W3CDTF">2024-02-08T19:15:35Z</dcterms:modified>
</cp:coreProperties>
</file>