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257" r:id="rId3"/>
    <p:sldId id="258" r:id="rId4"/>
    <p:sldId id="2352" r:id="rId5"/>
    <p:sldId id="262" r:id="rId6"/>
    <p:sldId id="2353" r:id="rId7"/>
    <p:sldId id="2354" r:id="rId8"/>
    <p:sldId id="2355" r:id="rId9"/>
    <p:sldId id="2356" r:id="rId10"/>
    <p:sldId id="268" r:id="rId11"/>
    <p:sldId id="2357" r:id="rId12"/>
    <p:sldId id="2359" r:id="rId13"/>
    <p:sldId id="2360" r:id="rId14"/>
    <p:sldId id="2361" r:id="rId15"/>
    <p:sldId id="2362" r:id="rId16"/>
    <p:sldId id="269" r:id="rId17"/>
    <p:sldId id="408" r:id="rId18"/>
    <p:sldId id="411" r:id="rId19"/>
    <p:sldId id="2363" r:id="rId20"/>
    <p:sldId id="2364" r:id="rId21"/>
    <p:sldId id="2365" r:id="rId22"/>
    <p:sldId id="412" r:id="rId23"/>
    <p:sldId id="2366" r:id="rId24"/>
    <p:sldId id="384" r:id="rId25"/>
    <p:sldId id="2367" r:id="rId26"/>
    <p:sldId id="2368" r:id="rId27"/>
    <p:sldId id="2344" r:id="rId28"/>
    <p:sldId id="2369" r:id="rId29"/>
    <p:sldId id="2370" r:id="rId30"/>
    <p:sldId id="2371" r:id="rId31"/>
    <p:sldId id="2372" r:id="rId32"/>
    <p:sldId id="2373" r:id="rId33"/>
    <p:sldId id="2374" r:id="rId34"/>
    <p:sldId id="2375" r:id="rId35"/>
    <p:sldId id="2376" r:id="rId36"/>
    <p:sldId id="2377" r:id="rId37"/>
    <p:sldId id="422" r:id="rId38"/>
    <p:sldId id="2378" r:id="rId39"/>
    <p:sldId id="2379" r:id="rId40"/>
    <p:sldId id="2346" r:id="rId41"/>
    <p:sldId id="434" r:id="rId42"/>
    <p:sldId id="2156" r:id="rId43"/>
    <p:sldId id="2158" r:id="rId44"/>
    <p:sldId id="415" r:id="rId45"/>
    <p:sldId id="416" r:id="rId46"/>
    <p:sldId id="417" r:id="rId47"/>
    <p:sldId id="420" r:id="rId48"/>
    <p:sldId id="2380" r:id="rId49"/>
    <p:sldId id="2381" r:id="rId50"/>
    <p:sldId id="2382" r:id="rId51"/>
    <p:sldId id="435" r:id="rId52"/>
    <p:sldId id="436" r:id="rId53"/>
    <p:sldId id="2383" r:id="rId54"/>
    <p:sldId id="2351" r:id="rId55"/>
    <p:sldId id="2384" r:id="rId56"/>
    <p:sldId id="2336"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7777"/>
    <a:srgbClr val="89B0D1"/>
    <a:srgbClr val="B22222"/>
    <a:srgbClr val="4682B4"/>
    <a:srgbClr val="27CE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80083" autoAdjust="0"/>
  </p:normalViewPr>
  <p:slideViewPr>
    <p:cSldViewPr snapToGrid="0">
      <p:cViewPr varScale="1">
        <p:scale>
          <a:sx n="50" d="100"/>
          <a:sy n="50" d="100"/>
        </p:scale>
        <p:origin x="1114"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49C814-4636-504F-BA48-402EDB4FA693}" type="doc">
      <dgm:prSet loTypeId="urn:microsoft.com/office/officeart/2005/8/layout/process1" loCatId="" qsTypeId="urn:microsoft.com/office/officeart/2005/8/quickstyle/simple1" qsCatId="simple" csTypeId="urn:microsoft.com/office/officeart/2005/8/colors/accent2_1" csCatId="accent2" phldr="1"/>
      <dgm:spPr/>
    </dgm:pt>
    <dgm:pt modelId="{69751838-B779-EE40-A32A-B202E76D4612}">
      <dgm:prSet phldrT="[Text]" custT="1"/>
      <dgm:spPr/>
      <dgm:t>
        <a:bodyPr/>
        <a:lstStyle/>
        <a:p>
          <a:r>
            <a:rPr lang="en-US" sz="2400" dirty="0"/>
            <a:t>Lab 1: </a:t>
          </a:r>
          <a:r>
            <a:rPr lang="en-US" sz="2000" dirty="0"/>
            <a:t>Periods of a Pendulum</a:t>
          </a:r>
          <a:endParaRPr lang="en-US" sz="2400" dirty="0"/>
        </a:p>
      </dgm:t>
    </dgm:pt>
    <dgm:pt modelId="{C1763379-B34E-9243-8F22-2FEDE996D091}" type="parTrans" cxnId="{A86C6E1D-2EFB-C946-B798-9FBA5CDFFE13}">
      <dgm:prSet/>
      <dgm:spPr/>
      <dgm:t>
        <a:bodyPr/>
        <a:lstStyle/>
        <a:p>
          <a:endParaRPr lang="en-US" sz="2400"/>
        </a:p>
      </dgm:t>
    </dgm:pt>
    <dgm:pt modelId="{17CA2F64-E483-D041-8F21-1E5D5383E0FE}" type="sibTrans" cxnId="{A86C6E1D-2EFB-C946-B798-9FBA5CDFFE13}">
      <dgm:prSet custT="1"/>
      <dgm:spPr/>
      <dgm:t>
        <a:bodyPr/>
        <a:lstStyle/>
        <a:p>
          <a:endParaRPr lang="en-US" sz="1800"/>
        </a:p>
      </dgm:t>
    </dgm:pt>
    <dgm:pt modelId="{E7CAEC79-BB13-AE44-B569-C294A6D0A3EE}">
      <dgm:prSet phldrT="[Text]" custT="1"/>
      <dgm:spPr/>
      <dgm:t>
        <a:bodyPr/>
        <a:lstStyle/>
        <a:p>
          <a:r>
            <a:rPr lang="en-US" sz="2400" dirty="0"/>
            <a:t>Lab 2: Objects in flight</a:t>
          </a:r>
        </a:p>
      </dgm:t>
    </dgm:pt>
    <dgm:pt modelId="{EDB4C2F9-2091-A34F-A35C-BA4F27C0417A}" type="parTrans" cxnId="{8169C948-C912-5448-9FD2-8832B4541B9B}">
      <dgm:prSet/>
      <dgm:spPr/>
      <dgm:t>
        <a:bodyPr/>
        <a:lstStyle/>
        <a:p>
          <a:endParaRPr lang="en-US" sz="2400"/>
        </a:p>
      </dgm:t>
    </dgm:pt>
    <dgm:pt modelId="{4DAA0692-FCDA-BB48-85F3-3048054FF14D}" type="sibTrans" cxnId="{8169C948-C912-5448-9FD2-8832B4541B9B}">
      <dgm:prSet custT="1"/>
      <dgm:spPr/>
      <dgm:t>
        <a:bodyPr/>
        <a:lstStyle/>
        <a:p>
          <a:endParaRPr lang="en-US" sz="1800"/>
        </a:p>
      </dgm:t>
    </dgm:pt>
    <dgm:pt modelId="{43FAA8B0-7712-5B42-8FDE-06C073023DF6}">
      <dgm:prSet phldrT="[Text]" custT="1"/>
      <dgm:spPr/>
      <dgm:t>
        <a:bodyPr/>
        <a:lstStyle/>
        <a:p>
          <a:r>
            <a:rPr lang="en-US" sz="2400" dirty="0"/>
            <a:t>Lab 3: Stretchy things</a:t>
          </a:r>
        </a:p>
      </dgm:t>
    </dgm:pt>
    <dgm:pt modelId="{5DF2D19F-D4DF-3148-BE2E-92937658D0CF}" type="parTrans" cxnId="{024B789D-BD18-7A41-92C5-93EEE7E4721E}">
      <dgm:prSet/>
      <dgm:spPr/>
      <dgm:t>
        <a:bodyPr/>
        <a:lstStyle/>
        <a:p>
          <a:endParaRPr lang="en-US" sz="2400"/>
        </a:p>
      </dgm:t>
    </dgm:pt>
    <dgm:pt modelId="{B369269A-9082-594D-BA8C-87591FEC0F97}" type="sibTrans" cxnId="{024B789D-BD18-7A41-92C5-93EEE7E4721E}">
      <dgm:prSet custT="1"/>
      <dgm:spPr/>
      <dgm:t>
        <a:bodyPr/>
        <a:lstStyle/>
        <a:p>
          <a:endParaRPr lang="en-US" sz="1800"/>
        </a:p>
      </dgm:t>
    </dgm:pt>
    <dgm:pt modelId="{9511CEF9-F64A-404F-AE21-34167AD34529}">
      <dgm:prSet phldrT="[Text]" custT="1"/>
      <dgm:spPr/>
      <dgm:t>
        <a:bodyPr/>
        <a:lstStyle/>
        <a:p>
          <a:r>
            <a:rPr lang="en-US" sz="2400" dirty="0"/>
            <a:t>Lab 4: Circuits</a:t>
          </a:r>
        </a:p>
      </dgm:t>
    </dgm:pt>
    <dgm:pt modelId="{7896D379-21A2-DA43-801A-1D49D269BB84}" type="parTrans" cxnId="{27DF8A7F-968B-2142-8DB4-522B65DB3B2D}">
      <dgm:prSet/>
      <dgm:spPr/>
      <dgm:t>
        <a:bodyPr/>
        <a:lstStyle/>
        <a:p>
          <a:endParaRPr lang="en-US" sz="2400"/>
        </a:p>
      </dgm:t>
    </dgm:pt>
    <dgm:pt modelId="{C9B161BC-1B5E-A64B-9B40-84879D25C3FE}" type="sibTrans" cxnId="{27DF8A7F-968B-2142-8DB4-522B65DB3B2D}">
      <dgm:prSet custT="1"/>
      <dgm:spPr/>
      <dgm:t>
        <a:bodyPr/>
        <a:lstStyle/>
        <a:p>
          <a:endParaRPr lang="en-US" sz="1800"/>
        </a:p>
      </dgm:t>
    </dgm:pt>
    <dgm:pt modelId="{EC90367D-BE92-AA48-A9F0-AA1230D87425}">
      <dgm:prSet phldrT="[Text]" custT="1"/>
      <dgm:spPr/>
      <dgm:t>
        <a:bodyPr/>
        <a:lstStyle/>
        <a:p>
          <a:r>
            <a:rPr lang="en-US" sz="2400" dirty="0"/>
            <a:t>Lab 5: </a:t>
          </a:r>
          <a:r>
            <a:rPr lang="en-US" sz="1900" dirty="0"/>
            <a:t>Electricity! Magnetism! Fun!</a:t>
          </a:r>
        </a:p>
      </dgm:t>
    </dgm:pt>
    <dgm:pt modelId="{8D9DF436-A798-464D-B908-CB7BB0AD88A5}" type="parTrans" cxnId="{8B49071A-BDAE-034F-ADA7-0D7394B95675}">
      <dgm:prSet/>
      <dgm:spPr/>
      <dgm:t>
        <a:bodyPr/>
        <a:lstStyle/>
        <a:p>
          <a:endParaRPr lang="en-US" sz="2400"/>
        </a:p>
      </dgm:t>
    </dgm:pt>
    <dgm:pt modelId="{26296172-AA7A-284F-B941-2270569E1549}" type="sibTrans" cxnId="{8B49071A-BDAE-034F-ADA7-0D7394B95675}">
      <dgm:prSet custT="1"/>
      <dgm:spPr/>
      <dgm:t>
        <a:bodyPr/>
        <a:lstStyle/>
        <a:p>
          <a:endParaRPr lang="en-US" sz="1800"/>
        </a:p>
      </dgm:t>
    </dgm:pt>
    <dgm:pt modelId="{A358A5D5-4BAD-9D4F-914A-33198BB70D91}">
      <dgm:prSet phldrT="[Text]" custT="1"/>
      <dgm:spPr/>
      <dgm:t>
        <a:bodyPr/>
        <a:lstStyle/>
        <a:p>
          <a:r>
            <a:rPr lang="en-US" sz="2400" dirty="0"/>
            <a:t>Lab 6: Project lab</a:t>
          </a:r>
        </a:p>
      </dgm:t>
    </dgm:pt>
    <dgm:pt modelId="{B9998C9F-0582-1040-B487-9144C88EE3C3}" type="parTrans" cxnId="{31CA8182-823A-EB49-9048-97BD6313C417}">
      <dgm:prSet/>
      <dgm:spPr/>
      <dgm:t>
        <a:bodyPr/>
        <a:lstStyle/>
        <a:p>
          <a:endParaRPr lang="en-US" sz="2400"/>
        </a:p>
      </dgm:t>
    </dgm:pt>
    <dgm:pt modelId="{1911AF3E-81FA-0C4B-B588-F08F9095DC4B}" type="sibTrans" cxnId="{31CA8182-823A-EB49-9048-97BD6313C417}">
      <dgm:prSet/>
      <dgm:spPr/>
      <dgm:t>
        <a:bodyPr/>
        <a:lstStyle/>
        <a:p>
          <a:endParaRPr lang="en-US" sz="2400"/>
        </a:p>
      </dgm:t>
    </dgm:pt>
    <dgm:pt modelId="{2C5E030E-C54E-AF4D-A6E4-7F60655A11A3}" type="pres">
      <dgm:prSet presAssocID="{EF49C814-4636-504F-BA48-402EDB4FA693}" presName="Name0" presStyleCnt="0">
        <dgm:presLayoutVars>
          <dgm:dir/>
          <dgm:resizeHandles val="exact"/>
        </dgm:presLayoutVars>
      </dgm:prSet>
      <dgm:spPr/>
    </dgm:pt>
    <dgm:pt modelId="{EC067267-E71B-E344-A777-09EA9EA1F2CE}" type="pres">
      <dgm:prSet presAssocID="{69751838-B779-EE40-A32A-B202E76D4612}" presName="node" presStyleLbl="node1" presStyleIdx="0" presStyleCnt="6">
        <dgm:presLayoutVars>
          <dgm:bulletEnabled val="1"/>
        </dgm:presLayoutVars>
      </dgm:prSet>
      <dgm:spPr/>
    </dgm:pt>
    <dgm:pt modelId="{880F6DDB-3233-6343-B48F-52FD188DB853}" type="pres">
      <dgm:prSet presAssocID="{17CA2F64-E483-D041-8F21-1E5D5383E0FE}" presName="sibTrans" presStyleLbl="sibTrans2D1" presStyleIdx="0" presStyleCnt="5"/>
      <dgm:spPr/>
    </dgm:pt>
    <dgm:pt modelId="{1C995FE9-EA55-1F41-9AA4-208B20C7A986}" type="pres">
      <dgm:prSet presAssocID="{17CA2F64-E483-D041-8F21-1E5D5383E0FE}" presName="connectorText" presStyleLbl="sibTrans2D1" presStyleIdx="0" presStyleCnt="5"/>
      <dgm:spPr/>
    </dgm:pt>
    <dgm:pt modelId="{C38C3362-EFB8-984E-BE0A-8FD7450C3064}" type="pres">
      <dgm:prSet presAssocID="{E7CAEC79-BB13-AE44-B569-C294A6D0A3EE}" presName="node" presStyleLbl="node1" presStyleIdx="1" presStyleCnt="6">
        <dgm:presLayoutVars>
          <dgm:bulletEnabled val="1"/>
        </dgm:presLayoutVars>
      </dgm:prSet>
      <dgm:spPr/>
    </dgm:pt>
    <dgm:pt modelId="{3338A530-EE73-3642-BF41-62F8C7C2143A}" type="pres">
      <dgm:prSet presAssocID="{4DAA0692-FCDA-BB48-85F3-3048054FF14D}" presName="sibTrans" presStyleLbl="sibTrans2D1" presStyleIdx="1" presStyleCnt="5"/>
      <dgm:spPr/>
    </dgm:pt>
    <dgm:pt modelId="{10441EFF-F280-DB4F-96B9-E8D0E3DD6026}" type="pres">
      <dgm:prSet presAssocID="{4DAA0692-FCDA-BB48-85F3-3048054FF14D}" presName="connectorText" presStyleLbl="sibTrans2D1" presStyleIdx="1" presStyleCnt="5"/>
      <dgm:spPr/>
    </dgm:pt>
    <dgm:pt modelId="{BAD9441A-1181-B949-8FFA-685A5C9DC92E}" type="pres">
      <dgm:prSet presAssocID="{43FAA8B0-7712-5B42-8FDE-06C073023DF6}" presName="node" presStyleLbl="node1" presStyleIdx="2" presStyleCnt="6">
        <dgm:presLayoutVars>
          <dgm:bulletEnabled val="1"/>
        </dgm:presLayoutVars>
      </dgm:prSet>
      <dgm:spPr/>
    </dgm:pt>
    <dgm:pt modelId="{A262F27C-F159-B34C-B6F1-B173BC7D0AC8}" type="pres">
      <dgm:prSet presAssocID="{B369269A-9082-594D-BA8C-87591FEC0F97}" presName="sibTrans" presStyleLbl="sibTrans2D1" presStyleIdx="2" presStyleCnt="5"/>
      <dgm:spPr/>
    </dgm:pt>
    <dgm:pt modelId="{364C7CC2-79D2-8C4A-9240-D009637ED2FE}" type="pres">
      <dgm:prSet presAssocID="{B369269A-9082-594D-BA8C-87591FEC0F97}" presName="connectorText" presStyleLbl="sibTrans2D1" presStyleIdx="2" presStyleCnt="5"/>
      <dgm:spPr/>
    </dgm:pt>
    <dgm:pt modelId="{0609282C-8A35-8543-B4FF-538B5CED9DC6}" type="pres">
      <dgm:prSet presAssocID="{9511CEF9-F64A-404F-AE21-34167AD34529}" presName="node" presStyleLbl="node1" presStyleIdx="3" presStyleCnt="6">
        <dgm:presLayoutVars>
          <dgm:bulletEnabled val="1"/>
        </dgm:presLayoutVars>
      </dgm:prSet>
      <dgm:spPr/>
    </dgm:pt>
    <dgm:pt modelId="{1E0730F6-3A7B-014A-921A-F4524652E7CD}" type="pres">
      <dgm:prSet presAssocID="{C9B161BC-1B5E-A64B-9B40-84879D25C3FE}" presName="sibTrans" presStyleLbl="sibTrans2D1" presStyleIdx="3" presStyleCnt="5"/>
      <dgm:spPr/>
    </dgm:pt>
    <dgm:pt modelId="{F646D3FF-8D3B-B146-99A8-FB9E50F6AF19}" type="pres">
      <dgm:prSet presAssocID="{C9B161BC-1B5E-A64B-9B40-84879D25C3FE}" presName="connectorText" presStyleLbl="sibTrans2D1" presStyleIdx="3" presStyleCnt="5"/>
      <dgm:spPr/>
    </dgm:pt>
    <dgm:pt modelId="{66F0E9FB-4CC7-4643-8541-B05F72146EEF}" type="pres">
      <dgm:prSet presAssocID="{EC90367D-BE92-AA48-A9F0-AA1230D87425}" presName="node" presStyleLbl="node1" presStyleIdx="4" presStyleCnt="6">
        <dgm:presLayoutVars>
          <dgm:bulletEnabled val="1"/>
        </dgm:presLayoutVars>
      </dgm:prSet>
      <dgm:spPr/>
    </dgm:pt>
    <dgm:pt modelId="{F1540A2E-AB61-2E43-B142-F9560B9F02B7}" type="pres">
      <dgm:prSet presAssocID="{26296172-AA7A-284F-B941-2270569E1549}" presName="sibTrans" presStyleLbl="sibTrans2D1" presStyleIdx="4" presStyleCnt="5"/>
      <dgm:spPr/>
    </dgm:pt>
    <dgm:pt modelId="{5AB3974D-C9ED-244D-8962-737AF62C72AE}" type="pres">
      <dgm:prSet presAssocID="{26296172-AA7A-284F-B941-2270569E1549}" presName="connectorText" presStyleLbl="sibTrans2D1" presStyleIdx="4" presStyleCnt="5"/>
      <dgm:spPr/>
    </dgm:pt>
    <dgm:pt modelId="{1EEDFA6D-4EC1-214D-8F59-501F3963C901}" type="pres">
      <dgm:prSet presAssocID="{A358A5D5-4BAD-9D4F-914A-33198BB70D91}" presName="node" presStyleLbl="node1" presStyleIdx="5" presStyleCnt="6">
        <dgm:presLayoutVars>
          <dgm:bulletEnabled val="1"/>
        </dgm:presLayoutVars>
      </dgm:prSet>
      <dgm:spPr/>
    </dgm:pt>
  </dgm:ptLst>
  <dgm:cxnLst>
    <dgm:cxn modelId="{4468850D-DBE0-CA46-82B4-DC2F3EF659D4}" type="presOf" srcId="{17CA2F64-E483-D041-8F21-1E5D5383E0FE}" destId="{880F6DDB-3233-6343-B48F-52FD188DB853}" srcOrd="0" destOrd="0" presId="urn:microsoft.com/office/officeart/2005/8/layout/process1"/>
    <dgm:cxn modelId="{8B49071A-BDAE-034F-ADA7-0D7394B95675}" srcId="{EF49C814-4636-504F-BA48-402EDB4FA693}" destId="{EC90367D-BE92-AA48-A9F0-AA1230D87425}" srcOrd="4" destOrd="0" parTransId="{8D9DF436-A798-464D-B908-CB7BB0AD88A5}" sibTransId="{26296172-AA7A-284F-B941-2270569E1549}"/>
    <dgm:cxn modelId="{A86C6E1D-2EFB-C946-B798-9FBA5CDFFE13}" srcId="{EF49C814-4636-504F-BA48-402EDB4FA693}" destId="{69751838-B779-EE40-A32A-B202E76D4612}" srcOrd="0" destOrd="0" parTransId="{C1763379-B34E-9243-8F22-2FEDE996D091}" sibTransId="{17CA2F64-E483-D041-8F21-1E5D5383E0FE}"/>
    <dgm:cxn modelId="{11A9CF3A-D166-BF47-879E-2726B10DC135}" type="presOf" srcId="{EF49C814-4636-504F-BA48-402EDB4FA693}" destId="{2C5E030E-C54E-AF4D-A6E4-7F60655A11A3}" srcOrd="0" destOrd="0" presId="urn:microsoft.com/office/officeart/2005/8/layout/process1"/>
    <dgm:cxn modelId="{6D1A103F-02A7-2C4A-9709-8A0068A27A13}" type="presOf" srcId="{E7CAEC79-BB13-AE44-B569-C294A6D0A3EE}" destId="{C38C3362-EFB8-984E-BE0A-8FD7450C3064}" srcOrd="0" destOrd="0" presId="urn:microsoft.com/office/officeart/2005/8/layout/process1"/>
    <dgm:cxn modelId="{8169C948-C912-5448-9FD2-8832B4541B9B}" srcId="{EF49C814-4636-504F-BA48-402EDB4FA693}" destId="{E7CAEC79-BB13-AE44-B569-C294A6D0A3EE}" srcOrd="1" destOrd="0" parTransId="{EDB4C2F9-2091-A34F-A35C-BA4F27C0417A}" sibTransId="{4DAA0692-FCDA-BB48-85F3-3048054FF14D}"/>
    <dgm:cxn modelId="{DD426950-64EA-6F4A-81AA-AA9AFB79DD05}" type="presOf" srcId="{4DAA0692-FCDA-BB48-85F3-3048054FF14D}" destId="{3338A530-EE73-3642-BF41-62F8C7C2143A}" srcOrd="0" destOrd="0" presId="urn:microsoft.com/office/officeart/2005/8/layout/process1"/>
    <dgm:cxn modelId="{156F4671-C09D-1A42-A643-1A41FE35F16A}" type="presOf" srcId="{26296172-AA7A-284F-B941-2270569E1549}" destId="{5AB3974D-C9ED-244D-8962-737AF62C72AE}" srcOrd="1" destOrd="0" presId="urn:microsoft.com/office/officeart/2005/8/layout/process1"/>
    <dgm:cxn modelId="{91EDA858-76FB-0445-A04A-11775E51B0C4}" type="presOf" srcId="{26296172-AA7A-284F-B941-2270569E1549}" destId="{F1540A2E-AB61-2E43-B142-F9560B9F02B7}" srcOrd="0" destOrd="0" presId="urn:microsoft.com/office/officeart/2005/8/layout/process1"/>
    <dgm:cxn modelId="{27DF8A7F-968B-2142-8DB4-522B65DB3B2D}" srcId="{EF49C814-4636-504F-BA48-402EDB4FA693}" destId="{9511CEF9-F64A-404F-AE21-34167AD34529}" srcOrd="3" destOrd="0" parTransId="{7896D379-21A2-DA43-801A-1D49D269BB84}" sibTransId="{C9B161BC-1B5E-A64B-9B40-84879D25C3FE}"/>
    <dgm:cxn modelId="{31CA8182-823A-EB49-9048-97BD6313C417}" srcId="{EF49C814-4636-504F-BA48-402EDB4FA693}" destId="{A358A5D5-4BAD-9D4F-914A-33198BB70D91}" srcOrd="5" destOrd="0" parTransId="{B9998C9F-0582-1040-B487-9144C88EE3C3}" sibTransId="{1911AF3E-81FA-0C4B-B588-F08F9095DC4B}"/>
    <dgm:cxn modelId="{024B789D-BD18-7A41-92C5-93EEE7E4721E}" srcId="{EF49C814-4636-504F-BA48-402EDB4FA693}" destId="{43FAA8B0-7712-5B42-8FDE-06C073023DF6}" srcOrd="2" destOrd="0" parTransId="{5DF2D19F-D4DF-3148-BE2E-92937658D0CF}" sibTransId="{B369269A-9082-594D-BA8C-87591FEC0F97}"/>
    <dgm:cxn modelId="{F4E8B2A0-9878-4B4B-A8F2-02743E0BAE80}" type="presOf" srcId="{C9B161BC-1B5E-A64B-9B40-84879D25C3FE}" destId="{F646D3FF-8D3B-B146-99A8-FB9E50F6AF19}" srcOrd="1" destOrd="0" presId="urn:microsoft.com/office/officeart/2005/8/layout/process1"/>
    <dgm:cxn modelId="{D8022EA1-459B-4C4D-ACDF-245CFBD345E9}" type="presOf" srcId="{C9B161BC-1B5E-A64B-9B40-84879D25C3FE}" destId="{1E0730F6-3A7B-014A-921A-F4524652E7CD}" srcOrd="0" destOrd="0" presId="urn:microsoft.com/office/officeart/2005/8/layout/process1"/>
    <dgm:cxn modelId="{5363EBAE-D4D9-154A-AFD7-85F1B59C5549}" type="presOf" srcId="{69751838-B779-EE40-A32A-B202E76D4612}" destId="{EC067267-E71B-E344-A777-09EA9EA1F2CE}" srcOrd="0" destOrd="0" presId="urn:microsoft.com/office/officeart/2005/8/layout/process1"/>
    <dgm:cxn modelId="{9B54AAB9-068B-FA41-9F4B-BFD3948E30AB}" type="presOf" srcId="{A358A5D5-4BAD-9D4F-914A-33198BB70D91}" destId="{1EEDFA6D-4EC1-214D-8F59-501F3963C901}" srcOrd="0" destOrd="0" presId="urn:microsoft.com/office/officeart/2005/8/layout/process1"/>
    <dgm:cxn modelId="{AE1C6AC0-4CA1-9A45-8921-08977F26D368}" type="presOf" srcId="{B369269A-9082-594D-BA8C-87591FEC0F97}" destId="{A262F27C-F159-B34C-B6F1-B173BC7D0AC8}" srcOrd="0" destOrd="0" presId="urn:microsoft.com/office/officeart/2005/8/layout/process1"/>
    <dgm:cxn modelId="{3C8C5FC8-BB33-654C-A6E4-39E354BC120E}" type="presOf" srcId="{4DAA0692-FCDA-BB48-85F3-3048054FF14D}" destId="{10441EFF-F280-DB4F-96B9-E8D0E3DD6026}" srcOrd="1" destOrd="0" presId="urn:microsoft.com/office/officeart/2005/8/layout/process1"/>
    <dgm:cxn modelId="{4B2ADEDD-4D2D-7840-827C-3BCC92A742D9}" type="presOf" srcId="{9511CEF9-F64A-404F-AE21-34167AD34529}" destId="{0609282C-8A35-8543-B4FF-538B5CED9DC6}" srcOrd="0" destOrd="0" presId="urn:microsoft.com/office/officeart/2005/8/layout/process1"/>
    <dgm:cxn modelId="{81BD44ED-1750-824D-B2A5-5FA5AD546C57}" type="presOf" srcId="{43FAA8B0-7712-5B42-8FDE-06C073023DF6}" destId="{BAD9441A-1181-B949-8FFA-685A5C9DC92E}" srcOrd="0" destOrd="0" presId="urn:microsoft.com/office/officeart/2005/8/layout/process1"/>
    <dgm:cxn modelId="{4558ADEF-144A-F74F-B283-AE80475EFC27}" type="presOf" srcId="{B369269A-9082-594D-BA8C-87591FEC0F97}" destId="{364C7CC2-79D2-8C4A-9240-D009637ED2FE}" srcOrd="1" destOrd="0" presId="urn:microsoft.com/office/officeart/2005/8/layout/process1"/>
    <dgm:cxn modelId="{BD5127F2-EBCF-CB4C-BA85-95262E1C2B51}" type="presOf" srcId="{17CA2F64-E483-D041-8F21-1E5D5383E0FE}" destId="{1C995FE9-EA55-1F41-9AA4-208B20C7A986}" srcOrd="1" destOrd="0" presId="urn:microsoft.com/office/officeart/2005/8/layout/process1"/>
    <dgm:cxn modelId="{10EA0CF6-DC94-9941-8040-37FFA9C7AA3E}" type="presOf" srcId="{EC90367D-BE92-AA48-A9F0-AA1230D87425}" destId="{66F0E9FB-4CC7-4643-8541-B05F72146EEF}" srcOrd="0" destOrd="0" presId="urn:microsoft.com/office/officeart/2005/8/layout/process1"/>
    <dgm:cxn modelId="{407975DC-74BB-084E-B7C0-C109DB29A66D}" type="presParOf" srcId="{2C5E030E-C54E-AF4D-A6E4-7F60655A11A3}" destId="{EC067267-E71B-E344-A777-09EA9EA1F2CE}" srcOrd="0" destOrd="0" presId="urn:microsoft.com/office/officeart/2005/8/layout/process1"/>
    <dgm:cxn modelId="{886B0273-F049-0240-AB17-6347FF87571E}" type="presParOf" srcId="{2C5E030E-C54E-AF4D-A6E4-7F60655A11A3}" destId="{880F6DDB-3233-6343-B48F-52FD188DB853}" srcOrd="1" destOrd="0" presId="urn:microsoft.com/office/officeart/2005/8/layout/process1"/>
    <dgm:cxn modelId="{2720F7F4-044B-9641-9B3B-30E44936DF10}" type="presParOf" srcId="{880F6DDB-3233-6343-B48F-52FD188DB853}" destId="{1C995FE9-EA55-1F41-9AA4-208B20C7A986}" srcOrd="0" destOrd="0" presId="urn:microsoft.com/office/officeart/2005/8/layout/process1"/>
    <dgm:cxn modelId="{F04B9E45-4C09-6842-8C43-04D36FBEF88F}" type="presParOf" srcId="{2C5E030E-C54E-AF4D-A6E4-7F60655A11A3}" destId="{C38C3362-EFB8-984E-BE0A-8FD7450C3064}" srcOrd="2" destOrd="0" presId="urn:microsoft.com/office/officeart/2005/8/layout/process1"/>
    <dgm:cxn modelId="{F69796A8-EDF6-A24B-8829-AC923D3328C5}" type="presParOf" srcId="{2C5E030E-C54E-AF4D-A6E4-7F60655A11A3}" destId="{3338A530-EE73-3642-BF41-62F8C7C2143A}" srcOrd="3" destOrd="0" presId="urn:microsoft.com/office/officeart/2005/8/layout/process1"/>
    <dgm:cxn modelId="{5FAF0A26-0DC2-194C-892C-97502A09711F}" type="presParOf" srcId="{3338A530-EE73-3642-BF41-62F8C7C2143A}" destId="{10441EFF-F280-DB4F-96B9-E8D0E3DD6026}" srcOrd="0" destOrd="0" presId="urn:microsoft.com/office/officeart/2005/8/layout/process1"/>
    <dgm:cxn modelId="{BF5A9DA0-AA26-6546-92E5-B5848D8B0123}" type="presParOf" srcId="{2C5E030E-C54E-AF4D-A6E4-7F60655A11A3}" destId="{BAD9441A-1181-B949-8FFA-685A5C9DC92E}" srcOrd="4" destOrd="0" presId="urn:microsoft.com/office/officeart/2005/8/layout/process1"/>
    <dgm:cxn modelId="{8638BF02-78C5-2A4E-B4E3-921A65EFBBE4}" type="presParOf" srcId="{2C5E030E-C54E-AF4D-A6E4-7F60655A11A3}" destId="{A262F27C-F159-B34C-B6F1-B173BC7D0AC8}" srcOrd="5" destOrd="0" presId="urn:microsoft.com/office/officeart/2005/8/layout/process1"/>
    <dgm:cxn modelId="{8A53E741-B185-CB46-A5C4-C34FD0AACDDE}" type="presParOf" srcId="{A262F27C-F159-B34C-B6F1-B173BC7D0AC8}" destId="{364C7CC2-79D2-8C4A-9240-D009637ED2FE}" srcOrd="0" destOrd="0" presId="urn:microsoft.com/office/officeart/2005/8/layout/process1"/>
    <dgm:cxn modelId="{A1314B1C-310B-7B41-B9F1-C3EB889A015E}" type="presParOf" srcId="{2C5E030E-C54E-AF4D-A6E4-7F60655A11A3}" destId="{0609282C-8A35-8543-B4FF-538B5CED9DC6}" srcOrd="6" destOrd="0" presId="urn:microsoft.com/office/officeart/2005/8/layout/process1"/>
    <dgm:cxn modelId="{F1925331-98AB-7045-BF16-8A78EEEA4C55}" type="presParOf" srcId="{2C5E030E-C54E-AF4D-A6E4-7F60655A11A3}" destId="{1E0730F6-3A7B-014A-921A-F4524652E7CD}" srcOrd="7" destOrd="0" presId="urn:microsoft.com/office/officeart/2005/8/layout/process1"/>
    <dgm:cxn modelId="{4E188FAE-4965-BF47-BFC4-D7F622FBE2F5}" type="presParOf" srcId="{1E0730F6-3A7B-014A-921A-F4524652E7CD}" destId="{F646D3FF-8D3B-B146-99A8-FB9E50F6AF19}" srcOrd="0" destOrd="0" presId="urn:microsoft.com/office/officeart/2005/8/layout/process1"/>
    <dgm:cxn modelId="{595C91D5-B3F6-0742-8460-194D2627F045}" type="presParOf" srcId="{2C5E030E-C54E-AF4D-A6E4-7F60655A11A3}" destId="{66F0E9FB-4CC7-4643-8541-B05F72146EEF}" srcOrd="8" destOrd="0" presId="urn:microsoft.com/office/officeart/2005/8/layout/process1"/>
    <dgm:cxn modelId="{F26DD8C1-28B0-6D46-979A-7F7AE3935C52}" type="presParOf" srcId="{2C5E030E-C54E-AF4D-A6E4-7F60655A11A3}" destId="{F1540A2E-AB61-2E43-B142-F9560B9F02B7}" srcOrd="9" destOrd="0" presId="urn:microsoft.com/office/officeart/2005/8/layout/process1"/>
    <dgm:cxn modelId="{ADD041AA-68C1-0744-BA32-7AFF69EC7CB7}" type="presParOf" srcId="{F1540A2E-AB61-2E43-B142-F9560B9F02B7}" destId="{5AB3974D-C9ED-244D-8962-737AF62C72AE}" srcOrd="0" destOrd="0" presId="urn:microsoft.com/office/officeart/2005/8/layout/process1"/>
    <dgm:cxn modelId="{59475173-128B-A345-8571-23BCB6B762BB}" type="presParOf" srcId="{2C5E030E-C54E-AF4D-A6E4-7F60655A11A3}" destId="{1EEDFA6D-4EC1-214D-8F59-501F3963C901}"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825EAC-568D-4D45-AEE1-AEAD3E28CBA6}" type="doc">
      <dgm:prSet loTypeId="urn:microsoft.com/office/officeart/2005/8/layout/process1" loCatId="process" qsTypeId="urn:microsoft.com/office/officeart/2005/8/quickstyle/simple1" qsCatId="simple" csTypeId="urn:microsoft.com/office/officeart/2005/8/colors/accent2_2" csCatId="accent2" phldr="1"/>
      <dgm:spPr/>
    </dgm:pt>
    <dgm:pt modelId="{D60FB468-03E5-47A8-8E11-C9DEDC8CA4EA}">
      <dgm:prSet phldrT="[Text]"/>
      <dgm:spPr/>
      <dgm:t>
        <a:bodyPr/>
        <a:lstStyle/>
        <a:p>
          <a:r>
            <a:rPr lang="en-US" dirty="0"/>
            <a:t>Individual vote to MC question</a:t>
          </a:r>
        </a:p>
      </dgm:t>
    </dgm:pt>
    <dgm:pt modelId="{961C2654-39A5-461A-8EAF-E05997BA080A}" type="parTrans" cxnId="{87987029-3664-4432-A5F2-D051395D93C1}">
      <dgm:prSet/>
      <dgm:spPr/>
      <dgm:t>
        <a:bodyPr/>
        <a:lstStyle/>
        <a:p>
          <a:endParaRPr lang="en-US"/>
        </a:p>
      </dgm:t>
    </dgm:pt>
    <dgm:pt modelId="{89602962-3B85-4A52-BB1E-608A6466CAC6}" type="sibTrans" cxnId="{87987029-3664-4432-A5F2-D051395D93C1}">
      <dgm:prSet/>
      <dgm:spPr/>
      <dgm:t>
        <a:bodyPr/>
        <a:lstStyle/>
        <a:p>
          <a:endParaRPr lang="en-US"/>
        </a:p>
      </dgm:t>
    </dgm:pt>
    <dgm:pt modelId="{030D2376-77C4-49F8-B570-3D2B3C50EED7}">
      <dgm:prSet phldrT="[Text]"/>
      <dgm:spPr/>
      <dgm:t>
        <a:bodyPr/>
        <a:lstStyle/>
        <a:p>
          <a:r>
            <a:rPr lang="en-US" dirty="0"/>
            <a:t>Peer discussion</a:t>
          </a:r>
        </a:p>
      </dgm:t>
    </dgm:pt>
    <dgm:pt modelId="{4A80661A-B4FE-41A9-A679-E126D2F84DCA}" type="parTrans" cxnId="{8822E445-5761-472F-A1C2-1154AE7A1B08}">
      <dgm:prSet/>
      <dgm:spPr/>
      <dgm:t>
        <a:bodyPr/>
        <a:lstStyle/>
        <a:p>
          <a:endParaRPr lang="en-US"/>
        </a:p>
      </dgm:t>
    </dgm:pt>
    <dgm:pt modelId="{FFC5D769-CF72-41C6-AF23-C51825136A80}" type="sibTrans" cxnId="{8822E445-5761-472F-A1C2-1154AE7A1B08}">
      <dgm:prSet/>
      <dgm:spPr/>
      <dgm:t>
        <a:bodyPr/>
        <a:lstStyle/>
        <a:p>
          <a:endParaRPr lang="en-US"/>
        </a:p>
      </dgm:t>
    </dgm:pt>
    <dgm:pt modelId="{CBE66C05-0E01-4F27-B11C-DD3A9604554E}">
      <dgm:prSet phldrT="[Text]"/>
      <dgm:spPr/>
      <dgm:t>
        <a:bodyPr/>
        <a:lstStyle/>
        <a:p>
          <a:r>
            <a:rPr lang="en-US" dirty="0"/>
            <a:t>Revote on question</a:t>
          </a:r>
        </a:p>
      </dgm:t>
    </dgm:pt>
    <dgm:pt modelId="{2D4138BE-3A0B-492B-A2CE-E69F3C49D44E}" type="parTrans" cxnId="{DE18777E-E98A-4DF9-A20D-DFA24719876A}">
      <dgm:prSet/>
      <dgm:spPr/>
      <dgm:t>
        <a:bodyPr/>
        <a:lstStyle/>
        <a:p>
          <a:endParaRPr lang="en-US"/>
        </a:p>
      </dgm:t>
    </dgm:pt>
    <dgm:pt modelId="{1AF63C4C-9D3E-44EE-86EF-F115CFE989CD}" type="sibTrans" cxnId="{DE18777E-E98A-4DF9-A20D-DFA24719876A}">
      <dgm:prSet/>
      <dgm:spPr/>
      <dgm:t>
        <a:bodyPr/>
        <a:lstStyle/>
        <a:p>
          <a:endParaRPr lang="en-US"/>
        </a:p>
      </dgm:t>
    </dgm:pt>
    <dgm:pt modelId="{EF9DD62D-A44F-4789-8694-B0B69146C6C3}">
      <dgm:prSet phldrT="[Text]"/>
      <dgm:spPr/>
      <dgm:t>
        <a:bodyPr/>
        <a:lstStyle/>
        <a:p>
          <a:r>
            <a:rPr lang="en-US" dirty="0"/>
            <a:t>Instructor explanation</a:t>
          </a:r>
        </a:p>
      </dgm:t>
    </dgm:pt>
    <dgm:pt modelId="{306DFF96-CF93-4C18-9FD9-17FFA745D15A}" type="parTrans" cxnId="{E9539229-479C-4CB5-B15B-A3F323C5644C}">
      <dgm:prSet/>
      <dgm:spPr/>
      <dgm:t>
        <a:bodyPr/>
        <a:lstStyle/>
        <a:p>
          <a:endParaRPr lang="en-US"/>
        </a:p>
      </dgm:t>
    </dgm:pt>
    <dgm:pt modelId="{6CF80ADC-4D8C-41E5-AC81-2086F91C978F}" type="sibTrans" cxnId="{E9539229-479C-4CB5-B15B-A3F323C5644C}">
      <dgm:prSet/>
      <dgm:spPr/>
      <dgm:t>
        <a:bodyPr/>
        <a:lstStyle/>
        <a:p>
          <a:endParaRPr lang="en-US"/>
        </a:p>
      </dgm:t>
    </dgm:pt>
    <dgm:pt modelId="{089C8DC9-E1EE-445E-8758-5527E294B255}" type="pres">
      <dgm:prSet presAssocID="{2F825EAC-568D-4D45-AEE1-AEAD3E28CBA6}" presName="Name0" presStyleCnt="0">
        <dgm:presLayoutVars>
          <dgm:dir/>
          <dgm:resizeHandles val="exact"/>
        </dgm:presLayoutVars>
      </dgm:prSet>
      <dgm:spPr/>
    </dgm:pt>
    <dgm:pt modelId="{6906095D-76ED-4D4D-BDD2-AAA65F766202}" type="pres">
      <dgm:prSet presAssocID="{D60FB468-03E5-47A8-8E11-C9DEDC8CA4EA}" presName="node" presStyleLbl="node1" presStyleIdx="0" presStyleCnt="4">
        <dgm:presLayoutVars>
          <dgm:bulletEnabled val="1"/>
        </dgm:presLayoutVars>
      </dgm:prSet>
      <dgm:spPr/>
    </dgm:pt>
    <dgm:pt modelId="{1013F95E-C5DA-4D73-946F-B8DD7D7D6940}" type="pres">
      <dgm:prSet presAssocID="{89602962-3B85-4A52-BB1E-608A6466CAC6}" presName="sibTrans" presStyleLbl="sibTrans2D1" presStyleIdx="0" presStyleCnt="3"/>
      <dgm:spPr/>
    </dgm:pt>
    <dgm:pt modelId="{B670A0E2-2AD0-44F5-A8BB-A7DDB6C5279A}" type="pres">
      <dgm:prSet presAssocID="{89602962-3B85-4A52-BB1E-608A6466CAC6}" presName="connectorText" presStyleLbl="sibTrans2D1" presStyleIdx="0" presStyleCnt="3"/>
      <dgm:spPr/>
    </dgm:pt>
    <dgm:pt modelId="{3F568F7E-AA0D-4187-9519-7CD65AA3F147}" type="pres">
      <dgm:prSet presAssocID="{030D2376-77C4-49F8-B570-3D2B3C50EED7}" presName="node" presStyleLbl="node1" presStyleIdx="1" presStyleCnt="4">
        <dgm:presLayoutVars>
          <dgm:bulletEnabled val="1"/>
        </dgm:presLayoutVars>
      </dgm:prSet>
      <dgm:spPr/>
    </dgm:pt>
    <dgm:pt modelId="{B1DC0A8F-6B07-44A0-BD01-4EF56A66F14E}" type="pres">
      <dgm:prSet presAssocID="{FFC5D769-CF72-41C6-AF23-C51825136A80}" presName="sibTrans" presStyleLbl="sibTrans2D1" presStyleIdx="1" presStyleCnt="3"/>
      <dgm:spPr/>
    </dgm:pt>
    <dgm:pt modelId="{8726512A-B3C0-40E9-9D3B-860C898F661D}" type="pres">
      <dgm:prSet presAssocID="{FFC5D769-CF72-41C6-AF23-C51825136A80}" presName="connectorText" presStyleLbl="sibTrans2D1" presStyleIdx="1" presStyleCnt="3"/>
      <dgm:spPr/>
    </dgm:pt>
    <dgm:pt modelId="{41739855-F294-4C3B-94F6-9489F952CC16}" type="pres">
      <dgm:prSet presAssocID="{CBE66C05-0E01-4F27-B11C-DD3A9604554E}" presName="node" presStyleLbl="node1" presStyleIdx="2" presStyleCnt="4">
        <dgm:presLayoutVars>
          <dgm:bulletEnabled val="1"/>
        </dgm:presLayoutVars>
      </dgm:prSet>
      <dgm:spPr/>
    </dgm:pt>
    <dgm:pt modelId="{3CF90F68-01A2-48A2-A950-9AD66CCA42A4}" type="pres">
      <dgm:prSet presAssocID="{1AF63C4C-9D3E-44EE-86EF-F115CFE989CD}" presName="sibTrans" presStyleLbl="sibTrans2D1" presStyleIdx="2" presStyleCnt="3"/>
      <dgm:spPr/>
    </dgm:pt>
    <dgm:pt modelId="{18C225E1-4B30-42A3-ADF2-144BA1E2A41A}" type="pres">
      <dgm:prSet presAssocID="{1AF63C4C-9D3E-44EE-86EF-F115CFE989CD}" presName="connectorText" presStyleLbl="sibTrans2D1" presStyleIdx="2" presStyleCnt="3"/>
      <dgm:spPr/>
    </dgm:pt>
    <dgm:pt modelId="{2E58B63D-ED98-4042-8E9C-265134AE97AE}" type="pres">
      <dgm:prSet presAssocID="{EF9DD62D-A44F-4789-8694-B0B69146C6C3}" presName="node" presStyleLbl="node1" presStyleIdx="3" presStyleCnt="4">
        <dgm:presLayoutVars>
          <dgm:bulletEnabled val="1"/>
        </dgm:presLayoutVars>
      </dgm:prSet>
      <dgm:spPr/>
    </dgm:pt>
  </dgm:ptLst>
  <dgm:cxnLst>
    <dgm:cxn modelId="{50299A03-CE47-4B5D-9D2B-AE6DB470BF5D}" type="presOf" srcId="{89602962-3B85-4A52-BB1E-608A6466CAC6}" destId="{1013F95E-C5DA-4D73-946F-B8DD7D7D6940}" srcOrd="0" destOrd="0" presId="urn:microsoft.com/office/officeart/2005/8/layout/process1"/>
    <dgm:cxn modelId="{6E30F40A-9346-40B7-B384-A0127EE7E9D7}" type="presOf" srcId="{FFC5D769-CF72-41C6-AF23-C51825136A80}" destId="{8726512A-B3C0-40E9-9D3B-860C898F661D}" srcOrd="1" destOrd="0" presId="urn:microsoft.com/office/officeart/2005/8/layout/process1"/>
    <dgm:cxn modelId="{87987029-3664-4432-A5F2-D051395D93C1}" srcId="{2F825EAC-568D-4D45-AEE1-AEAD3E28CBA6}" destId="{D60FB468-03E5-47A8-8E11-C9DEDC8CA4EA}" srcOrd="0" destOrd="0" parTransId="{961C2654-39A5-461A-8EAF-E05997BA080A}" sibTransId="{89602962-3B85-4A52-BB1E-608A6466CAC6}"/>
    <dgm:cxn modelId="{E9539229-479C-4CB5-B15B-A3F323C5644C}" srcId="{2F825EAC-568D-4D45-AEE1-AEAD3E28CBA6}" destId="{EF9DD62D-A44F-4789-8694-B0B69146C6C3}" srcOrd="3" destOrd="0" parTransId="{306DFF96-CF93-4C18-9FD9-17FFA745D15A}" sibTransId="{6CF80ADC-4D8C-41E5-AC81-2086F91C978F}"/>
    <dgm:cxn modelId="{0ED8AF2B-659A-4274-89FB-CF7E7E57D6F6}" type="presOf" srcId="{FFC5D769-CF72-41C6-AF23-C51825136A80}" destId="{B1DC0A8F-6B07-44A0-BD01-4EF56A66F14E}" srcOrd="0" destOrd="0" presId="urn:microsoft.com/office/officeart/2005/8/layout/process1"/>
    <dgm:cxn modelId="{8822E445-5761-472F-A1C2-1154AE7A1B08}" srcId="{2F825EAC-568D-4D45-AEE1-AEAD3E28CBA6}" destId="{030D2376-77C4-49F8-B570-3D2B3C50EED7}" srcOrd="1" destOrd="0" parTransId="{4A80661A-B4FE-41A9-A679-E126D2F84DCA}" sibTransId="{FFC5D769-CF72-41C6-AF23-C51825136A80}"/>
    <dgm:cxn modelId="{77135957-6431-4480-8ECB-0BCC3672B2BE}" type="presOf" srcId="{2F825EAC-568D-4D45-AEE1-AEAD3E28CBA6}" destId="{089C8DC9-E1EE-445E-8758-5527E294B255}" srcOrd="0" destOrd="0" presId="urn:microsoft.com/office/officeart/2005/8/layout/process1"/>
    <dgm:cxn modelId="{DE18777E-E98A-4DF9-A20D-DFA24719876A}" srcId="{2F825EAC-568D-4D45-AEE1-AEAD3E28CBA6}" destId="{CBE66C05-0E01-4F27-B11C-DD3A9604554E}" srcOrd="2" destOrd="0" parTransId="{2D4138BE-3A0B-492B-A2CE-E69F3C49D44E}" sibTransId="{1AF63C4C-9D3E-44EE-86EF-F115CFE989CD}"/>
    <dgm:cxn modelId="{47D99888-333D-46AC-9977-23C2A434DE1D}" type="presOf" srcId="{1AF63C4C-9D3E-44EE-86EF-F115CFE989CD}" destId="{3CF90F68-01A2-48A2-A950-9AD66CCA42A4}" srcOrd="0" destOrd="0" presId="urn:microsoft.com/office/officeart/2005/8/layout/process1"/>
    <dgm:cxn modelId="{ED8F758B-1923-459B-8B37-3B487DA458C1}" type="presOf" srcId="{CBE66C05-0E01-4F27-B11C-DD3A9604554E}" destId="{41739855-F294-4C3B-94F6-9489F952CC16}" srcOrd="0" destOrd="0" presId="urn:microsoft.com/office/officeart/2005/8/layout/process1"/>
    <dgm:cxn modelId="{6A9730A6-FAAF-46BF-A8D0-EF535D802B4C}" type="presOf" srcId="{D60FB468-03E5-47A8-8E11-C9DEDC8CA4EA}" destId="{6906095D-76ED-4D4D-BDD2-AAA65F766202}" srcOrd="0" destOrd="0" presId="urn:microsoft.com/office/officeart/2005/8/layout/process1"/>
    <dgm:cxn modelId="{C21ADEC3-D954-46AF-8292-DC9A783D8677}" type="presOf" srcId="{EF9DD62D-A44F-4789-8694-B0B69146C6C3}" destId="{2E58B63D-ED98-4042-8E9C-265134AE97AE}" srcOrd="0" destOrd="0" presId="urn:microsoft.com/office/officeart/2005/8/layout/process1"/>
    <dgm:cxn modelId="{1596E5C4-C2F0-4F51-80C3-AF2B92D2947C}" type="presOf" srcId="{89602962-3B85-4A52-BB1E-608A6466CAC6}" destId="{B670A0E2-2AD0-44F5-A8BB-A7DDB6C5279A}" srcOrd="1" destOrd="0" presId="urn:microsoft.com/office/officeart/2005/8/layout/process1"/>
    <dgm:cxn modelId="{574D76CE-E72C-41EA-9B88-842DAAB2223C}" type="presOf" srcId="{1AF63C4C-9D3E-44EE-86EF-F115CFE989CD}" destId="{18C225E1-4B30-42A3-ADF2-144BA1E2A41A}" srcOrd="1" destOrd="0" presId="urn:microsoft.com/office/officeart/2005/8/layout/process1"/>
    <dgm:cxn modelId="{EF913CF3-BA62-4FED-AA6B-F2E8607FB1E4}" type="presOf" srcId="{030D2376-77C4-49F8-B570-3D2B3C50EED7}" destId="{3F568F7E-AA0D-4187-9519-7CD65AA3F147}" srcOrd="0" destOrd="0" presId="urn:microsoft.com/office/officeart/2005/8/layout/process1"/>
    <dgm:cxn modelId="{2F4FC190-2E6F-400F-BBC9-575AE32E7450}" type="presParOf" srcId="{089C8DC9-E1EE-445E-8758-5527E294B255}" destId="{6906095D-76ED-4D4D-BDD2-AAA65F766202}" srcOrd="0" destOrd="0" presId="urn:microsoft.com/office/officeart/2005/8/layout/process1"/>
    <dgm:cxn modelId="{243D0E6B-E560-47B1-BD6B-7C3471472A1D}" type="presParOf" srcId="{089C8DC9-E1EE-445E-8758-5527E294B255}" destId="{1013F95E-C5DA-4D73-946F-B8DD7D7D6940}" srcOrd="1" destOrd="0" presId="urn:microsoft.com/office/officeart/2005/8/layout/process1"/>
    <dgm:cxn modelId="{A8730CEE-1E9E-4030-8973-0F41F7FBC14B}" type="presParOf" srcId="{1013F95E-C5DA-4D73-946F-B8DD7D7D6940}" destId="{B670A0E2-2AD0-44F5-A8BB-A7DDB6C5279A}" srcOrd="0" destOrd="0" presId="urn:microsoft.com/office/officeart/2005/8/layout/process1"/>
    <dgm:cxn modelId="{32CD1BE3-1253-47CA-BDA9-4D08C33B7531}" type="presParOf" srcId="{089C8DC9-E1EE-445E-8758-5527E294B255}" destId="{3F568F7E-AA0D-4187-9519-7CD65AA3F147}" srcOrd="2" destOrd="0" presId="urn:microsoft.com/office/officeart/2005/8/layout/process1"/>
    <dgm:cxn modelId="{2521BA39-16C6-40A4-BBD9-343E2267C209}" type="presParOf" srcId="{089C8DC9-E1EE-445E-8758-5527E294B255}" destId="{B1DC0A8F-6B07-44A0-BD01-4EF56A66F14E}" srcOrd="3" destOrd="0" presId="urn:microsoft.com/office/officeart/2005/8/layout/process1"/>
    <dgm:cxn modelId="{E368D137-C91A-47AF-871D-EBF1648CB4F4}" type="presParOf" srcId="{B1DC0A8F-6B07-44A0-BD01-4EF56A66F14E}" destId="{8726512A-B3C0-40E9-9D3B-860C898F661D}" srcOrd="0" destOrd="0" presId="urn:microsoft.com/office/officeart/2005/8/layout/process1"/>
    <dgm:cxn modelId="{88740D15-E870-4392-B1B9-E1416B8F620C}" type="presParOf" srcId="{089C8DC9-E1EE-445E-8758-5527E294B255}" destId="{41739855-F294-4C3B-94F6-9489F952CC16}" srcOrd="4" destOrd="0" presId="urn:microsoft.com/office/officeart/2005/8/layout/process1"/>
    <dgm:cxn modelId="{629D6CEB-99B7-49EE-B8A3-EA04077F0E6F}" type="presParOf" srcId="{089C8DC9-E1EE-445E-8758-5527E294B255}" destId="{3CF90F68-01A2-48A2-A950-9AD66CCA42A4}" srcOrd="5" destOrd="0" presId="urn:microsoft.com/office/officeart/2005/8/layout/process1"/>
    <dgm:cxn modelId="{5D4FB8B8-FEA0-4D1F-91A6-B8A51031F78C}" type="presParOf" srcId="{3CF90F68-01A2-48A2-A950-9AD66CCA42A4}" destId="{18C225E1-4B30-42A3-ADF2-144BA1E2A41A}" srcOrd="0" destOrd="0" presId="urn:microsoft.com/office/officeart/2005/8/layout/process1"/>
    <dgm:cxn modelId="{E8AC15D0-7E5B-4F98-AA44-C0A7597BD8D8}" type="presParOf" srcId="{089C8DC9-E1EE-445E-8758-5527E294B255}" destId="{2E58B63D-ED98-4042-8E9C-265134AE97AE}"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067267-E71B-E344-A777-09EA9EA1F2CE}">
      <dsp:nvSpPr>
        <dsp:cNvPr id="0" name=""/>
        <dsp:cNvSpPr/>
      </dsp:nvSpPr>
      <dsp:spPr>
        <a:xfrm>
          <a:off x="5812" y="714107"/>
          <a:ext cx="1486573" cy="1477282"/>
        </a:xfrm>
        <a:prstGeom prst="roundRect">
          <a:avLst>
            <a:gd name="adj" fmla="val 1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Lab 1: </a:t>
          </a:r>
          <a:r>
            <a:rPr lang="en-US" sz="2000" kern="1200" dirty="0"/>
            <a:t>Periods of a Pendulum</a:t>
          </a:r>
          <a:endParaRPr lang="en-US" sz="2400" kern="1200" dirty="0"/>
        </a:p>
      </dsp:txBody>
      <dsp:txXfrm>
        <a:off x="49080" y="757375"/>
        <a:ext cx="1400037" cy="1390746"/>
      </dsp:txXfrm>
    </dsp:sp>
    <dsp:sp modelId="{880F6DDB-3233-6343-B48F-52FD188DB853}">
      <dsp:nvSpPr>
        <dsp:cNvPr id="0" name=""/>
        <dsp:cNvSpPr/>
      </dsp:nvSpPr>
      <dsp:spPr>
        <a:xfrm>
          <a:off x="1641043" y="1268413"/>
          <a:ext cx="315153" cy="368670"/>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1641043" y="1342147"/>
        <a:ext cx="220607" cy="221202"/>
      </dsp:txXfrm>
    </dsp:sp>
    <dsp:sp modelId="{C38C3362-EFB8-984E-BE0A-8FD7450C3064}">
      <dsp:nvSpPr>
        <dsp:cNvPr id="0" name=""/>
        <dsp:cNvSpPr/>
      </dsp:nvSpPr>
      <dsp:spPr>
        <a:xfrm>
          <a:off x="2087016" y="714107"/>
          <a:ext cx="1486573" cy="1477282"/>
        </a:xfrm>
        <a:prstGeom prst="roundRect">
          <a:avLst>
            <a:gd name="adj" fmla="val 1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Lab 2: Objects in flight</a:t>
          </a:r>
        </a:p>
      </dsp:txBody>
      <dsp:txXfrm>
        <a:off x="2130284" y="757375"/>
        <a:ext cx="1400037" cy="1390746"/>
      </dsp:txXfrm>
    </dsp:sp>
    <dsp:sp modelId="{3338A530-EE73-3642-BF41-62F8C7C2143A}">
      <dsp:nvSpPr>
        <dsp:cNvPr id="0" name=""/>
        <dsp:cNvSpPr/>
      </dsp:nvSpPr>
      <dsp:spPr>
        <a:xfrm>
          <a:off x="3722247" y="1268413"/>
          <a:ext cx="315153" cy="368670"/>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3722247" y="1342147"/>
        <a:ext cx="220607" cy="221202"/>
      </dsp:txXfrm>
    </dsp:sp>
    <dsp:sp modelId="{BAD9441A-1181-B949-8FFA-685A5C9DC92E}">
      <dsp:nvSpPr>
        <dsp:cNvPr id="0" name=""/>
        <dsp:cNvSpPr/>
      </dsp:nvSpPr>
      <dsp:spPr>
        <a:xfrm>
          <a:off x="4168219" y="714107"/>
          <a:ext cx="1486573" cy="1477282"/>
        </a:xfrm>
        <a:prstGeom prst="roundRect">
          <a:avLst>
            <a:gd name="adj" fmla="val 1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Lab 3: Stretchy things</a:t>
          </a:r>
        </a:p>
      </dsp:txBody>
      <dsp:txXfrm>
        <a:off x="4211487" y="757375"/>
        <a:ext cx="1400037" cy="1390746"/>
      </dsp:txXfrm>
    </dsp:sp>
    <dsp:sp modelId="{A262F27C-F159-B34C-B6F1-B173BC7D0AC8}">
      <dsp:nvSpPr>
        <dsp:cNvPr id="0" name=""/>
        <dsp:cNvSpPr/>
      </dsp:nvSpPr>
      <dsp:spPr>
        <a:xfrm>
          <a:off x="5803451" y="1268413"/>
          <a:ext cx="315153" cy="368670"/>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803451" y="1342147"/>
        <a:ext cx="220607" cy="221202"/>
      </dsp:txXfrm>
    </dsp:sp>
    <dsp:sp modelId="{0609282C-8A35-8543-B4FF-538B5CED9DC6}">
      <dsp:nvSpPr>
        <dsp:cNvPr id="0" name=""/>
        <dsp:cNvSpPr/>
      </dsp:nvSpPr>
      <dsp:spPr>
        <a:xfrm>
          <a:off x="6249423" y="714107"/>
          <a:ext cx="1486573" cy="1477282"/>
        </a:xfrm>
        <a:prstGeom prst="roundRect">
          <a:avLst>
            <a:gd name="adj" fmla="val 1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Lab 4: Circuits</a:t>
          </a:r>
        </a:p>
      </dsp:txBody>
      <dsp:txXfrm>
        <a:off x="6292691" y="757375"/>
        <a:ext cx="1400037" cy="1390746"/>
      </dsp:txXfrm>
    </dsp:sp>
    <dsp:sp modelId="{1E0730F6-3A7B-014A-921A-F4524652E7CD}">
      <dsp:nvSpPr>
        <dsp:cNvPr id="0" name=""/>
        <dsp:cNvSpPr/>
      </dsp:nvSpPr>
      <dsp:spPr>
        <a:xfrm>
          <a:off x="7884654" y="1268413"/>
          <a:ext cx="315153" cy="368670"/>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7884654" y="1342147"/>
        <a:ext cx="220607" cy="221202"/>
      </dsp:txXfrm>
    </dsp:sp>
    <dsp:sp modelId="{66F0E9FB-4CC7-4643-8541-B05F72146EEF}">
      <dsp:nvSpPr>
        <dsp:cNvPr id="0" name=""/>
        <dsp:cNvSpPr/>
      </dsp:nvSpPr>
      <dsp:spPr>
        <a:xfrm>
          <a:off x="8330626" y="714107"/>
          <a:ext cx="1486573" cy="1477282"/>
        </a:xfrm>
        <a:prstGeom prst="roundRect">
          <a:avLst>
            <a:gd name="adj" fmla="val 1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Lab 5: </a:t>
          </a:r>
          <a:r>
            <a:rPr lang="en-US" sz="1900" kern="1200" dirty="0"/>
            <a:t>Electricity! Magnetism! Fun!</a:t>
          </a:r>
        </a:p>
      </dsp:txBody>
      <dsp:txXfrm>
        <a:off x="8373894" y="757375"/>
        <a:ext cx="1400037" cy="1390746"/>
      </dsp:txXfrm>
    </dsp:sp>
    <dsp:sp modelId="{F1540A2E-AB61-2E43-B142-F9560B9F02B7}">
      <dsp:nvSpPr>
        <dsp:cNvPr id="0" name=""/>
        <dsp:cNvSpPr/>
      </dsp:nvSpPr>
      <dsp:spPr>
        <a:xfrm>
          <a:off x="9965858" y="1268413"/>
          <a:ext cx="315153" cy="368670"/>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9965858" y="1342147"/>
        <a:ext cx="220607" cy="221202"/>
      </dsp:txXfrm>
    </dsp:sp>
    <dsp:sp modelId="{1EEDFA6D-4EC1-214D-8F59-501F3963C901}">
      <dsp:nvSpPr>
        <dsp:cNvPr id="0" name=""/>
        <dsp:cNvSpPr/>
      </dsp:nvSpPr>
      <dsp:spPr>
        <a:xfrm>
          <a:off x="10411830" y="714107"/>
          <a:ext cx="1486573" cy="1477282"/>
        </a:xfrm>
        <a:prstGeom prst="roundRect">
          <a:avLst>
            <a:gd name="adj" fmla="val 1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Lab 6: Project lab</a:t>
          </a:r>
        </a:p>
      </dsp:txBody>
      <dsp:txXfrm>
        <a:off x="10455098" y="757375"/>
        <a:ext cx="1400037" cy="13907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06095D-76ED-4D4D-BDD2-AAA65F766202}">
      <dsp:nvSpPr>
        <dsp:cNvPr id="0" name=""/>
        <dsp:cNvSpPr/>
      </dsp:nvSpPr>
      <dsp:spPr>
        <a:xfrm>
          <a:off x="3571" y="832489"/>
          <a:ext cx="1561703" cy="98094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Individual vote to MC question</a:t>
          </a:r>
        </a:p>
      </dsp:txBody>
      <dsp:txXfrm>
        <a:off x="32302" y="861220"/>
        <a:ext cx="1504241" cy="923482"/>
      </dsp:txXfrm>
    </dsp:sp>
    <dsp:sp modelId="{1013F95E-C5DA-4D73-946F-B8DD7D7D6940}">
      <dsp:nvSpPr>
        <dsp:cNvPr id="0" name=""/>
        <dsp:cNvSpPr/>
      </dsp:nvSpPr>
      <dsp:spPr>
        <a:xfrm>
          <a:off x="1721445" y="1129310"/>
          <a:ext cx="331081" cy="387302"/>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21445" y="1206770"/>
        <a:ext cx="231757" cy="232382"/>
      </dsp:txXfrm>
    </dsp:sp>
    <dsp:sp modelId="{3F568F7E-AA0D-4187-9519-7CD65AA3F147}">
      <dsp:nvSpPr>
        <dsp:cNvPr id="0" name=""/>
        <dsp:cNvSpPr/>
      </dsp:nvSpPr>
      <dsp:spPr>
        <a:xfrm>
          <a:off x="2189956" y="832489"/>
          <a:ext cx="1561703" cy="98094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Peer discussion</a:t>
          </a:r>
        </a:p>
      </dsp:txBody>
      <dsp:txXfrm>
        <a:off x="2218687" y="861220"/>
        <a:ext cx="1504241" cy="923482"/>
      </dsp:txXfrm>
    </dsp:sp>
    <dsp:sp modelId="{B1DC0A8F-6B07-44A0-BD01-4EF56A66F14E}">
      <dsp:nvSpPr>
        <dsp:cNvPr id="0" name=""/>
        <dsp:cNvSpPr/>
      </dsp:nvSpPr>
      <dsp:spPr>
        <a:xfrm>
          <a:off x="3907829" y="1129310"/>
          <a:ext cx="331081" cy="387302"/>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907829" y="1206770"/>
        <a:ext cx="231757" cy="232382"/>
      </dsp:txXfrm>
    </dsp:sp>
    <dsp:sp modelId="{41739855-F294-4C3B-94F6-9489F952CC16}">
      <dsp:nvSpPr>
        <dsp:cNvPr id="0" name=""/>
        <dsp:cNvSpPr/>
      </dsp:nvSpPr>
      <dsp:spPr>
        <a:xfrm>
          <a:off x="4376340" y="832489"/>
          <a:ext cx="1561703" cy="98094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Revote on question</a:t>
          </a:r>
        </a:p>
      </dsp:txBody>
      <dsp:txXfrm>
        <a:off x="4405071" y="861220"/>
        <a:ext cx="1504241" cy="923482"/>
      </dsp:txXfrm>
    </dsp:sp>
    <dsp:sp modelId="{3CF90F68-01A2-48A2-A950-9AD66CCA42A4}">
      <dsp:nvSpPr>
        <dsp:cNvPr id="0" name=""/>
        <dsp:cNvSpPr/>
      </dsp:nvSpPr>
      <dsp:spPr>
        <a:xfrm>
          <a:off x="6094214" y="1129310"/>
          <a:ext cx="331081" cy="387302"/>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094214" y="1206770"/>
        <a:ext cx="231757" cy="232382"/>
      </dsp:txXfrm>
    </dsp:sp>
    <dsp:sp modelId="{2E58B63D-ED98-4042-8E9C-265134AE97AE}">
      <dsp:nvSpPr>
        <dsp:cNvPr id="0" name=""/>
        <dsp:cNvSpPr/>
      </dsp:nvSpPr>
      <dsp:spPr>
        <a:xfrm>
          <a:off x="6562724" y="832489"/>
          <a:ext cx="1561703" cy="98094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Instructor explanation</a:t>
          </a:r>
        </a:p>
      </dsp:txBody>
      <dsp:txXfrm>
        <a:off x="6591455" y="861220"/>
        <a:ext cx="1504241" cy="92348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80D4EC-C474-4368-94A8-5C900D9311E7}" type="datetimeFigureOut">
              <a:rPr lang="en-US" smtClean="0"/>
              <a:t>10/14/2024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FC8920-FD82-419A-9BC0-E8BCE2680177}" type="slidenum">
              <a:rPr lang="en-US" smtClean="0"/>
              <a:t>‹#›</a:t>
            </a:fld>
            <a:endParaRPr lang="en-US"/>
          </a:p>
        </p:txBody>
      </p:sp>
    </p:spTree>
    <p:extLst>
      <p:ext uri="{BB962C8B-B14F-4D97-AF65-F5344CB8AC3E}">
        <p14:creationId xmlns:p14="http://schemas.microsoft.com/office/powerpoint/2010/main" val="3206518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can’t figure out how to teach quantum mechanics if you don’t understand quantum mechanics.</a:t>
            </a:r>
          </a:p>
          <a:p>
            <a:endParaRPr lang="en-US" dirty="0"/>
          </a:p>
        </p:txBody>
      </p:sp>
      <p:sp>
        <p:nvSpPr>
          <p:cNvPr id="4" name="Slide Number Placeholder 3"/>
          <p:cNvSpPr>
            <a:spLocks noGrp="1"/>
          </p:cNvSpPr>
          <p:nvPr>
            <p:ph type="sldNum" sz="quarter" idx="5"/>
          </p:nvPr>
        </p:nvSpPr>
        <p:spPr/>
        <p:txBody>
          <a:bodyPr/>
          <a:lstStyle/>
          <a:p>
            <a:fld id="{D6FC8920-FD82-419A-9BC0-E8BCE2680177}" type="slidenum">
              <a:rPr lang="en-US" smtClean="0"/>
              <a:t>3</a:t>
            </a:fld>
            <a:endParaRPr lang="en-US"/>
          </a:p>
        </p:txBody>
      </p:sp>
    </p:spTree>
    <p:extLst>
      <p:ext uri="{BB962C8B-B14F-4D97-AF65-F5344CB8AC3E}">
        <p14:creationId xmlns:p14="http://schemas.microsoft.com/office/powerpoint/2010/main" val="1433508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f33600e11d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f33600e11d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f33600e11d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f33600e11d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endParaRPr dirty="0"/>
          </a:p>
        </p:txBody>
      </p:sp>
    </p:spTree>
    <p:extLst>
      <p:ext uri="{BB962C8B-B14F-4D97-AF65-F5344CB8AC3E}">
        <p14:creationId xmlns:p14="http://schemas.microsoft.com/office/powerpoint/2010/main" val="2692938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FC8920-FD82-419A-9BC0-E8BCE2680177}" type="slidenum">
              <a:rPr lang="en-US" smtClean="0"/>
              <a:t>49</a:t>
            </a:fld>
            <a:endParaRPr lang="en-US"/>
          </a:p>
        </p:txBody>
      </p:sp>
    </p:spTree>
    <p:extLst>
      <p:ext uri="{BB962C8B-B14F-4D97-AF65-F5344CB8AC3E}">
        <p14:creationId xmlns:p14="http://schemas.microsoft.com/office/powerpoint/2010/main" val="381515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FC8920-FD82-419A-9BC0-E8BCE2680177}" type="slidenum">
              <a:rPr lang="en-US" smtClean="0"/>
              <a:t>50</a:t>
            </a:fld>
            <a:endParaRPr lang="en-US"/>
          </a:p>
        </p:txBody>
      </p:sp>
    </p:spTree>
    <p:extLst>
      <p:ext uri="{BB962C8B-B14F-4D97-AF65-F5344CB8AC3E}">
        <p14:creationId xmlns:p14="http://schemas.microsoft.com/office/powerpoint/2010/main" val="143523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FC8920-FD82-419A-9BC0-E8BCE2680177}" type="slidenum">
              <a:rPr lang="en-US" smtClean="0"/>
              <a:t>53</a:t>
            </a:fld>
            <a:endParaRPr lang="en-US"/>
          </a:p>
        </p:txBody>
      </p:sp>
    </p:spTree>
    <p:extLst>
      <p:ext uri="{BB962C8B-B14F-4D97-AF65-F5344CB8AC3E}">
        <p14:creationId xmlns:p14="http://schemas.microsoft.com/office/powerpoint/2010/main" val="2731452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FC8920-FD82-419A-9BC0-E8BCE2680177}" type="slidenum">
              <a:rPr lang="en-US" smtClean="0"/>
              <a:t>55</a:t>
            </a:fld>
            <a:endParaRPr lang="en-US"/>
          </a:p>
        </p:txBody>
      </p:sp>
    </p:spTree>
    <p:extLst>
      <p:ext uri="{BB962C8B-B14F-4D97-AF65-F5344CB8AC3E}">
        <p14:creationId xmlns:p14="http://schemas.microsoft.com/office/powerpoint/2010/main" val="3426733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504F32-6BB3-AA4C-A942-BC23EDE1B578}" type="slidenum">
              <a:rPr lang="en-US" smtClean="0"/>
              <a:t>56</a:t>
            </a:fld>
            <a:endParaRPr lang="en-US"/>
          </a:p>
        </p:txBody>
      </p:sp>
    </p:spTree>
    <p:extLst>
      <p:ext uri="{BB962C8B-B14F-4D97-AF65-F5344CB8AC3E}">
        <p14:creationId xmlns:p14="http://schemas.microsoft.com/office/powerpoint/2010/main" val="1239317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can’t figure out how to teach quantum mechanics if you don’t understand quantum mechanics.</a:t>
            </a:r>
          </a:p>
          <a:p>
            <a:endParaRPr lang="en-US" dirty="0"/>
          </a:p>
        </p:txBody>
      </p:sp>
      <p:sp>
        <p:nvSpPr>
          <p:cNvPr id="4" name="Slide Number Placeholder 3"/>
          <p:cNvSpPr>
            <a:spLocks noGrp="1"/>
          </p:cNvSpPr>
          <p:nvPr>
            <p:ph type="sldNum" sz="quarter" idx="5"/>
          </p:nvPr>
        </p:nvSpPr>
        <p:spPr/>
        <p:txBody>
          <a:bodyPr/>
          <a:lstStyle/>
          <a:p>
            <a:fld id="{D6FC8920-FD82-419A-9BC0-E8BCE2680177}" type="slidenum">
              <a:rPr lang="en-US" smtClean="0"/>
              <a:t>4</a:t>
            </a:fld>
            <a:endParaRPr lang="en-US"/>
          </a:p>
        </p:txBody>
      </p:sp>
    </p:spTree>
    <p:extLst>
      <p:ext uri="{BB962C8B-B14F-4D97-AF65-F5344CB8AC3E}">
        <p14:creationId xmlns:p14="http://schemas.microsoft.com/office/powerpoint/2010/main" val="554167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we understand or improve student reasoning and decisions about uncertainty?</a:t>
            </a:r>
          </a:p>
        </p:txBody>
      </p:sp>
      <p:sp>
        <p:nvSpPr>
          <p:cNvPr id="4" name="Slide Number Placeholder 3"/>
          <p:cNvSpPr>
            <a:spLocks noGrp="1"/>
          </p:cNvSpPr>
          <p:nvPr>
            <p:ph type="sldNum" sz="quarter" idx="5"/>
          </p:nvPr>
        </p:nvSpPr>
        <p:spPr/>
        <p:txBody>
          <a:bodyPr/>
          <a:lstStyle/>
          <a:p>
            <a:fld id="{CEAA7FCA-A0A9-224F-B194-B06BE93956ED}" type="slidenum">
              <a:rPr lang="en-US" smtClean="0"/>
              <a:t>24</a:t>
            </a:fld>
            <a:endParaRPr lang="en-US"/>
          </a:p>
        </p:txBody>
      </p:sp>
    </p:spTree>
    <p:extLst>
      <p:ext uri="{BB962C8B-B14F-4D97-AF65-F5344CB8AC3E}">
        <p14:creationId xmlns:p14="http://schemas.microsoft.com/office/powerpoint/2010/main" val="1762895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2200" dirty="0"/>
              <a:t>We needed to understand measurement, uncertainty, quantum mechanics, and special relativity to:</a:t>
            </a:r>
          </a:p>
          <a:p>
            <a:pPr lvl="1"/>
            <a:r>
              <a:rPr lang="en-US" sz="2200" dirty="0"/>
              <a:t>Decide this was important,</a:t>
            </a:r>
          </a:p>
          <a:p>
            <a:pPr lvl="1"/>
            <a:r>
              <a:rPr lang="en-US" sz="2200" dirty="0"/>
              <a:t>Design the question,</a:t>
            </a:r>
          </a:p>
          <a:p>
            <a:pPr lvl="1"/>
            <a:r>
              <a:rPr lang="en-US" sz="2200" dirty="0"/>
              <a:t>Analyze the data,</a:t>
            </a:r>
          </a:p>
          <a:p>
            <a:pPr lvl="1"/>
            <a:r>
              <a:rPr lang="en-US" sz="2200" dirty="0"/>
              <a:t>Interpret the results, and</a:t>
            </a:r>
          </a:p>
          <a:p>
            <a:pPr lvl="1"/>
            <a:r>
              <a:rPr lang="en-US" sz="2200" dirty="0"/>
              <a:t>Evaluate implications.</a:t>
            </a:r>
          </a:p>
        </p:txBody>
      </p:sp>
      <p:sp>
        <p:nvSpPr>
          <p:cNvPr id="4" name="Slide Number Placeholder 3"/>
          <p:cNvSpPr>
            <a:spLocks noGrp="1"/>
          </p:cNvSpPr>
          <p:nvPr>
            <p:ph type="sldNum" sz="quarter" idx="5"/>
          </p:nvPr>
        </p:nvSpPr>
        <p:spPr/>
        <p:txBody>
          <a:bodyPr/>
          <a:lstStyle/>
          <a:p>
            <a:fld id="{D6FC8920-FD82-419A-9BC0-E8BCE2680177}" type="slidenum">
              <a:rPr lang="en-US" smtClean="0"/>
              <a:t>25</a:t>
            </a:fld>
            <a:endParaRPr lang="en-US"/>
          </a:p>
        </p:txBody>
      </p:sp>
    </p:spTree>
    <p:extLst>
      <p:ext uri="{BB962C8B-B14F-4D97-AF65-F5344CB8AC3E}">
        <p14:creationId xmlns:p14="http://schemas.microsoft.com/office/powerpoint/2010/main" val="3996880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FC8920-FD82-419A-9BC0-E8BCE2680177}" type="slidenum">
              <a:rPr lang="en-US" smtClean="0"/>
              <a:t>26</a:t>
            </a:fld>
            <a:endParaRPr lang="en-US"/>
          </a:p>
        </p:txBody>
      </p:sp>
    </p:spTree>
    <p:extLst>
      <p:ext uri="{BB962C8B-B14F-4D97-AF65-F5344CB8AC3E}">
        <p14:creationId xmlns:p14="http://schemas.microsoft.com/office/powerpoint/2010/main" val="914529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FC8920-FD82-419A-9BC0-E8BCE2680177}" type="slidenum">
              <a:rPr lang="en-US" smtClean="0"/>
              <a:t>39</a:t>
            </a:fld>
            <a:endParaRPr lang="en-US"/>
          </a:p>
        </p:txBody>
      </p:sp>
    </p:spTree>
    <p:extLst>
      <p:ext uri="{BB962C8B-B14F-4D97-AF65-F5344CB8AC3E}">
        <p14:creationId xmlns:p14="http://schemas.microsoft.com/office/powerpoint/2010/main" val="1717884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FC8920-FD82-419A-9BC0-E8BCE2680177}" type="slidenum">
              <a:rPr lang="en-US" smtClean="0"/>
              <a:t>40</a:t>
            </a:fld>
            <a:endParaRPr lang="en-US"/>
          </a:p>
        </p:txBody>
      </p:sp>
    </p:spTree>
    <p:extLst>
      <p:ext uri="{BB962C8B-B14F-4D97-AF65-F5344CB8AC3E}">
        <p14:creationId xmlns:p14="http://schemas.microsoft.com/office/powerpoint/2010/main" val="3267884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7BC691-1089-F44C-8560-0C6AAE9BB039}" type="slidenum">
              <a:rPr lang="en-US" smtClean="0"/>
              <a:t>42</a:t>
            </a:fld>
            <a:endParaRPr lang="en-US"/>
          </a:p>
        </p:txBody>
      </p:sp>
    </p:spTree>
    <p:extLst>
      <p:ext uri="{BB962C8B-B14F-4D97-AF65-F5344CB8AC3E}">
        <p14:creationId xmlns:p14="http://schemas.microsoft.com/office/powerpoint/2010/main" val="2353748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7BC691-1089-F44C-8560-0C6AAE9BB039}" type="slidenum">
              <a:rPr lang="en-US" smtClean="0"/>
              <a:t>43</a:t>
            </a:fld>
            <a:endParaRPr lang="en-US"/>
          </a:p>
        </p:txBody>
      </p:sp>
    </p:spTree>
    <p:extLst>
      <p:ext uri="{BB962C8B-B14F-4D97-AF65-F5344CB8AC3E}">
        <p14:creationId xmlns:p14="http://schemas.microsoft.com/office/powerpoint/2010/main" val="1489597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B9D78-A39D-F9FB-338A-91EE156DE2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6FDF76-4476-403C-5530-F4C4CE8E00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28C2C5-4E47-A61C-FD66-4D9394A05564}"/>
              </a:ext>
            </a:extLst>
          </p:cNvPr>
          <p:cNvSpPr>
            <a:spLocks noGrp="1"/>
          </p:cNvSpPr>
          <p:nvPr>
            <p:ph type="dt" sz="half" idx="10"/>
          </p:nvPr>
        </p:nvSpPr>
        <p:spPr/>
        <p:txBody>
          <a:bodyPr/>
          <a:lstStyle/>
          <a:p>
            <a:fld id="{0DD94D27-57E6-4458-968A-97CC75420744}" type="datetime1">
              <a:rPr lang="en-US" smtClean="0"/>
              <a:t>10/14/2024</a:t>
            </a:fld>
            <a:endParaRPr lang="en-US"/>
          </a:p>
        </p:txBody>
      </p:sp>
      <p:sp>
        <p:nvSpPr>
          <p:cNvPr id="5" name="Footer Placeholder 4">
            <a:extLst>
              <a:ext uri="{FF2B5EF4-FFF2-40B4-BE49-F238E27FC236}">
                <a16:creationId xmlns:a16="http://schemas.microsoft.com/office/drawing/2014/main" id="{B87A31FC-3BBC-ECF4-8B66-D00A154058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83B2BC-E4F9-45F6-43D9-91AADADDFCC0}"/>
              </a:ext>
            </a:extLst>
          </p:cNvPr>
          <p:cNvSpPr>
            <a:spLocks noGrp="1"/>
          </p:cNvSpPr>
          <p:nvPr>
            <p:ph type="sldNum" sz="quarter" idx="12"/>
          </p:nvPr>
        </p:nvSpPr>
        <p:spPr/>
        <p:txBody>
          <a:bodyPr/>
          <a:lstStyle/>
          <a:p>
            <a:fld id="{CC5F7ED3-0EA6-4E1D-A99E-BA5BECD11015}" type="slidenum">
              <a:rPr lang="en-US" smtClean="0"/>
              <a:t>‹#›</a:t>
            </a:fld>
            <a:endParaRPr lang="en-US"/>
          </a:p>
        </p:txBody>
      </p:sp>
    </p:spTree>
    <p:extLst>
      <p:ext uri="{BB962C8B-B14F-4D97-AF65-F5344CB8AC3E}">
        <p14:creationId xmlns:p14="http://schemas.microsoft.com/office/powerpoint/2010/main" val="3112525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495C2-D356-1BDD-CA0A-B9D7AE26AC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6879D6-11C9-161A-2159-0D5E4A5013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E7C511-5C0D-AAD0-6053-E60884BBF4B6}"/>
              </a:ext>
            </a:extLst>
          </p:cNvPr>
          <p:cNvSpPr>
            <a:spLocks noGrp="1"/>
          </p:cNvSpPr>
          <p:nvPr>
            <p:ph type="dt" sz="half" idx="10"/>
          </p:nvPr>
        </p:nvSpPr>
        <p:spPr/>
        <p:txBody>
          <a:bodyPr/>
          <a:lstStyle/>
          <a:p>
            <a:fld id="{761DC4EA-8831-48E0-949F-D88DE542F976}" type="datetime1">
              <a:rPr lang="en-US" smtClean="0"/>
              <a:t>10/14/2024</a:t>
            </a:fld>
            <a:endParaRPr lang="en-US"/>
          </a:p>
        </p:txBody>
      </p:sp>
      <p:sp>
        <p:nvSpPr>
          <p:cNvPr id="5" name="Footer Placeholder 4">
            <a:extLst>
              <a:ext uri="{FF2B5EF4-FFF2-40B4-BE49-F238E27FC236}">
                <a16:creationId xmlns:a16="http://schemas.microsoft.com/office/drawing/2014/main" id="{C0986C43-02FE-A6C2-96C3-DB724C2EFE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18A56F-623E-DA45-BF8D-064EB690787D}"/>
              </a:ext>
            </a:extLst>
          </p:cNvPr>
          <p:cNvSpPr>
            <a:spLocks noGrp="1"/>
          </p:cNvSpPr>
          <p:nvPr>
            <p:ph type="sldNum" sz="quarter" idx="12"/>
          </p:nvPr>
        </p:nvSpPr>
        <p:spPr/>
        <p:txBody>
          <a:bodyPr/>
          <a:lstStyle/>
          <a:p>
            <a:fld id="{CC5F7ED3-0EA6-4E1D-A99E-BA5BECD11015}" type="slidenum">
              <a:rPr lang="en-US" smtClean="0"/>
              <a:t>‹#›</a:t>
            </a:fld>
            <a:endParaRPr lang="en-US"/>
          </a:p>
        </p:txBody>
      </p:sp>
    </p:spTree>
    <p:extLst>
      <p:ext uri="{BB962C8B-B14F-4D97-AF65-F5344CB8AC3E}">
        <p14:creationId xmlns:p14="http://schemas.microsoft.com/office/powerpoint/2010/main" val="2363763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C35CDB-8DAE-7C41-5379-142570A8DA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F52643-22EF-62B8-6E1A-E57AD9CD3F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465E62-64C4-811F-B3B6-C098FC671B52}"/>
              </a:ext>
            </a:extLst>
          </p:cNvPr>
          <p:cNvSpPr>
            <a:spLocks noGrp="1"/>
          </p:cNvSpPr>
          <p:nvPr>
            <p:ph type="dt" sz="half" idx="10"/>
          </p:nvPr>
        </p:nvSpPr>
        <p:spPr/>
        <p:txBody>
          <a:bodyPr/>
          <a:lstStyle/>
          <a:p>
            <a:fld id="{7092EA3C-B719-4340-BC5A-172544C72961}" type="datetime1">
              <a:rPr lang="en-US" smtClean="0"/>
              <a:t>10/14/2024</a:t>
            </a:fld>
            <a:endParaRPr lang="en-US"/>
          </a:p>
        </p:txBody>
      </p:sp>
      <p:sp>
        <p:nvSpPr>
          <p:cNvPr id="5" name="Footer Placeholder 4">
            <a:extLst>
              <a:ext uri="{FF2B5EF4-FFF2-40B4-BE49-F238E27FC236}">
                <a16:creationId xmlns:a16="http://schemas.microsoft.com/office/drawing/2014/main" id="{FB2FDB50-B3C3-C6C4-60EF-93F7CCFFC4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492961-8470-B300-0629-CA774F06A4BD}"/>
              </a:ext>
            </a:extLst>
          </p:cNvPr>
          <p:cNvSpPr>
            <a:spLocks noGrp="1"/>
          </p:cNvSpPr>
          <p:nvPr>
            <p:ph type="sldNum" sz="quarter" idx="12"/>
          </p:nvPr>
        </p:nvSpPr>
        <p:spPr/>
        <p:txBody>
          <a:bodyPr/>
          <a:lstStyle/>
          <a:p>
            <a:fld id="{CC5F7ED3-0EA6-4E1D-A99E-BA5BECD11015}" type="slidenum">
              <a:rPr lang="en-US" smtClean="0"/>
              <a:t>‹#›</a:t>
            </a:fld>
            <a:endParaRPr lang="en-US"/>
          </a:p>
        </p:txBody>
      </p:sp>
    </p:spTree>
    <p:extLst>
      <p:ext uri="{BB962C8B-B14F-4D97-AF65-F5344CB8AC3E}">
        <p14:creationId xmlns:p14="http://schemas.microsoft.com/office/powerpoint/2010/main" val="4185116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15142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E3AE6-4F2A-ABA2-0580-A36E6F865A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FAA2F2-2B3D-FCBE-DD63-0A887EAE9A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F81E2D-5F24-9E8C-9EFF-214FE160E964}"/>
              </a:ext>
            </a:extLst>
          </p:cNvPr>
          <p:cNvSpPr>
            <a:spLocks noGrp="1"/>
          </p:cNvSpPr>
          <p:nvPr>
            <p:ph type="dt" sz="half" idx="10"/>
          </p:nvPr>
        </p:nvSpPr>
        <p:spPr/>
        <p:txBody>
          <a:bodyPr/>
          <a:lstStyle/>
          <a:p>
            <a:fld id="{64C627E6-26A0-4696-8469-B14CBE90E731}" type="datetime1">
              <a:rPr lang="en-US" smtClean="0"/>
              <a:t>10/14/2024</a:t>
            </a:fld>
            <a:endParaRPr lang="en-US"/>
          </a:p>
        </p:txBody>
      </p:sp>
      <p:sp>
        <p:nvSpPr>
          <p:cNvPr id="5" name="Footer Placeholder 4">
            <a:extLst>
              <a:ext uri="{FF2B5EF4-FFF2-40B4-BE49-F238E27FC236}">
                <a16:creationId xmlns:a16="http://schemas.microsoft.com/office/drawing/2014/main" id="{07B26950-E65B-F349-3290-88033441BD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B35311-7906-0293-2628-A7F1D5CDAB0A}"/>
              </a:ext>
            </a:extLst>
          </p:cNvPr>
          <p:cNvSpPr>
            <a:spLocks noGrp="1"/>
          </p:cNvSpPr>
          <p:nvPr>
            <p:ph type="sldNum" sz="quarter" idx="12"/>
          </p:nvPr>
        </p:nvSpPr>
        <p:spPr/>
        <p:txBody>
          <a:bodyPr/>
          <a:lstStyle/>
          <a:p>
            <a:fld id="{CC5F7ED3-0EA6-4E1D-A99E-BA5BECD11015}" type="slidenum">
              <a:rPr lang="en-US" smtClean="0"/>
              <a:t>‹#›</a:t>
            </a:fld>
            <a:endParaRPr lang="en-US"/>
          </a:p>
        </p:txBody>
      </p:sp>
    </p:spTree>
    <p:extLst>
      <p:ext uri="{BB962C8B-B14F-4D97-AF65-F5344CB8AC3E}">
        <p14:creationId xmlns:p14="http://schemas.microsoft.com/office/powerpoint/2010/main" val="1452653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406A9-45B4-898A-05B6-C9C113364B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298975-5F7F-0D1C-8E68-883E293B5D9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C48733-C993-573C-3892-DF45874228D6}"/>
              </a:ext>
            </a:extLst>
          </p:cNvPr>
          <p:cNvSpPr>
            <a:spLocks noGrp="1"/>
          </p:cNvSpPr>
          <p:nvPr>
            <p:ph type="dt" sz="half" idx="10"/>
          </p:nvPr>
        </p:nvSpPr>
        <p:spPr/>
        <p:txBody>
          <a:bodyPr/>
          <a:lstStyle/>
          <a:p>
            <a:fld id="{D2AC792F-464C-4673-A10E-DB09D89998CC}" type="datetime1">
              <a:rPr lang="en-US" smtClean="0"/>
              <a:t>10/14/2024</a:t>
            </a:fld>
            <a:endParaRPr lang="en-US"/>
          </a:p>
        </p:txBody>
      </p:sp>
      <p:sp>
        <p:nvSpPr>
          <p:cNvPr id="5" name="Footer Placeholder 4">
            <a:extLst>
              <a:ext uri="{FF2B5EF4-FFF2-40B4-BE49-F238E27FC236}">
                <a16:creationId xmlns:a16="http://schemas.microsoft.com/office/drawing/2014/main" id="{0A729061-FF7E-2414-E63B-D94A3E872A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F1F101-7DC1-02D2-6C4E-3985DB9F8F4C}"/>
              </a:ext>
            </a:extLst>
          </p:cNvPr>
          <p:cNvSpPr>
            <a:spLocks noGrp="1"/>
          </p:cNvSpPr>
          <p:nvPr>
            <p:ph type="sldNum" sz="quarter" idx="12"/>
          </p:nvPr>
        </p:nvSpPr>
        <p:spPr/>
        <p:txBody>
          <a:bodyPr/>
          <a:lstStyle/>
          <a:p>
            <a:fld id="{CC5F7ED3-0EA6-4E1D-A99E-BA5BECD11015}" type="slidenum">
              <a:rPr lang="en-US" smtClean="0"/>
              <a:t>‹#›</a:t>
            </a:fld>
            <a:endParaRPr lang="en-US"/>
          </a:p>
        </p:txBody>
      </p:sp>
    </p:spTree>
    <p:extLst>
      <p:ext uri="{BB962C8B-B14F-4D97-AF65-F5344CB8AC3E}">
        <p14:creationId xmlns:p14="http://schemas.microsoft.com/office/powerpoint/2010/main" val="2084612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68064-91D6-3804-F7B5-69A375908F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4E80BB-76A9-6C60-DE49-CC942DB969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6720D6-FDB5-D273-C01B-0B8EFBDA41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097F3D-0893-019D-613C-9F76C31BB1C3}"/>
              </a:ext>
            </a:extLst>
          </p:cNvPr>
          <p:cNvSpPr>
            <a:spLocks noGrp="1"/>
          </p:cNvSpPr>
          <p:nvPr>
            <p:ph type="dt" sz="half" idx="10"/>
          </p:nvPr>
        </p:nvSpPr>
        <p:spPr/>
        <p:txBody>
          <a:bodyPr/>
          <a:lstStyle/>
          <a:p>
            <a:fld id="{3B81D573-1F54-4219-A5EB-F16B5634AA56}" type="datetime1">
              <a:rPr lang="en-US" smtClean="0"/>
              <a:t>10/14/2024</a:t>
            </a:fld>
            <a:endParaRPr lang="en-US"/>
          </a:p>
        </p:txBody>
      </p:sp>
      <p:sp>
        <p:nvSpPr>
          <p:cNvPr id="6" name="Footer Placeholder 5">
            <a:extLst>
              <a:ext uri="{FF2B5EF4-FFF2-40B4-BE49-F238E27FC236}">
                <a16:creationId xmlns:a16="http://schemas.microsoft.com/office/drawing/2014/main" id="{29208AC3-52B7-7DEF-47D2-4BD5174B39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33A211-9A41-0367-0B55-C02AD2312077}"/>
              </a:ext>
            </a:extLst>
          </p:cNvPr>
          <p:cNvSpPr>
            <a:spLocks noGrp="1"/>
          </p:cNvSpPr>
          <p:nvPr>
            <p:ph type="sldNum" sz="quarter" idx="12"/>
          </p:nvPr>
        </p:nvSpPr>
        <p:spPr/>
        <p:txBody>
          <a:bodyPr/>
          <a:lstStyle/>
          <a:p>
            <a:fld id="{CC5F7ED3-0EA6-4E1D-A99E-BA5BECD11015}" type="slidenum">
              <a:rPr lang="en-US" smtClean="0"/>
              <a:t>‹#›</a:t>
            </a:fld>
            <a:endParaRPr lang="en-US"/>
          </a:p>
        </p:txBody>
      </p:sp>
    </p:spTree>
    <p:extLst>
      <p:ext uri="{BB962C8B-B14F-4D97-AF65-F5344CB8AC3E}">
        <p14:creationId xmlns:p14="http://schemas.microsoft.com/office/powerpoint/2010/main" val="4139568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EA9EE-4ADC-87B4-D036-AF6AA2AA6E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1B0591-FCBB-ADF5-DAA2-9F0CA2F77D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F8A548-9CA6-AF94-7414-E4B35BBD21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F7ECF0-4598-3F3C-2678-B7FA2D9E9C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8A183E-FD6E-693B-D2FD-EDF30C18FE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F11ECA-1208-1103-ABED-5D2EF65A6EC0}"/>
              </a:ext>
            </a:extLst>
          </p:cNvPr>
          <p:cNvSpPr>
            <a:spLocks noGrp="1"/>
          </p:cNvSpPr>
          <p:nvPr>
            <p:ph type="dt" sz="half" idx="10"/>
          </p:nvPr>
        </p:nvSpPr>
        <p:spPr/>
        <p:txBody>
          <a:bodyPr/>
          <a:lstStyle/>
          <a:p>
            <a:fld id="{FCDC40C2-27BD-4645-A8E5-A6F650BCB42F}" type="datetime1">
              <a:rPr lang="en-US" smtClean="0"/>
              <a:t>10/14/2024</a:t>
            </a:fld>
            <a:endParaRPr lang="en-US"/>
          </a:p>
        </p:txBody>
      </p:sp>
      <p:sp>
        <p:nvSpPr>
          <p:cNvPr id="8" name="Footer Placeholder 7">
            <a:extLst>
              <a:ext uri="{FF2B5EF4-FFF2-40B4-BE49-F238E27FC236}">
                <a16:creationId xmlns:a16="http://schemas.microsoft.com/office/drawing/2014/main" id="{4F185B32-F774-0947-209A-D79486DC3E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CE0E23-7033-B7C2-1196-3A2132291B07}"/>
              </a:ext>
            </a:extLst>
          </p:cNvPr>
          <p:cNvSpPr>
            <a:spLocks noGrp="1"/>
          </p:cNvSpPr>
          <p:nvPr>
            <p:ph type="sldNum" sz="quarter" idx="12"/>
          </p:nvPr>
        </p:nvSpPr>
        <p:spPr/>
        <p:txBody>
          <a:bodyPr/>
          <a:lstStyle/>
          <a:p>
            <a:fld id="{CC5F7ED3-0EA6-4E1D-A99E-BA5BECD11015}" type="slidenum">
              <a:rPr lang="en-US" smtClean="0"/>
              <a:t>‹#›</a:t>
            </a:fld>
            <a:endParaRPr lang="en-US"/>
          </a:p>
        </p:txBody>
      </p:sp>
    </p:spTree>
    <p:extLst>
      <p:ext uri="{BB962C8B-B14F-4D97-AF65-F5344CB8AC3E}">
        <p14:creationId xmlns:p14="http://schemas.microsoft.com/office/powerpoint/2010/main" val="2729076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D2377-06E3-2483-DEDF-1CE4CB7142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EC052-69A9-0735-2B16-EF592C70845C}"/>
              </a:ext>
            </a:extLst>
          </p:cNvPr>
          <p:cNvSpPr>
            <a:spLocks noGrp="1"/>
          </p:cNvSpPr>
          <p:nvPr>
            <p:ph type="dt" sz="half" idx="10"/>
          </p:nvPr>
        </p:nvSpPr>
        <p:spPr/>
        <p:txBody>
          <a:bodyPr/>
          <a:lstStyle/>
          <a:p>
            <a:fld id="{D2088EC7-4B6D-4A1C-8B00-ABC41D50C7F7}" type="datetime1">
              <a:rPr lang="en-US" smtClean="0"/>
              <a:t>10/14/2024</a:t>
            </a:fld>
            <a:endParaRPr lang="en-US"/>
          </a:p>
        </p:txBody>
      </p:sp>
      <p:sp>
        <p:nvSpPr>
          <p:cNvPr id="4" name="Footer Placeholder 3">
            <a:extLst>
              <a:ext uri="{FF2B5EF4-FFF2-40B4-BE49-F238E27FC236}">
                <a16:creationId xmlns:a16="http://schemas.microsoft.com/office/drawing/2014/main" id="{A33C8AD4-9014-5F2C-17A8-BCDA345159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3222B7-86DE-F55C-7619-303ED94287DF}"/>
              </a:ext>
            </a:extLst>
          </p:cNvPr>
          <p:cNvSpPr>
            <a:spLocks noGrp="1"/>
          </p:cNvSpPr>
          <p:nvPr>
            <p:ph type="sldNum" sz="quarter" idx="12"/>
          </p:nvPr>
        </p:nvSpPr>
        <p:spPr/>
        <p:txBody>
          <a:bodyPr/>
          <a:lstStyle/>
          <a:p>
            <a:fld id="{CC5F7ED3-0EA6-4E1D-A99E-BA5BECD11015}" type="slidenum">
              <a:rPr lang="en-US" smtClean="0"/>
              <a:t>‹#›</a:t>
            </a:fld>
            <a:endParaRPr lang="en-US"/>
          </a:p>
        </p:txBody>
      </p:sp>
    </p:spTree>
    <p:extLst>
      <p:ext uri="{BB962C8B-B14F-4D97-AF65-F5344CB8AC3E}">
        <p14:creationId xmlns:p14="http://schemas.microsoft.com/office/powerpoint/2010/main" val="3814065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D6ED4F-60D4-F3C9-407D-9E7B51E98E62}"/>
              </a:ext>
            </a:extLst>
          </p:cNvPr>
          <p:cNvSpPr>
            <a:spLocks noGrp="1"/>
          </p:cNvSpPr>
          <p:nvPr>
            <p:ph type="dt" sz="half" idx="10"/>
          </p:nvPr>
        </p:nvSpPr>
        <p:spPr/>
        <p:txBody>
          <a:bodyPr/>
          <a:lstStyle/>
          <a:p>
            <a:fld id="{8D85BB05-85AC-4501-8123-BEEDEF063F7F}" type="datetime1">
              <a:rPr lang="en-US" smtClean="0"/>
              <a:t>10/14/2024</a:t>
            </a:fld>
            <a:endParaRPr lang="en-US"/>
          </a:p>
        </p:txBody>
      </p:sp>
      <p:sp>
        <p:nvSpPr>
          <p:cNvPr id="3" name="Footer Placeholder 2">
            <a:extLst>
              <a:ext uri="{FF2B5EF4-FFF2-40B4-BE49-F238E27FC236}">
                <a16:creationId xmlns:a16="http://schemas.microsoft.com/office/drawing/2014/main" id="{0D03ED62-B05B-D635-6101-7A3E57B83B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086F51-9F19-7562-ACCE-A01C20D27C80}"/>
              </a:ext>
            </a:extLst>
          </p:cNvPr>
          <p:cNvSpPr>
            <a:spLocks noGrp="1"/>
          </p:cNvSpPr>
          <p:nvPr>
            <p:ph type="sldNum" sz="quarter" idx="12"/>
          </p:nvPr>
        </p:nvSpPr>
        <p:spPr/>
        <p:txBody>
          <a:bodyPr/>
          <a:lstStyle/>
          <a:p>
            <a:fld id="{CC5F7ED3-0EA6-4E1D-A99E-BA5BECD11015}" type="slidenum">
              <a:rPr lang="en-US" smtClean="0"/>
              <a:t>‹#›</a:t>
            </a:fld>
            <a:endParaRPr lang="en-US"/>
          </a:p>
        </p:txBody>
      </p:sp>
    </p:spTree>
    <p:extLst>
      <p:ext uri="{BB962C8B-B14F-4D97-AF65-F5344CB8AC3E}">
        <p14:creationId xmlns:p14="http://schemas.microsoft.com/office/powerpoint/2010/main" val="1466384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AAD34-6445-FF40-A54A-2FE250FB5C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62FDE1-283C-B563-804C-B376D65762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D612E6-A9ED-7252-D8A7-4AA50AC47F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1FFC47-B35D-44E1-3646-5FFA4F436CED}"/>
              </a:ext>
            </a:extLst>
          </p:cNvPr>
          <p:cNvSpPr>
            <a:spLocks noGrp="1"/>
          </p:cNvSpPr>
          <p:nvPr>
            <p:ph type="dt" sz="half" idx="10"/>
          </p:nvPr>
        </p:nvSpPr>
        <p:spPr/>
        <p:txBody>
          <a:bodyPr/>
          <a:lstStyle/>
          <a:p>
            <a:fld id="{15857A81-995F-4CE9-8F70-F5A44FE2CDD0}" type="datetime1">
              <a:rPr lang="en-US" smtClean="0"/>
              <a:t>10/14/2024</a:t>
            </a:fld>
            <a:endParaRPr lang="en-US"/>
          </a:p>
        </p:txBody>
      </p:sp>
      <p:sp>
        <p:nvSpPr>
          <p:cNvPr id="6" name="Footer Placeholder 5">
            <a:extLst>
              <a:ext uri="{FF2B5EF4-FFF2-40B4-BE49-F238E27FC236}">
                <a16:creationId xmlns:a16="http://schemas.microsoft.com/office/drawing/2014/main" id="{80AEDC9D-9E61-C9E2-BF08-C1C9EB185C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3E989B-2E8F-310C-BB10-55D7C6C6761A}"/>
              </a:ext>
            </a:extLst>
          </p:cNvPr>
          <p:cNvSpPr>
            <a:spLocks noGrp="1"/>
          </p:cNvSpPr>
          <p:nvPr>
            <p:ph type="sldNum" sz="quarter" idx="12"/>
          </p:nvPr>
        </p:nvSpPr>
        <p:spPr/>
        <p:txBody>
          <a:bodyPr/>
          <a:lstStyle/>
          <a:p>
            <a:fld id="{CC5F7ED3-0EA6-4E1D-A99E-BA5BECD11015}" type="slidenum">
              <a:rPr lang="en-US" smtClean="0"/>
              <a:t>‹#›</a:t>
            </a:fld>
            <a:endParaRPr lang="en-US"/>
          </a:p>
        </p:txBody>
      </p:sp>
    </p:spTree>
    <p:extLst>
      <p:ext uri="{BB962C8B-B14F-4D97-AF65-F5344CB8AC3E}">
        <p14:creationId xmlns:p14="http://schemas.microsoft.com/office/powerpoint/2010/main" val="2652662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60DC5-11B6-FCF8-0B3A-CFAF4C61B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B2DCCB-A020-D473-026B-4041D92C67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6048E6-00EC-D319-BEAD-E94EC0238C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6937FF-FA66-FCBC-1F35-EFBF0C3350F7}"/>
              </a:ext>
            </a:extLst>
          </p:cNvPr>
          <p:cNvSpPr>
            <a:spLocks noGrp="1"/>
          </p:cNvSpPr>
          <p:nvPr>
            <p:ph type="dt" sz="half" idx="10"/>
          </p:nvPr>
        </p:nvSpPr>
        <p:spPr/>
        <p:txBody>
          <a:bodyPr/>
          <a:lstStyle/>
          <a:p>
            <a:fld id="{B5BC32CA-427F-4807-B537-C03BE4BD19E2}" type="datetime1">
              <a:rPr lang="en-US" smtClean="0"/>
              <a:t>10/14/2024</a:t>
            </a:fld>
            <a:endParaRPr lang="en-US"/>
          </a:p>
        </p:txBody>
      </p:sp>
      <p:sp>
        <p:nvSpPr>
          <p:cNvPr id="6" name="Footer Placeholder 5">
            <a:extLst>
              <a:ext uri="{FF2B5EF4-FFF2-40B4-BE49-F238E27FC236}">
                <a16:creationId xmlns:a16="http://schemas.microsoft.com/office/drawing/2014/main" id="{67EEBE82-D9E7-9F24-B77A-1FA68EB571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088C6D-408C-FC4D-DD8A-A7AB2824A50B}"/>
              </a:ext>
            </a:extLst>
          </p:cNvPr>
          <p:cNvSpPr>
            <a:spLocks noGrp="1"/>
          </p:cNvSpPr>
          <p:nvPr>
            <p:ph type="sldNum" sz="quarter" idx="12"/>
          </p:nvPr>
        </p:nvSpPr>
        <p:spPr/>
        <p:txBody>
          <a:bodyPr/>
          <a:lstStyle/>
          <a:p>
            <a:fld id="{CC5F7ED3-0EA6-4E1D-A99E-BA5BECD11015}" type="slidenum">
              <a:rPr lang="en-US" smtClean="0"/>
              <a:t>‹#›</a:t>
            </a:fld>
            <a:endParaRPr lang="en-US"/>
          </a:p>
        </p:txBody>
      </p:sp>
    </p:spTree>
    <p:extLst>
      <p:ext uri="{BB962C8B-B14F-4D97-AF65-F5344CB8AC3E}">
        <p14:creationId xmlns:p14="http://schemas.microsoft.com/office/powerpoint/2010/main" val="3441954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2DACC6-968C-0A8A-C63B-6EFECDC963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898BA6-5CDB-AFE4-8FDD-C6DACE12F8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67485D-75CE-7184-0690-4463332881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D69C56A-0416-4DB4-9876-D4D8DAEFD37B}" type="datetime1">
              <a:rPr lang="en-US" smtClean="0"/>
              <a:t>10/14/2024</a:t>
            </a:fld>
            <a:endParaRPr lang="en-US"/>
          </a:p>
        </p:txBody>
      </p:sp>
      <p:sp>
        <p:nvSpPr>
          <p:cNvPr id="5" name="Footer Placeholder 4">
            <a:extLst>
              <a:ext uri="{FF2B5EF4-FFF2-40B4-BE49-F238E27FC236}">
                <a16:creationId xmlns:a16="http://schemas.microsoft.com/office/drawing/2014/main" id="{47123B36-F443-D2E9-ED06-5C727E104A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4E8E0F1-72A6-7D15-5A2B-82A82DA441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C5F7ED3-0EA6-4E1D-A99E-BA5BECD11015}" type="slidenum">
              <a:rPr lang="en-US" smtClean="0"/>
              <a:t>‹#›</a:t>
            </a:fld>
            <a:endParaRPr lang="en-US"/>
          </a:p>
        </p:txBody>
      </p:sp>
    </p:spTree>
    <p:extLst>
      <p:ext uri="{BB962C8B-B14F-4D97-AF65-F5344CB8AC3E}">
        <p14:creationId xmlns:p14="http://schemas.microsoft.com/office/powerpoint/2010/main" val="2575098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emf"/><Relationship Id="rId4" Type="http://schemas.openxmlformats.org/officeDocument/2006/relationships/oleObject" Target="../embeddings/oleObject2.bin"/></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8.gif"/></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4.xml"/><Relationship Id="rId5" Type="http://schemas.openxmlformats.org/officeDocument/2006/relationships/image" Target="../media/image8.gif"/><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4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sv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hyperlink" Target="mailto:skp64@cornell.edu" TargetMode="External"/><Relationship Id="rId13" Type="http://schemas.openxmlformats.org/officeDocument/2006/relationships/image" Target="../media/image49.jpeg"/><Relationship Id="rId3" Type="http://schemas.openxmlformats.org/officeDocument/2006/relationships/image" Target="../media/image44.jpg"/><Relationship Id="rId7" Type="http://schemas.openxmlformats.org/officeDocument/2006/relationships/hyperlink" Target="mailto:Mark-lory-moran@cornell.edu" TargetMode="External"/><Relationship Id="rId12"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mailto:kk829@cornell.edu" TargetMode="External"/><Relationship Id="rId11" Type="http://schemas.openxmlformats.org/officeDocument/2006/relationships/image" Target="../media/image47.png"/><Relationship Id="rId5" Type="http://schemas.openxmlformats.org/officeDocument/2006/relationships/hyperlink" Target="mailto:wittich@cornell.edu" TargetMode="External"/><Relationship Id="rId10" Type="http://schemas.openxmlformats.org/officeDocument/2006/relationships/image" Target="../media/image46.png"/><Relationship Id="rId4" Type="http://schemas.openxmlformats.org/officeDocument/2006/relationships/hyperlink" Target="mailto:ngholmes@cornell.edu" TargetMode="External"/><Relationship Id="rId9" Type="http://schemas.openxmlformats.org/officeDocument/2006/relationships/image" Target="../media/image45.png"/><Relationship Id="rId14" Type="http://schemas.openxmlformats.org/officeDocument/2006/relationships/image" Target="../media/image8.gif"/></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emf"/><Relationship Id="rId4" Type="http://schemas.openxmlformats.org/officeDocument/2006/relationships/image" Target="../media/image3.emf"/><Relationship Id="rId9" Type="http://schemas.openxmlformats.org/officeDocument/2006/relationships/image" Target="../media/image8.gif"/></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56.jpg"/><Relationship Id="rId13" Type="http://schemas.openxmlformats.org/officeDocument/2006/relationships/image" Target="../media/image60.jpeg"/><Relationship Id="rId18" Type="http://schemas.openxmlformats.org/officeDocument/2006/relationships/image" Target="../media/image64.jpeg"/><Relationship Id="rId3" Type="http://schemas.openxmlformats.org/officeDocument/2006/relationships/image" Target="../media/image17.jpeg"/><Relationship Id="rId7" Type="http://schemas.openxmlformats.org/officeDocument/2006/relationships/image" Target="../media/image55.jpeg"/><Relationship Id="rId12" Type="http://schemas.openxmlformats.org/officeDocument/2006/relationships/image" Target="../media/image59.jpeg"/><Relationship Id="rId17" Type="http://schemas.openxmlformats.org/officeDocument/2006/relationships/image" Target="../media/image63.jpeg"/><Relationship Id="rId2" Type="http://schemas.openxmlformats.org/officeDocument/2006/relationships/notesSlide" Target="../notesSlides/notesSlide16.xml"/><Relationship Id="rId16"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8.jpg"/><Relationship Id="rId5" Type="http://schemas.openxmlformats.org/officeDocument/2006/relationships/image" Target="../media/image53.tiff"/><Relationship Id="rId15" Type="http://schemas.openxmlformats.org/officeDocument/2006/relationships/image" Target="../media/image62.jpeg"/><Relationship Id="rId10" Type="http://schemas.openxmlformats.org/officeDocument/2006/relationships/image" Target="../media/image57.jpg"/><Relationship Id="rId19" Type="http://schemas.openxmlformats.org/officeDocument/2006/relationships/image" Target="../media/image65.jpg"/><Relationship Id="rId4" Type="http://schemas.openxmlformats.org/officeDocument/2006/relationships/image" Target="../media/image52.png"/><Relationship Id="rId9" Type="http://schemas.openxmlformats.org/officeDocument/2006/relationships/image" Target="../media/image29.jpg"/><Relationship Id="rId14" Type="http://schemas.openxmlformats.org/officeDocument/2006/relationships/image" Target="../media/image61.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CC2A05A-48E4-ED1B-F356-CC83EE887AC8}"/>
              </a:ext>
            </a:extLst>
          </p:cNvPr>
          <p:cNvSpPr>
            <a:spLocks noGrp="1"/>
          </p:cNvSpPr>
          <p:nvPr>
            <p:ph type="ctrTitle"/>
          </p:nvPr>
        </p:nvSpPr>
        <p:spPr>
          <a:xfrm>
            <a:off x="1524003" y="1999615"/>
            <a:ext cx="9144000" cy="2764028"/>
          </a:xfrm>
        </p:spPr>
        <p:txBody>
          <a:bodyPr anchor="ctr">
            <a:normAutofit/>
          </a:bodyPr>
          <a:lstStyle/>
          <a:p>
            <a:r>
              <a:rPr lang="en-US" sz="6100"/>
              <a:t>Why does a physics education researcher belong in a physics department?</a:t>
            </a:r>
          </a:p>
        </p:txBody>
      </p:sp>
      <p:sp>
        <p:nvSpPr>
          <p:cNvPr id="3" name="Subtitle 2">
            <a:extLst>
              <a:ext uri="{FF2B5EF4-FFF2-40B4-BE49-F238E27FC236}">
                <a16:creationId xmlns:a16="http://schemas.microsoft.com/office/drawing/2014/main" id="{B653E5CD-52FA-95E1-11E6-D04D39BA3C21}"/>
              </a:ext>
            </a:extLst>
          </p:cNvPr>
          <p:cNvSpPr>
            <a:spLocks noGrp="1"/>
          </p:cNvSpPr>
          <p:nvPr>
            <p:ph type="subTitle" idx="1"/>
          </p:nvPr>
        </p:nvSpPr>
        <p:spPr>
          <a:xfrm>
            <a:off x="1966912" y="5486400"/>
            <a:ext cx="8258176" cy="1422400"/>
          </a:xfrm>
        </p:spPr>
        <p:txBody>
          <a:bodyPr anchor="ctr">
            <a:normAutofit fontScale="92500" lnSpcReduction="20000"/>
          </a:bodyPr>
          <a:lstStyle/>
          <a:p>
            <a:pPr>
              <a:lnSpc>
                <a:spcPct val="110000"/>
              </a:lnSpc>
              <a:spcBef>
                <a:spcPts val="0"/>
              </a:spcBef>
            </a:pPr>
            <a:r>
              <a:rPr lang="en-US" dirty="0"/>
              <a:t>Natasha G. Holmes</a:t>
            </a:r>
          </a:p>
          <a:p>
            <a:pPr>
              <a:lnSpc>
                <a:spcPct val="110000"/>
              </a:lnSpc>
              <a:spcBef>
                <a:spcPts val="0"/>
              </a:spcBef>
            </a:pPr>
            <a:r>
              <a:rPr lang="en-US" dirty="0"/>
              <a:t>Ann S. Bowers Associate Professor</a:t>
            </a:r>
          </a:p>
          <a:p>
            <a:pPr>
              <a:lnSpc>
                <a:spcPct val="110000"/>
              </a:lnSpc>
              <a:spcBef>
                <a:spcPts val="0"/>
              </a:spcBef>
            </a:pPr>
            <a:r>
              <a:rPr lang="en-US" dirty="0"/>
              <a:t>Dept of Physics &amp; LASSP</a:t>
            </a:r>
          </a:p>
          <a:p>
            <a:pPr>
              <a:lnSpc>
                <a:spcPct val="110000"/>
              </a:lnSpc>
              <a:spcBef>
                <a:spcPts val="0"/>
              </a:spcBef>
            </a:pPr>
            <a:r>
              <a:rPr lang="en-US" dirty="0"/>
              <a:t>Cornell University</a:t>
            </a:r>
          </a:p>
        </p:txBody>
      </p:sp>
      <p:sp>
        <p:nvSpPr>
          <p:cNvPr id="15" name="Rectangle 14">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9D9E9378-AA9F-8D80-097E-92A1A463AB35}"/>
              </a:ext>
            </a:extLst>
          </p:cNvPr>
          <p:cNvSpPr>
            <a:spLocks noGrp="1"/>
          </p:cNvSpPr>
          <p:nvPr>
            <p:ph type="sldNum" sz="quarter" idx="12"/>
          </p:nvPr>
        </p:nvSpPr>
        <p:spPr>
          <a:xfrm>
            <a:off x="10489019" y="6356350"/>
            <a:ext cx="1268818" cy="365125"/>
          </a:xfrm>
        </p:spPr>
        <p:txBody>
          <a:bodyPr>
            <a:normAutofit/>
          </a:bodyPr>
          <a:lstStyle/>
          <a:p>
            <a:pPr>
              <a:spcAft>
                <a:spcPts val="600"/>
              </a:spcAft>
            </a:pPr>
            <a:fld id="{CC5F7ED3-0EA6-4E1D-A99E-BA5BECD11015}" type="slidenum">
              <a:rPr lang="en-US">
                <a:solidFill>
                  <a:schemeClr val="tx1">
                    <a:lumMod val="50000"/>
                    <a:lumOff val="50000"/>
                  </a:schemeClr>
                </a:solidFill>
              </a:rPr>
              <a:pPr>
                <a:spcAft>
                  <a:spcPts val="600"/>
                </a:spcAft>
              </a:pPr>
              <a:t>1</a:t>
            </a:fld>
            <a:endParaRPr lang="en-US">
              <a:solidFill>
                <a:schemeClr val="tx1">
                  <a:lumMod val="50000"/>
                  <a:lumOff val="50000"/>
                </a:schemeClr>
              </a:solidFill>
            </a:endParaRPr>
          </a:p>
        </p:txBody>
      </p:sp>
    </p:spTree>
    <p:extLst>
      <p:ext uri="{BB962C8B-B14F-4D97-AF65-F5344CB8AC3E}">
        <p14:creationId xmlns:p14="http://schemas.microsoft.com/office/powerpoint/2010/main" val="3529920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292043-6266-D64C-6407-821A050EB67A}"/>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kern="1200">
                <a:solidFill>
                  <a:schemeClr val="tx1"/>
                </a:solidFill>
                <a:latin typeface="+mj-lt"/>
                <a:ea typeface="+mj-ea"/>
                <a:cs typeface="+mj-cs"/>
              </a:rPr>
              <a:t>Which student do you agree with more?</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6" name="Content Placeholder 4" descr="A graph of a bar graph&#10;&#10;Description automatically generated with medium confidence">
            <a:extLst>
              <a:ext uri="{FF2B5EF4-FFF2-40B4-BE49-F238E27FC236}">
                <a16:creationId xmlns:a16="http://schemas.microsoft.com/office/drawing/2014/main" id="{0E40B3A7-9718-C918-81F3-338A81744BFA}"/>
              </a:ext>
            </a:extLst>
          </p:cNvPr>
          <p:cNvPicPr>
            <a:picLocks noGrp="1" noChangeAspect="1"/>
          </p:cNvPicPr>
          <p:nvPr>
            <p:ph idx="1"/>
          </p:nvPr>
        </p:nvPicPr>
        <p:blipFill>
          <a:blip r:embed="rId2"/>
          <a:stretch>
            <a:fillRect/>
          </a:stretch>
        </p:blipFill>
        <p:spPr>
          <a:xfrm>
            <a:off x="4864608" y="908244"/>
            <a:ext cx="6846363" cy="4890258"/>
          </a:xfrm>
          <a:prstGeom prst="rect">
            <a:avLst/>
          </a:prstGeom>
        </p:spPr>
      </p:pic>
      <p:sp>
        <p:nvSpPr>
          <p:cNvPr id="3" name="Slide Number Placeholder 2">
            <a:extLst>
              <a:ext uri="{FF2B5EF4-FFF2-40B4-BE49-F238E27FC236}">
                <a16:creationId xmlns:a16="http://schemas.microsoft.com/office/drawing/2014/main" id="{7E58D496-636D-EEF0-E06B-34B9E651A9D9}"/>
              </a:ext>
            </a:extLst>
          </p:cNvPr>
          <p:cNvSpPr>
            <a:spLocks noGrp="1"/>
          </p:cNvSpPr>
          <p:nvPr>
            <p:ph type="sldNum" sz="quarter" idx="12"/>
          </p:nvPr>
        </p:nvSpPr>
        <p:spPr>
          <a:xfrm>
            <a:off x="9926319" y="6356350"/>
            <a:ext cx="1787699" cy="365125"/>
          </a:xfrm>
        </p:spPr>
        <p:txBody>
          <a:bodyPr vert="horz" lIns="91440" tIns="45720" rIns="91440" bIns="45720" rtlCol="0" anchor="ctr">
            <a:normAutofit/>
          </a:bodyPr>
          <a:lstStyle/>
          <a:p>
            <a:pPr>
              <a:spcAft>
                <a:spcPts val="600"/>
              </a:spcAft>
            </a:pPr>
            <a:fld id="{CC5F7ED3-0EA6-4E1D-A99E-BA5BECD11015}" type="slidenum">
              <a:rPr lang="en-US">
                <a:solidFill>
                  <a:schemeClr val="tx1">
                    <a:lumMod val="50000"/>
                    <a:lumOff val="50000"/>
                  </a:schemeClr>
                </a:solidFill>
              </a:rPr>
              <a:pPr>
                <a:spcAft>
                  <a:spcPts val="600"/>
                </a:spcAft>
              </a:pPr>
              <a:t>10</a:t>
            </a:fld>
            <a:endParaRPr lang="en-US">
              <a:solidFill>
                <a:schemeClr val="tx1">
                  <a:lumMod val="50000"/>
                  <a:lumOff val="50000"/>
                </a:schemeClr>
              </a:solidFill>
            </a:endParaRPr>
          </a:p>
        </p:txBody>
      </p:sp>
      <p:sp>
        <p:nvSpPr>
          <p:cNvPr id="4" name="TextBox 3">
            <a:extLst>
              <a:ext uri="{FF2B5EF4-FFF2-40B4-BE49-F238E27FC236}">
                <a16:creationId xmlns:a16="http://schemas.microsoft.com/office/drawing/2014/main" id="{881FD464-A34A-C7AB-4099-FFE362FEE399}"/>
              </a:ext>
            </a:extLst>
          </p:cNvPr>
          <p:cNvSpPr txBox="1"/>
          <p:nvPr/>
        </p:nvSpPr>
        <p:spPr>
          <a:xfrm>
            <a:off x="529" y="6552160"/>
            <a:ext cx="5562600" cy="338554"/>
          </a:xfrm>
          <a:prstGeom prst="rect">
            <a:avLst/>
          </a:prstGeom>
          <a:noFill/>
        </p:spPr>
        <p:txBody>
          <a:bodyPr wrap="square">
            <a:spAutoFit/>
          </a:bodyPr>
          <a:lstStyle/>
          <a:p>
            <a:r>
              <a:rPr lang="en-US" sz="1600" dirty="0"/>
              <a:t>Stump, Hughes, Holmes, Passante (2024) </a:t>
            </a:r>
            <a:r>
              <a:rPr lang="en-US" sz="1600" i="1" dirty="0"/>
              <a:t>Phys. Rev. PER</a:t>
            </a:r>
            <a:endParaRPr lang="en-US" sz="1600" dirty="0"/>
          </a:p>
        </p:txBody>
      </p:sp>
    </p:spTree>
    <p:extLst>
      <p:ext uri="{BB962C8B-B14F-4D97-AF65-F5344CB8AC3E}">
        <p14:creationId xmlns:p14="http://schemas.microsoft.com/office/powerpoint/2010/main" val="3379494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292043-6266-D64C-6407-821A050EB67A}"/>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kern="1200" dirty="0">
                <a:solidFill>
                  <a:schemeClr val="tx1"/>
                </a:solidFill>
                <a:latin typeface="+mj-lt"/>
                <a:ea typeface="+mj-ea"/>
                <a:cs typeface="+mj-cs"/>
              </a:rPr>
              <a:t>Which student do you agree with more?</a:t>
            </a:r>
            <a:br>
              <a:rPr lang="en-US" sz="4800" kern="1200" dirty="0">
                <a:solidFill>
                  <a:schemeClr val="tx1"/>
                </a:solidFill>
                <a:latin typeface="+mj-lt"/>
                <a:ea typeface="+mj-ea"/>
                <a:cs typeface="+mj-cs"/>
              </a:rPr>
            </a:br>
            <a:r>
              <a:rPr lang="en-US" sz="4800" i="1" kern="1200" dirty="0">
                <a:solidFill>
                  <a:schemeClr val="tx1"/>
                </a:solidFill>
                <a:latin typeface="+mj-lt"/>
                <a:ea typeface="+mj-ea"/>
                <a:cs typeface="+mj-cs"/>
              </a:rPr>
              <a:t>Reasonings</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6" name="Content Placeholder 4" descr="A graph of a bar graph&#10;&#10;Description automatically generated with medium confidence">
            <a:extLst>
              <a:ext uri="{FF2B5EF4-FFF2-40B4-BE49-F238E27FC236}">
                <a16:creationId xmlns:a16="http://schemas.microsoft.com/office/drawing/2014/main" id="{0E40B3A7-9718-C918-81F3-338A81744BFA}"/>
              </a:ext>
            </a:extLst>
          </p:cNvPr>
          <p:cNvPicPr>
            <a:picLocks noGrp="1" noChangeAspect="1"/>
          </p:cNvPicPr>
          <p:nvPr>
            <p:ph idx="1"/>
          </p:nvPr>
        </p:nvPicPr>
        <p:blipFill>
          <a:blip r:embed="rId2"/>
          <a:stretch>
            <a:fillRect/>
          </a:stretch>
        </p:blipFill>
        <p:spPr>
          <a:xfrm>
            <a:off x="4864608" y="908244"/>
            <a:ext cx="6846363" cy="4890258"/>
          </a:xfrm>
          <a:prstGeom prst="rect">
            <a:avLst/>
          </a:prstGeom>
        </p:spPr>
      </p:pic>
      <p:sp>
        <p:nvSpPr>
          <p:cNvPr id="3" name="Slide Number Placeholder 2">
            <a:extLst>
              <a:ext uri="{FF2B5EF4-FFF2-40B4-BE49-F238E27FC236}">
                <a16:creationId xmlns:a16="http://schemas.microsoft.com/office/drawing/2014/main" id="{7E58D496-636D-EEF0-E06B-34B9E651A9D9}"/>
              </a:ext>
            </a:extLst>
          </p:cNvPr>
          <p:cNvSpPr>
            <a:spLocks noGrp="1"/>
          </p:cNvSpPr>
          <p:nvPr>
            <p:ph type="sldNum" sz="quarter" idx="12"/>
          </p:nvPr>
        </p:nvSpPr>
        <p:spPr>
          <a:xfrm>
            <a:off x="9926319" y="6356350"/>
            <a:ext cx="1787699" cy="365125"/>
          </a:xfrm>
        </p:spPr>
        <p:txBody>
          <a:bodyPr vert="horz" lIns="91440" tIns="45720" rIns="91440" bIns="45720" rtlCol="0" anchor="ctr">
            <a:normAutofit/>
          </a:bodyPr>
          <a:lstStyle/>
          <a:p>
            <a:pPr>
              <a:spcAft>
                <a:spcPts val="600"/>
              </a:spcAft>
            </a:pPr>
            <a:fld id="{CC5F7ED3-0EA6-4E1D-A99E-BA5BECD11015}" type="slidenum">
              <a:rPr lang="en-US">
                <a:solidFill>
                  <a:schemeClr val="tx1">
                    <a:lumMod val="50000"/>
                    <a:lumOff val="50000"/>
                  </a:schemeClr>
                </a:solidFill>
              </a:rPr>
              <a:pPr>
                <a:spcAft>
                  <a:spcPts val="600"/>
                </a:spcAft>
              </a:pPr>
              <a:t>11</a:t>
            </a:fld>
            <a:endParaRPr lang="en-US">
              <a:solidFill>
                <a:schemeClr val="tx1">
                  <a:lumMod val="50000"/>
                  <a:lumOff val="50000"/>
                </a:schemeClr>
              </a:solidFill>
            </a:endParaRPr>
          </a:p>
        </p:txBody>
      </p:sp>
      <p:sp>
        <p:nvSpPr>
          <p:cNvPr id="4" name="TextBox 3">
            <a:extLst>
              <a:ext uri="{FF2B5EF4-FFF2-40B4-BE49-F238E27FC236}">
                <a16:creationId xmlns:a16="http://schemas.microsoft.com/office/drawing/2014/main" id="{881FD464-A34A-C7AB-4099-FFE362FEE399}"/>
              </a:ext>
            </a:extLst>
          </p:cNvPr>
          <p:cNvSpPr txBox="1"/>
          <p:nvPr/>
        </p:nvSpPr>
        <p:spPr>
          <a:xfrm>
            <a:off x="529" y="6552160"/>
            <a:ext cx="5562600" cy="338554"/>
          </a:xfrm>
          <a:prstGeom prst="rect">
            <a:avLst/>
          </a:prstGeom>
          <a:noFill/>
        </p:spPr>
        <p:txBody>
          <a:bodyPr wrap="square">
            <a:spAutoFit/>
          </a:bodyPr>
          <a:lstStyle/>
          <a:p>
            <a:r>
              <a:rPr lang="en-US" sz="1600" dirty="0"/>
              <a:t>Stump, Hughes, Holmes, Passante (2024) </a:t>
            </a:r>
            <a:r>
              <a:rPr lang="en-US" sz="1600" i="1" dirty="0"/>
              <a:t>Phys. Rev. PER</a:t>
            </a:r>
            <a:endParaRPr lang="en-US" sz="1600" dirty="0"/>
          </a:p>
        </p:txBody>
      </p:sp>
      <p:sp>
        <p:nvSpPr>
          <p:cNvPr id="7" name="Speech Bubble: Rectangle with Corners Rounded 6">
            <a:extLst>
              <a:ext uri="{FF2B5EF4-FFF2-40B4-BE49-F238E27FC236}">
                <a16:creationId xmlns:a16="http://schemas.microsoft.com/office/drawing/2014/main" id="{D48D24B3-2759-76CD-0882-0B9522A0375D}"/>
              </a:ext>
            </a:extLst>
          </p:cNvPr>
          <p:cNvSpPr/>
          <p:nvPr/>
        </p:nvSpPr>
        <p:spPr>
          <a:xfrm>
            <a:off x="4383579" y="136525"/>
            <a:ext cx="6096000" cy="3509899"/>
          </a:xfrm>
          <a:prstGeom prst="wedgeRoundRectCallout">
            <a:avLst>
              <a:gd name="adj1" fmla="val 9271"/>
              <a:gd name="adj2" fmla="val 98141"/>
              <a:gd name="adj3" fmla="val 16667"/>
            </a:avLst>
          </a:prstGeom>
          <a:solidFill>
            <a:srgbClr val="89B0D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20000"/>
              </a:lnSpc>
              <a:spcBef>
                <a:spcPts val="600"/>
              </a:spcBef>
            </a:pPr>
            <a:r>
              <a:rPr lang="en-US" sz="2400" i="1" dirty="0">
                <a:solidFill>
                  <a:schemeClr val="tx1"/>
                </a:solidFill>
              </a:rPr>
              <a:t>“Measurement uncertainty is not due to objects not having a definite position. It is caused by lack of precision. The marble is not a perfect sphere and each marble is different. Each of the tracks are not going to be exactly the same height. Each of those objects still has a definite position.”</a:t>
            </a:r>
            <a:endParaRPr lang="en-US" sz="2400" dirty="0">
              <a:solidFill>
                <a:schemeClr val="tx1"/>
              </a:solidFill>
            </a:endParaRPr>
          </a:p>
        </p:txBody>
      </p:sp>
      <p:sp>
        <p:nvSpPr>
          <p:cNvPr id="8" name="TextBox 7">
            <a:extLst>
              <a:ext uri="{FF2B5EF4-FFF2-40B4-BE49-F238E27FC236}">
                <a16:creationId xmlns:a16="http://schemas.microsoft.com/office/drawing/2014/main" id="{AC96DCBC-2EA4-F9A0-0946-00B989ABD3F3}"/>
              </a:ext>
            </a:extLst>
          </p:cNvPr>
          <p:cNvSpPr txBox="1"/>
          <p:nvPr/>
        </p:nvSpPr>
        <p:spPr>
          <a:xfrm>
            <a:off x="477981" y="4845050"/>
            <a:ext cx="5085148" cy="707886"/>
          </a:xfrm>
          <a:prstGeom prst="rect">
            <a:avLst/>
          </a:prstGeom>
          <a:noFill/>
        </p:spPr>
        <p:txBody>
          <a:bodyPr wrap="square" rtlCol="0">
            <a:spAutoFit/>
          </a:bodyPr>
          <a:lstStyle/>
          <a:p>
            <a:r>
              <a:rPr lang="en-US" sz="4000" dirty="0"/>
              <a:t>Experimental ideas</a:t>
            </a:r>
          </a:p>
        </p:txBody>
      </p:sp>
    </p:spTree>
    <p:extLst>
      <p:ext uri="{BB962C8B-B14F-4D97-AF65-F5344CB8AC3E}">
        <p14:creationId xmlns:p14="http://schemas.microsoft.com/office/powerpoint/2010/main" val="1117253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292043-6266-D64C-6407-821A050EB67A}"/>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kern="1200" dirty="0">
                <a:solidFill>
                  <a:schemeClr val="tx1"/>
                </a:solidFill>
                <a:latin typeface="+mj-lt"/>
                <a:ea typeface="+mj-ea"/>
                <a:cs typeface="+mj-cs"/>
              </a:rPr>
              <a:t>Which student do you agree with more?</a:t>
            </a:r>
            <a:br>
              <a:rPr lang="en-US" sz="4800" kern="1200" dirty="0">
                <a:solidFill>
                  <a:schemeClr val="tx1"/>
                </a:solidFill>
                <a:latin typeface="+mj-lt"/>
                <a:ea typeface="+mj-ea"/>
                <a:cs typeface="+mj-cs"/>
              </a:rPr>
            </a:br>
            <a:r>
              <a:rPr lang="en-US" sz="4800" i="1" kern="1200" dirty="0">
                <a:solidFill>
                  <a:schemeClr val="tx1"/>
                </a:solidFill>
                <a:latin typeface="+mj-lt"/>
                <a:ea typeface="+mj-ea"/>
                <a:cs typeface="+mj-cs"/>
              </a:rPr>
              <a:t>Reasonings</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6" name="Content Placeholder 4" descr="A graph of a bar graph&#10;&#10;Description automatically generated with medium confidence">
            <a:extLst>
              <a:ext uri="{FF2B5EF4-FFF2-40B4-BE49-F238E27FC236}">
                <a16:creationId xmlns:a16="http://schemas.microsoft.com/office/drawing/2014/main" id="{0E40B3A7-9718-C918-81F3-338A81744BFA}"/>
              </a:ext>
            </a:extLst>
          </p:cNvPr>
          <p:cNvPicPr>
            <a:picLocks noGrp="1" noChangeAspect="1"/>
          </p:cNvPicPr>
          <p:nvPr>
            <p:ph idx="1"/>
          </p:nvPr>
        </p:nvPicPr>
        <p:blipFill>
          <a:blip r:embed="rId2"/>
          <a:stretch>
            <a:fillRect/>
          </a:stretch>
        </p:blipFill>
        <p:spPr>
          <a:xfrm>
            <a:off x="4864608" y="908244"/>
            <a:ext cx="6846363" cy="4890258"/>
          </a:xfrm>
          <a:prstGeom prst="rect">
            <a:avLst/>
          </a:prstGeom>
        </p:spPr>
      </p:pic>
      <p:sp>
        <p:nvSpPr>
          <p:cNvPr id="3" name="Slide Number Placeholder 2">
            <a:extLst>
              <a:ext uri="{FF2B5EF4-FFF2-40B4-BE49-F238E27FC236}">
                <a16:creationId xmlns:a16="http://schemas.microsoft.com/office/drawing/2014/main" id="{7E58D496-636D-EEF0-E06B-34B9E651A9D9}"/>
              </a:ext>
            </a:extLst>
          </p:cNvPr>
          <p:cNvSpPr>
            <a:spLocks noGrp="1"/>
          </p:cNvSpPr>
          <p:nvPr>
            <p:ph type="sldNum" sz="quarter" idx="12"/>
          </p:nvPr>
        </p:nvSpPr>
        <p:spPr>
          <a:xfrm>
            <a:off x="9926319" y="6356350"/>
            <a:ext cx="1787699" cy="365125"/>
          </a:xfrm>
        </p:spPr>
        <p:txBody>
          <a:bodyPr vert="horz" lIns="91440" tIns="45720" rIns="91440" bIns="45720" rtlCol="0" anchor="ctr">
            <a:normAutofit/>
          </a:bodyPr>
          <a:lstStyle/>
          <a:p>
            <a:pPr>
              <a:spcAft>
                <a:spcPts val="600"/>
              </a:spcAft>
            </a:pPr>
            <a:fld id="{CC5F7ED3-0EA6-4E1D-A99E-BA5BECD11015}" type="slidenum">
              <a:rPr lang="en-US">
                <a:solidFill>
                  <a:schemeClr val="tx1">
                    <a:lumMod val="50000"/>
                    <a:lumOff val="50000"/>
                  </a:schemeClr>
                </a:solidFill>
              </a:rPr>
              <a:pPr>
                <a:spcAft>
                  <a:spcPts val="600"/>
                </a:spcAft>
              </a:pPr>
              <a:t>12</a:t>
            </a:fld>
            <a:endParaRPr lang="en-US">
              <a:solidFill>
                <a:schemeClr val="tx1">
                  <a:lumMod val="50000"/>
                  <a:lumOff val="50000"/>
                </a:schemeClr>
              </a:solidFill>
            </a:endParaRPr>
          </a:p>
        </p:txBody>
      </p:sp>
      <p:sp>
        <p:nvSpPr>
          <p:cNvPr id="4" name="TextBox 3">
            <a:extLst>
              <a:ext uri="{FF2B5EF4-FFF2-40B4-BE49-F238E27FC236}">
                <a16:creationId xmlns:a16="http://schemas.microsoft.com/office/drawing/2014/main" id="{881FD464-A34A-C7AB-4099-FFE362FEE399}"/>
              </a:ext>
            </a:extLst>
          </p:cNvPr>
          <p:cNvSpPr txBox="1"/>
          <p:nvPr/>
        </p:nvSpPr>
        <p:spPr>
          <a:xfrm>
            <a:off x="529" y="6552160"/>
            <a:ext cx="5562600" cy="338554"/>
          </a:xfrm>
          <a:prstGeom prst="rect">
            <a:avLst/>
          </a:prstGeom>
          <a:noFill/>
        </p:spPr>
        <p:txBody>
          <a:bodyPr wrap="square">
            <a:spAutoFit/>
          </a:bodyPr>
          <a:lstStyle/>
          <a:p>
            <a:r>
              <a:rPr lang="en-US" sz="1600" dirty="0"/>
              <a:t>Stump, Hughes, Holmes, Passante (2024) </a:t>
            </a:r>
            <a:r>
              <a:rPr lang="en-US" sz="1600" i="1" dirty="0"/>
              <a:t>Phys. Rev. PER</a:t>
            </a:r>
            <a:endParaRPr lang="en-US" sz="1600" dirty="0"/>
          </a:p>
        </p:txBody>
      </p:sp>
      <p:sp>
        <p:nvSpPr>
          <p:cNvPr id="7" name="Speech Bubble: Rectangle with Corners Rounded 6">
            <a:extLst>
              <a:ext uri="{FF2B5EF4-FFF2-40B4-BE49-F238E27FC236}">
                <a16:creationId xmlns:a16="http://schemas.microsoft.com/office/drawing/2014/main" id="{D48D24B3-2759-76CD-0882-0B9522A0375D}"/>
              </a:ext>
            </a:extLst>
          </p:cNvPr>
          <p:cNvSpPr/>
          <p:nvPr/>
        </p:nvSpPr>
        <p:spPr>
          <a:xfrm>
            <a:off x="5372100" y="209045"/>
            <a:ext cx="5715000" cy="3491838"/>
          </a:xfrm>
          <a:prstGeom prst="wedgeRoundRectCallout">
            <a:avLst>
              <a:gd name="adj1" fmla="val 17389"/>
              <a:gd name="adj2" fmla="val 98870"/>
              <a:gd name="adj3" fmla="val 16667"/>
            </a:avLst>
          </a:prstGeom>
          <a:solidFill>
            <a:srgbClr val="E5777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20000"/>
              </a:lnSpc>
              <a:spcBef>
                <a:spcPts val="600"/>
              </a:spcBef>
            </a:pPr>
            <a:r>
              <a:rPr lang="en-US" sz="2400" i="1" dirty="0">
                <a:solidFill>
                  <a:schemeClr val="tx1"/>
                </a:solidFill>
              </a:rPr>
              <a:t>“I believe that no matter how close we get to the object or how precise we are there will always be a percent error of that measurement no matter how small therefore we can never have a definite exact position.”</a:t>
            </a:r>
            <a:endParaRPr lang="en-US" sz="2400" dirty="0">
              <a:solidFill>
                <a:schemeClr val="tx1"/>
              </a:solidFill>
            </a:endParaRPr>
          </a:p>
        </p:txBody>
      </p:sp>
      <p:sp>
        <p:nvSpPr>
          <p:cNvPr id="5" name="TextBox 4">
            <a:extLst>
              <a:ext uri="{FF2B5EF4-FFF2-40B4-BE49-F238E27FC236}">
                <a16:creationId xmlns:a16="http://schemas.microsoft.com/office/drawing/2014/main" id="{7A564390-474C-D145-3254-621E4A6796C5}"/>
              </a:ext>
            </a:extLst>
          </p:cNvPr>
          <p:cNvSpPr txBox="1"/>
          <p:nvPr/>
        </p:nvSpPr>
        <p:spPr>
          <a:xfrm>
            <a:off x="477981" y="4845050"/>
            <a:ext cx="5085148" cy="707886"/>
          </a:xfrm>
          <a:prstGeom prst="rect">
            <a:avLst/>
          </a:prstGeom>
          <a:noFill/>
        </p:spPr>
        <p:txBody>
          <a:bodyPr wrap="square" rtlCol="0">
            <a:spAutoFit/>
          </a:bodyPr>
          <a:lstStyle/>
          <a:p>
            <a:r>
              <a:rPr lang="en-US" sz="4000" dirty="0"/>
              <a:t>Experimental ideas</a:t>
            </a:r>
          </a:p>
        </p:txBody>
      </p:sp>
    </p:spTree>
    <p:extLst>
      <p:ext uri="{BB962C8B-B14F-4D97-AF65-F5344CB8AC3E}">
        <p14:creationId xmlns:p14="http://schemas.microsoft.com/office/powerpoint/2010/main" val="2399584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292043-6266-D64C-6407-821A050EB67A}"/>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kern="1200" dirty="0">
                <a:solidFill>
                  <a:schemeClr val="tx1"/>
                </a:solidFill>
                <a:latin typeface="+mj-lt"/>
                <a:ea typeface="+mj-ea"/>
                <a:cs typeface="+mj-cs"/>
              </a:rPr>
              <a:t>Which student do you agree with more?</a:t>
            </a:r>
            <a:br>
              <a:rPr lang="en-US" sz="4800" kern="1200" dirty="0">
                <a:solidFill>
                  <a:schemeClr val="tx1"/>
                </a:solidFill>
                <a:latin typeface="+mj-lt"/>
                <a:ea typeface="+mj-ea"/>
                <a:cs typeface="+mj-cs"/>
              </a:rPr>
            </a:br>
            <a:r>
              <a:rPr lang="en-US" sz="4800" i="1" kern="1200" dirty="0">
                <a:solidFill>
                  <a:schemeClr val="tx1"/>
                </a:solidFill>
                <a:latin typeface="+mj-lt"/>
                <a:ea typeface="+mj-ea"/>
                <a:cs typeface="+mj-cs"/>
              </a:rPr>
              <a:t>Reasonings</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6" name="Content Placeholder 4" descr="A graph of a bar graph&#10;&#10;Description automatically generated with medium confidence">
            <a:extLst>
              <a:ext uri="{FF2B5EF4-FFF2-40B4-BE49-F238E27FC236}">
                <a16:creationId xmlns:a16="http://schemas.microsoft.com/office/drawing/2014/main" id="{0E40B3A7-9718-C918-81F3-338A81744BFA}"/>
              </a:ext>
            </a:extLst>
          </p:cNvPr>
          <p:cNvPicPr>
            <a:picLocks noGrp="1" noChangeAspect="1"/>
          </p:cNvPicPr>
          <p:nvPr>
            <p:ph idx="1"/>
          </p:nvPr>
        </p:nvPicPr>
        <p:blipFill>
          <a:blip r:embed="rId2"/>
          <a:stretch>
            <a:fillRect/>
          </a:stretch>
        </p:blipFill>
        <p:spPr>
          <a:xfrm>
            <a:off x="4864608" y="908244"/>
            <a:ext cx="6846363" cy="4890258"/>
          </a:xfrm>
          <a:prstGeom prst="rect">
            <a:avLst/>
          </a:prstGeom>
        </p:spPr>
      </p:pic>
      <p:sp>
        <p:nvSpPr>
          <p:cNvPr id="3" name="Slide Number Placeholder 2">
            <a:extLst>
              <a:ext uri="{FF2B5EF4-FFF2-40B4-BE49-F238E27FC236}">
                <a16:creationId xmlns:a16="http://schemas.microsoft.com/office/drawing/2014/main" id="{7E58D496-636D-EEF0-E06B-34B9E651A9D9}"/>
              </a:ext>
            </a:extLst>
          </p:cNvPr>
          <p:cNvSpPr>
            <a:spLocks noGrp="1"/>
          </p:cNvSpPr>
          <p:nvPr>
            <p:ph type="sldNum" sz="quarter" idx="12"/>
          </p:nvPr>
        </p:nvSpPr>
        <p:spPr>
          <a:xfrm>
            <a:off x="9926319" y="6356350"/>
            <a:ext cx="1787699" cy="365125"/>
          </a:xfrm>
        </p:spPr>
        <p:txBody>
          <a:bodyPr vert="horz" lIns="91440" tIns="45720" rIns="91440" bIns="45720" rtlCol="0" anchor="ctr">
            <a:normAutofit/>
          </a:bodyPr>
          <a:lstStyle/>
          <a:p>
            <a:pPr>
              <a:spcAft>
                <a:spcPts val="600"/>
              </a:spcAft>
            </a:pPr>
            <a:fld id="{CC5F7ED3-0EA6-4E1D-A99E-BA5BECD11015}" type="slidenum">
              <a:rPr lang="en-US">
                <a:solidFill>
                  <a:schemeClr val="tx1">
                    <a:lumMod val="50000"/>
                    <a:lumOff val="50000"/>
                  </a:schemeClr>
                </a:solidFill>
              </a:rPr>
              <a:pPr>
                <a:spcAft>
                  <a:spcPts val="600"/>
                </a:spcAft>
              </a:pPr>
              <a:t>13</a:t>
            </a:fld>
            <a:endParaRPr lang="en-US">
              <a:solidFill>
                <a:schemeClr val="tx1">
                  <a:lumMod val="50000"/>
                  <a:lumOff val="50000"/>
                </a:schemeClr>
              </a:solidFill>
            </a:endParaRPr>
          </a:p>
        </p:txBody>
      </p:sp>
      <p:sp>
        <p:nvSpPr>
          <p:cNvPr id="4" name="TextBox 3">
            <a:extLst>
              <a:ext uri="{FF2B5EF4-FFF2-40B4-BE49-F238E27FC236}">
                <a16:creationId xmlns:a16="http://schemas.microsoft.com/office/drawing/2014/main" id="{881FD464-A34A-C7AB-4099-FFE362FEE399}"/>
              </a:ext>
            </a:extLst>
          </p:cNvPr>
          <p:cNvSpPr txBox="1"/>
          <p:nvPr/>
        </p:nvSpPr>
        <p:spPr>
          <a:xfrm>
            <a:off x="529" y="6552160"/>
            <a:ext cx="5562600" cy="338554"/>
          </a:xfrm>
          <a:prstGeom prst="rect">
            <a:avLst/>
          </a:prstGeom>
          <a:noFill/>
        </p:spPr>
        <p:txBody>
          <a:bodyPr wrap="square">
            <a:spAutoFit/>
          </a:bodyPr>
          <a:lstStyle/>
          <a:p>
            <a:r>
              <a:rPr lang="en-US" sz="1600" dirty="0"/>
              <a:t>Stump, Hughes, Holmes, Passante (2024) </a:t>
            </a:r>
            <a:r>
              <a:rPr lang="en-US" sz="1600" i="1" dirty="0"/>
              <a:t>Phys. Rev. PER</a:t>
            </a:r>
            <a:endParaRPr lang="en-US" sz="1600" dirty="0"/>
          </a:p>
        </p:txBody>
      </p:sp>
      <p:sp>
        <p:nvSpPr>
          <p:cNvPr id="7" name="Speech Bubble: Rectangle with Corners Rounded 6">
            <a:extLst>
              <a:ext uri="{FF2B5EF4-FFF2-40B4-BE49-F238E27FC236}">
                <a16:creationId xmlns:a16="http://schemas.microsoft.com/office/drawing/2014/main" id="{D48D24B3-2759-76CD-0882-0B9522A0375D}"/>
              </a:ext>
            </a:extLst>
          </p:cNvPr>
          <p:cNvSpPr/>
          <p:nvPr/>
        </p:nvSpPr>
        <p:spPr>
          <a:xfrm>
            <a:off x="5571744" y="1485900"/>
            <a:ext cx="5715000" cy="2427224"/>
          </a:xfrm>
          <a:prstGeom prst="wedgeRoundRectCallout">
            <a:avLst>
              <a:gd name="adj1" fmla="val -7389"/>
              <a:gd name="adj2" fmla="val 106566"/>
              <a:gd name="adj3" fmla="val 16667"/>
            </a:avLst>
          </a:prstGeom>
          <a:solidFill>
            <a:srgbClr val="89B0D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20000"/>
              </a:lnSpc>
              <a:spcBef>
                <a:spcPts val="600"/>
              </a:spcBef>
            </a:pPr>
            <a:r>
              <a:rPr lang="en-US" sz="2400" i="1" dirty="0">
                <a:solidFill>
                  <a:schemeClr val="tx1"/>
                </a:solidFill>
              </a:rPr>
              <a:t>“The [Heisenberg Uncertainty Principle] is not about an object’s position, but rather our ability to measure it”</a:t>
            </a:r>
            <a:endParaRPr lang="en-US" sz="2400" dirty="0">
              <a:solidFill>
                <a:schemeClr val="tx1"/>
              </a:solidFill>
            </a:endParaRPr>
          </a:p>
        </p:txBody>
      </p:sp>
      <p:sp>
        <p:nvSpPr>
          <p:cNvPr id="8" name="TextBox 7">
            <a:extLst>
              <a:ext uri="{FF2B5EF4-FFF2-40B4-BE49-F238E27FC236}">
                <a16:creationId xmlns:a16="http://schemas.microsoft.com/office/drawing/2014/main" id="{AC96DCBC-2EA4-F9A0-0946-00B989ABD3F3}"/>
              </a:ext>
            </a:extLst>
          </p:cNvPr>
          <p:cNvSpPr txBox="1"/>
          <p:nvPr/>
        </p:nvSpPr>
        <p:spPr>
          <a:xfrm>
            <a:off x="477981" y="4845050"/>
            <a:ext cx="5085148" cy="707886"/>
          </a:xfrm>
          <a:prstGeom prst="rect">
            <a:avLst/>
          </a:prstGeom>
          <a:noFill/>
        </p:spPr>
        <p:txBody>
          <a:bodyPr wrap="square" rtlCol="0">
            <a:spAutoFit/>
          </a:bodyPr>
          <a:lstStyle/>
          <a:p>
            <a:r>
              <a:rPr lang="en-US" sz="4000" dirty="0"/>
              <a:t>Quantum ideas</a:t>
            </a:r>
          </a:p>
        </p:txBody>
      </p:sp>
    </p:spTree>
    <p:extLst>
      <p:ext uri="{BB962C8B-B14F-4D97-AF65-F5344CB8AC3E}">
        <p14:creationId xmlns:p14="http://schemas.microsoft.com/office/powerpoint/2010/main" val="875877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292043-6266-D64C-6407-821A050EB67A}"/>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kern="1200" dirty="0">
                <a:solidFill>
                  <a:schemeClr val="tx1"/>
                </a:solidFill>
                <a:latin typeface="+mj-lt"/>
                <a:ea typeface="+mj-ea"/>
                <a:cs typeface="+mj-cs"/>
              </a:rPr>
              <a:t>Which student do you agree with more?</a:t>
            </a:r>
            <a:br>
              <a:rPr lang="en-US" sz="4800" kern="1200" dirty="0">
                <a:solidFill>
                  <a:schemeClr val="tx1"/>
                </a:solidFill>
                <a:latin typeface="+mj-lt"/>
                <a:ea typeface="+mj-ea"/>
                <a:cs typeface="+mj-cs"/>
              </a:rPr>
            </a:br>
            <a:r>
              <a:rPr lang="en-US" sz="4800" i="1" kern="1200" dirty="0">
                <a:solidFill>
                  <a:schemeClr val="tx1"/>
                </a:solidFill>
                <a:latin typeface="+mj-lt"/>
                <a:ea typeface="+mj-ea"/>
                <a:cs typeface="+mj-cs"/>
              </a:rPr>
              <a:t>Reasonings</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6" name="Content Placeholder 4" descr="A graph of a bar graph&#10;&#10;Description automatically generated with medium confidence">
            <a:extLst>
              <a:ext uri="{FF2B5EF4-FFF2-40B4-BE49-F238E27FC236}">
                <a16:creationId xmlns:a16="http://schemas.microsoft.com/office/drawing/2014/main" id="{0E40B3A7-9718-C918-81F3-338A81744BFA}"/>
              </a:ext>
            </a:extLst>
          </p:cNvPr>
          <p:cNvPicPr>
            <a:picLocks noGrp="1" noChangeAspect="1"/>
          </p:cNvPicPr>
          <p:nvPr>
            <p:ph idx="1"/>
          </p:nvPr>
        </p:nvPicPr>
        <p:blipFill>
          <a:blip r:embed="rId2"/>
          <a:stretch>
            <a:fillRect/>
          </a:stretch>
        </p:blipFill>
        <p:spPr>
          <a:xfrm>
            <a:off x="4864608" y="908244"/>
            <a:ext cx="6846363" cy="4890258"/>
          </a:xfrm>
          <a:prstGeom prst="rect">
            <a:avLst/>
          </a:prstGeom>
        </p:spPr>
      </p:pic>
      <p:sp>
        <p:nvSpPr>
          <p:cNvPr id="3" name="Slide Number Placeholder 2">
            <a:extLst>
              <a:ext uri="{FF2B5EF4-FFF2-40B4-BE49-F238E27FC236}">
                <a16:creationId xmlns:a16="http://schemas.microsoft.com/office/drawing/2014/main" id="{7E58D496-636D-EEF0-E06B-34B9E651A9D9}"/>
              </a:ext>
            </a:extLst>
          </p:cNvPr>
          <p:cNvSpPr>
            <a:spLocks noGrp="1"/>
          </p:cNvSpPr>
          <p:nvPr>
            <p:ph type="sldNum" sz="quarter" idx="12"/>
          </p:nvPr>
        </p:nvSpPr>
        <p:spPr>
          <a:xfrm>
            <a:off x="9926319" y="6356350"/>
            <a:ext cx="1787699" cy="365125"/>
          </a:xfrm>
        </p:spPr>
        <p:txBody>
          <a:bodyPr vert="horz" lIns="91440" tIns="45720" rIns="91440" bIns="45720" rtlCol="0" anchor="ctr">
            <a:normAutofit/>
          </a:bodyPr>
          <a:lstStyle/>
          <a:p>
            <a:pPr>
              <a:spcAft>
                <a:spcPts val="600"/>
              </a:spcAft>
            </a:pPr>
            <a:fld id="{CC5F7ED3-0EA6-4E1D-A99E-BA5BECD11015}" type="slidenum">
              <a:rPr lang="en-US">
                <a:solidFill>
                  <a:schemeClr val="tx1">
                    <a:lumMod val="50000"/>
                    <a:lumOff val="50000"/>
                  </a:schemeClr>
                </a:solidFill>
              </a:rPr>
              <a:pPr>
                <a:spcAft>
                  <a:spcPts val="600"/>
                </a:spcAft>
              </a:pPr>
              <a:t>14</a:t>
            </a:fld>
            <a:endParaRPr lang="en-US">
              <a:solidFill>
                <a:schemeClr val="tx1">
                  <a:lumMod val="50000"/>
                  <a:lumOff val="50000"/>
                </a:schemeClr>
              </a:solidFill>
            </a:endParaRPr>
          </a:p>
        </p:txBody>
      </p:sp>
      <p:sp>
        <p:nvSpPr>
          <p:cNvPr id="4" name="TextBox 3">
            <a:extLst>
              <a:ext uri="{FF2B5EF4-FFF2-40B4-BE49-F238E27FC236}">
                <a16:creationId xmlns:a16="http://schemas.microsoft.com/office/drawing/2014/main" id="{881FD464-A34A-C7AB-4099-FFE362FEE399}"/>
              </a:ext>
            </a:extLst>
          </p:cNvPr>
          <p:cNvSpPr txBox="1"/>
          <p:nvPr/>
        </p:nvSpPr>
        <p:spPr>
          <a:xfrm>
            <a:off x="529" y="6552160"/>
            <a:ext cx="5562600" cy="338554"/>
          </a:xfrm>
          <a:prstGeom prst="rect">
            <a:avLst/>
          </a:prstGeom>
          <a:noFill/>
        </p:spPr>
        <p:txBody>
          <a:bodyPr wrap="square">
            <a:spAutoFit/>
          </a:bodyPr>
          <a:lstStyle/>
          <a:p>
            <a:r>
              <a:rPr lang="en-US" sz="1600" dirty="0"/>
              <a:t>Stump, Hughes, Holmes, Passante (2024) </a:t>
            </a:r>
            <a:r>
              <a:rPr lang="en-US" sz="1600" i="1" dirty="0"/>
              <a:t>Phys. Rev. PER</a:t>
            </a:r>
            <a:endParaRPr lang="en-US" sz="1600" dirty="0"/>
          </a:p>
        </p:txBody>
      </p:sp>
      <p:sp>
        <p:nvSpPr>
          <p:cNvPr id="7" name="Speech Bubble: Rectangle with Corners Rounded 6">
            <a:extLst>
              <a:ext uri="{FF2B5EF4-FFF2-40B4-BE49-F238E27FC236}">
                <a16:creationId xmlns:a16="http://schemas.microsoft.com/office/drawing/2014/main" id="{D48D24B3-2759-76CD-0882-0B9522A0375D}"/>
              </a:ext>
            </a:extLst>
          </p:cNvPr>
          <p:cNvSpPr/>
          <p:nvPr/>
        </p:nvSpPr>
        <p:spPr>
          <a:xfrm>
            <a:off x="6604000" y="240381"/>
            <a:ext cx="4737100" cy="3491838"/>
          </a:xfrm>
          <a:prstGeom prst="wedgeRoundRectCallout">
            <a:avLst>
              <a:gd name="adj1" fmla="val 8813"/>
              <a:gd name="adj2" fmla="val 96506"/>
              <a:gd name="adj3" fmla="val 16667"/>
            </a:avLst>
          </a:prstGeom>
          <a:solidFill>
            <a:srgbClr val="E5777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20000"/>
              </a:lnSpc>
              <a:spcBef>
                <a:spcPts val="600"/>
              </a:spcBef>
            </a:pPr>
            <a:r>
              <a:rPr lang="en-US" sz="2400" i="1" dirty="0">
                <a:solidFill>
                  <a:schemeClr val="tx1"/>
                </a:solidFill>
              </a:rPr>
              <a:t>“I guess I agree with Student B since the ball is made up of many quantum particles that have a built in uncertainty due to the uncertainty principle.”</a:t>
            </a:r>
            <a:endParaRPr lang="en-US" sz="2400" dirty="0">
              <a:solidFill>
                <a:schemeClr val="tx1"/>
              </a:solidFill>
            </a:endParaRPr>
          </a:p>
        </p:txBody>
      </p:sp>
      <p:sp>
        <p:nvSpPr>
          <p:cNvPr id="5" name="TextBox 4">
            <a:extLst>
              <a:ext uri="{FF2B5EF4-FFF2-40B4-BE49-F238E27FC236}">
                <a16:creationId xmlns:a16="http://schemas.microsoft.com/office/drawing/2014/main" id="{7A564390-474C-D145-3254-621E4A6796C5}"/>
              </a:ext>
            </a:extLst>
          </p:cNvPr>
          <p:cNvSpPr txBox="1"/>
          <p:nvPr/>
        </p:nvSpPr>
        <p:spPr>
          <a:xfrm>
            <a:off x="477981" y="4845050"/>
            <a:ext cx="5085148" cy="707886"/>
          </a:xfrm>
          <a:prstGeom prst="rect">
            <a:avLst/>
          </a:prstGeom>
          <a:noFill/>
        </p:spPr>
        <p:txBody>
          <a:bodyPr wrap="square" rtlCol="0">
            <a:spAutoFit/>
          </a:bodyPr>
          <a:lstStyle/>
          <a:p>
            <a:r>
              <a:rPr lang="en-US" sz="4000" dirty="0"/>
              <a:t>Quantum ideas</a:t>
            </a:r>
          </a:p>
        </p:txBody>
      </p:sp>
    </p:spTree>
    <p:extLst>
      <p:ext uri="{BB962C8B-B14F-4D97-AF65-F5344CB8AC3E}">
        <p14:creationId xmlns:p14="http://schemas.microsoft.com/office/powerpoint/2010/main" val="2610672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292043-6266-D64C-6407-821A050EB67A}"/>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kern="1200" dirty="0">
                <a:solidFill>
                  <a:schemeClr val="tx1"/>
                </a:solidFill>
                <a:latin typeface="+mj-lt"/>
                <a:ea typeface="+mj-ea"/>
                <a:cs typeface="+mj-cs"/>
              </a:rPr>
              <a:t>Which student do you agree with more?</a:t>
            </a:r>
            <a:br>
              <a:rPr lang="en-US" sz="4800" kern="1200" dirty="0">
                <a:solidFill>
                  <a:schemeClr val="tx1"/>
                </a:solidFill>
                <a:latin typeface="+mj-lt"/>
                <a:ea typeface="+mj-ea"/>
                <a:cs typeface="+mj-cs"/>
              </a:rPr>
            </a:br>
            <a:r>
              <a:rPr lang="en-US" sz="4800" i="1" kern="1200" dirty="0">
                <a:solidFill>
                  <a:schemeClr val="tx1"/>
                </a:solidFill>
                <a:latin typeface="+mj-lt"/>
                <a:ea typeface="+mj-ea"/>
                <a:cs typeface="+mj-cs"/>
              </a:rPr>
              <a:t>Reasonings</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6" name="Content Placeholder 4" descr="A graph of a bar graph&#10;&#10;Description automatically generated with medium confidence">
            <a:extLst>
              <a:ext uri="{FF2B5EF4-FFF2-40B4-BE49-F238E27FC236}">
                <a16:creationId xmlns:a16="http://schemas.microsoft.com/office/drawing/2014/main" id="{0E40B3A7-9718-C918-81F3-338A81744BFA}"/>
              </a:ext>
            </a:extLst>
          </p:cNvPr>
          <p:cNvPicPr>
            <a:picLocks noGrp="1" noChangeAspect="1"/>
          </p:cNvPicPr>
          <p:nvPr>
            <p:ph idx="1"/>
          </p:nvPr>
        </p:nvPicPr>
        <p:blipFill>
          <a:blip r:embed="rId2"/>
          <a:stretch>
            <a:fillRect/>
          </a:stretch>
        </p:blipFill>
        <p:spPr>
          <a:xfrm>
            <a:off x="4864608" y="908244"/>
            <a:ext cx="6846363" cy="4890258"/>
          </a:xfrm>
          <a:prstGeom prst="rect">
            <a:avLst/>
          </a:prstGeom>
        </p:spPr>
      </p:pic>
      <p:sp>
        <p:nvSpPr>
          <p:cNvPr id="3" name="Slide Number Placeholder 2">
            <a:extLst>
              <a:ext uri="{FF2B5EF4-FFF2-40B4-BE49-F238E27FC236}">
                <a16:creationId xmlns:a16="http://schemas.microsoft.com/office/drawing/2014/main" id="{7E58D496-636D-EEF0-E06B-34B9E651A9D9}"/>
              </a:ext>
            </a:extLst>
          </p:cNvPr>
          <p:cNvSpPr>
            <a:spLocks noGrp="1"/>
          </p:cNvSpPr>
          <p:nvPr>
            <p:ph type="sldNum" sz="quarter" idx="12"/>
          </p:nvPr>
        </p:nvSpPr>
        <p:spPr>
          <a:xfrm>
            <a:off x="9926319" y="6356350"/>
            <a:ext cx="1787699" cy="365125"/>
          </a:xfrm>
        </p:spPr>
        <p:txBody>
          <a:bodyPr vert="horz" lIns="91440" tIns="45720" rIns="91440" bIns="45720" rtlCol="0" anchor="ctr">
            <a:normAutofit/>
          </a:bodyPr>
          <a:lstStyle/>
          <a:p>
            <a:pPr>
              <a:spcAft>
                <a:spcPts val="600"/>
              </a:spcAft>
            </a:pPr>
            <a:fld id="{CC5F7ED3-0EA6-4E1D-A99E-BA5BECD11015}" type="slidenum">
              <a:rPr lang="en-US">
                <a:solidFill>
                  <a:schemeClr val="tx1">
                    <a:lumMod val="50000"/>
                    <a:lumOff val="50000"/>
                  </a:schemeClr>
                </a:solidFill>
              </a:rPr>
              <a:pPr>
                <a:spcAft>
                  <a:spcPts val="600"/>
                </a:spcAft>
              </a:pPr>
              <a:t>15</a:t>
            </a:fld>
            <a:endParaRPr lang="en-US">
              <a:solidFill>
                <a:schemeClr val="tx1">
                  <a:lumMod val="50000"/>
                  <a:lumOff val="50000"/>
                </a:schemeClr>
              </a:solidFill>
            </a:endParaRPr>
          </a:p>
        </p:txBody>
      </p:sp>
      <p:sp>
        <p:nvSpPr>
          <p:cNvPr id="4" name="TextBox 3">
            <a:extLst>
              <a:ext uri="{FF2B5EF4-FFF2-40B4-BE49-F238E27FC236}">
                <a16:creationId xmlns:a16="http://schemas.microsoft.com/office/drawing/2014/main" id="{881FD464-A34A-C7AB-4099-FFE362FEE399}"/>
              </a:ext>
            </a:extLst>
          </p:cNvPr>
          <p:cNvSpPr txBox="1"/>
          <p:nvPr/>
        </p:nvSpPr>
        <p:spPr>
          <a:xfrm>
            <a:off x="529" y="6552160"/>
            <a:ext cx="5562600" cy="338554"/>
          </a:xfrm>
          <a:prstGeom prst="rect">
            <a:avLst/>
          </a:prstGeom>
          <a:noFill/>
        </p:spPr>
        <p:txBody>
          <a:bodyPr wrap="square">
            <a:spAutoFit/>
          </a:bodyPr>
          <a:lstStyle/>
          <a:p>
            <a:r>
              <a:rPr lang="en-US" sz="1600" dirty="0"/>
              <a:t>Stump, Hughes, Holmes, Passante (2024) </a:t>
            </a:r>
            <a:r>
              <a:rPr lang="en-US" sz="1600" i="1" dirty="0"/>
              <a:t>Phys. Rev. PER</a:t>
            </a:r>
            <a:endParaRPr lang="en-US" sz="1600" dirty="0"/>
          </a:p>
        </p:txBody>
      </p:sp>
      <p:sp>
        <p:nvSpPr>
          <p:cNvPr id="5" name="TextBox 4">
            <a:extLst>
              <a:ext uri="{FF2B5EF4-FFF2-40B4-BE49-F238E27FC236}">
                <a16:creationId xmlns:a16="http://schemas.microsoft.com/office/drawing/2014/main" id="{7A564390-474C-D145-3254-621E4A6796C5}"/>
              </a:ext>
            </a:extLst>
          </p:cNvPr>
          <p:cNvSpPr txBox="1"/>
          <p:nvPr/>
        </p:nvSpPr>
        <p:spPr>
          <a:xfrm>
            <a:off x="477980" y="4845050"/>
            <a:ext cx="6310169" cy="1323439"/>
          </a:xfrm>
          <a:prstGeom prst="rect">
            <a:avLst/>
          </a:prstGeom>
          <a:noFill/>
        </p:spPr>
        <p:txBody>
          <a:bodyPr wrap="square" rtlCol="0">
            <a:spAutoFit/>
          </a:bodyPr>
          <a:lstStyle/>
          <a:p>
            <a:pPr marL="0" indent="0">
              <a:buNone/>
            </a:pPr>
            <a:r>
              <a:rPr lang="en-US" sz="4000" dirty="0"/>
              <a:t>Other: object size, or moving objects, or relativity</a:t>
            </a:r>
          </a:p>
        </p:txBody>
      </p:sp>
    </p:spTree>
    <p:extLst>
      <p:ext uri="{BB962C8B-B14F-4D97-AF65-F5344CB8AC3E}">
        <p14:creationId xmlns:p14="http://schemas.microsoft.com/office/powerpoint/2010/main" val="2730390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292043-6266-D64C-6407-821A050EB67A}"/>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kern="1200">
                <a:solidFill>
                  <a:schemeClr val="tx1"/>
                </a:solidFill>
                <a:latin typeface="+mj-lt"/>
                <a:ea typeface="+mj-ea"/>
                <a:cs typeface="+mj-cs"/>
              </a:rPr>
              <a:t>Which student do you agree with more?</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Content Placeholder 4" descr="A graph with a number of columns&#10;&#10;Description automatically generated">
            <a:extLst>
              <a:ext uri="{FF2B5EF4-FFF2-40B4-BE49-F238E27FC236}">
                <a16:creationId xmlns:a16="http://schemas.microsoft.com/office/drawing/2014/main" id="{B345C2CF-0BAC-53D1-7963-50F528ECAE8E}"/>
              </a:ext>
            </a:extLst>
          </p:cNvPr>
          <p:cNvPicPr>
            <a:picLocks noGrp="1" noChangeAspect="1"/>
          </p:cNvPicPr>
          <p:nvPr>
            <p:ph idx="1"/>
          </p:nvPr>
        </p:nvPicPr>
        <p:blipFill>
          <a:blip r:embed="rId2"/>
          <a:stretch>
            <a:fillRect/>
          </a:stretch>
        </p:blipFill>
        <p:spPr>
          <a:xfrm>
            <a:off x="4864608" y="908244"/>
            <a:ext cx="6846363" cy="4890258"/>
          </a:xfrm>
          <a:prstGeom prst="rect">
            <a:avLst/>
          </a:prstGeom>
        </p:spPr>
      </p:pic>
      <p:sp>
        <p:nvSpPr>
          <p:cNvPr id="3" name="Slide Number Placeholder 2">
            <a:extLst>
              <a:ext uri="{FF2B5EF4-FFF2-40B4-BE49-F238E27FC236}">
                <a16:creationId xmlns:a16="http://schemas.microsoft.com/office/drawing/2014/main" id="{7AAB45E9-F384-3E96-29AC-CC45A65DB5CA}"/>
              </a:ext>
            </a:extLst>
          </p:cNvPr>
          <p:cNvSpPr>
            <a:spLocks noGrp="1"/>
          </p:cNvSpPr>
          <p:nvPr>
            <p:ph type="sldNum" sz="quarter" idx="12"/>
          </p:nvPr>
        </p:nvSpPr>
        <p:spPr>
          <a:xfrm>
            <a:off x="9926319" y="6356350"/>
            <a:ext cx="1787699" cy="365125"/>
          </a:xfrm>
        </p:spPr>
        <p:txBody>
          <a:bodyPr vert="horz" lIns="91440" tIns="45720" rIns="91440" bIns="45720" rtlCol="0" anchor="ctr">
            <a:normAutofit/>
          </a:bodyPr>
          <a:lstStyle/>
          <a:p>
            <a:pPr>
              <a:spcAft>
                <a:spcPts val="600"/>
              </a:spcAft>
            </a:pPr>
            <a:fld id="{CC5F7ED3-0EA6-4E1D-A99E-BA5BECD11015}" type="slidenum">
              <a:rPr lang="en-US">
                <a:solidFill>
                  <a:schemeClr val="tx1">
                    <a:lumMod val="50000"/>
                    <a:lumOff val="50000"/>
                  </a:schemeClr>
                </a:solidFill>
              </a:rPr>
              <a:pPr>
                <a:spcAft>
                  <a:spcPts val="600"/>
                </a:spcAft>
              </a:pPr>
              <a:t>16</a:t>
            </a:fld>
            <a:endParaRPr lang="en-US">
              <a:solidFill>
                <a:schemeClr val="tx1">
                  <a:lumMod val="50000"/>
                  <a:lumOff val="50000"/>
                </a:schemeClr>
              </a:solidFill>
            </a:endParaRPr>
          </a:p>
        </p:txBody>
      </p:sp>
      <p:sp>
        <p:nvSpPr>
          <p:cNvPr id="4" name="TextBox 3">
            <a:extLst>
              <a:ext uri="{FF2B5EF4-FFF2-40B4-BE49-F238E27FC236}">
                <a16:creationId xmlns:a16="http://schemas.microsoft.com/office/drawing/2014/main" id="{881FD464-A34A-C7AB-4099-FFE362FEE399}"/>
              </a:ext>
            </a:extLst>
          </p:cNvPr>
          <p:cNvSpPr txBox="1"/>
          <p:nvPr/>
        </p:nvSpPr>
        <p:spPr>
          <a:xfrm>
            <a:off x="529" y="6552160"/>
            <a:ext cx="5562600" cy="338554"/>
          </a:xfrm>
          <a:prstGeom prst="rect">
            <a:avLst/>
          </a:prstGeom>
          <a:noFill/>
        </p:spPr>
        <p:txBody>
          <a:bodyPr wrap="square">
            <a:spAutoFit/>
          </a:bodyPr>
          <a:lstStyle/>
          <a:p>
            <a:r>
              <a:rPr lang="en-US" sz="1600" dirty="0"/>
              <a:t>Stump, Hughes, Holmes, Passante (2024) </a:t>
            </a:r>
            <a:r>
              <a:rPr lang="en-US" sz="1600" i="1" dirty="0"/>
              <a:t>Phys. Rev. PER</a:t>
            </a:r>
            <a:endParaRPr lang="en-US" sz="1600" dirty="0"/>
          </a:p>
        </p:txBody>
      </p:sp>
    </p:spTree>
    <p:extLst>
      <p:ext uri="{BB962C8B-B14F-4D97-AF65-F5344CB8AC3E}">
        <p14:creationId xmlns:p14="http://schemas.microsoft.com/office/powerpoint/2010/main" val="697240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2"/>
          </a:solidFill>
        </p:grpSpPr>
        <p:sp>
          <p:nvSpPr>
            <p:cNvPr id="16" name="Rectangle 15">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C6666D-71C0-6DAF-6966-C42BCE023875}"/>
              </a:ext>
            </a:extLst>
          </p:cNvPr>
          <p:cNvSpPr>
            <a:spLocks noGrp="1"/>
          </p:cNvSpPr>
          <p:nvPr>
            <p:ph type="title"/>
          </p:nvPr>
        </p:nvSpPr>
        <p:spPr>
          <a:xfrm>
            <a:off x="1043631" y="809898"/>
            <a:ext cx="9942716" cy="1554480"/>
          </a:xfrm>
        </p:spPr>
        <p:txBody>
          <a:bodyPr vert="horz" lIns="91440" tIns="45720" rIns="91440" bIns="45720" rtlCol="0" anchor="ctr">
            <a:normAutofit/>
          </a:bodyPr>
          <a:lstStyle/>
          <a:p>
            <a:r>
              <a:rPr lang="en-US" sz="4800" kern="1200">
                <a:solidFill>
                  <a:schemeClr val="tx1"/>
                </a:solidFill>
                <a:latin typeface="+mj-lt"/>
                <a:ea typeface="+mj-ea"/>
                <a:cs typeface="+mj-cs"/>
              </a:rPr>
              <a:t>Example expert responses</a:t>
            </a:r>
          </a:p>
        </p:txBody>
      </p:sp>
      <p:sp>
        <p:nvSpPr>
          <p:cNvPr id="4" name="TextBox 3">
            <a:extLst>
              <a:ext uri="{FF2B5EF4-FFF2-40B4-BE49-F238E27FC236}">
                <a16:creationId xmlns:a16="http://schemas.microsoft.com/office/drawing/2014/main" id="{CE1D8C30-79F9-6AF0-943D-B2D1182FAD91}"/>
              </a:ext>
            </a:extLst>
          </p:cNvPr>
          <p:cNvSpPr txBox="1"/>
          <p:nvPr/>
        </p:nvSpPr>
        <p:spPr>
          <a:xfrm>
            <a:off x="134670" y="2940841"/>
            <a:ext cx="4504872" cy="3124658"/>
          </a:xfrm>
          <a:prstGeom prst="rect">
            <a:avLst/>
          </a:prstGeom>
        </p:spPr>
        <p:txBody>
          <a:bodyPr vert="horz" lIns="91440" tIns="45720" rIns="91440" bIns="45720" rtlCol="0" anchor="ctr">
            <a:normAutofit/>
          </a:bodyPr>
          <a:lstStyle/>
          <a:p>
            <a:pPr>
              <a:lnSpc>
                <a:spcPct val="90000"/>
              </a:lnSpc>
              <a:spcAft>
                <a:spcPts val="600"/>
              </a:spcAft>
            </a:pPr>
            <a:r>
              <a:rPr lang="en-US" sz="2400" dirty="0"/>
              <a:t>The uncertainty is of order </a:t>
            </a:r>
            <a:r>
              <a:rPr lang="en-US" sz="2400" dirty="0" err="1"/>
              <a:t>hbar</a:t>
            </a:r>
            <a:r>
              <a:rPr lang="en-US" sz="2400" dirty="0"/>
              <a:t>. So, if you are thinking of a macroscopic object, the uncertainty is negligible and one can think of it as having a definite position. If you are thinking of a microscopic object, the uncertainty is important.</a:t>
            </a:r>
          </a:p>
        </p:txBody>
      </p:sp>
      <p:cxnSp>
        <p:nvCxnSpPr>
          <p:cNvPr id="22" name="Straight Connector 21">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5CAE939A-8841-74F8-D1D7-81A3EA38DEAA}"/>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pPr>
            <a:fld id="{CC5F7ED3-0EA6-4E1D-A99E-BA5BECD11015}" type="slidenum">
              <a:rPr lang="en-US" smtClean="0">
                <a:solidFill>
                  <a:schemeClr val="tx1">
                    <a:tint val="75000"/>
                  </a:schemeClr>
                </a:solidFill>
              </a:rPr>
              <a:pPr>
                <a:spcAft>
                  <a:spcPts val="600"/>
                </a:spcAft>
              </a:pPr>
              <a:t>17</a:t>
            </a:fld>
            <a:endParaRPr lang="en-US">
              <a:solidFill>
                <a:schemeClr val="tx1">
                  <a:tint val="75000"/>
                </a:schemeClr>
              </a:solidFill>
            </a:endParaRPr>
          </a:p>
        </p:txBody>
      </p:sp>
      <p:sp>
        <p:nvSpPr>
          <p:cNvPr id="6" name="TextBox 5">
            <a:extLst>
              <a:ext uri="{FF2B5EF4-FFF2-40B4-BE49-F238E27FC236}">
                <a16:creationId xmlns:a16="http://schemas.microsoft.com/office/drawing/2014/main" id="{90D947C4-1403-7988-C266-CBAB06F2300B}"/>
              </a:ext>
            </a:extLst>
          </p:cNvPr>
          <p:cNvSpPr txBox="1"/>
          <p:nvPr/>
        </p:nvSpPr>
        <p:spPr>
          <a:xfrm>
            <a:off x="7842250" y="158027"/>
            <a:ext cx="4421727" cy="2246769"/>
          </a:xfrm>
          <a:prstGeom prst="rect">
            <a:avLst/>
          </a:prstGeom>
          <a:noFill/>
        </p:spPr>
        <p:txBody>
          <a:bodyPr wrap="square">
            <a:spAutoFit/>
          </a:bodyPr>
          <a:lstStyle/>
          <a:p>
            <a:pPr>
              <a:spcAft>
                <a:spcPts val="600"/>
              </a:spcAft>
            </a:pPr>
            <a:r>
              <a:rPr lang="en-US" sz="2000" dirty="0">
                <a:solidFill>
                  <a:srgbClr val="444444"/>
                </a:solidFill>
                <a:highlight>
                  <a:srgbClr val="FFFFFF"/>
                </a:highlight>
                <a:latin typeface="Calibri" panose="020F0502020204030204" pitchFamily="34" charset="0"/>
              </a:rPr>
              <a:t>I am more inclined to agree with B, for two reasons. (1) If it cannot be measured, it is not clear to me what the philosophical, true position means; (2) knowing quantum mechanics, you simply cannot always have a true, definite position.</a:t>
            </a:r>
            <a:endParaRPr lang="en-US" sz="2000" dirty="0"/>
          </a:p>
        </p:txBody>
      </p:sp>
      <p:sp>
        <p:nvSpPr>
          <p:cNvPr id="8" name="TextBox 7">
            <a:extLst>
              <a:ext uri="{FF2B5EF4-FFF2-40B4-BE49-F238E27FC236}">
                <a16:creationId xmlns:a16="http://schemas.microsoft.com/office/drawing/2014/main" id="{8C4A4246-732E-CA5C-0351-A4C80DCD3F4B}"/>
              </a:ext>
            </a:extLst>
          </p:cNvPr>
          <p:cNvSpPr txBox="1"/>
          <p:nvPr/>
        </p:nvSpPr>
        <p:spPr>
          <a:xfrm>
            <a:off x="5038538" y="2491129"/>
            <a:ext cx="6953248" cy="3924151"/>
          </a:xfrm>
          <a:prstGeom prst="rect">
            <a:avLst/>
          </a:prstGeom>
          <a:noFill/>
        </p:spPr>
        <p:txBody>
          <a:bodyPr wrap="square">
            <a:spAutoFit/>
          </a:bodyPr>
          <a:lstStyle/>
          <a:p>
            <a:pPr algn="l">
              <a:spcAft>
                <a:spcPts val="600"/>
              </a:spcAft>
            </a:pPr>
            <a:r>
              <a:rPr lang="en-US" b="1" dirty="0"/>
              <a:t>Quick question -- good one.</a:t>
            </a:r>
            <a:r>
              <a:rPr lang="en-US" dirty="0"/>
              <a:t> I'll side with person B. The uncertainty principle from quantum mechanics places a fundamental limit on the localization of any particle. </a:t>
            </a:r>
            <a:r>
              <a:rPr lang="en-US" b="1" dirty="0"/>
              <a:t>I don't believe </a:t>
            </a:r>
            <a:r>
              <a:rPr lang="en-US" dirty="0"/>
              <a:t>in a deeper realist description of nature beyond quantum mechanics--hidden variable theories-- which would allow things to have definite positions. </a:t>
            </a:r>
          </a:p>
          <a:p>
            <a:pPr algn="l">
              <a:spcAft>
                <a:spcPts val="600"/>
              </a:spcAft>
            </a:pPr>
            <a:r>
              <a:rPr lang="en-US" b="1" dirty="0"/>
              <a:t>In practice, </a:t>
            </a:r>
            <a:r>
              <a:rPr lang="en-US" dirty="0"/>
              <a:t>the uncertainty principle places negligibly small restrictions on the uncertainty in position on </a:t>
            </a:r>
            <a:r>
              <a:rPr lang="en-US" b="1" dirty="0"/>
              <a:t>everyday objects so we can effectively ignore it.</a:t>
            </a:r>
          </a:p>
          <a:p>
            <a:pPr algn="l">
              <a:spcAft>
                <a:spcPts val="600"/>
              </a:spcAft>
            </a:pPr>
            <a:r>
              <a:rPr lang="en-US" dirty="0"/>
              <a:t>More </a:t>
            </a:r>
            <a:r>
              <a:rPr lang="en-US" b="1" dirty="0"/>
              <a:t>pedantically</a:t>
            </a:r>
            <a:r>
              <a:rPr lang="en-US" dirty="0"/>
              <a:t>, I suppose there is an additional complication of a composite deformable object like a ball -- what exactly do we mean by *the* position? We could define that as the </a:t>
            </a:r>
            <a:r>
              <a:rPr lang="en-US" dirty="0" err="1"/>
              <a:t>centre</a:t>
            </a:r>
            <a:r>
              <a:rPr lang="en-US" dirty="0"/>
              <a:t> of mass for example. </a:t>
            </a:r>
          </a:p>
          <a:p>
            <a:pPr algn="l">
              <a:spcAft>
                <a:spcPts val="600"/>
              </a:spcAft>
            </a:pPr>
            <a:r>
              <a:rPr lang="en-US" b="1" dirty="0"/>
              <a:t>I better not have to return my </a:t>
            </a:r>
            <a:r>
              <a:rPr lang="en-US" b="1" dirty="0" err="1"/>
              <a:t>phd</a:t>
            </a:r>
            <a:r>
              <a:rPr lang="en-US" b="1" dirty="0"/>
              <a:t>.</a:t>
            </a:r>
          </a:p>
        </p:txBody>
      </p:sp>
    </p:spTree>
    <p:extLst>
      <p:ext uri="{BB962C8B-B14F-4D97-AF65-F5344CB8AC3E}">
        <p14:creationId xmlns:p14="http://schemas.microsoft.com/office/powerpoint/2010/main" val="25329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6F739-E450-0EBE-401C-ED03885CC777}"/>
              </a:ext>
            </a:extLst>
          </p:cNvPr>
          <p:cNvSpPr>
            <a:spLocks noGrp="1"/>
          </p:cNvSpPr>
          <p:nvPr>
            <p:ph type="title"/>
          </p:nvPr>
        </p:nvSpPr>
        <p:spPr/>
        <p:txBody>
          <a:bodyPr/>
          <a:lstStyle/>
          <a:p>
            <a:r>
              <a:rPr lang="en-US" dirty="0"/>
              <a:t>Example expert responses</a:t>
            </a:r>
          </a:p>
        </p:txBody>
      </p:sp>
      <p:sp>
        <p:nvSpPr>
          <p:cNvPr id="4" name="TextBox 3">
            <a:extLst>
              <a:ext uri="{FF2B5EF4-FFF2-40B4-BE49-F238E27FC236}">
                <a16:creationId xmlns:a16="http://schemas.microsoft.com/office/drawing/2014/main" id="{5BF5A104-5AD7-8899-DC05-6841829351A7}"/>
              </a:ext>
            </a:extLst>
          </p:cNvPr>
          <p:cNvSpPr txBox="1"/>
          <p:nvPr/>
        </p:nvSpPr>
        <p:spPr>
          <a:xfrm>
            <a:off x="1524001" y="1871116"/>
            <a:ext cx="9104970" cy="4708981"/>
          </a:xfrm>
          <a:prstGeom prst="rect">
            <a:avLst/>
          </a:prstGeom>
          <a:noFill/>
        </p:spPr>
        <p:txBody>
          <a:bodyPr wrap="square">
            <a:spAutoFit/>
          </a:bodyPr>
          <a:lstStyle/>
          <a:p>
            <a:pPr algn="l"/>
            <a:r>
              <a:rPr lang="en-US" sz="1500" dirty="0"/>
              <a:t>I think there's merit in both positions, but I'm more convinced by Person A's response.</a:t>
            </a:r>
            <a:br>
              <a:rPr lang="en-US" sz="1500" dirty="0"/>
            </a:br>
            <a:endParaRPr lang="en-US" sz="1500" dirty="0"/>
          </a:p>
          <a:p>
            <a:pPr algn="l"/>
            <a:r>
              <a:rPr lang="en-US" sz="1500" dirty="0"/>
              <a:t>My attraction to Person B's response is mostly because my actual answer would be "who cares?". If something like "exact position" really exists, but we cannot, even in principle, access it, then what does it matter what we say about it? It's a question to which the answer is of no consequence. So then, of I'm choosing between these answers, I think Answer B is appealing, since we essentially discard a bit of ontological baggage (I.e. no need to carry around the notion of an exact value).</a:t>
            </a:r>
          </a:p>
          <a:p>
            <a:pPr algn="l"/>
            <a:endParaRPr lang="en-US" sz="1500" dirty="0"/>
          </a:p>
          <a:p>
            <a:pPr algn="l"/>
            <a:r>
              <a:rPr lang="en-US" sz="1500" dirty="0"/>
              <a:t>However, if I give a considered answer, the reason I would ultimately side with Person A is that I think while measurement science itself would say no measurement can ever return an exact value, there's no notion within the idea of uncertainty, or measurement science in general, that limits what precision can actually be achieved to a non-zero value (it can always get lower if you improve your experiment). And if you think there's no principled limit on your precision, just the practical limit of your particular experiment, it seems to me the measured value is approaching a limit as you lower the uncertainty. But that seems to me to mean that this limit is the "exact" value that the measurement estimates, and hence you have to accept that it exists. </a:t>
            </a:r>
          </a:p>
          <a:p>
            <a:pPr algn="l"/>
            <a:endParaRPr lang="en-US" sz="1500" dirty="0"/>
          </a:p>
          <a:p>
            <a:pPr algn="l"/>
            <a:r>
              <a:rPr lang="en-US" sz="1500" dirty="0"/>
              <a:t>I guess one could cite a physical reason why the precision can't get lower at some point (say the uncertainty principle, or something like it) to justify Person B. But that seems to me to be outside the scope of what's being discussed here. That's no longer a discussion of uncertainty or measurement science, that's a discussion about the nature of reality as postulated on some particular physical theory.</a:t>
            </a:r>
          </a:p>
        </p:txBody>
      </p:sp>
      <p:sp>
        <p:nvSpPr>
          <p:cNvPr id="3" name="Slide Number Placeholder 2">
            <a:extLst>
              <a:ext uri="{FF2B5EF4-FFF2-40B4-BE49-F238E27FC236}">
                <a16:creationId xmlns:a16="http://schemas.microsoft.com/office/drawing/2014/main" id="{F67A4D04-0FD0-5A1D-E318-D29F545E970F}"/>
              </a:ext>
            </a:extLst>
          </p:cNvPr>
          <p:cNvSpPr>
            <a:spLocks noGrp="1"/>
          </p:cNvSpPr>
          <p:nvPr>
            <p:ph type="sldNum" sz="quarter" idx="12"/>
          </p:nvPr>
        </p:nvSpPr>
        <p:spPr/>
        <p:txBody>
          <a:bodyPr/>
          <a:lstStyle/>
          <a:p>
            <a:fld id="{CC5F7ED3-0EA6-4E1D-A99E-BA5BECD11015}" type="slidenum">
              <a:rPr lang="en-US" smtClean="0"/>
              <a:t>18</a:t>
            </a:fld>
            <a:endParaRPr lang="en-US"/>
          </a:p>
        </p:txBody>
      </p:sp>
    </p:spTree>
    <p:extLst>
      <p:ext uri="{BB962C8B-B14F-4D97-AF65-F5344CB8AC3E}">
        <p14:creationId xmlns:p14="http://schemas.microsoft.com/office/powerpoint/2010/main" val="1181645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2"/>
          </a:solidFill>
        </p:grpSpPr>
        <p:sp>
          <p:nvSpPr>
            <p:cNvPr id="16" name="Rectangle 15">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C6666D-71C0-6DAF-6966-C42BCE023875}"/>
              </a:ext>
            </a:extLst>
          </p:cNvPr>
          <p:cNvSpPr>
            <a:spLocks noGrp="1"/>
          </p:cNvSpPr>
          <p:nvPr>
            <p:ph type="title"/>
          </p:nvPr>
        </p:nvSpPr>
        <p:spPr>
          <a:xfrm>
            <a:off x="1043631" y="809898"/>
            <a:ext cx="9942716" cy="1554480"/>
          </a:xfrm>
        </p:spPr>
        <p:txBody>
          <a:bodyPr vert="horz" lIns="91440" tIns="45720" rIns="91440" bIns="45720" rtlCol="0" anchor="ctr">
            <a:normAutofit/>
          </a:bodyPr>
          <a:lstStyle/>
          <a:p>
            <a:r>
              <a:rPr lang="en-US" sz="4800" kern="1200">
                <a:solidFill>
                  <a:schemeClr val="tx1"/>
                </a:solidFill>
                <a:latin typeface="+mj-lt"/>
                <a:ea typeface="+mj-ea"/>
                <a:cs typeface="+mj-cs"/>
              </a:rPr>
              <a:t>Example expert responses</a:t>
            </a:r>
          </a:p>
        </p:txBody>
      </p:sp>
      <p:cxnSp>
        <p:nvCxnSpPr>
          <p:cNvPr id="22" name="Straight Connector 21">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5CAE939A-8841-74F8-D1D7-81A3EA38DEAA}"/>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pPr>
            <a:fld id="{CC5F7ED3-0EA6-4E1D-A99E-BA5BECD11015}" type="slidenum">
              <a:rPr lang="en-US" smtClean="0">
                <a:solidFill>
                  <a:schemeClr val="tx1">
                    <a:tint val="75000"/>
                  </a:schemeClr>
                </a:solidFill>
              </a:rPr>
              <a:pPr>
                <a:spcAft>
                  <a:spcPts val="600"/>
                </a:spcAft>
              </a:pPr>
              <a:t>19</a:t>
            </a:fld>
            <a:endParaRPr lang="en-US">
              <a:solidFill>
                <a:schemeClr val="tx1">
                  <a:tint val="75000"/>
                </a:schemeClr>
              </a:solidFill>
            </a:endParaRPr>
          </a:p>
        </p:txBody>
      </p:sp>
      <p:sp>
        <p:nvSpPr>
          <p:cNvPr id="5" name="TextBox 4">
            <a:extLst>
              <a:ext uri="{FF2B5EF4-FFF2-40B4-BE49-F238E27FC236}">
                <a16:creationId xmlns:a16="http://schemas.microsoft.com/office/drawing/2014/main" id="{090E7AA8-BA24-ABD1-17DB-9BC28B1BBD3C}"/>
              </a:ext>
            </a:extLst>
          </p:cNvPr>
          <p:cNvSpPr txBox="1"/>
          <p:nvPr/>
        </p:nvSpPr>
        <p:spPr>
          <a:xfrm>
            <a:off x="463692" y="2593392"/>
            <a:ext cx="11258408" cy="3785652"/>
          </a:xfrm>
          <a:prstGeom prst="rect">
            <a:avLst/>
          </a:prstGeom>
          <a:noFill/>
        </p:spPr>
        <p:txBody>
          <a:bodyPr wrap="square">
            <a:spAutoFit/>
          </a:bodyPr>
          <a:lstStyle/>
          <a:p>
            <a:r>
              <a:rPr lang="en-US" sz="1200" dirty="0"/>
              <a:t> I wish that I could agree with Person A. I think that universe would make more sense that the one we seem to actually inhabit.[*]</a:t>
            </a:r>
          </a:p>
          <a:p>
            <a:endParaRPr lang="en-US" sz="1200" dirty="0"/>
          </a:p>
          <a:p>
            <a:r>
              <a:rPr lang="en-US" sz="1200" dirty="0"/>
              <a:t>But ultimately, </a:t>
            </a:r>
            <a:r>
              <a:rPr lang="en-US" sz="1200" b="1" dirty="0"/>
              <a:t>based on my understanding of quantum mechanics</a:t>
            </a:r>
            <a:r>
              <a:rPr lang="en-US" sz="1200" dirty="0"/>
              <a:t>, I have to agree with Person B. The universe literally *does not contain enough information* to specify the precise position of a particle even in principle.[**] The available information about a (quantum) particle's state needs to be split between specifying its position and specifying its momentum, and it would take *all* of the maximum available information just to specify one or the other. Since any realistic scenario will involve at least some bounds on both of those quantities, the particle’s position will always be incompletely specified.</a:t>
            </a:r>
          </a:p>
          <a:p>
            <a:endParaRPr lang="en-US" sz="1200" dirty="0"/>
          </a:p>
          <a:p>
            <a:r>
              <a:rPr lang="en-US" sz="1200" dirty="0"/>
              <a:t>Or to put all that another way, a particle's state is described by its quantum wavefunction. The wavefunction isn’t just a statement about our knowledge about the particle, </a:t>
            </a:r>
            <a:r>
              <a:rPr lang="en-US" sz="1200" b="1" dirty="0"/>
              <a:t>it’s the actual encoding of the particle’s true state in the universe</a:t>
            </a:r>
            <a:r>
              <a:rPr lang="en-US" sz="1200" dirty="0"/>
              <a:t>. In the form where it can be expressed as a superposition of position states, the wavefunction implies that the particle’s position is a quantum mixture of a whole range of possible values, all of which coexist together. A wavefunction localized to a single point would have infinite energy: an impossibility.</a:t>
            </a:r>
            <a:br>
              <a:rPr lang="en-US" sz="1200" dirty="0"/>
            </a:br>
            <a:endParaRPr lang="en-US" sz="1200" dirty="0"/>
          </a:p>
          <a:p>
            <a:r>
              <a:rPr lang="en-US" sz="1200" dirty="0"/>
              <a:t>Hopefully something in all that is helpful! If you have any </a:t>
            </a:r>
            <a:r>
              <a:rPr lang="en-US" sz="1200" dirty="0" err="1"/>
              <a:t>followup</a:t>
            </a:r>
            <a:r>
              <a:rPr lang="en-US" sz="1200" dirty="0"/>
              <a:t> questions, I’d be happy to follow up.</a:t>
            </a:r>
          </a:p>
          <a:p>
            <a:br>
              <a:rPr lang="en-US" sz="1200" dirty="0"/>
            </a:br>
            <a:r>
              <a:rPr lang="en-US" sz="1200" dirty="0"/>
              <a:t>[*] I suppose that the Bohm/pilot wave interpretation of quantum mechanics does embrace Person A’s perspective as true (though at a cost that I just can’t accept: as I understand it, that philosophy clings so hard to the claim “objects have a definite position” that they wind up throwing away nearly the entire concept of “objects have momentum”).</a:t>
            </a:r>
          </a:p>
          <a:p>
            <a:r>
              <a:rPr lang="en-US" sz="1200" dirty="0"/>
              <a:t>[**] In saying this, I am implicitly rejecting the physical reality of delta functions as an actual wavefunction a particle can have (and along with that, rejecting the idea of particles whose position or momentum is delocalized over every possible value out to infinity). Those distributions are mathematically convenient, but I’ve never thought they were physically realistic.</a:t>
            </a:r>
          </a:p>
        </p:txBody>
      </p:sp>
    </p:spTree>
    <p:extLst>
      <p:ext uri="{BB962C8B-B14F-4D97-AF65-F5344CB8AC3E}">
        <p14:creationId xmlns:p14="http://schemas.microsoft.com/office/powerpoint/2010/main" val="4065308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E4019-CB35-CCD0-F6C2-91FFAD2CF9E1}"/>
              </a:ext>
            </a:extLst>
          </p:cNvPr>
          <p:cNvSpPr>
            <a:spLocks noGrp="1"/>
          </p:cNvSpPr>
          <p:nvPr>
            <p:ph type="title"/>
          </p:nvPr>
        </p:nvSpPr>
        <p:spPr/>
        <p:txBody>
          <a:bodyPr/>
          <a:lstStyle/>
          <a:p>
            <a:r>
              <a:rPr lang="en-US" dirty="0"/>
              <a:t>Who am I and what am I doing here?</a:t>
            </a:r>
          </a:p>
        </p:txBody>
      </p:sp>
      <p:sp>
        <p:nvSpPr>
          <p:cNvPr id="3" name="Content Placeholder 2">
            <a:extLst>
              <a:ext uri="{FF2B5EF4-FFF2-40B4-BE49-F238E27FC236}">
                <a16:creationId xmlns:a16="http://schemas.microsoft.com/office/drawing/2014/main" id="{8DD7FB39-3F72-BA83-F6F9-1120985C52C8}"/>
              </a:ext>
            </a:extLst>
          </p:cNvPr>
          <p:cNvSpPr>
            <a:spLocks noGrp="1"/>
          </p:cNvSpPr>
          <p:nvPr>
            <p:ph idx="1"/>
          </p:nvPr>
        </p:nvSpPr>
        <p:spPr>
          <a:xfrm>
            <a:off x="838200" y="1387549"/>
            <a:ext cx="10515600" cy="5314808"/>
          </a:xfrm>
        </p:spPr>
        <p:txBody>
          <a:bodyPr>
            <a:normAutofit lnSpcReduction="10000"/>
          </a:bodyPr>
          <a:lstStyle/>
          <a:p>
            <a:r>
              <a:rPr lang="en-US" sz="1400" dirty="0"/>
              <a:t>Great question.</a:t>
            </a:r>
          </a:p>
          <a:p>
            <a:r>
              <a:rPr lang="en-US" sz="1400" dirty="0"/>
              <a:t>I’m Natasha Holmes – the Ann S. Bowers Associate Professor of Physics. And like many of you, I am here because of Peter. Not only am I here, now, because we’re celebrating Peter, but I am the Ann S. Bowers Associate Professor of Physics at Cornell, in part, because of physics. </a:t>
            </a:r>
          </a:p>
          <a:p>
            <a:r>
              <a:rPr lang="en-US" sz="1400" dirty="0"/>
              <a:t>When I was a freshly minted PhD, I moved from Vancouver, BC to Stanford, CA to start my post-doc with Carl Wieman. I was introduced to Peter there, who was spending the semester (year?) with Carl on sabbatical after completing his term as Dean of Arts &amp; Sciences. We interacted over my research – he was using Persis Drell’s old office just down the hall from my temporary office – so we often chatted about this or that. One of my fondest memories is when he found a mistake in my intro physics lab assessment where I had miscalculated the uncertainty in the slope of a best fit line. I deeply appreciated that a theorist was paying enough attention to the experimental data to realize that the value for the uncertainty couldn’t possibly make sense.</a:t>
            </a:r>
          </a:p>
          <a:p>
            <a:r>
              <a:rPr lang="en-US" sz="1400" dirty="0"/>
              <a:t>During this time, Cornell posted a job ad for an experimental condensed matter physicist – my now-husband’s field. I went to Peter’s office to get a sense of whether Cornell would ever consider hiring a physics education researcher. Long story short, they would, and here I am. I was the first discipline-based education research hire at Cornell University – of which there are now five faculty across campus – and, as far we know, the first physics education researcher to be hired for physics education research at an Ivy+ institution.</a:t>
            </a:r>
          </a:p>
          <a:p>
            <a:r>
              <a:rPr lang="en-US" sz="1400" dirty="0"/>
              <a:t>To make that happen, Peter had for years laid the groundwork for Cornell to be excited about PER. He created the Active Learning Initiative in the College of Arts &amp; Sciences, pitching the idea to Alex Hanson (a generous alumnus who funded it for years). The ALI supported departments to overhaul their courses and implement research-based instructional strategies. Physics was one of the first departments to win an ALI grant. Through this project, the department brought in PER researchers, learned about the field, and eventually overhauled our intro physics for engineers sequence with active learning. So by the time my application crossed their desks, they understand the field, appreciated what it had to offer, and were excited about having an expert contributing to it in house. </a:t>
            </a:r>
          </a:p>
          <a:p>
            <a:r>
              <a:rPr lang="en-US" sz="1400" dirty="0"/>
              <a:t>One day over coffee, as I talked to Peter about the possibility of Cornell hiring a physics education researcher, Peter asked: “Why should an education researcher be in a physics department?” He knew he was going to need to answer this question from his colleagues back at Cornell. For the rest of this talk, I’m going to give a much updated, and much better prepared, answer to that question.</a:t>
            </a:r>
          </a:p>
        </p:txBody>
      </p:sp>
      <p:sp>
        <p:nvSpPr>
          <p:cNvPr id="4" name="Slide Number Placeholder 3">
            <a:extLst>
              <a:ext uri="{FF2B5EF4-FFF2-40B4-BE49-F238E27FC236}">
                <a16:creationId xmlns:a16="http://schemas.microsoft.com/office/drawing/2014/main" id="{9F645C53-234E-9F82-7485-99A23E9C1CC2}"/>
              </a:ext>
            </a:extLst>
          </p:cNvPr>
          <p:cNvSpPr>
            <a:spLocks noGrp="1"/>
          </p:cNvSpPr>
          <p:nvPr>
            <p:ph type="sldNum" sz="quarter" idx="12"/>
          </p:nvPr>
        </p:nvSpPr>
        <p:spPr/>
        <p:txBody>
          <a:bodyPr/>
          <a:lstStyle/>
          <a:p>
            <a:fld id="{CC5F7ED3-0EA6-4E1D-A99E-BA5BECD11015}" type="slidenum">
              <a:rPr lang="en-US" smtClean="0"/>
              <a:t>2</a:t>
            </a:fld>
            <a:endParaRPr lang="en-US"/>
          </a:p>
        </p:txBody>
      </p:sp>
    </p:spTree>
    <p:extLst>
      <p:ext uri="{BB962C8B-B14F-4D97-AF65-F5344CB8AC3E}">
        <p14:creationId xmlns:p14="http://schemas.microsoft.com/office/powerpoint/2010/main" val="1220979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2"/>
          </a:solidFill>
        </p:grpSpPr>
        <p:sp>
          <p:nvSpPr>
            <p:cNvPr id="16" name="Rectangle 15">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C6666D-71C0-6DAF-6966-C42BCE023875}"/>
              </a:ext>
            </a:extLst>
          </p:cNvPr>
          <p:cNvSpPr>
            <a:spLocks noGrp="1"/>
          </p:cNvSpPr>
          <p:nvPr>
            <p:ph type="title"/>
          </p:nvPr>
        </p:nvSpPr>
        <p:spPr>
          <a:xfrm>
            <a:off x="1043631" y="809898"/>
            <a:ext cx="9942716" cy="1554480"/>
          </a:xfrm>
        </p:spPr>
        <p:txBody>
          <a:bodyPr vert="horz" lIns="91440" tIns="45720" rIns="91440" bIns="45720" rtlCol="0" anchor="ctr">
            <a:normAutofit/>
          </a:bodyPr>
          <a:lstStyle/>
          <a:p>
            <a:r>
              <a:rPr lang="en-US" sz="4800" kern="1200">
                <a:solidFill>
                  <a:schemeClr val="tx1"/>
                </a:solidFill>
                <a:latin typeface="+mj-lt"/>
                <a:ea typeface="+mj-ea"/>
                <a:cs typeface="+mj-cs"/>
              </a:rPr>
              <a:t>Example expert responses</a:t>
            </a:r>
          </a:p>
        </p:txBody>
      </p:sp>
      <p:cxnSp>
        <p:nvCxnSpPr>
          <p:cNvPr id="22" name="Straight Connector 21">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5CAE939A-8841-74F8-D1D7-81A3EA38DEAA}"/>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pPr>
            <a:fld id="{CC5F7ED3-0EA6-4E1D-A99E-BA5BECD11015}" type="slidenum">
              <a:rPr lang="en-US" smtClean="0">
                <a:solidFill>
                  <a:schemeClr val="tx1">
                    <a:tint val="75000"/>
                  </a:schemeClr>
                </a:solidFill>
              </a:rPr>
              <a:pPr>
                <a:spcAft>
                  <a:spcPts val="600"/>
                </a:spcAft>
              </a:pPr>
              <a:t>20</a:t>
            </a:fld>
            <a:endParaRPr lang="en-US">
              <a:solidFill>
                <a:schemeClr val="tx1">
                  <a:tint val="75000"/>
                </a:schemeClr>
              </a:solidFill>
            </a:endParaRPr>
          </a:p>
        </p:txBody>
      </p:sp>
      <p:sp>
        <p:nvSpPr>
          <p:cNvPr id="5" name="TextBox 4">
            <a:extLst>
              <a:ext uri="{FF2B5EF4-FFF2-40B4-BE49-F238E27FC236}">
                <a16:creationId xmlns:a16="http://schemas.microsoft.com/office/drawing/2014/main" id="{090E7AA8-BA24-ABD1-17DB-9BC28B1BBD3C}"/>
              </a:ext>
            </a:extLst>
          </p:cNvPr>
          <p:cNvSpPr txBox="1"/>
          <p:nvPr/>
        </p:nvSpPr>
        <p:spPr>
          <a:xfrm>
            <a:off x="463692" y="2523542"/>
            <a:ext cx="11258408" cy="4031873"/>
          </a:xfrm>
          <a:prstGeom prst="rect">
            <a:avLst/>
          </a:prstGeom>
          <a:noFill/>
        </p:spPr>
        <p:txBody>
          <a:bodyPr wrap="square">
            <a:spAutoFit/>
          </a:bodyPr>
          <a:lstStyle/>
          <a:p>
            <a:r>
              <a:rPr lang="en-US" sz="1600" b="1" dirty="0">
                <a:effectLst/>
              </a:rPr>
              <a:t>In a classical world, Person A’s view is essential.</a:t>
            </a:r>
            <a:r>
              <a:rPr lang="en-US" sz="1600" dirty="0">
                <a:effectLst/>
              </a:rPr>
              <a:t> Even though </a:t>
            </a:r>
            <a:r>
              <a:rPr lang="en-US" sz="1600" b="1" dirty="0">
                <a:effectLst/>
              </a:rPr>
              <a:t>there will always be measurement uncertainties </a:t>
            </a:r>
            <a:r>
              <a:rPr lang="en-US" sz="1600" dirty="0">
                <a:effectLst/>
              </a:rPr>
              <a:t>in our knowledge about a particle, the underlying description in classical mechanics depends upon the notion that a particle has a definite position and momentum — </a:t>
            </a:r>
            <a:r>
              <a:rPr lang="en-US" sz="1600" b="1" dirty="0">
                <a:effectLst/>
              </a:rPr>
              <a:t>these concepts are hard-wired into the formalism</a:t>
            </a:r>
            <a:r>
              <a:rPr lang="en-US" sz="1600" dirty="0">
                <a:effectLst/>
              </a:rPr>
              <a:t>. </a:t>
            </a:r>
            <a:r>
              <a:rPr lang="en-US" sz="1600" b="1" dirty="0">
                <a:effectLst/>
              </a:rPr>
              <a:t>Measurement errors are readily modeled in this framework</a:t>
            </a:r>
            <a:r>
              <a:rPr lang="en-US" sz="1600" dirty="0">
                <a:effectLst/>
              </a:rPr>
              <a:t>, and, in principle, can be made arbitrarily small, thereby providing an empirical definition of what we mean by the particle’s true position and momentum.</a:t>
            </a:r>
          </a:p>
          <a:p>
            <a:r>
              <a:rPr lang="en-US" sz="1600" dirty="0">
                <a:effectLst/>
              </a:rPr>
              <a:t>In </a:t>
            </a:r>
            <a:r>
              <a:rPr lang="en-US" sz="1600" b="1" dirty="0">
                <a:effectLst/>
              </a:rPr>
              <a:t>a non-relativistic quantum worl</a:t>
            </a:r>
            <a:r>
              <a:rPr lang="en-US" sz="1600" dirty="0">
                <a:effectLst/>
              </a:rPr>
              <a:t>d, things are a bit more complicated but it is still possible in principle to locate a particle with arbitrary precision, though with decreasing knowledge of where it is going and how quickly. So even in this case Person B is not quite right to assert that an object never has a true or definite position. In our relativistic world, however, the concept of a particle becomes complicated. Any attempt to localize a particle will result in it turning into three or four different particles (or five or …). So it’s not just the particle’s position that is uncertain but also its existence. Maybe this is what Person B means, but I sort of doubt it.</a:t>
            </a:r>
          </a:p>
          <a:p>
            <a:r>
              <a:rPr lang="en-US" sz="1600" dirty="0">
                <a:effectLst/>
              </a:rPr>
              <a:t>I am not really happy with either statement because they are both too short and ill defined. For me it is not so much a matter of which statement/position I agree with more. The issue for me is </a:t>
            </a:r>
            <a:r>
              <a:rPr lang="en-US" sz="1600" b="1" dirty="0">
                <a:effectLst/>
              </a:rPr>
              <a:t>which viewpoint is the most useful for thinking </a:t>
            </a:r>
            <a:r>
              <a:rPr lang="en-US" sz="1600" dirty="0">
                <a:effectLst/>
              </a:rPr>
              <a:t>about the properties and behaviors of a particle. Person A’s view is useful in situations where classical physics is a good approximation, and there is a sense in which it is useful in non-relativistic contexts (where there is a position operator whose eigenstates correspond to particles with definite positions). Person B’s view is too vague to be of much practical use.</a:t>
            </a:r>
          </a:p>
        </p:txBody>
      </p:sp>
    </p:spTree>
    <p:extLst>
      <p:ext uri="{BB962C8B-B14F-4D97-AF65-F5344CB8AC3E}">
        <p14:creationId xmlns:p14="http://schemas.microsoft.com/office/powerpoint/2010/main" val="3232105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2"/>
          </a:solidFill>
        </p:grpSpPr>
        <p:sp>
          <p:nvSpPr>
            <p:cNvPr id="16" name="Rectangle 15">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C6666D-71C0-6DAF-6966-C42BCE023875}"/>
              </a:ext>
            </a:extLst>
          </p:cNvPr>
          <p:cNvSpPr>
            <a:spLocks noGrp="1"/>
          </p:cNvSpPr>
          <p:nvPr>
            <p:ph type="title"/>
          </p:nvPr>
        </p:nvSpPr>
        <p:spPr>
          <a:xfrm>
            <a:off x="1043631" y="809898"/>
            <a:ext cx="9942716" cy="1554480"/>
          </a:xfrm>
        </p:spPr>
        <p:txBody>
          <a:bodyPr vert="horz" lIns="91440" tIns="45720" rIns="91440" bIns="45720" rtlCol="0" anchor="ctr">
            <a:normAutofit/>
          </a:bodyPr>
          <a:lstStyle/>
          <a:p>
            <a:r>
              <a:rPr lang="en-US" sz="4800" kern="1200">
                <a:solidFill>
                  <a:schemeClr val="tx1"/>
                </a:solidFill>
                <a:latin typeface="+mj-lt"/>
                <a:ea typeface="+mj-ea"/>
                <a:cs typeface="+mj-cs"/>
              </a:rPr>
              <a:t>Example expert responses</a:t>
            </a:r>
          </a:p>
        </p:txBody>
      </p:sp>
      <p:cxnSp>
        <p:nvCxnSpPr>
          <p:cNvPr id="22" name="Straight Connector 21">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5CAE939A-8841-74F8-D1D7-81A3EA38DEAA}"/>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pPr>
            <a:fld id="{CC5F7ED3-0EA6-4E1D-A99E-BA5BECD11015}" type="slidenum">
              <a:rPr lang="en-US" smtClean="0">
                <a:solidFill>
                  <a:schemeClr val="tx1">
                    <a:tint val="75000"/>
                  </a:schemeClr>
                </a:solidFill>
              </a:rPr>
              <a:pPr>
                <a:spcAft>
                  <a:spcPts val="600"/>
                </a:spcAft>
              </a:pPr>
              <a:t>21</a:t>
            </a:fld>
            <a:endParaRPr lang="en-US">
              <a:solidFill>
                <a:schemeClr val="tx1">
                  <a:tint val="75000"/>
                </a:schemeClr>
              </a:solidFill>
            </a:endParaRPr>
          </a:p>
        </p:txBody>
      </p:sp>
      <p:sp>
        <p:nvSpPr>
          <p:cNvPr id="5" name="TextBox 4">
            <a:extLst>
              <a:ext uri="{FF2B5EF4-FFF2-40B4-BE49-F238E27FC236}">
                <a16:creationId xmlns:a16="http://schemas.microsoft.com/office/drawing/2014/main" id="{090E7AA8-BA24-ABD1-17DB-9BC28B1BBD3C}"/>
              </a:ext>
            </a:extLst>
          </p:cNvPr>
          <p:cNvSpPr txBox="1"/>
          <p:nvPr/>
        </p:nvSpPr>
        <p:spPr>
          <a:xfrm>
            <a:off x="463692" y="2472742"/>
            <a:ext cx="11258408" cy="4408899"/>
          </a:xfrm>
          <a:prstGeom prst="rect">
            <a:avLst/>
          </a:prstGeom>
          <a:noFill/>
        </p:spPr>
        <p:txBody>
          <a:bodyPr wrap="square">
            <a:spAutoFit/>
          </a:bodyPr>
          <a:lstStyle/>
          <a:p>
            <a:r>
              <a:rPr lang="en-US" sz="1050" dirty="0"/>
              <a:t>The words "always" from student A and "never" from student B are problematic. I think they back them both into corners and, as a result, I think they're both technically "wrong". </a:t>
            </a:r>
          </a:p>
          <a:p>
            <a:r>
              <a:rPr lang="en-US" sz="1050" dirty="0"/>
              <a:t>First student A. This is a technically incorrect statement, particularly in the context of "particles". The idea that a particle "has" a position evokes ideas of "hidden variables" (in this case the "real position" being some hidden variable that the particle "has" and is only revealed after measurement), which are of course not compatible with the Bell's test experiments (other than some non-local theories or other wild ideas). So this is wrong. </a:t>
            </a:r>
          </a:p>
          <a:p>
            <a:r>
              <a:rPr lang="en-US" sz="1050" dirty="0"/>
              <a:t>On the other hand, for objects like "balls" or "houses", they have definite positions in the practical sense. You can define a center of mass (or some other coordinate) for these objects, and measure that coordinate with as much precision as you can muster. In all practicality, for macroscopic objects, you will be dominated by your measurement uncertainty. So the idea that there is some "uncertainty" in the position of your house due to quantum mechanics is just being pedantic - yes, it's sort of true in some sense, but it's never relevant. </a:t>
            </a:r>
          </a:p>
          <a:p>
            <a:endParaRPr lang="en-US" sz="1050" dirty="0"/>
          </a:p>
          <a:p>
            <a:r>
              <a:rPr lang="en-US" sz="1050" dirty="0"/>
              <a:t>Student B. I had to do some reading on this one and it's a bit subtle. I think this type of statement comes from a common misunderstanding of the "uncertainty principle". In wave mechanics, it stems from the fact that the momentum and position-space wavefunctions are </a:t>
            </a:r>
            <a:r>
              <a:rPr lang="en-US" sz="1050" dirty="0" err="1"/>
              <a:t>fourier</a:t>
            </a:r>
            <a:r>
              <a:rPr lang="en-US" sz="1050" dirty="0"/>
              <a:t> transforms of each other. You can define a position-space wavefunction as a delta function in coordinate space, with a </a:t>
            </a:r>
            <a:r>
              <a:rPr lang="en-US" sz="1050" dirty="0" err="1"/>
              <a:t>fourier</a:t>
            </a:r>
            <a:r>
              <a:rPr lang="en-US" sz="1050" dirty="0"/>
              <a:t> transform that is a plane wave in momentum, or conversely, a plane wave in coordinate space that is a delta function in momentum. A delta function in coordinate space has a perfectly well-defined position, with no "width". This of course runs into problems when you try to normalize the wavefunctions - plane waves aren't </a:t>
            </a:r>
            <a:r>
              <a:rPr lang="en-US" sz="1050" dirty="0" err="1"/>
              <a:t>normalizable</a:t>
            </a:r>
            <a:r>
              <a:rPr lang="en-US" sz="1050" dirty="0"/>
              <a:t>. You can still work out uncertainty relations for these cases if you do some clever regularization, but I think this line of logic gets a bit obscure. But in any case, we are usually comfortable talking about plane waves of well-defined wavelength, which is something with perfectly-defined momentum. And the analogous "plane wave in momentum space" has a perfectly-defined position. It's sort of a problem of asking what is 0 times infinity (or really, infinity / infinity).</a:t>
            </a:r>
          </a:p>
          <a:p>
            <a:r>
              <a:rPr lang="en-US" sz="1050" dirty="0"/>
              <a:t>It's a bit clearer if you think about matrix mechanics. Formally, we are happy to write , which is an eigenstate of position. This state has a perfectly well-defined position, by construction! And we are also happy to project arbitrary states into the position basis, to "collapse" them with a measurement. Immediately after, our object has a well-defined position (and will continue to be in that position unless it evolves in time, i.e. if that state isn't an eigenstate of the system's </a:t>
            </a:r>
            <a:r>
              <a:rPr lang="en-US" sz="1050" dirty="0" err="1"/>
              <a:t>hamiltonian</a:t>
            </a:r>
            <a:r>
              <a:rPr lang="en-US" sz="1050" dirty="0"/>
              <a:t>, or if there are external influences). </a:t>
            </a:r>
          </a:p>
          <a:p>
            <a:r>
              <a:rPr lang="en-US" sz="1050" dirty="0"/>
              <a:t>This is all a bit formal, reducing "measurement" to an operator. Real measurements are more complicated - we don't have "point-like detectors" that collapse wavefunctions into perfect position eigenstates, there is the external "thermal bath", things like entanglement, etc. So in reality you will never get "absolute" measurements of position. But formally, position eigenstates are certainly a thing. </a:t>
            </a:r>
          </a:p>
          <a:p>
            <a:endParaRPr lang="en-US" sz="1050" dirty="0"/>
          </a:p>
          <a:p>
            <a:r>
              <a:rPr lang="en-US" sz="1050" dirty="0"/>
              <a:t>I guess maybe the problem here is that the "fundamental" thing is the commutation relation </a:t>
            </a:r>
            <a:r>
              <a:rPr lang="en-US" sz="1050" dirty="0" err="1"/>
              <a:t>xp</a:t>
            </a:r>
            <a:r>
              <a:rPr lang="en-US" sz="1050" dirty="0"/>
              <a:t> - </a:t>
            </a:r>
            <a:r>
              <a:rPr lang="en-US" sz="1050" dirty="0" err="1"/>
              <a:t>px</a:t>
            </a:r>
            <a:r>
              <a:rPr lang="en-US" sz="1050" dirty="0"/>
              <a:t> = i . This is really a statement about "order of operations", not about uncertainty. "Uncertainty principles" follow as a consequence of the non-commutativity of the conjugate operators, not the other way around. Maybe that's what's confusing. </a:t>
            </a:r>
            <a:br>
              <a:rPr lang="en-US" sz="1050" dirty="0"/>
            </a:br>
            <a:endParaRPr lang="en-US" sz="1050" dirty="0"/>
          </a:p>
          <a:p>
            <a:r>
              <a:rPr lang="en-US" sz="2000" dirty="0"/>
              <a:t>Or maybe I'm just confused.</a:t>
            </a:r>
          </a:p>
        </p:txBody>
      </p:sp>
    </p:spTree>
    <p:extLst>
      <p:ext uri="{BB962C8B-B14F-4D97-AF65-F5344CB8AC3E}">
        <p14:creationId xmlns:p14="http://schemas.microsoft.com/office/powerpoint/2010/main" val="970980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EE792-CC01-A66F-D51E-4916546F960F}"/>
              </a:ext>
            </a:extLst>
          </p:cNvPr>
          <p:cNvSpPr>
            <a:spLocks noGrp="1"/>
          </p:cNvSpPr>
          <p:nvPr>
            <p:ph type="title"/>
          </p:nvPr>
        </p:nvSpPr>
        <p:spPr/>
        <p:txBody>
          <a:bodyPr/>
          <a:lstStyle/>
          <a:p>
            <a:r>
              <a:rPr lang="en-US" dirty="0"/>
              <a:t>Example expert responses</a:t>
            </a:r>
          </a:p>
        </p:txBody>
      </p:sp>
      <p:sp>
        <p:nvSpPr>
          <p:cNvPr id="4" name="TextBox 3">
            <a:extLst>
              <a:ext uri="{FF2B5EF4-FFF2-40B4-BE49-F238E27FC236}">
                <a16:creationId xmlns:a16="http://schemas.microsoft.com/office/drawing/2014/main" id="{0F7D2CD9-EC11-6263-247A-319B174C5F78}"/>
              </a:ext>
            </a:extLst>
          </p:cNvPr>
          <p:cNvSpPr txBox="1"/>
          <p:nvPr/>
        </p:nvSpPr>
        <p:spPr>
          <a:xfrm>
            <a:off x="1518429" y="1379577"/>
            <a:ext cx="9155142" cy="5478423"/>
          </a:xfrm>
          <a:prstGeom prst="rect">
            <a:avLst/>
          </a:prstGeom>
          <a:noFill/>
        </p:spPr>
        <p:txBody>
          <a:bodyPr wrap="square">
            <a:spAutoFit/>
          </a:bodyPr>
          <a:lstStyle/>
          <a:p>
            <a:pPr algn="l"/>
            <a:r>
              <a:rPr lang="en-US" sz="1000" dirty="0"/>
              <a:t>For quantum systems, there’s the uncertainty principle, and even conceptually the electron or photon or whatever doesn’t have an absolutely certain position. In that sense, person B is right, and person A is wrong.</a:t>
            </a:r>
          </a:p>
          <a:p>
            <a:pPr algn="l"/>
            <a:r>
              <a:rPr lang="en-US" sz="1000" dirty="0"/>
              <a:t>Then there’s measurement uncertainty. Some things you can measure with zero uncertainty, like counting a collection of five, but for even a classical object like a basketball, there’s always uncertainty in measuring a continuous quantity like position. There’s no way to know any “actual” position, because there’s no way to measure it. Person A might say “it really has a position but no one can ever know what it is,” but that’s not terribly practical, and I think most physics professors (certainly me) would say it doesn’t have a definite position.</a:t>
            </a:r>
          </a:p>
          <a:p>
            <a:pPr algn="l"/>
            <a:r>
              <a:rPr lang="en-US" sz="1000" dirty="0"/>
              <a:t>But I think the question is actually really rich, and you could think of other situations where the answer doesn’t seem so clear cut. For instance, what happens to you if you fall inside a black hole? We can never measure what happens inside the horizon, so in that sense, for those of us who don’t dive to our deaths inside the black hole, it’s the same exact situation as the particle. You can never measure what happens. But if you dived into a black hole, *something* would happen to you, right? If I dived in, I would experience something! So in this situation, I would lean more toward person A: something does happen to a person who dives into a black hole, even though those of us who choose to live can never know (never measure) what.</a:t>
            </a:r>
          </a:p>
          <a:p>
            <a:pPr algn="l"/>
            <a:r>
              <a:rPr lang="en-US" sz="1000" dirty="0"/>
              <a:t>Or you could take a meta look at the question. What if instead of thinking about the position of a particle, you thought about the laws of physics themselves. Do they have a definite reality, or is it just what we measure, but there’s nothing more to it? This is pretty philosophical. I’m more of a </a:t>
            </a:r>
            <a:r>
              <a:rPr lang="en-US" sz="1000" dirty="0" err="1"/>
              <a:t>Platoist</a:t>
            </a:r>
            <a:r>
              <a:rPr lang="en-US" sz="1000" dirty="0"/>
              <a:t>, in the sense that I believe the laws of physics we have are approximations to the underlying “true” laws. But logical positivists say no, there’s just what we measure, and there isn’t necessary a unique underlying “true” theory. Maybe if my expertise was in quantum physics I’d see this version of the question differently, though.</a:t>
            </a:r>
          </a:p>
          <a:p>
            <a:pPr algn="l"/>
            <a:r>
              <a:rPr lang="en-US" sz="1000" dirty="0"/>
              <a:t>p.s. I’m curious what you think, and I’d love to chat about this some time!</a:t>
            </a:r>
          </a:p>
          <a:p>
            <a:pPr algn="l"/>
            <a:r>
              <a:rPr lang="en-US" sz="1000" dirty="0" err="1"/>
              <a:t>p.p.s.</a:t>
            </a:r>
            <a:r>
              <a:rPr lang="en-US" sz="1000" dirty="0"/>
              <a:t> When I was a grad student, I asked Stephen Hawking the “meta” version of the question in the Q&amp;A at a public lecture (Kip Thorne was MC). Here’s a transcript of the conversation, in case you’re curious:</a:t>
            </a:r>
          </a:p>
          <a:p>
            <a:pPr algn="l"/>
            <a:endParaRPr lang="en-US" sz="1000" dirty="0"/>
          </a:p>
          <a:p>
            <a:pPr algn="l"/>
            <a:r>
              <a:rPr lang="en-US" sz="1000" dirty="0"/>
              <a:t>GL: In your book, The Nature of Space and Time, you and Roger Penrose debated some aspects of cosmology. One thing that came across was your difference in philosophies. You describe yourself as a positivist, so scientific theories are just mathematical models, and asking whether they describe reality is meaningless. Penrose, on the other hand, is a Platonist, so scientific theories do describe an objective reality. How much does a choice in philosophy like this affect your scientific research?</a:t>
            </a:r>
          </a:p>
          <a:p>
            <a:pPr algn="l"/>
            <a:r>
              <a:rPr lang="en-US" sz="1000" dirty="0"/>
              <a:t>Stephen Hawking: The difference between the positivist and the Platonist view of the world is important in science. It is the cause of Roger Penrose's difficulty with quantum theory, for what is objective reality in quantum theory? Which slit did the electron go through in the two-slit experiment? Is Schrodinger's cat dead or alive? The difference between the two philosophies is clearly seen in the case of M-theory, which is our best candidate for the theory of everything. M-theory isn't a single theory but a collection of very different theories which make the same predictions in the regions where their ranges of validity overlap. They can be regarded as different reflections of the same underlying theory, which we can't formulate as a single set of equations. All of the theories are on equal footing. None can be regarded as more real than the others. In most of the theories, spacetime has 10 dimensions, but in one theory, it has 11. So, what is the real dimension of spacetime? The answer is it is not defined. There is no unique objective reality. All one can do is adopt a positivist approach, finding a theory that makes the right predictions. But it may not be unique.</a:t>
            </a:r>
          </a:p>
          <a:p>
            <a:pPr algn="l"/>
            <a:r>
              <a:rPr lang="en-US" sz="1000" dirty="0"/>
              <a:t>GL: Thank you.</a:t>
            </a:r>
            <a:br>
              <a:rPr lang="en-US" sz="1000" dirty="0"/>
            </a:br>
            <a:r>
              <a:rPr lang="en-US" sz="1000" dirty="0"/>
              <a:t>Kip: So, let me say that in...many occasions of doing lectures like this with Stephen, that's the longest and deepest answer that I have heard to any question that he was asked. This question clearly probed something that is very important to him and I've never before seen him expound on it in quite this way. So, I appreciate very much that response, Stephen.</a:t>
            </a:r>
          </a:p>
        </p:txBody>
      </p:sp>
      <p:sp>
        <p:nvSpPr>
          <p:cNvPr id="3" name="Slide Number Placeholder 2">
            <a:extLst>
              <a:ext uri="{FF2B5EF4-FFF2-40B4-BE49-F238E27FC236}">
                <a16:creationId xmlns:a16="http://schemas.microsoft.com/office/drawing/2014/main" id="{E522AD9B-B85E-3D35-9D3C-CCEF0EC00752}"/>
              </a:ext>
            </a:extLst>
          </p:cNvPr>
          <p:cNvSpPr>
            <a:spLocks noGrp="1"/>
          </p:cNvSpPr>
          <p:nvPr>
            <p:ph type="sldNum" sz="quarter" idx="12"/>
          </p:nvPr>
        </p:nvSpPr>
        <p:spPr/>
        <p:txBody>
          <a:bodyPr/>
          <a:lstStyle/>
          <a:p>
            <a:fld id="{CC5F7ED3-0EA6-4E1D-A99E-BA5BECD11015}" type="slidenum">
              <a:rPr lang="en-US" smtClean="0"/>
              <a:t>22</a:t>
            </a:fld>
            <a:endParaRPr lang="en-US"/>
          </a:p>
        </p:txBody>
      </p:sp>
    </p:spTree>
    <p:extLst>
      <p:ext uri="{BB962C8B-B14F-4D97-AF65-F5344CB8AC3E}">
        <p14:creationId xmlns:p14="http://schemas.microsoft.com/office/powerpoint/2010/main" val="702550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2"/>
          </a:solidFill>
        </p:grpSpPr>
        <p:sp>
          <p:nvSpPr>
            <p:cNvPr id="16" name="Rectangle 15">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C6666D-71C0-6DAF-6966-C42BCE023875}"/>
              </a:ext>
            </a:extLst>
          </p:cNvPr>
          <p:cNvSpPr>
            <a:spLocks noGrp="1"/>
          </p:cNvSpPr>
          <p:nvPr>
            <p:ph type="title"/>
          </p:nvPr>
        </p:nvSpPr>
        <p:spPr>
          <a:xfrm>
            <a:off x="1043631" y="809898"/>
            <a:ext cx="9942716" cy="1554480"/>
          </a:xfrm>
        </p:spPr>
        <p:txBody>
          <a:bodyPr vert="horz" lIns="91440" tIns="45720" rIns="91440" bIns="45720" rtlCol="0" anchor="ctr">
            <a:normAutofit/>
          </a:bodyPr>
          <a:lstStyle/>
          <a:p>
            <a:r>
              <a:rPr lang="en-US" sz="4800" kern="1200">
                <a:solidFill>
                  <a:schemeClr val="tx1"/>
                </a:solidFill>
                <a:latin typeface="+mj-lt"/>
                <a:ea typeface="+mj-ea"/>
                <a:cs typeface="+mj-cs"/>
              </a:rPr>
              <a:t>Example expert responses</a:t>
            </a:r>
          </a:p>
        </p:txBody>
      </p:sp>
      <p:cxnSp>
        <p:nvCxnSpPr>
          <p:cNvPr id="22" name="Straight Connector 21">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5CAE939A-8841-74F8-D1D7-81A3EA38DEAA}"/>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pPr>
            <a:fld id="{CC5F7ED3-0EA6-4E1D-A99E-BA5BECD11015}" type="slidenum">
              <a:rPr lang="en-US" smtClean="0">
                <a:solidFill>
                  <a:schemeClr val="tx1">
                    <a:tint val="75000"/>
                  </a:schemeClr>
                </a:solidFill>
              </a:rPr>
              <a:pPr>
                <a:spcAft>
                  <a:spcPts val="600"/>
                </a:spcAft>
              </a:pPr>
              <a:t>23</a:t>
            </a:fld>
            <a:endParaRPr lang="en-US">
              <a:solidFill>
                <a:schemeClr val="tx1">
                  <a:tint val="75000"/>
                </a:schemeClr>
              </a:solidFill>
            </a:endParaRPr>
          </a:p>
        </p:txBody>
      </p:sp>
      <p:sp>
        <p:nvSpPr>
          <p:cNvPr id="4" name="TextBox 3">
            <a:extLst>
              <a:ext uri="{FF2B5EF4-FFF2-40B4-BE49-F238E27FC236}">
                <a16:creationId xmlns:a16="http://schemas.microsoft.com/office/drawing/2014/main" id="{004BC94B-F07C-B5A9-AA83-8C25D90AED92}"/>
              </a:ext>
            </a:extLst>
          </p:cNvPr>
          <p:cNvSpPr txBox="1"/>
          <p:nvPr/>
        </p:nvSpPr>
        <p:spPr>
          <a:xfrm>
            <a:off x="719908" y="2783488"/>
            <a:ext cx="4572000" cy="830997"/>
          </a:xfrm>
          <a:prstGeom prst="rect">
            <a:avLst/>
          </a:prstGeom>
          <a:noFill/>
        </p:spPr>
        <p:txBody>
          <a:bodyPr wrap="square">
            <a:spAutoFit/>
          </a:bodyPr>
          <a:lstStyle/>
          <a:p>
            <a:r>
              <a:rPr lang="en-US" sz="2400" dirty="0">
                <a:solidFill>
                  <a:srgbClr val="444444"/>
                </a:solidFill>
                <a:highlight>
                  <a:srgbClr val="FFFFFF"/>
                </a:highlight>
                <a:latin typeface="Calibri" panose="020F0502020204030204" pitchFamily="34" charset="0"/>
              </a:rPr>
              <a:t>That was fun, but I don’t know if my response will be of any use.</a:t>
            </a:r>
            <a:endParaRPr lang="en-US" sz="2400" dirty="0"/>
          </a:p>
        </p:txBody>
      </p:sp>
      <p:sp>
        <p:nvSpPr>
          <p:cNvPr id="6" name="TextBox 5">
            <a:extLst>
              <a:ext uri="{FF2B5EF4-FFF2-40B4-BE49-F238E27FC236}">
                <a16:creationId xmlns:a16="http://schemas.microsoft.com/office/drawing/2014/main" id="{C80DCF42-42FA-532E-2E40-47949C35A6C2}"/>
              </a:ext>
            </a:extLst>
          </p:cNvPr>
          <p:cNvSpPr txBox="1"/>
          <p:nvPr/>
        </p:nvSpPr>
        <p:spPr>
          <a:xfrm>
            <a:off x="5581814" y="3154576"/>
            <a:ext cx="4572000" cy="1200329"/>
          </a:xfrm>
          <a:prstGeom prst="rect">
            <a:avLst/>
          </a:prstGeom>
          <a:noFill/>
        </p:spPr>
        <p:txBody>
          <a:bodyPr wrap="square">
            <a:spAutoFit/>
          </a:bodyPr>
          <a:lstStyle/>
          <a:p>
            <a:r>
              <a:rPr lang="en-US" sz="2400" dirty="0">
                <a:solidFill>
                  <a:srgbClr val="444444"/>
                </a:solidFill>
                <a:highlight>
                  <a:srgbClr val="FFFFFF"/>
                </a:highlight>
                <a:latin typeface="Calibri" panose="020F0502020204030204" pitchFamily="34" charset="0"/>
              </a:rPr>
              <a:t>Oh, that's fun!  So... which one do I agree with more?  (Disagree with less?)</a:t>
            </a:r>
            <a:endParaRPr lang="en-US" sz="2400" dirty="0"/>
          </a:p>
        </p:txBody>
      </p:sp>
      <p:sp>
        <p:nvSpPr>
          <p:cNvPr id="7" name="TextBox 6">
            <a:extLst>
              <a:ext uri="{FF2B5EF4-FFF2-40B4-BE49-F238E27FC236}">
                <a16:creationId xmlns:a16="http://schemas.microsoft.com/office/drawing/2014/main" id="{BBCC9D28-538B-3E0B-1D61-05361AF880AA}"/>
              </a:ext>
            </a:extLst>
          </p:cNvPr>
          <p:cNvSpPr txBox="1"/>
          <p:nvPr/>
        </p:nvSpPr>
        <p:spPr>
          <a:xfrm>
            <a:off x="2038186" y="4061469"/>
            <a:ext cx="4572000" cy="830997"/>
          </a:xfrm>
          <a:prstGeom prst="rect">
            <a:avLst/>
          </a:prstGeom>
          <a:noFill/>
        </p:spPr>
        <p:txBody>
          <a:bodyPr wrap="square">
            <a:spAutoFit/>
          </a:bodyPr>
          <a:lstStyle/>
          <a:p>
            <a:br>
              <a:rPr lang="en-US" sz="2400" dirty="0"/>
            </a:br>
            <a:r>
              <a:rPr lang="en-US" sz="2400" dirty="0">
                <a:solidFill>
                  <a:srgbClr val="444444"/>
                </a:solidFill>
                <a:highlight>
                  <a:srgbClr val="FFFFFF"/>
                </a:highlight>
                <a:latin typeface="Calibri" panose="020F0502020204030204" pitchFamily="34" charset="0"/>
              </a:rPr>
              <a:t>Sorry for the waffling.</a:t>
            </a:r>
            <a:endParaRPr lang="en-US" sz="2400" dirty="0"/>
          </a:p>
        </p:txBody>
      </p:sp>
      <p:sp>
        <p:nvSpPr>
          <p:cNvPr id="8" name="TextBox 7">
            <a:extLst>
              <a:ext uri="{FF2B5EF4-FFF2-40B4-BE49-F238E27FC236}">
                <a16:creationId xmlns:a16="http://schemas.microsoft.com/office/drawing/2014/main" id="{BA82E4DC-A47B-5C0D-F88D-12F9A25A5D23}"/>
              </a:ext>
            </a:extLst>
          </p:cNvPr>
          <p:cNvSpPr txBox="1"/>
          <p:nvPr/>
        </p:nvSpPr>
        <p:spPr>
          <a:xfrm>
            <a:off x="4232344" y="4934264"/>
            <a:ext cx="4572000" cy="1569660"/>
          </a:xfrm>
          <a:prstGeom prst="rect">
            <a:avLst/>
          </a:prstGeom>
          <a:noFill/>
        </p:spPr>
        <p:txBody>
          <a:bodyPr wrap="square">
            <a:spAutoFit/>
          </a:bodyPr>
          <a:lstStyle/>
          <a:p>
            <a:r>
              <a:rPr lang="en-US" sz="2400" dirty="0">
                <a:solidFill>
                  <a:srgbClr val="444444"/>
                </a:solidFill>
                <a:highlight>
                  <a:srgbClr val="FFFFFF"/>
                </a:highlight>
                <a:latin typeface="Calibri" panose="020F0502020204030204" pitchFamily="34" charset="0"/>
              </a:rPr>
              <a:t>So I think both are discussing metaphysics and I am glad to see they found their happy place, its not mine. </a:t>
            </a:r>
            <a:endParaRPr lang="en-US" sz="2400" dirty="0"/>
          </a:p>
        </p:txBody>
      </p:sp>
      <p:sp>
        <p:nvSpPr>
          <p:cNvPr id="9" name="TextBox 8">
            <a:extLst>
              <a:ext uri="{FF2B5EF4-FFF2-40B4-BE49-F238E27FC236}">
                <a16:creationId xmlns:a16="http://schemas.microsoft.com/office/drawing/2014/main" id="{31F573B0-76EA-733C-97DD-6552B664B958}"/>
              </a:ext>
            </a:extLst>
          </p:cNvPr>
          <p:cNvSpPr txBox="1"/>
          <p:nvPr/>
        </p:nvSpPr>
        <p:spPr>
          <a:xfrm>
            <a:off x="7489753" y="4392853"/>
            <a:ext cx="4057813" cy="461665"/>
          </a:xfrm>
          <a:prstGeom prst="rect">
            <a:avLst/>
          </a:prstGeom>
          <a:noFill/>
        </p:spPr>
        <p:txBody>
          <a:bodyPr wrap="square">
            <a:spAutoFit/>
          </a:bodyPr>
          <a:lstStyle/>
          <a:p>
            <a:r>
              <a:rPr lang="en-US" sz="2400" dirty="0">
                <a:solidFill>
                  <a:srgbClr val="444444"/>
                </a:solidFill>
                <a:highlight>
                  <a:srgbClr val="FFFFFF"/>
                </a:highlight>
                <a:latin typeface="Calibri" panose="020F0502020204030204" pitchFamily="34" charset="0"/>
              </a:rPr>
              <a:t>Sorry for my confusion.</a:t>
            </a:r>
            <a:endParaRPr lang="en-US" sz="2400" dirty="0"/>
          </a:p>
        </p:txBody>
      </p:sp>
    </p:spTree>
    <p:extLst>
      <p:ext uri="{BB962C8B-B14F-4D97-AF65-F5344CB8AC3E}">
        <p14:creationId xmlns:p14="http://schemas.microsoft.com/office/powerpoint/2010/main" val="182029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C0BCDE39-5CF9-C6F8-7B60-1923A896E732}"/>
              </a:ext>
            </a:extLst>
          </p:cNvPr>
          <p:cNvSpPr>
            <a:spLocks noGrp="1"/>
          </p:cNvSpPr>
          <p:nvPr>
            <p:ph type="title"/>
          </p:nvPr>
        </p:nvSpPr>
        <p:spPr>
          <a:xfrm>
            <a:off x="411480" y="625683"/>
            <a:ext cx="4928870" cy="1453579"/>
          </a:xfrm>
        </p:spPr>
        <p:txBody>
          <a:bodyPr vert="horz" lIns="91440" tIns="45720" rIns="91440" bIns="45720" rtlCol="0" anchor="b">
            <a:normAutofit/>
          </a:bodyPr>
          <a:lstStyle/>
          <a:p>
            <a:r>
              <a:rPr lang="en-US" sz="2800" kern="1200">
                <a:solidFill>
                  <a:schemeClr val="tx1"/>
                </a:solidFill>
                <a:latin typeface="+mj-lt"/>
                <a:ea typeface="+mj-ea"/>
                <a:cs typeface="+mj-cs"/>
              </a:rPr>
              <a:t>Do students and experts think objects have a true definite position?</a:t>
            </a:r>
          </a:p>
        </p:txBody>
      </p:sp>
      <p:sp>
        <p:nvSpPr>
          <p:cNvPr id="15" name="Rectangle 14">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Content Placeholder 7">
            <a:extLst>
              <a:ext uri="{FF2B5EF4-FFF2-40B4-BE49-F238E27FC236}">
                <a16:creationId xmlns:a16="http://schemas.microsoft.com/office/drawing/2014/main" id="{E8819F0D-F6C2-D4A3-7C80-D3B8A8870A0E}"/>
              </a:ext>
            </a:extLst>
          </p:cNvPr>
          <p:cNvSpPr>
            <a:spLocks noGrp="1"/>
          </p:cNvSpPr>
          <p:nvPr>
            <p:ph sz="half" idx="1"/>
          </p:nvPr>
        </p:nvSpPr>
        <p:spPr>
          <a:xfrm>
            <a:off x="411480" y="2684095"/>
            <a:ext cx="4974336" cy="3492868"/>
          </a:xfrm>
        </p:spPr>
        <p:txBody>
          <a:bodyPr vert="horz" lIns="91440" tIns="45720" rIns="91440" bIns="45720" rtlCol="0">
            <a:normAutofit fontScale="85000" lnSpcReduction="10000"/>
          </a:bodyPr>
          <a:lstStyle/>
          <a:p>
            <a:r>
              <a:rPr lang="en-US" dirty="0"/>
              <a:t>Some do.  Some don’t.  Others say both or neither.</a:t>
            </a:r>
          </a:p>
          <a:p>
            <a:r>
              <a:rPr lang="en-US" dirty="0"/>
              <a:t>Their reasonings are nuanced and varied and (we postulate) impact their ideas and decisions about measurement in complex ways.</a:t>
            </a:r>
          </a:p>
          <a:p>
            <a:r>
              <a:rPr lang="en-US" dirty="0"/>
              <a:t>Designing instruction to develop expert-like measurement skills and understandings requires attending to this nuance.</a:t>
            </a:r>
          </a:p>
        </p:txBody>
      </p:sp>
      <p:pic>
        <p:nvPicPr>
          <p:cNvPr id="6" name="Content Placeholder 5" descr="A group of people with text&#10;&#10;Description automatically generated">
            <a:extLst>
              <a:ext uri="{FF2B5EF4-FFF2-40B4-BE49-F238E27FC236}">
                <a16:creationId xmlns:a16="http://schemas.microsoft.com/office/drawing/2014/main" id="{D5AF06DA-D24E-4D51-D6F1-5BB6986E851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6385" b="20941"/>
          <a:stretch/>
        </p:blipFill>
        <p:spPr>
          <a:xfrm>
            <a:off x="5385816" y="1268498"/>
            <a:ext cx="6440424" cy="4265649"/>
          </a:xfrm>
          <a:prstGeom prst="rect">
            <a:avLst/>
          </a:prstGeom>
        </p:spPr>
      </p:pic>
      <p:sp>
        <p:nvSpPr>
          <p:cNvPr id="2" name="Slide Number Placeholder 1">
            <a:extLst>
              <a:ext uri="{FF2B5EF4-FFF2-40B4-BE49-F238E27FC236}">
                <a16:creationId xmlns:a16="http://schemas.microsoft.com/office/drawing/2014/main" id="{312210FA-39A3-130F-0F07-6D01BF5D1AA4}"/>
              </a:ext>
            </a:extLst>
          </p:cNvPr>
          <p:cNvSpPr>
            <a:spLocks noGrp="1"/>
          </p:cNvSpPr>
          <p:nvPr>
            <p:ph type="sldNum" sz="quarter" idx="12"/>
          </p:nvPr>
        </p:nvSpPr>
        <p:spPr>
          <a:xfrm>
            <a:off x="9037321" y="6356350"/>
            <a:ext cx="2743200" cy="365125"/>
          </a:xfrm>
        </p:spPr>
        <p:txBody>
          <a:bodyPr vert="horz" lIns="91440" tIns="45720" rIns="91440" bIns="45720" rtlCol="0" anchor="ctr">
            <a:normAutofit/>
          </a:bodyPr>
          <a:lstStyle/>
          <a:p>
            <a:pPr>
              <a:spcAft>
                <a:spcPts val="600"/>
              </a:spcAft>
            </a:pPr>
            <a:fld id="{CC5F7ED3-0EA6-4E1D-A99E-BA5BECD11015}" type="slidenum">
              <a:rPr lang="en-US">
                <a:solidFill>
                  <a:schemeClr val="tx1">
                    <a:lumMod val="50000"/>
                    <a:lumOff val="50000"/>
                  </a:schemeClr>
                </a:solidFill>
              </a:rPr>
              <a:pPr>
                <a:spcAft>
                  <a:spcPts val="600"/>
                </a:spcAft>
              </a:pPr>
              <a:t>24</a:t>
            </a:fld>
            <a:endParaRPr lang="en-US">
              <a:solidFill>
                <a:schemeClr val="tx1">
                  <a:lumMod val="50000"/>
                  <a:lumOff val="50000"/>
                </a:schemeClr>
              </a:solidFill>
            </a:endParaRPr>
          </a:p>
        </p:txBody>
      </p:sp>
    </p:spTree>
    <p:extLst>
      <p:ext uri="{BB962C8B-B14F-4D97-AF65-F5344CB8AC3E}">
        <p14:creationId xmlns:p14="http://schemas.microsoft.com/office/powerpoint/2010/main" val="23374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DF7D3F-6190-CFCF-97E2-E5D859A9C484}"/>
              </a:ext>
            </a:extLst>
          </p:cNvPr>
          <p:cNvSpPr>
            <a:spLocks noGrp="1"/>
          </p:cNvSpPr>
          <p:nvPr>
            <p:ph type="title"/>
          </p:nvPr>
        </p:nvSpPr>
        <p:spPr>
          <a:xfrm>
            <a:off x="1115568" y="548640"/>
            <a:ext cx="10168128" cy="1179576"/>
          </a:xfrm>
        </p:spPr>
        <p:txBody>
          <a:bodyPr>
            <a:normAutofit/>
          </a:bodyPr>
          <a:lstStyle/>
          <a:p>
            <a:r>
              <a:rPr lang="en-US" sz="3700"/>
              <a:t>Why should a Physics Education Researcher be in a physics department?</a:t>
            </a:r>
          </a:p>
        </p:txBody>
      </p:sp>
      <p:sp>
        <p:nvSpPr>
          <p:cNvPr id="15" name="Rectangle 14">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294B9AEE-C1CF-D297-E834-0D8F5AA9520A}"/>
              </a:ext>
            </a:extLst>
          </p:cNvPr>
          <p:cNvSpPr>
            <a:spLocks noGrp="1"/>
          </p:cNvSpPr>
          <p:nvPr>
            <p:ph idx="1"/>
          </p:nvPr>
        </p:nvSpPr>
        <p:spPr>
          <a:xfrm>
            <a:off x="555161" y="2481943"/>
            <a:ext cx="11167447" cy="3695020"/>
          </a:xfrm>
        </p:spPr>
        <p:txBody>
          <a:bodyPr>
            <a:normAutofit fontScale="92500" lnSpcReduction="10000"/>
          </a:bodyPr>
          <a:lstStyle/>
          <a:p>
            <a:pPr marL="514350" indent="-514350">
              <a:buFont typeface="+mj-lt"/>
              <a:buAutoNum type="arabicPeriod"/>
            </a:pPr>
            <a:r>
              <a:rPr lang="en-US" sz="3600" b="1" dirty="0"/>
              <a:t>We study teaching and learning of physics, which requires an understanding of physics and how people do physics.</a:t>
            </a:r>
          </a:p>
          <a:p>
            <a:pPr marL="514350" indent="-514350">
              <a:buFont typeface="+mj-lt"/>
              <a:buAutoNum type="arabicPeriod"/>
            </a:pPr>
            <a:r>
              <a:rPr lang="en-US" sz="3600" dirty="0">
                <a:solidFill>
                  <a:schemeClr val="bg2"/>
                </a:solidFill>
              </a:rPr>
              <a:t>We apply the tools, ways of thinking, and values for evidence in physics to study the teaching and learning of physics.</a:t>
            </a:r>
          </a:p>
          <a:p>
            <a:pPr marL="514350" indent="-514350">
              <a:buFont typeface="+mj-lt"/>
              <a:buAutoNum type="arabicPeriod"/>
            </a:pPr>
            <a:r>
              <a:rPr lang="en-US" sz="3600" dirty="0">
                <a:solidFill>
                  <a:schemeClr val="bg2"/>
                </a:solidFill>
              </a:rPr>
              <a:t>We need to work with physicists to do the research and implement the best practices that come out of it. </a:t>
            </a:r>
          </a:p>
        </p:txBody>
      </p:sp>
      <p:sp>
        <p:nvSpPr>
          <p:cNvPr id="4" name="Slide Number Placeholder 3">
            <a:extLst>
              <a:ext uri="{FF2B5EF4-FFF2-40B4-BE49-F238E27FC236}">
                <a16:creationId xmlns:a16="http://schemas.microsoft.com/office/drawing/2014/main" id="{FAAB3A1D-DB92-4B9B-19D4-8CDDC523D128}"/>
              </a:ext>
            </a:extLst>
          </p:cNvPr>
          <p:cNvSpPr>
            <a:spLocks noGrp="1"/>
          </p:cNvSpPr>
          <p:nvPr>
            <p:ph type="sldNum" sz="quarter" idx="12"/>
          </p:nvPr>
        </p:nvSpPr>
        <p:spPr>
          <a:xfrm>
            <a:off x="8540496" y="6356350"/>
            <a:ext cx="2743200" cy="365125"/>
          </a:xfrm>
        </p:spPr>
        <p:txBody>
          <a:bodyPr>
            <a:normAutofit/>
          </a:bodyPr>
          <a:lstStyle/>
          <a:p>
            <a:pPr>
              <a:spcAft>
                <a:spcPts val="600"/>
              </a:spcAft>
            </a:pPr>
            <a:fld id="{CC5F7ED3-0EA6-4E1D-A99E-BA5BECD11015}" type="slidenum">
              <a:rPr lang="en-US">
                <a:solidFill>
                  <a:schemeClr val="tx1">
                    <a:lumMod val="50000"/>
                    <a:lumOff val="50000"/>
                  </a:schemeClr>
                </a:solidFill>
              </a:rPr>
              <a:pPr>
                <a:spcAft>
                  <a:spcPts val="600"/>
                </a:spcAft>
              </a:pPr>
              <a:t>25</a:t>
            </a:fld>
            <a:endParaRPr lang="en-US">
              <a:solidFill>
                <a:schemeClr val="tx1">
                  <a:lumMod val="50000"/>
                  <a:lumOff val="50000"/>
                </a:schemeClr>
              </a:solidFill>
            </a:endParaRPr>
          </a:p>
        </p:txBody>
      </p:sp>
    </p:spTree>
    <p:extLst>
      <p:ext uri="{BB962C8B-B14F-4D97-AF65-F5344CB8AC3E}">
        <p14:creationId xmlns:p14="http://schemas.microsoft.com/office/powerpoint/2010/main" val="900626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DF7D3F-6190-CFCF-97E2-E5D859A9C484}"/>
              </a:ext>
            </a:extLst>
          </p:cNvPr>
          <p:cNvSpPr>
            <a:spLocks noGrp="1"/>
          </p:cNvSpPr>
          <p:nvPr>
            <p:ph type="title"/>
          </p:nvPr>
        </p:nvSpPr>
        <p:spPr>
          <a:xfrm>
            <a:off x="1115568" y="548640"/>
            <a:ext cx="10168128" cy="1179576"/>
          </a:xfrm>
        </p:spPr>
        <p:txBody>
          <a:bodyPr>
            <a:normAutofit/>
          </a:bodyPr>
          <a:lstStyle/>
          <a:p>
            <a:r>
              <a:rPr lang="en-US" sz="3700"/>
              <a:t>Why should a Physics Education Researcher be in a physics department?</a:t>
            </a:r>
          </a:p>
        </p:txBody>
      </p:sp>
      <p:sp>
        <p:nvSpPr>
          <p:cNvPr id="15" name="Rectangle 14">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294B9AEE-C1CF-D297-E834-0D8F5AA9520A}"/>
              </a:ext>
            </a:extLst>
          </p:cNvPr>
          <p:cNvSpPr>
            <a:spLocks noGrp="1"/>
          </p:cNvSpPr>
          <p:nvPr>
            <p:ph idx="1"/>
          </p:nvPr>
        </p:nvSpPr>
        <p:spPr>
          <a:xfrm>
            <a:off x="555161" y="2481943"/>
            <a:ext cx="11167447" cy="3695020"/>
          </a:xfrm>
        </p:spPr>
        <p:txBody>
          <a:bodyPr>
            <a:normAutofit fontScale="92500"/>
          </a:bodyPr>
          <a:lstStyle/>
          <a:p>
            <a:pPr marL="514350" indent="-514350">
              <a:buFont typeface="+mj-lt"/>
              <a:buAutoNum type="arabicPeriod"/>
            </a:pPr>
            <a:r>
              <a:rPr lang="en-US" sz="3600" dirty="0">
                <a:solidFill>
                  <a:schemeClr val="bg2"/>
                </a:solidFill>
              </a:rPr>
              <a:t>We study teaching and learning of physics, which requires an understanding of physics and how people do physics.</a:t>
            </a:r>
          </a:p>
          <a:p>
            <a:pPr marL="514350" indent="-514350">
              <a:buFont typeface="+mj-lt"/>
              <a:buAutoNum type="arabicPeriod"/>
            </a:pPr>
            <a:r>
              <a:rPr lang="en-US" sz="3600" b="1" dirty="0"/>
              <a:t>We apply the tools, ways of thinking, and values for evidence in physics to study the teaching and learning of physics.</a:t>
            </a:r>
          </a:p>
          <a:p>
            <a:pPr marL="514350" indent="-514350">
              <a:buFont typeface="+mj-lt"/>
              <a:buAutoNum type="arabicPeriod"/>
            </a:pPr>
            <a:r>
              <a:rPr lang="en-US" sz="3600" dirty="0">
                <a:solidFill>
                  <a:schemeClr val="bg2"/>
                </a:solidFill>
              </a:rPr>
              <a:t>We need to work with physicists to do the research and implement the best practices that come out of it. </a:t>
            </a:r>
          </a:p>
        </p:txBody>
      </p:sp>
      <p:sp>
        <p:nvSpPr>
          <p:cNvPr id="4" name="Slide Number Placeholder 3">
            <a:extLst>
              <a:ext uri="{FF2B5EF4-FFF2-40B4-BE49-F238E27FC236}">
                <a16:creationId xmlns:a16="http://schemas.microsoft.com/office/drawing/2014/main" id="{FAAB3A1D-DB92-4B9B-19D4-8CDDC523D128}"/>
              </a:ext>
            </a:extLst>
          </p:cNvPr>
          <p:cNvSpPr>
            <a:spLocks noGrp="1"/>
          </p:cNvSpPr>
          <p:nvPr>
            <p:ph type="sldNum" sz="quarter" idx="12"/>
          </p:nvPr>
        </p:nvSpPr>
        <p:spPr>
          <a:xfrm>
            <a:off x="8540496" y="6356350"/>
            <a:ext cx="2743200" cy="365125"/>
          </a:xfrm>
        </p:spPr>
        <p:txBody>
          <a:bodyPr>
            <a:normAutofit/>
          </a:bodyPr>
          <a:lstStyle/>
          <a:p>
            <a:pPr>
              <a:spcAft>
                <a:spcPts val="600"/>
              </a:spcAft>
            </a:pPr>
            <a:fld id="{CC5F7ED3-0EA6-4E1D-A99E-BA5BECD11015}" type="slidenum">
              <a:rPr lang="en-US">
                <a:solidFill>
                  <a:schemeClr val="tx1">
                    <a:lumMod val="50000"/>
                    <a:lumOff val="50000"/>
                  </a:schemeClr>
                </a:solidFill>
              </a:rPr>
              <a:pPr>
                <a:spcAft>
                  <a:spcPts val="600"/>
                </a:spcAft>
              </a:pPr>
              <a:t>26</a:t>
            </a:fld>
            <a:endParaRPr lang="en-US">
              <a:solidFill>
                <a:schemeClr val="tx1">
                  <a:lumMod val="50000"/>
                  <a:lumOff val="50000"/>
                </a:schemeClr>
              </a:solidFill>
            </a:endParaRPr>
          </a:p>
        </p:txBody>
      </p:sp>
    </p:spTree>
    <p:extLst>
      <p:ext uri="{BB962C8B-B14F-4D97-AF65-F5344CB8AC3E}">
        <p14:creationId xmlns:p14="http://schemas.microsoft.com/office/powerpoint/2010/main" val="8309468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29D5AD-8348-4446-B191-6A9B6FE03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A3F395A2-2B64-4749-BD93-2F159C7E1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rgbClr val="E6E6E6"/>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5CF0135B-EAB8-4CA0-896C-2D897ECD2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292043-6266-D64C-6407-821A050EB67A}"/>
              </a:ext>
            </a:extLst>
          </p:cNvPr>
          <p:cNvSpPr>
            <a:spLocks noGrp="1"/>
          </p:cNvSpPr>
          <p:nvPr>
            <p:ph type="title"/>
          </p:nvPr>
        </p:nvSpPr>
        <p:spPr>
          <a:xfrm>
            <a:off x="838200" y="253397"/>
            <a:ext cx="10515600" cy="1273233"/>
          </a:xfrm>
        </p:spPr>
        <p:txBody>
          <a:bodyPr>
            <a:normAutofit/>
          </a:bodyPr>
          <a:lstStyle/>
          <a:p>
            <a:r>
              <a:rPr lang="en-US" sz="4000"/>
              <a:t>How do you know if an experimental result is trustworthy?</a:t>
            </a:r>
          </a:p>
        </p:txBody>
      </p:sp>
      <p:sp>
        <p:nvSpPr>
          <p:cNvPr id="15" name="Rectangle 14">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52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Content Placeholder 3">
            <a:extLst>
              <a:ext uri="{FF2B5EF4-FFF2-40B4-BE49-F238E27FC236}">
                <a16:creationId xmlns:a16="http://schemas.microsoft.com/office/drawing/2014/main" id="{8BA86FD4-D847-45A8-23A8-46B539829A54}"/>
              </a:ext>
            </a:extLst>
          </p:cNvPr>
          <p:cNvSpPr>
            <a:spLocks noGrp="1"/>
          </p:cNvSpPr>
          <p:nvPr>
            <p:ph idx="1"/>
          </p:nvPr>
        </p:nvSpPr>
        <p:spPr>
          <a:xfrm>
            <a:off x="838200" y="2478024"/>
            <a:ext cx="10515600" cy="3694176"/>
          </a:xfrm>
        </p:spPr>
        <p:txBody>
          <a:bodyPr>
            <a:normAutofit/>
          </a:bodyPr>
          <a:lstStyle/>
          <a:p>
            <a:endParaRPr lang="en-US" sz="2200"/>
          </a:p>
        </p:txBody>
      </p:sp>
      <p:sp>
        <p:nvSpPr>
          <p:cNvPr id="3" name="Slide Number Placeholder 2">
            <a:extLst>
              <a:ext uri="{FF2B5EF4-FFF2-40B4-BE49-F238E27FC236}">
                <a16:creationId xmlns:a16="http://schemas.microsoft.com/office/drawing/2014/main" id="{E2B92CFC-A407-D3B3-C000-3AF0FE3AB97B}"/>
              </a:ext>
            </a:extLst>
          </p:cNvPr>
          <p:cNvSpPr>
            <a:spLocks noGrp="1"/>
          </p:cNvSpPr>
          <p:nvPr>
            <p:ph type="sldNum" sz="quarter" idx="12"/>
          </p:nvPr>
        </p:nvSpPr>
        <p:spPr>
          <a:xfrm>
            <a:off x="8610600" y="6356350"/>
            <a:ext cx="2743200" cy="365125"/>
          </a:xfrm>
        </p:spPr>
        <p:txBody>
          <a:bodyPr>
            <a:normAutofit/>
          </a:bodyPr>
          <a:lstStyle/>
          <a:p>
            <a:pPr>
              <a:spcAft>
                <a:spcPts val="600"/>
              </a:spcAft>
            </a:pPr>
            <a:fld id="{CC5F7ED3-0EA6-4E1D-A99E-BA5BECD11015}" type="slidenum">
              <a:rPr lang="en-US">
                <a:solidFill>
                  <a:schemeClr val="tx1">
                    <a:lumMod val="50000"/>
                    <a:lumOff val="50000"/>
                  </a:schemeClr>
                </a:solidFill>
              </a:rPr>
              <a:pPr>
                <a:spcAft>
                  <a:spcPts val="600"/>
                </a:spcAft>
              </a:pPr>
              <a:t>27</a:t>
            </a:fld>
            <a:endParaRPr lang="en-US">
              <a:solidFill>
                <a:schemeClr val="tx1">
                  <a:lumMod val="50000"/>
                  <a:lumOff val="50000"/>
                </a:schemeClr>
              </a:solidFill>
            </a:endParaRPr>
          </a:p>
        </p:txBody>
      </p:sp>
      <p:sp>
        <p:nvSpPr>
          <p:cNvPr id="5" name="TextBox 4">
            <a:extLst>
              <a:ext uri="{FF2B5EF4-FFF2-40B4-BE49-F238E27FC236}">
                <a16:creationId xmlns:a16="http://schemas.microsoft.com/office/drawing/2014/main" id="{4A192E8D-19D1-416A-9EC3-8120543E8829}"/>
              </a:ext>
            </a:extLst>
          </p:cNvPr>
          <p:cNvSpPr txBox="1"/>
          <p:nvPr/>
        </p:nvSpPr>
        <p:spPr>
          <a:xfrm>
            <a:off x="0" y="6488668"/>
            <a:ext cx="5329881" cy="338554"/>
          </a:xfrm>
          <a:prstGeom prst="rect">
            <a:avLst/>
          </a:prstGeom>
          <a:noFill/>
        </p:spPr>
        <p:txBody>
          <a:bodyPr wrap="square" rtlCol="0">
            <a:spAutoFit/>
          </a:bodyPr>
          <a:lstStyle/>
          <a:p>
            <a:r>
              <a:rPr lang="en-US" sz="1600" dirty="0"/>
              <a:t>Hu &amp; Zwickl (2018) </a:t>
            </a:r>
            <a:r>
              <a:rPr lang="en-US" sz="1600" i="1" dirty="0"/>
              <a:t>Phys. Rev. PER</a:t>
            </a:r>
            <a:endParaRPr lang="en-US" sz="1600" dirty="0"/>
          </a:p>
        </p:txBody>
      </p:sp>
    </p:spTree>
    <p:extLst>
      <p:ext uri="{BB962C8B-B14F-4D97-AF65-F5344CB8AC3E}">
        <p14:creationId xmlns:p14="http://schemas.microsoft.com/office/powerpoint/2010/main" val="24321731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29D5AD-8348-4446-B191-6A9B6FE03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A3F395A2-2B64-4749-BD93-2F159C7E1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rgbClr val="E6E6E6"/>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5CF0135B-EAB8-4CA0-896C-2D897ECD2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292043-6266-D64C-6407-821A050EB67A}"/>
              </a:ext>
            </a:extLst>
          </p:cNvPr>
          <p:cNvSpPr>
            <a:spLocks noGrp="1"/>
          </p:cNvSpPr>
          <p:nvPr>
            <p:ph type="title"/>
          </p:nvPr>
        </p:nvSpPr>
        <p:spPr>
          <a:xfrm>
            <a:off x="838200" y="253397"/>
            <a:ext cx="10515600" cy="1273233"/>
          </a:xfrm>
        </p:spPr>
        <p:txBody>
          <a:bodyPr>
            <a:normAutofit/>
          </a:bodyPr>
          <a:lstStyle/>
          <a:p>
            <a:r>
              <a:rPr lang="en-US" sz="4000"/>
              <a:t>How do you know if an experimental result is trustworthy?</a:t>
            </a:r>
          </a:p>
        </p:txBody>
      </p:sp>
      <p:sp>
        <p:nvSpPr>
          <p:cNvPr id="15" name="Rectangle 14">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52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Content Placeholder 3">
            <a:extLst>
              <a:ext uri="{FF2B5EF4-FFF2-40B4-BE49-F238E27FC236}">
                <a16:creationId xmlns:a16="http://schemas.microsoft.com/office/drawing/2014/main" id="{8BA86FD4-D847-45A8-23A8-46B539829A54}"/>
              </a:ext>
            </a:extLst>
          </p:cNvPr>
          <p:cNvSpPr>
            <a:spLocks noGrp="1"/>
          </p:cNvSpPr>
          <p:nvPr>
            <p:ph idx="1"/>
          </p:nvPr>
        </p:nvSpPr>
        <p:spPr>
          <a:xfrm>
            <a:off x="135001" y="1708158"/>
            <a:ext cx="11918950" cy="4830754"/>
          </a:xfrm>
        </p:spPr>
        <p:txBody>
          <a:bodyPr>
            <a:noAutofit/>
          </a:bodyPr>
          <a:lstStyle/>
          <a:p>
            <a:pPr>
              <a:lnSpc>
                <a:spcPct val="100000"/>
              </a:lnSpc>
              <a:spcBef>
                <a:spcPts val="0"/>
              </a:spcBef>
            </a:pPr>
            <a:r>
              <a:rPr lang="en-US" b="1" dirty="0"/>
              <a:t>Expected results: </a:t>
            </a:r>
            <a:r>
              <a:rPr lang="en-US" dirty="0"/>
              <a:t>The result matches an expected result, such as one predicted by theory or a textbook.</a:t>
            </a:r>
          </a:p>
          <a:p>
            <a:pPr lvl="1">
              <a:lnSpc>
                <a:spcPct val="100000"/>
              </a:lnSpc>
              <a:spcBef>
                <a:spcPts val="0"/>
              </a:spcBef>
            </a:pPr>
            <a:r>
              <a:rPr lang="en-US" b="0" i="0" dirty="0">
                <a:solidFill>
                  <a:srgbClr val="1F1F1F"/>
                </a:solidFill>
                <a:effectLst/>
                <a:latin typeface="Google Sans"/>
              </a:rPr>
              <a:t>“A result is acceptable or trustworthy if it is very close to the known value of the parameter (within 5% error of the known value).”</a:t>
            </a:r>
            <a:endParaRPr lang="en-US" dirty="0"/>
          </a:p>
          <a:p>
            <a:pPr>
              <a:lnSpc>
                <a:spcPct val="100000"/>
              </a:lnSpc>
              <a:spcBef>
                <a:spcPts val="0"/>
              </a:spcBef>
            </a:pPr>
            <a:r>
              <a:rPr lang="en-US" b="1" dirty="0"/>
              <a:t>Consistent results:</a:t>
            </a:r>
            <a:r>
              <a:rPr lang="en-US" dirty="0"/>
              <a:t> The same result is obtained when looking at more data, either through repeated trials or comparing with other people.</a:t>
            </a:r>
          </a:p>
          <a:p>
            <a:pPr lvl="1">
              <a:lnSpc>
                <a:spcPct val="100000"/>
              </a:lnSpc>
              <a:spcBef>
                <a:spcPts val="0"/>
              </a:spcBef>
            </a:pPr>
            <a:r>
              <a:rPr lang="en-US" dirty="0"/>
              <a:t>“</a:t>
            </a:r>
            <a:r>
              <a:rPr lang="en-US" b="0" i="0" dirty="0">
                <a:solidFill>
                  <a:srgbClr val="1F1F1F"/>
                </a:solidFill>
                <a:effectLst/>
                <a:latin typeface="Google Sans"/>
              </a:rPr>
              <a:t>An experimental result can be seen as acceptable or trustworthy if it yields the same result after many replications.”</a:t>
            </a:r>
            <a:endParaRPr lang="en-US" dirty="0"/>
          </a:p>
          <a:p>
            <a:pPr>
              <a:lnSpc>
                <a:spcPct val="100000"/>
              </a:lnSpc>
              <a:spcBef>
                <a:spcPts val="0"/>
              </a:spcBef>
            </a:pPr>
            <a:r>
              <a:rPr lang="en-US" b="1" dirty="0"/>
              <a:t>Uncertainty:</a:t>
            </a:r>
            <a:r>
              <a:rPr lang="en-US" dirty="0"/>
              <a:t> </a:t>
            </a:r>
            <a:r>
              <a:rPr lang="en-US" dirty="0">
                <a:solidFill>
                  <a:srgbClr val="222222"/>
                </a:solidFill>
                <a:latin typeface="Helvetica Neue"/>
              </a:rPr>
              <a:t>M</a:t>
            </a:r>
            <a:r>
              <a:rPr lang="en-US" b="0" i="0" dirty="0">
                <a:solidFill>
                  <a:srgbClr val="222222"/>
                </a:solidFill>
                <a:effectLst/>
                <a:latin typeface="Helvetica Neue"/>
              </a:rPr>
              <a:t>easures were taken to reduce or account for uncertainty and/or there is a small calculated uncertainty.</a:t>
            </a:r>
          </a:p>
          <a:p>
            <a:pPr lvl="1">
              <a:lnSpc>
                <a:spcPct val="100000"/>
              </a:lnSpc>
              <a:spcBef>
                <a:spcPts val="0"/>
              </a:spcBef>
            </a:pPr>
            <a:r>
              <a:rPr lang="en-US" dirty="0">
                <a:solidFill>
                  <a:srgbClr val="222222"/>
                </a:solidFill>
                <a:latin typeface="Helvetica Neue"/>
              </a:rPr>
              <a:t>“</a:t>
            </a:r>
            <a:r>
              <a:rPr lang="en-US" b="0" i="0" dirty="0">
                <a:solidFill>
                  <a:srgbClr val="1F1F1F"/>
                </a:solidFill>
                <a:effectLst/>
                <a:latin typeface="Google Sans"/>
              </a:rPr>
              <a:t>If many trials are carried out and there is little uncertainty/error, then I would say a result is trustworthy. ”</a:t>
            </a:r>
            <a:endParaRPr lang="en-US" dirty="0"/>
          </a:p>
        </p:txBody>
      </p:sp>
      <p:sp>
        <p:nvSpPr>
          <p:cNvPr id="3" name="Slide Number Placeholder 2">
            <a:extLst>
              <a:ext uri="{FF2B5EF4-FFF2-40B4-BE49-F238E27FC236}">
                <a16:creationId xmlns:a16="http://schemas.microsoft.com/office/drawing/2014/main" id="{E2B92CFC-A407-D3B3-C000-3AF0FE3AB97B}"/>
              </a:ext>
            </a:extLst>
          </p:cNvPr>
          <p:cNvSpPr>
            <a:spLocks noGrp="1"/>
          </p:cNvSpPr>
          <p:nvPr>
            <p:ph type="sldNum" sz="quarter" idx="12"/>
          </p:nvPr>
        </p:nvSpPr>
        <p:spPr>
          <a:xfrm>
            <a:off x="8610600" y="6356350"/>
            <a:ext cx="2743200" cy="365125"/>
          </a:xfrm>
        </p:spPr>
        <p:txBody>
          <a:bodyPr>
            <a:normAutofit/>
          </a:bodyPr>
          <a:lstStyle/>
          <a:p>
            <a:pPr>
              <a:spcAft>
                <a:spcPts val="600"/>
              </a:spcAft>
            </a:pPr>
            <a:fld id="{CC5F7ED3-0EA6-4E1D-A99E-BA5BECD11015}" type="slidenum">
              <a:rPr lang="en-US">
                <a:solidFill>
                  <a:schemeClr val="tx1">
                    <a:lumMod val="50000"/>
                    <a:lumOff val="50000"/>
                  </a:schemeClr>
                </a:solidFill>
              </a:rPr>
              <a:pPr>
                <a:spcAft>
                  <a:spcPts val="600"/>
                </a:spcAft>
              </a:pPr>
              <a:t>28</a:t>
            </a:fld>
            <a:endParaRPr lang="en-US">
              <a:solidFill>
                <a:schemeClr val="tx1">
                  <a:lumMod val="50000"/>
                  <a:lumOff val="50000"/>
                </a:schemeClr>
              </a:solidFill>
            </a:endParaRPr>
          </a:p>
        </p:txBody>
      </p:sp>
      <p:sp>
        <p:nvSpPr>
          <p:cNvPr id="5" name="TextBox 4">
            <a:extLst>
              <a:ext uri="{FF2B5EF4-FFF2-40B4-BE49-F238E27FC236}">
                <a16:creationId xmlns:a16="http://schemas.microsoft.com/office/drawing/2014/main" id="{B0BD3D08-FAB6-A5FB-22AD-ECC3907C46F8}"/>
              </a:ext>
            </a:extLst>
          </p:cNvPr>
          <p:cNvSpPr txBox="1"/>
          <p:nvPr/>
        </p:nvSpPr>
        <p:spPr>
          <a:xfrm>
            <a:off x="0" y="6488668"/>
            <a:ext cx="5329881" cy="338554"/>
          </a:xfrm>
          <a:prstGeom prst="rect">
            <a:avLst/>
          </a:prstGeom>
          <a:noFill/>
        </p:spPr>
        <p:txBody>
          <a:bodyPr wrap="square" rtlCol="0">
            <a:spAutoFit/>
          </a:bodyPr>
          <a:lstStyle/>
          <a:p>
            <a:r>
              <a:rPr lang="en-US" sz="1600" dirty="0"/>
              <a:t>Hu &amp; Zwickl (2018) </a:t>
            </a:r>
            <a:r>
              <a:rPr lang="en-US" sz="1600" i="1" dirty="0"/>
              <a:t>Phys. Rev. PER</a:t>
            </a:r>
            <a:endParaRPr lang="en-US" sz="1600" dirty="0"/>
          </a:p>
        </p:txBody>
      </p:sp>
    </p:spTree>
    <p:extLst>
      <p:ext uri="{BB962C8B-B14F-4D97-AF65-F5344CB8AC3E}">
        <p14:creationId xmlns:p14="http://schemas.microsoft.com/office/powerpoint/2010/main" val="280375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29D5AD-8348-4446-B191-6A9B6FE03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A3F395A2-2B64-4749-BD93-2F159C7E1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rgbClr val="E6E6E6"/>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5CF0135B-EAB8-4CA0-896C-2D897ECD2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292043-6266-D64C-6407-821A050EB67A}"/>
              </a:ext>
            </a:extLst>
          </p:cNvPr>
          <p:cNvSpPr>
            <a:spLocks noGrp="1"/>
          </p:cNvSpPr>
          <p:nvPr>
            <p:ph type="title"/>
          </p:nvPr>
        </p:nvSpPr>
        <p:spPr>
          <a:xfrm>
            <a:off x="838200" y="253397"/>
            <a:ext cx="10515600" cy="1273233"/>
          </a:xfrm>
        </p:spPr>
        <p:txBody>
          <a:bodyPr>
            <a:normAutofit/>
          </a:bodyPr>
          <a:lstStyle/>
          <a:p>
            <a:r>
              <a:rPr lang="en-US" sz="4000"/>
              <a:t>How do you know if an experimental result is trustworthy?</a:t>
            </a:r>
          </a:p>
        </p:txBody>
      </p:sp>
      <p:sp>
        <p:nvSpPr>
          <p:cNvPr id="15" name="Rectangle 14">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52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lide Number Placeholder 2">
            <a:extLst>
              <a:ext uri="{FF2B5EF4-FFF2-40B4-BE49-F238E27FC236}">
                <a16:creationId xmlns:a16="http://schemas.microsoft.com/office/drawing/2014/main" id="{E2B92CFC-A407-D3B3-C000-3AF0FE3AB97B}"/>
              </a:ext>
            </a:extLst>
          </p:cNvPr>
          <p:cNvSpPr>
            <a:spLocks noGrp="1"/>
          </p:cNvSpPr>
          <p:nvPr>
            <p:ph type="sldNum" sz="quarter" idx="12"/>
          </p:nvPr>
        </p:nvSpPr>
        <p:spPr>
          <a:xfrm>
            <a:off x="8610600" y="6356350"/>
            <a:ext cx="2743200" cy="365125"/>
          </a:xfrm>
        </p:spPr>
        <p:txBody>
          <a:bodyPr>
            <a:normAutofit/>
          </a:bodyPr>
          <a:lstStyle/>
          <a:p>
            <a:pPr>
              <a:spcAft>
                <a:spcPts val="600"/>
              </a:spcAft>
            </a:pPr>
            <a:fld id="{CC5F7ED3-0EA6-4E1D-A99E-BA5BECD11015}" type="slidenum">
              <a:rPr lang="en-US">
                <a:solidFill>
                  <a:schemeClr val="tx1">
                    <a:lumMod val="50000"/>
                    <a:lumOff val="50000"/>
                  </a:schemeClr>
                </a:solidFill>
              </a:rPr>
              <a:pPr>
                <a:spcAft>
                  <a:spcPts val="600"/>
                </a:spcAft>
              </a:pPr>
              <a:t>29</a:t>
            </a:fld>
            <a:endParaRPr lang="en-US">
              <a:solidFill>
                <a:schemeClr val="tx1">
                  <a:lumMod val="50000"/>
                  <a:lumOff val="50000"/>
                </a:schemeClr>
              </a:solidFill>
            </a:endParaRPr>
          </a:p>
        </p:txBody>
      </p:sp>
      <p:graphicFrame>
        <p:nvGraphicFramePr>
          <p:cNvPr id="8" name="Content Placeholder 3">
            <a:extLst>
              <a:ext uri="{FF2B5EF4-FFF2-40B4-BE49-F238E27FC236}">
                <a16:creationId xmlns:a16="http://schemas.microsoft.com/office/drawing/2014/main" id="{F253C6B0-65E9-E026-B679-2B8173B48973}"/>
              </a:ext>
            </a:extLst>
          </p:cNvPr>
          <p:cNvGraphicFramePr>
            <a:graphicFrameLocks noGrp="1"/>
          </p:cNvGraphicFramePr>
          <p:nvPr>
            <p:ph idx="1"/>
            <p:extLst>
              <p:ext uri="{D42A27DB-BD31-4B8C-83A1-F6EECF244321}">
                <p14:modId xmlns:p14="http://schemas.microsoft.com/office/powerpoint/2010/main" val="2779221404"/>
              </p:ext>
            </p:extLst>
          </p:nvPr>
        </p:nvGraphicFramePr>
        <p:xfrm>
          <a:off x="838200" y="2898775"/>
          <a:ext cx="10515597" cy="1828800"/>
        </p:xfrm>
        <a:graphic>
          <a:graphicData uri="http://schemas.openxmlformats.org/drawingml/2006/table">
            <a:tbl>
              <a:tblPr firstRow="1" bandRow="1">
                <a:tableStyleId>{21E4AEA4-8DFA-4A89-87EB-49C32662AFE0}</a:tableStyleId>
              </a:tblPr>
              <a:tblGrid>
                <a:gridCol w="3505199">
                  <a:extLst>
                    <a:ext uri="{9D8B030D-6E8A-4147-A177-3AD203B41FA5}">
                      <a16:colId xmlns:a16="http://schemas.microsoft.com/office/drawing/2014/main" val="3012201678"/>
                    </a:ext>
                  </a:extLst>
                </a:gridCol>
                <a:gridCol w="3505199">
                  <a:extLst>
                    <a:ext uri="{9D8B030D-6E8A-4147-A177-3AD203B41FA5}">
                      <a16:colId xmlns:a16="http://schemas.microsoft.com/office/drawing/2014/main" val="178176599"/>
                    </a:ext>
                  </a:extLst>
                </a:gridCol>
                <a:gridCol w="3505199">
                  <a:extLst>
                    <a:ext uri="{9D8B030D-6E8A-4147-A177-3AD203B41FA5}">
                      <a16:colId xmlns:a16="http://schemas.microsoft.com/office/drawing/2014/main" val="1715818527"/>
                    </a:ext>
                  </a:extLst>
                </a:gridCol>
              </a:tblGrid>
              <a:tr h="370840">
                <a:tc>
                  <a:txBody>
                    <a:bodyPr/>
                    <a:lstStyle/>
                    <a:p>
                      <a:endParaRPr lang="en-US" sz="2400"/>
                    </a:p>
                  </a:txBody>
                  <a:tcPr/>
                </a:tc>
                <a:tc>
                  <a:txBody>
                    <a:bodyPr/>
                    <a:lstStyle/>
                    <a:p>
                      <a:r>
                        <a:rPr lang="en-US" sz="2400" dirty="0"/>
                        <a:t>Lab Course A</a:t>
                      </a:r>
                    </a:p>
                  </a:txBody>
                  <a:tcPr/>
                </a:tc>
                <a:tc>
                  <a:txBody>
                    <a:bodyPr/>
                    <a:lstStyle/>
                    <a:p>
                      <a:pPr algn="l"/>
                      <a:r>
                        <a:rPr lang="en-US" sz="2400" dirty="0"/>
                        <a:t>Lab Course B</a:t>
                      </a:r>
                    </a:p>
                  </a:txBody>
                  <a:tcPr/>
                </a:tc>
                <a:extLst>
                  <a:ext uri="{0D108BD9-81ED-4DB2-BD59-A6C34878D82A}">
                    <a16:rowId xmlns:a16="http://schemas.microsoft.com/office/drawing/2014/main" val="2735262628"/>
                  </a:ext>
                </a:extLst>
              </a:tr>
              <a:tr h="370840">
                <a:tc>
                  <a:txBody>
                    <a:bodyPr/>
                    <a:lstStyle/>
                    <a:p>
                      <a:r>
                        <a:rPr lang="en-US" sz="2400" dirty="0"/>
                        <a:t>Expected results</a:t>
                      </a:r>
                    </a:p>
                  </a:txBody>
                  <a:tcPr/>
                </a:tc>
                <a:tc>
                  <a:txBody>
                    <a:bodyPr/>
                    <a:lstStyle/>
                    <a:p>
                      <a:r>
                        <a:rPr lang="en-US" sz="2400" dirty="0"/>
                        <a:t>23%</a:t>
                      </a:r>
                    </a:p>
                  </a:txBody>
                  <a:tcPr/>
                </a:tc>
                <a:tc>
                  <a:txBody>
                    <a:bodyPr/>
                    <a:lstStyle/>
                    <a:p>
                      <a:r>
                        <a:rPr lang="en-US" sz="2400" dirty="0"/>
                        <a:t>17%</a:t>
                      </a:r>
                    </a:p>
                  </a:txBody>
                  <a:tcPr/>
                </a:tc>
                <a:extLst>
                  <a:ext uri="{0D108BD9-81ED-4DB2-BD59-A6C34878D82A}">
                    <a16:rowId xmlns:a16="http://schemas.microsoft.com/office/drawing/2014/main" val="2049159530"/>
                  </a:ext>
                </a:extLst>
              </a:tr>
              <a:tr h="370840">
                <a:tc>
                  <a:txBody>
                    <a:bodyPr/>
                    <a:lstStyle/>
                    <a:p>
                      <a:r>
                        <a:rPr lang="en-US" sz="2400" dirty="0"/>
                        <a:t>Consistent results</a:t>
                      </a:r>
                    </a:p>
                  </a:txBody>
                  <a:tcPr/>
                </a:tc>
                <a:tc>
                  <a:txBody>
                    <a:bodyPr/>
                    <a:lstStyle/>
                    <a:p>
                      <a:r>
                        <a:rPr lang="en-US" sz="2400" dirty="0"/>
                        <a:t>53%</a:t>
                      </a:r>
                    </a:p>
                  </a:txBody>
                  <a:tcPr/>
                </a:tc>
                <a:tc>
                  <a:txBody>
                    <a:bodyPr/>
                    <a:lstStyle/>
                    <a:p>
                      <a:r>
                        <a:rPr lang="en-US" sz="2400" dirty="0"/>
                        <a:t>53%</a:t>
                      </a:r>
                    </a:p>
                  </a:txBody>
                  <a:tcPr/>
                </a:tc>
                <a:extLst>
                  <a:ext uri="{0D108BD9-81ED-4DB2-BD59-A6C34878D82A}">
                    <a16:rowId xmlns:a16="http://schemas.microsoft.com/office/drawing/2014/main" val="3351661122"/>
                  </a:ext>
                </a:extLst>
              </a:tr>
              <a:tr h="370840">
                <a:tc>
                  <a:txBody>
                    <a:bodyPr/>
                    <a:lstStyle/>
                    <a:p>
                      <a:r>
                        <a:rPr lang="en-US" sz="2400" dirty="0"/>
                        <a:t>Uncertainty</a:t>
                      </a:r>
                    </a:p>
                  </a:txBody>
                  <a:tcPr/>
                </a:tc>
                <a:tc>
                  <a:txBody>
                    <a:bodyPr/>
                    <a:lstStyle/>
                    <a:p>
                      <a:r>
                        <a:rPr lang="en-US" sz="2400" dirty="0"/>
                        <a:t>19%</a:t>
                      </a:r>
                    </a:p>
                  </a:txBody>
                  <a:tcPr/>
                </a:tc>
                <a:tc>
                  <a:txBody>
                    <a:bodyPr/>
                    <a:lstStyle/>
                    <a:p>
                      <a:r>
                        <a:rPr lang="en-US" sz="2400" dirty="0"/>
                        <a:t>50%</a:t>
                      </a:r>
                    </a:p>
                  </a:txBody>
                  <a:tcPr/>
                </a:tc>
                <a:extLst>
                  <a:ext uri="{0D108BD9-81ED-4DB2-BD59-A6C34878D82A}">
                    <a16:rowId xmlns:a16="http://schemas.microsoft.com/office/drawing/2014/main" val="674514494"/>
                  </a:ext>
                </a:extLst>
              </a:tr>
            </a:tbl>
          </a:graphicData>
        </a:graphic>
      </p:graphicFrame>
      <p:pic>
        <p:nvPicPr>
          <p:cNvPr id="10" name="Picture 9" descr="A picture containing sky, mountain, person, outdoor&#10;&#10;Description automatically generated">
            <a:extLst>
              <a:ext uri="{FF2B5EF4-FFF2-40B4-BE49-F238E27FC236}">
                <a16:creationId xmlns:a16="http://schemas.microsoft.com/office/drawing/2014/main" id="{1D6FA91E-ABEF-ED4E-3A1F-DEA330F63B3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283470" y="0"/>
            <a:ext cx="908530" cy="1097280"/>
          </a:xfrm>
          <a:prstGeom prst="rect">
            <a:avLst/>
          </a:prstGeom>
        </p:spPr>
      </p:pic>
      <p:sp>
        <p:nvSpPr>
          <p:cNvPr id="12" name="TextBox 11">
            <a:extLst>
              <a:ext uri="{FF2B5EF4-FFF2-40B4-BE49-F238E27FC236}">
                <a16:creationId xmlns:a16="http://schemas.microsoft.com/office/drawing/2014/main" id="{1F60E812-9E97-E26B-9BD3-7CAF10F382F3}"/>
              </a:ext>
            </a:extLst>
          </p:cNvPr>
          <p:cNvSpPr txBox="1"/>
          <p:nvPr/>
        </p:nvSpPr>
        <p:spPr>
          <a:xfrm>
            <a:off x="11311544" y="1085551"/>
            <a:ext cx="852383" cy="307777"/>
          </a:xfrm>
          <a:prstGeom prst="rect">
            <a:avLst/>
          </a:prstGeom>
          <a:noFill/>
        </p:spPr>
        <p:txBody>
          <a:bodyPr wrap="square" rtlCol="0">
            <a:spAutoFit/>
          </a:bodyPr>
          <a:lstStyle/>
          <a:p>
            <a:pPr algn="ctr"/>
            <a:r>
              <a:rPr lang="en-US" sz="1400" dirty="0"/>
              <a:t>E. Smith</a:t>
            </a:r>
          </a:p>
        </p:txBody>
      </p:sp>
      <p:sp>
        <p:nvSpPr>
          <p:cNvPr id="14" name="TextBox 13">
            <a:extLst>
              <a:ext uri="{FF2B5EF4-FFF2-40B4-BE49-F238E27FC236}">
                <a16:creationId xmlns:a16="http://schemas.microsoft.com/office/drawing/2014/main" id="{7382584C-31E9-A512-1916-F7EA3D86095B}"/>
              </a:ext>
            </a:extLst>
          </p:cNvPr>
          <p:cNvSpPr txBox="1"/>
          <p:nvPr/>
        </p:nvSpPr>
        <p:spPr>
          <a:xfrm>
            <a:off x="0" y="6488668"/>
            <a:ext cx="5329881" cy="338554"/>
          </a:xfrm>
          <a:prstGeom prst="rect">
            <a:avLst/>
          </a:prstGeom>
          <a:noFill/>
        </p:spPr>
        <p:txBody>
          <a:bodyPr wrap="square" rtlCol="0">
            <a:spAutoFit/>
          </a:bodyPr>
          <a:lstStyle/>
          <a:p>
            <a:r>
              <a:rPr lang="en-US" sz="1600" dirty="0"/>
              <a:t>Smith, Stein, Walsh, &amp; Holmes (2020) </a:t>
            </a:r>
            <a:r>
              <a:rPr lang="en-US" sz="1600" i="1" dirty="0"/>
              <a:t>PRX</a:t>
            </a:r>
            <a:endParaRPr lang="en-US" sz="1600" dirty="0"/>
          </a:p>
        </p:txBody>
      </p:sp>
    </p:spTree>
    <p:extLst>
      <p:ext uri="{BB962C8B-B14F-4D97-AF65-F5344CB8AC3E}">
        <p14:creationId xmlns:p14="http://schemas.microsoft.com/office/powerpoint/2010/main" val="1534628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DF7D3F-6190-CFCF-97E2-E5D859A9C484}"/>
              </a:ext>
            </a:extLst>
          </p:cNvPr>
          <p:cNvSpPr>
            <a:spLocks noGrp="1"/>
          </p:cNvSpPr>
          <p:nvPr>
            <p:ph type="title"/>
          </p:nvPr>
        </p:nvSpPr>
        <p:spPr>
          <a:xfrm>
            <a:off x="1115568" y="548640"/>
            <a:ext cx="10168128" cy="1179576"/>
          </a:xfrm>
        </p:spPr>
        <p:txBody>
          <a:bodyPr>
            <a:normAutofit/>
          </a:bodyPr>
          <a:lstStyle/>
          <a:p>
            <a:r>
              <a:rPr lang="en-US" sz="3700"/>
              <a:t>Why should a Physics Education Researcher be in a physics department?</a:t>
            </a:r>
          </a:p>
        </p:txBody>
      </p:sp>
      <p:sp>
        <p:nvSpPr>
          <p:cNvPr id="15" name="Rectangle 14">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294B9AEE-C1CF-D297-E834-0D8F5AA9520A}"/>
              </a:ext>
            </a:extLst>
          </p:cNvPr>
          <p:cNvSpPr>
            <a:spLocks noGrp="1"/>
          </p:cNvSpPr>
          <p:nvPr>
            <p:ph idx="1"/>
          </p:nvPr>
        </p:nvSpPr>
        <p:spPr>
          <a:xfrm>
            <a:off x="555161" y="2481943"/>
            <a:ext cx="11167447" cy="3695020"/>
          </a:xfrm>
        </p:spPr>
        <p:txBody>
          <a:bodyPr>
            <a:normAutofit fontScale="92500"/>
          </a:bodyPr>
          <a:lstStyle/>
          <a:p>
            <a:pPr marL="514350" indent="-514350">
              <a:buFont typeface="+mj-lt"/>
              <a:buAutoNum type="arabicPeriod"/>
            </a:pPr>
            <a:r>
              <a:rPr lang="en-US" sz="3600" dirty="0"/>
              <a:t>We study teaching and learning of physics, which requires an understanding of physics and how people do physics.</a:t>
            </a:r>
          </a:p>
          <a:p>
            <a:pPr marL="514350" indent="-514350">
              <a:buFont typeface="+mj-lt"/>
              <a:buAutoNum type="arabicPeriod"/>
            </a:pPr>
            <a:r>
              <a:rPr lang="en-US" sz="3600" dirty="0"/>
              <a:t>We apply the tools, ways of thinking, and values for evidence in physics to study the teaching and learning of physics.</a:t>
            </a:r>
          </a:p>
          <a:p>
            <a:pPr marL="514350" indent="-514350">
              <a:buFont typeface="+mj-lt"/>
              <a:buAutoNum type="arabicPeriod"/>
            </a:pPr>
            <a:r>
              <a:rPr lang="en-US" sz="3600" dirty="0"/>
              <a:t>We need to work with physicists to do the research and implement the best practices that come out of it. </a:t>
            </a:r>
          </a:p>
        </p:txBody>
      </p:sp>
      <p:sp>
        <p:nvSpPr>
          <p:cNvPr id="4" name="Slide Number Placeholder 3">
            <a:extLst>
              <a:ext uri="{FF2B5EF4-FFF2-40B4-BE49-F238E27FC236}">
                <a16:creationId xmlns:a16="http://schemas.microsoft.com/office/drawing/2014/main" id="{FAAB3A1D-DB92-4B9B-19D4-8CDDC523D128}"/>
              </a:ext>
            </a:extLst>
          </p:cNvPr>
          <p:cNvSpPr>
            <a:spLocks noGrp="1"/>
          </p:cNvSpPr>
          <p:nvPr>
            <p:ph type="sldNum" sz="quarter" idx="12"/>
          </p:nvPr>
        </p:nvSpPr>
        <p:spPr>
          <a:xfrm>
            <a:off x="8540496" y="6356350"/>
            <a:ext cx="2743200" cy="365125"/>
          </a:xfrm>
        </p:spPr>
        <p:txBody>
          <a:bodyPr>
            <a:normAutofit/>
          </a:bodyPr>
          <a:lstStyle/>
          <a:p>
            <a:pPr>
              <a:spcAft>
                <a:spcPts val="600"/>
              </a:spcAft>
            </a:pPr>
            <a:fld id="{CC5F7ED3-0EA6-4E1D-A99E-BA5BECD11015}" type="slidenum">
              <a:rPr lang="en-US">
                <a:solidFill>
                  <a:schemeClr val="tx1">
                    <a:lumMod val="50000"/>
                    <a:lumOff val="50000"/>
                  </a:schemeClr>
                </a:solidFill>
              </a:rPr>
              <a:pPr>
                <a:spcAft>
                  <a:spcPts val="600"/>
                </a:spcAft>
              </a:pPr>
              <a:t>3</a:t>
            </a:fld>
            <a:endParaRPr lang="en-US">
              <a:solidFill>
                <a:schemeClr val="tx1">
                  <a:lumMod val="50000"/>
                  <a:lumOff val="50000"/>
                </a:schemeClr>
              </a:solidFill>
            </a:endParaRPr>
          </a:p>
        </p:txBody>
      </p:sp>
    </p:spTree>
    <p:extLst>
      <p:ext uri="{BB962C8B-B14F-4D97-AF65-F5344CB8AC3E}">
        <p14:creationId xmlns:p14="http://schemas.microsoft.com/office/powerpoint/2010/main" val="237153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29D5AD-8348-4446-B191-6A9B6FE03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A3F395A2-2B64-4749-BD93-2F159C7E1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rgbClr val="E6E6E6"/>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5CF0135B-EAB8-4CA0-896C-2D897ECD2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292043-6266-D64C-6407-821A050EB67A}"/>
              </a:ext>
            </a:extLst>
          </p:cNvPr>
          <p:cNvSpPr>
            <a:spLocks noGrp="1"/>
          </p:cNvSpPr>
          <p:nvPr>
            <p:ph type="title"/>
          </p:nvPr>
        </p:nvSpPr>
        <p:spPr>
          <a:xfrm>
            <a:off x="838200" y="253397"/>
            <a:ext cx="10515600" cy="1273233"/>
          </a:xfrm>
        </p:spPr>
        <p:txBody>
          <a:bodyPr>
            <a:normAutofit/>
          </a:bodyPr>
          <a:lstStyle/>
          <a:p>
            <a:r>
              <a:rPr lang="en-US" sz="4000"/>
              <a:t>How do you know if an experimental result is trustworthy?</a:t>
            </a:r>
          </a:p>
        </p:txBody>
      </p:sp>
      <p:sp>
        <p:nvSpPr>
          <p:cNvPr id="15" name="Rectangle 14">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52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lide Number Placeholder 2">
            <a:extLst>
              <a:ext uri="{FF2B5EF4-FFF2-40B4-BE49-F238E27FC236}">
                <a16:creationId xmlns:a16="http://schemas.microsoft.com/office/drawing/2014/main" id="{E2B92CFC-A407-D3B3-C000-3AF0FE3AB97B}"/>
              </a:ext>
            </a:extLst>
          </p:cNvPr>
          <p:cNvSpPr>
            <a:spLocks noGrp="1"/>
          </p:cNvSpPr>
          <p:nvPr>
            <p:ph type="sldNum" sz="quarter" idx="12"/>
          </p:nvPr>
        </p:nvSpPr>
        <p:spPr>
          <a:xfrm>
            <a:off x="8610600" y="6356350"/>
            <a:ext cx="2743200" cy="365125"/>
          </a:xfrm>
        </p:spPr>
        <p:txBody>
          <a:bodyPr>
            <a:normAutofit/>
          </a:bodyPr>
          <a:lstStyle/>
          <a:p>
            <a:pPr>
              <a:spcAft>
                <a:spcPts val="600"/>
              </a:spcAft>
            </a:pPr>
            <a:fld id="{CC5F7ED3-0EA6-4E1D-A99E-BA5BECD11015}" type="slidenum">
              <a:rPr lang="en-US">
                <a:solidFill>
                  <a:schemeClr val="tx1">
                    <a:lumMod val="50000"/>
                    <a:lumOff val="50000"/>
                  </a:schemeClr>
                </a:solidFill>
              </a:rPr>
              <a:pPr>
                <a:spcAft>
                  <a:spcPts val="600"/>
                </a:spcAft>
              </a:pPr>
              <a:t>30</a:t>
            </a:fld>
            <a:endParaRPr lang="en-US">
              <a:solidFill>
                <a:schemeClr val="tx1">
                  <a:lumMod val="50000"/>
                  <a:lumOff val="50000"/>
                </a:schemeClr>
              </a:solidFill>
            </a:endParaRPr>
          </a:p>
        </p:txBody>
      </p:sp>
      <p:sp>
        <p:nvSpPr>
          <p:cNvPr id="14" name="TextBox 13">
            <a:extLst>
              <a:ext uri="{FF2B5EF4-FFF2-40B4-BE49-F238E27FC236}">
                <a16:creationId xmlns:a16="http://schemas.microsoft.com/office/drawing/2014/main" id="{7382584C-31E9-A512-1916-F7EA3D86095B}"/>
              </a:ext>
            </a:extLst>
          </p:cNvPr>
          <p:cNvSpPr txBox="1"/>
          <p:nvPr/>
        </p:nvSpPr>
        <p:spPr>
          <a:xfrm>
            <a:off x="0" y="6488668"/>
            <a:ext cx="5329881" cy="338554"/>
          </a:xfrm>
          <a:prstGeom prst="rect">
            <a:avLst/>
          </a:prstGeom>
          <a:noFill/>
        </p:spPr>
        <p:txBody>
          <a:bodyPr wrap="square" rtlCol="0">
            <a:spAutoFit/>
          </a:bodyPr>
          <a:lstStyle/>
          <a:p>
            <a:r>
              <a:rPr lang="en-US" sz="1600" dirty="0"/>
              <a:t>Fussell, Mazrui, Holmes (2022) </a:t>
            </a:r>
            <a:r>
              <a:rPr lang="en-US" sz="1600" i="1" dirty="0"/>
              <a:t>PERC proceedings</a:t>
            </a:r>
            <a:endParaRPr lang="en-US" sz="1600" dirty="0"/>
          </a:p>
        </p:txBody>
      </p:sp>
      <p:sp>
        <p:nvSpPr>
          <p:cNvPr id="5" name="Content Placeholder 4">
            <a:extLst>
              <a:ext uri="{FF2B5EF4-FFF2-40B4-BE49-F238E27FC236}">
                <a16:creationId xmlns:a16="http://schemas.microsoft.com/office/drawing/2014/main" id="{CD9D9C36-78A8-C130-C92C-D6C16C47F9EB}"/>
              </a:ext>
            </a:extLst>
          </p:cNvPr>
          <p:cNvSpPr>
            <a:spLocks noGrp="1"/>
          </p:cNvSpPr>
          <p:nvPr>
            <p:ph idx="1"/>
          </p:nvPr>
        </p:nvSpPr>
        <p:spPr>
          <a:xfrm>
            <a:off x="838200" y="1825625"/>
            <a:ext cx="5329881" cy="4351338"/>
          </a:xfrm>
        </p:spPr>
        <p:txBody>
          <a:bodyPr/>
          <a:lstStyle/>
          <a:p>
            <a:pPr marL="0" indent="0">
              <a:buNone/>
            </a:pPr>
            <a:r>
              <a:rPr lang="en-US"/>
              <a:t>Machine Learning &amp; Natural Language Processing should be able to mimic human coders.</a:t>
            </a:r>
            <a:endParaRPr lang="en-US" dirty="0"/>
          </a:p>
        </p:txBody>
      </p:sp>
      <p:graphicFrame>
        <p:nvGraphicFramePr>
          <p:cNvPr id="6" name="Object 5">
            <a:extLst>
              <a:ext uri="{FF2B5EF4-FFF2-40B4-BE49-F238E27FC236}">
                <a16:creationId xmlns:a16="http://schemas.microsoft.com/office/drawing/2014/main" id="{B1B26508-62EF-0DCC-5836-08359EB0ED16}"/>
              </a:ext>
            </a:extLst>
          </p:cNvPr>
          <p:cNvGraphicFramePr>
            <a:graphicFrameLocks noChangeAspect="1"/>
          </p:cNvGraphicFramePr>
          <p:nvPr>
            <p:extLst>
              <p:ext uri="{D42A27DB-BD31-4B8C-83A1-F6EECF244321}">
                <p14:modId xmlns:p14="http://schemas.microsoft.com/office/powerpoint/2010/main" val="503584744"/>
              </p:ext>
            </p:extLst>
          </p:nvPr>
        </p:nvGraphicFramePr>
        <p:xfrm>
          <a:off x="9039808" y="1556563"/>
          <a:ext cx="2873243" cy="3840480"/>
        </p:xfrm>
        <a:graphic>
          <a:graphicData uri="http://schemas.openxmlformats.org/presentationml/2006/ole">
            <mc:AlternateContent xmlns:mc="http://schemas.openxmlformats.org/markup-compatibility/2006">
              <mc:Choice xmlns:v="urn:schemas-microsoft-com:vml" Requires="v">
                <p:oleObj name="Acrobat Document" r:id="rId2" imgW="3847894" imgH="5143500" progId="Acrobat.Document.DC">
                  <p:embed/>
                </p:oleObj>
              </mc:Choice>
              <mc:Fallback>
                <p:oleObj name="Acrobat Document" r:id="rId2" imgW="3847894" imgH="5143500" progId="Acrobat.Document.DC">
                  <p:embed/>
                  <p:pic>
                    <p:nvPicPr>
                      <p:cNvPr id="7" name="Object 6">
                        <a:extLst>
                          <a:ext uri="{FF2B5EF4-FFF2-40B4-BE49-F238E27FC236}">
                            <a16:creationId xmlns:a16="http://schemas.microsoft.com/office/drawing/2014/main" id="{8CC87D2F-0610-782D-3857-881C5914CE2B}"/>
                          </a:ext>
                        </a:extLst>
                      </p:cNvPr>
                      <p:cNvPicPr/>
                      <p:nvPr/>
                    </p:nvPicPr>
                    <p:blipFill>
                      <a:blip r:embed="rId3"/>
                      <a:stretch>
                        <a:fillRect/>
                      </a:stretch>
                    </p:blipFill>
                    <p:spPr>
                      <a:xfrm>
                        <a:off x="9039808" y="1556563"/>
                        <a:ext cx="2873243" cy="384048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CABF7862-C2F8-7E11-3F3B-F0DA21F216F9}"/>
              </a:ext>
            </a:extLst>
          </p:cNvPr>
          <p:cNvGraphicFramePr>
            <a:graphicFrameLocks noChangeAspect="1"/>
          </p:cNvGraphicFramePr>
          <p:nvPr>
            <p:extLst>
              <p:ext uri="{D42A27DB-BD31-4B8C-83A1-F6EECF244321}">
                <p14:modId xmlns:p14="http://schemas.microsoft.com/office/powerpoint/2010/main" val="557993044"/>
              </p:ext>
            </p:extLst>
          </p:nvPr>
        </p:nvGraphicFramePr>
        <p:xfrm>
          <a:off x="5950207" y="1598178"/>
          <a:ext cx="2958587" cy="3840480"/>
        </p:xfrm>
        <a:graphic>
          <a:graphicData uri="http://schemas.openxmlformats.org/presentationml/2006/ole">
            <mc:AlternateContent xmlns:mc="http://schemas.openxmlformats.org/markup-compatibility/2006">
              <mc:Choice xmlns:v="urn:schemas-microsoft-com:vml" Requires="v">
                <p:oleObj name="Acrobat Document" r:id="rId4" imgW="3962282" imgH="5143500" progId="Acrobat.Document.DC">
                  <p:embed/>
                </p:oleObj>
              </mc:Choice>
              <mc:Fallback>
                <p:oleObj name="Acrobat Document" r:id="rId4" imgW="3962282" imgH="5143500" progId="Acrobat.Document.DC">
                  <p:embed/>
                  <p:pic>
                    <p:nvPicPr>
                      <p:cNvPr id="8" name="Object 7">
                        <a:extLst>
                          <a:ext uri="{FF2B5EF4-FFF2-40B4-BE49-F238E27FC236}">
                            <a16:creationId xmlns:a16="http://schemas.microsoft.com/office/drawing/2014/main" id="{291E654F-35F3-1A99-9BF9-E9B8B0E436ED}"/>
                          </a:ext>
                        </a:extLst>
                      </p:cNvPr>
                      <p:cNvPicPr/>
                      <p:nvPr/>
                    </p:nvPicPr>
                    <p:blipFill>
                      <a:blip r:embed="rId5"/>
                      <a:stretch>
                        <a:fillRect/>
                      </a:stretch>
                    </p:blipFill>
                    <p:spPr>
                      <a:xfrm>
                        <a:off x="5950207" y="1598178"/>
                        <a:ext cx="2958587" cy="3840480"/>
                      </a:xfrm>
                      <a:prstGeom prst="rect">
                        <a:avLst/>
                      </a:prstGeom>
                    </p:spPr>
                  </p:pic>
                </p:oleObj>
              </mc:Fallback>
            </mc:AlternateContent>
          </a:graphicData>
        </a:graphic>
      </p:graphicFrame>
      <p:sp>
        <p:nvSpPr>
          <p:cNvPr id="16" name="TextBox 15">
            <a:extLst>
              <a:ext uri="{FF2B5EF4-FFF2-40B4-BE49-F238E27FC236}">
                <a16:creationId xmlns:a16="http://schemas.microsoft.com/office/drawing/2014/main" id="{B7BFC060-BBCC-1F77-2BB6-408992288295}"/>
              </a:ext>
            </a:extLst>
          </p:cNvPr>
          <p:cNvSpPr txBox="1"/>
          <p:nvPr/>
        </p:nvSpPr>
        <p:spPr>
          <a:xfrm>
            <a:off x="9302035" y="5397043"/>
            <a:ext cx="2656114" cy="369332"/>
          </a:xfrm>
          <a:prstGeom prst="rect">
            <a:avLst/>
          </a:prstGeom>
          <a:noFill/>
        </p:spPr>
        <p:txBody>
          <a:bodyPr wrap="square" rtlCol="0">
            <a:spAutoFit/>
          </a:bodyPr>
          <a:lstStyle/>
          <a:p>
            <a:pPr algn="ctr"/>
            <a:r>
              <a:rPr lang="en-US" dirty="0"/>
              <a:t>“Consistent Results”</a:t>
            </a:r>
          </a:p>
        </p:txBody>
      </p:sp>
      <p:sp>
        <p:nvSpPr>
          <p:cNvPr id="17" name="TextBox 16">
            <a:extLst>
              <a:ext uri="{FF2B5EF4-FFF2-40B4-BE49-F238E27FC236}">
                <a16:creationId xmlns:a16="http://schemas.microsoft.com/office/drawing/2014/main" id="{87EB1441-6FB0-36A7-DD55-35E18303BF8B}"/>
              </a:ext>
            </a:extLst>
          </p:cNvPr>
          <p:cNvSpPr txBox="1"/>
          <p:nvPr/>
        </p:nvSpPr>
        <p:spPr>
          <a:xfrm>
            <a:off x="6252680" y="5397043"/>
            <a:ext cx="2656114" cy="369332"/>
          </a:xfrm>
          <a:prstGeom prst="rect">
            <a:avLst/>
          </a:prstGeom>
          <a:noFill/>
        </p:spPr>
        <p:txBody>
          <a:bodyPr wrap="square" rtlCol="0">
            <a:spAutoFit/>
          </a:bodyPr>
          <a:lstStyle/>
          <a:p>
            <a:pPr algn="ctr"/>
            <a:r>
              <a:rPr lang="en-US" dirty="0"/>
              <a:t>“Expected Results”</a:t>
            </a:r>
          </a:p>
        </p:txBody>
      </p:sp>
      <p:sp>
        <p:nvSpPr>
          <p:cNvPr id="18" name="TextBox 17">
            <a:extLst>
              <a:ext uri="{FF2B5EF4-FFF2-40B4-BE49-F238E27FC236}">
                <a16:creationId xmlns:a16="http://schemas.microsoft.com/office/drawing/2014/main" id="{B99C4579-15DA-B0D1-5EE1-DFCF7E21FEF2}"/>
              </a:ext>
            </a:extLst>
          </p:cNvPr>
          <p:cNvSpPr txBox="1"/>
          <p:nvPr/>
        </p:nvSpPr>
        <p:spPr>
          <a:xfrm>
            <a:off x="5950207" y="5982907"/>
            <a:ext cx="4592216" cy="646331"/>
          </a:xfrm>
          <a:prstGeom prst="rect">
            <a:avLst/>
          </a:prstGeom>
          <a:noFill/>
        </p:spPr>
        <p:txBody>
          <a:bodyPr wrap="square">
            <a:spAutoFit/>
          </a:bodyPr>
          <a:lstStyle/>
          <a:p>
            <a:r>
              <a:rPr lang="en-US" dirty="0"/>
              <a:t>Kappa = measure of how human and computer coder compare</a:t>
            </a:r>
          </a:p>
        </p:txBody>
      </p:sp>
      <p:pic>
        <p:nvPicPr>
          <p:cNvPr id="19" name="Picture 18" descr="A person posing for the camera&#10;&#10;Description automatically generated">
            <a:extLst>
              <a:ext uri="{FF2B5EF4-FFF2-40B4-BE49-F238E27FC236}">
                <a16:creationId xmlns:a16="http://schemas.microsoft.com/office/drawing/2014/main" id="{74EC57A3-69BE-B43F-B8CD-9C937466C82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033570" y="-5655"/>
            <a:ext cx="1195753" cy="1097280"/>
          </a:xfrm>
          <a:prstGeom prst="rect">
            <a:avLst/>
          </a:prstGeom>
        </p:spPr>
      </p:pic>
      <p:sp>
        <p:nvSpPr>
          <p:cNvPr id="20" name="TextBox 19">
            <a:extLst>
              <a:ext uri="{FF2B5EF4-FFF2-40B4-BE49-F238E27FC236}">
                <a16:creationId xmlns:a16="http://schemas.microsoft.com/office/drawing/2014/main" id="{2ED01034-C250-DB96-9C87-DDE50825CC6B}"/>
              </a:ext>
            </a:extLst>
          </p:cNvPr>
          <p:cNvSpPr txBox="1"/>
          <p:nvPr/>
        </p:nvSpPr>
        <p:spPr>
          <a:xfrm>
            <a:off x="11029995" y="1074958"/>
            <a:ext cx="1195753" cy="523220"/>
          </a:xfrm>
          <a:prstGeom prst="rect">
            <a:avLst/>
          </a:prstGeom>
          <a:noFill/>
        </p:spPr>
        <p:txBody>
          <a:bodyPr wrap="square" rtlCol="0">
            <a:spAutoFit/>
          </a:bodyPr>
          <a:lstStyle/>
          <a:p>
            <a:pPr algn="ctr"/>
            <a:r>
              <a:rPr lang="en-US" sz="1400" dirty="0"/>
              <a:t>Rebeckah Fussell</a:t>
            </a:r>
          </a:p>
        </p:txBody>
      </p:sp>
    </p:spTree>
    <p:extLst>
      <p:ext uri="{BB962C8B-B14F-4D97-AF65-F5344CB8AC3E}">
        <p14:creationId xmlns:p14="http://schemas.microsoft.com/office/powerpoint/2010/main" val="184717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29D5AD-8348-4446-B191-6A9B6FE03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A3F395A2-2B64-4749-BD93-2F159C7E1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rgbClr val="E6E6E6"/>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5CF0135B-EAB8-4CA0-896C-2D897ECD2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292043-6266-D64C-6407-821A050EB67A}"/>
              </a:ext>
            </a:extLst>
          </p:cNvPr>
          <p:cNvSpPr>
            <a:spLocks noGrp="1"/>
          </p:cNvSpPr>
          <p:nvPr>
            <p:ph type="title"/>
          </p:nvPr>
        </p:nvSpPr>
        <p:spPr>
          <a:xfrm>
            <a:off x="838200" y="253397"/>
            <a:ext cx="10515600" cy="1273233"/>
          </a:xfrm>
        </p:spPr>
        <p:txBody>
          <a:bodyPr>
            <a:normAutofit/>
          </a:bodyPr>
          <a:lstStyle/>
          <a:p>
            <a:r>
              <a:rPr lang="en-US" sz="4000"/>
              <a:t>How do you know if an experimental result is trustworthy?</a:t>
            </a:r>
          </a:p>
        </p:txBody>
      </p:sp>
      <p:sp>
        <p:nvSpPr>
          <p:cNvPr id="15" name="Rectangle 14">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52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lide Number Placeholder 2">
            <a:extLst>
              <a:ext uri="{FF2B5EF4-FFF2-40B4-BE49-F238E27FC236}">
                <a16:creationId xmlns:a16="http://schemas.microsoft.com/office/drawing/2014/main" id="{E2B92CFC-A407-D3B3-C000-3AF0FE3AB97B}"/>
              </a:ext>
            </a:extLst>
          </p:cNvPr>
          <p:cNvSpPr>
            <a:spLocks noGrp="1"/>
          </p:cNvSpPr>
          <p:nvPr>
            <p:ph type="sldNum" sz="quarter" idx="12"/>
          </p:nvPr>
        </p:nvSpPr>
        <p:spPr>
          <a:xfrm>
            <a:off x="8610600" y="6356350"/>
            <a:ext cx="2743200" cy="365125"/>
          </a:xfrm>
        </p:spPr>
        <p:txBody>
          <a:bodyPr>
            <a:normAutofit/>
          </a:bodyPr>
          <a:lstStyle/>
          <a:p>
            <a:pPr>
              <a:spcAft>
                <a:spcPts val="600"/>
              </a:spcAft>
            </a:pPr>
            <a:fld id="{CC5F7ED3-0EA6-4E1D-A99E-BA5BECD11015}" type="slidenum">
              <a:rPr lang="en-US">
                <a:solidFill>
                  <a:schemeClr val="tx1">
                    <a:lumMod val="50000"/>
                    <a:lumOff val="50000"/>
                  </a:schemeClr>
                </a:solidFill>
              </a:rPr>
              <a:pPr>
                <a:spcAft>
                  <a:spcPts val="600"/>
                </a:spcAft>
              </a:pPr>
              <a:t>31</a:t>
            </a:fld>
            <a:endParaRPr lang="en-US">
              <a:solidFill>
                <a:schemeClr val="tx1">
                  <a:lumMod val="50000"/>
                  <a:lumOff val="50000"/>
                </a:schemeClr>
              </a:solidFill>
            </a:endParaRPr>
          </a:p>
        </p:txBody>
      </p:sp>
      <p:sp>
        <p:nvSpPr>
          <p:cNvPr id="14" name="TextBox 13">
            <a:extLst>
              <a:ext uri="{FF2B5EF4-FFF2-40B4-BE49-F238E27FC236}">
                <a16:creationId xmlns:a16="http://schemas.microsoft.com/office/drawing/2014/main" id="{7382584C-31E9-A512-1916-F7EA3D86095B}"/>
              </a:ext>
            </a:extLst>
          </p:cNvPr>
          <p:cNvSpPr txBox="1"/>
          <p:nvPr/>
        </p:nvSpPr>
        <p:spPr>
          <a:xfrm>
            <a:off x="0" y="6488668"/>
            <a:ext cx="5329881" cy="338554"/>
          </a:xfrm>
          <a:prstGeom prst="rect">
            <a:avLst/>
          </a:prstGeom>
          <a:noFill/>
        </p:spPr>
        <p:txBody>
          <a:bodyPr wrap="square" rtlCol="0">
            <a:spAutoFit/>
          </a:bodyPr>
          <a:lstStyle/>
          <a:p>
            <a:r>
              <a:rPr lang="en-US" sz="1600" dirty="0"/>
              <a:t>Fussell, Stump, Holmes (2023) </a:t>
            </a:r>
            <a:r>
              <a:rPr lang="en-US" sz="1600" i="1" dirty="0"/>
              <a:t>Phys. Rev. PER</a:t>
            </a:r>
            <a:endParaRPr lang="en-US" sz="1600" dirty="0"/>
          </a:p>
        </p:txBody>
      </p:sp>
      <p:sp>
        <p:nvSpPr>
          <p:cNvPr id="5" name="Content Placeholder 4">
            <a:extLst>
              <a:ext uri="{FF2B5EF4-FFF2-40B4-BE49-F238E27FC236}">
                <a16:creationId xmlns:a16="http://schemas.microsoft.com/office/drawing/2014/main" id="{CD9D9C36-78A8-C130-C92C-D6C16C47F9EB}"/>
              </a:ext>
            </a:extLst>
          </p:cNvPr>
          <p:cNvSpPr>
            <a:spLocks noGrp="1"/>
          </p:cNvSpPr>
          <p:nvPr>
            <p:ph idx="1"/>
          </p:nvPr>
        </p:nvSpPr>
        <p:spPr>
          <a:xfrm>
            <a:off x="6297990" y="1868487"/>
            <a:ext cx="5329881" cy="4351338"/>
          </a:xfrm>
        </p:spPr>
        <p:txBody>
          <a:bodyPr/>
          <a:lstStyle/>
          <a:p>
            <a:pPr marL="0" indent="0">
              <a:buNone/>
            </a:pPr>
            <a:r>
              <a:rPr lang="en-US" dirty="0"/>
              <a:t>How do we know if result from Natural Language Processing coding is trustworthy?</a:t>
            </a:r>
          </a:p>
          <a:p>
            <a:pPr lvl="1"/>
            <a:r>
              <a:rPr lang="en-US" dirty="0"/>
              <a:t>Calculate statistical uncertainty</a:t>
            </a:r>
          </a:p>
          <a:p>
            <a:pPr lvl="1"/>
            <a:r>
              <a:rPr lang="en-US" dirty="0"/>
              <a:t>Calculate systematic uncertainty </a:t>
            </a:r>
          </a:p>
        </p:txBody>
      </p:sp>
      <p:pic>
        <p:nvPicPr>
          <p:cNvPr id="19" name="Picture 18" descr="A person posing for the camera&#10;&#10;Description automatically generated">
            <a:extLst>
              <a:ext uri="{FF2B5EF4-FFF2-40B4-BE49-F238E27FC236}">
                <a16:creationId xmlns:a16="http://schemas.microsoft.com/office/drawing/2014/main" id="{74EC57A3-69BE-B43F-B8CD-9C937466C8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33570" y="-5655"/>
            <a:ext cx="1195753" cy="1097280"/>
          </a:xfrm>
          <a:prstGeom prst="rect">
            <a:avLst/>
          </a:prstGeom>
        </p:spPr>
      </p:pic>
      <p:sp>
        <p:nvSpPr>
          <p:cNvPr id="20" name="TextBox 19">
            <a:extLst>
              <a:ext uri="{FF2B5EF4-FFF2-40B4-BE49-F238E27FC236}">
                <a16:creationId xmlns:a16="http://schemas.microsoft.com/office/drawing/2014/main" id="{2ED01034-C250-DB96-9C87-DDE50825CC6B}"/>
              </a:ext>
            </a:extLst>
          </p:cNvPr>
          <p:cNvSpPr txBox="1"/>
          <p:nvPr/>
        </p:nvSpPr>
        <p:spPr>
          <a:xfrm>
            <a:off x="11029995" y="1074958"/>
            <a:ext cx="1195753" cy="523220"/>
          </a:xfrm>
          <a:prstGeom prst="rect">
            <a:avLst/>
          </a:prstGeom>
          <a:noFill/>
        </p:spPr>
        <p:txBody>
          <a:bodyPr wrap="square" rtlCol="0">
            <a:spAutoFit/>
          </a:bodyPr>
          <a:lstStyle/>
          <a:p>
            <a:pPr algn="ctr"/>
            <a:r>
              <a:rPr lang="en-US" sz="1400" dirty="0"/>
              <a:t>Rebeckah Fussell</a:t>
            </a:r>
          </a:p>
        </p:txBody>
      </p:sp>
      <p:pic>
        <p:nvPicPr>
          <p:cNvPr id="4" name="Picture 2">
            <a:extLst>
              <a:ext uri="{FF2B5EF4-FFF2-40B4-BE49-F238E27FC236}">
                <a16:creationId xmlns:a16="http://schemas.microsoft.com/office/drawing/2014/main" id="{CB89CA9B-AB78-B3B8-EE01-7E413D1BD59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01600" y="1825625"/>
            <a:ext cx="3254800"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984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29D5AD-8348-4446-B191-6A9B6FE03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A3F395A2-2B64-4749-BD93-2F159C7E1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rgbClr val="E6E6E6"/>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5CF0135B-EAB8-4CA0-896C-2D897ECD2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292043-6266-D64C-6407-821A050EB67A}"/>
              </a:ext>
            </a:extLst>
          </p:cNvPr>
          <p:cNvSpPr>
            <a:spLocks noGrp="1"/>
          </p:cNvSpPr>
          <p:nvPr>
            <p:ph type="title"/>
          </p:nvPr>
        </p:nvSpPr>
        <p:spPr>
          <a:xfrm>
            <a:off x="838200" y="253397"/>
            <a:ext cx="10515600" cy="1273233"/>
          </a:xfrm>
        </p:spPr>
        <p:txBody>
          <a:bodyPr>
            <a:normAutofit/>
          </a:bodyPr>
          <a:lstStyle/>
          <a:p>
            <a:r>
              <a:rPr lang="en-US" sz="4000"/>
              <a:t>How do you know if an experimental result is trustworthy?</a:t>
            </a:r>
          </a:p>
        </p:txBody>
      </p:sp>
      <p:sp>
        <p:nvSpPr>
          <p:cNvPr id="15" name="Rectangle 14">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52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lide Number Placeholder 2">
            <a:extLst>
              <a:ext uri="{FF2B5EF4-FFF2-40B4-BE49-F238E27FC236}">
                <a16:creationId xmlns:a16="http://schemas.microsoft.com/office/drawing/2014/main" id="{E2B92CFC-A407-D3B3-C000-3AF0FE3AB97B}"/>
              </a:ext>
            </a:extLst>
          </p:cNvPr>
          <p:cNvSpPr>
            <a:spLocks noGrp="1"/>
          </p:cNvSpPr>
          <p:nvPr>
            <p:ph type="sldNum" sz="quarter" idx="12"/>
          </p:nvPr>
        </p:nvSpPr>
        <p:spPr>
          <a:xfrm>
            <a:off x="8610600" y="6356350"/>
            <a:ext cx="2743200" cy="365125"/>
          </a:xfrm>
        </p:spPr>
        <p:txBody>
          <a:bodyPr>
            <a:normAutofit/>
          </a:bodyPr>
          <a:lstStyle/>
          <a:p>
            <a:pPr>
              <a:spcAft>
                <a:spcPts val="600"/>
              </a:spcAft>
            </a:pPr>
            <a:fld id="{CC5F7ED3-0EA6-4E1D-A99E-BA5BECD11015}" type="slidenum">
              <a:rPr lang="en-US">
                <a:solidFill>
                  <a:schemeClr val="tx1">
                    <a:lumMod val="50000"/>
                    <a:lumOff val="50000"/>
                  </a:schemeClr>
                </a:solidFill>
              </a:rPr>
              <a:pPr>
                <a:spcAft>
                  <a:spcPts val="600"/>
                </a:spcAft>
              </a:pPr>
              <a:t>32</a:t>
            </a:fld>
            <a:endParaRPr lang="en-US">
              <a:solidFill>
                <a:schemeClr val="tx1">
                  <a:lumMod val="50000"/>
                  <a:lumOff val="50000"/>
                </a:schemeClr>
              </a:solidFill>
            </a:endParaRPr>
          </a:p>
        </p:txBody>
      </p:sp>
      <p:sp>
        <p:nvSpPr>
          <p:cNvPr id="14" name="TextBox 13">
            <a:extLst>
              <a:ext uri="{FF2B5EF4-FFF2-40B4-BE49-F238E27FC236}">
                <a16:creationId xmlns:a16="http://schemas.microsoft.com/office/drawing/2014/main" id="{7382584C-31E9-A512-1916-F7EA3D86095B}"/>
              </a:ext>
            </a:extLst>
          </p:cNvPr>
          <p:cNvSpPr txBox="1"/>
          <p:nvPr/>
        </p:nvSpPr>
        <p:spPr>
          <a:xfrm>
            <a:off x="0" y="6488668"/>
            <a:ext cx="5329881" cy="338554"/>
          </a:xfrm>
          <a:prstGeom prst="rect">
            <a:avLst/>
          </a:prstGeom>
          <a:noFill/>
        </p:spPr>
        <p:txBody>
          <a:bodyPr wrap="square" rtlCol="0">
            <a:spAutoFit/>
          </a:bodyPr>
          <a:lstStyle/>
          <a:p>
            <a:r>
              <a:rPr lang="en-US" sz="1600" dirty="0"/>
              <a:t>Fussell, Stump, Holmes (2023) </a:t>
            </a:r>
            <a:r>
              <a:rPr lang="en-US" sz="1600" i="1" dirty="0"/>
              <a:t>Phys. Rev. PER</a:t>
            </a:r>
            <a:endParaRPr lang="en-US" sz="1600" dirty="0"/>
          </a:p>
        </p:txBody>
      </p:sp>
      <p:sp>
        <p:nvSpPr>
          <p:cNvPr id="5" name="Content Placeholder 4">
            <a:extLst>
              <a:ext uri="{FF2B5EF4-FFF2-40B4-BE49-F238E27FC236}">
                <a16:creationId xmlns:a16="http://schemas.microsoft.com/office/drawing/2014/main" id="{CD9D9C36-78A8-C130-C92C-D6C16C47F9EB}"/>
              </a:ext>
            </a:extLst>
          </p:cNvPr>
          <p:cNvSpPr>
            <a:spLocks noGrp="1"/>
          </p:cNvSpPr>
          <p:nvPr>
            <p:ph idx="1"/>
          </p:nvPr>
        </p:nvSpPr>
        <p:spPr>
          <a:xfrm>
            <a:off x="6297990" y="1868487"/>
            <a:ext cx="5329881" cy="4351338"/>
          </a:xfrm>
        </p:spPr>
        <p:txBody>
          <a:bodyPr/>
          <a:lstStyle/>
          <a:p>
            <a:pPr marL="0" indent="0">
              <a:buNone/>
            </a:pPr>
            <a:r>
              <a:rPr lang="en-US" dirty="0"/>
              <a:t>How do we know if result from Natural Language Processing coding is trustworthy?</a:t>
            </a:r>
          </a:p>
          <a:p>
            <a:pPr lvl="1"/>
            <a:r>
              <a:rPr lang="en-US" dirty="0"/>
              <a:t>Calculate statistical uncertainty</a:t>
            </a:r>
          </a:p>
          <a:p>
            <a:pPr lvl="2"/>
            <a:r>
              <a:rPr lang="en-US" sz="2400" i="1" dirty="0">
                <a:solidFill>
                  <a:schemeClr val="accent2"/>
                </a:solidFill>
              </a:rPr>
              <a:t>If we pull different random samples for training/testing, what is the variability in outcomes?</a:t>
            </a:r>
            <a:endParaRPr lang="en-US" sz="2400" dirty="0">
              <a:solidFill>
                <a:schemeClr val="accent2"/>
              </a:solidFill>
            </a:endParaRPr>
          </a:p>
          <a:p>
            <a:pPr lvl="1"/>
            <a:r>
              <a:rPr lang="en-US" dirty="0"/>
              <a:t>Calculate systematic uncertainty </a:t>
            </a:r>
          </a:p>
        </p:txBody>
      </p:sp>
      <p:pic>
        <p:nvPicPr>
          <p:cNvPr id="19" name="Picture 18" descr="A person posing for the camera&#10;&#10;Description automatically generated">
            <a:extLst>
              <a:ext uri="{FF2B5EF4-FFF2-40B4-BE49-F238E27FC236}">
                <a16:creationId xmlns:a16="http://schemas.microsoft.com/office/drawing/2014/main" id="{74EC57A3-69BE-B43F-B8CD-9C937466C8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33570" y="-5655"/>
            <a:ext cx="1195753" cy="1097280"/>
          </a:xfrm>
          <a:prstGeom prst="rect">
            <a:avLst/>
          </a:prstGeom>
        </p:spPr>
      </p:pic>
      <p:sp>
        <p:nvSpPr>
          <p:cNvPr id="20" name="TextBox 19">
            <a:extLst>
              <a:ext uri="{FF2B5EF4-FFF2-40B4-BE49-F238E27FC236}">
                <a16:creationId xmlns:a16="http://schemas.microsoft.com/office/drawing/2014/main" id="{2ED01034-C250-DB96-9C87-DDE50825CC6B}"/>
              </a:ext>
            </a:extLst>
          </p:cNvPr>
          <p:cNvSpPr txBox="1"/>
          <p:nvPr/>
        </p:nvSpPr>
        <p:spPr>
          <a:xfrm>
            <a:off x="11029995" y="1074958"/>
            <a:ext cx="1195753" cy="523220"/>
          </a:xfrm>
          <a:prstGeom prst="rect">
            <a:avLst/>
          </a:prstGeom>
          <a:noFill/>
        </p:spPr>
        <p:txBody>
          <a:bodyPr wrap="square" rtlCol="0">
            <a:spAutoFit/>
          </a:bodyPr>
          <a:lstStyle/>
          <a:p>
            <a:pPr algn="ctr"/>
            <a:r>
              <a:rPr lang="en-US" sz="1400" dirty="0"/>
              <a:t>Rebeckah Fussell</a:t>
            </a:r>
          </a:p>
        </p:txBody>
      </p:sp>
      <p:pic>
        <p:nvPicPr>
          <p:cNvPr id="4" name="Picture 2">
            <a:extLst>
              <a:ext uri="{FF2B5EF4-FFF2-40B4-BE49-F238E27FC236}">
                <a16:creationId xmlns:a16="http://schemas.microsoft.com/office/drawing/2014/main" id="{CB89CA9B-AB78-B3B8-EE01-7E413D1BD59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01600" y="1825625"/>
            <a:ext cx="3254800"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949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29D5AD-8348-4446-B191-6A9B6FE03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A3F395A2-2B64-4749-BD93-2F159C7E1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rgbClr val="E6E6E6"/>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5CF0135B-EAB8-4CA0-896C-2D897ECD2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292043-6266-D64C-6407-821A050EB67A}"/>
              </a:ext>
            </a:extLst>
          </p:cNvPr>
          <p:cNvSpPr>
            <a:spLocks noGrp="1"/>
          </p:cNvSpPr>
          <p:nvPr>
            <p:ph type="title"/>
          </p:nvPr>
        </p:nvSpPr>
        <p:spPr>
          <a:xfrm>
            <a:off x="838200" y="253397"/>
            <a:ext cx="10515600" cy="1273233"/>
          </a:xfrm>
        </p:spPr>
        <p:txBody>
          <a:bodyPr>
            <a:normAutofit/>
          </a:bodyPr>
          <a:lstStyle/>
          <a:p>
            <a:r>
              <a:rPr lang="en-US" sz="4000"/>
              <a:t>How do you know if an experimental result is trustworthy?</a:t>
            </a:r>
          </a:p>
        </p:txBody>
      </p:sp>
      <p:sp>
        <p:nvSpPr>
          <p:cNvPr id="15" name="Rectangle 14">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52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lide Number Placeholder 2">
            <a:extLst>
              <a:ext uri="{FF2B5EF4-FFF2-40B4-BE49-F238E27FC236}">
                <a16:creationId xmlns:a16="http://schemas.microsoft.com/office/drawing/2014/main" id="{E2B92CFC-A407-D3B3-C000-3AF0FE3AB97B}"/>
              </a:ext>
            </a:extLst>
          </p:cNvPr>
          <p:cNvSpPr>
            <a:spLocks noGrp="1"/>
          </p:cNvSpPr>
          <p:nvPr>
            <p:ph type="sldNum" sz="quarter" idx="12"/>
          </p:nvPr>
        </p:nvSpPr>
        <p:spPr>
          <a:xfrm>
            <a:off x="8610600" y="6356350"/>
            <a:ext cx="2743200" cy="365125"/>
          </a:xfrm>
        </p:spPr>
        <p:txBody>
          <a:bodyPr>
            <a:normAutofit/>
          </a:bodyPr>
          <a:lstStyle/>
          <a:p>
            <a:pPr>
              <a:spcAft>
                <a:spcPts val="600"/>
              </a:spcAft>
            </a:pPr>
            <a:fld id="{CC5F7ED3-0EA6-4E1D-A99E-BA5BECD11015}" type="slidenum">
              <a:rPr lang="en-US">
                <a:solidFill>
                  <a:schemeClr val="tx1">
                    <a:lumMod val="50000"/>
                    <a:lumOff val="50000"/>
                  </a:schemeClr>
                </a:solidFill>
              </a:rPr>
              <a:pPr>
                <a:spcAft>
                  <a:spcPts val="600"/>
                </a:spcAft>
              </a:pPr>
              <a:t>33</a:t>
            </a:fld>
            <a:endParaRPr lang="en-US" dirty="0">
              <a:solidFill>
                <a:schemeClr val="tx1">
                  <a:lumMod val="50000"/>
                  <a:lumOff val="50000"/>
                </a:schemeClr>
              </a:solidFill>
            </a:endParaRPr>
          </a:p>
        </p:txBody>
      </p:sp>
      <p:sp>
        <p:nvSpPr>
          <p:cNvPr id="14" name="TextBox 13">
            <a:extLst>
              <a:ext uri="{FF2B5EF4-FFF2-40B4-BE49-F238E27FC236}">
                <a16:creationId xmlns:a16="http://schemas.microsoft.com/office/drawing/2014/main" id="{7382584C-31E9-A512-1916-F7EA3D86095B}"/>
              </a:ext>
            </a:extLst>
          </p:cNvPr>
          <p:cNvSpPr txBox="1"/>
          <p:nvPr/>
        </p:nvSpPr>
        <p:spPr>
          <a:xfrm>
            <a:off x="0" y="6488668"/>
            <a:ext cx="5329881" cy="338554"/>
          </a:xfrm>
          <a:prstGeom prst="rect">
            <a:avLst/>
          </a:prstGeom>
          <a:noFill/>
        </p:spPr>
        <p:txBody>
          <a:bodyPr wrap="square" rtlCol="0">
            <a:spAutoFit/>
          </a:bodyPr>
          <a:lstStyle/>
          <a:p>
            <a:r>
              <a:rPr lang="en-US" sz="1600" dirty="0"/>
              <a:t>Fussell, Stump, Holmes (2023) </a:t>
            </a:r>
            <a:r>
              <a:rPr lang="en-US" sz="1600" i="1" dirty="0"/>
              <a:t>Phys. Rev. PER</a:t>
            </a:r>
            <a:endParaRPr lang="en-US" sz="1600" dirty="0"/>
          </a:p>
        </p:txBody>
      </p:sp>
      <p:sp>
        <p:nvSpPr>
          <p:cNvPr id="5" name="Content Placeholder 4">
            <a:extLst>
              <a:ext uri="{FF2B5EF4-FFF2-40B4-BE49-F238E27FC236}">
                <a16:creationId xmlns:a16="http://schemas.microsoft.com/office/drawing/2014/main" id="{CD9D9C36-78A8-C130-C92C-D6C16C47F9EB}"/>
              </a:ext>
            </a:extLst>
          </p:cNvPr>
          <p:cNvSpPr>
            <a:spLocks noGrp="1"/>
          </p:cNvSpPr>
          <p:nvPr>
            <p:ph idx="1"/>
          </p:nvPr>
        </p:nvSpPr>
        <p:spPr>
          <a:xfrm>
            <a:off x="6297990" y="1868486"/>
            <a:ext cx="5741610" cy="4620181"/>
          </a:xfrm>
        </p:spPr>
        <p:txBody>
          <a:bodyPr>
            <a:normAutofit fontScale="92500" lnSpcReduction="20000"/>
          </a:bodyPr>
          <a:lstStyle/>
          <a:p>
            <a:pPr marL="0" indent="0">
              <a:buNone/>
            </a:pPr>
            <a:r>
              <a:rPr lang="en-US" dirty="0"/>
              <a:t>How do we know if result from Natural Language Processing coding is trustworthy?</a:t>
            </a:r>
          </a:p>
          <a:p>
            <a:pPr lvl="1"/>
            <a:r>
              <a:rPr lang="en-US" dirty="0"/>
              <a:t>Calculate statistical uncertainty</a:t>
            </a:r>
          </a:p>
          <a:p>
            <a:pPr lvl="1"/>
            <a:r>
              <a:rPr lang="en-US" dirty="0"/>
              <a:t>Calculate systematic uncertainty </a:t>
            </a:r>
          </a:p>
          <a:p>
            <a:pPr lvl="2"/>
            <a:r>
              <a:rPr lang="en-US" sz="2600" i="1" dirty="0">
                <a:solidFill>
                  <a:schemeClr val="accent2"/>
                </a:solidFill>
              </a:rPr>
              <a:t>Does the system over/underestimate if we train/test on a sample that over/under samples the code?</a:t>
            </a:r>
          </a:p>
          <a:p>
            <a:pPr lvl="2"/>
            <a:r>
              <a:rPr lang="en-US" sz="2600" i="1" dirty="0">
                <a:solidFill>
                  <a:schemeClr val="accent2"/>
                </a:solidFill>
              </a:rPr>
              <a:t>Does the system over/underestimate if we train on a sample that is demographically/instructionally/etc. distinct from the test sample?</a:t>
            </a:r>
            <a:endParaRPr lang="en-US" i="1" dirty="0">
              <a:solidFill>
                <a:schemeClr val="accent2"/>
              </a:solidFill>
            </a:endParaRPr>
          </a:p>
        </p:txBody>
      </p:sp>
      <p:pic>
        <p:nvPicPr>
          <p:cNvPr id="19" name="Picture 18" descr="A person posing for the camera&#10;&#10;Description automatically generated">
            <a:extLst>
              <a:ext uri="{FF2B5EF4-FFF2-40B4-BE49-F238E27FC236}">
                <a16:creationId xmlns:a16="http://schemas.microsoft.com/office/drawing/2014/main" id="{74EC57A3-69BE-B43F-B8CD-9C937466C8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33570" y="-5655"/>
            <a:ext cx="1195753" cy="1097280"/>
          </a:xfrm>
          <a:prstGeom prst="rect">
            <a:avLst/>
          </a:prstGeom>
        </p:spPr>
      </p:pic>
      <p:sp>
        <p:nvSpPr>
          <p:cNvPr id="20" name="TextBox 19">
            <a:extLst>
              <a:ext uri="{FF2B5EF4-FFF2-40B4-BE49-F238E27FC236}">
                <a16:creationId xmlns:a16="http://schemas.microsoft.com/office/drawing/2014/main" id="{2ED01034-C250-DB96-9C87-DDE50825CC6B}"/>
              </a:ext>
            </a:extLst>
          </p:cNvPr>
          <p:cNvSpPr txBox="1"/>
          <p:nvPr/>
        </p:nvSpPr>
        <p:spPr>
          <a:xfrm>
            <a:off x="11029995" y="1074958"/>
            <a:ext cx="1195753" cy="523220"/>
          </a:xfrm>
          <a:prstGeom prst="rect">
            <a:avLst/>
          </a:prstGeom>
          <a:noFill/>
        </p:spPr>
        <p:txBody>
          <a:bodyPr wrap="square" rtlCol="0">
            <a:spAutoFit/>
          </a:bodyPr>
          <a:lstStyle/>
          <a:p>
            <a:pPr algn="ctr"/>
            <a:r>
              <a:rPr lang="en-US" sz="1400" dirty="0"/>
              <a:t>Rebeckah Fussell</a:t>
            </a:r>
          </a:p>
        </p:txBody>
      </p:sp>
      <p:pic>
        <p:nvPicPr>
          <p:cNvPr id="4" name="Picture 2">
            <a:extLst>
              <a:ext uri="{FF2B5EF4-FFF2-40B4-BE49-F238E27FC236}">
                <a16:creationId xmlns:a16="http://schemas.microsoft.com/office/drawing/2014/main" id="{CB89CA9B-AB78-B3B8-EE01-7E413D1BD59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01600" y="1825625"/>
            <a:ext cx="3254800"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9311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29D5AD-8348-4446-B191-6A9B6FE03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A3F395A2-2B64-4749-BD93-2F159C7E1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rgbClr val="E6E6E6"/>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5CF0135B-EAB8-4CA0-896C-2D897ECD2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292043-6266-D64C-6407-821A050EB67A}"/>
              </a:ext>
            </a:extLst>
          </p:cNvPr>
          <p:cNvSpPr>
            <a:spLocks noGrp="1"/>
          </p:cNvSpPr>
          <p:nvPr>
            <p:ph type="title"/>
          </p:nvPr>
        </p:nvSpPr>
        <p:spPr>
          <a:xfrm>
            <a:off x="838200" y="253397"/>
            <a:ext cx="10515600" cy="1273233"/>
          </a:xfrm>
        </p:spPr>
        <p:txBody>
          <a:bodyPr>
            <a:normAutofit/>
          </a:bodyPr>
          <a:lstStyle/>
          <a:p>
            <a:r>
              <a:rPr lang="en-US" sz="4000" dirty="0"/>
              <a:t>How do you know if an experimental result is trustworthy? </a:t>
            </a:r>
            <a:r>
              <a:rPr lang="en-US" sz="4000" i="1" dirty="0">
                <a:solidFill>
                  <a:schemeClr val="accent2"/>
                </a:solidFill>
              </a:rPr>
              <a:t>Statistical uncertainty</a:t>
            </a:r>
            <a:endParaRPr lang="en-US" sz="4000" dirty="0">
              <a:solidFill>
                <a:schemeClr val="accent2"/>
              </a:solidFill>
            </a:endParaRPr>
          </a:p>
        </p:txBody>
      </p:sp>
      <p:sp>
        <p:nvSpPr>
          <p:cNvPr id="15" name="Rectangle 14">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52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lide Number Placeholder 2">
            <a:extLst>
              <a:ext uri="{FF2B5EF4-FFF2-40B4-BE49-F238E27FC236}">
                <a16:creationId xmlns:a16="http://schemas.microsoft.com/office/drawing/2014/main" id="{E2B92CFC-A407-D3B3-C000-3AF0FE3AB97B}"/>
              </a:ext>
            </a:extLst>
          </p:cNvPr>
          <p:cNvSpPr>
            <a:spLocks noGrp="1"/>
          </p:cNvSpPr>
          <p:nvPr>
            <p:ph type="sldNum" sz="quarter" idx="12"/>
          </p:nvPr>
        </p:nvSpPr>
        <p:spPr>
          <a:xfrm>
            <a:off x="8610600" y="6356350"/>
            <a:ext cx="2743200" cy="365125"/>
          </a:xfrm>
        </p:spPr>
        <p:txBody>
          <a:bodyPr>
            <a:normAutofit/>
          </a:bodyPr>
          <a:lstStyle/>
          <a:p>
            <a:pPr>
              <a:spcAft>
                <a:spcPts val="600"/>
              </a:spcAft>
            </a:pPr>
            <a:fld id="{CC5F7ED3-0EA6-4E1D-A99E-BA5BECD11015}" type="slidenum">
              <a:rPr lang="en-US">
                <a:solidFill>
                  <a:schemeClr val="tx1">
                    <a:lumMod val="50000"/>
                    <a:lumOff val="50000"/>
                  </a:schemeClr>
                </a:solidFill>
              </a:rPr>
              <a:pPr>
                <a:spcAft>
                  <a:spcPts val="600"/>
                </a:spcAft>
              </a:pPr>
              <a:t>34</a:t>
            </a:fld>
            <a:endParaRPr lang="en-US" dirty="0">
              <a:solidFill>
                <a:schemeClr val="tx1">
                  <a:lumMod val="50000"/>
                  <a:lumOff val="50000"/>
                </a:schemeClr>
              </a:solidFill>
            </a:endParaRPr>
          </a:p>
        </p:txBody>
      </p:sp>
      <p:sp>
        <p:nvSpPr>
          <p:cNvPr id="14" name="TextBox 13">
            <a:extLst>
              <a:ext uri="{FF2B5EF4-FFF2-40B4-BE49-F238E27FC236}">
                <a16:creationId xmlns:a16="http://schemas.microsoft.com/office/drawing/2014/main" id="{7382584C-31E9-A512-1916-F7EA3D86095B}"/>
              </a:ext>
            </a:extLst>
          </p:cNvPr>
          <p:cNvSpPr txBox="1"/>
          <p:nvPr/>
        </p:nvSpPr>
        <p:spPr>
          <a:xfrm>
            <a:off x="0" y="6488668"/>
            <a:ext cx="5329881" cy="338554"/>
          </a:xfrm>
          <a:prstGeom prst="rect">
            <a:avLst/>
          </a:prstGeom>
          <a:noFill/>
        </p:spPr>
        <p:txBody>
          <a:bodyPr wrap="square" rtlCol="0">
            <a:spAutoFit/>
          </a:bodyPr>
          <a:lstStyle/>
          <a:p>
            <a:r>
              <a:rPr lang="en-US" sz="1600" dirty="0"/>
              <a:t>Fussell, Stump, Holmes (2023) </a:t>
            </a:r>
            <a:r>
              <a:rPr lang="en-US" sz="1600" i="1" dirty="0"/>
              <a:t>Phys. Rev. PER</a:t>
            </a:r>
            <a:endParaRPr lang="en-US" sz="1600" dirty="0"/>
          </a:p>
        </p:txBody>
      </p:sp>
      <p:pic>
        <p:nvPicPr>
          <p:cNvPr id="19" name="Picture 18" descr="A person posing for the camera&#10;&#10;Description automatically generated">
            <a:extLst>
              <a:ext uri="{FF2B5EF4-FFF2-40B4-BE49-F238E27FC236}">
                <a16:creationId xmlns:a16="http://schemas.microsoft.com/office/drawing/2014/main" id="{74EC57A3-69BE-B43F-B8CD-9C937466C8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33570" y="-5655"/>
            <a:ext cx="1195753" cy="1097280"/>
          </a:xfrm>
          <a:prstGeom prst="rect">
            <a:avLst/>
          </a:prstGeom>
        </p:spPr>
      </p:pic>
      <p:sp>
        <p:nvSpPr>
          <p:cNvPr id="20" name="TextBox 19">
            <a:extLst>
              <a:ext uri="{FF2B5EF4-FFF2-40B4-BE49-F238E27FC236}">
                <a16:creationId xmlns:a16="http://schemas.microsoft.com/office/drawing/2014/main" id="{2ED01034-C250-DB96-9C87-DDE50825CC6B}"/>
              </a:ext>
            </a:extLst>
          </p:cNvPr>
          <p:cNvSpPr txBox="1"/>
          <p:nvPr/>
        </p:nvSpPr>
        <p:spPr>
          <a:xfrm>
            <a:off x="11029995" y="1074958"/>
            <a:ext cx="1195753" cy="523220"/>
          </a:xfrm>
          <a:prstGeom prst="rect">
            <a:avLst/>
          </a:prstGeom>
          <a:noFill/>
        </p:spPr>
        <p:txBody>
          <a:bodyPr wrap="square" rtlCol="0">
            <a:spAutoFit/>
          </a:bodyPr>
          <a:lstStyle/>
          <a:p>
            <a:pPr algn="ctr"/>
            <a:r>
              <a:rPr lang="en-US" sz="1400" dirty="0"/>
              <a:t>Rebeckah Fussell</a:t>
            </a:r>
          </a:p>
        </p:txBody>
      </p:sp>
      <mc:AlternateContent xmlns:mc="http://schemas.openxmlformats.org/markup-compatibility/2006">
        <mc:Choice xmlns:a14="http://schemas.microsoft.com/office/drawing/2010/main" Requires="a14">
          <p:sp>
            <p:nvSpPr>
              <p:cNvPr id="7" name="Content Placeholder 10">
                <a:extLst>
                  <a:ext uri="{FF2B5EF4-FFF2-40B4-BE49-F238E27FC236}">
                    <a16:creationId xmlns:a16="http://schemas.microsoft.com/office/drawing/2014/main" id="{23C99B3F-3631-A260-B088-3E677CDB50D4}"/>
                  </a:ext>
                </a:extLst>
              </p:cNvPr>
              <p:cNvSpPr>
                <a:spLocks noGrp="1"/>
              </p:cNvSpPr>
              <p:nvPr>
                <p:ph sz="half" idx="1"/>
              </p:nvPr>
            </p:nvSpPr>
            <p:spPr>
              <a:xfrm>
                <a:off x="838200" y="5167311"/>
                <a:ext cx="5181600" cy="1009652"/>
              </a:xfrm>
            </p:spPr>
            <p:txBody>
              <a:bodyPr>
                <a:normAutofit fontScale="85000" lnSpcReduction="10000"/>
              </a:bodyPr>
              <a:lstStyle/>
              <a:p>
                <a:pPr marL="0" indent="0">
                  <a:buNone/>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𝑐</m:t>
                        </m:r>
                      </m:sub>
                    </m:sSub>
                  </m:oMath>
                </a14:m>
                <a:r>
                  <a:rPr lang="en-US" dirty="0"/>
                  <a:t> = computer’s estimate</a:t>
                </a:r>
              </a:p>
              <a:p>
                <a:pPr marL="0" indent="0">
                  <a:buNone/>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𝐶</m:t>
                            </m:r>
                          </m:sub>
                        </m:sSub>
                      </m:sub>
                    </m:sSub>
                  </m:oMath>
                </a14:m>
                <a:r>
                  <a:rPr lang="en-US" dirty="0"/>
                  <a:t> = standard deviation of samples</a:t>
                </a:r>
              </a:p>
              <a:p>
                <a:pPr marL="0" indent="0">
                  <a:buNone/>
                </a:pPr>
                <a:endParaRPr lang="en-US" dirty="0"/>
              </a:p>
            </p:txBody>
          </p:sp>
        </mc:Choice>
        <mc:Fallback>
          <p:sp>
            <p:nvSpPr>
              <p:cNvPr id="7" name="Content Placeholder 10">
                <a:extLst>
                  <a:ext uri="{FF2B5EF4-FFF2-40B4-BE49-F238E27FC236}">
                    <a16:creationId xmlns:a16="http://schemas.microsoft.com/office/drawing/2014/main" id="{23C99B3F-3631-A260-B088-3E677CDB50D4}"/>
                  </a:ext>
                </a:extLst>
              </p:cNvPr>
              <p:cNvSpPr>
                <a:spLocks noGrp="1" noRot="1" noChangeAspect="1" noMove="1" noResize="1" noEditPoints="1" noAdjustHandles="1" noChangeArrowheads="1" noChangeShapeType="1" noTextEdit="1"/>
              </p:cNvSpPr>
              <p:nvPr>
                <p:ph sz="half" idx="1"/>
              </p:nvPr>
            </p:nvSpPr>
            <p:spPr>
              <a:xfrm>
                <a:off x="838200" y="5167311"/>
                <a:ext cx="5181600" cy="1009652"/>
              </a:xfrm>
              <a:blipFill>
                <a:blip r:embed="rId3"/>
                <a:stretch>
                  <a:fillRect l="-353" t="-10909"/>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757D54D2-1C80-D79A-E42E-A15647002190}"/>
              </a:ext>
            </a:extLst>
          </p:cNvPr>
          <p:cNvPicPr>
            <a:picLocks noChangeAspect="1"/>
          </p:cNvPicPr>
          <p:nvPr/>
        </p:nvPicPr>
        <p:blipFill>
          <a:blip r:embed="rId4"/>
          <a:stretch>
            <a:fillRect/>
          </a:stretch>
        </p:blipFill>
        <p:spPr>
          <a:xfrm>
            <a:off x="465939" y="1909550"/>
            <a:ext cx="11260121" cy="3038899"/>
          </a:xfrm>
          <a:prstGeom prst="rect">
            <a:avLst/>
          </a:prstGeom>
        </p:spPr>
      </p:pic>
      <p:pic>
        <p:nvPicPr>
          <p:cNvPr id="10" name="Picture 9">
            <a:extLst>
              <a:ext uri="{FF2B5EF4-FFF2-40B4-BE49-F238E27FC236}">
                <a16:creationId xmlns:a16="http://schemas.microsoft.com/office/drawing/2014/main" id="{98FECB84-77A8-133E-A395-D13E9D37B350}"/>
              </a:ext>
            </a:extLst>
          </p:cNvPr>
          <p:cNvPicPr>
            <a:picLocks noChangeAspect="1"/>
          </p:cNvPicPr>
          <p:nvPr/>
        </p:nvPicPr>
        <p:blipFill>
          <a:blip r:embed="rId5"/>
          <a:stretch>
            <a:fillRect/>
          </a:stretch>
        </p:blipFill>
        <p:spPr>
          <a:xfrm>
            <a:off x="3037692" y="1987977"/>
            <a:ext cx="152421" cy="171474"/>
          </a:xfrm>
          <a:prstGeom prst="rect">
            <a:avLst/>
          </a:prstGeom>
        </p:spPr>
      </p:pic>
      <p:pic>
        <p:nvPicPr>
          <p:cNvPr id="16" name="Picture 15">
            <a:extLst>
              <a:ext uri="{FF2B5EF4-FFF2-40B4-BE49-F238E27FC236}">
                <a16:creationId xmlns:a16="http://schemas.microsoft.com/office/drawing/2014/main" id="{DF2420E2-14A8-B5DF-3E06-A996C2394293}"/>
              </a:ext>
            </a:extLst>
          </p:cNvPr>
          <p:cNvPicPr>
            <a:picLocks noChangeAspect="1"/>
          </p:cNvPicPr>
          <p:nvPr/>
        </p:nvPicPr>
        <p:blipFill>
          <a:blip r:embed="rId6"/>
          <a:stretch>
            <a:fillRect/>
          </a:stretch>
        </p:blipFill>
        <p:spPr>
          <a:xfrm>
            <a:off x="3037692" y="2145513"/>
            <a:ext cx="133369" cy="266737"/>
          </a:xfrm>
          <a:prstGeom prst="rect">
            <a:avLst/>
          </a:prstGeom>
        </p:spPr>
      </p:pic>
      <p:sp>
        <p:nvSpPr>
          <p:cNvPr id="17" name="Rectangle 16">
            <a:extLst>
              <a:ext uri="{FF2B5EF4-FFF2-40B4-BE49-F238E27FC236}">
                <a16:creationId xmlns:a16="http://schemas.microsoft.com/office/drawing/2014/main" id="{3291D94D-97B7-805F-70F5-0C6C3843B3C4}"/>
              </a:ext>
            </a:extLst>
          </p:cNvPr>
          <p:cNvSpPr/>
          <p:nvPr/>
        </p:nvSpPr>
        <p:spPr>
          <a:xfrm>
            <a:off x="1409700" y="2412250"/>
            <a:ext cx="4686300" cy="1696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FEAAE86-65EA-E56A-B43E-FFB6D403FB83}"/>
              </a:ext>
            </a:extLst>
          </p:cNvPr>
          <p:cNvSpPr txBox="1"/>
          <p:nvPr/>
        </p:nvSpPr>
        <p:spPr>
          <a:xfrm>
            <a:off x="3237470" y="1909550"/>
            <a:ext cx="2669060" cy="923330"/>
          </a:xfrm>
          <a:prstGeom prst="rect">
            <a:avLst/>
          </a:prstGeom>
          <a:noFill/>
        </p:spPr>
        <p:txBody>
          <a:bodyPr wrap="square" rtlCol="0">
            <a:spAutoFit/>
          </a:bodyPr>
          <a:lstStyle/>
          <a:p>
            <a:r>
              <a:rPr lang="en-US" dirty="0"/>
              <a:t>Data</a:t>
            </a:r>
          </a:p>
          <a:p>
            <a:r>
              <a:rPr lang="en-US" dirty="0"/>
              <a:t>Theoretical based on Bernoulli distribution </a:t>
            </a:r>
          </a:p>
        </p:txBody>
      </p:sp>
      <p:sp>
        <p:nvSpPr>
          <p:cNvPr id="18" name="Rectangle 17">
            <a:extLst>
              <a:ext uri="{FF2B5EF4-FFF2-40B4-BE49-F238E27FC236}">
                <a16:creationId xmlns:a16="http://schemas.microsoft.com/office/drawing/2014/main" id="{688274D9-B088-2D8D-112B-7D1ACCC2C953}"/>
              </a:ext>
            </a:extLst>
          </p:cNvPr>
          <p:cNvSpPr/>
          <p:nvPr/>
        </p:nvSpPr>
        <p:spPr>
          <a:xfrm>
            <a:off x="6941571" y="2439480"/>
            <a:ext cx="4686300" cy="1696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280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29D5AD-8348-4446-B191-6A9B6FE03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A3F395A2-2B64-4749-BD93-2F159C7E1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rgbClr val="E6E6E6"/>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5CF0135B-EAB8-4CA0-896C-2D897ECD2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292043-6266-D64C-6407-821A050EB67A}"/>
              </a:ext>
            </a:extLst>
          </p:cNvPr>
          <p:cNvSpPr>
            <a:spLocks noGrp="1"/>
          </p:cNvSpPr>
          <p:nvPr>
            <p:ph type="title"/>
          </p:nvPr>
        </p:nvSpPr>
        <p:spPr>
          <a:xfrm>
            <a:off x="838200" y="253397"/>
            <a:ext cx="10515600" cy="1273233"/>
          </a:xfrm>
        </p:spPr>
        <p:txBody>
          <a:bodyPr>
            <a:normAutofit/>
          </a:bodyPr>
          <a:lstStyle/>
          <a:p>
            <a:r>
              <a:rPr lang="en-US" sz="4000" dirty="0"/>
              <a:t>How do you know if an experimental result is trustworthy? </a:t>
            </a:r>
            <a:r>
              <a:rPr lang="en-US" sz="4000" i="1" dirty="0">
                <a:solidFill>
                  <a:schemeClr val="accent2"/>
                </a:solidFill>
              </a:rPr>
              <a:t>Systematic uncertainty</a:t>
            </a:r>
            <a:endParaRPr lang="en-US" sz="4000" dirty="0">
              <a:solidFill>
                <a:schemeClr val="accent2"/>
              </a:solidFill>
            </a:endParaRPr>
          </a:p>
        </p:txBody>
      </p:sp>
      <p:sp>
        <p:nvSpPr>
          <p:cNvPr id="15" name="Rectangle 14">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52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lide Number Placeholder 2">
            <a:extLst>
              <a:ext uri="{FF2B5EF4-FFF2-40B4-BE49-F238E27FC236}">
                <a16:creationId xmlns:a16="http://schemas.microsoft.com/office/drawing/2014/main" id="{E2B92CFC-A407-D3B3-C000-3AF0FE3AB97B}"/>
              </a:ext>
            </a:extLst>
          </p:cNvPr>
          <p:cNvSpPr>
            <a:spLocks noGrp="1"/>
          </p:cNvSpPr>
          <p:nvPr>
            <p:ph type="sldNum" sz="quarter" idx="12"/>
          </p:nvPr>
        </p:nvSpPr>
        <p:spPr>
          <a:xfrm>
            <a:off x="8610600" y="6356350"/>
            <a:ext cx="2743200" cy="365125"/>
          </a:xfrm>
        </p:spPr>
        <p:txBody>
          <a:bodyPr>
            <a:normAutofit/>
          </a:bodyPr>
          <a:lstStyle/>
          <a:p>
            <a:pPr>
              <a:spcAft>
                <a:spcPts val="600"/>
              </a:spcAft>
            </a:pPr>
            <a:fld id="{CC5F7ED3-0EA6-4E1D-A99E-BA5BECD11015}" type="slidenum">
              <a:rPr lang="en-US">
                <a:solidFill>
                  <a:schemeClr val="tx1">
                    <a:lumMod val="50000"/>
                    <a:lumOff val="50000"/>
                  </a:schemeClr>
                </a:solidFill>
              </a:rPr>
              <a:pPr>
                <a:spcAft>
                  <a:spcPts val="600"/>
                </a:spcAft>
              </a:pPr>
              <a:t>35</a:t>
            </a:fld>
            <a:endParaRPr lang="en-US" dirty="0">
              <a:solidFill>
                <a:schemeClr val="tx1">
                  <a:lumMod val="50000"/>
                  <a:lumOff val="50000"/>
                </a:schemeClr>
              </a:solidFill>
            </a:endParaRPr>
          </a:p>
        </p:txBody>
      </p:sp>
      <p:sp>
        <p:nvSpPr>
          <p:cNvPr id="14" name="TextBox 13">
            <a:extLst>
              <a:ext uri="{FF2B5EF4-FFF2-40B4-BE49-F238E27FC236}">
                <a16:creationId xmlns:a16="http://schemas.microsoft.com/office/drawing/2014/main" id="{7382584C-31E9-A512-1916-F7EA3D86095B}"/>
              </a:ext>
            </a:extLst>
          </p:cNvPr>
          <p:cNvSpPr txBox="1"/>
          <p:nvPr/>
        </p:nvSpPr>
        <p:spPr>
          <a:xfrm>
            <a:off x="0" y="6488668"/>
            <a:ext cx="5329881" cy="338554"/>
          </a:xfrm>
          <a:prstGeom prst="rect">
            <a:avLst/>
          </a:prstGeom>
          <a:noFill/>
        </p:spPr>
        <p:txBody>
          <a:bodyPr wrap="square" rtlCol="0">
            <a:spAutoFit/>
          </a:bodyPr>
          <a:lstStyle/>
          <a:p>
            <a:r>
              <a:rPr lang="en-US" sz="1600" dirty="0"/>
              <a:t>Fussell, Stump, Holmes (2023) </a:t>
            </a:r>
            <a:r>
              <a:rPr lang="en-US" sz="1600" i="1" dirty="0"/>
              <a:t>Phys. Rev. PER</a:t>
            </a:r>
            <a:endParaRPr lang="en-US" sz="1600" dirty="0"/>
          </a:p>
        </p:txBody>
      </p:sp>
      <p:pic>
        <p:nvPicPr>
          <p:cNvPr id="19" name="Picture 18" descr="A person posing for the camera&#10;&#10;Description automatically generated">
            <a:extLst>
              <a:ext uri="{FF2B5EF4-FFF2-40B4-BE49-F238E27FC236}">
                <a16:creationId xmlns:a16="http://schemas.microsoft.com/office/drawing/2014/main" id="{74EC57A3-69BE-B43F-B8CD-9C937466C8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33570" y="-5655"/>
            <a:ext cx="1195753" cy="1097280"/>
          </a:xfrm>
          <a:prstGeom prst="rect">
            <a:avLst/>
          </a:prstGeom>
        </p:spPr>
      </p:pic>
      <p:sp>
        <p:nvSpPr>
          <p:cNvPr id="20" name="TextBox 19">
            <a:extLst>
              <a:ext uri="{FF2B5EF4-FFF2-40B4-BE49-F238E27FC236}">
                <a16:creationId xmlns:a16="http://schemas.microsoft.com/office/drawing/2014/main" id="{2ED01034-C250-DB96-9C87-DDE50825CC6B}"/>
              </a:ext>
            </a:extLst>
          </p:cNvPr>
          <p:cNvSpPr txBox="1"/>
          <p:nvPr/>
        </p:nvSpPr>
        <p:spPr>
          <a:xfrm>
            <a:off x="11029995" y="1074958"/>
            <a:ext cx="1195753" cy="523220"/>
          </a:xfrm>
          <a:prstGeom prst="rect">
            <a:avLst/>
          </a:prstGeom>
          <a:noFill/>
        </p:spPr>
        <p:txBody>
          <a:bodyPr wrap="square" rtlCol="0">
            <a:spAutoFit/>
          </a:bodyPr>
          <a:lstStyle/>
          <a:p>
            <a:pPr algn="ctr"/>
            <a:r>
              <a:rPr lang="en-US" sz="1400" dirty="0"/>
              <a:t>Rebeckah Fussell</a:t>
            </a:r>
          </a:p>
        </p:txBody>
      </p:sp>
      <mc:AlternateContent xmlns:mc="http://schemas.openxmlformats.org/markup-compatibility/2006">
        <mc:Choice xmlns:a14="http://schemas.microsoft.com/office/drawing/2010/main" Requires="a14">
          <p:sp>
            <p:nvSpPr>
              <p:cNvPr id="6" name="Content Placeholder 10">
                <a:extLst>
                  <a:ext uri="{FF2B5EF4-FFF2-40B4-BE49-F238E27FC236}">
                    <a16:creationId xmlns:a16="http://schemas.microsoft.com/office/drawing/2014/main" id="{C34ECC04-11FD-A069-1B4E-D457C3CA8728}"/>
                  </a:ext>
                </a:extLst>
              </p:cNvPr>
              <p:cNvSpPr>
                <a:spLocks noGrp="1"/>
              </p:cNvSpPr>
              <p:nvPr>
                <p:ph sz="half" idx="1"/>
              </p:nvPr>
            </p:nvSpPr>
            <p:spPr>
              <a:xfrm>
                <a:off x="838200" y="5479016"/>
                <a:ext cx="5181600" cy="1009652"/>
              </a:xfrm>
            </p:spPr>
            <p:txBody>
              <a:bodyPr>
                <a:normAutofit/>
              </a:bodyPr>
              <a:lstStyle/>
              <a:p>
                <a:pPr marL="0" indent="0">
                  <a:buNone/>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𝑐</m:t>
                        </m:r>
                      </m:sub>
                    </m:sSub>
                  </m:oMath>
                </a14:m>
                <a:r>
                  <a:rPr lang="en-US" dirty="0"/>
                  <a:t> = computer’s estimate</a:t>
                </a:r>
              </a:p>
              <a:p>
                <a:pPr marL="0" indent="0">
                  <a:buNone/>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b="0" i="1" smtClean="0">
                            <a:latin typeface="Cambria Math" panose="02040503050406030204" pitchFamily="18" charset="0"/>
                          </a:rPr>
                          <m:t>𝐻</m:t>
                        </m:r>
                      </m:sub>
                    </m:sSub>
                  </m:oMath>
                </a14:m>
                <a:r>
                  <a:rPr lang="en-US" dirty="0"/>
                  <a:t> = Human’s estimate</a:t>
                </a:r>
              </a:p>
            </p:txBody>
          </p:sp>
        </mc:Choice>
        <mc:Fallback>
          <p:sp>
            <p:nvSpPr>
              <p:cNvPr id="6" name="Content Placeholder 10">
                <a:extLst>
                  <a:ext uri="{FF2B5EF4-FFF2-40B4-BE49-F238E27FC236}">
                    <a16:creationId xmlns:a16="http://schemas.microsoft.com/office/drawing/2014/main" id="{C34ECC04-11FD-A069-1B4E-D457C3CA8728}"/>
                  </a:ext>
                </a:extLst>
              </p:cNvPr>
              <p:cNvSpPr>
                <a:spLocks noGrp="1" noRot="1" noChangeAspect="1" noMove="1" noResize="1" noEditPoints="1" noAdjustHandles="1" noChangeArrowheads="1" noChangeShapeType="1" noTextEdit="1"/>
              </p:cNvSpPr>
              <p:nvPr>
                <p:ph sz="half" idx="1"/>
              </p:nvPr>
            </p:nvSpPr>
            <p:spPr>
              <a:xfrm>
                <a:off x="838200" y="5479016"/>
                <a:ext cx="5181600" cy="1009652"/>
              </a:xfrm>
              <a:blipFill>
                <a:blip r:embed="rId3"/>
                <a:stretch>
                  <a:fillRect t="-10909" b="-15152"/>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2A7A5CFC-A882-B6D2-9DF1-01871B27D10A}"/>
              </a:ext>
            </a:extLst>
          </p:cNvPr>
          <p:cNvPicPr>
            <a:picLocks noChangeAspect="1"/>
          </p:cNvPicPr>
          <p:nvPr/>
        </p:nvPicPr>
        <p:blipFill>
          <a:blip r:embed="rId4"/>
          <a:stretch>
            <a:fillRect/>
          </a:stretch>
        </p:blipFill>
        <p:spPr>
          <a:xfrm>
            <a:off x="1005644" y="1782075"/>
            <a:ext cx="9692444" cy="3684661"/>
          </a:xfrm>
          <a:prstGeom prst="rect">
            <a:avLst/>
          </a:prstGeom>
        </p:spPr>
      </p:pic>
      <p:sp>
        <p:nvSpPr>
          <p:cNvPr id="18" name="TextBox 17">
            <a:extLst>
              <a:ext uri="{FF2B5EF4-FFF2-40B4-BE49-F238E27FC236}">
                <a16:creationId xmlns:a16="http://schemas.microsoft.com/office/drawing/2014/main" id="{96A5FA0D-6A08-8C52-5D7C-88218ACAF340}"/>
              </a:ext>
            </a:extLst>
          </p:cNvPr>
          <p:cNvSpPr txBox="1"/>
          <p:nvPr/>
        </p:nvSpPr>
        <p:spPr>
          <a:xfrm>
            <a:off x="5851865" y="5577618"/>
            <a:ext cx="5788199" cy="1015663"/>
          </a:xfrm>
          <a:prstGeom prst="rect">
            <a:avLst/>
          </a:prstGeom>
          <a:noFill/>
        </p:spPr>
        <p:txBody>
          <a:bodyPr wrap="square" rtlCol="0">
            <a:spAutoFit/>
          </a:bodyPr>
          <a:lstStyle/>
          <a:p>
            <a:pPr marL="342900" indent="-342900">
              <a:buFont typeface="+mj-lt"/>
              <a:buAutoNum type="arabicPeriod"/>
            </a:pPr>
            <a:r>
              <a:rPr lang="en-US" sz="2000" dirty="0"/>
              <a:t>Computer overestimates lower proportions and underestimates higher proportions</a:t>
            </a:r>
          </a:p>
          <a:p>
            <a:pPr marL="342900" indent="-342900">
              <a:buFont typeface="+mj-lt"/>
              <a:buAutoNum type="arabicPeriod"/>
            </a:pPr>
            <a:r>
              <a:rPr lang="en-US" sz="2000" dirty="0"/>
              <a:t>Systematics differ based on population</a:t>
            </a:r>
          </a:p>
        </p:txBody>
      </p:sp>
      <p:sp>
        <p:nvSpPr>
          <p:cNvPr id="23" name="Rectangle 22">
            <a:extLst>
              <a:ext uri="{FF2B5EF4-FFF2-40B4-BE49-F238E27FC236}">
                <a16:creationId xmlns:a16="http://schemas.microsoft.com/office/drawing/2014/main" id="{1EFFC371-40B7-2A7B-885F-2851F7847051}"/>
              </a:ext>
            </a:extLst>
          </p:cNvPr>
          <p:cNvSpPr/>
          <p:nvPr/>
        </p:nvSpPr>
        <p:spPr>
          <a:xfrm>
            <a:off x="1943100" y="2336382"/>
            <a:ext cx="3213100" cy="24515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2DF5E74-F78E-1256-30A1-8A4501FD765E}"/>
              </a:ext>
            </a:extLst>
          </p:cNvPr>
          <p:cNvSpPr/>
          <p:nvPr/>
        </p:nvSpPr>
        <p:spPr>
          <a:xfrm>
            <a:off x="6647592" y="2152998"/>
            <a:ext cx="3309208" cy="26984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6ACA683F-D6B9-ED30-AE13-E3AB26529F05}"/>
                  </a:ext>
                </a:extLst>
              </p:cNvPr>
              <p:cNvSpPr txBox="1"/>
              <p:nvPr/>
            </p:nvSpPr>
            <p:spPr>
              <a:xfrm>
                <a:off x="6866238" y="1798212"/>
                <a:ext cx="2718487" cy="646331"/>
              </a:xfrm>
              <a:prstGeom prst="rect">
                <a:avLst/>
              </a:prstGeom>
              <a:noFill/>
            </p:spPr>
            <p:txBody>
              <a:bodyPr wrap="square" rtlCol="0">
                <a:spAutoFit/>
              </a:bodyPr>
              <a:lstStyle/>
              <a:p>
                <a:pPr algn="ctr"/>
                <a:r>
                  <a:rPr lang="en-US" dirty="0"/>
                  <a:t>Training set </a:t>
                </a:r>
                <a14:m>
                  <m:oMath xmlns:m="http://schemas.openxmlformats.org/officeDocument/2006/math">
                    <m:r>
                      <a:rPr lang="en-US" b="0" i="1" smtClean="0">
                        <a:latin typeface="Cambria Math" panose="02040503050406030204" pitchFamily="18" charset="0"/>
                      </a:rPr>
                      <m:t>≠</m:t>
                    </m:r>
                  </m:oMath>
                </a14:m>
                <a:r>
                  <a:rPr lang="en-US" dirty="0"/>
                  <a:t> Test set population</a:t>
                </a:r>
              </a:p>
            </p:txBody>
          </p:sp>
        </mc:Choice>
        <mc:Fallback>
          <p:sp>
            <p:nvSpPr>
              <p:cNvPr id="22" name="TextBox 21">
                <a:extLst>
                  <a:ext uri="{FF2B5EF4-FFF2-40B4-BE49-F238E27FC236}">
                    <a16:creationId xmlns:a16="http://schemas.microsoft.com/office/drawing/2014/main" id="{6ACA683F-D6B9-ED30-AE13-E3AB26529F05}"/>
                  </a:ext>
                </a:extLst>
              </p:cNvPr>
              <p:cNvSpPr txBox="1">
                <a:spLocks noRot="1" noChangeAspect="1" noMove="1" noResize="1" noEditPoints="1" noAdjustHandles="1" noChangeArrowheads="1" noChangeShapeType="1" noTextEdit="1"/>
              </p:cNvSpPr>
              <p:nvPr/>
            </p:nvSpPr>
            <p:spPr>
              <a:xfrm>
                <a:off x="6866238" y="1798212"/>
                <a:ext cx="2718487" cy="646331"/>
              </a:xfrm>
              <a:prstGeom prst="rect">
                <a:avLst/>
              </a:prstGeom>
              <a:blipFill>
                <a:blip r:embed="rId5"/>
                <a:stretch>
                  <a:fillRect t="-4717" b="-15094"/>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EC4FB9AB-7D01-F326-7639-E34677EEACEC}"/>
              </a:ext>
            </a:extLst>
          </p:cNvPr>
          <p:cNvSpPr txBox="1"/>
          <p:nvPr/>
        </p:nvSpPr>
        <p:spPr>
          <a:xfrm>
            <a:off x="2331308" y="1853514"/>
            <a:ext cx="2718487" cy="646331"/>
          </a:xfrm>
          <a:prstGeom prst="rect">
            <a:avLst/>
          </a:prstGeom>
          <a:noFill/>
        </p:spPr>
        <p:txBody>
          <a:bodyPr wrap="square" rtlCol="0">
            <a:spAutoFit/>
          </a:bodyPr>
          <a:lstStyle/>
          <a:p>
            <a:pPr algn="ctr"/>
            <a:r>
              <a:rPr lang="en-US" dirty="0"/>
              <a:t>Training set = Test set population</a:t>
            </a:r>
          </a:p>
        </p:txBody>
      </p:sp>
    </p:spTree>
    <p:extLst>
      <p:ext uri="{BB962C8B-B14F-4D97-AF65-F5344CB8AC3E}">
        <p14:creationId xmlns:p14="http://schemas.microsoft.com/office/powerpoint/2010/main" val="356347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29D5AD-8348-4446-B191-6A9B6FE03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A3F395A2-2B64-4749-BD93-2F159C7E1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rgbClr val="E6E6E6"/>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5CF0135B-EAB8-4CA0-896C-2D897ECD2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292043-6266-D64C-6407-821A050EB67A}"/>
              </a:ext>
            </a:extLst>
          </p:cNvPr>
          <p:cNvSpPr>
            <a:spLocks noGrp="1"/>
          </p:cNvSpPr>
          <p:nvPr>
            <p:ph type="title"/>
          </p:nvPr>
        </p:nvSpPr>
        <p:spPr>
          <a:xfrm>
            <a:off x="838200" y="253397"/>
            <a:ext cx="10515600" cy="1273233"/>
          </a:xfrm>
        </p:spPr>
        <p:txBody>
          <a:bodyPr>
            <a:normAutofit/>
          </a:bodyPr>
          <a:lstStyle/>
          <a:p>
            <a:r>
              <a:rPr lang="en-US" sz="4000" dirty="0"/>
              <a:t>How do you know if an experimental result is trustworthy?</a:t>
            </a:r>
            <a:endParaRPr lang="en-US" sz="4000" dirty="0">
              <a:solidFill>
                <a:schemeClr val="accent2"/>
              </a:solidFill>
            </a:endParaRPr>
          </a:p>
        </p:txBody>
      </p:sp>
      <p:sp>
        <p:nvSpPr>
          <p:cNvPr id="15" name="Rectangle 14">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52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lide Number Placeholder 2">
            <a:extLst>
              <a:ext uri="{FF2B5EF4-FFF2-40B4-BE49-F238E27FC236}">
                <a16:creationId xmlns:a16="http://schemas.microsoft.com/office/drawing/2014/main" id="{E2B92CFC-A407-D3B3-C000-3AF0FE3AB97B}"/>
              </a:ext>
            </a:extLst>
          </p:cNvPr>
          <p:cNvSpPr>
            <a:spLocks noGrp="1"/>
          </p:cNvSpPr>
          <p:nvPr>
            <p:ph type="sldNum" sz="quarter" idx="12"/>
          </p:nvPr>
        </p:nvSpPr>
        <p:spPr>
          <a:xfrm>
            <a:off x="8610600" y="6356350"/>
            <a:ext cx="2743200" cy="365125"/>
          </a:xfrm>
        </p:spPr>
        <p:txBody>
          <a:bodyPr>
            <a:normAutofit/>
          </a:bodyPr>
          <a:lstStyle/>
          <a:p>
            <a:pPr>
              <a:spcAft>
                <a:spcPts val="600"/>
              </a:spcAft>
            </a:pPr>
            <a:fld id="{CC5F7ED3-0EA6-4E1D-A99E-BA5BECD11015}" type="slidenum">
              <a:rPr lang="en-US">
                <a:solidFill>
                  <a:schemeClr val="tx1">
                    <a:lumMod val="50000"/>
                    <a:lumOff val="50000"/>
                  </a:schemeClr>
                </a:solidFill>
              </a:rPr>
              <a:pPr>
                <a:spcAft>
                  <a:spcPts val="600"/>
                </a:spcAft>
              </a:pPr>
              <a:t>36</a:t>
            </a:fld>
            <a:endParaRPr lang="en-US" dirty="0">
              <a:solidFill>
                <a:schemeClr val="tx1">
                  <a:lumMod val="50000"/>
                  <a:lumOff val="50000"/>
                </a:schemeClr>
              </a:solidFill>
            </a:endParaRPr>
          </a:p>
        </p:txBody>
      </p:sp>
      <p:sp>
        <p:nvSpPr>
          <p:cNvPr id="14" name="TextBox 13">
            <a:extLst>
              <a:ext uri="{FF2B5EF4-FFF2-40B4-BE49-F238E27FC236}">
                <a16:creationId xmlns:a16="http://schemas.microsoft.com/office/drawing/2014/main" id="{7382584C-31E9-A512-1916-F7EA3D86095B}"/>
              </a:ext>
            </a:extLst>
          </p:cNvPr>
          <p:cNvSpPr txBox="1"/>
          <p:nvPr/>
        </p:nvSpPr>
        <p:spPr>
          <a:xfrm>
            <a:off x="0" y="6488668"/>
            <a:ext cx="5329881" cy="338554"/>
          </a:xfrm>
          <a:prstGeom prst="rect">
            <a:avLst/>
          </a:prstGeom>
          <a:noFill/>
        </p:spPr>
        <p:txBody>
          <a:bodyPr wrap="square" rtlCol="0">
            <a:spAutoFit/>
          </a:bodyPr>
          <a:lstStyle/>
          <a:p>
            <a:r>
              <a:rPr lang="en-US" sz="1600" dirty="0"/>
              <a:t>Fussell, Stump, Holmes (2023) </a:t>
            </a:r>
            <a:r>
              <a:rPr lang="en-US" sz="1600" i="1" dirty="0"/>
              <a:t>Phys. Rev. PER</a:t>
            </a:r>
            <a:endParaRPr lang="en-US" sz="1600" dirty="0"/>
          </a:p>
        </p:txBody>
      </p:sp>
      <p:pic>
        <p:nvPicPr>
          <p:cNvPr id="19" name="Picture 18" descr="A person posing for the camera&#10;&#10;Description automatically generated">
            <a:extLst>
              <a:ext uri="{FF2B5EF4-FFF2-40B4-BE49-F238E27FC236}">
                <a16:creationId xmlns:a16="http://schemas.microsoft.com/office/drawing/2014/main" id="{74EC57A3-69BE-B43F-B8CD-9C937466C8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33570" y="-5655"/>
            <a:ext cx="1195753" cy="1097280"/>
          </a:xfrm>
          <a:prstGeom prst="rect">
            <a:avLst/>
          </a:prstGeom>
        </p:spPr>
      </p:pic>
      <p:sp>
        <p:nvSpPr>
          <p:cNvPr id="20" name="TextBox 19">
            <a:extLst>
              <a:ext uri="{FF2B5EF4-FFF2-40B4-BE49-F238E27FC236}">
                <a16:creationId xmlns:a16="http://schemas.microsoft.com/office/drawing/2014/main" id="{2ED01034-C250-DB96-9C87-DDE50825CC6B}"/>
              </a:ext>
            </a:extLst>
          </p:cNvPr>
          <p:cNvSpPr txBox="1"/>
          <p:nvPr/>
        </p:nvSpPr>
        <p:spPr>
          <a:xfrm>
            <a:off x="11029995" y="1074958"/>
            <a:ext cx="1195753" cy="523220"/>
          </a:xfrm>
          <a:prstGeom prst="rect">
            <a:avLst/>
          </a:prstGeom>
          <a:noFill/>
        </p:spPr>
        <p:txBody>
          <a:bodyPr wrap="square" rtlCol="0">
            <a:spAutoFit/>
          </a:bodyPr>
          <a:lstStyle/>
          <a:p>
            <a:pPr algn="ctr"/>
            <a:r>
              <a:rPr lang="en-US" sz="1400" dirty="0"/>
              <a:t>Rebeckah Fussell</a:t>
            </a:r>
          </a:p>
        </p:txBody>
      </p:sp>
      <mc:AlternateContent xmlns:mc="http://schemas.openxmlformats.org/markup-compatibility/2006">
        <mc:Choice xmlns:a14="http://schemas.microsoft.com/office/drawing/2010/main" Requires="a14">
          <p:graphicFrame>
            <p:nvGraphicFramePr>
              <p:cNvPr id="23" name="Content Placeholder 3">
                <a:extLst>
                  <a:ext uri="{FF2B5EF4-FFF2-40B4-BE49-F238E27FC236}">
                    <a16:creationId xmlns:a16="http://schemas.microsoft.com/office/drawing/2014/main" id="{783A16CB-F7DE-469A-8EAC-5438841D8E87}"/>
                  </a:ext>
                </a:extLst>
              </p:cNvPr>
              <p:cNvGraphicFramePr>
                <a:graphicFrameLocks/>
              </p:cNvGraphicFramePr>
              <p:nvPr>
                <p:extLst>
                  <p:ext uri="{D42A27DB-BD31-4B8C-83A1-F6EECF244321}">
                    <p14:modId xmlns:p14="http://schemas.microsoft.com/office/powerpoint/2010/main" val="2600948127"/>
                  </p:ext>
                </p:extLst>
              </p:nvPr>
            </p:nvGraphicFramePr>
            <p:xfrm>
              <a:off x="838200" y="2682361"/>
              <a:ext cx="10515596" cy="2194560"/>
            </p:xfrm>
            <a:graphic>
              <a:graphicData uri="http://schemas.openxmlformats.org/drawingml/2006/table">
                <a:tbl>
                  <a:tblPr firstRow="1" bandRow="1">
                    <a:tableStyleId>{21E4AEA4-8DFA-4A89-87EB-49C32662AFE0}</a:tableStyleId>
                  </a:tblPr>
                  <a:tblGrid>
                    <a:gridCol w="2628899">
                      <a:extLst>
                        <a:ext uri="{9D8B030D-6E8A-4147-A177-3AD203B41FA5}">
                          <a16:colId xmlns:a16="http://schemas.microsoft.com/office/drawing/2014/main" val="3012201678"/>
                        </a:ext>
                      </a:extLst>
                    </a:gridCol>
                    <a:gridCol w="2295346">
                      <a:extLst>
                        <a:ext uri="{9D8B030D-6E8A-4147-A177-3AD203B41FA5}">
                          <a16:colId xmlns:a16="http://schemas.microsoft.com/office/drawing/2014/main" val="178176599"/>
                        </a:ext>
                      </a:extLst>
                    </a:gridCol>
                    <a:gridCol w="2415397">
                      <a:extLst>
                        <a:ext uri="{9D8B030D-6E8A-4147-A177-3AD203B41FA5}">
                          <a16:colId xmlns:a16="http://schemas.microsoft.com/office/drawing/2014/main" val="1715818527"/>
                        </a:ext>
                      </a:extLst>
                    </a:gridCol>
                    <a:gridCol w="3175954">
                      <a:extLst>
                        <a:ext uri="{9D8B030D-6E8A-4147-A177-3AD203B41FA5}">
                          <a16:colId xmlns:a16="http://schemas.microsoft.com/office/drawing/2014/main" val="1661000128"/>
                        </a:ext>
                      </a:extLst>
                    </a:gridCol>
                  </a:tblGrid>
                  <a:tr h="370840">
                    <a:tc>
                      <a:txBody>
                        <a:bodyPr/>
                        <a:lstStyle/>
                        <a:p>
                          <a:endParaRPr lang="en-US" sz="2400"/>
                        </a:p>
                      </a:txBody>
                      <a:tcPr/>
                    </a:tc>
                    <a:tc>
                      <a:txBody>
                        <a:bodyPr/>
                        <a:lstStyle/>
                        <a:p>
                          <a:r>
                            <a:rPr lang="en-US" sz="2400" dirty="0"/>
                            <a:t>Lab Course A (human)</a:t>
                          </a:r>
                        </a:p>
                      </a:txBody>
                      <a:tcPr/>
                    </a:tc>
                    <a:tc>
                      <a:txBody>
                        <a:bodyPr/>
                        <a:lstStyle/>
                        <a:p>
                          <a:pPr algn="l"/>
                          <a:r>
                            <a:rPr lang="en-US" sz="2400" dirty="0"/>
                            <a:t>Lab Course B</a:t>
                          </a:r>
                        </a:p>
                        <a:p>
                          <a:pPr algn="l"/>
                          <a:r>
                            <a:rPr lang="en-US" sz="2400" dirty="0"/>
                            <a:t>(human)</a:t>
                          </a:r>
                        </a:p>
                      </a:txBody>
                      <a:tcPr/>
                    </a:tc>
                    <a:tc>
                      <a:txBody>
                        <a:bodyPr/>
                        <a:lstStyle/>
                        <a:p>
                          <a:pPr algn="l"/>
                          <a:r>
                            <a:rPr lang="en-US" sz="2400" dirty="0"/>
                            <a:t>Lab Course C</a:t>
                          </a:r>
                        </a:p>
                        <a:p>
                          <a:pPr algn="l"/>
                          <a:r>
                            <a:rPr lang="en-US" sz="2400" dirty="0"/>
                            <a:t>(computer)</a:t>
                          </a:r>
                        </a:p>
                      </a:txBody>
                      <a:tcPr/>
                    </a:tc>
                    <a:extLst>
                      <a:ext uri="{0D108BD9-81ED-4DB2-BD59-A6C34878D82A}">
                        <a16:rowId xmlns:a16="http://schemas.microsoft.com/office/drawing/2014/main" val="2735262628"/>
                      </a:ext>
                    </a:extLst>
                  </a:tr>
                  <a:tr h="370840">
                    <a:tc>
                      <a:txBody>
                        <a:bodyPr/>
                        <a:lstStyle/>
                        <a:p>
                          <a:r>
                            <a:rPr lang="en-US" sz="2400" dirty="0"/>
                            <a:t>Expected results</a:t>
                          </a:r>
                        </a:p>
                      </a:txBody>
                      <a:tcPr/>
                    </a:tc>
                    <a:tc>
                      <a:txBody>
                        <a:bodyPr/>
                        <a:lstStyle/>
                        <a:p>
                          <a:r>
                            <a:rPr lang="en-US" sz="2400" dirty="0"/>
                            <a:t>23%</a:t>
                          </a:r>
                        </a:p>
                      </a:txBody>
                      <a:tcPr/>
                    </a:tc>
                    <a:tc>
                      <a:txBody>
                        <a:bodyPr/>
                        <a:lstStyle/>
                        <a:p>
                          <a:r>
                            <a:rPr lang="en-US" sz="2400" dirty="0"/>
                            <a:t>17%</a:t>
                          </a:r>
                        </a:p>
                      </a:txBody>
                      <a:tcPr/>
                    </a:tc>
                    <a:tc>
                      <a:txBody>
                        <a:bodyPr/>
                        <a:lstStyle/>
                        <a:p>
                          <a:r>
                            <a:rPr lang="en-US" sz="2400" dirty="0"/>
                            <a:t>7% </a:t>
                          </a:r>
                          <a14:m>
                            <m:oMath xmlns:m="http://schemas.openxmlformats.org/officeDocument/2006/math">
                              <m:r>
                                <a:rPr lang="en-US" sz="2400" b="0" smtClean="0">
                                  <a:latin typeface="Cambria Math" panose="02040503050406030204" pitchFamily="18" charset="0"/>
                                </a:rPr>
                                <m:t>±</m:t>
                              </m:r>
                            </m:oMath>
                          </a14:m>
                          <a:r>
                            <a:rPr lang="en-US" sz="2400" dirty="0"/>
                            <a:t> 1.3% - 14%</a:t>
                          </a:r>
                        </a:p>
                      </a:txBody>
                      <a:tcPr/>
                    </a:tc>
                    <a:extLst>
                      <a:ext uri="{0D108BD9-81ED-4DB2-BD59-A6C34878D82A}">
                        <a16:rowId xmlns:a16="http://schemas.microsoft.com/office/drawing/2014/main" val="2049159530"/>
                      </a:ext>
                    </a:extLst>
                  </a:tr>
                  <a:tr h="370840">
                    <a:tc>
                      <a:txBody>
                        <a:bodyPr/>
                        <a:lstStyle/>
                        <a:p>
                          <a:r>
                            <a:rPr lang="en-US" sz="2400" dirty="0"/>
                            <a:t>Consistent results</a:t>
                          </a:r>
                        </a:p>
                      </a:txBody>
                      <a:tcPr/>
                    </a:tc>
                    <a:tc>
                      <a:txBody>
                        <a:bodyPr/>
                        <a:lstStyle/>
                        <a:p>
                          <a:r>
                            <a:rPr lang="en-US" sz="2400" dirty="0"/>
                            <a:t>53%</a:t>
                          </a:r>
                        </a:p>
                      </a:txBody>
                      <a:tcPr/>
                    </a:tc>
                    <a:tc>
                      <a:txBody>
                        <a:bodyPr/>
                        <a:lstStyle/>
                        <a:p>
                          <a:r>
                            <a:rPr lang="en-US" sz="2400" dirty="0"/>
                            <a:t>53%</a:t>
                          </a:r>
                        </a:p>
                      </a:txBody>
                      <a:tcPr/>
                    </a:tc>
                    <a:tc>
                      <a:txBody>
                        <a:bodyPr/>
                        <a:lstStyle/>
                        <a:p>
                          <a:r>
                            <a:rPr lang="en-US" sz="2400" dirty="0"/>
                            <a:t>53% </a:t>
                          </a:r>
                          <a14:m>
                            <m:oMath xmlns:m="http://schemas.openxmlformats.org/officeDocument/2006/math">
                              <m:r>
                                <a:rPr lang="en-US" sz="2400" b="0" smtClean="0">
                                  <a:latin typeface="Cambria Math" panose="02040503050406030204" pitchFamily="18" charset="0"/>
                                </a:rPr>
                                <m:t>±</m:t>
                              </m:r>
                            </m:oMath>
                          </a14:m>
                          <a:r>
                            <a:rPr lang="en-US" sz="2400" dirty="0"/>
                            <a:t> 2.6% +</a:t>
                          </a:r>
                          <a:r>
                            <a:rPr lang="en-US" sz="2400" baseline="0" dirty="0"/>
                            <a:t> 0.5%</a:t>
                          </a:r>
                          <a:endParaRPr lang="en-US" sz="2400" dirty="0"/>
                        </a:p>
                      </a:txBody>
                      <a:tcPr/>
                    </a:tc>
                    <a:extLst>
                      <a:ext uri="{0D108BD9-81ED-4DB2-BD59-A6C34878D82A}">
                        <a16:rowId xmlns:a16="http://schemas.microsoft.com/office/drawing/2014/main" val="3351661122"/>
                      </a:ext>
                    </a:extLst>
                  </a:tr>
                  <a:tr h="370840">
                    <a:tc>
                      <a:txBody>
                        <a:bodyPr/>
                        <a:lstStyle/>
                        <a:p>
                          <a:r>
                            <a:rPr lang="en-US" sz="2400" dirty="0"/>
                            <a:t>Uncertainty</a:t>
                          </a:r>
                        </a:p>
                      </a:txBody>
                      <a:tcPr/>
                    </a:tc>
                    <a:tc>
                      <a:txBody>
                        <a:bodyPr/>
                        <a:lstStyle/>
                        <a:p>
                          <a:r>
                            <a:rPr lang="en-US" sz="2400" dirty="0"/>
                            <a:t>19%</a:t>
                          </a:r>
                        </a:p>
                      </a:txBody>
                      <a:tcPr/>
                    </a:tc>
                    <a:tc>
                      <a:txBody>
                        <a:bodyPr/>
                        <a:lstStyle/>
                        <a:p>
                          <a:r>
                            <a:rPr lang="en-US" sz="2400" dirty="0"/>
                            <a:t>50%</a:t>
                          </a:r>
                        </a:p>
                      </a:txBody>
                      <a:tcPr/>
                    </a:tc>
                    <a:tc>
                      <a:txBody>
                        <a:bodyPr/>
                        <a:lstStyle/>
                        <a:p>
                          <a:r>
                            <a:rPr lang="en-US" sz="2400" dirty="0"/>
                            <a:t>40.9% </a:t>
                          </a:r>
                          <a14:m>
                            <m:oMath xmlns:m="http://schemas.openxmlformats.org/officeDocument/2006/math">
                              <m:r>
                                <a:rPr lang="en-US" sz="2400" b="0" smtClean="0"/>
                                <m:t>±</m:t>
                              </m:r>
                            </m:oMath>
                          </a14:m>
                          <a:r>
                            <a:rPr lang="en-US" sz="2400" dirty="0"/>
                            <a:t> 2.9% - 1.4%</a:t>
                          </a:r>
                        </a:p>
                      </a:txBody>
                      <a:tcPr/>
                    </a:tc>
                    <a:extLst>
                      <a:ext uri="{0D108BD9-81ED-4DB2-BD59-A6C34878D82A}">
                        <a16:rowId xmlns:a16="http://schemas.microsoft.com/office/drawing/2014/main" val="674514494"/>
                      </a:ext>
                    </a:extLst>
                  </a:tr>
                </a:tbl>
              </a:graphicData>
            </a:graphic>
          </p:graphicFrame>
        </mc:Choice>
        <mc:Fallback>
          <p:graphicFrame>
            <p:nvGraphicFramePr>
              <p:cNvPr id="23" name="Content Placeholder 3">
                <a:extLst>
                  <a:ext uri="{FF2B5EF4-FFF2-40B4-BE49-F238E27FC236}">
                    <a16:creationId xmlns:a16="http://schemas.microsoft.com/office/drawing/2014/main" id="{783A16CB-F7DE-469A-8EAC-5438841D8E87}"/>
                  </a:ext>
                </a:extLst>
              </p:cNvPr>
              <p:cNvGraphicFramePr>
                <a:graphicFrameLocks/>
              </p:cNvGraphicFramePr>
              <p:nvPr>
                <p:extLst>
                  <p:ext uri="{D42A27DB-BD31-4B8C-83A1-F6EECF244321}">
                    <p14:modId xmlns:p14="http://schemas.microsoft.com/office/powerpoint/2010/main" val="2600948127"/>
                  </p:ext>
                </p:extLst>
              </p:nvPr>
            </p:nvGraphicFramePr>
            <p:xfrm>
              <a:off x="838200" y="2682361"/>
              <a:ext cx="10515596" cy="2194560"/>
            </p:xfrm>
            <a:graphic>
              <a:graphicData uri="http://schemas.openxmlformats.org/drawingml/2006/table">
                <a:tbl>
                  <a:tblPr firstRow="1" bandRow="1">
                    <a:tableStyleId>{21E4AEA4-8DFA-4A89-87EB-49C32662AFE0}</a:tableStyleId>
                  </a:tblPr>
                  <a:tblGrid>
                    <a:gridCol w="2628899">
                      <a:extLst>
                        <a:ext uri="{9D8B030D-6E8A-4147-A177-3AD203B41FA5}">
                          <a16:colId xmlns:a16="http://schemas.microsoft.com/office/drawing/2014/main" val="3012201678"/>
                        </a:ext>
                      </a:extLst>
                    </a:gridCol>
                    <a:gridCol w="2295346">
                      <a:extLst>
                        <a:ext uri="{9D8B030D-6E8A-4147-A177-3AD203B41FA5}">
                          <a16:colId xmlns:a16="http://schemas.microsoft.com/office/drawing/2014/main" val="178176599"/>
                        </a:ext>
                      </a:extLst>
                    </a:gridCol>
                    <a:gridCol w="2415397">
                      <a:extLst>
                        <a:ext uri="{9D8B030D-6E8A-4147-A177-3AD203B41FA5}">
                          <a16:colId xmlns:a16="http://schemas.microsoft.com/office/drawing/2014/main" val="1715818527"/>
                        </a:ext>
                      </a:extLst>
                    </a:gridCol>
                    <a:gridCol w="3175954">
                      <a:extLst>
                        <a:ext uri="{9D8B030D-6E8A-4147-A177-3AD203B41FA5}">
                          <a16:colId xmlns:a16="http://schemas.microsoft.com/office/drawing/2014/main" val="1661000128"/>
                        </a:ext>
                      </a:extLst>
                    </a:gridCol>
                  </a:tblGrid>
                  <a:tr h="822960">
                    <a:tc>
                      <a:txBody>
                        <a:bodyPr/>
                        <a:lstStyle/>
                        <a:p>
                          <a:endParaRPr lang="en-US" sz="2400"/>
                        </a:p>
                      </a:txBody>
                      <a:tcPr/>
                    </a:tc>
                    <a:tc>
                      <a:txBody>
                        <a:bodyPr/>
                        <a:lstStyle/>
                        <a:p>
                          <a:r>
                            <a:rPr lang="en-US" sz="2400" dirty="0"/>
                            <a:t>Lab Course A (human)</a:t>
                          </a:r>
                        </a:p>
                      </a:txBody>
                      <a:tcPr/>
                    </a:tc>
                    <a:tc>
                      <a:txBody>
                        <a:bodyPr/>
                        <a:lstStyle/>
                        <a:p>
                          <a:pPr algn="l"/>
                          <a:r>
                            <a:rPr lang="en-US" sz="2400" dirty="0"/>
                            <a:t>Lab Course B</a:t>
                          </a:r>
                        </a:p>
                        <a:p>
                          <a:pPr algn="l"/>
                          <a:r>
                            <a:rPr lang="en-US" sz="2400" dirty="0"/>
                            <a:t>(human)</a:t>
                          </a:r>
                        </a:p>
                      </a:txBody>
                      <a:tcPr/>
                    </a:tc>
                    <a:tc>
                      <a:txBody>
                        <a:bodyPr/>
                        <a:lstStyle/>
                        <a:p>
                          <a:pPr algn="l"/>
                          <a:r>
                            <a:rPr lang="en-US" sz="2400" dirty="0"/>
                            <a:t>Lab Course C</a:t>
                          </a:r>
                        </a:p>
                        <a:p>
                          <a:pPr algn="l"/>
                          <a:r>
                            <a:rPr lang="en-US" sz="2400" dirty="0"/>
                            <a:t>(computer)</a:t>
                          </a:r>
                        </a:p>
                      </a:txBody>
                      <a:tcPr/>
                    </a:tc>
                    <a:extLst>
                      <a:ext uri="{0D108BD9-81ED-4DB2-BD59-A6C34878D82A}">
                        <a16:rowId xmlns:a16="http://schemas.microsoft.com/office/drawing/2014/main" val="2735262628"/>
                      </a:ext>
                    </a:extLst>
                  </a:tr>
                  <a:tr h="457200">
                    <a:tc>
                      <a:txBody>
                        <a:bodyPr/>
                        <a:lstStyle/>
                        <a:p>
                          <a:r>
                            <a:rPr lang="en-US" sz="2400" dirty="0"/>
                            <a:t>Expected results</a:t>
                          </a:r>
                        </a:p>
                      </a:txBody>
                      <a:tcPr/>
                    </a:tc>
                    <a:tc>
                      <a:txBody>
                        <a:bodyPr/>
                        <a:lstStyle/>
                        <a:p>
                          <a:r>
                            <a:rPr lang="en-US" sz="2400" dirty="0"/>
                            <a:t>23%</a:t>
                          </a:r>
                        </a:p>
                      </a:txBody>
                      <a:tcPr/>
                    </a:tc>
                    <a:tc>
                      <a:txBody>
                        <a:bodyPr/>
                        <a:lstStyle/>
                        <a:p>
                          <a:r>
                            <a:rPr lang="en-US" sz="2400" dirty="0"/>
                            <a:t>17%</a:t>
                          </a:r>
                        </a:p>
                      </a:txBody>
                      <a:tcPr/>
                    </a:tc>
                    <a:tc>
                      <a:txBody>
                        <a:bodyPr/>
                        <a:lstStyle/>
                        <a:p>
                          <a:endParaRPr lang="en-US"/>
                        </a:p>
                      </a:txBody>
                      <a:tcPr>
                        <a:blipFill>
                          <a:blip r:embed="rId3"/>
                          <a:stretch>
                            <a:fillRect l="-231478" t="-188158" r="-768" b="-226316"/>
                          </a:stretch>
                        </a:blipFill>
                      </a:tcPr>
                    </a:tc>
                    <a:extLst>
                      <a:ext uri="{0D108BD9-81ED-4DB2-BD59-A6C34878D82A}">
                        <a16:rowId xmlns:a16="http://schemas.microsoft.com/office/drawing/2014/main" val="2049159530"/>
                      </a:ext>
                    </a:extLst>
                  </a:tr>
                  <a:tr h="457200">
                    <a:tc>
                      <a:txBody>
                        <a:bodyPr/>
                        <a:lstStyle/>
                        <a:p>
                          <a:r>
                            <a:rPr lang="en-US" sz="2400" dirty="0"/>
                            <a:t>Consistent results</a:t>
                          </a:r>
                        </a:p>
                      </a:txBody>
                      <a:tcPr/>
                    </a:tc>
                    <a:tc>
                      <a:txBody>
                        <a:bodyPr/>
                        <a:lstStyle/>
                        <a:p>
                          <a:r>
                            <a:rPr lang="en-US" sz="2400" dirty="0"/>
                            <a:t>53%</a:t>
                          </a:r>
                        </a:p>
                      </a:txBody>
                      <a:tcPr/>
                    </a:tc>
                    <a:tc>
                      <a:txBody>
                        <a:bodyPr/>
                        <a:lstStyle/>
                        <a:p>
                          <a:r>
                            <a:rPr lang="en-US" sz="2400" dirty="0"/>
                            <a:t>53%</a:t>
                          </a:r>
                        </a:p>
                      </a:txBody>
                      <a:tcPr/>
                    </a:tc>
                    <a:tc>
                      <a:txBody>
                        <a:bodyPr/>
                        <a:lstStyle/>
                        <a:p>
                          <a:endParaRPr lang="en-US"/>
                        </a:p>
                      </a:txBody>
                      <a:tcPr>
                        <a:blipFill>
                          <a:blip r:embed="rId3"/>
                          <a:stretch>
                            <a:fillRect l="-231478" t="-292000" r="-768" b="-129333"/>
                          </a:stretch>
                        </a:blipFill>
                      </a:tcPr>
                    </a:tc>
                    <a:extLst>
                      <a:ext uri="{0D108BD9-81ED-4DB2-BD59-A6C34878D82A}">
                        <a16:rowId xmlns:a16="http://schemas.microsoft.com/office/drawing/2014/main" val="3351661122"/>
                      </a:ext>
                    </a:extLst>
                  </a:tr>
                  <a:tr h="457200">
                    <a:tc>
                      <a:txBody>
                        <a:bodyPr/>
                        <a:lstStyle/>
                        <a:p>
                          <a:r>
                            <a:rPr lang="en-US" sz="2400" dirty="0"/>
                            <a:t>Uncertainty</a:t>
                          </a:r>
                        </a:p>
                      </a:txBody>
                      <a:tcPr/>
                    </a:tc>
                    <a:tc>
                      <a:txBody>
                        <a:bodyPr/>
                        <a:lstStyle/>
                        <a:p>
                          <a:r>
                            <a:rPr lang="en-US" sz="2400" dirty="0"/>
                            <a:t>19%</a:t>
                          </a:r>
                        </a:p>
                      </a:txBody>
                      <a:tcPr/>
                    </a:tc>
                    <a:tc>
                      <a:txBody>
                        <a:bodyPr/>
                        <a:lstStyle/>
                        <a:p>
                          <a:r>
                            <a:rPr lang="en-US" sz="2400" dirty="0"/>
                            <a:t>50%</a:t>
                          </a:r>
                        </a:p>
                      </a:txBody>
                      <a:tcPr/>
                    </a:tc>
                    <a:tc>
                      <a:txBody>
                        <a:bodyPr/>
                        <a:lstStyle/>
                        <a:p>
                          <a:endParaRPr lang="en-US"/>
                        </a:p>
                      </a:txBody>
                      <a:tcPr>
                        <a:blipFill>
                          <a:blip r:embed="rId3"/>
                          <a:stretch>
                            <a:fillRect l="-231478" t="-392000" r="-768" b="-29333"/>
                          </a:stretch>
                        </a:blipFill>
                      </a:tcPr>
                    </a:tc>
                    <a:extLst>
                      <a:ext uri="{0D108BD9-81ED-4DB2-BD59-A6C34878D82A}">
                        <a16:rowId xmlns:a16="http://schemas.microsoft.com/office/drawing/2014/main" val="674514494"/>
                      </a:ext>
                    </a:extLst>
                  </a:tr>
                </a:tbl>
              </a:graphicData>
            </a:graphic>
          </p:graphicFrame>
        </mc:Fallback>
      </mc:AlternateContent>
      <p:sp>
        <p:nvSpPr>
          <p:cNvPr id="24" name="Rectangle 23">
            <a:extLst>
              <a:ext uri="{FF2B5EF4-FFF2-40B4-BE49-F238E27FC236}">
                <a16:creationId xmlns:a16="http://schemas.microsoft.com/office/drawing/2014/main" id="{E614778D-CB72-5836-55A0-8AAEBD555EC4}"/>
              </a:ext>
            </a:extLst>
          </p:cNvPr>
          <p:cNvSpPr/>
          <p:nvPr/>
        </p:nvSpPr>
        <p:spPr>
          <a:xfrm>
            <a:off x="8198871" y="2416554"/>
            <a:ext cx="3429000" cy="31318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4CBEDE-67EB-31C0-6CB1-9BB18096D80A}"/>
              </a:ext>
            </a:extLst>
          </p:cNvPr>
          <p:cNvSpPr>
            <a:spLocks noGrp="1"/>
          </p:cNvSpPr>
          <p:nvPr>
            <p:ph type="title"/>
          </p:nvPr>
        </p:nvSpPr>
        <p:spPr>
          <a:xfrm>
            <a:off x="572493" y="238539"/>
            <a:ext cx="10514607" cy="1434415"/>
          </a:xfrm>
        </p:spPr>
        <p:txBody>
          <a:bodyPr vert="horz" lIns="91440" tIns="45720" rIns="91440" bIns="45720" rtlCol="0" anchor="b">
            <a:normAutofit/>
          </a:bodyPr>
          <a:lstStyle/>
          <a:p>
            <a:r>
              <a:rPr lang="en-US" sz="3200" dirty="0"/>
              <a:t>2. We can apply the tools, ways of thinking, and values for evidence in physics to study the teaching and learning of physics.</a:t>
            </a: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9D09B65B-6260-F7AD-16DA-361A7D4F94D3}"/>
              </a:ext>
            </a:extLst>
          </p:cNvPr>
          <p:cNvSpPr>
            <a:spLocks noGrp="1"/>
          </p:cNvSpPr>
          <p:nvPr>
            <p:ph sz="half" idx="2"/>
          </p:nvPr>
        </p:nvSpPr>
        <p:spPr>
          <a:xfrm>
            <a:off x="572493" y="2071316"/>
            <a:ext cx="6713552" cy="4349296"/>
          </a:xfrm>
        </p:spPr>
        <p:txBody>
          <a:bodyPr vert="horz" lIns="91440" tIns="45720" rIns="91440" bIns="45720" rtlCol="0" anchor="t">
            <a:normAutofit fontScale="92500"/>
          </a:bodyPr>
          <a:lstStyle/>
          <a:p>
            <a:pPr marL="0" indent="0">
              <a:buNone/>
            </a:pPr>
            <a:r>
              <a:rPr lang="en-US" sz="3200" b="1" dirty="0"/>
              <a:t>Network Analysis</a:t>
            </a:r>
          </a:p>
          <a:p>
            <a:r>
              <a:rPr lang="en-US" dirty="0"/>
              <a:t>How are students connected through interactions and recognition?</a:t>
            </a:r>
          </a:p>
          <a:p>
            <a:r>
              <a:rPr lang="en-US" dirty="0"/>
              <a:t>How do those connections impact student outcomes?</a:t>
            </a:r>
          </a:p>
          <a:p>
            <a:pPr lvl="1"/>
            <a:r>
              <a:rPr lang="en-US" sz="2800" dirty="0"/>
              <a:t>e.g., Students with more study partners do better? Correlation versus causation?</a:t>
            </a:r>
          </a:p>
          <a:p>
            <a:r>
              <a:rPr lang="en-US" dirty="0"/>
              <a:t>How do course structures impact those networks and relationships to outcomes?</a:t>
            </a:r>
            <a:endParaRPr lang="en-US" sz="2600" dirty="0"/>
          </a:p>
        </p:txBody>
      </p:sp>
      <p:pic>
        <p:nvPicPr>
          <p:cNvPr id="5" name="Content Placeholder 4">
            <a:extLst>
              <a:ext uri="{FF2B5EF4-FFF2-40B4-BE49-F238E27FC236}">
                <a16:creationId xmlns:a16="http://schemas.microsoft.com/office/drawing/2014/main" id="{6C11DC0A-75D2-ED88-4101-249AFD47AED8}"/>
              </a:ext>
            </a:extLst>
          </p:cNvPr>
          <p:cNvPicPr>
            <a:picLocks noGrp="1" noChangeAspect="1"/>
          </p:cNvPicPr>
          <p:nvPr>
            <p:ph sz="half" idx="1"/>
          </p:nvPr>
        </p:nvPicPr>
        <p:blipFill>
          <a:blip r:embed="rId2"/>
          <a:srcRect r="9567"/>
          <a:stretch/>
        </p:blipFill>
        <p:spPr>
          <a:xfrm>
            <a:off x="7675658" y="2093976"/>
            <a:ext cx="3941064" cy="4096512"/>
          </a:xfrm>
          <a:prstGeom prst="rect">
            <a:avLst/>
          </a:prstGeom>
        </p:spPr>
      </p:pic>
      <p:sp>
        <p:nvSpPr>
          <p:cNvPr id="3" name="Slide Number Placeholder 2">
            <a:extLst>
              <a:ext uri="{FF2B5EF4-FFF2-40B4-BE49-F238E27FC236}">
                <a16:creationId xmlns:a16="http://schemas.microsoft.com/office/drawing/2014/main" id="{9E16BC27-A770-455B-C422-80561444555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CC5F7ED3-0EA6-4E1D-A99E-BA5BECD11015}" type="slidenum">
              <a:rPr lang="en-US" smtClean="0">
                <a:solidFill>
                  <a:prstClr val="black">
                    <a:tint val="75000"/>
                  </a:prstClr>
                </a:solidFill>
                <a:latin typeface="Calibri" panose="020F0502020204030204"/>
              </a:rPr>
              <a:pPr>
                <a:spcAft>
                  <a:spcPts val="600"/>
                </a:spcAft>
                <a:defRPr/>
              </a:pPr>
              <a:t>37</a:t>
            </a:fld>
            <a:endParaRPr lang="en-US">
              <a:solidFill>
                <a:prstClr val="black">
                  <a:tint val="75000"/>
                </a:prstClr>
              </a:solidFill>
              <a:latin typeface="Calibri" panose="020F0502020204030204"/>
            </a:endParaRPr>
          </a:p>
        </p:txBody>
      </p:sp>
      <p:pic>
        <p:nvPicPr>
          <p:cNvPr id="9" name="Picture 8" descr="A person smiling at the camera&#10;&#10;Description automatically generated">
            <a:extLst>
              <a:ext uri="{FF2B5EF4-FFF2-40B4-BE49-F238E27FC236}">
                <a16:creationId xmlns:a16="http://schemas.microsoft.com/office/drawing/2014/main" id="{9FADD9D5-E735-E7C2-1DDE-1FF02759C574}"/>
              </a:ext>
            </a:extLst>
          </p:cNvPr>
          <p:cNvPicPr>
            <a:picLocks noChangeAspect="1"/>
          </p:cNvPicPr>
          <p:nvPr/>
        </p:nvPicPr>
        <p:blipFill>
          <a:blip r:embed="rId3"/>
          <a:stretch>
            <a:fillRect/>
          </a:stretch>
        </p:blipFill>
        <p:spPr>
          <a:xfrm>
            <a:off x="11236778" y="-8099"/>
            <a:ext cx="955222" cy="1097280"/>
          </a:xfrm>
          <a:prstGeom prst="rect">
            <a:avLst/>
          </a:prstGeom>
        </p:spPr>
      </p:pic>
      <p:sp>
        <p:nvSpPr>
          <p:cNvPr id="10" name="TextBox 9">
            <a:extLst>
              <a:ext uri="{FF2B5EF4-FFF2-40B4-BE49-F238E27FC236}">
                <a16:creationId xmlns:a16="http://schemas.microsoft.com/office/drawing/2014/main" id="{3AABCD82-D7DE-3688-7EF6-1CA381A5B276}"/>
              </a:ext>
            </a:extLst>
          </p:cNvPr>
          <p:cNvSpPr txBox="1"/>
          <p:nvPr/>
        </p:nvSpPr>
        <p:spPr>
          <a:xfrm>
            <a:off x="11236778" y="1089181"/>
            <a:ext cx="955222" cy="461665"/>
          </a:xfrm>
          <a:prstGeom prst="rect">
            <a:avLst/>
          </a:prstGeom>
          <a:noFill/>
        </p:spPr>
        <p:txBody>
          <a:bodyPr wrap="square" rtlCol="0">
            <a:spAutoFit/>
          </a:bodyPr>
          <a:lstStyle/>
          <a:p>
            <a:pPr algn="ctr"/>
            <a:r>
              <a:rPr lang="en-US" sz="1200" dirty="0"/>
              <a:t>Meagan Sundstrom</a:t>
            </a:r>
          </a:p>
        </p:txBody>
      </p:sp>
      <p:sp>
        <p:nvSpPr>
          <p:cNvPr id="11" name="TextBox 10">
            <a:extLst>
              <a:ext uri="{FF2B5EF4-FFF2-40B4-BE49-F238E27FC236}">
                <a16:creationId xmlns:a16="http://schemas.microsoft.com/office/drawing/2014/main" id="{6B45C1A7-A3F9-2D4F-ED17-655EE445EF47}"/>
              </a:ext>
            </a:extLst>
          </p:cNvPr>
          <p:cNvSpPr txBox="1"/>
          <p:nvPr/>
        </p:nvSpPr>
        <p:spPr>
          <a:xfrm>
            <a:off x="0" y="6581001"/>
            <a:ext cx="9067800" cy="338554"/>
          </a:xfrm>
          <a:prstGeom prst="rect">
            <a:avLst/>
          </a:prstGeom>
          <a:noFill/>
        </p:spPr>
        <p:txBody>
          <a:bodyPr wrap="square" rtlCol="0">
            <a:spAutoFit/>
          </a:bodyPr>
          <a:lstStyle/>
          <a:p>
            <a:r>
              <a:rPr lang="en-US" sz="1600" dirty="0"/>
              <a:t>Sundstrom, et al., (2024) </a:t>
            </a:r>
            <a:r>
              <a:rPr lang="en-US" sz="1600" i="1" dirty="0"/>
              <a:t>Phys. Rev. PER</a:t>
            </a:r>
            <a:endParaRPr lang="en-US" sz="1600" dirty="0"/>
          </a:p>
        </p:txBody>
      </p:sp>
      <p:pic>
        <p:nvPicPr>
          <p:cNvPr id="13" name="Picture 12" descr="Logo&#10;&#10;Description automatically generated">
            <a:extLst>
              <a:ext uri="{FF2B5EF4-FFF2-40B4-BE49-F238E27FC236}">
                <a16:creationId xmlns:a16="http://schemas.microsoft.com/office/drawing/2014/main" id="{AD35C6DC-7DFA-0F58-9822-75F483AAE9FA}"/>
              </a:ext>
            </a:extLst>
          </p:cNvPr>
          <p:cNvPicPr>
            <a:picLocks noChangeAspect="1"/>
          </p:cNvPicPr>
          <p:nvPr/>
        </p:nvPicPr>
        <p:blipFill>
          <a:blip r:embed="rId4"/>
          <a:stretch>
            <a:fillRect/>
          </a:stretch>
        </p:blipFill>
        <p:spPr>
          <a:xfrm>
            <a:off x="10135274" y="6102350"/>
            <a:ext cx="781050" cy="781050"/>
          </a:xfrm>
          <a:prstGeom prst="rect">
            <a:avLst/>
          </a:prstGeom>
        </p:spPr>
      </p:pic>
      <p:sp>
        <p:nvSpPr>
          <p:cNvPr id="15" name="TextBox 14">
            <a:extLst>
              <a:ext uri="{FF2B5EF4-FFF2-40B4-BE49-F238E27FC236}">
                <a16:creationId xmlns:a16="http://schemas.microsoft.com/office/drawing/2014/main" id="{63A51E9A-AE8B-E127-94C0-0F3186C68B76}"/>
              </a:ext>
            </a:extLst>
          </p:cNvPr>
          <p:cNvSpPr txBox="1"/>
          <p:nvPr/>
        </p:nvSpPr>
        <p:spPr>
          <a:xfrm>
            <a:off x="7258116" y="6385023"/>
            <a:ext cx="2873355" cy="338554"/>
          </a:xfrm>
          <a:prstGeom prst="rect">
            <a:avLst/>
          </a:prstGeom>
          <a:noFill/>
        </p:spPr>
        <p:txBody>
          <a:bodyPr wrap="square" rtlCol="0">
            <a:spAutoFit/>
          </a:bodyPr>
          <a:lstStyle/>
          <a:p>
            <a:pPr algn="r"/>
            <a:r>
              <a:rPr lang="en-US" sz="1600" dirty="0"/>
              <a:t>DGE-2139899</a:t>
            </a:r>
            <a:endParaRPr lang="en-US" sz="2000" dirty="0"/>
          </a:p>
        </p:txBody>
      </p:sp>
    </p:spTree>
    <p:extLst>
      <p:ext uri="{BB962C8B-B14F-4D97-AF65-F5344CB8AC3E}">
        <p14:creationId xmlns:p14="http://schemas.microsoft.com/office/powerpoint/2010/main" val="9072262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4CBEDE-67EB-31C0-6CB1-9BB18096D80A}"/>
              </a:ext>
            </a:extLst>
          </p:cNvPr>
          <p:cNvSpPr>
            <a:spLocks noGrp="1"/>
          </p:cNvSpPr>
          <p:nvPr>
            <p:ph type="title"/>
          </p:nvPr>
        </p:nvSpPr>
        <p:spPr>
          <a:xfrm>
            <a:off x="572493" y="238539"/>
            <a:ext cx="10514607" cy="1434415"/>
          </a:xfrm>
        </p:spPr>
        <p:txBody>
          <a:bodyPr vert="horz" lIns="91440" tIns="45720" rIns="91440" bIns="45720" rtlCol="0" anchor="b">
            <a:normAutofit/>
          </a:bodyPr>
          <a:lstStyle/>
          <a:p>
            <a:r>
              <a:rPr lang="en-US" sz="3200" dirty="0"/>
              <a:t>2. We can apply the tools, ways of thinking, and values for evidence in physics to study the teaching and learning of physics.</a:t>
            </a: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9E16BC27-A770-455B-C422-80561444555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CC5F7ED3-0EA6-4E1D-A99E-BA5BECD11015}" type="slidenum">
              <a:rPr lang="en-US" smtClean="0">
                <a:solidFill>
                  <a:prstClr val="black">
                    <a:tint val="75000"/>
                  </a:prstClr>
                </a:solidFill>
                <a:latin typeface="Calibri" panose="020F0502020204030204"/>
              </a:rPr>
              <a:pPr>
                <a:spcAft>
                  <a:spcPts val="600"/>
                </a:spcAft>
                <a:defRPr/>
              </a:pPr>
              <a:t>38</a:t>
            </a:fld>
            <a:endParaRPr lang="en-US">
              <a:solidFill>
                <a:prstClr val="black">
                  <a:tint val="75000"/>
                </a:prstClr>
              </a:solidFill>
              <a:latin typeface="Calibri" panose="020F0502020204030204"/>
            </a:endParaRPr>
          </a:p>
        </p:txBody>
      </p:sp>
      <p:pic>
        <p:nvPicPr>
          <p:cNvPr id="4" name="Picture 3" descr="A person leaning on a railing in front of a garden&#10;&#10;Description automatically generated">
            <a:extLst>
              <a:ext uri="{FF2B5EF4-FFF2-40B4-BE49-F238E27FC236}">
                <a16:creationId xmlns:a16="http://schemas.microsoft.com/office/drawing/2014/main" id="{32393856-936E-5079-7859-44DFC51732AA}"/>
              </a:ext>
            </a:extLst>
          </p:cNvPr>
          <p:cNvPicPr>
            <a:picLocks noChangeAspect="1"/>
          </p:cNvPicPr>
          <p:nvPr/>
        </p:nvPicPr>
        <p:blipFill rotWithShape="1">
          <a:blip r:embed="rId2"/>
          <a:srcRect l="25707" t="13828" b="17475"/>
          <a:stretch/>
        </p:blipFill>
        <p:spPr>
          <a:xfrm>
            <a:off x="11301994" y="0"/>
            <a:ext cx="890006" cy="1097280"/>
          </a:xfrm>
          <a:prstGeom prst="rect">
            <a:avLst/>
          </a:prstGeom>
        </p:spPr>
      </p:pic>
      <p:sp>
        <p:nvSpPr>
          <p:cNvPr id="6" name="TextBox 5">
            <a:extLst>
              <a:ext uri="{FF2B5EF4-FFF2-40B4-BE49-F238E27FC236}">
                <a16:creationId xmlns:a16="http://schemas.microsoft.com/office/drawing/2014/main" id="{D2B82853-A26A-18CE-F16D-49F60AB1218E}"/>
              </a:ext>
            </a:extLst>
          </p:cNvPr>
          <p:cNvSpPr txBox="1"/>
          <p:nvPr/>
        </p:nvSpPr>
        <p:spPr>
          <a:xfrm>
            <a:off x="11236778" y="1089181"/>
            <a:ext cx="955222" cy="461665"/>
          </a:xfrm>
          <a:prstGeom prst="rect">
            <a:avLst/>
          </a:prstGeom>
          <a:noFill/>
        </p:spPr>
        <p:txBody>
          <a:bodyPr wrap="square" rtlCol="0">
            <a:spAutoFit/>
          </a:bodyPr>
          <a:lstStyle/>
          <a:p>
            <a:pPr algn="ctr"/>
            <a:r>
              <a:rPr lang="en-US" sz="1200" dirty="0"/>
              <a:t>Matthew Dew</a:t>
            </a:r>
          </a:p>
        </p:txBody>
      </p:sp>
      <p:pic>
        <p:nvPicPr>
          <p:cNvPr id="17" name="Content Placeholder 12">
            <a:extLst>
              <a:ext uri="{FF2B5EF4-FFF2-40B4-BE49-F238E27FC236}">
                <a16:creationId xmlns:a16="http://schemas.microsoft.com/office/drawing/2014/main" id="{821E6B19-58EE-638B-250B-F1567C7D372C}"/>
              </a:ext>
            </a:extLst>
          </p:cNvPr>
          <p:cNvPicPr>
            <a:picLocks noChangeAspect="1"/>
          </p:cNvPicPr>
          <p:nvPr/>
        </p:nvPicPr>
        <p:blipFill>
          <a:blip r:embed="rId3"/>
          <a:stretch>
            <a:fillRect/>
          </a:stretch>
        </p:blipFill>
        <p:spPr>
          <a:xfrm>
            <a:off x="1660427" y="1792791"/>
            <a:ext cx="3200400" cy="2363529"/>
          </a:xfrm>
          <a:prstGeom prst="rect">
            <a:avLst/>
          </a:prstGeom>
        </p:spPr>
      </p:pic>
      <p:sp>
        <p:nvSpPr>
          <p:cNvPr id="18" name="Content Placeholder 6">
            <a:extLst>
              <a:ext uri="{FF2B5EF4-FFF2-40B4-BE49-F238E27FC236}">
                <a16:creationId xmlns:a16="http://schemas.microsoft.com/office/drawing/2014/main" id="{D479DD04-721D-66DE-BA20-FE749F04DA06}"/>
              </a:ext>
            </a:extLst>
          </p:cNvPr>
          <p:cNvSpPr txBox="1">
            <a:spLocks/>
          </p:cNvSpPr>
          <p:nvPr/>
        </p:nvSpPr>
        <p:spPr>
          <a:xfrm>
            <a:off x="6172200" y="2274901"/>
            <a:ext cx="5181600" cy="39020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t>Computer vision</a:t>
            </a:r>
          </a:p>
          <a:p>
            <a:r>
              <a:rPr lang="en-US" dirty="0"/>
              <a:t>How do men and women participate in hands-on experimentation?</a:t>
            </a:r>
          </a:p>
          <a:p>
            <a:r>
              <a:rPr lang="en-US" dirty="0"/>
              <a:t>How can instruction more equitably support student participation?</a:t>
            </a:r>
          </a:p>
        </p:txBody>
      </p:sp>
      <p:pic>
        <p:nvPicPr>
          <p:cNvPr id="19" name="Content Placeholder 11">
            <a:extLst>
              <a:ext uri="{FF2B5EF4-FFF2-40B4-BE49-F238E27FC236}">
                <a16:creationId xmlns:a16="http://schemas.microsoft.com/office/drawing/2014/main" id="{EB845836-9AE3-CC5E-D284-3177D7480A4C}"/>
              </a:ext>
            </a:extLst>
          </p:cNvPr>
          <p:cNvPicPr>
            <a:picLocks noChangeAspect="1"/>
          </p:cNvPicPr>
          <p:nvPr/>
        </p:nvPicPr>
        <p:blipFill>
          <a:blip r:embed="rId4"/>
          <a:stretch>
            <a:fillRect/>
          </a:stretch>
        </p:blipFill>
        <p:spPr>
          <a:xfrm>
            <a:off x="1660428" y="4097282"/>
            <a:ext cx="3200400" cy="2395593"/>
          </a:xfrm>
          <a:prstGeom prst="rect">
            <a:avLst/>
          </a:prstGeom>
        </p:spPr>
      </p:pic>
      <p:sp>
        <p:nvSpPr>
          <p:cNvPr id="20" name="TextBox 19">
            <a:extLst>
              <a:ext uri="{FF2B5EF4-FFF2-40B4-BE49-F238E27FC236}">
                <a16:creationId xmlns:a16="http://schemas.microsoft.com/office/drawing/2014/main" id="{B8E1CD0C-03A7-FF4B-55CF-49B98B660641}"/>
              </a:ext>
            </a:extLst>
          </p:cNvPr>
          <p:cNvSpPr txBox="1"/>
          <p:nvPr/>
        </p:nvSpPr>
        <p:spPr>
          <a:xfrm>
            <a:off x="0" y="6581001"/>
            <a:ext cx="9067800" cy="338554"/>
          </a:xfrm>
          <a:prstGeom prst="rect">
            <a:avLst/>
          </a:prstGeom>
          <a:noFill/>
        </p:spPr>
        <p:txBody>
          <a:bodyPr wrap="square" rtlCol="0">
            <a:spAutoFit/>
          </a:bodyPr>
          <a:lstStyle/>
          <a:p>
            <a:r>
              <a:rPr lang="en-US" sz="1600" dirty="0"/>
              <a:t>e.g., Quinn,  et al., (2020) </a:t>
            </a:r>
            <a:r>
              <a:rPr lang="en-US" sz="1600" i="1" dirty="0"/>
              <a:t>Phys. Rev. PER; </a:t>
            </a:r>
            <a:r>
              <a:rPr lang="en-US" sz="1600" dirty="0"/>
              <a:t>Dew, et al., (2024) </a:t>
            </a:r>
            <a:r>
              <a:rPr lang="en-US" sz="1600" i="1" dirty="0"/>
              <a:t>Phys. Rev. PER</a:t>
            </a:r>
            <a:endParaRPr lang="en-US" sz="1600" dirty="0"/>
          </a:p>
        </p:txBody>
      </p:sp>
      <p:pic>
        <p:nvPicPr>
          <p:cNvPr id="23" name="Picture 22" descr="Logo&#10;&#10;Description automatically generated">
            <a:extLst>
              <a:ext uri="{FF2B5EF4-FFF2-40B4-BE49-F238E27FC236}">
                <a16:creationId xmlns:a16="http://schemas.microsoft.com/office/drawing/2014/main" id="{CA5ED0CD-D0E6-2AD0-9FC0-F9083A00EFAB}"/>
              </a:ext>
            </a:extLst>
          </p:cNvPr>
          <p:cNvPicPr>
            <a:picLocks noChangeAspect="1"/>
          </p:cNvPicPr>
          <p:nvPr/>
        </p:nvPicPr>
        <p:blipFill>
          <a:blip r:embed="rId5"/>
          <a:stretch>
            <a:fillRect/>
          </a:stretch>
        </p:blipFill>
        <p:spPr>
          <a:xfrm>
            <a:off x="10135274" y="6102350"/>
            <a:ext cx="781050" cy="781050"/>
          </a:xfrm>
          <a:prstGeom prst="rect">
            <a:avLst/>
          </a:prstGeom>
        </p:spPr>
      </p:pic>
      <p:sp>
        <p:nvSpPr>
          <p:cNvPr id="24" name="TextBox 23">
            <a:extLst>
              <a:ext uri="{FF2B5EF4-FFF2-40B4-BE49-F238E27FC236}">
                <a16:creationId xmlns:a16="http://schemas.microsoft.com/office/drawing/2014/main" id="{30C706F2-0649-F542-6FB7-782627FED7F0}"/>
              </a:ext>
            </a:extLst>
          </p:cNvPr>
          <p:cNvSpPr txBox="1"/>
          <p:nvPr/>
        </p:nvSpPr>
        <p:spPr>
          <a:xfrm>
            <a:off x="7258116" y="6385023"/>
            <a:ext cx="2873355" cy="338554"/>
          </a:xfrm>
          <a:prstGeom prst="rect">
            <a:avLst/>
          </a:prstGeom>
          <a:noFill/>
        </p:spPr>
        <p:txBody>
          <a:bodyPr wrap="square" rtlCol="0">
            <a:spAutoFit/>
          </a:bodyPr>
          <a:lstStyle/>
          <a:p>
            <a:pPr algn="r"/>
            <a:r>
              <a:rPr lang="en-US" sz="1600" dirty="0"/>
              <a:t>DGE-2139899</a:t>
            </a:r>
            <a:endParaRPr lang="en-US" dirty="0"/>
          </a:p>
        </p:txBody>
      </p:sp>
    </p:spTree>
    <p:extLst>
      <p:ext uri="{BB962C8B-B14F-4D97-AF65-F5344CB8AC3E}">
        <p14:creationId xmlns:p14="http://schemas.microsoft.com/office/powerpoint/2010/main" val="6540767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DF7D3F-6190-CFCF-97E2-E5D859A9C484}"/>
              </a:ext>
            </a:extLst>
          </p:cNvPr>
          <p:cNvSpPr>
            <a:spLocks noGrp="1"/>
          </p:cNvSpPr>
          <p:nvPr>
            <p:ph type="title"/>
          </p:nvPr>
        </p:nvSpPr>
        <p:spPr>
          <a:xfrm>
            <a:off x="1115568" y="548640"/>
            <a:ext cx="10168128" cy="1179576"/>
          </a:xfrm>
        </p:spPr>
        <p:txBody>
          <a:bodyPr>
            <a:normAutofit/>
          </a:bodyPr>
          <a:lstStyle/>
          <a:p>
            <a:r>
              <a:rPr lang="en-US" sz="3700"/>
              <a:t>Why should a Physics Education Researcher be in a physics department?</a:t>
            </a:r>
          </a:p>
        </p:txBody>
      </p:sp>
      <p:sp>
        <p:nvSpPr>
          <p:cNvPr id="15" name="Rectangle 14">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294B9AEE-C1CF-D297-E834-0D8F5AA9520A}"/>
              </a:ext>
            </a:extLst>
          </p:cNvPr>
          <p:cNvSpPr>
            <a:spLocks noGrp="1"/>
          </p:cNvSpPr>
          <p:nvPr>
            <p:ph idx="1"/>
          </p:nvPr>
        </p:nvSpPr>
        <p:spPr>
          <a:xfrm>
            <a:off x="555161" y="2481943"/>
            <a:ext cx="11167447" cy="3695020"/>
          </a:xfrm>
        </p:spPr>
        <p:txBody>
          <a:bodyPr>
            <a:normAutofit fontScale="92500"/>
          </a:bodyPr>
          <a:lstStyle/>
          <a:p>
            <a:pPr marL="514350" indent="-514350">
              <a:buFont typeface="+mj-lt"/>
              <a:buAutoNum type="arabicPeriod"/>
            </a:pPr>
            <a:r>
              <a:rPr lang="en-US" sz="3600" dirty="0">
                <a:solidFill>
                  <a:schemeClr val="bg2"/>
                </a:solidFill>
              </a:rPr>
              <a:t>We study teaching and learning of physics, which requires an understanding of physics and how people do physics.</a:t>
            </a:r>
          </a:p>
          <a:p>
            <a:pPr marL="514350" indent="-514350">
              <a:buFont typeface="+mj-lt"/>
              <a:buAutoNum type="arabicPeriod"/>
            </a:pPr>
            <a:r>
              <a:rPr lang="en-US" sz="3600" dirty="0">
                <a:solidFill>
                  <a:schemeClr val="bg2"/>
                </a:solidFill>
              </a:rPr>
              <a:t>We apply the tools, ways of thinking, and values for evidence in physics to study the teaching and learning of physics.</a:t>
            </a:r>
          </a:p>
          <a:p>
            <a:pPr marL="514350" indent="-514350">
              <a:buFont typeface="+mj-lt"/>
              <a:buAutoNum type="arabicPeriod"/>
            </a:pPr>
            <a:r>
              <a:rPr lang="en-US" sz="3600" b="1" dirty="0"/>
              <a:t>We need to work with physicists to do the research and implement the best practices that come out of it. </a:t>
            </a:r>
          </a:p>
        </p:txBody>
      </p:sp>
      <p:sp>
        <p:nvSpPr>
          <p:cNvPr id="4" name="Slide Number Placeholder 3">
            <a:extLst>
              <a:ext uri="{FF2B5EF4-FFF2-40B4-BE49-F238E27FC236}">
                <a16:creationId xmlns:a16="http://schemas.microsoft.com/office/drawing/2014/main" id="{FAAB3A1D-DB92-4B9B-19D4-8CDDC523D128}"/>
              </a:ext>
            </a:extLst>
          </p:cNvPr>
          <p:cNvSpPr>
            <a:spLocks noGrp="1"/>
          </p:cNvSpPr>
          <p:nvPr>
            <p:ph type="sldNum" sz="quarter" idx="12"/>
          </p:nvPr>
        </p:nvSpPr>
        <p:spPr>
          <a:xfrm>
            <a:off x="8540496" y="6356350"/>
            <a:ext cx="2743200" cy="365125"/>
          </a:xfrm>
        </p:spPr>
        <p:txBody>
          <a:bodyPr>
            <a:normAutofit/>
          </a:bodyPr>
          <a:lstStyle/>
          <a:p>
            <a:pPr>
              <a:spcAft>
                <a:spcPts val="600"/>
              </a:spcAft>
            </a:pPr>
            <a:fld id="{CC5F7ED3-0EA6-4E1D-A99E-BA5BECD11015}" type="slidenum">
              <a:rPr lang="en-US">
                <a:solidFill>
                  <a:schemeClr val="tx1">
                    <a:lumMod val="50000"/>
                    <a:lumOff val="50000"/>
                  </a:schemeClr>
                </a:solidFill>
              </a:rPr>
              <a:pPr>
                <a:spcAft>
                  <a:spcPts val="600"/>
                </a:spcAft>
              </a:pPr>
              <a:t>39</a:t>
            </a:fld>
            <a:endParaRPr lang="en-US">
              <a:solidFill>
                <a:schemeClr val="tx1">
                  <a:lumMod val="50000"/>
                  <a:lumOff val="50000"/>
                </a:schemeClr>
              </a:solidFill>
            </a:endParaRPr>
          </a:p>
        </p:txBody>
      </p:sp>
    </p:spTree>
    <p:extLst>
      <p:ext uri="{BB962C8B-B14F-4D97-AF65-F5344CB8AC3E}">
        <p14:creationId xmlns:p14="http://schemas.microsoft.com/office/powerpoint/2010/main" val="1859121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DF7D3F-6190-CFCF-97E2-E5D859A9C484}"/>
              </a:ext>
            </a:extLst>
          </p:cNvPr>
          <p:cNvSpPr>
            <a:spLocks noGrp="1"/>
          </p:cNvSpPr>
          <p:nvPr>
            <p:ph type="title"/>
          </p:nvPr>
        </p:nvSpPr>
        <p:spPr>
          <a:xfrm>
            <a:off x="1115568" y="548640"/>
            <a:ext cx="10168128" cy="1179576"/>
          </a:xfrm>
        </p:spPr>
        <p:txBody>
          <a:bodyPr>
            <a:normAutofit/>
          </a:bodyPr>
          <a:lstStyle/>
          <a:p>
            <a:r>
              <a:rPr lang="en-US" sz="3700"/>
              <a:t>Why should a Physics Education Researcher be in a physics department?</a:t>
            </a:r>
          </a:p>
        </p:txBody>
      </p:sp>
      <p:sp>
        <p:nvSpPr>
          <p:cNvPr id="15" name="Rectangle 14">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294B9AEE-C1CF-D297-E834-0D8F5AA9520A}"/>
              </a:ext>
            </a:extLst>
          </p:cNvPr>
          <p:cNvSpPr>
            <a:spLocks noGrp="1"/>
          </p:cNvSpPr>
          <p:nvPr>
            <p:ph idx="1"/>
          </p:nvPr>
        </p:nvSpPr>
        <p:spPr>
          <a:xfrm>
            <a:off x="555161" y="2481943"/>
            <a:ext cx="11167447" cy="3695020"/>
          </a:xfrm>
        </p:spPr>
        <p:txBody>
          <a:bodyPr>
            <a:normAutofit fontScale="92500" lnSpcReduction="10000"/>
          </a:bodyPr>
          <a:lstStyle/>
          <a:p>
            <a:pPr marL="514350" indent="-514350">
              <a:buFont typeface="+mj-lt"/>
              <a:buAutoNum type="arabicPeriod"/>
            </a:pPr>
            <a:r>
              <a:rPr lang="en-US" sz="3600" b="1" dirty="0"/>
              <a:t>We study teaching and learning of physics, which requires an understanding of physics and how people do physics.</a:t>
            </a:r>
          </a:p>
          <a:p>
            <a:pPr marL="514350" indent="-514350">
              <a:buFont typeface="+mj-lt"/>
              <a:buAutoNum type="arabicPeriod"/>
            </a:pPr>
            <a:r>
              <a:rPr lang="en-US" sz="3600" dirty="0">
                <a:solidFill>
                  <a:schemeClr val="bg2"/>
                </a:solidFill>
              </a:rPr>
              <a:t>We apply the tools, ways of thinking, and values for evidence in physics to study the teaching and learning of physics.</a:t>
            </a:r>
          </a:p>
          <a:p>
            <a:pPr marL="514350" indent="-514350">
              <a:buFont typeface="+mj-lt"/>
              <a:buAutoNum type="arabicPeriod"/>
            </a:pPr>
            <a:r>
              <a:rPr lang="en-US" sz="3600" dirty="0">
                <a:solidFill>
                  <a:schemeClr val="bg2"/>
                </a:solidFill>
              </a:rPr>
              <a:t>We need to work with physicists to do the research and implement the best practices that come out of it. </a:t>
            </a:r>
          </a:p>
        </p:txBody>
      </p:sp>
      <p:sp>
        <p:nvSpPr>
          <p:cNvPr id="4" name="Slide Number Placeholder 3">
            <a:extLst>
              <a:ext uri="{FF2B5EF4-FFF2-40B4-BE49-F238E27FC236}">
                <a16:creationId xmlns:a16="http://schemas.microsoft.com/office/drawing/2014/main" id="{FAAB3A1D-DB92-4B9B-19D4-8CDDC523D128}"/>
              </a:ext>
            </a:extLst>
          </p:cNvPr>
          <p:cNvSpPr>
            <a:spLocks noGrp="1"/>
          </p:cNvSpPr>
          <p:nvPr>
            <p:ph type="sldNum" sz="quarter" idx="12"/>
          </p:nvPr>
        </p:nvSpPr>
        <p:spPr>
          <a:xfrm>
            <a:off x="8540496" y="6356350"/>
            <a:ext cx="2743200" cy="365125"/>
          </a:xfrm>
        </p:spPr>
        <p:txBody>
          <a:bodyPr>
            <a:normAutofit/>
          </a:bodyPr>
          <a:lstStyle/>
          <a:p>
            <a:pPr>
              <a:spcAft>
                <a:spcPts val="600"/>
              </a:spcAft>
            </a:pPr>
            <a:fld id="{CC5F7ED3-0EA6-4E1D-A99E-BA5BECD11015}" type="slidenum">
              <a:rPr lang="en-US">
                <a:solidFill>
                  <a:schemeClr val="tx1">
                    <a:lumMod val="50000"/>
                    <a:lumOff val="50000"/>
                  </a:schemeClr>
                </a:solidFill>
              </a:rPr>
              <a:pPr>
                <a:spcAft>
                  <a:spcPts val="600"/>
                </a:spcAft>
              </a:pPr>
              <a:t>4</a:t>
            </a:fld>
            <a:endParaRPr lang="en-US">
              <a:solidFill>
                <a:schemeClr val="tx1">
                  <a:lumMod val="50000"/>
                  <a:lumOff val="50000"/>
                </a:schemeClr>
              </a:solidFill>
            </a:endParaRPr>
          </a:p>
        </p:txBody>
      </p:sp>
    </p:spTree>
    <p:extLst>
      <p:ext uri="{BB962C8B-B14F-4D97-AF65-F5344CB8AC3E}">
        <p14:creationId xmlns:p14="http://schemas.microsoft.com/office/powerpoint/2010/main" val="31969099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Freeform: Shape 22">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Freeform: Shape 23">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9">
            <a:extLst>
              <a:ext uri="{FF2B5EF4-FFF2-40B4-BE49-F238E27FC236}">
                <a16:creationId xmlns:a16="http://schemas.microsoft.com/office/drawing/2014/main" id="{43FA00D4-8667-2289-854D-32971335881B}"/>
              </a:ext>
            </a:extLst>
          </p:cNvPr>
          <p:cNvSpPr>
            <a:spLocks noGrp="1"/>
          </p:cNvSpPr>
          <p:nvPr>
            <p:ph type="title"/>
          </p:nvPr>
        </p:nvSpPr>
        <p:spPr>
          <a:xfrm>
            <a:off x="621792" y="1161288"/>
            <a:ext cx="3602736" cy="4526280"/>
          </a:xfrm>
        </p:spPr>
        <p:txBody>
          <a:bodyPr>
            <a:normAutofit/>
          </a:bodyPr>
          <a:lstStyle/>
          <a:p>
            <a:r>
              <a:rPr lang="en-US" sz="4000"/>
              <a:t>Bidirectional relationship for research and implementation</a:t>
            </a:r>
          </a:p>
        </p:txBody>
      </p:sp>
      <p:sp>
        <p:nvSpPr>
          <p:cNvPr id="21" name="Rectangle 20">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Slide Number Placeholder 3">
            <a:extLst>
              <a:ext uri="{FF2B5EF4-FFF2-40B4-BE49-F238E27FC236}">
                <a16:creationId xmlns:a16="http://schemas.microsoft.com/office/drawing/2014/main" id="{FAAB3A1D-DB92-4B9B-19D4-8CDDC523D128}"/>
              </a:ext>
            </a:extLst>
          </p:cNvPr>
          <p:cNvSpPr>
            <a:spLocks noGrp="1"/>
          </p:cNvSpPr>
          <p:nvPr>
            <p:ph type="sldNum" sz="quarter" idx="12"/>
          </p:nvPr>
        </p:nvSpPr>
        <p:spPr>
          <a:xfrm>
            <a:off x="8610600" y="6356350"/>
            <a:ext cx="2743200" cy="365125"/>
          </a:xfrm>
        </p:spPr>
        <p:txBody>
          <a:bodyPr/>
          <a:lstStyle/>
          <a:p>
            <a:fld id="{CC5F7ED3-0EA6-4E1D-A99E-BA5BECD11015}" type="slidenum">
              <a:rPr lang="en-US" smtClean="0"/>
              <a:t>40</a:t>
            </a:fld>
            <a:endParaRPr lang="en-US"/>
          </a:p>
        </p:txBody>
      </p:sp>
      <p:pic>
        <p:nvPicPr>
          <p:cNvPr id="6" name="Content Placeholder 13" descr="Group success with solid fill">
            <a:extLst>
              <a:ext uri="{FF2B5EF4-FFF2-40B4-BE49-F238E27FC236}">
                <a16:creationId xmlns:a16="http://schemas.microsoft.com/office/drawing/2014/main" id="{4C1373EE-DCD2-EFCD-D216-AE494AEC60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86218" y="2076570"/>
            <a:ext cx="2103120" cy="2103120"/>
          </a:xfrm>
          <a:prstGeom prst="rect">
            <a:avLst/>
          </a:prstGeom>
        </p:spPr>
      </p:pic>
      <p:pic>
        <p:nvPicPr>
          <p:cNvPr id="7" name="Graphic 6" descr="Group success outline">
            <a:extLst>
              <a:ext uri="{FF2B5EF4-FFF2-40B4-BE49-F238E27FC236}">
                <a16:creationId xmlns:a16="http://schemas.microsoft.com/office/drawing/2014/main" id="{E413BA56-D253-0D09-C7CD-EDEFA55A01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11080" y="2050489"/>
            <a:ext cx="2103120" cy="2103120"/>
          </a:xfrm>
          <a:prstGeom prst="rect">
            <a:avLst/>
          </a:prstGeom>
        </p:spPr>
      </p:pic>
      <p:sp>
        <p:nvSpPr>
          <p:cNvPr id="8" name="Arrow: Left-Right 7">
            <a:extLst>
              <a:ext uri="{FF2B5EF4-FFF2-40B4-BE49-F238E27FC236}">
                <a16:creationId xmlns:a16="http://schemas.microsoft.com/office/drawing/2014/main" id="{0F45ECCE-49B6-19FC-9D80-34059B964524}"/>
              </a:ext>
            </a:extLst>
          </p:cNvPr>
          <p:cNvSpPr/>
          <p:nvPr/>
        </p:nvSpPr>
        <p:spPr>
          <a:xfrm>
            <a:off x="7692439" y="3128130"/>
            <a:ext cx="1709190" cy="276998"/>
          </a:xfrm>
          <a:prstGeom prst="leftRightArrow">
            <a:avLst/>
          </a:prstGeom>
          <a:solidFill>
            <a:schemeClr val="bg2">
              <a:lumMod val="9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263029A-3574-6965-6B55-EE84740339A4}"/>
              </a:ext>
            </a:extLst>
          </p:cNvPr>
          <p:cNvSpPr txBox="1"/>
          <p:nvPr/>
        </p:nvSpPr>
        <p:spPr>
          <a:xfrm>
            <a:off x="5116076" y="3876119"/>
            <a:ext cx="2043404" cy="1200329"/>
          </a:xfrm>
          <a:prstGeom prst="rect">
            <a:avLst/>
          </a:prstGeom>
          <a:noFill/>
        </p:spPr>
        <p:txBody>
          <a:bodyPr wrap="square" rtlCol="0">
            <a:spAutoFit/>
          </a:bodyPr>
          <a:lstStyle/>
          <a:p>
            <a:pPr algn="ctr"/>
            <a:r>
              <a:rPr lang="en-US" sz="2400" dirty="0"/>
              <a:t>Physics Education Researchers</a:t>
            </a:r>
          </a:p>
        </p:txBody>
      </p:sp>
      <p:sp>
        <p:nvSpPr>
          <p:cNvPr id="11" name="TextBox 10">
            <a:extLst>
              <a:ext uri="{FF2B5EF4-FFF2-40B4-BE49-F238E27FC236}">
                <a16:creationId xmlns:a16="http://schemas.microsoft.com/office/drawing/2014/main" id="{6353A6C7-23B7-B99C-5AB6-E1A8DB26CFD7}"/>
              </a:ext>
            </a:extLst>
          </p:cNvPr>
          <p:cNvSpPr txBox="1"/>
          <p:nvPr/>
        </p:nvSpPr>
        <p:spPr>
          <a:xfrm>
            <a:off x="9940938" y="3845373"/>
            <a:ext cx="2043404" cy="1200329"/>
          </a:xfrm>
          <a:prstGeom prst="rect">
            <a:avLst/>
          </a:prstGeom>
          <a:noFill/>
        </p:spPr>
        <p:txBody>
          <a:bodyPr wrap="square" rtlCol="0">
            <a:spAutoFit/>
          </a:bodyPr>
          <a:lstStyle/>
          <a:p>
            <a:pPr algn="ctr"/>
            <a:r>
              <a:rPr lang="en-US" sz="2400" dirty="0"/>
              <a:t>Physics Faculty and Instructors</a:t>
            </a:r>
          </a:p>
        </p:txBody>
      </p:sp>
      <p:sp>
        <p:nvSpPr>
          <p:cNvPr id="13" name="TextBox 12">
            <a:extLst>
              <a:ext uri="{FF2B5EF4-FFF2-40B4-BE49-F238E27FC236}">
                <a16:creationId xmlns:a16="http://schemas.microsoft.com/office/drawing/2014/main" id="{B651FB25-1496-0F4A-78F3-2D43599907DE}"/>
              </a:ext>
            </a:extLst>
          </p:cNvPr>
          <p:cNvSpPr txBox="1"/>
          <p:nvPr/>
        </p:nvSpPr>
        <p:spPr>
          <a:xfrm>
            <a:off x="0" y="6447651"/>
            <a:ext cx="9067800" cy="338554"/>
          </a:xfrm>
          <a:prstGeom prst="rect">
            <a:avLst/>
          </a:prstGeom>
          <a:noFill/>
        </p:spPr>
        <p:txBody>
          <a:bodyPr wrap="square" rtlCol="0">
            <a:spAutoFit/>
          </a:bodyPr>
          <a:lstStyle/>
          <a:p>
            <a:r>
              <a:rPr lang="en-US" sz="1600" dirty="0"/>
              <a:t>e.g., Dancy, Henderson, and </a:t>
            </a:r>
            <a:r>
              <a:rPr lang="en-US" sz="1600" dirty="0" err="1"/>
              <a:t>Turpen</a:t>
            </a:r>
            <a:r>
              <a:rPr lang="en-US" sz="1600" dirty="0"/>
              <a:t> (2016); Dancy &amp; Henderson (2010); Chasteen, et al., (2011) </a:t>
            </a:r>
          </a:p>
        </p:txBody>
      </p:sp>
    </p:spTree>
    <p:extLst>
      <p:ext uri="{BB962C8B-B14F-4D97-AF65-F5344CB8AC3E}">
        <p14:creationId xmlns:p14="http://schemas.microsoft.com/office/powerpoint/2010/main" val="31197767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4783F4-37F3-9D28-721C-15F87764C61F}"/>
              </a:ext>
            </a:extLst>
          </p:cNvPr>
          <p:cNvSpPr>
            <a:spLocks noGrp="1"/>
          </p:cNvSpPr>
          <p:nvPr>
            <p:ph type="title"/>
          </p:nvPr>
        </p:nvSpPr>
        <p:spPr>
          <a:xfrm>
            <a:off x="838200" y="365125"/>
            <a:ext cx="10515600" cy="1325563"/>
          </a:xfrm>
        </p:spPr>
        <p:txBody>
          <a:bodyPr>
            <a:normAutofit/>
          </a:bodyPr>
          <a:lstStyle/>
          <a:p>
            <a:r>
              <a:rPr lang="en-US" sz="4200"/>
              <a:t>Extensive literature indicating that traditional labs are problematic.</a:t>
            </a:r>
          </a:p>
        </p:txBody>
      </p:sp>
      <p:sp>
        <p:nvSpPr>
          <p:cNvPr id="3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DDA1B306-D692-9D6E-2B28-260D5F01C707}"/>
              </a:ext>
            </a:extLst>
          </p:cNvPr>
          <p:cNvSpPr/>
          <p:nvPr/>
        </p:nvSpPr>
        <p:spPr>
          <a:xfrm>
            <a:off x="1788879" y="4382495"/>
            <a:ext cx="8465485" cy="1596264"/>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8" name="Rectangle: Rounded Corners 27">
            <a:extLst>
              <a:ext uri="{FF2B5EF4-FFF2-40B4-BE49-F238E27FC236}">
                <a16:creationId xmlns:a16="http://schemas.microsoft.com/office/drawing/2014/main" id="{5A5A7D82-66B0-9E4D-505F-8ACFAA1C94A4}"/>
              </a:ext>
            </a:extLst>
          </p:cNvPr>
          <p:cNvSpPr/>
          <p:nvPr/>
        </p:nvSpPr>
        <p:spPr>
          <a:xfrm>
            <a:off x="1788880" y="2265485"/>
            <a:ext cx="8465485" cy="1596264"/>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dirty="0"/>
          </a:p>
        </p:txBody>
      </p:sp>
      <p:grpSp>
        <p:nvGrpSpPr>
          <p:cNvPr id="31" name="Group 30">
            <a:extLst>
              <a:ext uri="{FF2B5EF4-FFF2-40B4-BE49-F238E27FC236}">
                <a16:creationId xmlns:a16="http://schemas.microsoft.com/office/drawing/2014/main" id="{0C125C06-5A3A-943A-4E33-2519B8B0DCCD}"/>
              </a:ext>
            </a:extLst>
          </p:cNvPr>
          <p:cNvGrpSpPr/>
          <p:nvPr/>
        </p:nvGrpSpPr>
        <p:grpSpPr>
          <a:xfrm>
            <a:off x="2780954" y="2265485"/>
            <a:ext cx="3341371" cy="1596264"/>
            <a:chOff x="853272" y="875061"/>
            <a:chExt cx="3341371" cy="1596264"/>
          </a:xfrm>
        </p:grpSpPr>
        <p:sp>
          <p:nvSpPr>
            <p:cNvPr id="33" name="Rectangle 32">
              <a:extLst>
                <a:ext uri="{FF2B5EF4-FFF2-40B4-BE49-F238E27FC236}">
                  <a16:creationId xmlns:a16="http://schemas.microsoft.com/office/drawing/2014/main" id="{A8CA1A78-8BF1-1DC2-CEEE-ED076CA0E0C7}"/>
                </a:ext>
              </a:extLst>
            </p:cNvPr>
            <p:cNvSpPr/>
            <p:nvPr/>
          </p:nvSpPr>
          <p:spPr>
            <a:xfrm>
              <a:off x="853272" y="875061"/>
              <a:ext cx="3341371" cy="159626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4" name="TextBox 33">
              <a:extLst>
                <a:ext uri="{FF2B5EF4-FFF2-40B4-BE49-F238E27FC236}">
                  <a16:creationId xmlns:a16="http://schemas.microsoft.com/office/drawing/2014/main" id="{DCB9DB43-6840-CE56-9BA8-410CBA78F95E}"/>
                </a:ext>
              </a:extLst>
            </p:cNvPr>
            <p:cNvSpPr txBox="1"/>
            <p:nvPr/>
          </p:nvSpPr>
          <p:spPr>
            <a:xfrm>
              <a:off x="853272" y="875061"/>
              <a:ext cx="3341371" cy="159626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8938" tIns="168938" rIns="168938" bIns="168938" numCol="1" spcCol="1270" anchor="ctr" anchorCtr="0">
              <a:noAutofit/>
            </a:bodyPr>
            <a:lstStyle/>
            <a:p>
              <a:pPr marL="0" lvl="0" indent="0" algn="l" defTabSz="1066800">
                <a:lnSpc>
                  <a:spcPct val="100000"/>
                </a:lnSpc>
                <a:spcBef>
                  <a:spcPct val="0"/>
                </a:spcBef>
                <a:spcAft>
                  <a:spcPct val="35000"/>
                </a:spcAft>
                <a:buNone/>
              </a:pPr>
              <a:r>
                <a:rPr lang="en-US" sz="2400" kern="1200" dirty="0"/>
                <a:t>Students don’t get to do the things experimental physicists do.</a:t>
              </a:r>
            </a:p>
          </p:txBody>
        </p:sp>
      </p:grpSp>
      <p:grpSp>
        <p:nvGrpSpPr>
          <p:cNvPr id="35" name="Group 34">
            <a:extLst>
              <a:ext uri="{FF2B5EF4-FFF2-40B4-BE49-F238E27FC236}">
                <a16:creationId xmlns:a16="http://schemas.microsoft.com/office/drawing/2014/main" id="{47DA2D55-6645-2D0F-C893-D24380637EE2}"/>
              </a:ext>
            </a:extLst>
          </p:cNvPr>
          <p:cNvGrpSpPr/>
          <p:nvPr/>
        </p:nvGrpSpPr>
        <p:grpSpPr>
          <a:xfrm>
            <a:off x="6748564" y="2265485"/>
            <a:ext cx="3059744" cy="1596264"/>
            <a:chOff x="4442259" y="875061"/>
            <a:chExt cx="3059744" cy="1596264"/>
          </a:xfrm>
        </p:grpSpPr>
        <p:sp>
          <p:nvSpPr>
            <p:cNvPr id="36" name="Rectangle 35">
              <a:extLst>
                <a:ext uri="{FF2B5EF4-FFF2-40B4-BE49-F238E27FC236}">
                  <a16:creationId xmlns:a16="http://schemas.microsoft.com/office/drawing/2014/main" id="{34E70804-D4A5-880B-FF59-F09C001C12E0}"/>
                </a:ext>
              </a:extLst>
            </p:cNvPr>
            <p:cNvSpPr/>
            <p:nvPr/>
          </p:nvSpPr>
          <p:spPr>
            <a:xfrm>
              <a:off x="4442259" y="875061"/>
              <a:ext cx="3059744" cy="159626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7" name="TextBox 36">
              <a:extLst>
                <a:ext uri="{FF2B5EF4-FFF2-40B4-BE49-F238E27FC236}">
                  <a16:creationId xmlns:a16="http://schemas.microsoft.com/office/drawing/2014/main" id="{B8FF21D4-84F7-97BC-8FE3-EB9036C0F0DC}"/>
                </a:ext>
              </a:extLst>
            </p:cNvPr>
            <p:cNvSpPr txBox="1"/>
            <p:nvPr/>
          </p:nvSpPr>
          <p:spPr>
            <a:xfrm>
              <a:off x="4442259" y="875061"/>
              <a:ext cx="3059744" cy="159626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8938" tIns="168938" rIns="168938" bIns="168938" numCol="1" spcCol="1270" anchor="ctr" anchorCtr="0">
              <a:noAutofit/>
            </a:bodyPr>
            <a:lstStyle/>
            <a:p>
              <a:pPr marL="0" lvl="0" indent="0" algn="l" defTabSz="1066800">
                <a:lnSpc>
                  <a:spcPct val="100000"/>
                </a:lnSpc>
                <a:spcBef>
                  <a:spcPct val="0"/>
                </a:spcBef>
                <a:spcAft>
                  <a:spcPct val="35000"/>
                </a:spcAft>
                <a:buNone/>
              </a:pPr>
              <a:r>
                <a:rPr lang="en-US" sz="2400" kern="1200" dirty="0"/>
                <a:t>Students follow fixed protocols.</a:t>
              </a:r>
            </a:p>
          </p:txBody>
        </p:sp>
      </p:grpSp>
      <p:sp>
        <p:nvSpPr>
          <p:cNvPr id="38" name="Rectangle 37" descr="Question mark">
            <a:extLst>
              <a:ext uri="{FF2B5EF4-FFF2-40B4-BE49-F238E27FC236}">
                <a16:creationId xmlns:a16="http://schemas.microsoft.com/office/drawing/2014/main" id="{AC78944C-CF9B-DDD3-3E40-988D64F5DA27}"/>
              </a:ext>
            </a:extLst>
          </p:cNvPr>
          <p:cNvSpPr/>
          <p:nvPr/>
        </p:nvSpPr>
        <p:spPr>
          <a:xfrm>
            <a:off x="1982061" y="4741655"/>
            <a:ext cx="877945" cy="877945"/>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grpSp>
        <p:nvGrpSpPr>
          <p:cNvPr id="39" name="Group 38">
            <a:extLst>
              <a:ext uri="{FF2B5EF4-FFF2-40B4-BE49-F238E27FC236}">
                <a16:creationId xmlns:a16="http://schemas.microsoft.com/office/drawing/2014/main" id="{946CD7A8-192D-C1D9-2187-6708554BCFFF}"/>
              </a:ext>
            </a:extLst>
          </p:cNvPr>
          <p:cNvGrpSpPr/>
          <p:nvPr/>
        </p:nvGrpSpPr>
        <p:grpSpPr>
          <a:xfrm>
            <a:off x="2780954" y="4382495"/>
            <a:ext cx="3341371" cy="1596264"/>
            <a:chOff x="999991" y="1872726"/>
            <a:chExt cx="3341371" cy="1596264"/>
          </a:xfrm>
        </p:grpSpPr>
        <p:sp>
          <p:nvSpPr>
            <p:cNvPr id="40" name="Rectangle 39">
              <a:extLst>
                <a:ext uri="{FF2B5EF4-FFF2-40B4-BE49-F238E27FC236}">
                  <a16:creationId xmlns:a16="http://schemas.microsoft.com/office/drawing/2014/main" id="{7F1EDE5A-ABFA-E1F9-A233-6C4FC0B79668}"/>
                </a:ext>
              </a:extLst>
            </p:cNvPr>
            <p:cNvSpPr/>
            <p:nvPr/>
          </p:nvSpPr>
          <p:spPr>
            <a:xfrm>
              <a:off x="999991" y="1872726"/>
              <a:ext cx="3341371" cy="159626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1" name="TextBox 40">
              <a:extLst>
                <a:ext uri="{FF2B5EF4-FFF2-40B4-BE49-F238E27FC236}">
                  <a16:creationId xmlns:a16="http://schemas.microsoft.com/office/drawing/2014/main" id="{B3848565-DC2E-1960-A79D-93C63AC340BA}"/>
                </a:ext>
              </a:extLst>
            </p:cNvPr>
            <p:cNvSpPr txBox="1"/>
            <p:nvPr/>
          </p:nvSpPr>
          <p:spPr>
            <a:xfrm>
              <a:off x="999991" y="1872726"/>
              <a:ext cx="3341371" cy="159626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8938" tIns="168938" rIns="168938" bIns="168938" numCol="1" spcCol="1270" anchor="ctr" anchorCtr="0">
              <a:noAutofit/>
            </a:bodyPr>
            <a:lstStyle/>
            <a:p>
              <a:pPr marL="0" lvl="0" indent="0" algn="l" defTabSz="1111250">
                <a:lnSpc>
                  <a:spcPct val="100000"/>
                </a:lnSpc>
                <a:spcBef>
                  <a:spcPct val="0"/>
                </a:spcBef>
                <a:spcAft>
                  <a:spcPct val="35000"/>
                </a:spcAft>
                <a:buNone/>
              </a:pPr>
              <a:r>
                <a:rPr lang="en-US" sz="2400" kern="1200" dirty="0"/>
                <a:t>The experiments do not test unanswered questions.</a:t>
              </a:r>
            </a:p>
          </p:txBody>
        </p:sp>
      </p:grpSp>
      <p:grpSp>
        <p:nvGrpSpPr>
          <p:cNvPr id="42" name="Group 41">
            <a:extLst>
              <a:ext uri="{FF2B5EF4-FFF2-40B4-BE49-F238E27FC236}">
                <a16:creationId xmlns:a16="http://schemas.microsoft.com/office/drawing/2014/main" id="{E61C24DB-D92D-371B-4912-47827BA22D9A}"/>
              </a:ext>
            </a:extLst>
          </p:cNvPr>
          <p:cNvGrpSpPr/>
          <p:nvPr/>
        </p:nvGrpSpPr>
        <p:grpSpPr>
          <a:xfrm>
            <a:off x="6748564" y="4382495"/>
            <a:ext cx="3568729" cy="1596264"/>
            <a:chOff x="4187767" y="1872726"/>
            <a:chExt cx="3568729" cy="1596264"/>
          </a:xfrm>
        </p:grpSpPr>
        <p:sp>
          <p:nvSpPr>
            <p:cNvPr id="43" name="Rectangle 42">
              <a:extLst>
                <a:ext uri="{FF2B5EF4-FFF2-40B4-BE49-F238E27FC236}">
                  <a16:creationId xmlns:a16="http://schemas.microsoft.com/office/drawing/2014/main" id="{C2FDFD10-2D88-7E2E-39A8-BB6180F64BDC}"/>
                </a:ext>
              </a:extLst>
            </p:cNvPr>
            <p:cNvSpPr/>
            <p:nvPr/>
          </p:nvSpPr>
          <p:spPr>
            <a:xfrm>
              <a:off x="4187767" y="1872726"/>
              <a:ext cx="3568729" cy="159626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4" name="TextBox 43">
              <a:extLst>
                <a:ext uri="{FF2B5EF4-FFF2-40B4-BE49-F238E27FC236}">
                  <a16:creationId xmlns:a16="http://schemas.microsoft.com/office/drawing/2014/main" id="{1255C116-DE1C-ECEF-6039-70C8AA6624CA}"/>
                </a:ext>
              </a:extLst>
            </p:cNvPr>
            <p:cNvSpPr txBox="1"/>
            <p:nvPr/>
          </p:nvSpPr>
          <p:spPr>
            <a:xfrm>
              <a:off x="4187767" y="1872726"/>
              <a:ext cx="3568729" cy="159626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8938" tIns="168938" rIns="168938" bIns="168938" numCol="1" spcCol="1270" anchor="ctr" anchorCtr="0">
              <a:noAutofit/>
            </a:bodyPr>
            <a:lstStyle/>
            <a:p>
              <a:pPr marL="0" lvl="0" indent="0" algn="l" defTabSz="1066800">
                <a:lnSpc>
                  <a:spcPct val="100000"/>
                </a:lnSpc>
                <a:spcBef>
                  <a:spcPct val="0"/>
                </a:spcBef>
                <a:spcAft>
                  <a:spcPct val="35000"/>
                </a:spcAft>
                <a:buNone/>
              </a:pPr>
              <a:r>
                <a:rPr lang="en-US" sz="2400" kern="1200" dirty="0"/>
                <a:t>Experiments aim to verify and demonstrate established knowledge.</a:t>
              </a:r>
            </a:p>
          </p:txBody>
        </p:sp>
      </p:grpSp>
      <p:sp>
        <p:nvSpPr>
          <p:cNvPr id="45" name="Arrow: Right 44">
            <a:extLst>
              <a:ext uri="{FF2B5EF4-FFF2-40B4-BE49-F238E27FC236}">
                <a16:creationId xmlns:a16="http://schemas.microsoft.com/office/drawing/2014/main" id="{99343B72-B8AD-C565-FD19-E9EE1AE24E9A}"/>
              </a:ext>
            </a:extLst>
          </p:cNvPr>
          <p:cNvSpPr/>
          <p:nvPr/>
        </p:nvSpPr>
        <p:spPr>
          <a:xfrm>
            <a:off x="5845829" y="2884983"/>
            <a:ext cx="792866" cy="381965"/>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Right 45">
            <a:extLst>
              <a:ext uri="{FF2B5EF4-FFF2-40B4-BE49-F238E27FC236}">
                <a16:creationId xmlns:a16="http://schemas.microsoft.com/office/drawing/2014/main" id="{73C264E7-D470-E80C-2587-46D9FBE766EC}"/>
              </a:ext>
            </a:extLst>
          </p:cNvPr>
          <p:cNvSpPr/>
          <p:nvPr/>
        </p:nvSpPr>
        <p:spPr>
          <a:xfrm>
            <a:off x="5845829" y="4977297"/>
            <a:ext cx="792866" cy="381965"/>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BEB68AB0-C5E6-6FE9-05E0-F79793FDF535}"/>
              </a:ext>
            </a:extLst>
          </p:cNvPr>
          <p:cNvSpPr txBox="1"/>
          <p:nvPr/>
        </p:nvSpPr>
        <p:spPr>
          <a:xfrm>
            <a:off x="0" y="6214403"/>
            <a:ext cx="10801350" cy="584775"/>
          </a:xfrm>
          <a:prstGeom prst="rect">
            <a:avLst/>
          </a:prstGeom>
          <a:noFill/>
        </p:spPr>
        <p:txBody>
          <a:bodyPr wrap="square" rtlCol="0">
            <a:spAutoFit/>
          </a:bodyPr>
          <a:lstStyle/>
          <a:p>
            <a:r>
              <a:rPr lang="en-US" sz="1600" dirty="0"/>
              <a:t>e.g., Smith &amp; Holmes (2022) </a:t>
            </a:r>
            <a:r>
              <a:rPr lang="en-US" sz="1600" i="1" dirty="0"/>
              <a:t>Nature Physics</a:t>
            </a:r>
            <a:r>
              <a:rPr lang="en-US" sz="1600" dirty="0"/>
              <a:t>; Holmes &amp; Wieman (2017) </a:t>
            </a:r>
            <a:r>
              <a:rPr lang="en-US" sz="1600" i="1" dirty="0"/>
              <a:t>Physics Today; </a:t>
            </a:r>
            <a:r>
              <a:rPr lang="en-US" sz="1600" dirty="0"/>
              <a:t>Holmes, Wieman, &amp; Bonn (2015) </a:t>
            </a:r>
            <a:r>
              <a:rPr lang="en-US" sz="1600" i="1" dirty="0"/>
              <a:t>PNAS</a:t>
            </a:r>
            <a:r>
              <a:rPr lang="en-US" sz="1600" dirty="0"/>
              <a:t>; Etkina, et al., (2001, etc.);  Oliver, Werth, &amp; Lewandowski (2023) </a:t>
            </a:r>
            <a:r>
              <a:rPr lang="en-US" sz="1600" i="1" dirty="0"/>
              <a:t>Phys. Rev. PER; </a:t>
            </a:r>
            <a:r>
              <a:rPr lang="en-US" sz="1600" dirty="0"/>
              <a:t>Bartlett &amp; Dunnett (2019)</a:t>
            </a:r>
          </a:p>
        </p:txBody>
      </p:sp>
      <p:sp>
        <p:nvSpPr>
          <p:cNvPr id="48" name="Slide Number Placeholder 22">
            <a:extLst>
              <a:ext uri="{FF2B5EF4-FFF2-40B4-BE49-F238E27FC236}">
                <a16:creationId xmlns:a16="http://schemas.microsoft.com/office/drawing/2014/main" id="{A9D7A3C7-293E-236A-2595-66E2977E71D2}"/>
              </a:ext>
            </a:extLst>
          </p:cNvPr>
          <p:cNvSpPr>
            <a:spLocks noGrp="1"/>
          </p:cNvSpPr>
          <p:nvPr>
            <p:ph type="sldNum" sz="quarter" idx="12"/>
          </p:nvPr>
        </p:nvSpPr>
        <p:spPr>
          <a:xfrm>
            <a:off x="8610600" y="6356350"/>
            <a:ext cx="2743200" cy="365125"/>
          </a:xfrm>
        </p:spPr>
        <p:txBody>
          <a:bodyPr/>
          <a:lstStyle/>
          <a:p>
            <a:fld id="{CC5F7ED3-0EA6-4E1D-A99E-BA5BECD11015}" type="slidenum">
              <a:rPr lang="en-US" smtClean="0"/>
              <a:t>41</a:t>
            </a:fld>
            <a:endParaRPr lang="en-US" dirty="0"/>
          </a:p>
        </p:txBody>
      </p:sp>
      <p:pic>
        <p:nvPicPr>
          <p:cNvPr id="50" name="Graphic 49" descr="Newton's Cradle with solid fill">
            <a:extLst>
              <a:ext uri="{FF2B5EF4-FFF2-40B4-BE49-F238E27FC236}">
                <a16:creationId xmlns:a16="http://schemas.microsoft.com/office/drawing/2014/main" id="{E3FD76CC-D0AC-5751-90C7-9C8CE6C409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39025" y="2528264"/>
            <a:ext cx="914400" cy="914400"/>
          </a:xfrm>
          <a:prstGeom prst="rect">
            <a:avLst/>
          </a:prstGeom>
        </p:spPr>
      </p:pic>
    </p:spTree>
    <p:extLst>
      <p:ext uri="{BB962C8B-B14F-4D97-AF65-F5344CB8AC3E}">
        <p14:creationId xmlns:p14="http://schemas.microsoft.com/office/powerpoint/2010/main" val="23820122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DE354-AEE0-B742-8135-B205A8300222}"/>
              </a:ext>
            </a:extLst>
          </p:cNvPr>
          <p:cNvSpPr>
            <a:spLocks noGrp="1"/>
          </p:cNvSpPr>
          <p:nvPr>
            <p:ph type="title"/>
          </p:nvPr>
        </p:nvSpPr>
        <p:spPr>
          <a:xfrm>
            <a:off x="1024128" y="585216"/>
            <a:ext cx="6066818" cy="1499616"/>
          </a:xfrm>
        </p:spPr>
        <p:txBody>
          <a:bodyPr>
            <a:normAutofit/>
          </a:bodyPr>
          <a:lstStyle/>
          <a:p>
            <a:r>
              <a:rPr lang="en-US" dirty="0"/>
              <a:t>Developing labs about experimental physics </a:t>
            </a:r>
          </a:p>
        </p:txBody>
      </p:sp>
      <p:sp>
        <p:nvSpPr>
          <p:cNvPr id="3" name="Content Placeholder 2">
            <a:extLst>
              <a:ext uri="{FF2B5EF4-FFF2-40B4-BE49-F238E27FC236}">
                <a16:creationId xmlns:a16="http://schemas.microsoft.com/office/drawing/2014/main" id="{A647D109-A3EC-2347-A634-F8C63BBA0D59}"/>
              </a:ext>
            </a:extLst>
          </p:cNvPr>
          <p:cNvSpPr>
            <a:spLocks noGrp="1"/>
          </p:cNvSpPr>
          <p:nvPr>
            <p:ph idx="1"/>
          </p:nvPr>
        </p:nvSpPr>
        <p:spPr>
          <a:xfrm>
            <a:off x="230668" y="2084832"/>
            <a:ext cx="6860278" cy="4224528"/>
          </a:xfrm>
        </p:spPr>
        <p:txBody>
          <a:bodyPr>
            <a:normAutofit fontScale="92500" lnSpcReduction="10000"/>
          </a:bodyPr>
          <a:lstStyle/>
          <a:p>
            <a:pPr>
              <a:buClr>
                <a:schemeClr val="accent2"/>
              </a:buClr>
              <a:buFont typeface="Wingdings" panose="05000000000000000000" pitchFamily="2" charset="2"/>
              <a:buChar char="§"/>
            </a:pPr>
            <a:r>
              <a:rPr lang="en-US" dirty="0"/>
              <a:t>Interviewed experimental physics faculty and instructors to find out what students should be able to do:</a:t>
            </a:r>
          </a:p>
          <a:p>
            <a:pPr lvl="1">
              <a:buClr>
                <a:schemeClr val="accent2"/>
              </a:buClr>
              <a:buFont typeface="Wingdings" panose="05000000000000000000" pitchFamily="2" charset="2"/>
              <a:buChar char="§"/>
            </a:pPr>
            <a:r>
              <a:rPr lang="en-US" dirty="0"/>
              <a:t>Collect data and revise an experimental procedure iteratively and reflectively,</a:t>
            </a:r>
          </a:p>
          <a:p>
            <a:pPr lvl="1">
              <a:buClr>
                <a:schemeClr val="accent2"/>
              </a:buClr>
              <a:buFont typeface="Wingdings" panose="05000000000000000000" pitchFamily="2" charset="2"/>
              <a:buChar char="§"/>
            </a:pPr>
            <a:r>
              <a:rPr lang="en-US" dirty="0"/>
              <a:t>Evaluate the process and outcomes of an experiment quantitatively and qualitatively,</a:t>
            </a:r>
          </a:p>
          <a:p>
            <a:pPr lvl="1">
              <a:buClr>
                <a:schemeClr val="accent2"/>
              </a:buClr>
              <a:buFont typeface="Wingdings" panose="05000000000000000000" pitchFamily="2" charset="2"/>
              <a:buChar char="§"/>
            </a:pPr>
            <a:r>
              <a:rPr lang="en-US" dirty="0"/>
              <a:t>Extend the scope of an investigation whether or not results come out as expected,</a:t>
            </a:r>
          </a:p>
          <a:p>
            <a:pPr lvl="1">
              <a:buClr>
                <a:schemeClr val="accent2"/>
              </a:buClr>
              <a:buFont typeface="Wingdings" panose="05000000000000000000" pitchFamily="2" charset="2"/>
              <a:buChar char="§"/>
            </a:pPr>
            <a:r>
              <a:rPr lang="en-US" dirty="0"/>
              <a:t>Communicate the process and outcomes of an experiment, and</a:t>
            </a:r>
          </a:p>
          <a:p>
            <a:pPr lvl="1">
              <a:buClr>
                <a:schemeClr val="accent2"/>
              </a:buClr>
              <a:buFont typeface="Wingdings" panose="05000000000000000000" pitchFamily="2" charset="2"/>
              <a:buChar char="§"/>
            </a:pPr>
            <a:r>
              <a:rPr lang="en-US" dirty="0"/>
              <a:t>Conduct an experiment collaboratively and ethically.</a:t>
            </a:r>
          </a:p>
        </p:txBody>
      </p:sp>
      <p:pic>
        <p:nvPicPr>
          <p:cNvPr id="5" name="Picture 4" descr="Teacher and students in laboratory">
            <a:extLst>
              <a:ext uri="{FF2B5EF4-FFF2-40B4-BE49-F238E27FC236}">
                <a16:creationId xmlns:a16="http://schemas.microsoft.com/office/drawing/2014/main" id="{8E3CE127-3A0D-F879-E73D-396F30E45FF4}"/>
              </a:ext>
            </a:extLst>
          </p:cNvPr>
          <p:cNvPicPr>
            <a:picLocks noChangeAspect="1"/>
          </p:cNvPicPr>
          <p:nvPr/>
        </p:nvPicPr>
        <p:blipFill>
          <a:blip r:embed="rId3">
            <a:extLst>
              <a:ext uri="{28A0092B-C50C-407E-A947-70E740481C1C}">
                <a14:useLocalDpi xmlns:a14="http://schemas.microsoft.com/office/drawing/2010/main" val="0"/>
              </a:ext>
            </a:extLst>
          </a:blip>
          <a:srcRect l="27449" r="27449"/>
          <a:stretch/>
        </p:blipFill>
        <p:spPr>
          <a:xfrm>
            <a:off x="7552266" y="10"/>
            <a:ext cx="4639733" cy="6857990"/>
          </a:xfrm>
          <a:prstGeom prst="rect">
            <a:avLst/>
          </a:prstGeom>
        </p:spPr>
      </p:pic>
      <p:sp>
        <p:nvSpPr>
          <p:cNvPr id="4" name="Text Placeholder 1">
            <a:extLst>
              <a:ext uri="{FF2B5EF4-FFF2-40B4-BE49-F238E27FC236}">
                <a16:creationId xmlns:a16="http://schemas.microsoft.com/office/drawing/2014/main" id="{CDF3EE88-F6E5-7957-A25D-3776431183E7}"/>
              </a:ext>
            </a:extLst>
          </p:cNvPr>
          <p:cNvSpPr txBox="1">
            <a:spLocks/>
          </p:cNvSpPr>
          <p:nvPr/>
        </p:nvSpPr>
        <p:spPr>
          <a:xfrm>
            <a:off x="0" y="6242050"/>
            <a:ext cx="7448550" cy="552450"/>
          </a:xfrm>
          <a:prstGeom prst="rect">
            <a:avLst/>
          </a:prstGeom>
          <a:noFill/>
          <a:ln>
            <a:noFill/>
          </a:ln>
        </p:spPr>
        <p:txBody>
          <a:bodyPr lIns="68569" tIns="68569" rIns="68569" bIns="68569" anchor="b" anchorCtr="0"/>
          <a:lstStyle>
            <a:defPPr marR="0" lvl="0" algn="l" rtl="0">
              <a:lnSpc>
                <a:spcPct val="100000"/>
              </a:lnSpc>
              <a:spcBef>
                <a:spcPts val="0"/>
              </a:spcBef>
              <a:spcAft>
                <a:spcPts val="0"/>
              </a:spcAft>
            </a:defPPr>
            <a:lvl1pPr marR="0" lvl="0" algn="ctr" rtl="0" eaLnBrk="1" hangingPunct="1">
              <a:lnSpc>
                <a:spcPct val="100000"/>
              </a:lnSpc>
              <a:spcBef>
                <a:spcPts val="360"/>
              </a:spcBef>
              <a:spcAft>
                <a:spcPts val="0"/>
              </a:spcAft>
              <a:buClr>
                <a:srgbClr val="979CB8"/>
              </a:buClr>
              <a:buSzPct val="100000"/>
              <a:buFont typeface="Varela Round"/>
              <a:buNone/>
              <a:defRPr sz="1600" b="0" i="0" u="none" strike="noStrike" cap="none">
                <a:solidFill>
                  <a:srgbClr val="979CB8"/>
                </a:solidFill>
                <a:latin typeface="Varela Round"/>
                <a:ea typeface="Varela Round"/>
                <a:cs typeface="Varela Round"/>
                <a:sym typeface="Varela Round"/>
              </a:defRPr>
            </a:lvl1pPr>
            <a:lvl2pPr marR="0" lvl="1" algn="l" rtl="0" eaLnBrk="1" hangingPunct="1">
              <a:lnSpc>
                <a:spcPct val="100000"/>
              </a:lnSpc>
              <a:spcBef>
                <a:spcPts val="480"/>
              </a:spcBef>
              <a:spcAft>
                <a:spcPts val="0"/>
              </a:spcAft>
              <a:buClr>
                <a:srgbClr val="505670"/>
              </a:buClr>
              <a:buSzPct val="100000"/>
              <a:buFont typeface="Varela Round"/>
              <a:buNone/>
              <a:defRPr sz="2000" b="0" i="0" u="none" strike="noStrike" cap="none">
                <a:solidFill>
                  <a:srgbClr val="505670"/>
                </a:solidFill>
                <a:latin typeface="Varela Round"/>
                <a:ea typeface="Varela Round"/>
                <a:cs typeface="Varela Round"/>
                <a:sym typeface="Varela Round"/>
              </a:defRPr>
            </a:lvl2pPr>
            <a:lvl3pPr marR="0" lvl="2" algn="l" rtl="0" eaLnBrk="1" hangingPunct="1">
              <a:lnSpc>
                <a:spcPct val="100000"/>
              </a:lnSpc>
              <a:spcBef>
                <a:spcPts val="480"/>
              </a:spcBef>
              <a:spcAft>
                <a:spcPts val="0"/>
              </a:spcAft>
              <a:buClr>
                <a:srgbClr val="505670"/>
              </a:buClr>
              <a:buSzPct val="100000"/>
              <a:buFont typeface="Varela Round"/>
              <a:buNone/>
              <a:defRPr sz="2000" b="0" i="0" u="none" strike="noStrike" cap="none">
                <a:solidFill>
                  <a:srgbClr val="505670"/>
                </a:solidFill>
                <a:latin typeface="Varela Round"/>
                <a:ea typeface="Varela Round"/>
                <a:cs typeface="Varela Round"/>
                <a:sym typeface="Varela Round"/>
              </a:defRPr>
            </a:lvl3pPr>
            <a:lvl4pPr marR="0" lvl="3" algn="l" rtl="0" eaLnBrk="1" hangingPunct="1">
              <a:lnSpc>
                <a:spcPct val="100000"/>
              </a:lnSpc>
              <a:spcBef>
                <a:spcPts val="360"/>
              </a:spcBef>
              <a:spcAft>
                <a:spcPts val="0"/>
              </a:spcAft>
              <a:buClr>
                <a:srgbClr val="505670"/>
              </a:buClr>
              <a:buSzPct val="100000"/>
              <a:buFont typeface="Varela Round"/>
              <a:buNone/>
              <a:defRPr sz="1600" b="0" i="0" u="none" strike="noStrike" cap="none">
                <a:solidFill>
                  <a:srgbClr val="505670"/>
                </a:solidFill>
                <a:latin typeface="Varela Round"/>
                <a:ea typeface="Varela Round"/>
                <a:cs typeface="Varela Round"/>
                <a:sym typeface="Varela Round"/>
              </a:defRPr>
            </a:lvl4pPr>
            <a:lvl5pPr marR="0" lvl="4" algn="l" rtl="0" eaLnBrk="1" hangingPunct="1">
              <a:lnSpc>
                <a:spcPct val="100000"/>
              </a:lnSpc>
              <a:spcBef>
                <a:spcPts val="360"/>
              </a:spcBef>
              <a:spcAft>
                <a:spcPts val="0"/>
              </a:spcAft>
              <a:buClr>
                <a:srgbClr val="505670"/>
              </a:buClr>
              <a:buSzPct val="100000"/>
              <a:buFont typeface="Varela Round"/>
              <a:buNone/>
              <a:defRPr sz="1600" b="0" i="0" u="none" strike="noStrike" cap="none">
                <a:solidFill>
                  <a:srgbClr val="505670"/>
                </a:solidFill>
                <a:latin typeface="Varela Round"/>
                <a:ea typeface="Varela Round"/>
                <a:cs typeface="Varela Round"/>
                <a:sym typeface="Varela Round"/>
              </a:defRPr>
            </a:lvl5pPr>
            <a:lvl6pPr marR="0" lvl="5" algn="l" rtl="0" eaLnBrk="1" hangingPunct="1">
              <a:lnSpc>
                <a:spcPct val="100000"/>
              </a:lnSpc>
              <a:spcBef>
                <a:spcPts val="360"/>
              </a:spcBef>
              <a:spcAft>
                <a:spcPts val="0"/>
              </a:spcAft>
              <a:buClr>
                <a:srgbClr val="505670"/>
              </a:buClr>
              <a:buSzPct val="100000"/>
              <a:buFont typeface="Varela Round"/>
              <a:buNone/>
              <a:defRPr sz="1600" b="0" i="0" u="none" strike="noStrike" cap="none">
                <a:solidFill>
                  <a:srgbClr val="505670"/>
                </a:solidFill>
                <a:latin typeface="Varela Round"/>
                <a:ea typeface="Varela Round"/>
                <a:cs typeface="Varela Round"/>
                <a:sym typeface="Varela Round"/>
              </a:defRPr>
            </a:lvl6pPr>
            <a:lvl7pPr marR="0" lvl="6" algn="l" rtl="0" eaLnBrk="1" hangingPunct="1">
              <a:lnSpc>
                <a:spcPct val="100000"/>
              </a:lnSpc>
              <a:spcBef>
                <a:spcPts val="360"/>
              </a:spcBef>
              <a:spcAft>
                <a:spcPts val="0"/>
              </a:spcAft>
              <a:buClr>
                <a:srgbClr val="505670"/>
              </a:buClr>
              <a:buSzPct val="100000"/>
              <a:buFont typeface="Varela Round"/>
              <a:buNone/>
              <a:defRPr sz="1600" b="0" i="0" u="none" strike="noStrike" cap="none">
                <a:solidFill>
                  <a:srgbClr val="505670"/>
                </a:solidFill>
                <a:latin typeface="Varela Round"/>
                <a:ea typeface="Varela Round"/>
                <a:cs typeface="Varela Round"/>
                <a:sym typeface="Varela Round"/>
              </a:defRPr>
            </a:lvl7pPr>
            <a:lvl8pPr marR="0" lvl="7" algn="l" rtl="0" eaLnBrk="1" hangingPunct="1">
              <a:lnSpc>
                <a:spcPct val="100000"/>
              </a:lnSpc>
              <a:spcBef>
                <a:spcPts val="360"/>
              </a:spcBef>
              <a:spcAft>
                <a:spcPts val="0"/>
              </a:spcAft>
              <a:buClr>
                <a:srgbClr val="505670"/>
              </a:buClr>
              <a:buSzPct val="100000"/>
              <a:buFont typeface="Varela Round"/>
              <a:buNone/>
              <a:defRPr sz="1600" b="0" i="0" u="none" strike="noStrike" cap="none">
                <a:solidFill>
                  <a:srgbClr val="505670"/>
                </a:solidFill>
                <a:latin typeface="Varela Round"/>
                <a:ea typeface="Varela Round"/>
                <a:cs typeface="Varela Round"/>
                <a:sym typeface="Varela Round"/>
              </a:defRPr>
            </a:lvl8pPr>
            <a:lvl9pPr marR="0" lvl="8" algn="l" rtl="0" eaLnBrk="1" hangingPunct="1">
              <a:lnSpc>
                <a:spcPct val="100000"/>
              </a:lnSpc>
              <a:spcBef>
                <a:spcPts val="360"/>
              </a:spcBef>
              <a:spcAft>
                <a:spcPts val="0"/>
              </a:spcAft>
              <a:buClr>
                <a:srgbClr val="505670"/>
              </a:buClr>
              <a:buSzPct val="100000"/>
              <a:buFont typeface="Varela Round"/>
              <a:buNone/>
              <a:defRPr sz="1600" b="0" i="0" u="none" strike="noStrike" cap="none">
                <a:solidFill>
                  <a:srgbClr val="505670"/>
                </a:solidFill>
                <a:latin typeface="Varela Round"/>
                <a:ea typeface="Varela Round"/>
                <a:cs typeface="Varela Round"/>
                <a:sym typeface="Varela Round"/>
              </a:defRPr>
            </a:lvl9pPr>
          </a:lstStyle>
          <a:p>
            <a:pPr algn="l"/>
            <a:r>
              <a:rPr lang="en-US" kern="0" dirty="0">
                <a:solidFill>
                  <a:schemeClr val="tx1">
                    <a:lumMod val="85000"/>
                    <a:lumOff val="15000"/>
                  </a:schemeClr>
                </a:solidFill>
                <a:latin typeface="+mn-lt"/>
                <a:ea typeface="Varela Round" charset="0"/>
                <a:cs typeface="Varela Round" charset="0"/>
              </a:rPr>
              <a:t>Holmes &amp; Smith (2019) </a:t>
            </a:r>
            <a:r>
              <a:rPr lang="en-US" i="1" kern="0" dirty="0">
                <a:solidFill>
                  <a:schemeClr val="tx1">
                    <a:lumMod val="85000"/>
                    <a:lumOff val="15000"/>
                  </a:schemeClr>
                </a:solidFill>
                <a:latin typeface="+mn-lt"/>
                <a:ea typeface="Varela Round" charset="0"/>
                <a:cs typeface="Varela Round" charset="0"/>
              </a:rPr>
              <a:t>The Physics Teacher; </a:t>
            </a:r>
            <a:br>
              <a:rPr lang="en-US" i="1" kern="0" dirty="0">
                <a:solidFill>
                  <a:schemeClr val="tx1">
                    <a:lumMod val="85000"/>
                    <a:lumOff val="15000"/>
                  </a:schemeClr>
                </a:solidFill>
                <a:latin typeface="+mn-lt"/>
                <a:ea typeface="Varela Round" charset="0"/>
                <a:cs typeface="Varela Round" charset="0"/>
              </a:rPr>
            </a:br>
            <a:r>
              <a:rPr lang="en-US" i="1" kern="0" dirty="0">
                <a:solidFill>
                  <a:schemeClr val="tx1">
                    <a:lumMod val="85000"/>
                    <a:lumOff val="15000"/>
                  </a:schemeClr>
                </a:solidFill>
                <a:latin typeface="+mn-lt"/>
                <a:ea typeface="Varela Round" charset="0"/>
                <a:cs typeface="Varela Round" charset="0"/>
              </a:rPr>
              <a:t>Funding from the CAS Active Learning Initiative</a:t>
            </a:r>
            <a:endParaRPr lang="en-US" kern="0" dirty="0">
              <a:solidFill>
                <a:schemeClr val="tx1">
                  <a:lumMod val="85000"/>
                  <a:lumOff val="15000"/>
                </a:schemeClr>
              </a:solidFill>
              <a:latin typeface="+mn-lt"/>
              <a:ea typeface="Varela Round" charset="0"/>
              <a:cs typeface="Varela Round" charset="0"/>
            </a:endParaRPr>
          </a:p>
        </p:txBody>
      </p:sp>
      <p:sp>
        <p:nvSpPr>
          <p:cNvPr id="6" name="Slide Number Placeholder 5">
            <a:extLst>
              <a:ext uri="{FF2B5EF4-FFF2-40B4-BE49-F238E27FC236}">
                <a16:creationId xmlns:a16="http://schemas.microsoft.com/office/drawing/2014/main" id="{027DC2CD-DCBA-CFE8-543D-9D435AC56822}"/>
              </a:ext>
            </a:extLst>
          </p:cNvPr>
          <p:cNvSpPr>
            <a:spLocks noGrp="1"/>
          </p:cNvSpPr>
          <p:nvPr>
            <p:ph type="sldNum" sz="quarter" idx="12"/>
          </p:nvPr>
        </p:nvSpPr>
        <p:spPr/>
        <p:txBody>
          <a:bodyPr/>
          <a:lstStyle/>
          <a:p>
            <a:fld id="{3F0F797E-4D09-4F7E-8334-DD8D24A3D388}" type="slidenum">
              <a:rPr lang="en-US" smtClean="0"/>
              <a:t>42</a:t>
            </a:fld>
            <a:endParaRPr lang="en-US"/>
          </a:p>
        </p:txBody>
      </p:sp>
    </p:spTree>
    <p:extLst>
      <p:ext uri="{BB962C8B-B14F-4D97-AF65-F5344CB8AC3E}">
        <p14:creationId xmlns:p14="http://schemas.microsoft.com/office/powerpoint/2010/main" val="22786554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3210-BF78-3941-A599-6B5BFF456516}"/>
              </a:ext>
            </a:extLst>
          </p:cNvPr>
          <p:cNvSpPr>
            <a:spLocks noGrp="1"/>
          </p:cNvSpPr>
          <p:nvPr>
            <p:ph type="title"/>
          </p:nvPr>
        </p:nvSpPr>
        <p:spPr/>
        <p:txBody>
          <a:bodyPr vert="horz" lIns="91440" tIns="45720" rIns="91440" bIns="45720" rtlCol="0" anchor="b">
            <a:normAutofit/>
          </a:bodyPr>
          <a:lstStyle/>
          <a:p>
            <a:r>
              <a:rPr lang="en-US" kern="1200" dirty="0">
                <a:solidFill>
                  <a:schemeClr val="tx1"/>
                </a:solidFill>
                <a:latin typeface="+mj-lt"/>
                <a:ea typeface="+mj-ea"/>
                <a:cs typeface="+mj-cs"/>
              </a:rPr>
              <a:t>Intro Course sequence</a:t>
            </a:r>
          </a:p>
        </p:txBody>
      </p:sp>
      <p:sp>
        <p:nvSpPr>
          <p:cNvPr id="4" name="Slide Number Placeholder 3">
            <a:extLst>
              <a:ext uri="{FF2B5EF4-FFF2-40B4-BE49-F238E27FC236}">
                <a16:creationId xmlns:a16="http://schemas.microsoft.com/office/drawing/2014/main" id="{668957DE-E61A-0AF4-2EF5-DDC6184E57BA}"/>
              </a:ext>
            </a:extLst>
          </p:cNvPr>
          <p:cNvSpPr>
            <a:spLocks noGrp="1"/>
          </p:cNvSpPr>
          <p:nvPr>
            <p:ph type="sldNum" sz="quarter" idx="12"/>
          </p:nvPr>
        </p:nvSpPr>
        <p:spPr>
          <a:xfrm>
            <a:off x="9448800" y="6537392"/>
            <a:ext cx="2743200" cy="365125"/>
          </a:xfrm>
        </p:spPr>
        <p:txBody>
          <a:bodyPr/>
          <a:lstStyle/>
          <a:p>
            <a:fld id="{3F0F797E-4D09-4F7E-8334-DD8D24A3D388}" type="slidenum">
              <a:rPr lang="en-US" smtClean="0"/>
              <a:t>43</a:t>
            </a:fld>
            <a:endParaRPr lang="en-US"/>
          </a:p>
        </p:txBody>
      </p:sp>
      <p:graphicFrame>
        <p:nvGraphicFramePr>
          <p:cNvPr id="3" name="Diagram 2">
            <a:extLst>
              <a:ext uri="{FF2B5EF4-FFF2-40B4-BE49-F238E27FC236}">
                <a16:creationId xmlns:a16="http://schemas.microsoft.com/office/drawing/2014/main" id="{5E54B478-6263-9A40-8BEE-283BDCD50495}"/>
              </a:ext>
            </a:extLst>
          </p:cNvPr>
          <p:cNvGraphicFramePr/>
          <p:nvPr>
            <p:extLst>
              <p:ext uri="{D42A27DB-BD31-4B8C-83A1-F6EECF244321}">
                <p14:modId xmlns:p14="http://schemas.microsoft.com/office/powerpoint/2010/main" val="2900935563"/>
              </p:ext>
            </p:extLst>
          </p:nvPr>
        </p:nvGraphicFramePr>
        <p:xfrm>
          <a:off x="143892" y="1585573"/>
          <a:ext cx="11904217" cy="29054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Straight Arrow Connector 6">
            <a:extLst>
              <a:ext uri="{FF2B5EF4-FFF2-40B4-BE49-F238E27FC236}">
                <a16:creationId xmlns:a16="http://schemas.microsoft.com/office/drawing/2014/main" id="{6E089C52-53B9-3E46-9081-E3CDA9061FD7}"/>
              </a:ext>
            </a:extLst>
          </p:cNvPr>
          <p:cNvCxnSpPr>
            <a:cxnSpLocks/>
          </p:cNvCxnSpPr>
          <p:nvPr/>
        </p:nvCxnSpPr>
        <p:spPr>
          <a:xfrm>
            <a:off x="1580147" y="4965759"/>
            <a:ext cx="9031705" cy="0"/>
          </a:xfrm>
          <a:prstGeom prst="straightConnector1">
            <a:avLst/>
          </a:prstGeom>
          <a:ln w="571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BB3E238-FEC1-4246-B75D-EF1F437E9E43}"/>
              </a:ext>
            </a:extLst>
          </p:cNvPr>
          <p:cNvSpPr txBox="1"/>
          <p:nvPr/>
        </p:nvSpPr>
        <p:spPr>
          <a:xfrm>
            <a:off x="4082715" y="5012024"/>
            <a:ext cx="4026569" cy="584775"/>
          </a:xfrm>
          <a:prstGeom prst="rect">
            <a:avLst/>
          </a:prstGeom>
          <a:noFill/>
        </p:spPr>
        <p:txBody>
          <a:bodyPr wrap="square" rtlCol="0">
            <a:spAutoFit/>
          </a:bodyPr>
          <a:lstStyle/>
          <a:p>
            <a:pPr algn="ctr"/>
            <a:r>
              <a:rPr lang="en-US" sz="3200" dirty="0"/>
              <a:t>Decreasing structure</a:t>
            </a:r>
          </a:p>
        </p:txBody>
      </p:sp>
      <p:sp>
        <p:nvSpPr>
          <p:cNvPr id="9" name="TextBox 8">
            <a:extLst>
              <a:ext uri="{FF2B5EF4-FFF2-40B4-BE49-F238E27FC236}">
                <a16:creationId xmlns:a16="http://schemas.microsoft.com/office/drawing/2014/main" id="{D90756EE-78F7-4E4E-AFE9-30F78F25EC70}"/>
              </a:ext>
            </a:extLst>
          </p:cNvPr>
          <p:cNvSpPr txBox="1"/>
          <p:nvPr/>
        </p:nvSpPr>
        <p:spPr>
          <a:xfrm>
            <a:off x="4285247" y="4348654"/>
            <a:ext cx="3621505" cy="584775"/>
          </a:xfrm>
          <a:prstGeom prst="rect">
            <a:avLst/>
          </a:prstGeom>
          <a:noFill/>
        </p:spPr>
        <p:txBody>
          <a:bodyPr wrap="square" rtlCol="0">
            <a:spAutoFit/>
          </a:bodyPr>
          <a:lstStyle/>
          <a:p>
            <a:pPr algn="ctr"/>
            <a:r>
              <a:rPr lang="en-US" sz="3200" dirty="0"/>
              <a:t>Increasing agency</a:t>
            </a:r>
          </a:p>
        </p:txBody>
      </p:sp>
      <p:sp>
        <p:nvSpPr>
          <p:cNvPr id="14" name="Text Placeholder 1">
            <a:extLst>
              <a:ext uri="{FF2B5EF4-FFF2-40B4-BE49-F238E27FC236}">
                <a16:creationId xmlns:a16="http://schemas.microsoft.com/office/drawing/2014/main" id="{AD91B189-5DDA-BE47-A43D-216EDD8EA079}"/>
              </a:ext>
            </a:extLst>
          </p:cNvPr>
          <p:cNvSpPr txBox="1">
            <a:spLocks/>
          </p:cNvSpPr>
          <p:nvPr/>
        </p:nvSpPr>
        <p:spPr>
          <a:xfrm>
            <a:off x="0" y="6362928"/>
            <a:ext cx="11083698" cy="365125"/>
          </a:xfrm>
          <a:prstGeom prst="rect">
            <a:avLst/>
          </a:prstGeom>
          <a:noFill/>
          <a:ln>
            <a:noFill/>
          </a:ln>
        </p:spPr>
        <p:txBody>
          <a:bodyPr lIns="68569" tIns="68569" rIns="68569" bIns="68569" anchor="b" anchorCtr="0"/>
          <a:lstStyle>
            <a:defPPr marR="0" lvl="0" algn="l" rtl="0">
              <a:lnSpc>
                <a:spcPct val="100000"/>
              </a:lnSpc>
              <a:spcBef>
                <a:spcPts val="0"/>
              </a:spcBef>
              <a:spcAft>
                <a:spcPts val="0"/>
              </a:spcAft>
            </a:defPPr>
            <a:lvl1pPr marR="0" lvl="0" algn="ctr" rtl="0" eaLnBrk="1" hangingPunct="1">
              <a:lnSpc>
                <a:spcPct val="100000"/>
              </a:lnSpc>
              <a:spcBef>
                <a:spcPts val="360"/>
              </a:spcBef>
              <a:spcAft>
                <a:spcPts val="0"/>
              </a:spcAft>
              <a:buClr>
                <a:srgbClr val="979CB8"/>
              </a:buClr>
              <a:buSzPct val="100000"/>
              <a:buFont typeface="Varela Round"/>
              <a:buNone/>
              <a:defRPr sz="1600" b="0" i="0" u="none" strike="noStrike" cap="none">
                <a:solidFill>
                  <a:srgbClr val="979CB8"/>
                </a:solidFill>
                <a:latin typeface="Varela Round"/>
                <a:ea typeface="Varela Round"/>
                <a:cs typeface="Varela Round"/>
                <a:sym typeface="Varela Round"/>
              </a:defRPr>
            </a:lvl1pPr>
            <a:lvl2pPr marR="0" lvl="1" algn="l" rtl="0" eaLnBrk="1" hangingPunct="1">
              <a:lnSpc>
                <a:spcPct val="100000"/>
              </a:lnSpc>
              <a:spcBef>
                <a:spcPts val="480"/>
              </a:spcBef>
              <a:spcAft>
                <a:spcPts val="0"/>
              </a:spcAft>
              <a:buClr>
                <a:srgbClr val="505670"/>
              </a:buClr>
              <a:buSzPct val="100000"/>
              <a:buFont typeface="Varela Round"/>
              <a:buNone/>
              <a:defRPr sz="2000" b="0" i="0" u="none" strike="noStrike" cap="none">
                <a:solidFill>
                  <a:srgbClr val="505670"/>
                </a:solidFill>
                <a:latin typeface="Varela Round"/>
                <a:ea typeface="Varela Round"/>
                <a:cs typeface="Varela Round"/>
                <a:sym typeface="Varela Round"/>
              </a:defRPr>
            </a:lvl2pPr>
            <a:lvl3pPr marR="0" lvl="2" algn="l" rtl="0" eaLnBrk="1" hangingPunct="1">
              <a:lnSpc>
                <a:spcPct val="100000"/>
              </a:lnSpc>
              <a:spcBef>
                <a:spcPts val="480"/>
              </a:spcBef>
              <a:spcAft>
                <a:spcPts val="0"/>
              </a:spcAft>
              <a:buClr>
                <a:srgbClr val="505670"/>
              </a:buClr>
              <a:buSzPct val="100000"/>
              <a:buFont typeface="Varela Round"/>
              <a:buNone/>
              <a:defRPr sz="2000" b="0" i="0" u="none" strike="noStrike" cap="none">
                <a:solidFill>
                  <a:srgbClr val="505670"/>
                </a:solidFill>
                <a:latin typeface="Varela Round"/>
                <a:ea typeface="Varela Round"/>
                <a:cs typeface="Varela Round"/>
                <a:sym typeface="Varela Round"/>
              </a:defRPr>
            </a:lvl3pPr>
            <a:lvl4pPr marR="0" lvl="3" algn="l" rtl="0" eaLnBrk="1" hangingPunct="1">
              <a:lnSpc>
                <a:spcPct val="100000"/>
              </a:lnSpc>
              <a:spcBef>
                <a:spcPts val="360"/>
              </a:spcBef>
              <a:spcAft>
                <a:spcPts val="0"/>
              </a:spcAft>
              <a:buClr>
                <a:srgbClr val="505670"/>
              </a:buClr>
              <a:buSzPct val="100000"/>
              <a:buFont typeface="Varela Round"/>
              <a:buNone/>
              <a:defRPr sz="1600" b="0" i="0" u="none" strike="noStrike" cap="none">
                <a:solidFill>
                  <a:srgbClr val="505670"/>
                </a:solidFill>
                <a:latin typeface="Varela Round"/>
                <a:ea typeface="Varela Round"/>
                <a:cs typeface="Varela Round"/>
                <a:sym typeface="Varela Round"/>
              </a:defRPr>
            </a:lvl4pPr>
            <a:lvl5pPr marR="0" lvl="4" algn="l" rtl="0" eaLnBrk="1" hangingPunct="1">
              <a:lnSpc>
                <a:spcPct val="100000"/>
              </a:lnSpc>
              <a:spcBef>
                <a:spcPts val="360"/>
              </a:spcBef>
              <a:spcAft>
                <a:spcPts val="0"/>
              </a:spcAft>
              <a:buClr>
                <a:srgbClr val="505670"/>
              </a:buClr>
              <a:buSzPct val="100000"/>
              <a:buFont typeface="Varela Round"/>
              <a:buNone/>
              <a:defRPr sz="1600" b="0" i="0" u="none" strike="noStrike" cap="none">
                <a:solidFill>
                  <a:srgbClr val="505670"/>
                </a:solidFill>
                <a:latin typeface="Varela Round"/>
                <a:ea typeface="Varela Round"/>
                <a:cs typeface="Varela Round"/>
                <a:sym typeface="Varela Round"/>
              </a:defRPr>
            </a:lvl5pPr>
            <a:lvl6pPr marR="0" lvl="5" algn="l" rtl="0" eaLnBrk="1" hangingPunct="1">
              <a:lnSpc>
                <a:spcPct val="100000"/>
              </a:lnSpc>
              <a:spcBef>
                <a:spcPts val="360"/>
              </a:spcBef>
              <a:spcAft>
                <a:spcPts val="0"/>
              </a:spcAft>
              <a:buClr>
                <a:srgbClr val="505670"/>
              </a:buClr>
              <a:buSzPct val="100000"/>
              <a:buFont typeface="Varela Round"/>
              <a:buNone/>
              <a:defRPr sz="1600" b="0" i="0" u="none" strike="noStrike" cap="none">
                <a:solidFill>
                  <a:srgbClr val="505670"/>
                </a:solidFill>
                <a:latin typeface="Varela Round"/>
                <a:ea typeface="Varela Round"/>
                <a:cs typeface="Varela Round"/>
                <a:sym typeface="Varela Round"/>
              </a:defRPr>
            </a:lvl6pPr>
            <a:lvl7pPr marR="0" lvl="6" algn="l" rtl="0" eaLnBrk="1" hangingPunct="1">
              <a:lnSpc>
                <a:spcPct val="100000"/>
              </a:lnSpc>
              <a:spcBef>
                <a:spcPts val="360"/>
              </a:spcBef>
              <a:spcAft>
                <a:spcPts val="0"/>
              </a:spcAft>
              <a:buClr>
                <a:srgbClr val="505670"/>
              </a:buClr>
              <a:buSzPct val="100000"/>
              <a:buFont typeface="Varela Round"/>
              <a:buNone/>
              <a:defRPr sz="1600" b="0" i="0" u="none" strike="noStrike" cap="none">
                <a:solidFill>
                  <a:srgbClr val="505670"/>
                </a:solidFill>
                <a:latin typeface="Varela Round"/>
                <a:ea typeface="Varela Round"/>
                <a:cs typeface="Varela Round"/>
                <a:sym typeface="Varela Round"/>
              </a:defRPr>
            </a:lvl7pPr>
            <a:lvl8pPr marR="0" lvl="7" algn="l" rtl="0" eaLnBrk="1" hangingPunct="1">
              <a:lnSpc>
                <a:spcPct val="100000"/>
              </a:lnSpc>
              <a:spcBef>
                <a:spcPts val="360"/>
              </a:spcBef>
              <a:spcAft>
                <a:spcPts val="0"/>
              </a:spcAft>
              <a:buClr>
                <a:srgbClr val="505670"/>
              </a:buClr>
              <a:buSzPct val="100000"/>
              <a:buFont typeface="Varela Round"/>
              <a:buNone/>
              <a:defRPr sz="1600" b="0" i="0" u="none" strike="noStrike" cap="none">
                <a:solidFill>
                  <a:srgbClr val="505670"/>
                </a:solidFill>
                <a:latin typeface="Varela Round"/>
                <a:ea typeface="Varela Round"/>
                <a:cs typeface="Varela Round"/>
                <a:sym typeface="Varela Round"/>
              </a:defRPr>
            </a:lvl8pPr>
            <a:lvl9pPr marR="0" lvl="8" algn="l" rtl="0" eaLnBrk="1" hangingPunct="1">
              <a:lnSpc>
                <a:spcPct val="100000"/>
              </a:lnSpc>
              <a:spcBef>
                <a:spcPts val="360"/>
              </a:spcBef>
              <a:spcAft>
                <a:spcPts val="0"/>
              </a:spcAft>
              <a:buClr>
                <a:srgbClr val="505670"/>
              </a:buClr>
              <a:buSzPct val="100000"/>
              <a:buFont typeface="Varela Round"/>
              <a:buNone/>
              <a:defRPr sz="1600" b="0" i="0" u="none" strike="noStrike" cap="none">
                <a:solidFill>
                  <a:srgbClr val="505670"/>
                </a:solidFill>
                <a:latin typeface="Varela Round"/>
                <a:ea typeface="Varela Round"/>
                <a:cs typeface="Varela Round"/>
                <a:sym typeface="Varela Round"/>
              </a:defRPr>
            </a:lvl9pPr>
          </a:lstStyle>
          <a:p>
            <a:pPr algn="l">
              <a:spcBef>
                <a:spcPts val="0"/>
              </a:spcBef>
            </a:pPr>
            <a:r>
              <a:rPr lang="en-US" kern="0" dirty="0">
                <a:solidFill>
                  <a:schemeClr val="tx1">
                    <a:lumMod val="85000"/>
                    <a:lumOff val="15000"/>
                  </a:schemeClr>
                </a:solidFill>
                <a:latin typeface="+mn-lt"/>
                <a:ea typeface="Varela Round" charset="0"/>
                <a:cs typeface="Varela Round" charset="0"/>
              </a:rPr>
              <a:t>Smith, Stein, Walsh, &amp; Holmes (2020) </a:t>
            </a:r>
            <a:r>
              <a:rPr lang="en-US" i="1" kern="0" dirty="0">
                <a:solidFill>
                  <a:schemeClr val="tx1">
                    <a:lumMod val="85000"/>
                    <a:lumOff val="15000"/>
                  </a:schemeClr>
                </a:solidFill>
                <a:latin typeface="+mn-lt"/>
                <a:ea typeface="Varela Round" charset="0"/>
                <a:cs typeface="Varela Round" charset="0"/>
              </a:rPr>
              <a:t>PRX; </a:t>
            </a:r>
            <a:r>
              <a:rPr lang="en-US" kern="0" dirty="0">
                <a:solidFill>
                  <a:schemeClr val="tx1">
                    <a:lumMod val="85000"/>
                    <a:lumOff val="15000"/>
                  </a:schemeClr>
                </a:solidFill>
                <a:latin typeface="+mn-lt"/>
                <a:ea typeface="Varela Round" charset="0"/>
                <a:cs typeface="Varela Round" charset="0"/>
              </a:rPr>
              <a:t>Kalender, Stump, Hubenig, &amp; Holmes (2021) </a:t>
            </a:r>
            <a:r>
              <a:rPr lang="en-US" i="1" kern="0" dirty="0">
                <a:solidFill>
                  <a:schemeClr val="tx1">
                    <a:lumMod val="85000"/>
                    <a:lumOff val="15000"/>
                  </a:schemeClr>
                </a:solidFill>
                <a:latin typeface="+mn-lt"/>
                <a:ea typeface="Varela Round" charset="0"/>
                <a:cs typeface="Varela Round" charset="0"/>
              </a:rPr>
              <a:t>Phys. Rev. PER; </a:t>
            </a:r>
            <a:r>
              <a:rPr lang="en-US" kern="0" dirty="0">
                <a:solidFill>
                  <a:schemeClr val="tx1">
                    <a:lumMod val="85000"/>
                    <a:lumOff val="15000"/>
                  </a:schemeClr>
                </a:solidFill>
                <a:latin typeface="+mn-lt"/>
                <a:ea typeface="Varela Round" charset="0"/>
                <a:cs typeface="Varela Round" charset="0"/>
              </a:rPr>
              <a:t>Smith &amp; Holmes (2020) </a:t>
            </a:r>
            <a:r>
              <a:rPr lang="en-US" i="1" kern="0" dirty="0">
                <a:solidFill>
                  <a:schemeClr val="tx1">
                    <a:lumMod val="85000"/>
                    <a:lumOff val="15000"/>
                  </a:schemeClr>
                </a:solidFill>
                <a:latin typeface="+mn-lt"/>
                <a:ea typeface="Varela Round" charset="0"/>
                <a:cs typeface="Varela Round" charset="0"/>
              </a:rPr>
              <a:t>Phys. Rev. PER; Funding from the CAS Active Learning Initiative</a:t>
            </a:r>
            <a:endParaRPr lang="en-US" kern="0" dirty="0">
              <a:solidFill>
                <a:schemeClr val="tx1">
                  <a:lumMod val="85000"/>
                  <a:lumOff val="15000"/>
                </a:schemeClr>
              </a:solidFill>
              <a:latin typeface="+mn-lt"/>
              <a:ea typeface="Varela Round" charset="0"/>
              <a:cs typeface="Varela Round" charset="0"/>
            </a:endParaRPr>
          </a:p>
        </p:txBody>
      </p:sp>
      <p:pic>
        <p:nvPicPr>
          <p:cNvPr id="6" name="Picture 5" descr="A picture containing sky, mountain, person, outdoor&#10;&#10;Description automatically generated">
            <a:extLst>
              <a:ext uri="{FF2B5EF4-FFF2-40B4-BE49-F238E27FC236}">
                <a16:creationId xmlns:a16="http://schemas.microsoft.com/office/drawing/2014/main" id="{D229F2CC-ED6C-ED4B-A4D7-920D6C1DD06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283470" y="0"/>
            <a:ext cx="908530" cy="1097280"/>
          </a:xfrm>
          <a:prstGeom prst="rect">
            <a:avLst/>
          </a:prstGeom>
        </p:spPr>
      </p:pic>
      <p:sp>
        <p:nvSpPr>
          <p:cNvPr id="10" name="TextBox 9">
            <a:extLst>
              <a:ext uri="{FF2B5EF4-FFF2-40B4-BE49-F238E27FC236}">
                <a16:creationId xmlns:a16="http://schemas.microsoft.com/office/drawing/2014/main" id="{9AF17A65-889C-2B50-AA6E-DD4F463EF7BD}"/>
              </a:ext>
            </a:extLst>
          </p:cNvPr>
          <p:cNvSpPr txBox="1"/>
          <p:nvPr/>
        </p:nvSpPr>
        <p:spPr>
          <a:xfrm>
            <a:off x="11311544" y="1085551"/>
            <a:ext cx="852383" cy="307777"/>
          </a:xfrm>
          <a:prstGeom prst="rect">
            <a:avLst/>
          </a:prstGeom>
          <a:noFill/>
        </p:spPr>
        <p:txBody>
          <a:bodyPr wrap="square" rtlCol="0">
            <a:spAutoFit/>
          </a:bodyPr>
          <a:lstStyle/>
          <a:p>
            <a:pPr algn="ctr"/>
            <a:r>
              <a:rPr lang="en-US" sz="1400" dirty="0"/>
              <a:t>E. Smith</a:t>
            </a:r>
          </a:p>
        </p:txBody>
      </p:sp>
      <p:pic>
        <p:nvPicPr>
          <p:cNvPr id="12" name="Picture 11" descr="A person smiling for the camera&#10;&#10;Description automatically generated with medium confidence">
            <a:extLst>
              <a:ext uri="{FF2B5EF4-FFF2-40B4-BE49-F238E27FC236}">
                <a16:creationId xmlns:a16="http://schemas.microsoft.com/office/drawing/2014/main" id="{FA681ED9-F0AC-509E-9677-ADC5155B33E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339215" y="0"/>
            <a:ext cx="958292" cy="1097280"/>
          </a:xfrm>
          <a:prstGeom prst="rect">
            <a:avLst/>
          </a:prstGeom>
        </p:spPr>
      </p:pic>
      <p:sp>
        <p:nvSpPr>
          <p:cNvPr id="15" name="TextBox 14">
            <a:extLst>
              <a:ext uri="{FF2B5EF4-FFF2-40B4-BE49-F238E27FC236}">
                <a16:creationId xmlns:a16="http://schemas.microsoft.com/office/drawing/2014/main" id="{9F0A9BE1-B35A-464A-8F8C-A601700D3363}"/>
              </a:ext>
            </a:extLst>
          </p:cNvPr>
          <p:cNvSpPr txBox="1"/>
          <p:nvPr/>
        </p:nvSpPr>
        <p:spPr>
          <a:xfrm>
            <a:off x="10133046" y="1085551"/>
            <a:ext cx="1259982" cy="307777"/>
          </a:xfrm>
          <a:prstGeom prst="rect">
            <a:avLst/>
          </a:prstGeom>
          <a:noFill/>
        </p:spPr>
        <p:txBody>
          <a:bodyPr wrap="square" rtlCol="0">
            <a:spAutoFit/>
          </a:bodyPr>
          <a:lstStyle/>
          <a:p>
            <a:pPr algn="ctr"/>
            <a:r>
              <a:rPr lang="en-US" sz="1400" dirty="0"/>
              <a:t>Z.Y. </a:t>
            </a:r>
            <a:r>
              <a:rPr lang="en-US" sz="1400" dirty="0" err="1"/>
              <a:t>Kalender</a:t>
            </a:r>
            <a:endParaRPr lang="en-US" sz="1400" dirty="0"/>
          </a:p>
        </p:txBody>
      </p:sp>
    </p:spTree>
    <p:extLst>
      <p:ext uri="{BB962C8B-B14F-4D97-AF65-F5344CB8AC3E}">
        <p14:creationId xmlns:p14="http://schemas.microsoft.com/office/powerpoint/2010/main" val="13286370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783F4-37F3-9D28-721C-15F87764C61F}"/>
              </a:ext>
            </a:extLst>
          </p:cNvPr>
          <p:cNvSpPr>
            <a:spLocks noGrp="1"/>
          </p:cNvSpPr>
          <p:nvPr>
            <p:ph type="title"/>
          </p:nvPr>
        </p:nvSpPr>
        <p:spPr/>
        <p:txBody>
          <a:bodyPr>
            <a:normAutofit/>
          </a:bodyPr>
          <a:lstStyle/>
          <a:p>
            <a:r>
              <a:rPr lang="en-US" dirty="0"/>
              <a:t>Other models for non-traditional labs</a:t>
            </a:r>
          </a:p>
        </p:txBody>
      </p:sp>
      <p:sp>
        <p:nvSpPr>
          <p:cNvPr id="22" name="TextBox 21">
            <a:extLst>
              <a:ext uri="{FF2B5EF4-FFF2-40B4-BE49-F238E27FC236}">
                <a16:creationId xmlns:a16="http://schemas.microsoft.com/office/drawing/2014/main" id="{BEB68AB0-C5E6-6FE9-05E0-F79793FDF535}"/>
              </a:ext>
            </a:extLst>
          </p:cNvPr>
          <p:cNvSpPr txBox="1"/>
          <p:nvPr/>
        </p:nvSpPr>
        <p:spPr>
          <a:xfrm>
            <a:off x="68742" y="6492875"/>
            <a:ext cx="3176108" cy="338554"/>
          </a:xfrm>
          <a:prstGeom prst="rect">
            <a:avLst/>
          </a:prstGeom>
          <a:noFill/>
        </p:spPr>
        <p:txBody>
          <a:bodyPr wrap="square" rtlCol="0">
            <a:spAutoFit/>
          </a:bodyPr>
          <a:lstStyle/>
          <a:p>
            <a:r>
              <a:rPr lang="en-US" sz="1600" dirty="0"/>
              <a:t>e.g., </a:t>
            </a:r>
            <a:r>
              <a:rPr lang="en-US" sz="1600" dirty="0" err="1"/>
              <a:t>Auchincloss</a:t>
            </a:r>
            <a:r>
              <a:rPr lang="en-US" sz="1600" dirty="0"/>
              <a:t>, et al., (2014)</a:t>
            </a:r>
          </a:p>
        </p:txBody>
      </p:sp>
      <p:sp>
        <p:nvSpPr>
          <p:cNvPr id="27" name="Content Placeholder 2">
            <a:extLst>
              <a:ext uri="{FF2B5EF4-FFF2-40B4-BE49-F238E27FC236}">
                <a16:creationId xmlns:a16="http://schemas.microsoft.com/office/drawing/2014/main" id="{8B0AD262-1A1D-A779-3041-F9DA46B96F68}"/>
              </a:ext>
            </a:extLst>
          </p:cNvPr>
          <p:cNvSpPr txBox="1">
            <a:spLocks noGrp="1"/>
          </p:cNvSpPr>
          <p:nvPr>
            <p:ph idx="1"/>
          </p:nvPr>
        </p:nvSpPr>
        <p:spPr>
          <a:xfrm>
            <a:off x="838200" y="1825625"/>
            <a:ext cx="10515600" cy="466725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49250">
              <a:spcBef>
                <a:spcPts val="0"/>
              </a:spcBef>
              <a:spcAft>
                <a:spcPts val="600"/>
              </a:spcAft>
              <a:buClr>
                <a:schemeClr val="accent2"/>
              </a:buClr>
              <a:buSzPts val="1900"/>
              <a:buFont typeface="Century Schoolbook"/>
              <a:buChar char="●"/>
            </a:pPr>
            <a:r>
              <a:rPr lang="en-US" dirty="0">
                <a:sym typeface="Century Schoolbook"/>
              </a:rPr>
              <a:t>Biologists developed Course-based Undergraduate Research Experiences (CUREs) as an extension of traditional undergraduate research experiences (UREs).</a:t>
            </a:r>
          </a:p>
          <a:p>
            <a:pPr marL="457200" indent="-349250">
              <a:spcBef>
                <a:spcPts val="0"/>
              </a:spcBef>
              <a:spcAft>
                <a:spcPts val="600"/>
              </a:spcAft>
              <a:buClr>
                <a:schemeClr val="accent2"/>
              </a:buClr>
              <a:buSzPts val="1900"/>
              <a:buFont typeface="Century Schoolbook"/>
              <a:buChar char="●"/>
            </a:pPr>
            <a:r>
              <a:rPr lang="en-US" dirty="0">
                <a:sym typeface="Century Schoolbook"/>
              </a:rPr>
              <a:t>Have additional benefits when compared to a traditional lab class.</a:t>
            </a:r>
          </a:p>
          <a:p>
            <a:pPr marL="457200" indent="-349250">
              <a:spcBef>
                <a:spcPts val="0"/>
              </a:spcBef>
              <a:spcAft>
                <a:spcPts val="600"/>
              </a:spcAft>
              <a:buClr>
                <a:schemeClr val="accent2"/>
              </a:buClr>
              <a:buSzPts val="1900"/>
              <a:buFont typeface="Century Schoolbook"/>
              <a:buChar char="●"/>
            </a:pPr>
            <a:r>
              <a:rPr lang="en-US" dirty="0">
                <a:sym typeface="Century Schoolbook"/>
              </a:rPr>
              <a:t>CUREs: </a:t>
            </a:r>
          </a:p>
          <a:p>
            <a:pPr marL="457200" indent="-349250">
              <a:spcBef>
                <a:spcPts val="0"/>
              </a:spcBef>
              <a:spcAft>
                <a:spcPts val="600"/>
              </a:spcAft>
              <a:buClr>
                <a:schemeClr val="accent2"/>
              </a:buClr>
              <a:buSzPts val="1900"/>
              <a:buFont typeface="Century Schoolbook"/>
              <a:buAutoNum type="arabicParenR"/>
            </a:pPr>
            <a:r>
              <a:rPr lang="en-US" dirty="0">
                <a:sym typeface="Century Schoolbook"/>
              </a:rPr>
              <a:t>incorporate the use of scientific practices, </a:t>
            </a:r>
          </a:p>
          <a:p>
            <a:pPr marL="457200" indent="-349250">
              <a:spcBef>
                <a:spcPts val="0"/>
              </a:spcBef>
              <a:spcAft>
                <a:spcPts val="600"/>
              </a:spcAft>
              <a:buClr>
                <a:schemeClr val="accent2"/>
              </a:buClr>
              <a:buSzPts val="1900"/>
              <a:buFont typeface="Century Schoolbook"/>
              <a:buAutoNum type="arabicParenR"/>
            </a:pPr>
            <a:r>
              <a:rPr lang="en-US" dirty="0">
                <a:sym typeface="Century Schoolbook"/>
              </a:rPr>
              <a:t>engage students in discovery, </a:t>
            </a:r>
          </a:p>
          <a:p>
            <a:pPr marL="457200" indent="-349250">
              <a:spcBef>
                <a:spcPts val="0"/>
              </a:spcBef>
              <a:spcAft>
                <a:spcPts val="600"/>
              </a:spcAft>
              <a:buClr>
                <a:schemeClr val="accent2"/>
              </a:buClr>
              <a:buSzPts val="1900"/>
              <a:buFont typeface="Century Schoolbook"/>
              <a:buAutoNum type="arabicParenR"/>
            </a:pPr>
            <a:r>
              <a:rPr lang="en-US" dirty="0">
                <a:sym typeface="Century Schoolbook"/>
              </a:rPr>
              <a:t>explore authentic experiments that are broadly relevant to the field, </a:t>
            </a:r>
          </a:p>
          <a:p>
            <a:pPr marL="457200" indent="-349250">
              <a:spcBef>
                <a:spcPts val="0"/>
              </a:spcBef>
              <a:spcAft>
                <a:spcPts val="600"/>
              </a:spcAft>
              <a:buClr>
                <a:schemeClr val="accent2"/>
              </a:buClr>
              <a:buSzPts val="1900"/>
              <a:buFont typeface="Century Schoolbook"/>
              <a:buAutoNum type="arabicParenR"/>
            </a:pPr>
            <a:r>
              <a:rPr lang="en-US" dirty="0">
                <a:sym typeface="Century Schoolbook"/>
              </a:rPr>
              <a:t>include and require opportunities for iteration, and</a:t>
            </a:r>
          </a:p>
          <a:p>
            <a:pPr marL="457200" indent="-349250">
              <a:spcBef>
                <a:spcPts val="0"/>
              </a:spcBef>
              <a:spcAft>
                <a:spcPts val="600"/>
              </a:spcAft>
              <a:buClr>
                <a:schemeClr val="accent2"/>
              </a:buClr>
              <a:buSzPts val="1900"/>
              <a:buFont typeface="Century Schoolbook"/>
              <a:buAutoNum type="arabicParenR"/>
            </a:pPr>
            <a:r>
              <a:rPr lang="en-US" dirty="0">
                <a:sym typeface="Century Schoolbook"/>
              </a:rPr>
              <a:t>incorporate collaboration</a:t>
            </a:r>
          </a:p>
        </p:txBody>
      </p:sp>
      <p:sp>
        <p:nvSpPr>
          <p:cNvPr id="3" name="Slide Number Placeholder 2">
            <a:extLst>
              <a:ext uri="{FF2B5EF4-FFF2-40B4-BE49-F238E27FC236}">
                <a16:creationId xmlns:a16="http://schemas.microsoft.com/office/drawing/2014/main" id="{34AC3759-321E-FD4C-8C05-EB1AA5D33522}"/>
              </a:ext>
            </a:extLst>
          </p:cNvPr>
          <p:cNvSpPr>
            <a:spLocks noGrp="1"/>
          </p:cNvSpPr>
          <p:nvPr>
            <p:ph type="sldNum" sz="quarter" idx="12"/>
          </p:nvPr>
        </p:nvSpPr>
        <p:spPr/>
        <p:txBody>
          <a:bodyPr/>
          <a:lstStyle/>
          <a:p>
            <a:fld id="{CC5F7ED3-0EA6-4E1D-A99E-BA5BECD11015}" type="slidenum">
              <a:rPr lang="en-US" smtClean="0"/>
              <a:t>44</a:t>
            </a:fld>
            <a:endParaRPr lang="en-US"/>
          </a:p>
        </p:txBody>
      </p:sp>
    </p:spTree>
    <p:extLst>
      <p:ext uri="{BB962C8B-B14F-4D97-AF65-F5344CB8AC3E}">
        <p14:creationId xmlns:p14="http://schemas.microsoft.com/office/powerpoint/2010/main" val="1685113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783F4-37F3-9D28-721C-15F87764C61F}"/>
              </a:ext>
            </a:extLst>
          </p:cNvPr>
          <p:cNvSpPr>
            <a:spLocks noGrp="1"/>
          </p:cNvSpPr>
          <p:nvPr>
            <p:ph type="title"/>
          </p:nvPr>
        </p:nvSpPr>
        <p:spPr/>
        <p:txBody>
          <a:bodyPr>
            <a:normAutofit/>
          </a:bodyPr>
          <a:lstStyle/>
          <a:p>
            <a:r>
              <a:rPr lang="en-US" dirty="0"/>
              <a:t>Other models for non-traditional labs</a:t>
            </a:r>
          </a:p>
        </p:txBody>
      </p:sp>
      <p:sp>
        <p:nvSpPr>
          <p:cNvPr id="22" name="TextBox 21">
            <a:extLst>
              <a:ext uri="{FF2B5EF4-FFF2-40B4-BE49-F238E27FC236}">
                <a16:creationId xmlns:a16="http://schemas.microsoft.com/office/drawing/2014/main" id="{BEB68AB0-C5E6-6FE9-05E0-F79793FDF535}"/>
              </a:ext>
            </a:extLst>
          </p:cNvPr>
          <p:cNvSpPr txBox="1"/>
          <p:nvPr/>
        </p:nvSpPr>
        <p:spPr>
          <a:xfrm>
            <a:off x="68741" y="6530201"/>
            <a:ext cx="4885813" cy="338554"/>
          </a:xfrm>
          <a:prstGeom prst="rect">
            <a:avLst/>
          </a:prstGeom>
          <a:noFill/>
        </p:spPr>
        <p:txBody>
          <a:bodyPr wrap="square" rtlCol="0">
            <a:spAutoFit/>
          </a:bodyPr>
          <a:lstStyle/>
          <a:p>
            <a:r>
              <a:rPr lang="en-US" sz="1600" dirty="0"/>
              <a:t>Ballen, et al., (2018), Rowland, et al., (2016)</a:t>
            </a:r>
          </a:p>
        </p:txBody>
      </p:sp>
      <p:sp>
        <p:nvSpPr>
          <p:cNvPr id="27" name="Content Placeholder 2">
            <a:extLst>
              <a:ext uri="{FF2B5EF4-FFF2-40B4-BE49-F238E27FC236}">
                <a16:creationId xmlns:a16="http://schemas.microsoft.com/office/drawing/2014/main" id="{8B0AD262-1A1D-A779-3041-F9DA46B96F68}"/>
              </a:ext>
            </a:extLst>
          </p:cNvPr>
          <p:cNvSpPr txBox="1">
            <a:spLocks noGrp="1"/>
          </p:cNvSpPr>
          <p:nvPr>
            <p:ph idx="1"/>
          </p:nvPr>
        </p:nvSpPr>
        <p:spPr>
          <a:xfrm>
            <a:off x="838200" y="1825625"/>
            <a:ext cx="10515600" cy="47553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49250">
              <a:spcBef>
                <a:spcPts val="0"/>
              </a:spcBef>
              <a:spcAft>
                <a:spcPts val="600"/>
              </a:spcAft>
              <a:buClr>
                <a:schemeClr val="accent2"/>
              </a:buClr>
              <a:buSzPts val="1900"/>
              <a:buFont typeface="Century Schoolbook"/>
              <a:buChar char="●"/>
            </a:pPr>
            <a:r>
              <a:rPr lang="en-US" sz="2600" dirty="0">
                <a:sym typeface="Century Schoolbook"/>
              </a:rPr>
              <a:t>Biologists developed Course-based Undergraduate Research Experiences (CUREs) as an extension of traditional undergraduate research experiences (UREs).</a:t>
            </a:r>
          </a:p>
          <a:p>
            <a:pPr marL="457200" indent="-349250">
              <a:spcBef>
                <a:spcPts val="0"/>
              </a:spcBef>
              <a:spcAft>
                <a:spcPts val="600"/>
              </a:spcAft>
              <a:buClr>
                <a:schemeClr val="accent2"/>
              </a:buClr>
              <a:buSzPts val="1900"/>
              <a:buFont typeface="Century Schoolbook"/>
              <a:buChar char="●"/>
            </a:pPr>
            <a:r>
              <a:rPr lang="en-US" sz="2600" dirty="0">
                <a:sym typeface="Century Schoolbook"/>
              </a:rPr>
              <a:t>Have additional benefits when compared to a traditional lab class.</a:t>
            </a:r>
          </a:p>
          <a:p>
            <a:pPr marL="457200" indent="-349250">
              <a:spcBef>
                <a:spcPts val="0"/>
              </a:spcBef>
              <a:spcAft>
                <a:spcPts val="600"/>
              </a:spcAft>
              <a:buClr>
                <a:schemeClr val="accent2"/>
              </a:buClr>
              <a:buSzPts val="1900"/>
              <a:buFont typeface="Century Schoolbook"/>
              <a:buChar char="●"/>
            </a:pPr>
            <a:r>
              <a:rPr lang="en-US" sz="2600" dirty="0">
                <a:sym typeface="Century Schoolbook"/>
              </a:rPr>
              <a:t>CUREs: </a:t>
            </a:r>
          </a:p>
          <a:p>
            <a:pPr marL="457200" indent="-349250">
              <a:spcBef>
                <a:spcPts val="0"/>
              </a:spcBef>
              <a:spcAft>
                <a:spcPts val="600"/>
              </a:spcAft>
              <a:buClr>
                <a:schemeClr val="accent2"/>
              </a:buClr>
              <a:buSzPts val="1900"/>
              <a:buFont typeface="Century Schoolbook"/>
              <a:buAutoNum type="arabicParenR"/>
            </a:pPr>
            <a:r>
              <a:rPr lang="en-US" sz="2600" dirty="0">
                <a:sym typeface="Century Schoolbook"/>
              </a:rPr>
              <a:t>incorporate the use of scientific practices, </a:t>
            </a:r>
          </a:p>
          <a:p>
            <a:pPr marL="457200" indent="-349250">
              <a:spcBef>
                <a:spcPts val="0"/>
              </a:spcBef>
              <a:spcAft>
                <a:spcPts val="600"/>
              </a:spcAft>
              <a:buClr>
                <a:schemeClr val="accent2"/>
              </a:buClr>
              <a:buSzPts val="1900"/>
              <a:buFont typeface="Century Schoolbook"/>
              <a:buAutoNum type="arabicParenR"/>
            </a:pPr>
            <a:r>
              <a:rPr lang="en-US" sz="2600" dirty="0">
                <a:sym typeface="Century Schoolbook"/>
              </a:rPr>
              <a:t>engage students in discovery, </a:t>
            </a:r>
          </a:p>
          <a:p>
            <a:pPr marL="457200" indent="-349250">
              <a:spcBef>
                <a:spcPts val="0"/>
              </a:spcBef>
              <a:spcAft>
                <a:spcPts val="600"/>
              </a:spcAft>
              <a:buClr>
                <a:schemeClr val="accent2"/>
              </a:buClr>
              <a:buSzPts val="1900"/>
              <a:buFont typeface="Century Schoolbook"/>
              <a:buAutoNum type="arabicParenR"/>
            </a:pPr>
            <a:r>
              <a:rPr lang="en-US" sz="2600" b="1" dirty="0">
                <a:sym typeface="Century Schoolbook"/>
              </a:rPr>
              <a:t>explore authentic experiments that are broadly relevant to the field, </a:t>
            </a:r>
          </a:p>
          <a:p>
            <a:pPr marL="457200" indent="-349250">
              <a:spcBef>
                <a:spcPts val="0"/>
              </a:spcBef>
              <a:spcAft>
                <a:spcPts val="600"/>
              </a:spcAft>
              <a:buClr>
                <a:schemeClr val="accent2"/>
              </a:buClr>
              <a:buSzPts val="1900"/>
              <a:buFont typeface="Century Schoolbook"/>
              <a:buAutoNum type="arabicParenR"/>
            </a:pPr>
            <a:r>
              <a:rPr lang="en-US" sz="2600" dirty="0">
                <a:sym typeface="Century Schoolbook"/>
              </a:rPr>
              <a:t>include and require opportunities for iteration, and</a:t>
            </a:r>
          </a:p>
          <a:p>
            <a:pPr marL="457200" indent="-349250">
              <a:spcBef>
                <a:spcPts val="0"/>
              </a:spcBef>
              <a:spcAft>
                <a:spcPts val="600"/>
              </a:spcAft>
              <a:buClr>
                <a:schemeClr val="accent2"/>
              </a:buClr>
              <a:buSzPts val="1900"/>
              <a:buFont typeface="Century Schoolbook"/>
              <a:buAutoNum type="arabicParenR"/>
            </a:pPr>
            <a:r>
              <a:rPr lang="en-US" sz="2600" dirty="0">
                <a:sym typeface="Century Schoolbook"/>
              </a:rPr>
              <a:t>incorporate collaboration</a:t>
            </a:r>
          </a:p>
        </p:txBody>
      </p:sp>
      <p:sp>
        <p:nvSpPr>
          <p:cNvPr id="3" name="Slide Number Placeholder 2">
            <a:extLst>
              <a:ext uri="{FF2B5EF4-FFF2-40B4-BE49-F238E27FC236}">
                <a16:creationId xmlns:a16="http://schemas.microsoft.com/office/drawing/2014/main" id="{E1108D78-91AB-44ED-BB6D-51A24728D56C}"/>
              </a:ext>
            </a:extLst>
          </p:cNvPr>
          <p:cNvSpPr>
            <a:spLocks noGrp="1"/>
          </p:cNvSpPr>
          <p:nvPr>
            <p:ph type="sldNum" sz="quarter" idx="12"/>
          </p:nvPr>
        </p:nvSpPr>
        <p:spPr/>
        <p:txBody>
          <a:bodyPr/>
          <a:lstStyle/>
          <a:p>
            <a:fld id="{CC5F7ED3-0EA6-4E1D-A99E-BA5BECD11015}" type="slidenum">
              <a:rPr lang="en-US" smtClean="0"/>
              <a:t>45</a:t>
            </a:fld>
            <a:endParaRPr lang="en-US"/>
          </a:p>
        </p:txBody>
      </p:sp>
    </p:spTree>
    <p:extLst>
      <p:ext uri="{BB962C8B-B14F-4D97-AF65-F5344CB8AC3E}">
        <p14:creationId xmlns:p14="http://schemas.microsoft.com/office/powerpoint/2010/main" val="16551615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27E0C9-E28D-A781-6A1F-7305BD4796E2}"/>
              </a:ext>
            </a:extLst>
          </p:cNvPr>
          <p:cNvSpPr>
            <a:spLocks noGrp="1"/>
          </p:cNvSpPr>
          <p:nvPr>
            <p:ph type="title"/>
          </p:nvPr>
        </p:nvSpPr>
        <p:spPr>
          <a:xfrm>
            <a:off x="841248" y="548640"/>
            <a:ext cx="3600860" cy="5431536"/>
          </a:xfrm>
        </p:spPr>
        <p:txBody>
          <a:bodyPr>
            <a:normAutofit/>
          </a:bodyPr>
          <a:lstStyle/>
          <a:p>
            <a:r>
              <a:rPr lang="en-US" sz="5400"/>
              <a:t>Bringing “authentic physics” to the intro physics lab</a:t>
            </a:r>
          </a:p>
        </p:txBody>
      </p:sp>
      <p:sp>
        <p:nvSpPr>
          <p:cNvPr id="1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3">
            <a:extLst>
              <a:ext uri="{FF2B5EF4-FFF2-40B4-BE49-F238E27FC236}">
                <a16:creationId xmlns:a16="http://schemas.microsoft.com/office/drawing/2014/main" id="{0693C6F0-D2BC-1BF6-5490-64B19580C501}"/>
              </a:ext>
            </a:extLst>
          </p:cNvPr>
          <p:cNvSpPr>
            <a:spLocks noGrp="1"/>
          </p:cNvSpPr>
          <p:nvPr>
            <p:ph type="sldNum" sz="quarter" idx="12"/>
          </p:nvPr>
        </p:nvSpPr>
        <p:spPr>
          <a:xfrm>
            <a:off x="8610600" y="6356350"/>
            <a:ext cx="2743200" cy="365125"/>
          </a:xfrm>
        </p:spPr>
        <p:txBody>
          <a:bodyPr>
            <a:normAutofit/>
          </a:bodyPr>
          <a:lstStyle/>
          <a:p>
            <a:pPr>
              <a:spcAft>
                <a:spcPts val="600"/>
              </a:spcAft>
            </a:pPr>
            <a:fld id="{3F0F797E-4D09-4F7E-8334-DD8D24A3D388}" type="slidenum">
              <a:rPr lang="en-US" smtClean="0"/>
              <a:pPr>
                <a:spcAft>
                  <a:spcPts val="600"/>
                </a:spcAft>
              </a:pPr>
              <a:t>46</a:t>
            </a:fld>
            <a:endParaRPr lang="en-US"/>
          </a:p>
        </p:txBody>
      </p:sp>
      <p:pic>
        <p:nvPicPr>
          <p:cNvPr id="4" name="Google Shape;136;p24">
            <a:extLst>
              <a:ext uri="{FF2B5EF4-FFF2-40B4-BE49-F238E27FC236}">
                <a16:creationId xmlns:a16="http://schemas.microsoft.com/office/drawing/2014/main" id="{A990C762-E3C8-1FC5-71A7-6420E2C481C8}"/>
              </a:ext>
            </a:extLst>
          </p:cNvPr>
          <p:cNvPicPr preferRelativeResize="0"/>
          <p:nvPr/>
        </p:nvPicPr>
        <p:blipFill>
          <a:blip r:embed="rId2">
            <a:alphaModFix/>
          </a:blip>
          <a:stretch>
            <a:fillRect/>
          </a:stretch>
        </p:blipFill>
        <p:spPr>
          <a:xfrm>
            <a:off x="4932356" y="136525"/>
            <a:ext cx="3857400" cy="2756426"/>
          </a:xfrm>
          <a:prstGeom prst="rect">
            <a:avLst/>
          </a:prstGeom>
          <a:noFill/>
          <a:ln>
            <a:noFill/>
          </a:ln>
        </p:spPr>
      </p:pic>
      <p:pic>
        <p:nvPicPr>
          <p:cNvPr id="13" name="Google Shape;137;p24">
            <a:extLst>
              <a:ext uri="{FF2B5EF4-FFF2-40B4-BE49-F238E27FC236}">
                <a16:creationId xmlns:a16="http://schemas.microsoft.com/office/drawing/2014/main" id="{850979E5-E8E6-363F-8D27-6CD720ABD7EA}"/>
              </a:ext>
            </a:extLst>
          </p:cNvPr>
          <p:cNvPicPr preferRelativeResize="0"/>
          <p:nvPr/>
        </p:nvPicPr>
        <p:blipFill rotWithShape="1">
          <a:blip r:embed="rId3">
            <a:alphaModFix/>
          </a:blip>
          <a:srcRect l="15679" t="24216" r="21925" b="11533"/>
          <a:stretch/>
        </p:blipFill>
        <p:spPr>
          <a:xfrm>
            <a:off x="8789756" y="3801575"/>
            <a:ext cx="3307802" cy="2554775"/>
          </a:xfrm>
          <a:prstGeom prst="rect">
            <a:avLst/>
          </a:prstGeom>
          <a:noFill/>
          <a:ln>
            <a:noFill/>
          </a:ln>
        </p:spPr>
      </p:pic>
      <p:cxnSp>
        <p:nvCxnSpPr>
          <p:cNvPr id="14" name="Google Shape;138;p24">
            <a:extLst>
              <a:ext uri="{FF2B5EF4-FFF2-40B4-BE49-F238E27FC236}">
                <a16:creationId xmlns:a16="http://schemas.microsoft.com/office/drawing/2014/main" id="{B3735C2B-9B62-5471-693C-4465E210B0E1}"/>
              </a:ext>
            </a:extLst>
          </p:cNvPr>
          <p:cNvCxnSpPr/>
          <p:nvPr/>
        </p:nvCxnSpPr>
        <p:spPr>
          <a:xfrm>
            <a:off x="7611162" y="3965050"/>
            <a:ext cx="1087200" cy="486900"/>
          </a:xfrm>
          <a:prstGeom prst="straightConnector1">
            <a:avLst/>
          </a:prstGeom>
          <a:noFill/>
          <a:ln w="38100" cap="flat" cmpd="sng">
            <a:solidFill>
              <a:srgbClr val="434343"/>
            </a:solidFill>
            <a:prstDash val="solid"/>
            <a:round/>
            <a:headEnd type="none" w="med" len="med"/>
            <a:tailEnd type="triangle" w="med" len="med"/>
          </a:ln>
        </p:spPr>
      </p:cxnSp>
      <p:sp>
        <p:nvSpPr>
          <p:cNvPr id="15" name="Google Shape;139;p24">
            <a:extLst>
              <a:ext uri="{FF2B5EF4-FFF2-40B4-BE49-F238E27FC236}">
                <a16:creationId xmlns:a16="http://schemas.microsoft.com/office/drawing/2014/main" id="{A199EA85-6331-9215-B025-44B8E3C76941}"/>
              </a:ext>
            </a:extLst>
          </p:cNvPr>
          <p:cNvSpPr txBox="1"/>
          <p:nvPr/>
        </p:nvSpPr>
        <p:spPr>
          <a:xfrm>
            <a:off x="8736056" y="2271812"/>
            <a:ext cx="3415200" cy="143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dirty="0">
                <a:solidFill>
                  <a:schemeClr val="dk2"/>
                </a:solidFill>
                <a:latin typeface="Century Schoolbook"/>
                <a:ea typeface="Century Schoolbook"/>
                <a:cs typeface="Century Schoolbook"/>
                <a:sym typeface="Century Schoolbook"/>
              </a:rPr>
              <a:t>The MIT CosmicWatch Tabletop Detector</a:t>
            </a:r>
            <a:endParaRPr sz="2400" dirty="0">
              <a:solidFill>
                <a:schemeClr val="dk2"/>
              </a:solidFill>
              <a:latin typeface="Century Schoolbook"/>
              <a:ea typeface="Century Schoolbook"/>
              <a:cs typeface="Century Schoolbook"/>
              <a:sym typeface="Century Schoolbook"/>
            </a:endParaRPr>
          </a:p>
          <a:p>
            <a:pPr marL="0" lvl="0" indent="0" algn="ctr" rtl="0">
              <a:lnSpc>
                <a:spcPct val="150000"/>
              </a:lnSpc>
              <a:spcBef>
                <a:spcPts val="1000"/>
              </a:spcBef>
              <a:spcAft>
                <a:spcPts val="1000"/>
              </a:spcAft>
              <a:buNone/>
            </a:pPr>
            <a:r>
              <a:rPr lang="en" sz="1000" dirty="0">
                <a:solidFill>
                  <a:srgbClr val="666666"/>
                </a:solidFill>
                <a:latin typeface="Century Schoolbook"/>
                <a:ea typeface="Century Schoolbook"/>
                <a:cs typeface="Century Schoolbook"/>
                <a:sym typeface="Century Schoolbook"/>
              </a:rPr>
              <a:t>Developed by Spencer Axani, </a:t>
            </a:r>
            <a:r>
              <a:rPr lang="en" sz="1000" dirty="0">
                <a:solidFill>
                  <a:srgbClr val="666666"/>
                </a:solidFill>
                <a:highlight>
                  <a:srgbClr val="F5F5F5"/>
                </a:highlight>
                <a:latin typeface="Century Schoolbook"/>
                <a:ea typeface="Century Schoolbook"/>
                <a:cs typeface="Century Schoolbook"/>
                <a:sym typeface="Century Schoolbook"/>
              </a:rPr>
              <a:t>Katarzyna Frankiewicz, Janet Conrad and Paweł Przewłocki</a:t>
            </a:r>
            <a:endParaRPr sz="2400" dirty="0">
              <a:solidFill>
                <a:schemeClr val="dk2"/>
              </a:solidFill>
              <a:latin typeface="Century Schoolbook"/>
              <a:ea typeface="Century Schoolbook"/>
              <a:cs typeface="Century Schoolbook"/>
              <a:sym typeface="Century Schoolbook"/>
            </a:endParaRPr>
          </a:p>
        </p:txBody>
      </p:sp>
      <p:sp>
        <p:nvSpPr>
          <p:cNvPr id="16" name="Google Shape;140;p24">
            <a:extLst>
              <a:ext uri="{FF2B5EF4-FFF2-40B4-BE49-F238E27FC236}">
                <a16:creationId xmlns:a16="http://schemas.microsoft.com/office/drawing/2014/main" id="{4BE23F19-4D05-DB9A-A8C3-6085B026D0A9}"/>
              </a:ext>
            </a:extLst>
          </p:cNvPr>
          <p:cNvSpPr txBox="1"/>
          <p:nvPr/>
        </p:nvSpPr>
        <p:spPr>
          <a:xfrm>
            <a:off x="5207156" y="2943688"/>
            <a:ext cx="33078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000"/>
              </a:spcAft>
              <a:buNone/>
            </a:pPr>
            <a:r>
              <a:rPr lang="en" sz="2400" dirty="0">
                <a:solidFill>
                  <a:schemeClr val="dk2"/>
                </a:solidFill>
                <a:latin typeface="Century Schoolbook"/>
                <a:ea typeface="Century Schoolbook"/>
                <a:cs typeface="Century Schoolbook"/>
                <a:sym typeface="Century Schoolbook"/>
              </a:rPr>
              <a:t>Compact Muon Solenoid at CERN</a:t>
            </a:r>
            <a:endParaRPr dirty="0"/>
          </a:p>
        </p:txBody>
      </p:sp>
      <p:pic>
        <p:nvPicPr>
          <p:cNvPr id="19" name="Picture 18" descr="Logo&#10;&#10;Description automatically generated">
            <a:extLst>
              <a:ext uri="{FF2B5EF4-FFF2-40B4-BE49-F238E27FC236}">
                <a16:creationId xmlns:a16="http://schemas.microsoft.com/office/drawing/2014/main" id="{1A2FDBAD-063A-AD8F-4EA0-0599FEE56AD1}"/>
              </a:ext>
            </a:extLst>
          </p:cNvPr>
          <p:cNvPicPr>
            <a:picLocks noChangeAspect="1"/>
          </p:cNvPicPr>
          <p:nvPr/>
        </p:nvPicPr>
        <p:blipFill>
          <a:blip r:embed="rId4"/>
          <a:stretch>
            <a:fillRect/>
          </a:stretch>
        </p:blipFill>
        <p:spPr>
          <a:xfrm>
            <a:off x="57150" y="5984615"/>
            <a:ext cx="781050" cy="781050"/>
          </a:xfrm>
          <a:prstGeom prst="rect">
            <a:avLst/>
          </a:prstGeom>
        </p:spPr>
      </p:pic>
      <p:sp>
        <p:nvSpPr>
          <p:cNvPr id="20" name="TextBox 19">
            <a:extLst>
              <a:ext uri="{FF2B5EF4-FFF2-40B4-BE49-F238E27FC236}">
                <a16:creationId xmlns:a16="http://schemas.microsoft.com/office/drawing/2014/main" id="{9324B051-3897-738F-5DAF-16B018ACD70B}"/>
              </a:ext>
            </a:extLst>
          </p:cNvPr>
          <p:cNvSpPr txBox="1"/>
          <p:nvPr/>
        </p:nvSpPr>
        <p:spPr>
          <a:xfrm>
            <a:off x="929594" y="6287104"/>
            <a:ext cx="2873355" cy="338554"/>
          </a:xfrm>
          <a:prstGeom prst="rect">
            <a:avLst/>
          </a:prstGeom>
          <a:noFill/>
        </p:spPr>
        <p:txBody>
          <a:bodyPr wrap="square" rtlCol="0">
            <a:spAutoFit/>
          </a:bodyPr>
          <a:lstStyle/>
          <a:p>
            <a:r>
              <a:rPr lang="en-US" sz="1600" dirty="0"/>
              <a:t>PHY-2310035</a:t>
            </a:r>
            <a:endParaRPr lang="en-US" sz="2000" dirty="0"/>
          </a:p>
        </p:txBody>
      </p:sp>
    </p:spTree>
    <p:extLst>
      <p:ext uri="{BB962C8B-B14F-4D97-AF65-F5344CB8AC3E}">
        <p14:creationId xmlns:p14="http://schemas.microsoft.com/office/powerpoint/2010/main" val="15977439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5"/>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057E4EF-E42B-D1CB-A7D9-B38DD6A362E2}"/>
              </a:ext>
            </a:extLst>
          </p:cNvPr>
          <p:cNvSpPr>
            <a:spLocks noGrp="1"/>
          </p:cNvSpPr>
          <p:nvPr>
            <p:ph type="title"/>
          </p:nvPr>
        </p:nvSpPr>
        <p:spPr>
          <a:xfrm>
            <a:off x="838200" y="365125"/>
            <a:ext cx="10515600" cy="1325563"/>
          </a:xfrm>
        </p:spPr>
        <p:txBody>
          <a:bodyPr>
            <a:normAutofit/>
          </a:bodyPr>
          <a:lstStyle/>
          <a:p>
            <a:pPr>
              <a:tabLst>
                <a:tab pos="6970713" algn="l"/>
              </a:tabLst>
            </a:pPr>
            <a:r>
              <a:rPr lang="en-US" sz="4200"/>
              <a:t>Bringing “authentic physics” to the intro </a:t>
            </a:r>
            <a:br>
              <a:rPr lang="en-US" sz="4200"/>
            </a:br>
            <a:r>
              <a:rPr lang="en-US" sz="4200"/>
              <a:t>physics lab</a:t>
            </a:r>
          </a:p>
        </p:txBody>
      </p:sp>
      <p:sp>
        <p:nvSpPr>
          <p:cNvPr id="18"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18242579-3A83-66D3-4460-DDE495382C21}"/>
              </a:ext>
            </a:extLst>
          </p:cNvPr>
          <p:cNvSpPr>
            <a:spLocks noGrp="1"/>
          </p:cNvSpPr>
          <p:nvPr>
            <p:ph type="sldNum" sz="quarter" idx="12"/>
          </p:nvPr>
        </p:nvSpPr>
        <p:spPr>
          <a:xfrm>
            <a:off x="8610600" y="6356350"/>
            <a:ext cx="2743200" cy="365125"/>
          </a:xfrm>
        </p:spPr>
        <p:txBody>
          <a:bodyPr>
            <a:normAutofit/>
          </a:bodyPr>
          <a:lstStyle/>
          <a:p>
            <a:pPr>
              <a:spcAft>
                <a:spcPts val="600"/>
              </a:spcAft>
            </a:pPr>
            <a:fld id="{00000000-1234-1234-1234-123412341234}" type="slidenum">
              <a:rPr lang="en" smtClean="0"/>
              <a:pPr>
                <a:spcAft>
                  <a:spcPts val="600"/>
                </a:spcAft>
              </a:pPr>
              <a:t>47</a:t>
            </a:fld>
            <a:endParaRPr lang="en"/>
          </a:p>
        </p:txBody>
      </p:sp>
      <p:sp>
        <p:nvSpPr>
          <p:cNvPr id="26" name="Rectangle 25">
            <a:extLst>
              <a:ext uri="{FF2B5EF4-FFF2-40B4-BE49-F238E27FC236}">
                <a16:creationId xmlns:a16="http://schemas.microsoft.com/office/drawing/2014/main" id="{86103213-FE13-54D9-630D-6B165A4E3990}"/>
              </a:ext>
            </a:extLst>
          </p:cNvPr>
          <p:cNvSpPr/>
          <p:nvPr/>
        </p:nvSpPr>
        <p:spPr>
          <a:xfrm>
            <a:off x="678852" y="2387666"/>
            <a:ext cx="1188720" cy="3444163"/>
          </a:xfrm>
          <a:prstGeom prst="rect">
            <a:avLst/>
          </a:prstGeom>
          <a:solidFill>
            <a:schemeClr val="accent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828418D-CC5F-E022-8811-9D92074D6013}"/>
              </a:ext>
            </a:extLst>
          </p:cNvPr>
          <p:cNvSpPr/>
          <p:nvPr/>
        </p:nvSpPr>
        <p:spPr>
          <a:xfrm>
            <a:off x="1839014" y="2387666"/>
            <a:ext cx="2286000" cy="3444163"/>
          </a:xfrm>
          <a:prstGeom prst="rect">
            <a:avLst/>
          </a:prstGeom>
          <a:solidFill>
            <a:schemeClr val="accent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770D30B-B3A3-D23E-D3EC-A47635273B8B}"/>
              </a:ext>
            </a:extLst>
          </p:cNvPr>
          <p:cNvSpPr/>
          <p:nvPr/>
        </p:nvSpPr>
        <p:spPr>
          <a:xfrm>
            <a:off x="6419899" y="2387666"/>
            <a:ext cx="1188720" cy="3444163"/>
          </a:xfrm>
          <a:prstGeom prst="rect">
            <a:avLst/>
          </a:prstGeom>
          <a:solidFill>
            <a:schemeClr val="accent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84F6688-AD71-E7E1-76E3-163846F504B9}"/>
              </a:ext>
            </a:extLst>
          </p:cNvPr>
          <p:cNvSpPr/>
          <p:nvPr/>
        </p:nvSpPr>
        <p:spPr>
          <a:xfrm>
            <a:off x="4126287" y="2387666"/>
            <a:ext cx="2286000" cy="3444163"/>
          </a:xfrm>
          <a:prstGeom prst="rect">
            <a:avLst/>
          </a:prstGeom>
          <a:solidFill>
            <a:schemeClr val="accent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C81568E-86E7-8FA5-4739-C33A1AB03E7F}"/>
              </a:ext>
            </a:extLst>
          </p:cNvPr>
          <p:cNvSpPr/>
          <p:nvPr/>
        </p:nvSpPr>
        <p:spPr>
          <a:xfrm>
            <a:off x="7573396" y="2387666"/>
            <a:ext cx="1188720" cy="3444163"/>
          </a:xfrm>
          <a:prstGeom prst="rect">
            <a:avLst/>
          </a:prstGeom>
          <a:solidFill>
            <a:schemeClr val="accent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29614A5-07CE-2FC3-20EB-BFCB4A647A7C}"/>
              </a:ext>
            </a:extLst>
          </p:cNvPr>
          <p:cNvSpPr/>
          <p:nvPr/>
        </p:nvSpPr>
        <p:spPr>
          <a:xfrm>
            <a:off x="8750054" y="2387666"/>
            <a:ext cx="3302077" cy="3444163"/>
          </a:xfrm>
          <a:prstGeom prst="rect">
            <a:avLst/>
          </a:prstGeom>
          <a:solidFill>
            <a:schemeClr val="accent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08CE3819-89FB-23FB-E281-5420DE92F798}"/>
              </a:ext>
            </a:extLst>
          </p:cNvPr>
          <p:cNvSpPr txBox="1"/>
          <p:nvPr/>
        </p:nvSpPr>
        <p:spPr>
          <a:xfrm>
            <a:off x="567156" y="3622873"/>
            <a:ext cx="1412112" cy="1200329"/>
          </a:xfrm>
          <a:prstGeom prst="rect">
            <a:avLst/>
          </a:prstGeom>
          <a:noFill/>
        </p:spPr>
        <p:txBody>
          <a:bodyPr wrap="square" rtlCol="0">
            <a:spAutoFit/>
          </a:bodyPr>
          <a:lstStyle/>
          <a:p>
            <a:pPr algn="ctr"/>
            <a:r>
              <a:rPr lang="en-US" sz="2400" dirty="0"/>
              <a:t>Intro to Particle Physics</a:t>
            </a:r>
          </a:p>
        </p:txBody>
      </p:sp>
      <p:sp>
        <p:nvSpPr>
          <p:cNvPr id="33" name="TextBox 32">
            <a:extLst>
              <a:ext uri="{FF2B5EF4-FFF2-40B4-BE49-F238E27FC236}">
                <a16:creationId xmlns:a16="http://schemas.microsoft.com/office/drawing/2014/main" id="{30C0E851-6B0D-AA61-1D96-FB892673B81B}"/>
              </a:ext>
            </a:extLst>
          </p:cNvPr>
          <p:cNvSpPr txBox="1"/>
          <p:nvPr/>
        </p:nvSpPr>
        <p:spPr>
          <a:xfrm>
            <a:off x="1984662" y="3694250"/>
            <a:ext cx="1994704" cy="830997"/>
          </a:xfrm>
          <a:prstGeom prst="rect">
            <a:avLst/>
          </a:prstGeom>
          <a:noFill/>
        </p:spPr>
        <p:txBody>
          <a:bodyPr wrap="square" rtlCol="0">
            <a:spAutoFit/>
          </a:bodyPr>
          <a:lstStyle/>
          <a:p>
            <a:pPr algn="ctr"/>
            <a:r>
              <a:rPr lang="en-US" sz="2400" dirty="0"/>
              <a:t>Scintillator experiments</a:t>
            </a:r>
          </a:p>
        </p:txBody>
      </p:sp>
      <p:sp>
        <p:nvSpPr>
          <p:cNvPr id="34" name="TextBox 33">
            <a:extLst>
              <a:ext uri="{FF2B5EF4-FFF2-40B4-BE49-F238E27FC236}">
                <a16:creationId xmlns:a16="http://schemas.microsoft.com/office/drawing/2014/main" id="{AA8A95D1-FA37-E71B-85BB-143AE2952D25}"/>
              </a:ext>
            </a:extLst>
          </p:cNvPr>
          <p:cNvSpPr txBox="1"/>
          <p:nvPr/>
        </p:nvSpPr>
        <p:spPr>
          <a:xfrm>
            <a:off x="4277722" y="3454435"/>
            <a:ext cx="1994704" cy="2308324"/>
          </a:xfrm>
          <a:prstGeom prst="rect">
            <a:avLst/>
          </a:prstGeom>
          <a:noFill/>
        </p:spPr>
        <p:txBody>
          <a:bodyPr wrap="square" rtlCol="0">
            <a:spAutoFit/>
          </a:bodyPr>
          <a:lstStyle/>
          <a:p>
            <a:pPr algn="ctr"/>
            <a:r>
              <a:rPr lang="en-US" sz="2400" dirty="0"/>
              <a:t>Configuration experiments</a:t>
            </a:r>
          </a:p>
          <a:p>
            <a:pPr algn="ctr"/>
            <a:r>
              <a:rPr lang="en-US" sz="2400" dirty="0"/>
              <a:t>(Trigger threshold, coincidence mode…)</a:t>
            </a:r>
          </a:p>
        </p:txBody>
      </p:sp>
      <p:sp>
        <p:nvSpPr>
          <p:cNvPr id="35" name="TextBox 34">
            <a:extLst>
              <a:ext uri="{FF2B5EF4-FFF2-40B4-BE49-F238E27FC236}">
                <a16:creationId xmlns:a16="http://schemas.microsoft.com/office/drawing/2014/main" id="{B4408C9B-56E9-6B96-80D9-B95F9A7E572E}"/>
              </a:ext>
            </a:extLst>
          </p:cNvPr>
          <p:cNvSpPr txBox="1"/>
          <p:nvPr/>
        </p:nvSpPr>
        <p:spPr>
          <a:xfrm>
            <a:off x="6286983" y="3723805"/>
            <a:ext cx="1454553" cy="830997"/>
          </a:xfrm>
          <a:prstGeom prst="rect">
            <a:avLst/>
          </a:prstGeom>
          <a:noFill/>
        </p:spPr>
        <p:txBody>
          <a:bodyPr wrap="square" rtlCol="0">
            <a:spAutoFit/>
          </a:bodyPr>
          <a:lstStyle/>
          <a:p>
            <a:pPr algn="ctr"/>
            <a:r>
              <a:rPr lang="en-US" sz="2400" dirty="0"/>
              <a:t>Develop RQs</a:t>
            </a:r>
          </a:p>
        </p:txBody>
      </p:sp>
      <p:sp>
        <p:nvSpPr>
          <p:cNvPr id="36" name="TextBox 35">
            <a:extLst>
              <a:ext uri="{FF2B5EF4-FFF2-40B4-BE49-F238E27FC236}">
                <a16:creationId xmlns:a16="http://schemas.microsoft.com/office/drawing/2014/main" id="{8A2B6EEA-E30D-1323-647C-6E3A88C0C356}"/>
              </a:ext>
            </a:extLst>
          </p:cNvPr>
          <p:cNvSpPr txBox="1"/>
          <p:nvPr/>
        </p:nvSpPr>
        <p:spPr>
          <a:xfrm>
            <a:off x="7440480" y="3699585"/>
            <a:ext cx="1454553" cy="830997"/>
          </a:xfrm>
          <a:prstGeom prst="rect">
            <a:avLst/>
          </a:prstGeom>
          <a:noFill/>
        </p:spPr>
        <p:txBody>
          <a:bodyPr wrap="square" rtlCol="0">
            <a:spAutoFit/>
          </a:bodyPr>
          <a:lstStyle/>
          <a:p>
            <a:pPr algn="ctr"/>
            <a:r>
              <a:rPr lang="en-US" sz="2400" dirty="0"/>
              <a:t>Draft proposal</a:t>
            </a:r>
          </a:p>
        </p:txBody>
      </p:sp>
      <p:grpSp>
        <p:nvGrpSpPr>
          <p:cNvPr id="37" name="Group 36">
            <a:extLst>
              <a:ext uri="{FF2B5EF4-FFF2-40B4-BE49-F238E27FC236}">
                <a16:creationId xmlns:a16="http://schemas.microsoft.com/office/drawing/2014/main" id="{4E9E267F-71B8-2C27-1111-7883970F7198}"/>
              </a:ext>
            </a:extLst>
          </p:cNvPr>
          <p:cNvGrpSpPr/>
          <p:nvPr/>
        </p:nvGrpSpPr>
        <p:grpSpPr>
          <a:xfrm>
            <a:off x="8912733" y="2500847"/>
            <a:ext cx="2976719" cy="865276"/>
            <a:chOff x="7680600" y="117159"/>
            <a:chExt cx="783416" cy="865276"/>
          </a:xfrm>
          <a:solidFill>
            <a:schemeClr val="accent2"/>
          </a:solidFill>
        </p:grpSpPr>
        <p:sp>
          <p:nvSpPr>
            <p:cNvPr id="38" name="Rectangle: Rounded Corners 37">
              <a:extLst>
                <a:ext uri="{FF2B5EF4-FFF2-40B4-BE49-F238E27FC236}">
                  <a16:creationId xmlns:a16="http://schemas.microsoft.com/office/drawing/2014/main" id="{C5AFA597-3DBE-975A-21D9-4589B2CF2DD4}"/>
                </a:ext>
              </a:extLst>
            </p:cNvPr>
            <p:cNvSpPr/>
            <p:nvPr/>
          </p:nvSpPr>
          <p:spPr>
            <a:xfrm>
              <a:off x="7680600" y="117159"/>
              <a:ext cx="783416" cy="865276"/>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2400"/>
            </a:p>
          </p:txBody>
        </p:sp>
        <p:sp>
          <p:nvSpPr>
            <p:cNvPr id="39" name="Rectangle: Rounded Corners 4">
              <a:extLst>
                <a:ext uri="{FF2B5EF4-FFF2-40B4-BE49-F238E27FC236}">
                  <a16:creationId xmlns:a16="http://schemas.microsoft.com/office/drawing/2014/main" id="{9B6DBFDB-6EFA-C924-84A5-E6EE3A6D87AB}"/>
                </a:ext>
              </a:extLst>
            </p:cNvPr>
            <p:cNvSpPr txBox="1"/>
            <p:nvPr/>
          </p:nvSpPr>
          <p:spPr>
            <a:xfrm>
              <a:off x="7703545" y="140104"/>
              <a:ext cx="737526" cy="8193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400" kern="1200" dirty="0"/>
                <a:t>Weeks 8 – 15</a:t>
              </a:r>
            </a:p>
          </p:txBody>
        </p:sp>
      </p:grpSp>
      <p:sp>
        <p:nvSpPr>
          <p:cNvPr id="40" name="TextBox 39">
            <a:extLst>
              <a:ext uri="{FF2B5EF4-FFF2-40B4-BE49-F238E27FC236}">
                <a16:creationId xmlns:a16="http://schemas.microsoft.com/office/drawing/2014/main" id="{49BD6647-65E9-EB3C-AB19-724491C73402}"/>
              </a:ext>
            </a:extLst>
          </p:cNvPr>
          <p:cNvSpPr txBox="1"/>
          <p:nvPr/>
        </p:nvSpPr>
        <p:spPr>
          <a:xfrm>
            <a:off x="8973370" y="3723805"/>
            <a:ext cx="2855445" cy="830997"/>
          </a:xfrm>
          <a:prstGeom prst="rect">
            <a:avLst/>
          </a:prstGeom>
          <a:noFill/>
        </p:spPr>
        <p:txBody>
          <a:bodyPr wrap="square" rtlCol="0">
            <a:spAutoFit/>
          </a:bodyPr>
          <a:lstStyle/>
          <a:p>
            <a:pPr algn="ctr"/>
            <a:r>
              <a:rPr lang="en-US" sz="2400" dirty="0"/>
              <a:t>Carry out project and present</a:t>
            </a:r>
          </a:p>
        </p:txBody>
      </p:sp>
      <p:grpSp>
        <p:nvGrpSpPr>
          <p:cNvPr id="41" name="Group 40">
            <a:extLst>
              <a:ext uri="{FF2B5EF4-FFF2-40B4-BE49-F238E27FC236}">
                <a16:creationId xmlns:a16="http://schemas.microsoft.com/office/drawing/2014/main" id="{A4F82456-FB55-21AA-7AC6-447EDEF6D2A4}"/>
              </a:ext>
            </a:extLst>
          </p:cNvPr>
          <p:cNvGrpSpPr/>
          <p:nvPr/>
        </p:nvGrpSpPr>
        <p:grpSpPr>
          <a:xfrm>
            <a:off x="881504" y="2500847"/>
            <a:ext cx="783416" cy="865276"/>
            <a:chOff x="3123" y="117159"/>
            <a:chExt cx="783416" cy="865276"/>
          </a:xfrm>
          <a:solidFill>
            <a:schemeClr val="accent2"/>
          </a:solidFill>
        </p:grpSpPr>
        <p:sp>
          <p:nvSpPr>
            <p:cNvPr id="42" name="Rectangle: Rounded Corners 41">
              <a:extLst>
                <a:ext uri="{FF2B5EF4-FFF2-40B4-BE49-F238E27FC236}">
                  <a16:creationId xmlns:a16="http://schemas.microsoft.com/office/drawing/2014/main" id="{203B3DD0-7456-66C7-E4DF-099D4CCE7A08}"/>
                </a:ext>
              </a:extLst>
            </p:cNvPr>
            <p:cNvSpPr/>
            <p:nvPr/>
          </p:nvSpPr>
          <p:spPr>
            <a:xfrm>
              <a:off x="3123" y="117159"/>
              <a:ext cx="783416" cy="865276"/>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43" name="Rectangle: Rounded Corners 4">
              <a:extLst>
                <a:ext uri="{FF2B5EF4-FFF2-40B4-BE49-F238E27FC236}">
                  <a16:creationId xmlns:a16="http://schemas.microsoft.com/office/drawing/2014/main" id="{0A2C3D81-769D-19BA-F90D-996413BFBD97}"/>
                </a:ext>
              </a:extLst>
            </p:cNvPr>
            <p:cNvSpPr txBox="1"/>
            <p:nvPr/>
          </p:nvSpPr>
          <p:spPr>
            <a:xfrm>
              <a:off x="26068" y="140104"/>
              <a:ext cx="737526" cy="8193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Week 1</a:t>
              </a:r>
            </a:p>
          </p:txBody>
        </p:sp>
      </p:grpSp>
      <p:grpSp>
        <p:nvGrpSpPr>
          <p:cNvPr id="44" name="Group 43">
            <a:extLst>
              <a:ext uri="{FF2B5EF4-FFF2-40B4-BE49-F238E27FC236}">
                <a16:creationId xmlns:a16="http://schemas.microsoft.com/office/drawing/2014/main" id="{16EC8058-755D-34E1-B0EE-0AC940FAD07A}"/>
              </a:ext>
            </a:extLst>
          </p:cNvPr>
          <p:cNvGrpSpPr/>
          <p:nvPr/>
        </p:nvGrpSpPr>
        <p:grpSpPr>
          <a:xfrm>
            <a:off x="2037520" y="2500847"/>
            <a:ext cx="783416" cy="865276"/>
            <a:chOff x="3123" y="117159"/>
            <a:chExt cx="783416" cy="865276"/>
          </a:xfrm>
          <a:solidFill>
            <a:schemeClr val="accent2"/>
          </a:solidFill>
        </p:grpSpPr>
        <p:sp>
          <p:nvSpPr>
            <p:cNvPr id="45" name="Rectangle: Rounded Corners 44">
              <a:extLst>
                <a:ext uri="{FF2B5EF4-FFF2-40B4-BE49-F238E27FC236}">
                  <a16:creationId xmlns:a16="http://schemas.microsoft.com/office/drawing/2014/main" id="{4C8E666D-D75A-B271-7538-A7B2B507EEE6}"/>
                </a:ext>
              </a:extLst>
            </p:cNvPr>
            <p:cNvSpPr/>
            <p:nvPr/>
          </p:nvSpPr>
          <p:spPr>
            <a:xfrm>
              <a:off x="3123" y="117159"/>
              <a:ext cx="783416" cy="865276"/>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46" name="Rectangle: Rounded Corners 4">
              <a:extLst>
                <a:ext uri="{FF2B5EF4-FFF2-40B4-BE49-F238E27FC236}">
                  <a16:creationId xmlns:a16="http://schemas.microsoft.com/office/drawing/2014/main" id="{6F3141C4-9630-0E54-CC20-8B776E5B2BAA}"/>
                </a:ext>
              </a:extLst>
            </p:cNvPr>
            <p:cNvSpPr txBox="1"/>
            <p:nvPr/>
          </p:nvSpPr>
          <p:spPr>
            <a:xfrm>
              <a:off x="26068" y="140104"/>
              <a:ext cx="737526" cy="8193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Week 2</a:t>
              </a:r>
            </a:p>
          </p:txBody>
        </p:sp>
      </p:grpSp>
      <p:grpSp>
        <p:nvGrpSpPr>
          <p:cNvPr id="47" name="Group 46">
            <a:extLst>
              <a:ext uri="{FF2B5EF4-FFF2-40B4-BE49-F238E27FC236}">
                <a16:creationId xmlns:a16="http://schemas.microsoft.com/office/drawing/2014/main" id="{C328771B-ECF4-4272-CA4D-CCFCDC8FFE03}"/>
              </a:ext>
            </a:extLst>
          </p:cNvPr>
          <p:cNvGrpSpPr/>
          <p:nvPr/>
        </p:nvGrpSpPr>
        <p:grpSpPr>
          <a:xfrm>
            <a:off x="3191694" y="2500847"/>
            <a:ext cx="783416" cy="865276"/>
            <a:chOff x="3123" y="117159"/>
            <a:chExt cx="783416" cy="865276"/>
          </a:xfrm>
          <a:solidFill>
            <a:schemeClr val="accent2"/>
          </a:solidFill>
        </p:grpSpPr>
        <p:sp>
          <p:nvSpPr>
            <p:cNvPr id="48" name="Rectangle: Rounded Corners 47">
              <a:extLst>
                <a:ext uri="{FF2B5EF4-FFF2-40B4-BE49-F238E27FC236}">
                  <a16:creationId xmlns:a16="http://schemas.microsoft.com/office/drawing/2014/main" id="{41845105-02B1-902A-65E8-DA3DB9F40182}"/>
                </a:ext>
              </a:extLst>
            </p:cNvPr>
            <p:cNvSpPr/>
            <p:nvPr/>
          </p:nvSpPr>
          <p:spPr>
            <a:xfrm>
              <a:off x="3123" y="117159"/>
              <a:ext cx="783416" cy="865276"/>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49" name="Rectangle: Rounded Corners 4">
              <a:extLst>
                <a:ext uri="{FF2B5EF4-FFF2-40B4-BE49-F238E27FC236}">
                  <a16:creationId xmlns:a16="http://schemas.microsoft.com/office/drawing/2014/main" id="{87EFC6DA-EBD6-E79D-4A03-491B54943EC7}"/>
                </a:ext>
              </a:extLst>
            </p:cNvPr>
            <p:cNvSpPr txBox="1"/>
            <p:nvPr/>
          </p:nvSpPr>
          <p:spPr>
            <a:xfrm>
              <a:off x="26068" y="140104"/>
              <a:ext cx="737526" cy="8193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Week 3</a:t>
              </a:r>
            </a:p>
          </p:txBody>
        </p:sp>
      </p:grpSp>
      <p:grpSp>
        <p:nvGrpSpPr>
          <p:cNvPr id="50" name="Group 49">
            <a:extLst>
              <a:ext uri="{FF2B5EF4-FFF2-40B4-BE49-F238E27FC236}">
                <a16:creationId xmlns:a16="http://schemas.microsoft.com/office/drawing/2014/main" id="{B09E29A1-8BDC-690D-D1FC-A48FA172C4C4}"/>
              </a:ext>
            </a:extLst>
          </p:cNvPr>
          <p:cNvGrpSpPr/>
          <p:nvPr/>
        </p:nvGrpSpPr>
        <p:grpSpPr>
          <a:xfrm>
            <a:off x="4340081" y="2500847"/>
            <a:ext cx="783416" cy="865276"/>
            <a:chOff x="3123" y="117159"/>
            <a:chExt cx="783416" cy="865276"/>
          </a:xfrm>
          <a:solidFill>
            <a:schemeClr val="accent2"/>
          </a:solidFill>
        </p:grpSpPr>
        <p:sp>
          <p:nvSpPr>
            <p:cNvPr id="51" name="Rectangle: Rounded Corners 50">
              <a:extLst>
                <a:ext uri="{FF2B5EF4-FFF2-40B4-BE49-F238E27FC236}">
                  <a16:creationId xmlns:a16="http://schemas.microsoft.com/office/drawing/2014/main" id="{76F97870-0853-6766-F3F6-C18514797409}"/>
                </a:ext>
              </a:extLst>
            </p:cNvPr>
            <p:cNvSpPr/>
            <p:nvPr/>
          </p:nvSpPr>
          <p:spPr>
            <a:xfrm>
              <a:off x="3123" y="117159"/>
              <a:ext cx="783416" cy="865276"/>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52" name="Rectangle: Rounded Corners 4">
              <a:extLst>
                <a:ext uri="{FF2B5EF4-FFF2-40B4-BE49-F238E27FC236}">
                  <a16:creationId xmlns:a16="http://schemas.microsoft.com/office/drawing/2014/main" id="{B3F33B82-13F0-6EDA-BEA0-959E29C21B89}"/>
                </a:ext>
              </a:extLst>
            </p:cNvPr>
            <p:cNvSpPr txBox="1"/>
            <p:nvPr/>
          </p:nvSpPr>
          <p:spPr>
            <a:xfrm>
              <a:off x="26068" y="140104"/>
              <a:ext cx="737526" cy="8193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Week 4</a:t>
              </a:r>
            </a:p>
          </p:txBody>
        </p:sp>
      </p:grpSp>
      <p:grpSp>
        <p:nvGrpSpPr>
          <p:cNvPr id="53" name="Group 52">
            <a:extLst>
              <a:ext uri="{FF2B5EF4-FFF2-40B4-BE49-F238E27FC236}">
                <a16:creationId xmlns:a16="http://schemas.microsoft.com/office/drawing/2014/main" id="{DF217A9B-F3E4-5E43-A72F-A9266358D403}"/>
              </a:ext>
            </a:extLst>
          </p:cNvPr>
          <p:cNvGrpSpPr/>
          <p:nvPr/>
        </p:nvGrpSpPr>
        <p:grpSpPr>
          <a:xfrm>
            <a:off x="5494255" y="2500847"/>
            <a:ext cx="783416" cy="865276"/>
            <a:chOff x="3123" y="117159"/>
            <a:chExt cx="783416" cy="865276"/>
          </a:xfrm>
          <a:solidFill>
            <a:schemeClr val="accent2"/>
          </a:solidFill>
        </p:grpSpPr>
        <p:sp>
          <p:nvSpPr>
            <p:cNvPr id="54" name="Rectangle: Rounded Corners 53">
              <a:extLst>
                <a:ext uri="{FF2B5EF4-FFF2-40B4-BE49-F238E27FC236}">
                  <a16:creationId xmlns:a16="http://schemas.microsoft.com/office/drawing/2014/main" id="{937E1EEA-C320-88EA-83A7-DE84567B466E}"/>
                </a:ext>
              </a:extLst>
            </p:cNvPr>
            <p:cNvSpPr/>
            <p:nvPr/>
          </p:nvSpPr>
          <p:spPr>
            <a:xfrm>
              <a:off x="3123" y="117159"/>
              <a:ext cx="783416" cy="865276"/>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55" name="Rectangle: Rounded Corners 4">
              <a:extLst>
                <a:ext uri="{FF2B5EF4-FFF2-40B4-BE49-F238E27FC236}">
                  <a16:creationId xmlns:a16="http://schemas.microsoft.com/office/drawing/2014/main" id="{F3C47D75-45C6-729C-0625-F0F2E9D2D26E}"/>
                </a:ext>
              </a:extLst>
            </p:cNvPr>
            <p:cNvSpPr txBox="1"/>
            <p:nvPr/>
          </p:nvSpPr>
          <p:spPr>
            <a:xfrm>
              <a:off x="26068" y="140104"/>
              <a:ext cx="737526" cy="8193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Week 5</a:t>
              </a:r>
            </a:p>
          </p:txBody>
        </p:sp>
      </p:grpSp>
      <p:grpSp>
        <p:nvGrpSpPr>
          <p:cNvPr id="56" name="Group 55">
            <a:extLst>
              <a:ext uri="{FF2B5EF4-FFF2-40B4-BE49-F238E27FC236}">
                <a16:creationId xmlns:a16="http://schemas.microsoft.com/office/drawing/2014/main" id="{6C0D5962-2E0F-9C61-AB45-38B7BA7BE2E5}"/>
              </a:ext>
            </a:extLst>
          </p:cNvPr>
          <p:cNvGrpSpPr/>
          <p:nvPr/>
        </p:nvGrpSpPr>
        <p:grpSpPr>
          <a:xfrm>
            <a:off x="6622551" y="2500847"/>
            <a:ext cx="783416" cy="865276"/>
            <a:chOff x="3123" y="117159"/>
            <a:chExt cx="783416" cy="865276"/>
          </a:xfrm>
          <a:solidFill>
            <a:schemeClr val="accent2"/>
          </a:solidFill>
        </p:grpSpPr>
        <p:sp>
          <p:nvSpPr>
            <p:cNvPr id="57" name="Rectangle: Rounded Corners 56">
              <a:extLst>
                <a:ext uri="{FF2B5EF4-FFF2-40B4-BE49-F238E27FC236}">
                  <a16:creationId xmlns:a16="http://schemas.microsoft.com/office/drawing/2014/main" id="{57D90C21-721D-69B5-9832-BA456DF985DC}"/>
                </a:ext>
              </a:extLst>
            </p:cNvPr>
            <p:cNvSpPr/>
            <p:nvPr/>
          </p:nvSpPr>
          <p:spPr>
            <a:xfrm>
              <a:off x="3123" y="117159"/>
              <a:ext cx="783416" cy="865276"/>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58" name="Rectangle: Rounded Corners 4">
              <a:extLst>
                <a:ext uri="{FF2B5EF4-FFF2-40B4-BE49-F238E27FC236}">
                  <a16:creationId xmlns:a16="http://schemas.microsoft.com/office/drawing/2014/main" id="{0BEDAC0C-381C-B6AB-618D-DFA4D3E44ACA}"/>
                </a:ext>
              </a:extLst>
            </p:cNvPr>
            <p:cNvSpPr txBox="1"/>
            <p:nvPr/>
          </p:nvSpPr>
          <p:spPr>
            <a:xfrm>
              <a:off x="26068" y="140104"/>
              <a:ext cx="737526" cy="8193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Week 6</a:t>
              </a:r>
            </a:p>
          </p:txBody>
        </p:sp>
      </p:grpSp>
      <p:grpSp>
        <p:nvGrpSpPr>
          <p:cNvPr id="59" name="Group 58">
            <a:extLst>
              <a:ext uri="{FF2B5EF4-FFF2-40B4-BE49-F238E27FC236}">
                <a16:creationId xmlns:a16="http://schemas.microsoft.com/office/drawing/2014/main" id="{967A9F1E-DE61-AB7C-B123-DFF5475E6E2F}"/>
              </a:ext>
            </a:extLst>
          </p:cNvPr>
          <p:cNvGrpSpPr/>
          <p:nvPr/>
        </p:nvGrpSpPr>
        <p:grpSpPr>
          <a:xfrm>
            <a:off x="7776048" y="2500847"/>
            <a:ext cx="783416" cy="865276"/>
            <a:chOff x="3123" y="117159"/>
            <a:chExt cx="783416" cy="865276"/>
          </a:xfrm>
          <a:solidFill>
            <a:schemeClr val="accent2"/>
          </a:solidFill>
        </p:grpSpPr>
        <p:sp>
          <p:nvSpPr>
            <p:cNvPr id="60" name="Rectangle: Rounded Corners 59">
              <a:extLst>
                <a:ext uri="{FF2B5EF4-FFF2-40B4-BE49-F238E27FC236}">
                  <a16:creationId xmlns:a16="http://schemas.microsoft.com/office/drawing/2014/main" id="{4D4FA2E8-906B-2004-46C2-898D63330BFD}"/>
                </a:ext>
              </a:extLst>
            </p:cNvPr>
            <p:cNvSpPr/>
            <p:nvPr/>
          </p:nvSpPr>
          <p:spPr>
            <a:xfrm>
              <a:off x="3123" y="117159"/>
              <a:ext cx="783416" cy="865276"/>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61" name="Rectangle: Rounded Corners 4">
              <a:extLst>
                <a:ext uri="{FF2B5EF4-FFF2-40B4-BE49-F238E27FC236}">
                  <a16:creationId xmlns:a16="http://schemas.microsoft.com/office/drawing/2014/main" id="{A0406189-0EA6-3905-1D24-D12A7F5CA8C1}"/>
                </a:ext>
              </a:extLst>
            </p:cNvPr>
            <p:cNvSpPr txBox="1"/>
            <p:nvPr/>
          </p:nvSpPr>
          <p:spPr>
            <a:xfrm>
              <a:off x="26068" y="140104"/>
              <a:ext cx="737526" cy="8193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Week 7</a:t>
              </a: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5"/>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057E4EF-E42B-D1CB-A7D9-B38DD6A362E2}"/>
              </a:ext>
            </a:extLst>
          </p:cNvPr>
          <p:cNvSpPr>
            <a:spLocks noGrp="1"/>
          </p:cNvSpPr>
          <p:nvPr>
            <p:ph type="title"/>
          </p:nvPr>
        </p:nvSpPr>
        <p:spPr>
          <a:xfrm>
            <a:off x="838200" y="365125"/>
            <a:ext cx="10515600" cy="1325563"/>
          </a:xfrm>
        </p:spPr>
        <p:txBody>
          <a:bodyPr>
            <a:normAutofit/>
          </a:bodyPr>
          <a:lstStyle/>
          <a:p>
            <a:pPr>
              <a:tabLst>
                <a:tab pos="6970713" algn="l"/>
              </a:tabLst>
            </a:pPr>
            <a:r>
              <a:rPr lang="en-US" sz="4200"/>
              <a:t>Bringing “authentic physics” to the intro </a:t>
            </a:r>
            <a:br>
              <a:rPr lang="en-US" sz="4200"/>
            </a:br>
            <a:r>
              <a:rPr lang="en-US" sz="4200"/>
              <a:t>physics lab</a:t>
            </a:r>
          </a:p>
        </p:txBody>
      </p:sp>
      <p:sp>
        <p:nvSpPr>
          <p:cNvPr id="18"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18242579-3A83-66D3-4460-DDE495382C21}"/>
              </a:ext>
            </a:extLst>
          </p:cNvPr>
          <p:cNvSpPr>
            <a:spLocks noGrp="1"/>
          </p:cNvSpPr>
          <p:nvPr>
            <p:ph type="sldNum" sz="quarter" idx="12"/>
          </p:nvPr>
        </p:nvSpPr>
        <p:spPr>
          <a:xfrm>
            <a:off x="8610600" y="6356350"/>
            <a:ext cx="2743200" cy="365125"/>
          </a:xfrm>
        </p:spPr>
        <p:txBody>
          <a:bodyPr>
            <a:normAutofit/>
          </a:bodyPr>
          <a:lstStyle/>
          <a:p>
            <a:pPr>
              <a:spcAft>
                <a:spcPts val="600"/>
              </a:spcAft>
            </a:pPr>
            <a:fld id="{00000000-1234-1234-1234-123412341234}" type="slidenum">
              <a:rPr lang="en" smtClean="0"/>
              <a:pPr>
                <a:spcAft>
                  <a:spcPts val="600"/>
                </a:spcAft>
              </a:pPr>
              <a:t>48</a:t>
            </a:fld>
            <a:endParaRPr lang="en"/>
          </a:p>
        </p:txBody>
      </p:sp>
      <p:pic>
        <p:nvPicPr>
          <p:cNvPr id="12" name="Google Shape;87;p18"/>
          <p:cNvPicPr preferRelativeResize="0">
            <a:picLocks noChangeAspect="1"/>
          </p:cNvPicPr>
          <p:nvPr/>
        </p:nvPicPr>
        <p:blipFill rotWithShape="1">
          <a:blip r:embed="rId3">
            <a:alphaModFix/>
          </a:blip>
          <a:srcRect l="3319" r="5144"/>
          <a:stretch/>
        </p:blipFill>
        <p:spPr>
          <a:xfrm>
            <a:off x="6160724" y="2340461"/>
            <a:ext cx="1865376" cy="2136311"/>
          </a:xfrm>
          <a:prstGeom prst="rect">
            <a:avLst/>
          </a:prstGeom>
          <a:noFill/>
          <a:ln>
            <a:noFill/>
          </a:ln>
        </p:spPr>
      </p:pic>
      <p:sp>
        <p:nvSpPr>
          <p:cNvPr id="13" name="Google Shape;90;p18"/>
          <p:cNvSpPr txBox="1"/>
          <p:nvPr/>
        </p:nvSpPr>
        <p:spPr>
          <a:xfrm>
            <a:off x="6110905" y="4475415"/>
            <a:ext cx="2194560" cy="1535600"/>
          </a:xfrm>
          <a:prstGeom prst="rect">
            <a:avLst/>
          </a:prstGeom>
          <a:noFill/>
          <a:ln>
            <a:noFill/>
          </a:ln>
        </p:spPr>
        <p:txBody>
          <a:bodyPr spcFirstLastPara="1" wrap="square" lIns="121900" tIns="121900" rIns="121900" bIns="121900" anchor="t" anchorCtr="0">
            <a:noAutofit/>
          </a:bodyPr>
          <a:lstStyle/>
          <a:p>
            <a:r>
              <a:rPr lang="en" sz="1467" dirty="0">
                <a:solidFill>
                  <a:schemeClr val="dk2"/>
                </a:solidFill>
                <a:ea typeface="Century Schoolbook"/>
                <a:cs typeface="Century Schoolbook"/>
                <a:sym typeface="Century Schoolbook"/>
              </a:rPr>
              <a:t>Natasha Holmes</a:t>
            </a:r>
            <a:endParaRPr sz="1467" dirty="0">
              <a:solidFill>
                <a:schemeClr val="dk2"/>
              </a:solidFill>
              <a:ea typeface="Century Schoolbook"/>
              <a:cs typeface="Century Schoolbook"/>
              <a:sym typeface="Century Schoolbook"/>
            </a:endParaRPr>
          </a:p>
          <a:p>
            <a:r>
              <a:rPr lang="en" sz="1467" dirty="0">
                <a:solidFill>
                  <a:schemeClr val="dk2"/>
                </a:solidFill>
                <a:ea typeface="Century Schoolbook"/>
                <a:cs typeface="Century Schoolbook"/>
                <a:sym typeface="Century Schoolbook"/>
              </a:rPr>
              <a:t>Ann S. Bowers Associate Professor</a:t>
            </a:r>
            <a:endParaRPr sz="1467" dirty="0">
              <a:solidFill>
                <a:schemeClr val="dk2"/>
              </a:solidFill>
              <a:ea typeface="Century Schoolbook"/>
              <a:cs typeface="Century Schoolbook"/>
              <a:sym typeface="Century Schoolbook"/>
            </a:endParaRPr>
          </a:p>
          <a:p>
            <a:r>
              <a:rPr lang="en" sz="1467" u="sng" dirty="0">
                <a:solidFill>
                  <a:schemeClr val="hlink"/>
                </a:solidFill>
                <a:ea typeface="Century Schoolbook"/>
                <a:cs typeface="Century Schoolbook"/>
                <a:sym typeface="Century Schoolbook"/>
                <a:hlinkClick r:id="rId4"/>
              </a:rPr>
              <a:t>ngholmes@cornell.edu</a:t>
            </a:r>
            <a:endParaRPr sz="1467" dirty="0">
              <a:solidFill>
                <a:schemeClr val="dk2"/>
              </a:solidFill>
              <a:ea typeface="Century Schoolbook"/>
              <a:cs typeface="Century Schoolbook"/>
              <a:sym typeface="Century Schoolbook"/>
            </a:endParaRPr>
          </a:p>
          <a:p>
            <a:r>
              <a:rPr lang="en" sz="1467" dirty="0">
                <a:solidFill>
                  <a:schemeClr val="dk2"/>
                </a:solidFill>
                <a:ea typeface="Century Schoolbook"/>
                <a:cs typeface="Century Schoolbook"/>
                <a:sym typeface="Century Schoolbook"/>
              </a:rPr>
              <a:t>Physics education researcher</a:t>
            </a:r>
            <a:endParaRPr sz="1467" dirty="0">
              <a:solidFill>
                <a:schemeClr val="dk2"/>
              </a:solidFill>
              <a:ea typeface="Century Schoolbook"/>
              <a:cs typeface="Century Schoolbook"/>
              <a:sym typeface="Century Schoolbook"/>
            </a:endParaRPr>
          </a:p>
        </p:txBody>
      </p:sp>
      <p:sp>
        <p:nvSpPr>
          <p:cNvPr id="14" name="Google Shape;91;p18"/>
          <p:cNvSpPr txBox="1"/>
          <p:nvPr/>
        </p:nvSpPr>
        <p:spPr>
          <a:xfrm>
            <a:off x="4163037" y="4496965"/>
            <a:ext cx="1932964" cy="1535600"/>
          </a:xfrm>
          <a:prstGeom prst="rect">
            <a:avLst/>
          </a:prstGeom>
          <a:noFill/>
          <a:ln>
            <a:noFill/>
          </a:ln>
        </p:spPr>
        <p:txBody>
          <a:bodyPr spcFirstLastPara="1" wrap="square" lIns="121900" tIns="121900" rIns="121900" bIns="121900" anchor="t" anchorCtr="0">
            <a:noAutofit/>
          </a:bodyPr>
          <a:lstStyle/>
          <a:p>
            <a:r>
              <a:rPr lang="en" sz="1467" dirty="0">
                <a:solidFill>
                  <a:schemeClr val="dk2"/>
                </a:solidFill>
                <a:ea typeface="Century Schoolbook"/>
                <a:cs typeface="Century Schoolbook"/>
                <a:sym typeface="Century Schoolbook"/>
              </a:rPr>
              <a:t>Xuan Chen</a:t>
            </a:r>
            <a:endParaRPr sz="1467" dirty="0">
              <a:solidFill>
                <a:schemeClr val="dk2"/>
              </a:solidFill>
              <a:ea typeface="Century Schoolbook"/>
              <a:cs typeface="Century Schoolbook"/>
              <a:sym typeface="Century Schoolbook"/>
            </a:endParaRPr>
          </a:p>
          <a:p>
            <a:r>
              <a:rPr lang="en" sz="1467" dirty="0">
                <a:solidFill>
                  <a:schemeClr val="dk2"/>
                </a:solidFill>
                <a:ea typeface="Century Schoolbook"/>
                <a:cs typeface="Century Schoolbook"/>
                <a:sym typeface="Century Schoolbook"/>
              </a:rPr>
              <a:t>Postdoctoral researcher</a:t>
            </a:r>
            <a:endParaRPr sz="1467" dirty="0">
              <a:solidFill>
                <a:schemeClr val="dk2"/>
              </a:solidFill>
              <a:ea typeface="Century Schoolbook"/>
              <a:cs typeface="Century Schoolbook"/>
              <a:sym typeface="Century Schoolbook"/>
            </a:endParaRPr>
          </a:p>
          <a:p>
            <a:r>
              <a:rPr lang="de-DE" sz="1467" u="sng" dirty="0">
                <a:solidFill>
                  <a:schemeClr val="hlink"/>
                </a:solidFill>
                <a:ea typeface="Century Schoolbook"/>
                <a:cs typeface="Century Schoolbook"/>
                <a:sym typeface="Century Schoolbook"/>
                <a:hlinkClick r:id="rId4"/>
              </a:rPr>
              <a:t>xc274@cornell.edu</a:t>
            </a:r>
            <a:endParaRPr sz="1467" dirty="0">
              <a:solidFill>
                <a:schemeClr val="dk2"/>
              </a:solidFill>
              <a:ea typeface="Century Schoolbook"/>
              <a:cs typeface="Century Schoolbook"/>
              <a:sym typeface="Century Schoolbook"/>
            </a:endParaRPr>
          </a:p>
          <a:p>
            <a:r>
              <a:rPr lang="en" sz="1467" b="1" dirty="0">
                <a:solidFill>
                  <a:schemeClr val="dk2"/>
                </a:solidFill>
                <a:ea typeface="Century Schoolbook"/>
                <a:cs typeface="Century Schoolbook"/>
                <a:sym typeface="Century Schoolbook"/>
              </a:rPr>
              <a:t>Experimental Particle Physics (CMS)</a:t>
            </a:r>
            <a:endParaRPr sz="1467" b="1" dirty="0">
              <a:solidFill>
                <a:schemeClr val="dk2"/>
              </a:solidFill>
              <a:ea typeface="Century Schoolbook"/>
              <a:cs typeface="Century Schoolbook"/>
              <a:sym typeface="Century Schoolbook"/>
            </a:endParaRPr>
          </a:p>
        </p:txBody>
      </p:sp>
      <p:sp>
        <p:nvSpPr>
          <p:cNvPr id="15" name="Google Shape;92;p18"/>
          <p:cNvSpPr txBox="1"/>
          <p:nvPr/>
        </p:nvSpPr>
        <p:spPr>
          <a:xfrm>
            <a:off x="8119849" y="4496965"/>
            <a:ext cx="2011875" cy="1535600"/>
          </a:xfrm>
          <a:prstGeom prst="rect">
            <a:avLst/>
          </a:prstGeom>
          <a:noFill/>
          <a:ln>
            <a:noFill/>
          </a:ln>
        </p:spPr>
        <p:txBody>
          <a:bodyPr spcFirstLastPara="1" wrap="square" lIns="121900" tIns="121900" rIns="121900" bIns="121900" anchor="t" anchorCtr="0">
            <a:noAutofit/>
          </a:bodyPr>
          <a:lstStyle/>
          <a:p>
            <a:r>
              <a:rPr lang="en" sz="1467" dirty="0">
                <a:solidFill>
                  <a:schemeClr val="dk2"/>
                </a:solidFill>
                <a:ea typeface="Century Schoolbook"/>
                <a:cs typeface="Century Schoolbook"/>
                <a:sym typeface="Century Schoolbook"/>
              </a:rPr>
              <a:t>Peter Wittich</a:t>
            </a:r>
            <a:endParaRPr sz="1467" dirty="0">
              <a:solidFill>
                <a:schemeClr val="dk2"/>
              </a:solidFill>
              <a:ea typeface="Century Schoolbook"/>
              <a:cs typeface="Century Schoolbook"/>
              <a:sym typeface="Century Schoolbook"/>
            </a:endParaRPr>
          </a:p>
          <a:p>
            <a:r>
              <a:rPr lang="en" sz="1467" dirty="0">
                <a:solidFill>
                  <a:schemeClr val="dk2"/>
                </a:solidFill>
                <a:ea typeface="Century Schoolbook"/>
                <a:cs typeface="Century Schoolbook"/>
                <a:sym typeface="Century Schoolbook"/>
              </a:rPr>
              <a:t>Professor</a:t>
            </a:r>
            <a:endParaRPr sz="1467" dirty="0">
              <a:solidFill>
                <a:schemeClr val="dk2"/>
              </a:solidFill>
              <a:ea typeface="Century Schoolbook"/>
              <a:cs typeface="Century Schoolbook"/>
              <a:sym typeface="Century Schoolbook"/>
            </a:endParaRPr>
          </a:p>
          <a:p>
            <a:r>
              <a:rPr lang="en" sz="1467" u="sng" dirty="0">
                <a:solidFill>
                  <a:schemeClr val="hlink"/>
                </a:solidFill>
                <a:ea typeface="Century Schoolbook"/>
                <a:cs typeface="Century Schoolbook"/>
                <a:sym typeface="Century Schoolbook"/>
                <a:hlinkClick r:id="rId5"/>
              </a:rPr>
              <a:t>wittich@cornell.edu</a:t>
            </a:r>
            <a:r>
              <a:rPr lang="en" sz="1467" dirty="0">
                <a:solidFill>
                  <a:schemeClr val="dk2"/>
                </a:solidFill>
                <a:ea typeface="Century Schoolbook"/>
                <a:cs typeface="Century Schoolbook"/>
                <a:sym typeface="Century Schoolbook"/>
              </a:rPr>
              <a:t> </a:t>
            </a:r>
            <a:endParaRPr sz="1467" dirty="0">
              <a:solidFill>
                <a:schemeClr val="dk2"/>
              </a:solidFill>
              <a:ea typeface="Century Schoolbook"/>
              <a:cs typeface="Century Schoolbook"/>
              <a:sym typeface="Century Schoolbook"/>
            </a:endParaRPr>
          </a:p>
          <a:p>
            <a:r>
              <a:rPr lang="en" sz="1467" b="1" dirty="0">
                <a:solidFill>
                  <a:schemeClr val="dk2"/>
                </a:solidFill>
                <a:ea typeface="Century Schoolbook"/>
                <a:cs typeface="Century Schoolbook"/>
                <a:sym typeface="Century Schoolbook"/>
              </a:rPr>
              <a:t>Experimental Particle Physics (CMS)</a:t>
            </a:r>
            <a:endParaRPr sz="1467" b="1" dirty="0">
              <a:solidFill>
                <a:schemeClr val="dk2"/>
              </a:solidFill>
              <a:ea typeface="Century Schoolbook"/>
              <a:cs typeface="Century Schoolbook"/>
              <a:sym typeface="Century Schoolbook"/>
            </a:endParaRPr>
          </a:p>
        </p:txBody>
      </p:sp>
      <p:sp>
        <p:nvSpPr>
          <p:cNvPr id="17" name="Google Shape;93;p18"/>
          <p:cNvSpPr txBox="1"/>
          <p:nvPr/>
        </p:nvSpPr>
        <p:spPr>
          <a:xfrm>
            <a:off x="251500" y="4496965"/>
            <a:ext cx="2085277" cy="1535600"/>
          </a:xfrm>
          <a:prstGeom prst="rect">
            <a:avLst/>
          </a:prstGeom>
          <a:noFill/>
          <a:ln>
            <a:noFill/>
          </a:ln>
        </p:spPr>
        <p:txBody>
          <a:bodyPr spcFirstLastPara="1" wrap="square" lIns="121900" tIns="121900" rIns="121900" bIns="121900" anchor="t" anchorCtr="0">
            <a:noAutofit/>
          </a:bodyPr>
          <a:lstStyle/>
          <a:p>
            <a:r>
              <a:rPr lang="en" sz="1467" dirty="0">
                <a:solidFill>
                  <a:schemeClr val="dk2"/>
                </a:solidFill>
                <a:ea typeface="Century Schoolbook"/>
                <a:cs typeface="Century Schoolbook"/>
                <a:sym typeface="Century Schoolbook"/>
              </a:rPr>
              <a:t>Kasia Krzyzanska</a:t>
            </a:r>
            <a:endParaRPr sz="1467" dirty="0">
              <a:solidFill>
                <a:schemeClr val="dk2"/>
              </a:solidFill>
              <a:ea typeface="Century Schoolbook"/>
              <a:cs typeface="Century Schoolbook"/>
              <a:sym typeface="Century Schoolbook"/>
            </a:endParaRPr>
          </a:p>
          <a:p>
            <a:r>
              <a:rPr lang="en" sz="1467" dirty="0">
                <a:solidFill>
                  <a:schemeClr val="dk2"/>
                </a:solidFill>
                <a:ea typeface="Century Schoolbook"/>
                <a:cs typeface="Century Schoolbook"/>
                <a:sym typeface="Century Schoolbook"/>
              </a:rPr>
              <a:t>Graduate TA</a:t>
            </a:r>
            <a:endParaRPr sz="1467" dirty="0">
              <a:solidFill>
                <a:schemeClr val="dk2"/>
              </a:solidFill>
              <a:ea typeface="Century Schoolbook"/>
              <a:cs typeface="Century Schoolbook"/>
              <a:sym typeface="Century Schoolbook"/>
            </a:endParaRPr>
          </a:p>
          <a:p>
            <a:r>
              <a:rPr lang="en" sz="1467" u="sng" dirty="0">
                <a:solidFill>
                  <a:schemeClr val="hlink"/>
                </a:solidFill>
                <a:ea typeface="Century Schoolbook"/>
                <a:cs typeface="Century Schoolbook"/>
                <a:sym typeface="Century Schoolbook"/>
                <a:hlinkClick r:id="rId6"/>
              </a:rPr>
              <a:t>kk829@cornell.edu</a:t>
            </a:r>
            <a:r>
              <a:rPr lang="en" sz="1467" dirty="0">
                <a:solidFill>
                  <a:schemeClr val="dk2"/>
                </a:solidFill>
                <a:ea typeface="Century Schoolbook"/>
                <a:cs typeface="Century Schoolbook"/>
                <a:sym typeface="Century Schoolbook"/>
              </a:rPr>
              <a:t> </a:t>
            </a:r>
            <a:endParaRPr sz="1467" dirty="0">
              <a:solidFill>
                <a:schemeClr val="dk2"/>
              </a:solidFill>
              <a:ea typeface="Century Schoolbook"/>
              <a:cs typeface="Century Schoolbook"/>
              <a:sym typeface="Century Schoolbook"/>
            </a:endParaRPr>
          </a:p>
          <a:p>
            <a:r>
              <a:rPr lang="en" sz="1467" b="1" dirty="0">
                <a:solidFill>
                  <a:schemeClr val="dk2"/>
                </a:solidFill>
                <a:ea typeface="Century Schoolbook"/>
                <a:cs typeface="Century Schoolbook"/>
                <a:sym typeface="Century Schoolbook"/>
              </a:rPr>
              <a:t>Experimental Particle Physics (CMS)</a:t>
            </a:r>
            <a:endParaRPr sz="1467" b="1" dirty="0">
              <a:solidFill>
                <a:schemeClr val="dk2"/>
              </a:solidFill>
              <a:ea typeface="Century Schoolbook"/>
              <a:cs typeface="Century Schoolbook"/>
              <a:sym typeface="Century Schoolbook"/>
            </a:endParaRPr>
          </a:p>
        </p:txBody>
      </p:sp>
      <p:sp>
        <p:nvSpPr>
          <p:cNvPr id="19" name="Google Shape;92;p18">
            <a:extLst>
              <a:ext uri="{FF2B5EF4-FFF2-40B4-BE49-F238E27FC236}">
                <a16:creationId xmlns:a16="http://schemas.microsoft.com/office/drawing/2014/main" id="{6E030886-5FF8-6759-E015-39FD83441417}"/>
              </a:ext>
            </a:extLst>
          </p:cNvPr>
          <p:cNvSpPr txBox="1"/>
          <p:nvPr/>
        </p:nvSpPr>
        <p:spPr>
          <a:xfrm>
            <a:off x="10077495" y="4496965"/>
            <a:ext cx="1967520" cy="1535600"/>
          </a:xfrm>
          <a:prstGeom prst="rect">
            <a:avLst/>
          </a:prstGeom>
          <a:noFill/>
          <a:ln>
            <a:noFill/>
          </a:ln>
        </p:spPr>
        <p:txBody>
          <a:bodyPr spcFirstLastPara="1" wrap="square" lIns="121900" tIns="121900" rIns="121900" bIns="121900" anchor="t" anchorCtr="0">
            <a:noAutofit/>
          </a:bodyPr>
          <a:lstStyle/>
          <a:p>
            <a:r>
              <a:rPr lang="en-US" sz="1467" dirty="0">
                <a:solidFill>
                  <a:schemeClr val="dk2"/>
                </a:solidFill>
                <a:ea typeface="Century Schoolbook"/>
                <a:cs typeface="Century Schoolbook"/>
                <a:sym typeface="Century Schoolbook"/>
              </a:rPr>
              <a:t>Mark Lory-Moran</a:t>
            </a:r>
            <a:endParaRPr sz="1467" dirty="0">
              <a:solidFill>
                <a:schemeClr val="dk2"/>
              </a:solidFill>
              <a:ea typeface="Century Schoolbook"/>
              <a:cs typeface="Century Schoolbook"/>
              <a:sym typeface="Century Schoolbook"/>
            </a:endParaRPr>
          </a:p>
          <a:p>
            <a:r>
              <a:rPr lang="en-US" sz="1467" dirty="0">
                <a:solidFill>
                  <a:schemeClr val="dk2"/>
                </a:solidFill>
                <a:ea typeface="Century Schoolbook"/>
                <a:cs typeface="Century Schoolbook"/>
                <a:sym typeface="Century Schoolbook"/>
              </a:rPr>
              <a:t>Lab Manager</a:t>
            </a:r>
            <a:endParaRPr sz="1467" dirty="0">
              <a:solidFill>
                <a:schemeClr val="dk2"/>
              </a:solidFill>
              <a:ea typeface="Century Schoolbook"/>
              <a:cs typeface="Century Schoolbook"/>
              <a:sym typeface="Century Schoolbook"/>
            </a:endParaRPr>
          </a:p>
          <a:p>
            <a:r>
              <a:rPr lang="en-US" sz="1467" dirty="0">
                <a:solidFill>
                  <a:schemeClr val="dk2"/>
                </a:solidFill>
                <a:ea typeface="Century Schoolbook"/>
                <a:cs typeface="Century Schoolbook"/>
                <a:sym typeface="Century Schoolbook"/>
                <a:hlinkClick r:id="rId7"/>
              </a:rPr>
              <a:t>M</a:t>
            </a:r>
            <a:r>
              <a:rPr lang="en" sz="1467" dirty="0">
                <a:solidFill>
                  <a:schemeClr val="dk2"/>
                </a:solidFill>
                <a:ea typeface="Century Schoolbook"/>
                <a:cs typeface="Century Schoolbook"/>
                <a:sym typeface="Century Schoolbook"/>
                <a:hlinkClick r:id="rId7"/>
              </a:rPr>
              <a:t>ark-lory-moran@cornell.edu</a:t>
            </a:r>
            <a:r>
              <a:rPr lang="en" sz="1467" dirty="0">
                <a:solidFill>
                  <a:schemeClr val="dk2"/>
                </a:solidFill>
                <a:ea typeface="Century Schoolbook"/>
                <a:cs typeface="Century Schoolbook"/>
                <a:sym typeface="Century Schoolbook"/>
              </a:rPr>
              <a:t> </a:t>
            </a:r>
          </a:p>
        </p:txBody>
      </p:sp>
      <p:sp>
        <p:nvSpPr>
          <p:cNvPr id="20" name="Google Shape;93;p18">
            <a:extLst>
              <a:ext uri="{FF2B5EF4-FFF2-40B4-BE49-F238E27FC236}">
                <a16:creationId xmlns:a16="http://schemas.microsoft.com/office/drawing/2014/main" id="{BAA098DE-57D9-C304-A631-0FE760E2621C}"/>
              </a:ext>
            </a:extLst>
          </p:cNvPr>
          <p:cNvSpPr txBox="1"/>
          <p:nvPr/>
        </p:nvSpPr>
        <p:spPr>
          <a:xfrm>
            <a:off x="2120533" y="4475415"/>
            <a:ext cx="2194560" cy="1535600"/>
          </a:xfrm>
          <a:prstGeom prst="rect">
            <a:avLst/>
          </a:prstGeom>
          <a:noFill/>
          <a:ln>
            <a:noFill/>
          </a:ln>
        </p:spPr>
        <p:txBody>
          <a:bodyPr spcFirstLastPara="1" wrap="square" lIns="121900" tIns="121900" rIns="121900" bIns="121900" anchor="t" anchorCtr="0">
            <a:noAutofit/>
          </a:bodyPr>
          <a:lstStyle/>
          <a:p>
            <a:r>
              <a:rPr lang="en-US" sz="1467" dirty="0">
                <a:solidFill>
                  <a:schemeClr val="dk2"/>
                </a:solidFill>
                <a:ea typeface="Century Schoolbook"/>
                <a:cs typeface="Century Schoolbook"/>
                <a:sym typeface="Century Schoolbook"/>
              </a:rPr>
              <a:t>Sofi Padavan</a:t>
            </a:r>
            <a:endParaRPr sz="1467" dirty="0">
              <a:solidFill>
                <a:schemeClr val="dk2"/>
              </a:solidFill>
              <a:ea typeface="Century Schoolbook"/>
              <a:cs typeface="Century Schoolbook"/>
              <a:sym typeface="Century Schoolbook"/>
            </a:endParaRPr>
          </a:p>
          <a:p>
            <a:r>
              <a:rPr lang="en-US" sz="1467" dirty="0">
                <a:solidFill>
                  <a:schemeClr val="dk2"/>
                </a:solidFill>
                <a:ea typeface="Century Schoolbook"/>
                <a:cs typeface="Century Schoolbook"/>
                <a:sym typeface="Century Schoolbook"/>
              </a:rPr>
              <a:t>LA</a:t>
            </a:r>
            <a:endParaRPr sz="1467" dirty="0">
              <a:solidFill>
                <a:schemeClr val="dk2"/>
              </a:solidFill>
              <a:ea typeface="Century Schoolbook"/>
              <a:cs typeface="Century Schoolbook"/>
              <a:sym typeface="Century Schoolbook"/>
            </a:endParaRPr>
          </a:p>
          <a:p>
            <a:r>
              <a:rPr lang="en" sz="1467" u="sng" dirty="0">
                <a:solidFill>
                  <a:schemeClr val="hlink"/>
                </a:solidFill>
                <a:ea typeface="Century Schoolbook"/>
                <a:cs typeface="Century Schoolbook"/>
                <a:sym typeface="Century Schoolbook"/>
                <a:hlinkClick r:id="rId8"/>
              </a:rPr>
              <a:t>skp64@cornell.edu</a:t>
            </a:r>
            <a:r>
              <a:rPr lang="en" sz="1467" dirty="0">
                <a:solidFill>
                  <a:schemeClr val="dk2"/>
                </a:solidFill>
                <a:ea typeface="Century Schoolbook"/>
                <a:cs typeface="Century Schoolbook"/>
                <a:sym typeface="Century Schoolbook"/>
              </a:rPr>
              <a:t> </a:t>
            </a:r>
          </a:p>
          <a:p>
            <a:r>
              <a:rPr lang="en" sz="1467" dirty="0">
                <a:solidFill>
                  <a:schemeClr val="dk2"/>
                </a:solidFill>
                <a:ea typeface="Century Schoolbook"/>
                <a:cs typeface="Century Schoolbook"/>
                <a:sym typeface="Century Schoolbook"/>
              </a:rPr>
              <a:t>Physics Major (‘26)</a:t>
            </a:r>
            <a:endParaRPr sz="1467" dirty="0">
              <a:solidFill>
                <a:schemeClr val="dk2"/>
              </a:solidFill>
              <a:ea typeface="Century Schoolbook"/>
              <a:cs typeface="Century Schoolbook"/>
              <a:sym typeface="Century Schoolbook"/>
            </a:endParaRPr>
          </a:p>
        </p:txBody>
      </p:sp>
      <p:pic>
        <p:nvPicPr>
          <p:cNvPr id="21" name="Google Shape;88;p18"/>
          <p:cNvPicPr preferRelativeResize="0">
            <a:picLocks noChangeAspect="1"/>
          </p:cNvPicPr>
          <p:nvPr/>
        </p:nvPicPr>
        <p:blipFill rotWithShape="1">
          <a:blip r:embed="rId9">
            <a:alphaModFix/>
          </a:blip>
          <a:srcRect l="2972" r="9409"/>
          <a:stretch/>
        </p:blipFill>
        <p:spPr>
          <a:xfrm>
            <a:off x="4197937" y="2341815"/>
            <a:ext cx="1869039" cy="2133600"/>
          </a:xfrm>
          <a:prstGeom prst="rect">
            <a:avLst/>
          </a:prstGeom>
          <a:noFill/>
          <a:ln>
            <a:noFill/>
          </a:ln>
        </p:spPr>
      </p:pic>
      <p:pic>
        <p:nvPicPr>
          <p:cNvPr id="22" name="Google Shape;89;p18"/>
          <p:cNvPicPr preferRelativeResize="0">
            <a:picLocks noChangeAspect="1"/>
          </p:cNvPicPr>
          <p:nvPr/>
        </p:nvPicPr>
        <p:blipFill>
          <a:blip r:embed="rId10">
            <a:alphaModFix/>
          </a:blip>
          <a:stretch>
            <a:fillRect/>
          </a:stretch>
        </p:blipFill>
        <p:spPr>
          <a:xfrm>
            <a:off x="8119849" y="2341815"/>
            <a:ext cx="1863899" cy="2133600"/>
          </a:xfrm>
          <a:prstGeom prst="rect">
            <a:avLst/>
          </a:prstGeom>
          <a:noFill/>
          <a:ln>
            <a:noFill/>
          </a:ln>
        </p:spPr>
      </p:pic>
      <p:pic>
        <p:nvPicPr>
          <p:cNvPr id="23" name="Google Shape;94;p18"/>
          <p:cNvPicPr preferRelativeResize="0">
            <a:picLocks noChangeAspect="1"/>
          </p:cNvPicPr>
          <p:nvPr/>
        </p:nvPicPr>
        <p:blipFill>
          <a:blip r:embed="rId11">
            <a:alphaModFix/>
          </a:blip>
          <a:stretch>
            <a:fillRect/>
          </a:stretch>
        </p:blipFill>
        <p:spPr>
          <a:xfrm>
            <a:off x="251501" y="2341815"/>
            <a:ext cx="1869033" cy="2133600"/>
          </a:xfrm>
          <a:prstGeom prst="rect">
            <a:avLst/>
          </a:prstGeom>
          <a:noFill/>
          <a:ln>
            <a:noFill/>
          </a:ln>
        </p:spPr>
      </p:pic>
      <p:pic>
        <p:nvPicPr>
          <p:cNvPr id="24" name="Picture 2" descr="Profile photo for Mark Lory-Moran">
            <a:extLst>
              <a:ext uri="{FF2B5EF4-FFF2-40B4-BE49-F238E27FC236}">
                <a16:creationId xmlns:a16="http://schemas.microsoft.com/office/drawing/2014/main" id="{822B7DFB-9880-721C-10E9-257454D18DD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9921" t="7020" r="8893"/>
          <a:stretch/>
        </p:blipFill>
        <p:spPr bwMode="auto">
          <a:xfrm>
            <a:off x="10077495" y="2341815"/>
            <a:ext cx="1863005" cy="21336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person with curly hair wearing a black shirt&#10;&#10;Description automatically generated">
            <a:extLst>
              <a:ext uri="{FF2B5EF4-FFF2-40B4-BE49-F238E27FC236}">
                <a16:creationId xmlns:a16="http://schemas.microsoft.com/office/drawing/2014/main" id="{FAC98E0D-F623-0846-5DA5-1412BB96EE48}"/>
              </a:ext>
            </a:extLst>
          </p:cNvPr>
          <p:cNvPicPr>
            <a:picLocks noChangeAspect="1"/>
          </p:cNvPicPr>
          <p:nvPr/>
        </p:nvPicPr>
        <p:blipFill>
          <a:blip r:embed="rId13"/>
          <a:srcRect t="14464" b="10273"/>
          <a:stretch/>
        </p:blipFill>
        <p:spPr>
          <a:xfrm>
            <a:off x="2214283" y="2341815"/>
            <a:ext cx="1889904" cy="2133600"/>
          </a:xfrm>
          <a:prstGeom prst="rect">
            <a:avLst/>
          </a:prstGeom>
        </p:spPr>
      </p:pic>
      <p:pic>
        <p:nvPicPr>
          <p:cNvPr id="2" name="Picture 1" descr="Logo&#10;&#10;Description automatically generated">
            <a:extLst>
              <a:ext uri="{FF2B5EF4-FFF2-40B4-BE49-F238E27FC236}">
                <a16:creationId xmlns:a16="http://schemas.microsoft.com/office/drawing/2014/main" id="{9BA11986-AD82-A789-B769-1EC6060B9A03}"/>
              </a:ext>
            </a:extLst>
          </p:cNvPr>
          <p:cNvPicPr>
            <a:picLocks noChangeAspect="1"/>
          </p:cNvPicPr>
          <p:nvPr/>
        </p:nvPicPr>
        <p:blipFill>
          <a:blip r:embed="rId14"/>
          <a:stretch>
            <a:fillRect/>
          </a:stretch>
        </p:blipFill>
        <p:spPr>
          <a:xfrm>
            <a:off x="57150" y="5984615"/>
            <a:ext cx="781050" cy="781050"/>
          </a:xfrm>
          <a:prstGeom prst="rect">
            <a:avLst/>
          </a:prstGeom>
        </p:spPr>
      </p:pic>
      <p:sp>
        <p:nvSpPr>
          <p:cNvPr id="3" name="TextBox 2">
            <a:extLst>
              <a:ext uri="{FF2B5EF4-FFF2-40B4-BE49-F238E27FC236}">
                <a16:creationId xmlns:a16="http://schemas.microsoft.com/office/drawing/2014/main" id="{E25B2CDA-A039-947E-7C42-6636AFBD4994}"/>
              </a:ext>
            </a:extLst>
          </p:cNvPr>
          <p:cNvSpPr txBox="1"/>
          <p:nvPr/>
        </p:nvSpPr>
        <p:spPr>
          <a:xfrm>
            <a:off x="929594" y="6287104"/>
            <a:ext cx="2873355" cy="338554"/>
          </a:xfrm>
          <a:prstGeom prst="rect">
            <a:avLst/>
          </a:prstGeom>
          <a:noFill/>
        </p:spPr>
        <p:txBody>
          <a:bodyPr wrap="square" rtlCol="0">
            <a:spAutoFit/>
          </a:bodyPr>
          <a:lstStyle/>
          <a:p>
            <a:r>
              <a:rPr lang="en-US" sz="1600" dirty="0"/>
              <a:t>PHY-2310035</a:t>
            </a:r>
            <a:endParaRPr lang="en-US" sz="2000" dirty="0"/>
          </a:p>
        </p:txBody>
      </p:sp>
    </p:spTree>
    <p:extLst>
      <p:ext uri="{BB962C8B-B14F-4D97-AF65-F5344CB8AC3E}">
        <p14:creationId xmlns:p14="http://schemas.microsoft.com/office/powerpoint/2010/main" val="17266621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Freeform: Shape 22">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Freeform: Shape 23">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9">
            <a:extLst>
              <a:ext uri="{FF2B5EF4-FFF2-40B4-BE49-F238E27FC236}">
                <a16:creationId xmlns:a16="http://schemas.microsoft.com/office/drawing/2014/main" id="{43FA00D4-8667-2289-854D-32971335881B}"/>
              </a:ext>
            </a:extLst>
          </p:cNvPr>
          <p:cNvSpPr>
            <a:spLocks noGrp="1"/>
          </p:cNvSpPr>
          <p:nvPr>
            <p:ph type="title"/>
          </p:nvPr>
        </p:nvSpPr>
        <p:spPr>
          <a:xfrm>
            <a:off x="621792" y="1161288"/>
            <a:ext cx="3602736" cy="4526280"/>
          </a:xfrm>
        </p:spPr>
        <p:txBody>
          <a:bodyPr>
            <a:normAutofit/>
          </a:bodyPr>
          <a:lstStyle/>
          <a:p>
            <a:r>
              <a:rPr lang="en-US" sz="4000"/>
              <a:t>Bidirectional relationship for research and implementation</a:t>
            </a:r>
          </a:p>
        </p:txBody>
      </p:sp>
      <p:sp>
        <p:nvSpPr>
          <p:cNvPr id="21" name="Rectangle 20">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Slide Number Placeholder 3">
            <a:extLst>
              <a:ext uri="{FF2B5EF4-FFF2-40B4-BE49-F238E27FC236}">
                <a16:creationId xmlns:a16="http://schemas.microsoft.com/office/drawing/2014/main" id="{FAAB3A1D-DB92-4B9B-19D4-8CDDC523D128}"/>
              </a:ext>
            </a:extLst>
          </p:cNvPr>
          <p:cNvSpPr>
            <a:spLocks noGrp="1"/>
          </p:cNvSpPr>
          <p:nvPr>
            <p:ph type="sldNum" sz="quarter" idx="12"/>
          </p:nvPr>
        </p:nvSpPr>
        <p:spPr>
          <a:xfrm>
            <a:off x="8610600" y="6356350"/>
            <a:ext cx="2743200" cy="365125"/>
          </a:xfrm>
        </p:spPr>
        <p:txBody>
          <a:bodyPr/>
          <a:lstStyle/>
          <a:p>
            <a:fld id="{CC5F7ED3-0EA6-4E1D-A99E-BA5BECD11015}" type="slidenum">
              <a:rPr lang="en-US" smtClean="0"/>
              <a:t>49</a:t>
            </a:fld>
            <a:endParaRPr lang="en-US"/>
          </a:p>
        </p:txBody>
      </p:sp>
      <p:pic>
        <p:nvPicPr>
          <p:cNvPr id="6" name="Content Placeholder 13" descr="Group success with solid fill">
            <a:extLst>
              <a:ext uri="{FF2B5EF4-FFF2-40B4-BE49-F238E27FC236}">
                <a16:creationId xmlns:a16="http://schemas.microsoft.com/office/drawing/2014/main" id="{4C1373EE-DCD2-EFCD-D216-AE494AEC60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86218" y="2076570"/>
            <a:ext cx="2103120" cy="2103120"/>
          </a:xfrm>
          <a:prstGeom prst="rect">
            <a:avLst/>
          </a:prstGeom>
        </p:spPr>
      </p:pic>
      <p:pic>
        <p:nvPicPr>
          <p:cNvPr id="7" name="Graphic 6" descr="Group success outline">
            <a:extLst>
              <a:ext uri="{FF2B5EF4-FFF2-40B4-BE49-F238E27FC236}">
                <a16:creationId xmlns:a16="http://schemas.microsoft.com/office/drawing/2014/main" id="{E413BA56-D253-0D09-C7CD-EDEFA55A01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11080" y="2050489"/>
            <a:ext cx="2103120" cy="2103120"/>
          </a:xfrm>
          <a:prstGeom prst="rect">
            <a:avLst/>
          </a:prstGeom>
        </p:spPr>
      </p:pic>
      <p:sp>
        <p:nvSpPr>
          <p:cNvPr id="8" name="Arrow: Left-Right 7">
            <a:extLst>
              <a:ext uri="{FF2B5EF4-FFF2-40B4-BE49-F238E27FC236}">
                <a16:creationId xmlns:a16="http://schemas.microsoft.com/office/drawing/2014/main" id="{0F45ECCE-49B6-19FC-9D80-34059B964524}"/>
              </a:ext>
            </a:extLst>
          </p:cNvPr>
          <p:cNvSpPr/>
          <p:nvPr/>
        </p:nvSpPr>
        <p:spPr>
          <a:xfrm>
            <a:off x="7692439" y="3128130"/>
            <a:ext cx="1709190" cy="276998"/>
          </a:xfrm>
          <a:prstGeom prst="leftRightArrow">
            <a:avLst/>
          </a:prstGeom>
          <a:solidFill>
            <a:schemeClr val="bg2">
              <a:lumMod val="9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263029A-3574-6965-6B55-EE84740339A4}"/>
              </a:ext>
            </a:extLst>
          </p:cNvPr>
          <p:cNvSpPr txBox="1"/>
          <p:nvPr/>
        </p:nvSpPr>
        <p:spPr>
          <a:xfrm>
            <a:off x="5116076" y="3876119"/>
            <a:ext cx="2043404" cy="1200329"/>
          </a:xfrm>
          <a:prstGeom prst="rect">
            <a:avLst/>
          </a:prstGeom>
          <a:noFill/>
        </p:spPr>
        <p:txBody>
          <a:bodyPr wrap="square" rtlCol="0">
            <a:spAutoFit/>
          </a:bodyPr>
          <a:lstStyle/>
          <a:p>
            <a:pPr algn="ctr"/>
            <a:r>
              <a:rPr lang="en-US" sz="2400" dirty="0"/>
              <a:t>Physics Education Researchers</a:t>
            </a:r>
          </a:p>
        </p:txBody>
      </p:sp>
      <p:sp>
        <p:nvSpPr>
          <p:cNvPr id="11" name="TextBox 10">
            <a:extLst>
              <a:ext uri="{FF2B5EF4-FFF2-40B4-BE49-F238E27FC236}">
                <a16:creationId xmlns:a16="http://schemas.microsoft.com/office/drawing/2014/main" id="{6353A6C7-23B7-B99C-5AB6-E1A8DB26CFD7}"/>
              </a:ext>
            </a:extLst>
          </p:cNvPr>
          <p:cNvSpPr txBox="1"/>
          <p:nvPr/>
        </p:nvSpPr>
        <p:spPr>
          <a:xfrm>
            <a:off x="9940938" y="3845373"/>
            <a:ext cx="2043404" cy="1200329"/>
          </a:xfrm>
          <a:prstGeom prst="rect">
            <a:avLst/>
          </a:prstGeom>
          <a:noFill/>
        </p:spPr>
        <p:txBody>
          <a:bodyPr wrap="square" rtlCol="0">
            <a:spAutoFit/>
          </a:bodyPr>
          <a:lstStyle/>
          <a:p>
            <a:pPr algn="ctr"/>
            <a:r>
              <a:rPr lang="en-US" sz="2400" dirty="0"/>
              <a:t>Physics Faculty and Instructors</a:t>
            </a:r>
          </a:p>
        </p:txBody>
      </p:sp>
    </p:spTree>
    <p:extLst>
      <p:ext uri="{BB962C8B-B14F-4D97-AF65-F5344CB8AC3E}">
        <p14:creationId xmlns:p14="http://schemas.microsoft.com/office/powerpoint/2010/main" val="4278990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292043-6266-D64C-6407-821A050EB67A}"/>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4600"/>
              <a:t>How do students think about measurement and uncertainty in experimental physics?</a:t>
            </a:r>
          </a:p>
        </p:txBody>
      </p:sp>
      <p:sp>
        <p:nvSpPr>
          <p:cNvPr id="36"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FFE52407-299D-8A6A-EB82-7CA962E9F8DA}"/>
              </a:ext>
            </a:extLst>
          </p:cNvPr>
          <p:cNvPicPr>
            <a:picLocks noChangeAspect="1"/>
          </p:cNvPicPr>
          <p:nvPr/>
        </p:nvPicPr>
        <p:blipFill>
          <a:blip r:embed="rId2"/>
          <a:stretch>
            <a:fillRect/>
          </a:stretch>
        </p:blipFill>
        <p:spPr>
          <a:xfrm>
            <a:off x="320040" y="2499482"/>
            <a:ext cx="5614416" cy="2863352"/>
          </a:xfrm>
          <a:prstGeom prst="rect">
            <a:avLst/>
          </a:prstGeom>
        </p:spPr>
      </p:pic>
      <p:pic>
        <p:nvPicPr>
          <p:cNvPr id="29" name="Picture 28" descr="Diagram&#10;&#10;Description automatically generated with medium confidence">
            <a:extLst>
              <a:ext uri="{FF2B5EF4-FFF2-40B4-BE49-F238E27FC236}">
                <a16:creationId xmlns:a16="http://schemas.microsoft.com/office/drawing/2014/main" id="{5F840FFD-95CE-DC96-6BAC-C888165F031A}"/>
              </a:ext>
            </a:extLst>
          </p:cNvPr>
          <p:cNvPicPr>
            <a:picLocks noChangeAspect="1"/>
          </p:cNvPicPr>
          <p:nvPr/>
        </p:nvPicPr>
        <p:blipFill>
          <a:blip r:embed="rId3"/>
          <a:stretch>
            <a:fillRect/>
          </a:stretch>
        </p:blipFill>
        <p:spPr>
          <a:xfrm>
            <a:off x="6254496" y="2548609"/>
            <a:ext cx="5614416" cy="2765098"/>
          </a:xfrm>
          <a:prstGeom prst="rect">
            <a:avLst/>
          </a:prstGeom>
        </p:spPr>
      </p:pic>
      <p:sp>
        <p:nvSpPr>
          <p:cNvPr id="21" name="TextBox 20">
            <a:extLst>
              <a:ext uri="{FF2B5EF4-FFF2-40B4-BE49-F238E27FC236}">
                <a16:creationId xmlns:a16="http://schemas.microsoft.com/office/drawing/2014/main" id="{13E329AA-65AD-1C6C-E56F-D5D67C6D8F6C}"/>
              </a:ext>
            </a:extLst>
          </p:cNvPr>
          <p:cNvSpPr txBox="1"/>
          <p:nvPr/>
        </p:nvSpPr>
        <p:spPr>
          <a:xfrm>
            <a:off x="1782168" y="2167443"/>
            <a:ext cx="3812839" cy="461665"/>
          </a:xfrm>
          <a:prstGeom prst="rect">
            <a:avLst/>
          </a:prstGeom>
          <a:noFill/>
        </p:spPr>
        <p:txBody>
          <a:bodyPr wrap="none" rtlCol="0">
            <a:spAutoFit/>
          </a:bodyPr>
          <a:lstStyle/>
          <a:p>
            <a:r>
              <a:rPr lang="en-US" sz="2400" dirty="0"/>
              <a:t>Classical: Projectile Motion</a:t>
            </a:r>
          </a:p>
        </p:txBody>
      </p:sp>
      <p:sp>
        <p:nvSpPr>
          <p:cNvPr id="22" name="TextBox 21">
            <a:extLst>
              <a:ext uri="{FF2B5EF4-FFF2-40B4-BE49-F238E27FC236}">
                <a16:creationId xmlns:a16="http://schemas.microsoft.com/office/drawing/2014/main" id="{2A246F29-ACD2-D946-1753-2DB87A17CEBD}"/>
              </a:ext>
            </a:extLst>
          </p:cNvPr>
          <p:cNvSpPr txBox="1"/>
          <p:nvPr/>
        </p:nvSpPr>
        <p:spPr>
          <a:xfrm>
            <a:off x="8040751" y="2167443"/>
            <a:ext cx="2916183" cy="461665"/>
          </a:xfrm>
          <a:prstGeom prst="rect">
            <a:avLst/>
          </a:prstGeom>
          <a:noFill/>
        </p:spPr>
        <p:txBody>
          <a:bodyPr wrap="none" rtlCol="0">
            <a:spAutoFit/>
          </a:bodyPr>
          <a:lstStyle/>
          <a:p>
            <a:r>
              <a:rPr lang="en-US" sz="2400" dirty="0"/>
              <a:t>Quantum: Single-slit</a:t>
            </a:r>
          </a:p>
        </p:txBody>
      </p:sp>
      <p:sp>
        <p:nvSpPr>
          <p:cNvPr id="23" name="Slide Number Placeholder 2">
            <a:extLst>
              <a:ext uri="{FF2B5EF4-FFF2-40B4-BE49-F238E27FC236}">
                <a16:creationId xmlns:a16="http://schemas.microsoft.com/office/drawing/2014/main" id="{830C0DDF-FB1A-D5DF-976C-B9167A95E981}"/>
              </a:ext>
            </a:extLst>
          </p:cNvPr>
          <p:cNvSpPr>
            <a:spLocks noGrp="1"/>
          </p:cNvSpPr>
          <p:nvPr>
            <p:ph type="sldNum" sz="quarter" idx="12"/>
          </p:nvPr>
        </p:nvSpPr>
        <p:spPr>
          <a:xfrm>
            <a:off x="8610600" y="6356350"/>
            <a:ext cx="2743200" cy="365125"/>
          </a:xfrm>
        </p:spPr>
        <p:txBody>
          <a:bodyPr/>
          <a:lstStyle/>
          <a:p>
            <a:fld id="{CC5F7ED3-0EA6-4E1D-A99E-BA5BECD11015}" type="slidenum">
              <a:rPr lang="en-US" smtClean="0"/>
              <a:t>5</a:t>
            </a:fld>
            <a:endParaRPr lang="en-US"/>
          </a:p>
        </p:txBody>
      </p:sp>
      <p:pic>
        <p:nvPicPr>
          <p:cNvPr id="24" name="Picture 23">
            <a:extLst>
              <a:ext uri="{FF2B5EF4-FFF2-40B4-BE49-F238E27FC236}">
                <a16:creationId xmlns:a16="http://schemas.microsoft.com/office/drawing/2014/main" id="{FD4CB4F6-A170-A910-F283-39D2596733FC}"/>
              </a:ext>
            </a:extLst>
          </p:cNvPr>
          <p:cNvPicPr>
            <a:picLocks noChangeAspect="1"/>
          </p:cNvPicPr>
          <p:nvPr/>
        </p:nvPicPr>
        <p:blipFill>
          <a:blip r:embed="rId4"/>
          <a:stretch>
            <a:fillRect/>
          </a:stretch>
        </p:blipFill>
        <p:spPr>
          <a:xfrm>
            <a:off x="0" y="5601113"/>
            <a:ext cx="733235" cy="733235"/>
          </a:xfrm>
          <a:prstGeom prst="rect">
            <a:avLst/>
          </a:prstGeom>
        </p:spPr>
      </p:pic>
      <p:pic>
        <p:nvPicPr>
          <p:cNvPr id="25" name="Picture 24">
            <a:extLst>
              <a:ext uri="{FF2B5EF4-FFF2-40B4-BE49-F238E27FC236}">
                <a16:creationId xmlns:a16="http://schemas.microsoft.com/office/drawing/2014/main" id="{DCA7A69D-F0F6-6576-D5AF-0E1AA0D1BBE9}"/>
              </a:ext>
            </a:extLst>
          </p:cNvPr>
          <p:cNvPicPr>
            <a:picLocks noChangeAspect="1"/>
          </p:cNvPicPr>
          <p:nvPr/>
        </p:nvPicPr>
        <p:blipFill>
          <a:blip r:embed="rId5"/>
          <a:stretch>
            <a:fillRect/>
          </a:stretch>
        </p:blipFill>
        <p:spPr>
          <a:xfrm>
            <a:off x="1941089" y="5601970"/>
            <a:ext cx="411962" cy="731520"/>
          </a:xfrm>
          <a:prstGeom prst="rect">
            <a:avLst/>
          </a:prstGeom>
        </p:spPr>
      </p:pic>
      <p:pic>
        <p:nvPicPr>
          <p:cNvPr id="26" name="Picture 25" descr="A picture containing person, wall, smiling, posing&#10;&#10;Description automatically generated">
            <a:extLst>
              <a:ext uri="{FF2B5EF4-FFF2-40B4-BE49-F238E27FC236}">
                <a16:creationId xmlns:a16="http://schemas.microsoft.com/office/drawing/2014/main" id="{597EFEE5-DFD1-FCF2-B1DD-2E15A556D1A7}"/>
              </a:ext>
            </a:extLst>
          </p:cNvPr>
          <p:cNvPicPr>
            <a:picLocks noChangeAspect="1"/>
          </p:cNvPicPr>
          <p:nvPr/>
        </p:nvPicPr>
        <p:blipFill rotWithShape="1">
          <a:blip r:embed="rId6"/>
          <a:srcRect l="4198" t="8900" b="19170"/>
          <a:stretch/>
        </p:blipFill>
        <p:spPr>
          <a:xfrm>
            <a:off x="761597" y="5419090"/>
            <a:ext cx="1097966" cy="1097280"/>
          </a:xfrm>
          <a:prstGeom prst="rect">
            <a:avLst/>
          </a:prstGeom>
        </p:spPr>
      </p:pic>
      <p:pic>
        <p:nvPicPr>
          <p:cNvPr id="27" name="Picture 4" descr="Profile photo for Mark Hughes">
            <a:extLst>
              <a:ext uri="{FF2B5EF4-FFF2-40B4-BE49-F238E27FC236}">
                <a16:creationId xmlns:a16="http://schemas.microsoft.com/office/drawing/2014/main" id="{06443944-E7FF-3366-641D-855FBF1DCD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2509" y="5419090"/>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A person smiling at camera&#10;&#10;Description automatically generated">
            <a:extLst>
              <a:ext uri="{FF2B5EF4-FFF2-40B4-BE49-F238E27FC236}">
                <a16:creationId xmlns:a16="http://schemas.microsoft.com/office/drawing/2014/main" id="{11C3FA14-5956-D35B-288D-C9B9DBA94BEB}"/>
              </a:ext>
            </a:extLst>
          </p:cNvPr>
          <p:cNvPicPr>
            <a:picLocks noChangeAspect="1"/>
          </p:cNvPicPr>
          <p:nvPr/>
        </p:nvPicPr>
        <p:blipFill rotWithShape="1">
          <a:blip r:embed="rId8"/>
          <a:srcRect l="12092" t="1886" r="13129" b="11531"/>
          <a:stretch/>
        </p:blipFill>
        <p:spPr>
          <a:xfrm rot="5400000">
            <a:off x="2397434" y="5491296"/>
            <a:ext cx="1097280" cy="952869"/>
          </a:xfrm>
          <a:prstGeom prst="rect">
            <a:avLst/>
          </a:prstGeom>
        </p:spPr>
      </p:pic>
      <p:sp>
        <p:nvSpPr>
          <p:cNvPr id="33" name="TextBox 32">
            <a:extLst>
              <a:ext uri="{FF2B5EF4-FFF2-40B4-BE49-F238E27FC236}">
                <a16:creationId xmlns:a16="http://schemas.microsoft.com/office/drawing/2014/main" id="{5629D592-6BD7-456A-DB3E-51302A65CA6D}"/>
              </a:ext>
            </a:extLst>
          </p:cNvPr>
          <p:cNvSpPr txBox="1"/>
          <p:nvPr/>
        </p:nvSpPr>
        <p:spPr>
          <a:xfrm>
            <a:off x="720407" y="6516370"/>
            <a:ext cx="5497402" cy="307777"/>
          </a:xfrm>
          <a:prstGeom prst="rect">
            <a:avLst/>
          </a:prstGeom>
          <a:noFill/>
        </p:spPr>
        <p:txBody>
          <a:bodyPr wrap="square" rtlCol="0">
            <a:spAutoFit/>
          </a:bodyPr>
          <a:lstStyle/>
          <a:p>
            <a:r>
              <a:rPr lang="en-US" sz="1400" dirty="0"/>
              <a:t>Emily Stump               Gina Passante    Mark Hughes</a:t>
            </a:r>
          </a:p>
        </p:txBody>
      </p:sp>
      <p:pic>
        <p:nvPicPr>
          <p:cNvPr id="35" name="Picture 34" descr="Logo&#10;&#10;Description automatically generated">
            <a:extLst>
              <a:ext uri="{FF2B5EF4-FFF2-40B4-BE49-F238E27FC236}">
                <a16:creationId xmlns:a16="http://schemas.microsoft.com/office/drawing/2014/main" id="{A0BE02FD-5F16-B900-32F9-1409B96A0602}"/>
              </a:ext>
            </a:extLst>
          </p:cNvPr>
          <p:cNvPicPr>
            <a:picLocks noChangeAspect="1"/>
          </p:cNvPicPr>
          <p:nvPr/>
        </p:nvPicPr>
        <p:blipFill>
          <a:blip r:embed="rId9"/>
          <a:stretch>
            <a:fillRect/>
          </a:stretch>
        </p:blipFill>
        <p:spPr>
          <a:xfrm>
            <a:off x="9765610" y="5768781"/>
            <a:ext cx="1054100" cy="1054100"/>
          </a:xfrm>
          <a:prstGeom prst="rect">
            <a:avLst/>
          </a:prstGeom>
        </p:spPr>
      </p:pic>
      <p:sp>
        <p:nvSpPr>
          <p:cNvPr id="37" name="TextBox 36">
            <a:extLst>
              <a:ext uri="{FF2B5EF4-FFF2-40B4-BE49-F238E27FC236}">
                <a16:creationId xmlns:a16="http://schemas.microsoft.com/office/drawing/2014/main" id="{AA7F10A3-FB8F-D914-DCD1-D446A3CB0F39}"/>
              </a:ext>
            </a:extLst>
          </p:cNvPr>
          <p:cNvSpPr txBox="1"/>
          <p:nvPr/>
        </p:nvSpPr>
        <p:spPr>
          <a:xfrm>
            <a:off x="6849006" y="6295831"/>
            <a:ext cx="2873355" cy="584775"/>
          </a:xfrm>
          <a:prstGeom prst="rect">
            <a:avLst/>
          </a:prstGeom>
          <a:noFill/>
        </p:spPr>
        <p:txBody>
          <a:bodyPr wrap="square" rtlCol="0">
            <a:spAutoFit/>
          </a:bodyPr>
          <a:lstStyle/>
          <a:p>
            <a:pPr algn="r"/>
            <a:r>
              <a:rPr lang="en-US" sz="1600" dirty="0"/>
              <a:t>DUE-1809178, DUE-1808945,</a:t>
            </a:r>
            <a:br>
              <a:rPr lang="en-US" sz="1600" dirty="0"/>
            </a:br>
            <a:r>
              <a:rPr lang="en-US" sz="1600" dirty="0"/>
              <a:t>and DGE-2139899</a:t>
            </a:r>
            <a:endParaRPr lang="en-US" sz="2000" dirty="0"/>
          </a:p>
        </p:txBody>
      </p:sp>
    </p:spTree>
    <p:extLst>
      <p:ext uri="{BB962C8B-B14F-4D97-AF65-F5344CB8AC3E}">
        <p14:creationId xmlns:p14="http://schemas.microsoft.com/office/powerpoint/2010/main" val="24981948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Freeform: Shape 22">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Freeform: Shape 23">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9">
            <a:extLst>
              <a:ext uri="{FF2B5EF4-FFF2-40B4-BE49-F238E27FC236}">
                <a16:creationId xmlns:a16="http://schemas.microsoft.com/office/drawing/2014/main" id="{43FA00D4-8667-2289-854D-32971335881B}"/>
              </a:ext>
            </a:extLst>
          </p:cNvPr>
          <p:cNvSpPr>
            <a:spLocks noGrp="1"/>
          </p:cNvSpPr>
          <p:nvPr>
            <p:ph type="title"/>
          </p:nvPr>
        </p:nvSpPr>
        <p:spPr>
          <a:xfrm>
            <a:off x="621792" y="1161288"/>
            <a:ext cx="3602736" cy="4526280"/>
          </a:xfrm>
        </p:spPr>
        <p:txBody>
          <a:bodyPr>
            <a:normAutofit/>
          </a:bodyPr>
          <a:lstStyle/>
          <a:p>
            <a:r>
              <a:rPr lang="en-US" sz="4000"/>
              <a:t>Bidirectional relationship for research and implementation</a:t>
            </a:r>
          </a:p>
        </p:txBody>
      </p:sp>
      <p:sp>
        <p:nvSpPr>
          <p:cNvPr id="21" name="Rectangle 20">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Slide Number Placeholder 3">
            <a:extLst>
              <a:ext uri="{FF2B5EF4-FFF2-40B4-BE49-F238E27FC236}">
                <a16:creationId xmlns:a16="http://schemas.microsoft.com/office/drawing/2014/main" id="{FAAB3A1D-DB92-4B9B-19D4-8CDDC523D128}"/>
              </a:ext>
            </a:extLst>
          </p:cNvPr>
          <p:cNvSpPr>
            <a:spLocks noGrp="1"/>
          </p:cNvSpPr>
          <p:nvPr>
            <p:ph type="sldNum" sz="quarter" idx="12"/>
          </p:nvPr>
        </p:nvSpPr>
        <p:spPr>
          <a:xfrm>
            <a:off x="8610600" y="6356350"/>
            <a:ext cx="2743200" cy="365125"/>
          </a:xfrm>
        </p:spPr>
        <p:txBody>
          <a:bodyPr/>
          <a:lstStyle/>
          <a:p>
            <a:fld id="{CC5F7ED3-0EA6-4E1D-A99E-BA5BECD11015}" type="slidenum">
              <a:rPr lang="en-US" smtClean="0"/>
              <a:t>50</a:t>
            </a:fld>
            <a:endParaRPr lang="en-US"/>
          </a:p>
        </p:txBody>
      </p:sp>
      <p:pic>
        <p:nvPicPr>
          <p:cNvPr id="6" name="Content Placeholder 13" descr="Group success with solid fill">
            <a:extLst>
              <a:ext uri="{FF2B5EF4-FFF2-40B4-BE49-F238E27FC236}">
                <a16:creationId xmlns:a16="http://schemas.microsoft.com/office/drawing/2014/main" id="{4C1373EE-DCD2-EFCD-D216-AE494AEC60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86218" y="2076570"/>
            <a:ext cx="2103120" cy="2103120"/>
          </a:xfrm>
          <a:prstGeom prst="rect">
            <a:avLst/>
          </a:prstGeom>
        </p:spPr>
      </p:pic>
      <p:pic>
        <p:nvPicPr>
          <p:cNvPr id="7" name="Graphic 6" descr="Group success outline">
            <a:extLst>
              <a:ext uri="{FF2B5EF4-FFF2-40B4-BE49-F238E27FC236}">
                <a16:creationId xmlns:a16="http://schemas.microsoft.com/office/drawing/2014/main" id="{E413BA56-D253-0D09-C7CD-EDEFA55A01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11080" y="2050489"/>
            <a:ext cx="2103120" cy="2103120"/>
          </a:xfrm>
          <a:prstGeom prst="rect">
            <a:avLst/>
          </a:prstGeom>
        </p:spPr>
      </p:pic>
      <p:sp>
        <p:nvSpPr>
          <p:cNvPr id="8" name="Arrow: Left 7">
            <a:extLst>
              <a:ext uri="{FF2B5EF4-FFF2-40B4-BE49-F238E27FC236}">
                <a16:creationId xmlns:a16="http://schemas.microsoft.com/office/drawing/2014/main" id="{0F45ECCE-49B6-19FC-9D80-34059B964524}"/>
              </a:ext>
            </a:extLst>
          </p:cNvPr>
          <p:cNvSpPr/>
          <p:nvPr/>
        </p:nvSpPr>
        <p:spPr>
          <a:xfrm>
            <a:off x="7692439" y="3128130"/>
            <a:ext cx="1709190" cy="276998"/>
          </a:xfrm>
          <a:prstGeom prst="leftArrow">
            <a:avLst/>
          </a:prstGeom>
          <a:solidFill>
            <a:schemeClr val="bg2">
              <a:lumMod val="9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263029A-3574-6965-6B55-EE84740339A4}"/>
              </a:ext>
            </a:extLst>
          </p:cNvPr>
          <p:cNvSpPr txBox="1"/>
          <p:nvPr/>
        </p:nvSpPr>
        <p:spPr>
          <a:xfrm>
            <a:off x="5116076" y="3876119"/>
            <a:ext cx="2043404" cy="1200329"/>
          </a:xfrm>
          <a:prstGeom prst="rect">
            <a:avLst/>
          </a:prstGeom>
          <a:noFill/>
        </p:spPr>
        <p:txBody>
          <a:bodyPr wrap="square" rtlCol="0">
            <a:spAutoFit/>
          </a:bodyPr>
          <a:lstStyle/>
          <a:p>
            <a:pPr algn="ctr"/>
            <a:r>
              <a:rPr lang="en-US" sz="2400" dirty="0"/>
              <a:t>Physics Education Researchers</a:t>
            </a:r>
          </a:p>
        </p:txBody>
      </p:sp>
      <p:sp>
        <p:nvSpPr>
          <p:cNvPr id="11" name="TextBox 10">
            <a:extLst>
              <a:ext uri="{FF2B5EF4-FFF2-40B4-BE49-F238E27FC236}">
                <a16:creationId xmlns:a16="http://schemas.microsoft.com/office/drawing/2014/main" id="{6353A6C7-23B7-B99C-5AB6-E1A8DB26CFD7}"/>
              </a:ext>
            </a:extLst>
          </p:cNvPr>
          <p:cNvSpPr txBox="1"/>
          <p:nvPr/>
        </p:nvSpPr>
        <p:spPr>
          <a:xfrm>
            <a:off x="9940938" y="3845373"/>
            <a:ext cx="2043404" cy="1200329"/>
          </a:xfrm>
          <a:prstGeom prst="rect">
            <a:avLst/>
          </a:prstGeom>
          <a:noFill/>
        </p:spPr>
        <p:txBody>
          <a:bodyPr wrap="square" rtlCol="0">
            <a:spAutoFit/>
          </a:bodyPr>
          <a:lstStyle/>
          <a:p>
            <a:pPr algn="ctr"/>
            <a:r>
              <a:rPr lang="en-US" sz="2400" dirty="0"/>
              <a:t>Physics Faculty and Instructors</a:t>
            </a:r>
          </a:p>
        </p:txBody>
      </p:sp>
    </p:spTree>
    <p:extLst>
      <p:ext uri="{BB962C8B-B14F-4D97-AF65-F5344CB8AC3E}">
        <p14:creationId xmlns:p14="http://schemas.microsoft.com/office/powerpoint/2010/main" val="15103715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783F4-37F3-9D28-721C-15F87764C61F}"/>
              </a:ext>
            </a:extLst>
          </p:cNvPr>
          <p:cNvSpPr>
            <a:spLocks noGrp="1"/>
          </p:cNvSpPr>
          <p:nvPr>
            <p:ph type="title"/>
          </p:nvPr>
        </p:nvSpPr>
        <p:spPr/>
        <p:txBody>
          <a:bodyPr>
            <a:normAutofit/>
          </a:bodyPr>
          <a:lstStyle/>
          <a:p>
            <a:r>
              <a:rPr lang="en-US" dirty="0"/>
              <a:t>Understanding how </a:t>
            </a:r>
            <a:r>
              <a:rPr lang="en-US" i="1" dirty="0"/>
              <a:t>Peer Instruction </a:t>
            </a:r>
            <a:r>
              <a:rPr lang="en-US" dirty="0"/>
              <a:t>supports student learning</a:t>
            </a:r>
          </a:p>
        </p:txBody>
      </p:sp>
      <p:sp>
        <p:nvSpPr>
          <p:cNvPr id="3" name="Content Placeholder 2">
            <a:extLst>
              <a:ext uri="{FF2B5EF4-FFF2-40B4-BE49-F238E27FC236}">
                <a16:creationId xmlns:a16="http://schemas.microsoft.com/office/drawing/2014/main" id="{2B65E3B7-9B3D-C2FE-BB56-2A2339E34A60}"/>
              </a:ext>
            </a:extLst>
          </p:cNvPr>
          <p:cNvSpPr>
            <a:spLocks noGrp="1"/>
          </p:cNvSpPr>
          <p:nvPr>
            <p:ph idx="1"/>
          </p:nvPr>
        </p:nvSpPr>
        <p:spPr>
          <a:xfrm>
            <a:off x="838200" y="4202349"/>
            <a:ext cx="10515600" cy="1974614"/>
          </a:xfrm>
        </p:spPr>
        <p:txBody>
          <a:bodyPr/>
          <a:lstStyle/>
          <a:p>
            <a:pPr marL="0" indent="0">
              <a:buNone/>
            </a:pPr>
            <a:r>
              <a:rPr lang="en-US" dirty="0"/>
              <a:t>Instructor concern: Are students learning or just copying their friend’s answer?</a:t>
            </a:r>
          </a:p>
        </p:txBody>
      </p:sp>
      <p:graphicFrame>
        <p:nvGraphicFramePr>
          <p:cNvPr id="4" name="Diagram 3">
            <a:extLst>
              <a:ext uri="{FF2B5EF4-FFF2-40B4-BE49-F238E27FC236}">
                <a16:creationId xmlns:a16="http://schemas.microsoft.com/office/drawing/2014/main" id="{50DF984E-1DD8-57A4-7F1D-83C98F42A0AE}"/>
              </a:ext>
            </a:extLst>
          </p:cNvPr>
          <p:cNvGraphicFramePr/>
          <p:nvPr>
            <p:extLst>
              <p:ext uri="{D42A27DB-BD31-4B8C-83A1-F6EECF244321}">
                <p14:modId xmlns:p14="http://schemas.microsoft.com/office/powerpoint/2010/main" val="3849742274"/>
              </p:ext>
            </p:extLst>
          </p:nvPr>
        </p:nvGraphicFramePr>
        <p:xfrm>
          <a:off x="2032000" y="1906622"/>
          <a:ext cx="8128000" cy="26459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1CBDD965-64E9-F8E3-B803-5F1B5BBFA29B}"/>
              </a:ext>
            </a:extLst>
          </p:cNvPr>
          <p:cNvSpPr>
            <a:spLocks noGrp="1"/>
          </p:cNvSpPr>
          <p:nvPr>
            <p:ph type="sldNum" sz="quarter" idx="12"/>
          </p:nvPr>
        </p:nvSpPr>
        <p:spPr/>
        <p:txBody>
          <a:bodyPr/>
          <a:lstStyle/>
          <a:p>
            <a:fld id="{CC5F7ED3-0EA6-4E1D-A99E-BA5BECD11015}" type="slidenum">
              <a:rPr lang="en-US" smtClean="0"/>
              <a:t>51</a:t>
            </a:fld>
            <a:endParaRPr lang="en-US"/>
          </a:p>
        </p:txBody>
      </p:sp>
      <p:sp>
        <p:nvSpPr>
          <p:cNvPr id="6" name="TextBox 5">
            <a:extLst>
              <a:ext uri="{FF2B5EF4-FFF2-40B4-BE49-F238E27FC236}">
                <a16:creationId xmlns:a16="http://schemas.microsoft.com/office/drawing/2014/main" id="{BEB68AB0-C5E6-6FE9-05E0-F79793FDF535}"/>
              </a:ext>
            </a:extLst>
          </p:cNvPr>
          <p:cNvSpPr txBox="1"/>
          <p:nvPr/>
        </p:nvSpPr>
        <p:spPr>
          <a:xfrm>
            <a:off x="0" y="6542901"/>
            <a:ext cx="9067800" cy="338554"/>
          </a:xfrm>
          <a:prstGeom prst="rect">
            <a:avLst/>
          </a:prstGeom>
          <a:noFill/>
        </p:spPr>
        <p:txBody>
          <a:bodyPr wrap="square" rtlCol="0">
            <a:spAutoFit/>
          </a:bodyPr>
          <a:lstStyle/>
          <a:p>
            <a:r>
              <a:rPr lang="en-US" sz="1600" dirty="0"/>
              <a:t>e.g., Crouch &amp; Mazur (2001) </a:t>
            </a:r>
            <a:r>
              <a:rPr lang="en-US" sz="1600" i="1" dirty="0"/>
              <a:t>AJP</a:t>
            </a:r>
          </a:p>
        </p:txBody>
      </p:sp>
    </p:spTree>
    <p:extLst>
      <p:ext uri="{BB962C8B-B14F-4D97-AF65-F5344CB8AC3E}">
        <p14:creationId xmlns:p14="http://schemas.microsoft.com/office/powerpoint/2010/main" val="94995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783F4-37F3-9D28-721C-15F87764C61F}"/>
              </a:ext>
            </a:extLst>
          </p:cNvPr>
          <p:cNvSpPr>
            <a:spLocks noGrp="1"/>
          </p:cNvSpPr>
          <p:nvPr>
            <p:ph type="title"/>
          </p:nvPr>
        </p:nvSpPr>
        <p:spPr/>
        <p:txBody>
          <a:bodyPr>
            <a:normAutofit/>
          </a:bodyPr>
          <a:lstStyle/>
          <a:p>
            <a:r>
              <a:rPr lang="en-US" dirty="0"/>
              <a:t>Understanding how </a:t>
            </a:r>
            <a:r>
              <a:rPr lang="en-US" i="1" dirty="0"/>
              <a:t>Peer Instruction </a:t>
            </a:r>
            <a:r>
              <a:rPr lang="en-US" dirty="0"/>
              <a:t>supports student learning</a:t>
            </a:r>
          </a:p>
        </p:txBody>
      </p:sp>
      <p:pic>
        <p:nvPicPr>
          <p:cNvPr id="6" name="Content Placeholder 5">
            <a:extLst>
              <a:ext uri="{FF2B5EF4-FFF2-40B4-BE49-F238E27FC236}">
                <a16:creationId xmlns:a16="http://schemas.microsoft.com/office/drawing/2014/main" id="{9DABD6BD-95B3-6BE5-8360-B9C33DCC6564}"/>
              </a:ext>
            </a:extLst>
          </p:cNvPr>
          <p:cNvPicPr>
            <a:picLocks noGrp="1" noChangeAspect="1"/>
          </p:cNvPicPr>
          <p:nvPr>
            <p:ph sz="half" idx="1"/>
          </p:nvPr>
        </p:nvPicPr>
        <p:blipFill>
          <a:blip r:embed="rId2"/>
          <a:stretch>
            <a:fillRect/>
          </a:stretch>
        </p:blipFill>
        <p:spPr>
          <a:xfrm>
            <a:off x="838200" y="2537417"/>
            <a:ext cx="5181600" cy="2927753"/>
          </a:xfrm>
        </p:spPr>
      </p:pic>
      <p:sp>
        <p:nvSpPr>
          <p:cNvPr id="7" name="Content Placeholder 6">
            <a:extLst>
              <a:ext uri="{FF2B5EF4-FFF2-40B4-BE49-F238E27FC236}">
                <a16:creationId xmlns:a16="http://schemas.microsoft.com/office/drawing/2014/main" id="{C6B074FB-0D34-50B4-EF3A-C8444E8072E0}"/>
              </a:ext>
            </a:extLst>
          </p:cNvPr>
          <p:cNvSpPr>
            <a:spLocks noGrp="1"/>
          </p:cNvSpPr>
          <p:nvPr>
            <p:ph sz="half" idx="2"/>
          </p:nvPr>
        </p:nvSpPr>
        <p:spPr>
          <a:xfrm>
            <a:off x="6172200" y="2916195"/>
            <a:ext cx="5181600" cy="3260768"/>
          </a:xfrm>
        </p:spPr>
        <p:txBody>
          <a:bodyPr/>
          <a:lstStyle/>
          <a:p>
            <a:r>
              <a:rPr lang="en-US" dirty="0"/>
              <a:t>Q1 = individual question</a:t>
            </a:r>
          </a:p>
          <a:p>
            <a:r>
              <a:rPr lang="en-US" dirty="0"/>
              <a:t>Q1</a:t>
            </a:r>
            <a:r>
              <a:rPr lang="en-US" baseline="-25000" dirty="0"/>
              <a:t>ad</a:t>
            </a:r>
            <a:r>
              <a:rPr lang="en-US" dirty="0"/>
              <a:t> = revote after peer discussion</a:t>
            </a:r>
          </a:p>
          <a:p>
            <a:r>
              <a:rPr lang="en-US" dirty="0"/>
              <a:t>Q2 = “isomorphic” question</a:t>
            </a:r>
          </a:p>
        </p:txBody>
      </p:sp>
      <p:sp>
        <p:nvSpPr>
          <p:cNvPr id="22" name="TextBox 21">
            <a:extLst>
              <a:ext uri="{FF2B5EF4-FFF2-40B4-BE49-F238E27FC236}">
                <a16:creationId xmlns:a16="http://schemas.microsoft.com/office/drawing/2014/main" id="{BEB68AB0-C5E6-6FE9-05E0-F79793FDF535}"/>
              </a:ext>
            </a:extLst>
          </p:cNvPr>
          <p:cNvSpPr txBox="1"/>
          <p:nvPr/>
        </p:nvSpPr>
        <p:spPr>
          <a:xfrm>
            <a:off x="0" y="6485751"/>
            <a:ext cx="9067800" cy="338554"/>
          </a:xfrm>
          <a:prstGeom prst="rect">
            <a:avLst/>
          </a:prstGeom>
          <a:noFill/>
        </p:spPr>
        <p:txBody>
          <a:bodyPr wrap="square" rtlCol="0">
            <a:spAutoFit/>
          </a:bodyPr>
          <a:lstStyle/>
          <a:p>
            <a:r>
              <a:rPr lang="en-US" sz="1600" dirty="0"/>
              <a:t>Smith, et al., (2009) </a:t>
            </a:r>
            <a:r>
              <a:rPr lang="en-US" sz="1600" i="1" dirty="0"/>
              <a:t>Science</a:t>
            </a:r>
            <a:endParaRPr lang="en-US" sz="1600" dirty="0"/>
          </a:p>
        </p:txBody>
      </p:sp>
      <p:sp>
        <p:nvSpPr>
          <p:cNvPr id="8" name="Rectangle 7">
            <a:extLst>
              <a:ext uri="{FF2B5EF4-FFF2-40B4-BE49-F238E27FC236}">
                <a16:creationId xmlns:a16="http://schemas.microsoft.com/office/drawing/2014/main" id="{582FB214-4B9E-CFF2-BF06-6E935107A636}"/>
              </a:ext>
            </a:extLst>
          </p:cNvPr>
          <p:cNvSpPr/>
          <p:nvPr/>
        </p:nvSpPr>
        <p:spPr>
          <a:xfrm>
            <a:off x="4588476" y="3196281"/>
            <a:ext cx="1005016" cy="20017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E74E676A-8877-F5B1-5AEE-411C32B365A4}"/>
              </a:ext>
            </a:extLst>
          </p:cNvPr>
          <p:cNvSpPr>
            <a:spLocks noGrp="1"/>
          </p:cNvSpPr>
          <p:nvPr>
            <p:ph type="sldNum" sz="quarter" idx="12"/>
          </p:nvPr>
        </p:nvSpPr>
        <p:spPr/>
        <p:txBody>
          <a:bodyPr/>
          <a:lstStyle/>
          <a:p>
            <a:fld id="{CC5F7ED3-0EA6-4E1D-A99E-BA5BECD11015}" type="slidenum">
              <a:rPr lang="en-US" smtClean="0"/>
              <a:t>52</a:t>
            </a:fld>
            <a:endParaRPr lang="en-US"/>
          </a:p>
        </p:txBody>
      </p:sp>
    </p:spTree>
    <p:extLst>
      <p:ext uri="{BB962C8B-B14F-4D97-AF65-F5344CB8AC3E}">
        <p14:creationId xmlns:p14="http://schemas.microsoft.com/office/powerpoint/2010/main" val="137444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Freeform: Shape 22">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Freeform: Shape 23">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9">
            <a:extLst>
              <a:ext uri="{FF2B5EF4-FFF2-40B4-BE49-F238E27FC236}">
                <a16:creationId xmlns:a16="http://schemas.microsoft.com/office/drawing/2014/main" id="{43FA00D4-8667-2289-854D-32971335881B}"/>
              </a:ext>
            </a:extLst>
          </p:cNvPr>
          <p:cNvSpPr>
            <a:spLocks noGrp="1"/>
          </p:cNvSpPr>
          <p:nvPr>
            <p:ph type="title"/>
          </p:nvPr>
        </p:nvSpPr>
        <p:spPr>
          <a:xfrm>
            <a:off x="621792" y="1161288"/>
            <a:ext cx="3602736" cy="4526280"/>
          </a:xfrm>
        </p:spPr>
        <p:txBody>
          <a:bodyPr>
            <a:normAutofit/>
          </a:bodyPr>
          <a:lstStyle/>
          <a:p>
            <a:r>
              <a:rPr lang="en-US" sz="4000"/>
              <a:t>Bidirectional relationship for research and implementation</a:t>
            </a:r>
          </a:p>
        </p:txBody>
      </p:sp>
      <p:sp>
        <p:nvSpPr>
          <p:cNvPr id="21" name="Rectangle 20">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Slide Number Placeholder 3">
            <a:extLst>
              <a:ext uri="{FF2B5EF4-FFF2-40B4-BE49-F238E27FC236}">
                <a16:creationId xmlns:a16="http://schemas.microsoft.com/office/drawing/2014/main" id="{FAAB3A1D-DB92-4B9B-19D4-8CDDC523D128}"/>
              </a:ext>
            </a:extLst>
          </p:cNvPr>
          <p:cNvSpPr>
            <a:spLocks noGrp="1"/>
          </p:cNvSpPr>
          <p:nvPr>
            <p:ph type="sldNum" sz="quarter" idx="12"/>
          </p:nvPr>
        </p:nvSpPr>
        <p:spPr>
          <a:xfrm>
            <a:off x="8610600" y="6356350"/>
            <a:ext cx="2743200" cy="365125"/>
          </a:xfrm>
        </p:spPr>
        <p:txBody>
          <a:bodyPr/>
          <a:lstStyle/>
          <a:p>
            <a:fld id="{CC5F7ED3-0EA6-4E1D-A99E-BA5BECD11015}" type="slidenum">
              <a:rPr lang="en-US" smtClean="0"/>
              <a:t>53</a:t>
            </a:fld>
            <a:endParaRPr lang="en-US"/>
          </a:p>
        </p:txBody>
      </p:sp>
      <p:pic>
        <p:nvPicPr>
          <p:cNvPr id="6" name="Content Placeholder 13" descr="Group success with solid fill">
            <a:extLst>
              <a:ext uri="{FF2B5EF4-FFF2-40B4-BE49-F238E27FC236}">
                <a16:creationId xmlns:a16="http://schemas.microsoft.com/office/drawing/2014/main" id="{4C1373EE-DCD2-EFCD-D216-AE494AEC60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86218" y="2076570"/>
            <a:ext cx="2103120" cy="2103120"/>
          </a:xfrm>
          <a:prstGeom prst="rect">
            <a:avLst/>
          </a:prstGeom>
        </p:spPr>
      </p:pic>
      <p:pic>
        <p:nvPicPr>
          <p:cNvPr id="7" name="Graphic 6" descr="Group success outline">
            <a:extLst>
              <a:ext uri="{FF2B5EF4-FFF2-40B4-BE49-F238E27FC236}">
                <a16:creationId xmlns:a16="http://schemas.microsoft.com/office/drawing/2014/main" id="{E413BA56-D253-0D09-C7CD-EDEFA55A01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11080" y="2050489"/>
            <a:ext cx="2103120" cy="2103120"/>
          </a:xfrm>
          <a:prstGeom prst="rect">
            <a:avLst/>
          </a:prstGeom>
        </p:spPr>
      </p:pic>
      <p:sp>
        <p:nvSpPr>
          <p:cNvPr id="8" name="Arrow: Left-Right 7">
            <a:extLst>
              <a:ext uri="{FF2B5EF4-FFF2-40B4-BE49-F238E27FC236}">
                <a16:creationId xmlns:a16="http://schemas.microsoft.com/office/drawing/2014/main" id="{0F45ECCE-49B6-19FC-9D80-34059B964524}"/>
              </a:ext>
            </a:extLst>
          </p:cNvPr>
          <p:cNvSpPr/>
          <p:nvPr/>
        </p:nvSpPr>
        <p:spPr>
          <a:xfrm>
            <a:off x="7692439" y="3128130"/>
            <a:ext cx="1709190" cy="276998"/>
          </a:xfrm>
          <a:prstGeom prst="leftRightArrow">
            <a:avLst/>
          </a:prstGeom>
          <a:solidFill>
            <a:schemeClr val="bg2">
              <a:lumMod val="9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263029A-3574-6965-6B55-EE84740339A4}"/>
              </a:ext>
            </a:extLst>
          </p:cNvPr>
          <p:cNvSpPr txBox="1"/>
          <p:nvPr/>
        </p:nvSpPr>
        <p:spPr>
          <a:xfrm>
            <a:off x="5116076" y="3876119"/>
            <a:ext cx="2043404" cy="1200329"/>
          </a:xfrm>
          <a:prstGeom prst="rect">
            <a:avLst/>
          </a:prstGeom>
          <a:noFill/>
        </p:spPr>
        <p:txBody>
          <a:bodyPr wrap="square" rtlCol="0">
            <a:spAutoFit/>
          </a:bodyPr>
          <a:lstStyle/>
          <a:p>
            <a:pPr algn="ctr"/>
            <a:r>
              <a:rPr lang="en-US" sz="2400" dirty="0"/>
              <a:t>Physics Education Researchers</a:t>
            </a:r>
          </a:p>
        </p:txBody>
      </p:sp>
      <p:sp>
        <p:nvSpPr>
          <p:cNvPr id="11" name="TextBox 10">
            <a:extLst>
              <a:ext uri="{FF2B5EF4-FFF2-40B4-BE49-F238E27FC236}">
                <a16:creationId xmlns:a16="http://schemas.microsoft.com/office/drawing/2014/main" id="{6353A6C7-23B7-B99C-5AB6-E1A8DB26CFD7}"/>
              </a:ext>
            </a:extLst>
          </p:cNvPr>
          <p:cNvSpPr txBox="1"/>
          <p:nvPr/>
        </p:nvSpPr>
        <p:spPr>
          <a:xfrm>
            <a:off x="9940938" y="3845373"/>
            <a:ext cx="2043404" cy="1200329"/>
          </a:xfrm>
          <a:prstGeom prst="rect">
            <a:avLst/>
          </a:prstGeom>
          <a:noFill/>
        </p:spPr>
        <p:txBody>
          <a:bodyPr wrap="square" rtlCol="0">
            <a:spAutoFit/>
          </a:bodyPr>
          <a:lstStyle/>
          <a:p>
            <a:pPr algn="ctr"/>
            <a:r>
              <a:rPr lang="en-US" sz="2400" dirty="0"/>
              <a:t>Physics Faculty and Instructors</a:t>
            </a:r>
          </a:p>
        </p:txBody>
      </p:sp>
      <p:sp>
        <p:nvSpPr>
          <p:cNvPr id="3" name="TextBox 2">
            <a:extLst>
              <a:ext uri="{FF2B5EF4-FFF2-40B4-BE49-F238E27FC236}">
                <a16:creationId xmlns:a16="http://schemas.microsoft.com/office/drawing/2014/main" id="{C978320D-1E28-1F92-27CA-205E37202EFD}"/>
              </a:ext>
            </a:extLst>
          </p:cNvPr>
          <p:cNvSpPr txBox="1"/>
          <p:nvPr/>
        </p:nvSpPr>
        <p:spPr>
          <a:xfrm>
            <a:off x="1522361" y="59249"/>
            <a:ext cx="10841966" cy="2246769"/>
          </a:xfrm>
          <a:prstGeom prst="rect">
            <a:avLst/>
          </a:prstGeom>
          <a:noFill/>
        </p:spPr>
        <p:txBody>
          <a:bodyPr wrap="square" rtlCol="0">
            <a:spAutoFit/>
          </a:bodyPr>
          <a:lstStyle/>
          <a:p>
            <a:r>
              <a:rPr lang="en-US" sz="2800" dirty="0"/>
              <a:t>Supports:</a:t>
            </a:r>
          </a:p>
          <a:p>
            <a:pPr marL="285750" indent="-285750">
              <a:buFont typeface="Arial" panose="020B0604020202020204" pitchFamily="34" charset="0"/>
              <a:buChar char="•"/>
            </a:pPr>
            <a:r>
              <a:rPr lang="en-US" sz="2800" dirty="0"/>
              <a:t>Asking research questions that faculty and instructors care about</a:t>
            </a:r>
          </a:p>
          <a:p>
            <a:pPr marL="285750" indent="-285750">
              <a:buFont typeface="Arial" panose="020B0604020202020204" pitchFamily="34" charset="0"/>
              <a:buChar char="•"/>
            </a:pPr>
            <a:r>
              <a:rPr lang="en-US" sz="2800" dirty="0"/>
              <a:t>Bringing current physics ideas and thinking to the classroom</a:t>
            </a:r>
          </a:p>
          <a:p>
            <a:pPr marL="285750" indent="-285750">
              <a:buFont typeface="Arial" panose="020B0604020202020204" pitchFamily="34" charset="0"/>
              <a:buChar char="•"/>
            </a:pPr>
            <a:r>
              <a:rPr lang="en-US" sz="2800" dirty="0"/>
              <a:t>Getting best practices sustainably implemented into classrooms</a:t>
            </a:r>
          </a:p>
          <a:p>
            <a:pPr marL="285750" indent="-285750">
              <a:buFont typeface="Arial" panose="020B0604020202020204" pitchFamily="34" charset="0"/>
              <a:buChar char="•"/>
            </a:pPr>
            <a:r>
              <a:rPr lang="en-US" sz="2800" dirty="0"/>
              <a:t>…</a:t>
            </a:r>
          </a:p>
        </p:txBody>
      </p:sp>
    </p:spTree>
    <p:extLst>
      <p:ext uri="{BB962C8B-B14F-4D97-AF65-F5344CB8AC3E}">
        <p14:creationId xmlns:p14="http://schemas.microsoft.com/office/powerpoint/2010/main" val="25794709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66F76C02-2B2E-0C6C-555A-F5F156AAAF34}"/>
              </a:ext>
            </a:extLst>
          </p:cNvPr>
          <p:cNvPicPr>
            <a:picLocks noChangeAspect="1"/>
          </p:cNvPicPr>
          <p:nvPr/>
        </p:nvPicPr>
        <p:blipFill>
          <a:blip r:embed="rId2"/>
          <a:stretch>
            <a:fillRect/>
          </a:stretch>
        </p:blipFill>
        <p:spPr>
          <a:xfrm>
            <a:off x="703305" y="228600"/>
            <a:ext cx="10709189" cy="4953000"/>
          </a:xfrm>
          <a:prstGeom prst="rect">
            <a:avLst/>
          </a:prstGeom>
        </p:spPr>
      </p:pic>
      <p:sp>
        <p:nvSpPr>
          <p:cNvPr id="4" name="Slide Number Placeholder 3">
            <a:extLst>
              <a:ext uri="{FF2B5EF4-FFF2-40B4-BE49-F238E27FC236}">
                <a16:creationId xmlns:a16="http://schemas.microsoft.com/office/drawing/2014/main" id="{FAD856DC-D384-1E99-F300-74B1313E29E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CC5F7ED3-0EA6-4E1D-A99E-BA5BECD11015}" type="slidenum">
              <a:rPr lang="en-US">
                <a:solidFill>
                  <a:srgbClr val="FFFFFF"/>
                </a:solidFill>
              </a:rPr>
              <a:pPr>
                <a:spcAft>
                  <a:spcPts val="600"/>
                </a:spcAft>
              </a:pPr>
              <a:t>54</a:t>
            </a:fld>
            <a:endParaRPr lang="en-US">
              <a:solidFill>
                <a:srgbClr val="FFFFFF"/>
              </a:solidFill>
            </a:endParaRPr>
          </a:p>
        </p:txBody>
      </p:sp>
    </p:spTree>
    <p:extLst>
      <p:ext uri="{BB962C8B-B14F-4D97-AF65-F5344CB8AC3E}">
        <p14:creationId xmlns:p14="http://schemas.microsoft.com/office/powerpoint/2010/main" val="6782616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DF7D3F-6190-CFCF-97E2-E5D859A9C484}"/>
              </a:ext>
            </a:extLst>
          </p:cNvPr>
          <p:cNvSpPr>
            <a:spLocks noGrp="1"/>
          </p:cNvSpPr>
          <p:nvPr>
            <p:ph type="title"/>
          </p:nvPr>
        </p:nvSpPr>
        <p:spPr>
          <a:xfrm>
            <a:off x="1115568" y="548640"/>
            <a:ext cx="10168128" cy="1179576"/>
          </a:xfrm>
        </p:spPr>
        <p:txBody>
          <a:bodyPr>
            <a:normAutofit/>
          </a:bodyPr>
          <a:lstStyle/>
          <a:p>
            <a:r>
              <a:rPr lang="en-US" sz="3700"/>
              <a:t>Why should a Physics Education Researcher be in a physics department?</a:t>
            </a:r>
          </a:p>
        </p:txBody>
      </p:sp>
      <p:sp>
        <p:nvSpPr>
          <p:cNvPr id="15" name="Rectangle 14">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294B9AEE-C1CF-D297-E834-0D8F5AA9520A}"/>
              </a:ext>
            </a:extLst>
          </p:cNvPr>
          <p:cNvSpPr>
            <a:spLocks noGrp="1"/>
          </p:cNvSpPr>
          <p:nvPr>
            <p:ph idx="1"/>
          </p:nvPr>
        </p:nvSpPr>
        <p:spPr>
          <a:xfrm>
            <a:off x="555161" y="2481942"/>
            <a:ext cx="11167447" cy="4376057"/>
          </a:xfrm>
        </p:spPr>
        <p:txBody>
          <a:bodyPr>
            <a:normAutofit fontScale="92500" lnSpcReduction="10000"/>
          </a:bodyPr>
          <a:lstStyle/>
          <a:p>
            <a:pPr marL="514350" indent="-514350">
              <a:buFont typeface="+mj-lt"/>
              <a:buAutoNum type="arabicPeriod"/>
            </a:pPr>
            <a:r>
              <a:rPr lang="en-US" sz="3600" dirty="0"/>
              <a:t>We study teaching and learning of physics, which requires an understanding of physics and how people do physics.</a:t>
            </a:r>
          </a:p>
          <a:p>
            <a:pPr marL="514350" indent="-514350">
              <a:buFont typeface="+mj-lt"/>
              <a:buAutoNum type="arabicPeriod"/>
            </a:pPr>
            <a:r>
              <a:rPr lang="en-US" sz="3600" dirty="0"/>
              <a:t>We apply the tools, ways of thinking, and values for evidence in physics to study the teaching and learning of physics.</a:t>
            </a:r>
          </a:p>
          <a:p>
            <a:pPr marL="514350" indent="-514350">
              <a:buFont typeface="+mj-lt"/>
              <a:buAutoNum type="arabicPeriod"/>
            </a:pPr>
            <a:r>
              <a:rPr lang="en-US" sz="3600" dirty="0"/>
              <a:t>We need to work with physicists to do the research and implement the best practices that come out of it. </a:t>
            </a:r>
          </a:p>
          <a:p>
            <a:pPr marL="514350" indent="-514350">
              <a:buFont typeface="+mj-lt"/>
              <a:buAutoNum type="arabicPeriod"/>
            </a:pPr>
            <a:r>
              <a:rPr lang="en-US" sz="3600" dirty="0"/>
              <a:t>Why should a [materials scientist / biophysicist / astrophysicist / …] be in a physics department?</a:t>
            </a:r>
          </a:p>
        </p:txBody>
      </p:sp>
      <p:sp>
        <p:nvSpPr>
          <p:cNvPr id="4" name="Slide Number Placeholder 3">
            <a:extLst>
              <a:ext uri="{FF2B5EF4-FFF2-40B4-BE49-F238E27FC236}">
                <a16:creationId xmlns:a16="http://schemas.microsoft.com/office/drawing/2014/main" id="{FAAB3A1D-DB92-4B9B-19D4-8CDDC523D128}"/>
              </a:ext>
            </a:extLst>
          </p:cNvPr>
          <p:cNvSpPr>
            <a:spLocks noGrp="1"/>
          </p:cNvSpPr>
          <p:nvPr>
            <p:ph type="sldNum" sz="quarter" idx="12"/>
          </p:nvPr>
        </p:nvSpPr>
        <p:spPr>
          <a:xfrm>
            <a:off x="8540496" y="6356350"/>
            <a:ext cx="2743200" cy="365125"/>
          </a:xfrm>
        </p:spPr>
        <p:txBody>
          <a:bodyPr>
            <a:normAutofit/>
          </a:bodyPr>
          <a:lstStyle/>
          <a:p>
            <a:pPr>
              <a:spcAft>
                <a:spcPts val="600"/>
              </a:spcAft>
            </a:pPr>
            <a:fld id="{CC5F7ED3-0EA6-4E1D-A99E-BA5BECD11015}" type="slidenum">
              <a:rPr lang="en-US">
                <a:solidFill>
                  <a:schemeClr val="tx1">
                    <a:lumMod val="50000"/>
                    <a:lumOff val="50000"/>
                  </a:schemeClr>
                </a:solidFill>
              </a:rPr>
              <a:pPr>
                <a:spcAft>
                  <a:spcPts val="600"/>
                </a:spcAft>
              </a:pPr>
              <a:t>55</a:t>
            </a:fld>
            <a:endParaRPr lang="en-US">
              <a:solidFill>
                <a:schemeClr val="tx1">
                  <a:lumMod val="50000"/>
                  <a:lumOff val="50000"/>
                </a:schemeClr>
              </a:solidFill>
            </a:endParaRPr>
          </a:p>
        </p:txBody>
      </p:sp>
    </p:spTree>
    <p:extLst>
      <p:ext uri="{BB962C8B-B14F-4D97-AF65-F5344CB8AC3E}">
        <p14:creationId xmlns:p14="http://schemas.microsoft.com/office/powerpoint/2010/main" val="331293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97E6647-20F9-2C4C-A30B-1C9A21036368}" type="slidenum">
              <a:rPr lang="en-US" smtClean="0"/>
              <a:t>56</a:t>
            </a:fld>
            <a:endParaRPr lang="en-US"/>
          </a:p>
        </p:txBody>
      </p:sp>
      <p:pic>
        <p:nvPicPr>
          <p:cNvPr id="6" name="Picture 5" descr="A person posing for the camera&#10;&#10;Description automatically generated">
            <a:extLst>
              <a:ext uri="{FF2B5EF4-FFF2-40B4-BE49-F238E27FC236}">
                <a16:creationId xmlns:a16="http://schemas.microsoft.com/office/drawing/2014/main" id="{A6A6DCBF-D566-E345-8E64-E5F038E092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13989" y="-1144"/>
            <a:ext cx="1195753" cy="1097280"/>
          </a:xfrm>
          <a:prstGeom prst="rect">
            <a:avLst/>
          </a:prstGeom>
        </p:spPr>
      </p:pic>
      <p:sp>
        <p:nvSpPr>
          <p:cNvPr id="14" name="Rectangle 13">
            <a:extLst>
              <a:ext uri="{FF2B5EF4-FFF2-40B4-BE49-F238E27FC236}">
                <a16:creationId xmlns:a16="http://schemas.microsoft.com/office/drawing/2014/main" id="{8E26EFF0-F66A-A611-1CC7-FE26F18EA9E8}"/>
              </a:ext>
            </a:extLst>
          </p:cNvPr>
          <p:cNvSpPr/>
          <p:nvPr/>
        </p:nvSpPr>
        <p:spPr>
          <a:xfrm>
            <a:off x="438894" y="2931767"/>
            <a:ext cx="11836089" cy="3459088"/>
          </a:xfrm>
          <a:prstGeom prst="rect">
            <a:avLst/>
          </a:prstGeom>
        </p:spPr>
        <p:txBody>
          <a:bodyPr wrap="square" numCol="2">
            <a:spAutoFit/>
          </a:bodyPr>
          <a:lstStyle/>
          <a:p>
            <a:pPr>
              <a:lnSpc>
                <a:spcPct val="110000"/>
              </a:lnSpc>
            </a:pPr>
            <a:r>
              <a:rPr lang="en-US" sz="2000" b="1" dirty="0"/>
              <a:t>Cornell Physics Education Research Lab</a:t>
            </a:r>
            <a:endParaRPr lang="en-US" sz="2000" b="1" dirty="0">
              <a:ea typeface="Varela Round" charset="0"/>
              <a:cs typeface="Varela Round" charset="0"/>
            </a:endParaRPr>
          </a:p>
          <a:p>
            <a:pPr>
              <a:lnSpc>
                <a:spcPct val="110000"/>
              </a:lnSpc>
            </a:pPr>
            <a:r>
              <a:rPr lang="en-US" sz="2000" b="1" dirty="0">
                <a:ea typeface="Varela Round" charset="0"/>
                <a:cs typeface="Varela Round" charset="0"/>
              </a:rPr>
              <a:t>Physics: </a:t>
            </a:r>
            <a:r>
              <a:rPr lang="en-US" sz="2000" dirty="0">
                <a:ea typeface="Varela Round" charset="0"/>
                <a:cs typeface="Varela Round" charset="0"/>
              </a:rPr>
              <a:t>Natasha Holmes (PI)</a:t>
            </a:r>
          </a:p>
          <a:p>
            <a:pPr>
              <a:lnSpc>
                <a:spcPct val="110000"/>
              </a:lnSpc>
            </a:pPr>
            <a:r>
              <a:rPr lang="en-US" sz="2000" b="1" dirty="0">
                <a:ea typeface="Varela Round" charset="0"/>
                <a:cs typeface="Varela Round" charset="0"/>
              </a:rPr>
              <a:t>   Postdocs</a:t>
            </a:r>
            <a:r>
              <a:rPr lang="en-US" sz="2000" dirty="0">
                <a:ea typeface="Varela Round" charset="0"/>
                <a:cs typeface="Varela Round" charset="0"/>
              </a:rPr>
              <a:t>: Xuan Chen – Charlotte Zimmerman</a:t>
            </a:r>
            <a:br>
              <a:rPr lang="en-US" sz="2000" dirty="0">
                <a:ea typeface="Varela Round" charset="0"/>
                <a:cs typeface="Varela Round" charset="0"/>
              </a:rPr>
            </a:br>
            <a:r>
              <a:rPr lang="en-US" sz="2000" dirty="0">
                <a:ea typeface="Varela Round" charset="0"/>
                <a:cs typeface="Varela Round" charset="0"/>
              </a:rPr>
              <a:t>   </a:t>
            </a:r>
            <a:r>
              <a:rPr lang="en-US" sz="2000" b="1" dirty="0">
                <a:ea typeface="Varela Round" charset="0"/>
                <a:cs typeface="Varela Round" charset="0"/>
              </a:rPr>
              <a:t>Graduate</a:t>
            </a:r>
            <a:r>
              <a:rPr lang="en-US" sz="2000" dirty="0">
                <a:ea typeface="Varela Round" charset="0"/>
                <a:cs typeface="Varela Round" charset="0"/>
              </a:rPr>
              <a:t> </a:t>
            </a:r>
            <a:r>
              <a:rPr lang="en-US" sz="2000" b="1" dirty="0">
                <a:ea typeface="Varela Round" charset="0"/>
                <a:cs typeface="Varela Round" charset="0"/>
              </a:rPr>
              <a:t>students</a:t>
            </a:r>
            <a:r>
              <a:rPr lang="en-US" sz="2000" dirty="0">
                <a:ea typeface="Varela Round" charset="0"/>
                <a:cs typeface="Varela Round" charset="0"/>
              </a:rPr>
              <a:t>: Matthew Dew – Rebeckah Fussell 	Rachel Merrill – Olive Ross </a:t>
            </a:r>
          </a:p>
          <a:p>
            <a:pPr>
              <a:lnSpc>
                <a:spcPct val="110000"/>
              </a:lnSpc>
            </a:pPr>
            <a:r>
              <a:rPr lang="en-US" sz="2000" b="1" dirty="0">
                <a:ea typeface="Varela Round" charset="0"/>
                <a:cs typeface="Varela Round" charset="0"/>
              </a:rPr>
              <a:t>Undergraduate students: </a:t>
            </a:r>
            <a:br>
              <a:rPr lang="en-US" sz="2000" b="1" dirty="0">
                <a:ea typeface="Varela Round" charset="0"/>
                <a:cs typeface="Varela Round" charset="0"/>
              </a:rPr>
            </a:br>
            <a:r>
              <a:rPr lang="en-US" sz="2000" dirty="0">
                <a:ea typeface="Varela Round" charset="0"/>
                <a:cs typeface="Varela Round" charset="0"/>
              </a:rPr>
              <a:t>Jacob Feinleib – Sabrina 	</a:t>
            </a:r>
            <a:r>
              <a:rPr lang="en-US" sz="2000" dirty="0">
                <a:cs typeface="Varela Round" charset="0"/>
              </a:rPr>
              <a:t>McDowell – Elly Markert – Hissaa Noname – Sofi Padavan – Shaunjae Suarez</a:t>
            </a:r>
          </a:p>
          <a:p>
            <a:pPr>
              <a:lnSpc>
                <a:spcPct val="110000"/>
              </a:lnSpc>
            </a:pPr>
            <a:endParaRPr lang="en-US" sz="2000" b="1" dirty="0">
              <a:ea typeface="Varela Round" charset="0"/>
              <a:cs typeface="Varela Round" charset="0"/>
            </a:endParaRPr>
          </a:p>
          <a:p>
            <a:pPr>
              <a:lnSpc>
                <a:spcPct val="110000"/>
              </a:lnSpc>
            </a:pPr>
            <a:endParaRPr lang="en-US" sz="2000" b="1" dirty="0">
              <a:ea typeface="Varela Round" charset="0"/>
              <a:cs typeface="Varela Round" charset="0"/>
            </a:endParaRPr>
          </a:p>
          <a:p>
            <a:pPr>
              <a:lnSpc>
                <a:spcPct val="110000"/>
              </a:lnSpc>
            </a:pPr>
            <a:r>
              <a:rPr lang="en-US" sz="2000" b="1" dirty="0"/>
              <a:t>Cornell Discipline-based Education Research Community</a:t>
            </a:r>
            <a:endParaRPr lang="en-US" sz="2000" b="1" dirty="0">
              <a:ea typeface="Varela Round" charset="0"/>
              <a:cs typeface="Varela Round" charset="0"/>
            </a:endParaRPr>
          </a:p>
          <a:p>
            <a:pPr>
              <a:lnSpc>
                <a:spcPct val="110000"/>
              </a:lnSpc>
            </a:pPr>
            <a:r>
              <a:rPr lang="en-US" sz="2000" b="1" dirty="0">
                <a:ea typeface="Varela Round" charset="0"/>
                <a:cs typeface="Varela Round" charset="0"/>
              </a:rPr>
              <a:t>Bio</a:t>
            </a:r>
            <a:r>
              <a:rPr lang="en-US" sz="2000" dirty="0">
                <a:ea typeface="Varela Round" charset="0"/>
                <a:cs typeface="Varela Round" charset="0"/>
              </a:rPr>
              <a:t>: Michelle Smith</a:t>
            </a:r>
          </a:p>
          <a:p>
            <a:pPr>
              <a:lnSpc>
                <a:spcPct val="110000"/>
              </a:lnSpc>
            </a:pPr>
            <a:r>
              <a:rPr lang="en-US" sz="2000" b="1" dirty="0">
                <a:ea typeface="Varela Round" charset="0"/>
                <a:cs typeface="Varela Round" charset="0"/>
              </a:rPr>
              <a:t>Econ: </a:t>
            </a:r>
            <a:r>
              <a:rPr lang="en-US" sz="2000" dirty="0">
                <a:ea typeface="Varela Round" charset="0"/>
                <a:cs typeface="Varela Round" charset="0"/>
              </a:rPr>
              <a:t>Doug McKee – George Orlov </a:t>
            </a:r>
          </a:p>
          <a:p>
            <a:pPr>
              <a:lnSpc>
                <a:spcPct val="110000"/>
              </a:lnSpc>
            </a:pPr>
            <a:r>
              <a:rPr lang="en-US" sz="2000" b="1" dirty="0">
                <a:ea typeface="Varela Round" charset="0"/>
                <a:cs typeface="Varela Round" charset="0"/>
              </a:rPr>
              <a:t>Chem Eng: </a:t>
            </a:r>
            <a:r>
              <a:rPr lang="en-US" sz="2000" dirty="0">
                <a:ea typeface="Varela Round" charset="0"/>
                <a:cs typeface="Varela Round" charset="0"/>
              </a:rPr>
              <a:t>Allison Godwin – Alexandra Coso-Strong</a:t>
            </a:r>
          </a:p>
          <a:p>
            <a:pPr>
              <a:lnSpc>
                <a:spcPct val="110000"/>
              </a:lnSpc>
            </a:pPr>
            <a:r>
              <a:rPr lang="en-US" sz="2000" b="1" dirty="0">
                <a:ea typeface="Varela Round" charset="0"/>
                <a:cs typeface="Varela Round" charset="0"/>
              </a:rPr>
              <a:t>BioMed Eng: </a:t>
            </a:r>
            <a:r>
              <a:rPr lang="en-US" sz="2000" dirty="0">
                <a:ea typeface="Varela Round" charset="0"/>
                <a:cs typeface="Varela Round" charset="0"/>
              </a:rPr>
              <a:t>Alexandra Werth</a:t>
            </a:r>
          </a:p>
          <a:p>
            <a:pPr>
              <a:lnSpc>
                <a:spcPct val="110000"/>
              </a:lnSpc>
            </a:pPr>
            <a:r>
              <a:rPr lang="en-US" sz="2000" b="1" dirty="0">
                <a:ea typeface="Varela Round" charset="0"/>
                <a:cs typeface="Varela Round" charset="0"/>
              </a:rPr>
              <a:t>Info Sci: </a:t>
            </a:r>
            <a:r>
              <a:rPr lang="en-US" sz="2000" dirty="0">
                <a:ea typeface="Varela Round" charset="0"/>
                <a:cs typeface="Varela Round" charset="0"/>
              </a:rPr>
              <a:t>Rene Kizilcec</a:t>
            </a:r>
          </a:p>
          <a:p>
            <a:pPr>
              <a:lnSpc>
                <a:spcPct val="110000"/>
              </a:lnSpc>
            </a:pPr>
            <a:r>
              <a:rPr lang="en-US" sz="2000" b="1" dirty="0">
                <a:ea typeface="Varela Round" charset="0"/>
                <a:cs typeface="Varela Round" charset="0"/>
              </a:rPr>
              <a:t>Math: </a:t>
            </a:r>
            <a:r>
              <a:rPr lang="en-US" sz="2000" dirty="0">
                <a:ea typeface="Varela Round" charset="0"/>
                <a:cs typeface="Varela Round" charset="0"/>
              </a:rPr>
              <a:t>Tara Holm – Marie MacDonald</a:t>
            </a:r>
            <a:endParaRPr lang="en-US" sz="2000" b="1" dirty="0">
              <a:ea typeface="Varela Round" charset="0"/>
              <a:cs typeface="Varela Round" charset="0"/>
            </a:endParaRPr>
          </a:p>
        </p:txBody>
      </p:sp>
      <p:pic>
        <p:nvPicPr>
          <p:cNvPr id="2" name="Picture 1" descr="A group of people posing for the camera&#10;&#10;Description automatically generated">
            <a:extLst>
              <a:ext uri="{FF2B5EF4-FFF2-40B4-BE49-F238E27FC236}">
                <a16:creationId xmlns:a16="http://schemas.microsoft.com/office/drawing/2014/main" id="{C70DC5C9-197D-25F7-57DF-E36D589BA8A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8263"/>
          <a:stretch/>
        </p:blipFill>
        <p:spPr>
          <a:xfrm>
            <a:off x="3836713" y="1093156"/>
            <a:ext cx="1923188" cy="1463040"/>
          </a:xfrm>
          <a:prstGeom prst="rect">
            <a:avLst/>
          </a:prstGeom>
        </p:spPr>
      </p:pic>
      <p:pic>
        <p:nvPicPr>
          <p:cNvPr id="11" name="Picture 10">
            <a:extLst>
              <a:ext uri="{FF2B5EF4-FFF2-40B4-BE49-F238E27FC236}">
                <a16:creationId xmlns:a16="http://schemas.microsoft.com/office/drawing/2014/main" id="{705865B0-7122-3075-9307-BF3B830A960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3"/>
          <a:stretch/>
        </p:blipFill>
        <p:spPr>
          <a:xfrm>
            <a:off x="1825459" y="1093156"/>
            <a:ext cx="2083607" cy="1463040"/>
          </a:xfrm>
          <a:prstGeom prst="rect">
            <a:avLst/>
          </a:prstGeom>
        </p:spPr>
      </p:pic>
      <p:pic>
        <p:nvPicPr>
          <p:cNvPr id="17" name="Picture 16">
            <a:extLst>
              <a:ext uri="{FF2B5EF4-FFF2-40B4-BE49-F238E27FC236}">
                <a16:creationId xmlns:a16="http://schemas.microsoft.com/office/drawing/2014/main" id="{01694D00-A7BE-F7EB-A89A-4B3793FA868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49" y="1093156"/>
            <a:ext cx="1950719" cy="1463040"/>
          </a:xfrm>
          <a:prstGeom prst="rect">
            <a:avLst/>
          </a:prstGeom>
        </p:spPr>
      </p:pic>
      <p:pic>
        <p:nvPicPr>
          <p:cNvPr id="16" name="Picture 15" descr="Text&#10;&#10;Description automatically generated">
            <a:extLst>
              <a:ext uri="{FF2B5EF4-FFF2-40B4-BE49-F238E27FC236}">
                <a16:creationId xmlns:a16="http://schemas.microsoft.com/office/drawing/2014/main" id="{4D4A447D-14E4-979B-A679-6F63BF90319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0713" y="154936"/>
            <a:ext cx="2750685" cy="731224"/>
          </a:xfrm>
          <a:prstGeom prst="rect">
            <a:avLst/>
          </a:prstGeom>
        </p:spPr>
      </p:pic>
      <p:pic>
        <p:nvPicPr>
          <p:cNvPr id="7" name="Picture 6" descr="A group of people posing for a photo&#10;&#10;Description automatically generated">
            <a:extLst>
              <a:ext uri="{FF2B5EF4-FFF2-40B4-BE49-F238E27FC236}">
                <a16:creationId xmlns:a16="http://schemas.microsoft.com/office/drawing/2014/main" id="{349321C7-190F-80C0-644E-C4DE213A497C}"/>
              </a:ext>
            </a:extLst>
          </p:cNvPr>
          <p:cNvPicPr>
            <a:picLocks noChangeAspect="1"/>
          </p:cNvPicPr>
          <p:nvPr/>
        </p:nvPicPr>
        <p:blipFill rotWithShape="1">
          <a:blip r:embed="rId8"/>
          <a:srcRect l="6250" t="15273" r="6454" b="4359"/>
          <a:stretch/>
        </p:blipFill>
        <p:spPr>
          <a:xfrm flipH="1">
            <a:off x="5751270" y="1093156"/>
            <a:ext cx="2118860" cy="1463040"/>
          </a:xfrm>
          <a:prstGeom prst="rect">
            <a:avLst/>
          </a:prstGeom>
        </p:spPr>
      </p:pic>
      <p:pic>
        <p:nvPicPr>
          <p:cNvPr id="18" name="Picture 17" descr="A person leaning on a railing in front of a garden&#10;&#10;Description automatically generated">
            <a:extLst>
              <a:ext uri="{FF2B5EF4-FFF2-40B4-BE49-F238E27FC236}">
                <a16:creationId xmlns:a16="http://schemas.microsoft.com/office/drawing/2014/main" id="{83DB3DD2-4149-FE5D-632F-D0581680591E}"/>
              </a:ext>
            </a:extLst>
          </p:cNvPr>
          <p:cNvPicPr>
            <a:picLocks noChangeAspect="1"/>
          </p:cNvPicPr>
          <p:nvPr/>
        </p:nvPicPr>
        <p:blipFill rotWithShape="1">
          <a:blip r:embed="rId9"/>
          <a:srcRect l="25707" t="13828" b="17475"/>
          <a:stretch/>
        </p:blipFill>
        <p:spPr>
          <a:xfrm>
            <a:off x="5983811" y="-1144"/>
            <a:ext cx="890006" cy="1097280"/>
          </a:xfrm>
          <a:prstGeom prst="rect">
            <a:avLst/>
          </a:prstGeom>
        </p:spPr>
      </p:pic>
      <p:pic>
        <p:nvPicPr>
          <p:cNvPr id="23" name="Picture 22" descr="A person wearing glasses and a tie&#10;&#10;Description automatically generated">
            <a:extLst>
              <a:ext uri="{FF2B5EF4-FFF2-40B4-BE49-F238E27FC236}">
                <a16:creationId xmlns:a16="http://schemas.microsoft.com/office/drawing/2014/main" id="{3EC2CC97-ACA2-FA18-D617-72F115C081E0}"/>
              </a:ext>
            </a:extLst>
          </p:cNvPr>
          <p:cNvPicPr>
            <a:picLocks noChangeAspect="1"/>
          </p:cNvPicPr>
          <p:nvPr/>
        </p:nvPicPr>
        <p:blipFill>
          <a:blip r:embed="rId10"/>
          <a:stretch>
            <a:fillRect/>
          </a:stretch>
        </p:blipFill>
        <p:spPr>
          <a:xfrm>
            <a:off x="8255702" y="-1144"/>
            <a:ext cx="1097280" cy="1097280"/>
          </a:xfrm>
          <a:prstGeom prst="rect">
            <a:avLst/>
          </a:prstGeom>
        </p:spPr>
      </p:pic>
      <p:pic>
        <p:nvPicPr>
          <p:cNvPr id="13" name="Picture 12" descr="A group of people posing for a photo&#10;&#10;Description automatically generated">
            <a:extLst>
              <a:ext uri="{FF2B5EF4-FFF2-40B4-BE49-F238E27FC236}">
                <a16:creationId xmlns:a16="http://schemas.microsoft.com/office/drawing/2014/main" id="{C3D12AF0-60A3-7863-EA8F-82C53EA8495B}"/>
              </a:ext>
            </a:extLst>
          </p:cNvPr>
          <p:cNvPicPr>
            <a:picLocks noChangeAspect="1"/>
          </p:cNvPicPr>
          <p:nvPr/>
        </p:nvPicPr>
        <p:blipFill>
          <a:blip r:embed="rId11">
            <a:extLst>
              <a:ext uri="{28A0092B-C50C-407E-A947-70E740481C1C}">
                <a14:useLocalDpi xmlns:a14="http://schemas.microsoft.com/office/drawing/2010/main" val="0"/>
              </a:ext>
            </a:extLst>
          </a:blip>
          <a:srcRect l="7075" r="10396"/>
          <a:stretch/>
        </p:blipFill>
        <p:spPr>
          <a:xfrm>
            <a:off x="7874935" y="1093156"/>
            <a:ext cx="1811148" cy="1463040"/>
          </a:xfrm>
          <a:prstGeom prst="rect">
            <a:avLst/>
          </a:prstGeom>
        </p:spPr>
      </p:pic>
      <p:pic>
        <p:nvPicPr>
          <p:cNvPr id="1026" name="Picture 2" descr="Image of Olive Ross">
            <a:extLst>
              <a:ext uri="{FF2B5EF4-FFF2-40B4-BE49-F238E27FC236}">
                <a16:creationId xmlns:a16="http://schemas.microsoft.com/office/drawing/2014/main" id="{B36B10CA-C2DF-7EC3-7A35-25B2BF91B05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62101" y="-1144"/>
            <a:ext cx="958788"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Xuan Chen">
            <a:extLst>
              <a:ext uri="{FF2B5EF4-FFF2-40B4-BE49-F238E27FC236}">
                <a16:creationId xmlns:a16="http://schemas.microsoft.com/office/drawing/2014/main" id="{8F6C7290-D556-B507-E357-22E07AC8DF9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09462" y="-114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smiling at camera&#10;&#10;Description automatically generated">
            <a:extLst>
              <a:ext uri="{FF2B5EF4-FFF2-40B4-BE49-F238E27FC236}">
                <a16:creationId xmlns:a16="http://schemas.microsoft.com/office/drawing/2014/main" id="{3BE8BED1-1C7B-332B-5A0B-193FEA35C797}"/>
              </a:ext>
            </a:extLst>
          </p:cNvPr>
          <p:cNvPicPr>
            <a:picLocks noChangeAspect="1"/>
          </p:cNvPicPr>
          <p:nvPr/>
        </p:nvPicPr>
        <p:blipFill>
          <a:blip r:embed="rId14">
            <a:extLst>
              <a:ext uri="{28A0092B-C50C-407E-A947-70E740481C1C}">
                <a14:useLocalDpi xmlns:a14="http://schemas.microsoft.com/office/drawing/2010/main" val="0"/>
              </a:ext>
            </a:extLst>
          </a:blip>
          <a:srcRect t="14115" b="10826"/>
          <a:stretch/>
        </p:blipFill>
        <p:spPr>
          <a:xfrm>
            <a:off x="3904553" y="-1561"/>
            <a:ext cx="1097280" cy="1098114"/>
          </a:xfrm>
          <a:prstGeom prst="rect">
            <a:avLst/>
          </a:prstGeom>
        </p:spPr>
      </p:pic>
      <p:pic>
        <p:nvPicPr>
          <p:cNvPr id="2050" name="Picture 2" descr="Rachel Merrill - Teaching Assistant ...">
            <a:extLst>
              <a:ext uri="{FF2B5EF4-FFF2-40B4-BE49-F238E27FC236}">
                <a16:creationId xmlns:a16="http://schemas.microsoft.com/office/drawing/2014/main" id="{1F15F22A-36E0-EA5A-EBE3-3B45BE98D964}"/>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4042"/>
          <a:stretch/>
        </p:blipFill>
        <p:spPr bwMode="auto">
          <a:xfrm>
            <a:off x="7537066" y="-1144"/>
            <a:ext cx="943197" cy="1097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erson with curly hair wearing a black shirt&#10;&#10;Description automatically generated">
            <a:extLst>
              <a:ext uri="{FF2B5EF4-FFF2-40B4-BE49-F238E27FC236}">
                <a16:creationId xmlns:a16="http://schemas.microsoft.com/office/drawing/2014/main" id="{8F384159-5E78-6184-D25E-AD9A226D4E95}"/>
              </a:ext>
            </a:extLst>
          </p:cNvPr>
          <p:cNvPicPr>
            <a:picLocks noChangeAspect="1"/>
          </p:cNvPicPr>
          <p:nvPr/>
        </p:nvPicPr>
        <p:blipFill>
          <a:blip r:embed="rId16"/>
          <a:srcRect t="14464" b="10273"/>
          <a:stretch/>
        </p:blipFill>
        <p:spPr>
          <a:xfrm>
            <a:off x="9341287" y="-1144"/>
            <a:ext cx="971952" cy="1097280"/>
          </a:xfrm>
          <a:prstGeom prst="rect">
            <a:avLst/>
          </a:prstGeom>
        </p:spPr>
      </p:pic>
      <p:pic>
        <p:nvPicPr>
          <p:cNvPr id="10" name="Picture 2" descr="Elly Markert - Undergraduate Teaching Assistant - Cornell University  College of Agriculture and Life Sciences | LinkedIn">
            <a:extLst>
              <a:ext uri="{FF2B5EF4-FFF2-40B4-BE49-F238E27FC236}">
                <a16:creationId xmlns:a16="http://schemas.microsoft.com/office/drawing/2014/main" id="{BED8D7DD-4A58-F5C8-E5DB-B0B881F84BE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300428" y="-114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issaa ‎Walia - Cornell University ...">
            <a:extLst>
              <a:ext uri="{FF2B5EF4-FFF2-40B4-BE49-F238E27FC236}">
                <a16:creationId xmlns:a16="http://schemas.microsoft.com/office/drawing/2014/main" id="{448BAF94-48C8-D7D0-BCEC-D1ECA829438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195788" y="-114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group of people standing in a field&#10;&#10;Description automatically generated">
            <a:extLst>
              <a:ext uri="{FF2B5EF4-FFF2-40B4-BE49-F238E27FC236}">
                <a16:creationId xmlns:a16="http://schemas.microsoft.com/office/drawing/2014/main" id="{C5EECDEA-013A-1205-73A1-17E2556CAE36}"/>
              </a:ext>
            </a:extLst>
          </p:cNvPr>
          <p:cNvPicPr>
            <a:picLocks noChangeAspect="1"/>
          </p:cNvPicPr>
          <p:nvPr/>
        </p:nvPicPr>
        <p:blipFill>
          <a:blip r:embed="rId19">
            <a:extLst>
              <a:ext uri="{28A0092B-C50C-407E-A947-70E740481C1C}">
                <a14:useLocalDpi xmlns:a14="http://schemas.microsoft.com/office/drawing/2010/main" val="0"/>
              </a:ext>
            </a:extLst>
          </a:blip>
          <a:srcRect l="20090" t="26537" r="17842" b="24810"/>
          <a:stretch/>
        </p:blipFill>
        <p:spPr>
          <a:xfrm>
            <a:off x="9686079" y="1093156"/>
            <a:ext cx="2488557" cy="1463040"/>
          </a:xfrm>
          <a:prstGeom prst="rect">
            <a:avLst/>
          </a:prstGeom>
        </p:spPr>
      </p:pic>
    </p:spTree>
    <p:extLst>
      <p:ext uri="{BB962C8B-B14F-4D97-AF65-F5344CB8AC3E}">
        <p14:creationId xmlns:p14="http://schemas.microsoft.com/office/powerpoint/2010/main" val="3237824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292043-6266-D64C-6407-821A050EB67A}"/>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4600"/>
              <a:t>How do students think about measurement and uncertainty in experimental physics?</a:t>
            </a:r>
          </a:p>
        </p:txBody>
      </p:sp>
      <p:sp>
        <p:nvSpPr>
          <p:cNvPr id="36"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
            <a:extLst>
              <a:ext uri="{FF2B5EF4-FFF2-40B4-BE49-F238E27FC236}">
                <a16:creationId xmlns:a16="http://schemas.microsoft.com/office/drawing/2014/main" id="{830C0DDF-FB1A-D5DF-976C-B9167A95E981}"/>
              </a:ext>
            </a:extLst>
          </p:cNvPr>
          <p:cNvSpPr>
            <a:spLocks noGrp="1"/>
          </p:cNvSpPr>
          <p:nvPr>
            <p:ph type="sldNum" sz="quarter" idx="12"/>
          </p:nvPr>
        </p:nvSpPr>
        <p:spPr>
          <a:xfrm>
            <a:off x="8610600" y="6356350"/>
            <a:ext cx="2743200" cy="365125"/>
          </a:xfrm>
        </p:spPr>
        <p:txBody>
          <a:bodyPr/>
          <a:lstStyle/>
          <a:p>
            <a:fld id="{CC5F7ED3-0EA6-4E1D-A99E-BA5BECD11015}" type="slidenum">
              <a:rPr lang="en-US" smtClean="0"/>
              <a:t>6</a:t>
            </a:fld>
            <a:endParaRPr lang="en-US"/>
          </a:p>
        </p:txBody>
      </p:sp>
      <p:sp>
        <p:nvSpPr>
          <p:cNvPr id="3" name="Rectangle 2">
            <a:extLst>
              <a:ext uri="{FF2B5EF4-FFF2-40B4-BE49-F238E27FC236}">
                <a16:creationId xmlns:a16="http://schemas.microsoft.com/office/drawing/2014/main" id="{BD91C46A-2140-094A-08A7-878529B20A93}"/>
              </a:ext>
            </a:extLst>
          </p:cNvPr>
          <p:cNvSpPr/>
          <p:nvPr/>
        </p:nvSpPr>
        <p:spPr>
          <a:xfrm>
            <a:off x="1623182" y="2405775"/>
            <a:ext cx="4514791" cy="32877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1600" dirty="0"/>
              <a:t>Uncertainty paradigms</a:t>
            </a:r>
          </a:p>
        </p:txBody>
      </p:sp>
      <p:sp>
        <p:nvSpPr>
          <p:cNvPr id="4" name="Rectangle 3">
            <a:extLst>
              <a:ext uri="{FF2B5EF4-FFF2-40B4-BE49-F238E27FC236}">
                <a16:creationId xmlns:a16="http://schemas.microsoft.com/office/drawing/2014/main" id="{09A40762-9284-DE2A-83BB-4A163FB97ECD}"/>
              </a:ext>
            </a:extLst>
          </p:cNvPr>
          <p:cNvSpPr/>
          <p:nvPr/>
        </p:nvSpPr>
        <p:spPr>
          <a:xfrm>
            <a:off x="1623181" y="3030118"/>
            <a:ext cx="7381281" cy="32877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1600" dirty="0"/>
              <a:t>Sources</a:t>
            </a:r>
          </a:p>
        </p:txBody>
      </p:sp>
      <p:sp>
        <p:nvSpPr>
          <p:cNvPr id="5" name="Rectangle 4">
            <a:extLst>
              <a:ext uri="{FF2B5EF4-FFF2-40B4-BE49-F238E27FC236}">
                <a16:creationId xmlns:a16="http://schemas.microsoft.com/office/drawing/2014/main" id="{1DE8A0FE-CAEE-98A3-A626-13CB3564BC12}"/>
              </a:ext>
            </a:extLst>
          </p:cNvPr>
          <p:cNvSpPr/>
          <p:nvPr/>
        </p:nvSpPr>
        <p:spPr>
          <a:xfrm>
            <a:off x="1623181" y="3654461"/>
            <a:ext cx="7381281" cy="32877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1600" dirty="0"/>
              <a:t>More/Better</a:t>
            </a:r>
          </a:p>
        </p:txBody>
      </p:sp>
      <p:sp>
        <p:nvSpPr>
          <p:cNvPr id="6" name="Rectangle 5">
            <a:extLst>
              <a:ext uri="{FF2B5EF4-FFF2-40B4-BE49-F238E27FC236}">
                <a16:creationId xmlns:a16="http://schemas.microsoft.com/office/drawing/2014/main" id="{9A6381D3-913E-9A72-CCAB-BAC0E62E8C5F}"/>
              </a:ext>
            </a:extLst>
          </p:cNvPr>
          <p:cNvSpPr/>
          <p:nvPr/>
        </p:nvSpPr>
        <p:spPr>
          <a:xfrm>
            <a:off x="3094605" y="5701837"/>
            <a:ext cx="6086736" cy="32877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600" dirty="0"/>
              <a:t>Two Student</a:t>
            </a:r>
          </a:p>
        </p:txBody>
      </p:sp>
      <p:sp>
        <p:nvSpPr>
          <p:cNvPr id="7" name="Rectangle 6">
            <a:extLst>
              <a:ext uri="{FF2B5EF4-FFF2-40B4-BE49-F238E27FC236}">
                <a16:creationId xmlns:a16="http://schemas.microsoft.com/office/drawing/2014/main" id="{61B950E6-D33E-307E-73A7-774011B6AA39}"/>
              </a:ext>
            </a:extLst>
          </p:cNvPr>
          <p:cNvSpPr/>
          <p:nvPr/>
        </p:nvSpPr>
        <p:spPr>
          <a:xfrm>
            <a:off x="3094604" y="5224685"/>
            <a:ext cx="6086737" cy="32877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1600" dirty="0"/>
              <a:t>Generic Uncertainty</a:t>
            </a:r>
          </a:p>
        </p:txBody>
      </p:sp>
      <p:sp>
        <p:nvSpPr>
          <p:cNvPr id="8" name="Rectangle 7">
            <a:extLst>
              <a:ext uri="{FF2B5EF4-FFF2-40B4-BE49-F238E27FC236}">
                <a16:creationId xmlns:a16="http://schemas.microsoft.com/office/drawing/2014/main" id="{4A844DC8-EB5B-6A98-CFE5-C90066465620}"/>
              </a:ext>
            </a:extLst>
          </p:cNvPr>
          <p:cNvSpPr/>
          <p:nvPr/>
        </p:nvSpPr>
        <p:spPr>
          <a:xfrm>
            <a:off x="3836562" y="2233870"/>
            <a:ext cx="2073556" cy="2096593"/>
          </a:xfrm>
          <a:prstGeom prst="rect">
            <a:avLst/>
          </a:prstGeom>
        </p:spPr>
        <p:style>
          <a:lnRef idx="0">
            <a:schemeClr val="accent1"/>
          </a:lnRef>
          <a:fillRef idx="3">
            <a:schemeClr val="accent1"/>
          </a:fillRef>
          <a:effectRef idx="3">
            <a:schemeClr val="accent1"/>
          </a:effectRef>
          <a:fontRef idx="minor">
            <a:schemeClr val="lt1"/>
          </a:fontRef>
        </p:style>
        <p:txBody>
          <a:bodyPr rtlCol="0" anchor="t"/>
          <a:lstStyle/>
          <a:p>
            <a:pPr algn="ctr"/>
            <a:r>
              <a:rPr lang="en-US" dirty="0"/>
              <a:t>Projectile motion context</a:t>
            </a:r>
          </a:p>
        </p:txBody>
      </p:sp>
      <p:sp>
        <p:nvSpPr>
          <p:cNvPr id="9" name="Rectangle 8">
            <a:extLst>
              <a:ext uri="{FF2B5EF4-FFF2-40B4-BE49-F238E27FC236}">
                <a16:creationId xmlns:a16="http://schemas.microsoft.com/office/drawing/2014/main" id="{FD0AFBA6-BC57-3632-62B8-50B1EFB9A095}"/>
              </a:ext>
            </a:extLst>
          </p:cNvPr>
          <p:cNvSpPr/>
          <p:nvPr/>
        </p:nvSpPr>
        <p:spPr>
          <a:xfrm>
            <a:off x="6538263" y="2751744"/>
            <a:ext cx="2272413" cy="1578719"/>
          </a:xfrm>
          <a:prstGeom prst="rect">
            <a:avLst/>
          </a:prstGeom>
        </p:spPr>
        <p:style>
          <a:lnRef idx="0">
            <a:schemeClr val="accent1"/>
          </a:lnRef>
          <a:fillRef idx="3">
            <a:schemeClr val="accent1"/>
          </a:fillRef>
          <a:effectRef idx="3">
            <a:schemeClr val="accent1"/>
          </a:effectRef>
          <a:fontRef idx="minor">
            <a:schemeClr val="lt1"/>
          </a:fontRef>
        </p:style>
        <p:txBody>
          <a:bodyPr rtlCol="0" anchor="t"/>
          <a:lstStyle/>
          <a:p>
            <a:pPr algn="ctr"/>
            <a:r>
              <a:rPr lang="en-US" dirty="0"/>
              <a:t>Other “advanced” context</a:t>
            </a:r>
          </a:p>
        </p:txBody>
      </p:sp>
      <p:sp>
        <p:nvSpPr>
          <p:cNvPr id="10" name="Rectangle 9">
            <a:extLst>
              <a:ext uri="{FF2B5EF4-FFF2-40B4-BE49-F238E27FC236}">
                <a16:creationId xmlns:a16="http://schemas.microsoft.com/office/drawing/2014/main" id="{9AC98D23-9E32-0503-F7F5-7547187BBD1F}"/>
              </a:ext>
            </a:extLst>
          </p:cNvPr>
          <p:cNvSpPr/>
          <p:nvPr/>
        </p:nvSpPr>
        <p:spPr>
          <a:xfrm>
            <a:off x="5310107" y="5068699"/>
            <a:ext cx="3500569" cy="1116023"/>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Without explicit context</a:t>
            </a:r>
          </a:p>
        </p:txBody>
      </p:sp>
      <p:cxnSp>
        <p:nvCxnSpPr>
          <p:cNvPr id="11" name="Elbow Connector 17">
            <a:extLst>
              <a:ext uri="{FF2B5EF4-FFF2-40B4-BE49-F238E27FC236}">
                <a16:creationId xmlns:a16="http://schemas.microsoft.com/office/drawing/2014/main" id="{2E2C5E47-16BF-7E9E-E94D-037E6BD7EA61}"/>
              </a:ext>
            </a:extLst>
          </p:cNvPr>
          <p:cNvCxnSpPr>
            <a:cxnSpLocks/>
            <a:stCxn id="8" idx="2"/>
          </p:cNvCxnSpPr>
          <p:nvPr/>
        </p:nvCxnSpPr>
        <p:spPr>
          <a:xfrm rot="5400000" flipH="1" flipV="1">
            <a:off x="5302963" y="1958955"/>
            <a:ext cx="1941884" cy="2801131"/>
          </a:xfrm>
          <a:prstGeom prst="bentConnector4">
            <a:avLst>
              <a:gd name="adj1" fmla="val -11772"/>
              <a:gd name="adj2" fmla="val 53528"/>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E2BA190-1AE0-21A5-0E05-9481067CE337}"/>
              </a:ext>
            </a:extLst>
          </p:cNvPr>
          <p:cNvCxnSpPr/>
          <p:nvPr/>
        </p:nvCxnSpPr>
        <p:spPr>
          <a:xfrm>
            <a:off x="7674469" y="2442066"/>
            <a:ext cx="0" cy="2561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37">
            <a:extLst>
              <a:ext uri="{FF2B5EF4-FFF2-40B4-BE49-F238E27FC236}">
                <a16:creationId xmlns:a16="http://schemas.microsoft.com/office/drawing/2014/main" id="{D6BB217F-B472-AAAD-D54D-D6ED0FA6365E}"/>
              </a:ext>
            </a:extLst>
          </p:cNvPr>
          <p:cNvCxnSpPr>
            <a:cxnSpLocks/>
            <a:stCxn id="9" idx="2"/>
            <a:endCxn id="10" idx="0"/>
          </p:cNvCxnSpPr>
          <p:nvPr/>
        </p:nvCxnSpPr>
        <p:spPr>
          <a:xfrm rot="5400000">
            <a:off x="6998313" y="4392542"/>
            <a:ext cx="738236" cy="614078"/>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859417A-9161-F5F0-D585-4CF0F503543F}"/>
              </a:ext>
            </a:extLst>
          </p:cNvPr>
          <p:cNvPicPr>
            <a:picLocks noChangeAspect="1"/>
          </p:cNvPicPr>
          <p:nvPr/>
        </p:nvPicPr>
        <p:blipFill>
          <a:blip r:embed="rId2"/>
          <a:stretch>
            <a:fillRect/>
          </a:stretch>
        </p:blipFill>
        <p:spPr>
          <a:xfrm>
            <a:off x="4032799" y="3074842"/>
            <a:ext cx="1681079" cy="1090651"/>
          </a:xfrm>
          <a:prstGeom prst="rect">
            <a:avLst/>
          </a:prstGeom>
        </p:spPr>
      </p:pic>
      <p:pic>
        <p:nvPicPr>
          <p:cNvPr id="15" name="Picture 14">
            <a:extLst>
              <a:ext uri="{FF2B5EF4-FFF2-40B4-BE49-F238E27FC236}">
                <a16:creationId xmlns:a16="http://schemas.microsoft.com/office/drawing/2014/main" id="{9C43EEEF-95C5-AFE8-0D5B-F0B03DACE8F1}"/>
              </a:ext>
            </a:extLst>
          </p:cNvPr>
          <p:cNvPicPr>
            <a:picLocks noChangeAspect="1"/>
          </p:cNvPicPr>
          <p:nvPr/>
        </p:nvPicPr>
        <p:blipFill>
          <a:blip r:embed="rId3"/>
          <a:stretch>
            <a:fillRect/>
          </a:stretch>
        </p:blipFill>
        <p:spPr>
          <a:xfrm>
            <a:off x="6753033" y="3401206"/>
            <a:ext cx="1842872" cy="780878"/>
          </a:xfrm>
          <a:prstGeom prst="rect">
            <a:avLst/>
          </a:prstGeom>
        </p:spPr>
      </p:pic>
      <p:cxnSp>
        <p:nvCxnSpPr>
          <p:cNvPr id="16" name="Elbow Connector 52">
            <a:extLst>
              <a:ext uri="{FF2B5EF4-FFF2-40B4-BE49-F238E27FC236}">
                <a16:creationId xmlns:a16="http://schemas.microsoft.com/office/drawing/2014/main" id="{8781E512-D0EE-B90D-61B9-DBC48A8EEE02}"/>
              </a:ext>
            </a:extLst>
          </p:cNvPr>
          <p:cNvCxnSpPr>
            <a:cxnSpLocks/>
            <a:stCxn id="8" idx="2"/>
          </p:cNvCxnSpPr>
          <p:nvPr/>
        </p:nvCxnSpPr>
        <p:spPr>
          <a:xfrm rot="16200000" flipH="1">
            <a:off x="5264633" y="3939169"/>
            <a:ext cx="482048" cy="1264635"/>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4A73923-28E2-9621-C122-E304BF24021F}"/>
              </a:ext>
            </a:extLst>
          </p:cNvPr>
          <p:cNvCxnSpPr/>
          <p:nvPr/>
        </p:nvCxnSpPr>
        <p:spPr>
          <a:xfrm>
            <a:off x="6152181" y="4812509"/>
            <a:ext cx="0" cy="2561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5AB0B3F-6EF2-65F1-87E2-BD285F43924E}"/>
              </a:ext>
            </a:extLst>
          </p:cNvPr>
          <p:cNvSpPr txBox="1"/>
          <p:nvPr/>
        </p:nvSpPr>
        <p:spPr>
          <a:xfrm>
            <a:off x="529" y="6310150"/>
            <a:ext cx="10909640" cy="584775"/>
          </a:xfrm>
          <a:prstGeom prst="rect">
            <a:avLst/>
          </a:prstGeom>
          <a:noFill/>
        </p:spPr>
        <p:txBody>
          <a:bodyPr wrap="square">
            <a:spAutoFit/>
          </a:bodyPr>
          <a:lstStyle/>
          <a:p>
            <a:r>
              <a:rPr lang="en-US" sz="1600" dirty="0"/>
              <a:t>Schang, Dew, Stump, Holmes, Passante (2023); Stump, Dew, Passante, Holmes (2023); </a:t>
            </a:r>
            <a:br>
              <a:rPr lang="en-US" sz="1600" dirty="0"/>
            </a:br>
            <a:r>
              <a:rPr lang="en-US" sz="1600" dirty="0"/>
              <a:t>Stump, Hughes, Passante, Holmes (2023)</a:t>
            </a:r>
            <a:r>
              <a:rPr lang="en-US" sz="1600" i="1" dirty="0"/>
              <a:t>; </a:t>
            </a:r>
            <a:r>
              <a:rPr lang="en-US" sz="1600" dirty="0"/>
              <a:t>Stump, Hughes, Holmes, Passante (2024) </a:t>
            </a:r>
            <a:r>
              <a:rPr lang="en-US" sz="1600" i="1" dirty="0"/>
              <a:t>Phys. Rev. PER</a:t>
            </a:r>
            <a:endParaRPr lang="en-US" sz="1600" dirty="0"/>
          </a:p>
        </p:txBody>
      </p:sp>
    </p:spTree>
    <p:extLst>
      <p:ext uri="{BB962C8B-B14F-4D97-AF65-F5344CB8AC3E}">
        <p14:creationId xmlns:p14="http://schemas.microsoft.com/office/powerpoint/2010/main" val="3914288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292043-6266-D64C-6407-821A050EB67A}"/>
              </a:ext>
            </a:extLst>
          </p:cNvPr>
          <p:cNvSpPr>
            <a:spLocks noGrp="1"/>
          </p:cNvSpPr>
          <p:nvPr>
            <p:ph type="title"/>
          </p:nvPr>
        </p:nvSpPr>
        <p:spPr>
          <a:xfrm>
            <a:off x="638881" y="457200"/>
            <a:ext cx="10909640" cy="1368614"/>
          </a:xfrm>
        </p:spPr>
        <p:txBody>
          <a:bodyPr vert="horz" lIns="91440" tIns="45720" rIns="91440" bIns="45720" rtlCol="0" anchor="ctr">
            <a:normAutofit fontScale="90000"/>
          </a:bodyPr>
          <a:lstStyle/>
          <a:p>
            <a:pPr algn="ctr"/>
            <a:r>
              <a:rPr lang="en-US" sz="4800" dirty="0"/>
              <a:t>Two students are discussing uncertainty in physics experiments.</a:t>
            </a:r>
            <a:endParaRPr lang="en-US" sz="4600" dirty="0"/>
          </a:p>
        </p:txBody>
      </p:sp>
      <p:sp>
        <p:nvSpPr>
          <p:cNvPr id="36"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
            <a:extLst>
              <a:ext uri="{FF2B5EF4-FFF2-40B4-BE49-F238E27FC236}">
                <a16:creationId xmlns:a16="http://schemas.microsoft.com/office/drawing/2014/main" id="{830C0DDF-FB1A-D5DF-976C-B9167A95E981}"/>
              </a:ext>
            </a:extLst>
          </p:cNvPr>
          <p:cNvSpPr>
            <a:spLocks noGrp="1"/>
          </p:cNvSpPr>
          <p:nvPr>
            <p:ph type="sldNum" sz="quarter" idx="12"/>
          </p:nvPr>
        </p:nvSpPr>
        <p:spPr>
          <a:xfrm>
            <a:off x="8610600" y="6356350"/>
            <a:ext cx="2743200" cy="365125"/>
          </a:xfrm>
        </p:spPr>
        <p:txBody>
          <a:bodyPr/>
          <a:lstStyle/>
          <a:p>
            <a:fld id="{CC5F7ED3-0EA6-4E1D-A99E-BA5BECD11015}" type="slidenum">
              <a:rPr lang="en-US" smtClean="0"/>
              <a:t>7</a:t>
            </a:fld>
            <a:endParaRPr lang="en-US"/>
          </a:p>
        </p:txBody>
      </p:sp>
      <p:sp>
        <p:nvSpPr>
          <p:cNvPr id="19" name="TextBox 18">
            <a:extLst>
              <a:ext uri="{FF2B5EF4-FFF2-40B4-BE49-F238E27FC236}">
                <a16:creationId xmlns:a16="http://schemas.microsoft.com/office/drawing/2014/main" id="{0FDF97A4-1F68-A50A-740E-70268D18A16D}"/>
              </a:ext>
            </a:extLst>
          </p:cNvPr>
          <p:cNvSpPr txBox="1"/>
          <p:nvPr/>
        </p:nvSpPr>
        <p:spPr>
          <a:xfrm>
            <a:off x="529" y="6552160"/>
            <a:ext cx="5562600" cy="338554"/>
          </a:xfrm>
          <a:prstGeom prst="rect">
            <a:avLst/>
          </a:prstGeom>
          <a:noFill/>
        </p:spPr>
        <p:txBody>
          <a:bodyPr wrap="square">
            <a:spAutoFit/>
          </a:bodyPr>
          <a:lstStyle/>
          <a:p>
            <a:r>
              <a:rPr lang="en-US" sz="1600" dirty="0"/>
              <a:t>Stump, Hughes, Holmes, Passante (2024) </a:t>
            </a:r>
            <a:r>
              <a:rPr lang="en-US" sz="1600" i="1" dirty="0"/>
              <a:t>Phys. Rev. PER</a:t>
            </a:r>
            <a:endParaRPr lang="en-US" sz="1600" dirty="0"/>
          </a:p>
        </p:txBody>
      </p:sp>
      <p:sp>
        <p:nvSpPr>
          <p:cNvPr id="20" name="TextBox 19">
            <a:extLst>
              <a:ext uri="{FF2B5EF4-FFF2-40B4-BE49-F238E27FC236}">
                <a16:creationId xmlns:a16="http://schemas.microsoft.com/office/drawing/2014/main" id="{75376C3C-A122-4AD1-3EE4-D1B5151335F7}"/>
              </a:ext>
            </a:extLst>
          </p:cNvPr>
          <p:cNvSpPr txBox="1"/>
          <p:nvPr/>
        </p:nvSpPr>
        <p:spPr>
          <a:xfrm>
            <a:off x="7837661" y="2938079"/>
            <a:ext cx="3796619" cy="2246769"/>
          </a:xfrm>
          <a:prstGeom prst="rect">
            <a:avLst/>
          </a:prstGeom>
          <a:noFill/>
        </p:spPr>
        <p:txBody>
          <a:bodyPr wrap="square" rtlCol="0">
            <a:spAutoFit/>
          </a:bodyPr>
          <a:lstStyle/>
          <a:p>
            <a:r>
              <a:rPr lang="en-US" sz="2800" dirty="0"/>
              <a:t>Which student do you agree with more?</a:t>
            </a:r>
          </a:p>
          <a:p>
            <a:endParaRPr lang="en-US" sz="2800" dirty="0"/>
          </a:p>
          <a:p>
            <a:r>
              <a:rPr lang="en-US" sz="2800" dirty="0"/>
              <a:t>Please explain your reasoning.</a:t>
            </a:r>
          </a:p>
        </p:txBody>
      </p:sp>
      <p:pic>
        <p:nvPicPr>
          <p:cNvPr id="21" name="Picture 20" descr="A group of people with text&#10;&#10;Description automatically generated">
            <a:extLst>
              <a:ext uri="{FF2B5EF4-FFF2-40B4-BE49-F238E27FC236}">
                <a16:creationId xmlns:a16="http://schemas.microsoft.com/office/drawing/2014/main" id="{D6AD54DF-F22A-C37D-0A67-E13264F93846}"/>
              </a:ext>
            </a:extLst>
          </p:cNvPr>
          <p:cNvPicPr>
            <a:picLocks noChangeAspect="1"/>
          </p:cNvPicPr>
          <p:nvPr/>
        </p:nvPicPr>
        <p:blipFill>
          <a:blip r:embed="rId2">
            <a:extLst>
              <a:ext uri="{28A0092B-C50C-407E-A947-70E740481C1C}">
                <a14:useLocalDpi xmlns:a14="http://schemas.microsoft.com/office/drawing/2010/main" val="0"/>
              </a:ext>
            </a:extLst>
          </a:blip>
          <a:srcRect t="6385" b="20941"/>
          <a:stretch/>
        </p:blipFill>
        <p:spPr>
          <a:xfrm>
            <a:off x="1207580" y="2306594"/>
            <a:ext cx="5969832" cy="3953913"/>
          </a:xfrm>
          <a:prstGeom prst="rect">
            <a:avLst/>
          </a:prstGeom>
        </p:spPr>
      </p:pic>
    </p:spTree>
    <p:extLst>
      <p:ext uri="{BB962C8B-B14F-4D97-AF65-F5344CB8AC3E}">
        <p14:creationId xmlns:p14="http://schemas.microsoft.com/office/powerpoint/2010/main" val="14922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292043-6266-D64C-6407-821A050EB67A}"/>
              </a:ext>
            </a:extLst>
          </p:cNvPr>
          <p:cNvSpPr>
            <a:spLocks noGrp="1"/>
          </p:cNvSpPr>
          <p:nvPr>
            <p:ph type="title"/>
          </p:nvPr>
        </p:nvSpPr>
        <p:spPr>
          <a:xfrm>
            <a:off x="638881" y="457200"/>
            <a:ext cx="10909640" cy="1368614"/>
          </a:xfrm>
        </p:spPr>
        <p:txBody>
          <a:bodyPr vert="horz" lIns="91440" tIns="45720" rIns="91440" bIns="45720" rtlCol="0" anchor="ctr">
            <a:normAutofit fontScale="90000"/>
          </a:bodyPr>
          <a:lstStyle/>
          <a:p>
            <a:pPr algn="ctr"/>
            <a:r>
              <a:rPr lang="en-US" sz="4800" dirty="0"/>
              <a:t>Two students are discussing uncertainty in physics experiments.</a:t>
            </a:r>
            <a:endParaRPr lang="en-US" sz="4600" dirty="0"/>
          </a:p>
        </p:txBody>
      </p:sp>
      <p:sp>
        <p:nvSpPr>
          <p:cNvPr id="36"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
            <a:extLst>
              <a:ext uri="{FF2B5EF4-FFF2-40B4-BE49-F238E27FC236}">
                <a16:creationId xmlns:a16="http://schemas.microsoft.com/office/drawing/2014/main" id="{830C0DDF-FB1A-D5DF-976C-B9167A95E981}"/>
              </a:ext>
            </a:extLst>
          </p:cNvPr>
          <p:cNvSpPr>
            <a:spLocks noGrp="1"/>
          </p:cNvSpPr>
          <p:nvPr>
            <p:ph type="sldNum" sz="quarter" idx="12"/>
          </p:nvPr>
        </p:nvSpPr>
        <p:spPr>
          <a:xfrm>
            <a:off x="8610600" y="6356350"/>
            <a:ext cx="2743200" cy="365125"/>
          </a:xfrm>
        </p:spPr>
        <p:txBody>
          <a:bodyPr/>
          <a:lstStyle/>
          <a:p>
            <a:fld id="{CC5F7ED3-0EA6-4E1D-A99E-BA5BECD11015}" type="slidenum">
              <a:rPr lang="en-US" smtClean="0"/>
              <a:t>8</a:t>
            </a:fld>
            <a:endParaRPr lang="en-US"/>
          </a:p>
        </p:txBody>
      </p:sp>
      <p:sp>
        <p:nvSpPr>
          <p:cNvPr id="19" name="TextBox 18">
            <a:extLst>
              <a:ext uri="{FF2B5EF4-FFF2-40B4-BE49-F238E27FC236}">
                <a16:creationId xmlns:a16="http://schemas.microsoft.com/office/drawing/2014/main" id="{0FDF97A4-1F68-A50A-740E-70268D18A16D}"/>
              </a:ext>
            </a:extLst>
          </p:cNvPr>
          <p:cNvSpPr txBox="1"/>
          <p:nvPr/>
        </p:nvSpPr>
        <p:spPr>
          <a:xfrm>
            <a:off x="529" y="6552160"/>
            <a:ext cx="5562600" cy="338554"/>
          </a:xfrm>
          <a:prstGeom prst="rect">
            <a:avLst/>
          </a:prstGeom>
          <a:noFill/>
        </p:spPr>
        <p:txBody>
          <a:bodyPr wrap="square">
            <a:spAutoFit/>
          </a:bodyPr>
          <a:lstStyle/>
          <a:p>
            <a:r>
              <a:rPr lang="en-US" sz="1600" dirty="0"/>
              <a:t>Stump, Hughes, Holmes, Passante (2024) </a:t>
            </a:r>
            <a:r>
              <a:rPr lang="en-US" sz="1600" i="1" dirty="0"/>
              <a:t>Phys. Rev. PER</a:t>
            </a:r>
            <a:endParaRPr lang="en-US" sz="1600" dirty="0"/>
          </a:p>
        </p:txBody>
      </p:sp>
      <p:sp>
        <p:nvSpPr>
          <p:cNvPr id="20" name="TextBox 19">
            <a:extLst>
              <a:ext uri="{FF2B5EF4-FFF2-40B4-BE49-F238E27FC236}">
                <a16:creationId xmlns:a16="http://schemas.microsoft.com/office/drawing/2014/main" id="{75376C3C-A122-4AD1-3EE4-D1B5151335F7}"/>
              </a:ext>
            </a:extLst>
          </p:cNvPr>
          <p:cNvSpPr txBox="1"/>
          <p:nvPr/>
        </p:nvSpPr>
        <p:spPr>
          <a:xfrm>
            <a:off x="7837661" y="2938079"/>
            <a:ext cx="3796619" cy="2246769"/>
          </a:xfrm>
          <a:prstGeom prst="rect">
            <a:avLst/>
          </a:prstGeom>
          <a:noFill/>
        </p:spPr>
        <p:txBody>
          <a:bodyPr wrap="square" rtlCol="0">
            <a:spAutoFit/>
          </a:bodyPr>
          <a:lstStyle/>
          <a:p>
            <a:r>
              <a:rPr lang="en-US" sz="2800" dirty="0"/>
              <a:t>Which student do you agree with more?</a:t>
            </a:r>
          </a:p>
          <a:p>
            <a:endParaRPr lang="en-US" sz="2800" dirty="0"/>
          </a:p>
          <a:p>
            <a:pPr marL="514350" indent="-514350">
              <a:buFont typeface="+mj-lt"/>
              <a:buAutoNum type="alphaUcPeriod"/>
            </a:pPr>
            <a:r>
              <a:rPr lang="en-US" sz="2800" dirty="0"/>
              <a:t>Student A</a:t>
            </a:r>
          </a:p>
          <a:p>
            <a:pPr marL="514350" indent="-514350">
              <a:buFont typeface="+mj-lt"/>
              <a:buAutoNum type="alphaUcPeriod"/>
            </a:pPr>
            <a:r>
              <a:rPr lang="en-US" sz="2800" dirty="0"/>
              <a:t>Student B</a:t>
            </a:r>
          </a:p>
        </p:txBody>
      </p:sp>
      <p:pic>
        <p:nvPicPr>
          <p:cNvPr id="21" name="Picture 20" descr="A group of people with text&#10;&#10;Description automatically generated">
            <a:extLst>
              <a:ext uri="{FF2B5EF4-FFF2-40B4-BE49-F238E27FC236}">
                <a16:creationId xmlns:a16="http://schemas.microsoft.com/office/drawing/2014/main" id="{D6AD54DF-F22A-C37D-0A67-E13264F93846}"/>
              </a:ext>
            </a:extLst>
          </p:cNvPr>
          <p:cNvPicPr>
            <a:picLocks noChangeAspect="1"/>
          </p:cNvPicPr>
          <p:nvPr/>
        </p:nvPicPr>
        <p:blipFill>
          <a:blip r:embed="rId2">
            <a:extLst>
              <a:ext uri="{28A0092B-C50C-407E-A947-70E740481C1C}">
                <a14:useLocalDpi xmlns:a14="http://schemas.microsoft.com/office/drawing/2010/main" val="0"/>
              </a:ext>
            </a:extLst>
          </a:blip>
          <a:srcRect t="6385" b="20941"/>
          <a:stretch/>
        </p:blipFill>
        <p:spPr>
          <a:xfrm>
            <a:off x="1207580" y="2306594"/>
            <a:ext cx="5969832" cy="3953913"/>
          </a:xfrm>
          <a:prstGeom prst="rect">
            <a:avLst/>
          </a:prstGeom>
        </p:spPr>
      </p:pic>
    </p:spTree>
    <p:extLst>
      <p:ext uri="{BB962C8B-B14F-4D97-AF65-F5344CB8AC3E}">
        <p14:creationId xmlns:p14="http://schemas.microsoft.com/office/powerpoint/2010/main" val="282282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292043-6266-D64C-6407-821A050EB67A}"/>
              </a:ext>
            </a:extLst>
          </p:cNvPr>
          <p:cNvSpPr>
            <a:spLocks noGrp="1"/>
          </p:cNvSpPr>
          <p:nvPr>
            <p:ph type="title"/>
          </p:nvPr>
        </p:nvSpPr>
        <p:spPr>
          <a:xfrm>
            <a:off x="638881" y="457200"/>
            <a:ext cx="10909640" cy="1368614"/>
          </a:xfrm>
        </p:spPr>
        <p:txBody>
          <a:bodyPr vert="horz" lIns="91440" tIns="45720" rIns="91440" bIns="45720" rtlCol="0" anchor="ctr">
            <a:normAutofit fontScale="90000"/>
          </a:bodyPr>
          <a:lstStyle/>
          <a:p>
            <a:pPr algn="ctr"/>
            <a:r>
              <a:rPr lang="en-US" sz="4800" dirty="0"/>
              <a:t>Two students are discussing uncertainty in physics experiments.</a:t>
            </a:r>
            <a:endParaRPr lang="en-US" sz="4600" dirty="0"/>
          </a:p>
        </p:txBody>
      </p:sp>
      <p:sp>
        <p:nvSpPr>
          <p:cNvPr id="36"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
            <a:extLst>
              <a:ext uri="{FF2B5EF4-FFF2-40B4-BE49-F238E27FC236}">
                <a16:creationId xmlns:a16="http://schemas.microsoft.com/office/drawing/2014/main" id="{830C0DDF-FB1A-D5DF-976C-B9167A95E981}"/>
              </a:ext>
            </a:extLst>
          </p:cNvPr>
          <p:cNvSpPr>
            <a:spLocks noGrp="1"/>
          </p:cNvSpPr>
          <p:nvPr>
            <p:ph type="sldNum" sz="quarter" idx="12"/>
          </p:nvPr>
        </p:nvSpPr>
        <p:spPr>
          <a:xfrm>
            <a:off x="8610600" y="6356350"/>
            <a:ext cx="2743200" cy="365125"/>
          </a:xfrm>
        </p:spPr>
        <p:txBody>
          <a:bodyPr/>
          <a:lstStyle/>
          <a:p>
            <a:fld id="{CC5F7ED3-0EA6-4E1D-A99E-BA5BECD11015}" type="slidenum">
              <a:rPr lang="en-US" smtClean="0"/>
              <a:t>9</a:t>
            </a:fld>
            <a:endParaRPr lang="en-US"/>
          </a:p>
        </p:txBody>
      </p:sp>
      <p:sp>
        <p:nvSpPr>
          <p:cNvPr id="19" name="TextBox 18">
            <a:extLst>
              <a:ext uri="{FF2B5EF4-FFF2-40B4-BE49-F238E27FC236}">
                <a16:creationId xmlns:a16="http://schemas.microsoft.com/office/drawing/2014/main" id="{0FDF97A4-1F68-A50A-740E-70268D18A16D}"/>
              </a:ext>
            </a:extLst>
          </p:cNvPr>
          <p:cNvSpPr txBox="1"/>
          <p:nvPr/>
        </p:nvSpPr>
        <p:spPr>
          <a:xfrm>
            <a:off x="529" y="6552160"/>
            <a:ext cx="5562600" cy="338554"/>
          </a:xfrm>
          <a:prstGeom prst="rect">
            <a:avLst/>
          </a:prstGeom>
          <a:noFill/>
        </p:spPr>
        <p:txBody>
          <a:bodyPr wrap="square">
            <a:spAutoFit/>
          </a:bodyPr>
          <a:lstStyle/>
          <a:p>
            <a:r>
              <a:rPr lang="en-US" sz="1600" dirty="0"/>
              <a:t>Stump, Hughes, Holmes, Passante (2024) </a:t>
            </a:r>
            <a:r>
              <a:rPr lang="en-US" sz="1600" i="1" dirty="0"/>
              <a:t>Phys. Rev. PER</a:t>
            </a:r>
            <a:endParaRPr lang="en-US" sz="1600" dirty="0"/>
          </a:p>
        </p:txBody>
      </p:sp>
      <p:pic>
        <p:nvPicPr>
          <p:cNvPr id="21" name="Picture 20" descr="A group of people with text&#10;&#10;Description automatically generated">
            <a:extLst>
              <a:ext uri="{FF2B5EF4-FFF2-40B4-BE49-F238E27FC236}">
                <a16:creationId xmlns:a16="http://schemas.microsoft.com/office/drawing/2014/main" id="{D6AD54DF-F22A-C37D-0A67-E13264F93846}"/>
              </a:ext>
            </a:extLst>
          </p:cNvPr>
          <p:cNvPicPr>
            <a:picLocks noChangeAspect="1"/>
          </p:cNvPicPr>
          <p:nvPr/>
        </p:nvPicPr>
        <p:blipFill>
          <a:blip r:embed="rId2">
            <a:extLst>
              <a:ext uri="{28A0092B-C50C-407E-A947-70E740481C1C}">
                <a14:useLocalDpi xmlns:a14="http://schemas.microsoft.com/office/drawing/2010/main" val="0"/>
              </a:ext>
            </a:extLst>
          </a:blip>
          <a:srcRect t="6385" b="20941"/>
          <a:stretch/>
        </p:blipFill>
        <p:spPr>
          <a:xfrm>
            <a:off x="1207580" y="2306594"/>
            <a:ext cx="5969832" cy="3953913"/>
          </a:xfrm>
          <a:prstGeom prst="rect">
            <a:avLst/>
          </a:prstGeom>
        </p:spPr>
      </p:pic>
      <p:sp>
        <p:nvSpPr>
          <p:cNvPr id="20" name="TextBox 19">
            <a:extLst>
              <a:ext uri="{FF2B5EF4-FFF2-40B4-BE49-F238E27FC236}">
                <a16:creationId xmlns:a16="http://schemas.microsoft.com/office/drawing/2014/main" id="{75376C3C-A122-4AD1-3EE4-D1B5151335F7}"/>
              </a:ext>
            </a:extLst>
          </p:cNvPr>
          <p:cNvSpPr txBox="1"/>
          <p:nvPr/>
        </p:nvSpPr>
        <p:spPr>
          <a:xfrm>
            <a:off x="6489700" y="2032001"/>
            <a:ext cx="5518150" cy="4955203"/>
          </a:xfrm>
          <a:prstGeom prst="rect">
            <a:avLst/>
          </a:prstGeom>
          <a:noFill/>
        </p:spPr>
        <p:txBody>
          <a:bodyPr wrap="square" rtlCol="0">
            <a:spAutoFit/>
          </a:bodyPr>
          <a:lstStyle/>
          <a:p>
            <a:pPr marL="285750" indent="-285750">
              <a:buFont typeface="Arial" panose="020B0604020202020204" pitchFamily="34" charset="0"/>
              <a:buChar char="•"/>
            </a:pPr>
            <a:r>
              <a:rPr lang="en-US" sz="2400" dirty="0"/>
              <a:t>If students think A:</a:t>
            </a:r>
          </a:p>
          <a:p>
            <a:pPr marL="742950" lvl="1" indent="-285750">
              <a:buFont typeface="Arial" panose="020B0604020202020204" pitchFamily="34" charset="0"/>
              <a:buChar char="•"/>
            </a:pPr>
            <a:r>
              <a:rPr lang="en-US" sz="2000" dirty="0"/>
              <a:t>uncertainty = error = mistake,</a:t>
            </a:r>
          </a:p>
          <a:p>
            <a:pPr marL="742950" lvl="1" indent="-285750">
              <a:buFont typeface="Arial" panose="020B0604020202020204" pitchFamily="34" charset="0"/>
              <a:buChar char="•"/>
            </a:pPr>
            <a:r>
              <a:rPr lang="en-US" sz="2000" dirty="0"/>
              <a:t>Point of experiment is to find the “true value”</a:t>
            </a:r>
          </a:p>
          <a:p>
            <a:pPr marL="742950" lvl="1" indent="-285750">
              <a:buFont typeface="Arial" panose="020B0604020202020204" pitchFamily="34" charset="0"/>
              <a:buChar char="•"/>
            </a:pPr>
            <a:r>
              <a:rPr lang="en-US" sz="2000" dirty="0"/>
              <a:t>Results should be evaluated based on closeness to “true value”</a:t>
            </a:r>
          </a:p>
          <a:p>
            <a:pPr marL="742950" lvl="1" indent="-285750">
              <a:buFont typeface="Arial" panose="020B0604020202020204" pitchFamily="34" charset="0"/>
              <a:buChar char="•"/>
            </a:pPr>
            <a:r>
              <a:rPr lang="en-US" sz="2000" dirty="0"/>
              <a:t>Impacts decisions about experimental design, how they interpret results, and make sense of data.</a:t>
            </a:r>
          </a:p>
          <a:p>
            <a:pPr marL="285750" indent="-285750">
              <a:buFont typeface="Arial" panose="020B0604020202020204" pitchFamily="34" charset="0"/>
              <a:buChar char="•"/>
            </a:pPr>
            <a:r>
              <a:rPr lang="en-US" sz="2400" dirty="0"/>
              <a:t>If students think B:</a:t>
            </a:r>
          </a:p>
          <a:p>
            <a:pPr marL="742950" lvl="1" indent="-285750">
              <a:buFont typeface="Arial" panose="020B0604020202020204" pitchFamily="34" charset="0"/>
              <a:buChar char="•"/>
            </a:pPr>
            <a:r>
              <a:rPr lang="en-US" sz="2000" dirty="0"/>
              <a:t>Lots of stuff.</a:t>
            </a:r>
          </a:p>
          <a:p>
            <a:endParaRPr lang="en-US" sz="2000" dirty="0"/>
          </a:p>
          <a:p>
            <a:r>
              <a:rPr lang="en-US" sz="2400" dirty="0"/>
              <a:t>Knowing how they’re thinking impacts what our instruction looks like.</a:t>
            </a:r>
          </a:p>
          <a:p>
            <a:endParaRPr lang="en-US" sz="2000" dirty="0"/>
          </a:p>
        </p:txBody>
      </p:sp>
    </p:spTree>
    <p:extLst>
      <p:ext uri="{BB962C8B-B14F-4D97-AF65-F5344CB8AC3E}">
        <p14:creationId xmlns:p14="http://schemas.microsoft.com/office/powerpoint/2010/main" val="143378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4877</TotalTime>
  <Words>6698</Words>
  <Application>Microsoft Office PowerPoint</Application>
  <PresentationFormat>Widescreen</PresentationFormat>
  <Paragraphs>474</Paragraphs>
  <Slides>56</Slides>
  <Notes>16</Notes>
  <HiddenSlides>3</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68" baseType="lpstr">
      <vt:lpstr>Aptos</vt:lpstr>
      <vt:lpstr>Aptos Display</vt:lpstr>
      <vt:lpstr>Arial</vt:lpstr>
      <vt:lpstr>Calibri</vt:lpstr>
      <vt:lpstr>Cambria Math</vt:lpstr>
      <vt:lpstr>Century Schoolbook</vt:lpstr>
      <vt:lpstr>Google Sans</vt:lpstr>
      <vt:lpstr>Helvetica Neue</vt:lpstr>
      <vt:lpstr>Varela Round</vt:lpstr>
      <vt:lpstr>Wingdings</vt:lpstr>
      <vt:lpstr>Office Theme</vt:lpstr>
      <vt:lpstr>Acrobat Document</vt:lpstr>
      <vt:lpstr>Why does a physics education researcher belong in a physics department?</vt:lpstr>
      <vt:lpstr>Who am I and what am I doing here?</vt:lpstr>
      <vt:lpstr>Why should a Physics Education Researcher be in a physics department?</vt:lpstr>
      <vt:lpstr>Why should a Physics Education Researcher be in a physics department?</vt:lpstr>
      <vt:lpstr>How do students think about measurement and uncertainty in experimental physics?</vt:lpstr>
      <vt:lpstr>How do students think about measurement and uncertainty in experimental physics?</vt:lpstr>
      <vt:lpstr>Two students are discussing uncertainty in physics experiments.</vt:lpstr>
      <vt:lpstr>Two students are discussing uncertainty in physics experiments.</vt:lpstr>
      <vt:lpstr>Two students are discussing uncertainty in physics experiments.</vt:lpstr>
      <vt:lpstr>Which student do you agree with more?</vt:lpstr>
      <vt:lpstr>Which student do you agree with more? Reasonings</vt:lpstr>
      <vt:lpstr>Which student do you agree with more? Reasonings</vt:lpstr>
      <vt:lpstr>Which student do you agree with more? Reasonings</vt:lpstr>
      <vt:lpstr>Which student do you agree with more? Reasonings</vt:lpstr>
      <vt:lpstr>Which student do you agree with more? Reasonings</vt:lpstr>
      <vt:lpstr>Which student do you agree with more?</vt:lpstr>
      <vt:lpstr>Example expert responses</vt:lpstr>
      <vt:lpstr>Example expert responses</vt:lpstr>
      <vt:lpstr>Example expert responses</vt:lpstr>
      <vt:lpstr>Example expert responses</vt:lpstr>
      <vt:lpstr>Example expert responses</vt:lpstr>
      <vt:lpstr>Example expert responses</vt:lpstr>
      <vt:lpstr>Example expert responses</vt:lpstr>
      <vt:lpstr>Do students and experts think objects have a true definite position?</vt:lpstr>
      <vt:lpstr>Why should a Physics Education Researcher be in a physics department?</vt:lpstr>
      <vt:lpstr>Why should a Physics Education Researcher be in a physics department?</vt:lpstr>
      <vt:lpstr>How do you know if an experimental result is trustworthy?</vt:lpstr>
      <vt:lpstr>How do you know if an experimental result is trustworthy?</vt:lpstr>
      <vt:lpstr>How do you know if an experimental result is trustworthy?</vt:lpstr>
      <vt:lpstr>How do you know if an experimental result is trustworthy?</vt:lpstr>
      <vt:lpstr>How do you know if an experimental result is trustworthy?</vt:lpstr>
      <vt:lpstr>How do you know if an experimental result is trustworthy?</vt:lpstr>
      <vt:lpstr>How do you know if an experimental result is trustworthy?</vt:lpstr>
      <vt:lpstr>How do you know if an experimental result is trustworthy? Statistical uncertainty</vt:lpstr>
      <vt:lpstr>How do you know if an experimental result is trustworthy? Systematic uncertainty</vt:lpstr>
      <vt:lpstr>How do you know if an experimental result is trustworthy?</vt:lpstr>
      <vt:lpstr>2. We can apply the tools, ways of thinking, and values for evidence in physics to study the teaching and learning of physics.</vt:lpstr>
      <vt:lpstr>2. We can apply the tools, ways of thinking, and values for evidence in physics to study the teaching and learning of physics.</vt:lpstr>
      <vt:lpstr>Why should a Physics Education Researcher be in a physics department?</vt:lpstr>
      <vt:lpstr>Bidirectional relationship for research and implementation</vt:lpstr>
      <vt:lpstr>Extensive literature indicating that traditional labs are problematic.</vt:lpstr>
      <vt:lpstr>Developing labs about experimental physics </vt:lpstr>
      <vt:lpstr>Intro Course sequence</vt:lpstr>
      <vt:lpstr>Other models for non-traditional labs</vt:lpstr>
      <vt:lpstr>Other models for non-traditional labs</vt:lpstr>
      <vt:lpstr>Bringing “authentic physics” to the intro physics lab</vt:lpstr>
      <vt:lpstr>Bringing “authentic physics” to the intro  physics lab</vt:lpstr>
      <vt:lpstr>Bringing “authentic physics” to the intro  physics lab</vt:lpstr>
      <vt:lpstr>Bidirectional relationship for research and implementation</vt:lpstr>
      <vt:lpstr>Bidirectional relationship for research and implementation</vt:lpstr>
      <vt:lpstr>Understanding how Peer Instruction supports student learning</vt:lpstr>
      <vt:lpstr>Understanding how Peer Instruction supports student learning</vt:lpstr>
      <vt:lpstr>Bidirectional relationship for research and implementation</vt:lpstr>
      <vt:lpstr>PowerPoint Presentation</vt:lpstr>
      <vt:lpstr>Why should a Physics Education Researcher be in a physics department?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Natasha Grace Holmes</dc:creator>
  <cp:lastModifiedBy>Natasha Grace Holmes</cp:lastModifiedBy>
  <cp:revision>38</cp:revision>
  <dcterms:created xsi:type="dcterms:W3CDTF">2024-09-25T12:35:31Z</dcterms:created>
  <dcterms:modified xsi:type="dcterms:W3CDTF">2024-10-14T14:28:33Z</dcterms:modified>
</cp:coreProperties>
</file>