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1"/>
  </p:notesMasterIdLst>
  <p:sldIdLst>
    <p:sldId id="360" r:id="rId2"/>
    <p:sldId id="370" r:id="rId3"/>
    <p:sldId id="359" r:id="rId4"/>
    <p:sldId id="379" r:id="rId5"/>
    <p:sldId id="384" r:id="rId6"/>
    <p:sldId id="1504" r:id="rId7"/>
    <p:sldId id="380" r:id="rId8"/>
    <p:sldId id="378" r:id="rId9"/>
    <p:sldId id="373" r:id="rId10"/>
    <p:sldId id="346" r:id="rId11"/>
    <p:sldId id="322" r:id="rId12"/>
    <p:sldId id="350" r:id="rId13"/>
    <p:sldId id="368" r:id="rId14"/>
    <p:sldId id="1469" r:id="rId15"/>
    <p:sldId id="361" r:id="rId16"/>
    <p:sldId id="1502" r:id="rId17"/>
    <p:sldId id="257" r:id="rId18"/>
    <p:sldId id="385" r:id="rId19"/>
    <p:sldId id="375" r:id="rId20"/>
    <p:sldId id="386" r:id="rId21"/>
    <p:sldId id="1503" r:id="rId22"/>
    <p:sldId id="256" r:id="rId23"/>
    <p:sldId id="357" r:id="rId24"/>
    <p:sldId id="325" r:id="rId25"/>
    <p:sldId id="281" r:id="rId26"/>
    <p:sldId id="266" r:id="rId27"/>
    <p:sldId id="1494" r:id="rId28"/>
    <p:sldId id="1498" r:id="rId29"/>
    <p:sldId id="1495" r:id="rId30"/>
  </p:sldIdLst>
  <p:sldSz cx="9144000" cy="5143500" type="screen16x9"/>
  <p:notesSz cx="6858000" cy="9144000"/>
  <p:defaultTextStyle>
    <a:defPPr>
      <a:defRPr lang="en-US"/>
    </a:defPPr>
    <a:lvl1pPr marL="0" algn="l" defTabSz="456880" rtl="0" eaLnBrk="1" latinLnBrk="0" hangingPunct="1">
      <a:defRPr sz="1799" kern="1200">
        <a:solidFill>
          <a:schemeClr val="tx1"/>
        </a:solidFill>
        <a:latin typeface="+mn-lt"/>
        <a:ea typeface="+mn-ea"/>
        <a:cs typeface="+mn-cs"/>
      </a:defRPr>
    </a:lvl1pPr>
    <a:lvl2pPr marL="456880" algn="l" defTabSz="456880" rtl="0" eaLnBrk="1" latinLnBrk="0" hangingPunct="1">
      <a:defRPr sz="1799" kern="1200">
        <a:solidFill>
          <a:schemeClr val="tx1"/>
        </a:solidFill>
        <a:latin typeface="+mn-lt"/>
        <a:ea typeface="+mn-ea"/>
        <a:cs typeface="+mn-cs"/>
      </a:defRPr>
    </a:lvl2pPr>
    <a:lvl3pPr marL="913760" algn="l" defTabSz="456880" rtl="0" eaLnBrk="1" latinLnBrk="0" hangingPunct="1">
      <a:defRPr sz="1799" kern="1200">
        <a:solidFill>
          <a:schemeClr val="tx1"/>
        </a:solidFill>
        <a:latin typeface="+mn-lt"/>
        <a:ea typeface="+mn-ea"/>
        <a:cs typeface="+mn-cs"/>
      </a:defRPr>
    </a:lvl3pPr>
    <a:lvl4pPr marL="1370640" algn="l" defTabSz="456880" rtl="0" eaLnBrk="1" latinLnBrk="0" hangingPunct="1">
      <a:defRPr sz="1799" kern="1200">
        <a:solidFill>
          <a:schemeClr val="tx1"/>
        </a:solidFill>
        <a:latin typeface="+mn-lt"/>
        <a:ea typeface="+mn-ea"/>
        <a:cs typeface="+mn-cs"/>
      </a:defRPr>
    </a:lvl4pPr>
    <a:lvl5pPr marL="1827520" algn="l" defTabSz="456880" rtl="0" eaLnBrk="1" latinLnBrk="0" hangingPunct="1">
      <a:defRPr sz="1799" kern="1200">
        <a:solidFill>
          <a:schemeClr val="tx1"/>
        </a:solidFill>
        <a:latin typeface="+mn-lt"/>
        <a:ea typeface="+mn-ea"/>
        <a:cs typeface="+mn-cs"/>
      </a:defRPr>
    </a:lvl5pPr>
    <a:lvl6pPr marL="2284400" algn="l" defTabSz="456880" rtl="0" eaLnBrk="1" latinLnBrk="0" hangingPunct="1">
      <a:defRPr sz="1799" kern="1200">
        <a:solidFill>
          <a:schemeClr val="tx1"/>
        </a:solidFill>
        <a:latin typeface="+mn-lt"/>
        <a:ea typeface="+mn-ea"/>
        <a:cs typeface="+mn-cs"/>
      </a:defRPr>
    </a:lvl6pPr>
    <a:lvl7pPr marL="2741280" algn="l" defTabSz="456880" rtl="0" eaLnBrk="1" latinLnBrk="0" hangingPunct="1">
      <a:defRPr sz="1799" kern="1200">
        <a:solidFill>
          <a:schemeClr val="tx1"/>
        </a:solidFill>
        <a:latin typeface="+mn-lt"/>
        <a:ea typeface="+mn-ea"/>
        <a:cs typeface="+mn-cs"/>
      </a:defRPr>
    </a:lvl7pPr>
    <a:lvl8pPr marL="3198160" algn="l" defTabSz="456880" rtl="0" eaLnBrk="1" latinLnBrk="0" hangingPunct="1">
      <a:defRPr sz="1799" kern="1200">
        <a:solidFill>
          <a:schemeClr val="tx1"/>
        </a:solidFill>
        <a:latin typeface="+mn-lt"/>
        <a:ea typeface="+mn-ea"/>
        <a:cs typeface="+mn-cs"/>
      </a:defRPr>
    </a:lvl8pPr>
    <a:lvl9pPr marL="3655040" algn="l" defTabSz="456880" rtl="0" eaLnBrk="1" latinLnBrk="0" hangingPunct="1">
      <a:defRPr sz="1799"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A9B8CC2-E036-0E46-AD8B-A4307FA2E393}">
          <p14:sldIdLst>
            <p14:sldId id="360"/>
            <p14:sldId id="370"/>
            <p14:sldId id="359"/>
            <p14:sldId id="379"/>
            <p14:sldId id="384"/>
            <p14:sldId id="1504"/>
            <p14:sldId id="380"/>
            <p14:sldId id="378"/>
            <p14:sldId id="373"/>
            <p14:sldId id="346"/>
            <p14:sldId id="322"/>
            <p14:sldId id="350"/>
            <p14:sldId id="368"/>
            <p14:sldId id="1469"/>
            <p14:sldId id="361"/>
            <p14:sldId id="1502"/>
            <p14:sldId id="257"/>
            <p14:sldId id="385"/>
            <p14:sldId id="375"/>
            <p14:sldId id="386"/>
            <p14:sldId id="1503"/>
            <p14:sldId id="256"/>
            <p14:sldId id="357"/>
            <p14:sldId id="325"/>
          </p14:sldIdLst>
        </p14:section>
        <p14:section name="Removed from Original talk - In KT presentation" id="{EF985CEC-DF57-9341-8FF0-E6E37F9099AC}">
          <p14:sldIdLst>
            <p14:sldId id="281"/>
            <p14:sldId id="266"/>
            <p14:sldId id="1494"/>
            <p14:sldId id="1498"/>
            <p14:sldId id="1495"/>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n Curtiss" initials="JC" lastIdx="6" clrIdx="0">
    <p:extLst>
      <p:ext uri="{19B8F6BF-5375-455C-9EA6-DF929625EA0E}">
        <p15:presenceInfo xmlns:p15="http://schemas.microsoft.com/office/powerpoint/2012/main" userId="S::jcc25@cornell.edu::5b47d073-c2a0-4cdb-9216-68e6b09c20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727F"/>
    <a:srgbClr val="1E98AF"/>
    <a:srgbClr val="4ECDCC"/>
    <a:srgbClr val="61F2F0"/>
    <a:srgbClr val="D8D818"/>
    <a:srgbClr val="59D0CC"/>
    <a:srgbClr val="00B9B8"/>
    <a:srgbClr val="1DC543"/>
    <a:srgbClr val="00CACD"/>
    <a:srgbClr val="2AB5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718"/>
    <p:restoredTop sz="86351"/>
  </p:normalViewPr>
  <p:slideViewPr>
    <p:cSldViewPr snapToGrid="0" snapToObjects="1">
      <p:cViewPr varScale="1">
        <p:scale>
          <a:sx n="119" d="100"/>
          <a:sy n="119" d="100"/>
        </p:scale>
        <p:origin x="192" y="56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06T14:25:13.904" idx="5">
    <p:pos x="10" y="10"/>
    <p:text>Need to finalize speakers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5-06T14:24:27.135" idx="3">
    <p:pos x="10" y="10"/>
    <p:text>Still waiting for possible poster titles</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5-06T14:24:50.100" idx="4">
    <p:pos x="10" y="10"/>
    <p:text>Will replace once we have some snapshots</p:text>
    <p:extLst>
      <p:ext uri="{C676402C-5697-4E1C-873F-D02D1690AC5C}">
        <p15:threadingInfo xmlns:p15="http://schemas.microsoft.com/office/powerpoint/2012/main" timeZoneBias="24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8T19:56:31.820"/>
    </inkml:context>
    <inkml:brush xml:id="br0">
      <inkml:brushProperty name="width" value="0.1" units="cm"/>
      <inkml:brushProperty name="height" value="0.6" units="cm"/>
      <inkml:brushProperty name="color" value="#849398"/>
      <inkml:brushProperty name="inkEffects" value="pencil"/>
    </inkml:brush>
  </inkml:definitions>
  <inkml:trace contextRef="#ctx0" brushRef="#br0">0 1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B97616-ECBD-CB4F-A207-8F29E7150674}" type="datetimeFigureOut">
              <a:rPr lang="en-US" smtClean="0"/>
              <a:t>2/16/24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686A9-6F14-8749-8EDD-000CD18B3D6C}" type="slidenum">
              <a:rPr lang="en-US" smtClean="0"/>
              <a:t>‹#›</a:t>
            </a:fld>
            <a:endParaRPr lang="en-US"/>
          </a:p>
        </p:txBody>
      </p:sp>
    </p:spTree>
    <p:extLst>
      <p:ext uri="{BB962C8B-B14F-4D97-AF65-F5344CB8AC3E}">
        <p14:creationId xmlns:p14="http://schemas.microsoft.com/office/powerpoint/2010/main" val="240198280"/>
      </p:ext>
    </p:extLst>
  </p:cSld>
  <p:clrMap bg1="lt1" tx1="dk1" bg2="lt2" tx2="dk2" accent1="accent1" accent2="accent2" accent3="accent3" accent4="accent4" accent5="accent5" accent6="accent6" hlink="hlink" folHlink="folHlink"/>
  <p:notesStyle>
    <a:lvl1pPr marL="0" algn="l" defTabSz="913760" rtl="0" eaLnBrk="1" latinLnBrk="0" hangingPunct="1">
      <a:defRPr sz="1199" kern="1200">
        <a:solidFill>
          <a:schemeClr val="tx1"/>
        </a:solidFill>
        <a:latin typeface="+mn-lt"/>
        <a:ea typeface="+mn-ea"/>
        <a:cs typeface="+mn-cs"/>
      </a:defRPr>
    </a:lvl1pPr>
    <a:lvl2pPr marL="456880" algn="l" defTabSz="913760" rtl="0" eaLnBrk="1" latinLnBrk="0" hangingPunct="1">
      <a:defRPr sz="1199" kern="1200">
        <a:solidFill>
          <a:schemeClr val="tx1"/>
        </a:solidFill>
        <a:latin typeface="+mn-lt"/>
        <a:ea typeface="+mn-ea"/>
        <a:cs typeface="+mn-cs"/>
      </a:defRPr>
    </a:lvl2pPr>
    <a:lvl3pPr marL="913760" algn="l" defTabSz="913760" rtl="0" eaLnBrk="1" latinLnBrk="0" hangingPunct="1">
      <a:defRPr sz="1199" kern="1200">
        <a:solidFill>
          <a:schemeClr val="tx1"/>
        </a:solidFill>
        <a:latin typeface="+mn-lt"/>
        <a:ea typeface="+mn-ea"/>
        <a:cs typeface="+mn-cs"/>
      </a:defRPr>
    </a:lvl3pPr>
    <a:lvl4pPr marL="1370640" algn="l" defTabSz="913760" rtl="0" eaLnBrk="1" latinLnBrk="0" hangingPunct="1">
      <a:defRPr sz="1199" kern="1200">
        <a:solidFill>
          <a:schemeClr val="tx1"/>
        </a:solidFill>
        <a:latin typeface="+mn-lt"/>
        <a:ea typeface="+mn-ea"/>
        <a:cs typeface="+mn-cs"/>
      </a:defRPr>
    </a:lvl4pPr>
    <a:lvl5pPr marL="1827520" algn="l" defTabSz="913760" rtl="0" eaLnBrk="1" latinLnBrk="0" hangingPunct="1">
      <a:defRPr sz="1199" kern="1200">
        <a:solidFill>
          <a:schemeClr val="tx1"/>
        </a:solidFill>
        <a:latin typeface="+mn-lt"/>
        <a:ea typeface="+mn-ea"/>
        <a:cs typeface="+mn-cs"/>
      </a:defRPr>
    </a:lvl5pPr>
    <a:lvl6pPr marL="2284400" algn="l" defTabSz="913760" rtl="0" eaLnBrk="1" latinLnBrk="0" hangingPunct="1">
      <a:defRPr sz="1199" kern="1200">
        <a:solidFill>
          <a:schemeClr val="tx1"/>
        </a:solidFill>
        <a:latin typeface="+mn-lt"/>
        <a:ea typeface="+mn-ea"/>
        <a:cs typeface="+mn-cs"/>
      </a:defRPr>
    </a:lvl6pPr>
    <a:lvl7pPr marL="2741280" algn="l" defTabSz="913760" rtl="0" eaLnBrk="1" latinLnBrk="0" hangingPunct="1">
      <a:defRPr sz="1199" kern="1200">
        <a:solidFill>
          <a:schemeClr val="tx1"/>
        </a:solidFill>
        <a:latin typeface="+mn-lt"/>
        <a:ea typeface="+mn-ea"/>
        <a:cs typeface="+mn-cs"/>
      </a:defRPr>
    </a:lvl7pPr>
    <a:lvl8pPr marL="3198160" algn="l" defTabSz="913760" rtl="0" eaLnBrk="1" latinLnBrk="0" hangingPunct="1">
      <a:defRPr sz="1199" kern="1200">
        <a:solidFill>
          <a:schemeClr val="tx1"/>
        </a:solidFill>
        <a:latin typeface="+mn-lt"/>
        <a:ea typeface="+mn-ea"/>
        <a:cs typeface="+mn-cs"/>
      </a:defRPr>
    </a:lvl8pPr>
    <a:lvl9pPr marL="3655040" algn="l" defTabSz="913760" rtl="0" eaLnBrk="1" latinLnBrk="0" hangingPunct="1">
      <a:defRPr sz="11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686A9-6F14-8749-8EDD-000CD18B3D6C}" type="slidenum">
              <a:rPr lang="en-US" smtClean="0"/>
              <a:t>1</a:t>
            </a:fld>
            <a:endParaRPr lang="en-US"/>
          </a:p>
        </p:txBody>
      </p:sp>
    </p:spTree>
    <p:extLst>
      <p:ext uri="{BB962C8B-B14F-4D97-AF65-F5344CB8AC3E}">
        <p14:creationId xmlns:p14="http://schemas.microsoft.com/office/powerpoint/2010/main" val="2477409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one from last year, but I don’t have a new one.</a:t>
            </a:r>
          </a:p>
        </p:txBody>
      </p:sp>
      <p:sp>
        <p:nvSpPr>
          <p:cNvPr id="4" name="Slide Number Placeholder 3"/>
          <p:cNvSpPr>
            <a:spLocks noGrp="1"/>
          </p:cNvSpPr>
          <p:nvPr>
            <p:ph type="sldNum" sz="quarter" idx="5"/>
          </p:nvPr>
        </p:nvSpPr>
        <p:spPr/>
        <p:txBody>
          <a:bodyPr/>
          <a:lstStyle/>
          <a:p>
            <a:fld id="{25C686A9-6F14-8749-8EDD-000CD18B3D6C}" type="slidenum">
              <a:rPr lang="en-US" smtClean="0"/>
              <a:t>11</a:t>
            </a:fld>
            <a:endParaRPr lang="en-US"/>
          </a:p>
        </p:txBody>
      </p:sp>
    </p:spTree>
    <p:extLst>
      <p:ext uri="{BB962C8B-B14F-4D97-AF65-F5344CB8AC3E}">
        <p14:creationId xmlns:p14="http://schemas.microsoft.com/office/powerpoint/2010/main" val="2756037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algn="l"/>
            <a:r>
              <a:rPr lang="en-US" b="0" i="0" u="none" strike="noStrike" dirty="0">
                <a:solidFill>
                  <a:srgbClr val="000000"/>
                </a:solidFill>
                <a:effectLst/>
                <a:latin typeface="Calibri" panose="020F0502020204030204" pitchFamily="34" charset="0"/>
              </a:rPr>
              <a:t>Samuel Levenson (Cornell) presenting (top right)</a:t>
            </a:r>
          </a:p>
          <a:p>
            <a:pPr marL="457200" algn="l"/>
            <a:r>
              <a:rPr lang="en-US" b="0" i="0" u="none" strike="noStrike" dirty="0">
                <a:solidFill>
                  <a:srgbClr val="000000"/>
                </a:solidFill>
                <a:effectLst/>
                <a:latin typeface="Calibri" panose="020F0502020204030204" pitchFamily="34" charset="0"/>
              </a:rPr>
              <a:t>Sandra Biedron (UNM) and Aiden Harbick (BYU) at IPAC (bottom right)</a:t>
            </a:r>
          </a:p>
          <a:p>
            <a:pPr marL="457200" algn="l"/>
            <a:endParaRPr lang="en-US" b="0"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25C686A9-6F14-8749-8EDD-000CD18B3D6C}" type="slidenum">
              <a:rPr lang="en-US" smtClean="0"/>
              <a:t>12</a:t>
            </a:fld>
            <a:endParaRPr lang="en-US"/>
          </a:p>
        </p:txBody>
      </p:sp>
    </p:spTree>
    <p:extLst>
      <p:ext uri="{BB962C8B-B14F-4D97-AF65-F5344CB8AC3E}">
        <p14:creationId xmlns:p14="http://schemas.microsoft.com/office/powerpoint/2010/main" val="2739379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Georgia" panose="02040502050405020303" pitchFamily="18" charset="0"/>
              </a:rPr>
              <a:t>The Beam Team had 61 posters and talks at 25 different conferences</a:t>
            </a:r>
            <a:r>
              <a:rPr lang="en-US" b="1" i="0" u="none" strike="noStrike" dirty="0">
                <a:solidFill>
                  <a:srgbClr val="000000"/>
                </a:solidFill>
                <a:effectLst/>
                <a:latin typeface="Georgia" panose="02040502050405020303" pitchFamily="18" charset="0"/>
              </a:rPr>
              <a:t>. Of those, </a:t>
            </a:r>
            <a:r>
              <a:rPr lang="en-US" b="1" i="0" u="none" strike="noStrike" dirty="0">
                <a:solidFill>
                  <a:srgbClr val="FF0000"/>
                </a:solidFill>
                <a:effectLst/>
                <a:latin typeface="Georgia" panose="02040502050405020303" pitchFamily="18" charset="0"/>
              </a:rPr>
              <a:t>12 were accelerator conferences</a:t>
            </a:r>
            <a:r>
              <a:rPr lang="en-US" b="1" i="0" u="none" strike="noStrike" dirty="0">
                <a:solidFill>
                  <a:srgbClr val="000000"/>
                </a:solidFill>
                <a:effectLst/>
                <a:latin typeface="Georgia" panose="02040502050405020303" pitchFamily="18" charset="0"/>
              </a:rPr>
              <a:t>, 11 were materials conferences, 1 quantum, and 1 machine learning. The majority of posters and talks were by students and postdocs.</a:t>
            </a:r>
            <a:endParaRPr lang="en-US" b="1" dirty="0"/>
          </a:p>
        </p:txBody>
      </p:sp>
      <p:sp>
        <p:nvSpPr>
          <p:cNvPr id="4" name="Slide Number Placeholder 3"/>
          <p:cNvSpPr>
            <a:spLocks noGrp="1"/>
          </p:cNvSpPr>
          <p:nvPr>
            <p:ph type="sldNum" sz="quarter" idx="5"/>
          </p:nvPr>
        </p:nvSpPr>
        <p:spPr/>
        <p:txBody>
          <a:bodyPr/>
          <a:lstStyle/>
          <a:p>
            <a:fld id="{25C686A9-6F14-8749-8EDD-000CD18B3D6C}" type="slidenum">
              <a:rPr lang="en-US" smtClean="0"/>
              <a:t>13</a:t>
            </a:fld>
            <a:endParaRPr lang="en-US"/>
          </a:p>
        </p:txBody>
      </p:sp>
    </p:spTree>
    <p:extLst>
      <p:ext uri="{BB962C8B-B14F-4D97-AF65-F5344CB8AC3E}">
        <p14:creationId xmlns:p14="http://schemas.microsoft.com/office/powerpoint/2010/main" val="1930865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C686A9-6F14-8749-8EDD-000CD18B3D6C}" type="slidenum">
              <a:rPr lang="en-US" smtClean="0"/>
              <a:t>14</a:t>
            </a:fld>
            <a:endParaRPr lang="en-US"/>
          </a:p>
        </p:txBody>
      </p:sp>
    </p:spTree>
    <p:extLst>
      <p:ext uri="{BB962C8B-B14F-4D97-AF65-F5344CB8AC3E}">
        <p14:creationId xmlns:p14="http://schemas.microsoft.com/office/powerpoint/2010/main" val="472001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Collage of new pubs. Ritchie can provide. Should include new one based on SLAC press release.</a:t>
            </a:r>
          </a:p>
          <a:p>
            <a:r>
              <a:rPr lang="en-US" dirty="0"/>
              <a:t>Look for journals like PRL</a:t>
            </a:r>
          </a:p>
        </p:txBody>
      </p:sp>
      <p:sp>
        <p:nvSpPr>
          <p:cNvPr id="4" name="Slide Number Placeholder 3"/>
          <p:cNvSpPr>
            <a:spLocks noGrp="1"/>
          </p:cNvSpPr>
          <p:nvPr>
            <p:ph type="sldNum" sz="quarter" idx="5"/>
          </p:nvPr>
        </p:nvSpPr>
        <p:spPr/>
        <p:txBody>
          <a:bodyPr/>
          <a:lstStyle/>
          <a:p>
            <a:fld id="{25C686A9-6F14-8749-8EDD-000CD18B3D6C}" type="slidenum">
              <a:rPr lang="en-US" smtClean="0"/>
              <a:t>15</a:t>
            </a:fld>
            <a:endParaRPr lang="en-US"/>
          </a:p>
        </p:txBody>
      </p:sp>
    </p:spTree>
    <p:extLst>
      <p:ext uri="{BB962C8B-B14F-4D97-AF65-F5344CB8AC3E}">
        <p14:creationId xmlns:p14="http://schemas.microsoft.com/office/powerpoint/2010/main" val="4031376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conferences are organized by </a:t>
            </a:r>
            <a:r>
              <a:rPr lang="en-US" dirty="0" err="1"/>
              <a:t>CBBers</a:t>
            </a:r>
            <a:r>
              <a:rPr lang="en-US" dirty="0"/>
              <a:t>. https://</a:t>
            </a:r>
            <a:r>
              <a:rPr lang="en-US" dirty="0" err="1"/>
              <a:t>cbb.cornell.edu</a:t>
            </a:r>
            <a:r>
              <a:rPr lang="en-US" dirty="0"/>
              <a:t>/cbb-professional-activities-2022-2023. Our faculty have reported on 15 conferences they’ve helped organize.</a:t>
            </a:r>
          </a:p>
        </p:txBody>
      </p:sp>
      <p:sp>
        <p:nvSpPr>
          <p:cNvPr id="4" name="Slide Number Placeholder 3"/>
          <p:cNvSpPr>
            <a:spLocks noGrp="1"/>
          </p:cNvSpPr>
          <p:nvPr>
            <p:ph type="sldNum" sz="quarter" idx="5"/>
          </p:nvPr>
        </p:nvSpPr>
        <p:spPr/>
        <p:txBody>
          <a:bodyPr/>
          <a:lstStyle/>
          <a:p>
            <a:fld id="{25C686A9-6F14-8749-8EDD-000CD18B3D6C}" type="slidenum">
              <a:rPr lang="en-US" smtClean="0"/>
              <a:t>17</a:t>
            </a:fld>
            <a:endParaRPr lang="en-US"/>
          </a:p>
        </p:txBody>
      </p:sp>
    </p:spTree>
    <p:extLst>
      <p:ext uri="{BB962C8B-B14F-4D97-AF65-F5344CB8AC3E}">
        <p14:creationId xmlns:p14="http://schemas.microsoft.com/office/powerpoint/2010/main" val="1640845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18</a:t>
            </a:fld>
            <a:endParaRPr lang="en-US"/>
          </a:p>
        </p:txBody>
      </p:sp>
    </p:spTree>
    <p:extLst>
      <p:ext uri="{BB962C8B-B14F-4D97-AF65-F5344CB8AC3E}">
        <p14:creationId xmlns:p14="http://schemas.microsoft.com/office/powerpoint/2010/main" val="2972977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CBB has produced 29 YouTube videos on pedagogical topics and these have been viewed more than 19,000 times. </a:t>
            </a:r>
          </a:p>
          <a:p>
            <a:r>
              <a:rPr lang="en-US" dirty="0"/>
              <a:t>CBB has 155 followers on LinkedIn and posts several times per month</a:t>
            </a:r>
          </a:p>
          <a:p>
            <a:r>
              <a:rPr lang="en-US" dirty="0"/>
              <a:t>We publish a yearly newsletter</a:t>
            </a:r>
          </a:p>
          <a:p>
            <a:r>
              <a:rPr lang="en-US" dirty="0"/>
              <a:t>We feature research highlights on our web site and spotlight our people and discoveries</a:t>
            </a:r>
          </a:p>
        </p:txBody>
      </p:sp>
      <p:sp>
        <p:nvSpPr>
          <p:cNvPr id="4" name="Slide Number Placeholder 3"/>
          <p:cNvSpPr>
            <a:spLocks noGrp="1"/>
          </p:cNvSpPr>
          <p:nvPr>
            <p:ph type="sldNum" sz="quarter" idx="5"/>
          </p:nvPr>
        </p:nvSpPr>
        <p:spPr/>
        <p:txBody>
          <a:bodyPr/>
          <a:lstStyle/>
          <a:p>
            <a:fld id="{25C686A9-6F14-8749-8EDD-000CD18B3D6C}" type="slidenum">
              <a:rPr lang="en-US" smtClean="0"/>
              <a:t>19</a:t>
            </a:fld>
            <a:endParaRPr lang="en-US"/>
          </a:p>
        </p:txBody>
      </p:sp>
    </p:spTree>
    <p:extLst>
      <p:ext uri="{BB962C8B-B14F-4D97-AF65-F5344CB8AC3E}">
        <p14:creationId xmlns:p14="http://schemas.microsoft.com/office/powerpoint/2010/main" val="1858623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Academic faculty positions: Maxson, </a:t>
            </a:r>
            <a:r>
              <a:rPr lang="en-US" sz="1200" dirty="0" err="1"/>
              <a:t>Karkare,Chubenko</a:t>
            </a:r>
            <a:r>
              <a:rPr lang="en-US" sz="1200" dirty="0"/>
              <a:t>, Farber, Galdi, </a:t>
            </a:r>
          </a:p>
          <a:p>
            <a:r>
              <a:rPr lang="en-US" sz="1200" dirty="0"/>
              <a:t>Other Research Associates who have stayed involved in CBB work</a:t>
            </a:r>
          </a:p>
          <a:p>
            <a:endParaRPr lang="en-US" sz="1200" dirty="0"/>
          </a:p>
          <a:p>
            <a:r>
              <a:rPr lang="en-US" dirty="0"/>
              <a:t>Industry: physicist at Varian Medical Systems, scientist at Microsoft,</a:t>
            </a:r>
          </a:p>
          <a:p>
            <a:r>
              <a:rPr lang="en-US" dirty="0"/>
              <a:t>Senior Design Engineer at ASML, Intel engineer, Corning Inc. </a:t>
            </a:r>
          </a:p>
          <a:p>
            <a:endParaRPr lang="en-US" dirty="0"/>
          </a:p>
          <a:p>
            <a:r>
              <a:rPr lang="en-US" dirty="0"/>
              <a:t>Oksana -  NIU Faculty</a:t>
            </a:r>
          </a:p>
          <a:p>
            <a:r>
              <a:rPr lang="en-US" dirty="0"/>
              <a:t>Alice – U Salerno Faculty</a:t>
            </a:r>
          </a:p>
          <a:p>
            <a:r>
              <a:rPr lang="en-US" dirty="0"/>
              <a:t>Lipi – LBNL</a:t>
            </a:r>
          </a:p>
          <a:p>
            <a:r>
              <a:rPr lang="en-US" dirty="0"/>
              <a:t>Ryan Porter – SLAC</a:t>
            </a:r>
          </a:p>
          <a:p>
            <a:r>
              <a:rPr lang="en-US" dirty="0"/>
              <a:t>Paul Cueva – Corning</a:t>
            </a:r>
          </a:p>
          <a:p>
            <a:r>
              <a:rPr lang="en-US" dirty="0"/>
              <a:t>Frank – FDA</a:t>
            </a:r>
          </a:p>
          <a:p>
            <a:r>
              <a:rPr lang="en-US" dirty="0"/>
              <a:t>Colin Clement – Microsoft</a:t>
            </a:r>
          </a:p>
          <a:p>
            <a:r>
              <a:rPr lang="en-US" dirty="0"/>
              <a:t>Brianna Harris – physics teacher</a:t>
            </a:r>
          </a:p>
          <a:p>
            <a:endParaRPr lang="en-US" dirty="0"/>
          </a:p>
          <a:p>
            <a:endParaRPr lang="en-US" dirty="0"/>
          </a:p>
          <a:p>
            <a:endParaRPr lang="en-US" sz="1200" dirty="0"/>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20</a:t>
            </a:fld>
            <a:endParaRPr lang="en-US"/>
          </a:p>
        </p:txBody>
      </p:sp>
    </p:spTree>
    <p:extLst>
      <p:ext uri="{BB962C8B-B14F-4D97-AF65-F5344CB8AC3E}">
        <p14:creationId xmlns:p14="http://schemas.microsoft.com/office/powerpoint/2010/main" val="353653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C686A9-6F14-8749-8EDD-000CD18B3D6C}" type="slidenum">
              <a:rPr lang="en-US" smtClean="0"/>
              <a:t>21</a:t>
            </a:fld>
            <a:endParaRPr lang="en-US"/>
          </a:p>
        </p:txBody>
      </p:sp>
    </p:spTree>
    <p:extLst>
      <p:ext uri="{BB962C8B-B14F-4D97-AF65-F5344CB8AC3E}">
        <p14:creationId xmlns:p14="http://schemas.microsoft.com/office/powerpoint/2010/main" val="2042618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686A9-6F14-8749-8EDD-000CD18B3D6C}" type="slidenum">
              <a:rPr lang="en-US" smtClean="0"/>
              <a:t>2</a:t>
            </a:fld>
            <a:endParaRPr lang="en-US"/>
          </a:p>
        </p:txBody>
      </p:sp>
    </p:spTree>
    <p:extLst>
      <p:ext uri="{BB962C8B-B14F-4D97-AF65-F5344CB8AC3E}">
        <p14:creationId xmlns:p14="http://schemas.microsoft.com/office/powerpoint/2010/main" val="3143090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PlaceHolder 1"/>
          <p:cNvSpPr>
            <a:spLocks noGrp="1" noRot="1" noChangeAspect="1"/>
          </p:cNvSpPr>
          <p:nvPr>
            <p:ph type="sldImg"/>
          </p:nvPr>
        </p:nvSpPr>
        <p:spPr>
          <a:xfrm>
            <a:off x="685800" y="1143000"/>
            <a:ext cx="5486400" cy="3086100"/>
          </a:xfrm>
          <a:prstGeom prst="rect">
            <a:avLst/>
          </a:prstGeom>
          <a:ln w="0">
            <a:noFill/>
          </a:ln>
        </p:spPr>
      </p:sp>
      <p:sp>
        <p:nvSpPr>
          <p:cNvPr id="175" name="PlaceHolder 2"/>
          <p:cNvSpPr>
            <a:spLocks noGrp="1"/>
          </p:cNvSpPr>
          <p:nvPr>
            <p:ph type="body"/>
          </p:nvPr>
        </p:nvSpPr>
        <p:spPr>
          <a:xfrm>
            <a:off x="685800" y="4400640"/>
            <a:ext cx="5486040" cy="3600000"/>
          </a:xfrm>
          <a:prstGeom prst="rect">
            <a:avLst/>
          </a:prstGeom>
          <a:noFill/>
          <a:ln w="0">
            <a:noFill/>
          </a:ln>
        </p:spPr>
        <p:txBody>
          <a:bodyPr anchor="t">
            <a:noAutofit/>
          </a:bodyPr>
          <a:lstStyle/>
          <a:p>
            <a:r>
              <a:rPr lang="en-US" sz="2000" b="0" strike="noStrike" spc="-1" dirty="0">
                <a:latin typeface="Arial"/>
              </a:rPr>
              <a:t>Many more in the pipeline</a:t>
            </a:r>
          </a:p>
        </p:txBody>
      </p:sp>
      <p:sp>
        <p:nvSpPr>
          <p:cNvPr id="176"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A19593A-F589-4E88-B782-FA78AB138129}" type="slidenum">
              <a:rPr lang="en-US" sz="1200" b="0" strike="noStrike" spc="-1">
                <a:latin typeface="Times New Roman"/>
              </a:rPr>
              <a:t>22</a:t>
            </a:fld>
            <a:endParaRPr lang="en-US" sz="1200" b="0" strike="noStrike" spc="-1">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C686A9-6F14-8749-8EDD-000CD18B3D6C}" type="slidenum">
              <a:rPr lang="en-US" smtClean="0"/>
              <a:t>23</a:t>
            </a:fld>
            <a:endParaRPr lang="en-US"/>
          </a:p>
        </p:txBody>
      </p:sp>
    </p:spTree>
    <p:extLst>
      <p:ext uri="{BB962C8B-B14F-4D97-AF65-F5344CB8AC3E}">
        <p14:creationId xmlns:p14="http://schemas.microsoft.com/office/powerpoint/2010/main" val="3528637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C686A9-6F14-8749-8EDD-000CD18B3D6C}" type="slidenum">
              <a:rPr lang="en-US" smtClean="0"/>
              <a:t>24</a:t>
            </a:fld>
            <a:endParaRPr lang="en-US"/>
          </a:p>
        </p:txBody>
      </p:sp>
    </p:spTree>
    <p:extLst>
      <p:ext uri="{BB962C8B-B14F-4D97-AF65-F5344CB8AC3E}">
        <p14:creationId xmlns:p14="http://schemas.microsoft.com/office/powerpoint/2010/main" val="2952044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25</a:t>
            </a:fld>
            <a:endParaRPr lang="en-US"/>
          </a:p>
        </p:txBody>
      </p:sp>
    </p:spTree>
    <p:extLst>
      <p:ext uri="{BB962C8B-B14F-4D97-AF65-F5344CB8AC3E}">
        <p14:creationId xmlns:p14="http://schemas.microsoft.com/office/powerpoint/2010/main" val="1668393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xLight</a:t>
            </a:r>
            <a:r>
              <a:rPr lang="en-US" dirty="0"/>
              <a:t> </a:t>
            </a:r>
          </a:p>
        </p:txBody>
      </p:sp>
      <p:sp>
        <p:nvSpPr>
          <p:cNvPr id="4" name="Slide Number Placeholder 3"/>
          <p:cNvSpPr>
            <a:spLocks noGrp="1"/>
          </p:cNvSpPr>
          <p:nvPr>
            <p:ph type="sldNum" sz="quarter" idx="5"/>
          </p:nvPr>
        </p:nvSpPr>
        <p:spPr/>
        <p:txBody>
          <a:bodyPr/>
          <a:lstStyle/>
          <a:p>
            <a:fld id="{25C686A9-6F14-8749-8EDD-000CD18B3D6C}" type="slidenum">
              <a:rPr lang="en-US" smtClean="0"/>
              <a:t>26</a:t>
            </a:fld>
            <a:endParaRPr lang="en-US"/>
          </a:p>
        </p:txBody>
      </p:sp>
    </p:spTree>
    <p:extLst>
      <p:ext uri="{BB962C8B-B14F-4D97-AF65-F5344CB8AC3E}">
        <p14:creationId xmlns:p14="http://schemas.microsoft.com/office/powerpoint/2010/main" val="1446125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Phase II SBIR funding is “focused on the development, demonstration and delivery of the innovation.” </a:t>
            </a:r>
          </a:p>
        </p:txBody>
      </p:sp>
      <p:sp>
        <p:nvSpPr>
          <p:cNvPr id="4" name="Slide Number Placeholder 3"/>
          <p:cNvSpPr>
            <a:spLocks noGrp="1"/>
          </p:cNvSpPr>
          <p:nvPr>
            <p:ph type="sldNum" sz="quarter" idx="5"/>
          </p:nvPr>
        </p:nvSpPr>
        <p:spPr/>
        <p:txBody>
          <a:bodyPr/>
          <a:lstStyle/>
          <a:p>
            <a:fld id="{25C686A9-6F14-8749-8EDD-000CD18B3D6C}" type="slidenum">
              <a:rPr lang="en-US" smtClean="0"/>
              <a:t>27</a:t>
            </a:fld>
            <a:endParaRPr lang="en-US"/>
          </a:p>
        </p:txBody>
      </p:sp>
    </p:spTree>
    <p:extLst>
      <p:ext uri="{BB962C8B-B14F-4D97-AF65-F5344CB8AC3E}">
        <p14:creationId xmlns:p14="http://schemas.microsoft.com/office/powerpoint/2010/main" val="3747182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28</a:t>
            </a:fld>
            <a:endParaRPr lang="en-US"/>
          </a:p>
        </p:txBody>
      </p:sp>
    </p:spTree>
    <p:extLst>
      <p:ext uri="{BB962C8B-B14F-4D97-AF65-F5344CB8AC3E}">
        <p14:creationId xmlns:p14="http://schemas.microsoft.com/office/powerpoint/2010/main" val="758178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C686A9-6F14-8749-8EDD-000CD18B3D6C}" type="slidenum">
              <a:rPr lang="en-US" smtClean="0"/>
              <a:t>29</a:t>
            </a:fld>
            <a:endParaRPr lang="en-US"/>
          </a:p>
        </p:txBody>
      </p:sp>
    </p:spTree>
    <p:extLst>
      <p:ext uri="{BB962C8B-B14F-4D97-AF65-F5344CB8AC3E}">
        <p14:creationId xmlns:p14="http://schemas.microsoft.com/office/powerpoint/2010/main" val="3742552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Bringing leading experts from around the globe to CBB. </a:t>
            </a:r>
          </a:p>
          <a:p>
            <a:r>
              <a:rPr lang="en-US" dirty="0"/>
              <a:t>Interacting with students and postdocs in panel discussions, poster sessions, research blitzes</a:t>
            </a:r>
          </a:p>
        </p:txBody>
      </p:sp>
      <p:sp>
        <p:nvSpPr>
          <p:cNvPr id="4" name="Slide Number Placeholder 3"/>
          <p:cNvSpPr>
            <a:spLocks noGrp="1"/>
          </p:cNvSpPr>
          <p:nvPr>
            <p:ph type="sldNum" sz="quarter" idx="10"/>
          </p:nvPr>
        </p:nvSpPr>
        <p:spPr/>
        <p:txBody>
          <a:bodyPr/>
          <a:lstStyle/>
          <a:p>
            <a:fld id="{25C686A9-6F14-8749-8EDD-000CD18B3D6C}" type="slidenum">
              <a:rPr lang="en-US" smtClean="0"/>
              <a:t>4</a:t>
            </a:fld>
            <a:endParaRPr lang="en-US"/>
          </a:p>
        </p:txBody>
      </p:sp>
    </p:spTree>
    <p:extLst>
      <p:ext uri="{BB962C8B-B14F-4D97-AF65-F5344CB8AC3E}">
        <p14:creationId xmlns:p14="http://schemas.microsoft.com/office/powerpoint/2010/main" val="138194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Five speakers who then participated in a career discussion with students and postdocs</a:t>
            </a:r>
          </a:p>
          <a:p>
            <a:endParaRPr lang="en-US" dirty="0"/>
          </a:p>
          <a:p>
            <a:r>
              <a:rPr lang="en-US" dirty="0"/>
              <a:t>May want to get rid of this slide since it was presented last year.</a:t>
            </a:r>
          </a:p>
          <a:p>
            <a:endParaRPr lang="en-US" dirty="0"/>
          </a:p>
        </p:txBody>
      </p:sp>
      <p:sp>
        <p:nvSpPr>
          <p:cNvPr id="4" name="Slide Number Placeholder 3"/>
          <p:cNvSpPr>
            <a:spLocks noGrp="1"/>
          </p:cNvSpPr>
          <p:nvPr>
            <p:ph type="sldNum" sz="quarter" idx="10"/>
          </p:nvPr>
        </p:nvSpPr>
        <p:spPr/>
        <p:txBody>
          <a:bodyPr/>
          <a:lstStyle/>
          <a:p>
            <a:fld id="{25C686A9-6F14-8749-8EDD-000CD18B3D6C}" type="slidenum">
              <a:rPr lang="en-US" smtClean="0"/>
              <a:t>5</a:t>
            </a:fld>
            <a:endParaRPr lang="en-US"/>
          </a:p>
        </p:txBody>
      </p:sp>
    </p:spTree>
    <p:extLst>
      <p:ext uri="{BB962C8B-B14F-4D97-AF65-F5344CB8AC3E}">
        <p14:creationId xmlns:p14="http://schemas.microsoft.com/office/powerpoint/2010/main" val="2469727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Four speakers who will participate in a career discussion with students and postdocs</a:t>
            </a:r>
          </a:p>
          <a:p>
            <a:endParaRPr lang="en-US" dirty="0"/>
          </a:p>
          <a:p>
            <a:endParaRPr lang="en-US" dirty="0"/>
          </a:p>
        </p:txBody>
      </p:sp>
      <p:sp>
        <p:nvSpPr>
          <p:cNvPr id="4" name="Slide Number Placeholder 3"/>
          <p:cNvSpPr>
            <a:spLocks noGrp="1"/>
          </p:cNvSpPr>
          <p:nvPr>
            <p:ph type="sldNum" sz="quarter" idx="10"/>
          </p:nvPr>
        </p:nvSpPr>
        <p:spPr/>
        <p:txBody>
          <a:bodyPr/>
          <a:lstStyle/>
          <a:p>
            <a:fld id="{25C686A9-6F14-8749-8EDD-000CD18B3D6C}" type="slidenum">
              <a:rPr lang="en-US" smtClean="0"/>
              <a:t>6</a:t>
            </a:fld>
            <a:endParaRPr lang="en-US"/>
          </a:p>
        </p:txBody>
      </p:sp>
    </p:spTree>
    <p:extLst>
      <p:ext uri="{BB962C8B-B14F-4D97-AF65-F5344CB8AC3E}">
        <p14:creationId xmlns:p14="http://schemas.microsoft.com/office/powerpoint/2010/main" val="3345322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will host a poster session at lunch today and again during our Symposium on Friday, July 21.</a:t>
            </a:r>
          </a:p>
        </p:txBody>
      </p:sp>
      <p:sp>
        <p:nvSpPr>
          <p:cNvPr id="4" name="Slide Number Placeholder 3"/>
          <p:cNvSpPr>
            <a:spLocks noGrp="1"/>
          </p:cNvSpPr>
          <p:nvPr>
            <p:ph type="sldNum" sz="quarter" idx="10"/>
          </p:nvPr>
        </p:nvSpPr>
        <p:spPr/>
        <p:txBody>
          <a:bodyPr/>
          <a:lstStyle/>
          <a:p>
            <a:fld id="{25C686A9-6F14-8749-8EDD-000CD18B3D6C}" type="slidenum">
              <a:rPr lang="en-US" smtClean="0"/>
              <a:t>7</a:t>
            </a:fld>
            <a:endParaRPr lang="en-US"/>
          </a:p>
        </p:txBody>
      </p:sp>
    </p:spTree>
    <p:extLst>
      <p:ext uri="{BB962C8B-B14F-4D97-AF65-F5344CB8AC3E}">
        <p14:creationId xmlns:p14="http://schemas.microsoft.com/office/powerpoint/2010/main" val="1490718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sure if we include this as the students either will give this or will have </a:t>
            </a:r>
            <a:r>
              <a:rPr lang="en-US"/>
              <a:t>just presented to the NSF.</a:t>
            </a:r>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8</a:t>
            </a:fld>
            <a:endParaRPr lang="en-US"/>
          </a:p>
        </p:txBody>
      </p:sp>
    </p:spTree>
    <p:extLst>
      <p:ext uri="{BB962C8B-B14F-4D97-AF65-F5344CB8AC3E}">
        <p14:creationId xmlns:p14="http://schemas.microsoft.com/office/powerpoint/2010/main" val="268380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Monday students met with Intellectual property experts:</a:t>
            </a:r>
          </a:p>
          <a:p>
            <a:pPr marL="0" marR="0" algn="l">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How to interact with CTL or for outside students/postdocs their tech transfer office</a:t>
            </a:r>
          </a:p>
          <a:p>
            <a:pPr marL="0" marR="0" algn="l">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Overview of IP : dig into some of the formalities about patents, copyright, etc.</a:t>
            </a:r>
          </a:p>
          <a:p>
            <a:pPr marL="0" marR="0" algn="l">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Careers in IP.</a:t>
            </a:r>
          </a:p>
          <a:p>
            <a:endParaRPr lang="en-US" dirty="0"/>
          </a:p>
          <a:p>
            <a:r>
              <a:rPr lang="en-US" dirty="0"/>
              <a:t>Students and postdocs had one hour to meet with the Symposium speakers to discuss careers beyond academia.</a:t>
            </a:r>
          </a:p>
          <a:p>
            <a:r>
              <a:rPr lang="en-US" dirty="0"/>
              <a:t>Faculty were excluded from this session so students could talk freely. </a:t>
            </a:r>
          </a:p>
          <a:p>
            <a:endParaRPr lang="en-US" dirty="0"/>
          </a:p>
          <a:p>
            <a:r>
              <a:rPr lang="en-US" dirty="0"/>
              <a:t>2023 will include a 1-hour career panel with symposium speakers (Cathy Cutler, John </a:t>
            </a:r>
            <a:r>
              <a:rPr lang="en-US" dirty="0" err="1"/>
              <a:t>Vennekate</a:t>
            </a:r>
            <a:r>
              <a:rPr lang="en-US" dirty="0"/>
              <a:t>, Massimo Dal </a:t>
            </a:r>
            <a:r>
              <a:rPr lang="en-US" dirty="0" err="1"/>
              <a:t>Forno</a:t>
            </a:r>
            <a:r>
              <a:rPr lang="en-US" dirty="0"/>
              <a:t>, Bruce Dunham</a:t>
            </a:r>
          </a:p>
        </p:txBody>
      </p:sp>
      <p:sp>
        <p:nvSpPr>
          <p:cNvPr id="4" name="Slide Number Placeholder 3"/>
          <p:cNvSpPr>
            <a:spLocks noGrp="1"/>
          </p:cNvSpPr>
          <p:nvPr>
            <p:ph type="sldNum" sz="quarter" idx="5"/>
          </p:nvPr>
        </p:nvSpPr>
        <p:spPr/>
        <p:txBody>
          <a:bodyPr/>
          <a:lstStyle/>
          <a:p>
            <a:fld id="{25C686A9-6F14-8749-8EDD-000CD18B3D6C}" type="slidenum">
              <a:rPr lang="en-US" smtClean="0"/>
              <a:t>9</a:t>
            </a:fld>
            <a:endParaRPr lang="en-US"/>
          </a:p>
        </p:txBody>
      </p:sp>
    </p:spTree>
    <p:extLst>
      <p:ext uri="{BB962C8B-B14F-4D97-AF65-F5344CB8AC3E}">
        <p14:creationId xmlns:p14="http://schemas.microsoft.com/office/powerpoint/2010/main" val="3017013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CBB Postdocs take leadership of this series. They identify speakers and organize the events: Elena Echeverria, Afnan Al Marzouk (NIU).</a:t>
            </a:r>
          </a:p>
          <a:p>
            <a:r>
              <a:rPr lang="en-US" dirty="0"/>
              <a:t>These seminars are open to everyone within the accelerator community. </a:t>
            </a:r>
          </a:p>
        </p:txBody>
      </p:sp>
      <p:sp>
        <p:nvSpPr>
          <p:cNvPr id="4" name="Slide Number Placeholder 3"/>
          <p:cNvSpPr>
            <a:spLocks noGrp="1"/>
          </p:cNvSpPr>
          <p:nvPr>
            <p:ph type="sldNum" sz="quarter" idx="5"/>
          </p:nvPr>
        </p:nvSpPr>
        <p:spPr/>
        <p:txBody>
          <a:bodyPr/>
          <a:lstStyle/>
          <a:p>
            <a:fld id="{25C686A9-6F14-8749-8EDD-000CD18B3D6C}" type="slidenum">
              <a:rPr lang="en-US" smtClean="0"/>
              <a:t>10</a:t>
            </a:fld>
            <a:endParaRPr lang="en-US"/>
          </a:p>
        </p:txBody>
      </p:sp>
    </p:spTree>
    <p:extLst>
      <p:ext uri="{BB962C8B-B14F-4D97-AF65-F5344CB8AC3E}">
        <p14:creationId xmlns:p14="http://schemas.microsoft.com/office/powerpoint/2010/main" val="42932378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4" y="2150247"/>
            <a:ext cx="184731" cy="300082"/>
          </a:xfrm>
          <a:prstGeom prst="rect">
            <a:avLst/>
          </a:prstGeom>
          <a:noFill/>
          <a:ln w="9525">
            <a:noFill/>
            <a:miter lim="800000"/>
            <a:headEnd/>
            <a:tailEnd/>
          </a:ln>
          <a:effectLst/>
        </p:spPr>
        <p:txBody>
          <a:bodyPr wrap="none" anchor="ctr">
            <a:spAutoFit/>
          </a:bodyPr>
          <a:lstStyle/>
          <a:p>
            <a:pPr>
              <a:defRPr/>
            </a:pPr>
            <a:endParaRPr lang="en-US" sz="1350"/>
          </a:p>
        </p:txBody>
      </p:sp>
      <p:sp>
        <p:nvSpPr>
          <p:cNvPr id="5122" name="Rectangle 2"/>
          <p:cNvSpPr>
            <a:spLocks noGrp="1" noChangeArrowheads="1"/>
          </p:cNvSpPr>
          <p:nvPr>
            <p:ph type="ctrTitle"/>
          </p:nvPr>
        </p:nvSpPr>
        <p:spPr>
          <a:xfrm>
            <a:off x="684504" y="1738620"/>
            <a:ext cx="7712736" cy="1701034"/>
          </a:xfrm>
          <a:noFill/>
          <a:ln>
            <a:noFill/>
          </a:ln>
        </p:spPr>
        <p:txBody>
          <a:bodyPr/>
          <a:lstStyle>
            <a:lvl1pPr algn="ctr">
              <a:defRPr sz="4500">
                <a:solidFill>
                  <a:schemeClr val="tx2">
                    <a:lumMod val="50000"/>
                  </a:schemeClr>
                </a:solidFill>
                <a:latin typeface="+mj-lt"/>
                <a:cs typeface="Palatino"/>
              </a:defRPr>
            </a:lvl1pPr>
          </a:lstStyle>
          <a:p>
            <a:r>
              <a:rPr lang="en-US"/>
              <a:t>Click to edit Master title style</a:t>
            </a:r>
            <a:endParaRPr lang="en-US" dirty="0"/>
          </a:p>
        </p:txBody>
      </p:sp>
      <p:sp>
        <p:nvSpPr>
          <p:cNvPr id="32" name="Line 7"/>
          <p:cNvSpPr>
            <a:spLocks noChangeShapeType="1"/>
          </p:cNvSpPr>
          <p:nvPr userDrawn="1"/>
        </p:nvSpPr>
        <p:spPr bwMode="auto">
          <a:xfrm flipV="1">
            <a:off x="363895" y="1163088"/>
            <a:ext cx="8416212" cy="0"/>
          </a:xfrm>
          <a:prstGeom prst="line">
            <a:avLst/>
          </a:prstGeom>
          <a:noFill/>
          <a:ln w="38100">
            <a:solidFill>
              <a:srgbClr val="B31B1B"/>
            </a:solidFill>
            <a:round/>
            <a:headEnd/>
            <a:tailEnd/>
          </a:ln>
          <a:effectLst/>
        </p:spPr>
        <p:txBody>
          <a:bodyPr/>
          <a:lstStyle/>
          <a:p>
            <a:pPr>
              <a:defRPr/>
            </a:pPr>
            <a:endParaRPr lang="en-US" sz="1350"/>
          </a:p>
        </p:txBody>
      </p:sp>
      <p:pic>
        <p:nvPicPr>
          <p:cNvPr id="11" name="Picture 10" descr="nsf1.gi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9463" y="104018"/>
            <a:ext cx="918343" cy="910496"/>
          </a:xfrm>
          <a:prstGeom prst="rect">
            <a:avLst/>
          </a:prstGeom>
        </p:spPr>
      </p:pic>
      <p:pic>
        <p:nvPicPr>
          <p:cNvPr id="7" name="Picture 6">
            <a:extLst>
              <a:ext uri="{FF2B5EF4-FFF2-40B4-BE49-F238E27FC236}">
                <a16:creationId xmlns:a16="http://schemas.microsoft.com/office/drawing/2014/main" id="{A3448DBB-9AD8-9740-862B-2CC8606F8F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37976" y="120014"/>
            <a:ext cx="6135665" cy="878504"/>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1" y="680720"/>
            <a:ext cx="2286000" cy="4291330"/>
          </a:xfrm>
        </p:spPr>
        <p:txBody>
          <a:bodyPr vert="eaVert"/>
          <a:lstStyle>
            <a:lvl1pPr>
              <a:defRPr>
                <a:solidFill>
                  <a:schemeClr val="tx1">
                    <a:lumMod val="75000"/>
                    <a:lumOff val="25000"/>
                  </a:schemeClr>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 y="680720"/>
            <a:ext cx="6705600" cy="4291330"/>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41680" y="142240"/>
            <a:ext cx="7762240" cy="400050"/>
          </a:xfrm>
        </p:spPr>
        <p:txBody>
          <a:bodyPr/>
          <a:lstStyle/>
          <a:p>
            <a:r>
              <a:rPr lang="en-US"/>
              <a:t>Click to edit Master title style</a:t>
            </a:r>
          </a:p>
        </p:txBody>
      </p:sp>
      <p:sp>
        <p:nvSpPr>
          <p:cNvPr id="3" name="Content Placeholder 2"/>
          <p:cNvSpPr>
            <a:spLocks noGrp="1"/>
          </p:cNvSpPr>
          <p:nvPr>
            <p:ph sz="half" idx="1"/>
          </p:nvPr>
        </p:nvSpPr>
        <p:spPr>
          <a:xfrm>
            <a:off x="0" y="727710"/>
            <a:ext cx="9144000" cy="2114550"/>
          </a:xfrm>
        </p:spPr>
        <p:txBody>
          <a:bodyPr/>
          <a:lstStyle>
            <a:lvl1pPr>
              <a:defRPr sz="1799">
                <a:solidFill>
                  <a:schemeClr val="tx1">
                    <a:lumMod val="75000"/>
                    <a:lumOff val="25000"/>
                  </a:schemeClr>
                </a:solidFill>
              </a:defRPr>
            </a:lvl1pPr>
            <a:lvl2pPr>
              <a:defRPr sz="1350">
                <a:solidFill>
                  <a:schemeClr val="tx1">
                    <a:lumMod val="75000"/>
                    <a:lumOff val="25000"/>
                  </a:schemeClr>
                </a:solidFill>
              </a:defRPr>
            </a:lvl2pPr>
            <a:lvl3pPr>
              <a:defRPr sz="1350">
                <a:solidFill>
                  <a:schemeClr val="tx1">
                    <a:lumMod val="75000"/>
                    <a:lumOff val="25000"/>
                  </a:schemeClr>
                </a:solidFill>
              </a:defRPr>
            </a:lvl3pPr>
            <a:lvl4pPr>
              <a:defRPr sz="1350">
                <a:solidFill>
                  <a:schemeClr val="tx1">
                    <a:lumMod val="75000"/>
                    <a:lumOff val="25000"/>
                  </a:schemeClr>
                </a:solidFill>
              </a:defRPr>
            </a:lvl4pPr>
            <a:lvl5pPr>
              <a:defRPr sz="135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0" y="2936242"/>
            <a:ext cx="9144000" cy="1921510"/>
          </a:xfrm>
        </p:spPr>
        <p:txBody>
          <a:bodyPr/>
          <a:lstStyle>
            <a:lvl1pPr>
              <a:defRPr sz="1799">
                <a:solidFill>
                  <a:schemeClr val="tx1">
                    <a:lumMod val="75000"/>
                    <a:lumOff val="25000"/>
                  </a:schemeClr>
                </a:solidFill>
              </a:defRPr>
            </a:lvl1pPr>
            <a:lvl2pPr>
              <a:defRPr sz="1350">
                <a:solidFill>
                  <a:schemeClr val="tx1">
                    <a:lumMod val="75000"/>
                    <a:lumOff val="25000"/>
                  </a:schemeClr>
                </a:solidFill>
              </a:defRPr>
            </a:lvl2pPr>
            <a:lvl3pPr>
              <a:defRPr sz="1350">
                <a:solidFill>
                  <a:schemeClr val="tx1">
                    <a:lumMod val="75000"/>
                    <a:lumOff val="25000"/>
                  </a:schemeClr>
                </a:solidFill>
              </a:defRPr>
            </a:lvl3pPr>
            <a:lvl4pPr>
              <a:defRPr sz="1350">
                <a:solidFill>
                  <a:schemeClr val="tx1">
                    <a:lumMod val="75000"/>
                    <a:lumOff val="25000"/>
                  </a:schemeClr>
                </a:solidFill>
              </a:defRPr>
            </a:lvl4pPr>
            <a:lvl5pPr>
              <a:defRPr sz="135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61976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0" y="690881"/>
            <a:ext cx="4495800" cy="4224020"/>
          </a:xfrm>
        </p:spPr>
        <p:txBody>
          <a:bodyPr/>
          <a:lstStyle>
            <a:lvl1pPr>
              <a:defRPr sz="1799">
                <a:solidFill>
                  <a:schemeClr val="tx1">
                    <a:lumMod val="75000"/>
                    <a:lumOff val="25000"/>
                  </a:schemeClr>
                </a:solidFill>
              </a:defRPr>
            </a:lvl1pPr>
            <a:lvl2pPr>
              <a:defRPr sz="1350">
                <a:solidFill>
                  <a:schemeClr val="tx1">
                    <a:lumMod val="75000"/>
                    <a:lumOff val="25000"/>
                  </a:schemeClr>
                </a:solidFill>
              </a:defRPr>
            </a:lvl2pPr>
            <a:lvl3pPr>
              <a:defRPr sz="1350">
                <a:solidFill>
                  <a:schemeClr val="tx1">
                    <a:lumMod val="75000"/>
                    <a:lumOff val="25000"/>
                  </a:schemeClr>
                </a:solidFill>
              </a:defRPr>
            </a:lvl3pPr>
            <a:lvl4pPr>
              <a:defRPr sz="1350">
                <a:solidFill>
                  <a:schemeClr val="tx1">
                    <a:lumMod val="75000"/>
                    <a:lumOff val="25000"/>
                  </a:schemeClr>
                </a:solidFill>
              </a:defRPr>
            </a:lvl4pPr>
            <a:lvl5pPr>
              <a:defRPr sz="135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90881"/>
            <a:ext cx="4495800" cy="4224020"/>
          </a:xfrm>
        </p:spPr>
        <p:txBody>
          <a:bodyPr/>
          <a:lstStyle>
            <a:lvl1pPr>
              <a:defRPr sz="1799">
                <a:solidFill>
                  <a:schemeClr val="tx1">
                    <a:lumMod val="75000"/>
                    <a:lumOff val="25000"/>
                  </a:schemeClr>
                </a:solidFill>
              </a:defRPr>
            </a:lvl1pPr>
            <a:lvl2pPr>
              <a:defRPr sz="1350">
                <a:solidFill>
                  <a:schemeClr val="tx1">
                    <a:lumMod val="75000"/>
                    <a:lumOff val="25000"/>
                  </a:schemeClr>
                </a:solidFill>
              </a:defRPr>
            </a:lvl2pPr>
            <a:lvl3pPr>
              <a:defRPr sz="1350">
                <a:solidFill>
                  <a:schemeClr val="tx1">
                    <a:lumMod val="75000"/>
                    <a:lumOff val="25000"/>
                  </a:schemeClr>
                </a:solidFill>
              </a:defRPr>
            </a:lvl3pPr>
            <a:lvl4pPr>
              <a:defRPr sz="1350">
                <a:solidFill>
                  <a:schemeClr val="tx1">
                    <a:lumMod val="75000"/>
                    <a:lumOff val="25000"/>
                  </a:schemeClr>
                </a:solidFill>
              </a:defRPr>
            </a:lvl4pPr>
            <a:lvl5pPr>
              <a:defRPr sz="135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endParaRPr lang="en-US" dirty="0"/>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921CBE81-14BD-7343-B359-01BCBA3179F9}" type="slidenum">
              <a:rPr lang="en-US" smtClean="0"/>
              <a:t>‹#›</a:t>
            </a:fld>
            <a:endParaRPr lang="en-US"/>
          </a:p>
        </p:txBody>
      </p:sp>
    </p:spTree>
    <p:extLst>
      <p:ext uri="{BB962C8B-B14F-4D97-AF65-F5344CB8AC3E}">
        <p14:creationId xmlns:p14="http://schemas.microsoft.com/office/powerpoint/2010/main" val="3009408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799">
                <a:solidFill>
                  <a:schemeClr val="tx1">
                    <a:lumMod val="75000"/>
                    <a:lumOff val="25000"/>
                  </a:schemeClr>
                </a:solidFill>
              </a:defRPr>
            </a:lvl1pPr>
            <a:lvl2pPr>
              <a:defRPr sz="1350">
                <a:solidFill>
                  <a:schemeClr val="tx1">
                    <a:lumMod val="75000"/>
                    <a:lumOff val="25000"/>
                  </a:schemeClr>
                </a:solidFill>
              </a:defRPr>
            </a:lvl2pPr>
            <a:lvl3pPr>
              <a:defRPr sz="1350">
                <a:solidFill>
                  <a:schemeClr val="tx1">
                    <a:lumMod val="75000"/>
                    <a:lumOff val="25000"/>
                  </a:schemeClr>
                </a:solidFill>
              </a:defRPr>
            </a:lvl3pPr>
            <a:lvl4pPr>
              <a:defRPr sz="1350">
                <a:solidFill>
                  <a:schemeClr val="tx1">
                    <a:lumMod val="75000"/>
                    <a:lumOff val="25000"/>
                  </a:schemeClr>
                </a:solidFill>
              </a:defRPr>
            </a:lvl4pPr>
            <a:lvl5pPr>
              <a:defRPr sz="135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4" y="3305177"/>
            <a:ext cx="7772400" cy="1021556"/>
          </a:xfrm>
        </p:spPr>
        <p:txBody>
          <a:bodyPr anchor="t"/>
          <a:lstStyle>
            <a:lvl1pPr algn="l">
              <a:defRPr sz="3000" b="1" cap="all" baseline="0">
                <a:solidFill>
                  <a:schemeClr val="bg1"/>
                </a:solidFill>
              </a:defRPr>
            </a:lvl1pPr>
          </a:lstStyle>
          <a:p>
            <a:r>
              <a:rPr lang="en-US" dirty="0"/>
              <a:t>Title of objective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100" baseline="0">
                <a:solidFill>
                  <a:schemeClr val="tx1">
                    <a:lumMod val="75000"/>
                    <a:lumOff val="25000"/>
                  </a:schemeClr>
                </a:solidFill>
              </a:defRPr>
            </a:lvl1pPr>
            <a:lvl2pPr marL="342866" indent="0">
              <a:buNone/>
              <a:defRPr sz="1350"/>
            </a:lvl2pPr>
            <a:lvl3pPr marL="685730" indent="0">
              <a:buNone/>
              <a:defRPr sz="1200"/>
            </a:lvl3pPr>
            <a:lvl4pPr marL="1028597" indent="0">
              <a:buNone/>
              <a:defRPr sz="1049"/>
            </a:lvl4pPr>
            <a:lvl5pPr marL="1371462" indent="0">
              <a:buNone/>
              <a:defRPr sz="1049"/>
            </a:lvl5pPr>
            <a:lvl6pPr marL="1714326" indent="0">
              <a:buNone/>
              <a:defRPr sz="1049"/>
            </a:lvl6pPr>
            <a:lvl7pPr marL="2057192" indent="0">
              <a:buNone/>
              <a:defRPr sz="1049"/>
            </a:lvl7pPr>
            <a:lvl8pPr marL="2400058" indent="0">
              <a:buNone/>
              <a:defRPr sz="1049"/>
            </a:lvl8pPr>
            <a:lvl9pPr marL="2742924" indent="0">
              <a:buNone/>
              <a:defRPr sz="1049"/>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711200"/>
            <a:ext cx="4495800" cy="4203700"/>
          </a:xfrm>
        </p:spPr>
        <p:txBody>
          <a:bodyPr/>
          <a:lstStyle>
            <a:lvl1pPr>
              <a:defRPr sz="2100">
                <a:solidFill>
                  <a:schemeClr val="tx1">
                    <a:lumMod val="75000"/>
                    <a:lumOff val="25000"/>
                  </a:schemeClr>
                </a:solidFill>
              </a:defRPr>
            </a:lvl1pPr>
            <a:lvl2pPr>
              <a:defRPr sz="1799">
                <a:solidFill>
                  <a:schemeClr val="tx1">
                    <a:lumMod val="75000"/>
                    <a:lumOff val="25000"/>
                  </a:schemeClr>
                </a:solidFill>
              </a:defRPr>
            </a:lvl2pPr>
            <a:lvl3pPr>
              <a:defRPr sz="1799">
                <a:solidFill>
                  <a:schemeClr val="tx1">
                    <a:lumMod val="75000"/>
                    <a:lumOff val="25000"/>
                  </a:schemeClr>
                </a:solidFill>
              </a:defRPr>
            </a:lvl3pPr>
            <a:lvl4pPr>
              <a:defRPr sz="1799">
                <a:solidFill>
                  <a:schemeClr val="tx1">
                    <a:lumMod val="75000"/>
                    <a:lumOff val="25000"/>
                  </a:schemeClr>
                </a:solidFill>
              </a:defRPr>
            </a:lvl4pPr>
            <a:lvl5pPr>
              <a:defRPr sz="1799">
                <a:solidFill>
                  <a:schemeClr val="tx1">
                    <a:lumMod val="75000"/>
                    <a:lumOff val="25000"/>
                  </a:schemeClr>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711200"/>
            <a:ext cx="4495800" cy="4203700"/>
          </a:xfrm>
        </p:spPr>
        <p:txBody>
          <a:bodyPr/>
          <a:lstStyle>
            <a:lvl1pPr>
              <a:defRPr sz="2100">
                <a:solidFill>
                  <a:schemeClr val="tx1">
                    <a:lumMod val="75000"/>
                    <a:lumOff val="25000"/>
                  </a:schemeClr>
                </a:solidFill>
              </a:defRPr>
            </a:lvl1pPr>
            <a:lvl2pPr>
              <a:defRPr sz="1799">
                <a:solidFill>
                  <a:schemeClr val="tx1">
                    <a:lumMod val="75000"/>
                    <a:lumOff val="25000"/>
                  </a:schemeClr>
                </a:solidFill>
              </a:defRPr>
            </a:lvl2pPr>
            <a:lvl3pPr>
              <a:defRPr sz="1799">
                <a:solidFill>
                  <a:schemeClr val="tx1">
                    <a:lumMod val="75000"/>
                    <a:lumOff val="25000"/>
                  </a:schemeClr>
                </a:solidFill>
              </a:defRPr>
            </a:lvl3pPr>
            <a:lvl4pPr>
              <a:defRPr sz="1799">
                <a:solidFill>
                  <a:schemeClr val="tx1">
                    <a:lumMod val="75000"/>
                    <a:lumOff val="25000"/>
                  </a:schemeClr>
                </a:solidFill>
              </a:defRPr>
            </a:lvl4pPr>
            <a:lvl5pPr>
              <a:defRPr sz="1799">
                <a:solidFill>
                  <a:schemeClr val="tx1">
                    <a:lumMod val="75000"/>
                    <a:lumOff val="25000"/>
                  </a:schemeClr>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r>
              <a:rPr lang="en-US" dirty="0"/>
              <a:t>03/15/2024</a:t>
            </a:r>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83546"/>
            <a:ext cx="4040188" cy="651801"/>
          </a:xfrm>
        </p:spPr>
        <p:txBody>
          <a:bodyPr anchor="b"/>
          <a:lstStyle>
            <a:lvl1pPr marL="0" indent="0">
              <a:buNone/>
              <a:defRPr sz="1799" b="1">
                <a:solidFill>
                  <a:schemeClr val="tx1">
                    <a:lumMod val="75000"/>
                    <a:lumOff val="25000"/>
                  </a:schemeClr>
                </a:solidFill>
              </a:defRPr>
            </a:lvl1pPr>
            <a:lvl2pPr marL="342866" indent="0">
              <a:buNone/>
              <a:defRPr sz="1500" b="1"/>
            </a:lvl2pPr>
            <a:lvl3pPr marL="685730" indent="0">
              <a:buNone/>
              <a:defRPr sz="1350" b="1"/>
            </a:lvl3pPr>
            <a:lvl4pPr marL="1028597" indent="0">
              <a:buNone/>
              <a:defRPr sz="1200" b="1"/>
            </a:lvl4pPr>
            <a:lvl5pPr marL="1371462" indent="0">
              <a:buNone/>
              <a:defRPr sz="1200" b="1"/>
            </a:lvl5pPr>
            <a:lvl6pPr marL="1714326" indent="0">
              <a:buNone/>
              <a:defRPr sz="1200" b="1"/>
            </a:lvl6pPr>
            <a:lvl7pPr marL="2057192" indent="0">
              <a:buNone/>
              <a:defRPr sz="1200" b="1"/>
            </a:lvl7pPr>
            <a:lvl8pPr marL="2400058" indent="0">
              <a:buNone/>
              <a:defRPr sz="1200" b="1"/>
            </a:lvl8pPr>
            <a:lvl9pPr marL="2742924"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096307"/>
            <a:ext cx="4040188" cy="3704294"/>
          </a:xfrm>
        </p:spPr>
        <p:txBody>
          <a:bodyPr/>
          <a:lstStyle>
            <a:lvl1pPr>
              <a:defRPr sz="1799">
                <a:solidFill>
                  <a:schemeClr val="tx1">
                    <a:lumMod val="75000"/>
                    <a:lumOff val="25000"/>
                  </a:schemeClr>
                </a:solidFill>
              </a:defRPr>
            </a:lvl1pPr>
            <a:lvl2pPr>
              <a:defRPr sz="15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8" y="383546"/>
            <a:ext cx="4041776" cy="651801"/>
          </a:xfrm>
        </p:spPr>
        <p:txBody>
          <a:bodyPr anchor="b"/>
          <a:lstStyle>
            <a:lvl1pPr marL="0" indent="0">
              <a:buNone/>
              <a:defRPr sz="1799" b="1">
                <a:solidFill>
                  <a:schemeClr val="tx1">
                    <a:lumMod val="75000"/>
                    <a:lumOff val="25000"/>
                  </a:schemeClr>
                </a:solidFill>
              </a:defRPr>
            </a:lvl1pPr>
            <a:lvl2pPr marL="342866" indent="0">
              <a:buNone/>
              <a:defRPr sz="1500" b="1"/>
            </a:lvl2pPr>
            <a:lvl3pPr marL="685730" indent="0">
              <a:buNone/>
              <a:defRPr sz="1350" b="1"/>
            </a:lvl3pPr>
            <a:lvl4pPr marL="1028597" indent="0">
              <a:buNone/>
              <a:defRPr sz="1200" b="1"/>
            </a:lvl4pPr>
            <a:lvl5pPr marL="1371462" indent="0">
              <a:buNone/>
              <a:defRPr sz="1200" b="1"/>
            </a:lvl5pPr>
            <a:lvl6pPr marL="1714326" indent="0">
              <a:buNone/>
              <a:defRPr sz="1200" b="1"/>
            </a:lvl6pPr>
            <a:lvl7pPr marL="2057192" indent="0">
              <a:buNone/>
              <a:defRPr sz="1200" b="1"/>
            </a:lvl7pPr>
            <a:lvl8pPr marL="2400058" indent="0">
              <a:buNone/>
              <a:defRPr sz="1200" b="1"/>
            </a:lvl8pPr>
            <a:lvl9pPr marL="274292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096307"/>
            <a:ext cx="4041776" cy="3704294"/>
          </a:xfrm>
        </p:spPr>
        <p:txBody>
          <a:bodyPr/>
          <a:lstStyle>
            <a:lvl1pPr>
              <a:defRPr sz="1799">
                <a:solidFill>
                  <a:schemeClr val="tx1">
                    <a:lumMod val="75000"/>
                    <a:lumOff val="25000"/>
                  </a:schemeClr>
                </a:solidFill>
              </a:defRPr>
            </a:lvl1pPr>
            <a:lvl2pPr>
              <a:defRPr sz="15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660402"/>
            <a:ext cx="3008313" cy="668338"/>
          </a:xfrm>
        </p:spPr>
        <p:txBody>
          <a:bodyPr anchor="b"/>
          <a:lstStyle>
            <a:lvl1pPr algn="l">
              <a:defRPr sz="1500" b="1">
                <a:solidFill>
                  <a:schemeClr val="tx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3575051" y="660401"/>
            <a:ext cx="5111750" cy="4186635"/>
          </a:xfrm>
        </p:spPr>
        <p:txBody>
          <a:bodyPr/>
          <a:lstStyle>
            <a:lvl1pPr>
              <a:defRPr sz="2400">
                <a:solidFill>
                  <a:schemeClr val="tx1">
                    <a:lumMod val="75000"/>
                    <a:lumOff val="25000"/>
                  </a:schemeClr>
                </a:solidFill>
              </a:defRPr>
            </a:lvl1pPr>
            <a:lvl2pPr>
              <a:defRPr sz="1799">
                <a:solidFill>
                  <a:schemeClr val="tx1">
                    <a:lumMod val="75000"/>
                    <a:lumOff val="25000"/>
                  </a:schemeClr>
                </a:solidFill>
              </a:defRPr>
            </a:lvl2pPr>
            <a:lvl3pPr>
              <a:defRPr sz="1799">
                <a:solidFill>
                  <a:schemeClr val="tx1">
                    <a:lumMod val="75000"/>
                    <a:lumOff val="25000"/>
                  </a:schemeClr>
                </a:solidFill>
              </a:defRPr>
            </a:lvl3pPr>
            <a:lvl4pPr>
              <a:defRPr sz="1799">
                <a:solidFill>
                  <a:schemeClr val="tx1">
                    <a:lumMod val="75000"/>
                    <a:lumOff val="25000"/>
                  </a:schemeClr>
                </a:solidFill>
              </a:defRPr>
            </a:lvl4pPr>
            <a:lvl5pPr>
              <a:defRPr sz="1799">
                <a:solidFill>
                  <a:schemeClr val="tx1">
                    <a:lumMod val="75000"/>
                    <a:lumOff val="25000"/>
                  </a:schemeClr>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4" y="1328739"/>
            <a:ext cx="3008313" cy="3518297"/>
          </a:xfrm>
        </p:spPr>
        <p:txBody>
          <a:bodyPr/>
          <a:lstStyle>
            <a:lvl1pPr marL="0" indent="0">
              <a:buNone/>
              <a:defRPr sz="1049">
                <a:solidFill>
                  <a:schemeClr val="tx1">
                    <a:lumMod val="75000"/>
                    <a:lumOff val="25000"/>
                  </a:schemeClr>
                </a:solidFill>
              </a:defRPr>
            </a:lvl1pPr>
            <a:lvl2pPr marL="342866" indent="0">
              <a:buNone/>
              <a:defRPr sz="900"/>
            </a:lvl2pPr>
            <a:lvl3pPr marL="685730" indent="0">
              <a:buNone/>
              <a:defRPr sz="750"/>
            </a:lvl3pPr>
            <a:lvl4pPr marL="1028597" indent="0">
              <a:buNone/>
              <a:defRPr sz="675"/>
            </a:lvl4pPr>
            <a:lvl5pPr marL="1371462" indent="0">
              <a:buNone/>
              <a:defRPr sz="675"/>
            </a:lvl5pPr>
            <a:lvl6pPr marL="1714326" indent="0">
              <a:buNone/>
              <a:defRPr sz="675"/>
            </a:lvl6pPr>
            <a:lvl7pPr marL="2057192" indent="0">
              <a:buNone/>
              <a:defRPr sz="675"/>
            </a:lvl7pPr>
            <a:lvl8pPr marL="2400058" indent="0">
              <a:buNone/>
              <a:defRPr sz="675"/>
            </a:lvl8pPr>
            <a:lvl9pPr marL="2742924"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1500" b="1">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670562"/>
            <a:ext cx="5486400" cy="2875121"/>
          </a:xfrm>
        </p:spPr>
        <p:txBody>
          <a:bodyPr/>
          <a:lstStyle>
            <a:lvl1pPr marL="0" indent="0">
              <a:buNone/>
              <a:defRPr sz="2400">
                <a:solidFill>
                  <a:schemeClr val="tx1">
                    <a:lumMod val="75000"/>
                    <a:lumOff val="25000"/>
                  </a:schemeClr>
                </a:solidFill>
              </a:defRPr>
            </a:lvl1pPr>
            <a:lvl2pPr marL="342866" indent="0">
              <a:buNone/>
              <a:defRPr sz="2100"/>
            </a:lvl2pPr>
            <a:lvl3pPr marL="685730" indent="0">
              <a:buNone/>
              <a:defRPr sz="1799"/>
            </a:lvl3pPr>
            <a:lvl4pPr marL="1028597" indent="0">
              <a:buNone/>
              <a:defRPr sz="1500"/>
            </a:lvl4pPr>
            <a:lvl5pPr marL="1371462" indent="0">
              <a:buNone/>
              <a:defRPr sz="1500"/>
            </a:lvl5pPr>
            <a:lvl6pPr marL="1714326" indent="0">
              <a:buNone/>
              <a:defRPr sz="1500"/>
            </a:lvl6pPr>
            <a:lvl7pPr marL="2057192" indent="0">
              <a:buNone/>
              <a:defRPr sz="1500"/>
            </a:lvl7pPr>
            <a:lvl8pPr marL="2400058" indent="0">
              <a:buNone/>
              <a:defRPr sz="1500"/>
            </a:lvl8pPr>
            <a:lvl9pPr marL="2742924"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049">
                <a:solidFill>
                  <a:schemeClr val="tx1">
                    <a:lumMod val="75000"/>
                    <a:lumOff val="25000"/>
                  </a:schemeClr>
                </a:solidFill>
              </a:defRPr>
            </a:lvl1pPr>
            <a:lvl2pPr marL="342866" indent="0">
              <a:buNone/>
              <a:defRPr sz="900"/>
            </a:lvl2pPr>
            <a:lvl3pPr marL="685730" indent="0">
              <a:buNone/>
              <a:defRPr sz="750"/>
            </a:lvl3pPr>
            <a:lvl4pPr marL="1028597" indent="0">
              <a:buNone/>
              <a:defRPr sz="675"/>
            </a:lvl4pPr>
            <a:lvl5pPr marL="1371462" indent="0">
              <a:buNone/>
              <a:defRPr sz="675"/>
            </a:lvl5pPr>
            <a:lvl6pPr marL="1714326" indent="0">
              <a:buNone/>
              <a:defRPr sz="675"/>
            </a:lvl6pPr>
            <a:lvl7pPr marL="2057192" indent="0">
              <a:buNone/>
              <a:defRPr sz="675"/>
            </a:lvl7pPr>
            <a:lvl8pPr marL="2400058" indent="0">
              <a:buNone/>
              <a:defRPr sz="675"/>
            </a:lvl8pPr>
            <a:lvl9pPr marL="2742924"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gif"/><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0" y="663150"/>
            <a:ext cx="9144000" cy="4312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76200" y="4972050"/>
            <a:ext cx="1981200" cy="171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900" i="1" smtClean="0">
                <a:latin typeface="+mn-lt"/>
              </a:defRPr>
            </a:lvl1pPr>
          </a:lstStyle>
          <a:p>
            <a:endParaRPr lang="en-US" dirty="0"/>
          </a:p>
        </p:txBody>
      </p:sp>
      <p:sp>
        <p:nvSpPr>
          <p:cNvPr id="4101" name="Rectangle 5"/>
          <p:cNvSpPr>
            <a:spLocks noGrp="1" noChangeArrowheads="1"/>
          </p:cNvSpPr>
          <p:nvPr>
            <p:ph type="ftr" sz="quarter" idx="3"/>
          </p:nvPr>
        </p:nvSpPr>
        <p:spPr bwMode="auto">
          <a:xfrm>
            <a:off x="1828800" y="4972050"/>
            <a:ext cx="5486400" cy="171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900" i="1" smtClean="0">
                <a:latin typeface="+mn-lt"/>
              </a:defRPr>
            </a:lvl1pPr>
          </a:lstStyle>
          <a:p>
            <a:endParaRPr lang="en-US" dirty="0"/>
          </a:p>
        </p:txBody>
      </p:sp>
      <p:sp>
        <p:nvSpPr>
          <p:cNvPr id="4102" name="Rectangle 6"/>
          <p:cNvSpPr>
            <a:spLocks noGrp="1" noChangeArrowheads="1"/>
          </p:cNvSpPr>
          <p:nvPr>
            <p:ph type="sldNum" sz="quarter" idx="4"/>
          </p:nvPr>
        </p:nvSpPr>
        <p:spPr bwMode="auto">
          <a:xfrm>
            <a:off x="8382000" y="4972050"/>
            <a:ext cx="685801" cy="171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900" i="1" smtClean="0">
                <a:latin typeface="+mn-lt"/>
              </a:defRPr>
            </a:lvl1pPr>
          </a:lstStyle>
          <a:p>
            <a:fld id="{921CBE81-14BD-7343-B359-01BCBA3179F9}" type="slidenum">
              <a:rPr lang="en-US" smtClean="0"/>
              <a:t>‹#›</a:t>
            </a:fld>
            <a:endParaRPr lang="en-US"/>
          </a:p>
        </p:txBody>
      </p:sp>
      <p:sp>
        <p:nvSpPr>
          <p:cNvPr id="1033" name="Rectangle 9"/>
          <p:cNvSpPr>
            <a:spLocks noGrp="1" noChangeArrowheads="1"/>
          </p:cNvSpPr>
          <p:nvPr>
            <p:ph type="title"/>
          </p:nvPr>
        </p:nvSpPr>
        <p:spPr bwMode="auto">
          <a:xfrm>
            <a:off x="0" y="0"/>
            <a:ext cx="9144000" cy="640080"/>
          </a:xfrm>
          <a:prstGeom prst="rect">
            <a:avLst/>
          </a:prstGeom>
          <a:noFill/>
          <a:ln w="0">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21" name="Line 7"/>
          <p:cNvSpPr>
            <a:spLocks noChangeShapeType="1"/>
          </p:cNvSpPr>
          <p:nvPr userDrawn="1"/>
        </p:nvSpPr>
        <p:spPr bwMode="auto">
          <a:xfrm>
            <a:off x="160177" y="612554"/>
            <a:ext cx="8823648" cy="0"/>
          </a:xfrm>
          <a:prstGeom prst="line">
            <a:avLst/>
          </a:prstGeom>
          <a:noFill/>
          <a:ln w="38100">
            <a:solidFill>
              <a:srgbClr val="B31B1B"/>
            </a:solidFill>
            <a:round/>
            <a:headEnd/>
            <a:tailEnd/>
          </a:ln>
          <a:effectLst/>
        </p:spPr>
        <p:txBody>
          <a:bodyPr/>
          <a:lstStyle/>
          <a:p>
            <a:pPr>
              <a:defRPr/>
            </a:pPr>
            <a:endParaRPr lang="en-US" sz="1350"/>
          </a:p>
        </p:txBody>
      </p:sp>
      <p:pic>
        <p:nvPicPr>
          <p:cNvPr id="10" name="Picture 9"/>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45103" y="35498"/>
            <a:ext cx="588545" cy="535007"/>
          </a:xfrm>
          <a:prstGeom prst="rect">
            <a:avLst/>
          </a:prstGeom>
        </p:spPr>
      </p:pic>
      <p:pic>
        <p:nvPicPr>
          <p:cNvPr id="11" name="Picture 10" descr="nsf1.gif"/>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8399722" y="21268"/>
            <a:ext cx="587894" cy="574538"/>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p:txStyles>
    <p:titleStyle>
      <a:lvl1pPr algn="ctr"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400">
          <a:solidFill>
            <a:schemeClr val="bg1"/>
          </a:solidFill>
          <a:latin typeface="Arial" charset="0"/>
        </a:defRPr>
      </a:lvl2pPr>
      <a:lvl3pPr algn="ctr" rtl="0" eaLnBrk="1" fontAlgn="base" hangingPunct="1">
        <a:spcBef>
          <a:spcPct val="0"/>
        </a:spcBef>
        <a:spcAft>
          <a:spcPct val="0"/>
        </a:spcAft>
        <a:defRPr sz="2400">
          <a:solidFill>
            <a:schemeClr val="bg1"/>
          </a:solidFill>
          <a:latin typeface="Arial" charset="0"/>
        </a:defRPr>
      </a:lvl3pPr>
      <a:lvl4pPr algn="ctr" rtl="0" eaLnBrk="1" fontAlgn="base" hangingPunct="1">
        <a:spcBef>
          <a:spcPct val="0"/>
        </a:spcBef>
        <a:spcAft>
          <a:spcPct val="0"/>
        </a:spcAft>
        <a:defRPr sz="2400">
          <a:solidFill>
            <a:schemeClr val="bg1"/>
          </a:solidFill>
          <a:latin typeface="Arial" charset="0"/>
        </a:defRPr>
      </a:lvl4pPr>
      <a:lvl5pPr algn="ctr" rtl="0" eaLnBrk="1" fontAlgn="base" hangingPunct="1">
        <a:spcBef>
          <a:spcPct val="0"/>
        </a:spcBef>
        <a:spcAft>
          <a:spcPct val="0"/>
        </a:spcAft>
        <a:defRPr sz="2400">
          <a:solidFill>
            <a:schemeClr val="bg1"/>
          </a:solidFill>
          <a:latin typeface="Arial" charset="0"/>
        </a:defRPr>
      </a:lvl5pPr>
      <a:lvl6pPr marL="342866" algn="ctr" rtl="0" eaLnBrk="1" fontAlgn="base" hangingPunct="1">
        <a:spcBef>
          <a:spcPct val="0"/>
        </a:spcBef>
        <a:spcAft>
          <a:spcPct val="0"/>
        </a:spcAft>
        <a:defRPr sz="2400">
          <a:solidFill>
            <a:schemeClr val="bg1"/>
          </a:solidFill>
          <a:latin typeface="Arial" charset="0"/>
        </a:defRPr>
      </a:lvl6pPr>
      <a:lvl7pPr marL="685730" algn="ctr" rtl="0" eaLnBrk="1" fontAlgn="base" hangingPunct="1">
        <a:spcBef>
          <a:spcPct val="0"/>
        </a:spcBef>
        <a:spcAft>
          <a:spcPct val="0"/>
        </a:spcAft>
        <a:defRPr sz="2400">
          <a:solidFill>
            <a:schemeClr val="bg1"/>
          </a:solidFill>
          <a:latin typeface="Arial" charset="0"/>
        </a:defRPr>
      </a:lvl7pPr>
      <a:lvl8pPr marL="1028597" algn="ctr" rtl="0" eaLnBrk="1" fontAlgn="base" hangingPunct="1">
        <a:spcBef>
          <a:spcPct val="0"/>
        </a:spcBef>
        <a:spcAft>
          <a:spcPct val="0"/>
        </a:spcAft>
        <a:defRPr sz="2400">
          <a:solidFill>
            <a:schemeClr val="bg1"/>
          </a:solidFill>
          <a:latin typeface="Arial" charset="0"/>
        </a:defRPr>
      </a:lvl8pPr>
      <a:lvl9pPr marL="1371462" algn="ctr" rtl="0" eaLnBrk="1" fontAlgn="base" hangingPunct="1">
        <a:spcBef>
          <a:spcPct val="0"/>
        </a:spcBef>
        <a:spcAft>
          <a:spcPct val="0"/>
        </a:spcAft>
        <a:defRPr sz="2400">
          <a:solidFill>
            <a:schemeClr val="bg1"/>
          </a:solidFill>
          <a:latin typeface="Arial" charset="0"/>
        </a:defRPr>
      </a:lvl9pPr>
    </p:titleStyle>
    <p:bodyStyle>
      <a:lvl1pPr marL="257149" indent="-257149" algn="l" rtl="0" eaLnBrk="1" fontAlgn="base" hangingPunct="1">
        <a:spcBef>
          <a:spcPct val="20000"/>
        </a:spcBef>
        <a:spcAft>
          <a:spcPct val="0"/>
        </a:spcAft>
        <a:buChar char="•"/>
        <a:defRPr sz="2400">
          <a:ln>
            <a:noFill/>
          </a:ln>
          <a:solidFill>
            <a:schemeClr val="tx1"/>
          </a:solidFill>
          <a:latin typeface="+mn-lt"/>
          <a:ea typeface="+mn-ea"/>
          <a:cs typeface="+mn-cs"/>
        </a:defRPr>
      </a:lvl1pPr>
      <a:lvl2pPr marL="557156" indent="-214292" algn="l" rtl="0" eaLnBrk="1" fontAlgn="base" hangingPunct="1">
        <a:spcBef>
          <a:spcPct val="20000"/>
        </a:spcBef>
        <a:spcAft>
          <a:spcPct val="0"/>
        </a:spcAft>
        <a:buChar char="–"/>
        <a:defRPr sz="1799">
          <a:ln>
            <a:noFill/>
          </a:ln>
          <a:solidFill>
            <a:schemeClr val="tx1"/>
          </a:solidFill>
          <a:latin typeface="+mn-lt"/>
        </a:defRPr>
      </a:lvl2pPr>
      <a:lvl3pPr marL="857163" indent="-171433" algn="l" rtl="0" eaLnBrk="1" fontAlgn="base" hangingPunct="1">
        <a:spcBef>
          <a:spcPct val="20000"/>
        </a:spcBef>
        <a:spcAft>
          <a:spcPct val="0"/>
        </a:spcAft>
        <a:buChar char="•"/>
        <a:defRPr sz="1799">
          <a:ln>
            <a:noFill/>
          </a:ln>
          <a:solidFill>
            <a:schemeClr val="tx1"/>
          </a:solidFill>
          <a:latin typeface="+mn-lt"/>
        </a:defRPr>
      </a:lvl3pPr>
      <a:lvl4pPr marL="1200029" indent="-171433" algn="l" rtl="0" eaLnBrk="1" fontAlgn="base" hangingPunct="1">
        <a:spcBef>
          <a:spcPct val="20000"/>
        </a:spcBef>
        <a:spcAft>
          <a:spcPct val="0"/>
        </a:spcAft>
        <a:buChar char="–"/>
        <a:defRPr sz="1799">
          <a:ln>
            <a:noFill/>
          </a:ln>
          <a:solidFill>
            <a:schemeClr val="tx1"/>
          </a:solidFill>
          <a:latin typeface="+mn-lt"/>
        </a:defRPr>
      </a:lvl4pPr>
      <a:lvl5pPr marL="1542895" indent="-171433" algn="l" rtl="0" eaLnBrk="1" fontAlgn="base" hangingPunct="1">
        <a:spcBef>
          <a:spcPct val="20000"/>
        </a:spcBef>
        <a:spcAft>
          <a:spcPct val="0"/>
        </a:spcAft>
        <a:buChar char="»"/>
        <a:defRPr sz="1799">
          <a:ln>
            <a:noFill/>
          </a:ln>
          <a:solidFill>
            <a:schemeClr val="tx1"/>
          </a:solidFill>
          <a:latin typeface="+mn-lt"/>
        </a:defRPr>
      </a:lvl5pPr>
      <a:lvl6pPr marL="1885760" indent="-171433" algn="l" rtl="0" eaLnBrk="1" fontAlgn="base" hangingPunct="1">
        <a:spcBef>
          <a:spcPct val="20000"/>
        </a:spcBef>
        <a:spcAft>
          <a:spcPct val="0"/>
        </a:spcAft>
        <a:buChar char="»"/>
        <a:defRPr sz="1500">
          <a:solidFill>
            <a:srgbClr val="660066"/>
          </a:solidFill>
          <a:latin typeface="+mn-lt"/>
        </a:defRPr>
      </a:lvl6pPr>
      <a:lvl7pPr marL="2228626" indent="-171433" algn="l" rtl="0" eaLnBrk="1" fontAlgn="base" hangingPunct="1">
        <a:spcBef>
          <a:spcPct val="20000"/>
        </a:spcBef>
        <a:spcAft>
          <a:spcPct val="0"/>
        </a:spcAft>
        <a:buChar char="»"/>
        <a:defRPr sz="1500">
          <a:solidFill>
            <a:srgbClr val="660066"/>
          </a:solidFill>
          <a:latin typeface="+mn-lt"/>
        </a:defRPr>
      </a:lvl7pPr>
      <a:lvl8pPr marL="2571491" indent="-171433" algn="l" rtl="0" eaLnBrk="1" fontAlgn="base" hangingPunct="1">
        <a:spcBef>
          <a:spcPct val="20000"/>
        </a:spcBef>
        <a:spcAft>
          <a:spcPct val="0"/>
        </a:spcAft>
        <a:buChar char="»"/>
        <a:defRPr sz="1500">
          <a:solidFill>
            <a:srgbClr val="660066"/>
          </a:solidFill>
          <a:latin typeface="+mn-lt"/>
        </a:defRPr>
      </a:lvl8pPr>
      <a:lvl9pPr marL="2914355" indent="-171433" algn="l" rtl="0" eaLnBrk="1" fontAlgn="base" hangingPunct="1">
        <a:spcBef>
          <a:spcPct val="20000"/>
        </a:spcBef>
        <a:spcAft>
          <a:spcPct val="0"/>
        </a:spcAft>
        <a:buChar char="»"/>
        <a:defRPr sz="1500">
          <a:solidFill>
            <a:srgbClr val="660066"/>
          </a:solidFill>
          <a:latin typeface="+mn-lt"/>
        </a:defRPr>
      </a:lvl9pPr>
    </p:bodyStyle>
    <p:otherStyle>
      <a:defPPr>
        <a:defRPr lang="en-US"/>
      </a:defPPr>
      <a:lvl1pPr marL="0" algn="l" defTabSz="685730" rtl="0" eaLnBrk="1" latinLnBrk="0" hangingPunct="1">
        <a:defRPr sz="1350" kern="1200">
          <a:solidFill>
            <a:schemeClr val="tx1"/>
          </a:solidFill>
          <a:latin typeface="+mn-lt"/>
          <a:ea typeface="+mn-ea"/>
          <a:cs typeface="+mn-cs"/>
        </a:defRPr>
      </a:lvl1pPr>
      <a:lvl2pPr marL="342866" algn="l" defTabSz="685730" rtl="0" eaLnBrk="1" latinLnBrk="0" hangingPunct="1">
        <a:defRPr sz="1350" kern="1200">
          <a:solidFill>
            <a:schemeClr val="tx1"/>
          </a:solidFill>
          <a:latin typeface="+mn-lt"/>
          <a:ea typeface="+mn-ea"/>
          <a:cs typeface="+mn-cs"/>
        </a:defRPr>
      </a:lvl2pPr>
      <a:lvl3pPr marL="685730" algn="l" defTabSz="685730" rtl="0" eaLnBrk="1" latinLnBrk="0" hangingPunct="1">
        <a:defRPr sz="1350" kern="1200">
          <a:solidFill>
            <a:schemeClr val="tx1"/>
          </a:solidFill>
          <a:latin typeface="+mn-lt"/>
          <a:ea typeface="+mn-ea"/>
          <a:cs typeface="+mn-cs"/>
        </a:defRPr>
      </a:lvl3pPr>
      <a:lvl4pPr marL="1028597" algn="l" defTabSz="685730" rtl="0" eaLnBrk="1" latinLnBrk="0" hangingPunct="1">
        <a:defRPr sz="1350" kern="1200">
          <a:solidFill>
            <a:schemeClr val="tx1"/>
          </a:solidFill>
          <a:latin typeface="+mn-lt"/>
          <a:ea typeface="+mn-ea"/>
          <a:cs typeface="+mn-cs"/>
        </a:defRPr>
      </a:lvl4pPr>
      <a:lvl5pPr marL="1371462" algn="l" defTabSz="685730" rtl="0" eaLnBrk="1" latinLnBrk="0" hangingPunct="1">
        <a:defRPr sz="1350" kern="1200">
          <a:solidFill>
            <a:schemeClr val="tx1"/>
          </a:solidFill>
          <a:latin typeface="+mn-lt"/>
          <a:ea typeface="+mn-ea"/>
          <a:cs typeface="+mn-cs"/>
        </a:defRPr>
      </a:lvl5pPr>
      <a:lvl6pPr marL="1714326" algn="l" defTabSz="685730" rtl="0" eaLnBrk="1" latinLnBrk="0" hangingPunct="1">
        <a:defRPr sz="1350" kern="1200">
          <a:solidFill>
            <a:schemeClr val="tx1"/>
          </a:solidFill>
          <a:latin typeface="+mn-lt"/>
          <a:ea typeface="+mn-ea"/>
          <a:cs typeface="+mn-cs"/>
        </a:defRPr>
      </a:lvl6pPr>
      <a:lvl7pPr marL="2057192" algn="l" defTabSz="685730" rtl="0" eaLnBrk="1" latinLnBrk="0" hangingPunct="1">
        <a:defRPr sz="1350" kern="1200">
          <a:solidFill>
            <a:schemeClr val="tx1"/>
          </a:solidFill>
          <a:latin typeface="+mn-lt"/>
          <a:ea typeface="+mn-ea"/>
          <a:cs typeface="+mn-cs"/>
        </a:defRPr>
      </a:lvl7pPr>
      <a:lvl8pPr marL="2400058" algn="l" defTabSz="685730" rtl="0" eaLnBrk="1" latinLnBrk="0" hangingPunct="1">
        <a:defRPr sz="1350" kern="1200">
          <a:solidFill>
            <a:schemeClr val="tx1"/>
          </a:solidFill>
          <a:latin typeface="+mn-lt"/>
          <a:ea typeface="+mn-ea"/>
          <a:cs typeface="+mn-cs"/>
        </a:defRPr>
      </a:lvl8pPr>
      <a:lvl9pPr marL="2742924" algn="l" defTabSz="68573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34.png"/><Relationship Id="rId10" Type="http://schemas.openxmlformats.org/officeDocument/2006/relationships/image" Target="../media/image37.jpeg"/><Relationship Id="rId4" Type="http://schemas.openxmlformats.org/officeDocument/2006/relationships/image" Target="../media/image33.png"/><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tiff"/><Relationship Id="rId4" Type="http://schemas.openxmlformats.org/officeDocument/2006/relationships/image" Target="../media/image40.tiff"/></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6.tiff"/><Relationship Id="rId3" Type="http://schemas.openxmlformats.org/officeDocument/2006/relationships/image" Target="../media/image52.tiff"/><Relationship Id="rId7" Type="http://schemas.openxmlformats.org/officeDocument/2006/relationships/image" Target="../media/image55.tiff"/><Relationship Id="rId12" Type="http://schemas.openxmlformats.org/officeDocument/2006/relationships/image" Target="../media/image60.tiff"/><Relationship Id="rId2" Type="http://schemas.openxmlformats.org/officeDocument/2006/relationships/image" Target="../media/image51.tiff"/><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59.tiff"/><Relationship Id="rId5" Type="http://schemas.openxmlformats.org/officeDocument/2006/relationships/image" Target="../media/image54.tiff"/><Relationship Id="rId10" Type="http://schemas.openxmlformats.org/officeDocument/2006/relationships/image" Target="../media/image58.tiff"/><Relationship Id="rId4" Type="http://schemas.openxmlformats.org/officeDocument/2006/relationships/image" Target="../media/image53.tiff"/><Relationship Id="rId9" Type="http://schemas.openxmlformats.org/officeDocument/2006/relationships/image" Target="../media/image57.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65.jpe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notesSlide" Target="../notesSlides/notesSlide18.xml"/><Relationship Id="rId16" Type="http://schemas.openxmlformats.org/officeDocument/2006/relationships/image" Target="../media/image78.png"/><Relationship Id="rId1" Type="http://schemas.openxmlformats.org/officeDocument/2006/relationships/slideLayout" Target="../slideLayouts/slideLayout14.xml"/><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image" Target="../media/image67.jpe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21.xml.rels><?xml version="1.0" encoding="UTF-8" standalone="yes"?>
<Relationships xmlns="http://schemas.openxmlformats.org/package/2006/relationships"><Relationship Id="rId13" Type="http://schemas.openxmlformats.org/officeDocument/2006/relationships/image" Target="../media/image73.png"/><Relationship Id="rId18" Type="http://schemas.microsoft.com/office/2007/relationships/hdphoto" Target="../media/hdphoto3.wdp"/><Relationship Id="rId26" Type="http://schemas.microsoft.com/office/2007/relationships/hdphoto" Target="../media/hdphoto6.wdp"/><Relationship Id="rId3" Type="http://schemas.openxmlformats.org/officeDocument/2006/relationships/image" Target="../media/image81.png"/><Relationship Id="rId21" Type="http://schemas.microsoft.com/office/2007/relationships/hdphoto" Target="../media/hdphoto4.wdp"/><Relationship Id="rId34" Type="http://schemas.openxmlformats.org/officeDocument/2006/relationships/image" Target="../media/image96.png"/><Relationship Id="rId7" Type="http://schemas.openxmlformats.org/officeDocument/2006/relationships/image" Target="../media/image70.png"/><Relationship Id="rId12" Type="http://schemas.openxmlformats.org/officeDocument/2006/relationships/image" Target="../media/image72.png"/><Relationship Id="rId17" Type="http://schemas.openxmlformats.org/officeDocument/2006/relationships/image" Target="../media/image84.png"/><Relationship Id="rId25" Type="http://schemas.openxmlformats.org/officeDocument/2006/relationships/image" Target="../media/image89.png"/><Relationship Id="rId33" Type="http://schemas.openxmlformats.org/officeDocument/2006/relationships/image" Target="../media/image95.jpeg"/><Relationship Id="rId2" Type="http://schemas.openxmlformats.org/officeDocument/2006/relationships/notesSlide" Target="../notesSlides/notesSlide19.xml"/><Relationship Id="rId16" Type="http://schemas.openxmlformats.org/officeDocument/2006/relationships/image" Target="../media/image79.png"/><Relationship Id="rId20" Type="http://schemas.openxmlformats.org/officeDocument/2006/relationships/image" Target="../media/image86.png"/><Relationship Id="rId29"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66.png"/><Relationship Id="rId24" Type="http://schemas.openxmlformats.org/officeDocument/2006/relationships/image" Target="../media/image88.jpeg"/><Relationship Id="rId32" Type="http://schemas.openxmlformats.org/officeDocument/2006/relationships/image" Target="../media/image94.jpeg"/><Relationship Id="rId5" Type="http://schemas.openxmlformats.org/officeDocument/2006/relationships/image" Target="../media/image80.png"/><Relationship Id="rId15" Type="http://schemas.openxmlformats.org/officeDocument/2006/relationships/image" Target="../media/image75.png"/><Relationship Id="rId23" Type="http://schemas.microsoft.com/office/2007/relationships/hdphoto" Target="../media/hdphoto5.wdp"/><Relationship Id="rId28" Type="http://schemas.openxmlformats.org/officeDocument/2006/relationships/image" Target="../media/image91.png"/><Relationship Id="rId10" Type="http://schemas.openxmlformats.org/officeDocument/2006/relationships/image" Target="../media/image83.jpeg"/><Relationship Id="rId19" Type="http://schemas.openxmlformats.org/officeDocument/2006/relationships/image" Target="../media/image85.jpeg"/><Relationship Id="rId31" Type="http://schemas.openxmlformats.org/officeDocument/2006/relationships/image" Target="../media/image93.jpeg"/><Relationship Id="rId4" Type="http://schemas.openxmlformats.org/officeDocument/2006/relationships/image" Target="../media/image82.jpeg"/><Relationship Id="rId9" Type="http://schemas.openxmlformats.org/officeDocument/2006/relationships/image" Target="../media/image71.png"/><Relationship Id="rId14" Type="http://schemas.openxmlformats.org/officeDocument/2006/relationships/image" Target="../media/image74.png"/><Relationship Id="rId22" Type="http://schemas.openxmlformats.org/officeDocument/2006/relationships/image" Target="../media/image87.png"/><Relationship Id="rId27" Type="http://schemas.openxmlformats.org/officeDocument/2006/relationships/image" Target="../media/image90.jpeg"/><Relationship Id="rId30" Type="http://schemas.openxmlformats.org/officeDocument/2006/relationships/image" Target="../media/image92.jpeg"/><Relationship Id="rId8" Type="http://schemas.openxmlformats.org/officeDocument/2006/relationships/image" Target="../media/image78.png"/></Relationships>
</file>

<file path=ppt/slides/_rels/slide22.xml.rels><?xml version="1.0" encoding="UTF-8" standalone="yes"?>
<Relationships xmlns="http://schemas.openxmlformats.org/package/2006/relationships"><Relationship Id="rId13" Type="http://schemas.openxmlformats.org/officeDocument/2006/relationships/image" Target="../media/image107.jpeg"/><Relationship Id="rId18" Type="http://schemas.openxmlformats.org/officeDocument/2006/relationships/image" Target="../media/image112.jpeg"/><Relationship Id="rId26" Type="http://schemas.openxmlformats.org/officeDocument/2006/relationships/image" Target="../media/image120.png"/><Relationship Id="rId39" Type="http://schemas.openxmlformats.org/officeDocument/2006/relationships/image" Target="../media/image130.jpeg"/><Relationship Id="rId21" Type="http://schemas.openxmlformats.org/officeDocument/2006/relationships/image" Target="../media/image115.jpeg"/><Relationship Id="rId34" Type="http://schemas.openxmlformats.org/officeDocument/2006/relationships/image" Target="../media/image126.jpeg"/><Relationship Id="rId42" Type="http://schemas.openxmlformats.org/officeDocument/2006/relationships/image" Target="../media/image133.jpeg"/><Relationship Id="rId47" Type="http://schemas.openxmlformats.org/officeDocument/2006/relationships/image" Target="../media/image138.jpeg"/><Relationship Id="rId50" Type="http://schemas.openxmlformats.org/officeDocument/2006/relationships/image" Target="../media/image141.gif"/><Relationship Id="rId55" Type="http://schemas.openxmlformats.org/officeDocument/2006/relationships/image" Target="../media/image146.jpeg"/><Relationship Id="rId7" Type="http://schemas.openxmlformats.org/officeDocument/2006/relationships/image" Target="../media/image101.jpeg"/><Relationship Id="rId2" Type="http://schemas.openxmlformats.org/officeDocument/2006/relationships/notesSlide" Target="../notesSlides/notesSlide20.xml"/><Relationship Id="rId16" Type="http://schemas.openxmlformats.org/officeDocument/2006/relationships/image" Target="../media/image110.jpeg"/><Relationship Id="rId29" Type="http://schemas.microsoft.com/office/2007/relationships/hdphoto" Target="../media/hdphoto9.wdp"/><Relationship Id="rId11" Type="http://schemas.openxmlformats.org/officeDocument/2006/relationships/image" Target="../media/image105.jpeg"/><Relationship Id="rId24" Type="http://schemas.openxmlformats.org/officeDocument/2006/relationships/image" Target="../media/image118.jpeg"/><Relationship Id="rId32" Type="http://schemas.openxmlformats.org/officeDocument/2006/relationships/image" Target="../media/image124.png"/><Relationship Id="rId37" Type="http://schemas.microsoft.com/office/2007/relationships/hdphoto" Target="../media/hdphoto10.wdp"/><Relationship Id="rId40" Type="http://schemas.openxmlformats.org/officeDocument/2006/relationships/image" Target="../media/image131.jpeg"/><Relationship Id="rId45" Type="http://schemas.openxmlformats.org/officeDocument/2006/relationships/image" Target="../media/image136.jpeg"/><Relationship Id="rId53" Type="http://schemas.openxmlformats.org/officeDocument/2006/relationships/image" Target="../media/image144.jpeg"/><Relationship Id="rId5" Type="http://schemas.openxmlformats.org/officeDocument/2006/relationships/image" Target="../media/image99.jpeg"/><Relationship Id="rId19" Type="http://schemas.openxmlformats.org/officeDocument/2006/relationships/image" Target="../media/image113.jpe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jpeg"/><Relationship Id="rId22" Type="http://schemas.openxmlformats.org/officeDocument/2006/relationships/image" Target="../media/image116.jpeg"/><Relationship Id="rId27" Type="http://schemas.microsoft.com/office/2007/relationships/hdphoto" Target="../media/hdphoto8.wdp"/><Relationship Id="rId30" Type="http://schemas.openxmlformats.org/officeDocument/2006/relationships/image" Target="../media/image122.jpeg"/><Relationship Id="rId35" Type="http://schemas.openxmlformats.org/officeDocument/2006/relationships/image" Target="../media/image127.jpeg"/><Relationship Id="rId43" Type="http://schemas.openxmlformats.org/officeDocument/2006/relationships/image" Target="../media/image134.png"/><Relationship Id="rId48" Type="http://schemas.openxmlformats.org/officeDocument/2006/relationships/image" Target="../media/image139.jpeg"/><Relationship Id="rId56" Type="http://schemas.openxmlformats.org/officeDocument/2006/relationships/image" Target="../media/image147.png"/><Relationship Id="rId8" Type="http://schemas.openxmlformats.org/officeDocument/2006/relationships/image" Target="../media/image102.png"/><Relationship Id="rId51" Type="http://schemas.openxmlformats.org/officeDocument/2006/relationships/image" Target="../media/image142.jpeg"/><Relationship Id="rId3" Type="http://schemas.openxmlformats.org/officeDocument/2006/relationships/image" Target="../media/image97.jpeg"/><Relationship Id="rId12" Type="http://schemas.openxmlformats.org/officeDocument/2006/relationships/image" Target="../media/image106.jpeg"/><Relationship Id="rId17" Type="http://schemas.openxmlformats.org/officeDocument/2006/relationships/image" Target="../media/image111.jpeg"/><Relationship Id="rId25" Type="http://schemas.openxmlformats.org/officeDocument/2006/relationships/image" Target="../media/image119.jpeg"/><Relationship Id="rId33" Type="http://schemas.openxmlformats.org/officeDocument/2006/relationships/image" Target="../media/image125.jpeg"/><Relationship Id="rId38" Type="http://schemas.openxmlformats.org/officeDocument/2006/relationships/image" Target="../media/image129.jpeg"/><Relationship Id="rId46" Type="http://schemas.openxmlformats.org/officeDocument/2006/relationships/image" Target="../media/image137.jpeg"/><Relationship Id="rId20" Type="http://schemas.openxmlformats.org/officeDocument/2006/relationships/image" Target="../media/image114.jpeg"/><Relationship Id="rId41" Type="http://schemas.openxmlformats.org/officeDocument/2006/relationships/image" Target="../media/image132.jpeg"/><Relationship Id="rId54" Type="http://schemas.openxmlformats.org/officeDocument/2006/relationships/image" Target="../media/image145.jpeg"/><Relationship Id="rId1" Type="http://schemas.openxmlformats.org/officeDocument/2006/relationships/slideLayout" Target="../slideLayouts/slideLayout7.xml"/><Relationship Id="rId6" Type="http://schemas.openxmlformats.org/officeDocument/2006/relationships/image" Target="../media/image100.jpeg"/><Relationship Id="rId15" Type="http://schemas.openxmlformats.org/officeDocument/2006/relationships/image" Target="../media/image109.jpeg"/><Relationship Id="rId23" Type="http://schemas.openxmlformats.org/officeDocument/2006/relationships/image" Target="../media/image117.png"/><Relationship Id="rId28" Type="http://schemas.openxmlformats.org/officeDocument/2006/relationships/image" Target="../media/image121.png"/><Relationship Id="rId36" Type="http://schemas.openxmlformats.org/officeDocument/2006/relationships/image" Target="../media/image128.png"/><Relationship Id="rId49" Type="http://schemas.openxmlformats.org/officeDocument/2006/relationships/image" Target="../media/image140.jpeg"/><Relationship Id="rId57" Type="http://schemas.openxmlformats.org/officeDocument/2006/relationships/image" Target="../media/image148.jpeg"/><Relationship Id="rId10" Type="http://schemas.openxmlformats.org/officeDocument/2006/relationships/image" Target="../media/image104.jpeg"/><Relationship Id="rId31" Type="http://schemas.openxmlformats.org/officeDocument/2006/relationships/image" Target="../media/image123.jpeg"/><Relationship Id="rId44" Type="http://schemas.openxmlformats.org/officeDocument/2006/relationships/image" Target="../media/image135.png"/><Relationship Id="rId52" Type="http://schemas.openxmlformats.org/officeDocument/2006/relationships/image" Target="../media/image143.jpeg"/></Relationships>
</file>

<file path=ppt/slides/_rels/slide23.xml.rels><?xml version="1.0" encoding="UTF-8" standalone="yes"?>
<Relationships xmlns="http://schemas.openxmlformats.org/package/2006/relationships"><Relationship Id="rId13" Type="http://schemas.microsoft.com/office/2007/relationships/hdphoto" Target="../media/hdphoto14.wdp"/><Relationship Id="rId18" Type="http://schemas.openxmlformats.org/officeDocument/2006/relationships/image" Target="../media/image159.png"/><Relationship Id="rId26" Type="http://schemas.openxmlformats.org/officeDocument/2006/relationships/image" Target="../media/image164.png"/><Relationship Id="rId3" Type="http://schemas.openxmlformats.org/officeDocument/2006/relationships/image" Target="../media/image149.png"/><Relationship Id="rId21" Type="http://schemas.microsoft.com/office/2007/relationships/hdphoto" Target="../media/hdphoto17.wdp"/><Relationship Id="rId7" Type="http://schemas.openxmlformats.org/officeDocument/2006/relationships/image" Target="../media/image151.jpeg"/><Relationship Id="rId12" Type="http://schemas.openxmlformats.org/officeDocument/2006/relationships/image" Target="../media/image155.png"/><Relationship Id="rId17" Type="http://schemas.openxmlformats.org/officeDocument/2006/relationships/image" Target="../media/image158.png"/><Relationship Id="rId25" Type="http://schemas.openxmlformats.org/officeDocument/2006/relationships/image" Target="../media/image163.jpeg"/><Relationship Id="rId33" Type="http://schemas.openxmlformats.org/officeDocument/2006/relationships/image" Target="../media/image168.tiff"/><Relationship Id="rId2" Type="http://schemas.openxmlformats.org/officeDocument/2006/relationships/notesSlide" Target="../notesSlides/notesSlide21.xml"/><Relationship Id="rId16" Type="http://schemas.microsoft.com/office/2007/relationships/hdphoto" Target="../media/hdphoto15.wdp"/><Relationship Id="rId20" Type="http://schemas.openxmlformats.org/officeDocument/2006/relationships/image" Target="../media/image160.png"/><Relationship Id="rId29" Type="http://schemas.microsoft.com/office/2007/relationships/hdphoto" Target="../media/hdphoto20.wdp"/><Relationship Id="rId1" Type="http://schemas.openxmlformats.org/officeDocument/2006/relationships/slideLayout" Target="../slideLayouts/slideLayout2.xml"/><Relationship Id="rId6" Type="http://schemas.microsoft.com/office/2007/relationships/hdphoto" Target="../media/hdphoto12.wdp"/><Relationship Id="rId11" Type="http://schemas.microsoft.com/office/2007/relationships/hdphoto" Target="../media/hdphoto13.wdp"/><Relationship Id="rId24" Type="http://schemas.openxmlformats.org/officeDocument/2006/relationships/image" Target="../media/image162.png"/><Relationship Id="rId32" Type="http://schemas.openxmlformats.org/officeDocument/2006/relationships/image" Target="../media/image167.jpeg"/><Relationship Id="rId5" Type="http://schemas.openxmlformats.org/officeDocument/2006/relationships/image" Target="../media/image150.png"/><Relationship Id="rId15" Type="http://schemas.openxmlformats.org/officeDocument/2006/relationships/image" Target="../media/image157.png"/><Relationship Id="rId23" Type="http://schemas.microsoft.com/office/2007/relationships/hdphoto" Target="../media/hdphoto18.wdp"/><Relationship Id="rId28" Type="http://schemas.openxmlformats.org/officeDocument/2006/relationships/image" Target="../media/image165.png"/><Relationship Id="rId10" Type="http://schemas.openxmlformats.org/officeDocument/2006/relationships/image" Target="../media/image154.png"/><Relationship Id="rId19" Type="http://schemas.microsoft.com/office/2007/relationships/hdphoto" Target="../media/hdphoto16.wdp"/><Relationship Id="rId31" Type="http://schemas.microsoft.com/office/2007/relationships/hdphoto" Target="../media/hdphoto21.wdp"/><Relationship Id="rId4" Type="http://schemas.microsoft.com/office/2007/relationships/hdphoto" Target="../media/hdphoto11.wdp"/><Relationship Id="rId9" Type="http://schemas.openxmlformats.org/officeDocument/2006/relationships/image" Target="../media/image153.jpeg"/><Relationship Id="rId14" Type="http://schemas.openxmlformats.org/officeDocument/2006/relationships/image" Target="../media/image156.jpeg"/><Relationship Id="rId22" Type="http://schemas.openxmlformats.org/officeDocument/2006/relationships/image" Target="../media/image161.png"/><Relationship Id="rId27" Type="http://schemas.microsoft.com/office/2007/relationships/hdphoto" Target="../media/hdphoto19.wdp"/><Relationship Id="rId30" Type="http://schemas.openxmlformats.org/officeDocument/2006/relationships/image" Target="../media/image166.png"/><Relationship Id="rId8" Type="http://schemas.openxmlformats.org/officeDocument/2006/relationships/image" Target="../media/image1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72.jpeg"/><Relationship Id="rId13" Type="http://schemas.openxmlformats.org/officeDocument/2006/relationships/image" Target="../media/image177.png"/><Relationship Id="rId18" Type="http://schemas.openxmlformats.org/officeDocument/2006/relationships/image" Target="../media/image182.png"/><Relationship Id="rId26" Type="http://schemas.openxmlformats.org/officeDocument/2006/relationships/image" Target="../media/image189.tiff"/><Relationship Id="rId3" Type="http://schemas.openxmlformats.org/officeDocument/2006/relationships/image" Target="../media/image169.png"/><Relationship Id="rId21" Type="http://schemas.openxmlformats.org/officeDocument/2006/relationships/image" Target="../media/image96.png"/><Relationship Id="rId7" Type="http://schemas.openxmlformats.org/officeDocument/2006/relationships/image" Target="../media/image171.jpeg"/><Relationship Id="rId12" Type="http://schemas.openxmlformats.org/officeDocument/2006/relationships/image" Target="../media/image176.svg"/><Relationship Id="rId17" Type="http://schemas.openxmlformats.org/officeDocument/2006/relationships/image" Target="../media/image181.jpeg"/><Relationship Id="rId25" Type="http://schemas.openxmlformats.org/officeDocument/2006/relationships/image" Target="../media/image188.tiff"/><Relationship Id="rId2" Type="http://schemas.openxmlformats.org/officeDocument/2006/relationships/notesSlide" Target="../notesSlides/notesSlide24.xml"/><Relationship Id="rId16" Type="http://schemas.openxmlformats.org/officeDocument/2006/relationships/image" Target="../media/image180.gif"/><Relationship Id="rId20" Type="http://schemas.openxmlformats.org/officeDocument/2006/relationships/image" Target="../media/image184.png"/><Relationship Id="rId29" Type="http://schemas.openxmlformats.org/officeDocument/2006/relationships/image" Target="../media/image192.tiff"/><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175.png"/><Relationship Id="rId24" Type="http://schemas.openxmlformats.org/officeDocument/2006/relationships/image" Target="../media/image187.tiff"/><Relationship Id="rId5" Type="http://schemas.openxmlformats.org/officeDocument/2006/relationships/image" Target="../media/image75.png"/><Relationship Id="rId15" Type="http://schemas.openxmlformats.org/officeDocument/2006/relationships/image" Target="../media/image179.svg"/><Relationship Id="rId23" Type="http://schemas.openxmlformats.org/officeDocument/2006/relationships/image" Target="../media/image186.png"/><Relationship Id="rId28" Type="http://schemas.openxmlformats.org/officeDocument/2006/relationships/image" Target="../media/image191.tiff"/><Relationship Id="rId10" Type="http://schemas.openxmlformats.org/officeDocument/2006/relationships/image" Target="../media/image174.png"/><Relationship Id="rId19" Type="http://schemas.openxmlformats.org/officeDocument/2006/relationships/image" Target="../media/image183.jpeg"/><Relationship Id="rId31" Type="http://schemas.openxmlformats.org/officeDocument/2006/relationships/image" Target="../media/image194.tiff"/><Relationship Id="rId4" Type="http://schemas.openxmlformats.org/officeDocument/2006/relationships/image" Target="../media/image170.jpeg"/><Relationship Id="rId9" Type="http://schemas.openxmlformats.org/officeDocument/2006/relationships/image" Target="../media/image173.jpeg"/><Relationship Id="rId14" Type="http://schemas.openxmlformats.org/officeDocument/2006/relationships/image" Target="../media/image178.png"/><Relationship Id="rId22" Type="http://schemas.openxmlformats.org/officeDocument/2006/relationships/image" Target="../media/image185.png"/><Relationship Id="rId27" Type="http://schemas.openxmlformats.org/officeDocument/2006/relationships/image" Target="../media/image190.png"/><Relationship Id="rId30" Type="http://schemas.openxmlformats.org/officeDocument/2006/relationships/image" Target="../media/image193.tiff"/></Relationships>
</file>

<file path=ppt/slides/_rels/slide27.xml.rels><?xml version="1.0" encoding="UTF-8" standalone="yes"?>
<Relationships xmlns="http://schemas.openxmlformats.org/package/2006/relationships"><Relationship Id="rId8" Type="http://schemas.openxmlformats.org/officeDocument/2006/relationships/image" Target="../media/image200.jpeg"/><Relationship Id="rId13" Type="http://schemas.openxmlformats.org/officeDocument/2006/relationships/image" Target="NULL"/><Relationship Id="rId3" Type="http://schemas.openxmlformats.org/officeDocument/2006/relationships/image" Target="../media/image195.png"/><Relationship Id="rId7" Type="http://schemas.openxmlformats.org/officeDocument/2006/relationships/image" Target="../media/image199.png"/><Relationship Id="rId17" Type="http://schemas.openxmlformats.org/officeDocument/2006/relationships/image" Target="../media/image204.png"/><Relationship Id="rId2" Type="http://schemas.openxmlformats.org/officeDocument/2006/relationships/notesSlide" Target="../notesSlides/notesSlide25.xml"/><Relationship Id="rId16" Type="http://schemas.openxmlformats.org/officeDocument/2006/relationships/image" Target="../media/image203.jpeg"/><Relationship Id="rId1" Type="http://schemas.openxmlformats.org/officeDocument/2006/relationships/slideLayout" Target="../slideLayouts/slideLayout5.xml"/><Relationship Id="rId6" Type="http://schemas.openxmlformats.org/officeDocument/2006/relationships/image" Target="../media/image198.png"/><Relationship Id="rId5" Type="http://schemas.openxmlformats.org/officeDocument/2006/relationships/image" Target="../media/image197.png"/><Relationship Id="rId15" Type="http://schemas.openxmlformats.org/officeDocument/2006/relationships/image" Target="../media/image202.jpeg"/><Relationship Id="rId4" Type="http://schemas.openxmlformats.org/officeDocument/2006/relationships/image" Target="../media/image196.png"/><Relationship Id="rId9" Type="http://schemas.openxmlformats.org/officeDocument/2006/relationships/customXml" Target="../ink/ink1.xml"/><Relationship Id="rId14" Type="http://schemas.openxmlformats.org/officeDocument/2006/relationships/image" Target="../media/image201.png"/></Relationships>
</file>

<file path=ppt/slides/_rels/slide28.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png"/><Relationship Id="rId18" Type="http://schemas.openxmlformats.org/officeDocument/2006/relationships/image" Target="../media/image220.png"/><Relationship Id="rId3" Type="http://schemas.openxmlformats.org/officeDocument/2006/relationships/image" Target="../media/image205.png"/><Relationship Id="rId7" Type="http://schemas.openxmlformats.org/officeDocument/2006/relationships/image" Target="../media/image209.png"/><Relationship Id="rId12" Type="http://schemas.openxmlformats.org/officeDocument/2006/relationships/image" Target="../media/image214.png"/><Relationship Id="rId17" Type="http://schemas.openxmlformats.org/officeDocument/2006/relationships/image" Target="../media/image219.png"/><Relationship Id="rId2" Type="http://schemas.openxmlformats.org/officeDocument/2006/relationships/notesSlide" Target="../notesSlides/notesSlide26.xml"/><Relationship Id="rId16" Type="http://schemas.openxmlformats.org/officeDocument/2006/relationships/image" Target="../media/image218.png"/><Relationship Id="rId1" Type="http://schemas.openxmlformats.org/officeDocument/2006/relationships/slideLayout" Target="../slideLayouts/slideLayout2.x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png"/><Relationship Id="rId15" Type="http://schemas.openxmlformats.org/officeDocument/2006/relationships/image" Target="../media/image217.png"/><Relationship Id="rId10" Type="http://schemas.openxmlformats.org/officeDocument/2006/relationships/image" Target="../media/image212.png"/><Relationship Id="rId4" Type="http://schemas.openxmlformats.org/officeDocument/2006/relationships/image" Target="../media/image206.png"/><Relationship Id="rId9" Type="http://schemas.openxmlformats.org/officeDocument/2006/relationships/image" Target="../media/image211.png"/><Relationship Id="rId14" Type="http://schemas.openxmlformats.org/officeDocument/2006/relationships/image" Target="../media/image21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comments" Target="../comments/comment2.xml"/><Relationship Id="rId4" Type="http://schemas.openxmlformats.org/officeDocument/2006/relationships/image" Target="../media/image13.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2.jpeg"/><Relationship Id="rId11" Type="http://schemas.openxmlformats.org/officeDocument/2006/relationships/comments" Target="../comments/comment3.xml"/><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AE4CA5-F613-5543-AC46-D961680FEF81}"/>
              </a:ext>
            </a:extLst>
          </p:cNvPr>
          <p:cNvSpPr txBox="1">
            <a:spLocks/>
          </p:cNvSpPr>
          <p:nvPr/>
        </p:nvSpPr>
        <p:spPr bwMode="auto">
          <a:xfrm>
            <a:off x="1808186" y="1254456"/>
            <a:ext cx="5538150" cy="1000795"/>
          </a:xfrm>
          <a:prstGeom prst="rect">
            <a:avLst/>
          </a:prstGeom>
          <a:noFill/>
          <a:ln w="0">
            <a:noFill/>
            <a:miter lim="800000"/>
            <a:headEnd/>
            <a:tailEnd/>
          </a:ln>
        </p:spPr>
        <p:txBody>
          <a:bodyPr vert="horz" wrap="square" lIns="68651" tIns="34326" rIns="68651" bIns="34326" numCol="1" anchor="ctr" anchorCtr="0" compatLnSpc="1">
            <a:prstTxWarp prst="textNoShape">
              <a:avLst/>
            </a:prstTxWarp>
          </a:bodyPr>
          <a:lstStyle>
            <a:lvl1pPr algn="ctr" rtl="0" eaLnBrk="1" fontAlgn="base" hangingPunct="1">
              <a:spcBef>
                <a:spcPct val="0"/>
              </a:spcBef>
              <a:spcAft>
                <a:spcPct val="0"/>
              </a:spcAft>
              <a:defRPr sz="6000">
                <a:solidFill>
                  <a:schemeClr val="tx2">
                    <a:lumMod val="50000"/>
                  </a:schemeClr>
                </a:solidFill>
                <a:latin typeface="+mj-lt"/>
                <a:ea typeface="+mj-ea"/>
                <a:cs typeface="Palatino"/>
              </a:defRPr>
            </a:lvl1pPr>
            <a:lvl2pPr algn="ctr" rtl="0" eaLnBrk="1" fontAlgn="base" hangingPunct="1">
              <a:spcBef>
                <a:spcPct val="0"/>
              </a:spcBef>
              <a:spcAft>
                <a:spcPct val="0"/>
              </a:spcAft>
              <a:defRPr sz="3200">
                <a:solidFill>
                  <a:schemeClr val="bg1"/>
                </a:solidFill>
                <a:latin typeface="Arial" charset="0"/>
              </a:defRPr>
            </a:lvl2pPr>
            <a:lvl3pPr algn="ctr" rtl="0" eaLnBrk="1" fontAlgn="base" hangingPunct="1">
              <a:spcBef>
                <a:spcPct val="0"/>
              </a:spcBef>
              <a:spcAft>
                <a:spcPct val="0"/>
              </a:spcAft>
              <a:defRPr sz="3200">
                <a:solidFill>
                  <a:schemeClr val="bg1"/>
                </a:solidFill>
                <a:latin typeface="Arial" charset="0"/>
              </a:defRPr>
            </a:lvl3pPr>
            <a:lvl4pPr algn="ctr" rtl="0" eaLnBrk="1" fontAlgn="base" hangingPunct="1">
              <a:spcBef>
                <a:spcPct val="0"/>
              </a:spcBef>
              <a:spcAft>
                <a:spcPct val="0"/>
              </a:spcAft>
              <a:defRPr sz="3200">
                <a:solidFill>
                  <a:schemeClr val="bg1"/>
                </a:solidFill>
                <a:latin typeface="Arial" charset="0"/>
              </a:defRPr>
            </a:lvl4pPr>
            <a:lvl5pPr algn="ctr" rtl="0" eaLnBrk="1" fontAlgn="base" hangingPunct="1">
              <a:spcBef>
                <a:spcPct val="0"/>
              </a:spcBef>
              <a:spcAft>
                <a:spcPct val="0"/>
              </a:spcAft>
              <a:defRPr sz="3200">
                <a:solidFill>
                  <a:schemeClr val="bg1"/>
                </a:solidFill>
                <a:latin typeface="Arial" charset="0"/>
              </a:defRPr>
            </a:lvl5pPr>
            <a:lvl6pPr marL="457189" algn="ctr" rtl="0" eaLnBrk="1" fontAlgn="base" hangingPunct="1">
              <a:spcBef>
                <a:spcPct val="0"/>
              </a:spcBef>
              <a:spcAft>
                <a:spcPct val="0"/>
              </a:spcAft>
              <a:defRPr sz="3200">
                <a:solidFill>
                  <a:schemeClr val="bg1"/>
                </a:solidFill>
                <a:latin typeface="Arial" charset="0"/>
              </a:defRPr>
            </a:lvl6pPr>
            <a:lvl7pPr marL="914377" algn="ctr" rtl="0" eaLnBrk="1" fontAlgn="base" hangingPunct="1">
              <a:spcBef>
                <a:spcPct val="0"/>
              </a:spcBef>
              <a:spcAft>
                <a:spcPct val="0"/>
              </a:spcAft>
              <a:defRPr sz="3200">
                <a:solidFill>
                  <a:schemeClr val="bg1"/>
                </a:solidFill>
                <a:latin typeface="Arial" charset="0"/>
              </a:defRPr>
            </a:lvl7pPr>
            <a:lvl8pPr marL="1371566" algn="ctr" rtl="0" eaLnBrk="1" fontAlgn="base" hangingPunct="1">
              <a:spcBef>
                <a:spcPct val="0"/>
              </a:spcBef>
              <a:spcAft>
                <a:spcPct val="0"/>
              </a:spcAft>
              <a:defRPr sz="3200">
                <a:solidFill>
                  <a:schemeClr val="bg1"/>
                </a:solidFill>
                <a:latin typeface="Arial" charset="0"/>
              </a:defRPr>
            </a:lvl8pPr>
            <a:lvl9pPr marL="1828754" algn="ctr" rtl="0" eaLnBrk="1" fontAlgn="base" hangingPunct="1">
              <a:spcBef>
                <a:spcPct val="0"/>
              </a:spcBef>
              <a:spcAft>
                <a:spcPct val="0"/>
              </a:spcAft>
              <a:defRPr sz="3200">
                <a:solidFill>
                  <a:schemeClr val="bg1"/>
                </a:solidFill>
                <a:latin typeface="Arial" charset="0"/>
              </a:defRPr>
            </a:lvl9pPr>
          </a:lstStyle>
          <a:p>
            <a:pPr defTabSz="686486"/>
            <a:r>
              <a:rPr lang="en-US" sz="3604" kern="0" dirty="0"/>
              <a:t>Scientific Communication</a:t>
            </a:r>
          </a:p>
        </p:txBody>
      </p:sp>
      <p:pic>
        <p:nvPicPr>
          <p:cNvPr id="7" name="Picture 6">
            <a:extLst>
              <a:ext uri="{FF2B5EF4-FFF2-40B4-BE49-F238E27FC236}">
                <a16:creationId xmlns:a16="http://schemas.microsoft.com/office/drawing/2014/main" id="{79028BE2-9C2A-9B46-BEB1-B439DE4485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9215" y="2689964"/>
            <a:ext cx="5177992" cy="816530"/>
          </a:xfrm>
          <a:prstGeom prst="rect">
            <a:avLst/>
          </a:prstGeom>
        </p:spPr>
      </p:pic>
      <p:pic>
        <p:nvPicPr>
          <p:cNvPr id="18" name="Graphic 17" descr="Line arrow: Clockwise curve">
            <a:extLst>
              <a:ext uri="{FF2B5EF4-FFF2-40B4-BE49-F238E27FC236}">
                <a16:creationId xmlns:a16="http://schemas.microsoft.com/office/drawing/2014/main" id="{D96E0CE6-2D44-804C-A7F6-89272CFE01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2750286">
            <a:off x="6642226" y="2254905"/>
            <a:ext cx="1686650" cy="1686650"/>
          </a:xfrm>
          <a:prstGeom prst="rect">
            <a:avLst/>
          </a:prstGeom>
        </p:spPr>
      </p:pic>
      <p:sp>
        <p:nvSpPr>
          <p:cNvPr id="23" name="Date Placeholder 2">
            <a:extLst>
              <a:ext uri="{FF2B5EF4-FFF2-40B4-BE49-F238E27FC236}">
                <a16:creationId xmlns:a16="http://schemas.microsoft.com/office/drawing/2014/main" id="{44C699DF-444B-475E-A5E4-7651CFC09024}"/>
              </a:ext>
            </a:extLst>
          </p:cNvPr>
          <p:cNvSpPr txBox="1">
            <a:spLocks/>
          </p:cNvSpPr>
          <p:nvPr/>
        </p:nvSpPr>
        <p:spPr>
          <a:xfrm>
            <a:off x="1194346" y="4974553"/>
            <a:ext cx="1489738"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1" i="1" dirty="0"/>
              <a:t>March 15, 2024	</a:t>
            </a:r>
          </a:p>
        </p:txBody>
      </p:sp>
      <p:sp>
        <p:nvSpPr>
          <p:cNvPr id="24" name="Footer Placeholder 3">
            <a:extLst>
              <a:ext uri="{FF2B5EF4-FFF2-40B4-BE49-F238E27FC236}">
                <a16:creationId xmlns:a16="http://schemas.microsoft.com/office/drawing/2014/main" id="{4A9CB82A-DAFA-4ECC-BC90-123F391F69E0}"/>
              </a:ext>
            </a:extLst>
          </p:cNvPr>
          <p:cNvSpPr txBox="1">
            <a:spLocks/>
          </p:cNvSpPr>
          <p:nvPr/>
        </p:nvSpPr>
        <p:spPr>
          <a:xfrm>
            <a:off x="2512455" y="4974553"/>
            <a:ext cx="4119091"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1" i="1" dirty="0"/>
              <a:t>CBB External Communications, Steven J. </a:t>
            </a:r>
            <a:r>
              <a:rPr lang="en-US" sz="901" i="1" dirty="0" err="1"/>
              <a:t>Sibener</a:t>
            </a:r>
            <a:endParaRPr lang="en-US" sz="901" i="1" dirty="0"/>
          </a:p>
        </p:txBody>
      </p:sp>
      <p:sp>
        <p:nvSpPr>
          <p:cNvPr id="25" name="Slide Number Placeholder 4">
            <a:extLst>
              <a:ext uri="{FF2B5EF4-FFF2-40B4-BE49-F238E27FC236}">
                <a16:creationId xmlns:a16="http://schemas.microsoft.com/office/drawing/2014/main" id="{B132C0AC-8C78-47AB-9CCE-48AC26D3CA72}"/>
              </a:ext>
            </a:extLst>
          </p:cNvPr>
          <p:cNvSpPr txBox="1">
            <a:spLocks/>
          </p:cNvSpPr>
          <p:nvPr/>
        </p:nvSpPr>
        <p:spPr>
          <a:xfrm>
            <a:off x="7434769" y="4974553"/>
            <a:ext cx="514886"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21CBE81-14BD-7343-B359-01BCBA3179F9}" type="slidenum">
              <a:rPr lang="en-US" sz="901" i="1"/>
              <a:pPr algn="r"/>
              <a:t>1</a:t>
            </a:fld>
            <a:endParaRPr lang="en-US" sz="901" i="1" dirty="0"/>
          </a:p>
        </p:txBody>
      </p:sp>
      <p:pic>
        <p:nvPicPr>
          <p:cNvPr id="9" name="Graphic 8" descr="Line arrow: Clockwise curve">
            <a:extLst>
              <a:ext uri="{FF2B5EF4-FFF2-40B4-BE49-F238E27FC236}">
                <a16:creationId xmlns:a16="http://schemas.microsoft.com/office/drawing/2014/main" id="{14D4E465-FC76-E04A-A1FC-BFCC2168D1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93230">
            <a:off x="815927" y="2169067"/>
            <a:ext cx="1686650" cy="1686650"/>
          </a:xfrm>
          <a:prstGeom prst="rect">
            <a:avLst/>
          </a:prstGeom>
        </p:spPr>
      </p:pic>
    </p:spTree>
    <p:extLst>
      <p:ext uri="{BB962C8B-B14F-4D97-AF65-F5344CB8AC3E}">
        <p14:creationId xmlns:p14="http://schemas.microsoft.com/office/powerpoint/2010/main" val="3007997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Broad Reach of CBB Seminar Series Webcast</a:t>
            </a:r>
          </a:p>
        </p:txBody>
      </p:sp>
      <p:sp>
        <p:nvSpPr>
          <p:cNvPr id="10" name="TextBox 9">
            <a:extLst>
              <a:ext uri="{FF2B5EF4-FFF2-40B4-BE49-F238E27FC236}">
                <a16:creationId xmlns:a16="http://schemas.microsoft.com/office/drawing/2014/main" id="{A80A6AE4-5C77-A744-9EDC-CF5833042CC5}"/>
              </a:ext>
            </a:extLst>
          </p:cNvPr>
          <p:cNvSpPr txBox="1"/>
          <p:nvPr/>
        </p:nvSpPr>
        <p:spPr>
          <a:xfrm>
            <a:off x="238080" y="746791"/>
            <a:ext cx="8529836" cy="1061829"/>
          </a:xfrm>
          <a:prstGeom prst="rect">
            <a:avLst/>
          </a:prstGeom>
          <a:noFill/>
        </p:spPr>
        <p:txBody>
          <a:bodyPr wrap="square" rtlCol="0">
            <a:spAutoFit/>
          </a:bodyPr>
          <a:lstStyle/>
          <a:p>
            <a:pPr algn="just"/>
            <a:r>
              <a:rPr lang="en-US" sz="1050" dirty="0">
                <a:solidFill>
                  <a:srgbClr val="C00000"/>
                </a:solidFill>
                <a:ea typeface="Times New Roman" charset="0"/>
              </a:rPr>
              <a:t>The CBB organizes a seminar series covering recent research in accelerator physics; N.B. organized by postdocs</a:t>
            </a:r>
            <a:r>
              <a:rPr lang="en-US" sz="1050" dirty="0">
                <a:ea typeface="Times New Roman" charset="0"/>
              </a:rPr>
              <a:t>. Unlike a conventional seminar series where the speaker travels to the host institution, the CBB seminar series is presented at the CBB site that is most convenient to the speaker. All seminars are broadcast via Zoom, and some have moved to in-person as well. The slides from these presentations are archived on the CBB </a:t>
            </a:r>
            <a:r>
              <a:rPr lang="en-US" sz="1050" dirty="0" err="1">
                <a:ea typeface="Times New Roman" charset="0"/>
              </a:rPr>
              <a:t>Indico</a:t>
            </a:r>
            <a:r>
              <a:rPr lang="en-US" sz="1050" dirty="0">
                <a:ea typeface="Times New Roman" charset="0"/>
              </a:rPr>
              <a:t> site where they can be referenced by all participants. This model has proven to be very popular, and the seminars have attracted high attendance. </a:t>
            </a:r>
            <a:endParaRPr lang="en-US" sz="1050" dirty="0"/>
          </a:p>
          <a:p>
            <a:pPr algn="just"/>
            <a:endParaRPr lang="en-US" sz="1050" dirty="0"/>
          </a:p>
        </p:txBody>
      </p:sp>
      <p:sp>
        <p:nvSpPr>
          <p:cNvPr id="13" name="Date Placeholder 2">
            <a:extLst>
              <a:ext uri="{FF2B5EF4-FFF2-40B4-BE49-F238E27FC236}">
                <a16:creationId xmlns:a16="http://schemas.microsoft.com/office/drawing/2014/main" id="{F05C7236-D7D1-446D-9182-D51BD2750792}"/>
              </a:ext>
            </a:extLst>
          </p:cNvPr>
          <p:cNvSpPr txBox="1">
            <a:spLocks/>
          </p:cNvSpPr>
          <p:nvPr/>
        </p:nvSpPr>
        <p:spPr>
          <a:xfrm>
            <a:off x="1194346" y="4974553"/>
            <a:ext cx="1489738"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1" i="1" dirty="0"/>
              <a:t>March 15, 2024</a:t>
            </a:r>
          </a:p>
        </p:txBody>
      </p:sp>
      <p:sp>
        <p:nvSpPr>
          <p:cNvPr id="14" name="Footer Placeholder 3">
            <a:extLst>
              <a:ext uri="{FF2B5EF4-FFF2-40B4-BE49-F238E27FC236}">
                <a16:creationId xmlns:a16="http://schemas.microsoft.com/office/drawing/2014/main" id="{330D61E8-EB06-46F2-BF79-AD10D2A7FAF5}"/>
              </a:ext>
            </a:extLst>
          </p:cNvPr>
          <p:cNvSpPr txBox="1">
            <a:spLocks/>
          </p:cNvSpPr>
          <p:nvPr/>
        </p:nvSpPr>
        <p:spPr>
          <a:xfrm>
            <a:off x="2512455" y="4974553"/>
            <a:ext cx="4119091"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1" i="1" dirty="0"/>
              <a:t>CBB External Communications, Steven J. </a:t>
            </a:r>
            <a:r>
              <a:rPr lang="en-US" sz="901" i="1" dirty="0" err="1"/>
              <a:t>Sibener</a:t>
            </a:r>
            <a:endParaRPr lang="en-US" sz="901" i="1" dirty="0"/>
          </a:p>
        </p:txBody>
      </p:sp>
      <p:sp>
        <p:nvSpPr>
          <p:cNvPr id="15" name="Slide Number Placeholder 4">
            <a:extLst>
              <a:ext uri="{FF2B5EF4-FFF2-40B4-BE49-F238E27FC236}">
                <a16:creationId xmlns:a16="http://schemas.microsoft.com/office/drawing/2014/main" id="{756FA66C-2A75-4A1E-BE65-7D192F7932A6}"/>
              </a:ext>
            </a:extLst>
          </p:cNvPr>
          <p:cNvSpPr txBox="1">
            <a:spLocks/>
          </p:cNvSpPr>
          <p:nvPr/>
        </p:nvSpPr>
        <p:spPr>
          <a:xfrm>
            <a:off x="7434769" y="4974553"/>
            <a:ext cx="514886"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21CBE81-14BD-7343-B359-01BCBA3179F9}" type="slidenum">
              <a:rPr lang="en-US" sz="901" i="1"/>
              <a:pPr algn="r"/>
              <a:t>10</a:t>
            </a:fld>
            <a:endParaRPr lang="en-US" sz="901" i="1" dirty="0"/>
          </a:p>
        </p:txBody>
      </p:sp>
      <p:graphicFrame>
        <p:nvGraphicFramePr>
          <p:cNvPr id="3" name="Table 2">
            <a:extLst>
              <a:ext uri="{FF2B5EF4-FFF2-40B4-BE49-F238E27FC236}">
                <a16:creationId xmlns:a16="http://schemas.microsoft.com/office/drawing/2014/main" id="{691DFA40-0CFA-7B47-9444-59B96D578551}"/>
              </a:ext>
            </a:extLst>
          </p:cNvPr>
          <p:cNvGraphicFramePr>
            <a:graphicFrameLocks noGrp="1"/>
          </p:cNvGraphicFramePr>
          <p:nvPr>
            <p:extLst>
              <p:ext uri="{D42A27DB-BD31-4B8C-83A1-F6EECF244321}">
                <p14:modId xmlns:p14="http://schemas.microsoft.com/office/powerpoint/2010/main" val="2043731484"/>
              </p:ext>
            </p:extLst>
          </p:nvPr>
        </p:nvGraphicFramePr>
        <p:xfrm>
          <a:off x="113610" y="1603469"/>
          <a:ext cx="8792311" cy="3253668"/>
        </p:xfrm>
        <a:graphic>
          <a:graphicData uri="http://schemas.openxmlformats.org/drawingml/2006/table">
            <a:tbl>
              <a:tblPr firstRow="1" firstCol="1" bandRow="1">
                <a:tableStyleId>{0505E3EF-67EA-436B-97B2-0124C06EBD24}</a:tableStyleId>
              </a:tblPr>
              <a:tblGrid>
                <a:gridCol w="4635371">
                  <a:extLst>
                    <a:ext uri="{9D8B030D-6E8A-4147-A177-3AD203B41FA5}">
                      <a16:colId xmlns:a16="http://schemas.microsoft.com/office/drawing/2014/main" val="4195703625"/>
                    </a:ext>
                  </a:extLst>
                </a:gridCol>
                <a:gridCol w="1524000">
                  <a:extLst>
                    <a:ext uri="{9D8B030D-6E8A-4147-A177-3AD203B41FA5}">
                      <a16:colId xmlns:a16="http://schemas.microsoft.com/office/drawing/2014/main" val="2026365148"/>
                    </a:ext>
                  </a:extLst>
                </a:gridCol>
                <a:gridCol w="2632940">
                  <a:extLst>
                    <a:ext uri="{9D8B030D-6E8A-4147-A177-3AD203B41FA5}">
                      <a16:colId xmlns:a16="http://schemas.microsoft.com/office/drawing/2014/main" val="2064937012"/>
                    </a:ext>
                  </a:extLst>
                </a:gridCol>
              </a:tblGrid>
              <a:tr h="410889">
                <a:tc>
                  <a:txBody>
                    <a:bodyPr/>
                    <a:lstStyle/>
                    <a:p>
                      <a:pPr marL="0" marR="0" algn="ctr">
                        <a:lnSpc>
                          <a:spcPct val="115000"/>
                        </a:lnSpc>
                        <a:spcBef>
                          <a:spcPts val="0"/>
                        </a:spcBef>
                        <a:spcAft>
                          <a:spcPts val="0"/>
                        </a:spcAft>
                      </a:pPr>
                      <a:r>
                        <a:rPr lang="en-US" sz="1200" b="0" dirty="0">
                          <a:effectLst/>
                          <a:latin typeface="+mj-lt"/>
                        </a:rPr>
                        <a:t>Improving the performance of SRF cavities by pairbreaking mechanisms</a:t>
                      </a:r>
                      <a:endParaRPr lang="en-US" sz="1200" b="0" dirty="0">
                        <a:solidFill>
                          <a:srgbClr val="FFFFFF"/>
                        </a:solidFill>
                        <a:effectLst/>
                        <a:latin typeface="+mj-lt"/>
                        <a:ea typeface="Times New Roman" panose="02020603050405020304" pitchFamily="18" charset="0"/>
                        <a:cs typeface="Times New Roman" panose="02020603050405020304" pitchFamily="18" charset="0"/>
                      </a:endParaRPr>
                    </a:p>
                  </a:txBody>
                  <a:tcPr marL="42665" marR="42665" marT="0" marB="0" anchor="ctr"/>
                </a:tc>
                <a:tc>
                  <a:txBody>
                    <a:bodyPr/>
                    <a:lstStyle/>
                    <a:p>
                      <a:pPr marL="0" marR="0" algn="ctr">
                        <a:lnSpc>
                          <a:spcPct val="115000"/>
                        </a:lnSpc>
                        <a:spcBef>
                          <a:spcPts val="0"/>
                        </a:spcBef>
                        <a:spcAft>
                          <a:spcPts val="0"/>
                        </a:spcAft>
                      </a:pPr>
                      <a:r>
                        <a:rPr lang="en-US" sz="1200" b="0" dirty="0">
                          <a:effectLst/>
                          <a:latin typeface="+mj-lt"/>
                        </a:rPr>
                        <a:t>Alex </a:t>
                      </a:r>
                      <a:r>
                        <a:rPr lang="en-US" sz="1200" b="0" dirty="0" err="1">
                          <a:effectLst/>
                          <a:latin typeface="+mj-lt"/>
                        </a:rPr>
                        <a:t>Gurevich</a:t>
                      </a:r>
                      <a:endParaRPr lang="en-US" sz="1200" b="0" dirty="0">
                        <a:solidFill>
                          <a:srgbClr val="FFFFFF"/>
                        </a:solidFill>
                        <a:effectLst/>
                        <a:latin typeface="+mj-lt"/>
                        <a:ea typeface="Times New Roman" panose="02020603050405020304" pitchFamily="18" charset="0"/>
                        <a:cs typeface="Times New Roman" panose="02020603050405020304" pitchFamily="18" charset="0"/>
                      </a:endParaRPr>
                    </a:p>
                  </a:txBody>
                  <a:tcPr marL="42665" marR="42665" marT="0" marB="0" anchor="ctr"/>
                </a:tc>
                <a:tc>
                  <a:txBody>
                    <a:bodyPr/>
                    <a:lstStyle/>
                    <a:p>
                      <a:pPr marL="0" marR="0" algn="ctr">
                        <a:lnSpc>
                          <a:spcPct val="115000"/>
                        </a:lnSpc>
                        <a:spcBef>
                          <a:spcPts val="0"/>
                        </a:spcBef>
                        <a:spcAft>
                          <a:spcPts val="0"/>
                        </a:spcAft>
                      </a:pPr>
                      <a:r>
                        <a:rPr lang="en-US" sz="1200" b="0" dirty="0">
                          <a:effectLst/>
                          <a:latin typeface="+mj-lt"/>
                        </a:rPr>
                        <a:t>Old Dominion University</a:t>
                      </a:r>
                      <a:endParaRPr lang="en-US" sz="1200" b="0" dirty="0">
                        <a:solidFill>
                          <a:srgbClr val="FFFFFF"/>
                        </a:solidFill>
                        <a:effectLst/>
                        <a:latin typeface="+mj-lt"/>
                        <a:ea typeface="Times New Roman" panose="02020603050405020304" pitchFamily="18" charset="0"/>
                        <a:cs typeface="Times New Roman" panose="02020603050405020304" pitchFamily="18" charset="0"/>
                      </a:endParaRPr>
                    </a:p>
                  </a:txBody>
                  <a:tcPr marL="42665" marR="42665" marT="0" marB="0" anchor="ctr"/>
                </a:tc>
                <a:extLst>
                  <a:ext uri="{0D108BD9-81ED-4DB2-BD59-A6C34878D82A}">
                    <a16:rowId xmlns:a16="http://schemas.microsoft.com/office/drawing/2014/main" val="1265574289"/>
                  </a:ext>
                </a:extLst>
              </a:tr>
              <a:tr h="404303">
                <a:tc>
                  <a:txBody>
                    <a:bodyPr/>
                    <a:lstStyle/>
                    <a:p>
                      <a:pPr algn="ctr" fontAlgn="t"/>
                      <a:r>
                        <a:rPr lang="en-US" sz="1200" b="0" i="0" u="none" strike="noStrike" dirty="0">
                          <a:solidFill>
                            <a:srgbClr val="000000"/>
                          </a:solidFill>
                          <a:effectLst/>
                          <a:latin typeface="+mj-lt"/>
                        </a:rPr>
                        <a:t>Accelerator Needs for Materials Research: Synergistic Opportunities in Extremes</a:t>
                      </a:r>
                    </a:p>
                  </a:txBody>
                  <a:tcPr marL="0" marR="0" marT="0" marB="0"/>
                </a:tc>
                <a:tc>
                  <a:txBody>
                    <a:bodyPr/>
                    <a:lstStyle/>
                    <a:p>
                      <a:pPr algn="ctr" fontAlgn="t"/>
                      <a:r>
                        <a:rPr lang="en-US" sz="1200" b="0" i="0" u="none" strike="noStrike" dirty="0">
                          <a:solidFill>
                            <a:srgbClr val="000000"/>
                          </a:solidFill>
                          <a:effectLst/>
                          <a:latin typeface="+mj-lt"/>
                        </a:rPr>
                        <a:t>John L. </a:t>
                      </a:r>
                      <a:r>
                        <a:rPr lang="en-US" sz="1200" b="0" i="0" u="none" strike="noStrike" dirty="0" err="1">
                          <a:solidFill>
                            <a:srgbClr val="000000"/>
                          </a:solidFill>
                          <a:effectLst/>
                          <a:latin typeface="+mj-lt"/>
                        </a:rPr>
                        <a:t>Sarrao</a:t>
                      </a:r>
                      <a:endParaRPr lang="en-US" sz="1200" b="0" i="0" u="none" strike="noStrike" dirty="0">
                        <a:solidFill>
                          <a:srgbClr val="000000"/>
                        </a:solidFill>
                        <a:effectLst/>
                        <a:latin typeface="+mj-lt"/>
                      </a:endParaRPr>
                    </a:p>
                  </a:txBody>
                  <a:tcPr marL="0" marR="0" marT="0" marB="0"/>
                </a:tc>
                <a:tc>
                  <a:txBody>
                    <a:bodyPr/>
                    <a:lstStyle/>
                    <a:p>
                      <a:pPr algn="ctr" fontAlgn="t"/>
                      <a:r>
                        <a:rPr lang="en-US" sz="1200" b="0" i="0" u="none" strike="noStrike" dirty="0">
                          <a:solidFill>
                            <a:srgbClr val="000000"/>
                          </a:solidFill>
                          <a:effectLst/>
                          <a:latin typeface="+mj-lt"/>
                        </a:rPr>
                        <a:t>Los Alamos National Lab</a:t>
                      </a:r>
                    </a:p>
                  </a:txBody>
                  <a:tcPr marL="0" marR="0" marT="0" marB="0"/>
                </a:tc>
                <a:extLst>
                  <a:ext uri="{0D108BD9-81ED-4DB2-BD59-A6C34878D82A}">
                    <a16:rowId xmlns:a16="http://schemas.microsoft.com/office/drawing/2014/main" val="2675850034"/>
                  </a:ext>
                </a:extLst>
              </a:tr>
              <a:tr h="559773">
                <a:tc>
                  <a:txBody>
                    <a:bodyPr/>
                    <a:lstStyle/>
                    <a:p>
                      <a:pPr algn="ctr" fontAlgn="t"/>
                      <a:r>
                        <a:rPr lang="en-US" sz="1200" b="0" i="0" u="none" strike="noStrike" dirty="0">
                          <a:solidFill>
                            <a:srgbClr val="000000"/>
                          </a:solidFill>
                          <a:effectLst/>
                          <a:latin typeface="+mj-lt"/>
                        </a:rPr>
                        <a:t>Externally seeded free-electron lasers: opportunities, challenges and prospects</a:t>
                      </a:r>
                    </a:p>
                  </a:txBody>
                  <a:tcPr marL="0" marR="0" marT="0" marB="0"/>
                </a:tc>
                <a:tc>
                  <a:txBody>
                    <a:bodyPr/>
                    <a:lstStyle/>
                    <a:p>
                      <a:pPr algn="ctr" fontAlgn="t"/>
                      <a:r>
                        <a:rPr lang="en-US" sz="1200" b="0" i="0" u="none" strike="noStrike" dirty="0">
                          <a:solidFill>
                            <a:srgbClr val="000000"/>
                          </a:solidFill>
                          <a:effectLst/>
                          <a:latin typeface="+mj-lt"/>
                        </a:rPr>
                        <a:t>Georgia </a:t>
                      </a:r>
                      <a:r>
                        <a:rPr lang="en-US" sz="1200" b="0" i="0" u="none" strike="noStrike" dirty="0" err="1">
                          <a:solidFill>
                            <a:srgbClr val="000000"/>
                          </a:solidFill>
                          <a:effectLst/>
                          <a:latin typeface="+mj-lt"/>
                        </a:rPr>
                        <a:t>Paraskaki</a:t>
                      </a:r>
                      <a:endParaRPr lang="en-US" sz="1200" b="0" i="0" u="none" strike="noStrike" dirty="0">
                        <a:solidFill>
                          <a:srgbClr val="000000"/>
                        </a:solidFill>
                        <a:effectLst/>
                        <a:latin typeface="+mj-lt"/>
                      </a:endParaRPr>
                    </a:p>
                  </a:txBody>
                  <a:tcPr marL="0" marR="0" marT="0" marB="0"/>
                </a:tc>
                <a:tc>
                  <a:txBody>
                    <a:bodyPr/>
                    <a:lstStyle/>
                    <a:p>
                      <a:pPr algn="ctr" fontAlgn="t"/>
                      <a:r>
                        <a:rPr lang="en-US" sz="1200" b="0" i="0" u="none" strike="noStrike" dirty="0" err="1">
                          <a:solidFill>
                            <a:srgbClr val="000000"/>
                          </a:solidFill>
                          <a:effectLst/>
                          <a:latin typeface="+mj-lt"/>
                        </a:rPr>
                        <a:t>Deutsches</a:t>
                      </a:r>
                      <a:r>
                        <a:rPr lang="en-US" sz="1200" b="0" i="0" u="none" strike="noStrike" dirty="0">
                          <a:solidFill>
                            <a:srgbClr val="000000"/>
                          </a:solidFill>
                          <a:effectLst/>
                          <a:latin typeface="+mj-lt"/>
                        </a:rPr>
                        <a:t> </a:t>
                      </a:r>
                      <a:r>
                        <a:rPr lang="en-US" sz="1200" b="0" i="0" u="none" strike="noStrike" dirty="0" err="1">
                          <a:solidFill>
                            <a:srgbClr val="000000"/>
                          </a:solidFill>
                          <a:effectLst/>
                          <a:latin typeface="+mj-lt"/>
                        </a:rPr>
                        <a:t>Elektronen</a:t>
                      </a:r>
                      <a:r>
                        <a:rPr lang="en-US" sz="1200" b="0" i="0" u="none" strike="noStrike" dirty="0">
                          <a:solidFill>
                            <a:srgbClr val="000000"/>
                          </a:solidFill>
                          <a:effectLst/>
                          <a:latin typeface="+mj-lt"/>
                        </a:rPr>
                        <a:t>-Synchrotron DESY</a:t>
                      </a:r>
                      <a:br>
                        <a:rPr lang="en-US" sz="1200" b="0" i="0" u="none" strike="noStrike" dirty="0">
                          <a:solidFill>
                            <a:srgbClr val="000000"/>
                          </a:solidFill>
                          <a:effectLst/>
                          <a:latin typeface="+mj-lt"/>
                        </a:rPr>
                      </a:br>
                      <a:r>
                        <a:rPr lang="en-US" sz="1200" b="0" i="0" u="none" strike="noStrike" dirty="0">
                          <a:solidFill>
                            <a:srgbClr val="000000"/>
                          </a:solidFill>
                          <a:effectLst/>
                          <a:latin typeface="+mj-lt"/>
                        </a:rPr>
                        <a:t>Research Centre</a:t>
                      </a:r>
                    </a:p>
                  </a:txBody>
                  <a:tcPr marL="0" marR="0" marT="0" marB="0"/>
                </a:tc>
                <a:extLst>
                  <a:ext uri="{0D108BD9-81ED-4DB2-BD59-A6C34878D82A}">
                    <a16:rowId xmlns:a16="http://schemas.microsoft.com/office/drawing/2014/main" val="3489866261"/>
                  </a:ext>
                </a:extLst>
              </a:tr>
              <a:tr h="374082">
                <a:tc>
                  <a:txBody>
                    <a:bodyPr/>
                    <a:lstStyle/>
                    <a:p>
                      <a:pPr algn="ctr" fontAlgn="t"/>
                      <a:r>
                        <a:rPr lang="en-US" sz="1200" b="0" i="0" u="none" strike="noStrike" dirty="0">
                          <a:solidFill>
                            <a:srgbClr val="000000"/>
                          </a:solidFill>
                          <a:effectLst/>
                          <a:latin typeface="+mj-lt"/>
                        </a:rPr>
                        <a:t>Phase Space Reconstruction from Accelerator Beam Measurements Using Neural Networks and Differentiable Simulations</a:t>
                      </a:r>
                    </a:p>
                  </a:txBody>
                  <a:tcPr marL="0" marR="0" marT="0" marB="0"/>
                </a:tc>
                <a:tc>
                  <a:txBody>
                    <a:bodyPr/>
                    <a:lstStyle/>
                    <a:p>
                      <a:pPr algn="ctr" fontAlgn="t"/>
                      <a:r>
                        <a:rPr lang="en-US" sz="1200" b="0" i="0" u="none" strike="noStrike" dirty="0">
                          <a:solidFill>
                            <a:srgbClr val="000000"/>
                          </a:solidFill>
                          <a:effectLst/>
                          <a:latin typeface="+mj-lt"/>
                        </a:rPr>
                        <a:t>Ryan Roussel </a:t>
                      </a:r>
                    </a:p>
                  </a:txBody>
                  <a:tcPr marL="0" marR="0" marT="0" marB="0"/>
                </a:tc>
                <a:tc>
                  <a:txBody>
                    <a:bodyPr/>
                    <a:lstStyle/>
                    <a:p>
                      <a:pPr algn="ctr" fontAlgn="t"/>
                      <a:r>
                        <a:rPr lang="en-US" sz="1200" b="0" i="0" u="none" strike="noStrike" dirty="0">
                          <a:solidFill>
                            <a:srgbClr val="000000"/>
                          </a:solidFill>
                          <a:effectLst/>
                          <a:latin typeface="+mj-lt"/>
                        </a:rPr>
                        <a:t>SLAC National Accelerator Lab</a:t>
                      </a:r>
                    </a:p>
                  </a:txBody>
                  <a:tcPr marL="0" marR="0" marT="0" marB="0"/>
                </a:tc>
                <a:extLst>
                  <a:ext uri="{0D108BD9-81ED-4DB2-BD59-A6C34878D82A}">
                    <a16:rowId xmlns:a16="http://schemas.microsoft.com/office/drawing/2014/main" val="2494100020"/>
                  </a:ext>
                </a:extLst>
              </a:tr>
              <a:tr h="474646">
                <a:tc>
                  <a:txBody>
                    <a:bodyPr/>
                    <a:lstStyle/>
                    <a:p>
                      <a:pPr algn="ctr" fontAlgn="t"/>
                      <a:r>
                        <a:rPr lang="en-US" sz="1200" b="0" i="0" u="none" strike="noStrike" dirty="0">
                          <a:solidFill>
                            <a:srgbClr val="000000"/>
                          </a:solidFill>
                          <a:effectLst/>
                          <a:latin typeface="+mj-lt"/>
                        </a:rPr>
                        <a:t>Single electron emitters, plasmonic bullseyes, and the search for coherent electrons</a:t>
                      </a:r>
                    </a:p>
                  </a:txBody>
                  <a:tcPr marL="0" marR="0" marT="0" marB="0"/>
                </a:tc>
                <a:tc>
                  <a:txBody>
                    <a:bodyPr/>
                    <a:lstStyle/>
                    <a:p>
                      <a:pPr algn="ctr" fontAlgn="t"/>
                      <a:r>
                        <a:rPr lang="en-US" sz="1200" b="0" i="0" u="none" strike="noStrike" dirty="0">
                          <a:solidFill>
                            <a:srgbClr val="000000"/>
                          </a:solidFill>
                          <a:effectLst/>
                          <a:latin typeface="+mj-lt"/>
                        </a:rPr>
                        <a:t>D. Frank Ogletree </a:t>
                      </a:r>
                    </a:p>
                  </a:txBody>
                  <a:tcPr marL="0" marR="0" marT="0" marB="0"/>
                </a:tc>
                <a:tc>
                  <a:txBody>
                    <a:bodyPr/>
                    <a:lstStyle/>
                    <a:p>
                      <a:pPr algn="ctr" fontAlgn="t"/>
                      <a:r>
                        <a:rPr lang="en-US" sz="1200" b="0" i="0" u="none" strike="noStrike" dirty="0">
                          <a:solidFill>
                            <a:srgbClr val="000000"/>
                          </a:solidFill>
                          <a:effectLst/>
                          <a:latin typeface="+mj-lt"/>
                        </a:rPr>
                        <a:t>Molecular Foundry, Lawrence Berkeley Lab</a:t>
                      </a:r>
                    </a:p>
                  </a:txBody>
                  <a:tcPr marL="0" marR="0" marT="0" marB="0"/>
                </a:tc>
                <a:extLst>
                  <a:ext uri="{0D108BD9-81ED-4DB2-BD59-A6C34878D82A}">
                    <a16:rowId xmlns:a16="http://schemas.microsoft.com/office/drawing/2014/main" val="579516651"/>
                  </a:ext>
                </a:extLst>
              </a:tr>
              <a:tr h="245904">
                <a:tc>
                  <a:txBody>
                    <a:bodyPr/>
                    <a:lstStyle/>
                    <a:p>
                      <a:pPr algn="ctr" fontAlgn="t"/>
                      <a:r>
                        <a:rPr lang="en-US" sz="1200" b="0" i="0" u="none" strike="noStrike" dirty="0">
                          <a:solidFill>
                            <a:srgbClr val="000000"/>
                          </a:solidFill>
                          <a:effectLst/>
                          <a:latin typeface="+mj-lt"/>
                        </a:rPr>
                        <a:t>The Physics of Transverse Emittance Manipulations</a:t>
                      </a:r>
                    </a:p>
                  </a:txBody>
                  <a:tcPr marL="0" marR="0" marT="0" marB="0"/>
                </a:tc>
                <a:tc>
                  <a:txBody>
                    <a:bodyPr/>
                    <a:lstStyle/>
                    <a:p>
                      <a:pPr algn="ctr" fontAlgn="t"/>
                      <a:r>
                        <a:rPr lang="en-US" sz="1200" b="0" i="0" u="none" strike="noStrike" dirty="0">
                          <a:solidFill>
                            <a:srgbClr val="000000"/>
                          </a:solidFill>
                          <a:effectLst/>
                          <a:latin typeface="+mj-lt"/>
                        </a:rPr>
                        <a:t>Bruce </a:t>
                      </a:r>
                      <a:r>
                        <a:rPr lang="en-US" sz="1200" b="0" i="0" u="none" strike="noStrike" dirty="0" err="1">
                          <a:solidFill>
                            <a:srgbClr val="000000"/>
                          </a:solidFill>
                          <a:effectLst/>
                          <a:latin typeface="+mj-lt"/>
                        </a:rPr>
                        <a:t>Carlsten</a:t>
                      </a:r>
                      <a:r>
                        <a:rPr lang="en-US" sz="1200" b="0" i="0" u="none" strike="noStrike" dirty="0">
                          <a:solidFill>
                            <a:srgbClr val="000000"/>
                          </a:solidFill>
                          <a:effectLst/>
                          <a:latin typeface="+mj-lt"/>
                        </a:rPr>
                        <a:t> </a:t>
                      </a:r>
                    </a:p>
                  </a:txBody>
                  <a:tcPr marL="0" marR="0" marT="0" marB="0"/>
                </a:tc>
                <a:tc>
                  <a:txBody>
                    <a:bodyPr/>
                    <a:lstStyle/>
                    <a:p>
                      <a:pPr algn="ctr" fontAlgn="t"/>
                      <a:r>
                        <a:rPr lang="en-US" sz="1200" b="0" i="0" u="none" strike="noStrike" dirty="0">
                          <a:solidFill>
                            <a:srgbClr val="000000"/>
                          </a:solidFill>
                          <a:effectLst/>
                          <a:latin typeface="+mj-lt"/>
                        </a:rPr>
                        <a:t>Los Alamos National Lab</a:t>
                      </a:r>
                    </a:p>
                  </a:txBody>
                  <a:tcPr marL="0" marR="0" marT="0" marB="0"/>
                </a:tc>
                <a:extLst>
                  <a:ext uri="{0D108BD9-81ED-4DB2-BD59-A6C34878D82A}">
                    <a16:rowId xmlns:a16="http://schemas.microsoft.com/office/drawing/2014/main" val="2419510378"/>
                  </a:ext>
                </a:extLst>
              </a:tr>
              <a:tr h="373182">
                <a:tc>
                  <a:txBody>
                    <a:bodyPr/>
                    <a:lstStyle/>
                    <a:p>
                      <a:pPr algn="ctr" fontAlgn="t"/>
                      <a:r>
                        <a:rPr lang="en-US" sz="1200" b="0" i="0" u="none" strike="noStrike" dirty="0">
                          <a:solidFill>
                            <a:srgbClr val="000000"/>
                          </a:solidFill>
                          <a:effectLst/>
                          <a:latin typeface="+mj-lt"/>
                        </a:rPr>
                        <a:t>Emerging Computational Workflows for Experiments at Particle Accelerators</a:t>
                      </a:r>
                    </a:p>
                  </a:txBody>
                  <a:tcPr marL="0" marR="0" marT="0" marB="0"/>
                </a:tc>
                <a:tc>
                  <a:txBody>
                    <a:bodyPr/>
                    <a:lstStyle/>
                    <a:p>
                      <a:pPr algn="ctr" fontAlgn="t"/>
                      <a:r>
                        <a:rPr lang="en-US" sz="1200" b="0" i="0" u="none" strike="noStrike" dirty="0">
                          <a:solidFill>
                            <a:srgbClr val="000000"/>
                          </a:solidFill>
                          <a:effectLst/>
                          <a:latin typeface="+mj-lt"/>
                        </a:rPr>
                        <a:t>Christine Sweeney</a:t>
                      </a:r>
                    </a:p>
                  </a:txBody>
                  <a:tcPr marL="0" marR="0" marT="0" marB="0"/>
                </a:tc>
                <a:tc>
                  <a:txBody>
                    <a:bodyPr/>
                    <a:lstStyle/>
                    <a:p>
                      <a:pPr algn="ctr" fontAlgn="t"/>
                      <a:r>
                        <a:rPr lang="en-US" sz="1200" b="0" i="0" u="none" strike="noStrike" dirty="0">
                          <a:solidFill>
                            <a:srgbClr val="000000"/>
                          </a:solidFill>
                          <a:effectLst/>
                          <a:latin typeface="+mj-lt"/>
                        </a:rPr>
                        <a:t>Los Alamos National Lab</a:t>
                      </a:r>
                    </a:p>
                  </a:txBody>
                  <a:tcPr marL="0" marR="0" marT="0" marB="0"/>
                </a:tc>
                <a:extLst>
                  <a:ext uri="{0D108BD9-81ED-4DB2-BD59-A6C34878D82A}">
                    <a16:rowId xmlns:a16="http://schemas.microsoft.com/office/drawing/2014/main" val="132303993"/>
                  </a:ext>
                </a:extLst>
              </a:tr>
              <a:tr h="410889">
                <a:tc>
                  <a:txBody>
                    <a:bodyPr/>
                    <a:lstStyle/>
                    <a:p>
                      <a:pPr marL="0" marR="0" algn="ctr">
                        <a:lnSpc>
                          <a:spcPct val="115000"/>
                        </a:lnSpc>
                        <a:spcBef>
                          <a:spcPts val="0"/>
                        </a:spcBef>
                        <a:spcAft>
                          <a:spcPts val="0"/>
                        </a:spcAft>
                      </a:pPr>
                      <a:r>
                        <a:rPr lang="en-US" sz="1200" b="0" dirty="0">
                          <a:effectLst/>
                          <a:latin typeface="+mj-lt"/>
                        </a:rPr>
                        <a:t>A New Superconducting Linac: From SRF Cavity Production to Commissioning &amp; Early Operations of LCLS-II at SLAC</a:t>
                      </a:r>
                      <a:endParaRPr lang="en-US" sz="1200" b="0" dirty="0">
                        <a:solidFill>
                          <a:srgbClr val="FFFFFF"/>
                        </a:solidFill>
                        <a:effectLst/>
                        <a:latin typeface="+mj-lt"/>
                        <a:ea typeface="Times New Roman" panose="02020603050405020304" pitchFamily="18" charset="0"/>
                        <a:cs typeface="Times New Roman" panose="02020603050405020304" pitchFamily="18" charset="0"/>
                      </a:endParaRPr>
                    </a:p>
                  </a:txBody>
                  <a:tcPr marL="42665" marR="42665" marT="0" marB="0" anchor="ctr"/>
                </a:tc>
                <a:tc>
                  <a:txBody>
                    <a:bodyPr/>
                    <a:lstStyle/>
                    <a:p>
                      <a:pPr marL="0" marR="0" algn="ctr">
                        <a:lnSpc>
                          <a:spcPct val="115000"/>
                        </a:lnSpc>
                        <a:spcBef>
                          <a:spcPts val="0"/>
                        </a:spcBef>
                        <a:spcAft>
                          <a:spcPts val="0"/>
                        </a:spcAft>
                      </a:pPr>
                      <a:r>
                        <a:rPr lang="en-US" sz="1200" b="0" dirty="0">
                          <a:effectLst/>
                          <a:latin typeface="+mj-lt"/>
                        </a:rPr>
                        <a:t>Dan Gonnella</a:t>
                      </a:r>
                      <a:endParaRPr lang="en-US" sz="1200" b="0" dirty="0">
                        <a:solidFill>
                          <a:srgbClr val="FFFFFF"/>
                        </a:solidFill>
                        <a:effectLst/>
                        <a:latin typeface="+mj-lt"/>
                        <a:ea typeface="Times New Roman" panose="02020603050405020304" pitchFamily="18" charset="0"/>
                        <a:cs typeface="Times New Roman" panose="02020603050405020304" pitchFamily="18" charset="0"/>
                      </a:endParaRPr>
                    </a:p>
                  </a:txBody>
                  <a:tcPr marL="42665" marR="42665" marT="0" marB="0" anchor="ctr"/>
                </a:tc>
                <a:tc>
                  <a:txBody>
                    <a:bodyPr/>
                    <a:lstStyle/>
                    <a:p>
                      <a:pPr marL="0" marR="0" algn="ctr">
                        <a:lnSpc>
                          <a:spcPct val="115000"/>
                        </a:lnSpc>
                        <a:spcBef>
                          <a:spcPts val="0"/>
                        </a:spcBef>
                        <a:spcAft>
                          <a:spcPts val="0"/>
                        </a:spcAft>
                      </a:pPr>
                      <a:r>
                        <a:rPr lang="en-US" sz="1200" b="0" dirty="0">
                          <a:effectLst/>
                          <a:latin typeface="+mj-lt"/>
                        </a:rPr>
                        <a:t>SLAC</a:t>
                      </a:r>
                      <a:endParaRPr lang="en-US" sz="1200" b="0" dirty="0">
                        <a:solidFill>
                          <a:srgbClr val="FFFFFF"/>
                        </a:solidFill>
                        <a:effectLst/>
                        <a:latin typeface="+mj-lt"/>
                        <a:ea typeface="Times New Roman" panose="02020603050405020304" pitchFamily="18" charset="0"/>
                        <a:cs typeface="Times New Roman" panose="02020603050405020304" pitchFamily="18" charset="0"/>
                      </a:endParaRPr>
                    </a:p>
                  </a:txBody>
                  <a:tcPr marL="42665" marR="42665" marT="0" marB="0" anchor="ctr"/>
                </a:tc>
                <a:extLst>
                  <a:ext uri="{0D108BD9-81ED-4DB2-BD59-A6C34878D82A}">
                    <a16:rowId xmlns:a16="http://schemas.microsoft.com/office/drawing/2014/main" val="445820551"/>
                  </a:ext>
                </a:extLst>
              </a:tr>
            </a:tbl>
          </a:graphicData>
        </a:graphic>
      </p:graphicFrame>
    </p:spTree>
    <p:extLst>
      <p:ext uri="{BB962C8B-B14F-4D97-AF65-F5344CB8AC3E}">
        <p14:creationId xmlns:p14="http://schemas.microsoft.com/office/powerpoint/2010/main" val="977487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CBB Seminar Series Webcast</a:t>
            </a:r>
          </a:p>
        </p:txBody>
      </p:sp>
      <p:sp>
        <p:nvSpPr>
          <p:cNvPr id="13" name="TextBox 12">
            <a:extLst>
              <a:ext uri="{FF2B5EF4-FFF2-40B4-BE49-F238E27FC236}">
                <a16:creationId xmlns:a16="http://schemas.microsoft.com/office/drawing/2014/main" id="{BB944231-5BFB-074F-B2E0-A333D2CA36BC}"/>
              </a:ext>
            </a:extLst>
          </p:cNvPr>
          <p:cNvSpPr txBox="1"/>
          <p:nvPr/>
        </p:nvSpPr>
        <p:spPr>
          <a:xfrm>
            <a:off x="1532725" y="4644419"/>
            <a:ext cx="5447480" cy="369332"/>
          </a:xfrm>
          <a:prstGeom prst="rect">
            <a:avLst/>
          </a:prstGeom>
          <a:noFill/>
        </p:spPr>
        <p:txBody>
          <a:bodyPr wrap="square" rtlCol="0">
            <a:spAutoFit/>
          </a:bodyPr>
          <a:lstStyle/>
          <a:p>
            <a:pPr algn="ctr"/>
            <a:r>
              <a:rPr lang="en-US" sz="1800" dirty="0"/>
              <a:t> CBB Seminars Back to In-Person and Virtual</a:t>
            </a:r>
          </a:p>
        </p:txBody>
      </p:sp>
      <p:sp>
        <p:nvSpPr>
          <p:cNvPr id="10" name="Date Placeholder 2">
            <a:extLst>
              <a:ext uri="{FF2B5EF4-FFF2-40B4-BE49-F238E27FC236}">
                <a16:creationId xmlns:a16="http://schemas.microsoft.com/office/drawing/2014/main" id="{2F36F007-EC51-43DA-9767-6509B1702CAB}"/>
              </a:ext>
            </a:extLst>
          </p:cNvPr>
          <p:cNvSpPr txBox="1">
            <a:spLocks/>
          </p:cNvSpPr>
          <p:nvPr/>
        </p:nvSpPr>
        <p:spPr>
          <a:xfrm>
            <a:off x="1194346" y="4974553"/>
            <a:ext cx="1489738"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1" i="1" dirty="0"/>
              <a:t>March 15, 2024</a:t>
            </a:r>
          </a:p>
        </p:txBody>
      </p:sp>
      <p:sp>
        <p:nvSpPr>
          <p:cNvPr id="12" name="Footer Placeholder 3">
            <a:extLst>
              <a:ext uri="{FF2B5EF4-FFF2-40B4-BE49-F238E27FC236}">
                <a16:creationId xmlns:a16="http://schemas.microsoft.com/office/drawing/2014/main" id="{835B270E-7D6F-4234-AE00-116417783469}"/>
              </a:ext>
            </a:extLst>
          </p:cNvPr>
          <p:cNvSpPr txBox="1">
            <a:spLocks/>
          </p:cNvSpPr>
          <p:nvPr/>
        </p:nvSpPr>
        <p:spPr>
          <a:xfrm>
            <a:off x="2512455" y="4974553"/>
            <a:ext cx="4119091"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1" i="1" dirty="0"/>
              <a:t>CBB External Communications, Steven J. </a:t>
            </a:r>
            <a:r>
              <a:rPr lang="en-US" sz="901" i="1" dirty="0" err="1"/>
              <a:t>Sibener</a:t>
            </a:r>
            <a:endParaRPr lang="en-US" sz="901" i="1" dirty="0"/>
          </a:p>
        </p:txBody>
      </p:sp>
      <p:sp>
        <p:nvSpPr>
          <p:cNvPr id="14" name="Slide Number Placeholder 4">
            <a:extLst>
              <a:ext uri="{FF2B5EF4-FFF2-40B4-BE49-F238E27FC236}">
                <a16:creationId xmlns:a16="http://schemas.microsoft.com/office/drawing/2014/main" id="{2996AFD1-9C93-472A-B676-7B1FCF2E56AC}"/>
              </a:ext>
            </a:extLst>
          </p:cNvPr>
          <p:cNvSpPr txBox="1">
            <a:spLocks/>
          </p:cNvSpPr>
          <p:nvPr/>
        </p:nvSpPr>
        <p:spPr>
          <a:xfrm>
            <a:off x="7434769" y="4974553"/>
            <a:ext cx="514886"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21CBE81-14BD-7343-B359-01BCBA3179F9}" type="slidenum">
              <a:rPr lang="en-US" sz="901" i="1"/>
              <a:pPr algn="r"/>
              <a:t>11</a:t>
            </a:fld>
            <a:endParaRPr lang="en-US" sz="901" i="1" dirty="0"/>
          </a:p>
        </p:txBody>
      </p:sp>
      <p:pic>
        <p:nvPicPr>
          <p:cNvPr id="4" name="Picture 3" descr="A collage of a person&#10;&#10;Description automatically generated with low confidence">
            <a:extLst>
              <a:ext uri="{FF2B5EF4-FFF2-40B4-BE49-F238E27FC236}">
                <a16:creationId xmlns:a16="http://schemas.microsoft.com/office/drawing/2014/main" id="{CD2DA2D3-C1EB-A545-AA46-F114860F53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0718" y="693423"/>
            <a:ext cx="6871494" cy="3990193"/>
          </a:xfrm>
          <a:prstGeom prst="rect">
            <a:avLst/>
          </a:prstGeom>
        </p:spPr>
      </p:pic>
    </p:spTree>
    <p:extLst>
      <p:ext uri="{BB962C8B-B14F-4D97-AF65-F5344CB8AC3E}">
        <p14:creationId xmlns:p14="http://schemas.microsoft.com/office/powerpoint/2010/main" val="960398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39" y="-244205"/>
            <a:ext cx="8668571" cy="1101345"/>
          </a:xfrm>
        </p:spPr>
        <p:txBody>
          <a:bodyPr/>
          <a:lstStyle/>
          <a:p>
            <a:r>
              <a:rPr lang="en-US" sz="2100" b="1" dirty="0">
                <a:solidFill>
                  <a:srgbClr val="0070C0"/>
                </a:solidFill>
              </a:rPr>
              <a:t>Brighter Ahead! </a:t>
            </a:r>
            <a:r>
              <a:rPr lang="en-US" sz="2027" dirty="0"/>
              <a:t>CBB Broad Contributions within the Accelerator Community via Workshops, Meetings and Education</a:t>
            </a:r>
          </a:p>
        </p:txBody>
      </p:sp>
      <p:sp>
        <p:nvSpPr>
          <p:cNvPr id="11" name="Date Placeholder 2">
            <a:extLst>
              <a:ext uri="{FF2B5EF4-FFF2-40B4-BE49-F238E27FC236}">
                <a16:creationId xmlns:a16="http://schemas.microsoft.com/office/drawing/2014/main" id="{BE9A6AB9-11F7-4AB3-A682-491A716D6189}"/>
              </a:ext>
            </a:extLst>
          </p:cNvPr>
          <p:cNvSpPr txBox="1">
            <a:spLocks/>
          </p:cNvSpPr>
          <p:nvPr/>
        </p:nvSpPr>
        <p:spPr>
          <a:xfrm>
            <a:off x="1194346" y="4974553"/>
            <a:ext cx="1489738"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1" i="1" dirty="0"/>
              <a:t>March 15, 2024</a:t>
            </a:r>
          </a:p>
        </p:txBody>
      </p:sp>
      <p:sp>
        <p:nvSpPr>
          <p:cNvPr id="12" name="Footer Placeholder 3">
            <a:extLst>
              <a:ext uri="{FF2B5EF4-FFF2-40B4-BE49-F238E27FC236}">
                <a16:creationId xmlns:a16="http://schemas.microsoft.com/office/drawing/2014/main" id="{2DEDF836-19F2-4A3A-ACF5-721E3CFC1E20}"/>
              </a:ext>
            </a:extLst>
          </p:cNvPr>
          <p:cNvSpPr txBox="1">
            <a:spLocks/>
          </p:cNvSpPr>
          <p:nvPr/>
        </p:nvSpPr>
        <p:spPr>
          <a:xfrm>
            <a:off x="2512455" y="4974553"/>
            <a:ext cx="4119091"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1" i="1" dirty="0"/>
              <a:t>CBB External Communications, Steven J. </a:t>
            </a:r>
            <a:r>
              <a:rPr lang="en-US" sz="901" i="1" dirty="0" err="1"/>
              <a:t>Sibener</a:t>
            </a:r>
            <a:endParaRPr lang="en-US" sz="901" i="1" dirty="0"/>
          </a:p>
        </p:txBody>
      </p:sp>
      <p:sp>
        <p:nvSpPr>
          <p:cNvPr id="13" name="Slide Number Placeholder 4">
            <a:extLst>
              <a:ext uri="{FF2B5EF4-FFF2-40B4-BE49-F238E27FC236}">
                <a16:creationId xmlns:a16="http://schemas.microsoft.com/office/drawing/2014/main" id="{C3B488FC-F7E5-42DC-B4E2-83783C9D4F2F}"/>
              </a:ext>
            </a:extLst>
          </p:cNvPr>
          <p:cNvSpPr txBox="1">
            <a:spLocks/>
          </p:cNvSpPr>
          <p:nvPr/>
        </p:nvSpPr>
        <p:spPr>
          <a:xfrm>
            <a:off x="7434769" y="4974553"/>
            <a:ext cx="514886"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21CBE81-14BD-7343-B359-01BCBA3179F9}" type="slidenum">
              <a:rPr lang="en-US" sz="901" i="1"/>
              <a:pPr algn="r"/>
              <a:t>12</a:t>
            </a:fld>
            <a:endParaRPr lang="en-US" sz="901" i="1" dirty="0"/>
          </a:p>
        </p:txBody>
      </p:sp>
      <p:sp>
        <p:nvSpPr>
          <p:cNvPr id="10" name="TextBox 9">
            <a:extLst>
              <a:ext uri="{FF2B5EF4-FFF2-40B4-BE49-F238E27FC236}">
                <a16:creationId xmlns:a16="http://schemas.microsoft.com/office/drawing/2014/main" id="{041C92DE-5EB8-8342-A40E-41DFCDBC1DC5}"/>
              </a:ext>
            </a:extLst>
          </p:cNvPr>
          <p:cNvSpPr txBox="1"/>
          <p:nvPr/>
        </p:nvSpPr>
        <p:spPr>
          <a:xfrm>
            <a:off x="742273" y="702045"/>
            <a:ext cx="3311654" cy="600164"/>
          </a:xfrm>
          <a:prstGeom prst="rect">
            <a:avLst/>
          </a:prstGeom>
          <a:noFill/>
        </p:spPr>
        <p:txBody>
          <a:bodyPr wrap="square" rtlCol="0">
            <a:spAutoFit/>
          </a:bodyPr>
          <a:lstStyle/>
          <a:p>
            <a:pPr algn="ctr"/>
            <a:r>
              <a:rPr lang="en-US" sz="1650" b="1" dirty="0">
                <a:solidFill>
                  <a:srgbClr val="0070C0"/>
                </a:solidFill>
              </a:rPr>
              <a:t>A Sampling of CBB Broad Research Contributions</a:t>
            </a:r>
            <a:endParaRPr lang="en-US" sz="1650" dirty="0"/>
          </a:p>
        </p:txBody>
      </p:sp>
      <p:sp>
        <p:nvSpPr>
          <p:cNvPr id="14" name="TextBox 13">
            <a:extLst>
              <a:ext uri="{FF2B5EF4-FFF2-40B4-BE49-F238E27FC236}">
                <a16:creationId xmlns:a16="http://schemas.microsoft.com/office/drawing/2014/main" id="{C392E36D-3DA8-264A-BDB6-46212C415C1D}"/>
              </a:ext>
            </a:extLst>
          </p:cNvPr>
          <p:cNvSpPr txBox="1"/>
          <p:nvPr/>
        </p:nvSpPr>
        <p:spPr>
          <a:xfrm>
            <a:off x="2185944" y="1318804"/>
            <a:ext cx="3122041" cy="784830"/>
          </a:xfrm>
          <a:prstGeom prst="rect">
            <a:avLst/>
          </a:prstGeom>
          <a:noFill/>
        </p:spPr>
        <p:txBody>
          <a:bodyPr wrap="square" rtlCol="0">
            <a:spAutoFit/>
          </a:bodyPr>
          <a:lstStyle/>
          <a:p>
            <a:pPr marL="257175" indent="-257175">
              <a:buFont typeface="Arial" panose="020B0604020202020204" pitchFamily="34" charset="0"/>
              <a:buChar char="•"/>
            </a:pPr>
            <a:r>
              <a:rPr lang="en-US" sz="1500" dirty="0">
                <a:solidFill>
                  <a:schemeClr val="tx1">
                    <a:lumMod val="85000"/>
                    <a:lumOff val="15000"/>
                  </a:schemeClr>
                </a:solidFill>
              </a:rPr>
              <a:t>IPAC ‘22 and ‘23</a:t>
            </a:r>
          </a:p>
          <a:p>
            <a:pPr marL="257175" indent="-257175">
              <a:buFont typeface="Arial" panose="020B0604020202020204" pitchFamily="34" charset="0"/>
              <a:buChar char="•"/>
            </a:pPr>
            <a:r>
              <a:rPr lang="en-US" sz="1500" dirty="0">
                <a:solidFill>
                  <a:schemeClr val="tx1">
                    <a:lumMod val="85000"/>
                    <a:lumOff val="15000"/>
                  </a:schemeClr>
                </a:solidFill>
              </a:rPr>
              <a:t>AVS International Symposium</a:t>
            </a:r>
          </a:p>
          <a:p>
            <a:pPr marL="257175" indent="-257175">
              <a:buFont typeface="Arial" panose="020B0604020202020204" pitchFamily="34" charset="0"/>
              <a:buChar char="•"/>
            </a:pPr>
            <a:r>
              <a:rPr lang="en-US" sz="1500">
                <a:solidFill>
                  <a:schemeClr val="tx1">
                    <a:lumMod val="85000"/>
                    <a:lumOff val="15000"/>
                  </a:schemeClr>
                </a:solidFill>
              </a:rPr>
              <a:t>ACS Meeting</a:t>
            </a:r>
            <a:endParaRPr lang="en-US" sz="1500" dirty="0">
              <a:solidFill>
                <a:schemeClr val="tx1">
                  <a:lumMod val="85000"/>
                  <a:lumOff val="15000"/>
                </a:schemeClr>
              </a:solidFill>
            </a:endParaRPr>
          </a:p>
        </p:txBody>
      </p:sp>
      <p:sp>
        <p:nvSpPr>
          <p:cNvPr id="15" name="TextBox 14">
            <a:extLst>
              <a:ext uri="{FF2B5EF4-FFF2-40B4-BE49-F238E27FC236}">
                <a16:creationId xmlns:a16="http://schemas.microsoft.com/office/drawing/2014/main" id="{FEDECFB8-BDAE-9A49-ACD9-39BD7C5B0972}"/>
              </a:ext>
            </a:extLst>
          </p:cNvPr>
          <p:cNvSpPr txBox="1"/>
          <p:nvPr/>
        </p:nvSpPr>
        <p:spPr>
          <a:xfrm>
            <a:off x="193123" y="1287206"/>
            <a:ext cx="2119971" cy="1246495"/>
          </a:xfrm>
          <a:prstGeom prst="rect">
            <a:avLst/>
          </a:prstGeom>
          <a:noFill/>
        </p:spPr>
        <p:txBody>
          <a:bodyPr wrap="square" rtlCol="0">
            <a:spAutoFit/>
          </a:bodyPr>
          <a:lstStyle/>
          <a:p>
            <a:pPr marL="257175" indent="-257175">
              <a:buFont typeface="Arial" panose="020B0604020202020204" pitchFamily="34" charset="0"/>
              <a:buChar char="•"/>
            </a:pPr>
            <a:r>
              <a:rPr lang="en-US" sz="1500" dirty="0">
                <a:solidFill>
                  <a:schemeClr val="tx1">
                    <a:lumMod val="85000"/>
                    <a:lumOff val="15000"/>
                  </a:schemeClr>
                </a:solidFill>
              </a:rPr>
              <a:t>APS Meetings</a:t>
            </a:r>
          </a:p>
          <a:p>
            <a:pPr marL="257175" indent="-257175">
              <a:buFont typeface="Arial" panose="020B0604020202020204" pitchFamily="34" charset="0"/>
              <a:buChar char="•"/>
            </a:pPr>
            <a:r>
              <a:rPr lang="en-US" sz="1500" dirty="0">
                <a:solidFill>
                  <a:schemeClr val="tx1">
                    <a:lumMod val="85000"/>
                    <a:lumOff val="15000"/>
                  </a:schemeClr>
                </a:solidFill>
              </a:rPr>
              <a:t>DEP</a:t>
            </a:r>
          </a:p>
          <a:p>
            <a:pPr marL="257175" indent="-257175">
              <a:buFont typeface="Arial" panose="020B0604020202020204" pitchFamily="34" charset="0"/>
              <a:buChar char="•"/>
            </a:pPr>
            <a:r>
              <a:rPr lang="en-US" sz="1500" dirty="0">
                <a:solidFill>
                  <a:schemeClr val="tx1">
                    <a:lumMod val="85000"/>
                    <a:lumOff val="15000"/>
                  </a:schemeClr>
                </a:solidFill>
              </a:rPr>
              <a:t>NAPAC ‘22 and ‘23</a:t>
            </a:r>
          </a:p>
          <a:p>
            <a:pPr marL="257175" indent="-257175">
              <a:buFont typeface="Arial" panose="020B0604020202020204" pitchFamily="34" charset="0"/>
              <a:buChar char="•"/>
            </a:pPr>
            <a:r>
              <a:rPr lang="en-US" sz="1500" dirty="0">
                <a:solidFill>
                  <a:schemeClr val="tx1">
                    <a:lumMod val="85000"/>
                    <a:lumOff val="15000"/>
                  </a:schemeClr>
                </a:solidFill>
              </a:rPr>
              <a:t>SRF ‘22</a:t>
            </a:r>
          </a:p>
          <a:p>
            <a:pPr marL="257175" indent="-257175">
              <a:buFont typeface="Arial" panose="020B0604020202020204" pitchFamily="34" charset="0"/>
              <a:buChar char="•"/>
            </a:pPr>
            <a:endParaRPr lang="en-US" sz="1500" dirty="0">
              <a:solidFill>
                <a:schemeClr val="bg2">
                  <a:lumMod val="50000"/>
                </a:schemeClr>
              </a:solidFill>
            </a:endParaRPr>
          </a:p>
        </p:txBody>
      </p:sp>
      <p:cxnSp>
        <p:nvCxnSpPr>
          <p:cNvPr id="4" name="Straight Connector 3">
            <a:extLst>
              <a:ext uri="{FF2B5EF4-FFF2-40B4-BE49-F238E27FC236}">
                <a16:creationId xmlns:a16="http://schemas.microsoft.com/office/drawing/2014/main" id="{4B8554CF-1844-FF43-9003-A26013069F5C}"/>
              </a:ext>
            </a:extLst>
          </p:cNvPr>
          <p:cNvCxnSpPr>
            <a:cxnSpLocks/>
          </p:cNvCxnSpPr>
          <p:nvPr/>
        </p:nvCxnSpPr>
        <p:spPr>
          <a:xfrm>
            <a:off x="5278905" y="866664"/>
            <a:ext cx="29080" cy="3858936"/>
          </a:xfrm>
          <a:prstGeom prst="line">
            <a:avLst/>
          </a:prstGeom>
          <a:ln w="22225"/>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BD16E131-A85C-990C-A3A5-195B48912090}"/>
              </a:ext>
            </a:extLst>
          </p:cNvPr>
          <p:cNvGrpSpPr/>
          <p:nvPr/>
        </p:nvGrpSpPr>
        <p:grpSpPr>
          <a:xfrm>
            <a:off x="5726173" y="835793"/>
            <a:ext cx="2780296" cy="784715"/>
            <a:chOff x="6191106" y="3401582"/>
            <a:chExt cx="5864121" cy="812186"/>
          </a:xfrm>
        </p:grpSpPr>
        <p:pic>
          <p:nvPicPr>
            <p:cNvPr id="27" name="Picture 26" descr="Text&#10;&#10;Description automatically generated with medium confidence">
              <a:extLst>
                <a:ext uri="{FF2B5EF4-FFF2-40B4-BE49-F238E27FC236}">
                  <a16:creationId xmlns:a16="http://schemas.microsoft.com/office/drawing/2014/main" id="{FE439D37-537E-0CBB-225B-DACA50D5EB5C}"/>
                </a:ext>
              </a:extLst>
            </p:cNvPr>
            <p:cNvPicPr>
              <a:picLocks noChangeAspect="1"/>
            </p:cNvPicPr>
            <p:nvPr/>
          </p:nvPicPr>
          <p:blipFill>
            <a:blip r:embed="rId3"/>
            <a:stretch>
              <a:fillRect/>
            </a:stretch>
          </p:blipFill>
          <p:spPr>
            <a:xfrm>
              <a:off x="7182114" y="3401582"/>
              <a:ext cx="4873113" cy="812186"/>
            </a:xfrm>
            <a:prstGeom prst="rect">
              <a:avLst/>
            </a:prstGeom>
          </p:spPr>
        </p:pic>
        <p:pic>
          <p:nvPicPr>
            <p:cNvPr id="29" name="Picture 28" descr="Logo&#10;&#10;Description automatically generated">
              <a:extLst>
                <a:ext uri="{FF2B5EF4-FFF2-40B4-BE49-F238E27FC236}">
                  <a16:creationId xmlns:a16="http://schemas.microsoft.com/office/drawing/2014/main" id="{0360DC56-89F5-EAC9-E52C-AC81F9FA7F6C}"/>
                </a:ext>
              </a:extLst>
            </p:cNvPr>
            <p:cNvPicPr>
              <a:picLocks noChangeAspect="1"/>
            </p:cNvPicPr>
            <p:nvPr/>
          </p:nvPicPr>
          <p:blipFill>
            <a:blip r:embed="rId4"/>
            <a:stretch>
              <a:fillRect/>
            </a:stretch>
          </p:blipFill>
          <p:spPr>
            <a:xfrm>
              <a:off x="6191106" y="3401582"/>
              <a:ext cx="991008" cy="812184"/>
            </a:xfrm>
            <a:prstGeom prst="rect">
              <a:avLst/>
            </a:prstGeom>
          </p:spPr>
        </p:pic>
      </p:grpSp>
      <p:sp>
        <p:nvSpPr>
          <p:cNvPr id="31" name="TextBox 30">
            <a:extLst>
              <a:ext uri="{FF2B5EF4-FFF2-40B4-BE49-F238E27FC236}">
                <a16:creationId xmlns:a16="http://schemas.microsoft.com/office/drawing/2014/main" id="{315154D9-C52D-B92F-CFBE-637059461D9B}"/>
              </a:ext>
            </a:extLst>
          </p:cNvPr>
          <p:cNvSpPr txBox="1"/>
          <p:nvPr/>
        </p:nvSpPr>
        <p:spPr>
          <a:xfrm>
            <a:off x="5477997" y="1668228"/>
            <a:ext cx="3666003" cy="1477328"/>
          </a:xfrm>
          <a:prstGeom prst="rect">
            <a:avLst/>
          </a:prstGeom>
          <a:noFill/>
        </p:spPr>
        <p:txBody>
          <a:bodyPr wrap="square" rtlCol="0">
            <a:spAutoFit/>
          </a:bodyPr>
          <a:lstStyle/>
          <a:p>
            <a:pPr marL="257175" indent="-257175">
              <a:buFont typeface="Arial" panose="020B0604020202020204" pitchFamily="34" charset="0"/>
              <a:buChar char="•"/>
            </a:pPr>
            <a:r>
              <a:rPr lang="en-US" sz="1500" dirty="0"/>
              <a:t>CBB faculty serve on the USPAS Curriculum sub-committee and Advisory Council. </a:t>
            </a:r>
          </a:p>
          <a:p>
            <a:pPr marL="257175" indent="-257175">
              <a:buFont typeface="Arial" panose="020B0604020202020204" pitchFamily="34" charset="0"/>
              <a:buChar char="•"/>
            </a:pPr>
            <a:r>
              <a:rPr lang="en-US" sz="1500" dirty="0"/>
              <a:t>CBB faculty will teach Accelerator Physics at an upcoming school.</a:t>
            </a:r>
          </a:p>
          <a:p>
            <a:endParaRPr lang="en-US" sz="1500" dirty="0"/>
          </a:p>
        </p:txBody>
      </p:sp>
      <p:sp>
        <p:nvSpPr>
          <p:cNvPr id="33" name="TextBox 32">
            <a:extLst>
              <a:ext uri="{FF2B5EF4-FFF2-40B4-BE49-F238E27FC236}">
                <a16:creationId xmlns:a16="http://schemas.microsoft.com/office/drawing/2014/main" id="{0209D927-1A2D-892A-1563-8D435C587C42}"/>
              </a:ext>
            </a:extLst>
          </p:cNvPr>
          <p:cNvSpPr txBox="1"/>
          <p:nvPr/>
        </p:nvSpPr>
        <p:spPr>
          <a:xfrm>
            <a:off x="5477996" y="3035561"/>
            <a:ext cx="3466913" cy="1477328"/>
          </a:xfrm>
          <a:prstGeom prst="rect">
            <a:avLst/>
          </a:prstGeom>
          <a:noFill/>
        </p:spPr>
        <p:txBody>
          <a:bodyPr wrap="square" rtlCol="0">
            <a:spAutoFit/>
          </a:bodyPr>
          <a:lstStyle/>
          <a:p>
            <a:pPr marL="257175" indent="-257175">
              <a:buFont typeface="Arial" panose="020B0604020202020204" pitchFamily="34" charset="0"/>
              <a:buChar char="•"/>
            </a:pPr>
            <a:r>
              <a:rPr lang="en-US" sz="1500" dirty="0"/>
              <a:t>“Accelerator Physics” taught by Georg </a:t>
            </a:r>
            <a:r>
              <a:rPr lang="en-US" sz="1500" dirty="0" err="1"/>
              <a:t>Hoffstaetter</a:t>
            </a:r>
            <a:r>
              <a:rPr lang="en-US" sz="1500" dirty="0"/>
              <a:t>. Enrollment for this course, and its waiting list, were filled months in advance of the school. </a:t>
            </a:r>
          </a:p>
          <a:p>
            <a:endParaRPr lang="en-US" sz="1500" dirty="0"/>
          </a:p>
        </p:txBody>
      </p:sp>
      <p:grpSp>
        <p:nvGrpSpPr>
          <p:cNvPr id="3" name="Group 2">
            <a:extLst>
              <a:ext uri="{FF2B5EF4-FFF2-40B4-BE49-F238E27FC236}">
                <a16:creationId xmlns:a16="http://schemas.microsoft.com/office/drawing/2014/main" id="{5120A3A7-30C0-3E1B-1B97-EB97CD53424A}"/>
              </a:ext>
            </a:extLst>
          </p:cNvPr>
          <p:cNvGrpSpPr/>
          <p:nvPr/>
        </p:nvGrpSpPr>
        <p:grpSpPr>
          <a:xfrm>
            <a:off x="529499" y="2459904"/>
            <a:ext cx="4042501" cy="2265696"/>
            <a:chOff x="867266" y="2305949"/>
            <a:chExt cx="4042501" cy="2265696"/>
          </a:xfrm>
        </p:grpSpPr>
        <p:pic>
          <p:nvPicPr>
            <p:cNvPr id="5" name="Picture 4" descr="A group of people posing for a photo&#10;&#10;Description automatically generated">
              <a:extLst>
                <a:ext uri="{FF2B5EF4-FFF2-40B4-BE49-F238E27FC236}">
                  <a16:creationId xmlns:a16="http://schemas.microsoft.com/office/drawing/2014/main" id="{F857C4DD-6891-DD65-D2A9-570A0056C855}"/>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4000"/>
                      </a14:imgEffect>
                    </a14:imgLayer>
                  </a14:imgProps>
                </a:ext>
                <a:ext uri="{28A0092B-C50C-407E-A947-70E740481C1C}">
                  <a14:useLocalDpi xmlns:a14="http://schemas.microsoft.com/office/drawing/2010/main"/>
                </a:ext>
              </a:extLst>
            </a:blip>
            <a:srcRect t="-611"/>
            <a:stretch/>
          </p:blipFill>
          <p:spPr>
            <a:xfrm>
              <a:off x="867266" y="3291349"/>
              <a:ext cx="2357152" cy="1280296"/>
            </a:xfrm>
            <a:prstGeom prst="rect">
              <a:avLst/>
            </a:prstGeom>
            <a:ln w="19050">
              <a:solidFill>
                <a:schemeClr val="accent2"/>
              </a:solidFill>
            </a:ln>
          </p:spPr>
          <p:style>
            <a:lnRef idx="2">
              <a:schemeClr val="accent2">
                <a:shade val="50000"/>
              </a:schemeClr>
            </a:lnRef>
            <a:fillRef idx="1">
              <a:schemeClr val="accent2"/>
            </a:fillRef>
            <a:effectRef idx="0">
              <a:schemeClr val="accent2"/>
            </a:effectRef>
            <a:fontRef idx="minor">
              <a:schemeClr val="lt1"/>
            </a:fontRef>
          </p:style>
        </p:pic>
        <p:pic>
          <p:nvPicPr>
            <p:cNvPr id="18" name="Picture 17" descr="A group of people posing for a photo&#10;&#10;Description automatically generated">
              <a:extLst>
                <a:ext uri="{FF2B5EF4-FFF2-40B4-BE49-F238E27FC236}">
                  <a16:creationId xmlns:a16="http://schemas.microsoft.com/office/drawing/2014/main" id="{3B9B4506-72E2-4CDE-AAB7-3CD94E0DA570}"/>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8000"/>
                      </a14:imgEffect>
                    </a14:imgLayer>
                  </a14:imgProps>
                </a:ext>
                <a:ext uri="{28A0092B-C50C-407E-A947-70E740481C1C}">
                  <a14:useLocalDpi xmlns:a14="http://schemas.microsoft.com/office/drawing/2010/main"/>
                </a:ext>
              </a:extLst>
            </a:blip>
            <a:srcRect/>
            <a:stretch/>
          </p:blipFill>
          <p:spPr>
            <a:xfrm>
              <a:off x="867266" y="2305949"/>
              <a:ext cx="2357340" cy="1123547"/>
            </a:xfrm>
            <a:prstGeom prst="rect">
              <a:avLst/>
            </a:prstGeom>
            <a:ln w="19050">
              <a:solidFill>
                <a:schemeClr val="accent2"/>
              </a:solidFill>
            </a:ln>
          </p:spPr>
          <p:style>
            <a:lnRef idx="2">
              <a:schemeClr val="accent2">
                <a:shade val="50000"/>
              </a:schemeClr>
            </a:lnRef>
            <a:fillRef idx="1">
              <a:schemeClr val="accent2"/>
            </a:fillRef>
            <a:effectRef idx="0">
              <a:schemeClr val="accent2"/>
            </a:effectRef>
            <a:fontRef idx="minor">
              <a:schemeClr val="lt1"/>
            </a:fontRef>
          </p:style>
        </p:pic>
        <p:pic>
          <p:nvPicPr>
            <p:cNvPr id="17" name="Picture 16" descr="A picture containing text&#10;&#10;Description automatically generated">
              <a:extLst>
                <a:ext uri="{FF2B5EF4-FFF2-40B4-BE49-F238E27FC236}">
                  <a16:creationId xmlns:a16="http://schemas.microsoft.com/office/drawing/2014/main" id="{3C1D6390-AC18-D966-CE28-091156CD816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231452" y="2305949"/>
              <a:ext cx="1678314" cy="1123547"/>
            </a:xfrm>
            <a:prstGeom prst="rect">
              <a:avLst/>
            </a:prstGeom>
            <a:ln w="19050">
              <a:solidFill>
                <a:schemeClr val="accent2"/>
              </a:solidFill>
            </a:ln>
          </p:spPr>
        </p:pic>
        <p:pic>
          <p:nvPicPr>
            <p:cNvPr id="21" name="Picture 20" descr="A person and person smiling&#10;&#10;Description automatically generated with medium confidence">
              <a:extLst>
                <a:ext uri="{FF2B5EF4-FFF2-40B4-BE49-F238E27FC236}">
                  <a16:creationId xmlns:a16="http://schemas.microsoft.com/office/drawing/2014/main" id="{3991A7A2-C190-AF6A-0A0B-19748859F22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224419" y="3429496"/>
              <a:ext cx="1685348" cy="1142149"/>
            </a:xfrm>
            <a:prstGeom prst="rect">
              <a:avLst/>
            </a:prstGeom>
            <a:ln w="19050">
              <a:solidFill>
                <a:schemeClr val="accent2"/>
              </a:solidFill>
            </a:ln>
          </p:spPr>
        </p:pic>
      </p:grpSp>
    </p:spTree>
    <p:extLst>
      <p:ext uri="{BB962C8B-B14F-4D97-AF65-F5344CB8AC3E}">
        <p14:creationId xmlns:p14="http://schemas.microsoft.com/office/powerpoint/2010/main" val="2833685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AEAB18-1C9A-D145-ABCE-E4EDCA340B99}"/>
              </a:ext>
            </a:extLst>
          </p:cNvPr>
          <p:cNvPicPr>
            <a:picLocks noChangeAspect="1"/>
          </p:cNvPicPr>
          <p:nvPr/>
        </p:nvPicPr>
        <p:blipFill>
          <a:blip r:embed="rId3" cstate="screen">
            <a:alphaModFix amt="21000"/>
            <a:extLst>
              <a:ext uri="{28A0092B-C50C-407E-A947-70E740481C1C}">
                <a14:useLocalDpi xmlns:a14="http://schemas.microsoft.com/office/drawing/2010/main"/>
              </a:ext>
            </a:extLst>
          </a:blip>
          <a:stretch>
            <a:fillRect/>
          </a:stretch>
        </p:blipFill>
        <p:spPr>
          <a:xfrm>
            <a:off x="961011" y="696500"/>
            <a:ext cx="7221978" cy="3750500"/>
          </a:xfrm>
          <a:prstGeom prst="rect">
            <a:avLst/>
          </a:prstGeom>
          <a:effectLst>
            <a:softEdge rad="25400"/>
          </a:effectLst>
          <a:scene3d>
            <a:camera prst="orthographicFront"/>
            <a:lightRig rig="flat" dir="t"/>
          </a:scene3d>
        </p:spPr>
      </p:pic>
      <p:sp>
        <p:nvSpPr>
          <p:cNvPr id="2" name="Title 1">
            <a:extLst>
              <a:ext uri="{FF2B5EF4-FFF2-40B4-BE49-F238E27FC236}">
                <a16:creationId xmlns:a16="http://schemas.microsoft.com/office/drawing/2014/main" id="{5CE83517-03CC-D349-8E47-1806FD3B2547}"/>
              </a:ext>
            </a:extLst>
          </p:cNvPr>
          <p:cNvSpPr>
            <a:spLocks noGrp="1"/>
          </p:cNvSpPr>
          <p:nvPr>
            <p:ph type="title"/>
          </p:nvPr>
        </p:nvSpPr>
        <p:spPr/>
        <p:txBody>
          <a:bodyPr/>
          <a:lstStyle/>
          <a:p>
            <a:r>
              <a:rPr lang="en-US" dirty="0"/>
              <a:t> CBB Around the World</a:t>
            </a:r>
          </a:p>
        </p:txBody>
      </p:sp>
      <p:sp>
        <p:nvSpPr>
          <p:cNvPr id="7" name="Rectangle 6">
            <a:extLst>
              <a:ext uri="{FF2B5EF4-FFF2-40B4-BE49-F238E27FC236}">
                <a16:creationId xmlns:a16="http://schemas.microsoft.com/office/drawing/2014/main" id="{A047C560-4557-224D-9E9B-1624B4E3D116}"/>
              </a:ext>
            </a:extLst>
          </p:cNvPr>
          <p:cNvSpPr/>
          <p:nvPr/>
        </p:nvSpPr>
        <p:spPr>
          <a:xfrm>
            <a:off x="223245" y="1695186"/>
            <a:ext cx="8823662" cy="4717382"/>
          </a:xfrm>
          <a:prstGeom prst="rect">
            <a:avLst/>
          </a:prstGeom>
          <a:effectLst>
            <a:softEdge rad="0"/>
          </a:effectLst>
        </p:spPr>
        <p:txBody>
          <a:bodyPr wrap="square" numCol="2">
            <a:spAutoFit/>
          </a:bodyPr>
          <a:lstStyle/>
          <a:p>
            <a:pPr marL="214527" indent="-214527">
              <a:spcAft>
                <a:spcPts val="300"/>
              </a:spcAft>
              <a:buFont typeface="Arial" panose="020B0604020202020204" pitchFamily="34" charset="0"/>
              <a:buChar char="•"/>
            </a:pPr>
            <a:r>
              <a:rPr lang="en-US" sz="1425" dirty="0">
                <a:solidFill>
                  <a:schemeClr val="tx1">
                    <a:lumMod val="75000"/>
                    <a:lumOff val="25000"/>
                  </a:schemeClr>
                </a:solidFill>
              </a:rPr>
              <a:t>SRF 2022</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AVS 68</a:t>
            </a:r>
            <a:r>
              <a:rPr lang="en-US" sz="1425" baseline="30000" dirty="0">
                <a:solidFill>
                  <a:schemeClr val="tx1">
                    <a:lumMod val="75000"/>
                    <a:lumOff val="25000"/>
                  </a:schemeClr>
                </a:solidFill>
              </a:rPr>
              <a:t>th</a:t>
            </a:r>
            <a:r>
              <a:rPr lang="en-US" sz="1425" dirty="0">
                <a:solidFill>
                  <a:schemeClr val="tx1">
                    <a:lumMod val="75000"/>
                    <a:lumOff val="25000"/>
                  </a:schemeClr>
                </a:solidFill>
              </a:rPr>
              <a:t> International Conference</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IPAC 2022</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NAPAC 2022</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APS March Meeting 2023</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APS April Meeting 2023</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Advanced Accelerator Concepts (AAC) 2022</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TESLA Technology Collaboration (TTC) Workshop</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Molecular Foundry User’s Meeting</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Materials Research Society (MRS) Spring Meeting</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PEC 2022 (82</a:t>
            </a:r>
            <a:r>
              <a:rPr lang="en-US" sz="1425" baseline="30000" dirty="0">
                <a:solidFill>
                  <a:schemeClr val="tx1">
                    <a:lumMod val="75000"/>
                    <a:lumOff val="25000"/>
                  </a:schemeClr>
                </a:solidFill>
              </a:rPr>
              <a:t>nd</a:t>
            </a:r>
            <a:r>
              <a:rPr lang="en-US" sz="1425" dirty="0">
                <a:solidFill>
                  <a:schemeClr val="tx1">
                    <a:lumMod val="75000"/>
                    <a:lumOff val="25000"/>
                  </a:schemeClr>
                </a:solidFill>
              </a:rPr>
              <a:t> Physical Electronics Conference)</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American Chemical Society (ACS) Fall 2022</a:t>
            </a:r>
          </a:p>
          <a:p>
            <a:pPr marL="214527" indent="-214527">
              <a:spcAft>
                <a:spcPts val="300"/>
              </a:spcAft>
              <a:buFont typeface="Arial" panose="020B0604020202020204" pitchFamily="34" charset="0"/>
              <a:buChar char="•"/>
            </a:pPr>
            <a:endParaRPr lang="en-US" sz="1425" dirty="0">
              <a:solidFill>
                <a:schemeClr val="tx1">
                  <a:lumMod val="75000"/>
                  <a:lumOff val="25000"/>
                </a:schemeClr>
              </a:solidFill>
            </a:endParaRPr>
          </a:p>
          <a:p>
            <a:pPr marL="214527" indent="-214527">
              <a:spcAft>
                <a:spcPts val="300"/>
              </a:spcAft>
              <a:buFont typeface="Arial" panose="020B0604020202020204" pitchFamily="34" charset="0"/>
              <a:buChar char="•"/>
            </a:pPr>
            <a:endParaRPr lang="en-US" sz="1425" dirty="0">
              <a:solidFill>
                <a:schemeClr val="tx1">
                  <a:lumMod val="75000"/>
                  <a:lumOff val="25000"/>
                </a:schemeClr>
              </a:solidFill>
            </a:endParaRPr>
          </a:p>
          <a:p>
            <a:pPr>
              <a:spcAft>
                <a:spcPts val="300"/>
              </a:spcAft>
            </a:pPr>
            <a:endParaRPr lang="en-US" sz="1425" dirty="0">
              <a:solidFill>
                <a:schemeClr val="tx1">
                  <a:lumMod val="75000"/>
                  <a:lumOff val="25000"/>
                </a:schemeClr>
              </a:solidFill>
            </a:endParaRPr>
          </a:p>
          <a:p>
            <a:pPr>
              <a:spcAft>
                <a:spcPts val="300"/>
              </a:spcAft>
            </a:pPr>
            <a:endParaRPr lang="en-US" sz="1425" dirty="0">
              <a:solidFill>
                <a:schemeClr val="tx1">
                  <a:lumMod val="75000"/>
                  <a:lumOff val="25000"/>
                </a:schemeClr>
              </a:solidFill>
            </a:endParaRP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10</a:t>
            </a:r>
            <a:r>
              <a:rPr lang="en-US" sz="1425" baseline="30000" dirty="0">
                <a:solidFill>
                  <a:schemeClr val="tx1">
                    <a:lumMod val="75000"/>
                    <a:lumOff val="25000"/>
                  </a:schemeClr>
                </a:solidFill>
              </a:rPr>
              <a:t>th</a:t>
            </a:r>
            <a:r>
              <a:rPr lang="en-US" sz="1425" dirty="0">
                <a:solidFill>
                  <a:schemeClr val="tx1">
                    <a:lumMod val="75000"/>
                    <a:lumOff val="25000"/>
                  </a:schemeClr>
                </a:solidFill>
              </a:rPr>
              <a:t> International </a:t>
            </a:r>
            <a:r>
              <a:rPr lang="en-US" sz="1425" dirty="0" err="1">
                <a:solidFill>
                  <a:schemeClr val="tx1">
                    <a:lumMod val="75000"/>
                    <a:lumOff val="25000"/>
                  </a:schemeClr>
                </a:solidFill>
              </a:rPr>
              <a:t>MeVArc</a:t>
            </a:r>
            <a:r>
              <a:rPr lang="en-US" sz="1425" dirty="0">
                <a:solidFill>
                  <a:schemeClr val="tx1">
                    <a:lumMod val="75000"/>
                    <a:lumOff val="25000"/>
                  </a:schemeClr>
                </a:solidFill>
              </a:rPr>
              <a:t> Workshop 2022</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TTC Thin Film Seminar</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LINAC 2022</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TMS</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Energy Recovery </a:t>
            </a:r>
            <a:r>
              <a:rPr lang="en-US" sz="1425" dirty="0" err="1">
                <a:solidFill>
                  <a:schemeClr val="tx1">
                    <a:lumMod val="75000"/>
                    <a:lumOff val="25000"/>
                  </a:schemeClr>
                </a:solidFill>
              </a:rPr>
              <a:t>Linacs</a:t>
            </a:r>
            <a:r>
              <a:rPr lang="en-US" sz="1425" dirty="0">
                <a:solidFill>
                  <a:schemeClr val="tx1">
                    <a:lumMod val="75000"/>
                    <a:lumOff val="25000"/>
                  </a:schemeClr>
                </a:solidFill>
              </a:rPr>
              <a:t> (ERL) 2022</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Microscopy and Microanalysis</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Sanibel Symposium 2023</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3</a:t>
            </a:r>
            <a:r>
              <a:rPr lang="en-US" sz="1425" baseline="30000" dirty="0">
                <a:solidFill>
                  <a:schemeClr val="tx1">
                    <a:lumMod val="75000"/>
                    <a:lumOff val="25000"/>
                  </a:schemeClr>
                </a:solidFill>
              </a:rPr>
              <a:t>rd</a:t>
            </a:r>
            <a:r>
              <a:rPr lang="en-US" sz="1425" dirty="0">
                <a:solidFill>
                  <a:schemeClr val="tx1">
                    <a:lumMod val="75000"/>
                    <a:lumOff val="25000"/>
                  </a:schemeClr>
                </a:solidFill>
              </a:rPr>
              <a:t> ICFA Beam Dynamics Mini Workshop on Machine Learning Applications for Accelerators</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2022 Psi-k Conference</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International Workshop on Breakdown Science and High Gradient Technology</a:t>
            </a:r>
          </a:p>
          <a:p>
            <a:pPr marL="214527" indent="-214527">
              <a:spcAft>
                <a:spcPts val="300"/>
              </a:spcAft>
              <a:buFont typeface="Arial" panose="020B0604020202020204" pitchFamily="34" charset="0"/>
              <a:buChar char="•"/>
            </a:pPr>
            <a:r>
              <a:rPr lang="en-US" sz="1425" dirty="0">
                <a:solidFill>
                  <a:schemeClr val="tx1">
                    <a:lumMod val="75000"/>
                    <a:lumOff val="25000"/>
                  </a:schemeClr>
                </a:solidFill>
              </a:rPr>
              <a:t>C^3 Workshop (Cool Copper Collider)</a:t>
            </a:r>
          </a:p>
          <a:p>
            <a:pPr marL="214527" indent="-214527">
              <a:spcAft>
                <a:spcPts val="300"/>
              </a:spcAft>
              <a:buFont typeface="Arial" panose="020B0604020202020204" pitchFamily="34" charset="0"/>
              <a:buChar char="•"/>
            </a:pPr>
            <a:r>
              <a:rPr lang="en-US" sz="1425" dirty="0" err="1">
                <a:solidFill>
                  <a:schemeClr val="tx1">
                    <a:lumMod val="75000"/>
                    <a:lumOff val="25000"/>
                  </a:schemeClr>
                </a:solidFill>
              </a:rPr>
              <a:t>CoDA</a:t>
            </a:r>
            <a:r>
              <a:rPr lang="en-US" sz="1425" dirty="0">
                <a:solidFill>
                  <a:schemeClr val="tx1">
                    <a:lumMod val="75000"/>
                    <a:lumOff val="25000"/>
                  </a:schemeClr>
                </a:solidFill>
              </a:rPr>
              <a:t> 2023 Data Analysis Conference</a:t>
            </a:r>
          </a:p>
          <a:p>
            <a:pPr>
              <a:spcAft>
                <a:spcPts val="300"/>
              </a:spcAft>
            </a:pPr>
            <a:endParaRPr lang="en-US" sz="1425" dirty="0"/>
          </a:p>
        </p:txBody>
      </p:sp>
      <p:sp>
        <p:nvSpPr>
          <p:cNvPr id="12" name="Date Placeholder 2">
            <a:extLst>
              <a:ext uri="{FF2B5EF4-FFF2-40B4-BE49-F238E27FC236}">
                <a16:creationId xmlns:a16="http://schemas.microsoft.com/office/drawing/2014/main" id="{567F7850-87A9-4406-BB1B-7251AB3566F5}"/>
              </a:ext>
            </a:extLst>
          </p:cNvPr>
          <p:cNvSpPr txBox="1">
            <a:spLocks/>
          </p:cNvSpPr>
          <p:nvPr/>
        </p:nvSpPr>
        <p:spPr>
          <a:xfrm>
            <a:off x="1194346" y="4974553"/>
            <a:ext cx="1489738"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1" i="1" dirty="0"/>
              <a:t>March 15, 2024</a:t>
            </a:r>
          </a:p>
        </p:txBody>
      </p:sp>
      <p:sp>
        <p:nvSpPr>
          <p:cNvPr id="13" name="Footer Placeholder 3">
            <a:extLst>
              <a:ext uri="{FF2B5EF4-FFF2-40B4-BE49-F238E27FC236}">
                <a16:creationId xmlns:a16="http://schemas.microsoft.com/office/drawing/2014/main" id="{BF1E720E-3525-4CF5-943D-6E76DAAF57FD}"/>
              </a:ext>
            </a:extLst>
          </p:cNvPr>
          <p:cNvSpPr txBox="1">
            <a:spLocks/>
          </p:cNvSpPr>
          <p:nvPr/>
        </p:nvSpPr>
        <p:spPr>
          <a:xfrm>
            <a:off x="2512455" y="4974553"/>
            <a:ext cx="4119091"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1" i="1" dirty="0"/>
              <a:t>CBB External Communications, Steven J. </a:t>
            </a:r>
            <a:r>
              <a:rPr lang="en-US" sz="901" i="1" dirty="0" err="1"/>
              <a:t>Sibener</a:t>
            </a:r>
            <a:endParaRPr lang="en-US" sz="901" i="1" dirty="0"/>
          </a:p>
        </p:txBody>
      </p:sp>
      <p:sp>
        <p:nvSpPr>
          <p:cNvPr id="14" name="Slide Number Placeholder 4">
            <a:extLst>
              <a:ext uri="{FF2B5EF4-FFF2-40B4-BE49-F238E27FC236}">
                <a16:creationId xmlns:a16="http://schemas.microsoft.com/office/drawing/2014/main" id="{461B6942-CA9C-4AAD-97FD-A2FCA8D60E70}"/>
              </a:ext>
            </a:extLst>
          </p:cNvPr>
          <p:cNvSpPr txBox="1">
            <a:spLocks/>
          </p:cNvSpPr>
          <p:nvPr/>
        </p:nvSpPr>
        <p:spPr>
          <a:xfrm>
            <a:off x="7434769" y="4974553"/>
            <a:ext cx="514886"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21CBE81-14BD-7343-B359-01BCBA3179F9}" type="slidenum">
              <a:rPr lang="en-US" sz="901" i="1"/>
              <a:pPr algn="r"/>
              <a:t>13</a:t>
            </a:fld>
            <a:endParaRPr lang="en-US" sz="901" i="1" dirty="0"/>
          </a:p>
        </p:txBody>
      </p:sp>
      <p:sp>
        <p:nvSpPr>
          <p:cNvPr id="10" name="TextBox 9">
            <a:extLst>
              <a:ext uri="{FF2B5EF4-FFF2-40B4-BE49-F238E27FC236}">
                <a16:creationId xmlns:a16="http://schemas.microsoft.com/office/drawing/2014/main" id="{5FA08BEB-22F2-F64A-924C-967A743EFB92}"/>
              </a:ext>
            </a:extLst>
          </p:cNvPr>
          <p:cNvSpPr txBox="1"/>
          <p:nvPr/>
        </p:nvSpPr>
        <p:spPr>
          <a:xfrm>
            <a:off x="223245" y="705968"/>
            <a:ext cx="8697509" cy="923330"/>
          </a:xfrm>
          <a:prstGeom prst="rect">
            <a:avLst/>
          </a:prstGeom>
          <a:solidFill>
            <a:srgbClr val="2A727F">
              <a:alpha val="78010"/>
            </a:srgbClr>
          </a:solidFill>
        </p:spPr>
        <p:txBody>
          <a:bodyPr wrap="square" rtlCol="0">
            <a:spAutoFit/>
          </a:bodyPr>
          <a:lstStyle/>
          <a:p>
            <a:pPr algn="ctr"/>
            <a:r>
              <a:rPr lang="en-US" sz="1800" b="1" dirty="0">
                <a:solidFill>
                  <a:schemeClr val="bg1"/>
                </a:solidFill>
              </a:rPr>
              <a:t>CBB had 61 conference presentations and talks during the past year</a:t>
            </a:r>
          </a:p>
          <a:p>
            <a:pPr algn="ctr"/>
            <a:r>
              <a:rPr lang="en-US" sz="1800" b="1" dirty="0">
                <a:solidFill>
                  <a:schemeClr val="bg1"/>
                </a:solidFill>
              </a:rPr>
              <a:t>Broad participation in the accelerator community as well as the broader scientific community</a:t>
            </a:r>
          </a:p>
        </p:txBody>
      </p:sp>
    </p:spTree>
    <p:extLst>
      <p:ext uri="{BB962C8B-B14F-4D97-AF65-F5344CB8AC3E}">
        <p14:creationId xmlns:p14="http://schemas.microsoft.com/office/powerpoint/2010/main" val="1812188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82AEAE-2681-6142-9E31-CD300C61068F}"/>
              </a:ext>
            </a:extLst>
          </p:cNvPr>
          <p:cNvSpPr>
            <a:spLocks noGrp="1"/>
          </p:cNvSpPr>
          <p:nvPr>
            <p:ph idx="1"/>
          </p:nvPr>
        </p:nvSpPr>
        <p:spPr>
          <a:xfrm>
            <a:off x="0" y="593425"/>
            <a:ext cx="9144000" cy="4524674"/>
          </a:xfrm>
        </p:spPr>
        <p:txBody>
          <a:bodyPr/>
          <a:lstStyle/>
          <a:p>
            <a:r>
              <a:rPr lang="en-US" sz="2000" b="1" dirty="0">
                <a:solidFill>
                  <a:schemeClr val="accent1"/>
                </a:solidFill>
              </a:rPr>
              <a:t>Accelerator conferences and workshops</a:t>
            </a:r>
            <a:br>
              <a:rPr lang="en-US" sz="2000" b="1" dirty="0"/>
            </a:br>
            <a:r>
              <a:rPr lang="en-US" sz="1600" dirty="0"/>
              <a:t>Examples: IPAC, NAPAC, LINAC, FEL, … </a:t>
            </a:r>
            <a:br>
              <a:rPr lang="en-US" sz="1600" dirty="0"/>
            </a:br>
            <a:r>
              <a:rPr lang="en-US" sz="1600" dirty="0"/>
              <a:t>many presentations by students and postd</a:t>
            </a:r>
            <a:r>
              <a:rPr lang="en-US" dirty="0"/>
              <a:t>ocs</a:t>
            </a:r>
            <a:endParaRPr lang="en-US" sz="2000" b="1" i="1" dirty="0">
              <a:solidFill>
                <a:schemeClr val="accent1"/>
              </a:solidFill>
            </a:endParaRPr>
          </a:p>
          <a:p>
            <a:r>
              <a:rPr lang="en-US" sz="2000" b="1" dirty="0">
                <a:solidFill>
                  <a:schemeClr val="accent1"/>
                </a:solidFill>
              </a:rPr>
              <a:t>Materials and condensed matter conferences and workshops</a:t>
            </a:r>
            <a:br>
              <a:rPr lang="en-US" sz="2000" b="1" dirty="0">
                <a:solidFill>
                  <a:schemeClr val="accent1"/>
                </a:solidFill>
              </a:rPr>
            </a:br>
            <a:r>
              <a:rPr lang="en-US" sz="1600" dirty="0"/>
              <a:t>Examples: APS March Meeting, AVS</a:t>
            </a:r>
            <a:br>
              <a:rPr lang="en-US" sz="1600" dirty="0"/>
            </a:br>
            <a:r>
              <a:rPr lang="en-US" sz="1600" dirty="0"/>
              <a:t>many presentations by students and postdocs</a:t>
            </a:r>
            <a:endParaRPr lang="en-US" sz="2000" dirty="0"/>
          </a:p>
          <a:p>
            <a:pPr marL="0" indent="0">
              <a:buNone/>
            </a:pPr>
            <a:r>
              <a:rPr lang="en-US" sz="2000" dirty="0">
                <a:solidFill>
                  <a:schemeClr val="accent3"/>
                </a:solidFill>
                <a:sym typeface="Wingdings" pitchFamily="2" charset="2"/>
              </a:rPr>
              <a:t>       </a:t>
            </a:r>
            <a:r>
              <a:rPr lang="en-US" sz="2000" i="1" dirty="0">
                <a:solidFill>
                  <a:schemeClr val="accent3"/>
                </a:solidFill>
                <a:sym typeface="Wingdings" pitchFamily="2" charset="2"/>
              </a:rPr>
              <a:t> </a:t>
            </a:r>
            <a:r>
              <a:rPr lang="en-US" sz="2000" b="1" i="1" dirty="0">
                <a:solidFill>
                  <a:schemeClr val="accent3"/>
                </a:solidFill>
              </a:rPr>
              <a:t>Accelerator Materials </a:t>
            </a:r>
            <a:r>
              <a:rPr lang="en-US" sz="2000" i="1" dirty="0">
                <a:solidFill>
                  <a:schemeClr val="accent3"/>
                </a:solidFill>
              </a:rPr>
              <a:t>is emerging as a new discipline</a:t>
            </a:r>
            <a:r>
              <a:rPr lang="en-US" sz="2000" dirty="0">
                <a:solidFill>
                  <a:schemeClr val="accent3"/>
                </a:solidFill>
              </a:rPr>
              <a:t>.</a:t>
            </a:r>
            <a:endParaRPr lang="en-US" sz="2000" dirty="0"/>
          </a:p>
          <a:p>
            <a:r>
              <a:rPr lang="en-US" sz="2000" b="1" dirty="0">
                <a:solidFill>
                  <a:schemeClr val="accent1"/>
                </a:solidFill>
              </a:rPr>
              <a:t>Semiconductor manufacturing meetings</a:t>
            </a:r>
            <a:br>
              <a:rPr lang="en-US" sz="2000" b="1" dirty="0">
                <a:solidFill>
                  <a:schemeClr val="accent1"/>
                </a:solidFill>
              </a:rPr>
            </a:br>
            <a:r>
              <a:rPr lang="en-US" sz="1600" dirty="0"/>
              <a:t>Examples: SEMICON West’s Sustainability Summit, SEMI ISS</a:t>
            </a:r>
            <a:br>
              <a:rPr lang="en-US" sz="1600" dirty="0"/>
            </a:br>
            <a:r>
              <a:rPr lang="en-US" sz="1600" dirty="0"/>
              <a:t>panel presentation - energy and water nexus partially addressed by accelerators (e.g. water treatment, all-electric lithography, inspection)</a:t>
            </a:r>
          </a:p>
          <a:p>
            <a:endParaRPr lang="en-US" sz="1400" dirty="0">
              <a:solidFill>
                <a:schemeClr val="accent3"/>
              </a:solidFill>
            </a:endParaRPr>
          </a:p>
          <a:p>
            <a:pPr marL="0" indent="0" algn="ctr">
              <a:buNone/>
            </a:pPr>
            <a:r>
              <a:rPr lang="en-US" b="1" i="1" dirty="0"/>
              <a:t>CBB Students and Postdocs Research Presentations</a:t>
            </a:r>
            <a:endParaRPr lang="en-US" sz="1600" b="1" i="1" dirty="0"/>
          </a:p>
          <a:p>
            <a:pPr marL="0" indent="0" algn="ctr">
              <a:buNone/>
            </a:pPr>
            <a:r>
              <a:rPr lang="en-US" sz="1300" i="1" dirty="0">
                <a:solidFill>
                  <a:schemeClr val="tx1"/>
                </a:solidFill>
              </a:rPr>
              <a:t>27 Students and postdocs presented 36 posters and gave 25 talks at in-person and virtual conferences that included SRF’22, PAVS 68th International Conference, IPAC 2022, NAPAC 2022, APS meetings, ACS Fall 2022, MRS Spring 2022, 2022 Psi-k Conference, AAC 2022, among others.</a:t>
            </a:r>
            <a:endParaRPr lang="en-US" b="1" dirty="0"/>
          </a:p>
          <a:p>
            <a:endParaRPr lang="en-US" b="1" dirty="0"/>
          </a:p>
          <a:p>
            <a:endParaRPr lang="en-US" dirty="0"/>
          </a:p>
        </p:txBody>
      </p:sp>
      <p:sp>
        <p:nvSpPr>
          <p:cNvPr id="3" name="Title 2">
            <a:extLst>
              <a:ext uri="{FF2B5EF4-FFF2-40B4-BE49-F238E27FC236}">
                <a16:creationId xmlns:a16="http://schemas.microsoft.com/office/drawing/2014/main" id="{CAAF340E-FA46-1B49-BAEF-1CD94EE07F95}"/>
              </a:ext>
            </a:extLst>
          </p:cNvPr>
          <p:cNvSpPr>
            <a:spLocks noGrp="1"/>
          </p:cNvSpPr>
          <p:nvPr>
            <p:ph type="title"/>
          </p:nvPr>
        </p:nvSpPr>
        <p:spPr>
          <a:xfrm>
            <a:off x="583647" y="-15927"/>
            <a:ext cx="8341567" cy="640080"/>
          </a:xfrm>
        </p:spPr>
        <p:txBody>
          <a:bodyPr/>
          <a:lstStyle/>
          <a:p>
            <a:r>
              <a:rPr lang="en-US" sz="3200" dirty="0"/>
              <a:t>CBB Knowledge Shared</a:t>
            </a:r>
            <a:endParaRPr lang="en-US" b="1" i="1" dirty="0">
              <a:solidFill>
                <a:schemeClr val="accent1"/>
              </a:solidFill>
            </a:endParaRPr>
          </a:p>
        </p:txBody>
      </p:sp>
      <p:sp>
        <p:nvSpPr>
          <p:cNvPr id="4" name="Date Placeholder 3">
            <a:extLst>
              <a:ext uri="{FF2B5EF4-FFF2-40B4-BE49-F238E27FC236}">
                <a16:creationId xmlns:a16="http://schemas.microsoft.com/office/drawing/2014/main" id="{97F24613-807E-FB4D-B30C-276B58B743E0}"/>
              </a:ext>
            </a:extLst>
          </p:cNvPr>
          <p:cNvSpPr>
            <a:spLocks noGrp="1"/>
          </p:cNvSpPr>
          <p:nvPr>
            <p:ph type="dt" sz="half" idx="10"/>
          </p:nvPr>
        </p:nvSpPr>
        <p:spPr/>
        <p:txBody>
          <a:bodyPr/>
          <a:lstStyle/>
          <a:p>
            <a:r>
              <a:rPr lang="en-US" sz="901" i="1" dirty="0"/>
              <a:t>March 15, 2024</a:t>
            </a:r>
            <a:endParaRPr lang="en-US" dirty="0"/>
          </a:p>
        </p:txBody>
      </p:sp>
      <p:sp>
        <p:nvSpPr>
          <p:cNvPr id="5" name="Footer Placeholder 4">
            <a:extLst>
              <a:ext uri="{FF2B5EF4-FFF2-40B4-BE49-F238E27FC236}">
                <a16:creationId xmlns:a16="http://schemas.microsoft.com/office/drawing/2014/main" id="{5185E3BB-C1D5-2F46-B03B-32F17F8EBB4B}"/>
              </a:ext>
            </a:extLst>
          </p:cNvPr>
          <p:cNvSpPr>
            <a:spLocks noGrp="1"/>
          </p:cNvSpPr>
          <p:nvPr>
            <p:ph type="ftr" sz="quarter" idx="11"/>
          </p:nvPr>
        </p:nvSpPr>
        <p:spPr/>
        <p:txBody>
          <a:bodyPr/>
          <a:lstStyle/>
          <a:p>
            <a:r>
              <a:rPr lang="en-US" dirty="0"/>
              <a:t>CBB External Communications, Steven J. Sibener</a:t>
            </a:r>
          </a:p>
        </p:txBody>
      </p:sp>
      <p:sp>
        <p:nvSpPr>
          <p:cNvPr id="6" name="Slide Number Placeholder 5">
            <a:extLst>
              <a:ext uri="{FF2B5EF4-FFF2-40B4-BE49-F238E27FC236}">
                <a16:creationId xmlns:a16="http://schemas.microsoft.com/office/drawing/2014/main" id="{818BDCF5-AE74-5E4F-BD1D-1A3FB0EBE5C7}"/>
              </a:ext>
            </a:extLst>
          </p:cNvPr>
          <p:cNvSpPr>
            <a:spLocks noGrp="1"/>
          </p:cNvSpPr>
          <p:nvPr>
            <p:ph type="sldNum" sz="quarter" idx="12"/>
          </p:nvPr>
        </p:nvSpPr>
        <p:spPr/>
        <p:txBody>
          <a:bodyPr/>
          <a:lstStyle/>
          <a:p>
            <a:fld id="{921CBE81-14BD-7343-B359-01BCBA3179F9}" type="slidenum">
              <a:rPr lang="en-US" smtClean="0"/>
              <a:t>14</a:t>
            </a:fld>
            <a:endParaRPr lang="en-US"/>
          </a:p>
        </p:txBody>
      </p:sp>
      <p:pic>
        <p:nvPicPr>
          <p:cNvPr id="7" name="Picture 6">
            <a:extLst>
              <a:ext uri="{FF2B5EF4-FFF2-40B4-BE49-F238E27FC236}">
                <a16:creationId xmlns:a16="http://schemas.microsoft.com/office/drawing/2014/main" id="{9A9B2173-F202-3546-966F-B9F39CEA43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9218" y="1805152"/>
            <a:ext cx="1376512" cy="608563"/>
          </a:xfrm>
          <a:prstGeom prst="rect">
            <a:avLst/>
          </a:prstGeom>
        </p:spPr>
      </p:pic>
      <p:pic>
        <p:nvPicPr>
          <p:cNvPr id="8" name="Picture 7">
            <a:extLst>
              <a:ext uri="{FF2B5EF4-FFF2-40B4-BE49-F238E27FC236}">
                <a16:creationId xmlns:a16="http://schemas.microsoft.com/office/drawing/2014/main" id="{2255FAD5-DCD1-1448-9261-26FFF494EE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0810" y="1801291"/>
            <a:ext cx="1906989" cy="650950"/>
          </a:xfrm>
          <a:prstGeom prst="rect">
            <a:avLst/>
          </a:prstGeom>
        </p:spPr>
      </p:pic>
      <p:pic>
        <p:nvPicPr>
          <p:cNvPr id="10" name="Picture 9">
            <a:extLst>
              <a:ext uri="{FF2B5EF4-FFF2-40B4-BE49-F238E27FC236}">
                <a16:creationId xmlns:a16="http://schemas.microsoft.com/office/drawing/2014/main" id="{C3DE6574-D319-9148-91BB-063D99B038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70257" y="2687100"/>
            <a:ext cx="2254957" cy="640079"/>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3E1D861-53A6-BA48-A42C-4EA6281920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32803" y="705821"/>
            <a:ext cx="1564793" cy="822085"/>
          </a:xfrm>
          <a:prstGeom prst="rect">
            <a:avLst/>
          </a:prstGeom>
        </p:spPr>
      </p:pic>
    </p:spTree>
    <p:extLst>
      <p:ext uri="{BB962C8B-B14F-4D97-AF65-F5344CB8AC3E}">
        <p14:creationId xmlns:p14="http://schemas.microsoft.com/office/powerpoint/2010/main" val="2067039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5A8CC8-E390-8F4F-AB46-50E98D29D558}"/>
              </a:ext>
            </a:extLst>
          </p:cNvPr>
          <p:cNvSpPr>
            <a:spLocks noGrp="1"/>
          </p:cNvSpPr>
          <p:nvPr>
            <p:ph type="title"/>
          </p:nvPr>
        </p:nvSpPr>
        <p:spPr/>
        <p:txBody>
          <a:bodyPr/>
          <a:lstStyle/>
          <a:p>
            <a:r>
              <a:rPr lang="en-US" sz="2200" dirty="0"/>
              <a:t>CBB Knowledge Shared – Selected Publications 2022 - 2023</a:t>
            </a:r>
          </a:p>
        </p:txBody>
      </p:sp>
      <p:sp>
        <p:nvSpPr>
          <p:cNvPr id="6" name="Slide Number Placeholder 5">
            <a:extLst>
              <a:ext uri="{FF2B5EF4-FFF2-40B4-BE49-F238E27FC236}">
                <a16:creationId xmlns:a16="http://schemas.microsoft.com/office/drawing/2014/main" id="{F95C9B0C-8E12-9147-9449-BC901C4118C6}"/>
              </a:ext>
            </a:extLst>
          </p:cNvPr>
          <p:cNvSpPr>
            <a:spLocks noGrp="1"/>
          </p:cNvSpPr>
          <p:nvPr>
            <p:ph type="sldNum" sz="quarter" idx="12"/>
          </p:nvPr>
        </p:nvSpPr>
        <p:spPr/>
        <p:txBody>
          <a:bodyPr/>
          <a:lstStyle/>
          <a:p>
            <a:fld id="{921CBE81-14BD-7343-B359-01BCBA3179F9}" type="slidenum">
              <a:rPr lang="en-US" smtClean="0"/>
              <a:t>15</a:t>
            </a:fld>
            <a:endParaRPr lang="en-US"/>
          </a:p>
        </p:txBody>
      </p:sp>
      <p:sp>
        <p:nvSpPr>
          <p:cNvPr id="31" name="Slide Number Placeholder 5">
            <a:extLst>
              <a:ext uri="{FF2B5EF4-FFF2-40B4-BE49-F238E27FC236}">
                <a16:creationId xmlns:a16="http://schemas.microsoft.com/office/drawing/2014/main" id="{07A52DFB-1A63-174B-AE57-2ADC411B8BE1}"/>
              </a:ext>
            </a:extLst>
          </p:cNvPr>
          <p:cNvSpPr txBox="1">
            <a:spLocks/>
          </p:cNvSpPr>
          <p:nvPr/>
        </p:nvSpPr>
        <p:spPr bwMode="auto">
          <a:xfrm>
            <a:off x="8382000" y="4972050"/>
            <a:ext cx="685800" cy="171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900" i="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1CBE81-14BD-7343-B359-01BCBA3179F9}" type="slidenum">
              <a:rPr lang="en-US" smtClean="0"/>
              <a:pPr/>
              <a:t>15</a:t>
            </a:fld>
            <a:endParaRPr lang="en-US"/>
          </a:p>
        </p:txBody>
      </p:sp>
      <p:grpSp>
        <p:nvGrpSpPr>
          <p:cNvPr id="35" name="Group 34">
            <a:extLst>
              <a:ext uri="{FF2B5EF4-FFF2-40B4-BE49-F238E27FC236}">
                <a16:creationId xmlns:a16="http://schemas.microsoft.com/office/drawing/2014/main" id="{21D5515D-D0E5-AA4F-B451-4E284C178543}"/>
              </a:ext>
            </a:extLst>
          </p:cNvPr>
          <p:cNvGrpSpPr/>
          <p:nvPr/>
        </p:nvGrpSpPr>
        <p:grpSpPr>
          <a:xfrm>
            <a:off x="1448814" y="6266433"/>
            <a:ext cx="3967113" cy="1763700"/>
            <a:chOff x="0" y="2043786"/>
            <a:chExt cx="4502727" cy="1768513"/>
          </a:xfrm>
        </p:grpSpPr>
        <p:pic>
          <p:nvPicPr>
            <p:cNvPr id="36" name="Picture 35">
              <a:extLst>
                <a:ext uri="{FF2B5EF4-FFF2-40B4-BE49-F238E27FC236}">
                  <a16:creationId xmlns:a16="http://schemas.microsoft.com/office/drawing/2014/main" id="{81514CF0-E01B-B342-A9C5-58635435CC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43786"/>
              <a:ext cx="4502727" cy="1768513"/>
            </a:xfrm>
            <a:prstGeom prst="rect">
              <a:avLst/>
            </a:prstGeom>
            <a:ln>
              <a:solidFill>
                <a:schemeClr val="tx2"/>
              </a:solidFill>
            </a:ln>
          </p:spPr>
        </p:pic>
        <p:sp>
          <p:nvSpPr>
            <p:cNvPr id="37" name="TextBox 36">
              <a:extLst>
                <a:ext uri="{FF2B5EF4-FFF2-40B4-BE49-F238E27FC236}">
                  <a16:creationId xmlns:a16="http://schemas.microsoft.com/office/drawing/2014/main" id="{A9587B8A-E486-D941-8E09-10AF3D0B74EC}"/>
                </a:ext>
              </a:extLst>
            </p:cNvPr>
            <p:cNvSpPr txBox="1"/>
            <p:nvPr/>
          </p:nvSpPr>
          <p:spPr>
            <a:xfrm>
              <a:off x="367162" y="2050283"/>
              <a:ext cx="3009157" cy="276999"/>
            </a:xfrm>
            <a:prstGeom prst="rect">
              <a:avLst/>
            </a:prstGeom>
            <a:noFill/>
          </p:spPr>
          <p:txBody>
            <a:bodyPr wrap="none" rtlCol="0">
              <a:spAutoFit/>
            </a:bodyPr>
            <a:lstStyle/>
            <a:p>
              <a:r>
                <a:rPr lang="en-US" sz="1200" i="1">
                  <a:solidFill>
                    <a:schemeClr val="accent4"/>
                  </a:solidFill>
                </a:rPr>
                <a:t>Microsc. Microanal. </a:t>
              </a:r>
              <a:r>
                <a:rPr lang="en-US" sz="1200" b="1" i="1">
                  <a:solidFill>
                    <a:schemeClr val="accent4"/>
                  </a:solidFill>
                </a:rPr>
                <a:t>28</a:t>
              </a:r>
              <a:r>
                <a:rPr lang="en-US" sz="1200" i="1">
                  <a:solidFill>
                    <a:schemeClr val="accent4"/>
                  </a:solidFill>
                </a:rPr>
                <a:t> (S1), 3146 (2022) </a:t>
              </a:r>
              <a:endParaRPr lang="en-US" sz="1200">
                <a:solidFill>
                  <a:schemeClr val="accent4"/>
                </a:solidFill>
              </a:endParaRPr>
            </a:p>
          </p:txBody>
        </p:sp>
      </p:grpSp>
      <p:sp>
        <p:nvSpPr>
          <p:cNvPr id="50" name="TextBox 49">
            <a:extLst>
              <a:ext uri="{FF2B5EF4-FFF2-40B4-BE49-F238E27FC236}">
                <a16:creationId xmlns:a16="http://schemas.microsoft.com/office/drawing/2014/main" id="{0D4B3094-AC46-D846-BFEA-1E02E0773E14}"/>
              </a:ext>
            </a:extLst>
          </p:cNvPr>
          <p:cNvSpPr txBox="1"/>
          <p:nvPr/>
        </p:nvSpPr>
        <p:spPr>
          <a:xfrm>
            <a:off x="3629673" y="699386"/>
            <a:ext cx="2022674" cy="1323439"/>
          </a:xfrm>
          <a:prstGeom prst="rect">
            <a:avLst/>
          </a:prstGeom>
          <a:solidFill>
            <a:srgbClr val="2A727F"/>
          </a:solidFill>
          <a:ln w="19050">
            <a:solidFill>
              <a:schemeClr val="accent1"/>
            </a:solidFill>
          </a:ln>
        </p:spPr>
        <p:txBody>
          <a:bodyPr wrap="square" rtlCol="0">
            <a:spAutoFit/>
          </a:bodyPr>
          <a:lstStyle/>
          <a:p>
            <a:pPr algn="ctr"/>
            <a:r>
              <a:rPr lang="en-US" sz="2000" dirty="0">
                <a:solidFill>
                  <a:schemeClr val="bg1"/>
                </a:solidFill>
              </a:rPr>
              <a:t>CBB’s multidisciplinary team is essential</a:t>
            </a:r>
          </a:p>
        </p:txBody>
      </p:sp>
      <p:pic>
        <p:nvPicPr>
          <p:cNvPr id="8" name="Picture 7" descr="Graphical user interface, text, application&#10;&#10;Description automatically generated">
            <a:extLst>
              <a:ext uri="{FF2B5EF4-FFF2-40B4-BE49-F238E27FC236}">
                <a16:creationId xmlns:a16="http://schemas.microsoft.com/office/drawing/2014/main" id="{22C2FC12-13BD-593C-AAF9-AA55195D9B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98570" y="3337790"/>
            <a:ext cx="3487786" cy="1435029"/>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A90988FD-682F-54A4-4B0E-98F1AD52D9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912" y="638926"/>
            <a:ext cx="3269430" cy="1321385"/>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D6B16773-9828-8B4C-14F1-B03A4D35A4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85" y="2115857"/>
            <a:ext cx="5641675" cy="1177603"/>
          </a:xfrm>
          <a:prstGeom prst="rect">
            <a:avLst/>
          </a:prstGeom>
          <a:ln w="12700">
            <a:solidFill>
              <a:srgbClr val="B31B1B"/>
            </a:solidFill>
          </a:ln>
        </p:spPr>
      </p:pic>
      <p:sp>
        <p:nvSpPr>
          <p:cNvPr id="34" name="Explosion 2 33">
            <a:extLst>
              <a:ext uri="{FF2B5EF4-FFF2-40B4-BE49-F238E27FC236}">
                <a16:creationId xmlns:a16="http://schemas.microsoft.com/office/drawing/2014/main" id="{43991E38-4A1E-1048-9697-5A337E6579D6}"/>
              </a:ext>
            </a:extLst>
          </p:cNvPr>
          <p:cNvSpPr/>
          <p:nvPr/>
        </p:nvSpPr>
        <p:spPr>
          <a:xfrm>
            <a:off x="2665561" y="2599237"/>
            <a:ext cx="1975449" cy="532180"/>
          </a:xfrm>
          <a:prstGeom prst="irregularSeal2">
            <a:avLst/>
          </a:prstGeom>
          <a:solidFill>
            <a:srgbClr val="F5DB4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rPr>
              <a:t>*</a:t>
            </a:r>
            <a:r>
              <a:rPr lang="en-US" sz="1100" i="1" dirty="0">
                <a:solidFill>
                  <a:schemeClr val="accent1"/>
                </a:solidFill>
              </a:rPr>
              <a:t>Featured</a:t>
            </a:r>
            <a:br>
              <a:rPr lang="en-US" sz="1100" dirty="0">
                <a:solidFill>
                  <a:schemeClr val="accent1"/>
                </a:solidFill>
              </a:rPr>
            </a:br>
            <a:r>
              <a:rPr lang="en-US" sz="1100" i="1" dirty="0">
                <a:solidFill>
                  <a:schemeClr val="accent1"/>
                </a:solidFill>
              </a:rPr>
              <a:t>on cover</a:t>
            </a:r>
          </a:p>
        </p:txBody>
      </p:sp>
      <p:pic>
        <p:nvPicPr>
          <p:cNvPr id="14" name="Picture 13" descr="Graphical user interface, text, application, email&#10;&#10;Description automatically generated">
            <a:extLst>
              <a:ext uri="{FF2B5EF4-FFF2-40B4-BE49-F238E27FC236}">
                <a16:creationId xmlns:a16="http://schemas.microsoft.com/office/drawing/2014/main" id="{7793F20F-7B1B-96D0-8AD9-759E6D5BF3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35017" y="665281"/>
            <a:ext cx="3132783" cy="2072187"/>
          </a:xfrm>
          <a:prstGeom prst="rect">
            <a:avLst/>
          </a:prstGeom>
        </p:spPr>
      </p:pic>
      <p:pic>
        <p:nvPicPr>
          <p:cNvPr id="16" name="Picture 15" descr="Graphical user interface, text, application&#10;&#10;Description automatically generated">
            <a:extLst>
              <a:ext uri="{FF2B5EF4-FFF2-40B4-BE49-F238E27FC236}">
                <a16:creationId xmlns:a16="http://schemas.microsoft.com/office/drawing/2014/main" id="{86BA5A4C-025B-D3A7-8B63-07469C6B410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80239" y="3804113"/>
            <a:ext cx="2635911" cy="1070531"/>
          </a:xfrm>
          <a:prstGeom prst="rect">
            <a:avLst/>
          </a:prstGeom>
        </p:spPr>
      </p:pic>
      <p:sp>
        <p:nvSpPr>
          <p:cNvPr id="7" name="TextBox 6">
            <a:extLst>
              <a:ext uri="{FF2B5EF4-FFF2-40B4-BE49-F238E27FC236}">
                <a16:creationId xmlns:a16="http://schemas.microsoft.com/office/drawing/2014/main" id="{72F71F8E-8C1E-5348-A4C4-36A211D2BDCA}"/>
              </a:ext>
            </a:extLst>
          </p:cNvPr>
          <p:cNvSpPr txBox="1"/>
          <p:nvPr/>
        </p:nvSpPr>
        <p:spPr>
          <a:xfrm>
            <a:off x="702100" y="4730959"/>
            <a:ext cx="3605174" cy="276999"/>
          </a:xfrm>
          <a:prstGeom prst="rect">
            <a:avLst/>
          </a:prstGeom>
          <a:noFill/>
          <a:ln w="19050">
            <a:solidFill>
              <a:schemeClr val="accent1"/>
            </a:solidFill>
          </a:ln>
        </p:spPr>
        <p:txBody>
          <a:bodyPr wrap="square" rtlCol="0">
            <a:spAutoFit/>
          </a:bodyPr>
          <a:lstStyle/>
          <a:p>
            <a:pPr algn="ctr"/>
            <a:r>
              <a:rPr lang="en-US" sz="1200" b="1" dirty="0">
                <a:solidFill>
                  <a:schemeClr val="accent1"/>
                </a:solidFill>
              </a:rPr>
              <a:t>See all at: https://</a:t>
            </a:r>
            <a:r>
              <a:rPr lang="en-US" sz="1200" b="1" dirty="0" err="1">
                <a:solidFill>
                  <a:schemeClr val="accent1"/>
                </a:solidFill>
              </a:rPr>
              <a:t>cbb.cornell.edu</a:t>
            </a:r>
            <a:r>
              <a:rPr lang="en-US" sz="1200" b="1" dirty="0">
                <a:solidFill>
                  <a:schemeClr val="accent1"/>
                </a:solidFill>
              </a:rPr>
              <a:t>/publications</a:t>
            </a:r>
          </a:p>
        </p:txBody>
      </p:sp>
      <p:pic>
        <p:nvPicPr>
          <p:cNvPr id="22" name="Picture 21" descr="Graphical user interface, text, application&#10;&#10;Description automatically generated">
            <a:extLst>
              <a:ext uri="{FF2B5EF4-FFF2-40B4-BE49-F238E27FC236}">
                <a16:creationId xmlns:a16="http://schemas.microsoft.com/office/drawing/2014/main" id="{D8DC7320-2992-D818-FD50-B51A2A67BD5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80239" y="2803989"/>
            <a:ext cx="2635911" cy="906431"/>
          </a:xfrm>
          <a:prstGeom prst="rect">
            <a:avLst/>
          </a:prstGeom>
        </p:spPr>
      </p:pic>
      <p:pic>
        <p:nvPicPr>
          <p:cNvPr id="24" name="Picture 23" descr="Graphical user interface, text, application, email&#10;&#10;Description automatically generated">
            <a:extLst>
              <a:ext uri="{FF2B5EF4-FFF2-40B4-BE49-F238E27FC236}">
                <a16:creationId xmlns:a16="http://schemas.microsoft.com/office/drawing/2014/main" id="{4AAA7D79-A170-9BA5-3E54-C877CDE9835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886" y="3359556"/>
            <a:ext cx="2592676" cy="1320231"/>
          </a:xfrm>
          <a:prstGeom prst="rect">
            <a:avLst/>
          </a:prstGeom>
        </p:spPr>
      </p:pic>
      <p:sp>
        <p:nvSpPr>
          <p:cNvPr id="2" name="Date Placeholder 1">
            <a:extLst>
              <a:ext uri="{FF2B5EF4-FFF2-40B4-BE49-F238E27FC236}">
                <a16:creationId xmlns:a16="http://schemas.microsoft.com/office/drawing/2014/main" id="{70AC089A-C2D7-9603-C5EF-6253F4905B7A}"/>
              </a:ext>
            </a:extLst>
          </p:cNvPr>
          <p:cNvSpPr>
            <a:spLocks noGrp="1"/>
          </p:cNvSpPr>
          <p:nvPr>
            <p:ph type="dt" sz="half" idx="10"/>
          </p:nvPr>
        </p:nvSpPr>
        <p:spPr/>
        <p:txBody>
          <a:bodyPr/>
          <a:lstStyle/>
          <a:p>
            <a:r>
              <a:rPr lang="en-US" sz="901" i="1" dirty="0"/>
              <a:t>March 15, 2024</a:t>
            </a:r>
            <a:endParaRPr lang="en-US" dirty="0"/>
          </a:p>
        </p:txBody>
      </p:sp>
      <p:sp>
        <p:nvSpPr>
          <p:cNvPr id="4" name="Footer Placeholder 3">
            <a:extLst>
              <a:ext uri="{FF2B5EF4-FFF2-40B4-BE49-F238E27FC236}">
                <a16:creationId xmlns:a16="http://schemas.microsoft.com/office/drawing/2014/main" id="{9F732C48-8C16-2F21-69A1-DA1D5DBD817E}"/>
              </a:ext>
            </a:extLst>
          </p:cNvPr>
          <p:cNvSpPr>
            <a:spLocks noGrp="1"/>
          </p:cNvSpPr>
          <p:nvPr>
            <p:ph type="ftr" sz="quarter" idx="11"/>
          </p:nvPr>
        </p:nvSpPr>
        <p:spPr>
          <a:xfrm>
            <a:off x="1828800" y="5021210"/>
            <a:ext cx="5486400" cy="171450"/>
          </a:xfrm>
        </p:spPr>
        <p:txBody>
          <a:bodyPr/>
          <a:lstStyle/>
          <a:p>
            <a:r>
              <a:rPr lang="en-US" dirty="0"/>
              <a:t>CBB External Communications, Steven J. Sibener</a:t>
            </a:r>
          </a:p>
        </p:txBody>
      </p:sp>
    </p:spTree>
    <p:extLst>
      <p:ext uri="{BB962C8B-B14F-4D97-AF65-F5344CB8AC3E}">
        <p14:creationId xmlns:p14="http://schemas.microsoft.com/office/powerpoint/2010/main" val="3024054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226920-4C8C-5EA6-DC1F-EB9E4A0D8399}"/>
              </a:ext>
            </a:extLst>
          </p:cNvPr>
          <p:cNvSpPr>
            <a:spLocks noGrp="1"/>
          </p:cNvSpPr>
          <p:nvPr>
            <p:ph idx="1"/>
          </p:nvPr>
        </p:nvSpPr>
        <p:spPr/>
        <p:txBody>
          <a:bodyPr/>
          <a:lstStyle/>
          <a:p>
            <a:r>
              <a:rPr lang="en-US" b="1" dirty="0">
                <a:solidFill>
                  <a:schemeClr val="accent1"/>
                </a:solidFill>
              </a:rPr>
              <a:t>14</a:t>
            </a:r>
            <a:r>
              <a:rPr lang="en-US" dirty="0"/>
              <a:t> CBB faculty served on the organizing committee for </a:t>
            </a:r>
            <a:r>
              <a:rPr lang="en-US" b="1" dirty="0">
                <a:solidFill>
                  <a:schemeClr val="accent1"/>
                </a:solidFill>
              </a:rPr>
              <a:t>16</a:t>
            </a:r>
            <a:r>
              <a:rPr lang="en-US" dirty="0"/>
              <a:t> conferences and workshops</a:t>
            </a:r>
          </a:p>
          <a:p>
            <a:r>
              <a:rPr lang="en-US" b="1" dirty="0">
                <a:solidFill>
                  <a:schemeClr val="accent1"/>
                </a:solidFill>
              </a:rPr>
              <a:t>6</a:t>
            </a:r>
            <a:r>
              <a:rPr lang="en-US" dirty="0"/>
              <a:t> CBB faculty served on </a:t>
            </a:r>
            <a:r>
              <a:rPr lang="en-US" b="1" dirty="0">
                <a:solidFill>
                  <a:schemeClr val="accent1"/>
                </a:solidFill>
              </a:rPr>
              <a:t>8</a:t>
            </a:r>
            <a:r>
              <a:rPr lang="en-US" dirty="0"/>
              <a:t> advisory and award committees</a:t>
            </a:r>
          </a:p>
          <a:p>
            <a:r>
              <a:rPr lang="en-US" b="1" dirty="0">
                <a:solidFill>
                  <a:schemeClr val="accent1"/>
                </a:solidFill>
              </a:rPr>
              <a:t>2</a:t>
            </a:r>
            <a:r>
              <a:rPr lang="en-US" dirty="0"/>
              <a:t> CBB faculty served on </a:t>
            </a:r>
            <a:r>
              <a:rPr lang="en-US" b="1" dirty="0">
                <a:solidFill>
                  <a:schemeClr val="accent1"/>
                </a:solidFill>
              </a:rPr>
              <a:t>3</a:t>
            </a:r>
            <a:r>
              <a:rPr lang="en-US" dirty="0"/>
              <a:t> review committees</a:t>
            </a:r>
          </a:p>
          <a:p>
            <a:r>
              <a:rPr lang="en-US" b="1" dirty="0">
                <a:solidFill>
                  <a:schemeClr val="accent1"/>
                </a:solidFill>
              </a:rPr>
              <a:t>6</a:t>
            </a:r>
            <a:r>
              <a:rPr lang="en-US" dirty="0"/>
              <a:t> CBB faculty served on </a:t>
            </a:r>
            <a:r>
              <a:rPr lang="en-US" b="1" dirty="0">
                <a:solidFill>
                  <a:schemeClr val="accent1"/>
                </a:solidFill>
              </a:rPr>
              <a:t>4</a:t>
            </a:r>
            <a:r>
              <a:rPr lang="en-US" dirty="0"/>
              <a:t> community planning processes</a:t>
            </a:r>
          </a:p>
        </p:txBody>
      </p:sp>
      <p:sp>
        <p:nvSpPr>
          <p:cNvPr id="3" name="Title 2">
            <a:extLst>
              <a:ext uri="{FF2B5EF4-FFF2-40B4-BE49-F238E27FC236}">
                <a16:creationId xmlns:a16="http://schemas.microsoft.com/office/drawing/2014/main" id="{D8D20F5F-9859-EDBD-B504-2ACCF1346C10}"/>
              </a:ext>
            </a:extLst>
          </p:cNvPr>
          <p:cNvSpPr>
            <a:spLocks noGrp="1"/>
          </p:cNvSpPr>
          <p:nvPr>
            <p:ph type="title"/>
          </p:nvPr>
        </p:nvSpPr>
        <p:spPr/>
        <p:txBody>
          <a:bodyPr/>
          <a:lstStyle/>
          <a:p>
            <a:r>
              <a:rPr lang="en-US" dirty="0"/>
              <a:t>Community Engagement</a:t>
            </a:r>
          </a:p>
        </p:txBody>
      </p:sp>
      <p:sp>
        <p:nvSpPr>
          <p:cNvPr id="4" name="Date Placeholder 3">
            <a:extLst>
              <a:ext uri="{FF2B5EF4-FFF2-40B4-BE49-F238E27FC236}">
                <a16:creationId xmlns:a16="http://schemas.microsoft.com/office/drawing/2014/main" id="{6E177CE1-EB17-4FFE-E085-85FF5FF928A5}"/>
              </a:ext>
            </a:extLst>
          </p:cNvPr>
          <p:cNvSpPr>
            <a:spLocks noGrp="1"/>
          </p:cNvSpPr>
          <p:nvPr>
            <p:ph type="dt" sz="half" idx="10"/>
          </p:nvPr>
        </p:nvSpPr>
        <p:spPr/>
        <p:txBody>
          <a:bodyPr/>
          <a:lstStyle/>
          <a:p>
            <a:r>
              <a:rPr lang="en-US" sz="901" i="1" dirty="0"/>
              <a:t>March 15, 2024</a:t>
            </a:r>
            <a:endParaRPr lang="en-US" dirty="0"/>
          </a:p>
        </p:txBody>
      </p:sp>
      <p:sp>
        <p:nvSpPr>
          <p:cNvPr id="5" name="Footer Placeholder 4">
            <a:extLst>
              <a:ext uri="{FF2B5EF4-FFF2-40B4-BE49-F238E27FC236}">
                <a16:creationId xmlns:a16="http://schemas.microsoft.com/office/drawing/2014/main" id="{FE2BDAA7-0020-FF67-D01B-BBBC8EC95359}"/>
              </a:ext>
            </a:extLst>
          </p:cNvPr>
          <p:cNvSpPr>
            <a:spLocks noGrp="1"/>
          </p:cNvSpPr>
          <p:nvPr>
            <p:ph type="ftr" sz="quarter" idx="11"/>
          </p:nvPr>
        </p:nvSpPr>
        <p:spPr/>
        <p:txBody>
          <a:bodyPr/>
          <a:lstStyle/>
          <a:p>
            <a:r>
              <a:rPr lang="en-US" dirty="0"/>
              <a:t>CBB External Communications, Steven J. Sibener</a:t>
            </a:r>
          </a:p>
        </p:txBody>
      </p:sp>
      <p:sp>
        <p:nvSpPr>
          <p:cNvPr id="6" name="Slide Number Placeholder 5">
            <a:extLst>
              <a:ext uri="{FF2B5EF4-FFF2-40B4-BE49-F238E27FC236}">
                <a16:creationId xmlns:a16="http://schemas.microsoft.com/office/drawing/2014/main" id="{89057DD1-A8F5-6808-3A92-86C16D90A8DF}"/>
              </a:ext>
            </a:extLst>
          </p:cNvPr>
          <p:cNvSpPr>
            <a:spLocks noGrp="1"/>
          </p:cNvSpPr>
          <p:nvPr>
            <p:ph type="sldNum" sz="quarter" idx="12"/>
          </p:nvPr>
        </p:nvSpPr>
        <p:spPr/>
        <p:txBody>
          <a:bodyPr/>
          <a:lstStyle/>
          <a:p>
            <a:fld id="{921CBE81-14BD-7343-B359-01BCBA3179F9}" type="slidenum">
              <a:rPr lang="en-US" smtClean="0"/>
              <a:t>16</a:t>
            </a:fld>
            <a:endParaRPr lang="en-US"/>
          </a:p>
        </p:txBody>
      </p:sp>
      <p:pic>
        <p:nvPicPr>
          <p:cNvPr id="8" name="Picture 7">
            <a:extLst>
              <a:ext uri="{FF2B5EF4-FFF2-40B4-BE49-F238E27FC236}">
                <a16:creationId xmlns:a16="http://schemas.microsoft.com/office/drawing/2014/main" id="{F664E2DA-7527-6F4D-A818-0FA4D9870C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47301" y="2250812"/>
            <a:ext cx="3328789" cy="2497967"/>
          </a:xfrm>
          <a:prstGeom prst="rect">
            <a:avLst/>
          </a:prstGeom>
        </p:spPr>
      </p:pic>
      <p:pic>
        <p:nvPicPr>
          <p:cNvPr id="9" name="Picture 8">
            <a:extLst>
              <a:ext uri="{FF2B5EF4-FFF2-40B4-BE49-F238E27FC236}">
                <a16:creationId xmlns:a16="http://schemas.microsoft.com/office/drawing/2014/main" id="{C6EBC942-AA00-A54F-86CA-5DB84A23B3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1805" y="4781652"/>
            <a:ext cx="2743200" cy="380795"/>
          </a:xfrm>
          <a:prstGeom prst="rect">
            <a:avLst/>
          </a:prstGeom>
        </p:spPr>
      </p:pic>
      <p:pic>
        <p:nvPicPr>
          <p:cNvPr id="10" name="Picture 9">
            <a:extLst>
              <a:ext uri="{FF2B5EF4-FFF2-40B4-BE49-F238E27FC236}">
                <a16:creationId xmlns:a16="http://schemas.microsoft.com/office/drawing/2014/main" id="{D24B27E9-C929-334F-ACD7-7BDE448146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368" y="2291584"/>
            <a:ext cx="1288863" cy="662432"/>
          </a:xfrm>
          <a:prstGeom prst="rect">
            <a:avLst/>
          </a:prstGeom>
        </p:spPr>
      </p:pic>
      <p:pic>
        <p:nvPicPr>
          <p:cNvPr id="11" name="Picture 10">
            <a:extLst>
              <a:ext uri="{FF2B5EF4-FFF2-40B4-BE49-F238E27FC236}">
                <a16:creationId xmlns:a16="http://schemas.microsoft.com/office/drawing/2014/main" id="{3C5F41D0-46F6-C845-9506-924F18C557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10657" y="2250812"/>
            <a:ext cx="1383041" cy="861895"/>
          </a:xfrm>
          <a:prstGeom prst="rect">
            <a:avLst/>
          </a:prstGeom>
        </p:spPr>
      </p:pic>
      <p:pic>
        <p:nvPicPr>
          <p:cNvPr id="12" name="Picture 11" descr="A red and black logo&#10;&#10;Description automatically generated with low confidence">
            <a:extLst>
              <a:ext uri="{FF2B5EF4-FFF2-40B4-BE49-F238E27FC236}">
                <a16:creationId xmlns:a16="http://schemas.microsoft.com/office/drawing/2014/main" id="{E2FB1819-6F91-4741-9C63-C11BD83F87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15055" y="4036340"/>
            <a:ext cx="1564793" cy="822085"/>
          </a:xfrm>
          <a:prstGeom prst="rect">
            <a:avLst/>
          </a:prstGeom>
        </p:spPr>
      </p:pic>
      <p:pic>
        <p:nvPicPr>
          <p:cNvPr id="13" name="Picture 12">
            <a:extLst>
              <a:ext uri="{FF2B5EF4-FFF2-40B4-BE49-F238E27FC236}">
                <a16:creationId xmlns:a16="http://schemas.microsoft.com/office/drawing/2014/main" id="{02855A4A-B5CC-444B-B38A-4EB6D99E51E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27845" y="974240"/>
            <a:ext cx="1873703" cy="1059535"/>
          </a:xfrm>
          <a:prstGeom prst="rect">
            <a:avLst/>
          </a:prstGeom>
        </p:spPr>
      </p:pic>
      <p:pic>
        <p:nvPicPr>
          <p:cNvPr id="14" name="Picture 13">
            <a:extLst>
              <a:ext uri="{FF2B5EF4-FFF2-40B4-BE49-F238E27FC236}">
                <a16:creationId xmlns:a16="http://schemas.microsoft.com/office/drawing/2014/main" id="{7C5E8B3A-A0C6-1C4B-B43D-3BAABD3650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21325" y="2292028"/>
            <a:ext cx="2147734" cy="820679"/>
          </a:xfrm>
          <a:prstGeom prst="rect">
            <a:avLst/>
          </a:prstGeom>
        </p:spPr>
      </p:pic>
      <p:pic>
        <p:nvPicPr>
          <p:cNvPr id="15" name="Picture 14">
            <a:extLst>
              <a:ext uri="{FF2B5EF4-FFF2-40B4-BE49-F238E27FC236}">
                <a16:creationId xmlns:a16="http://schemas.microsoft.com/office/drawing/2014/main" id="{93A35A7F-08D9-5546-9A4C-997FCE0B8BB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2979618"/>
            <a:ext cx="1968713" cy="1312475"/>
          </a:xfrm>
          <a:prstGeom prst="rect">
            <a:avLst/>
          </a:prstGeom>
        </p:spPr>
      </p:pic>
      <p:pic>
        <p:nvPicPr>
          <p:cNvPr id="16" name="Picture 15">
            <a:extLst>
              <a:ext uri="{FF2B5EF4-FFF2-40B4-BE49-F238E27FC236}">
                <a16:creationId xmlns:a16="http://schemas.microsoft.com/office/drawing/2014/main" id="{FB4051BC-A2D7-B142-89B6-08238B08ABA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71555" y="4279557"/>
            <a:ext cx="1627552" cy="719549"/>
          </a:xfrm>
          <a:prstGeom prst="rect">
            <a:avLst/>
          </a:prstGeom>
        </p:spPr>
      </p:pic>
      <p:pic>
        <p:nvPicPr>
          <p:cNvPr id="17" name="Picture 16">
            <a:extLst>
              <a:ext uri="{FF2B5EF4-FFF2-40B4-BE49-F238E27FC236}">
                <a16:creationId xmlns:a16="http://schemas.microsoft.com/office/drawing/2014/main" id="{B6CE95E2-602C-5548-95DC-2C42F2EF2F0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66439" y="3211467"/>
            <a:ext cx="3574845" cy="481229"/>
          </a:xfrm>
          <a:prstGeom prst="rect">
            <a:avLst/>
          </a:prstGeom>
        </p:spPr>
      </p:pic>
      <p:pic>
        <p:nvPicPr>
          <p:cNvPr id="18" name="Picture 17">
            <a:extLst>
              <a:ext uri="{FF2B5EF4-FFF2-40B4-BE49-F238E27FC236}">
                <a16:creationId xmlns:a16="http://schemas.microsoft.com/office/drawing/2014/main" id="{A684CA1C-6CE0-8143-8992-2524A434015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977362" y="3587411"/>
            <a:ext cx="2666590" cy="217789"/>
          </a:xfrm>
          <a:prstGeom prst="rect">
            <a:avLst/>
          </a:prstGeom>
        </p:spPr>
      </p:pic>
    </p:spTree>
    <p:extLst>
      <p:ext uri="{BB962C8B-B14F-4D97-AF65-F5344CB8AC3E}">
        <p14:creationId xmlns:p14="http://schemas.microsoft.com/office/powerpoint/2010/main" val="369138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9E9281-2279-4047-B04C-E018556ED3B7}"/>
              </a:ext>
            </a:extLst>
          </p:cNvPr>
          <p:cNvSpPr>
            <a:spLocks noGrp="1"/>
          </p:cNvSpPr>
          <p:nvPr>
            <p:ph idx="1"/>
          </p:nvPr>
        </p:nvSpPr>
        <p:spPr>
          <a:xfrm>
            <a:off x="103760" y="672879"/>
            <a:ext cx="4581728" cy="2665939"/>
          </a:xfrm>
        </p:spPr>
        <p:txBody>
          <a:bodyPr/>
          <a:lstStyle/>
          <a:p>
            <a:r>
              <a:rPr lang="en-US" sz="1600" dirty="0">
                <a:solidFill>
                  <a:schemeClr val="tx1"/>
                </a:solidFill>
              </a:rPr>
              <a:t>Advisory Committees</a:t>
            </a:r>
          </a:p>
          <a:p>
            <a:pPr lvl="1">
              <a:buFont typeface="Arial" panose="020B0604020202020204" pitchFamily="34" charset="0"/>
              <a:buChar char="•"/>
            </a:pPr>
            <a:r>
              <a:rPr lang="en-US" sz="1200" b="1" dirty="0"/>
              <a:t>National Academies Elementary Particle Physics Progress and Promise</a:t>
            </a:r>
            <a:r>
              <a:rPr lang="en-US" sz="1200" dirty="0"/>
              <a:t>, Patterson</a:t>
            </a:r>
            <a:endParaRPr lang="en-US" sz="1200" b="1" dirty="0"/>
          </a:p>
          <a:p>
            <a:pPr lvl="1">
              <a:buFont typeface="Arial" panose="020B0604020202020204" pitchFamily="34" charset="0"/>
              <a:buChar char="•"/>
            </a:pPr>
            <a:r>
              <a:rPr lang="en-US" sz="1200" b="1" dirty="0"/>
              <a:t>BNL Science and Tech Steering Committee, </a:t>
            </a:r>
            <a:r>
              <a:rPr lang="en-US" sz="1200" dirty="0"/>
              <a:t>Hines</a:t>
            </a:r>
          </a:p>
          <a:p>
            <a:pPr lvl="1">
              <a:buFont typeface="Arial" panose="020B0604020202020204" pitchFamily="34" charset="0"/>
              <a:buChar char="•"/>
            </a:pPr>
            <a:r>
              <a:rPr lang="en-US" sz="1200" b="1" dirty="0"/>
              <a:t>IPAC Scientific Advisory Board, </a:t>
            </a:r>
            <a:r>
              <a:rPr lang="en-US" sz="1200" dirty="0"/>
              <a:t>Karkare, Musumeci</a:t>
            </a:r>
          </a:p>
          <a:p>
            <a:pPr lvl="1">
              <a:buFont typeface="Arial" panose="020B0604020202020204" pitchFamily="34" charset="0"/>
              <a:buChar char="•"/>
            </a:pPr>
            <a:r>
              <a:rPr lang="en-US" sz="1200" b="1" dirty="0"/>
              <a:t>Center for Predictive Simulation of Functional Materials, </a:t>
            </a:r>
            <a:r>
              <a:rPr lang="en-US" sz="1200" dirty="0"/>
              <a:t>Hennig</a:t>
            </a:r>
            <a:endParaRPr lang="en-US" sz="1200" b="1" dirty="0"/>
          </a:p>
          <a:p>
            <a:pPr lvl="1">
              <a:buFont typeface="Arial" panose="020B0604020202020204" pitchFamily="34" charset="0"/>
              <a:buChar char="•"/>
            </a:pPr>
            <a:r>
              <a:rPr lang="en-US" sz="1200" b="1" dirty="0"/>
              <a:t>Center for Interfacial </a:t>
            </a:r>
            <a:r>
              <a:rPr lang="en-US" sz="1200" b="1" dirty="0" err="1"/>
              <a:t>Electrochem</a:t>
            </a:r>
            <a:r>
              <a:rPr lang="en-US" sz="1200" b="1" dirty="0"/>
              <a:t>. Of Energy </a:t>
            </a:r>
            <a:r>
              <a:rPr lang="en-US" sz="1200" b="1" dirty="0" err="1"/>
              <a:t>Matls</a:t>
            </a:r>
            <a:r>
              <a:rPr lang="en-US" sz="1200" b="1" dirty="0"/>
              <a:t>. (NSF PREM), </a:t>
            </a:r>
            <a:r>
              <a:rPr lang="en-US" sz="1200" dirty="0"/>
              <a:t>Hines</a:t>
            </a:r>
          </a:p>
          <a:p>
            <a:pPr lvl="1">
              <a:buFont typeface="Arial" panose="020B0604020202020204" pitchFamily="34" charset="0"/>
              <a:buChar char="•"/>
            </a:pPr>
            <a:r>
              <a:rPr lang="en-US" sz="1200" b="1" dirty="0"/>
              <a:t>DOE Basic Energy Science,</a:t>
            </a:r>
            <a:r>
              <a:rPr lang="en-US" sz="1200" dirty="0"/>
              <a:t> Musumeci</a:t>
            </a:r>
          </a:p>
          <a:p>
            <a:pPr lvl="1">
              <a:buFont typeface="Arial" panose="020B0604020202020204" pitchFamily="34" charset="0"/>
              <a:buChar char="•"/>
            </a:pPr>
            <a:r>
              <a:rPr lang="en-US" sz="1200" b="1" dirty="0"/>
              <a:t>Advanced Accelerator Concept Steering Comm., </a:t>
            </a:r>
            <a:r>
              <a:rPr lang="en-US" sz="1200" dirty="0"/>
              <a:t> Musumeci</a:t>
            </a:r>
            <a:endParaRPr lang="en-US" sz="1200" b="1" dirty="0"/>
          </a:p>
          <a:p>
            <a:pPr lvl="1">
              <a:buFont typeface="Arial" panose="020B0604020202020204" pitchFamily="34" charset="0"/>
              <a:buChar char="•"/>
            </a:pPr>
            <a:r>
              <a:rPr lang="en-US" sz="1200" b="1" dirty="0"/>
              <a:t>U. Rochester Dean’s Advisory </a:t>
            </a:r>
            <a:r>
              <a:rPr lang="en-US" sz="1200" b="1" dirty="0" err="1"/>
              <a:t>Ctte</a:t>
            </a:r>
            <a:r>
              <a:rPr lang="en-US" sz="1200" b="1" dirty="0"/>
              <a:t> for A&amp;S, Local Org. </a:t>
            </a:r>
            <a:r>
              <a:rPr lang="en-US" sz="1200" b="1" dirty="0" err="1"/>
              <a:t>Ctte</a:t>
            </a:r>
            <a:r>
              <a:rPr lang="en-US" sz="1200" b="1" dirty="0"/>
              <a:t>, Physical Electronics Conference, </a:t>
            </a:r>
            <a:r>
              <a:rPr lang="en-US" sz="1200" dirty="0"/>
              <a:t>Sibener</a:t>
            </a:r>
          </a:p>
          <a:p>
            <a:pPr lvl="1">
              <a:buFont typeface="Arial" panose="020B0604020202020204" pitchFamily="34" charset="0"/>
              <a:buChar char="•"/>
            </a:pPr>
            <a:r>
              <a:rPr lang="en-US" sz="1200" b="1" dirty="0"/>
              <a:t>ZEUS EAB</a:t>
            </a:r>
            <a:r>
              <a:rPr lang="en-US" sz="1200" dirty="0"/>
              <a:t> Patterson</a:t>
            </a:r>
          </a:p>
          <a:p>
            <a:pPr defTabSz="914378"/>
            <a:r>
              <a:rPr lang="en-US" sz="1600" dirty="0">
                <a:solidFill>
                  <a:schemeClr val="tx1"/>
                </a:solidFill>
              </a:rPr>
              <a:t>Review Panels</a:t>
            </a:r>
          </a:p>
          <a:p>
            <a:pPr lvl="1" defTabSz="914378">
              <a:buFont typeface="Arial" panose="020B0604020202020204" pitchFamily="34" charset="0"/>
              <a:buChar char="•"/>
            </a:pPr>
            <a:r>
              <a:rPr lang="en-US" sz="1200" b="1" dirty="0"/>
              <a:t>Accelerator Physics Subcommittee, DOE/SC Independent Project Review (IPR) for LCLS-II Status, </a:t>
            </a:r>
            <a:r>
              <a:rPr lang="en-US" sz="1200" dirty="0"/>
              <a:t>Piot</a:t>
            </a:r>
          </a:p>
          <a:p>
            <a:pPr marL="342864" lvl="1" indent="0" defTabSz="914378">
              <a:buNone/>
            </a:pPr>
            <a:endParaRPr lang="en-US" sz="1200" dirty="0"/>
          </a:p>
          <a:p>
            <a:pPr lvl="1">
              <a:buFont typeface="Arial" panose="020B0604020202020204" pitchFamily="34" charset="0"/>
              <a:buChar char="•"/>
            </a:pPr>
            <a:endParaRPr lang="en-US" sz="1200" dirty="0"/>
          </a:p>
          <a:p>
            <a:pPr marL="342864" lvl="1" indent="0">
              <a:buNone/>
            </a:pPr>
            <a:endParaRPr lang="en-US" sz="1200" dirty="0"/>
          </a:p>
          <a:p>
            <a:pPr lvl="1"/>
            <a:endParaRPr lang="en-US" dirty="0"/>
          </a:p>
        </p:txBody>
      </p:sp>
      <p:sp>
        <p:nvSpPr>
          <p:cNvPr id="3" name="Title 2">
            <a:extLst>
              <a:ext uri="{FF2B5EF4-FFF2-40B4-BE49-F238E27FC236}">
                <a16:creationId xmlns:a16="http://schemas.microsoft.com/office/drawing/2014/main" id="{07BBB49C-F7F3-B44B-8955-310FA33406D5}"/>
              </a:ext>
            </a:extLst>
          </p:cNvPr>
          <p:cNvSpPr>
            <a:spLocks noGrp="1"/>
          </p:cNvSpPr>
          <p:nvPr>
            <p:ph type="title"/>
          </p:nvPr>
        </p:nvSpPr>
        <p:spPr/>
        <p:txBody>
          <a:bodyPr/>
          <a:lstStyle/>
          <a:p>
            <a:r>
              <a:rPr lang="en-US" dirty="0"/>
              <a:t>Professional Activities of CBB Faculty</a:t>
            </a:r>
          </a:p>
        </p:txBody>
      </p:sp>
      <p:sp>
        <p:nvSpPr>
          <p:cNvPr id="6" name="Slide Number Placeholder 5">
            <a:extLst>
              <a:ext uri="{FF2B5EF4-FFF2-40B4-BE49-F238E27FC236}">
                <a16:creationId xmlns:a16="http://schemas.microsoft.com/office/drawing/2014/main" id="{3A98C76A-3DF9-2A4A-B3FF-9AC89278576B}"/>
              </a:ext>
            </a:extLst>
          </p:cNvPr>
          <p:cNvSpPr>
            <a:spLocks noGrp="1"/>
          </p:cNvSpPr>
          <p:nvPr>
            <p:ph type="sldNum" sz="quarter" idx="12"/>
          </p:nvPr>
        </p:nvSpPr>
        <p:spPr/>
        <p:txBody>
          <a:bodyPr/>
          <a:lstStyle/>
          <a:p>
            <a:fld id="{921CBE81-14BD-7343-B359-01BCBA3179F9}" type="slidenum">
              <a:rPr lang="en-US" smtClean="0"/>
              <a:t>17</a:t>
            </a:fld>
            <a:endParaRPr lang="en-US"/>
          </a:p>
        </p:txBody>
      </p:sp>
      <p:sp>
        <p:nvSpPr>
          <p:cNvPr id="8" name="Content Placeholder 1">
            <a:extLst>
              <a:ext uri="{FF2B5EF4-FFF2-40B4-BE49-F238E27FC236}">
                <a16:creationId xmlns:a16="http://schemas.microsoft.com/office/drawing/2014/main" id="{98305DD2-AD7C-284B-BA9D-4E92D18ED6EC}"/>
              </a:ext>
            </a:extLst>
          </p:cNvPr>
          <p:cNvSpPr txBox="1">
            <a:spLocks/>
          </p:cNvSpPr>
          <p:nvPr/>
        </p:nvSpPr>
        <p:spPr bwMode="auto">
          <a:xfrm>
            <a:off x="4562272" y="1880454"/>
            <a:ext cx="4581728" cy="28219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har char="•"/>
              <a:defRPr sz="2400">
                <a:ln>
                  <a:noFill/>
                </a:ln>
                <a:solidFill>
                  <a:schemeClr val="accent1"/>
                </a:solidFill>
                <a:latin typeface="+mn-lt"/>
                <a:ea typeface="+mn-ea"/>
                <a:cs typeface="+mn-cs"/>
              </a:defRPr>
            </a:lvl1pPr>
            <a:lvl2pPr marL="557213" indent="-214313" algn="l" rtl="0" eaLnBrk="1" fontAlgn="base" hangingPunct="1">
              <a:spcBef>
                <a:spcPct val="20000"/>
              </a:spcBef>
              <a:spcAft>
                <a:spcPct val="0"/>
              </a:spcAft>
              <a:buChar char="–"/>
              <a:defRPr sz="1800">
                <a:ln>
                  <a:noFill/>
                </a:ln>
                <a:solidFill>
                  <a:schemeClr val="accent1"/>
                </a:solidFill>
                <a:latin typeface="+mn-lt"/>
              </a:defRPr>
            </a:lvl2pPr>
            <a:lvl3pPr marL="857250" indent="-171450" algn="l" rtl="0" eaLnBrk="1" fontAlgn="base" hangingPunct="1">
              <a:spcBef>
                <a:spcPct val="20000"/>
              </a:spcBef>
              <a:spcAft>
                <a:spcPct val="0"/>
              </a:spcAft>
              <a:buChar char="•"/>
              <a:defRPr sz="1800">
                <a:ln>
                  <a:noFill/>
                </a:ln>
                <a:solidFill>
                  <a:schemeClr val="accent1"/>
                </a:solidFill>
                <a:latin typeface="+mn-lt"/>
              </a:defRPr>
            </a:lvl3pPr>
            <a:lvl4pPr marL="1200150" indent="-171450" algn="l" rtl="0" eaLnBrk="1" fontAlgn="base" hangingPunct="1">
              <a:spcBef>
                <a:spcPct val="20000"/>
              </a:spcBef>
              <a:spcAft>
                <a:spcPct val="0"/>
              </a:spcAft>
              <a:buChar char="–"/>
              <a:defRPr sz="1800">
                <a:ln>
                  <a:noFill/>
                </a:ln>
                <a:solidFill>
                  <a:schemeClr val="accent1"/>
                </a:solidFill>
                <a:latin typeface="+mn-lt"/>
              </a:defRPr>
            </a:lvl4pPr>
            <a:lvl5pPr marL="1543050" indent="-171450" algn="l" rtl="0" eaLnBrk="1" fontAlgn="base" hangingPunct="1">
              <a:spcBef>
                <a:spcPct val="20000"/>
              </a:spcBef>
              <a:spcAft>
                <a:spcPct val="0"/>
              </a:spcAft>
              <a:buChar char="»"/>
              <a:defRPr sz="1800">
                <a:ln>
                  <a:noFill/>
                </a:ln>
                <a:solidFill>
                  <a:schemeClr val="accent1"/>
                </a:solidFill>
                <a:latin typeface="+mn-lt"/>
              </a:defRPr>
            </a:lvl5pPr>
            <a:lvl6pPr marL="1885950" indent="-171450" algn="l" rtl="0" eaLnBrk="1" fontAlgn="base" hangingPunct="1">
              <a:spcBef>
                <a:spcPct val="20000"/>
              </a:spcBef>
              <a:spcAft>
                <a:spcPct val="0"/>
              </a:spcAft>
              <a:buChar char="»"/>
              <a:defRPr sz="1500">
                <a:solidFill>
                  <a:srgbClr val="660066"/>
                </a:solidFill>
                <a:latin typeface="+mn-lt"/>
              </a:defRPr>
            </a:lvl6pPr>
            <a:lvl7pPr marL="2228850" indent="-171450" algn="l" rtl="0" eaLnBrk="1" fontAlgn="base" hangingPunct="1">
              <a:spcBef>
                <a:spcPct val="20000"/>
              </a:spcBef>
              <a:spcAft>
                <a:spcPct val="0"/>
              </a:spcAft>
              <a:buChar char="»"/>
              <a:defRPr sz="1500">
                <a:solidFill>
                  <a:srgbClr val="660066"/>
                </a:solidFill>
                <a:latin typeface="+mn-lt"/>
              </a:defRPr>
            </a:lvl7pPr>
            <a:lvl8pPr marL="2571750" indent="-171450" algn="l" rtl="0" eaLnBrk="1" fontAlgn="base" hangingPunct="1">
              <a:spcBef>
                <a:spcPct val="20000"/>
              </a:spcBef>
              <a:spcAft>
                <a:spcPct val="0"/>
              </a:spcAft>
              <a:buChar char="»"/>
              <a:defRPr sz="1500">
                <a:solidFill>
                  <a:srgbClr val="660066"/>
                </a:solidFill>
                <a:latin typeface="+mn-lt"/>
              </a:defRPr>
            </a:lvl8pPr>
            <a:lvl9pPr marL="2914650" indent="-171450" algn="l" rtl="0" eaLnBrk="1" fontAlgn="base" hangingPunct="1">
              <a:spcBef>
                <a:spcPct val="20000"/>
              </a:spcBef>
              <a:spcAft>
                <a:spcPct val="0"/>
              </a:spcAft>
              <a:buChar char="»"/>
              <a:defRPr sz="1500">
                <a:solidFill>
                  <a:srgbClr val="660066"/>
                </a:solidFill>
                <a:latin typeface="+mn-lt"/>
              </a:defRPr>
            </a:lvl9pPr>
          </a:lstStyle>
          <a:p>
            <a:pPr defTabSz="914378"/>
            <a:r>
              <a:rPr lang="en-US" sz="1600" kern="0" dirty="0">
                <a:solidFill>
                  <a:schemeClr val="tx1"/>
                </a:solidFill>
              </a:rPr>
              <a:t>Community organization and planning</a:t>
            </a:r>
          </a:p>
          <a:p>
            <a:pPr lvl="1" defTabSz="914378">
              <a:buFont typeface="Arial" panose="020B0604020202020204" pitchFamily="34" charset="0"/>
              <a:buChar char="•"/>
            </a:pPr>
            <a:r>
              <a:rPr lang="en-US" sz="1200" b="1" dirty="0"/>
              <a:t>AAAS, Div. of Physics, </a:t>
            </a:r>
            <a:r>
              <a:rPr lang="en-US" sz="1200" dirty="0"/>
              <a:t>Hines</a:t>
            </a:r>
          </a:p>
          <a:p>
            <a:pPr lvl="1" defTabSz="914378">
              <a:buFont typeface="Arial" panose="020B0604020202020204" pitchFamily="34" charset="0"/>
              <a:buChar char="•"/>
            </a:pPr>
            <a:r>
              <a:rPr lang="en-US" sz="1200" b="1" dirty="0"/>
              <a:t>GARD Accelerator and Beam Physics Roadmap Workshop DOE, Office of Science, Office of HEP 2022, </a:t>
            </a:r>
            <a:r>
              <a:rPr lang="en-US" sz="1200" dirty="0"/>
              <a:t>Karkare, Patterson, Piot</a:t>
            </a:r>
          </a:p>
          <a:p>
            <a:pPr lvl="1" defTabSz="914378">
              <a:buFont typeface="Arial" panose="020B0604020202020204" pitchFamily="34" charset="0"/>
              <a:buChar char="•"/>
            </a:pPr>
            <a:r>
              <a:rPr lang="en-US" sz="1200" b="1" dirty="0"/>
              <a:t>National Academies Elementary Particle Physics Progress and Promise</a:t>
            </a:r>
            <a:r>
              <a:rPr lang="en-US" sz="1200" dirty="0"/>
              <a:t>, Patterson and Kim</a:t>
            </a:r>
            <a:endParaRPr lang="en-US" sz="1200" b="1" dirty="0"/>
          </a:p>
          <a:p>
            <a:pPr lvl="1" defTabSz="914378">
              <a:buFont typeface="Arial" panose="020B0604020202020204" pitchFamily="34" charset="0"/>
              <a:buChar char="•"/>
            </a:pPr>
            <a:r>
              <a:rPr lang="en-US" sz="1200" b="1" kern="0" dirty="0"/>
              <a:t>APS DPB Education, Outreach and Diversity Committee,</a:t>
            </a:r>
            <a:r>
              <a:rPr lang="en-US" sz="1200" kern="0" dirty="0"/>
              <a:t> Patterson</a:t>
            </a:r>
          </a:p>
          <a:p>
            <a:pPr lvl="1" defTabSz="914378">
              <a:buFont typeface="Arial" panose="020B0604020202020204" pitchFamily="34" charset="0"/>
              <a:buChar char="•"/>
            </a:pPr>
            <a:r>
              <a:rPr lang="en-US" sz="1200" b="1" kern="0" dirty="0"/>
              <a:t>Americas Linear Collider Committee, </a:t>
            </a:r>
            <a:r>
              <a:rPr lang="en-US" sz="1200" kern="0" dirty="0"/>
              <a:t>Liepe, Patterson</a:t>
            </a:r>
            <a:endParaRPr lang="en-US" sz="1200" b="1" kern="0" dirty="0"/>
          </a:p>
          <a:p>
            <a:pPr lvl="1" defTabSz="914378">
              <a:buFont typeface="Arial" panose="020B0604020202020204" pitchFamily="34" charset="0"/>
              <a:buChar char="•"/>
            </a:pPr>
            <a:r>
              <a:rPr lang="en-US" sz="1200" b="1" kern="0" dirty="0"/>
              <a:t>ILC Int’l Development Team</a:t>
            </a:r>
            <a:r>
              <a:rPr lang="en-US" sz="1200" kern="0" dirty="0"/>
              <a:t>, </a:t>
            </a:r>
            <a:r>
              <a:rPr lang="en-US" sz="1200" i="1" kern="0" dirty="0"/>
              <a:t>Accelerator working group</a:t>
            </a:r>
            <a:r>
              <a:rPr lang="en-US" sz="1200" kern="0" dirty="0"/>
              <a:t> Liepe</a:t>
            </a:r>
          </a:p>
          <a:p>
            <a:pPr lvl="1" defTabSz="914378"/>
            <a:endParaRPr lang="en-US" kern="0" dirty="0"/>
          </a:p>
        </p:txBody>
      </p:sp>
      <p:cxnSp>
        <p:nvCxnSpPr>
          <p:cNvPr id="10" name="Straight Connector 9">
            <a:extLst>
              <a:ext uri="{FF2B5EF4-FFF2-40B4-BE49-F238E27FC236}">
                <a16:creationId xmlns:a16="http://schemas.microsoft.com/office/drawing/2014/main" id="{A273647D-440C-7248-B6EB-84FB1DA5ECA4}"/>
              </a:ext>
            </a:extLst>
          </p:cNvPr>
          <p:cNvCxnSpPr>
            <a:cxnSpLocks/>
          </p:cNvCxnSpPr>
          <p:nvPr/>
        </p:nvCxnSpPr>
        <p:spPr>
          <a:xfrm>
            <a:off x="4610912" y="1001950"/>
            <a:ext cx="0" cy="3570051"/>
          </a:xfrm>
          <a:prstGeom prst="line">
            <a:avLst/>
          </a:prstGeom>
        </p:spPr>
        <p:style>
          <a:lnRef idx="2">
            <a:schemeClr val="accent1"/>
          </a:lnRef>
          <a:fillRef idx="0">
            <a:schemeClr val="accent1"/>
          </a:fillRef>
          <a:effectRef idx="1">
            <a:schemeClr val="accent1"/>
          </a:effectRef>
          <a:fontRef idx="minor">
            <a:schemeClr val="tx1"/>
          </a:fontRef>
        </p:style>
      </p:cxnSp>
      <p:sp>
        <p:nvSpPr>
          <p:cNvPr id="9" name="Footer Placeholder 4">
            <a:extLst>
              <a:ext uri="{FF2B5EF4-FFF2-40B4-BE49-F238E27FC236}">
                <a16:creationId xmlns:a16="http://schemas.microsoft.com/office/drawing/2014/main" id="{9D003E71-9152-B045-B06F-F91891AB5036}"/>
              </a:ext>
            </a:extLst>
          </p:cNvPr>
          <p:cNvSpPr>
            <a:spLocks noGrp="1"/>
          </p:cNvSpPr>
          <p:nvPr>
            <p:ph type="ftr" sz="quarter" idx="11"/>
          </p:nvPr>
        </p:nvSpPr>
        <p:spPr/>
        <p:txBody>
          <a:bodyPr/>
          <a:lstStyle/>
          <a:p>
            <a:r>
              <a:rPr lang="en-US" dirty="0"/>
              <a:t>CBB External Communications, Steven J. </a:t>
            </a:r>
            <a:r>
              <a:rPr lang="en-US" dirty="0" err="1"/>
              <a:t>Sibener</a:t>
            </a:r>
            <a:endParaRPr lang="en-US" dirty="0"/>
          </a:p>
        </p:txBody>
      </p:sp>
      <p:sp>
        <p:nvSpPr>
          <p:cNvPr id="11" name="Date Placeholder 2">
            <a:extLst>
              <a:ext uri="{FF2B5EF4-FFF2-40B4-BE49-F238E27FC236}">
                <a16:creationId xmlns:a16="http://schemas.microsoft.com/office/drawing/2014/main" id="{70582DD2-9267-E84B-9F32-91F763C73E6E}"/>
              </a:ext>
            </a:extLst>
          </p:cNvPr>
          <p:cNvSpPr txBox="1">
            <a:spLocks/>
          </p:cNvSpPr>
          <p:nvPr/>
        </p:nvSpPr>
        <p:spPr>
          <a:xfrm>
            <a:off x="1194346" y="4974553"/>
            <a:ext cx="1489738"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1" i="1" dirty="0"/>
              <a:t>March 15, 2024</a:t>
            </a:r>
          </a:p>
        </p:txBody>
      </p:sp>
      <p:sp>
        <p:nvSpPr>
          <p:cNvPr id="7" name="TextBox 6">
            <a:extLst>
              <a:ext uri="{FF2B5EF4-FFF2-40B4-BE49-F238E27FC236}">
                <a16:creationId xmlns:a16="http://schemas.microsoft.com/office/drawing/2014/main" id="{AFA95337-26A3-EFA6-BA56-AA067FBEC566}"/>
              </a:ext>
            </a:extLst>
          </p:cNvPr>
          <p:cNvSpPr txBox="1"/>
          <p:nvPr/>
        </p:nvSpPr>
        <p:spPr>
          <a:xfrm>
            <a:off x="4572000" y="687450"/>
            <a:ext cx="4495801"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a:t>Review Panels, continued</a:t>
            </a:r>
          </a:p>
          <a:p>
            <a:pPr marL="742630" lvl="1" indent="-285750">
              <a:buFont typeface="Arial" panose="020B0604020202020204" pitchFamily="34" charset="0"/>
              <a:buChar char="•"/>
            </a:pPr>
            <a:r>
              <a:rPr lang="en-US" sz="1200" b="1" dirty="0"/>
              <a:t>Electron-Ion collider review panel (DOE Nuclear Physics), </a:t>
            </a:r>
            <a:r>
              <a:rPr lang="en-US" sz="1200" dirty="0"/>
              <a:t>Piot</a:t>
            </a:r>
          </a:p>
          <a:p>
            <a:pPr marL="742630" lvl="1" indent="-285750">
              <a:buFont typeface="Arial" panose="020B0604020202020204" pitchFamily="34" charset="0"/>
              <a:buChar char="•"/>
            </a:pPr>
            <a:r>
              <a:rPr lang="en-US" sz="1200" b="1" dirty="0"/>
              <a:t>NSF, DOE proposal reviewer, </a:t>
            </a:r>
            <a:r>
              <a:rPr lang="en-US" sz="1200" dirty="0"/>
              <a:t>Sibener</a:t>
            </a:r>
            <a:endParaRPr lang="en-US" sz="1200" b="1" dirty="0"/>
          </a:p>
        </p:txBody>
      </p:sp>
    </p:spTree>
    <p:extLst>
      <p:ext uri="{BB962C8B-B14F-4D97-AF65-F5344CB8AC3E}">
        <p14:creationId xmlns:p14="http://schemas.microsoft.com/office/powerpoint/2010/main" val="1099379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FB148-5CF0-97DC-B1A7-A0BE32DAD3FF}"/>
              </a:ext>
            </a:extLst>
          </p:cNvPr>
          <p:cNvSpPr>
            <a:spLocks noGrp="1"/>
          </p:cNvSpPr>
          <p:nvPr>
            <p:ph type="title"/>
          </p:nvPr>
        </p:nvSpPr>
        <p:spPr/>
        <p:txBody>
          <a:bodyPr/>
          <a:lstStyle/>
          <a:p>
            <a:r>
              <a:rPr lang="en-US" dirty="0"/>
              <a:t>Leadership in the Broader Community</a:t>
            </a:r>
          </a:p>
        </p:txBody>
      </p:sp>
      <p:sp>
        <p:nvSpPr>
          <p:cNvPr id="3" name="Date Placeholder 2">
            <a:extLst>
              <a:ext uri="{FF2B5EF4-FFF2-40B4-BE49-F238E27FC236}">
                <a16:creationId xmlns:a16="http://schemas.microsoft.com/office/drawing/2014/main" id="{4496A218-1C18-1ABF-F352-8DB146031629}"/>
              </a:ext>
            </a:extLst>
          </p:cNvPr>
          <p:cNvSpPr>
            <a:spLocks noGrp="1"/>
          </p:cNvSpPr>
          <p:nvPr>
            <p:ph type="dt" sz="half" idx="10"/>
          </p:nvPr>
        </p:nvSpPr>
        <p:spPr/>
        <p:txBody>
          <a:bodyPr/>
          <a:lstStyle/>
          <a:p>
            <a:r>
              <a:rPr lang="en-US" sz="901" i="1" dirty="0"/>
              <a:t>March 15, 2024</a:t>
            </a:r>
            <a:endParaRPr lang="en-US" dirty="0"/>
          </a:p>
        </p:txBody>
      </p:sp>
      <p:sp>
        <p:nvSpPr>
          <p:cNvPr id="4" name="Footer Placeholder 3">
            <a:extLst>
              <a:ext uri="{FF2B5EF4-FFF2-40B4-BE49-F238E27FC236}">
                <a16:creationId xmlns:a16="http://schemas.microsoft.com/office/drawing/2014/main" id="{BAC5FFC1-391D-E4FB-27A0-1AF0CF6278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1D593B-7F26-FA01-E11B-935A9E973A2E}"/>
              </a:ext>
            </a:extLst>
          </p:cNvPr>
          <p:cNvSpPr>
            <a:spLocks noGrp="1"/>
          </p:cNvSpPr>
          <p:nvPr>
            <p:ph type="sldNum" sz="quarter" idx="12"/>
          </p:nvPr>
        </p:nvSpPr>
        <p:spPr/>
        <p:txBody>
          <a:bodyPr/>
          <a:lstStyle/>
          <a:p>
            <a:fld id="{921CBE81-14BD-7343-B359-01BCBA3179F9}" type="slidenum">
              <a:rPr lang="en-US" smtClean="0"/>
              <a:t>18</a:t>
            </a:fld>
            <a:endParaRPr lang="en-US"/>
          </a:p>
        </p:txBody>
      </p:sp>
      <p:sp>
        <p:nvSpPr>
          <p:cNvPr id="6" name="TextBox 5">
            <a:extLst>
              <a:ext uri="{FF2B5EF4-FFF2-40B4-BE49-F238E27FC236}">
                <a16:creationId xmlns:a16="http://schemas.microsoft.com/office/drawing/2014/main" id="{1A72F712-C967-4330-F56C-78258F290CA3}"/>
              </a:ext>
            </a:extLst>
          </p:cNvPr>
          <p:cNvSpPr txBox="1"/>
          <p:nvPr/>
        </p:nvSpPr>
        <p:spPr>
          <a:xfrm>
            <a:off x="180362" y="821804"/>
            <a:ext cx="8783273" cy="3968522"/>
          </a:xfrm>
          <a:prstGeom prst="rect">
            <a:avLst/>
          </a:prstGeom>
          <a:noFill/>
        </p:spPr>
        <p:txBody>
          <a:bodyPr wrap="square" rtlCol="0">
            <a:spAutoFit/>
          </a:bodyPr>
          <a:lstStyle/>
          <a:p>
            <a:br>
              <a:rPr lang="en-US" dirty="0">
                <a:effectLst/>
                <a:latin typeface="Times New Roman" panose="02020603050405020304" pitchFamily="18" charset="0"/>
              </a:rPr>
            </a:br>
            <a:endParaRPr lang="en-US" dirty="0">
              <a:effectLst/>
              <a:latin typeface="Times New Roman" panose="02020603050405020304" pitchFamily="18" charset="0"/>
            </a:endParaRPr>
          </a:p>
          <a:p>
            <a:pPr marL="285750" indent="-285750">
              <a:buFont typeface="Arial" panose="020B0604020202020204" pitchFamily="34" charset="0"/>
              <a:buChar char="•"/>
            </a:pPr>
            <a:r>
              <a:rPr lang="en-US" b="1" dirty="0">
                <a:effectLst/>
                <a:latin typeface="Arial" panose="020B0604020202020204" pitchFamily="34" charset="0"/>
                <a:cs typeface="Arial" panose="020B0604020202020204" pitchFamily="34" charset="0"/>
              </a:rPr>
              <a:t>Physics and Applications of High Beams Brightness Workshop 2023 </a:t>
            </a:r>
            <a:r>
              <a:rPr lang="en-US" dirty="0">
                <a:effectLst/>
                <a:latin typeface="Arial" panose="020B0604020202020204" pitchFamily="34" charset="0"/>
                <a:cs typeface="Arial" panose="020B0604020202020204" pitchFamily="34" charset="0"/>
              </a:rPr>
              <a:t>Rosenzweig (chair), Patterson, Piot</a:t>
            </a: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t>ERL 2022 66th International ICFA Advanced Beam Dynamics Workshop </a:t>
            </a:r>
            <a:r>
              <a:rPr lang="en-US" dirty="0" err="1"/>
              <a:t>Hoffstaetter</a:t>
            </a:r>
            <a:r>
              <a:rPr lang="en-US" dirty="0"/>
              <a:t> (chair), Liepe, Maxson</a:t>
            </a:r>
          </a:p>
          <a:p>
            <a:pPr marL="285750" indent="-285750">
              <a:buFont typeface="Arial" panose="020B0604020202020204" pitchFamily="34" charset="0"/>
              <a:buChar char="•"/>
            </a:pPr>
            <a:r>
              <a:rPr lang="en-US" b="1" dirty="0"/>
              <a:t>IPAC 2021</a:t>
            </a:r>
            <a:r>
              <a:rPr lang="en-US" dirty="0"/>
              <a:t> SAB Biedron, Musumeci, Patterson, Piot</a:t>
            </a:r>
          </a:p>
          <a:p>
            <a:pPr marL="285750" indent="-285750">
              <a:buFont typeface="Arial" panose="020B0604020202020204" pitchFamily="34" charset="0"/>
              <a:buChar char="•"/>
            </a:pPr>
            <a:r>
              <a:rPr lang="en-US" b="1" dirty="0"/>
              <a:t>IPAC 2022</a:t>
            </a:r>
            <a:r>
              <a:rPr lang="en-US" dirty="0"/>
              <a:t> SPC Biedron, Bazarov, Musumeci, Patterson, Piot</a:t>
            </a:r>
          </a:p>
          <a:p>
            <a:pPr marL="285750" indent="-285750">
              <a:buFont typeface="Arial" panose="020B0604020202020204" pitchFamily="34" charset="0"/>
              <a:buChar char="•"/>
            </a:pPr>
            <a:r>
              <a:rPr lang="en-US" b="1" dirty="0"/>
              <a:t>NAPAC 2022</a:t>
            </a:r>
            <a:r>
              <a:rPr lang="en-US" dirty="0"/>
              <a:t>  Biedron (SPC Chair), Bazarov, </a:t>
            </a:r>
            <a:r>
              <a:rPr lang="en-US" dirty="0" err="1"/>
              <a:t>Hoffstaetter</a:t>
            </a:r>
            <a:r>
              <a:rPr lang="en-US" dirty="0"/>
              <a:t>, Kim, Liepe, Maxson, Piot, Rosenzweig</a:t>
            </a:r>
          </a:p>
          <a:p>
            <a:pPr marL="285750" indent="-285750">
              <a:buFont typeface="Arial" panose="020B0604020202020204" pitchFamily="34" charset="0"/>
              <a:buChar char="•"/>
            </a:pPr>
            <a:r>
              <a:rPr lang="en-US" b="1" dirty="0"/>
              <a:t>Photocathode Physics for Photoinjectors 2021</a:t>
            </a:r>
            <a:r>
              <a:rPr lang="en-US" dirty="0"/>
              <a:t> Karkare, Maxson</a:t>
            </a:r>
          </a:p>
          <a:p>
            <a:pPr marL="285750" indent="-285750">
              <a:buFont typeface="Arial" panose="020B0604020202020204" pitchFamily="34" charset="0"/>
              <a:buChar char="•"/>
            </a:pPr>
            <a:r>
              <a:rPr lang="en-US" b="1" dirty="0"/>
              <a:t>Americas Linear Collider Committee</a:t>
            </a:r>
            <a:r>
              <a:rPr lang="en-US" dirty="0"/>
              <a:t> Liepe, Patterson</a:t>
            </a:r>
          </a:p>
          <a:p>
            <a:pPr marL="285750" indent="-285750">
              <a:buFont typeface="Arial" panose="020B0604020202020204" pitchFamily="34" charset="0"/>
              <a:buChar char="•"/>
            </a:pPr>
            <a:r>
              <a:rPr lang="en-US" b="1" dirty="0"/>
              <a:t>AVS Prairie Chapter 2022 Organizing Committee </a:t>
            </a:r>
            <a:r>
              <a:rPr lang="en-US" dirty="0"/>
              <a:t>Sibener</a:t>
            </a:r>
          </a:p>
          <a:p>
            <a:endParaRPr lang="en-US" dirty="0"/>
          </a:p>
        </p:txBody>
      </p:sp>
      <p:sp>
        <p:nvSpPr>
          <p:cNvPr id="7" name="TextBox 6">
            <a:extLst>
              <a:ext uri="{FF2B5EF4-FFF2-40B4-BE49-F238E27FC236}">
                <a16:creationId xmlns:a16="http://schemas.microsoft.com/office/drawing/2014/main" id="{384B865E-F034-1CDF-7A39-DA12D781852F}"/>
              </a:ext>
            </a:extLst>
          </p:cNvPr>
          <p:cNvSpPr txBox="1"/>
          <p:nvPr/>
        </p:nvSpPr>
        <p:spPr>
          <a:xfrm>
            <a:off x="2766857" y="646555"/>
            <a:ext cx="3610284" cy="461665"/>
          </a:xfrm>
          <a:prstGeom prst="rect">
            <a:avLst/>
          </a:prstGeom>
          <a:noFill/>
        </p:spPr>
        <p:txBody>
          <a:bodyPr wrap="none" rtlCol="0">
            <a:spAutoFit/>
          </a:bodyPr>
          <a:lstStyle/>
          <a:p>
            <a:r>
              <a:rPr lang="en-US" sz="2400" dirty="0"/>
              <a:t>Conference Organization</a:t>
            </a:r>
          </a:p>
        </p:txBody>
      </p:sp>
    </p:spTree>
    <p:extLst>
      <p:ext uri="{BB962C8B-B14F-4D97-AF65-F5344CB8AC3E}">
        <p14:creationId xmlns:p14="http://schemas.microsoft.com/office/powerpoint/2010/main" val="3043705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3" dirty="0"/>
              <a:t>Building Visibility for CBB</a:t>
            </a:r>
          </a:p>
        </p:txBody>
      </p:sp>
      <p:sp>
        <p:nvSpPr>
          <p:cNvPr id="4" name="Date Placeholder 3"/>
          <p:cNvSpPr>
            <a:spLocks noGrp="1"/>
          </p:cNvSpPr>
          <p:nvPr>
            <p:ph type="dt" sz="half" idx="10"/>
          </p:nvPr>
        </p:nvSpPr>
        <p:spPr>
          <a:xfrm>
            <a:off x="581742" y="4955722"/>
            <a:ext cx="1981200" cy="171450"/>
          </a:xfrm>
        </p:spPr>
        <p:txBody>
          <a:bodyPr/>
          <a:lstStyle/>
          <a:p>
            <a:r>
              <a:rPr lang="en-US" sz="901" i="1" dirty="0"/>
              <a:t>March 15, 2024</a:t>
            </a:r>
            <a:endParaRPr lang="en-US" sz="901" dirty="0"/>
          </a:p>
        </p:txBody>
      </p:sp>
      <p:sp>
        <p:nvSpPr>
          <p:cNvPr id="5" name="Footer Placeholder 4"/>
          <p:cNvSpPr>
            <a:spLocks noGrp="1"/>
          </p:cNvSpPr>
          <p:nvPr>
            <p:ph type="ftr" sz="quarter" idx="11"/>
          </p:nvPr>
        </p:nvSpPr>
        <p:spPr/>
        <p:txBody>
          <a:bodyPr/>
          <a:lstStyle/>
          <a:p>
            <a:r>
              <a:rPr lang="en-US" dirty="0"/>
              <a:t>CBB External Communications, Steven J. </a:t>
            </a:r>
            <a:r>
              <a:rPr lang="en-US" dirty="0" err="1"/>
              <a:t>Sibener</a:t>
            </a:r>
            <a:endParaRPr lang="en-US" dirty="0"/>
          </a:p>
        </p:txBody>
      </p:sp>
      <p:sp>
        <p:nvSpPr>
          <p:cNvPr id="6" name="Slide Number Placeholder 5"/>
          <p:cNvSpPr>
            <a:spLocks noGrp="1"/>
          </p:cNvSpPr>
          <p:nvPr>
            <p:ph type="sldNum" sz="quarter" idx="12"/>
          </p:nvPr>
        </p:nvSpPr>
        <p:spPr/>
        <p:txBody>
          <a:bodyPr/>
          <a:lstStyle/>
          <a:p>
            <a:fld id="{921CBE81-14BD-7343-B359-01BCBA3179F9}" type="slidenum">
              <a:rPr lang="en-US" smtClean="0"/>
              <a:t>19</a:t>
            </a:fld>
            <a:endParaRPr lang="en-US" dirty="0"/>
          </a:p>
        </p:txBody>
      </p:sp>
      <p:sp>
        <p:nvSpPr>
          <p:cNvPr id="10" name="Title 1">
            <a:extLst>
              <a:ext uri="{FF2B5EF4-FFF2-40B4-BE49-F238E27FC236}">
                <a16:creationId xmlns:a16="http://schemas.microsoft.com/office/drawing/2014/main" id="{0B8C2189-B7A4-2E47-B271-5F2A974BA638}"/>
              </a:ext>
            </a:extLst>
          </p:cNvPr>
          <p:cNvSpPr txBox="1">
            <a:spLocks/>
          </p:cNvSpPr>
          <p:nvPr/>
        </p:nvSpPr>
        <p:spPr bwMode="auto">
          <a:xfrm>
            <a:off x="1828800" y="615806"/>
            <a:ext cx="4828022" cy="525068"/>
          </a:xfrm>
          <a:prstGeom prst="rect">
            <a:avLst/>
          </a:prstGeom>
          <a:noFill/>
          <a:ln w="0">
            <a:noFill/>
            <a:miter lim="800000"/>
            <a:headEnd/>
            <a:tailEnd/>
          </a:ln>
        </p:spPr>
        <p:txBody>
          <a:bodyPr vert="horz" wrap="square" lIns="68651" tIns="34326" rIns="68651" bIns="34326" numCol="1" anchor="ctr" anchorCtr="0" compatLnSpc="1">
            <a:prstTxWarp prst="textNoShape">
              <a:avLst/>
            </a:prstTxWarp>
          </a:bodyPr>
          <a:lstStyle>
            <a:lvl1pPr algn="ctr" rtl="0" eaLnBrk="1" fontAlgn="base" hangingPunct="1">
              <a:spcBef>
                <a:spcPct val="0"/>
              </a:spcBef>
              <a:spcAft>
                <a:spcPct val="0"/>
              </a:spcAft>
              <a:defRPr sz="3733">
                <a:solidFill>
                  <a:schemeClr val="accent1"/>
                </a:solidFill>
                <a:latin typeface="+mj-lt"/>
                <a:ea typeface="+mj-ea"/>
                <a:cs typeface="+mj-cs"/>
              </a:defRPr>
            </a:lvl1pPr>
            <a:lvl2pPr algn="ctr" rtl="0" eaLnBrk="1" fontAlgn="base" hangingPunct="1">
              <a:spcBef>
                <a:spcPct val="0"/>
              </a:spcBef>
              <a:spcAft>
                <a:spcPct val="0"/>
              </a:spcAft>
              <a:defRPr sz="3200">
                <a:solidFill>
                  <a:schemeClr val="bg1"/>
                </a:solidFill>
                <a:latin typeface="Arial" charset="0"/>
              </a:defRPr>
            </a:lvl2pPr>
            <a:lvl3pPr algn="ctr" rtl="0" eaLnBrk="1" fontAlgn="base" hangingPunct="1">
              <a:spcBef>
                <a:spcPct val="0"/>
              </a:spcBef>
              <a:spcAft>
                <a:spcPct val="0"/>
              </a:spcAft>
              <a:defRPr sz="3200">
                <a:solidFill>
                  <a:schemeClr val="bg1"/>
                </a:solidFill>
                <a:latin typeface="Arial" charset="0"/>
              </a:defRPr>
            </a:lvl3pPr>
            <a:lvl4pPr algn="ctr" rtl="0" eaLnBrk="1" fontAlgn="base" hangingPunct="1">
              <a:spcBef>
                <a:spcPct val="0"/>
              </a:spcBef>
              <a:spcAft>
                <a:spcPct val="0"/>
              </a:spcAft>
              <a:defRPr sz="3200">
                <a:solidFill>
                  <a:schemeClr val="bg1"/>
                </a:solidFill>
                <a:latin typeface="Arial" charset="0"/>
              </a:defRPr>
            </a:lvl4pPr>
            <a:lvl5pPr algn="ctr" rtl="0" eaLnBrk="1" fontAlgn="base" hangingPunct="1">
              <a:spcBef>
                <a:spcPct val="0"/>
              </a:spcBef>
              <a:spcAft>
                <a:spcPct val="0"/>
              </a:spcAft>
              <a:defRPr sz="3200">
                <a:solidFill>
                  <a:schemeClr val="bg1"/>
                </a:solidFill>
                <a:latin typeface="Arial" charset="0"/>
              </a:defRPr>
            </a:lvl5pPr>
            <a:lvl6pPr marL="457189" algn="ctr" rtl="0" eaLnBrk="1" fontAlgn="base" hangingPunct="1">
              <a:spcBef>
                <a:spcPct val="0"/>
              </a:spcBef>
              <a:spcAft>
                <a:spcPct val="0"/>
              </a:spcAft>
              <a:defRPr sz="3200">
                <a:solidFill>
                  <a:schemeClr val="bg1"/>
                </a:solidFill>
                <a:latin typeface="Arial" charset="0"/>
              </a:defRPr>
            </a:lvl6pPr>
            <a:lvl7pPr marL="914377" algn="ctr" rtl="0" eaLnBrk="1" fontAlgn="base" hangingPunct="1">
              <a:spcBef>
                <a:spcPct val="0"/>
              </a:spcBef>
              <a:spcAft>
                <a:spcPct val="0"/>
              </a:spcAft>
              <a:defRPr sz="3200">
                <a:solidFill>
                  <a:schemeClr val="bg1"/>
                </a:solidFill>
                <a:latin typeface="Arial" charset="0"/>
              </a:defRPr>
            </a:lvl7pPr>
            <a:lvl8pPr marL="1371566" algn="ctr" rtl="0" eaLnBrk="1" fontAlgn="base" hangingPunct="1">
              <a:spcBef>
                <a:spcPct val="0"/>
              </a:spcBef>
              <a:spcAft>
                <a:spcPct val="0"/>
              </a:spcAft>
              <a:defRPr sz="3200">
                <a:solidFill>
                  <a:schemeClr val="bg1"/>
                </a:solidFill>
                <a:latin typeface="Arial" charset="0"/>
              </a:defRPr>
            </a:lvl8pPr>
            <a:lvl9pPr marL="1828754" algn="ctr" rtl="0" eaLnBrk="1" fontAlgn="base" hangingPunct="1">
              <a:spcBef>
                <a:spcPct val="0"/>
              </a:spcBef>
              <a:spcAft>
                <a:spcPct val="0"/>
              </a:spcAft>
              <a:defRPr sz="3200">
                <a:solidFill>
                  <a:schemeClr val="bg1"/>
                </a:solidFill>
                <a:latin typeface="Arial" charset="0"/>
              </a:defRPr>
            </a:lvl9pPr>
          </a:lstStyle>
          <a:p>
            <a:pPr defTabSz="686486"/>
            <a:r>
              <a:rPr lang="en-US" sz="1800" b="1" dirty="0">
                <a:solidFill>
                  <a:schemeClr val="tx1">
                    <a:lumMod val="65000"/>
                    <a:lumOff val="35000"/>
                  </a:schemeClr>
                </a:solidFill>
              </a:rPr>
              <a:t>CBB’s Social Media and Web Presence</a:t>
            </a:r>
            <a:endParaRPr lang="en-US" sz="1800" b="1" kern="0" dirty="0">
              <a:solidFill>
                <a:schemeClr val="tx1">
                  <a:lumMod val="65000"/>
                  <a:lumOff val="35000"/>
                </a:schemeClr>
              </a:solidFill>
            </a:endParaRPr>
          </a:p>
        </p:txBody>
      </p:sp>
      <p:pic>
        <p:nvPicPr>
          <p:cNvPr id="9" name="Picture 8" descr="Graphical user interface, website&#10;&#10;Description automatically generated">
            <a:extLst>
              <a:ext uri="{FF2B5EF4-FFF2-40B4-BE49-F238E27FC236}">
                <a16:creationId xmlns:a16="http://schemas.microsoft.com/office/drawing/2014/main" id="{932DB230-E0C8-1FAA-7733-98CE2E59BF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7684" y="2316276"/>
            <a:ext cx="1889582" cy="2504646"/>
          </a:xfrm>
          <a:prstGeom prst="rect">
            <a:avLst/>
          </a:prstGeom>
          <a:ln>
            <a:solidFill>
              <a:schemeClr val="accent2"/>
            </a:solidFill>
          </a:ln>
        </p:spPr>
      </p:pic>
      <p:pic>
        <p:nvPicPr>
          <p:cNvPr id="13" name="Picture 12" descr="A picture containing timeline&#10;&#10;Description automatically generated">
            <a:extLst>
              <a:ext uri="{FF2B5EF4-FFF2-40B4-BE49-F238E27FC236}">
                <a16:creationId xmlns:a16="http://schemas.microsoft.com/office/drawing/2014/main" id="{7E5AFF68-7A80-6BE2-016D-4C9F9C7F50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599" y="2316276"/>
            <a:ext cx="2694115" cy="2504646"/>
          </a:xfrm>
          <a:prstGeom prst="rect">
            <a:avLst/>
          </a:prstGeom>
          <a:ln>
            <a:solidFill>
              <a:schemeClr val="accent2"/>
            </a:solidFill>
          </a:ln>
        </p:spPr>
      </p:pic>
      <p:sp>
        <p:nvSpPr>
          <p:cNvPr id="14" name="TextBox 13">
            <a:extLst>
              <a:ext uri="{FF2B5EF4-FFF2-40B4-BE49-F238E27FC236}">
                <a16:creationId xmlns:a16="http://schemas.microsoft.com/office/drawing/2014/main" id="{F068FF6B-5F45-5BD0-B79A-4450C31F0209}"/>
              </a:ext>
            </a:extLst>
          </p:cNvPr>
          <p:cNvSpPr txBox="1"/>
          <p:nvPr/>
        </p:nvSpPr>
        <p:spPr>
          <a:xfrm>
            <a:off x="187523" y="1077139"/>
            <a:ext cx="8880278" cy="1476686"/>
          </a:xfrm>
          <a:prstGeom prst="rect">
            <a:avLst/>
          </a:prstGeom>
          <a:noFill/>
        </p:spPr>
        <p:txBody>
          <a:bodyPr wrap="square" rtlCol="0">
            <a:spAutoFit/>
          </a:bodyPr>
          <a:lstStyle/>
          <a:p>
            <a:pPr marL="285750" indent="-285750" algn="just">
              <a:buFont typeface="Arial" panose="020B0604020202020204" pitchFamily="34" charset="0"/>
              <a:buChar char="•"/>
            </a:pPr>
            <a:r>
              <a:rPr lang="en-US" dirty="0"/>
              <a:t>YouTube: 29 videos viewed over 26,000 times</a:t>
            </a:r>
          </a:p>
          <a:p>
            <a:pPr marL="285750" indent="-285750" algn="just">
              <a:buFont typeface="Arial" panose="020B0604020202020204" pitchFamily="34" charset="0"/>
              <a:buChar char="•"/>
            </a:pPr>
            <a:r>
              <a:rPr lang="en-US" dirty="0"/>
              <a:t>LinkedIn: Building a following and increasing our visibility</a:t>
            </a:r>
          </a:p>
          <a:p>
            <a:pPr marL="285750" indent="-285750" algn="just">
              <a:buFont typeface="Arial" panose="020B0604020202020204" pitchFamily="34" charset="0"/>
              <a:buChar char="•"/>
            </a:pPr>
            <a:r>
              <a:rPr lang="en-US" dirty="0"/>
              <a:t>Web Spotlights</a:t>
            </a:r>
          </a:p>
          <a:p>
            <a:pPr marL="285750" indent="-285750" algn="just">
              <a:buFont typeface="Arial" panose="020B0604020202020204" pitchFamily="34" charset="0"/>
              <a:buChar char="•"/>
            </a:pPr>
            <a:r>
              <a:rPr lang="en-US" dirty="0"/>
              <a:t>Sharing News: Newsletters, LinkedIn, Twitter, Facebook</a:t>
            </a:r>
          </a:p>
          <a:p>
            <a:pPr marL="285750" indent="-285750" algn="just">
              <a:buFont typeface="Arial" panose="020B0604020202020204" pitchFamily="34" charset="0"/>
              <a:buChar char="•"/>
            </a:pPr>
            <a:endParaRPr lang="en-US" dirty="0"/>
          </a:p>
        </p:txBody>
      </p:sp>
      <p:pic>
        <p:nvPicPr>
          <p:cNvPr id="7" name="Picture 6" descr="A newsletter with a group of people&#10;&#10;Description automatically generated with low confidence">
            <a:extLst>
              <a:ext uri="{FF2B5EF4-FFF2-40B4-BE49-F238E27FC236}">
                <a16:creationId xmlns:a16="http://schemas.microsoft.com/office/drawing/2014/main" id="{F86EA523-605C-9832-A076-FB373388B3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4609" y="2316276"/>
            <a:ext cx="1929254" cy="2504646"/>
          </a:xfrm>
          <a:prstGeom prst="rect">
            <a:avLst/>
          </a:prstGeom>
          <a:ln>
            <a:solidFill>
              <a:schemeClr val="accent2"/>
            </a:solidFill>
          </a:ln>
        </p:spPr>
      </p:pic>
      <p:pic>
        <p:nvPicPr>
          <p:cNvPr id="8" name="Picture 7" descr="A person speaking into a microphone&#10;&#10;Description automatically generated">
            <a:extLst>
              <a:ext uri="{FF2B5EF4-FFF2-40B4-BE49-F238E27FC236}">
                <a16:creationId xmlns:a16="http://schemas.microsoft.com/office/drawing/2014/main" id="{72805189-6550-2DD7-F257-B452B148D209}"/>
              </a:ext>
            </a:extLst>
          </p:cNvPr>
          <p:cNvPicPr>
            <a:picLocks noChangeAspect="1"/>
          </p:cNvPicPr>
          <p:nvPr/>
        </p:nvPicPr>
        <p:blipFill>
          <a:blip r:embed="rId6"/>
          <a:stretch>
            <a:fillRect/>
          </a:stretch>
        </p:blipFill>
        <p:spPr>
          <a:xfrm>
            <a:off x="2875024" y="2316276"/>
            <a:ext cx="2245317" cy="2504646"/>
          </a:xfrm>
          <a:prstGeom prst="rect">
            <a:avLst/>
          </a:prstGeom>
          <a:ln>
            <a:solidFill>
              <a:schemeClr val="accent2"/>
            </a:solidFill>
          </a:ln>
        </p:spPr>
      </p:pic>
    </p:spTree>
    <p:extLst>
      <p:ext uri="{BB962C8B-B14F-4D97-AF65-F5344CB8AC3E}">
        <p14:creationId xmlns:p14="http://schemas.microsoft.com/office/powerpoint/2010/main" val="3879211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AE0B00-A8C8-5D46-845E-11E18173B772}"/>
              </a:ext>
            </a:extLst>
          </p:cNvPr>
          <p:cNvSpPr txBox="1"/>
          <p:nvPr/>
        </p:nvSpPr>
        <p:spPr>
          <a:xfrm>
            <a:off x="1759929" y="1621192"/>
            <a:ext cx="5624143" cy="2635017"/>
          </a:xfrm>
          <a:prstGeom prst="rect">
            <a:avLst/>
          </a:prstGeom>
          <a:noFill/>
        </p:spPr>
        <p:txBody>
          <a:bodyPr wrap="square" rtlCol="0">
            <a:spAutoFit/>
          </a:bodyPr>
          <a:lstStyle/>
          <a:p>
            <a:pPr algn="ctr"/>
            <a:endParaRPr lang="en-US" sz="1502" dirty="0"/>
          </a:p>
          <a:p>
            <a:pPr algn="ctr"/>
            <a:r>
              <a:rPr lang="en-US" sz="1502" dirty="0">
                <a:solidFill>
                  <a:srgbClr val="C00000"/>
                </a:solidFill>
              </a:rPr>
              <a:t>To </a:t>
            </a:r>
            <a:r>
              <a:rPr lang="en-US" sz="1502" b="1" dirty="0">
                <a:solidFill>
                  <a:srgbClr val="C00000"/>
                </a:solidFill>
              </a:rPr>
              <a:t>Establish a Culture of Team Science and Networking </a:t>
            </a:r>
            <a:r>
              <a:rPr lang="en-US" sz="1502" dirty="0">
                <a:solidFill>
                  <a:srgbClr val="C00000"/>
                </a:solidFill>
              </a:rPr>
              <a:t>with CBB Industrial and National Lab Communities in Accelerator Science and Technology</a:t>
            </a:r>
          </a:p>
          <a:p>
            <a:pPr algn="ctr"/>
            <a:endParaRPr lang="en-US" sz="1502" dirty="0">
              <a:solidFill>
                <a:srgbClr val="C00000"/>
              </a:solidFill>
            </a:endParaRPr>
          </a:p>
          <a:p>
            <a:pPr algn="ctr"/>
            <a:r>
              <a:rPr lang="en-US" sz="1502" dirty="0">
                <a:solidFill>
                  <a:srgbClr val="C00000"/>
                </a:solidFill>
              </a:rPr>
              <a:t>&amp;</a:t>
            </a:r>
          </a:p>
          <a:p>
            <a:pPr algn="ctr"/>
            <a:endParaRPr lang="en-US" sz="1502" dirty="0">
              <a:solidFill>
                <a:srgbClr val="C00000"/>
              </a:solidFill>
            </a:endParaRPr>
          </a:p>
          <a:p>
            <a:pPr algn="ctr"/>
            <a:r>
              <a:rPr lang="en-US" sz="1502" dirty="0">
                <a:solidFill>
                  <a:srgbClr val="C00000"/>
                </a:solidFill>
              </a:rPr>
              <a:t>To </a:t>
            </a:r>
            <a:r>
              <a:rPr lang="en-US" sz="1502" b="1" dirty="0">
                <a:solidFill>
                  <a:srgbClr val="C00000"/>
                </a:solidFill>
              </a:rPr>
              <a:t>Empower Our Students and Postdocs to Interact Closely </a:t>
            </a:r>
            <a:r>
              <a:rPr lang="en-US" sz="1502" dirty="0">
                <a:solidFill>
                  <a:srgbClr val="C00000"/>
                </a:solidFill>
              </a:rPr>
              <a:t>and Freely within CBB and to Introduce them to the Needs of the Accelerator Community</a:t>
            </a:r>
          </a:p>
          <a:p>
            <a:pPr algn="ctr"/>
            <a:endParaRPr lang="en-US" sz="1502" dirty="0">
              <a:solidFill>
                <a:srgbClr val="C00000"/>
              </a:solidFill>
            </a:endParaRPr>
          </a:p>
        </p:txBody>
      </p:sp>
      <p:sp>
        <p:nvSpPr>
          <p:cNvPr id="7" name="Date Placeholder 2">
            <a:extLst>
              <a:ext uri="{FF2B5EF4-FFF2-40B4-BE49-F238E27FC236}">
                <a16:creationId xmlns:a16="http://schemas.microsoft.com/office/drawing/2014/main" id="{154D514A-69A0-442D-8DEF-DAE78B787D9D}"/>
              </a:ext>
            </a:extLst>
          </p:cNvPr>
          <p:cNvSpPr txBox="1">
            <a:spLocks/>
          </p:cNvSpPr>
          <p:nvPr/>
        </p:nvSpPr>
        <p:spPr>
          <a:xfrm>
            <a:off x="1194346" y="4974553"/>
            <a:ext cx="1489738" cy="1689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1" i="1" dirty="0"/>
              <a:t>March 15, 2024</a:t>
            </a:r>
          </a:p>
        </p:txBody>
      </p:sp>
      <p:sp>
        <p:nvSpPr>
          <p:cNvPr id="8" name="Footer Placeholder 3">
            <a:extLst>
              <a:ext uri="{FF2B5EF4-FFF2-40B4-BE49-F238E27FC236}">
                <a16:creationId xmlns:a16="http://schemas.microsoft.com/office/drawing/2014/main" id="{6DB07338-A055-454A-A7FC-E4511EED27C9}"/>
              </a:ext>
            </a:extLst>
          </p:cNvPr>
          <p:cNvSpPr txBox="1">
            <a:spLocks/>
          </p:cNvSpPr>
          <p:nvPr/>
        </p:nvSpPr>
        <p:spPr>
          <a:xfrm>
            <a:off x="2512455" y="4974553"/>
            <a:ext cx="4119091"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1" i="1" dirty="0"/>
              <a:t>CBB External Communications, Steven J. </a:t>
            </a:r>
            <a:r>
              <a:rPr lang="en-US" sz="901" i="1" dirty="0" err="1"/>
              <a:t>Sibener</a:t>
            </a:r>
            <a:endParaRPr lang="en-US" sz="901" i="1" dirty="0"/>
          </a:p>
        </p:txBody>
      </p:sp>
      <p:sp>
        <p:nvSpPr>
          <p:cNvPr id="9" name="Slide Number Placeholder 4">
            <a:extLst>
              <a:ext uri="{FF2B5EF4-FFF2-40B4-BE49-F238E27FC236}">
                <a16:creationId xmlns:a16="http://schemas.microsoft.com/office/drawing/2014/main" id="{36351376-C1DE-4698-AC34-8455FD2EC227}"/>
              </a:ext>
            </a:extLst>
          </p:cNvPr>
          <p:cNvSpPr txBox="1">
            <a:spLocks/>
          </p:cNvSpPr>
          <p:nvPr/>
        </p:nvSpPr>
        <p:spPr>
          <a:xfrm>
            <a:off x="7434769" y="4974553"/>
            <a:ext cx="514886"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21CBE81-14BD-7343-B359-01BCBA3179F9}" type="slidenum">
              <a:rPr lang="en-US" sz="901" i="1"/>
              <a:pPr algn="r"/>
              <a:t>2</a:t>
            </a:fld>
            <a:endParaRPr lang="en-US" sz="901" i="1" dirty="0"/>
          </a:p>
        </p:txBody>
      </p:sp>
    </p:spTree>
    <p:extLst>
      <p:ext uri="{BB962C8B-B14F-4D97-AF65-F5344CB8AC3E}">
        <p14:creationId xmlns:p14="http://schemas.microsoft.com/office/powerpoint/2010/main" val="3120027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chat or text message&#10;&#10;Description automatically generated">
            <a:extLst>
              <a:ext uri="{FF2B5EF4-FFF2-40B4-BE49-F238E27FC236}">
                <a16:creationId xmlns:a16="http://schemas.microsoft.com/office/drawing/2014/main" id="{23FA3F78-6DBE-D646-2772-BC56439E90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306" y="3015145"/>
            <a:ext cx="4059848" cy="2026541"/>
          </a:xfrm>
          <a:prstGeom prst="rect">
            <a:avLst/>
          </a:prstGeom>
        </p:spPr>
      </p:pic>
      <p:pic>
        <p:nvPicPr>
          <p:cNvPr id="48" name="Picture 47" descr="Logo, company name&#10;&#10;Description automatically generated">
            <a:extLst>
              <a:ext uri="{FF2B5EF4-FFF2-40B4-BE49-F238E27FC236}">
                <a16:creationId xmlns:a16="http://schemas.microsoft.com/office/drawing/2014/main" id="{B47C4E28-534D-35BC-1768-0598871DD2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8904" y="2798493"/>
            <a:ext cx="1589172" cy="786017"/>
          </a:xfrm>
          <a:prstGeom prst="rect">
            <a:avLst/>
          </a:prstGeom>
        </p:spPr>
      </p:pic>
      <p:pic>
        <p:nvPicPr>
          <p:cNvPr id="44" name="Picture 43" descr="Chart, waterfall chart&#10;&#10;Description automatically generated">
            <a:extLst>
              <a:ext uri="{FF2B5EF4-FFF2-40B4-BE49-F238E27FC236}">
                <a16:creationId xmlns:a16="http://schemas.microsoft.com/office/drawing/2014/main" id="{38EAE920-043A-8ECD-64AB-DC9EA6344F5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70159" y="2765647"/>
            <a:ext cx="1589172" cy="720066"/>
          </a:xfrm>
          <a:prstGeom prst="rect">
            <a:avLst/>
          </a:prstGeom>
        </p:spPr>
      </p:pic>
      <p:pic>
        <p:nvPicPr>
          <p:cNvPr id="46" name="Picture 45" descr="Logo, company name&#10;&#10;Description automatically generated">
            <a:extLst>
              <a:ext uri="{FF2B5EF4-FFF2-40B4-BE49-F238E27FC236}">
                <a16:creationId xmlns:a16="http://schemas.microsoft.com/office/drawing/2014/main" id="{A7C219DF-1303-2C01-F7D6-F0669DAB2BB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606521" y="4281415"/>
            <a:ext cx="1658959" cy="862085"/>
          </a:xfrm>
          <a:prstGeom prst="rect">
            <a:avLst/>
          </a:prstGeom>
        </p:spPr>
      </p:pic>
      <p:sp>
        <p:nvSpPr>
          <p:cNvPr id="2" name="Title 1">
            <a:extLst>
              <a:ext uri="{FF2B5EF4-FFF2-40B4-BE49-F238E27FC236}">
                <a16:creationId xmlns:a16="http://schemas.microsoft.com/office/drawing/2014/main" id="{23AD7C03-C326-D383-EA41-E6C9C1F6DE92}"/>
              </a:ext>
            </a:extLst>
          </p:cNvPr>
          <p:cNvSpPr>
            <a:spLocks noGrp="1"/>
          </p:cNvSpPr>
          <p:nvPr>
            <p:ph type="title"/>
          </p:nvPr>
        </p:nvSpPr>
        <p:spPr/>
        <p:txBody>
          <a:bodyPr/>
          <a:lstStyle/>
          <a:p>
            <a:r>
              <a:rPr lang="en-US" dirty="0"/>
              <a:t>Future Scientists – Broadening Our Impact</a:t>
            </a:r>
          </a:p>
        </p:txBody>
      </p:sp>
      <p:sp>
        <p:nvSpPr>
          <p:cNvPr id="3" name="Date Placeholder 2">
            <a:extLst>
              <a:ext uri="{FF2B5EF4-FFF2-40B4-BE49-F238E27FC236}">
                <a16:creationId xmlns:a16="http://schemas.microsoft.com/office/drawing/2014/main" id="{1AC4F8E4-0BB6-EE10-6E17-AFD43C5EE577}"/>
              </a:ext>
            </a:extLst>
          </p:cNvPr>
          <p:cNvSpPr>
            <a:spLocks noGrp="1"/>
          </p:cNvSpPr>
          <p:nvPr>
            <p:ph type="dt" sz="half" idx="10"/>
          </p:nvPr>
        </p:nvSpPr>
        <p:spPr/>
        <p:txBody>
          <a:bodyPr/>
          <a:lstStyle/>
          <a:p>
            <a:r>
              <a:rPr lang="en-US" sz="901" i="1" dirty="0"/>
              <a:t>March 15, 2024</a:t>
            </a:r>
            <a:endParaRPr lang="en-US" dirty="0"/>
          </a:p>
        </p:txBody>
      </p:sp>
      <p:sp>
        <p:nvSpPr>
          <p:cNvPr id="4" name="Footer Placeholder 3">
            <a:extLst>
              <a:ext uri="{FF2B5EF4-FFF2-40B4-BE49-F238E27FC236}">
                <a16:creationId xmlns:a16="http://schemas.microsoft.com/office/drawing/2014/main" id="{2BC8C804-69DD-3AD1-9D61-06ECE0464451}"/>
              </a:ext>
            </a:extLst>
          </p:cNvPr>
          <p:cNvSpPr>
            <a:spLocks noGrp="1"/>
          </p:cNvSpPr>
          <p:nvPr>
            <p:ph type="ftr" sz="quarter" idx="11"/>
          </p:nvPr>
        </p:nvSpPr>
        <p:spPr/>
        <p:txBody>
          <a:bodyPr/>
          <a:lstStyle/>
          <a:p>
            <a:r>
              <a:rPr lang="en-US" dirty="0"/>
              <a:t>CBB External Communications, Steven J. Sibener</a:t>
            </a:r>
          </a:p>
          <a:p>
            <a:endParaRPr lang="en-US" dirty="0"/>
          </a:p>
        </p:txBody>
      </p:sp>
      <p:sp>
        <p:nvSpPr>
          <p:cNvPr id="6" name="TextBox 5">
            <a:extLst>
              <a:ext uri="{FF2B5EF4-FFF2-40B4-BE49-F238E27FC236}">
                <a16:creationId xmlns:a16="http://schemas.microsoft.com/office/drawing/2014/main" id="{DCCACE44-B84D-251B-D71D-CC85228EF794}"/>
              </a:ext>
            </a:extLst>
          </p:cNvPr>
          <p:cNvSpPr txBox="1"/>
          <p:nvPr/>
        </p:nvSpPr>
        <p:spPr>
          <a:xfrm>
            <a:off x="4204736" y="739681"/>
            <a:ext cx="4939263" cy="922945"/>
          </a:xfrm>
          <a:prstGeom prst="rect">
            <a:avLst/>
          </a:prstGeom>
          <a:noFill/>
        </p:spPr>
        <p:txBody>
          <a:bodyPr wrap="square" rtlCol="0">
            <a:spAutoFit/>
          </a:bodyPr>
          <a:lstStyle/>
          <a:p>
            <a:pPr algn="ctr"/>
            <a:r>
              <a:rPr lang="en-US" dirty="0"/>
              <a:t>51 CBB Participants have gone through the Center</a:t>
            </a:r>
          </a:p>
          <a:p>
            <a:pPr algn="ctr"/>
            <a:r>
              <a:rPr lang="en-US" dirty="0"/>
              <a:t>academia (24) national labs (16) industry (11)</a:t>
            </a:r>
          </a:p>
        </p:txBody>
      </p:sp>
      <p:pic>
        <p:nvPicPr>
          <p:cNvPr id="32" name="Picture 31" descr="Logo&#10;&#10;Description automatically generated">
            <a:extLst>
              <a:ext uri="{FF2B5EF4-FFF2-40B4-BE49-F238E27FC236}">
                <a16:creationId xmlns:a16="http://schemas.microsoft.com/office/drawing/2014/main" id="{422A3FA9-AFE1-A68C-409F-A651FC5DE5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27225" y="3728187"/>
            <a:ext cx="1349685" cy="747674"/>
          </a:xfrm>
          <a:prstGeom prst="rect">
            <a:avLst/>
          </a:prstGeom>
        </p:spPr>
      </p:pic>
      <p:pic>
        <p:nvPicPr>
          <p:cNvPr id="36" name="Picture 35" descr="Logo, company name&#10;&#10;Description automatically generated">
            <a:extLst>
              <a:ext uri="{FF2B5EF4-FFF2-40B4-BE49-F238E27FC236}">
                <a16:creationId xmlns:a16="http://schemas.microsoft.com/office/drawing/2014/main" id="{5E422EEB-33F3-EA8C-E8E9-73FA3C81379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01099" y="3672829"/>
            <a:ext cx="757629" cy="494209"/>
          </a:xfrm>
          <a:prstGeom prst="rect">
            <a:avLst/>
          </a:prstGeom>
        </p:spPr>
      </p:pic>
      <p:pic>
        <p:nvPicPr>
          <p:cNvPr id="42" name="Picture 41" descr="Logo, company name&#10;&#10;Description automatically generated">
            <a:extLst>
              <a:ext uri="{FF2B5EF4-FFF2-40B4-BE49-F238E27FC236}">
                <a16:creationId xmlns:a16="http://schemas.microsoft.com/office/drawing/2014/main" id="{219FF95C-52D0-9E95-2ED4-AAED47D3663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78150" y="2446227"/>
            <a:ext cx="1166279" cy="871985"/>
          </a:xfrm>
          <a:prstGeom prst="rect">
            <a:avLst/>
          </a:prstGeom>
        </p:spPr>
      </p:pic>
      <p:pic>
        <p:nvPicPr>
          <p:cNvPr id="50" name="Picture 49" descr="Logo, company name&#10;&#10;Description automatically generated">
            <a:extLst>
              <a:ext uri="{FF2B5EF4-FFF2-40B4-BE49-F238E27FC236}">
                <a16:creationId xmlns:a16="http://schemas.microsoft.com/office/drawing/2014/main" id="{B7920B16-FC32-19FD-C58F-D557F85FD63C}"/>
              </a:ext>
            </a:extLst>
          </p:cNvPr>
          <p:cNvPicPr>
            <a:picLocks noChangeAspect="1"/>
          </p:cNvPicPr>
          <p:nvPr/>
        </p:nvPicPr>
        <p:blipFill>
          <a:blip r:embed="rId10"/>
          <a:stretch>
            <a:fillRect/>
          </a:stretch>
        </p:blipFill>
        <p:spPr>
          <a:xfrm>
            <a:off x="6890072" y="1589824"/>
            <a:ext cx="2275891" cy="862085"/>
          </a:xfrm>
          <a:prstGeom prst="rect">
            <a:avLst/>
          </a:prstGeom>
        </p:spPr>
      </p:pic>
      <p:pic>
        <p:nvPicPr>
          <p:cNvPr id="52" name="Picture 51" descr="A picture containing text, clipart&#10;&#10;Description automatically generated">
            <a:extLst>
              <a:ext uri="{FF2B5EF4-FFF2-40B4-BE49-F238E27FC236}">
                <a16:creationId xmlns:a16="http://schemas.microsoft.com/office/drawing/2014/main" id="{494A9F88-0CEA-DC07-B5C2-8E255491321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312880" y="2261199"/>
            <a:ext cx="1711580" cy="592593"/>
          </a:xfrm>
          <a:prstGeom prst="rect">
            <a:avLst/>
          </a:prstGeom>
        </p:spPr>
      </p:pic>
      <p:pic>
        <p:nvPicPr>
          <p:cNvPr id="54" name="Picture 53" descr="Icon&#10;&#10;Description automatically generated">
            <a:extLst>
              <a:ext uri="{FF2B5EF4-FFF2-40B4-BE49-F238E27FC236}">
                <a16:creationId xmlns:a16="http://schemas.microsoft.com/office/drawing/2014/main" id="{9815C3F1-3F7F-D435-52F6-50CCDA140BF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312880" y="1729371"/>
            <a:ext cx="2275891" cy="370475"/>
          </a:xfrm>
          <a:prstGeom prst="rect">
            <a:avLst/>
          </a:prstGeom>
        </p:spPr>
      </p:pic>
      <p:pic>
        <p:nvPicPr>
          <p:cNvPr id="40" name="Picture 39" descr="A blue and white logo&#10;&#10;Description automatically generated with medium confidence">
            <a:extLst>
              <a:ext uri="{FF2B5EF4-FFF2-40B4-BE49-F238E27FC236}">
                <a16:creationId xmlns:a16="http://schemas.microsoft.com/office/drawing/2014/main" id="{211A3FE7-CD01-8969-7263-7C5B0987FAE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00934" y="2390602"/>
            <a:ext cx="863811" cy="240390"/>
          </a:xfrm>
          <a:prstGeom prst="rect">
            <a:avLst/>
          </a:prstGeom>
        </p:spPr>
      </p:pic>
      <p:pic>
        <p:nvPicPr>
          <p:cNvPr id="58" name="Picture 57" descr="A picture containing text, container&#10;&#10;Description automatically generated">
            <a:extLst>
              <a:ext uri="{FF2B5EF4-FFF2-40B4-BE49-F238E27FC236}">
                <a16:creationId xmlns:a16="http://schemas.microsoft.com/office/drawing/2014/main" id="{DC275027-ED0F-37D5-DBD4-6AFBFCCAE12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436001" y="3526011"/>
            <a:ext cx="707999" cy="700364"/>
          </a:xfrm>
          <a:prstGeom prst="rect">
            <a:avLst/>
          </a:prstGeom>
        </p:spPr>
      </p:pic>
      <p:pic>
        <p:nvPicPr>
          <p:cNvPr id="8" name="Picture 7" descr="Logo, company name&#10;&#10;Description automatically generated">
            <a:extLst>
              <a:ext uri="{FF2B5EF4-FFF2-40B4-BE49-F238E27FC236}">
                <a16:creationId xmlns:a16="http://schemas.microsoft.com/office/drawing/2014/main" id="{F71E91C5-5C3E-3D75-6C07-090E73EAB05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267929" y="2882219"/>
            <a:ext cx="1087965" cy="567721"/>
          </a:xfrm>
          <a:prstGeom prst="rect">
            <a:avLst/>
          </a:prstGeom>
        </p:spPr>
      </p:pic>
      <p:pic>
        <p:nvPicPr>
          <p:cNvPr id="38" name="Picture 37" descr="Logo&#10;&#10;Description automatically generated with low confidence">
            <a:extLst>
              <a:ext uri="{FF2B5EF4-FFF2-40B4-BE49-F238E27FC236}">
                <a16:creationId xmlns:a16="http://schemas.microsoft.com/office/drawing/2014/main" id="{AE98A6E9-723F-27E4-64E5-196D6111FC5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281709" y="4436899"/>
            <a:ext cx="2019425" cy="473356"/>
          </a:xfrm>
          <a:prstGeom prst="rect">
            <a:avLst/>
          </a:prstGeom>
        </p:spPr>
      </p:pic>
      <p:pic>
        <p:nvPicPr>
          <p:cNvPr id="34" name="Picture 33" descr="Logo, company name&#10;&#10;Description automatically generated">
            <a:extLst>
              <a:ext uri="{FF2B5EF4-FFF2-40B4-BE49-F238E27FC236}">
                <a16:creationId xmlns:a16="http://schemas.microsoft.com/office/drawing/2014/main" id="{81A628EC-EE53-837E-4BF3-779A62AC676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234406" y="3334325"/>
            <a:ext cx="1201594" cy="551095"/>
          </a:xfrm>
          <a:prstGeom prst="rect">
            <a:avLst/>
          </a:prstGeom>
        </p:spPr>
      </p:pic>
      <p:sp>
        <p:nvSpPr>
          <p:cNvPr id="10" name="TextBox 9">
            <a:extLst>
              <a:ext uri="{FF2B5EF4-FFF2-40B4-BE49-F238E27FC236}">
                <a16:creationId xmlns:a16="http://schemas.microsoft.com/office/drawing/2014/main" id="{096F2D0E-C7B2-2AFD-F8C8-C9FC354EA179}"/>
              </a:ext>
            </a:extLst>
          </p:cNvPr>
          <p:cNvSpPr txBox="1"/>
          <p:nvPr/>
        </p:nvSpPr>
        <p:spPr>
          <a:xfrm>
            <a:off x="76200" y="851481"/>
            <a:ext cx="3636410" cy="1476686"/>
          </a:xfrm>
          <a:prstGeom prst="rect">
            <a:avLst/>
          </a:prstGeom>
          <a:noFill/>
        </p:spPr>
        <p:txBody>
          <a:bodyPr wrap="square" rtlCol="0">
            <a:spAutoFit/>
          </a:bodyPr>
          <a:lstStyle/>
          <a:p>
            <a:pPr algn="ctr"/>
            <a:r>
              <a:rPr lang="en-US" dirty="0"/>
              <a:t>Prof. Rachael Farber and Dr. Will </a:t>
            </a:r>
            <a:r>
              <a:rPr lang="en-US" dirty="0" err="1"/>
              <a:t>DeBenedetti</a:t>
            </a:r>
            <a:r>
              <a:rPr lang="en-US" dirty="0"/>
              <a:t> were guest editors of</a:t>
            </a:r>
          </a:p>
          <a:p>
            <a:pPr algn="ctr"/>
            <a:r>
              <a:rPr lang="en-US" dirty="0"/>
              <a:t>JVSTB Special Topic Collection:</a:t>
            </a:r>
          </a:p>
          <a:p>
            <a:pPr algn="ctr"/>
            <a:r>
              <a:rPr lang="en-US" dirty="0"/>
              <a:t>Celebrating Early Career Professionals  </a:t>
            </a:r>
          </a:p>
        </p:txBody>
      </p:sp>
      <p:sp>
        <p:nvSpPr>
          <p:cNvPr id="22" name="Frame 21">
            <a:extLst>
              <a:ext uri="{FF2B5EF4-FFF2-40B4-BE49-F238E27FC236}">
                <a16:creationId xmlns:a16="http://schemas.microsoft.com/office/drawing/2014/main" id="{49683546-8AFE-C99E-D6A8-C8B3BEAE1012}"/>
              </a:ext>
            </a:extLst>
          </p:cNvPr>
          <p:cNvSpPr/>
          <p:nvPr/>
        </p:nvSpPr>
        <p:spPr>
          <a:xfrm>
            <a:off x="2202910" y="2853434"/>
            <a:ext cx="987561" cy="1560677"/>
          </a:xfrm>
          <a:prstGeom prst="frame">
            <a:avLst>
              <a:gd name="adj1" fmla="val 5314"/>
            </a:avLst>
          </a:prstGeom>
          <a:solidFill>
            <a:schemeClr val="accent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Frame 22">
            <a:extLst>
              <a:ext uri="{FF2B5EF4-FFF2-40B4-BE49-F238E27FC236}">
                <a16:creationId xmlns:a16="http://schemas.microsoft.com/office/drawing/2014/main" id="{A0D32214-7F64-2103-158D-D8DF74BC8B0A}"/>
              </a:ext>
            </a:extLst>
          </p:cNvPr>
          <p:cNvSpPr/>
          <p:nvPr/>
        </p:nvSpPr>
        <p:spPr>
          <a:xfrm>
            <a:off x="708000" y="2882219"/>
            <a:ext cx="903630" cy="1492886"/>
          </a:xfrm>
          <a:prstGeom prst="frame">
            <a:avLst>
              <a:gd name="adj1" fmla="val 5314"/>
            </a:avLst>
          </a:prstGeom>
          <a:solidFill>
            <a:schemeClr val="accent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30" name="Picture 29" descr="Logo, company name&#10;&#10;Description automatically generated">
            <a:extLst>
              <a:ext uri="{FF2B5EF4-FFF2-40B4-BE49-F238E27FC236}">
                <a16:creationId xmlns:a16="http://schemas.microsoft.com/office/drawing/2014/main" id="{DA2B0F43-8F05-D042-11E9-CDEB84B65A0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204737" y="3557787"/>
            <a:ext cx="1927866" cy="817318"/>
          </a:xfrm>
          <a:prstGeom prst="rect">
            <a:avLst/>
          </a:prstGeom>
        </p:spPr>
      </p:pic>
    </p:spTree>
    <p:extLst>
      <p:ext uri="{BB962C8B-B14F-4D97-AF65-F5344CB8AC3E}">
        <p14:creationId xmlns:p14="http://schemas.microsoft.com/office/powerpoint/2010/main" val="2478197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D934BA-12E8-7943-A9CB-CD06C8EFA8B9}"/>
              </a:ext>
            </a:extLst>
          </p:cNvPr>
          <p:cNvSpPr>
            <a:spLocks noGrp="1"/>
          </p:cNvSpPr>
          <p:nvPr>
            <p:ph idx="1"/>
          </p:nvPr>
        </p:nvSpPr>
        <p:spPr>
          <a:xfrm>
            <a:off x="0" y="663149"/>
            <a:ext cx="9144000" cy="1588917"/>
          </a:xfrm>
        </p:spPr>
        <p:txBody>
          <a:bodyPr/>
          <a:lstStyle/>
          <a:p>
            <a:pPr marL="0" lvl="0" indent="0" algn="just" eaLnBrk="0" hangingPunct="0">
              <a:spcBef>
                <a:spcPts val="600"/>
              </a:spcBef>
              <a:buNone/>
            </a:pPr>
            <a:r>
              <a:rPr lang="en-US" altLang="ja-JP" dirty="0">
                <a:solidFill>
                  <a:srgbClr val="09657C"/>
                </a:solidFill>
                <a:latin typeface="Calibri Light" panose="020F0302020204030204" pitchFamily="34" charset="0"/>
                <a:ea typeface="Times New Roman" panose="02020603050405020304" pitchFamily="18" charset="0"/>
                <a:cs typeface="Calibri Light" panose="020F0302020204030204" pitchFamily="34" charset="0"/>
                <a:sym typeface="Symbol" pitchFamily="2" charset="2"/>
              </a:rPr>
              <a:t>Objective 3.</a:t>
            </a:r>
            <a:r>
              <a:rPr lang="en-US" altLang="ja-JP" i="1" dirty="0">
                <a:solidFill>
                  <a:srgbClr val="09657C"/>
                </a:solidFill>
                <a:latin typeface="Calibri Light" panose="020F0302020204030204" pitchFamily="34" charset="0"/>
                <a:ea typeface="Times New Roman" panose="02020603050405020304" pitchFamily="18" charset="0"/>
                <a:cs typeface="Calibri Light" panose="020F0302020204030204" pitchFamily="34" charset="0"/>
                <a:sym typeface="Symbol" pitchFamily="2" charset="2"/>
              </a:rPr>
              <a:t>  </a:t>
            </a:r>
            <a:r>
              <a:rPr lang="en-US" altLang="ja-JP" dirty="0">
                <a:solidFill>
                  <a:srgbClr val="09657C"/>
                </a:solidFill>
                <a:latin typeface="Calibri Light" panose="020F0302020204030204" pitchFamily="34" charset="0"/>
                <a:ea typeface="Times New Roman" panose="02020603050405020304" pitchFamily="18" charset="0"/>
                <a:cs typeface="Calibri Light" panose="020F0302020204030204" pitchFamily="34" charset="0"/>
                <a:sym typeface="Symbol" pitchFamily="2" charset="2"/>
              </a:rPr>
              <a:t>Trained graduate students who transfer these skills to industry and national labs.</a:t>
            </a:r>
          </a:p>
          <a:p>
            <a:pPr marL="0" lvl="0" indent="0" algn="just" eaLnBrk="0" hangingPunct="0">
              <a:spcBef>
                <a:spcPts val="600"/>
              </a:spcBef>
              <a:buNone/>
            </a:pPr>
            <a:r>
              <a:rPr lang="en-US" altLang="ja-JP" b="1" dirty="0">
                <a:solidFill>
                  <a:schemeClr val="tx1"/>
                </a:solidFill>
                <a:ea typeface="Times New Roman" panose="02020603050405020304" pitchFamily="18" charset="0"/>
                <a:sym typeface="Symbol" pitchFamily="2" charset="2"/>
              </a:rPr>
              <a:t>Deliverable 3.1</a:t>
            </a:r>
            <a:r>
              <a:rPr lang="en-US" altLang="ja-JP" dirty="0">
                <a:solidFill>
                  <a:srgbClr val="000000"/>
                </a:solidFill>
                <a:latin typeface="Times New Roman" panose="02020603050405020304" pitchFamily="18" charset="0"/>
                <a:ea typeface="Times New Roman" panose="02020603050405020304" pitchFamily="18" charset="0"/>
                <a:sym typeface="Symbol" pitchFamily="2" charset="2"/>
              </a:rPr>
              <a:t>: Fifty-five trained PhDs </a:t>
            </a:r>
            <a:r>
              <a:rPr lang="en-US" altLang="ja-JP" b="1" dirty="0">
                <a:solidFill>
                  <a:srgbClr val="000000"/>
                </a:solidFill>
                <a:latin typeface="Times New Roman" panose="02020603050405020304" pitchFamily="18" charset="0"/>
                <a:ea typeface="Times New Roman" panose="02020603050405020304" pitchFamily="18" charset="0"/>
                <a:sym typeface="Symbol" pitchFamily="2" charset="2"/>
              </a:rPr>
              <a:t>(Fall 2026).</a:t>
            </a:r>
            <a:endParaRPr lang="en-US" altLang="ja-JP" dirty="0">
              <a:solidFill>
                <a:srgbClr val="000000"/>
              </a:solidFill>
              <a:latin typeface="Times New Roman" panose="02020603050405020304" pitchFamily="18" charset="0"/>
              <a:sym typeface="Symbol" pitchFamily="2" charset="2"/>
            </a:endParaRPr>
          </a:p>
          <a:p>
            <a:pPr marL="0" lvl="0" indent="0" eaLnBrk="0" hangingPunct="0">
              <a:spcBef>
                <a:spcPts val="600"/>
              </a:spcBef>
              <a:buNone/>
            </a:pPr>
            <a:r>
              <a:rPr lang="en-US" altLang="ja-JP" b="1" dirty="0">
                <a:solidFill>
                  <a:srgbClr val="000000"/>
                </a:solidFill>
                <a:latin typeface="Times New Roman" panose="02020603050405020304" pitchFamily="18" charset="0"/>
                <a:ea typeface="Times New Roman" panose="02020603050405020304" pitchFamily="18" charset="0"/>
                <a:sym typeface="Symbol" pitchFamily="2" charset="2"/>
              </a:rPr>
              <a:t>Plan:  </a:t>
            </a:r>
            <a:r>
              <a:rPr lang="en-US" altLang="ja-JP" dirty="0">
                <a:solidFill>
                  <a:srgbClr val="000000"/>
                </a:solidFill>
                <a:latin typeface="Times New Roman" panose="02020603050405020304" pitchFamily="18" charset="0"/>
                <a:ea typeface="Times New Roman" panose="02020603050405020304" pitchFamily="18" charset="0"/>
                <a:sym typeface="Symbol" pitchFamily="2" charset="2"/>
              </a:rPr>
              <a:t>See </a:t>
            </a:r>
            <a:r>
              <a:rPr lang="en-US" altLang="ja-JP" i="1" dirty="0">
                <a:solidFill>
                  <a:srgbClr val="000000"/>
                </a:solidFill>
                <a:latin typeface="Times New Roman" panose="02020603050405020304" pitchFamily="18" charset="0"/>
                <a:ea typeface="Times New Roman" panose="02020603050405020304" pitchFamily="18" charset="0"/>
                <a:sym typeface="Symbol" pitchFamily="2" charset="2"/>
              </a:rPr>
              <a:t>Workforce Development Deliverable 2.1.  </a:t>
            </a:r>
            <a:br>
              <a:rPr lang="en-US" altLang="ja-JP" i="1" dirty="0">
                <a:solidFill>
                  <a:srgbClr val="000000"/>
                </a:solidFill>
                <a:latin typeface="Times New Roman" panose="02020603050405020304" pitchFamily="18" charset="0"/>
                <a:ea typeface="Times New Roman" panose="02020603050405020304" pitchFamily="18" charset="0"/>
                <a:sym typeface="Symbol" pitchFamily="2" charset="2"/>
              </a:rPr>
            </a:br>
            <a:r>
              <a:rPr lang="en-US" altLang="ja-JP" dirty="0">
                <a:solidFill>
                  <a:srgbClr val="000000"/>
                </a:solidFill>
                <a:latin typeface="Times New Roman" panose="02020603050405020304" pitchFamily="18" charset="0"/>
                <a:ea typeface="Times New Roman" panose="02020603050405020304" pitchFamily="18" charset="0"/>
                <a:sym typeface="Symbol" pitchFamily="2" charset="2"/>
              </a:rPr>
              <a:t>Training includes student visits to national labs and industry.</a:t>
            </a:r>
            <a:endParaRPr lang="en-US" altLang="ja-JP" dirty="0">
              <a:solidFill>
                <a:srgbClr val="000000"/>
              </a:solidFill>
              <a:latin typeface="Times New Roman" panose="02020603050405020304" pitchFamily="18" charset="0"/>
              <a:sym typeface="Symbol" pitchFamily="2" charset="2"/>
            </a:endParaRPr>
          </a:p>
          <a:p>
            <a:endParaRPr lang="en-US" dirty="0"/>
          </a:p>
        </p:txBody>
      </p:sp>
      <p:sp>
        <p:nvSpPr>
          <p:cNvPr id="3" name="Title 2">
            <a:extLst>
              <a:ext uri="{FF2B5EF4-FFF2-40B4-BE49-F238E27FC236}">
                <a16:creationId xmlns:a16="http://schemas.microsoft.com/office/drawing/2014/main" id="{9EC33DCA-533F-2E46-A0FD-1D7D4A14FB96}"/>
              </a:ext>
            </a:extLst>
          </p:cNvPr>
          <p:cNvSpPr>
            <a:spLocks noGrp="1"/>
          </p:cNvSpPr>
          <p:nvPr>
            <p:ph type="title"/>
          </p:nvPr>
        </p:nvSpPr>
        <p:spPr/>
        <p:txBody>
          <a:bodyPr/>
          <a:lstStyle/>
          <a:p>
            <a:r>
              <a:rPr lang="en-US" dirty="0"/>
              <a:t>Workforce =on track!</a:t>
            </a:r>
          </a:p>
        </p:txBody>
      </p:sp>
      <p:sp>
        <p:nvSpPr>
          <p:cNvPr id="4" name="Date Placeholder 3">
            <a:extLst>
              <a:ext uri="{FF2B5EF4-FFF2-40B4-BE49-F238E27FC236}">
                <a16:creationId xmlns:a16="http://schemas.microsoft.com/office/drawing/2014/main" id="{3C5BD89C-DBC3-5F43-A0BA-C30629791AF1}"/>
              </a:ext>
            </a:extLst>
          </p:cNvPr>
          <p:cNvSpPr>
            <a:spLocks noGrp="1"/>
          </p:cNvSpPr>
          <p:nvPr>
            <p:ph type="dt" sz="half" idx="10"/>
          </p:nvPr>
        </p:nvSpPr>
        <p:spPr/>
        <p:txBody>
          <a:bodyPr/>
          <a:lstStyle/>
          <a:p>
            <a:r>
              <a:rPr lang="en-US" sz="901" i="1" dirty="0"/>
              <a:t>March 15, 2024</a:t>
            </a:r>
            <a:endParaRPr lang="en-US" dirty="0"/>
          </a:p>
        </p:txBody>
      </p:sp>
      <p:sp>
        <p:nvSpPr>
          <p:cNvPr id="5" name="Footer Placeholder 4">
            <a:extLst>
              <a:ext uri="{FF2B5EF4-FFF2-40B4-BE49-F238E27FC236}">
                <a16:creationId xmlns:a16="http://schemas.microsoft.com/office/drawing/2014/main" id="{A955410C-97CD-1D47-B14A-F52E7BF8E953}"/>
              </a:ext>
            </a:extLst>
          </p:cNvPr>
          <p:cNvSpPr>
            <a:spLocks noGrp="1"/>
          </p:cNvSpPr>
          <p:nvPr>
            <p:ph type="ftr" sz="quarter" idx="11"/>
          </p:nvPr>
        </p:nvSpPr>
        <p:spPr/>
        <p:txBody>
          <a:bodyPr/>
          <a:lstStyle/>
          <a:p>
            <a:r>
              <a:rPr lang="en-US" dirty="0"/>
              <a:t>CBB External Communications, Steven J. Sibener</a:t>
            </a:r>
          </a:p>
        </p:txBody>
      </p:sp>
      <p:sp>
        <p:nvSpPr>
          <p:cNvPr id="6" name="Slide Number Placeholder 5">
            <a:extLst>
              <a:ext uri="{FF2B5EF4-FFF2-40B4-BE49-F238E27FC236}">
                <a16:creationId xmlns:a16="http://schemas.microsoft.com/office/drawing/2014/main" id="{BABA3D02-4F76-F845-B86E-67ADA7D55FD5}"/>
              </a:ext>
            </a:extLst>
          </p:cNvPr>
          <p:cNvSpPr>
            <a:spLocks noGrp="1"/>
          </p:cNvSpPr>
          <p:nvPr>
            <p:ph type="sldNum" sz="quarter" idx="12"/>
          </p:nvPr>
        </p:nvSpPr>
        <p:spPr/>
        <p:txBody>
          <a:bodyPr/>
          <a:lstStyle/>
          <a:p>
            <a:fld id="{921CBE81-14BD-7343-B359-01BCBA3179F9}" type="slidenum">
              <a:rPr lang="en-US" smtClean="0"/>
              <a:t>21</a:t>
            </a:fld>
            <a:endParaRPr lang="en-US"/>
          </a:p>
        </p:txBody>
      </p:sp>
      <p:sp>
        <p:nvSpPr>
          <p:cNvPr id="8" name="Rectangle 3">
            <a:extLst>
              <a:ext uri="{FF2B5EF4-FFF2-40B4-BE49-F238E27FC236}">
                <a16:creationId xmlns:a16="http://schemas.microsoft.com/office/drawing/2014/main" id="{7BF69552-DB8E-0D4E-82C5-782ED3DB0EDA}"/>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b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98C8691B-8603-B19C-2C21-2B2957197D24}"/>
              </a:ext>
            </a:extLst>
          </p:cNvPr>
          <p:cNvSpPr txBox="1"/>
          <p:nvPr/>
        </p:nvSpPr>
        <p:spPr>
          <a:xfrm>
            <a:off x="89449" y="2005154"/>
            <a:ext cx="6762472" cy="1831271"/>
          </a:xfrm>
          <a:prstGeom prst="rect">
            <a:avLst/>
          </a:prstGeom>
          <a:noFill/>
        </p:spPr>
        <p:txBody>
          <a:bodyPr wrap="square" rtlCol="0">
            <a:spAutoFit/>
          </a:bodyPr>
          <a:lstStyle/>
          <a:p>
            <a:pPr>
              <a:spcBef>
                <a:spcPts val="600"/>
              </a:spcBef>
            </a:pPr>
            <a:r>
              <a:rPr lang="en-US" sz="1600" b="1" dirty="0"/>
              <a:t>-</a:t>
            </a:r>
            <a:r>
              <a:rPr lang="en-US" sz="1600" dirty="0"/>
              <a:t> </a:t>
            </a:r>
            <a:r>
              <a:rPr lang="en-US" b="1" dirty="0">
                <a:solidFill>
                  <a:schemeClr val="accent1"/>
                </a:solidFill>
              </a:rPr>
              <a:t>51</a:t>
            </a:r>
            <a:r>
              <a:rPr lang="en-US" dirty="0"/>
              <a:t> graduate students and postdocs have gone on</a:t>
            </a:r>
            <a:br>
              <a:rPr lang="en-US" dirty="0"/>
            </a:br>
            <a:r>
              <a:rPr lang="en-US" dirty="0"/>
              <a:t>to positions in industry, national labs, and academia.</a:t>
            </a:r>
          </a:p>
          <a:p>
            <a:pPr>
              <a:spcBef>
                <a:spcPts val="600"/>
              </a:spcBef>
            </a:pPr>
            <a:r>
              <a:rPr lang="en-US" dirty="0"/>
              <a:t>- </a:t>
            </a:r>
            <a:r>
              <a:rPr lang="en-US" b="1" dirty="0">
                <a:solidFill>
                  <a:schemeClr val="accent1"/>
                </a:solidFill>
              </a:rPr>
              <a:t>21</a:t>
            </a:r>
            <a:r>
              <a:rPr lang="en-US" dirty="0"/>
              <a:t> undergrads participate in our research annually, </a:t>
            </a:r>
            <a:br>
              <a:rPr lang="en-US" dirty="0"/>
            </a:br>
            <a:r>
              <a:rPr lang="en-US" dirty="0"/>
              <a:t>including students from minority serving institutions </a:t>
            </a:r>
            <a:br>
              <a:rPr lang="en-US" dirty="0"/>
            </a:br>
            <a:r>
              <a:rPr lang="en-US" dirty="0">
                <a:solidFill>
                  <a:schemeClr val="accent1"/>
                </a:solidFill>
              </a:rPr>
              <a:t>12 MSIs to date.</a:t>
            </a:r>
          </a:p>
          <a:p>
            <a:endParaRPr lang="en-US" dirty="0"/>
          </a:p>
        </p:txBody>
      </p:sp>
      <p:grpSp>
        <p:nvGrpSpPr>
          <p:cNvPr id="41" name="Group 40">
            <a:extLst>
              <a:ext uri="{FF2B5EF4-FFF2-40B4-BE49-F238E27FC236}">
                <a16:creationId xmlns:a16="http://schemas.microsoft.com/office/drawing/2014/main" id="{099C34B3-0A71-2EA4-3EC9-F9BFB8781600}"/>
              </a:ext>
            </a:extLst>
          </p:cNvPr>
          <p:cNvGrpSpPr/>
          <p:nvPr/>
        </p:nvGrpSpPr>
        <p:grpSpPr>
          <a:xfrm>
            <a:off x="5287427" y="1741171"/>
            <a:ext cx="3842887" cy="3237786"/>
            <a:chOff x="5732305" y="1760643"/>
            <a:chExt cx="3842887" cy="3237786"/>
          </a:xfrm>
        </p:grpSpPr>
        <p:pic>
          <p:nvPicPr>
            <p:cNvPr id="23" name="Picture 22" descr="A picture containing text, container&#10;&#10;Description automatically generated">
              <a:extLst>
                <a:ext uri="{FF2B5EF4-FFF2-40B4-BE49-F238E27FC236}">
                  <a16:creationId xmlns:a16="http://schemas.microsoft.com/office/drawing/2014/main" id="{BDE958F7-8C34-B510-EDAE-2FC4D47394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9727" y="4037965"/>
              <a:ext cx="482593" cy="482593"/>
            </a:xfrm>
            <a:prstGeom prst="rect">
              <a:avLst/>
            </a:prstGeom>
          </p:spPr>
        </p:pic>
        <p:pic>
          <p:nvPicPr>
            <p:cNvPr id="17" name="Picture 16" descr="Logo, company name&#10;&#10;Description automatically generated">
              <a:extLst>
                <a:ext uri="{FF2B5EF4-FFF2-40B4-BE49-F238E27FC236}">
                  <a16:creationId xmlns:a16="http://schemas.microsoft.com/office/drawing/2014/main" id="{84C554CC-D890-C338-CDC2-69DEAEC61E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74017" y="3994865"/>
              <a:ext cx="1082759" cy="568794"/>
            </a:xfrm>
            <a:prstGeom prst="rect">
              <a:avLst/>
            </a:prstGeom>
          </p:spPr>
        </p:pic>
        <p:pic>
          <p:nvPicPr>
            <p:cNvPr id="10" name="Picture 9" descr="Logo, company name&#10;&#10;Description automatically generated">
              <a:extLst>
                <a:ext uri="{FF2B5EF4-FFF2-40B4-BE49-F238E27FC236}">
                  <a16:creationId xmlns:a16="http://schemas.microsoft.com/office/drawing/2014/main" id="{2A7CB106-2B10-818B-721B-A985AEF9CF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02087" y="3039143"/>
              <a:ext cx="1250954" cy="536124"/>
            </a:xfrm>
            <a:prstGeom prst="rect">
              <a:avLst/>
            </a:prstGeom>
          </p:spPr>
        </p:pic>
        <p:pic>
          <p:nvPicPr>
            <p:cNvPr id="11" name="Picture 10" descr="Logo&#10;&#10;Description automatically generated">
              <a:extLst>
                <a:ext uri="{FF2B5EF4-FFF2-40B4-BE49-F238E27FC236}">
                  <a16:creationId xmlns:a16="http://schemas.microsoft.com/office/drawing/2014/main" id="{C0E6F80D-3ED0-2B2E-345A-F5A3A5D330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85086" y="4503655"/>
              <a:ext cx="883524" cy="494774"/>
            </a:xfrm>
            <a:prstGeom prst="rect">
              <a:avLst/>
            </a:prstGeom>
          </p:spPr>
        </p:pic>
        <p:pic>
          <p:nvPicPr>
            <p:cNvPr id="13" name="Picture 12" descr="Logo, company name&#10;&#10;Description automatically generated">
              <a:extLst>
                <a:ext uri="{FF2B5EF4-FFF2-40B4-BE49-F238E27FC236}">
                  <a16:creationId xmlns:a16="http://schemas.microsoft.com/office/drawing/2014/main" id="{ED044547-8FE0-D383-0BC3-D53DA4A33A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52728" y="4473386"/>
              <a:ext cx="609871" cy="402162"/>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DE6F2A9E-7758-DD30-8A28-E1F08077E1B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68619" y="3667496"/>
              <a:ext cx="1860158" cy="440777"/>
            </a:xfrm>
            <a:prstGeom prst="rect">
              <a:avLst/>
            </a:prstGeom>
          </p:spPr>
        </p:pic>
        <p:pic>
          <p:nvPicPr>
            <p:cNvPr id="15" name="Picture 14" descr="Logo, company name&#10;&#10;Description automatically generated">
              <a:extLst>
                <a:ext uri="{FF2B5EF4-FFF2-40B4-BE49-F238E27FC236}">
                  <a16:creationId xmlns:a16="http://schemas.microsoft.com/office/drawing/2014/main" id="{E7E919A1-4135-B695-C58C-CA60F21DC49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13461" y="2275034"/>
              <a:ext cx="1001412" cy="756882"/>
            </a:xfrm>
            <a:prstGeom prst="rect">
              <a:avLst/>
            </a:prstGeom>
          </p:spPr>
        </p:pic>
        <p:pic>
          <p:nvPicPr>
            <p:cNvPr id="16" name="Picture 15" descr="Chart, waterfall chart&#10;&#10;Description automatically generated">
              <a:extLst>
                <a:ext uri="{FF2B5EF4-FFF2-40B4-BE49-F238E27FC236}">
                  <a16:creationId xmlns:a16="http://schemas.microsoft.com/office/drawing/2014/main" id="{90BCF537-F911-B91B-1A87-ADB936702B8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453568" y="4513335"/>
              <a:ext cx="987389" cy="452271"/>
            </a:xfrm>
            <a:prstGeom prst="rect">
              <a:avLst/>
            </a:prstGeom>
          </p:spPr>
        </p:pic>
        <p:pic>
          <p:nvPicPr>
            <p:cNvPr id="18" name="Picture 17" descr="Logo, company name&#10;&#10;Description automatically generated">
              <a:extLst>
                <a:ext uri="{FF2B5EF4-FFF2-40B4-BE49-F238E27FC236}">
                  <a16:creationId xmlns:a16="http://schemas.microsoft.com/office/drawing/2014/main" id="{D30EBF5A-8206-BD6B-2234-339649F8AE8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75337" y="3580955"/>
              <a:ext cx="1037210" cy="518605"/>
            </a:xfrm>
            <a:prstGeom prst="rect">
              <a:avLst/>
            </a:prstGeom>
          </p:spPr>
        </p:pic>
        <p:pic>
          <p:nvPicPr>
            <p:cNvPr id="19" name="Picture 18" descr="Logo, company name&#10;&#10;Description automatically generated">
              <a:extLst>
                <a:ext uri="{FF2B5EF4-FFF2-40B4-BE49-F238E27FC236}">
                  <a16:creationId xmlns:a16="http://schemas.microsoft.com/office/drawing/2014/main" id="{4DFD4B3D-FEB4-4595-E48A-6C5926838A6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27169" y="1906156"/>
              <a:ext cx="1655502" cy="633925"/>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8CB6678A-E11A-2B34-FE2A-63C9982637F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140138" y="3091171"/>
              <a:ext cx="1435054" cy="502269"/>
            </a:xfrm>
            <a:prstGeom prst="rect">
              <a:avLst/>
            </a:prstGeom>
          </p:spPr>
        </p:pic>
        <p:pic>
          <p:nvPicPr>
            <p:cNvPr id="21" name="Picture 20" descr="Icon&#10;&#10;Description automatically generated">
              <a:extLst>
                <a:ext uri="{FF2B5EF4-FFF2-40B4-BE49-F238E27FC236}">
                  <a16:creationId xmlns:a16="http://schemas.microsoft.com/office/drawing/2014/main" id="{6762548A-D997-9562-9C64-027109AC0CC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136037" y="2701298"/>
              <a:ext cx="1781049" cy="293084"/>
            </a:xfrm>
            <a:prstGeom prst="rect">
              <a:avLst/>
            </a:prstGeom>
          </p:spPr>
        </p:pic>
        <p:pic>
          <p:nvPicPr>
            <p:cNvPr id="22" name="Picture 21" descr="A blue and white logo&#10;&#10;Description automatically generated with medium confidence">
              <a:extLst>
                <a:ext uri="{FF2B5EF4-FFF2-40B4-BE49-F238E27FC236}">
                  <a16:creationId xmlns:a16="http://schemas.microsoft.com/office/drawing/2014/main" id="{9DEF657D-BEC9-BF99-ABF0-C403C432B83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732305" y="4195272"/>
              <a:ext cx="972378" cy="273553"/>
            </a:xfrm>
            <a:prstGeom prst="rect">
              <a:avLst/>
            </a:prstGeom>
          </p:spPr>
        </p:pic>
        <p:pic>
          <p:nvPicPr>
            <p:cNvPr id="12" name="Picture 11" descr="Logo, company name&#10;&#10;Description automatically generated">
              <a:extLst>
                <a:ext uri="{FF2B5EF4-FFF2-40B4-BE49-F238E27FC236}">
                  <a16:creationId xmlns:a16="http://schemas.microsoft.com/office/drawing/2014/main" id="{F390DF07-E184-147E-3631-599C2690C25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414118" y="1760643"/>
              <a:ext cx="988835" cy="458460"/>
            </a:xfrm>
            <a:prstGeom prst="rect">
              <a:avLst/>
            </a:prstGeom>
          </p:spPr>
        </p:pic>
      </p:grpSp>
      <p:grpSp>
        <p:nvGrpSpPr>
          <p:cNvPr id="40" name="Group 39">
            <a:extLst>
              <a:ext uri="{FF2B5EF4-FFF2-40B4-BE49-F238E27FC236}">
                <a16:creationId xmlns:a16="http://schemas.microsoft.com/office/drawing/2014/main" id="{21A147C8-9A51-4A6F-9F88-5A0D9F9B6F22}"/>
              </a:ext>
            </a:extLst>
          </p:cNvPr>
          <p:cNvGrpSpPr/>
          <p:nvPr/>
        </p:nvGrpSpPr>
        <p:grpSpPr>
          <a:xfrm>
            <a:off x="921331" y="3622576"/>
            <a:ext cx="3687508" cy="1331461"/>
            <a:chOff x="68519" y="3575650"/>
            <a:chExt cx="3687508" cy="1331461"/>
          </a:xfrm>
        </p:grpSpPr>
        <p:pic>
          <p:nvPicPr>
            <p:cNvPr id="24" name="Picture 23" descr="A person smiling with the hand on the chin&#10;&#10;Description automatically generated with medium confidence">
              <a:extLst>
                <a:ext uri="{FF2B5EF4-FFF2-40B4-BE49-F238E27FC236}">
                  <a16:creationId xmlns:a16="http://schemas.microsoft.com/office/drawing/2014/main" id="{6E6B1148-132F-8090-23F8-D4A0D8FB5CFC}"/>
                </a:ext>
              </a:extLst>
            </p:cNvPr>
            <p:cNvPicPr>
              <a:picLocks noChangeAspect="1"/>
            </p:cNvPicPr>
            <p:nvPr/>
          </p:nvPicPr>
          <p:blipFill>
            <a:blip r:embed="rId17" cstate="screen">
              <a:extLst>
                <a:ext uri="{BEBA8EAE-BF5A-486C-A8C5-ECC9F3942E4B}">
                  <a14:imgProps xmlns:a14="http://schemas.microsoft.com/office/drawing/2010/main">
                    <a14:imgLayer r:embed="rId18">
                      <a14:imgEffect>
                        <a14:brightnessContrast bright="17000"/>
                      </a14:imgEffect>
                    </a14:imgLayer>
                  </a14:imgProps>
                </a:ext>
                <a:ext uri="{28A0092B-C50C-407E-A947-70E740481C1C}">
                  <a14:useLocalDpi xmlns:a14="http://schemas.microsoft.com/office/drawing/2010/main"/>
                </a:ext>
              </a:extLst>
            </a:blip>
            <a:stretch>
              <a:fillRect/>
            </a:stretch>
          </p:blipFill>
          <p:spPr>
            <a:xfrm>
              <a:off x="1977334" y="4118124"/>
              <a:ext cx="668209" cy="788987"/>
            </a:xfrm>
            <a:prstGeom prst="rect">
              <a:avLst/>
            </a:prstGeom>
          </p:spPr>
        </p:pic>
        <p:pic>
          <p:nvPicPr>
            <p:cNvPr id="26" name="Picture 25" descr="A person wearing glasses&#10;&#10;Description automatically generated with medium confidence">
              <a:extLst>
                <a:ext uri="{FF2B5EF4-FFF2-40B4-BE49-F238E27FC236}">
                  <a16:creationId xmlns:a16="http://schemas.microsoft.com/office/drawing/2014/main" id="{471793F7-FD37-2235-6888-D9712367A258}"/>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357687" y="4225893"/>
              <a:ext cx="639573" cy="673319"/>
            </a:xfrm>
            <a:prstGeom prst="rect">
              <a:avLst/>
            </a:prstGeom>
          </p:spPr>
        </p:pic>
        <p:pic>
          <p:nvPicPr>
            <p:cNvPr id="27" name="Picture 26" descr="A picture containing person, outdoor, grass, child&#10;&#10;Description automatically generated">
              <a:extLst>
                <a:ext uri="{FF2B5EF4-FFF2-40B4-BE49-F238E27FC236}">
                  <a16:creationId xmlns:a16="http://schemas.microsoft.com/office/drawing/2014/main" id="{001754BF-9B31-9D5C-8AF2-CD21A8E8DCC6}"/>
                </a:ext>
              </a:extLst>
            </p:cNvPr>
            <p:cNvPicPr>
              <a:picLocks noChangeAspect="1"/>
            </p:cNvPicPr>
            <p:nvPr/>
          </p:nvPicPr>
          <p:blipFill>
            <a:blip r:embed="rId20" cstate="screen">
              <a:extLst>
                <a:ext uri="{BEBA8EAE-BF5A-486C-A8C5-ECC9F3942E4B}">
                  <a14:imgProps xmlns:a14="http://schemas.microsoft.com/office/drawing/2010/main">
                    <a14:imgLayer r:embed="rId21">
                      <a14:imgEffect>
                        <a14:brightnessContrast bright="8000"/>
                      </a14:imgEffect>
                    </a14:imgLayer>
                  </a14:imgProps>
                </a:ext>
                <a:ext uri="{28A0092B-C50C-407E-A947-70E740481C1C}">
                  <a14:useLocalDpi xmlns:a14="http://schemas.microsoft.com/office/drawing/2010/main"/>
                </a:ext>
              </a:extLst>
            </a:blip>
            <a:stretch>
              <a:fillRect/>
            </a:stretch>
          </p:blipFill>
          <p:spPr>
            <a:xfrm>
              <a:off x="728579" y="3577183"/>
              <a:ext cx="633043" cy="635998"/>
            </a:xfrm>
            <a:prstGeom prst="rect">
              <a:avLst/>
            </a:prstGeom>
          </p:spPr>
        </p:pic>
        <p:pic>
          <p:nvPicPr>
            <p:cNvPr id="28" name="Picture 27" descr="A person smiling for the camera&#10;&#10;Description automatically generated with medium confidence">
              <a:extLst>
                <a:ext uri="{FF2B5EF4-FFF2-40B4-BE49-F238E27FC236}">
                  <a16:creationId xmlns:a16="http://schemas.microsoft.com/office/drawing/2014/main" id="{86A523F4-1028-3B02-FCBB-8C4978852E42}"/>
                </a:ext>
              </a:extLst>
            </p:cNvPr>
            <p:cNvPicPr>
              <a:picLocks noChangeAspect="1"/>
            </p:cNvPicPr>
            <p:nvPr/>
          </p:nvPicPr>
          <p:blipFill>
            <a:blip r:embed="rId22" cstate="screen">
              <a:extLst>
                <a:ext uri="{BEBA8EAE-BF5A-486C-A8C5-ECC9F3942E4B}">
                  <a14:imgProps xmlns:a14="http://schemas.microsoft.com/office/drawing/2010/main">
                    <a14:imgLayer r:embed="rId23">
                      <a14:imgEffect>
                        <a14:brightnessContrast bright="14000"/>
                      </a14:imgEffect>
                    </a14:imgLayer>
                  </a14:imgProps>
                </a:ext>
                <a:ext uri="{28A0092B-C50C-407E-A947-70E740481C1C}">
                  <a14:useLocalDpi xmlns:a14="http://schemas.microsoft.com/office/drawing/2010/main"/>
                </a:ext>
              </a:extLst>
            </a:blip>
            <a:stretch>
              <a:fillRect/>
            </a:stretch>
          </p:blipFill>
          <p:spPr>
            <a:xfrm>
              <a:off x="713430" y="4213181"/>
              <a:ext cx="639573" cy="673319"/>
            </a:xfrm>
            <a:prstGeom prst="rect">
              <a:avLst/>
            </a:prstGeom>
          </p:spPr>
        </p:pic>
        <p:pic>
          <p:nvPicPr>
            <p:cNvPr id="29" name="Picture 28" descr="A person with purple hair&#10;&#10;Description automatically generated with medium confidence">
              <a:extLst>
                <a:ext uri="{FF2B5EF4-FFF2-40B4-BE49-F238E27FC236}">
                  <a16:creationId xmlns:a16="http://schemas.microsoft.com/office/drawing/2014/main" id="{9E2C1A4F-CF25-1205-7B0B-A0FB40665968}"/>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9284" y="3576758"/>
              <a:ext cx="633043" cy="633043"/>
            </a:xfrm>
            <a:prstGeom prst="rect">
              <a:avLst/>
            </a:prstGeom>
          </p:spPr>
        </p:pic>
        <p:pic>
          <p:nvPicPr>
            <p:cNvPr id="30" name="Picture 29" descr="A picture containing person, outdoor, sky, clothing&#10;&#10;Description automatically generated">
              <a:extLst>
                <a:ext uri="{FF2B5EF4-FFF2-40B4-BE49-F238E27FC236}">
                  <a16:creationId xmlns:a16="http://schemas.microsoft.com/office/drawing/2014/main" id="{92FBB016-D599-3E18-F8EB-D996E6182ECD}"/>
                </a:ext>
              </a:extLst>
            </p:cNvPr>
            <p:cNvPicPr>
              <a:picLocks noChangeAspect="1"/>
            </p:cNvPicPr>
            <p:nvPr/>
          </p:nvPicPr>
          <p:blipFill>
            <a:blip r:embed="rId25" cstate="screen">
              <a:extLst>
                <a:ext uri="{BEBA8EAE-BF5A-486C-A8C5-ECC9F3942E4B}">
                  <a14:imgProps xmlns:a14="http://schemas.microsoft.com/office/drawing/2010/main">
                    <a14:imgLayer r:embed="rId26">
                      <a14:imgEffect>
                        <a14:brightnessContrast bright="30000"/>
                      </a14:imgEffect>
                    </a14:imgLayer>
                  </a14:imgProps>
                </a:ext>
                <a:ext uri="{28A0092B-C50C-407E-A947-70E740481C1C}">
                  <a14:useLocalDpi xmlns:a14="http://schemas.microsoft.com/office/drawing/2010/main"/>
                </a:ext>
              </a:extLst>
            </a:blip>
            <a:stretch>
              <a:fillRect/>
            </a:stretch>
          </p:blipFill>
          <p:spPr>
            <a:xfrm>
              <a:off x="1977334" y="3596955"/>
              <a:ext cx="668209" cy="602182"/>
            </a:xfrm>
            <a:prstGeom prst="rect">
              <a:avLst/>
            </a:prstGeom>
          </p:spPr>
        </p:pic>
        <p:pic>
          <p:nvPicPr>
            <p:cNvPr id="31" name="Picture 30" descr="A person with dark hair&#10;&#10;Description automatically generated with low confidence">
              <a:extLst>
                <a:ext uri="{FF2B5EF4-FFF2-40B4-BE49-F238E27FC236}">
                  <a16:creationId xmlns:a16="http://schemas.microsoft.com/office/drawing/2014/main" id="{766C771B-8D0B-E4C5-0B7E-A502E3F5EDE3}"/>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8519" y="4206421"/>
              <a:ext cx="680079" cy="680079"/>
            </a:xfrm>
            <a:prstGeom prst="rect">
              <a:avLst/>
            </a:prstGeom>
          </p:spPr>
        </p:pic>
        <p:pic>
          <p:nvPicPr>
            <p:cNvPr id="25" name="Picture 24" descr="A person with a beard and glasses&#10;&#10;Description automatically generated with medium confidence">
              <a:extLst>
                <a:ext uri="{FF2B5EF4-FFF2-40B4-BE49-F238E27FC236}">
                  <a16:creationId xmlns:a16="http://schemas.microsoft.com/office/drawing/2014/main" id="{2997D78C-6370-487C-989A-2B42F27DD951}"/>
                </a:ext>
              </a:extLst>
            </p:cNvPr>
            <p:cNvPicPr>
              <a:picLocks noChangeAspect="1"/>
            </p:cNvPicPr>
            <p:nvPr/>
          </p:nvPicPr>
          <p:blipFill>
            <a:blip r:embed="rId28" cstate="screen">
              <a:extLst>
                <a:ext uri="{BEBA8EAE-BF5A-486C-A8C5-ECC9F3942E4B}">
                  <a14:imgProps xmlns:a14="http://schemas.microsoft.com/office/drawing/2010/main">
                    <a14:imgLayer r:embed="rId29">
                      <a14:imgEffect>
                        <a14:brightnessContrast bright="9000"/>
                      </a14:imgEffect>
                    </a14:imgLayer>
                  </a14:imgProps>
                </a:ext>
                <a:ext uri="{28A0092B-C50C-407E-A947-70E740481C1C}">
                  <a14:useLocalDpi xmlns:a14="http://schemas.microsoft.com/office/drawing/2010/main"/>
                </a:ext>
              </a:extLst>
            </a:blip>
            <a:stretch>
              <a:fillRect/>
            </a:stretch>
          </p:blipFill>
          <p:spPr>
            <a:xfrm>
              <a:off x="1357874" y="3575650"/>
              <a:ext cx="633043" cy="650243"/>
            </a:xfrm>
            <a:prstGeom prst="rect">
              <a:avLst/>
            </a:prstGeom>
          </p:spPr>
        </p:pic>
        <p:pic>
          <p:nvPicPr>
            <p:cNvPr id="33" name="Picture 32" descr="A person wearing glasses&#10;&#10;Description automatically generated with medium confidence">
              <a:extLst>
                <a:ext uri="{FF2B5EF4-FFF2-40B4-BE49-F238E27FC236}">
                  <a16:creationId xmlns:a16="http://schemas.microsoft.com/office/drawing/2014/main" id="{1696D91D-69C4-A224-064D-F984123D29F4}"/>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3187976" y="4236959"/>
              <a:ext cx="568051" cy="649541"/>
            </a:xfrm>
            <a:prstGeom prst="rect">
              <a:avLst/>
            </a:prstGeom>
          </p:spPr>
        </p:pic>
        <p:pic>
          <p:nvPicPr>
            <p:cNvPr id="35" name="Picture 34" descr="A person with a beard&#10;&#10;Description automatically generated">
              <a:extLst>
                <a:ext uri="{FF2B5EF4-FFF2-40B4-BE49-F238E27FC236}">
                  <a16:creationId xmlns:a16="http://schemas.microsoft.com/office/drawing/2014/main" id="{2E2389D3-A7D6-8477-6D2A-DC91FB74DC25}"/>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2670747" y="3607126"/>
              <a:ext cx="532663" cy="618767"/>
            </a:xfrm>
            <a:prstGeom prst="rect">
              <a:avLst/>
            </a:prstGeom>
          </p:spPr>
        </p:pic>
        <p:pic>
          <p:nvPicPr>
            <p:cNvPr id="37" name="Picture 36" descr="A person with a beard&#10;&#10;Description automatically generated with medium confidence">
              <a:extLst>
                <a:ext uri="{FF2B5EF4-FFF2-40B4-BE49-F238E27FC236}">
                  <a16:creationId xmlns:a16="http://schemas.microsoft.com/office/drawing/2014/main" id="{D6749749-D5C9-2A20-CA5B-0A7CFF52150B}"/>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2636017" y="4228775"/>
              <a:ext cx="577163" cy="668316"/>
            </a:xfrm>
            <a:prstGeom prst="rect">
              <a:avLst/>
            </a:prstGeom>
          </p:spPr>
        </p:pic>
        <p:pic>
          <p:nvPicPr>
            <p:cNvPr id="39" name="Picture 38" descr="A picture containing person, outdoor, tree, person&#10;&#10;Description automatically generated">
              <a:extLst>
                <a:ext uri="{FF2B5EF4-FFF2-40B4-BE49-F238E27FC236}">
                  <a16:creationId xmlns:a16="http://schemas.microsoft.com/office/drawing/2014/main" id="{76245411-E185-0D23-1B82-98EF9A365DBF}"/>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3213180" y="3608713"/>
              <a:ext cx="542847" cy="632325"/>
            </a:xfrm>
            <a:prstGeom prst="rect">
              <a:avLst/>
            </a:prstGeom>
          </p:spPr>
        </p:pic>
      </p:grpSp>
      <p:sp>
        <p:nvSpPr>
          <p:cNvPr id="9" name="TextBox 8">
            <a:extLst>
              <a:ext uri="{FF2B5EF4-FFF2-40B4-BE49-F238E27FC236}">
                <a16:creationId xmlns:a16="http://schemas.microsoft.com/office/drawing/2014/main" id="{271D0435-62F9-1FCA-67CB-A01146994862}"/>
              </a:ext>
            </a:extLst>
          </p:cNvPr>
          <p:cNvSpPr txBox="1"/>
          <p:nvPr/>
        </p:nvSpPr>
        <p:spPr>
          <a:xfrm>
            <a:off x="6227011" y="1182624"/>
            <a:ext cx="2300630" cy="369332"/>
          </a:xfrm>
          <a:prstGeom prst="rect">
            <a:avLst/>
          </a:prstGeom>
          <a:noFill/>
          <a:ln w="19050">
            <a:solidFill>
              <a:schemeClr val="accent1"/>
            </a:solidFill>
          </a:ln>
        </p:spPr>
        <p:txBody>
          <a:bodyPr wrap="none" rtlCol="0">
            <a:spAutoFit/>
          </a:bodyPr>
          <a:lstStyle/>
          <a:p>
            <a:r>
              <a:rPr lang="en-US" dirty="0">
                <a:solidFill>
                  <a:schemeClr val="accent1"/>
                </a:solidFill>
              </a:rPr>
              <a:t>See talk by M. Hines</a:t>
            </a:r>
          </a:p>
        </p:txBody>
      </p:sp>
      <p:pic>
        <p:nvPicPr>
          <p:cNvPr id="42" name="Picture 41">
            <a:extLst>
              <a:ext uri="{FF2B5EF4-FFF2-40B4-BE49-F238E27FC236}">
                <a16:creationId xmlns:a16="http://schemas.microsoft.com/office/drawing/2014/main" id="{1C704DE5-DABD-4D44-B037-1AF40C8F602F}"/>
              </a:ext>
            </a:extLst>
          </p:cNvPr>
          <p:cNvPicPr>
            <a:picLocks noChangeAspect="1"/>
          </p:cNvPicPr>
          <p:nvPr/>
        </p:nvPicPr>
        <p:blipFill>
          <a:blip r:embed="rId34"/>
          <a:stretch>
            <a:fillRect/>
          </a:stretch>
        </p:blipFill>
        <p:spPr>
          <a:xfrm>
            <a:off x="4893009" y="3265397"/>
            <a:ext cx="1292380" cy="227216"/>
          </a:xfrm>
          <a:prstGeom prst="rect">
            <a:avLst/>
          </a:prstGeom>
        </p:spPr>
      </p:pic>
    </p:spTree>
    <p:extLst>
      <p:ext uri="{BB962C8B-B14F-4D97-AF65-F5344CB8AC3E}">
        <p14:creationId xmlns:p14="http://schemas.microsoft.com/office/powerpoint/2010/main" val="1388139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PlaceHolder 1"/>
          <p:cNvSpPr>
            <a:spLocks noGrp="1"/>
          </p:cNvSpPr>
          <p:nvPr>
            <p:ph type="title"/>
          </p:nvPr>
        </p:nvSpPr>
        <p:spPr>
          <a:xfrm>
            <a:off x="4763" y="0"/>
            <a:ext cx="9143820" cy="639900"/>
          </a:xfrm>
          <a:prstGeom prst="rect">
            <a:avLst/>
          </a:prstGeom>
          <a:noFill/>
          <a:ln w="0">
            <a:noFill/>
          </a:ln>
        </p:spPr>
        <p:txBody>
          <a:bodyPr numCol="1" spcCol="0" anchor="ctr">
            <a:noAutofit/>
          </a:bodyPr>
          <a:lstStyle/>
          <a:p>
            <a:pPr algn="ctr">
              <a:lnSpc>
                <a:spcPct val="100000"/>
              </a:lnSpc>
            </a:pPr>
            <a:r>
              <a:rPr lang="en-US" sz="2775" dirty="0">
                <a:solidFill>
                  <a:srgbClr val="000000">
                    <a:lumMod val="75000"/>
                    <a:lumOff val="25000"/>
                  </a:srgbClr>
                </a:solidFill>
                <a:latin typeface="Arial"/>
              </a:rPr>
              <a:t>Our Output: </a:t>
            </a:r>
            <a:r>
              <a:rPr lang="en-US" sz="2775" spc="-1" dirty="0">
                <a:solidFill>
                  <a:srgbClr val="404040"/>
                </a:solidFill>
                <a:latin typeface="Arial"/>
              </a:rPr>
              <a:t>Highly trained scientists</a:t>
            </a:r>
            <a:endParaRPr lang="en-US" sz="2775" spc="-1" dirty="0">
              <a:solidFill>
                <a:srgbClr val="000000"/>
              </a:solidFill>
              <a:latin typeface="Arial"/>
            </a:endParaRPr>
          </a:p>
        </p:txBody>
      </p:sp>
      <p:sp>
        <p:nvSpPr>
          <p:cNvPr id="140" name="PlaceHolder 2"/>
          <p:cNvSpPr>
            <a:spLocks noGrp="1"/>
          </p:cNvSpPr>
          <p:nvPr>
            <p:ph type="sldNum" idx="10"/>
          </p:nvPr>
        </p:nvSpPr>
        <p:spPr>
          <a:xfrm>
            <a:off x="8386643" y="4972050"/>
            <a:ext cx="457200" cy="548640"/>
          </a:xfrm>
          <a:prstGeom prst="rect">
            <a:avLst/>
          </a:prstGeom>
          <a:noFill/>
          <a:ln w="9360">
            <a:noFill/>
          </a:ln>
        </p:spPr>
        <p:txBody>
          <a:bodyPr numCol="1" spcCol="0" anchor="ctr">
            <a:noAutofit/>
          </a:bodyPr>
          <a:lstStyle>
            <a:lvl1pPr algn="r">
              <a:lnSpc>
                <a:spcPct val="100000"/>
              </a:lnSpc>
              <a:buNone/>
              <a:defRPr lang="en-US" sz="510" b="0" i="1" strike="noStrike" spc="-1">
                <a:solidFill>
                  <a:srgbClr val="000000"/>
                </a:solidFill>
                <a:latin typeface="Arial"/>
              </a:defRPr>
            </a:lvl1pPr>
          </a:lstStyle>
          <a:p>
            <a:pPr algn="r">
              <a:lnSpc>
                <a:spcPct val="100000"/>
              </a:lnSpc>
              <a:buNone/>
            </a:pPr>
            <a:fld id="{9FF4BE9C-1E7A-453C-B7A9-4C957969016A}" type="slidenum">
              <a:rPr lang="en-US" sz="1050"/>
              <a:t>22</a:t>
            </a:fld>
            <a:endParaRPr lang="en-US" sz="1050">
              <a:latin typeface="Times New Roman"/>
            </a:endParaRPr>
          </a:p>
        </p:txBody>
      </p:sp>
      <p:pic>
        <p:nvPicPr>
          <p:cNvPr id="141" name="Picture 1"/>
          <p:cNvPicPr>
            <a:picLocks/>
          </p:cNvPicPr>
          <p:nvPr/>
        </p:nvPicPr>
        <p:blipFill>
          <a:blip r:embed="rId3" cstate="screen">
            <a:extLst>
              <a:ext uri="{28A0092B-C50C-407E-A947-70E740481C1C}">
                <a14:useLocalDpi xmlns:a14="http://schemas.microsoft.com/office/drawing/2010/main"/>
              </a:ext>
            </a:extLst>
          </a:blip>
          <a:srcRect/>
          <a:stretch/>
        </p:blipFill>
        <p:spPr>
          <a:xfrm>
            <a:off x="7698120" y="764039"/>
            <a:ext cx="548640" cy="685800"/>
          </a:xfrm>
          <a:prstGeom prst="rect">
            <a:avLst/>
          </a:prstGeom>
          <a:ln w="38100">
            <a:solidFill>
              <a:srgbClr val="F58C00"/>
            </a:solidFill>
            <a:round/>
          </a:ln>
          <a:effectLst>
            <a:outerShdw blurRad="50760" dist="50402" dir="2700000" rotWithShape="0">
              <a:srgbClr val="000000">
                <a:alpha val="60000"/>
              </a:srgbClr>
            </a:outerShdw>
          </a:effectLst>
        </p:spPr>
      </p:pic>
      <p:pic>
        <p:nvPicPr>
          <p:cNvPr id="142" name="Picture 2"/>
          <p:cNvPicPr>
            <a:picLocks/>
          </p:cNvPicPr>
          <p:nvPr/>
        </p:nvPicPr>
        <p:blipFill>
          <a:blip r:embed="rId4" cstate="screen">
            <a:extLst>
              <a:ext uri="{28A0092B-C50C-407E-A947-70E740481C1C}">
                <a14:useLocalDpi xmlns:a14="http://schemas.microsoft.com/office/drawing/2010/main"/>
              </a:ext>
            </a:extLst>
          </a:blip>
          <a:stretch/>
        </p:blipFill>
        <p:spPr>
          <a:xfrm>
            <a:off x="8424112" y="765835"/>
            <a:ext cx="548640" cy="685800"/>
          </a:xfrm>
          <a:prstGeom prst="rect">
            <a:avLst/>
          </a:prstGeom>
          <a:ln w="38100">
            <a:solidFill>
              <a:srgbClr val="F58C00"/>
            </a:solidFill>
            <a:round/>
          </a:ln>
          <a:effectLst>
            <a:outerShdw blurRad="50760" dist="50402" dir="2700000" rotWithShape="0">
              <a:srgbClr val="000000">
                <a:alpha val="60000"/>
              </a:srgbClr>
            </a:outerShdw>
          </a:effectLst>
        </p:spPr>
      </p:pic>
      <p:pic>
        <p:nvPicPr>
          <p:cNvPr id="143" name="Picture 4"/>
          <p:cNvPicPr>
            <a:picLocks/>
          </p:cNvPicPr>
          <p:nvPr/>
        </p:nvPicPr>
        <p:blipFill>
          <a:blip r:embed="rId5" cstate="screen">
            <a:extLst>
              <a:ext uri="{28A0092B-C50C-407E-A947-70E740481C1C}">
                <a14:useLocalDpi xmlns:a14="http://schemas.microsoft.com/office/drawing/2010/main"/>
              </a:ext>
            </a:extLst>
          </a:blip>
          <a:stretch/>
        </p:blipFill>
        <p:spPr>
          <a:xfrm>
            <a:off x="6972128" y="1619877"/>
            <a:ext cx="548640" cy="685800"/>
          </a:xfrm>
          <a:prstGeom prst="rect">
            <a:avLst/>
          </a:prstGeom>
          <a:ln w="38100">
            <a:solidFill>
              <a:srgbClr val="F58C00"/>
            </a:solidFill>
            <a:round/>
          </a:ln>
          <a:effectLst>
            <a:outerShdw blurRad="50760" dist="50402" dir="2700000" rotWithShape="0">
              <a:srgbClr val="000000">
                <a:alpha val="60000"/>
              </a:srgbClr>
            </a:outerShdw>
          </a:effectLst>
        </p:spPr>
      </p:pic>
      <p:pic>
        <p:nvPicPr>
          <p:cNvPr id="144" name="Picture 9"/>
          <p:cNvPicPr>
            <a:picLocks/>
          </p:cNvPicPr>
          <p:nvPr/>
        </p:nvPicPr>
        <p:blipFill>
          <a:blip r:embed="rId6" cstate="screen">
            <a:extLst>
              <a:ext uri="{28A0092B-C50C-407E-A947-70E740481C1C}">
                <a14:useLocalDpi xmlns:a14="http://schemas.microsoft.com/office/drawing/2010/main"/>
              </a:ext>
            </a:extLst>
          </a:blip>
          <a:stretch/>
        </p:blipFill>
        <p:spPr>
          <a:xfrm>
            <a:off x="5295745" y="4401448"/>
            <a:ext cx="602387" cy="685800"/>
          </a:xfrm>
          <a:prstGeom prst="rect">
            <a:avLst/>
          </a:prstGeom>
          <a:ln w="38100">
            <a:solidFill>
              <a:srgbClr val="B31B1B"/>
            </a:solidFill>
            <a:round/>
          </a:ln>
          <a:effectLst>
            <a:outerShdw blurRad="50760" dist="50402" dir="2700000" rotWithShape="0">
              <a:srgbClr val="000000">
                <a:alpha val="60000"/>
              </a:srgbClr>
            </a:outerShdw>
          </a:effectLst>
        </p:spPr>
      </p:pic>
      <p:pic>
        <p:nvPicPr>
          <p:cNvPr id="145" name="Picture 11"/>
          <p:cNvPicPr>
            <a:picLocks/>
          </p:cNvPicPr>
          <p:nvPr/>
        </p:nvPicPr>
        <p:blipFill>
          <a:blip r:embed="rId7" cstate="screen">
            <a:extLst>
              <a:ext uri="{28A0092B-C50C-407E-A947-70E740481C1C}">
                <a14:useLocalDpi xmlns:a14="http://schemas.microsoft.com/office/drawing/2010/main"/>
              </a:ext>
            </a:extLst>
          </a:blip>
          <a:srcRect/>
          <a:stretch/>
        </p:blipFill>
        <p:spPr>
          <a:xfrm>
            <a:off x="4576251" y="3513058"/>
            <a:ext cx="548640" cy="685800"/>
          </a:xfrm>
          <a:prstGeom prst="rect">
            <a:avLst/>
          </a:prstGeom>
          <a:ln w="38100">
            <a:solidFill>
              <a:srgbClr val="B31B1B"/>
            </a:solidFill>
            <a:round/>
          </a:ln>
          <a:effectLst>
            <a:outerShdw blurRad="50760" dist="50402" dir="2700000" rotWithShape="0">
              <a:srgbClr val="000000">
                <a:alpha val="60000"/>
              </a:srgbClr>
            </a:outerShdw>
          </a:effectLst>
        </p:spPr>
      </p:pic>
      <p:pic>
        <p:nvPicPr>
          <p:cNvPr id="146" name="Picture 21"/>
          <p:cNvPicPr>
            <a:picLocks/>
          </p:cNvPicPr>
          <p:nvPr/>
        </p:nvPicPr>
        <p:blipFill>
          <a:blip r:embed="rId8" cstate="screen">
            <a:extLst>
              <a:ext uri="{28A0092B-C50C-407E-A947-70E740481C1C}">
                <a14:useLocalDpi xmlns:a14="http://schemas.microsoft.com/office/drawing/2010/main"/>
              </a:ext>
            </a:extLst>
          </a:blip>
          <a:srcRect/>
          <a:stretch/>
        </p:blipFill>
        <p:spPr>
          <a:xfrm>
            <a:off x="5307675" y="2581273"/>
            <a:ext cx="548640" cy="685800"/>
          </a:xfrm>
          <a:prstGeom prst="rect">
            <a:avLst/>
          </a:prstGeom>
          <a:ln w="38100">
            <a:solidFill>
              <a:srgbClr val="B31B1B"/>
            </a:solidFill>
            <a:round/>
          </a:ln>
          <a:effectLst>
            <a:outerShdw blurRad="50760" dist="50402" dir="2700000" rotWithShape="0">
              <a:srgbClr val="000000">
                <a:alpha val="60000"/>
              </a:srgbClr>
            </a:outerShdw>
          </a:effectLst>
        </p:spPr>
      </p:pic>
      <p:pic>
        <p:nvPicPr>
          <p:cNvPr id="147" name="Picture 23"/>
          <p:cNvPicPr>
            <a:picLocks/>
          </p:cNvPicPr>
          <p:nvPr/>
        </p:nvPicPr>
        <p:blipFill>
          <a:blip r:embed="rId9" cstate="screen">
            <a:extLst>
              <a:ext uri="{28A0092B-C50C-407E-A947-70E740481C1C}">
                <a14:useLocalDpi xmlns:a14="http://schemas.microsoft.com/office/drawing/2010/main"/>
              </a:ext>
            </a:extLst>
          </a:blip>
          <a:stretch/>
        </p:blipFill>
        <p:spPr>
          <a:xfrm>
            <a:off x="836022" y="718681"/>
            <a:ext cx="548640" cy="685800"/>
          </a:xfrm>
          <a:prstGeom prst="rect">
            <a:avLst/>
          </a:prstGeom>
          <a:ln w="38100">
            <a:solidFill>
              <a:srgbClr val="2A727F"/>
            </a:solidFill>
            <a:round/>
          </a:ln>
          <a:effectLst>
            <a:outerShdw blurRad="50760" dist="50402" dir="2700000" rotWithShape="0">
              <a:srgbClr val="000000">
                <a:alpha val="60000"/>
              </a:srgbClr>
            </a:outerShdw>
          </a:effectLst>
        </p:spPr>
      </p:pic>
      <p:pic>
        <p:nvPicPr>
          <p:cNvPr id="148" name="Picture 24"/>
          <p:cNvPicPr>
            <a:picLocks/>
          </p:cNvPicPr>
          <p:nvPr/>
        </p:nvPicPr>
        <p:blipFill>
          <a:blip r:embed="rId10" cstate="screen">
            <a:extLst>
              <a:ext uri="{28A0092B-C50C-407E-A947-70E740481C1C}">
                <a14:useLocalDpi xmlns:a14="http://schemas.microsoft.com/office/drawing/2010/main"/>
              </a:ext>
            </a:extLst>
          </a:blip>
          <a:stretch/>
        </p:blipFill>
        <p:spPr>
          <a:xfrm>
            <a:off x="2216999" y="3529749"/>
            <a:ext cx="548640" cy="685800"/>
          </a:xfrm>
          <a:prstGeom prst="rect">
            <a:avLst/>
          </a:prstGeom>
          <a:ln w="38100">
            <a:solidFill>
              <a:srgbClr val="2A727F"/>
            </a:solidFill>
            <a:round/>
          </a:ln>
          <a:effectLst>
            <a:outerShdw blurRad="50760" dist="50402" dir="2700000" rotWithShape="0">
              <a:srgbClr val="000000">
                <a:alpha val="60000"/>
              </a:srgbClr>
            </a:outerShdw>
          </a:effectLst>
        </p:spPr>
      </p:pic>
      <p:pic>
        <p:nvPicPr>
          <p:cNvPr id="149" name="Picture 25" descr="A person wearing glasses&#10;&#10;Description automatically generated with medium confidence"/>
          <p:cNvPicPr>
            <a:picLocks/>
          </p:cNvPicPr>
          <p:nvPr/>
        </p:nvPicPr>
        <p:blipFill>
          <a:blip r:embed="rId11" cstate="screen">
            <a:extLst>
              <a:ext uri="{28A0092B-C50C-407E-A947-70E740481C1C}">
                <a14:useLocalDpi xmlns:a14="http://schemas.microsoft.com/office/drawing/2010/main"/>
              </a:ext>
            </a:extLst>
          </a:blip>
          <a:stretch/>
        </p:blipFill>
        <p:spPr>
          <a:xfrm>
            <a:off x="6039099" y="2581273"/>
            <a:ext cx="548640" cy="685800"/>
          </a:xfrm>
          <a:prstGeom prst="rect">
            <a:avLst/>
          </a:prstGeom>
          <a:ln w="38100">
            <a:solidFill>
              <a:srgbClr val="B31B1B"/>
            </a:solidFill>
            <a:round/>
          </a:ln>
          <a:effectLst>
            <a:outerShdw blurRad="50760" dist="37674" dir="2700000" rotWithShape="0">
              <a:srgbClr val="000000">
                <a:alpha val="60000"/>
              </a:srgbClr>
            </a:outerShdw>
          </a:effectLst>
        </p:spPr>
      </p:pic>
      <p:pic>
        <p:nvPicPr>
          <p:cNvPr id="150" name="Picture 27" descr="Cameron Duncan"/>
          <p:cNvPicPr>
            <a:picLocks/>
          </p:cNvPicPr>
          <p:nvPr/>
        </p:nvPicPr>
        <p:blipFill>
          <a:blip r:embed="rId12" cstate="screen">
            <a:extLst>
              <a:ext uri="{28A0092B-C50C-407E-A947-70E740481C1C}">
                <a14:useLocalDpi xmlns:a14="http://schemas.microsoft.com/office/drawing/2010/main"/>
              </a:ext>
            </a:extLst>
          </a:blip>
          <a:srcRect/>
          <a:stretch/>
        </p:blipFill>
        <p:spPr>
          <a:xfrm>
            <a:off x="2913015" y="718681"/>
            <a:ext cx="548640" cy="685800"/>
          </a:xfrm>
          <a:prstGeom prst="rect">
            <a:avLst/>
          </a:prstGeom>
          <a:ln w="38100">
            <a:solidFill>
              <a:srgbClr val="2A727F"/>
            </a:solidFill>
            <a:round/>
          </a:ln>
          <a:effectLst>
            <a:outerShdw blurRad="50760" dist="37674" dir="2700000" rotWithShape="0">
              <a:srgbClr val="000000">
                <a:alpha val="60000"/>
              </a:srgbClr>
            </a:outerShdw>
          </a:effectLst>
        </p:spPr>
      </p:pic>
      <p:pic>
        <p:nvPicPr>
          <p:cNvPr id="151" name="Picture 30" descr="Matthew Gordon"/>
          <p:cNvPicPr>
            <a:picLocks/>
          </p:cNvPicPr>
          <p:nvPr/>
        </p:nvPicPr>
        <p:blipFill>
          <a:blip r:embed="rId13" cstate="screen">
            <a:extLst>
              <a:ext uri="{28A0092B-C50C-407E-A947-70E740481C1C}">
                <a14:useLocalDpi xmlns:a14="http://schemas.microsoft.com/office/drawing/2010/main"/>
              </a:ext>
            </a:extLst>
          </a:blip>
          <a:srcRect/>
          <a:stretch/>
        </p:blipFill>
        <p:spPr>
          <a:xfrm>
            <a:off x="1539430" y="4395772"/>
            <a:ext cx="548640" cy="685800"/>
          </a:xfrm>
          <a:prstGeom prst="rect">
            <a:avLst/>
          </a:prstGeom>
          <a:ln w="38100">
            <a:solidFill>
              <a:srgbClr val="2A727F"/>
            </a:solidFill>
            <a:round/>
          </a:ln>
          <a:effectLst>
            <a:outerShdw blurRad="50760" dist="37674" dir="2700000" rotWithShape="0">
              <a:srgbClr val="000000">
                <a:alpha val="60000"/>
              </a:srgbClr>
            </a:outerShdw>
          </a:effectLst>
        </p:spPr>
      </p:pic>
      <p:pic>
        <p:nvPicPr>
          <p:cNvPr id="152" name="Picture 32" descr="William Li"/>
          <p:cNvPicPr>
            <a:picLocks/>
          </p:cNvPicPr>
          <p:nvPr/>
        </p:nvPicPr>
        <p:blipFill>
          <a:blip r:embed="rId14" cstate="screen">
            <a:extLst>
              <a:ext uri="{28A0092B-C50C-407E-A947-70E740481C1C}">
                <a14:useLocalDpi xmlns:a14="http://schemas.microsoft.com/office/drawing/2010/main"/>
              </a:ext>
            </a:extLst>
          </a:blip>
          <a:stretch/>
        </p:blipFill>
        <p:spPr>
          <a:xfrm>
            <a:off x="4576251" y="2595343"/>
            <a:ext cx="548640" cy="685800"/>
          </a:xfrm>
          <a:prstGeom prst="rect">
            <a:avLst/>
          </a:prstGeom>
          <a:ln w="38100">
            <a:solidFill>
              <a:srgbClr val="B31B1B"/>
            </a:solidFill>
            <a:round/>
          </a:ln>
          <a:effectLst>
            <a:outerShdw blurRad="50760" dist="37674" dir="2700000" rotWithShape="0">
              <a:srgbClr val="000000">
                <a:alpha val="60000"/>
              </a:srgbClr>
            </a:outerShdw>
          </a:effectLst>
        </p:spPr>
      </p:pic>
      <p:pic>
        <p:nvPicPr>
          <p:cNvPr id="166" name="Picture 36" descr="Matt Andorf"/>
          <p:cNvPicPr>
            <a:picLocks/>
          </p:cNvPicPr>
          <p:nvPr/>
        </p:nvPicPr>
        <p:blipFill rotWithShape="1">
          <a:blip r:embed="rId15" cstate="screen">
            <a:extLst>
              <a:ext uri="{28A0092B-C50C-407E-A947-70E740481C1C}">
                <a14:useLocalDpi xmlns:a14="http://schemas.microsoft.com/office/drawing/2010/main"/>
              </a:ext>
            </a:extLst>
          </a:blip>
          <a:srcRect/>
          <a:stretch/>
        </p:blipFill>
        <p:spPr>
          <a:xfrm>
            <a:off x="143691" y="718681"/>
            <a:ext cx="548640" cy="685800"/>
          </a:xfrm>
          <a:prstGeom prst="rect">
            <a:avLst/>
          </a:prstGeom>
          <a:ln w="38100">
            <a:solidFill>
              <a:srgbClr val="2A727F"/>
            </a:solidFill>
          </a:ln>
        </p:spPr>
      </p:pic>
      <p:pic>
        <p:nvPicPr>
          <p:cNvPr id="169" name="Picture 37" descr="Nilanjan Banerjee"/>
          <p:cNvPicPr>
            <a:picLocks/>
          </p:cNvPicPr>
          <p:nvPr/>
        </p:nvPicPr>
        <p:blipFill>
          <a:blip r:embed="rId16" cstate="screen">
            <a:extLst>
              <a:ext uri="{28A0092B-C50C-407E-A947-70E740481C1C}">
                <a14:useLocalDpi xmlns:a14="http://schemas.microsoft.com/office/drawing/2010/main"/>
              </a:ext>
            </a:extLst>
          </a:blip>
          <a:srcRect/>
          <a:stretch/>
        </p:blipFill>
        <p:spPr>
          <a:xfrm>
            <a:off x="4514943" y="4395772"/>
            <a:ext cx="548640" cy="685800"/>
          </a:xfrm>
          <a:prstGeom prst="rect">
            <a:avLst/>
          </a:prstGeom>
          <a:ln w="38100">
            <a:solidFill>
              <a:srgbClr val="C00000"/>
            </a:solidFill>
            <a:round/>
          </a:ln>
          <a:effectLst>
            <a:outerShdw blurRad="50760" dist="50402" dir="2700000" rotWithShape="0">
              <a:srgbClr val="000000">
                <a:alpha val="60000"/>
              </a:srgbClr>
            </a:outerShdw>
          </a:effectLst>
        </p:spPr>
      </p:pic>
      <p:pic>
        <p:nvPicPr>
          <p:cNvPr id="172" name="Picture 38"/>
          <p:cNvPicPr>
            <a:picLocks/>
          </p:cNvPicPr>
          <p:nvPr/>
        </p:nvPicPr>
        <p:blipFill>
          <a:blip r:embed="rId17" cstate="screen">
            <a:extLst>
              <a:ext uri="{28A0092B-C50C-407E-A947-70E740481C1C}">
                <a14:useLocalDpi xmlns:a14="http://schemas.microsoft.com/office/drawing/2010/main"/>
              </a:ext>
            </a:extLst>
          </a:blip>
          <a:srcRect/>
          <a:stretch/>
        </p:blipFill>
        <p:spPr>
          <a:xfrm>
            <a:off x="7730675" y="1619877"/>
            <a:ext cx="548640" cy="685800"/>
          </a:xfrm>
          <a:prstGeom prst="rect">
            <a:avLst/>
          </a:prstGeom>
          <a:ln w="38100">
            <a:solidFill>
              <a:srgbClr val="F58C00"/>
            </a:solidFill>
            <a:round/>
          </a:ln>
        </p:spPr>
      </p:pic>
      <p:grpSp>
        <p:nvGrpSpPr>
          <p:cNvPr id="2" name="Group 1">
            <a:extLst>
              <a:ext uri="{FF2B5EF4-FFF2-40B4-BE49-F238E27FC236}">
                <a16:creationId xmlns:a16="http://schemas.microsoft.com/office/drawing/2014/main" id="{28B25DEF-CFBC-7138-F864-117A97EA5120}"/>
              </a:ext>
            </a:extLst>
          </p:cNvPr>
          <p:cNvGrpSpPr>
            <a:grpSpLocks/>
          </p:cNvGrpSpPr>
          <p:nvPr/>
        </p:nvGrpSpPr>
        <p:grpSpPr>
          <a:xfrm>
            <a:off x="7246448" y="4402994"/>
            <a:ext cx="1430671" cy="646331"/>
            <a:chOff x="10154653" y="5402462"/>
            <a:chExt cx="6386323" cy="1035561"/>
          </a:xfrm>
        </p:grpSpPr>
        <p:sp>
          <p:nvSpPr>
            <p:cNvPr id="3" name="TextBox 2">
              <a:extLst>
                <a:ext uri="{FF2B5EF4-FFF2-40B4-BE49-F238E27FC236}">
                  <a16:creationId xmlns:a16="http://schemas.microsoft.com/office/drawing/2014/main" id="{30AD07F8-3E68-BC28-7A54-610D46990854}"/>
                </a:ext>
              </a:extLst>
            </p:cNvPr>
            <p:cNvSpPr txBox="1"/>
            <p:nvPr/>
          </p:nvSpPr>
          <p:spPr>
            <a:xfrm>
              <a:off x="10428667" y="5402462"/>
              <a:ext cx="6112309" cy="1035561"/>
            </a:xfrm>
            <a:prstGeom prst="rect">
              <a:avLst/>
            </a:prstGeom>
            <a:noFill/>
          </p:spPr>
          <p:txBody>
            <a:bodyPr wrap="none" rtlCol="0">
              <a:spAutoFit/>
            </a:bodyPr>
            <a:lstStyle/>
            <a:p>
              <a:r>
                <a:rPr lang="en-US" sz="1200" dirty="0"/>
                <a:t>Academia</a:t>
              </a:r>
            </a:p>
            <a:p>
              <a:r>
                <a:rPr lang="en-US" sz="1200" dirty="0"/>
                <a:t>National Lab/Gov</a:t>
              </a:r>
            </a:p>
            <a:p>
              <a:r>
                <a:rPr lang="en-US" sz="1200" dirty="0"/>
                <a:t>Industry</a:t>
              </a:r>
            </a:p>
          </p:txBody>
        </p:sp>
        <p:sp>
          <p:nvSpPr>
            <p:cNvPr id="4" name="Bevel 3">
              <a:extLst>
                <a:ext uri="{FF2B5EF4-FFF2-40B4-BE49-F238E27FC236}">
                  <a16:creationId xmlns:a16="http://schemas.microsoft.com/office/drawing/2014/main" id="{1018F8EC-FA9E-12B7-CEAC-D798119EA545}"/>
                </a:ext>
              </a:extLst>
            </p:cNvPr>
            <p:cNvSpPr/>
            <p:nvPr/>
          </p:nvSpPr>
          <p:spPr>
            <a:xfrm flipH="1" flipV="1">
              <a:off x="10154653" y="5764112"/>
              <a:ext cx="403252" cy="312262"/>
            </a:xfrm>
            <a:prstGeom prst="bevel">
              <a:avLst/>
            </a:prstGeom>
            <a:solidFill>
              <a:srgbClr val="9214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Bevel 4">
              <a:extLst>
                <a:ext uri="{FF2B5EF4-FFF2-40B4-BE49-F238E27FC236}">
                  <a16:creationId xmlns:a16="http://schemas.microsoft.com/office/drawing/2014/main" id="{E3F5AD29-44C9-9D63-A59B-2E2F2432D7B5}"/>
                </a:ext>
              </a:extLst>
            </p:cNvPr>
            <p:cNvSpPr/>
            <p:nvPr/>
          </p:nvSpPr>
          <p:spPr>
            <a:xfrm flipH="1" flipV="1">
              <a:off x="10154653" y="6073908"/>
              <a:ext cx="403252" cy="312262"/>
            </a:xfrm>
            <a:prstGeom prst="bevel">
              <a:avLst/>
            </a:prstGeom>
            <a:solidFill>
              <a:srgbClr val="F48C00"/>
            </a:solidFill>
            <a:ln>
              <a:solidFill>
                <a:srgbClr val="F4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Bevel 5">
              <a:extLst>
                <a:ext uri="{FF2B5EF4-FFF2-40B4-BE49-F238E27FC236}">
                  <a16:creationId xmlns:a16="http://schemas.microsoft.com/office/drawing/2014/main" id="{695B2615-1B90-BC99-3178-B0289B4B61D3}"/>
                </a:ext>
              </a:extLst>
            </p:cNvPr>
            <p:cNvSpPr/>
            <p:nvPr/>
          </p:nvSpPr>
          <p:spPr>
            <a:xfrm flipH="1" flipV="1">
              <a:off x="10154653" y="5454316"/>
              <a:ext cx="403252" cy="312262"/>
            </a:xfrm>
            <a:prstGeom prst="bevel">
              <a:avLst/>
            </a:prstGeom>
            <a:solidFill>
              <a:srgbClr val="07667C"/>
            </a:solidFill>
            <a:ln>
              <a:solidFill>
                <a:srgbClr val="076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7" name="Picture 2">
            <a:extLst>
              <a:ext uri="{FF2B5EF4-FFF2-40B4-BE49-F238E27FC236}">
                <a16:creationId xmlns:a16="http://schemas.microsoft.com/office/drawing/2014/main" id="{93FCD1AA-C0B6-C2D5-B0B5-59E1FA5EBE2D}"/>
              </a:ext>
            </a:extLst>
          </p:cNvPr>
          <p:cNvPicPr>
            <a:picLocks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2220684" y="718681"/>
            <a:ext cx="548640" cy="685800"/>
          </a:xfrm>
          <a:prstGeom prst="rect">
            <a:avLst/>
          </a:prstGeom>
          <a:noFill/>
          <a:ln w="38100">
            <a:solidFill>
              <a:srgbClr val="2A727F"/>
            </a:solidFill>
          </a:ln>
          <a:extLst>
            <a:ext uri="{909E8E84-426E-40DD-AFC4-6F175D3DCCD1}">
              <a14:hiddenFill xmlns:a14="http://schemas.microsoft.com/office/drawing/2010/main">
                <a:solidFill>
                  <a:srgbClr val="FFFFFF"/>
                </a:solidFill>
              </a14:hiddenFill>
            </a:ext>
          </a:extLst>
        </p:spPr>
      </p:pic>
      <p:pic>
        <p:nvPicPr>
          <p:cNvPr id="9" name="Picture 8" descr="Nathan Majernik">
            <a:extLst>
              <a:ext uri="{FF2B5EF4-FFF2-40B4-BE49-F238E27FC236}">
                <a16:creationId xmlns:a16="http://schemas.microsoft.com/office/drawing/2014/main" id="{B3D1BC16-4684-7933-243A-04FD261835C9}"/>
              </a:ext>
            </a:extLst>
          </p:cNvPr>
          <p:cNvPicPr>
            <a:picLocks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3830857" y="760240"/>
            <a:ext cx="548640" cy="6858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0D15A3F-C79D-BB23-1DE8-EBA2ACC0ED97}"/>
              </a:ext>
            </a:extLst>
          </p:cNvPr>
          <p:cNvPicPr preferRelativeResize="0">
            <a:picLocks/>
          </p:cNvPicPr>
          <p:nvPr/>
        </p:nvPicPr>
        <p:blipFill rotWithShape="1">
          <a:blip r:embed="rId20" cstate="screen">
            <a:extLst>
              <a:ext uri="{28A0092B-C50C-407E-A947-70E740481C1C}">
                <a14:useLocalDpi xmlns:a14="http://schemas.microsoft.com/office/drawing/2010/main"/>
              </a:ext>
            </a:extLst>
          </a:blip>
          <a:srcRect/>
          <a:stretch/>
        </p:blipFill>
        <p:spPr>
          <a:xfrm>
            <a:off x="5313143" y="756448"/>
            <a:ext cx="548640" cy="685800"/>
          </a:xfrm>
          <a:prstGeom prst="rect">
            <a:avLst/>
          </a:prstGeom>
          <a:ln w="38100">
            <a:solidFill>
              <a:srgbClr val="C00000"/>
            </a:solidFill>
          </a:ln>
          <a:effectLst/>
        </p:spPr>
      </p:pic>
      <p:pic>
        <p:nvPicPr>
          <p:cNvPr id="13" name="Picture 12">
            <a:extLst>
              <a:ext uri="{FF2B5EF4-FFF2-40B4-BE49-F238E27FC236}">
                <a16:creationId xmlns:a16="http://schemas.microsoft.com/office/drawing/2014/main" id="{E78C9F95-5FCD-9CE0-9E32-EB9DE121CC81}"/>
              </a:ext>
            </a:extLst>
          </p:cNvPr>
          <p:cNvPicPr preferRelativeResize="0">
            <a:picLocks/>
          </p:cNvPicPr>
          <p:nvPr/>
        </p:nvPicPr>
        <p:blipFill>
          <a:blip r:embed="rId21" cstate="screen">
            <a:extLst>
              <a:ext uri="{28A0092B-C50C-407E-A947-70E740481C1C}">
                <a14:useLocalDpi xmlns:a14="http://schemas.microsoft.com/office/drawing/2010/main"/>
              </a:ext>
            </a:extLst>
          </a:blip>
          <a:stretch>
            <a:fillRect/>
          </a:stretch>
        </p:blipFill>
        <p:spPr>
          <a:xfrm>
            <a:off x="6039135" y="752709"/>
            <a:ext cx="548640" cy="685800"/>
          </a:xfrm>
          <a:prstGeom prst="rect">
            <a:avLst/>
          </a:prstGeom>
          <a:ln w="38100">
            <a:solidFill>
              <a:srgbClr val="C00000"/>
            </a:solidFill>
          </a:ln>
          <a:effectLst/>
        </p:spPr>
      </p:pic>
      <p:pic>
        <p:nvPicPr>
          <p:cNvPr id="14" name="Picture 13">
            <a:extLst>
              <a:ext uri="{FF2B5EF4-FFF2-40B4-BE49-F238E27FC236}">
                <a16:creationId xmlns:a16="http://schemas.microsoft.com/office/drawing/2014/main" id="{75826DD4-2D04-1721-2330-F80A916DF136}"/>
              </a:ext>
            </a:extLst>
          </p:cNvPr>
          <p:cNvPicPr preferRelativeResize="0">
            <a:picLocks/>
          </p:cNvPicPr>
          <p:nvPr/>
        </p:nvPicPr>
        <p:blipFill rotWithShape="1">
          <a:blip r:embed="rId22" cstate="screen">
            <a:extLst>
              <a:ext uri="{28A0092B-C50C-407E-A947-70E740481C1C}">
                <a14:useLocalDpi xmlns:a14="http://schemas.microsoft.com/office/drawing/2010/main"/>
              </a:ext>
            </a:extLst>
          </a:blip>
          <a:srcRect/>
          <a:stretch/>
        </p:blipFill>
        <p:spPr>
          <a:xfrm>
            <a:off x="1528353" y="718681"/>
            <a:ext cx="548640" cy="685800"/>
          </a:xfrm>
          <a:prstGeom prst="rect">
            <a:avLst/>
          </a:prstGeom>
          <a:ln w="38100">
            <a:solidFill>
              <a:srgbClr val="2A727F"/>
            </a:solidFill>
          </a:ln>
          <a:effectLst>
            <a:outerShdw blurRad="50800" dist="50800" dir="2700000" algn="tl" rotWithShape="0">
              <a:prstClr val="black">
                <a:alpha val="60000"/>
              </a:prstClr>
            </a:outerShdw>
          </a:effectLst>
        </p:spPr>
      </p:pic>
      <p:pic>
        <p:nvPicPr>
          <p:cNvPr id="15" name="Picture 14">
            <a:extLst>
              <a:ext uri="{FF2B5EF4-FFF2-40B4-BE49-F238E27FC236}">
                <a16:creationId xmlns:a16="http://schemas.microsoft.com/office/drawing/2014/main" id="{AB2F8D4C-23EE-CD66-3C51-9E2EFE6E2276}"/>
              </a:ext>
            </a:extLst>
          </p:cNvPr>
          <p:cNvPicPr preferRelativeResize="0">
            <a:picLocks/>
          </p:cNvPicPr>
          <p:nvPr/>
        </p:nvPicPr>
        <p:blipFill>
          <a:blip r:embed="rId23" cstate="screen">
            <a:extLst>
              <a:ext uri="{28A0092B-C50C-407E-A947-70E740481C1C}">
                <a14:useLocalDpi xmlns:a14="http://schemas.microsoft.com/office/drawing/2010/main"/>
              </a:ext>
            </a:extLst>
          </a:blip>
          <a:stretch>
            <a:fillRect/>
          </a:stretch>
        </p:blipFill>
        <p:spPr>
          <a:xfrm>
            <a:off x="1533705" y="1632945"/>
            <a:ext cx="548640" cy="685800"/>
          </a:xfrm>
          <a:prstGeom prst="rect">
            <a:avLst/>
          </a:prstGeom>
          <a:ln w="38100">
            <a:solidFill>
              <a:srgbClr val="2A727F"/>
            </a:solidFill>
          </a:ln>
          <a:effectLst>
            <a:outerShdw blurRad="50800" dist="38100" dir="2700000" algn="tl" rotWithShape="0">
              <a:prstClr val="black">
                <a:alpha val="60000"/>
              </a:prstClr>
            </a:outerShdw>
          </a:effectLst>
        </p:spPr>
      </p:pic>
      <p:pic>
        <p:nvPicPr>
          <p:cNvPr id="17" name="Picture 16" descr="A person with dark hair&#10;&#10;Description automatically generated with low confidence">
            <a:extLst>
              <a:ext uri="{FF2B5EF4-FFF2-40B4-BE49-F238E27FC236}">
                <a16:creationId xmlns:a16="http://schemas.microsoft.com/office/drawing/2014/main" id="{14CA718B-887B-C8A9-31C0-B1C7B89ECE12}"/>
              </a:ext>
            </a:extLst>
          </p:cNvPr>
          <p:cNvPicPr preferRelativeResize="0">
            <a:picLocks/>
          </p:cNvPicPr>
          <p:nvPr/>
        </p:nvPicPr>
        <p:blipFill>
          <a:blip r:embed="rId24" cstate="screen">
            <a:extLst>
              <a:ext uri="{28A0092B-C50C-407E-A947-70E740481C1C}">
                <a14:useLocalDpi xmlns:a14="http://schemas.microsoft.com/office/drawing/2010/main"/>
              </a:ext>
            </a:extLst>
          </a:blip>
          <a:stretch>
            <a:fillRect/>
          </a:stretch>
        </p:blipFill>
        <p:spPr>
          <a:xfrm>
            <a:off x="143691" y="1632945"/>
            <a:ext cx="548640" cy="685800"/>
          </a:xfrm>
          <a:prstGeom prst="rect">
            <a:avLst/>
          </a:prstGeom>
          <a:ln w="38100">
            <a:solidFill>
              <a:srgbClr val="2A727F"/>
            </a:solidFill>
          </a:ln>
          <a:effectLst>
            <a:outerShdw blurRad="50800" dist="38100" dir="2700000" algn="tl" rotWithShape="0">
              <a:prstClr val="black">
                <a:alpha val="60000"/>
              </a:prstClr>
            </a:outerShdw>
          </a:effectLst>
        </p:spPr>
      </p:pic>
      <p:pic>
        <p:nvPicPr>
          <p:cNvPr id="18" name="Picture 22" descr="William Li">
            <a:extLst>
              <a:ext uri="{FF2B5EF4-FFF2-40B4-BE49-F238E27FC236}">
                <a16:creationId xmlns:a16="http://schemas.microsoft.com/office/drawing/2014/main" id="{2AACF5FA-EF27-07A4-D372-FA474E7B1128}"/>
              </a:ext>
            </a:extLst>
          </p:cNvPr>
          <p:cNvPicPr preferRelativeResize="0">
            <a:picLocks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69849" y="1666943"/>
            <a:ext cx="548640" cy="685800"/>
          </a:xfrm>
          <a:prstGeom prst="rect">
            <a:avLst/>
          </a:prstGeom>
          <a:noFill/>
          <a:ln w="38100">
            <a:solidFill>
              <a:srgbClr val="C00000"/>
            </a:solidFill>
          </a:ln>
          <a:effectLst>
            <a:outerShdw blurRad="50800" dist="38100" dir="2700000" algn="ctr" rotWithShape="0">
              <a:schemeClr val="tx1">
                <a:alpha val="60000"/>
              </a:schemeClr>
            </a:outerShdw>
          </a:effectLst>
          <a:extLst>
            <a:ext uri="{909E8E84-426E-40DD-AFC4-6F175D3DCCD1}">
              <a14:hiddenFill xmlns:a14="http://schemas.microsoft.com/office/drawing/2010/main">
                <a:solidFill>
                  <a:srgbClr val="FFFFFF"/>
                </a:solidFill>
              </a14:hiddenFill>
            </a:ext>
          </a:extLst>
        </p:spPr>
      </p:pic>
      <p:pic>
        <p:nvPicPr>
          <p:cNvPr id="19" name="Picture 24" descr="J. Kevin Nangoi">
            <a:extLst>
              <a:ext uri="{FF2B5EF4-FFF2-40B4-BE49-F238E27FC236}">
                <a16:creationId xmlns:a16="http://schemas.microsoft.com/office/drawing/2014/main" id="{DDA783F2-29AB-E582-4CA8-0ABCF4E3DF65}"/>
              </a:ext>
            </a:extLst>
          </p:cNvPr>
          <p:cNvPicPr preferRelativeResize="0">
            <a:picLocks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2224852" y="1641419"/>
            <a:ext cx="548640" cy="685800"/>
          </a:xfrm>
          <a:prstGeom prst="rect">
            <a:avLst/>
          </a:prstGeom>
          <a:noFill/>
          <a:ln w="38100">
            <a:solidFill>
              <a:srgbClr val="2A727F"/>
            </a:solidFill>
          </a:ln>
          <a:effectLst>
            <a:outerShdw blurRad="50800" dist="38100" dir="2700000" algn="ctr" rotWithShape="0">
              <a:schemeClr val="tx1">
                <a:alpha val="60000"/>
              </a:schemeClr>
            </a:outerShdw>
          </a:effectLst>
          <a:extLst>
            <a:ext uri="{909E8E84-426E-40DD-AFC4-6F175D3DCCD1}">
              <a14:hiddenFill xmlns:a14="http://schemas.microsoft.com/office/drawing/2010/main">
                <a:solidFill>
                  <a:srgbClr val="FFFFFF"/>
                </a:solidFill>
              </a14:hiddenFill>
            </a:ext>
          </a:extLst>
        </p:spPr>
      </p:pic>
      <p:pic>
        <p:nvPicPr>
          <p:cNvPr id="20" name="Picture 30" descr="Dulanga Somaratne">
            <a:extLst>
              <a:ext uri="{FF2B5EF4-FFF2-40B4-BE49-F238E27FC236}">
                <a16:creationId xmlns:a16="http://schemas.microsoft.com/office/drawing/2014/main" id="{6B7BA60E-4B60-F5C3-075D-A06FEC102A2B}"/>
              </a:ext>
            </a:extLst>
          </p:cNvPr>
          <p:cNvPicPr preferRelativeResize="0">
            <a:picLocks noChangeArrowheads="1"/>
          </p:cNvPicPr>
          <p:nvPr/>
        </p:nvPicPr>
        <p:blipFill>
          <a:blip r:embed="rId26" cstate="screen">
            <a:extLst>
              <a:ext uri="{BEBA8EAE-BF5A-486C-A8C5-ECC9F3942E4B}">
                <a14:imgProps xmlns:a14="http://schemas.microsoft.com/office/drawing/2010/main">
                  <a14:imgLayer r:embed="rId27">
                    <a14:imgEffect>
                      <a14:brightnessContrast bright="35000"/>
                    </a14:imgEffect>
                  </a14:imgLayer>
                </a14:imgProps>
              </a:ext>
              <a:ext uri="{28A0092B-C50C-407E-A947-70E740481C1C}">
                <a14:useLocalDpi xmlns:a14="http://schemas.microsoft.com/office/drawing/2010/main"/>
              </a:ext>
            </a:extLst>
          </a:blip>
          <a:srcRect/>
          <a:stretch>
            <a:fillRect/>
          </a:stretch>
        </p:blipFill>
        <p:spPr bwMode="auto">
          <a:xfrm>
            <a:off x="2224852" y="4401620"/>
            <a:ext cx="548640" cy="685800"/>
          </a:xfrm>
          <a:prstGeom prst="rect">
            <a:avLst/>
          </a:prstGeom>
          <a:noFill/>
          <a:ln w="12700">
            <a:solidFill>
              <a:schemeClr val="accent1"/>
            </a:solidFill>
          </a:ln>
          <a:effectLst>
            <a:outerShdw blurRad="50800" dist="38100" dir="2700000" algn="ctr" rotWithShape="0">
              <a:schemeClr val="tx1">
                <a:alpha val="60000"/>
              </a:schemeClr>
            </a:outerShdw>
          </a:effectLst>
          <a:extLst>
            <a:ext uri="{909E8E84-426E-40DD-AFC4-6F175D3DCCD1}">
              <a14:hiddenFill xmlns:a14="http://schemas.microsoft.com/office/drawing/2010/main">
                <a:solidFill>
                  <a:srgbClr val="FFFFFF"/>
                </a:solidFill>
              </a14:hiddenFill>
            </a:ext>
          </a:extLst>
        </p:spPr>
      </p:pic>
      <p:pic>
        <p:nvPicPr>
          <p:cNvPr id="21" name="Picture 2" descr="Joshua Thomas Paul, Ph.D.">
            <a:extLst>
              <a:ext uri="{FF2B5EF4-FFF2-40B4-BE49-F238E27FC236}">
                <a16:creationId xmlns:a16="http://schemas.microsoft.com/office/drawing/2014/main" id="{A9C51718-1FE8-7BDD-AACC-AD20D40DFACE}"/>
              </a:ext>
            </a:extLst>
          </p:cNvPr>
          <p:cNvPicPr preferRelativeResize="0">
            <a:picLocks noChangeArrowheads="1"/>
          </p:cNvPicPr>
          <p:nvPr/>
        </p:nvPicPr>
        <p:blipFill rotWithShape="1">
          <a:blip r:embed="rId28" cstate="screen">
            <a:extLst>
              <a:ext uri="{BEBA8EAE-BF5A-486C-A8C5-ECC9F3942E4B}">
                <a14:imgProps xmlns:a14="http://schemas.microsoft.com/office/drawing/2010/main">
                  <a14:imgLayer r:embed="rId29">
                    <a14:imgEffect>
                      <a14:sharpenSoften amount="3000"/>
                    </a14:imgEffect>
                    <a14:imgEffect>
                      <a14:brightnessContrast bright="27000" contrast="-2000"/>
                    </a14:imgEffect>
                  </a14:imgLayer>
                </a14:imgProps>
              </a:ext>
              <a:ext uri="{28A0092B-C50C-407E-A947-70E740481C1C}">
                <a14:useLocalDpi xmlns:a14="http://schemas.microsoft.com/office/drawing/2010/main"/>
              </a:ext>
            </a:extLst>
          </a:blip>
          <a:srcRect/>
          <a:stretch/>
        </p:blipFill>
        <p:spPr bwMode="auto">
          <a:xfrm>
            <a:off x="5335646" y="3513058"/>
            <a:ext cx="548640" cy="685800"/>
          </a:xfrm>
          <a:prstGeom prst="rect">
            <a:avLst/>
          </a:prstGeom>
          <a:noFill/>
          <a:ln w="38100">
            <a:solidFill>
              <a:srgbClr val="C00000"/>
            </a:solidFill>
          </a:ln>
          <a:effectLst>
            <a:outerShdw blurRad="50800" dist="50800" dir="2700000" algn="ctr" rotWithShape="0">
              <a:srgbClr val="000000">
                <a:alpha val="60000"/>
              </a:srgbClr>
            </a:outerShdw>
          </a:effectLst>
          <a:extLst>
            <a:ext uri="{909E8E84-426E-40DD-AFC4-6F175D3DCCD1}">
              <a14:hiddenFill xmlns:a14="http://schemas.microsoft.com/office/drawing/2010/main">
                <a:solidFill>
                  <a:srgbClr val="FFFFFF"/>
                </a:solidFill>
              </a14:hiddenFill>
            </a:ext>
          </a:extLst>
        </p:spPr>
      </p:pic>
      <p:pic>
        <p:nvPicPr>
          <p:cNvPr id="22" name="Picture 4" descr="Eylene Pirez">
            <a:extLst>
              <a:ext uri="{FF2B5EF4-FFF2-40B4-BE49-F238E27FC236}">
                <a16:creationId xmlns:a16="http://schemas.microsoft.com/office/drawing/2014/main" id="{FEDA47A9-2650-1B77-2005-35AA7FF709FD}"/>
              </a:ext>
            </a:extLst>
          </p:cNvPr>
          <p:cNvPicPr preferRelativeResize="0">
            <a:picLocks noChangeArrowheads="1"/>
          </p:cNvPicPr>
          <p:nvPr/>
        </p:nvPicPr>
        <p:blipFill rotWithShape="1">
          <a:blip r:embed="rId30">
            <a:extLst>
              <a:ext uri="{28A0092B-C50C-407E-A947-70E740481C1C}">
                <a14:useLocalDpi xmlns:a14="http://schemas.microsoft.com/office/drawing/2010/main"/>
              </a:ext>
            </a:extLst>
          </a:blip>
          <a:srcRect/>
          <a:stretch/>
        </p:blipFill>
        <p:spPr bwMode="auto">
          <a:xfrm>
            <a:off x="8420874" y="2571750"/>
            <a:ext cx="548640" cy="685800"/>
          </a:xfrm>
          <a:prstGeom prst="rect">
            <a:avLst/>
          </a:prstGeom>
          <a:noFill/>
          <a:ln w="38100">
            <a:solidFill>
              <a:srgbClr val="F58C00"/>
            </a:solidFill>
          </a:ln>
          <a:effectLst>
            <a:outerShdw blurRad="50800" dist="50800" dir="2700000" algn="ctr" rotWithShape="0">
              <a:srgbClr val="000000">
                <a:alpha val="60000"/>
              </a:srgbClr>
            </a:outerShdw>
          </a:effectLst>
          <a:extLst>
            <a:ext uri="{909E8E84-426E-40DD-AFC4-6F175D3DCCD1}">
              <a14:hiddenFill xmlns:a14="http://schemas.microsoft.com/office/drawing/2010/main">
                <a:solidFill>
                  <a:srgbClr val="FFFFFF"/>
                </a:solidFill>
              </a14:hiddenFill>
            </a:ext>
          </a:extLst>
        </p:spPr>
      </p:pic>
      <p:pic>
        <p:nvPicPr>
          <p:cNvPr id="23" name="Picture 6" descr="Jorge Giner Navarro">
            <a:extLst>
              <a:ext uri="{FF2B5EF4-FFF2-40B4-BE49-F238E27FC236}">
                <a16:creationId xmlns:a16="http://schemas.microsoft.com/office/drawing/2014/main" id="{F4326622-9767-DB2B-627F-6C3ACE92C067}"/>
              </a:ext>
            </a:extLst>
          </p:cNvPr>
          <p:cNvPicPr preferRelativeResize="0">
            <a:picLocks noChangeArrowheads="1"/>
          </p:cNvPicPr>
          <p:nvPr/>
        </p:nvPicPr>
        <p:blipFill rotWithShape="1">
          <a:blip r:embed="rId31" cstate="screen">
            <a:extLst>
              <a:ext uri="{28A0092B-C50C-407E-A947-70E740481C1C}">
                <a14:useLocalDpi xmlns:a14="http://schemas.microsoft.com/office/drawing/2010/main"/>
              </a:ext>
            </a:extLst>
          </a:blip>
          <a:srcRect/>
          <a:stretch/>
        </p:blipFill>
        <p:spPr bwMode="auto">
          <a:xfrm>
            <a:off x="6039192" y="1657489"/>
            <a:ext cx="548640" cy="685800"/>
          </a:xfrm>
          <a:prstGeom prst="rect">
            <a:avLst/>
          </a:prstGeom>
          <a:noFill/>
          <a:ln w="38100">
            <a:solidFill>
              <a:srgbClr val="C00000"/>
            </a:solidFill>
          </a:ln>
          <a:effectLst>
            <a:outerShdw blurRad="50800" dist="50800" dir="2700000" algn="ctr" rotWithShape="0">
              <a:srgbClr val="000000">
                <a:alpha val="60000"/>
              </a:srgbClr>
            </a:outerShdw>
          </a:effectLst>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3B675DF7-210C-735C-2569-E2A01A35D9F3}"/>
              </a:ext>
            </a:extLst>
          </p:cNvPr>
          <p:cNvPicPr preferRelativeResize="0">
            <a:picLocks/>
          </p:cNvPicPr>
          <p:nvPr/>
        </p:nvPicPr>
        <p:blipFill rotWithShape="1">
          <a:blip r:embed="rId32" cstate="screen">
            <a:extLst>
              <a:ext uri="{28A0092B-C50C-407E-A947-70E740481C1C}">
                <a14:useLocalDpi xmlns:a14="http://schemas.microsoft.com/office/drawing/2010/main"/>
              </a:ext>
            </a:extLst>
          </a:blip>
          <a:srcRect/>
          <a:stretch/>
        </p:blipFill>
        <p:spPr>
          <a:xfrm>
            <a:off x="8432032" y="1637635"/>
            <a:ext cx="548640" cy="685800"/>
          </a:xfrm>
          <a:prstGeom prst="rect">
            <a:avLst/>
          </a:prstGeom>
          <a:ln w="38100">
            <a:solidFill>
              <a:srgbClr val="F58C00"/>
            </a:solidFill>
          </a:ln>
        </p:spPr>
      </p:pic>
      <p:pic>
        <p:nvPicPr>
          <p:cNvPr id="27" name="Picture 4" descr="Chris Knill">
            <a:extLst>
              <a:ext uri="{FF2B5EF4-FFF2-40B4-BE49-F238E27FC236}">
                <a16:creationId xmlns:a16="http://schemas.microsoft.com/office/drawing/2014/main" id="{B6B6FE1E-84AC-A8A7-66E0-1F7B931C31CE}"/>
              </a:ext>
            </a:extLst>
          </p:cNvPr>
          <p:cNvPicPr preferRelativeResize="0">
            <a:picLocks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6972128" y="752709"/>
            <a:ext cx="548640" cy="685800"/>
          </a:xfrm>
          <a:prstGeom prst="rect">
            <a:avLst/>
          </a:prstGeom>
          <a:noFill/>
          <a:ln w="38100">
            <a:solidFill>
              <a:srgbClr val="F58C00"/>
            </a:solidFill>
          </a:ln>
          <a:extLst>
            <a:ext uri="{909E8E84-426E-40DD-AFC4-6F175D3DCCD1}">
              <a14:hiddenFill xmlns:a14="http://schemas.microsoft.com/office/drawing/2010/main">
                <a:solidFill>
                  <a:srgbClr val="FFFFFF"/>
                </a:solidFill>
              </a14:hiddenFill>
            </a:ext>
          </a:extLst>
        </p:spPr>
      </p:pic>
      <p:pic>
        <p:nvPicPr>
          <p:cNvPr id="28" name="Picture 6" descr="Jai-Kwan Bae">
            <a:extLst>
              <a:ext uri="{FF2B5EF4-FFF2-40B4-BE49-F238E27FC236}">
                <a16:creationId xmlns:a16="http://schemas.microsoft.com/office/drawing/2014/main" id="{0012FFFC-33D7-1A99-7F53-0B5DCAC7D6AD}"/>
              </a:ext>
            </a:extLst>
          </p:cNvPr>
          <p:cNvPicPr preferRelativeResize="0">
            <a:picLocks noChangeArrowheads="1"/>
          </p:cNvPicPr>
          <p:nvPr/>
        </p:nvPicPr>
        <p:blipFill rotWithShape="1">
          <a:blip r:embed="rId34" cstate="screen">
            <a:extLst>
              <a:ext uri="{28A0092B-C50C-407E-A947-70E740481C1C}">
                <a14:useLocalDpi xmlns:a14="http://schemas.microsoft.com/office/drawing/2010/main"/>
              </a:ext>
            </a:extLst>
          </a:blip>
          <a:srcRect/>
          <a:stretch/>
        </p:blipFill>
        <p:spPr bwMode="auto">
          <a:xfrm>
            <a:off x="4572000" y="768159"/>
            <a:ext cx="548640" cy="6858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29" name="Picture 8" descr="Nathan Majernik">
            <a:extLst>
              <a:ext uri="{FF2B5EF4-FFF2-40B4-BE49-F238E27FC236}">
                <a16:creationId xmlns:a16="http://schemas.microsoft.com/office/drawing/2014/main" id="{8AEB8BDA-0B6B-EB32-1D35-C620DB18A164}"/>
              </a:ext>
            </a:extLst>
          </p:cNvPr>
          <p:cNvPicPr preferRelativeResize="0">
            <a:picLocks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5313143" y="1686317"/>
            <a:ext cx="548640" cy="6858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30" name="Picture 10" descr="Saha Pallavi">
            <a:extLst>
              <a:ext uri="{FF2B5EF4-FFF2-40B4-BE49-F238E27FC236}">
                <a16:creationId xmlns:a16="http://schemas.microsoft.com/office/drawing/2014/main" id="{5D33B1ED-521B-A304-8595-54E1F4764FB0}"/>
              </a:ext>
            </a:extLst>
          </p:cNvPr>
          <p:cNvPicPr preferRelativeResize="0">
            <a:picLocks noChangeArrowheads="1"/>
          </p:cNvPicPr>
          <p:nvPr/>
        </p:nvPicPr>
        <p:blipFill rotWithShape="1">
          <a:blip r:embed="rId35" cstate="screen">
            <a:extLst>
              <a:ext uri="{28A0092B-C50C-407E-A947-70E740481C1C}">
                <a14:useLocalDpi xmlns:a14="http://schemas.microsoft.com/office/drawing/2010/main"/>
              </a:ext>
            </a:extLst>
          </a:blip>
          <a:srcRect/>
          <a:stretch/>
        </p:blipFill>
        <p:spPr bwMode="auto">
          <a:xfrm>
            <a:off x="6036768" y="3488522"/>
            <a:ext cx="548640" cy="6858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46CF46B9-0139-7146-02F0-51D453EB3BD9}"/>
              </a:ext>
            </a:extLst>
          </p:cNvPr>
          <p:cNvPicPr preferRelativeResize="0">
            <a:picLocks/>
          </p:cNvPicPr>
          <p:nvPr/>
        </p:nvPicPr>
        <p:blipFill rotWithShape="1">
          <a:blip r:embed="rId36" cstate="screen">
            <a:extLst>
              <a:ext uri="{BEBA8EAE-BF5A-486C-A8C5-ECC9F3942E4B}">
                <a14:imgProps xmlns:a14="http://schemas.microsoft.com/office/drawing/2010/main">
                  <a14:imgLayer r:embed="rId37">
                    <a14:imgEffect>
                      <a14:brightnessContrast bright="32000" contrast="-9000"/>
                    </a14:imgEffect>
                  </a14:imgLayer>
                </a14:imgProps>
              </a:ext>
              <a:ext uri="{28A0092B-C50C-407E-A947-70E740481C1C}">
                <a14:useLocalDpi xmlns:a14="http://schemas.microsoft.com/office/drawing/2010/main"/>
              </a:ext>
            </a:extLst>
          </a:blip>
          <a:srcRect/>
          <a:stretch/>
        </p:blipFill>
        <p:spPr>
          <a:xfrm>
            <a:off x="836022" y="1619877"/>
            <a:ext cx="548640" cy="685800"/>
          </a:xfrm>
          <a:prstGeom prst="rect">
            <a:avLst/>
          </a:prstGeom>
          <a:ln w="38100">
            <a:solidFill>
              <a:srgbClr val="07667C"/>
            </a:solidFill>
          </a:ln>
          <a:effectLst>
            <a:outerShdw blurRad="50800" dist="50800" dir="2700000" algn="tl" rotWithShape="0">
              <a:prstClr val="black">
                <a:alpha val="60000"/>
              </a:prstClr>
            </a:outerShdw>
          </a:effectLst>
        </p:spPr>
      </p:pic>
      <p:pic>
        <p:nvPicPr>
          <p:cNvPr id="34" name="Picture 33">
            <a:extLst>
              <a:ext uri="{FF2B5EF4-FFF2-40B4-BE49-F238E27FC236}">
                <a16:creationId xmlns:a16="http://schemas.microsoft.com/office/drawing/2014/main" id="{BFF20FDC-58C7-5EC9-8E99-A2135012AC16}"/>
              </a:ext>
            </a:extLst>
          </p:cNvPr>
          <p:cNvPicPr>
            <a:picLocks/>
          </p:cNvPicPr>
          <p:nvPr/>
        </p:nvPicPr>
        <p:blipFill rotWithShape="1">
          <a:blip r:embed="rId38" cstate="screen">
            <a:extLst>
              <a:ext uri="{28A0092B-C50C-407E-A947-70E740481C1C}">
                <a14:useLocalDpi xmlns:a14="http://schemas.microsoft.com/office/drawing/2010/main"/>
              </a:ext>
            </a:extLst>
          </a:blip>
          <a:srcRect/>
          <a:stretch/>
        </p:blipFill>
        <p:spPr>
          <a:xfrm>
            <a:off x="837207" y="2571750"/>
            <a:ext cx="548640" cy="685800"/>
          </a:xfrm>
          <a:prstGeom prst="rect">
            <a:avLst/>
          </a:prstGeom>
          <a:ln w="38100">
            <a:solidFill>
              <a:srgbClr val="07667C"/>
            </a:solidFill>
          </a:ln>
          <a:effectLst>
            <a:outerShdw blurRad="50800" dist="50800" dir="2700000" algn="tl" rotWithShape="0">
              <a:prstClr val="black">
                <a:alpha val="60000"/>
              </a:prstClr>
            </a:outerShdw>
          </a:effectLst>
        </p:spPr>
      </p:pic>
      <p:pic>
        <p:nvPicPr>
          <p:cNvPr id="36" name="Picture 35">
            <a:extLst>
              <a:ext uri="{FF2B5EF4-FFF2-40B4-BE49-F238E27FC236}">
                <a16:creationId xmlns:a16="http://schemas.microsoft.com/office/drawing/2014/main" id="{7C6D321A-4F19-48CC-CFF5-FEF19A2D2021}"/>
              </a:ext>
            </a:extLst>
          </p:cNvPr>
          <p:cNvPicPr preferRelativeResize="0">
            <a:picLocks/>
          </p:cNvPicPr>
          <p:nvPr/>
        </p:nvPicPr>
        <p:blipFill>
          <a:blip r:embed="rId39" cstate="screen">
            <a:extLst>
              <a:ext uri="{28A0092B-C50C-407E-A947-70E740481C1C}">
                <a14:useLocalDpi xmlns:a14="http://schemas.microsoft.com/office/drawing/2010/main"/>
              </a:ext>
            </a:extLst>
          </a:blip>
          <a:stretch>
            <a:fillRect/>
          </a:stretch>
        </p:blipFill>
        <p:spPr>
          <a:xfrm>
            <a:off x="3816971" y="4383260"/>
            <a:ext cx="548640" cy="685800"/>
          </a:xfrm>
          <a:prstGeom prst="rect">
            <a:avLst/>
          </a:prstGeom>
          <a:ln w="38100">
            <a:solidFill>
              <a:schemeClr val="accent1"/>
            </a:solidFill>
          </a:ln>
          <a:effectLst>
            <a:outerShdw blurRad="50800" dist="50800" dir="2700000" algn="tl" rotWithShape="0">
              <a:prstClr val="black">
                <a:alpha val="60000"/>
              </a:prstClr>
            </a:outerShdw>
          </a:effectLst>
        </p:spPr>
      </p:pic>
      <p:pic>
        <p:nvPicPr>
          <p:cNvPr id="37" name="Picture 36">
            <a:extLst>
              <a:ext uri="{FF2B5EF4-FFF2-40B4-BE49-F238E27FC236}">
                <a16:creationId xmlns:a16="http://schemas.microsoft.com/office/drawing/2014/main" id="{457F7B68-923B-B8DC-592E-C89C8B24A379}"/>
              </a:ext>
            </a:extLst>
          </p:cNvPr>
          <p:cNvPicPr preferRelativeResize="0">
            <a:picLocks/>
          </p:cNvPicPr>
          <p:nvPr/>
        </p:nvPicPr>
        <p:blipFill>
          <a:blip r:embed="rId40" cstate="screen">
            <a:extLst>
              <a:ext uri="{28A0092B-C50C-407E-A947-70E740481C1C}">
                <a14:useLocalDpi xmlns:a14="http://schemas.microsoft.com/office/drawing/2010/main"/>
              </a:ext>
            </a:extLst>
          </a:blip>
          <a:stretch>
            <a:fillRect/>
          </a:stretch>
        </p:blipFill>
        <p:spPr>
          <a:xfrm>
            <a:off x="6036768" y="4394421"/>
            <a:ext cx="548640" cy="685800"/>
          </a:xfrm>
          <a:prstGeom prst="rect">
            <a:avLst/>
          </a:prstGeom>
          <a:ln w="38100">
            <a:solidFill>
              <a:schemeClr val="accent1"/>
            </a:solidFill>
          </a:ln>
          <a:effectLst>
            <a:outerShdw blurRad="50800" dist="50800" dir="2700000" algn="tl" rotWithShape="0">
              <a:prstClr val="black">
                <a:alpha val="60000"/>
              </a:prstClr>
            </a:outerShdw>
          </a:effectLst>
        </p:spPr>
      </p:pic>
      <p:pic>
        <p:nvPicPr>
          <p:cNvPr id="38" name="Picture 37">
            <a:extLst>
              <a:ext uri="{FF2B5EF4-FFF2-40B4-BE49-F238E27FC236}">
                <a16:creationId xmlns:a16="http://schemas.microsoft.com/office/drawing/2014/main" id="{58FE2EE8-CC7B-AAAB-0B78-A6276C574A12}"/>
              </a:ext>
            </a:extLst>
          </p:cNvPr>
          <p:cNvPicPr>
            <a:picLocks/>
          </p:cNvPicPr>
          <p:nvPr/>
        </p:nvPicPr>
        <p:blipFill rotWithShape="1">
          <a:blip r:embed="rId41" cstate="screen">
            <a:extLst>
              <a:ext uri="{28A0092B-C50C-407E-A947-70E740481C1C}">
                <a14:useLocalDpi xmlns:a14="http://schemas.microsoft.com/office/drawing/2010/main"/>
              </a:ext>
            </a:extLst>
          </a:blip>
          <a:srcRect/>
          <a:stretch/>
        </p:blipFill>
        <p:spPr>
          <a:xfrm>
            <a:off x="1528353" y="3513058"/>
            <a:ext cx="548640" cy="685800"/>
          </a:xfrm>
          <a:prstGeom prst="rect">
            <a:avLst/>
          </a:prstGeom>
          <a:ln w="38100">
            <a:solidFill>
              <a:srgbClr val="07667C"/>
            </a:solidFill>
          </a:ln>
          <a:effectLst>
            <a:outerShdw blurRad="50800" dist="50800" dir="2700000" algn="tl" rotWithShape="0">
              <a:prstClr val="black">
                <a:alpha val="60000"/>
              </a:prstClr>
            </a:outerShdw>
          </a:effectLst>
        </p:spPr>
      </p:pic>
      <p:pic>
        <p:nvPicPr>
          <p:cNvPr id="39" name="Picture 38">
            <a:extLst>
              <a:ext uri="{FF2B5EF4-FFF2-40B4-BE49-F238E27FC236}">
                <a16:creationId xmlns:a16="http://schemas.microsoft.com/office/drawing/2014/main" id="{A681B0A7-7ADB-0116-3F80-06ADA6968255}"/>
              </a:ext>
            </a:extLst>
          </p:cNvPr>
          <p:cNvPicPr preferRelativeResize="0">
            <a:picLocks/>
          </p:cNvPicPr>
          <p:nvPr/>
        </p:nvPicPr>
        <p:blipFill rotWithShape="1">
          <a:blip r:embed="rId42" cstate="screen">
            <a:extLst>
              <a:ext uri="{28A0092B-C50C-407E-A947-70E740481C1C}">
                <a14:useLocalDpi xmlns:a14="http://schemas.microsoft.com/office/drawing/2010/main"/>
              </a:ext>
            </a:extLst>
          </a:blip>
          <a:srcRect b="-246"/>
          <a:stretch/>
        </p:blipFill>
        <p:spPr>
          <a:xfrm>
            <a:off x="3830857" y="1666943"/>
            <a:ext cx="548640" cy="685800"/>
          </a:xfrm>
          <a:prstGeom prst="rect">
            <a:avLst/>
          </a:prstGeom>
          <a:ln w="38100">
            <a:solidFill>
              <a:schemeClr val="accent1"/>
            </a:solidFill>
          </a:ln>
          <a:effectLst>
            <a:outerShdw blurRad="50800" dist="38100" dir="2700000" algn="tl" rotWithShape="0">
              <a:prstClr val="black">
                <a:alpha val="60000"/>
              </a:prstClr>
            </a:outerShdw>
          </a:effectLst>
        </p:spPr>
      </p:pic>
      <p:pic>
        <p:nvPicPr>
          <p:cNvPr id="40" name="Picture 39">
            <a:extLst>
              <a:ext uri="{FF2B5EF4-FFF2-40B4-BE49-F238E27FC236}">
                <a16:creationId xmlns:a16="http://schemas.microsoft.com/office/drawing/2014/main" id="{C08E4AC7-E26A-0941-CFA5-3B0855D8DF58}"/>
              </a:ext>
            </a:extLst>
          </p:cNvPr>
          <p:cNvPicPr>
            <a:picLocks/>
          </p:cNvPicPr>
          <p:nvPr/>
        </p:nvPicPr>
        <p:blipFill>
          <a:blip r:embed="rId43" cstate="screen">
            <a:extLst>
              <a:ext uri="{28A0092B-C50C-407E-A947-70E740481C1C}">
                <a14:useLocalDpi xmlns:a14="http://schemas.microsoft.com/office/drawing/2010/main"/>
              </a:ext>
            </a:extLst>
          </a:blip>
          <a:stretch>
            <a:fillRect/>
          </a:stretch>
        </p:blipFill>
        <p:spPr>
          <a:xfrm>
            <a:off x="143691" y="3519261"/>
            <a:ext cx="548640" cy="685800"/>
          </a:xfrm>
          <a:prstGeom prst="rect">
            <a:avLst/>
          </a:prstGeom>
          <a:ln w="38100">
            <a:solidFill>
              <a:srgbClr val="07667C"/>
            </a:solidFill>
          </a:ln>
          <a:effectLst>
            <a:outerShdw blurRad="50800" dist="50800" dir="2700000" algn="tl" rotWithShape="0">
              <a:prstClr val="black">
                <a:alpha val="60000"/>
              </a:prstClr>
            </a:outerShdw>
          </a:effectLst>
        </p:spPr>
      </p:pic>
      <p:pic>
        <p:nvPicPr>
          <p:cNvPr id="41" name="Picture 40">
            <a:extLst>
              <a:ext uri="{FF2B5EF4-FFF2-40B4-BE49-F238E27FC236}">
                <a16:creationId xmlns:a16="http://schemas.microsoft.com/office/drawing/2014/main" id="{B8F334CC-BDA1-96D6-542D-DF687B60D115}"/>
              </a:ext>
            </a:extLst>
          </p:cNvPr>
          <p:cNvPicPr>
            <a:picLocks/>
          </p:cNvPicPr>
          <p:nvPr/>
        </p:nvPicPr>
        <p:blipFill>
          <a:blip r:embed="rId44" cstate="screen">
            <a:extLst>
              <a:ext uri="{28A0092B-C50C-407E-A947-70E740481C1C}">
                <a14:useLocalDpi xmlns:a14="http://schemas.microsoft.com/office/drawing/2010/main"/>
              </a:ext>
            </a:extLst>
          </a:blip>
          <a:stretch>
            <a:fillRect/>
          </a:stretch>
        </p:blipFill>
        <p:spPr>
          <a:xfrm>
            <a:off x="7752109" y="3482574"/>
            <a:ext cx="548640" cy="685800"/>
          </a:xfrm>
          <a:prstGeom prst="rect">
            <a:avLst/>
          </a:prstGeom>
          <a:ln w="38100">
            <a:solidFill>
              <a:srgbClr val="FF9300"/>
            </a:solidFill>
          </a:ln>
          <a:effectLst>
            <a:outerShdw blurRad="50800" dist="50800" dir="2700000" algn="tl" rotWithShape="0">
              <a:prstClr val="black">
                <a:alpha val="60000"/>
              </a:prstClr>
            </a:outerShdw>
          </a:effectLst>
        </p:spPr>
      </p:pic>
      <p:pic>
        <p:nvPicPr>
          <p:cNvPr id="42" name="Picture 41" descr="A person smiling at the camera&#10;&#10;Description automatically generated with low confidence">
            <a:extLst>
              <a:ext uri="{FF2B5EF4-FFF2-40B4-BE49-F238E27FC236}">
                <a16:creationId xmlns:a16="http://schemas.microsoft.com/office/drawing/2014/main" id="{6BF27EB7-1859-2F77-523A-21DF2DC658CC}"/>
              </a:ext>
            </a:extLst>
          </p:cNvPr>
          <p:cNvPicPr>
            <a:picLocks/>
          </p:cNvPicPr>
          <p:nvPr/>
        </p:nvPicPr>
        <p:blipFill>
          <a:blip r:embed="rId45" cstate="screen">
            <a:extLst>
              <a:ext uri="{28A0092B-C50C-407E-A947-70E740481C1C}">
                <a14:useLocalDpi xmlns:a14="http://schemas.microsoft.com/office/drawing/2010/main"/>
              </a:ext>
            </a:extLst>
          </a:blip>
          <a:stretch>
            <a:fillRect/>
          </a:stretch>
        </p:blipFill>
        <p:spPr>
          <a:xfrm>
            <a:off x="6977633" y="2562270"/>
            <a:ext cx="548640" cy="685800"/>
          </a:xfrm>
          <a:prstGeom prst="rect">
            <a:avLst/>
          </a:prstGeom>
          <a:ln w="38100">
            <a:solidFill>
              <a:srgbClr val="FF9300"/>
            </a:solidFill>
          </a:ln>
          <a:effectLst>
            <a:outerShdw blurRad="50800" dist="50800" dir="2700000" algn="tl" rotWithShape="0">
              <a:prstClr val="black">
                <a:alpha val="60000"/>
              </a:prstClr>
            </a:outerShdw>
          </a:effectLst>
        </p:spPr>
      </p:pic>
      <p:pic>
        <p:nvPicPr>
          <p:cNvPr id="43" name="Picture 42" descr="A close-up of a person smiling&#10;&#10;Description automatically generated">
            <a:extLst>
              <a:ext uri="{FF2B5EF4-FFF2-40B4-BE49-F238E27FC236}">
                <a16:creationId xmlns:a16="http://schemas.microsoft.com/office/drawing/2014/main" id="{78674E87-E7A0-FDF7-C5EE-CF6D0D3B0FFF}"/>
              </a:ext>
            </a:extLst>
          </p:cNvPr>
          <p:cNvPicPr>
            <a:picLocks/>
          </p:cNvPicPr>
          <p:nvPr/>
        </p:nvPicPr>
        <p:blipFill>
          <a:blip r:embed="rId46" cstate="screen">
            <a:extLst>
              <a:ext uri="{28A0092B-C50C-407E-A947-70E740481C1C}">
                <a14:useLocalDpi xmlns:a14="http://schemas.microsoft.com/office/drawing/2010/main"/>
              </a:ext>
            </a:extLst>
          </a:blip>
          <a:stretch>
            <a:fillRect/>
          </a:stretch>
        </p:blipFill>
        <p:spPr>
          <a:xfrm>
            <a:off x="143691" y="4395772"/>
            <a:ext cx="548640" cy="685800"/>
          </a:xfrm>
          <a:prstGeom prst="rect">
            <a:avLst/>
          </a:prstGeom>
          <a:ln w="38100">
            <a:solidFill>
              <a:srgbClr val="07667C"/>
            </a:solidFill>
          </a:ln>
          <a:effectLst>
            <a:outerShdw blurRad="50800" dist="50800" dir="2700000" algn="tl" rotWithShape="0">
              <a:prstClr val="black">
                <a:alpha val="60000"/>
              </a:prstClr>
            </a:outerShdw>
          </a:effectLst>
        </p:spPr>
      </p:pic>
      <p:pic>
        <p:nvPicPr>
          <p:cNvPr id="44" name="Picture 43" descr="A person smiling for the camera&#10;&#10;Description automatically generated with medium confidence">
            <a:extLst>
              <a:ext uri="{FF2B5EF4-FFF2-40B4-BE49-F238E27FC236}">
                <a16:creationId xmlns:a16="http://schemas.microsoft.com/office/drawing/2014/main" id="{0C2E348E-4C57-B44E-AEA1-9B8308CA6475}"/>
              </a:ext>
            </a:extLst>
          </p:cNvPr>
          <p:cNvPicPr preferRelativeResize="0">
            <a:picLocks/>
          </p:cNvPicPr>
          <p:nvPr/>
        </p:nvPicPr>
        <p:blipFill>
          <a:blip r:embed="rId47" cstate="screen">
            <a:extLst>
              <a:ext uri="{28A0092B-C50C-407E-A947-70E740481C1C}">
                <a14:useLocalDpi xmlns:a14="http://schemas.microsoft.com/office/drawing/2010/main"/>
              </a:ext>
            </a:extLst>
          </a:blip>
          <a:stretch>
            <a:fillRect/>
          </a:stretch>
        </p:blipFill>
        <p:spPr>
          <a:xfrm>
            <a:off x="3816971" y="3524138"/>
            <a:ext cx="548640" cy="685800"/>
          </a:xfrm>
          <a:prstGeom prst="rect">
            <a:avLst/>
          </a:prstGeom>
          <a:ln w="38100">
            <a:solidFill>
              <a:schemeClr val="accent1"/>
            </a:solidFill>
          </a:ln>
          <a:effectLst>
            <a:outerShdw blurRad="50800" dist="38100" dir="2700000" algn="tl" rotWithShape="0">
              <a:prstClr val="black">
                <a:alpha val="60000"/>
              </a:prstClr>
            </a:outerShdw>
          </a:effectLst>
        </p:spPr>
      </p:pic>
      <p:pic>
        <p:nvPicPr>
          <p:cNvPr id="45" name="Picture 28" descr="Rachael Farber">
            <a:extLst>
              <a:ext uri="{FF2B5EF4-FFF2-40B4-BE49-F238E27FC236}">
                <a16:creationId xmlns:a16="http://schemas.microsoft.com/office/drawing/2014/main" id="{7FA88305-7AF1-3650-DE62-21994967F717}"/>
              </a:ext>
            </a:extLst>
          </p:cNvPr>
          <p:cNvPicPr>
            <a:picLocks noChangeArrowheads="1"/>
          </p:cNvPicPr>
          <p:nvPr/>
        </p:nvPicPr>
        <p:blipFill rotWithShape="1">
          <a:blip r:embed="rId48" cstate="screen">
            <a:extLst>
              <a:ext uri="{28A0092B-C50C-407E-A947-70E740481C1C}">
                <a14:useLocalDpi xmlns:a14="http://schemas.microsoft.com/office/drawing/2010/main"/>
              </a:ext>
            </a:extLst>
          </a:blip>
          <a:srcRect/>
          <a:stretch/>
        </p:blipFill>
        <p:spPr bwMode="auto">
          <a:xfrm>
            <a:off x="1528353" y="2581273"/>
            <a:ext cx="548640" cy="685800"/>
          </a:xfrm>
          <a:prstGeom prst="rect">
            <a:avLst/>
          </a:prstGeom>
          <a:noFill/>
          <a:ln w="38100">
            <a:solidFill>
              <a:srgbClr val="07667C"/>
            </a:solidFill>
          </a:ln>
          <a:effectLst>
            <a:outerShdw blurRad="50800" dist="38100" dir="2700000" algn="ctr" rotWithShape="0">
              <a:schemeClr val="tx1">
                <a:alpha val="60000"/>
              </a:schemeClr>
            </a:outerShdw>
          </a:effectLst>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A1B823F5-188F-4B77-A294-A9027B6A662D}"/>
              </a:ext>
            </a:extLst>
          </p:cNvPr>
          <p:cNvPicPr preferRelativeResize="0">
            <a:picLocks/>
          </p:cNvPicPr>
          <p:nvPr/>
        </p:nvPicPr>
        <p:blipFill>
          <a:blip r:embed="rId49" cstate="screen">
            <a:extLst>
              <a:ext uri="{28A0092B-C50C-407E-A947-70E740481C1C}">
                <a14:useLocalDpi xmlns:a14="http://schemas.microsoft.com/office/drawing/2010/main"/>
              </a:ext>
            </a:extLst>
          </a:blip>
          <a:stretch>
            <a:fillRect/>
          </a:stretch>
        </p:blipFill>
        <p:spPr>
          <a:xfrm>
            <a:off x="3816971" y="2581273"/>
            <a:ext cx="548640" cy="685800"/>
          </a:xfrm>
          <a:prstGeom prst="rect">
            <a:avLst/>
          </a:prstGeom>
          <a:ln w="38100">
            <a:solidFill>
              <a:schemeClr val="accent1"/>
            </a:solidFill>
          </a:ln>
          <a:effectLst>
            <a:outerShdw blurRad="50800" dist="50800" dir="2700000" algn="tl" rotWithShape="0">
              <a:prstClr val="black">
                <a:alpha val="60000"/>
              </a:prstClr>
            </a:outerShdw>
          </a:effectLst>
        </p:spPr>
      </p:pic>
      <p:pic>
        <p:nvPicPr>
          <p:cNvPr id="48" name="Picture 4" descr="Jeff Sayler">
            <a:extLst>
              <a:ext uri="{FF2B5EF4-FFF2-40B4-BE49-F238E27FC236}">
                <a16:creationId xmlns:a16="http://schemas.microsoft.com/office/drawing/2014/main" id="{EF2DD03A-CFE3-B2E2-5BD7-6CB90113ED85}"/>
              </a:ext>
            </a:extLst>
          </p:cNvPr>
          <p:cNvPicPr>
            <a:picLocks noChangeArrowheads="1"/>
          </p:cNvPicPr>
          <p:nvPr/>
        </p:nvPicPr>
        <p:blipFill rotWithShape="1">
          <a:blip r:embed="rId50" cstate="screen">
            <a:extLst>
              <a:ext uri="{28A0092B-C50C-407E-A947-70E740481C1C}">
                <a14:useLocalDpi xmlns:a14="http://schemas.microsoft.com/office/drawing/2010/main"/>
              </a:ext>
            </a:extLst>
          </a:blip>
          <a:srcRect r="7502" b="23783"/>
          <a:stretch/>
        </p:blipFill>
        <p:spPr bwMode="auto">
          <a:xfrm>
            <a:off x="2909293" y="2586684"/>
            <a:ext cx="548640" cy="685800"/>
          </a:xfrm>
          <a:prstGeom prst="rect">
            <a:avLst/>
          </a:prstGeom>
          <a:noFill/>
          <a:ln w="38100">
            <a:solidFill>
              <a:srgbClr val="07667C"/>
            </a:solidFill>
          </a:ln>
          <a:effectLst>
            <a:outerShdw blurRad="50800" dist="50800" dir="2700000" algn="ctr" rotWithShape="0">
              <a:srgbClr val="000000">
                <a:alpha val="60000"/>
              </a:srgbClr>
            </a:outerShdw>
          </a:effectLst>
          <a:extLst>
            <a:ext uri="{909E8E84-426E-40DD-AFC4-6F175D3DCCD1}">
              <a14:hiddenFill xmlns:a14="http://schemas.microsoft.com/office/drawing/2010/main">
                <a:solidFill>
                  <a:srgbClr val="FFFFFF"/>
                </a:solidFill>
              </a14:hiddenFill>
            </a:ext>
          </a:extLst>
        </p:spPr>
      </p:pic>
      <p:pic>
        <p:nvPicPr>
          <p:cNvPr id="49" name="Picture 4" descr="Daniel Hall">
            <a:extLst>
              <a:ext uri="{FF2B5EF4-FFF2-40B4-BE49-F238E27FC236}">
                <a16:creationId xmlns:a16="http://schemas.microsoft.com/office/drawing/2014/main" id="{EDD2E4CA-F733-B2C1-B98F-9C59029894C1}"/>
              </a:ext>
            </a:extLst>
          </p:cNvPr>
          <p:cNvPicPr>
            <a:picLocks noChangeArrowheads="1"/>
          </p:cNvPicPr>
          <p:nvPr/>
        </p:nvPicPr>
        <p:blipFill rotWithShape="1">
          <a:blip r:embed="rId51" cstate="screen">
            <a:extLst>
              <a:ext uri="{28A0092B-C50C-407E-A947-70E740481C1C}">
                <a14:useLocalDpi xmlns:a14="http://schemas.microsoft.com/office/drawing/2010/main"/>
              </a:ext>
            </a:extLst>
          </a:blip>
          <a:srcRect/>
          <a:stretch/>
        </p:blipFill>
        <p:spPr bwMode="auto">
          <a:xfrm>
            <a:off x="7013717" y="3482574"/>
            <a:ext cx="548640" cy="685800"/>
          </a:xfrm>
          <a:prstGeom prst="rect">
            <a:avLst/>
          </a:prstGeom>
          <a:noFill/>
          <a:ln w="38100">
            <a:solidFill>
              <a:srgbClr val="FF9300"/>
            </a:solidFill>
          </a:ln>
          <a:effectLst>
            <a:outerShdw blurRad="50800" dist="50800" dir="2700000" algn="ctr" rotWithShape="0">
              <a:srgbClr val="000000">
                <a:alpha val="60000"/>
              </a:srgbClr>
            </a:outerShdw>
          </a:effectLst>
          <a:extLst>
            <a:ext uri="{909E8E84-426E-40DD-AFC4-6F175D3DCCD1}">
              <a14:hiddenFill xmlns:a14="http://schemas.microsoft.com/office/drawing/2010/main">
                <a:solidFill>
                  <a:srgbClr val="FFFFFF"/>
                </a:solidFill>
              </a14:hiddenFill>
            </a:ext>
          </a:extLst>
        </p:spPr>
      </p:pic>
      <p:pic>
        <p:nvPicPr>
          <p:cNvPr id="50" name="Picture 6" descr="Nilanjan Banerjee">
            <a:extLst>
              <a:ext uri="{FF2B5EF4-FFF2-40B4-BE49-F238E27FC236}">
                <a16:creationId xmlns:a16="http://schemas.microsoft.com/office/drawing/2014/main" id="{1FB4D59A-CB3F-453D-9053-D10DD6CF728A}"/>
              </a:ext>
            </a:extLst>
          </p:cNvPr>
          <p:cNvPicPr>
            <a:picLocks noChangeArrowheads="1"/>
          </p:cNvPicPr>
          <p:nvPr/>
        </p:nvPicPr>
        <p:blipFill rotWithShape="1">
          <a:blip r:embed="rId52" cstate="screen">
            <a:extLst>
              <a:ext uri="{28A0092B-C50C-407E-A947-70E740481C1C}">
                <a14:useLocalDpi xmlns:a14="http://schemas.microsoft.com/office/drawing/2010/main"/>
              </a:ext>
            </a:extLst>
          </a:blip>
          <a:srcRect/>
          <a:stretch/>
        </p:blipFill>
        <p:spPr bwMode="auto">
          <a:xfrm>
            <a:off x="143691" y="2562270"/>
            <a:ext cx="548640" cy="685800"/>
          </a:xfrm>
          <a:prstGeom prst="rect">
            <a:avLst/>
          </a:prstGeom>
          <a:noFill/>
          <a:ln w="38100">
            <a:solidFill>
              <a:srgbClr val="07667C"/>
            </a:solidFill>
          </a:ln>
          <a:effectLst>
            <a:outerShdw blurRad="50800" dist="50800" dir="2700000" algn="ctr" rotWithShape="0">
              <a:srgbClr val="000000">
                <a:alpha val="60000"/>
              </a:srgbClr>
            </a:outerShdw>
          </a:effectLst>
          <a:extLst>
            <a:ext uri="{909E8E84-426E-40DD-AFC4-6F175D3DCCD1}">
              <a14:hiddenFill xmlns:a14="http://schemas.microsoft.com/office/drawing/2010/main">
                <a:solidFill>
                  <a:srgbClr val="FFFFFF"/>
                </a:solidFill>
              </a14:hiddenFill>
            </a:ext>
          </a:extLst>
        </p:spPr>
      </p:pic>
      <p:pic>
        <p:nvPicPr>
          <p:cNvPr id="51" name="Picture 8" descr="Srinidhi Mula">
            <a:extLst>
              <a:ext uri="{FF2B5EF4-FFF2-40B4-BE49-F238E27FC236}">
                <a16:creationId xmlns:a16="http://schemas.microsoft.com/office/drawing/2014/main" id="{B70A5E56-71E7-0233-A8D2-DA244BA01A70}"/>
              </a:ext>
            </a:extLst>
          </p:cNvPr>
          <p:cNvPicPr>
            <a:picLocks noChangeArrowheads="1"/>
          </p:cNvPicPr>
          <p:nvPr/>
        </p:nvPicPr>
        <p:blipFill rotWithShape="1">
          <a:blip r:embed="rId53" cstate="screen">
            <a:extLst>
              <a:ext uri="{28A0092B-C50C-407E-A947-70E740481C1C}">
                <a14:useLocalDpi xmlns:a14="http://schemas.microsoft.com/office/drawing/2010/main"/>
              </a:ext>
            </a:extLst>
          </a:blip>
          <a:srcRect/>
          <a:stretch/>
        </p:blipFill>
        <p:spPr bwMode="auto">
          <a:xfrm>
            <a:off x="839236" y="3519261"/>
            <a:ext cx="548640" cy="685800"/>
          </a:xfrm>
          <a:prstGeom prst="rect">
            <a:avLst/>
          </a:prstGeom>
          <a:noFill/>
          <a:ln w="38100">
            <a:solidFill>
              <a:srgbClr val="07667C"/>
            </a:solidFill>
          </a:ln>
          <a:effectLst>
            <a:outerShdw blurRad="50800" dist="50800" dir="2700000" algn="ctr" rotWithShape="0">
              <a:srgbClr val="000000">
                <a:alpha val="60000"/>
              </a:srgbClr>
            </a:outerShdw>
          </a:effectLst>
          <a:extLst>
            <a:ext uri="{909E8E84-426E-40DD-AFC4-6F175D3DCCD1}">
              <a14:hiddenFill xmlns:a14="http://schemas.microsoft.com/office/drawing/2010/main">
                <a:solidFill>
                  <a:srgbClr val="FFFFFF"/>
                </a:solidFill>
              </a14:hiddenFill>
            </a:ext>
          </a:extLst>
        </p:spPr>
      </p:pic>
      <p:pic>
        <p:nvPicPr>
          <p:cNvPr id="52" name="Picture 8" descr="Michelle Kelley">
            <a:extLst>
              <a:ext uri="{FF2B5EF4-FFF2-40B4-BE49-F238E27FC236}">
                <a16:creationId xmlns:a16="http://schemas.microsoft.com/office/drawing/2014/main" id="{493A36FE-4836-65E2-FF84-78AAB4B44FBC}"/>
              </a:ext>
            </a:extLst>
          </p:cNvPr>
          <p:cNvPicPr>
            <a:picLocks noChangeArrowheads="1"/>
          </p:cNvPicPr>
          <p:nvPr/>
        </p:nvPicPr>
        <p:blipFill rotWithShape="1">
          <a:blip r:embed="rId54" cstate="screen">
            <a:extLst>
              <a:ext uri="{28A0092B-C50C-407E-A947-70E740481C1C}">
                <a14:useLocalDpi xmlns:a14="http://schemas.microsoft.com/office/drawing/2010/main"/>
              </a:ext>
            </a:extLst>
          </a:blip>
          <a:srcRect/>
          <a:stretch/>
        </p:blipFill>
        <p:spPr bwMode="auto">
          <a:xfrm>
            <a:off x="2913015" y="1642409"/>
            <a:ext cx="548640" cy="685800"/>
          </a:xfrm>
          <a:prstGeom prst="rect">
            <a:avLst/>
          </a:prstGeom>
          <a:noFill/>
          <a:ln w="38100">
            <a:solidFill>
              <a:srgbClr val="07667C"/>
            </a:solidFill>
          </a:ln>
          <a:extLst>
            <a:ext uri="{909E8E84-426E-40DD-AFC4-6F175D3DCCD1}">
              <a14:hiddenFill xmlns:a14="http://schemas.microsoft.com/office/drawing/2010/main">
                <a:solidFill>
                  <a:srgbClr val="FFFFFF"/>
                </a:solidFill>
              </a14:hiddenFill>
            </a:ext>
          </a:extLst>
        </p:spPr>
      </p:pic>
      <p:pic>
        <p:nvPicPr>
          <p:cNvPr id="53" name="Picture 52" descr="A picture containing person&#10;&#10;Description automatically generated">
            <a:extLst>
              <a:ext uri="{FF2B5EF4-FFF2-40B4-BE49-F238E27FC236}">
                <a16:creationId xmlns:a16="http://schemas.microsoft.com/office/drawing/2014/main" id="{F10CEFE6-560D-B1E5-4DE7-F0AC34277AB9}"/>
              </a:ext>
            </a:extLst>
          </p:cNvPr>
          <p:cNvPicPr>
            <a:picLocks/>
          </p:cNvPicPr>
          <p:nvPr/>
        </p:nvPicPr>
        <p:blipFill>
          <a:blip r:embed="rId55" cstate="screen">
            <a:extLst>
              <a:ext uri="{28A0092B-C50C-407E-A947-70E740481C1C}">
                <a14:useLocalDpi xmlns:a14="http://schemas.microsoft.com/office/drawing/2010/main"/>
              </a:ext>
            </a:extLst>
          </a:blip>
          <a:stretch>
            <a:fillRect/>
          </a:stretch>
        </p:blipFill>
        <p:spPr>
          <a:xfrm>
            <a:off x="2216999" y="2596523"/>
            <a:ext cx="548640" cy="685800"/>
          </a:xfrm>
          <a:prstGeom prst="rect">
            <a:avLst/>
          </a:prstGeom>
          <a:ln w="38100">
            <a:solidFill>
              <a:srgbClr val="07667C"/>
            </a:solidFill>
          </a:ln>
        </p:spPr>
      </p:pic>
      <p:pic>
        <p:nvPicPr>
          <p:cNvPr id="54" name="Picture 53" descr="A picture containing text, clothing, hairpiece&#10;&#10;Description automatically generated">
            <a:extLst>
              <a:ext uri="{FF2B5EF4-FFF2-40B4-BE49-F238E27FC236}">
                <a16:creationId xmlns:a16="http://schemas.microsoft.com/office/drawing/2014/main" id="{C269BA6B-DFB8-03B1-C57C-0D13AA62ED21}"/>
              </a:ext>
            </a:extLst>
          </p:cNvPr>
          <p:cNvPicPr>
            <a:picLocks/>
          </p:cNvPicPr>
          <p:nvPr/>
        </p:nvPicPr>
        <p:blipFill>
          <a:blip r:embed="rId56" cstate="screen">
            <a:extLst>
              <a:ext uri="{28A0092B-C50C-407E-A947-70E740481C1C}">
                <a14:useLocalDpi xmlns:a14="http://schemas.microsoft.com/office/drawing/2010/main"/>
              </a:ext>
            </a:extLst>
          </a:blip>
          <a:stretch>
            <a:fillRect/>
          </a:stretch>
        </p:blipFill>
        <p:spPr>
          <a:xfrm>
            <a:off x="844171" y="4395772"/>
            <a:ext cx="548640" cy="685800"/>
          </a:xfrm>
          <a:prstGeom prst="rect">
            <a:avLst/>
          </a:prstGeom>
          <a:ln w="38100">
            <a:solidFill>
              <a:srgbClr val="07667C"/>
            </a:solidFill>
          </a:ln>
        </p:spPr>
      </p:pic>
      <p:pic>
        <p:nvPicPr>
          <p:cNvPr id="55" name="Picture 54" descr="Benjamin Francis">
            <a:extLst>
              <a:ext uri="{FF2B5EF4-FFF2-40B4-BE49-F238E27FC236}">
                <a16:creationId xmlns:a16="http://schemas.microsoft.com/office/drawing/2014/main" id="{2B1611CB-DA3F-DAEF-1DE4-CE8F5DFF36D9}"/>
              </a:ext>
            </a:extLst>
          </p:cNvPr>
          <p:cNvPicPr>
            <a:picLocks noChangeArrowheads="1"/>
          </p:cNvPicPr>
          <p:nvPr/>
        </p:nvPicPr>
        <p:blipFill rotWithShape="1">
          <a:blip r:embed="rId57" cstate="screen">
            <a:extLst>
              <a:ext uri="{28A0092B-C50C-407E-A947-70E740481C1C}">
                <a14:useLocalDpi xmlns:a14="http://schemas.microsoft.com/office/drawing/2010/main"/>
              </a:ext>
            </a:extLst>
          </a:blip>
          <a:srcRect/>
          <a:stretch/>
        </p:blipFill>
        <p:spPr bwMode="auto">
          <a:xfrm>
            <a:off x="7714648" y="2571750"/>
            <a:ext cx="548640" cy="685800"/>
          </a:xfrm>
          <a:prstGeom prst="rect">
            <a:avLst/>
          </a:prstGeom>
          <a:noFill/>
          <a:ln w="38100">
            <a:solidFill>
              <a:srgbClr val="FF9300"/>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C33DCA-533F-2E46-A0FD-1D7D4A14FB96}"/>
              </a:ext>
            </a:extLst>
          </p:cNvPr>
          <p:cNvSpPr>
            <a:spLocks noGrp="1"/>
          </p:cNvSpPr>
          <p:nvPr>
            <p:ph type="title"/>
          </p:nvPr>
        </p:nvSpPr>
        <p:spPr/>
        <p:txBody>
          <a:bodyPr/>
          <a:lstStyle/>
          <a:p>
            <a:r>
              <a:rPr lang="en-US" sz="1500" dirty="0"/>
              <a:t>People of all career levels with academia, industry and labs through a constant pipeline</a:t>
            </a:r>
          </a:p>
        </p:txBody>
      </p:sp>
      <p:sp>
        <p:nvSpPr>
          <p:cNvPr id="4" name="Date Placeholder 3">
            <a:extLst>
              <a:ext uri="{FF2B5EF4-FFF2-40B4-BE49-F238E27FC236}">
                <a16:creationId xmlns:a16="http://schemas.microsoft.com/office/drawing/2014/main" id="{3C5BD89C-DBC3-5F43-A0BA-C30629791AF1}"/>
              </a:ext>
            </a:extLst>
          </p:cNvPr>
          <p:cNvSpPr>
            <a:spLocks noGrp="1"/>
          </p:cNvSpPr>
          <p:nvPr>
            <p:ph type="dt" sz="half" idx="10"/>
          </p:nvPr>
        </p:nvSpPr>
        <p:spPr/>
        <p:txBody>
          <a:bodyPr/>
          <a:lstStyle/>
          <a:p>
            <a:r>
              <a:rPr lang="en-US" sz="901" i="1" dirty="0"/>
              <a:t>March 15, 2024</a:t>
            </a:r>
            <a:endParaRPr lang="en-US" dirty="0"/>
          </a:p>
        </p:txBody>
      </p:sp>
      <p:sp>
        <p:nvSpPr>
          <p:cNvPr id="5" name="Footer Placeholder 4">
            <a:extLst>
              <a:ext uri="{FF2B5EF4-FFF2-40B4-BE49-F238E27FC236}">
                <a16:creationId xmlns:a16="http://schemas.microsoft.com/office/drawing/2014/main" id="{A955410C-97CD-1D47-B14A-F52E7BF8E953}"/>
              </a:ext>
            </a:extLst>
          </p:cNvPr>
          <p:cNvSpPr>
            <a:spLocks noGrp="1"/>
          </p:cNvSpPr>
          <p:nvPr>
            <p:ph type="ftr" sz="quarter" idx="11"/>
          </p:nvPr>
        </p:nvSpPr>
        <p:spPr/>
        <p:txBody>
          <a:bodyPr/>
          <a:lstStyle/>
          <a:p>
            <a:r>
              <a:rPr lang="en-US" dirty="0"/>
              <a:t>CBB External Communications, Steven J. Sibener</a:t>
            </a:r>
          </a:p>
        </p:txBody>
      </p:sp>
      <p:sp>
        <p:nvSpPr>
          <p:cNvPr id="6" name="Slide Number Placeholder 5">
            <a:extLst>
              <a:ext uri="{FF2B5EF4-FFF2-40B4-BE49-F238E27FC236}">
                <a16:creationId xmlns:a16="http://schemas.microsoft.com/office/drawing/2014/main" id="{BABA3D02-4F76-F845-B86E-67ADA7D55FD5}"/>
              </a:ext>
            </a:extLst>
          </p:cNvPr>
          <p:cNvSpPr>
            <a:spLocks noGrp="1"/>
          </p:cNvSpPr>
          <p:nvPr>
            <p:ph type="sldNum" sz="quarter" idx="12"/>
          </p:nvPr>
        </p:nvSpPr>
        <p:spPr/>
        <p:txBody>
          <a:bodyPr/>
          <a:lstStyle/>
          <a:p>
            <a:fld id="{921CBE81-14BD-7343-B359-01BCBA3179F9}" type="slidenum">
              <a:rPr lang="en-US" smtClean="0"/>
              <a:t>23</a:t>
            </a:fld>
            <a:endParaRPr lang="en-US"/>
          </a:p>
        </p:txBody>
      </p:sp>
      <p:sp>
        <p:nvSpPr>
          <p:cNvPr id="8" name="Rectangle 3">
            <a:extLst>
              <a:ext uri="{FF2B5EF4-FFF2-40B4-BE49-F238E27FC236}">
                <a16:creationId xmlns:a16="http://schemas.microsoft.com/office/drawing/2014/main" id="{7BF69552-DB8E-0D4E-82C5-782ED3DB0EDA}"/>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b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2" name="Picture 31" descr="A picture containing text, indoor&#10;&#10;Description automatically generated">
            <a:extLst>
              <a:ext uri="{FF2B5EF4-FFF2-40B4-BE49-F238E27FC236}">
                <a16:creationId xmlns:a16="http://schemas.microsoft.com/office/drawing/2014/main" id="{86DE4977-6A5E-6ECC-F5E0-98488B747F5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7000"/>
                    </a14:imgEffect>
                  </a14:imgLayer>
                </a14:imgProps>
              </a:ext>
              <a:ext uri="{28A0092B-C50C-407E-A947-70E740481C1C}">
                <a14:useLocalDpi xmlns:a14="http://schemas.microsoft.com/office/drawing/2010/main"/>
              </a:ext>
            </a:extLst>
          </a:blip>
          <a:srcRect/>
          <a:stretch/>
        </p:blipFill>
        <p:spPr>
          <a:xfrm rot="5400000">
            <a:off x="69576" y="1045827"/>
            <a:ext cx="1094323" cy="1116852"/>
          </a:xfrm>
          <a:prstGeom prst="rect">
            <a:avLst/>
          </a:prstGeom>
        </p:spPr>
      </p:pic>
      <p:pic>
        <p:nvPicPr>
          <p:cNvPr id="36" name="Picture 35" descr="A group of people standing in front of a large white board&#10;&#10;Description automatically generated with medium confidence">
            <a:extLst>
              <a:ext uri="{FF2B5EF4-FFF2-40B4-BE49-F238E27FC236}">
                <a16:creationId xmlns:a16="http://schemas.microsoft.com/office/drawing/2014/main" id="{C05AA8CB-FA98-1C95-991A-42E5F61C61F2}"/>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9000"/>
                    </a14:imgEffect>
                  </a14:imgLayer>
                </a14:imgProps>
              </a:ext>
              <a:ext uri="{28A0092B-C50C-407E-A947-70E740481C1C}">
                <a14:useLocalDpi xmlns:a14="http://schemas.microsoft.com/office/drawing/2010/main"/>
              </a:ext>
            </a:extLst>
          </a:blip>
          <a:srcRect/>
          <a:stretch/>
        </p:blipFill>
        <p:spPr>
          <a:xfrm>
            <a:off x="7315199" y="895733"/>
            <a:ext cx="1840573" cy="1107399"/>
          </a:xfrm>
          <a:prstGeom prst="rect">
            <a:avLst/>
          </a:prstGeom>
        </p:spPr>
      </p:pic>
      <p:pic>
        <p:nvPicPr>
          <p:cNvPr id="1026" name="Picture 2" descr="No photo description available.">
            <a:extLst>
              <a:ext uri="{FF2B5EF4-FFF2-40B4-BE49-F238E27FC236}">
                <a16:creationId xmlns:a16="http://schemas.microsoft.com/office/drawing/2014/main" id="{01309FA3-6FCC-A11D-141F-9E185F60856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87331" y="961043"/>
            <a:ext cx="2099900" cy="11837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extLst>
              <a:ext uri="{FF2B5EF4-FFF2-40B4-BE49-F238E27FC236}">
                <a16:creationId xmlns:a16="http://schemas.microsoft.com/office/drawing/2014/main" id="{30C5B4C3-6A40-3432-8452-38E0365344A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56217" y="895733"/>
            <a:ext cx="1346409" cy="13464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photo description available.">
            <a:extLst>
              <a:ext uri="{FF2B5EF4-FFF2-40B4-BE49-F238E27FC236}">
                <a16:creationId xmlns:a16="http://schemas.microsoft.com/office/drawing/2014/main" id="{9CED7538-C164-2365-B961-41FC534D9C84}"/>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4504633" y="1010187"/>
            <a:ext cx="1346409" cy="11523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 alternative text description for this image">
            <a:extLst>
              <a:ext uri="{FF2B5EF4-FFF2-40B4-BE49-F238E27FC236}">
                <a16:creationId xmlns:a16="http://schemas.microsoft.com/office/drawing/2014/main" id="{4A5104EF-1D39-91E1-993F-E4B9CAAF9675}"/>
              </a:ext>
            </a:extLst>
          </p:cNvPr>
          <p:cNvPicPr>
            <a:picLocks noChangeAspect="1" noChangeArrowheads="1"/>
          </p:cNvPicPr>
          <p:nvPr/>
        </p:nvPicPr>
        <p:blipFill rotWithShape="1">
          <a:blip r:embed="rId10" cstate="screen">
            <a:extLst>
              <a:ext uri="{BEBA8EAE-BF5A-486C-A8C5-ECC9F3942E4B}">
                <a14:imgProps xmlns:a14="http://schemas.microsoft.com/office/drawing/2010/main">
                  <a14:imgLayer r:embed="rId11">
                    <a14:imgEffect>
                      <a14:brightnessContrast bright="12000"/>
                    </a14:imgEffect>
                  </a14:imgLayer>
                </a14:imgProps>
              </a:ext>
              <a:ext uri="{28A0092B-C50C-407E-A947-70E740481C1C}">
                <a14:useLocalDpi xmlns:a14="http://schemas.microsoft.com/office/drawing/2010/main"/>
              </a:ext>
            </a:extLst>
          </a:blip>
          <a:srcRect/>
          <a:stretch/>
        </p:blipFill>
        <p:spPr bwMode="auto">
          <a:xfrm>
            <a:off x="7378074" y="1906502"/>
            <a:ext cx="1765926" cy="8009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o alternative text description for this image">
            <a:extLst>
              <a:ext uri="{FF2B5EF4-FFF2-40B4-BE49-F238E27FC236}">
                <a16:creationId xmlns:a16="http://schemas.microsoft.com/office/drawing/2014/main" id="{3B965BC9-B10D-04B4-7C9E-ED3ADD711A26}"/>
              </a:ext>
            </a:extLst>
          </p:cNvPr>
          <p:cNvPicPr>
            <a:picLocks noChangeAspect="1" noChangeArrowheads="1"/>
          </p:cNvPicPr>
          <p:nvPr/>
        </p:nvPicPr>
        <p:blipFill rotWithShape="1">
          <a:blip r:embed="rId12" cstate="screen">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a:ext>
            </a:extLst>
          </a:blip>
          <a:srcRect/>
          <a:stretch/>
        </p:blipFill>
        <p:spPr bwMode="auto">
          <a:xfrm>
            <a:off x="5851042" y="988934"/>
            <a:ext cx="1488773" cy="104676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o alternative text description for this image">
            <a:extLst>
              <a:ext uri="{FF2B5EF4-FFF2-40B4-BE49-F238E27FC236}">
                <a16:creationId xmlns:a16="http://schemas.microsoft.com/office/drawing/2014/main" id="{D1FB7B16-E368-FB15-E279-5DA1B45A2B03}"/>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621647" y="2798064"/>
            <a:ext cx="1797374" cy="87472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rofessor Young-Kee Kim of University of Chicago and her team at the April American Physical Society meeting.  ">
            <a:extLst>
              <a:ext uri="{FF2B5EF4-FFF2-40B4-BE49-F238E27FC236}">
                <a16:creationId xmlns:a16="http://schemas.microsoft.com/office/drawing/2014/main" id="{B1120686-1972-0322-F3A9-15C12B7DC284}"/>
              </a:ext>
            </a:extLst>
          </p:cNvPr>
          <p:cNvPicPr>
            <a:picLocks noChangeAspect="1" noChangeArrowheads="1"/>
          </p:cNvPicPr>
          <p:nvPr/>
        </p:nvPicPr>
        <p:blipFill>
          <a:blip r:embed="rId15" cstate="screen">
            <a:extLst>
              <a:ext uri="{BEBA8EAE-BF5A-486C-A8C5-ECC9F3942E4B}">
                <a14:imgProps xmlns:a14="http://schemas.microsoft.com/office/drawing/2010/main">
                  <a14:imgLayer r:embed="rId16">
                    <a14:imgEffect>
                      <a14:brightnessContrast bright="13000"/>
                    </a14:imgEffect>
                  </a14:imgLayer>
                </a14:imgProps>
              </a:ext>
              <a:ext uri="{28A0092B-C50C-407E-A947-70E740481C1C}">
                <a14:useLocalDpi xmlns:a14="http://schemas.microsoft.com/office/drawing/2010/main"/>
              </a:ext>
            </a:extLst>
          </a:blip>
          <a:srcRect/>
          <a:stretch>
            <a:fillRect/>
          </a:stretch>
        </p:blipFill>
        <p:spPr bwMode="auto">
          <a:xfrm>
            <a:off x="7381111" y="2664704"/>
            <a:ext cx="1774321" cy="133074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A picture containing person, hospital room, indoor, room&#10;&#10;Description automatically generated">
            <a:extLst>
              <a:ext uri="{FF2B5EF4-FFF2-40B4-BE49-F238E27FC236}">
                <a16:creationId xmlns:a16="http://schemas.microsoft.com/office/drawing/2014/main" id="{06A69994-A81E-E057-7085-B24A5C6154F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594515" y="2017284"/>
            <a:ext cx="1783559" cy="806672"/>
          </a:xfrm>
          <a:prstGeom prst="rect">
            <a:avLst/>
          </a:prstGeom>
        </p:spPr>
      </p:pic>
      <p:pic>
        <p:nvPicPr>
          <p:cNvPr id="44" name="Picture 43" descr="A group of people standing outside&#10;&#10;Description automatically generated with low confidence">
            <a:extLst>
              <a:ext uri="{FF2B5EF4-FFF2-40B4-BE49-F238E27FC236}">
                <a16:creationId xmlns:a16="http://schemas.microsoft.com/office/drawing/2014/main" id="{7D949FD2-6349-2D1F-CB97-F2774C079C13}"/>
              </a:ext>
            </a:extLst>
          </p:cNvPr>
          <p:cNvPicPr>
            <a:picLocks noChangeAspect="1"/>
          </p:cNvPicPr>
          <p:nvPr/>
        </p:nvPicPr>
        <p:blipFill rotWithShape="1">
          <a:blip r:embed="rId18" cstate="screen">
            <a:extLst>
              <a:ext uri="{BEBA8EAE-BF5A-486C-A8C5-ECC9F3942E4B}">
                <a14:imgProps xmlns:a14="http://schemas.microsoft.com/office/drawing/2010/main">
                  <a14:imgLayer r:embed="rId19">
                    <a14:imgEffect>
                      <a14:brightnessContrast bright="13000"/>
                    </a14:imgEffect>
                  </a14:imgLayer>
                </a14:imgProps>
              </a:ext>
              <a:ext uri="{28A0092B-C50C-407E-A947-70E740481C1C}">
                <a14:useLocalDpi xmlns:a14="http://schemas.microsoft.com/office/drawing/2010/main"/>
              </a:ext>
            </a:extLst>
          </a:blip>
          <a:srcRect/>
          <a:stretch/>
        </p:blipFill>
        <p:spPr>
          <a:xfrm>
            <a:off x="5567211" y="3621558"/>
            <a:ext cx="1851809" cy="1074145"/>
          </a:xfrm>
          <a:prstGeom prst="rect">
            <a:avLst/>
          </a:prstGeom>
        </p:spPr>
      </p:pic>
      <p:pic>
        <p:nvPicPr>
          <p:cNvPr id="1042" name="Picture 18" descr="Image preview">
            <a:extLst>
              <a:ext uri="{FF2B5EF4-FFF2-40B4-BE49-F238E27FC236}">
                <a16:creationId xmlns:a16="http://schemas.microsoft.com/office/drawing/2014/main" id="{BC23C8DE-E48F-1EA0-AA58-23F9FFA32211}"/>
              </a:ext>
            </a:extLst>
          </p:cNvPr>
          <p:cNvPicPr>
            <a:picLocks noChangeAspect="1" noChangeArrowheads="1"/>
          </p:cNvPicPr>
          <p:nvPr/>
        </p:nvPicPr>
        <p:blipFill rotWithShape="1">
          <a:blip r:embed="rId20" cstate="screen">
            <a:extLst>
              <a:ext uri="{BEBA8EAE-BF5A-486C-A8C5-ECC9F3942E4B}">
                <a14:imgProps xmlns:a14="http://schemas.microsoft.com/office/drawing/2010/main">
                  <a14:imgLayer r:embed="rId21">
                    <a14:imgEffect>
                      <a14:brightnessContrast bright="9000"/>
                    </a14:imgEffect>
                  </a14:imgLayer>
                </a14:imgProps>
              </a:ext>
              <a:ext uri="{28A0092B-C50C-407E-A947-70E740481C1C}">
                <a14:useLocalDpi xmlns:a14="http://schemas.microsoft.com/office/drawing/2010/main"/>
              </a:ext>
            </a:extLst>
          </a:blip>
          <a:srcRect/>
          <a:stretch/>
        </p:blipFill>
        <p:spPr bwMode="auto">
          <a:xfrm>
            <a:off x="1361368" y="2133233"/>
            <a:ext cx="1150925" cy="94506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preview">
            <a:extLst>
              <a:ext uri="{FF2B5EF4-FFF2-40B4-BE49-F238E27FC236}">
                <a16:creationId xmlns:a16="http://schemas.microsoft.com/office/drawing/2014/main" id="{A3FBEB17-A021-A1CD-024D-78B52D0C1134}"/>
              </a:ext>
            </a:extLst>
          </p:cNvPr>
          <p:cNvPicPr>
            <a:picLocks noChangeAspect="1" noChangeArrowheads="1"/>
          </p:cNvPicPr>
          <p:nvPr/>
        </p:nvPicPr>
        <p:blipFill rotWithShape="1">
          <a:blip r:embed="rId22" cstate="screen">
            <a:extLst>
              <a:ext uri="{BEBA8EAE-BF5A-486C-A8C5-ECC9F3942E4B}">
                <a14:imgProps xmlns:a14="http://schemas.microsoft.com/office/drawing/2010/main">
                  <a14:imgLayer r:embed="rId23">
                    <a14:imgEffect>
                      <a14:brightnessContrast bright="10000"/>
                    </a14:imgEffect>
                  </a14:imgLayer>
                </a14:imgProps>
              </a:ext>
              <a:ext uri="{28A0092B-C50C-407E-A947-70E740481C1C}">
                <a14:useLocalDpi xmlns:a14="http://schemas.microsoft.com/office/drawing/2010/main"/>
              </a:ext>
            </a:extLst>
          </a:blip>
          <a:srcRect/>
          <a:stretch/>
        </p:blipFill>
        <p:spPr bwMode="auto">
          <a:xfrm>
            <a:off x="170827" y="2130745"/>
            <a:ext cx="1150924" cy="96078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34328729-2E15-AC72-9680-2C730D6E7391}"/>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bwMode="auto">
          <a:xfrm rot="5400000">
            <a:off x="2832785" y="1801091"/>
            <a:ext cx="981465" cy="1609344"/>
          </a:xfrm>
          <a:prstGeom prst="rect">
            <a:avLst/>
          </a:prstGeom>
          <a:ln>
            <a:noFill/>
          </a:ln>
          <a:extLst>
            <a:ext uri="{53640926-AAD7-44D8-BBD7-CCE9431645EC}">
              <a14:shadowObscured xmlns:a14="http://schemas.microsoft.com/office/drawing/2010/main"/>
            </a:ext>
          </a:extLst>
        </p:spPr>
      </p:pic>
      <p:pic>
        <p:nvPicPr>
          <p:cNvPr id="49" name="Picture 48">
            <a:extLst>
              <a:ext uri="{FF2B5EF4-FFF2-40B4-BE49-F238E27FC236}">
                <a16:creationId xmlns:a16="http://schemas.microsoft.com/office/drawing/2014/main" id="{410D1D2E-A906-B342-185D-3F464C658809}"/>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bwMode="auto">
          <a:xfrm>
            <a:off x="100304" y="3078293"/>
            <a:ext cx="1122388" cy="1250705"/>
          </a:xfrm>
          <a:prstGeom prst="rect">
            <a:avLst/>
          </a:prstGeom>
          <a:ln>
            <a:noFill/>
          </a:ln>
          <a:extLst>
            <a:ext uri="{53640926-AAD7-44D8-BBD7-CCE9431645EC}">
              <a14:shadowObscured xmlns:a14="http://schemas.microsoft.com/office/drawing/2010/main"/>
            </a:ext>
          </a:extLst>
        </p:spPr>
      </p:pic>
      <p:pic>
        <p:nvPicPr>
          <p:cNvPr id="52" name="Picture 51">
            <a:extLst>
              <a:ext uri="{FF2B5EF4-FFF2-40B4-BE49-F238E27FC236}">
                <a16:creationId xmlns:a16="http://schemas.microsoft.com/office/drawing/2014/main" id="{5D12E8D3-3C61-C829-504F-D34775BAFAE0}"/>
              </a:ext>
            </a:extLst>
          </p:cNvPr>
          <p:cNvPicPr>
            <a:picLocks noChangeAspect="1"/>
          </p:cNvPicPr>
          <p:nvPr/>
        </p:nvPicPr>
        <p:blipFill rotWithShape="1">
          <a:blip r:embed="rId26" cstate="screen">
            <a:extLst>
              <a:ext uri="{BEBA8EAE-BF5A-486C-A8C5-ECC9F3942E4B}">
                <a14:imgProps xmlns:a14="http://schemas.microsoft.com/office/drawing/2010/main">
                  <a14:imgLayer r:embed="rId27">
                    <a14:imgEffect>
                      <a14:brightnessContrast bright="10000"/>
                    </a14:imgEffect>
                  </a14:imgLayer>
                </a14:imgProps>
              </a:ext>
              <a:ext uri="{28A0092B-C50C-407E-A947-70E740481C1C}">
                <a14:useLocalDpi xmlns:a14="http://schemas.microsoft.com/office/drawing/2010/main"/>
              </a:ext>
            </a:extLst>
          </a:blip>
          <a:srcRect/>
          <a:stretch/>
        </p:blipFill>
        <p:spPr bwMode="auto">
          <a:xfrm>
            <a:off x="4064351" y="2119886"/>
            <a:ext cx="1567171" cy="1094325"/>
          </a:xfrm>
          <a:prstGeom prst="rect">
            <a:avLst/>
          </a:prstGeom>
          <a:ln>
            <a:noFill/>
          </a:ln>
          <a:extLst>
            <a:ext uri="{53640926-AAD7-44D8-BBD7-CCE9431645EC}">
              <a14:shadowObscured xmlns:a14="http://schemas.microsoft.com/office/drawing/2010/main"/>
            </a:ext>
          </a:extLst>
        </p:spPr>
      </p:pic>
      <p:pic>
        <p:nvPicPr>
          <p:cNvPr id="55" name="Picture 54">
            <a:extLst>
              <a:ext uri="{FF2B5EF4-FFF2-40B4-BE49-F238E27FC236}">
                <a16:creationId xmlns:a16="http://schemas.microsoft.com/office/drawing/2014/main" id="{C3E52A93-45E8-98F2-FC06-2FCBFC07BBC4}"/>
              </a:ext>
            </a:extLst>
          </p:cNvPr>
          <p:cNvPicPr>
            <a:picLocks noChangeAspect="1"/>
          </p:cNvPicPr>
          <p:nvPr/>
        </p:nvPicPr>
        <p:blipFill rotWithShape="1">
          <a:blip r:embed="rId28" cstate="screen">
            <a:extLst>
              <a:ext uri="{BEBA8EAE-BF5A-486C-A8C5-ECC9F3942E4B}">
                <a14:imgProps xmlns:a14="http://schemas.microsoft.com/office/drawing/2010/main">
                  <a14:imgLayer r:embed="rId29">
                    <a14:imgEffect>
                      <a14:sharpenSoften amount="4000"/>
                    </a14:imgEffect>
                    <a14:imgEffect>
                      <a14:brightnessContrast bright="24000"/>
                    </a14:imgEffect>
                  </a14:imgLayer>
                </a14:imgProps>
              </a:ext>
              <a:ext uri="{28A0092B-C50C-407E-A947-70E740481C1C}">
                <a14:useLocalDpi xmlns:a14="http://schemas.microsoft.com/office/drawing/2010/main"/>
              </a:ext>
            </a:extLst>
          </a:blip>
          <a:srcRect/>
          <a:stretch/>
        </p:blipFill>
        <p:spPr bwMode="auto">
          <a:xfrm>
            <a:off x="1223356" y="3091530"/>
            <a:ext cx="1345179" cy="1250706"/>
          </a:xfrm>
          <a:prstGeom prst="rect">
            <a:avLst/>
          </a:prstGeom>
          <a:ln>
            <a:noFill/>
          </a:ln>
          <a:extLst>
            <a:ext uri="{53640926-AAD7-44D8-BBD7-CCE9431645EC}">
              <a14:shadowObscured xmlns:a14="http://schemas.microsoft.com/office/drawing/2010/main"/>
            </a:ext>
          </a:extLst>
        </p:spPr>
      </p:pic>
      <p:pic>
        <p:nvPicPr>
          <p:cNvPr id="57" name="Picture 56">
            <a:extLst>
              <a:ext uri="{FF2B5EF4-FFF2-40B4-BE49-F238E27FC236}">
                <a16:creationId xmlns:a16="http://schemas.microsoft.com/office/drawing/2014/main" id="{7B151CCC-78B6-7EB6-630B-568377CF7887}"/>
              </a:ext>
            </a:extLst>
          </p:cNvPr>
          <p:cNvPicPr>
            <a:picLocks noChangeAspect="1"/>
          </p:cNvPicPr>
          <p:nvPr/>
        </p:nvPicPr>
        <p:blipFill rotWithShape="1">
          <a:blip r:embed="rId30" cstate="screen">
            <a:extLst>
              <a:ext uri="{BEBA8EAE-BF5A-486C-A8C5-ECC9F3942E4B}">
                <a14:imgProps xmlns:a14="http://schemas.microsoft.com/office/drawing/2010/main">
                  <a14:imgLayer r:embed="rId31">
                    <a14:imgEffect>
                      <a14:brightnessContrast bright="21000"/>
                    </a14:imgEffect>
                  </a14:imgLayer>
                </a14:imgProps>
              </a:ext>
              <a:ext uri="{28A0092B-C50C-407E-A947-70E740481C1C}">
                <a14:useLocalDpi xmlns:a14="http://schemas.microsoft.com/office/drawing/2010/main"/>
              </a:ext>
            </a:extLst>
          </a:blip>
          <a:srcRect/>
          <a:stretch/>
        </p:blipFill>
        <p:spPr bwMode="auto">
          <a:xfrm>
            <a:off x="2274690" y="4091512"/>
            <a:ext cx="1749243" cy="956929"/>
          </a:xfrm>
          <a:prstGeom prst="rect">
            <a:avLst/>
          </a:prstGeom>
          <a:ln>
            <a:noFill/>
          </a:ln>
          <a:extLst>
            <a:ext uri="{53640926-AAD7-44D8-BBD7-CCE9431645EC}">
              <a14:shadowObscured xmlns:a14="http://schemas.microsoft.com/office/drawing/2010/main"/>
            </a:ext>
          </a:extLst>
        </p:spPr>
      </p:pic>
      <p:pic>
        <p:nvPicPr>
          <p:cNvPr id="59" name="Picture 58">
            <a:extLst>
              <a:ext uri="{FF2B5EF4-FFF2-40B4-BE49-F238E27FC236}">
                <a16:creationId xmlns:a16="http://schemas.microsoft.com/office/drawing/2014/main" id="{602C249D-4DD2-96EE-3750-D831119B76FA}"/>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2420896" y="3090138"/>
            <a:ext cx="1693145" cy="1129734"/>
          </a:xfrm>
          <a:prstGeom prst="rect">
            <a:avLst/>
          </a:prstGeom>
        </p:spPr>
      </p:pic>
      <p:pic>
        <p:nvPicPr>
          <p:cNvPr id="9" name="Picture 8">
            <a:extLst>
              <a:ext uri="{FF2B5EF4-FFF2-40B4-BE49-F238E27FC236}">
                <a16:creationId xmlns:a16="http://schemas.microsoft.com/office/drawing/2014/main" id="{CA7DF93F-F5F6-9D49-918A-347866CAD74C}"/>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4052957" y="3091530"/>
            <a:ext cx="1567171" cy="2089561"/>
          </a:xfrm>
          <a:prstGeom prst="rect">
            <a:avLst/>
          </a:prstGeom>
        </p:spPr>
      </p:pic>
    </p:spTree>
    <p:extLst>
      <p:ext uri="{BB962C8B-B14F-4D97-AF65-F5344CB8AC3E}">
        <p14:creationId xmlns:p14="http://schemas.microsoft.com/office/powerpoint/2010/main" val="2801431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3" dirty="0"/>
              <a:t>Summary: Building Visibility for CBB</a:t>
            </a:r>
          </a:p>
        </p:txBody>
      </p:sp>
      <p:sp>
        <p:nvSpPr>
          <p:cNvPr id="4" name="Date Placeholder 3"/>
          <p:cNvSpPr>
            <a:spLocks noGrp="1"/>
          </p:cNvSpPr>
          <p:nvPr>
            <p:ph type="dt" sz="half" idx="10"/>
          </p:nvPr>
        </p:nvSpPr>
        <p:spPr>
          <a:xfrm>
            <a:off x="0" y="4972050"/>
            <a:ext cx="1981200" cy="171450"/>
          </a:xfrm>
        </p:spPr>
        <p:txBody>
          <a:bodyPr/>
          <a:lstStyle/>
          <a:p>
            <a:r>
              <a:rPr lang="en-US" sz="901" i="1" dirty="0"/>
              <a:t>March 15, 2024</a:t>
            </a:r>
            <a:endParaRPr lang="en-US" sz="901" dirty="0"/>
          </a:p>
        </p:txBody>
      </p:sp>
      <p:sp>
        <p:nvSpPr>
          <p:cNvPr id="5" name="Footer Placeholder 4"/>
          <p:cNvSpPr>
            <a:spLocks noGrp="1"/>
          </p:cNvSpPr>
          <p:nvPr>
            <p:ph type="ftr" sz="quarter" idx="11"/>
          </p:nvPr>
        </p:nvSpPr>
        <p:spPr/>
        <p:txBody>
          <a:bodyPr/>
          <a:lstStyle/>
          <a:p>
            <a:r>
              <a:rPr lang="en-US" dirty="0"/>
              <a:t>CBB External Communications, Steven J. </a:t>
            </a:r>
            <a:r>
              <a:rPr lang="en-US" dirty="0" err="1"/>
              <a:t>Sibener</a:t>
            </a:r>
            <a:endParaRPr lang="en-US" dirty="0"/>
          </a:p>
        </p:txBody>
      </p:sp>
      <p:sp>
        <p:nvSpPr>
          <p:cNvPr id="6" name="Slide Number Placeholder 5"/>
          <p:cNvSpPr>
            <a:spLocks noGrp="1"/>
          </p:cNvSpPr>
          <p:nvPr>
            <p:ph type="sldNum" sz="quarter" idx="12"/>
          </p:nvPr>
        </p:nvSpPr>
        <p:spPr/>
        <p:txBody>
          <a:bodyPr/>
          <a:lstStyle/>
          <a:p>
            <a:fld id="{921CBE81-14BD-7343-B359-01BCBA3179F9}" type="slidenum">
              <a:rPr lang="en-US" smtClean="0"/>
              <a:t>24</a:t>
            </a:fld>
            <a:endParaRPr lang="en-US" dirty="0"/>
          </a:p>
        </p:txBody>
      </p:sp>
      <p:sp>
        <p:nvSpPr>
          <p:cNvPr id="10" name="Title 1">
            <a:extLst>
              <a:ext uri="{FF2B5EF4-FFF2-40B4-BE49-F238E27FC236}">
                <a16:creationId xmlns:a16="http://schemas.microsoft.com/office/drawing/2014/main" id="{0B8C2189-B7A4-2E47-B271-5F2A974BA638}"/>
              </a:ext>
            </a:extLst>
          </p:cNvPr>
          <p:cNvSpPr txBox="1">
            <a:spLocks/>
          </p:cNvSpPr>
          <p:nvPr/>
        </p:nvSpPr>
        <p:spPr bwMode="auto">
          <a:xfrm>
            <a:off x="1139425" y="891049"/>
            <a:ext cx="6865151" cy="525068"/>
          </a:xfrm>
          <a:prstGeom prst="rect">
            <a:avLst/>
          </a:prstGeom>
          <a:noFill/>
          <a:ln w="0">
            <a:noFill/>
            <a:miter lim="800000"/>
            <a:headEnd/>
            <a:tailEnd/>
          </a:ln>
        </p:spPr>
        <p:txBody>
          <a:bodyPr vert="horz" wrap="square" lIns="68651" tIns="34326" rIns="68651" bIns="34326" numCol="1" anchor="ctr" anchorCtr="0" compatLnSpc="1">
            <a:prstTxWarp prst="textNoShape">
              <a:avLst/>
            </a:prstTxWarp>
          </a:bodyPr>
          <a:lstStyle>
            <a:lvl1pPr algn="ctr" rtl="0" eaLnBrk="1" fontAlgn="base" hangingPunct="1">
              <a:spcBef>
                <a:spcPct val="0"/>
              </a:spcBef>
              <a:spcAft>
                <a:spcPct val="0"/>
              </a:spcAft>
              <a:defRPr sz="3733">
                <a:solidFill>
                  <a:schemeClr val="accent1"/>
                </a:solidFill>
                <a:latin typeface="+mj-lt"/>
                <a:ea typeface="+mj-ea"/>
                <a:cs typeface="+mj-cs"/>
              </a:defRPr>
            </a:lvl1pPr>
            <a:lvl2pPr algn="ctr" rtl="0" eaLnBrk="1" fontAlgn="base" hangingPunct="1">
              <a:spcBef>
                <a:spcPct val="0"/>
              </a:spcBef>
              <a:spcAft>
                <a:spcPct val="0"/>
              </a:spcAft>
              <a:defRPr sz="3200">
                <a:solidFill>
                  <a:schemeClr val="bg1"/>
                </a:solidFill>
                <a:latin typeface="Arial" charset="0"/>
              </a:defRPr>
            </a:lvl2pPr>
            <a:lvl3pPr algn="ctr" rtl="0" eaLnBrk="1" fontAlgn="base" hangingPunct="1">
              <a:spcBef>
                <a:spcPct val="0"/>
              </a:spcBef>
              <a:spcAft>
                <a:spcPct val="0"/>
              </a:spcAft>
              <a:defRPr sz="3200">
                <a:solidFill>
                  <a:schemeClr val="bg1"/>
                </a:solidFill>
                <a:latin typeface="Arial" charset="0"/>
              </a:defRPr>
            </a:lvl3pPr>
            <a:lvl4pPr algn="ctr" rtl="0" eaLnBrk="1" fontAlgn="base" hangingPunct="1">
              <a:spcBef>
                <a:spcPct val="0"/>
              </a:spcBef>
              <a:spcAft>
                <a:spcPct val="0"/>
              </a:spcAft>
              <a:defRPr sz="3200">
                <a:solidFill>
                  <a:schemeClr val="bg1"/>
                </a:solidFill>
                <a:latin typeface="Arial" charset="0"/>
              </a:defRPr>
            </a:lvl4pPr>
            <a:lvl5pPr algn="ctr" rtl="0" eaLnBrk="1" fontAlgn="base" hangingPunct="1">
              <a:spcBef>
                <a:spcPct val="0"/>
              </a:spcBef>
              <a:spcAft>
                <a:spcPct val="0"/>
              </a:spcAft>
              <a:defRPr sz="3200">
                <a:solidFill>
                  <a:schemeClr val="bg1"/>
                </a:solidFill>
                <a:latin typeface="Arial" charset="0"/>
              </a:defRPr>
            </a:lvl5pPr>
            <a:lvl6pPr marL="457189" algn="ctr" rtl="0" eaLnBrk="1" fontAlgn="base" hangingPunct="1">
              <a:spcBef>
                <a:spcPct val="0"/>
              </a:spcBef>
              <a:spcAft>
                <a:spcPct val="0"/>
              </a:spcAft>
              <a:defRPr sz="3200">
                <a:solidFill>
                  <a:schemeClr val="bg1"/>
                </a:solidFill>
                <a:latin typeface="Arial" charset="0"/>
              </a:defRPr>
            </a:lvl6pPr>
            <a:lvl7pPr marL="914377" algn="ctr" rtl="0" eaLnBrk="1" fontAlgn="base" hangingPunct="1">
              <a:spcBef>
                <a:spcPct val="0"/>
              </a:spcBef>
              <a:spcAft>
                <a:spcPct val="0"/>
              </a:spcAft>
              <a:defRPr sz="3200">
                <a:solidFill>
                  <a:schemeClr val="bg1"/>
                </a:solidFill>
                <a:latin typeface="Arial" charset="0"/>
              </a:defRPr>
            </a:lvl7pPr>
            <a:lvl8pPr marL="1371566" algn="ctr" rtl="0" eaLnBrk="1" fontAlgn="base" hangingPunct="1">
              <a:spcBef>
                <a:spcPct val="0"/>
              </a:spcBef>
              <a:spcAft>
                <a:spcPct val="0"/>
              </a:spcAft>
              <a:defRPr sz="3200">
                <a:solidFill>
                  <a:schemeClr val="bg1"/>
                </a:solidFill>
                <a:latin typeface="Arial" charset="0"/>
              </a:defRPr>
            </a:lvl8pPr>
            <a:lvl9pPr marL="1828754" algn="ctr" rtl="0" eaLnBrk="1" fontAlgn="base" hangingPunct="1">
              <a:spcBef>
                <a:spcPct val="0"/>
              </a:spcBef>
              <a:spcAft>
                <a:spcPct val="0"/>
              </a:spcAft>
              <a:defRPr sz="3200">
                <a:solidFill>
                  <a:schemeClr val="bg1"/>
                </a:solidFill>
                <a:latin typeface="Arial" charset="0"/>
              </a:defRPr>
            </a:lvl9pPr>
          </a:lstStyle>
          <a:p>
            <a:pPr defTabSz="686486"/>
            <a:r>
              <a:rPr lang="en-US" sz="1802" b="1" kern="0" dirty="0">
                <a:solidFill>
                  <a:schemeClr val="tx1">
                    <a:lumMod val="65000"/>
                    <a:lumOff val="35000"/>
                  </a:schemeClr>
                </a:solidFill>
              </a:rPr>
              <a:t>CBB Culture: Community Interactions</a:t>
            </a:r>
            <a:br>
              <a:rPr lang="en-US" sz="1802" b="1" kern="0" dirty="0">
                <a:solidFill>
                  <a:schemeClr val="tx1">
                    <a:lumMod val="65000"/>
                    <a:lumOff val="35000"/>
                  </a:schemeClr>
                </a:solidFill>
              </a:rPr>
            </a:br>
            <a:r>
              <a:rPr lang="en-US" sz="1802" b="1" kern="0" dirty="0">
                <a:solidFill>
                  <a:schemeClr val="tx1">
                    <a:lumMod val="65000"/>
                    <a:lumOff val="35000"/>
                  </a:schemeClr>
                </a:solidFill>
              </a:rPr>
              <a:t>Building Visibility Nationally and Internationally</a:t>
            </a:r>
          </a:p>
        </p:txBody>
      </p:sp>
      <p:sp>
        <p:nvSpPr>
          <p:cNvPr id="11" name="TextBox 10">
            <a:extLst>
              <a:ext uri="{FF2B5EF4-FFF2-40B4-BE49-F238E27FC236}">
                <a16:creationId xmlns:a16="http://schemas.microsoft.com/office/drawing/2014/main" id="{0DB1D1B7-7F9F-3543-909B-603DC3DA5F79}"/>
              </a:ext>
            </a:extLst>
          </p:cNvPr>
          <p:cNvSpPr txBox="1"/>
          <p:nvPr/>
        </p:nvSpPr>
        <p:spPr>
          <a:xfrm>
            <a:off x="1139425" y="1591560"/>
            <a:ext cx="6865151" cy="2866169"/>
          </a:xfrm>
          <a:prstGeom prst="rect">
            <a:avLst/>
          </a:prstGeom>
          <a:noFill/>
        </p:spPr>
        <p:txBody>
          <a:bodyPr wrap="square" rtlCol="0">
            <a:spAutoFit/>
          </a:bodyPr>
          <a:lstStyle/>
          <a:p>
            <a:pPr algn="ctr"/>
            <a:r>
              <a:rPr lang="en-US" sz="1502" b="1" dirty="0">
                <a:solidFill>
                  <a:srgbClr val="C00000"/>
                </a:solidFill>
              </a:rPr>
              <a:t>Summary</a:t>
            </a:r>
            <a:r>
              <a:rPr lang="en-US" sz="1502" dirty="0">
                <a:solidFill>
                  <a:srgbClr val="C00000"/>
                </a:solidFill>
              </a:rPr>
              <a:t>:  We Have Put in Place the Ongoing Culture Needed to Connect the Center to the Outside Community:</a:t>
            </a:r>
          </a:p>
          <a:p>
            <a:pPr algn="ctr"/>
            <a:r>
              <a:rPr lang="en-US" sz="1502" i="1" dirty="0">
                <a:solidFill>
                  <a:srgbClr val="C00000"/>
                </a:solidFill>
              </a:rPr>
              <a:t>National Laboratories, Industry, Academia</a:t>
            </a:r>
          </a:p>
          <a:p>
            <a:pPr algn="ctr"/>
            <a:endParaRPr lang="en-US" sz="1502" i="1" dirty="0">
              <a:solidFill>
                <a:srgbClr val="C00000"/>
              </a:solidFill>
            </a:endParaRPr>
          </a:p>
          <a:p>
            <a:pPr algn="ctr"/>
            <a:r>
              <a:rPr lang="en-US" sz="1502" dirty="0">
                <a:solidFill>
                  <a:srgbClr val="C00000"/>
                </a:solidFill>
              </a:rPr>
              <a:t>Visibility from Participation In and Organization of Workshops &amp; Conferences</a:t>
            </a:r>
          </a:p>
          <a:p>
            <a:pPr algn="ctr"/>
            <a:r>
              <a:rPr lang="en-US" sz="1502" dirty="0">
                <a:solidFill>
                  <a:srgbClr val="C00000"/>
                </a:solidFill>
              </a:rPr>
              <a:t>Thematic Forum Associated with Annual CBB Meeting</a:t>
            </a:r>
          </a:p>
          <a:p>
            <a:pPr algn="ctr"/>
            <a:endParaRPr lang="en-US" sz="1502" dirty="0">
              <a:solidFill>
                <a:srgbClr val="C00000"/>
              </a:solidFill>
            </a:endParaRPr>
          </a:p>
          <a:p>
            <a:pPr algn="ctr"/>
            <a:r>
              <a:rPr lang="en-US" sz="1502" dirty="0">
                <a:solidFill>
                  <a:srgbClr val="C00000"/>
                </a:solidFill>
              </a:rPr>
              <a:t>Students and Postdocs Interacting Closely with the Outside Community to Introduce them to the Needs of the Accelerator Community</a:t>
            </a:r>
          </a:p>
          <a:p>
            <a:pPr algn="ctr"/>
            <a:endParaRPr lang="en-US" sz="1502" dirty="0"/>
          </a:p>
          <a:p>
            <a:pPr algn="ctr"/>
            <a:r>
              <a:rPr lang="en-US" sz="1502" b="1" dirty="0">
                <a:solidFill>
                  <a:schemeClr val="tx1">
                    <a:lumMod val="65000"/>
                    <a:lumOff val="35000"/>
                  </a:schemeClr>
                </a:solidFill>
              </a:rPr>
              <a:t>The Culture of Communication -- A Two-way Street</a:t>
            </a:r>
          </a:p>
          <a:p>
            <a:pPr algn="ctr"/>
            <a:r>
              <a:rPr lang="en-US" sz="1502" b="1" dirty="0">
                <a:solidFill>
                  <a:schemeClr val="tx1">
                    <a:lumMod val="65000"/>
                    <a:lumOff val="35000"/>
                  </a:schemeClr>
                </a:solidFill>
              </a:rPr>
              <a:t>CBB Science and Personnel        Accelerator Community</a:t>
            </a:r>
          </a:p>
        </p:txBody>
      </p:sp>
      <p:sp>
        <p:nvSpPr>
          <p:cNvPr id="12" name="Left-Right Arrow 11">
            <a:extLst>
              <a:ext uri="{FF2B5EF4-FFF2-40B4-BE49-F238E27FC236}">
                <a16:creationId xmlns:a16="http://schemas.microsoft.com/office/drawing/2014/main" id="{ACF41B83-1B53-1E4C-A2F8-186105AF8F48}"/>
              </a:ext>
            </a:extLst>
          </p:cNvPr>
          <p:cNvSpPr/>
          <p:nvPr/>
        </p:nvSpPr>
        <p:spPr>
          <a:xfrm>
            <a:off x="4617767" y="4391015"/>
            <a:ext cx="305118" cy="20293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22644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2A28BE7B-D90E-B04B-A332-071ED2BE284E}"/>
              </a:ext>
            </a:extLst>
          </p:cNvPr>
          <p:cNvGraphicFramePr>
            <a:graphicFrameLocks noGrp="1"/>
          </p:cNvGraphicFramePr>
          <p:nvPr>
            <p:ph idx="1"/>
          </p:nvPr>
        </p:nvGraphicFramePr>
        <p:xfrm>
          <a:off x="119270" y="764222"/>
          <a:ext cx="9024730" cy="4255466"/>
        </p:xfrm>
        <a:graphic>
          <a:graphicData uri="http://schemas.openxmlformats.org/drawingml/2006/table">
            <a:tbl>
              <a:tblPr firstRow="1" firstCol="1" bandRow="1">
                <a:tableStyleId>{5A111915-BE36-4E01-A7E5-04B1672EAD32}</a:tableStyleId>
              </a:tblPr>
              <a:tblGrid>
                <a:gridCol w="859138">
                  <a:extLst>
                    <a:ext uri="{9D8B030D-6E8A-4147-A177-3AD203B41FA5}">
                      <a16:colId xmlns:a16="http://schemas.microsoft.com/office/drawing/2014/main" val="2153796256"/>
                    </a:ext>
                  </a:extLst>
                </a:gridCol>
                <a:gridCol w="2066544">
                  <a:extLst>
                    <a:ext uri="{9D8B030D-6E8A-4147-A177-3AD203B41FA5}">
                      <a16:colId xmlns:a16="http://schemas.microsoft.com/office/drawing/2014/main" val="2332116675"/>
                    </a:ext>
                  </a:extLst>
                </a:gridCol>
                <a:gridCol w="4439213">
                  <a:extLst>
                    <a:ext uri="{9D8B030D-6E8A-4147-A177-3AD203B41FA5}">
                      <a16:colId xmlns:a16="http://schemas.microsoft.com/office/drawing/2014/main" val="358488409"/>
                    </a:ext>
                  </a:extLst>
                </a:gridCol>
                <a:gridCol w="1659835">
                  <a:extLst>
                    <a:ext uri="{9D8B030D-6E8A-4147-A177-3AD203B41FA5}">
                      <a16:colId xmlns:a16="http://schemas.microsoft.com/office/drawing/2014/main" val="3065109670"/>
                    </a:ext>
                  </a:extLst>
                </a:gridCol>
              </a:tblGrid>
              <a:tr h="354841">
                <a:tc>
                  <a:txBody>
                    <a:bodyPr/>
                    <a:lstStyle/>
                    <a:p>
                      <a:pPr marL="0" marR="0" algn="just">
                        <a:lnSpc>
                          <a:spcPct val="105000"/>
                        </a:lnSpc>
                        <a:spcBef>
                          <a:spcPts val="0"/>
                        </a:spcBef>
                        <a:spcAft>
                          <a:spcPts val="600"/>
                        </a:spcAft>
                      </a:pPr>
                      <a:r>
                        <a:rPr lang="en-US" sz="1800" dirty="0">
                          <a:effectLst/>
                        </a:rPr>
                        <a:t>Lab</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Facility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Research</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CBB faculty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extLst>
                  <a:ext uri="{0D108BD9-81ED-4DB2-BD59-A6C34878D82A}">
                    <a16:rowId xmlns:a16="http://schemas.microsoft.com/office/drawing/2014/main" val="2064613335"/>
                  </a:ext>
                </a:extLst>
              </a:tr>
              <a:tr h="465827">
                <a:tc>
                  <a:txBody>
                    <a:bodyPr/>
                    <a:lstStyle/>
                    <a:p>
                      <a:pPr marL="0" marR="0" algn="l">
                        <a:lnSpc>
                          <a:spcPct val="105000"/>
                        </a:lnSpc>
                        <a:spcBef>
                          <a:spcPts val="0"/>
                        </a:spcBef>
                        <a:spcAft>
                          <a:spcPts val="600"/>
                        </a:spcAft>
                      </a:pPr>
                      <a:r>
                        <a:rPr lang="en-US" sz="1800" dirty="0">
                          <a:effectLst/>
                        </a:rPr>
                        <a:t>FNAL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just">
                        <a:lnSpc>
                          <a:spcPct val="105000"/>
                        </a:lnSpc>
                        <a:spcBef>
                          <a:spcPts val="0"/>
                        </a:spcBef>
                        <a:spcAft>
                          <a:spcPts val="600"/>
                        </a:spcAft>
                      </a:pPr>
                      <a:r>
                        <a:rPr lang="en-US" sz="1800" dirty="0">
                          <a:effectLst/>
                        </a:rPr>
                        <a:t>IOTA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Studies of storage ring nonlinearities and optical stochastic cooling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Kim, Piot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extLst>
                  <a:ext uri="{0D108BD9-81ED-4DB2-BD59-A6C34878D82A}">
                    <a16:rowId xmlns:a16="http://schemas.microsoft.com/office/drawing/2014/main" val="1624689924"/>
                  </a:ext>
                </a:extLst>
              </a:tr>
              <a:tr h="538109">
                <a:tc>
                  <a:txBody>
                    <a:bodyPr/>
                    <a:lstStyle/>
                    <a:p>
                      <a:pPr marL="0" marR="0" algn="l">
                        <a:lnSpc>
                          <a:spcPct val="105000"/>
                        </a:lnSpc>
                        <a:spcBef>
                          <a:spcPts val="0"/>
                        </a:spcBef>
                        <a:spcAft>
                          <a:spcPts val="600"/>
                        </a:spcAft>
                      </a:pPr>
                      <a:r>
                        <a:rPr lang="en-US" sz="1800" dirty="0">
                          <a:effectLst/>
                        </a:rPr>
                        <a:t>ANL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Argonne Wakefield Accelerator (AWA)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Studies of accelerator tuning using ML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Piot, Kim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extLst>
                  <a:ext uri="{0D108BD9-81ED-4DB2-BD59-A6C34878D82A}">
                    <a16:rowId xmlns:a16="http://schemas.microsoft.com/office/drawing/2014/main" val="2885262780"/>
                  </a:ext>
                </a:extLst>
              </a:tr>
              <a:tr h="367664">
                <a:tc>
                  <a:txBody>
                    <a:bodyPr/>
                    <a:lstStyle/>
                    <a:p>
                      <a:pPr marL="0" marR="0" algn="l">
                        <a:lnSpc>
                          <a:spcPct val="105000"/>
                        </a:lnSpc>
                        <a:spcBef>
                          <a:spcPts val="0"/>
                        </a:spcBef>
                        <a:spcAft>
                          <a:spcPts val="600"/>
                        </a:spcAft>
                      </a:pPr>
                      <a:r>
                        <a:rPr lang="en-US" sz="1800">
                          <a:effectLst/>
                        </a:rPr>
                        <a:t>BNL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Accelerator Test Facility (ATF)</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Studies of laser tuning using ML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a:effectLst/>
                        </a:rPr>
                        <a:t>Biedron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extLst>
                  <a:ext uri="{0D108BD9-81ED-4DB2-BD59-A6C34878D82A}">
                    <a16:rowId xmlns:a16="http://schemas.microsoft.com/office/drawing/2014/main" val="3163334918"/>
                  </a:ext>
                </a:extLst>
              </a:tr>
              <a:tr h="535927">
                <a:tc>
                  <a:txBody>
                    <a:bodyPr/>
                    <a:lstStyle/>
                    <a:p>
                      <a:pPr marL="0" marR="0" algn="l">
                        <a:lnSpc>
                          <a:spcPct val="105000"/>
                        </a:lnSpc>
                        <a:spcBef>
                          <a:spcPts val="0"/>
                        </a:spcBef>
                        <a:spcAft>
                          <a:spcPts val="600"/>
                        </a:spcAft>
                      </a:pPr>
                      <a:r>
                        <a:rPr lang="en-US" sz="1800" dirty="0">
                          <a:effectLst/>
                        </a:rPr>
                        <a:t>BNL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RHIC and Low Energy RHIC electron Cooling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Studies of accelerator tuning using ML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err="1">
                          <a:effectLst/>
                        </a:rPr>
                        <a:t>Hoffstaetter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extLst>
                  <a:ext uri="{0D108BD9-81ED-4DB2-BD59-A6C34878D82A}">
                    <a16:rowId xmlns:a16="http://schemas.microsoft.com/office/drawing/2014/main" val="1963058860"/>
                  </a:ext>
                </a:extLst>
              </a:tr>
              <a:tr h="216147">
                <a:tc>
                  <a:txBody>
                    <a:bodyPr/>
                    <a:lstStyle/>
                    <a:p>
                      <a:pPr marL="0" marR="0" algn="l">
                        <a:lnSpc>
                          <a:spcPct val="105000"/>
                        </a:lnSpc>
                        <a:spcBef>
                          <a:spcPts val="0"/>
                        </a:spcBef>
                        <a:spcAft>
                          <a:spcPts val="600"/>
                        </a:spcAft>
                      </a:pPr>
                      <a:r>
                        <a:rPr lang="en-US" sz="1800" dirty="0">
                          <a:effectLst/>
                        </a:rPr>
                        <a:t>LANL and SLAC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08" marR="68496" marT="0" marB="0"/>
                </a:tc>
                <a:tc>
                  <a:txBody>
                    <a:bodyPr/>
                    <a:lstStyle/>
                    <a:p>
                      <a:pPr marL="0" marR="0" algn="l">
                        <a:lnSpc>
                          <a:spcPct val="105000"/>
                        </a:lnSpc>
                        <a:spcBef>
                          <a:spcPts val="0"/>
                        </a:spcBef>
                        <a:spcAft>
                          <a:spcPts val="600"/>
                        </a:spcAft>
                      </a:pPr>
                      <a:r>
                        <a:rPr lang="en-US" sz="1800" dirty="0">
                          <a:effectLst/>
                        </a:rPr>
                        <a:t>Advanced Controls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08" marR="68496" marT="0" marB="0"/>
                </a:tc>
                <a:tc>
                  <a:txBody>
                    <a:bodyPr/>
                    <a:lstStyle/>
                    <a:p>
                      <a:pPr marL="0" marR="0" algn="l">
                        <a:lnSpc>
                          <a:spcPct val="105000"/>
                        </a:lnSpc>
                        <a:spcBef>
                          <a:spcPts val="0"/>
                        </a:spcBef>
                        <a:spcAft>
                          <a:spcPts val="600"/>
                        </a:spcAft>
                      </a:pPr>
                      <a:r>
                        <a:rPr lang="en-US" sz="1800" dirty="0"/>
                        <a:t>Gradient descent optimization and resonance control of superconducting RF cavities, etc.</a:t>
                      </a:r>
                    </a:p>
                  </a:txBody>
                  <a:tcPr marL="64008" marR="68496" marT="0" marB="0"/>
                </a:tc>
                <a:tc>
                  <a:txBody>
                    <a:bodyPr/>
                    <a:lstStyle/>
                    <a:p>
                      <a:pPr marL="0" marR="0" algn="l">
                        <a:lnSpc>
                          <a:spcPct val="105000"/>
                        </a:lnSpc>
                        <a:spcBef>
                          <a:spcPts val="0"/>
                        </a:spcBef>
                        <a:spcAft>
                          <a:spcPts val="600"/>
                        </a:spcAft>
                      </a:pPr>
                      <a:r>
                        <a:rPr lang="en-US" sz="1800" dirty="0">
                          <a:effectLst/>
                        </a:rPr>
                        <a:t>Biedron</a:t>
                      </a:r>
                    </a:p>
                  </a:txBody>
                  <a:tcPr marL="64008" marR="68496" marT="0" marB="0"/>
                </a:tc>
                <a:extLst>
                  <a:ext uri="{0D108BD9-81ED-4DB2-BD59-A6C34878D82A}">
                    <a16:rowId xmlns:a16="http://schemas.microsoft.com/office/drawing/2014/main" val="205440244"/>
                  </a:ext>
                </a:extLst>
              </a:tr>
              <a:tr h="538109">
                <a:tc>
                  <a:txBody>
                    <a:bodyPr/>
                    <a:lstStyle/>
                    <a:p>
                      <a:pPr marL="0" marR="0" algn="l">
                        <a:lnSpc>
                          <a:spcPct val="105000"/>
                        </a:lnSpc>
                        <a:spcBef>
                          <a:spcPts val="0"/>
                        </a:spcBef>
                        <a:spcAft>
                          <a:spcPts val="600"/>
                        </a:spcAft>
                      </a:pPr>
                      <a:r>
                        <a:rPr lang="en-US" sz="1800" dirty="0">
                          <a:effectLst/>
                          <a:latin typeface="+mn-lt"/>
                          <a:ea typeface="Times New Roman" panose="02020603050405020304" pitchFamily="18" charset="0"/>
                          <a:cs typeface="Times New Roman" panose="02020603050405020304" pitchFamily="18" charset="0"/>
                        </a:rPr>
                        <a:t>BNL</a:t>
                      </a:r>
                    </a:p>
                  </a:txBody>
                  <a:tcPr marL="64008" marR="68496" marT="0" marB="0"/>
                </a:tc>
                <a:tc>
                  <a:txBody>
                    <a:bodyPr/>
                    <a:lstStyle/>
                    <a:p>
                      <a:pPr marL="0" marR="0" algn="l">
                        <a:lnSpc>
                          <a:spcPct val="105000"/>
                        </a:lnSpc>
                        <a:spcBef>
                          <a:spcPts val="0"/>
                        </a:spcBef>
                        <a:spcAft>
                          <a:spcPts val="600"/>
                        </a:spcAft>
                      </a:pPr>
                      <a:r>
                        <a:rPr lang="en-US" sz="1800" kern="1200" dirty="0">
                          <a:solidFill>
                            <a:schemeClr val="tx1"/>
                          </a:solidFill>
                          <a:effectLst/>
                          <a:latin typeface="+mn-lt"/>
                          <a:ea typeface="+mn-ea"/>
                          <a:cs typeface="+mn-cs"/>
                        </a:rPr>
                        <a:t>NA</a:t>
                      </a:r>
                    </a:p>
                  </a:txBody>
                  <a:tcPr marL="64008" marR="68496" marT="0" marB="0"/>
                </a:tc>
                <a:tc>
                  <a:txBody>
                    <a:bodyPr/>
                    <a:lstStyle/>
                    <a:p>
                      <a:pPr marL="0" marR="0" lvl="0" indent="0" algn="l" defTabSz="685783" rtl="0" eaLnBrk="1" fontAlgn="auto" latinLnBrk="0" hangingPunct="1">
                        <a:lnSpc>
                          <a:spcPct val="105000"/>
                        </a:lnSpc>
                        <a:spcBef>
                          <a:spcPts val="0"/>
                        </a:spcBef>
                        <a:spcAft>
                          <a:spcPts val="600"/>
                        </a:spcAft>
                        <a:buClrTx/>
                        <a:buSzTx/>
                        <a:buFontTx/>
                        <a:buNone/>
                        <a:tabLst/>
                        <a:defRPr/>
                      </a:pPr>
                      <a:r>
                        <a:rPr lang="en-US" sz="1800" kern="0" dirty="0">
                          <a:solidFill>
                            <a:srgbClr val="000000"/>
                          </a:solidFill>
                          <a:effectLst/>
                          <a:latin typeface="+mn-lt"/>
                          <a:ea typeface="Times New Roman" panose="02020603050405020304" pitchFamily="18" charset="0"/>
                          <a:cs typeface="+mn-cs"/>
                        </a:rPr>
                        <a:t>Compact MeV photoinjector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08" marR="68496" marT="0" marB="0"/>
                </a:tc>
                <a:tc>
                  <a:txBody>
                    <a:bodyPr/>
                    <a:lstStyle/>
                    <a:p>
                      <a:pPr marL="0" marR="0" algn="l">
                        <a:lnSpc>
                          <a:spcPct val="105000"/>
                        </a:lnSpc>
                        <a:spcBef>
                          <a:spcPts val="0"/>
                        </a:spcBef>
                        <a:spcAft>
                          <a:spcPts val="600"/>
                        </a:spcAft>
                      </a:pPr>
                      <a:r>
                        <a:rPr lang="en-US" sz="1800" dirty="0" err="1">
                          <a:effectLst/>
                          <a:latin typeface="+mn-lt"/>
                          <a:ea typeface="Times New Roman" panose="02020603050405020304" pitchFamily="18" charset="0"/>
                          <a:cs typeface="Times New Roman" panose="02020603050405020304" pitchFamily="18" charset="0"/>
                        </a:rPr>
                        <a:t>Liepe</a:t>
                      </a:r>
                      <a:r>
                        <a:rPr lang="en-US" sz="1800" dirty="0">
                          <a:effectLst/>
                          <a:latin typeface="+mn-lt"/>
                          <a:ea typeface="Times New Roman" panose="02020603050405020304" pitchFamily="18" charset="0"/>
                          <a:cs typeface="Times New Roman" panose="02020603050405020304" pitchFamily="18" charset="0"/>
                        </a:rPr>
                        <a:t>/Maxson</a:t>
                      </a:r>
                    </a:p>
                  </a:txBody>
                  <a:tcPr marL="64008" marR="68496" marT="0" marB="0"/>
                </a:tc>
                <a:extLst>
                  <a:ext uri="{0D108BD9-81ED-4DB2-BD59-A6C34878D82A}">
                    <a16:rowId xmlns:a16="http://schemas.microsoft.com/office/drawing/2014/main" val="3672393747"/>
                  </a:ext>
                </a:extLst>
              </a:tr>
            </a:tbl>
          </a:graphicData>
        </a:graphic>
      </p:graphicFrame>
      <p:sp>
        <p:nvSpPr>
          <p:cNvPr id="3" name="Title 2">
            <a:extLst>
              <a:ext uri="{FF2B5EF4-FFF2-40B4-BE49-F238E27FC236}">
                <a16:creationId xmlns:a16="http://schemas.microsoft.com/office/drawing/2014/main" id="{7BD542C2-EF8C-2E4F-BA4A-28F216ACF4DE}"/>
              </a:ext>
            </a:extLst>
          </p:cNvPr>
          <p:cNvSpPr>
            <a:spLocks noGrp="1"/>
          </p:cNvSpPr>
          <p:nvPr>
            <p:ph type="title"/>
          </p:nvPr>
        </p:nvSpPr>
        <p:spPr/>
        <p:txBody>
          <a:bodyPr/>
          <a:lstStyle/>
          <a:p>
            <a:r>
              <a:rPr lang="en-US" dirty="0"/>
              <a:t>Example Collaborations with DOE Labs</a:t>
            </a:r>
          </a:p>
        </p:txBody>
      </p:sp>
      <p:sp>
        <p:nvSpPr>
          <p:cNvPr id="6" name="Slide Number Placeholder 5">
            <a:extLst>
              <a:ext uri="{FF2B5EF4-FFF2-40B4-BE49-F238E27FC236}">
                <a16:creationId xmlns:a16="http://schemas.microsoft.com/office/drawing/2014/main" id="{394295A9-C252-A446-9E31-C664E668AC98}"/>
              </a:ext>
            </a:extLst>
          </p:cNvPr>
          <p:cNvSpPr>
            <a:spLocks noGrp="1"/>
          </p:cNvSpPr>
          <p:nvPr>
            <p:ph type="sldNum" sz="quarter" idx="12"/>
          </p:nvPr>
        </p:nvSpPr>
        <p:spPr/>
        <p:txBody>
          <a:bodyPr/>
          <a:lstStyle/>
          <a:p>
            <a:fld id="{921CBE81-14BD-7343-B359-01BCBA3179F9}" type="slidenum">
              <a:rPr lang="en-US" smtClean="0"/>
              <a:t>25</a:t>
            </a:fld>
            <a:endParaRPr lang="en-US"/>
          </a:p>
        </p:txBody>
      </p:sp>
      <p:sp>
        <p:nvSpPr>
          <p:cNvPr id="2" name="Date Placeholder 1">
            <a:extLst>
              <a:ext uri="{FF2B5EF4-FFF2-40B4-BE49-F238E27FC236}">
                <a16:creationId xmlns:a16="http://schemas.microsoft.com/office/drawing/2014/main" id="{3C8AB7A7-8B37-DFB3-7EDA-FBD9FF569856}"/>
              </a:ext>
            </a:extLst>
          </p:cNvPr>
          <p:cNvSpPr>
            <a:spLocks noGrp="1"/>
          </p:cNvSpPr>
          <p:nvPr>
            <p:ph type="dt" sz="half" idx="10"/>
          </p:nvPr>
        </p:nvSpPr>
        <p:spPr/>
        <p:txBody>
          <a:bodyPr/>
          <a:lstStyle/>
          <a:p>
            <a:r>
              <a:rPr lang="en-US" sz="901" i="1" dirty="0"/>
              <a:t>March 15, 2024</a:t>
            </a:r>
            <a:endParaRPr lang="en-US" dirty="0"/>
          </a:p>
        </p:txBody>
      </p:sp>
      <p:sp>
        <p:nvSpPr>
          <p:cNvPr id="4" name="Footer Placeholder 3">
            <a:extLst>
              <a:ext uri="{FF2B5EF4-FFF2-40B4-BE49-F238E27FC236}">
                <a16:creationId xmlns:a16="http://schemas.microsoft.com/office/drawing/2014/main" id="{975ACEC6-257D-B488-009F-84950B355C3B}"/>
              </a:ext>
            </a:extLst>
          </p:cNvPr>
          <p:cNvSpPr>
            <a:spLocks noGrp="1"/>
          </p:cNvSpPr>
          <p:nvPr>
            <p:ph type="ftr" sz="quarter" idx="11"/>
          </p:nvPr>
        </p:nvSpPr>
        <p:spPr/>
        <p:txBody>
          <a:bodyPr/>
          <a:lstStyle/>
          <a:p>
            <a:r>
              <a:rPr lang="en-US" dirty="0"/>
              <a:t>CBB External Communications, Steven J. Sibener</a:t>
            </a:r>
          </a:p>
        </p:txBody>
      </p:sp>
    </p:spTree>
    <p:extLst>
      <p:ext uri="{BB962C8B-B14F-4D97-AF65-F5344CB8AC3E}">
        <p14:creationId xmlns:p14="http://schemas.microsoft.com/office/powerpoint/2010/main" val="3823431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Content Placeholder 35" descr="A picture containing laser, outdoor, scene, dark&#10;&#10;Description automatically generated">
            <a:extLst>
              <a:ext uri="{FF2B5EF4-FFF2-40B4-BE49-F238E27FC236}">
                <a16:creationId xmlns:a16="http://schemas.microsoft.com/office/drawing/2014/main" id="{3CDAA40A-D06F-4919-A283-9D3EC3525A8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313190" y="1493395"/>
            <a:ext cx="1189670" cy="1195710"/>
          </a:xfrm>
        </p:spPr>
      </p:pic>
      <p:sp>
        <p:nvSpPr>
          <p:cNvPr id="3" name="Title 2">
            <a:extLst>
              <a:ext uri="{FF2B5EF4-FFF2-40B4-BE49-F238E27FC236}">
                <a16:creationId xmlns:a16="http://schemas.microsoft.com/office/drawing/2014/main" id="{0311E864-99F9-3E43-8EDE-7A52493B24F4}"/>
              </a:ext>
            </a:extLst>
          </p:cNvPr>
          <p:cNvSpPr>
            <a:spLocks noGrp="1"/>
          </p:cNvSpPr>
          <p:nvPr>
            <p:ph type="title"/>
          </p:nvPr>
        </p:nvSpPr>
        <p:spPr/>
        <p:txBody>
          <a:bodyPr/>
          <a:lstStyle/>
          <a:p>
            <a:r>
              <a:rPr lang="en-US" dirty="0"/>
              <a:t>Industry Connections</a:t>
            </a:r>
          </a:p>
        </p:txBody>
      </p:sp>
      <p:sp>
        <p:nvSpPr>
          <p:cNvPr id="4" name="Date Placeholder 3">
            <a:extLst>
              <a:ext uri="{FF2B5EF4-FFF2-40B4-BE49-F238E27FC236}">
                <a16:creationId xmlns:a16="http://schemas.microsoft.com/office/drawing/2014/main" id="{047B3424-94B2-AE49-8730-1AC8AA56D3A1}"/>
              </a:ext>
            </a:extLst>
          </p:cNvPr>
          <p:cNvSpPr>
            <a:spLocks noGrp="1"/>
          </p:cNvSpPr>
          <p:nvPr>
            <p:ph type="dt" sz="half" idx="10"/>
          </p:nvPr>
        </p:nvSpPr>
        <p:spPr/>
        <p:txBody>
          <a:bodyPr/>
          <a:lstStyle/>
          <a:p>
            <a:r>
              <a:rPr lang="en-US" sz="901" i="1" dirty="0"/>
              <a:t>March 15, 2024</a:t>
            </a:r>
            <a:endParaRPr lang="en-US" dirty="0"/>
          </a:p>
        </p:txBody>
      </p:sp>
      <p:sp>
        <p:nvSpPr>
          <p:cNvPr id="6" name="Slide Number Placeholder 5">
            <a:extLst>
              <a:ext uri="{FF2B5EF4-FFF2-40B4-BE49-F238E27FC236}">
                <a16:creationId xmlns:a16="http://schemas.microsoft.com/office/drawing/2014/main" id="{06A88B38-743A-B342-9608-EF34B780C439}"/>
              </a:ext>
            </a:extLst>
          </p:cNvPr>
          <p:cNvSpPr>
            <a:spLocks noGrp="1"/>
          </p:cNvSpPr>
          <p:nvPr>
            <p:ph type="sldNum" sz="quarter" idx="12"/>
          </p:nvPr>
        </p:nvSpPr>
        <p:spPr/>
        <p:txBody>
          <a:bodyPr/>
          <a:lstStyle/>
          <a:p>
            <a:fld id="{921CBE81-14BD-7343-B359-01BCBA3179F9}" type="slidenum">
              <a:rPr lang="en-US" smtClean="0"/>
              <a:t>26</a:t>
            </a:fld>
            <a:endParaRPr lang="en-US" dirty="0"/>
          </a:p>
        </p:txBody>
      </p:sp>
      <p:sp>
        <p:nvSpPr>
          <p:cNvPr id="7" name="TextBox 6">
            <a:extLst>
              <a:ext uri="{FF2B5EF4-FFF2-40B4-BE49-F238E27FC236}">
                <a16:creationId xmlns:a16="http://schemas.microsoft.com/office/drawing/2014/main" id="{7D2E47A8-9A15-E940-AD5F-07B1D0070E36}"/>
              </a:ext>
            </a:extLst>
          </p:cNvPr>
          <p:cNvSpPr txBox="1"/>
          <p:nvPr/>
        </p:nvSpPr>
        <p:spPr>
          <a:xfrm>
            <a:off x="7239000" y="2100943"/>
            <a:ext cx="184731" cy="369332"/>
          </a:xfrm>
          <a:prstGeom prst="rect">
            <a:avLst/>
          </a:prstGeom>
          <a:noFill/>
        </p:spPr>
        <p:txBody>
          <a:bodyPr wrap="none" rtlCol="0">
            <a:spAutoFit/>
          </a:bodyPr>
          <a:lstStyle/>
          <a:p>
            <a:endParaRPr lang="en-US"/>
          </a:p>
        </p:txBody>
      </p:sp>
      <p:sp>
        <p:nvSpPr>
          <p:cNvPr id="8" name="TextBox 7">
            <a:extLst>
              <a:ext uri="{FF2B5EF4-FFF2-40B4-BE49-F238E27FC236}">
                <a16:creationId xmlns:a16="http://schemas.microsoft.com/office/drawing/2014/main" id="{AD1EC5AC-8C78-4F92-CD8A-2A3F81FD7828}"/>
              </a:ext>
            </a:extLst>
          </p:cNvPr>
          <p:cNvSpPr txBox="1"/>
          <p:nvPr/>
        </p:nvSpPr>
        <p:spPr>
          <a:xfrm>
            <a:off x="7380514" y="1807029"/>
            <a:ext cx="184731" cy="369332"/>
          </a:xfrm>
          <a:prstGeom prst="rect">
            <a:avLst/>
          </a:prstGeom>
          <a:noFill/>
        </p:spPr>
        <p:txBody>
          <a:bodyPr wrap="none" rtlCol="0">
            <a:spAutoFit/>
          </a:bodyPr>
          <a:lstStyle/>
          <a:p>
            <a:endParaRPr lang="en-US"/>
          </a:p>
        </p:txBody>
      </p:sp>
      <p:pic>
        <p:nvPicPr>
          <p:cNvPr id="9" name="Picture 8">
            <a:extLst>
              <a:ext uri="{FF2B5EF4-FFF2-40B4-BE49-F238E27FC236}">
                <a16:creationId xmlns:a16="http://schemas.microsoft.com/office/drawing/2014/main" id="{25356AAC-698D-D437-8DEE-FDBA3DD00F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9127" y="3191154"/>
            <a:ext cx="1105474" cy="549467"/>
          </a:xfrm>
          <a:prstGeom prst="rect">
            <a:avLst/>
          </a:prstGeom>
        </p:spPr>
      </p:pic>
      <p:sp>
        <p:nvSpPr>
          <p:cNvPr id="11" name="TextBox 10">
            <a:extLst>
              <a:ext uri="{FF2B5EF4-FFF2-40B4-BE49-F238E27FC236}">
                <a16:creationId xmlns:a16="http://schemas.microsoft.com/office/drawing/2014/main" id="{055FB957-CC88-C330-279E-AE3806383B5E}"/>
              </a:ext>
            </a:extLst>
          </p:cNvPr>
          <p:cNvSpPr txBox="1"/>
          <p:nvPr/>
        </p:nvSpPr>
        <p:spPr>
          <a:xfrm>
            <a:off x="6648046" y="724643"/>
            <a:ext cx="2221439" cy="707886"/>
          </a:xfrm>
          <a:prstGeom prst="rect">
            <a:avLst/>
          </a:prstGeom>
          <a:solidFill>
            <a:srgbClr val="2A727F"/>
          </a:solidFill>
        </p:spPr>
        <p:txBody>
          <a:bodyPr wrap="square" rtlCol="0" anchor="ctr">
            <a:spAutoFit/>
          </a:bodyPr>
          <a:lstStyle/>
          <a:p>
            <a:pPr algn="ctr"/>
            <a:r>
              <a:rPr lang="en-US" sz="2000" b="1" dirty="0">
                <a:solidFill>
                  <a:schemeClr val="bg1"/>
                </a:solidFill>
              </a:rPr>
              <a:t>Friends of CBB</a:t>
            </a:r>
          </a:p>
          <a:p>
            <a:pPr algn="ctr"/>
            <a:endParaRPr lang="en-US" sz="2000" b="1" dirty="0">
              <a:solidFill>
                <a:schemeClr val="bg1"/>
              </a:solidFill>
            </a:endParaRPr>
          </a:p>
        </p:txBody>
      </p:sp>
      <p:pic>
        <p:nvPicPr>
          <p:cNvPr id="14" name="Picture 13" descr="A blue and white logo&#10;&#10;Description automatically generated with medium confidence">
            <a:extLst>
              <a:ext uri="{FF2B5EF4-FFF2-40B4-BE49-F238E27FC236}">
                <a16:creationId xmlns:a16="http://schemas.microsoft.com/office/drawing/2014/main" id="{CDBCDCF2-74F4-7584-E673-8BA84287D4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56143" y="1440813"/>
            <a:ext cx="855320" cy="240622"/>
          </a:xfrm>
          <a:prstGeom prst="rect">
            <a:avLst/>
          </a:prstGeom>
        </p:spPr>
      </p:pic>
      <p:pic>
        <p:nvPicPr>
          <p:cNvPr id="16" name="Picture 15" descr="Logo, company name&#10;&#10;Description automatically generated">
            <a:extLst>
              <a:ext uri="{FF2B5EF4-FFF2-40B4-BE49-F238E27FC236}">
                <a16:creationId xmlns:a16="http://schemas.microsoft.com/office/drawing/2014/main" id="{5399F8DB-DC85-C7D6-E6B8-10536443F5C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12406" y="1736573"/>
            <a:ext cx="538526" cy="355115"/>
          </a:xfrm>
          <a:prstGeom prst="rect">
            <a:avLst/>
          </a:prstGeom>
        </p:spPr>
      </p:pic>
      <p:pic>
        <p:nvPicPr>
          <p:cNvPr id="18" name="Picture 17" descr="A picture containing timeline&#10;&#10;Description automatically generated">
            <a:extLst>
              <a:ext uri="{FF2B5EF4-FFF2-40B4-BE49-F238E27FC236}">
                <a16:creationId xmlns:a16="http://schemas.microsoft.com/office/drawing/2014/main" id="{79D90BE0-E55E-5AD4-ADBA-8738CA52E2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9765" y="4511927"/>
            <a:ext cx="1020393" cy="573971"/>
          </a:xfrm>
          <a:prstGeom prst="rect">
            <a:avLst/>
          </a:prstGeom>
        </p:spPr>
      </p:pic>
      <p:pic>
        <p:nvPicPr>
          <p:cNvPr id="23" name="Picture 22" descr="A picture containing person, person, wall, indoor&#10;&#10;Description automatically generated">
            <a:extLst>
              <a:ext uri="{FF2B5EF4-FFF2-40B4-BE49-F238E27FC236}">
                <a16:creationId xmlns:a16="http://schemas.microsoft.com/office/drawing/2014/main" id="{D38A8DE3-9A59-E7A2-0C0C-9A6BFE93EB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0478" y="2324003"/>
            <a:ext cx="1082809" cy="1354959"/>
          </a:xfrm>
          <a:prstGeom prst="rect">
            <a:avLst/>
          </a:prstGeom>
        </p:spPr>
      </p:pic>
      <p:sp>
        <p:nvSpPr>
          <p:cNvPr id="25" name="TextBox 24">
            <a:extLst>
              <a:ext uri="{FF2B5EF4-FFF2-40B4-BE49-F238E27FC236}">
                <a16:creationId xmlns:a16="http://schemas.microsoft.com/office/drawing/2014/main" id="{A80063D0-A1D1-1CB1-F919-9FBF684E9FF4}"/>
              </a:ext>
            </a:extLst>
          </p:cNvPr>
          <p:cNvSpPr txBox="1"/>
          <p:nvPr/>
        </p:nvSpPr>
        <p:spPr>
          <a:xfrm>
            <a:off x="122537" y="1748502"/>
            <a:ext cx="1364541" cy="369332"/>
          </a:xfrm>
          <a:prstGeom prst="rect">
            <a:avLst/>
          </a:prstGeom>
          <a:noFill/>
        </p:spPr>
        <p:txBody>
          <a:bodyPr wrap="none" rtlCol="0">
            <a:spAutoFit/>
          </a:bodyPr>
          <a:lstStyle/>
          <a:p>
            <a:r>
              <a:rPr lang="en-US" dirty="0"/>
              <a:t>Erik </a:t>
            </a:r>
            <a:r>
              <a:rPr lang="en-US" dirty="0" err="1"/>
              <a:t>Hosler</a:t>
            </a:r>
            <a:endParaRPr lang="en-US" dirty="0"/>
          </a:p>
        </p:txBody>
      </p:sp>
      <p:pic>
        <p:nvPicPr>
          <p:cNvPr id="28" name="Picture 27" descr="A picture containing person, person, smiling, posing&#10;&#10;Description automatically generated">
            <a:extLst>
              <a:ext uri="{FF2B5EF4-FFF2-40B4-BE49-F238E27FC236}">
                <a16:creationId xmlns:a16="http://schemas.microsoft.com/office/drawing/2014/main" id="{A3FE65F1-F489-0565-E27D-CEAF6ADBC53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46946" y="2342529"/>
            <a:ext cx="1121074" cy="1334012"/>
          </a:xfrm>
          <a:prstGeom prst="rect">
            <a:avLst/>
          </a:prstGeom>
        </p:spPr>
      </p:pic>
      <p:sp>
        <p:nvSpPr>
          <p:cNvPr id="29" name="TextBox 28">
            <a:extLst>
              <a:ext uri="{FF2B5EF4-FFF2-40B4-BE49-F238E27FC236}">
                <a16:creationId xmlns:a16="http://schemas.microsoft.com/office/drawing/2014/main" id="{FC0C20C3-15B1-4733-2B6A-77C1B4C1DB87}"/>
              </a:ext>
            </a:extLst>
          </p:cNvPr>
          <p:cNvSpPr txBox="1"/>
          <p:nvPr/>
        </p:nvSpPr>
        <p:spPr>
          <a:xfrm>
            <a:off x="1572522" y="1766807"/>
            <a:ext cx="1402948" cy="369332"/>
          </a:xfrm>
          <a:prstGeom prst="rect">
            <a:avLst/>
          </a:prstGeom>
          <a:noFill/>
        </p:spPr>
        <p:txBody>
          <a:bodyPr wrap="none" rtlCol="0">
            <a:spAutoFit/>
          </a:bodyPr>
          <a:lstStyle/>
          <a:p>
            <a:r>
              <a:rPr lang="en-US" dirty="0"/>
              <a:t>Bryan Reed</a:t>
            </a:r>
          </a:p>
        </p:txBody>
      </p:sp>
      <p:pic>
        <p:nvPicPr>
          <p:cNvPr id="30" name="Picture 29">
            <a:extLst>
              <a:ext uri="{FF2B5EF4-FFF2-40B4-BE49-F238E27FC236}">
                <a16:creationId xmlns:a16="http://schemas.microsoft.com/office/drawing/2014/main" id="{3B9D3C66-353C-2D18-E79F-7AEEE266256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46947" y="3758755"/>
            <a:ext cx="1121074" cy="369332"/>
          </a:xfrm>
          <a:prstGeom prst="rect">
            <a:avLst/>
          </a:prstGeom>
        </p:spPr>
      </p:pic>
      <p:pic>
        <p:nvPicPr>
          <p:cNvPr id="32" name="Graphic 31">
            <a:extLst>
              <a:ext uri="{FF2B5EF4-FFF2-40B4-BE49-F238E27FC236}">
                <a16:creationId xmlns:a16="http://schemas.microsoft.com/office/drawing/2014/main" id="{3D799FA1-8E37-0056-9E32-C0FCBC2BCCE4}"/>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491692" y="2674380"/>
            <a:ext cx="1416947" cy="275166"/>
          </a:xfrm>
          <a:prstGeom prst="rect">
            <a:avLst/>
          </a:prstGeom>
        </p:spPr>
      </p:pic>
      <p:pic>
        <p:nvPicPr>
          <p:cNvPr id="33" name="Picture 32">
            <a:extLst>
              <a:ext uri="{FF2B5EF4-FFF2-40B4-BE49-F238E27FC236}">
                <a16:creationId xmlns:a16="http://schemas.microsoft.com/office/drawing/2014/main" id="{1897D314-98D7-AA92-8F54-C1C97951A31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645466" y="3251888"/>
            <a:ext cx="1349004" cy="321832"/>
          </a:xfrm>
          <a:prstGeom prst="rect">
            <a:avLst/>
          </a:prstGeom>
        </p:spPr>
      </p:pic>
      <p:pic>
        <p:nvPicPr>
          <p:cNvPr id="35" name="Graphic 34">
            <a:extLst>
              <a:ext uri="{FF2B5EF4-FFF2-40B4-BE49-F238E27FC236}">
                <a16:creationId xmlns:a16="http://schemas.microsoft.com/office/drawing/2014/main" id="{F2D7AEDA-C72F-2E42-5607-6D281CF468F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29434" y="4206493"/>
            <a:ext cx="1151635" cy="271564"/>
          </a:xfrm>
          <a:prstGeom prst="rect">
            <a:avLst/>
          </a:prstGeom>
        </p:spPr>
      </p:pic>
      <p:pic>
        <p:nvPicPr>
          <p:cNvPr id="40" name="Picture 39" descr="cabot_microelectronics.gif">
            <a:extLst>
              <a:ext uri="{FF2B5EF4-FFF2-40B4-BE49-F238E27FC236}">
                <a16:creationId xmlns:a16="http://schemas.microsoft.com/office/drawing/2014/main" id="{522F79CD-F889-642D-36D9-4867AED67B9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707854" y="2285505"/>
            <a:ext cx="1192830" cy="333993"/>
          </a:xfrm>
          <a:prstGeom prst="rect">
            <a:avLst/>
          </a:prstGeom>
          <a:ln>
            <a:solidFill>
              <a:schemeClr val="bg1">
                <a:lumMod val="75000"/>
              </a:schemeClr>
            </a:solidFill>
          </a:ln>
        </p:spPr>
      </p:pic>
      <p:pic>
        <p:nvPicPr>
          <p:cNvPr id="42" name="Picture 41" descr="Logo, company name&#10;&#10;Description automatically generated">
            <a:extLst>
              <a:ext uri="{FF2B5EF4-FFF2-40B4-BE49-F238E27FC236}">
                <a16:creationId xmlns:a16="http://schemas.microsoft.com/office/drawing/2014/main" id="{F38D8557-1E1C-9A05-25CB-49234AFE16EA}"/>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6604648" y="2167934"/>
            <a:ext cx="939582" cy="308503"/>
          </a:xfrm>
          <a:prstGeom prst="rect">
            <a:avLst/>
          </a:prstGeom>
        </p:spPr>
      </p:pic>
      <p:pic>
        <p:nvPicPr>
          <p:cNvPr id="44" name="Picture 43">
            <a:extLst>
              <a:ext uri="{FF2B5EF4-FFF2-40B4-BE49-F238E27FC236}">
                <a16:creationId xmlns:a16="http://schemas.microsoft.com/office/drawing/2014/main" id="{DD8E2AE7-10EF-562F-10DF-882319AA38E1}"/>
              </a:ext>
            </a:extLst>
          </p:cNvPr>
          <p:cNvPicPr>
            <a:picLocks noChangeAspect="1"/>
          </p:cNvPicPr>
          <p:nvPr/>
        </p:nvPicPr>
        <p:blipFill>
          <a:blip r:embed="rId18"/>
          <a:stretch>
            <a:fillRect/>
          </a:stretch>
        </p:blipFill>
        <p:spPr>
          <a:xfrm>
            <a:off x="7532816" y="3013445"/>
            <a:ext cx="1455792" cy="168306"/>
          </a:xfrm>
          <a:prstGeom prst="rect">
            <a:avLst/>
          </a:prstGeom>
        </p:spPr>
      </p:pic>
      <p:sp>
        <p:nvSpPr>
          <p:cNvPr id="45" name="TextBox 44">
            <a:extLst>
              <a:ext uri="{FF2B5EF4-FFF2-40B4-BE49-F238E27FC236}">
                <a16:creationId xmlns:a16="http://schemas.microsoft.com/office/drawing/2014/main" id="{1F57B096-BC9F-2FFC-9ACC-AF2A8979E4D8}"/>
              </a:ext>
            </a:extLst>
          </p:cNvPr>
          <p:cNvSpPr txBox="1"/>
          <p:nvPr/>
        </p:nvSpPr>
        <p:spPr>
          <a:xfrm>
            <a:off x="91619" y="693077"/>
            <a:ext cx="3234273" cy="707886"/>
          </a:xfrm>
          <a:prstGeom prst="rect">
            <a:avLst/>
          </a:prstGeom>
          <a:solidFill>
            <a:srgbClr val="2A727F"/>
          </a:solidFill>
        </p:spPr>
        <p:txBody>
          <a:bodyPr wrap="square" rtlCol="0">
            <a:spAutoFit/>
          </a:bodyPr>
          <a:lstStyle/>
          <a:p>
            <a:pPr algn="ctr"/>
            <a:r>
              <a:rPr lang="en-US" sz="2000" b="1" dirty="0">
                <a:solidFill>
                  <a:schemeClr val="bg1"/>
                </a:solidFill>
              </a:rPr>
              <a:t>External Advisory Board Members from Industry</a:t>
            </a:r>
          </a:p>
        </p:txBody>
      </p:sp>
      <p:pic>
        <p:nvPicPr>
          <p:cNvPr id="1026" name="Picture 2" descr="Applied Materials Logo">
            <a:extLst>
              <a:ext uri="{FF2B5EF4-FFF2-40B4-BE49-F238E27FC236}">
                <a16:creationId xmlns:a16="http://schemas.microsoft.com/office/drawing/2014/main" id="{4CE70C92-5EDF-3750-9D51-A228C2C895FA}"/>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887298" y="3599632"/>
            <a:ext cx="1050548" cy="4142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516AB59F-300E-73DE-142E-D9C31F5CEAFB}"/>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573285" y="1689666"/>
            <a:ext cx="1415323" cy="519321"/>
          </a:xfrm>
          <a:prstGeom prst="rect">
            <a:avLst/>
          </a:prstGeom>
        </p:spPr>
      </p:pic>
      <p:sp>
        <p:nvSpPr>
          <p:cNvPr id="15" name="AutoShape 6" descr="General Atomics">
            <a:extLst>
              <a:ext uri="{FF2B5EF4-FFF2-40B4-BE49-F238E27FC236}">
                <a16:creationId xmlns:a16="http://schemas.microsoft.com/office/drawing/2014/main" id="{66ACDD9D-C121-A0B4-E9C2-EE2F1C28D80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 name="Picture 21">
            <a:extLst>
              <a:ext uri="{FF2B5EF4-FFF2-40B4-BE49-F238E27FC236}">
                <a16:creationId xmlns:a16="http://schemas.microsoft.com/office/drawing/2014/main" id="{AA343662-2547-8E03-94E0-E2AF5A55F0C8}"/>
              </a:ext>
            </a:extLst>
          </p:cNvPr>
          <p:cNvPicPr>
            <a:picLocks noChangeAspect="1"/>
          </p:cNvPicPr>
          <p:nvPr/>
        </p:nvPicPr>
        <p:blipFill>
          <a:blip r:embed="rId21"/>
          <a:stretch>
            <a:fillRect/>
          </a:stretch>
        </p:blipFill>
        <p:spPr>
          <a:xfrm>
            <a:off x="7645466" y="1472815"/>
            <a:ext cx="1292380" cy="229895"/>
          </a:xfrm>
          <a:prstGeom prst="rect">
            <a:avLst/>
          </a:prstGeom>
        </p:spPr>
      </p:pic>
      <p:pic>
        <p:nvPicPr>
          <p:cNvPr id="1032" name="Picture 8" descr="GEM Fellowship">
            <a:extLst>
              <a:ext uri="{FF2B5EF4-FFF2-40B4-BE49-F238E27FC236}">
                <a16:creationId xmlns:a16="http://schemas.microsoft.com/office/drawing/2014/main" id="{DA13E3EA-7403-562F-2519-EF27C47B6B48}"/>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6598104" y="3693701"/>
            <a:ext cx="716458" cy="334721"/>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1876BC2E-C491-7213-5C27-8370D6D7A39B}"/>
              </a:ext>
            </a:extLst>
          </p:cNvPr>
          <p:cNvCxnSpPr>
            <a:cxnSpLocks/>
          </p:cNvCxnSpPr>
          <p:nvPr/>
        </p:nvCxnSpPr>
        <p:spPr>
          <a:xfrm>
            <a:off x="3408735" y="754566"/>
            <a:ext cx="0" cy="4331970"/>
          </a:xfrm>
          <a:prstGeom prst="line">
            <a:avLst/>
          </a:prstGeom>
          <a:ln w="25400">
            <a:solidFill>
              <a:srgbClr val="B31B1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0F08FF-A1CA-2909-0AE3-9A9A56016F18}"/>
              </a:ext>
            </a:extLst>
          </p:cNvPr>
          <p:cNvCxnSpPr>
            <a:cxnSpLocks/>
          </p:cNvCxnSpPr>
          <p:nvPr/>
        </p:nvCxnSpPr>
        <p:spPr>
          <a:xfrm>
            <a:off x="6508028" y="799255"/>
            <a:ext cx="0" cy="4331970"/>
          </a:xfrm>
          <a:prstGeom prst="line">
            <a:avLst/>
          </a:prstGeom>
          <a:ln w="25400">
            <a:solidFill>
              <a:srgbClr val="B31B1B"/>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C737657-DEB4-03F4-B41D-F84FA395078A}"/>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198138" y="1751249"/>
            <a:ext cx="451186" cy="448199"/>
          </a:xfrm>
          <a:prstGeom prst="rect">
            <a:avLst/>
          </a:prstGeom>
        </p:spPr>
      </p:pic>
      <p:pic>
        <p:nvPicPr>
          <p:cNvPr id="13" name="Picture 12">
            <a:extLst>
              <a:ext uri="{FF2B5EF4-FFF2-40B4-BE49-F238E27FC236}">
                <a16:creationId xmlns:a16="http://schemas.microsoft.com/office/drawing/2014/main" id="{194C8A33-6994-054A-BCEB-61652C408C58}"/>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6518699" y="2464999"/>
            <a:ext cx="978041" cy="372587"/>
          </a:xfrm>
          <a:prstGeom prst="rect">
            <a:avLst/>
          </a:prstGeom>
        </p:spPr>
      </p:pic>
      <p:pic>
        <p:nvPicPr>
          <p:cNvPr id="17" name="Picture 16">
            <a:extLst>
              <a:ext uri="{FF2B5EF4-FFF2-40B4-BE49-F238E27FC236}">
                <a16:creationId xmlns:a16="http://schemas.microsoft.com/office/drawing/2014/main" id="{78483CE7-BD93-9B47-882E-88B8C80F1DBB}"/>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8262905" y="4383958"/>
            <a:ext cx="867240" cy="464967"/>
          </a:xfrm>
          <a:prstGeom prst="rect">
            <a:avLst/>
          </a:prstGeom>
        </p:spPr>
      </p:pic>
      <p:pic>
        <p:nvPicPr>
          <p:cNvPr id="20" name="Picture 19">
            <a:extLst>
              <a:ext uri="{FF2B5EF4-FFF2-40B4-BE49-F238E27FC236}">
                <a16:creationId xmlns:a16="http://schemas.microsoft.com/office/drawing/2014/main" id="{1A54D606-5646-E748-B205-9B065D22DE0A}"/>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624437" y="2870315"/>
            <a:ext cx="806775" cy="372636"/>
          </a:xfrm>
          <a:prstGeom prst="rect">
            <a:avLst/>
          </a:prstGeom>
        </p:spPr>
      </p:pic>
      <p:pic>
        <p:nvPicPr>
          <p:cNvPr id="38" name="Picture 37">
            <a:extLst>
              <a:ext uri="{FF2B5EF4-FFF2-40B4-BE49-F238E27FC236}">
                <a16:creationId xmlns:a16="http://schemas.microsoft.com/office/drawing/2014/main" id="{3FE08E63-49FC-AD33-D797-6AAAE27D4E18}"/>
              </a:ext>
            </a:extLst>
          </p:cNvPr>
          <p:cNvPicPr>
            <a:picLocks noChangeAspect="1"/>
          </p:cNvPicPr>
          <p:nvPr/>
        </p:nvPicPr>
        <p:blipFill>
          <a:blip r:embed="rId27"/>
          <a:stretch>
            <a:fillRect/>
          </a:stretch>
        </p:blipFill>
        <p:spPr>
          <a:xfrm>
            <a:off x="197668" y="3834330"/>
            <a:ext cx="1105620" cy="299251"/>
          </a:xfrm>
          <a:prstGeom prst="rect">
            <a:avLst/>
          </a:prstGeom>
        </p:spPr>
      </p:pic>
      <p:pic>
        <p:nvPicPr>
          <p:cNvPr id="41" name="Picture 40">
            <a:extLst>
              <a:ext uri="{FF2B5EF4-FFF2-40B4-BE49-F238E27FC236}">
                <a16:creationId xmlns:a16="http://schemas.microsoft.com/office/drawing/2014/main" id="{4BC369F9-C0FA-4161-46E7-679863701693}"/>
              </a:ext>
            </a:extLst>
          </p:cNvPr>
          <p:cNvPicPr>
            <a:picLocks noChangeAspect="1"/>
          </p:cNvPicPr>
          <p:nvPr/>
        </p:nvPicPr>
        <p:blipFill>
          <a:blip r:embed="rId27"/>
          <a:stretch>
            <a:fillRect/>
          </a:stretch>
        </p:blipFill>
        <p:spPr>
          <a:xfrm>
            <a:off x="4371197" y="2777046"/>
            <a:ext cx="1073655" cy="290599"/>
          </a:xfrm>
          <a:prstGeom prst="rect">
            <a:avLst/>
          </a:prstGeom>
        </p:spPr>
      </p:pic>
      <p:sp>
        <p:nvSpPr>
          <p:cNvPr id="43" name="TextBox 42">
            <a:extLst>
              <a:ext uri="{FF2B5EF4-FFF2-40B4-BE49-F238E27FC236}">
                <a16:creationId xmlns:a16="http://schemas.microsoft.com/office/drawing/2014/main" id="{A3448815-4919-B439-EDBC-05125F49D4D7}"/>
              </a:ext>
            </a:extLst>
          </p:cNvPr>
          <p:cNvSpPr txBox="1"/>
          <p:nvPr/>
        </p:nvSpPr>
        <p:spPr>
          <a:xfrm>
            <a:off x="3457089" y="689304"/>
            <a:ext cx="2989596" cy="707886"/>
          </a:xfrm>
          <a:prstGeom prst="rect">
            <a:avLst/>
          </a:prstGeom>
          <a:solidFill>
            <a:srgbClr val="2A727F"/>
          </a:solidFill>
        </p:spPr>
        <p:txBody>
          <a:bodyPr wrap="square" rtlCol="0">
            <a:spAutoFit/>
          </a:bodyPr>
          <a:lstStyle/>
          <a:p>
            <a:pPr algn="ctr"/>
            <a:r>
              <a:rPr lang="en-US" sz="2000" b="1" dirty="0">
                <a:solidFill>
                  <a:schemeClr val="bg1"/>
                </a:solidFill>
              </a:rPr>
              <a:t>Partnerships with Industry</a:t>
            </a:r>
          </a:p>
        </p:txBody>
      </p:sp>
      <p:sp>
        <p:nvSpPr>
          <p:cNvPr id="46" name="TextBox 45">
            <a:extLst>
              <a:ext uri="{FF2B5EF4-FFF2-40B4-BE49-F238E27FC236}">
                <a16:creationId xmlns:a16="http://schemas.microsoft.com/office/drawing/2014/main" id="{D4900A70-ADCA-0BEE-8CEC-946C22CC0BC8}"/>
              </a:ext>
            </a:extLst>
          </p:cNvPr>
          <p:cNvSpPr txBox="1"/>
          <p:nvPr/>
        </p:nvSpPr>
        <p:spPr>
          <a:xfrm>
            <a:off x="3484013" y="3169825"/>
            <a:ext cx="3024015" cy="1733808"/>
          </a:xfrm>
          <a:prstGeom prst="rect">
            <a:avLst/>
          </a:prstGeom>
          <a:noFill/>
        </p:spPr>
        <p:txBody>
          <a:bodyPr wrap="square" rtlCol="0">
            <a:spAutoFit/>
          </a:bodyPr>
          <a:lstStyle/>
          <a:p>
            <a:r>
              <a:rPr lang="en-US" dirty="0"/>
              <a:t>Submission of 2 proposals partnering with </a:t>
            </a:r>
            <a:r>
              <a:rPr lang="en-US" dirty="0" err="1"/>
              <a:t>xLight</a:t>
            </a:r>
            <a:r>
              <a:rPr lang="en-US" dirty="0"/>
              <a:t> Inc. </a:t>
            </a:r>
          </a:p>
          <a:p>
            <a:pPr marL="285750" indent="-285750">
              <a:spcBef>
                <a:spcPts val="1000"/>
              </a:spcBef>
              <a:buFont typeface="Arial" panose="020B0604020202020204" pitchFamily="34" charset="0"/>
              <a:buChar char="•"/>
            </a:pPr>
            <a:r>
              <a:rPr lang="en-US" dirty="0"/>
              <a:t>Partnerships in Innovation</a:t>
            </a:r>
          </a:p>
          <a:p>
            <a:pPr marL="285750" indent="-285750">
              <a:spcBef>
                <a:spcPts val="1000"/>
              </a:spcBef>
              <a:buFont typeface="Arial" panose="020B0604020202020204" pitchFamily="34" charset="0"/>
              <a:buChar char="•"/>
            </a:pPr>
            <a:r>
              <a:rPr lang="en-US" dirty="0"/>
              <a:t>Future Manufacturing</a:t>
            </a:r>
          </a:p>
        </p:txBody>
      </p:sp>
      <p:sp>
        <p:nvSpPr>
          <p:cNvPr id="2" name="TextBox 1">
            <a:extLst>
              <a:ext uri="{FF2B5EF4-FFF2-40B4-BE49-F238E27FC236}">
                <a16:creationId xmlns:a16="http://schemas.microsoft.com/office/drawing/2014/main" id="{08429810-9DA0-D2DE-AF82-84375C628268}"/>
              </a:ext>
            </a:extLst>
          </p:cNvPr>
          <p:cNvSpPr txBox="1"/>
          <p:nvPr/>
        </p:nvSpPr>
        <p:spPr>
          <a:xfrm>
            <a:off x="3070585" y="5384353"/>
            <a:ext cx="3307629" cy="1015663"/>
          </a:xfrm>
          <a:prstGeom prst="rect">
            <a:avLst/>
          </a:prstGeom>
          <a:solidFill>
            <a:srgbClr val="2A727F"/>
          </a:solidFill>
        </p:spPr>
        <p:txBody>
          <a:bodyPr wrap="square" rtlCol="0">
            <a:spAutoFit/>
          </a:bodyPr>
          <a:lstStyle/>
          <a:p>
            <a:r>
              <a:rPr kumimoji="0" lang="en-US" sz="1000" b="0" i="0" u="none" kern="0" cap="none" spc="0" normalizeH="0" baseline="0" noProof="0" dirty="0">
                <a:ln>
                  <a:noFill/>
                </a:ln>
                <a:solidFill>
                  <a:schemeClr val="bg1"/>
                </a:solidFill>
                <a:effectLst/>
                <a:uLnTx/>
                <a:uFillTx/>
                <a:latin typeface="Arial"/>
                <a:ea typeface="+mn-ea"/>
                <a:cs typeface="+mn-cs"/>
              </a:rPr>
              <a:t>CBB should actively seek out new partnerships, explore the academic and industrial landscape to identify potential emerging opportunities. This will allow the Center to be engaged on cutting-edge innovation and be more in control of their legacy.</a:t>
            </a:r>
          </a:p>
          <a:p>
            <a:endParaRPr lang="en-US" sz="1000" dirty="0">
              <a:solidFill>
                <a:schemeClr val="bg1"/>
              </a:solidFill>
            </a:endParaRPr>
          </a:p>
        </p:txBody>
      </p:sp>
      <p:sp>
        <p:nvSpPr>
          <p:cNvPr id="5" name="Footer Placeholder 4">
            <a:extLst>
              <a:ext uri="{FF2B5EF4-FFF2-40B4-BE49-F238E27FC236}">
                <a16:creationId xmlns:a16="http://schemas.microsoft.com/office/drawing/2014/main" id="{720FBEAF-E65F-7F41-BBAC-612072C64252}"/>
              </a:ext>
            </a:extLst>
          </p:cNvPr>
          <p:cNvSpPr>
            <a:spLocks noGrp="1"/>
          </p:cNvSpPr>
          <p:nvPr>
            <p:ph type="ftr" sz="quarter" idx="11"/>
          </p:nvPr>
        </p:nvSpPr>
        <p:spPr/>
        <p:txBody>
          <a:bodyPr/>
          <a:lstStyle/>
          <a:p>
            <a:r>
              <a:rPr lang="en-US" dirty="0"/>
              <a:t>CBB External Communications, Steven J. Sibener</a:t>
            </a:r>
          </a:p>
        </p:txBody>
      </p:sp>
      <p:pic>
        <p:nvPicPr>
          <p:cNvPr id="10" name="Picture 9">
            <a:extLst>
              <a:ext uri="{FF2B5EF4-FFF2-40B4-BE49-F238E27FC236}">
                <a16:creationId xmlns:a16="http://schemas.microsoft.com/office/drawing/2014/main" id="{EBA4AABD-7463-4F48-8142-2D03F9D6A4A4}"/>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8244425" y="4044124"/>
            <a:ext cx="744183" cy="345826"/>
          </a:xfrm>
          <a:prstGeom prst="rect">
            <a:avLst/>
          </a:prstGeom>
        </p:spPr>
      </p:pic>
      <p:pic>
        <p:nvPicPr>
          <p:cNvPr id="24" name="Picture 23">
            <a:extLst>
              <a:ext uri="{FF2B5EF4-FFF2-40B4-BE49-F238E27FC236}">
                <a16:creationId xmlns:a16="http://schemas.microsoft.com/office/drawing/2014/main" id="{B9028007-8C6D-F140-AD78-185B0DDC0A8C}"/>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7781069" y="4842932"/>
            <a:ext cx="1045769" cy="288293"/>
          </a:xfrm>
          <a:prstGeom prst="rect">
            <a:avLst/>
          </a:prstGeom>
        </p:spPr>
      </p:pic>
      <p:pic>
        <p:nvPicPr>
          <p:cNvPr id="21" name="Picture 20">
            <a:extLst>
              <a:ext uri="{FF2B5EF4-FFF2-40B4-BE49-F238E27FC236}">
                <a16:creationId xmlns:a16="http://schemas.microsoft.com/office/drawing/2014/main" id="{820C43A1-EAD8-6749-ABCA-C0596C972E64}"/>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598638" y="4467470"/>
            <a:ext cx="693017" cy="292397"/>
          </a:xfrm>
          <a:prstGeom prst="rect">
            <a:avLst/>
          </a:prstGeom>
        </p:spPr>
      </p:pic>
      <p:pic>
        <p:nvPicPr>
          <p:cNvPr id="27" name="Picture 26">
            <a:extLst>
              <a:ext uri="{FF2B5EF4-FFF2-40B4-BE49-F238E27FC236}">
                <a16:creationId xmlns:a16="http://schemas.microsoft.com/office/drawing/2014/main" id="{B2FC1D38-8394-8E46-AF48-B6D8ECED7371}"/>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7343255" y="3885151"/>
            <a:ext cx="789822" cy="333685"/>
          </a:xfrm>
          <a:prstGeom prst="rect">
            <a:avLst/>
          </a:prstGeom>
        </p:spPr>
      </p:pic>
    </p:spTree>
    <p:extLst>
      <p:ext uri="{BB962C8B-B14F-4D97-AF65-F5344CB8AC3E}">
        <p14:creationId xmlns:p14="http://schemas.microsoft.com/office/powerpoint/2010/main" val="2526217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5">
            <a:extLst>
              <a:ext uri="{FF2B5EF4-FFF2-40B4-BE49-F238E27FC236}">
                <a16:creationId xmlns:a16="http://schemas.microsoft.com/office/drawing/2014/main" id="{B7492C49-B081-1962-6E62-378B792CFFF8}"/>
              </a:ext>
            </a:extLst>
          </p:cNvPr>
          <p:cNvSpPr>
            <a:spLocks noGrp="1"/>
          </p:cNvSpPr>
          <p:nvPr>
            <p:ph type="dt" sz="half" idx="10"/>
          </p:nvPr>
        </p:nvSpPr>
        <p:spPr>
          <a:xfrm>
            <a:off x="76200" y="4972050"/>
            <a:ext cx="1981200" cy="171450"/>
          </a:xfrm>
        </p:spPr>
        <p:txBody>
          <a:bodyPr/>
          <a:lstStyle/>
          <a:p>
            <a:r>
              <a:rPr lang="en-US" sz="901" i="1" dirty="0"/>
              <a:t>March 15, 2024</a:t>
            </a:r>
            <a:endParaRPr lang="en-US" dirty="0"/>
          </a:p>
        </p:txBody>
      </p:sp>
      <p:sp>
        <p:nvSpPr>
          <p:cNvPr id="18" name="Footer Placeholder 6">
            <a:extLst>
              <a:ext uri="{FF2B5EF4-FFF2-40B4-BE49-F238E27FC236}">
                <a16:creationId xmlns:a16="http://schemas.microsoft.com/office/drawing/2014/main" id="{39851CE4-AD26-199E-C561-518E5E2F693E}"/>
              </a:ext>
            </a:extLst>
          </p:cNvPr>
          <p:cNvSpPr>
            <a:spLocks noGrp="1"/>
          </p:cNvSpPr>
          <p:nvPr>
            <p:ph type="ftr" sz="quarter" idx="11"/>
          </p:nvPr>
        </p:nvSpPr>
        <p:spPr>
          <a:xfrm>
            <a:off x="1828800" y="4972050"/>
            <a:ext cx="5486400" cy="171450"/>
          </a:xfrm>
        </p:spPr>
        <p:txBody>
          <a:bodyPr/>
          <a:lstStyle/>
          <a:p>
            <a:r>
              <a:rPr lang="en-US" dirty="0"/>
              <a:t>CBB External Communications, Steven J. Sibener</a:t>
            </a:r>
          </a:p>
        </p:txBody>
      </p:sp>
      <p:sp>
        <p:nvSpPr>
          <p:cNvPr id="6" name="Slide Number Placeholder 5">
            <a:extLst>
              <a:ext uri="{FF2B5EF4-FFF2-40B4-BE49-F238E27FC236}">
                <a16:creationId xmlns:a16="http://schemas.microsoft.com/office/drawing/2014/main" id="{DF0987A0-A0C6-374B-8342-EEA9B4799B7D}"/>
              </a:ext>
            </a:extLst>
          </p:cNvPr>
          <p:cNvSpPr>
            <a:spLocks noGrp="1"/>
          </p:cNvSpPr>
          <p:nvPr>
            <p:ph type="sldNum" sz="quarter" idx="12"/>
          </p:nvPr>
        </p:nvSpPr>
        <p:spPr>
          <a:xfrm>
            <a:off x="8382000" y="4972050"/>
            <a:ext cx="685800" cy="171450"/>
          </a:xfrm>
        </p:spPr>
        <p:txBody>
          <a:bodyPr wrap="square" anchor="ctr">
            <a:normAutofit/>
          </a:bodyPr>
          <a:lstStyle/>
          <a:p>
            <a:pPr>
              <a:lnSpc>
                <a:spcPct val="90000"/>
              </a:lnSpc>
              <a:spcAft>
                <a:spcPts val="600"/>
              </a:spcAft>
            </a:pPr>
            <a:fld id="{921CBE81-14BD-7343-B359-01BCBA3179F9}" type="slidenum">
              <a:rPr lang="en-US" sz="500" smtClean="0"/>
              <a:pPr>
                <a:lnSpc>
                  <a:spcPct val="90000"/>
                </a:lnSpc>
                <a:spcAft>
                  <a:spcPts val="600"/>
                </a:spcAft>
              </a:pPr>
              <a:t>27</a:t>
            </a:fld>
            <a:endParaRPr lang="en-US" sz="500"/>
          </a:p>
        </p:txBody>
      </p:sp>
      <p:graphicFrame>
        <p:nvGraphicFramePr>
          <p:cNvPr id="7" name="Content Placeholder 6">
            <a:extLst>
              <a:ext uri="{FF2B5EF4-FFF2-40B4-BE49-F238E27FC236}">
                <a16:creationId xmlns:a16="http://schemas.microsoft.com/office/drawing/2014/main" id="{EA311B0B-8AF0-6541-A29B-8CB435C25DE4}"/>
              </a:ext>
            </a:extLst>
          </p:cNvPr>
          <p:cNvGraphicFramePr>
            <a:graphicFrameLocks noGrp="1"/>
          </p:cNvGraphicFramePr>
          <p:nvPr>
            <p:ph sz="half" idx="2"/>
          </p:nvPr>
        </p:nvGraphicFramePr>
        <p:xfrm>
          <a:off x="76200" y="657425"/>
          <a:ext cx="4215925" cy="3750120"/>
        </p:xfrm>
        <a:graphic>
          <a:graphicData uri="http://schemas.openxmlformats.org/drawingml/2006/table">
            <a:tbl>
              <a:tblPr bandRow="1">
                <a:tableStyleId>{5FD0F851-EC5A-4D38-B0AD-8093EC10F338}</a:tableStyleId>
              </a:tblPr>
              <a:tblGrid>
                <a:gridCol w="2735989">
                  <a:extLst>
                    <a:ext uri="{9D8B030D-6E8A-4147-A177-3AD203B41FA5}">
                      <a16:colId xmlns:a16="http://schemas.microsoft.com/office/drawing/2014/main" val="946614708"/>
                    </a:ext>
                  </a:extLst>
                </a:gridCol>
                <a:gridCol w="1479936">
                  <a:extLst>
                    <a:ext uri="{9D8B030D-6E8A-4147-A177-3AD203B41FA5}">
                      <a16:colId xmlns:a16="http://schemas.microsoft.com/office/drawing/2014/main" val="3315131564"/>
                    </a:ext>
                  </a:extLst>
                </a:gridCol>
              </a:tblGrid>
              <a:tr h="274320">
                <a:tc>
                  <a:txBody>
                    <a:bodyPr/>
                    <a:lstStyle/>
                    <a:p>
                      <a:pPr marL="0" marR="0" algn="l">
                        <a:lnSpc>
                          <a:spcPct val="105000"/>
                        </a:lnSpc>
                        <a:spcBef>
                          <a:spcPts val="600"/>
                        </a:spcBef>
                        <a:spcAft>
                          <a:spcPts val="600"/>
                        </a:spcAft>
                      </a:pPr>
                      <a:r>
                        <a:rPr lang="en-US" sz="1400" b="0" kern="1200" dirty="0">
                          <a:effectLst/>
                        </a:rPr>
                        <a:t>Modeling tools for photocathodes</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a:effectLst/>
                        </a:rPr>
                        <a:t>Tech-X </a:t>
                      </a:r>
                      <a:r>
                        <a:rPr lang="en-US" sz="1400" b="0" kern="1200" dirty="0">
                          <a:solidFill>
                            <a:schemeClr val="accent1"/>
                          </a:solidFill>
                          <a:effectLst/>
                        </a:rPr>
                        <a:t>SBIR-II</a:t>
                      </a:r>
                      <a:endParaRPr lang="en-US" sz="1400" b="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926434451"/>
                  </a:ext>
                </a:extLst>
              </a:tr>
              <a:tr h="354587">
                <a:tc>
                  <a:txBody>
                    <a:bodyPr/>
                    <a:lstStyle/>
                    <a:p>
                      <a:pPr marL="0" marR="0" algn="l">
                        <a:lnSpc>
                          <a:spcPct val="105000"/>
                        </a:lnSpc>
                        <a:spcBef>
                          <a:spcPts val="600"/>
                        </a:spcBef>
                        <a:spcAft>
                          <a:spcPts val="600"/>
                        </a:spcAft>
                      </a:pPr>
                      <a:r>
                        <a:rPr lang="en-US" sz="1400" b="0" kern="1200" dirty="0">
                          <a:effectLst/>
                        </a:rPr>
                        <a:t>Chemical vapor dep. of Nb &amp; Nb</a:t>
                      </a:r>
                      <a:r>
                        <a:rPr lang="en-US" sz="1400" b="0" kern="1200" baseline="-25000" dirty="0">
                          <a:effectLst/>
                        </a:rPr>
                        <a:t>3</a:t>
                      </a:r>
                      <a:r>
                        <a:rPr lang="en-US" sz="1400" b="0" kern="1200" dirty="0">
                          <a:effectLst/>
                        </a:rPr>
                        <a:t>Sn</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err="1">
                          <a:effectLst/>
                        </a:rPr>
                        <a:t>Ultramet</a:t>
                      </a:r>
                      <a:r>
                        <a:rPr lang="en-US" sz="1400" b="0" kern="1200" dirty="0">
                          <a:effectLst/>
                        </a:rPr>
                        <a:t> </a:t>
                      </a:r>
                      <a:r>
                        <a:rPr lang="en-US" sz="1400" b="0" kern="1200" dirty="0">
                          <a:solidFill>
                            <a:schemeClr val="accent1"/>
                          </a:solidFill>
                          <a:effectLst/>
                        </a:rPr>
                        <a:t>SBIR-II</a:t>
                      </a:r>
                      <a:endParaRPr lang="en-US" sz="1400" b="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93342170"/>
                  </a:ext>
                </a:extLst>
              </a:tr>
              <a:tr h="274320">
                <a:tc>
                  <a:txBody>
                    <a:bodyPr/>
                    <a:lstStyle/>
                    <a:p>
                      <a:pPr marL="0" marR="0" algn="l">
                        <a:lnSpc>
                          <a:spcPct val="105000"/>
                        </a:lnSpc>
                        <a:spcBef>
                          <a:spcPts val="600"/>
                        </a:spcBef>
                        <a:spcAft>
                          <a:spcPts val="600"/>
                        </a:spcAft>
                      </a:pPr>
                      <a:r>
                        <a:rPr lang="en-US" sz="1400" b="0" kern="1200" dirty="0">
                          <a:effectLst/>
                        </a:rPr>
                        <a:t>High performance SRF cavities</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err="1">
                          <a:effectLst/>
                        </a:rPr>
                        <a:t>Niowave</a:t>
                      </a:r>
                      <a:r>
                        <a:rPr lang="en-US" sz="1400" b="0" kern="1200" dirty="0">
                          <a:effectLst/>
                        </a:rPr>
                        <a:t> </a:t>
                      </a:r>
                      <a:r>
                        <a:rPr lang="en-US" sz="1400" b="0" kern="1200" dirty="0">
                          <a:solidFill>
                            <a:schemeClr val="accent1"/>
                          </a:solidFill>
                          <a:effectLst/>
                        </a:rPr>
                        <a:t>SBIR-II</a:t>
                      </a:r>
                      <a:endParaRPr lang="en-US" sz="1400" b="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29197637"/>
                  </a:ext>
                </a:extLst>
              </a:tr>
              <a:tr h="274320">
                <a:tc>
                  <a:txBody>
                    <a:bodyPr/>
                    <a:lstStyle/>
                    <a:p>
                      <a:pPr marL="0" marR="0" algn="l">
                        <a:lnSpc>
                          <a:spcPct val="105000"/>
                        </a:lnSpc>
                        <a:spcBef>
                          <a:spcPts val="600"/>
                        </a:spcBef>
                        <a:spcAft>
                          <a:spcPts val="600"/>
                        </a:spcAft>
                      </a:pPr>
                      <a:r>
                        <a:rPr lang="en-US" sz="1400" b="0" kern="1200" dirty="0">
                          <a:effectLst/>
                        </a:rPr>
                        <a:t>MgB</a:t>
                      </a:r>
                      <a:r>
                        <a:rPr lang="en-US" sz="1400" b="0" kern="1200" baseline="-25000" dirty="0">
                          <a:effectLst/>
                        </a:rPr>
                        <a:t>2</a:t>
                      </a:r>
                      <a:r>
                        <a:rPr lang="en-US" sz="1400" b="0" kern="1200" dirty="0">
                          <a:effectLst/>
                        </a:rPr>
                        <a:t> films for next generation SRF</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lnSpc>
                          <a:spcPct val="105000"/>
                        </a:lnSpc>
                        <a:spcBef>
                          <a:spcPts val="0"/>
                        </a:spcBef>
                        <a:spcAft>
                          <a:spcPts val="600"/>
                        </a:spcAft>
                      </a:pPr>
                      <a:r>
                        <a:rPr lang="en-US" sz="1400" b="0" kern="1200" dirty="0">
                          <a:effectLst/>
                        </a:rPr>
                        <a:t>Star </a:t>
                      </a:r>
                      <a:r>
                        <a:rPr lang="en-US" sz="1400" b="0" kern="1200" dirty="0" err="1">
                          <a:effectLst/>
                        </a:rPr>
                        <a:t>Cryo</a:t>
                      </a:r>
                      <a:r>
                        <a:rPr lang="en-US" sz="1400" b="0" kern="1200" dirty="0">
                          <a:effectLst/>
                        </a:rPr>
                        <a:t> </a:t>
                      </a:r>
                      <a:r>
                        <a:rPr lang="en-US" sz="1400" b="0" kern="1200" dirty="0">
                          <a:solidFill>
                            <a:schemeClr val="accent1"/>
                          </a:solidFill>
                          <a:effectLst/>
                        </a:rPr>
                        <a:t>SBIR-I</a:t>
                      </a:r>
                      <a:endParaRPr lang="en-US" sz="1400" b="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8972099"/>
                  </a:ext>
                </a:extLst>
              </a:tr>
              <a:tr h="274320">
                <a:tc>
                  <a:txBody>
                    <a:bodyPr/>
                    <a:lstStyle/>
                    <a:p>
                      <a:pPr marL="0" marR="0" algn="l">
                        <a:lnSpc>
                          <a:spcPct val="105000"/>
                        </a:lnSpc>
                        <a:spcBef>
                          <a:spcPts val="600"/>
                        </a:spcBef>
                        <a:spcAft>
                          <a:spcPts val="600"/>
                        </a:spcAft>
                      </a:pPr>
                      <a:r>
                        <a:rPr lang="en-US" sz="1400" b="0" kern="1200" dirty="0">
                          <a:effectLst/>
                          <a:latin typeface="+mn-lt"/>
                          <a:ea typeface="Times New Roman" panose="02020603050405020304" pitchFamily="18" charset="0"/>
                          <a:cs typeface="Times New Roman" panose="02020603050405020304" pitchFamily="18" charset="0"/>
                        </a:rPr>
                        <a:t>High-brightness cold field emission gun (CFEG) tech.</a:t>
                      </a:r>
                      <a:endParaRPr lang="en-US" sz="1400" b="0" dirty="0">
                        <a:effectLst/>
                        <a:latin typeface="+mn-lt"/>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err="1">
                          <a:effectLst/>
                        </a:rPr>
                        <a:t>ThermoFisher</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53149867"/>
                  </a:ext>
                </a:extLst>
              </a:tr>
              <a:tr h="274320">
                <a:tc>
                  <a:txBody>
                    <a:bodyPr/>
                    <a:lstStyle/>
                    <a:p>
                      <a:pPr marL="0" marR="0" algn="l">
                        <a:lnSpc>
                          <a:spcPct val="105000"/>
                        </a:lnSpc>
                        <a:spcBef>
                          <a:spcPts val="600"/>
                        </a:spcBef>
                        <a:spcAft>
                          <a:spcPts val="600"/>
                        </a:spcAft>
                      </a:pPr>
                      <a:r>
                        <a:rPr lang="en-US" sz="1400" b="0" kern="1200" dirty="0">
                          <a:effectLst/>
                        </a:rPr>
                        <a:t>Emittance distortions in aberration correctors</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a:effectLst/>
                        </a:rPr>
                        <a:t>CEOS </a:t>
                      </a:r>
                      <a:r>
                        <a:rPr lang="en-US" sz="1400" b="0" kern="1200" dirty="0" err="1">
                          <a:effectLst/>
                        </a:rPr>
                        <a:t>Gmbh</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85435770"/>
                  </a:ext>
                </a:extLst>
              </a:tr>
              <a:tr h="274320">
                <a:tc>
                  <a:txBody>
                    <a:bodyPr/>
                    <a:lstStyle/>
                    <a:p>
                      <a:pPr marL="0" marR="0" algn="l">
                        <a:lnSpc>
                          <a:spcPct val="105000"/>
                        </a:lnSpc>
                        <a:spcBef>
                          <a:spcPts val="600"/>
                        </a:spcBef>
                        <a:spcAft>
                          <a:spcPts val="600"/>
                        </a:spcAft>
                      </a:pPr>
                      <a:r>
                        <a:rPr lang="en-US" sz="1400" b="0" kern="1200" dirty="0">
                          <a:effectLst/>
                        </a:rPr>
                        <a:t>SRF for light sources and isotope production</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a:effectLst/>
                        </a:rPr>
                        <a:t>Research Instruments</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78182517"/>
                  </a:ext>
                </a:extLst>
              </a:tr>
              <a:tr h="348181">
                <a:tc>
                  <a:txBody>
                    <a:bodyPr/>
                    <a:lstStyle/>
                    <a:p>
                      <a:pPr marL="0" marR="0" algn="l">
                        <a:lnSpc>
                          <a:spcPct val="105000"/>
                        </a:lnSpc>
                        <a:spcBef>
                          <a:spcPts val="600"/>
                        </a:spcBef>
                        <a:spcAft>
                          <a:spcPts val="600"/>
                        </a:spcAft>
                      </a:pPr>
                      <a:r>
                        <a:rPr lang="en-US" sz="1400" b="0" kern="1200" dirty="0" err="1">
                          <a:effectLst/>
                        </a:rPr>
                        <a:t>Loadlock</a:t>
                      </a:r>
                      <a:r>
                        <a:rPr lang="en-US" sz="1400" b="0" kern="1200" dirty="0">
                          <a:effectLst/>
                        </a:rPr>
                        <a:t> for photocathode sharing</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err="1">
                          <a:effectLst/>
                        </a:rPr>
                        <a:t>Radiabeam</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2204145"/>
                  </a:ext>
                </a:extLst>
              </a:tr>
            </a:tbl>
          </a:graphicData>
        </a:graphic>
      </p:graphicFrame>
      <p:pic>
        <p:nvPicPr>
          <p:cNvPr id="10" name="Picture 9" descr="A picture containing text&#10;&#10;Description automatically generated">
            <a:extLst>
              <a:ext uri="{FF2B5EF4-FFF2-40B4-BE49-F238E27FC236}">
                <a16:creationId xmlns:a16="http://schemas.microsoft.com/office/drawing/2014/main" id="{EB18CB2A-69B2-F858-70F5-D96C939D88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26007" y="4424264"/>
            <a:ext cx="1501668" cy="528225"/>
          </a:xfrm>
          <a:prstGeom prst="rect">
            <a:avLst/>
          </a:prstGeom>
        </p:spPr>
      </p:pic>
      <p:pic>
        <p:nvPicPr>
          <p:cNvPr id="13" name="Picture 12">
            <a:extLst>
              <a:ext uri="{FF2B5EF4-FFF2-40B4-BE49-F238E27FC236}">
                <a16:creationId xmlns:a16="http://schemas.microsoft.com/office/drawing/2014/main" id="{52ABEA8A-9DE8-ECDB-5525-59BE70FF17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2557"/>
          <a:stretch/>
        </p:blipFill>
        <p:spPr>
          <a:xfrm>
            <a:off x="74255" y="4424993"/>
            <a:ext cx="1313546" cy="373929"/>
          </a:xfrm>
          <a:prstGeom prst="rect">
            <a:avLst/>
          </a:prstGeom>
        </p:spPr>
      </p:pic>
      <p:pic>
        <p:nvPicPr>
          <p:cNvPr id="17" name="Picture 16" descr="Logo, company name&#10;&#10;Description automatically generated">
            <a:extLst>
              <a:ext uri="{FF2B5EF4-FFF2-40B4-BE49-F238E27FC236}">
                <a16:creationId xmlns:a16="http://schemas.microsoft.com/office/drawing/2014/main" id="{572DB9B7-8A83-5ACB-E68B-FE49DC3AA3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11387" y="4637849"/>
            <a:ext cx="1083308" cy="411030"/>
          </a:xfrm>
          <a:prstGeom prst="rect">
            <a:avLst/>
          </a:prstGeom>
        </p:spPr>
      </p:pic>
      <p:pic>
        <p:nvPicPr>
          <p:cNvPr id="20" name="Picture 19" descr="A black and white sign&#10;&#10;Description automatically generated with low confidence">
            <a:extLst>
              <a:ext uri="{FF2B5EF4-FFF2-40B4-BE49-F238E27FC236}">
                <a16:creationId xmlns:a16="http://schemas.microsoft.com/office/drawing/2014/main" id="{85F057A9-B19E-7880-58B3-E74E9E95E3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56800" y="4332456"/>
            <a:ext cx="1153741" cy="279951"/>
          </a:xfrm>
          <a:prstGeom prst="rect">
            <a:avLst/>
          </a:prstGeom>
          <a:solidFill>
            <a:srgbClr val="A7A4A5"/>
          </a:solidFill>
        </p:spPr>
      </p:pic>
      <p:pic>
        <p:nvPicPr>
          <p:cNvPr id="22" name="Picture 21" descr="A picture containing text, clipart&#10;&#10;Description automatically generated">
            <a:extLst>
              <a:ext uri="{FF2B5EF4-FFF2-40B4-BE49-F238E27FC236}">
                <a16:creationId xmlns:a16="http://schemas.microsoft.com/office/drawing/2014/main" id="{7CF59C53-B146-B9B4-8BF1-B1745B0B830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35924" y="4525851"/>
            <a:ext cx="1083308" cy="364301"/>
          </a:xfrm>
          <a:prstGeom prst="rect">
            <a:avLst/>
          </a:prstGeom>
          <a:solidFill>
            <a:srgbClr val="1D6791"/>
          </a:solidFill>
        </p:spPr>
      </p:pic>
      <p:pic>
        <p:nvPicPr>
          <p:cNvPr id="28" name="Picture 27">
            <a:extLst>
              <a:ext uri="{FF2B5EF4-FFF2-40B4-BE49-F238E27FC236}">
                <a16:creationId xmlns:a16="http://schemas.microsoft.com/office/drawing/2014/main" id="{F4D2FE23-CA65-2FE6-537C-5EB936CA214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15708" y="4709487"/>
            <a:ext cx="1442297" cy="398654"/>
          </a:xfrm>
          <a:prstGeom prst="rect">
            <a:avLst/>
          </a:prstGeom>
        </p:spPr>
      </p:pic>
      <p:graphicFrame>
        <p:nvGraphicFramePr>
          <p:cNvPr id="5" name="Content Placeholder 6">
            <a:extLst>
              <a:ext uri="{FF2B5EF4-FFF2-40B4-BE49-F238E27FC236}">
                <a16:creationId xmlns:a16="http://schemas.microsoft.com/office/drawing/2014/main" id="{C57F969F-4EC7-6867-32B4-173AE7A3D0E4}"/>
              </a:ext>
            </a:extLst>
          </p:cNvPr>
          <p:cNvGraphicFramePr>
            <a:graphicFrameLocks/>
          </p:cNvGraphicFramePr>
          <p:nvPr/>
        </p:nvGraphicFramePr>
        <p:xfrm>
          <a:off x="4391169" y="657425"/>
          <a:ext cx="4668540" cy="3671851"/>
        </p:xfrm>
        <a:graphic>
          <a:graphicData uri="http://schemas.openxmlformats.org/drawingml/2006/table">
            <a:tbl>
              <a:tblPr bandRow="1">
                <a:tableStyleId>{5FD0F851-EC5A-4D38-B0AD-8093EC10F338}</a:tableStyleId>
              </a:tblPr>
              <a:tblGrid>
                <a:gridCol w="2896599">
                  <a:extLst>
                    <a:ext uri="{9D8B030D-6E8A-4147-A177-3AD203B41FA5}">
                      <a16:colId xmlns:a16="http://schemas.microsoft.com/office/drawing/2014/main" val="946614708"/>
                    </a:ext>
                  </a:extLst>
                </a:gridCol>
                <a:gridCol w="1771941">
                  <a:extLst>
                    <a:ext uri="{9D8B030D-6E8A-4147-A177-3AD203B41FA5}">
                      <a16:colId xmlns:a16="http://schemas.microsoft.com/office/drawing/2014/main" val="3315131564"/>
                    </a:ext>
                  </a:extLst>
                </a:gridCol>
              </a:tblGrid>
              <a:tr h="281938">
                <a:tc>
                  <a:txBody>
                    <a:bodyPr/>
                    <a:lstStyle/>
                    <a:p>
                      <a:pPr marL="0" marR="0" algn="l">
                        <a:lnSpc>
                          <a:spcPct val="105000"/>
                        </a:lnSpc>
                        <a:spcBef>
                          <a:spcPts val="600"/>
                        </a:spcBef>
                        <a:spcAft>
                          <a:spcPts val="600"/>
                        </a:spcAft>
                      </a:pPr>
                      <a:r>
                        <a:rPr lang="en-US" sz="1400" b="0" kern="1200" dirty="0">
                          <a:effectLst/>
                          <a:latin typeface="+mn-lt"/>
                        </a:rPr>
                        <a:t>Space charge simulation</a:t>
                      </a:r>
                      <a:endParaRPr lang="en-US" sz="1400" b="0" dirty="0">
                        <a:effectLst/>
                        <a:latin typeface="+mn-lt"/>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err="1">
                          <a:effectLst/>
                          <a:latin typeface="+mn-lt"/>
                        </a:rPr>
                        <a:t>Radiasoft</a:t>
                      </a:r>
                      <a:endParaRPr lang="en-US" sz="1400" b="0" dirty="0">
                        <a:effectLst/>
                        <a:latin typeface="+mn-lt"/>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130415327"/>
                  </a:ext>
                </a:extLst>
              </a:tr>
              <a:tr h="443988">
                <a:tc>
                  <a:txBody>
                    <a:bodyPr/>
                    <a:lstStyle/>
                    <a:p>
                      <a:pPr marL="0" marR="0" algn="l">
                        <a:lnSpc>
                          <a:spcPct val="105000"/>
                        </a:lnSpc>
                        <a:spcBef>
                          <a:spcPts val="600"/>
                        </a:spcBef>
                        <a:spcAft>
                          <a:spcPts val="600"/>
                        </a:spcAft>
                      </a:pPr>
                      <a:r>
                        <a:rPr lang="en-US" sz="1400" b="0" kern="1200" dirty="0">
                          <a:effectLst/>
                          <a:latin typeface="+mn-lt"/>
                        </a:rPr>
                        <a:t>Epitaxial alkali-antimonide cathode growth</a:t>
                      </a:r>
                      <a:endParaRPr lang="en-US" sz="1400" b="0" dirty="0">
                        <a:effectLst/>
                        <a:latin typeface="+mn-lt"/>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a:effectLst/>
                          <a:latin typeface="+mn-lt"/>
                        </a:rPr>
                        <a:t>Euclid Labs </a:t>
                      </a:r>
                      <a:r>
                        <a:rPr lang="en-US" sz="1400" b="0" kern="1200" dirty="0">
                          <a:solidFill>
                            <a:schemeClr val="accent1"/>
                          </a:solidFill>
                          <a:effectLst/>
                          <a:latin typeface="+mn-lt"/>
                        </a:rPr>
                        <a:t>SBIR-I</a:t>
                      </a:r>
                      <a:endParaRPr lang="en-US" sz="1400" b="0" dirty="0">
                        <a:solidFill>
                          <a:schemeClr val="accent1"/>
                        </a:solidFill>
                        <a:effectLst/>
                        <a:latin typeface="+mn-lt"/>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499663207"/>
                  </a:ext>
                </a:extLst>
              </a:tr>
              <a:tr h="281938">
                <a:tc>
                  <a:txBody>
                    <a:bodyPr/>
                    <a:lstStyle/>
                    <a:p>
                      <a:pPr marL="0" marR="0" algn="l">
                        <a:lnSpc>
                          <a:spcPct val="105000"/>
                        </a:lnSpc>
                        <a:spcBef>
                          <a:spcPts val="600"/>
                        </a:spcBef>
                        <a:spcAft>
                          <a:spcPts val="600"/>
                        </a:spcAft>
                      </a:pPr>
                      <a:r>
                        <a:rPr lang="en-US" sz="1400" b="0" kern="1200" dirty="0">
                          <a:effectLst/>
                          <a:latin typeface="+mn-lt"/>
                        </a:rPr>
                        <a:t>Advanced controls frameworks</a:t>
                      </a:r>
                      <a:endParaRPr lang="en-US" sz="1400" b="0" dirty="0">
                        <a:effectLst/>
                        <a:latin typeface="+mn-lt"/>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a:effectLst/>
                          <a:latin typeface="+mn-lt"/>
                        </a:rPr>
                        <a:t>Element Aero </a:t>
                      </a:r>
                      <a:r>
                        <a:rPr lang="en-US" sz="1400" b="0" kern="1200" dirty="0">
                          <a:solidFill>
                            <a:schemeClr val="accent1"/>
                          </a:solidFill>
                          <a:effectLst/>
                          <a:latin typeface="+mn-lt"/>
                        </a:rPr>
                        <a:t>SBIR-I</a:t>
                      </a:r>
                      <a:endParaRPr lang="en-US" sz="1400" b="0" dirty="0">
                        <a:solidFill>
                          <a:schemeClr val="accent1"/>
                        </a:solidFill>
                        <a:effectLst/>
                        <a:latin typeface="+mn-lt"/>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390106399"/>
                  </a:ext>
                </a:extLst>
              </a:tr>
              <a:tr h="443988">
                <a:tc>
                  <a:txBody>
                    <a:bodyPr/>
                    <a:lstStyle/>
                    <a:p>
                      <a:pPr marL="0" marR="0" algn="l">
                        <a:lnSpc>
                          <a:spcPct val="105000"/>
                        </a:lnSpc>
                        <a:spcBef>
                          <a:spcPts val="600"/>
                        </a:spcBef>
                        <a:spcAft>
                          <a:spcPts val="600"/>
                        </a:spcAft>
                      </a:pPr>
                      <a:r>
                        <a:rPr lang="en-US" sz="1400" b="0" kern="1200" dirty="0">
                          <a:effectLst/>
                          <a:latin typeface="+mn-lt"/>
                        </a:rPr>
                        <a:t>Laser-driven ion accelerators for electronics radiation testing</a:t>
                      </a:r>
                      <a:endParaRPr lang="en-US" sz="1400" b="0" dirty="0">
                        <a:effectLst/>
                        <a:latin typeface="+mn-lt"/>
                        <a:ea typeface="Times New Roman" panose="02020603050405020304" pitchFamily="18" charset="0"/>
                        <a:cs typeface="Times New Roman" panose="02020603050405020304" pitchFamily="18" charset="0"/>
                      </a:endParaRPr>
                    </a:p>
                  </a:txBody>
                  <a:tcPr marL="45720" marR="4572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a:effectLst/>
                          <a:latin typeface="+mn-lt"/>
                        </a:rPr>
                        <a:t>Element Aero </a:t>
                      </a:r>
                      <a:r>
                        <a:rPr lang="en-US" sz="1400" b="0" kern="1200" dirty="0">
                          <a:solidFill>
                            <a:schemeClr val="accent1"/>
                          </a:solidFill>
                          <a:effectLst/>
                          <a:latin typeface="+mn-lt"/>
                        </a:rPr>
                        <a:t>STTR</a:t>
                      </a:r>
                      <a:endParaRPr lang="en-US" sz="1400" b="0" dirty="0">
                        <a:effectLst/>
                        <a:latin typeface="+mn-lt"/>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961437917"/>
                  </a:ext>
                </a:extLst>
              </a:tr>
              <a:tr h="443988">
                <a:tc>
                  <a:txBody>
                    <a:bodyPr/>
                    <a:lstStyle/>
                    <a:p>
                      <a:pPr marL="0" marR="0" algn="l">
                        <a:lnSpc>
                          <a:spcPct val="105000"/>
                        </a:lnSpc>
                        <a:spcBef>
                          <a:spcPts val="600"/>
                        </a:spcBef>
                        <a:spcAft>
                          <a:spcPts val="600"/>
                        </a:spcAft>
                      </a:pPr>
                      <a:r>
                        <a:rPr lang="en-US" sz="1400" b="0" kern="1200" dirty="0">
                          <a:effectLst/>
                          <a:latin typeface="+mn-lt"/>
                        </a:rPr>
                        <a:t>ML-based auto-alignment of electron microscope</a:t>
                      </a:r>
                      <a:endParaRPr lang="en-US" sz="1400" b="0" dirty="0">
                        <a:effectLst/>
                        <a:latin typeface="+mn-lt"/>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a:effectLst/>
                          <a:latin typeface="+mn-lt"/>
                        </a:rPr>
                        <a:t>CEOS &amp; </a:t>
                      </a:r>
                      <a:r>
                        <a:rPr lang="en-US" sz="1400" b="0" kern="1200" dirty="0" err="1">
                          <a:effectLst/>
                          <a:latin typeface="+mn-lt"/>
                        </a:rPr>
                        <a:t>Thermo</a:t>
                      </a:r>
                      <a:r>
                        <a:rPr lang="en-US" sz="1400" b="0" kern="1200" dirty="0">
                          <a:effectLst/>
                          <a:latin typeface="+mn-lt"/>
                        </a:rPr>
                        <a:t> Fisher</a:t>
                      </a:r>
                      <a:endParaRPr lang="en-US" sz="1400" b="0" dirty="0">
                        <a:solidFill>
                          <a:schemeClr val="accent1"/>
                        </a:solidFill>
                        <a:effectLst/>
                        <a:latin typeface="+mn-lt"/>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926434451"/>
                  </a:ext>
                </a:extLst>
              </a:tr>
              <a:tr h="265885">
                <a:tc>
                  <a:txBody>
                    <a:bodyPr/>
                    <a:lstStyle/>
                    <a:p>
                      <a:pPr marL="0" marR="0" algn="l">
                        <a:lnSpc>
                          <a:spcPct val="105000"/>
                        </a:lnSpc>
                        <a:spcBef>
                          <a:spcPts val="600"/>
                        </a:spcBef>
                        <a:spcAft>
                          <a:spcPts val="600"/>
                        </a:spcAft>
                      </a:pPr>
                      <a:r>
                        <a:rPr lang="en-US" sz="1400" kern="1200" dirty="0">
                          <a:solidFill>
                            <a:schemeClr val="tx1"/>
                          </a:solidFill>
                          <a:effectLst/>
                          <a:latin typeface="+mn-lt"/>
                          <a:ea typeface="Times New Roman" panose="02020603050405020304" pitchFamily="18" charset="0"/>
                          <a:cs typeface="Times New Roman" panose="02020603050405020304" pitchFamily="18" charset="0"/>
                        </a:rPr>
                        <a:t>High Brightness Source Optimization</a:t>
                      </a:r>
                      <a:endParaRPr lang="en-US" sz="14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l" defTabSz="685783" rtl="0" eaLnBrk="1" fontAlgn="auto" latinLnBrk="0" hangingPunct="1">
                        <a:lnSpc>
                          <a:spcPct val="105000"/>
                        </a:lnSpc>
                        <a:spcBef>
                          <a:spcPts val="600"/>
                        </a:spcBef>
                        <a:spcAft>
                          <a:spcPts val="600"/>
                        </a:spcAft>
                        <a:buClrTx/>
                        <a:buSzTx/>
                        <a:buFontTx/>
                        <a:buNone/>
                        <a:tabLst/>
                        <a:defRPr/>
                      </a:pPr>
                      <a:r>
                        <a:rPr lang="en-US" sz="1400" kern="1200" dirty="0" err="1">
                          <a:solidFill>
                            <a:schemeClr val="tx1"/>
                          </a:solidFill>
                          <a:effectLst/>
                          <a:latin typeface="+mn-lt"/>
                          <a:ea typeface="Times New Roman" panose="02020603050405020304" pitchFamily="18" charset="0"/>
                        </a:rPr>
                        <a:t>Thermo</a:t>
                      </a:r>
                      <a:r>
                        <a:rPr lang="en-US" sz="1400" kern="1200" dirty="0">
                          <a:solidFill>
                            <a:schemeClr val="tx1"/>
                          </a:solidFill>
                          <a:effectLst/>
                          <a:latin typeface="+mn-lt"/>
                          <a:ea typeface="Times New Roman" panose="02020603050405020304" pitchFamily="18" charset="0"/>
                        </a:rPr>
                        <a:t> Scientific</a:t>
                      </a:r>
                      <a:endParaRPr lang="en-US" sz="1400" b="0" dirty="0">
                        <a:solidFill>
                          <a:schemeClr val="tx1"/>
                        </a:solidFill>
                        <a:effectLst/>
                        <a:latin typeface="+mn-lt"/>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29197637"/>
                  </a:ext>
                </a:extLst>
              </a:tr>
              <a:tr h="281938">
                <a:tc>
                  <a:txBody>
                    <a:bodyPr/>
                    <a:lstStyle/>
                    <a:p>
                      <a:pPr marL="0" marR="0" algn="l">
                        <a:lnSpc>
                          <a:spcPct val="105000"/>
                        </a:lnSpc>
                        <a:spcBef>
                          <a:spcPts val="600"/>
                        </a:spcBef>
                        <a:spcAft>
                          <a:spcPts val="600"/>
                        </a:spcAft>
                      </a:pPr>
                      <a:r>
                        <a:rPr lang="en-US" sz="1400" b="0" kern="1200" dirty="0">
                          <a:effectLst/>
                          <a:latin typeface="+mn-lt"/>
                          <a:ea typeface="Times New Roman" panose="02020603050405020304" pitchFamily="18" charset="0"/>
                          <a:cs typeface="Times New Roman" panose="02020603050405020304" pitchFamily="18" charset="0"/>
                        </a:rPr>
                        <a:t>Cold-electron gas electron source</a:t>
                      </a:r>
                      <a:endParaRPr lang="en-US" sz="1400" b="0" dirty="0">
                        <a:effectLst/>
                        <a:latin typeface="+mn-lt"/>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err="1">
                          <a:effectLst/>
                          <a:latin typeface="+mn-lt"/>
                        </a:rPr>
                        <a:t>RadiaBeam</a:t>
                      </a:r>
                      <a:r>
                        <a:rPr lang="en-US" sz="1400" b="0" kern="1200" dirty="0">
                          <a:effectLst/>
                          <a:latin typeface="+mn-lt"/>
                        </a:rPr>
                        <a:t> </a:t>
                      </a:r>
                      <a:r>
                        <a:rPr lang="en-US" sz="1400" b="0" kern="1200" dirty="0">
                          <a:solidFill>
                            <a:schemeClr val="accent1"/>
                          </a:solidFill>
                          <a:effectLst/>
                          <a:latin typeface="+mn-lt"/>
                        </a:rPr>
                        <a:t>SBIR-I</a:t>
                      </a:r>
                      <a:endParaRPr lang="en-US" sz="1400" b="0" dirty="0">
                        <a:effectLst/>
                        <a:latin typeface="+mn-lt"/>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3149867"/>
                  </a:ext>
                </a:extLst>
              </a:tr>
              <a:tr h="335303">
                <a:tc>
                  <a:txBody>
                    <a:bodyPr/>
                    <a:lstStyle/>
                    <a:p>
                      <a:pPr marL="0" marR="0" algn="l">
                        <a:lnSpc>
                          <a:spcPct val="105000"/>
                        </a:lnSpc>
                        <a:spcBef>
                          <a:spcPts val="600"/>
                        </a:spcBef>
                        <a:spcAft>
                          <a:spcPts val="600"/>
                        </a:spcAft>
                      </a:pPr>
                      <a:r>
                        <a:rPr lang="en-US" sz="1400" dirty="0">
                          <a:solidFill>
                            <a:srgbClr val="000000"/>
                          </a:solidFill>
                          <a:effectLst/>
                          <a:latin typeface="+mn-lt"/>
                          <a:ea typeface="Times New Roman" panose="02020603050405020304" pitchFamily="18" charset="0"/>
                          <a:cs typeface="Times New Roman" panose="02020603050405020304" pitchFamily="18" charset="0"/>
                        </a:rPr>
                        <a:t>Compact MeV photo‐injector</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a:solidFill>
                            <a:srgbClr val="000000"/>
                          </a:solidFill>
                          <a:effectLst/>
                          <a:latin typeface="+mn-lt"/>
                          <a:ea typeface="Times New Roman" panose="02020603050405020304" pitchFamily="18" charset="0"/>
                          <a:cs typeface="Times New Roman" panose="02020603050405020304" pitchFamily="18" charset="0"/>
                        </a:rPr>
                        <a:t>Euclid Labs, BNL</a:t>
                      </a: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3250143"/>
                  </a:ext>
                </a:extLst>
              </a:tr>
              <a:tr h="335303">
                <a:tc>
                  <a:txBody>
                    <a:bodyPr/>
                    <a:lstStyle/>
                    <a:p>
                      <a:pPr marL="0" marR="0" algn="l">
                        <a:lnSpc>
                          <a:spcPct val="105000"/>
                        </a:lnSpc>
                        <a:spcBef>
                          <a:spcPts val="600"/>
                        </a:spcBef>
                        <a:spcAft>
                          <a:spcPts val="600"/>
                        </a:spcAft>
                      </a:pPr>
                      <a:r>
                        <a:rPr lang="en-US" sz="1400" dirty="0">
                          <a:effectLst/>
                          <a:latin typeface="+mn-lt"/>
                          <a:ea typeface="Times New Roman" panose="02020603050405020304" pitchFamily="18" charset="0"/>
                          <a:cs typeface="Times New Roman" panose="02020603050405020304" pitchFamily="18" charset="0"/>
                        </a:rPr>
                        <a:t>Source and beam dynamics dev. (proposed)</a:t>
                      </a:r>
                    </a:p>
                  </a:txBody>
                  <a:tcPr marL="68580" marR="6858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err="1">
                          <a:solidFill>
                            <a:srgbClr val="000000"/>
                          </a:solidFill>
                          <a:effectLst/>
                          <a:latin typeface="+mn-lt"/>
                          <a:ea typeface="Times New Roman" panose="02020603050405020304" pitchFamily="18" charset="0"/>
                          <a:cs typeface="Times New Roman" panose="02020603050405020304" pitchFamily="18" charset="0"/>
                        </a:rPr>
                        <a:t>xLight</a:t>
                      </a:r>
                      <a:r>
                        <a:rPr lang="en-US" sz="1400" b="0" kern="1200" dirty="0">
                          <a:solidFill>
                            <a:srgbClr val="000000"/>
                          </a:solidFill>
                          <a:effectLst/>
                          <a:latin typeface="+mn-lt"/>
                          <a:ea typeface="Times New Roman" panose="02020603050405020304" pitchFamily="18" charset="0"/>
                          <a:cs typeface="Times New Roman" panose="02020603050405020304" pitchFamily="18" charset="0"/>
                        </a:rPr>
                        <a:t>, Inc.</a:t>
                      </a: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2097467"/>
                  </a:ext>
                </a:extLst>
              </a:tr>
            </a:tbl>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5" name="Ink 14">
                <a:extLst>
                  <a:ext uri="{FF2B5EF4-FFF2-40B4-BE49-F238E27FC236}">
                    <a16:creationId xmlns:a16="http://schemas.microsoft.com/office/drawing/2014/main" id="{F24CF49F-C497-E0DD-C58A-F93D6CD97074}"/>
                  </a:ext>
                </a:extLst>
              </p14:cNvPr>
              <p14:cNvContentPartPr/>
              <p14:nvPr/>
            </p14:nvContentPartPr>
            <p14:xfrm>
              <a:off x="6504682" y="4746937"/>
              <a:ext cx="360" cy="360"/>
            </p14:xfrm>
          </p:contentPart>
        </mc:Choice>
        <mc:Fallback xmlns="">
          <p:pic>
            <p:nvPicPr>
              <p:cNvPr id="15" name="Ink 14">
                <a:extLst>
                  <a:ext uri="{FF2B5EF4-FFF2-40B4-BE49-F238E27FC236}">
                    <a16:creationId xmlns:a16="http://schemas.microsoft.com/office/drawing/2014/main" id="{F24CF49F-C497-E0DD-C58A-F93D6CD97074}"/>
                  </a:ext>
                </a:extLst>
              </p:cNvPr>
              <p:cNvPicPr/>
              <p:nvPr/>
            </p:nvPicPr>
            <p:blipFill>
              <a:blip r:embed="rId13"/>
              <a:stretch>
                <a:fillRect/>
              </a:stretch>
            </p:blipFill>
            <p:spPr>
              <a:xfrm>
                <a:off x="6486682" y="4639297"/>
                <a:ext cx="36000" cy="216000"/>
              </a:xfrm>
              <a:prstGeom prst="rect">
                <a:avLst/>
              </a:prstGeom>
            </p:spPr>
          </p:pic>
        </mc:Fallback>
      </mc:AlternateContent>
      <p:sp>
        <p:nvSpPr>
          <p:cNvPr id="9" name="Title 2">
            <a:extLst>
              <a:ext uri="{FF2B5EF4-FFF2-40B4-BE49-F238E27FC236}">
                <a16:creationId xmlns:a16="http://schemas.microsoft.com/office/drawing/2014/main" id="{26F6ECDB-9A92-949F-573C-F4E07BBDBA30}"/>
              </a:ext>
            </a:extLst>
          </p:cNvPr>
          <p:cNvSpPr txBox="1">
            <a:spLocks/>
          </p:cNvSpPr>
          <p:nvPr/>
        </p:nvSpPr>
        <p:spPr>
          <a:xfrm>
            <a:off x="0" y="0"/>
            <a:ext cx="9144000" cy="640080"/>
          </a:xfrm>
          <a:prstGeom prst="rect">
            <a:avLst/>
          </a:prstGeom>
        </p:spPr>
        <p:txBody>
          <a:bodyPr/>
          <a:lstStyle>
            <a:lvl1pPr algn="ctr"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400">
                <a:solidFill>
                  <a:schemeClr val="bg1"/>
                </a:solidFill>
                <a:latin typeface="Arial" charset="0"/>
              </a:defRPr>
            </a:lvl2pPr>
            <a:lvl3pPr algn="ctr" rtl="0" eaLnBrk="1" fontAlgn="base" hangingPunct="1">
              <a:spcBef>
                <a:spcPct val="0"/>
              </a:spcBef>
              <a:spcAft>
                <a:spcPct val="0"/>
              </a:spcAft>
              <a:defRPr sz="2400">
                <a:solidFill>
                  <a:schemeClr val="bg1"/>
                </a:solidFill>
                <a:latin typeface="Arial" charset="0"/>
              </a:defRPr>
            </a:lvl3pPr>
            <a:lvl4pPr algn="ctr" rtl="0" eaLnBrk="1" fontAlgn="base" hangingPunct="1">
              <a:spcBef>
                <a:spcPct val="0"/>
              </a:spcBef>
              <a:spcAft>
                <a:spcPct val="0"/>
              </a:spcAft>
              <a:defRPr sz="2400">
                <a:solidFill>
                  <a:schemeClr val="bg1"/>
                </a:solidFill>
                <a:latin typeface="Arial" charset="0"/>
              </a:defRPr>
            </a:lvl4pPr>
            <a:lvl5pPr algn="ctr" rtl="0" eaLnBrk="1" fontAlgn="base" hangingPunct="1">
              <a:spcBef>
                <a:spcPct val="0"/>
              </a:spcBef>
              <a:spcAft>
                <a:spcPct val="0"/>
              </a:spcAft>
              <a:defRPr sz="2400">
                <a:solidFill>
                  <a:schemeClr val="bg1"/>
                </a:solidFill>
                <a:latin typeface="Arial" charset="0"/>
              </a:defRPr>
            </a:lvl5pPr>
            <a:lvl6pPr marL="342892" algn="ctr" rtl="0" eaLnBrk="1" fontAlgn="base" hangingPunct="1">
              <a:spcBef>
                <a:spcPct val="0"/>
              </a:spcBef>
              <a:spcAft>
                <a:spcPct val="0"/>
              </a:spcAft>
              <a:defRPr sz="2400">
                <a:solidFill>
                  <a:schemeClr val="bg1"/>
                </a:solidFill>
                <a:latin typeface="Arial" charset="0"/>
              </a:defRPr>
            </a:lvl6pPr>
            <a:lvl7pPr marL="685783" algn="ctr" rtl="0" eaLnBrk="1" fontAlgn="base" hangingPunct="1">
              <a:spcBef>
                <a:spcPct val="0"/>
              </a:spcBef>
              <a:spcAft>
                <a:spcPct val="0"/>
              </a:spcAft>
              <a:defRPr sz="2400">
                <a:solidFill>
                  <a:schemeClr val="bg1"/>
                </a:solidFill>
                <a:latin typeface="Arial" charset="0"/>
              </a:defRPr>
            </a:lvl7pPr>
            <a:lvl8pPr marL="1028675" algn="ctr" rtl="0" eaLnBrk="1" fontAlgn="base" hangingPunct="1">
              <a:spcBef>
                <a:spcPct val="0"/>
              </a:spcBef>
              <a:spcAft>
                <a:spcPct val="0"/>
              </a:spcAft>
              <a:defRPr sz="2400">
                <a:solidFill>
                  <a:schemeClr val="bg1"/>
                </a:solidFill>
                <a:latin typeface="Arial" charset="0"/>
              </a:defRPr>
            </a:lvl8pPr>
            <a:lvl9pPr marL="1371566" algn="ctr" rtl="0" eaLnBrk="1" fontAlgn="base" hangingPunct="1">
              <a:spcBef>
                <a:spcPct val="0"/>
              </a:spcBef>
              <a:spcAft>
                <a:spcPct val="0"/>
              </a:spcAft>
              <a:defRPr sz="2400">
                <a:solidFill>
                  <a:schemeClr val="bg1"/>
                </a:solidFill>
                <a:latin typeface="Arial" charset="0"/>
              </a:defRPr>
            </a:lvl9pPr>
          </a:lstStyle>
          <a:p>
            <a:pPr defTabSz="914400"/>
            <a:r>
              <a:rPr lang="en-US" kern="0" dirty="0"/>
              <a:t>Industry Collaborations</a:t>
            </a:r>
          </a:p>
        </p:txBody>
      </p:sp>
      <p:pic>
        <p:nvPicPr>
          <p:cNvPr id="8" name="Content Placeholder 7" descr="Icon&#10;&#10;Description automatically generated">
            <a:extLst>
              <a:ext uri="{FF2B5EF4-FFF2-40B4-BE49-F238E27FC236}">
                <a16:creationId xmlns:a16="http://schemas.microsoft.com/office/drawing/2014/main" id="{D65C482C-D016-9887-39D7-0ED6F3BC199C}"/>
              </a:ext>
            </a:extLst>
          </p:cNvPr>
          <p:cNvPicPr>
            <a:picLocks noGrp="1" noChangeAspect="1"/>
          </p:cNvPicPr>
          <p:nvPr>
            <p:ph sz="quarter" idx="4"/>
          </p:nvPr>
        </p:nvPicPr>
        <p:blipFill>
          <a:blip r:embed="rId14" cstate="screen">
            <a:extLst>
              <a:ext uri="{28A0092B-C50C-407E-A947-70E740481C1C}">
                <a14:useLocalDpi xmlns:a14="http://schemas.microsoft.com/office/drawing/2010/main"/>
              </a:ext>
            </a:extLst>
          </a:blip>
          <a:stretch>
            <a:fillRect/>
          </a:stretch>
        </p:blipFill>
        <p:spPr>
          <a:xfrm>
            <a:off x="1400673" y="4438803"/>
            <a:ext cx="1697746" cy="239426"/>
          </a:xfrm>
        </p:spPr>
      </p:pic>
      <p:pic>
        <p:nvPicPr>
          <p:cNvPr id="11" name="Picture 10">
            <a:extLst>
              <a:ext uri="{FF2B5EF4-FFF2-40B4-BE49-F238E27FC236}">
                <a16:creationId xmlns:a16="http://schemas.microsoft.com/office/drawing/2014/main" id="{ECC77D2B-2B02-FDBC-A491-F53AD4F526F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114492" y="4459585"/>
            <a:ext cx="1083308" cy="437288"/>
          </a:xfrm>
          <a:prstGeom prst="rect">
            <a:avLst/>
          </a:prstGeom>
        </p:spPr>
      </p:pic>
      <p:pic>
        <p:nvPicPr>
          <p:cNvPr id="12" name="Picture 11">
            <a:extLst>
              <a:ext uri="{FF2B5EF4-FFF2-40B4-BE49-F238E27FC236}">
                <a16:creationId xmlns:a16="http://schemas.microsoft.com/office/drawing/2014/main" id="{63E862D4-13BA-D8CF-FA6D-BED98936CCF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107846" y="4504874"/>
            <a:ext cx="535950" cy="535950"/>
          </a:xfrm>
          <a:prstGeom prst="rect">
            <a:avLst/>
          </a:prstGeom>
        </p:spPr>
      </p:pic>
      <p:pic>
        <p:nvPicPr>
          <p:cNvPr id="14" name="Picture 13">
            <a:extLst>
              <a:ext uri="{FF2B5EF4-FFF2-40B4-BE49-F238E27FC236}">
                <a16:creationId xmlns:a16="http://schemas.microsoft.com/office/drawing/2014/main" id="{6DEA0B20-55CE-C0CD-D291-37E457DFCE2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8382000" y="4339872"/>
            <a:ext cx="685801" cy="550280"/>
          </a:xfrm>
          <a:prstGeom prst="rect">
            <a:avLst/>
          </a:prstGeom>
        </p:spPr>
      </p:pic>
    </p:spTree>
    <p:extLst>
      <p:ext uri="{BB962C8B-B14F-4D97-AF65-F5344CB8AC3E}">
        <p14:creationId xmlns:p14="http://schemas.microsoft.com/office/powerpoint/2010/main" val="1381598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D80606-8C40-F548-AB69-6A221A91DF15}"/>
              </a:ext>
            </a:extLst>
          </p:cNvPr>
          <p:cNvSpPr>
            <a:spLocks noGrp="1"/>
          </p:cNvSpPr>
          <p:nvPr>
            <p:ph idx="1"/>
          </p:nvPr>
        </p:nvSpPr>
        <p:spPr>
          <a:xfrm>
            <a:off x="-17561" y="2735370"/>
            <a:ext cx="3232407" cy="2395920"/>
          </a:xfrm>
        </p:spPr>
        <p:txBody>
          <a:bodyPr/>
          <a:lstStyle/>
          <a:p>
            <a:pPr lvl="0">
              <a:spcBef>
                <a:spcPts val="1000"/>
              </a:spcBef>
            </a:pPr>
            <a:r>
              <a:rPr lang="en-US" sz="1600" dirty="0"/>
              <a:t>Participating National Labs: SLAC, FNAL, LBNL, and LANL</a:t>
            </a:r>
          </a:p>
          <a:p>
            <a:pPr lvl="0">
              <a:spcBef>
                <a:spcPts val="1000"/>
              </a:spcBef>
            </a:pPr>
            <a:r>
              <a:rPr lang="en-US" sz="1600" dirty="0"/>
              <a:t>4 DOE Grad student research awards (SCGSR)</a:t>
            </a:r>
          </a:p>
          <a:p>
            <a:pPr lvl="1">
              <a:spcBef>
                <a:spcPts val="1000"/>
              </a:spcBef>
            </a:pPr>
            <a:r>
              <a:rPr lang="en-US" sz="1500" dirty="0">
                <a:solidFill>
                  <a:schemeClr val="accent6">
                    <a:lumMod val="50000"/>
                  </a:schemeClr>
                </a:solidFill>
              </a:rPr>
              <a:t>spent up to 11 months working at national labs</a:t>
            </a:r>
          </a:p>
          <a:p>
            <a:pPr marL="342891" lvl="1" indent="0">
              <a:spcBef>
                <a:spcPts val="1000"/>
              </a:spcBef>
              <a:buNone/>
            </a:pPr>
            <a:endParaRPr lang="en-US" sz="1200" dirty="0">
              <a:solidFill>
                <a:schemeClr val="accent6">
                  <a:lumMod val="50000"/>
                </a:schemeClr>
              </a:solidFill>
            </a:endParaRPr>
          </a:p>
        </p:txBody>
      </p:sp>
      <p:sp>
        <p:nvSpPr>
          <p:cNvPr id="3" name="Title 2">
            <a:extLst>
              <a:ext uri="{FF2B5EF4-FFF2-40B4-BE49-F238E27FC236}">
                <a16:creationId xmlns:a16="http://schemas.microsoft.com/office/drawing/2014/main" id="{50C5235E-13DF-884E-9E63-E2E6F7CD2D11}"/>
              </a:ext>
            </a:extLst>
          </p:cNvPr>
          <p:cNvSpPr>
            <a:spLocks noGrp="1"/>
          </p:cNvSpPr>
          <p:nvPr>
            <p:ph type="title"/>
          </p:nvPr>
        </p:nvSpPr>
        <p:spPr/>
        <p:txBody>
          <a:bodyPr/>
          <a:lstStyle/>
          <a:p>
            <a:r>
              <a:rPr lang="en-US" dirty="0"/>
              <a:t>Lab Connections</a:t>
            </a:r>
          </a:p>
        </p:txBody>
      </p:sp>
      <p:sp>
        <p:nvSpPr>
          <p:cNvPr id="4" name="Date Placeholder 3">
            <a:extLst>
              <a:ext uri="{FF2B5EF4-FFF2-40B4-BE49-F238E27FC236}">
                <a16:creationId xmlns:a16="http://schemas.microsoft.com/office/drawing/2014/main" id="{3D08BDCA-75C1-BA4E-ABFB-B9CC11B826C2}"/>
              </a:ext>
            </a:extLst>
          </p:cNvPr>
          <p:cNvSpPr>
            <a:spLocks noGrp="1"/>
          </p:cNvSpPr>
          <p:nvPr>
            <p:ph type="dt" sz="half" idx="10"/>
          </p:nvPr>
        </p:nvSpPr>
        <p:spPr/>
        <p:txBody>
          <a:bodyPr/>
          <a:lstStyle/>
          <a:p>
            <a:r>
              <a:rPr lang="en-US" sz="901" i="1" dirty="0"/>
              <a:t>March 15, 2024</a:t>
            </a:r>
            <a:endParaRPr lang="en-US" dirty="0"/>
          </a:p>
        </p:txBody>
      </p:sp>
      <p:sp>
        <p:nvSpPr>
          <p:cNvPr id="5" name="Footer Placeholder 4">
            <a:extLst>
              <a:ext uri="{FF2B5EF4-FFF2-40B4-BE49-F238E27FC236}">
                <a16:creationId xmlns:a16="http://schemas.microsoft.com/office/drawing/2014/main" id="{859741A1-9233-BA45-B747-378252E2C9D3}"/>
              </a:ext>
            </a:extLst>
          </p:cNvPr>
          <p:cNvSpPr>
            <a:spLocks noGrp="1"/>
          </p:cNvSpPr>
          <p:nvPr>
            <p:ph type="ftr" sz="quarter" idx="11"/>
          </p:nvPr>
        </p:nvSpPr>
        <p:spPr/>
        <p:txBody>
          <a:bodyPr/>
          <a:lstStyle/>
          <a:p>
            <a:r>
              <a:rPr lang="en-US" dirty="0"/>
              <a:t>CBB External Communications, Steven J. Sibener</a:t>
            </a:r>
          </a:p>
        </p:txBody>
      </p:sp>
      <p:sp>
        <p:nvSpPr>
          <p:cNvPr id="6" name="Slide Number Placeholder 5">
            <a:extLst>
              <a:ext uri="{FF2B5EF4-FFF2-40B4-BE49-F238E27FC236}">
                <a16:creationId xmlns:a16="http://schemas.microsoft.com/office/drawing/2014/main" id="{F5954AD6-0E62-644D-B6B4-62F9FF23F7DB}"/>
              </a:ext>
            </a:extLst>
          </p:cNvPr>
          <p:cNvSpPr>
            <a:spLocks noGrp="1"/>
          </p:cNvSpPr>
          <p:nvPr>
            <p:ph type="sldNum" sz="quarter" idx="12"/>
          </p:nvPr>
        </p:nvSpPr>
        <p:spPr/>
        <p:txBody>
          <a:bodyPr/>
          <a:lstStyle/>
          <a:p>
            <a:fld id="{921CBE81-14BD-7343-B359-01BCBA3179F9}" type="slidenum">
              <a:rPr lang="en-US" smtClean="0"/>
              <a:t>28</a:t>
            </a:fld>
            <a:endParaRPr lang="en-US"/>
          </a:p>
        </p:txBody>
      </p:sp>
      <p:pic>
        <p:nvPicPr>
          <p:cNvPr id="8" name="Picture 7" descr="A picture containing text, person, person&#10;&#10;Description automatically generated">
            <a:extLst>
              <a:ext uri="{FF2B5EF4-FFF2-40B4-BE49-F238E27FC236}">
                <a16:creationId xmlns:a16="http://schemas.microsoft.com/office/drawing/2014/main" id="{CA4AA440-D22D-613B-7FB0-384286E015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6540" y="4170924"/>
            <a:ext cx="777240" cy="925286"/>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14F3F547-33F1-DF29-8D45-8A154F1E3A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2147" y="4170924"/>
            <a:ext cx="777240" cy="925286"/>
          </a:xfrm>
          <a:prstGeom prst="rect">
            <a:avLst/>
          </a:prstGeom>
        </p:spPr>
      </p:pic>
      <p:pic>
        <p:nvPicPr>
          <p:cNvPr id="12" name="Picture 11" descr="A picture containing text, person, person&#10;&#10;Description automatically generated">
            <a:extLst>
              <a:ext uri="{FF2B5EF4-FFF2-40B4-BE49-F238E27FC236}">
                <a16:creationId xmlns:a16="http://schemas.microsoft.com/office/drawing/2014/main" id="{268F4BD4-45AE-FF03-3F1C-FF2758928E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65160" y="3245638"/>
            <a:ext cx="777240" cy="925286"/>
          </a:xfrm>
          <a:prstGeom prst="rect">
            <a:avLst/>
          </a:prstGeom>
        </p:spPr>
      </p:pic>
      <p:pic>
        <p:nvPicPr>
          <p:cNvPr id="16" name="Picture 15" descr="A person wearing glasses&#10;&#10;Description automatically generated with medium confidence">
            <a:extLst>
              <a:ext uri="{FF2B5EF4-FFF2-40B4-BE49-F238E27FC236}">
                <a16:creationId xmlns:a16="http://schemas.microsoft.com/office/drawing/2014/main" id="{52D69BE5-91A0-FCBA-F8AE-7B0221FF3EA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2650" y="2237351"/>
            <a:ext cx="777240" cy="925286"/>
          </a:xfrm>
          <a:prstGeom prst="rect">
            <a:avLst/>
          </a:prstGeom>
        </p:spPr>
      </p:pic>
      <p:pic>
        <p:nvPicPr>
          <p:cNvPr id="20" name="Picture 19" descr="Graphical user interface, application&#10;&#10;Description automatically generated">
            <a:extLst>
              <a:ext uri="{FF2B5EF4-FFF2-40B4-BE49-F238E27FC236}">
                <a16:creationId xmlns:a16="http://schemas.microsoft.com/office/drawing/2014/main" id="{90B054C8-FD9E-AF9E-B780-CC98DD5736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95297" y="2243973"/>
            <a:ext cx="777240" cy="925286"/>
          </a:xfrm>
          <a:prstGeom prst="rect">
            <a:avLst/>
          </a:prstGeom>
        </p:spPr>
      </p:pic>
      <p:pic>
        <p:nvPicPr>
          <p:cNvPr id="24" name="Picture 23" descr="A person smiling for the camera&#10;&#10;Description automatically generated with medium confidence">
            <a:extLst>
              <a:ext uri="{FF2B5EF4-FFF2-40B4-BE49-F238E27FC236}">
                <a16:creationId xmlns:a16="http://schemas.microsoft.com/office/drawing/2014/main" id="{BA039AF8-0F87-8BBF-8CEE-4C691A3C6E0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62650" y="3242348"/>
            <a:ext cx="777240" cy="928576"/>
          </a:xfrm>
          <a:prstGeom prst="rect">
            <a:avLst/>
          </a:prstGeom>
        </p:spPr>
      </p:pic>
      <p:pic>
        <p:nvPicPr>
          <p:cNvPr id="9" name="Picture 8" descr="A screenshot of a person smiling&#10;&#10;Description automatically generated with medium confidence">
            <a:extLst>
              <a:ext uri="{FF2B5EF4-FFF2-40B4-BE49-F238E27FC236}">
                <a16:creationId xmlns:a16="http://schemas.microsoft.com/office/drawing/2014/main" id="{EAD677A6-E568-FA5F-8558-578249260A6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62650" y="1163503"/>
            <a:ext cx="777240" cy="926378"/>
          </a:xfrm>
          <a:prstGeom prst="rect">
            <a:avLst/>
          </a:prstGeom>
        </p:spPr>
      </p:pic>
      <p:pic>
        <p:nvPicPr>
          <p:cNvPr id="14" name="Picture 13" descr="A person in a blue shirt&#10;&#10;Description automatically generated with low confidence">
            <a:extLst>
              <a:ext uri="{FF2B5EF4-FFF2-40B4-BE49-F238E27FC236}">
                <a16:creationId xmlns:a16="http://schemas.microsoft.com/office/drawing/2014/main" id="{003715A2-4838-CF7D-3401-D916DA324F6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30003" y="1163503"/>
            <a:ext cx="777240" cy="925286"/>
          </a:xfrm>
          <a:prstGeom prst="rect">
            <a:avLst/>
          </a:prstGeom>
        </p:spPr>
      </p:pic>
      <p:pic>
        <p:nvPicPr>
          <p:cNvPr id="31" name="Picture 30" descr="A picture containing human face, screenshot, person, forehead&#10;&#10;Description automatically generated">
            <a:extLst>
              <a:ext uri="{FF2B5EF4-FFF2-40B4-BE49-F238E27FC236}">
                <a16:creationId xmlns:a16="http://schemas.microsoft.com/office/drawing/2014/main" id="{0D60075F-AFAA-E7E1-B930-9D7A8C51C24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269355" y="2217123"/>
            <a:ext cx="777240" cy="925286"/>
          </a:xfrm>
          <a:prstGeom prst="rect">
            <a:avLst/>
          </a:prstGeom>
        </p:spPr>
      </p:pic>
      <p:pic>
        <p:nvPicPr>
          <p:cNvPr id="33" name="Picture 32" descr="A screenshot of a person wearing glasses&#10;&#10;Description automatically generated with medium confidence">
            <a:extLst>
              <a:ext uri="{FF2B5EF4-FFF2-40B4-BE49-F238E27FC236}">
                <a16:creationId xmlns:a16="http://schemas.microsoft.com/office/drawing/2014/main" id="{C6EE6D55-4366-C96D-BEFE-1BA3F12EABF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495297" y="3245638"/>
            <a:ext cx="777240" cy="925286"/>
          </a:xfrm>
          <a:prstGeom prst="rect">
            <a:avLst/>
          </a:prstGeom>
        </p:spPr>
      </p:pic>
      <p:pic>
        <p:nvPicPr>
          <p:cNvPr id="35" name="Picture 34" descr="A person with glasses and goatee&#10;&#10;Description automatically generated with low confidence">
            <a:extLst>
              <a:ext uri="{FF2B5EF4-FFF2-40B4-BE49-F238E27FC236}">
                <a16:creationId xmlns:a16="http://schemas.microsoft.com/office/drawing/2014/main" id="{5BECE355-EC69-9CB2-2AF1-6489E4F3DC5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495297" y="1172263"/>
            <a:ext cx="777240" cy="925286"/>
          </a:xfrm>
          <a:prstGeom prst="rect">
            <a:avLst/>
          </a:prstGeom>
        </p:spPr>
      </p:pic>
      <p:sp>
        <p:nvSpPr>
          <p:cNvPr id="7" name="TextBox 6">
            <a:extLst>
              <a:ext uri="{FF2B5EF4-FFF2-40B4-BE49-F238E27FC236}">
                <a16:creationId xmlns:a16="http://schemas.microsoft.com/office/drawing/2014/main" id="{3F858C28-534B-7956-1F77-1E955C937158}"/>
              </a:ext>
            </a:extLst>
          </p:cNvPr>
          <p:cNvSpPr txBox="1"/>
          <p:nvPr/>
        </p:nvSpPr>
        <p:spPr>
          <a:xfrm>
            <a:off x="249158" y="699304"/>
            <a:ext cx="2813115" cy="1938992"/>
          </a:xfrm>
          <a:prstGeom prst="rect">
            <a:avLst/>
          </a:prstGeom>
          <a:solidFill>
            <a:srgbClr val="2A727F"/>
          </a:solidFill>
        </p:spPr>
        <p:txBody>
          <a:bodyPr wrap="square" rtlCol="0">
            <a:spAutoFit/>
          </a:bodyPr>
          <a:lstStyle/>
          <a:p>
            <a:pPr algn="ctr"/>
            <a:r>
              <a:rPr lang="en-US" sz="2000" b="1" dirty="0">
                <a:solidFill>
                  <a:schemeClr val="bg1"/>
                </a:solidFill>
              </a:rPr>
              <a:t>Strong National Lab Engagement</a:t>
            </a:r>
          </a:p>
          <a:p>
            <a:pPr algn="ctr"/>
            <a:r>
              <a:rPr lang="en-US" sz="2000" dirty="0">
                <a:solidFill>
                  <a:schemeClr val="bg1"/>
                </a:solidFill>
              </a:rPr>
              <a:t>11 National Lab Affiliates</a:t>
            </a:r>
          </a:p>
          <a:p>
            <a:pPr algn="ctr"/>
            <a:r>
              <a:rPr lang="en-US" sz="2000" dirty="0">
                <a:solidFill>
                  <a:schemeClr val="bg1"/>
                </a:solidFill>
              </a:rPr>
              <a:t>5 National Lab EAB Members</a:t>
            </a:r>
          </a:p>
        </p:txBody>
      </p:sp>
      <p:sp>
        <p:nvSpPr>
          <p:cNvPr id="11" name="TextBox 10">
            <a:extLst>
              <a:ext uri="{FF2B5EF4-FFF2-40B4-BE49-F238E27FC236}">
                <a16:creationId xmlns:a16="http://schemas.microsoft.com/office/drawing/2014/main" id="{02ED07E5-377C-9C0E-EB96-2876DC2B9FC9}"/>
              </a:ext>
            </a:extLst>
          </p:cNvPr>
          <p:cNvSpPr txBox="1"/>
          <p:nvPr/>
        </p:nvSpPr>
        <p:spPr>
          <a:xfrm>
            <a:off x="6495297" y="759488"/>
            <a:ext cx="2511946" cy="384721"/>
          </a:xfrm>
          <a:prstGeom prst="rect">
            <a:avLst/>
          </a:prstGeom>
          <a:noFill/>
        </p:spPr>
        <p:txBody>
          <a:bodyPr wrap="square" rtlCol="0">
            <a:spAutoFit/>
          </a:bodyPr>
          <a:lstStyle/>
          <a:p>
            <a:pPr algn="ctr"/>
            <a:r>
              <a:rPr lang="en-US" sz="1900" dirty="0"/>
              <a:t>National Lab Affiliates</a:t>
            </a:r>
          </a:p>
        </p:txBody>
      </p:sp>
      <p:sp>
        <p:nvSpPr>
          <p:cNvPr id="13" name="TextBox 12">
            <a:extLst>
              <a:ext uri="{FF2B5EF4-FFF2-40B4-BE49-F238E27FC236}">
                <a16:creationId xmlns:a16="http://schemas.microsoft.com/office/drawing/2014/main" id="{10617CDF-2946-639A-D3DF-6E826F322F3F}"/>
              </a:ext>
            </a:extLst>
          </p:cNvPr>
          <p:cNvSpPr txBox="1"/>
          <p:nvPr/>
        </p:nvSpPr>
        <p:spPr>
          <a:xfrm>
            <a:off x="3171526" y="740507"/>
            <a:ext cx="3320622" cy="677108"/>
          </a:xfrm>
          <a:prstGeom prst="rect">
            <a:avLst/>
          </a:prstGeom>
          <a:noFill/>
        </p:spPr>
        <p:txBody>
          <a:bodyPr wrap="square" rtlCol="0">
            <a:spAutoFit/>
          </a:bodyPr>
          <a:lstStyle/>
          <a:p>
            <a:pPr algn="ctr"/>
            <a:r>
              <a:rPr lang="en-US" sz="1900" dirty="0"/>
              <a:t>National Lab EAB Members</a:t>
            </a:r>
          </a:p>
          <a:p>
            <a:endParaRPr lang="en-US" sz="1900" dirty="0"/>
          </a:p>
        </p:txBody>
      </p:sp>
      <p:pic>
        <p:nvPicPr>
          <p:cNvPr id="17" name="Picture 16" descr="A close-up of a person smiling&#10;&#10;Description automatically generated">
            <a:extLst>
              <a:ext uri="{FF2B5EF4-FFF2-40B4-BE49-F238E27FC236}">
                <a16:creationId xmlns:a16="http://schemas.microsoft.com/office/drawing/2014/main" id="{F9E0AB36-7142-C3F5-4E1D-5B85CE141DD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876106" y="2657564"/>
            <a:ext cx="886371" cy="1102928"/>
          </a:xfrm>
          <a:prstGeom prst="rect">
            <a:avLst/>
          </a:prstGeom>
        </p:spPr>
      </p:pic>
      <p:pic>
        <p:nvPicPr>
          <p:cNvPr id="21" name="Picture 20" descr="A person wearing glasses&#10;&#10;Description automatically generated with medium confidence">
            <a:extLst>
              <a:ext uri="{FF2B5EF4-FFF2-40B4-BE49-F238E27FC236}">
                <a16:creationId xmlns:a16="http://schemas.microsoft.com/office/drawing/2014/main" id="{5E663BC6-D06B-AB8F-A0DF-D2CA6A3AEB0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7752" y="2665207"/>
            <a:ext cx="883084" cy="1087642"/>
          </a:xfrm>
          <a:prstGeom prst="rect">
            <a:avLst/>
          </a:prstGeom>
        </p:spPr>
      </p:pic>
      <p:pic>
        <p:nvPicPr>
          <p:cNvPr id="23" name="Picture 22" descr="A person wearing glasses&#10;&#10;Description automatically generated with low confidence">
            <a:extLst>
              <a:ext uri="{FF2B5EF4-FFF2-40B4-BE49-F238E27FC236}">
                <a16:creationId xmlns:a16="http://schemas.microsoft.com/office/drawing/2014/main" id="{21077FA5-9ED9-A053-54FD-8455D97A0E0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427514" y="1202381"/>
            <a:ext cx="894491" cy="1119392"/>
          </a:xfrm>
          <a:prstGeom prst="rect">
            <a:avLst/>
          </a:prstGeom>
        </p:spPr>
      </p:pic>
      <p:pic>
        <p:nvPicPr>
          <p:cNvPr id="26" name="Picture 25" descr="A person smiling for the camera&#10;&#10;Description automatically generated with medium confidence">
            <a:extLst>
              <a:ext uri="{FF2B5EF4-FFF2-40B4-BE49-F238E27FC236}">
                <a16:creationId xmlns:a16="http://schemas.microsoft.com/office/drawing/2014/main" id="{5498A317-43BE-D34D-F6E1-2337E2F546D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389947" y="1205846"/>
            <a:ext cx="894491" cy="1104235"/>
          </a:xfrm>
          <a:prstGeom prst="rect">
            <a:avLst/>
          </a:prstGeom>
        </p:spPr>
      </p:pic>
      <p:pic>
        <p:nvPicPr>
          <p:cNvPr id="28" name="Picture 27" descr="A person wearing glasses and a suit&#10;&#10;Description automatically generated with medium confidence">
            <a:extLst>
              <a:ext uri="{FF2B5EF4-FFF2-40B4-BE49-F238E27FC236}">
                <a16:creationId xmlns:a16="http://schemas.microsoft.com/office/drawing/2014/main" id="{FC8D5CE2-D368-BB74-C89A-C6DFF805CC0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300442" y="1205847"/>
            <a:ext cx="1030193" cy="1104235"/>
          </a:xfrm>
          <a:prstGeom prst="rect">
            <a:avLst/>
          </a:prstGeom>
        </p:spPr>
      </p:pic>
      <p:sp>
        <p:nvSpPr>
          <p:cNvPr id="29" name="TextBox 28">
            <a:extLst>
              <a:ext uri="{FF2B5EF4-FFF2-40B4-BE49-F238E27FC236}">
                <a16:creationId xmlns:a16="http://schemas.microsoft.com/office/drawing/2014/main" id="{E6A87549-9220-1695-C094-16E170295144}"/>
              </a:ext>
            </a:extLst>
          </p:cNvPr>
          <p:cNvSpPr txBox="1"/>
          <p:nvPr/>
        </p:nvSpPr>
        <p:spPr>
          <a:xfrm>
            <a:off x="3181970" y="2342258"/>
            <a:ext cx="1146790" cy="338554"/>
          </a:xfrm>
          <a:prstGeom prst="rect">
            <a:avLst/>
          </a:prstGeom>
          <a:noFill/>
        </p:spPr>
        <p:txBody>
          <a:bodyPr wrap="square" rtlCol="0">
            <a:spAutoFit/>
          </a:bodyPr>
          <a:lstStyle/>
          <a:p>
            <a:r>
              <a:rPr lang="en-US" sz="800" dirty="0"/>
              <a:t>Stuart Henderson (Chair) JNL</a:t>
            </a:r>
          </a:p>
        </p:txBody>
      </p:sp>
      <p:sp>
        <p:nvSpPr>
          <p:cNvPr id="30" name="TextBox 29">
            <a:extLst>
              <a:ext uri="{FF2B5EF4-FFF2-40B4-BE49-F238E27FC236}">
                <a16:creationId xmlns:a16="http://schemas.microsoft.com/office/drawing/2014/main" id="{6C2EB9BF-1ACB-2783-9BD3-71A349BABAE6}"/>
              </a:ext>
            </a:extLst>
          </p:cNvPr>
          <p:cNvSpPr txBox="1"/>
          <p:nvPr/>
        </p:nvSpPr>
        <p:spPr>
          <a:xfrm>
            <a:off x="4330635" y="2326170"/>
            <a:ext cx="953803" cy="338554"/>
          </a:xfrm>
          <a:prstGeom prst="rect">
            <a:avLst/>
          </a:prstGeom>
          <a:noFill/>
        </p:spPr>
        <p:txBody>
          <a:bodyPr wrap="square" rtlCol="0">
            <a:spAutoFit/>
          </a:bodyPr>
          <a:lstStyle/>
          <a:p>
            <a:r>
              <a:rPr lang="en-US" sz="800" dirty="0"/>
              <a:t>Bruce </a:t>
            </a:r>
            <a:r>
              <a:rPr lang="en-US" sz="800" dirty="0" err="1"/>
              <a:t>Carlsten</a:t>
            </a:r>
            <a:r>
              <a:rPr lang="en-US" sz="800" dirty="0"/>
              <a:t> LANL</a:t>
            </a:r>
          </a:p>
        </p:txBody>
      </p:sp>
      <p:sp>
        <p:nvSpPr>
          <p:cNvPr id="32" name="TextBox 31">
            <a:extLst>
              <a:ext uri="{FF2B5EF4-FFF2-40B4-BE49-F238E27FC236}">
                <a16:creationId xmlns:a16="http://schemas.microsoft.com/office/drawing/2014/main" id="{3445C17A-1435-1A30-CA47-F15E5F71C890}"/>
              </a:ext>
            </a:extLst>
          </p:cNvPr>
          <p:cNvSpPr txBox="1"/>
          <p:nvPr/>
        </p:nvSpPr>
        <p:spPr>
          <a:xfrm>
            <a:off x="5343051" y="2327202"/>
            <a:ext cx="978954" cy="338554"/>
          </a:xfrm>
          <a:prstGeom prst="rect">
            <a:avLst/>
          </a:prstGeom>
          <a:noFill/>
        </p:spPr>
        <p:txBody>
          <a:bodyPr wrap="square" rtlCol="0">
            <a:spAutoFit/>
          </a:bodyPr>
          <a:lstStyle/>
          <a:p>
            <a:r>
              <a:rPr lang="en-US" sz="800" dirty="0"/>
              <a:t>Katherine </a:t>
            </a:r>
            <a:r>
              <a:rPr lang="en-US" sz="800" dirty="0" err="1"/>
              <a:t>Harkay</a:t>
            </a:r>
            <a:r>
              <a:rPr lang="en-US" sz="800" dirty="0"/>
              <a:t> ANL</a:t>
            </a:r>
          </a:p>
        </p:txBody>
      </p:sp>
      <p:sp>
        <p:nvSpPr>
          <p:cNvPr id="34" name="TextBox 33">
            <a:extLst>
              <a:ext uri="{FF2B5EF4-FFF2-40B4-BE49-F238E27FC236}">
                <a16:creationId xmlns:a16="http://schemas.microsoft.com/office/drawing/2014/main" id="{AAC20DCC-8EC7-4157-602F-ED0BAA2732F1}"/>
              </a:ext>
            </a:extLst>
          </p:cNvPr>
          <p:cNvSpPr txBox="1"/>
          <p:nvPr/>
        </p:nvSpPr>
        <p:spPr>
          <a:xfrm>
            <a:off x="3787650" y="3774921"/>
            <a:ext cx="1054326" cy="338554"/>
          </a:xfrm>
          <a:prstGeom prst="rect">
            <a:avLst/>
          </a:prstGeom>
          <a:noFill/>
        </p:spPr>
        <p:txBody>
          <a:bodyPr wrap="square" rtlCol="0">
            <a:spAutoFit/>
          </a:bodyPr>
          <a:lstStyle/>
          <a:p>
            <a:r>
              <a:rPr lang="en-US" sz="800" dirty="0" err="1"/>
              <a:t>Zhirong</a:t>
            </a:r>
            <a:r>
              <a:rPr lang="en-US" sz="800" dirty="0"/>
              <a:t> Huang SLAC</a:t>
            </a:r>
          </a:p>
        </p:txBody>
      </p:sp>
      <p:sp>
        <p:nvSpPr>
          <p:cNvPr id="36" name="TextBox 35">
            <a:extLst>
              <a:ext uri="{FF2B5EF4-FFF2-40B4-BE49-F238E27FC236}">
                <a16:creationId xmlns:a16="http://schemas.microsoft.com/office/drawing/2014/main" id="{387D8C86-BBF1-7F33-7D57-80663E06E1D6}"/>
              </a:ext>
            </a:extLst>
          </p:cNvPr>
          <p:cNvSpPr txBox="1"/>
          <p:nvPr/>
        </p:nvSpPr>
        <p:spPr>
          <a:xfrm>
            <a:off x="4841976" y="3796815"/>
            <a:ext cx="920501" cy="215444"/>
          </a:xfrm>
          <a:prstGeom prst="rect">
            <a:avLst/>
          </a:prstGeom>
          <a:noFill/>
        </p:spPr>
        <p:txBody>
          <a:bodyPr wrap="square" rtlCol="0">
            <a:spAutoFit/>
          </a:bodyPr>
          <a:lstStyle/>
          <a:p>
            <a:r>
              <a:rPr lang="en-US" sz="800" dirty="0" err="1"/>
              <a:t>Yimei</a:t>
            </a:r>
            <a:r>
              <a:rPr lang="en-US" sz="800" dirty="0"/>
              <a:t> Zhu BNL</a:t>
            </a:r>
          </a:p>
        </p:txBody>
      </p:sp>
    </p:spTree>
    <p:extLst>
      <p:ext uri="{BB962C8B-B14F-4D97-AF65-F5344CB8AC3E}">
        <p14:creationId xmlns:p14="http://schemas.microsoft.com/office/powerpoint/2010/main" val="880676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9251-0363-8D49-84FE-0F1B3D718A85}"/>
              </a:ext>
            </a:extLst>
          </p:cNvPr>
          <p:cNvSpPr>
            <a:spLocks noGrp="1"/>
          </p:cNvSpPr>
          <p:nvPr>
            <p:ph type="body" idx="1"/>
          </p:nvPr>
        </p:nvSpPr>
        <p:spPr>
          <a:xfrm>
            <a:off x="0" y="0"/>
            <a:ext cx="9144000" cy="592266"/>
          </a:xfrm>
        </p:spPr>
        <p:txBody>
          <a:bodyPr wrap="square" anchor="b">
            <a:noAutofit/>
          </a:bodyPr>
          <a:lstStyle/>
          <a:p>
            <a:pPr algn="ctr"/>
            <a:r>
              <a:rPr lang="en-US" sz="3200" b="0" dirty="0"/>
              <a:t>Patents</a:t>
            </a:r>
          </a:p>
        </p:txBody>
      </p:sp>
      <p:sp>
        <p:nvSpPr>
          <p:cNvPr id="16" name="Date Placeholder 5">
            <a:extLst>
              <a:ext uri="{FF2B5EF4-FFF2-40B4-BE49-F238E27FC236}">
                <a16:creationId xmlns:a16="http://schemas.microsoft.com/office/drawing/2014/main" id="{71FA4C17-4586-AE69-3908-445A668C9405}"/>
              </a:ext>
            </a:extLst>
          </p:cNvPr>
          <p:cNvSpPr>
            <a:spLocks noGrp="1"/>
          </p:cNvSpPr>
          <p:nvPr>
            <p:ph type="dt" sz="half" idx="10"/>
          </p:nvPr>
        </p:nvSpPr>
        <p:spPr>
          <a:xfrm>
            <a:off x="76200" y="4972050"/>
            <a:ext cx="1981200" cy="171450"/>
          </a:xfrm>
        </p:spPr>
        <p:txBody>
          <a:bodyPr/>
          <a:lstStyle/>
          <a:p>
            <a:r>
              <a:rPr lang="en-US" sz="901" i="1" dirty="0"/>
              <a:t>March 15, 2024</a:t>
            </a:r>
            <a:endParaRPr lang="en-US" dirty="0"/>
          </a:p>
        </p:txBody>
      </p:sp>
      <p:sp>
        <p:nvSpPr>
          <p:cNvPr id="18" name="Footer Placeholder 6">
            <a:extLst>
              <a:ext uri="{FF2B5EF4-FFF2-40B4-BE49-F238E27FC236}">
                <a16:creationId xmlns:a16="http://schemas.microsoft.com/office/drawing/2014/main" id="{915A8959-090D-D193-D352-EFBAD6238E8A}"/>
              </a:ext>
            </a:extLst>
          </p:cNvPr>
          <p:cNvSpPr>
            <a:spLocks noGrp="1"/>
          </p:cNvSpPr>
          <p:nvPr>
            <p:ph type="ftr" sz="quarter" idx="11"/>
          </p:nvPr>
        </p:nvSpPr>
        <p:spPr>
          <a:xfrm>
            <a:off x="1828800" y="4972050"/>
            <a:ext cx="5486400" cy="171450"/>
          </a:xfrm>
        </p:spPr>
        <p:txBody>
          <a:bodyPr/>
          <a:lstStyle/>
          <a:p>
            <a:r>
              <a:rPr lang="en-US" dirty="0"/>
              <a:t>CBB External Communications, Steven J. Sibener</a:t>
            </a:r>
          </a:p>
        </p:txBody>
      </p:sp>
      <p:sp>
        <p:nvSpPr>
          <p:cNvPr id="6" name="Slide Number Placeholder 5">
            <a:extLst>
              <a:ext uri="{FF2B5EF4-FFF2-40B4-BE49-F238E27FC236}">
                <a16:creationId xmlns:a16="http://schemas.microsoft.com/office/drawing/2014/main" id="{425C4E83-BCB7-7645-80C8-C84DF85B80BC}"/>
              </a:ext>
            </a:extLst>
          </p:cNvPr>
          <p:cNvSpPr>
            <a:spLocks noGrp="1"/>
          </p:cNvSpPr>
          <p:nvPr>
            <p:ph type="sldNum" sz="quarter" idx="12"/>
          </p:nvPr>
        </p:nvSpPr>
        <p:spPr>
          <a:xfrm>
            <a:off x="8382000" y="4972050"/>
            <a:ext cx="685800" cy="171450"/>
          </a:xfrm>
        </p:spPr>
        <p:txBody>
          <a:bodyPr wrap="square" anchor="ctr">
            <a:normAutofit/>
          </a:bodyPr>
          <a:lstStyle/>
          <a:p>
            <a:pPr>
              <a:lnSpc>
                <a:spcPct val="90000"/>
              </a:lnSpc>
              <a:spcAft>
                <a:spcPts val="600"/>
              </a:spcAft>
            </a:pPr>
            <a:fld id="{921CBE81-14BD-7343-B359-01BCBA3179F9}" type="slidenum">
              <a:rPr lang="en-US" sz="500" smtClean="0"/>
              <a:pPr>
                <a:lnSpc>
                  <a:spcPct val="90000"/>
                </a:lnSpc>
                <a:spcAft>
                  <a:spcPts val="600"/>
                </a:spcAft>
              </a:pPr>
              <a:t>29</a:t>
            </a:fld>
            <a:endParaRPr lang="en-US" sz="500"/>
          </a:p>
        </p:txBody>
      </p:sp>
      <p:graphicFrame>
        <p:nvGraphicFramePr>
          <p:cNvPr id="7" name="Content Placeholder 6">
            <a:extLst>
              <a:ext uri="{FF2B5EF4-FFF2-40B4-BE49-F238E27FC236}">
                <a16:creationId xmlns:a16="http://schemas.microsoft.com/office/drawing/2014/main" id="{E0FC66D6-449D-6F43-ADEB-402FE344CC59}"/>
              </a:ext>
            </a:extLst>
          </p:cNvPr>
          <p:cNvGraphicFramePr>
            <a:graphicFrameLocks noGrp="1"/>
          </p:cNvGraphicFramePr>
          <p:nvPr>
            <p:ph sz="half" idx="2"/>
          </p:nvPr>
        </p:nvGraphicFramePr>
        <p:xfrm>
          <a:off x="152398" y="756999"/>
          <a:ext cx="8915401" cy="4050318"/>
        </p:xfrm>
        <a:graphic>
          <a:graphicData uri="http://schemas.openxmlformats.org/drawingml/2006/table">
            <a:tbl>
              <a:tblPr firstCol="1" bandRow="1">
                <a:tableStyleId>{5FD0F851-EC5A-4D38-B0AD-8093EC10F338}</a:tableStyleId>
              </a:tblPr>
              <a:tblGrid>
                <a:gridCol w="5151122">
                  <a:extLst>
                    <a:ext uri="{9D8B030D-6E8A-4147-A177-3AD203B41FA5}">
                      <a16:colId xmlns:a16="http://schemas.microsoft.com/office/drawing/2014/main" val="2772760705"/>
                    </a:ext>
                  </a:extLst>
                </a:gridCol>
                <a:gridCol w="3764279">
                  <a:extLst>
                    <a:ext uri="{9D8B030D-6E8A-4147-A177-3AD203B41FA5}">
                      <a16:colId xmlns:a16="http://schemas.microsoft.com/office/drawing/2014/main" val="3656281699"/>
                    </a:ext>
                  </a:extLst>
                </a:gridCol>
              </a:tblGrid>
              <a:tr h="274320">
                <a:tc>
                  <a:txBody>
                    <a:bodyPr/>
                    <a:lstStyle/>
                    <a:p>
                      <a:pPr marL="0" marR="0" algn="l">
                        <a:spcBef>
                          <a:spcPts val="0"/>
                        </a:spcBef>
                        <a:spcAft>
                          <a:spcPts val="600"/>
                        </a:spcAft>
                      </a:pPr>
                      <a:r>
                        <a:rPr lang="en-US" sz="1400" b="1" cap="none" spc="0">
                          <a:solidFill>
                            <a:schemeClr val="tx1"/>
                          </a:solidFill>
                          <a:effectLst/>
                          <a:latin typeface="+mn-lt"/>
                        </a:rPr>
                        <a:t>Nanoscale Photoemission Based Electron Source for EM</a:t>
                      </a:r>
                      <a:endParaRPr lang="en-US" sz="14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9071" marR="59071" marT="59071" marB="59071"/>
                </a:tc>
                <a:tc>
                  <a:txBody>
                    <a:bodyPr/>
                    <a:lstStyle/>
                    <a:p>
                      <a:pPr marL="0" marR="0" algn="l">
                        <a:spcBef>
                          <a:spcPts val="0"/>
                        </a:spcBef>
                        <a:spcAft>
                          <a:spcPts val="600"/>
                        </a:spcAft>
                      </a:pPr>
                      <a:r>
                        <a:rPr lang="en-US" sz="1400" cap="none" spc="0" dirty="0">
                          <a:solidFill>
                            <a:schemeClr val="tx1"/>
                          </a:solidFill>
                          <a:effectLst/>
                          <a:latin typeface="+mn-lt"/>
                        </a:rPr>
                        <a:t>Provisional US Patent 63017798 (2020)</a:t>
                      </a:r>
                      <a:br>
                        <a:rPr lang="en-US" sz="1400" cap="none" spc="0" dirty="0">
                          <a:solidFill>
                            <a:schemeClr val="tx1"/>
                          </a:solidFill>
                          <a:effectLst/>
                          <a:latin typeface="+mn-lt"/>
                        </a:rPr>
                      </a:br>
                      <a:r>
                        <a:rPr lang="en-US" sz="1400" cap="none" spc="0" dirty="0">
                          <a:solidFill>
                            <a:schemeClr val="accent3"/>
                          </a:solidFill>
                          <a:effectLst/>
                          <a:latin typeface="+mn-lt"/>
                        </a:rPr>
                        <a:t>ASU, LBNL, Cornell</a:t>
                      </a:r>
                      <a:endParaRPr lang="en-US" sz="1400" cap="none" spc="0" dirty="0">
                        <a:solidFill>
                          <a:schemeClr val="accent3"/>
                        </a:solidFill>
                        <a:effectLst/>
                        <a:latin typeface="+mn-lt"/>
                        <a:ea typeface="Times New Roman" panose="02020603050405020304" pitchFamily="18" charset="0"/>
                        <a:cs typeface="Times New Roman" panose="02020603050405020304" pitchFamily="18" charset="0"/>
                      </a:endParaRPr>
                    </a:p>
                  </a:txBody>
                  <a:tcPr marL="59071" marR="59071" marT="59071" marB="59071"/>
                </a:tc>
                <a:extLst>
                  <a:ext uri="{0D108BD9-81ED-4DB2-BD59-A6C34878D82A}">
                    <a16:rowId xmlns:a16="http://schemas.microsoft.com/office/drawing/2014/main" val="3321870534"/>
                  </a:ext>
                </a:extLst>
              </a:tr>
              <a:tr h="274320">
                <a:tc>
                  <a:txBody>
                    <a:bodyPr/>
                    <a:lstStyle/>
                    <a:p>
                      <a:pPr marL="0" marR="0" algn="l">
                        <a:spcBef>
                          <a:spcPts val="0"/>
                        </a:spcBef>
                        <a:spcAft>
                          <a:spcPts val="600"/>
                        </a:spcAft>
                      </a:pPr>
                      <a:r>
                        <a:rPr lang="en-US" sz="1400" b="1" cap="none" spc="0" dirty="0">
                          <a:solidFill>
                            <a:schemeClr val="tx1"/>
                          </a:solidFill>
                          <a:effectLst/>
                          <a:latin typeface="+mn-lt"/>
                        </a:rPr>
                        <a:t>A Monochromator Device and Methods of Use Thereof</a:t>
                      </a:r>
                      <a:endParaRPr lang="en-US" sz="1400" b="1"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9071" marR="59071" marT="59071" marB="59071"/>
                </a:tc>
                <a:tc>
                  <a:txBody>
                    <a:bodyPr/>
                    <a:lstStyle/>
                    <a:p>
                      <a:pPr marL="0" marR="0" algn="l">
                        <a:spcBef>
                          <a:spcPts val="0"/>
                        </a:spcBef>
                        <a:spcAft>
                          <a:spcPts val="600"/>
                        </a:spcAft>
                      </a:pPr>
                      <a:r>
                        <a:rPr lang="en-US" sz="1400" cap="none" spc="0" dirty="0">
                          <a:solidFill>
                            <a:schemeClr val="tx1"/>
                          </a:solidFill>
                          <a:effectLst/>
                          <a:latin typeface="+mn-lt"/>
                        </a:rPr>
                        <a:t>Provisional patent PCT Filing - 9107-03-PC (Applied, 2020) </a:t>
                      </a:r>
                      <a:r>
                        <a:rPr lang="en-US" sz="1400" cap="none" spc="0" dirty="0">
                          <a:solidFill>
                            <a:schemeClr val="accent3"/>
                          </a:solidFill>
                          <a:effectLst/>
                          <a:latin typeface="+mn-lt"/>
                        </a:rPr>
                        <a:t>Cornell</a:t>
                      </a:r>
                      <a:endParaRPr lang="en-US" sz="1400" cap="none" spc="0" dirty="0">
                        <a:solidFill>
                          <a:schemeClr val="accent3"/>
                        </a:solidFill>
                        <a:effectLst/>
                        <a:latin typeface="+mn-lt"/>
                        <a:ea typeface="Times New Roman" panose="02020603050405020304" pitchFamily="18" charset="0"/>
                        <a:cs typeface="Times New Roman" panose="02020603050405020304" pitchFamily="18" charset="0"/>
                      </a:endParaRPr>
                    </a:p>
                  </a:txBody>
                  <a:tcPr marL="59071" marR="59071" marT="59071" marB="59071"/>
                </a:tc>
                <a:extLst>
                  <a:ext uri="{0D108BD9-81ED-4DB2-BD59-A6C34878D82A}">
                    <a16:rowId xmlns:a16="http://schemas.microsoft.com/office/drawing/2014/main" val="135563343"/>
                  </a:ext>
                </a:extLst>
              </a:tr>
              <a:tr h="274320">
                <a:tc>
                  <a:txBody>
                    <a:bodyPr/>
                    <a:lstStyle/>
                    <a:p>
                      <a:pPr marL="0" marR="0" algn="l">
                        <a:spcBef>
                          <a:spcPts val="0"/>
                        </a:spcBef>
                        <a:spcAft>
                          <a:spcPts val="600"/>
                        </a:spcAft>
                      </a:pPr>
                      <a:r>
                        <a:rPr lang="en-US" sz="1400" b="1" cap="none" spc="0">
                          <a:solidFill>
                            <a:schemeClr val="tx1"/>
                          </a:solidFill>
                          <a:effectLst/>
                          <a:latin typeface="+mn-lt"/>
                        </a:rPr>
                        <a:t>Float zone silicon wafer manufacturing system and process</a:t>
                      </a:r>
                      <a:endParaRPr lang="en-US" sz="14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9071" marR="59071" marT="59071" marB="59071"/>
                </a:tc>
                <a:tc>
                  <a:txBody>
                    <a:bodyPr/>
                    <a:lstStyle/>
                    <a:p>
                      <a:pPr marL="0" marR="0" algn="l">
                        <a:spcBef>
                          <a:spcPts val="0"/>
                        </a:spcBef>
                        <a:spcAft>
                          <a:spcPts val="600"/>
                        </a:spcAft>
                      </a:pPr>
                      <a:r>
                        <a:rPr lang="en-US" sz="1400" cap="none" spc="0" dirty="0">
                          <a:solidFill>
                            <a:schemeClr val="tx1"/>
                          </a:solidFill>
                          <a:effectLst/>
                          <a:latin typeface="+mn-lt"/>
                        </a:rPr>
                        <a:t>Patent 10811245 (Granted, 2020) </a:t>
                      </a:r>
                      <a:r>
                        <a:rPr lang="en-US" sz="1400" cap="none" spc="0" dirty="0">
                          <a:solidFill>
                            <a:schemeClr val="accent3"/>
                          </a:solidFill>
                          <a:effectLst/>
                          <a:latin typeface="+mn-lt"/>
                        </a:rPr>
                        <a:t>UCLA</a:t>
                      </a:r>
                      <a:endParaRPr lang="en-US" sz="1400" cap="none" spc="0" dirty="0">
                        <a:solidFill>
                          <a:schemeClr val="accent3"/>
                        </a:solidFill>
                        <a:effectLst/>
                        <a:latin typeface="+mn-lt"/>
                        <a:ea typeface="Times New Roman" panose="02020603050405020304" pitchFamily="18" charset="0"/>
                        <a:cs typeface="Times New Roman" panose="02020603050405020304" pitchFamily="18" charset="0"/>
                      </a:endParaRPr>
                    </a:p>
                  </a:txBody>
                  <a:tcPr marL="59071" marR="59071" marT="59071" marB="59071"/>
                </a:tc>
                <a:extLst>
                  <a:ext uri="{0D108BD9-81ED-4DB2-BD59-A6C34878D82A}">
                    <a16:rowId xmlns:a16="http://schemas.microsoft.com/office/drawing/2014/main" val="1463044648"/>
                  </a:ext>
                </a:extLst>
              </a:tr>
              <a:tr h="274320">
                <a:tc>
                  <a:txBody>
                    <a:bodyPr/>
                    <a:lstStyle/>
                    <a:p>
                      <a:pPr marL="0" marR="0" algn="l">
                        <a:spcBef>
                          <a:spcPts val="0"/>
                        </a:spcBef>
                        <a:spcAft>
                          <a:spcPts val="600"/>
                        </a:spcAft>
                      </a:pPr>
                      <a:r>
                        <a:rPr lang="en-US" sz="1400" b="1" cap="none" spc="0">
                          <a:solidFill>
                            <a:schemeClr val="tx1"/>
                          </a:solidFill>
                          <a:effectLst/>
                          <a:latin typeface="+mn-lt"/>
                        </a:rPr>
                        <a:t>Localization break down in a high-powered RF network</a:t>
                      </a:r>
                      <a:endParaRPr lang="en-US" sz="14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9071" marR="59071" marT="59071" marB="59071"/>
                </a:tc>
                <a:tc>
                  <a:txBody>
                    <a:bodyPr/>
                    <a:lstStyle/>
                    <a:p>
                      <a:pPr marL="0" marR="0" algn="l">
                        <a:spcBef>
                          <a:spcPts val="0"/>
                        </a:spcBef>
                        <a:spcAft>
                          <a:spcPts val="0"/>
                        </a:spcAft>
                      </a:pPr>
                      <a:r>
                        <a:rPr lang="en-US" sz="1400" cap="none" spc="0" dirty="0">
                          <a:solidFill>
                            <a:schemeClr val="tx1"/>
                          </a:solidFill>
                          <a:effectLst/>
                          <a:latin typeface="+mn-lt"/>
                        </a:rPr>
                        <a:t>Publication number: 20200379028 </a:t>
                      </a:r>
                      <a:br>
                        <a:rPr lang="en-US" sz="1400" cap="none" spc="0" dirty="0">
                          <a:solidFill>
                            <a:schemeClr val="tx1"/>
                          </a:solidFill>
                          <a:effectLst/>
                          <a:latin typeface="+mn-lt"/>
                        </a:rPr>
                      </a:br>
                      <a:r>
                        <a:rPr lang="en-US" sz="1400" cap="none" spc="0" dirty="0">
                          <a:solidFill>
                            <a:schemeClr val="tx1"/>
                          </a:solidFill>
                          <a:effectLst/>
                          <a:latin typeface="+mn-lt"/>
                        </a:rPr>
                        <a:t>(Applied, 2020) </a:t>
                      </a:r>
                      <a:r>
                        <a:rPr lang="en-US" sz="1400" cap="none" spc="0" dirty="0">
                          <a:solidFill>
                            <a:schemeClr val="accent3"/>
                          </a:solidFill>
                          <a:effectLst/>
                          <a:latin typeface="+mn-lt"/>
                        </a:rPr>
                        <a:t>UCLA</a:t>
                      </a:r>
                      <a:endParaRPr lang="en-US" sz="1400" cap="none" spc="0" dirty="0">
                        <a:solidFill>
                          <a:schemeClr val="accent3"/>
                        </a:solidFill>
                        <a:effectLst/>
                        <a:latin typeface="+mn-lt"/>
                        <a:ea typeface="Times New Roman" panose="02020603050405020304" pitchFamily="18" charset="0"/>
                        <a:cs typeface="Times New Roman" panose="02020603050405020304" pitchFamily="18" charset="0"/>
                      </a:endParaRPr>
                    </a:p>
                  </a:txBody>
                  <a:tcPr marL="59071" marR="59071" marT="59071" marB="59071"/>
                </a:tc>
                <a:extLst>
                  <a:ext uri="{0D108BD9-81ED-4DB2-BD59-A6C34878D82A}">
                    <a16:rowId xmlns:a16="http://schemas.microsoft.com/office/drawing/2014/main" val="40259630"/>
                  </a:ext>
                </a:extLst>
              </a:tr>
              <a:tr h="274320">
                <a:tc>
                  <a:txBody>
                    <a:bodyPr/>
                    <a:lstStyle/>
                    <a:p>
                      <a:pPr marL="0" marR="0" algn="l">
                        <a:spcBef>
                          <a:spcPts val="0"/>
                        </a:spcBef>
                        <a:spcAft>
                          <a:spcPts val="600"/>
                        </a:spcAft>
                      </a:pPr>
                      <a:r>
                        <a:rPr lang="en-US" sz="1400" b="1" cap="none" spc="0">
                          <a:solidFill>
                            <a:schemeClr val="tx1"/>
                          </a:solidFill>
                          <a:effectLst/>
                          <a:latin typeface="+mn-lt"/>
                        </a:rPr>
                        <a:t>Continuous Alkali Gas Cathode</a:t>
                      </a:r>
                      <a:endParaRPr lang="en-US" sz="14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9071" marR="59071" marT="59071" marB="59071"/>
                </a:tc>
                <a:tc>
                  <a:txBody>
                    <a:bodyPr/>
                    <a:lstStyle/>
                    <a:p>
                      <a:pPr marL="0" marR="0" algn="l">
                        <a:spcBef>
                          <a:spcPts val="0"/>
                        </a:spcBef>
                        <a:spcAft>
                          <a:spcPts val="0"/>
                        </a:spcAft>
                      </a:pPr>
                      <a:r>
                        <a:rPr lang="en-US" sz="1400" cap="none" spc="0" dirty="0">
                          <a:solidFill>
                            <a:schemeClr val="tx1"/>
                          </a:solidFill>
                          <a:effectLst/>
                          <a:latin typeface="+mn-lt"/>
                        </a:rPr>
                        <a:t>Invention Disclosure, Preliminary Patent  (Submitted, 2021) </a:t>
                      </a:r>
                      <a:r>
                        <a:rPr lang="en-US" sz="1400" cap="none" spc="0" dirty="0">
                          <a:solidFill>
                            <a:schemeClr val="accent3"/>
                          </a:solidFill>
                          <a:effectLst/>
                          <a:latin typeface="+mn-lt"/>
                        </a:rPr>
                        <a:t>UCLA</a:t>
                      </a:r>
                      <a:endParaRPr lang="en-US" sz="1400" cap="none" spc="0" dirty="0">
                        <a:solidFill>
                          <a:schemeClr val="accent3"/>
                        </a:solidFill>
                        <a:effectLst/>
                        <a:latin typeface="+mn-lt"/>
                        <a:ea typeface="Times New Roman" panose="02020603050405020304" pitchFamily="18" charset="0"/>
                        <a:cs typeface="Times New Roman" panose="02020603050405020304" pitchFamily="18" charset="0"/>
                      </a:endParaRPr>
                    </a:p>
                  </a:txBody>
                  <a:tcPr marL="59071" marR="59071" marT="59071" marB="59071"/>
                </a:tc>
                <a:extLst>
                  <a:ext uri="{0D108BD9-81ED-4DB2-BD59-A6C34878D82A}">
                    <a16:rowId xmlns:a16="http://schemas.microsoft.com/office/drawing/2014/main" val="193895263"/>
                  </a:ext>
                </a:extLst>
              </a:tr>
              <a:tr h="274320">
                <a:tc>
                  <a:txBody>
                    <a:bodyPr/>
                    <a:lstStyle/>
                    <a:p>
                      <a:pPr marL="0" marR="0" algn="l">
                        <a:spcBef>
                          <a:spcPts val="0"/>
                        </a:spcBef>
                        <a:spcAft>
                          <a:spcPts val="600"/>
                        </a:spcAft>
                      </a:pPr>
                      <a:r>
                        <a:rPr lang="en-US" sz="1400" b="1" cap="none" spc="0" dirty="0">
                          <a:solidFill>
                            <a:schemeClr val="tx1"/>
                          </a:solidFill>
                          <a:effectLst/>
                          <a:latin typeface="+mn-lt"/>
                        </a:rPr>
                        <a:t>Protecting Reactive Materials with Atomically Thin Film</a:t>
                      </a:r>
                      <a:endParaRPr lang="en-US" sz="1400" b="1"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9071" marR="59071" marT="59071" marB="59071"/>
                </a:tc>
                <a:tc>
                  <a:txBody>
                    <a:bodyPr/>
                    <a:lstStyle/>
                    <a:p>
                      <a:pPr marL="0" marR="0" algn="l">
                        <a:spcBef>
                          <a:spcPts val="0"/>
                        </a:spcBef>
                        <a:spcAft>
                          <a:spcPts val="0"/>
                        </a:spcAft>
                      </a:pPr>
                      <a:r>
                        <a:rPr lang="en-US" sz="1400" cap="none" spc="0" dirty="0">
                          <a:solidFill>
                            <a:schemeClr val="tx1"/>
                          </a:solidFill>
                          <a:effectLst/>
                          <a:latin typeface="+mn-lt"/>
                        </a:rPr>
                        <a:t>63/185,407  (Applied, 2021) </a:t>
                      </a:r>
                      <a:r>
                        <a:rPr lang="en-US" sz="1400" cap="none" spc="0" dirty="0">
                          <a:solidFill>
                            <a:schemeClr val="accent3"/>
                          </a:solidFill>
                          <a:effectLst/>
                          <a:latin typeface="+mn-lt"/>
                        </a:rPr>
                        <a:t>Cornell</a:t>
                      </a:r>
                      <a:endParaRPr lang="en-US" sz="1400" cap="none" spc="0" dirty="0">
                        <a:solidFill>
                          <a:schemeClr val="accent3"/>
                        </a:solidFill>
                        <a:effectLst/>
                        <a:latin typeface="+mn-lt"/>
                        <a:ea typeface="Times New Roman" panose="02020603050405020304" pitchFamily="18" charset="0"/>
                        <a:cs typeface="Times New Roman" panose="02020603050405020304" pitchFamily="18" charset="0"/>
                      </a:endParaRPr>
                    </a:p>
                  </a:txBody>
                  <a:tcPr marL="59071" marR="59071" marT="59071" marB="59071"/>
                </a:tc>
                <a:extLst>
                  <a:ext uri="{0D108BD9-81ED-4DB2-BD59-A6C34878D82A}">
                    <a16:rowId xmlns:a16="http://schemas.microsoft.com/office/drawing/2014/main" val="966927060"/>
                  </a:ext>
                </a:extLst>
              </a:tr>
              <a:tr h="262906">
                <a:tc>
                  <a:txBody>
                    <a:bodyPr/>
                    <a:lstStyle/>
                    <a:p>
                      <a:pPr marL="0" marR="0" algn="l">
                        <a:spcBef>
                          <a:spcPts val="0"/>
                        </a:spcBef>
                        <a:spcAft>
                          <a:spcPts val="600"/>
                        </a:spcAft>
                      </a:pPr>
                      <a:r>
                        <a:rPr lang="en-US" sz="1400" b="1" cap="none" spc="0" dirty="0" err="1">
                          <a:solidFill>
                            <a:schemeClr val="tx1"/>
                          </a:solidFill>
                          <a:effectLst/>
                          <a:latin typeface="+mn-lt"/>
                        </a:rPr>
                        <a:t>Nanoblade</a:t>
                      </a:r>
                      <a:r>
                        <a:rPr lang="en-US" sz="1400" b="1" cap="none" spc="0" dirty="0">
                          <a:solidFill>
                            <a:schemeClr val="tx1"/>
                          </a:solidFill>
                          <a:effectLst/>
                          <a:latin typeface="+mn-lt"/>
                        </a:rPr>
                        <a:t> Electrospray Propulsion</a:t>
                      </a:r>
                      <a:endParaRPr lang="en-US" sz="1400" b="1"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9071" marR="59071" marT="59071" marB="59071"/>
                </a:tc>
                <a:tc>
                  <a:txBody>
                    <a:bodyPr/>
                    <a:lstStyle/>
                    <a:p>
                      <a:pPr marL="0" marR="0" algn="l">
                        <a:spcBef>
                          <a:spcPts val="0"/>
                        </a:spcBef>
                        <a:spcAft>
                          <a:spcPts val="0"/>
                        </a:spcAft>
                      </a:pPr>
                      <a:r>
                        <a:rPr lang="en-US" sz="1400" cap="none" spc="0" dirty="0">
                          <a:solidFill>
                            <a:schemeClr val="tx1"/>
                          </a:solidFill>
                          <a:effectLst/>
                          <a:latin typeface="+mn-lt"/>
                        </a:rPr>
                        <a:t>2022-151 (Applied, 2022) </a:t>
                      </a:r>
                      <a:r>
                        <a:rPr lang="en-US" sz="1400" cap="none" spc="0" dirty="0">
                          <a:solidFill>
                            <a:schemeClr val="accent3"/>
                          </a:solidFill>
                          <a:effectLst/>
                          <a:latin typeface="+mn-lt"/>
                        </a:rPr>
                        <a:t>UCLA</a:t>
                      </a:r>
                      <a:endParaRPr lang="en-US" sz="1400" cap="none" spc="0" dirty="0">
                        <a:solidFill>
                          <a:schemeClr val="accent3"/>
                        </a:solidFill>
                        <a:effectLst/>
                        <a:latin typeface="+mn-lt"/>
                        <a:ea typeface="Times New Roman" panose="02020603050405020304" pitchFamily="18" charset="0"/>
                        <a:cs typeface="Times New Roman" panose="02020603050405020304" pitchFamily="18" charset="0"/>
                      </a:endParaRPr>
                    </a:p>
                  </a:txBody>
                  <a:tcPr marL="59071" marR="59071" marT="59071" marB="59071"/>
                </a:tc>
                <a:extLst>
                  <a:ext uri="{0D108BD9-81ED-4DB2-BD59-A6C34878D82A}">
                    <a16:rowId xmlns:a16="http://schemas.microsoft.com/office/drawing/2014/main" val="1523208530"/>
                  </a:ext>
                </a:extLst>
              </a:tr>
              <a:tr h="274320">
                <a:tc>
                  <a:txBody>
                    <a:bodyPr/>
                    <a:lstStyle/>
                    <a:p>
                      <a:pPr marL="0" marR="0" algn="l">
                        <a:spcBef>
                          <a:spcPts val="0"/>
                        </a:spcBef>
                        <a:spcAft>
                          <a:spcPts val="600"/>
                        </a:spcAft>
                      </a:pPr>
                      <a:r>
                        <a:rPr lang="en-US" sz="1400" b="1" cap="none" spc="0" dirty="0">
                          <a:solidFill>
                            <a:schemeClr val="tx1"/>
                          </a:solidFill>
                          <a:effectLst/>
                          <a:latin typeface="+mn-lt"/>
                        </a:rPr>
                        <a:t>Improved Multi-leaf Collimator</a:t>
                      </a:r>
                      <a:endParaRPr lang="en-US" sz="1400" b="1"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9071" marR="59071" marT="59071" marB="59071"/>
                </a:tc>
                <a:tc>
                  <a:txBody>
                    <a:bodyPr/>
                    <a:lstStyle/>
                    <a:p>
                      <a:pPr marL="0" marR="0" algn="l">
                        <a:spcBef>
                          <a:spcPts val="0"/>
                        </a:spcBef>
                        <a:spcAft>
                          <a:spcPts val="0"/>
                        </a:spcAft>
                      </a:pPr>
                      <a:r>
                        <a:rPr lang="en-US" sz="1400" cap="none" spc="0" dirty="0">
                          <a:solidFill>
                            <a:schemeClr val="tx1"/>
                          </a:solidFill>
                          <a:effectLst/>
                          <a:latin typeface="+mn-lt"/>
                        </a:rPr>
                        <a:t>2023-062-1 (Applied, 2022) </a:t>
                      </a:r>
                      <a:r>
                        <a:rPr lang="en-US" sz="1400" cap="none" spc="0" dirty="0">
                          <a:solidFill>
                            <a:schemeClr val="accent3"/>
                          </a:solidFill>
                          <a:effectLst/>
                          <a:latin typeface="+mn-lt"/>
                        </a:rPr>
                        <a:t>UCLA</a:t>
                      </a:r>
                      <a:endParaRPr lang="en-US" sz="1400" cap="none" spc="0" dirty="0">
                        <a:solidFill>
                          <a:schemeClr val="accent3"/>
                        </a:solidFill>
                        <a:effectLst/>
                        <a:latin typeface="+mn-lt"/>
                        <a:ea typeface="Times New Roman" panose="02020603050405020304" pitchFamily="18" charset="0"/>
                        <a:cs typeface="Times New Roman" panose="02020603050405020304" pitchFamily="18" charset="0"/>
                      </a:endParaRPr>
                    </a:p>
                  </a:txBody>
                  <a:tcPr marL="59071" marR="59071" marT="59071" marB="59071"/>
                </a:tc>
                <a:extLst>
                  <a:ext uri="{0D108BD9-81ED-4DB2-BD59-A6C34878D82A}">
                    <a16:rowId xmlns:a16="http://schemas.microsoft.com/office/drawing/2014/main" val="3008676653"/>
                  </a:ext>
                </a:extLst>
              </a:tr>
              <a:tr h="274320">
                <a:tc>
                  <a:txBody>
                    <a:bodyPr/>
                    <a:lstStyle/>
                    <a:p>
                      <a:pPr marL="0" marR="0" algn="l">
                        <a:spcBef>
                          <a:spcPts val="0"/>
                        </a:spcBef>
                        <a:spcAft>
                          <a:spcPts val="600"/>
                        </a:spcAft>
                      </a:pPr>
                      <a:r>
                        <a:rPr lang="en-US" sz="1400" b="1" kern="1200" dirty="0">
                          <a:solidFill>
                            <a:schemeClr val="tx1"/>
                          </a:solidFill>
                          <a:effectLst/>
                          <a:latin typeface="+mn-lt"/>
                          <a:ea typeface="+mn-ea"/>
                          <a:cs typeface="+mn-cs"/>
                        </a:rPr>
                        <a:t>Ordered, cubic β-</a:t>
                      </a:r>
                      <a:r>
                        <a:rPr lang="en-US" sz="1400" b="1" kern="1200" dirty="0" err="1">
                          <a:solidFill>
                            <a:schemeClr val="tx1"/>
                          </a:solidFill>
                          <a:effectLst/>
                          <a:latin typeface="+mn-lt"/>
                          <a:ea typeface="+mn-ea"/>
                          <a:cs typeface="+mn-cs"/>
                        </a:rPr>
                        <a:t>ZrNb</a:t>
                      </a:r>
                      <a:r>
                        <a:rPr lang="en-US" sz="1400" b="1" kern="1200" dirty="0">
                          <a:solidFill>
                            <a:schemeClr val="tx1"/>
                          </a:solidFill>
                          <a:effectLst/>
                          <a:latin typeface="+mn-lt"/>
                          <a:ea typeface="+mn-ea"/>
                          <a:cs typeface="+mn-cs"/>
                        </a:rPr>
                        <a:t> alloys for superconducting applications</a:t>
                      </a:r>
                      <a:r>
                        <a:rPr lang="en-US" sz="1400" dirty="0">
                          <a:effectLst/>
                          <a:latin typeface="+mn-lt"/>
                        </a:rPr>
                        <a:t> </a:t>
                      </a:r>
                      <a:endParaRPr lang="en-US" sz="1400" b="1"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9071" marR="59071" marT="59071" marB="59071"/>
                </a:tc>
                <a:tc>
                  <a:txBody>
                    <a:bodyPr/>
                    <a:lstStyle/>
                    <a:p>
                      <a:pPr marL="0" marR="0" algn="l">
                        <a:spcBef>
                          <a:spcPts val="0"/>
                        </a:spcBef>
                        <a:spcAft>
                          <a:spcPts val="0"/>
                        </a:spcAft>
                      </a:pPr>
                      <a:r>
                        <a:rPr lang="en-US" sz="1400" cap="none" spc="0" dirty="0">
                          <a:solidFill>
                            <a:schemeClr val="tx1"/>
                          </a:solidFill>
                          <a:effectLst/>
                          <a:latin typeface="+mn-lt"/>
                          <a:ea typeface="Times New Roman" panose="02020603050405020304" pitchFamily="18" charset="0"/>
                          <a:cs typeface="Times New Roman" panose="02020603050405020304" pitchFamily="18" charset="0"/>
                        </a:rPr>
                        <a:t>63/383,387 (Applied 2022)  </a:t>
                      </a:r>
                      <a:r>
                        <a:rPr lang="en-US" sz="1400" cap="none" spc="0" dirty="0">
                          <a:solidFill>
                            <a:schemeClr val="accent3"/>
                          </a:solidFill>
                          <a:effectLst/>
                          <a:latin typeface="+mn-lt"/>
                          <a:ea typeface="Times New Roman" panose="02020603050405020304" pitchFamily="18" charset="0"/>
                          <a:cs typeface="Times New Roman" panose="02020603050405020304" pitchFamily="18" charset="0"/>
                        </a:rPr>
                        <a:t>Cornell</a:t>
                      </a:r>
                    </a:p>
                  </a:txBody>
                  <a:tcPr marL="59071" marR="59071" marT="59071" marB="59071"/>
                </a:tc>
                <a:extLst>
                  <a:ext uri="{0D108BD9-81ED-4DB2-BD59-A6C34878D82A}">
                    <a16:rowId xmlns:a16="http://schemas.microsoft.com/office/drawing/2014/main" val="2575485641"/>
                  </a:ext>
                </a:extLst>
              </a:tr>
            </a:tbl>
          </a:graphicData>
        </a:graphic>
      </p:graphicFrame>
    </p:spTree>
    <p:extLst>
      <p:ext uri="{BB962C8B-B14F-4D97-AF65-F5344CB8AC3E}">
        <p14:creationId xmlns:p14="http://schemas.microsoft.com/office/powerpoint/2010/main" val="3116111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AB17EF-8655-5245-BD1B-29C3BB3FEDCC}"/>
              </a:ext>
            </a:extLst>
          </p:cNvPr>
          <p:cNvSpPr>
            <a:spLocks noGrp="1"/>
          </p:cNvSpPr>
          <p:nvPr>
            <p:ph type="title"/>
          </p:nvPr>
        </p:nvSpPr>
        <p:spPr/>
        <p:txBody>
          <a:bodyPr/>
          <a:lstStyle/>
          <a:p>
            <a:r>
              <a:rPr lang="en-US" sz="3003" b="1" dirty="0">
                <a:solidFill>
                  <a:schemeClr val="tx1">
                    <a:lumMod val="65000"/>
                    <a:lumOff val="35000"/>
                  </a:schemeClr>
                </a:solidFill>
              </a:rPr>
              <a:t>A Two-way Street</a:t>
            </a:r>
            <a:endParaRPr lang="en-US" dirty="0"/>
          </a:p>
        </p:txBody>
      </p:sp>
      <p:sp>
        <p:nvSpPr>
          <p:cNvPr id="7" name="TextBox 6">
            <a:extLst>
              <a:ext uri="{FF2B5EF4-FFF2-40B4-BE49-F238E27FC236}">
                <a16:creationId xmlns:a16="http://schemas.microsoft.com/office/drawing/2014/main" id="{6A5CFF02-BB39-FE43-A412-80CFAB813F20}"/>
              </a:ext>
            </a:extLst>
          </p:cNvPr>
          <p:cNvSpPr txBox="1"/>
          <p:nvPr/>
        </p:nvSpPr>
        <p:spPr>
          <a:xfrm>
            <a:off x="1139425" y="840565"/>
            <a:ext cx="6865151" cy="2172711"/>
          </a:xfrm>
          <a:prstGeom prst="rect">
            <a:avLst/>
          </a:prstGeom>
          <a:noFill/>
        </p:spPr>
        <p:txBody>
          <a:bodyPr wrap="square" rtlCol="0">
            <a:spAutoFit/>
          </a:bodyPr>
          <a:lstStyle/>
          <a:p>
            <a:pPr algn="ctr"/>
            <a:r>
              <a:rPr lang="en-US" sz="1502" b="1" dirty="0">
                <a:solidFill>
                  <a:srgbClr val="C00000"/>
                </a:solidFill>
              </a:rPr>
              <a:t>CBB Personnel </a:t>
            </a:r>
            <a:r>
              <a:rPr lang="en-US" sz="1502" dirty="0">
                <a:solidFill>
                  <a:srgbClr val="C00000"/>
                </a:solidFill>
              </a:rPr>
              <a:t>Interacting with the Community to Hear About their Needs for Next-Gen Accelerators</a:t>
            </a:r>
          </a:p>
          <a:p>
            <a:pPr algn="ctr"/>
            <a:endParaRPr lang="en-US" sz="1502" dirty="0">
              <a:solidFill>
                <a:srgbClr val="C00000"/>
              </a:solidFill>
            </a:endParaRPr>
          </a:p>
          <a:p>
            <a:pPr algn="ctr"/>
            <a:r>
              <a:rPr lang="en-US" sz="1502" b="1" i="1" dirty="0">
                <a:solidFill>
                  <a:srgbClr val="C00000"/>
                </a:solidFill>
              </a:rPr>
              <a:t>And</a:t>
            </a:r>
          </a:p>
          <a:p>
            <a:pPr algn="ctr"/>
            <a:endParaRPr lang="en-US" sz="1502" b="1" i="1" dirty="0">
              <a:solidFill>
                <a:srgbClr val="C00000"/>
              </a:solidFill>
            </a:endParaRPr>
          </a:p>
          <a:p>
            <a:pPr algn="ctr"/>
            <a:r>
              <a:rPr lang="en-US" sz="1502" dirty="0">
                <a:solidFill>
                  <a:srgbClr val="C00000"/>
                </a:solidFill>
              </a:rPr>
              <a:t>The </a:t>
            </a:r>
            <a:r>
              <a:rPr lang="en-US" sz="1502" b="1" dirty="0">
                <a:solidFill>
                  <a:srgbClr val="C00000"/>
                </a:solidFill>
              </a:rPr>
              <a:t>Community</a:t>
            </a:r>
            <a:r>
              <a:rPr lang="en-US" sz="1502" dirty="0">
                <a:solidFill>
                  <a:srgbClr val="C00000"/>
                </a:solidFill>
              </a:rPr>
              <a:t> Benefitting from CBB Science, Technology, and Human Resources Going Forward</a:t>
            </a:r>
          </a:p>
          <a:p>
            <a:pPr algn="ctr"/>
            <a:endParaRPr lang="en-US" sz="1502" dirty="0">
              <a:solidFill>
                <a:srgbClr val="C00000"/>
              </a:solidFill>
            </a:endParaRPr>
          </a:p>
          <a:p>
            <a:pPr algn="ctr"/>
            <a:r>
              <a:rPr lang="en-US" sz="1502" b="1" dirty="0">
                <a:solidFill>
                  <a:srgbClr val="C00000"/>
                </a:solidFill>
              </a:rPr>
              <a:t>Visibility</a:t>
            </a:r>
            <a:r>
              <a:rPr lang="en-US" sz="1502" dirty="0">
                <a:solidFill>
                  <a:srgbClr val="C00000"/>
                </a:solidFill>
              </a:rPr>
              <a:t> from Participation In and Organization of Workshops &amp; Conferences</a:t>
            </a:r>
          </a:p>
        </p:txBody>
      </p:sp>
      <p:sp>
        <p:nvSpPr>
          <p:cNvPr id="8" name="Title 1">
            <a:extLst>
              <a:ext uri="{FF2B5EF4-FFF2-40B4-BE49-F238E27FC236}">
                <a16:creationId xmlns:a16="http://schemas.microsoft.com/office/drawing/2014/main" id="{D2F96873-E57D-2D45-A19E-38B5136DD80B}"/>
              </a:ext>
            </a:extLst>
          </p:cNvPr>
          <p:cNvSpPr txBox="1">
            <a:spLocks/>
          </p:cNvSpPr>
          <p:nvPr/>
        </p:nvSpPr>
        <p:spPr bwMode="auto">
          <a:xfrm>
            <a:off x="2799132" y="3090223"/>
            <a:ext cx="3545738" cy="640748"/>
          </a:xfrm>
          <a:prstGeom prst="rect">
            <a:avLst/>
          </a:prstGeom>
          <a:noFill/>
          <a:ln w="0">
            <a:noFill/>
            <a:miter lim="800000"/>
            <a:headEnd/>
            <a:tailEnd/>
          </a:ln>
        </p:spPr>
        <p:txBody>
          <a:bodyPr vert="horz" wrap="square" lIns="68651" tIns="34326" rIns="68651" bIns="34326" numCol="1" anchor="ctr" anchorCtr="0" compatLnSpc="1">
            <a:prstTxWarp prst="textNoShape">
              <a:avLst/>
            </a:prstTxWarp>
          </a:bodyPr>
          <a:lstStyle>
            <a:lvl1pPr algn="ctr" rtl="0" eaLnBrk="1" fontAlgn="base" hangingPunct="1">
              <a:spcBef>
                <a:spcPct val="0"/>
              </a:spcBef>
              <a:spcAft>
                <a:spcPct val="0"/>
              </a:spcAft>
              <a:defRPr sz="6000">
                <a:solidFill>
                  <a:schemeClr val="tx2">
                    <a:lumMod val="50000"/>
                  </a:schemeClr>
                </a:solidFill>
                <a:latin typeface="+mj-lt"/>
                <a:ea typeface="+mj-ea"/>
                <a:cs typeface="Palatino"/>
              </a:defRPr>
            </a:lvl1pPr>
            <a:lvl2pPr algn="ctr" rtl="0" eaLnBrk="1" fontAlgn="base" hangingPunct="1">
              <a:spcBef>
                <a:spcPct val="0"/>
              </a:spcBef>
              <a:spcAft>
                <a:spcPct val="0"/>
              </a:spcAft>
              <a:defRPr sz="3200">
                <a:solidFill>
                  <a:schemeClr val="bg1"/>
                </a:solidFill>
                <a:latin typeface="Arial" charset="0"/>
              </a:defRPr>
            </a:lvl2pPr>
            <a:lvl3pPr algn="ctr" rtl="0" eaLnBrk="1" fontAlgn="base" hangingPunct="1">
              <a:spcBef>
                <a:spcPct val="0"/>
              </a:spcBef>
              <a:spcAft>
                <a:spcPct val="0"/>
              </a:spcAft>
              <a:defRPr sz="3200">
                <a:solidFill>
                  <a:schemeClr val="bg1"/>
                </a:solidFill>
                <a:latin typeface="Arial" charset="0"/>
              </a:defRPr>
            </a:lvl3pPr>
            <a:lvl4pPr algn="ctr" rtl="0" eaLnBrk="1" fontAlgn="base" hangingPunct="1">
              <a:spcBef>
                <a:spcPct val="0"/>
              </a:spcBef>
              <a:spcAft>
                <a:spcPct val="0"/>
              </a:spcAft>
              <a:defRPr sz="3200">
                <a:solidFill>
                  <a:schemeClr val="bg1"/>
                </a:solidFill>
                <a:latin typeface="Arial" charset="0"/>
              </a:defRPr>
            </a:lvl4pPr>
            <a:lvl5pPr algn="ctr" rtl="0" eaLnBrk="1" fontAlgn="base" hangingPunct="1">
              <a:spcBef>
                <a:spcPct val="0"/>
              </a:spcBef>
              <a:spcAft>
                <a:spcPct val="0"/>
              </a:spcAft>
              <a:defRPr sz="3200">
                <a:solidFill>
                  <a:schemeClr val="bg1"/>
                </a:solidFill>
                <a:latin typeface="Arial" charset="0"/>
              </a:defRPr>
            </a:lvl5pPr>
            <a:lvl6pPr marL="457189" algn="ctr" rtl="0" eaLnBrk="1" fontAlgn="base" hangingPunct="1">
              <a:spcBef>
                <a:spcPct val="0"/>
              </a:spcBef>
              <a:spcAft>
                <a:spcPct val="0"/>
              </a:spcAft>
              <a:defRPr sz="3200">
                <a:solidFill>
                  <a:schemeClr val="bg1"/>
                </a:solidFill>
                <a:latin typeface="Arial" charset="0"/>
              </a:defRPr>
            </a:lvl6pPr>
            <a:lvl7pPr marL="914377" algn="ctr" rtl="0" eaLnBrk="1" fontAlgn="base" hangingPunct="1">
              <a:spcBef>
                <a:spcPct val="0"/>
              </a:spcBef>
              <a:spcAft>
                <a:spcPct val="0"/>
              </a:spcAft>
              <a:defRPr sz="3200">
                <a:solidFill>
                  <a:schemeClr val="bg1"/>
                </a:solidFill>
                <a:latin typeface="Arial" charset="0"/>
              </a:defRPr>
            </a:lvl7pPr>
            <a:lvl8pPr marL="1371566" algn="ctr" rtl="0" eaLnBrk="1" fontAlgn="base" hangingPunct="1">
              <a:spcBef>
                <a:spcPct val="0"/>
              </a:spcBef>
              <a:spcAft>
                <a:spcPct val="0"/>
              </a:spcAft>
              <a:defRPr sz="3200">
                <a:solidFill>
                  <a:schemeClr val="bg1"/>
                </a:solidFill>
                <a:latin typeface="Arial" charset="0"/>
              </a:defRPr>
            </a:lvl8pPr>
            <a:lvl9pPr marL="1828754" algn="ctr" rtl="0" eaLnBrk="1" fontAlgn="base" hangingPunct="1">
              <a:spcBef>
                <a:spcPct val="0"/>
              </a:spcBef>
              <a:spcAft>
                <a:spcPct val="0"/>
              </a:spcAft>
              <a:defRPr sz="3200">
                <a:solidFill>
                  <a:schemeClr val="bg1"/>
                </a:solidFill>
                <a:latin typeface="Arial" charset="0"/>
              </a:defRPr>
            </a:lvl9pPr>
          </a:lstStyle>
          <a:p>
            <a:pPr defTabSz="686486"/>
            <a:r>
              <a:rPr lang="en-US" sz="2402" kern="0" dirty="0"/>
              <a:t>Accelerator Community</a:t>
            </a:r>
          </a:p>
        </p:txBody>
      </p:sp>
      <p:pic>
        <p:nvPicPr>
          <p:cNvPr id="9" name="Picture 8">
            <a:extLst>
              <a:ext uri="{FF2B5EF4-FFF2-40B4-BE49-F238E27FC236}">
                <a16:creationId xmlns:a16="http://schemas.microsoft.com/office/drawing/2014/main" id="{D57E9910-411C-DF4C-829C-155C276F86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4015" y="4133155"/>
            <a:ext cx="3415971" cy="538673"/>
          </a:xfrm>
          <a:prstGeom prst="rect">
            <a:avLst/>
          </a:prstGeom>
        </p:spPr>
      </p:pic>
      <p:pic>
        <p:nvPicPr>
          <p:cNvPr id="10" name="Graphic 9" descr="Line arrow: Clockwise curve">
            <a:extLst>
              <a:ext uri="{FF2B5EF4-FFF2-40B4-BE49-F238E27FC236}">
                <a16:creationId xmlns:a16="http://schemas.microsoft.com/office/drawing/2014/main" id="{47054A34-77AD-0640-A682-B91A20E8F0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233473">
            <a:off x="2011044" y="3316652"/>
            <a:ext cx="1148593" cy="1148593"/>
          </a:xfrm>
          <a:prstGeom prst="rect">
            <a:avLst/>
          </a:prstGeom>
        </p:spPr>
      </p:pic>
      <p:pic>
        <p:nvPicPr>
          <p:cNvPr id="11" name="Graphic 10" descr="Line arrow: Clockwise curve">
            <a:extLst>
              <a:ext uri="{FF2B5EF4-FFF2-40B4-BE49-F238E27FC236}">
                <a16:creationId xmlns:a16="http://schemas.microsoft.com/office/drawing/2014/main" id="{537F51E1-12E3-9A4A-AC0B-20650782DAD7}"/>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rot="12284949">
            <a:off x="5941629" y="3370484"/>
            <a:ext cx="1148593" cy="1148593"/>
          </a:xfrm>
          <a:prstGeom prst="rect">
            <a:avLst/>
          </a:prstGeom>
        </p:spPr>
      </p:pic>
      <p:sp>
        <p:nvSpPr>
          <p:cNvPr id="15" name="Date Placeholder 2">
            <a:extLst>
              <a:ext uri="{FF2B5EF4-FFF2-40B4-BE49-F238E27FC236}">
                <a16:creationId xmlns:a16="http://schemas.microsoft.com/office/drawing/2014/main" id="{1DD02864-2755-43AB-B078-8FDB8C39B6E9}"/>
              </a:ext>
            </a:extLst>
          </p:cNvPr>
          <p:cNvSpPr txBox="1">
            <a:spLocks/>
          </p:cNvSpPr>
          <p:nvPr/>
        </p:nvSpPr>
        <p:spPr>
          <a:xfrm>
            <a:off x="1194346" y="4974553"/>
            <a:ext cx="1489738" cy="1689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1" i="1" dirty="0"/>
              <a:t>March 15, 2024</a:t>
            </a:r>
          </a:p>
        </p:txBody>
      </p:sp>
      <p:sp>
        <p:nvSpPr>
          <p:cNvPr id="16" name="Footer Placeholder 3">
            <a:extLst>
              <a:ext uri="{FF2B5EF4-FFF2-40B4-BE49-F238E27FC236}">
                <a16:creationId xmlns:a16="http://schemas.microsoft.com/office/drawing/2014/main" id="{80F6803D-114B-43DA-95AD-15665E6D6A86}"/>
              </a:ext>
            </a:extLst>
          </p:cNvPr>
          <p:cNvSpPr txBox="1">
            <a:spLocks/>
          </p:cNvSpPr>
          <p:nvPr/>
        </p:nvSpPr>
        <p:spPr>
          <a:xfrm>
            <a:off x="2512455" y="4974553"/>
            <a:ext cx="4119091"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1" i="1" dirty="0"/>
              <a:t>CBB External Communications, Steven J. </a:t>
            </a:r>
            <a:r>
              <a:rPr lang="en-US" sz="901" i="1" dirty="0" err="1"/>
              <a:t>Sibener</a:t>
            </a:r>
            <a:endParaRPr lang="en-US" sz="901" i="1" dirty="0"/>
          </a:p>
        </p:txBody>
      </p:sp>
      <p:sp>
        <p:nvSpPr>
          <p:cNvPr id="17" name="Slide Number Placeholder 4">
            <a:extLst>
              <a:ext uri="{FF2B5EF4-FFF2-40B4-BE49-F238E27FC236}">
                <a16:creationId xmlns:a16="http://schemas.microsoft.com/office/drawing/2014/main" id="{7BF2B67F-469E-4225-8CDC-FF14798046AD}"/>
              </a:ext>
            </a:extLst>
          </p:cNvPr>
          <p:cNvSpPr txBox="1">
            <a:spLocks/>
          </p:cNvSpPr>
          <p:nvPr/>
        </p:nvSpPr>
        <p:spPr>
          <a:xfrm>
            <a:off x="7434769" y="4974553"/>
            <a:ext cx="514886"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21CBE81-14BD-7343-B359-01BCBA3179F9}" type="slidenum">
              <a:rPr lang="en-US" sz="901" i="1"/>
              <a:pPr algn="r"/>
              <a:t>3</a:t>
            </a:fld>
            <a:endParaRPr lang="en-US" sz="901" i="1" dirty="0"/>
          </a:p>
        </p:txBody>
      </p:sp>
    </p:spTree>
    <p:extLst>
      <p:ext uri="{BB962C8B-B14F-4D97-AF65-F5344CB8AC3E}">
        <p14:creationId xmlns:p14="http://schemas.microsoft.com/office/powerpoint/2010/main" val="1852874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document&#10;&#10;Description automatically generated">
            <a:extLst>
              <a:ext uri="{FF2B5EF4-FFF2-40B4-BE49-F238E27FC236}">
                <a16:creationId xmlns:a16="http://schemas.microsoft.com/office/drawing/2014/main" id="{1FA2B670-38F5-2EA2-925F-D17A3B97BB63}"/>
              </a:ext>
            </a:extLst>
          </p:cNvPr>
          <p:cNvPicPr>
            <a:picLocks noChangeAspect="1"/>
          </p:cNvPicPr>
          <p:nvPr/>
        </p:nvPicPr>
        <p:blipFill>
          <a:blip r:embed="rId3"/>
          <a:stretch>
            <a:fillRect/>
          </a:stretch>
        </p:blipFill>
        <p:spPr>
          <a:xfrm>
            <a:off x="6476842" y="2086160"/>
            <a:ext cx="1517172" cy="1520088"/>
          </a:xfrm>
          <a:prstGeom prst="rect">
            <a:avLst/>
          </a:prstGeom>
          <a:ln w="25400">
            <a:solidFill>
              <a:schemeClr val="accent1"/>
            </a:solidFill>
          </a:ln>
        </p:spPr>
      </p:pic>
      <p:pic>
        <p:nvPicPr>
          <p:cNvPr id="16" name="Picture 15" descr="A blue and yellow cover with white text&#10;&#10;Description automatically generated">
            <a:extLst>
              <a:ext uri="{FF2B5EF4-FFF2-40B4-BE49-F238E27FC236}">
                <a16:creationId xmlns:a16="http://schemas.microsoft.com/office/drawing/2014/main" id="{F1795BFD-7384-BFE2-5D61-DED837B28CF9}"/>
              </a:ext>
            </a:extLst>
          </p:cNvPr>
          <p:cNvPicPr>
            <a:picLocks noChangeAspect="1"/>
          </p:cNvPicPr>
          <p:nvPr/>
        </p:nvPicPr>
        <p:blipFill>
          <a:blip r:embed="rId4"/>
          <a:stretch>
            <a:fillRect/>
          </a:stretch>
        </p:blipFill>
        <p:spPr>
          <a:xfrm>
            <a:off x="5690686" y="1222147"/>
            <a:ext cx="1211930" cy="1546071"/>
          </a:xfrm>
          <a:prstGeom prst="rect">
            <a:avLst/>
          </a:prstGeom>
        </p:spPr>
      </p:pic>
      <p:sp>
        <p:nvSpPr>
          <p:cNvPr id="2" name="Title 1"/>
          <p:cNvSpPr>
            <a:spLocks noGrp="1"/>
          </p:cNvSpPr>
          <p:nvPr>
            <p:ph type="title"/>
          </p:nvPr>
        </p:nvSpPr>
        <p:spPr/>
        <p:txBody>
          <a:bodyPr/>
          <a:lstStyle/>
          <a:p>
            <a:r>
              <a:rPr lang="en-US" sz="2402" dirty="0"/>
              <a:t>CBB In-Person Symposia</a:t>
            </a:r>
          </a:p>
        </p:txBody>
      </p:sp>
      <p:sp>
        <p:nvSpPr>
          <p:cNvPr id="8" name="TextBox 7">
            <a:extLst>
              <a:ext uri="{FF2B5EF4-FFF2-40B4-BE49-F238E27FC236}">
                <a16:creationId xmlns:a16="http://schemas.microsoft.com/office/drawing/2014/main" id="{4799C2BF-B4C8-6D4F-B730-D424225BB043}"/>
              </a:ext>
            </a:extLst>
          </p:cNvPr>
          <p:cNvSpPr txBox="1"/>
          <p:nvPr/>
        </p:nvSpPr>
        <p:spPr>
          <a:xfrm>
            <a:off x="12520" y="1200721"/>
            <a:ext cx="5782260" cy="4524315"/>
          </a:xfrm>
          <a:prstGeom prst="rect">
            <a:avLst/>
          </a:prstGeom>
          <a:noFill/>
        </p:spPr>
        <p:txBody>
          <a:bodyPr wrap="square" rtlCol="0">
            <a:spAutoFit/>
          </a:bodyPr>
          <a:lstStyle/>
          <a:p>
            <a:pPr algn="ctr"/>
            <a:r>
              <a:rPr lang="en-US" sz="1800" b="1" dirty="0">
                <a:solidFill>
                  <a:srgbClr val="2A727F"/>
                </a:solidFill>
              </a:rPr>
              <a:t>Accelerators and Society</a:t>
            </a:r>
          </a:p>
          <a:p>
            <a:pPr algn="ctr"/>
            <a:endParaRPr lang="en-US" sz="1800" b="1" dirty="0">
              <a:solidFill>
                <a:srgbClr val="2A727F"/>
              </a:solidFill>
            </a:endParaRPr>
          </a:p>
          <a:p>
            <a:pPr algn="ctr"/>
            <a:r>
              <a:rPr lang="en-US" sz="1800" b="1" dirty="0">
                <a:solidFill>
                  <a:srgbClr val="2A727F"/>
                </a:solidFill>
              </a:rPr>
              <a:t>Compact Light Sources</a:t>
            </a:r>
          </a:p>
          <a:p>
            <a:pPr algn="ctr"/>
            <a:r>
              <a:rPr lang="en-US" sz="1800" b="1" dirty="0">
                <a:solidFill>
                  <a:srgbClr val="2A727F"/>
                </a:solidFill>
              </a:rPr>
              <a:t> </a:t>
            </a:r>
          </a:p>
          <a:p>
            <a:pPr algn="ctr"/>
            <a:r>
              <a:rPr lang="en-US" sz="1800" b="1" dirty="0">
                <a:solidFill>
                  <a:srgbClr val="2A727F"/>
                </a:solidFill>
              </a:rPr>
              <a:t>Future Particle Colliders*</a:t>
            </a:r>
          </a:p>
          <a:p>
            <a:pPr algn="ctr"/>
            <a:endParaRPr lang="en-US" sz="1800" b="1" dirty="0">
              <a:solidFill>
                <a:srgbClr val="2A727F"/>
              </a:solidFill>
            </a:endParaRPr>
          </a:p>
          <a:p>
            <a:pPr algn="ctr"/>
            <a:r>
              <a:rPr lang="en-US" sz="1800" b="1" dirty="0">
                <a:solidFill>
                  <a:srgbClr val="2A727F"/>
                </a:solidFill>
              </a:rPr>
              <a:t>Exploring the Ultrafast and the Ultrasmall</a:t>
            </a:r>
          </a:p>
          <a:p>
            <a:pPr algn="ctr"/>
            <a:endParaRPr lang="en-US" sz="1800" b="1" dirty="0">
              <a:solidFill>
                <a:srgbClr val="2A727F"/>
              </a:solidFill>
            </a:endParaRPr>
          </a:p>
          <a:p>
            <a:pPr algn="ctr"/>
            <a:r>
              <a:rPr lang="en-US" sz="1800" b="1" dirty="0">
                <a:solidFill>
                  <a:srgbClr val="2A727F"/>
                </a:solidFill>
              </a:rPr>
              <a:t>High Brightness and High-Power Accelerators for Science and Industry</a:t>
            </a:r>
          </a:p>
          <a:p>
            <a:pPr algn="ctr"/>
            <a:endParaRPr lang="en-US" sz="1800" b="1" dirty="0">
              <a:solidFill>
                <a:srgbClr val="2A727F"/>
              </a:solidFill>
            </a:endParaRPr>
          </a:p>
          <a:p>
            <a:pPr algn="ctr"/>
            <a:r>
              <a:rPr lang="en-US" sz="1800" b="1" dirty="0">
                <a:solidFill>
                  <a:srgbClr val="2A727F"/>
                </a:solidFill>
              </a:rPr>
              <a:t>Future Accelerators: Overcoming the Challenges </a:t>
            </a:r>
            <a:endParaRPr lang="en-US" sz="1800" dirty="0">
              <a:solidFill>
                <a:srgbClr val="C00000"/>
              </a:solidFill>
            </a:endParaRPr>
          </a:p>
          <a:p>
            <a:pPr algn="ctr"/>
            <a:endParaRPr lang="en-US" sz="1800" b="1" dirty="0">
              <a:solidFill>
                <a:srgbClr val="2A727F"/>
              </a:solidFill>
            </a:endParaRPr>
          </a:p>
          <a:p>
            <a:pPr algn="ctr"/>
            <a:endParaRPr lang="en-US" sz="1800" b="1" dirty="0">
              <a:solidFill>
                <a:srgbClr val="2A727F"/>
              </a:solidFill>
            </a:endParaRPr>
          </a:p>
          <a:p>
            <a:pPr algn="ctr"/>
            <a:endParaRPr lang="en-US" sz="1800" b="1" dirty="0">
              <a:solidFill>
                <a:srgbClr val="2A727F"/>
              </a:solidFill>
            </a:endParaRPr>
          </a:p>
          <a:p>
            <a:pPr algn="ctr"/>
            <a:endParaRPr lang="en-US" sz="1800" dirty="0"/>
          </a:p>
        </p:txBody>
      </p:sp>
      <p:sp>
        <p:nvSpPr>
          <p:cNvPr id="11" name="Date Placeholder 2">
            <a:extLst>
              <a:ext uri="{FF2B5EF4-FFF2-40B4-BE49-F238E27FC236}">
                <a16:creationId xmlns:a16="http://schemas.microsoft.com/office/drawing/2014/main" id="{526D8B70-389E-4CDE-BD80-38EA16A15DEA}"/>
              </a:ext>
            </a:extLst>
          </p:cNvPr>
          <p:cNvSpPr txBox="1">
            <a:spLocks/>
          </p:cNvSpPr>
          <p:nvPr/>
        </p:nvSpPr>
        <p:spPr>
          <a:xfrm>
            <a:off x="1194346" y="4974553"/>
            <a:ext cx="1489738"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1" i="1" dirty="0"/>
              <a:t>March 15, 2024</a:t>
            </a:r>
          </a:p>
        </p:txBody>
      </p:sp>
      <p:sp>
        <p:nvSpPr>
          <p:cNvPr id="12" name="Footer Placeholder 3">
            <a:extLst>
              <a:ext uri="{FF2B5EF4-FFF2-40B4-BE49-F238E27FC236}">
                <a16:creationId xmlns:a16="http://schemas.microsoft.com/office/drawing/2014/main" id="{1154BC7E-CC18-49AA-9C60-80066D2AA224}"/>
              </a:ext>
            </a:extLst>
          </p:cNvPr>
          <p:cNvSpPr txBox="1">
            <a:spLocks/>
          </p:cNvSpPr>
          <p:nvPr/>
        </p:nvSpPr>
        <p:spPr>
          <a:xfrm>
            <a:off x="2512455" y="4974553"/>
            <a:ext cx="4119091"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1" i="1" dirty="0"/>
              <a:t>CBB External Communications, Steven J. </a:t>
            </a:r>
            <a:r>
              <a:rPr lang="en-US" sz="901" i="1" dirty="0" err="1"/>
              <a:t>Sibener</a:t>
            </a:r>
            <a:endParaRPr lang="en-US" sz="901" i="1" dirty="0"/>
          </a:p>
        </p:txBody>
      </p:sp>
      <p:sp>
        <p:nvSpPr>
          <p:cNvPr id="13" name="Slide Number Placeholder 4">
            <a:extLst>
              <a:ext uri="{FF2B5EF4-FFF2-40B4-BE49-F238E27FC236}">
                <a16:creationId xmlns:a16="http://schemas.microsoft.com/office/drawing/2014/main" id="{126CDD1D-8533-4354-B132-39E77F7F6E2D}"/>
              </a:ext>
            </a:extLst>
          </p:cNvPr>
          <p:cNvSpPr txBox="1">
            <a:spLocks/>
          </p:cNvSpPr>
          <p:nvPr/>
        </p:nvSpPr>
        <p:spPr>
          <a:xfrm>
            <a:off x="7434769" y="4974553"/>
            <a:ext cx="514886"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21CBE81-14BD-7343-B359-01BCBA3179F9}" type="slidenum">
              <a:rPr lang="en-US" sz="901" i="1"/>
              <a:pPr algn="r"/>
              <a:t>4</a:t>
            </a:fld>
            <a:endParaRPr lang="en-US" sz="901" i="1" dirty="0"/>
          </a:p>
        </p:txBody>
      </p:sp>
      <p:sp>
        <p:nvSpPr>
          <p:cNvPr id="3" name="TextBox 2">
            <a:extLst>
              <a:ext uri="{FF2B5EF4-FFF2-40B4-BE49-F238E27FC236}">
                <a16:creationId xmlns:a16="http://schemas.microsoft.com/office/drawing/2014/main" id="{AF76D16C-9CCD-0E47-9A40-CD58B05B1F16}"/>
              </a:ext>
            </a:extLst>
          </p:cNvPr>
          <p:cNvSpPr txBox="1"/>
          <p:nvPr/>
        </p:nvSpPr>
        <p:spPr>
          <a:xfrm>
            <a:off x="100824" y="485525"/>
            <a:ext cx="8907425" cy="715196"/>
          </a:xfrm>
          <a:prstGeom prst="rect">
            <a:avLst/>
          </a:prstGeom>
          <a:noFill/>
        </p:spPr>
        <p:txBody>
          <a:bodyPr wrap="square" rtlCol="0">
            <a:spAutoFit/>
          </a:bodyPr>
          <a:lstStyle/>
          <a:p>
            <a:pPr algn="ctr"/>
            <a:endParaRPr lang="en-US" sz="1349" dirty="0">
              <a:solidFill>
                <a:schemeClr val="tx1">
                  <a:lumMod val="85000"/>
                  <a:lumOff val="15000"/>
                </a:schemeClr>
              </a:solidFill>
            </a:endParaRPr>
          </a:p>
          <a:p>
            <a:pPr algn="ctr"/>
            <a:r>
              <a:rPr lang="en-US" sz="1349" dirty="0">
                <a:solidFill>
                  <a:schemeClr val="tx1">
                    <a:lumMod val="85000"/>
                    <a:lumOff val="15000"/>
                  </a:schemeClr>
                </a:solidFill>
              </a:rPr>
              <a:t>CBB Annual symposia – Leading experts in the field from CERN, SOLEIL Synchrotron, national labs, industry, and universities &amp; Panel discussions with students and postdocs</a:t>
            </a:r>
          </a:p>
        </p:txBody>
      </p:sp>
      <p:sp>
        <p:nvSpPr>
          <p:cNvPr id="4" name="TextBox 3">
            <a:extLst>
              <a:ext uri="{FF2B5EF4-FFF2-40B4-BE49-F238E27FC236}">
                <a16:creationId xmlns:a16="http://schemas.microsoft.com/office/drawing/2014/main" id="{2B4393CE-36BF-8C2E-AAA4-53E8D506032A}"/>
              </a:ext>
            </a:extLst>
          </p:cNvPr>
          <p:cNvSpPr txBox="1"/>
          <p:nvPr/>
        </p:nvSpPr>
        <p:spPr>
          <a:xfrm>
            <a:off x="7231063" y="4645342"/>
            <a:ext cx="1688283" cy="307777"/>
          </a:xfrm>
          <a:prstGeom prst="rect">
            <a:avLst/>
          </a:prstGeom>
          <a:noFill/>
        </p:spPr>
        <p:txBody>
          <a:bodyPr wrap="none" rtlCol="0">
            <a:spAutoFit/>
          </a:bodyPr>
          <a:lstStyle/>
          <a:p>
            <a:r>
              <a:rPr lang="en-US" sz="1400" dirty="0"/>
              <a:t>*virtual symposium</a:t>
            </a:r>
          </a:p>
        </p:txBody>
      </p:sp>
      <p:pic>
        <p:nvPicPr>
          <p:cNvPr id="19" name="Picture 18">
            <a:extLst>
              <a:ext uri="{FF2B5EF4-FFF2-40B4-BE49-F238E27FC236}">
                <a16:creationId xmlns:a16="http://schemas.microsoft.com/office/drawing/2014/main" id="{CC487977-6B7B-F9B0-50A6-08D2CFC932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90686" y="3098350"/>
            <a:ext cx="1230402" cy="1546071"/>
          </a:xfrm>
          <a:prstGeom prst="rect">
            <a:avLst/>
          </a:prstGeom>
        </p:spPr>
      </p:pic>
      <p:pic>
        <p:nvPicPr>
          <p:cNvPr id="9" name="Picture 8" descr="A blue and orange flyer&#10;&#10;Description automatically generated">
            <a:extLst>
              <a:ext uri="{FF2B5EF4-FFF2-40B4-BE49-F238E27FC236}">
                <a16:creationId xmlns:a16="http://schemas.microsoft.com/office/drawing/2014/main" id="{211F0ADA-C667-BF80-73C1-2EF211EC4927}"/>
              </a:ext>
            </a:extLst>
          </p:cNvPr>
          <p:cNvPicPr>
            <a:picLocks noChangeAspect="1"/>
          </p:cNvPicPr>
          <p:nvPr/>
        </p:nvPicPr>
        <p:blipFill>
          <a:blip r:embed="rId6"/>
          <a:stretch>
            <a:fillRect/>
          </a:stretch>
        </p:blipFill>
        <p:spPr>
          <a:xfrm>
            <a:off x="7575292" y="3111904"/>
            <a:ext cx="1230402" cy="1546071"/>
          </a:xfrm>
          <a:prstGeom prst="rect">
            <a:avLst/>
          </a:prstGeom>
        </p:spPr>
      </p:pic>
      <p:pic>
        <p:nvPicPr>
          <p:cNvPr id="18" name="Picture 17" descr="A screen shot of a screen&#10;&#10;Description automatically generated">
            <a:extLst>
              <a:ext uri="{FF2B5EF4-FFF2-40B4-BE49-F238E27FC236}">
                <a16:creationId xmlns:a16="http://schemas.microsoft.com/office/drawing/2014/main" id="{C5879982-D6F4-E8D7-120C-40792220746D}"/>
              </a:ext>
            </a:extLst>
          </p:cNvPr>
          <p:cNvPicPr>
            <a:picLocks noChangeAspect="1"/>
          </p:cNvPicPr>
          <p:nvPr/>
        </p:nvPicPr>
        <p:blipFill>
          <a:blip r:embed="rId7"/>
          <a:stretch>
            <a:fillRect/>
          </a:stretch>
        </p:blipFill>
        <p:spPr>
          <a:xfrm>
            <a:off x="7584678" y="1222147"/>
            <a:ext cx="1211930" cy="1546071"/>
          </a:xfrm>
          <a:prstGeom prst="rect">
            <a:avLst/>
          </a:prstGeom>
        </p:spPr>
      </p:pic>
    </p:spTree>
    <p:extLst>
      <p:ext uri="{BB962C8B-B14F-4D97-AF65-F5344CB8AC3E}">
        <p14:creationId xmlns:p14="http://schemas.microsoft.com/office/powerpoint/2010/main" val="1930300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2" dirty="0"/>
              <a:t>CBB Annual Symposium 2022 @ UCLA</a:t>
            </a:r>
          </a:p>
        </p:txBody>
      </p:sp>
      <p:sp>
        <p:nvSpPr>
          <p:cNvPr id="8" name="TextBox 7">
            <a:extLst>
              <a:ext uri="{FF2B5EF4-FFF2-40B4-BE49-F238E27FC236}">
                <a16:creationId xmlns:a16="http://schemas.microsoft.com/office/drawing/2014/main" id="{4799C2BF-B4C8-6D4F-B730-D424225BB043}"/>
              </a:ext>
            </a:extLst>
          </p:cNvPr>
          <p:cNvSpPr txBox="1"/>
          <p:nvPr/>
        </p:nvSpPr>
        <p:spPr>
          <a:xfrm>
            <a:off x="139930" y="556190"/>
            <a:ext cx="5159323" cy="5541261"/>
          </a:xfrm>
          <a:prstGeom prst="rect">
            <a:avLst/>
          </a:prstGeom>
          <a:noFill/>
        </p:spPr>
        <p:txBody>
          <a:bodyPr wrap="square" rtlCol="0">
            <a:spAutoFit/>
          </a:bodyPr>
          <a:lstStyle/>
          <a:p>
            <a:pPr algn="ctr"/>
            <a:r>
              <a:rPr lang="en-US" sz="2000" b="1" dirty="0">
                <a:solidFill>
                  <a:srgbClr val="2A727F"/>
                </a:solidFill>
              </a:rPr>
              <a:t>Compact Light Sources</a:t>
            </a:r>
          </a:p>
          <a:p>
            <a:pPr algn="ctr"/>
            <a:endParaRPr lang="en-US" sz="1577" dirty="0">
              <a:solidFill>
                <a:srgbClr val="C00000"/>
              </a:solidFill>
            </a:endParaRPr>
          </a:p>
          <a:p>
            <a:pPr algn="ctr"/>
            <a:r>
              <a:rPr lang="en-US" sz="1650" b="1" dirty="0">
                <a:solidFill>
                  <a:srgbClr val="C00000"/>
                </a:solidFill>
              </a:rPr>
              <a:t>Applications of Compact Light Sources</a:t>
            </a:r>
          </a:p>
          <a:p>
            <a:pPr algn="ctr"/>
            <a:r>
              <a:rPr lang="en-US" sz="1650" dirty="0"/>
              <a:t>Robert </a:t>
            </a:r>
            <a:r>
              <a:rPr lang="en-US" sz="1650" dirty="0" err="1"/>
              <a:t>Kaindl</a:t>
            </a:r>
            <a:r>
              <a:rPr lang="en-US" sz="1650" dirty="0"/>
              <a:t> (Arizona State University)</a:t>
            </a:r>
            <a:endParaRPr lang="en-US" sz="1650" b="1" dirty="0"/>
          </a:p>
          <a:p>
            <a:pPr algn="ctr"/>
            <a:endParaRPr lang="en-US" sz="1650" b="1" dirty="0">
              <a:solidFill>
                <a:srgbClr val="C00000"/>
              </a:solidFill>
            </a:endParaRPr>
          </a:p>
          <a:p>
            <a:pPr algn="ctr"/>
            <a:r>
              <a:rPr lang="en-US" sz="1650" b="1" dirty="0">
                <a:solidFill>
                  <a:srgbClr val="C00000"/>
                </a:solidFill>
              </a:rPr>
              <a:t>Paths Toward Compact FELs</a:t>
            </a:r>
            <a:endParaRPr lang="en-US" sz="1650" b="1" dirty="0"/>
          </a:p>
          <a:p>
            <a:pPr algn="ctr"/>
            <a:r>
              <a:rPr lang="en-US" sz="1650" dirty="0" err="1"/>
              <a:t>Zhirong</a:t>
            </a:r>
            <a:r>
              <a:rPr lang="en-US" sz="1650" dirty="0"/>
              <a:t> Huang (SLAC)</a:t>
            </a:r>
            <a:endParaRPr lang="en-US" sz="1650" b="1" dirty="0"/>
          </a:p>
          <a:p>
            <a:pPr algn="ctr"/>
            <a:endParaRPr lang="en-US" sz="1650" b="1" dirty="0">
              <a:solidFill>
                <a:srgbClr val="C00000"/>
              </a:solidFill>
            </a:endParaRPr>
          </a:p>
          <a:p>
            <a:pPr algn="ctr"/>
            <a:r>
              <a:rPr lang="en-US" sz="1650" b="1" dirty="0">
                <a:solidFill>
                  <a:srgbClr val="C00000"/>
                </a:solidFill>
              </a:rPr>
              <a:t>Laser-based Beam Manipulation</a:t>
            </a:r>
            <a:endParaRPr lang="en-US" sz="1650" b="1" dirty="0"/>
          </a:p>
          <a:p>
            <a:pPr algn="ctr"/>
            <a:r>
              <a:rPr lang="en-US" sz="1650" dirty="0"/>
              <a:t>Luca </a:t>
            </a:r>
            <a:r>
              <a:rPr lang="en-US" sz="1650" dirty="0" err="1"/>
              <a:t>Giannessi</a:t>
            </a:r>
            <a:r>
              <a:rPr lang="en-US" sz="1650" dirty="0"/>
              <a:t> (INFN)</a:t>
            </a:r>
            <a:endParaRPr lang="en-US" sz="1650" b="1" dirty="0"/>
          </a:p>
          <a:p>
            <a:pPr algn="ctr"/>
            <a:endParaRPr lang="en-US" sz="1650" b="1" dirty="0">
              <a:solidFill>
                <a:srgbClr val="C00000"/>
              </a:solidFill>
            </a:endParaRPr>
          </a:p>
          <a:p>
            <a:pPr algn="ctr"/>
            <a:r>
              <a:rPr lang="en-US" sz="1650" b="1" dirty="0">
                <a:solidFill>
                  <a:srgbClr val="C00000"/>
                </a:solidFill>
              </a:rPr>
              <a:t>X-ray FELs Based on Plasma Accelerators</a:t>
            </a:r>
          </a:p>
          <a:p>
            <a:pPr algn="ctr"/>
            <a:r>
              <a:rPr lang="en-US" sz="1650" dirty="0"/>
              <a:t>Marie-Emmanuelle </a:t>
            </a:r>
            <a:r>
              <a:rPr lang="en-US" sz="1650" dirty="0" err="1"/>
              <a:t>Couprie</a:t>
            </a:r>
            <a:r>
              <a:rPr lang="en-US" sz="1650" dirty="0"/>
              <a:t> (SOLEIL)</a:t>
            </a:r>
            <a:endParaRPr lang="en-US" sz="1650" b="1" dirty="0"/>
          </a:p>
          <a:p>
            <a:pPr algn="ctr"/>
            <a:endParaRPr lang="en-US" sz="1650" b="1" dirty="0"/>
          </a:p>
          <a:p>
            <a:pPr algn="ctr"/>
            <a:r>
              <a:rPr lang="en-US" sz="1650" b="1" dirty="0">
                <a:solidFill>
                  <a:srgbClr val="C00000"/>
                </a:solidFill>
              </a:rPr>
              <a:t>X-ray FELs Based on High-gradient Conventional Accelerators</a:t>
            </a:r>
          </a:p>
          <a:p>
            <a:pPr algn="ctr"/>
            <a:r>
              <a:rPr lang="en-US" sz="1650" dirty="0"/>
              <a:t>Nathan Majernik (UCLA )</a:t>
            </a:r>
            <a:endParaRPr lang="en-US" sz="1650" b="1" dirty="0"/>
          </a:p>
          <a:p>
            <a:pPr algn="ctr"/>
            <a:endParaRPr lang="en-US" sz="1577" b="1" dirty="0"/>
          </a:p>
          <a:p>
            <a:pPr algn="ctr"/>
            <a:endParaRPr lang="en-US" sz="1577" b="1" dirty="0"/>
          </a:p>
          <a:p>
            <a:pPr algn="ctr"/>
            <a:endParaRPr lang="en-US" sz="1577" b="1" dirty="0"/>
          </a:p>
          <a:p>
            <a:pPr algn="ctr"/>
            <a:endParaRPr lang="en-US" sz="1800" dirty="0"/>
          </a:p>
        </p:txBody>
      </p:sp>
      <p:sp>
        <p:nvSpPr>
          <p:cNvPr id="11" name="Date Placeholder 2">
            <a:extLst>
              <a:ext uri="{FF2B5EF4-FFF2-40B4-BE49-F238E27FC236}">
                <a16:creationId xmlns:a16="http://schemas.microsoft.com/office/drawing/2014/main" id="{526D8B70-389E-4CDE-BD80-38EA16A15DEA}"/>
              </a:ext>
            </a:extLst>
          </p:cNvPr>
          <p:cNvSpPr txBox="1">
            <a:spLocks/>
          </p:cNvSpPr>
          <p:nvPr/>
        </p:nvSpPr>
        <p:spPr>
          <a:xfrm>
            <a:off x="1194346" y="4974553"/>
            <a:ext cx="1489738"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1" i="1" dirty="0"/>
              <a:t>March 15, 2024</a:t>
            </a:r>
          </a:p>
        </p:txBody>
      </p:sp>
      <p:sp>
        <p:nvSpPr>
          <p:cNvPr id="12" name="Footer Placeholder 3">
            <a:extLst>
              <a:ext uri="{FF2B5EF4-FFF2-40B4-BE49-F238E27FC236}">
                <a16:creationId xmlns:a16="http://schemas.microsoft.com/office/drawing/2014/main" id="{1154BC7E-CC18-49AA-9C60-80066D2AA224}"/>
              </a:ext>
            </a:extLst>
          </p:cNvPr>
          <p:cNvSpPr txBox="1">
            <a:spLocks/>
          </p:cNvSpPr>
          <p:nvPr/>
        </p:nvSpPr>
        <p:spPr>
          <a:xfrm>
            <a:off x="2512455" y="4974553"/>
            <a:ext cx="4119091"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1" i="1" dirty="0"/>
              <a:t>CBB External Communications, Steven J. </a:t>
            </a:r>
            <a:r>
              <a:rPr lang="en-US" sz="901" i="1" dirty="0" err="1"/>
              <a:t>Sibener</a:t>
            </a:r>
            <a:endParaRPr lang="en-US" sz="901" i="1" dirty="0"/>
          </a:p>
        </p:txBody>
      </p:sp>
      <p:sp>
        <p:nvSpPr>
          <p:cNvPr id="13" name="Slide Number Placeholder 4">
            <a:extLst>
              <a:ext uri="{FF2B5EF4-FFF2-40B4-BE49-F238E27FC236}">
                <a16:creationId xmlns:a16="http://schemas.microsoft.com/office/drawing/2014/main" id="{126CDD1D-8533-4354-B132-39E77F7F6E2D}"/>
              </a:ext>
            </a:extLst>
          </p:cNvPr>
          <p:cNvSpPr txBox="1">
            <a:spLocks/>
          </p:cNvSpPr>
          <p:nvPr/>
        </p:nvSpPr>
        <p:spPr>
          <a:xfrm>
            <a:off x="7434769" y="4974553"/>
            <a:ext cx="514886"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21CBE81-14BD-7343-B359-01BCBA3179F9}" type="slidenum">
              <a:rPr lang="en-US" sz="901" i="1"/>
              <a:pPr algn="r"/>
              <a:t>5</a:t>
            </a:fld>
            <a:endParaRPr lang="en-US" sz="901" i="1" dirty="0"/>
          </a:p>
        </p:txBody>
      </p:sp>
      <p:pic>
        <p:nvPicPr>
          <p:cNvPr id="4" name="Picture 3">
            <a:extLst>
              <a:ext uri="{FF2B5EF4-FFF2-40B4-BE49-F238E27FC236}">
                <a16:creationId xmlns:a16="http://schemas.microsoft.com/office/drawing/2014/main" id="{84275557-C735-272B-0A83-F8B3BC49B8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8308" y="795958"/>
            <a:ext cx="2952921" cy="4065463"/>
          </a:xfrm>
          <a:prstGeom prst="rect">
            <a:avLst/>
          </a:prstGeom>
        </p:spPr>
      </p:pic>
    </p:spTree>
    <p:extLst>
      <p:ext uri="{BB962C8B-B14F-4D97-AF65-F5344CB8AC3E}">
        <p14:creationId xmlns:p14="http://schemas.microsoft.com/office/powerpoint/2010/main" val="3586570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2" dirty="0"/>
              <a:t>CBB Annual Symposium 2023 @ Cornell</a:t>
            </a:r>
          </a:p>
        </p:txBody>
      </p:sp>
      <p:sp>
        <p:nvSpPr>
          <p:cNvPr id="8" name="TextBox 7">
            <a:extLst>
              <a:ext uri="{FF2B5EF4-FFF2-40B4-BE49-F238E27FC236}">
                <a16:creationId xmlns:a16="http://schemas.microsoft.com/office/drawing/2014/main" id="{4799C2BF-B4C8-6D4F-B730-D424225BB043}"/>
              </a:ext>
            </a:extLst>
          </p:cNvPr>
          <p:cNvSpPr txBox="1"/>
          <p:nvPr/>
        </p:nvSpPr>
        <p:spPr>
          <a:xfrm>
            <a:off x="104422" y="809419"/>
            <a:ext cx="5159323" cy="4937570"/>
          </a:xfrm>
          <a:prstGeom prst="rect">
            <a:avLst/>
          </a:prstGeom>
          <a:noFill/>
        </p:spPr>
        <p:txBody>
          <a:bodyPr wrap="square" rtlCol="0">
            <a:spAutoFit/>
          </a:bodyPr>
          <a:lstStyle/>
          <a:p>
            <a:pPr algn="ctr"/>
            <a:r>
              <a:rPr lang="en-US" sz="2000" b="1" dirty="0">
                <a:solidFill>
                  <a:srgbClr val="2A727F"/>
                </a:solidFill>
              </a:rPr>
              <a:t>Accelerators and Society</a:t>
            </a:r>
          </a:p>
          <a:p>
            <a:pPr algn="ctr"/>
            <a:endParaRPr lang="en-US" sz="1577" dirty="0">
              <a:solidFill>
                <a:srgbClr val="C00000"/>
              </a:solidFill>
            </a:endParaRPr>
          </a:p>
          <a:p>
            <a:pPr algn="ctr"/>
            <a:endParaRPr lang="en-US" sz="1577" dirty="0">
              <a:solidFill>
                <a:srgbClr val="C00000"/>
              </a:solidFill>
            </a:endParaRPr>
          </a:p>
          <a:p>
            <a:pPr algn="ctr"/>
            <a:r>
              <a:rPr lang="en-US" sz="1650" b="1" dirty="0">
                <a:solidFill>
                  <a:srgbClr val="C00000"/>
                </a:solidFill>
              </a:rPr>
              <a:t>Treating Wastewater with Electron Beams</a:t>
            </a:r>
          </a:p>
          <a:p>
            <a:pPr algn="ctr"/>
            <a:r>
              <a:rPr lang="en-US" sz="1650" dirty="0"/>
              <a:t>John </a:t>
            </a:r>
            <a:r>
              <a:rPr lang="en-US" sz="1650" dirty="0" err="1"/>
              <a:t>Vennekate</a:t>
            </a:r>
            <a:r>
              <a:rPr lang="en-US" sz="1650" dirty="0"/>
              <a:t> (Jefferson National Lab)</a:t>
            </a:r>
            <a:endParaRPr lang="en-US" sz="1650" b="1" dirty="0"/>
          </a:p>
          <a:p>
            <a:pPr algn="ctr"/>
            <a:endParaRPr lang="en-US" sz="1650" b="1" dirty="0">
              <a:solidFill>
                <a:srgbClr val="C00000"/>
              </a:solidFill>
            </a:endParaRPr>
          </a:p>
          <a:p>
            <a:pPr algn="ctr"/>
            <a:r>
              <a:rPr lang="en-US" sz="1650" b="1" dirty="0">
                <a:solidFill>
                  <a:srgbClr val="C00000"/>
                </a:solidFill>
              </a:rPr>
              <a:t>Using Beams to Produce Medical Isotopes</a:t>
            </a:r>
            <a:endParaRPr lang="en-US" sz="1650" b="1" dirty="0"/>
          </a:p>
          <a:p>
            <a:pPr algn="ctr"/>
            <a:r>
              <a:rPr lang="en-US" sz="1650" dirty="0"/>
              <a:t>Cathy Cutler (Brookhaven National Lab)</a:t>
            </a:r>
            <a:endParaRPr lang="en-US" sz="1650" b="1" dirty="0"/>
          </a:p>
          <a:p>
            <a:pPr algn="ctr"/>
            <a:endParaRPr lang="en-US" sz="1650" b="1" dirty="0">
              <a:solidFill>
                <a:srgbClr val="C00000"/>
              </a:solidFill>
            </a:endParaRPr>
          </a:p>
          <a:p>
            <a:pPr algn="ctr"/>
            <a:r>
              <a:rPr lang="en-US" sz="1650" b="1" dirty="0">
                <a:solidFill>
                  <a:srgbClr val="C00000"/>
                </a:solidFill>
              </a:rPr>
              <a:t>Beams for Medical Treatment</a:t>
            </a:r>
            <a:endParaRPr lang="en-US" sz="1650" b="1" dirty="0"/>
          </a:p>
          <a:p>
            <a:pPr algn="ctr"/>
            <a:r>
              <a:rPr lang="en-US" sz="1650" dirty="0"/>
              <a:t>Massimo Dal </a:t>
            </a:r>
            <a:r>
              <a:rPr lang="en-US" sz="1650" dirty="0" err="1"/>
              <a:t>Forno</a:t>
            </a:r>
            <a:r>
              <a:rPr lang="en-US" sz="1650" dirty="0"/>
              <a:t> (</a:t>
            </a:r>
            <a:r>
              <a:rPr lang="en-US" sz="1650" dirty="0" err="1"/>
              <a:t>ViewRay</a:t>
            </a:r>
            <a:r>
              <a:rPr lang="en-US" sz="1650" dirty="0"/>
              <a:t>, Inc.)</a:t>
            </a:r>
            <a:endParaRPr lang="en-US" sz="1650" b="1" dirty="0"/>
          </a:p>
          <a:p>
            <a:pPr algn="ctr"/>
            <a:endParaRPr lang="en-US" sz="1650" b="1" dirty="0">
              <a:solidFill>
                <a:srgbClr val="C00000"/>
              </a:solidFill>
            </a:endParaRPr>
          </a:p>
          <a:p>
            <a:pPr algn="ctr"/>
            <a:r>
              <a:rPr lang="en-US" sz="1650" b="1" dirty="0">
                <a:solidFill>
                  <a:srgbClr val="C00000"/>
                </a:solidFill>
              </a:rPr>
              <a:t>A New Approach to Chip Fabrication</a:t>
            </a:r>
          </a:p>
          <a:p>
            <a:pPr algn="ctr"/>
            <a:r>
              <a:rPr lang="en-US" sz="1650" dirty="0"/>
              <a:t>Bruce Dunham (</a:t>
            </a:r>
            <a:r>
              <a:rPr lang="en-US" sz="1650" dirty="0" err="1"/>
              <a:t>xLight</a:t>
            </a:r>
            <a:r>
              <a:rPr lang="en-US" sz="1650" dirty="0"/>
              <a:t>, Inc.)</a:t>
            </a:r>
            <a:endParaRPr lang="en-US" sz="1650" b="1" dirty="0"/>
          </a:p>
          <a:p>
            <a:pPr algn="ctr"/>
            <a:endParaRPr lang="en-US" sz="1650" b="1" dirty="0"/>
          </a:p>
          <a:p>
            <a:pPr algn="ctr"/>
            <a:endParaRPr lang="en-US" sz="1577" b="1" dirty="0"/>
          </a:p>
          <a:p>
            <a:pPr algn="ctr"/>
            <a:endParaRPr lang="en-US" sz="1577" b="1" dirty="0"/>
          </a:p>
          <a:p>
            <a:pPr algn="ctr"/>
            <a:endParaRPr lang="en-US" sz="1577" b="1" dirty="0"/>
          </a:p>
          <a:p>
            <a:pPr algn="ctr"/>
            <a:endParaRPr lang="en-US" sz="1800" dirty="0"/>
          </a:p>
        </p:txBody>
      </p:sp>
      <p:sp>
        <p:nvSpPr>
          <p:cNvPr id="11" name="Date Placeholder 2">
            <a:extLst>
              <a:ext uri="{FF2B5EF4-FFF2-40B4-BE49-F238E27FC236}">
                <a16:creationId xmlns:a16="http://schemas.microsoft.com/office/drawing/2014/main" id="{526D8B70-389E-4CDE-BD80-38EA16A15DEA}"/>
              </a:ext>
            </a:extLst>
          </p:cNvPr>
          <p:cNvSpPr txBox="1">
            <a:spLocks/>
          </p:cNvSpPr>
          <p:nvPr/>
        </p:nvSpPr>
        <p:spPr>
          <a:xfrm>
            <a:off x="1194346" y="4974553"/>
            <a:ext cx="1489738"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1" i="1" dirty="0"/>
              <a:t>March 15, 2024</a:t>
            </a:r>
          </a:p>
        </p:txBody>
      </p:sp>
      <p:sp>
        <p:nvSpPr>
          <p:cNvPr id="12" name="Footer Placeholder 3">
            <a:extLst>
              <a:ext uri="{FF2B5EF4-FFF2-40B4-BE49-F238E27FC236}">
                <a16:creationId xmlns:a16="http://schemas.microsoft.com/office/drawing/2014/main" id="{1154BC7E-CC18-49AA-9C60-80066D2AA224}"/>
              </a:ext>
            </a:extLst>
          </p:cNvPr>
          <p:cNvSpPr txBox="1">
            <a:spLocks/>
          </p:cNvSpPr>
          <p:nvPr/>
        </p:nvSpPr>
        <p:spPr>
          <a:xfrm>
            <a:off x="2512455" y="4974553"/>
            <a:ext cx="4119091"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1" i="1" dirty="0"/>
              <a:t>CBB External Communications, Steven J. </a:t>
            </a:r>
            <a:r>
              <a:rPr lang="en-US" sz="901" i="1" dirty="0" err="1"/>
              <a:t>Sibener</a:t>
            </a:r>
            <a:endParaRPr lang="en-US" sz="901" i="1" dirty="0"/>
          </a:p>
        </p:txBody>
      </p:sp>
      <p:sp>
        <p:nvSpPr>
          <p:cNvPr id="13" name="Slide Number Placeholder 4">
            <a:extLst>
              <a:ext uri="{FF2B5EF4-FFF2-40B4-BE49-F238E27FC236}">
                <a16:creationId xmlns:a16="http://schemas.microsoft.com/office/drawing/2014/main" id="{126CDD1D-8533-4354-B132-39E77F7F6E2D}"/>
              </a:ext>
            </a:extLst>
          </p:cNvPr>
          <p:cNvSpPr txBox="1">
            <a:spLocks/>
          </p:cNvSpPr>
          <p:nvPr/>
        </p:nvSpPr>
        <p:spPr>
          <a:xfrm>
            <a:off x="7434769" y="4974553"/>
            <a:ext cx="514886"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21CBE81-14BD-7343-B359-01BCBA3179F9}" type="slidenum">
              <a:rPr lang="en-US" sz="901" i="1"/>
              <a:pPr algn="r"/>
              <a:t>6</a:t>
            </a:fld>
            <a:endParaRPr lang="en-US" sz="901" i="1" dirty="0"/>
          </a:p>
        </p:txBody>
      </p:sp>
      <p:pic>
        <p:nvPicPr>
          <p:cNvPr id="5" name="Picture 4" descr="A blue and orange flyer&#10;&#10;Description automatically generated">
            <a:extLst>
              <a:ext uri="{FF2B5EF4-FFF2-40B4-BE49-F238E27FC236}">
                <a16:creationId xmlns:a16="http://schemas.microsoft.com/office/drawing/2014/main" id="{0B7A22F0-C722-A652-9CE7-CF58950EC254}"/>
              </a:ext>
            </a:extLst>
          </p:cNvPr>
          <p:cNvPicPr>
            <a:picLocks noChangeAspect="1"/>
          </p:cNvPicPr>
          <p:nvPr/>
        </p:nvPicPr>
        <p:blipFill>
          <a:blip r:embed="rId3"/>
          <a:stretch>
            <a:fillRect/>
          </a:stretch>
        </p:blipFill>
        <p:spPr>
          <a:xfrm>
            <a:off x="5904561" y="809419"/>
            <a:ext cx="2705365" cy="4165134"/>
          </a:xfrm>
          <a:prstGeom prst="rect">
            <a:avLst/>
          </a:prstGeom>
        </p:spPr>
      </p:pic>
    </p:spTree>
    <p:extLst>
      <p:ext uri="{BB962C8B-B14F-4D97-AF65-F5344CB8AC3E}">
        <p14:creationId xmlns:p14="http://schemas.microsoft.com/office/powerpoint/2010/main" val="2393358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50" dirty="0"/>
              <a:t>CBB Student Poster Presentations at Symposium</a:t>
            </a:r>
          </a:p>
        </p:txBody>
      </p:sp>
      <p:sp>
        <p:nvSpPr>
          <p:cNvPr id="12" name="Date Placeholder 2">
            <a:extLst>
              <a:ext uri="{FF2B5EF4-FFF2-40B4-BE49-F238E27FC236}">
                <a16:creationId xmlns:a16="http://schemas.microsoft.com/office/drawing/2014/main" id="{F877686B-F018-41FE-9FE8-28A3B5DF138A}"/>
              </a:ext>
            </a:extLst>
          </p:cNvPr>
          <p:cNvSpPr txBox="1">
            <a:spLocks/>
          </p:cNvSpPr>
          <p:nvPr/>
        </p:nvSpPr>
        <p:spPr>
          <a:xfrm>
            <a:off x="1194346" y="4974553"/>
            <a:ext cx="1489738"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1" i="1" dirty="0"/>
              <a:t>March 15, 2024</a:t>
            </a:r>
          </a:p>
        </p:txBody>
      </p:sp>
      <p:sp>
        <p:nvSpPr>
          <p:cNvPr id="13" name="Footer Placeholder 3">
            <a:extLst>
              <a:ext uri="{FF2B5EF4-FFF2-40B4-BE49-F238E27FC236}">
                <a16:creationId xmlns:a16="http://schemas.microsoft.com/office/drawing/2014/main" id="{E9027CAC-795F-42BD-8542-3A10F750630E}"/>
              </a:ext>
            </a:extLst>
          </p:cNvPr>
          <p:cNvSpPr txBox="1">
            <a:spLocks/>
          </p:cNvSpPr>
          <p:nvPr/>
        </p:nvSpPr>
        <p:spPr>
          <a:xfrm>
            <a:off x="2512455" y="4974553"/>
            <a:ext cx="4119091"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1" i="1" dirty="0"/>
              <a:t>CBB External Communications, Steven J. </a:t>
            </a:r>
            <a:r>
              <a:rPr lang="en-US" sz="901" i="1" dirty="0" err="1"/>
              <a:t>Sibener</a:t>
            </a:r>
            <a:endParaRPr lang="en-US" sz="901" i="1" dirty="0"/>
          </a:p>
        </p:txBody>
      </p:sp>
      <p:sp>
        <p:nvSpPr>
          <p:cNvPr id="14" name="Slide Number Placeholder 4">
            <a:extLst>
              <a:ext uri="{FF2B5EF4-FFF2-40B4-BE49-F238E27FC236}">
                <a16:creationId xmlns:a16="http://schemas.microsoft.com/office/drawing/2014/main" id="{3F9464E4-5FFF-4400-95EE-BAD24FFE78F5}"/>
              </a:ext>
            </a:extLst>
          </p:cNvPr>
          <p:cNvSpPr txBox="1">
            <a:spLocks/>
          </p:cNvSpPr>
          <p:nvPr/>
        </p:nvSpPr>
        <p:spPr>
          <a:xfrm>
            <a:off x="7434769" y="4974553"/>
            <a:ext cx="514886"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21CBE81-14BD-7343-B359-01BCBA3179F9}" type="slidenum">
              <a:rPr lang="en-US" sz="901" i="1"/>
              <a:pPr algn="r"/>
              <a:t>7</a:t>
            </a:fld>
            <a:endParaRPr lang="en-US" sz="901" i="1" dirty="0"/>
          </a:p>
        </p:txBody>
      </p:sp>
      <p:pic>
        <p:nvPicPr>
          <p:cNvPr id="4" name="Picture 3" descr="Text&#10;&#10;Description automatically generated">
            <a:extLst>
              <a:ext uri="{FF2B5EF4-FFF2-40B4-BE49-F238E27FC236}">
                <a16:creationId xmlns:a16="http://schemas.microsoft.com/office/drawing/2014/main" id="{FAF7B14D-AA6B-F3B2-0ECB-9DD1729B68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54634" y="640080"/>
            <a:ext cx="4895991" cy="4334473"/>
          </a:xfrm>
          <a:prstGeom prst="rect">
            <a:avLst/>
          </a:prstGeom>
        </p:spPr>
      </p:pic>
      <p:pic>
        <p:nvPicPr>
          <p:cNvPr id="9" name="Picture 8" descr="A group of people looking at a poster&#10;&#10;Description automatically generated with medium confidence">
            <a:extLst>
              <a:ext uri="{FF2B5EF4-FFF2-40B4-BE49-F238E27FC236}">
                <a16:creationId xmlns:a16="http://schemas.microsoft.com/office/drawing/2014/main" id="{A930635C-7D88-268E-95C0-7CACD2C3E8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94333" y="811161"/>
            <a:ext cx="2264073" cy="1390035"/>
          </a:xfrm>
          <a:prstGeom prst="rect">
            <a:avLst/>
          </a:prstGeom>
        </p:spPr>
      </p:pic>
      <p:pic>
        <p:nvPicPr>
          <p:cNvPr id="15" name="Picture 14" descr="A person standing next to a poster&#10;&#10;Description automatically generated with medium confidence">
            <a:extLst>
              <a:ext uri="{FF2B5EF4-FFF2-40B4-BE49-F238E27FC236}">
                <a16:creationId xmlns:a16="http://schemas.microsoft.com/office/drawing/2014/main" id="{F4F4CE86-EFB0-5977-CF6A-D0AD9A0A50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07350" y="2308123"/>
            <a:ext cx="2251056" cy="1437033"/>
          </a:xfrm>
          <a:prstGeom prst="rect">
            <a:avLst/>
          </a:prstGeom>
        </p:spPr>
      </p:pic>
      <p:pic>
        <p:nvPicPr>
          <p:cNvPr id="17" name="Picture 16" descr="A group of people standing outside&#10;&#10;Description automatically generated with low confidence">
            <a:extLst>
              <a:ext uri="{FF2B5EF4-FFF2-40B4-BE49-F238E27FC236}">
                <a16:creationId xmlns:a16="http://schemas.microsoft.com/office/drawing/2014/main" id="{B01EEB33-7174-1EE7-642F-71546947247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07349" y="3774285"/>
            <a:ext cx="2251056" cy="1200268"/>
          </a:xfrm>
          <a:prstGeom prst="rect">
            <a:avLst/>
          </a:prstGeom>
        </p:spPr>
      </p:pic>
      <p:pic>
        <p:nvPicPr>
          <p:cNvPr id="5" name="Picture 4" descr="A group of people standing outside&#10;&#10;Description automatically generated with low confidence">
            <a:extLst>
              <a:ext uri="{FF2B5EF4-FFF2-40B4-BE49-F238E27FC236}">
                <a16:creationId xmlns:a16="http://schemas.microsoft.com/office/drawing/2014/main" id="{DB5E6DCC-FA1C-8FD0-ABE0-AF5B5E975D1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 y="3641518"/>
            <a:ext cx="1922653" cy="1240534"/>
          </a:xfrm>
          <a:prstGeom prst="rect">
            <a:avLst/>
          </a:prstGeom>
        </p:spPr>
      </p:pic>
      <p:pic>
        <p:nvPicPr>
          <p:cNvPr id="7" name="Picture 6" descr="A group of people talking&#10;&#10;Description automatically generated with low confidence">
            <a:extLst>
              <a:ext uri="{FF2B5EF4-FFF2-40B4-BE49-F238E27FC236}">
                <a16:creationId xmlns:a16="http://schemas.microsoft.com/office/drawing/2014/main" id="{44FA0301-C3A7-EBB0-F618-E6255A3D7BD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 y="2308483"/>
            <a:ext cx="1922653" cy="1240534"/>
          </a:xfrm>
          <a:prstGeom prst="rect">
            <a:avLst/>
          </a:prstGeom>
        </p:spPr>
      </p:pic>
      <p:pic>
        <p:nvPicPr>
          <p:cNvPr id="10" name="Picture 9" descr="A group of people standing outside&#10;&#10;Description automatically generated with low confidence">
            <a:extLst>
              <a:ext uri="{FF2B5EF4-FFF2-40B4-BE49-F238E27FC236}">
                <a16:creationId xmlns:a16="http://schemas.microsoft.com/office/drawing/2014/main" id="{F3DFFD4D-C45B-8AFE-9110-BF42BD2B550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5990" y="811161"/>
            <a:ext cx="1906661" cy="1389878"/>
          </a:xfrm>
          <a:prstGeom prst="rect">
            <a:avLst/>
          </a:prstGeom>
        </p:spPr>
      </p:pic>
    </p:spTree>
    <p:extLst>
      <p:ext uri="{BB962C8B-B14F-4D97-AF65-F5344CB8AC3E}">
        <p14:creationId xmlns:p14="http://schemas.microsoft.com/office/powerpoint/2010/main" val="193592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C5087-CC8C-E84F-A0B3-94164FD8870E}"/>
              </a:ext>
            </a:extLst>
          </p:cNvPr>
          <p:cNvSpPr>
            <a:spLocks noGrp="1"/>
          </p:cNvSpPr>
          <p:nvPr>
            <p:ph type="title"/>
          </p:nvPr>
        </p:nvSpPr>
        <p:spPr/>
        <p:txBody>
          <a:bodyPr/>
          <a:lstStyle/>
          <a:p>
            <a:r>
              <a:rPr lang="en-US" dirty="0"/>
              <a:t>Research Blitz at Symposium</a:t>
            </a:r>
          </a:p>
        </p:txBody>
      </p:sp>
      <p:sp>
        <p:nvSpPr>
          <p:cNvPr id="5" name="Slide Number Placeholder 4">
            <a:extLst>
              <a:ext uri="{FF2B5EF4-FFF2-40B4-BE49-F238E27FC236}">
                <a16:creationId xmlns:a16="http://schemas.microsoft.com/office/drawing/2014/main" id="{8366765D-155C-3B4B-8C82-D7BD7C0FE050}"/>
              </a:ext>
            </a:extLst>
          </p:cNvPr>
          <p:cNvSpPr>
            <a:spLocks noGrp="1"/>
          </p:cNvSpPr>
          <p:nvPr>
            <p:ph type="sldNum" sz="quarter" idx="12"/>
          </p:nvPr>
        </p:nvSpPr>
        <p:spPr/>
        <p:txBody>
          <a:bodyPr/>
          <a:lstStyle/>
          <a:p>
            <a:fld id="{921CBE81-14BD-7343-B359-01BCBA3179F9}" type="slidenum">
              <a:rPr lang="en-US" smtClean="0"/>
              <a:t>8</a:t>
            </a:fld>
            <a:endParaRPr lang="en-US"/>
          </a:p>
        </p:txBody>
      </p:sp>
      <p:sp>
        <p:nvSpPr>
          <p:cNvPr id="6" name="TextBox 5"/>
          <p:cNvSpPr txBox="1"/>
          <p:nvPr/>
        </p:nvSpPr>
        <p:spPr>
          <a:xfrm>
            <a:off x="93611" y="3066539"/>
            <a:ext cx="1859285" cy="300082"/>
          </a:xfrm>
          <a:prstGeom prst="rect">
            <a:avLst/>
          </a:prstGeom>
          <a:noFill/>
        </p:spPr>
        <p:txBody>
          <a:bodyPr wrap="square" rtlCol="0">
            <a:spAutoFit/>
          </a:bodyPr>
          <a:lstStyle/>
          <a:p>
            <a:r>
              <a:rPr lang="en-US" sz="1350" dirty="0"/>
              <a:t>Amy Zhu, Cornell</a:t>
            </a:r>
          </a:p>
        </p:txBody>
      </p:sp>
      <p:sp>
        <p:nvSpPr>
          <p:cNvPr id="12" name="TextBox 11"/>
          <p:cNvSpPr txBox="1"/>
          <p:nvPr/>
        </p:nvSpPr>
        <p:spPr>
          <a:xfrm>
            <a:off x="115035" y="845158"/>
            <a:ext cx="2336065" cy="300082"/>
          </a:xfrm>
          <a:prstGeom prst="rect">
            <a:avLst/>
          </a:prstGeom>
          <a:noFill/>
        </p:spPr>
        <p:txBody>
          <a:bodyPr wrap="square" rtlCol="0">
            <a:spAutoFit/>
          </a:bodyPr>
          <a:lstStyle/>
          <a:p>
            <a:r>
              <a:rPr lang="en-US" sz="1350" dirty="0"/>
              <a:t>Sarah Willson, U Chicago</a:t>
            </a:r>
          </a:p>
        </p:txBody>
      </p:sp>
      <p:sp>
        <p:nvSpPr>
          <p:cNvPr id="16" name="TextBox 15"/>
          <p:cNvSpPr txBox="1"/>
          <p:nvPr/>
        </p:nvSpPr>
        <p:spPr>
          <a:xfrm>
            <a:off x="4672052" y="840940"/>
            <a:ext cx="1915995" cy="300082"/>
          </a:xfrm>
          <a:prstGeom prst="rect">
            <a:avLst/>
          </a:prstGeom>
          <a:noFill/>
        </p:spPr>
        <p:txBody>
          <a:bodyPr wrap="square" rtlCol="0">
            <a:spAutoFit/>
          </a:bodyPr>
          <a:lstStyle/>
          <a:p>
            <a:r>
              <a:rPr lang="en-US" sz="1350" dirty="0"/>
              <a:t>Liana </a:t>
            </a:r>
            <a:r>
              <a:rPr lang="en-US" sz="1350" dirty="0" err="1"/>
              <a:t>Shpani</a:t>
            </a:r>
            <a:r>
              <a:rPr lang="en-US" sz="1350" dirty="0"/>
              <a:t>, Cornell</a:t>
            </a:r>
          </a:p>
        </p:txBody>
      </p:sp>
      <p:sp>
        <p:nvSpPr>
          <p:cNvPr id="17" name="TextBox 16"/>
          <p:cNvSpPr txBox="1"/>
          <p:nvPr/>
        </p:nvSpPr>
        <p:spPr>
          <a:xfrm>
            <a:off x="2225271" y="2875726"/>
            <a:ext cx="2223527" cy="507831"/>
          </a:xfrm>
          <a:prstGeom prst="rect">
            <a:avLst/>
          </a:prstGeom>
          <a:noFill/>
        </p:spPr>
        <p:txBody>
          <a:bodyPr wrap="square" rtlCol="0">
            <a:spAutoFit/>
          </a:bodyPr>
          <a:lstStyle/>
          <a:p>
            <a:r>
              <a:rPr lang="en-US" sz="1350" dirty="0"/>
              <a:t>Caleb Thompson, U Chicago</a:t>
            </a:r>
          </a:p>
        </p:txBody>
      </p:sp>
      <p:sp>
        <p:nvSpPr>
          <p:cNvPr id="19" name="TextBox 18"/>
          <p:cNvSpPr txBox="1"/>
          <p:nvPr/>
        </p:nvSpPr>
        <p:spPr>
          <a:xfrm>
            <a:off x="2366186" y="845787"/>
            <a:ext cx="2665694" cy="300082"/>
          </a:xfrm>
          <a:prstGeom prst="rect">
            <a:avLst/>
          </a:prstGeom>
          <a:noFill/>
        </p:spPr>
        <p:txBody>
          <a:bodyPr wrap="square" rtlCol="0">
            <a:spAutoFit/>
          </a:bodyPr>
          <a:lstStyle/>
          <a:p>
            <a:r>
              <a:rPr lang="en-US" sz="1350" dirty="0"/>
              <a:t>Nathan Sitaraman, Cornell </a:t>
            </a:r>
          </a:p>
        </p:txBody>
      </p:sp>
      <p:sp>
        <p:nvSpPr>
          <p:cNvPr id="21" name="TextBox 20"/>
          <p:cNvSpPr txBox="1"/>
          <p:nvPr/>
        </p:nvSpPr>
        <p:spPr>
          <a:xfrm>
            <a:off x="4524720" y="3028761"/>
            <a:ext cx="2063328" cy="300082"/>
          </a:xfrm>
          <a:prstGeom prst="rect">
            <a:avLst/>
          </a:prstGeom>
          <a:noFill/>
        </p:spPr>
        <p:txBody>
          <a:bodyPr wrap="square" rtlCol="0">
            <a:spAutoFit/>
          </a:bodyPr>
          <a:lstStyle/>
          <a:p>
            <a:r>
              <a:rPr lang="en-US" sz="1350" dirty="0"/>
              <a:t>Michelle Kelley, Cornell</a:t>
            </a:r>
          </a:p>
        </p:txBody>
      </p:sp>
      <p:sp>
        <p:nvSpPr>
          <p:cNvPr id="23" name="Date Placeholder 2">
            <a:extLst>
              <a:ext uri="{FF2B5EF4-FFF2-40B4-BE49-F238E27FC236}">
                <a16:creationId xmlns:a16="http://schemas.microsoft.com/office/drawing/2014/main" id="{A9652C70-C2F0-4BFA-ABE1-FB7DDCB0E0EA}"/>
              </a:ext>
            </a:extLst>
          </p:cNvPr>
          <p:cNvSpPr txBox="1">
            <a:spLocks/>
          </p:cNvSpPr>
          <p:nvPr/>
        </p:nvSpPr>
        <p:spPr>
          <a:xfrm>
            <a:off x="1194346" y="4974553"/>
            <a:ext cx="1489738"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1" i="1" dirty="0"/>
              <a:t>March 15, 2024</a:t>
            </a:r>
          </a:p>
        </p:txBody>
      </p:sp>
      <p:sp>
        <p:nvSpPr>
          <p:cNvPr id="24" name="Footer Placeholder 3">
            <a:extLst>
              <a:ext uri="{FF2B5EF4-FFF2-40B4-BE49-F238E27FC236}">
                <a16:creationId xmlns:a16="http://schemas.microsoft.com/office/drawing/2014/main" id="{0BCB8F83-4986-4B86-8D86-050AC8B39642}"/>
              </a:ext>
            </a:extLst>
          </p:cNvPr>
          <p:cNvSpPr txBox="1">
            <a:spLocks/>
          </p:cNvSpPr>
          <p:nvPr/>
        </p:nvSpPr>
        <p:spPr>
          <a:xfrm>
            <a:off x="2474028" y="4945945"/>
            <a:ext cx="4119091"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1" i="1" dirty="0"/>
              <a:t>CBB External Communications, Steven J. </a:t>
            </a:r>
            <a:r>
              <a:rPr lang="en-US" sz="901" i="1" dirty="0" err="1"/>
              <a:t>Sibener</a:t>
            </a:r>
            <a:endParaRPr lang="en-US" sz="901" i="1" dirty="0"/>
          </a:p>
        </p:txBody>
      </p:sp>
      <p:sp>
        <p:nvSpPr>
          <p:cNvPr id="22" name="TextBox 21">
            <a:extLst>
              <a:ext uri="{FF2B5EF4-FFF2-40B4-BE49-F238E27FC236}">
                <a16:creationId xmlns:a16="http://schemas.microsoft.com/office/drawing/2014/main" id="{FA3FB164-DE9B-DB4D-B322-D03294C409B6}"/>
              </a:ext>
            </a:extLst>
          </p:cNvPr>
          <p:cNvSpPr txBox="1"/>
          <p:nvPr/>
        </p:nvSpPr>
        <p:spPr>
          <a:xfrm>
            <a:off x="6777815" y="840940"/>
            <a:ext cx="2063329" cy="300082"/>
          </a:xfrm>
          <a:prstGeom prst="rect">
            <a:avLst/>
          </a:prstGeom>
          <a:noFill/>
        </p:spPr>
        <p:txBody>
          <a:bodyPr wrap="square" rtlCol="0">
            <a:spAutoFit/>
          </a:bodyPr>
          <a:lstStyle/>
          <a:p>
            <a:r>
              <a:rPr lang="en-US" sz="1350" dirty="0"/>
              <a:t>Joshua Mann, UCLA</a:t>
            </a:r>
          </a:p>
        </p:txBody>
      </p:sp>
      <p:sp>
        <p:nvSpPr>
          <p:cNvPr id="26" name="TextBox 25">
            <a:extLst>
              <a:ext uri="{FF2B5EF4-FFF2-40B4-BE49-F238E27FC236}">
                <a16:creationId xmlns:a16="http://schemas.microsoft.com/office/drawing/2014/main" id="{3FD1FFAB-2AAC-704B-9348-8E96A0DD5BA1}"/>
              </a:ext>
            </a:extLst>
          </p:cNvPr>
          <p:cNvSpPr txBox="1"/>
          <p:nvPr/>
        </p:nvSpPr>
        <p:spPr>
          <a:xfrm>
            <a:off x="6885139" y="2858790"/>
            <a:ext cx="2336065" cy="507831"/>
          </a:xfrm>
          <a:prstGeom prst="rect">
            <a:avLst/>
          </a:prstGeom>
          <a:noFill/>
        </p:spPr>
        <p:txBody>
          <a:bodyPr wrap="square" rtlCol="0">
            <a:spAutoFit/>
          </a:bodyPr>
          <a:lstStyle/>
          <a:p>
            <a:r>
              <a:rPr lang="en-US" sz="1350" dirty="0"/>
              <a:t>Aiden Harbick, Brigham Young U</a:t>
            </a:r>
          </a:p>
        </p:txBody>
      </p:sp>
      <p:pic>
        <p:nvPicPr>
          <p:cNvPr id="7" name="Picture 6" descr="A person giving a presentation&#10;&#10;Description automatically generated with medium confidence">
            <a:extLst>
              <a:ext uri="{FF2B5EF4-FFF2-40B4-BE49-F238E27FC236}">
                <a16:creationId xmlns:a16="http://schemas.microsoft.com/office/drawing/2014/main" id="{572EEF07-E564-9915-71F2-0409CF5DEE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24720" y="3355284"/>
            <a:ext cx="2298545" cy="1231814"/>
          </a:xfrm>
          <a:prstGeom prst="rect">
            <a:avLst/>
          </a:prstGeom>
        </p:spPr>
      </p:pic>
      <p:pic>
        <p:nvPicPr>
          <p:cNvPr id="9" name="Picture 8" descr="A person giving a presentation&#10;&#10;Description automatically generated with medium confidence">
            <a:extLst>
              <a:ext uri="{FF2B5EF4-FFF2-40B4-BE49-F238E27FC236}">
                <a16:creationId xmlns:a16="http://schemas.microsoft.com/office/drawing/2014/main" id="{F4AAE9BF-B4BA-BC8D-C1CB-6EA45E21F89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25271" y="3395630"/>
            <a:ext cx="2223527" cy="1190681"/>
          </a:xfrm>
          <a:prstGeom prst="rect">
            <a:avLst/>
          </a:prstGeom>
        </p:spPr>
      </p:pic>
      <p:pic>
        <p:nvPicPr>
          <p:cNvPr id="14" name="Picture 13" descr="A group of people sitting in a room looking at a projected screen&#10;&#10;Description automatically generated with low confidence">
            <a:extLst>
              <a:ext uri="{FF2B5EF4-FFF2-40B4-BE49-F238E27FC236}">
                <a16:creationId xmlns:a16="http://schemas.microsoft.com/office/drawing/2014/main" id="{E4E8039C-87ED-B680-ECA2-9F40D992692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5035" y="1155531"/>
            <a:ext cx="2223527" cy="1341001"/>
          </a:xfrm>
          <a:prstGeom prst="rect">
            <a:avLst/>
          </a:prstGeom>
        </p:spPr>
      </p:pic>
      <p:pic>
        <p:nvPicPr>
          <p:cNvPr id="18" name="Picture 17" descr="A person giving a presentation&#10;&#10;Description automatically generated with medium confidence">
            <a:extLst>
              <a:ext uri="{FF2B5EF4-FFF2-40B4-BE49-F238E27FC236}">
                <a16:creationId xmlns:a16="http://schemas.microsoft.com/office/drawing/2014/main" id="{5D75873F-6CC6-C70B-CBD0-B85D477BA5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393544" y="1167677"/>
            <a:ext cx="2223527" cy="1335154"/>
          </a:xfrm>
          <a:prstGeom prst="rect">
            <a:avLst/>
          </a:prstGeom>
        </p:spPr>
      </p:pic>
      <p:pic>
        <p:nvPicPr>
          <p:cNvPr id="27" name="Picture 26" descr="A person giving a presentation&#10;&#10;Description automatically generated with low confidence">
            <a:extLst>
              <a:ext uri="{FF2B5EF4-FFF2-40B4-BE49-F238E27FC236}">
                <a16:creationId xmlns:a16="http://schemas.microsoft.com/office/drawing/2014/main" id="{DCBC9C10-1FF4-30AE-94C5-01F1E067317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77815" y="1172309"/>
            <a:ext cx="2336065" cy="1330521"/>
          </a:xfrm>
          <a:prstGeom prst="rect">
            <a:avLst/>
          </a:prstGeom>
        </p:spPr>
      </p:pic>
      <p:pic>
        <p:nvPicPr>
          <p:cNvPr id="30" name="Picture 29" descr="A person giving a presentation&#10;&#10;Description automatically generated">
            <a:extLst>
              <a:ext uri="{FF2B5EF4-FFF2-40B4-BE49-F238E27FC236}">
                <a16:creationId xmlns:a16="http://schemas.microsoft.com/office/drawing/2014/main" id="{3560030F-5D28-D685-924E-0E8C5077E5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3611" y="3373345"/>
            <a:ext cx="2071375" cy="1212966"/>
          </a:xfrm>
          <a:prstGeom prst="rect">
            <a:avLst/>
          </a:prstGeom>
        </p:spPr>
      </p:pic>
      <p:pic>
        <p:nvPicPr>
          <p:cNvPr id="32" name="Picture 31" descr="A person giving a presentation&#10;&#10;Description automatically generated">
            <a:extLst>
              <a:ext uri="{FF2B5EF4-FFF2-40B4-BE49-F238E27FC236}">
                <a16:creationId xmlns:a16="http://schemas.microsoft.com/office/drawing/2014/main" id="{87DDEB1F-B52B-8C23-E7A8-92E1411B988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672053" y="1172309"/>
            <a:ext cx="2063329" cy="1324223"/>
          </a:xfrm>
          <a:prstGeom prst="rect">
            <a:avLst/>
          </a:prstGeom>
        </p:spPr>
      </p:pic>
      <p:pic>
        <p:nvPicPr>
          <p:cNvPr id="36" name="Picture 35" descr="A person giving a presentation&#10;&#10;Description automatically generated">
            <a:extLst>
              <a:ext uri="{FF2B5EF4-FFF2-40B4-BE49-F238E27FC236}">
                <a16:creationId xmlns:a16="http://schemas.microsoft.com/office/drawing/2014/main" id="{A96874FB-59F1-C106-595A-0D0CF9D79DE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885139" y="3354498"/>
            <a:ext cx="2228741" cy="1231814"/>
          </a:xfrm>
          <a:prstGeom prst="rect">
            <a:avLst/>
          </a:prstGeom>
        </p:spPr>
      </p:pic>
    </p:spTree>
    <p:extLst>
      <p:ext uri="{BB962C8B-B14F-4D97-AF65-F5344CB8AC3E}">
        <p14:creationId xmlns:p14="http://schemas.microsoft.com/office/powerpoint/2010/main" val="1464716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C5087-CC8C-E84F-A0B3-94164FD8870E}"/>
              </a:ext>
            </a:extLst>
          </p:cNvPr>
          <p:cNvSpPr>
            <a:spLocks noGrp="1"/>
          </p:cNvSpPr>
          <p:nvPr>
            <p:ph type="title"/>
          </p:nvPr>
        </p:nvSpPr>
        <p:spPr>
          <a:xfrm>
            <a:off x="0" y="0"/>
            <a:ext cx="9144000" cy="640080"/>
          </a:xfrm>
        </p:spPr>
        <p:txBody>
          <a:bodyPr/>
          <a:lstStyle/>
          <a:p>
            <a:r>
              <a:rPr lang="en-US" sz="2402" dirty="0"/>
              <a:t>Career Panel                   Students/</a:t>
            </a:r>
            <a:r>
              <a:rPr lang="en-US" sz="2402" dirty="0" err="1"/>
              <a:t>PostDocs</a:t>
            </a:r>
            <a:endParaRPr lang="en-US" sz="2402" dirty="0"/>
          </a:p>
        </p:txBody>
      </p:sp>
      <p:sp>
        <p:nvSpPr>
          <p:cNvPr id="5" name="Slide Number Placeholder 4">
            <a:extLst>
              <a:ext uri="{FF2B5EF4-FFF2-40B4-BE49-F238E27FC236}">
                <a16:creationId xmlns:a16="http://schemas.microsoft.com/office/drawing/2014/main" id="{8366765D-155C-3B4B-8C82-D7BD7C0FE050}"/>
              </a:ext>
            </a:extLst>
          </p:cNvPr>
          <p:cNvSpPr>
            <a:spLocks noGrp="1"/>
          </p:cNvSpPr>
          <p:nvPr>
            <p:ph type="sldNum" sz="quarter" idx="12"/>
          </p:nvPr>
        </p:nvSpPr>
        <p:spPr/>
        <p:txBody>
          <a:bodyPr/>
          <a:lstStyle/>
          <a:p>
            <a:fld id="{921CBE81-14BD-7343-B359-01BCBA3179F9}" type="slidenum">
              <a:rPr lang="en-US" smtClean="0"/>
              <a:t>9</a:t>
            </a:fld>
            <a:endParaRPr lang="en-US"/>
          </a:p>
        </p:txBody>
      </p:sp>
      <p:sp>
        <p:nvSpPr>
          <p:cNvPr id="9" name="Date Placeholder 2">
            <a:extLst>
              <a:ext uri="{FF2B5EF4-FFF2-40B4-BE49-F238E27FC236}">
                <a16:creationId xmlns:a16="http://schemas.microsoft.com/office/drawing/2014/main" id="{2F36F007-EC51-43DA-9767-6509B1702CAB}"/>
              </a:ext>
            </a:extLst>
          </p:cNvPr>
          <p:cNvSpPr txBox="1">
            <a:spLocks/>
          </p:cNvSpPr>
          <p:nvPr/>
        </p:nvSpPr>
        <p:spPr>
          <a:xfrm>
            <a:off x="1194346" y="4974553"/>
            <a:ext cx="1489738"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1" i="1" dirty="0"/>
              <a:t>March 15, 2024</a:t>
            </a:r>
          </a:p>
        </p:txBody>
      </p:sp>
      <p:sp>
        <p:nvSpPr>
          <p:cNvPr id="10" name="Footer Placeholder 3">
            <a:extLst>
              <a:ext uri="{FF2B5EF4-FFF2-40B4-BE49-F238E27FC236}">
                <a16:creationId xmlns:a16="http://schemas.microsoft.com/office/drawing/2014/main" id="{835B270E-7D6F-4234-AE00-116417783469}"/>
              </a:ext>
            </a:extLst>
          </p:cNvPr>
          <p:cNvSpPr txBox="1">
            <a:spLocks/>
          </p:cNvSpPr>
          <p:nvPr/>
        </p:nvSpPr>
        <p:spPr>
          <a:xfrm>
            <a:off x="2512455" y="4974553"/>
            <a:ext cx="4119091" cy="1716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1" i="1" dirty="0"/>
              <a:t>CBB External Communications, Steven J. </a:t>
            </a:r>
            <a:r>
              <a:rPr lang="en-US" sz="901" i="1" dirty="0" err="1"/>
              <a:t>Sibener</a:t>
            </a:r>
            <a:endParaRPr lang="en-US" sz="901" i="1" dirty="0"/>
          </a:p>
        </p:txBody>
      </p:sp>
      <p:sp>
        <p:nvSpPr>
          <p:cNvPr id="12" name="Left-Right Arrow 11"/>
          <p:cNvSpPr/>
          <p:nvPr/>
        </p:nvSpPr>
        <p:spPr>
          <a:xfrm>
            <a:off x="3817694" y="190332"/>
            <a:ext cx="913065" cy="36385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2" dirty="0"/>
          </a:p>
        </p:txBody>
      </p:sp>
      <p:sp>
        <p:nvSpPr>
          <p:cNvPr id="11" name="TextBox 10">
            <a:extLst>
              <a:ext uri="{FF2B5EF4-FFF2-40B4-BE49-F238E27FC236}">
                <a16:creationId xmlns:a16="http://schemas.microsoft.com/office/drawing/2014/main" id="{5E4DE0E5-3BF0-7045-BD6E-E3EDCA3FD8C3}"/>
              </a:ext>
            </a:extLst>
          </p:cNvPr>
          <p:cNvSpPr txBox="1"/>
          <p:nvPr/>
        </p:nvSpPr>
        <p:spPr>
          <a:xfrm>
            <a:off x="4571200" y="733171"/>
            <a:ext cx="4100912" cy="646331"/>
          </a:xfrm>
          <a:prstGeom prst="rect">
            <a:avLst/>
          </a:prstGeom>
          <a:noFill/>
        </p:spPr>
        <p:txBody>
          <a:bodyPr wrap="square" rtlCol="0">
            <a:spAutoFit/>
          </a:bodyPr>
          <a:lstStyle/>
          <a:p>
            <a:pPr algn="ctr"/>
            <a:r>
              <a:rPr lang="en-US" sz="1800" b="1" dirty="0">
                <a:solidFill>
                  <a:srgbClr val="C00000"/>
                </a:solidFill>
              </a:rPr>
              <a:t>Career Development Panels </a:t>
            </a:r>
          </a:p>
          <a:p>
            <a:pPr algn="ctr"/>
            <a:r>
              <a:rPr lang="en-US" sz="1800" b="1" dirty="0">
                <a:solidFill>
                  <a:srgbClr val="C00000"/>
                </a:solidFill>
              </a:rPr>
              <a:t>June 2022</a:t>
            </a:r>
            <a:endParaRPr lang="en-US" sz="1800" dirty="0">
              <a:solidFill>
                <a:srgbClr val="C00000"/>
              </a:solidFill>
            </a:endParaRPr>
          </a:p>
        </p:txBody>
      </p:sp>
      <p:sp>
        <p:nvSpPr>
          <p:cNvPr id="14" name="TextBox 13">
            <a:extLst>
              <a:ext uri="{FF2B5EF4-FFF2-40B4-BE49-F238E27FC236}">
                <a16:creationId xmlns:a16="http://schemas.microsoft.com/office/drawing/2014/main" id="{59535782-4BB7-4144-94B9-9767FE2AA88B}"/>
              </a:ext>
            </a:extLst>
          </p:cNvPr>
          <p:cNvSpPr txBox="1"/>
          <p:nvPr/>
        </p:nvSpPr>
        <p:spPr>
          <a:xfrm>
            <a:off x="4330244" y="1357083"/>
            <a:ext cx="4873533" cy="1477328"/>
          </a:xfrm>
          <a:prstGeom prst="rect">
            <a:avLst/>
          </a:prstGeom>
          <a:noFill/>
        </p:spPr>
        <p:txBody>
          <a:bodyPr wrap="square" rtlCol="0">
            <a:spAutoFit/>
          </a:bodyPr>
          <a:lstStyle/>
          <a:p>
            <a:r>
              <a:rPr lang="en-US" sz="1500" b="1" dirty="0"/>
              <a:t>Robert </a:t>
            </a:r>
            <a:r>
              <a:rPr lang="en-US" sz="1500" b="1" dirty="0" err="1"/>
              <a:t>Kaindl</a:t>
            </a:r>
            <a:r>
              <a:rPr lang="en-US" sz="1500" b="1" dirty="0"/>
              <a:t> </a:t>
            </a:r>
            <a:r>
              <a:rPr lang="en-US" sz="1500" dirty="0"/>
              <a:t>– Professor @ Arizona State University</a:t>
            </a:r>
          </a:p>
          <a:p>
            <a:r>
              <a:rPr lang="en-US" sz="1500" b="1" dirty="0" err="1"/>
              <a:t>Zhirong</a:t>
            </a:r>
            <a:r>
              <a:rPr lang="en-US" sz="1500" b="1" dirty="0"/>
              <a:t> Huang </a:t>
            </a:r>
            <a:r>
              <a:rPr lang="en-US" sz="1500" dirty="0"/>
              <a:t>- Senior Research Scientist @ SLAC</a:t>
            </a:r>
          </a:p>
          <a:p>
            <a:r>
              <a:rPr lang="en-US" sz="1500" b="1" dirty="0"/>
              <a:t>Luca </a:t>
            </a:r>
            <a:r>
              <a:rPr lang="en-US" sz="1500" b="1" dirty="0" err="1"/>
              <a:t>Giannessi</a:t>
            </a:r>
            <a:r>
              <a:rPr lang="en-US" sz="1500" b="1" dirty="0"/>
              <a:t> </a:t>
            </a:r>
            <a:r>
              <a:rPr lang="en-US" sz="1500" dirty="0"/>
              <a:t>– Senior  Research Scientist @ INFN</a:t>
            </a:r>
          </a:p>
          <a:p>
            <a:r>
              <a:rPr lang="en-US" sz="1500" b="1" dirty="0"/>
              <a:t>Marie-Emmanuelle </a:t>
            </a:r>
            <a:r>
              <a:rPr lang="en-US" sz="1500" b="1" dirty="0" err="1"/>
              <a:t>Couprie</a:t>
            </a:r>
            <a:r>
              <a:rPr lang="en-US" sz="1500" b="1" dirty="0"/>
              <a:t> </a:t>
            </a:r>
            <a:r>
              <a:rPr lang="en-US" sz="1500" dirty="0"/>
              <a:t>– Senior Research Scientist @ SOLEIL</a:t>
            </a:r>
          </a:p>
          <a:p>
            <a:endParaRPr lang="en-US" sz="1500" dirty="0"/>
          </a:p>
        </p:txBody>
      </p:sp>
      <p:sp>
        <p:nvSpPr>
          <p:cNvPr id="3" name="TextBox 2">
            <a:extLst>
              <a:ext uri="{FF2B5EF4-FFF2-40B4-BE49-F238E27FC236}">
                <a16:creationId xmlns:a16="http://schemas.microsoft.com/office/drawing/2014/main" id="{2E7D0588-923B-EC4D-9DDC-1506FB37F6A9}"/>
              </a:ext>
            </a:extLst>
          </p:cNvPr>
          <p:cNvSpPr txBox="1"/>
          <p:nvPr/>
        </p:nvSpPr>
        <p:spPr>
          <a:xfrm>
            <a:off x="861625" y="4503172"/>
            <a:ext cx="2569934" cy="299954"/>
          </a:xfrm>
          <a:prstGeom prst="rect">
            <a:avLst/>
          </a:prstGeom>
          <a:noFill/>
        </p:spPr>
        <p:txBody>
          <a:bodyPr wrap="none" rtlCol="0">
            <a:spAutoFit/>
          </a:bodyPr>
          <a:lstStyle/>
          <a:p>
            <a:r>
              <a:rPr lang="en-US" sz="1349" dirty="0"/>
              <a:t>2022 Career Panel Discussion </a:t>
            </a:r>
          </a:p>
        </p:txBody>
      </p:sp>
      <p:sp>
        <p:nvSpPr>
          <p:cNvPr id="15" name="TextBox 14">
            <a:extLst>
              <a:ext uri="{FF2B5EF4-FFF2-40B4-BE49-F238E27FC236}">
                <a16:creationId xmlns:a16="http://schemas.microsoft.com/office/drawing/2014/main" id="{A6932453-299C-9440-87F3-CAD6CE949279}"/>
              </a:ext>
            </a:extLst>
          </p:cNvPr>
          <p:cNvSpPr txBox="1"/>
          <p:nvPr/>
        </p:nvSpPr>
        <p:spPr>
          <a:xfrm>
            <a:off x="213339" y="675416"/>
            <a:ext cx="4159879" cy="646331"/>
          </a:xfrm>
          <a:prstGeom prst="rect">
            <a:avLst/>
          </a:prstGeom>
          <a:noFill/>
        </p:spPr>
        <p:txBody>
          <a:bodyPr wrap="square" rtlCol="0">
            <a:spAutoFit/>
          </a:bodyPr>
          <a:lstStyle/>
          <a:p>
            <a:pPr algn="ctr"/>
            <a:r>
              <a:rPr lang="en-US" sz="1800" b="1" dirty="0">
                <a:solidFill>
                  <a:srgbClr val="C00000"/>
                </a:solidFill>
              </a:rPr>
              <a:t>2022 Panel Discussion with Leading Experts on Compact Light Sources</a:t>
            </a:r>
            <a:endParaRPr lang="en-US" sz="1800" dirty="0">
              <a:solidFill>
                <a:srgbClr val="C00000"/>
              </a:solidFill>
            </a:endParaRPr>
          </a:p>
        </p:txBody>
      </p:sp>
      <p:cxnSp>
        <p:nvCxnSpPr>
          <p:cNvPr id="22" name="Straight Connector 21">
            <a:extLst>
              <a:ext uri="{FF2B5EF4-FFF2-40B4-BE49-F238E27FC236}">
                <a16:creationId xmlns:a16="http://schemas.microsoft.com/office/drawing/2014/main" id="{7A366C5F-2182-4647-9E89-4F5AEFC5BA21}"/>
              </a:ext>
            </a:extLst>
          </p:cNvPr>
          <p:cNvCxnSpPr>
            <a:cxnSpLocks/>
          </p:cNvCxnSpPr>
          <p:nvPr/>
        </p:nvCxnSpPr>
        <p:spPr>
          <a:xfrm>
            <a:off x="4317855" y="733171"/>
            <a:ext cx="0" cy="4238879"/>
          </a:xfrm>
          <a:prstGeom prst="line">
            <a:avLst/>
          </a:prstGeom>
          <a:ln/>
        </p:spPr>
        <p:style>
          <a:lnRef idx="2">
            <a:schemeClr val="accent1"/>
          </a:lnRef>
          <a:fillRef idx="0">
            <a:schemeClr val="accent1"/>
          </a:fillRef>
          <a:effectRef idx="1">
            <a:schemeClr val="accent1"/>
          </a:effectRef>
          <a:fontRef idx="minor">
            <a:schemeClr val="tx1"/>
          </a:fontRef>
        </p:style>
      </p:cxnSp>
      <p:pic>
        <p:nvPicPr>
          <p:cNvPr id="6" name="Picture 5" descr="A person giving a presentation to a group of people&#10;&#10;Description automatically generated with medium confidence">
            <a:extLst>
              <a:ext uri="{FF2B5EF4-FFF2-40B4-BE49-F238E27FC236}">
                <a16:creationId xmlns:a16="http://schemas.microsoft.com/office/drawing/2014/main" id="{1031EB59-13E1-9F96-54F3-66ADB0A369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690" y="1330069"/>
            <a:ext cx="1965707" cy="1416851"/>
          </a:xfrm>
          <a:prstGeom prst="rect">
            <a:avLst/>
          </a:prstGeom>
        </p:spPr>
      </p:pic>
      <p:pic>
        <p:nvPicPr>
          <p:cNvPr id="8" name="Picture 7" descr="A group of people watching a presentation&#10;&#10;Description automatically generated with medium confidence">
            <a:extLst>
              <a:ext uri="{FF2B5EF4-FFF2-40B4-BE49-F238E27FC236}">
                <a16:creationId xmlns:a16="http://schemas.microsoft.com/office/drawing/2014/main" id="{1C9ACB13-B919-1D88-F005-15D7882523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014" y="3067048"/>
            <a:ext cx="1982900" cy="1289001"/>
          </a:xfrm>
          <a:prstGeom prst="rect">
            <a:avLst/>
          </a:prstGeom>
        </p:spPr>
      </p:pic>
      <p:pic>
        <p:nvPicPr>
          <p:cNvPr id="7" name="Picture 6" descr="A person giving a presentation to a group of people&#10;&#10;Description automatically generated with medium confidence">
            <a:extLst>
              <a:ext uri="{FF2B5EF4-FFF2-40B4-BE49-F238E27FC236}">
                <a16:creationId xmlns:a16="http://schemas.microsoft.com/office/drawing/2014/main" id="{9736DD26-AACC-0DA4-C605-84C68DB9284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38537" y="1341259"/>
            <a:ext cx="2135690" cy="1416851"/>
          </a:xfrm>
          <a:prstGeom prst="rect">
            <a:avLst/>
          </a:prstGeom>
        </p:spPr>
      </p:pic>
      <p:pic>
        <p:nvPicPr>
          <p:cNvPr id="16" name="Picture 15" descr="A person giving a presentation to a group of people&#10;&#10;Description automatically generated with medium confidence">
            <a:extLst>
              <a:ext uri="{FF2B5EF4-FFF2-40B4-BE49-F238E27FC236}">
                <a16:creationId xmlns:a16="http://schemas.microsoft.com/office/drawing/2014/main" id="{F7E03983-040E-C133-128A-F0948A1B771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56063" y="3067048"/>
            <a:ext cx="2135682" cy="1289001"/>
          </a:xfrm>
          <a:prstGeom prst="rect">
            <a:avLst/>
          </a:prstGeom>
        </p:spPr>
      </p:pic>
      <p:sp>
        <p:nvSpPr>
          <p:cNvPr id="4" name="TextBox 3">
            <a:extLst>
              <a:ext uri="{FF2B5EF4-FFF2-40B4-BE49-F238E27FC236}">
                <a16:creationId xmlns:a16="http://schemas.microsoft.com/office/drawing/2014/main" id="{58ECA468-F7D3-A08F-821F-A48E4582A578}"/>
              </a:ext>
            </a:extLst>
          </p:cNvPr>
          <p:cNvSpPr txBox="1"/>
          <p:nvPr/>
        </p:nvSpPr>
        <p:spPr>
          <a:xfrm>
            <a:off x="4626840" y="2639784"/>
            <a:ext cx="4009411" cy="646203"/>
          </a:xfrm>
          <a:prstGeom prst="rect">
            <a:avLst/>
          </a:prstGeom>
          <a:noFill/>
        </p:spPr>
        <p:txBody>
          <a:bodyPr wrap="square" rtlCol="0">
            <a:spAutoFit/>
          </a:bodyPr>
          <a:lstStyle/>
          <a:p>
            <a:pPr algn="ctr"/>
            <a:r>
              <a:rPr lang="en-US" sz="1800" b="1" dirty="0">
                <a:solidFill>
                  <a:srgbClr val="C00000"/>
                </a:solidFill>
              </a:rPr>
              <a:t>July 2023</a:t>
            </a:r>
            <a:endParaRPr lang="en-US" sz="1800" dirty="0">
              <a:solidFill>
                <a:srgbClr val="C00000"/>
              </a:solidFill>
            </a:endParaRPr>
          </a:p>
          <a:p>
            <a:endParaRPr lang="en-US" dirty="0"/>
          </a:p>
        </p:txBody>
      </p:sp>
      <p:sp>
        <p:nvSpPr>
          <p:cNvPr id="13" name="TextBox 12">
            <a:extLst>
              <a:ext uri="{FF2B5EF4-FFF2-40B4-BE49-F238E27FC236}">
                <a16:creationId xmlns:a16="http://schemas.microsoft.com/office/drawing/2014/main" id="{3EC44088-3A90-1F8E-D144-2314203BFB53}"/>
              </a:ext>
            </a:extLst>
          </p:cNvPr>
          <p:cNvSpPr txBox="1"/>
          <p:nvPr/>
        </p:nvSpPr>
        <p:spPr>
          <a:xfrm>
            <a:off x="4398438" y="3021087"/>
            <a:ext cx="4873532" cy="2215863"/>
          </a:xfrm>
          <a:prstGeom prst="rect">
            <a:avLst/>
          </a:prstGeom>
          <a:noFill/>
        </p:spPr>
        <p:txBody>
          <a:bodyPr wrap="square" rtlCol="0">
            <a:spAutoFit/>
          </a:bodyPr>
          <a:lstStyle/>
          <a:p>
            <a:r>
              <a:rPr lang="en-US" sz="1500" b="1" dirty="0"/>
              <a:t>John </a:t>
            </a:r>
            <a:r>
              <a:rPr lang="en-US" sz="1500" b="1" dirty="0" err="1"/>
              <a:t>Vennekate</a:t>
            </a:r>
            <a:r>
              <a:rPr lang="en-US" sz="1500" b="1" dirty="0"/>
              <a:t> </a:t>
            </a:r>
            <a:r>
              <a:rPr lang="en-US" sz="1500" dirty="0"/>
              <a:t>– Herman </a:t>
            </a:r>
            <a:r>
              <a:rPr lang="en-US" sz="1500" dirty="0" err="1"/>
              <a:t>Grunder</a:t>
            </a:r>
            <a:r>
              <a:rPr lang="en-US" sz="1500" dirty="0"/>
              <a:t> Fellow @ </a:t>
            </a:r>
          </a:p>
          <a:p>
            <a:r>
              <a:rPr lang="en-US" sz="1500" dirty="0"/>
              <a:t>Jefferson National Lab</a:t>
            </a:r>
            <a:endParaRPr lang="en-US" sz="1500" b="1" dirty="0"/>
          </a:p>
          <a:p>
            <a:r>
              <a:rPr lang="en-US" sz="1500" b="1" dirty="0"/>
              <a:t>Cathy Cutler </a:t>
            </a:r>
            <a:r>
              <a:rPr lang="en-US" sz="1500" dirty="0"/>
              <a:t>– Director of Medical Isotope Research and Production @ Brookhaven National Lab</a:t>
            </a:r>
            <a:endParaRPr lang="en-US" sz="1500" b="1" dirty="0"/>
          </a:p>
          <a:p>
            <a:r>
              <a:rPr lang="en-US" sz="1500" b="1" dirty="0"/>
              <a:t>Massimo Dal </a:t>
            </a:r>
            <a:r>
              <a:rPr lang="en-US" sz="1500" b="1" dirty="0" err="1"/>
              <a:t>Forno</a:t>
            </a:r>
            <a:r>
              <a:rPr lang="en-US" sz="1500" b="1" dirty="0"/>
              <a:t> – </a:t>
            </a:r>
            <a:r>
              <a:rPr lang="en-US" sz="1500" dirty="0"/>
              <a:t>Electrical Engineer and Scientist</a:t>
            </a:r>
            <a:r>
              <a:rPr lang="en-US" sz="1500" b="1" dirty="0"/>
              <a:t> </a:t>
            </a:r>
            <a:r>
              <a:rPr lang="en-US" sz="1500" dirty="0"/>
              <a:t>@ </a:t>
            </a:r>
            <a:r>
              <a:rPr lang="en-US" sz="1500" dirty="0" err="1"/>
              <a:t>ViewRay</a:t>
            </a:r>
            <a:r>
              <a:rPr lang="en-US" sz="1500" dirty="0"/>
              <a:t>, Inc.)</a:t>
            </a:r>
            <a:endParaRPr lang="en-US" sz="1500" b="1" dirty="0"/>
          </a:p>
          <a:p>
            <a:r>
              <a:rPr lang="en-US" sz="1500" b="1" dirty="0"/>
              <a:t>Bruce Dunham – </a:t>
            </a:r>
            <a:r>
              <a:rPr lang="en-US" sz="1500" dirty="0"/>
              <a:t>Vice President of Engineering</a:t>
            </a:r>
            <a:r>
              <a:rPr lang="en-US" sz="1500" b="1" dirty="0"/>
              <a:t> </a:t>
            </a:r>
            <a:r>
              <a:rPr lang="en-US" sz="1500" dirty="0"/>
              <a:t>@ </a:t>
            </a:r>
            <a:r>
              <a:rPr lang="en-US" sz="1500" dirty="0" err="1"/>
              <a:t>xLight</a:t>
            </a:r>
            <a:r>
              <a:rPr lang="en-US" sz="1500" dirty="0"/>
              <a:t>, Inc.</a:t>
            </a:r>
            <a:endParaRPr lang="en-US" sz="1500" b="1" dirty="0"/>
          </a:p>
          <a:p>
            <a:endParaRPr lang="en-US" dirty="0"/>
          </a:p>
        </p:txBody>
      </p:sp>
    </p:spTree>
    <p:extLst>
      <p:ext uri="{BB962C8B-B14F-4D97-AF65-F5344CB8AC3E}">
        <p14:creationId xmlns:p14="http://schemas.microsoft.com/office/powerpoint/2010/main" val="2337631272"/>
      </p:ext>
    </p:extLst>
  </p:cSld>
  <p:clrMapOvr>
    <a:masterClrMapping/>
  </p:clrMapOvr>
</p:sld>
</file>

<file path=ppt/theme/theme1.xml><?xml version="1.0" encoding="utf-8"?>
<a:theme xmlns:a="http://schemas.openxmlformats.org/drawingml/2006/main" name="Bright Beams theme">
  <a:themeElements>
    <a:clrScheme name="CBB color scheme">
      <a:dk1>
        <a:srgbClr val="000000"/>
      </a:dk1>
      <a:lt1>
        <a:srgbClr val="FEFFFE"/>
      </a:lt1>
      <a:dk2>
        <a:srgbClr val="CBCCCB"/>
      </a:dk2>
      <a:lt2>
        <a:srgbClr val="E5E6E5"/>
      </a:lt2>
      <a:accent1>
        <a:srgbClr val="B31B1B"/>
      </a:accent1>
      <a:accent2>
        <a:srgbClr val="FF7F00"/>
      </a:accent2>
      <a:accent3>
        <a:srgbClr val="09657C"/>
      </a:accent3>
      <a:accent4>
        <a:srgbClr val="9D9683"/>
      </a:accent4>
      <a:accent5>
        <a:srgbClr val="CBCCCB"/>
      </a:accent5>
      <a:accent6>
        <a:srgbClr val="E5E6E5"/>
      </a:accent6>
      <a:hlink>
        <a:srgbClr val="FF7F00"/>
      </a:hlink>
      <a:folHlink>
        <a:srgbClr val="09657C"/>
      </a:folHlink>
    </a:clrScheme>
    <a:fontScheme name="1_CesrTA_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esrTA_Revie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esrTA_Revie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esrTA_Review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esrTA_Review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esrTA_Re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esrTA_Re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esrTA_Re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9" id="{E8A3165E-882B-954C-B448-921CBB7E718D}" vid="{C12B6722-4CBE-F846-A83A-6556433E41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Bright Beams theme</Template>
  <TotalTime>23531</TotalTime>
  <Words>3244</Words>
  <Application>Microsoft Macintosh PowerPoint</Application>
  <PresentationFormat>On-screen Show (16:9)</PresentationFormat>
  <Paragraphs>527</Paragraphs>
  <Slides>29</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Georgia</vt:lpstr>
      <vt:lpstr>Times New Roman</vt:lpstr>
      <vt:lpstr>Wingdings</vt:lpstr>
      <vt:lpstr>Bright Beams theme</vt:lpstr>
      <vt:lpstr>PowerPoint Presentation</vt:lpstr>
      <vt:lpstr>PowerPoint Presentation</vt:lpstr>
      <vt:lpstr>A Two-way Street</vt:lpstr>
      <vt:lpstr>CBB In-Person Symposia</vt:lpstr>
      <vt:lpstr>CBB Annual Symposium 2022 @ UCLA</vt:lpstr>
      <vt:lpstr>CBB Annual Symposium 2023 @ Cornell</vt:lpstr>
      <vt:lpstr>CBB Student Poster Presentations at Symposium</vt:lpstr>
      <vt:lpstr>Research Blitz at Symposium</vt:lpstr>
      <vt:lpstr>Career Panel                   Students/PostDocs</vt:lpstr>
      <vt:lpstr>Broad Reach of CBB Seminar Series Webcast</vt:lpstr>
      <vt:lpstr>CBB Seminar Series Webcast</vt:lpstr>
      <vt:lpstr>Brighter Ahead! CBB Broad Contributions within the Accelerator Community via Workshops, Meetings and Education</vt:lpstr>
      <vt:lpstr> CBB Around the World</vt:lpstr>
      <vt:lpstr>CBB Knowledge Shared</vt:lpstr>
      <vt:lpstr>CBB Knowledge Shared – Selected Publications 2022 - 2023</vt:lpstr>
      <vt:lpstr>Community Engagement</vt:lpstr>
      <vt:lpstr>Professional Activities of CBB Faculty</vt:lpstr>
      <vt:lpstr>Leadership in the Broader Community</vt:lpstr>
      <vt:lpstr>Building Visibility for CBB</vt:lpstr>
      <vt:lpstr>Future Scientists – Broadening Our Impact</vt:lpstr>
      <vt:lpstr>Workforce =on track!</vt:lpstr>
      <vt:lpstr>Our Output: Highly trained scientists</vt:lpstr>
      <vt:lpstr>People of all career levels with academia, industry and labs through a constant pipeline</vt:lpstr>
      <vt:lpstr>Summary: Building Visibility for CBB</vt:lpstr>
      <vt:lpstr>Example Collaborations with DOE Labs</vt:lpstr>
      <vt:lpstr>Industry Connections</vt:lpstr>
      <vt:lpstr>PowerPoint Presentation</vt:lpstr>
      <vt:lpstr>Lab Connections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Joan Curtiss</cp:lastModifiedBy>
  <cp:revision>304</cp:revision>
  <cp:lastPrinted>2024-02-15T14:00:41Z</cp:lastPrinted>
  <dcterms:created xsi:type="dcterms:W3CDTF">2020-05-01T15:30:52Z</dcterms:created>
  <dcterms:modified xsi:type="dcterms:W3CDTF">2024-02-16T16:11:15Z</dcterms:modified>
  <cp:category/>
</cp:coreProperties>
</file>