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75" r:id="rId3"/>
    <p:sldId id="283" r:id="rId4"/>
    <p:sldId id="257" r:id="rId5"/>
    <p:sldId id="29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1B1B"/>
    <a:srgbClr val="E77200"/>
    <a:srgbClr val="08667C"/>
    <a:srgbClr val="D86B04"/>
    <a:srgbClr val="5B9BD6"/>
    <a:srgbClr val="FFF3D4"/>
    <a:srgbClr val="C1CEDC"/>
    <a:srgbClr val="E0EFFF"/>
    <a:srgbClr val="EEF0FF"/>
    <a:srgbClr val="E6D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038"/>
    <p:restoredTop sz="93333"/>
  </p:normalViewPr>
  <p:slideViewPr>
    <p:cSldViewPr snapToGrid="0" snapToObjects="1">
      <p:cViewPr varScale="1">
        <p:scale>
          <a:sx n="119" d="100"/>
          <a:sy n="119" d="100"/>
        </p:scale>
        <p:origin x="44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taliacapozzoli/Dropbox%20(GaTech)/Center%20for%20Sus.%20Nano%20(CSN)/CBB/Presentations/2022/Climate%20Compariso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2020 (n = 31)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Communication &amp; Interaction</c:v>
                </c:pt>
                <c:pt idx="1">
                  <c:v>Leadership &amp; Management</c:v>
                </c:pt>
                <c:pt idx="2">
                  <c:v>Value &amp; Belonging</c:v>
                </c:pt>
                <c:pt idx="3">
                  <c:v>Productivity &amp; Impact</c:v>
                </c:pt>
                <c:pt idx="4">
                  <c:v>Diversity &amp; Equity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4.34</c:v>
                </c:pt>
                <c:pt idx="1">
                  <c:v>4.26</c:v>
                </c:pt>
                <c:pt idx="2">
                  <c:v>4.05</c:v>
                </c:pt>
                <c:pt idx="3">
                  <c:v>4.34</c:v>
                </c:pt>
                <c:pt idx="4">
                  <c:v>4.3600000000000003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1B-2747-806D-61F4C05A2E0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2021 (n = 34)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Communication &amp; Interaction</c:v>
                </c:pt>
                <c:pt idx="1">
                  <c:v>Leadership &amp; Management</c:v>
                </c:pt>
                <c:pt idx="2">
                  <c:v>Value &amp; Belonging</c:v>
                </c:pt>
                <c:pt idx="3">
                  <c:v>Productivity &amp; Impact</c:v>
                </c:pt>
                <c:pt idx="4">
                  <c:v>Diversity &amp; Equity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4.3499999999999996</c:v>
                </c:pt>
                <c:pt idx="1">
                  <c:v>4.29</c:v>
                </c:pt>
                <c:pt idx="2">
                  <c:v>4.1399999999999997</c:v>
                </c:pt>
                <c:pt idx="3">
                  <c:v>4.3600000000000003</c:v>
                </c:pt>
                <c:pt idx="4">
                  <c:v>4.47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A1B-2747-806D-61F4C05A2E0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2022 (n = 32)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Communication &amp; Interaction</c:v>
                </c:pt>
                <c:pt idx="1">
                  <c:v>Leadership &amp; Management</c:v>
                </c:pt>
                <c:pt idx="2">
                  <c:v>Value &amp; Belonging</c:v>
                </c:pt>
                <c:pt idx="3">
                  <c:v>Productivity &amp; Impact</c:v>
                </c:pt>
                <c:pt idx="4">
                  <c:v>Diversity &amp; Equity</c:v>
                </c:pt>
              </c:strCache>
            </c:strRef>
          </c:cat>
          <c:val>
            <c:numRef>
              <c:f>Sheet1!$D$2:$D$6</c:f>
              <c:numCache>
                <c:formatCode>0.00</c:formatCode>
                <c:ptCount val="5"/>
                <c:pt idx="0">
                  <c:v>4.32</c:v>
                </c:pt>
                <c:pt idx="1">
                  <c:v>4.2300000000000004</c:v>
                </c:pt>
                <c:pt idx="2">
                  <c:v>4.0999999999999996</c:v>
                </c:pt>
                <c:pt idx="3">
                  <c:v>4.3600000000000003</c:v>
                </c:pt>
                <c:pt idx="4">
                  <c:v>4.37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A1B-2747-806D-61F4C05A2E0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2023 (n = 25)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Communication &amp; Interaction</c:v>
                </c:pt>
                <c:pt idx="1">
                  <c:v>Leadership &amp; Management</c:v>
                </c:pt>
                <c:pt idx="2">
                  <c:v>Value &amp; Belonging</c:v>
                </c:pt>
                <c:pt idx="3">
                  <c:v>Productivity &amp; Impact</c:v>
                </c:pt>
                <c:pt idx="4">
                  <c:v>Diversity &amp; Equity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4.32</c:v>
                </c:pt>
                <c:pt idx="1">
                  <c:v>4.24</c:v>
                </c:pt>
                <c:pt idx="2">
                  <c:v>4.09</c:v>
                </c:pt>
                <c:pt idx="3">
                  <c:v>4.33</c:v>
                </c:pt>
                <c:pt idx="4">
                  <c:v>4.49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A1B-2747-806D-61F4C05A2E0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42015519"/>
        <c:axId val="2042137231"/>
      </c:barChart>
      <c:catAx>
        <c:axId val="20420155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2137231"/>
        <c:crosses val="autoZero"/>
        <c:auto val="1"/>
        <c:lblAlgn val="ctr"/>
        <c:lblOffset val="100"/>
        <c:noMultiLvlLbl val="0"/>
      </c:catAx>
      <c:valAx>
        <c:axId val="2042137231"/>
        <c:scaling>
          <c:orientation val="minMax"/>
          <c:max val="5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2015519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4C6C64-E25F-0C4A-AF62-4DB444A913C3}" type="datetimeFigureOut">
              <a:rPr lang="en-US" smtClean="0"/>
              <a:t>3/14/24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D5C537-0BB1-CF4A-ACB7-ECF5A3B74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931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D5C537-0BB1-CF4A-ACB7-ECF5A3B7428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220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43E73-5DC4-AB4A-852D-0DE2329044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5292F7-EB1D-F743-AF8F-1844C76FE4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F96026-862A-2748-AB5E-CF67AED07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44259-7899-0243-8D83-C7BB542C48AB}" type="datetime1">
              <a:rPr lang="en-US" smtClean="0"/>
              <a:t>3/14/24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F21872-6907-E845-87D1-9AAF2A9C5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D836C3-A5FD-824A-A468-20C709761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9460-DC07-2A48-82AB-97F59EFC6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755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D15C6-497A-294A-9066-0559253E2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689038-3E6B-AD48-A392-C7A9F82AD6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73B5A9-0AE3-1B47-820A-4E3E20134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DD7F9-C6A9-3846-B747-B4E7144338BB}" type="datetime1">
              <a:rPr lang="en-US" smtClean="0"/>
              <a:t>3/14/24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F39A66-8F68-534E-97DB-BAD819D77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FAB5DA-D967-544A-BC4C-7F07E8B2F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9460-DC07-2A48-82AB-97F59EFC6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030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54DB7DC-47FB-744A-8515-623809B95B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F55667-BFF5-B74A-85E3-9DAF85A2FA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52ECC2-B5C8-6648-B69D-13ADD8F56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88A49-7A44-1048-B09A-3713E4355354}" type="datetime1">
              <a:rPr lang="en-US" smtClean="0"/>
              <a:t>3/14/24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D02D48-0E45-1F4A-B890-3360ECECC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665012-6DB7-4F40-87D3-D6A15F519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9460-DC07-2A48-82AB-97F59EFC6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853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82B4A-C05D-544E-9C36-EA9052DBA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286DA7-83B6-8B41-8ECF-449EA22A29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F94453-BC9B-884D-8E59-656115475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D6AE9-389E-6141-B6B2-A44A3361AE64}" type="datetime1">
              <a:rPr lang="en-US" smtClean="0"/>
              <a:t>3/14/24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210DA8-F896-D546-803E-BEAADBC28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897531-FB79-7941-8815-96DAB2294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9460-DC07-2A48-82AB-97F59EFC6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193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9FFA3-7F15-6B46-9ECA-6927B72DD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461CB7-68EF-AB47-A3B4-3BA34851DB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414598-AAB7-D348-BBEC-A7F8D6F34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83DE4-7A87-F04D-89E2-4EAECE133100}" type="datetime1">
              <a:rPr lang="en-US" smtClean="0"/>
              <a:t>3/14/24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8A79D3-2F67-3F4B-99E3-0CFADF77B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97827-59B6-004E-8BED-644698804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9460-DC07-2A48-82AB-97F59EFC6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183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330CB-FF36-1C42-83A2-528EBE785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21F77C-D87F-CE43-B51E-587358BA65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5F876F-F588-A043-94DD-EE94248E18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8A925-87ED-2543-8CBE-F3D66E58C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72A1D-9B3B-B940-91FF-67ABCDCB890A}" type="datetime1">
              <a:rPr lang="en-US" smtClean="0"/>
              <a:t>3/14/24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D81F99-9BEB-654C-A848-DA1D52059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9704B6-D92A-2C49-ABFC-F3E8112E7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9460-DC07-2A48-82AB-97F59EFC6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665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58357-2591-2744-B660-B52285F93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5F3A10-EC35-F94B-ABB9-9CA78EC642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5E1E2F-F51C-E049-801A-B2190C970A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236FA3-7978-2349-B481-1F96164C1D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E05199-EF89-764E-8D68-2C4B04EEBD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C1A3087-FDC8-0342-B3D4-E9838D122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43BB1-A836-2949-A2A3-CAFC07A2AA19}" type="datetime1">
              <a:rPr lang="en-US" smtClean="0"/>
              <a:t>3/14/24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A29DBD-233F-D446-B864-754FC628F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BC2585-309A-3C48-96A9-0D2DA315E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9460-DC07-2A48-82AB-97F59EFC6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556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7813F-1560-B34F-8220-42A79418E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93F46C-B8D4-B247-B678-1F5936549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B97F2-EF9D-3448-B59A-8F3CBDC6B9B7}" type="datetime1">
              <a:rPr lang="en-US" smtClean="0"/>
              <a:t>3/14/24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0F0C20-0FC1-E744-B704-8A1269B5C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71C920-6F07-3F40-9437-70F4A2BC2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9460-DC07-2A48-82AB-97F59EFC6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037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0A4E5D-366D-4148-B5E6-46DB66747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643CA-0F75-FA4B-9C5E-E1BC209768F2}" type="datetime1">
              <a:rPr lang="en-US" smtClean="0"/>
              <a:t>3/14/24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50FA8C-A196-7D49-AA6E-0FCA9EE19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1CE4FF-292C-9D44-ACC0-9300C2C1E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9460-DC07-2A48-82AB-97F59EFC6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941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DD900-F102-2E41-B0CC-B06E5E2F7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46C85-B2F5-A54C-A4A1-30D154250B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32B2DA-21B4-A245-B103-BDD46067D1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E134B4-D770-E344-AF80-B1C6B2F66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F092B-786E-0049-B119-943E6B3A016F}" type="datetime1">
              <a:rPr lang="en-US" smtClean="0"/>
              <a:t>3/14/24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9F88F2-15F9-4E4F-B053-098EBA594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8CEFEF-FBC4-204A-AAFE-C57878664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9460-DC07-2A48-82AB-97F59EFC6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450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3EF1E-2C04-AE4B-A1F2-ED7776CD7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35E9B1-4D0B-6B4D-89C6-15E9F3BEE5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A0A324-156E-F449-AC62-CCC13839E1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67A7C7-557F-2743-8CE0-19EB647ED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71790-9F8F-AB46-9D23-C51890D494FA}" type="datetime1">
              <a:rPr lang="en-US" smtClean="0"/>
              <a:t>3/14/24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BF5DC0-E806-8140-8B24-6BFAA8D63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E7D021-9DB5-9A4D-9BF6-FD0EFF7FB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9460-DC07-2A48-82AB-97F59EFC6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114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77998C-BBB9-A445-A846-E55B96525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069750-C4BB-4B44-8735-9B69765FE5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6A49F-0C6C-AA40-8580-FDB0F6F1F8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5B435-6481-BD4D-B83E-A140C449C793}" type="datetime1">
              <a:rPr lang="en-US" smtClean="0"/>
              <a:t>3/14/24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5BEC24-884A-7E4E-BE17-06CA76A813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25D466-5350-EA45-AA11-FE4E7253EA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29460-DC07-2A48-82AB-97F59EFC6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667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C4A11-1B8F-D046-8C12-2CB4DED619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5101" y="1313097"/>
            <a:ext cx="9144000" cy="2306637"/>
          </a:xfrm>
        </p:spPr>
        <p:txBody>
          <a:bodyPr>
            <a:normAutofit/>
          </a:bodyPr>
          <a:lstStyle/>
          <a:p>
            <a:r>
              <a:rPr lang="en-US" sz="5400" b="1" dirty="0"/>
              <a:t>2024 CBB EAB Meeting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4D0233-E553-3345-A5CF-670D600660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58653"/>
            <a:ext cx="9144000" cy="2046067"/>
          </a:xfrm>
        </p:spPr>
        <p:txBody>
          <a:bodyPr/>
          <a:lstStyle/>
          <a:p>
            <a:r>
              <a:rPr lang="en-US" dirty="0" err="1"/>
              <a:t>Lizanne</a:t>
            </a:r>
            <a:r>
              <a:rPr lang="en-US" dirty="0"/>
              <a:t> DeStefano</a:t>
            </a:r>
          </a:p>
          <a:p>
            <a:r>
              <a:rPr lang="en-US" dirty="0"/>
              <a:t>Meltem Alemdar </a:t>
            </a:r>
          </a:p>
        </p:txBody>
      </p:sp>
      <p:pic>
        <p:nvPicPr>
          <p:cNvPr id="1026" name="Picture 2" descr="Center for Bright Beams: Internal">
            <a:extLst>
              <a:ext uri="{FF2B5EF4-FFF2-40B4-BE49-F238E27FC236}">
                <a16:creationId xmlns:a16="http://schemas.microsoft.com/office/drawing/2014/main" id="{E888B506-AC50-0F45-B915-4DF0EFAD0D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932" y="733114"/>
            <a:ext cx="7332133" cy="1159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SF Logo | NSF - National Science Foundation">
            <a:extLst>
              <a:ext uri="{FF2B5EF4-FFF2-40B4-BE49-F238E27FC236}">
                <a16:creationId xmlns:a16="http://schemas.microsoft.com/office/drawing/2014/main" id="{CDF08E79-EC2D-F347-B3AF-CF193D8D0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95" y="5183620"/>
            <a:ext cx="1362604" cy="1369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F768677E-BA16-F980-45CD-54598FD25B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8430" y="4770648"/>
            <a:ext cx="5815135" cy="1547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290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66C72-B627-45C7-8A6E-7035489F4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External Evaluation Scope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FA9DBC-BAAB-47EA-8967-E9C934C50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1875"/>
            <a:ext cx="10515600" cy="4715088"/>
          </a:xfrm>
        </p:spPr>
        <p:txBody>
          <a:bodyPr>
            <a:normAutofit/>
          </a:bodyPr>
          <a:lstStyle/>
          <a:p>
            <a:pPr marL="285750" indent="-285750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Evaluators engaged since proposal development in 2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round</a:t>
            </a:r>
          </a:p>
          <a:p>
            <a:pPr marL="285750" indent="-285750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External Evaluators present the results to the leadership and faculty, obtain feedback and guide them for action items.</a:t>
            </a:r>
          </a:p>
          <a:p>
            <a:pPr marL="285750" indent="-285750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Evaluation is multi-method, provides both formative and summative information; longitudinal</a:t>
            </a:r>
          </a:p>
          <a:p>
            <a:pPr marL="285750" indent="-285750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Based upon the Values-Engaged, Educative Framework (Greene and DeStefano, 2006)</a:t>
            </a: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Implementation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Are Center activities happening on-time and as planned?</a:t>
            </a:r>
          </a:p>
          <a:p>
            <a:pPr marL="742950" lvl="1" indent="-285750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Effectiveness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Are programs operating effectively?  How can they be improved?</a:t>
            </a:r>
          </a:p>
          <a:p>
            <a:pPr marL="742950" lvl="1" indent="-285750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Impact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What is the value-added of Center participation?</a:t>
            </a:r>
          </a:p>
          <a:p>
            <a:pPr marL="742950" lvl="1" indent="-285750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Sustainability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What elements of the Center will be sustained? What are the barriers and opportunities?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109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6EBD6C7-F725-1D4E-BF7E-CC7E44FEE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Data Collection Activities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3B2C0B34-4068-D246-8CFB-580BBB2A13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3367511"/>
              </p:ext>
            </p:extLst>
          </p:nvPr>
        </p:nvGraphicFramePr>
        <p:xfrm>
          <a:off x="933915" y="1570688"/>
          <a:ext cx="10324170" cy="3652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1390">
                  <a:extLst>
                    <a:ext uri="{9D8B030D-6E8A-4147-A177-3AD203B41FA5}">
                      <a16:colId xmlns:a16="http://schemas.microsoft.com/office/drawing/2014/main" val="3358636583"/>
                    </a:ext>
                  </a:extLst>
                </a:gridCol>
                <a:gridCol w="3441390">
                  <a:extLst>
                    <a:ext uri="{9D8B030D-6E8A-4147-A177-3AD203B41FA5}">
                      <a16:colId xmlns:a16="http://schemas.microsoft.com/office/drawing/2014/main" val="1507845943"/>
                    </a:ext>
                  </a:extLst>
                </a:gridCol>
                <a:gridCol w="3441390">
                  <a:extLst>
                    <a:ext uri="{9D8B030D-6E8A-4147-A177-3AD203B41FA5}">
                      <a16:colId xmlns:a16="http://schemas.microsoft.com/office/drawing/2014/main" val="2351544856"/>
                    </a:ext>
                  </a:extLst>
                </a:gridCol>
              </a:tblGrid>
              <a:tr h="91302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Method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Administration Timeline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Participants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24440389"/>
                  </a:ext>
                </a:extLst>
              </a:tr>
              <a:tr h="91302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Climate Study Survey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December 2023 – January  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All (Faculty, Staff, Post-docs/ Graduate Students)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86946495"/>
                  </a:ext>
                </a:extLst>
              </a:tr>
              <a:tr h="91302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Trainee Academic Annual</a:t>
                      </a:r>
                    </a:p>
                    <a:p>
                      <a:pPr algn="ctr"/>
                      <a:r>
                        <a:rPr lang="en-US" sz="2000" dirty="0"/>
                        <a:t>Year End Survey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May – June 2024*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Post-Docs &amp; Graduate Students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58040926"/>
                  </a:ext>
                </a:extLst>
              </a:tr>
              <a:tr h="91302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Faculty Academic Annual</a:t>
                      </a:r>
                    </a:p>
                    <a:p>
                      <a:pPr algn="ctr"/>
                      <a:r>
                        <a:rPr lang="en-US" sz="2000" dirty="0"/>
                        <a:t>Year End Survey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May – June 2024*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Faculty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47538655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8DD2BB-F750-7245-A257-4A42D8B1E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9460-DC07-2A48-82AB-97F59EFC693B}" type="slidenum">
              <a:rPr lang="en-US" smtClean="0"/>
              <a:t>3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6BA54A-EBFB-0B04-FB0E-9E49FA98FDD0}"/>
              </a:ext>
            </a:extLst>
          </p:cNvPr>
          <p:cNvSpPr txBox="1"/>
          <p:nvPr/>
        </p:nvSpPr>
        <p:spPr>
          <a:xfrm>
            <a:off x="933915" y="5222788"/>
            <a:ext cx="3669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*Anticipated</a:t>
            </a:r>
          </a:p>
        </p:txBody>
      </p:sp>
    </p:spTree>
    <p:extLst>
      <p:ext uri="{BB962C8B-B14F-4D97-AF65-F5344CB8AC3E}">
        <p14:creationId xmlns:p14="http://schemas.microsoft.com/office/powerpoint/2010/main" val="828317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6FFA1A9-A289-DF43-A005-B5A1B3FFEF8B}"/>
              </a:ext>
            </a:extLst>
          </p:cNvPr>
          <p:cNvSpPr txBox="1">
            <a:spLocks/>
          </p:cNvSpPr>
          <p:nvPr/>
        </p:nvSpPr>
        <p:spPr>
          <a:xfrm>
            <a:off x="838199" y="2191406"/>
            <a:ext cx="11112063" cy="430146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endParaRPr lang="en-US" sz="20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3100" b="1" dirty="0"/>
              <a:t>Communication &amp; Interaction</a:t>
            </a:r>
          </a:p>
          <a:p>
            <a:pPr marL="465138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900" dirty="0"/>
              <a:t>Ex. “The CBB website helps me find information about the Center.”</a:t>
            </a:r>
          </a:p>
          <a:p>
            <a:pPr marL="465138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6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3100" b="1" dirty="0"/>
              <a:t>Leadership &amp; Management</a:t>
            </a:r>
          </a:p>
          <a:p>
            <a:pPr marL="465138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900" dirty="0"/>
              <a:t>Ex. “CBB’s decision-making process is efficient.”</a:t>
            </a:r>
          </a:p>
          <a:p>
            <a:pPr marL="465138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600" b="1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3100" b="1" dirty="0"/>
              <a:t>Value &amp; Belonging</a:t>
            </a:r>
          </a:p>
          <a:p>
            <a:pPr marL="465138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900" dirty="0"/>
              <a:t>Ex. “My contributions to CBB are valued by my peers within CBB.”</a:t>
            </a:r>
          </a:p>
          <a:p>
            <a:pPr marL="465138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600" dirty="0"/>
          </a:p>
          <a:p>
            <a:pPr marL="0" lv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100" b="1" dirty="0">
                <a:solidFill>
                  <a:prstClr val="black"/>
                </a:solidFill>
              </a:rPr>
              <a:t>Productivity &amp; Impact</a:t>
            </a:r>
          </a:p>
          <a:p>
            <a:pPr marL="465138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300" dirty="0">
                <a:solidFill>
                  <a:prstClr val="black"/>
                </a:solidFill>
              </a:rPr>
              <a:t>Ex. </a:t>
            </a:r>
            <a:r>
              <a:rPr lang="en-US" sz="2900" dirty="0">
                <a:solidFill>
                  <a:prstClr val="black"/>
                </a:solidFill>
              </a:rPr>
              <a:t>“I am satisfied with the balance between my work for CBB and my work on other projects.”</a:t>
            </a:r>
          </a:p>
          <a:p>
            <a:pPr marL="465138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900" b="1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3100" b="1" dirty="0"/>
              <a:t>Diversity &amp; Equity</a:t>
            </a:r>
          </a:p>
          <a:p>
            <a:pPr marL="465138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600" dirty="0"/>
              <a:t>Ex. “</a:t>
            </a:r>
            <a:r>
              <a:rPr lang="en-US" dirty="0"/>
              <a:t>I feel that CBB members are treated equally by each other regardless of gender</a:t>
            </a:r>
            <a:r>
              <a:rPr lang="en-US" sz="2600" dirty="0"/>
              <a:t>.”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E2E8E64-35FC-7E46-9E69-11C6973CD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prstClr val="black"/>
                </a:solidFill>
                <a:latin typeface="Calibri Light" panose="020F0302020204030204" pitchFamily="34" charset="0"/>
              </a:rPr>
              <a:t>2023 Climate Study: Constructs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F69EDB-37D5-B84E-993E-85F220526FA1}"/>
              </a:ext>
            </a:extLst>
          </p:cNvPr>
          <p:cNvSpPr txBox="1"/>
          <p:nvPr/>
        </p:nvSpPr>
        <p:spPr>
          <a:xfrm>
            <a:off x="838200" y="1494771"/>
            <a:ext cx="86841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Consist of the average rating across multiple items measuring different aspects of the overarching construct. </a:t>
            </a:r>
            <a:r>
              <a:rPr lang="en-US" sz="1600" dirty="0"/>
              <a:t>(Strongly Disagree = 1 to Strongly Agree = 5)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B29915A-BFB6-F840-89E1-8091FAFCF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9460-DC07-2A48-82AB-97F59EFC693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4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7672E-4B6F-C24F-8102-B144054FC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4-Year Climate Study Comparison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A5AA99-A4A1-D749-BA69-7CF7B60034ED}"/>
              </a:ext>
            </a:extLst>
          </p:cNvPr>
          <p:cNvSpPr txBox="1"/>
          <p:nvPr/>
        </p:nvSpPr>
        <p:spPr>
          <a:xfrm>
            <a:off x="4457252" y="1872632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Strongly agree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32DBD0-7FC0-9442-8A52-F3AEF8BF203A}"/>
              </a:ext>
            </a:extLst>
          </p:cNvPr>
          <p:cNvSpPr txBox="1"/>
          <p:nvPr/>
        </p:nvSpPr>
        <p:spPr>
          <a:xfrm>
            <a:off x="3879736" y="5014172"/>
            <a:ext cx="21015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Strongly disagree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B5B196-BD07-4A47-9C02-1317098F43FB}"/>
              </a:ext>
            </a:extLst>
          </p:cNvPr>
          <p:cNvSpPr txBox="1"/>
          <p:nvPr/>
        </p:nvSpPr>
        <p:spPr>
          <a:xfrm>
            <a:off x="4572000" y="3483709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Neutral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21734F-BACC-9B43-AE49-7C89AF169E67}"/>
              </a:ext>
            </a:extLst>
          </p:cNvPr>
          <p:cNvSpPr txBox="1"/>
          <p:nvPr/>
        </p:nvSpPr>
        <p:spPr>
          <a:xfrm>
            <a:off x="4285413" y="2650816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Agree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C7B665-750A-EF4E-8C8B-B90B8068994D}"/>
              </a:ext>
            </a:extLst>
          </p:cNvPr>
          <p:cNvSpPr txBox="1"/>
          <p:nvPr/>
        </p:nvSpPr>
        <p:spPr>
          <a:xfrm>
            <a:off x="4457252" y="4261893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Disagree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511DDF-1619-3F43-9499-798114BAD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9460-DC07-2A48-82AB-97F59EFC693B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587B60A-0A38-FDCB-E760-D4B779B6541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5661312"/>
              </p:ext>
            </p:extLst>
          </p:nvPr>
        </p:nvGraphicFramePr>
        <p:xfrm>
          <a:off x="5981252" y="1892970"/>
          <a:ext cx="5981252" cy="41812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023CDA4-6028-CD77-EF71-BEDB8C448773}"/>
              </a:ext>
            </a:extLst>
          </p:cNvPr>
          <p:cNvSpPr txBox="1"/>
          <p:nvPr/>
        </p:nvSpPr>
        <p:spPr>
          <a:xfrm>
            <a:off x="570155" y="2026520"/>
            <a:ext cx="38870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seen in the Climate Study results comparing four years, which suggests that the CBB is successfully creating </a:t>
            </a:r>
            <a:r>
              <a:rPr lang="en-US" sz="1800" kern="100">
                <a:solidFill>
                  <a:srgbClr val="0D0D0D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maintaining </a:t>
            </a:r>
            <a:r>
              <a:rPr lang="en-US" sz="1800" kern="100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positive environment across all categories.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7745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2813</TotalTime>
  <Words>339</Words>
  <Application>Microsoft Macintosh PowerPoint</Application>
  <PresentationFormat>Widescreen</PresentationFormat>
  <Paragraphs>57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Segoe UI</vt:lpstr>
      <vt:lpstr>Office Theme</vt:lpstr>
      <vt:lpstr>2024 CBB EAB Meeting</vt:lpstr>
      <vt:lpstr>External Evaluation Scope</vt:lpstr>
      <vt:lpstr>Data Collection Activities</vt:lpstr>
      <vt:lpstr>2023 Climate Study: Constructs</vt:lpstr>
      <vt:lpstr>4-Year Climate Study Comparison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Evaluation Findings</dc:title>
  <dc:creator>Frobos, Emily L</dc:creator>
  <cp:lastModifiedBy>Microsoft Office User</cp:lastModifiedBy>
  <cp:revision>78</cp:revision>
  <dcterms:created xsi:type="dcterms:W3CDTF">2020-11-03T17:09:00Z</dcterms:created>
  <dcterms:modified xsi:type="dcterms:W3CDTF">2024-03-14T13:32:31Z</dcterms:modified>
</cp:coreProperties>
</file>