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79" r:id="rId7"/>
    <p:sldId id="280" r:id="rId8"/>
    <p:sldId id="289" r:id="rId9"/>
    <p:sldId id="281" r:id="rId10"/>
    <p:sldId id="283" r:id="rId11"/>
    <p:sldId id="282" r:id="rId12"/>
    <p:sldId id="284" r:id="rId13"/>
    <p:sldId id="302" r:id="rId14"/>
    <p:sldId id="285" r:id="rId15"/>
    <p:sldId id="308" r:id="rId16"/>
    <p:sldId id="261" r:id="rId17"/>
    <p:sldId id="262" r:id="rId18"/>
    <p:sldId id="304" r:id="rId19"/>
    <p:sldId id="299" r:id="rId20"/>
    <p:sldId id="263" r:id="rId21"/>
    <p:sldId id="264" r:id="rId22"/>
    <p:sldId id="265" r:id="rId23"/>
    <p:sldId id="301" r:id="rId24"/>
    <p:sldId id="300" r:id="rId25"/>
    <p:sldId id="266" r:id="rId26"/>
    <p:sldId id="310" r:id="rId27"/>
    <p:sldId id="267" r:id="rId28"/>
    <p:sldId id="298" r:id="rId29"/>
    <p:sldId id="269" r:id="rId30"/>
    <p:sldId id="270" r:id="rId31"/>
    <p:sldId id="271" r:id="rId32"/>
    <p:sldId id="305" r:id="rId33"/>
    <p:sldId id="272" r:id="rId34"/>
    <p:sldId id="274" r:id="rId35"/>
    <p:sldId id="303" r:id="rId36"/>
    <p:sldId id="275" r:id="rId37"/>
    <p:sldId id="276" r:id="rId38"/>
    <p:sldId id="312" r:id="rId39"/>
    <p:sldId id="277" r:id="rId40"/>
    <p:sldId id="278" r:id="rId41"/>
    <p:sldId id="311" r:id="rId42"/>
    <p:sldId id="296" r:id="rId43"/>
    <p:sldId id="297" r:id="rId44"/>
    <p:sldId id="286" r:id="rId45"/>
    <p:sldId id="307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051"/>
    <a:srgbClr val="F5DB4B"/>
    <a:srgbClr val="F5B60F"/>
    <a:srgbClr val="CD990F"/>
    <a:srgbClr val="C18B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0"/>
    <p:restoredTop sz="88832"/>
  </p:normalViewPr>
  <p:slideViewPr>
    <p:cSldViewPr snapToGrid="0" snapToObjects="1">
      <p:cViewPr varScale="1">
        <p:scale>
          <a:sx n="95" d="100"/>
          <a:sy n="95" d="100"/>
        </p:scale>
        <p:origin x="200" y="63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97616-ECBD-CB4F-A207-8F29E7150674}" type="datetimeFigureOut">
              <a:rPr lang="en-US" smtClean="0"/>
              <a:t>3/14/24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686A9-6F14-8749-8EDD-000CD18B3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8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SnSRF</a:t>
            </a:r>
            <a:r>
              <a:rPr lang="en-US" dirty="0"/>
              <a:t> 2020 :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39 talks, ~140 registered participants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27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229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53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55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16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757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8/41 URM</a:t>
            </a:r>
            <a:r>
              <a:rPr lang="en-US" dirty="0"/>
              <a:t>  (19.51%)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9/41 Female</a:t>
            </a:r>
            <a:r>
              <a:rPr lang="en-US" dirty="0"/>
              <a:t>  (21.95%)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1/41 Disability</a:t>
            </a:r>
            <a:r>
              <a:rPr lang="en-US" dirty="0"/>
              <a:t>  (2.44%)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1/41 First Gen</a:t>
            </a:r>
            <a:r>
              <a:rPr lang="en-US" dirty="0"/>
              <a:t>  (2.44%). We didn’t start tracking first generation college student status until late in year 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551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2066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379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289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778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272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2168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00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125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951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23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5038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3173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450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3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58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69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19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92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134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42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778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9" y="2942950"/>
            <a:ext cx="184731" cy="24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1013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2672" y="2318163"/>
            <a:ext cx="10283648" cy="2268045"/>
          </a:xfrm>
          <a:noFill/>
          <a:ln>
            <a:noFill/>
          </a:ln>
        </p:spPr>
        <p:txBody>
          <a:bodyPr/>
          <a:lstStyle>
            <a:lvl1pPr algn="ctr">
              <a:defRPr sz="3600">
                <a:solidFill>
                  <a:schemeClr val="tx1"/>
                </a:solidFill>
                <a:latin typeface="+mj-lt"/>
                <a:cs typeface="Palatino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2" name="Line 7"/>
          <p:cNvSpPr>
            <a:spLocks noChangeShapeType="1"/>
          </p:cNvSpPr>
          <p:nvPr userDrawn="1"/>
        </p:nvSpPr>
        <p:spPr bwMode="auto">
          <a:xfrm flipV="1">
            <a:off x="485192" y="1550784"/>
            <a:ext cx="11221616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4455" y="354979"/>
            <a:ext cx="828903" cy="832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49B7D3-407D-474A-9897-E6FB6711B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5192" y="309420"/>
            <a:ext cx="5811315" cy="92315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940908"/>
            <a:ext cx="12192000" cy="561229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1600" y="6629400"/>
            <a:ext cx="2641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8B5273CA-61E9-EC47-BBD3-625727B3180E}" type="datetime1">
              <a:rPr lang="en-US" smtClean="0"/>
              <a:t>3/14/24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38400" y="6629400"/>
            <a:ext cx="7315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907627"/>
            <a:ext cx="3048000" cy="57217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907627"/>
            <a:ext cx="8940800" cy="572177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1600" y="6629400"/>
            <a:ext cx="2641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2849D90-43F3-B74D-A2C8-E50D1D1FD6D1}" type="datetime1">
              <a:rPr lang="en-US" smtClean="0"/>
              <a:t>3/14/24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38400" y="6629400"/>
            <a:ext cx="7315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8907" y="189653"/>
            <a:ext cx="10349653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70280"/>
            <a:ext cx="12192000" cy="2819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914992"/>
            <a:ext cx="12192000" cy="25620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101600" y="6629400"/>
            <a:ext cx="2641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80F6413-4EB9-654E-B743-91CAD96D5DF6}" type="datetime1">
              <a:rPr lang="en-US" smtClean="0"/>
              <a:t>3/14/24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38400" y="6629400"/>
            <a:ext cx="7315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"/>
            <a:ext cx="12192000" cy="8263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921178"/>
            <a:ext cx="5994400" cy="56320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21178"/>
            <a:ext cx="5994400" cy="56320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101600" y="6629400"/>
            <a:ext cx="2641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CCCDB8B-B9ED-5C4B-8083-7C775D3C2406}" type="datetime1">
              <a:rPr lang="en-US" smtClean="0"/>
              <a:t>3/14/24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38400" y="6629400"/>
            <a:ext cx="7315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40908"/>
            <a:ext cx="12192000" cy="56122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D7902D3-1DDA-274A-B440-97DBF40885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600" y="6629400"/>
            <a:ext cx="2641600" cy="228600"/>
          </a:xfrm>
          <a:prstGeom prst="rect">
            <a:avLst/>
          </a:prstGeom>
        </p:spPr>
        <p:txBody>
          <a:bodyPr/>
          <a:lstStyle/>
          <a:p>
            <a:fld id="{06531EFF-7DF6-D448-954C-B970DDD48C81}" type="datetime1">
              <a:rPr lang="en-US" smtClean="0"/>
              <a:t>3/14/24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2327060-E037-7F46-9E87-93EC69899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00" y="6629400"/>
            <a:ext cx="7315200" cy="228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7D9E16B-0440-CD4A-AC6A-C7B01C70E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01484" y="6574413"/>
            <a:ext cx="914400" cy="228600"/>
          </a:xfrm>
        </p:spPr>
        <p:txBody>
          <a:bodyPr/>
          <a:lstStyle>
            <a:lvl1pPr>
              <a:defRPr sz="1400"/>
            </a:lvl1pPr>
          </a:lstStyle>
          <a:p>
            <a:fld id="{921CBE81-14BD-7343-B359-01BCBA3179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2251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objective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aseline="0"/>
            </a:lvl1pPr>
            <a:lvl2pPr marL="257163" indent="0">
              <a:buNone/>
              <a:defRPr sz="1013"/>
            </a:lvl2pPr>
            <a:lvl3pPr marL="514324" indent="0">
              <a:buNone/>
              <a:defRPr sz="900"/>
            </a:lvl3pPr>
            <a:lvl4pPr marL="771487" indent="0">
              <a:buNone/>
              <a:defRPr sz="788"/>
            </a:lvl4pPr>
            <a:lvl5pPr marL="1028649" indent="0">
              <a:buNone/>
              <a:defRPr sz="788"/>
            </a:lvl5pPr>
            <a:lvl6pPr marL="1285811" indent="0">
              <a:buNone/>
              <a:defRPr sz="788"/>
            </a:lvl6pPr>
            <a:lvl7pPr marL="1542972" indent="0">
              <a:buNone/>
              <a:defRPr sz="788"/>
            </a:lvl7pPr>
            <a:lvl8pPr marL="1800135" indent="0">
              <a:buNone/>
              <a:defRPr sz="788"/>
            </a:lvl8pPr>
            <a:lvl9pPr marL="2057298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1600" y="6629400"/>
            <a:ext cx="2641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535776F4-D67B-9549-A187-E123449A7C8D}" type="datetime1">
              <a:rPr lang="en-US" smtClean="0"/>
              <a:t>3/14/24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38400" y="6629400"/>
            <a:ext cx="7315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48267"/>
            <a:ext cx="5994400" cy="560493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48267"/>
            <a:ext cx="5994400" cy="560493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11395"/>
            <a:ext cx="5386917" cy="8690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257163" indent="0">
              <a:buNone/>
              <a:defRPr sz="1125" b="1"/>
            </a:lvl2pPr>
            <a:lvl3pPr marL="514324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2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461746"/>
            <a:ext cx="5386917" cy="49390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511395"/>
            <a:ext cx="5389033" cy="8690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257163" indent="0">
              <a:buNone/>
              <a:defRPr sz="1125" b="1"/>
            </a:lvl2pPr>
            <a:lvl3pPr marL="514324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2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1461746"/>
            <a:ext cx="5389033" cy="49390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1600" y="6629400"/>
            <a:ext cx="2641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B9DC6C2-AA02-3848-91F6-68997912E6A7}" type="datetime1">
              <a:rPr lang="en-US" smtClean="0"/>
              <a:t>3/14/24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38400" y="6629400"/>
            <a:ext cx="7315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1600" y="6629400"/>
            <a:ext cx="2641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742B1F2-83D8-8449-B14E-E17DE0FF2C3A}" type="datetime1">
              <a:rPr lang="en-US" smtClean="0"/>
              <a:t>3/14/24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38400" y="6629400"/>
            <a:ext cx="7315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1600" y="6629400"/>
            <a:ext cx="2641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13AC8A2-D15B-A645-934A-8507974964A3}" type="datetime1">
              <a:rPr lang="en-US" smtClean="0"/>
              <a:t>3/14/24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38400" y="6629400"/>
            <a:ext cx="7315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880541"/>
            <a:ext cx="4011084" cy="8911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880535"/>
            <a:ext cx="6815667" cy="558218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77165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675"/>
            </a:lvl2pPr>
            <a:lvl3pPr marL="514324" indent="0">
              <a:buNone/>
              <a:defRPr sz="563"/>
            </a:lvl3pPr>
            <a:lvl4pPr marL="771487" indent="0">
              <a:buNone/>
              <a:defRPr sz="507"/>
            </a:lvl4pPr>
            <a:lvl5pPr marL="1028649" indent="0">
              <a:buNone/>
              <a:defRPr sz="507"/>
            </a:lvl5pPr>
            <a:lvl6pPr marL="1285811" indent="0">
              <a:buNone/>
              <a:defRPr sz="507"/>
            </a:lvl6pPr>
            <a:lvl7pPr marL="1542972" indent="0">
              <a:buNone/>
              <a:defRPr sz="507"/>
            </a:lvl7pPr>
            <a:lvl8pPr marL="1800135" indent="0">
              <a:buNone/>
              <a:defRPr sz="507"/>
            </a:lvl8pPr>
            <a:lvl9pPr marL="2057298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101600" y="6629400"/>
            <a:ext cx="2641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CC10822-5E17-AB43-B3C6-3880CDA8F71E}" type="datetime1">
              <a:rPr lang="en-US" smtClean="0"/>
              <a:t>3/14/24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38400" y="6629400"/>
            <a:ext cx="7315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894087"/>
            <a:ext cx="7315200" cy="38334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1575"/>
            </a:lvl2pPr>
            <a:lvl3pPr marL="514324" indent="0">
              <a:buNone/>
              <a:defRPr sz="1351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2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675"/>
            </a:lvl2pPr>
            <a:lvl3pPr marL="514324" indent="0">
              <a:buNone/>
              <a:defRPr sz="563"/>
            </a:lvl3pPr>
            <a:lvl4pPr marL="771487" indent="0">
              <a:buNone/>
              <a:defRPr sz="507"/>
            </a:lvl4pPr>
            <a:lvl5pPr marL="1028649" indent="0">
              <a:buNone/>
              <a:defRPr sz="507"/>
            </a:lvl5pPr>
            <a:lvl6pPr marL="1285811" indent="0">
              <a:buNone/>
              <a:defRPr sz="507"/>
            </a:lvl6pPr>
            <a:lvl7pPr marL="1542972" indent="0">
              <a:buNone/>
              <a:defRPr sz="507"/>
            </a:lvl7pPr>
            <a:lvl8pPr marL="1800135" indent="0">
              <a:buNone/>
              <a:defRPr sz="507"/>
            </a:lvl8pPr>
            <a:lvl9pPr marL="2057298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101600" y="6629400"/>
            <a:ext cx="2641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581EC011-B507-B24F-904C-7BD5B8B0E6F5}" type="datetime1">
              <a:rPr lang="en-US" smtClean="0"/>
              <a:t>3/14/24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38400" y="6629400"/>
            <a:ext cx="7315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76000" y="6629400"/>
            <a:ext cx="914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675" i="1" smtClean="0">
                <a:latin typeface="+mn-lt"/>
              </a:defRPr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7"/>
            <a:ext cx="12192000" cy="85344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Line 7"/>
          <p:cNvSpPr>
            <a:spLocks noChangeShapeType="1"/>
          </p:cNvSpPr>
          <p:nvPr userDrawn="1"/>
        </p:nvSpPr>
        <p:spPr bwMode="auto">
          <a:xfrm>
            <a:off x="213568" y="873448"/>
            <a:ext cx="11764864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80" y="82952"/>
            <a:ext cx="734561" cy="687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7702" y="76242"/>
            <a:ext cx="698345" cy="7009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5pPr>
      <a:lvl6pPr marL="257163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6pPr>
      <a:lvl7pPr marL="514324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7pPr>
      <a:lvl8pPr marL="771487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8pPr>
      <a:lvl9pPr marL="1028649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9pPr>
    </p:titleStyle>
    <p:bodyStyle>
      <a:lvl1pPr marL="192871" indent="-192871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ln>
            <a:noFill/>
          </a:ln>
          <a:solidFill>
            <a:schemeClr val="tx1"/>
          </a:solidFill>
          <a:latin typeface="+mj-lt"/>
          <a:ea typeface="+mn-ea"/>
          <a:cs typeface="+mn-cs"/>
        </a:defRPr>
      </a:lvl1pPr>
      <a:lvl2pPr marL="417888" indent="-160727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ln>
            <a:noFill/>
          </a:ln>
          <a:solidFill>
            <a:schemeClr val="tx1"/>
          </a:solidFill>
          <a:latin typeface="+mn-lt"/>
        </a:defRPr>
      </a:lvl2pPr>
      <a:lvl3pPr marL="642905" indent="-128582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ln>
            <a:noFill/>
          </a:ln>
          <a:solidFill>
            <a:schemeClr val="tx1"/>
          </a:solidFill>
          <a:latin typeface="+mn-lt"/>
        </a:defRPr>
      </a:lvl3pPr>
      <a:lvl4pPr marL="900068" indent="-128582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ln>
            <a:noFill/>
          </a:ln>
          <a:solidFill>
            <a:schemeClr val="tx1"/>
          </a:solidFill>
          <a:latin typeface="+mn-lt"/>
        </a:defRPr>
      </a:lvl4pPr>
      <a:lvl5pPr marL="1157230" indent="-12858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ln>
            <a:noFill/>
          </a:ln>
          <a:solidFill>
            <a:schemeClr val="tx1"/>
          </a:solidFill>
          <a:latin typeface="+mn-lt"/>
        </a:defRPr>
      </a:lvl5pPr>
      <a:lvl6pPr marL="1414391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6pPr>
      <a:lvl7pPr marL="1671554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7pPr>
      <a:lvl8pPr marL="1928717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8pPr>
      <a:lvl9pPr marL="2185879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3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24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87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49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11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972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35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298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hyperlink" Target="https://cimerproject.org/" TargetMode="Externa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tiff"/><Relationship Id="rId4" Type="http://schemas.openxmlformats.org/officeDocument/2006/relationships/hyperlink" Target="https://implicit.harvard.edu/implicit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8.jpg"/><Relationship Id="rId18" Type="http://schemas.openxmlformats.org/officeDocument/2006/relationships/image" Target="../media/image73.png"/><Relationship Id="rId26" Type="http://schemas.openxmlformats.org/officeDocument/2006/relationships/image" Target="../media/image80.png"/><Relationship Id="rId39" Type="http://schemas.openxmlformats.org/officeDocument/2006/relationships/image" Target="../media/image93.jpeg"/><Relationship Id="rId21" Type="http://schemas.openxmlformats.org/officeDocument/2006/relationships/image" Target="../media/image75.jpeg"/><Relationship Id="rId34" Type="http://schemas.openxmlformats.org/officeDocument/2006/relationships/image" Target="../media/image88.jpg"/><Relationship Id="rId42" Type="http://schemas.openxmlformats.org/officeDocument/2006/relationships/image" Target="../media/image95.jpeg"/><Relationship Id="rId47" Type="http://schemas.openxmlformats.org/officeDocument/2006/relationships/image" Target="../media/image99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71.jpg"/><Relationship Id="rId29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66.tiff"/><Relationship Id="rId24" Type="http://schemas.openxmlformats.org/officeDocument/2006/relationships/image" Target="../media/image78.jpeg"/><Relationship Id="rId32" Type="http://schemas.openxmlformats.org/officeDocument/2006/relationships/image" Target="../media/image86.jpeg"/><Relationship Id="rId37" Type="http://schemas.openxmlformats.org/officeDocument/2006/relationships/image" Target="../media/image91.jpeg"/><Relationship Id="rId40" Type="http://schemas.openxmlformats.org/officeDocument/2006/relationships/image" Target="../media/image94.png"/><Relationship Id="rId45" Type="http://schemas.openxmlformats.org/officeDocument/2006/relationships/image" Target="../media/image97.jpeg"/><Relationship Id="rId5" Type="http://schemas.openxmlformats.org/officeDocument/2006/relationships/image" Target="../media/image61.png"/><Relationship Id="rId15" Type="http://schemas.openxmlformats.org/officeDocument/2006/relationships/image" Target="../media/image70.jpeg"/><Relationship Id="rId23" Type="http://schemas.openxmlformats.org/officeDocument/2006/relationships/image" Target="../media/image77.png"/><Relationship Id="rId28" Type="http://schemas.openxmlformats.org/officeDocument/2006/relationships/image" Target="../media/image82.jpeg"/><Relationship Id="rId36" Type="http://schemas.openxmlformats.org/officeDocument/2006/relationships/image" Target="../media/image90.jpeg"/><Relationship Id="rId10" Type="http://schemas.openxmlformats.org/officeDocument/2006/relationships/image" Target="../media/image65.png"/><Relationship Id="rId19" Type="http://schemas.microsoft.com/office/2007/relationships/hdphoto" Target="../media/hdphoto2.wdp"/><Relationship Id="rId31" Type="http://schemas.openxmlformats.org/officeDocument/2006/relationships/image" Target="../media/image85.jpeg"/><Relationship Id="rId44" Type="http://schemas.microsoft.com/office/2007/relationships/hdphoto" Target="../media/hdphoto4.wdp"/><Relationship Id="rId4" Type="http://schemas.openxmlformats.org/officeDocument/2006/relationships/image" Target="../media/image60.emf"/><Relationship Id="rId9" Type="http://schemas.openxmlformats.org/officeDocument/2006/relationships/image" Target="../media/image64.jpeg"/><Relationship Id="rId14" Type="http://schemas.openxmlformats.org/officeDocument/2006/relationships/image" Target="../media/image69.jpeg"/><Relationship Id="rId22" Type="http://schemas.openxmlformats.org/officeDocument/2006/relationships/image" Target="../media/image76.jpeg"/><Relationship Id="rId27" Type="http://schemas.openxmlformats.org/officeDocument/2006/relationships/image" Target="../media/image81.png"/><Relationship Id="rId30" Type="http://schemas.openxmlformats.org/officeDocument/2006/relationships/image" Target="../media/image84.jpeg"/><Relationship Id="rId35" Type="http://schemas.openxmlformats.org/officeDocument/2006/relationships/image" Target="../media/image89.jpeg"/><Relationship Id="rId43" Type="http://schemas.openxmlformats.org/officeDocument/2006/relationships/image" Target="../media/image96.png"/><Relationship Id="rId8" Type="http://schemas.openxmlformats.org/officeDocument/2006/relationships/image" Target="../media/image63.jpeg"/><Relationship Id="rId3" Type="http://schemas.openxmlformats.org/officeDocument/2006/relationships/package" Target="../embeddings/Microsoft_Excel_Worksheet2.xlsx"/><Relationship Id="rId12" Type="http://schemas.openxmlformats.org/officeDocument/2006/relationships/image" Target="../media/image67.jpeg"/><Relationship Id="rId17" Type="http://schemas.openxmlformats.org/officeDocument/2006/relationships/image" Target="../media/image72.jpg"/><Relationship Id="rId25" Type="http://schemas.openxmlformats.org/officeDocument/2006/relationships/image" Target="../media/image79.png"/><Relationship Id="rId33" Type="http://schemas.openxmlformats.org/officeDocument/2006/relationships/image" Target="../media/image87.jpeg"/><Relationship Id="rId38" Type="http://schemas.openxmlformats.org/officeDocument/2006/relationships/image" Target="../media/image92.jpeg"/><Relationship Id="rId46" Type="http://schemas.openxmlformats.org/officeDocument/2006/relationships/image" Target="../media/image98.jpeg"/><Relationship Id="rId20" Type="http://schemas.openxmlformats.org/officeDocument/2006/relationships/image" Target="../media/image74.jpg"/><Relationship Id="rId41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gif"/><Relationship Id="rId5" Type="http://schemas.openxmlformats.org/officeDocument/2006/relationships/image" Target="../media/image104.png"/><Relationship Id="rId4" Type="http://schemas.microsoft.com/office/2007/relationships/hdphoto" Target="../media/hdphoto5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7.emf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15.jpg"/><Relationship Id="rId7" Type="http://schemas.openxmlformats.org/officeDocument/2006/relationships/image" Target="../media/image119.jpeg"/><Relationship Id="rId2" Type="http://schemas.openxmlformats.org/officeDocument/2006/relationships/image" Target="../media/image11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g"/><Relationship Id="rId5" Type="http://schemas.openxmlformats.org/officeDocument/2006/relationships/image" Target="../media/image117.jpg"/><Relationship Id="rId4" Type="http://schemas.openxmlformats.org/officeDocument/2006/relationships/image" Target="../media/image11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g"/><Relationship Id="rId5" Type="http://schemas.openxmlformats.org/officeDocument/2006/relationships/image" Target="../media/image122.jpeg"/><Relationship Id="rId4" Type="http://schemas.microsoft.com/office/2007/relationships/hdphoto" Target="../media/hdphoto8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p.org/statistics/reports/women-among-physics-and-astronomy-faculty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emf"/><Relationship Id="rId5" Type="http://schemas.openxmlformats.org/officeDocument/2006/relationships/package" Target="../embeddings/Microsoft_Excel_Worksheet3.xlsx"/><Relationship Id="rId4" Type="http://schemas.openxmlformats.org/officeDocument/2006/relationships/hyperlink" Target="https://www.aip.org/statistics/reports/trends-physics-phds-171819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p.org/statistics/reports/women-among-physics-and-astronomy-faculty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emf"/><Relationship Id="rId5" Type="http://schemas.openxmlformats.org/officeDocument/2006/relationships/image" Target="../media/image132.emf"/><Relationship Id="rId4" Type="http://schemas.openxmlformats.org/officeDocument/2006/relationships/hyperlink" Target="https://www.aip.org/statistics/reports/trends-physics-phds-171819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jpeg"/><Relationship Id="rId5" Type="http://schemas.openxmlformats.org/officeDocument/2006/relationships/image" Target="../media/image135.png"/><Relationship Id="rId4" Type="http://schemas.microsoft.com/office/2007/relationships/hdphoto" Target="../media/hdphoto9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8B9134A-5826-E14A-BC71-AA82FD87F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9632" y="2512711"/>
            <a:ext cx="7712736" cy="2268045"/>
          </a:xfrm>
        </p:spPr>
        <p:txBody>
          <a:bodyPr/>
          <a:lstStyle/>
          <a:p>
            <a:r>
              <a:rPr lang="en-US" sz="5400" dirty="0">
                <a:solidFill>
                  <a:schemeClr val="tx1"/>
                </a:solidFill>
              </a:rPr>
              <a:t>Team Science, Education, and Diversity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Melissa A. Hines</a:t>
            </a:r>
          </a:p>
        </p:txBody>
      </p:sp>
    </p:spTree>
    <p:extLst>
      <p:ext uri="{BB962C8B-B14F-4D97-AF65-F5344CB8AC3E}">
        <p14:creationId xmlns:p14="http://schemas.microsoft.com/office/powerpoint/2010/main" val="1544353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710193-BBC9-5E42-9502-4B84DAD2D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Shared goals &amp; Shared recognition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4A0D3C-5659-8C46-B79C-7DECC6D15FA8}"/>
              </a:ext>
            </a:extLst>
          </p:cNvPr>
          <p:cNvSpPr txBox="1"/>
          <p:nvPr/>
        </p:nvSpPr>
        <p:spPr>
          <a:xfrm>
            <a:off x="1403873" y="1082221"/>
            <a:ext cx="3777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Communicating broader impacts &amp; needs to new members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C224D3-4D5B-B04C-A69F-B09D508E6860}"/>
              </a:ext>
            </a:extLst>
          </p:cNvPr>
          <p:cNvSpPr txBox="1"/>
          <p:nvPr/>
        </p:nvSpPr>
        <p:spPr>
          <a:xfrm>
            <a:off x="1178953" y="1858787"/>
            <a:ext cx="4597377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sz="1600" dirty="0">
                <a:solidFill>
                  <a:schemeClr val="bg1">
                    <a:lumMod val="10000"/>
                  </a:schemeClr>
                </a:solidFill>
              </a:rPr>
              <a:t>• Frequent talks from industry and national labs</a:t>
            </a:r>
          </a:p>
          <a:p>
            <a:pPr>
              <a:spcAft>
                <a:spcPts val="500"/>
              </a:spcAft>
            </a:pPr>
            <a:r>
              <a:rPr lang="en-US" sz="1600" dirty="0">
                <a:solidFill>
                  <a:schemeClr val="bg1">
                    <a:lumMod val="10000"/>
                  </a:schemeClr>
                </a:solidFill>
              </a:rPr>
              <a:t>• Industry participation at annual symposium</a:t>
            </a:r>
          </a:p>
          <a:p>
            <a:pPr>
              <a:spcAft>
                <a:spcPts val="500"/>
              </a:spcAft>
            </a:pPr>
            <a:r>
              <a:rPr lang="en-US" sz="1600" dirty="0">
                <a:solidFill>
                  <a:schemeClr val="bg1">
                    <a:lumMod val="10000"/>
                  </a:schemeClr>
                </a:solidFill>
              </a:rPr>
              <a:t>• Pedagogy talks at Annual Meeting</a:t>
            </a:r>
          </a:p>
          <a:p>
            <a:pPr>
              <a:spcAft>
                <a:spcPts val="500"/>
              </a:spcAft>
            </a:pPr>
            <a:r>
              <a:rPr lang="en-US" sz="1600" dirty="0">
                <a:solidFill>
                  <a:schemeClr val="bg1">
                    <a:lumMod val="10000"/>
                  </a:schemeClr>
                </a:solidFill>
              </a:rPr>
              <a:t>• International Workshops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E592C4-0F0B-E345-AACD-8B777689788D}"/>
              </a:ext>
            </a:extLst>
          </p:cNvPr>
          <p:cNvSpPr txBox="1"/>
          <p:nvPr/>
        </p:nvSpPr>
        <p:spPr>
          <a:xfrm>
            <a:off x="334690" y="6420650"/>
            <a:ext cx="5954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10000"/>
                  </a:schemeClr>
                </a:solidFill>
              </a:rPr>
              <a:t>An Accelerated Approach to Chip Fabrication — Bruce Dunham (</a:t>
            </a:r>
            <a:r>
              <a:rPr lang="en-US" sz="1400" dirty="0" err="1">
                <a:solidFill>
                  <a:schemeClr val="bg1">
                    <a:lumMod val="10000"/>
                  </a:schemeClr>
                </a:solidFill>
              </a:rPr>
              <a:t>xLight</a:t>
            </a:r>
            <a:r>
              <a:rPr lang="en-US" sz="1400" dirty="0">
                <a:solidFill>
                  <a:schemeClr val="bg1">
                    <a:lumMod val="10000"/>
                  </a:schemeClr>
                </a:solidFill>
              </a:rPr>
              <a:t>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EAC3503-0C2A-774F-9E15-748889C7D138}"/>
              </a:ext>
            </a:extLst>
          </p:cNvPr>
          <p:cNvGrpSpPr/>
          <p:nvPr/>
        </p:nvGrpSpPr>
        <p:grpSpPr>
          <a:xfrm>
            <a:off x="6359014" y="1082221"/>
            <a:ext cx="5274186" cy="5527509"/>
            <a:chOff x="6359014" y="1082221"/>
            <a:chExt cx="5274186" cy="552750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EA0F66F-F494-B94B-A2C0-2097048B0887}"/>
                </a:ext>
              </a:extLst>
            </p:cNvPr>
            <p:cNvSpPr txBox="1"/>
            <p:nvPr/>
          </p:nvSpPr>
          <p:spPr>
            <a:xfrm>
              <a:off x="7402093" y="1082221"/>
              <a:ext cx="35493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>
                      <a:lumMod val="10000"/>
                    </a:schemeClr>
                  </a:solidFill>
                </a:rPr>
                <a:t>Making CBB a truly</a:t>
              </a:r>
              <a:br>
                <a:rPr lang="en-US" b="1" dirty="0">
                  <a:solidFill>
                    <a:schemeClr val="bg1">
                      <a:lumMod val="10000"/>
                    </a:schemeClr>
                  </a:solidFill>
                </a:rPr>
              </a:br>
              <a:r>
                <a:rPr lang="en-US" b="1" dirty="0">
                  <a:solidFill>
                    <a:schemeClr val="bg1">
                      <a:lumMod val="10000"/>
                    </a:schemeClr>
                  </a:solidFill>
                </a:rPr>
                <a:t>multi-institutional center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938609D-A6D4-0F47-9E31-C6D77029D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06965" y="3287075"/>
              <a:ext cx="4006509" cy="24268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26952F-8214-CB46-81E4-80BB6D19C4BD}"/>
                </a:ext>
              </a:extLst>
            </p:cNvPr>
            <p:cNvSpPr txBox="1"/>
            <p:nvPr/>
          </p:nvSpPr>
          <p:spPr>
            <a:xfrm>
              <a:off x="7402093" y="6024955"/>
              <a:ext cx="40987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10000"/>
                    </a:schemeClr>
                  </a:solidFill>
                </a:rPr>
                <a:t>Multi-PI authorship on 58% of manuscripts in 2023!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BCE659C-F4FE-DF41-B894-770F921599F3}"/>
                </a:ext>
              </a:extLst>
            </p:cNvPr>
            <p:cNvSpPr txBox="1"/>
            <p:nvPr/>
          </p:nvSpPr>
          <p:spPr>
            <a:xfrm>
              <a:off x="7035823" y="1847481"/>
              <a:ext cx="4597377" cy="959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500"/>
                </a:spcAft>
              </a:pPr>
              <a:r>
                <a:rPr lang="en-US" sz="1600" dirty="0">
                  <a:solidFill>
                    <a:schemeClr val="bg1">
                      <a:lumMod val="10000"/>
                    </a:schemeClr>
                  </a:solidFill>
                </a:rPr>
                <a:t>• Rotating venue for seminars, symposia, etc.</a:t>
              </a:r>
            </a:p>
            <a:p>
              <a:pPr>
                <a:spcAft>
                  <a:spcPts val="500"/>
                </a:spcAft>
              </a:pPr>
              <a:r>
                <a:rPr lang="en-US" sz="1600" dirty="0">
                  <a:solidFill>
                    <a:schemeClr val="bg1">
                      <a:lumMod val="10000"/>
                    </a:schemeClr>
                  </a:solidFill>
                </a:rPr>
                <a:t>• Student/postdoc research visits</a:t>
              </a:r>
            </a:p>
            <a:p>
              <a:pPr>
                <a:spcAft>
                  <a:spcPts val="500"/>
                </a:spcAft>
              </a:pPr>
              <a:r>
                <a:rPr lang="en-US" sz="1600" dirty="0">
                  <a:solidFill>
                    <a:schemeClr val="bg1">
                      <a:lumMod val="10000"/>
                    </a:schemeClr>
                  </a:solidFill>
                </a:rPr>
                <a:t>• </a:t>
              </a:r>
              <a:r>
                <a:rPr lang="en-US" sz="1600" i="1" dirty="0">
                  <a:solidFill>
                    <a:schemeClr val="bg1">
                      <a:lumMod val="10000"/>
                    </a:schemeClr>
                  </a:solidFill>
                </a:rPr>
                <a:t>CBB Weekly News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9895100-6DE5-1544-A79F-BC80F4FA40F9}"/>
                </a:ext>
              </a:extLst>
            </p:cNvPr>
            <p:cNvCxnSpPr>
              <a:cxnSpLocks/>
            </p:cNvCxnSpPr>
            <p:nvPr/>
          </p:nvCxnSpPr>
          <p:spPr>
            <a:xfrm>
              <a:off x="6359014" y="1935864"/>
              <a:ext cx="0" cy="3531285"/>
            </a:xfrm>
            <a:prstGeom prst="line">
              <a:avLst/>
            </a:prstGeom>
            <a:noFill/>
            <a:ln w="28575" cap="flat" cmpd="sng" algn="ctr">
              <a:solidFill>
                <a:srgbClr val="B42D25"/>
              </a:solidFill>
              <a:prstDash val="solid"/>
            </a:ln>
            <a:effectLst/>
          </p:spPr>
        </p:cxnSp>
      </p:grpSp>
      <p:pic>
        <p:nvPicPr>
          <p:cNvPr id="6" name="Picture 5" descr="A diagram of a conveyor belt&#10;&#10;Description automatically generated">
            <a:extLst>
              <a:ext uri="{FF2B5EF4-FFF2-40B4-BE49-F238E27FC236}">
                <a16:creationId xmlns:a16="http://schemas.microsoft.com/office/drawing/2014/main" id="{F1D82119-A703-EB23-4FD1-EBD00E3A06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295" y="3154679"/>
            <a:ext cx="5560735" cy="32066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217E10-300C-E697-80A9-31724C8E20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0300" y="3626314"/>
            <a:ext cx="1430969" cy="190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6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08C84D-7C95-C34E-AC77-F0138565C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Science Objectives and 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849916-9677-BF41-8764-A2CD0A48B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CB5BFC-8E77-0841-9F9F-E500120CE4FD}"/>
              </a:ext>
            </a:extLst>
          </p:cNvPr>
          <p:cNvSpPr txBox="1"/>
          <p:nvPr/>
        </p:nvSpPr>
        <p:spPr>
          <a:xfrm>
            <a:off x="1094264" y="2401896"/>
            <a:ext cx="8137498" cy="1805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9250" indent="-336550">
              <a:spcAft>
                <a:spcPts val="1400"/>
              </a:spcAft>
            </a:pPr>
            <a:r>
              <a:rPr lang="en-US" sz="2200" b="1" dirty="0">
                <a:solidFill>
                  <a:schemeClr val="bg1">
                    <a:lumMod val="10000"/>
                  </a:schemeClr>
                </a:solidFill>
              </a:rPr>
              <a:t>1. Effective communication practices across all aspects of research and administration</a:t>
            </a:r>
          </a:p>
          <a:p>
            <a:pPr marL="349250" indent="-336550">
              <a:spcAft>
                <a:spcPts val="1400"/>
              </a:spcAft>
            </a:pPr>
            <a:r>
              <a:rPr lang="en-US" sz="2200" b="1" dirty="0">
                <a:solidFill>
                  <a:schemeClr val="bg1">
                    <a:lumMod val="10000"/>
                  </a:schemeClr>
                </a:solidFill>
              </a:rPr>
              <a:t>2. Shared goals and shared recognition</a:t>
            </a:r>
          </a:p>
          <a:p>
            <a:pPr marL="349250" indent="-336550">
              <a:spcAft>
                <a:spcPts val="1400"/>
              </a:spcAft>
            </a:pPr>
            <a:r>
              <a:rPr lang="en-US" sz="2200" b="1" dirty="0">
                <a:solidFill>
                  <a:schemeClr val="bg1">
                    <a:lumMod val="10000"/>
                  </a:schemeClr>
                </a:solidFill>
              </a:rPr>
              <a:t>3. Strong leadership and transparent decision making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445829-1374-B249-B4E7-627B35A8C8FB}"/>
              </a:ext>
            </a:extLst>
          </p:cNvPr>
          <p:cNvSpPr/>
          <p:nvPr/>
        </p:nvSpPr>
        <p:spPr>
          <a:xfrm>
            <a:off x="1178414" y="3738132"/>
            <a:ext cx="8243561" cy="472150"/>
          </a:xfrm>
          <a:prstGeom prst="rect">
            <a:avLst/>
          </a:prstGeom>
          <a:solidFill>
            <a:srgbClr val="B31B1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592E86-5F07-A848-8616-619A358DE388}"/>
              </a:ext>
            </a:extLst>
          </p:cNvPr>
          <p:cNvSpPr txBox="1"/>
          <p:nvPr/>
        </p:nvSpPr>
        <p:spPr>
          <a:xfrm>
            <a:off x="1094264" y="973777"/>
            <a:ext cx="10357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4963" indent="-1597025"/>
            <a:r>
              <a:rPr lang="en-US" sz="2400" b="1" dirty="0">
                <a:solidFill>
                  <a:schemeClr val="accent1"/>
                </a:solidFill>
                <a:latin typeface="Trebuchet MS" panose="020B0703020202090204" pitchFamily="34" charset="0"/>
              </a:rPr>
              <a:t>Objective: Use team science to enable all participants — faculty, postdocs, and students — to be successful in convergence research.</a:t>
            </a:r>
          </a:p>
        </p:txBody>
      </p:sp>
    </p:spTree>
    <p:extLst>
      <p:ext uri="{BB962C8B-B14F-4D97-AF65-F5344CB8AC3E}">
        <p14:creationId xmlns:p14="http://schemas.microsoft.com/office/powerpoint/2010/main" val="2902942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2C2329-AACD-EE46-A03C-B783DA278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/>
              <a:t>Strong leadership &amp; Transparent decision making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C9D6AE-F82B-B44D-86EA-25A293755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01484" y="6432897"/>
            <a:ext cx="914400" cy="228600"/>
          </a:xfrm>
        </p:spPr>
        <p:txBody>
          <a:bodyPr/>
          <a:lstStyle/>
          <a:p>
            <a:fld id="{921CBE81-14BD-7343-B359-01BCBA3179F9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D03199-E8DD-3E4B-B1E8-6443B1F35522}"/>
              </a:ext>
            </a:extLst>
          </p:cNvPr>
          <p:cNvSpPr txBox="1"/>
          <p:nvPr/>
        </p:nvSpPr>
        <p:spPr>
          <a:xfrm>
            <a:off x="1466388" y="2302482"/>
            <a:ext cx="3188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E">
                    <a:lumMod val="10000"/>
                  </a:srgbClr>
                </a:solidFill>
                <a:effectLst/>
                <a:uLnTx/>
                <a:uFillTx/>
              </a:rPr>
              <a:t>Transparent processes for decision making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C6286E-6924-C64A-8E9B-CA3FF21615F5}"/>
              </a:ext>
            </a:extLst>
          </p:cNvPr>
          <p:cNvSpPr txBox="1"/>
          <p:nvPr/>
        </p:nvSpPr>
        <p:spPr>
          <a:xfrm>
            <a:off x="1370134" y="3044421"/>
            <a:ext cx="358286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E">
                    <a:lumMod val="10000"/>
                  </a:srgbClr>
                </a:solidFill>
                <a:effectLst/>
                <a:uLnTx/>
                <a:uFillTx/>
              </a:rPr>
              <a:t>Annual reports from everyone</a:t>
            </a:r>
          </a:p>
          <a:p>
            <a:pPr defTabSz="914400">
              <a:defRPr/>
            </a:pPr>
            <a:r>
              <a:rPr lang="en-US" sz="1600" kern="0" dirty="0">
                <a:solidFill>
                  <a:srgbClr val="FFFFFE">
                    <a:lumMod val="10000"/>
                  </a:srgbClr>
                </a:solidFill>
              </a:rPr>
              <a:t>   (Faculty, PDs, and GSs)</a:t>
            </a:r>
            <a:br>
              <a:rPr lang="en-US" sz="1600" kern="0" dirty="0">
                <a:solidFill>
                  <a:srgbClr val="FFFFFE">
                    <a:lumMod val="10000"/>
                  </a:srgbClr>
                </a:solidFill>
              </a:rPr>
            </a:b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E">
                  <a:lumMod val="10000"/>
                </a:srgbClr>
              </a:solidFill>
              <a:effectLst/>
              <a:uLnTx/>
              <a:uFillTx/>
            </a:endParaRPr>
          </a:p>
          <a:p>
            <a:pPr defTabSz="914400"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E">
                    <a:lumMod val="10000"/>
                  </a:srgbClr>
                </a:solidFill>
                <a:effectLst/>
                <a:uLnTx/>
                <a:uFillTx/>
              </a:rPr>
              <a:t>Annual oral proposal + Q&amp;A for each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E">
                    <a:lumMod val="10000"/>
                  </a:srgbClr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E">
                    <a:lumMod val="10000"/>
                  </a:srgbClr>
                </a:solidFill>
                <a:effectLst/>
                <a:uLnTx/>
                <a:uFillTx/>
              </a:rPr>
              <a:t>   project (≤ 1 FTE) to entire theme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E">
                    <a:lumMod val="10000"/>
                  </a:srgbClr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E">
                    <a:lumMod val="10000"/>
                  </a:srgbClr>
                </a:solidFill>
                <a:effectLst/>
                <a:uLnTx/>
                <a:uFillTx/>
              </a:rPr>
              <a:t>   during Annual Collaboration Day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E">
                    <a:lumMod val="10000"/>
                  </a:srgbClr>
                </a:solidFill>
                <a:effectLst/>
                <a:uLnTx/>
                <a:uFillTx/>
              </a:rPr>
              <a:t>   </a:t>
            </a:r>
            <a:endParaRPr lang="en-US" sz="1600" kern="0" dirty="0">
              <a:solidFill>
                <a:srgbClr val="FFFFFE">
                  <a:lumMod val="10000"/>
                </a:srgbClr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E">
                    <a:lumMod val="10000"/>
                  </a:srgbClr>
                </a:solidFill>
                <a:effectLst/>
                <a:uLnTx/>
                <a:uFillTx/>
              </a:rPr>
              <a:t>Annual written proposal for each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E">
                    <a:lumMod val="10000"/>
                  </a:srgbClr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E">
                    <a:lumMod val="10000"/>
                  </a:srgbClr>
                </a:solidFill>
                <a:effectLst/>
                <a:uLnTx/>
                <a:uFillTx/>
              </a:rPr>
              <a:t>   project submitted to Director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0" dirty="0">
              <a:solidFill>
                <a:srgbClr val="FFFFFE">
                  <a:lumMod val="10000"/>
                </a:srgbClr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solidFill>
                  <a:srgbClr val="FFFFFE">
                    <a:lumMod val="10000"/>
                  </a:srgbClr>
                </a:solidFill>
              </a:rPr>
              <a:t>Written evaluation of each proposal</a:t>
            </a:r>
            <a:br>
              <a:rPr lang="en-US" sz="1600" kern="0" dirty="0">
                <a:solidFill>
                  <a:srgbClr val="FFFFFE">
                    <a:lumMod val="10000"/>
                  </a:srgbClr>
                </a:solidFill>
              </a:rPr>
            </a:br>
            <a:r>
              <a:rPr lang="en-US" sz="1600" kern="0" dirty="0">
                <a:solidFill>
                  <a:srgbClr val="FFFFFE">
                    <a:lumMod val="10000"/>
                  </a:srgbClr>
                </a:solidFill>
              </a:rPr>
              <a:t>   by unconflicted evaluators</a:t>
            </a:r>
            <a:br>
              <a:rPr lang="en-US" sz="1600" kern="0" dirty="0">
                <a:solidFill>
                  <a:srgbClr val="FFFFFE">
                    <a:lumMod val="10000"/>
                  </a:srgbClr>
                </a:solidFill>
              </a:rPr>
            </a:br>
            <a:r>
              <a:rPr lang="en-US" sz="1600" kern="0" dirty="0">
                <a:solidFill>
                  <a:srgbClr val="FFFFFE">
                    <a:lumMod val="10000"/>
                  </a:srgbClr>
                </a:solidFill>
              </a:rPr>
              <a:t>   assigned by Director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E">
                  <a:lumMod val="1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FD32B5-5CB0-8547-B230-3B7621A9EA7D}"/>
              </a:ext>
            </a:extLst>
          </p:cNvPr>
          <p:cNvSpPr/>
          <p:nvPr/>
        </p:nvSpPr>
        <p:spPr>
          <a:xfrm>
            <a:off x="3226892" y="1187123"/>
            <a:ext cx="4861259" cy="916015"/>
          </a:xfrm>
          <a:prstGeom prst="rect">
            <a:avLst/>
          </a:prstGeom>
          <a:gradFill rotWithShape="1">
            <a:gsLst>
              <a:gs pos="0">
                <a:srgbClr val="B42D25">
                  <a:shade val="51000"/>
                  <a:satMod val="130000"/>
                </a:srgbClr>
              </a:gs>
              <a:gs pos="80000">
                <a:srgbClr val="B42D25">
                  <a:shade val="93000"/>
                  <a:satMod val="130000"/>
                </a:srgbClr>
              </a:gs>
              <a:gs pos="100000">
                <a:srgbClr val="B42D25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Active Oversight by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Director 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Faculty 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Committee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26950F8-D76F-724A-9017-514569D4EFF4}"/>
              </a:ext>
            </a:extLst>
          </p:cNvPr>
          <p:cNvGrpSpPr/>
          <p:nvPr/>
        </p:nvGrpSpPr>
        <p:grpSpPr>
          <a:xfrm>
            <a:off x="5954753" y="2302482"/>
            <a:ext cx="5882383" cy="3774796"/>
            <a:chOff x="5954753" y="2443998"/>
            <a:chExt cx="5882383" cy="377479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B9C3970-3B13-8440-A71D-BC1AA3DBF246}"/>
                </a:ext>
              </a:extLst>
            </p:cNvPr>
            <p:cNvSpPr txBox="1"/>
            <p:nvPr/>
          </p:nvSpPr>
          <p:spPr>
            <a:xfrm>
              <a:off x="6857707" y="2443998"/>
              <a:ext cx="3404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E">
                      <a:lumMod val="10000"/>
                    </a:srgbClr>
                  </a:solidFill>
                  <a:effectLst/>
                  <a:uLnTx/>
                  <a:uFillTx/>
                </a:rPr>
                <a:t>Clearly defined expectations, roles, and responsibilities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8C8A7E8-466E-3540-B902-440384A22035}"/>
                </a:ext>
              </a:extLst>
            </p:cNvPr>
            <p:cNvCxnSpPr>
              <a:cxnSpLocks/>
            </p:cNvCxnSpPr>
            <p:nvPr/>
          </p:nvCxnSpPr>
          <p:spPr>
            <a:xfrm>
              <a:off x="5954753" y="2973385"/>
              <a:ext cx="0" cy="2406324"/>
            </a:xfrm>
            <a:prstGeom prst="line">
              <a:avLst/>
            </a:prstGeom>
            <a:noFill/>
            <a:ln w="28575" cap="flat" cmpd="sng" algn="ctr">
              <a:solidFill>
                <a:srgbClr val="B42D25"/>
              </a:solidFill>
              <a:prstDash val="solid"/>
            </a:ln>
            <a:effectLst/>
          </p:spPr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E8CFADA-0090-BA45-8601-A3B9DCD7CDA7}"/>
                </a:ext>
              </a:extLst>
            </p:cNvPr>
            <p:cNvSpPr txBox="1"/>
            <p:nvPr/>
          </p:nvSpPr>
          <p:spPr>
            <a:xfrm>
              <a:off x="6496754" y="3153862"/>
              <a:ext cx="38741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E">
                      <a:lumMod val="10000"/>
                    </a:srgbClr>
                  </a:solidFill>
                  <a:effectLst/>
                  <a:uLnTx/>
                  <a:uFillTx/>
                </a:rPr>
                <a:t>Onboarding process for new participants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E">
                      <a:lumMod val="10000"/>
                    </a:srgbClr>
                  </a:solidFill>
                  <a:effectLst/>
                  <a:uLnTx/>
                  <a:uFillTx/>
                </a:rPr>
                <a:t>   (Faculty, PDs, and GSs)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FE96741-C1A5-AF4D-AC50-FE9DAC4933C6}"/>
                </a:ext>
              </a:extLst>
            </p:cNvPr>
            <p:cNvSpPr txBox="1"/>
            <p:nvPr/>
          </p:nvSpPr>
          <p:spPr>
            <a:xfrm>
              <a:off x="6496754" y="3779502"/>
              <a:ext cx="38741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E">
                      <a:lumMod val="10000"/>
                    </a:srgbClr>
                  </a:solidFill>
                  <a:effectLst/>
                  <a:uLnTx/>
                  <a:uFillTx/>
                </a:rPr>
                <a:t>CBB Handbook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0FCBC0-4A06-FE48-97E8-353B054F5616}"/>
                </a:ext>
              </a:extLst>
            </p:cNvPr>
            <p:cNvSpPr txBox="1"/>
            <p:nvPr/>
          </p:nvSpPr>
          <p:spPr>
            <a:xfrm>
              <a:off x="6496754" y="4223834"/>
              <a:ext cx="38741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E">
                      <a:lumMod val="10000"/>
                    </a:srgbClr>
                  </a:solidFill>
                  <a:effectLst/>
                  <a:uLnTx/>
                  <a:uFillTx/>
                </a:rPr>
                <a:t>Reminders in</a:t>
              </a:r>
              <a:r>
                <a:rPr kumimoji="0" lang="en-US" sz="1600" b="0" i="1" u="none" strike="noStrike" kern="0" cap="none" spc="0" normalizeH="0" baseline="0" noProof="0" dirty="0">
                  <a:ln>
                    <a:noFill/>
                  </a:ln>
                  <a:solidFill>
                    <a:srgbClr val="FFFFFE">
                      <a:lumMod val="10000"/>
                    </a:srgbClr>
                  </a:solidFill>
                  <a:effectLst/>
                  <a:uLnTx/>
                  <a:uFillTx/>
                </a:rPr>
                <a:t> CBB Weekly News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160C581-F0FE-A547-BDFA-C3B6AA413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607167">
              <a:off x="9988711" y="3834549"/>
              <a:ext cx="1848425" cy="2384245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2412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2C2329-AACD-EE46-A03C-B783DA278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/>
              <a:t>Is Team Science Working?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C9D6AE-F82B-B44D-86EA-25A293755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47EF9D-0DFA-941E-D96E-02675B103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929" y="744220"/>
            <a:ext cx="9115261" cy="536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54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60769A-D69F-A14B-9640-7BC97A035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of All Activities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4EA1F-F218-8A42-B7D7-CDE9194DA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62CADFF-8A1B-3E4B-88BD-5046FE94EE21}"/>
              </a:ext>
            </a:extLst>
          </p:cNvPr>
          <p:cNvGrpSpPr/>
          <p:nvPr/>
        </p:nvGrpSpPr>
        <p:grpSpPr>
          <a:xfrm>
            <a:off x="7766564" y="1088523"/>
            <a:ext cx="3866636" cy="2474345"/>
            <a:chOff x="5298083" y="987976"/>
            <a:chExt cx="3866636" cy="24743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F465F13-C9FF-CD4A-AD33-C9ACE38BF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20606" y="987976"/>
              <a:ext cx="1546334" cy="193291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4F2B69D-53BB-264C-8BD6-1F2C29CC491D}"/>
                </a:ext>
              </a:extLst>
            </p:cNvPr>
            <p:cNvSpPr txBox="1"/>
            <p:nvPr/>
          </p:nvSpPr>
          <p:spPr>
            <a:xfrm>
              <a:off x="5298083" y="2877546"/>
              <a:ext cx="38666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err="1"/>
                <a:t>Meltem</a:t>
              </a:r>
              <a:r>
                <a:rPr lang="en-US" sz="1600" dirty="0"/>
                <a:t> </a:t>
              </a:r>
              <a:r>
                <a:rPr lang="en-US" sz="1600" dirty="0" err="1"/>
                <a:t>Alemdar</a:t>
              </a:r>
              <a:r>
                <a:rPr lang="en-US" sz="1600" dirty="0"/>
                <a:t> and </a:t>
              </a:r>
              <a:r>
                <a:rPr lang="en-US" sz="1600" dirty="0" err="1"/>
                <a:t>Lizanne</a:t>
              </a:r>
              <a:r>
                <a:rPr lang="en-US" sz="1600" dirty="0"/>
                <a:t> DeStefano</a:t>
              </a:r>
            </a:p>
            <a:p>
              <a:pPr algn="ctr"/>
              <a:r>
                <a:rPr lang="en-US" sz="1600" dirty="0"/>
                <a:t>Georgia Tech</a:t>
              </a:r>
            </a:p>
          </p:txBody>
        </p: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9E46269B-C885-3F49-8737-FFAD898008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862" y="998979"/>
              <a:ext cx="1546334" cy="1932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0408547-DEF6-DF4A-8D49-0BF91CBCCF07}"/>
              </a:ext>
            </a:extLst>
          </p:cNvPr>
          <p:cNvSpPr txBox="1"/>
          <p:nvPr/>
        </p:nvSpPr>
        <p:spPr>
          <a:xfrm>
            <a:off x="728948" y="1406504"/>
            <a:ext cx="7062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Four key questions: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B1F432-21FD-2342-B74B-4C5150E1280B}"/>
              </a:ext>
            </a:extLst>
          </p:cNvPr>
          <p:cNvSpPr txBox="1"/>
          <p:nvPr/>
        </p:nvSpPr>
        <p:spPr>
          <a:xfrm>
            <a:off x="1018881" y="2046918"/>
            <a:ext cx="8166538" cy="333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500"/>
              </a:spcAft>
              <a:buFont typeface="+mj-lt"/>
              <a:buAutoNum type="arabicPeriod"/>
            </a:pPr>
            <a:r>
              <a:rPr lang="en-US" b="1" dirty="0"/>
              <a:t>Implementation</a:t>
            </a:r>
            <a:r>
              <a:rPr lang="en-US" dirty="0"/>
              <a:t> (Formative): Is the Center</a:t>
            </a:r>
            <a:br>
              <a:rPr lang="en-US" dirty="0"/>
            </a:br>
            <a:r>
              <a:rPr lang="en-US" dirty="0"/>
              <a:t>attaining its long and short term goals? </a:t>
            </a:r>
          </a:p>
          <a:p>
            <a:pPr marL="342900" lvl="0" indent="-342900">
              <a:spcAft>
                <a:spcPts val="500"/>
              </a:spcAft>
              <a:buFont typeface="+mj-lt"/>
              <a:buAutoNum type="arabicPeriod"/>
            </a:pPr>
            <a:r>
              <a:rPr lang="en-US" b="1" dirty="0"/>
              <a:t>Effectiveness</a:t>
            </a:r>
            <a:r>
              <a:rPr lang="en-US" dirty="0"/>
              <a:t>: Are key CBB </a:t>
            </a:r>
            <a:r>
              <a:rPr lang="en-US" b="1" dirty="0"/>
              <a:t>outputs</a:t>
            </a:r>
            <a:br>
              <a:rPr lang="en-US" b="1" dirty="0"/>
            </a:br>
            <a:r>
              <a:rPr lang="en-US" dirty="0"/>
              <a:t>(</a:t>
            </a:r>
            <a:r>
              <a:rPr lang="en-US" i="1" dirty="0"/>
              <a:t>e.g.,</a:t>
            </a:r>
            <a:r>
              <a:rPr lang="en-US" dirty="0"/>
              <a:t> recruitment, student training, professional</a:t>
            </a:r>
            <a:br>
              <a:rPr lang="en-US" dirty="0"/>
            </a:br>
            <a:r>
              <a:rPr lang="en-US" dirty="0"/>
              <a:t>development) operating effectively?</a:t>
            </a:r>
          </a:p>
          <a:p>
            <a:pPr marL="342900" lvl="0" indent="-342900">
              <a:spcAft>
                <a:spcPts val="500"/>
              </a:spcAft>
              <a:buFont typeface="+mj-lt"/>
              <a:buAutoNum type="arabicPeriod"/>
            </a:pPr>
            <a:r>
              <a:rPr lang="en-US" b="1" dirty="0"/>
              <a:t>Impact</a:t>
            </a:r>
            <a:r>
              <a:rPr lang="en-US" dirty="0"/>
              <a:t>: What short term </a:t>
            </a:r>
            <a:r>
              <a:rPr lang="en-US" b="1" dirty="0"/>
              <a:t>outcomes </a:t>
            </a:r>
            <a:r>
              <a:rPr lang="en-US" dirty="0"/>
              <a:t>(</a:t>
            </a:r>
            <a:r>
              <a:rPr lang="en-US" i="1" dirty="0"/>
              <a:t>e.g.,</a:t>
            </a:r>
            <a:r>
              <a:rPr lang="en-US" dirty="0"/>
              <a:t> interdisciplinary team science competence, scientific knowledge, technical skills, retention, publication, awards) are associated with participation in CBB?  What is the value-added of participation in CBB?</a:t>
            </a:r>
          </a:p>
          <a:p>
            <a:pPr marL="342900" lvl="0" indent="-342900">
              <a:spcAft>
                <a:spcPts val="500"/>
              </a:spcAft>
              <a:buFont typeface="+mj-lt"/>
              <a:buAutoNum type="arabicPeriod"/>
            </a:pPr>
            <a:r>
              <a:rPr lang="en-US" b="1" dirty="0"/>
              <a:t>Institutionalization</a:t>
            </a:r>
            <a:r>
              <a:rPr lang="en-US" dirty="0"/>
              <a:t>: How and to what extent are elements of CBB becoming institutionalized at partner institutions? </a:t>
            </a:r>
          </a:p>
        </p:txBody>
      </p:sp>
    </p:spTree>
    <p:extLst>
      <p:ext uri="{BB962C8B-B14F-4D97-AF65-F5344CB8AC3E}">
        <p14:creationId xmlns:p14="http://schemas.microsoft.com/office/powerpoint/2010/main" val="1122608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60769A-D69F-A14B-9640-7BC97A035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Dissemination of our Team Science Insights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4EA1F-F218-8A42-B7D7-CDE9194DA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15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2D6F94-92BB-F185-67BE-FCBEDD083F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562" y="1351946"/>
            <a:ext cx="6662237" cy="51113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55C1C9E-0C69-A62F-C747-90A9818EA3EC}"/>
              </a:ext>
            </a:extLst>
          </p:cNvPr>
          <p:cNvSpPr txBox="1"/>
          <p:nvPr/>
        </p:nvSpPr>
        <p:spPr>
          <a:xfrm>
            <a:off x="1333312" y="1198930"/>
            <a:ext cx="4382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Online thru the NCI Team Science Toolkit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C09C46E-D369-72E9-D1F5-09552A2418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4499" y="1834072"/>
            <a:ext cx="3396607" cy="43258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6DA5C6D-780B-0ADB-7495-036D349C602D}"/>
              </a:ext>
            </a:extLst>
          </p:cNvPr>
          <p:cNvSpPr txBox="1"/>
          <p:nvPr/>
        </p:nvSpPr>
        <p:spPr>
          <a:xfrm>
            <a:off x="7582966" y="1097830"/>
            <a:ext cx="2864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Through Conferences and</a:t>
            </a:r>
          </a:p>
          <a:p>
            <a:pPr algn="ctr"/>
            <a:r>
              <a:rPr lang="en-US" dirty="0"/>
              <a:t>Conference Proceedings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8ABB92-D5CF-4FAF-50A2-56BF8811B217}"/>
              </a:ext>
            </a:extLst>
          </p:cNvPr>
          <p:cNvSpPr txBox="1"/>
          <p:nvPr/>
        </p:nvSpPr>
        <p:spPr>
          <a:xfrm>
            <a:off x="7792792" y="6232491"/>
            <a:ext cx="2968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AIP Conference Proceedings </a:t>
            </a:r>
            <a:r>
              <a:rPr lang="en-US" sz="1200" b="1" dirty="0"/>
              <a:t>2160</a:t>
            </a:r>
            <a:r>
              <a:rPr lang="en-US" sz="1200" dirty="0"/>
              <a:t>, 040008 (2019).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ED1135B-6AD6-D8C9-1D22-62D8AAF5D8AC}"/>
              </a:ext>
            </a:extLst>
          </p:cNvPr>
          <p:cNvSpPr/>
          <p:nvPr/>
        </p:nvSpPr>
        <p:spPr>
          <a:xfrm>
            <a:off x="568307" y="4309239"/>
            <a:ext cx="5150069" cy="49398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51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B4BCB0-6F1F-3446-9E7B-6C72EF4F9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Professional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823C89-779B-1040-B040-ECE0FA47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0650A7-974E-5C4E-ACDB-302FB2F7A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997" y="1579553"/>
            <a:ext cx="5372100" cy="52784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694FB0-06D4-6D4C-A5BA-3F2D5432FF43}"/>
              </a:ext>
            </a:extLst>
          </p:cNvPr>
          <p:cNvSpPr txBox="1"/>
          <p:nvPr/>
        </p:nvSpPr>
        <p:spPr>
          <a:xfrm>
            <a:off x="827898" y="1044934"/>
            <a:ext cx="10039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Goal: 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Produce the next generation of leaders in accelerator science and related fields</a:t>
            </a:r>
          </a:p>
        </p:txBody>
      </p:sp>
    </p:spTree>
    <p:extLst>
      <p:ext uri="{BB962C8B-B14F-4D97-AF65-F5344CB8AC3E}">
        <p14:creationId xmlns:p14="http://schemas.microsoft.com/office/powerpoint/2010/main" val="3209767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38BCC8-43E2-6C48-A893-C238BB598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 Exploration and Planning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51AA97-7B72-8541-AC36-A20CE6540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388502-DBFD-5148-B232-0B0FB71DF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92" y="1928469"/>
            <a:ext cx="3239136" cy="28342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4141CE-FC00-AB40-B77C-40BC54E60E2F}"/>
              </a:ext>
            </a:extLst>
          </p:cNvPr>
          <p:cNvSpPr txBox="1"/>
          <p:nvPr/>
        </p:nvSpPr>
        <p:spPr>
          <a:xfrm>
            <a:off x="106327" y="4873830"/>
            <a:ext cx="381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Individual Development Planning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415C45-54F4-FE4C-AA57-9A14A441883B}"/>
              </a:ext>
            </a:extLst>
          </p:cNvPr>
          <p:cNvSpPr txBox="1"/>
          <p:nvPr/>
        </p:nvSpPr>
        <p:spPr>
          <a:xfrm>
            <a:off x="277044" y="998161"/>
            <a:ext cx="6756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All CBB students are required to annually update their IDP and discuss with advisor.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7BA999-FC8C-394B-B441-8A8D79D4A33F}"/>
              </a:ext>
            </a:extLst>
          </p:cNvPr>
          <p:cNvSpPr txBox="1"/>
          <p:nvPr/>
        </p:nvSpPr>
        <p:spPr>
          <a:xfrm>
            <a:off x="277044" y="5205665"/>
            <a:ext cx="3438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http://</a:t>
            </a:r>
            <a:r>
              <a:rPr lang="en-US" dirty="0" err="1">
                <a:solidFill>
                  <a:schemeClr val="bg1">
                    <a:lumMod val="10000"/>
                  </a:schemeClr>
                </a:solidFill>
              </a:rPr>
              <a:t>myIDP.sciencecareers.org</a:t>
            </a:r>
            <a:endParaRPr lang="en-US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8D86A5-FE85-1D45-864E-EAEACC8603B3}"/>
              </a:ext>
            </a:extLst>
          </p:cNvPr>
          <p:cNvSpPr txBox="1"/>
          <p:nvPr/>
        </p:nvSpPr>
        <p:spPr>
          <a:xfrm>
            <a:off x="3887194" y="2092751"/>
            <a:ext cx="3366517" cy="3318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5100" indent="-165100">
              <a:spcAft>
                <a:spcPts val="700"/>
              </a:spcAft>
              <a:buFont typeface="Arial" charset="0"/>
              <a:buChar char="•"/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Written plan that outlines career goals</a:t>
            </a:r>
          </a:p>
          <a:p>
            <a:pPr marL="165100" indent="-165100">
              <a:spcAft>
                <a:spcPts val="700"/>
              </a:spcAft>
              <a:buFont typeface="Arial" charset="0"/>
              <a:buChar char="•"/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Includes concrete steps to achieve these goals</a:t>
            </a:r>
          </a:p>
          <a:p>
            <a:pPr marL="165100" indent="-165100">
              <a:spcAft>
                <a:spcPts val="700"/>
              </a:spcAft>
              <a:buFont typeface="Arial" charset="0"/>
              <a:buChar char="•"/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People who develop and implement strategies to pursue career-specific goals achieve greater career success as measured by salary, promotions, and level of responsibility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DEC9D2F-E490-9949-A48E-FD21C2FD2FBA}"/>
              </a:ext>
            </a:extLst>
          </p:cNvPr>
          <p:cNvGrpSpPr/>
          <p:nvPr/>
        </p:nvGrpSpPr>
        <p:grpSpPr>
          <a:xfrm>
            <a:off x="7577959" y="1573015"/>
            <a:ext cx="4166985" cy="5005892"/>
            <a:chOff x="7577959" y="1573015"/>
            <a:chExt cx="4166985" cy="500589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CA74D00-7BA0-7D44-8101-A5E7B025ED54}"/>
                </a:ext>
              </a:extLst>
            </p:cNvPr>
            <p:cNvGrpSpPr/>
            <p:nvPr/>
          </p:nvGrpSpPr>
          <p:grpSpPr>
            <a:xfrm>
              <a:off x="8198556" y="1573015"/>
              <a:ext cx="3546388" cy="5005892"/>
              <a:chOff x="8198556" y="1573015"/>
              <a:chExt cx="3546388" cy="5005892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300B96AC-2E95-534D-A7D5-ADA0CD1254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98556" y="1573015"/>
                <a:ext cx="2836022" cy="3670147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756C3FE-9A29-F246-883B-B4862A42D3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789798">
                <a:off x="9014919" y="2609875"/>
                <a:ext cx="2730025" cy="3422036"/>
              </a:xfrm>
              <a:prstGeom prst="rect">
                <a:avLst/>
              </a:prstGeom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B073F8-4043-2C4C-855B-769B85F022E4}"/>
                  </a:ext>
                </a:extLst>
              </p:cNvPr>
              <p:cNvSpPr txBox="1"/>
              <p:nvPr/>
            </p:nvSpPr>
            <p:spPr>
              <a:xfrm rot="710128">
                <a:off x="8241311" y="5871021"/>
                <a:ext cx="28071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bg1">
                        <a:lumMod val="10000"/>
                      </a:schemeClr>
                    </a:solidFill>
                  </a:rPr>
                  <a:t>Also career exploration</a:t>
                </a:r>
              </a:p>
              <a:p>
                <a:pPr algn="ctr"/>
                <a:r>
                  <a:rPr lang="en-US" sz="2000" dirty="0">
                    <a:solidFill>
                      <a:schemeClr val="bg1">
                        <a:lumMod val="10000"/>
                      </a:schemeClr>
                    </a:solidFill>
                  </a:rPr>
                  <a:t>talks &amp; panels</a:t>
                </a:r>
              </a:p>
            </p:txBody>
          </p:sp>
        </p:grp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9B99801-9386-9042-9935-C5F64E4D24ED}"/>
                </a:ext>
              </a:extLst>
            </p:cNvPr>
            <p:cNvCxnSpPr/>
            <p:nvPr/>
          </p:nvCxnSpPr>
          <p:spPr>
            <a:xfrm>
              <a:off x="7577959" y="1573015"/>
              <a:ext cx="0" cy="437584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0344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38BCC8-43E2-6C48-A893-C238BB598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2023: Accelerators and Society Symposium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51AA97-7B72-8541-AC36-A20CE6540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 descr="A person standing in front of a projector screen&#10;&#10;Description automatically generated">
            <a:extLst>
              <a:ext uri="{FF2B5EF4-FFF2-40B4-BE49-F238E27FC236}">
                <a16:creationId xmlns:a16="http://schemas.microsoft.com/office/drawing/2014/main" id="{8E3A69EF-4F08-6EED-C061-4189F5D3B9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9280" y="1056640"/>
            <a:ext cx="4409440" cy="330708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8CC809-F29F-CF76-12AC-7554622EEA20}"/>
              </a:ext>
            </a:extLst>
          </p:cNvPr>
          <p:cNvSpPr txBox="1"/>
          <p:nvPr/>
        </p:nvSpPr>
        <p:spPr>
          <a:xfrm>
            <a:off x="6441978" y="4382246"/>
            <a:ext cx="540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Cathy Cutler (Brookhaven) and Isotope Production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15E7BF-A053-2B95-EF85-9BC269FACE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07" t="10742" r="15751" b="8905"/>
          <a:stretch/>
        </p:blipFill>
        <p:spPr>
          <a:xfrm>
            <a:off x="843280" y="975360"/>
            <a:ext cx="4663440" cy="3969774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23AF0A0-3397-8CEA-A2F4-4E24F3BFB413}"/>
              </a:ext>
            </a:extLst>
          </p:cNvPr>
          <p:cNvGrpSpPr/>
          <p:nvPr/>
        </p:nvGrpSpPr>
        <p:grpSpPr>
          <a:xfrm>
            <a:off x="1492983" y="4098816"/>
            <a:ext cx="5182388" cy="2704197"/>
            <a:chOff x="1492983" y="4098816"/>
            <a:chExt cx="5182388" cy="270419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3195183-663E-9CD3-CFCD-3967FA6FB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41" t="8482" r="7517" b="8966"/>
            <a:stretch/>
          </p:blipFill>
          <p:spPr>
            <a:xfrm>
              <a:off x="1492983" y="4464157"/>
              <a:ext cx="3220720" cy="2338856"/>
            </a:xfrm>
            <a:prstGeom prst="rect">
              <a:avLst/>
            </a:prstGeom>
            <a:ln w="2540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16-Point Star 9">
              <a:extLst>
                <a:ext uri="{FF2B5EF4-FFF2-40B4-BE49-F238E27FC236}">
                  <a16:creationId xmlns:a16="http://schemas.microsoft.com/office/drawing/2014/main" id="{9EA4F0E4-4E33-E114-49E1-07577E751206}"/>
                </a:ext>
              </a:extLst>
            </p:cNvPr>
            <p:cNvSpPr/>
            <p:nvPr/>
          </p:nvSpPr>
          <p:spPr>
            <a:xfrm rot="847732">
              <a:off x="3843271" y="4098816"/>
              <a:ext cx="2832100" cy="1485900"/>
            </a:xfrm>
            <a:prstGeom prst="star16">
              <a:avLst/>
            </a:prstGeom>
            <a:gradFill rotWithShape="1">
              <a:gsLst>
                <a:gs pos="0">
                  <a:srgbClr val="B42D25">
                    <a:shade val="51000"/>
                    <a:satMod val="130000"/>
                  </a:srgbClr>
                </a:gs>
                <a:gs pos="80000">
                  <a:srgbClr val="B42D25">
                    <a:shade val="93000"/>
                    <a:satMod val="130000"/>
                  </a:srgbClr>
                </a:gs>
                <a:gs pos="100000">
                  <a:srgbClr val="B42D25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>
                  <a:solidFill>
                    <a:srgbClr val="FFFFFE"/>
                  </a:solidFill>
                  <a:latin typeface="Arial"/>
                </a:rPr>
                <a:t>BNL Doubled US </a:t>
              </a:r>
              <a:r>
                <a:rPr lang="en-US" kern="0" baseline="30000" dirty="0">
                  <a:solidFill>
                    <a:srgbClr val="FFFFFE"/>
                  </a:solidFill>
                  <a:latin typeface="Arial"/>
                </a:rPr>
                <a:t>225</a:t>
              </a:r>
              <a:r>
                <a:rPr lang="en-US" kern="0" dirty="0">
                  <a:solidFill>
                    <a:srgbClr val="FFFFFE"/>
                  </a:solidFill>
                  <a:latin typeface="Arial"/>
                </a:rPr>
                <a:t>Ac!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E4D1D76-4941-86FC-AF32-A0DAD6811C6D}"/>
              </a:ext>
            </a:extLst>
          </p:cNvPr>
          <p:cNvSpPr/>
          <p:nvPr/>
        </p:nvSpPr>
        <p:spPr>
          <a:xfrm>
            <a:off x="6939279" y="5125502"/>
            <a:ext cx="4734561" cy="1366737"/>
          </a:xfrm>
          <a:prstGeom prst="rect">
            <a:avLst/>
          </a:prstGeom>
          <a:gradFill rotWithShape="1">
            <a:gsLst>
              <a:gs pos="0">
                <a:srgbClr val="B42D25">
                  <a:shade val="51000"/>
                  <a:satMod val="130000"/>
                </a:srgbClr>
              </a:gs>
              <a:gs pos="80000">
                <a:srgbClr val="B42D25">
                  <a:shade val="93000"/>
                  <a:satMod val="130000"/>
                </a:srgbClr>
              </a:gs>
              <a:gs pos="100000">
                <a:srgbClr val="B42D25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FFFFFE"/>
                </a:solidFill>
                <a:latin typeface="Arial"/>
              </a:rPr>
              <a:t>Also talks on accelerators for wastewater treatment, microelectronics, and other medical applications</a:t>
            </a:r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90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CE9CD6-4286-214B-88D9-135A3A5A7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Professional Development Workshops (~2/yr)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E71A96-7D37-ED45-A4F2-697CF42B8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0D4CE6-BDE8-C940-BF7E-6B58984657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956" y="1002677"/>
            <a:ext cx="3558834" cy="25560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359E99-B7D1-7E4C-9594-B8752AF45A8C}"/>
              </a:ext>
            </a:extLst>
          </p:cNvPr>
          <p:cNvSpPr txBox="1"/>
          <p:nvPr/>
        </p:nvSpPr>
        <p:spPr>
          <a:xfrm>
            <a:off x="1274737" y="1002677"/>
            <a:ext cx="37352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700"/>
              </a:spcAft>
            </a:pPr>
            <a:r>
              <a:rPr lang="en-US" sz="1400" b="1" dirty="0" err="1">
                <a:latin typeface="Trebuchet MS" panose="020B0703020202090204" pitchFamily="34" charset="0"/>
              </a:rPr>
              <a:t>Alda</a:t>
            </a:r>
            <a:r>
              <a:rPr lang="en-US" sz="1400" b="1" dirty="0">
                <a:latin typeface="Trebuchet MS" panose="020B0703020202090204" pitchFamily="34" charset="0"/>
              </a:rPr>
              <a:t> Workshop on Science Communication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337E6D1-EFC8-3E41-8325-614B34DD614F}"/>
              </a:ext>
            </a:extLst>
          </p:cNvPr>
          <p:cNvGrpSpPr/>
          <p:nvPr/>
        </p:nvGrpSpPr>
        <p:grpSpPr>
          <a:xfrm>
            <a:off x="1620050" y="3220870"/>
            <a:ext cx="3876673" cy="3645368"/>
            <a:chOff x="5129371" y="1434777"/>
            <a:chExt cx="3876673" cy="364536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CC01E0-0BEF-4341-B743-48B97C18323B}"/>
                </a:ext>
              </a:extLst>
            </p:cNvPr>
            <p:cNvSpPr txBox="1"/>
            <p:nvPr/>
          </p:nvSpPr>
          <p:spPr>
            <a:xfrm>
              <a:off x="5321300" y="4064482"/>
              <a:ext cx="36847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>
                      <a:lumMod val="10000"/>
                    </a:schemeClr>
                  </a:solidFill>
                </a:rPr>
                <a:t>Fostering Research Integrity</a:t>
              </a:r>
              <a:br>
                <a:rPr lang="en-US" sz="1600" b="1" dirty="0">
                  <a:solidFill>
                    <a:schemeClr val="bg1">
                      <a:lumMod val="10000"/>
                    </a:schemeClr>
                  </a:solidFill>
                </a:rPr>
              </a:br>
              <a:r>
                <a:rPr lang="en-US" sz="1600" b="1" dirty="0">
                  <a:solidFill>
                    <a:schemeClr val="bg1">
                      <a:lumMod val="10000"/>
                    </a:schemeClr>
                  </a:solidFill>
                </a:rPr>
                <a:t>Prof. C. K. </a:t>
              </a:r>
              <a:r>
                <a:rPr lang="en-US" sz="1600" b="1" dirty="0" err="1">
                  <a:solidFill>
                    <a:schemeClr val="bg1">
                      <a:lumMod val="10000"/>
                    </a:schemeClr>
                  </a:solidFill>
                </a:rPr>
                <a:t>Gunsalus</a:t>
              </a:r>
              <a:endParaRPr lang="en-US" sz="1600" b="1" dirty="0">
                <a:solidFill>
                  <a:schemeClr val="bg1">
                    <a:lumMod val="10000"/>
                  </a:schemeClr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bg1">
                      <a:lumMod val="10000"/>
                    </a:schemeClr>
                  </a:solidFill>
                </a:rPr>
                <a:t>Director of the National Center for Professional and Research Ethics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009E43-E309-0F4F-997A-804C3B042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39699" y="1602972"/>
              <a:ext cx="2258653" cy="2413532"/>
            </a:xfrm>
            <a:prstGeom prst="rect">
              <a:avLst/>
            </a:prstGeom>
            <a:ln w="9525">
              <a:solidFill>
                <a:schemeClr val="bg1">
                  <a:lumMod val="10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AAEDEAB-D935-FA48-BC79-AF7AB46026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093906">
              <a:off x="5129371" y="1434777"/>
              <a:ext cx="1644940" cy="2540000"/>
            </a:xfrm>
            <a:prstGeom prst="rect">
              <a:avLst/>
            </a:prstGeom>
            <a:ln>
              <a:solidFill>
                <a:schemeClr val="bg1">
                  <a:lumMod val="10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73697C5-B1B3-CC41-9DDA-435964C94174}"/>
              </a:ext>
            </a:extLst>
          </p:cNvPr>
          <p:cNvSpPr txBox="1"/>
          <p:nvPr/>
        </p:nvSpPr>
        <p:spPr>
          <a:xfrm>
            <a:off x="5517886" y="2783258"/>
            <a:ext cx="36295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Evaluating Startup Ideas</a:t>
            </a:r>
          </a:p>
          <a:p>
            <a:pPr algn="ctr"/>
            <a:r>
              <a:rPr lang="en-US" sz="1400" b="1" dirty="0">
                <a:solidFill>
                  <a:schemeClr val="bg1">
                    <a:lumMod val="10000"/>
                  </a:schemeClr>
                </a:solidFill>
              </a:rPr>
              <a:t>Prof. Steve Kaplan and Starr Marcello</a:t>
            </a:r>
          </a:p>
          <a:p>
            <a:pPr algn="ctr"/>
            <a:r>
              <a:rPr lang="en-US" sz="1200" dirty="0">
                <a:solidFill>
                  <a:schemeClr val="bg1">
                    <a:lumMod val="10000"/>
                  </a:schemeClr>
                </a:solidFill>
              </a:rPr>
              <a:t>Polsky Center for Entrepreneurship and Innovation</a:t>
            </a:r>
          </a:p>
          <a:p>
            <a:pPr algn="ctr"/>
            <a:r>
              <a:rPr lang="en-US" sz="1200" dirty="0">
                <a:solidFill>
                  <a:schemeClr val="bg1">
                    <a:lumMod val="10000"/>
                  </a:schemeClr>
                </a:solidFill>
              </a:rPr>
              <a:t>Univ. of Chicago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807EA5-3417-9942-A7C0-5C41F0A62F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794" y="934360"/>
            <a:ext cx="1474300" cy="1769160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2475C4-98C3-0544-94D2-8E92BFFD9D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3273" y="957228"/>
            <a:ext cx="1374995" cy="1769160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DFD715F-6E23-B247-873A-A38E815F70D1}"/>
              </a:ext>
            </a:extLst>
          </p:cNvPr>
          <p:cNvSpPr txBox="1"/>
          <p:nvPr/>
        </p:nvSpPr>
        <p:spPr>
          <a:xfrm>
            <a:off x="6561195" y="4250392"/>
            <a:ext cx="3168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Elevator Speech Workshop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3F801BA-4D16-E449-BAF0-0B7E4FE66E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3270" y="4668482"/>
            <a:ext cx="2804347" cy="194668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Writing to Win Integrated Reading and Writing Strategies">
            <a:extLst>
              <a:ext uri="{FF2B5EF4-FFF2-40B4-BE49-F238E27FC236}">
                <a16:creationId xmlns:a16="http://schemas.microsoft.com/office/drawing/2014/main" id="{3C8AB5B3-2AE6-5B4B-810E-D14765F84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0609" y="2280711"/>
            <a:ext cx="1879600" cy="24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BDCF872-3566-FB4D-836C-5FF68815A22F}"/>
              </a:ext>
            </a:extLst>
          </p:cNvPr>
          <p:cNvSpPr txBox="1"/>
          <p:nvPr/>
        </p:nvSpPr>
        <p:spPr>
          <a:xfrm>
            <a:off x="9920609" y="1634380"/>
            <a:ext cx="1655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Grant Writing</a:t>
            </a:r>
          </a:p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Workshop</a:t>
            </a:r>
          </a:p>
        </p:txBody>
      </p:sp>
    </p:spTree>
    <p:extLst>
      <p:ext uri="{BB962C8B-B14F-4D97-AF65-F5344CB8AC3E}">
        <p14:creationId xmlns:p14="http://schemas.microsoft.com/office/powerpoint/2010/main" val="764825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83B01F-D9DD-1A4D-B5B3-6200F92D1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Mission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FB5BF-3B9D-6A4C-89FB-77BE5D6AD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14943" y="6455228"/>
            <a:ext cx="914400" cy="228600"/>
          </a:xfrm>
        </p:spPr>
        <p:txBody>
          <a:bodyPr/>
          <a:lstStyle/>
          <a:p>
            <a:fld id="{921CBE81-14BD-7343-B359-01BCBA3179F9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5C69A3-E586-814F-8249-2F72FF2C26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770" y="1069143"/>
            <a:ext cx="6135624" cy="5783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DBFD77-98B0-014E-A4AF-3CE507FA03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770" y="1069143"/>
            <a:ext cx="6135624" cy="57839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56E35B-F072-5C41-99C7-5A80D60244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770" y="1069143"/>
            <a:ext cx="6135624" cy="578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4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CE9CD6-4286-214B-88D9-135A3A5A7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2023: Research Ethics with Prof. David Muller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E71A96-7D37-ED45-A4F2-697CF42B8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 descr="A collage of people in a room&#10;&#10;Description automatically generated">
            <a:extLst>
              <a:ext uri="{FF2B5EF4-FFF2-40B4-BE49-F238E27FC236}">
                <a16:creationId xmlns:a16="http://schemas.microsoft.com/office/drawing/2014/main" id="{B3BFBC2C-4C8F-D31D-D6F5-D6DD9343FB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285" y="2738847"/>
            <a:ext cx="5295235" cy="3949866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group of men sitting at a table&#10;&#10;Description automatically generated">
            <a:extLst>
              <a:ext uri="{FF2B5EF4-FFF2-40B4-BE49-F238E27FC236}">
                <a16:creationId xmlns:a16="http://schemas.microsoft.com/office/drawing/2014/main" id="{A5190874-CBCE-E874-2C19-2EF91C4D76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3145" y="1098530"/>
            <a:ext cx="5948414" cy="4446746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People | David Muller, Applied Physics Group @Cornell">
            <a:extLst>
              <a:ext uri="{FF2B5EF4-FFF2-40B4-BE49-F238E27FC236}">
                <a16:creationId xmlns:a16="http://schemas.microsoft.com/office/drawing/2014/main" id="{C441A0B0-948A-FD8B-4F7F-F87F94354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6158" y="963649"/>
            <a:ext cx="2348249" cy="191008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503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8B0ABE-19CC-594E-9CA2-CE6EF4CAE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Case-Based Mentoring Workshops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3BD0F6-7C15-4446-BE20-F7F77C391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18575F-9A6B-444C-AB2B-7E585DF4A7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5551" y="3386995"/>
            <a:ext cx="2354114" cy="241411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2F3FD1-B39C-8643-8A24-3B588B9523B9}"/>
              </a:ext>
            </a:extLst>
          </p:cNvPr>
          <p:cNvSpPr txBox="1"/>
          <p:nvPr/>
        </p:nvSpPr>
        <p:spPr>
          <a:xfrm>
            <a:off x="1108298" y="5922118"/>
            <a:ext cx="314861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Prof. Pam Tolbert</a:t>
            </a:r>
          </a:p>
          <a:p>
            <a:pPr algn="ctr"/>
            <a:r>
              <a:rPr lang="en-US" sz="1600" dirty="0">
                <a:solidFill>
                  <a:schemeClr val="bg1">
                    <a:lumMod val="10000"/>
                  </a:schemeClr>
                </a:solidFill>
              </a:rPr>
              <a:t>Dept. of Organizational Behavior</a:t>
            </a:r>
          </a:p>
          <a:p>
            <a:pPr algn="ctr"/>
            <a:r>
              <a:rPr lang="en-US" sz="1600" dirty="0">
                <a:solidFill>
                  <a:schemeClr val="bg1">
                    <a:lumMod val="10000"/>
                  </a:schemeClr>
                </a:solidFill>
              </a:rPr>
              <a:t>Cornell University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7F4585-673F-9C48-A2C8-1AC8057349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14" y="996603"/>
            <a:ext cx="6322796" cy="23502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CDA9138-512D-720A-907B-5644E129674A}"/>
              </a:ext>
            </a:extLst>
          </p:cNvPr>
          <p:cNvGrpSpPr/>
          <p:nvPr/>
        </p:nvGrpSpPr>
        <p:grpSpPr>
          <a:xfrm>
            <a:off x="6607184" y="1250336"/>
            <a:ext cx="5392823" cy="5519774"/>
            <a:chOff x="6607184" y="1250336"/>
            <a:chExt cx="5392823" cy="551977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790CAF2-20DD-E44B-96E6-37F3CE20E1E1}"/>
                </a:ext>
              </a:extLst>
            </p:cNvPr>
            <p:cNvSpPr/>
            <p:nvPr/>
          </p:nvSpPr>
          <p:spPr>
            <a:xfrm>
              <a:off x="7347355" y="4803507"/>
              <a:ext cx="4197211" cy="1016164"/>
            </a:xfrm>
            <a:prstGeom prst="rect">
              <a:avLst/>
            </a:prstGeom>
            <a:gradFill rotWithShape="1">
              <a:gsLst>
                <a:gs pos="0">
                  <a:srgbClr val="B42D25">
                    <a:shade val="51000"/>
                    <a:satMod val="130000"/>
                  </a:srgbClr>
                </a:gs>
                <a:gs pos="80000">
                  <a:srgbClr val="B42D25">
                    <a:shade val="93000"/>
                    <a:satMod val="130000"/>
                  </a:srgbClr>
                </a:gs>
                <a:gs pos="100000">
                  <a:srgbClr val="B42D25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>
                  <a:solidFill>
                    <a:srgbClr val="FFFFFE"/>
                  </a:solidFill>
                  <a:latin typeface="Arial"/>
                </a:rPr>
                <a:t>Workshops </a:t>
              </a:r>
              <a:r>
                <a:rPr kumimoji="0" lang="en-US" i="0" u="none" strike="noStrike" kern="0" cap="none" spc="0" normalizeH="0" baseline="0" noProof="0" dirty="0">
                  <a:ln>
                    <a:noFill/>
                  </a:ln>
                  <a:solidFill>
                    <a:srgbClr val="FFFFF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from </a:t>
              </a:r>
              <a:r>
                <a:rPr lang="en-US" kern="0" dirty="0">
                  <a:solidFill>
                    <a:srgbClr val="FFFFFE"/>
                  </a:solidFill>
                  <a:latin typeface="Arial"/>
                </a:rPr>
                <a:t>NRMN,* CIMER,</a:t>
              </a:r>
              <a:r>
                <a:rPr lang="en-US" kern="0" baseline="30000" dirty="0">
                  <a:solidFill>
                    <a:srgbClr val="FFFFFE"/>
                  </a:solidFill>
                  <a:latin typeface="Arial"/>
                </a:rPr>
                <a:t>†</a:t>
              </a:r>
              <a:r>
                <a:rPr lang="en-US" kern="0" dirty="0">
                  <a:solidFill>
                    <a:srgbClr val="FFFFFE"/>
                  </a:solidFill>
                  <a:latin typeface="Arial"/>
                </a:rPr>
                <a:t> and CIRTL</a:t>
              </a:r>
              <a:r>
                <a:rPr lang="en-US" kern="0" baseline="30000" dirty="0">
                  <a:solidFill>
                    <a:srgbClr val="FFFFFE"/>
                  </a:solidFill>
                  <a:latin typeface="Arial"/>
                </a:rPr>
                <a:t>‡</a:t>
              </a:r>
              <a:r>
                <a:rPr lang="en-US" kern="0" dirty="0">
                  <a:solidFill>
                    <a:srgbClr val="FFFFFE"/>
                  </a:solidFill>
                  <a:latin typeface="Arial"/>
                </a:rPr>
                <a:t> </a:t>
              </a:r>
              <a:r>
                <a:rPr kumimoji="0" lang="en-US" i="0" u="none" strike="noStrike" kern="0" cap="none" spc="0" normalizeH="0" baseline="0" noProof="0" dirty="0">
                  <a:ln>
                    <a:noFill/>
                  </a:ln>
                  <a:solidFill>
                    <a:srgbClr val="FFFFF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based on case studies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9F156E6-A774-E440-A971-23029561FCAB}"/>
                </a:ext>
              </a:extLst>
            </p:cNvPr>
            <p:cNvSpPr txBox="1"/>
            <p:nvPr/>
          </p:nvSpPr>
          <p:spPr>
            <a:xfrm>
              <a:off x="6833343" y="3971955"/>
              <a:ext cx="28600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Prof. </a:t>
              </a:r>
              <a:r>
                <a:rPr lang="en-US" sz="1400" dirty="0" err="1"/>
                <a:t>Kermin</a:t>
              </a:r>
              <a:r>
                <a:rPr lang="en-US" sz="1400" dirty="0"/>
                <a:t> Martínez-Hernández</a:t>
              </a:r>
            </a:p>
            <a:p>
              <a:pPr algn="ctr"/>
              <a:r>
                <a:rPr lang="en-US" sz="1400" dirty="0"/>
                <a:t>St. John Fisher College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F1DF7C4-7D70-CD45-EDF1-40920D2951B2}"/>
                </a:ext>
              </a:extLst>
            </p:cNvPr>
            <p:cNvSpPr txBox="1"/>
            <p:nvPr/>
          </p:nvSpPr>
          <p:spPr>
            <a:xfrm>
              <a:off x="6607184" y="6031446"/>
              <a:ext cx="539282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*National Research Mentoring Network</a:t>
              </a:r>
            </a:p>
            <a:p>
              <a:r>
                <a:rPr lang="en-US" sz="1400" baseline="30000" dirty="0"/>
                <a:t>†</a:t>
              </a:r>
              <a:r>
                <a:rPr lang="en-US" sz="1400" b="0" i="0" u="none" strike="noStrike" dirty="0">
                  <a:effectLst/>
                  <a:latin typeface="arial" panose="020B0604020202020204" pitchFamily="34" charset="0"/>
                </a:rPr>
                <a:t>Center for the Improvement of Mentored Experience in Research</a:t>
              </a:r>
            </a:p>
            <a:p>
              <a:r>
                <a:rPr lang="en-US" sz="1400" b="0" i="0" u="none" strike="noStrike" baseline="30000" dirty="0">
                  <a:effectLst/>
                  <a:latin typeface="arial" panose="020B0604020202020204" pitchFamily="34" charset="0"/>
                </a:rPr>
                <a:t>‡</a:t>
              </a:r>
              <a:r>
                <a:rPr lang="en-US" sz="1400" b="0" i="0" u="none" strike="noStrike" dirty="0">
                  <a:effectLst/>
                  <a:latin typeface="arial" panose="020B0604020202020204" pitchFamily="34" charset="0"/>
                </a:rPr>
                <a:t>Center for the Integration of Teaching, Research, and Learning</a:t>
              </a:r>
              <a:endParaRPr lang="en-US" sz="1400" b="0" i="0" strike="noStrike" dirty="0"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  <p:pic>
          <p:nvPicPr>
            <p:cNvPr id="1026" name="Picture 2" descr="Contacts – Future Professors Institute">
              <a:extLst>
                <a:ext uri="{FF2B5EF4-FFF2-40B4-BE49-F238E27FC236}">
                  <a16:creationId xmlns:a16="http://schemas.microsoft.com/office/drawing/2014/main" id="{D4BAEFDD-07C6-6AE7-9355-96301D69BA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733177" y="1250336"/>
              <a:ext cx="1780988" cy="2701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3E960C3-467D-FBA7-A8E9-34A63CB3155D}"/>
                </a:ext>
              </a:extLst>
            </p:cNvPr>
            <p:cNvSpPr txBox="1"/>
            <p:nvPr/>
          </p:nvSpPr>
          <p:spPr>
            <a:xfrm>
              <a:off x="9776763" y="3971955"/>
              <a:ext cx="1697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Dr. Colleen McLinn</a:t>
              </a:r>
            </a:p>
            <a:p>
              <a:pPr algn="ctr"/>
              <a:r>
                <a:rPr lang="en-US" sz="1400" dirty="0"/>
                <a:t>Cornell University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63A12A-5AD5-EC4E-8B86-07EF382BF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8388" y="1263956"/>
              <a:ext cx="1789988" cy="27313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002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flection Assignment">
            <a:extLst>
              <a:ext uri="{FF2B5EF4-FFF2-40B4-BE49-F238E27FC236}">
                <a16:creationId xmlns:a16="http://schemas.microsoft.com/office/drawing/2014/main" id="{0BB48568-3B74-C34A-A94E-D559C9D4E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3139" y="1065628"/>
            <a:ext cx="4229100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F91E76C-8000-9B4D-8C74-90CD825DC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Diversity, Equity, and Inclusion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25D74-8BA7-2248-9DA2-A9FFF9F6B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EE1A02-C95E-1546-9EC3-759F7632A2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98" y="1065628"/>
            <a:ext cx="2732498" cy="202502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0C0527-685E-2B44-A390-290705B6EB79}"/>
              </a:ext>
            </a:extLst>
          </p:cNvPr>
          <p:cNvSpPr txBox="1"/>
          <p:nvPr/>
        </p:nvSpPr>
        <p:spPr>
          <a:xfrm>
            <a:off x="160773" y="3153900"/>
            <a:ext cx="33461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https://implicit.harvard.edu/implicit/</a:t>
            </a:r>
            <a:endParaRPr lang="en-US" sz="1600" dirty="0">
              <a:solidFill>
                <a:srgbClr val="0070C0"/>
              </a:solidFill>
            </a:endParaRPr>
          </a:p>
          <a:p>
            <a:pPr algn="ctr"/>
            <a:r>
              <a:rPr lang="en-US" sz="1600" dirty="0">
                <a:solidFill>
                  <a:schemeClr val="bg1">
                    <a:lumMod val="10000"/>
                  </a:schemeClr>
                </a:solidFill>
              </a:rPr>
              <a:t>All CBB participants required to complete Implicit Bias diagnostic.</a:t>
            </a:r>
          </a:p>
          <a:p>
            <a:pPr algn="ctr"/>
            <a:endParaRPr lang="en-US" sz="16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EDA2239-0BBE-674E-9402-CA0156158C9D}"/>
              </a:ext>
            </a:extLst>
          </p:cNvPr>
          <p:cNvGrpSpPr/>
          <p:nvPr/>
        </p:nvGrpSpPr>
        <p:grpSpPr>
          <a:xfrm>
            <a:off x="7817500" y="2339020"/>
            <a:ext cx="4486511" cy="4187547"/>
            <a:chOff x="4883381" y="821719"/>
            <a:chExt cx="4486511" cy="41875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229589D-DC6E-D34C-B842-C8BB0D1D8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61022" y="2029460"/>
              <a:ext cx="2311428" cy="2311428"/>
            </a:xfrm>
            <a:prstGeom prst="rect">
              <a:avLst/>
            </a:prstGeom>
            <a:ln>
              <a:solidFill>
                <a:srgbClr val="4D4E53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0F9A29B-290C-C841-9A8F-B568344A8407}"/>
                </a:ext>
              </a:extLst>
            </p:cNvPr>
            <p:cNvSpPr txBox="1"/>
            <p:nvPr/>
          </p:nvSpPr>
          <p:spPr>
            <a:xfrm>
              <a:off x="4883381" y="4455268"/>
              <a:ext cx="438427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E">
                      <a:lumMod val="10000"/>
                    </a:srgbClr>
                  </a:solidFill>
                  <a:effectLst/>
                  <a:uLnTx/>
                  <a:uFillTx/>
                </a:rPr>
                <a:t>Avoiding Unconscious Bias in STEM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E">
                      <a:lumMod val="10000"/>
                    </a:srgbClr>
                  </a:solidFill>
                  <a:effectLst/>
                  <a:uLnTx/>
                  <a:uFillTx/>
                </a:rPr>
                <a:t>Dr. </a:t>
              </a: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E">
                      <a:lumMod val="10000"/>
                    </a:srgbClr>
                  </a:solidFill>
                  <a:effectLst/>
                  <a:uLnTx/>
                  <a:uFillTx/>
                </a:rPr>
                <a:t>Maydianne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E">
                      <a:lumMod val="10000"/>
                    </a:srgbClr>
                  </a:solidFill>
                  <a:effectLst/>
                  <a:uLnTx/>
                  <a:uFillTx/>
                </a:rPr>
                <a:t> Andrade</a:t>
              </a:r>
            </a:p>
          </p:txBody>
        </p:sp>
        <p:sp>
          <p:nvSpPr>
            <p:cNvPr id="13" name="16-Point Star 12">
              <a:extLst>
                <a:ext uri="{FF2B5EF4-FFF2-40B4-BE49-F238E27FC236}">
                  <a16:creationId xmlns:a16="http://schemas.microsoft.com/office/drawing/2014/main" id="{1693023F-742A-7A44-BCA7-50B8366C324F}"/>
                </a:ext>
              </a:extLst>
            </p:cNvPr>
            <p:cNvSpPr/>
            <p:nvPr/>
          </p:nvSpPr>
          <p:spPr>
            <a:xfrm rot="847732">
              <a:off x="6537792" y="821719"/>
              <a:ext cx="2832100" cy="1485900"/>
            </a:xfrm>
            <a:prstGeom prst="star16">
              <a:avLst/>
            </a:prstGeom>
            <a:gradFill rotWithShape="1">
              <a:gsLst>
                <a:gs pos="0">
                  <a:srgbClr val="B42D25">
                    <a:shade val="51000"/>
                    <a:satMod val="130000"/>
                  </a:srgbClr>
                </a:gs>
                <a:gs pos="80000">
                  <a:srgbClr val="B42D25">
                    <a:shade val="93000"/>
                    <a:satMod val="130000"/>
                  </a:srgbClr>
                </a:gs>
                <a:gs pos="100000">
                  <a:srgbClr val="B42D25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CBB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Sponsorship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Program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1557854-1E9E-9A49-8619-B8D18D9914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7296" y="3429000"/>
            <a:ext cx="2193894" cy="3235993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4558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91E76C-8000-9B4D-8C74-90CD825DC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 Diversity, Equity, and Inclusion Training</a:t>
            </a:r>
          </a:p>
        </p:txBody>
      </p:sp>
      <p:pic>
        <p:nvPicPr>
          <p:cNvPr id="4" name="Picture 3" descr="A screenshot of a video&#10;&#10;Description automatically generated">
            <a:extLst>
              <a:ext uri="{FF2B5EF4-FFF2-40B4-BE49-F238E27FC236}">
                <a16:creationId xmlns:a16="http://schemas.microsoft.com/office/drawing/2014/main" id="{EDB22700-2A7F-E10D-5812-F5F430BEE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32" y="1036288"/>
            <a:ext cx="10430933" cy="52338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3EC189-3BC9-0A40-BDB1-E0D99F6CF1BA}"/>
              </a:ext>
            </a:extLst>
          </p:cNvPr>
          <p:cNvSpPr txBox="1"/>
          <p:nvPr/>
        </p:nvSpPr>
        <p:spPr>
          <a:xfrm>
            <a:off x="1612238" y="6356221"/>
            <a:ext cx="8967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April 1968: Jane Elliot, 3</a:t>
            </a:r>
            <a:r>
              <a:rPr lang="en-US" sz="2000" baseline="30000" dirty="0"/>
              <a:t>rd</a:t>
            </a:r>
            <a:r>
              <a:rPr lang="en-US" sz="2000" dirty="0"/>
              <a:t> grade teacher in Iowa, improvises first DEI training </a:t>
            </a:r>
          </a:p>
        </p:txBody>
      </p:sp>
      <p:pic>
        <p:nvPicPr>
          <p:cNvPr id="8" name="Picture 7" descr="Close up of eyes&#10;&#10;Description automatically generated">
            <a:extLst>
              <a:ext uri="{FF2B5EF4-FFF2-40B4-BE49-F238E27FC236}">
                <a16:creationId xmlns:a16="http://schemas.microsoft.com/office/drawing/2014/main" id="{DB595670-637B-03FA-FA4D-7F4EEAA574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7004" y="4089524"/>
            <a:ext cx="2734304" cy="196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59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4E66A3-9C47-604F-8B12-DB838B137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Pedagogy Talks at Annual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726B6-A9F6-504E-90A9-FE42BD39B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1172D5-3208-8140-BD28-D1A56886AC30}"/>
              </a:ext>
            </a:extLst>
          </p:cNvPr>
          <p:cNvSpPr txBox="1"/>
          <p:nvPr/>
        </p:nvSpPr>
        <p:spPr>
          <a:xfrm>
            <a:off x="1359747" y="864334"/>
            <a:ext cx="9251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Every annual meeting features three 30-minute pedagogy talks which are videorecorded.</a:t>
            </a:r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4065807-0DDF-247D-4FB3-9BE421F3F8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6" y="1211894"/>
            <a:ext cx="3940657" cy="5635220"/>
          </a:xfrm>
          <a:prstGeom prst="rect">
            <a:avLst/>
          </a:prstGeom>
        </p:spPr>
      </p:pic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3759252-CB12-56B7-D7EC-2E9BA556EA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8273" y="1211894"/>
            <a:ext cx="3940657" cy="5635220"/>
          </a:xfrm>
          <a:prstGeom prst="rect">
            <a:avLst/>
          </a:prstGeom>
        </p:spPr>
      </p:pic>
      <p:pic>
        <p:nvPicPr>
          <p:cNvPr id="9" name="Picture 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9786031-5FE0-6E12-50E4-21194B3162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4178" y="1236238"/>
            <a:ext cx="3892506" cy="2423934"/>
          </a:xfrm>
          <a:prstGeom prst="rect">
            <a:avLst/>
          </a:prstGeom>
        </p:spPr>
      </p:pic>
      <p:pic>
        <p:nvPicPr>
          <p:cNvPr id="6" name="Picture 5" descr="A person looking at a diagram&#10;&#10;Description automatically generated">
            <a:extLst>
              <a:ext uri="{FF2B5EF4-FFF2-40B4-BE49-F238E27FC236}">
                <a16:creationId xmlns:a16="http://schemas.microsoft.com/office/drawing/2014/main" id="{F334F3E1-6B61-7333-815B-38946F7865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8902" y="1731811"/>
            <a:ext cx="5412939" cy="4573613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140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1248B5A-C156-EEC4-B9B7-38E15A3F6F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9" y="731982"/>
            <a:ext cx="7898842" cy="630732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F4E66A3-9C47-604F-8B12-DB838B137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Archiving Our Pedagogy: CBB YouTube Channel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726B6-A9F6-504E-90A9-FE42BD39B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25</a:t>
            </a:fld>
            <a:endParaRPr lang="en-US"/>
          </a:p>
        </p:txBody>
      </p:sp>
      <p:sp>
        <p:nvSpPr>
          <p:cNvPr id="12" name="16-Point Star 11">
            <a:extLst>
              <a:ext uri="{FF2B5EF4-FFF2-40B4-BE49-F238E27FC236}">
                <a16:creationId xmlns:a16="http://schemas.microsoft.com/office/drawing/2014/main" id="{24B4282D-6771-F342-85E9-478DB98D1CF2}"/>
              </a:ext>
            </a:extLst>
          </p:cNvPr>
          <p:cNvSpPr/>
          <p:nvPr/>
        </p:nvSpPr>
        <p:spPr>
          <a:xfrm rot="1177323">
            <a:off x="6685809" y="1287961"/>
            <a:ext cx="3104100" cy="1485900"/>
          </a:xfrm>
          <a:prstGeom prst="star16">
            <a:avLst/>
          </a:prstGeom>
          <a:gradFill rotWithShape="1">
            <a:gsLst>
              <a:gs pos="0">
                <a:srgbClr val="B42D25">
                  <a:shade val="51000"/>
                  <a:satMod val="130000"/>
                </a:srgbClr>
              </a:gs>
              <a:gs pos="80000">
                <a:srgbClr val="B42D25">
                  <a:shade val="93000"/>
                  <a:satMod val="130000"/>
                </a:srgbClr>
              </a:gs>
              <a:gs pos="100000">
                <a:srgbClr val="B42D25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 27,000 views to date!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01AAAF-FEA1-9D42-B013-042E5C21D361}"/>
              </a:ext>
            </a:extLst>
          </p:cNvPr>
          <p:cNvSpPr txBox="1"/>
          <p:nvPr/>
        </p:nvSpPr>
        <p:spPr>
          <a:xfrm>
            <a:off x="9134088" y="3373498"/>
            <a:ext cx="30101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Visit the CBB YouTube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</a:rPr>
              <a:t>channel online at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</a:rPr>
              <a:t>http://</a:t>
            </a:r>
            <a:r>
              <a:rPr lang="en-US" b="1" dirty="0" err="1">
                <a:solidFill>
                  <a:schemeClr val="accent1"/>
                </a:solidFill>
              </a:rPr>
              <a:t>bit.ly</a:t>
            </a:r>
            <a:r>
              <a:rPr lang="en-US" b="1" dirty="0">
                <a:solidFill>
                  <a:schemeClr val="accent1"/>
                </a:solidFill>
              </a:rPr>
              <a:t>/</a:t>
            </a:r>
            <a:r>
              <a:rPr lang="en-US" b="1" dirty="0" err="1">
                <a:solidFill>
                  <a:schemeClr val="accent1"/>
                </a:solidFill>
              </a:rPr>
              <a:t>CBB_YouTube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061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4E66A3-9C47-604F-8B12-DB838B137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Many Leadership Opportunities for GSs &amp; PDs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726B6-A9F6-504E-90A9-FE42BD39B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26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9A596A-5C81-111B-3A5B-C9BBC7E09D09}"/>
              </a:ext>
            </a:extLst>
          </p:cNvPr>
          <p:cNvSpPr/>
          <p:nvPr/>
        </p:nvSpPr>
        <p:spPr>
          <a:xfrm>
            <a:off x="8237976" y="3481180"/>
            <a:ext cx="3647374" cy="1016164"/>
          </a:xfrm>
          <a:prstGeom prst="rect">
            <a:avLst/>
          </a:prstGeom>
          <a:gradFill rotWithShape="1">
            <a:gsLst>
              <a:gs pos="0">
                <a:srgbClr val="B42D25">
                  <a:shade val="51000"/>
                  <a:satMod val="130000"/>
                </a:srgbClr>
              </a:gs>
              <a:gs pos="80000">
                <a:srgbClr val="B42D25">
                  <a:shade val="93000"/>
                  <a:satMod val="130000"/>
                </a:srgbClr>
              </a:gs>
              <a:gs pos="100000">
                <a:srgbClr val="B42D25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FFFFFE"/>
                </a:solidFill>
                <a:latin typeface="Arial"/>
              </a:rPr>
              <a:t>Grad student committee runs</a:t>
            </a:r>
            <a:br>
              <a:rPr lang="en-US" kern="0" dirty="0">
                <a:solidFill>
                  <a:srgbClr val="FFFFFE"/>
                </a:solidFill>
                <a:latin typeface="Arial"/>
              </a:rPr>
            </a:br>
            <a:r>
              <a:rPr lang="en-US" kern="0" dirty="0">
                <a:solidFill>
                  <a:srgbClr val="FFFFFE"/>
                </a:solidFill>
                <a:latin typeface="Arial"/>
              </a:rPr>
              <a:t>Grad-to-Grad meetings</a:t>
            </a:r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8D8E78-71F7-6569-5773-E64134455A7E}"/>
              </a:ext>
            </a:extLst>
          </p:cNvPr>
          <p:cNvSpPr txBox="1"/>
          <p:nvPr/>
        </p:nvSpPr>
        <p:spPr>
          <a:xfrm>
            <a:off x="8134526" y="5242848"/>
            <a:ext cx="3854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Other leadership opportunities include annual meeting, outreach activities, professional development workshops and more!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CA72C0E-570C-6AFC-CB12-6A90A315F1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7928057"/>
              </p:ext>
            </p:extLst>
          </p:nvPr>
        </p:nvGraphicFramePr>
        <p:xfrm>
          <a:off x="323849" y="816429"/>
          <a:ext cx="7676491" cy="5626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7277100" imgH="5334000" progId="Excel.Sheet.12">
                  <p:embed/>
                </p:oleObj>
              </mc:Choice>
              <mc:Fallback>
                <p:oleObj name="Worksheet" r:id="rId3" imgW="7277100" imgH="53340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849" y="816429"/>
                        <a:ext cx="7676491" cy="56267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16-Point Star 8">
            <a:extLst>
              <a:ext uri="{FF2B5EF4-FFF2-40B4-BE49-F238E27FC236}">
                <a16:creationId xmlns:a16="http://schemas.microsoft.com/office/drawing/2014/main" id="{117D3687-CDDE-E2A9-43FA-ADE090B36F81}"/>
              </a:ext>
            </a:extLst>
          </p:cNvPr>
          <p:cNvSpPr/>
          <p:nvPr/>
        </p:nvSpPr>
        <p:spPr>
          <a:xfrm rot="1177323">
            <a:off x="6603705" y="915669"/>
            <a:ext cx="3104100" cy="1485900"/>
          </a:xfrm>
          <a:prstGeom prst="star16">
            <a:avLst/>
          </a:prstGeom>
          <a:gradFill rotWithShape="1">
            <a:gsLst>
              <a:gs pos="0">
                <a:srgbClr val="B42D25">
                  <a:shade val="51000"/>
                  <a:satMod val="130000"/>
                </a:srgbClr>
              </a:gs>
              <a:gs pos="80000">
                <a:srgbClr val="B42D25">
                  <a:shade val="93000"/>
                  <a:satMod val="130000"/>
                </a:srgbClr>
              </a:gs>
              <a:gs pos="100000">
                <a:srgbClr val="B42D25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Run by CBB PD committee</a:t>
            </a:r>
          </a:p>
        </p:txBody>
      </p:sp>
    </p:spTree>
    <p:extLst>
      <p:ext uri="{BB962C8B-B14F-4D97-AF65-F5344CB8AC3E}">
        <p14:creationId xmlns:p14="http://schemas.microsoft.com/office/powerpoint/2010/main" val="3067688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F279852-C5FD-EFDF-2133-79A5E7A77818}"/>
              </a:ext>
            </a:extLst>
          </p:cNvPr>
          <p:cNvGrpSpPr/>
          <p:nvPr/>
        </p:nvGrpSpPr>
        <p:grpSpPr>
          <a:xfrm>
            <a:off x="7609064" y="1003827"/>
            <a:ext cx="4295430" cy="5286998"/>
            <a:chOff x="7609064" y="1003827"/>
            <a:chExt cx="4295430" cy="528699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1BEF4FB-02C8-C74A-BB55-6DE33A279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54867" y="1422569"/>
              <a:ext cx="4105540" cy="305713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3DF5CF6-61AE-BD4F-B3B0-AD7FF21F6ADA}"/>
                </a:ext>
              </a:extLst>
            </p:cNvPr>
            <p:cNvSpPr txBox="1"/>
            <p:nvPr/>
          </p:nvSpPr>
          <p:spPr>
            <a:xfrm>
              <a:off x="7676939" y="1003827"/>
              <a:ext cx="40751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Also hands-on accelerator training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426A95-1B39-C14A-9C6B-4A8ACEB0A265}"/>
                </a:ext>
              </a:extLst>
            </p:cNvPr>
            <p:cNvSpPr txBox="1"/>
            <p:nvPr/>
          </p:nvSpPr>
          <p:spPr>
            <a:xfrm>
              <a:off x="7609064" y="4536499"/>
              <a:ext cx="429543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At 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Argonne Wakefield Accelerator, CESR, LBNL’s low energy RHIC electron cooling (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LEReC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), MEDUSA Ultrafast Electron Diffraction Beamline,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TEmeter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CBETA, SRF cavity testing, SAMURAI, and MOTHRA</a:t>
              </a:r>
              <a:r>
                <a:rPr lang="en-US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F7D98D6-EC99-494C-B1DB-4C8783DE6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Physics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DC28D-5D92-224D-9BCE-F9A222FFF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6FD278-9315-4246-9328-AC8E8F79D8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2" y="1422569"/>
            <a:ext cx="6592135" cy="520683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16-Point Star 5">
            <a:extLst>
              <a:ext uri="{FF2B5EF4-FFF2-40B4-BE49-F238E27FC236}">
                <a16:creationId xmlns:a16="http://schemas.microsoft.com/office/drawing/2014/main" id="{5B370DDC-82E1-A845-B9F6-B87139BB3E6C}"/>
              </a:ext>
            </a:extLst>
          </p:cNvPr>
          <p:cNvSpPr/>
          <p:nvPr/>
        </p:nvSpPr>
        <p:spPr>
          <a:xfrm rot="1177323">
            <a:off x="4407253" y="1560660"/>
            <a:ext cx="3828904" cy="1485900"/>
          </a:xfrm>
          <a:prstGeom prst="star16">
            <a:avLst/>
          </a:prstGeom>
          <a:gradFill rotWithShape="1">
            <a:gsLst>
              <a:gs pos="0">
                <a:srgbClr val="B42D25">
                  <a:shade val="51000"/>
                  <a:satMod val="130000"/>
                </a:srgbClr>
              </a:gs>
              <a:gs pos="80000">
                <a:srgbClr val="B42D25">
                  <a:shade val="93000"/>
                  <a:satMod val="130000"/>
                </a:srgbClr>
              </a:gs>
              <a:gs pos="100000">
                <a:srgbClr val="B42D25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lvl="0" algn="ctr" defTabSz="914400"/>
            <a:r>
              <a:rPr lang="en-US" kern="0" dirty="0">
                <a:solidFill>
                  <a:srgbClr val="FFFFFE"/>
                </a:solidFill>
                <a:latin typeface="Trebuchet MS" panose="020B0703020202090204" pitchFamily="34" charset="0"/>
              </a:rPr>
              <a:t>3 GS last year</a:t>
            </a:r>
            <a:br>
              <a:rPr lang="en-US" kern="0" dirty="0">
                <a:solidFill>
                  <a:srgbClr val="FFFFFE"/>
                </a:solidFill>
                <a:latin typeface="Trebuchet MS" panose="020B0703020202090204" pitchFamily="34" charset="0"/>
              </a:rPr>
            </a:br>
            <a:r>
              <a:rPr lang="en-US" kern="0" dirty="0">
                <a:solidFill>
                  <a:srgbClr val="FFFFFE"/>
                </a:solidFill>
                <a:latin typeface="Trebuchet MS" panose="020B0703020202090204" pitchFamily="34" charset="0"/>
              </a:rPr>
              <a:t>(32 to date)!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BF6A1F-10C2-334F-A325-7A38154093C0}"/>
              </a:ext>
            </a:extLst>
          </p:cNvPr>
          <p:cNvSpPr txBox="1"/>
          <p:nvPr/>
        </p:nvSpPr>
        <p:spPr>
          <a:xfrm>
            <a:off x="1235946" y="960904"/>
            <a:ext cx="4378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US Particle Accelerator School</a:t>
            </a:r>
          </a:p>
        </p:txBody>
      </p:sp>
      <p:sp>
        <p:nvSpPr>
          <p:cNvPr id="11" name="16-Point Star 10">
            <a:extLst>
              <a:ext uri="{FF2B5EF4-FFF2-40B4-BE49-F238E27FC236}">
                <a16:creationId xmlns:a16="http://schemas.microsoft.com/office/drawing/2014/main" id="{381C4335-FFF8-8449-B4F3-8E0D509D4504}"/>
              </a:ext>
            </a:extLst>
          </p:cNvPr>
          <p:cNvSpPr/>
          <p:nvPr/>
        </p:nvSpPr>
        <p:spPr>
          <a:xfrm rot="1177323">
            <a:off x="9744323" y="1425946"/>
            <a:ext cx="2743523" cy="1327254"/>
          </a:xfrm>
          <a:prstGeom prst="star16">
            <a:avLst/>
          </a:prstGeom>
          <a:gradFill rotWithShape="1">
            <a:gsLst>
              <a:gs pos="0">
                <a:srgbClr val="B42D25">
                  <a:shade val="51000"/>
                  <a:satMod val="130000"/>
                </a:srgbClr>
              </a:gs>
              <a:gs pos="80000">
                <a:srgbClr val="B42D25">
                  <a:shade val="93000"/>
                  <a:satMod val="130000"/>
                </a:srgbClr>
              </a:gs>
              <a:gs pos="100000">
                <a:srgbClr val="B42D25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lvl="0" algn="ctr" defTabSz="914400">
              <a:defRPr/>
            </a:pPr>
            <a:r>
              <a:rPr lang="en-US" sz="1600" kern="0" dirty="0">
                <a:solidFill>
                  <a:srgbClr val="FFFFFE"/>
                </a:solidFill>
                <a:latin typeface="Trebuchet MS" panose="020B0703020202090204" pitchFamily="34" charset="0"/>
              </a:rPr>
              <a:t>13 GSs &amp; PDs</a:t>
            </a:r>
            <a:br>
              <a:rPr lang="en-US" sz="1600" kern="0" dirty="0">
                <a:solidFill>
                  <a:srgbClr val="FFFFFE"/>
                </a:solidFill>
                <a:latin typeface="Trebuchet MS" panose="020B0703020202090204" pitchFamily="34" charset="0"/>
              </a:rPr>
            </a:br>
            <a:r>
              <a:rPr lang="en-US" sz="1600" kern="0" dirty="0">
                <a:solidFill>
                  <a:srgbClr val="FFFFFE"/>
                </a:solidFill>
                <a:latin typeface="Trebuchet MS" panose="020B0703020202090204" pitchFamily="34" charset="0"/>
              </a:rPr>
              <a:t>last year!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68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CE032BD-3BF3-6EA9-9B2A-4509A1CF3F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1239300"/>
              </p:ext>
            </p:extLst>
          </p:nvPr>
        </p:nvGraphicFramePr>
        <p:xfrm>
          <a:off x="2023090" y="2085595"/>
          <a:ext cx="8361604" cy="3584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6205200" imgH="6946900" progId="Excel.Sheet.12">
                  <p:embed/>
                </p:oleObj>
              </mc:Choice>
              <mc:Fallback>
                <p:oleObj name="Worksheet" r:id="rId3" imgW="16205200" imgH="69469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23090" y="2085595"/>
                        <a:ext cx="8361604" cy="35841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34DEC31B-A632-0540-A7DD-1BE2CB57C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Output to Date: 51+ Highly Trained Scientists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03232-1D54-5949-85C6-E08DD0935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6B29F4-FA58-0B44-B226-368C29D6BF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2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4693" y="934905"/>
            <a:ext cx="776890" cy="996317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713F00-8A9A-A64C-AED2-E7E511B39C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484" y="934905"/>
            <a:ext cx="704901" cy="903995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F480C2-084A-AE4B-ADFF-4AA27415D0E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9671" y="934905"/>
            <a:ext cx="736518" cy="903995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6A7486-BAFF-5448-8DE3-D169BA780F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0475" y="934905"/>
            <a:ext cx="785191" cy="903995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CD60B0-F6B6-9942-9D66-9EF32B8164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09952" y="934905"/>
            <a:ext cx="730898" cy="929414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8DA65E-0A1D-1F41-A6AA-5B6784241F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5136" y="934905"/>
            <a:ext cx="644898" cy="927304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3ADD6A-03F5-664D-AA43-E8E257C2F69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4320" y="934905"/>
            <a:ext cx="743531" cy="929414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47A4B09-B8C8-9948-8A08-6048EB0072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82137" y="934905"/>
            <a:ext cx="838255" cy="931394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490B59-98C3-A746-BAAE-0C44EBA823E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78" y="934905"/>
            <a:ext cx="662831" cy="946523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D8FEF9-DCE3-CD46-AB34-E2D421412D1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1795" y="934905"/>
            <a:ext cx="787436" cy="992278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A52CF4D-2D30-AA49-80C7-EEAE7366CDF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23517" y="934905"/>
            <a:ext cx="776890" cy="976093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A63E316-F670-B743-A211-AB1C62BB825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262246" y="934905"/>
            <a:ext cx="828154" cy="976093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FD5FCC7-57A7-B34D-AF52-E4E3DF6C299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32000"/>
                    </a14:imgEffect>
                    <a14:imgEffect>
                      <a14:brightnessContrast bright="39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55" y="2028656"/>
            <a:ext cx="787400" cy="956045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B66CC9-0813-564D-BFE3-02D47DE1FA0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3510" y="2077804"/>
            <a:ext cx="776890" cy="971113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5DFFDE-DB10-A946-8DE2-B7B869E21B92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30477" y="3240604"/>
            <a:ext cx="730898" cy="937335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D01C310-2F0E-734F-BEB3-723D37BE510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3510" y="4392441"/>
            <a:ext cx="788947" cy="986184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623321E-8A69-034B-BDC5-738AD66FA2F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1453" y="5757607"/>
            <a:ext cx="788947" cy="965780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5D2C21D-144F-1644-B65C-83933223EECB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494"/>
          <a:stretch/>
        </p:blipFill>
        <p:spPr>
          <a:xfrm>
            <a:off x="96855" y="3253751"/>
            <a:ext cx="787400" cy="911043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67251E8-DE73-E341-B041-DB066950D85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2265" y="4431071"/>
            <a:ext cx="787399" cy="927009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C02428C-8A9D-5147-8C7B-C19297A40C1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3" y="5757607"/>
            <a:ext cx="777261" cy="965780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9DD86C1-CCDC-9543-A8F9-875CAB090D2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71486" y="5757607"/>
            <a:ext cx="780639" cy="965780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02D615A-A9FE-3C4C-823D-EF5BF0F7CA7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457" y="5757607"/>
            <a:ext cx="771948" cy="981555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118C42D-B1D9-B840-930C-57BCFB5B24DE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4737" y="5757607"/>
            <a:ext cx="788948" cy="993688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82B7D8-4CB3-944E-8852-00F602EE907C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9017" y="5757607"/>
            <a:ext cx="813896" cy="981554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5" name="Picture 4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BA4E7B97-E6C8-3245-B259-B76E41607767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7174" y="5757608"/>
            <a:ext cx="788948" cy="965780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11" name="Picture 10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0C162906-6903-F04C-9772-E4B1E83CC8E7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6892" y="5757608"/>
            <a:ext cx="794951" cy="973650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17" name="Picture 16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5F17B6CC-FDB4-C941-BE01-CACB82243064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613" y="5757607"/>
            <a:ext cx="788948" cy="986185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24" name="Picture 23" descr="A person with dark hair&#10;&#10;Description automatically generated with low confidence">
            <a:extLst>
              <a:ext uri="{FF2B5EF4-FFF2-40B4-BE49-F238E27FC236}">
                <a16:creationId xmlns:a16="http://schemas.microsoft.com/office/drawing/2014/main" id="{2DF8411F-9E95-E246-B1B4-0CCB3A9E1141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573386" y="5757607"/>
            <a:ext cx="813896" cy="993689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6" name="Picture 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F71AB078-82CB-4249-8FAE-49B2CC221B72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7696" y="5757607"/>
            <a:ext cx="830359" cy="981555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3090" name="Picture 18" descr="Cameron Duncan">
            <a:extLst>
              <a:ext uri="{FF2B5EF4-FFF2-40B4-BE49-F238E27FC236}">
                <a16:creationId xmlns:a16="http://schemas.microsoft.com/office/drawing/2014/main" id="{4FFB7F86-3565-2E84-374D-550CC88D50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68245" y="5757607"/>
            <a:ext cx="813816" cy="966539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Matthew Gordon">
            <a:extLst>
              <a:ext uri="{FF2B5EF4-FFF2-40B4-BE49-F238E27FC236}">
                <a16:creationId xmlns:a16="http://schemas.microsoft.com/office/drawing/2014/main" id="{0BD0E553-3499-5EF1-9F8B-EBE06DCFA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17393" y="5757607"/>
            <a:ext cx="854972" cy="966538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William Li">
            <a:extLst>
              <a:ext uri="{FF2B5EF4-FFF2-40B4-BE49-F238E27FC236}">
                <a16:creationId xmlns:a16="http://schemas.microsoft.com/office/drawing/2014/main" id="{C49192A3-544D-6976-9695-85E44E3CD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78" y="934905"/>
            <a:ext cx="835320" cy="899255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>
            <a:outerShdw blurRad="50800" dist="38100" dir="2700000" algn="ctr" rotWithShape="0">
              <a:schemeClr val="tx1">
                <a:alpha val="6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J. Kevin Nangoi">
            <a:extLst>
              <a:ext uri="{FF2B5EF4-FFF2-40B4-BE49-F238E27FC236}">
                <a16:creationId xmlns:a16="http://schemas.microsoft.com/office/drawing/2014/main" id="{41BCF9C3-64AE-AACD-C159-0DE3A2979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9621" y="4397730"/>
            <a:ext cx="881962" cy="960350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>
            <a:outerShdw blurRad="50800" dist="38100" dir="2700000" algn="ctr" rotWithShape="0">
              <a:schemeClr val="tx1">
                <a:alpha val="6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Oksana Chubenko">
            <a:extLst>
              <a:ext uri="{FF2B5EF4-FFF2-40B4-BE49-F238E27FC236}">
                <a16:creationId xmlns:a16="http://schemas.microsoft.com/office/drawing/2014/main" id="{EA32DD10-0F27-F4DF-1123-7FB0C9215B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rightnessContrast brigh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47993" y="2114795"/>
            <a:ext cx="875512" cy="978376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>
            <a:outerShdw blurRad="50800" dist="38100" dir="2700000" algn="ctr" rotWithShape="0">
              <a:schemeClr val="tx1">
                <a:alpha val="6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Rachael Farber">
            <a:extLst>
              <a:ext uri="{FF2B5EF4-FFF2-40B4-BE49-F238E27FC236}">
                <a16:creationId xmlns:a16="http://schemas.microsoft.com/office/drawing/2014/main" id="{867AF632-4460-0BD5-3FBE-456F0768C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2928" y="4413611"/>
            <a:ext cx="829633" cy="922239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>
            <a:outerShdw blurRad="50800" dist="38100" dir="2700000" algn="ctr" rotWithShape="0">
              <a:schemeClr val="tx1">
                <a:alpha val="6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Dulanga Somaratne">
            <a:extLst>
              <a:ext uri="{FF2B5EF4-FFF2-40B4-BE49-F238E27FC236}">
                <a16:creationId xmlns:a16="http://schemas.microsoft.com/office/drawing/2014/main" id="{8EBC6A25-B920-B201-1C13-CF62634DC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732" y="2050987"/>
            <a:ext cx="799725" cy="956045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>
            <a:outerShdw blurRad="50800" dist="38100" dir="2700000" algn="ctr" rotWithShape="0">
              <a:schemeClr val="tx1">
                <a:alpha val="6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Chenyu Zhang">
            <a:extLst>
              <a:ext uri="{FF2B5EF4-FFF2-40B4-BE49-F238E27FC236}">
                <a16:creationId xmlns:a16="http://schemas.microsoft.com/office/drawing/2014/main" id="{1F9E181E-05C2-F431-0E53-A9FF6C041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018" y="3238673"/>
            <a:ext cx="853442" cy="922239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>
            <a:outerShdw blurRad="50800" dist="38100" dir="2700000" algn="ctr" rotWithShape="0">
              <a:schemeClr val="tx1">
                <a:alpha val="6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7422847-67AF-0D37-B871-D55FBD9D3F8A}"/>
              </a:ext>
            </a:extLst>
          </p:cNvPr>
          <p:cNvSpPr/>
          <p:nvPr/>
        </p:nvSpPr>
        <p:spPr>
          <a:xfrm>
            <a:off x="2756189" y="3403701"/>
            <a:ext cx="4880677" cy="611139"/>
          </a:xfrm>
          <a:prstGeom prst="rect">
            <a:avLst/>
          </a:prstGeom>
          <a:gradFill rotWithShape="1">
            <a:gsLst>
              <a:gs pos="0">
                <a:srgbClr val="B42D25">
                  <a:shade val="51000"/>
                  <a:satMod val="130000"/>
                </a:srgbClr>
              </a:gs>
              <a:gs pos="80000">
                <a:srgbClr val="B42D25">
                  <a:shade val="93000"/>
                  <a:satMod val="130000"/>
                </a:srgbClr>
              </a:gs>
              <a:gs pos="100000">
                <a:srgbClr val="B42D25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FFFFFE"/>
                </a:solidFill>
                <a:latin typeface="Arial"/>
              </a:rPr>
              <a:t>12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 URM &amp; </a:t>
            </a:r>
            <a:r>
              <a:rPr lang="en-US" sz="2800" b="1" kern="0" dirty="0">
                <a:solidFill>
                  <a:srgbClr val="FFFFFE"/>
                </a:solidFill>
                <a:latin typeface="Arial"/>
              </a:rPr>
              <a:t>18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 Female!</a:t>
            </a:r>
          </a:p>
        </p:txBody>
      </p:sp>
      <p:pic>
        <p:nvPicPr>
          <p:cNvPr id="22" name="Picture 8" descr="Michelle Kelley">
            <a:extLst>
              <a:ext uri="{FF2B5EF4-FFF2-40B4-BE49-F238E27FC236}">
                <a16:creationId xmlns:a16="http://schemas.microsoft.com/office/drawing/2014/main" id="{0E7C8FE0-B709-7857-DE9F-1B30C378A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39231" y="4413129"/>
            <a:ext cx="874010" cy="1008528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Chris Knill">
            <a:extLst>
              <a:ext uri="{FF2B5EF4-FFF2-40B4-BE49-F238E27FC236}">
                <a16:creationId xmlns:a16="http://schemas.microsoft.com/office/drawing/2014/main" id="{33A0C834-55E3-9F0F-EF38-D672816D09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37107" y="3194117"/>
            <a:ext cx="924387" cy="1064969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16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0A42C6-CDFB-5C41-BCE8-3280B3C44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Expanding the Pipeline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3139C-F0CB-3446-AA11-30D65D396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26FACB-1530-0549-9A4A-CD866FCA7D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439" y="1492916"/>
            <a:ext cx="5233760" cy="5270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1E6850-CF90-8D44-A3B7-CDDF4172ADF3}"/>
              </a:ext>
            </a:extLst>
          </p:cNvPr>
          <p:cNvSpPr txBox="1"/>
          <p:nvPr/>
        </p:nvSpPr>
        <p:spPr>
          <a:xfrm>
            <a:off x="1802139" y="939800"/>
            <a:ext cx="9065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Goal: 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Attract the next generation of students to STEM and accelerator physics</a:t>
            </a:r>
          </a:p>
        </p:txBody>
      </p:sp>
    </p:spTree>
    <p:extLst>
      <p:ext uri="{BB962C8B-B14F-4D97-AF65-F5344CB8AC3E}">
        <p14:creationId xmlns:p14="http://schemas.microsoft.com/office/powerpoint/2010/main" val="289738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239E34-AD08-3F43-9783-1597A76DE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Science of Team Science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36773-C1BB-A343-B513-C0C9E3FA8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09F718-57E0-1141-9FDE-65335239C3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8343" y="1394304"/>
            <a:ext cx="5251725" cy="52350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93FC0D-325A-4B40-AEF2-0BE9D3C2D60E}"/>
              </a:ext>
            </a:extLst>
          </p:cNvPr>
          <p:cNvSpPr txBox="1"/>
          <p:nvPr/>
        </p:nvSpPr>
        <p:spPr>
          <a:xfrm>
            <a:off x="1206604" y="939210"/>
            <a:ext cx="9969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Challenge: </a:t>
            </a: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Unite researchers from disparate fields, including many far from accelerator science</a:t>
            </a:r>
          </a:p>
        </p:txBody>
      </p:sp>
    </p:spTree>
    <p:extLst>
      <p:ext uri="{BB962C8B-B14F-4D97-AF65-F5344CB8AC3E}">
        <p14:creationId xmlns:p14="http://schemas.microsoft.com/office/powerpoint/2010/main" val="25264346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9D5D0-7B06-1C4F-ACA1-46B06D3A0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Expanding the Pipeline: K-12 Students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B25AA-9C78-414E-A1E7-96CC95644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30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BE8E91-3613-0841-B389-B112271BAD48}"/>
              </a:ext>
            </a:extLst>
          </p:cNvPr>
          <p:cNvGrpSpPr/>
          <p:nvPr/>
        </p:nvGrpSpPr>
        <p:grpSpPr>
          <a:xfrm>
            <a:off x="1286610" y="1808112"/>
            <a:ext cx="4252293" cy="1800012"/>
            <a:chOff x="161201" y="1497092"/>
            <a:chExt cx="4252293" cy="1800012"/>
          </a:xfrm>
        </p:grpSpPr>
        <p:pic>
          <p:nvPicPr>
            <p:cNvPr id="6" name="Picture 5" descr="CommonCore.jpg">
              <a:extLst>
                <a:ext uri="{FF2B5EF4-FFF2-40B4-BE49-F238E27FC236}">
                  <a16:creationId xmlns:a16="http://schemas.microsoft.com/office/drawing/2014/main" id="{84CDD896-4768-F548-8B2C-0823C59EF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201" y="1497092"/>
              <a:ext cx="4252293" cy="151544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5B06B87-8CA9-0144-A0F2-C8B010C58BEB}"/>
                </a:ext>
              </a:extLst>
            </p:cNvPr>
            <p:cNvSpPr txBox="1"/>
            <p:nvPr/>
          </p:nvSpPr>
          <p:spPr>
            <a:xfrm>
              <a:off x="1020428" y="2927772"/>
              <a:ext cx="2998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B42D25"/>
                  </a:solidFill>
                  <a:latin typeface="Trebuchet MS"/>
                  <a:cs typeface="Trebuchet MS"/>
                </a:rPr>
                <a:t>(English and Mathematics)</a:t>
              </a:r>
            </a:p>
          </p:txBody>
        </p:sp>
      </p:grpSp>
      <p:pic>
        <p:nvPicPr>
          <p:cNvPr id="9" name="Picture 8" descr="next-gen.jpg">
            <a:extLst>
              <a:ext uri="{FF2B5EF4-FFF2-40B4-BE49-F238E27FC236}">
                <a16:creationId xmlns:a16="http://schemas.microsoft.com/office/drawing/2014/main" id="{A2A78A83-705F-E644-B759-6604426F7F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2914" y="1851386"/>
            <a:ext cx="3398626" cy="19850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E58524-0E34-9D4F-8BC3-3DC9B86FC36A}"/>
              </a:ext>
            </a:extLst>
          </p:cNvPr>
          <p:cNvSpPr txBox="1"/>
          <p:nvPr/>
        </p:nvSpPr>
        <p:spPr>
          <a:xfrm>
            <a:off x="5923324" y="2029032"/>
            <a:ext cx="9060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FFFE">
                    <a:lumMod val="10000"/>
                  </a:srgbClr>
                </a:solidFill>
                <a:effectLst/>
                <a:uLnTx/>
                <a:uFillTx/>
                <a:latin typeface="Trebuchet MS"/>
                <a:cs typeface="Trebuchet MS"/>
              </a:rPr>
              <a:t>+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AE9D15-412A-8941-A961-17ED36DE4A42}"/>
              </a:ext>
            </a:extLst>
          </p:cNvPr>
          <p:cNvSpPr/>
          <p:nvPr/>
        </p:nvSpPr>
        <p:spPr>
          <a:xfrm>
            <a:off x="1008510" y="4661794"/>
            <a:ext cx="5176698" cy="1756033"/>
          </a:xfrm>
          <a:prstGeom prst="rect">
            <a:avLst/>
          </a:prstGeom>
          <a:gradFill rotWithShape="1">
            <a:gsLst>
              <a:gs pos="0">
                <a:srgbClr val="B42D25">
                  <a:shade val="51000"/>
                  <a:satMod val="130000"/>
                </a:srgbClr>
              </a:gs>
              <a:gs pos="80000">
                <a:srgbClr val="B42D25">
                  <a:shade val="93000"/>
                  <a:satMod val="130000"/>
                </a:srgbClr>
              </a:gs>
              <a:gs pos="100000">
                <a:srgbClr val="B42D25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Our goal: Help K-12 education by developing experiments aligned with the curriculum while strengthening GS communication skills</a:t>
            </a:r>
          </a:p>
        </p:txBody>
      </p:sp>
    </p:spTree>
    <p:extLst>
      <p:ext uri="{BB962C8B-B14F-4D97-AF65-F5344CB8AC3E}">
        <p14:creationId xmlns:p14="http://schemas.microsoft.com/office/powerpoint/2010/main" val="25509122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24ABA6-B7A6-2E44-A87B-C24459320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2" y="7"/>
            <a:ext cx="12192000" cy="853441"/>
          </a:xfrm>
        </p:spPr>
        <p:txBody>
          <a:bodyPr/>
          <a:lstStyle/>
          <a:p>
            <a:r>
              <a:rPr lang="en-US" sz="2800" dirty="0"/>
              <a:t>New Module: Controlled Collisions with 3D-Printed Ramps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70E91-D2BA-6147-8345-367FD6A7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E5EF5462-6F82-4B57-7FFE-4B4182DA41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2742" y="1081747"/>
            <a:ext cx="4476645" cy="2798674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00E3B4-9EBD-6ACA-BA0D-F5E9168B0EEE}"/>
              </a:ext>
            </a:extLst>
          </p:cNvPr>
          <p:cNvSpPr txBox="1"/>
          <p:nvPr/>
        </p:nvSpPr>
        <p:spPr>
          <a:xfrm>
            <a:off x="7202742" y="4056992"/>
            <a:ext cx="4476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Charles Zhang, </a:t>
            </a:r>
            <a:r>
              <a:rPr lang="en-US" dirty="0" err="1"/>
              <a:t>Zhaslan</a:t>
            </a:r>
            <a:r>
              <a:rPr lang="en-US" dirty="0"/>
              <a:t> </a:t>
            </a:r>
            <a:r>
              <a:rPr lang="en-US" dirty="0" err="1"/>
              <a:t>Baraissov</a:t>
            </a:r>
            <a:r>
              <a:rPr lang="en-US" dirty="0"/>
              <a:t>, and Elena Echevarria testing new experiment.</a:t>
            </a:r>
          </a:p>
        </p:txBody>
      </p:sp>
      <p:pic>
        <p:nvPicPr>
          <p:cNvPr id="9" name="Picture 8" descr="A close-up of a paper&#10;&#10;Description automatically generated">
            <a:extLst>
              <a:ext uri="{FF2B5EF4-FFF2-40B4-BE49-F238E27FC236}">
                <a16:creationId xmlns:a16="http://schemas.microsoft.com/office/drawing/2014/main" id="{DD3C140D-88A2-3CE3-18D5-1E02EC9558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042" y="4768739"/>
            <a:ext cx="3657999" cy="2048098"/>
          </a:xfrm>
          <a:prstGeom prst="rect">
            <a:avLst/>
          </a:prstGeom>
        </p:spPr>
      </p:pic>
      <p:sp>
        <p:nvSpPr>
          <p:cNvPr id="10" name="Google Shape;261;p42">
            <a:extLst>
              <a:ext uri="{FF2B5EF4-FFF2-40B4-BE49-F238E27FC236}">
                <a16:creationId xmlns:a16="http://schemas.microsoft.com/office/drawing/2014/main" id="{5B08C427-3448-C69D-022C-00A129D9B1CE}"/>
              </a:ext>
            </a:extLst>
          </p:cNvPr>
          <p:cNvSpPr txBox="1"/>
          <p:nvPr/>
        </p:nvSpPr>
        <p:spPr>
          <a:xfrm>
            <a:off x="333760" y="2101192"/>
            <a:ext cx="2896800" cy="6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276225" algn="l"/>
                <a:tab pos="512763" algn="l"/>
              </a:tabLst>
            </a:pPr>
            <a:r>
              <a:rPr lang="en" sz="36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lang="en" sz="3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</a:t>
            </a:r>
            <a:r>
              <a:rPr lang="en" sz="36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</a:t>
            </a:r>
            <a:r>
              <a:rPr lang="en" sz="3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× </a:t>
            </a:r>
            <a:r>
              <a:rPr lang="en" sz="36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</a:t>
            </a:r>
            <a:endParaRPr sz="3600" b="1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276225" algn="l"/>
                <a:tab pos="512763" algn="l"/>
              </a:tabLst>
            </a:pPr>
            <a:endParaRPr sz="18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276225" algn="l"/>
                <a:tab pos="512763" algn="l"/>
              </a:tabLst>
            </a:pPr>
            <a:r>
              <a:rPr lang="en-US" sz="18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lang="en" sz="1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=	momentum (kg*m/s)</a:t>
            </a:r>
            <a:endParaRPr sz="18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276225" algn="l"/>
                <a:tab pos="512763" algn="l"/>
              </a:tabLst>
            </a:pPr>
            <a:endParaRPr sz="18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276225" algn="l"/>
                <a:tab pos="512763" algn="l"/>
              </a:tabLst>
            </a:pPr>
            <a:r>
              <a:rPr lang="en-US" sz="18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</a:t>
            </a:r>
            <a:r>
              <a:rPr lang="en" sz="1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=	mass (kg)</a:t>
            </a:r>
            <a:endParaRPr sz="18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276225" algn="l"/>
                <a:tab pos="512763" algn="l"/>
              </a:tabLst>
            </a:pPr>
            <a:endParaRPr sz="18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276225" algn="l"/>
                <a:tab pos="512763" algn="l"/>
              </a:tabLst>
            </a:pPr>
            <a:r>
              <a:rPr lang="en" sz="18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</a:t>
            </a:r>
            <a:r>
              <a:rPr lang="en" sz="1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=	velocity (m/s)</a:t>
            </a:r>
            <a:endParaRPr sz="18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" name="Google Shape;262;p42">
            <a:extLst>
              <a:ext uri="{FF2B5EF4-FFF2-40B4-BE49-F238E27FC236}">
                <a16:creationId xmlns:a16="http://schemas.microsoft.com/office/drawing/2014/main" id="{942DDFD2-86E5-52A7-5BEA-C41BFB7534B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06195" y="2143003"/>
            <a:ext cx="3351601" cy="251369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54;p42">
            <a:extLst>
              <a:ext uri="{FF2B5EF4-FFF2-40B4-BE49-F238E27FC236}">
                <a16:creationId xmlns:a16="http://schemas.microsoft.com/office/drawing/2014/main" id="{64728900-890B-2BC6-3964-C36F85B5CBBF}"/>
              </a:ext>
            </a:extLst>
          </p:cNvPr>
          <p:cNvSpPr txBox="1">
            <a:spLocks/>
          </p:cNvSpPr>
          <p:nvPr/>
        </p:nvSpPr>
        <p:spPr bwMode="auto">
          <a:xfrm>
            <a:off x="604612" y="1268666"/>
            <a:ext cx="6169306" cy="7818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spcFirstLastPara="1" vert="horz" wrap="square" lIns="91425" tIns="91425" rIns="91425" bIns="91425" numCol="1" anchor="b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5pPr>
            <a:lvl6pPr marL="257163"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6pPr>
            <a:lvl7pPr marL="514324"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7pPr>
            <a:lvl8pPr marL="771487"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8pPr>
            <a:lvl9pPr marL="1028649"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 kern="0" dirty="0">
                <a:solidFill>
                  <a:srgbClr val="009051"/>
                </a:solidFill>
              </a:rPr>
              <a:t>How to Calculate Momentum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4D95B38-822C-FF51-ADD5-34EAD049DEF4}"/>
              </a:ext>
            </a:extLst>
          </p:cNvPr>
          <p:cNvSpPr/>
          <p:nvPr/>
        </p:nvSpPr>
        <p:spPr>
          <a:xfrm>
            <a:off x="1083723" y="5119563"/>
            <a:ext cx="5211085" cy="1346450"/>
          </a:xfrm>
          <a:prstGeom prst="rect">
            <a:avLst/>
          </a:prstGeom>
          <a:gradFill rotWithShape="1">
            <a:gsLst>
              <a:gs pos="0">
                <a:srgbClr val="B42D25">
                  <a:shade val="51000"/>
                  <a:satMod val="130000"/>
                </a:srgbClr>
              </a:gs>
              <a:gs pos="80000">
                <a:srgbClr val="B42D25">
                  <a:shade val="93000"/>
                  <a:satMod val="130000"/>
                </a:srgbClr>
              </a:gs>
              <a:gs pos="100000">
                <a:srgbClr val="B42D25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Students verify conservation of momentum in marble collisions using</a:t>
            </a:r>
            <a:b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quantitative measurements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58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24ABA6-B7A6-2E44-A87B-C24459320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2" y="7"/>
            <a:ext cx="12192000" cy="853441"/>
          </a:xfrm>
        </p:spPr>
        <p:txBody>
          <a:bodyPr/>
          <a:lstStyle/>
          <a:p>
            <a:r>
              <a:rPr lang="en-US" sz="2800" dirty="0"/>
              <a:t>Modules are Available Through Our Lending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70E91-D2BA-6147-8345-367FD6A7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D68D04-23D6-30EA-3494-759412A4F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81" y="853440"/>
            <a:ext cx="5486400" cy="6032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1743A5-B03B-9ABF-2C5C-0A41FB41EA20}"/>
              </a:ext>
            </a:extLst>
          </p:cNvPr>
          <p:cNvSpPr txBox="1"/>
          <p:nvPr/>
        </p:nvSpPr>
        <p:spPr>
          <a:xfrm>
            <a:off x="7662814" y="1562348"/>
            <a:ext cx="27366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Any teacher in the nation</a:t>
            </a:r>
            <a:br>
              <a:rPr lang="en-US" dirty="0"/>
            </a:br>
            <a:r>
              <a:rPr lang="en-US" dirty="0"/>
              <a:t>can borrow our modules</a:t>
            </a:r>
            <a:br>
              <a:rPr lang="en-US" dirty="0"/>
            </a:br>
            <a:r>
              <a:rPr lang="en-US" dirty="0"/>
              <a:t>free of charge!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DD7810-13D2-C65B-60FC-160E52B663E6}"/>
              </a:ext>
            </a:extLst>
          </p:cNvPr>
          <p:cNvSpPr/>
          <p:nvPr/>
        </p:nvSpPr>
        <p:spPr>
          <a:xfrm>
            <a:off x="7072613" y="3300722"/>
            <a:ext cx="3915667" cy="1262712"/>
          </a:xfrm>
          <a:prstGeom prst="rect">
            <a:avLst/>
          </a:prstGeom>
          <a:gradFill rotWithShape="1">
            <a:gsLst>
              <a:gs pos="0">
                <a:srgbClr val="B42D25">
                  <a:shade val="51000"/>
                  <a:satMod val="130000"/>
                </a:srgbClr>
              </a:gs>
              <a:gs pos="80000">
                <a:srgbClr val="B42D25">
                  <a:shade val="93000"/>
                  <a:satMod val="130000"/>
                </a:srgbClr>
              </a:gs>
              <a:gs pos="100000">
                <a:srgbClr val="B42D25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CBB modules reached</a:t>
            </a:r>
            <a:b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734 K-12 students </a:t>
            </a:r>
            <a:b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April 2023 – March 2024</a:t>
            </a:r>
          </a:p>
        </p:txBody>
      </p:sp>
      <p:sp>
        <p:nvSpPr>
          <p:cNvPr id="2" name="16-Point Star 1">
            <a:extLst>
              <a:ext uri="{FF2B5EF4-FFF2-40B4-BE49-F238E27FC236}">
                <a16:creationId xmlns:a16="http://schemas.microsoft.com/office/drawing/2014/main" id="{6CADF8FF-BB94-131D-9537-8C48DD4E6DF8}"/>
              </a:ext>
            </a:extLst>
          </p:cNvPr>
          <p:cNvSpPr/>
          <p:nvPr/>
        </p:nvSpPr>
        <p:spPr>
          <a:xfrm rot="1177323">
            <a:off x="9578183" y="2456355"/>
            <a:ext cx="2874024" cy="1485900"/>
          </a:xfrm>
          <a:prstGeom prst="star16">
            <a:avLst/>
          </a:prstGeom>
          <a:solidFill>
            <a:schemeClr val="accent2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3× last year!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E3C977-19EC-858B-5C23-C06BBB622E2A}"/>
              </a:ext>
            </a:extLst>
          </p:cNvPr>
          <p:cNvSpPr/>
          <p:nvPr/>
        </p:nvSpPr>
        <p:spPr>
          <a:xfrm rot="20988579">
            <a:off x="2360537" y="2593918"/>
            <a:ext cx="6740434" cy="24427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>
              <a:tabLst>
                <a:tab pos="5649913" algn="r"/>
              </a:tabLst>
            </a:pPr>
            <a:r>
              <a:rPr lang="en-US" sz="2200" i="1" dirty="0">
                <a:solidFill>
                  <a:schemeClr val="tx1"/>
                </a:solidFill>
                <a:latin typeface="Trebuchet MS" panose="020B0703020202090204" pitchFamily="34" charset="0"/>
              </a:rPr>
              <a:t>Thank you so much for the Airboat materials for… our Force and Motion Lesson and the Waves. This [helped us get more]… 3D science learning.</a:t>
            </a:r>
            <a:endParaRPr lang="en-US" sz="2200" dirty="0">
              <a:solidFill>
                <a:schemeClr val="tx1"/>
              </a:solidFill>
              <a:latin typeface="Trebuchet MS" panose="020B0703020202090204" pitchFamily="34" charset="0"/>
            </a:endParaRPr>
          </a:p>
          <a:p>
            <a:pPr marL="115888">
              <a:tabLst>
                <a:tab pos="5999163" algn="r"/>
              </a:tabLst>
            </a:pPr>
            <a:r>
              <a:rPr lang="en-US" sz="2200" dirty="0">
                <a:solidFill>
                  <a:schemeClr val="tx1"/>
                </a:solidFill>
                <a:latin typeface="Trebuchet MS" panose="020B0703020202090204" pitchFamily="34" charset="0"/>
              </a:rPr>
              <a:t>	— 5</a:t>
            </a:r>
            <a:r>
              <a:rPr lang="en-US" sz="2200" baseline="30000" dirty="0">
                <a:solidFill>
                  <a:schemeClr val="tx1"/>
                </a:solidFill>
                <a:latin typeface="Trebuchet MS" panose="020B0703020202090204" pitchFamily="34" charset="0"/>
              </a:rPr>
              <a:t>th</a:t>
            </a:r>
            <a:r>
              <a:rPr lang="en-US" sz="2200" dirty="0">
                <a:solidFill>
                  <a:schemeClr val="tx1"/>
                </a:solidFill>
                <a:latin typeface="Trebuchet MS" panose="020B0703020202090204" pitchFamily="34" charset="0"/>
              </a:rPr>
              <a:t> grade AZ science teacher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F78995-00A9-8ABD-B174-78A9273DF323}"/>
              </a:ext>
            </a:extLst>
          </p:cNvPr>
          <p:cNvSpPr txBox="1"/>
          <p:nvPr/>
        </p:nvSpPr>
        <p:spPr>
          <a:xfrm>
            <a:off x="7265451" y="5218611"/>
            <a:ext cx="37497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Last year we reached classes from</a:t>
            </a:r>
            <a:br>
              <a:rPr lang="en-US" dirty="0"/>
            </a:br>
            <a:r>
              <a:rPr lang="en-US" dirty="0"/>
              <a:t>Ehrenberg AZ to Interlachen FL</a:t>
            </a:r>
            <a:br>
              <a:rPr lang="en-US" dirty="0"/>
            </a:br>
            <a:r>
              <a:rPr lang="en-US" dirty="0"/>
              <a:t>and many places in between</a:t>
            </a:r>
          </a:p>
        </p:txBody>
      </p:sp>
    </p:spTree>
    <p:extLst>
      <p:ext uri="{BB962C8B-B14F-4D97-AF65-F5344CB8AC3E}">
        <p14:creationId xmlns:p14="http://schemas.microsoft.com/office/powerpoint/2010/main" val="207529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CE1A26-8A25-1541-B6FF-F0AC3478B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Teacher and Student Workshops in AZ, Ithaca, &amp; Binghamton 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F87C2-9244-4442-B600-7F42172E1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B3802B-7D96-B599-F0D5-B050717ED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76027">
            <a:off x="537363" y="1300325"/>
            <a:ext cx="3977471" cy="5147315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Girls performing experiments at the after school program at the Greater Ithaca Activities Center with graduate student.&#10;&#10;">
            <a:extLst>
              <a:ext uri="{FF2B5EF4-FFF2-40B4-BE49-F238E27FC236}">
                <a16:creationId xmlns:a16="http://schemas.microsoft.com/office/drawing/2014/main" id="{A69D637B-80E0-478C-81EF-37209CD866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60672" y="4706672"/>
            <a:ext cx="2794445" cy="2122261"/>
          </a:xfrm>
          <a:prstGeom prst="rect">
            <a:avLst/>
          </a:prstGeom>
          <a:ln w="25400">
            <a:solidFill>
              <a:srgbClr val="00905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Graduate student explaining to high school students how to use a multimeter to take measurements.">
            <a:extLst>
              <a:ext uri="{FF2B5EF4-FFF2-40B4-BE49-F238E27FC236}">
                <a16:creationId xmlns:a16="http://schemas.microsoft.com/office/drawing/2014/main" id="{7E5F4447-F94C-9151-7BC4-546C12E43A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6000" contrast="-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60671" y="2466919"/>
            <a:ext cx="2794445" cy="2239258"/>
          </a:xfrm>
          <a:prstGeom prst="rect">
            <a:avLst/>
          </a:prstGeom>
          <a:ln w="25400">
            <a:solidFill>
              <a:srgbClr val="00905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Professor and graduate student explain how waves work to teachers using a slinky.">
            <a:extLst>
              <a:ext uri="{FF2B5EF4-FFF2-40B4-BE49-F238E27FC236}">
                <a16:creationId xmlns:a16="http://schemas.microsoft.com/office/drawing/2014/main" id="{21C63139-51BB-3117-85C7-CC53D3AEB1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60672" y="907975"/>
            <a:ext cx="2799273" cy="1653173"/>
          </a:xfrm>
          <a:prstGeom prst="rect">
            <a:avLst/>
          </a:prstGeom>
          <a:ln w="25400">
            <a:solidFill>
              <a:srgbClr val="00905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96E738-D490-2A18-1716-36C60ED90D5D}"/>
              </a:ext>
            </a:extLst>
          </p:cNvPr>
          <p:cNvSpPr txBox="1"/>
          <p:nvPr/>
        </p:nvSpPr>
        <p:spPr>
          <a:xfrm>
            <a:off x="6372955" y="1976620"/>
            <a:ext cx="2582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Prof. Karkare &amp; Chris </a:t>
            </a:r>
            <a:r>
              <a:rPr lang="en-US" sz="1600" dirty="0" err="1"/>
              <a:t>Knill</a:t>
            </a:r>
            <a:endParaRPr lang="en-US" sz="1600" dirty="0"/>
          </a:p>
          <a:p>
            <a:r>
              <a:rPr lang="en-US" sz="1600" dirty="0"/>
              <a:t>at ASU Teacher Workshop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3BBB81-5F02-F6BE-AAEB-2C13FB902539}"/>
              </a:ext>
            </a:extLst>
          </p:cNvPr>
          <p:cNvSpPr txBox="1"/>
          <p:nvPr/>
        </p:nvSpPr>
        <p:spPr>
          <a:xfrm>
            <a:off x="6343060" y="3289207"/>
            <a:ext cx="24384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/>
              <a:t>Zhaslan</a:t>
            </a:r>
            <a:r>
              <a:rPr lang="en-US" sz="1600" dirty="0"/>
              <a:t> </a:t>
            </a:r>
            <a:r>
              <a:rPr lang="en-US" sz="1600" dirty="0" err="1"/>
              <a:t>Baraissov</a:t>
            </a:r>
            <a:r>
              <a:rPr lang="en-US" sz="1600" dirty="0"/>
              <a:t> at</a:t>
            </a:r>
            <a:br>
              <a:rPr lang="en-US" sz="1600" dirty="0"/>
            </a:br>
            <a:r>
              <a:rPr lang="en-US" sz="1600" dirty="0"/>
              <a:t>Binghamton High School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B9C314-9699-E8A1-4578-147E24FACE4C}"/>
              </a:ext>
            </a:extLst>
          </p:cNvPr>
          <p:cNvSpPr txBox="1"/>
          <p:nvPr/>
        </p:nvSpPr>
        <p:spPr>
          <a:xfrm>
            <a:off x="6426481" y="5395799"/>
            <a:ext cx="22716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Vivek Anil at Greater</a:t>
            </a:r>
            <a:br>
              <a:rPr lang="en-US" sz="1600" dirty="0"/>
            </a:br>
            <a:r>
              <a:rPr lang="en-US" sz="1600" dirty="0"/>
              <a:t>Ithaca Activities Center</a:t>
            </a:r>
          </a:p>
        </p:txBody>
      </p:sp>
      <p:pic>
        <p:nvPicPr>
          <p:cNvPr id="22" name="Picture 21" descr="A certificate of appreciation for a teacher&#10;&#10;Description automatically generated">
            <a:extLst>
              <a:ext uri="{FF2B5EF4-FFF2-40B4-BE49-F238E27FC236}">
                <a16:creationId xmlns:a16="http://schemas.microsoft.com/office/drawing/2014/main" id="{FDFEA109-DE3C-C318-0F6B-A9285F1D88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9262" y="1371079"/>
            <a:ext cx="2714202" cy="1918128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88671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765563-A42F-8447-927F-5E5403554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Expanding the Pipeline: REU &amp; Undergraduate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52D893-BEAD-7F45-9D83-78F7A2158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E53EF0-99B2-264A-AA2A-E192443270CB}"/>
              </a:ext>
            </a:extLst>
          </p:cNvPr>
          <p:cNvSpPr txBox="1"/>
          <p:nvPr/>
        </p:nvSpPr>
        <p:spPr>
          <a:xfrm>
            <a:off x="1875511" y="4417715"/>
            <a:ext cx="9272475" cy="1379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3038" indent="-161925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5 URM undergraduates participated in Summer 2022 research</a:t>
            </a:r>
          </a:p>
          <a:p>
            <a:pPr marL="173038" indent="-161925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17 undergraduates in total participated in Summer 2022 research,</a:t>
            </a:r>
            <a:br>
              <a:rPr lang="en-US" dirty="0">
                <a:solidFill>
                  <a:schemeClr val="bg1">
                    <a:lumMod val="1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     including 9 female students</a:t>
            </a:r>
          </a:p>
          <a:p>
            <a:pPr marL="173038" indent="-161925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Students hosted at Cornell, U. Chicago, U. of New Mexico, UCLA, and Arizona State U.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99C475-0C64-3D43-986B-A4861A51643D}"/>
              </a:ext>
            </a:extLst>
          </p:cNvPr>
          <p:cNvSpPr/>
          <p:nvPr/>
        </p:nvSpPr>
        <p:spPr>
          <a:xfrm>
            <a:off x="2271362" y="5989113"/>
            <a:ext cx="8370024" cy="640287"/>
          </a:xfrm>
          <a:prstGeom prst="rect">
            <a:avLst/>
          </a:prstGeom>
          <a:gradFill rotWithShape="1">
            <a:gsLst>
              <a:gs pos="0">
                <a:srgbClr val="B42D25">
                  <a:shade val="51000"/>
                  <a:satMod val="130000"/>
                </a:srgbClr>
              </a:gs>
              <a:gs pos="80000">
                <a:srgbClr val="B42D25">
                  <a:shade val="93000"/>
                  <a:satMod val="130000"/>
                </a:srgbClr>
              </a:gs>
              <a:gs pos="100000">
                <a:srgbClr val="B42D25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Cumulative Total: 6</a:t>
            </a:r>
            <a:r>
              <a:rPr lang="en-US" b="1" kern="0" dirty="0">
                <a:solidFill>
                  <a:srgbClr val="FFFFFE"/>
                </a:solidFill>
                <a:latin typeface="Arial"/>
              </a:rPr>
              <a:t>7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undergrads (40 </a:t>
            </a:r>
            <a:r>
              <a:rPr lang="en-US" b="1" kern="0" dirty="0">
                <a:solidFill>
                  <a:srgbClr val="FFFFFE"/>
                </a:solidFill>
                <a:latin typeface="Arial"/>
              </a:rPr>
              <a:t>female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</a:t>
            </a:r>
            <a:r>
              <a:rPr lang="en-US" b="1" kern="0" dirty="0">
                <a:solidFill>
                  <a:srgbClr val="FFFFFE"/>
                </a:solidFill>
                <a:latin typeface="Arial"/>
              </a:rPr>
              <a:t>non-binary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</a:t>
            </a:r>
            <a:r>
              <a:rPr lang="en-US" b="1" kern="0" dirty="0">
                <a:solidFill>
                  <a:srgbClr val="FFFFFE"/>
                </a:solidFill>
                <a:latin typeface="Arial"/>
              </a:rPr>
              <a:t>32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URM)</a:t>
            </a:r>
          </a:p>
        </p:txBody>
      </p:sp>
      <p:pic>
        <p:nvPicPr>
          <p:cNvPr id="8" name="Picture 7" descr="A collage of a person&#10;&#10;Description automatically generated with medium confidence">
            <a:extLst>
              <a:ext uri="{FF2B5EF4-FFF2-40B4-BE49-F238E27FC236}">
                <a16:creationId xmlns:a16="http://schemas.microsoft.com/office/drawing/2014/main" id="{58F29F0D-CDEF-073A-603A-6B0B2788F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4568" y="1050824"/>
            <a:ext cx="7244142" cy="28726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103F9E-4A58-1E00-25E7-9577D6F35B3D}"/>
              </a:ext>
            </a:extLst>
          </p:cNvPr>
          <p:cNvSpPr txBox="1"/>
          <p:nvPr/>
        </p:nvSpPr>
        <p:spPr>
          <a:xfrm>
            <a:off x="2884715" y="3966986"/>
            <a:ext cx="1522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Eliza Walters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C9C059-E8F6-0F70-814B-30EC0C13260F}"/>
              </a:ext>
            </a:extLst>
          </p:cNvPr>
          <p:cNvSpPr txBox="1"/>
          <p:nvPr/>
        </p:nvSpPr>
        <p:spPr>
          <a:xfrm>
            <a:off x="5377543" y="3966986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Michelle Kwok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529252-2E9C-B50E-1381-B8BA39D43624}"/>
              </a:ext>
            </a:extLst>
          </p:cNvPr>
          <p:cNvSpPr txBox="1"/>
          <p:nvPr/>
        </p:nvSpPr>
        <p:spPr>
          <a:xfrm>
            <a:off x="7783286" y="3966986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Maya Caskey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CCF9F4-D8FF-4CBA-9A24-B38A3C6F69B8}"/>
              </a:ext>
            </a:extLst>
          </p:cNvPr>
          <p:cNvSpPr/>
          <p:nvPr/>
        </p:nvSpPr>
        <p:spPr>
          <a:xfrm rot="20988579">
            <a:off x="2023893" y="1911418"/>
            <a:ext cx="7908981" cy="15104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>
              <a:tabLst>
                <a:tab pos="5649913" algn="r"/>
              </a:tabLst>
            </a:pPr>
            <a:r>
              <a:rPr lang="en-US" sz="2200" dirty="0">
                <a:solidFill>
                  <a:schemeClr val="tx1"/>
                </a:solidFill>
                <a:latin typeface="Trebuchet MS" panose="020B0703020202090204" pitchFamily="34" charset="0"/>
              </a:rPr>
              <a:t>This experience has made me realize how much of a community effort research is today</a:t>
            </a:r>
            <a:r>
              <a:rPr lang="en-US" sz="2200" i="1" dirty="0">
                <a:solidFill>
                  <a:schemeClr val="tx1"/>
                </a:solidFill>
                <a:latin typeface="Trebuchet MS" panose="020B0703020202090204" pitchFamily="34" charset="0"/>
              </a:rPr>
              <a:t>.</a:t>
            </a:r>
          </a:p>
          <a:p>
            <a:pPr marL="115888" algn="r">
              <a:tabLst>
                <a:tab pos="5649913" algn="r"/>
              </a:tabLst>
            </a:pPr>
            <a:r>
              <a:rPr lang="en-US" sz="2200" i="1" dirty="0">
                <a:solidFill>
                  <a:schemeClr val="tx1"/>
                </a:solidFill>
                <a:latin typeface="Trebuchet MS" panose="020B0703020202090204" pitchFamily="34" charset="0"/>
              </a:rPr>
              <a:t>— Maya Caskey</a:t>
            </a:r>
            <a:endParaRPr lang="en-US" sz="22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18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765563-A42F-8447-927F-5E5403554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Where does our pipeline lead?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52D893-BEAD-7F45-9D83-78F7A2158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ECE452-8D14-D148-8726-5B631840EF6A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7333" y="1224825"/>
            <a:ext cx="8002203" cy="27702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99C475-0C64-3D43-986B-A4861A51643D}"/>
              </a:ext>
            </a:extLst>
          </p:cNvPr>
          <p:cNvSpPr/>
          <p:nvPr/>
        </p:nvSpPr>
        <p:spPr>
          <a:xfrm>
            <a:off x="2635489" y="4269170"/>
            <a:ext cx="7477340" cy="1913916"/>
          </a:xfrm>
          <a:prstGeom prst="rect">
            <a:avLst/>
          </a:prstGeom>
          <a:gradFill rotWithShape="1">
            <a:gsLst>
              <a:gs pos="0">
                <a:srgbClr val="B42D25">
                  <a:shade val="51000"/>
                  <a:satMod val="130000"/>
                </a:srgbClr>
              </a:gs>
              <a:gs pos="80000">
                <a:srgbClr val="B42D25">
                  <a:shade val="93000"/>
                  <a:satMod val="130000"/>
                </a:srgbClr>
              </a:gs>
              <a:gs pos="100000">
                <a:srgbClr val="B42D25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Trebuchet MS" panose="020B0703020202090204" pitchFamily="34" charset="0"/>
              </a:rPr>
              <a:t>• 52 undergraduates went to grad school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E"/>
                </a:solidFill>
                <a:latin typeface="Trebuchet MS" panose="020B0703020202090204" pitchFamily="34" charset="0"/>
              </a:rPr>
              <a:t>• 12 undergraduates now working in industry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E"/>
                </a:solidFill>
                <a:latin typeface="Trebuchet MS" panose="020B0703020202090204" pitchFamily="34" charset="0"/>
              </a:rPr>
              <a:t>     3 </a:t>
            </a:r>
            <a:r>
              <a:rPr lang="en-US" sz="2400" b="1" kern="0">
                <a:solidFill>
                  <a:srgbClr val="FFFFFE"/>
                </a:solidFill>
                <a:latin typeface="Trebuchet MS" panose="020B0703020202090204" pitchFamily="34" charset="0"/>
              </a:rPr>
              <a:t>undergraduates now working </a:t>
            </a:r>
            <a:r>
              <a:rPr lang="en-US" sz="2400" b="1" kern="0" dirty="0">
                <a:solidFill>
                  <a:srgbClr val="FFFFFE"/>
                </a:solidFill>
                <a:latin typeface="Trebuchet MS" panose="020B0703020202090204" pitchFamily="34" charset="0"/>
              </a:rPr>
              <a:t>in national lab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Trebuchet MS" panose="020B0703020202090204" pitchFamily="34" charset="0"/>
              </a:rPr>
              <a:t>    … and 6 still completing undergrad degree </a:t>
            </a:r>
          </a:p>
        </p:txBody>
      </p:sp>
    </p:spTree>
    <p:extLst>
      <p:ext uri="{BB962C8B-B14F-4D97-AF65-F5344CB8AC3E}">
        <p14:creationId xmlns:p14="http://schemas.microsoft.com/office/powerpoint/2010/main" val="29635498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0FF76F-6D24-CB4F-A4B0-A863CD2EB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Expanding the Pipeline: Diverse Partnerships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DD4976-7633-8E48-B888-1B7731939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1B980C-3994-DC4A-9330-CCF074C7FC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6363" y="1253490"/>
            <a:ext cx="3509717" cy="23749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CF08FC-6521-BE44-A013-A33BB1BA4C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9078" y="1240790"/>
            <a:ext cx="2854135" cy="2997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B49CEF-1FB1-2346-A1B5-A64D4DED2BDC}"/>
              </a:ext>
            </a:extLst>
          </p:cNvPr>
          <p:cNvSpPr txBox="1"/>
          <p:nvPr/>
        </p:nvSpPr>
        <p:spPr>
          <a:xfrm>
            <a:off x="1765663" y="3755390"/>
            <a:ext cx="37084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10000"/>
                  </a:schemeClr>
                </a:solidFill>
              </a:rPr>
              <a:t>The </a:t>
            </a:r>
            <a:r>
              <a:rPr lang="en-US" sz="1400" b="1" dirty="0">
                <a:solidFill>
                  <a:schemeClr val="bg1">
                    <a:lumMod val="10000"/>
                  </a:schemeClr>
                </a:solidFill>
              </a:rPr>
              <a:t>Atlanta University Center Consortium </a:t>
            </a:r>
            <a:r>
              <a:rPr lang="en-US" sz="1400" dirty="0">
                <a:solidFill>
                  <a:schemeClr val="bg1">
                    <a:lumMod val="10000"/>
                  </a:schemeClr>
                </a:solidFill>
              </a:rPr>
              <a:t>is the largest contiguous consortium of African Americans in higher education in the United States.</a:t>
            </a:r>
          </a:p>
        </p:txBody>
      </p:sp>
      <p:pic>
        <p:nvPicPr>
          <p:cNvPr id="8" name="Picture 7" descr="Japaridze, George.jpg">
            <a:extLst>
              <a:ext uri="{FF2B5EF4-FFF2-40B4-BE49-F238E27FC236}">
                <a16:creationId xmlns:a16="http://schemas.microsoft.com/office/drawing/2014/main" id="{E9D57C1D-8AE6-0641-9F21-C49DECC595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557" y="4712471"/>
            <a:ext cx="1267665" cy="1267665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FB2A86-06D8-7649-A42B-A6DD80BF47E1}"/>
              </a:ext>
            </a:extLst>
          </p:cNvPr>
          <p:cNvSpPr txBox="1"/>
          <p:nvPr/>
        </p:nvSpPr>
        <p:spPr>
          <a:xfrm>
            <a:off x="1308278" y="6110304"/>
            <a:ext cx="1648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303030"/>
                </a:solidFill>
              </a:rPr>
              <a:t>George </a:t>
            </a:r>
            <a:r>
              <a:rPr lang="en-US" sz="1400" dirty="0" err="1">
                <a:solidFill>
                  <a:srgbClr val="303030"/>
                </a:solidFill>
              </a:rPr>
              <a:t>Japaridze</a:t>
            </a:r>
            <a:endParaRPr lang="en-US" sz="1400" dirty="0">
              <a:solidFill>
                <a:srgbClr val="303030"/>
              </a:solidFill>
            </a:endParaRPr>
          </a:p>
          <a:p>
            <a:pPr algn="ctr"/>
            <a:r>
              <a:rPr lang="en-US" sz="1400" dirty="0">
                <a:solidFill>
                  <a:srgbClr val="303030"/>
                </a:solidFill>
              </a:rPr>
              <a:t>Clark Atlanta Univ.</a:t>
            </a:r>
          </a:p>
        </p:txBody>
      </p:sp>
      <p:pic>
        <p:nvPicPr>
          <p:cNvPr id="10" name="Picture 9" descr="Larry-pic.jpg">
            <a:extLst>
              <a:ext uri="{FF2B5EF4-FFF2-40B4-BE49-F238E27FC236}">
                <a16:creationId xmlns:a16="http://schemas.microsoft.com/office/drawing/2014/main" id="{39A317FE-DB4C-194D-8BE6-87B11BAD45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7785" y="4733313"/>
            <a:ext cx="1049515" cy="1246823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2CA7AF-8BAD-AB49-89F3-22D2E4C1725A}"/>
              </a:ext>
            </a:extLst>
          </p:cNvPr>
          <p:cNvSpPr txBox="1"/>
          <p:nvPr/>
        </p:nvSpPr>
        <p:spPr>
          <a:xfrm>
            <a:off x="2979191" y="6013560"/>
            <a:ext cx="16481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303030"/>
                </a:solidFill>
              </a:rPr>
              <a:t>Xiao-</a:t>
            </a:r>
            <a:r>
              <a:rPr lang="en-US" sz="1400" dirty="0" err="1">
                <a:solidFill>
                  <a:srgbClr val="303030"/>
                </a:solidFill>
              </a:rPr>
              <a:t>Qian</a:t>
            </a:r>
            <a:r>
              <a:rPr lang="en-US" sz="1400" dirty="0">
                <a:solidFill>
                  <a:srgbClr val="303030"/>
                </a:solidFill>
              </a:rPr>
              <a:t> (Larry) </a:t>
            </a:r>
          </a:p>
          <a:p>
            <a:pPr algn="ctr"/>
            <a:r>
              <a:rPr lang="en-US" sz="1400" dirty="0">
                <a:solidFill>
                  <a:srgbClr val="303030"/>
                </a:solidFill>
              </a:rPr>
              <a:t>Wang</a:t>
            </a:r>
          </a:p>
          <a:p>
            <a:pPr algn="ctr"/>
            <a:r>
              <a:rPr lang="en-US" sz="1400" dirty="0">
                <a:solidFill>
                  <a:srgbClr val="303030"/>
                </a:solidFill>
              </a:rPr>
              <a:t>Clark Atlanta Univ.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F40382-50B0-2F49-A208-97C9FA0C3E2E}"/>
              </a:ext>
            </a:extLst>
          </p:cNvPr>
          <p:cNvSpPr txBox="1"/>
          <p:nvPr/>
        </p:nvSpPr>
        <p:spPr>
          <a:xfrm>
            <a:off x="4576731" y="5964323"/>
            <a:ext cx="17415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303030"/>
                </a:solidFill>
              </a:rPr>
              <a:t>Lycurgus (</a:t>
            </a:r>
            <a:r>
              <a:rPr lang="en-US" sz="1400" dirty="0" err="1">
                <a:solidFill>
                  <a:srgbClr val="303030"/>
                </a:solidFill>
              </a:rPr>
              <a:t>Curg</a:t>
            </a:r>
            <a:r>
              <a:rPr lang="en-US" sz="1400" dirty="0">
                <a:solidFill>
                  <a:srgbClr val="303030"/>
                </a:solidFill>
              </a:rPr>
              <a:t>) </a:t>
            </a:r>
          </a:p>
          <a:p>
            <a:pPr algn="ctr"/>
            <a:r>
              <a:rPr lang="en-US" sz="1400" dirty="0">
                <a:solidFill>
                  <a:srgbClr val="303030"/>
                </a:solidFill>
              </a:rPr>
              <a:t>Muldrow</a:t>
            </a:r>
          </a:p>
          <a:p>
            <a:pPr algn="ctr"/>
            <a:r>
              <a:rPr lang="en-US" sz="1400" dirty="0">
                <a:solidFill>
                  <a:srgbClr val="303030"/>
                </a:solidFill>
              </a:rPr>
              <a:t>Morehouse College</a:t>
            </a:r>
          </a:p>
        </p:txBody>
      </p:sp>
      <p:pic>
        <p:nvPicPr>
          <p:cNvPr id="13" name="Picture 12" descr="Muldrow, Lycurgus.jpg">
            <a:extLst>
              <a:ext uri="{FF2B5EF4-FFF2-40B4-BE49-F238E27FC236}">
                <a16:creationId xmlns:a16="http://schemas.microsoft.com/office/drawing/2014/main" id="{3BBB82C5-CF2E-D84D-A43A-8CDD30B6BE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823" y="4699403"/>
            <a:ext cx="1043940" cy="1264920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22DCCC5-D48A-A14D-BDFA-9704441DFA9B}"/>
              </a:ext>
            </a:extLst>
          </p:cNvPr>
          <p:cNvSpPr txBox="1"/>
          <p:nvPr/>
        </p:nvSpPr>
        <p:spPr>
          <a:xfrm>
            <a:off x="8030936" y="6049909"/>
            <a:ext cx="1764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303030"/>
                </a:solidFill>
              </a:rPr>
              <a:t>Archie Peters</a:t>
            </a:r>
          </a:p>
          <a:p>
            <a:pPr algn="ctr"/>
            <a:r>
              <a:rPr lang="en-US" sz="1400" dirty="0">
                <a:solidFill>
                  <a:srgbClr val="303030"/>
                </a:solidFill>
              </a:rPr>
              <a:t>Chicago State Univ</a:t>
            </a:r>
            <a:r>
              <a:rPr lang="en-US" sz="1200" dirty="0">
                <a:solidFill>
                  <a:srgbClr val="303030"/>
                </a:solidFill>
              </a:rPr>
              <a:t>.</a:t>
            </a:r>
          </a:p>
        </p:txBody>
      </p:sp>
      <p:pic>
        <p:nvPicPr>
          <p:cNvPr id="15" name="Picture 14" descr="DSCN0326.JPG">
            <a:extLst>
              <a:ext uri="{FF2B5EF4-FFF2-40B4-BE49-F238E27FC236}">
                <a16:creationId xmlns:a16="http://schemas.microsoft.com/office/drawing/2014/main" id="{2602F987-8303-2E4F-993A-96A16AA220C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58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2679" y="4672692"/>
            <a:ext cx="1115736" cy="1363220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186000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F61C16-1B42-0543-B0BE-C55D3A0A2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/>
              <a:t>CBB Success Stories: Clark Atlanta Partnership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7EAE39-D47D-BB41-A888-4D7E8E606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264565-952E-9C44-B7D9-76E2739CD3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0873" y="1148659"/>
            <a:ext cx="1468059" cy="188270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9B7B9C-08E6-3B40-A753-6F319D5069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2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512" y="1148659"/>
            <a:ext cx="1465640" cy="18796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9A2B1C-C215-8940-9B34-6EE0D90855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86" y="3814079"/>
            <a:ext cx="1465641" cy="18796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B6203D-CF0F-1648-9691-55B223B5A4FE}"/>
              </a:ext>
            </a:extLst>
          </p:cNvPr>
          <p:cNvSpPr txBox="1"/>
          <p:nvPr/>
        </p:nvSpPr>
        <p:spPr>
          <a:xfrm>
            <a:off x="994356" y="3030115"/>
            <a:ext cx="1609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10000"/>
                  </a:schemeClr>
                </a:solidFill>
              </a:rPr>
              <a:t>Brianna Harris</a:t>
            </a:r>
          </a:p>
          <a:p>
            <a:pPr algn="ctr"/>
            <a:r>
              <a:rPr lang="en-US" sz="1600" dirty="0">
                <a:solidFill>
                  <a:schemeClr val="bg1">
                    <a:lumMod val="10000"/>
                  </a:schemeClr>
                </a:solidFill>
              </a:rPr>
              <a:t>Clark Atlanta U.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AD9A4F-FBD2-8C4B-9B93-FF05BABBFF2B}"/>
              </a:ext>
            </a:extLst>
          </p:cNvPr>
          <p:cNvSpPr txBox="1"/>
          <p:nvPr/>
        </p:nvSpPr>
        <p:spPr>
          <a:xfrm>
            <a:off x="6820066" y="3030115"/>
            <a:ext cx="1609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10000"/>
                  </a:schemeClr>
                </a:solidFill>
              </a:rPr>
              <a:t>Mariah Brown</a:t>
            </a:r>
          </a:p>
          <a:p>
            <a:pPr algn="ctr"/>
            <a:r>
              <a:rPr lang="en-US" sz="1600" dirty="0">
                <a:solidFill>
                  <a:schemeClr val="bg1">
                    <a:lumMod val="10000"/>
                  </a:schemeClr>
                </a:solidFill>
              </a:rPr>
              <a:t>Clark Atlanta U.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3E0B05-0431-A941-8802-1CBC89C3F386}"/>
              </a:ext>
            </a:extLst>
          </p:cNvPr>
          <p:cNvSpPr txBox="1"/>
          <p:nvPr/>
        </p:nvSpPr>
        <p:spPr>
          <a:xfrm>
            <a:off x="922841" y="5698637"/>
            <a:ext cx="18671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10000"/>
                  </a:schemeClr>
                </a:solidFill>
              </a:rPr>
              <a:t>Aron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</a:rPr>
              <a:t>Tesfamichael</a:t>
            </a:r>
            <a:endParaRPr lang="en-US" sz="1600" dirty="0">
              <a:solidFill>
                <a:schemeClr val="bg1">
                  <a:lumMod val="10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bg1">
                    <a:lumMod val="10000"/>
                  </a:schemeClr>
                </a:solidFill>
              </a:rPr>
              <a:t>Clark Atlanta U.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987EC1-8399-E049-9487-D8865CDFEA14}"/>
              </a:ext>
            </a:extLst>
          </p:cNvPr>
          <p:cNvSpPr txBox="1"/>
          <p:nvPr/>
        </p:nvSpPr>
        <p:spPr>
          <a:xfrm>
            <a:off x="2656206" y="4149668"/>
            <a:ext cx="24135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</a:rPr>
              <a:t>At Cornell, 2017-2020</a:t>
            </a:r>
          </a:p>
          <a:p>
            <a:pPr algn="ctr"/>
            <a:r>
              <a:rPr lang="en-US" sz="1600" b="1" dirty="0">
                <a:solidFill>
                  <a:srgbClr val="C00000"/>
                </a:solidFill>
              </a:rPr>
              <a:t>MS, CAU, Fall 2019</a:t>
            </a:r>
          </a:p>
          <a:p>
            <a:pPr algn="ctr"/>
            <a:endParaRPr lang="en-US" sz="1600" b="1" dirty="0">
              <a:solidFill>
                <a:srgbClr val="C00000"/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Working towards PhD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9EB2A7-007B-8847-A6A9-95BFB6627186}"/>
              </a:ext>
            </a:extLst>
          </p:cNvPr>
          <p:cNvSpPr txBox="1"/>
          <p:nvPr/>
        </p:nvSpPr>
        <p:spPr>
          <a:xfrm>
            <a:off x="8520067" y="1293489"/>
            <a:ext cx="233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</a:rPr>
              <a:t>Cornell Summer 2017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</a:rPr>
              <a:t>Cornell Summer 2018</a:t>
            </a:r>
          </a:p>
          <a:p>
            <a:pPr algn="ctr"/>
            <a:r>
              <a:rPr lang="en-US" sz="1600" b="1" dirty="0">
                <a:solidFill>
                  <a:srgbClr val="C00000"/>
                </a:solidFill>
              </a:rPr>
              <a:t>MS, CAU, May 2019</a:t>
            </a:r>
          </a:p>
          <a:p>
            <a:pPr algn="ctr"/>
            <a:endParaRPr lang="en-US" sz="1600" dirty="0">
              <a:solidFill>
                <a:srgbClr val="C00000"/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Now Math Teacher</a:t>
            </a:r>
          </a:p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NYC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567A348-CAAB-4A48-B5B4-ED3228A4030B}"/>
              </a:ext>
            </a:extLst>
          </p:cNvPr>
          <p:cNvGrpSpPr/>
          <p:nvPr/>
        </p:nvGrpSpPr>
        <p:grpSpPr>
          <a:xfrm>
            <a:off x="6704524" y="3829295"/>
            <a:ext cx="4244915" cy="2523566"/>
            <a:chOff x="4882477" y="4392215"/>
            <a:chExt cx="4244915" cy="252356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0FDADE8-D153-9942-9C73-628D69F80309}"/>
                </a:ext>
              </a:extLst>
            </p:cNvPr>
            <p:cNvSpPr txBox="1"/>
            <p:nvPr/>
          </p:nvSpPr>
          <p:spPr>
            <a:xfrm>
              <a:off x="4882477" y="6331006"/>
              <a:ext cx="1814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10000"/>
                    </a:schemeClr>
                  </a:solidFill>
                </a:rPr>
                <a:t>Frank </a:t>
              </a:r>
              <a:r>
                <a:rPr lang="en-US" sz="1600" dirty="0" err="1">
                  <a:solidFill>
                    <a:schemeClr val="bg1">
                      <a:lumMod val="10000"/>
                    </a:schemeClr>
                  </a:solidFill>
                </a:rPr>
                <a:t>Ikponmwen</a:t>
              </a:r>
              <a:endParaRPr lang="en-US" sz="1600" dirty="0">
                <a:solidFill>
                  <a:schemeClr val="bg1">
                    <a:lumMod val="10000"/>
                  </a:schemeClr>
                </a:solidFill>
              </a:endParaRPr>
            </a:p>
            <a:p>
              <a:pPr algn="ctr"/>
              <a:r>
                <a:rPr lang="en-US" sz="1600" dirty="0">
                  <a:solidFill>
                    <a:schemeClr val="bg1">
                      <a:lumMod val="10000"/>
                    </a:schemeClr>
                  </a:solidFill>
                </a:rPr>
                <a:t>Clark Atlanta U.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0D85D34-112C-B847-85EC-067C7D1786DA}"/>
                </a:ext>
              </a:extLst>
            </p:cNvPr>
            <p:cNvSpPr txBox="1"/>
            <p:nvPr/>
          </p:nvSpPr>
          <p:spPr>
            <a:xfrm>
              <a:off x="6585133" y="4663774"/>
              <a:ext cx="254225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</a:rPr>
                <a:t>At Cornell, 2018-2019</a:t>
              </a:r>
            </a:p>
            <a:p>
              <a:pPr algn="ctr"/>
              <a:r>
                <a:rPr lang="en-US" sz="1600" b="1" dirty="0">
                  <a:solidFill>
                    <a:srgbClr val="C00000"/>
                  </a:solidFill>
                </a:rPr>
                <a:t>PhD, CAU, Summer 2019</a:t>
              </a:r>
            </a:p>
            <a:p>
              <a:pPr algn="ctr"/>
              <a:endParaRPr lang="en-US" sz="1600" dirty="0">
                <a:solidFill>
                  <a:srgbClr val="C00000"/>
                </a:solidFill>
              </a:endParaRPr>
            </a:p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Now Analytical Chemist at US Food and Drug Administration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A7082E1-5A85-7E4B-91A0-3BDFDD613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7105" y="4392215"/>
              <a:ext cx="1325662" cy="1893045"/>
            </a:xfrm>
            <a:prstGeom prst="rect">
              <a:avLst/>
            </a:prstGeom>
            <a:ln w="12700">
              <a:solidFill>
                <a:schemeClr val="accent1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54FE99B-5D48-4447-B406-320F7FB49D25}"/>
              </a:ext>
            </a:extLst>
          </p:cNvPr>
          <p:cNvSpPr txBox="1"/>
          <p:nvPr/>
        </p:nvSpPr>
        <p:spPr>
          <a:xfrm>
            <a:off x="2268356" y="1110157"/>
            <a:ext cx="3308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</a:rPr>
              <a:t>Cornell Summer 2017</a:t>
            </a:r>
          </a:p>
          <a:p>
            <a:pPr algn="ctr"/>
            <a:r>
              <a:rPr lang="en-US" sz="1600" b="1" dirty="0">
                <a:solidFill>
                  <a:srgbClr val="C00000"/>
                </a:solidFill>
              </a:rPr>
              <a:t>MS, CAU, May 2019</a:t>
            </a:r>
          </a:p>
          <a:p>
            <a:pPr algn="ctr"/>
            <a:endParaRPr lang="en-US" sz="1600" dirty="0">
              <a:solidFill>
                <a:srgbClr val="C00000"/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Now HS Physics Teacher</a:t>
            </a:r>
          </a:p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Atlanta GA </a:t>
            </a:r>
          </a:p>
        </p:txBody>
      </p:sp>
    </p:spTree>
    <p:extLst>
      <p:ext uri="{BB962C8B-B14F-4D97-AF65-F5344CB8AC3E}">
        <p14:creationId xmlns:p14="http://schemas.microsoft.com/office/powerpoint/2010/main" val="40614104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C8F12F-E1EA-A746-B053-F65C5F17A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New Bridges to HBCUs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035DE-5650-7046-B00A-A75F29CFA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38</a:t>
            </a:fld>
            <a:endParaRPr lang="en-US"/>
          </a:p>
        </p:txBody>
      </p:sp>
      <p:pic>
        <p:nvPicPr>
          <p:cNvPr id="1026" name="Picture 2" descr="AIP Foundation - Dr. Willie Rockward, SPS Donor">
            <a:extLst>
              <a:ext uri="{FF2B5EF4-FFF2-40B4-BE49-F238E27FC236}">
                <a16:creationId xmlns:a16="http://schemas.microsoft.com/office/drawing/2014/main" id="{4B1C8194-764B-7481-0402-228E92E27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972" y="1584235"/>
            <a:ext cx="3055258" cy="316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9BBDD5-CD2D-C8FF-FD2B-4047C211A05C}"/>
              </a:ext>
            </a:extLst>
          </p:cNvPr>
          <p:cNvSpPr txBox="1"/>
          <p:nvPr/>
        </p:nvSpPr>
        <p:spPr>
          <a:xfrm>
            <a:off x="1034143" y="4877305"/>
            <a:ext cx="26468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Helvetica" pitchFamily="2" charset="0"/>
              </a:rPr>
              <a:t>Prof. Willie Rockford</a:t>
            </a:r>
          </a:p>
          <a:p>
            <a:pPr algn="ctr"/>
            <a:r>
              <a:rPr lang="en-US" dirty="0">
                <a:latin typeface="Helvetica" pitchFamily="2" charset="0"/>
              </a:rPr>
              <a:t>Chair of Physics</a:t>
            </a:r>
          </a:p>
          <a:p>
            <a:pPr algn="ctr"/>
            <a:r>
              <a:rPr lang="en-US" dirty="0">
                <a:latin typeface="Helvetica" pitchFamily="2" charset="0"/>
              </a:rPr>
              <a:t>Morgan State University</a:t>
            </a:r>
          </a:p>
        </p:txBody>
      </p:sp>
      <p:pic>
        <p:nvPicPr>
          <p:cNvPr id="1028" name="Picture 4" descr="You just do it': Paul Guèye's uncommon will and national distinction |  MSUToday | Michigan State University">
            <a:extLst>
              <a:ext uri="{FF2B5EF4-FFF2-40B4-BE49-F238E27FC236}">
                <a16:creationId xmlns:a16="http://schemas.microsoft.com/office/drawing/2014/main" id="{2DED73CE-9497-75B5-934A-BB81EA136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5075" y="1923828"/>
            <a:ext cx="2004526" cy="250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lena Echeverria">
            <a:extLst>
              <a:ext uri="{FF2B5EF4-FFF2-40B4-BE49-F238E27FC236}">
                <a16:creationId xmlns:a16="http://schemas.microsoft.com/office/drawing/2014/main" id="{83ED81E2-ECBA-831F-3239-B5388B68F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9458" y="1923829"/>
            <a:ext cx="1879243" cy="250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D5A7F9-AA70-58C3-087D-4CAF80A5CAFE}"/>
              </a:ext>
            </a:extLst>
          </p:cNvPr>
          <p:cNvSpPr txBox="1"/>
          <p:nvPr/>
        </p:nvSpPr>
        <p:spPr>
          <a:xfrm>
            <a:off x="5930738" y="4594185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Helvetica" pitchFamily="2" charset="0"/>
              </a:rPr>
              <a:t>Prof. Paul </a:t>
            </a:r>
            <a:r>
              <a:rPr lang="en-US" b="1" dirty="0" err="1">
                <a:latin typeface="Helvetica" pitchFamily="2" charset="0"/>
              </a:rPr>
              <a:t>Gueye</a:t>
            </a:r>
            <a:endParaRPr lang="en-US" dirty="0">
              <a:latin typeface="Helvetica" pitchFamily="2" charset="0"/>
            </a:endParaRPr>
          </a:p>
          <a:p>
            <a:pPr algn="ctr"/>
            <a:r>
              <a:rPr lang="en-US" dirty="0">
                <a:latin typeface="Helvetica" pitchFamily="2" charset="0"/>
              </a:rPr>
              <a:t>Michigan State University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2BD31-306A-EFC7-9896-29FF4003DF15}"/>
              </a:ext>
            </a:extLst>
          </p:cNvPr>
          <p:cNvSpPr txBox="1"/>
          <p:nvPr/>
        </p:nvSpPr>
        <p:spPr>
          <a:xfrm>
            <a:off x="8671494" y="4605162"/>
            <a:ext cx="2416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Helvetica" pitchFamily="2" charset="0"/>
              </a:rPr>
              <a:t>Dr. Elena Echeverria</a:t>
            </a:r>
          </a:p>
          <a:p>
            <a:pPr algn="ctr"/>
            <a:r>
              <a:rPr lang="en-US" dirty="0">
                <a:latin typeface="Helvetica" pitchFamily="2" charset="0"/>
              </a:rPr>
              <a:t>Cornell University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E5491E-EE24-B076-4DD0-F6668CBB83A7}"/>
              </a:ext>
            </a:extLst>
          </p:cNvPr>
          <p:cNvSpPr txBox="1"/>
          <p:nvPr/>
        </p:nvSpPr>
        <p:spPr>
          <a:xfrm>
            <a:off x="6117772" y="1189659"/>
            <a:ext cx="4754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Helvetica" pitchFamily="2" charset="0"/>
              </a:rPr>
              <a:t>Proposed</a:t>
            </a:r>
            <a:r>
              <a:rPr lang="en-US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en-US" b="1" dirty="0">
                <a:latin typeface="Helvetica" pitchFamily="2" charset="0"/>
              </a:rPr>
              <a:t>Section on Accelerator Physics</a:t>
            </a:r>
          </a:p>
          <a:p>
            <a:pPr algn="ctr"/>
            <a:r>
              <a:rPr lang="en-US" b="1" dirty="0">
                <a:latin typeface="Helvetica" pitchFamily="2" charset="0"/>
              </a:rPr>
              <a:t>National Society of Black Physicists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C665AF-1E4D-FE85-B6D3-79330148D70D}"/>
              </a:ext>
            </a:extLst>
          </p:cNvPr>
          <p:cNvSpPr txBox="1"/>
          <p:nvPr/>
        </p:nvSpPr>
        <p:spPr>
          <a:xfrm>
            <a:off x="632341" y="1037260"/>
            <a:ext cx="3467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Helvetica" pitchFamily="2" charset="0"/>
              </a:rPr>
              <a:t>Partner on DOE Renew Award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E36B51-96B0-70FD-25A7-2AFD25ECE54F}"/>
              </a:ext>
            </a:extLst>
          </p:cNvPr>
          <p:cNvSpPr/>
          <p:nvPr/>
        </p:nvSpPr>
        <p:spPr>
          <a:xfrm>
            <a:off x="1325716" y="5975659"/>
            <a:ext cx="9798718" cy="640287"/>
          </a:xfrm>
          <a:prstGeom prst="rect">
            <a:avLst/>
          </a:prstGeom>
          <a:gradFill rotWithShape="1">
            <a:gsLst>
              <a:gs pos="0">
                <a:srgbClr val="B42D25">
                  <a:shade val="51000"/>
                  <a:satMod val="130000"/>
                </a:srgbClr>
              </a:gs>
              <a:gs pos="80000">
                <a:srgbClr val="B42D25">
                  <a:shade val="93000"/>
                  <a:satMod val="130000"/>
                </a:srgbClr>
              </a:gs>
              <a:gs pos="100000">
                <a:srgbClr val="B42D25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Proposal for Partnership in Research for Physics (PREP) w/ Morgan State U submitted!</a:t>
            </a:r>
          </a:p>
        </p:txBody>
      </p:sp>
      <p:sp>
        <p:nvSpPr>
          <p:cNvPr id="11" name="Explosion 1 10">
            <a:extLst>
              <a:ext uri="{FF2B5EF4-FFF2-40B4-BE49-F238E27FC236}">
                <a16:creationId xmlns:a16="http://schemas.microsoft.com/office/drawing/2014/main" id="{7A422AB7-1710-AAA4-0ADA-C5AAC82023C7}"/>
              </a:ext>
            </a:extLst>
          </p:cNvPr>
          <p:cNvSpPr/>
          <p:nvPr/>
        </p:nvSpPr>
        <p:spPr>
          <a:xfrm rot="1286459">
            <a:off x="2928802" y="1433328"/>
            <a:ext cx="1778000" cy="129596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New!</a:t>
            </a:r>
          </a:p>
        </p:txBody>
      </p:sp>
    </p:spTree>
    <p:extLst>
      <p:ext uri="{BB962C8B-B14F-4D97-AF65-F5344CB8AC3E}">
        <p14:creationId xmlns:p14="http://schemas.microsoft.com/office/powerpoint/2010/main" val="27236542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C8F12F-E1EA-A746-B053-F65C5F17A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Expanding Our Partnerships: UPR and UNM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035DE-5650-7046-B00A-A75F29CFA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DD5F41-68EB-1A4B-92D3-820BD838C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24" y="1492990"/>
            <a:ext cx="6322974" cy="2255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C17324-06AF-C64E-BF48-B8BA80644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889" y="3773311"/>
            <a:ext cx="2528887" cy="25288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B74391-9682-354F-AA18-FD8B7D2382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2884" y="1147305"/>
            <a:ext cx="3346102" cy="3335095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FB903F1-5D94-3B44-ADD6-0C49EAEFE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9471" y="4717479"/>
            <a:ext cx="4743720" cy="99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C4B06DD-AE9D-E14D-A79F-6034C60BF71A}"/>
              </a:ext>
            </a:extLst>
          </p:cNvPr>
          <p:cNvSpPr/>
          <p:nvPr/>
        </p:nvSpPr>
        <p:spPr>
          <a:xfrm>
            <a:off x="724597" y="6211662"/>
            <a:ext cx="5457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0" dirty="0"/>
              <a:t>UPR Mayagüez: Prof. Sudhir Malik, Physics</a:t>
            </a:r>
          </a:p>
          <a:p>
            <a:r>
              <a:rPr lang="en-US" kern="0" dirty="0"/>
              <a:t>UPR Rio Piedras: Prof. Jorge Colon, Chemistry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5C998F-1B38-A948-8BFC-1C80EB5F7FF0}"/>
              </a:ext>
            </a:extLst>
          </p:cNvPr>
          <p:cNvSpPr/>
          <p:nvPr/>
        </p:nvSpPr>
        <p:spPr>
          <a:xfrm>
            <a:off x="6645894" y="6211662"/>
            <a:ext cx="54578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0" dirty="0"/>
              <a:t>UNM Prof. Sandra </a:t>
            </a:r>
            <a:r>
              <a:rPr lang="en-US" kern="0" dirty="0" err="1"/>
              <a:t>Biedron</a:t>
            </a:r>
            <a:r>
              <a:rPr lang="en-US" kern="0" dirty="0"/>
              <a:t>, Elec. &amp; Comp. Eng.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189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DE2ADF-4C99-3644-BF84-117FF2244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Science of Team Science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FDD6BF-2332-CE45-B38B-EC4886076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7A17E8-D665-5C45-A343-EF373CFDB09B}"/>
              </a:ext>
            </a:extLst>
          </p:cNvPr>
          <p:cNvGrpSpPr/>
          <p:nvPr/>
        </p:nvGrpSpPr>
        <p:grpSpPr>
          <a:xfrm rot="21053201">
            <a:off x="1042590" y="1254534"/>
            <a:ext cx="2458240" cy="4083627"/>
            <a:chOff x="167288" y="1063599"/>
            <a:chExt cx="2040199" cy="33891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A830726-815B-B04A-B6B6-2AA842BBD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288" y="1063599"/>
              <a:ext cx="2040199" cy="306385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6DB037-16A8-6C41-8518-17A44FB2EA70}"/>
                </a:ext>
              </a:extLst>
            </p:cNvPr>
            <p:cNvSpPr txBox="1"/>
            <p:nvPr/>
          </p:nvSpPr>
          <p:spPr>
            <a:xfrm>
              <a:off x="225166" y="4114222"/>
              <a:ext cx="19511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B42D25"/>
                  </a:solidFill>
                  <a:effectLst/>
                  <a:uLnTx/>
                  <a:uFillTx/>
                </a:rPr>
                <a:t>NRC Report (2015)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4550EE63-5FF2-624F-B889-A1EDE7E9241F}"/>
              </a:ext>
            </a:extLst>
          </p:cNvPr>
          <p:cNvSpPr/>
          <p:nvPr/>
        </p:nvSpPr>
        <p:spPr>
          <a:xfrm>
            <a:off x="6853647" y="4952409"/>
            <a:ext cx="4476750" cy="1489708"/>
          </a:xfrm>
          <a:prstGeom prst="rect">
            <a:avLst/>
          </a:prstGeom>
          <a:gradFill rotWithShape="1">
            <a:gsLst>
              <a:gs pos="0">
                <a:srgbClr val="B42D25">
                  <a:shade val="51000"/>
                  <a:satMod val="130000"/>
                </a:srgbClr>
              </a:gs>
              <a:gs pos="80000">
                <a:srgbClr val="B42D25">
                  <a:shade val="93000"/>
                  <a:satMod val="130000"/>
                </a:srgbClr>
              </a:gs>
              <a:gs pos="100000">
                <a:srgbClr val="B42D25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Our challenge: How to make disparate researchers a team, quickly and efficiently?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2B0EF6-3679-E24C-9B1F-A4FCD28A7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0459" y="1646017"/>
            <a:ext cx="1435099" cy="21526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D66294-5965-DB4D-A77A-7C1181A21EC1}"/>
              </a:ext>
            </a:extLst>
          </p:cNvPr>
          <p:cNvSpPr txBox="1"/>
          <p:nvPr/>
        </p:nvSpPr>
        <p:spPr>
          <a:xfrm>
            <a:off x="7899527" y="3817717"/>
            <a:ext cx="33105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Dr. Kara Hall, Natl. Cancer Inst.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Dir. of Sci. of Team Science Team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Former CBB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EAB Member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9D6F31E-C1E7-5C4D-A645-43C3347A187C}"/>
              </a:ext>
            </a:extLst>
          </p:cNvPr>
          <p:cNvGrpSpPr/>
          <p:nvPr/>
        </p:nvGrpSpPr>
        <p:grpSpPr>
          <a:xfrm rot="577900">
            <a:off x="4174661" y="1361205"/>
            <a:ext cx="2762376" cy="4041793"/>
            <a:chOff x="2781358" y="1111480"/>
            <a:chExt cx="2292615" cy="335445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740DDCC-1C48-A24C-A7E9-A67532BB7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5591" y="1111480"/>
              <a:ext cx="2015094" cy="3050627"/>
            </a:xfrm>
            <a:prstGeom prst="rect">
              <a:avLst/>
            </a:prstGeom>
            <a:ln w="28575">
              <a:solidFill>
                <a:srgbClr val="B42D25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27F6828-B7FC-764F-8DCB-EA029CDF35A6}"/>
                </a:ext>
              </a:extLst>
            </p:cNvPr>
            <p:cNvSpPr txBox="1"/>
            <p:nvPr/>
          </p:nvSpPr>
          <p:spPr>
            <a:xfrm>
              <a:off x="2781358" y="4127382"/>
              <a:ext cx="22926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B42D25"/>
                  </a:solidFill>
                  <a:effectLst/>
                  <a:uLnTx/>
                  <a:uFillTx/>
                </a:rPr>
                <a:t>NIH Field Guide (2010)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22479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159A19-2E17-C147-BF8A-F9E39E9EB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towards Diversity Indicators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9EE4B-17E9-5F4F-AF3F-A1CAD16BD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40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975005-D8D4-C74E-AD4B-695BBA591DC4}"/>
              </a:ext>
            </a:extLst>
          </p:cNvPr>
          <p:cNvSpPr txBox="1"/>
          <p:nvPr/>
        </p:nvSpPr>
        <p:spPr>
          <a:xfrm>
            <a:off x="2074406" y="964740"/>
            <a:ext cx="9101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CBB Annual Goal: </a:t>
            </a: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Meet or exceed national diversity of the field of physics at all levels.</a:t>
            </a:r>
          </a:p>
          <a:p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CBB Ultimate Goal: </a:t>
            </a: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Equal representation at all levels within our lifetimes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A17A79-C8A0-D945-ADE5-CB1879665803}"/>
              </a:ext>
            </a:extLst>
          </p:cNvPr>
          <p:cNvSpPr txBox="1"/>
          <p:nvPr/>
        </p:nvSpPr>
        <p:spPr>
          <a:xfrm>
            <a:off x="2816394" y="5277578"/>
            <a:ext cx="70053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" pitchFamily="2" charset="0"/>
              </a:rPr>
              <a:t>Data for females are from American Institute of Physics, 2019 </a:t>
            </a:r>
            <a:r>
              <a:rPr lang="en-US" sz="1600" dirty="0">
                <a:latin typeface="Times" pitchFamily="2" charset="0"/>
                <a:hlinkClick r:id="rId3"/>
              </a:rPr>
              <a:t>www.aip.org/statistics/reports/women-among-physics-and-astronomy-faculty</a:t>
            </a:r>
            <a:endParaRPr lang="en-US" sz="1600" dirty="0">
              <a:latin typeface="Times" pitchFamily="2" charset="0"/>
            </a:endParaRPr>
          </a:p>
          <a:p>
            <a:r>
              <a:rPr lang="en-US" sz="1600" dirty="0">
                <a:latin typeface="Times" pitchFamily="2" charset="0"/>
              </a:rPr>
              <a:t>Data for URMs are from American Physical Society, 2019, </a:t>
            </a:r>
            <a:r>
              <a:rPr lang="en-US" sz="1600" dirty="0">
                <a:latin typeface="Times" pitchFamily="2" charset="0"/>
                <a:hlinkClick r:id="rId4"/>
              </a:rPr>
              <a:t>www.aip.org/statistics/reports/trends-physics-phds-171819</a:t>
            </a:r>
            <a:r>
              <a:rPr lang="en-US" sz="1600" dirty="0">
                <a:latin typeface="Times" pitchFamily="2" charset="0"/>
              </a:rPr>
              <a:t> URM includes Black, Hispanic, and Native American/Pacific Islander.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693C586-F7BC-2612-C81D-2030C3C7AE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3961305"/>
              </p:ext>
            </p:extLst>
          </p:nvPr>
        </p:nvGraphicFramePr>
        <p:xfrm>
          <a:off x="60959" y="1611071"/>
          <a:ext cx="12043371" cy="3458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9817100" imgH="2819400" progId="Excel.Sheet.12">
                  <p:embed/>
                </p:oleObj>
              </mc:Choice>
              <mc:Fallback>
                <p:oleObj name="Worksheet" r:id="rId5" imgW="9817100" imgH="28194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959" y="1611071"/>
                        <a:ext cx="12043371" cy="3458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1CF8D7BA-F615-2BFA-4950-A1DD15E685D9}"/>
              </a:ext>
            </a:extLst>
          </p:cNvPr>
          <p:cNvSpPr/>
          <p:nvPr/>
        </p:nvSpPr>
        <p:spPr>
          <a:xfrm>
            <a:off x="7033624" y="1566077"/>
            <a:ext cx="5138057" cy="3548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3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159A19-2E17-C147-BF8A-F9E39E9EB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Diversity Trends over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9EE4B-17E9-5F4F-AF3F-A1CAD16BD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41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274C7A-37AF-6EF2-743E-81AAC1F44179}"/>
              </a:ext>
            </a:extLst>
          </p:cNvPr>
          <p:cNvSpPr txBox="1"/>
          <p:nvPr/>
        </p:nvSpPr>
        <p:spPr>
          <a:xfrm>
            <a:off x="1587500" y="1231900"/>
            <a:ext cx="3438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Helvetica" pitchFamily="2" charset="0"/>
              </a:rPr>
              <a:t>Female and Non-Binary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42F4E5-010D-905A-38D2-2AF5E7259258}"/>
              </a:ext>
            </a:extLst>
          </p:cNvPr>
          <p:cNvSpPr txBox="1"/>
          <p:nvPr/>
        </p:nvSpPr>
        <p:spPr>
          <a:xfrm>
            <a:off x="7302500" y="1231900"/>
            <a:ext cx="3833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Helvetica" pitchFamily="2" charset="0"/>
              </a:rPr>
              <a:t>Underrepresented Minority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80A079-99F5-8293-4389-E5F5B4E95FE6}"/>
              </a:ext>
            </a:extLst>
          </p:cNvPr>
          <p:cNvSpPr txBox="1"/>
          <p:nvPr/>
        </p:nvSpPr>
        <p:spPr>
          <a:xfrm>
            <a:off x="2816394" y="5277578"/>
            <a:ext cx="70053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" pitchFamily="2" charset="0"/>
              </a:rPr>
              <a:t>Data for females are from American Institute of Physics, 2019 </a:t>
            </a:r>
            <a:r>
              <a:rPr lang="en-US" sz="1600" dirty="0">
                <a:latin typeface="Times" pitchFamily="2" charset="0"/>
                <a:hlinkClick r:id="rId3"/>
              </a:rPr>
              <a:t>www.aip.org/statistics/reports/women-among-physics-and-astronomy-faculty</a:t>
            </a:r>
            <a:endParaRPr lang="en-US" sz="1600" dirty="0">
              <a:latin typeface="Times" pitchFamily="2" charset="0"/>
            </a:endParaRPr>
          </a:p>
          <a:p>
            <a:r>
              <a:rPr lang="en-US" sz="1600" dirty="0">
                <a:latin typeface="Times" pitchFamily="2" charset="0"/>
              </a:rPr>
              <a:t>Data for URMs are from American Physical Society, 2019, </a:t>
            </a:r>
            <a:r>
              <a:rPr lang="en-US" sz="1600" dirty="0">
                <a:latin typeface="Times" pitchFamily="2" charset="0"/>
                <a:hlinkClick r:id="rId4"/>
              </a:rPr>
              <a:t>www.aip.org/statistics/reports/trends-physics-phds-171819</a:t>
            </a:r>
            <a:r>
              <a:rPr lang="en-US" sz="1600" dirty="0">
                <a:latin typeface="Times" pitchFamily="2" charset="0"/>
              </a:rPr>
              <a:t> URM includes Black, Hispanic, and Native American/Pacific Islander.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3B2648-59F2-573B-533D-7441F27752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7960" y="1534885"/>
            <a:ext cx="5863981" cy="35456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495990-9E8D-549A-65B1-88BF78463E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065" y="1529261"/>
            <a:ext cx="5846935" cy="354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193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B7499570-3622-E445-AC1A-BA44A11EFD6C}"/>
              </a:ext>
            </a:extLst>
          </p:cNvPr>
          <p:cNvSpPr/>
          <p:nvPr/>
        </p:nvSpPr>
        <p:spPr>
          <a:xfrm>
            <a:off x="0" y="354022"/>
            <a:ext cx="12192000" cy="87069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Ins="457200" rtlCol="0" anchor="ctr"/>
          <a:lstStyle/>
          <a:p>
            <a:pPr algn="ctr"/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Effective CBB collaborations across disciplines and institutions.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E03F879-9D3C-3041-8506-CAFDD5C4A4C7}"/>
              </a:ext>
            </a:extLst>
          </p:cNvPr>
          <p:cNvGrpSpPr/>
          <p:nvPr/>
        </p:nvGrpSpPr>
        <p:grpSpPr>
          <a:xfrm>
            <a:off x="-6222" y="1077111"/>
            <a:ext cx="11960097" cy="609600"/>
            <a:chOff x="-6222" y="1077111"/>
            <a:chExt cx="11960097" cy="609600"/>
          </a:xfrm>
        </p:grpSpPr>
        <p:sp>
          <p:nvSpPr>
            <p:cNvPr id="61" name="Right Arrow 60">
              <a:extLst>
                <a:ext uri="{FF2B5EF4-FFF2-40B4-BE49-F238E27FC236}">
                  <a16:creationId xmlns:a16="http://schemas.microsoft.com/office/drawing/2014/main" id="{560D9FFE-B7F6-244F-AD1B-F9E75FB542D7}"/>
                </a:ext>
              </a:extLst>
            </p:cNvPr>
            <p:cNvSpPr/>
            <p:nvPr/>
          </p:nvSpPr>
          <p:spPr>
            <a:xfrm>
              <a:off x="-6222" y="1077111"/>
              <a:ext cx="11960097" cy="609600"/>
            </a:xfrm>
            <a:prstGeom prst="rightArrow">
              <a:avLst/>
            </a:prstGeom>
            <a:solidFill>
              <a:srgbClr val="A7A08D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1994661-AFA6-4542-B02E-734F06C459BB}"/>
                </a:ext>
              </a:extLst>
            </p:cNvPr>
            <p:cNvSpPr txBox="1"/>
            <p:nvPr/>
          </p:nvSpPr>
          <p:spPr>
            <a:xfrm>
              <a:off x="1805505" y="1197245"/>
              <a:ext cx="14806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FY 22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D136B36-1B83-E244-840A-E4C361ECEE9A}"/>
                </a:ext>
              </a:extLst>
            </p:cNvPr>
            <p:cNvSpPr txBox="1"/>
            <p:nvPr/>
          </p:nvSpPr>
          <p:spPr>
            <a:xfrm>
              <a:off x="3306426" y="1197245"/>
              <a:ext cx="14806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FY 23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6D7C245-7C47-9744-A328-4299C844B770}"/>
                </a:ext>
              </a:extLst>
            </p:cNvPr>
            <p:cNvSpPr txBox="1"/>
            <p:nvPr/>
          </p:nvSpPr>
          <p:spPr>
            <a:xfrm>
              <a:off x="4748910" y="1197245"/>
              <a:ext cx="15114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FY 24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6317E83-FC0D-C34D-BFC3-3E8B7A55B321}"/>
                </a:ext>
              </a:extLst>
            </p:cNvPr>
            <p:cNvSpPr txBox="1"/>
            <p:nvPr/>
          </p:nvSpPr>
          <p:spPr>
            <a:xfrm>
              <a:off x="6321908" y="1197245"/>
              <a:ext cx="14975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FY 25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00119EF-DD92-D643-BC2C-BE7F1C205CB0}"/>
                </a:ext>
              </a:extLst>
            </p:cNvPr>
            <p:cNvSpPr txBox="1"/>
            <p:nvPr/>
          </p:nvSpPr>
          <p:spPr>
            <a:xfrm>
              <a:off x="7611536" y="1197245"/>
              <a:ext cx="15289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FY 26 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09393552-8EA4-8C43-A99F-752B96E85E27}"/>
              </a:ext>
            </a:extLst>
          </p:cNvPr>
          <p:cNvSpPr txBox="1"/>
          <p:nvPr/>
        </p:nvSpPr>
        <p:spPr>
          <a:xfrm>
            <a:off x="-6222" y="0"/>
            <a:ext cx="12198222" cy="36933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WORKFORCE DEVELOPMENT </a:t>
            </a:r>
            <a:r>
              <a:rPr lang="en-US" dirty="0">
                <a:solidFill>
                  <a:schemeClr val="bg1"/>
                </a:solidFill>
              </a:rPr>
              <a:t>Roadmap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0180B63-11AB-184F-8C0D-9E9B3B5155C0}"/>
              </a:ext>
            </a:extLst>
          </p:cNvPr>
          <p:cNvGrpSpPr/>
          <p:nvPr/>
        </p:nvGrpSpPr>
        <p:grpSpPr>
          <a:xfrm>
            <a:off x="-10373" y="1537279"/>
            <a:ext cx="11673025" cy="338554"/>
            <a:chOff x="-10373" y="1537279"/>
            <a:chExt cx="11673025" cy="338554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A5E47DD5-C464-DC44-90F4-0FFDD82DE75A}"/>
                </a:ext>
              </a:extLst>
            </p:cNvPr>
            <p:cNvSpPr/>
            <p:nvPr/>
          </p:nvSpPr>
          <p:spPr>
            <a:xfrm>
              <a:off x="-10373" y="1537365"/>
              <a:ext cx="11673025" cy="338383"/>
            </a:xfrm>
            <a:prstGeom prst="rect">
              <a:avLst/>
            </a:prstGeom>
            <a:solidFill>
              <a:srgbClr val="797979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130C975-9493-4743-9C15-3C1CED784E9B}"/>
                </a:ext>
              </a:extLst>
            </p:cNvPr>
            <p:cNvSpPr txBox="1"/>
            <p:nvPr/>
          </p:nvSpPr>
          <p:spPr>
            <a:xfrm>
              <a:off x="9679303" y="1537279"/>
              <a:ext cx="15854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APPLICATIONS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BD8124B-B46A-1A48-A110-ADD1BD8A2C51}"/>
                </a:ext>
              </a:extLst>
            </p:cNvPr>
            <p:cNvSpPr txBox="1"/>
            <p:nvPr/>
          </p:nvSpPr>
          <p:spPr>
            <a:xfrm>
              <a:off x="148913" y="1537279"/>
              <a:ext cx="16043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OBJECTIVES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1062403-8DF8-B246-8A63-2E4DB8353783}"/>
                </a:ext>
              </a:extLst>
            </p:cNvPr>
            <p:cNvSpPr txBox="1"/>
            <p:nvPr/>
          </p:nvSpPr>
          <p:spPr>
            <a:xfrm>
              <a:off x="4488881" y="1537279"/>
              <a:ext cx="22108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DELIVERABLES</a:t>
              </a: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64A47122-DC02-3C43-A697-09ED09848B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38482" y="1597689"/>
              <a:ext cx="0" cy="21773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11A649A-7E6D-8C4F-9680-D7BD7D9CC7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28641" y="1597689"/>
              <a:ext cx="0" cy="21773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29E44AA-7F74-9D4C-91D0-9C3F070B9A53}"/>
              </a:ext>
            </a:extLst>
          </p:cNvPr>
          <p:cNvGrpSpPr/>
          <p:nvPr/>
        </p:nvGrpSpPr>
        <p:grpSpPr>
          <a:xfrm>
            <a:off x="-1706" y="1866763"/>
            <a:ext cx="11640761" cy="2077883"/>
            <a:chOff x="-1706" y="1866763"/>
            <a:chExt cx="11640761" cy="2077883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30A45F16-D72F-234F-8484-DD4126EA836A}"/>
                </a:ext>
              </a:extLst>
            </p:cNvPr>
            <p:cNvSpPr/>
            <p:nvPr/>
          </p:nvSpPr>
          <p:spPr>
            <a:xfrm>
              <a:off x="9416864" y="1868959"/>
              <a:ext cx="2222191" cy="2075687"/>
            </a:xfrm>
            <a:prstGeom prst="rect">
              <a:avLst/>
            </a:prstGeom>
            <a:noFill/>
            <a:ln w="222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EBC0723-76B1-3E40-8DBC-3AECBF412F6C}"/>
                </a:ext>
              </a:extLst>
            </p:cNvPr>
            <p:cNvSpPr/>
            <p:nvPr/>
          </p:nvSpPr>
          <p:spPr>
            <a:xfrm>
              <a:off x="-1706" y="1866763"/>
              <a:ext cx="1828800" cy="2025011"/>
            </a:xfrm>
            <a:prstGeom prst="rect">
              <a:avLst/>
            </a:prstGeom>
            <a:solidFill>
              <a:srgbClr val="C11721"/>
            </a:solidFill>
            <a:ln w="50800" cmpd="sng">
              <a:noFill/>
              <a:prstDash val="solid"/>
              <a:round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182880" rtlCol="0" anchor="ctr"/>
            <a:lstStyle/>
            <a:p>
              <a:pPr algn="ctr"/>
              <a:r>
                <a:rPr lang="en-US" sz="1400" b="1" dirty="0"/>
                <a:t>Use team science to enable all participants – faculty, postdocs, and students – to be successful in convergence research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254FE4-8E1D-354E-8DCF-4F8A476B2022}"/>
                </a:ext>
              </a:extLst>
            </p:cNvPr>
            <p:cNvSpPr/>
            <p:nvPr/>
          </p:nvSpPr>
          <p:spPr>
            <a:xfrm>
              <a:off x="26175" y="1873405"/>
              <a:ext cx="11612880" cy="2029522"/>
            </a:xfrm>
            <a:prstGeom prst="rect">
              <a:avLst/>
            </a:prstGeom>
            <a:noFill/>
            <a:ln w="38100">
              <a:solidFill>
                <a:srgbClr val="C117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114C90B-FAD2-EB48-A4D3-D25D350BEF3E}"/>
                </a:ext>
              </a:extLst>
            </p:cNvPr>
            <p:cNvGrpSpPr/>
            <p:nvPr/>
          </p:nvGrpSpPr>
          <p:grpSpPr>
            <a:xfrm>
              <a:off x="1876591" y="2367500"/>
              <a:ext cx="7504051" cy="548640"/>
              <a:chOff x="1876591" y="2414876"/>
              <a:chExt cx="7504051" cy="548640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EE9C8BD-DB0F-3041-863F-483E63F35AD0}"/>
                  </a:ext>
                </a:extLst>
              </p:cNvPr>
              <p:cNvSpPr txBox="1"/>
              <p:nvPr/>
            </p:nvSpPr>
            <p:spPr>
              <a:xfrm>
                <a:off x="1876591" y="2506316"/>
                <a:ext cx="7162101" cy="365760"/>
              </a:xfrm>
              <a:prstGeom prst="rect">
                <a:avLst/>
              </a:prstGeom>
              <a:solidFill>
                <a:srgbClr val="F9DDDF"/>
              </a:solidFill>
              <a:ln w="38100" cmpd="sng">
                <a:solidFill>
                  <a:srgbClr val="C000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440" tIns="45720" rIns="0" bIns="45720" rtlCol="0" anchor="ctr">
                <a:spAutoFit/>
              </a:bodyPr>
              <a:lstStyle/>
              <a:p>
                <a:r>
                  <a:rPr lang="en-US" sz="1400" dirty="0"/>
                  <a:t>Shared goals and shared recognition</a:t>
                </a:r>
                <a:endPara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CF372FB3-F3AE-4142-9EF7-A32DF33A5F82}"/>
                  </a:ext>
                </a:extLst>
              </p:cNvPr>
              <p:cNvGrpSpPr/>
              <p:nvPr/>
            </p:nvGrpSpPr>
            <p:grpSpPr>
              <a:xfrm>
                <a:off x="8832002" y="2414876"/>
                <a:ext cx="548640" cy="548640"/>
                <a:chOff x="5082579" y="1911976"/>
                <a:chExt cx="547832" cy="547832"/>
              </a:xfrm>
            </p:grpSpPr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073FC9B3-677B-1749-A4C1-9A0D8C311860}"/>
                    </a:ext>
                  </a:extLst>
                </p:cNvPr>
                <p:cNvSpPr/>
                <p:nvPr/>
              </p:nvSpPr>
              <p:spPr>
                <a:xfrm>
                  <a:off x="5082579" y="1911976"/>
                  <a:ext cx="547832" cy="547832"/>
                </a:xfrm>
                <a:prstGeom prst="ellipse">
                  <a:avLst/>
                </a:prstGeom>
                <a:solidFill>
                  <a:srgbClr val="C1172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293030EB-9F65-9749-966C-09EFCF9655A3}"/>
                    </a:ext>
                  </a:extLst>
                </p:cNvPr>
                <p:cNvSpPr/>
                <p:nvPr/>
              </p:nvSpPr>
              <p:spPr>
                <a:xfrm>
                  <a:off x="5289464" y="2118861"/>
                  <a:ext cx="134063" cy="134063"/>
                </a:xfrm>
                <a:prstGeom prst="ellipse">
                  <a:avLst/>
                </a:prstGeom>
                <a:solidFill>
                  <a:srgbClr val="F7DDD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4B212ED9-F113-B443-84E8-E744C946F166}"/>
                    </a:ext>
                  </a:extLst>
                </p:cNvPr>
                <p:cNvSpPr/>
                <p:nvPr/>
              </p:nvSpPr>
              <p:spPr>
                <a:xfrm>
                  <a:off x="5154238" y="19836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4B6717D-A625-B344-B536-3FE61F619ABB}"/>
                </a:ext>
              </a:extLst>
            </p:cNvPr>
            <p:cNvGrpSpPr/>
            <p:nvPr/>
          </p:nvGrpSpPr>
          <p:grpSpPr>
            <a:xfrm>
              <a:off x="1876591" y="2859979"/>
              <a:ext cx="7504051" cy="548640"/>
              <a:chOff x="1876591" y="3021637"/>
              <a:chExt cx="7504051" cy="548640"/>
            </a:xfrm>
          </p:grpSpPr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7B08B423-2DEF-BC46-90B6-DF8F37B47397}"/>
                  </a:ext>
                </a:extLst>
              </p:cNvPr>
              <p:cNvSpPr txBox="1"/>
              <p:nvPr/>
            </p:nvSpPr>
            <p:spPr>
              <a:xfrm>
                <a:off x="1876591" y="3113077"/>
                <a:ext cx="7162101" cy="365760"/>
              </a:xfrm>
              <a:prstGeom prst="rect">
                <a:avLst/>
              </a:prstGeom>
              <a:solidFill>
                <a:srgbClr val="F9DDDF"/>
              </a:solidFill>
              <a:ln w="38100" cmpd="sng">
                <a:solidFill>
                  <a:srgbClr val="C000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440" tIns="45720" rIns="0" bIns="45720" rtlCol="0" anchor="ctr">
                <a:spAutoFit/>
              </a:bodyPr>
              <a:lstStyle/>
              <a:p>
                <a:r>
                  <a:rPr lang="en-US" sz="1400" dirty="0"/>
                  <a:t>Strong leadership and transparent decision-making</a:t>
                </a:r>
                <a:endPara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8AA8F631-78BA-1A46-82C4-EF0028A1E87D}"/>
                  </a:ext>
                </a:extLst>
              </p:cNvPr>
              <p:cNvGrpSpPr/>
              <p:nvPr/>
            </p:nvGrpSpPr>
            <p:grpSpPr>
              <a:xfrm>
                <a:off x="8832002" y="3021637"/>
                <a:ext cx="548640" cy="548640"/>
                <a:chOff x="5082579" y="1911976"/>
                <a:chExt cx="547832" cy="547832"/>
              </a:xfrm>
            </p:grpSpPr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FB51D1E3-BC66-3F4C-AFF1-E602C2C5C5E5}"/>
                    </a:ext>
                  </a:extLst>
                </p:cNvPr>
                <p:cNvSpPr/>
                <p:nvPr/>
              </p:nvSpPr>
              <p:spPr>
                <a:xfrm>
                  <a:off x="5082579" y="1911976"/>
                  <a:ext cx="547832" cy="547832"/>
                </a:xfrm>
                <a:prstGeom prst="ellipse">
                  <a:avLst/>
                </a:prstGeom>
                <a:solidFill>
                  <a:srgbClr val="C1172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D7C583E4-CCE1-D24E-A707-521B34AFAC5C}"/>
                    </a:ext>
                  </a:extLst>
                </p:cNvPr>
                <p:cNvSpPr/>
                <p:nvPr/>
              </p:nvSpPr>
              <p:spPr>
                <a:xfrm>
                  <a:off x="5289464" y="2118861"/>
                  <a:ext cx="134063" cy="134063"/>
                </a:xfrm>
                <a:prstGeom prst="ellipse">
                  <a:avLst/>
                </a:prstGeom>
                <a:solidFill>
                  <a:srgbClr val="F7DDD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16D6A876-B63B-CA4F-8C09-975AD70F151C}"/>
                    </a:ext>
                  </a:extLst>
                </p:cNvPr>
                <p:cNvSpPr/>
                <p:nvPr/>
              </p:nvSpPr>
              <p:spPr>
                <a:xfrm>
                  <a:off x="5154238" y="19836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106BF86-4DCD-0C4A-82A9-C84249E3857C}"/>
                </a:ext>
              </a:extLst>
            </p:cNvPr>
            <p:cNvGrpSpPr/>
            <p:nvPr/>
          </p:nvGrpSpPr>
          <p:grpSpPr>
            <a:xfrm>
              <a:off x="1876591" y="1875021"/>
              <a:ext cx="7504051" cy="548640"/>
              <a:chOff x="1876591" y="1897323"/>
              <a:chExt cx="7504051" cy="548640"/>
            </a:xfrm>
          </p:grpSpPr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3C8E38D4-B69C-3948-B5A6-F281D55C2AED}"/>
                  </a:ext>
                </a:extLst>
              </p:cNvPr>
              <p:cNvSpPr txBox="1"/>
              <p:nvPr/>
            </p:nvSpPr>
            <p:spPr>
              <a:xfrm>
                <a:off x="1876591" y="1988763"/>
                <a:ext cx="7162101" cy="365760"/>
              </a:xfrm>
              <a:prstGeom prst="rect">
                <a:avLst/>
              </a:prstGeom>
              <a:solidFill>
                <a:srgbClr val="F9DDDF"/>
              </a:solidFill>
              <a:ln w="38100" cmpd="sng">
                <a:solidFill>
                  <a:srgbClr val="C000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440" tIns="45720" rIns="0" bIns="45720" rtlCol="0" anchor="ctr">
                <a:spAutoFit/>
              </a:bodyPr>
              <a:lstStyle/>
              <a:p>
                <a:r>
                  <a:rPr lang="en-US" sz="1400" dirty="0"/>
                  <a:t>Effective communication practices across all aspects of research and administration</a:t>
                </a:r>
                <a:endPara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F7DD078A-60B4-B747-8864-F23DB15214D4}"/>
                  </a:ext>
                </a:extLst>
              </p:cNvPr>
              <p:cNvGrpSpPr/>
              <p:nvPr/>
            </p:nvGrpSpPr>
            <p:grpSpPr>
              <a:xfrm>
                <a:off x="8832002" y="1897323"/>
                <a:ext cx="548640" cy="548640"/>
                <a:chOff x="5082579" y="1911976"/>
                <a:chExt cx="547832" cy="547832"/>
              </a:xfrm>
            </p:grpSpPr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EB8D36C1-F6A6-634E-9125-2AC169E886E3}"/>
                    </a:ext>
                  </a:extLst>
                </p:cNvPr>
                <p:cNvSpPr/>
                <p:nvPr/>
              </p:nvSpPr>
              <p:spPr>
                <a:xfrm>
                  <a:off x="5082579" y="1911976"/>
                  <a:ext cx="547832" cy="547832"/>
                </a:xfrm>
                <a:prstGeom prst="ellipse">
                  <a:avLst/>
                </a:prstGeom>
                <a:solidFill>
                  <a:srgbClr val="C1172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8D0FAD29-A689-8941-AC56-F84FB99FE2EA}"/>
                    </a:ext>
                  </a:extLst>
                </p:cNvPr>
                <p:cNvSpPr/>
                <p:nvPr/>
              </p:nvSpPr>
              <p:spPr>
                <a:xfrm>
                  <a:off x="5289464" y="2118861"/>
                  <a:ext cx="134063" cy="134063"/>
                </a:xfrm>
                <a:prstGeom prst="ellipse">
                  <a:avLst/>
                </a:prstGeom>
                <a:solidFill>
                  <a:srgbClr val="F7DDD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4D49812B-F65C-2A46-B6A8-E30529109649}"/>
                    </a:ext>
                  </a:extLst>
                </p:cNvPr>
                <p:cNvSpPr/>
                <p:nvPr/>
              </p:nvSpPr>
              <p:spPr>
                <a:xfrm>
                  <a:off x="5154238" y="19836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410FEBAA-77D3-4B4A-BA9A-472797FBA969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000"/>
                      </a14:imgEffect>
                      <a14:imgEffect>
                        <a14:brightnessContrast bright="2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832893" y="1952908"/>
              <a:ext cx="1389288" cy="110609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DC33913-64A4-AB4D-B137-19577CD8D3E1}"/>
                </a:ext>
              </a:extLst>
            </p:cNvPr>
            <p:cNvSpPr/>
            <p:nvPr/>
          </p:nvSpPr>
          <p:spPr>
            <a:xfrm>
              <a:off x="9399142" y="3075308"/>
              <a:ext cx="222861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CBB collaborators discussing research developments.</a:t>
              </a:r>
              <a:endParaRPr lang="en-US" sz="1200" dirty="0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3EC8A60A-B676-D442-B31A-8343C5FEECD6}"/>
                </a:ext>
              </a:extLst>
            </p:cNvPr>
            <p:cNvSpPr txBox="1"/>
            <p:nvPr/>
          </p:nvSpPr>
          <p:spPr>
            <a:xfrm>
              <a:off x="1872874" y="3446124"/>
              <a:ext cx="7162101" cy="365760"/>
            </a:xfrm>
            <a:prstGeom prst="rect">
              <a:avLst/>
            </a:prstGeom>
            <a:solidFill>
              <a:srgbClr val="F9DDDF"/>
            </a:solidFill>
            <a:ln w="38100" cmpd="sng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lIns="91440" tIns="45720" rIns="0" bIns="45720" rtlCol="0" anchor="ctr">
              <a:spAutoFit/>
            </a:bodyPr>
            <a:lstStyle/>
            <a:p>
              <a:r>
                <a:rPr lang="en-US" sz="1400" dirty="0"/>
                <a:t>More annual collaborative papers or proceedings than PIs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8618057-2C0A-1B43-B25E-65F7BCF15B49}"/>
                </a:ext>
              </a:extLst>
            </p:cNvPr>
            <p:cNvGrpSpPr/>
            <p:nvPr/>
          </p:nvGrpSpPr>
          <p:grpSpPr>
            <a:xfrm>
              <a:off x="8828285" y="3352459"/>
              <a:ext cx="548640" cy="548640"/>
              <a:chOff x="8828285" y="3352459"/>
              <a:chExt cx="548640" cy="548640"/>
            </a:xfrm>
          </p:grpSpPr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86059547-DC98-034F-9306-8F61FB631C5D}"/>
                  </a:ext>
                </a:extLst>
              </p:cNvPr>
              <p:cNvGrpSpPr/>
              <p:nvPr/>
            </p:nvGrpSpPr>
            <p:grpSpPr>
              <a:xfrm>
                <a:off x="8828285" y="3352459"/>
                <a:ext cx="548640" cy="548640"/>
                <a:chOff x="5082579" y="1911976"/>
                <a:chExt cx="547832" cy="547832"/>
              </a:xfrm>
            </p:grpSpPr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04FE416F-9E71-E84A-AB68-4BB63D02F762}"/>
                    </a:ext>
                  </a:extLst>
                </p:cNvPr>
                <p:cNvSpPr/>
                <p:nvPr/>
              </p:nvSpPr>
              <p:spPr>
                <a:xfrm>
                  <a:off x="5082579" y="1911976"/>
                  <a:ext cx="547832" cy="547832"/>
                </a:xfrm>
                <a:prstGeom prst="ellipse">
                  <a:avLst/>
                </a:prstGeom>
                <a:solidFill>
                  <a:srgbClr val="C1172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FC6B1560-22FE-8744-B279-A20EAEEEB90E}"/>
                    </a:ext>
                  </a:extLst>
                </p:cNvPr>
                <p:cNvSpPr/>
                <p:nvPr/>
              </p:nvSpPr>
              <p:spPr>
                <a:xfrm>
                  <a:off x="5154238" y="19836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1" name="6-Point Star 110">
                <a:extLst>
                  <a:ext uri="{FF2B5EF4-FFF2-40B4-BE49-F238E27FC236}">
                    <a16:creationId xmlns:a16="http://schemas.microsoft.com/office/drawing/2014/main" id="{4F705D8F-5F2A-B449-8C20-4E787AD75AA5}"/>
                  </a:ext>
                </a:extLst>
              </p:cNvPr>
              <p:cNvSpPr/>
              <p:nvPr/>
            </p:nvSpPr>
            <p:spPr>
              <a:xfrm>
                <a:off x="8965445" y="3475903"/>
                <a:ext cx="274320" cy="301752"/>
              </a:xfrm>
              <a:prstGeom prst="star6">
                <a:avLst/>
              </a:prstGeom>
              <a:solidFill>
                <a:srgbClr val="F9D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89D8105-D3C6-1445-BE59-38AB96CDB2EA}"/>
              </a:ext>
            </a:extLst>
          </p:cNvPr>
          <p:cNvGrpSpPr/>
          <p:nvPr/>
        </p:nvGrpSpPr>
        <p:grpSpPr>
          <a:xfrm>
            <a:off x="-1706" y="3913825"/>
            <a:ext cx="11787298" cy="1238468"/>
            <a:chOff x="-1706" y="3913825"/>
            <a:chExt cx="11787298" cy="123846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93E7976-5639-1A49-8D68-E146BAD41925}"/>
                </a:ext>
              </a:extLst>
            </p:cNvPr>
            <p:cNvGrpSpPr/>
            <p:nvPr/>
          </p:nvGrpSpPr>
          <p:grpSpPr>
            <a:xfrm>
              <a:off x="1876591" y="4271834"/>
              <a:ext cx="7504051" cy="548640"/>
              <a:chOff x="1876591" y="4037663"/>
              <a:chExt cx="7504051" cy="548640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823CB66-9C8B-E44A-8D2E-33136EC94060}"/>
                  </a:ext>
                </a:extLst>
              </p:cNvPr>
              <p:cNvSpPr txBox="1"/>
              <p:nvPr/>
            </p:nvSpPr>
            <p:spPr>
              <a:xfrm>
                <a:off x="1876591" y="4083383"/>
                <a:ext cx="7236549" cy="457200"/>
              </a:xfrm>
              <a:prstGeom prst="rect">
                <a:avLst/>
              </a:prstGeom>
              <a:solidFill>
                <a:srgbClr val="DFEAF0"/>
              </a:solidFill>
              <a:ln w="38100" cmpd="sng">
                <a:solidFill>
                  <a:srgbClr val="007289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440" tIns="45720" rIns="0" bIns="45720" rtlCol="0" anchor="ctr">
                <a:spAutoFit/>
              </a:bodyPr>
              <a:lstStyle/>
              <a:p>
                <a:r>
                  <a:rPr lang="en-US" sz="1350" dirty="0"/>
                  <a:t>Faculty, postdocs &amp; students with the skills necessary to accomplish CBB goals become leaders in their fields and appreciate research challenges in accelerator sciences</a:t>
                </a:r>
                <a:endParaRPr lang="en-US" sz="135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6FF499D-E2E4-2544-8631-8D428BF43C68}"/>
                  </a:ext>
                </a:extLst>
              </p:cNvPr>
              <p:cNvGrpSpPr/>
              <p:nvPr/>
            </p:nvGrpSpPr>
            <p:grpSpPr>
              <a:xfrm>
                <a:off x="8832002" y="4037663"/>
                <a:ext cx="548640" cy="548640"/>
                <a:chOff x="6816129" y="3670926"/>
                <a:chExt cx="547832" cy="547832"/>
              </a:xfrm>
            </p:grpSpPr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B5D3A922-61CB-864E-98F5-2A6591BDD09D}"/>
                    </a:ext>
                  </a:extLst>
                </p:cNvPr>
                <p:cNvSpPr/>
                <p:nvPr/>
              </p:nvSpPr>
              <p:spPr>
                <a:xfrm>
                  <a:off x="6816129" y="3670926"/>
                  <a:ext cx="547832" cy="547832"/>
                </a:xfrm>
                <a:prstGeom prst="ellipse">
                  <a:avLst/>
                </a:prstGeom>
                <a:solidFill>
                  <a:srgbClr val="00728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80637365-FCB6-DC48-919E-98DF93CBD2A2}"/>
                    </a:ext>
                  </a:extLst>
                </p:cNvPr>
                <p:cNvSpPr/>
                <p:nvPr/>
              </p:nvSpPr>
              <p:spPr>
                <a:xfrm>
                  <a:off x="7023014" y="3877811"/>
                  <a:ext cx="134063" cy="134063"/>
                </a:xfrm>
                <a:prstGeom prst="ellipse">
                  <a:avLst/>
                </a:prstGeom>
                <a:solidFill>
                  <a:srgbClr val="DBEAE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A941B4D4-08EB-2744-A732-99DB21C34561}"/>
                    </a:ext>
                  </a:extLst>
                </p:cNvPr>
                <p:cNvSpPr/>
                <p:nvPr/>
              </p:nvSpPr>
              <p:spPr>
                <a:xfrm>
                  <a:off x="6887788" y="374258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8BB50CD-B2D9-9341-94C1-F781F00B619F}"/>
                </a:ext>
              </a:extLst>
            </p:cNvPr>
            <p:cNvSpPr/>
            <p:nvPr/>
          </p:nvSpPr>
          <p:spPr>
            <a:xfrm>
              <a:off x="26175" y="3944647"/>
              <a:ext cx="11612880" cy="1179265"/>
            </a:xfrm>
            <a:prstGeom prst="rect">
              <a:avLst/>
            </a:prstGeom>
            <a:noFill/>
            <a:ln w="38100">
              <a:solidFill>
                <a:srgbClr val="0072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62CA46B0-1B37-A246-8661-31B0FDCF99CA}"/>
                </a:ext>
              </a:extLst>
            </p:cNvPr>
            <p:cNvSpPr/>
            <p:nvPr/>
          </p:nvSpPr>
          <p:spPr>
            <a:xfrm>
              <a:off x="-1706" y="3913825"/>
              <a:ext cx="1828800" cy="1210088"/>
            </a:xfrm>
            <a:prstGeom prst="rect">
              <a:avLst/>
            </a:prstGeom>
            <a:solidFill>
              <a:srgbClr val="007289"/>
            </a:solidFill>
            <a:ln w="50800" cmpd="sng">
              <a:noFill/>
              <a:prstDash val="solid"/>
              <a:round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/>
                <a:t>Cultivate an intellectually diverse scientific workforce prepared to lead in their chosen field and foster an appreciation for accelerator science</a:t>
              </a:r>
              <a:endParaRPr lang="en-US" sz="1100" dirty="0"/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C5DE5F4F-134E-9942-B649-D724138CEF9F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400000">
              <a:off x="10160818" y="3692528"/>
              <a:ext cx="709687" cy="138958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B2269BD-FB22-2B44-9935-DE9280484A75}"/>
                </a:ext>
              </a:extLst>
            </p:cNvPr>
            <p:cNvSpPr txBox="1"/>
            <p:nvPr/>
          </p:nvSpPr>
          <p:spPr>
            <a:xfrm>
              <a:off x="9241310" y="4690628"/>
              <a:ext cx="2544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80" dirty="0"/>
                <a:t>CBB grad students and postdocs</a:t>
              </a:r>
            </a:p>
            <a:p>
              <a:pPr algn="ctr"/>
              <a:r>
                <a:rPr lang="en-US" sz="1180" dirty="0"/>
                <a:t>at work in the lab.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5CFAF733-65DD-AA47-9572-33A9EA212A60}"/>
                </a:ext>
              </a:extLst>
            </p:cNvPr>
            <p:cNvSpPr/>
            <p:nvPr/>
          </p:nvSpPr>
          <p:spPr>
            <a:xfrm>
              <a:off x="9416864" y="3938082"/>
              <a:ext cx="2222191" cy="1173475"/>
            </a:xfrm>
            <a:prstGeom prst="rect">
              <a:avLst/>
            </a:prstGeom>
            <a:noFill/>
            <a:ln w="222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C339E7A-2B7B-1F49-9AB3-8DA6AAD2432A}"/>
              </a:ext>
            </a:extLst>
          </p:cNvPr>
          <p:cNvGrpSpPr/>
          <p:nvPr/>
        </p:nvGrpSpPr>
        <p:grpSpPr>
          <a:xfrm>
            <a:off x="-1706" y="5151863"/>
            <a:ext cx="11671624" cy="1685637"/>
            <a:chOff x="-1706" y="5151863"/>
            <a:chExt cx="11671624" cy="168563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6E342AF-A72D-2A46-AD04-836FFF255110}"/>
                </a:ext>
              </a:extLst>
            </p:cNvPr>
            <p:cNvGrpSpPr/>
            <p:nvPr/>
          </p:nvGrpSpPr>
          <p:grpSpPr>
            <a:xfrm>
              <a:off x="1876591" y="5204009"/>
              <a:ext cx="7504051" cy="548640"/>
              <a:chOff x="1876591" y="5093223"/>
              <a:chExt cx="7504051" cy="548640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72C0C58-982E-3E48-A5A3-8B551F672041}"/>
                  </a:ext>
                </a:extLst>
              </p:cNvPr>
              <p:cNvSpPr txBox="1"/>
              <p:nvPr/>
            </p:nvSpPr>
            <p:spPr>
              <a:xfrm>
                <a:off x="1876591" y="5138943"/>
                <a:ext cx="7243658" cy="457200"/>
              </a:xfrm>
              <a:prstGeom prst="rect">
                <a:avLst/>
              </a:prstGeom>
              <a:solidFill>
                <a:srgbClr val="FFEFDC"/>
              </a:solidFill>
              <a:ln w="38100" cmpd="sng">
                <a:solidFill>
                  <a:srgbClr val="FF89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440" tIns="45720" rIns="0" bIns="45720" rtlCol="0" anchor="ctr">
                <a:spAutoFit/>
              </a:bodyPr>
              <a:lstStyle/>
              <a:p>
                <a:r>
                  <a:rPr lang="en-US" sz="1300" dirty="0"/>
                  <a:t>Center programming that evolves to meet the needs of Center members </a:t>
                </a:r>
                <a:br>
                  <a:rPr lang="en-US" sz="1300" dirty="0"/>
                </a:br>
                <a:r>
                  <a:rPr lang="en-US" sz="1300" dirty="0"/>
                  <a:t>based on an external evaluation designed to provide formative information</a:t>
                </a:r>
                <a:endParaRPr 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B1A3C7DE-3476-FD49-B8C1-8F46F1A12417}"/>
                  </a:ext>
                </a:extLst>
              </p:cNvPr>
              <p:cNvGrpSpPr/>
              <p:nvPr/>
            </p:nvGrpSpPr>
            <p:grpSpPr>
              <a:xfrm>
                <a:off x="8832002" y="5093223"/>
                <a:ext cx="548640" cy="548640"/>
                <a:chOff x="8314729" y="4909176"/>
                <a:chExt cx="547832" cy="547832"/>
              </a:xfrm>
            </p:grpSpPr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B65E05CF-20D2-8147-86EE-BFE19564DEAA}"/>
                    </a:ext>
                  </a:extLst>
                </p:cNvPr>
                <p:cNvSpPr/>
                <p:nvPr/>
              </p:nvSpPr>
              <p:spPr>
                <a:xfrm>
                  <a:off x="8314729" y="4909176"/>
                  <a:ext cx="547832" cy="547832"/>
                </a:xfrm>
                <a:prstGeom prst="ellipse">
                  <a:avLst/>
                </a:prstGeom>
                <a:solidFill>
                  <a:srgbClr val="FF8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CD4A25C5-E87A-6541-B937-25F295D327CC}"/>
                    </a:ext>
                  </a:extLst>
                </p:cNvPr>
                <p:cNvSpPr/>
                <p:nvPr/>
              </p:nvSpPr>
              <p:spPr>
                <a:xfrm>
                  <a:off x="8521614" y="5116061"/>
                  <a:ext cx="134063" cy="134063"/>
                </a:xfrm>
                <a:prstGeom prst="ellipse">
                  <a:avLst/>
                </a:prstGeom>
                <a:solidFill>
                  <a:srgbClr val="FFEE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0032E4CF-F91E-C341-BF3A-4CCFA02AAEDF}"/>
                    </a:ext>
                  </a:extLst>
                </p:cNvPr>
                <p:cNvSpPr/>
                <p:nvPr/>
              </p:nvSpPr>
              <p:spPr>
                <a:xfrm>
                  <a:off x="8386388" y="49808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28777DE-D46A-0542-BE5C-7EADF12864F9}"/>
                </a:ext>
              </a:extLst>
            </p:cNvPr>
            <p:cNvGrpSpPr/>
            <p:nvPr/>
          </p:nvGrpSpPr>
          <p:grpSpPr>
            <a:xfrm>
              <a:off x="1876591" y="6235989"/>
              <a:ext cx="7504051" cy="548640"/>
              <a:chOff x="1876591" y="6214411"/>
              <a:chExt cx="7504051" cy="548640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7419D49-061E-B149-B4E5-7905F56DBAB5}"/>
                  </a:ext>
                </a:extLst>
              </p:cNvPr>
              <p:cNvSpPr txBox="1"/>
              <p:nvPr/>
            </p:nvSpPr>
            <p:spPr>
              <a:xfrm>
                <a:off x="1876591" y="6260131"/>
                <a:ext cx="7169302" cy="457200"/>
              </a:xfrm>
              <a:prstGeom prst="rect">
                <a:avLst/>
              </a:prstGeom>
              <a:solidFill>
                <a:srgbClr val="FFEFDC"/>
              </a:solidFill>
              <a:ln w="38100" cmpd="sng">
                <a:solidFill>
                  <a:srgbClr val="FF89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440" tIns="45720" rIns="0" bIns="45720" rtlCol="0" anchor="ctr">
                <a:spAutoFit/>
              </a:bodyPr>
              <a:lstStyle/>
              <a:p>
                <a:r>
                  <a:rPr lang="en-US" sz="1300" dirty="0"/>
                  <a:t>REU programs that support undergraduate students </a:t>
                </a:r>
                <a:br>
                  <a:rPr lang="en-US" sz="1300" dirty="0"/>
                </a:br>
                <a:r>
                  <a:rPr lang="en-US" sz="1300" dirty="0"/>
                  <a:t>and provide them with a valued research experience</a:t>
                </a:r>
                <a:endParaRPr 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AC1D9C44-AF93-0D4C-B7F4-5F866D35E2DC}"/>
                  </a:ext>
                </a:extLst>
              </p:cNvPr>
              <p:cNvGrpSpPr/>
              <p:nvPr/>
            </p:nvGrpSpPr>
            <p:grpSpPr>
              <a:xfrm>
                <a:off x="8832002" y="6214411"/>
                <a:ext cx="548640" cy="548640"/>
                <a:chOff x="6257329" y="5518776"/>
                <a:chExt cx="547832" cy="547832"/>
              </a:xfrm>
            </p:grpSpPr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49D4631C-643B-B84D-9DB2-4BFC6E4F315B}"/>
                    </a:ext>
                  </a:extLst>
                </p:cNvPr>
                <p:cNvSpPr/>
                <p:nvPr/>
              </p:nvSpPr>
              <p:spPr>
                <a:xfrm>
                  <a:off x="6257329" y="5518776"/>
                  <a:ext cx="547832" cy="547832"/>
                </a:xfrm>
                <a:prstGeom prst="ellipse">
                  <a:avLst/>
                </a:prstGeom>
                <a:solidFill>
                  <a:srgbClr val="FF8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AAC92EE5-A463-4E45-929E-ECA2C413CD90}"/>
                    </a:ext>
                  </a:extLst>
                </p:cNvPr>
                <p:cNvSpPr/>
                <p:nvPr/>
              </p:nvSpPr>
              <p:spPr>
                <a:xfrm>
                  <a:off x="6464214" y="5725661"/>
                  <a:ext cx="134063" cy="134063"/>
                </a:xfrm>
                <a:prstGeom prst="ellipse">
                  <a:avLst/>
                </a:prstGeom>
                <a:solidFill>
                  <a:srgbClr val="FFEE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B9872E0F-6072-7F45-BCD8-6BFE44589A04}"/>
                    </a:ext>
                  </a:extLst>
                </p:cNvPr>
                <p:cNvSpPr/>
                <p:nvPr/>
              </p:nvSpPr>
              <p:spPr>
                <a:xfrm>
                  <a:off x="6328988" y="55904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D744FF0-CD60-1047-B3A3-16B0E4542D81}"/>
                </a:ext>
              </a:extLst>
            </p:cNvPr>
            <p:cNvSpPr/>
            <p:nvPr/>
          </p:nvSpPr>
          <p:spPr>
            <a:xfrm>
              <a:off x="26175" y="5151863"/>
              <a:ext cx="11612880" cy="1645331"/>
            </a:xfrm>
            <a:prstGeom prst="rect">
              <a:avLst/>
            </a:prstGeom>
            <a:noFill/>
            <a:ln w="38100">
              <a:solidFill>
                <a:srgbClr val="FF8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7363EF78-A078-7B44-9082-AA0D390340B3}"/>
                </a:ext>
              </a:extLst>
            </p:cNvPr>
            <p:cNvSpPr/>
            <p:nvPr/>
          </p:nvSpPr>
          <p:spPr>
            <a:xfrm>
              <a:off x="-1706" y="5151863"/>
              <a:ext cx="1828800" cy="1665178"/>
            </a:xfrm>
            <a:prstGeom prst="rect">
              <a:avLst/>
            </a:prstGeom>
            <a:solidFill>
              <a:srgbClr val="FF8900"/>
            </a:solidFill>
            <a:ln w="50800" cmpd="sng">
              <a:noFill/>
              <a:prstDash val="solid"/>
              <a:round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Monitor and evaluate</a:t>
              </a:r>
            </a:p>
            <a:p>
              <a:pPr algn="ctr"/>
              <a:r>
                <a:rPr lang="en-US" sz="1400" b="1" dirty="0"/>
                <a:t>the efficacy of the workforce development and diversity plans</a:t>
              </a:r>
              <a:endParaRPr lang="en-US" sz="1400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5CE1BD2-318F-F047-AD4F-5278C343DEBD}"/>
                </a:ext>
              </a:extLst>
            </p:cNvPr>
            <p:cNvGrpSpPr/>
            <p:nvPr/>
          </p:nvGrpSpPr>
          <p:grpSpPr>
            <a:xfrm>
              <a:off x="1876591" y="5719999"/>
              <a:ext cx="7504051" cy="548640"/>
              <a:chOff x="1876591" y="5649098"/>
              <a:chExt cx="7504051" cy="548640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B3C9D7BA-8D55-EB4D-BFC7-6ED39843777C}"/>
                  </a:ext>
                </a:extLst>
              </p:cNvPr>
              <p:cNvSpPr txBox="1"/>
              <p:nvPr/>
            </p:nvSpPr>
            <p:spPr>
              <a:xfrm>
                <a:off x="1876591" y="5694818"/>
                <a:ext cx="7231783" cy="457200"/>
              </a:xfrm>
              <a:prstGeom prst="rect">
                <a:avLst/>
              </a:prstGeom>
              <a:solidFill>
                <a:srgbClr val="FFEFDC"/>
              </a:solidFill>
              <a:ln w="38100" cmpd="sng">
                <a:solidFill>
                  <a:srgbClr val="FF89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440" tIns="45720" rIns="0" bIns="45720" rtlCol="0" anchor="ctr">
                <a:spAutoFit/>
              </a:bodyPr>
              <a:lstStyle/>
              <a:p>
                <a:r>
                  <a:rPr lang="en-US" sz="1200" dirty="0"/>
                  <a:t>Middle school educational modules that change student attitudes toward science, improve teacher satisfaction and confidence, and have a positive impact on the graduate student network formation</a:t>
                </a:r>
                <a:endPara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36C7B56E-488B-9A46-BA4C-B6F6426C726E}"/>
                  </a:ext>
                </a:extLst>
              </p:cNvPr>
              <p:cNvGrpSpPr/>
              <p:nvPr/>
            </p:nvGrpSpPr>
            <p:grpSpPr>
              <a:xfrm>
                <a:off x="8832002" y="5649098"/>
                <a:ext cx="548640" cy="548640"/>
                <a:chOff x="8314729" y="4909176"/>
                <a:chExt cx="547832" cy="547832"/>
              </a:xfrm>
            </p:grpSpPr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1EBC8524-50D1-5547-AB50-3CEFE12E541F}"/>
                    </a:ext>
                  </a:extLst>
                </p:cNvPr>
                <p:cNvSpPr/>
                <p:nvPr/>
              </p:nvSpPr>
              <p:spPr>
                <a:xfrm>
                  <a:off x="8314729" y="4909176"/>
                  <a:ext cx="547832" cy="547832"/>
                </a:xfrm>
                <a:prstGeom prst="ellipse">
                  <a:avLst/>
                </a:prstGeom>
                <a:solidFill>
                  <a:srgbClr val="FF8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6C6D50DB-F10F-C948-9A31-BB20B675B700}"/>
                    </a:ext>
                  </a:extLst>
                </p:cNvPr>
                <p:cNvSpPr/>
                <p:nvPr/>
              </p:nvSpPr>
              <p:spPr>
                <a:xfrm>
                  <a:off x="8521614" y="5116061"/>
                  <a:ext cx="134063" cy="134063"/>
                </a:xfrm>
                <a:prstGeom prst="ellipse">
                  <a:avLst/>
                </a:prstGeom>
                <a:solidFill>
                  <a:srgbClr val="FFEE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513A864C-FFC7-D14A-8F33-B1648E8EB67B}"/>
                    </a:ext>
                  </a:extLst>
                </p:cNvPr>
                <p:cNvSpPr/>
                <p:nvPr/>
              </p:nvSpPr>
              <p:spPr>
                <a:xfrm>
                  <a:off x="8386388" y="49808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50DB03F5-367B-8F4E-BD36-84E780CECFDE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32832" y="5252224"/>
              <a:ext cx="1389410" cy="81404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736D9C0-9A43-4A48-8BAC-9D3DAD3BAC77}"/>
                </a:ext>
              </a:extLst>
            </p:cNvPr>
            <p:cNvSpPr/>
            <p:nvPr/>
          </p:nvSpPr>
          <p:spPr>
            <a:xfrm>
              <a:off x="9389070" y="6080370"/>
              <a:ext cx="2280848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8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University of Florida researchers  demonstrating dye-sensitized solar cells to area middle school teachers.</a:t>
              </a:r>
              <a:endParaRPr lang="en-US" sz="1080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7326B7AD-0116-C744-B89B-E08FDDA967FC}"/>
                </a:ext>
              </a:extLst>
            </p:cNvPr>
            <p:cNvSpPr/>
            <p:nvPr/>
          </p:nvSpPr>
          <p:spPr>
            <a:xfrm>
              <a:off x="9416864" y="5160957"/>
              <a:ext cx="2222191" cy="1650343"/>
            </a:xfrm>
            <a:prstGeom prst="rect">
              <a:avLst/>
            </a:prstGeom>
            <a:noFill/>
            <a:ln w="222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12229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B7499570-3622-E445-AC1A-BA44A11EFD6C}"/>
              </a:ext>
            </a:extLst>
          </p:cNvPr>
          <p:cNvSpPr/>
          <p:nvPr/>
        </p:nvSpPr>
        <p:spPr>
          <a:xfrm>
            <a:off x="0" y="354022"/>
            <a:ext cx="12192000" cy="91668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Ins="457200" rtlCol="0" anchor="ctr"/>
          <a:lstStyle/>
          <a:p>
            <a:pPr algn="ctr"/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Measurable impact on the participation of underrepresented groups in sciences and technology, particularly in accelerator science.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4A68C5-3A22-1B45-BC7A-347C242E2D68}"/>
              </a:ext>
            </a:extLst>
          </p:cNvPr>
          <p:cNvGrpSpPr/>
          <p:nvPr/>
        </p:nvGrpSpPr>
        <p:grpSpPr>
          <a:xfrm>
            <a:off x="-6221" y="1077111"/>
            <a:ext cx="11933020" cy="609600"/>
            <a:chOff x="-6221" y="1077111"/>
            <a:chExt cx="11933020" cy="609600"/>
          </a:xfrm>
        </p:grpSpPr>
        <p:sp>
          <p:nvSpPr>
            <p:cNvPr id="61" name="Right Arrow 60">
              <a:extLst>
                <a:ext uri="{FF2B5EF4-FFF2-40B4-BE49-F238E27FC236}">
                  <a16:creationId xmlns:a16="http://schemas.microsoft.com/office/drawing/2014/main" id="{560D9FFE-B7F6-244F-AD1B-F9E75FB542D7}"/>
                </a:ext>
              </a:extLst>
            </p:cNvPr>
            <p:cNvSpPr/>
            <p:nvPr/>
          </p:nvSpPr>
          <p:spPr>
            <a:xfrm>
              <a:off x="-6221" y="1077111"/>
              <a:ext cx="11933020" cy="609600"/>
            </a:xfrm>
            <a:prstGeom prst="rightArrow">
              <a:avLst/>
            </a:prstGeom>
            <a:solidFill>
              <a:srgbClr val="A7A08D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1994661-AFA6-4542-B02E-734F06C459BB}"/>
                </a:ext>
              </a:extLst>
            </p:cNvPr>
            <p:cNvSpPr txBox="1"/>
            <p:nvPr/>
          </p:nvSpPr>
          <p:spPr>
            <a:xfrm>
              <a:off x="1817314" y="1212634"/>
              <a:ext cx="14806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FY 22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D136B36-1B83-E244-840A-E4C361ECEE9A}"/>
                </a:ext>
              </a:extLst>
            </p:cNvPr>
            <p:cNvSpPr txBox="1"/>
            <p:nvPr/>
          </p:nvSpPr>
          <p:spPr>
            <a:xfrm>
              <a:off x="3314909" y="1212634"/>
              <a:ext cx="14806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FY 23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6D7C245-7C47-9744-A328-4299C844B770}"/>
                </a:ext>
              </a:extLst>
            </p:cNvPr>
            <p:cNvSpPr txBox="1"/>
            <p:nvPr/>
          </p:nvSpPr>
          <p:spPr>
            <a:xfrm>
              <a:off x="4753351" y="1212634"/>
              <a:ext cx="15114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FY 24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6317E83-FC0D-C34D-BFC3-3E8B7A55B321}"/>
                </a:ext>
              </a:extLst>
            </p:cNvPr>
            <p:cNvSpPr txBox="1"/>
            <p:nvPr/>
          </p:nvSpPr>
          <p:spPr>
            <a:xfrm>
              <a:off x="6321908" y="1212634"/>
              <a:ext cx="14975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FY 25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00119EF-DD92-D643-BC2C-BE7F1C205CB0}"/>
                </a:ext>
              </a:extLst>
            </p:cNvPr>
            <p:cNvSpPr txBox="1"/>
            <p:nvPr/>
          </p:nvSpPr>
          <p:spPr>
            <a:xfrm>
              <a:off x="7639084" y="1212634"/>
              <a:ext cx="15289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FY 26 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09393552-8EA4-8C43-A99F-752B96E85E27}"/>
              </a:ext>
            </a:extLst>
          </p:cNvPr>
          <p:cNvSpPr txBox="1"/>
          <p:nvPr/>
        </p:nvSpPr>
        <p:spPr>
          <a:xfrm>
            <a:off x="-6222" y="0"/>
            <a:ext cx="12198222" cy="36933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DIVERSITY </a:t>
            </a:r>
            <a:r>
              <a:rPr lang="en-US" dirty="0">
                <a:solidFill>
                  <a:schemeClr val="bg1"/>
                </a:solidFill>
              </a:rPr>
              <a:t>Roadmap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E5583C0-E933-3243-88F5-D05A3B950C08}"/>
              </a:ext>
            </a:extLst>
          </p:cNvPr>
          <p:cNvGrpSpPr/>
          <p:nvPr/>
        </p:nvGrpSpPr>
        <p:grpSpPr>
          <a:xfrm>
            <a:off x="-6222" y="1520314"/>
            <a:ext cx="11646212" cy="338554"/>
            <a:chOff x="-6222" y="1540862"/>
            <a:chExt cx="11646212" cy="338554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A5E47DD5-C464-DC44-90F4-0FFDD82DE75A}"/>
                </a:ext>
              </a:extLst>
            </p:cNvPr>
            <p:cNvSpPr/>
            <p:nvPr/>
          </p:nvSpPr>
          <p:spPr>
            <a:xfrm>
              <a:off x="-6222" y="1551350"/>
              <a:ext cx="11646212" cy="317579"/>
            </a:xfrm>
            <a:prstGeom prst="rect">
              <a:avLst/>
            </a:prstGeom>
            <a:solidFill>
              <a:srgbClr val="797979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130C975-9493-4743-9C15-3C1CED784E9B}"/>
                </a:ext>
              </a:extLst>
            </p:cNvPr>
            <p:cNvSpPr txBox="1"/>
            <p:nvPr/>
          </p:nvSpPr>
          <p:spPr>
            <a:xfrm>
              <a:off x="9784468" y="1540862"/>
              <a:ext cx="16755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Applications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BD8124B-B46A-1A48-A110-ADD1BD8A2C51}"/>
                </a:ext>
              </a:extLst>
            </p:cNvPr>
            <p:cNvSpPr txBox="1"/>
            <p:nvPr/>
          </p:nvSpPr>
          <p:spPr>
            <a:xfrm>
              <a:off x="296658" y="1540862"/>
              <a:ext cx="12297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Objectives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1062403-8DF8-B246-8A63-2E4DB8353783}"/>
                </a:ext>
              </a:extLst>
            </p:cNvPr>
            <p:cNvSpPr txBox="1"/>
            <p:nvPr/>
          </p:nvSpPr>
          <p:spPr>
            <a:xfrm>
              <a:off x="4927358" y="1540862"/>
              <a:ext cx="18272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Deliverables</a:t>
              </a: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C43BDC6-89FD-BC4C-8B77-B30484D634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38482" y="1601272"/>
              <a:ext cx="0" cy="21773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3B786B-AF61-F841-A48D-A2A681635A44}"/>
              </a:ext>
            </a:extLst>
          </p:cNvPr>
          <p:cNvGrpSpPr/>
          <p:nvPr/>
        </p:nvGrpSpPr>
        <p:grpSpPr>
          <a:xfrm>
            <a:off x="6514" y="1859485"/>
            <a:ext cx="11617066" cy="1625120"/>
            <a:chOff x="6514" y="1859485"/>
            <a:chExt cx="11617066" cy="1625120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30A45F16-D72F-234F-8484-DD4126EA836A}"/>
                </a:ext>
              </a:extLst>
            </p:cNvPr>
            <p:cNvSpPr/>
            <p:nvPr/>
          </p:nvSpPr>
          <p:spPr>
            <a:xfrm>
              <a:off x="9261733" y="1868960"/>
              <a:ext cx="2347070" cy="1608503"/>
            </a:xfrm>
            <a:prstGeom prst="rect">
              <a:avLst/>
            </a:prstGeom>
            <a:noFill/>
            <a:ln w="222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EBC0723-76B1-3E40-8DBC-3AECBF412F6C}"/>
                </a:ext>
              </a:extLst>
            </p:cNvPr>
            <p:cNvSpPr/>
            <p:nvPr/>
          </p:nvSpPr>
          <p:spPr>
            <a:xfrm>
              <a:off x="6514" y="1859485"/>
              <a:ext cx="1822759" cy="1619940"/>
            </a:xfrm>
            <a:prstGeom prst="rect">
              <a:avLst/>
            </a:prstGeom>
            <a:solidFill>
              <a:srgbClr val="C11721"/>
            </a:solidFill>
            <a:ln w="50800" cmpd="sng">
              <a:noFill/>
              <a:prstDash val="solid"/>
              <a:round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182880" rtlCol="0" anchor="ctr"/>
            <a:lstStyle/>
            <a:p>
              <a:pPr algn="ctr"/>
              <a:r>
                <a:rPr lang="en-US" sz="1520" dirty="0"/>
                <a:t>Train researchers from underrepresented groups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254FE4-8E1D-354E-8DCF-4F8A476B2022}"/>
                </a:ext>
              </a:extLst>
            </p:cNvPr>
            <p:cNvSpPr/>
            <p:nvPr/>
          </p:nvSpPr>
          <p:spPr>
            <a:xfrm>
              <a:off x="11735" y="1861619"/>
              <a:ext cx="11611845" cy="1622986"/>
            </a:xfrm>
            <a:prstGeom prst="rect">
              <a:avLst/>
            </a:prstGeom>
            <a:noFill/>
            <a:ln w="38100">
              <a:solidFill>
                <a:srgbClr val="C117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906C4873-3401-A642-826B-061F97DE26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890921" y="1972733"/>
              <a:ext cx="1272149" cy="104791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7" name="Text Box 693053314">
              <a:extLst>
                <a:ext uri="{FF2B5EF4-FFF2-40B4-BE49-F238E27FC236}">
                  <a16:creationId xmlns:a16="http://schemas.microsoft.com/office/drawing/2014/main" id="{02068C08-5A26-EC48-A77F-0FF7864B648C}"/>
                </a:ext>
              </a:extLst>
            </p:cNvPr>
            <p:cNvSpPr txBox="1"/>
            <p:nvPr/>
          </p:nvSpPr>
          <p:spPr>
            <a:xfrm>
              <a:off x="9341529" y="3046494"/>
              <a:ext cx="2179911" cy="351613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1000"/>
                </a:spcAft>
              </a:pPr>
              <a:r>
                <a:rPr lang="en-US" sz="1000" i="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1100" i="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CBB Master’s </a:t>
              </a:r>
              <a:r>
                <a:rPr lang="en-US" sz="11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student, </a:t>
              </a:r>
              <a:r>
                <a:rPr lang="en-US" sz="1100" i="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Mariah Brown with Dean Taylor.</a:t>
              </a:r>
              <a:endParaRPr lang="en-US" sz="10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0DFFB46-8170-6647-9C04-CAF03FA2700C}"/>
                </a:ext>
              </a:extLst>
            </p:cNvPr>
            <p:cNvSpPr txBox="1"/>
            <p:nvPr/>
          </p:nvSpPr>
          <p:spPr>
            <a:xfrm>
              <a:off x="1886606" y="2777102"/>
              <a:ext cx="7033445" cy="492443"/>
            </a:xfrm>
            <a:prstGeom prst="rect">
              <a:avLst/>
            </a:prstGeom>
            <a:solidFill>
              <a:srgbClr val="F9DDDF"/>
            </a:solidFill>
            <a:ln w="38100" cmpd="sng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lIns="91440" tIns="45720" rIns="0" bIns="45720" rtlCol="0" anchor="ctr">
              <a:spAutoFit/>
            </a:bodyPr>
            <a:lstStyle/>
            <a:p>
              <a:r>
                <a:rPr lang="en-US" sz="1300" dirty="0"/>
                <a:t>Participation in CBB research by members of underrepresented racial and ethnic groups exceeds national physics metrics at all levels annually</a:t>
              </a:r>
              <a:endParaRPr lang="en-US" sz="13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E759956-2E3E-1947-B0DE-1CA8B064A1ED}"/>
                </a:ext>
              </a:extLst>
            </p:cNvPr>
            <p:cNvGrpSpPr/>
            <p:nvPr/>
          </p:nvGrpSpPr>
          <p:grpSpPr>
            <a:xfrm>
              <a:off x="8680501" y="2750835"/>
              <a:ext cx="548640" cy="548640"/>
              <a:chOff x="5082579" y="1911976"/>
              <a:chExt cx="547832" cy="547832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9394E0BB-BEF7-8348-B642-FE31E937D511}"/>
                  </a:ext>
                </a:extLst>
              </p:cNvPr>
              <p:cNvSpPr/>
              <p:nvPr/>
            </p:nvSpPr>
            <p:spPr>
              <a:xfrm>
                <a:off x="5082579" y="1911976"/>
                <a:ext cx="547832" cy="547832"/>
              </a:xfrm>
              <a:prstGeom prst="ellipse">
                <a:avLst/>
              </a:prstGeom>
              <a:solidFill>
                <a:srgbClr val="C117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C6510F2D-A468-B64A-8931-75FCA52CC596}"/>
                  </a:ext>
                </a:extLst>
              </p:cNvPr>
              <p:cNvSpPr/>
              <p:nvPr/>
            </p:nvSpPr>
            <p:spPr>
              <a:xfrm>
                <a:off x="5289464" y="2118861"/>
                <a:ext cx="134063" cy="134063"/>
              </a:xfrm>
              <a:prstGeom prst="ellipse">
                <a:avLst/>
              </a:prstGeom>
              <a:solidFill>
                <a:srgbClr val="F7D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BB785AB4-04D9-814A-BA19-13490FDB7AAE}"/>
                  </a:ext>
                </a:extLst>
              </p:cNvPr>
              <p:cNvSpPr/>
              <p:nvPr/>
            </p:nvSpPr>
            <p:spPr>
              <a:xfrm>
                <a:off x="5154238" y="1983635"/>
                <a:ext cx="404515" cy="40451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B08B423-2DEF-BC46-90B6-DF8F37B47397}"/>
                </a:ext>
              </a:extLst>
            </p:cNvPr>
            <p:cNvSpPr txBox="1"/>
            <p:nvPr/>
          </p:nvSpPr>
          <p:spPr>
            <a:xfrm>
              <a:off x="1886606" y="2062612"/>
              <a:ext cx="7033445" cy="492443"/>
            </a:xfrm>
            <a:prstGeom prst="rect">
              <a:avLst/>
            </a:prstGeom>
            <a:solidFill>
              <a:srgbClr val="F9DDDF"/>
            </a:solidFill>
            <a:ln w="38100" cmpd="sng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lIns="91440" tIns="45720" rIns="0" bIns="45720" rtlCol="0" anchor="ctr">
              <a:spAutoFit/>
            </a:bodyPr>
            <a:lstStyle/>
            <a:p>
              <a:r>
                <a:rPr lang="en-US" sz="1300" dirty="0"/>
                <a:t>Participation in CBB research by women and non-binary scientists exceeds national physics metrics at all levels annually</a:t>
              </a:r>
              <a:endParaRPr lang="en-US" sz="13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CE7E488-6636-D94E-BFA5-A5A4FE690EE8}"/>
                </a:ext>
              </a:extLst>
            </p:cNvPr>
            <p:cNvGrpSpPr/>
            <p:nvPr/>
          </p:nvGrpSpPr>
          <p:grpSpPr>
            <a:xfrm>
              <a:off x="8680502" y="2034513"/>
              <a:ext cx="548640" cy="548640"/>
              <a:chOff x="8606360" y="2034513"/>
              <a:chExt cx="548640" cy="548640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8AA8F631-78BA-1A46-82C4-EF0028A1E87D}"/>
                  </a:ext>
                </a:extLst>
              </p:cNvPr>
              <p:cNvGrpSpPr/>
              <p:nvPr/>
            </p:nvGrpSpPr>
            <p:grpSpPr>
              <a:xfrm>
                <a:off x="8606360" y="2034513"/>
                <a:ext cx="548640" cy="548640"/>
                <a:chOff x="5082579" y="1911976"/>
                <a:chExt cx="547832" cy="547832"/>
              </a:xfrm>
            </p:grpSpPr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FB51D1E3-BC66-3F4C-AFF1-E602C2C5C5E5}"/>
                    </a:ext>
                  </a:extLst>
                </p:cNvPr>
                <p:cNvSpPr/>
                <p:nvPr/>
              </p:nvSpPr>
              <p:spPr>
                <a:xfrm>
                  <a:off x="5082579" y="1911976"/>
                  <a:ext cx="547832" cy="547832"/>
                </a:xfrm>
                <a:prstGeom prst="ellipse">
                  <a:avLst/>
                </a:prstGeom>
                <a:solidFill>
                  <a:srgbClr val="C1172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16D6A876-B63B-CA4F-8C09-975AD70F151C}"/>
                    </a:ext>
                  </a:extLst>
                </p:cNvPr>
                <p:cNvSpPr/>
                <p:nvPr/>
              </p:nvSpPr>
              <p:spPr>
                <a:xfrm>
                  <a:off x="5154238" y="19836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" name="6-Point Star 13">
                <a:extLst>
                  <a:ext uri="{FF2B5EF4-FFF2-40B4-BE49-F238E27FC236}">
                    <a16:creationId xmlns:a16="http://schemas.microsoft.com/office/drawing/2014/main" id="{140D91B6-B6DC-AA47-851A-304855BA37B3}"/>
                  </a:ext>
                </a:extLst>
              </p:cNvPr>
              <p:cNvSpPr/>
              <p:nvPr/>
            </p:nvSpPr>
            <p:spPr>
              <a:xfrm>
                <a:off x="8743520" y="2157957"/>
                <a:ext cx="274320" cy="301752"/>
              </a:xfrm>
              <a:prstGeom prst="star6">
                <a:avLst/>
              </a:prstGeom>
              <a:solidFill>
                <a:srgbClr val="F9D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0" name="6-Point Star 79">
              <a:extLst>
                <a:ext uri="{FF2B5EF4-FFF2-40B4-BE49-F238E27FC236}">
                  <a16:creationId xmlns:a16="http://schemas.microsoft.com/office/drawing/2014/main" id="{150B9BB5-3FB7-EE43-8DD5-6E8A54D762B6}"/>
                </a:ext>
              </a:extLst>
            </p:cNvPr>
            <p:cNvSpPr/>
            <p:nvPr/>
          </p:nvSpPr>
          <p:spPr>
            <a:xfrm>
              <a:off x="8817661" y="2874279"/>
              <a:ext cx="274320" cy="301752"/>
            </a:xfrm>
            <a:prstGeom prst="star6">
              <a:avLst/>
            </a:prstGeom>
            <a:solidFill>
              <a:srgbClr val="F9DD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9D4E08-5B0E-D148-A01D-7C8FAC6FB9FB}"/>
              </a:ext>
            </a:extLst>
          </p:cNvPr>
          <p:cNvGrpSpPr/>
          <p:nvPr/>
        </p:nvGrpSpPr>
        <p:grpSpPr>
          <a:xfrm>
            <a:off x="2068" y="3500910"/>
            <a:ext cx="11742892" cy="1526983"/>
            <a:chOff x="2068" y="3500910"/>
            <a:chExt cx="11742892" cy="1526983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823CB66-9C8B-E44A-8D2E-33136EC94060}"/>
                </a:ext>
              </a:extLst>
            </p:cNvPr>
            <p:cNvSpPr txBox="1"/>
            <p:nvPr/>
          </p:nvSpPr>
          <p:spPr>
            <a:xfrm>
              <a:off x="1886606" y="4020503"/>
              <a:ext cx="7115742" cy="492443"/>
            </a:xfrm>
            <a:prstGeom prst="rect">
              <a:avLst/>
            </a:prstGeom>
            <a:solidFill>
              <a:srgbClr val="DFEAF0"/>
            </a:solidFill>
            <a:ln w="38100" cmpd="sng">
              <a:solidFill>
                <a:srgbClr val="00728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lIns="91440" tIns="45720" rIns="0" bIns="45720" rtlCol="0" anchor="ctr">
              <a:spAutoFit/>
            </a:bodyPr>
            <a:lstStyle/>
            <a:p>
              <a:r>
                <a:rPr 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REU programs engage four diverse undergraduates annually </a:t>
              </a:r>
              <a:br>
                <a:rPr 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and provide them with a valued research experience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8BB50CD-B2D9-9341-94C1-F781F00B619F}"/>
                </a:ext>
              </a:extLst>
            </p:cNvPr>
            <p:cNvSpPr/>
            <p:nvPr/>
          </p:nvSpPr>
          <p:spPr>
            <a:xfrm>
              <a:off x="11736" y="3519133"/>
              <a:ext cx="11612880" cy="1508760"/>
            </a:xfrm>
            <a:prstGeom prst="rect">
              <a:avLst/>
            </a:prstGeom>
            <a:noFill/>
            <a:ln w="38100">
              <a:solidFill>
                <a:srgbClr val="0072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62CA46B0-1B37-A246-8661-31B0FDCF99CA}"/>
                </a:ext>
              </a:extLst>
            </p:cNvPr>
            <p:cNvSpPr/>
            <p:nvPr/>
          </p:nvSpPr>
          <p:spPr>
            <a:xfrm>
              <a:off x="2068" y="3519133"/>
              <a:ext cx="1846300" cy="1508760"/>
            </a:xfrm>
            <a:prstGeom prst="rect">
              <a:avLst/>
            </a:prstGeom>
            <a:solidFill>
              <a:srgbClr val="007289"/>
            </a:solidFill>
            <a:ln w="50800" cmpd="sng">
              <a:noFill/>
              <a:prstDash val="solid"/>
              <a:round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Provide opportunities for diverse groups of undergraduates to conduct research in accelerator science</a:t>
              </a:r>
              <a:endParaRPr lang="en-US" sz="1400" dirty="0"/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21742866-9EFF-024C-81AC-B1CD0FC8F1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909400" y="3583651"/>
              <a:ext cx="1214870" cy="104944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400EB2-5EA5-334C-855A-F273B0FC6B99}"/>
                </a:ext>
              </a:extLst>
            </p:cNvPr>
            <p:cNvSpPr/>
            <p:nvPr/>
          </p:nvSpPr>
          <p:spPr>
            <a:xfrm>
              <a:off x="9199849" y="4660095"/>
              <a:ext cx="254511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1000"/>
                </a:spcAft>
              </a:pPr>
              <a:r>
                <a:rPr lang="en-US" sz="11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CBB recruiting event in Puerto Rico.</a:t>
              </a:r>
              <a:endParaRPr lang="en-US" sz="1100" i="1" dirty="0">
                <a:solidFill>
                  <a:srgbClr val="44546A"/>
                </a:solidFill>
                <a:effectLst/>
                <a:ea typeface="Times New Roman" panose="02020603050405020304" pitchFamily="18" charset="0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19B26F2-5D31-2643-BEB3-8AE4F27F10F7}"/>
                </a:ext>
              </a:extLst>
            </p:cNvPr>
            <p:cNvGrpSpPr/>
            <p:nvPr/>
          </p:nvGrpSpPr>
          <p:grpSpPr>
            <a:xfrm>
              <a:off x="8680501" y="3992404"/>
              <a:ext cx="548640" cy="548640"/>
              <a:chOff x="8680501" y="3992404"/>
              <a:chExt cx="548640" cy="548640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6FF499D-E2E4-2544-8631-8D428BF43C68}"/>
                  </a:ext>
                </a:extLst>
              </p:cNvPr>
              <p:cNvGrpSpPr/>
              <p:nvPr/>
            </p:nvGrpSpPr>
            <p:grpSpPr>
              <a:xfrm>
                <a:off x="8680501" y="3992404"/>
                <a:ext cx="548640" cy="548640"/>
                <a:chOff x="6816129" y="3670926"/>
                <a:chExt cx="547832" cy="547832"/>
              </a:xfrm>
            </p:grpSpPr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B5D3A922-61CB-864E-98F5-2A6591BDD09D}"/>
                    </a:ext>
                  </a:extLst>
                </p:cNvPr>
                <p:cNvSpPr/>
                <p:nvPr/>
              </p:nvSpPr>
              <p:spPr>
                <a:xfrm>
                  <a:off x="6816129" y="3670926"/>
                  <a:ext cx="547832" cy="547832"/>
                </a:xfrm>
                <a:prstGeom prst="ellipse">
                  <a:avLst/>
                </a:prstGeom>
                <a:solidFill>
                  <a:srgbClr val="00728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80637365-FCB6-DC48-919E-98DF93CBD2A2}"/>
                    </a:ext>
                  </a:extLst>
                </p:cNvPr>
                <p:cNvSpPr/>
                <p:nvPr/>
              </p:nvSpPr>
              <p:spPr>
                <a:xfrm>
                  <a:off x="7023014" y="3877811"/>
                  <a:ext cx="134063" cy="134063"/>
                </a:xfrm>
                <a:prstGeom prst="ellipse">
                  <a:avLst/>
                </a:prstGeom>
                <a:solidFill>
                  <a:srgbClr val="DBEAE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A941B4D4-08EB-2744-A732-99DB21C34561}"/>
                    </a:ext>
                  </a:extLst>
                </p:cNvPr>
                <p:cNvSpPr/>
                <p:nvPr/>
              </p:nvSpPr>
              <p:spPr>
                <a:xfrm>
                  <a:off x="6887788" y="374258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1" name="6-Point Star 80">
                <a:extLst>
                  <a:ext uri="{FF2B5EF4-FFF2-40B4-BE49-F238E27FC236}">
                    <a16:creationId xmlns:a16="http://schemas.microsoft.com/office/drawing/2014/main" id="{968CBC1F-267A-DE44-BE46-BD5CF3AB8A64}"/>
                  </a:ext>
                </a:extLst>
              </p:cNvPr>
              <p:cNvSpPr/>
              <p:nvPr/>
            </p:nvSpPr>
            <p:spPr>
              <a:xfrm>
                <a:off x="8817661" y="4115848"/>
                <a:ext cx="274320" cy="301752"/>
              </a:xfrm>
              <a:prstGeom prst="star6">
                <a:avLst/>
              </a:prstGeom>
              <a:solidFill>
                <a:srgbClr val="DFEA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CF67D84C-DA3C-0745-8B41-4AEAE621414C}"/>
                </a:ext>
              </a:extLst>
            </p:cNvPr>
            <p:cNvSpPr/>
            <p:nvPr/>
          </p:nvSpPr>
          <p:spPr>
            <a:xfrm>
              <a:off x="9261733" y="3500910"/>
              <a:ext cx="2347070" cy="1526983"/>
            </a:xfrm>
            <a:prstGeom prst="rect">
              <a:avLst/>
            </a:prstGeom>
            <a:noFill/>
            <a:ln w="222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45812D6-74AC-A74F-B325-3A8707AC0A6B}"/>
              </a:ext>
            </a:extLst>
          </p:cNvPr>
          <p:cNvGrpSpPr/>
          <p:nvPr/>
        </p:nvGrpSpPr>
        <p:grpSpPr>
          <a:xfrm>
            <a:off x="11735" y="5050310"/>
            <a:ext cx="11676394" cy="1545524"/>
            <a:chOff x="11735" y="5050310"/>
            <a:chExt cx="11676394" cy="154552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E885788-E21F-ED4B-AE37-E7CDC4080664}"/>
                </a:ext>
              </a:extLst>
            </p:cNvPr>
            <p:cNvGrpSpPr/>
            <p:nvPr/>
          </p:nvGrpSpPr>
          <p:grpSpPr>
            <a:xfrm>
              <a:off x="1886605" y="5528455"/>
              <a:ext cx="7342536" cy="548640"/>
              <a:chOff x="1886605" y="5441956"/>
              <a:chExt cx="7342536" cy="548640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7419D49-061E-B149-B4E5-7905F56DBAB5}"/>
                  </a:ext>
                </a:extLst>
              </p:cNvPr>
              <p:cNvSpPr txBox="1"/>
              <p:nvPr/>
            </p:nvSpPr>
            <p:spPr>
              <a:xfrm>
                <a:off x="1886605" y="5493138"/>
                <a:ext cx="7168997" cy="446276"/>
              </a:xfrm>
              <a:prstGeom prst="rect">
                <a:avLst/>
              </a:prstGeom>
              <a:solidFill>
                <a:srgbClr val="FFEFDC"/>
              </a:solidFill>
              <a:ln w="38100" cmpd="sng">
                <a:solidFill>
                  <a:srgbClr val="FF89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440" tIns="45720" rIns="0" bIns="45720" rtlCol="0" anchor="ctr">
                <a:spAutoFit/>
              </a:bodyPr>
              <a:lstStyle/>
              <a:p>
                <a:r>
                  <a:rPr lang="en-US" sz="1150" dirty="0"/>
                  <a:t>Middle school outreach efforts engage diverse students, change student attitudes toward science,</a:t>
                </a:r>
              </a:p>
              <a:p>
                <a:r>
                  <a:rPr lang="en-US" sz="1150" dirty="0"/>
                  <a:t>improve teacher satisfaction &amp; confidence, &amp; have positive impact on grad student network formation</a:t>
                </a:r>
                <a:endParaRPr lang="en-US" sz="115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AC1D9C44-AF93-0D4C-B7F4-5F866D35E2DC}"/>
                  </a:ext>
                </a:extLst>
              </p:cNvPr>
              <p:cNvGrpSpPr/>
              <p:nvPr/>
            </p:nvGrpSpPr>
            <p:grpSpPr>
              <a:xfrm>
                <a:off x="8680501" y="5441956"/>
                <a:ext cx="548640" cy="548640"/>
                <a:chOff x="6257329" y="5518776"/>
                <a:chExt cx="547832" cy="547832"/>
              </a:xfrm>
            </p:grpSpPr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49D4631C-643B-B84D-9DB2-4BFC6E4F315B}"/>
                    </a:ext>
                  </a:extLst>
                </p:cNvPr>
                <p:cNvSpPr/>
                <p:nvPr/>
              </p:nvSpPr>
              <p:spPr>
                <a:xfrm>
                  <a:off x="6257329" y="5518776"/>
                  <a:ext cx="547832" cy="547832"/>
                </a:xfrm>
                <a:prstGeom prst="ellipse">
                  <a:avLst/>
                </a:prstGeom>
                <a:solidFill>
                  <a:srgbClr val="FF8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AAC92EE5-A463-4E45-929E-ECA2C413CD90}"/>
                    </a:ext>
                  </a:extLst>
                </p:cNvPr>
                <p:cNvSpPr/>
                <p:nvPr/>
              </p:nvSpPr>
              <p:spPr>
                <a:xfrm>
                  <a:off x="6464214" y="5725661"/>
                  <a:ext cx="134063" cy="134063"/>
                </a:xfrm>
                <a:prstGeom prst="ellipse">
                  <a:avLst/>
                </a:prstGeom>
                <a:solidFill>
                  <a:srgbClr val="FFEE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B9872E0F-6072-7F45-BCD8-6BFE44589A04}"/>
                    </a:ext>
                  </a:extLst>
                </p:cNvPr>
                <p:cNvSpPr/>
                <p:nvPr/>
              </p:nvSpPr>
              <p:spPr>
                <a:xfrm>
                  <a:off x="6328988" y="55904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D744FF0-CD60-1047-B3A3-16B0E4542D81}"/>
                </a:ext>
              </a:extLst>
            </p:cNvPr>
            <p:cNvSpPr/>
            <p:nvPr/>
          </p:nvSpPr>
          <p:spPr>
            <a:xfrm>
              <a:off x="11735" y="5053915"/>
              <a:ext cx="11612880" cy="1508760"/>
            </a:xfrm>
            <a:prstGeom prst="rect">
              <a:avLst/>
            </a:prstGeom>
            <a:noFill/>
            <a:ln w="38100">
              <a:solidFill>
                <a:srgbClr val="FF8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7363EF78-A078-7B44-9082-AA0D390340B3}"/>
                </a:ext>
              </a:extLst>
            </p:cNvPr>
            <p:cNvSpPr/>
            <p:nvPr/>
          </p:nvSpPr>
          <p:spPr>
            <a:xfrm>
              <a:off x="11736" y="5053915"/>
              <a:ext cx="1816171" cy="1508760"/>
            </a:xfrm>
            <a:prstGeom prst="rect">
              <a:avLst/>
            </a:prstGeom>
            <a:solidFill>
              <a:srgbClr val="FF8900"/>
            </a:solidFill>
            <a:ln w="50800" cmpd="sng">
              <a:noFill/>
              <a:prstDash val="solid"/>
              <a:round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/>
                <a:t>Stimulate a broad pipeline of middle school students interested in STEM fields</a:t>
              </a:r>
              <a:endParaRPr lang="en-US" sz="1500" dirty="0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51E6212-5C4D-F642-B853-0A1EAD1A3ECD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56727" y="5112501"/>
              <a:ext cx="1340537" cy="91759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936ED30-CE73-3647-906F-77BB41EBCC40}"/>
                </a:ext>
              </a:extLst>
            </p:cNvPr>
            <p:cNvSpPr txBox="1"/>
            <p:nvPr/>
          </p:nvSpPr>
          <p:spPr>
            <a:xfrm>
              <a:off x="9167997" y="5995670"/>
              <a:ext cx="252013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CBB graduate student works</a:t>
              </a:r>
            </a:p>
            <a:p>
              <a:pPr algn="ctr"/>
              <a:r>
                <a:rPr lang="en-US" sz="1100" dirty="0"/>
                <a:t>with students at the Harlem Children’s Zone. 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D5D30EC-6BF9-5147-A2D6-C82A8ABF0DE2}"/>
                </a:ext>
              </a:extLst>
            </p:cNvPr>
            <p:cNvSpPr/>
            <p:nvPr/>
          </p:nvSpPr>
          <p:spPr>
            <a:xfrm>
              <a:off x="9261733" y="5050310"/>
              <a:ext cx="2347070" cy="1508761"/>
            </a:xfrm>
            <a:prstGeom prst="rect">
              <a:avLst/>
            </a:prstGeom>
            <a:noFill/>
            <a:ln w="222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90027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83B01F-D9DD-1A4D-B5B3-6200F92D1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CBB Legacy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FB5BF-3B9D-6A4C-89FB-77BE5D6AD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69372" y="6705593"/>
            <a:ext cx="914400" cy="228600"/>
          </a:xfrm>
        </p:spPr>
        <p:txBody>
          <a:bodyPr/>
          <a:lstStyle/>
          <a:p>
            <a:fld id="{921CBE81-14BD-7343-B359-01BCBA3179F9}" type="slidenum">
              <a:rPr lang="en-US" smtClean="0"/>
              <a:t>44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F749C6-8E9F-8F58-6118-848DCFB8C3E8}"/>
              </a:ext>
            </a:extLst>
          </p:cNvPr>
          <p:cNvSpPr txBox="1"/>
          <p:nvPr/>
        </p:nvSpPr>
        <p:spPr>
          <a:xfrm>
            <a:off x="1036863" y="1686742"/>
            <a:ext cx="10436679" cy="256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Our most enduring legacy will be our students and postdoctoral scholars who will become the next generation of leaders in science and engineering.</a:t>
            </a:r>
            <a:br>
              <a:rPr lang="en-US" sz="2200" dirty="0"/>
            </a:br>
            <a:endParaRPr lang="en-US" sz="22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Our legacy will also include a set of best practices for fostering Team Science in the physical sciences, which we are disseminating to others.</a:t>
            </a:r>
          </a:p>
        </p:txBody>
      </p:sp>
    </p:spTree>
    <p:extLst>
      <p:ext uri="{BB962C8B-B14F-4D97-AF65-F5344CB8AC3E}">
        <p14:creationId xmlns:p14="http://schemas.microsoft.com/office/powerpoint/2010/main" val="33925429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83B01F-D9DD-1A4D-B5B3-6200F92D1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Mission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FB5BF-3B9D-6A4C-89FB-77BE5D6AD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95200" y="6853043"/>
            <a:ext cx="914400" cy="228600"/>
          </a:xfrm>
        </p:spPr>
        <p:txBody>
          <a:bodyPr/>
          <a:lstStyle/>
          <a:p>
            <a:fld id="{921CBE81-14BD-7343-B359-01BCBA3179F9}" type="slidenum">
              <a:rPr lang="en-US" smtClean="0"/>
              <a:t>45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5C69A3-E586-814F-8249-2F72FF2C26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770" y="1069143"/>
            <a:ext cx="6135624" cy="5783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DBFD77-98B0-014E-A4AF-3CE507FA03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770" y="1069143"/>
            <a:ext cx="6135624" cy="57839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56E35B-F072-5C41-99C7-5A80D60244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770" y="1069143"/>
            <a:ext cx="6135624" cy="578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81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08C84D-7C95-C34E-AC77-F0138565C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Science Objectives and 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849916-9677-BF41-8764-A2CD0A48B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CB5BFC-8E77-0841-9F9F-E500120CE4FD}"/>
              </a:ext>
            </a:extLst>
          </p:cNvPr>
          <p:cNvSpPr txBox="1"/>
          <p:nvPr/>
        </p:nvSpPr>
        <p:spPr>
          <a:xfrm>
            <a:off x="1094264" y="2401896"/>
            <a:ext cx="8137498" cy="1805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9250" indent="-336550">
              <a:spcAft>
                <a:spcPts val="1400"/>
              </a:spcAft>
            </a:pPr>
            <a:r>
              <a:rPr lang="en-US" sz="2200" b="1" dirty="0">
                <a:solidFill>
                  <a:schemeClr val="bg1">
                    <a:lumMod val="10000"/>
                  </a:schemeClr>
                </a:solidFill>
              </a:rPr>
              <a:t>1. Effective communication practices across all aspects of research and administration</a:t>
            </a:r>
          </a:p>
          <a:p>
            <a:pPr marL="349250" indent="-336550">
              <a:spcAft>
                <a:spcPts val="1400"/>
              </a:spcAft>
            </a:pPr>
            <a:r>
              <a:rPr lang="en-US" sz="2200" b="1" dirty="0">
                <a:solidFill>
                  <a:schemeClr val="bg1">
                    <a:lumMod val="10000"/>
                  </a:schemeClr>
                </a:solidFill>
              </a:rPr>
              <a:t>2. Shared goals and shared recognition</a:t>
            </a:r>
          </a:p>
          <a:p>
            <a:pPr marL="349250" indent="-336550">
              <a:spcAft>
                <a:spcPts val="1400"/>
              </a:spcAft>
            </a:pPr>
            <a:r>
              <a:rPr lang="en-US" sz="2200" b="1" dirty="0">
                <a:solidFill>
                  <a:schemeClr val="bg1">
                    <a:lumMod val="10000"/>
                  </a:schemeClr>
                </a:solidFill>
              </a:rPr>
              <a:t>3. Strong leadership and transparent decision making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445829-1374-B249-B4E7-627B35A8C8FB}"/>
              </a:ext>
            </a:extLst>
          </p:cNvPr>
          <p:cNvSpPr/>
          <p:nvPr/>
        </p:nvSpPr>
        <p:spPr>
          <a:xfrm>
            <a:off x="1178414" y="2404865"/>
            <a:ext cx="8243561" cy="846706"/>
          </a:xfrm>
          <a:prstGeom prst="rect">
            <a:avLst/>
          </a:prstGeom>
          <a:solidFill>
            <a:srgbClr val="B31B1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592E86-5F07-A848-8616-619A358DE388}"/>
              </a:ext>
            </a:extLst>
          </p:cNvPr>
          <p:cNvSpPr txBox="1"/>
          <p:nvPr/>
        </p:nvSpPr>
        <p:spPr>
          <a:xfrm>
            <a:off x="1094264" y="973777"/>
            <a:ext cx="10357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4963" indent="-1597025"/>
            <a:r>
              <a:rPr lang="en-US" sz="2400" b="1" dirty="0">
                <a:solidFill>
                  <a:schemeClr val="accent1"/>
                </a:solidFill>
                <a:latin typeface="Trebuchet MS" panose="020B0703020202090204" pitchFamily="34" charset="0"/>
              </a:rPr>
              <a:t>Objective: Use team science to enable all participants — faculty, postdocs, and students — to be successful in convergence research.</a:t>
            </a:r>
          </a:p>
        </p:txBody>
      </p:sp>
    </p:spTree>
    <p:extLst>
      <p:ext uri="{BB962C8B-B14F-4D97-AF65-F5344CB8AC3E}">
        <p14:creationId xmlns:p14="http://schemas.microsoft.com/office/powerpoint/2010/main" val="385903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CF4015-CE62-8141-A8EB-DD3C1C422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Communication Needs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23188A-5F17-234D-B6F4-E696FCE6B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6</a:t>
            </a:fld>
            <a:endParaRPr lang="en-US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3077A84-AC20-7540-879C-7D01B9369271}"/>
              </a:ext>
            </a:extLst>
          </p:cNvPr>
          <p:cNvSpPr txBox="1">
            <a:spLocks/>
          </p:cNvSpPr>
          <p:nvPr/>
        </p:nvSpPr>
        <p:spPr bwMode="auto">
          <a:xfrm>
            <a:off x="2063286" y="1736828"/>
            <a:ext cx="8178800" cy="444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ln>
                  <a:noFill/>
                </a:ln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32" indent="-28574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ln>
                  <a:noFill/>
                </a:ln>
                <a:solidFill>
                  <a:schemeClr val="accent1"/>
                </a:solidFill>
                <a:latin typeface="+mn-lt"/>
              </a:defRPr>
            </a:lvl2pPr>
            <a:lvl3pPr marL="1142971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ln>
                  <a:noFill/>
                </a:ln>
                <a:solidFill>
                  <a:schemeClr val="accent1"/>
                </a:solidFill>
                <a:latin typeface="+mn-lt"/>
              </a:defRPr>
            </a:lvl3pPr>
            <a:lvl4pPr marL="1600160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ln>
                  <a:noFill/>
                </a:ln>
                <a:solidFill>
                  <a:schemeClr val="accent1"/>
                </a:solidFill>
                <a:latin typeface="+mn-lt"/>
              </a:defRPr>
            </a:lvl4pPr>
            <a:lvl5pPr marL="2057349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ln>
                  <a:noFill/>
                </a:ln>
                <a:solidFill>
                  <a:schemeClr val="accent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9pPr>
          </a:lstStyle>
          <a:p>
            <a:pPr marL="228600" marR="0" lvl="0" indent="-215900" algn="l" defTabSz="914400" rtl="0" eaLnBrk="1" fontAlgn="base" latinLnBrk="0" hangingPunct="1">
              <a:lnSpc>
                <a:spcPts val="42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>
                <a:solidFill>
                  <a:srgbClr val="4D4E53"/>
                </a:solidFill>
                <a:latin typeface="Arial"/>
              </a:rPr>
              <a:t>Ongoing science</a:t>
            </a:r>
          </a:p>
          <a:p>
            <a:pPr marL="628641" lvl="1" indent="-215900" defTabSz="914400">
              <a:lnSpc>
                <a:spcPts val="4200"/>
              </a:lnSpc>
              <a:spcBef>
                <a:spcPts val="0"/>
              </a:spcBef>
              <a:buFontTx/>
              <a:buChar char="•"/>
            </a:pPr>
            <a:r>
              <a:rPr kumimoji="0" lang="en-US" sz="2200" b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What’s new? Where can collaborators</a:t>
            </a:r>
            <a:r>
              <a:rPr kumimoji="0" lang="en-US" sz="2200" b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add value</a:t>
            </a:r>
            <a:r>
              <a:rPr kumimoji="0" lang="en-US" sz="2200" b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  <a:p>
            <a:pPr marL="628641" lvl="1" indent="-215900" defTabSz="914400">
              <a:lnSpc>
                <a:spcPts val="4200"/>
              </a:lnSpc>
              <a:spcBef>
                <a:spcPts val="0"/>
              </a:spcBef>
              <a:buFontTx/>
              <a:buChar char="•"/>
            </a:pPr>
            <a:r>
              <a:rPr lang="en-US" sz="2200" kern="0" dirty="0">
                <a:latin typeface="Arial"/>
              </a:rPr>
              <a:t>What’s happening across the Center?</a:t>
            </a:r>
          </a:p>
          <a:p>
            <a:pPr marL="628641" lvl="1" indent="-215900" defTabSz="914400">
              <a:lnSpc>
                <a:spcPts val="4200"/>
              </a:lnSpc>
              <a:spcBef>
                <a:spcPts val="0"/>
              </a:spcBef>
              <a:buFontTx/>
              <a:buChar char="•"/>
            </a:pPr>
            <a:r>
              <a:rPr kumimoji="0" lang="en-US" sz="2200" b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What’s happening around the world?</a:t>
            </a:r>
          </a:p>
          <a:p>
            <a:pPr marL="228600" indent="-215900" defTabSz="914400">
              <a:lnSpc>
                <a:spcPts val="4200"/>
              </a:lnSpc>
              <a:spcBef>
                <a:spcPts val="0"/>
              </a:spcBef>
            </a:pPr>
            <a:r>
              <a:rPr lang="en-US" sz="2400" kern="0" dirty="0">
                <a:solidFill>
                  <a:srgbClr val="4D4E53"/>
                </a:solidFill>
              </a:rPr>
              <a:t>Background science, vocabulary, and our prior work</a:t>
            </a:r>
          </a:p>
          <a:p>
            <a:pPr marL="228600" indent="-215900" defTabSz="914400">
              <a:lnSpc>
                <a:spcPts val="4200"/>
              </a:lnSpc>
              <a:spcBef>
                <a:spcPts val="0"/>
              </a:spcBef>
            </a:pPr>
            <a:r>
              <a:rPr lang="en-US" sz="2400" kern="0" dirty="0">
                <a:solidFill>
                  <a:srgbClr val="4D4E53"/>
                </a:solidFill>
              </a:rPr>
              <a:t>Our mission to new members</a:t>
            </a:r>
          </a:p>
          <a:p>
            <a:pPr marL="228600" indent="-215900" defTabSz="914400">
              <a:lnSpc>
                <a:spcPts val="4200"/>
              </a:lnSpc>
              <a:spcBef>
                <a:spcPts val="0"/>
              </a:spcBef>
            </a:pPr>
            <a:r>
              <a:rPr lang="en-US" sz="2400" kern="0" dirty="0">
                <a:solidFill>
                  <a:srgbClr val="4D4E53"/>
                </a:solidFill>
              </a:rPr>
              <a:t>Our progress to the world</a:t>
            </a:r>
          </a:p>
          <a:p>
            <a:pPr marL="228600" indent="-215900" defTabSz="914400">
              <a:lnSpc>
                <a:spcPts val="4200"/>
              </a:lnSpc>
              <a:spcBef>
                <a:spcPts val="0"/>
              </a:spcBef>
            </a:pPr>
            <a:r>
              <a:rPr lang="en-US" sz="2400" kern="0" dirty="0">
                <a:solidFill>
                  <a:srgbClr val="4D4E53"/>
                </a:solidFill>
                <a:latin typeface="Arial"/>
              </a:rPr>
              <a:t>Policies, procedures, and expectations</a:t>
            </a:r>
            <a:endParaRPr kumimoji="0" lang="en-US" sz="2400" b="0" u="none" strike="noStrike" kern="0" cap="none" spc="0" normalizeH="0" baseline="0" noProof="0" dirty="0">
              <a:ln>
                <a:noFill/>
              </a:ln>
              <a:solidFill>
                <a:srgbClr val="4D4E5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5CF6D-75D2-5A41-97F1-AE15ED8AA60D}"/>
              </a:ext>
            </a:extLst>
          </p:cNvPr>
          <p:cNvSpPr txBox="1"/>
          <p:nvPr/>
        </p:nvSpPr>
        <p:spPr>
          <a:xfrm>
            <a:off x="1999786" y="1299948"/>
            <a:ext cx="6011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Within CBB, we need to communicate…</a:t>
            </a:r>
          </a:p>
        </p:txBody>
      </p:sp>
    </p:spTree>
    <p:extLst>
      <p:ext uri="{BB962C8B-B14F-4D97-AF65-F5344CB8AC3E}">
        <p14:creationId xmlns:p14="http://schemas.microsoft.com/office/powerpoint/2010/main" val="94144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927433-14B5-D04B-8FA6-D2BA1AFA0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Communicating across Space and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7B1D91-6880-FB45-83A0-C8AB62201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C1F73FB-A5B3-8F41-99A5-BA33B0FDC7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9259194"/>
              </p:ext>
            </p:extLst>
          </p:nvPr>
        </p:nvGraphicFramePr>
        <p:xfrm>
          <a:off x="520700" y="1385888"/>
          <a:ext cx="8486775" cy="470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134100" imgH="3403600" progId="Excel.Sheet.12">
                  <p:embed/>
                </p:oleObj>
              </mc:Choice>
              <mc:Fallback>
                <p:oleObj name="Worksheet" r:id="rId3" imgW="6134100" imgH="34036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0700" y="1385888"/>
                        <a:ext cx="8486775" cy="4708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DCB07081-05C7-E244-86DB-CECB2592F2CD}"/>
              </a:ext>
            </a:extLst>
          </p:cNvPr>
          <p:cNvSpPr/>
          <p:nvPr/>
        </p:nvSpPr>
        <p:spPr>
          <a:xfrm>
            <a:off x="464197" y="3191557"/>
            <a:ext cx="4151587" cy="1935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614317-2550-6E45-8606-A38300E781AA}"/>
              </a:ext>
            </a:extLst>
          </p:cNvPr>
          <p:cNvSpPr/>
          <p:nvPr/>
        </p:nvSpPr>
        <p:spPr>
          <a:xfrm>
            <a:off x="5002924" y="1292773"/>
            <a:ext cx="4151587" cy="1723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EF9A55-633E-104B-A3E9-DFDDD854CC80}"/>
              </a:ext>
            </a:extLst>
          </p:cNvPr>
          <p:cNvSpPr/>
          <p:nvPr/>
        </p:nvSpPr>
        <p:spPr>
          <a:xfrm>
            <a:off x="5022970" y="3197279"/>
            <a:ext cx="4041008" cy="2448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FDC010-70D7-6F42-AB43-2C05712C9F4F}"/>
              </a:ext>
            </a:extLst>
          </p:cNvPr>
          <p:cNvSpPr/>
          <p:nvPr/>
        </p:nvSpPr>
        <p:spPr>
          <a:xfrm>
            <a:off x="430924" y="1219200"/>
            <a:ext cx="4151587" cy="1439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10800C-2953-D745-B3B3-A25DC7520388}"/>
              </a:ext>
            </a:extLst>
          </p:cNvPr>
          <p:cNvGrpSpPr/>
          <p:nvPr/>
        </p:nvGrpSpPr>
        <p:grpSpPr>
          <a:xfrm>
            <a:off x="9489715" y="1120623"/>
            <a:ext cx="2379403" cy="3149462"/>
            <a:chOff x="9489715" y="1000877"/>
            <a:chExt cx="2379403" cy="31494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1D6E875-A94A-8C49-8AB6-AEA3C0322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772224">
              <a:off x="9489715" y="1255493"/>
              <a:ext cx="1883612" cy="289484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01879F1-901F-6B4A-B53F-02E0A1B91209}"/>
                </a:ext>
              </a:extLst>
            </p:cNvPr>
            <p:cNvSpPr txBox="1"/>
            <p:nvPr/>
          </p:nvSpPr>
          <p:spPr>
            <a:xfrm rot="761906">
              <a:off x="9728788" y="1000877"/>
              <a:ext cx="21403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39 talks + 140 people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CB41CD1-EA6C-F840-B3DE-EE15ACD242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7167">
            <a:off x="9589696" y="3692586"/>
            <a:ext cx="1848425" cy="238424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818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BCE8B1-FA05-6543-951B-64A041E4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Communicating to New Members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2F0C47-FC62-2E4B-9184-C0935E6E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E5C44B-3683-A441-A61E-B163242C2EAF}"/>
              </a:ext>
            </a:extLst>
          </p:cNvPr>
          <p:cNvGrpSpPr/>
          <p:nvPr/>
        </p:nvGrpSpPr>
        <p:grpSpPr>
          <a:xfrm>
            <a:off x="224854" y="1074018"/>
            <a:ext cx="5335115" cy="5488005"/>
            <a:chOff x="224854" y="1074018"/>
            <a:chExt cx="5335115" cy="548800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7F439EF-D78B-2848-A44F-DF9150C9EA5B}"/>
                </a:ext>
              </a:extLst>
            </p:cNvPr>
            <p:cNvSpPr txBox="1"/>
            <p:nvPr/>
          </p:nvSpPr>
          <p:spPr>
            <a:xfrm>
              <a:off x="224854" y="1074018"/>
              <a:ext cx="533511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/>
                <a:t>CBB has a formal onboarding process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39951BE-BC8E-DE47-BE2F-062AE3CEA11D}"/>
                </a:ext>
              </a:extLst>
            </p:cNvPr>
            <p:cNvSpPr txBox="1"/>
            <p:nvPr/>
          </p:nvSpPr>
          <p:spPr>
            <a:xfrm>
              <a:off x="689546" y="1534612"/>
              <a:ext cx="4206601" cy="28052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/>
                <a:t>• Meeting and letter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/>
                <a:t>• What is CBB?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/>
                <a:t>• Our expectations (&amp; benefits!)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/>
                <a:t>• Gather demographic info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/>
                <a:t>• Electronic resources &amp; passwords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/>
                <a:t>• Videoconferencing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F9789A3-D1B7-874A-8CB4-A43721053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7868" y="4426493"/>
              <a:ext cx="1459677" cy="1459677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F6EACA-2DB6-7847-BFBC-2B414E84F4A7}"/>
                </a:ext>
              </a:extLst>
            </p:cNvPr>
            <p:cNvSpPr txBox="1"/>
            <p:nvPr/>
          </p:nvSpPr>
          <p:spPr>
            <a:xfrm>
              <a:off x="1574413" y="5977248"/>
              <a:ext cx="20665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Joan Curtiss</a:t>
              </a:r>
            </a:p>
            <a:p>
              <a:pPr algn="ctr"/>
              <a:r>
                <a:rPr lang="en-US" sz="1400" dirty="0"/>
                <a:t>CBB Managing Director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EC78E6-3371-6D40-A7AC-C4969DA7A3DE}"/>
              </a:ext>
            </a:extLst>
          </p:cNvPr>
          <p:cNvGrpSpPr/>
          <p:nvPr/>
        </p:nvGrpSpPr>
        <p:grpSpPr>
          <a:xfrm>
            <a:off x="5954753" y="1074018"/>
            <a:ext cx="6236560" cy="4903230"/>
            <a:chOff x="5954753" y="1074018"/>
            <a:chExt cx="6236560" cy="490323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B6845BC-BD07-5A4D-A23F-D9A2C3513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3490" y="1848051"/>
              <a:ext cx="2230834" cy="2877508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F2124E-17EE-BB43-B252-74BA350F6486}"/>
                </a:ext>
              </a:extLst>
            </p:cNvPr>
            <p:cNvSpPr txBox="1"/>
            <p:nvPr/>
          </p:nvSpPr>
          <p:spPr>
            <a:xfrm>
              <a:off x="8774455" y="1752903"/>
              <a:ext cx="3339376" cy="3801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dirty="0"/>
                <a:t>• About the Center</a:t>
              </a:r>
            </a:p>
            <a:p>
              <a:pPr lvl="1">
                <a:spcAft>
                  <a:spcPts val="300"/>
                </a:spcAft>
              </a:pPr>
              <a:r>
                <a:rPr lang="en-US" dirty="0"/>
                <a:t>Who are we?</a:t>
              </a:r>
            </a:p>
            <a:p>
              <a:pPr lvl="1">
                <a:spcAft>
                  <a:spcPts val="300"/>
                </a:spcAft>
              </a:pPr>
              <a:r>
                <a:rPr lang="en-US" dirty="0"/>
                <a:t>What are we?</a:t>
              </a:r>
            </a:p>
            <a:p>
              <a:pPr lvl="1">
                <a:spcAft>
                  <a:spcPts val="300"/>
                </a:spcAft>
              </a:pPr>
              <a:r>
                <a:rPr lang="en-US" dirty="0"/>
                <a:t>Professional Development</a:t>
              </a:r>
            </a:p>
            <a:p>
              <a:pPr>
                <a:spcAft>
                  <a:spcPts val="300"/>
                </a:spcAft>
              </a:pPr>
              <a:r>
                <a:rPr lang="en-US" dirty="0"/>
                <a:t>• Finding information</a:t>
              </a:r>
            </a:p>
            <a:p>
              <a:pPr>
                <a:spcAft>
                  <a:spcPts val="300"/>
                </a:spcAft>
              </a:pPr>
              <a:r>
                <a:rPr lang="en-US" dirty="0"/>
                <a:t>	YouTube channel</a:t>
              </a:r>
            </a:p>
            <a:p>
              <a:pPr>
                <a:spcAft>
                  <a:spcPts val="300"/>
                </a:spcAft>
              </a:pPr>
              <a:r>
                <a:rPr lang="en-US" dirty="0"/>
                <a:t>• Getting things done</a:t>
              </a:r>
            </a:p>
            <a:p>
              <a:pPr lvl="1">
                <a:spcAft>
                  <a:spcPts val="300"/>
                </a:spcAft>
              </a:pPr>
              <a:r>
                <a:rPr lang="en-US" dirty="0"/>
                <a:t>Travel reimbursements</a:t>
              </a:r>
            </a:p>
            <a:p>
              <a:pPr lvl="1">
                <a:spcAft>
                  <a:spcPts val="300"/>
                </a:spcAft>
              </a:pPr>
              <a:r>
                <a:rPr lang="en-US" dirty="0"/>
                <a:t>Using </a:t>
              </a:r>
              <a:r>
                <a:rPr lang="en-US" dirty="0" err="1"/>
                <a:t>Indico</a:t>
              </a:r>
              <a:r>
                <a:rPr lang="en-US" dirty="0"/>
                <a:t>, Box, etc.</a:t>
              </a:r>
            </a:p>
            <a:p>
              <a:pPr>
                <a:spcAft>
                  <a:spcPts val="300"/>
                </a:spcAft>
              </a:pPr>
              <a:r>
                <a:rPr lang="en-US" dirty="0"/>
                <a:t>• Interacting with industry</a:t>
              </a:r>
            </a:p>
            <a:p>
              <a:pPr lvl="1"/>
              <a:endParaRPr lang="en-US" dirty="0"/>
            </a:p>
            <a:p>
              <a:pPr lvl="1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56713D-0096-B74C-A1EC-706102254FEA}"/>
                </a:ext>
              </a:extLst>
            </p:cNvPr>
            <p:cNvSpPr txBox="1"/>
            <p:nvPr/>
          </p:nvSpPr>
          <p:spPr>
            <a:xfrm>
              <a:off x="6240645" y="1074018"/>
              <a:ext cx="595066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/>
                <a:t>CBB has a printed (&amp; electronic) handbook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FD6CCA9-C29C-A842-A957-A851F7DF927E}"/>
                </a:ext>
              </a:extLst>
            </p:cNvPr>
            <p:cNvCxnSpPr>
              <a:cxnSpLocks/>
            </p:cNvCxnSpPr>
            <p:nvPr/>
          </p:nvCxnSpPr>
          <p:spPr>
            <a:xfrm>
              <a:off x="5954753" y="1674796"/>
              <a:ext cx="0" cy="4302452"/>
            </a:xfrm>
            <a:prstGeom prst="line">
              <a:avLst/>
            </a:prstGeom>
            <a:noFill/>
            <a:ln w="28575" cap="flat" cmpd="sng" algn="ctr">
              <a:solidFill>
                <a:srgbClr val="B42D25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73874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08C84D-7C95-C34E-AC77-F0138565C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Science Objectives and 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849916-9677-BF41-8764-A2CD0A48B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CB5BFC-8E77-0841-9F9F-E500120CE4FD}"/>
              </a:ext>
            </a:extLst>
          </p:cNvPr>
          <p:cNvSpPr txBox="1"/>
          <p:nvPr/>
        </p:nvSpPr>
        <p:spPr>
          <a:xfrm>
            <a:off x="1094264" y="2401896"/>
            <a:ext cx="8137498" cy="1805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9250" indent="-336550">
              <a:spcAft>
                <a:spcPts val="1400"/>
              </a:spcAft>
            </a:pPr>
            <a:r>
              <a:rPr lang="en-US" sz="2200" b="1" dirty="0">
                <a:solidFill>
                  <a:schemeClr val="bg1">
                    <a:lumMod val="10000"/>
                  </a:schemeClr>
                </a:solidFill>
              </a:rPr>
              <a:t>1. Effective communication practices across all aspects of research and administration</a:t>
            </a:r>
          </a:p>
          <a:p>
            <a:pPr marL="349250" indent="-336550">
              <a:spcAft>
                <a:spcPts val="1400"/>
              </a:spcAft>
            </a:pPr>
            <a:r>
              <a:rPr lang="en-US" sz="2200" b="1" dirty="0">
                <a:solidFill>
                  <a:schemeClr val="bg1">
                    <a:lumMod val="10000"/>
                  </a:schemeClr>
                </a:solidFill>
              </a:rPr>
              <a:t>2. Shared goals and shared recognition</a:t>
            </a:r>
          </a:p>
          <a:p>
            <a:pPr marL="349250" indent="-336550">
              <a:spcAft>
                <a:spcPts val="1400"/>
              </a:spcAft>
            </a:pPr>
            <a:r>
              <a:rPr lang="en-US" sz="2200" b="1" dirty="0">
                <a:solidFill>
                  <a:schemeClr val="bg1">
                    <a:lumMod val="10000"/>
                  </a:schemeClr>
                </a:solidFill>
              </a:rPr>
              <a:t>3. Strong leadership and transparent decision making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445829-1374-B249-B4E7-627B35A8C8FB}"/>
              </a:ext>
            </a:extLst>
          </p:cNvPr>
          <p:cNvSpPr/>
          <p:nvPr/>
        </p:nvSpPr>
        <p:spPr>
          <a:xfrm>
            <a:off x="1178414" y="3241204"/>
            <a:ext cx="8243561" cy="472150"/>
          </a:xfrm>
          <a:prstGeom prst="rect">
            <a:avLst/>
          </a:prstGeom>
          <a:solidFill>
            <a:srgbClr val="B31B1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592E86-5F07-A848-8616-619A358DE388}"/>
              </a:ext>
            </a:extLst>
          </p:cNvPr>
          <p:cNvSpPr txBox="1"/>
          <p:nvPr/>
        </p:nvSpPr>
        <p:spPr>
          <a:xfrm>
            <a:off x="1094264" y="973777"/>
            <a:ext cx="10357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4963" indent="-1597025"/>
            <a:r>
              <a:rPr lang="en-US" sz="2400" b="1" dirty="0">
                <a:solidFill>
                  <a:schemeClr val="accent1"/>
                </a:solidFill>
                <a:latin typeface="Trebuchet MS" panose="020B0703020202090204" pitchFamily="34" charset="0"/>
              </a:rPr>
              <a:t>Objective: Use team science to enable all participants — faculty, postdocs, and students — to be successful in convergence research.</a:t>
            </a:r>
          </a:p>
        </p:txBody>
      </p:sp>
    </p:spTree>
    <p:extLst>
      <p:ext uri="{BB962C8B-B14F-4D97-AF65-F5344CB8AC3E}">
        <p14:creationId xmlns:p14="http://schemas.microsoft.com/office/powerpoint/2010/main" val="1462573048"/>
      </p:ext>
    </p:extLst>
  </p:cSld>
  <p:clrMapOvr>
    <a:masterClrMapping/>
  </p:clrMapOvr>
</p:sld>
</file>

<file path=ppt/theme/theme1.xml><?xml version="1.0" encoding="utf-8"?>
<a:theme xmlns:a="http://schemas.openxmlformats.org/drawingml/2006/main" name="Bright Beams theme">
  <a:themeElements>
    <a:clrScheme name="CBB COLORS">
      <a:dk1>
        <a:srgbClr val="000000"/>
      </a:dk1>
      <a:lt1>
        <a:srgbClr val="FFFFFF"/>
      </a:lt1>
      <a:dk2>
        <a:srgbClr val="CBCBCB"/>
      </a:dk2>
      <a:lt2>
        <a:srgbClr val="E5E5E5"/>
      </a:lt2>
      <a:accent1>
        <a:srgbClr val="B31B1B"/>
      </a:accent1>
      <a:accent2>
        <a:srgbClr val="08657C"/>
      </a:accent2>
      <a:accent3>
        <a:srgbClr val="FE7E00"/>
      </a:accent3>
      <a:accent4>
        <a:srgbClr val="CB2A10"/>
      </a:accent4>
      <a:accent5>
        <a:srgbClr val="9D9583"/>
      </a:accent5>
      <a:accent6>
        <a:srgbClr val="CBCBCB"/>
      </a:accent6>
      <a:hlink>
        <a:srgbClr val="FE7E00"/>
      </a:hlink>
      <a:folHlink>
        <a:srgbClr val="CB2A10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lideTemp_16to9" id="{E16BDA77-B995-E740-BEAD-CFA7EAD27E0C}" vid="{9302349C-FF9F-3F46-9DE4-BC53EE1B2B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Bright Beams theme</Template>
  <TotalTime>6605</TotalTime>
  <Words>2600</Words>
  <Application>Microsoft Macintosh PowerPoint</Application>
  <PresentationFormat>Widescreen</PresentationFormat>
  <Paragraphs>404</Paragraphs>
  <Slides>45</Slides>
  <Notes>28</Notes>
  <HiddenSlides>1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Arial</vt:lpstr>
      <vt:lpstr>Arial</vt:lpstr>
      <vt:lpstr>Calibri</vt:lpstr>
      <vt:lpstr>Helvetica</vt:lpstr>
      <vt:lpstr>Times</vt:lpstr>
      <vt:lpstr>Times New Roman</vt:lpstr>
      <vt:lpstr>Trebuchet MS</vt:lpstr>
      <vt:lpstr>Bright Beams theme</vt:lpstr>
      <vt:lpstr>Worksheet</vt:lpstr>
      <vt:lpstr>Team Science, Education, and Diversity Melissa A. Hines</vt:lpstr>
      <vt:lpstr>Our Mission</vt:lpstr>
      <vt:lpstr>The Science of Team Science</vt:lpstr>
      <vt:lpstr>The Science of Team Science</vt:lpstr>
      <vt:lpstr>Team Science Objectives and Goals</vt:lpstr>
      <vt:lpstr>Our Communication Needs</vt:lpstr>
      <vt:lpstr>Communicating across Space and Time</vt:lpstr>
      <vt:lpstr>Communicating to New Members</vt:lpstr>
      <vt:lpstr>Team Science Objectives and Goals</vt:lpstr>
      <vt:lpstr>Shared goals &amp; Shared recognition</vt:lpstr>
      <vt:lpstr>Team Science Objectives and Goals</vt:lpstr>
      <vt:lpstr>Strong leadership &amp; Transparent decision making</vt:lpstr>
      <vt:lpstr>Is Team Science Working?</vt:lpstr>
      <vt:lpstr>Evaluation of All Activities</vt:lpstr>
      <vt:lpstr>Dissemination of our Team Science Insights</vt:lpstr>
      <vt:lpstr>Professional Development</vt:lpstr>
      <vt:lpstr>Career Exploration and Planning</vt:lpstr>
      <vt:lpstr>2023: Accelerators and Society Symposium</vt:lpstr>
      <vt:lpstr>Professional Development Workshops (~2/yr)</vt:lpstr>
      <vt:lpstr>2023: Research Ethics with Prof. David Muller</vt:lpstr>
      <vt:lpstr>Annual Case-Based Mentoring Workshops</vt:lpstr>
      <vt:lpstr>Diversity, Equity, and Inclusion Training</vt:lpstr>
      <vt:lpstr>2023 Diversity, Equity, and Inclusion Training</vt:lpstr>
      <vt:lpstr>Pedagogy Talks at Annual Meeting</vt:lpstr>
      <vt:lpstr>Archiving Our Pedagogy: CBB YouTube Channel</vt:lpstr>
      <vt:lpstr>Many Leadership Opportunities for GSs &amp; PDs</vt:lpstr>
      <vt:lpstr>Accelerator Physics Training</vt:lpstr>
      <vt:lpstr>Our Output to Date: 51+ Highly Trained Scientists</vt:lpstr>
      <vt:lpstr>Expanding the Pipeline</vt:lpstr>
      <vt:lpstr>Expanding the Pipeline: K-12 Students</vt:lpstr>
      <vt:lpstr>New Module: Controlled Collisions with 3D-Printed Ramps</vt:lpstr>
      <vt:lpstr>Modules are Available Through Our Lending Library</vt:lpstr>
      <vt:lpstr>Teacher and Student Workshops in AZ, Ithaca, &amp; Binghamton NY</vt:lpstr>
      <vt:lpstr>Expanding the Pipeline: REU &amp; Undergraduate Research</vt:lpstr>
      <vt:lpstr>Where does our pipeline lead?</vt:lpstr>
      <vt:lpstr>Expanding the Pipeline: Diverse Partnerships</vt:lpstr>
      <vt:lpstr>CBB Success Stories: Clark Atlanta Partnership</vt:lpstr>
      <vt:lpstr>Building New Bridges to HBCUs</vt:lpstr>
      <vt:lpstr>Expanding Our Partnerships: UPR and UNM</vt:lpstr>
      <vt:lpstr>Progress towards Diversity Indicators</vt:lpstr>
      <vt:lpstr>Diversity Trends over Time</vt:lpstr>
      <vt:lpstr>PowerPoint Presentation</vt:lpstr>
      <vt:lpstr>PowerPoint Presentation</vt:lpstr>
      <vt:lpstr>CBB Legacy</vt:lpstr>
      <vt:lpstr>Our Mission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Science, Education, and Diversity Melissa A. Hines</dc:title>
  <dc:subject/>
  <dc:creator>Melissa A. Hines</dc:creator>
  <cp:keywords/>
  <dc:description/>
  <cp:lastModifiedBy>Melissa A. Hines</cp:lastModifiedBy>
  <cp:revision>155</cp:revision>
  <cp:lastPrinted>2023-07-17T21:08:53Z</cp:lastPrinted>
  <dcterms:created xsi:type="dcterms:W3CDTF">2021-06-08T17:17:26Z</dcterms:created>
  <dcterms:modified xsi:type="dcterms:W3CDTF">2024-03-14T23:25:58Z</dcterms:modified>
  <cp:category/>
</cp:coreProperties>
</file>