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0"/>
  </p:notesMasterIdLst>
  <p:sldIdLst>
    <p:sldId id="256" r:id="rId2"/>
    <p:sldId id="1509" r:id="rId3"/>
    <p:sldId id="1484" r:id="rId4"/>
    <p:sldId id="1515" r:id="rId5"/>
    <p:sldId id="1517" r:id="rId6"/>
    <p:sldId id="1516" r:id="rId7"/>
    <p:sldId id="1497" r:id="rId8"/>
    <p:sldId id="259" r:id="rId9"/>
    <p:sldId id="1481" r:id="rId10"/>
    <p:sldId id="261" r:id="rId11"/>
    <p:sldId id="1498" r:id="rId12"/>
    <p:sldId id="281" r:id="rId13"/>
    <p:sldId id="266" r:id="rId14"/>
    <p:sldId id="1494" r:id="rId15"/>
    <p:sldId id="270" r:id="rId16"/>
    <p:sldId id="271" r:id="rId17"/>
    <p:sldId id="272" r:id="rId18"/>
    <p:sldId id="274" r:id="rId19"/>
    <p:sldId id="1496" r:id="rId20"/>
    <p:sldId id="1511" r:id="rId21"/>
    <p:sldId id="1465" r:id="rId22"/>
    <p:sldId id="1506" r:id="rId23"/>
    <p:sldId id="1513" r:id="rId24"/>
    <p:sldId id="276" r:id="rId25"/>
    <p:sldId id="1518" r:id="rId26"/>
    <p:sldId id="263" r:id="rId27"/>
    <p:sldId id="1504" r:id="rId28"/>
    <p:sldId id="364" r:id="rId29"/>
    <p:sldId id="1466" r:id="rId30"/>
    <p:sldId id="1514" r:id="rId31"/>
    <p:sldId id="683" r:id="rId32"/>
    <p:sldId id="258" r:id="rId33"/>
    <p:sldId id="1489" r:id="rId34"/>
    <p:sldId id="1476" r:id="rId35"/>
    <p:sldId id="1477" r:id="rId36"/>
    <p:sldId id="1478" r:id="rId37"/>
    <p:sldId id="1479" r:id="rId38"/>
    <p:sldId id="1480" r:id="rId3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tchie Patterson" initials="RP" lastIdx="2" clrIdx="0">
    <p:extLst>
      <p:ext uri="{19B8F6BF-5375-455C-9EA6-DF929625EA0E}">
        <p15:presenceInfo xmlns:p15="http://schemas.microsoft.com/office/powerpoint/2012/main" userId="S::jrp3@cornell.edu::6ddc8187-5c24-4c55-98c4-b778eb2a1e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A727F"/>
    <a:srgbClr val="B31B1B"/>
    <a:srgbClr val="0B0D7B"/>
    <a:srgbClr val="1D6791"/>
    <a:srgbClr val="A7A4A5"/>
    <a:srgbClr val="4ECDCC"/>
    <a:srgbClr val="61F2F0"/>
    <a:srgbClr val="D8D818"/>
    <a:srgbClr val="59D0CC"/>
    <a:srgbClr val="00B9B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49"/>
    <p:restoredTop sz="91181"/>
  </p:normalViewPr>
  <p:slideViewPr>
    <p:cSldViewPr snapToGrid="0" snapToObjects="1">
      <p:cViewPr varScale="1">
        <p:scale>
          <a:sx n="136" d="100"/>
          <a:sy n="136" d="100"/>
        </p:scale>
        <p:origin x="704" y="19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9" d="100"/>
        <a:sy n="59" d="100"/>
      </p:scale>
      <p:origin x="0" y="0"/>
    </p:cViewPr>
  </p:sorterViewPr>
  <p:notesViewPr>
    <p:cSldViewPr snapToGrid="0" snapToObjects="1">
      <p:cViewPr varScale="1">
        <p:scale>
          <a:sx n="103" d="100"/>
          <a:sy n="103" d="100"/>
        </p:scale>
        <p:origin x="4184"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8T19:56:31.820"/>
    </inkml:context>
    <inkml:brush xml:id="br0">
      <inkml:brushProperty name="width" value="0.1" units="cm"/>
      <inkml:brushProperty name="height" value="0.6" units="cm"/>
      <inkml:brushProperty name="color" value="#849398"/>
      <inkml:brushProperty name="inkEffects" value="pencil"/>
    </inkml:brush>
  </inkml:definitions>
  <inkml:trace contextRef="#ctx0" brushRef="#br0">0 1 16383,'0'0'0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B97616-ECBD-CB4F-A207-8F29E7150674}" type="datetimeFigureOut">
              <a:rPr lang="en-US" smtClean="0"/>
              <a:t>3/15/24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C686A9-6F14-8749-8EDD-000CD18B3D6C}" type="slidenum">
              <a:rPr lang="en-US" smtClean="0"/>
              <a:t>‹#›</a:t>
            </a:fld>
            <a:endParaRPr lang="en-US"/>
          </a:p>
        </p:txBody>
      </p:sp>
    </p:spTree>
    <p:extLst>
      <p:ext uri="{BB962C8B-B14F-4D97-AF65-F5344CB8AC3E}">
        <p14:creationId xmlns:p14="http://schemas.microsoft.com/office/powerpoint/2010/main" val="240198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600" b="1" dirty="0"/>
              <a:t>Recommendations from 2022 EAB meeting: (Scatter throughout presentation)</a:t>
            </a:r>
          </a:p>
          <a:p>
            <a:r>
              <a:rPr lang="en-US" sz="1200" dirty="0"/>
              <a:t>The objectives and deliverables should be updated similarly to how they were for the other sections, with an eye towards incentivizing/recognizing the full spectrum of relevant activity</a:t>
            </a:r>
          </a:p>
          <a:p>
            <a:r>
              <a:rPr lang="en-US" sz="1200" dirty="0"/>
              <a:t>CBB should actively seek out new partnerships, explore the academic and industrial landscape to identify potential emerging opportunities. This will allow the Center to be engaged on cutting-edge innovation and be more in control of their legacy.</a:t>
            </a:r>
          </a:p>
          <a:p>
            <a:r>
              <a:rPr lang="en-US" sz="1200" dirty="0"/>
              <a:t>Plan and create a focused effort to transfer beam control, cathode, and injector technology toward microscopy with the same fervor of the accelerator effort.</a:t>
            </a:r>
          </a:p>
          <a:p>
            <a:r>
              <a:rPr lang="en-US" sz="1200" dirty="0"/>
              <a:t>There needs to be a statement about US competitiveness as well as IP protocol and security. One of the goals of NSF through these STC’s is to enable US competitiveness across STEM fields.</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a:t>
            </a:fld>
            <a:endParaRPr lang="en-US"/>
          </a:p>
        </p:txBody>
      </p:sp>
    </p:spTree>
    <p:extLst>
      <p:ext uri="{BB962C8B-B14F-4D97-AF65-F5344CB8AC3E}">
        <p14:creationId xmlns:p14="http://schemas.microsoft.com/office/powerpoint/2010/main" val="770307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Phase II SBIR funding is “focused on the development, demonstration and delivery of the innovation.” </a:t>
            </a:r>
          </a:p>
        </p:txBody>
      </p:sp>
      <p:sp>
        <p:nvSpPr>
          <p:cNvPr id="4" name="Slide Number Placeholder 3"/>
          <p:cNvSpPr>
            <a:spLocks noGrp="1"/>
          </p:cNvSpPr>
          <p:nvPr>
            <p:ph type="sldNum" sz="quarter" idx="5"/>
          </p:nvPr>
        </p:nvSpPr>
        <p:spPr/>
        <p:txBody>
          <a:bodyPr/>
          <a:lstStyle/>
          <a:p>
            <a:fld id="{25C686A9-6F14-8749-8EDD-000CD18B3D6C}" type="slidenum">
              <a:rPr lang="en-US" smtClean="0"/>
              <a:t>14</a:t>
            </a:fld>
            <a:endParaRPr lang="en-US"/>
          </a:p>
        </p:txBody>
      </p:sp>
    </p:spTree>
    <p:extLst>
      <p:ext uri="{BB962C8B-B14F-4D97-AF65-F5344CB8AC3E}">
        <p14:creationId xmlns:p14="http://schemas.microsoft.com/office/powerpoint/2010/main" val="3747182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Reference 46</a:t>
            </a:r>
            <a:r>
              <a:rPr lang="en-US" dirty="0"/>
              <a:t>: https://</a:t>
            </a:r>
            <a:r>
              <a:rPr lang="en-US" dirty="0" err="1"/>
              <a:t>journals.aps.org</a:t>
            </a:r>
            <a:r>
              <a:rPr lang="en-US" dirty="0"/>
              <a:t>/</a:t>
            </a:r>
            <a:r>
              <a:rPr lang="en-US" dirty="0" err="1"/>
              <a:t>prab</a:t>
            </a:r>
            <a:r>
              <a:rPr lang="en-US" dirty="0"/>
              <a:t>/pdf/10.1103/PhysRevAccelBeams.24.121305 </a:t>
            </a:r>
          </a:p>
          <a:p>
            <a:endParaRPr lang="en-US" dirty="0"/>
          </a:p>
          <a:p>
            <a:r>
              <a:rPr lang="en-US" sz="1200" dirty="0"/>
              <a:t>The advanced photocathode transfer system for high gradient RF guns that has been developed within the CBB funded Cornell-UCLA collaboration has already proven to be an enabling technology for accelerator and beam physics experiments. Cathodes in S-band guns are typically limited to Cu or Mg in the best case, with QE in the UV of 10^-4 at best. The ability to have %-class QE has allowed the UCLA Pegasus laboratory to carry out and plan for a series of previously un-accessible experiments. The UV laser system energy budget is in fact completely different thanks to the new cathode, making possible aggressive longitudinal and transverse pulse shaping while still emitting high charge beams. This has profound impact on the ongoing research programs in high efficiency THz FEL[46] as well as ultralow emittance generation for dielectric laser accelerators </a:t>
            </a:r>
            <a:r>
              <a:rPr lang="en-US" sz="1200" dirty="0">
                <a:highlight>
                  <a:srgbClr val="FFFF00"/>
                </a:highlight>
              </a:rPr>
              <a:t>[46].</a:t>
            </a:r>
          </a:p>
          <a:p>
            <a:endParaRPr lang="en-US" sz="1200" dirty="0"/>
          </a:p>
          <a:p>
            <a:r>
              <a:rPr lang="en-US" sz="1200" dirty="0"/>
              <a:t>CBB scientists (Karkare, Maxson, </a:t>
            </a:r>
            <a:r>
              <a:rPr lang="en-US" sz="1200" dirty="0" err="1"/>
              <a:t>Musumeci</a:t>
            </a:r>
            <a:r>
              <a:rPr lang="en-US" sz="1200" dirty="0"/>
              <a:t>) have submitted and received funding for a joint proposal with scientists from SLAC (Smedley, </a:t>
            </a:r>
            <a:r>
              <a:rPr lang="en-US" sz="1200" dirty="0" err="1"/>
              <a:t>Leweellen</a:t>
            </a:r>
            <a:r>
              <a:rPr lang="en-US" sz="1200" dirty="0"/>
              <a:t>, </a:t>
            </a:r>
            <a:r>
              <a:rPr lang="en-US" sz="1200" dirty="0" err="1"/>
              <a:t>Vecchione</a:t>
            </a:r>
            <a:r>
              <a:rPr lang="en-US" sz="1200" dirty="0"/>
              <a:t>) and LBNL (</a:t>
            </a:r>
            <a:r>
              <a:rPr lang="en-US" sz="1200" dirty="0" err="1"/>
              <a:t>Filipetto</a:t>
            </a:r>
            <a:r>
              <a:rPr lang="en-US" sz="1200" dirty="0"/>
              <a:t>) that will enable tests in Pegasus and at LBNL at high field and at low field in guns at Cornell and ASU.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15</a:t>
            </a:fld>
            <a:endParaRPr lang="en-US"/>
          </a:p>
        </p:txBody>
      </p:sp>
    </p:spTree>
    <p:extLst>
      <p:ext uri="{BB962C8B-B14F-4D97-AF65-F5344CB8AC3E}">
        <p14:creationId xmlns:p14="http://schemas.microsoft.com/office/powerpoint/2010/main" val="3202195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16</a:t>
            </a:fld>
            <a:endParaRPr lang="en-US"/>
          </a:p>
        </p:txBody>
      </p:sp>
    </p:spTree>
    <p:extLst>
      <p:ext uri="{BB962C8B-B14F-4D97-AF65-F5344CB8AC3E}">
        <p14:creationId xmlns:p14="http://schemas.microsoft.com/office/powerpoint/2010/main" val="2305828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18</a:t>
            </a:fld>
            <a:endParaRPr lang="en-US"/>
          </a:p>
        </p:txBody>
      </p:sp>
    </p:spTree>
    <p:extLst>
      <p:ext uri="{BB962C8B-B14F-4D97-AF65-F5344CB8AC3E}">
        <p14:creationId xmlns:p14="http://schemas.microsoft.com/office/powerpoint/2010/main" val="218477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Transfer to labs for colliders: Higher critical temperatures of non-Nb surfaces will allow to slash energy consumption (supporting energy sustainability in accelerator driven sciences) and thus cryogenic operating costs and will substantially decrease infrastructure costs for the cryogenic plant. This will be a considerable advantage for high duty factor accelerators, such as FCC-</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ee</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For a linear collider Higgs Factory and future upgrades, high-efficiency SRF technology could enable increasing the RF pulse length as well as the repetition rate of the pulses, thereby greatly increasing luminosity.</a:t>
            </a:r>
          </a:p>
          <a:p>
            <a:pPr marL="0" marR="0" algn="just">
              <a:spcBef>
                <a:spcPts val="0"/>
              </a:spcBef>
              <a:spcAft>
                <a:spcPts val="0"/>
              </a:spcAft>
            </a:pPr>
            <a:endPar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just">
              <a:spcBef>
                <a:spcPts val="0"/>
              </a:spcBef>
              <a:spcAft>
                <a:spcPts val="0"/>
              </a:spcAft>
            </a:pP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Second slide:</a:t>
            </a:r>
          </a:p>
          <a:p>
            <a:pPr marL="0" marR="0" algn="just">
              <a:spcBef>
                <a:spcPts val="0"/>
              </a:spcBef>
              <a:spcAft>
                <a:spcPts val="0"/>
              </a:spcAft>
            </a:pP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Transfer to industry</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Non-Nb, high efficiency surfaces will enable robust, turn-key, and compact SRF accelerators. This technology revolution will make SRF accessible to applications in industry (e.g., for EUV lithography; in-line X-ray metrology/wafer inspection; radiation crosslinking; ion implantation), in medicine (e.g., for radionuclide production; sterilization of medical equipment), in environmental conservation (e.g., for radiation processing of polluted water and flue gas emissions), and in national security (e.g., for cargo x-ray imaging).</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endPar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just">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5C686A9-6F14-8749-8EDD-000CD18B3D6C}" type="slidenum">
              <a:rPr lang="en-US" smtClean="0"/>
              <a:t>19</a:t>
            </a:fld>
            <a:endParaRPr lang="en-US"/>
          </a:p>
        </p:txBody>
      </p:sp>
    </p:spTree>
    <p:extLst>
      <p:ext uri="{BB962C8B-B14F-4D97-AF65-F5344CB8AC3E}">
        <p14:creationId xmlns:p14="http://schemas.microsoft.com/office/powerpoint/2010/main" val="3496305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Transfer to labs for colliders: Higher critical temperatures of non-Nb surfaces will allow to slash energy consumption (supporting energy sustainability in accelerator driven sciences) and thus cryogenic operating costs and will substantially decrease infrastructure costs for the cryogenic plant. This will be a considerable advantage for high duty factor accelerators, such as FCC-</a:t>
            </a:r>
            <a:r>
              <a:rPr lang="en-US" sz="18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ee</a:t>
            </a: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For a linear collider Higgs Factory and future upgrades, high-efficiency SRF technology could enable increasing the RF pulse length as well as the repetition rate of the pulses, thereby greatly increasing luminosity.</a:t>
            </a:r>
          </a:p>
          <a:p>
            <a:pPr marL="0" marR="0" algn="just">
              <a:spcBef>
                <a:spcPts val="0"/>
              </a:spcBef>
              <a:spcAft>
                <a:spcPts val="0"/>
              </a:spcAft>
            </a:pPr>
            <a:endPar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just">
              <a:spcBef>
                <a:spcPts val="0"/>
              </a:spcBef>
              <a:spcAft>
                <a:spcPts val="0"/>
              </a:spcAft>
            </a:pP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Second slide:</a:t>
            </a:r>
          </a:p>
          <a:p>
            <a:pPr marL="0" marR="0" algn="just">
              <a:spcBef>
                <a:spcPts val="0"/>
              </a:spcBef>
              <a:spcAft>
                <a:spcPts val="0"/>
              </a:spcAft>
            </a:pP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Transfer to industry</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Non-Nb, high efficiency surfaces will enable robust, turn-key, and compact SRF accelerators. This technology revolution will make SRF accessible to applications in industry (e.g., for EUV lithography; in-line X-ray metrology/wafer inspection; radiation crosslinking; ion implantation), in medicine (e.g., for radionuclide production; sterilization of medical equipment), in environmental conservation (e.g., for radiation processing of polluted water and flue gas emissions), and in national security (e.g., for cargo x-ray imaging).</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endPar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just">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5C686A9-6F14-8749-8EDD-000CD18B3D6C}" type="slidenum">
              <a:rPr lang="en-US" smtClean="0"/>
              <a:t>20</a:t>
            </a:fld>
            <a:endParaRPr lang="en-US"/>
          </a:p>
        </p:txBody>
      </p:sp>
    </p:spTree>
    <p:extLst>
      <p:ext uri="{BB962C8B-B14F-4D97-AF65-F5344CB8AC3E}">
        <p14:creationId xmlns:p14="http://schemas.microsoft.com/office/powerpoint/2010/main" val="1715493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21</a:t>
            </a:fld>
            <a:endParaRPr lang="en-US"/>
          </a:p>
        </p:txBody>
      </p:sp>
    </p:spTree>
    <p:extLst>
      <p:ext uri="{BB962C8B-B14F-4D97-AF65-F5344CB8AC3E}">
        <p14:creationId xmlns:p14="http://schemas.microsoft.com/office/powerpoint/2010/main" val="132683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22</a:t>
            </a:fld>
            <a:endParaRPr lang="en-US"/>
          </a:p>
        </p:txBody>
      </p:sp>
    </p:spTree>
    <p:extLst>
      <p:ext uri="{BB962C8B-B14F-4D97-AF65-F5344CB8AC3E}">
        <p14:creationId xmlns:p14="http://schemas.microsoft.com/office/powerpoint/2010/main" val="4256930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23</a:t>
            </a:fld>
            <a:endParaRPr lang="en-US"/>
          </a:p>
        </p:txBody>
      </p:sp>
    </p:spTree>
    <p:extLst>
      <p:ext uri="{BB962C8B-B14F-4D97-AF65-F5344CB8AC3E}">
        <p14:creationId xmlns:p14="http://schemas.microsoft.com/office/powerpoint/2010/main" val="31279904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CBB’s practice is to identify transferable technologies early and introduce them to client companies with the aim of licensing or joint development, including SBIR/STTR opportunities. </a:t>
            </a:r>
          </a:p>
        </p:txBody>
      </p:sp>
      <p:sp>
        <p:nvSpPr>
          <p:cNvPr id="4" name="Slide Number Placeholder 3"/>
          <p:cNvSpPr>
            <a:spLocks noGrp="1"/>
          </p:cNvSpPr>
          <p:nvPr>
            <p:ph type="sldNum" sz="quarter" idx="5"/>
          </p:nvPr>
        </p:nvSpPr>
        <p:spPr/>
        <p:txBody>
          <a:bodyPr/>
          <a:lstStyle/>
          <a:p>
            <a:fld id="{25C686A9-6F14-8749-8EDD-000CD18B3D6C}" type="slidenum">
              <a:rPr lang="en-US" smtClean="0"/>
              <a:t>24</a:t>
            </a:fld>
            <a:endParaRPr lang="en-US"/>
          </a:p>
        </p:txBody>
      </p:sp>
    </p:spTree>
    <p:extLst>
      <p:ext uri="{BB962C8B-B14F-4D97-AF65-F5344CB8AC3E}">
        <p14:creationId xmlns:p14="http://schemas.microsoft.com/office/powerpoint/2010/main" val="1795658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3</a:t>
            </a:fld>
            <a:endParaRPr lang="en-US"/>
          </a:p>
        </p:txBody>
      </p:sp>
    </p:spTree>
    <p:extLst>
      <p:ext uri="{BB962C8B-B14F-4D97-AF65-F5344CB8AC3E}">
        <p14:creationId xmlns:p14="http://schemas.microsoft.com/office/powerpoint/2010/main" val="5434698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DEBF78-F3D9-944C-9EE0-C44A6C8E210F}" type="slidenum">
              <a:rPr lang="en-US" smtClean="0"/>
              <a:t>31</a:t>
            </a:fld>
            <a:endParaRPr lang="en-US"/>
          </a:p>
        </p:txBody>
      </p:sp>
    </p:spTree>
    <p:extLst>
      <p:ext uri="{BB962C8B-B14F-4D97-AF65-F5344CB8AC3E}">
        <p14:creationId xmlns:p14="http://schemas.microsoft.com/office/powerpoint/2010/main" val="2590127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4</a:t>
            </a:fld>
            <a:endParaRPr lang="en-US"/>
          </a:p>
        </p:txBody>
      </p:sp>
    </p:spTree>
    <p:extLst>
      <p:ext uri="{BB962C8B-B14F-4D97-AF65-F5344CB8AC3E}">
        <p14:creationId xmlns:p14="http://schemas.microsoft.com/office/powerpoint/2010/main" val="756309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6</a:t>
            </a:fld>
            <a:endParaRPr lang="en-US"/>
          </a:p>
        </p:txBody>
      </p:sp>
    </p:spTree>
    <p:extLst>
      <p:ext uri="{BB962C8B-B14F-4D97-AF65-F5344CB8AC3E}">
        <p14:creationId xmlns:p14="http://schemas.microsoft.com/office/powerpoint/2010/main" val="2500198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8</a:t>
            </a:fld>
            <a:endParaRPr lang="en-US" dirty="0"/>
          </a:p>
        </p:txBody>
      </p:sp>
    </p:spTree>
    <p:extLst>
      <p:ext uri="{BB962C8B-B14F-4D97-AF65-F5344CB8AC3E}">
        <p14:creationId xmlns:p14="http://schemas.microsoft.com/office/powerpoint/2010/main" val="2405687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9</a:t>
            </a:fld>
            <a:endParaRPr lang="en-US" dirty="0"/>
          </a:p>
        </p:txBody>
      </p:sp>
    </p:spTree>
    <p:extLst>
      <p:ext uri="{BB962C8B-B14F-4D97-AF65-F5344CB8AC3E}">
        <p14:creationId xmlns:p14="http://schemas.microsoft.com/office/powerpoint/2010/main" val="2555106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11</a:t>
            </a:fld>
            <a:endParaRPr lang="en-US"/>
          </a:p>
        </p:txBody>
      </p:sp>
    </p:spTree>
    <p:extLst>
      <p:ext uri="{BB962C8B-B14F-4D97-AF65-F5344CB8AC3E}">
        <p14:creationId xmlns:p14="http://schemas.microsoft.com/office/powerpoint/2010/main" val="758178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12</a:t>
            </a:fld>
            <a:endParaRPr lang="en-US"/>
          </a:p>
        </p:txBody>
      </p:sp>
    </p:spTree>
    <p:extLst>
      <p:ext uri="{BB962C8B-B14F-4D97-AF65-F5344CB8AC3E}">
        <p14:creationId xmlns:p14="http://schemas.microsoft.com/office/powerpoint/2010/main" val="1668393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xLight</a:t>
            </a:r>
            <a:r>
              <a:rPr lang="en-US" dirty="0"/>
              <a:t> </a:t>
            </a:r>
          </a:p>
        </p:txBody>
      </p:sp>
      <p:sp>
        <p:nvSpPr>
          <p:cNvPr id="4" name="Slide Number Placeholder 3"/>
          <p:cNvSpPr>
            <a:spLocks noGrp="1"/>
          </p:cNvSpPr>
          <p:nvPr>
            <p:ph type="sldNum" sz="quarter" idx="5"/>
          </p:nvPr>
        </p:nvSpPr>
        <p:spPr/>
        <p:txBody>
          <a:bodyPr/>
          <a:lstStyle/>
          <a:p>
            <a:fld id="{25C686A9-6F14-8749-8EDD-000CD18B3D6C}" type="slidenum">
              <a:rPr lang="en-US" smtClean="0"/>
              <a:t>13</a:t>
            </a:fld>
            <a:endParaRPr lang="en-US"/>
          </a:p>
        </p:txBody>
      </p:sp>
    </p:spTree>
    <p:extLst>
      <p:ext uri="{BB962C8B-B14F-4D97-AF65-F5344CB8AC3E}">
        <p14:creationId xmlns:p14="http://schemas.microsoft.com/office/powerpoint/2010/main" val="14461254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5" name="Rectangle 5"/>
          <p:cNvSpPr>
            <a:spLocks noChangeArrowheads="1"/>
          </p:cNvSpPr>
          <p:nvPr/>
        </p:nvSpPr>
        <p:spPr bwMode="auto">
          <a:xfrm>
            <a:off x="3" y="2150247"/>
            <a:ext cx="184731" cy="300082"/>
          </a:xfrm>
          <a:prstGeom prst="rect">
            <a:avLst/>
          </a:prstGeom>
          <a:noFill/>
          <a:ln w="9525">
            <a:noFill/>
            <a:miter lim="800000"/>
            <a:headEnd/>
            <a:tailEnd/>
          </a:ln>
          <a:effectLst/>
        </p:spPr>
        <p:txBody>
          <a:bodyPr wrap="none" anchor="ctr">
            <a:spAutoFit/>
          </a:bodyPr>
          <a:lstStyle/>
          <a:p>
            <a:pPr>
              <a:defRPr/>
            </a:pPr>
            <a:endParaRPr lang="en-US" sz="1350"/>
          </a:p>
        </p:txBody>
      </p:sp>
      <p:sp>
        <p:nvSpPr>
          <p:cNvPr id="5122" name="Rectangle 2"/>
          <p:cNvSpPr>
            <a:spLocks noGrp="1" noChangeArrowheads="1"/>
          </p:cNvSpPr>
          <p:nvPr>
            <p:ph type="ctrTitle"/>
          </p:nvPr>
        </p:nvSpPr>
        <p:spPr>
          <a:xfrm>
            <a:off x="684504" y="1738619"/>
            <a:ext cx="7712736" cy="1701034"/>
          </a:xfrm>
          <a:noFill/>
          <a:ln>
            <a:noFill/>
          </a:ln>
        </p:spPr>
        <p:txBody>
          <a:bodyPr/>
          <a:lstStyle>
            <a:lvl1pPr algn="ctr">
              <a:defRPr sz="4500">
                <a:solidFill>
                  <a:schemeClr val="tx2">
                    <a:lumMod val="50000"/>
                  </a:schemeClr>
                </a:solidFill>
                <a:latin typeface="+mj-lt"/>
                <a:cs typeface="Palatino"/>
              </a:defRPr>
            </a:lvl1pPr>
          </a:lstStyle>
          <a:p>
            <a:r>
              <a:rPr lang="en-US"/>
              <a:t>Click to edit Master title style</a:t>
            </a:r>
            <a:endParaRPr lang="en-US" dirty="0"/>
          </a:p>
        </p:txBody>
      </p:sp>
      <p:sp>
        <p:nvSpPr>
          <p:cNvPr id="32" name="Line 7"/>
          <p:cNvSpPr>
            <a:spLocks noChangeShapeType="1"/>
          </p:cNvSpPr>
          <p:nvPr userDrawn="1"/>
        </p:nvSpPr>
        <p:spPr bwMode="auto">
          <a:xfrm flipV="1">
            <a:off x="363894" y="1163088"/>
            <a:ext cx="8416212" cy="0"/>
          </a:xfrm>
          <a:prstGeom prst="line">
            <a:avLst/>
          </a:prstGeom>
          <a:noFill/>
          <a:ln w="38100">
            <a:solidFill>
              <a:srgbClr val="B31B1B"/>
            </a:solidFill>
            <a:round/>
            <a:headEnd/>
            <a:tailEnd/>
          </a:ln>
          <a:effectLst/>
        </p:spPr>
        <p:txBody>
          <a:bodyPr/>
          <a:lstStyle/>
          <a:p>
            <a:pPr>
              <a:defRPr/>
            </a:pPr>
            <a:endParaRPr lang="en-US" sz="1350"/>
          </a:p>
        </p:txBody>
      </p:sp>
      <p:pic>
        <p:nvPicPr>
          <p:cNvPr id="11" name="Picture 10" descr="nsf1.gif"/>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9462" y="104017"/>
            <a:ext cx="918343" cy="910496"/>
          </a:xfrm>
          <a:prstGeom prst="rect">
            <a:avLst/>
          </a:prstGeom>
        </p:spPr>
      </p:pic>
      <p:pic>
        <p:nvPicPr>
          <p:cNvPr id="7" name="Picture 6">
            <a:extLst>
              <a:ext uri="{FF2B5EF4-FFF2-40B4-BE49-F238E27FC236}">
                <a16:creationId xmlns:a16="http://schemas.microsoft.com/office/drawing/2014/main" id="{A3448DBB-9AD8-9740-862B-2CC8606F8FA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37976" y="120013"/>
            <a:ext cx="6135664" cy="878504"/>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r>
              <a:rPr lang="en-US"/>
              <a:t>07/18/2023</a:t>
            </a:r>
          </a:p>
        </p:txBody>
      </p:sp>
      <p:sp>
        <p:nvSpPr>
          <p:cNvPr id="5" name="Rectangle 5"/>
          <p:cNvSpPr>
            <a:spLocks noGrp="1" noChangeArrowheads="1"/>
          </p:cNvSpPr>
          <p:nvPr>
            <p:ph type="ftr" sz="quarter" idx="11"/>
          </p:nvPr>
        </p:nvSpPr>
        <p:spPr>
          <a:ln/>
        </p:spPr>
        <p:txBody>
          <a:bodyPr/>
          <a:lstStyle>
            <a:lvl1pPr>
              <a:defRPr/>
            </a:lvl1pPr>
          </a:lstStyle>
          <a:p>
            <a:r>
              <a:rPr lang="en-US"/>
              <a:t>Biedron | CBB Knowledge Transfer</a:t>
            </a:r>
          </a:p>
        </p:txBody>
      </p:sp>
      <p:sp>
        <p:nvSpPr>
          <p:cNvPr id="6"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680720"/>
            <a:ext cx="2286000" cy="4291330"/>
          </a:xfrm>
        </p:spPr>
        <p:txBody>
          <a:bodyPr vert="eaVert"/>
          <a:lstStyle>
            <a:lvl1pPr>
              <a:defRPr>
                <a:solidFill>
                  <a:schemeClr val="tx1">
                    <a:lumMod val="75000"/>
                    <a:lumOff val="25000"/>
                  </a:schemeClr>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0" y="680720"/>
            <a:ext cx="6705600" cy="4291330"/>
          </a:xfrm>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r>
              <a:rPr lang="en-US"/>
              <a:t>07/18/2023</a:t>
            </a:r>
          </a:p>
        </p:txBody>
      </p:sp>
      <p:sp>
        <p:nvSpPr>
          <p:cNvPr id="5" name="Rectangle 5"/>
          <p:cNvSpPr>
            <a:spLocks noGrp="1" noChangeArrowheads="1"/>
          </p:cNvSpPr>
          <p:nvPr>
            <p:ph type="ftr" sz="quarter" idx="11"/>
          </p:nvPr>
        </p:nvSpPr>
        <p:spPr>
          <a:ln/>
        </p:spPr>
        <p:txBody>
          <a:bodyPr/>
          <a:lstStyle>
            <a:lvl1pPr>
              <a:defRPr/>
            </a:lvl1pPr>
          </a:lstStyle>
          <a:p>
            <a:r>
              <a:rPr lang="en-US"/>
              <a:t>Biedron | CBB Knowledge Transfer</a:t>
            </a:r>
          </a:p>
        </p:txBody>
      </p:sp>
      <p:sp>
        <p:nvSpPr>
          <p:cNvPr id="6"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741680" y="142240"/>
            <a:ext cx="7762240" cy="400050"/>
          </a:xfrm>
        </p:spPr>
        <p:txBody>
          <a:bodyPr/>
          <a:lstStyle/>
          <a:p>
            <a:r>
              <a:rPr lang="en-US"/>
              <a:t>Click to edit Master title style</a:t>
            </a:r>
          </a:p>
        </p:txBody>
      </p:sp>
      <p:sp>
        <p:nvSpPr>
          <p:cNvPr id="3" name="Content Placeholder 2"/>
          <p:cNvSpPr>
            <a:spLocks noGrp="1"/>
          </p:cNvSpPr>
          <p:nvPr>
            <p:ph sz="half" idx="1"/>
          </p:nvPr>
        </p:nvSpPr>
        <p:spPr>
          <a:xfrm>
            <a:off x="0" y="727710"/>
            <a:ext cx="9144000" cy="2114550"/>
          </a:xfrm>
        </p:spPr>
        <p:txBody>
          <a:bodyPr/>
          <a:lstStyle>
            <a:lvl1pPr>
              <a:defRPr sz="1800">
                <a:solidFill>
                  <a:schemeClr val="tx1">
                    <a:lumMod val="75000"/>
                    <a:lumOff val="25000"/>
                  </a:schemeClr>
                </a:solidFill>
              </a:defRPr>
            </a:lvl1pPr>
            <a:lvl2pPr>
              <a:defRPr sz="1350">
                <a:solidFill>
                  <a:schemeClr val="tx1">
                    <a:lumMod val="75000"/>
                    <a:lumOff val="25000"/>
                  </a:schemeClr>
                </a:solidFill>
              </a:defRPr>
            </a:lvl2pPr>
            <a:lvl3pPr>
              <a:defRPr sz="1350">
                <a:solidFill>
                  <a:schemeClr val="tx1">
                    <a:lumMod val="75000"/>
                    <a:lumOff val="25000"/>
                  </a:schemeClr>
                </a:solidFill>
              </a:defRPr>
            </a:lvl3pPr>
            <a:lvl4pPr>
              <a:defRPr sz="1350">
                <a:solidFill>
                  <a:schemeClr val="tx1">
                    <a:lumMod val="75000"/>
                    <a:lumOff val="25000"/>
                  </a:schemeClr>
                </a:solidFill>
              </a:defRPr>
            </a:lvl4pPr>
            <a:lvl5pPr>
              <a:defRPr sz="135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0" y="2936241"/>
            <a:ext cx="9144000" cy="1921510"/>
          </a:xfrm>
        </p:spPr>
        <p:txBody>
          <a:bodyPr/>
          <a:lstStyle>
            <a:lvl1pPr>
              <a:defRPr sz="1800">
                <a:solidFill>
                  <a:schemeClr val="tx1">
                    <a:lumMod val="75000"/>
                    <a:lumOff val="25000"/>
                  </a:schemeClr>
                </a:solidFill>
              </a:defRPr>
            </a:lvl1pPr>
            <a:lvl2pPr>
              <a:defRPr sz="1350">
                <a:solidFill>
                  <a:schemeClr val="tx1">
                    <a:lumMod val="75000"/>
                    <a:lumOff val="25000"/>
                  </a:schemeClr>
                </a:solidFill>
              </a:defRPr>
            </a:lvl2pPr>
            <a:lvl3pPr>
              <a:defRPr sz="1350">
                <a:solidFill>
                  <a:schemeClr val="tx1">
                    <a:lumMod val="75000"/>
                    <a:lumOff val="25000"/>
                  </a:schemeClr>
                </a:solidFill>
              </a:defRPr>
            </a:lvl3pPr>
            <a:lvl4pPr>
              <a:defRPr sz="1350">
                <a:solidFill>
                  <a:schemeClr val="tx1">
                    <a:lumMod val="75000"/>
                    <a:lumOff val="25000"/>
                  </a:schemeClr>
                </a:solidFill>
              </a:defRPr>
            </a:lvl4pPr>
            <a:lvl5pPr>
              <a:defRPr sz="135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r>
              <a:rPr lang="en-US"/>
              <a:t>07/18/2023</a:t>
            </a:r>
          </a:p>
        </p:txBody>
      </p:sp>
      <p:sp>
        <p:nvSpPr>
          <p:cNvPr id="6" name="Rectangle 5"/>
          <p:cNvSpPr>
            <a:spLocks noGrp="1" noChangeArrowheads="1"/>
          </p:cNvSpPr>
          <p:nvPr>
            <p:ph type="ftr" sz="quarter" idx="11"/>
          </p:nvPr>
        </p:nvSpPr>
        <p:spPr>
          <a:ln/>
        </p:spPr>
        <p:txBody>
          <a:bodyPr/>
          <a:lstStyle>
            <a:lvl1pPr>
              <a:defRPr/>
            </a:lvl1pPr>
          </a:lstStyle>
          <a:p>
            <a:r>
              <a:rPr lang="en-US"/>
              <a:t>Biedron | CBB Knowledge Transfer</a:t>
            </a:r>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19760"/>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0" y="690880"/>
            <a:ext cx="4495800" cy="4224020"/>
          </a:xfrm>
        </p:spPr>
        <p:txBody>
          <a:bodyPr/>
          <a:lstStyle>
            <a:lvl1pPr>
              <a:defRPr sz="1800">
                <a:solidFill>
                  <a:schemeClr val="tx1">
                    <a:lumMod val="75000"/>
                    <a:lumOff val="25000"/>
                  </a:schemeClr>
                </a:solidFill>
              </a:defRPr>
            </a:lvl1pPr>
            <a:lvl2pPr>
              <a:defRPr sz="1350">
                <a:solidFill>
                  <a:schemeClr val="tx1">
                    <a:lumMod val="75000"/>
                    <a:lumOff val="25000"/>
                  </a:schemeClr>
                </a:solidFill>
              </a:defRPr>
            </a:lvl2pPr>
            <a:lvl3pPr>
              <a:defRPr sz="1350">
                <a:solidFill>
                  <a:schemeClr val="tx1">
                    <a:lumMod val="75000"/>
                    <a:lumOff val="25000"/>
                  </a:schemeClr>
                </a:solidFill>
              </a:defRPr>
            </a:lvl3pPr>
            <a:lvl4pPr>
              <a:defRPr sz="1350">
                <a:solidFill>
                  <a:schemeClr val="tx1">
                    <a:lumMod val="75000"/>
                    <a:lumOff val="25000"/>
                  </a:schemeClr>
                </a:solidFill>
              </a:defRPr>
            </a:lvl4pPr>
            <a:lvl5pPr>
              <a:defRPr sz="135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690880"/>
            <a:ext cx="4495800" cy="4224020"/>
          </a:xfrm>
        </p:spPr>
        <p:txBody>
          <a:bodyPr/>
          <a:lstStyle>
            <a:lvl1pPr>
              <a:defRPr sz="1800">
                <a:solidFill>
                  <a:schemeClr val="tx1">
                    <a:lumMod val="75000"/>
                    <a:lumOff val="25000"/>
                  </a:schemeClr>
                </a:solidFill>
              </a:defRPr>
            </a:lvl1pPr>
            <a:lvl2pPr>
              <a:defRPr sz="1350">
                <a:solidFill>
                  <a:schemeClr val="tx1">
                    <a:lumMod val="75000"/>
                    <a:lumOff val="25000"/>
                  </a:schemeClr>
                </a:solidFill>
              </a:defRPr>
            </a:lvl2pPr>
            <a:lvl3pPr>
              <a:defRPr sz="1350">
                <a:solidFill>
                  <a:schemeClr val="tx1">
                    <a:lumMod val="75000"/>
                    <a:lumOff val="25000"/>
                  </a:schemeClr>
                </a:solidFill>
              </a:defRPr>
            </a:lvl3pPr>
            <a:lvl4pPr>
              <a:defRPr sz="1350">
                <a:solidFill>
                  <a:schemeClr val="tx1">
                    <a:lumMod val="75000"/>
                    <a:lumOff val="25000"/>
                  </a:schemeClr>
                </a:solidFill>
              </a:defRPr>
            </a:lvl4pPr>
            <a:lvl5pPr>
              <a:defRPr sz="135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r>
              <a:rPr lang="en-US"/>
              <a:t>07/18/2023</a:t>
            </a:r>
          </a:p>
        </p:txBody>
      </p:sp>
      <p:sp>
        <p:nvSpPr>
          <p:cNvPr id="6" name="Rectangle 5"/>
          <p:cNvSpPr>
            <a:spLocks noGrp="1" noChangeArrowheads="1"/>
          </p:cNvSpPr>
          <p:nvPr>
            <p:ph type="ftr" sz="quarter" idx="11"/>
          </p:nvPr>
        </p:nvSpPr>
        <p:spPr>
          <a:ln/>
        </p:spPr>
        <p:txBody>
          <a:bodyPr/>
          <a:lstStyle>
            <a:lvl1pPr>
              <a:defRPr/>
            </a:lvl1pPr>
          </a:lstStyle>
          <a:p>
            <a:r>
              <a:rPr lang="en-US"/>
              <a:t>Biedron | CBB Knowledge Transfer</a:t>
            </a:r>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x">
  <p:cSld name="1_Title Slide">
    <p:spTree>
      <p:nvGrpSpPr>
        <p:cNvPr id="1" name="Shape 63"/>
        <p:cNvGrpSpPr/>
        <p:nvPr/>
      </p:nvGrpSpPr>
      <p:grpSpPr>
        <a:xfrm>
          <a:off x="0" y="0"/>
          <a:ext cx="0" cy="0"/>
          <a:chOff x="0" y="0"/>
          <a:chExt cx="0" cy="0"/>
        </a:xfrm>
      </p:grpSpPr>
      <p:sp>
        <p:nvSpPr>
          <p:cNvPr id="64" name="Google Shape;64;p15"/>
          <p:cNvSpPr txBox="1">
            <a:spLocks noGrp="1"/>
          </p:cNvSpPr>
          <p:nvPr>
            <p:ph type="title"/>
          </p:nvPr>
        </p:nvSpPr>
        <p:spPr>
          <a:xfrm>
            <a:off x="0" y="0"/>
            <a:ext cx="9143625" cy="6399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5" name="Google Shape;65;p15"/>
          <p:cNvSpPr txBox="1">
            <a:spLocks noGrp="1"/>
          </p:cNvSpPr>
          <p:nvPr>
            <p:ph type="subTitle" idx="1"/>
          </p:nvPr>
        </p:nvSpPr>
        <p:spPr>
          <a:xfrm>
            <a:off x="0" y="663120"/>
            <a:ext cx="9143625" cy="431271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6" name="Google Shape;66;p15"/>
          <p:cNvSpPr txBox="1">
            <a:spLocks noGrp="1"/>
          </p:cNvSpPr>
          <p:nvPr>
            <p:ph type="ftr" idx="11"/>
          </p:nvPr>
        </p:nvSpPr>
        <p:spPr>
          <a:xfrm>
            <a:off x="1828725" y="4972050"/>
            <a:ext cx="5486175" cy="171180"/>
          </a:xfrm>
          <a:prstGeom prst="rect">
            <a:avLst/>
          </a:prstGeom>
          <a:noFill/>
          <a:ln>
            <a:noFill/>
          </a:ln>
        </p:spPr>
        <p:txBody>
          <a:bodyPr spcFirstLastPara="1" wrap="square" lIns="68625" tIns="34300" rIns="68625" bIns="3430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 name="Google Shape;67;p15"/>
          <p:cNvSpPr txBox="1">
            <a:spLocks noGrp="1"/>
          </p:cNvSpPr>
          <p:nvPr>
            <p:ph type="sldNum" idx="12"/>
          </p:nvPr>
        </p:nvSpPr>
        <p:spPr>
          <a:xfrm>
            <a:off x="8381971" y="4972050"/>
            <a:ext cx="685434" cy="171180"/>
          </a:xfrm>
          <a:prstGeom prst="rect">
            <a:avLst/>
          </a:prstGeom>
          <a:noFill/>
          <a:ln>
            <a:noFill/>
          </a:ln>
        </p:spPr>
        <p:txBody>
          <a:bodyPr spcFirstLastPara="1" wrap="square" lIns="68625" tIns="34300" rIns="68625" bIns="34300" anchor="ctr" anchorCtr="0">
            <a:noAutofit/>
          </a:bodyPr>
          <a:lstStyle>
            <a:lvl1pPr marL="0" lvl="0" indent="0" algn="r">
              <a:lnSpc>
                <a:spcPct val="100000"/>
              </a:lnSpc>
              <a:spcBef>
                <a:spcPts val="0"/>
              </a:spcBef>
              <a:buClr>
                <a:srgbClr val="000000"/>
              </a:buClr>
              <a:buSzPts val="900"/>
              <a:buFont typeface="Arial"/>
              <a:buNone/>
              <a:defRPr sz="900" b="0" i="1" strike="noStrike">
                <a:solidFill>
                  <a:srgbClr val="000000"/>
                </a:solidFill>
                <a:latin typeface="Arial"/>
                <a:ea typeface="Arial"/>
                <a:cs typeface="Arial"/>
                <a:sym typeface="Arial"/>
              </a:defRPr>
            </a:lvl1pPr>
            <a:lvl2pPr marL="0" lvl="1" indent="0" algn="r">
              <a:lnSpc>
                <a:spcPct val="100000"/>
              </a:lnSpc>
              <a:spcBef>
                <a:spcPts val="0"/>
              </a:spcBef>
              <a:buClr>
                <a:srgbClr val="000000"/>
              </a:buClr>
              <a:buSzPts val="900"/>
              <a:buFont typeface="Arial"/>
              <a:buNone/>
              <a:defRPr sz="900" b="0" i="1" strike="noStrike">
                <a:solidFill>
                  <a:srgbClr val="000000"/>
                </a:solidFill>
                <a:latin typeface="Arial"/>
                <a:ea typeface="Arial"/>
                <a:cs typeface="Arial"/>
                <a:sym typeface="Arial"/>
              </a:defRPr>
            </a:lvl2pPr>
            <a:lvl3pPr marL="0" lvl="2" indent="0" algn="r">
              <a:lnSpc>
                <a:spcPct val="100000"/>
              </a:lnSpc>
              <a:spcBef>
                <a:spcPts val="0"/>
              </a:spcBef>
              <a:buClr>
                <a:srgbClr val="000000"/>
              </a:buClr>
              <a:buSzPts val="900"/>
              <a:buFont typeface="Arial"/>
              <a:buNone/>
              <a:defRPr sz="900" b="0" i="1" strike="noStrike">
                <a:solidFill>
                  <a:srgbClr val="000000"/>
                </a:solidFill>
                <a:latin typeface="Arial"/>
                <a:ea typeface="Arial"/>
                <a:cs typeface="Arial"/>
                <a:sym typeface="Arial"/>
              </a:defRPr>
            </a:lvl3pPr>
            <a:lvl4pPr marL="0" lvl="3" indent="0" algn="r">
              <a:lnSpc>
                <a:spcPct val="100000"/>
              </a:lnSpc>
              <a:spcBef>
                <a:spcPts val="0"/>
              </a:spcBef>
              <a:buClr>
                <a:srgbClr val="000000"/>
              </a:buClr>
              <a:buSzPts val="900"/>
              <a:buFont typeface="Arial"/>
              <a:buNone/>
              <a:defRPr sz="900" b="0" i="1" strike="noStrike">
                <a:solidFill>
                  <a:srgbClr val="000000"/>
                </a:solidFill>
                <a:latin typeface="Arial"/>
                <a:ea typeface="Arial"/>
                <a:cs typeface="Arial"/>
                <a:sym typeface="Arial"/>
              </a:defRPr>
            </a:lvl4pPr>
            <a:lvl5pPr marL="0" lvl="4" indent="0" algn="r">
              <a:lnSpc>
                <a:spcPct val="100000"/>
              </a:lnSpc>
              <a:spcBef>
                <a:spcPts val="0"/>
              </a:spcBef>
              <a:buClr>
                <a:srgbClr val="000000"/>
              </a:buClr>
              <a:buSzPts val="900"/>
              <a:buFont typeface="Arial"/>
              <a:buNone/>
              <a:defRPr sz="900" b="0" i="1" strike="noStrike">
                <a:solidFill>
                  <a:srgbClr val="000000"/>
                </a:solidFill>
                <a:latin typeface="Arial"/>
                <a:ea typeface="Arial"/>
                <a:cs typeface="Arial"/>
                <a:sym typeface="Arial"/>
              </a:defRPr>
            </a:lvl5pPr>
            <a:lvl6pPr marL="0" lvl="5" indent="0" algn="r">
              <a:lnSpc>
                <a:spcPct val="100000"/>
              </a:lnSpc>
              <a:spcBef>
                <a:spcPts val="0"/>
              </a:spcBef>
              <a:buClr>
                <a:srgbClr val="000000"/>
              </a:buClr>
              <a:buSzPts val="900"/>
              <a:buFont typeface="Arial"/>
              <a:buNone/>
              <a:defRPr sz="900" b="0" i="1" strike="noStrike">
                <a:solidFill>
                  <a:srgbClr val="000000"/>
                </a:solidFill>
                <a:latin typeface="Arial"/>
                <a:ea typeface="Arial"/>
                <a:cs typeface="Arial"/>
                <a:sym typeface="Arial"/>
              </a:defRPr>
            </a:lvl6pPr>
            <a:lvl7pPr marL="0" lvl="6" indent="0" algn="r">
              <a:lnSpc>
                <a:spcPct val="100000"/>
              </a:lnSpc>
              <a:spcBef>
                <a:spcPts val="0"/>
              </a:spcBef>
              <a:buClr>
                <a:srgbClr val="000000"/>
              </a:buClr>
              <a:buSzPts val="900"/>
              <a:buFont typeface="Arial"/>
              <a:buNone/>
              <a:defRPr sz="900" b="0" i="1" strike="noStrike">
                <a:solidFill>
                  <a:srgbClr val="000000"/>
                </a:solidFill>
                <a:latin typeface="Arial"/>
                <a:ea typeface="Arial"/>
                <a:cs typeface="Arial"/>
                <a:sym typeface="Arial"/>
              </a:defRPr>
            </a:lvl7pPr>
            <a:lvl8pPr marL="0" lvl="7" indent="0" algn="r">
              <a:lnSpc>
                <a:spcPct val="100000"/>
              </a:lnSpc>
              <a:spcBef>
                <a:spcPts val="0"/>
              </a:spcBef>
              <a:buClr>
                <a:srgbClr val="000000"/>
              </a:buClr>
              <a:buSzPts val="900"/>
              <a:buFont typeface="Arial"/>
              <a:buNone/>
              <a:defRPr sz="900" b="0" i="1" strike="noStrike">
                <a:solidFill>
                  <a:srgbClr val="000000"/>
                </a:solidFill>
                <a:latin typeface="Arial"/>
                <a:ea typeface="Arial"/>
                <a:cs typeface="Arial"/>
                <a:sym typeface="Arial"/>
              </a:defRPr>
            </a:lvl8pPr>
            <a:lvl9pPr marL="0" lvl="8" indent="0" algn="r">
              <a:lnSpc>
                <a:spcPct val="100000"/>
              </a:lnSpc>
              <a:spcBef>
                <a:spcPts val="0"/>
              </a:spcBef>
              <a:buClr>
                <a:srgbClr val="000000"/>
              </a:buClr>
              <a:buSzPts val="900"/>
              <a:buFont typeface="Arial"/>
              <a:buNone/>
              <a:defRPr sz="900" b="0" i="1" strike="noStrik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8" name="Google Shape;68;p15"/>
          <p:cNvSpPr txBox="1">
            <a:spLocks noGrp="1"/>
          </p:cNvSpPr>
          <p:nvPr>
            <p:ph type="dt" idx="10"/>
          </p:nvPr>
        </p:nvSpPr>
        <p:spPr>
          <a:xfrm>
            <a:off x="76219" y="4972050"/>
            <a:ext cx="1980893" cy="171180"/>
          </a:xfrm>
          <a:prstGeom prst="rect">
            <a:avLst/>
          </a:prstGeom>
          <a:noFill/>
          <a:ln>
            <a:noFill/>
          </a:ln>
        </p:spPr>
        <p:txBody>
          <a:bodyPr spcFirstLastPara="1" wrap="square" lIns="68625" tIns="34300" rIns="68625" bIns="34300"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extLst>
      <p:ext uri="{BB962C8B-B14F-4D97-AF65-F5344CB8AC3E}">
        <p14:creationId xmlns:p14="http://schemas.microsoft.com/office/powerpoint/2010/main" val="30087390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Slide - 1 Column">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7C9BA041-A961-B54B-BD07-995D6718F7EB}"/>
              </a:ext>
            </a:extLst>
          </p:cNvPr>
          <p:cNvSpPr>
            <a:spLocks noGrp="1"/>
          </p:cNvSpPr>
          <p:nvPr>
            <p:ph type="title" hasCustomPrompt="1"/>
          </p:nvPr>
        </p:nvSpPr>
        <p:spPr>
          <a:xfrm>
            <a:off x="600075" y="200026"/>
            <a:ext cx="7915275" cy="474114"/>
          </a:xfrm>
          <a:prstGeom prst="rect">
            <a:avLst/>
          </a:prstGeom>
        </p:spPr>
        <p:txBody>
          <a:bodyPr vert="horz" lIns="0" tIns="45720" rIns="91440" bIns="45720" rtlCol="0" anchor="b">
            <a:normAutofit/>
          </a:bodyPr>
          <a:lstStyle>
            <a:lvl1pPr>
              <a:defRPr sz="1800"/>
            </a:lvl1pPr>
          </a:lstStyle>
          <a:p>
            <a:r>
              <a:rPr lang="en-US" dirty="0"/>
              <a:t>Click to edit title style</a:t>
            </a:r>
          </a:p>
        </p:txBody>
      </p:sp>
      <p:cxnSp>
        <p:nvCxnSpPr>
          <p:cNvPr id="14" name="Straight Connector 13">
            <a:extLst>
              <a:ext uri="{FF2B5EF4-FFF2-40B4-BE49-F238E27FC236}">
                <a16:creationId xmlns:a16="http://schemas.microsoft.com/office/drawing/2014/main" id="{C8389983-A0A6-C548-B38F-3D123AFC7D3D}"/>
              </a:ext>
            </a:extLst>
          </p:cNvPr>
          <p:cNvCxnSpPr>
            <a:cxnSpLocks/>
          </p:cNvCxnSpPr>
          <p:nvPr userDrawn="1"/>
        </p:nvCxnSpPr>
        <p:spPr>
          <a:xfrm>
            <a:off x="600075" y="695351"/>
            <a:ext cx="7915275"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9" name="Slide Number Placeholder 4">
            <a:extLst>
              <a:ext uri="{FF2B5EF4-FFF2-40B4-BE49-F238E27FC236}">
                <a16:creationId xmlns:a16="http://schemas.microsoft.com/office/drawing/2014/main" id="{DFBC5010-DCB3-A04E-8966-BD99F4CA7913}"/>
              </a:ext>
            </a:extLst>
          </p:cNvPr>
          <p:cNvSpPr>
            <a:spLocks noGrp="1"/>
          </p:cNvSpPr>
          <p:nvPr>
            <p:ph type="sldNum" sz="quarter" idx="4"/>
          </p:nvPr>
        </p:nvSpPr>
        <p:spPr>
          <a:xfrm>
            <a:off x="6457950" y="4712119"/>
            <a:ext cx="2057400" cy="273844"/>
          </a:xfrm>
          <a:prstGeom prst="rect">
            <a:avLst/>
          </a:prstGeom>
        </p:spPr>
        <p:txBody>
          <a:bodyPr vert="horz" lIns="91440" tIns="45720" rIns="0" bIns="45720" rtlCol="0" anchor="ctr"/>
          <a:lstStyle>
            <a:lvl1pPr algn="r">
              <a:defRPr sz="619">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dirty="0"/>
          </a:p>
        </p:txBody>
      </p:sp>
      <p:sp>
        <p:nvSpPr>
          <p:cNvPr id="3" name="Rectangle 2">
            <a:extLst>
              <a:ext uri="{FF2B5EF4-FFF2-40B4-BE49-F238E27FC236}">
                <a16:creationId xmlns:a16="http://schemas.microsoft.com/office/drawing/2014/main" id="{C7F9291F-58AB-2142-A81C-0455969DACEE}"/>
              </a:ext>
            </a:extLst>
          </p:cNvPr>
          <p:cNvSpPr/>
          <p:nvPr userDrawn="1"/>
        </p:nvSpPr>
        <p:spPr>
          <a:xfrm>
            <a:off x="600076" y="4712119"/>
            <a:ext cx="570071" cy="273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49"/>
          </a:p>
        </p:txBody>
      </p:sp>
    </p:spTree>
    <p:extLst>
      <p:ext uri="{BB962C8B-B14F-4D97-AF65-F5344CB8AC3E}">
        <p14:creationId xmlns:p14="http://schemas.microsoft.com/office/powerpoint/2010/main" val="644684224"/>
      </p:ext>
    </p:extLst>
  </p:cSld>
  <p:clrMapOvr>
    <a:masterClrMapping/>
  </p:clrMapOvr>
  <p:extLst>
    <p:ext uri="{DCECCB84-F9BA-43D5-87BE-67443E8EF086}">
      <p15:sldGuideLst xmlns:p15="http://schemas.microsoft.com/office/powerpoint/2012/main">
        <p15:guide id="1" orient="horz" pos="4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1800">
                <a:solidFill>
                  <a:schemeClr val="tx1">
                    <a:lumMod val="75000"/>
                    <a:lumOff val="25000"/>
                  </a:schemeClr>
                </a:solidFill>
              </a:defRPr>
            </a:lvl1pPr>
            <a:lvl2pPr>
              <a:defRPr sz="1350">
                <a:solidFill>
                  <a:schemeClr val="tx1">
                    <a:lumMod val="75000"/>
                    <a:lumOff val="25000"/>
                  </a:schemeClr>
                </a:solidFill>
              </a:defRPr>
            </a:lvl2pPr>
            <a:lvl3pPr>
              <a:defRPr sz="1350">
                <a:solidFill>
                  <a:schemeClr val="tx1">
                    <a:lumMod val="75000"/>
                    <a:lumOff val="25000"/>
                  </a:schemeClr>
                </a:solidFill>
              </a:defRPr>
            </a:lvl3pPr>
            <a:lvl4pPr>
              <a:defRPr sz="1350">
                <a:solidFill>
                  <a:schemeClr val="tx1">
                    <a:lumMod val="75000"/>
                    <a:lumOff val="25000"/>
                  </a:schemeClr>
                </a:solidFill>
              </a:defRPr>
            </a:lvl4pPr>
            <a:lvl5pPr>
              <a:defRPr sz="135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US" dirty="0"/>
          </a:p>
        </p:txBody>
      </p:sp>
      <p:sp>
        <p:nvSpPr>
          <p:cNvPr id="4" name="Rectangle 4"/>
          <p:cNvSpPr>
            <a:spLocks noGrp="1" noChangeArrowheads="1"/>
          </p:cNvSpPr>
          <p:nvPr>
            <p:ph type="dt" sz="half" idx="10"/>
          </p:nvPr>
        </p:nvSpPr>
        <p:spPr>
          <a:ln/>
        </p:spPr>
        <p:txBody>
          <a:bodyPr/>
          <a:lstStyle>
            <a:lvl1pPr>
              <a:defRPr/>
            </a:lvl1pPr>
          </a:lstStyle>
          <a:p>
            <a:r>
              <a:rPr lang="en-US" dirty="0"/>
              <a:t>03/15/2024</a:t>
            </a:r>
          </a:p>
        </p:txBody>
      </p:sp>
      <p:sp>
        <p:nvSpPr>
          <p:cNvPr id="5" name="Rectangle 5"/>
          <p:cNvSpPr>
            <a:spLocks noGrp="1" noChangeArrowheads="1"/>
          </p:cNvSpPr>
          <p:nvPr>
            <p:ph type="ftr" sz="quarter" idx="11"/>
          </p:nvPr>
        </p:nvSpPr>
        <p:spPr>
          <a:ln/>
        </p:spPr>
        <p:txBody>
          <a:bodyPr/>
          <a:lstStyle>
            <a:lvl1pPr>
              <a:defRPr/>
            </a:lvl1pPr>
          </a:lstStyle>
          <a:p>
            <a:r>
              <a:rPr lang="en-US"/>
              <a:t>Biedron | CBB Knowledge Transfer</a:t>
            </a:r>
          </a:p>
        </p:txBody>
      </p:sp>
      <p:sp>
        <p:nvSpPr>
          <p:cNvPr id="6"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3305176"/>
            <a:ext cx="7772400" cy="1021556"/>
          </a:xfrm>
        </p:spPr>
        <p:txBody>
          <a:bodyPr anchor="t"/>
          <a:lstStyle>
            <a:lvl1pPr algn="l">
              <a:defRPr sz="3000" b="1" cap="all" baseline="0">
                <a:solidFill>
                  <a:schemeClr val="bg1"/>
                </a:solidFill>
              </a:defRPr>
            </a:lvl1pPr>
          </a:lstStyle>
          <a:p>
            <a:r>
              <a:rPr lang="en-US" dirty="0"/>
              <a:t>Title of objective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100" baseline="0">
                <a:solidFill>
                  <a:schemeClr val="tx1">
                    <a:lumMod val="75000"/>
                    <a:lumOff val="25000"/>
                  </a:schemeClr>
                </a:solidFill>
              </a:defRPr>
            </a:lvl1pPr>
            <a:lvl2pPr marL="342892" indent="0">
              <a:buNone/>
              <a:defRPr sz="1350"/>
            </a:lvl2pPr>
            <a:lvl3pPr marL="685783" indent="0">
              <a:buNone/>
              <a:defRPr sz="1200"/>
            </a:lvl3pPr>
            <a:lvl4pPr marL="1028675" indent="0">
              <a:buNone/>
              <a:defRPr sz="1050"/>
            </a:lvl4pPr>
            <a:lvl5pPr marL="1371566" indent="0">
              <a:buNone/>
              <a:defRPr sz="1050"/>
            </a:lvl5pPr>
            <a:lvl6pPr marL="1714457" indent="0">
              <a:buNone/>
              <a:defRPr sz="1050"/>
            </a:lvl6pPr>
            <a:lvl7pPr marL="2057348" indent="0">
              <a:buNone/>
              <a:defRPr sz="1050"/>
            </a:lvl7pPr>
            <a:lvl8pPr marL="2400240" indent="0">
              <a:buNone/>
              <a:defRPr sz="1050"/>
            </a:lvl8pPr>
            <a:lvl9pPr marL="2743132"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r>
              <a:rPr lang="en-US"/>
              <a:t>07/18/2023</a:t>
            </a:r>
          </a:p>
        </p:txBody>
      </p:sp>
      <p:sp>
        <p:nvSpPr>
          <p:cNvPr id="5" name="Rectangle 5"/>
          <p:cNvSpPr>
            <a:spLocks noGrp="1" noChangeArrowheads="1"/>
          </p:cNvSpPr>
          <p:nvPr>
            <p:ph type="ftr" sz="quarter" idx="11"/>
          </p:nvPr>
        </p:nvSpPr>
        <p:spPr>
          <a:ln/>
        </p:spPr>
        <p:txBody>
          <a:bodyPr/>
          <a:lstStyle>
            <a:lvl1pPr>
              <a:defRPr/>
            </a:lvl1pPr>
          </a:lstStyle>
          <a:p>
            <a:r>
              <a:rPr lang="en-US"/>
              <a:t>Biedron | CBB Knowledge Transfer</a:t>
            </a:r>
          </a:p>
        </p:txBody>
      </p:sp>
      <p:sp>
        <p:nvSpPr>
          <p:cNvPr id="6"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0" y="711200"/>
            <a:ext cx="4495800" cy="4203700"/>
          </a:xfrm>
        </p:spPr>
        <p:txBody>
          <a:bodyPr/>
          <a:lstStyle>
            <a:lvl1pPr>
              <a:defRPr sz="2100">
                <a:solidFill>
                  <a:schemeClr val="tx1">
                    <a:lumMod val="75000"/>
                    <a:lumOff val="25000"/>
                  </a:schemeClr>
                </a:solidFill>
              </a:defRPr>
            </a:lvl1pPr>
            <a:lvl2pPr>
              <a:defRPr sz="1800">
                <a:solidFill>
                  <a:schemeClr val="tx1">
                    <a:lumMod val="75000"/>
                    <a:lumOff val="25000"/>
                  </a:schemeClr>
                </a:solidFill>
              </a:defRPr>
            </a:lvl2pPr>
            <a:lvl3pPr>
              <a:defRPr sz="18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711200"/>
            <a:ext cx="4495800" cy="4203700"/>
          </a:xfrm>
        </p:spPr>
        <p:txBody>
          <a:bodyPr/>
          <a:lstStyle>
            <a:lvl1pPr>
              <a:defRPr sz="2100">
                <a:solidFill>
                  <a:schemeClr val="tx1">
                    <a:lumMod val="75000"/>
                    <a:lumOff val="25000"/>
                  </a:schemeClr>
                </a:solidFill>
              </a:defRPr>
            </a:lvl1pPr>
            <a:lvl2pPr>
              <a:defRPr sz="1800">
                <a:solidFill>
                  <a:schemeClr val="tx1">
                    <a:lumMod val="75000"/>
                    <a:lumOff val="25000"/>
                  </a:schemeClr>
                </a:solidFill>
              </a:defRPr>
            </a:lvl2pPr>
            <a:lvl3pPr>
              <a:defRPr sz="18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r>
              <a:rPr lang="en-US"/>
              <a:t>07/18/2023</a:t>
            </a:r>
            <a:endParaRPr lang="en-US" dirty="0"/>
          </a:p>
        </p:txBody>
      </p:sp>
      <p:sp>
        <p:nvSpPr>
          <p:cNvPr id="6" name="Rectangle 5"/>
          <p:cNvSpPr>
            <a:spLocks noGrp="1" noChangeArrowheads="1"/>
          </p:cNvSpPr>
          <p:nvPr>
            <p:ph type="ftr" sz="quarter" idx="11"/>
          </p:nvPr>
        </p:nvSpPr>
        <p:spPr>
          <a:ln/>
        </p:spPr>
        <p:txBody>
          <a:bodyPr/>
          <a:lstStyle>
            <a:lvl1pPr>
              <a:defRPr/>
            </a:lvl1pPr>
          </a:lstStyle>
          <a:p>
            <a:r>
              <a:rPr lang="en-US"/>
              <a:t>Biedron | CBB Knowledge Transfer</a:t>
            </a:r>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383546"/>
            <a:ext cx="4040188" cy="651801"/>
          </a:xfrm>
        </p:spPr>
        <p:txBody>
          <a:bodyPr anchor="b"/>
          <a:lstStyle>
            <a:lvl1pPr marL="0" indent="0">
              <a:buNone/>
              <a:defRPr sz="1800" b="1">
                <a:solidFill>
                  <a:schemeClr val="tx1">
                    <a:lumMod val="75000"/>
                    <a:lumOff val="25000"/>
                  </a:schemeClr>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096306"/>
            <a:ext cx="4040188" cy="3704294"/>
          </a:xfrm>
        </p:spPr>
        <p:txBody>
          <a:bodyPr/>
          <a:lstStyle>
            <a:lvl1pPr>
              <a:defRPr sz="1800">
                <a:solidFill>
                  <a:schemeClr val="tx1">
                    <a:lumMod val="75000"/>
                    <a:lumOff val="25000"/>
                  </a:schemeClr>
                </a:solidFill>
              </a:defRPr>
            </a:lvl1pPr>
            <a:lvl2pPr>
              <a:defRPr sz="15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8" y="383546"/>
            <a:ext cx="4041775" cy="651801"/>
          </a:xfrm>
        </p:spPr>
        <p:txBody>
          <a:bodyPr anchor="b"/>
          <a:lstStyle>
            <a:lvl1pPr marL="0" indent="0">
              <a:buNone/>
              <a:defRPr sz="1800" b="1">
                <a:solidFill>
                  <a:schemeClr val="tx1">
                    <a:lumMod val="75000"/>
                    <a:lumOff val="25000"/>
                  </a:schemeClr>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1096306"/>
            <a:ext cx="4041775" cy="3704294"/>
          </a:xfrm>
        </p:spPr>
        <p:txBody>
          <a:bodyPr/>
          <a:lstStyle>
            <a:lvl1pPr>
              <a:defRPr sz="1800">
                <a:solidFill>
                  <a:schemeClr val="tx1">
                    <a:lumMod val="75000"/>
                    <a:lumOff val="25000"/>
                  </a:schemeClr>
                </a:solidFill>
              </a:defRPr>
            </a:lvl1pPr>
            <a:lvl2pPr>
              <a:defRPr sz="15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4"/>
          <p:cNvSpPr>
            <a:spLocks noGrp="1" noChangeArrowheads="1"/>
          </p:cNvSpPr>
          <p:nvPr>
            <p:ph type="dt" sz="half" idx="10"/>
          </p:nvPr>
        </p:nvSpPr>
        <p:spPr>
          <a:ln/>
        </p:spPr>
        <p:txBody>
          <a:bodyPr/>
          <a:lstStyle>
            <a:lvl1pPr>
              <a:defRPr/>
            </a:lvl1pPr>
          </a:lstStyle>
          <a:p>
            <a:r>
              <a:rPr lang="en-US"/>
              <a:t>07/18/2023</a:t>
            </a:r>
          </a:p>
        </p:txBody>
      </p:sp>
      <p:sp>
        <p:nvSpPr>
          <p:cNvPr id="8" name="Rectangle 5"/>
          <p:cNvSpPr>
            <a:spLocks noGrp="1" noChangeArrowheads="1"/>
          </p:cNvSpPr>
          <p:nvPr>
            <p:ph type="ftr" sz="quarter" idx="11"/>
          </p:nvPr>
        </p:nvSpPr>
        <p:spPr>
          <a:ln/>
        </p:spPr>
        <p:txBody>
          <a:bodyPr/>
          <a:lstStyle>
            <a:lvl1pPr>
              <a:defRPr/>
            </a:lvl1pPr>
          </a:lstStyle>
          <a:p>
            <a:r>
              <a:rPr lang="en-US"/>
              <a:t>Biedron | CBB Knowledge Transfer</a:t>
            </a:r>
          </a:p>
        </p:txBody>
      </p:sp>
      <p:sp>
        <p:nvSpPr>
          <p:cNvPr id="9"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r>
              <a:rPr lang="en-US"/>
              <a:t>07/18/2023</a:t>
            </a:r>
          </a:p>
        </p:txBody>
      </p:sp>
      <p:sp>
        <p:nvSpPr>
          <p:cNvPr id="4" name="Rectangle 5"/>
          <p:cNvSpPr>
            <a:spLocks noGrp="1" noChangeArrowheads="1"/>
          </p:cNvSpPr>
          <p:nvPr>
            <p:ph type="ftr" sz="quarter" idx="11"/>
          </p:nvPr>
        </p:nvSpPr>
        <p:spPr>
          <a:ln/>
        </p:spPr>
        <p:txBody>
          <a:bodyPr/>
          <a:lstStyle>
            <a:lvl1pPr>
              <a:defRPr/>
            </a:lvl1pPr>
          </a:lstStyle>
          <a:p>
            <a:r>
              <a:rPr lang="en-US"/>
              <a:t>Biedron | CBB Knowledge Transfer</a:t>
            </a:r>
          </a:p>
        </p:txBody>
      </p:sp>
      <p:sp>
        <p:nvSpPr>
          <p:cNvPr id="5"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r>
              <a:rPr lang="en-US"/>
              <a:t>07/18/2023</a:t>
            </a:r>
          </a:p>
        </p:txBody>
      </p:sp>
      <p:sp>
        <p:nvSpPr>
          <p:cNvPr id="3" name="Rectangle 5"/>
          <p:cNvSpPr>
            <a:spLocks noGrp="1" noChangeArrowheads="1"/>
          </p:cNvSpPr>
          <p:nvPr>
            <p:ph type="ftr" sz="quarter" idx="11"/>
          </p:nvPr>
        </p:nvSpPr>
        <p:spPr>
          <a:ln/>
        </p:spPr>
        <p:txBody>
          <a:bodyPr/>
          <a:lstStyle>
            <a:lvl1pPr>
              <a:defRPr/>
            </a:lvl1pPr>
          </a:lstStyle>
          <a:p>
            <a:r>
              <a:rPr lang="en-US"/>
              <a:t>Biedron | CBB Knowledge Transfer</a:t>
            </a:r>
          </a:p>
        </p:txBody>
      </p:sp>
      <p:sp>
        <p:nvSpPr>
          <p:cNvPr id="4"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660401"/>
            <a:ext cx="3008313" cy="668338"/>
          </a:xfrm>
        </p:spPr>
        <p:txBody>
          <a:bodyPr anchor="b"/>
          <a:lstStyle>
            <a:lvl1pPr algn="l">
              <a:defRPr sz="1500" b="1">
                <a:solidFill>
                  <a:schemeClr val="tx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3575050" y="660401"/>
            <a:ext cx="5111750" cy="4186635"/>
          </a:xfrm>
        </p:spPr>
        <p:txBody>
          <a:bodyPr/>
          <a:lstStyle>
            <a:lvl1pPr>
              <a:defRPr sz="2400">
                <a:solidFill>
                  <a:schemeClr val="tx1">
                    <a:lumMod val="75000"/>
                    <a:lumOff val="25000"/>
                  </a:schemeClr>
                </a:solidFill>
              </a:defRPr>
            </a:lvl1pPr>
            <a:lvl2pPr>
              <a:defRPr sz="1800">
                <a:solidFill>
                  <a:schemeClr val="tx1">
                    <a:lumMod val="75000"/>
                    <a:lumOff val="25000"/>
                  </a:schemeClr>
                </a:solidFill>
              </a:defRPr>
            </a:lvl2pPr>
            <a:lvl3pPr>
              <a:defRPr sz="18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3" y="1328739"/>
            <a:ext cx="3008313" cy="3518297"/>
          </a:xfrm>
        </p:spPr>
        <p:txBody>
          <a:bodyPr/>
          <a:lstStyle>
            <a:lvl1pPr marL="0" indent="0">
              <a:buNone/>
              <a:defRPr sz="1050">
                <a:solidFill>
                  <a:schemeClr val="tx1">
                    <a:lumMod val="75000"/>
                    <a:lumOff val="25000"/>
                  </a:schemeClr>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r>
              <a:rPr lang="en-US"/>
              <a:t>07/18/2023</a:t>
            </a:r>
          </a:p>
        </p:txBody>
      </p:sp>
      <p:sp>
        <p:nvSpPr>
          <p:cNvPr id="6" name="Rectangle 5"/>
          <p:cNvSpPr>
            <a:spLocks noGrp="1" noChangeArrowheads="1"/>
          </p:cNvSpPr>
          <p:nvPr>
            <p:ph type="ftr" sz="quarter" idx="11"/>
          </p:nvPr>
        </p:nvSpPr>
        <p:spPr>
          <a:ln/>
        </p:spPr>
        <p:txBody>
          <a:bodyPr/>
          <a:lstStyle>
            <a:lvl1pPr>
              <a:defRPr/>
            </a:lvl1pPr>
          </a:lstStyle>
          <a:p>
            <a:r>
              <a:rPr lang="en-US"/>
              <a:t>Biedron | CBB Knowledge Transfer</a:t>
            </a:r>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792288" y="670560"/>
            <a:ext cx="5486400" cy="2875121"/>
          </a:xfrm>
        </p:spPr>
        <p:txBody>
          <a:bodyPr/>
          <a:lstStyle>
            <a:lvl1pPr marL="0" indent="0">
              <a:buNone/>
              <a:defRPr sz="2400">
                <a:solidFill>
                  <a:schemeClr val="tx1">
                    <a:lumMod val="75000"/>
                    <a:lumOff val="25000"/>
                  </a:schemeClr>
                </a:solidFill>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solidFill>
                  <a:schemeClr val="tx1">
                    <a:lumMod val="75000"/>
                    <a:lumOff val="25000"/>
                  </a:schemeClr>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r>
              <a:rPr lang="en-US"/>
              <a:t>07/18/2023</a:t>
            </a:r>
          </a:p>
        </p:txBody>
      </p:sp>
      <p:sp>
        <p:nvSpPr>
          <p:cNvPr id="6" name="Rectangle 5"/>
          <p:cNvSpPr>
            <a:spLocks noGrp="1" noChangeArrowheads="1"/>
          </p:cNvSpPr>
          <p:nvPr>
            <p:ph type="ftr" sz="quarter" idx="11"/>
          </p:nvPr>
        </p:nvSpPr>
        <p:spPr>
          <a:ln/>
        </p:spPr>
        <p:txBody>
          <a:bodyPr/>
          <a:lstStyle>
            <a:lvl1pPr>
              <a:defRPr/>
            </a:lvl1pPr>
          </a:lstStyle>
          <a:p>
            <a:r>
              <a:rPr lang="en-US"/>
              <a:t>Biedron | CBB Knowledge Transfer</a:t>
            </a:r>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0" y="663149"/>
            <a:ext cx="9144000" cy="4312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00" name="Rectangle 4"/>
          <p:cNvSpPr>
            <a:spLocks noGrp="1" noChangeArrowheads="1"/>
          </p:cNvSpPr>
          <p:nvPr>
            <p:ph type="dt" sz="half" idx="2"/>
          </p:nvPr>
        </p:nvSpPr>
        <p:spPr bwMode="auto">
          <a:xfrm>
            <a:off x="76200" y="4972050"/>
            <a:ext cx="1981200" cy="171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900" i="1" smtClean="0">
                <a:latin typeface="+mn-lt"/>
              </a:defRPr>
            </a:lvl1pPr>
          </a:lstStyle>
          <a:p>
            <a:r>
              <a:rPr lang="en-US"/>
              <a:t>07/18/2023</a:t>
            </a:r>
          </a:p>
        </p:txBody>
      </p:sp>
      <p:sp>
        <p:nvSpPr>
          <p:cNvPr id="4101" name="Rectangle 5"/>
          <p:cNvSpPr>
            <a:spLocks noGrp="1" noChangeArrowheads="1"/>
          </p:cNvSpPr>
          <p:nvPr>
            <p:ph type="ftr" sz="quarter" idx="3"/>
          </p:nvPr>
        </p:nvSpPr>
        <p:spPr bwMode="auto">
          <a:xfrm>
            <a:off x="1828800" y="4972050"/>
            <a:ext cx="5486400" cy="171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900" i="1" smtClean="0">
                <a:latin typeface="+mn-lt"/>
              </a:defRPr>
            </a:lvl1pPr>
          </a:lstStyle>
          <a:p>
            <a:r>
              <a:rPr lang="en-US"/>
              <a:t>Biedron | CBB Knowledge Transfer</a:t>
            </a:r>
          </a:p>
        </p:txBody>
      </p:sp>
      <p:sp>
        <p:nvSpPr>
          <p:cNvPr id="4102" name="Rectangle 6"/>
          <p:cNvSpPr>
            <a:spLocks noGrp="1" noChangeArrowheads="1"/>
          </p:cNvSpPr>
          <p:nvPr>
            <p:ph type="sldNum" sz="quarter" idx="4"/>
          </p:nvPr>
        </p:nvSpPr>
        <p:spPr bwMode="auto">
          <a:xfrm>
            <a:off x="8382000" y="4972050"/>
            <a:ext cx="685800" cy="171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900" i="1" smtClean="0">
                <a:latin typeface="+mn-lt"/>
              </a:defRPr>
            </a:lvl1pPr>
          </a:lstStyle>
          <a:p>
            <a:fld id="{921CBE81-14BD-7343-B359-01BCBA3179F9}" type="slidenum">
              <a:rPr lang="en-US" smtClean="0"/>
              <a:t>‹#›</a:t>
            </a:fld>
            <a:endParaRPr lang="en-US"/>
          </a:p>
        </p:txBody>
      </p:sp>
      <p:sp>
        <p:nvSpPr>
          <p:cNvPr id="1033" name="Rectangle 9"/>
          <p:cNvSpPr>
            <a:spLocks noGrp="1" noChangeArrowheads="1"/>
          </p:cNvSpPr>
          <p:nvPr>
            <p:ph type="title"/>
          </p:nvPr>
        </p:nvSpPr>
        <p:spPr bwMode="auto">
          <a:xfrm>
            <a:off x="0" y="0"/>
            <a:ext cx="9144000" cy="640080"/>
          </a:xfrm>
          <a:prstGeom prst="rect">
            <a:avLst/>
          </a:prstGeom>
          <a:noFill/>
          <a:ln w="0">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21" name="Line 7"/>
          <p:cNvSpPr>
            <a:spLocks noChangeShapeType="1"/>
          </p:cNvSpPr>
          <p:nvPr userDrawn="1"/>
        </p:nvSpPr>
        <p:spPr bwMode="auto">
          <a:xfrm>
            <a:off x="160176" y="612554"/>
            <a:ext cx="8823648" cy="0"/>
          </a:xfrm>
          <a:prstGeom prst="line">
            <a:avLst/>
          </a:prstGeom>
          <a:noFill/>
          <a:ln w="38100">
            <a:solidFill>
              <a:srgbClr val="B31B1B"/>
            </a:solidFill>
            <a:round/>
            <a:headEnd/>
            <a:tailEnd/>
          </a:ln>
          <a:effectLst/>
        </p:spPr>
        <p:txBody>
          <a:bodyPr/>
          <a:lstStyle/>
          <a:p>
            <a:pPr>
              <a:defRPr/>
            </a:pPr>
            <a:endParaRPr lang="en-US" sz="1350"/>
          </a:p>
        </p:txBody>
      </p:sp>
      <p:pic>
        <p:nvPicPr>
          <p:cNvPr id="10" name="Picture 9"/>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145102" y="35496"/>
            <a:ext cx="588545" cy="535007"/>
          </a:xfrm>
          <a:prstGeom prst="rect">
            <a:avLst/>
          </a:prstGeom>
        </p:spPr>
      </p:pic>
      <p:pic>
        <p:nvPicPr>
          <p:cNvPr id="11" name="Picture 10" descr="nsf1.gif"/>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8399721" y="21266"/>
            <a:ext cx="587893" cy="574538"/>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hdr="0"/>
  <p:txStyles>
    <p:titleStyle>
      <a:lvl1pPr algn="ctr" rtl="0" eaLnBrk="1" fontAlgn="base" hangingPunct="1">
        <a:spcBef>
          <a:spcPct val="0"/>
        </a:spcBef>
        <a:spcAft>
          <a:spcPct val="0"/>
        </a:spcAft>
        <a:defRPr sz="2800">
          <a:solidFill>
            <a:schemeClr val="tx1"/>
          </a:solidFill>
          <a:latin typeface="+mj-lt"/>
          <a:ea typeface="+mj-ea"/>
          <a:cs typeface="+mj-cs"/>
        </a:defRPr>
      </a:lvl1pPr>
      <a:lvl2pPr algn="ctr" rtl="0" eaLnBrk="1" fontAlgn="base" hangingPunct="1">
        <a:spcBef>
          <a:spcPct val="0"/>
        </a:spcBef>
        <a:spcAft>
          <a:spcPct val="0"/>
        </a:spcAft>
        <a:defRPr sz="2400">
          <a:solidFill>
            <a:schemeClr val="bg1"/>
          </a:solidFill>
          <a:latin typeface="Arial" charset="0"/>
        </a:defRPr>
      </a:lvl2pPr>
      <a:lvl3pPr algn="ctr" rtl="0" eaLnBrk="1" fontAlgn="base" hangingPunct="1">
        <a:spcBef>
          <a:spcPct val="0"/>
        </a:spcBef>
        <a:spcAft>
          <a:spcPct val="0"/>
        </a:spcAft>
        <a:defRPr sz="2400">
          <a:solidFill>
            <a:schemeClr val="bg1"/>
          </a:solidFill>
          <a:latin typeface="Arial" charset="0"/>
        </a:defRPr>
      </a:lvl3pPr>
      <a:lvl4pPr algn="ctr" rtl="0" eaLnBrk="1" fontAlgn="base" hangingPunct="1">
        <a:spcBef>
          <a:spcPct val="0"/>
        </a:spcBef>
        <a:spcAft>
          <a:spcPct val="0"/>
        </a:spcAft>
        <a:defRPr sz="2400">
          <a:solidFill>
            <a:schemeClr val="bg1"/>
          </a:solidFill>
          <a:latin typeface="Arial" charset="0"/>
        </a:defRPr>
      </a:lvl4pPr>
      <a:lvl5pPr algn="ctr" rtl="0" eaLnBrk="1" fontAlgn="base" hangingPunct="1">
        <a:spcBef>
          <a:spcPct val="0"/>
        </a:spcBef>
        <a:spcAft>
          <a:spcPct val="0"/>
        </a:spcAft>
        <a:defRPr sz="2400">
          <a:solidFill>
            <a:schemeClr val="bg1"/>
          </a:solidFill>
          <a:latin typeface="Arial" charset="0"/>
        </a:defRPr>
      </a:lvl5pPr>
      <a:lvl6pPr marL="342892" algn="ctr" rtl="0" eaLnBrk="1" fontAlgn="base" hangingPunct="1">
        <a:spcBef>
          <a:spcPct val="0"/>
        </a:spcBef>
        <a:spcAft>
          <a:spcPct val="0"/>
        </a:spcAft>
        <a:defRPr sz="2400">
          <a:solidFill>
            <a:schemeClr val="bg1"/>
          </a:solidFill>
          <a:latin typeface="Arial" charset="0"/>
        </a:defRPr>
      </a:lvl6pPr>
      <a:lvl7pPr marL="685783" algn="ctr" rtl="0" eaLnBrk="1" fontAlgn="base" hangingPunct="1">
        <a:spcBef>
          <a:spcPct val="0"/>
        </a:spcBef>
        <a:spcAft>
          <a:spcPct val="0"/>
        </a:spcAft>
        <a:defRPr sz="2400">
          <a:solidFill>
            <a:schemeClr val="bg1"/>
          </a:solidFill>
          <a:latin typeface="Arial" charset="0"/>
        </a:defRPr>
      </a:lvl7pPr>
      <a:lvl8pPr marL="1028675" algn="ctr" rtl="0" eaLnBrk="1" fontAlgn="base" hangingPunct="1">
        <a:spcBef>
          <a:spcPct val="0"/>
        </a:spcBef>
        <a:spcAft>
          <a:spcPct val="0"/>
        </a:spcAft>
        <a:defRPr sz="2400">
          <a:solidFill>
            <a:schemeClr val="bg1"/>
          </a:solidFill>
          <a:latin typeface="Arial" charset="0"/>
        </a:defRPr>
      </a:lvl8pPr>
      <a:lvl9pPr marL="1371566" algn="ctr" rtl="0" eaLnBrk="1" fontAlgn="base" hangingPunct="1">
        <a:spcBef>
          <a:spcPct val="0"/>
        </a:spcBef>
        <a:spcAft>
          <a:spcPct val="0"/>
        </a:spcAft>
        <a:defRPr sz="2400">
          <a:solidFill>
            <a:schemeClr val="bg1"/>
          </a:solidFill>
          <a:latin typeface="Arial" charset="0"/>
        </a:defRPr>
      </a:lvl9pPr>
    </p:titleStyle>
    <p:bodyStyle>
      <a:lvl1pPr marL="257168" indent="-257168" algn="l" rtl="0" eaLnBrk="1" fontAlgn="base" hangingPunct="1">
        <a:spcBef>
          <a:spcPct val="20000"/>
        </a:spcBef>
        <a:spcAft>
          <a:spcPct val="0"/>
        </a:spcAft>
        <a:buChar char="•"/>
        <a:defRPr sz="2400">
          <a:ln>
            <a:noFill/>
          </a:ln>
          <a:solidFill>
            <a:schemeClr val="tx1"/>
          </a:solidFill>
          <a:latin typeface="+mn-lt"/>
          <a:ea typeface="+mn-ea"/>
          <a:cs typeface="+mn-cs"/>
        </a:defRPr>
      </a:lvl1pPr>
      <a:lvl2pPr marL="557199" indent="-214308" algn="l" rtl="0" eaLnBrk="1" fontAlgn="base" hangingPunct="1">
        <a:spcBef>
          <a:spcPct val="20000"/>
        </a:spcBef>
        <a:spcAft>
          <a:spcPct val="0"/>
        </a:spcAft>
        <a:buChar char="–"/>
        <a:defRPr sz="1800">
          <a:ln>
            <a:noFill/>
          </a:ln>
          <a:solidFill>
            <a:schemeClr val="tx1"/>
          </a:solidFill>
          <a:latin typeface="+mn-lt"/>
        </a:defRPr>
      </a:lvl2pPr>
      <a:lvl3pPr marL="857228" indent="-171446" algn="l" rtl="0" eaLnBrk="1" fontAlgn="base" hangingPunct="1">
        <a:spcBef>
          <a:spcPct val="20000"/>
        </a:spcBef>
        <a:spcAft>
          <a:spcPct val="0"/>
        </a:spcAft>
        <a:buChar char="•"/>
        <a:defRPr sz="1800">
          <a:ln>
            <a:noFill/>
          </a:ln>
          <a:solidFill>
            <a:schemeClr val="tx1"/>
          </a:solidFill>
          <a:latin typeface="+mn-lt"/>
        </a:defRPr>
      </a:lvl3pPr>
      <a:lvl4pPr marL="1200120" indent="-171446" algn="l" rtl="0" eaLnBrk="1" fontAlgn="base" hangingPunct="1">
        <a:spcBef>
          <a:spcPct val="20000"/>
        </a:spcBef>
        <a:spcAft>
          <a:spcPct val="0"/>
        </a:spcAft>
        <a:buChar char="–"/>
        <a:defRPr sz="1800">
          <a:ln>
            <a:noFill/>
          </a:ln>
          <a:solidFill>
            <a:schemeClr val="tx1"/>
          </a:solidFill>
          <a:latin typeface="+mn-lt"/>
        </a:defRPr>
      </a:lvl4pPr>
      <a:lvl5pPr marL="1543012" indent="-171446" algn="l" rtl="0" eaLnBrk="1" fontAlgn="base" hangingPunct="1">
        <a:spcBef>
          <a:spcPct val="20000"/>
        </a:spcBef>
        <a:spcAft>
          <a:spcPct val="0"/>
        </a:spcAft>
        <a:buChar char="»"/>
        <a:defRPr sz="1800">
          <a:ln>
            <a:noFill/>
          </a:ln>
          <a:solidFill>
            <a:schemeClr val="tx1"/>
          </a:solidFill>
          <a:latin typeface="+mn-lt"/>
        </a:defRPr>
      </a:lvl5pPr>
      <a:lvl6pPr marL="1885903" indent="-171446" algn="l" rtl="0" eaLnBrk="1" fontAlgn="base" hangingPunct="1">
        <a:spcBef>
          <a:spcPct val="20000"/>
        </a:spcBef>
        <a:spcAft>
          <a:spcPct val="0"/>
        </a:spcAft>
        <a:buChar char="»"/>
        <a:defRPr sz="1500">
          <a:solidFill>
            <a:srgbClr val="660066"/>
          </a:solidFill>
          <a:latin typeface="+mn-lt"/>
        </a:defRPr>
      </a:lvl6pPr>
      <a:lvl7pPr marL="2228795" indent="-171446" algn="l" rtl="0" eaLnBrk="1" fontAlgn="base" hangingPunct="1">
        <a:spcBef>
          <a:spcPct val="20000"/>
        </a:spcBef>
        <a:spcAft>
          <a:spcPct val="0"/>
        </a:spcAft>
        <a:buChar char="»"/>
        <a:defRPr sz="1500">
          <a:solidFill>
            <a:srgbClr val="660066"/>
          </a:solidFill>
          <a:latin typeface="+mn-lt"/>
        </a:defRPr>
      </a:lvl7pPr>
      <a:lvl8pPr marL="2571686" indent="-171446" algn="l" rtl="0" eaLnBrk="1" fontAlgn="base" hangingPunct="1">
        <a:spcBef>
          <a:spcPct val="20000"/>
        </a:spcBef>
        <a:spcAft>
          <a:spcPct val="0"/>
        </a:spcAft>
        <a:buChar char="»"/>
        <a:defRPr sz="1500">
          <a:solidFill>
            <a:srgbClr val="660066"/>
          </a:solidFill>
          <a:latin typeface="+mn-lt"/>
        </a:defRPr>
      </a:lvl8pPr>
      <a:lvl9pPr marL="2914577" indent="-171446" algn="l" rtl="0" eaLnBrk="1" fontAlgn="base" hangingPunct="1">
        <a:spcBef>
          <a:spcPct val="20000"/>
        </a:spcBef>
        <a:spcAft>
          <a:spcPct val="0"/>
        </a:spcAft>
        <a:buChar char="»"/>
        <a:defRPr sz="1500">
          <a:solidFill>
            <a:srgbClr val="660066"/>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notesSlide" Target="../notesSlides/notesSlide7.xml"/><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3" Type="http://schemas.openxmlformats.org/officeDocument/2006/relationships/image" Target="../media/image39.png"/><Relationship Id="rId18" Type="http://schemas.openxmlformats.org/officeDocument/2006/relationships/image" Target="../media/image44.png"/><Relationship Id="rId26" Type="http://schemas.openxmlformats.org/officeDocument/2006/relationships/image" Target="../media/image52.tiff"/><Relationship Id="rId3" Type="http://schemas.openxmlformats.org/officeDocument/2006/relationships/image" Target="../media/image29.png"/><Relationship Id="rId21" Type="http://schemas.openxmlformats.org/officeDocument/2006/relationships/image" Target="../media/image47.png"/><Relationship Id="rId7" Type="http://schemas.openxmlformats.org/officeDocument/2006/relationships/image" Target="../media/image33.jpeg"/><Relationship Id="rId12" Type="http://schemas.openxmlformats.org/officeDocument/2006/relationships/image" Target="../media/image38.svg"/><Relationship Id="rId17" Type="http://schemas.openxmlformats.org/officeDocument/2006/relationships/image" Target="../media/image43.jpeg"/><Relationship Id="rId25" Type="http://schemas.openxmlformats.org/officeDocument/2006/relationships/image" Target="../media/image51.tiff"/><Relationship Id="rId33" Type="http://schemas.openxmlformats.org/officeDocument/2006/relationships/image" Target="../media/image59.png"/><Relationship Id="rId2" Type="http://schemas.openxmlformats.org/officeDocument/2006/relationships/notesSlide" Target="../notesSlides/notesSlide9.xml"/><Relationship Id="rId16" Type="http://schemas.openxmlformats.org/officeDocument/2006/relationships/image" Target="../media/image42.gif"/><Relationship Id="rId20" Type="http://schemas.openxmlformats.org/officeDocument/2006/relationships/image" Target="../media/image46.png"/><Relationship Id="rId29" Type="http://schemas.openxmlformats.org/officeDocument/2006/relationships/image" Target="../media/image55.tiff"/><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50.tiff"/><Relationship Id="rId32" Type="http://schemas.openxmlformats.org/officeDocument/2006/relationships/image" Target="../media/image58.png"/><Relationship Id="rId5" Type="http://schemas.openxmlformats.org/officeDocument/2006/relationships/image" Target="../media/image31.png"/><Relationship Id="rId15" Type="http://schemas.openxmlformats.org/officeDocument/2006/relationships/image" Target="../media/image41.svg"/><Relationship Id="rId23" Type="http://schemas.openxmlformats.org/officeDocument/2006/relationships/image" Target="../media/image49.png"/><Relationship Id="rId28" Type="http://schemas.openxmlformats.org/officeDocument/2006/relationships/image" Target="../media/image54.tiff"/><Relationship Id="rId10" Type="http://schemas.openxmlformats.org/officeDocument/2006/relationships/image" Target="../media/image36.png"/><Relationship Id="rId19" Type="http://schemas.openxmlformats.org/officeDocument/2006/relationships/image" Target="../media/image45.jpeg"/><Relationship Id="rId31" Type="http://schemas.openxmlformats.org/officeDocument/2006/relationships/image" Target="../media/image57.tiff"/><Relationship Id="rId4" Type="http://schemas.openxmlformats.org/officeDocument/2006/relationships/image" Target="../media/image30.jpeg"/><Relationship Id="rId9" Type="http://schemas.openxmlformats.org/officeDocument/2006/relationships/image" Target="../media/image35.jpeg"/><Relationship Id="rId14" Type="http://schemas.openxmlformats.org/officeDocument/2006/relationships/image" Target="../media/image40.png"/><Relationship Id="rId22" Type="http://schemas.openxmlformats.org/officeDocument/2006/relationships/image" Target="../media/image48.png"/><Relationship Id="rId27" Type="http://schemas.openxmlformats.org/officeDocument/2006/relationships/image" Target="../media/image53.png"/><Relationship Id="rId30" Type="http://schemas.openxmlformats.org/officeDocument/2006/relationships/image" Target="../media/image56.tiff"/><Relationship Id="rId8" Type="http://schemas.openxmlformats.org/officeDocument/2006/relationships/image" Target="../media/image34.jpeg"/></Relationships>
</file>

<file path=ppt/slides/_rels/slide14.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1120.png"/><Relationship Id="rId18" Type="http://schemas.openxmlformats.org/officeDocument/2006/relationships/image" Target="../media/image54.tiff"/><Relationship Id="rId3" Type="http://schemas.openxmlformats.org/officeDocument/2006/relationships/image" Target="../media/image60.png"/><Relationship Id="rId7" Type="http://schemas.openxmlformats.org/officeDocument/2006/relationships/image" Target="../media/image64.png"/><Relationship Id="rId17" Type="http://schemas.openxmlformats.org/officeDocument/2006/relationships/image" Target="../media/image8.png"/><Relationship Id="rId2" Type="http://schemas.openxmlformats.org/officeDocument/2006/relationships/notesSlide" Target="../notesSlides/notesSlide10.xml"/><Relationship Id="rId16" Type="http://schemas.openxmlformats.org/officeDocument/2006/relationships/image" Target="../media/image68.jpeg"/><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62.png"/><Relationship Id="rId15" Type="http://schemas.openxmlformats.org/officeDocument/2006/relationships/image" Target="../media/image67.jpeg"/><Relationship Id="rId4" Type="http://schemas.openxmlformats.org/officeDocument/2006/relationships/image" Target="../media/image61.png"/><Relationship Id="rId9" Type="http://schemas.openxmlformats.org/officeDocument/2006/relationships/customXml" Target="../ink/ink1.xml"/><Relationship Id="rId14"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eg"/></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18.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tiff"/></Relationships>
</file>

<file path=ppt/slides/_rels/slide1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2.jpeg"/><Relationship Id="rId7"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7.jpeg"/></Relationships>
</file>

<file path=ppt/slides/_rels/slide2.xml.rels><?xml version="1.0" encoding="UTF-8" standalone="yes"?>
<Relationships xmlns="http://schemas.openxmlformats.org/package/2006/relationships"><Relationship Id="rId2" Type="http://schemas.openxmlformats.org/officeDocument/2006/relationships/hyperlink" Target="https://ncses.nsf.gov/pubs/nsb20224/glossary"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doi.org/10.48550/arXiv.2302.02054" TargetMode="External"/><Relationship Id="rId5" Type="http://schemas.openxmlformats.org/officeDocument/2006/relationships/image" Target="../media/image89.png"/><Relationship Id="rId4" Type="http://schemas.openxmlformats.org/officeDocument/2006/relationships/hyperlink" Target="https://accelconf.web.cern.ch/ipac2022/papers/tupotk035.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3.tiff"/><Relationship Id="rId5" Type="http://schemas.openxmlformats.org/officeDocument/2006/relationships/image" Target="../media/image92.png"/><Relationship Id="rId4" Type="http://schemas.openxmlformats.org/officeDocument/2006/relationships/image" Target="../media/image91.png"/></Relationships>
</file>

<file path=ppt/slides/_rels/slide2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image" Target="../media/image9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emf"/><Relationship Id="rId2" Type="http://schemas.openxmlformats.org/officeDocument/2006/relationships/image" Target="../media/image98.emf"/><Relationship Id="rId1" Type="http://schemas.openxmlformats.org/officeDocument/2006/relationships/slideLayout" Target="../slideLayouts/slideLayout14.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27.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6.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8.tiff"/><Relationship Id="rId2" Type="http://schemas.openxmlformats.org/officeDocument/2006/relationships/image" Target="../media/image107.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109.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3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114.png"/><Relationship Id="rId4" Type="http://schemas.openxmlformats.org/officeDocument/2006/relationships/image" Target="../media/image113.png"/></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tiff"/><Relationship Id="rId4" Type="http://schemas.openxmlformats.org/officeDocument/2006/relationships/image" Target="../media/image9.tiff"/></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1A652-F351-2944-A452-02707F1F012E}"/>
              </a:ext>
            </a:extLst>
          </p:cNvPr>
          <p:cNvSpPr>
            <a:spLocks noGrp="1"/>
          </p:cNvSpPr>
          <p:nvPr>
            <p:ph type="ctrTitle"/>
          </p:nvPr>
        </p:nvSpPr>
        <p:spPr/>
        <p:txBody>
          <a:bodyPr/>
          <a:lstStyle/>
          <a:p>
            <a:r>
              <a:rPr lang="en-US" dirty="0"/>
              <a:t>Knowledge Transfer (KT)</a:t>
            </a:r>
          </a:p>
        </p:txBody>
      </p:sp>
      <p:sp>
        <p:nvSpPr>
          <p:cNvPr id="3" name="TextBox 2">
            <a:extLst>
              <a:ext uri="{FF2B5EF4-FFF2-40B4-BE49-F238E27FC236}">
                <a16:creationId xmlns:a16="http://schemas.microsoft.com/office/drawing/2014/main" id="{8F59DBCB-9054-1B4A-B716-BEDE9A844322}"/>
              </a:ext>
            </a:extLst>
          </p:cNvPr>
          <p:cNvSpPr txBox="1"/>
          <p:nvPr/>
        </p:nvSpPr>
        <p:spPr>
          <a:xfrm>
            <a:off x="1559859" y="3439653"/>
            <a:ext cx="5681449" cy="369332"/>
          </a:xfrm>
          <a:prstGeom prst="rect">
            <a:avLst/>
          </a:prstGeom>
          <a:noFill/>
        </p:spPr>
        <p:txBody>
          <a:bodyPr wrap="square" rtlCol="0">
            <a:spAutoFit/>
          </a:bodyPr>
          <a:lstStyle/>
          <a:p>
            <a:r>
              <a:rPr lang="en-US" i="1" dirty="0"/>
              <a:t>on behalf of the Center for Bright Beams (CBB) team</a:t>
            </a:r>
          </a:p>
        </p:txBody>
      </p:sp>
    </p:spTree>
    <p:extLst>
      <p:ext uri="{BB962C8B-B14F-4D97-AF65-F5344CB8AC3E}">
        <p14:creationId xmlns:p14="http://schemas.microsoft.com/office/powerpoint/2010/main" val="913938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AE015633-7CCD-3613-637E-244C5CDB77E3}"/>
              </a:ext>
            </a:extLst>
          </p:cNvPr>
          <p:cNvSpPr>
            <a:spLocks noGrp="1"/>
          </p:cNvSpPr>
          <p:nvPr>
            <p:ph type="title"/>
          </p:nvPr>
        </p:nvSpPr>
        <p:spPr>
          <a:xfrm>
            <a:off x="741680" y="142240"/>
            <a:ext cx="7762240" cy="400050"/>
          </a:xfrm>
        </p:spPr>
        <p:txBody>
          <a:bodyPr/>
          <a:lstStyle/>
          <a:p>
            <a:r>
              <a:rPr lang="en-US" dirty="0"/>
              <a:t>Objective 2 Deliverables, cont.</a:t>
            </a:r>
          </a:p>
        </p:txBody>
      </p:sp>
      <p:sp>
        <p:nvSpPr>
          <p:cNvPr id="2" name="Content Placeholder 1">
            <a:extLst>
              <a:ext uri="{FF2B5EF4-FFF2-40B4-BE49-F238E27FC236}">
                <a16:creationId xmlns:a16="http://schemas.microsoft.com/office/drawing/2014/main" id="{0978609E-8E03-BD40-A0B9-EBC07E8ECB25}"/>
              </a:ext>
            </a:extLst>
          </p:cNvPr>
          <p:cNvSpPr>
            <a:spLocks noGrp="1"/>
          </p:cNvSpPr>
          <p:nvPr>
            <p:ph type="body" sz="half" idx="2"/>
          </p:nvPr>
        </p:nvSpPr>
        <p:spPr>
          <a:xfrm>
            <a:off x="148790" y="888482"/>
            <a:ext cx="8846419" cy="3737376"/>
          </a:xfrm>
        </p:spPr>
        <p:txBody>
          <a:bodyPr wrap="square" anchor="t">
            <a:normAutofit lnSpcReduction="10000"/>
          </a:bodyPr>
          <a:lstStyle/>
          <a:p>
            <a:pPr marL="0" lvl="0" indent="0" eaLnBrk="0" hangingPunct="0">
              <a:spcBef>
                <a:spcPct val="0"/>
              </a:spcBef>
              <a:buNone/>
            </a:pPr>
            <a:r>
              <a:rPr lang="en-US" altLang="ja-JP" sz="2800" dirty="0">
                <a:solidFill>
                  <a:schemeClr val="accent3"/>
                </a:solidFill>
                <a:latin typeface="Calibri" panose="020F0502020204030204" pitchFamily="34" charset="0"/>
                <a:cs typeface="Calibri" panose="020F0502020204030204" pitchFamily="34" charset="0"/>
              </a:rPr>
              <a:t>Objective 2: CBB discoveries and designs are incorporated into a new generation of accelerators and commercialized as products.</a:t>
            </a:r>
          </a:p>
          <a:p>
            <a:pPr marL="0" lvl="0" indent="0" eaLnBrk="0" hangingPunct="0">
              <a:spcBef>
                <a:spcPct val="0"/>
              </a:spcBef>
              <a:buNone/>
            </a:pPr>
            <a:endParaRPr lang="en-US" altLang="ja-JP" sz="2400" dirty="0"/>
          </a:p>
          <a:p>
            <a:pPr marL="0" indent="0" eaLnBrk="0" hangingPunct="0">
              <a:spcBef>
                <a:spcPct val="0"/>
              </a:spcBef>
              <a:buNone/>
            </a:pPr>
            <a:r>
              <a:rPr lang="en-US" altLang="ja-JP" dirty="0"/>
              <a:t>As mentioned, CBB has developed a transfer plan for every priority deliverable that we presently envision.</a:t>
            </a:r>
          </a:p>
          <a:p>
            <a:pPr marL="0" lvl="0" indent="0" eaLnBrk="0" hangingPunct="0">
              <a:spcBef>
                <a:spcPct val="0"/>
              </a:spcBef>
              <a:buNone/>
            </a:pPr>
            <a:endParaRPr lang="en-US" altLang="ja-JP" dirty="0"/>
          </a:p>
          <a:p>
            <a:pPr marL="0" lvl="0" indent="0" eaLnBrk="0" hangingPunct="0">
              <a:spcBef>
                <a:spcPct val="0"/>
              </a:spcBef>
              <a:buNone/>
            </a:pPr>
            <a:endParaRPr lang="en-US" altLang="ja-JP" dirty="0"/>
          </a:p>
          <a:p>
            <a:pPr marL="0" lvl="0" indent="0" eaLnBrk="0" hangingPunct="0">
              <a:spcBef>
                <a:spcPct val="0"/>
              </a:spcBef>
              <a:buNone/>
            </a:pPr>
            <a:r>
              <a:rPr lang="en-US" altLang="ja-JP" dirty="0"/>
              <a:t>Previously, as illustrated earlier, there was a more generalized, singular deliverable.</a:t>
            </a:r>
          </a:p>
          <a:p>
            <a:pPr marL="0" lvl="0" indent="0" eaLnBrk="0" hangingPunct="0">
              <a:spcBef>
                <a:spcPct val="0"/>
              </a:spcBef>
              <a:buNone/>
            </a:pPr>
            <a:endParaRPr lang="en-US" altLang="ja-JP" dirty="0"/>
          </a:p>
          <a:p>
            <a:pPr marL="0" lvl="0" indent="0" eaLnBrk="0" hangingPunct="0">
              <a:spcBef>
                <a:spcPct val="0"/>
              </a:spcBef>
              <a:buNone/>
            </a:pPr>
            <a:endParaRPr lang="en-US" altLang="ja-JP" dirty="0"/>
          </a:p>
          <a:p>
            <a:pPr marL="0" lvl="0" indent="0" eaLnBrk="0" hangingPunct="0">
              <a:spcBef>
                <a:spcPct val="0"/>
              </a:spcBef>
              <a:buNone/>
            </a:pPr>
            <a:r>
              <a:rPr lang="en-US" altLang="ja-JP" dirty="0"/>
              <a:t>Let’s step through these new transfer plans for these priority deliverables.</a:t>
            </a:r>
          </a:p>
          <a:p>
            <a:pPr marL="0" lvl="0" indent="0" eaLnBrk="0" hangingPunct="0">
              <a:spcBef>
                <a:spcPct val="0"/>
              </a:spcBef>
              <a:buNone/>
            </a:pPr>
            <a:endParaRPr lang="en-US" altLang="ja-JP" strike="sngStrike" dirty="0"/>
          </a:p>
          <a:p>
            <a:endParaRPr lang="en-US" dirty="0"/>
          </a:p>
        </p:txBody>
      </p:sp>
      <p:sp>
        <p:nvSpPr>
          <p:cNvPr id="1033" name="Date Placeholder 4">
            <a:extLst>
              <a:ext uri="{FF2B5EF4-FFF2-40B4-BE49-F238E27FC236}">
                <a16:creationId xmlns:a16="http://schemas.microsoft.com/office/drawing/2014/main" id="{830AF2FF-3539-967D-9CCF-28158BCE5852}"/>
              </a:ext>
            </a:extLst>
          </p:cNvPr>
          <p:cNvSpPr>
            <a:spLocks noGrp="1"/>
          </p:cNvSpPr>
          <p:nvPr>
            <p:ph type="dt" sz="half" idx="10"/>
          </p:nvPr>
        </p:nvSpPr>
        <p:spPr>
          <a:xfrm>
            <a:off x="76200" y="4972050"/>
            <a:ext cx="1981200" cy="171450"/>
          </a:xfrm>
        </p:spPr>
        <p:txBody>
          <a:bodyPr/>
          <a:lstStyle/>
          <a:p>
            <a:r>
              <a:rPr lang="en-US" dirty="0"/>
              <a:t>03/15/2024</a:t>
            </a:r>
          </a:p>
        </p:txBody>
      </p:sp>
      <p:sp>
        <p:nvSpPr>
          <p:cNvPr id="1035" name="Footer Placeholder 5">
            <a:extLst>
              <a:ext uri="{FF2B5EF4-FFF2-40B4-BE49-F238E27FC236}">
                <a16:creationId xmlns:a16="http://schemas.microsoft.com/office/drawing/2014/main" id="{C691DF54-E49F-6010-F84A-8F4AB7E729BC}"/>
              </a:ext>
            </a:extLst>
          </p:cNvPr>
          <p:cNvSpPr>
            <a:spLocks noGrp="1"/>
          </p:cNvSpPr>
          <p:nvPr>
            <p:ph type="ftr" sz="quarter" idx="11"/>
          </p:nvPr>
        </p:nvSpPr>
        <p:spPr>
          <a:xfrm>
            <a:off x="1828800" y="4972050"/>
            <a:ext cx="5486400" cy="171450"/>
          </a:xfrm>
        </p:spPr>
        <p:txBody>
          <a:bodyPr/>
          <a:lstStyle/>
          <a:p>
            <a:r>
              <a:rPr lang="en-US"/>
              <a:t>Biedron | CBB Knowledge Transfer</a:t>
            </a:r>
          </a:p>
        </p:txBody>
      </p:sp>
      <p:sp>
        <p:nvSpPr>
          <p:cNvPr id="6" name="Slide Number Placeholder 5">
            <a:extLst>
              <a:ext uri="{FF2B5EF4-FFF2-40B4-BE49-F238E27FC236}">
                <a16:creationId xmlns:a16="http://schemas.microsoft.com/office/drawing/2014/main" id="{00CEEA4C-5A00-3F4E-AC92-8CD9B04E7BE2}"/>
              </a:ext>
            </a:extLst>
          </p:cNvPr>
          <p:cNvSpPr>
            <a:spLocks noGrp="1"/>
          </p:cNvSpPr>
          <p:nvPr>
            <p:ph type="sldNum" sz="quarter" idx="12"/>
          </p:nvPr>
        </p:nvSpPr>
        <p:spPr>
          <a:xfrm>
            <a:off x="8382000" y="4972050"/>
            <a:ext cx="685800" cy="171450"/>
          </a:xfrm>
        </p:spPr>
        <p:txBody>
          <a:bodyPr wrap="square" anchor="ctr">
            <a:normAutofit/>
          </a:bodyPr>
          <a:lstStyle/>
          <a:p>
            <a:pPr>
              <a:lnSpc>
                <a:spcPct val="90000"/>
              </a:lnSpc>
              <a:spcAft>
                <a:spcPts val="600"/>
              </a:spcAft>
            </a:pPr>
            <a:fld id="{921CBE81-14BD-7343-B359-01BCBA3179F9}" type="slidenum">
              <a:rPr lang="en-US" sz="500" smtClean="0"/>
              <a:pPr>
                <a:lnSpc>
                  <a:spcPct val="90000"/>
                </a:lnSpc>
                <a:spcAft>
                  <a:spcPts val="600"/>
                </a:spcAft>
              </a:pPr>
              <a:t>10</a:t>
            </a:fld>
            <a:endParaRPr lang="en-US" sz="500"/>
          </a:p>
        </p:txBody>
      </p:sp>
    </p:spTree>
    <p:extLst>
      <p:ext uri="{BB962C8B-B14F-4D97-AF65-F5344CB8AC3E}">
        <p14:creationId xmlns:p14="http://schemas.microsoft.com/office/powerpoint/2010/main" val="2588348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D80606-8C40-F548-AB69-6A221A91DF15}"/>
              </a:ext>
            </a:extLst>
          </p:cNvPr>
          <p:cNvSpPr>
            <a:spLocks noGrp="1"/>
          </p:cNvSpPr>
          <p:nvPr>
            <p:ph idx="1"/>
          </p:nvPr>
        </p:nvSpPr>
        <p:spPr>
          <a:xfrm>
            <a:off x="7896" y="2252280"/>
            <a:ext cx="3232407" cy="2395920"/>
          </a:xfrm>
        </p:spPr>
        <p:txBody>
          <a:bodyPr/>
          <a:lstStyle/>
          <a:p>
            <a:pPr lvl="0">
              <a:spcBef>
                <a:spcPts val="1000"/>
              </a:spcBef>
            </a:pPr>
            <a:r>
              <a:rPr lang="en-US" sz="1500" dirty="0"/>
              <a:t>Participating National Labs: SLAC, FNAL, LBNL, and engaging with LANL and BNL</a:t>
            </a:r>
          </a:p>
          <a:p>
            <a:pPr lvl="0">
              <a:spcBef>
                <a:spcPts val="1000"/>
              </a:spcBef>
            </a:pPr>
            <a:r>
              <a:rPr lang="en-US" sz="1500" dirty="0"/>
              <a:t>4 DOE Grad student research awards (SCGSR)</a:t>
            </a:r>
          </a:p>
          <a:p>
            <a:pPr lvl="1">
              <a:spcBef>
                <a:spcPts val="1000"/>
              </a:spcBef>
            </a:pPr>
            <a:r>
              <a:rPr lang="en-US" sz="1200" dirty="0">
                <a:solidFill>
                  <a:schemeClr val="accent6">
                    <a:lumMod val="50000"/>
                  </a:schemeClr>
                </a:solidFill>
              </a:rPr>
              <a:t>spent up to 11 months working at national labs</a:t>
            </a:r>
          </a:p>
          <a:p>
            <a:pPr marL="342891" lvl="1" indent="0">
              <a:spcBef>
                <a:spcPts val="1000"/>
              </a:spcBef>
              <a:buNone/>
            </a:pPr>
            <a:endParaRPr lang="en-US" sz="1200" dirty="0">
              <a:solidFill>
                <a:schemeClr val="accent6">
                  <a:lumMod val="50000"/>
                </a:schemeClr>
              </a:solidFill>
            </a:endParaRPr>
          </a:p>
        </p:txBody>
      </p:sp>
      <p:sp>
        <p:nvSpPr>
          <p:cNvPr id="3" name="Title 2">
            <a:extLst>
              <a:ext uri="{FF2B5EF4-FFF2-40B4-BE49-F238E27FC236}">
                <a16:creationId xmlns:a16="http://schemas.microsoft.com/office/drawing/2014/main" id="{50C5235E-13DF-884E-9E63-E2E6F7CD2D11}"/>
              </a:ext>
            </a:extLst>
          </p:cNvPr>
          <p:cNvSpPr>
            <a:spLocks noGrp="1"/>
          </p:cNvSpPr>
          <p:nvPr>
            <p:ph type="title"/>
          </p:nvPr>
        </p:nvSpPr>
        <p:spPr/>
        <p:txBody>
          <a:bodyPr/>
          <a:lstStyle/>
          <a:p>
            <a:r>
              <a:rPr lang="en-US"/>
              <a:t>Lab Connections</a:t>
            </a:r>
          </a:p>
        </p:txBody>
      </p:sp>
      <p:sp>
        <p:nvSpPr>
          <p:cNvPr id="4" name="Date Placeholder 3">
            <a:extLst>
              <a:ext uri="{FF2B5EF4-FFF2-40B4-BE49-F238E27FC236}">
                <a16:creationId xmlns:a16="http://schemas.microsoft.com/office/drawing/2014/main" id="{3D08BDCA-75C1-BA4E-ABFB-B9CC11B826C2}"/>
              </a:ext>
            </a:extLst>
          </p:cNvPr>
          <p:cNvSpPr>
            <a:spLocks noGrp="1"/>
          </p:cNvSpPr>
          <p:nvPr>
            <p:ph type="dt" sz="half" idx="10"/>
          </p:nvPr>
        </p:nvSpPr>
        <p:spPr/>
        <p:txBody>
          <a:bodyPr/>
          <a:lstStyle/>
          <a:p>
            <a:r>
              <a:rPr lang="en-US" dirty="0"/>
              <a:t>03/15/2024</a:t>
            </a:r>
          </a:p>
        </p:txBody>
      </p:sp>
      <p:sp>
        <p:nvSpPr>
          <p:cNvPr id="5" name="Footer Placeholder 4">
            <a:extLst>
              <a:ext uri="{FF2B5EF4-FFF2-40B4-BE49-F238E27FC236}">
                <a16:creationId xmlns:a16="http://schemas.microsoft.com/office/drawing/2014/main" id="{859741A1-9233-BA45-B747-378252E2C9D3}"/>
              </a:ext>
            </a:extLst>
          </p:cNvPr>
          <p:cNvSpPr>
            <a:spLocks noGrp="1"/>
          </p:cNvSpPr>
          <p:nvPr>
            <p:ph type="ftr" sz="quarter" idx="11"/>
          </p:nvPr>
        </p:nvSpPr>
        <p:spPr/>
        <p:txBody>
          <a:bodyPr/>
          <a:lstStyle/>
          <a:p>
            <a:r>
              <a:rPr lang="en-US"/>
              <a:t>Biedron | CBB Knowledge Transfer</a:t>
            </a:r>
          </a:p>
        </p:txBody>
      </p:sp>
      <p:sp>
        <p:nvSpPr>
          <p:cNvPr id="6" name="Slide Number Placeholder 5">
            <a:extLst>
              <a:ext uri="{FF2B5EF4-FFF2-40B4-BE49-F238E27FC236}">
                <a16:creationId xmlns:a16="http://schemas.microsoft.com/office/drawing/2014/main" id="{F5954AD6-0E62-644D-B6B4-62F9FF23F7DB}"/>
              </a:ext>
            </a:extLst>
          </p:cNvPr>
          <p:cNvSpPr>
            <a:spLocks noGrp="1"/>
          </p:cNvSpPr>
          <p:nvPr>
            <p:ph type="sldNum" sz="quarter" idx="12"/>
          </p:nvPr>
        </p:nvSpPr>
        <p:spPr/>
        <p:txBody>
          <a:bodyPr/>
          <a:lstStyle/>
          <a:p>
            <a:fld id="{921CBE81-14BD-7343-B359-01BCBA3179F9}" type="slidenum">
              <a:rPr lang="en-US" smtClean="0"/>
              <a:t>11</a:t>
            </a:fld>
            <a:endParaRPr lang="en-US"/>
          </a:p>
        </p:txBody>
      </p:sp>
      <p:pic>
        <p:nvPicPr>
          <p:cNvPr id="8" name="Picture 7" descr="A picture containing text, person, person&#10;&#10;Description automatically generated">
            <a:extLst>
              <a:ext uri="{FF2B5EF4-FFF2-40B4-BE49-F238E27FC236}">
                <a16:creationId xmlns:a16="http://schemas.microsoft.com/office/drawing/2014/main" id="{CA4AA440-D22D-613B-7FB0-384286E01568}"/>
              </a:ext>
            </a:extLst>
          </p:cNvPr>
          <p:cNvPicPr>
            <a:picLocks noChangeAspect="1"/>
          </p:cNvPicPr>
          <p:nvPr/>
        </p:nvPicPr>
        <p:blipFill>
          <a:blip r:embed="rId3"/>
          <a:stretch>
            <a:fillRect/>
          </a:stretch>
        </p:blipFill>
        <p:spPr>
          <a:xfrm>
            <a:off x="7876540" y="4170924"/>
            <a:ext cx="777240" cy="925286"/>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14F3F547-33F1-DF29-8D45-8A154F1E3A32}"/>
              </a:ext>
            </a:extLst>
          </p:cNvPr>
          <p:cNvPicPr>
            <a:picLocks noChangeAspect="1"/>
          </p:cNvPicPr>
          <p:nvPr/>
        </p:nvPicPr>
        <p:blipFill>
          <a:blip r:embed="rId4"/>
          <a:stretch>
            <a:fillRect/>
          </a:stretch>
        </p:blipFill>
        <p:spPr>
          <a:xfrm>
            <a:off x="7052147" y="4170924"/>
            <a:ext cx="777240" cy="925286"/>
          </a:xfrm>
          <a:prstGeom prst="rect">
            <a:avLst/>
          </a:prstGeom>
        </p:spPr>
      </p:pic>
      <p:pic>
        <p:nvPicPr>
          <p:cNvPr id="12" name="Picture 11" descr="A picture containing text, person, person&#10;&#10;Description automatically generated">
            <a:extLst>
              <a:ext uri="{FF2B5EF4-FFF2-40B4-BE49-F238E27FC236}">
                <a16:creationId xmlns:a16="http://schemas.microsoft.com/office/drawing/2014/main" id="{268F4BD4-45AE-FF03-3F1C-FF2758928E08}"/>
              </a:ext>
            </a:extLst>
          </p:cNvPr>
          <p:cNvPicPr>
            <a:picLocks noChangeAspect="1"/>
          </p:cNvPicPr>
          <p:nvPr/>
        </p:nvPicPr>
        <p:blipFill>
          <a:blip r:embed="rId5"/>
          <a:stretch>
            <a:fillRect/>
          </a:stretch>
        </p:blipFill>
        <p:spPr>
          <a:xfrm>
            <a:off x="8265160" y="3245638"/>
            <a:ext cx="777240" cy="925286"/>
          </a:xfrm>
          <a:prstGeom prst="rect">
            <a:avLst/>
          </a:prstGeom>
        </p:spPr>
      </p:pic>
      <p:pic>
        <p:nvPicPr>
          <p:cNvPr id="16" name="Picture 15" descr="A person wearing glasses&#10;&#10;Description automatically generated with medium confidence">
            <a:extLst>
              <a:ext uri="{FF2B5EF4-FFF2-40B4-BE49-F238E27FC236}">
                <a16:creationId xmlns:a16="http://schemas.microsoft.com/office/drawing/2014/main" id="{52D69BE5-91A0-FCBA-F8AE-7B0221FF3EA4}"/>
              </a:ext>
            </a:extLst>
          </p:cNvPr>
          <p:cNvPicPr>
            <a:picLocks noChangeAspect="1"/>
          </p:cNvPicPr>
          <p:nvPr/>
        </p:nvPicPr>
        <p:blipFill>
          <a:blip r:embed="rId6"/>
          <a:stretch>
            <a:fillRect/>
          </a:stretch>
        </p:blipFill>
        <p:spPr>
          <a:xfrm>
            <a:off x="6835638" y="2209304"/>
            <a:ext cx="777240" cy="925286"/>
          </a:xfrm>
          <a:prstGeom prst="rect">
            <a:avLst/>
          </a:prstGeom>
        </p:spPr>
      </p:pic>
      <p:pic>
        <p:nvPicPr>
          <p:cNvPr id="24" name="Picture 23" descr="A person smiling for the camera&#10;&#10;Description automatically generated with medium confidence">
            <a:extLst>
              <a:ext uri="{FF2B5EF4-FFF2-40B4-BE49-F238E27FC236}">
                <a16:creationId xmlns:a16="http://schemas.microsoft.com/office/drawing/2014/main" id="{BA039AF8-0F87-8BBF-8CEE-4C691A3C6E0A}"/>
              </a:ext>
            </a:extLst>
          </p:cNvPr>
          <p:cNvPicPr>
            <a:picLocks noChangeAspect="1"/>
          </p:cNvPicPr>
          <p:nvPr/>
        </p:nvPicPr>
        <p:blipFill>
          <a:blip r:embed="rId7"/>
          <a:stretch>
            <a:fillRect/>
          </a:stretch>
        </p:blipFill>
        <p:spPr>
          <a:xfrm>
            <a:off x="7362650" y="3242348"/>
            <a:ext cx="777240" cy="928576"/>
          </a:xfrm>
          <a:prstGeom prst="rect">
            <a:avLst/>
          </a:prstGeom>
        </p:spPr>
      </p:pic>
      <p:pic>
        <p:nvPicPr>
          <p:cNvPr id="9" name="Picture 8" descr="A screenshot of a person smiling&#10;&#10;Description automatically generated with medium confidence">
            <a:extLst>
              <a:ext uri="{FF2B5EF4-FFF2-40B4-BE49-F238E27FC236}">
                <a16:creationId xmlns:a16="http://schemas.microsoft.com/office/drawing/2014/main" id="{EAD677A6-E568-FA5F-8558-578249260A62}"/>
              </a:ext>
            </a:extLst>
          </p:cNvPr>
          <p:cNvPicPr>
            <a:picLocks noChangeAspect="1"/>
          </p:cNvPicPr>
          <p:nvPr/>
        </p:nvPicPr>
        <p:blipFill>
          <a:blip r:embed="rId8"/>
          <a:stretch>
            <a:fillRect/>
          </a:stretch>
        </p:blipFill>
        <p:spPr>
          <a:xfrm>
            <a:off x="7362650" y="1163503"/>
            <a:ext cx="777240" cy="926378"/>
          </a:xfrm>
          <a:prstGeom prst="rect">
            <a:avLst/>
          </a:prstGeom>
        </p:spPr>
      </p:pic>
      <p:pic>
        <p:nvPicPr>
          <p:cNvPr id="14" name="Picture 13" descr="A person in a blue shirt&#10;&#10;Description automatically generated with low confidence">
            <a:extLst>
              <a:ext uri="{FF2B5EF4-FFF2-40B4-BE49-F238E27FC236}">
                <a16:creationId xmlns:a16="http://schemas.microsoft.com/office/drawing/2014/main" id="{003715A2-4838-CF7D-3401-D916DA324F6E}"/>
              </a:ext>
            </a:extLst>
          </p:cNvPr>
          <p:cNvPicPr>
            <a:picLocks noChangeAspect="1"/>
          </p:cNvPicPr>
          <p:nvPr/>
        </p:nvPicPr>
        <p:blipFill>
          <a:blip r:embed="rId9"/>
          <a:stretch>
            <a:fillRect/>
          </a:stretch>
        </p:blipFill>
        <p:spPr>
          <a:xfrm>
            <a:off x="8230003" y="1163503"/>
            <a:ext cx="777240" cy="925286"/>
          </a:xfrm>
          <a:prstGeom prst="rect">
            <a:avLst/>
          </a:prstGeom>
        </p:spPr>
      </p:pic>
      <p:pic>
        <p:nvPicPr>
          <p:cNvPr id="31" name="Picture 30" descr="A picture containing human face, screenshot, person, forehead&#10;&#10;Description automatically generated">
            <a:extLst>
              <a:ext uri="{FF2B5EF4-FFF2-40B4-BE49-F238E27FC236}">
                <a16:creationId xmlns:a16="http://schemas.microsoft.com/office/drawing/2014/main" id="{0D60075F-AFAA-E7E1-B930-9D7A8C51C24B}"/>
              </a:ext>
            </a:extLst>
          </p:cNvPr>
          <p:cNvPicPr>
            <a:picLocks noChangeAspect="1"/>
          </p:cNvPicPr>
          <p:nvPr/>
        </p:nvPicPr>
        <p:blipFill>
          <a:blip r:embed="rId10"/>
          <a:stretch>
            <a:fillRect/>
          </a:stretch>
        </p:blipFill>
        <p:spPr>
          <a:xfrm>
            <a:off x="7894191" y="2218169"/>
            <a:ext cx="777240" cy="925286"/>
          </a:xfrm>
          <a:prstGeom prst="rect">
            <a:avLst/>
          </a:prstGeom>
        </p:spPr>
      </p:pic>
      <p:pic>
        <p:nvPicPr>
          <p:cNvPr id="33" name="Picture 32" descr="A screenshot of a person wearing glasses&#10;&#10;Description automatically generated with medium confidence">
            <a:extLst>
              <a:ext uri="{FF2B5EF4-FFF2-40B4-BE49-F238E27FC236}">
                <a16:creationId xmlns:a16="http://schemas.microsoft.com/office/drawing/2014/main" id="{C6EE6D55-4366-C96D-BEFE-1BA3F12EABF3}"/>
              </a:ext>
            </a:extLst>
          </p:cNvPr>
          <p:cNvPicPr>
            <a:picLocks noChangeAspect="1"/>
          </p:cNvPicPr>
          <p:nvPr/>
        </p:nvPicPr>
        <p:blipFill>
          <a:blip r:embed="rId11"/>
          <a:stretch>
            <a:fillRect/>
          </a:stretch>
        </p:blipFill>
        <p:spPr>
          <a:xfrm>
            <a:off x="6495297" y="3245638"/>
            <a:ext cx="777240" cy="925286"/>
          </a:xfrm>
          <a:prstGeom prst="rect">
            <a:avLst/>
          </a:prstGeom>
        </p:spPr>
      </p:pic>
      <p:pic>
        <p:nvPicPr>
          <p:cNvPr id="35" name="Picture 34" descr="A person with glasses and goatee&#10;&#10;Description automatically generated with low confidence">
            <a:extLst>
              <a:ext uri="{FF2B5EF4-FFF2-40B4-BE49-F238E27FC236}">
                <a16:creationId xmlns:a16="http://schemas.microsoft.com/office/drawing/2014/main" id="{5BECE355-EC69-9CB2-2AF1-6489E4F3DC59}"/>
              </a:ext>
            </a:extLst>
          </p:cNvPr>
          <p:cNvPicPr>
            <a:picLocks noChangeAspect="1"/>
          </p:cNvPicPr>
          <p:nvPr/>
        </p:nvPicPr>
        <p:blipFill>
          <a:blip r:embed="rId12"/>
          <a:stretch>
            <a:fillRect/>
          </a:stretch>
        </p:blipFill>
        <p:spPr>
          <a:xfrm>
            <a:off x="6495297" y="1172263"/>
            <a:ext cx="777240" cy="925286"/>
          </a:xfrm>
          <a:prstGeom prst="rect">
            <a:avLst/>
          </a:prstGeom>
        </p:spPr>
      </p:pic>
      <p:sp>
        <p:nvSpPr>
          <p:cNvPr id="7" name="TextBox 6">
            <a:extLst>
              <a:ext uri="{FF2B5EF4-FFF2-40B4-BE49-F238E27FC236}">
                <a16:creationId xmlns:a16="http://schemas.microsoft.com/office/drawing/2014/main" id="{3F858C28-534B-7956-1F77-1E955C937158}"/>
              </a:ext>
            </a:extLst>
          </p:cNvPr>
          <p:cNvSpPr txBox="1"/>
          <p:nvPr/>
        </p:nvSpPr>
        <p:spPr>
          <a:xfrm>
            <a:off x="249158" y="699304"/>
            <a:ext cx="2813115" cy="1477328"/>
          </a:xfrm>
          <a:prstGeom prst="rect">
            <a:avLst/>
          </a:prstGeom>
          <a:solidFill>
            <a:srgbClr val="2A727F"/>
          </a:solidFill>
        </p:spPr>
        <p:txBody>
          <a:bodyPr wrap="square" rtlCol="0">
            <a:spAutoFit/>
          </a:bodyPr>
          <a:lstStyle/>
          <a:p>
            <a:pPr algn="ctr"/>
            <a:r>
              <a:rPr lang="en-US" b="1" dirty="0">
                <a:solidFill>
                  <a:schemeClr val="bg1"/>
                </a:solidFill>
              </a:rPr>
              <a:t>Strong National Lab Engagement</a:t>
            </a:r>
          </a:p>
          <a:p>
            <a:pPr algn="ctr"/>
            <a:r>
              <a:rPr lang="en-US" dirty="0">
                <a:solidFill>
                  <a:schemeClr val="bg1"/>
                </a:solidFill>
              </a:rPr>
              <a:t>11 National Lab Affiliates</a:t>
            </a:r>
          </a:p>
          <a:p>
            <a:pPr algn="ctr"/>
            <a:r>
              <a:rPr lang="en-US" dirty="0">
                <a:solidFill>
                  <a:schemeClr val="bg1"/>
                </a:solidFill>
              </a:rPr>
              <a:t>5 National Lab EAB Members</a:t>
            </a:r>
          </a:p>
        </p:txBody>
      </p:sp>
      <p:sp>
        <p:nvSpPr>
          <p:cNvPr id="11" name="TextBox 10">
            <a:extLst>
              <a:ext uri="{FF2B5EF4-FFF2-40B4-BE49-F238E27FC236}">
                <a16:creationId xmlns:a16="http://schemas.microsoft.com/office/drawing/2014/main" id="{02ED07E5-377C-9C0E-EB96-2876DC2B9FC9}"/>
              </a:ext>
            </a:extLst>
          </p:cNvPr>
          <p:cNvSpPr txBox="1"/>
          <p:nvPr/>
        </p:nvSpPr>
        <p:spPr>
          <a:xfrm>
            <a:off x="6495297" y="671311"/>
            <a:ext cx="2511946" cy="369332"/>
          </a:xfrm>
          <a:prstGeom prst="rect">
            <a:avLst/>
          </a:prstGeom>
          <a:noFill/>
        </p:spPr>
        <p:txBody>
          <a:bodyPr wrap="square" rtlCol="0">
            <a:spAutoFit/>
          </a:bodyPr>
          <a:lstStyle/>
          <a:p>
            <a:pPr algn="ctr"/>
            <a:r>
              <a:rPr lang="en-US" dirty="0"/>
              <a:t>National Lab Affiliates</a:t>
            </a:r>
          </a:p>
        </p:txBody>
      </p:sp>
      <p:sp>
        <p:nvSpPr>
          <p:cNvPr id="13" name="TextBox 12">
            <a:extLst>
              <a:ext uri="{FF2B5EF4-FFF2-40B4-BE49-F238E27FC236}">
                <a16:creationId xmlns:a16="http://schemas.microsoft.com/office/drawing/2014/main" id="{10617CDF-2946-639A-D3DF-6E826F322F3F}"/>
              </a:ext>
            </a:extLst>
          </p:cNvPr>
          <p:cNvSpPr txBox="1"/>
          <p:nvPr/>
        </p:nvSpPr>
        <p:spPr>
          <a:xfrm>
            <a:off x="3288900" y="739423"/>
            <a:ext cx="3036183" cy="646331"/>
          </a:xfrm>
          <a:prstGeom prst="rect">
            <a:avLst/>
          </a:prstGeom>
          <a:noFill/>
        </p:spPr>
        <p:txBody>
          <a:bodyPr wrap="square" rtlCol="0">
            <a:spAutoFit/>
          </a:bodyPr>
          <a:lstStyle/>
          <a:p>
            <a:pPr algn="ctr"/>
            <a:r>
              <a:rPr lang="en-US" dirty="0"/>
              <a:t>National Lab EAB Members</a:t>
            </a:r>
          </a:p>
          <a:p>
            <a:endParaRPr lang="en-US" dirty="0"/>
          </a:p>
        </p:txBody>
      </p:sp>
      <p:pic>
        <p:nvPicPr>
          <p:cNvPr id="17" name="Picture 16" descr="A close-up of a person smiling&#10;&#10;Description automatically generated">
            <a:extLst>
              <a:ext uri="{FF2B5EF4-FFF2-40B4-BE49-F238E27FC236}">
                <a16:creationId xmlns:a16="http://schemas.microsoft.com/office/drawing/2014/main" id="{F9E0AB36-7142-C3F5-4E1D-5B85CE141DD7}"/>
              </a:ext>
            </a:extLst>
          </p:cNvPr>
          <p:cNvPicPr>
            <a:picLocks noChangeAspect="1"/>
          </p:cNvPicPr>
          <p:nvPr/>
        </p:nvPicPr>
        <p:blipFill>
          <a:blip r:embed="rId13"/>
          <a:stretch>
            <a:fillRect/>
          </a:stretch>
        </p:blipFill>
        <p:spPr>
          <a:xfrm>
            <a:off x="4876106" y="2657564"/>
            <a:ext cx="886371" cy="1102928"/>
          </a:xfrm>
          <a:prstGeom prst="rect">
            <a:avLst/>
          </a:prstGeom>
        </p:spPr>
      </p:pic>
      <p:pic>
        <p:nvPicPr>
          <p:cNvPr id="21" name="Picture 20" descr="A person wearing glasses&#10;&#10;Description automatically generated with medium confidence">
            <a:extLst>
              <a:ext uri="{FF2B5EF4-FFF2-40B4-BE49-F238E27FC236}">
                <a16:creationId xmlns:a16="http://schemas.microsoft.com/office/drawing/2014/main" id="{5E663BC6-D06B-AB8F-A0DF-D2CA6A3AEB09}"/>
              </a:ext>
            </a:extLst>
          </p:cNvPr>
          <p:cNvPicPr>
            <a:picLocks noChangeAspect="1"/>
          </p:cNvPicPr>
          <p:nvPr/>
        </p:nvPicPr>
        <p:blipFill>
          <a:blip r:embed="rId14"/>
          <a:stretch>
            <a:fillRect/>
          </a:stretch>
        </p:blipFill>
        <p:spPr>
          <a:xfrm>
            <a:off x="3867752" y="2665207"/>
            <a:ext cx="883084" cy="1087642"/>
          </a:xfrm>
          <a:prstGeom prst="rect">
            <a:avLst/>
          </a:prstGeom>
        </p:spPr>
      </p:pic>
      <p:pic>
        <p:nvPicPr>
          <p:cNvPr id="23" name="Picture 22" descr="A person wearing glasses&#10;&#10;Description automatically generated with low confidence">
            <a:extLst>
              <a:ext uri="{FF2B5EF4-FFF2-40B4-BE49-F238E27FC236}">
                <a16:creationId xmlns:a16="http://schemas.microsoft.com/office/drawing/2014/main" id="{21077FA5-9ED9-A053-54FD-8455D97A0E09}"/>
              </a:ext>
            </a:extLst>
          </p:cNvPr>
          <p:cNvPicPr>
            <a:picLocks noChangeAspect="1"/>
          </p:cNvPicPr>
          <p:nvPr/>
        </p:nvPicPr>
        <p:blipFill>
          <a:blip r:embed="rId15"/>
          <a:stretch>
            <a:fillRect/>
          </a:stretch>
        </p:blipFill>
        <p:spPr>
          <a:xfrm>
            <a:off x="5427514" y="1202381"/>
            <a:ext cx="894491" cy="1119392"/>
          </a:xfrm>
          <a:prstGeom prst="rect">
            <a:avLst/>
          </a:prstGeom>
        </p:spPr>
      </p:pic>
      <p:pic>
        <p:nvPicPr>
          <p:cNvPr id="26" name="Picture 25" descr="A person smiling for the camera&#10;&#10;Description automatically generated with medium confidence">
            <a:extLst>
              <a:ext uri="{FF2B5EF4-FFF2-40B4-BE49-F238E27FC236}">
                <a16:creationId xmlns:a16="http://schemas.microsoft.com/office/drawing/2014/main" id="{5498A317-43BE-D34D-F6E1-2337E2F546D7}"/>
              </a:ext>
            </a:extLst>
          </p:cNvPr>
          <p:cNvPicPr>
            <a:picLocks noChangeAspect="1"/>
          </p:cNvPicPr>
          <p:nvPr/>
        </p:nvPicPr>
        <p:blipFill>
          <a:blip r:embed="rId16"/>
          <a:stretch>
            <a:fillRect/>
          </a:stretch>
        </p:blipFill>
        <p:spPr>
          <a:xfrm>
            <a:off x="4389947" y="1205846"/>
            <a:ext cx="894491" cy="1104235"/>
          </a:xfrm>
          <a:prstGeom prst="rect">
            <a:avLst/>
          </a:prstGeom>
        </p:spPr>
      </p:pic>
      <p:pic>
        <p:nvPicPr>
          <p:cNvPr id="28" name="Picture 27" descr="A person wearing glasses and a suit&#10;&#10;Description automatically generated with medium confidence">
            <a:extLst>
              <a:ext uri="{FF2B5EF4-FFF2-40B4-BE49-F238E27FC236}">
                <a16:creationId xmlns:a16="http://schemas.microsoft.com/office/drawing/2014/main" id="{FC8D5CE2-D368-BB74-C89A-C6DFF805CC01}"/>
              </a:ext>
            </a:extLst>
          </p:cNvPr>
          <p:cNvPicPr>
            <a:picLocks noChangeAspect="1"/>
          </p:cNvPicPr>
          <p:nvPr/>
        </p:nvPicPr>
        <p:blipFill>
          <a:blip r:embed="rId17"/>
          <a:stretch>
            <a:fillRect/>
          </a:stretch>
        </p:blipFill>
        <p:spPr>
          <a:xfrm>
            <a:off x="3300442" y="1205847"/>
            <a:ext cx="1030193" cy="1104235"/>
          </a:xfrm>
          <a:prstGeom prst="rect">
            <a:avLst/>
          </a:prstGeom>
        </p:spPr>
      </p:pic>
      <p:sp>
        <p:nvSpPr>
          <p:cNvPr id="29" name="TextBox 28">
            <a:extLst>
              <a:ext uri="{FF2B5EF4-FFF2-40B4-BE49-F238E27FC236}">
                <a16:creationId xmlns:a16="http://schemas.microsoft.com/office/drawing/2014/main" id="{E6A87549-9220-1695-C094-16E170295144}"/>
              </a:ext>
            </a:extLst>
          </p:cNvPr>
          <p:cNvSpPr txBox="1"/>
          <p:nvPr/>
        </p:nvSpPr>
        <p:spPr>
          <a:xfrm>
            <a:off x="3181970" y="2342258"/>
            <a:ext cx="1146790" cy="338554"/>
          </a:xfrm>
          <a:prstGeom prst="rect">
            <a:avLst/>
          </a:prstGeom>
          <a:noFill/>
        </p:spPr>
        <p:txBody>
          <a:bodyPr wrap="square" rtlCol="0">
            <a:spAutoFit/>
          </a:bodyPr>
          <a:lstStyle/>
          <a:p>
            <a:r>
              <a:rPr lang="en-US" sz="800" dirty="0"/>
              <a:t>Stuart Henderson (Chair) JNL</a:t>
            </a:r>
          </a:p>
        </p:txBody>
      </p:sp>
      <p:sp>
        <p:nvSpPr>
          <p:cNvPr id="30" name="TextBox 29">
            <a:extLst>
              <a:ext uri="{FF2B5EF4-FFF2-40B4-BE49-F238E27FC236}">
                <a16:creationId xmlns:a16="http://schemas.microsoft.com/office/drawing/2014/main" id="{6C2EB9BF-1ACB-2783-9BD3-71A349BABAE6}"/>
              </a:ext>
            </a:extLst>
          </p:cNvPr>
          <p:cNvSpPr txBox="1"/>
          <p:nvPr/>
        </p:nvSpPr>
        <p:spPr>
          <a:xfrm>
            <a:off x="4330635" y="2326170"/>
            <a:ext cx="953803" cy="338554"/>
          </a:xfrm>
          <a:prstGeom prst="rect">
            <a:avLst/>
          </a:prstGeom>
          <a:noFill/>
        </p:spPr>
        <p:txBody>
          <a:bodyPr wrap="square" rtlCol="0">
            <a:spAutoFit/>
          </a:bodyPr>
          <a:lstStyle/>
          <a:p>
            <a:r>
              <a:rPr lang="en-US" sz="800" dirty="0"/>
              <a:t>Bruce </a:t>
            </a:r>
            <a:r>
              <a:rPr lang="en-US" sz="800" dirty="0" err="1"/>
              <a:t>Carlsten</a:t>
            </a:r>
            <a:r>
              <a:rPr lang="en-US" sz="800" dirty="0"/>
              <a:t> LANL</a:t>
            </a:r>
          </a:p>
        </p:txBody>
      </p:sp>
      <p:sp>
        <p:nvSpPr>
          <p:cNvPr id="32" name="TextBox 31">
            <a:extLst>
              <a:ext uri="{FF2B5EF4-FFF2-40B4-BE49-F238E27FC236}">
                <a16:creationId xmlns:a16="http://schemas.microsoft.com/office/drawing/2014/main" id="{3445C17A-1435-1A30-CA47-F15E5F71C890}"/>
              </a:ext>
            </a:extLst>
          </p:cNvPr>
          <p:cNvSpPr txBox="1"/>
          <p:nvPr/>
        </p:nvSpPr>
        <p:spPr>
          <a:xfrm>
            <a:off x="5343051" y="2327202"/>
            <a:ext cx="978954" cy="338554"/>
          </a:xfrm>
          <a:prstGeom prst="rect">
            <a:avLst/>
          </a:prstGeom>
          <a:noFill/>
        </p:spPr>
        <p:txBody>
          <a:bodyPr wrap="square" rtlCol="0">
            <a:spAutoFit/>
          </a:bodyPr>
          <a:lstStyle/>
          <a:p>
            <a:r>
              <a:rPr lang="en-US" sz="800" dirty="0"/>
              <a:t>Katherine </a:t>
            </a:r>
            <a:r>
              <a:rPr lang="en-US" sz="800" dirty="0" err="1"/>
              <a:t>Harkay</a:t>
            </a:r>
            <a:r>
              <a:rPr lang="en-US" sz="800" dirty="0"/>
              <a:t> ANL</a:t>
            </a:r>
          </a:p>
        </p:txBody>
      </p:sp>
      <p:sp>
        <p:nvSpPr>
          <p:cNvPr id="34" name="TextBox 33">
            <a:extLst>
              <a:ext uri="{FF2B5EF4-FFF2-40B4-BE49-F238E27FC236}">
                <a16:creationId xmlns:a16="http://schemas.microsoft.com/office/drawing/2014/main" id="{AAC20DCC-8EC7-4157-602F-ED0BAA2732F1}"/>
              </a:ext>
            </a:extLst>
          </p:cNvPr>
          <p:cNvSpPr txBox="1"/>
          <p:nvPr/>
        </p:nvSpPr>
        <p:spPr>
          <a:xfrm>
            <a:off x="3787650" y="3774921"/>
            <a:ext cx="1054326" cy="338554"/>
          </a:xfrm>
          <a:prstGeom prst="rect">
            <a:avLst/>
          </a:prstGeom>
          <a:noFill/>
        </p:spPr>
        <p:txBody>
          <a:bodyPr wrap="square" rtlCol="0">
            <a:spAutoFit/>
          </a:bodyPr>
          <a:lstStyle/>
          <a:p>
            <a:r>
              <a:rPr lang="en-US" sz="800" dirty="0" err="1"/>
              <a:t>Zhirong</a:t>
            </a:r>
            <a:r>
              <a:rPr lang="en-US" sz="800" dirty="0"/>
              <a:t> Huang SLAC</a:t>
            </a:r>
          </a:p>
        </p:txBody>
      </p:sp>
      <p:sp>
        <p:nvSpPr>
          <p:cNvPr id="36" name="TextBox 35">
            <a:extLst>
              <a:ext uri="{FF2B5EF4-FFF2-40B4-BE49-F238E27FC236}">
                <a16:creationId xmlns:a16="http://schemas.microsoft.com/office/drawing/2014/main" id="{387D8C86-BBF1-7F33-7D57-80663E06E1D6}"/>
              </a:ext>
            </a:extLst>
          </p:cNvPr>
          <p:cNvSpPr txBox="1"/>
          <p:nvPr/>
        </p:nvSpPr>
        <p:spPr>
          <a:xfrm>
            <a:off x="4841976" y="3796815"/>
            <a:ext cx="920501" cy="215444"/>
          </a:xfrm>
          <a:prstGeom prst="rect">
            <a:avLst/>
          </a:prstGeom>
          <a:noFill/>
        </p:spPr>
        <p:txBody>
          <a:bodyPr wrap="square" rtlCol="0">
            <a:spAutoFit/>
          </a:bodyPr>
          <a:lstStyle/>
          <a:p>
            <a:r>
              <a:rPr lang="en-US" sz="800" dirty="0" err="1"/>
              <a:t>Yimei</a:t>
            </a:r>
            <a:r>
              <a:rPr lang="en-US" sz="800" dirty="0"/>
              <a:t> Zhu BNL</a:t>
            </a:r>
          </a:p>
        </p:txBody>
      </p:sp>
    </p:spTree>
    <p:extLst>
      <p:ext uri="{BB962C8B-B14F-4D97-AF65-F5344CB8AC3E}">
        <p14:creationId xmlns:p14="http://schemas.microsoft.com/office/powerpoint/2010/main" val="880676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2A28BE7B-D90E-B04B-A332-071ED2BE284E}"/>
              </a:ext>
            </a:extLst>
          </p:cNvPr>
          <p:cNvGraphicFramePr>
            <a:graphicFrameLocks noGrp="1"/>
          </p:cNvGraphicFramePr>
          <p:nvPr>
            <p:ph idx="1"/>
            <p:extLst>
              <p:ext uri="{D42A27DB-BD31-4B8C-83A1-F6EECF244321}">
                <p14:modId xmlns:p14="http://schemas.microsoft.com/office/powerpoint/2010/main" val="2440555900"/>
              </p:ext>
            </p:extLst>
          </p:nvPr>
        </p:nvGraphicFramePr>
        <p:xfrm>
          <a:off x="119270" y="764222"/>
          <a:ext cx="9024730" cy="4255402"/>
        </p:xfrm>
        <a:graphic>
          <a:graphicData uri="http://schemas.openxmlformats.org/drawingml/2006/table">
            <a:tbl>
              <a:tblPr firstRow="1" firstCol="1" bandRow="1">
                <a:tableStyleId>{5A111915-BE36-4E01-A7E5-04B1672EAD32}</a:tableStyleId>
              </a:tblPr>
              <a:tblGrid>
                <a:gridCol w="859138">
                  <a:extLst>
                    <a:ext uri="{9D8B030D-6E8A-4147-A177-3AD203B41FA5}">
                      <a16:colId xmlns:a16="http://schemas.microsoft.com/office/drawing/2014/main" val="2153796256"/>
                    </a:ext>
                  </a:extLst>
                </a:gridCol>
                <a:gridCol w="2066544">
                  <a:extLst>
                    <a:ext uri="{9D8B030D-6E8A-4147-A177-3AD203B41FA5}">
                      <a16:colId xmlns:a16="http://schemas.microsoft.com/office/drawing/2014/main" val="2332116675"/>
                    </a:ext>
                  </a:extLst>
                </a:gridCol>
                <a:gridCol w="4439213">
                  <a:extLst>
                    <a:ext uri="{9D8B030D-6E8A-4147-A177-3AD203B41FA5}">
                      <a16:colId xmlns:a16="http://schemas.microsoft.com/office/drawing/2014/main" val="358488409"/>
                    </a:ext>
                  </a:extLst>
                </a:gridCol>
                <a:gridCol w="1659835">
                  <a:extLst>
                    <a:ext uri="{9D8B030D-6E8A-4147-A177-3AD203B41FA5}">
                      <a16:colId xmlns:a16="http://schemas.microsoft.com/office/drawing/2014/main" val="3065109670"/>
                    </a:ext>
                  </a:extLst>
                </a:gridCol>
              </a:tblGrid>
              <a:tr h="354841">
                <a:tc>
                  <a:txBody>
                    <a:bodyPr/>
                    <a:lstStyle/>
                    <a:p>
                      <a:pPr marL="0" marR="0" algn="just">
                        <a:lnSpc>
                          <a:spcPct val="105000"/>
                        </a:lnSpc>
                        <a:spcBef>
                          <a:spcPts val="0"/>
                        </a:spcBef>
                        <a:spcAft>
                          <a:spcPts val="600"/>
                        </a:spcAft>
                      </a:pPr>
                      <a:r>
                        <a:rPr lang="en-US" sz="1800" dirty="0">
                          <a:effectLst/>
                        </a:rPr>
                        <a:t>Lab</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96" marR="68496" marT="0" marB="0"/>
                </a:tc>
                <a:tc>
                  <a:txBody>
                    <a:bodyPr/>
                    <a:lstStyle/>
                    <a:p>
                      <a:pPr marL="0" marR="0" algn="l">
                        <a:lnSpc>
                          <a:spcPct val="105000"/>
                        </a:lnSpc>
                        <a:spcBef>
                          <a:spcPts val="0"/>
                        </a:spcBef>
                        <a:spcAft>
                          <a:spcPts val="600"/>
                        </a:spcAft>
                      </a:pPr>
                      <a:r>
                        <a:rPr lang="en-US" sz="1800" dirty="0">
                          <a:effectLst/>
                        </a:rPr>
                        <a:t>Facility</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96" marR="68496" marT="0" marB="0"/>
                </a:tc>
                <a:tc>
                  <a:txBody>
                    <a:bodyPr/>
                    <a:lstStyle/>
                    <a:p>
                      <a:pPr marL="0" marR="0" algn="l">
                        <a:lnSpc>
                          <a:spcPct val="105000"/>
                        </a:lnSpc>
                        <a:spcBef>
                          <a:spcPts val="0"/>
                        </a:spcBef>
                        <a:spcAft>
                          <a:spcPts val="600"/>
                        </a:spcAft>
                      </a:pPr>
                      <a:r>
                        <a:rPr lang="en-US" sz="1800" dirty="0">
                          <a:effectLst/>
                        </a:rPr>
                        <a:t>Research</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96" marR="68496" marT="0" marB="0"/>
                </a:tc>
                <a:tc>
                  <a:txBody>
                    <a:bodyPr/>
                    <a:lstStyle/>
                    <a:p>
                      <a:pPr marL="0" marR="0" algn="l">
                        <a:lnSpc>
                          <a:spcPct val="105000"/>
                        </a:lnSpc>
                        <a:spcBef>
                          <a:spcPts val="0"/>
                        </a:spcBef>
                        <a:spcAft>
                          <a:spcPts val="600"/>
                        </a:spcAft>
                      </a:pPr>
                      <a:r>
                        <a:rPr lang="en-US" sz="1800" dirty="0">
                          <a:effectLst/>
                        </a:rPr>
                        <a:t>CBB faculty</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96" marR="68496" marT="0" marB="0"/>
                </a:tc>
                <a:extLst>
                  <a:ext uri="{0D108BD9-81ED-4DB2-BD59-A6C34878D82A}">
                    <a16:rowId xmlns:a16="http://schemas.microsoft.com/office/drawing/2014/main" val="2064613335"/>
                  </a:ext>
                </a:extLst>
              </a:tr>
              <a:tr h="465827">
                <a:tc>
                  <a:txBody>
                    <a:bodyPr/>
                    <a:lstStyle/>
                    <a:p>
                      <a:pPr marL="0" marR="0" algn="l">
                        <a:lnSpc>
                          <a:spcPct val="105000"/>
                        </a:lnSpc>
                        <a:spcBef>
                          <a:spcPts val="0"/>
                        </a:spcBef>
                        <a:spcAft>
                          <a:spcPts val="600"/>
                        </a:spcAft>
                      </a:pPr>
                      <a:r>
                        <a:rPr lang="en-US" sz="1800" dirty="0">
                          <a:effectLst/>
                        </a:rPr>
                        <a:t>FNAL</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96" marR="68496" marT="0" marB="0"/>
                </a:tc>
                <a:tc>
                  <a:txBody>
                    <a:bodyPr/>
                    <a:lstStyle/>
                    <a:p>
                      <a:pPr marL="0" marR="0" algn="just">
                        <a:lnSpc>
                          <a:spcPct val="105000"/>
                        </a:lnSpc>
                        <a:spcBef>
                          <a:spcPts val="0"/>
                        </a:spcBef>
                        <a:spcAft>
                          <a:spcPts val="600"/>
                        </a:spcAft>
                      </a:pPr>
                      <a:r>
                        <a:rPr lang="en-US" sz="1800" dirty="0">
                          <a:effectLst/>
                        </a:rPr>
                        <a:t>IOTA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96" marR="68496" marT="0" marB="0"/>
                </a:tc>
                <a:tc>
                  <a:txBody>
                    <a:bodyPr/>
                    <a:lstStyle/>
                    <a:p>
                      <a:pPr marL="0" marR="0" algn="l">
                        <a:lnSpc>
                          <a:spcPct val="105000"/>
                        </a:lnSpc>
                        <a:spcBef>
                          <a:spcPts val="0"/>
                        </a:spcBef>
                        <a:spcAft>
                          <a:spcPts val="600"/>
                        </a:spcAft>
                      </a:pPr>
                      <a:r>
                        <a:rPr lang="en-US" sz="1800" dirty="0">
                          <a:effectLst/>
                        </a:rPr>
                        <a:t>Studies of storage ring nonlinearities and optical stochastic cooling</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96" marR="68496" marT="0" marB="0"/>
                </a:tc>
                <a:tc>
                  <a:txBody>
                    <a:bodyPr/>
                    <a:lstStyle/>
                    <a:p>
                      <a:pPr marL="0" marR="0" algn="l">
                        <a:lnSpc>
                          <a:spcPct val="105000"/>
                        </a:lnSpc>
                        <a:spcBef>
                          <a:spcPts val="0"/>
                        </a:spcBef>
                        <a:spcAft>
                          <a:spcPts val="600"/>
                        </a:spcAft>
                      </a:pPr>
                      <a:r>
                        <a:rPr lang="en-US" sz="1800" dirty="0">
                          <a:effectLst/>
                        </a:rPr>
                        <a:t>Kim, Piot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96" marR="68496" marT="0" marB="0"/>
                </a:tc>
                <a:extLst>
                  <a:ext uri="{0D108BD9-81ED-4DB2-BD59-A6C34878D82A}">
                    <a16:rowId xmlns:a16="http://schemas.microsoft.com/office/drawing/2014/main" val="1624689924"/>
                  </a:ext>
                </a:extLst>
              </a:tr>
              <a:tr h="538109">
                <a:tc>
                  <a:txBody>
                    <a:bodyPr/>
                    <a:lstStyle/>
                    <a:p>
                      <a:pPr marL="0" marR="0" algn="l">
                        <a:lnSpc>
                          <a:spcPct val="105000"/>
                        </a:lnSpc>
                        <a:spcBef>
                          <a:spcPts val="0"/>
                        </a:spcBef>
                        <a:spcAft>
                          <a:spcPts val="600"/>
                        </a:spcAft>
                      </a:pPr>
                      <a:r>
                        <a:rPr lang="en-US" sz="1800" dirty="0">
                          <a:effectLst/>
                        </a:rPr>
                        <a:t>ANL</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96" marR="68496" marT="0" marB="0"/>
                </a:tc>
                <a:tc>
                  <a:txBody>
                    <a:bodyPr/>
                    <a:lstStyle/>
                    <a:p>
                      <a:pPr marL="0" marR="0" algn="l">
                        <a:lnSpc>
                          <a:spcPct val="105000"/>
                        </a:lnSpc>
                        <a:spcBef>
                          <a:spcPts val="0"/>
                        </a:spcBef>
                        <a:spcAft>
                          <a:spcPts val="600"/>
                        </a:spcAft>
                      </a:pPr>
                      <a:r>
                        <a:rPr lang="en-US" sz="1800" dirty="0">
                          <a:effectLst/>
                        </a:rPr>
                        <a:t>Argonne Wakefield Accelerator (AWA)</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96" marR="68496" marT="0" marB="0"/>
                </a:tc>
                <a:tc>
                  <a:txBody>
                    <a:bodyPr/>
                    <a:lstStyle/>
                    <a:p>
                      <a:pPr marL="0" marR="0" algn="l">
                        <a:lnSpc>
                          <a:spcPct val="105000"/>
                        </a:lnSpc>
                        <a:spcBef>
                          <a:spcPts val="0"/>
                        </a:spcBef>
                        <a:spcAft>
                          <a:spcPts val="600"/>
                        </a:spcAft>
                      </a:pPr>
                      <a:r>
                        <a:rPr lang="en-US" sz="1800" dirty="0">
                          <a:effectLst/>
                        </a:rPr>
                        <a:t>Studies of accelerator tuning using ML</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96" marR="68496" marT="0" marB="0"/>
                </a:tc>
                <a:tc>
                  <a:txBody>
                    <a:bodyPr/>
                    <a:lstStyle/>
                    <a:p>
                      <a:pPr marL="0" marR="0" algn="l">
                        <a:lnSpc>
                          <a:spcPct val="105000"/>
                        </a:lnSpc>
                        <a:spcBef>
                          <a:spcPts val="0"/>
                        </a:spcBef>
                        <a:spcAft>
                          <a:spcPts val="600"/>
                        </a:spcAft>
                      </a:pPr>
                      <a:r>
                        <a:rPr lang="en-US" sz="1800" dirty="0">
                          <a:effectLst/>
                        </a:rPr>
                        <a:t>Piot, Kim</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96" marR="68496" marT="0" marB="0"/>
                </a:tc>
                <a:extLst>
                  <a:ext uri="{0D108BD9-81ED-4DB2-BD59-A6C34878D82A}">
                    <a16:rowId xmlns:a16="http://schemas.microsoft.com/office/drawing/2014/main" val="2885262780"/>
                  </a:ext>
                </a:extLst>
              </a:tr>
              <a:tr h="367664">
                <a:tc>
                  <a:txBody>
                    <a:bodyPr/>
                    <a:lstStyle/>
                    <a:p>
                      <a:pPr marL="0" marR="0" algn="l">
                        <a:lnSpc>
                          <a:spcPct val="105000"/>
                        </a:lnSpc>
                        <a:spcBef>
                          <a:spcPts val="0"/>
                        </a:spcBef>
                        <a:spcAft>
                          <a:spcPts val="600"/>
                        </a:spcAft>
                      </a:pPr>
                      <a:r>
                        <a:rPr lang="en-US" sz="1800">
                          <a:effectLst/>
                        </a:rPr>
                        <a:t>BNL</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96" marR="68496" marT="0" marB="0"/>
                </a:tc>
                <a:tc>
                  <a:txBody>
                    <a:bodyPr/>
                    <a:lstStyle/>
                    <a:p>
                      <a:pPr marL="0" marR="0" algn="l">
                        <a:lnSpc>
                          <a:spcPct val="105000"/>
                        </a:lnSpc>
                        <a:spcBef>
                          <a:spcPts val="0"/>
                        </a:spcBef>
                        <a:spcAft>
                          <a:spcPts val="600"/>
                        </a:spcAft>
                      </a:pPr>
                      <a:r>
                        <a:rPr lang="en-US" sz="1800" dirty="0">
                          <a:effectLst/>
                        </a:rPr>
                        <a:t>Accelerator Test Facility (ATF)</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96" marR="68496" marT="0" marB="0"/>
                </a:tc>
                <a:tc>
                  <a:txBody>
                    <a:bodyPr/>
                    <a:lstStyle/>
                    <a:p>
                      <a:pPr marL="0" marR="0" algn="l">
                        <a:lnSpc>
                          <a:spcPct val="105000"/>
                        </a:lnSpc>
                        <a:spcBef>
                          <a:spcPts val="0"/>
                        </a:spcBef>
                        <a:spcAft>
                          <a:spcPts val="600"/>
                        </a:spcAft>
                      </a:pPr>
                      <a:r>
                        <a:rPr lang="en-US" sz="1800" dirty="0">
                          <a:effectLst/>
                        </a:rPr>
                        <a:t>Studies of laser tuning using ML</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96" marR="68496" marT="0" marB="0"/>
                </a:tc>
                <a:tc>
                  <a:txBody>
                    <a:bodyPr/>
                    <a:lstStyle/>
                    <a:p>
                      <a:pPr marL="0" marR="0" algn="l">
                        <a:lnSpc>
                          <a:spcPct val="105000"/>
                        </a:lnSpc>
                        <a:spcBef>
                          <a:spcPts val="0"/>
                        </a:spcBef>
                        <a:spcAft>
                          <a:spcPts val="600"/>
                        </a:spcAft>
                      </a:pPr>
                      <a:r>
                        <a:rPr lang="en-US" sz="1800">
                          <a:effectLst/>
                        </a:rPr>
                        <a:t>Biedron</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96" marR="68496" marT="0" marB="0"/>
                </a:tc>
                <a:extLst>
                  <a:ext uri="{0D108BD9-81ED-4DB2-BD59-A6C34878D82A}">
                    <a16:rowId xmlns:a16="http://schemas.microsoft.com/office/drawing/2014/main" val="3163334918"/>
                  </a:ext>
                </a:extLst>
              </a:tr>
              <a:tr h="535927">
                <a:tc>
                  <a:txBody>
                    <a:bodyPr/>
                    <a:lstStyle/>
                    <a:p>
                      <a:pPr marL="0" marR="0" algn="l">
                        <a:lnSpc>
                          <a:spcPct val="105000"/>
                        </a:lnSpc>
                        <a:spcBef>
                          <a:spcPts val="0"/>
                        </a:spcBef>
                        <a:spcAft>
                          <a:spcPts val="600"/>
                        </a:spcAft>
                      </a:pPr>
                      <a:r>
                        <a:rPr lang="en-US" sz="1800" dirty="0">
                          <a:effectLst/>
                        </a:rPr>
                        <a:t>BNL</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96" marR="68496" marT="0" marB="0"/>
                </a:tc>
                <a:tc>
                  <a:txBody>
                    <a:bodyPr/>
                    <a:lstStyle/>
                    <a:p>
                      <a:pPr marL="0" marR="0" algn="l">
                        <a:lnSpc>
                          <a:spcPct val="105000"/>
                        </a:lnSpc>
                        <a:spcBef>
                          <a:spcPts val="0"/>
                        </a:spcBef>
                        <a:spcAft>
                          <a:spcPts val="600"/>
                        </a:spcAft>
                      </a:pPr>
                      <a:r>
                        <a:rPr lang="en-US" sz="1800" dirty="0">
                          <a:effectLst/>
                        </a:rPr>
                        <a:t>RHIC and Low Energy RHIC electron Cooling</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96" marR="68496" marT="0" marB="0"/>
                </a:tc>
                <a:tc>
                  <a:txBody>
                    <a:bodyPr/>
                    <a:lstStyle/>
                    <a:p>
                      <a:pPr marL="0" marR="0" algn="l">
                        <a:lnSpc>
                          <a:spcPct val="105000"/>
                        </a:lnSpc>
                        <a:spcBef>
                          <a:spcPts val="0"/>
                        </a:spcBef>
                        <a:spcAft>
                          <a:spcPts val="600"/>
                        </a:spcAft>
                      </a:pPr>
                      <a:r>
                        <a:rPr lang="en-US" sz="1800" dirty="0">
                          <a:effectLst/>
                        </a:rPr>
                        <a:t>Studies of accelerator tuning using ML</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96" marR="68496" marT="0" marB="0"/>
                </a:tc>
                <a:tc>
                  <a:txBody>
                    <a:bodyPr/>
                    <a:lstStyle/>
                    <a:p>
                      <a:pPr marL="0" marR="0" algn="l">
                        <a:lnSpc>
                          <a:spcPct val="105000"/>
                        </a:lnSpc>
                        <a:spcBef>
                          <a:spcPts val="0"/>
                        </a:spcBef>
                        <a:spcAft>
                          <a:spcPts val="600"/>
                        </a:spcAft>
                      </a:pPr>
                      <a:r>
                        <a:rPr lang="en-US" sz="1800" dirty="0" err="1">
                          <a:effectLst/>
                        </a:rPr>
                        <a:t>Hoffstaetter</a:t>
                      </a:r>
                      <a:r>
                        <a:rPr lang="en-US" sz="1800" dirty="0">
                          <a:effectLst/>
                        </a:rPr>
                        <a:t> de </a:t>
                      </a:r>
                      <a:r>
                        <a:rPr lang="en-US" sz="1800" dirty="0" err="1">
                          <a:effectLst/>
                        </a:rPr>
                        <a:t>Torquat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96" marR="68496" marT="0" marB="0"/>
                </a:tc>
                <a:extLst>
                  <a:ext uri="{0D108BD9-81ED-4DB2-BD59-A6C34878D82A}">
                    <a16:rowId xmlns:a16="http://schemas.microsoft.com/office/drawing/2014/main" val="1963058860"/>
                  </a:ext>
                </a:extLst>
              </a:tr>
              <a:tr h="216147">
                <a:tc>
                  <a:txBody>
                    <a:bodyPr/>
                    <a:lstStyle/>
                    <a:p>
                      <a:pPr marL="0" marR="0" algn="l">
                        <a:lnSpc>
                          <a:spcPct val="105000"/>
                        </a:lnSpc>
                        <a:spcBef>
                          <a:spcPts val="0"/>
                        </a:spcBef>
                        <a:spcAft>
                          <a:spcPts val="600"/>
                        </a:spcAft>
                      </a:pPr>
                      <a:r>
                        <a:rPr lang="en-US" sz="1800" dirty="0">
                          <a:effectLst/>
                        </a:rPr>
                        <a:t>LANL and SLAC</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08" marR="68496" marT="0" marB="0"/>
                </a:tc>
                <a:tc>
                  <a:txBody>
                    <a:bodyPr/>
                    <a:lstStyle/>
                    <a:p>
                      <a:pPr marL="0" marR="0" algn="l">
                        <a:lnSpc>
                          <a:spcPct val="105000"/>
                        </a:lnSpc>
                        <a:spcBef>
                          <a:spcPts val="0"/>
                        </a:spcBef>
                        <a:spcAft>
                          <a:spcPts val="600"/>
                        </a:spcAft>
                      </a:pPr>
                      <a:r>
                        <a:rPr lang="en-US" sz="1800" dirty="0">
                          <a:effectLst/>
                        </a:rPr>
                        <a:t>Advanced Controls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08" marR="68496" marT="0" marB="0"/>
                </a:tc>
                <a:tc>
                  <a:txBody>
                    <a:bodyPr/>
                    <a:lstStyle/>
                    <a:p>
                      <a:pPr marL="0" marR="0" algn="l">
                        <a:lnSpc>
                          <a:spcPct val="105000"/>
                        </a:lnSpc>
                        <a:spcBef>
                          <a:spcPts val="0"/>
                        </a:spcBef>
                        <a:spcAft>
                          <a:spcPts val="600"/>
                        </a:spcAft>
                      </a:pPr>
                      <a:r>
                        <a:rPr lang="en-US" sz="1800" dirty="0"/>
                        <a:t>Gradient descent optimization and resonance control of superconducting RF cavities, etc.</a:t>
                      </a:r>
                    </a:p>
                  </a:txBody>
                  <a:tcPr marL="64008" marR="68496" marT="0" marB="0"/>
                </a:tc>
                <a:tc>
                  <a:txBody>
                    <a:bodyPr/>
                    <a:lstStyle/>
                    <a:p>
                      <a:pPr marL="0" marR="0" algn="l">
                        <a:lnSpc>
                          <a:spcPct val="105000"/>
                        </a:lnSpc>
                        <a:spcBef>
                          <a:spcPts val="0"/>
                        </a:spcBef>
                        <a:spcAft>
                          <a:spcPts val="600"/>
                        </a:spcAft>
                      </a:pPr>
                      <a:r>
                        <a:rPr lang="en-US" sz="1800" dirty="0">
                          <a:effectLst/>
                        </a:rPr>
                        <a:t>Biedron</a:t>
                      </a:r>
                    </a:p>
                  </a:txBody>
                  <a:tcPr marL="64008" marR="68496" marT="0" marB="0"/>
                </a:tc>
                <a:extLst>
                  <a:ext uri="{0D108BD9-81ED-4DB2-BD59-A6C34878D82A}">
                    <a16:rowId xmlns:a16="http://schemas.microsoft.com/office/drawing/2014/main" val="205440244"/>
                  </a:ext>
                </a:extLst>
              </a:tr>
              <a:tr h="538109">
                <a:tc>
                  <a:txBody>
                    <a:bodyPr/>
                    <a:lstStyle/>
                    <a:p>
                      <a:pPr marL="0" marR="0" algn="l">
                        <a:lnSpc>
                          <a:spcPct val="105000"/>
                        </a:lnSpc>
                        <a:spcBef>
                          <a:spcPts val="0"/>
                        </a:spcBef>
                        <a:spcAft>
                          <a:spcPts val="600"/>
                        </a:spcAft>
                      </a:pPr>
                      <a:r>
                        <a:rPr lang="en-US" sz="1800" dirty="0">
                          <a:effectLst/>
                          <a:latin typeface="+mn-lt"/>
                          <a:ea typeface="Times New Roman" panose="02020603050405020304" pitchFamily="18" charset="0"/>
                          <a:cs typeface="Times New Roman" panose="02020603050405020304" pitchFamily="18" charset="0"/>
                        </a:rPr>
                        <a:t>BNL</a:t>
                      </a:r>
                    </a:p>
                  </a:txBody>
                  <a:tcPr marL="64008" marR="68496" marT="0" marB="0"/>
                </a:tc>
                <a:tc>
                  <a:txBody>
                    <a:bodyPr/>
                    <a:lstStyle/>
                    <a:p>
                      <a:pPr marL="0" marR="0" algn="l">
                        <a:lnSpc>
                          <a:spcPct val="105000"/>
                        </a:lnSpc>
                        <a:spcBef>
                          <a:spcPts val="0"/>
                        </a:spcBef>
                        <a:spcAft>
                          <a:spcPts val="600"/>
                        </a:spcAft>
                      </a:pPr>
                      <a:r>
                        <a:rPr lang="en-US" sz="1800" kern="1200" dirty="0">
                          <a:solidFill>
                            <a:schemeClr val="tx1"/>
                          </a:solidFill>
                          <a:effectLst/>
                          <a:latin typeface="+mn-lt"/>
                          <a:ea typeface="+mn-ea"/>
                          <a:cs typeface="+mn-cs"/>
                        </a:rPr>
                        <a:t>NA</a:t>
                      </a:r>
                    </a:p>
                  </a:txBody>
                  <a:tcPr marL="64008" marR="68496" marT="0" marB="0"/>
                </a:tc>
                <a:tc>
                  <a:txBody>
                    <a:bodyPr/>
                    <a:lstStyle/>
                    <a:p>
                      <a:pPr marL="0" marR="0" lvl="0" indent="0" algn="l" defTabSz="685783" rtl="0" eaLnBrk="1" fontAlgn="auto" latinLnBrk="0" hangingPunct="1">
                        <a:lnSpc>
                          <a:spcPct val="105000"/>
                        </a:lnSpc>
                        <a:spcBef>
                          <a:spcPts val="0"/>
                        </a:spcBef>
                        <a:spcAft>
                          <a:spcPts val="600"/>
                        </a:spcAft>
                        <a:buClrTx/>
                        <a:buSzTx/>
                        <a:buFontTx/>
                        <a:buNone/>
                        <a:tabLst/>
                        <a:defRPr/>
                      </a:pPr>
                      <a:r>
                        <a:rPr lang="en-US" sz="1800" kern="0" dirty="0">
                          <a:solidFill>
                            <a:srgbClr val="000000"/>
                          </a:solidFill>
                          <a:effectLst/>
                          <a:latin typeface="+mn-lt"/>
                          <a:ea typeface="Times New Roman" panose="02020603050405020304" pitchFamily="18" charset="0"/>
                          <a:cs typeface="+mn-cs"/>
                        </a:rPr>
                        <a:t>Compact MeV photoinjector</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08" marR="68496" marT="0" marB="0"/>
                </a:tc>
                <a:tc>
                  <a:txBody>
                    <a:bodyPr/>
                    <a:lstStyle/>
                    <a:p>
                      <a:pPr marL="0" marR="0" algn="l">
                        <a:lnSpc>
                          <a:spcPct val="105000"/>
                        </a:lnSpc>
                        <a:spcBef>
                          <a:spcPts val="0"/>
                        </a:spcBef>
                        <a:spcAft>
                          <a:spcPts val="600"/>
                        </a:spcAft>
                      </a:pPr>
                      <a:r>
                        <a:rPr lang="en-US" sz="1800" dirty="0" err="1">
                          <a:effectLst/>
                          <a:latin typeface="+mn-lt"/>
                          <a:ea typeface="Times New Roman" panose="02020603050405020304" pitchFamily="18" charset="0"/>
                          <a:cs typeface="Times New Roman" panose="02020603050405020304" pitchFamily="18" charset="0"/>
                        </a:rPr>
                        <a:t>Liepe</a:t>
                      </a:r>
                      <a:r>
                        <a:rPr lang="en-US" sz="1800" dirty="0">
                          <a:effectLst/>
                          <a:latin typeface="+mn-lt"/>
                          <a:ea typeface="Times New Roman" panose="02020603050405020304" pitchFamily="18" charset="0"/>
                          <a:cs typeface="Times New Roman" panose="02020603050405020304" pitchFamily="18" charset="0"/>
                        </a:rPr>
                        <a:t>/Maxson</a:t>
                      </a:r>
                    </a:p>
                  </a:txBody>
                  <a:tcPr marL="64008" marR="68496" marT="0" marB="0"/>
                </a:tc>
                <a:extLst>
                  <a:ext uri="{0D108BD9-81ED-4DB2-BD59-A6C34878D82A}">
                    <a16:rowId xmlns:a16="http://schemas.microsoft.com/office/drawing/2014/main" val="3672393747"/>
                  </a:ext>
                </a:extLst>
              </a:tr>
            </a:tbl>
          </a:graphicData>
        </a:graphic>
      </p:graphicFrame>
      <p:sp>
        <p:nvSpPr>
          <p:cNvPr id="3" name="Title 2">
            <a:extLst>
              <a:ext uri="{FF2B5EF4-FFF2-40B4-BE49-F238E27FC236}">
                <a16:creationId xmlns:a16="http://schemas.microsoft.com/office/drawing/2014/main" id="{7BD542C2-EF8C-2E4F-BA4A-28F216ACF4DE}"/>
              </a:ext>
            </a:extLst>
          </p:cNvPr>
          <p:cNvSpPr>
            <a:spLocks noGrp="1"/>
          </p:cNvSpPr>
          <p:nvPr>
            <p:ph type="title"/>
          </p:nvPr>
        </p:nvSpPr>
        <p:spPr/>
        <p:txBody>
          <a:bodyPr/>
          <a:lstStyle/>
          <a:p>
            <a:r>
              <a:rPr lang="en-US" dirty="0"/>
              <a:t>Example Collaborations with DOE Labs</a:t>
            </a:r>
          </a:p>
        </p:txBody>
      </p:sp>
      <p:sp>
        <p:nvSpPr>
          <p:cNvPr id="6" name="Slide Number Placeholder 5">
            <a:extLst>
              <a:ext uri="{FF2B5EF4-FFF2-40B4-BE49-F238E27FC236}">
                <a16:creationId xmlns:a16="http://schemas.microsoft.com/office/drawing/2014/main" id="{394295A9-C252-A446-9E31-C664E668AC98}"/>
              </a:ext>
            </a:extLst>
          </p:cNvPr>
          <p:cNvSpPr>
            <a:spLocks noGrp="1"/>
          </p:cNvSpPr>
          <p:nvPr>
            <p:ph type="sldNum" sz="quarter" idx="12"/>
          </p:nvPr>
        </p:nvSpPr>
        <p:spPr/>
        <p:txBody>
          <a:bodyPr/>
          <a:lstStyle/>
          <a:p>
            <a:fld id="{921CBE81-14BD-7343-B359-01BCBA3179F9}" type="slidenum">
              <a:rPr lang="en-US" smtClean="0"/>
              <a:t>12</a:t>
            </a:fld>
            <a:endParaRPr lang="en-US"/>
          </a:p>
        </p:txBody>
      </p:sp>
      <p:sp>
        <p:nvSpPr>
          <p:cNvPr id="2" name="Date Placeholder 1">
            <a:extLst>
              <a:ext uri="{FF2B5EF4-FFF2-40B4-BE49-F238E27FC236}">
                <a16:creationId xmlns:a16="http://schemas.microsoft.com/office/drawing/2014/main" id="{3C8AB7A7-8B37-DFB3-7EDA-FBD9FF569856}"/>
              </a:ext>
            </a:extLst>
          </p:cNvPr>
          <p:cNvSpPr>
            <a:spLocks noGrp="1"/>
          </p:cNvSpPr>
          <p:nvPr>
            <p:ph type="dt" sz="half" idx="10"/>
          </p:nvPr>
        </p:nvSpPr>
        <p:spPr/>
        <p:txBody>
          <a:bodyPr/>
          <a:lstStyle/>
          <a:p>
            <a:r>
              <a:rPr lang="en-US" dirty="0"/>
              <a:t>03/15/2024</a:t>
            </a:r>
          </a:p>
        </p:txBody>
      </p:sp>
      <p:sp>
        <p:nvSpPr>
          <p:cNvPr id="4" name="Footer Placeholder 3">
            <a:extLst>
              <a:ext uri="{FF2B5EF4-FFF2-40B4-BE49-F238E27FC236}">
                <a16:creationId xmlns:a16="http://schemas.microsoft.com/office/drawing/2014/main" id="{975ACEC6-257D-B488-009F-84950B355C3B}"/>
              </a:ext>
            </a:extLst>
          </p:cNvPr>
          <p:cNvSpPr>
            <a:spLocks noGrp="1"/>
          </p:cNvSpPr>
          <p:nvPr>
            <p:ph type="ftr" sz="quarter" idx="11"/>
          </p:nvPr>
        </p:nvSpPr>
        <p:spPr/>
        <p:txBody>
          <a:bodyPr/>
          <a:lstStyle/>
          <a:p>
            <a:r>
              <a:rPr lang="en-US"/>
              <a:t>Biedron | CBB Knowledge Transfer</a:t>
            </a:r>
          </a:p>
        </p:txBody>
      </p:sp>
    </p:spTree>
    <p:extLst>
      <p:ext uri="{BB962C8B-B14F-4D97-AF65-F5344CB8AC3E}">
        <p14:creationId xmlns:p14="http://schemas.microsoft.com/office/powerpoint/2010/main" val="3823431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Content Placeholder 35" descr="A picture containing laser, outdoor, scene, dark&#10;&#10;Description automatically generated">
            <a:extLst>
              <a:ext uri="{FF2B5EF4-FFF2-40B4-BE49-F238E27FC236}">
                <a16:creationId xmlns:a16="http://schemas.microsoft.com/office/drawing/2014/main" id="{3CDAA40A-D06F-4919-A283-9D3EC3525A88}"/>
              </a:ext>
            </a:extLst>
          </p:cNvPr>
          <p:cNvPicPr>
            <a:picLocks noGrp="1" noChangeAspect="1"/>
          </p:cNvPicPr>
          <p:nvPr>
            <p:ph idx="1"/>
          </p:nvPr>
        </p:nvPicPr>
        <p:blipFill>
          <a:blip r:embed="rId3"/>
          <a:stretch>
            <a:fillRect/>
          </a:stretch>
        </p:blipFill>
        <p:spPr>
          <a:xfrm>
            <a:off x="4491314" y="1472815"/>
            <a:ext cx="1121554" cy="1127249"/>
          </a:xfrm>
        </p:spPr>
      </p:pic>
      <p:sp>
        <p:nvSpPr>
          <p:cNvPr id="3" name="Title 2">
            <a:extLst>
              <a:ext uri="{FF2B5EF4-FFF2-40B4-BE49-F238E27FC236}">
                <a16:creationId xmlns:a16="http://schemas.microsoft.com/office/drawing/2014/main" id="{0311E864-99F9-3E43-8EDE-7A52493B24F4}"/>
              </a:ext>
            </a:extLst>
          </p:cNvPr>
          <p:cNvSpPr>
            <a:spLocks noGrp="1"/>
          </p:cNvSpPr>
          <p:nvPr>
            <p:ph type="title"/>
          </p:nvPr>
        </p:nvSpPr>
        <p:spPr/>
        <p:txBody>
          <a:bodyPr/>
          <a:lstStyle/>
          <a:p>
            <a:r>
              <a:rPr lang="en-US" dirty="0"/>
              <a:t>Industry Connections</a:t>
            </a:r>
          </a:p>
        </p:txBody>
      </p:sp>
      <p:sp>
        <p:nvSpPr>
          <p:cNvPr id="4" name="Date Placeholder 3">
            <a:extLst>
              <a:ext uri="{FF2B5EF4-FFF2-40B4-BE49-F238E27FC236}">
                <a16:creationId xmlns:a16="http://schemas.microsoft.com/office/drawing/2014/main" id="{047B3424-94B2-AE49-8730-1AC8AA56D3A1}"/>
              </a:ext>
            </a:extLst>
          </p:cNvPr>
          <p:cNvSpPr>
            <a:spLocks noGrp="1"/>
          </p:cNvSpPr>
          <p:nvPr>
            <p:ph type="dt" sz="half" idx="10"/>
          </p:nvPr>
        </p:nvSpPr>
        <p:spPr/>
        <p:txBody>
          <a:bodyPr/>
          <a:lstStyle/>
          <a:p>
            <a:r>
              <a:rPr lang="en-US" dirty="0"/>
              <a:t>03/15/2024</a:t>
            </a:r>
          </a:p>
        </p:txBody>
      </p:sp>
      <p:sp>
        <p:nvSpPr>
          <p:cNvPr id="6" name="Slide Number Placeholder 5">
            <a:extLst>
              <a:ext uri="{FF2B5EF4-FFF2-40B4-BE49-F238E27FC236}">
                <a16:creationId xmlns:a16="http://schemas.microsoft.com/office/drawing/2014/main" id="{06A88B38-743A-B342-9608-EF34B780C439}"/>
              </a:ext>
            </a:extLst>
          </p:cNvPr>
          <p:cNvSpPr>
            <a:spLocks noGrp="1"/>
          </p:cNvSpPr>
          <p:nvPr>
            <p:ph type="sldNum" sz="quarter" idx="12"/>
          </p:nvPr>
        </p:nvSpPr>
        <p:spPr>
          <a:xfrm>
            <a:off x="8392333" y="4627967"/>
            <a:ext cx="685800" cy="171450"/>
          </a:xfrm>
        </p:spPr>
        <p:txBody>
          <a:bodyPr/>
          <a:lstStyle/>
          <a:p>
            <a:fld id="{921CBE81-14BD-7343-B359-01BCBA3179F9}" type="slidenum">
              <a:rPr lang="en-US" smtClean="0"/>
              <a:t>13</a:t>
            </a:fld>
            <a:endParaRPr lang="en-US" dirty="0"/>
          </a:p>
        </p:txBody>
      </p:sp>
      <p:sp>
        <p:nvSpPr>
          <p:cNvPr id="7" name="TextBox 6">
            <a:extLst>
              <a:ext uri="{FF2B5EF4-FFF2-40B4-BE49-F238E27FC236}">
                <a16:creationId xmlns:a16="http://schemas.microsoft.com/office/drawing/2014/main" id="{7D2E47A8-9A15-E940-AD5F-07B1D0070E36}"/>
              </a:ext>
            </a:extLst>
          </p:cNvPr>
          <p:cNvSpPr txBox="1"/>
          <p:nvPr/>
        </p:nvSpPr>
        <p:spPr>
          <a:xfrm>
            <a:off x="7249333" y="1756860"/>
            <a:ext cx="184731" cy="369332"/>
          </a:xfrm>
          <a:prstGeom prst="rect">
            <a:avLst/>
          </a:prstGeom>
          <a:noFill/>
        </p:spPr>
        <p:txBody>
          <a:bodyPr wrap="none" rtlCol="0">
            <a:spAutoFit/>
          </a:bodyPr>
          <a:lstStyle/>
          <a:p>
            <a:endParaRPr lang="en-US"/>
          </a:p>
        </p:txBody>
      </p:sp>
      <p:sp>
        <p:nvSpPr>
          <p:cNvPr id="8" name="TextBox 7">
            <a:extLst>
              <a:ext uri="{FF2B5EF4-FFF2-40B4-BE49-F238E27FC236}">
                <a16:creationId xmlns:a16="http://schemas.microsoft.com/office/drawing/2014/main" id="{AD1EC5AC-8C78-4F92-CD8A-2A3F81FD7828}"/>
              </a:ext>
            </a:extLst>
          </p:cNvPr>
          <p:cNvSpPr txBox="1"/>
          <p:nvPr/>
        </p:nvSpPr>
        <p:spPr>
          <a:xfrm>
            <a:off x="7390847" y="1462946"/>
            <a:ext cx="184731" cy="369332"/>
          </a:xfrm>
          <a:prstGeom prst="rect">
            <a:avLst/>
          </a:prstGeom>
          <a:noFill/>
        </p:spPr>
        <p:txBody>
          <a:bodyPr wrap="none" rtlCol="0">
            <a:spAutoFit/>
          </a:bodyPr>
          <a:lstStyle/>
          <a:p>
            <a:endParaRPr lang="en-US"/>
          </a:p>
        </p:txBody>
      </p:sp>
      <p:pic>
        <p:nvPicPr>
          <p:cNvPr id="9" name="Picture 8">
            <a:extLst>
              <a:ext uri="{FF2B5EF4-FFF2-40B4-BE49-F238E27FC236}">
                <a16:creationId xmlns:a16="http://schemas.microsoft.com/office/drawing/2014/main" id="{25356AAC-698D-D437-8DEE-FDBA3DD00F0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69460" y="2847071"/>
            <a:ext cx="1105474" cy="549467"/>
          </a:xfrm>
          <a:prstGeom prst="rect">
            <a:avLst/>
          </a:prstGeom>
        </p:spPr>
      </p:pic>
      <p:sp>
        <p:nvSpPr>
          <p:cNvPr id="11" name="TextBox 10">
            <a:extLst>
              <a:ext uri="{FF2B5EF4-FFF2-40B4-BE49-F238E27FC236}">
                <a16:creationId xmlns:a16="http://schemas.microsoft.com/office/drawing/2014/main" id="{055FB957-CC88-C330-279E-AE3806383B5E}"/>
              </a:ext>
            </a:extLst>
          </p:cNvPr>
          <p:cNvSpPr txBox="1"/>
          <p:nvPr/>
        </p:nvSpPr>
        <p:spPr>
          <a:xfrm>
            <a:off x="6647054" y="660205"/>
            <a:ext cx="2221439" cy="400110"/>
          </a:xfrm>
          <a:prstGeom prst="rect">
            <a:avLst/>
          </a:prstGeom>
          <a:solidFill>
            <a:srgbClr val="2A727F"/>
          </a:solidFill>
        </p:spPr>
        <p:txBody>
          <a:bodyPr wrap="square" rtlCol="0" anchor="ctr">
            <a:spAutoFit/>
          </a:bodyPr>
          <a:lstStyle/>
          <a:p>
            <a:pPr algn="ctr"/>
            <a:r>
              <a:rPr lang="en-US" sz="2000" b="1" dirty="0">
                <a:solidFill>
                  <a:schemeClr val="bg1"/>
                </a:solidFill>
              </a:rPr>
              <a:t>Friends of CBB</a:t>
            </a:r>
          </a:p>
        </p:txBody>
      </p:sp>
      <p:pic>
        <p:nvPicPr>
          <p:cNvPr id="14" name="Picture 13" descr="A blue and white logo&#10;&#10;Description automatically generated with medium confidence">
            <a:extLst>
              <a:ext uri="{FF2B5EF4-FFF2-40B4-BE49-F238E27FC236}">
                <a16:creationId xmlns:a16="http://schemas.microsoft.com/office/drawing/2014/main" id="{CDBCDCF2-74F4-7584-E673-8BA84287D42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66476" y="1096730"/>
            <a:ext cx="855320" cy="240622"/>
          </a:xfrm>
          <a:prstGeom prst="rect">
            <a:avLst/>
          </a:prstGeom>
        </p:spPr>
      </p:pic>
      <p:pic>
        <p:nvPicPr>
          <p:cNvPr id="16" name="Picture 15" descr="Logo, company name&#10;&#10;Description automatically generated">
            <a:extLst>
              <a:ext uri="{FF2B5EF4-FFF2-40B4-BE49-F238E27FC236}">
                <a16:creationId xmlns:a16="http://schemas.microsoft.com/office/drawing/2014/main" id="{5399F8DB-DC85-C7D6-E6B8-10536443F5C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622739" y="1392490"/>
            <a:ext cx="538526" cy="355115"/>
          </a:xfrm>
          <a:prstGeom prst="rect">
            <a:avLst/>
          </a:prstGeom>
        </p:spPr>
      </p:pic>
      <p:pic>
        <p:nvPicPr>
          <p:cNvPr id="18" name="Picture 17" descr="A picture containing timeline&#10;&#10;Description automatically generated">
            <a:extLst>
              <a:ext uri="{FF2B5EF4-FFF2-40B4-BE49-F238E27FC236}">
                <a16:creationId xmlns:a16="http://schemas.microsoft.com/office/drawing/2014/main" id="{79D90BE0-E55E-5AD4-ADBA-8738CA52E21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70098" y="4167844"/>
            <a:ext cx="1020393" cy="573971"/>
          </a:xfrm>
          <a:prstGeom prst="rect">
            <a:avLst/>
          </a:prstGeom>
        </p:spPr>
      </p:pic>
      <p:pic>
        <p:nvPicPr>
          <p:cNvPr id="23" name="Picture 22" descr="A picture containing person, person, wall, indoor&#10;&#10;Description automatically generated">
            <a:extLst>
              <a:ext uri="{FF2B5EF4-FFF2-40B4-BE49-F238E27FC236}">
                <a16:creationId xmlns:a16="http://schemas.microsoft.com/office/drawing/2014/main" id="{D38A8DE3-9A59-E7A2-0C0C-9A6BFE93EB59}"/>
              </a:ext>
            </a:extLst>
          </p:cNvPr>
          <p:cNvPicPr>
            <a:picLocks noChangeAspect="1"/>
          </p:cNvPicPr>
          <p:nvPr/>
        </p:nvPicPr>
        <p:blipFill>
          <a:blip r:embed="rId8"/>
          <a:stretch>
            <a:fillRect/>
          </a:stretch>
        </p:blipFill>
        <p:spPr>
          <a:xfrm>
            <a:off x="220478" y="2324003"/>
            <a:ext cx="1082809" cy="1354959"/>
          </a:xfrm>
          <a:prstGeom prst="rect">
            <a:avLst/>
          </a:prstGeom>
        </p:spPr>
      </p:pic>
      <p:sp>
        <p:nvSpPr>
          <p:cNvPr id="25" name="TextBox 24">
            <a:extLst>
              <a:ext uri="{FF2B5EF4-FFF2-40B4-BE49-F238E27FC236}">
                <a16:creationId xmlns:a16="http://schemas.microsoft.com/office/drawing/2014/main" id="{A80063D0-A1D1-1CB1-F919-9FBF684E9FF4}"/>
              </a:ext>
            </a:extLst>
          </p:cNvPr>
          <p:cNvSpPr txBox="1"/>
          <p:nvPr/>
        </p:nvSpPr>
        <p:spPr>
          <a:xfrm>
            <a:off x="122537" y="1748502"/>
            <a:ext cx="1364541" cy="369332"/>
          </a:xfrm>
          <a:prstGeom prst="rect">
            <a:avLst/>
          </a:prstGeom>
          <a:noFill/>
        </p:spPr>
        <p:txBody>
          <a:bodyPr wrap="none" rtlCol="0">
            <a:spAutoFit/>
          </a:bodyPr>
          <a:lstStyle/>
          <a:p>
            <a:r>
              <a:rPr lang="en-US" dirty="0"/>
              <a:t>Erik </a:t>
            </a:r>
            <a:r>
              <a:rPr lang="en-US" dirty="0" err="1"/>
              <a:t>Hosler</a:t>
            </a:r>
            <a:endParaRPr lang="en-US" dirty="0"/>
          </a:p>
        </p:txBody>
      </p:sp>
      <p:pic>
        <p:nvPicPr>
          <p:cNvPr id="28" name="Picture 27" descr="A picture containing person, person, smiling, posing&#10;&#10;Description automatically generated">
            <a:extLst>
              <a:ext uri="{FF2B5EF4-FFF2-40B4-BE49-F238E27FC236}">
                <a16:creationId xmlns:a16="http://schemas.microsoft.com/office/drawing/2014/main" id="{A3FE65F1-F489-0565-E27D-CEAF6ADBC534}"/>
              </a:ext>
            </a:extLst>
          </p:cNvPr>
          <p:cNvPicPr>
            <a:picLocks noChangeAspect="1"/>
          </p:cNvPicPr>
          <p:nvPr/>
        </p:nvPicPr>
        <p:blipFill>
          <a:blip r:embed="rId9"/>
          <a:stretch>
            <a:fillRect/>
          </a:stretch>
        </p:blipFill>
        <p:spPr>
          <a:xfrm>
            <a:off x="1646946" y="2342529"/>
            <a:ext cx="1121074" cy="1334012"/>
          </a:xfrm>
          <a:prstGeom prst="rect">
            <a:avLst/>
          </a:prstGeom>
        </p:spPr>
      </p:pic>
      <p:sp>
        <p:nvSpPr>
          <p:cNvPr id="29" name="TextBox 28">
            <a:extLst>
              <a:ext uri="{FF2B5EF4-FFF2-40B4-BE49-F238E27FC236}">
                <a16:creationId xmlns:a16="http://schemas.microsoft.com/office/drawing/2014/main" id="{FC0C20C3-15B1-4733-2B6A-77C1B4C1DB87}"/>
              </a:ext>
            </a:extLst>
          </p:cNvPr>
          <p:cNvSpPr txBox="1"/>
          <p:nvPr/>
        </p:nvSpPr>
        <p:spPr>
          <a:xfrm>
            <a:off x="1572522" y="1766807"/>
            <a:ext cx="1402948" cy="369332"/>
          </a:xfrm>
          <a:prstGeom prst="rect">
            <a:avLst/>
          </a:prstGeom>
          <a:noFill/>
        </p:spPr>
        <p:txBody>
          <a:bodyPr wrap="none" rtlCol="0">
            <a:spAutoFit/>
          </a:bodyPr>
          <a:lstStyle/>
          <a:p>
            <a:r>
              <a:rPr lang="en-US" dirty="0"/>
              <a:t>Bryan Reed</a:t>
            </a:r>
          </a:p>
        </p:txBody>
      </p:sp>
      <p:pic>
        <p:nvPicPr>
          <p:cNvPr id="30" name="Picture 29">
            <a:extLst>
              <a:ext uri="{FF2B5EF4-FFF2-40B4-BE49-F238E27FC236}">
                <a16:creationId xmlns:a16="http://schemas.microsoft.com/office/drawing/2014/main" id="{3B9D3C66-353C-2D18-E79F-7AEEE266256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646947" y="3758755"/>
            <a:ext cx="1121074" cy="369332"/>
          </a:xfrm>
          <a:prstGeom prst="rect">
            <a:avLst/>
          </a:prstGeom>
        </p:spPr>
      </p:pic>
      <p:pic>
        <p:nvPicPr>
          <p:cNvPr id="32" name="Graphic 31">
            <a:extLst>
              <a:ext uri="{FF2B5EF4-FFF2-40B4-BE49-F238E27FC236}">
                <a16:creationId xmlns:a16="http://schemas.microsoft.com/office/drawing/2014/main" id="{3D799FA1-8E37-0056-9E32-C0FCBC2BCCE4}"/>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502025" y="2330297"/>
            <a:ext cx="1416947" cy="275166"/>
          </a:xfrm>
          <a:prstGeom prst="rect">
            <a:avLst/>
          </a:prstGeom>
        </p:spPr>
      </p:pic>
      <p:pic>
        <p:nvPicPr>
          <p:cNvPr id="33" name="Picture 32">
            <a:extLst>
              <a:ext uri="{FF2B5EF4-FFF2-40B4-BE49-F238E27FC236}">
                <a16:creationId xmlns:a16="http://schemas.microsoft.com/office/drawing/2014/main" id="{1897D314-98D7-AA92-8F54-C1C97951A31B}"/>
              </a:ext>
            </a:extLst>
          </p:cNvPr>
          <p:cNvPicPr>
            <a:picLocks noChangeAspect="1"/>
          </p:cNvPicPr>
          <p:nvPr/>
        </p:nvPicPr>
        <p:blipFill>
          <a:blip r:embed="rId13"/>
          <a:stretch>
            <a:fillRect/>
          </a:stretch>
        </p:blipFill>
        <p:spPr>
          <a:xfrm>
            <a:off x="7655799" y="2907805"/>
            <a:ext cx="1349004" cy="321832"/>
          </a:xfrm>
          <a:prstGeom prst="rect">
            <a:avLst/>
          </a:prstGeom>
        </p:spPr>
      </p:pic>
      <p:pic>
        <p:nvPicPr>
          <p:cNvPr id="35" name="Graphic 34">
            <a:extLst>
              <a:ext uri="{FF2B5EF4-FFF2-40B4-BE49-F238E27FC236}">
                <a16:creationId xmlns:a16="http://schemas.microsoft.com/office/drawing/2014/main" id="{F2D7AEDA-C72F-2E42-5607-6D281CF468F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639767" y="3862410"/>
            <a:ext cx="1151635" cy="271564"/>
          </a:xfrm>
          <a:prstGeom prst="rect">
            <a:avLst/>
          </a:prstGeom>
        </p:spPr>
      </p:pic>
      <p:pic>
        <p:nvPicPr>
          <p:cNvPr id="40" name="Picture 39" descr="cabot_microelectronics.gif">
            <a:extLst>
              <a:ext uri="{FF2B5EF4-FFF2-40B4-BE49-F238E27FC236}">
                <a16:creationId xmlns:a16="http://schemas.microsoft.com/office/drawing/2014/main" id="{522F79CD-F889-642D-36D9-4867AED67B9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718187" y="1941422"/>
            <a:ext cx="1192830" cy="333993"/>
          </a:xfrm>
          <a:prstGeom prst="rect">
            <a:avLst/>
          </a:prstGeom>
          <a:ln>
            <a:solidFill>
              <a:schemeClr val="bg1">
                <a:lumMod val="75000"/>
              </a:schemeClr>
            </a:solidFill>
          </a:ln>
        </p:spPr>
      </p:pic>
      <p:pic>
        <p:nvPicPr>
          <p:cNvPr id="42" name="Picture 41" descr="Logo, company name&#10;&#10;Description automatically generated">
            <a:extLst>
              <a:ext uri="{FF2B5EF4-FFF2-40B4-BE49-F238E27FC236}">
                <a16:creationId xmlns:a16="http://schemas.microsoft.com/office/drawing/2014/main" id="{F38D8557-1E1C-9A05-25CB-49234AFE16EA}"/>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6614981" y="1823851"/>
            <a:ext cx="939582" cy="308503"/>
          </a:xfrm>
          <a:prstGeom prst="rect">
            <a:avLst/>
          </a:prstGeom>
        </p:spPr>
      </p:pic>
      <p:pic>
        <p:nvPicPr>
          <p:cNvPr id="44" name="Picture 43">
            <a:extLst>
              <a:ext uri="{FF2B5EF4-FFF2-40B4-BE49-F238E27FC236}">
                <a16:creationId xmlns:a16="http://schemas.microsoft.com/office/drawing/2014/main" id="{DD8E2AE7-10EF-562F-10DF-882319AA38E1}"/>
              </a:ext>
            </a:extLst>
          </p:cNvPr>
          <p:cNvPicPr>
            <a:picLocks noChangeAspect="1"/>
          </p:cNvPicPr>
          <p:nvPr/>
        </p:nvPicPr>
        <p:blipFill>
          <a:blip r:embed="rId18"/>
          <a:stretch>
            <a:fillRect/>
          </a:stretch>
        </p:blipFill>
        <p:spPr>
          <a:xfrm>
            <a:off x="7543149" y="2669362"/>
            <a:ext cx="1455792" cy="168306"/>
          </a:xfrm>
          <a:prstGeom prst="rect">
            <a:avLst/>
          </a:prstGeom>
        </p:spPr>
      </p:pic>
      <p:sp>
        <p:nvSpPr>
          <p:cNvPr id="45" name="TextBox 44">
            <a:extLst>
              <a:ext uri="{FF2B5EF4-FFF2-40B4-BE49-F238E27FC236}">
                <a16:creationId xmlns:a16="http://schemas.microsoft.com/office/drawing/2014/main" id="{1F57B096-BC9F-2FFC-9ACC-AF2A8979E4D8}"/>
              </a:ext>
            </a:extLst>
          </p:cNvPr>
          <p:cNvSpPr txBox="1"/>
          <p:nvPr/>
        </p:nvSpPr>
        <p:spPr>
          <a:xfrm>
            <a:off x="91619" y="693077"/>
            <a:ext cx="3234273" cy="707886"/>
          </a:xfrm>
          <a:prstGeom prst="rect">
            <a:avLst/>
          </a:prstGeom>
          <a:solidFill>
            <a:srgbClr val="2A727F"/>
          </a:solidFill>
        </p:spPr>
        <p:txBody>
          <a:bodyPr wrap="square" rtlCol="0">
            <a:spAutoFit/>
          </a:bodyPr>
          <a:lstStyle/>
          <a:p>
            <a:pPr algn="ctr"/>
            <a:r>
              <a:rPr lang="en-US" sz="2000" b="1" dirty="0">
                <a:solidFill>
                  <a:schemeClr val="bg1"/>
                </a:solidFill>
              </a:rPr>
              <a:t>External Advisory Board Members from Industry</a:t>
            </a:r>
          </a:p>
        </p:txBody>
      </p:sp>
      <p:pic>
        <p:nvPicPr>
          <p:cNvPr id="1026" name="Picture 2" descr="Applied Materials Logo">
            <a:extLst>
              <a:ext uri="{FF2B5EF4-FFF2-40B4-BE49-F238E27FC236}">
                <a16:creationId xmlns:a16="http://schemas.microsoft.com/office/drawing/2014/main" id="{4CE70C92-5EDF-3750-9D51-A228C2C895FA}"/>
              </a:ext>
            </a:extLst>
          </p:cNvP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7897631" y="3255549"/>
            <a:ext cx="1050548" cy="4142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text&#10;&#10;Description automatically generated">
            <a:extLst>
              <a:ext uri="{FF2B5EF4-FFF2-40B4-BE49-F238E27FC236}">
                <a16:creationId xmlns:a16="http://schemas.microsoft.com/office/drawing/2014/main" id="{516AB59F-300E-73DE-142E-D9C31F5CEAFB}"/>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7583618" y="1345583"/>
            <a:ext cx="1415323" cy="519321"/>
          </a:xfrm>
          <a:prstGeom prst="rect">
            <a:avLst/>
          </a:prstGeom>
        </p:spPr>
      </p:pic>
      <p:sp>
        <p:nvSpPr>
          <p:cNvPr id="15" name="AutoShape 6" descr="General Atomics">
            <a:extLst>
              <a:ext uri="{FF2B5EF4-FFF2-40B4-BE49-F238E27FC236}">
                <a16:creationId xmlns:a16="http://schemas.microsoft.com/office/drawing/2014/main" id="{66ACDD9D-C121-A0B4-E9C2-EE2F1C28D802}"/>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2" name="Picture 21">
            <a:extLst>
              <a:ext uri="{FF2B5EF4-FFF2-40B4-BE49-F238E27FC236}">
                <a16:creationId xmlns:a16="http://schemas.microsoft.com/office/drawing/2014/main" id="{AA343662-2547-8E03-94E0-E2AF5A55F0C8}"/>
              </a:ext>
            </a:extLst>
          </p:cNvPr>
          <p:cNvPicPr>
            <a:picLocks noChangeAspect="1"/>
          </p:cNvPicPr>
          <p:nvPr/>
        </p:nvPicPr>
        <p:blipFill>
          <a:blip r:embed="rId21"/>
          <a:stretch>
            <a:fillRect/>
          </a:stretch>
        </p:blipFill>
        <p:spPr>
          <a:xfrm>
            <a:off x="7655799" y="1128732"/>
            <a:ext cx="1292380" cy="229895"/>
          </a:xfrm>
          <a:prstGeom prst="rect">
            <a:avLst/>
          </a:prstGeom>
        </p:spPr>
      </p:pic>
      <p:pic>
        <p:nvPicPr>
          <p:cNvPr id="1032" name="Picture 8" descr="GEM Fellowship">
            <a:extLst>
              <a:ext uri="{FF2B5EF4-FFF2-40B4-BE49-F238E27FC236}">
                <a16:creationId xmlns:a16="http://schemas.microsoft.com/office/drawing/2014/main" id="{DA13E3EA-7403-562F-2519-EF27C47B6B48}"/>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6608437" y="3349618"/>
            <a:ext cx="716458" cy="334721"/>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a:extLst>
              <a:ext uri="{FF2B5EF4-FFF2-40B4-BE49-F238E27FC236}">
                <a16:creationId xmlns:a16="http://schemas.microsoft.com/office/drawing/2014/main" id="{1876BC2E-C491-7213-5C27-8370D6D7A39B}"/>
              </a:ext>
            </a:extLst>
          </p:cNvPr>
          <p:cNvCxnSpPr>
            <a:cxnSpLocks/>
          </p:cNvCxnSpPr>
          <p:nvPr/>
        </p:nvCxnSpPr>
        <p:spPr>
          <a:xfrm>
            <a:off x="3408735" y="754566"/>
            <a:ext cx="0" cy="4331970"/>
          </a:xfrm>
          <a:prstGeom prst="line">
            <a:avLst/>
          </a:prstGeom>
          <a:ln w="25400">
            <a:solidFill>
              <a:srgbClr val="B31B1B"/>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A0F08FF-A1CA-2909-0AE3-9A9A56016F18}"/>
              </a:ext>
            </a:extLst>
          </p:cNvPr>
          <p:cNvCxnSpPr>
            <a:cxnSpLocks/>
          </p:cNvCxnSpPr>
          <p:nvPr/>
        </p:nvCxnSpPr>
        <p:spPr>
          <a:xfrm>
            <a:off x="6508028" y="799255"/>
            <a:ext cx="0" cy="4331970"/>
          </a:xfrm>
          <a:prstGeom prst="line">
            <a:avLst/>
          </a:prstGeom>
          <a:ln w="25400">
            <a:solidFill>
              <a:srgbClr val="B31B1B"/>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EC737657-DEB4-03F4-B41D-F84FA395078A}"/>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7208471" y="1407166"/>
            <a:ext cx="451186" cy="448199"/>
          </a:xfrm>
          <a:prstGeom prst="rect">
            <a:avLst/>
          </a:prstGeom>
        </p:spPr>
      </p:pic>
      <p:pic>
        <p:nvPicPr>
          <p:cNvPr id="13" name="Picture 12">
            <a:extLst>
              <a:ext uri="{FF2B5EF4-FFF2-40B4-BE49-F238E27FC236}">
                <a16:creationId xmlns:a16="http://schemas.microsoft.com/office/drawing/2014/main" id="{194C8A33-6994-054A-BCEB-61652C408C58}"/>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6529032" y="2120916"/>
            <a:ext cx="978041" cy="372587"/>
          </a:xfrm>
          <a:prstGeom prst="rect">
            <a:avLst/>
          </a:prstGeom>
        </p:spPr>
      </p:pic>
      <p:pic>
        <p:nvPicPr>
          <p:cNvPr id="17" name="Picture 16">
            <a:extLst>
              <a:ext uri="{FF2B5EF4-FFF2-40B4-BE49-F238E27FC236}">
                <a16:creationId xmlns:a16="http://schemas.microsoft.com/office/drawing/2014/main" id="{78483CE7-BD93-9B47-882E-88B8C80F1DBB}"/>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8273238" y="4039875"/>
            <a:ext cx="867240" cy="464967"/>
          </a:xfrm>
          <a:prstGeom prst="rect">
            <a:avLst/>
          </a:prstGeom>
        </p:spPr>
      </p:pic>
      <p:pic>
        <p:nvPicPr>
          <p:cNvPr id="20" name="Picture 19">
            <a:extLst>
              <a:ext uri="{FF2B5EF4-FFF2-40B4-BE49-F238E27FC236}">
                <a16:creationId xmlns:a16="http://schemas.microsoft.com/office/drawing/2014/main" id="{1A54D606-5646-E748-B205-9B065D22DE0A}"/>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6634770" y="2526232"/>
            <a:ext cx="806775" cy="372636"/>
          </a:xfrm>
          <a:prstGeom prst="rect">
            <a:avLst/>
          </a:prstGeom>
        </p:spPr>
      </p:pic>
      <p:pic>
        <p:nvPicPr>
          <p:cNvPr id="38" name="Picture 37">
            <a:extLst>
              <a:ext uri="{FF2B5EF4-FFF2-40B4-BE49-F238E27FC236}">
                <a16:creationId xmlns:a16="http://schemas.microsoft.com/office/drawing/2014/main" id="{3FE08E63-49FC-AD33-D797-6AAAE27D4E18}"/>
              </a:ext>
            </a:extLst>
          </p:cNvPr>
          <p:cNvPicPr>
            <a:picLocks noChangeAspect="1"/>
          </p:cNvPicPr>
          <p:nvPr/>
        </p:nvPicPr>
        <p:blipFill>
          <a:blip r:embed="rId27"/>
          <a:stretch>
            <a:fillRect/>
          </a:stretch>
        </p:blipFill>
        <p:spPr>
          <a:xfrm>
            <a:off x="197668" y="3834330"/>
            <a:ext cx="1105620" cy="299251"/>
          </a:xfrm>
          <a:prstGeom prst="rect">
            <a:avLst/>
          </a:prstGeom>
        </p:spPr>
      </p:pic>
      <p:pic>
        <p:nvPicPr>
          <p:cNvPr id="41" name="Picture 40">
            <a:extLst>
              <a:ext uri="{FF2B5EF4-FFF2-40B4-BE49-F238E27FC236}">
                <a16:creationId xmlns:a16="http://schemas.microsoft.com/office/drawing/2014/main" id="{4BC369F9-C0FA-4161-46E7-679863701693}"/>
              </a:ext>
            </a:extLst>
          </p:cNvPr>
          <p:cNvPicPr>
            <a:picLocks noChangeAspect="1"/>
          </p:cNvPicPr>
          <p:nvPr/>
        </p:nvPicPr>
        <p:blipFill>
          <a:blip r:embed="rId27"/>
          <a:stretch>
            <a:fillRect/>
          </a:stretch>
        </p:blipFill>
        <p:spPr>
          <a:xfrm>
            <a:off x="4419600" y="2660765"/>
            <a:ext cx="1073655" cy="290599"/>
          </a:xfrm>
          <a:prstGeom prst="rect">
            <a:avLst/>
          </a:prstGeom>
        </p:spPr>
      </p:pic>
      <p:sp>
        <p:nvSpPr>
          <p:cNvPr id="43" name="TextBox 42">
            <a:extLst>
              <a:ext uri="{FF2B5EF4-FFF2-40B4-BE49-F238E27FC236}">
                <a16:creationId xmlns:a16="http://schemas.microsoft.com/office/drawing/2014/main" id="{A3448815-4919-B439-EDBC-05125F49D4D7}"/>
              </a:ext>
            </a:extLst>
          </p:cNvPr>
          <p:cNvSpPr txBox="1"/>
          <p:nvPr/>
        </p:nvSpPr>
        <p:spPr>
          <a:xfrm>
            <a:off x="3457089" y="689304"/>
            <a:ext cx="2989596" cy="707886"/>
          </a:xfrm>
          <a:prstGeom prst="rect">
            <a:avLst/>
          </a:prstGeom>
          <a:solidFill>
            <a:srgbClr val="2A727F"/>
          </a:solidFill>
        </p:spPr>
        <p:txBody>
          <a:bodyPr wrap="square" rtlCol="0">
            <a:spAutoFit/>
          </a:bodyPr>
          <a:lstStyle/>
          <a:p>
            <a:pPr algn="ctr"/>
            <a:r>
              <a:rPr lang="en-US" sz="2000" b="1" dirty="0">
                <a:solidFill>
                  <a:schemeClr val="bg1"/>
                </a:solidFill>
              </a:rPr>
              <a:t>Example Partnership with Industry</a:t>
            </a:r>
          </a:p>
        </p:txBody>
      </p:sp>
      <p:sp>
        <p:nvSpPr>
          <p:cNvPr id="46" name="TextBox 45">
            <a:extLst>
              <a:ext uri="{FF2B5EF4-FFF2-40B4-BE49-F238E27FC236}">
                <a16:creationId xmlns:a16="http://schemas.microsoft.com/office/drawing/2014/main" id="{D4900A70-ADCA-0BEE-8CEC-946C22CC0BC8}"/>
              </a:ext>
            </a:extLst>
          </p:cNvPr>
          <p:cNvSpPr txBox="1"/>
          <p:nvPr/>
        </p:nvSpPr>
        <p:spPr>
          <a:xfrm>
            <a:off x="3484013" y="3169825"/>
            <a:ext cx="3024015" cy="1733808"/>
          </a:xfrm>
          <a:prstGeom prst="rect">
            <a:avLst/>
          </a:prstGeom>
          <a:noFill/>
        </p:spPr>
        <p:txBody>
          <a:bodyPr wrap="square" rtlCol="0">
            <a:spAutoFit/>
          </a:bodyPr>
          <a:lstStyle/>
          <a:p>
            <a:r>
              <a:rPr lang="en-US" dirty="0"/>
              <a:t>Submission of 2 proposals partnering with </a:t>
            </a:r>
            <a:r>
              <a:rPr lang="en-US" dirty="0" err="1"/>
              <a:t>xLight</a:t>
            </a:r>
            <a:r>
              <a:rPr lang="en-US" dirty="0"/>
              <a:t> Inc. </a:t>
            </a:r>
          </a:p>
          <a:p>
            <a:pPr marL="285750" indent="-285750">
              <a:spcBef>
                <a:spcPts val="1000"/>
              </a:spcBef>
              <a:buFont typeface="Arial" panose="020B0604020202020204" pitchFamily="34" charset="0"/>
              <a:buChar char="•"/>
            </a:pPr>
            <a:r>
              <a:rPr lang="en-US" dirty="0"/>
              <a:t>Partnerships in Innovation</a:t>
            </a:r>
          </a:p>
          <a:p>
            <a:pPr marL="285750" indent="-285750">
              <a:spcBef>
                <a:spcPts val="1000"/>
              </a:spcBef>
              <a:buFont typeface="Arial" panose="020B0604020202020204" pitchFamily="34" charset="0"/>
              <a:buChar char="•"/>
            </a:pPr>
            <a:r>
              <a:rPr lang="en-US" dirty="0"/>
              <a:t>Future Manufacturing</a:t>
            </a:r>
          </a:p>
        </p:txBody>
      </p:sp>
      <p:sp>
        <p:nvSpPr>
          <p:cNvPr id="2" name="TextBox 1">
            <a:extLst>
              <a:ext uri="{FF2B5EF4-FFF2-40B4-BE49-F238E27FC236}">
                <a16:creationId xmlns:a16="http://schemas.microsoft.com/office/drawing/2014/main" id="{08429810-9DA0-D2DE-AF82-84375C628268}"/>
              </a:ext>
            </a:extLst>
          </p:cNvPr>
          <p:cNvSpPr txBox="1"/>
          <p:nvPr/>
        </p:nvSpPr>
        <p:spPr>
          <a:xfrm>
            <a:off x="3070585" y="5384353"/>
            <a:ext cx="3307629" cy="1015663"/>
          </a:xfrm>
          <a:prstGeom prst="rect">
            <a:avLst/>
          </a:prstGeom>
          <a:solidFill>
            <a:srgbClr val="2A727F"/>
          </a:solidFill>
        </p:spPr>
        <p:txBody>
          <a:bodyPr wrap="square" rtlCol="0">
            <a:spAutoFit/>
          </a:bodyPr>
          <a:lstStyle/>
          <a:p>
            <a:r>
              <a:rPr kumimoji="0" lang="en-US" sz="1000" b="0" i="0" u="none" kern="0" cap="none" spc="0" normalizeH="0" baseline="0" noProof="0" dirty="0">
                <a:ln>
                  <a:noFill/>
                </a:ln>
                <a:solidFill>
                  <a:schemeClr val="bg1"/>
                </a:solidFill>
                <a:effectLst/>
                <a:uLnTx/>
                <a:uFillTx/>
                <a:latin typeface="Arial"/>
                <a:ea typeface="+mn-ea"/>
                <a:cs typeface="+mn-cs"/>
              </a:rPr>
              <a:t>CBB should actively seek out new partnerships, explore the academic and industrial landscape to identify potential emerging opportunities. This will allow the Center to be engaged on cutting-edge innovation and be more in control of their legacy.</a:t>
            </a:r>
          </a:p>
          <a:p>
            <a:endParaRPr lang="en-US" sz="1000" dirty="0">
              <a:solidFill>
                <a:schemeClr val="bg1"/>
              </a:solidFill>
            </a:endParaRPr>
          </a:p>
        </p:txBody>
      </p:sp>
      <p:sp>
        <p:nvSpPr>
          <p:cNvPr id="5" name="Footer Placeholder 4">
            <a:extLst>
              <a:ext uri="{FF2B5EF4-FFF2-40B4-BE49-F238E27FC236}">
                <a16:creationId xmlns:a16="http://schemas.microsoft.com/office/drawing/2014/main" id="{720FBEAF-E65F-7F41-BBAC-612072C64252}"/>
              </a:ext>
            </a:extLst>
          </p:cNvPr>
          <p:cNvSpPr>
            <a:spLocks noGrp="1"/>
          </p:cNvSpPr>
          <p:nvPr>
            <p:ph type="ftr" sz="quarter" idx="11"/>
          </p:nvPr>
        </p:nvSpPr>
        <p:spPr/>
        <p:txBody>
          <a:bodyPr/>
          <a:lstStyle/>
          <a:p>
            <a:r>
              <a:rPr lang="en-US"/>
              <a:t>Biedron | CBB Knowledge Transfer</a:t>
            </a:r>
          </a:p>
        </p:txBody>
      </p:sp>
      <p:pic>
        <p:nvPicPr>
          <p:cNvPr id="10" name="Picture 9">
            <a:extLst>
              <a:ext uri="{FF2B5EF4-FFF2-40B4-BE49-F238E27FC236}">
                <a16:creationId xmlns:a16="http://schemas.microsoft.com/office/drawing/2014/main" id="{EBA4AABD-7463-4F48-8142-2D03F9D6A4A4}"/>
              </a:ext>
            </a:extLst>
          </p:cNvPr>
          <p:cNvPicPr>
            <a:picLocks noChangeAspect="1"/>
          </p:cNvPicPr>
          <p:nvPr/>
        </p:nvPicPr>
        <p:blipFill>
          <a:blip r:embed="rId28"/>
          <a:stretch>
            <a:fillRect/>
          </a:stretch>
        </p:blipFill>
        <p:spPr>
          <a:xfrm>
            <a:off x="8254758" y="3700041"/>
            <a:ext cx="744183" cy="345826"/>
          </a:xfrm>
          <a:prstGeom prst="rect">
            <a:avLst/>
          </a:prstGeom>
        </p:spPr>
      </p:pic>
      <p:pic>
        <p:nvPicPr>
          <p:cNvPr id="24" name="Picture 23">
            <a:extLst>
              <a:ext uri="{FF2B5EF4-FFF2-40B4-BE49-F238E27FC236}">
                <a16:creationId xmlns:a16="http://schemas.microsoft.com/office/drawing/2014/main" id="{B9028007-8C6D-F140-AD78-185B0DDC0A8C}"/>
              </a:ext>
            </a:extLst>
          </p:cNvPr>
          <p:cNvPicPr>
            <a:picLocks noChangeAspect="1"/>
          </p:cNvPicPr>
          <p:nvPr/>
        </p:nvPicPr>
        <p:blipFill>
          <a:blip r:embed="rId29"/>
          <a:stretch>
            <a:fillRect/>
          </a:stretch>
        </p:blipFill>
        <p:spPr>
          <a:xfrm>
            <a:off x="7791402" y="4498849"/>
            <a:ext cx="1045769" cy="288293"/>
          </a:xfrm>
          <a:prstGeom prst="rect">
            <a:avLst/>
          </a:prstGeom>
        </p:spPr>
      </p:pic>
      <p:pic>
        <p:nvPicPr>
          <p:cNvPr id="21" name="Picture 20">
            <a:extLst>
              <a:ext uri="{FF2B5EF4-FFF2-40B4-BE49-F238E27FC236}">
                <a16:creationId xmlns:a16="http://schemas.microsoft.com/office/drawing/2014/main" id="{820C43A1-EAD8-6749-ABCA-C0596C972E64}"/>
              </a:ext>
            </a:extLst>
          </p:cNvPr>
          <p:cNvPicPr>
            <a:picLocks noChangeAspect="1"/>
          </p:cNvPicPr>
          <p:nvPr/>
        </p:nvPicPr>
        <p:blipFill>
          <a:blip r:embed="rId30"/>
          <a:stretch>
            <a:fillRect/>
          </a:stretch>
        </p:blipFill>
        <p:spPr>
          <a:xfrm>
            <a:off x="7608971" y="4123387"/>
            <a:ext cx="693017" cy="292397"/>
          </a:xfrm>
          <a:prstGeom prst="rect">
            <a:avLst/>
          </a:prstGeom>
        </p:spPr>
      </p:pic>
      <p:pic>
        <p:nvPicPr>
          <p:cNvPr id="27" name="Picture 26">
            <a:extLst>
              <a:ext uri="{FF2B5EF4-FFF2-40B4-BE49-F238E27FC236}">
                <a16:creationId xmlns:a16="http://schemas.microsoft.com/office/drawing/2014/main" id="{B2FC1D38-8394-8E46-AF48-B6D8ECED7371}"/>
              </a:ext>
            </a:extLst>
          </p:cNvPr>
          <p:cNvPicPr>
            <a:picLocks noChangeAspect="1"/>
          </p:cNvPicPr>
          <p:nvPr/>
        </p:nvPicPr>
        <p:blipFill>
          <a:blip r:embed="rId31"/>
          <a:stretch>
            <a:fillRect/>
          </a:stretch>
        </p:blipFill>
        <p:spPr>
          <a:xfrm>
            <a:off x="7353588" y="3541068"/>
            <a:ext cx="789822" cy="333685"/>
          </a:xfrm>
          <a:prstGeom prst="rect">
            <a:avLst/>
          </a:prstGeom>
        </p:spPr>
      </p:pic>
      <p:pic>
        <p:nvPicPr>
          <p:cNvPr id="34" name="Picture 33">
            <a:extLst>
              <a:ext uri="{FF2B5EF4-FFF2-40B4-BE49-F238E27FC236}">
                <a16:creationId xmlns:a16="http://schemas.microsoft.com/office/drawing/2014/main" id="{57729A5D-9864-9A59-F60D-5E09B9DC2F44}"/>
              </a:ext>
            </a:extLst>
          </p:cNvPr>
          <p:cNvPicPr>
            <a:picLocks noChangeAspect="1"/>
          </p:cNvPicPr>
          <p:nvPr/>
        </p:nvPicPr>
        <p:blipFill>
          <a:blip r:embed="rId32"/>
          <a:stretch>
            <a:fillRect/>
          </a:stretch>
        </p:blipFill>
        <p:spPr>
          <a:xfrm>
            <a:off x="6559983" y="4808218"/>
            <a:ext cx="1713254" cy="340221"/>
          </a:xfrm>
          <a:prstGeom prst="rect">
            <a:avLst/>
          </a:prstGeom>
        </p:spPr>
      </p:pic>
      <p:pic>
        <p:nvPicPr>
          <p:cNvPr id="37" name="Picture 36">
            <a:extLst>
              <a:ext uri="{FF2B5EF4-FFF2-40B4-BE49-F238E27FC236}">
                <a16:creationId xmlns:a16="http://schemas.microsoft.com/office/drawing/2014/main" id="{D9BA7AEC-8391-4198-C02B-E486200A8B69}"/>
              </a:ext>
            </a:extLst>
          </p:cNvPr>
          <p:cNvPicPr>
            <a:picLocks noChangeAspect="1"/>
          </p:cNvPicPr>
          <p:nvPr/>
        </p:nvPicPr>
        <p:blipFill>
          <a:blip r:embed="rId33"/>
          <a:stretch>
            <a:fillRect/>
          </a:stretch>
        </p:blipFill>
        <p:spPr>
          <a:xfrm>
            <a:off x="8289811" y="4799417"/>
            <a:ext cx="844848" cy="325965"/>
          </a:xfrm>
          <a:prstGeom prst="rect">
            <a:avLst/>
          </a:prstGeom>
        </p:spPr>
      </p:pic>
    </p:spTree>
    <p:extLst>
      <p:ext uri="{BB962C8B-B14F-4D97-AF65-F5344CB8AC3E}">
        <p14:creationId xmlns:p14="http://schemas.microsoft.com/office/powerpoint/2010/main" val="2526217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5">
            <a:extLst>
              <a:ext uri="{FF2B5EF4-FFF2-40B4-BE49-F238E27FC236}">
                <a16:creationId xmlns:a16="http://schemas.microsoft.com/office/drawing/2014/main" id="{B7492C49-B081-1962-6E62-378B792CFFF8}"/>
              </a:ext>
            </a:extLst>
          </p:cNvPr>
          <p:cNvSpPr>
            <a:spLocks noGrp="1"/>
          </p:cNvSpPr>
          <p:nvPr>
            <p:ph type="dt" sz="half" idx="10"/>
          </p:nvPr>
        </p:nvSpPr>
        <p:spPr>
          <a:xfrm>
            <a:off x="76200" y="4972050"/>
            <a:ext cx="1981200" cy="171450"/>
          </a:xfrm>
        </p:spPr>
        <p:txBody>
          <a:bodyPr/>
          <a:lstStyle/>
          <a:p>
            <a:r>
              <a:rPr lang="en-US" dirty="0"/>
              <a:t>03/15/2024</a:t>
            </a:r>
          </a:p>
        </p:txBody>
      </p:sp>
      <p:sp>
        <p:nvSpPr>
          <p:cNvPr id="18" name="Footer Placeholder 6">
            <a:extLst>
              <a:ext uri="{FF2B5EF4-FFF2-40B4-BE49-F238E27FC236}">
                <a16:creationId xmlns:a16="http://schemas.microsoft.com/office/drawing/2014/main" id="{39851CE4-AD26-199E-C561-518E5E2F693E}"/>
              </a:ext>
            </a:extLst>
          </p:cNvPr>
          <p:cNvSpPr>
            <a:spLocks noGrp="1"/>
          </p:cNvSpPr>
          <p:nvPr>
            <p:ph type="ftr" sz="quarter" idx="11"/>
          </p:nvPr>
        </p:nvSpPr>
        <p:spPr>
          <a:xfrm>
            <a:off x="1828800" y="4972050"/>
            <a:ext cx="5486400" cy="171450"/>
          </a:xfrm>
        </p:spPr>
        <p:txBody>
          <a:bodyPr/>
          <a:lstStyle/>
          <a:p>
            <a:r>
              <a:rPr lang="en-US"/>
              <a:t>Biedron | CBB Knowledge Transfer</a:t>
            </a:r>
          </a:p>
        </p:txBody>
      </p:sp>
      <p:sp>
        <p:nvSpPr>
          <p:cNvPr id="6" name="Slide Number Placeholder 5">
            <a:extLst>
              <a:ext uri="{FF2B5EF4-FFF2-40B4-BE49-F238E27FC236}">
                <a16:creationId xmlns:a16="http://schemas.microsoft.com/office/drawing/2014/main" id="{DF0987A0-A0C6-374B-8342-EEA9B4799B7D}"/>
              </a:ext>
            </a:extLst>
          </p:cNvPr>
          <p:cNvSpPr>
            <a:spLocks noGrp="1"/>
          </p:cNvSpPr>
          <p:nvPr>
            <p:ph type="sldNum" sz="quarter" idx="12"/>
          </p:nvPr>
        </p:nvSpPr>
        <p:spPr>
          <a:xfrm>
            <a:off x="8382000" y="4972050"/>
            <a:ext cx="685800" cy="171450"/>
          </a:xfrm>
        </p:spPr>
        <p:txBody>
          <a:bodyPr wrap="square" anchor="ctr">
            <a:normAutofit/>
          </a:bodyPr>
          <a:lstStyle/>
          <a:p>
            <a:pPr>
              <a:lnSpc>
                <a:spcPct val="90000"/>
              </a:lnSpc>
              <a:spcAft>
                <a:spcPts val="600"/>
              </a:spcAft>
            </a:pPr>
            <a:fld id="{921CBE81-14BD-7343-B359-01BCBA3179F9}" type="slidenum">
              <a:rPr lang="en-US" sz="500" smtClean="0"/>
              <a:pPr>
                <a:lnSpc>
                  <a:spcPct val="90000"/>
                </a:lnSpc>
                <a:spcAft>
                  <a:spcPts val="600"/>
                </a:spcAft>
              </a:pPr>
              <a:t>14</a:t>
            </a:fld>
            <a:endParaRPr lang="en-US" sz="500"/>
          </a:p>
        </p:txBody>
      </p:sp>
      <p:graphicFrame>
        <p:nvGraphicFramePr>
          <p:cNvPr id="7" name="Content Placeholder 6">
            <a:extLst>
              <a:ext uri="{FF2B5EF4-FFF2-40B4-BE49-F238E27FC236}">
                <a16:creationId xmlns:a16="http://schemas.microsoft.com/office/drawing/2014/main" id="{EA311B0B-8AF0-6541-A29B-8CB435C25DE4}"/>
              </a:ext>
            </a:extLst>
          </p:cNvPr>
          <p:cNvGraphicFramePr>
            <a:graphicFrameLocks noGrp="1"/>
          </p:cNvGraphicFramePr>
          <p:nvPr>
            <p:ph sz="half" idx="2"/>
            <p:extLst>
              <p:ext uri="{D42A27DB-BD31-4B8C-83A1-F6EECF244321}">
                <p14:modId xmlns:p14="http://schemas.microsoft.com/office/powerpoint/2010/main" val="152435571"/>
              </p:ext>
            </p:extLst>
          </p:nvPr>
        </p:nvGraphicFramePr>
        <p:xfrm>
          <a:off x="76200" y="657425"/>
          <a:ext cx="4215925" cy="3750120"/>
        </p:xfrm>
        <a:graphic>
          <a:graphicData uri="http://schemas.openxmlformats.org/drawingml/2006/table">
            <a:tbl>
              <a:tblPr bandRow="1">
                <a:tableStyleId>{5FD0F851-EC5A-4D38-B0AD-8093EC10F338}</a:tableStyleId>
              </a:tblPr>
              <a:tblGrid>
                <a:gridCol w="2735989">
                  <a:extLst>
                    <a:ext uri="{9D8B030D-6E8A-4147-A177-3AD203B41FA5}">
                      <a16:colId xmlns:a16="http://schemas.microsoft.com/office/drawing/2014/main" val="946614708"/>
                    </a:ext>
                  </a:extLst>
                </a:gridCol>
                <a:gridCol w="1479936">
                  <a:extLst>
                    <a:ext uri="{9D8B030D-6E8A-4147-A177-3AD203B41FA5}">
                      <a16:colId xmlns:a16="http://schemas.microsoft.com/office/drawing/2014/main" val="3315131564"/>
                    </a:ext>
                  </a:extLst>
                </a:gridCol>
              </a:tblGrid>
              <a:tr h="274320">
                <a:tc>
                  <a:txBody>
                    <a:bodyPr/>
                    <a:lstStyle/>
                    <a:p>
                      <a:pPr marL="0" marR="0" algn="l">
                        <a:lnSpc>
                          <a:spcPct val="105000"/>
                        </a:lnSpc>
                        <a:spcBef>
                          <a:spcPts val="600"/>
                        </a:spcBef>
                        <a:spcAft>
                          <a:spcPts val="600"/>
                        </a:spcAft>
                      </a:pPr>
                      <a:r>
                        <a:rPr lang="en-US" sz="1400" b="0" kern="1200" dirty="0">
                          <a:effectLst/>
                        </a:rPr>
                        <a:t>Modeling tools for photocathodes</a:t>
                      </a:r>
                      <a:endParaRPr lang="en-US" sz="1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l">
                        <a:lnSpc>
                          <a:spcPct val="105000"/>
                        </a:lnSpc>
                        <a:spcBef>
                          <a:spcPts val="600"/>
                        </a:spcBef>
                        <a:spcAft>
                          <a:spcPts val="600"/>
                        </a:spcAft>
                      </a:pPr>
                      <a:r>
                        <a:rPr lang="en-US" sz="1400" b="0" kern="1200" dirty="0">
                          <a:effectLst/>
                        </a:rPr>
                        <a:t>Tech-X </a:t>
                      </a:r>
                      <a:r>
                        <a:rPr lang="en-US" sz="1400" b="0" kern="1200" dirty="0">
                          <a:solidFill>
                            <a:schemeClr val="accent1"/>
                          </a:solidFill>
                          <a:effectLst/>
                        </a:rPr>
                        <a:t>SBIR-II</a:t>
                      </a:r>
                      <a:endParaRPr lang="en-US" sz="1400" b="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926434451"/>
                  </a:ext>
                </a:extLst>
              </a:tr>
              <a:tr h="354587">
                <a:tc>
                  <a:txBody>
                    <a:bodyPr/>
                    <a:lstStyle/>
                    <a:p>
                      <a:pPr marL="0" marR="0" algn="l">
                        <a:lnSpc>
                          <a:spcPct val="105000"/>
                        </a:lnSpc>
                        <a:spcBef>
                          <a:spcPts val="600"/>
                        </a:spcBef>
                        <a:spcAft>
                          <a:spcPts val="600"/>
                        </a:spcAft>
                      </a:pPr>
                      <a:r>
                        <a:rPr lang="en-US" sz="1400" b="0" kern="1200" dirty="0">
                          <a:effectLst/>
                        </a:rPr>
                        <a:t>Chemical vapor dep. of Nb &amp; Nb</a:t>
                      </a:r>
                      <a:r>
                        <a:rPr lang="en-US" sz="1400" b="0" kern="1200" baseline="-25000" dirty="0">
                          <a:effectLst/>
                        </a:rPr>
                        <a:t>3</a:t>
                      </a:r>
                      <a:r>
                        <a:rPr lang="en-US" sz="1400" b="0" kern="1200" dirty="0">
                          <a:effectLst/>
                        </a:rPr>
                        <a:t>Sn</a:t>
                      </a:r>
                      <a:endParaRPr lang="en-US" sz="1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lnSpc>
                          <a:spcPct val="105000"/>
                        </a:lnSpc>
                        <a:spcBef>
                          <a:spcPts val="600"/>
                        </a:spcBef>
                        <a:spcAft>
                          <a:spcPts val="600"/>
                        </a:spcAft>
                      </a:pPr>
                      <a:r>
                        <a:rPr lang="en-US" sz="1400" b="0" kern="1200" dirty="0" err="1">
                          <a:effectLst/>
                        </a:rPr>
                        <a:t>Ultramet</a:t>
                      </a:r>
                      <a:r>
                        <a:rPr lang="en-US" sz="1400" b="0" kern="1200" dirty="0">
                          <a:effectLst/>
                        </a:rPr>
                        <a:t> </a:t>
                      </a:r>
                      <a:r>
                        <a:rPr lang="en-US" sz="1400" b="0" kern="1200" dirty="0">
                          <a:solidFill>
                            <a:schemeClr val="accent1"/>
                          </a:solidFill>
                          <a:effectLst/>
                        </a:rPr>
                        <a:t>SBIR-II</a:t>
                      </a:r>
                      <a:endParaRPr lang="en-US" sz="1400" b="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893342170"/>
                  </a:ext>
                </a:extLst>
              </a:tr>
              <a:tr h="274320">
                <a:tc>
                  <a:txBody>
                    <a:bodyPr/>
                    <a:lstStyle/>
                    <a:p>
                      <a:pPr marL="0" marR="0" algn="l">
                        <a:lnSpc>
                          <a:spcPct val="105000"/>
                        </a:lnSpc>
                        <a:spcBef>
                          <a:spcPts val="600"/>
                        </a:spcBef>
                        <a:spcAft>
                          <a:spcPts val="600"/>
                        </a:spcAft>
                      </a:pPr>
                      <a:r>
                        <a:rPr lang="en-US" sz="1400" b="0" kern="1200" dirty="0">
                          <a:effectLst/>
                        </a:rPr>
                        <a:t>High performance SRF cavities</a:t>
                      </a:r>
                      <a:endParaRPr lang="en-US" sz="1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lnSpc>
                          <a:spcPct val="105000"/>
                        </a:lnSpc>
                        <a:spcBef>
                          <a:spcPts val="600"/>
                        </a:spcBef>
                        <a:spcAft>
                          <a:spcPts val="600"/>
                        </a:spcAft>
                      </a:pPr>
                      <a:r>
                        <a:rPr lang="en-US" sz="1400" b="0" kern="1200" dirty="0" err="1">
                          <a:effectLst/>
                        </a:rPr>
                        <a:t>Niowave</a:t>
                      </a:r>
                      <a:r>
                        <a:rPr lang="en-US" sz="1400" b="0" kern="1200" dirty="0">
                          <a:effectLst/>
                        </a:rPr>
                        <a:t> </a:t>
                      </a:r>
                      <a:r>
                        <a:rPr lang="en-US" sz="1400" b="0" kern="1200" dirty="0">
                          <a:solidFill>
                            <a:schemeClr val="accent1"/>
                          </a:solidFill>
                          <a:effectLst/>
                        </a:rPr>
                        <a:t>SBIR-II</a:t>
                      </a:r>
                      <a:endParaRPr lang="en-US" sz="1400" b="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829197637"/>
                  </a:ext>
                </a:extLst>
              </a:tr>
              <a:tr h="274320">
                <a:tc>
                  <a:txBody>
                    <a:bodyPr/>
                    <a:lstStyle/>
                    <a:p>
                      <a:pPr marL="0" marR="0" algn="l">
                        <a:lnSpc>
                          <a:spcPct val="105000"/>
                        </a:lnSpc>
                        <a:spcBef>
                          <a:spcPts val="600"/>
                        </a:spcBef>
                        <a:spcAft>
                          <a:spcPts val="600"/>
                        </a:spcAft>
                      </a:pPr>
                      <a:r>
                        <a:rPr lang="en-US" sz="1400" b="0" kern="1200" dirty="0">
                          <a:effectLst/>
                        </a:rPr>
                        <a:t>MgB</a:t>
                      </a:r>
                      <a:r>
                        <a:rPr lang="en-US" sz="1400" b="0" kern="1200" baseline="-25000" dirty="0">
                          <a:effectLst/>
                        </a:rPr>
                        <a:t>2</a:t>
                      </a:r>
                      <a:r>
                        <a:rPr lang="en-US" sz="1400" b="0" kern="1200" dirty="0">
                          <a:effectLst/>
                        </a:rPr>
                        <a:t> films for next generation SRF</a:t>
                      </a:r>
                      <a:endParaRPr lang="en-US" sz="1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lnSpc>
                          <a:spcPct val="105000"/>
                        </a:lnSpc>
                        <a:spcBef>
                          <a:spcPts val="0"/>
                        </a:spcBef>
                        <a:spcAft>
                          <a:spcPts val="600"/>
                        </a:spcAft>
                      </a:pPr>
                      <a:r>
                        <a:rPr lang="en-US" sz="1400" b="0" kern="1200" dirty="0">
                          <a:effectLst/>
                        </a:rPr>
                        <a:t>Star </a:t>
                      </a:r>
                      <a:r>
                        <a:rPr lang="en-US" sz="1400" b="0" kern="1200" dirty="0" err="1">
                          <a:effectLst/>
                        </a:rPr>
                        <a:t>Cryo</a:t>
                      </a:r>
                      <a:r>
                        <a:rPr lang="en-US" sz="1400" b="0" kern="1200" dirty="0">
                          <a:effectLst/>
                        </a:rPr>
                        <a:t> </a:t>
                      </a:r>
                      <a:r>
                        <a:rPr lang="en-US" sz="1400" b="0" kern="1200" dirty="0">
                          <a:solidFill>
                            <a:schemeClr val="accent1"/>
                          </a:solidFill>
                          <a:effectLst/>
                        </a:rPr>
                        <a:t>SBIR-I</a:t>
                      </a:r>
                      <a:endParaRPr lang="en-US" sz="1400" b="0"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8972099"/>
                  </a:ext>
                </a:extLst>
              </a:tr>
              <a:tr h="274320">
                <a:tc>
                  <a:txBody>
                    <a:bodyPr/>
                    <a:lstStyle/>
                    <a:p>
                      <a:pPr marL="0" marR="0" algn="l">
                        <a:lnSpc>
                          <a:spcPct val="105000"/>
                        </a:lnSpc>
                        <a:spcBef>
                          <a:spcPts val="600"/>
                        </a:spcBef>
                        <a:spcAft>
                          <a:spcPts val="600"/>
                        </a:spcAft>
                      </a:pPr>
                      <a:r>
                        <a:rPr lang="en-US" sz="1400" b="0" kern="1200" dirty="0">
                          <a:effectLst/>
                          <a:latin typeface="+mn-lt"/>
                          <a:ea typeface="Times New Roman" panose="02020603050405020304" pitchFamily="18" charset="0"/>
                          <a:cs typeface="Times New Roman" panose="02020603050405020304" pitchFamily="18" charset="0"/>
                        </a:rPr>
                        <a:t>High-brightness cold field emission gun (CFEG) tech.</a:t>
                      </a:r>
                      <a:endParaRPr lang="en-US" sz="1400" b="0" dirty="0">
                        <a:effectLst/>
                        <a:latin typeface="+mn-lt"/>
                        <a:ea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lnSpc>
                          <a:spcPct val="105000"/>
                        </a:lnSpc>
                        <a:spcBef>
                          <a:spcPts val="600"/>
                        </a:spcBef>
                        <a:spcAft>
                          <a:spcPts val="600"/>
                        </a:spcAft>
                      </a:pPr>
                      <a:r>
                        <a:rPr lang="en-US" sz="1400" b="0" kern="1200" dirty="0" err="1">
                          <a:effectLst/>
                        </a:rPr>
                        <a:t>ThermoFisher</a:t>
                      </a:r>
                      <a:endParaRPr lang="en-US" sz="1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53149867"/>
                  </a:ext>
                </a:extLst>
              </a:tr>
              <a:tr h="274320">
                <a:tc>
                  <a:txBody>
                    <a:bodyPr/>
                    <a:lstStyle/>
                    <a:p>
                      <a:pPr marL="0" marR="0" algn="l">
                        <a:lnSpc>
                          <a:spcPct val="105000"/>
                        </a:lnSpc>
                        <a:spcBef>
                          <a:spcPts val="600"/>
                        </a:spcBef>
                        <a:spcAft>
                          <a:spcPts val="600"/>
                        </a:spcAft>
                      </a:pPr>
                      <a:r>
                        <a:rPr lang="en-US" sz="1400" b="0" kern="1200" dirty="0">
                          <a:effectLst/>
                        </a:rPr>
                        <a:t>Emittance distortions in aberration correctors</a:t>
                      </a:r>
                      <a:endParaRPr lang="en-US" sz="1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lnSpc>
                          <a:spcPct val="105000"/>
                        </a:lnSpc>
                        <a:spcBef>
                          <a:spcPts val="600"/>
                        </a:spcBef>
                        <a:spcAft>
                          <a:spcPts val="600"/>
                        </a:spcAft>
                      </a:pPr>
                      <a:r>
                        <a:rPr lang="en-US" sz="1400" b="0" kern="1200" dirty="0">
                          <a:effectLst/>
                        </a:rPr>
                        <a:t>CEOS </a:t>
                      </a:r>
                      <a:r>
                        <a:rPr lang="en-US" sz="1400" b="0" kern="1200" dirty="0" err="1">
                          <a:effectLst/>
                        </a:rPr>
                        <a:t>Gmbh</a:t>
                      </a:r>
                      <a:endParaRPr lang="en-US" sz="1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885435770"/>
                  </a:ext>
                </a:extLst>
              </a:tr>
              <a:tr h="274320">
                <a:tc>
                  <a:txBody>
                    <a:bodyPr/>
                    <a:lstStyle/>
                    <a:p>
                      <a:pPr marL="0" marR="0" algn="l">
                        <a:lnSpc>
                          <a:spcPct val="105000"/>
                        </a:lnSpc>
                        <a:spcBef>
                          <a:spcPts val="600"/>
                        </a:spcBef>
                        <a:spcAft>
                          <a:spcPts val="600"/>
                        </a:spcAft>
                      </a:pPr>
                      <a:r>
                        <a:rPr lang="en-US" sz="1400" b="0" kern="1200" dirty="0">
                          <a:effectLst/>
                        </a:rPr>
                        <a:t>SRF for light sources and isotope production</a:t>
                      </a:r>
                      <a:endParaRPr lang="en-US" sz="1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lnSpc>
                          <a:spcPct val="105000"/>
                        </a:lnSpc>
                        <a:spcBef>
                          <a:spcPts val="600"/>
                        </a:spcBef>
                        <a:spcAft>
                          <a:spcPts val="600"/>
                        </a:spcAft>
                      </a:pPr>
                      <a:r>
                        <a:rPr lang="en-US" sz="1400" b="0" kern="1200" dirty="0">
                          <a:effectLst/>
                        </a:rPr>
                        <a:t>Research Instruments</a:t>
                      </a:r>
                      <a:endParaRPr lang="en-US" sz="1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78182517"/>
                  </a:ext>
                </a:extLst>
              </a:tr>
              <a:tr h="348181">
                <a:tc>
                  <a:txBody>
                    <a:bodyPr/>
                    <a:lstStyle/>
                    <a:p>
                      <a:pPr marL="0" marR="0" algn="l">
                        <a:lnSpc>
                          <a:spcPct val="105000"/>
                        </a:lnSpc>
                        <a:spcBef>
                          <a:spcPts val="600"/>
                        </a:spcBef>
                        <a:spcAft>
                          <a:spcPts val="600"/>
                        </a:spcAft>
                      </a:pPr>
                      <a:r>
                        <a:rPr lang="en-US" sz="1400" b="0" kern="1200" dirty="0" err="1">
                          <a:effectLst/>
                        </a:rPr>
                        <a:t>Loadlock</a:t>
                      </a:r>
                      <a:r>
                        <a:rPr lang="en-US" sz="1400" b="0" kern="1200" dirty="0">
                          <a:effectLst/>
                        </a:rPr>
                        <a:t> for photocathode sharing</a:t>
                      </a:r>
                      <a:endParaRPr lang="en-US" sz="1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5000"/>
                        </a:lnSpc>
                        <a:spcBef>
                          <a:spcPts val="600"/>
                        </a:spcBef>
                        <a:spcAft>
                          <a:spcPts val="600"/>
                        </a:spcAft>
                      </a:pPr>
                      <a:r>
                        <a:rPr lang="en-US" sz="1400" b="0" kern="1200" dirty="0" err="1">
                          <a:effectLst/>
                        </a:rPr>
                        <a:t>Radiabeam</a:t>
                      </a:r>
                      <a:endParaRPr lang="en-US" sz="1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12204145"/>
                  </a:ext>
                </a:extLst>
              </a:tr>
            </a:tbl>
          </a:graphicData>
        </a:graphic>
      </p:graphicFrame>
      <p:pic>
        <p:nvPicPr>
          <p:cNvPr id="10" name="Picture 9" descr="A picture containing text&#10;&#10;Description automatically generated">
            <a:extLst>
              <a:ext uri="{FF2B5EF4-FFF2-40B4-BE49-F238E27FC236}">
                <a16:creationId xmlns:a16="http://schemas.microsoft.com/office/drawing/2014/main" id="{EB18CB2A-69B2-F858-70F5-D96C939D886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26007" y="4424264"/>
            <a:ext cx="1501668" cy="528225"/>
          </a:xfrm>
          <a:prstGeom prst="rect">
            <a:avLst/>
          </a:prstGeom>
        </p:spPr>
      </p:pic>
      <p:pic>
        <p:nvPicPr>
          <p:cNvPr id="13" name="Picture 12">
            <a:extLst>
              <a:ext uri="{FF2B5EF4-FFF2-40B4-BE49-F238E27FC236}">
                <a16:creationId xmlns:a16="http://schemas.microsoft.com/office/drawing/2014/main" id="{52ABEA8A-9DE8-ECDB-5525-59BE70FF17C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 b="-2557"/>
          <a:stretch/>
        </p:blipFill>
        <p:spPr>
          <a:xfrm>
            <a:off x="74255" y="4424993"/>
            <a:ext cx="1313546" cy="373929"/>
          </a:xfrm>
          <a:prstGeom prst="rect">
            <a:avLst/>
          </a:prstGeom>
        </p:spPr>
      </p:pic>
      <p:pic>
        <p:nvPicPr>
          <p:cNvPr id="17" name="Picture 16" descr="Logo, company name&#10;&#10;Description automatically generated">
            <a:extLst>
              <a:ext uri="{FF2B5EF4-FFF2-40B4-BE49-F238E27FC236}">
                <a16:creationId xmlns:a16="http://schemas.microsoft.com/office/drawing/2014/main" id="{572DB9B7-8A83-5ACB-E68B-FE49DC3AA34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65646" y="4709487"/>
            <a:ext cx="1083308" cy="411030"/>
          </a:xfrm>
          <a:prstGeom prst="rect">
            <a:avLst/>
          </a:prstGeom>
        </p:spPr>
      </p:pic>
      <p:pic>
        <p:nvPicPr>
          <p:cNvPr id="20" name="Picture 19" descr="A black and white sign&#10;&#10;Description automatically generated with low confidence">
            <a:extLst>
              <a:ext uri="{FF2B5EF4-FFF2-40B4-BE49-F238E27FC236}">
                <a16:creationId xmlns:a16="http://schemas.microsoft.com/office/drawing/2014/main" id="{85F057A9-B19E-7880-58B3-E74E9E95E37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156800" y="4332456"/>
            <a:ext cx="1153741" cy="279951"/>
          </a:xfrm>
          <a:prstGeom prst="rect">
            <a:avLst/>
          </a:prstGeom>
          <a:solidFill>
            <a:srgbClr val="A7A4A5"/>
          </a:solidFill>
        </p:spPr>
      </p:pic>
      <p:pic>
        <p:nvPicPr>
          <p:cNvPr id="22" name="Picture 21" descr="A picture containing text, clipart&#10;&#10;Description automatically generated">
            <a:extLst>
              <a:ext uri="{FF2B5EF4-FFF2-40B4-BE49-F238E27FC236}">
                <a16:creationId xmlns:a16="http://schemas.microsoft.com/office/drawing/2014/main" id="{7CF59C53-B146-B9B4-8BF1-B1745B0B830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058929" y="4346621"/>
            <a:ext cx="1083308" cy="364301"/>
          </a:xfrm>
          <a:prstGeom prst="rect">
            <a:avLst/>
          </a:prstGeom>
          <a:solidFill>
            <a:srgbClr val="1D6791"/>
          </a:solidFill>
        </p:spPr>
      </p:pic>
      <p:pic>
        <p:nvPicPr>
          <p:cNvPr id="28" name="Picture 27">
            <a:extLst>
              <a:ext uri="{FF2B5EF4-FFF2-40B4-BE49-F238E27FC236}">
                <a16:creationId xmlns:a16="http://schemas.microsoft.com/office/drawing/2014/main" id="{F4D2FE23-CA65-2FE6-537C-5EB936CA214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415708" y="4709487"/>
            <a:ext cx="1442297" cy="398654"/>
          </a:xfrm>
          <a:prstGeom prst="rect">
            <a:avLst/>
          </a:prstGeom>
        </p:spPr>
      </p:pic>
      <p:graphicFrame>
        <p:nvGraphicFramePr>
          <p:cNvPr id="5" name="Content Placeholder 6">
            <a:extLst>
              <a:ext uri="{FF2B5EF4-FFF2-40B4-BE49-F238E27FC236}">
                <a16:creationId xmlns:a16="http://schemas.microsoft.com/office/drawing/2014/main" id="{C57F969F-4EC7-6867-32B4-173AE7A3D0E4}"/>
              </a:ext>
            </a:extLst>
          </p:cNvPr>
          <p:cNvGraphicFramePr>
            <a:graphicFrameLocks/>
          </p:cNvGraphicFramePr>
          <p:nvPr>
            <p:extLst>
              <p:ext uri="{D42A27DB-BD31-4B8C-83A1-F6EECF244321}">
                <p14:modId xmlns:p14="http://schemas.microsoft.com/office/powerpoint/2010/main" val="135390587"/>
              </p:ext>
            </p:extLst>
          </p:nvPr>
        </p:nvGraphicFramePr>
        <p:xfrm>
          <a:off x="4391169" y="657425"/>
          <a:ext cx="4668540" cy="3671851"/>
        </p:xfrm>
        <a:graphic>
          <a:graphicData uri="http://schemas.openxmlformats.org/drawingml/2006/table">
            <a:tbl>
              <a:tblPr bandRow="1">
                <a:tableStyleId>{5FD0F851-EC5A-4D38-B0AD-8093EC10F338}</a:tableStyleId>
              </a:tblPr>
              <a:tblGrid>
                <a:gridCol w="2896599">
                  <a:extLst>
                    <a:ext uri="{9D8B030D-6E8A-4147-A177-3AD203B41FA5}">
                      <a16:colId xmlns:a16="http://schemas.microsoft.com/office/drawing/2014/main" val="946614708"/>
                    </a:ext>
                  </a:extLst>
                </a:gridCol>
                <a:gridCol w="1771941">
                  <a:extLst>
                    <a:ext uri="{9D8B030D-6E8A-4147-A177-3AD203B41FA5}">
                      <a16:colId xmlns:a16="http://schemas.microsoft.com/office/drawing/2014/main" val="3315131564"/>
                    </a:ext>
                  </a:extLst>
                </a:gridCol>
              </a:tblGrid>
              <a:tr h="281938">
                <a:tc>
                  <a:txBody>
                    <a:bodyPr/>
                    <a:lstStyle/>
                    <a:p>
                      <a:pPr marL="0" marR="0" algn="l">
                        <a:lnSpc>
                          <a:spcPct val="105000"/>
                        </a:lnSpc>
                        <a:spcBef>
                          <a:spcPts val="600"/>
                        </a:spcBef>
                        <a:spcAft>
                          <a:spcPts val="600"/>
                        </a:spcAft>
                      </a:pPr>
                      <a:r>
                        <a:rPr lang="en-US" sz="1400" b="0" kern="1200" dirty="0">
                          <a:effectLst/>
                          <a:latin typeface="+mn-lt"/>
                        </a:rPr>
                        <a:t>Space charge simulation</a:t>
                      </a:r>
                      <a:endParaRPr lang="en-US" sz="1400" b="0" dirty="0">
                        <a:effectLst/>
                        <a:latin typeface="+mn-lt"/>
                        <a:ea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l">
                        <a:lnSpc>
                          <a:spcPct val="105000"/>
                        </a:lnSpc>
                        <a:spcBef>
                          <a:spcPts val="600"/>
                        </a:spcBef>
                        <a:spcAft>
                          <a:spcPts val="600"/>
                        </a:spcAft>
                      </a:pPr>
                      <a:r>
                        <a:rPr lang="en-US" sz="1400" b="0" kern="1200" dirty="0" err="1">
                          <a:effectLst/>
                          <a:latin typeface="+mn-lt"/>
                        </a:rPr>
                        <a:t>Radiasoft</a:t>
                      </a:r>
                      <a:endParaRPr lang="en-US" sz="1400" b="0" dirty="0">
                        <a:effectLst/>
                        <a:latin typeface="+mn-lt"/>
                        <a:ea typeface="Times New Roman" panose="02020603050405020304" pitchFamily="18" charset="0"/>
                        <a:cs typeface="Times New Roman" panose="02020603050405020304" pitchFamily="18" charset="0"/>
                      </a:endParaRPr>
                    </a:p>
                  </a:txBody>
                  <a:tcPr marL="45720" marR="4572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3130415327"/>
                  </a:ext>
                </a:extLst>
              </a:tr>
              <a:tr h="443988">
                <a:tc>
                  <a:txBody>
                    <a:bodyPr/>
                    <a:lstStyle/>
                    <a:p>
                      <a:pPr marL="0" marR="0" algn="l">
                        <a:lnSpc>
                          <a:spcPct val="105000"/>
                        </a:lnSpc>
                        <a:spcBef>
                          <a:spcPts val="600"/>
                        </a:spcBef>
                        <a:spcAft>
                          <a:spcPts val="600"/>
                        </a:spcAft>
                      </a:pPr>
                      <a:r>
                        <a:rPr lang="en-US" sz="1400" b="0" kern="1200" dirty="0">
                          <a:effectLst/>
                          <a:latin typeface="+mn-lt"/>
                        </a:rPr>
                        <a:t>Epitaxial alkali-antimonide cathode growth</a:t>
                      </a:r>
                      <a:endParaRPr lang="en-US" sz="1400" b="0" dirty="0">
                        <a:effectLst/>
                        <a:latin typeface="+mn-lt"/>
                        <a:ea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l">
                        <a:lnSpc>
                          <a:spcPct val="105000"/>
                        </a:lnSpc>
                        <a:spcBef>
                          <a:spcPts val="600"/>
                        </a:spcBef>
                        <a:spcAft>
                          <a:spcPts val="600"/>
                        </a:spcAft>
                      </a:pPr>
                      <a:r>
                        <a:rPr lang="en-US" sz="1400" b="0" kern="1200" dirty="0">
                          <a:effectLst/>
                          <a:latin typeface="+mn-lt"/>
                        </a:rPr>
                        <a:t>Euclid Labs </a:t>
                      </a:r>
                      <a:r>
                        <a:rPr lang="en-US" sz="1400" b="0" kern="1200" dirty="0">
                          <a:solidFill>
                            <a:schemeClr val="accent1"/>
                          </a:solidFill>
                          <a:effectLst/>
                          <a:latin typeface="+mn-lt"/>
                        </a:rPr>
                        <a:t>SBIR-I</a:t>
                      </a:r>
                      <a:endParaRPr lang="en-US" sz="1400" b="0" dirty="0">
                        <a:solidFill>
                          <a:schemeClr val="accent1"/>
                        </a:solidFill>
                        <a:effectLst/>
                        <a:latin typeface="+mn-lt"/>
                        <a:ea typeface="Times New Roman" panose="02020603050405020304" pitchFamily="18" charset="0"/>
                        <a:cs typeface="Times New Roman" panose="02020603050405020304" pitchFamily="18" charset="0"/>
                      </a:endParaRPr>
                    </a:p>
                  </a:txBody>
                  <a:tcPr marL="45720" marR="45720" anchor="ctr">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499663207"/>
                  </a:ext>
                </a:extLst>
              </a:tr>
              <a:tr h="281938">
                <a:tc>
                  <a:txBody>
                    <a:bodyPr/>
                    <a:lstStyle/>
                    <a:p>
                      <a:pPr marL="0" marR="0" algn="l">
                        <a:lnSpc>
                          <a:spcPct val="105000"/>
                        </a:lnSpc>
                        <a:spcBef>
                          <a:spcPts val="600"/>
                        </a:spcBef>
                        <a:spcAft>
                          <a:spcPts val="600"/>
                        </a:spcAft>
                      </a:pPr>
                      <a:r>
                        <a:rPr lang="en-US" sz="1400" b="0" kern="1200" dirty="0">
                          <a:effectLst/>
                          <a:latin typeface="+mn-lt"/>
                        </a:rPr>
                        <a:t>Advanced controls frameworks</a:t>
                      </a:r>
                      <a:endParaRPr lang="en-US" sz="1400" b="0" dirty="0">
                        <a:effectLst/>
                        <a:latin typeface="+mn-lt"/>
                        <a:ea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l">
                        <a:lnSpc>
                          <a:spcPct val="105000"/>
                        </a:lnSpc>
                        <a:spcBef>
                          <a:spcPts val="600"/>
                        </a:spcBef>
                        <a:spcAft>
                          <a:spcPts val="600"/>
                        </a:spcAft>
                      </a:pPr>
                      <a:r>
                        <a:rPr lang="en-US" sz="1400" b="0" kern="1200" dirty="0">
                          <a:effectLst/>
                          <a:latin typeface="+mn-lt"/>
                        </a:rPr>
                        <a:t>Element Aero </a:t>
                      </a:r>
                      <a:r>
                        <a:rPr lang="en-US" sz="1400" b="0" kern="1200" dirty="0">
                          <a:solidFill>
                            <a:schemeClr val="accent1"/>
                          </a:solidFill>
                          <a:effectLst/>
                          <a:latin typeface="+mn-lt"/>
                        </a:rPr>
                        <a:t>SBIR-I</a:t>
                      </a:r>
                      <a:endParaRPr lang="en-US" sz="1400" b="0" dirty="0">
                        <a:solidFill>
                          <a:schemeClr val="accent1"/>
                        </a:solidFill>
                        <a:effectLst/>
                        <a:latin typeface="+mn-lt"/>
                        <a:ea typeface="Times New Roman" panose="02020603050405020304" pitchFamily="18" charset="0"/>
                        <a:cs typeface="Times New Roman" panose="02020603050405020304" pitchFamily="18" charset="0"/>
                      </a:endParaRPr>
                    </a:p>
                  </a:txBody>
                  <a:tcPr marL="45720" marR="45720" anchor="ctr">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390106399"/>
                  </a:ext>
                </a:extLst>
              </a:tr>
              <a:tr h="443988">
                <a:tc>
                  <a:txBody>
                    <a:bodyPr/>
                    <a:lstStyle/>
                    <a:p>
                      <a:pPr marL="0" marR="0" algn="l">
                        <a:lnSpc>
                          <a:spcPct val="105000"/>
                        </a:lnSpc>
                        <a:spcBef>
                          <a:spcPts val="600"/>
                        </a:spcBef>
                        <a:spcAft>
                          <a:spcPts val="600"/>
                        </a:spcAft>
                      </a:pPr>
                      <a:r>
                        <a:rPr lang="en-US" sz="1400" b="0" kern="1200" dirty="0">
                          <a:effectLst/>
                          <a:latin typeface="+mn-lt"/>
                        </a:rPr>
                        <a:t>Laser-driven ion accelerators for electronics radiation testing</a:t>
                      </a:r>
                      <a:endParaRPr lang="en-US" sz="1400" b="0" dirty="0">
                        <a:effectLst/>
                        <a:latin typeface="+mn-lt"/>
                        <a:ea typeface="Times New Roman" panose="02020603050405020304" pitchFamily="18" charset="0"/>
                        <a:cs typeface="Times New Roman" panose="02020603050405020304" pitchFamily="18" charset="0"/>
                      </a:endParaRPr>
                    </a:p>
                  </a:txBody>
                  <a:tcPr marL="45720" marR="45720" anchor="b">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l">
                        <a:lnSpc>
                          <a:spcPct val="105000"/>
                        </a:lnSpc>
                        <a:spcBef>
                          <a:spcPts val="600"/>
                        </a:spcBef>
                        <a:spcAft>
                          <a:spcPts val="600"/>
                        </a:spcAft>
                      </a:pPr>
                      <a:r>
                        <a:rPr lang="en-US" sz="1400" b="0" kern="1200" dirty="0">
                          <a:effectLst/>
                          <a:latin typeface="+mn-lt"/>
                        </a:rPr>
                        <a:t>Element Aero </a:t>
                      </a:r>
                      <a:r>
                        <a:rPr lang="en-US" sz="1400" b="0" kern="1200" dirty="0">
                          <a:solidFill>
                            <a:schemeClr val="accent1"/>
                          </a:solidFill>
                          <a:effectLst/>
                          <a:latin typeface="+mn-lt"/>
                        </a:rPr>
                        <a:t>STTR</a:t>
                      </a:r>
                      <a:endParaRPr lang="en-US" sz="1400" b="0" dirty="0">
                        <a:effectLst/>
                        <a:latin typeface="+mn-lt"/>
                        <a:ea typeface="Times New Roman" panose="02020603050405020304" pitchFamily="18" charset="0"/>
                        <a:cs typeface="Times New Roman" panose="02020603050405020304" pitchFamily="18" charset="0"/>
                      </a:endParaRPr>
                    </a:p>
                  </a:txBody>
                  <a:tcPr marL="45720" marR="45720" anchor="ctr">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961437917"/>
                  </a:ext>
                </a:extLst>
              </a:tr>
              <a:tr h="443988">
                <a:tc>
                  <a:txBody>
                    <a:bodyPr/>
                    <a:lstStyle/>
                    <a:p>
                      <a:pPr marL="0" marR="0" algn="l">
                        <a:lnSpc>
                          <a:spcPct val="105000"/>
                        </a:lnSpc>
                        <a:spcBef>
                          <a:spcPts val="600"/>
                        </a:spcBef>
                        <a:spcAft>
                          <a:spcPts val="600"/>
                        </a:spcAft>
                      </a:pPr>
                      <a:r>
                        <a:rPr lang="en-US" sz="1400" b="0" kern="1200" dirty="0">
                          <a:effectLst/>
                          <a:latin typeface="+mn-lt"/>
                        </a:rPr>
                        <a:t>ML-based auto-alignment of electron microscope</a:t>
                      </a:r>
                      <a:endParaRPr lang="en-US" sz="1400" b="0" dirty="0">
                        <a:effectLst/>
                        <a:latin typeface="+mn-lt"/>
                        <a:ea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l">
                        <a:lnSpc>
                          <a:spcPct val="105000"/>
                        </a:lnSpc>
                        <a:spcBef>
                          <a:spcPts val="600"/>
                        </a:spcBef>
                        <a:spcAft>
                          <a:spcPts val="600"/>
                        </a:spcAft>
                      </a:pPr>
                      <a:r>
                        <a:rPr lang="en-US" sz="1400" b="0" kern="1200" dirty="0">
                          <a:effectLst/>
                          <a:latin typeface="+mn-lt"/>
                        </a:rPr>
                        <a:t>CEOS &amp; </a:t>
                      </a:r>
                      <a:r>
                        <a:rPr lang="en-US" sz="1400" b="0" kern="1200" dirty="0" err="1">
                          <a:effectLst/>
                          <a:latin typeface="+mn-lt"/>
                        </a:rPr>
                        <a:t>Thermo</a:t>
                      </a:r>
                      <a:r>
                        <a:rPr lang="en-US" sz="1400" b="0" kern="1200" dirty="0">
                          <a:effectLst/>
                          <a:latin typeface="+mn-lt"/>
                        </a:rPr>
                        <a:t> Fisher</a:t>
                      </a:r>
                      <a:endParaRPr lang="en-US" sz="1400" b="0" dirty="0">
                        <a:solidFill>
                          <a:schemeClr val="accent1"/>
                        </a:solidFill>
                        <a:effectLst/>
                        <a:latin typeface="+mn-lt"/>
                        <a:ea typeface="Times New Roman" panose="02020603050405020304" pitchFamily="18" charset="0"/>
                        <a:cs typeface="Times New Roman" panose="02020603050405020304" pitchFamily="18" charset="0"/>
                      </a:endParaRPr>
                    </a:p>
                  </a:txBody>
                  <a:tcPr marL="45720" marR="45720" anchor="ctr">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926434451"/>
                  </a:ext>
                </a:extLst>
              </a:tr>
              <a:tr h="265885">
                <a:tc>
                  <a:txBody>
                    <a:bodyPr/>
                    <a:lstStyle/>
                    <a:p>
                      <a:pPr marL="0" marR="0" algn="l">
                        <a:lnSpc>
                          <a:spcPct val="105000"/>
                        </a:lnSpc>
                        <a:spcBef>
                          <a:spcPts val="600"/>
                        </a:spcBef>
                        <a:spcAft>
                          <a:spcPts val="600"/>
                        </a:spcAft>
                      </a:pPr>
                      <a:r>
                        <a:rPr lang="en-US" sz="1400" kern="1200" dirty="0">
                          <a:solidFill>
                            <a:schemeClr val="tx1"/>
                          </a:solidFill>
                          <a:effectLst/>
                          <a:latin typeface="+mn-lt"/>
                          <a:ea typeface="Times New Roman" panose="02020603050405020304" pitchFamily="18" charset="0"/>
                          <a:cs typeface="Times New Roman" panose="02020603050405020304" pitchFamily="18" charset="0"/>
                        </a:rPr>
                        <a:t>High Brightness Source Optimization</a:t>
                      </a:r>
                      <a:endParaRPr lang="en-US" sz="140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indent="0" algn="l" defTabSz="685783" rtl="0" eaLnBrk="1" fontAlgn="auto" latinLnBrk="0" hangingPunct="1">
                        <a:lnSpc>
                          <a:spcPct val="105000"/>
                        </a:lnSpc>
                        <a:spcBef>
                          <a:spcPts val="600"/>
                        </a:spcBef>
                        <a:spcAft>
                          <a:spcPts val="600"/>
                        </a:spcAft>
                        <a:buClrTx/>
                        <a:buSzTx/>
                        <a:buFontTx/>
                        <a:buNone/>
                        <a:tabLst/>
                        <a:defRPr/>
                      </a:pPr>
                      <a:r>
                        <a:rPr lang="en-US" sz="1400" kern="1200" dirty="0" err="1">
                          <a:solidFill>
                            <a:schemeClr val="tx1"/>
                          </a:solidFill>
                          <a:effectLst/>
                          <a:latin typeface="+mn-lt"/>
                          <a:ea typeface="Times New Roman" panose="02020603050405020304" pitchFamily="18" charset="0"/>
                        </a:rPr>
                        <a:t>Thermo</a:t>
                      </a:r>
                      <a:r>
                        <a:rPr lang="en-US" sz="1400" kern="1200" dirty="0">
                          <a:solidFill>
                            <a:schemeClr val="tx1"/>
                          </a:solidFill>
                          <a:effectLst/>
                          <a:latin typeface="+mn-lt"/>
                          <a:ea typeface="Times New Roman" panose="02020603050405020304" pitchFamily="18" charset="0"/>
                        </a:rPr>
                        <a:t> Scientific</a:t>
                      </a:r>
                      <a:endParaRPr lang="en-US" sz="1400" b="0" dirty="0">
                        <a:solidFill>
                          <a:schemeClr val="tx1"/>
                        </a:solidFill>
                        <a:effectLst/>
                        <a:latin typeface="+mn-lt"/>
                        <a:ea typeface="Times New Roman" panose="02020603050405020304" pitchFamily="18" charset="0"/>
                        <a:cs typeface="Times New Roman" panose="02020603050405020304" pitchFamily="18" charset="0"/>
                      </a:endParaRPr>
                    </a:p>
                  </a:txBody>
                  <a:tcPr marL="45720" marR="4572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829197637"/>
                  </a:ext>
                </a:extLst>
              </a:tr>
              <a:tr h="281938">
                <a:tc>
                  <a:txBody>
                    <a:bodyPr/>
                    <a:lstStyle/>
                    <a:p>
                      <a:pPr marL="0" marR="0" algn="l">
                        <a:lnSpc>
                          <a:spcPct val="105000"/>
                        </a:lnSpc>
                        <a:spcBef>
                          <a:spcPts val="600"/>
                        </a:spcBef>
                        <a:spcAft>
                          <a:spcPts val="600"/>
                        </a:spcAft>
                      </a:pPr>
                      <a:r>
                        <a:rPr lang="en-US" sz="1400" b="0" kern="1200" dirty="0">
                          <a:effectLst/>
                          <a:latin typeface="+mn-lt"/>
                          <a:ea typeface="Times New Roman" panose="02020603050405020304" pitchFamily="18" charset="0"/>
                          <a:cs typeface="Times New Roman" panose="02020603050405020304" pitchFamily="18" charset="0"/>
                        </a:rPr>
                        <a:t>Cold-electron gas electron source</a:t>
                      </a:r>
                      <a:endParaRPr lang="en-US" sz="1400" b="0" dirty="0">
                        <a:effectLst/>
                        <a:latin typeface="+mn-lt"/>
                        <a:ea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5000"/>
                        </a:lnSpc>
                        <a:spcBef>
                          <a:spcPts val="600"/>
                        </a:spcBef>
                        <a:spcAft>
                          <a:spcPts val="600"/>
                        </a:spcAft>
                      </a:pPr>
                      <a:r>
                        <a:rPr lang="en-US" sz="1400" b="0" kern="1200" dirty="0" err="1">
                          <a:effectLst/>
                          <a:latin typeface="+mn-lt"/>
                        </a:rPr>
                        <a:t>RadiaBeam</a:t>
                      </a:r>
                      <a:r>
                        <a:rPr lang="en-US" sz="1400" b="0" kern="1200" dirty="0">
                          <a:effectLst/>
                          <a:latin typeface="+mn-lt"/>
                        </a:rPr>
                        <a:t> </a:t>
                      </a:r>
                      <a:r>
                        <a:rPr lang="en-US" sz="1400" b="0" kern="1200" dirty="0">
                          <a:solidFill>
                            <a:schemeClr val="accent1"/>
                          </a:solidFill>
                          <a:effectLst/>
                          <a:latin typeface="+mn-lt"/>
                        </a:rPr>
                        <a:t>SBIR-I</a:t>
                      </a:r>
                      <a:endParaRPr lang="en-US" sz="1400" b="0" dirty="0">
                        <a:effectLst/>
                        <a:latin typeface="+mn-lt"/>
                        <a:ea typeface="Times New Roman" panose="02020603050405020304" pitchFamily="18" charset="0"/>
                        <a:cs typeface="Times New Roman" panose="02020603050405020304" pitchFamily="18" charset="0"/>
                      </a:endParaRPr>
                    </a:p>
                  </a:txBody>
                  <a:tcPr marL="45720" marR="45720" anchor="ctr">
                    <a:lnL>
                      <a:noFill/>
                    </a:lnL>
                    <a:lnR w="12700" cap="flat" cmpd="sng" algn="ctr">
                      <a:solidFill>
                        <a:schemeClr val="tx1"/>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3149867"/>
                  </a:ext>
                </a:extLst>
              </a:tr>
              <a:tr h="335303">
                <a:tc>
                  <a:txBody>
                    <a:bodyPr/>
                    <a:lstStyle/>
                    <a:p>
                      <a:pPr marL="0" marR="0" algn="l">
                        <a:lnSpc>
                          <a:spcPct val="105000"/>
                        </a:lnSpc>
                        <a:spcBef>
                          <a:spcPts val="600"/>
                        </a:spcBef>
                        <a:spcAft>
                          <a:spcPts val="600"/>
                        </a:spcAft>
                      </a:pPr>
                      <a:r>
                        <a:rPr lang="en-US" sz="1400" dirty="0">
                          <a:solidFill>
                            <a:srgbClr val="000000"/>
                          </a:solidFill>
                          <a:effectLst/>
                          <a:latin typeface="+mn-lt"/>
                          <a:ea typeface="Times New Roman" panose="02020603050405020304" pitchFamily="18" charset="0"/>
                          <a:cs typeface="Times New Roman" panose="02020603050405020304" pitchFamily="18" charset="0"/>
                        </a:rPr>
                        <a:t>Compact MeV photo‐injector</a:t>
                      </a:r>
                      <a:endParaRPr lang="en-US" sz="14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5000"/>
                        </a:lnSpc>
                        <a:spcBef>
                          <a:spcPts val="600"/>
                        </a:spcBef>
                        <a:spcAft>
                          <a:spcPts val="600"/>
                        </a:spcAft>
                      </a:pPr>
                      <a:r>
                        <a:rPr lang="en-US" sz="1400" b="0" kern="1200" dirty="0">
                          <a:solidFill>
                            <a:srgbClr val="000000"/>
                          </a:solidFill>
                          <a:effectLst/>
                          <a:latin typeface="+mn-lt"/>
                          <a:ea typeface="Times New Roman" panose="02020603050405020304" pitchFamily="18" charset="0"/>
                          <a:cs typeface="Times New Roman" panose="02020603050405020304" pitchFamily="18" charset="0"/>
                        </a:rPr>
                        <a:t>Euclid Labs, BNL</a:t>
                      </a:r>
                    </a:p>
                  </a:txBody>
                  <a:tcPr marL="68580" marR="68580" marT="0" marB="0" anchor="ctr">
                    <a:lnL>
                      <a:noFill/>
                    </a:lnL>
                    <a:lnR w="12700" cap="flat" cmpd="sng" algn="ctr">
                      <a:solidFill>
                        <a:schemeClr val="tx1"/>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3250143"/>
                  </a:ext>
                </a:extLst>
              </a:tr>
              <a:tr h="335303">
                <a:tc>
                  <a:txBody>
                    <a:bodyPr/>
                    <a:lstStyle/>
                    <a:p>
                      <a:pPr marL="0" marR="0" algn="l">
                        <a:lnSpc>
                          <a:spcPct val="105000"/>
                        </a:lnSpc>
                        <a:spcBef>
                          <a:spcPts val="600"/>
                        </a:spcBef>
                        <a:spcAft>
                          <a:spcPts val="600"/>
                        </a:spcAft>
                      </a:pPr>
                      <a:r>
                        <a:rPr lang="en-US" sz="1400" dirty="0">
                          <a:effectLst/>
                          <a:latin typeface="+mn-lt"/>
                          <a:ea typeface="Times New Roman" panose="02020603050405020304" pitchFamily="18" charset="0"/>
                          <a:cs typeface="Times New Roman" panose="02020603050405020304" pitchFamily="18" charset="0"/>
                        </a:rPr>
                        <a:t>Source and beam dynamics dev. (proposed)</a:t>
                      </a:r>
                    </a:p>
                  </a:txBody>
                  <a:tcPr marL="68580" marR="68580"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5000"/>
                        </a:lnSpc>
                        <a:spcBef>
                          <a:spcPts val="600"/>
                        </a:spcBef>
                        <a:spcAft>
                          <a:spcPts val="600"/>
                        </a:spcAft>
                      </a:pPr>
                      <a:r>
                        <a:rPr lang="en-US" sz="1400" b="0" kern="1200" dirty="0" err="1">
                          <a:solidFill>
                            <a:srgbClr val="000000"/>
                          </a:solidFill>
                          <a:effectLst/>
                          <a:latin typeface="+mn-lt"/>
                          <a:ea typeface="Times New Roman" panose="02020603050405020304" pitchFamily="18" charset="0"/>
                          <a:cs typeface="Times New Roman" panose="02020603050405020304" pitchFamily="18" charset="0"/>
                        </a:rPr>
                        <a:t>xLight</a:t>
                      </a:r>
                      <a:r>
                        <a:rPr lang="en-US" sz="1400" b="0" kern="1200" dirty="0">
                          <a:solidFill>
                            <a:srgbClr val="000000"/>
                          </a:solidFill>
                          <a:effectLst/>
                          <a:latin typeface="+mn-lt"/>
                          <a:ea typeface="Times New Roman" panose="02020603050405020304" pitchFamily="18" charset="0"/>
                          <a:cs typeface="Times New Roman" panose="02020603050405020304" pitchFamily="18" charset="0"/>
                        </a:rPr>
                        <a:t>, Inc.</a:t>
                      </a:r>
                    </a:p>
                  </a:txBody>
                  <a:tcPr marL="68580" marR="6858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2097467"/>
                  </a:ext>
                </a:extLst>
              </a:tr>
            </a:tbl>
          </a:graphicData>
        </a:graphic>
      </p:graphicFrame>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5" name="Ink 14">
                <a:extLst>
                  <a:ext uri="{FF2B5EF4-FFF2-40B4-BE49-F238E27FC236}">
                    <a16:creationId xmlns:a16="http://schemas.microsoft.com/office/drawing/2014/main" id="{F24CF49F-C497-E0DD-C58A-F93D6CD97074}"/>
                  </a:ext>
                </a:extLst>
              </p14:cNvPr>
              <p14:cNvContentPartPr/>
              <p14:nvPr/>
            </p14:nvContentPartPr>
            <p14:xfrm>
              <a:off x="6504682" y="4746937"/>
              <a:ext cx="360" cy="360"/>
            </p14:xfrm>
          </p:contentPart>
        </mc:Choice>
        <mc:Fallback xmlns="">
          <p:pic>
            <p:nvPicPr>
              <p:cNvPr id="15" name="Ink 14">
                <a:extLst>
                  <a:ext uri="{FF2B5EF4-FFF2-40B4-BE49-F238E27FC236}">
                    <a16:creationId xmlns:a16="http://schemas.microsoft.com/office/drawing/2014/main" id="{F24CF49F-C497-E0DD-C58A-F93D6CD97074}"/>
                  </a:ext>
                </a:extLst>
              </p:cNvPr>
              <p:cNvPicPr/>
              <p:nvPr/>
            </p:nvPicPr>
            <p:blipFill>
              <a:blip r:embed="rId13"/>
              <a:stretch>
                <a:fillRect/>
              </a:stretch>
            </p:blipFill>
            <p:spPr>
              <a:xfrm>
                <a:off x="6486682" y="4639297"/>
                <a:ext cx="36000" cy="216000"/>
              </a:xfrm>
              <a:prstGeom prst="rect">
                <a:avLst/>
              </a:prstGeom>
            </p:spPr>
          </p:pic>
        </mc:Fallback>
      </mc:AlternateContent>
      <p:sp>
        <p:nvSpPr>
          <p:cNvPr id="9" name="Title 2">
            <a:extLst>
              <a:ext uri="{FF2B5EF4-FFF2-40B4-BE49-F238E27FC236}">
                <a16:creationId xmlns:a16="http://schemas.microsoft.com/office/drawing/2014/main" id="{26F6ECDB-9A92-949F-573C-F4E07BBDBA30}"/>
              </a:ext>
            </a:extLst>
          </p:cNvPr>
          <p:cNvSpPr txBox="1">
            <a:spLocks/>
          </p:cNvSpPr>
          <p:nvPr/>
        </p:nvSpPr>
        <p:spPr>
          <a:xfrm>
            <a:off x="0" y="0"/>
            <a:ext cx="9144000" cy="640080"/>
          </a:xfrm>
          <a:prstGeom prst="rect">
            <a:avLst/>
          </a:prstGeom>
        </p:spPr>
        <p:txBody>
          <a:bodyPr/>
          <a:lstStyle>
            <a:lvl1pPr algn="ctr" rtl="0" eaLnBrk="1" fontAlgn="base" hangingPunct="1">
              <a:spcBef>
                <a:spcPct val="0"/>
              </a:spcBef>
              <a:spcAft>
                <a:spcPct val="0"/>
              </a:spcAft>
              <a:defRPr sz="2800">
                <a:solidFill>
                  <a:schemeClr val="tx1"/>
                </a:solidFill>
                <a:latin typeface="+mj-lt"/>
                <a:ea typeface="+mj-ea"/>
                <a:cs typeface="+mj-cs"/>
              </a:defRPr>
            </a:lvl1pPr>
            <a:lvl2pPr algn="ctr" rtl="0" eaLnBrk="1" fontAlgn="base" hangingPunct="1">
              <a:spcBef>
                <a:spcPct val="0"/>
              </a:spcBef>
              <a:spcAft>
                <a:spcPct val="0"/>
              </a:spcAft>
              <a:defRPr sz="2400">
                <a:solidFill>
                  <a:schemeClr val="bg1"/>
                </a:solidFill>
                <a:latin typeface="Arial" charset="0"/>
              </a:defRPr>
            </a:lvl2pPr>
            <a:lvl3pPr algn="ctr" rtl="0" eaLnBrk="1" fontAlgn="base" hangingPunct="1">
              <a:spcBef>
                <a:spcPct val="0"/>
              </a:spcBef>
              <a:spcAft>
                <a:spcPct val="0"/>
              </a:spcAft>
              <a:defRPr sz="2400">
                <a:solidFill>
                  <a:schemeClr val="bg1"/>
                </a:solidFill>
                <a:latin typeface="Arial" charset="0"/>
              </a:defRPr>
            </a:lvl3pPr>
            <a:lvl4pPr algn="ctr" rtl="0" eaLnBrk="1" fontAlgn="base" hangingPunct="1">
              <a:spcBef>
                <a:spcPct val="0"/>
              </a:spcBef>
              <a:spcAft>
                <a:spcPct val="0"/>
              </a:spcAft>
              <a:defRPr sz="2400">
                <a:solidFill>
                  <a:schemeClr val="bg1"/>
                </a:solidFill>
                <a:latin typeface="Arial" charset="0"/>
              </a:defRPr>
            </a:lvl4pPr>
            <a:lvl5pPr algn="ctr" rtl="0" eaLnBrk="1" fontAlgn="base" hangingPunct="1">
              <a:spcBef>
                <a:spcPct val="0"/>
              </a:spcBef>
              <a:spcAft>
                <a:spcPct val="0"/>
              </a:spcAft>
              <a:defRPr sz="2400">
                <a:solidFill>
                  <a:schemeClr val="bg1"/>
                </a:solidFill>
                <a:latin typeface="Arial" charset="0"/>
              </a:defRPr>
            </a:lvl5pPr>
            <a:lvl6pPr marL="342892" algn="ctr" rtl="0" eaLnBrk="1" fontAlgn="base" hangingPunct="1">
              <a:spcBef>
                <a:spcPct val="0"/>
              </a:spcBef>
              <a:spcAft>
                <a:spcPct val="0"/>
              </a:spcAft>
              <a:defRPr sz="2400">
                <a:solidFill>
                  <a:schemeClr val="bg1"/>
                </a:solidFill>
                <a:latin typeface="Arial" charset="0"/>
              </a:defRPr>
            </a:lvl6pPr>
            <a:lvl7pPr marL="685783" algn="ctr" rtl="0" eaLnBrk="1" fontAlgn="base" hangingPunct="1">
              <a:spcBef>
                <a:spcPct val="0"/>
              </a:spcBef>
              <a:spcAft>
                <a:spcPct val="0"/>
              </a:spcAft>
              <a:defRPr sz="2400">
                <a:solidFill>
                  <a:schemeClr val="bg1"/>
                </a:solidFill>
                <a:latin typeface="Arial" charset="0"/>
              </a:defRPr>
            </a:lvl7pPr>
            <a:lvl8pPr marL="1028675" algn="ctr" rtl="0" eaLnBrk="1" fontAlgn="base" hangingPunct="1">
              <a:spcBef>
                <a:spcPct val="0"/>
              </a:spcBef>
              <a:spcAft>
                <a:spcPct val="0"/>
              </a:spcAft>
              <a:defRPr sz="2400">
                <a:solidFill>
                  <a:schemeClr val="bg1"/>
                </a:solidFill>
                <a:latin typeface="Arial" charset="0"/>
              </a:defRPr>
            </a:lvl8pPr>
            <a:lvl9pPr marL="1371566" algn="ctr" rtl="0" eaLnBrk="1" fontAlgn="base" hangingPunct="1">
              <a:spcBef>
                <a:spcPct val="0"/>
              </a:spcBef>
              <a:spcAft>
                <a:spcPct val="0"/>
              </a:spcAft>
              <a:defRPr sz="2400">
                <a:solidFill>
                  <a:schemeClr val="bg1"/>
                </a:solidFill>
                <a:latin typeface="Arial" charset="0"/>
              </a:defRPr>
            </a:lvl9pPr>
          </a:lstStyle>
          <a:p>
            <a:pPr defTabSz="914400"/>
            <a:r>
              <a:rPr lang="en-US" kern="0" dirty="0"/>
              <a:t>Industry Collaboration Examples</a:t>
            </a:r>
          </a:p>
        </p:txBody>
      </p:sp>
      <p:pic>
        <p:nvPicPr>
          <p:cNvPr id="8" name="Content Placeholder 7" descr="Icon&#10;&#10;Description automatically generated">
            <a:extLst>
              <a:ext uri="{FF2B5EF4-FFF2-40B4-BE49-F238E27FC236}">
                <a16:creationId xmlns:a16="http://schemas.microsoft.com/office/drawing/2014/main" id="{D65C482C-D016-9887-39D7-0ED6F3BC199C}"/>
              </a:ext>
            </a:extLst>
          </p:cNvPr>
          <p:cNvPicPr>
            <a:picLocks noGrp="1" noChangeAspect="1"/>
          </p:cNvPicPr>
          <p:nvPr>
            <p:ph sz="quarter" idx="4"/>
          </p:nvPr>
        </p:nvPicPr>
        <p:blipFill>
          <a:blip r:embed="rId14" cstate="print">
            <a:extLst>
              <a:ext uri="{28A0092B-C50C-407E-A947-70E740481C1C}">
                <a14:useLocalDpi xmlns:a14="http://schemas.microsoft.com/office/drawing/2010/main"/>
              </a:ext>
            </a:extLst>
          </a:blip>
          <a:stretch>
            <a:fillRect/>
          </a:stretch>
        </p:blipFill>
        <p:spPr>
          <a:xfrm>
            <a:off x="1400673" y="4438803"/>
            <a:ext cx="1697746" cy="239426"/>
          </a:xfrm>
        </p:spPr>
      </p:pic>
      <p:pic>
        <p:nvPicPr>
          <p:cNvPr id="11" name="Picture 10">
            <a:extLst>
              <a:ext uri="{FF2B5EF4-FFF2-40B4-BE49-F238E27FC236}">
                <a16:creationId xmlns:a16="http://schemas.microsoft.com/office/drawing/2014/main" id="{ECC77D2B-2B02-FDBC-A491-F53AD4F526F3}"/>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204836" y="4509716"/>
            <a:ext cx="1083308" cy="437288"/>
          </a:xfrm>
          <a:prstGeom prst="rect">
            <a:avLst/>
          </a:prstGeom>
        </p:spPr>
      </p:pic>
      <p:pic>
        <p:nvPicPr>
          <p:cNvPr id="12" name="Picture 11">
            <a:extLst>
              <a:ext uri="{FF2B5EF4-FFF2-40B4-BE49-F238E27FC236}">
                <a16:creationId xmlns:a16="http://schemas.microsoft.com/office/drawing/2014/main" id="{63E862D4-13BA-D8CF-FA6D-BED98936CCF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3107846" y="4504874"/>
            <a:ext cx="535950" cy="535950"/>
          </a:xfrm>
          <a:prstGeom prst="rect">
            <a:avLst/>
          </a:prstGeom>
        </p:spPr>
      </p:pic>
      <p:pic>
        <p:nvPicPr>
          <p:cNvPr id="14" name="Picture 13">
            <a:extLst>
              <a:ext uri="{FF2B5EF4-FFF2-40B4-BE49-F238E27FC236}">
                <a16:creationId xmlns:a16="http://schemas.microsoft.com/office/drawing/2014/main" id="{6DEA0B20-55CE-C0CD-D291-37E457DFCE2C}"/>
              </a:ext>
            </a:extLst>
          </p:cNvPr>
          <p:cNvPicPr>
            <a:picLocks noChangeAspect="1"/>
          </p:cNvPicPr>
          <p:nvPr/>
        </p:nvPicPr>
        <p:blipFill rotWithShape="1">
          <a:blip r:embed="rId17"/>
          <a:srcRect l="17411" t="11115" r="13675" b="29650"/>
          <a:stretch/>
        </p:blipFill>
        <p:spPr>
          <a:xfrm>
            <a:off x="8382000" y="4339872"/>
            <a:ext cx="685801" cy="550280"/>
          </a:xfrm>
          <a:prstGeom prst="rect">
            <a:avLst/>
          </a:prstGeom>
        </p:spPr>
      </p:pic>
      <p:pic>
        <p:nvPicPr>
          <p:cNvPr id="2" name="Picture 1">
            <a:extLst>
              <a:ext uri="{FF2B5EF4-FFF2-40B4-BE49-F238E27FC236}">
                <a16:creationId xmlns:a16="http://schemas.microsoft.com/office/drawing/2014/main" id="{08F59736-CBCC-96D3-4F84-F0BDFD9ED3BC}"/>
              </a:ext>
            </a:extLst>
          </p:cNvPr>
          <p:cNvPicPr>
            <a:picLocks noChangeAspect="1"/>
          </p:cNvPicPr>
          <p:nvPr/>
        </p:nvPicPr>
        <p:blipFill>
          <a:blip r:embed="rId18"/>
          <a:stretch>
            <a:fillRect/>
          </a:stretch>
        </p:blipFill>
        <p:spPr>
          <a:xfrm>
            <a:off x="5590904" y="4799137"/>
            <a:ext cx="744183" cy="345826"/>
          </a:xfrm>
          <a:prstGeom prst="rect">
            <a:avLst/>
          </a:prstGeom>
        </p:spPr>
      </p:pic>
    </p:spTree>
    <p:extLst>
      <p:ext uri="{BB962C8B-B14F-4D97-AF65-F5344CB8AC3E}">
        <p14:creationId xmlns:p14="http://schemas.microsoft.com/office/powerpoint/2010/main" val="1381598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0C82BD-44C2-4B42-8CBC-5905E28E59D4}"/>
              </a:ext>
            </a:extLst>
          </p:cNvPr>
          <p:cNvSpPr>
            <a:spLocks noGrp="1"/>
          </p:cNvSpPr>
          <p:nvPr>
            <p:ph idx="1"/>
          </p:nvPr>
        </p:nvSpPr>
        <p:spPr>
          <a:xfrm>
            <a:off x="0" y="574702"/>
            <a:ext cx="9144000" cy="713264"/>
          </a:xfrm>
        </p:spPr>
        <p:txBody>
          <a:bodyPr/>
          <a:lstStyle/>
          <a:p>
            <a:pPr marL="0" lvl="0" indent="0" algn="just" eaLnBrk="0" hangingPunct="0">
              <a:spcBef>
                <a:spcPct val="0"/>
              </a:spcBef>
              <a:buNone/>
            </a:pPr>
            <a:r>
              <a:rPr lang="en-US" altLang="ja-JP" sz="1600" b="1" dirty="0">
                <a:ea typeface="Times New Roman" panose="02020603050405020304" pitchFamily="18" charset="0"/>
              </a:rPr>
              <a:t>Deliverable 2.1:</a:t>
            </a:r>
            <a:r>
              <a:rPr lang="en-US" altLang="ja-JP" sz="1600" dirty="0">
                <a:latin typeface="Arial" panose="020B0604020202020204" pitchFamily="34" charset="0"/>
                <a:ea typeface="Times New Roman" panose="02020603050405020304" pitchFamily="18" charset="0"/>
              </a:rPr>
              <a:t>  The transfer of CBB methods for preparing a photocathode with MTE &lt; 35 </a:t>
            </a:r>
            <a:r>
              <a:rPr lang="en-US" altLang="ja-JP" sz="1600" dirty="0" err="1">
                <a:latin typeface="Arial" panose="020B0604020202020204" pitchFamily="34" charset="0"/>
                <a:ea typeface="Times New Roman" panose="02020603050405020304" pitchFamily="18" charset="0"/>
              </a:rPr>
              <a:t>meV</a:t>
            </a:r>
            <a:r>
              <a:rPr lang="en-US" altLang="ja-JP" sz="1600" dirty="0">
                <a:latin typeface="Arial" panose="020B0604020202020204" pitchFamily="34" charset="0"/>
                <a:ea typeface="Times New Roman" panose="02020603050405020304" pitchFamily="18" charset="0"/>
              </a:rPr>
              <a:t> and QE </a:t>
            </a:r>
            <a:r>
              <a:rPr lang="en-US" altLang="ja-JP" sz="1600" i="1" dirty="0">
                <a:latin typeface="Cambria Math" panose="02040503050406030204" pitchFamily="18" charset="0"/>
                <a:ea typeface="Times New Roman" panose="02020603050405020304" pitchFamily="18" charset="0"/>
              </a:rPr>
              <a:t>&gt;10</a:t>
            </a:r>
            <a:r>
              <a:rPr lang="en-US" altLang="ja-JP" sz="1600" i="1" baseline="30000" dirty="0">
                <a:latin typeface="Cambria Math" panose="02040503050406030204" pitchFamily="18" charset="0"/>
                <a:ea typeface="Times New Roman" panose="02020603050405020304" pitchFamily="18" charset="0"/>
              </a:rPr>
              <a:t>-3</a:t>
            </a:r>
            <a:r>
              <a:rPr lang="en-US" altLang="ja-JP" sz="1600" dirty="0">
                <a:ea typeface="Times New Roman" panose="02020603050405020304" pitchFamily="18" charset="0"/>
              </a:rPr>
              <a:t> </a:t>
            </a:r>
            <a:r>
              <a:rPr lang="en-US" altLang="ja-JP" sz="1600" dirty="0">
                <a:latin typeface="Arial" panose="020B0604020202020204" pitchFamily="34" charset="0"/>
                <a:ea typeface="Times New Roman" panose="02020603050405020304" pitchFamily="18" charset="0"/>
              </a:rPr>
              <a:t>at laser fluences in excess of 50 </a:t>
            </a:r>
            <a:r>
              <a:rPr lang="en-US" altLang="ja-JP" sz="1600" dirty="0">
                <a:latin typeface="Times New Roman" panose="02020603050405020304" pitchFamily="18" charset="0"/>
                <a:ea typeface="Times New Roman" panose="02020603050405020304" pitchFamily="18" charset="0"/>
                <a:sym typeface="Symbol" pitchFamily="2" charset="2"/>
              </a:rPr>
              <a:t></a:t>
            </a:r>
            <a:r>
              <a:rPr lang="en-US" altLang="ja-JP" sz="1600" dirty="0">
                <a:ea typeface="Times New Roman" panose="02020603050405020304" pitchFamily="18" charset="0"/>
              </a:rPr>
              <a:t>J/cm</a:t>
            </a:r>
            <a:r>
              <a:rPr lang="en-US" altLang="ja-JP" sz="1600" baseline="30000" dirty="0">
                <a:latin typeface="Times New Roman" panose="02020603050405020304" pitchFamily="18" charset="0"/>
                <a:ea typeface="Times New Roman" panose="02020603050405020304" pitchFamily="18" charset="0"/>
                <a:sym typeface="Symbol" pitchFamily="2" charset="2"/>
              </a:rPr>
              <a:t>2</a:t>
            </a:r>
            <a:r>
              <a:rPr lang="en-US" altLang="ja-JP" sz="1600" dirty="0">
                <a:latin typeface="Times New Roman" panose="02020603050405020304" pitchFamily="18" charset="0"/>
                <a:ea typeface="Times New Roman" panose="02020603050405020304" pitchFamily="18" charset="0"/>
                <a:sym typeface="Symbol" pitchFamily="2" charset="2"/>
              </a:rPr>
              <a:t> (</a:t>
            </a:r>
            <a:r>
              <a:rPr lang="en-US" altLang="ja-JP" sz="1600" i="1" dirty="0">
                <a:latin typeface="Times New Roman" panose="02020603050405020304" pitchFamily="18" charset="0"/>
                <a:ea typeface="Times New Roman" panose="02020603050405020304" pitchFamily="18" charset="0"/>
                <a:sym typeface="Symbol" pitchFamily="2" charset="2"/>
              </a:rPr>
              <a:t>PHC Deliverable 1.2</a:t>
            </a:r>
            <a:r>
              <a:rPr lang="en-US" altLang="ja-JP" sz="1600" dirty="0">
                <a:latin typeface="Times New Roman" panose="02020603050405020304" pitchFamily="18" charset="0"/>
                <a:ea typeface="Times New Roman" panose="02020603050405020304" pitchFamily="18" charset="0"/>
                <a:sym typeface="Symbol" pitchFamily="2" charset="2"/>
              </a:rPr>
              <a:t>).</a:t>
            </a:r>
            <a:endParaRPr lang="en-US" altLang="ja-JP" sz="1600" dirty="0">
              <a:latin typeface="Times New Roman" panose="02020603050405020304" pitchFamily="18" charset="0"/>
              <a:sym typeface="Symbol" pitchFamily="2" charset="2"/>
            </a:endParaRPr>
          </a:p>
          <a:p>
            <a:endParaRPr lang="en-US" sz="1700" dirty="0"/>
          </a:p>
        </p:txBody>
      </p:sp>
      <p:sp>
        <p:nvSpPr>
          <p:cNvPr id="3" name="Title 2">
            <a:extLst>
              <a:ext uri="{FF2B5EF4-FFF2-40B4-BE49-F238E27FC236}">
                <a16:creationId xmlns:a16="http://schemas.microsoft.com/office/drawing/2014/main" id="{28FE920B-79BE-834A-9E73-91F34EA76AC3}"/>
              </a:ext>
            </a:extLst>
          </p:cNvPr>
          <p:cNvSpPr>
            <a:spLocks noGrp="1"/>
          </p:cNvSpPr>
          <p:nvPr>
            <p:ph type="title"/>
          </p:nvPr>
        </p:nvSpPr>
        <p:spPr/>
        <p:txBody>
          <a:bodyPr/>
          <a:lstStyle/>
          <a:p>
            <a:r>
              <a:rPr lang="en-US" sz="2600" dirty="0"/>
              <a:t>Photocathodes for large X-Ray FEL User Facilities</a:t>
            </a:r>
          </a:p>
        </p:txBody>
      </p:sp>
      <p:sp>
        <p:nvSpPr>
          <p:cNvPr id="4" name="Date Placeholder 3">
            <a:extLst>
              <a:ext uri="{FF2B5EF4-FFF2-40B4-BE49-F238E27FC236}">
                <a16:creationId xmlns:a16="http://schemas.microsoft.com/office/drawing/2014/main" id="{607B4B6A-749F-B942-8F3C-1263B74B3209}"/>
              </a:ext>
            </a:extLst>
          </p:cNvPr>
          <p:cNvSpPr>
            <a:spLocks noGrp="1"/>
          </p:cNvSpPr>
          <p:nvPr>
            <p:ph type="dt" sz="half" idx="10"/>
          </p:nvPr>
        </p:nvSpPr>
        <p:spPr>
          <a:xfrm>
            <a:off x="40723" y="4986118"/>
            <a:ext cx="1981200" cy="171450"/>
          </a:xfrm>
        </p:spPr>
        <p:txBody>
          <a:bodyPr/>
          <a:lstStyle/>
          <a:p>
            <a:r>
              <a:rPr lang="en-US" dirty="0"/>
              <a:t>03/15/2024</a:t>
            </a:r>
          </a:p>
          <a:p>
            <a:endParaRPr lang="en-US" dirty="0"/>
          </a:p>
        </p:txBody>
      </p:sp>
      <p:sp>
        <p:nvSpPr>
          <p:cNvPr id="5" name="Footer Placeholder 4">
            <a:extLst>
              <a:ext uri="{FF2B5EF4-FFF2-40B4-BE49-F238E27FC236}">
                <a16:creationId xmlns:a16="http://schemas.microsoft.com/office/drawing/2014/main" id="{2EC62BDB-7980-DD42-A7DA-C938B741D120}"/>
              </a:ext>
            </a:extLst>
          </p:cNvPr>
          <p:cNvSpPr>
            <a:spLocks noGrp="1"/>
          </p:cNvSpPr>
          <p:nvPr>
            <p:ph type="ftr" sz="quarter" idx="11"/>
          </p:nvPr>
        </p:nvSpPr>
        <p:spPr>
          <a:xfrm>
            <a:off x="2053237" y="4986118"/>
            <a:ext cx="5486400" cy="171450"/>
          </a:xfrm>
        </p:spPr>
        <p:txBody>
          <a:bodyPr/>
          <a:lstStyle/>
          <a:p>
            <a:r>
              <a:rPr lang="en-US" dirty="0"/>
              <a:t>Biedron | CBB Knowledge Transfer</a:t>
            </a:r>
          </a:p>
        </p:txBody>
      </p:sp>
      <p:sp>
        <p:nvSpPr>
          <p:cNvPr id="6" name="Slide Number Placeholder 5">
            <a:extLst>
              <a:ext uri="{FF2B5EF4-FFF2-40B4-BE49-F238E27FC236}">
                <a16:creationId xmlns:a16="http://schemas.microsoft.com/office/drawing/2014/main" id="{136BEBA1-D2EF-DB4A-B45E-8C03D3B30958}"/>
              </a:ext>
            </a:extLst>
          </p:cNvPr>
          <p:cNvSpPr>
            <a:spLocks noGrp="1"/>
          </p:cNvSpPr>
          <p:nvPr>
            <p:ph type="sldNum" sz="quarter" idx="12"/>
          </p:nvPr>
        </p:nvSpPr>
        <p:spPr>
          <a:xfrm>
            <a:off x="8417477" y="4979764"/>
            <a:ext cx="685800" cy="171450"/>
          </a:xfrm>
        </p:spPr>
        <p:txBody>
          <a:bodyPr/>
          <a:lstStyle/>
          <a:p>
            <a:fld id="{921CBE81-14BD-7343-B359-01BCBA3179F9}" type="slidenum">
              <a:rPr lang="en-US" smtClean="0"/>
              <a:t>15</a:t>
            </a:fld>
            <a:endParaRPr lang="en-US" dirty="0"/>
          </a:p>
        </p:txBody>
      </p:sp>
      <p:pic>
        <p:nvPicPr>
          <p:cNvPr id="13" name="Picture 12" descr="Logo, company name&#10;&#10;Description automatically generated">
            <a:extLst>
              <a:ext uri="{FF2B5EF4-FFF2-40B4-BE49-F238E27FC236}">
                <a16:creationId xmlns:a16="http://schemas.microsoft.com/office/drawing/2014/main" id="{FE4F2A9D-CEF1-83E2-84C2-C9C20757FFBB}"/>
              </a:ext>
            </a:extLst>
          </p:cNvPr>
          <p:cNvPicPr>
            <a:picLocks noChangeAspect="1"/>
          </p:cNvPicPr>
          <p:nvPr/>
        </p:nvPicPr>
        <p:blipFill>
          <a:blip r:embed="rId3"/>
          <a:stretch>
            <a:fillRect/>
          </a:stretch>
        </p:blipFill>
        <p:spPr>
          <a:xfrm>
            <a:off x="4427689" y="2262693"/>
            <a:ext cx="932977" cy="705158"/>
          </a:xfrm>
          <a:prstGeom prst="rect">
            <a:avLst/>
          </a:prstGeom>
        </p:spPr>
      </p:pic>
      <p:pic>
        <p:nvPicPr>
          <p:cNvPr id="15" name="Picture 10">
            <a:extLst>
              <a:ext uri="{FF2B5EF4-FFF2-40B4-BE49-F238E27FC236}">
                <a16:creationId xmlns:a16="http://schemas.microsoft.com/office/drawing/2014/main" id="{452C2A7D-63BB-EA57-0E8F-3950D85B8A1D}"/>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325778" y="1736696"/>
            <a:ext cx="1084900" cy="512532"/>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7">
            <a:extLst>
              <a:ext uri="{FF2B5EF4-FFF2-40B4-BE49-F238E27FC236}">
                <a16:creationId xmlns:a16="http://schemas.microsoft.com/office/drawing/2014/main" id="{58B7343A-E6AC-3846-B269-2D0F84638AEA}"/>
              </a:ext>
            </a:extLst>
          </p:cNvPr>
          <p:cNvSpPr/>
          <p:nvPr/>
        </p:nvSpPr>
        <p:spPr>
          <a:xfrm>
            <a:off x="1356242" y="1808196"/>
            <a:ext cx="4418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D86B01D-899F-DA44-AC60-669861ECB9D3}"/>
              </a:ext>
            </a:extLst>
          </p:cNvPr>
          <p:cNvSpPr txBox="1"/>
          <p:nvPr/>
        </p:nvSpPr>
        <p:spPr>
          <a:xfrm>
            <a:off x="0" y="1661168"/>
            <a:ext cx="1225015" cy="892552"/>
          </a:xfrm>
          <a:prstGeom prst="rect">
            <a:avLst/>
          </a:prstGeom>
          <a:noFill/>
          <a:ln w="19050">
            <a:solidFill>
              <a:srgbClr val="C00000"/>
            </a:solidFill>
          </a:ln>
        </p:spPr>
        <p:txBody>
          <a:bodyPr wrap="none" rtlCol="0">
            <a:spAutoFit/>
          </a:bodyPr>
          <a:lstStyle/>
          <a:p>
            <a:r>
              <a:rPr lang="en-US" sz="1300" dirty="0"/>
              <a:t>LCLS-II Gun</a:t>
            </a:r>
          </a:p>
          <a:p>
            <a:r>
              <a:rPr lang="en-US" sz="1300" dirty="0"/>
              <a:t>Operational</a:t>
            </a:r>
          </a:p>
          <a:p>
            <a:r>
              <a:rPr lang="en-US" sz="1300" dirty="0"/>
              <a:t>Requirements</a:t>
            </a:r>
          </a:p>
          <a:p>
            <a:r>
              <a:rPr lang="en-US" sz="1300" dirty="0"/>
              <a:t>from SLAC</a:t>
            </a:r>
          </a:p>
        </p:txBody>
      </p:sp>
      <p:sp>
        <p:nvSpPr>
          <p:cNvPr id="18" name="TextBox 17">
            <a:extLst>
              <a:ext uri="{FF2B5EF4-FFF2-40B4-BE49-F238E27FC236}">
                <a16:creationId xmlns:a16="http://schemas.microsoft.com/office/drawing/2014/main" id="{386CD815-D46D-0D43-B7A6-DB3911945FC7}"/>
              </a:ext>
            </a:extLst>
          </p:cNvPr>
          <p:cNvSpPr txBox="1"/>
          <p:nvPr/>
        </p:nvSpPr>
        <p:spPr>
          <a:xfrm>
            <a:off x="40723" y="1101518"/>
            <a:ext cx="2916312" cy="492443"/>
          </a:xfrm>
          <a:prstGeom prst="rect">
            <a:avLst/>
          </a:prstGeom>
          <a:noFill/>
          <a:ln w="19050">
            <a:solidFill>
              <a:srgbClr val="C00000"/>
            </a:solidFill>
          </a:ln>
        </p:spPr>
        <p:txBody>
          <a:bodyPr wrap="square" rtlCol="0">
            <a:spAutoFit/>
          </a:bodyPr>
          <a:lstStyle>
            <a:defPPr>
              <a:defRPr lang="en-US"/>
            </a:defPPr>
            <a:lvl1pPr>
              <a:defRPr sz="1300"/>
            </a:lvl1pPr>
          </a:lstStyle>
          <a:p>
            <a:pPr algn="ctr"/>
            <a:r>
              <a:rPr lang="en-US" dirty="0"/>
              <a:t>Simulations, Materials </a:t>
            </a:r>
            <a:r>
              <a:rPr lang="en-US" dirty="0" err="1"/>
              <a:t>Downselect</a:t>
            </a:r>
            <a:r>
              <a:rPr lang="en-US" dirty="0"/>
              <a:t>; Growth and test QA  (2022-2023)</a:t>
            </a:r>
          </a:p>
        </p:txBody>
      </p:sp>
      <p:sp>
        <p:nvSpPr>
          <p:cNvPr id="19" name="TextBox 18">
            <a:extLst>
              <a:ext uri="{FF2B5EF4-FFF2-40B4-BE49-F238E27FC236}">
                <a16:creationId xmlns:a16="http://schemas.microsoft.com/office/drawing/2014/main" id="{E78C124E-1A62-BE4D-AEC9-ED3F76FA25F1}"/>
              </a:ext>
            </a:extLst>
          </p:cNvPr>
          <p:cNvSpPr txBox="1"/>
          <p:nvPr/>
        </p:nvSpPr>
        <p:spPr>
          <a:xfrm>
            <a:off x="2997758" y="1083699"/>
            <a:ext cx="3204345" cy="646331"/>
          </a:xfrm>
          <a:prstGeom prst="rect">
            <a:avLst/>
          </a:prstGeom>
          <a:noFill/>
          <a:ln w="19050">
            <a:solidFill>
              <a:srgbClr val="C00000"/>
            </a:solidFill>
          </a:ln>
        </p:spPr>
        <p:txBody>
          <a:bodyPr wrap="square" rtlCol="0">
            <a:spAutoFit/>
          </a:bodyPr>
          <a:lstStyle>
            <a:defPPr>
              <a:defRPr lang="en-US"/>
            </a:defPPr>
            <a:lvl1pPr>
              <a:defRPr sz="1300"/>
            </a:lvl1pPr>
          </a:lstStyle>
          <a:p>
            <a:pPr algn="ctr"/>
            <a:r>
              <a:rPr lang="en-US" dirty="0"/>
              <a:t>Test in Pegasus (UCLA) and APEX (LBNL) Guns (2023-2024)</a:t>
            </a:r>
          </a:p>
          <a:p>
            <a:r>
              <a:rPr lang="en-US" sz="1000" dirty="0"/>
              <a:t>Testing of a photocathode at &lt;35 </a:t>
            </a:r>
            <a:r>
              <a:rPr lang="en-US" sz="1000" dirty="0" err="1"/>
              <a:t>meV</a:t>
            </a:r>
            <a:r>
              <a:rPr lang="en-US" sz="1000" dirty="0"/>
              <a:t> MTE at low q </a:t>
            </a:r>
          </a:p>
        </p:txBody>
      </p:sp>
      <p:sp>
        <p:nvSpPr>
          <p:cNvPr id="20" name="Right Arrow 19">
            <a:extLst>
              <a:ext uri="{FF2B5EF4-FFF2-40B4-BE49-F238E27FC236}">
                <a16:creationId xmlns:a16="http://schemas.microsoft.com/office/drawing/2014/main" id="{B669FAE4-DABB-D74F-AAE3-67F5895F41F4}"/>
              </a:ext>
            </a:extLst>
          </p:cNvPr>
          <p:cNvSpPr/>
          <p:nvPr/>
        </p:nvSpPr>
        <p:spPr>
          <a:xfrm rot="19877507">
            <a:off x="3612105" y="1727302"/>
            <a:ext cx="58311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ight Arrow 20">
            <a:extLst>
              <a:ext uri="{FF2B5EF4-FFF2-40B4-BE49-F238E27FC236}">
                <a16:creationId xmlns:a16="http://schemas.microsoft.com/office/drawing/2014/main" id="{F1E1F135-7CCC-F945-AE78-FD4B6B15F466}"/>
              </a:ext>
            </a:extLst>
          </p:cNvPr>
          <p:cNvSpPr/>
          <p:nvPr/>
        </p:nvSpPr>
        <p:spPr>
          <a:xfrm rot="1099649">
            <a:off x="3706101" y="2390608"/>
            <a:ext cx="58311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descr="A picture containing light, traffic, yellow, close&#10;&#10;Description automatically generated">
            <a:extLst>
              <a:ext uri="{FF2B5EF4-FFF2-40B4-BE49-F238E27FC236}">
                <a16:creationId xmlns:a16="http://schemas.microsoft.com/office/drawing/2014/main" id="{FDED5B65-E54E-2B47-BE7E-E0311C569F6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895499" y="1679298"/>
            <a:ext cx="1055502" cy="543723"/>
          </a:xfrm>
          <a:prstGeom prst="rect">
            <a:avLst/>
          </a:prstGeom>
        </p:spPr>
      </p:pic>
      <p:sp>
        <p:nvSpPr>
          <p:cNvPr id="23" name="TextBox 22">
            <a:extLst>
              <a:ext uri="{FF2B5EF4-FFF2-40B4-BE49-F238E27FC236}">
                <a16:creationId xmlns:a16="http://schemas.microsoft.com/office/drawing/2014/main" id="{45FC3544-4D9B-D94B-B946-6CF1E8B50966}"/>
              </a:ext>
            </a:extLst>
          </p:cNvPr>
          <p:cNvSpPr txBox="1"/>
          <p:nvPr/>
        </p:nvSpPr>
        <p:spPr>
          <a:xfrm>
            <a:off x="1337107" y="2237789"/>
            <a:ext cx="2239573" cy="692497"/>
          </a:xfrm>
          <a:prstGeom prst="rect">
            <a:avLst/>
          </a:prstGeom>
          <a:noFill/>
          <a:ln w="19050">
            <a:solidFill>
              <a:srgbClr val="C00000"/>
            </a:solidFill>
          </a:ln>
        </p:spPr>
        <p:txBody>
          <a:bodyPr wrap="square" rtlCol="0">
            <a:spAutoFit/>
          </a:bodyPr>
          <a:lstStyle>
            <a:defPPr>
              <a:defRPr lang="en-US"/>
            </a:defPPr>
            <a:lvl1pPr>
              <a:defRPr sz="1300"/>
            </a:lvl1pPr>
          </a:lstStyle>
          <a:p>
            <a:pPr algn="ctr"/>
            <a:r>
              <a:rPr lang="en-US" dirty="0"/>
              <a:t>e.g. RHEED image of  epitaxial Cs3Sb on </a:t>
            </a:r>
            <a:r>
              <a:rPr lang="en-US" dirty="0" err="1"/>
              <a:t>SiC</a:t>
            </a:r>
            <a:r>
              <a:rPr lang="en-US" dirty="0"/>
              <a:t>  at PHOEBE</a:t>
            </a:r>
          </a:p>
        </p:txBody>
      </p:sp>
      <p:sp>
        <p:nvSpPr>
          <p:cNvPr id="24" name="Right Arrow 23">
            <a:extLst>
              <a:ext uri="{FF2B5EF4-FFF2-40B4-BE49-F238E27FC236}">
                <a16:creationId xmlns:a16="http://schemas.microsoft.com/office/drawing/2014/main" id="{FC242F94-AF9E-F74B-9D16-AFD780105D76}"/>
              </a:ext>
            </a:extLst>
          </p:cNvPr>
          <p:cNvSpPr/>
          <p:nvPr/>
        </p:nvSpPr>
        <p:spPr>
          <a:xfrm rot="1812770">
            <a:off x="5605417" y="1960874"/>
            <a:ext cx="58311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ight Arrow 24">
            <a:extLst>
              <a:ext uri="{FF2B5EF4-FFF2-40B4-BE49-F238E27FC236}">
                <a16:creationId xmlns:a16="http://schemas.microsoft.com/office/drawing/2014/main" id="{70B89A69-2D31-424F-AA4A-4907689C95C8}"/>
              </a:ext>
            </a:extLst>
          </p:cNvPr>
          <p:cNvSpPr/>
          <p:nvPr/>
        </p:nvSpPr>
        <p:spPr>
          <a:xfrm rot="19662433">
            <a:off x="5538936" y="2474630"/>
            <a:ext cx="58311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899AD228-88CA-364D-8944-278B425BF0FB}"/>
              </a:ext>
            </a:extLst>
          </p:cNvPr>
          <p:cNvSpPr txBox="1"/>
          <p:nvPr/>
        </p:nvSpPr>
        <p:spPr>
          <a:xfrm>
            <a:off x="6223273" y="1830451"/>
            <a:ext cx="1196160" cy="892552"/>
          </a:xfrm>
          <a:prstGeom prst="rect">
            <a:avLst/>
          </a:prstGeom>
          <a:noFill/>
          <a:ln w="19050">
            <a:solidFill>
              <a:srgbClr val="C00000"/>
            </a:solidFill>
          </a:ln>
        </p:spPr>
        <p:txBody>
          <a:bodyPr wrap="square" rtlCol="0">
            <a:spAutoFit/>
          </a:bodyPr>
          <a:lstStyle>
            <a:defPPr>
              <a:defRPr lang="en-US"/>
            </a:defPPr>
            <a:lvl1pPr>
              <a:defRPr sz="1300"/>
            </a:lvl1pPr>
          </a:lstStyle>
          <a:p>
            <a:r>
              <a:rPr lang="en-US" dirty="0"/>
              <a:t>Iterate</a:t>
            </a:r>
          </a:p>
          <a:p>
            <a:r>
              <a:rPr lang="en-US" dirty="0"/>
              <a:t>Grow and QA</a:t>
            </a:r>
          </a:p>
          <a:p>
            <a:r>
              <a:rPr lang="en-US" dirty="0"/>
              <a:t>Test </a:t>
            </a:r>
          </a:p>
          <a:p>
            <a:r>
              <a:rPr lang="en-US" dirty="0"/>
              <a:t>(2024-2025) </a:t>
            </a:r>
          </a:p>
        </p:txBody>
      </p:sp>
      <p:sp>
        <p:nvSpPr>
          <p:cNvPr id="27" name="Right Arrow 26">
            <a:extLst>
              <a:ext uri="{FF2B5EF4-FFF2-40B4-BE49-F238E27FC236}">
                <a16:creationId xmlns:a16="http://schemas.microsoft.com/office/drawing/2014/main" id="{F4B88945-E879-364A-8B22-D37DADBA00CC}"/>
              </a:ext>
            </a:extLst>
          </p:cNvPr>
          <p:cNvSpPr/>
          <p:nvPr/>
        </p:nvSpPr>
        <p:spPr>
          <a:xfrm>
            <a:off x="7516883" y="2042371"/>
            <a:ext cx="58311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F45D8992-204F-2441-94FD-D0CF724F1FFB}"/>
              </a:ext>
            </a:extLst>
          </p:cNvPr>
          <p:cNvSpPr txBox="1"/>
          <p:nvPr/>
        </p:nvSpPr>
        <p:spPr>
          <a:xfrm>
            <a:off x="8121165" y="1861223"/>
            <a:ext cx="916793" cy="692497"/>
          </a:xfrm>
          <a:prstGeom prst="rect">
            <a:avLst/>
          </a:prstGeom>
          <a:noFill/>
          <a:ln w="19050">
            <a:solidFill>
              <a:srgbClr val="C00000"/>
            </a:solidFill>
          </a:ln>
        </p:spPr>
        <p:txBody>
          <a:bodyPr wrap="square" rtlCol="0">
            <a:spAutoFit/>
          </a:bodyPr>
          <a:lstStyle>
            <a:defPPr>
              <a:defRPr lang="en-US"/>
            </a:defPPr>
            <a:lvl1pPr>
              <a:defRPr sz="1300"/>
            </a:lvl1pPr>
          </a:lstStyle>
          <a:p>
            <a:r>
              <a:rPr lang="en-US" dirty="0"/>
              <a:t>Deliver to SLAC</a:t>
            </a:r>
          </a:p>
          <a:p>
            <a:r>
              <a:rPr lang="en-US" dirty="0"/>
              <a:t>(2025)</a:t>
            </a:r>
          </a:p>
        </p:txBody>
      </p:sp>
      <p:pic>
        <p:nvPicPr>
          <p:cNvPr id="28" name="Picture 27">
            <a:extLst>
              <a:ext uri="{FF2B5EF4-FFF2-40B4-BE49-F238E27FC236}">
                <a16:creationId xmlns:a16="http://schemas.microsoft.com/office/drawing/2014/main" id="{0915449C-5F6B-4F44-A26F-A01D9C8D348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59969" y="1458744"/>
            <a:ext cx="2008453" cy="327464"/>
          </a:xfrm>
          <a:prstGeom prst="rect">
            <a:avLst/>
          </a:prstGeom>
        </p:spPr>
      </p:pic>
      <p:pic>
        <p:nvPicPr>
          <p:cNvPr id="11" name="Picture 10">
            <a:extLst>
              <a:ext uri="{FF2B5EF4-FFF2-40B4-BE49-F238E27FC236}">
                <a16:creationId xmlns:a16="http://schemas.microsoft.com/office/drawing/2014/main" id="{9CA50835-4D63-F843-8600-372C28207A0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864772" y="3433295"/>
            <a:ext cx="3079077" cy="1103336"/>
          </a:xfrm>
          <a:prstGeom prst="rect">
            <a:avLst/>
          </a:prstGeom>
        </p:spPr>
      </p:pic>
      <p:sp>
        <p:nvSpPr>
          <p:cNvPr id="31" name="Right Arrow 30">
            <a:extLst>
              <a:ext uri="{FF2B5EF4-FFF2-40B4-BE49-F238E27FC236}">
                <a16:creationId xmlns:a16="http://schemas.microsoft.com/office/drawing/2014/main" id="{42CBDFC8-EF40-204B-9262-F0A1C1FA6397}"/>
              </a:ext>
            </a:extLst>
          </p:cNvPr>
          <p:cNvSpPr/>
          <p:nvPr/>
        </p:nvSpPr>
        <p:spPr>
          <a:xfrm rot="5400000">
            <a:off x="8393575" y="2514327"/>
            <a:ext cx="371975"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5E8DF385-B7B6-0246-968E-465477315EAD}"/>
              </a:ext>
            </a:extLst>
          </p:cNvPr>
          <p:cNvSpPr txBox="1"/>
          <p:nvPr/>
        </p:nvSpPr>
        <p:spPr>
          <a:xfrm>
            <a:off x="5650632" y="4537388"/>
            <a:ext cx="3577874" cy="553998"/>
          </a:xfrm>
          <a:prstGeom prst="rect">
            <a:avLst/>
          </a:prstGeom>
          <a:noFill/>
        </p:spPr>
        <p:txBody>
          <a:bodyPr wrap="square" rtlCol="0">
            <a:spAutoFit/>
          </a:bodyPr>
          <a:lstStyle/>
          <a:p>
            <a:r>
              <a:rPr lang="en-US" sz="1000" dirty="0"/>
              <a:t>The DOE LCLS-II-HE project at SLAC will increase the energy of the CW-SCRF </a:t>
            </a:r>
            <a:r>
              <a:rPr lang="en-US" sz="1000" dirty="0" err="1"/>
              <a:t>linac</a:t>
            </a:r>
            <a:r>
              <a:rPr lang="en-US" sz="1000" dirty="0"/>
              <a:t> to 8 GeV, enabling the photon energy range to be extended to at least 13 keV 1 MHz</a:t>
            </a:r>
          </a:p>
        </p:txBody>
      </p:sp>
      <p:sp>
        <p:nvSpPr>
          <p:cNvPr id="59" name="TextBox 58">
            <a:extLst>
              <a:ext uri="{FF2B5EF4-FFF2-40B4-BE49-F238E27FC236}">
                <a16:creationId xmlns:a16="http://schemas.microsoft.com/office/drawing/2014/main" id="{C08B13A8-FC8B-E94E-9AEE-D1FEDAA62D65}"/>
              </a:ext>
            </a:extLst>
          </p:cNvPr>
          <p:cNvSpPr txBox="1"/>
          <p:nvPr/>
        </p:nvSpPr>
        <p:spPr>
          <a:xfrm>
            <a:off x="1265738" y="1513114"/>
            <a:ext cx="697627" cy="913007"/>
          </a:xfrm>
          <a:prstGeom prst="rect">
            <a:avLst/>
          </a:prstGeom>
          <a:noFill/>
        </p:spPr>
        <p:txBody>
          <a:bodyPr wrap="none" rtlCol="0">
            <a:spAutoFit/>
          </a:bodyPr>
          <a:lstStyle/>
          <a:p>
            <a:r>
              <a:rPr lang="en-US" sz="5333" dirty="0">
                <a:solidFill>
                  <a:srgbClr val="00B050"/>
                </a:solidFill>
                <a:latin typeface="Wingdings" pitchFamily="2" charset="2"/>
              </a:rPr>
              <a:t>✓</a:t>
            </a:r>
            <a:endParaRPr lang="en-US" sz="2400" dirty="0">
              <a:solidFill>
                <a:srgbClr val="00B050"/>
              </a:solidFill>
              <a:latin typeface="Wingdings" pitchFamily="2" charset="2"/>
            </a:endParaRPr>
          </a:p>
        </p:txBody>
      </p:sp>
      <p:sp>
        <p:nvSpPr>
          <p:cNvPr id="60" name="Content Placeholder 1">
            <a:extLst>
              <a:ext uri="{FF2B5EF4-FFF2-40B4-BE49-F238E27FC236}">
                <a16:creationId xmlns:a16="http://schemas.microsoft.com/office/drawing/2014/main" id="{493C3C5E-1867-2647-8185-F65731476C80}"/>
              </a:ext>
            </a:extLst>
          </p:cNvPr>
          <p:cNvSpPr txBox="1">
            <a:spLocks/>
          </p:cNvSpPr>
          <p:nvPr/>
        </p:nvSpPr>
        <p:spPr bwMode="auto">
          <a:xfrm>
            <a:off x="-7039" y="3002526"/>
            <a:ext cx="5634323" cy="2006094"/>
          </a:xfrm>
          <a:prstGeom prst="rect">
            <a:avLst/>
          </a:prstGeom>
          <a:noFill/>
          <a:ln w="19050">
            <a:solidFill>
              <a:srgbClr val="C00000"/>
            </a:solidFill>
            <a:miter lim="800000"/>
            <a:headEnd/>
            <a:tailEnd/>
          </a:ln>
        </p:spPr>
        <p:txBody>
          <a:bodyPr vert="horz" wrap="square" lIns="121920" tIns="60960" rIns="121920" bIns="60960" numCol="1" anchor="t" anchorCtr="0" compatLnSpc="1">
            <a:prstTxWarp prst="textNoShape">
              <a:avLst/>
            </a:prstTxWarp>
          </a:bodyPr>
          <a:lstStyle>
            <a:lvl1pPr marL="257168" indent="-257168" algn="l" rtl="0" eaLnBrk="1" fontAlgn="base" hangingPunct="1">
              <a:spcBef>
                <a:spcPct val="20000"/>
              </a:spcBef>
              <a:spcAft>
                <a:spcPct val="0"/>
              </a:spcAft>
              <a:buChar char="•"/>
              <a:defRPr sz="1800">
                <a:ln>
                  <a:noFill/>
                </a:ln>
                <a:solidFill>
                  <a:schemeClr val="tx1">
                    <a:lumMod val="75000"/>
                    <a:lumOff val="25000"/>
                  </a:schemeClr>
                </a:solidFill>
                <a:latin typeface="+mn-lt"/>
                <a:ea typeface="+mn-ea"/>
                <a:cs typeface="+mn-cs"/>
              </a:defRPr>
            </a:lvl1pPr>
            <a:lvl2pPr marL="557199" indent="-214308" algn="l" rtl="0" eaLnBrk="1" fontAlgn="base" hangingPunct="1">
              <a:spcBef>
                <a:spcPct val="20000"/>
              </a:spcBef>
              <a:spcAft>
                <a:spcPct val="0"/>
              </a:spcAft>
              <a:buChar char="–"/>
              <a:defRPr sz="1350">
                <a:ln>
                  <a:noFill/>
                </a:ln>
                <a:solidFill>
                  <a:schemeClr val="tx1">
                    <a:lumMod val="75000"/>
                    <a:lumOff val="25000"/>
                  </a:schemeClr>
                </a:solidFill>
                <a:latin typeface="+mn-lt"/>
              </a:defRPr>
            </a:lvl2pPr>
            <a:lvl3pPr marL="857228" indent="-171446" algn="l" rtl="0" eaLnBrk="1" fontAlgn="base" hangingPunct="1">
              <a:spcBef>
                <a:spcPct val="20000"/>
              </a:spcBef>
              <a:spcAft>
                <a:spcPct val="0"/>
              </a:spcAft>
              <a:buChar char="•"/>
              <a:defRPr sz="1350">
                <a:ln>
                  <a:noFill/>
                </a:ln>
                <a:solidFill>
                  <a:schemeClr val="tx1">
                    <a:lumMod val="75000"/>
                    <a:lumOff val="25000"/>
                  </a:schemeClr>
                </a:solidFill>
                <a:latin typeface="+mn-lt"/>
              </a:defRPr>
            </a:lvl3pPr>
            <a:lvl4pPr marL="1200120" indent="-171446" algn="l" rtl="0" eaLnBrk="1" fontAlgn="base" hangingPunct="1">
              <a:spcBef>
                <a:spcPct val="20000"/>
              </a:spcBef>
              <a:spcAft>
                <a:spcPct val="0"/>
              </a:spcAft>
              <a:buChar char="–"/>
              <a:defRPr sz="1350">
                <a:ln>
                  <a:noFill/>
                </a:ln>
                <a:solidFill>
                  <a:schemeClr val="tx1">
                    <a:lumMod val="75000"/>
                    <a:lumOff val="25000"/>
                  </a:schemeClr>
                </a:solidFill>
                <a:latin typeface="+mn-lt"/>
              </a:defRPr>
            </a:lvl4pPr>
            <a:lvl5pPr marL="1543012" indent="-171446" algn="l" rtl="0" eaLnBrk="1" fontAlgn="base" hangingPunct="1">
              <a:spcBef>
                <a:spcPct val="20000"/>
              </a:spcBef>
              <a:spcAft>
                <a:spcPct val="0"/>
              </a:spcAft>
              <a:buChar char="»"/>
              <a:defRPr sz="1350">
                <a:ln>
                  <a:noFill/>
                </a:ln>
                <a:solidFill>
                  <a:schemeClr val="tx1">
                    <a:lumMod val="75000"/>
                    <a:lumOff val="25000"/>
                  </a:schemeClr>
                </a:solidFill>
                <a:latin typeface="+mn-lt"/>
              </a:defRPr>
            </a:lvl5pPr>
            <a:lvl6pPr marL="1885903" indent="-171446" algn="l" rtl="0" eaLnBrk="1" fontAlgn="base" hangingPunct="1">
              <a:spcBef>
                <a:spcPct val="20000"/>
              </a:spcBef>
              <a:spcAft>
                <a:spcPct val="0"/>
              </a:spcAft>
              <a:buChar char="»"/>
              <a:defRPr sz="1500">
                <a:solidFill>
                  <a:srgbClr val="660066"/>
                </a:solidFill>
                <a:latin typeface="+mn-lt"/>
              </a:defRPr>
            </a:lvl6pPr>
            <a:lvl7pPr marL="2228795" indent="-171446" algn="l" rtl="0" eaLnBrk="1" fontAlgn="base" hangingPunct="1">
              <a:spcBef>
                <a:spcPct val="20000"/>
              </a:spcBef>
              <a:spcAft>
                <a:spcPct val="0"/>
              </a:spcAft>
              <a:buChar char="»"/>
              <a:defRPr sz="1500">
                <a:solidFill>
                  <a:srgbClr val="660066"/>
                </a:solidFill>
                <a:latin typeface="+mn-lt"/>
              </a:defRPr>
            </a:lvl7pPr>
            <a:lvl8pPr marL="2571686" indent="-171446" algn="l" rtl="0" eaLnBrk="1" fontAlgn="base" hangingPunct="1">
              <a:spcBef>
                <a:spcPct val="20000"/>
              </a:spcBef>
              <a:spcAft>
                <a:spcPct val="0"/>
              </a:spcAft>
              <a:buChar char="»"/>
              <a:defRPr sz="1500">
                <a:solidFill>
                  <a:srgbClr val="660066"/>
                </a:solidFill>
                <a:latin typeface="+mn-lt"/>
              </a:defRPr>
            </a:lvl8pPr>
            <a:lvl9pPr marL="2914577" indent="-171446" algn="l" rtl="0" eaLnBrk="1" fontAlgn="base" hangingPunct="1">
              <a:spcBef>
                <a:spcPct val="20000"/>
              </a:spcBef>
              <a:spcAft>
                <a:spcPct val="0"/>
              </a:spcAft>
              <a:buChar char="»"/>
              <a:defRPr sz="1500">
                <a:solidFill>
                  <a:srgbClr val="660066"/>
                </a:solidFill>
                <a:latin typeface="+mn-lt"/>
              </a:defRPr>
            </a:lvl9pPr>
          </a:lstStyle>
          <a:p>
            <a:pPr defTabSz="1219170"/>
            <a:r>
              <a:rPr lang="en-US" sz="1300" kern="0" dirty="0"/>
              <a:t>New DOE-BES-funded project of SLAC and CBB is transferring cathode recipes for the LCLCLS-II-HE  gun.</a:t>
            </a:r>
          </a:p>
          <a:p>
            <a:pPr defTabSz="1219170"/>
            <a:r>
              <a:rPr lang="en-US" sz="1300" kern="0" dirty="0"/>
              <a:t>Collaboration of Cornell/ASU/UCLA/LBNL/SLAC for testing of CBB recipes for photocathode growth in UCLA and LBNL guns. </a:t>
            </a:r>
          </a:p>
          <a:p>
            <a:pPr defTabSz="1219170"/>
            <a:r>
              <a:rPr lang="en-US" sz="1300" kern="0" dirty="0"/>
              <a:t>CBB trainees regularly participate in collaborative experiments with SLAC (John Smedley) and BNL (</a:t>
            </a:r>
            <a:r>
              <a:rPr lang="en-US" sz="1300" kern="0" dirty="0" err="1"/>
              <a:t>Mengjia</a:t>
            </a:r>
            <a:r>
              <a:rPr lang="en-US" sz="1300" kern="0" dirty="0"/>
              <a:t> </a:t>
            </a:r>
            <a:r>
              <a:rPr lang="en-US" sz="1300" kern="0" dirty="0" err="1"/>
              <a:t>Gaowei</a:t>
            </a:r>
            <a:r>
              <a:rPr lang="en-US" sz="1300" kern="0" dirty="0"/>
              <a:t>) to transfer epitaxial cathode know-how in growth tests at NSLS-II. </a:t>
            </a:r>
          </a:p>
          <a:p>
            <a:pPr defTabSz="1219170"/>
            <a:r>
              <a:rPr lang="en-US" sz="1300" kern="0" dirty="0"/>
              <a:t>CBB groups leading upcoming beamtime at NSLS-II to complete the transfer to epitaxial growth know-how to BNL and SLAC.</a:t>
            </a:r>
          </a:p>
          <a:p>
            <a:pPr defTabSz="1219170"/>
            <a:endParaRPr lang="en-US" sz="2133" kern="0" dirty="0"/>
          </a:p>
        </p:txBody>
      </p:sp>
      <p:sp>
        <p:nvSpPr>
          <p:cNvPr id="61" name="TextBox 60">
            <a:extLst>
              <a:ext uri="{FF2B5EF4-FFF2-40B4-BE49-F238E27FC236}">
                <a16:creationId xmlns:a16="http://schemas.microsoft.com/office/drawing/2014/main" id="{8F3600D9-9CE0-BC48-9D1E-B6299E58B52C}"/>
              </a:ext>
            </a:extLst>
          </p:cNvPr>
          <p:cNvSpPr txBox="1"/>
          <p:nvPr/>
        </p:nvSpPr>
        <p:spPr>
          <a:xfrm>
            <a:off x="5708094" y="2992893"/>
            <a:ext cx="3418585" cy="430887"/>
          </a:xfrm>
          <a:prstGeom prst="rect">
            <a:avLst/>
          </a:prstGeom>
          <a:noFill/>
          <a:ln w="19050">
            <a:solidFill>
              <a:srgbClr val="C00000"/>
            </a:solidFill>
          </a:ln>
        </p:spPr>
        <p:txBody>
          <a:bodyPr wrap="square" rtlCol="0">
            <a:spAutoFit/>
          </a:bodyPr>
          <a:lstStyle>
            <a:defPPr>
              <a:defRPr lang="en-US"/>
            </a:defPPr>
            <a:lvl1pPr>
              <a:defRPr sz="1300"/>
            </a:lvl1pPr>
          </a:lstStyle>
          <a:p>
            <a:pPr algn="ctr"/>
            <a:r>
              <a:rPr lang="en-US" sz="1100" dirty="0"/>
              <a:t>Delivery of high-density bunches relevant for XFEL beam production consistent with &lt; 35 </a:t>
            </a:r>
            <a:r>
              <a:rPr lang="en-US" sz="1100" dirty="0" err="1"/>
              <a:t>meV</a:t>
            </a:r>
            <a:r>
              <a:rPr lang="en-US" sz="1100" dirty="0"/>
              <a:t> MTE</a:t>
            </a:r>
          </a:p>
        </p:txBody>
      </p:sp>
      <p:sp>
        <p:nvSpPr>
          <p:cNvPr id="63" name="TextBox 62">
            <a:extLst>
              <a:ext uri="{FF2B5EF4-FFF2-40B4-BE49-F238E27FC236}">
                <a16:creationId xmlns:a16="http://schemas.microsoft.com/office/drawing/2014/main" id="{D0ED2021-3E6A-554F-A38D-771BE93158EE}"/>
              </a:ext>
            </a:extLst>
          </p:cNvPr>
          <p:cNvSpPr txBox="1"/>
          <p:nvPr/>
        </p:nvSpPr>
        <p:spPr>
          <a:xfrm>
            <a:off x="6230372" y="1090603"/>
            <a:ext cx="2903890" cy="346372"/>
          </a:xfrm>
          <a:prstGeom prst="rect">
            <a:avLst/>
          </a:prstGeom>
          <a:solidFill>
            <a:schemeClr val="accent5">
              <a:alpha val="34000"/>
            </a:schemeClr>
          </a:solidFill>
          <a:ln w="19050">
            <a:solidFill>
              <a:schemeClr val="accent1"/>
            </a:solidFill>
          </a:ln>
        </p:spPr>
        <p:txBody>
          <a:bodyPr wrap="square" rtlCol="0">
            <a:spAutoFit/>
          </a:bodyPr>
          <a:lstStyle/>
          <a:p>
            <a:endParaRPr lang="en-US" sz="2400" dirty="0"/>
          </a:p>
        </p:txBody>
      </p:sp>
      <p:sp>
        <p:nvSpPr>
          <p:cNvPr id="64" name="TextBox 63">
            <a:extLst>
              <a:ext uri="{FF2B5EF4-FFF2-40B4-BE49-F238E27FC236}">
                <a16:creationId xmlns:a16="http://schemas.microsoft.com/office/drawing/2014/main" id="{5BA1555C-70E6-454B-8637-A5BD510D125C}"/>
              </a:ext>
            </a:extLst>
          </p:cNvPr>
          <p:cNvSpPr txBox="1"/>
          <p:nvPr/>
        </p:nvSpPr>
        <p:spPr>
          <a:xfrm>
            <a:off x="6210270" y="1068959"/>
            <a:ext cx="2959464" cy="338554"/>
          </a:xfrm>
          <a:prstGeom prst="rect">
            <a:avLst/>
          </a:prstGeom>
          <a:noFill/>
        </p:spPr>
        <p:txBody>
          <a:bodyPr wrap="square" rtlCol="0">
            <a:spAutoFit/>
          </a:bodyPr>
          <a:lstStyle/>
          <a:p>
            <a:r>
              <a:rPr lang="en-US" sz="1600" i="1" dirty="0"/>
              <a:t>Sponsored by DOE and SLAC</a:t>
            </a:r>
          </a:p>
        </p:txBody>
      </p:sp>
    </p:spTree>
    <p:extLst>
      <p:ext uri="{BB962C8B-B14F-4D97-AF65-F5344CB8AC3E}">
        <p14:creationId xmlns:p14="http://schemas.microsoft.com/office/powerpoint/2010/main" val="1467234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B8D390-A79C-1D46-B783-149E6AF5B8CB}"/>
              </a:ext>
            </a:extLst>
          </p:cNvPr>
          <p:cNvSpPr>
            <a:spLocks noGrp="1"/>
          </p:cNvSpPr>
          <p:nvPr>
            <p:ph idx="1"/>
          </p:nvPr>
        </p:nvSpPr>
        <p:spPr>
          <a:xfrm>
            <a:off x="76200" y="663150"/>
            <a:ext cx="8032102" cy="970918"/>
          </a:xfrm>
        </p:spPr>
        <p:txBody>
          <a:bodyPr/>
          <a:lstStyle/>
          <a:p>
            <a:pPr marL="0" lvl="0" indent="0" algn="just" eaLnBrk="0" hangingPunct="0">
              <a:spcBef>
                <a:spcPct val="0"/>
              </a:spcBef>
              <a:buNone/>
            </a:pPr>
            <a:r>
              <a:rPr lang="en-US" altLang="ja-JP" sz="1600" b="1" dirty="0">
                <a:ea typeface="Times New Roman" panose="02020603050405020304" pitchFamily="18" charset="0"/>
                <a:sym typeface="Symbol" pitchFamily="2" charset="2"/>
              </a:rPr>
              <a:t>Deliverable 2.2.</a:t>
            </a:r>
            <a:r>
              <a:rPr lang="en-US" altLang="ja-JP" sz="1600" dirty="0">
                <a:ea typeface="Times New Roman" panose="02020603050405020304" pitchFamily="18" charset="0"/>
                <a:sym typeface="Symbol" pitchFamily="2" charset="2"/>
              </a:rPr>
              <a:t>  The transfer of CBB methods for a photocathode that can operate for &gt; 1 week with MTE &lt; 35 </a:t>
            </a:r>
            <a:r>
              <a:rPr lang="en-US" altLang="ja-JP" sz="1600" dirty="0" err="1">
                <a:ea typeface="Times New Roman" panose="02020603050405020304" pitchFamily="18" charset="0"/>
                <a:sym typeface="Symbol" pitchFamily="2" charset="2"/>
              </a:rPr>
              <a:t>meV</a:t>
            </a:r>
            <a:r>
              <a:rPr lang="en-US" altLang="ja-JP" sz="1600" dirty="0">
                <a:ea typeface="Times New Roman" panose="02020603050405020304" pitchFamily="18" charset="0"/>
                <a:sym typeface="Symbol" pitchFamily="2" charset="2"/>
              </a:rPr>
              <a:t> at 50 </a:t>
            </a:r>
            <a:r>
              <a:rPr lang="en-US" altLang="ja-JP" sz="1600" dirty="0" err="1">
                <a:ea typeface="Times New Roman" panose="02020603050405020304" pitchFamily="18" charset="0"/>
                <a:sym typeface="Symbol" pitchFamily="2" charset="2"/>
              </a:rPr>
              <a:t>mJ</a:t>
            </a:r>
            <a:r>
              <a:rPr lang="en-US" altLang="ja-JP" sz="1600" dirty="0">
                <a:ea typeface="Times New Roman" panose="02020603050405020304" pitchFamily="18" charset="0"/>
                <a:sym typeface="Symbol" pitchFamily="2" charset="2"/>
              </a:rPr>
              <a:t>/cm</a:t>
            </a:r>
            <a:r>
              <a:rPr lang="en-US" altLang="ja-JP" sz="1600" baseline="30000" dirty="0">
                <a:ea typeface="Times New Roman" panose="02020603050405020304" pitchFamily="18" charset="0"/>
                <a:sym typeface="Symbol" pitchFamily="2" charset="2"/>
              </a:rPr>
              <a:t>2</a:t>
            </a:r>
            <a:r>
              <a:rPr lang="en-US" altLang="ja-JP" sz="1600" dirty="0">
                <a:ea typeface="Times New Roman" panose="02020603050405020304" pitchFamily="18" charset="0"/>
                <a:sym typeface="Symbol" pitchFamily="2" charset="2"/>
              </a:rPr>
              <a:t> laser fluence and high field (&gt; 50 MV/m) for high peak current applications such as compact XFELs  (</a:t>
            </a:r>
            <a:r>
              <a:rPr lang="en-US" altLang="ja-JP" sz="1600" i="1" dirty="0">
                <a:ea typeface="Times New Roman" panose="02020603050405020304" pitchFamily="18" charset="0"/>
                <a:sym typeface="Symbol" pitchFamily="2" charset="2"/>
              </a:rPr>
              <a:t>PHC Deliverable 2.1</a:t>
            </a:r>
            <a:r>
              <a:rPr lang="en-US" altLang="ja-JP" sz="1600" dirty="0">
                <a:ea typeface="Times New Roman" panose="02020603050405020304" pitchFamily="18" charset="0"/>
                <a:sym typeface="Symbol" pitchFamily="2" charset="2"/>
              </a:rPr>
              <a:t>).</a:t>
            </a:r>
            <a:endParaRPr lang="en-US" altLang="ja-JP" sz="1600" dirty="0">
              <a:sym typeface="Symbol" pitchFamily="2" charset="2"/>
            </a:endParaRPr>
          </a:p>
        </p:txBody>
      </p:sp>
      <p:sp>
        <p:nvSpPr>
          <p:cNvPr id="3" name="Title 2">
            <a:extLst>
              <a:ext uri="{FF2B5EF4-FFF2-40B4-BE49-F238E27FC236}">
                <a16:creationId xmlns:a16="http://schemas.microsoft.com/office/drawing/2014/main" id="{442ECE7B-83C9-F340-95DF-93A8092BC06D}"/>
              </a:ext>
            </a:extLst>
          </p:cNvPr>
          <p:cNvSpPr>
            <a:spLocks noGrp="1"/>
          </p:cNvSpPr>
          <p:nvPr>
            <p:ph type="title"/>
          </p:nvPr>
        </p:nvSpPr>
        <p:spPr>
          <a:xfrm>
            <a:off x="770562" y="0"/>
            <a:ext cx="8373438" cy="640080"/>
          </a:xfrm>
        </p:spPr>
        <p:txBody>
          <a:bodyPr/>
          <a:lstStyle/>
          <a:p>
            <a:pPr algn="l">
              <a:lnSpc>
                <a:spcPts val="1880"/>
              </a:lnSpc>
            </a:pPr>
            <a:r>
              <a:rPr lang="en-US" sz="2400" dirty="0"/>
              <a:t>Photocathodes for high peak current for compact FELs</a:t>
            </a:r>
            <a:br>
              <a:rPr lang="en-US" sz="2400" dirty="0"/>
            </a:br>
            <a:r>
              <a:rPr lang="en-US" sz="1800" b="1" i="1" dirty="0">
                <a:solidFill>
                  <a:schemeClr val="accent1"/>
                </a:solidFill>
              </a:rPr>
              <a:t>Designs for compact XFELs, place extreme demands on the cathode</a:t>
            </a:r>
            <a:endParaRPr lang="en-US" sz="2400" b="1" i="1" dirty="0"/>
          </a:p>
        </p:txBody>
      </p:sp>
      <p:sp>
        <p:nvSpPr>
          <p:cNvPr id="4" name="Date Placeholder 3">
            <a:extLst>
              <a:ext uri="{FF2B5EF4-FFF2-40B4-BE49-F238E27FC236}">
                <a16:creationId xmlns:a16="http://schemas.microsoft.com/office/drawing/2014/main" id="{A4AB5603-300B-974A-B409-915135C195FE}"/>
              </a:ext>
            </a:extLst>
          </p:cNvPr>
          <p:cNvSpPr>
            <a:spLocks noGrp="1"/>
          </p:cNvSpPr>
          <p:nvPr>
            <p:ph type="dt" sz="half" idx="10"/>
          </p:nvPr>
        </p:nvSpPr>
        <p:spPr/>
        <p:txBody>
          <a:bodyPr/>
          <a:lstStyle/>
          <a:p>
            <a:r>
              <a:rPr lang="en-US" dirty="0"/>
              <a:t>03/15/2024</a:t>
            </a:r>
          </a:p>
        </p:txBody>
      </p:sp>
      <p:sp>
        <p:nvSpPr>
          <p:cNvPr id="5" name="Footer Placeholder 4">
            <a:extLst>
              <a:ext uri="{FF2B5EF4-FFF2-40B4-BE49-F238E27FC236}">
                <a16:creationId xmlns:a16="http://schemas.microsoft.com/office/drawing/2014/main" id="{DE3B81C7-BC08-4F45-A9D8-5F4F6AAFDC6F}"/>
              </a:ext>
            </a:extLst>
          </p:cNvPr>
          <p:cNvSpPr>
            <a:spLocks noGrp="1"/>
          </p:cNvSpPr>
          <p:nvPr>
            <p:ph type="ftr" sz="quarter" idx="11"/>
          </p:nvPr>
        </p:nvSpPr>
        <p:spPr/>
        <p:txBody>
          <a:bodyPr/>
          <a:lstStyle/>
          <a:p>
            <a:r>
              <a:rPr lang="en-US"/>
              <a:t>Biedron | CBB Knowledge Transfer</a:t>
            </a:r>
          </a:p>
        </p:txBody>
      </p:sp>
      <p:sp>
        <p:nvSpPr>
          <p:cNvPr id="6" name="Slide Number Placeholder 5">
            <a:extLst>
              <a:ext uri="{FF2B5EF4-FFF2-40B4-BE49-F238E27FC236}">
                <a16:creationId xmlns:a16="http://schemas.microsoft.com/office/drawing/2014/main" id="{401759C0-0E03-1048-BFED-3A63EFA186CD}"/>
              </a:ext>
            </a:extLst>
          </p:cNvPr>
          <p:cNvSpPr>
            <a:spLocks noGrp="1"/>
          </p:cNvSpPr>
          <p:nvPr>
            <p:ph type="sldNum" sz="quarter" idx="12"/>
          </p:nvPr>
        </p:nvSpPr>
        <p:spPr/>
        <p:txBody>
          <a:bodyPr/>
          <a:lstStyle/>
          <a:p>
            <a:fld id="{921CBE81-14BD-7343-B359-01BCBA3179F9}" type="slidenum">
              <a:rPr lang="en-US" smtClean="0"/>
              <a:t>16</a:t>
            </a:fld>
            <a:endParaRPr lang="en-US"/>
          </a:p>
        </p:txBody>
      </p:sp>
      <p:pic>
        <p:nvPicPr>
          <p:cNvPr id="8" name="Picture 7" descr="Diagram, timeline&#10;&#10;Description automatically generated">
            <a:extLst>
              <a:ext uri="{FF2B5EF4-FFF2-40B4-BE49-F238E27FC236}">
                <a16:creationId xmlns:a16="http://schemas.microsoft.com/office/drawing/2014/main" id="{EA792886-74C6-054C-CBB9-E84DEF05F8A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32886" y="2894944"/>
            <a:ext cx="2363784" cy="1228978"/>
          </a:xfrm>
          <a:prstGeom prst="rect">
            <a:avLst/>
          </a:prstGeom>
        </p:spPr>
      </p:pic>
      <p:sp>
        <p:nvSpPr>
          <p:cNvPr id="12" name="Content Placeholder 1">
            <a:extLst>
              <a:ext uri="{FF2B5EF4-FFF2-40B4-BE49-F238E27FC236}">
                <a16:creationId xmlns:a16="http://schemas.microsoft.com/office/drawing/2014/main" id="{222F4301-48B6-5542-B5B0-C48FEA3637CB}"/>
              </a:ext>
            </a:extLst>
          </p:cNvPr>
          <p:cNvSpPr txBox="1">
            <a:spLocks/>
          </p:cNvSpPr>
          <p:nvPr/>
        </p:nvSpPr>
        <p:spPr bwMode="auto">
          <a:xfrm>
            <a:off x="-63664" y="1510576"/>
            <a:ext cx="5015080" cy="28002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68" indent="-257168" algn="l" rtl="0" eaLnBrk="1" fontAlgn="base" hangingPunct="1">
              <a:spcBef>
                <a:spcPct val="20000"/>
              </a:spcBef>
              <a:spcAft>
                <a:spcPct val="0"/>
              </a:spcAft>
              <a:buChar char="•"/>
              <a:defRPr sz="1800">
                <a:ln>
                  <a:noFill/>
                </a:ln>
                <a:solidFill>
                  <a:schemeClr val="tx1">
                    <a:lumMod val="75000"/>
                    <a:lumOff val="25000"/>
                  </a:schemeClr>
                </a:solidFill>
                <a:latin typeface="+mn-lt"/>
                <a:ea typeface="+mn-ea"/>
                <a:cs typeface="+mn-cs"/>
              </a:defRPr>
            </a:lvl1pPr>
            <a:lvl2pPr marL="557199" indent="-214308" algn="l" rtl="0" eaLnBrk="1" fontAlgn="base" hangingPunct="1">
              <a:spcBef>
                <a:spcPct val="20000"/>
              </a:spcBef>
              <a:spcAft>
                <a:spcPct val="0"/>
              </a:spcAft>
              <a:buChar char="–"/>
              <a:defRPr sz="1350">
                <a:ln>
                  <a:noFill/>
                </a:ln>
                <a:solidFill>
                  <a:schemeClr val="tx1">
                    <a:lumMod val="75000"/>
                    <a:lumOff val="25000"/>
                  </a:schemeClr>
                </a:solidFill>
                <a:latin typeface="+mn-lt"/>
              </a:defRPr>
            </a:lvl2pPr>
            <a:lvl3pPr marL="857228" indent="-171446" algn="l" rtl="0" eaLnBrk="1" fontAlgn="base" hangingPunct="1">
              <a:spcBef>
                <a:spcPct val="20000"/>
              </a:spcBef>
              <a:spcAft>
                <a:spcPct val="0"/>
              </a:spcAft>
              <a:buChar char="•"/>
              <a:defRPr sz="1350">
                <a:ln>
                  <a:noFill/>
                </a:ln>
                <a:solidFill>
                  <a:schemeClr val="tx1">
                    <a:lumMod val="75000"/>
                    <a:lumOff val="25000"/>
                  </a:schemeClr>
                </a:solidFill>
                <a:latin typeface="+mn-lt"/>
              </a:defRPr>
            </a:lvl3pPr>
            <a:lvl4pPr marL="1200120" indent="-171446" algn="l" rtl="0" eaLnBrk="1" fontAlgn="base" hangingPunct="1">
              <a:spcBef>
                <a:spcPct val="20000"/>
              </a:spcBef>
              <a:spcAft>
                <a:spcPct val="0"/>
              </a:spcAft>
              <a:buChar char="–"/>
              <a:defRPr sz="1350">
                <a:ln>
                  <a:noFill/>
                </a:ln>
                <a:solidFill>
                  <a:schemeClr val="tx1">
                    <a:lumMod val="75000"/>
                    <a:lumOff val="25000"/>
                  </a:schemeClr>
                </a:solidFill>
                <a:latin typeface="+mn-lt"/>
              </a:defRPr>
            </a:lvl4pPr>
            <a:lvl5pPr marL="1543012" indent="-171446" algn="l" rtl="0" eaLnBrk="1" fontAlgn="base" hangingPunct="1">
              <a:spcBef>
                <a:spcPct val="20000"/>
              </a:spcBef>
              <a:spcAft>
                <a:spcPct val="0"/>
              </a:spcAft>
              <a:buChar char="»"/>
              <a:defRPr sz="1350">
                <a:ln>
                  <a:noFill/>
                </a:ln>
                <a:solidFill>
                  <a:schemeClr val="tx1">
                    <a:lumMod val="75000"/>
                    <a:lumOff val="25000"/>
                  </a:schemeClr>
                </a:solidFill>
                <a:latin typeface="+mn-lt"/>
              </a:defRPr>
            </a:lvl5pPr>
            <a:lvl6pPr marL="1885903" indent="-171446" algn="l" rtl="0" eaLnBrk="1" fontAlgn="base" hangingPunct="1">
              <a:spcBef>
                <a:spcPct val="20000"/>
              </a:spcBef>
              <a:spcAft>
                <a:spcPct val="0"/>
              </a:spcAft>
              <a:buChar char="»"/>
              <a:defRPr sz="1500">
                <a:solidFill>
                  <a:srgbClr val="660066"/>
                </a:solidFill>
                <a:latin typeface="+mn-lt"/>
              </a:defRPr>
            </a:lvl6pPr>
            <a:lvl7pPr marL="2228795" indent="-171446" algn="l" rtl="0" eaLnBrk="1" fontAlgn="base" hangingPunct="1">
              <a:spcBef>
                <a:spcPct val="20000"/>
              </a:spcBef>
              <a:spcAft>
                <a:spcPct val="0"/>
              </a:spcAft>
              <a:buChar char="»"/>
              <a:defRPr sz="1500">
                <a:solidFill>
                  <a:srgbClr val="660066"/>
                </a:solidFill>
                <a:latin typeface="+mn-lt"/>
              </a:defRPr>
            </a:lvl7pPr>
            <a:lvl8pPr marL="2571686" indent="-171446" algn="l" rtl="0" eaLnBrk="1" fontAlgn="base" hangingPunct="1">
              <a:spcBef>
                <a:spcPct val="20000"/>
              </a:spcBef>
              <a:spcAft>
                <a:spcPct val="0"/>
              </a:spcAft>
              <a:buChar char="»"/>
              <a:defRPr sz="1500">
                <a:solidFill>
                  <a:srgbClr val="660066"/>
                </a:solidFill>
                <a:latin typeface="+mn-lt"/>
              </a:defRPr>
            </a:lvl8pPr>
            <a:lvl9pPr marL="2914577" indent="-171446" algn="l" rtl="0" eaLnBrk="1" fontAlgn="base" hangingPunct="1">
              <a:spcBef>
                <a:spcPct val="20000"/>
              </a:spcBef>
              <a:spcAft>
                <a:spcPct val="0"/>
              </a:spcAft>
              <a:buChar char="»"/>
              <a:defRPr sz="1500">
                <a:solidFill>
                  <a:srgbClr val="660066"/>
                </a:solidFill>
                <a:latin typeface="+mn-lt"/>
              </a:defRPr>
            </a:lvl9pPr>
          </a:lstStyle>
          <a:p>
            <a:pPr defTabSz="914400"/>
            <a:r>
              <a:rPr lang="en-US" sz="1400" kern="0" dirty="0"/>
              <a:t>Cathode transfer tests to UCLA Pegasus have enabled much larger charge generation and a series of new free electron laser experiments. </a:t>
            </a:r>
          </a:p>
          <a:p>
            <a:pPr defTabSz="914400"/>
            <a:r>
              <a:rPr lang="en-US" sz="1400" kern="0" dirty="0"/>
              <a:t>A new cryogenic RF photocathode gun tests system is being commissioned at UCLA (CYBORG)</a:t>
            </a:r>
          </a:p>
          <a:p>
            <a:pPr defTabSz="914400"/>
            <a:r>
              <a:rPr lang="en-US" sz="1400" kern="0" dirty="0"/>
              <a:t>Planned photocathode test at the FAST facility at FNAL and ANL’s AWA in late January 2025</a:t>
            </a:r>
          </a:p>
          <a:p>
            <a:pPr defTabSz="914400"/>
            <a:r>
              <a:rPr lang="en-US" sz="1400" kern="0" dirty="0"/>
              <a:t>Discovery of the Cs1Sb alkali antimonide as a robust, high QE visible light photoemitter</a:t>
            </a:r>
          </a:p>
          <a:p>
            <a:pPr lvl="1" defTabSz="914400"/>
            <a:r>
              <a:rPr lang="en-US" sz="1200" kern="0" dirty="0"/>
              <a:t>10x less oxygen sensitivity</a:t>
            </a:r>
          </a:p>
          <a:p>
            <a:pPr lvl="1" defTabSz="914400"/>
            <a:r>
              <a:rPr lang="en-US" sz="1200" kern="0" dirty="0"/>
              <a:t>1% QE at 400 nm</a:t>
            </a:r>
          </a:p>
          <a:p>
            <a:pPr lvl="1" defTabSz="914400"/>
            <a:r>
              <a:rPr lang="en-US" sz="1200" kern="0" dirty="0"/>
              <a:t>Higher work function may lead to less dark current at high field. </a:t>
            </a:r>
          </a:p>
          <a:p>
            <a:pPr defTabSz="914400"/>
            <a:endParaRPr lang="en-US" sz="1600" kern="0" dirty="0"/>
          </a:p>
        </p:txBody>
      </p:sp>
      <p:sp>
        <p:nvSpPr>
          <p:cNvPr id="13" name="TextBox 12">
            <a:extLst>
              <a:ext uri="{FF2B5EF4-FFF2-40B4-BE49-F238E27FC236}">
                <a16:creationId xmlns:a16="http://schemas.microsoft.com/office/drawing/2014/main" id="{DE556D4D-AE73-8F48-A764-69CD743E0711}"/>
              </a:ext>
            </a:extLst>
          </p:cNvPr>
          <p:cNvSpPr txBox="1"/>
          <p:nvPr/>
        </p:nvSpPr>
        <p:spPr>
          <a:xfrm>
            <a:off x="8267591" y="735053"/>
            <a:ext cx="569387" cy="707886"/>
          </a:xfrm>
          <a:prstGeom prst="rect">
            <a:avLst/>
          </a:prstGeom>
          <a:noFill/>
        </p:spPr>
        <p:txBody>
          <a:bodyPr wrap="none" rtlCol="0">
            <a:spAutoFit/>
          </a:bodyPr>
          <a:lstStyle/>
          <a:p>
            <a:r>
              <a:rPr lang="en-US" sz="4000" dirty="0">
                <a:solidFill>
                  <a:srgbClr val="00B050"/>
                </a:solidFill>
                <a:latin typeface="Wingdings" pitchFamily="2" charset="2"/>
              </a:rPr>
              <a:t>✓</a:t>
            </a:r>
            <a:endParaRPr lang="en-US" dirty="0">
              <a:solidFill>
                <a:srgbClr val="00B050"/>
              </a:solidFill>
              <a:latin typeface="Wingdings" pitchFamily="2" charset="2"/>
            </a:endParaRPr>
          </a:p>
        </p:txBody>
      </p:sp>
      <p:pic>
        <p:nvPicPr>
          <p:cNvPr id="14" name="Picture 10">
            <a:extLst>
              <a:ext uri="{FF2B5EF4-FFF2-40B4-BE49-F238E27FC236}">
                <a16:creationId xmlns:a16="http://schemas.microsoft.com/office/drawing/2014/main" id="{21B0D900-2F96-7545-911B-257DD8664C7F}"/>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757301" y="1534495"/>
            <a:ext cx="2250908" cy="106338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2EE462F-BEBE-0E4B-B2A1-CDAE40FF5E6C}"/>
              </a:ext>
            </a:extLst>
          </p:cNvPr>
          <p:cNvSpPr txBox="1"/>
          <p:nvPr/>
        </p:nvSpPr>
        <p:spPr>
          <a:xfrm>
            <a:off x="7078140" y="1442939"/>
            <a:ext cx="2044252" cy="1246495"/>
          </a:xfrm>
          <a:prstGeom prst="rect">
            <a:avLst/>
          </a:prstGeom>
          <a:noFill/>
          <a:ln w="19050">
            <a:solidFill>
              <a:schemeClr val="accent1"/>
            </a:solidFill>
          </a:ln>
        </p:spPr>
        <p:txBody>
          <a:bodyPr wrap="square" rtlCol="0">
            <a:spAutoFit/>
          </a:bodyPr>
          <a:lstStyle/>
          <a:p>
            <a:r>
              <a:rPr lang="en-US" sz="1500" dirty="0"/>
              <a:t>Delivering methods to to the Pegasus at UCLA (left) system in a THz FEL configuration.</a:t>
            </a:r>
          </a:p>
        </p:txBody>
      </p:sp>
      <p:sp>
        <p:nvSpPr>
          <p:cNvPr id="16" name="TextBox 15">
            <a:extLst>
              <a:ext uri="{FF2B5EF4-FFF2-40B4-BE49-F238E27FC236}">
                <a16:creationId xmlns:a16="http://schemas.microsoft.com/office/drawing/2014/main" id="{EFDBFF75-6DF1-C248-BB87-B9E8AFA799C8}"/>
              </a:ext>
            </a:extLst>
          </p:cNvPr>
          <p:cNvSpPr txBox="1"/>
          <p:nvPr/>
        </p:nvSpPr>
        <p:spPr>
          <a:xfrm>
            <a:off x="7366501" y="2772190"/>
            <a:ext cx="1575179" cy="1477328"/>
          </a:xfrm>
          <a:prstGeom prst="rect">
            <a:avLst/>
          </a:prstGeom>
          <a:noFill/>
          <a:ln w="19050">
            <a:solidFill>
              <a:schemeClr val="accent1"/>
            </a:solidFill>
          </a:ln>
        </p:spPr>
        <p:txBody>
          <a:bodyPr wrap="square" rtlCol="0">
            <a:spAutoFit/>
          </a:bodyPr>
          <a:lstStyle/>
          <a:p>
            <a:r>
              <a:rPr lang="en-US" sz="1500" dirty="0"/>
              <a:t>Further system-specific  adaptation for insertion into UC-XFEL-like devices.</a:t>
            </a:r>
          </a:p>
        </p:txBody>
      </p:sp>
      <p:sp>
        <p:nvSpPr>
          <p:cNvPr id="17" name="TextBox 16">
            <a:extLst>
              <a:ext uri="{FF2B5EF4-FFF2-40B4-BE49-F238E27FC236}">
                <a16:creationId xmlns:a16="http://schemas.microsoft.com/office/drawing/2014/main" id="{CE504B85-606B-4B43-8D97-14BBD592356C}"/>
              </a:ext>
            </a:extLst>
          </p:cNvPr>
          <p:cNvSpPr txBox="1"/>
          <p:nvPr/>
        </p:nvSpPr>
        <p:spPr>
          <a:xfrm>
            <a:off x="76200" y="4249518"/>
            <a:ext cx="8991600" cy="1015663"/>
          </a:xfrm>
          <a:prstGeom prst="rect">
            <a:avLst/>
          </a:prstGeom>
          <a:noFill/>
          <a:ln w="19050">
            <a:solidFill>
              <a:schemeClr val="accent1"/>
            </a:solidFill>
          </a:ln>
        </p:spPr>
        <p:txBody>
          <a:bodyPr wrap="square" rtlCol="0">
            <a:spAutoFit/>
          </a:bodyPr>
          <a:lstStyle/>
          <a:p>
            <a:pPr algn="just"/>
            <a:r>
              <a:rPr lang="en-US" sz="1500" dirty="0"/>
              <a:t>CBB is part of the UC-XFEL Collaboration that is discussed in this paper: J B Rosenzweig et al 2020 New J. Phys. 22 093067. Four CBB faculty are on this collaboration (Rosenzweig, Maxson, </a:t>
            </a:r>
            <a:r>
              <a:rPr lang="en-US" sz="1500" dirty="0" err="1"/>
              <a:t>Musumeci</a:t>
            </a:r>
            <a:r>
              <a:rPr lang="en-US" sz="1500" dirty="0"/>
              <a:t>, Karkare, and Biedron)</a:t>
            </a:r>
          </a:p>
          <a:p>
            <a:pPr algn="just"/>
            <a:endParaRPr lang="en-US" sz="1500" dirty="0"/>
          </a:p>
        </p:txBody>
      </p:sp>
    </p:spTree>
    <p:extLst>
      <p:ext uri="{BB962C8B-B14F-4D97-AF65-F5344CB8AC3E}">
        <p14:creationId xmlns:p14="http://schemas.microsoft.com/office/powerpoint/2010/main" val="2117538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B0A35C-9B20-3C4F-BEF9-FF882F8ACBFD}"/>
              </a:ext>
            </a:extLst>
          </p:cNvPr>
          <p:cNvSpPr>
            <a:spLocks noGrp="1"/>
          </p:cNvSpPr>
          <p:nvPr>
            <p:ph idx="1"/>
          </p:nvPr>
        </p:nvSpPr>
        <p:spPr>
          <a:xfrm>
            <a:off x="0" y="633158"/>
            <a:ext cx="9144000" cy="896679"/>
          </a:xfrm>
        </p:spPr>
        <p:txBody>
          <a:bodyPr/>
          <a:lstStyle/>
          <a:p>
            <a:pPr marL="0" lvl="0" indent="0" algn="just" eaLnBrk="0" hangingPunct="0">
              <a:spcBef>
                <a:spcPct val="0"/>
              </a:spcBef>
              <a:buNone/>
            </a:pPr>
            <a:r>
              <a:rPr lang="en-US" altLang="ja-JP" b="1" dirty="0">
                <a:solidFill>
                  <a:srgbClr val="000000"/>
                </a:solidFill>
                <a:latin typeface="Times New Roman" panose="02020603050405020304" pitchFamily="18" charset="0"/>
                <a:ea typeface="Times New Roman" panose="02020603050405020304" pitchFamily="18" charset="0"/>
                <a:sym typeface="Symbol" pitchFamily="2" charset="2"/>
              </a:rPr>
              <a:t>Deliverable 2.3.</a:t>
            </a:r>
            <a:r>
              <a:rPr lang="en-US" altLang="ja-JP" dirty="0">
                <a:solidFill>
                  <a:srgbClr val="000000"/>
                </a:solidFill>
                <a:latin typeface="Times New Roman" panose="02020603050405020304" pitchFamily="18" charset="0"/>
                <a:ea typeface="Times New Roman" panose="02020603050405020304" pitchFamily="18" charset="0"/>
                <a:sym typeface="Symbol" pitchFamily="2" charset="2"/>
              </a:rPr>
              <a:t> The transfer of CBB methods for a photocathode that can operate for &gt; 1 week with MTE &lt; 100 </a:t>
            </a:r>
            <a:r>
              <a:rPr lang="en-US" altLang="ja-JP" dirty="0" err="1">
                <a:solidFill>
                  <a:srgbClr val="000000"/>
                </a:solidFill>
                <a:latin typeface="Times New Roman" panose="02020603050405020304" pitchFamily="18" charset="0"/>
                <a:ea typeface="Times New Roman" panose="02020603050405020304" pitchFamily="18" charset="0"/>
                <a:sym typeface="Symbol" pitchFamily="2" charset="2"/>
              </a:rPr>
              <a:t>meV</a:t>
            </a:r>
            <a:r>
              <a:rPr lang="en-US" altLang="ja-JP" dirty="0">
                <a:solidFill>
                  <a:srgbClr val="000000"/>
                </a:solidFill>
                <a:latin typeface="Times New Roman" panose="02020603050405020304" pitchFamily="18" charset="0"/>
                <a:ea typeface="Times New Roman" panose="02020603050405020304" pitchFamily="18" charset="0"/>
                <a:sym typeface="Symbol" pitchFamily="2" charset="2"/>
              </a:rPr>
              <a:t> and QE &gt; 1% under high average current (&gt; 10 mA) conditions for hadron coolers and colliders (</a:t>
            </a:r>
            <a:r>
              <a:rPr lang="en-US" altLang="ja-JP" i="1" dirty="0">
                <a:solidFill>
                  <a:srgbClr val="000000"/>
                </a:solidFill>
                <a:latin typeface="Times New Roman" panose="02020603050405020304" pitchFamily="18" charset="0"/>
                <a:ea typeface="Times New Roman" panose="02020603050405020304" pitchFamily="18" charset="0"/>
                <a:sym typeface="Symbol" pitchFamily="2" charset="2"/>
              </a:rPr>
              <a:t>PHC Deliverable 2.2</a:t>
            </a:r>
            <a:r>
              <a:rPr lang="en-US" altLang="ja-JP" dirty="0">
                <a:solidFill>
                  <a:srgbClr val="000000"/>
                </a:solidFill>
                <a:latin typeface="Times New Roman" panose="02020603050405020304" pitchFamily="18" charset="0"/>
                <a:ea typeface="Times New Roman" panose="02020603050405020304" pitchFamily="18" charset="0"/>
                <a:sym typeface="Symbol" pitchFamily="2" charset="2"/>
              </a:rPr>
              <a:t>).</a:t>
            </a:r>
            <a:endParaRPr lang="en-US" altLang="ja-JP" sz="1050" dirty="0">
              <a:solidFill>
                <a:srgbClr val="000000"/>
              </a:solidFill>
              <a:latin typeface="Times New Roman" panose="02020603050405020304" pitchFamily="18" charset="0"/>
              <a:sym typeface="Symbol" pitchFamily="2" charset="2"/>
            </a:endParaRPr>
          </a:p>
          <a:p>
            <a:endParaRPr lang="en-US" dirty="0"/>
          </a:p>
        </p:txBody>
      </p:sp>
      <p:sp>
        <p:nvSpPr>
          <p:cNvPr id="3" name="Title 2">
            <a:extLst>
              <a:ext uri="{FF2B5EF4-FFF2-40B4-BE49-F238E27FC236}">
                <a16:creationId xmlns:a16="http://schemas.microsoft.com/office/drawing/2014/main" id="{0E24CC27-33B2-9A4F-919A-1E30EA469551}"/>
              </a:ext>
            </a:extLst>
          </p:cNvPr>
          <p:cNvSpPr>
            <a:spLocks noGrp="1"/>
          </p:cNvSpPr>
          <p:nvPr>
            <p:ph type="title"/>
          </p:nvPr>
        </p:nvSpPr>
        <p:spPr/>
        <p:txBody>
          <a:bodyPr/>
          <a:lstStyle/>
          <a:p>
            <a:r>
              <a:rPr lang="en-US" sz="2200" dirty="0"/>
              <a:t>Photocathodes for high average current for NP/HEP Facilities</a:t>
            </a:r>
          </a:p>
        </p:txBody>
      </p:sp>
      <p:sp>
        <p:nvSpPr>
          <p:cNvPr id="4" name="Date Placeholder 3">
            <a:extLst>
              <a:ext uri="{FF2B5EF4-FFF2-40B4-BE49-F238E27FC236}">
                <a16:creationId xmlns:a16="http://schemas.microsoft.com/office/drawing/2014/main" id="{8D176122-CD78-824D-82B0-DA30258BDC28}"/>
              </a:ext>
            </a:extLst>
          </p:cNvPr>
          <p:cNvSpPr>
            <a:spLocks noGrp="1"/>
          </p:cNvSpPr>
          <p:nvPr>
            <p:ph type="dt" sz="half" idx="10"/>
          </p:nvPr>
        </p:nvSpPr>
        <p:spPr>
          <a:xfrm>
            <a:off x="76200" y="4972050"/>
            <a:ext cx="1981200" cy="210242"/>
          </a:xfrm>
        </p:spPr>
        <p:txBody>
          <a:bodyPr/>
          <a:lstStyle/>
          <a:p>
            <a:r>
              <a:rPr lang="en-US" dirty="0"/>
              <a:t>03/15/2024</a:t>
            </a:r>
          </a:p>
          <a:p>
            <a:endParaRPr lang="en-US" dirty="0"/>
          </a:p>
        </p:txBody>
      </p:sp>
      <p:sp>
        <p:nvSpPr>
          <p:cNvPr id="5" name="Footer Placeholder 4">
            <a:extLst>
              <a:ext uri="{FF2B5EF4-FFF2-40B4-BE49-F238E27FC236}">
                <a16:creationId xmlns:a16="http://schemas.microsoft.com/office/drawing/2014/main" id="{BF6F930E-ECCD-D049-830C-57229F655FA9}"/>
              </a:ext>
            </a:extLst>
          </p:cNvPr>
          <p:cNvSpPr>
            <a:spLocks noGrp="1"/>
          </p:cNvSpPr>
          <p:nvPr>
            <p:ph type="ftr" sz="quarter" idx="11"/>
          </p:nvPr>
        </p:nvSpPr>
        <p:spPr/>
        <p:txBody>
          <a:bodyPr/>
          <a:lstStyle/>
          <a:p>
            <a:r>
              <a:rPr lang="en-US"/>
              <a:t>Biedron | CBB Knowledge Transfer</a:t>
            </a:r>
          </a:p>
        </p:txBody>
      </p:sp>
      <p:sp>
        <p:nvSpPr>
          <p:cNvPr id="6" name="Slide Number Placeholder 5">
            <a:extLst>
              <a:ext uri="{FF2B5EF4-FFF2-40B4-BE49-F238E27FC236}">
                <a16:creationId xmlns:a16="http://schemas.microsoft.com/office/drawing/2014/main" id="{6E7FCE80-6948-B344-92A0-8C8D40CCD461}"/>
              </a:ext>
            </a:extLst>
          </p:cNvPr>
          <p:cNvSpPr>
            <a:spLocks noGrp="1"/>
          </p:cNvSpPr>
          <p:nvPr>
            <p:ph type="sldNum" sz="quarter" idx="12"/>
          </p:nvPr>
        </p:nvSpPr>
        <p:spPr/>
        <p:txBody>
          <a:bodyPr/>
          <a:lstStyle/>
          <a:p>
            <a:fld id="{921CBE81-14BD-7343-B359-01BCBA3179F9}" type="slidenum">
              <a:rPr lang="en-US" smtClean="0"/>
              <a:t>17</a:t>
            </a:fld>
            <a:endParaRPr lang="en-US"/>
          </a:p>
        </p:txBody>
      </p:sp>
      <p:sp>
        <p:nvSpPr>
          <p:cNvPr id="20" name="Content Placeholder 1">
            <a:extLst>
              <a:ext uri="{FF2B5EF4-FFF2-40B4-BE49-F238E27FC236}">
                <a16:creationId xmlns:a16="http://schemas.microsoft.com/office/drawing/2014/main" id="{193A2B7E-BE7A-9242-93CD-DACC25641A23}"/>
              </a:ext>
            </a:extLst>
          </p:cNvPr>
          <p:cNvSpPr txBox="1">
            <a:spLocks/>
          </p:cNvSpPr>
          <p:nvPr/>
        </p:nvSpPr>
        <p:spPr bwMode="auto">
          <a:xfrm>
            <a:off x="-46257" y="1498237"/>
            <a:ext cx="6407166" cy="36452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68" indent="-257168" algn="l" rtl="0" eaLnBrk="1" fontAlgn="base" hangingPunct="1">
              <a:spcBef>
                <a:spcPct val="20000"/>
              </a:spcBef>
              <a:spcAft>
                <a:spcPct val="0"/>
              </a:spcAft>
              <a:buChar char="•"/>
              <a:defRPr sz="1800">
                <a:ln>
                  <a:noFill/>
                </a:ln>
                <a:solidFill>
                  <a:schemeClr val="tx1">
                    <a:lumMod val="75000"/>
                    <a:lumOff val="25000"/>
                  </a:schemeClr>
                </a:solidFill>
                <a:latin typeface="+mn-lt"/>
                <a:ea typeface="+mn-ea"/>
                <a:cs typeface="+mn-cs"/>
              </a:defRPr>
            </a:lvl1pPr>
            <a:lvl2pPr marL="557199" indent="-214308" algn="l" rtl="0" eaLnBrk="1" fontAlgn="base" hangingPunct="1">
              <a:spcBef>
                <a:spcPct val="20000"/>
              </a:spcBef>
              <a:spcAft>
                <a:spcPct val="0"/>
              </a:spcAft>
              <a:buChar char="–"/>
              <a:defRPr sz="1350">
                <a:ln>
                  <a:noFill/>
                </a:ln>
                <a:solidFill>
                  <a:schemeClr val="tx1">
                    <a:lumMod val="75000"/>
                    <a:lumOff val="25000"/>
                  </a:schemeClr>
                </a:solidFill>
                <a:latin typeface="+mn-lt"/>
              </a:defRPr>
            </a:lvl2pPr>
            <a:lvl3pPr marL="857228" indent="-171446" algn="l" rtl="0" eaLnBrk="1" fontAlgn="base" hangingPunct="1">
              <a:spcBef>
                <a:spcPct val="20000"/>
              </a:spcBef>
              <a:spcAft>
                <a:spcPct val="0"/>
              </a:spcAft>
              <a:buChar char="•"/>
              <a:defRPr sz="1350">
                <a:ln>
                  <a:noFill/>
                </a:ln>
                <a:solidFill>
                  <a:schemeClr val="tx1">
                    <a:lumMod val="75000"/>
                    <a:lumOff val="25000"/>
                  </a:schemeClr>
                </a:solidFill>
                <a:latin typeface="+mn-lt"/>
              </a:defRPr>
            </a:lvl3pPr>
            <a:lvl4pPr marL="1200120" indent="-171446" algn="l" rtl="0" eaLnBrk="1" fontAlgn="base" hangingPunct="1">
              <a:spcBef>
                <a:spcPct val="20000"/>
              </a:spcBef>
              <a:spcAft>
                <a:spcPct val="0"/>
              </a:spcAft>
              <a:buChar char="–"/>
              <a:defRPr sz="1350">
                <a:ln>
                  <a:noFill/>
                </a:ln>
                <a:solidFill>
                  <a:schemeClr val="tx1">
                    <a:lumMod val="75000"/>
                    <a:lumOff val="25000"/>
                  </a:schemeClr>
                </a:solidFill>
                <a:latin typeface="+mn-lt"/>
              </a:defRPr>
            </a:lvl4pPr>
            <a:lvl5pPr marL="1543012" indent="-171446" algn="l" rtl="0" eaLnBrk="1" fontAlgn="base" hangingPunct="1">
              <a:spcBef>
                <a:spcPct val="20000"/>
              </a:spcBef>
              <a:spcAft>
                <a:spcPct val="0"/>
              </a:spcAft>
              <a:buChar char="»"/>
              <a:defRPr sz="1350">
                <a:ln>
                  <a:noFill/>
                </a:ln>
                <a:solidFill>
                  <a:schemeClr val="tx1">
                    <a:lumMod val="75000"/>
                    <a:lumOff val="25000"/>
                  </a:schemeClr>
                </a:solidFill>
                <a:latin typeface="+mn-lt"/>
              </a:defRPr>
            </a:lvl5pPr>
            <a:lvl6pPr marL="1885903" indent="-171446" algn="l" rtl="0" eaLnBrk="1" fontAlgn="base" hangingPunct="1">
              <a:spcBef>
                <a:spcPct val="20000"/>
              </a:spcBef>
              <a:spcAft>
                <a:spcPct val="0"/>
              </a:spcAft>
              <a:buChar char="»"/>
              <a:defRPr sz="1500">
                <a:solidFill>
                  <a:srgbClr val="660066"/>
                </a:solidFill>
                <a:latin typeface="+mn-lt"/>
              </a:defRPr>
            </a:lvl6pPr>
            <a:lvl7pPr marL="2228795" indent="-171446" algn="l" rtl="0" eaLnBrk="1" fontAlgn="base" hangingPunct="1">
              <a:spcBef>
                <a:spcPct val="20000"/>
              </a:spcBef>
              <a:spcAft>
                <a:spcPct val="0"/>
              </a:spcAft>
              <a:buChar char="»"/>
              <a:defRPr sz="1500">
                <a:solidFill>
                  <a:srgbClr val="660066"/>
                </a:solidFill>
                <a:latin typeface="+mn-lt"/>
              </a:defRPr>
            </a:lvl7pPr>
            <a:lvl8pPr marL="2571686" indent="-171446" algn="l" rtl="0" eaLnBrk="1" fontAlgn="base" hangingPunct="1">
              <a:spcBef>
                <a:spcPct val="20000"/>
              </a:spcBef>
              <a:spcAft>
                <a:spcPct val="0"/>
              </a:spcAft>
              <a:buChar char="»"/>
              <a:defRPr sz="1500">
                <a:solidFill>
                  <a:srgbClr val="660066"/>
                </a:solidFill>
                <a:latin typeface="+mn-lt"/>
              </a:defRPr>
            </a:lvl8pPr>
            <a:lvl9pPr marL="2914577" indent="-171446" algn="l" rtl="0" eaLnBrk="1" fontAlgn="base" hangingPunct="1">
              <a:spcBef>
                <a:spcPct val="20000"/>
              </a:spcBef>
              <a:spcAft>
                <a:spcPct val="0"/>
              </a:spcAft>
              <a:buChar char="»"/>
              <a:defRPr sz="1500">
                <a:solidFill>
                  <a:srgbClr val="660066"/>
                </a:solidFill>
                <a:latin typeface="+mn-lt"/>
              </a:defRPr>
            </a:lvl9pPr>
          </a:lstStyle>
          <a:p>
            <a:pPr defTabSz="914400"/>
            <a:r>
              <a:rPr lang="en-US" sz="1650" kern="0" dirty="0"/>
              <a:t>These photocathodes can assist e-RHIC and future hadron collider electron-based cooling systems.</a:t>
            </a:r>
          </a:p>
          <a:p>
            <a:pPr defTabSz="914400"/>
            <a:r>
              <a:rPr lang="en-US" sz="1650" kern="0" dirty="0"/>
              <a:t>Demonstrated single layer graphene protection of arbitrary air-sensitive metallic photocathodes via a new technique for graphene transfer—transferring this procedure to alkali antimonide photocathodes is underway.</a:t>
            </a:r>
          </a:p>
          <a:p>
            <a:pPr defTabSz="914400"/>
            <a:r>
              <a:rPr lang="en-US" sz="1650" kern="0" dirty="0"/>
              <a:t>Successful high-current testing of GaAs photocathodes activated with Sb-O-Cs, with lifetime up to 50% better compared to Cs alone.</a:t>
            </a:r>
          </a:p>
          <a:p>
            <a:pPr defTabSz="914400"/>
            <a:r>
              <a:rPr lang="en-US" sz="1650" kern="0" dirty="0"/>
              <a:t>Graduate Student Jai Kwan Bae [PhD, 2022], transferred Sb-O-Cs GaAs activation know-how to JLAB during extended visit (funded by separate DOE Stewardship Track 3 award).</a:t>
            </a:r>
          </a:p>
          <a:p>
            <a:pPr defTabSz="914400"/>
            <a:endParaRPr lang="en-US" kern="0" dirty="0"/>
          </a:p>
          <a:p>
            <a:pPr defTabSz="914400"/>
            <a:endParaRPr lang="en-US" sz="1400" kern="0" dirty="0"/>
          </a:p>
        </p:txBody>
      </p:sp>
      <p:sp>
        <p:nvSpPr>
          <p:cNvPr id="21" name="TextBox 20">
            <a:extLst>
              <a:ext uri="{FF2B5EF4-FFF2-40B4-BE49-F238E27FC236}">
                <a16:creationId xmlns:a16="http://schemas.microsoft.com/office/drawing/2014/main" id="{9425E1EE-0243-7747-9AB0-3BCD67C73479}"/>
              </a:ext>
            </a:extLst>
          </p:cNvPr>
          <p:cNvSpPr txBox="1"/>
          <p:nvPr/>
        </p:nvSpPr>
        <p:spPr>
          <a:xfrm>
            <a:off x="6174145" y="4497169"/>
            <a:ext cx="2879678" cy="646331"/>
          </a:xfrm>
          <a:prstGeom prst="rect">
            <a:avLst/>
          </a:prstGeom>
          <a:noFill/>
        </p:spPr>
        <p:txBody>
          <a:bodyPr wrap="square" rtlCol="0">
            <a:spAutoFit/>
          </a:bodyPr>
          <a:lstStyle/>
          <a:p>
            <a:pPr algn="ctr"/>
            <a:r>
              <a:rPr lang="en-US" sz="1200" dirty="0"/>
              <a:t>ULTIMATE GOAL: full robustness testing leads to cathode adoption in nuclear/HEP accelerator facilities.</a:t>
            </a:r>
          </a:p>
        </p:txBody>
      </p:sp>
      <p:pic>
        <p:nvPicPr>
          <p:cNvPr id="25" name="Picture 24">
            <a:extLst>
              <a:ext uri="{FF2B5EF4-FFF2-40B4-BE49-F238E27FC236}">
                <a16:creationId xmlns:a16="http://schemas.microsoft.com/office/drawing/2014/main" id="{AD562050-3832-1640-B624-53AB1DE9C22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70543" y="3170261"/>
            <a:ext cx="2575348" cy="1325546"/>
          </a:xfrm>
          <a:prstGeom prst="rect">
            <a:avLst/>
          </a:prstGeom>
        </p:spPr>
      </p:pic>
      <p:pic>
        <p:nvPicPr>
          <p:cNvPr id="13" name="Picture 12" descr="Logo, company name&#10;&#10;Description automatically generated">
            <a:extLst>
              <a:ext uri="{FF2B5EF4-FFF2-40B4-BE49-F238E27FC236}">
                <a16:creationId xmlns:a16="http://schemas.microsoft.com/office/drawing/2014/main" id="{572A7AE1-FD3C-F24B-9011-894700A0FE46}"/>
              </a:ext>
            </a:extLst>
          </p:cNvPr>
          <p:cNvPicPr>
            <a:picLocks noChangeAspect="1"/>
          </p:cNvPicPr>
          <p:nvPr/>
        </p:nvPicPr>
        <p:blipFill>
          <a:blip r:embed="rId3"/>
          <a:stretch>
            <a:fillRect/>
          </a:stretch>
        </p:blipFill>
        <p:spPr>
          <a:xfrm>
            <a:off x="7502243" y="1240785"/>
            <a:ext cx="1524662" cy="583824"/>
          </a:xfrm>
          <a:prstGeom prst="rect">
            <a:avLst/>
          </a:prstGeom>
        </p:spPr>
      </p:pic>
      <p:pic>
        <p:nvPicPr>
          <p:cNvPr id="14" name="Picture 13">
            <a:extLst>
              <a:ext uri="{FF2B5EF4-FFF2-40B4-BE49-F238E27FC236}">
                <a16:creationId xmlns:a16="http://schemas.microsoft.com/office/drawing/2014/main" id="{4C4BF042-EC4D-D244-B73A-37358F5F45A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86675" y="1296068"/>
            <a:ext cx="1398474" cy="452872"/>
          </a:xfrm>
          <a:prstGeom prst="rect">
            <a:avLst/>
          </a:prstGeom>
        </p:spPr>
      </p:pic>
      <p:sp>
        <p:nvSpPr>
          <p:cNvPr id="15" name="TextBox 14">
            <a:extLst>
              <a:ext uri="{FF2B5EF4-FFF2-40B4-BE49-F238E27FC236}">
                <a16:creationId xmlns:a16="http://schemas.microsoft.com/office/drawing/2014/main" id="{CC75DA6E-6F2F-554D-956D-14D47D74E26D}"/>
              </a:ext>
            </a:extLst>
          </p:cNvPr>
          <p:cNvSpPr txBox="1"/>
          <p:nvPr/>
        </p:nvSpPr>
        <p:spPr>
          <a:xfrm>
            <a:off x="6064468" y="1874825"/>
            <a:ext cx="3079531" cy="1169551"/>
          </a:xfrm>
          <a:prstGeom prst="rect">
            <a:avLst/>
          </a:prstGeom>
          <a:noFill/>
          <a:ln w="19050">
            <a:solidFill>
              <a:srgbClr val="C00000"/>
            </a:solidFill>
          </a:ln>
        </p:spPr>
        <p:txBody>
          <a:bodyPr wrap="square">
            <a:spAutoFit/>
          </a:bodyPr>
          <a:lstStyle/>
          <a:p>
            <a:pPr algn="ctr" defTabSz="1219170"/>
            <a:r>
              <a:rPr lang="en-US" sz="1400" kern="0" dirty="0"/>
              <a:t>For the testing, CBB has access to the dedicated high current testing facility @ Cornell: HERACLES (see figure), which delivers high power electron beams from a dc gun.</a:t>
            </a:r>
          </a:p>
        </p:txBody>
      </p:sp>
    </p:spTree>
    <p:extLst>
      <p:ext uri="{BB962C8B-B14F-4D97-AF65-F5344CB8AC3E}">
        <p14:creationId xmlns:p14="http://schemas.microsoft.com/office/powerpoint/2010/main" val="3598432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1A78F8-6F46-044A-9A22-B970EC9BF5B5}"/>
              </a:ext>
            </a:extLst>
          </p:cNvPr>
          <p:cNvSpPr>
            <a:spLocks noGrp="1"/>
          </p:cNvSpPr>
          <p:nvPr>
            <p:ph idx="1"/>
          </p:nvPr>
        </p:nvSpPr>
        <p:spPr>
          <a:xfrm>
            <a:off x="6805" y="585509"/>
            <a:ext cx="9144000" cy="4312888"/>
          </a:xfrm>
        </p:spPr>
        <p:txBody>
          <a:bodyPr/>
          <a:lstStyle/>
          <a:p>
            <a:pPr marL="0" indent="0" algn="just" eaLnBrk="0" hangingPunct="0">
              <a:spcBef>
                <a:spcPct val="0"/>
              </a:spcBef>
              <a:buNone/>
            </a:pPr>
            <a:r>
              <a:rPr lang="en-US" altLang="ja-JP" sz="1500" b="1" dirty="0">
                <a:solidFill>
                  <a:srgbClr val="000000"/>
                </a:solidFill>
                <a:latin typeface="Times New Roman" panose="02020603050405020304" pitchFamily="18" charset="0"/>
                <a:ea typeface="Times New Roman" panose="02020603050405020304" pitchFamily="18" charset="0"/>
                <a:sym typeface="Symbol" pitchFamily="2" charset="2"/>
              </a:rPr>
              <a:t>Deliverable 2.4: </a:t>
            </a:r>
            <a:r>
              <a:rPr lang="en-US" altLang="ja-JP" sz="1500" dirty="0">
                <a:solidFill>
                  <a:srgbClr val="000000"/>
                </a:solidFill>
                <a:latin typeface="Times New Roman" panose="02020603050405020304" pitchFamily="18" charset="0"/>
                <a:ea typeface="Times New Roman" panose="02020603050405020304" pitchFamily="18" charset="0"/>
                <a:sym typeface="Symbol" pitchFamily="2" charset="2"/>
              </a:rPr>
              <a:t>The transfer of CBB technology for a photoemission source with sub-100-nm spot size (</a:t>
            </a:r>
            <a:r>
              <a:rPr lang="en-US" altLang="ja-JP" sz="1500" i="1" dirty="0">
                <a:solidFill>
                  <a:srgbClr val="000000"/>
                </a:solidFill>
                <a:latin typeface="Times New Roman" panose="02020603050405020304" pitchFamily="18" charset="0"/>
                <a:ea typeface="Times New Roman" panose="02020603050405020304" pitchFamily="18" charset="0"/>
                <a:sym typeface="Symbol" pitchFamily="2" charset="2"/>
              </a:rPr>
              <a:t>PHC Deliverable 3.1</a:t>
            </a:r>
            <a:r>
              <a:rPr lang="en-US" altLang="ja-JP" sz="1500" dirty="0">
                <a:solidFill>
                  <a:srgbClr val="000000"/>
                </a:solidFill>
                <a:latin typeface="Times New Roman" panose="02020603050405020304" pitchFamily="18" charset="0"/>
                <a:ea typeface="Times New Roman" panose="02020603050405020304" pitchFamily="18" charset="0"/>
                <a:sym typeface="Symbol" pitchFamily="2" charset="2"/>
              </a:rPr>
              <a:t>).</a:t>
            </a:r>
            <a:endParaRPr lang="en-US" altLang="ja-JP" sz="1500" dirty="0">
              <a:solidFill>
                <a:srgbClr val="000000"/>
              </a:solidFill>
              <a:latin typeface="Times New Roman" panose="02020603050405020304" pitchFamily="18" charset="0"/>
              <a:sym typeface="Symbol" pitchFamily="2" charset="2"/>
            </a:endParaRPr>
          </a:p>
        </p:txBody>
      </p:sp>
      <p:sp>
        <p:nvSpPr>
          <p:cNvPr id="3" name="Title 2">
            <a:extLst>
              <a:ext uri="{FF2B5EF4-FFF2-40B4-BE49-F238E27FC236}">
                <a16:creationId xmlns:a16="http://schemas.microsoft.com/office/drawing/2014/main" id="{EADF3B1D-81A5-814D-9E3A-601AC473B2C1}"/>
              </a:ext>
            </a:extLst>
          </p:cNvPr>
          <p:cNvSpPr>
            <a:spLocks noGrp="1"/>
          </p:cNvSpPr>
          <p:nvPr>
            <p:ph type="title"/>
          </p:nvPr>
        </p:nvSpPr>
        <p:spPr>
          <a:xfrm>
            <a:off x="896540" y="-197109"/>
            <a:ext cx="7886700" cy="994172"/>
          </a:xfrm>
        </p:spPr>
        <p:txBody>
          <a:bodyPr/>
          <a:lstStyle/>
          <a:p>
            <a:r>
              <a:rPr lang="en-US" dirty="0"/>
              <a:t>Photocathodes for Microscopes</a:t>
            </a:r>
          </a:p>
        </p:txBody>
      </p:sp>
      <p:sp>
        <p:nvSpPr>
          <p:cNvPr id="4" name="Date Placeholder 3">
            <a:extLst>
              <a:ext uri="{FF2B5EF4-FFF2-40B4-BE49-F238E27FC236}">
                <a16:creationId xmlns:a16="http://schemas.microsoft.com/office/drawing/2014/main" id="{C6642B02-13F7-884C-A3AC-BA61D412A464}"/>
              </a:ext>
            </a:extLst>
          </p:cNvPr>
          <p:cNvSpPr>
            <a:spLocks noGrp="1"/>
          </p:cNvSpPr>
          <p:nvPr>
            <p:ph type="dt" sz="half" idx="10"/>
          </p:nvPr>
        </p:nvSpPr>
        <p:spPr/>
        <p:txBody>
          <a:bodyPr/>
          <a:lstStyle/>
          <a:p>
            <a:r>
              <a:rPr lang="en-US" dirty="0"/>
              <a:t>03/15/2024</a:t>
            </a:r>
          </a:p>
        </p:txBody>
      </p:sp>
      <p:sp>
        <p:nvSpPr>
          <p:cNvPr id="5" name="Footer Placeholder 4">
            <a:extLst>
              <a:ext uri="{FF2B5EF4-FFF2-40B4-BE49-F238E27FC236}">
                <a16:creationId xmlns:a16="http://schemas.microsoft.com/office/drawing/2014/main" id="{CB6FF804-3CDC-3249-85FE-3ECD0770D0C9}"/>
              </a:ext>
            </a:extLst>
          </p:cNvPr>
          <p:cNvSpPr>
            <a:spLocks noGrp="1"/>
          </p:cNvSpPr>
          <p:nvPr>
            <p:ph type="ftr" sz="quarter" idx="11"/>
          </p:nvPr>
        </p:nvSpPr>
        <p:spPr/>
        <p:txBody>
          <a:bodyPr/>
          <a:lstStyle/>
          <a:p>
            <a:r>
              <a:rPr lang="en-US" dirty="0"/>
              <a:t>Biedron | CBB Knowledge Transfer</a:t>
            </a:r>
          </a:p>
        </p:txBody>
      </p:sp>
      <p:sp>
        <p:nvSpPr>
          <p:cNvPr id="6" name="Slide Number Placeholder 5">
            <a:extLst>
              <a:ext uri="{FF2B5EF4-FFF2-40B4-BE49-F238E27FC236}">
                <a16:creationId xmlns:a16="http://schemas.microsoft.com/office/drawing/2014/main" id="{55EB8DDC-B1CA-8A4E-BFF8-A83376722AF7}"/>
              </a:ext>
            </a:extLst>
          </p:cNvPr>
          <p:cNvSpPr>
            <a:spLocks noGrp="1"/>
          </p:cNvSpPr>
          <p:nvPr>
            <p:ph type="sldNum" sz="quarter" idx="12"/>
          </p:nvPr>
        </p:nvSpPr>
        <p:spPr/>
        <p:txBody>
          <a:bodyPr/>
          <a:lstStyle/>
          <a:p>
            <a:fld id="{921CBE81-14BD-7343-B359-01BCBA3179F9}" type="slidenum">
              <a:rPr lang="en-US" smtClean="0"/>
              <a:t>18</a:t>
            </a:fld>
            <a:endParaRPr lang="en-US"/>
          </a:p>
        </p:txBody>
      </p:sp>
      <p:sp>
        <p:nvSpPr>
          <p:cNvPr id="13" name="Content Placeholder 1">
            <a:extLst>
              <a:ext uri="{FF2B5EF4-FFF2-40B4-BE49-F238E27FC236}">
                <a16:creationId xmlns:a16="http://schemas.microsoft.com/office/drawing/2014/main" id="{84888D34-3743-DC45-8388-840CCAD7D7F8}"/>
              </a:ext>
            </a:extLst>
          </p:cNvPr>
          <p:cNvSpPr txBox="1">
            <a:spLocks/>
          </p:cNvSpPr>
          <p:nvPr/>
        </p:nvSpPr>
        <p:spPr bwMode="auto">
          <a:xfrm>
            <a:off x="-26160" y="1039487"/>
            <a:ext cx="7717248" cy="34735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68" indent="-257168" algn="l" rtl="0" eaLnBrk="1" fontAlgn="base" hangingPunct="1">
              <a:spcBef>
                <a:spcPct val="20000"/>
              </a:spcBef>
              <a:spcAft>
                <a:spcPct val="0"/>
              </a:spcAft>
              <a:buChar char="•"/>
              <a:defRPr sz="1800">
                <a:ln>
                  <a:noFill/>
                </a:ln>
                <a:solidFill>
                  <a:schemeClr val="tx1">
                    <a:lumMod val="75000"/>
                    <a:lumOff val="25000"/>
                  </a:schemeClr>
                </a:solidFill>
                <a:latin typeface="+mn-lt"/>
                <a:ea typeface="+mn-ea"/>
                <a:cs typeface="+mn-cs"/>
              </a:defRPr>
            </a:lvl1pPr>
            <a:lvl2pPr marL="557199" indent="-214308" algn="l" rtl="0" eaLnBrk="1" fontAlgn="base" hangingPunct="1">
              <a:spcBef>
                <a:spcPct val="20000"/>
              </a:spcBef>
              <a:spcAft>
                <a:spcPct val="0"/>
              </a:spcAft>
              <a:buChar char="–"/>
              <a:defRPr sz="1350">
                <a:ln>
                  <a:noFill/>
                </a:ln>
                <a:solidFill>
                  <a:schemeClr val="tx1">
                    <a:lumMod val="75000"/>
                    <a:lumOff val="25000"/>
                  </a:schemeClr>
                </a:solidFill>
                <a:latin typeface="+mn-lt"/>
              </a:defRPr>
            </a:lvl2pPr>
            <a:lvl3pPr marL="857228" indent="-171446" algn="l" rtl="0" eaLnBrk="1" fontAlgn="base" hangingPunct="1">
              <a:spcBef>
                <a:spcPct val="20000"/>
              </a:spcBef>
              <a:spcAft>
                <a:spcPct val="0"/>
              </a:spcAft>
              <a:buChar char="•"/>
              <a:defRPr sz="1350">
                <a:ln>
                  <a:noFill/>
                </a:ln>
                <a:solidFill>
                  <a:schemeClr val="tx1">
                    <a:lumMod val="75000"/>
                    <a:lumOff val="25000"/>
                  </a:schemeClr>
                </a:solidFill>
                <a:latin typeface="+mn-lt"/>
              </a:defRPr>
            </a:lvl3pPr>
            <a:lvl4pPr marL="1200120" indent="-171446" algn="l" rtl="0" eaLnBrk="1" fontAlgn="base" hangingPunct="1">
              <a:spcBef>
                <a:spcPct val="20000"/>
              </a:spcBef>
              <a:spcAft>
                <a:spcPct val="0"/>
              </a:spcAft>
              <a:buChar char="–"/>
              <a:defRPr sz="1350">
                <a:ln>
                  <a:noFill/>
                </a:ln>
                <a:solidFill>
                  <a:schemeClr val="tx1">
                    <a:lumMod val="75000"/>
                    <a:lumOff val="25000"/>
                  </a:schemeClr>
                </a:solidFill>
                <a:latin typeface="+mn-lt"/>
              </a:defRPr>
            </a:lvl4pPr>
            <a:lvl5pPr marL="1543012" indent="-171446" algn="l" rtl="0" eaLnBrk="1" fontAlgn="base" hangingPunct="1">
              <a:spcBef>
                <a:spcPct val="20000"/>
              </a:spcBef>
              <a:spcAft>
                <a:spcPct val="0"/>
              </a:spcAft>
              <a:buChar char="»"/>
              <a:defRPr sz="1350">
                <a:ln>
                  <a:noFill/>
                </a:ln>
                <a:solidFill>
                  <a:schemeClr val="tx1">
                    <a:lumMod val="75000"/>
                    <a:lumOff val="25000"/>
                  </a:schemeClr>
                </a:solidFill>
                <a:latin typeface="+mn-lt"/>
              </a:defRPr>
            </a:lvl5pPr>
            <a:lvl6pPr marL="1885903" indent="-171446" algn="l" rtl="0" eaLnBrk="1" fontAlgn="base" hangingPunct="1">
              <a:spcBef>
                <a:spcPct val="20000"/>
              </a:spcBef>
              <a:spcAft>
                <a:spcPct val="0"/>
              </a:spcAft>
              <a:buChar char="»"/>
              <a:defRPr sz="1500">
                <a:solidFill>
                  <a:srgbClr val="660066"/>
                </a:solidFill>
                <a:latin typeface="+mn-lt"/>
              </a:defRPr>
            </a:lvl6pPr>
            <a:lvl7pPr marL="2228795" indent="-171446" algn="l" rtl="0" eaLnBrk="1" fontAlgn="base" hangingPunct="1">
              <a:spcBef>
                <a:spcPct val="20000"/>
              </a:spcBef>
              <a:spcAft>
                <a:spcPct val="0"/>
              </a:spcAft>
              <a:buChar char="»"/>
              <a:defRPr sz="1500">
                <a:solidFill>
                  <a:srgbClr val="660066"/>
                </a:solidFill>
                <a:latin typeface="+mn-lt"/>
              </a:defRPr>
            </a:lvl7pPr>
            <a:lvl8pPr marL="2571686" indent="-171446" algn="l" rtl="0" eaLnBrk="1" fontAlgn="base" hangingPunct="1">
              <a:spcBef>
                <a:spcPct val="20000"/>
              </a:spcBef>
              <a:spcAft>
                <a:spcPct val="0"/>
              </a:spcAft>
              <a:buChar char="»"/>
              <a:defRPr sz="1500">
                <a:solidFill>
                  <a:srgbClr val="660066"/>
                </a:solidFill>
                <a:latin typeface="+mn-lt"/>
              </a:defRPr>
            </a:lvl8pPr>
            <a:lvl9pPr marL="2914577" indent="-171446" algn="l" rtl="0" eaLnBrk="1" fontAlgn="base" hangingPunct="1">
              <a:spcBef>
                <a:spcPct val="20000"/>
              </a:spcBef>
              <a:spcAft>
                <a:spcPct val="0"/>
              </a:spcAft>
              <a:buChar char="»"/>
              <a:defRPr sz="1500">
                <a:solidFill>
                  <a:srgbClr val="660066"/>
                </a:solidFill>
                <a:latin typeface="+mn-lt"/>
              </a:defRPr>
            </a:lvl9pPr>
          </a:lstStyle>
          <a:p>
            <a:pPr defTabSz="914378"/>
            <a:r>
              <a:rPr lang="en-US" sz="1400" kern="0" dirty="0"/>
              <a:t>IDES/JEOL (Reed) and CBB (Karkare, Maxson) continue to have informal discussions about the transfer of sub-100-nm-sized cathodes.</a:t>
            </a:r>
          </a:p>
          <a:p>
            <a:pPr defTabSz="914378"/>
            <a:r>
              <a:rPr lang="en-US" sz="1400" kern="0" dirty="0"/>
              <a:t>CBB has devised two approaches to meeting the requirements of the sub-100-nm spot size and are working through the development steps:</a:t>
            </a:r>
          </a:p>
          <a:p>
            <a:pPr lvl="1" defTabSz="914378"/>
            <a:r>
              <a:rPr lang="en-US" sz="1100" b="1" kern="0" dirty="0"/>
              <a:t>APPROACH 1: </a:t>
            </a:r>
            <a:r>
              <a:rPr lang="en-US" sz="1100" b="1" i="1" kern="0" dirty="0"/>
              <a:t>Using plasmonic focusing – New defect free plasmonic spirals fabricated. Demonstration expected summer 2023.</a:t>
            </a:r>
            <a:endParaRPr lang="en-US" sz="1100" kern="0" dirty="0"/>
          </a:p>
          <a:p>
            <a:pPr lvl="1" defTabSz="914378"/>
            <a:r>
              <a:rPr lang="en-US" sz="1100" b="1" kern="0" dirty="0"/>
              <a:t>APPROACH 2: Using nano-scale work-function patterning – </a:t>
            </a:r>
            <a:r>
              <a:rPr lang="en-US" sz="1100" b="1" i="1" kern="0" dirty="0"/>
              <a:t>Effort to develop impurity-free nanofabrication process. First results expected by spring 2024.</a:t>
            </a:r>
            <a:endParaRPr lang="en-US" sz="1100" i="1" kern="0" dirty="0"/>
          </a:p>
          <a:p>
            <a:pPr defTabSz="914378"/>
            <a:r>
              <a:rPr lang="en-US" sz="1400" kern="0" dirty="0"/>
              <a:t>IDES is interested in high QE cathodes (like alkali-antimonides) for Microscopes.</a:t>
            </a:r>
          </a:p>
          <a:p>
            <a:pPr defTabSz="914378"/>
            <a:r>
              <a:rPr lang="en-US" sz="1400" kern="0" dirty="0"/>
              <a:t>The ASU DC gun will be a test bed for these technologies. </a:t>
            </a:r>
          </a:p>
          <a:p>
            <a:pPr lvl="1" defTabSz="914378"/>
            <a:r>
              <a:rPr lang="en-US" sz="1100" kern="0" dirty="0"/>
              <a:t>Gun and emittance measurement system commissioned first measurements with alkali-antimonides underway</a:t>
            </a:r>
          </a:p>
          <a:p>
            <a:pPr defTabSz="914378"/>
            <a:r>
              <a:rPr lang="en-US" sz="1400" kern="0" dirty="0"/>
              <a:t>Demonstrating and testing these in an electron gun will be essential before the industry will consider integration and test into their products. We are searching for funding for building a relevant gun for the industry as a test bed (in collaboration with IDES/JEOL.</a:t>
            </a:r>
          </a:p>
          <a:p>
            <a:pPr defTabSz="914378"/>
            <a:r>
              <a:rPr lang="en-US" sz="1400" kern="0" dirty="0"/>
              <a:t>Also will be integrated into </a:t>
            </a:r>
            <a:r>
              <a:rPr lang="en-US" sz="1400" kern="0" dirty="0" err="1"/>
              <a:t>HiRES</a:t>
            </a:r>
            <a:r>
              <a:rPr lang="en-US" sz="1400" kern="0" dirty="0"/>
              <a:t> and MEDUSA (LBL), and UED (Cornell)</a:t>
            </a:r>
          </a:p>
        </p:txBody>
      </p:sp>
      <p:grpSp>
        <p:nvGrpSpPr>
          <p:cNvPr id="7" name="Group 6">
            <a:extLst>
              <a:ext uri="{FF2B5EF4-FFF2-40B4-BE49-F238E27FC236}">
                <a16:creationId xmlns:a16="http://schemas.microsoft.com/office/drawing/2014/main" id="{17920686-662B-740D-F408-3C02ACE07653}"/>
              </a:ext>
            </a:extLst>
          </p:cNvPr>
          <p:cNvGrpSpPr/>
          <p:nvPr/>
        </p:nvGrpSpPr>
        <p:grpSpPr>
          <a:xfrm>
            <a:off x="198755" y="4393322"/>
            <a:ext cx="7307710" cy="693967"/>
            <a:chOff x="24641" y="6202867"/>
            <a:chExt cx="9743613" cy="925284"/>
          </a:xfrm>
        </p:grpSpPr>
        <p:sp>
          <p:nvSpPr>
            <p:cNvPr id="18" name="Right Arrow 17">
              <a:extLst>
                <a:ext uri="{FF2B5EF4-FFF2-40B4-BE49-F238E27FC236}">
                  <a16:creationId xmlns:a16="http://schemas.microsoft.com/office/drawing/2014/main" id="{85024C4A-34F9-F347-931A-2C20B87DC179}"/>
                </a:ext>
              </a:extLst>
            </p:cNvPr>
            <p:cNvSpPr/>
            <p:nvPr/>
          </p:nvSpPr>
          <p:spPr>
            <a:xfrm>
              <a:off x="3144356" y="6266376"/>
              <a:ext cx="777481" cy="6461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C0E2EC75-5226-0443-BC26-5A6D41D36CD1}"/>
                </a:ext>
              </a:extLst>
            </p:cNvPr>
            <p:cNvSpPr txBox="1"/>
            <p:nvPr/>
          </p:nvSpPr>
          <p:spPr>
            <a:xfrm>
              <a:off x="24641" y="6255959"/>
              <a:ext cx="3011409" cy="615551"/>
            </a:xfrm>
            <a:prstGeom prst="rect">
              <a:avLst/>
            </a:prstGeom>
            <a:noFill/>
            <a:ln w="19050">
              <a:solidFill>
                <a:srgbClr val="C00000"/>
              </a:solidFill>
            </a:ln>
          </p:spPr>
          <p:txBody>
            <a:bodyPr wrap="square" rtlCol="0">
              <a:spAutoFit/>
            </a:bodyPr>
            <a:lstStyle/>
            <a:p>
              <a:pPr algn="ctr"/>
              <a:r>
                <a:rPr lang="en-US" sz="1200" dirty="0"/>
                <a:t>2 years for development</a:t>
              </a:r>
            </a:p>
            <a:p>
              <a:pPr algn="ctr"/>
              <a:r>
                <a:rPr lang="en-US" sz="1200" dirty="0"/>
                <a:t>Improvements (FY2023-2024)</a:t>
              </a:r>
            </a:p>
          </p:txBody>
        </p:sp>
        <p:sp>
          <p:nvSpPr>
            <p:cNvPr id="20" name="TextBox 19">
              <a:extLst>
                <a:ext uri="{FF2B5EF4-FFF2-40B4-BE49-F238E27FC236}">
                  <a16:creationId xmlns:a16="http://schemas.microsoft.com/office/drawing/2014/main" id="{1785F4B1-114D-FE48-B4AF-51CAC12EDE21}"/>
                </a:ext>
              </a:extLst>
            </p:cNvPr>
            <p:cNvSpPr txBox="1"/>
            <p:nvPr/>
          </p:nvSpPr>
          <p:spPr>
            <a:xfrm>
              <a:off x="4057269" y="6266376"/>
              <a:ext cx="2888719" cy="861775"/>
            </a:xfrm>
            <a:prstGeom prst="rect">
              <a:avLst/>
            </a:prstGeom>
            <a:noFill/>
            <a:ln w="19050">
              <a:solidFill>
                <a:srgbClr val="C00000"/>
              </a:solidFill>
            </a:ln>
          </p:spPr>
          <p:txBody>
            <a:bodyPr wrap="square" rtlCol="0">
              <a:spAutoFit/>
            </a:bodyPr>
            <a:lstStyle>
              <a:defPPr>
                <a:defRPr lang="en-US"/>
              </a:defPPr>
              <a:lvl1pPr>
                <a:defRPr sz="1300"/>
              </a:lvl1pPr>
            </a:lstStyle>
            <a:p>
              <a:pPr algn="ctr"/>
              <a:r>
                <a:rPr lang="en-US" sz="1200" dirty="0"/>
                <a:t>Validate cathode performance in CBB electron guns (FY2024-2025)</a:t>
              </a:r>
            </a:p>
          </p:txBody>
        </p:sp>
        <p:sp>
          <p:nvSpPr>
            <p:cNvPr id="21" name="Right Arrow 20">
              <a:extLst>
                <a:ext uri="{FF2B5EF4-FFF2-40B4-BE49-F238E27FC236}">
                  <a16:creationId xmlns:a16="http://schemas.microsoft.com/office/drawing/2014/main" id="{26AB6277-C871-7B46-A1C2-301A12D351BE}"/>
                </a:ext>
              </a:extLst>
            </p:cNvPr>
            <p:cNvSpPr/>
            <p:nvPr/>
          </p:nvSpPr>
          <p:spPr>
            <a:xfrm>
              <a:off x="7060751" y="6222218"/>
              <a:ext cx="777481" cy="6461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11C5FD05-023F-A641-86BE-149E54534865}"/>
                </a:ext>
              </a:extLst>
            </p:cNvPr>
            <p:cNvSpPr txBox="1"/>
            <p:nvPr/>
          </p:nvSpPr>
          <p:spPr>
            <a:xfrm>
              <a:off x="7947239" y="6202867"/>
              <a:ext cx="1821015" cy="656591"/>
            </a:xfrm>
            <a:prstGeom prst="rect">
              <a:avLst/>
            </a:prstGeom>
            <a:noFill/>
            <a:ln w="19050">
              <a:solidFill>
                <a:srgbClr val="C00000"/>
              </a:solidFill>
            </a:ln>
          </p:spPr>
          <p:txBody>
            <a:bodyPr wrap="square" rtlCol="0">
              <a:spAutoFit/>
            </a:bodyPr>
            <a:lstStyle>
              <a:defPPr>
                <a:defRPr lang="en-US"/>
              </a:defPPr>
              <a:lvl1pPr>
                <a:defRPr sz="1300"/>
              </a:lvl1pPr>
            </a:lstStyle>
            <a:p>
              <a:pPr algn="ctr"/>
              <a:r>
                <a:rPr lang="en-US" dirty="0"/>
                <a:t>KT to IDES</a:t>
              </a:r>
            </a:p>
            <a:p>
              <a:pPr algn="ctr"/>
              <a:r>
                <a:rPr lang="en-US" dirty="0"/>
                <a:t>(FY2025)</a:t>
              </a:r>
            </a:p>
          </p:txBody>
        </p:sp>
      </p:grpSp>
      <p:sp>
        <p:nvSpPr>
          <p:cNvPr id="14" name="TextBox 13">
            <a:extLst>
              <a:ext uri="{FF2B5EF4-FFF2-40B4-BE49-F238E27FC236}">
                <a16:creationId xmlns:a16="http://schemas.microsoft.com/office/drawing/2014/main" id="{A44EAA4B-EAAC-9C4B-BE2A-9D7DBCC1DA49}"/>
              </a:ext>
            </a:extLst>
          </p:cNvPr>
          <p:cNvSpPr txBox="1"/>
          <p:nvPr/>
        </p:nvSpPr>
        <p:spPr>
          <a:xfrm>
            <a:off x="7364792" y="2625222"/>
            <a:ext cx="1830292" cy="461665"/>
          </a:xfrm>
          <a:prstGeom prst="rect">
            <a:avLst/>
          </a:prstGeom>
          <a:noFill/>
        </p:spPr>
        <p:txBody>
          <a:bodyPr wrap="square" rtlCol="0">
            <a:spAutoFit/>
          </a:bodyPr>
          <a:lstStyle/>
          <a:p>
            <a:pPr algn="ctr"/>
            <a:r>
              <a:rPr lang="en-US" sz="1200" dirty="0"/>
              <a:t>Insight from Approach 1: defects suspected</a:t>
            </a:r>
          </a:p>
        </p:txBody>
      </p:sp>
      <p:pic>
        <p:nvPicPr>
          <p:cNvPr id="15" name="Picture 14">
            <a:extLst>
              <a:ext uri="{FF2B5EF4-FFF2-40B4-BE49-F238E27FC236}">
                <a16:creationId xmlns:a16="http://schemas.microsoft.com/office/drawing/2014/main" id="{C779F140-D583-DA4F-95B7-30EF39C6D44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53391" y="3068505"/>
            <a:ext cx="1625392" cy="1219044"/>
          </a:xfrm>
          <a:prstGeom prst="rect">
            <a:avLst/>
          </a:prstGeom>
        </p:spPr>
      </p:pic>
      <p:sp>
        <p:nvSpPr>
          <p:cNvPr id="16" name="TextBox 15">
            <a:extLst>
              <a:ext uri="{FF2B5EF4-FFF2-40B4-BE49-F238E27FC236}">
                <a16:creationId xmlns:a16="http://schemas.microsoft.com/office/drawing/2014/main" id="{F236C85E-442E-D343-B8BA-BFD85B46001C}"/>
              </a:ext>
            </a:extLst>
          </p:cNvPr>
          <p:cNvSpPr txBox="1"/>
          <p:nvPr/>
        </p:nvSpPr>
        <p:spPr>
          <a:xfrm>
            <a:off x="7672682" y="4272390"/>
            <a:ext cx="1386810" cy="830997"/>
          </a:xfrm>
          <a:prstGeom prst="rect">
            <a:avLst/>
          </a:prstGeom>
          <a:noFill/>
        </p:spPr>
        <p:txBody>
          <a:bodyPr wrap="square" rtlCol="0">
            <a:spAutoFit/>
          </a:bodyPr>
          <a:lstStyle/>
          <a:p>
            <a:pPr algn="ctr"/>
            <a:r>
              <a:rPr lang="en-US" sz="1200" dirty="0"/>
              <a:t>Insight from Approach 2:</a:t>
            </a:r>
            <a:br>
              <a:rPr lang="en-US" sz="1200" dirty="0"/>
            </a:br>
            <a:r>
              <a:rPr lang="en-US" sz="1200" dirty="0"/>
              <a:t>impurities suspected</a:t>
            </a:r>
          </a:p>
        </p:txBody>
      </p:sp>
      <p:pic>
        <p:nvPicPr>
          <p:cNvPr id="17" name="Picture 16">
            <a:extLst>
              <a:ext uri="{FF2B5EF4-FFF2-40B4-BE49-F238E27FC236}">
                <a16:creationId xmlns:a16="http://schemas.microsoft.com/office/drawing/2014/main" id="{146BE073-C695-5049-9DA0-FA38A909444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91088" y="1419572"/>
            <a:ext cx="1395384" cy="1162819"/>
          </a:xfrm>
          <a:prstGeom prst="rect">
            <a:avLst/>
          </a:prstGeom>
        </p:spPr>
      </p:pic>
      <p:pic>
        <p:nvPicPr>
          <p:cNvPr id="23" name="Picture 22">
            <a:extLst>
              <a:ext uri="{FF2B5EF4-FFF2-40B4-BE49-F238E27FC236}">
                <a16:creationId xmlns:a16="http://schemas.microsoft.com/office/drawing/2014/main" id="{028F5EF5-6AD8-4F44-A8FA-010FE9FA3D92}"/>
              </a:ext>
            </a:extLst>
          </p:cNvPr>
          <p:cNvPicPr>
            <a:picLocks noChangeAspect="1"/>
          </p:cNvPicPr>
          <p:nvPr/>
        </p:nvPicPr>
        <p:blipFill>
          <a:blip r:embed="rId5"/>
          <a:stretch>
            <a:fillRect/>
          </a:stretch>
        </p:blipFill>
        <p:spPr>
          <a:xfrm>
            <a:off x="7612002" y="923035"/>
            <a:ext cx="1455798" cy="457172"/>
          </a:xfrm>
          <a:prstGeom prst="rect">
            <a:avLst/>
          </a:prstGeom>
        </p:spPr>
      </p:pic>
    </p:spTree>
    <p:extLst>
      <p:ext uri="{BB962C8B-B14F-4D97-AF65-F5344CB8AC3E}">
        <p14:creationId xmlns:p14="http://schemas.microsoft.com/office/powerpoint/2010/main" val="2780159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BC5C7C-D201-0041-AC17-7975FCB8D0E5}"/>
              </a:ext>
            </a:extLst>
          </p:cNvPr>
          <p:cNvSpPr>
            <a:spLocks noGrp="1"/>
          </p:cNvSpPr>
          <p:nvPr>
            <p:ph idx="1"/>
          </p:nvPr>
        </p:nvSpPr>
        <p:spPr>
          <a:xfrm>
            <a:off x="0" y="582464"/>
            <a:ext cx="9144000" cy="468631"/>
          </a:xfrm>
        </p:spPr>
        <p:txBody>
          <a:bodyPr/>
          <a:lstStyle/>
          <a:p>
            <a:pPr marL="0" lvl="0" indent="0" algn="just" eaLnBrk="0" hangingPunct="0">
              <a:spcBef>
                <a:spcPct val="0"/>
              </a:spcBef>
              <a:buNone/>
            </a:pPr>
            <a:r>
              <a:rPr lang="en-US" altLang="ja-JP" b="1" dirty="0">
                <a:solidFill>
                  <a:srgbClr val="000000"/>
                </a:solidFill>
                <a:latin typeface="Times New Roman" panose="02020603050405020304" pitchFamily="18" charset="0"/>
                <a:ea typeface="Times New Roman" panose="02020603050405020304" pitchFamily="18" charset="0"/>
                <a:sym typeface="Symbol" pitchFamily="2" charset="2"/>
              </a:rPr>
              <a:t>Deliverable 2.5: </a:t>
            </a:r>
            <a:r>
              <a:rPr lang="en-US" altLang="ja-JP" dirty="0">
                <a:solidFill>
                  <a:srgbClr val="000000"/>
                </a:solidFill>
                <a:latin typeface="Times New Roman" panose="02020603050405020304" pitchFamily="18" charset="0"/>
                <a:ea typeface="Times New Roman" panose="02020603050405020304" pitchFamily="18" charset="0"/>
                <a:sym typeface="Symbol" pitchFamily="2" charset="2"/>
              </a:rPr>
              <a:t>Methods for producing</a:t>
            </a:r>
            <a:r>
              <a:rPr lang="en-US" altLang="ja-JP" b="1" dirty="0">
                <a:solidFill>
                  <a:srgbClr val="000000"/>
                </a:solidFill>
                <a:latin typeface="Times New Roman" panose="02020603050405020304" pitchFamily="18" charset="0"/>
                <a:ea typeface="Times New Roman" panose="02020603050405020304" pitchFamily="18" charset="0"/>
                <a:sym typeface="Symbol" pitchFamily="2" charset="2"/>
              </a:rPr>
              <a:t> </a:t>
            </a:r>
            <a:r>
              <a:rPr lang="en-US" altLang="ja-JP" dirty="0">
                <a:solidFill>
                  <a:srgbClr val="000000"/>
                </a:solidFill>
                <a:latin typeface="Times New Roman" panose="02020603050405020304" pitchFamily="18" charset="0"/>
                <a:ea typeface="Times New Roman" panose="02020603050405020304" pitchFamily="18" charset="0"/>
                <a:sym typeface="Symbol" pitchFamily="2" charset="2"/>
              </a:rPr>
              <a:t>non-Nb, high-efficiency surfaces with cooling power </a:t>
            </a:r>
            <a:br>
              <a:rPr lang="en-US" altLang="ja-JP" dirty="0">
                <a:solidFill>
                  <a:srgbClr val="000000"/>
                </a:solidFill>
                <a:latin typeface="Times New Roman" panose="02020603050405020304" pitchFamily="18" charset="0"/>
                <a:ea typeface="Times New Roman" panose="02020603050405020304" pitchFamily="18" charset="0"/>
                <a:sym typeface="Symbol" pitchFamily="2" charset="2"/>
              </a:rPr>
            </a:br>
            <a:r>
              <a:rPr lang="en-US" altLang="ja-JP" dirty="0">
                <a:solidFill>
                  <a:srgbClr val="000000"/>
                </a:solidFill>
                <a:latin typeface="Times New Roman" panose="02020603050405020304" pitchFamily="18" charset="0"/>
                <a:ea typeface="Times New Roman" panose="02020603050405020304" pitchFamily="18" charset="0"/>
                <a:sym typeface="Symbol" pitchFamily="2" charset="2"/>
              </a:rPr>
              <a:t>&lt; 1.5 kW/(active meter) or accelerating fields &gt; 25 MV/m  (</a:t>
            </a:r>
            <a:r>
              <a:rPr lang="en-US" altLang="ja-JP" i="1" dirty="0">
                <a:solidFill>
                  <a:srgbClr val="000000"/>
                </a:solidFill>
                <a:latin typeface="Times New Roman" panose="02020603050405020304" pitchFamily="18" charset="0"/>
                <a:ea typeface="Times New Roman" panose="02020603050405020304" pitchFamily="18" charset="0"/>
                <a:sym typeface="Symbol" pitchFamily="2" charset="2"/>
              </a:rPr>
              <a:t>SRF Deliverables 3.1 and 3.2</a:t>
            </a:r>
            <a:r>
              <a:rPr lang="en-US" altLang="ja-JP" dirty="0">
                <a:solidFill>
                  <a:srgbClr val="000000"/>
                </a:solidFill>
                <a:latin typeface="Times New Roman" panose="02020603050405020304" pitchFamily="18" charset="0"/>
                <a:ea typeface="Times New Roman" panose="02020603050405020304" pitchFamily="18" charset="0"/>
                <a:sym typeface="Symbol" pitchFamily="2" charset="2"/>
              </a:rPr>
              <a:t>).</a:t>
            </a:r>
            <a:endParaRPr lang="en-US" altLang="ja-JP" dirty="0">
              <a:solidFill>
                <a:srgbClr val="000000"/>
              </a:solidFill>
              <a:latin typeface="Times New Roman" panose="02020603050405020304" pitchFamily="18" charset="0"/>
              <a:sym typeface="Symbol" pitchFamily="2" charset="2"/>
            </a:endParaRPr>
          </a:p>
        </p:txBody>
      </p:sp>
      <p:sp>
        <p:nvSpPr>
          <p:cNvPr id="3" name="Title 2">
            <a:extLst>
              <a:ext uri="{FF2B5EF4-FFF2-40B4-BE49-F238E27FC236}">
                <a16:creationId xmlns:a16="http://schemas.microsoft.com/office/drawing/2014/main" id="{05EED5E9-13AB-BF4E-963F-579E17BAAC88}"/>
              </a:ext>
            </a:extLst>
          </p:cNvPr>
          <p:cNvSpPr>
            <a:spLocks noGrp="1"/>
          </p:cNvSpPr>
          <p:nvPr>
            <p:ph type="title"/>
          </p:nvPr>
        </p:nvSpPr>
        <p:spPr/>
        <p:txBody>
          <a:bodyPr/>
          <a:lstStyle/>
          <a:p>
            <a:r>
              <a:rPr lang="en-US" dirty="0"/>
              <a:t>High performance SRF</a:t>
            </a:r>
          </a:p>
        </p:txBody>
      </p:sp>
      <p:sp>
        <p:nvSpPr>
          <p:cNvPr id="6" name="Slide Number Placeholder 5">
            <a:extLst>
              <a:ext uri="{FF2B5EF4-FFF2-40B4-BE49-F238E27FC236}">
                <a16:creationId xmlns:a16="http://schemas.microsoft.com/office/drawing/2014/main" id="{E3ACF396-1309-CD49-9D4D-DD5B1FD49C9D}"/>
              </a:ext>
            </a:extLst>
          </p:cNvPr>
          <p:cNvSpPr>
            <a:spLocks noGrp="1"/>
          </p:cNvSpPr>
          <p:nvPr>
            <p:ph type="sldNum" sz="quarter" idx="12"/>
          </p:nvPr>
        </p:nvSpPr>
        <p:spPr/>
        <p:txBody>
          <a:bodyPr/>
          <a:lstStyle/>
          <a:p>
            <a:fld id="{921CBE81-14BD-7343-B359-01BCBA3179F9}" type="slidenum">
              <a:rPr lang="en-US" smtClean="0"/>
              <a:t>19</a:t>
            </a:fld>
            <a:endParaRPr lang="en-US"/>
          </a:p>
        </p:txBody>
      </p:sp>
      <p:pic>
        <p:nvPicPr>
          <p:cNvPr id="28" name="Picture 27">
            <a:extLst>
              <a:ext uri="{FF2B5EF4-FFF2-40B4-BE49-F238E27FC236}">
                <a16:creationId xmlns:a16="http://schemas.microsoft.com/office/drawing/2014/main" id="{AEBA0C28-F2AF-194D-90E5-27C9304067F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38255" y="4486477"/>
            <a:ext cx="1227600" cy="583110"/>
          </a:xfrm>
          <a:prstGeom prst="rect">
            <a:avLst/>
          </a:prstGeom>
        </p:spPr>
      </p:pic>
      <p:pic>
        <p:nvPicPr>
          <p:cNvPr id="35" name="Picture 34">
            <a:extLst>
              <a:ext uri="{FF2B5EF4-FFF2-40B4-BE49-F238E27FC236}">
                <a16:creationId xmlns:a16="http://schemas.microsoft.com/office/drawing/2014/main" id="{2AEBFE3B-CE65-B94D-B785-AE1C4F81E89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34906" y="4532525"/>
            <a:ext cx="1385941" cy="411003"/>
          </a:xfrm>
          <a:prstGeom prst="rect">
            <a:avLst/>
          </a:prstGeom>
        </p:spPr>
      </p:pic>
      <p:pic>
        <p:nvPicPr>
          <p:cNvPr id="36" name="Picture 35">
            <a:extLst>
              <a:ext uri="{FF2B5EF4-FFF2-40B4-BE49-F238E27FC236}">
                <a16:creationId xmlns:a16="http://schemas.microsoft.com/office/drawing/2014/main" id="{12589097-979B-BA4C-9398-980CA9EE580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22323" y="4512046"/>
            <a:ext cx="1524300" cy="531971"/>
          </a:xfrm>
          <a:prstGeom prst="rect">
            <a:avLst/>
          </a:prstGeom>
        </p:spPr>
      </p:pic>
      <p:sp>
        <p:nvSpPr>
          <p:cNvPr id="17" name="TextBox 16">
            <a:extLst>
              <a:ext uri="{FF2B5EF4-FFF2-40B4-BE49-F238E27FC236}">
                <a16:creationId xmlns:a16="http://schemas.microsoft.com/office/drawing/2014/main" id="{AB427DC0-DBED-9649-BD4D-681CAD31386C}"/>
              </a:ext>
            </a:extLst>
          </p:cNvPr>
          <p:cNvSpPr txBox="1"/>
          <p:nvPr/>
        </p:nvSpPr>
        <p:spPr>
          <a:xfrm>
            <a:off x="7696714" y="-33903"/>
            <a:ext cx="569387" cy="707886"/>
          </a:xfrm>
          <a:prstGeom prst="rect">
            <a:avLst/>
          </a:prstGeom>
          <a:noFill/>
        </p:spPr>
        <p:txBody>
          <a:bodyPr wrap="none" rtlCol="0">
            <a:spAutoFit/>
          </a:bodyPr>
          <a:lstStyle/>
          <a:p>
            <a:r>
              <a:rPr lang="en-US" sz="4000" dirty="0">
                <a:solidFill>
                  <a:srgbClr val="00B050"/>
                </a:solidFill>
                <a:latin typeface="Wingdings" pitchFamily="2" charset="2"/>
              </a:rPr>
              <a:t>✓</a:t>
            </a:r>
            <a:endParaRPr lang="en-US" dirty="0">
              <a:solidFill>
                <a:srgbClr val="00B050"/>
              </a:solidFill>
              <a:latin typeface="Wingdings" pitchFamily="2" charset="2"/>
            </a:endParaRPr>
          </a:p>
        </p:txBody>
      </p:sp>
      <p:sp>
        <p:nvSpPr>
          <p:cNvPr id="7" name="TextBox 6">
            <a:extLst>
              <a:ext uri="{FF2B5EF4-FFF2-40B4-BE49-F238E27FC236}">
                <a16:creationId xmlns:a16="http://schemas.microsoft.com/office/drawing/2014/main" id="{DBBB2262-E3DE-24E7-8345-599E726AD08A}"/>
              </a:ext>
            </a:extLst>
          </p:cNvPr>
          <p:cNvSpPr txBox="1"/>
          <p:nvPr/>
        </p:nvSpPr>
        <p:spPr>
          <a:xfrm>
            <a:off x="55126" y="1193959"/>
            <a:ext cx="6326197" cy="3344505"/>
          </a:xfrm>
          <a:prstGeom prst="rect">
            <a:avLst/>
          </a:prstGeom>
          <a:noFill/>
        </p:spPr>
        <p:txBody>
          <a:bodyPr wrap="square" rtlCol="0">
            <a:spAutoFit/>
          </a:bodyPr>
          <a:lstStyle/>
          <a:p>
            <a:pPr marL="342900" marR="0" lvl="0" indent="-342900" algn="just">
              <a:spcBef>
                <a:spcPts val="1000"/>
              </a:spcBef>
              <a:spcAft>
                <a:spcPts val="0"/>
              </a:spcAft>
              <a:buFont typeface="Symbol" pitchFamily="2" charset="2"/>
              <a:buChar char=""/>
            </a:pPr>
            <a:r>
              <a:rPr lang="en-US" sz="16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CBB Nb</a:t>
            </a:r>
            <a:r>
              <a:rPr lang="en-US" sz="1600" kern="100" baseline="-25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a:t>
            </a:r>
            <a:r>
              <a:rPr lang="en-US" sz="16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Sn research updates during monthly meetings with colleagues from TJNAF and FNAL</a:t>
            </a:r>
          </a:p>
          <a:p>
            <a:pPr marL="342900" marR="0" lvl="0" indent="-342900" algn="just">
              <a:spcBef>
                <a:spcPts val="1000"/>
              </a:spcBef>
              <a:spcAft>
                <a:spcPts val="0"/>
              </a:spcAft>
              <a:buFont typeface="Symbol" pitchFamily="2" charset="2"/>
              <a:buChar char=""/>
            </a:pPr>
            <a:r>
              <a:rPr lang="en-US" sz="16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Patent application - M. </a:t>
            </a:r>
            <a:r>
              <a:rPr lang="en-US" sz="16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Liepe</a:t>
            </a:r>
            <a:r>
              <a:rPr lang="en-US" sz="16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Z. Sun, “Ordered, cubic </a:t>
            </a:r>
            <a:r>
              <a:rPr lang="el-GR" sz="16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β-</a:t>
            </a:r>
            <a:r>
              <a:rPr lang="en-US" sz="16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ZrNb</a:t>
            </a:r>
            <a:r>
              <a:rPr lang="en-US" sz="16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alloys for superconducting applications,” U.S. Patent Application 18/507843, November 13, 2023.</a:t>
            </a:r>
          </a:p>
          <a:p>
            <a:pPr marL="342900" marR="0" lvl="0" indent="-342900" algn="just">
              <a:spcBef>
                <a:spcPts val="1000"/>
              </a:spcBef>
              <a:spcAft>
                <a:spcPts val="0"/>
              </a:spcAft>
              <a:buFont typeface="Symbol" pitchFamily="2" charset="2"/>
              <a:buChar char=""/>
            </a:pPr>
            <a:r>
              <a:rPr lang="en-US" sz="1600" dirty="0">
                <a:solidFill>
                  <a:srgbClr val="000000"/>
                </a:solidFill>
                <a:effectLst/>
                <a:latin typeface="Calibri" panose="020F0502020204030204" pitchFamily="34" charset="0"/>
                <a:ea typeface="Calibri" panose="020F0502020204030204" pitchFamily="34" charset="0"/>
              </a:rPr>
              <a:t>Proposals being submitted, for example, Accelerator Stewardship proposal submitted to DOE (Maxson and Liepe) </a:t>
            </a:r>
            <a:r>
              <a:rPr lang="en-US" sz="1600" kern="0" dirty="0">
                <a:solidFill>
                  <a:srgbClr val="000000"/>
                </a:solidFill>
                <a:effectLst/>
                <a:latin typeface="Calibri" panose="020F0502020204030204" pitchFamily="34" charset="0"/>
                <a:ea typeface="Times New Roman" panose="02020603050405020304" pitchFamily="18" charset="0"/>
              </a:rPr>
              <a:t>“Compact MeV photo‐injector for extremely bright electron beams and microscopy”, Euclid </a:t>
            </a:r>
            <a:r>
              <a:rPr lang="en-US" sz="1600" kern="0" dirty="0" err="1">
                <a:solidFill>
                  <a:srgbClr val="000000"/>
                </a:solidFill>
                <a:effectLst/>
                <a:latin typeface="Calibri" panose="020F0502020204030204" pitchFamily="34" charset="0"/>
                <a:ea typeface="Times New Roman" panose="02020603050405020304" pitchFamily="18" charset="0"/>
              </a:rPr>
              <a:t>Techlabs</a:t>
            </a:r>
            <a:r>
              <a:rPr lang="en-US" sz="1600" kern="0" dirty="0">
                <a:solidFill>
                  <a:srgbClr val="000000"/>
                </a:solidFill>
                <a:effectLst/>
                <a:latin typeface="Calibri" panose="020F0502020204030204" pitchFamily="34" charset="0"/>
                <a:ea typeface="Times New Roman" panose="02020603050405020304" pitchFamily="18" charset="0"/>
              </a:rPr>
              <a:t>, BNL </a:t>
            </a:r>
          </a:p>
          <a:p>
            <a:pPr marL="342900" marR="0" lvl="0" indent="-342900" algn="just">
              <a:spcBef>
                <a:spcPts val="1000"/>
              </a:spcBef>
              <a:spcAft>
                <a:spcPts val="0"/>
              </a:spcAft>
              <a:buFont typeface="Symbol" pitchFamily="2" charset="2"/>
              <a:buChar char=""/>
            </a:pPr>
            <a:r>
              <a:rPr lang="en-US" sz="1600" kern="0" dirty="0">
                <a:solidFill>
                  <a:srgbClr val="000000"/>
                </a:solidFill>
                <a:latin typeface="Calibri" panose="020F0502020204030204" pitchFamily="34" charset="0"/>
                <a:ea typeface="Times New Roman" panose="02020603050405020304" pitchFamily="18" charset="0"/>
              </a:rPr>
              <a:t>Possible use by industry, such as </a:t>
            </a:r>
            <a:r>
              <a:rPr lang="en-US" sz="1600" kern="0" dirty="0" err="1">
                <a:solidFill>
                  <a:srgbClr val="000000"/>
                </a:solidFill>
                <a:latin typeface="Calibri" panose="020F0502020204030204" pitchFamily="34" charset="0"/>
                <a:ea typeface="Times New Roman" panose="02020603050405020304" pitchFamily="18" charset="0"/>
              </a:rPr>
              <a:t>xLight</a:t>
            </a:r>
            <a:r>
              <a:rPr lang="en-US" sz="1600" kern="0" dirty="0">
                <a:solidFill>
                  <a:srgbClr val="000000"/>
                </a:solidFill>
                <a:latin typeface="Calibri" panose="020F0502020204030204" pitchFamily="34" charset="0"/>
                <a:ea typeface="Times New Roman" panose="02020603050405020304" pitchFamily="18" charset="0"/>
              </a:rPr>
              <a:t>.</a:t>
            </a:r>
            <a:endParaRPr lang="en-US" sz="1600" kern="0" dirty="0">
              <a:solidFill>
                <a:srgbClr val="000000"/>
              </a:solidFill>
              <a:effectLst/>
              <a:latin typeface="Calibri" panose="020F0502020204030204" pitchFamily="34" charset="0"/>
              <a:ea typeface="Times New Roman" panose="02020603050405020304" pitchFamily="18" charset="0"/>
            </a:endParaRPr>
          </a:p>
          <a:p>
            <a:pPr marL="342900" marR="0" lvl="0" indent="-342900" algn="just">
              <a:spcBef>
                <a:spcPts val="1000"/>
              </a:spcBef>
              <a:spcAft>
                <a:spcPts val="0"/>
              </a:spcAft>
              <a:buFont typeface="Symbol" pitchFamily="2" charset="2"/>
              <a:buChar char=""/>
            </a:pPr>
            <a:r>
              <a:rPr lang="en-US" sz="1600" kern="0" dirty="0">
                <a:solidFill>
                  <a:schemeClr val="accent5">
                    <a:lumMod val="50000"/>
                  </a:schemeClr>
                </a:solidFill>
                <a:effectLst/>
                <a:latin typeface="Calibri" panose="020F0502020204030204" pitchFamily="34" charset="0"/>
                <a:ea typeface="Times New Roman" panose="02020603050405020304" pitchFamily="18" charset="0"/>
              </a:rPr>
              <a:t>Initiates tech transfer of a conduction coo</a:t>
            </a:r>
            <a:r>
              <a:rPr lang="en-US" sz="1600" kern="0" dirty="0">
                <a:solidFill>
                  <a:schemeClr val="accent5">
                    <a:lumMod val="50000"/>
                  </a:schemeClr>
                </a:solidFill>
                <a:latin typeface="Calibri" panose="020F0502020204030204" pitchFamily="34" charset="0"/>
                <a:ea typeface="Times New Roman" panose="02020603050405020304" pitchFamily="18" charset="0"/>
              </a:rPr>
              <a:t>led </a:t>
            </a:r>
            <a:r>
              <a:rPr lang="en-US" sz="1600" kern="0" dirty="0">
                <a:solidFill>
                  <a:schemeClr val="accent5">
                    <a:lumMod val="50000"/>
                  </a:schemeClr>
                </a:solidFill>
                <a:effectLst/>
                <a:latin typeface="Calibri" panose="020F0502020204030204" pitchFamily="34" charset="0"/>
                <a:ea typeface="Times New Roman" panose="02020603050405020304" pitchFamily="18" charset="0"/>
              </a:rPr>
              <a:t>Nb3Sn cavity.</a:t>
            </a:r>
            <a:r>
              <a:rPr lang="en-US" sz="1600" dirty="0">
                <a:solidFill>
                  <a:schemeClr val="accent5">
                    <a:lumMod val="50000"/>
                  </a:schemeClr>
                </a:solidFill>
                <a:effectLst/>
              </a:rPr>
              <a:t> </a:t>
            </a:r>
            <a:endParaRPr lang="en-US" sz="1600" dirty="0">
              <a:solidFill>
                <a:schemeClr val="accent5">
                  <a:lumMod val="50000"/>
                </a:schemeClr>
              </a:solidFill>
            </a:endParaRPr>
          </a:p>
        </p:txBody>
      </p:sp>
      <p:sp>
        <p:nvSpPr>
          <p:cNvPr id="9" name="TextBox 8">
            <a:extLst>
              <a:ext uri="{FF2B5EF4-FFF2-40B4-BE49-F238E27FC236}">
                <a16:creationId xmlns:a16="http://schemas.microsoft.com/office/drawing/2014/main" id="{A529DA2C-E9E2-0C6B-A550-6F01C8228CC8}"/>
              </a:ext>
            </a:extLst>
          </p:cNvPr>
          <p:cNvSpPr txBox="1"/>
          <p:nvPr/>
        </p:nvSpPr>
        <p:spPr>
          <a:xfrm>
            <a:off x="6503681" y="1444307"/>
            <a:ext cx="2585193" cy="1015663"/>
          </a:xfrm>
          <a:prstGeom prst="rect">
            <a:avLst/>
          </a:prstGeom>
          <a:solidFill>
            <a:srgbClr val="2A727F"/>
          </a:solidFill>
        </p:spPr>
        <p:txBody>
          <a:bodyPr wrap="square" rtlCol="0">
            <a:spAutoFit/>
          </a:bodyPr>
          <a:lstStyle/>
          <a:p>
            <a:pPr algn="ctr"/>
            <a:r>
              <a:rPr lang="en-US" sz="2000" dirty="0">
                <a:solidFill>
                  <a:schemeClr val="bg1"/>
                </a:solidFill>
              </a:rPr>
              <a:t>For Future Colliders,</a:t>
            </a:r>
          </a:p>
          <a:p>
            <a:pPr algn="ctr"/>
            <a:r>
              <a:rPr lang="en-US" sz="2000" dirty="0">
                <a:solidFill>
                  <a:schemeClr val="bg1"/>
                </a:solidFill>
              </a:rPr>
              <a:t>Industry or Municipalities</a:t>
            </a:r>
          </a:p>
        </p:txBody>
      </p:sp>
      <p:pic>
        <p:nvPicPr>
          <p:cNvPr id="1026" name="Picture 2" descr="Plastic Is Forever | Video Project">
            <a:extLst>
              <a:ext uri="{FF2B5EF4-FFF2-40B4-BE49-F238E27FC236}">
                <a16:creationId xmlns:a16="http://schemas.microsoft.com/office/drawing/2014/main" id="{508F2E84-C88D-9C19-7C10-4435160134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3170" y="2665444"/>
            <a:ext cx="2554630" cy="14439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A207DE7-1F0B-E55B-4639-3E8D7D8F2FA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200" y="4574964"/>
            <a:ext cx="1258706" cy="407611"/>
          </a:xfrm>
          <a:prstGeom prst="rect">
            <a:avLst/>
          </a:prstGeom>
        </p:spPr>
      </p:pic>
      <p:pic>
        <p:nvPicPr>
          <p:cNvPr id="11" name="Picture 6" descr="FermiLogo_RGB_NALBlue.png">
            <a:extLst>
              <a:ext uri="{FF2B5EF4-FFF2-40B4-BE49-F238E27FC236}">
                <a16:creationId xmlns:a16="http://schemas.microsoft.com/office/drawing/2014/main" id="{0977D7D0-EB82-0A0D-3D23-8CA44DBD68DA}"/>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2720847" y="4585527"/>
            <a:ext cx="1650357" cy="2984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9E8C9E79-3655-08B3-F21B-81B6F89E023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251782" y="4407639"/>
            <a:ext cx="1786808" cy="654261"/>
          </a:xfrm>
          <a:prstGeom prst="rect">
            <a:avLst/>
          </a:prstGeom>
        </p:spPr>
      </p:pic>
      <p:sp>
        <p:nvSpPr>
          <p:cNvPr id="4" name="Date Placeholder 3">
            <a:extLst>
              <a:ext uri="{FF2B5EF4-FFF2-40B4-BE49-F238E27FC236}">
                <a16:creationId xmlns:a16="http://schemas.microsoft.com/office/drawing/2014/main" id="{C772356B-A737-6C76-B7BA-6FCC21642E59}"/>
              </a:ext>
            </a:extLst>
          </p:cNvPr>
          <p:cNvSpPr>
            <a:spLocks noGrp="1"/>
          </p:cNvSpPr>
          <p:nvPr>
            <p:ph type="dt" sz="half" idx="10"/>
          </p:nvPr>
        </p:nvSpPr>
        <p:spPr/>
        <p:txBody>
          <a:bodyPr/>
          <a:lstStyle/>
          <a:p>
            <a:r>
              <a:rPr lang="en-US" dirty="0"/>
              <a:t>03/15/2024</a:t>
            </a:r>
          </a:p>
        </p:txBody>
      </p:sp>
      <p:sp>
        <p:nvSpPr>
          <p:cNvPr id="5" name="Footer Placeholder 4">
            <a:extLst>
              <a:ext uri="{FF2B5EF4-FFF2-40B4-BE49-F238E27FC236}">
                <a16:creationId xmlns:a16="http://schemas.microsoft.com/office/drawing/2014/main" id="{D5104086-0392-C1EB-F64A-48E73832BAA2}"/>
              </a:ext>
            </a:extLst>
          </p:cNvPr>
          <p:cNvSpPr>
            <a:spLocks noGrp="1"/>
          </p:cNvSpPr>
          <p:nvPr>
            <p:ph type="ftr" sz="quarter" idx="11"/>
          </p:nvPr>
        </p:nvSpPr>
        <p:spPr/>
        <p:txBody>
          <a:bodyPr/>
          <a:lstStyle/>
          <a:p>
            <a:r>
              <a:rPr lang="en-US"/>
              <a:t>Biedron | CBB Knowledge Transfer</a:t>
            </a:r>
          </a:p>
        </p:txBody>
      </p:sp>
    </p:spTree>
    <p:extLst>
      <p:ext uri="{BB962C8B-B14F-4D97-AF65-F5344CB8AC3E}">
        <p14:creationId xmlns:p14="http://schemas.microsoft.com/office/powerpoint/2010/main" val="3130369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6190D6-B364-EA4B-ADE2-4D4329C15D95}"/>
              </a:ext>
            </a:extLst>
          </p:cNvPr>
          <p:cNvSpPr>
            <a:spLocks noGrp="1"/>
          </p:cNvSpPr>
          <p:nvPr>
            <p:ph idx="1"/>
          </p:nvPr>
        </p:nvSpPr>
        <p:spPr>
          <a:xfrm>
            <a:off x="76200" y="830612"/>
            <a:ext cx="8809182" cy="4312888"/>
          </a:xfrm>
        </p:spPr>
        <p:txBody>
          <a:bodyPr/>
          <a:lstStyle/>
          <a:p>
            <a:r>
              <a:rPr lang="en-US" sz="2000" dirty="0"/>
              <a:t>The NSF has a very specific definition of Knowledge Transfer (KT), and we at CBB adhere to this definition.</a:t>
            </a:r>
          </a:p>
          <a:p>
            <a:pPr lvl="1"/>
            <a:r>
              <a:rPr lang="en-US" sz="1600" dirty="0"/>
              <a:t>This is from the The State of U.S. Science and Engineering 2022</a:t>
            </a:r>
          </a:p>
          <a:p>
            <a:pPr lvl="1"/>
            <a:r>
              <a:rPr lang="en-US" sz="1600" dirty="0"/>
              <a:t>Can be found at: </a:t>
            </a:r>
            <a:r>
              <a:rPr lang="en-US" sz="1600" dirty="0">
                <a:hlinkClick r:id="rId2"/>
              </a:rPr>
              <a:t>https://ncses.nsf.gov/pubs/nsb20224/glossary</a:t>
            </a:r>
            <a:endParaRPr lang="en-US" sz="1600" dirty="0"/>
          </a:p>
          <a:p>
            <a:pPr lvl="1"/>
            <a:r>
              <a:rPr lang="en-US" sz="1600" dirty="0"/>
              <a:t>“Knowledge transfer: </a:t>
            </a:r>
            <a:r>
              <a:rPr lang="en-US" sz="1600" i="1" dirty="0"/>
              <a:t>The process by which technology or knowledge developed in one place or for one purpose is applied and used in another place for the same or a different purpose. This transfer can occur freely or through exchange and be deliberate or unintentional. Technology transfer represents a specific case of knowledge transfer that involves the transfer of knowledge embedded in technology</a:t>
            </a:r>
            <a:r>
              <a:rPr lang="en-US" sz="1600" dirty="0"/>
              <a:t>.”</a:t>
            </a:r>
          </a:p>
        </p:txBody>
      </p:sp>
      <p:sp>
        <p:nvSpPr>
          <p:cNvPr id="3" name="Title 2">
            <a:extLst>
              <a:ext uri="{FF2B5EF4-FFF2-40B4-BE49-F238E27FC236}">
                <a16:creationId xmlns:a16="http://schemas.microsoft.com/office/drawing/2014/main" id="{3714DACB-540A-6741-8036-AA5DC64F11E4}"/>
              </a:ext>
            </a:extLst>
          </p:cNvPr>
          <p:cNvSpPr>
            <a:spLocks noGrp="1"/>
          </p:cNvSpPr>
          <p:nvPr>
            <p:ph type="title"/>
          </p:nvPr>
        </p:nvSpPr>
        <p:spPr/>
        <p:txBody>
          <a:bodyPr/>
          <a:lstStyle/>
          <a:p>
            <a:r>
              <a:rPr lang="en-US" dirty="0"/>
              <a:t>What is Knowledge Transfer (KT)</a:t>
            </a:r>
          </a:p>
        </p:txBody>
      </p:sp>
      <p:sp>
        <p:nvSpPr>
          <p:cNvPr id="4" name="Date Placeholder 3">
            <a:extLst>
              <a:ext uri="{FF2B5EF4-FFF2-40B4-BE49-F238E27FC236}">
                <a16:creationId xmlns:a16="http://schemas.microsoft.com/office/drawing/2014/main" id="{F9C28809-0255-0645-BCA6-CFD7EE2AA812}"/>
              </a:ext>
            </a:extLst>
          </p:cNvPr>
          <p:cNvSpPr>
            <a:spLocks noGrp="1"/>
          </p:cNvSpPr>
          <p:nvPr>
            <p:ph type="dt" sz="half" idx="10"/>
          </p:nvPr>
        </p:nvSpPr>
        <p:spPr/>
        <p:txBody>
          <a:bodyPr/>
          <a:lstStyle/>
          <a:p>
            <a:r>
              <a:rPr lang="en-US" dirty="0"/>
              <a:t>03/15/2024</a:t>
            </a:r>
          </a:p>
        </p:txBody>
      </p:sp>
      <p:sp>
        <p:nvSpPr>
          <p:cNvPr id="5" name="Footer Placeholder 4">
            <a:extLst>
              <a:ext uri="{FF2B5EF4-FFF2-40B4-BE49-F238E27FC236}">
                <a16:creationId xmlns:a16="http://schemas.microsoft.com/office/drawing/2014/main" id="{005890FE-A557-AB42-991A-82AF5F5A905E}"/>
              </a:ext>
            </a:extLst>
          </p:cNvPr>
          <p:cNvSpPr>
            <a:spLocks noGrp="1"/>
          </p:cNvSpPr>
          <p:nvPr>
            <p:ph type="ftr" sz="quarter" idx="11"/>
          </p:nvPr>
        </p:nvSpPr>
        <p:spPr/>
        <p:txBody>
          <a:bodyPr/>
          <a:lstStyle/>
          <a:p>
            <a:r>
              <a:rPr lang="en-US"/>
              <a:t>Biedron | CBB Knowledge Transfer</a:t>
            </a:r>
          </a:p>
        </p:txBody>
      </p:sp>
      <p:sp>
        <p:nvSpPr>
          <p:cNvPr id="6" name="Slide Number Placeholder 5">
            <a:extLst>
              <a:ext uri="{FF2B5EF4-FFF2-40B4-BE49-F238E27FC236}">
                <a16:creationId xmlns:a16="http://schemas.microsoft.com/office/drawing/2014/main" id="{B48FC592-3758-EC45-8BF3-A8D6251F115E}"/>
              </a:ext>
            </a:extLst>
          </p:cNvPr>
          <p:cNvSpPr>
            <a:spLocks noGrp="1"/>
          </p:cNvSpPr>
          <p:nvPr>
            <p:ph type="sldNum" sz="quarter" idx="12"/>
          </p:nvPr>
        </p:nvSpPr>
        <p:spPr/>
        <p:txBody>
          <a:bodyPr/>
          <a:lstStyle/>
          <a:p>
            <a:fld id="{921CBE81-14BD-7343-B359-01BCBA3179F9}" type="slidenum">
              <a:rPr lang="en-US" smtClean="0"/>
              <a:t>2</a:t>
            </a:fld>
            <a:endParaRPr lang="en-US"/>
          </a:p>
        </p:txBody>
      </p:sp>
    </p:spTree>
    <p:extLst>
      <p:ext uri="{BB962C8B-B14F-4D97-AF65-F5344CB8AC3E}">
        <p14:creationId xmlns:p14="http://schemas.microsoft.com/office/powerpoint/2010/main" val="2550927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BC5C7C-D201-0041-AC17-7975FCB8D0E5}"/>
              </a:ext>
            </a:extLst>
          </p:cNvPr>
          <p:cNvSpPr>
            <a:spLocks noGrp="1"/>
          </p:cNvSpPr>
          <p:nvPr>
            <p:ph idx="1"/>
          </p:nvPr>
        </p:nvSpPr>
        <p:spPr>
          <a:xfrm>
            <a:off x="0" y="582464"/>
            <a:ext cx="9144000" cy="468631"/>
          </a:xfrm>
        </p:spPr>
        <p:txBody>
          <a:bodyPr/>
          <a:lstStyle/>
          <a:p>
            <a:pPr marL="0" lvl="0" indent="0" algn="just" eaLnBrk="0" hangingPunct="0">
              <a:spcBef>
                <a:spcPct val="0"/>
              </a:spcBef>
              <a:buNone/>
            </a:pPr>
            <a:r>
              <a:rPr lang="en-US" altLang="ja-JP" b="1" dirty="0">
                <a:solidFill>
                  <a:srgbClr val="000000"/>
                </a:solidFill>
                <a:latin typeface="Times New Roman" panose="02020603050405020304" pitchFamily="18" charset="0"/>
                <a:ea typeface="Times New Roman" panose="02020603050405020304" pitchFamily="18" charset="0"/>
                <a:sym typeface="Symbol" pitchFamily="2" charset="2"/>
              </a:rPr>
              <a:t>Deliverable 2.5: </a:t>
            </a:r>
            <a:r>
              <a:rPr lang="en-US" altLang="ja-JP" dirty="0">
                <a:solidFill>
                  <a:srgbClr val="000000"/>
                </a:solidFill>
                <a:latin typeface="Times New Roman" panose="02020603050405020304" pitchFamily="18" charset="0"/>
                <a:ea typeface="Times New Roman" panose="02020603050405020304" pitchFamily="18" charset="0"/>
                <a:sym typeface="Symbol" pitchFamily="2" charset="2"/>
              </a:rPr>
              <a:t>Methods for producing</a:t>
            </a:r>
            <a:r>
              <a:rPr lang="en-US" altLang="ja-JP" b="1" dirty="0">
                <a:solidFill>
                  <a:srgbClr val="000000"/>
                </a:solidFill>
                <a:latin typeface="Times New Roman" panose="02020603050405020304" pitchFamily="18" charset="0"/>
                <a:ea typeface="Times New Roman" panose="02020603050405020304" pitchFamily="18" charset="0"/>
                <a:sym typeface="Symbol" pitchFamily="2" charset="2"/>
              </a:rPr>
              <a:t> </a:t>
            </a:r>
            <a:r>
              <a:rPr lang="en-US" altLang="ja-JP" dirty="0">
                <a:solidFill>
                  <a:srgbClr val="000000"/>
                </a:solidFill>
                <a:latin typeface="Times New Roman" panose="02020603050405020304" pitchFamily="18" charset="0"/>
                <a:ea typeface="Times New Roman" panose="02020603050405020304" pitchFamily="18" charset="0"/>
                <a:sym typeface="Symbol" pitchFamily="2" charset="2"/>
              </a:rPr>
              <a:t>non-Nb, high-efficiency surfaces with cooling power </a:t>
            </a:r>
            <a:br>
              <a:rPr lang="en-US" altLang="ja-JP" dirty="0">
                <a:solidFill>
                  <a:srgbClr val="000000"/>
                </a:solidFill>
                <a:latin typeface="Times New Roman" panose="02020603050405020304" pitchFamily="18" charset="0"/>
                <a:ea typeface="Times New Roman" panose="02020603050405020304" pitchFamily="18" charset="0"/>
                <a:sym typeface="Symbol" pitchFamily="2" charset="2"/>
              </a:rPr>
            </a:br>
            <a:r>
              <a:rPr lang="en-US" altLang="ja-JP" dirty="0">
                <a:solidFill>
                  <a:srgbClr val="000000"/>
                </a:solidFill>
                <a:latin typeface="Times New Roman" panose="02020603050405020304" pitchFamily="18" charset="0"/>
                <a:ea typeface="Times New Roman" panose="02020603050405020304" pitchFamily="18" charset="0"/>
                <a:sym typeface="Symbol" pitchFamily="2" charset="2"/>
              </a:rPr>
              <a:t>&lt; 1.5 kW/(active meter) or accelerating fields &gt; 25 MV/m  (</a:t>
            </a:r>
            <a:r>
              <a:rPr lang="en-US" altLang="ja-JP" i="1" dirty="0">
                <a:solidFill>
                  <a:srgbClr val="000000"/>
                </a:solidFill>
                <a:latin typeface="Times New Roman" panose="02020603050405020304" pitchFamily="18" charset="0"/>
                <a:ea typeface="Times New Roman" panose="02020603050405020304" pitchFamily="18" charset="0"/>
                <a:sym typeface="Symbol" pitchFamily="2" charset="2"/>
              </a:rPr>
              <a:t>SRF Deliverables 3.1 and 3.2</a:t>
            </a:r>
            <a:r>
              <a:rPr lang="en-US" altLang="ja-JP" dirty="0">
                <a:solidFill>
                  <a:srgbClr val="000000"/>
                </a:solidFill>
                <a:latin typeface="Times New Roman" panose="02020603050405020304" pitchFamily="18" charset="0"/>
                <a:ea typeface="Times New Roman" panose="02020603050405020304" pitchFamily="18" charset="0"/>
                <a:sym typeface="Symbol" pitchFamily="2" charset="2"/>
              </a:rPr>
              <a:t>).</a:t>
            </a:r>
            <a:endParaRPr lang="en-US" altLang="ja-JP" dirty="0">
              <a:solidFill>
                <a:srgbClr val="000000"/>
              </a:solidFill>
              <a:latin typeface="Times New Roman" panose="02020603050405020304" pitchFamily="18" charset="0"/>
              <a:sym typeface="Symbol" pitchFamily="2" charset="2"/>
            </a:endParaRPr>
          </a:p>
        </p:txBody>
      </p:sp>
      <p:sp>
        <p:nvSpPr>
          <p:cNvPr id="3" name="Title 2">
            <a:extLst>
              <a:ext uri="{FF2B5EF4-FFF2-40B4-BE49-F238E27FC236}">
                <a16:creationId xmlns:a16="http://schemas.microsoft.com/office/drawing/2014/main" id="{05EED5E9-13AB-BF4E-963F-579E17BAAC88}"/>
              </a:ext>
            </a:extLst>
          </p:cNvPr>
          <p:cNvSpPr>
            <a:spLocks noGrp="1"/>
          </p:cNvSpPr>
          <p:nvPr>
            <p:ph type="title"/>
          </p:nvPr>
        </p:nvSpPr>
        <p:spPr/>
        <p:txBody>
          <a:bodyPr/>
          <a:lstStyle/>
          <a:p>
            <a:r>
              <a:rPr lang="en-US" dirty="0"/>
              <a:t>High performance SRF, cont.</a:t>
            </a:r>
          </a:p>
        </p:txBody>
      </p:sp>
      <p:sp>
        <p:nvSpPr>
          <p:cNvPr id="6" name="Slide Number Placeholder 5">
            <a:extLst>
              <a:ext uri="{FF2B5EF4-FFF2-40B4-BE49-F238E27FC236}">
                <a16:creationId xmlns:a16="http://schemas.microsoft.com/office/drawing/2014/main" id="{E3ACF396-1309-CD49-9D4D-DD5B1FD49C9D}"/>
              </a:ext>
            </a:extLst>
          </p:cNvPr>
          <p:cNvSpPr>
            <a:spLocks noGrp="1"/>
          </p:cNvSpPr>
          <p:nvPr>
            <p:ph type="sldNum" sz="quarter" idx="12"/>
          </p:nvPr>
        </p:nvSpPr>
        <p:spPr/>
        <p:txBody>
          <a:bodyPr/>
          <a:lstStyle/>
          <a:p>
            <a:fld id="{921CBE81-14BD-7343-B359-01BCBA3179F9}" type="slidenum">
              <a:rPr lang="en-US" smtClean="0"/>
              <a:t>20</a:t>
            </a:fld>
            <a:endParaRPr lang="en-US"/>
          </a:p>
        </p:txBody>
      </p:sp>
      <p:sp>
        <p:nvSpPr>
          <p:cNvPr id="17" name="TextBox 16">
            <a:extLst>
              <a:ext uri="{FF2B5EF4-FFF2-40B4-BE49-F238E27FC236}">
                <a16:creationId xmlns:a16="http://schemas.microsoft.com/office/drawing/2014/main" id="{AB427DC0-DBED-9649-BD4D-681CAD31386C}"/>
              </a:ext>
            </a:extLst>
          </p:cNvPr>
          <p:cNvSpPr txBox="1"/>
          <p:nvPr/>
        </p:nvSpPr>
        <p:spPr>
          <a:xfrm>
            <a:off x="7696714" y="-33903"/>
            <a:ext cx="569387" cy="707886"/>
          </a:xfrm>
          <a:prstGeom prst="rect">
            <a:avLst/>
          </a:prstGeom>
          <a:noFill/>
        </p:spPr>
        <p:txBody>
          <a:bodyPr wrap="none" rtlCol="0">
            <a:spAutoFit/>
          </a:bodyPr>
          <a:lstStyle/>
          <a:p>
            <a:r>
              <a:rPr lang="en-US" sz="4000" dirty="0">
                <a:solidFill>
                  <a:srgbClr val="00B050"/>
                </a:solidFill>
                <a:latin typeface="Wingdings" pitchFamily="2" charset="2"/>
              </a:rPr>
              <a:t>✓</a:t>
            </a:r>
            <a:endParaRPr lang="en-US" dirty="0">
              <a:solidFill>
                <a:srgbClr val="00B050"/>
              </a:solidFill>
              <a:latin typeface="Wingdings" pitchFamily="2" charset="2"/>
            </a:endParaRPr>
          </a:p>
        </p:txBody>
      </p:sp>
      <p:sp>
        <p:nvSpPr>
          <p:cNvPr id="7" name="TextBox 6">
            <a:extLst>
              <a:ext uri="{FF2B5EF4-FFF2-40B4-BE49-F238E27FC236}">
                <a16:creationId xmlns:a16="http://schemas.microsoft.com/office/drawing/2014/main" id="{DBBB2262-E3DE-24E7-8345-599E726AD08A}"/>
              </a:ext>
            </a:extLst>
          </p:cNvPr>
          <p:cNvSpPr txBox="1"/>
          <p:nvPr/>
        </p:nvSpPr>
        <p:spPr>
          <a:xfrm>
            <a:off x="76200" y="1183732"/>
            <a:ext cx="6820062" cy="2436564"/>
          </a:xfrm>
          <a:prstGeom prst="rect">
            <a:avLst/>
          </a:prstGeom>
          <a:noFill/>
        </p:spPr>
        <p:txBody>
          <a:bodyPr wrap="square" rtlCol="0">
            <a:spAutoFit/>
          </a:bodyPr>
          <a:lstStyle/>
          <a:p>
            <a:pPr marL="342900" marR="0" lvl="0" indent="-342900" algn="just">
              <a:spcBef>
                <a:spcPts val="0"/>
              </a:spcBef>
              <a:spcAft>
                <a:spcPts val="0"/>
              </a:spcAft>
              <a:buFont typeface="Symbol" pitchFamily="2" charset="2"/>
              <a:buChar char=""/>
            </a:pP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Milestones planned:</a:t>
            </a:r>
          </a:p>
          <a:p>
            <a:pPr marL="800100" lvl="1" indent="-342900" algn="just">
              <a:buFont typeface="Symbol" pitchFamily="2" charset="2"/>
              <a:buChar char=""/>
            </a:pPr>
            <a:r>
              <a:rPr lang="en-US"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Transfer of CBB method for high efficiency surface to industry or national lab partner (by end of year 9 - 2025).</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buFont typeface="Symbol" pitchFamily="2" charset="2"/>
              <a:buChar char=""/>
            </a:pPr>
            <a:r>
              <a:rPr lang="en-US"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Technology transfer/collaboration with industry or national lab partner that employs a CBB high efficiency surface (by end of year 10 - 2026).</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gn="just">
              <a:spcBef>
                <a:spcPts val="0"/>
              </a:spcBef>
              <a:spcAft>
                <a:spcPts val="0"/>
              </a:spcAft>
            </a:pP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1000"/>
              </a:spcBef>
              <a:spcAft>
                <a:spcPts val="0"/>
              </a:spcAft>
              <a:buFont typeface="Symbol" pitchFamily="2" charset="2"/>
              <a:buChar char=""/>
            </a:pPr>
            <a:endParaRPr lang="en-US" dirty="0">
              <a:solidFill>
                <a:schemeClr val="accent5">
                  <a:lumMod val="50000"/>
                </a:schemeClr>
              </a:solidFill>
            </a:endParaRPr>
          </a:p>
        </p:txBody>
      </p:sp>
      <p:sp>
        <p:nvSpPr>
          <p:cNvPr id="4" name="Date Placeholder 3">
            <a:extLst>
              <a:ext uri="{FF2B5EF4-FFF2-40B4-BE49-F238E27FC236}">
                <a16:creationId xmlns:a16="http://schemas.microsoft.com/office/drawing/2014/main" id="{C772356B-A737-6C76-B7BA-6FCC21642E59}"/>
              </a:ext>
            </a:extLst>
          </p:cNvPr>
          <p:cNvSpPr>
            <a:spLocks noGrp="1"/>
          </p:cNvSpPr>
          <p:nvPr>
            <p:ph type="dt" sz="half" idx="10"/>
          </p:nvPr>
        </p:nvSpPr>
        <p:spPr/>
        <p:txBody>
          <a:bodyPr/>
          <a:lstStyle/>
          <a:p>
            <a:r>
              <a:rPr lang="en-US"/>
              <a:t>07/18/2023</a:t>
            </a:r>
          </a:p>
        </p:txBody>
      </p:sp>
      <p:sp>
        <p:nvSpPr>
          <p:cNvPr id="5" name="Footer Placeholder 4">
            <a:extLst>
              <a:ext uri="{FF2B5EF4-FFF2-40B4-BE49-F238E27FC236}">
                <a16:creationId xmlns:a16="http://schemas.microsoft.com/office/drawing/2014/main" id="{D5104086-0392-C1EB-F64A-48E73832BAA2}"/>
              </a:ext>
            </a:extLst>
          </p:cNvPr>
          <p:cNvSpPr>
            <a:spLocks noGrp="1"/>
          </p:cNvSpPr>
          <p:nvPr>
            <p:ph type="ftr" sz="quarter" idx="11"/>
          </p:nvPr>
        </p:nvSpPr>
        <p:spPr/>
        <p:txBody>
          <a:bodyPr/>
          <a:lstStyle/>
          <a:p>
            <a:r>
              <a:rPr lang="en-US"/>
              <a:t>Biedron | CBB Knowledge Transfer</a:t>
            </a:r>
          </a:p>
        </p:txBody>
      </p:sp>
      <p:pic>
        <p:nvPicPr>
          <p:cNvPr id="18" name="Picture 17">
            <a:extLst>
              <a:ext uri="{FF2B5EF4-FFF2-40B4-BE49-F238E27FC236}">
                <a16:creationId xmlns:a16="http://schemas.microsoft.com/office/drawing/2014/main" id="{9A34FF21-55D1-9243-9511-57A7781F1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7952" y="1222544"/>
            <a:ext cx="1946910" cy="2602865"/>
          </a:xfrm>
          <a:prstGeom prst="rect">
            <a:avLst/>
          </a:prstGeom>
        </p:spPr>
      </p:pic>
      <p:sp>
        <p:nvSpPr>
          <p:cNvPr id="19" name="TextBox 18">
            <a:extLst>
              <a:ext uri="{FF2B5EF4-FFF2-40B4-BE49-F238E27FC236}">
                <a16:creationId xmlns:a16="http://schemas.microsoft.com/office/drawing/2014/main" id="{62DA63CE-85CD-1F45-B4F1-10CEDDB6A90C}"/>
              </a:ext>
            </a:extLst>
          </p:cNvPr>
          <p:cNvSpPr txBox="1"/>
          <p:nvPr/>
        </p:nvSpPr>
        <p:spPr>
          <a:xfrm>
            <a:off x="6896262" y="3856121"/>
            <a:ext cx="2259165" cy="1200329"/>
          </a:xfrm>
          <a:prstGeom prst="rect">
            <a:avLst/>
          </a:prstGeom>
          <a:noFill/>
        </p:spPr>
        <p:txBody>
          <a:bodyPr wrap="square">
            <a:spAutoFit/>
          </a:bodyPr>
          <a:lstStyle/>
          <a:p>
            <a:r>
              <a:rPr lang="en-US" sz="1200" i="1" dirty="0">
                <a:effectLst/>
                <a:latin typeface="NimbusRomNo9L"/>
                <a:ea typeface="Calibri" panose="020F0502020204030204" pitchFamily="34" charset="0"/>
                <a:cs typeface="Times New Roman" panose="02020603050405020304" pitchFamily="18" charset="0"/>
              </a:rPr>
              <a:t>Figure: </a:t>
            </a:r>
            <a:r>
              <a:rPr lang="en-US" sz="1200" dirty="0" err="1">
                <a:effectLst/>
                <a:latin typeface="NimbusRomNo9L"/>
                <a:ea typeface="Calibri" panose="020F0502020204030204" pitchFamily="34" charset="0"/>
                <a:cs typeface="Times New Roman" panose="02020603050405020304" pitchFamily="18" charset="0"/>
              </a:rPr>
              <a:t>Ultramet</a:t>
            </a:r>
            <a:r>
              <a:rPr lang="en-US" sz="1200" dirty="0">
                <a:effectLst/>
                <a:latin typeface="NimbusRomNo9L"/>
                <a:ea typeface="Calibri" panose="020F0502020204030204" pitchFamily="34" charset="0"/>
                <a:cs typeface="Times New Roman" panose="02020603050405020304" pitchFamily="18" charset="0"/>
              </a:rPr>
              <a:t> CVD Nb3Sn on copper substrate SRF cavity, ready for cryogenic RF performance testing at Cornell. </a:t>
            </a:r>
            <a:r>
              <a:rPr lang="en-US" sz="1200" u="sng" dirty="0">
                <a:solidFill>
                  <a:srgbClr val="0563C1"/>
                </a:solidFill>
                <a:effectLst/>
                <a:latin typeface="NimbusRomNo9L"/>
                <a:ea typeface="Calibri" panose="020F0502020204030204" pitchFamily="34" charset="0"/>
                <a:cs typeface="Times New Roman" panose="02020603050405020304" pitchFamily="18" charset="0"/>
                <a:hlinkClick r:id="rId4"/>
              </a:rPr>
              <a:t>https://accelconf.web.cern.ch/ipac2022/papers/tupotk035.pdf</a:t>
            </a:r>
            <a:r>
              <a:rPr lang="en-US" sz="1200" dirty="0">
                <a:effectLst/>
              </a:rPr>
              <a:t> </a:t>
            </a:r>
            <a:endParaRPr lang="en-US" sz="1200" dirty="0"/>
          </a:p>
        </p:txBody>
      </p:sp>
      <p:pic>
        <p:nvPicPr>
          <p:cNvPr id="20" name="Picture 19">
            <a:extLst>
              <a:ext uri="{FF2B5EF4-FFF2-40B4-BE49-F238E27FC236}">
                <a16:creationId xmlns:a16="http://schemas.microsoft.com/office/drawing/2014/main" id="{7ECD01E6-1126-6049-ADD2-3F2D35E5DC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048711"/>
            <a:ext cx="2789536" cy="1715970"/>
          </a:xfrm>
          <a:prstGeom prst="rect">
            <a:avLst/>
          </a:prstGeom>
        </p:spPr>
      </p:pic>
      <p:sp>
        <p:nvSpPr>
          <p:cNvPr id="22" name="TextBox 21">
            <a:extLst>
              <a:ext uri="{FF2B5EF4-FFF2-40B4-BE49-F238E27FC236}">
                <a16:creationId xmlns:a16="http://schemas.microsoft.com/office/drawing/2014/main" id="{676DB7D3-D790-114F-9696-5F1A347D874F}"/>
              </a:ext>
            </a:extLst>
          </p:cNvPr>
          <p:cNvSpPr txBox="1"/>
          <p:nvPr/>
        </p:nvSpPr>
        <p:spPr>
          <a:xfrm>
            <a:off x="2937280" y="2886625"/>
            <a:ext cx="3699548" cy="1938992"/>
          </a:xfrm>
          <a:prstGeom prst="rect">
            <a:avLst/>
          </a:prstGeom>
          <a:noFill/>
        </p:spPr>
        <p:txBody>
          <a:bodyPr wrap="square">
            <a:spAutoFit/>
          </a:bodyPr>
          <a:lstStyle/>
          <a:p>
            <a:pPr marL="0" marR="0" algn="just"/>
            <a:r>
              <a:rPr lang="en-US" sz="1200" i="1" dirty="0">
                <a:effectLst/>
                <a:latin typeface="NimbusRomNo9L"/>
                <a:ea typeface="Times New Roman" panose="02020603050405020304" pitchFamily="18" charset="0"/>
              </a:rPr>
              <a:t>Figure: R</a:t>
            </a:r>
            <a:r>
              <a:rPr lang="en-US" sz="1200" dirty="0">
                <a:effectLst/>
                <a:latin typeface="NimbusRomNo9L"/>
                <a:ea typeface="Times New Roman" panose="02020603050405020304" pitchFamily="18" charset="0"/>
              </a:rPr>
              <a:t>BCS at 2 MV/m as a function of inverse temperature (1/</a:t>
            </a:r>
            <a:r>
              <a:rPr lang="en-US" sz="1200" i="1" dirty="0">
                <a:effectLst/>
                <a:latin typeface="NimbusRomNo9L"/>
                <a:ea typeface="Times New Roman" panose="02020603050405020304" pitchFamily="18" charset="0"/>
              </a:rPr>
              <a:t>T </a:t>
            </a:r>
            <a:r>
              <a:rPr lang="en-US" sz="1200" dirty="0">
                <a:effectLst/>
                <a:latin typeface="NimbusRomNo9L"/>
                <a:ea typeface="Times New Roman" panose="02020603050405020304" pitchFamily="18" charset="0"/>
              </a:rPr>
              <a:t>) for electrochemical (green) versus vapor-diffused Nb3Sn (red), measured at 1.3 GHz. Image credit: Liana </a:t>
            </a:r>
            <a:r>
              <a:rPr lang="en-US" sz="1200" dirty="0" err="1">
                <a:effectLst/>
                <a:latin typeface="NimbusRomNo9L"/>
                <a:ea typeface="Times New Roman" panose="02020603050405020304" pitchFamily="18" charset="0"/>
              </a:rPr>
              <a:t>Sphani</a:t>
            </a:r>
            <a:r>
              <a:rPr lang="en-US" sz="1200" dirty="0">
                <a:effectLst/>
                <a:latin typeface="NimbusRomNo9L"/>
                <a:ea typeface="Times New Roman" panose="02020603050405020304" pitchFamily="18" charset="0"/>
              </a:rPr>
              <a:t>. Related publication: Smooth, homogeneous, high-purity Nb3Sn RF superconducting films by seed-free electrochemical synthesis, Z. Sun, Z. </a:t>
            </a:r>
            <a:r>
              <a:rPr lang="en-US" sz="1200" dirty="0" err="1">
                <a:effectLst/>
                <a:latin typeface="NimbusRomNo9L"/>
                <a:ea typeface="Times New Roman" panose="02020603050405020304" pitchFamily="18" charset="0"/>
              </a:rPr>
              <a:t>Baraissov</a:t>
            </a:r>
            <a:r>
              <a:rPr lang="en-US" sz="1200" dirty="0">
                <a:effectLst/>
                <a:latin typeface="NimbusRomNo9L"/>
                <a:ea typeface="Times New Roman" panose="02020603050405020304" pitchFamily="18" charset="0"/>
              </a:rPr>
              <a:t>, L. </a:t>
            </a:r>
            <a:r>
              <a:rPr lang="en-US" sz="1200" dirty="0" err="1">
                <a:effectLst/>
                <a:latin typeface="NimbusRomNo9L"/>
                <a:ea typeface="Times New Roman" panose="02020603050405020304" pitchFamily="18" charset="0"/>
              </a:rPr>
              <a:t>Shpani</a:t>
            </a:r>
            <a:r>
              <a:rPr lang="en-US" sz="1200" dirty="0">
                <a:effectLst/>
                <a:latin typeface="NimbusRomNo9L"/>
                <a:ea typeface="Times New Roman" panose="02020603050405020304" pitchFamily="18" charset="0"/>
              </a:rPr>
              <a:t>, R. D. Porter, Y. Shao, T. </a:t>
            </a:r>
            <a:r>
              <a:rPr lang="en-US" sz="1200" dirty="0" err="1">
                <a:effectLst/>
                <a:latin typeface="NimbusRomNo9L"/>
                <a:ea typeface="Times New Roman" panose="02020603050405020304" pitchFamily="18" charset="0"/>
              </a:rPr>
              <a:t>Oseroff</a:t>
            </a:r>
            <a:r>
              <a:rPr lang="en-US" sz="1200" dirty="0">
                <a:effectLst/>
                <a:latin typeface="NimbusRomNo9L"/>
                <a:ea typeface="Times New Roman" panose="02020603050405020304" pitchFamily="18" charset="0"/>
              </a:rPr>
              <a:t>, M. O. Thompson, D. A. Muller, M. U. </a:t>
            </a:r>
            <a:r>
              <a:rPr lang="en-US" sz="1200" dirty="0" err="1">
                <a:effectLst/>
                <a:latin typeface="NimbusRomNo9L"/>
                <a:ea typeface="Times New Roman" panose="02020603050405020304" pitchFamily="18" charset="0"/>
              </a:rPr>
              <a:t>Liepe</a:t>
            </a:r>
            <a:r>
              <a:rPr lang="en-US" sz="1200" dirty="0">
                <a:effectLst/>
                <a:latin typeface="NimbusRomNo9L"/>
                <a:ea typeface="Times New Roman" panose="02020603050405020304" pitchFamily="18" charset="0"/>
              </a:rPr>
              <a:t>, arXiv:2302.02054 [</a:t>
            </a:r>
            <a:r>
              <a:rPr lang="en-US" sz="1200" dirty="0" err="1">
                <a:effectLst/>
                <a:latin typeface="NimbusRomNo9L"/>
                <a:ea typeface="Times New Roman" panose="02020603050405020304" pitchFamily="18" charset="0"/>
              </a:rPr>
              <a:t>cond</a:t>
            </a:r>
            <a:r>
              <a:rPr lang="en-US" sz="1200" dirty="0">
                <a:effectLst/>
                <a:latin typeface="NimbusRomNo9L"/>
                <a:ea typeface="Times New Roman" panose="02020603050405020304" pitchFamily="18" charset="0"/>
              </a:rPr>
              <a:t>-</a:t>
            </a:r>
            <a:r>
              <a:rPr lang="en-US" sz="1200" dirty="0" err="1">
                <a:effectLst/>
                <a:latin typeface="NimbusRomNo9L"/>
                <a:ea typeface="Times New Roman" panose="02020603050405020304" pitchFamily="18" charset="0"/>
              </a:rPr>
              <a:t>mat.mtrl</a:t>
            </a:r>
            <a:r>
              <a:rPr lang="en-US" sz="1200" dirty="0">
                <a:effectLst/>
                <a:latin typeface="NimbusRomNo9L"/>
                <a:ea typeface="Times New Roman" panose="02020603050405020304" pitchFamily="18" charset="0"/>
              </a:rPr>
              <a:t>-sci] (2023). </a:t>
            </a:r>
            <a:r>
              <a:rPr lang="en-US" sz="1200" u="sng" dirty="0">
                <a:solidFill>
                  <a:srgbClr val="0563C1"/>
                </a:solidFill>
                <a:effectLst/>
                <a:latin typeface="NimbusRomNo9L"/>
                <a:ea typeface="Times New Roman" panose="02020603050405020304" pitchFamily="18" charset="0"/>
                <a:hlinkClick r:id="rId6"/>
              </a:rPr>
              <a:t>https://doi.org/10.48550/arXiv.2302.02054</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51363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538CAA-29BB-0D41-82A1-C3DB2D67D729}"/>
              </a:ext>
            </a:extLst>
          </p:cNvPr>
          <p:cNvSpPr>
            <a:spLocks noGrp="1"/>
          </p:cNvSpPr>
          <p:nvPr>
            <p:ph idx="1"/>
          </p:nvPr>
        </p:nvSpPr>
        <p:spPr>
          <a:xfrm>
            <a:off x="0" y="584021"/>
            <a:ext cx="9144000" cy="853938"/>
          </a:xfrm>
        </p:spPr>
        <p:txBody>
          <a:bodyPr/>
          <a:lstStyle/>
          <a:p>
            <a:pPr marL="0" lvl="0" indent="0" algn="just" eaLnBrk="0" hangingPunct="0">
              <a:spcBef>
                <a:spcPct val="0"/>
              </a:spcBef>
              <a:buNone/>
            </a:pPr>
            <a:r>
              <a:rPr lang="en-US" altLang="ja-JP" sz="1600" b="1" dirty="0">
                <a:solidFill>
                  <a:srgbClr val="000000"/>
                </a:solidFill>
                <a:latin typeface="Times New Roman" panose="02020603050405020304" pitchFamily="18" charset="0"/>
                <a:ea typeface="Times New Roman" panose="02020603050405020304" pitchFamily="18" charset="0"/>
                <a:sym typeface="Symbol" pitchFamily="2" charset="2"/>
              </a:rPr>
              <a:t>Deliverable 2.6:</a:t>
            </a:r>
            <a:r>
              <a:rPr lang="en-US" altLang="ja-JP" sz="1600" dirty="0">
                <a:solidFill>
                  <a:srgbClr val="000000"/>
                </a:solidFill>
                <a:latin typeface="Times New Roman" panose="02020603050405020304" pitchFamily="18" charset="0"/>
                <a:ea typeface="Times New Roman" panose="02020603050405020304" pitchFamily="18" charset="0"/>
                <a:sym typeface="Symbol" pitchFamily="2" charset="2"/>
              </a:rPr>
              <a:t> The transfer of CBB ML techniques for tuning the higher-order aberrations in electron microscopes, replacing the regular maintenance interventions by microscope company specialists that are required to keep the conventional alignment software operational</a:t>
            </a:r>
            <a:r>
              <a:rPr lang="en-US" altLang="ja-JP" sz="1600" b="1" dirty="0">
                <a:solidFill>
                  <a:srgbClr val="000000"/>
                </a:solidFill>
                <a:latin typeface="Times New Roman" panose="02020603050405020304" pitchFamily="18" charset="0"/>
                <a:ea typeface="Times New Roman" panose="02020603050405020304" pitchFamily="18" charset="0"/>
                <a:sym typeface="Symbol" pitchFamily="2" charset="2"/>
              </a:rPr>
              <a:t> </a:t>
            </a:r>
            <a:r>
              <a:rPr lang="en-US" altLang="ja-JP" sz="1600" dirty="0">
                <a:solidFill>
                  <a:srgbClr val="000000"/>
                </a:solidFill>
                <a:latin typeface="Times New Roman" panose="02020603050405020304" pitchFamily="18" charset="0"/>
                <a:ea typeface="Times New Roman" panose="02020603050405020304" pitchFamily="18" charset="0"/>
                <a:sym typeface="Symbol" pitchFamily="2" charset="2"/>
              </a:rPr>
              <a:t>(</a:t>
            </a:r>
            <a:r>
              <a:rPr lang="en-US" altLang="ja-JP" sz="1600" i="1" dirty="0">
                <a:solidFill>
                  <a:srgbClr val="000000"/>
                </a:solidFill>
                <a:latin typeface="Times New Roman" panose="02020603050405020304" pitchFamily="18" charset="0"/>
                <a:ea typeface="Times New Roman" panose="02020603050405020304" pitchFamily="18" charset="0"/>
                <a:sym typeface="Symbol" pitchFamily="2" charset="2"/>
              </a:rPr>
              <a:t>BDC Deliverable 3.2</a:t>
            </a:r>
            <a:r>
              <a:rPr lang="en-US" altLang="ja-JP" sz="1600" dirty="0">
                <a:solidFill>
                  <a:srgbClr val="000000"/>
                </a:solidFill>
                <a:latin typeface="Times New Roman" panose="02020603050405020304" pitchFamily="18" charset="0"/>
                <a:ea typeface="Times New Roman" panose="02020603050405020304" pitchFamily="18" charset="0"/>
                <a:sym typeface="Symbol" pitchFamily="2" charset="2"/>
              </a:rPr>
              <a:t>).</a:t>
            </a:r>
            <a:endParaRPr lang="en-US" altLang="ja-JP" sz="1600" dirty="0">
              <a:solidFill>
                <a:srgbClr val="000000"/>
              </a:solidFill>
              <a:latin typeface="Times New Roman" panose="02020603050405020304" pitchFamily="18" charset="0"/>
              <a:sym typeface="Symbol" pitchFamily="2" charset="2"/>
            </a:endParaRPr>
          </a:p>
          <a:p>
            <a:endParaRPr lang="en-US" dirty="0"/>
          </a:p>
        </p:txBody>
      </p:sp>
      <p:sp>
        <p:nvSpPr>
          <p:cNvPr id="3" name="Title 2">
            <a:extLst>
              <a:ext uri="{FF2B5EF4-FFF2-40B4-BE49-F238E27FC236}">
                <a16:creationId xmlns:a16="http://schemas.microsoft.com/office/drawing/2014/main" id="{5440D2CF-BEA0-F845-B36E-E65E85222942}"/>
              </a:ext>
            </a:extLst>
          </p:cNvPr>
          <p:cNvSpPr>
            <a:spLocks noGrp="1"/>
          </p:cNvSpPr>
          <p:nvPr>
            <p:ph type="title"/>
          </p:nvPr>
        </p:nvSpPr>
        <p:spPr/>
        <p:txBody>
          <a:bodyPr/>
          <a:lstStyle/>
          <a:p>
            <a:r>
              <a:rPr lang="en-US" dirty="0"/>
              <a:t>Microscope tuning techniques</a:t>
            </a:r>
          </a:p>
        </p:txBody>
      </p:sp>
      <p:sp>
        <p:nvSpPr>
          <p:cNvPr id="4" name="Date Placeholder 3">
            <a:extLst>
              <a:ext uri="{FF2B5EF4-FFF2-40B4-BE49-F238E27FC236}">
                <a16:creationId xmlns:a16="http://schemas.microsoft.com/office/drawing/2014/main" id="{EC5B093C-3445-7341-B867-FF107740075B}"/>
              </a:ext>
            </a:extLst>
          </p:cNvPr>
          <p:cNvSpPr>
            <a:spLocks noGrp="1"/>
          </p:cNvSpPr>
          <p:nvPr>
            <p:ph type="dt" sz="half" idx="10"/>
          </p:nvPr>
        </p:nvSpPr>
        <p:spPr/>
        <p:txBody>
          <a:bodyPr/>
          <a:lstStyle/>
          <a:p>
            <a:r>
              <a:rPr lang="en-US" dirty="0"/>
              <a:t>03/15/2024</a:t>
            </a:r>
          </a:p>
        </p:txBody>
      </p:sp>
      <p:sp>
        <p:nvSpPr>
          <p:cNvPr id="5" name="Footer Placeholder 4">
            <a:extLst>
              <a:ext uri="{FF2B5EF4-FFF2-40B4-BE49-F238E27FC236}">
                <a16:creationId xmlns:a16="http://schemas.microsoft.com/office/drawing/2014/main" id="{84B6468E-CA34-C84F-8269-D4AC9321762F}"/>
              </a:ext>
            </a:extLst>
          </p:cNvPr>
          <p:cNvSpPr>
            <a:spLocks noGrp="1"/>
          </p:cNvSpPr>
          <p:nvPr>
            <p:ph type="ftr" sz="quarter" idx="11"/>
          </p:nvPr>
        </p:nvSpPr>
        <p:spPr/>
        <p:txBody>
          <a:bodyPr/>
          <a:lstStyle/>
          <a:p>
            <a:r>
              <a:rPr lang="en-US"/>
              <a:t>Biedron | CBB Knowledge Transfer</a:t>
            </a:r>
          </a:p>
        </p:txBody>
      </p:sp>
      <p:sp>
        <p:nvSpPr>
          <p:cNvPr id="6" name="Slide Number Placeholder 5">
            <a:extLst>
              <a:ext uri="{FF2B5EF4-FFF2-40B4-BE49-F238E27FC236}">
                <a16:creationId xmlns:a16="http://schemas.microsoft.com/office/drawing/2014/main" id="{C5DF154C-E70C-6A41-B47C-4E25414452ED}"/>
              </a:ext>
            </a:extLst>
          </p:cNvPr>
          <p:cNvSpPr>
            <a:spLocks noGrp="1"/>
          </p:cNvSpPr>
          <p:nvPr>
            <p:ph type="sldNum" sz="quarter" idx="12"/>
          </p:nvPr>
        </p:nvSpPr>
        <p:spPr/>
        <p:txBody>
          <a:bodyPr/>
          <a:lstStyle/>
          <a:p>
            <a:fld id="{921CBE81-14BD-7343-B359-01BCBA3179F9}" type="slidenum">
              <a:rPr lang="en-US" smtClean="0"/>
              <a:t>21</a:t>
            </a:fld>
            <a:endParaRPr lang="en-US"/>
          </a:p>
        </p:txBody>
      </p:sp>
      <p:pic>
        <p:nvPicPr>
          <p:cNvPr id="8" name="Picture 7" descr="A person wearing glasses&#10;&#10;Description automatically generated with medium confidence">
            <a:extLst>
              <a:ext uri="{FF2B5EF4-FFF2-40B4-BE49-F238E27FC236}">
                <a16:creationId xmlns:a16="http://schemas.microsoft.com/office/drawing/2014/main" id="{DE6EF27D-AF7E-FD35-0123-1BACB65BA5F9}"/>
              </a:ext>
            </a:extLst>
          </p:cNvPr>
          <p:cNvPicPr>
            <a:picLocks noChangeAspect="1"/>
          </p:cNvPicPr>
          <p:nvPr/>
        </p:nvPicPr>
        <p:blipFill>
          <a:blip r:embed="rId3"/>
          <a:stretch>
            <a:fillRect/>
          </a:stretch>
        </p:blipFill>
        <p:spPr>
          <a:xfrm>
            <a:off x="5896081" y="1555201"/>
            <a:ext cx="1384202" cy="1384202"/>
          </a:xfrm>
          <a:prstGeom prst="rect">
            <a:avLst/>
          </a:prstGeom>
        </p:spPr>
      </p:pic>
      <p:sp>
        <p:nvSpPr>
          <p:cNvPr id="10" name="TextBox 9">
            <a:extLst>
              <a:ext uri="{FF2B5EF4-FFF2-40B4-BE49-F238E27FC236}">
                <a16:creationId xmlns:a16="http://schemas.microsoft.com/office/drawing/2014/main" id="{04BEB1B2-BB45-7939-C952-6425413694DB}"/>
              </a:ext>
            </a:extLst>
          </p:cNvPr>
          <p:cNvSpPr txBox="1"/>
          <p:nvPr/>
        </p:nvSpPr>
        <p:spPr>
          <a:xfrm>
            <a:off x="5882311" y="2492624"/>
            <a:ext cx="1384203" cy="461665"/>
          </a:xfrm>
          <a:prstGeom prst="rect">
            <a:avLst/>
          </a:prstGeom>
          <a:noFill/>
          <a:ln w="25400">
            <a:noFill/>
          </a:ln>
        </p:spPr>
        <p:txBody>
          <a:bodyPr wrap="square" rtlCol="0">
            <a:spAutoFit/>
          </a:bodyPr>
          <a:lstStyle/>
          <a:p>
            <a:pPr algn="ctr"/>
            <a:r>
              <a:rPr lang="en-US" sz="1200" b="1" dirty="0">
                <a:solidFill>
                  <a:schemeClr val="bg1"/>
                </a:solidFill>
              </a:rPr>
              <a:t>Dr. Heiko Muller CEOS</a:t>
            </a:r>
          </a:p>
        </p:txBody>
      </p:sp>
      <p:pic>
        <p:nvPicPr>
          <p:cNvPr id="11" name="Picture 10" descr="Website&#10;&#10;Description automatically generated with low confidence">
            <a:extLst>
              <a:ext uri="{FF2B5EF4-FFF2-40B4-BE49-F238E27FC236}">
                <a16:creationId xmlns:a16="http://schemas.microsoft.com/office/drawing/2014/main" id="{22065C34-94A4-5687-7D08-F654CB6ED55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9729" b="10681"/>
          <a:stretch/>
        </p:blipFill>
        <p:spPr>
          <a:xfrm>
            <a:off x="7413463" y="1560102"/>
            <a:ext cx="1384203" cy="1379301"/>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A0C04FA8-4B11-0509-EF4A-CD95255F5583}"/>
              </a:ext>
            </a:extLst>
          </p:cNvPr>
          <p:cNvPicPr>
            <a:picLocks noChangeAspect="1"/>
          </p:cNvPicPr>
          <p:nvPr/>
        </p:nvPicPr>
        <p:blipFill>
          <a:blip r:embed="rId5"/>
          <a:stretch>
            <a:fillRect/>
          </a:stretch>
        </p:blipFill>
        <p:spPr>
          <a:xfrm>
            <a:off x="5776409" y="4131382"/>
            <a:ext cx="2769979" cy="974365"/>
          </a:xfrm>
          <a:prstGeom prst="rect">
            <a:avLst/>
          </a:prstGeom>
        </p:spPr>
      </p:pic>
      <p:sp>
        <p:nvSpPr>
          <p:cNvPr id="12" name="TextBox 11">
            <a:extLst>
              <a:ext uri="{FF2B5EF4-FFF2-40B4-BE49-F238E27FC236}">
                <a16:creationId xmlns:a16="http://schemas.microsoft.com/office/drawing/2014/main" id="{1F857F90-F705-FEA9-98FA-79D9665FD833}"/>
              </a:ext>
            </a:extLst>
          </p:cNvPr>
          <p:cNvSpPr txBox="1"/>
          <p:nvPr/>
        </p:nvSpPr>
        <p:spPr>
          <a:xfrm>
            <a:off x="7333104" y="2496614"/>
            <a:ext cx="1454779" cy="461665"/>
          </a:xfrm>
          <a:prstGeom prst="rect">
            <a:avLst/>
          </a:prstGeom>
          <a:noFill/>
          <a:ln w="19050">
            <a:noFill/>
          </a:ln>
        </p:spPr>
        <p:txBody>
          <a:bodyPr wrap="square" rtlCol="0">
            <a:spAutoFit/>
          </a:bodyPr>
          <a:lstStyle/>
          <a:p>
            <a:pPr algn="ctr"/>
            <a:r>
              <a:rPr lang="en-US" sz="1200" b="1" dirty="0">
                <a:solidFill>
                  <a:schemeClr val="bg1"/>
                </a:solidFill>
              </a:rPr>
              <a:t>Dr. David Muller</a:t>
            </a:r>
          </a:p>
          <a:p>
            <a:pPr algn="ctr"/>
            <a:r>
              <a:rPr lang="en-US" sz="1200" b="1" dirty="0">
                <a:solidFill>
                  <a:schemeClr val="bg1"/>
                </a:solidFill>
              </a:rPr>
              <a:t>Cornell</a:t>
            </a:r>
          </a:p>
        </p:txBody>
      </p:sp>
      <p:sp>
        <p:nvSpPr>
          <p:cNvPr id="17" name="Content Placeholder 1">
            <a:extLst>
              <a:ext uri="{FF2B5EF4-FFF2-40B4-BE49-F238E27FC236}">
                <a16:creationId xmlns:a16="http://schemas.microsoft.com/office/drawing/2014/main" id="{F190391D-69C9-3F4D-B0D9-ED081F1CB4E5}"/>
              </a:ext>
            </a:extLst>
          </p:cNvPr>
          <p:cNvSpPr txBox="1">
            <a:spLocks/>
          </p:cNvSpPr>
          <p:nvPr/>
        </p:nvSpPr>
        <p:spPr bwMode="auto">
          <a:xfrm>
            <a:off x="-72567" y="1570087"/>
            <a:ext cx="5968648" cy="32698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68" indent="-257168" algn="l" rtl="0" eaLnBrk="1" fontAlgn="base" hangingPunct="1">
              <a:spcBef>
                <a:spcPct val="20000"/>
              </a:spcBef>
              <a:spcAft>
                <a:spcPct val="0"/>
              </a:spcAft>
              <a:buChar char="•"/>
              <a:defRPr sz="1800">
                <a:ln>
                  <a:noFill/>
                </a:ln>
                <a:solidFill>
                  <a:schemeClr val="tx1">
                    <a:lumMod val="75000"/>
                    <a:lumOff val="25000"/>
                  </a:schemeClr>
                </a:solidFill>
                <a:latin typeface="+mn-lt"/>
                <a:ea typeface="+mn-ea"/>
                <a:cs typeface="+mn-cs"/>
              </a:defRPr>
            </a:lvl1pPr>
            <a:lvl2pPr marL="557199" indent="-214308" algn="l" rtl="0" eaLnBrk="1" fontAlgn="base" hangingPunct="1">
              <a:spcBef>
                <a:spcPct val="20000"/>
              </a:spcBef>
              <a:spcAft>
                <a:spcPct val="0"/>
              </a:spcAft>
              <a:buChar char="–"/>
              <a:defRPr sz="1350">
                <a:ln>
                  <a:noFill/>
                </a:ln>
                <a:solidFill>
                  <a:schemeClr val="tx1">
                    <a:lumMod val="75000"/>
                    <a:lumOff val="25000"/>
                  </a:schemeClr>
                </a:solidFill>
                <a:latin typeface="+mn-lt"/>
              </a:defRPr>
            </a:lvl2pPr>
            <a:lvl3pPr marL="857228" indent="-171446" algn="l" rtl="0" eaLnBrk="1" fontAlgn="base" hangingPunct="1">
              <a:spcBef>
                <a:spcPct val="20000"/>
              </a:spcBef>
              <a:spcAft>
                <a:spcPct val="0"/>
              </a:spcAft>
              <a:buChar char="•"/>
              <a:defRPr sz="1350">
                <a:ln>
                  <a:noFill/>
                </a:ln>
                <a:solidFill>
                  <a:schemeClr val="tx1">
                    <a:lumMod val="75000"/>
                    <a:lumOff val="25000"/>
                  </a:schemeClr>
                </a:solidFill>
                <a:latin typeface="+mn-lt"/>
              </a:defRPr>
            </a:lvl3pPr>
            <a:lvl4pPr marL="1200120" indent="-171446" algn="l" rtl="0" eaLnBrk="1" fontAlgn="base" hangingPunct="1">
              <a:spcBef>
                <a:spcPct val="20000"/>
              </a:spcBef>
              <a:spcAft>
                <a:spcPct val="0"/>
              </a:spcAft>
              <a:buChar char="–"/>
              <a:defRPr sz="1350">
                <a:ln>
                  <a:noFill/>
                </a:ln>
                <a:solidFill>
                  <a:schemeClr val="tx1">
                    <a:lumMod val="75000"/>
                    <a:lumOff val="25000"/>
                  </a:schemeClr>
                </a:solidFill>
                <a:latin typeface="+mn-lt"/>
              </a:defRPr>
            </a:lvl4pPr>
            <a:lvl5pPr marL="1543012" indent="-171446" algn="l" rtl="0" eaLnBrk="1" fontAlgn="base" hangingPunct="1">
              <a:spcBef>
                <a:spcPct val="20000"/>
              </a:spcBef>
              <a:spcAft>
                <a:spcPct val="0"/>
              </a:spcAft>
              <a:buChar char="»"/>
              <a:defRPr sz="1350">
                <a:ln>
                  <a:noFill/>
                </a:ln>
                <a:solidFill>
                  <a:schemeClr val="tx1">
                    <a:lumMod val="75000"/>
                    <a:lumOff val="25000"/>
                  </a:schemeClr>
                </a:solidFill>
                <a:latin typeface="+mn-lt"/>
              </a:defRPr>
            </a:lvl5pPr>
            <a:lvl6pPr marL="1885903" indent="-171446" algn="l" rtl="0" eaLnBrk="1" fontAlgn="base" hangingPunct="1">
              <a:spcBef>
                <a:spcPct val="20000"/>
              </a:spcBef>
              <a:spcAft>
                <a:spcPct val="0"/>
              </a:spcAft>
              <a:buChar char="»"/>
              <a:defRPr sz="1500">
                <a:solidFill>
                  <a:srgbClr val="660066"/>
                </a:solidFill>
                <a:latin typeface="+mn-lt"/>
              </a:defRPr>
            </a:lvl6pPr>
            <a:lvl7pPr marL="2228795" indent="-171446" algn="l" rtl="0" eaLnBrk="1" fontAlgn="base" hangingPunct="1">
              <a:spcBef>
                <a:spcPct val="20000"/>
              </a:spcBef>
              <a:spcAft>
                <a:spcPct val="0"/>
              </a:spcAft>
              <a:buChar char="»"/>
              <a:defRPr sz="1500">
                <a:solidFill>
                  <a:srgbClr val="660066"/>
                </a:solidFill>
                <a:latin typeface="+mn-lt"/>
              </a:defRPr>
            </a:lvl7pPr>
            <a:lvl8pPr marL="2571686" indent="-171446" algn="l" rtl="0" eaLnBrk="1" fontAlgn="base" hangingPunct="1">
              <a:spcBef>
                <a:spcPct val="20000"/>
              </a:spcBef>
              <a:spcAft>
                <a:spcPct val="0"/>
              </a:spcAft>
              <a:buChar char="»"/>
              <a:defRPr sz="1500">
                <a:solidFill>
                  <a:srgbClr val="660066"/>
                </a:solidFill>
                <a:latin typeface="+mn-lt"/>
              </a:defRPr>
            </a:lvl8pPr>
            <a:lvl9pPr marL="2914577" indent="-171446" algn="l" rtl="0" eaLnBrk="1" fontAlgn="base" hangingPunct="1">
              <a:spcBef>
                <a:spcPct val="20000"/>
              </a:spcBef>
              <a:spcAft>
                <a:spcPct val="0"/>
              </a:spcAft>
              <a:buChar char="»"/>
              <a:defRPr sz="1500">
                <a:solidFill>
                  <a:srgbClr val="660066"/>
                </a:solidFill>
                <a:latin typeface="+mn-lt"/>
              </a:defRPr>
            </a:lvl9pPr>
          </a:lstStyle>
          <a:p>
            <a:pPr>
              <a:spcBef>
                <a:spcPts val="800"/>
              </a:spcBef>
            </a:pPr>
            <a:r>
              <a:rPr lang="en-US" sz="1600" dirty="0"/>
              <a:t>Collaboration: David Muller (CBB) with Heiko Muller at Corrected Electron Optical Systems (CEOS) and Dmitri </a:t>
            </a:r>
            <a:r>
              <a:rPr lang="en-US" sz="1600" dirty="0" err="1"/>
              <a:t>Klenov</a:t>
            </a:r>
            <a:r>
              <a:rPr lang="en-US" sz="1600" dirty="0"/>
              <a:t>  at Thermo Fisher Scientific (TFS). </a:t>
            </a:r>
          </a:p>
          <a:p>
            <a:pPr>
              <a:spcBef>
                <a:spcPts val="800"/>
              </a:spcBef>
            </a:pPr>
            <a:r>
              <a:rPr lang="en-US" sz="1600" dirty="0"/>
              <a:t>Goal: reduce labor-intensive (~3 week-long), costly human tuning required at installation and in routine maintenance.</a:t>
            </a:r>
          </a:p>
          <a:p>
            <a:pPr>
              <a:spcBef>
                <a:spcPts val="800"/>
              </a:spcBef>
            </a:pPr>
            <a:r>
              <a:rPr lang="en-US" sz="1600" dirty="0"/>
              <a:t>Successful demonstration of aberration correction by Bayesian Optimization on 3 microscopes (</a:t>
            </a:r>
            <a:r>
              <a:rPr lang="en-US" sz="1600" dirty="0" err="1"/>
              <a:t>Nion</a:t>
            </a:r>
            <a:r>
              <a:rPr lang="en-US" sz="1600" dirty="0"/>
              <a:t>, 2 TFS)</a:t>
            </a:r>
          </a:p>
          <a:p>
            <a:pPr lvl="1">
              <a:spcBef>
                <a:spcPts val="800"/>
              </a:spcBef>
            </a:pPr>
            <a:r>
              <a:rPr lang="en-US" sz="1600" dirty="0"/>
              <a:t>Emittance proved to be a robust metric</a:t>
            </a:r>
          </a:p>
          <a:p>
            <a:pPr lvl="1">
              <a:spcBef>
                <a:spcPts val="800"/>
              </a:spcBef>
            </a:pPr>
            <a:r>
              <a:rPr lang="en-US" sz="1600" b="1" dirty="0"/>
              <a:t>The tuning was done in two minutes!</a:t>
            </a:r>
          </a:p>
          <a:p>
            <a:pPr lvl="1">
              <a:spcBef>
                <a:spcPts val="800"/>
              </a:spcBef>
            </a:pPr>
            <a:r>
              <a:rPr lang="en-US" sz="1400" dirty="0" err="1">
                <a:solidFill>
                  <a:schemeClr val="accent4">
                    <a:lumMod val="75000"/>
                  </a:schemeClr>
                </a:solidFill>
              </a:rPr>
              <a:t>Microsc</a:t>
            </a:r>
            <a:r>
              <a:rPr lang="en-US" sz="1400" dirty="0">
                <a:solidFill>
                  <a:schemeClr val="accent4">
                    <a:lumMod val="75000"/>
                  </a:schemeClr>
                </a:solidFill>
              </a:rPr>
              <a:t>. </a:t>
            </a:r>
            <a:r>
              <a:rPr lang="en-US" sz="1400" dirty="0" err="1">
                <a:solidFill>
                  <a:schemeClr val="accent4">
                    <a:lumMod val="75000"/>
                  </a:schemeClr>
                </a:solidFill>
              </a:rPr>
              <a:t>Microanal</a:t>
            </a:r>
            <a:r>
              <a:rPr lang="en-US" sz="1400" dirty="0">
                <a:solidFill>
                  <a:schemeClr val="accent4">
                    <a:lumMod val="75000"/>
                  </a:schemeClr>
                </a:solidFill>
              </a:rPr>
              <a:t>. </a:t>
            </a:r>
            <a:r>
              <a:rPr lang="en-US" sz="1400" b="1" dirty="0">
                <a:solidFill>
                  <a:schemeClr val="accent4">
                    <a:lumMod val="75000"/>
                  </a:schemeClr>
                </a:solidFill>
              </a:rPr>
              <a:t>28</a:t>
            </a:r>
            <a:r>
              <a:rPr lang="en-US" sz="1400" dirty="0">
                <a:solidFill>
                  <a:schemeClr val="accent4">
                    <a:lumMod val="75000"/>
                  </a:schemeClr>
                </a:solidFill>
              </a:rPr>
              <a:t> (S1), 3146 (2022) </a:t>
            </a:r>
          </a:p>
          <a:p>
            <a:endParaRPr lang="en-US" sz="1600" dirty="0"/>
          </a:p>
        </p:txBody>
      </p:sp>
      <p:sp>
        <p:nvSpPr>
          <p:cNvPr id="13" name="TextBox 12">
            <a:extLst>
              <a:ext uri="{FF2B5EF4-FFF2-40B4-BE49-F238E27FC236}">
                <a16:creationId xmlns:a16="http://schemas.microsoft.com/office/drawing/2014/main" id="{F058CD12-F407-3143-BA98-F77654D68C38}"/>
              </a:ext>
            </a:extLst>
          </p:cNvPr>
          <p:cNvSpPr txBox="1"/>
          <p:nvPr/>
        </p:nvSpPr>
        <p:spPr>
          <a:xfrm>
            <a:off x="7696714" y="-33903"/>
            <a:ext cx="569387" cy="707886"/>
          </a:xfrm>
          <a:prstGeom prst="rect">
            <a:avLst/>
          </a:prstGeom>
          <a:noFill/>
        </p:spPr>
        <p:txBody>
          <a:bodyPr wrap="none" rtlCol="0">
            <a:spAutoFit/>
          </a:bodyPr>
          <a:lstStyle/>
          <a:p>
            <a:r>
              <a:rPr lang="en-US" sz="4000" dirty="0">
                <a:solidFill>
                  <a:srgbClr val="00B050"/>
                </a:solidFill>
                <a:latin typeface="Wingdings" pitchFamily="2" charset="2"/>
              </a:rPr>
              <a:t>✓</a:t>
            </a:r>
            <a:endParaRPr lang="en-US" dirty="0">
              <a:solidFill>
                <a:srgbClr val="00B050"/>
              </a:solidFill>
              <a:latin typeface="Wingdings" pitchFamily="2" charset="2"/>
            </a:endParaRPr>
          </a:p>
        </p:txBody>
      </p:sp>
      <p:pic>
        <p:nvPicPr>
          <p:cNvPr id="9" name="Picture 8">
            <a:extLst>
              <a:ext uri="{FF2B5EF4-FFF2-40B4-BE49-F238E27FC236}">
                <a16:creationId xmlns:a16="http://schemas.microsoft.com/office/drawing/2014/main" id="{AD8A4DC8-CE36-4758-9837-2AEF791A2093}"/>
              </a:ext>
            </a:extLst>
          </p:cNvPr>
          <p:cNvPicPr>
            <a:picLocks noChangeAspect="1"/>
          </p:cNvPicPr>
          <p:nvPr/>
        </p:nvPicPr>
        <p:blipFill>
          <a:blip r:embed="rId6"/>
          <a:stretch>
            <a:fillRect/>
          </a:stretch>
        </p:blipFill>
        <p:spPr>
          <a:xfrm>
            <a:off x="5896080" y="3119590"/>
            <a:ext cx="2901585" cy="910148"/>
          </a:xfrm>
          <a:prstGeom prst="rect">
            <a:avLst/>
          </a:prstGeom>
        </p:spPr>
      </p:pic>
    </p:spTree>
    <p:extLst>
      <p:ext uri="{BB962C8B-B14F-4D97-AF65-F5344CB8AC3E}">
        <p14:creationId xmlns:p14="http://schemas.microsoft.com/office/powerpoint/2010/main" val="7586202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40D2CF-BEA0-F845-B36E-E65E85222942}"/>
              </a:ext>
            </a:extLst>
          </p:cNvPr>
          <p:cNvSpPr>
            <a:spLocks noGrp="1"/>
          </p:cNvSpPr>
          <p:nvPr>
            <p:ph type="title"/>
          </p:nvPr>
        </p:nvSpPr>
        <p:spPr/>
        <p:txBody>
          <a:bodyPr/>
          <a:lstStyle/>
          <a:p>
            <a:r>
              <a:rPr lang="en-US" dirty="0"/>
              <a:t>Microscope tuning techniques, cont.</a:t>
            </a:r>
          </a:p>
        </p:txBody>
      </p:sp>
      <p:sp>
        <p:nvSpPr>
          <p:cNvPr id="4" name="Date Placeholder 3">
            <a:extLst>
              <a:ext uri="{FF2B5EF4-FFF2-40B4-BE49-F238E27FC236}">
                <a16:creationId xmlns:a16="http://schemas.microsoft.com/office/drawing/2014/main" id="{EC5B093C-3445-7341-B867-FF107740075B}"/>
              </a:ext>
            </a:extLst>
          </p:cNvPr>
          <p:cNvSpPr>
            <a:spLocks noGrp="1"/>
          </p:cNvSpPr>
          <p:nvPr>
            <p:ph type="dt" sz="half" idx="10"/>
          </p:nvPr>
        </p:nvSpPr>
        <p:spPr>
          <a:xfrm>
            <a:off x="76200" y="4972050"/>
            <a:ext cx="1981200" cy="171450"/>
          </a:xfrm>
        </p:spPr>
        <p:txBody>
          <a:bodyPr/>
          <a:lstStyle/>
          <a:p>
            <a:r>
              <a:rPr lang="en-US" dirty="0"/>
              <a:t>03/15/2024</a:t>
            </a:r>
          </a:p>
          <a:p>
            <a:endParaRPr lang="en-US" dirty="0"/>
          </a:p>
        </p:txBody>
      </p:sp>
      <p:sp>
        <p:nvSpPr>
          <p:cNvPr id="5" name="Footer Placeholder 4">
            <a:extLst>
              <a:ext uri="{FF2B5EF4-FFF2-40B4-BE49-F238E27FC236}">
                <a16:creationId xmlns:a16="http://schemas.microsoft.com/office/drawing/2014/main" id="{84B6468E-CA34-C84F-8269-D4AC9321762F}"/>
              </a:ext>
            </a:extLst>
          </p:cNvPr>
          <p:cNvSpPr>
            <a:spLocks noGrp="1"/>
          </p:cNvSpPr>
          <p:nvPr>
            <p:ph type="ftr" sz="quarter" idx="11"/>
          </p:nvPr>
        </p:nvSpPr>
        <p:spPr/>
        <p:txBody>
          <a:bodyPr/>
          <a:lstStyle/>
          <a:p>
            <a:r>
              <a:rPr lang="en-US"/>
              <a:t>Biedron | CBB Knowledge Transfer</a:t>
            </a:r>
          </a:p>
        </p:txBody>
      </p:sp>
      <p:sp>
        <p:nvSpPr>
          <p:cNvPr id="6" name="Slide Number Placeholder 5">
            <a:extLst>
              <a:ext uri="{FF2B5EF4-FFF2-40B4-BE49-F238E27FC236}">
                <a16:creationId xmlns:a16="http://schemas.microsoft.com/office/drawing/2014/main" id="{C5DF154C-E70C-6A41-B47C-4E25414452ED}"/>
              </a:ext>
            </a:extLst>
          </p:cNvPr>
          <p:cNvSpPr>
            <a:spLocks noGrp="1"/>
          </p:cNvSpPr>
          <p:nvPr>
            <p:ph type="sldNum" sz="quarter" idx="12"/>
          </p:nvPr>
        </p:nvSpPr>
        <p:spPr/>
        <p:txBody>
          <a:bodyPr/>
          <a:lstStyle/>
          <a:p>
            <a:fld id="{921CBE81-14BD-7343-B359-01BCBA3179F9}" type="slidenum">
              <a:rPr lang="en-US" smtClean="0"/>
              <a:t>22</a:t>
            </a:fld>
            <a:endParaRPr lang="en-US"/>
          </a:p>
        </p:txBody>
      </p:sp>
      <p:pic>
        <p:nvPicPr>
          <p:cNvPr id="13" name="Picture 12" descr="Graphical user interface&#10;&#10;Description automatically generated">
            <a:extLst>
              <a:ext uri="{FF2B5EF4-FFF2-40B4-BE49-F238E27FC236}">
                <a16:creationId xmlns:a16="http://schemas.microsoft.com/office/drawing/2014/main" id="{1C88BC49-57E7-DA44-EC59-8D8DC8D3B5BA}"/>
              </a:ext>
            </a:extLst>
          </p:cNvPr>
          <p:cNvPicPr>
            <a:picLocks noChangeAspect="1"/>
          </p:cNvPicPr>
          <p:nvPr/>
        </p:nvPicPr>
        <p:blipFill>
          <a:blip r:embed="rId3"/>
          <a:stretch>
            <a:fillRect/>
          </a:stretch>
        </p:blipFill>
        <p:spPr>
          <a:xfrm>
            <a:off x="6313101" y="812019"/>
            <a:ext cx="1790701" cy="1704307"/>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C071E856-E0D2-B609-9D7E-0A1ECC4DFD8D}"/>
              </a:ext>
            </a:extLst>
          </p:cNvPr>
          <p:cNvPicPr>
            <a:picLocks noChangeAspect="1"/>
          </p:cNvPicPr>
          <p:nvPr/>
        </p:nvPicPr>
        <p:blipFill>
          <a:blip r:embed="rId4"/>
          <a:stretch>
            <a:fillRect/>
          </a:stretch>
        </p:blipFill>
        <p:spPr>
          <a:xfrm>
            <a:off x="7701332" y="673983"/>
            <a:ext cx="1512389" cy="1921352"/>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A0C04FA8-4B11-0509-EF4A-CD95255F558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55850" y="2067848"/>
            <a:ext cx="1243173" cy="437297"/>
          </a:xfrm>
          <a:prstGeom prst="rect">
            <a:avLst/>
          </a:prstGeom>
        </p:spPr>
      </p:pic>
      <p:sp>
        <p:nvSpPr>
          <p:cNvPr id="17" name="Content Placeholder 1">
            <a:extLst>
              <a:ext uri="{FF2B5EF4-FFF2-40B4-BE49-F238E27FC236}">
                <a16:creationId xmlns:a16="http://schemas.microsoft.com/office/drawing/2014/main" id="{F190391D-69C9-3F4D-B0D9-ED081F1CB4E5}"/>
              </a:ext>
            </a:extLst>
          </p:cNvPr>
          <p:cNvSpPr txBox="1">
            <a:spLocks/>
          </p:cNvSpPr>
          <p:nvPr/>
        </p:nvSpPr>
        <p:spPr bwMode="auto">
          <a:xfrm>
            <a:off x="76200" y="812019"/>
            <a:ext cx="6637608" cy="45034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68" indent="-257168" algn="l" rtl="0" eaLnBrk="1" fontAlgn="base" hangingPunct="1">
              <a:spcBef>
                <a:spcPct val="20000"/>
              </a:spcBef>
              <a:spcAft>
                <a:spcPct val="0"/>
              </a:spcAft>
              <a:buChar char="•"/>
              <a:defRPr sz="1800">
                <a:ln>
                  <a:noFill/>
                </a:ln>
                <a:solidFill>
                  <a:schemeClr val="tx1">
                    <a:lumMod val="75000"/>
                    <a:lumOff val="25000"/>
                  </a:schemeClr>
                </a:solidFill>
                <a:latin typeface="+mn-lt"/>
                <a:ea typeface="+mn-ea"/>
                <a:cs typeface="+mn-cs"/>
              </a:defRPr>
            </a:lvl1pPr>
            <a:lvl2pPr marL="557199" indent="-214308" algn="l" rtl="0" eaLnBrk="1" fontAlgn="base" hangingPunct="1">
              <a:spcBef>
                <a:spcPct val="20000"/>
              </a:spcBef>
              <a:spcAft>
                <a:spcPct val="0"/>
              </a:spcAft>
              <a:buChar char="–"/>
              <a:defRPr sz="1350">
                <a:ln>
                  <a:noFill/>
                </a:ln>
                <a:solidFill>
                  <a:schemeClr val="tx1">
                    <a:lumMod val="75000"/>
                    <a:lumOff val="25000"/>
                  </a:schemeClr>
                </a:solidFill>
                <a:latin typeface="+mn-lt"/>
              </a:defRPr>
            </a:lvl2pPr>
            <a:lvl3pPr marL="857228" indent="-171446" algn="l" rtl="0" eaLnBrk="1" fontAlgn="base" hangingPunct="1">
              <a:spcBef>
                <a:spcPct val="20000"/>
              </a:spcBef>
              <a:spcAft>
                <a:spcPct val="0"/>
              </a:spcAft>
              <a:buChar char="•"/>
              <a:defRPr sz="1350">
                <a:ln>
                  <a:noFill/>
                </a:ln>
                <a:solidFill>
                  <a:schemeClr val="tx1">
                    <a:lumMod val="75000"/>
                    <a:lumOff val="25000"/>
                  </a:schemeClr>
                </a:solidFill>
                <a:latin typeface="+mn-lt"/>
              </a:defRPr>
            </a:lvl3pPr>
            <a:lvl4pPr marL="1200120" indent="-171446" algn="l" rtl="0" eaLnBrk="1" fontAlgn="base" hangingPunct="1">
              <a:spcBef>
                <a:spcPct val="20000"/>
              </a:spcBef>
              <a:spcAft>
                <a:spcPct val="0"/>
              </a:spcAft>
              <a:buChar char="–"/>
              <a:defRPr sz="1350">
                <a:ln>
                  <a:noFill/>
                </a:ln>
                <a:solidFill>
                  <a:schemeClr val="tx1">
                    <a:lumMod val="75000"/>
                    <a:lumOff val="25000"/>
                  </a:schemeClr>
                </a:solidFill>
                <a:latin typeface="+mn-lt"/>
              </a:defRPr>
            </a:lvl4pPr>
            <a:lvl5pPr marL="1543012" indent="-171446" algn="l" rtl="0" eaLnBrk="1" fontAlgn="base" hangingPunct="1">
              <a:spcBef>
                <a:spcPct val="20000"/>
              </a:spcBef>
              <a:spcAft>
                <a:spcPct val="0"/>
              </a:spcAft>
              <a:buChar char="»"/>
              <a:defRPr sz="1350">
                <a:ln>
                  <a:noFill/>
                </a:ln>
                <a:solidFill>
                  <a:schemeClr val="tx1">
                    <a:lumMod val="75000"/>
                    <a:lumOff val="25000"/>
                  </a:schemeClr>
                </a:solidFill>
                <a:latin typeface="+mn-lt"/>
              </a:defRPr>
            </a:lvl5pPr>
            <a:lvl6pPr marL="1885903" indent="-171446" algn="l" rtl="0" eaLnBrk="1" fontAlgn="base" hangingPunct="1">
              <a:spcBef>
                <a:spcPct val="20000"/>
              </a:spcBef>
              <a:spcAft>
                <a:spcPct val="0"/>
              </a:spcAft>
              <a:buChar char="»"/>
              <a:defRPr sz="1500">
                <a:solidFill>
                  <a:srgbClr val="660066"/>
                </a:solidFill>
                <a:latin typeface="+mn-lt"/>
              </a:defRPr>
            </a:lvl6pPr>
            <a:lvl7pPr marL="2228795" indent="-171446" algn="l" rtl="0" eaLnBrk="1" fontAlgn="base" hangingPunct="1">
              <a:spcBef>
                <a:spcPct val="20000"/>
              </a:spcBef>
              <a:spcAft>
                <a:spcPct val="0"/>
              </a:spcAft>
              <a:buChar char="»"/>
              <a:defRPr sz="1500">
                <a:solidFill>
                  <a:srgbClr val="660066"/>
                </a:solidFill>
                <a:latin typeface="+mn-lt"/>
              </a:defRPr>
            </a:lvl7pPr>
            <a:lvl8pPr marL="2571686" indent="-171446" algn="l" rtl="0" eaLnBrk="1" fontAlgn="base" hangingPunct="1">
              <a:spcBef>
                <a:spcPct val="20000"/>
              </a:spcBef>
              <a:spcAft>
                <a:spcPct val="0"/>
              </a:spcAft>
              <a:buChar char="»"/>
              <a:defRPr sz="1500">
                <a:solidFill>
                  <a:srgbClr val="660066"/>
                </a:solidFill>
                <a:latin typeface="+mn-lt"/>
              </a:defRPr>
            </a:lvl8pPr>
            <a:lvl9pPr marL="2914577" indent="-171446" algn="l" rtl="0" eaLnBrk="1" fontAlgn="base" hangingPunct="1">
              <a:spcBef>
                <a:spcPct val="20000"/>
              </a:spcBef>
              <a:spcAft>
                <a:spcPct val="0"/>
              </a:spcAft>
              <a:buChar char="»"/>
              <a:defRPr sz="1500">
                <a:solidFill>
                  <a:srgbClr val="660066"/>
                </a:solidFill>
                <a:latin typeface="+mn-lt"/>
              </a:defRPr>
            </a:lvl9pPr>
          </a:lstStyle>
          <a:p>
            <a:pPr marL="0" indent="0">
              <a:buNone/>
            </a:pPr>
            <a:r>
              <a:rPr lang="en-US" dirty="0">
                <a:solidFill>
                  <a:schemeClr val="accent1"/>
                </a:solidFill>
              </a:rPr>
              <a:t>Next steps:</a:t>
            </a:r>
          </a:p>
          <a:p>
            <a:pPr>
              <a:spcBef>
                <a:spcPts val="600"/>
              </a:spcBef>
            </a:pPr>
            <a:r>
              <a:rPr lang="en-US" sz="1600" dirty="0"/>
              <a:t>CEOS has shared its proprietary tuning software API with CBB, so that CBB can control the corrector hardware, and TFS has provided a python interface to their microscope’s hardware and detectors. </a:t>
            </a:r>
          </a:p>
          <a:p>
            <a:pPr>
              <a:spcBef>
                <a:spcPts val="600"/>
              </a:spcBef>
            </a:pPr>
            <a:r>
              <a:rPr lang="en-US" sz="1600" dirty="0"/>
              <a:t>Software is under development on Cornell Titan and Spectra aberration correctors. </a:t>
            </a:r>
          </a:p>
          <a:p>
            <a:pPr>
              <a:spcBef>
                <a:spcPts val="600"/>
              </a:spcBef>
            </a:pPr>
            <a:r>
              <a:rPr lang="en-US" sz="1600" dirty="0"/>
              <a:t>Collaboration with CEOS and Thermo Fisher on machine-learning-based </a:t>
            </a:r>
            <a:r>
              <a:rPr lang="en-US" sz="1600" dirty="0" err="1"/>
              <a:t>autoalignment</a:t>
            </a:r>
            <a:r>
              <a:rPr lang="en-US" sz="1600" dirty="0"/>
              <a:t> of the electron microscope.</a:t>
            </a:r>
            <a:br>
              <a:rPr lang="en-US" sz="1600" dirty="0"/>
            </a:br>
            <a:r>
              <a:rPr lang="en-US" sz="1600" dirty="0"/>
              <a:t>Plan: Extend corrections from 2nd order aberration to 5th order, the highest correctable order. </a:t>
            </a:r>
          </a:p>
          <a:p>
            <a:pPr>
              <a:spcBef>
                <a:spcPts val="600"/>
              </a:spcBef>
            </a:pPr>
            <a:r>
              <a:rPr lang="en-US" sz="1600" dirty="0"/>
              <a:t>Complete software package expected in 2025 </a:t>
            </a:r>
            <a:br>
              <a:rPr lang="en-US" sz="1600" dirty="0"/>
            </a:br>
            <a:r>
              <a:rPr lang="en-US" sz="1600" dirty="0"/>
              <a:t>Testing will be at the TFS R&amp;D facility in </a:t>
            </a:r>
            <a:r>
              <a:rPr lang="en-US" sz="1600" dirty="0" err="1"/>
              <a:t>Aacht</a:t>
            </a:r>
            <a:r>
              <a:rPr lang="en-US" sz="1600" dirty="0"/>
              <a:t> (with </a:t>
            </a:r>
            <a:r>
              <a:rPr lang="en-US" sz="1600" dirty="0" err="1"/>
              <a:t>Klenov</a:t>
            </a:r>
            <a:r>
              <a:rPr lang="en-US" sz="1600" dirty="0"/>
              <a:t>).</a:t>
            </a:r>
          </a:p>
          <a:p>
            <a:pPr>
              <a:spcBef>
                <a:spcPts val="600"/>
              </a:spcBef>
            </a:pPr>
            <a:r>
              <a:rPr lang="en-US" sz="1600" dirty="0"/>
              <a:t>Productization ~2 years</a:t>
            </a:r>
          </a:p>
          <a:p>
            <a:pPr>
              <a:spcBef>
                <a:spcPts val="600"/>
              </a:spcBef>
            </a:pPr>
            <a:endParaRPr lang="en-US" sz="1600" dirty="0"/>
          </a:p>
          <a:p>
            <a:pPr marL="0" indent="0">
              <a:buNone/>
            </a:pPr>
            <a:endParaRPr lang="en-US" sz="1600" dirty="0"/>
          </a:p>
        </p:txBody>
      </p:sp>
      <p:sp>
        <p:nvSpPr>
          <p:cNvPr id="12" name="TextBox 11">
            <a:extLst>
              <a:ext uri="{FF2B5EF4-FFF2-40B4-BE49-F238E27FC236}">
                <a16:creationId xmlns:a16="http://schemas.microsoft.com/office/drawing/2014/main" id="{B5E48CD9-D5FD-B448-8008-E98384D911D4}"/>
              </a:ext>
            </a:extLst>
          </p:cNvPr>
          <p:cNvSpPr txBox="1"/>
          <p:nvPr/>
        </p:nvSpPr>
        <p:spPr>
          <a:xfrm>
            <a:off x="7696714" y="-33903"/>
            <a:ext cx="569387" cy="707886"/>
          </a:xfrm>
          <a:prstGeom prst="rect">
            <a:avLst/>
          </a:prstGeom>
          <a:noFill/>
        </p:spPr>
        <p:txBody>
          <a:bodyPr wrap="none" rtlCol="0">
            <a:spAutoFit/>
          </a:bodyPr>
          <a:lstStyle/>
          <a:p>
            <a:r>
              <a:rPr lang="en-US" sz="4000" dirty="0">
                <a:solidFill>
                  <a:srgbClr val="00B050"/>
                </a:solidFill>
                <a:latin typeface="Wingdings" pitchFamily="2" charset="2"/>
              </a:rPr>
              <a:t>✓</a:t>
            </a:r>
            <a:endParaRPr lang="en-US" dirty="0">
              <a:solidFill>
                <a:srgbClr val="00B050"/>
              </a:solidFill>
              <a:latin typeface="Wingdings" pitchFamily="2" charset="2"/>
            </a:endParaRPr>
          </a:p>
        </p:txBody>
      </p:sp>
      <p:pic>
        <p:nvPicPr>
          <p:cNvPr id="7" name="Picture 6">
            <a:extLst>
              <a:ext uri="{FF2B5EF4-FFF2-40B4-BE49-F238E27FC236}">
                <a16:creationId xmlns:a16="http://schemas.microsoft.com/office/drawing/2014/main" id="{EAF194AA-99EF-9349-878F-C00593FDB517}"/>
              </a:ext>
            </a:extLst>
          </p:cNvPr>
          <p:cNvPicPr>
            <a:picLocks noChangeAspect="1"/>
          </p:cNvPicPr>
          <p:nvPr/>
        </p:nvPicPr>
        <p:blipFill>
          <a:blip r:embed="rId6"/>
          <a:stretch>
            <a:fillRect/>
          </a:stretch>
        </p:blipFill>
        <p:spPr>
          <a:xfrm>
            <a:off x="7208453" y="3016795"/>
            <a:ext cx="1790700" cy="1663700"/>
          </a:xfrm>
          <a:prstGeom prst="rect">
            <a:avLst/>
          </a:prstGeom>
        </p:spPr>
      </p:pic>
    </p:spTree>
    <p:extLst>
      <p:ext uri="{BB962C8B-B14F-4D97-AF65-F5344CB8AC3E}">
        <p14:creationId xmlns:p14="http://schemas.microsoft.com/office/powerpoint/2010/main" val="1099276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40D2CF-BEA0-F845-B36E-E65E85222942}"/>
              </a:ext>
            </a:extLst>
          </p:cNvPr>
          <p:cNvSpPr>
            <a:spLocks noGrp="1"/>
          </p:cNvSpPr>
          <p:nvPr>
            <p:ph type="title"/>
          </p:nvPr>
        </p:nvSpPr>
        <p:spPr/>
        <p:txBody>
          <a:bodyPr/>
          <a:lstStyle/>
          <a:p>
            <a:r>
              <a:rPr lang="en-US" dirty="0"/>
              <a:t>Microscope tuning techniques, cont.</a:t>
            </a:r>
          </a:p>
        </p:txBody>
      </p:sp>
      <p:sp>
        <p:nvSpPr>
          <p:cNvPr id="4" name="Date Placeholder 3">
            <a:extLst>
              <a:ext uri="{FF2B5EF4-FFF2-40B4-BE49-F238E27FC236}">
                <a16:creationId xmlns:a16="http://schemas.microsoft.com/office/drawing/2014/main" id="{EC5B093C-3445-7341-B867-FF107740075B}"/>
              </a:ext>
            </a:extLst>
          </p:cNvPr>
          <p:cNvSpPr>
            <a:spLocks noGrp="1"/>
          </p:cNvSpPr>
          <p:nvPr>
            <p:ph type="dt" sz="half" idx="10"/>
          </p:nvPr>
        </p:nvSpPr>
        <p:spPr/>
        <p:txBody>
          <a:bodyPr/>
          <a:lstStyle/>
          <a:p>
            <a:r>
              <a:rPr lang="en-US" dirty="0"/>
              <a:t>03/15/2024</a:t>
            </a:r>
          </a:p>
          <a:p>
            <a:endParaRPr lang="en-US" dirty="0"/>
          </a:p>
        </p:txBody>
      </p:sp>
      <p:sp>
        <p:nvSpPr>
          <p:cNvPr id="5" name="Footer Placeholder 4">
            <a:extLst>
              <a:ext uri="{FF2B5EF4-FFF2-40B4-BE49-F238E27FC236}">
                <a16:creationId xmlns:a16="http://schemas.microsoft.com/office/drawing/2014/main" id="{84B6468E-CA34-C84F-8269-D4AC9321762F}"/>
              </a:ext>
            </a:extLst>
          </p:cNvPr>
          <p:cNvSpPr>
            <a:spLocks noGrp="1"/>
          </p:cNvSpPr>
          <p:nvPr>
            <p:ph type="ftr" sz="quarter" idx="11"/>
          </p:nvPr>
        </p:nvSpPr>
        <p:spPr/>
        <p:txBody>
          <a:bodyPr/>
          <a:lstStyle/>
          <a:p>
            <a:r>
              <a:rPr lang="en-US"/>
              <a:t>Biedron | CBB Knowledge Transfer</a:t>
            </a:r>
          </a:p>
        </p:txBody>
      </p:sp>
      <p:sp>
        <p:nvSpPr>
          <p:cNvPr id="6" name="Slide Number Placeholder 5">
            <a:extLst>
              <a:ext uri="{FF2B5EF4-FFF2-40B4-BE49-F238E27FC236}">
                <a16:creationId xmlns:a16="http://schemas.microsoft.com/office/drawing/2014/main" id="{C5DF154C-E70C-6A41-B47C-4E25414452ED}"/>
              </a:ext>
            </a:extLst>
          </p:cNvPr>
          <p:cNvSpPr>
            <a:spLocks noGrp="1"/>
          </p:cNvSpPr>
          <p:nvPr>
            <p:ph type="sldNum" sz="quarter" idx="12"/>
          </p:nvPr>
        </p:nvSpPr>
        <p:spPr/>
        <p:txBody>
          <a:bodyPr/>
          <a:lstStyle/>
          <a:p>
            <a:fld id="{921CBE81-14BD-7343-B359-01BCBA3179F9}" type="slidenum">
              <a:rPr lang="en-US" smtClean="0"/>
              <a:t>23</a:t>
            </a:fld>
            <a:endParaRPr lang="en-US"/>
          </a:p>
        </p:txBody>
      </p:sp>
      <p:sp>
        <p:nvSpPr>
          <p:cNvPr id="17" name="Content Placeholder 1">
            <a:extLst>
              <a:ext uri="{FF2B5EF4-FFF2-40B4-BE49-F238E27FC236}">
                <a16:creationId xmlns:a16="http://schemas.microsoft.com/office/drawing/2014/main" id="{F190391D-69C9-3F4D-B0D9-ED081F1CB4E5}"/>
              </a:ext>
            </a:extLst>
          </p:cNvPr>
          <p:cNvSpPr txBox="1">
            <a:spLocks/>
          </p:cNvSpPr>
          <p:nvPr/>
        </p:nvSpPr>
        <p:spPr bwMode="auto">
          <a:xfrm>
            <a:off x="0" y="814612"/>
            <a:ext cx="9009879" cy="29045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68" indent="-257168" algn="l" rtl="0" eaLnBrk="1" fontAlgn="base" hangingPunct="1">
              <a:spcBef>
                <a:spcPct val="20000"/>
              </a:spcBef>
              <a:spcAft>
                <a:spcPct val="0"/>
              </a:spcAft>
              <a:buChar char="•"/>
              <a:defRPr sz="1800">
                <a:ln>
                  <a:noFill/>
                </a:ln>
                <a:solidFill>
                  <a:schemeClr val="tx1">
                    <a:lumMod val="75000"/>
                    <a:lumOff val="25000"/>
                  </a:schemeClr>
                </a:solidFill>
                <a:latin typeface="+mn-lt"/>
                <a:ea typeface="+mn-ea"/>
                <a:cs typeface="+mn-cs"/>
              </a:defRPr>
            </a:lvl1pPr>
            <a:lvl2pPr marL="557199" indent="-214308" algn="l" rtl="0" eaLnBrk="1" fontAlgn="base" hangingPunct="1">
              <a:spcBef>
                <a:spcPct val="20000"/>
              </a:spcBef>
              <a:spcAft>
                <a:spcPct val="0"/>
              </a:spcAft>
              <a:buChar char="–"/>
              <a:defRPr sz="1350">
                <a:ln>
                  <a:noFill/>
                </a:ln>
                <a:solidFill>
                  <a:schemeClr val="tx1">
                    <a:lumMod val="75000"/>
                    <a:lumOff val="25000"/>
                  </a:schemeClr>
                </a:solidFill>
                <a:latin typeface="+mn-lt"/>
              </a:defRPr>
            </a:lvl2pPr>
            <a:lvl3pPr marL="857228" indent="-171446" algn="l" rtl="0" eaLnBrk="1" fontAlgn="base" hangingPunct="1">
              <a:spcBef>
                <a:spcPct val="20000"/>
              </a:spcBef>
              <a:spcAft>
                <a:spcPct val="0"/>
              </a:spcAft>
              <a:buChar char="•"/>
              <a:defRPr sz="1350">
                <a:ln>
                  <a:noFill/>
                </a:ln>
                <a:solidFill>
                  <a:schemeClr val="tx1">
                    <a:lumMod val="75000"/>
                    <a:lumOff val="25000"/>
                  </a:schemeClr>
                </a:solidFill>
                <a:latin typeface="+mn-lt"/>
              </a:defRPr>
            </a:lvl3pPr>
            <a:lvl4pPr marL="1200120" indent="-171446" algn="l" rtl="0" eaLnBrk="1" fontAlgn="base" hangingPunct="1">
              <a:spcBef>
                <a:spcPct val="20000"/>
              </a:spcBef>
              <a:spcAft>
                <a:spcPct val="0"/>
              </a:spcAft>
              <a:buChar char="–"/>
              <a:defRPr sz="1350">
                <a:ln>
                  <a:noFill/>
                </a:ln>
                <a:solidFill>
                  <a:schemeClr val="tx1">
                    <a:lumMod val="75000"/>
                    <a:lumOff val="25000"/>
                  </a:schemeClr>
                </a:solidFill>
                <a:latin typeface="+mn-lt"/>
              </a:defRPr>
            </a:lvl4pPr>
            <a:lvl5pPr marL="1543012" indent="-171446" algn="l" rtl="0" eaLnBrk="1" fontAlgn="base" hangingPunct="1">
              <a:spcBef>
                <a:spcPct val="20000"/>
              </a:spcBef>
              <a:spcAft>
                <a:spcPct val="0"/>
              </a:spcAft>
              <a:buChar char="»"/>
              <a:defRPr sz="1350">
                <a:ln>
                  <a:noFill/>
                </a:ln>
                <a:solidFill>
                  <a:schemeClr val="tx1">
                    <a:lumMod val="75000"/>
                    <a:lumOff val="25000"/>
                  </a:schemeClr>
                </a:solidFill>
                <a:latin typeface="+mn-lt"/>
              </a:defRPr>
            </a:lvl5pPr>
            <a:lvl6pPr marL="1885903" indent="-171446" algn="l" rtl="0" eaLnBrk="1" fontAlgn="base" hangingPunct="1">
              <a:spcBef>
                <a:spcPct val="20000"/>
              </a:spcBef>
              <a:spcAft>
                <a:spcPct val="0"/>
              </a:spcAft>
              <a:buChar char="»"/>
              <a:defRPr sz="1500">
                <a:solidFill>
                  <a:srgbClr val="660066"/>
                </a:solidFill>
                <a:latin typeface="+mn-lt"/>
              </a:defRPr>
            </a:lvl6pPr>
            <a:lvl7pPr marL="2228795" indent="-171446" algn="l" rtl="0" eaLnBrk="1" fontAlgn="base" hangingPunct="1">
              <a:spcBef>
                <a:spcPct val="20000"/>
              </a:spcBef>
              <a:spcAft>
                <a:spcPct val="0"/>
              </a:spcAft>
              <a:buChar char="»"/>
              <a:defRPr sz="1500">
                <a:solidFill>
                  <a:srgbClr val="660066"/>
                </a:solidFill>
                <a:latin typeface="+mn-lt"/>
              </a:defRPr>
            </a:lvl7pPr>
            <a:lvl8pPr marL="2571686" indent="-171446" algn="l" rtl="0" eaLnBrk="1" fontAlgn="base" hangingPunct="1">
              <a:spcBef>
                <a:spcPct val="20000"/>
              </a:spcBef>
              <a:spcAft>
                <a:spcPct val="0"/>
              </a:spcAft>
              <a:buChar char="»"/>
              <a:defRPr sz="1500">
                <a:solidFill>
                  <a:srgbClr val="660066"/>
                </a:solidFill>
                <a:latin typeface="+mn-lt"/>
              </a:defRPr>
            </a:lvl8pPr>
            <a:lvl9pPr marL="2914577" indent="-171446" algn="l" rtl="0" eaLnBrk="1" fontAlgn="base" hangingPunct="1">
              <a:spcBef>
                <a:spcPct val="20000"/>
              </a:spcBef>
              <a:spcAft>
                <a:spcPct val="0"/>
              </a:spcAft>
              <a:buChar char="»"/>
              <a:defRPr sz="1500">
                <a:solidFill>
                  <a:srgbClr val="660066"/>
                </a:solidFill>
                <a:latin typeface="+mn-lt"/>
              </a:defRPr>
            </a:lvl9pPr>
          </a:lstStyle>
          <a:p>
            <a:pPr marL="0" indent="0" defTabSz="1219170">
              <a:buNone/>
            </a:pPr>
            <a:r>
              <a:rPr lang="en-US" sz="1800" i="1" kern="0" dirty="0"/>
              <a:t>Knowledge Transfer to Industry:</a:t>
            </a:r>
          </a:p>
          <a:p>
            <a:pPr marL="342900" indent="-342900" defTabSz="1219170">
              <a:buFont typeface="Wingdings" pitchFamily="2" charset="2"/>
              <a:buChar char="§"/>
            </a:pPr>
            <a:r>
              <a:rPr lang="en-US" sz="1800" kern="0" dirty="0"/>
              <a:t>Thermo Fisher Scientific (TFS) – collaboration on high-brightness cold field emission gun (CFEG) technology. </a:t>
            </a:r>
          </a:p>
          <a:p>
            <a:pPr marL="342900" indent="-342900" defTabSz="1219170">
              <a:buFont typeface="Wingdings" pitchFamily="2" charset="2"/>
              <a:buChar char="§"/>
            </a:pPr>
            <a:r>
              <a:rPr lang="en-US" sz="1800" kern="0" dirty="0"/>
              <a:t>2nd generation electron microscope pixel array detector licensed to TFS.</a:t>
            </a:r>
          </a:p>
          <a:p>
            <a:pPr marL="342900" indent="-342900" defTabSz="1219170">
              <a:buFont typeface="Wingdings" pitchFamily="2" charset="2"/>
              <a:buChar char="§"/>
            </a:pPr>
            <a:r>
              <a:rPr lang="en-US" sz="1800" kern="0" dirty="0"/>
              <a:t>TFS funded several of CBB to develop a 2nd generation direct electron detector, which is now completed. It which will take approximately 2 years to bring to market. (Licensing fees from the 1st generation are now over $600k, as an example of level of return.)</a:t>
            </a:r>
          </a:p>
          <a:p>
            <a:pPr marL="0" indent="0">
              <a:spcBef>
                <a:spcPts val="600"/>
              </a:spcBef>
              <a:buNone/>
            </a:pPr>
            <a:endParaRPr lang="en-US" dirty="0"/>
          </a:p>
        </p:txBody>
      </p:sp>
      <p:sp>
        <p:nvSpPr>
          <p:cNvPr id="12" name="TextBox 11">
            <a:extLst>
              <a:ext uri="{FF2B5EF4-FFF2-40B4-BE49-F238E27FC236}">
                <a16:creationId xmlns:a16="http://schemas.microsoft.com/office/drawing/2014/main" id="{B5E48CD9-D5FD-B448-8008-E98384D911D4}"/>
              </a:ext>
            </a:extLst>
          </p:cNvPr>
          <p:cNvSpPr txBox="1"/>
          <p:nvPr/>
        </p:nvSpPr>
        <p:spPr>
          <a:xfrm>
            <a:off x="7696714" y="-33903"/>
            <a:ext cx="569387" cy="707886"/>
          </a:xfrm>
          <a:prstGeom prst="rect">
            <a:avLst/>
          </a:prstGeom>
          <a:noFill/>
        </p:spPr>
        <p:txBody>
          <a:bodyPr wrap="none" rtlCol="0">
            <a:spAutoFit/>
          </a:bodyPr>
          <a:lstStyle/>
          <a:p>
            <a:r>
              <a:rPr lang="en-US" sz="4000" dirty="0">
                <a:solidFill>
                  <a:srgbClr val="00B050"/>
                </a:solidFill>
                <a:latin typeface="Wingdings" pitchFamily="2" charset="2"/>
              </a:rPr>
              <a:t>✓</a:t>
            </a:r>
            <a:endParaRPr lang="en-US" dirty="0">
              <a:solidFill>
                <a:srgbClr val="00B050"/>
              </a:solidFill>
              <a:latin typeface="Wingdings" pitchFamily="2" charset="2"/>
            </a:endParaRPr>
          </a:p>
        </p:txBody>
      </p:sp>
    </p:spTree>
    <p:extLst>
      <p:ext uri="{BB962C8B-B14F-4D97-AF65-F5344CB8AC3E}">
        <p14:creationId xmlns:p14="http://schemas.microsoft.com/office/powerpoint/2010/main" val="25962366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D52D2B-5766-434A-8B46-F3C6C05362C2}"/>
              </a:ext>
            </a:extLst>
          </p:cNvPr>
          <p:cNvSpPr>
            <a:spLocks noGrp="1"/>
          </p:cNvSpPr>
          <p:nvPr>
            <p:ph idx="1"/>
          </p:nvPr>
        </p:nvSpPr>
        <p:spPr>
          <a:xfrm>
            <a:off x="0" y="663149"/>
            <a:ext cx="9067800" cy="640080"/>
          </a:xfrm>
        </p:spPr>
        <p:txBody>
          <a:bodyPr>
            <a:noAutofit/>
          </a:bodyPr>
          <a:lstStyle/>
          <a:p>
            <a:pPr marL="0" lvl="0" indent="0" algn="just" eaLnBrk="0" hangingPunct="0">
              <a:spcBef>
                <a:spcPct val="0"/>
              </a:spcBef>
              <a:buNone/>
            </a:pPr>
            <a:r>
              <a:rPr lang="en-US" altLang="ja-JP" sz="2400" b="1" dirty="0">
                <a:solidFill>
                  <a:srgbClr val="000000"/>
                </a:solidFill>
                <a:latin typeface="Times New Roman" panose="02020603050405020304" pitchFamily="18" charset="0"/>
                <a:ea typeface="Times New Roman" panose="02020603050405020304" pitchFamily="18" charset="0"/>
                <a:sym typeface="Symbol" pitchFamily="2" charset="2"/>
              </a:rPr>
              <a:t>Deliverable 2.7</a:t>
            </a:r>
            <a:r>
              <a:rPr lang="en-US" altLang="ja-JP" sz="2400" dirty="0">
                <a:solidFill>
                  <a:srgbClr val="000000"/>
                </a:solidFill>
                <a:latin typeface="Times New Roman" panose="02020603050405020304" pitchFamily="18" charset="0"/>
                <a:ea typeface="Times New Roman" panose="02020603050405020304" pitchFamily="18" charset="0"/>
                <a:sym typeface="Symbol" pitchFamily="2" charset="2"/>
              </a:rPr>
              <a:t>: Incorporation of other CBB discoveries into new generations of accelerators or commercialization as products.</a:t>
            </a:r>
          </a:p>
          <a:p>
            <a:pPr marL="0" lvl="0" indent="0" algn="just" eaLnBrk="0" hangingPunct="0">
              <a:spcBef>
                <a:spcPct val="0"/>
              </a:spcBef>
              <a:buNone/>
            </a:pPr>
            <a:endParaRPr lang="en-US" altLang="ja-JP" sz="1050" dirty="0">
              <a:solidFill>
                <a:schemeClr val="tx1"/>
              </a:solidFill>
              <a:latin typeface="Times New Roman" panose="02020603050405020304" pitchFamily="18" charset="0"/>
              <a:sym typeface="Symbol" pitchFamily="2" charset="2"/>
            </a:endParaRPr>
          </a:p>
          <a:p>
            <a:pPr marL="0" indent="0">
              <a:buNone/>
            </a:pPr>
            <a:endParaRPr lang="en-US" dirty="0"/>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E1CAD6DF-9AAE-574F-849B-A7DD47C9DC02}"/>
              </a:ext>
            </a:extLst>
          </p:cNvPr>
          <p:cNvSpPr>
            <a:spLocks noGrp="1"/>
          </p:cNvSpPr>
          <p:nvPr>
            <p:ph type="title"/>
          </p:nvPr>
        </p:nvSpPr>
        <p:spPr/>
        <p:txBody>
          <a:bodyPr/>
          <a:lstStyle/>
          <a:p>
            <a:r>
              <a:rPr lang="en-US" dirty="0"/>
              <a:t>Other Knowledge Transfer Activities</a:t>
            </a:r>
          </a:p>
        </p:txBody>
      </p:sp>
      <p:sp>
        <p:nvSpPr>
          <p:cNvPr id="4" name="Date Placeholder 3">
            <a:extLst>
              <a:ext uri="{FF2B5EF4-FFF2-40B4-BE49-F238E27FC236}">
                <a16:creationId xmlns:a16="http://schemas.microsoft.com/office/drawing/2014/main" id="{9B06DFEF-333E-C742-8DAA-A7E811F00517}"/>
              </a:ext>
            </a:extLst>
          </p:cNvPr>
          <p:cNvSpPr>
            <a:spLocks noGrp="1"/>
          </p:cNvSpPr>
          <p:nvPr>
            <p:ph type="dt" sz="half" idx="10"/>
          </p:nvPr>
        </p:nvSpPr>
        <p:spPr/>
        <p:txBody>
          <a:bodyPr/>
          <a:lstStyle/>
          <a:p>
            <a:r>
              <a:rPr lang="en-US" dirty="0"/>
              <a:t>03/15/2024</a:t>
            </a:r>
          </a:p>
        </p:txBody>
      </p:sp>
      <p:sp>
        <p:nvSpPr>
          <p:cNvPr id="5" name="Footer Placeholder 4">
            <a:extLst>
              <a:ext uri="{FF2B5EF4-FFF2-40B4-BE49-F238E27FC236}">
                <a16:creationId xmlns:a16="http://schemas.microsoft.com/office/drawing/2014/main" id="{23EDB641-80E4-2B47-8914-7F953F57E905}"/>
              </a:ext>
            </a:extLst>
          </p:cNvPr>
          <p:cNvSpPr>
            <a:spLocks noGrp="1"/>
          </p:cNvSpPr>
          <p:nvPr>
            <p:ph type="ftr" sz="quarter" idx="11"/>
          </p:nvPr>
        </p:nvSpPr>
        <p:spPr/>
        <p:txBody>
          <a:bodyPr/>
          <a:lstStyle/>
          <a:p>
            <a:r>
              <a:rPr lang="en-US"/>
              <a:t>Biedron | CBB Knowledge Transfer</a:t>
            </a:r>
          </a:p>
        </p:txBody>
      </p:sp>
      <p:sp>
        <p:nvSpPr>
          <p:cNvPr id="6" name="Slide Number Placeholder 5">
            <a:extLst>
              <a:ext uri="{FF2B5EF4-FFF2-40B4-BE49-F238E27FC236}">
                <a16:creationId xmlns:a16="http://schemas.microsoft.com/office/drawing/2014/main" id="{4395CA21-DA91-A245-A30F-455C9A451D81}"/>
              </a:ext>
            </a:extLst>
          </p:cNvPr>
          <p:cNvSpPr>
            <a:spLocks noGrp="1"/>
          </p:cNvSpPr>
          <p:nvPr>
            <p:ph type="sldNum" sz="quarter" idx="12"/>
          </p:nvPr>
        </p:nvSpPr>
        <p:spPr/>
        <p:txBody>
          <a:bodyPr/>
          <a:lstStyle/>
          <a:p>
            <a:fld id="{921CBE81-14BD-7343-B359-01BCBA3179F9}" type="slidenum">
              <a:rPr lang="en-US" smtClean="0"/>
              <a:t>24</a:t>
            </a:fld>
            <a:endParaRPr lang="en-US"/>
          </a:p>
        </p:txBody>
      </p:sp>
      <p:sp>
        <p:nvSpPr>
          <p:cNvPr id="11" name="TextBox 10">
            <a:extLst>
              <a:ext uri="{FF2B5EF4-FFF2-40B4-BE49-F238E27FC236}">
                <a16:creationId xmlns:a16="http://schemas.microsoft.com/office/drawing/2014/main" id="{E6EEF185-3786-E746-8A47-F06361550FB6}"/>
              </a:ext>
            </a:extLst>
          </p:cNvPr>
          <p:cNvSpPr txBox="1"/>
          <p:nvPr/>
        </p:nvSpPr>
        <p:spPr>
          <a:xfrm>
            <a:off x="7105507" y="2429753"/>
            <a:ext cx="569387" cy="707886"/>
          </a:xfrm>
          <a:prstGeom prst="rect">
            <a:avLst/>
          </a:prstGeom>
          <a:noFill/>
        </p:spPr>
        <p:txBody>
          <a:bodyPr wrap="none" rtlCol="0">
            <a:spAutoFit/>
          </a:bodyPr>
          <a:lstStyle/>
          <a:p>
            <a:r>
              <a:rPr lang="en-US" sz="4000" dirty="0">
                <a:solidFill>
                  <a:srgbClr val="00B050"/>
                </a:solidFill>
                <a:latin typeface="Wingdings" pitchFamily="2" charset="2"/>
              </a:rPr>
              <a:t>✓</a:t>
            </a:r>
            <a:endParaRPr lang="en-US" dirty="0">
              <a:solidFill>
                <a:srgbClr val="00B050"/>
              </a:solidFill>
              <a:latin typeface="Wingdings" pitchFamily="2" charset="2"/>
            </a:endParaRPr>
          </a:p>
        </p:txBody>
      </p:sp>
      <p:sp>
        <p:nvSpPr>
          <p:cNvPr id="7" name="TextBox 6">
            <a:extLst>
              <a:ext uri="{FF2B5EF4-FFF2-40B4-BE49-F238E27FC236}">
                <a16:creationId xmlns:a16="http://schemas.microsoft.com/office/drawing/2014/main" id="{B14BB41B-EA82-AB45-A54F-ED2DB304E279}"/>
              </a:ext>
            </a:extLst>
          </p:cNvPr>
          <p:cNvSpPr txBox="1"/>
          <p:nvPr/>
        </p:nvSpPr>
        <p:spPr>
          <a:xfrm>
            <a:off x="7810102" y="2599030"/>
            <a:ext cx="902811" cy="369332"/>
          </a:xfrm>
          <a:prstGeom prst="rect">
            <a:avLst/>
          </a:prstGeom>
          <a:noFill/>
        </p:spPr>
        <p:txBody>
          <a:bodyPr wrap="none" rtlCol="0">
            <a:spAutoFit/>
          </a:bodyPr>
          <a:lstStyle/>
          <a:p>
            <a:r>
              <a:rPr lang="en-US" dirty="0"/>
              <a:t>(many)</a:t>
            </a:r>
          </a:p>
        </p:txBody>
      </p:sp>
    </p:spTree>
    <p:extLst>
      <p:ext uri="{BB962C8B-B14F-4D97-AF65-F5344CB8AC3E}">
        <p14:creationId xmlns:p14="http://schemas.microsoft.com/office/powerpoint/2010/main" val="10760516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004534-6C0B-1504-3A14-C15433D3FB4C}"/>
              </a:ext>
            </a:extLst>
          </p:cNvPr>
          <p:cNvSpPr>
            <a:spLocks noGrp="1"/>
          </p:cNvSpPr>
          <p:nvPr>
            <p:ph type="title"/>
          </p:nvPr>
        </p:nvSpPr>
        <p:spPr/>
        <p:txBody>
          <a:bodyPr/>
          <a:lstStyle/>
          <a:p>
            <a:r>
              <a:rPr lang="en-US" dirty="0"/>
              <a:t>Patents</a:t>
            </a:r>
          </a:p>
        </p:txBody>
      </p:sp>
      <p:sp>
        <p:nvSpPr>
          <p:cNvPr id="4" name="Date Placeholder 3">
            <a:extLst>
              <a:ext uri="{FF2B5EF4-FFF2-40B4-BE49-F238E27FC236}">
                <a16:creationId xmlns:a16="http://schemas.microsoft.com/office/drawing/2014/main" id="{A778D1A7-C343-94BC-F62C-B49EE954DEED}"/>
              </a:ext>
            </a:extLst>
          </p:cNvPr>
          <p:cNvSpPr>
            <a:spLocks noGrp="1"/>
          </p:cNvSpPr>
          <p:nvPr>
            <p:ph type="dt" sz="half" idx="10"/>
          </p:nvPr>
        </p:nvSpPr>
        <p:spPr/>
        <p:txBody>
          <a:bodyPr/>
          <a:lstStyle/>
          <a:p>
            <a:r>
              <a:rPr lang="en-US"/>
              <a:t>03/15/2024</a:t>
            </a:r>
            <a:endParaRPr lang="en-US" dirty="0"/>
          </a:p>
        </p:txBody>
      </p:sp>
      <p:sp>
        <p:nvSpPr>
          <p:cNvPr id="5" name="Footer Placeholder 4">
            <a:extLst>
              <a:ext uri="{FF2B5EF4-FFF2-40B4-BE49-F238E27FC236}">
                <a16:creationId xmlns:a16="http://schemas.microsoft.com/office/drawing/2014/main" id="{B845A13A-EE70-F491-CB2A-C38A26B0568E}"/>
              </a:ext>
            </a:extLst>
          </p:cNvPr>
          <p:cNvSpPr>
            <a:spLocks noGrp="1"/>
          </p:cNvSpPr>
          <p:nvPr>
            <p:ph type="ftr" sz="quarter" idx="11"/>
          </p:nvPr>
        </p:nvSpPr>
        <p:spPr/>
        <p:txBody>
          <a:bodyPr/>
          <a:lstStyle/>
          <a:p>
            <a:r>
              <a:rPr lang="en-US"/>
              <a:t>Biedron | CBB Knowledge Transfer</a:t>
            </a:r>
          </a:p>
        </p:txBody>
      </p:sp>
      <p:sp>
        <p:nvSpPr>
          <p:cNvPr id="6" name="Slide Number Placeholder 5">
            <a:extLst>
              <a:ext uri="{FF2B5EF4-FFF2-40B4-BE49-F238E27FC236}">
                <a16:creationId xmlns:a16="http://schemas.microsoft.com/office/drawing/2014/main" id="{C4604ED7-454E-E047-60A7-B8938AD8A37D}"/>
              </a:ext>
            </a:extLst>
          </p:cNvPr>
          <p:cNvSpPr>
            <a:spLocks noGrp="1"/>
          </p:cNvSpPr>
          <p:nvPr>
            <p:ph type="sldNum" sz="quarter" idx="12"/>
          </p:nvPr>
        </p:nvSpPr>
        <p:spPr/>
        <p:txBody>
          <a:bodyPr/>
          <a:lstStyle/>
          <a:p>
            <a:fld id="{921CBE81-14BD-7343-B359-01BCBA3179F9}" type="slidenum">
              <a:rPr lang="en-US" smtClean="0"/>
              <a:t>25</a:t>
            </a:fld>
            <a:endParaRPr lang="en-US"/>
          </a:p>
        </p:txBody>
      </p:sp>
      <p:graphicFrame>
        <p:nvGraphicFramePr>
          <p:cNvPr id="7" name="Table 6">
            <a:extLst>
              <a:ext uri="{FF2B5EF4-FFF2-40B4-BE49-F238E27FC236}">
                <a16:creationId xmlns:a16="http://schemas.microsoft.com/office/drawing/2014/main" id="{EAA50672-BCD2-33B1-EEBB-E42C74FBC239}"/>
              </a:ext>
            </a:extLst>
          </p:cNvPr>
          <p:cNvGraphicFramePr>
            <a:graphicFrameLocks noGrp="1"/>
          </p:cNvGraphicFramePr>
          <p:nvPr/>
        </p:nvGraphicFramePr>
        <p:xfrm>
          <a:off x="2280051" y="660056"/>
          <a:ext cx="4583898" cy="4320277"/>
        </p:xfrm>
        <a:graphic>
          <a:graphicData uri="http://schemas.openxmlformats.org/drawingml/2006/table">
            <a:tbl>
              <a:tblPr firstRow="1" firstCol="1" bandRow="1">
                <a:tableStyleId>{5C22544A-7EE6-4342-B048-85BDC9FD1C3A}</a:tableStyleId>
              </a:tblPr>
              <a:tblGrid>
                <a:gridCol w="1468674">
                  <a:extLst>
                    <a:ext uri="{9D8B030D-6E8A-4147-A177-3AD203B41FA5}">
                      <a16:colId xmlns:a16="http://schemas.microsoft.com/office/drawing/2014/main" val="4126430987"/>
                    </a:ext>
                  </a:extLst>
                </a:gridCol>
                <a:gridCol w="1298010">
                  <a:extLst>
                    <a:ext uri="{9D8B030D-6E8A-4147-A177-3AD203B41FA5}">
                      <a16:colId xmlns:a16="http://schemas.microsoft.com/office/drawing/2014/main" val="6850070"/>
                    </a:ext>
                  </a:extLst>
                </a:gridCol>
                <a:gridCol w="1817214">
                  <a:extLst>
                    <a:ext uri="{9D8B030D-6E8A-4147-A177-3AD203B41FA5}">
                      <a16:colId xmlns:a16="http://schemas.microsoft.com/office/drawing/2014/main" val="1420003150"/>
                    </a:ext>
                  </a:extLst>
                </a:gridCol>
              </a:tblGrid>
              <a:tr h="138454">
                <a:tc>
                  <a:txBody>
                    <a:bodyPr/>
                    <a:lstStyle/>
                    <a:p>
                      <a:pPr marL="0" marR="0" algn="just">
                        <a:spcBef>
                          <a:spcPts val="0"/>
                        </a:spcBef>
                        <a:spcAft>
                          <a:spcPts val="600"/>
                        </a:spcAft>
                      </a:pPr>
                      <a:r>
                        <a:rPr lang="en-US" sz="900">
                          <a:effectLst/>
                        </a:rPr>
                        <a:t>Title</a:t>
                      </a:r>
                      <a:endParaRPr lang="en-US" sz="9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1920" marR="51920" marT="0" marB="0"/>
                </a:tc>
                <a:tc>
                  <a:txBody>
                    <a:bodyPr/>
                    <a:lstStyle/>
                    <a:p>
                      <a:pPr marL="0" marR="0" algn="just">
                        <a:spcBef>
                          <a:spcPts val="0"/>
                        </a:spcBef>
                        <a:spcAft>
                          <a:spcPts val="600"/>
                        </a:spcAft>
                      </a:pPr>
                      <a:r>
                        <a:rPr lang="en-US" sz="900">
                          <a:effectLst/>
                        </a:rPr>
                        <a:t>Status/Number</a:t>
                      </a:r>
                      <a:endParaRPr lang="en-US" sz="9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1920" marR="51920" marT="0" marB="0"/>
                </a:tc>
                <a:tc>
                  <a:txBody>
                    <a:bodyPr/>
                    <a:lstStyle/>
                    <a:p>
                      <a:pPr marL="0" marR="0" algn="just">
                        <a:spcBef>
                          <a:spcPts val="0"/>
                        </a:spcBef>
                        <a:spcAft>
                          <a:spcPts val="600"/>
                        </a:spcAft>
                      </a:pPr>
                      <a:r>
                        <a:rPr lang="en-US" sz="900">
                          <a:effectLst/>
                        </a:rPr>
                        <a:t>Inventors</a:t>
                      </a:r>
                      <a:endParaRPr lang="en-US" sz="9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1920" marR="51920" marT="0" marB="0"/>
                </a:tc>
                <a:extLst>
                  <a:ext uri="{0D108BD9-81ED-4DB2-BD59-A6C34878D82A}">
                    <a16:rowId xmlns:a16="http://schemas.microsoft.com/office/drawing/2014/main" val="1388782050"/>
                  </a:ext>
                </a:extLst>
              </a:tr>
              <a:tr h="380749">
                <a:tc>
                  <a:txBody>
                    <a:bodyPr/>
                    <a:lstStyle/>
                    <a:p>
                      <a:pPr marL="0" marR="0" algn="l">
                        <a:spcBef>
                          <a:spcPts val="0"/>
                        </a:spcBef>
                        <a:spcAft>
                          <a:spcPts val="600"/>
                        </a:spcAft>
                      </a:pPr>
                      <a:r>
                        <a:rPr lang="en-US" sz="800">
                          <a:effectLst/>
                        </a:rPr>
                        <a:t>Nanoscale Photoemission Based Electron Source for Electron Microscopy</a:t>
                      </a:r>
                      <a:endParaRPr lang="en-US" sz="9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1920" marR="51920" marT="0" marB="0"/>
                </a:tc>
                <a:tc>
                  <a:txBody>
                    <a:bodyPr/>
                    <a:lstStyle/>
                    <a:p>
                      <a:pPr marL="0" marR="0" algn="l">
                        <a:spcBef>
                          <a:spcPts val="0"/>
                        </a:spcBef>
                        <a:spcAft>
                          <a:spcPts val="600"/>
                        </a:spcAft>
                      </a:pPr>
                      <a:r>
                        <a:rPr lang="en-US" sz="800">
                          <a:effectLst/>
                        </a:rPr>
                        <a:t>Provisional US Patent 63017798 (2020)</a:t>
                      </a:r>
                      <a:endParaRPr lang="en-US" sz="9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1920" marR="51920" marT="0" marB="0"/>
                </a:tc>
                <a:tc>
                  <a:txBody>
                    <a:bodyPr/>
                    <a:lstStyle/>
                    <a:p>
                      <a:pPr marL="0" marR="0" algn="l">
                        <a:spcBef>
                          <a:spcPts val="0"/>
                        </a:spcBef>
                        <a:spcAft>
                          <a:spcPts val="400"/>
                        </a:spcAft>
                      </a:pPr>
                      <a:r>
                        <a:rPr lang="en-US" sz="800">
                          <a:effectLst/>
                        </a:rPr>
                        <a:t>S. </a:t>
                      </a:r>
                      <a:r>
                        <a:rPr lang="en-US" sz="800" u="sng">
                          <a:effectLst/>
                        </a:rPr>
                        <a:t>Karkare</a:t>
                      </a:r>
                      <a:r>
                        <a:rPr lang="en-US" sz="800">
                          <a:effectLst/>
                        </a:rPr>
                        <a:t> (faculty, ASU); H.</a:t>
                      </a:r>
                      <a:r>
                        <a:rPr lang="en-US" sz="800" u="sng">
                          <a:effectLst/>
                        </a:rPr>
                        <a:t>Padmore</a:t>
                      </a:r>
                      <a:r>
                        <a:rPr lang="en-US" sz="800">
                          <a:effectLst/>
                        </a:rPr>
                        <a:t> (faculty, LBNL); and J. </a:t>
                      </a:r>
                      <a:r>
                        <a:rPr lang="en-US" sz="800" u="sng">
                          <a:effectLst/>
                        </a:rPr>
                        <a:t>Maxson</a:t>
                      </a:r>
                      <a:r>
                        <a:rPr lang="en-US" sz="800">
                          <a:effectLst/>
                        </a:rPr>
                        <a:t> (faculty, Cornell) </a:t>
                      </a:r>
                      <a:endParaRPr lang="en-US" sz="9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20" marR="51920" marT="0" marB="0"/>
                </a:tc>
                <a:extLst>
                  <a:ext uri="{0D108BD9-81ED-4DB2-BD59-A6C34878D82A}">
                    <a16:rowId xmlns:a16="http://schemas.microsoft.com/office/drawing/2014/main" val="972977150"/>
                  </a:ext>
                </a:extLst>
              </a:tr>
              <a:tr h="380749">
                <a:tc>
                  <a:txBody>
                    <a:bodyPr/>
                    <a:lstStyle/>
                    <a:p>
                      <a:pPr marL="0" marR="0" algn="l">
                        <a:spcBef>
                          <a:spcPts val="0"/>
                        </a:spcBef>
                        <a:spcAft>
                          <a:spcPts val="600"/>
                        </a:spcAft>
                      </a:pPr>
                      <a:r>
                        <a:rPr lang="en-US" sz="800">
                          <a:effectLst/>
                        </a:rPr>
                        <a:t>A Monochromator Device and Methods of Use Thereof</a:t>
                      </a:r>
                      <a:endParaRPr lang="en-US" sz="9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1920" marR="51920" marT="0" marB="0"/>
                </a:tc>
                <a:tc>
                  <a:txBody>
                    <a:bodyPr/>
                    <a:lstStyle/>
                    <a:p>
                      <a:pPr marL="0" marR="0" algn="l">
                        <a:spcBef>
                          <a:spcPts val="0"/>
                        </a:spcBef>
                        <a:spcAft>
                          <a:spcPts val="600"/>
                        </a:spcAft>
                      </a:pPr>
                      <a:r>
                        <a:rPr lang="en-US" sz="800">
                          <a:effectLst/>
                        </a:rPr>
                        <a:t>Provisional patent PCT Filing - 9107-03-PC (Applied, 2020)</a:t>
                      </a:r>
                      <a:endParaRPr lang="en-US" sz="9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1920" marR="51920" marT="0" marB="0"/>
                </a:tc>
                <a:tc>
                  <a:txBody>
                    <a:bodyPr/>
                    <a:lstStyle/>
                    <a:p>
                      <a:pPr marL="0" marR="0" algn="l">
                        <a:spcBef>
                          <a:spcPts val="0"/>
                        </a:spcBef>
                        <a:spcAft>
                          <a:spcPts val="0"/>
                        </a:spcAft>
                      </a:pPr>
                      <a:r>
                        <a:rPr lang="en-US" sz="800">
                          <a:effectLst/>
                        </a:rPr>
                        <a:t>C. Duncan (student, Cornell), J. Maxson (faculty, Cornell), </a:t>
                      </a:r>
                      <a:r>
                        <a:rPr lang="en-US" sz="800" u="sng">
                          <a:effectLst/>
                        </a:rPr>
                        <a:t>D. Muller</a:t>
                      </a:r>
                      <a:r>
                        <a:rPr lang="en-US" sz="800">
                          <a:effectLst/>
                        </a:rPr>
                        <a:t> (faculty, Cornell)</a:t>
                      </a:r>
                      <a:endParaRPr lang="en-US" sz="900" b="1">
                        <a:effectLst/>
                        <a:latin typeface="Calibri" panose="020F0502020204030204" pitchFamily="34" charset="0"/>
                        <a:ea typeface="Calibri" panose="020F0502020204030204" pitchFamily="34" charset="0"/>
                        <a:cs typeface="Times New Roman" panose="02020603050405020304" pitchFamily="18" charset="0"/>
                      </a:endParaRPr>
                    </a:p>
                  </a:txBody>
                  <a:tcPr marL="51920" marR="51920" marT="0" marB="0"/>
                </a:tc>
                <a:extLst>
                  <a:ext uri="{0D108BD9-81ED-4DB2-BD59-A6C34878D82A}">
                    <a16:rowId xmlns:a16="http://schemas.microsoft.com/office/drawing/2014/main" val="1033208809"/>
                  </a:ext>
                </a:extLst>
              </a:tr>
              <a:tr h="380749">
                <a:tc>
                  <a:txBody>
                    <a:bodyPr/>
                    <a:lstStyle/>
                    <a:p>
                      <a:pPr marL="0" marR="0" algn="l">
                        <a:spcBef>
                          <a:spcPts val="0"/>
                        </a:spcBef>
                        <a:spcAft>
                          <a:spcPts val="600"/>
                        </a:spcAft>
                      </a:pPr>
                      <a:r>
                        <a:rPr lang="en-US" sz="800">
                          <a:effectLst/>
                        </a:rPr>
                        <a:t>Float zone silicon wafer manufacturing system and related process</a:t>
                      </a:r>
                      <a:endParaRPr lang="en-US" sz="9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1920" marR="51920" marT="0" marB="0"/>
                </a:tc>
                <a:tc>
                  <a:txBody>
                    <a:bodyPr/>
                    <a:lstStyle/>
                    <a:p>
                      <a:pPr marL="0" marR="0" algn="l">
                        <a:spcBef>
                          <a:spcPts val="0"/>
                        </a:spcBef>
                        <a:spcAft>
                          <a:spcPts val="600"/>
                        </a:spcAft>
                      </a:pPr>
                      <a:r>
                        <a:rPr lang="en-US" sz="800">
                          <a:effectLst/>
                        </a:rPr>
                        <a:t>Patent 10811245 (Granted, 2020)</a:t>
                      </a:r>
                      <a:endParaRPr lang="en-US" sz="9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1920" marR="51920" marT="0" marB="0"/>
                </a:tc>
                <a:tc>
                  <a:txBody>
                    <a:bodyPr/>
                    <a:lstStyle/>
                    <a:p>
                      <a:pPr marL="0" marR="0" algn="l">
                        <a:spcBef>
                          <a:spcPts val="0"/>
                        </a:spcBef>
                        <a:spcAft>
                          <a:spcPts val="0"/>
                        </a:spcAft>
                      </a:pPr>
                      <a:r>
                        <a:rPr lang="en-US" sz="800">
                          <a:effectLst/>
                        </a:rPr>
                        <a:t>J. </a:t>
                      </a:r>
                      <a:r>
                        <a:rPr lang="en-US" sz="800" u="sng">
                          <a:effectLst/>
                        </a:rPr>
                        <a:t> Rosenzweig</a:t>
                      </a:r>
                      <a:r>
                        <a:rPr lang="en-US" sz="800">
                          <a:effectLst/>
                        </a:rPr>
                        <a:t> (faculty, UCLA)</a:t>
                      </a:r>
                      <a:endParaRPr lang="en-US" sz="900">
                        <a:effectLst/>
                      </a:endParaRPr>
                    </a:p>
                    <a:p>
                      <a:pPr marL="0" marR="0" algn="just">
                        <a:spcBef>
                          <a:spcPts val="0"/>
                        </a:spcBef>
                        <a:spcAft>
                          <a:spcPts val="600"/>
                        </a:spcAft>
                      </a:pPr>
                      <a:r>
                        <a:rPr lang="en-US" sz="800">
                          <a:effectLst/>
                        </a:rPr>
                        <a:t> </a:t>
                      </a:r>
                      <a:endParaRPr lang="en-US" sz="9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1920" marR="51920" marT="0" marB="0"/>
                </a:tc>
                <a:extLst>
                  <a:ext uri="{0D108BD9-81ED-4DB2-BD59-A6C34878D82A}">
                    <a16:rowId xmlns:a16="http://schemas.microsoft.com/office/drawing/2014/main" val="62226666"/>
                  </a:ext>
                </a:extLst>
              </a:tr>
              <a:tr h="380749">
                <a:tc>
                  <a:txBody>
                    <a:bodyPr/>
                    <a:lstStyle/>
                    <a:p>
                      <a:pPr marL="0" marR="0" algn="l">
                        <a:spcBef>
                          <a:spcPts val="0"/>
                        </a:spcBef>
                        <a:spcAft>
                          <a:spcPts val="600"/>
                        </a:spcAft>
                      </a:pPr>
                      <a:r>
                        <a:rPr lang="en-US" sz="800">
                          <a:effectLst/>
                        </a:rPr>
                        <a:t>Localization break down in a high-powered RF network</a:t>
                      </a:r>
                      <a:endParaRPr lang="en-US" sz="9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1920" marR="51920" marT="0" marB="0"/>
                </a:tc>
                <a:tc>
                  <a:txBody>
                    <a:bodyPr/>
                    <a:lstStyle/>
                    <a:p>
                      <a:pPr marL="0" marR="0" algn="l">
                        <a:spcBef>
                          <a:spcPts val="0"/>
                        </a:spcBef>
                        <a:spcAft>
                          <a:spcPts val="0"/>
                        </a:spcAft>
                      </a:pPr>
                      <a:r>
                        <a:rPr lang="en-US" sz="800">
                          <a:effectLst/>
                        </a:rPr>
                        <a:t>Publication number: 20200379028 (Granted, 7/19/2022)</a:t>
                      </a:r>
                      <a:endParaRPr lang="en-US" sz="900" b="1">
                        <a:effectLst/>
                        <a:latin typeface="Calibri" panose="020F0502020204030204" pitchFamily="34" charset="0"/>
                        <a:ea typeface="Calibri" panose="020F0502020204030204" pitchFamily="34" charset="0"/>
                        <a:cs typeface="Times New Roman" panose="02020603050405020304" pitchFamily="18" charset="0"/>
                      </a:endParaRPr>
                    </a:p>
                  </a:txBody>
                  <a:tcPr marL="51920" marR="51920" marT="0" marB="0"/>
                </a:tc>
                <a:tc>
                  <a:txBody>
                    <a:bodyPr/>
                    <a:lstStyle/>
                    <a:p>
                      <a:pPr marL="0" marR="0" algn="l">
                        <a:spcBef>
                          <a:spcPts val="0"/>
                        </a:spcBef>
                        <a:spcAft>
                          <a:spcPts val="0"/>
                        </a:spcAft>
                      </a:pPr>
                      <a:r>
                        <a:rPr lang="en-US" sz="800">
                          <a:effectLst/>
                        </a:rPr>
                        <a:t>J. </a:t>
                      </a:r>
                      <a:r>
                        <a:rPr lang="en-US" sz="800" u="sng">
                          <a:effectLst/>
                        </a:rPr>
                        <a:t>Rosenzweig </a:t>
                      </a:r>
                      <a:r>
                        <a:rPr lang="en-US" sz="800">
                          <a:effectLst/>
                        </a:rPr>
                        <a:t>(faculty, UCLA); N. Majernik (postdoc, UCLA)</a:t>
                      </a:r>
                      <a:endParaRPr lang="en-US" sz="900" b="1">
                        <a:effectLst/>
                        <a:latin typeface="Calibri" panose="020F0502020204030204" pitchFamily="34" charset="0"/>
                        <a:ea typeface="Calibri" panose="020F0502020204030204" pitchFamily="34" charset="0"/>
                        <a:cs typeface="Times New Roman" panose="02020603050405020304" pitchFamily="18" charset="0"/>
                      </a:endParaRPr>
                    </a:p>
                  </a:txBody>
                  <a:tcPr marL="51920" marR="51920" marT="0" marB="0"/>
                </a:tc>
                <a:extLst>
                  <a:ext uri="{0D108BD9-81ED-4DB2-BD59-A6C34878D82A}">
                    <a16:rowId xmlns:a16="http://schemas.microsoft.com/office/drawing/2014/main" val="3039743736"/>
                  </a:ext>
                </a:extLst>
              </a:tr>
              <a:tr h="828803">
                <a:tc>
                  <a:txBody>
                    <a:bodyPr/>
                    <a:lstStyle/>
                    <a:p>
                      <a:pPr marL="0" marR="0" algn="l">
                        <a:spcBef>
                          <a:spcPts val="0"/>
                        </a:spcBef>
                        <a:spcAft>
                          <a:spcPts val="600"/>
                        </a:spcAft>
                      </a:pPr>
                      <a:r>
                        <a:rPr lang="en-US" sz="800">
                          <a:effectLst/>
                        </a:rPr>
                        <a:t>Continuous Alkali Gas Cathode</a:t>
                      </a:r>
                      <a:endParaRPr lang="en-US" sz="9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1920" marR="51920" marT="0" marB="0"/>
                </a:tc>
                <a:tc>
                  <a:txBody>
                    <a:bodyPr/>
                    <a:lstStyle/>
                    <a:p>
                      <a:pPr marL="0" marR="0" algn="l">
                        <a:spcBef>
                          <a:spcPts val="0"/>
                        </a:spcBef>
                        <a:spcAft>
                          <a:spcPts val="0"/>
                        </a:spcAft>
                      </a:pPr>
                      <a:r>
                        <a:rPr lang="en-US" sz="800">
                          <a:effectLst/>
                        </a:rPr>
                        <a:t>Invention Disclosure, Preliminary Patent under submission (2021)</a:t>
                      </a:r>
                      <a:endParaRPr lang="en-US" sz="900" b="1">
                        <a:effectLst/>
                        <a:latin typeface="Calibri" panose="020F0502020204030204" pitchFamily="34" charset="0"/>
                        <a:ea typeface="Calibri" panose="020F0502020204030204" pitchFamily="34" charset="0"/>
                        <a:cs typeface="Times New Roman" panose="02020603050405020304" pitchFamily="18" charset="0"/>
                      </a:endParaRPr>
                    </a:p>
                  </a:txBody>
                  <a:tcPr marL="51920" marR="51920" marT="0" marB="0"/>
                </a:tc>
                <a:tc>
                  <a:txBody>
                    <a:bodyPr/>
                    <a:lstStyle/>
                    <a:p>
                      <a:pPr marL="0" marR="0" algn="l">
                        <a:spcBef>
                          <a:spcPts val="0"/>
                        </a:spcBef>
                        <a:spcAft>
                          <a:spcPts val="0"/>
                        </a:spcAft>
                      </a:pPr>
                      <a:r>
                        <a:rPr lang="en-US" sz="800">
                          <a:effectLst/>
                        </a:rPr>
                        <a:t>V. Yu (undergraduate, UCLA); R. Robles (undergraduate, UCLA); G. Lawler (graduate student, UCLA); C. Hansel (undergraduate, UCLA); N. Majernik (postdoc, UCLA); J. </a:t>
                      </a:r>
                      <a:r>
                        <a:rPr lang="en-US" sz="800" u="sng">
                          <a:effectLst/>
                        </a:rPr>
                        <a:t>Rosenzweig</a:t>
                      </a:r>
                      <a:r>
                        <a:rPr lang="en-US" sz="800">
                          <a:effectLst/>
                        </a:rPr>
                        <a:t> (faculty, UCLA)</a:t>
                      </a:r>
                      <a:endParaRPr lang="en-US" sz="900" b="1">
                        <a:effectLst/>
                        <a:latin typeface="Calibri" panose="020F0502020204030204" pitchFamily="34" charset="0"/>
                        <a:ea typeface="Calibri" panose="020F0502020204030204" pitchFamily="34" charset="0"/>
                        <a:cs typeface="Times New Roman" panose="02020603050405020304" pitchFamily="18" charset="0"/>
                      </a:endParaRPr>
                    </a:p>
                  </a:txBody>
                  <a:tcPr marL="51920" marR="51920" marT="0" marB="0"/>
                </a:tc>
                <a:extLst>
                  <a:ext uri="{0D108BD9-81ED-4DB2-BD59-A6C34878D82A}">
                    <a16:rowId xmlns:a16="http://schemas.microsoft.com/office/drawing/2014/main" val="3311518260"/>
                  </a:ext>
                </a:extLst>
              </a:tr>
              <a:tr h="380749">
                <a:tc>
                  <a:txBody>
                    <a:bodyPr/>
                    <a:lstStyle/>
                    <a:p>
                      <a:pPr marL="0" marR="0" algn="l">
                        <a:spcBef>
                          <a:spcPts val="0"/>
                        </a:spcBef>
                        <a:spcAft>
                          <a:spcPts val="600"/>
                        </a:spcAft>
                      </a:pPr>
                      <a:r>
                        <a:rPr lang="en-US" sz="800">
                          <a:effectLst/>
                        </a:rPr>
                        <a:t>Method for Protecting Reactive Materials with Atomically Thin Film</a:t>
                      </a:r>
                      <a:endParaRPr lang="en-US" sz="9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1920" marR="51920" marT="0" marB="0"/>
                </a:tc>
                <a:tc>
                  <a:txBody>
                    <a:bodyPr/>
                    <a:lstStyle/>
                    <a:p>
                      <a:pPr marL="0" marR="0" algn="l">
                        <a:spcBef>
                          <a:spcPts val="0"/>
                        </a:spcBef>
                        <a:spcAft>
                          <a:spcPts val="0"/>
                        </a:spcAft>
                      </a:pPr>
                      <a:r>
                        <a:rPr lang="en-US" sz="800">
                          <a:effectLst/>
                        </a:rPr>
                        <a:t>63/185,407 (Applied, 2021)</a:t>
                      </a:r>
                      <a:endParaRPr lang="en-US" sz="900" b="1">
                        <a:effectLst/>
                        <a:latin typeface="Calibri" panose="020F0502020204030204" pitchFamily="34" charset="0"/>
                        <a:ea typeface="Calibri" panose="020F0502020204030204" pitchFamily="34" charset="0"/>
                        <a:cs typeface="Times New Roman" panose="02020603050405020304" pitchFamily="18" charset="0"/>
                      </a:endParaRPr>
                    </a:p>
                  </a:txBody>
                  <a:tcPr marL="51920" marR="51920" marT="0" marB="0"/>
                </a:tc>
                <a:tc>
                  <a:txBody>
                    <a:bodyPr/>
                    <a:lstStyle/>
                    <a:p>
                      <a:pPr marL="0" marR="0" algn="l">
                        <a:spcBef>
                          <a:spcPts val="0"/>
                        </a:spcBef>
                        <a:spcAft>
                          <a:spcPts val="0"/>
                        </a:spcAft>
                      </a:pPr>
                      <a:r>
                        <a:rPr lang="en-US" sz="800" u="sng">
                          <a:effectLst/>
                        </a:rPr>
                        <a:t>Hines</a:t>
                      </a:r>
                      <a:r>
                        <a:rPr lang="en-US" sz="800">
                          <a:effectLst/>
                        </a:rPr>
                        <a:t>, M.A. (faculty, Cornell), DeBenedetti, W.J.I. (student, Cornell)</a:t>
                      </a:r>
                      <a:endParaRPr lang="en-US" sz="900" b="1">
                        <a:effectLst/>
                        <a:latin typeface="Calibri" panose="020F0502020204030204" pitchFamily="34" charset="0"/>
                        <a:ea typeface="Calibri" panose="020F0502020204030204" pitchFamily="34" charset="0"/>
                        <a:cs typeface="Times New Roman" panose="02020603050405020304" pitchFamily="18" charset="0"/>
                      </a:endParaRPr>
                    </a:p>
                  </a:txBody>
                  <a:tcPr marL="51920" marR="51920" marT="0" marB="0"/>
                </a:tc>
                <a:extLst>
                  <a:ext uri="{0D108BD9-81ED-4DB2-BD59-A6C34878D82A}">
                    <a16:rowId xmlns:a16="http://schemas.microsoft.com/office/drawing/2014/main" val="2936940924"/>
                  </a:ext>
                </a:extLst>
              </a:tr>
              <a:tr h="438439">
                <a:tc>
                  <a:txBody>
                    <a:bodyPr/>
                    <a:lstStyle/>
                    <a:p>
                      <a:pPr marL="0" marR="0" algn="l">
                        <a:spcBef>
                          <a:spcPts val="0"/>
                        </a:spcBef>
                        <a:spcAft>
                          <a:spcPts val="600"/>
                        </a:spcAft>
                      </a:pPr>
                      <a:r>
                        <a:rPr lang="en-US" sz="800">
                          <a:effectLst/>
                        </a:rPr>
                        <a:t>Nanoblade Electrospray Propulsion</a:t>
                      </a:r>
                      <a:endParaRPr lang="en-US" sz="900">
                        <a:effectLst/>
                      </a:endParaRPr>
                    </a:p>
                    <a:p>
                      <a:pPr marL="0" marR="0" algn="l">
                        <a:spcBef>
                          <a:spcPts val="0"/>
                        </a:spcBef>
                        <a:spcAft>
                          <a:spcPts val="600"/>
                        </a:spcAft>
                      </a:pPr>
                      <a:r>
                        <a:rPr lang="en-US" sz="800">
                          <a:effectLst/>
                        </a:rPr>
                        <a:t> </a:t>
                      </a:r>
                      <a:endParaRPr lang="en-US" sz="9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1920" marR="51920" marT="0" marB="0"/>
                </a:tc>
                <a:tc>
                  <a:txBody>
                    <a:bodyPr/>
                    <a:lstStyle/>
                    <a:p>
                      <a:pPr marL="0" marR="0" algn="l">
                        <a:spcBef>
                          <a:spcPts val="0"/>
                        </a:spcBef>
                        <a:spcAft>
                          <a:spcPts val="0"/>
                        </a:spcAft>
                      </a:pPr>
                      <a:r>
                        <a:rPr lang="en-US" sz="800">
                          <a:effectLst/>
                        </a:rPr>
                        <a:t>2022-151 (Applied, 2022)</a:t>
                      </a:r>
                      <a:endParaRPr lang="en-US" sz="900">
                        <a:effectLst/>
                      </a:endParaRPr>
                    </a:p>
                    <a:p>
                      <a:pPr marL="0" marR="0" algn="l">
                        <a:spcBef>
                          <a:spcPts val="0"/>
                        </a:spcBef>
                        <a:spcAft>
                          <a:spcPts val="0"/>
                        </a:spcAft>
                      </a:pPr>
                      <a:r>
                        <a:rPr lang="en-US" sz="800">
                          <a:effectLst/>
                        </a:rPr>
                        <a:t> </a:t>
                      </a:r>
                      <a:endParaRPr lang="en-US" sz="900" b="1">
                        <a:effectLst/>
                        <a:latin typeface="Calibri" panose="020F0502020204030204" pitchFamily="34" charset="0"/>
                        <a:ea typeface="Calibri" panose="020F0502020204030204" pitchFamily="34" charset="0"/>
                        <a:cs typeface="Times New Roman" panose="02020603050405020304" pitchFamily="18" charset="0"/>
                      </a:endParaRPr>
                    </a:p>
                  </a:txBody>
                  <a:tcPr marL="51920" marR="51920" marT="0" marB="0"/>
                </a:tc>
                <a:tc>
                  <a:txBody>
                    <a:bodyPr/>
                    <a:lstStyle/>
                    <a:p>
                      <a:pPr marL="0" marR="0" algn="l">
                        <a:spcBef>
                          <a:spcPts val="0"/>
                        </a:spcBef>
                        <a:spcAft>
                          <a:spcPts val="0"/>
                        </a:spcAft>
                      </a:pPr>
                      <a:r>
                        <a:rPr lang="en-US" sz="800" u="sng">
                          <a:effectLst/>
                        </a:rPr>
                        <a:t>Rozenzweig</a:t>
                      </a:r>
                      <a:r>
                        <a:rPr lang="en-US" sz="800">
                          <a:effectLst/>
                        </a:rPr>
                        <a:t>, J. (faculty, UCLA); Majernik, N. (postdoc, UCLA)</a:t>
                      </a:r>
                      <a:endParaRPr lang="en-US" sz="900" b="1">
                        <a:effectLst/>
                        <a:latin typeface="Calibri" panose="020F0502020204030204" pitchFamily="34" charset="0"/>
                        <a:ea typeface="Calibri" panose="020F0502020204030204" pitchFamily="34" charset="0"/>
                        <a:cs typeface="Times New Roman" panose="02020603050405020304" pitchFamily="18" charset="0"/>
                      </a:endParaRPr>
                    </a:p>
                  </a:txBody>
                  <a:tcPr marL="51920" marR="51920" marT="0" marB="0"/>
                </a:tc>
                <a:extLst>
                  <a:ext uri="{0D108BD9-81ED-4DB2-BD59-A6C34878D82A}">
                    <a16:rowId xmlns:a16="http://schemas.microsoft.com/office/drawing/2014/main" val="3283323668"/>
                  </a:ext>
                </a:extLst>
              </a:tr>
              <a:tr h="438439">
                <a:tc>
                  <a:txBody>
                    <a:bodyPr/>
                    <a:lstStyle/>
                    <a:p>
                      <a:pPr marL="0" marR="0" algn="l">
                        <a:spcBef>
                          <a:spcPts val="0"/>
                        </a:spcBef>
                        <a:spcAft>
                          <a:spcPts val="600"/>
                        </a:spcAft>
                      </a:pPr>
                      <a:r>
                        <a:rPr lang="en-US" sz="800">
                          <a:effectLst/>
                        </a:rPr>
                        <a:t>Improved Multi-leaf Collimator</a:t>
                      </a:r>
                      <a:endParaRPr lang="en-US" sz="900">
                        <a:effectLst/>
                      </a:endParaRPr>
                    </a:p>
                    <a:p>
                      <a:pPr marL="0" marR="0" algn="l">
                        <a:spcBef>
                          <a:spcPts val="0"/>
                        </a:spcBef>
                        <a:spcAft>
                          <a:spcPts val="600"/>
                        </a:spcAft>
                      </a:pPr>
                      <a:r>
                        <a:rPr lang="en-US" sz="800">
                          <a:effectLst/>
                        </a:rPr>
                        <a:t> </a:t>
                      </a:r>
                      <a:endParaRPr lang="en-US" sz="9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1920" marR="51920" marT="0" marB="0"/>
                </a:tc>
                <a:tc>
                  <a:txBody>
                    <a:bodyPr/>
                    <a:lstStyle/>
                    <a:p>
                      <a:pPr marL="0" marR="0" algn="l">
                        <a:spcBef>
                          <a:spcPts val="0"/>
                        </a:spcBef>
                        <a:spcAft>
                          <a:spcPts val="0"/>
                        </a:spcAft>
                      </a:pPr>
                      <a:r>
                        <a:rPr lang="en-US" sz="800">
                          <a:effectLst/>
                        </a:rPr>
                        <a:t>2023-062-1 (Applied, 2022)</a:t>
                      </a:r>
                      <a:endParaRPr lang="en-US" sz="900">
                        <a:effectLst/>
                      </a:endParaRPr>
                    </a:p>
                    <a:p>
                      <a:pPr marL="0" marR="0" algn="l">
                        <a:spcBef>
                          <a:spcPts val="0"/>
                        </a:spcBef>
                        <a:spcAft>
                          <a:spcPts val="0"/>
                        </a:spcAft>
                      </a:pPr>
                      <a:r>
                        <a:rPr lang="en-US" sz="800">
                          <a:effectLst/>
                        </a:rPr>
                        <a:t> </a:t>
                      </a:r>
                      <a:endParaRPr lang="en-US" sz="900" b="1">
                        <a:effectLst/>
                        <a:latin typeface="Calibri" panose="020F0502020204030204" pitchFamily="34" charset="0"/>
                        <a:ea typeface="Calibri" panose="020F0502020204030204" pitchFamily="34" charset="0"/>
                        <a:cs typeface="Times New Roman" panose="02020603050405020304" pitchFamily="18" charset="0"/>
                      </a:endParaRPr>
                    </a:p>
                  </a:txBody>
                  <a:tcPr marL="51920" marR="51920" marT="0" marB="0"/>
                </a:tc>
                <a:tc>
                  <a:txBody>
                    <a:bodyPr/>
                    <a:lstStyle/>
                    <a:p>
                      <a:pPr marL="0" marR="0" algn="l">
                        <a:spcBef>
                          <a:spcPts val="0"/>
                        </a:spcBef>
                        <a:spcAft>
                          <a:spcPts val="0"/>
                        </a:spcAft>
                      </a:pPr>
                      <a:r>
                        <a:rPr lang="en-US" sz="800" u="sng">
                          <a:effectLst/>
                        </a:rPr>
                        <a:t>Rosenzweig</a:t>
                      </a:r>
                      <a:r>
                        <a:rPr lang="en-US" sz="800">
                          <a:effectLst/>
                        </a:rPr>
                        <a:t>, J. (UCLA); Majernik, N. (postdoc, UCLA)</a:t>
                      </a:r>
                      <a:endParaRPr lang="en-US" sz="900" b="1">
                        <a:effectLst/>
                        <a:latin typeface="Calibri" panose="020F0502020204030204" pitchFamily="34" charset="0"/>
                        <a:ea typeface="Calibri" panose="020F0502020204030204" pitchFamily="34" charset="0"/>
                        <a:cs typeface="Times New Roman" panose="02020603050405020304" pitchFamily="18" charset="0"/>
                      </a:endParaRPr>
                    </a:p>
                  </a:txBody>
                  <a:tcPr marL="51920" marR="51920" marT="0" marB="0"/>
                </a:tc>
                <a:extLst>
                  <a:ext uri="{0D108BD9-81ED-4DB2-BD59-A6C34878D82A}">
                    <a16:rowId xmlns:a16="http://schemas.microsoft.com/office/drawing/2014/main" val="1047850115"/>
                  </a:ext>
                </a:extLst>
              </a:tr>
              <a:tr h="565355">
                <a:tc>
                  <a:txBody>
                    <a:bodyPr/>
                    <a:lstStyle/>
                    <a:p>
                      <a:pPr marL="0" marR="0" algn="l">
                        <a:spcBef>
                          <a:spcPts val="0"/>
                        </a:spcBef>
                        <a:spcAft>
                          <a:spcPts val="600"/>
                        </a:spcAft>
                      </a:pPr>
                      <a:r>
                        <a:rPr lang="en-US" sz="800">
                          <a:effectLst/>
                        </a:rPr>
                        <a:t>Ordered, cubic β-ZrNb alloys for superconducting applications </a:t>
                      </a:r>
                      <a:endParaRPr lang="en-US" sz="900">
                        <a:effectLst/>
                      </a:endParaRPr>
                    </a:p>
                    <a:p>
                      <a:pPr marL="0" marR="0" algn="just">
                        <a:spcBef>
                          <a:spcPts val="0"/>
                        </a:spcBef>
                        <a:spcAft>
                          <a:spcPts val="600"/>
                        </a:spcAft>
                      </a:pPr>
                      <a:r>
                        <a:rPr lang="en-US" sz="800">
                          <a:effectLst/>
                        </a:rPr>
                        <a:t> </a:t>
                      </a:r>
                      <a:endParaRPr lang="en-US" sz="9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1920" marR="51920" marT="0" marB="0"/>
                </a:tc>
                <a:tc>
                  <a:txBody>
                    <a:bodyPr/>
                    <a:lstStyle/>
                    <a:p>
                      <a:pPr marL="0" marR="0" algn="l">
                        <a:spcBef>
                          <a:spcPts val="0"/>
                        </a:spcBef>
                        <a:spcAft>
                          <a:spcPts val="0"/>
                        </a:spcAft>
                      </a:pPr>
                      <a:r>
                        <a:rPr lang="en-US" sz="800">
                          <a:effectLst/>
                        </a:rPr>
                        <a:t>63/383,387 (Applied 2022)</a:t>
                      </a:r>
                      <a:endParaRPr lang="en-US" sz="900">
                        <a:effectLst/>
                      </a:endParaRPr>
                    </a:p>
                    <a:p>
                      <a:pPr marL="0" marR="0" algn="l">
                        <a:spcBef>
                          <a:spcPts val="0"/>
                        </a:spcBef>
                        <a:spcAft>
                          <a:spcPts val="0"/>
                        </a:spcAft>
                      </a:pPr>
                      <a:r>
                        <a:rPr lang="en-US" sz="800">
                          <a:effectLst/>
                        </a:rPr>
                        <a:t> </a:t>
                      </a:r>
                      <a:endParaRPr lang="en-US" sz="900" b="1">
                        <a:effectLst/>
                        <a:latin typeface="Calibri" panose="020F0502020204030204" pitchFamily="34" charset="0"/>
                        <a:ea typeface="Calibri" panose="020F0502020204030204" pitchFamily="34" charset="0"/>
                        <a:cs typeface="Times New Roman" panose="02020603050405020304" pitchFamily="18" charset="0"/>
                      </a:endParaRPr>
                    </a:p>
                  </a:txBody>
                  <a:tcPr marL="51920" marR="51920" marT="0" marB="0"/>
                </a:tc>
                <a:tc>
                  <a:txBody>
                    <a:bodyPr/>
                    <a:lstStyle/>
                    <a:p>
                      <a:pPr marL="0" marR="0" algn="l">
                        <a:spcBef>
                          <a:spcPts val="0"/>
                        </a:spcBef>
                        <a:spcAft>
                          <a:spcPts val="0"/>
                        </a:spcAft>
                      </a:pPr>
                      <a:r>
                        <a:rPr lang="en-US" sz="800" u="sng" dirty="0" err="1">
                          <a:effectLst/>
                        </a:rPr>
                        <a:t>Liepe</a:t>
                      </a:r>
                      <a:r>
                        <a:rPr lang="en-US" sz="800" u="sng" dirty="0">
                          <a:effectLst/>
                        </a:rPr>
                        <a:t>, </a:t>
                      </a:r>
                      <a:r>
                        <a:rPr lang="en-US" sz="800" dirty="0">
                          <a:effectLst/>
                        </a:rPr>
                        <a:t>M. (Cornell); Sun, Z. (postdoc, Cornell)</a:t>
                      </a:r>
                      <a:endParaRPr lang="en-US" sz="9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920" marR="51920" marT="0" marB="0"/>
                </a:tc>
                <a:extLst>
                  <a:ext uri="{0D108BD9-81ED-4DB2-BD59-A6C34878D82A}">
                    <a16:rowId xmlns:a16="http://schemas.microsoft.com/office/drawing/2014/main" val="1297541389"/>
                  </a:ext>
                </a:extLst>
              </a:tr>
            </a:tbl>
          </a:graphicData>
        </a:graphic>
      </p:graphicFrame>
    </p:spTree>
    <p:extLst>
      <p:ext uri="{BB962C8B-B14F-4D97-AF65-F5344CB8AC3E}">
        <p14:creationId xmlns:p14="http://schemas.microsoft.com/office/powerpoint/2010/main" val="771092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705" y="-2713"/>
            <a:ext cx="8324612" cy="639900"/>
          </a:xfrm>
        </p:spPr>
        <p:txBody>
          <a:bodyPr/>
          <a:lstStyle/>
          <a:p>
            <a:pPr algn="ctr"/>
            <a:r>
              <a:rPr lang="en-US" sz="2000" dirty="0"/>
              <a:t>Other Knowledge Transfer Examples Knowledge Transfer – DARPA</a:t>
            </a:r>
          </a:p>
        </p:txBody>
      </p:sp>
      <p:pic>
        <p:nvPicPr>
          <p:cNvPr id="6" name="Picture 5"/>
          <p:cNvPicPr>
            <a:picLocks noChangeAspect="1"/>
          </p:cNvPicPr>
          <p:nvPr/>
        </p:nvPicPr>
        <p:blipFill>
          <a:blip r:embed="rId2"/>
          <a:stretch>
            <a:fillRect/>
          </a:stretch>
        </p:blipFill>
        <p:spPr>
          <a:xfrm>
            <a:off x="20696" y="723038"/>
            <a:ext cx="2653145" cy="2971783"/>
          </a:xfrm>
          <a:prstGeom prst="rect">
            <a:avLst/>
          </a:prstGeom>
        </p:spPr>
      </p:pic>
      <p:sp>
        <p:nvSpPr>
          <p:cNvPr id="5" name="Google Shape;151;p26"/>
          <p:cNvSpPr txBox="1">
            <a:spLocks/>
          </p:cNvSpPr>
          <p:nvPr/>
        </p:nvSpPr>
        <p:spPr>
          <a:xfrm>
            <a:off x="73685" y="3652289"/>
            <a:ext cx="5106981" cy="1296038"/>
          </a:xfrm>
          <a:prstGeom prst="rect">
            <a:avLst/>
          </a:prstGeom>
          <a:noFill/>
          <a:ln>
            <a:noFill/>
          </a:ln>
        </p:spPr>
        <p:txBody>
          <a:bodyPr spcFirstLastPara="1" wrap="square" lIns="68625" tIns="34300" rIns="68625" bIns="343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76200" indent="0">
              <a:buSzPts val="800"/>
            </a:pPr>
            <a:r>
              <a:rPr lang="en-US" sz="1600" b="1" dirty="0">
                <a:solidFill>
                  <a:srgbClr val="3465A4"/>
                </a:solidFill>
              </a:rPr>
              <a:t>Goals</a:t>
            </a:r>
            <a:endParaRPr lang="en-US" sz="1600" dirty="0"/>
          </a:p>
          <a:p>
            <a:pPr marL="190500" indent="-241300">
              <a:spcBef>
                <a:spcPts val="900"/>
              </a:spcBef>
              <a:buSzPts val="1000"/>
              <a:buFont typeface="Noto Sans Symbols"/>
              <a:buChar char="−"/>
            </a:pPr>
            <a:r>
              <a:rPr lang="en-US" sz="1000" dirty="0"/>
              <a:t>The radiation hardness of an electronic component is critical to mission success </a:t>
            </a:r>
          </a:p>
          <a:p>
            <a:pPr marL="190500" indent="-241300">
              <a:spcBef>
                <a:spcPts val="900"/>
              </a:spcBef>
              <a:buSzPts val="1000"/>
              <a:buFont typeface="Noto Sans Symbols"/>
              <a:buChar char="−"/>
            </a:pPr>
            <a:r>
              <a:rPr lang="en-US" sz="1000" dirty="0"/>
              <a:t>Single Event Effects (SEE) are caused by single ions hitting spacecraft </a:t>
            </a:r>
          </a:p>
          <a:p>
            <a:pPr marL="190500" indent="-241300">
              <a:spcBef>
                <a:spcPts val="900"/>
              </a:spcBef>
              <a:buSzPts val="1000"/>
              <a:buFont typeface="Noto Sans Symbols"/>
              <a:buChar char="−"/>
            </a:pPr>
            <a:r>
              <a:rPr lang="en-US" sz="1000" dirty="0"/>
              <a:t>SEE can cause bits to flip, memory losses, or latch-up </a:t>
            </a:r>
          </a:p>
          <a:p>
            <a:pPr marL="190500" indent="-241300">
              <a:spcBef>
                <a:spcPts val="900"/>
              </a:spcBef>
              <a:buSzPts val="1000"/>
              <a:buFont typeface="Noto Sans Symbols"/>
              <a:buChar char="−"/>
            </a:pPr>
            <a:r>
              <a:rPr lang="en-US" sz="1000" dirty="0"/>
              <a:t>Imperative to have adequate testing infrastructure to characterize SEE resistance</a:t>
            </a:r>
            <a:r>
              <a:rPr lang="en-US" sz="1000" i="1" dirty="0"/>
              <a:t> </a:t>
            </a:r>
            <a:endParaRPr lang="en-US" sz="900" dirty="0">
              <a:solidFill>
                <a:srgbClr val="3465A4"/>
              </a:solidFill>
            </a:endParaRPr>
          </a:p>
        </p:txBody>
      </p:sp>
      <p:sp>
        <p:nvSpPr>
          <p:cNvPr id="7" name="Rectangle 6"/>
          <p:cNvSpPr/>
          <p:nvPr/>
        </p:nvSpPr>
        <p:spPr>
          <a:xfrm>
            <a:off x="2627176" y="630896"/>
            <a:ext cx="6428164" cy="1723549"/>
          </a:xfrm>
          <a:prstGeom prst="rect">
            <a:avLst/>
          </a:prstGeom>
        </p:spPr>
        <p:txBody>
          <a:bodyPr wrap="square">
            <a:spAutoFit/>
          </a:bodyPr>
          <a:lstStyle/>
          <a:p>
            <a:pPr marL="76200" lvl="0">
              <a:buSzPts val="800"/>
            </a:pPr>
            <a:r>
              <a:rPr lang="en-US" sz="1800" b="1" dirty="0">
                <a:solidFill>
                  <a:srgbClr val="3465A4"/>
                </a:solidFill>
              </a:rPr>
              <a:t>Generating ultrasmall beams suitable </a:t>
            </a:r>
            <a:br>
              <a:rPr lang="en-US" sz="1800" b="1" dirty="0">
                <a:solidFill>
                  <a:srgbClr val="3465A4"/>
                </a:solidFill>
              </a:rPr>
            </a:br>
            <a:r>
              <a:rPr lang="en-US" sz="1800" b="1" dirty="0">
                <a:solidFill>
                  <a:srgbClr val="3465A4"/>
                </a:solidFill>
              </a:rPr>
              <a:t>for microelectronics alternative testing for SEE</a:t>
            </a:r>
            <a:endParaRPr lang="en-US" sz="1800" dirty="0"/>
          </a:p>
          <a:p>
            <a:pPr marL="647700" lvl="1" indent="-234950">
              <a:spcBef>
                <a:spcPts val="900"/>
              </a:spcBef>
              <a:buFont typeface="Noto Sans Symbols"/>
              <a:buChar char="−"/>
            </a:pPr>
            <a:r>
              <a:rPr lang="en-US" sz="1000" dirty="0">
                <a:solidFill>
                  <a:schemeClr val="tx1"/>
                </a:solidFill>
              </a:rPr>
              <a:t>Develop sub-um single-shot beam diagnostics for dosimetry</a:t>
            </a:r>
          </a:p>
          <a:p>
            <a:pPr marL="647700" lvl="1" indent="-234950">
              <a:spcBef>
                <a:spcPts val="900"/>
              </a:spcBef>
              <a:buFont typeface="Noto Sans Symbols"/>
              <a:buChar char="−"/>
            </a:pPr>
            <a:r>
              <a:rPr lang="en-US" sz="1000" dirty="0">
                <a:solidFill>
                  <a:schemeClr val="tx1"/>
                </a:solidFill>
              </a:rPr>
              <a:t>Utilize pinholes to reduce beam emittance to required level to meet 1 um spot size requirement</a:t>
            </a:r>
          </a:p>
          <a:p>
            <a:pPr marL="647700" lvl="1" indent="-234950">
              <a:spcBef>
                <a:spcPts val="900"/>
              </a:spcBef>
              <a:buFont typeface="Noto Sans Symbols"/>
              <a:buChar char="−"/>
            </a:pPr>
            <a:r>
              <a:rPr lang="en-US" sz="1000" dirty="0">
                <a:solidFill>
                  <a:schemeClr val="tx1"/>
                </a:solidFill>
              </a:rPr>
              <a:t>Test nanostructured Yttrium cathode to minimize source area.</a:t>
            </a:r>
          </a:p>
          <a:p>
            <a:pPr marL="647700" lvl="1" indent="-234950">
              <a:spcBef>
                <a:spcPts val="900"/>
              </a:spcBef>
              <a:buFont typeface="Noto Sans Symbols"/>
              <a:buChar char="−"/>
            </a:pPr>
            <a:r>
              <a:rPr lang="en-US" sz="1000" dirty="0">
                <a:solidFill>
                  <a:schemeClr val="tx1"/>
                </a:solidFill>
              </a:rPr>
              <a:t>Demonstrate electrons as alternative testing method </a:t>
            </a:r>
          </a:p>
        </p:txBody>
      </p:sp>
      <p:sp>
        <p:nvSpPr>
          <p:cNvPr id="8" name="Google Shape;150;p26"/>
          <p:cNvSpPr txBox="1">
            <a:spLocks/>
          </p:cNvSpPr>
          <p:nvPr/>
        </p:nvSpPr>
        <p:spPr>
          <a:xfrm>
            <a:off x="5043167" y="3607343"/>
            <a:ext cx="3966320" cy="894944"/>
          </a:xfrm>
          <a:prstGeom prst="rect">
            <a:avLst/>
          </a:prstGeom>
          <a:noFill/>
          <a:ln>
            <a:noFill/>
          </a:ln>
        </p:spPr>
        <p:txBody>
          <a:bodyPr spcFirstLastPara="1" wrap="square" lIns="68625" tIns="34300" rIns="68625" bIns="343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76200" indent="0">
              <a:spcBef>
                <a:spcPts val="1100"/>
              </a:spcBef>
              <a:buSzPts val="800"/>
            </a:pPr>
            <a:r>
              <a:rPr lang="en-US" sz="1600" b="1" dirty="0">
                <a:solidFill>
                  <a:srgbClr val="3465A4"/>
                </a:solidFill>
              </a:rPr>
              <a:t>Team</a:t>
            </a:r>
            <a:endParaRPr lang="en-US" sz="1600" dirty="0"/>
          </a:p>
          <a:p>
            <a:pPr marL="647700" lvl="1" indent="-241300">
              <a:spcBef>
                <a:spcPts val="900"/>
              </a:spcBef>
              <a:buSzPts val="1200"/>
              <a:buFont typeface="Noto Sans Symbols"/>
              <a:buChar char="−"/>
            </a:pPr>
            <a:r>
              <a:rPr lang="en-US" sz="1200" dirty="0">
                <a:solidFill>
                  <a:srgbClr val="3465A4"/>
                </a:solidFill>
              </a:rPr>
              <a:t>A. Kulkarni </a:t>
            </a:r>
          </a:p>
          <a:p>
            <a:pPr marL="647700" lvl="1" indent="-241300">
              <a:spcBef>
                <a:spcPts val="900"/>
              </a:spcBef>
              <a:buSzPts val="1200"/>
              <a:buFont typeface="Noto Sans Symbols"/>
              <a:buChar char="−"/>
            </a:pPr>
            <a:r>
              <a:rPr lang="en-US" sz="1200" dirty="0">
                <a:solidFill>
                  <a:srgbClr val="3465A4"/>
                </a:solidFill>
              </a:rPr>
              <a:t>Collaboration: JPL, Aerospace Corp, RBT, Tau Systems</a:t>
            </a:r>
          </a:p>
          <a:p>
            <a:pPr marL="647700" lvl="1" indent="-241300">
              <a:spcBef>
                <a:spcPts val="900"/>
              </a:spcBef>
              <a:buSzPts val="1200"/>
              <a:buFont typeface="Noto Sans Symbols"/>
              <a:buChar char="−"/>
            </a:pPr>
            <a:r>
              <a:rPr lang="en-US" sz="1200" dirty="0">
                <a:solidFill>
                  <a:srgbClr val="3465A4"/>
                </a:solidFill>
              </a:rPr>
              <a:t>Funding from DARPA-ASSERT</a:t>
            </a:r>
            <a:endParaRPr lang="en-US" sz="1200" dirty="0"/>
          </a:p>
        </p:txBody>
      </p:sp>
      <p:pic>
        <p:nvPicPr>
          <p:cNvPr id="9" name="Picture 8"/>
          <p:cNvPicPr>
            <a:picLocks noChangeAspect="1"/>
          </p:cNvPicPr>
          <p:nvPr/>
        </p:nvPicPr>
        <p:blipFill>
          <a:blip r:embed="rId3"/>
          <a:stretch>
            <a:fillRect/>
          </a:stretch>
        </p:blipFill>
        <p:spPr>
          <a:xfrm>
            <a:off x="6641559" y="2146444"/>
            <a:ext cx="2145758" cy="1785689"/>
          </a:xfrm>
          <a:prstGeom prst="rect">
            <a:avLst/>
          </a:prstGeom>
        </p:spPr>
      </p:pic>
      <p:pic>
        <p:nvPicPr>
          <p:cNvPr id="11" name="Picture 10"/>
          <p:cNvPicPr>
            <a:picLocks noChangeAspect="1"/>
          </p:cNvPicPr>
          <p:nvPr/>
        </p:nvPicPr>
        <p:blipFill>
          <a:blip r:embed="rId4"/>
          <a:stretch>
            <a:fillRect/>
          </a:stretch>
        </p:blipFill>
        <p:spPr>
          <a:xfrm>
            <a:off x="8519295" y="3910518"/>
            <a:ext cx="536045" cy="536045"/>
          </a:xfrm>
          <a:prstGeom prst="rect">
            <a:avLst/>
          </a:prstGeom>
        </p:spPr>
      </p:pic>
      <p:pic>
        <p:nvPicPr>
          <p:cNvPr id="12" name="Picture 11"/>
          <p:cNvPicPr>
            <a:picLocks noChangeAspect="1"/>
          </p:cNvPicPr>
          <p:nvPr/>
        </p:nvPicPr>
        <p:blipFill>
          <a:blip r:embed="rId5"/>
          <a:stretch>
            <a:fillRect/>
          </a:stretch>
        </p:blipFill>
        <p:spPr>
          <a:xfrm>
            <a:off x="7911828" y="3910518"/>
            <a:ext cx="552601" cy="552601"/>
          </a:xfrm>
          <a:prstGeom prst="rect">
            <a:avLst/>
          </a:prstGeom>
        </p:spPr>
      </p:pic>
      <p:pic>
        <p:nvPicPr>
          <p:cNvPr id="14" name="Picture 13"/>
          <p:cNvPicPr>
            <a:picLocks noChangeAspect="1"/>
          </p:cNvPicPr>
          <p:nvPr/>
        </p:nvPicPr>
        <p:blipFill>
          <a:blip r:embed="rId6"/>
          <a:stretch>
            <a:fillRect/>
          </a:stretch>
        </p:blipFill>
        <p:spPr>
          <a:xfrm>
            <a:off x="7026327" y="3968635"/>
            <a:ext cx="773466" cy="419809"/>
          </a:xfrm>
          <a:prstGeom prst="rect">
            <a:avLst/>
          </a:prstGeom>
        </p:spPr>
      </p:pic>
      <p:sp>
        <p:nvSpPr>
          <p:cNvPr id="15" name="TextBox 14"/>
          <p:cNvSpPr txBox="1"/>
          <p:nvPr/>
        </p:nvSpPr>
        <p:spPr>
          <a:xfrm>
            <a:off x="7372456" y="3114652"/>
            <a:ext cx="1361872" cy="369332"/>
          </a:xfrm>
          <a:prstGeom prst="rect">
            <a:avLst/>
          </a:prstGeom>
          <a:noFill/>
        </p:spPr>
        <p:txBody>
          <a:bodyPr wrap="square" rtlCol="0">
            <a:spAutoFit/>
          </a:bodyPr>
          <a:lstStyle/>
          <a:p>
            <a:r>
              <a:rPr lang="en-US" sz="900" dirty="0">
                <a:effectLst>
                  <a:outerShdw blurRad="38100" dist="38100" dir="2700000" algn="tl">
                    <a:srgbClr val="000000">
                      <a:alpha val="43137"/>
                    </a:srgbClr>
                  </a:outerShdw>
                </a:effectLst>
              </a:rPr>
              <a:t>Preliminary Pegasus data</a:t>
            </a:r>
          </a:p>
        </p:txBody>
      </p:sp>
      <p:pic>
        <p:nvPicPr>
          <p:cNvPr id="16" name="Picture 15"/>
          <p:cNvPicPr>
            <a:picLocks noChangeAspect="1"/>
          </p:cNvPicPr>
          <p:nvPr/>
        </p:nvPicPr>
        <p:blipFill>
          <a:blip r:embed="rId7"/>
          <a:stretch>
            <a:fillRect/>
          </a:stretch>
        </p:blipFill>
        <p:spPr>
          <a:xfrm>
            <a:off x="3063509" y="2338185"/>
            <a:ext cx="2762566" cy="1450132"/>
          </a:xfrm>
          <a:prstGeom prst="rect">
            <a:avLst/>
          </a:prstGeom>
        </p:spPr>
      </p:pic>
    </p:spTree>
    <p:extLst>
      <p:ext uri="{BB962C8B-B14F-4D97-AF65-F5344CB8AC3E}">
        <p14:creationId xmlns:p14="http://schemas.microsoft.com/office/powerpoint/2010/main" val="31007374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03F72F-A6F2-4844-8023-9B4B3340B879}"/>
              </a:ext>
            </a:extLst>
          </p:cNvPr>
          <p:cNvSpPr>
            <a:spLocks noGrp="1"/>
          </p:cNvSpPr>
          <p:nvPr>
            <p:ph idx="1"/>
          </p:nvPr>
        </p:nvSpPr>
        <p:spPr>
          <a:xfrm>
            <a:off x="1" y="689451"/>
            <a:ext cx="6229698" cy="4282596"/>
          </a:xfrm>
        </p:spPr>
        <p:txBody>
          <a:bodyPr/>
          <a:lstStyle/>
          <a:p>
            <a:r>
              <a:rPr lang="en-US" sz="1550" dirty="0" err="1"/>
              <a:t>Xlight</a:t>
            </a:r>
            <a:r>
              <a:rPr lang="en-US" sz="1550" dirty="0"/>
              <a:t> is now a friend of CBB</a:t>
            </a:r>
          </a:p>
          <a:p>
            <a:r>
              <a:rPr lang="en-US" sz="1550" dirty="0" err="1"/>
              <a:t>Xlight</a:t>
            </a:r>
            <a:r>
              <a:rPr lang="en-US" sz="1550" dirty="0"/>
              <a:t> trying to recruit CBB individuals into various roles</a:t>
            </a:r>
          </a:p>
          <a:p>
            <a:r>
              <a:rPr lang="en-US" sz="1550" dirty="0"/>
              <a:t>CBB submitting joint proposals with </a:t>
            </a:r>
            <a:r>
              <a:rPr lang="en-US" sz="1550" dirty="0" err="1"/>
              <a:t>XLight</a:t>
            </a:r>
            <a:endParaRPr lang="en-US" sz="1550" dirty="0"/>
          </a:p>
          <a:p>
            <a:r>
              <a:rPr lang="en-US" sz="1550" dirty="0"/>
              <a:t>Working together to bridge university-lab-industry relations, including:</a:t>
            </a:r>
          </a:p>
          <a:p>
            <a:pPr lvl="1"/>
            <a:r>
              <a:rPr lang="en-US" sz="1200" dirty="0"/>
              <a:t>Providing </a:t>
            </a:r>
            <a:r>
              <a:rPr lang="en-US" sz="1200" dirty="0" err="1"/>
              <a:t>Xlight</a:t>
            </a:r>
            <a:r>
              <a:rPr lang="en-US" sz="1200" dirty="0"/>
              <a:t> knowledge of known system architectures capable of meeting the semiconductor industry requirements.</a:t>
            </a:r>
          </a:p>
          <a:p>
            <a:pPr lvl="1"/>
            <a:r>
              <a:rPr lang="en-US" sz="1200" dirty="0"/>
              <a:t>Guiding </a:t>
            </a:r>
            <a:r>
              <a:rPr lang="en-US" sz="1200" dirty="0" err="1"/>
              <a:t>Xlight</a:t>
            </a:r>
            <a:r>
              <a:rPr lang="en-US" sz="1200" dirty="0"/>
              <a:t> on known contract instruments on how </a:t>
            </a:r>
            <a:r>
              <a:rPr lang="en-US" sz="1200" dirty="0" err="1"/>
              <a:t>Xlight</a:t>
            </a:r>
            <a:r>
              <a:rPr lang="en-US" sz="1200" dirty="0"/>
              <a:t> can compensate CBB faculty for SRF and injector technologies knowledge transfer.</a:t>
            </a:r>
          </a:p>
          <a:p>
            <a:pPr lvl="1"/>
            <a:r>
              <a:rPr lang="en-US" sz="1200" dirty="0"/>
              <a:t>Organizing visits to appropriate lab space with CBB lab partners and advising on CRADAs with these entities.</a:t>
            </a:r>
          </a:p>
          <a:p>
            <a:pPr lvl="1"/>
            <a:r>
              <a:rPr lang="en-US" sz="1200" dirty="0"/>
              <a:t>Organizing visits to Meyer Tool and Ability Engineering yesterday for the peripheral items that will be needed for full injector and system prototypes.</a:t>
            </a:r>
          </a:p>
          <a:p>
            <a:pPr lvl="1"/>
            <a:r>
              <a:rPr lang="en-US" sz="1200" dirty="0"/>
              <a:t>Giving joint presentations to possible funding agents, such as individuals Department of Defense, e.g. plenary presentation at the Directed Energy Professional Society’s S&amp;T Annual meeting.</a:t>
            </a:r>
          </a:p>
          <a:p>
            <a:pPr lvl="1"/>
            <a:r>
              <a:rPr lang="en-US" sz="1200" dirty="0"/>
              <a:t>Leveraging participation with SEMI - Coordinating presentation content with the SEMI meetings and SEMI members, e.g. SEMICON West Sustainability Summit and an upcoming presentation at the SEMI Sustainability initiative working group.</a:t>
            </a:r>
          </a:p>
          <a:p>
            <a:pPr lvl="1"/>
            <a:endParaRPr lang="en-US" dirty="0"/>
          </a:p>
        </p:txBody>
      </p:sp>
      <p:sp>
        <p:nvSpPr>
          <p:cNvPr id="3" name="Title 2">
            <a:extLst>
              <a:ext uri="{FF2B5EF4-FFF2-40B4-BE49-F238E27FC236}">
                <a16:creationId xmlns:a16="http://schemas.microsoft.com/office/drawing/2014/main" id="{946F290C-17DF-8F47-A966-8B2586359D6F}"/>
              </a:ext>
            </a:extLst>
          </p:cNvPr>
          <p:cNvSpPr>
            <a:spLocks noGrp="1"/>
          </p:cNvSpPr>
          <p:nvPr>
            <p:ph type="title"/>
          </p:nvPr>
        </p:nvSpPr>
        <p:spPr>
          <a:xfrm>
            <a:off x="0" y="0"/>
            <a:ext cx="7635240" cy="640080"/>
          </a:xfrm>
        </p:spPr>
        <p:txBody>
          <a:bodyPr/>
          <a:lstStyle/>
          <a:p>
            <a:r>
              <a:rPr lang="en-US" dirty="0"/>
              <a:t> </a:t>
            </a:r>
            <a:r>
              <a:rPr lang="en-US" sz="2100" dirty="0"/>
              <a:t>Other Knowledge Transfer Activities, cont. -  </a:t>
            </a:r>
            <a:r>
              <a:rPr lang="en-US" sz="2100" dirty="0" err="1"/>
              <a:t>Xlight</a:t>
            </a:r>
            <a:r>
              <a:rPr lang="en-US" sz="2100" dirty="0"/>
              <a:t> </a:t>
            </a:r>
          </a:p>
        </p:txBody>
      </p:sp>
      <p:sp>
        <p:nvSpPr>
          <p:cNvPr id="4" name="Date Placeholder 3">
            <a:extLst>
              <a:ext uri="{FF2B5EF4-FFF2-40B4-BE49-F238E27FC236}">
                <a16:creationId xmlns:a16="http://schemas.microsoft.com/office/drawing/2014/main" id="{84AD545A-C261-5E4C-A53F-836FD3CFB3DA}"/>
              </a:ext>
            </a:extLst>
          </p:cNvPr>
          <p:cNvSpPr>
            <a:spLocks noGrp="1"/>
          </p:cNvSpPr>
          <p:nvPr>
            <p:ph type="dt" sz="half" idx="10"/>
          </p:nvPr>
        </p:nvSpPr>
        <p:spPr/>
        <p:txBody>
          <a:bodyPr/>
          <a:lstStyle/>
          <a:p>
            <a:r>
              <a:rPr lang="en-US" dirty="0"/>
              <a:t>03/15/2024</a:t>
            </a:r>
          </a:p>
        </p:txBody>
      </p:sp>
      <p:sp>
        <p:nvSpPr>
          <p:cNvPr id="5" name="Footer Placeholder 4">
            <a:extLst>
              <a:ext uri="{FF2B5EF4-FFF2-40B4-BE49-F238E27FC236}">
                <a16:creationId xmlns:a16="http://schemas.microsoft.com/office/drawing/2014/main" id="{22032257-66F2-5749-8247-B0B91ACCF7CB}"/>
              </a:ext>
            </a:extLst>
          </p:cNvPr>
          <p:cNvSpPr>
            <a:spLocks noGrp="1"/>
          </p:cNvSpPr>
          <p:nvPr>
            <p:ph type="ftr" sz="quarter" idx="11"/>
          </p:nvPr>
        </p:nvSpPr>
        <p:spPr/>
        <p:txBody>
          <a:bodyPr/>
          <a:lstStyle/>
          <a:p>
            <a:r>
              <a:rPr lang="en-US"/>
              <a:t>Biedron | CBB Knowledge Transfer</a:t>
            </a:r>
          </a:p>
        </p:txBody>
      </p:sp>
      <p:sp>
        <p:nvSpPr>
          <p:cNvPr id="6" name="Slide Number Placeholder 5">
            <a:extLst>
              <a:ext uri="{FF2B5EF4-FFF2-40B4-BE49-F238E27FC236}">
                <a16:creationId xmlns:a16="http://schemas.microsoft.com/office/drawing/2014/main" id="{50517632-C3E8-A54F-BECB-BEE8DEE57749}"/>
              </a:ext>
            </a:extLst>
          </p:cNvPr>
          <p:cNvSpPr>
            <a:spLocks noGrp="1"/>
          </p:cNvSpPr>
          <p:nvPr>
            <p:ph type="sldNum" sz="quarter" idx="12"/>
          </p:nvPr>
        </p:nvSpPr>
        <p:spPr/>
        <p:txBody>
          <a:bodyPr/>
          <a:lstStyle/>
          <a:p>
            <a:fld id="{921CBE81-14BD-7343-B359-01BCBA3179F9}" type="slidenum">
              <a:rPr lang="en-US" smtClean="0"/>
              <a:t>27</a:t>
            </a:fld>
            <a:endParaRPr lang="en-US"/>
          </a:p>
        </p:txBody>
      </p:sp>
      <p:sp>
        <p:nvSpPr>
          <p:cNvPr id="8" name="Rectangle 3">
            <a:extLst>
              <a:ext uri="{FF2B5EF4-FFF2-40B4-BE49-F238E27FC236}">
                <a16:creationId xmlns:a16="http://schemas.microsoft.com/office/drawing/2014/main" id="{C6B65292-9BC1-69A9-5F2E-9044EE4856D2}"/>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4">
            <a:extLst>
              <a:ext uri="{FF2B5EF4-FFF2-40B4-BE49-F238E27FC236}">
                <a16:creationId xmlns:a16="http://schemas.microsoft.com/office/drawing/2014/main" id="{C9C2E990-9CBD-AA9F-8026-821A5C124B10}"/>
              </a:ext>
            </a:extLst>
          </p:cNvPr>
          <p:cNvSpPr>
            <a:spLocks noChangeArrowheads="1"/>
          </p:cNvSpPr>
          <p:nvPr/>
        </p:nvSpPr>
        <p:spPr bwMode="auto">
          <a:xfrm>
            <a:off x="0" y="2057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3A4D724A-BD72-8B44-B9EA-5FE5824DD802}"/>
              </a:ext>
            </a:extLst>
          </p:cNvPr>
          <p:cNvSpPr txBox="1"/>
          <p:nvPr/>
        </p:nvSpPr>
        <p:spPr>
          <a:xfrm>
            <a:off x="6895458" y="-33903"/>
            <a:ext cx="569387" cy="707886"/>
          </a:xfrm>
          <a:prstGeom prst="rect">
            <a:avLst/>
          </a:prstGeom>
          <a:noFill/>
        </p:spPr>
        <p:txBody>
          <a:bodyPr wrap="none" rtlCol="0">
            <a:spAutoFit/>
          </a:bodyPr>
          <a:lstStyle/>
          <a:p>
            <a:r>
              <a:rPr lang="en-US" sz="4000" dirty="0">
                <a:solidFill>
                  <a:srgbClr val="00B050"/>
                </a:solidFill>
                <a:latin typeface="Wingdings" pitchFamily="2" charset="2"/>
              </a:rPr>
              <a:t>✓</a:t>
            </a:r>
            <a:endParaRPr lang="en-US" dirty="0">
              <a:solidFill>
                <a:srgbClr val="00B050"/>
              </a:solidFill>
              <a:latin typeface="Wingdings" pitchFamily="2" charset="2"/>
            </a:endParaRPr>
          </a:p>
        </p:txBody>
      </p:sp>
      <p:sp>
        <p:nvSpPr>
          <p:cNvPr id="11" name="TextBox 10">
            <a:extLst>
              <a:ext uri="{FF2B5EF4-FFF2-40B4-BE49-F238E27FC236}">
                <a16:creationId xmlns:a16="http://schemas.microsoft.com/office/drawing/2014/main" id="{004EE476-D26D-2C4A-8184-B6C1E205AC4F}"/>
              </a:ext>
            </a:extLst>
          </p:cNvPr>
          <p:cNvSpPr txBox="1"/>
          <p:nvPr/>
        </p:nvSpPr>
        <p:spPr>
          <a:xfrm>
            <a:off x="7423771" y="150244"/>
            <a:ext cx="902811" cy="369332"/>
          </a:xfrm>
          <a:prstGeom prst="rect">
            <a:avLst/>
          </a:prstGeom>
          <a:noFill/>
        </p:spPr>
        <p:txBody>
          <a:bodyPr wrap="none" rtlCol="0">
            <a:spAutoFit/>
          </a:bodyPr>
          <a:lstStyle/>
          <a:p>
            <a:r>
              <a:rPr lang="en-US" dirty="0"/>
              <a:t>(many)</a:t>
            </a:r>
          </a:p>
        </p:txBody>
      </p:sp>
      <p:pic>
        <p:nvPicPr>
          <p:cNvPr id="12" name="Picture 11" descr="Chart, line chart&#10;&#10;Description automatically generated">
            <a:extLst>
              <a:ext uri="{FF2B5EF4-FFF2-40B4-BE49-F238E27FC236}">
                <a16:creationId xmlns:a16="http://schemas.microsoft.com/office/drawing/2014/main" id="{BC9B0BE4-DA87-C845-A519-6D9C275F742A}"/>
              </a:ext>
            </a:extLst>
          </p:cNvPr>
          <p:cNvPicPr>
            <a:picLocks noChangeAspect="1"/>
          </p:cNvPicPr>
          <p:nvPr/>
        </p:nvPicPr>
        <p:blipFill>
          <a:blip r:embed="rId2"/>
          <a:stretch>
            <a:fillRect/>
          </a:stretch>
        </p:blipFill>
        <p:spPr>
          <a:xfrm>
            <a:off x="6298815" y="718587"/>
            <a:ext cx="2672849" cy="2295973"/>
          </a:xfrm>
          <a:prstGeom prst="rect">
            <a:avLst/>
          </a:prstGeom>
        </p:spPr>
      </p:pic>
      <p:sp>
        <p:nvSpPr>
          <p:cNvPr id="13" name="TextBox 12">
            <a:extLst>
              <a:ext uri="{FF2B5EF4-FFF2-40B4-BE49-F238E27FC236}">
                <a16:creationId xmlns:a16="http://schemas.microsoft.com/office/drawing/2014/main" id="{ECE8B658-33F6-8347-ADD2-482015EF640A}"/>
              </a:ext>
            </a:extLst>
          </p:cNvPr>
          <p:cNvSpPr txBox="1"/>
          <p:nvPr/>
        </p:nvSpPr>
        <p:spPr>
          <a:xfrm>
            <a:off x="6545581" y="2980283"/>
            <a:ext cx="2356966" cy="5027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1300" dirty="0">
                <a:sym typeface="Helvetica Neue"/>
              </a:rPr>
              <a:t>*ASML Source Power Roadmap, SEMI ISS 2022</a:t>
            </a:r>
            <a:endParaRPr kumimoji="0" lang="en-US" sz="1300" b="0" i="0" u="none" strike="noStrike" cap="none" spc="0" normalizeH="0" baseline="0" dirty="0">
              <a:ln>
                <a:noFill/>
              </a:ln>
              <a:effectLst/>
              <a:uFillTx/>
              <a:latin typeface="+mn-lt"/>
              <a:ea typeface="+mn-ea"/>
              <a:cs typeface="+mn-cs"/>
              <a:sym typeface="Helvetica Neue"/>
            </a:endParaRPr>
          </a:p>
        </p:txBody>
      </p:sp>
      <p:pic>
        <p:nvPicPr>
          <p:cNvPr id="7" name="Picture 6">
            <a:extLst>
              <a:ext uri="{FF2B5EF4-FFF2-40B4-BE49-F238E27FC236}">
                <a16:creationId xmlns:a16="http://schemas.microsoft.com/office/drawing/2014/main" id="{D5389DA2-7394-C44B-BE37-FEFD252B0908}"/>
              </a:ext>
            </a:extLst>
          </p:cNvPr>
          <p:cNvPicPr>
            <a:picLocks noChangeAspect="1"/>
          </p:cNvPicPr>
          <p:nvPr/>
        </p:nvPicPr>
        <p:blipFill>
          <a:blip r:embed="rId3"/>
          <a:stretch>
            <a:fillRect/>
          </a:stretch>
        </p:blipFill>
        <p:spPr>
          <a:xfrm>
            <a:off x="6298814" y="3580257"/>
            <a:ext cx="2672850" cy="1604504"/>
          </a:xfrm>
          <a:prstGeom prst="rect">
            <a:avLst/>
          </a:prstGeom>
        </p:spPr>
      </p:pic>
    </p:spTree>
    <p:extLst>
      <p:ext uri="{BB962C8B-B14F-4D97-AF65-F5344CB8AC3E}">
        <p14:creationId xmlns:p14="http://schemas.microsoft.com/office/powerpoint/2010/main" val="1192068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03F72F-A6F2-4844-8023-9B4B3340B879}"/>
              </a:ext>
            </a:extLst>
          </p:cNvPr>
          <p:cNvSpPr>
            <a:spLocks noGrp="1"/>
          </p:cNvSpPr>
          <p:nvPr>
            <p:ph idx="1"/>
          </p:nvPr>
        </p:nvSpPr>
        <p:spPr>
          <a:xfrm>
            <a:off x="76200" y="1823446"/>
            <a:ext cx="3581400" cy="1262654"/>
          </a:xfrm>
        </p:spPr>
        <p:txBody>
          <a:bodyPr/>
          <a:lstStyle/>
          <a:p>
            <a:r>
              <a:rPr lang="en-US" dirty="0"/>
              <a:t>CBB-contributed delay system enabled the demonstration of optical stochastic cooling at Fermilab’s IOTA.   </a:t>
            </a:r>
          </a:p>
          <a:p>
            <a:r>
              <a:rPr lang="en-US" dirty="0"/>
              <a:t>CBB also contributed the ELEGANT simulation</a:t>
            </a:r>
          </a:p>
          <a:p>
            <a:endParaRPr lang="en-US" dirty="0"/>
          </a:p>
        </p:txBody>
      </p:sp>
      <p:sp>
        <p:nvSpPr>
          <p:cNvPr id="3" name="Title 2">
            <a:extLst>
              <a:ext uri="{FF2B5EF4-FFF2-40B4-BE49-F238E27FC236}">
                <a16:creationId xmlns:a16="http://schemas.microsoft.com/office/drawing/2014/main" id="{946F290C-17DF-8F47-A966-8B2586359D6F}"/>
              </a:ext>
            </a:extLst>
          </p:cNvPr>
          <p:cNvSpPr>
            <a:spLocks noGrp="1"/>
          </p:cNvSpPr>
          <p:nvPr>
            <p:ph type="title"/>
          </p:nvPr>
        </p:nvSpPr>
        <p:spPr>
          <a:xfrm>
            <a:off x="0" y="0"/>
            <a:ext cx="7635240" cy="640080"/>
          </a:xfrm>
        </p:spPr>
        <p:txBody>
          <a:bodyPr/>
          <a:lstStyle/>
          <a:p>
            <a:r>
              <a:rPr lang="en-US" dirty="0"/>
              <a:t>    </a:t>
            </a:r>
            <a:r>
              <a:rPr lang="en-US" sz="2100" dirty="0"/>
              <a:t>Other Knowledge Transfer Examples - Fermilab</a:t>
            </a:r>
          </a:p>
        </p:txBody>
      </p:sp>
      <p:sp>
        <p:nvSpPr>
          <p:cNvPr id="4" name="Date Placeholder 3">
            <a:extLst>
              <a:ext uri="{FF2B5EF4-FFF2-40B4-BE49-F238E27FC236}">
                <a16:creationId xmlns:a16="http://schemas.microsoft.com/office/drawing/2014/main" id="{84AD545A-C261-5E4C-A53F-836FD3CFB3DA}"/>
              </a:ext>
            </a:extLst>
          </p:cNvPr>
          <p:cNvSpPr>
            <a:spLocks noGrp="1"/>
          </p:cNvSpPr>
          <p:nvPr>
            <p:ph type="dt" sz="half" idx="10"/>
          </p:nvPr>
        </p:nvSpPr>
        <p:spPr/>
        <p:txBody>
          <a:bodyPr/>
          <a:lstStyle/>
          <a:p>
            <a:r>
              <a:rPr lang="en-US" dirty="0"/>
              <a:t>03/15/2024</a:t>
            </a:r>
          </a:p>
        </p:txBody>
      </p:sp>
      <p:sp>
        <p:nvSpPr>
          <p:cNvPr id="5" name="Footer Placeholder 4">
            <a:extLst>
              <a:ext uri="{FF2B5EF4-FFF2-40B4-BE49-F238E27FC236}">
                <a16:creationId xmlns:a16="http://schemas.microsoft.com/office/drawing/2014/main" id="{22032257-66F2-5749-8247-B0B91ACCF7CB}"/>
              </a:ext>
            </a:extLst>
          </p:cNvPr>
          <p:cNvSpPr>
            <a:spLocks noGrp="1"/>
          </p:cNvSpPr>
          <p:nvPr>
            <p:ph type="ftr" sz="quarter" idx="11"/>
          </p:nvPr>
        </p:nvSpPr>
        <p:spPr/>
        <p:txBody>
          <a:bodyPr/>
          <a:lstStyle/>
          <a:p>
            <a:r>
              <a:rPr lang="en-US"/>
              <a:t>Biedron | CBB Knowledge Transfer</a:t>
            </a:r>
          </a:p>
        </p:txBody>
      </p:sp>
      <p:sp>
        <p:nvSpPr>
          <p:cNvPr id="6" name="Slide Number Placeholder 5">
            <a:extLst>
              <a:ext uri="{FF2B5EF4-FFF2-40B4-BE49-F238E27FC236}">
                <a16:creationId xmlns:a16="http://schemas.microsoft.com/office/drawing/2014/main" id="{50517632-C3E8-A54F-BECB-BEE8DEE57749}"/>
              </a:ext>
            </a:extLst>
          </p:cNvPr>
          <p:cNvSpPr>
            <a:spLocks noGrp="1"/>
          </p:cNvSpPr>
          <p:nvPr>
            <p:ph type="sldNum" sz="quarter" idx="12"/>
          </p:nvPr>
        </p:nvSpPr>
        <p:spPr/>
        <p:txBody>
          <a:bodyPr/>
          <a:lstStyle/>
          <a:p>
            <a:fld id="{921CBE81-14BD-7343-B359-01BCBA3179F9}" type="slidenum">
              <a:rPr lang="en-US" smtClean="0"/>
              <a:t>28</a:t>
            </a:fld>
            <a:endParaRPr lang="en-US"/>
          </a:p>
        </p:txBody>
      </p:sp>
      <p:sp>
        <p:nvSpPr>
          <p:cNvPr id="8" name="Rectangle 3">
            <a:extLst>
              <a:ext uri="{FF2B5EF4-FFF2-40B4-BE49-F238E27FC236}">
                <a16:creationId xmlns:a16="http://schemas.microsoft.com/office/drawing/2014/main" id="{C6B65292-9BC1-69A9-5F2E-9044EE4856D2}"/>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4">
            <a:extLst>
              <a:ext uri="{FF2B5EF4-FFF2-40B4-BE49-F238E27FC236}">
                <a16:creationId xmlns:a16="http://schemas.microsoft.com/office/drawing/2014/main" id="{C9C2E990-9CBD-AA9F-8026-821A5C124B10}"/>
              </a:ext>
            </a:extLst>
          </p:cNvPr>
          <p:cNvSpPr>
            <a:spLocks noChangeArrowheads="1"/>
          </p:cNvSpPr>
          <p:nvPr/>
        </p:nvSpPr>
        <p:spPr bwMode="auto">
          <a:xfrm>
            <a:off x="0" y="2057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3A4D724A-BD72-8B44-B9EA-5FE5824DD802}"/>
              </a:ext>
            </a:extLst>
          </p:cNvPr>
          <p:cNvSpPr txBox="1"/>
          <p:nvPr/>
        </p:nvSpPr>
        <p:spPr>
          <a:xfrm>
            <a:off x="7030506" y="-19033"/>
            <a:ext cx="569387" cy="707886"/>
          </a:xfrm>
          <a:prstGeom prst="rect">
            <a:avLst/>
          </a:prstGeom>
          <a:noFill/>
        </p:spPr>
        <p:txBody>
          <a:bodyPr wrap="none" rtlCol="0">
            <a:spAutoFit/>
          </a:bodyPr>
          <a:lstStyle/>
          <a:p>
            <a:r>
              <a:rPr lang="en-US" sz="4000" dirty="0">
                <a:solidFill>
                  <a:srgbClr val="00B050"/>
                </a:solidFill>
                <a:latin typeface="Wingdings" pitchFamily="2" charset="2"/>
              </a:rPr>
              <a:t>✓</a:t>
            </a:r>
            <a:endParaRPr lang="en-US" dirty="0">
              <a:solidFill>
                <a:srgbClr val="00B050"/>
              </a:solidFill>
              <a:latin typeface="Wingdings" pitchFamily="2" charset="2"/>
            </a:endParaRPr>
          </a:p>
        </p:txBody>
      </p:sp>
      <p:sp>
        <p:nvSpPr>
          <p:cNvPr id="11" name="TextBox 10">
            <a:extLst>
              <a:ext uri="{FF2B5EF4-FFF2-40B4-BE49-F238E27FC236}">
                <a16:creationId xmlns:a16="http://schemas.microsoft.com/office/drawing/2014/main" id="{004EE476-D26D-2C4A-8184-B6C1E205AC4F}"/>
              </a:ext>
            </a:extLst>
          </p:cNvPr>
          <p:cNvSpPr txBox="1"/>
          <p:nvPr/>
        </p:nvSpPr>
        <p:spPr>
          <a:xfrm>
            <a:off x="7423771" y="150244"/>
            <a:ext cx="902811" cy="369332"/>
          </a:xfrm>
          <a:prstGeom prst="rect">
            <a:avLst/>
          </a:prstGeom>
          <a:noFill/>
        </p:spPr>
        <p:txBody>
          <a:bodyPr wrap="none" rtlCol="0">
            <a:spAutoFit/>
          </a:bodyPr>
          <a:lstStyle/>
          <a:p>
            <a:r>
              <a:rPr lang="en-US" dirty="0"/>
              <a:t>(many)</a:t>
            </a:r>
          </a:p>
        </p:txBody>
      </p:sp>
      <p:pic>
        <p:nvPicPr>
          <p:cNvPr id="12" name="Picture 11">
            <a:extLst>
              <a:ext uri="{FF2B5EF4-FFF2-40B4-BE49-F238E27FC236}">
                <a16:creationId xmlns:a16="http://schemas.microsoft.com/office/drawing/2014/main" id="{65DD7557-E9B5-B94F-85D9-063EBF49DFD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81400" y="1081984"/>
            <a:ext cx="5410200" cy="2979531"/>
          </a:xfrm>
          <a:prstGeom prst="rect">
            <a:avLst/>
          </a:prstGeom>
        </p:spPr>
      </p:pic>
      <p:sp>
        <p:nvSpPr>
          <p:cNvPr id="15" name="TextBox 14">
            <a:extLst>
              <a:ext uri="{FF2B5EF4-FFF2-40B4-BE49-F238E27FC236}">
                <a16:creationId xmlns:a16="http://schemas.microsoft.com/office/drawing/2014/main" id="{CFB96967-C538-D4DD-E973-D5B60D1AA53E}"/>
              </a:ext>
            </a:extLst>
          </p:cNvPr>
          <p:cNvSpPr txBox="1"/>
          <p:nvPr/>
        </p:nvSpPr>
        <p:spPr>
          <a:xfrm>
            <a:off x="115052" y="685714"/>
            <a:ext cx="4572000" cy="646331"/>
          </a:xfrm>
          <a:prstGeom prst="rect">
            <a:avLst/>
          </a:prstGeom>
          <a:noFill/>
        </p:spPr>
        <p:txBody>
          <a:bodyPr wrap="square">
            <a:spAutoFit/>
          </a:bodyPr>
          <a:lstStyle/>
          <a:p>
            <a:pPr marL="0" indent="0" defTabSz="914400">
              <a:buFontTx/>
              <a:buNone/>
            </a:pPr>
            <a:r>
              <a:rPr lang="en-US" sz="1800" i="1" kern="0" dirty="0"/>
              <a:t>Knowledge Transfer to Labs:</a:t>
            </a:r>
          </a:p>
          <a:p>
            <a:pPr defTabSz="914400"/>
            <a:r>
              <a:rPr lang="en-US" kern="0" dirty="0"/>
              <a:t>Optical Stochastic Cooling</a:t>
            </a:r>
            <a:endParaRPr lang="en-US" sz="1800" kern="0" dirty="0"/>
          </a:p>
        </p:txBody>
      </p:sp>
    </p:spTree>
    <p:extLst>
      <p:ext uri="{BB962C8B-B14F-4D97-AF65-F5344CB8AC3E}">
        <p14:creationId xmlns:p14="http://schemas.microsoft.com/office/powerpoint/2010/main" val="31859475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6F290C-17DF-8F47-A966-8B2586359D6F}"/>
              </a:ext>
            </a:extLst>
          </p:cNvPr>
          <p:cNvSpPr>
            <a:spLocks noGrp="1"/>
          </p:cNvSpPr>
          <p:nvPr>
            <p:ph type="title"/>
          </p:nvPr>
        </p:nvSpPr>
        <p:spPr/>
        <p:txBody>
          <a:bodyPr/>
          <a:lstStyle/>
          <a:p>
            <a:pPr algn="l"/>
            <a:r>
              <a:rPr lang="en-US" dirty="0"/>
              <a:t>         </a:t>
            </a:r>
            <a:r>
              <a:rPr lang="en-US" sz="2100" dirty="0"/>
              <a:t>Other Knowledge Transfer Activities, cont. - BNL</a:t>
            </a:r>
          </a:p>
        </p:txBody>
      </p:sp>
      <p:sp>
        <p:nvSpPr>
          <p:cNvPr id="4" name="Date Placeholder 3">
            <a:extLst>
              <a:ext uri="{FF2B5EF4-FFF2-40B4-BE49-F238E27FC236}">
                <a16:creationId xmlns:a16="http://schemas.microsoft.com/office/drawing/2014/main" id="{84AD545A-C261-5E4C-A53F-836FD3CFB3DA}"/>
              </a:ext>
            </a:extLst>
          </p:cNvPr>
          <p:cNvSpPr>
            <a:spLocks noGrp="1"/>
          </p:cNvSpPr>
          <p:nvPr>
            <p:ph type="dt" sz="half" idx="10"/>
          </p:nvPr>
        </p:nvSpPr>
        <p:spPr/>
        <p:txBody>
          <a:bodyPr/>
          <a:lstStyle/>
          <a:p>
            <a:r>
              <a:rPr lang="en-US" dirty="0"/>
              <a:t>03/15/2024</a:t>
            </a:r>
          </a:p>
        </p:txBody>
      </p:sp>
      <p:sp>
        <p:nvSpPr>
          <p:cNvPr id="5" name="Footer Placeholder 4">
            <a:extLst>
              <a:ext uri="{FF2B5EF4-FFF2-40B4-BE49-F238E27FC236}">
                <a16:creationId xmlns:a16="http://schemas.microsoft.com/office/drawing/2014/main" id="{22032257-66F2-5749-8247-B0B91ACCF7CB}"/>
              </a:ext>
            </a:extLst>
          </p:cNvPr>
          <p:cNvSpPr>
            <a:spLocks noGrp="1"/>
          </p:cNvSpPr>
          <p:nvPr>
            <p:ph type="ftr" sz="quarter" idx="11"/>
          </p:nvPr>
        </p:nvSpPr>
        <p:spPr/>
        <p:txBody>
          <a:bodyPr/>
          <a:lstStyle/>
          <a:p>
            <a:r>
              <a:rPr lang="en-US"/>
              <a:t>Biedron | CBB Knowledge Transfer</a:t>
            </a:r>
          </a:p>
        </p:txBody>
      </p:sp>
      <p:sp>
        <p:nvSpPr>
          <p:cNvPr id="6" name="Slide Number Placeholder 5">
            <a:extLst>
              <a:ext uri="{FF2B5EF4-FFF2-40B4-BE49-F238E27FC236}">
                <a16:creationId xmlns:a16="http://schemas.microsoft.com/office/drawing/2014/main" id="{50517632-C3E8-A54F-BECB-BEE8DEE57749}"/>
              </a:ext>
            </a:extLst>
          </p:cNvPr>
          <p:cNvSpPr>
            <a:spLocks noGrp="1"/>
          </p:cNvSpPr>
          <p:nvPr>
            <p:ph type="sldNum" sz="quarter" idx="12"/>
          </p:nvPr>
        </p:nvSpPr>
        <p:spPr/>
        <p:txBody>
          <a:bodyPr/>
          <a:lstStyle/>
          <a:p>
            <a:fld id="{921CBE81-14BD-7343-B359-01BCBA3179F9}" type="slidenum">
              <a:rPr lang="en-US" smtClean="0"/>
              <a:t>29</a:t>
            </a:fld>
            <a:endParaRPr lang="en-US"/>
          </a:p>
        </p:txBody>
      </p:sp>
      <p:sp>
        <p:nvSpPr>
          <p:cNvPr id="8" name="Rectangle 3">
            <a:extLst>
              <a:ext uri="{FF2B5EF4-FFF2-40B4-BE49-F238E27FC236}">
                <a16:creationId xmlns:a16="http://schemas.microsoft.com/office/drawing/2014/main" id="{C6B65292-9BC1-69A9-5F2E-9044EE4856D2}"/>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4">
            <a:extLst>
              <a:ext uri="{FF2B5EF4-FFF2-40B4-BE49-F238E27FC236}">
                <a16:creationId xmlns:a16="http://schemas.microsoft.com/office/drawing/2014/main" id="{C9C2E990-9CBD-AA9F-8026-821A5C124B10}"/>
              </a:ext>
            </a:extLst>
          </p:cNvPr>
          <p:cNvSpPr>
            <a:spLocks noChangeArrowheads="1"/>
          </p:cNvSpPr>
          <p:nvPr/>
        </p:nvSpPr>
        <p:spPr bwMode="auto">
          <a:xfrm>
            <a:off x="0" y="233183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3A4D724A-BD72-8B44-B9EA-5FE5824DD802}"/>
              </a:ext>
            </a:extLst>
          </p:cNvPr>
          <p:cNvSpPr txBox="1"/>
          <p:nvPr/>
        </p:nvSpPr>
        <p:spPr>
          <a:xfrm>
            <a:off x="7315200" y="4467887"/>
            <a:ext cx="569387" cy="707886"/>
          </a:xfrm>
          <a:prstGeom prst="rect">
            <a:avLst/>
          </a:prstGeom>
          <a:noFill/>
        </p:spPr>
        <p:txBody>
          <a:bodyPr wrap="none" rtlCol="0">
            <a:spAutoFit/>
          </a:bodyPr>
          <a:lstStyle/>
          <a:p>
            <a:r>
              <a:rPr lang="en-US" sz="4000" dirty="0">
                <a:solidFill>
                  <a:srgbClr val="00B050"/>
                </a:solidFill>
                <a:latin typeface="Wingdings" pitchFamily="2" charset="2"/>
              </a:rPr>
              <a:t>✓</a:t>
            </a:r>
            <a:endParaRPr lang="en-US" dirty="0">
              <a:solidFill>
                <a:srgbClr val="00B050"/>
              </a:solidFill>
              <a:latin typeface="Wingdings" pitchFamily="2" charset="2"/>
            </a:endParaRPr>
          </a:p>
        </p:txBody>
      </p:sp>
      <p:sp>
        <p:nvSpPr>
          <p:cNvPr id="11" name="TextBox 10">
            <a:extLst>
              <a:ext uri="{FF2B5EF4-FFF2-40B4-BE49-F238E27FC236}">
                <a16:creationId xmlns:a16="http://schemas.microsoft.com/office/drawing/2014/main" id="{004EE476-D26D-2C4A-8184-B6C1E205AC4F}"/>
              </a:ext>
            </a:extLst>
          </p:cNvPr>
          <p:cNvSpPr txBox="1"/>
          <p:nvPr/>
        </p:nvSpPr>
        <p:spPr>
          <a:xfrm>
            <a:off x="7423771" y="150244"/>
            <a:ext cx="902811" cy="369332"/>
          </a:xfrm>
          <a:prstGeom prst="rect">
            <a:avLst/>
          </a:prstGeom>
          <a:noFill/>
        </p:spPr>
        <p:txBody>
          <a:bodyPr wrap="none" rtlCol="0">
            <a:spAutoFit/>
          </a:bodyPr>
          <a:lstStyle/>
          <a:p>
            <a:r>
              <a:rPr lang="en-US" dirty="0"/>
              <a:t>(many)</a:t>
            </a:r>
          </a:p>
        </p:txBody>
      </p:sp>
      <p:pic>
        <p:nvPicPr>
          <p:cNvPr id="17" name="Picture 16">
            <a:extLst>
              <a:ext uri="{FF2B5EF4-FFF2-40B4-BE49-F238E27FC236}">
                <a16:creationId xmlns:a16="http://schemas.microsoft.com/office/drawing/2014/main" id="{5DC07CF8-74C0-0B4E-B1F3-01233BC2EB6B}"/>
              </a:ext>
            </a:extLst>
          </p:cNvPr>
          <p:cNvPicPr>
            <a:picLocks noChangeAspect="1"/>
          </p:cNvPicPr>
          <p:nvPr/>
        </p:nvPicPr>
        <p:blipFill>
          <a:blip r:embed="rId2"/>
          <a:stretch>
            <a:fillRect/>
          </a:stretch>
        </p:blipFill>
        <p:spPr>
          <a:xfrm>
            <a:off x="327219" y="1456176"/>
            <a:ext cx="1963918" cy="1542654"/>
          </a:xfrm>
          <a:prstGeom prst="rect">
            <a:avLst/>
          </a:prstGeom>
        </p:spPr>
      </p:pic>
      <p:sp>
        <p:nvSpPr>
          <p:cNvPr id="19" name="TextBox 18">
            <a:extLst>
              <a:ext uri="{FF2B5EF4-FFF2-40B4-BE49-F238E27FC236}">
                <a16:creationId xmlns:a16="http://schemas.microsoft.com/office/drawing/2014/main" id="{44CCE196-00E6-AC4A-9BA5-720692C151C7}"/>
              </a:ext>
            </a:extLst>
          </p:cNvPr>
          <p:cNvSpPr txBox="1"/>
          <p:nvPr/>
        </p:nvSpPr>
        <p:spPr>
          <a:xfrm>
            <a:off x="2723466" y="1716776"/>
            <a:ext cx="2474979" cy="830997"/>
          </a:xfrm>
          <a:prstGeom prst="rect">
            <a:avLst/>
          </a:prstGeom>
          <a:noFill/>
        </p:spPr>
        <p:txBody>
          <a:bodyPr wrap="square">
            <a:spAutoFit/>
          </a:bodyPr>
          <a:lstStyle/>
          <a:p>
            <a:r>
              <a:rPr lang="en-US" sz="1600" dirty="0"/>
              <a:t>ML optimization of the hadron cooling rate in </a:t>
            </a:r>
            <a:r>
              <a:rPr lang="en-US" sz="1600" dirty="0" err="1"/>
              <a:t>LEReC</a:t>
            </a:r>
            <a:r>
              <a:rPr lang="en-US" sz="1600" dirty="0"/>
              <a:t> at RHIC</a:t>
            </a:r>
          </a:p>
        </p:txBody>
      </p:sp>
      <p:sp>
        <p:nvSpPr>
          <p:cNvPr id="23" name="Text Placeholder 2">
            <a:extLst>
              <a:ext uri="{FF2B5EF4-FFF2-40B4-BE49-F238E27FC236}">
                <a16:creationId xmlns:a16="http://schemas.microsoft.com/office/drawing/2014/main" id="{C83FD7A5-74C2-5F46-A318-BB16C362B1C8}"/>
              </a:ext>
            </a:extLst>
          </p:cNvPr>
          <p:cNvSpPr txBox="1">
            <a:spLocks/>
          </p:cNvSpPr>
          <p:nvPr/>
        </p:nvSpPr>
        <p:spPr>
          <a:xfrm>
            <a:off x="76200" y="3011225"/>
            <a:ext cx="9104558" cy="2208950"/>
          </a:xfrm>
          <a:prstGeom prst="rect">
            <a:avLst/>
          </a:prstGeom>
        </p:spPr>
        <p:txBody>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1800" b="0" i="0" u="none" strike="noStrike" cap="none" spc="0" baseline="0">
                <a:ln>
                  <a:noFill/>
                </a:ln>
                <a:solidFill>
                  <a:srgbClr val="000000"/>
                </a:solidFill>
                <a:uFillTx/>
                <a:latin typeface="+mn-lt"/>
                <a:ea typeface="+mn-ea"/>
                <a:cs typeface="+mn-cs"/>
                <a:sym typeface="Helvetica"/>
              </a:defRPr>
            </a:lvl1pPr>
            <a:lvl2pPr marL="685783" marR="0"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sz="1800" b="0" i="0" u="none" strike="noStrike" cap="none" spc="0" baseline="0">
                <a:ln>
                  <a:noFill/>
                </a:ln>
                <a:solidFill>
                  <a:srgbClr val="000000"/>
                </a:solidFill>
                <a:uFillTx/>
                <a:latin typeface="+mn-lt"/>
                <a:ea typeface="+mn-ea"/>
                <a:cs typeface="+mn-cs"/>
                <a:sym typeface="Helvetica"/>
              </a:defRPr>
            </a:lvl2pPr>
            <a:lvl3pPr marL="1142971" marR="0"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sz="1800" b="0" i="0" u="none" strike="noStrike" cap="none" spc="0" baseline="0">
                <a:ln>
                  <a:noFill/>
                </a:ln>
                <a:solidFill>
                  <a:srgbClr val="000000"/>
                </a:solidFill>
                <a:uFillTx/>
                <a:latin typeface="+mn-lt"/>
                <a:ea typeface="+mn-ea"/>
                <a:cs typeface="+mn-cs"/>
                <a:sym typeface="Helvetica"/>
              </a:defRPr>
            </a:lvl3pPr>
            <a:lvl4pPr marL="1600160" marR="0"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sz="1800" b="0" i="0" u="none" strike="noStrike" cap="none" spc="0" baseline="0">
                <a:ln>
                  <a:noFill/>
                </a:ln>
                <a:solidFill>
                  <a:srgbClr val="000000"/>
                </a:solidFill>
                <a:uFillTx/>
                <a:latin typeface="+mn-lt"/>
                <a:ea typeface="+mn-ea"/>
                <a:cs typeface="+mn-cs"/>
                <a:sym typeface="Helvetica"/>
              </a:defRPr>
            </a:lvl4pPr>
            <a:lvl5pPr marL="2057349" marR="0"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sz="1800" b="0" i="0" u="none" strike="noStrike" cap="none" spc="0" baseline="0">
                <a:ln>
                  <a:noFill/>
                </a:ln>
                <a:solidFill>
                  <a:srgbClr val="000000"/>
                </a:solidFill>
                <a:uFillTx/>
                <a:latin typeface="+mn-lt"/>
                <a:ea typeface="+mn-ea"/>
                <a:cs typeface="+mn-cs"/>
                <a:sym typeface="Helvetica"/>
              </a:defRPr>
            </a:lvl5pPr>
            <a:lvl6pPr marL="0" marR="0" indent="0" algn="l" defTabSz="914377" rtl="0" eaLnBrk="1" latinLnBrk="0" hangingPunct="1">
              <a:lnSpc>
                <a:spcPct val="100000"/>
              </a:lnSpc>
              <a:spcBef>
                <a:spcPts val="0"/>
              </a:spcBef>
              <a:spcAft>
                <a:spcPts val="0"/>
              </a:spcAft>
              <a:buClrTx/>
              <a:buSzTx/>
              <a:buFontTx/>
              <a:buNone/>
              <a:tabLst/>
              <a:defRPr sz="1800" b="0" i="0" u="none" strike="noStrike" cap="none" spc="0" baseline="0">
                <a:ln>
                  <a:noFill/>
                </a:ln>
                <a:solidFill>
                  <a:srgbClr val="000000"/>
                </a:solidFill>
                <a:uFillTx/>
                <a:latin typeface="+mn-lt"/>
                <a:ea typeface="+mn-ea"/>
                <a:cs typeface="+mn-cs"/>
                <a:sym typeface="Helvetica"/>
              </a:defRPr>
            </a:lvl6pPr>
            <a:lvl7pPr marL="0" marR="0" indent="0" algn="l" defTabSz="914377" rtl="0" eaLnBrk="1" latinLnBrk="0" hangingPunct="1">
              <a:lnSpc>
                <a:spcPct val="100000"/>
              </a:lnSpc>
              <a:spcBef>
                <a:spcPts val="0"/>
              </a:spcBef>
              <a:spcAft>
                <a:spcPts val="0"/>
              </a:spcAft>
              <a:buClrTx/>
              <a:buSzTx/>
              <a:buFontTx/>
              <a:buNone/>
              <a:tabLst/>
              <a:defRPr sz="1800" b="0" i="0" u="none" strike="noStrike" cap="none" spc="0" baseline="0">
                <a:ln>
                  <a:noFill/>
                </a:ln>
                <a:solidFill>
                  <a:srgbClr val="000000"/>
                </a:solidFill>
                <a:uFillTx/>
                <a:latin typeface="+mn-lt"/>
                <a:ea typeface="+mn-ea"/>
                <a:cs typeface="+mn-cs"/>
                <a:sym typeface="Helvetica"/>
              </a:defRPr>
            </a:lvl7pPr>
            <a:lvl8pPr marL="0" marR="0" indent="0" algn="l" defTabSz="914377" rtl="0" eaLnBrk="1" latinLnBrk="0" hangingPunct="1">
              <a:lnSpc>
                <a:spcPct val="100000"/>
              </a:lnSpc>
              <a:spcBef>
                <a:spcPts val="0"/>
              </a:spcBef>
              <a:spcAft>
                <a:spcPts val="0"/>
              </a:spcAft>
              <a:buClrTx/>
              <a:buSzTx/>
              <a:buFontTx/>
              <a:buNone/>
              <a:tabLst/>
              <a:defRPr sz="1800" b="0" i="0" u="none" strike="noStrike" cap="none" spc="0" baseline="0">
                <a:ln>
                  <a:noFill/>
                </a:ln>
                <a:solidFill>
                  <a:srgbClr val="000000"/>
                </a:solidFill>
                <a:uFillTx/>
                <a:latin typeface="+mn-lt"/>
                <a:ea typeface="+mn-ea"/>
                <a:cs typeface="+mn-cs"/>
                <a:sym typeface="Helvetica"/>
              </a:defRPr>
            </a:lvl8pPr>
            <a:lvl9pPr marL="0" marR="0" indent="0" algn="l" defTabSz="914377" rtl="0" eaLnBrk="1" latinLnBrk="0" hangingPunct="1">
              <a:lnSpc>
                <a:spcPct val="100000"/>
              </a:lnSpc>
              <a:spcBef>
                <a:spcPts val="0"/>
              </a:spcBef>
              <a:spcAft>
                <a:spcPts val="0"/>
              </a:spcAft>
              <a:buClrTx/>
              <a:buSzTx/>
              <a:buFontTx/>
              <a:buNone/>
              <a:tabLst/>
              <a:defRPr sz="1800" b="0" i="0" u="none" strike="noStrike" cap="none" spc="0" baseline="0">
                <a:ln>
                  <a:noFill/>
                </a:ln>
                <a:solidFill>
                  <a:srgbClr val="000000"/>
                </a:solidFill>
                <a:uFillTx/>
                <a:latin typeface="+mn-lt"/>
                <a:ea typeface="+mn-ea"/>
                <a:cs typeface="+mn-cs"/>
                <a:sym typeface="Helvetica"/>
              </a:defRPr>
            </a:lvl9pPr>
          </a:lstStyle>
          <a:p>
            <a:pPr>
              <a:lnSpc>
                <a:spcPct val="100000"/>
              </a:lnSpc>
            </a:pPr>
            <a:r>
              <a:rPr lang="en-US" sz="1600" dirty="0"/>
              <a:t>Three Bayesian Optimization algorithms were explored</a:t>
            </a:r>
          </a:p>
          <a:p>
            <a:r>
              <a:rPr lang="en-US" sz="1600" dirty="0"/>
              <a:t>ADD-GP-UCB is able to optimize cooling rate using high-dimension surrogate model trained from </a:t>
            </a:r>
            <a:r>
              <a:rPr lang="en-US" sz="1600" dirty="0" err="1"/>
              <a:t>LEReC</a:t>
            </a:r>
            <a:r>
              <a:rPr lang="en-US" sz="1600" dirty="0"/>
              <a:t> system simulator data</a:t>
            </a:r>
          </a:p>
          <a:p>
            <a:r>
              <a:rPr lang="en-US" sz="1600" dirty="0"/>
              <a:t>Both CGP-UCB and PI-GP works well optimizing Gaussian-like test functions</a:t>
            </a:r>
          </a:p>
          <a:p>
            <a:r>
              <a:rPr lang="en-US" sz="1600" dirty="0"/>
              <a:t>CGP-UCB test on real </a:t>
            </a:r>
            <a:r>
              <a:rPr lang="en-US" sz="1600" dirty="0" err="1"/>
              <a:t>LEReC</a:t>
            </a:r>
            <a:r>
              <a:rPr lang="en-US" sz="1600" dirty="0"/>
              <a:t> machine is successful for tuning 1 corrector</a:t>
            </a:r>
          </a:p>
          <a:p>
            <a:pPr marL="0" indent="0">
              <a:buNone/>
            </a:pPr>
            <a:r>
              <a:rPr lang="en-US" sz="1600" dirty="0"/>
              <a:t>Published: Phys. Rev. Accel. Beams </a:t>
            </a:r>
            <a:r>
              <a:rPr lang="en-US" sz="1600" b="1" dirty="0"/>
              <a:t>25</a:t>
            </a:r>
            <a:r>
              <a:rPr lang="en-US" sz="1600" dirty="0"/>
              <a:t>, 014601 – Published 7 January 2022</a:t>
            </a:r>
          </a:p>
        </p:txBody>
      </p:sp>
      <p:pic>
        <p:nvPicPr>
          <p:cNvPr id="28" name="Picture 27">
            <a:extLst>
              <a:ext uri="{FF2B5EF4-FFF2-40B4-BE49-F238E27FC236}">
                <a16:creationId xmlns:a16="http://schemas.microsoft.com/office/drawing/2014/main" id="{402A75EE-D854-DB42-A0F2-FECFCE39B95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06896" y="1006445"/>
            <a:ext cx="4160904" cy="1730279"/>
          </a:xfrm>
          <a:prstGeom prst="rect">
            <a:avLst/>
          </a:prstGeom>
        </p:spPr>
      </p:pic>
      <p:sp>
        <p:nvSpPr>
          <p:cNvPr id="12" name="Content Placeholder 11">
            <a:extLst>
              <a:ext uri="{FF2B5EF4-FFF2-40B4-BE49-F238E27FC236}">
                <a16:creationId xmlns:a16="http://schemas.microsoft.com/office/drawing/2014/main" id="{71778D32-8029-FD54-53F8-78E847FD2342}"/>
              </a:ext>
            </a:extLst>
          </p:cNvPr>
          <p:cNvSpPr>
            <a:spLocks noGrp="1"/>
          </p:cNvSpPr>
          <p:nvPr>
            <p:ph idx="1"/>
          </p:nvPr>
        </p:nvSpPr>
        <p:spPr/>
        <p:txBody>
          <a:bodyPr/>
          <a:lstStyle/>
          <a:p>
            <a:endParaRPr lang="en-US" dirty="0"/>
          </a:p>
          <a:p>
            <a:endParaRPr lang="en-US" dirty="0"/>
          </a:p>
        </p:txBody>
      </p:sp>
      <p:sp>
        <p:nvSpPr>
          <p:cNvPr id="15" name="TextBox 14">
            <a:extLst>
              <a:ext uri="{FF2B5EF4-FFF2-40B4-BE49-F238E27FC236}">
                <a16:creationId xmlns:a16="http://schemas.microsoft.com/office/drawing/2014/main" id="{A102ED62-69EE-EB95-8F32-CAF72B368082}"/>
              </a:ext>
            </a:extLst>
          </p:cNvPr>
          <p:cNvSpPr txBox="1"/>
          <p:nvPr/>
        </p:nvSpPr>
        <p:spPr>
          <a:xfrm>
            <a:off x="76200" y="656609"/>
            <a:ext cx="4589144" cy="646331"/>
          </a:xfrm>
          <a:prstGeom prst="rect">
            <a:avLst/>
          </a:prstGeom>
          <a:noFill/>
        </p:spPr>
        <p:txBody>
          <a:bodyPr wrap="square">
            <a:spAutoFit/>
          </a:bodyPr>
          <a:lstStyle/>
          <a:p>
            <a:pPr marL="0" indent="0" defTabSz="914400">
              <a:buFontTx/>
              <a:buNone/>
            </a:pPr>
            <a:r>
              <a:rPr lang="en-US" sz="1800" i="1" kern="0" dirty="0"/>
              <a:t>Knowledge Transfer to Labs:</a:t>
            </a:r>
          </a:p>
          <a:p>
            <a:pPr defTabSz="914400"/>
            <a:r>
              <a:rPr lang="en-US" sz="1800" kern="0" dirty="0"/>
              <a:t>ML applied to </a:t>
            </a:r>
            <a:r>
              <a:rPr lang="en-US" sz="1800" b="1" kern="0" dirty="0"/>
              <a:t>cooling at RHIC</a:t>
            </a:r>
            <a:endParaRPr lang="en-US" sz="1800" kern="0" dirty="0"/>
          </a:p>
        </p:txBody>
      </p:sp>
    </p:spTree>
    <p:extLst>
      <p:ext uri="{BB962C8B-B14F-4D97-AF65-F5344CB8AC3E}">
        <p14:creationId xmlns:p14="http://schemas.microsoft.com/office/powerpoint/2010/main" val="214276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C451F7-15D8-FB4D-B443-935D84765CCB}"/>
              </a:ext>
            </a:extLst>
          </p:cNvPr>
          <p:cNvSpPr>
            <a:spLocks noGrp="1"/>
          </p:cNvSpPr>
          <p:nvPr>
            <p:ph type="title"/>
          </p:nvPr>
        </p:nvSpPr>
        <p:spPr/>
        <p:txBody>
          <a:bodyPr/>
          <a:lstStyle/>
          <a:p>
            <a:r>
              <a:rPr lang="en-US" dirty="0"/>
              <a:t>KT in the Strategic Plan</a:t>
            </a:r>
          </a:p>
        </p:txBody>
      </p:sp>
      <p:sp>
        <p:nvSpPr>
          <p:cNvPr id="4" name="Date Placeholder 3">
            <a:extLst>
              <a:ext uri="{FF2B5EF4-FFF2-40B4-BE49-F238E27FC236}">
                <a16:creationId xmlns:a16="http://schemas.microsoft.com/office/drawing/2014/main" id="{1A0E5CBA-3F2E-B745-A8C7-823720662F6C}"/>
              </a:ext>
            </a:extLst>
          </p:cNvPr>
          <p:cNvSpPr>
            <a:spLocks noGrp="1"/>
          </p:cNvSpPr>
          <p:nvPr>
            <p:ph type="dt" sz="half" idx="10"/>
          </p:nvPr>
        </p:nvSpPr>
        <p:spPr/>
        <p:txBody>
          <a:bodyPr/>
          <a:lstStyle/>
          <a:p>
            <a:r>
              <a:rPr lang="en-US" dirty="0"/>
              <a:t>03/15/2024</a:t>
            </a:r>
          </a:p>
        </p:txBody>
      </p:sp>
      <p:sp>
        <p:nvSpPr>
          <p:cNvPr id="5" name="Footer Placeholder 4">
            <a:extLst>
              <a:ext uri="{FF2B5EF4-FFF2-40B4-BE49-F238E27FC236}">
                <a16:creationId xmlns:a16="http://schemas.microsoft.com/office/drawing/2014/main" id="{A5A4F827-F56F-E042-82F0-320CC0F45135}"/>
              </a:ext>
            </a:extLst>
          </p:cNvPr>
          <p:cNvSpPr>
            <a:spLocks noGrp="1"/>
          </p:cNvSpPr>
          <p:nvPr>
            <p:ph type="ftr" sz="quarter" idx="11"/>
          </p:nvPr>
        </p:nvSpPr>
        <p:spPr/>
        <p:txBody>
          <a:bodyPr/>
          <a:lstStyle/>
          <a:p>
            <a:r>
              <a:rPr lang="en-US" dirty="0"/>
              <a:t>Biedron | CBB Knowledge Transfer</a:t>
            </a:r>
          </a:p>
        </p:txBody>
      </p:sp>
      <p:sp>
        <p:nvSpPr>
          <p:cNvPr id="6" name="Slide Number Placeholder 5">
            <a:extLst>
              <a:ext uri="{FF2B5EF4-FFF2-40B4-BE49-F238E27FC236}">
                <a16:creationId xmlns:a16="http://schemas.microsoft.com/office/drawing/2014/main" id="{E5F8C568-DC25-E044-8CA7-A2269F0D2665}"/>
              </a:ext>
            </a:extLst>
          </p:cNvPr>
          <p:cNvSpPr>
            <a:spLocks noGrp="1"/>
          </p:cNvSpPr>
          <p:nvPr>
            <p:ph type="sldNum" sz="quarter" idx="12"/>
          </p:nvPr>
        </p:nvSpPr>
        <p:spPr/>
        <p:txBody>
          <a:bodyPr/>
          <a:lstStyle/>
          <a:p>
            <a:fld id="{921CBE81-14BD-7343-B359-01BCBA3179F9}" type="slidenum">
              <a:rPr lang="en-US" smtClean="0"/>
              <a:t>3</a:t>
            </a:fld>
            <a:endParaRPr lang="en-US" dirty="0"/>
          </a:p>
        </p:txBody>
      </p:sp>
      <p:sp>
        <p:nvSpPr>
          <p:cNvPr id="8" name="Content Placeholder 1">
            <a:extLst>
              <a:ext uri="{FF2B5EF4-FFF2-40B4-BE49-F238E27FC236}">
                <a16:creationId xmlns:a16="http://schemas.microsoft.com/office/drawing/2014/main" id="{FB1B76C5-1C14-2B3F-A561-E1554E170563}"/>
              </a:ext>
            </a:extLst>
          </p:cNvPr>
          <p:cNvSpPr txBox="1">
            <a:spLocks/>
          </p:cNvSpPr>
          <p:nvPr/>
        </p:nvSpPr>
        <p:spPr>
          <a:xfrm>
            <a:off x="125506" y="711200"/>
            <a:ext cx="8829259" cy="730735"/>
          </a:xfrm>
          <a:prstGeom prst="rect">
            <a:avLst/>
          </a:prstGeom>
        </p:spPr>
        <p:txBody>
          <a:bodyPr wrap="square" anchor="t">
            <a:noAutofit/>
          </a:bodyPr>
          <a:lstStyle>
            <a:lvl1pPr marL="257168" indent="-257168" algn="l" rtl="0" eaLnBrk="1" fontAlgn="base" hangingPunct="1">
              <a:spcBef>
                <a:spcPct val="20000"/>
              </a:spcBef>
              <a:spcAft>
                <a:spcPct val="0"/>
              </a:spcAft>
              <a:buChar char="•"/>
              <a:defRPr sz="2400">
                <a:ln>
                  <a:noFill/>
                </a:ln>
                <a:solidFill>
                  <a:schemeClr val="tx1"/>
                </a:solidFill>
                <a:latin typeface="+mn-lt"/>
                <a:ea typeface="+mn-ea"/>
                <a:cs typeface="+mn-cs"/>
              </a:defRPr>
            </a:lvl1pPr>
            <a:lvl2pPr marL="557199" indent="-214308" algn="l" rtl="0" eaLnBrk="1" fontAlgn="base" hangingPunct="1">
              <a:spcBef>
                <a:spcPct val="20000"/>
              </a:spcBef>
              <a:spcAft>
                <a:spcPct val="0"/>
              </a:spcAft>
              <a:buChar char="–"/>
              <a:defRPr sz="1800">
                <a:ln>
                  <a:noFill/>
                </a:ln>
                <a:solidFill>
                  <a:schemeClr val="tx1"/>
                </a:solidFill>
                <a:latin typeface="+mn-lt"/>
              </a:defRPr>
            </a:lvl2pPr>
            <a:lvl3pPr marL="857228" indent="-171446" algn="l" rtl="0" eaLnBrk="1" fontAlgn="base" hangingPunct="1">
              <a:spcBef>
                <a:spcPct val="20000"/>
              </a:spcBef>
              <a:spcAft>
                <a:spcPct val="0"/>
              </a:spcAft>
              <a:buChar char="•"/>
              <a:defRPr sz="1800">
                <a:ln>
                  <a:noFill/>
                </a:ln>
                <a:solidFill>
                  <a:schemeClr val="tx1"/>
                </a:solidFill>
                <a:latin typeface="+mn-lt"/>
              </a:defRPr>
            </a:lvl3pPr>
            <a:lvl4pPr marL="1200120" indent="-171446" algn="l" rtl="0" eaLnBrk="1" fontAlgn="base" hangingPunct="1">
              <a:spcBef>
                <a:spcPct val="20000"/>
              </a:spcBef>
              <a:spcAft>
                <a:spcPct val="0"/>
              </a:spcAft>
              <a:buChar char="–"/>
              <a:defRPr sz="1800">
                <a:ln>
                  <a:noFill/>
                </a:ln>
                <a:solidFill>
                  <a:schemeClr val="tx1"/>
                </a:solidFill>
                <a:latin typeface="+mn-lt"/>
              </a:defRPr>
            </a:lvl4pPr>
            <a:lvl5pPr marL="1543012" indent="-171446" algn="l" rtl="0" eaLnBrk="1" fontAlgn="base" hangingPunct="1">
              <a:spcBef>
                <a:spcPct val="20000"/>
              </a:spcBef>
              <a:spcAft>
                <a:spcPct val="0"/>
              </a:spcAft>
              <a:buChar char="»"/>
              <a:defRPr sz="1800">
                <a:ln>
                  <a:noFill/>
                </a:ln>
                <a:solidFill>
                  <a:schemeClr val="tx1"/>
                </a:solidFill>
                <a:latin typeface="+mn-lt"/>
              </a:defRPr>
            </a:lvl5pPr>
            <a:lvl6pPr marL="1885903" indent="-171446" algn="l" rtl="0" eaLnBrk="1" fontAlgn="base" hangingPunct="1">
              <a:spcBef>
                <a:spcPct val="20000"/>
              </a:spcBef>
              <a:spcAft>
                <a:spcPct val="0"/>
              </a:spcAft>
              <a:buChar char="»"/>
              <a:defRPr sz="1500">
                <a:solidFill>
                  <a:srgbClr val="660066"/>
                </a:solidFill>
                <a:latin typeface="+mn-lt"/>
              </a:defRPr>
            </a:lvl6pPr>
            <a:lvl7pPr marL="2228795" indent="-171446" algn="l" rtl="0" eaLnBrk="1" fontAlgn="base" hangingPunct="1">
              <a:spcBef>
                <a:spcPct val="20000"/>
              </a:spcBef>
              <a:spcAft>
                <a:spcPct val="0"/>
              </a:spcAft>
              <a:buChar char="»"/>
              <a:defRPr sz="1500">
                <a:solidFill>
                  <a:srgbClr val="660066"/>
                </a:solidFill>
                <a:latin typeface="+mn-lt"/>
              </a:defRPr>
            </a:lvl7pPr>
            <a:lvl8pPr marL="2571686" indent="-171446" algn="l" rtl="0" eaLnBrk="1" fontAlgn="base" hangingPunct="1">
              <a:spcBef>
                <a:spcPct val="20000"/>
              </a:spcBef>
              <a:spcAft>
                <a:spcPct val="0"/>
              </a:spcAft>
              <a:buChar char="»"/>
              <a:defRPr sz="1500">
                <a:solidFill>
                  <a:srgbClr val="660066"/>
                </a:solidFill>
                <a:latin typeface="+mn-lt"/>
              </a:defRPr>
            </a:lvl8pPr>
            <a:lvl9pPr marL="2914577" indent="-171446" algn="l" rtl="0" eaLnBrk="1" fontAlgn="base" hangingPunct="1">
              <a:spcBef>
                <a:spcPct val="20000"/>
              </a:spcBef>
              <a:spcAft>
                <a:spcPct val="0"/>
              </a:spcAft>
              <a:buChar char="»"/>
              <a:defRPr sz="1500">
                <a:solidFill>
                  <a:srgbClr val="660066"/>
                </a:solidFill>
                <a:latin typeface="+mn-lt"/>
              </a:defRPr>
            </a:lvl9pPr>
          </a:lstStyle>
          <a:p>
            <a:pPr marL="0" indent="0" defTabSz="914400">
              <a:buFontTx/>
              <a:buNone/>
            </a:pPr>
            <a:r>
              <a:rPr lang="en-US" sz="1800" kern="0" dirty="0"/>
              <a:t>CBB is deepening our understanding of the complex phenomena at play in beams and in the devices that accelerate them.</a:t>
            </a:r>
          </a:p>
        </p:txBody>
      </p:sp>
      <p:sp>
        <p:nvSpPr>
          <p:cNvPr id="13" name="TextBox 12">
            <a:extLst>
              <a:ext uri="{FF2B5EF4-FFF2-40B4-BE49-F238E27FC236}">
                <a16:creationId xmlns:a16="http://schemas.microsoft.com/office/drawing/2014/main" id="{DA9C6AC7-D1BF-1DC7-0DAA-8499D38B6031}"/>
              </a:ext>
            </a:extLst>
          </p:cNvPr>
          <p:cNvSpPr txBox="1"/>
          <p:nvPr/>
        </p:nvSpPr>
        <p:spPr>
          <a:xfrm>
            <a:off x="76200" y="2415869"/>
            <a:ext cx="9067800" cy="2308324"/>
          </a:xfrm>
          <a:prstGeom prst="rect">
            <a:avLst/>
          </a:prstGeom>
          <a:noFill/>
        </p:spPr>
        <p:txBody>
          <a:bodyPr wrap="square" rtlCol="0">
            <a:spAutoFit/>
          </a:bodyPr>
          <a:lstStyle/>
          <a:p>
            <a:r>
              <a:rPr lang="en-US" sz="2400" dirty="0"/>
              <a:t>Transferring this knowledge, and at times associated technology:</a:t>
            </a:r>
            <a:endParaRPr lang="en-US" sz="1000" dirty="0"/>
          </a:p>
          <a:p>
            <a:pPr marL="342900" indent="-342900">
              <a:buFont typeface="Arial" panose="020B0604020202020204" pitchFamily="34" charset="0"/>
              <a:buChar char="•"/>
            </a:pPr>
            <a:r>
              <a:rPr lang="en-US" sz="2000" dirty="0"/>
              <a:t>provides more powerful tools for scientific discovery</a:t>
            </a:r>
          </a:p>
          <a:p>
            <a:pPr marL="342900" indent="-342900">
              <a:buFont typeface="Arial" panose="020B0604020202020204" pitchFamily="34" charset="0"/>
              <a:buChar char="•"/>
            </a:pPr>
            <a:r>
              <a:rPr lang="en-US" sz="2000" dirty="0"/>
              <a:t>creates new opportunities for industry as well as several branches of government, thereby increasing U.S. competitiveness, economic security, and national security.</a:t>
            </a:r>
          </a:p>
          <a:p>
            <a:pPr marL="342900" indent="-342900">
              <a:buFont typeface="Arial" panose="020B0604020202020204" pitchFamily="34" charset="0"/>
              <a:buChar char="•"/>
            </a:pPr>
            <a:endParaRPr lang="en-US" sz="2000" dirty="0"/>
          </a:p>
          <a:p>
            <a:pPr algn="ctr"/>
            <a:r>
              <a:rPr lang="en-US" sz="2000" b="1" dirty="0"/>
              <a:t>Examples of this KT impact meeting requirements of various sectors….</a:t>
            </a:r>
          </a:p>
        </p:txBody>
      </p:sp>
      <p:sp>
        <p:nvSpPr>
          <p:cNvPr id="14" name="TextBox 13">
            <a:extLst>
              <a:ext uri="{FF2B5EF4-FFF2-40B4-BE49-F238E27FC236}">
                <a16:creationId xmlns:a16="http://schemas.microsoft.com/office/drawing/2014/main" id="{600D5F4D-8B41-F93F-C59D-B56633015A9B}"/>
              </a:ext>
            </a:extLst>
          </p:cNvPr>
          <p:cNvSpPr txBox="1"/>
          <p:nvPr/>
        </p:nvSpPr>
        <p:spPr>
          <a:xfrm>
            <a:off x="90196" y="1745380"/>
            <a:ext cx="9092297" cy="446276"/>
          </a:xfrm>
          <a:prstGeom prst="rect">
            <a:avLst/>
          </a:prstGeom>
          <a:noFill/>
        </p:spPr>
        <p:txBody>
          <a:bodyPr wrap="none" rtlCol="0">
            <a:spAutoFit/>
          </a:bodyPr>
          <a:lstStyle/>
          <a:p>
            <a:r>
              <a:rPr lang="en-US" sz="2300" b="1" dirty="0"/>
              <a:t>Transferring this knowledge advances scientific understanding.</a:t>
            </a:r>
          </a:p>
        </p:txBody>
      </p:sp>
    </p:spTree>
    <p:extLst>
      <p:ext uri="{BB962C8B-B14F-4D97-AF65-F5344CB8AC3E}">
        <p14:creationId xmlns:p14="http://schemas.microsoft.com/office/powerpoint/2010/main" val="2251429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6F290C-17DF-8F47-A966-8B2586359D6F}"/>
              </a:ext>
            </a:extLst>
          </p:cNvPr>
          <p:cNvSpPr>
            <a:spLocks noGrp="1"/>
          </p:cNvSpPr>
          <p:nvPr>
            <p:ph type="title"/>
          </p:nvPr>
        </p:nvSpPr>
        <p:spPr/>
        <p:txBody>
          <a:bodyPr/>
          <a:lstStyle/>
          <a:p>
            <a:pPr algn="l"/>
            <a:r>
              <a:rPr lang="en-US" dirty="0"/>
              <a:t>       </a:t>
            </a:r>
            <a:r>
              <a:rPr lang="en-US" sz="2100" dirty="0"/>
              <a:t>Other Knowledge Transfer Activities, cont. – UF</a:t>
            </a:r>
          </a:p>
        </p:txBody>
      </p:sp>
      <p:sp>
        <p:nvSpPr>
          <p:cNvPr id="4" name="Date Placeholder 3">
            <a:extLst>
              <a:ext uri="{FF2B5EF4-FFF2-40B4-BE49-F238E27FC236}">
                <a16:creationId xmlns:a16="http://schemas.microsoft.com/office/drawing/2014/main" id="{84AD545A-C261-5E4C-A53F-836FD3CFB3DA}"/>
              </a:ext>
            </a:extLst>
          </p:cNvPr>
          <p:cNvSpPr>
            <a:spLocks noGrp="1"/>
          </p:cNvSpPr>
          <p:nvPr>
            <p:ph type="dt" sz="half" idx="10"/>
          </p:nvPr>
        </p:nvSpPr>
        <p:spPr/>
        <p:txBody>
          <a:bodyPr/>
          <a:lstStyle/>
          <a:p>
            <a:r>
              <a:rPr lang="en-US" dirty="0"/>
              <a:t>03/15/2024</a:t>
            </a:r>
          </a:p>
        </p:txBody>
      </p:sp>
      <p:sp>
        <p:nvSpPr>
          <p:cNvPr id="5" name="Footer Placeholder 4">
            <a:extLst>
              <a:ext uri="{FF2B5EF4-FFF2-40B4-BE49-F238E27FC236}">
                <a16:creationId xmlns:a16="http://schemas.microsoft.com/office/drawing/2014/main" id="{22032257-66F2-5749-8247-B0B91ACCF7CB}"/>
              </a:ext>
            </a:extLst>
          </p:cNvPr>
          <p:cNvSpPr>
            <a:spLocks noGrp="1"/>
          </p:cNvSpPr>
          <p:nvPr>
            <p:ph type="ftr" sz="quarter" idx="11"/>
          </p:nvPr>
        </p:nvSpPr>
        <p:spPr/>
        <p:txBody>
          <a:bodyPr/>
          <a:lstStyle/>
          <a:p>
            <a:r>
              <a:rPr lang="en-US" dirty="0"/>
              <a:t>Biedron | CBB Knowledge Transfer</a:t>
            </a:r>
          </a:p>
        </p:txBody>
      </p:sp>
      <p:sp>
        <p:nvSpPr>
          <p:cNvPr id="6" name="Slide Number Placeholder 5">
            <a:extLst>
              <a:ext uri="{FF2B5EF4-FFF2-40B4-BE49-F238E27FC236}">
                <a16:creationId xmlns:a16="http://schemas.microsoft.com/office/drawing/2014/main" id="{50517632-C3E8-A54F-BECB-BEE8DEE57749}"/>
              </a:ext>
            </a:extLst>
          </p:cNvPr>
          <p:cNvSpPr>
            <a:spLocks noGrp="1"/>
          </p:cNvSpPr>
          <p:nvPr>
            <p:ph type="sldNum" sz="quarter" idx="12"/>
          </p:nvPr>
        </p:nvSpPr>
        <p:spPr/>
        <p:txBody>
          <a:bodyPr/>
          <a:lstStyle/>
          <a:p>
            <a:fld id="{921CBE81-14BD-7343-B359-01BCBA3179F9}" type="slidenum">
              <a:rPr lang="en-US" smtClean="0"/>
              <a:t>30</a:t>
            </a:fld>
            <a:endParaRPr lang="en-US"/>
          </a:p>
        </p:txBody>
      </p:sp>
      <p:sp>
        <p:nvSpPr>
          <p:cNvPr id="8" name="Rectangle 3">
            <a:extLst>
              <a:ext uri="{FF2B5EF4-FFF2-40B4-BE49-F238E27FC236}">
                <a16:creationId xmlns:a16="http://schemas.microsoft.com/office/drawing/2014/main" id="{C6B65292-9BC1-69A9-5F2E-9044EE4856D2}"/>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4">
            <a:extLst>
              <a:ext uri="{FF2B5EF4-FFF2-40B4-BE49-F238E27FC236}">
                <a16:creationId xmlns:a16="http://schemas.microsoft.com/office/drawing/2014/main" id="{C9C2E990-9CBD-AA9F-8026-821A5C124B10}"/>
              </a:ext>
            </a:extLst>
          </p:cNvPr>
          <p:cNvSpPr>
            <a:spLocks noChangeArrowheads="1"/>
          </p:cNvSpPr>
          <p:nvPr/>
        </p:nvSpPr>
        <p:spPr bwMode="auto">
          <a:xfrm>
            <a:off x="0" y="233183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3A4D724A-BD72-8B44-B9EA-5FE5824DD802}"/>
              </a:ext>
            </a:extLst>
          </p:cNvPr>
          <p:cNvSpPr txBox="1"/>
          <p:nvPr/>
        </p:nvSpPr>
        <p:spPr>
          <a:xfrm>
            <a:off x="7315200" y="4467887"/>
            <a:ext cx="569387" cy="707886"/>
          </a:xfrm>
          <a:prstGeom prst="rect">
            <a:avLst/>
          </a:prstGeom>
          <a:noFill/>
        </p:spPr>
        <p:txBody>
          <a:bodyPr wrap="none" rtlCol="0">
            <a:spAutoFit/>
          </a:bodyPr>
          <a:lstStyle/>
          <a:p>
            <a:r>
              <a:rPr lang="en-US" sz="4000" dirty="0">
                <a:solidFill>
                  <a:srgbClr val="00B050"/>
                </a:solidFill>
                <a:latin typeface="Wingdings" pitchFamily="2" charset="2"/>
              </a:rPr>
              <a:t>✓</a:t>
            </a:r>
            <a:endParaRPr lang="en-US" dirty="0">
              <a:solidFill>
                <a:srgbClr val="00B050"/>
              </a:solidFill>
              <a:latin typeface="Wingdings" pitchFamily="2" charset="2"/>
            </a:endParaRPr>
          </a:p>
        </p:txBody>
      </p:sp>
      <p:sp>
        <p:nvSpPr>
          <p:cNvPr id="11" name="TextBox 10">
            <a:extLst>
              <a:ext uri="{FF2B5EF4-FFF2-40B4-BE49-F238E27FC236}">
                <a16:creationId xmlns:a16="http://schemas.microsoft.com/office/drawing/2014/main" id="{004EE476-D26D-2C4A-8184-B6C1E205AC4F}"/>
              </a:ext>
            </a:extLst>
          </p:cNvPr>
          <p:cNvSpPr txBox="1"/>
          <p:nvPr/>
        </p:nvSpPr>
        <p:spPr>
          <a:xfrm>
            <a:off x="7423771" y="150244"/>
            <a:ext cx="902811" cy="369332"/>
          </a:xfrm>
          <a:prstGeom prst="rect">
            <a:avLst/>
          </a:prstGeom>
          <a:noFill/>
        </p:spPr>
        <p:txBody>
          <a:bodyPr wrap="none" rtlCol="0">
            <a:spAutoFit/>
          </a:bodyPr>
          <a:lstStyle/>
          <a:p>
            <a:r>
              <a:rPr lang="en-US" dirty="0"/>
              <a:t>(many)</a:t>
            </a:r>
          </a:p>
        </p:txBody>
      </p:sp>
      <p:sp>
        <p:nvSpPr>
          <p:cNvPr id="12" name="Content Placeholder 11">
            <a:extLst>
              <a:ext uri="{FF2B5EF4-FFF2-40B4-BE49-F238E27FC236}">
                <a16:creationId xmlns:a16="http://schemas.microsoft.com/office/drawing/2014/main" id="{71778D32-8029-FD54-53F8-78E847FD2342}"/>
              </a:ext>
            </a:extLst>
          </p:cNvPr>
          <p:cNvSpPr>
            <a:spLocks noGrp="1"/>
          </p:cNvSpPr>
          <p:nvPr>
            <p:ph idx="1"/>
          </p:nvPr>
        </p:nvSpPr>
        <p:spPr/>
        <p:txBody>
          <a:bodyPr/>
          <a:lstStyle/>
          <a:p>
            <a:endParaRPr lang="en-US" dirty="0"/>
          </a:p>
          <a:p>
            <a:endParaRPr lang="en-US" dirty="0">
              <a:solidFill>
                <a:schemeClr val="tx1"/>
              </a:solidFill>
            </a:endParaRPr>
          </a:p>
        </p:txBody>
      </p:sp>
      <p:sp>
        <p:nvSpPr>
          <p:cNvPr id="15" name="TextBox 14">
            <a:extLst>
              <a:ext uri="{FF2B5EF4-FFF2-40B4-BE49-F238E27FC236}">
                <a16:creationId xmlns:a16="http://schemas.microsoft.com/office/drawing/2014/main" id="{A102ED62-69EE-EB95-8F32-CAF72B368082}"/>
              </a:ext>
            </a:extLst>
          </p:cNvPr>
          <p:cNvSpPr txBox="1"/>
          <p:nvPr/>
        </p:nvSpPr>
        <p:spPr>
          <a:xfrm>
            <a:off x="0" y="640080"/>
            <a:ext cx="9067800" cy="338554"/>
          </a:xfrm>
          <a:prstGeom prst="rect">
            <a:avLst/>
          </a:prstGeom>
          <a:noFill/>
        </p:spPr>
        <p:txBody>
          <a:bodyPr wrap="square">
            <a:spAutoFit/>
          </a:bodyPr>
          <a:lstStyle/>
          <a:p>
            <a:pPr marL="0" indent="0" defTabSz="914400">
              <a:buFontTx/>
              <a:buNone/>
            </a:pPr>
            <a:r>
              <a:rPr lang="en-US" sz="1600" i="1" kern="0" dirty="0"/>
              <a:t>Knowledge Transfer to Labs: </a:t>
            </a:r>
            <a:r>
              <a:rPr lang="en-US" sz="1600" kern="0" dirty="0"/>
              <a:t>ML on </a:t>
            </a:r>
            <a:r>
              <a:rPr lang="en-US" sz="1600" kern="0" dirty="0" err="1"/>
              <a:t>exascale</a:t>
            </a:r>
            <a:r>
              <a:rPr lang="en-US" sz="1600" kern="0" dirty="0"/>
              <a:t> HPCs for simulating CBB-relevant atomic processes</a:t>
            </a:r>
          </a:p>
        </p:txBody>
      </p:sp>
      <p:sp>
        <p:nvSpPr>
          <p:cNvPr id="13" name="TextBox 12">
            <a:extLst>
              <a:ext uri="{FF2B5EF4-FFF2-40B4-BE49-F238E27FC236}">
                <a16:creationId xmlns:a16="http://schemas.microsoft.com/office/drawing/2014/main" id="{CF2C46CB-A8D6-F84F-A8F0-DCE56F03D55F}"/>
              </a:ext>
            </a:extLst>
          </p:cNvPr>
          <p:cNvSpPr txBox="1"/>
          <p:nvPr/>
        </p:nvSpPr>
        <p:spPr>
          <a:xfrm>
            <a:off x="0" y="885870"/>
            <a:ext cx="9067800" cy="2015936"/>
          </a:xfrm>
          <a:prstGeom prst="rect">
            <a:avLst/>
          </a:prstGeom>
          <a:noFill/>
        </p:spPr>
        <p:txBody>
          <a:bodyPr wrap="square" rtlCol="0">
            <a:spAutoFit/>
          </a:bodyPr>
          <a:lstStyle/>
          <a:p>
            <a:r>
              <a:rPr lang="en-US" sz="1200" b="1" u="sng" dirty="0">
                <a:solidFill>
                  <a:srgbClr val="C00000"/>
                </a:solidFill>
              </a:rPr>
              <a:t>Need for exascale simulations for bright beams</a:t>
            </a:r>
          </a:p>
          <a:p>
            <a:pPr marL="285750" indent="-285750">
              <a:buFont typeface="Arial" panose="020B0604020202020204" pitchFamily="34" charset="0"/>
              <a:buChar char="•"/>
            </a:pPr>
            <a:r>
              <a:rPr lang="en-US" sz="1200" dirty="0"/>
              <a:t>Fundamental atomic processes during material growth occur over time scales of µs and length scales of many nm</a:t>
            </a:r>
          </a:p>
          <a:p>
            <a:pPr marL="285750" indent="-285750">
              <a:buFont typeface="Arial" panose="020B0604020202020204" pitchFamily="34" charset="0"/>
              <a:buChar char="•"/>
            </a:pPr>
            <a:r>
              <a:rPr lang="en-US" sz="1200" dirty="0"/>
              <a:t>CBB example of materials growth:</a:t>
            </a:r>
          </a:p>
          <a:p>
            <a:pPr marL="742950" lvl="1" indent="-285750">
              <a:buFont typeface="Arial" panose="020B0604020202020204" pitchFamily="34" charset="0"/>
              <a:buChar char="•"/>
            </a:pPr>
            <a:r>
              <a:rPr lang="en-US" sz="1200" dirty="0"/>
              <a:t>Grain boundary segregation and diffusion of Sn in polycrystalline Nb</a:t>
            </a:r>
            <a:r>
              <a:rPr lang="en-US" sz="1200" baseline="-25000" dirty="0"/>
              <a:t>3</a:t>
            </a:r>
            <a:r>
              <a:rPr lang="en-US" sz="1200" dirty="0"/>
              <a:t>Sn</a:t>
            </a:r>
          </a:p>
          <a:p>
            <a:pPr marL="742950" lvl="1" indent="-285750">
              <a:buFont typeface="Arial" panose="020B0604020202020204" pitchFamily="34" charset="0"/>
              <a:buChar char="•"/>
            </a:pPr>
            <a:r>
              <a:rPr lang="en-US" sz="1200" dirty="0"/>
              <a:t>Growth of photocathode thin films on substrates</a:t>
            </a:r>
          </a:p>
          <a:p>
            <a:pPr marL="285750" indent="-285750">
              <a:buFont typeface="Arial" panose="020B0604020202020204" pitchFamily="34" charset="0"/>
              <a:buChar char="•"/>
            </a:pPr>
            <a:r>
              <a:rPr lang="en-US" sz="1200" dirty="0"/>
              <a:t>Illustration below shows a grain boundary cell containing about 1 million atoms</a:t>
            </a:r>
          </a:p>
          <a:p>
            <a:pPr>
              <a:spcBef>
                <a:spcPts val="600"/>
              </a:spcBef>
            </a:pPr>
            <a:r>
              <a:rPr lang="en-US" sz="1200" b="1" u="sng" dirty="0">
                <a:solidFill>
                  <a:schemeClr val="accent1"/>
                </a:solidFill>
              </a:rPr>
              <a:t>Ultra-Fast Force Field (UF</a:t>
            </a:r>
            <a:r>
              <a:rPr lang="en-US" sz="1200" b="1" u="sng" baseline="30000" dirty="0">
                <a:solidFill>
                  <a:schemeClr val="accent1"/>
                </a:solidFill>
              </a:rPr>
              <a:t>3</a:t>
            </a:r>
            <a:r>
              <a:rPr lang="en-US" sz="1200" b="1" u="sng" dirty="0">
                <a:solidFill>
                  <a:schemeClr val="accent1"/>
                </a:solidFill>
              </a:rPr>
              <a:t>) provide accurate and efficient models (Hennig group)</a:t>
            </a:r>
            <a:endParaRPr lang="en-US" sz="1200" b="1" u="sng" baseline="30000" dirty="0">
              <a:solidFill>
                <a:schemeClr val="accent1"/>
              </a:solidFill>
            </a:endParaRPr>
          </a:p>
          <a:p>
            <a:pPr marL="285750" indent="-285750">
              <a:buFont typeface="Arial" panose="020B0604020202020204" pitchFamily="34" charset="0"/>
              <a:buChar char="•"/>
            </a:pPr>
            <a:r>
              <a:rPr lang="en-US" sz="1200" dirty="0"/>
              <a:t>UF</a:t>
            </a:r>
            <a:r>
              <a:rPr lang="en-US" sz="1200" baseline="30000" dirty="0"/>
              <a:t>3</a:t>
            </a:r>
            <a:r>
              <a:rPr lang="en-US" sz="1200" dirty="0"/>
              <a:t> method developed at UF is the fastest machine learning potentials with similar accuracy to other ML methods </a:t>
            </a:r>
          </a:p>
          <a:p>
            <a:pPr marL="285750" indent="-285750">
              <a:buFont typeface="Arial" panose="020B0604020202020204" pitchFamily="34" charset="0"/>
              <a:buChar char="•"/>
            </a:pPr>
            <a:r>
              <a:rPr lang="en-US" sz="1200" dirty="0"/>
              <a:t>We provide the UF</a:t>
            </a:r>
            <a:r>
              <a:rPr lang="en-US" sz="1200" baseline="30000" dirty="0"/>
              <a:t>3</a:t>
            </a:r>
            <a:r>
              <a:rPr lang="en-US" sz="1200" dirty="0"/>
              <a:t> CPU and GPU implementation for the LAMMPS code to Sandia National Labs</a:t>
            </a:r>
          </a:p>
          <a:p>
            <a:pPr marL="285750" indent="-285750">
              <a:buFont typeface="Arial" panose="020B0604020202020204" pitchFamily="34" charset="0"/>
              <a:buChar char="•"/>
            </a:pPr>
            <a:r>
              <a:rPr lang="en-US" sz="1200" dirty="0"/>
              <a:t>Enables accurate long-time simulations of millions of atoms on exascale machines (</a:t>
            </a:r>
            <a:r>
              <a:rPr lang="en-US" sz="1200" dirty="0" err="1"/>
              <a:t>Permutter</a:t>
            </a:r>
            <a:r>
              <a:rPr lang="en-US" sz="1200" dirty="0"/>
              <a:t>, </a:t>
            </a:r>
            <a:r>
              <a:rPr lang="en-US" sz="1200" dirty="0" err="1"/>
              <a:t>HiPerGator</a:t>
            </a:r>
            <a:r>
              <a:rPr lang="en-US" sz="1200" dirty="0"/>
              <a:t>, NVIDIA A100)</a:t>
            </a:r>
          </a:p>
        </p:txBody>
      </p:sp>
      <p:pic>
        <p:nvPicPr>
          <p:cNvPr id="14" name="Graphic 13">
            <a:extLst>
              <a:ext uri="{FF2B5EF4-FFF2-40B4-BE49-F238E27FC236}">
                <a16:creationId xmlns:a16="http://schemas.microsoft.com/office/drawing/2014/main" id="{952A4C1D-171D-4E49-9AED-F6C6C85F36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97678" y="3088738"/>
            <a:ext cx="2728904" cy="2015936"/>
          </a:xfrm>
          <a:prstGeom prst="rect">
            <a:avLst/>
          </a:prstGeom>
        </p:spPr>
      </p:pic>
      <p:pic>
        <p:nvPicPr>
          <p:cNvPr id="16" name="Picture 1" descr="page1image21810848">
            <a:extLst>
              <a:ext uri="{FF2B5EF4-FFF2-40B4-BE49-F238E27FC236}">
                <a16:creationId xmlns:a16="http://schemas.microsoft.com/office/drawing/2014/main" id="{9111C594-2FE4-F44F-9396-AEF2E8AAC0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100" y="2835998"/>
            <a:ext cx="3121906" cy="203238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063342F-F5D8-F548-8967-DA2DCD041DEF}"/>
              </a:ext>
            </a:extLst>
          </p:cNvPr>
          <p:cNvSpPr txBox="1"/>
          <p:nvPr/>
        </p:nvSpPr>
        <p:spPr>
          <a:xfrm>
            <a:off x="789752" y="4866687"/>
            <a:ext cx="2847254" cy="276999"/>
          </a:xfrm>
          <a:prstGeom prst="rect">
            <a:avLst/>
          </a:prstGeom>
          <a:noFill/>
        </p:spPr>
        <p:txBody>
          <a:bodyPr wrap="none" rtlCol="0">
            <a:spAutoFit/>
          </a:bodyPr>
          <a:lstStyle/>
          <a:p>
            <a:r>
              <a:rPr lang="en-US" sz="1200" dirty="0" err="1">
                <a:effectLst/>
                <a:latin typeface="PalatinoLinotype,Bold"/>
              </a:rPr>
              <a:t>Kuppart</a:t>
            </a:r>
            <a:r>
              <a:rPr lang="en-US" sz="1200" dirty="0">
                <a:effectLst/>
                <a:latin typeface="PalatinoLinotype,Bold"/>
              </a:rPr>
              <a:t> et al., </a:t>
            </a:r>
            <a:r>
              <a:rPr lang="en-US" sz="1200" dirty="0" err="1">
                <a:effectLst/>
                <a:latin typeface="PalatinoLinotype,Bold"/>
              </a:rPr>
              <a:t>doi</a:t>
            </a:r>
            <a:r>
              <a:rPr lang="en-US" sz="1200" dirty="0">
                <a:effectLst/>
                <a:latin typeface="PalatinoLinotype,Bold"/>
              </a:rPr>
              <a:t>: </a:t>
            </a:r>
            <a:r>
              <a:rPr lang="en-US" sz="1200" dirty="0">
                <a:effectLst/>
                <a:latin typeface="PalatinoLinotype"/>
              </a:rPr>
              <a:t>10.3390/mi12101178</a:t>
            </a:r>
            <a:endParaRPr lang="en-US" sz="1200" dirty="0"/>
          </a:p>
        </p:txBody>
      </p:sp>
      <p:sp>
        <p:nvSpPr>
          <p:cNvPr id="18" name="TextBox 17">
            <a:extLst>
              <a:ext uri="{FF2B5EF4-FFF2-40B4-BE49-F238E27FC236}">
                <a16:creationId xmlns:a16="http://schemas.microsoft.com/office/drawing/2014/main" id="{07959806-EB71-7044-98EC-9348EF77DE55}"/>
              </a:ext>
            </a:extLst>
          </p:cNvPr>
          <p:cNvSpPr txBox="1"/>
          <p:nvPr/>
        </p:nvSpPr>
        <p:spPr>
          <a:xfrm>
            <a:off x="3881682" y="3537121"/>
            <a:ext cx="1304435" cy="646331"/>
          </a:xfrm>
          <a:prstGeom prst="rect">
            <a:avLst/>
          </a:prstGeom>
          <a:noFill/>
        </p:spPr>
        <p:txBody>
          <a:bodyPr wrap="square">
            <a:spAutoFit/>
          </a:bodyPr>
          <a:lstStyle/>
          <a:p>
            <a:pPr algn="ctr"/>
            <a:r>
              <a:rPr lang="en-US" b="0" i="0" u="none" strike="noStrike" dirty="0">
                <a:solidFill>
                  <a:srgbClr val="222222"/>
                </a:solidFill>
                <a:effectLst/>
                <a:latin typeface="Arial" panose="020B0604020202020204" pitchFamily="34" charset="0"/>
              </a:rPr>
              <a:t>216 Million Atoms</a:t>
            </a:r>
            <a:endParaRPr lang="en-US" dirty="0"/>
          </a:p>
        </p:txBody>
      </p:sp>
      <p:sp>
        <p:nvSpPr>
          <p:cNvPr id="19" name="TextBox 18">
            <a:extLst>
              <a:ext uri="{FF2B5EF4-FFF2-40B4-BE49-F238E27FC236}">
                <a16:creationId xmlns:a16="http://schemas.microsoft.com/office/drawing/2014/main" id="{7AFB0080-4464-8C47-808E-794E00ECD60C}"/>
              </a:ext>
            </a:extLst>
          </p:cNvPr>
          <p:cNvSpPr txBox="1"/>
          <p:nvPr/>
        </p:nvSpPr>
        <p:spPr>
          <a:xfrm>
            <a:off x="6895458" y="-33903"/>
            <a:ext cx="569387" cy="707886"/>
          </a:xfrm>
          <a:prstGeom prst="rect">
            <a:avLst/>
          </a:prstGeom>
          <a:noFill/>
        </p:spPr>
        <p:txBody>
          <a:bodyPr wrap="none" rtlCol="0">
            <a:spAutoFit/>
          </a:bodyPr>
          <a:lstStyle/>
          <a:p>
            <a:r>
              <a:rPr lang="en-US" sz="4000" dirty="0">
                <a:solidFill>
                  <a:srgbClr val="00B050"/>
                </a:solidFill>
                <a:latin typeface="Wingdings" pitchFamily="2" charset="2"/>
              </a:rPr>
              <a:t>✓</a:t>
            </a:r>
            <a:endParaRPr lang="en-US" dirty="0">
              <a:solidFill>
                <a:srgbClr val="00B050"/>
              </a:solidFill>
              <a:latin typeface="Wingdings" pitchFamily="2" charset="2"/>
            </a:endParaRPr>
          </a:p>
        </p:txBody>
      </p:sp>
    </p:spTree>
    <p:extLst>
      <p:ext uri="{BB962C8B-B14F-4D97-AF65-F5344CB8AC3E}">
        <p14:creationId xmlns:p14="http://schemas.microsoft.com/office/powerpoint/2010/main" val="3888431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065F64-9FF3-4E38-83AF-769F60428855}"/>
              </a:ext>
            </a:extLst>
          </p:cNvPr>
          <p:cNvPicPr>
            <a:picLocks noChangeAspect="1"/>
          </p:cNvPicPr>
          <p:nvPr/>
        </p:nvPicPr>
        <p:blipFill>
          <a:blip r:embed="rId3"/>
          <a:stretch>
            <a:fillRect/>
          </a:stretch>
        </p:blipFill>
        <p:spPr>
          <a:xfrm>
            <a:off x="2785110" y="732169"/>
            <a:ext cx="5482197" cy="1505581"/>
          </a:xfrm>
          <a:prstGeom prst="rect">
            <a:avLst/>
          </a:prstGeom>
        </p:spPr>
      </p:pic>
      <p:sp>
        <p:nvSpPr>
          <p:cNvPr id="2" name="Title 1">
            <a:extLst>
              <a:ext uri="{FF2B5EF4-FFF2-40B4-BE49-F238E27FC236}">
                <a16:creationId xmlns:a16="http://schemas.microsoft.com/office/drawing/2014/main" id="{EE8260CE-DC23-ABD6-9A9E-86E111F8C576}"/>
              </a:ext>
            </a:extLst>
          </p:cNvPr>
          <p:cNvSpPr>
            <a:spLocks noGrp="1"/>
          </p:cNvSpPr>
          <p:nvPr>
            <p:ph type="title"/>
          </p:nvPr>
        </p:nvSpPr>
        <p:spPr>
          <a:xfrm>
            <a:off x="367665" y="-195850"/>
            <a:ext cx="8408670" cy="666165"/>
          </a:xfrm>
        </p:spPr>
        <p:txBody>
          <a:bodyPr>
            <a:normAutofit/>
          </a:bodyPr>
          <a:lstStyle/>
          <a:p>
            <a:r>
              <a:rPr lang="en-US" sz="2000" b="1" dirty="0"/>
              <a:t>CBB-centered next generation chip inspection initiative (UCLA)</a:t>
            </a:r>
          </a:p>
        </p:txBody>
      </p:sp>
      <p:pic>
        <p:nvPicPr>
          <p:cNvPr id="3" name="Picture 2">
            <a:extLst>
              <a:ext uri="{FF2B5EF4-FFF2-40B4-BE49-F238E27FC236}">
                <a16:creationId xmlns:a16="http://schemas.microsoft.com/office/drawing/2014/main" id="{132F0F08-B3B8-9257-46BA-407143F4EA5A}"/>
              </a:ext>
            </a:extLst>
          </p:cNvPr>
          <p:cNvPicPr>
            <a:picLocks noChangeAspect="1"/>
          </p:cNvPicPr>
          <p:nvPr/>
        </p:nvPicPr>
        <p:blipFill>
          <a:blip r:embed="rId4"/>
          <a:stretch>
            <a:fillRect/>
          </a:stretch>
        </p:blipFill>
        <p:spPr>
          <a:xfrm>
            <a:off x="79634" y="848491"/>
            <a:ext cx="2507456" cy="3244943"/>
          </a:xfrm>
          <a:prstGeom prst="rect">
            <a:avLst/>
          </a:prstGeom>
        </p:spPr>
      </p:pic>
      <p:pic>
        <p:nvPicPr>
          <p:cNvPr id="4" name="Picture 3">
            <a:extLst>
              <a:ext uri="{FF2B5EF4-FFF2-40B4-BE49-F238E27FC236}">
                <a16:creationId xmlns:a16="http://schemas.microsoft.com/office/drawing/2014/main" id="{EB272D52-960C-0BFA-C5AE-8E74E7E4A6C0}"/>
              </a:ext>
            </a:extLst>
          </p:cNvPr>
          <p:cNvPicPr>
            <a:picLocks noChangeAspect="1"/>
          </p:cNvPicPr>
          <p:nvPr/>
        </p:nvPicPr>
        <p:blipFill>
          <a:blip r:embed="rId5"/>
          <a:stretch>
            <a:fillRect/>
          </a:stretch>
        </p:blipFill>
        <p:spPr>
          <a:xfrm>
            <a:off x="2409684" y="2057219"/>
            <a:ext cx="3756468" cy="2793789"/>
          </a:xfrm>
          <a:prstGeom prst="rect">
            <a:avLst/>
          </a:prstGeom>
        </p:spPr>
      </p:pic>
      <p:sp>
        <p:nvSpPr>
          <p:cNvPr id="5" name="TextBox 4">
            <a:extLst>
              <a:ext uri="{FF2B5EF4-FFF2-40B4-BE49-F238E27FC236}">
                <a16:creationId xmlns:a16="http://schemas.microsoft.com/office/drawing/2014/main" id="{3AD0EEF6-B5D6-040B-E39A-3C39BA3D9095}"/>
              </a:ext>
            </a:extLst>
          </p:cNvPr>
          <p:cNvSpPr txBox="1"/>
          <p:nvPr/>
        </p:nvSpPr>
        <p:spPr>
          <a:xfrm>
            <a:off x="205740" y="4229848"/>
            <a:ext cx="1893532" cy="507831"/>
          </a:xfrm>
          <a:prstGeom prst="rect">
            <a:avLst/>
          </a:prstGeom>
          <a:noFill/>
        </p:spPr>
        <p:txBody>
          <a:bodyPr wrap="none" rtlCol="0">
            <a:spAutoFit/>
          </a:bodyPr>
          <a:lstStyle/>
          <a:p>
            <a:r>
              <a:rPr lang="en-US" sz="1350" dirty="0"/>
              <a:t>NIST reports establish</a:t>
            </a:r>
          </a:p>
          <a:p>
            <a:r>
              <a:rPr lang="en-US" sz="1350" dirty="0"/>
              <a:t>critical need. </a:t>
            </a:r>
          </a:p>
        </p:txBody>
      </p:sp>
      <p:sp>
        <p:nvSpPr>
          <p:cNvPr id="7" name="TextBox 6">
            <a:extLst>
              <a:ext uri="{FF2B5EF4-FFF2-40B4-BE49-F238E27FC236}">
                <a16:creationId xmlns:a16="http://schemas.microsoft.com/office/drawing/2014/main" id="{257F5215-EA71-2CB0-AC16-68BC623E49C1}"/>
              </a:ext>
            </a:extLst>
          </p:cNvPr>
          <p:cNvSpPr txBox="1"/>
          <p:nvPr/>
        </p:nvSpPr>
        <p:spPr>
          <a:xfrm>
            <a:off x="6274820" y="2057219"/>
            <a:ext cx="2789546" cy="3000821"/>
          </a:xfrm>
          <a:prstGeom prst="rect">
            <a:avLst/>
          </a:prstGeom>
          <a:noFill/>
        </p:spPr>
        <p:txBody>
          <a:bodyPr wrap="square" rtlCol="0">
            <a:spAutoFit/>
          </a:bodyPr>
          <a:lstStyle/>
          <a:p>
            <a:pPr marL="214313" indent="-214313">
              <a:buFont typeface="Arial" panose="020B0604020202020204" pitchFamily="34" charset="0"/>
              <a:buChar char="•"/>
            </a:pPr>
            <a:r>
              <a:rPr lang="en-US" sz="1350" dirty="0"/>
              <a:t>Compact XFELs uniquely enabled by bright e- beams</a:t>
            </a:r>
          </a:p>
          <a:p>
            <a:pPr marL="557213" lvl="1" indent="-214313">
              <a:buFont typeface="Arial" panose="020B0604020202020204" pitchFamily="34" charset="0"/>
              <a:buChar char="•"/>
            </a:pPr>
            <a:r>
              <a:rPr lang="en-US" sz="1350" dirty="0"/>
              <a:t>Now high flux, hard x-rays</a:t>
            </a:r>
          </a:p>
          <a:p>
            <a:pPr marL="214313" indent="-214313">
              <a:buFont typeface="Arial" panose="020B0604020202020204" pitchFamily="34" charset="0"/>
              <a:buChar char="•"/>
            </a:pPr>
            <a:r>
              <a:rPr lang="en-US" sz="1350" dirty="0"/>
              <a:t>Improve proof-of-principle light source </a:t>
            </a:r>
            <a:r>
              <a:rPr lang="en-US" sz="1350" dirty="0" err="1"/>
              <a:t>exp’t</a:t>
            </a:r>
            <a:r>
              <a:rPr lang="en-US" sz="1350" dirty="0"/>
              <a:t> flux by 1E5 </a:t>
            </a:r>
          </a:p>
          <a:p>
            <a:pPr marL="214313" indent="-214313">
              <a:buFont typeface="Arial" panose="020B0604020202020204" pitchFamily="34" charset="0"/>
              <a:buChar char="•"/>
            </a:pPr>
            <a:r>
              <a:rPr lang="en-US" sz="1350" dirty="0"/>
              <a:t>Gov’t/industry/investor partnership</a:t>
            </a:r>
          </a:p>
          <a:p>
            <a:pPr marL="557213" lvl="1" indent="-214313">
              <a:buFont typeface="Arial" panose="020B0604020202020204" pitchFamily="34" charset="0"/>
              <a:buChar char="•"/>
            </a:pPr>
            <a:r>
              <a:rPr lang="en-US" sz="1350" dirty="0"/>
              <a:t>UCLA/</a:t>
            </a:r>
            <a:r>
              <a:rPr lang="en-US" sz="1350" dirty="0" err="1"/>
              <a:t>RadiaBeam</a:t>
            </a:r>
            <a:r>
              <a:rPr lang="en-US" sz="1350" dirty="0"/>
              <a:t> NSF STTR proposal; Intel support</a:t>
            </a:r>
          </a:p>
          <a:p>
            <a:pPr marL="557213" lvl="1" indent="-214313">
              <a:buFont typeface="Arial" panose="020B0604020202020204" pitchFamily="34" charset="0"/>
              <a:buChar char="•"/>
            </a:pPr>
            <a:r>
              <a:rPr lang="en-US" sz="1350" dirty="0"/>
              <a:t> NIST and ARDAP proposals with </a:t>
            </a:r>
            <a:r>
              <a:rPr lang="en-US" sz="1350" dirty="0" err="1"/>
              <a:t>RadiaBeam</a:t>
            </a:r>
            <a:endParaRPr lang="en-US" sz="1350" dirty="0"/>
          </a:p>
          <a:p>
            <a:pPr marL="557213" lvl="1" indent="-214313">
              <a:buFont typeface="Arial" panose="020B0604020202020204" pitchFamily="34" charset="0"/>
              <a:buChar char="•"/>
            </a:pPr>
            <a:r>
              <a:rPr lang="en-US" sz="1350" dirty="0"/>
              <a:t>VC firm engaged (NDA protected)</a:t>
            </a:r>
          </a:p>
        </p:txBody>
      </p:sp>
      <p:sp>
        <p:nvSpPr>
          <p:cNvPr id="8" name="TextBox 7">
            <a:extLst>
              <a:ext uri="{FF2B5EF4-FFF2-40B4-BE49-F238E27FC236}">
                <a16:creationId xmlns:a16="http://schemas.microsoft.com/office/drawing/2014/main" id="{10C47B21-A17B-30DC-32ED-FFDE00B3791F}"/>
              </a:ext>
            </a:extLst>
          </p:cNvPr>
          <p:cNvSpPr txBox="1"/>
          <p:nvPr/>
        </p:nvSpPr>
        <p:spPr>
          <a:xfrm>
            <a:off x="7785545" y="758354"/>
            <a:ext cx="569387" cy="707886"/>
          </a:xfrm>
          <a:prstGeom prst="rect">
            <a:avLst/>
          </a:prstGeom>
          <a:noFill/>
        </p:spPr>
        <p:txBody>
          <a:bodyPr wrap="none" rtlCol="0">
            <a:spAutoFit/>
          </a:bodyPr>
          <a:lstStyle/>
          <a:p>
            <a:r>
              <a:rPr lang="en-US" sz="4000" dirty="0">
                <a:solidFill>
                  <a:srgbClr val="00B050"/>
                </a:solidFill>
                <a:latin typeface="Wingdings" pitchFamily="2" charset="2"/>
              </a:rPr>
              <a:t>✓</a:t>
            </a:r>
            <a:endParaRPr lang="en-US" dirty="0">
              <a:solidFill>
                <a:srgbClr val="00B050"/>
              </a:solidFill>
              <a:latin typeface="Wingdings" pitchFamily="2" charset="2"/>
            </a:endParaRPr>
          </a:p>
        </p:txBody>
      </p:sp>
      <p:sp>
        <p:nvSpPr>
          <p:cNvPr id="9" name="TextBox 8">
            <a:extLst>
              <a:ext uri="{FF2B5EF4-FFF2-40B4-BE49-F238E27FC236}">
                <a16:creationId xmlns:a16="http://schemas.microsoft.com/office/drawing/2014/main" id="{F5107D33-6687-1E9B-EEEE-69392E0D32C5}"/>
              </a:ext>
            </a:extLst>
          </p:cNvPr>
          <p:cNvSpPr txBox="1"/>
          <p:nvPr/>
        </p:nvSpPr>
        <p:spPr>
          <a:xfrm>
            <a:off x="8241189" y="971268"/>
            <a:ext cx="902811" cy="369332"/>
          </a:xfrm>
          <a:prstGeom prst="rect">
            <a:avLst/>
          </a:prstGeom>
          <a:noFill/>
        </p:spPr>
        <p:txBody>
          <a:bodyPr wrap="none" rtlCol="0">
            <a:spAutoFit/>
          </a:bodyPr>
          <a:lstStyle/>
          <a:p>
            <a:r>
              <a:rPr lang="en-US" dirty="0"/>
              <a:t>(many)</a:t>
            </a:r>
          </a:p>
        </p:txBody>
      </p:sp>
    </p:spTree>
    <p:extLst>
      <p:ext uri="{BB962C8B-B14F-4D97-AF65-F5344CB8AC3E}">
        <p14:creationId xmlns:p14="http://schemas.microsoft.com/office/powerpoint/2010/main" val="418723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943B16-1166-4A4A-B190-74712AF24D67}"/>
              </a:ext>
            </a:extLst>
          </p:cNvPr>
          <p:cNvSpPr>
            <a:spLocks noGrp="1"/>
          </p:cNvSpPr>
          <p:nvPr>
            <p:ph type="title"/>
          </p:nvPr>
        </p:nvSpPr>
        <p:spPr/>
        <p:txBody>
          <a:bodyPr/>
          <a:lstStyle/>
          <a:p>
            <a:r>
              <a:rPr lang="en-US" sz="2600" dirty="0"/>
              <a:t>To Recap – Knowledge Transfer Roadmap</a:t>
            </a:r>
          </a:p>
        </p:txBody>
      </p:sp>
      <p:sp>
        <p:nvSpPr>
          <p:cNvPr id="4" name="Date Placeholder 3">
            <a:extLst>
              <a:ext uri="{FF2B5EF4-FFF2-40B4-BE49-F238E27FC236}">
                <a16:creationId xmlns:a16="http://schemas.microsoft.com/office/drawing/2014/main" id="{331B715D-E280-5647-996E-AEF871073A4F}"/>
              </a:ext>
            </a:extLst>
          </p:cNvPr>
          <p:cNvSpPr>
            <a:spLocks noGrp="1"/>
          </p:cNvSpPr>
          <p:nvPr>
            <p:ph type="dt" sz="half" idx="10"/>
          </p:nvPr>
        </p:nvSpPr>
        <p:spPr/>
        <p:txBody>
          <a:bodyPr/>
          <a:lstStyle/>
          <a:p>
            <a:r>
              <a:rPr lang="en-US" dirty="0"/>
              <a:t>03/15/2024</a:t>
            </a:r>
          </a:p>
        </p:txBody>
      </p:sp>
      <p:sp>
        <p:nvSpPr>
          <p:cNvPr id="5" name="Footer Placeholder 4">
            <a:extLst>
              <a:ext uri="{FF2B5EF4-FFF2-40B4-BE49-F238E27FC236}">
                <a16:creationId xmlns:a16="http://schemas.microsoft.com/office/drawing/2014/main" id="{8EF37753-5951-8645-B7A7-B8255398F208}"/>
              </a:ext>
            </a:extLst>
          </p:cNvPr>
          <p:cNvSpPr>
            <a:spLocks noGrp="1"/>
          </p:cNvSpPr>
          <p:nvPr>
            <p:ph type="ftr" sz="quarter" idx="11"/>
          </p:nvPr>
        </p:nvSpPr>
        <p:spPr/>
        <p:txBody>
          <a:bodyPr/>
          <a:lstStyle/>
          <a:p>
            <a:r>
              <a:rPr lang="en-US"/>
              <a:t>Biedron | CBB Knowledge Transfer</a:t>
            </a:r>
          </a:p>
        </p:txBody>
      </p:sp>
      <p:sp>
        <p:nvSpPr>
          <p:cNvPr id="6" name="Slide Number Placeholder 5">
            <a:extLst>
              <a:ext uri="{FF2B5EF4-FFF2-40B4-BE49-F238E27FC236}">
                <a16:creationId xmlns:a16="http://schemas.microsoft.com/office/drawing/2014/main" id="{3ACBADA8-CEDE-9F42-A68F-B764991A4E1C}"/>
              </a:ext>
            </a:extLst>
          </p:cNvPr>
          <p:cNvSpPr>
            <a:spLocks noGrp="1"/>
          </p:cNvSpPr>
          <p:nvPr>
            <p:ph type="sldNum" sz="quarter" idx="12"/>
          </p:nvPr>
        </p:nvSpPr>
        <p:spPr/>
        <p:txBody>
          <a:bodyPr/>
          <a:lstStyle/>
          <a:p>
            <a:fld id="{921CBE81-14BD-7343-B359-01BCBA3179F9}" type="slidenum">
              <a:rPr lang="en-US" smtClean="0"/>
              <a:t>32</a:t>
            </a:fld>
            <a:endParaRPr lang="en-US"/>
          </a:p>
        </p:txBody>
      </p:sp>
      <p:pic>
        <p:nvPicPr>
          <p:cNvPr id="7" name="Picture 23" descr="A picture containing text&#10;&#10;Description automatically generated">
            <a:extLst>
              <a:ext uri="{FF2B5EF4-FFF2-40B4-BE49-F238E27FC236}">
                <a16:creationId xmlns:a16="http://schemas.microsoft.com/office/drawing/2014/main" id="{504FAD8A-660A-B343-9830-AFB0A67A263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67563" y="635628"/>
            <a:ext cx="7612912" cy="4298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1597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071C9B-7B47-D74D-B03F-DE15B1A73A95}"/>
              </a:ext>
            </a:extLst>
          </p:cNvPr>
          <p:cNvSpPr>
            <a:spLocks noGrp="1"/>
          </p:cNvSpPr>
          <p:nvPr>
            <p:ph idx="1"/>
          </p:nvPr>
        </p:nvSpPr>
        <p:spPr>
          <a:xfrm>
            <a:off x="0" y="415306"/>
            <a:ext cx="9144000" cy="4312888"/>
          </a:xfrm>
        </p:spPr>
        <p:txBody>
          <a:bodyPr/>
          <a:lstStyle/>
          <a:p>
            <a:pPr marL="0" indent="0">
              <a:buNone/>
            </a:pPr>
            <a:endParaRPr lang="en-US" dirty="0"/>
          </a:p>
          <a:p>
            <a:r>
              <a:rPr lang="en-US" b="1" dirty="0"/>
              <a:t>Each priority deliverable has a concrete KT plan: </a:t>
            </a:r>
            <a:r>
              <a:rPr lang="en-US" dirty="0"/>
              <a:t>The section of the Strategic Plan on Knowledge Transfer has very specific plans with identified end users.</a:t>
            </a:r>
          </a:p>
          <a:p>
            <a:r>
              <a:rPr lang="en-US" altLang="ja-JP" b="1" dirty="0">
                <a:solidFill>
                  <a:schemeClr val="accent1"/>
                </a:solidFill>
                <a:latin typeface="Calibri Light" panose="020F0302020204030204" pitchFamily="34" charset="0"/>
                <a:ea typeface="Times New Roman" panose="02020603050405020304" pitchFamily="18" charset="0"/>
                <a:cs typeface="Calibri Light" panose="020F0302020204030204" pitchFamily="34" charset="0"/>
              </a:rPr>
              <a:t>See </a:t>
            </a:r>
            <a:r>
              <a:rPr lang="en-US" altLang="ja-JP" b="1" dirty="0" err="1">
                <a:solidFill>
                  <a:schemeClr val="accent1"/>
                </a:solidFill>
                <a:latin typeface="Calibri Light" panose="020F0302020204030204" pitchFamily="34" charset="0"/>
                <a:ea typeface="Times New Roman" panose="02020603050405020304" pitchFamily="18" charset="0"/>
                <a:cs typeface="Calibri Light" panose="020F0302020204030204" pitchFamily="34" charset="0"/>
              </a:rPr>
              <a:t>Sibener’s</a:t>
            </a:r>
            <a:r>
              <a:rPr lang="en-US" altLang="ja-JP" b="1" dirty="0">
                <a:solidFill>
                  <a:schemeClr val="accent1"/>
                </a:solidFill>
                <a:latin typeface="Calibri Light" panose="020F0302020204030204" pitchFamily="34" charset="0"/>
                <a:ea typeface="Times New Roman" panose="02020603050405020304" pitchFamily="18" charset="0"/>
                <a:cs typeface="Calibri Light" panose="020F0302020204030204" pitchFamily="34" charset="0"/>
              </a:rPr>
              <a:t> talk </a:t>
            </a:r>
            <a:r>
              <a:rPr lang="en-US" b="1" dirty="0"/>
              <a:t>- Close integration with the end-users: </a:t>
            </a:r>
            <a:r>
              <a:rPr lang="en-US" dirty="0"/>
              <a:t>We work closely with the end users to understand their requirements and receive feedback throughout the development cycle.</a:t>
            </a:r>
          </a:p>
          <a:p>
            <a:r>
              <a:rPr lang="en-US" b="1" dirty="0"/>
              <a:t>The Knowledge Transfer activities have momentum: </a:t>
            </a:r>
            <a:r>
              <a:rPr lang="en-US" dirty="0"/>
              <a:t>For many CBB technologies and methods, there already has been significant KT.</a:t>
            </a:r>
          </a:p>
          <a:p>
            <a:r>
              <a:rPr lang="en-US" altLang="ja-JP" b="1" dirty="0">
                <a:solidFill>
                  <a:schemeClr val="accent1"/>
                </a:solidFill>
                <a:latin typeface="Calibri Light" panose="020F0302020204030204" pitchFamily="34" charset="0"/>
                <a:ea typeface="Times New Roman" panose="02020603050405020304" pitchFamily="18" charset="0"/>
                <a:cs typeface="Calibri Light" panose="020F0302020204030204" pitchFamily="34" charset="0"/>
              </a:rPr>
              <a:t>See Hines’ talk </a:t>
            </a:r>
            <a:r>
              <a:rPr lang="en-US" b="1" dirty="0"/>
              <a:t>- The Knowledge Transfer through 51 alumni:</a:t>
            </a:r>
            <a:r>
              <a:rPr lang="en-US" dirty="0"/>
              <a:t> </a:t>
            </a:r>
          </a:p>
          <a:p>
            <a:pPr lvl="1"/>
            <a:r>
              <a:rPr lang="en-US" dirty="0"/>
              <a:t>11 in industry (21.5%)</a:t>
            </a:r>
          </a:p>
          <a:p>
            <a:pPr lvl="1"/>
            <a:r>
              <a:rPr lang="en-US" dirty="0"/>
              <a:t>16 into labs (31%)</a:t>
            </a:r>
          </a:p>
          <a:p>
            <a:pPr lvl="1"/>
            <a:r>
              <a:rPr lang="en-US" dirty="0"/>
              <a:t>22 academia/institutes/teaching (43%)</a:t>
            </a:r>
          </a:p>
          <a:p>
            <a:pPr lvl="1"/>
            <a:r>
              <a:rPr lang="en-US" dirty="0"/>
              <a:t>2 Unknown (3.9%)</a:t>
            </a:r>
          </a:p>
          <a:p>
            <a:pPr lvl="1"/>
            <a:endParaRPr lang="en-US" dirty="0"/>
          </a:p>
          <a:p>
            <a:r>
              <a:rPr lang="en-US" dirty="0"/>
              <a:t>Thanks for your attention.</a:t>
            </a:r>
          </a:p>
          <a:p>
            <a:r>
              <a:rPr lang="en-US" dirty="0"/>
              <a:t>Questions?</a:t>
            </a:r>
          </a:p>
        </p:txBody>
      </p:sp>
      <p:sp>
        <p:nvSpPr>
          <p:cNvPr id="3" name="Title 2">
            <a:extLst>
              <a:ext uri="{FF2B5EF4-FFF2-40B4-BE49-F238E27FC236}">
                <a16:creationId xmlns:a16="http://schemas.microsoft.com/office/drawing/2014/main" id="{D191B70E-44F2-5441-B1D7-3E7902669A10}"/>
              </a:ext>
            </a:extLst>
          </p:cNvPr>
          <p:cNvSpPr>
            <a:spLocks noGrp="1"/>
          </p:cNvSpPr>
          <p:nvPr>
            <p:ph type="title"/>
          </p:nvPr>
        </p:nvSpPr>
        <p:spPr/>
        <p:txBody>
          <a:bodyPr/>
          <a:lstStyle/>
          <a:p>
            <a:r>
              <a:rPr lang="en-US" dirty="0"/>
              <a:t>Summary</a:t>
            </a:r>
          </a:p>
        </p:txBody>
      </p:sp>
      <p:sp>
        <p:nvSpPr>
          <p:cNvPr id="4" name="Date Placeholder 3">
            <a:extLst>
              <a:ext uri="{FF2B5EF4-FFF2-40B4-BE49-F238E27FC236}">
                <a16:creationId xmlns:a16="http://schemas.microsoft.com/office/drawing/2014/main" id="{A556DBA4-2C25-8A4F-BDF4-568B80056B73}"/>
              </a:ext>
            </a:extLst>
          </p:cNvPr>
          <p:cNvSpPr>
            <a:spLocks noGrp="1"/>
          </p:cNvSpPr>
          <p:nvPr>
            <p:ph type="dt" sz="half" idx="10"/>
          </p:nvPr>
        </p:nvSpPr>
        <p:spPr/>
        <p:txBody>
          <a:bodyPr/>
          <a:lstStyle/>
          <a:p>
            <a:r>
              <a:rPr lang="en-US" dirty="0"/>
              <a:t>03/15/2024</a:t>
            </a:r>
          </a:p>
        </p:txBody>
      </p:sp>
      <p:sp>
        <p:nvSpPr>
          <p:cNvPr id="5" name="Footer Placeholder 4">
            <a:extLst>
              <a:ext uri="{FF2B5EF4-FFF2-40B4-BE49-F238E27FC236}">
                <a16:creationId xmlns:a16="http://schemas.microsoft.com/office/drawing/2014/main" id="{BCA7FE89-8449-D745-BDF5-43CB5326256D}"/>
              </a:ext>
            </a:extLst>
          </p:cNvPr>
          <p:cNvSpPr>
            <a:spLocks noGrp="1"/>
          </p:cNvSpPr>
          <p:nvPr>
            <p:ph type="ftr" sz="quarter" idx="11"/>
          </p:nvPr>
        </p:nvSpPr>
        <p:spPr/>
        <p:txBody>
          <a:bodyPr/>
          <a:lstStyle/>
          <a:p>
            <a:r>
              <a:rPr lang="en-US" dirty="0"/>
              <a:t>Biedron | CBB Knowledge Transfer</a:t>
            </a:r>
          </a:p>
        </p:txBody>
      </p:sp>
      <p:sp>
        <p:nvSpPr>
          <p:cNvPr id="6" name="Slide Number Placeholder 5">
            <a:extLst>
              <a:ext uri="{FF2B5EF4-FFF2-40B4-BE49-F238E27FC236}">
                <a16:creationId xmlns:a16="http://schemas.microsoft.com/office/drawing/2014/main" id="{17562041-017D-1444-8770-935F361C6994}"/>
              </a:ext>
            </a:extLst>
          </p:cNvPr>
          <p:cNvSpPr>
            <a:spLocks noGrp="1"/>
          </p:cNvSpPr>
          <p:nvPr>
            <p:ph type="sldNum" sz="quarter" idx="12"/>
          </p:nvPr>
        </p:nvSpPr>
        <p:spPr/>
        <p:txBody>
          <a:bodyPr/>
          <a:lstStyle/>
          <a:p>
            <a:fld id="{921CBE81-14BD-7343-B359-01BCBA3179F9}" type="slidenum">
              <a:rPr lang="en-US" smtClean="0"/>
              <a:t>33</a:t>
            </a:fld>
            <a:endParaRPr lang="en-US"/>
          </a:p>
        </p:txBody>
      </p:sp>
    </p:spTree>
    <p:extLst>
      <p:ext uri="{BB962C8B-B14F-4D97-AF65-F5344CB8AC3E}">
        <p14:creationId xmlns:p14="http://schemas.microsoft.com/office/powerpoint/2010/main" val="41071097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4DEB68-D4DC-4C48-819C-BDBF44EFD534}"/>
              </a:ext>
            </a:extLst>
          </p:cNvPr>
          <p:cNvSpPr>
            <a:spLocks noGrp="1"/>
          </p:cNvSpPr>
          <p:nvPr>
            <p:ph idx="1"/>
          </p:nvPr>
        </p:nvSpPr>
        <p:spPr/>
        <p:txBody>
          <a:bodyPr/>
          <a:lstStyle/>
          <a:p>
            <a:r>
              <a:rPr lang="en-US" sz="1000" dirty="0"/>
              <a:t>Add-GP-UCD – an algorithm, additive function, Gaussian process upper confidence bound </a:t>
            </a:r>
          </a:p>
          <a:p>
            <a:r>
              <a:rPr lang="en-US" sz="1000" dirty="0"/>
              <a:t>ANA – Advanced and Novel Accelerators</a:t>
            </a:r>
          </a:p>
          <a:p>
            <a:r>
              <a:rPr lang="en-US" sz="1000" dirty="0"/>
              <a:t>ANL – Argonne for short but DOE’s Argonne National Laboratory</a:t>
            </a:r>
          </a:p>
          <a:p>
            <a:r>
              <a:rPr lang="en-US" sz="1000" dirty="0"/>
              <a:t>AI – Artificial Intelligence</a:t>
            </a:r>
          </a:p>
          <a:p>
            <a:r>
              <a:rPr lang="en-US" sz="1000" dirty="0"/>
              <a:t>AILC – America’s International Linear Collider</a:t>
            </a:r>
          </a:p>
          <a:p>
            <a:r>
              <a:rPr lang="en-US" sz="1000" dirty="0"/>
              <a:t>AI/ML – Artificial Intelligence/Machine Learning</a:t>
            </a:r>
          </a:p>
          <a:p>
            <a:r>
              <a:rPr lang="en-US" sz="1000" dirty="0"/>
              <a:t>APS – American Physical Society</a:t>
            </a:r>
          </a:p>
          <a:p>
            <a:r>
              <a:rPr lang="en-US" sz="1000" dirty="0"/>
              <a:t>ASU – Arizona State University</a:t>
            </a:r>
          </a:p>
          <a:p>
            <a:r>
              <a:rPr lang="en-US" sz="1000" dirty="0"/>
              <a:t>ATF - Accelerator Test Facility</a:t>
            </a:r>
          </a:p>
          <a:p>
            <a:r>
              <a:rPr lang="en-US" sz="1000" dirty="0"/>
              <a:t>AVS – American Vacuum Society</a:t>
            </a:r>
          </a:p>
          <a:p>
            <a:r>
              <a:rPr lang="en-US" sz="1000" dirty="0"/>
              <a:t>AWA – Argonne Wakefield Accelerator</a:t>
            </a:r>
          </a:p>
          <a:p>
            <a:r>
              <a:rPr lang="en-US" sz="1000" dirty="0"/>
              <a:t>BDC – Beam Dynamics and Control</a:t>
            </a:r>
          </a:p>
          <a:p>
            <a:r>
              <a:rPr lang="en-US" sz="1000" dirty="0"/>
              <a:t>BES – DOE, SC, Office of Basic Energy Sciences</a:t>
            </a:r>
          </a:p>
          <a:p>
            <a:r>
              <a:rPr lang="en-US" sz="1000" dirty="0"/>
              <a:t>BNL – DOE’s Brookhaven National Laboratory</a:t>
            </a:r>
          </a:p>
          <a:p>
            <a:r>
              <a:rPr lang="en-US" sz="1000" dirty="0"/>
              <a:t>BO – Bayesian Optimization</a:t>
            </a:r>
          </a:p>
          <a:p>
            <a:r>
              <a:rPr lang="en-US" sz="1000" dirty="0"/>
              <a:t>CBB – Center for Bright Beams</a:t>
            </a:r>
          </a:p>
          <a:p>
            <a:r>
              <a:rPr lang="en-US" sz="1000" dirty="0"/>
              <a:t>CESR - Cornell Electron Storage Ring</a:t>
            </a:r>
          </a:p>
          <a:p>
            <a:r>
              <a:rPr lang="en-US" sz="1000" dirty="0"/>
              <a:t>CHESS – Cornell High Energy Synchrotron Sources</a:t>
            </a:r>
          </a:p>
          <a:p>
            <a:r>
              <a:rPr lang="en-US" sz="1000" dirty="0"/>
              <a:t>CEOS - Corrected Electron Optical Systems </a:t>
            </a:r>
          </a:p>
          <a:p>
            <a:r>
              <a:rPr lang="en-US" sz="1000" dirty="0"/>
              <a:t>CGP-UCB – an algorithm, Contextual Gaussian Process upper confidence bound</a:t>
            </a:r>
          </a:p>
          <a:p>
            <a:r>
              <a:rPr lang="en-US" sz="1000" dirty="0"/>
              <a:t>CNN – Convolutional Neural Network</a:t>
            </a:r>
          </a:p>
          <a:p>
            <a:r>
              <a:rPr lang="en-US" sz="1000" dirty="0"/>
              <a:t>CVD – Chemical Vapor Definition</a:t>
            </a:r>
          </a:p>
          <a:p>
            <a:r>
              <a:rPr lang="en-US" sz="1000" dirty="0"/>
              <a:t>CW – continuous wave or continuous beam in the context of beams</a:t>
            </a:r>
          </a:p>
          <a:p>
            <a:r>
              <a:rPr lang="en-US" sz="1000" dirty="0"/>
              <a:t>DEPS - Directed Energy Professional Society</a:t>
            </a:r>
          </a:p>
          <a:p>
            <a:endParaRPr lang="en-US" sz="1000" dirty="0"/>
          </a:p>
          <a:p>
            <a:endParaRPr lang="en-US" sz="1000" dirty="0"/>
          </a:p>
          <a:p>
            <a:endParaRPr lang="en-US" sz="1000" dirty="0"/>
          </a:p>
        </p:txBody>
      </p:sp>
      <p:sp>
        <p:nvSpPr>
          <p:cNvPr id="3" name="Title 2">
            <a:extLst>
              <a:ext uri="{FF2B5EF4-FFF2-40B4-BE49-F238E27FC236}">
                <a16:creationId xmlns:a16="http://schemas.microsoft.com/office/drawing/2014/main" id="{8F865A8E-EC95-9A4E-8B0E-8AFC01787033}"/>
              </a:ext>
            </a:extLst>
          </p:cNvPr>
          <p:cNvSpPr>
            <a:spLocks noGrp="1"/>
          </p:cNvSpPr>
          <p:nvPr>
            <p:ph type="title"/>
          </p:nvPr>
        </p:nvSpPr>
        <p:spPr/>
        <p:txBody>
          <a:bodyPr/>
          <a:lstStyle/>
          <a:p>
            <a:r>
              <a:rPr lang="en-US" dirty="0"/>
              <a:t>Acronyms</a:t>
            </a:r>
          </a:p>
        </p:txBody>
      </p:sp>
      <p:sp>
        <p:nvSpPr>
          <p:cNvPr id="4" name="Date Placeholder 3">
            <a:extLst>
              <a:ext uri="{FF2B5EF4-FFF2-40B4-BE49-F238E27FC236}">
                <a16:creationId xmlns:a16="http://schemas.microsoft.com/office/drawing/2014/main" id="{AAAFC957-944C-1A4C-B75C-8D9BE0BA160C}"/>
              </a:ext>
            </a:extLst>
          </p:cNvPr>
          <p:cNvSpPr>
            <a:spLocks noGrp="1"/>
          </p:cNvSpPr>
          <p:nvPr>
            <p:ph type="dt" sz="half" idx="10"/>
          </p:nvPr>
        </p:nvSpPr>
        <p:spPr/>
        <p:txBody>
          <a:bodyPr/>
          <a:lstStyle/>
          <a:p>
            <a:r>
              <a:rPr lang="en-US"/>
              <a:t>07/18/2023</a:t>
            </a:r>
          </a:p>
        </p:txBody>
      </p:sp>
      <p:sp>
        <p:nvSpPr>
          <p:cNvPr id="5" name="Footer Placeholder 4">
            <a:extLst>
              <a:ext uri="{FF2B5EF4-FFF2-40B4-BE49-F238E27FC236}">
                <a16:creationId xmlns:a16="http://schemas.microsoft.com/office/drawing/2014/main" id="{CD035402-A559-294D-B6EC-A77C15786604}"/>
              </a:ext>
            </a:extLst>
          </p:cNvPr>
          <p:cNvSpPr>
            <a:spLocks noGrp="1"/>
          </p:cNvSpPr>
          <p:nvPr>
            <p:ph type="ftr" sz="quarter" idx="11"/>
          </p:nvPr>
        </p:nvSpPr>
        <p:spPr/>
        <p:txBody>
          <a:bodyPr/>
          <a:lstStyle/>
          <a:p>
            <a:r>
              <a:rPr lang="en-US"/>
              <a:t>Biedron | CBB Knowledge Transfer</a:t>
            </a:r>
          </a:p>
        </p:txBody>
      </p:sp>
      <p:sp>
        <p:nvSpPr>
          <p:cNvPr id="6" name="Slide Number Placeholder 5">
            <a:extLst>
              <a:ext uri="{FF2B5EF4-FFF2-40B4-BE49-F238E27FC236}">
                <a16:creationId xmlns:a16="http://schemas.microsoft.com/office/drawing/2014/main" id="{6E58F2E2-4844-A945-9DD4-2E939058EB94}"/>
              </a:ext>
            </a:extLst>
          </p:cNvPr>
          <p:cNvSpPr>
            <a:spLocks noGrp="1"/>
          </p:cNvSpPr>
          <p:nvPr>
            <p:ph type="sldNum" sz="quarter" idx="12"/>
          </p:nvPr>
        </p:nvSpPr>
        <p:spPr/>
        <p:txBody>
          <a:bodyPr/>
          <a:lstStyle/>
          <a:p>
            <a:fld id="{921CBE81-14BD-7343-B359-01BCBA3179F9}" type="slidenum">
              <a:rPr lang="en-US" smtClean="0"/>
              <a:t>34</a:t>
            </a:fld>
            <a:endParaRPr lang="en-US"/>
          </a:p>
        </p:txBody>
      </p:sp>
    </p:spTree>
    <p:extLst>
      <p:ext uri="{BB962C8B-B14F-4D97-AF65-F5344CB8AC3E}">
        <p14:creationId xmlns:p14="http://schemas.microsoft.com/office/powerpoint/2010/main" val="1639990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4DEB68-D4DC-4C48-819C-BDBF44EFD534}"/>
              </a:ext>
            </a:extLst>
          </p:cNvPr>
          <p:cNvSpPr>
            <a:spLocks noGrp="1"/>
          </p:cNvSpPr>
          <p:nvPr>
            <p:ph idx="1"/>
          </p:nvPr>
        </p:nvSpPr>
        <p:spPr>
          <a:xfrm>
            <a:off x="0" y="483855"/>
            <a:ext cx="9144000" cy="4312888"/>
          </a:xfrm>
        </p:spPr>
        <p:txBody>
          <a:bodyPr/>
          <a:lstStyle/>
          <a:p>
            <a:pPr marL="0" indent="0">
              <a:buNone/>
            </a:pPr>
            <a:endParaRPr lang="en-US" sz="1000" dirty="0"/>
          </a:p>
          <a:p>
            <a:r>
              <a:rPr lang="en-US" sz="1000" dirty="0"/>
              <a:t>DMP – Data Management Plan</a:t>
            </a:r>
          </a:p>
          <a:p>
            <a:r>
              <a:rPr lang="en-US" sz="1000" dirty="0"/>
              <a:t>DMP – APS, Division of Materials Physics</a:t>
            </a:r>
          </a:p>
          <a:p>
            <a:r>
              <a:rPr lang="en-US" sz="1000" dirty="0"/>
              <a:t>DOD – Department of Defense</a:t>
            </a:r>
          </a:p>
          <a:p>
            <a:r>
              <a:rPr lang="en-US" sz="1000" dirty="0"/>
              <a:t>DOE – Department of Energy</a:t>
            </a:r>
          </a:p>
          <a:p>
            <a:r>
              <a:rPr lang="en-US" sz="1000" dirty="0"/>
              <a:t>DOE GARD – DOE General Accelerator Research and Development</a:t>
            </a:r>
          </a:p>
          <a:p>
            <a:r>
              <a:rPr lang="en-US" sz="1000" dirty="0"/>
              <a:t>DPF – APS, Division of Particles and Fields</a:t>
            </a:r>
          </a:p>
          <a:p>
            <a:r>
              <a:rPr lang="en-US" sz="1000" dirty="0"/>
              <a:t>DPB – APS, Division of the Physics of Beams</a:t>
            </a:r>
          </a:p>
          <a:p>
            <a:r>
              <a:rPr lang="en-US" sz="1000" dirty="0"/>
              <a:t>EAB – External Advisory Board</a:t>
            </a:r>
          </a:p>
          <a:p>
            <a:r>
              <a:rPr lang="en-US" sz="1000" dirty="0"/>
              <a:t>EAB – Experimental Advisory Board</a:t>
            </a:r>
          </a:p>
          <a:p>
            <a:r>
              <a:rPr lang="en-US" sz="1000" dirty="0"/>
              <a:t>E&amp;E – Energy and the environment</a:t>
            </a:r>
          </a:p>
          <a:p>
            <a:r>
              <a:rPr lang="en-US" sz="1000" dirty="0"/>
              <a:t>EIC - Electron-Ion Collider</a:t>
            </a:r>
          </a:p>
          <a:p>
            <a:r>
              <a:rPr lang="en-US" sz="1000" dirty="0"/>
              <a:t>EM – Electron Microscopy or Electron Microscope</a:t>
            </a:r>
          </a:p>
          <a:p>
            <a:r>
              <a:rPr lang="en-US" sz="1000" dirty="0"/>
              <a:t>EPP – NAS, Elementary Particle Physics (Progress and Promise)</a:t>
            </a:r>
          </a:p>
          <a:p>
            <a:r>
              <a:rPr lang="en-US" sz="1000" dirty="0"/>
              <a:t>EPRI – Energy Power Research Institute</a:t>
            </a:r>
          </a:p>
          <a:p>
            <a:r>
              <a:rPr lang="en-US" sz="1000" dirty="0"/>
              <a:t>FEL – Free-electron laser</a:t>
            </a:r>
          </a:p>
          <a:p>
            <a:r>
              <a:rPr lang="en-US" sz="1000" dirty="0"/>
              <a:t>FEL – Free-electron laser conference</a:t>
            </a:r>
          </a:p>
          <a:p>
            <a:r>
              <a:rPr lang="en-US" sz="1000" dirty="0"/>
              <a:t>FNAL – Fermilab for short but DOE’s Fermi National Accelerator Laboratory, named after Fermi by Congress 25 years after the successful first sustained nuclear reaction by Fermi et al.</a:t>
            </a:r>
          </a:p>
          <a:p>
            <a:r>
              <a:rPr lang="en-US" sz="1000" dirty="0"/>
              <a:t>GP-UCB – an algorithm, Gaussian process upper confidence bound</a:t>
            </a:r>
          </a:p>
          <a:p>
            <a:r>
              <a:rPr lang="en-US" sz="1000" dirty="0"/>
              <a:t>GP-PI – al algorithm, Gaussian process probability of improvement</a:t>
            </a:r>
          </a:p>
          <a:p>
            <a:r>
              <a:rPr lang="en-US" sz="1000" dirty="0"/>
              <a:t>Grad or GRAD – graduate student</a:t>
            </a:r>
          </a:p>
          <a:p>
            <a:r>
              <a:rPr lang="en-US" sz="1000" dirty="0"/>
              <a:t>HERACLES - High </a:t>
            </a:r>
            <a:r>
              <a:rPr lang="en-US" sz="1000" dirty="0" err="1"/>
              <a:t>ElectRon</a:t>
            </a:r>
            <a:r>
              <a:rPr lang="en-US" sz="1000" dirty="0"/>
              <a:t> Average Current for Lifetime </a:t>
            </a:r>
            <a:r>
              <a:rPr lang="en-US" sz="1000" dirty="0" err="1"/>
              <a:t>ExperimentS</a:t>
            </a:r>
            <a:endParaRPr lang="en-US" sz="1000" dirty="0"/>
          </a:p>
          <a:p>
            <a:r>
              <a:rPr lang="en-US" sz="1000" dirty="0" err="1"/>
              <a:t>HiRes</a:t>
            </a:r>
            <a:r>
              <a:rPr lang="en-US" sz="1000" dirty="0"/>
              <a:t> – High-resolution beamline at LBNL</a:t>
            </a:r>
          </a:p>
          <a:p>
            <a:r>
              <a:rPr lang="en-US" sz="1000" dirty="0"/>
              <a:t>ICFA – International Committee on Future Accelerators</a:t>
            </a:r>
          </a:p>
          <a:p>
            <a:endParaRPr lang="en-US" sz="1000" dirty="0"/>
          </a:p>
        </p:txBody>
      </p:sp>
      <p:sp>
        <p:nvSpPr>
          <p:cNvPr id="3" name="Title 2">
            <a:extLst>
              <a:ext uri="{FF2B5EF4-FFF2-40B4-BE49-F238E27FC236}">
                <a16:creationId xmlns:a16="http://schemas.microsoft.com/office/drawing/2014/main" id="{8F865A8E-EC95-9A4E-8B0E-8AFC01787033}"/>
              </a:ext>
            </a:extLst>
          </p:cNvPr>
          <p:cNvSpPr>
            <a:spLocks noGrp="1"/>
          </p:cNvSpPr>
          <p:nvPr>
            <p:ph type="title"/>
          </p:nvPr>
        </p:nvSpPr>
        <p:spPr/>
        <p:txBody>
          <a:bodyPr/>
          <a:lstStyle/>
          <a:p>
            <a:r>
              <a:rPr lang="en-US" dirty="0"/>
              <a:t>Acronyms</a:t>
            </a:r>
          </a:p>
        </p:txBody>
      </p:sp>
      <p:sp>
        <p:nvSpPr>
          <p:cNvPr id="4" name="Date Placeholder 3">
            <a:extLst>
              <a:ext uri="{FF2B5EF4-FFF2-40B4-BE49-F238E27FC236}">
                <a16:creationId xmlns:a16="http://schemas.microsoft.com/office/drawing/2014/main" id="{AAAFC957-944C-1A4C-B75C-8D9BE0BA160C}"/>
              </a:ext>
            </a:extLst>
          </p:cNvPr>
          <p:cNvSpPr>
            <a:spLocks noGrp="1"/>
          </p:cNvSpPr>
          <p:nvPr>
            <p:ph type="dt" sz="half" idx="10"/>
          </p:nvPr>
        </p:nvSpPr>
        <p:spPr/>
        <p:txBody>
          <a:bodyPr/>
          <a:lstStyle/>
          <a:p>
            <a:r>
              <a:rPr lang="en-US"/>
              <a:t>07/18/2023</a:t>
            </a:r>
            <a:endParaRPr lang="en-US" dirty="0"/>
          </a:p>
        </p:txBody>
      </p:sp>
      <p:sp>
        <p:nvSpPr>
          <p:cNvPr id="5" name="Footer Placeholder 4">
            <a:extLst>
              <a:ext uri="{FF2B5EF4-FFF2-40B4-BE49-F238E27FC236}">
                <a16:creationId xmlns:a16="http://schemas.microsoft.com/office/drawing/2014/main" id="{CD035402-A559-294D-B6EC-A77C15786604}"/>
              </a:ext>
            </a:extLst>
          </p:cNvPr>
          <p:cNvSpPr>
            <a:spLocks noGrp="1"/>
          </p:cNvSpPr>
          <p:nvPr>
            <p:ph type="ftr" sz="quarter" idx="11"/>
          </p:nvPr>
        </p:nvSpPr>
        <p:spPr/>
        <p:txBody>
          <a:bodyPr/>
          <a:lstStyle/>
          <a:p>
            <a:r>
              <a:rPr lang="en-US"/>
              <a:t>Biedron | CBB Knowledge Transfer</a:t>
            </a:r>
            <a:endParaRPr lang="en-US" dirty="0"/>
          </a:p>
        </p:txBody>
      </p:sp>
      <p:sp>
        <p:nvSpPr>
          <p:cNvPr id="6" name="Slide Number Placeholder 5">
            <a:extLst>
              <a:ext uri="{FF2B5EF4-FFF2-40B4-BE49-F238E27FC236}">
                <a16:creationId xmlns:a16="http://schemas.microsoft.com/office/drawing/2014/main" id="{6E58F2E2-4844-A945-9DD4-2E939058EB94}"/>
              </a:ext>
            </a:extLst>
          </p:cNvPr>
          <p:cNvSpPr>
            <a:spLocks noGrp="1"/>
          </p:cNvSpPr>
          <p:nvPr>
            <p:ph type="sldNum" sz="quarter" idx="12"/>
          </p:nvPr>
        </p:nvSpPr>
        <p:spPr/>
        <p:txBody>
          <a:bodyPr/>
          <a:lstStyle/>
          <a:p>
            <a:fld id="{921CBE81-14BD-7343-B359-01BCBA3179F9}" type="slidenum">
              <a:rPr lang="en-US" smtClean="0"/>
              <a:t>35</a:t>
            </a:fld>
            <a:endParaRPr lang="en-US"/>
          </a:p>
        </p:txBody>
      </p:sp>
    </p:spTree>
    <p:extLst>
      <p:ext uri="{BB962C8B-B14F-4D97-AF65-F5344CB8AC3E}">
        <p14:creationId xmlns:p14="http://schemas.microsoft.com/office/powerpoint/2010/main" val="815674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4DEB68-D4DC-4C48-819C-BDBF44EFD534}"/>
              </a:ext>
            </a:extLst>
          </p:cNvPr>
          <p:cNvSpPr>
            <a:spLocks noGrp="1"/>
          </p:cNvSpPr>
          <p:nvPr>
            <p:ph idx="1"/>
          </p:nvPr>
        </p:nvSpPr>
        <p:spPr/>
        <p:txBody>
          <a:bodyPr/>
          <a:lstStyle/>
          <a:p>
            <a:r>
              <a:rPr lang="en-US" sz="1000" dirty="0"/>
              <a:t>IDES – Integrated Dynamic Electron Solutions</a:t>
            </a:r>
          </a:p>
          <a:p>
            <a:r>
              <a:rPr lang="en-US" sz="1000" dirty="0"/>
              <a:t>IEEE – Institute of Electrical and Electronics Engineers</a:t>
            </a:r>
          </a:p>
          <a:p>
            <a:r>
              <a:rPr lang="en-US" sz="1000" dirty="0"/>
              <a:t>IEEEUSA - Institute of Electrical and Electronics Engineers</a:t>
            </a:r>
          </a:p>
          <a:p>
            <a:r>
              <a:rPr lang="en-US" sz="1000" dirty="0"/>
              <a:t>I.FAST – Innovation Fostering In Accelerator Science And Technology </a:t>
            </a:r>
          </a:p>
          <a:p>
            <a:r>
              <a:rPr lang="en-US" sz="1000" dirty="0"/>
              <a:t>ILC – International Linear Collider</a:t>
            </a:r>
          </a:p>
          <a:p>
            <a:r>
              <a:rPr lang="en-US" sz="1000" dirty="0"/>
              <a:t>IOC – International Organizing Committee</a:t>
            </a:r>
          </a:p>
          <a:p>
            <a:r>
              <a:rPr lang="en-US" sz="1000" dirty="0"/>
              <a:t>ILS - Ion </a:t>
            </a:r>
            <a:r>
              <a:rPr lang="en-US" sz="1000" dirty="0" err="1"/>
              <a:t>Linac</a:t>
            </a:r>
            <a:r>
              <a:rPr lang="en-US" sz="1000" dirty="0"/>
              <a:t> Systems</a:t>
            </a:r>
          </a:p>
          <a:p>
            <a:r>
              <a:rPr lang="en-US" sz="1000" dirty="0"/>
              <a:t>IOTA – Integrable Optics Test Accelerator</a:t>
            </a:r>
          </a:p>
          <a:p>
            <a:r>
              <a:rPr lang="en-US" sz="1000" dirty="0"/>
              <a:t>IPA – Intellectual Property Agreement</a:t>
            </a:r>
          </a:p>
          <a:p>
            <a:r>
              <a:rPr lang="en-US" sz="1000" dirty="0"/>
              <a:t>IPAC – International Particle Accelerator Conference</a:t>
            </a:r>
          </a:p>
          <a:p>
            <a:r>
              <a:rPr lang="en-US" sz="1000" dirty="0"/>
              <a:t>JEAC – Japan Atomic Energy Commission</a:t>
            </a:r>
          </a:p>
          <a:p>
            <a:r>
              <a:rPr lang="en-US" sz="1000" dirty="0"/>
              <a:t>KT – Knowledge Transfer</a:t>
            </a:r>
          </a:p>
          <a:p>
            <a:r>
              <a:rPr lang="en-US" sz="1000" dirty="0"/>
              <a:t>LBNL – DOE’s Lawrence Berkeley National Laboratory </a:t>
            </a:r>
          </a:p>
          <a:p>
            <a:r>
              <a:rPr lang="en-US" sz="1000" dirty="0"/>
              <a:t>LANL – DOE’s NNSA Los Alamos National Laboratory</a:t>
            </a:r>
          </a:p>
          <a:p>
            <a:r>
              <a:rPr lang="en-US" sz="1000" dirty="0"/>
              <a:t>LCLS – </a:t>
            </a:r>
            <a:r>
              <a:rPr lang="en-US" sz="1000" dirty="0" err="1"/>
              <a:t>Linac</a:t>
            </a:r>
            <a:r>
              <a:rPr lang="en-US" sz="1000" dirty="0"/>
              <a:t> Coherent Light Source at the SLAC National Accelerator Facility</a:t>
            </a:r>
          </a:p>
          <a:p>
            <a:r>
              <a:rPr lang="en-US" sz="1000" dirty="0"/>
              <a:t>LCLS-II – </a:t>
            </a:r>
            <a:r>
              <a:rPr lang="en-US" sz="1000" dirty="0" err="1"/>
              <a:t>Linac</a:t>
            </a:r>
            <a:r>
              <a:rPr lang="en-US" sz="1000" dirty="0"/>
              <a:t> Coherent Light Source II at the SLAC National Accelerator Facility</a:t>
            </a:r>
          </a:p>
          <a:p>
            <a:r>
              <a:rPr lang="en-US" sz="1000" dirty="0"/>
              <a:t>LCLS-II HE - </a:t>
            </a:r>
            <a:r>
              <a:rPr lang="en-US" sz="1000" dirty="0" err="1"/>
              <a:t>Linac</a:t>
            </a:r>
            <a:r>
              <a:rPr lang="en-US" sz="1000" dirty="0"/>
              <a:t> Coherent Light Source II High Energy at the SLAC National Accelerator Facility</a:t>
            </a:r>
          </a:p>
          <a:p>
            <a:r>
              <a:rPr lang="en-US" sz="1000" dirty="0" err="1"/>
              <a:t>LEReC</a:t>
            </a:r>
            <a:r>
              <a:rPr lang="en-US" sz="1000" dirty="0"/>
              <a:t> - Low Energy RHIC electron Cooling </a:t>
            </a:r>
          </a:p>
          <a:p>
            <a:r>
              <a:rPr lang="en-US" sz="1000" dirty="0"/>
              <a:t>LINAC - Linear Accelerator </a:t>
            </a:r>
          </a:p>
          <a:p>
            <a:r>
              <a:rPr lang="en-US" sz="1000" dirty="0"/>
              <a:t>LINAC - Linear Accelerator Conference</a:t>
            </a:r>
          </a:p>
          <a:p>
            <a:r>
              <a:rPr lang="en-US" sz="1000" dirty="0"/>
              <a:t>LLRF – Low-level RF</a:t>
            </a:r>
          </a:p>
          <a:p>
            <a:r>
              <a:rPr lang="en-US" sz="1000" dirty="0"/>
              <a:t>ML – Machine Learning</a:t>
            </a:r>
          </a:p>
          <a:p>
            <a:r>
              <a:rPr lang="en-US" sz="1000" dirty="0"/>
              <a:t>MRS – Materials Research Society</a:t>
            </a:r>
          </a:p>
          <a:p>
            <a:r>
              <a:rPr lang="en-US" sz="1000" dirty="0"/>
              <a:t>MTE – Mean Transverse Energy</a:t>
            </a:r>
          </a:p>
          <a:p>
            <a:endParaRPr lang="en-US" sz="1000" dirty="0"/>
          </a:p>
          <a:p>
            <a:endParaRPr lang="en-US" sz="1000" dirty="0"/>
          </a:p>
        </p:txBody>
      </p:sp>
      <p:sp>
        <p:nvSpPr>
          <p:cNvPr id="3" name="Title 2">
            <a:extLst>
              <a:ext uri="{FF2B5EF4-FFF2-40B4-BE49-F238E27FC236}">
                <a16:creationId xmlns:a16="http://schemas.microsoft.com/office/drawing/2014/main" id="{8F865A8E-EC95-9A4E-8B0E-8AFC01787033}"/>
              </a:ext>
            </a:extLst>
          </p:cNvPr>
          <p:cNvSpPr>
            <a:spLocks noGrp="1"/>
          </p:cNvSpPr>
          <p:nvPr>
            <p:ph type="title"/>
          </p:nvPr>
        </p:nvSpPr>
        <p:spPr/>
        <p:txBody>
          <a:bodyPr/>
          <a:lstStyle/>
          <a:p>
            <a:r>
              <a:rPr lang="en-US" dirty="0"/>
              <a:t>Acronyms</a:t>
            </a:r>
          </a:p>
        </p:txBody>
      </p:sp>
      <p:sp>
        <p:nvSpPr>
          <p:cNvPr id="4" name="Date Placeholder 3">
            <a:extLst>
              <a:ext uri="{FF2B5EF4-FFF2-40B4-BE49-F238E27FC236}">
                <a16:creationId xmlns:a16="http://schemas.microsoft.com/office/drawing/2014/main" id="{AAAFC957-944C-1A4C-B75C-8D9BE0BA160C}"/>
              </a:ext>
            </a:extLst>
          </p:cNvPr>
          <p:cNvSpPr>
            <a:spLocks noGrp="1"/>
          </p:cNvSpPr>
          <p:nvPr>
            <p:ph type="dt" sz="half" idx="10"/>
          </p:nvPr>
        </p:nvSpPr>
        <p:spPr/>
        <p:txBody>
          <a:bodyPr/>
          <a:lstStyle/>
          <a:p>
            <a:r>
              <a:rPr lang="en-US"/>
              <a:t>07/18/2023</a:t>
            </a:r>
          </a:p>
        </p:txBody>
      </p:sp>
      <p:sp>
        <p:nvSpPr>
          <p:cNvPr id="5" name="Footer Placeholder 4">
            <a:extLst>
              <a:ext uri="{FF2B5EF4-FFF2-40B4-BE49-F238E27FC236}">
                <a16:creationId xmlns:a16="http://schemas.microsoft.com/office/drawing/2014/main" id="{CD035402-A559-294D-B6EC-A77C15786604}"/>
              </a:ext>
            </a:extLst>
          </p:cNvPr>
          <p:cNvSpPr>
            <a:spLocks noGrp="1"/>
          </p:cNvSpPr>
          <p:nvPr>
            <p:ph type="ftr" sz="quarter" idx="11"/>
          </p:nvPr>
        </p:nvSpPr>
        <p:spPr/>
        <p:txBody>
          <a:bodyPr/>
          <a:lstStyle/>
          <a:p>
            <a:r>
              <a:rPr lang="en-US"/>
              <a:t>Biedron | CBB Knowledge Transfer</a:t>
            </a:r>
          </a:p>
        </p:txBody>
      </p:sp>
      <p:sp>
        <p:nvSpPr>
          <p:cNvPr id="6" name="Slide Number Placeholder 5">
            <a:extLst>
              <a:ext uri="{FF2B5EF4-FFF2-40B4-BE49-F238E27FC236}">
                <a16:creationId xmlns:a16="http://schemas.microsoft.com/office/drawing/2014/main" id="{6E58F2E2-4844-A945-9DD4-2E939058EB94}"/>
              </a:ext>
            </a:extLst>
          </p:cNvPr>
          <p:cNvSpPr>
            <a:spLocks noGrp="1"/>
          </p:cNvSpPr>
          <p:nvPr>
            <p:ph type="sldNum" sz="quarter" idx="12"/>
          </p:nvPr>
        </p:nvSpPr>
        <p:spPr/>
        <p:txBody>
          <a:bodyPr/>
          <a:lstStyle/>
          <a:p>
            <a:fld id="{921CBE81-14BD-7343-B359-01BCBA3179F9}" type="slidenum">
              <a:rPr lang="en-US" smtClean="0"/>
              <a:t>36</a:t>
            </a:fld>
            <a:endParaRPr lang="en-US"/>
          </a:p>
        </p:txBody>
      </p:sp>
    </p:spTree>
    <p:extLst>
      <p:ext uri="{BB962C8B-B14F-4D97-AF65-F5344CB8AC3E}">
        <p14:creationId xmlns:p14="http://schemas.microsoft.com/office/powerpoint/2010/main" val="21405572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4DEB68-D4DC-4C48-819C-BDBF44EFD534}"/>
              </a:ext>
            </a:extLst>
          </p:cNvPr>
          <p:cNvSpPr>
            <a:spLocks noGrp="1"/>
          </p:cNvSpPr>
          <p:nvPr>
            <p:ph idx="1"/>
          </p:nvPr>
        </p:nvSpPr>
        <p:spPr/>
        <p:txBody>
          <a:bodyPr/>
          <a:lstStyle/>
          <a:p>
            <a:r>
              <a:rPr lang="en-US" sz="1000" dirty="0"/>
              <a:t>MW – </a:t>
            </a:r>
            <a:r>
              <a:rPr lang="en-US" sz="1000" dirty="0" err="1"/>
              <a:t>MegaWatt</a:t>
            </a:r>
            <a:r>
              <a:rPr lang="en-US" sz="1000" dirty="0"/>
              <a:t> or </a:t>
            </a:r>
            <a:r>
              <a:rPr lang="en-US" sz="1000" dirty="0" err="1"/>
              <a:t>MegaWatt</a:t>
            </a:r>
            <a:r>
              <a:rPr lang="en-US" sz="1000" dirty="0"/>
              <a:t>-class</a:t>
            </a:r>
          </a:p>
          <a:p>
            <a:r>
              <a:rPr lang="en-US" sz="1000" dirty="0"/>
              <a:t>NAPAC – North American Particle Accelerator Conference</a:t>
            </a:r>
          </a:p>
          <a:p>
            <a:r>
              <a:rPr lang="en-US" sz="1000" dirty="0"/>
              <a:t>NAS – National Academies of Sciences</a:t>
            </a:r>
          </a:p>
          <a:p>
            <a:r>
              <a:rPr lang="en-US" sz="1000" dirty="0"/>
              <a:t>NNSA – DOE’s National Nuclear Science Administration</a:t>
            </a:r>
          </a:p>
          <a:p>
            <a:r>
              <a:rPr lang="en-US" sz="1000" dirty="0"/>
              <a:t>NPSS – IEEE’s Nuclear and Plasma Sciences Society</a:t>
            </a:r>
          </a:p>
          <a:p>
            <a:r>
              <a:rPr lang="en-US" sz="1000" dirty="0"/>
              <a:t>NS – National Security</a:t>
            </a:r>
          </a:p>
          <a:p>
            <a:r>
              <a:rPr lang="en-US" sz="1000" dirty="0"/>
              <a:t>NSF – National Science Foundation</a:t>
            </a:r>
          </a:p>
          <a:p>
            <a:r>
              <a:rPr lang="en-US" sz="1000" dirty="0"/>
              <a:t>NSLS-II – DOE’s BNL’s National Synchrotron Light Source -II </a:t>
            </a:r>
          </a:p>
          <a:p>
            <a:r>
              <a:rPr lang="en-US" sz="1000" dirty="0"/>
              <a:t>OHEP – DOE, SC, Office of High-Energy Physics</a:t>
            </a:r>
          </a:p>
          <a:p>
            <a:r>
              <a:rPr lang="en-US" sz="1000" dirty="0"/>
              <a:t>PAC – Program Advisory Committee</a:t>
            </a:r>
          </a:p>
          <a:p>
            <a:r>
              <a:rPr lang="en-US" sz="1000" dirty="0"/>
              <a:t>PAC – Particle Accelerator Conference</a:t>
            </a:r>
          </a:p>
          <a:p>
            <a:r>
              <a:rPr lang="en-US" sz="1000" dirty="0"/>
              <a:t>PD – post-doctoral researcher</a:t>
            </a:r>
          </a:p>
          <a:p>
            <a:r>
              <a:rPr lang="en-US" sz="1000" dirty="0"/>
              <a:t>PHC - Beam Production</a:t>
            </a:r>
          </a:p>
          <a:p>
            <a:r>
              <a:rPr lang="en-US" sz="1000" dirty="0"/>
              <a:t>P3 or P3 - Photocathode Physics for Photoinjectors</a:t>
            </a:r>
          </a:p>
          <a:p>
            <a:r>
              <a:rPr lang="en-US" sz="1000" dirty="0"/>
              <a:t>REU – Research Experience for Undergraduates</a:t>
            </a:r>
          </a:p>
          <a:p>
            <a:r>
              <a:rPr lang="en-US" sz="1000" dirty="0"/>
              <a:t>QA – Quality Assurance</a:t>
            </a:r>
          </a:p>
          <a:p>
            <a:r>
              <a:rPr lang="en-US" sz="1000" dirty="0"/>
              <a:t>QE - Quantum Efficiency </a:t>
            </a:r>
          </a:p>
          <a:p>
            <a:r>
              <a:rPr lang="en-US" sz="1000" dirty="0"/>
              <a:t>PHOEBE – Photocathode Epitaxy and Beam Experiments Laboratory</a:t>
            </a:r>
          </a:p>
          <a:p>
            <a:r>
              <a:rPr lang="en-US" sz="1000" dirty="0"/>
              <a:t>RF – Radio-frequency</a:t>
            </a:r>
          </a:p>
          <a:p>
            <a:r>
              <a:rPr lang="en-US" sz="1000" dirty="0"/>
              <a:t>RHEED - Reflection high energy electron diffraction</a:t>
            </a:r>
          </a:p>
          <a:p>
            <a:r>
              <a:rPr lang="en-US" sz="1000" dirty="0"/>
              <a:t>RHIC – BNL’s Relativistic Relativistic Heavy Ion Collider (RHIC)</a:t>
            </a:r>
          </a:p>
          <a:p>
            <a:r>
              <a:rPr lang="en-US" sz="1000" dirty="0"/>
              <a:t>RRR - Residual Resistance Ratio </a:t>
            </a:r>
          </a:p>
          <a:p>
            <a:r>
              <a:rPr lang="en-US" sz="1000" dirty="0"/>
              <a:t>SAB – Scientific Advisory Board</a:t>
            </a:r>
          </a:p>
          <a:p>
            <a:r>
              <a:rPr lang="en-US" sz="1000" dirty="0"/>
              <a:t>SAC – Scientific Advisory Committee</a:t>
            </a:r>
          </a:p>
          <a:p>
            <a:endParaRPr lang="en-US" sz="1000" dirty="0"/>
          </a:p>
        </p:txBody>
      </p:sp>
      <p:sp>
        <p:nvSpPr>
          <p:cNvPr id="3" name="Title 2">
            <a:extLst>
              <a:ext uri="{FF2B5EF4-FFF2-40B4-BE49-F238E27FC236}">
                <a16:creationId xmlns:a16="http://schemas.microsoft.com/office/drawing/2014/main" id="{8F865A8E-EC95-9A4E-8B0E-8AFC01787033}"/>
              </a:ext>
            </a:extLst>
          </p:cNvPr>
          <p:cNvSpPr>
            <a:spLocks noGrp="1"/>
          </p:cNvSpPr>
          <p:nvPr>
            <p:ph type="title"/>
          </p:nvPr>
        </p:nvSpPr>
        <p:spPr/>
        <p:txBody>
          <a:bodyPr/>
          <a:lstStyle/>
          <a:p>
            <a:r>
              <a:rPr lang="en-US" dirty="0"/>
              <a:t>Acronyms</a:t>
            </a:r>
          </a:p>
        </p:txBody>
      </p:sp>
      <p:sp>
        <p:nvSpPr>
          <p:cNvPr id="4" name="Date Placeholder 3">
            <a:extLst>
              <a:ext uri="{FF2B5EF4-FFF2-40B4-BE49-F238E27FC236}">
                <a16:creationId xmlns:a16="http://schemas.microsoft.com/office/drawing/2014/main" id="{AAAFC957-944C-1A4C-B75C-8D9BE0BA160C}"/>
              </a:ext>
            </a:extLst>
          </p:cNvPr>
          <p:cNvSpPr>
            <a:spLocks noGrp="1"/>
          </p:cNvSpPr>
          <p:nvPr>
            <p:ph type="dt" sz="half" idx="10"/>
          </p:nvPr>
        </p:nvSpPr>
        <p:spPr/>
        <p:txBody>
          <a:bodyPr/>
          <a:lstStyle/>
          <a:p>
            <a:r>
              <a:rPr lang="en-US"/>
              <a:t>07/18/2023</a:t>
            </a:r>
          </a:p>
        </p:txBody>
      </p:sp>
      <p:sp>
        <p:nvSpPr>
          <p:cNvPr id="5" name="Footer Placeholder 4">
            <a:extLst>
              <a:ext uri="{FF2B5EF4-FFF2-40B4-BE49-F238E27FC236}">
                <a16:creationId xmlns:a16="http://schemas.microsoft.com/office/drawing/2014/main" id="{CD035402-A559-294D-B6EC-A77C15786604}"/>
              </a:ext>
            </a:extLst>
          </p:cNvPr>
          <p:cNvSpPr>
            <a:spLocks noGrp="1"/>
          </p:cNvSpPr>
          <p:nvPr>
            <p:ph type="ftr" sz="quarter" idx="11"/>
          </p:nvPr>
        </p:nvSpPr>
        <p:spPr/>
        <p:txBody>
          <a:bodyPr/>
          <a:lstStyle/>
          <a:p>
            <a:r>
              <a:rPr lang="en-US"/>
              <a:t>Biedron | CBB Knowledge Transfer</a:t>
            </a:r>
          </a:p>
        </p:txBody>
      </p:sp>
      <p:sp>
        <p:nvSpPr>
          <p:cNvPr id="6" name="Slide Number Placeholder 5">
            <a:extLst>
              <a:ext uri="{FF2B5EF4-FFF2-40B4-BE49-F238E27FC236}">
                <a16:creationId xmlns:a16="http://schemas.microsoft.com/office/drawing/2014/main" id="{6E58F2E2-4844-A945-9DD4-2E939058EB94}"/>
              </a:ext>
            </a:extLst>
          </p:cNvPr>
          <p:cNvSpPr>
            <a:spLocks noGrp="1"/>
          </p:cNvSpPr>
          <p:nvPr>
            <p:ph type="sldNum" sz="quarter" idx="12"/>
          </p:nvPr>
        </p:nvSpPr>
        <p:spPr/>
        <p:txBody>
          <a:bodyPr/>
          <a:lstStyle/>
          <a:p>
            <a:fld id="{921CBE81-14BD-7343-B359-01BCBA3179F9}" type="slidenum">
              <a:rPr lang="en-US" smtClean="0"/>
              <a:t>37</a:t>
            </a:fld>
            <a:endParaRPr lang="en-US"/>
          </a:p>
        </p:txBody>
      </p:sp>
    </p:spTree>
    <p:extLst>
      <p:ext uri="{BB962C8B-B14F-4D97-AF65-F5344CB8AC3E}">
        <p14:creationId xmlns:p14="http://schemas.microsoft.com/office/powerpoint/2010/main" val="13755533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4DEB68-D4DC-4C48-819C-BDBF44EFD534}"/>
              </a:ext>
            </a:extLst>
          </p:cNvPr>
          <p:cNvSpPr>
            <a:spLocks noGrp="1"/>
          </p:cNvSpPr>
          <p:nvPr>
            <p:ph idx="1"/>
          </p:nvPr>
        </p:nvSpPr>
        <p:spPr/>
        <p:txBody>
          <a:bodyPr/>
          <a:lstStyle/>
          <a:p>
            <a:r>
              <a:rPr lang="en-US" sz="1000" dirty="0"/>
              <a:t>SAC – Scientific Advisory Committee</a:t>
            </a:r>
          </a:p>
          <a:p>
            <a:r>
              <a:rPr lang="en-US" sz="1000" dirty="0"/>
              <a:t>SBIR – Small Business Innovation Research</a:t>
            </a:r>
          </a:p>
          <a:p>
            <a:r>
              <a:rPr lang="en-US" sz="1000" dirty="0"/>
              <a:t>SC – DOE Office of Science</a:t>
            </a:r>
          </a:p>
          <a:p>
            <a:r>
              <a:rPr lang="en-US" sz="1000" dirty="0"/>
              <a:t>SCGSR – DOE’s SC’s, Science Graduate Student Research program for US citizens or lawful permanent residents</a:t>
            </a:r>
          </a:p>
          <a:p>
            <a:r>
              <a:rPr lang="en-US" sz="1000" dirty="0"/>
              <a:t>SEMICON – Semiconductor, but refers to a conference series established by SEMI the global semiconductor trade organization</a:t>
            </a:r>
          </a:p>
          <a:p>
            <a:r>
              <a:rPr lang="en-US" sz="1000" dirty="0"/>
              <a:t>SLAC – DOE’s SLAC National Accelerator Laboratory</a:t>
            </a:r>
          </a:p>
          <a:p>
            <a:r>
              <a:rPr lang="en-US" sz="1000" dirty="0"/>
              <a:t>SRF – Superconducting RF</a:t>
            </a:r>
          </a:p>
          <a:p>
            <a:r>
              <a:rPr lang="en-US" sz="1000" dirty="0"/>
              <a:t>SRF - International Conference On Rf Superconductivity</a:t>
            </a:r>
          </a:p>
          <a:p>
            <a:r>
              <a:rPr lang="en-US" sz="1000" dirty="0"/>
              <a:t>ST – Science and Technology</a:t>
            </a:r>
          </a:p>
          <a:p>
            <a:r>
              <a:rPr lang="en-US" sz="1000" dirty="0"/>
              <a:t>STC – Science and Technology Center</a:t>
            </a:r>
          </a:p>
          <a:p>
            <a:r>
              <a:rPr lang="en-US" sz="1000" dirty="0"/>
              <a:t>STE – Science, Technology and Engineering</a:t>
            </a:r>
          </a:p>
          <a:p>
            <a:r>
              <a:rPr lang="en-US" sz="1000" dirty="0"/>
              <a:t>TEM – Transmission Electron Microscope (or Microscopy)</a:t>
            </a:r>
          </a:p>
          <a:p>
            <a:r>
              <a:rPr lang="en-US" sz="1000" dirty="0"/>
              <a:t>TFS – Thermo Fisher Scientific</a:t>
            </a:r>
          </a:p>
          <a:p>
            <a:r>
              <a:rPr lang="en-US" sz="1000" dirty="0"/>
              <a:t>THz – Terahertz regime electromagnetic emission</a:t>
            </a:r>
          </a:p>
          <a:p>
            <a:r>
              <a:rPr lang="en-US" sz="1000" dirty="0"/>
              <a:t>UC-XFEL - Ultra-Compact X-Ray Free-Electron Laser </a:t>
            </a:r>
          </a:p>
          <a:p>
            <a:r>
              <a:rPr lang="en-US" sz="1000" dirty="0"/>
              <a:t>UCLA – University of California, Los Angeles</a:t>
            </a:r>
          </a:p>
          <a:p>
            <a:r>
              <a:rPr lang="en-US" sz="1000" dirty="0"/>
              <a:t>UED – Ultrafast Electron Diffraction</a:t>
            </a:r>
          </a:p>
          <a:p>
            <a:r>
              <a:rPr lang="en-US" sz="1000" dirty="0"/>
              <a:t>UNM - University of New Mexico </a:t>
            </a:r>
          </a:p>
          <a:p>
            <a:r>
              <a:rPr lang="en-US" sz="1000" dirty="0"/>
              <a:t>USPAS – United States Particle Accelerator School</a:t>
            </a:r>
          </a:p>
          <a:p>
            <a:r>
              <a:rPr lang="en-US" sz="1000" dirty="0"/>
              <a:t>ZEUS - Zettawatt-Equivalent Ultrashort pulse laser System</a:t>
            </a:r>
          </a:p>
          <a:p>
            <a:endParaRPr lang="en-US" sz="1000" dirty="0"/>
          </a:p>
          <a:p>
            <a:endParaRPr lang="en-US" sz="1000" dirty="0"/>
          </a:p>
        </p:txBody>
      </p:sp>
      <p:sp>
        <p:nvSpPr>
          <p:cNvPr id="3" name="Title 2">
            <a:extLst>
              <a:ext uri="{FF2B5EF4-FFF2-40B4-BE49-F238E27FC236}">
                <a16:creationId xmlns:a16="http://schemas.microsoft.com/office/drawing/2014/main" id="{8F865A8E-EC95-9A4E-8B0E-8AFC01787033}"/>
              </a:ext>
            </a:extLst>
          </p:cNvPr>
          <p:cNvSpPr>
            <a:spLocks noGrp="1"/>
          </p:cNvSpPr>
          <p:nvPr>
            <p:ph type="title"/>
          </p:nvPr>
        </p:nvSpPr>
        <p:spPr/>
        <p:txBody>
          <a:bodyPr/>
          <a:lstStyle/>
          <a:p>
            <a:r>
              <a:rPr lang="en-US" dirty="0"/>
              <a:t>Acronyms</a:t>
            </a:r>
          </a:p>
        </p:txBody>
      </p:sp>
      <p:sp>
        <p:nvSpPr>
          <p:cNvPr id="4" name="Date Placeholder 3">
            <a:extLst>
              <a:ext uri="{FF2B5EF4-FFF2-40B4-BE49-F238E27FC236}">
                <a16:creationId xmlns:a16="http://schemas.microsoft.com/office/drawing/2014/main" id="{AAAFC957-944C-1A4C-B75C-8D9BE0BA160C}"/>
              </a:ext>
            </a:extLst>
          </p:cNvPr>
          <p:cNvSpPr>
            <a:spLocks noGrp="1"/>
          </p:cNvSpPr>
          <p:nvPr>
            <p:ph type="dt" sz="half" idx="10"/>
          </p:nvPr>
        </p:nvSpPr>
        <p:spPr/>
        <p:txBody>
          <a:bodyPr/>
          <a:lstStyle/>
          <a:p>
            <a:r>
              <a:rPr lang="en-US"/>
              <a:t>07/18/2023</a:t>
            </a:r>
          </a:p>
        </p:txBody>
      </p:sp>
      <p:sp>
        <p:nvSpPr>
          <p:cNvPr id="5" name="Footer Placeholder 4">
            <a:extLst>
              <a:ext uri="{FF2B5EF4-FFF2-40B4-BE49-F238E27FC236}">
                <a16:creationId xmlns:a16="http://schemas.microsoft.com/office/drawing/2014/main" id="{CD035402-A559-294D-B6EC-A77C15786604}"/>
              </a:ext>
            </a:extLst>
          </p:cNvPr>
          <p:cNvSpPr>
            <a:spLocks noGrp="1"/>
          </p:cNvSpPr>
          <p:nvPr>
            <p:ph type="ftr" sz="quarter" idx="11"/>
          </p:nvPr>
        </p:nvSpPr>
        <p:spPr/>
        <p:txBody>
          <a:bodyPr/>
          <a:lstStyle/>
          <a:p>
            <a:r>
              <a:rPr lang="en-US"/>
              <a:t>Biedron | CBB Knowledge Transfer</a:t>
            </a:r>
          </a:p>
        </p:txBody>
      </p:sp>
      <p:sp>
        <p:nvSpPr>
          <p:cNvPr id="6" name="Slide Number Placeholder 5">
            <a:extLst>
              <a:ext uri="{FF2B5EF4-FFF2-40B4-BE49-F238E27FC236}">
                <a16:creationId xmlns:a16="http://schemas.microsoft.com/office/drawing/2014/main" id="{6E58F2E2-4844-A945-9DD4-2E939058EB94}"/>
              </a:ext>
            </a:extLst>
          </p:cNvPr>
          <p:cNvSpPr>
            <a:spLocks noGrp="1"/>
          </p:cNvSpPr>
          <p:nvPr>
            <p:ph type="sldNum" sz="quarter" idx="12"/>
          </p:nvPr>
        </p:nvSpPr>
        <p:spPr/>
        <p:txBody>
          <a:bodyPr/>
          <a:lstStyle/>
          <a:p>
            <a:fld id="{921CBE81-14BD-7343-B359-01BCBA3179F9}" type="slidenum">
              <a:rPr lang="en-US" smtClean="0"/>
              <a:t>38</a:t>
            </a:fld>
            <a:endParaRPr lang="en-US"/>
          </a:p>
        </p:txBody>
      </p:sp>
    </p:spTree>
    <p:extLst>
      <p:ext uri="{BB962C8B-B14F-4D97-AF65-F5344CB8AC3E}">
        <p14:creationId xmlns:p14="http://schemas.microsoft.com/office/powerpoint/2010/main" val="1550083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C451F7-15D8-FB4D-B443-935D84765CCB}"/>
              </a:ext>
            </a:extLst>
          </p:cNvPr>
          <p:cNvSpPr>
            <a:spLocks noGrp="1"/>
          </p:cNvSpPr>
          <p:nvPr>
            <p:ph type="title"/>
          </p:nvPr>
        </p:nvSpPr>
        <p:spPr/>
        <p:txBody>
          <a:bodyPr/>
          <a:lstStyle/>
          <a:p>
            <a:r>
              <a:rPr lang="en-US" dirty="0"/>
              <a:t>KT in the Strategic Plan – Impact Example 1</a:t>
            </a:r>
          </a:p>
        </p:txBody>
      </p:sp>
      <p:sp>
        <p:nvSpPr>
          <p:cNvPr id="4" name="Date Placeholder 3">
            <a:extLst>
              <a:ext uri="{FF2B5EF4-FFF2-40B4-BE49-F238E27FC236}">
                <a16:creationId xmlns:a16="http://schemas.microsoft.com/office/drawing/2014/main" id="{1A0E5CBA-3F2E-B745-A8C7-823720662F6C}"/>
              </a:ext>
            </a:extLst>
          </p:cNvPr>
          <p:cNvSpPr>
            <a:spLocks noGrp="1"/>
          </p:cNvSpPr>
          <p:nvPr>
            <p:ph type="dt" sz="half" idx="10"/>
          </p:nvPr>
        </p:nvSpPr>
        <p:spPr/>
        <p:txBody>
          <a:bodyPr/>
          <a:lstStyle/>
          <a:p>
            <a:r>
              <a:rPr lang="en-US" dirty="0"/>
              <a:t>03/15/2024</a:t>
            </a:r>
          </a:p>
        </p:txBody>
      </p:sp>
      <p:sp>
        <p:nvSpPr>
          <p:cNvPr id="5" name="Footer Placeholder 4">
            <a:extLst>
              <a:ext uri="{FF2B5EF4-FFF2-40B4-BE49-F238E27FC236}">
                <a16:creationId xmlns:a16="http://schemas.microsoft.com/office/drawing/2014/main" id="{A5A4F827-F56F-E042-82F0-320CC0F45135}"/>
              </a:ext>
            </a:extLst>
          </p:cNvPr>
          <p:cNvSpPr>
            <a:spLocks noGrp="1"/>
          </p:cNvSpPr>
          <p:nvPr>
            <p:ph type="ftr" sz="quarter" idx="11"/>
          </p:nvPr>
        </p:nvSpPr>
        <p:spPr/>
        <p:txBody>
          <a:bodyPr/>
          <a:lstStyle/>
          <a:p>
            <a:r>
              <a:rPr lang="en-US" dirty="0"/>
              <a:t>Biedron | CBB Knowledge Transfer</a:t>
            </a:r>
          </a:p>
        </p:txBody>
      </p:sp>
      <p:sp>
        <p:nvSpPr>
          <p:cNvPr id="6" name="Slide Number Placeholder 5">
            <a:extLst>
              <a:ext uri="{FF2B5EF4-FFF2-40B4-BE49-F238E27FC236}">
                <a16:creationId xmlns:a16="http://schemas.microsoft.com/office/drawing/2014/main" id="{E5F8C568-DC25-E044-8CA7-A2269F0D2665}"/>
              </a:ext>
            </a:extLst>
          </p:cNvPr>
          <p:cNvSpPr>
            <a:spLocks noGrp="1"/>
          </p:cNvSpPr>
          <p:nvPr>
            <p:ph type="sldNum" sz="quarter" idx="12"/>
          </p:nvPr>
        </p:nvSpPr>
        <p:spPr/>
        <p:txBody>
          <a:bodyPr/>
          <a:lstStyle/>
          <a:p>
            <a:fld id="{921CBE81-14BD-7343-B359-01BCBA3179F9}" type="slidenum">
              <a:rPr lang="en-US" smtClean="0"/>
              <a:t>4</a:t>
            </a:fld>
            <a:endParaRPr lang="en-US" dirty="0"/>
          </a:p>
        </p:txBody>
      </p:sp>
      <p:sp>
        <p:nvSpPr>
          <p:cNvPr id="19" name="TextBox 18">
            <a:extLst>
              <a:ext uri="{FF2B5EF4-FFF2-40B4-BE49-F238E27FC236}">
                <a16:creationId xmlns:a16="http://schemas.microsoft.com/office/drawing/2014/main" id="{B78EA7B0-E0BC-4D49-A897-160731CC7206}"/>
              </a:ext>
            </a:extLst>
          </p:cNvPr>
          <p:cNvSpPr txBox="1"/>
          <p:nvPr/>
        </p:nvSpPr>
        <p:spPr>
          <a:xfrm>
            <a:off x="-4914" y="624279"/>
            <a:ext cx="9144000" cy="584775"/>
          </a:xfrm>
          <a:prstGeom prst="rect">
            <a:avLst/>
          </a:prstGeom>
          <a:noFill/>
        </p:spPr>
        <p:txBody>
          <a:bodyPr wrap="square" rtlCol="0">
            <a:spAutoFit/>
          </a:bodyPr>
          <a:lstStyle/>
          <a:p>
            <a:r>
              <a:rPr lang="en-US" sz="1600" i="1" dirty="0">
                <a:solidFill>
                  <a:schemeClr val="accent1"/>
                </a:solidFill>
              </a:rPr>
              <a:t>In the microelectronics radiation hardness industry (publicly traded and privately held companies, NASA, DOD - AF, DOD – DARPA, DOD – MDA, DOD – Navy, DOE, FAA, etc.)</a:t>
            </a:r>
          </a:p>
        </p:txBody>
      </p:sp>
      <p:pic>
        <p:nvPicPr>
          <p:cNvPr id="2" name="Picture 1">
            <a:extLst>
              <a:ext uri="{FF2B5EF4-FFF2-40B4-BE49-F238E27FC236}">
                <a16:creationId xmlns:a16="http://schemas.microsoft.com/office/drawing/2014/main" id="{29972C4E-71B9-A0CC-5825-41ABC7BA99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5485" y="1346778"/>
            <a:ext cx="5817886" cy="628476"/>
          </a:xfrm>
          <a:prstGeom prst="rect">
            <a:avLst/>
          </a:prstGeom>
        </p:spPr>
      </p:pic>
      <p:sp>
        <p:nvSpPr>
          <p:cNvPr id="15" name="Rectangle 14">
            <a:extLst>
              <a:ext uri="{FF2B5EF4-FFF2-40B4-BE49-F238E27FC236}">
                <a16:creationId xmlns:a16="http://schemas.microsoft.com/office/drawing/2014/main" id="{B78E898A-5DB2-D10A-DDEC-8EF1B02D3320}"/>
              </a:ext>
            </a:extLst>
          </p:cNvPr>
          <p:cNvSpPr/>
          <p:nvPr/>
        </p:nvSpPr>
        <p:spPr>
          <a:xfrm>
            <a:off x="119062" y="1975254"/>
            <a:ext cx="7196138" cy="276999"/>
          </a:xfrm>
          <a:prstGeom prst="rect">
            <a:avLst/>
          </a:prstGeom>
        </p:spPr>
        <p:txBody>
          <a:bodyPr wrap="square">
            <a:spAutoFit/>
          </a:bodyPr>
          <a:lstStyle/>
          <a:p>
            <a:r>
              <a:rPr lang="en-US" sz="1200" dirty="0"/>
              <a:t>https://</a:t>
            </a:r>
            <a:r>
              <a:rPr lang="en-US" sz="1200" dirty="0" err="1"/>
              <a:t>nepp.nasa.gov</a:t>
            </a:r>
            <a:r>
              <a:rPr lang="en-US" sz="1200" dirty="0"/>
              <a:t>/workshops/dhesee2021/</a:t>
            </a:r>
            <a:r>
              <a:rPr lang="en-US" sz="1200" dirty="0" err="1"/>
              <a:t>presentations.cfm</a:t>
            </a:r>
            <a:endParaRPr lang="en-US" sz="1200" dirty="0"/>
          </a:p>
        </p:txBody>
      </p:sp>
      <p:pic>
        <p:nvPicPr>
          <p:cNvPr id="20" name="Picture 19">
            <a:extLst>
              <a:ext uri="{FF2B5EF4-FFF2-40B4-BE49-F238E27FC236}">
                <a16:creationId xmlns:a16="http://schemas.microsoft.com/office/drawing/2014/main" id="{E21FDBDE-04B1-DAB1-F359-034BC2546F6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74754" y="1662306"/>
            <a:ext cx="2450184" cy="3166392"/>
          </a:xfrm>
          <a:prstGeom prst="rect">
            <a:avLst/>
          </a:prstGeom>
        </p:spPr>
      </p:pic>
      <p:sp>
        <p:nvSpPr>
          <p:cNvPr id="21" name="TextBox 20">
            <a:extLst>
              <a:ext uri="{FF2B5EF4-FFF2-40B4-BE49-F238E27FC236}">
                <a16:creationId xmlns:a16="http://schemas.microsoft.com/office/drawing/2014/main" id="{5EBA3C0F-9ACD-0BB6-836E-CA82A8D12576}"/>
              </a:ext>
            </a:extLst>
          </p:cNvPr>
          <p:cNvSpPr txBox="1"/>
          <p:nvPr/>
        </p:nvSpPr>
        <p:spPr>
          <a:xfrm>
            <a:off x="95002" y="2180263"/>
            <a:ext cx="6479752" cy="2862322"/>
          </a:xfrm>
          <a:prstGeom prst="rect">
            <a:avLst/>
          </a:prstGeom>
          <a:noFill/>
        </p:spPr>
        <p:txBody>
          <a:bodyPr wrap="square" rtlCol="0">
            <a:spAutoFit/>
          </a:bodyPr>
          <a:lstStyle/>
          <a:p>
            <a:r>
              <a:rPr lang="en-US" sz="1600" kern="0" dirty="0"/>
              <a:t>“Spacecraft depend on electronic components that must perform reliably over missions measured in years and decades. Space radiation is a primary source of degradation, reliability issues, and potentially failure for these electronic components. Although simulation and modeling are valuable for understanding the radiation risk to microelectronics, there is no substitute for testing, and an increased use of commercial-off-the- shelf parts in spacecraft may actually increase requirements for testing, as opposed to simulation and modeling.”</a:t>
            </a:r>
            <a:endParaRPr lang="en-US" sz="1500" kern="0" dirty="0"/>
          </a:p>
          <a:p>
            <a:r>
              <a:rPr lang="en-US" sz="1200" kern="0" dirty="0"/>
              <a:t>National Academies of Sciences, Engineering, and Medicine. 2018. Testing at the Speed of Light: The State of U.S. Electronic Parts Space Radiation Testing Infrastructure. Washington, DC: The National Academies </a:t>
            </a:r>
            <a:r>
              <a:rPr lang="en-US" sz="1200" kern="0" dirty="0" err="1"/>
              <a:t>Press.https</a:t>
            </a:r>
            <a:r>
              <a:rPr lang="en-US" sz="1200" kern="0" dirty="0"/>
              <a:t>://</a:t>
            </a:r>
            <a:r>
              <a:rPr lang="en-US" sz="1200" kern="0" dirty="0" err="1"/>
              <a:t>doi.org</a:t>
            </a:r>
            <a:r>
              <a:rPr lang="en-US" sz="1200" kern="0" dirty="0"/>
              <a:t>/10.17226/24993.</a:t>
            </a:r>
          </a:p>
        </p:txBody>
      </p:sp>
    </p:spTree>
    <p:extLst>
      <p:ext uri="{BB962C8B-B14F-4D97-AF65-F5344CB8AC3E}">
        <p14:creationId xmlns:p14="http://schemas.microsoft.com/office/powerpoint/2010/main" val="2446318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2F5714-462D-9F34-1757-317426D6BBB6}"/>
              </a:ext>
            </a:extLst>
          </p:cNvPr>
          <p:cNvSpPr>
            <a:spLocks noGrp="1"/>
          </p:cNvSpPr>
          <p:nvPr>
            <p:ph type="title"/>
          </p:nvPr>
        </p:nvSpPr>
        <p:spPr>
          <a:xfrm>
            <a:off x="741680" y="142240"/>
            <a:ext cx="7762240" cy="400050"/>
          </a:xfrm>
        </p:spPr>
        <p:txBody>
          <a:bodyPr wrap="square" anchor="ctr">
            <a:normAutofit/>
          </a:bodyPr>
          <a:lstStyle/>
          <a:p>
            <a:pPr>
              <a:lnSpc>
                <a:spcPct val="90000"/>
              </a:lnSpc>
            </a:pPr>
            <a:r>
              <a:rPr lang="en-US" sz="2200"/>
              <a:t>KT in the Strategic Plan – Impact Example 1, cont.</a:t>
            </a:r>
          </a:p>
        </p:txBody>
      </p:sp>
      <p:pic>
        <p:nvPicPr>
          <p:cNvPr id="8" name="Picture 7">
            <a:extLst>
              <a:ext uri="{FF2B5EF4-FFF2-40B4-BE49-F238E27FC236}">
                <a16:creationId xmlns:a16="http://schemas.microsoft.com/office/drawing/2014/main" id="{F95D9723-3B5D-769F-3FC3-171E53B832AE}"/>
              </a:ext>
            </a:extLst>
          </p:cNvPr>
          <p:cNvPicPr>
            <a:picLocks noChangeAspect="1"/>
          </p:cNvPicPr>
          <p:nvPr/>
        </p:nvPicPr>
        <p:blipFill rotWithShape="1">
          <a:blip r:embed="rId2"/>
          <a:srcRect t="11905"/>
          <a:stretch/>
        </p:blipFill>
        <p:spPr>
          <a:xfrm>
            <a:off x="20" y="727710"/>
            <a:ext cx="7048962" cy="1630076"/>
          </a:xfrm>
          <a:prstGeom prst="rect">
            <a:avLst/>
          </a:prstGeom>
          <a:noFill/>
        </p:spPr>
      </p:pic>
      <p:sp>
        <p:nvSpPr>
          <p:cNvPr id="2" name="Content Placeholder 1">
            <a:extLst>
              <a:ext uri="{FF2B5EF4-FFF2-40B4-BE49-F238E27FC236}">
                <a16:creationId xmlns:a16="http://schemas.microsoft.com/office/drawing/2014/main" id="{8F2CF30D-8DD9-A84C-C3B0-2D666A3CB7BB}"/>
              </a:ext>
            </a:extLst>
          </p:cNvPr>
          <p:cNvSpPr>
            <a:spLocks noGrp="1"/>
          </p:cNvSpPr>
          <p:nvPr>
            <p:ph type="body" sz="half" idx="2"/>
          </p:nvPr>
        </p:nvSpPr>
        <p:spPr>
          <a:xfrm>
            <a:off x="76200" y="2357786"/>
            <a:ext cx="4362061" cy="2283907"/>
          </a:xfrm>
        </p:spPr>
        <p:txBody>
          <a:bodyPr wrap="square" anchor="t">
            <a:noAutofit/>
          </a:bodyPr>
          <a:lstStyle/>
          <a:p>
            <a:pPr marL="0" indent="0" algn="just">
              <a:lnSpc>
                <a:spcPct val="90000"/>
              </a:lnSpc>
              <a:spcBef>
                <a:spcPts val="1008"/>
              </a:spcBef>
              <a:buNone/>
            </a:pPr>
            <a:r>
              <a:rPr lang="en-US" sz="1500" dirty="0">
                <a:solidFill>
                  <a:schemeClr val="tx1"/>
                </a:solidFill>
              </a:rPr>
              <a:t>ASSERT seeks to develop SEE testing for radiation-hardened electronics that involves beams that simultaneously achieve long range and high-linear energy transfer in silicon while penetrating packaging and metallization; beam optics to achieve spot diameters that replicate the narrow charge track of a heavy ion while also enabling large-area scanning; sources that predict the heavy-ion response across electronic components; and compact and cost-effective sources that can be incorporated into the development process.</a:t>
            </a:r>
          </a:p>
        </p:txBody>
      </p:sp>
      <p:sp>
        <p:nvSpPr>
          <p:cNvPr id="4" name="Date Placeholder 3">
            <a:extLst>
              <a:ext uri="{FF2B5EF4-FFF2-40B4-BE49-F238E27FC236}">
                <a16:creationId xmlns:a16="http://schemas.microsoft.com/office/drawing/2014/main" id="{6DDC5BEC-F79D-15CC-4F57-154B83A28487}"/>
              </a:ext>
            </a:extLst>
          </p:cNvPr>
          <p:cNvSpPr>
            <a:spLocks noGrp="1"/>
          </p:cNvSpPr>
          <p:nvPr>
            <p:ph type="dt" sz="half" idx="10"/>
          </p:nvPr>
        </p:nvSpPr>
        <p:spPr>
          <a:xfrm>
            <a:off x="76200" y="4972050"/>
            <a:ext cx="1981200" cy="171450"/>
          </a:xfrm>
        </p:spPr>
        <p:txBody>
          <a:bodyPr wrap="square" anchor="ctr">
            <a:normAutofit/>
          </a:bodyPr>
          <a:lstStyle/>
          <a:p>
            <a:pPr>
              <a:lnSpc>
                <a:spcPct val="90000"/>
              </a:lnSpc>
              <a:spcAft>
                <a:spcPts val="600"/>
              </a:spcAft>
            </a:pPr>
            <a:r>
              <a:rPr lang="en-US" sz="500"/>
              <a:t>03/15/2024</a:t>
            </a:r>
          </a:p>
        </p:txBody>
      </p:sp>
      <p:sp>
        <p:nvSpPr>
          <p:cNvPr id="5" name="Footer Placeholder 4">
            <a:extLst>
              <a:ext uri="{FF2B5EF4-FFF2-40B4-BE49-F238E27FC236}">
                <a16:creationId xmlns:a16="http://schemas.microsoft.com/office/drawing/2014/main" id="{634A19DD-ED0C-CFED-988F-D4AC684A22C5}"/>
              </a:ext>
            </a:extLst>
          </p:cNvPr>
          <p:cNvSpPr>
            <a:spLocks noGrp="1"/>
          </p:cNvSpPr>
          <p:nvPr>
            <p:ph type="ftr" sz="quarter" idx="11"/>
          </p:nvPr>
        </p:nvSpPr>
        <p:spPr>
          <a:xfrm>
            <a:off x="1828800" y="4972050"/>
            <a:ext cx="5486400" cy="171450"/>
          </a:xfrm>
        </p:spPr>
        <p:txBody>
          <a:bodyPr wrap="square" anchor="ctr">
            <a:normAutofit/>
          </a:bodyPr>
          <a:lstStyle/>
          <a:p>
            <a:pPr>
              <a:lnSpc>
                <a:spcPct val="90000"/>
              </a:lnSpc>
              <a:spcAft>
                <a:spcPts val="600"/>
              </a:spcAft>
            </a:pPr>
            <a:r>
              <a:rPr lang="en-US" sz="500"/>
              <a:t>Biedron | CBB Knowledge Transfer</a:t>
            </a:r>
          </a:p>
        </p:txBody>
      </p:sp>
      <p:sp>
        <p:nvSpPr>
          <p:cNvPr id="6" name="Slide Number Placeholder 5">
            <a:extLst>
              <a:ext uri="{FF2B5EF4-FFF2-40B4-BE49-F238E27FC236}">
                <a16:creationId xmlns:a16="http://schemas.microsoft.com/office/drawing/2014/main" id="{9A6216C1-43FF-7D64-6CF8-2B4996C684FD}"/>
              </a:ext>
            </a:extLst>
          </p:cNvPr>
          <p:cNvSpPr>
            <a:spLocks noGrp="1"/>
          </p:cNvSpPr>
          <p:nvPr>
            <p:ph type="sldNum" sz="quarter" idx="12"/>
          </p:nvPr>
        </p:nvSpPr>
        <p:spPr>
          <a:xfrm>
            <a:off x="8382000" y="4972050"/>
            <a:ext cx="685800" cy="171450"/>
          </a:xfrm>
        </p:spPr>
        <p:txBody>
          <a:bodyPr wrap="square" anchor="ctr">
            <a:normAutofit/>
          </a:bodyPr>
          <a:lstStyle/>
          <a:p>
            <a:pPr>
              <a:lnSpc>
                <a:spcPct val="90000"/>
              </a:lnSpc>
              <a:spcAft>
                <a:spcPts val="600"/>
              </a:spcAft>
            </a:pPr>
            <a:fld id="{921CBE81-14BD-7343-B359-01BCBA3179F9}" type="slidenum">
              <a:rPr lang="en-US" sz="500" smtClean="0"/>
              <a:pPr>
                <a:lnSpc>
                  <a:spcPct val="90000"/>
                </a:lnSpc>
                <a:spcAft>
                  <a:spcPts val="600"/>
                </a:spcAft>
              </a:pPr>
              <a:t>5</a:t>
            </a:fld>
            <a:endParaRPr lang="en-US" sz="500"/>
          </a:p>
        </p:txBody>
      </p:sp>
      <p:pic>
        <p:nvPicPr>
          <p:cNvPr id="9" name="Picture 8">
            <a:extLst>
              <a:ext uri="{FF2B5EF4-FFF2-40B4-BE49-F238E27FC236}">
                <a16:creationId xmlns:a16="http://schemas.microsoft.com/office/drawing/2014/main" id="{B695ADB7-6880-AE4C-BB39-935A3566AB6A}"/>
              </a:ext>
            </a:extLst>
          </p:cNvPr>
          <p:cNvPicPr>
            <a:picLocks noChangeAspect="1"/>
          </p:cNvPicPr>
          <p:nvPr/>
        </p:nvPicPr>
        <p:blipFill>
          <a:blip r:embed="rId3"/>
          <a:stretch>
            <a:fillRect/>
          </a:stretch>
        </p:blipFill>
        <p:spPr>
          <a:xfrm>
            <a:off x="4705741" y="2199165"/>
            <a:ext cx="4240763" cy="2283907"/>
          </a:xfrm>
          <a:prstGeom prst="rect">
            <a:avLst/>
          </a:prstGeom>
        </p:spPr>
      </p:pic>
      <p:sp>
        <p:nvSpPr>
          <p:cNvPr id="10" name="TextBox 9">
            <a:extLst>
              <a:ext uri="{FF2B5EF4-FFF2-40B4-BE49-F238E27FC236}">
                <a16:creationId xmlns:a16="http://schemas.microsoft.com/office/drawing/2014/main" id="{A8AE2A8C-5C94-CB13-76DB-2E215E5B386D}"/>
              </a:ext>
            </a:extLst>
          </p:cNvPr>
          <p:cNvSpPr txBox="1"/>
          <p:nvPr/>
        </p:nvSpPr>
        <p:spPr>
          <a:xfrm>
            <a:off x="5794310" y="4730620"/>
            <a:ext cx="3152194" cy="369332"/>
          </a:xfrm>
          <a:prstGeom prst="rect">
            <a:avLst/>
          </a:prstGeom>
          <a:noFill/>
        </p:spPr>
        <p:txBody>
          <a:bodyPr wrap="square" rtlCol="0">
            <a:spAutoFit/>
          </a:bodyPr>
          <a:lstStyle/>
          <a:p>
            <a:r>
              <a:rPr lang="en-US" i="1" dirty="0"/>
              <a:t>And several other programs</a:t>
            </a:r>
          </a:p>
        </p:txBody>
      </p:sp>
    </p:spTree>
    <p:extLst>
      <p:ext uri="{BB962C8B-B14F-4D97-AF65-F5344CB8AC3E}">
        <p14:creationId xmlns:p14="http://schemas.microsoft.com/office/powerpoint/2010/main" val="1845244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C451F7-15D8-FB4D-B443-935D84765CCB}"/>
              </a:ext>
            </a:extLst>
          </p:cNvPr>
          <p:cNvSpPr>
            <a:spLocks noGrp="1"/>
          </p:cNvSpPr>
          <p:nvPr>
            <p:ph type="title"/>
          </p:nvPr>
        </p:nvSpPr>
        <p:spPr/>
        <p:txBody>
          <a:bodyPr/>
          <a:lstStyle/>
          <a:p>
            <a:r>
              <a:rPr lang="en-US" dirty="0"/>
              <a:t>KT in the Strategic Plan – Impact Example 2</a:t>
            </a:r>
          </a:p>
        </p:txBody>
      </p:sp>
      <p:sp>
        <p:nvSpPr>
          <p:cNvPr id="4" name="Date Placeholder 3">
            <a:extLst>
              <a:ext uri="{FF2B5EF4-FFF2-40B4-BE49-F238E27FC236}">
                <a16:creationId xmlns:a16="http://schemas.microsoft.com/office/drawing/2014/main" id="{1A0E5CBA-3F2E-B745-A8C7-823720662F6C}"/>
              </a:ext>
            </a:extLst>
          </p:cNvPr>
          <p:cNvSpPr>
            <a:spLocks noGrp="1"/>
          </p:cNvSpPr>
          <p:nvPr>
            <p:ph type="dt" sz="half" idx="10"/>
          </p:nvPr>
        </p:nvSpPr>
        <p:spPr/>
        <p:txBody>
          <a:bodyPr/>
          <a:lstStyle/>
          <a:p>
            <a:r>
              <a:rPr lang="en-US" dirty="0"/>
              <a:t>03/15/2024</a:t>
            </a:r>
          </a:p>
        </p:txBody>
      </p:sp>
      <p:sp>
        <p:nvSpPr>
          <p:cNvPr id="5" name="Footer Placeholder 4">
            <a:extLst>
              <a:ext uri="{FF2B5EF4-FFF2-40B4-BE49-F238E27FC236}">
                <a16:creationId xmlns:a16="http://schemas.microsoft.com/office/drawing/2014/main" id="{A5A4F827-F56F-E042-82F0-320CC0F45135}"/>
              </a:ext>
            </a:extLst>
          </p:cNvPr>
          <p:cNvSpPr>
            <a:spLocks noGrp="1"/>
          </p:cNvSpPr>
          <p:nvPr>
            <p:ph type="ftr" sz="quarter" idx="11"/>
          </p:nvPr>
        </p:nvSpPr>
        <p:spPr/>
        <p:txBody>
          <a:bodyPr/>
          <a:lstStyle/>
          <a:p>
            <a:r>
              <a:rPr lang="en-US" dirty="0"/>
              <a:t>Biedron | CBB Knowledge Transfer</a:t>
            </a:r>
          </a:p>
        </p:txBody>
      </p:sp>
      <p:sp>
        <p:nvSpPr>
          <p:cNvPr id="6" name="Slide Number Placeholder 5">
            <a:extLst>
              <a:ext uri="{FF2B5EF4-FFF2-40B4-BE49-F238E27FC236}">
                <a16:creationId xmlns:a16="http://schemas.microsoft.com/office/drawing/2014/main" id="{E5F8C568-DC25-E044-8CA7-A2269F0D2665}"/>
              </a:ext>
            </a:extLst>
          </p:cNvPr>
          <p:cNvSpPr>
            <a:spLocks noGrp="1"/>
          </p:cNvSpPr>
          <p:nvPr>
            <p:ph type="sldNum" sz="quarter" idx="12"/>
          </p:nvPr>
        </p:nvSpPr>
        <p:spPr/>
        <p:txBody>
          <a:bodyPr/>
          <a:lstStyle/>
          <a:p>
            <a:fld id="{921CBE81-14BD-7343-B359-01BCBA3179F9}" type="slidenum">
              <a:rPr lang="en-US" smtClean="0"/>
              <a:t>6</a:t>
            </a:fld>
            <a:endParaRPr lang="en-US" dirty="0"/>
          </a:p>
        </p:txBody>
      </p:sp>
      <p:grpSp>
        <p:nvGrpSpPr>
          <p:cNvPr id="9" name="Group 8">
            <a:extLst>
              <a:ext uri="{FF2B5EF4-FFF2-40B4-BE49-F238E27FC236}">
                <a16:creationId xmlns:a16="http://schemas.microsoft.com/office/drawing/2014/main" id="{B84C9841-7930-1779-1ABD-2647282FB217}"/>
              </a:ext>
            </a:extLst>
          </p:cNvPr>
          <p:cNvGrpSpPr/>
          <p:nvPr/>
        </p:nvGrpSpPr>
        <p:grpSpPr>
          <a:xfrm>
            <a:off x="4700960" y="909849"/>
            <a:ext cx="4366840" cy="1549409"/>
            <a:chOff x="315720" y="3020667"/>
            <a:chExt cx="4642741" cy="1867867"/>
          </a:xfrm>
        </p:grpSpPr>
        <p:sp>
          <p:nvSpPr>
            <p:cNvPr id="10" name="Rectangle 9">
              <a:extLst>
                <a:ext uri="{FF2B5EF4-FFF2-40B4-BE49-F238E27FC236}">
                  <a16:creationId xmlns:a16="http://schemas.microsoft.com/office/drawing/2014/main" id="{4A64D8B9-F828-E390-3E2B-1C113A69D2AB}"/>
                </a:ext>
              </a:extLst>
            </p:cNvPr>
            <p:cNvSpPr/>
            <p:nvPr/>
          </p:nvSpPr>
          <p:spPr>
            <a:xfrm>
              <a:off x="315720" y="3025588"/>
              <a:ext cx="4530707" cy="186294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9387812-A6DD-9B49-AFEF-660F38C006A2}"/>
                </a:ext>
              </a:extLst>
            </p:cNvPr>
            <p:cNvPicPr>
              <a:picLocks noChangeAspect="1"/>
            </p:cNvPicPr>
            <p:nvPr/>
          </p:nvPicPr>
          <p:blipFill rotWithShape="1">
            <a:blip r:embed="rId3"/>
            <a:srcRect l="271"/>
            <a:stretch/>
          </p:blipFill>
          <p:spPr>
            <a:xfrm>
              <a:off x="552234" y="3020667"/>
              <a:ext cx="1981201" cy="1852487"/>
            </a:xfrm>
            <a:prstGeom prst="rect">
              <a:avLst/>
            </a:prstGeom>
            <a:noFill/>
          </p:spPr>
        </p:pic>
        <p:sp>
          <p:nvSpPr>
            <p:cNvPr id="12" name="TextBox 11">
              <a:extLst>
                <a:ext uri="{FF2B5EF4-FFF2-40B4-BE49-F238E27FC236}">
                  <a16:creationId xmlns:a16="http://schemas.microsoft.com/office/drawing/2014/main" id="{AD7066F7-E0BA-E3BA-C8DC-FCD1A02F4440}"/>
                </a:ext>
              </a:extLst>
            </p:cNvPr>
            <p:cNvSpPr txBox="1"/>
            <p:nvPr/>
          </p:nvSpPr>
          <p:spPr>
            <a:xfrm>
              <a:off x="2607607" y="3050459"/>
              <a:ext cx="2350854" cy="1323439"/>
            </a:xfrm>
            <a:prstGeom prst="rect">
              <a:avLst/>
            </a:prstGeom>
            <a:noFill/>
          </p:spPr>
          <p:txBody>
            <a:bodyPr wrap="square" rtlCol="0">
              <a:spAutoFit/>
            </a:bodyPr>
            <a:lstStyle/>
            <a:p>
              <a:r>
                <a:rPr lang="en-US" sz="1600" dirty="0">
                  <a:solidFill>
                    <a:schemeClr val="bg1"/>
                  </a:solidFill>
                </a:rPr>
                <a:t>Example: </a:t>
              </a:r>
              <a:r>
                <a:rPr lang="en-US" sz="1600" dirty="0" err="1">
                  <a:solidFill>
                    <a:schemeClr val="bg1"/>
                  </a:solidFill>
                </a:rPr>
                <a:t>xLight</a:t>
              </a:r>
              <a:r>
                <a:rPr lang="en-US" sz="1600" dirty="0">
                  <a:solidFill>
                    <a:schemeClr val="bg1"/>
                  </a:solidFill>
                </a:rPr>
                <a:t> is harnessing recent  accelerator advances for beyond-state-of-the-art chip fabrication </a:t>
              </a:r>
            </a:p>
          </p:txBody>
        </p:sp>
      </p:grpSp>
      <p:pic>
        <p:nvPicPr>
          <p:cNvPr id="7" name="Picture 6">
            <a:extLst>
              <a:ext uri="{FF2B5EF4-FFF2-40B4-BE49-F238E27FC236}">
                <a16:creationId xmlns:a16="http://schemas.microsoft.com/office/drawing/2014/main" id="{BDBC5A3F-D0C9-6346-B496-473FD1B05201}"/>
              </a:ext>
            </a:extLst>
          </p:cNvPr>
          <p:cNvPicPr>
            <a:picLocks noChangeAspect="1"/>
          </p:cNvPicPr>
          <p:nvPr/>
        </p:nvPicPr>
        <p:blipFill>
          <a:blip r:embed="rId4"/>
          <a:stretch>
            <a:fillRect/>
          </a:stretch>
        </p:blipFill>
        <p:spPr>
          <a:xfrm>
            <a:off x="0" y="966400"/>
            <a:ext cx="4234774" cy="1765610"/>
          </a:xfrm>
          <a:prstGeom prst="rect">
            <a:avLst/>
          </a:prstGeom>
        </p:spPr>
      </p:pic>
      <p:sp>
        <p:nvSpPr>
          <p:cNvPr id="17" name="TextBox 16">
            <a:extLst>
              <a:ext uri="{FF2B5EF4-FFF2-40B4-BE49-F238E27FC236}">
                <a16:creationId xmlns:a16="http://schemas.microsoft.com/office/drawing/2014/main" id="{CAFEDE5D-8313-4249-99B4-937C369ED140}"/>
              </a:ext>
            </a:extLst>
          </p:cNvPr>
          <p:cNvSpPr txBox="1"/>
          <p:nvPr/>
        </p:nvSpPr>
        <p:spPr>
          <a:xfrm>
            <a:off x="1623736" y="2692577"/>
            <a:ext cx="1206814" cy="276999"/>
          </a:xfrm>
          <a:prstGeom prst="rect">
            <a:avLst/>
          </a:prstGeom>
          <a:noFill/>
        </p:spPr>
        <p:txBody>
          <a:bodyPr wrap="square" rtlCol="0">
            <a:spAutoFit/>
          </a:bodyPr>
          <a:lstStyle/>
          <a:p>
            <a:r>
              <a:rPr lang="en-US" sz="1200" dirty="0"/>
              <a:t>Courtesy NIST</a:t>
            </a:r>
          </a:p>
        </p:txBody>
      </p:sp>
      <p:pic>
        <p:nvPicPr>
          <p:cNvPr id="18" name="Picture 17">
            <a:extLst>
              <a:ext uri="{FF2B5EF4-FFF2-40B4-BE49-F238E27FC236}">
                <a16:creationId xmlns:a16="http://schemas.microsoft.com/office/drawing/2014/main" id="{EBAC98E0-7D43-9C46-8947-B125360A4D50}"/>
              </a:ext>
            </a:extLst>
          </p:cNvPr>
          <p:cNvPicPr>
            <a:picLocks noChangeAspect="1"/>
          </p:cNvPicPr>
          <p:nvPr/>
        </p:nvPicPr>
        <p:blipFill>
          <a:blip r:embed="rId5"/>
          <a:stretch>
            <a:fillRect/>
          </a:stretch>
        </p:blipFill>
        <p:spPr>
          <a:xfrm>
            <a:off x="-54658" y="2297444"/>
            <a:ext cx="577613" cy="672132"/>
          </a:xfrm>
          <a:prstGeom prst="rect">
            <a:avLst/>
          </a:prstGeom>
        </p:spPr>
      </p:pic>
      <p:sp>
        <p:nvSpPr>
          <p:cNvPr id="19" name="TextBox 18">
            <a:extLst>
              <a:ext uri="{FF2B5EF4-FFF2-40B4-BE49-F238E27FC236}">
                <a16:creationId xmlns:a16="http://schemas.microsoft.com/office/drawing/2014/main" id="{B78EA7B0-E0BC-4D49-A897-160731CC7206}"/>
              </a:ext>
            </a:extLst>
          </p:cNvPr>
          <p:cNvSpPr txBox="1"/>
          <p:nvPr/>
        </p:nvSpPr>
        <p:spPr>
          <a:xfrm>
            <a:off x="65944" y="595072"/>
            <a:ext cx="9078056" cy="338554"/>
          </a:xfrm>
          <a:prstGeom prst="rect">
            <a:avLst/>
          </a:prstGeom>
          <a:noFill/>
        </p:spPr>
        <p:txBody>
          <a:bodyPr wrap="square" rtlCol="0">
            <a:spAutoFit/>
          </a:bodyPr>
          <a:lstStyle/>
          <a:p>
            <a:pPr algn="ctr"/>
            <a:r>
              <a:rPr lang="en-US" sz="1600" i="1" dirty="0">
                <a:solidFill>
                  <a:schemeClr val="accent1"/>
                </a:solidFill>
              </a:rPr>
              <a:t>An Example – the $1T by 2030 semiconductor market</a:t>
            </a:r>
          </a:p>
        </p:txBody>
      </p:sp>
      <p:pic>
        <p:nvPicPr>
          <p:cNvPr id="8" name="Picture 7">
            <a:extLst>
              <a:ext uri="{FF2B5EF4-FFF2-40B4-BE49-F238E27FC236}">
                <a16:creationId xmlns:a16="http://schemas.microsoft.com/office/drawing/2014/main" id="{1C731EDD-4A7D-0482-B2C8-ADCE544C7F2C}"/>
              </a:ext>
            </a:extLst>
          </p:cNvPr>
          <p:cNvPicPr>
            <a:picLocks noChangeAspect="1"/>
          </p:cNvPicPr>
          <p:nvPr/>
        </p:nvPicPr>
        <p:blipFill>
          <a:blip r:embed="rId6"/>
          <a:stretch>
            <a:fillRect/>
          </a:stretch>
        </p:blipFill>
        <p:spPr>
          <a:xfrm>
            <a:off x="38014" y="3225102"/>
            <a:ext cx="4756141" cy="1701305"/>
          </a:xfrm>
          <a:prstGeom prst="rect">
            <a:avLst/>
          </a:prstGeom>
        </p:spPr>
      </p:pic>
      <p:sp>
        <p:nvSpPr>
          <p:cNvPr id="13" name="TextBox 12">
            <a:extLst>
              <a:ext uri="{FF2B5EF4-FFF2-40B4-BE49-F238E27FC236}">
                <a16:creationId xmlns:a16="http://schemas.microsoft.com/office/drawing/2014/main" id="{4F0EF28E-C471-18AC-A4B8-EA92E5636515}"/>
              </a:ext>
            </a:extLst>
          </p:cNvPr>
          <p:cNvSpPr txBox="1"/>
          <p:nvPr/>
        </p:nvSpPr>
        <p:spPr>
          <a:xfrm>
            <a:off x="4607733" y="2399379"/>
            <a:ext cx="4366840" cy="492443"/>
          </a:xfrm>
          <a:prstGeom prst="rect">
            <a:avLst/>
          </a:prstGeom>
          <a:noFill/>
        </p:spPr>
        <p:txBody>
          <a:bodyPr wrap="square" rtlCol="0">
            <a:spAutoFit/>
          </a:bodyPr>
          <a:lstStyle/>
          <a:p>
            <a:r>
              <a:rPr lang="en-US" sz="1300" dirty="0"/>
              <a:t>Courtesy </a:t>
            </a:r>
            <a:r>
              <a:rPr lang="en-US" sz="1300" dirty="0" err="1"/>
              <a:t>xLight</a:t>
            </a:r>
            <a:r>
              <a:rPr lang="en-US" sz="1300" dirty="0"/>
              <a:t> from SPIE’s 2024 Advanced Lithography and Patterning Conference, February 2024, San Jose</a:t>
            </a:r>
          </a:p>
        </p:txBody>
      </p:sp>
      <p:pic>
        <p:nvPicPr>
          <p:cNvPr id="14" name="Picture 13">
            <a:extLst>
              <a:ext uri="{FF2B5EF4-FFF2-40B4-BE49-F238E27FC236}">
                <a16:creationId xmlns:a16="http://schemas.microsoft.com/office/drawing/2014/main" id="{A7612AAF-1C0F-89BC-E5B9-9D261400857D}"/>
              </a:ext>
            </a:extLst>
          </p:cNvPr>
          <p:cNvPicPr>
            <a:picLocks noChangeAspect="1"/>
          </p:cNvPicPr>
          <p:nvPr/>
        </p:nvPicPr>
        <p:blipFill>
          <a:blip r:embed="rId7"/>
          <a:stretch>
            <a:fillRect/>
          </a:stretch>
        </p:blipFill>
        <p:spPr>
          <a:xfrm>
            <a:off x="5477201" y="2891822"/>
            <a:ext cx="3250684" cy="1831690"/>
          </a:xfrm>
          <a:prstGeom prst="rect">
            <a:avLst/>
          </a:prstGeom>
        </p:spPr>
      </p:pic>
      <p:sp>
        <p:nvSpPr>
          <p:cNvPr id="15" name="TextBox 14">
            <a:extLst>
              <a:ext uri="{FF2B5EF4-FFF2-40B4-BE49-F238E27FC236}">
                <a16:creationId xmlns:a16="http://schemas.microsoft.com/office/drawing/2014/main" id="{64226304-2AFA-220A-86E2-2E0C00F00781}"/>
              </a:ext>
            </a:extLst>
          </p:cNvPr>
          <p:cNvSpPr txBox="1"/>
          <p:nvPr/>
        </p:nvSpPr>
        <p:spPr>
          <a:xfrm>
            <a:off x="5417729" y="4657665"/>
            <a:ext cx="3726271" cy="553998"/>
          </a:xfrm>
          <a:prstGeom prst="rect">
            <a:avLst/>
          </a:prstGeom>
          <a:noFill/>
        </p:spPr>
        <p:txBody>
          <a:bodyPr wrap="square" rtlCol="0">
            <a:spAutoFit/>
          </a:bodyPr>
          <a:lstStyle/>
          <a:p>
            <a:r>
              <a:rPr lang="en-US" sz="1000" dirty="0"/>
              <a:t>Wall Street’s WFE Opportunity Through 2030: Claire McAdams, Headgate Partners, SEMI ISS 2024, Half Moon Bay Jan 2024</a:t>
            </a:r>
          </a:p>
        </p:txBody>
      </p:sp>
      <p:sp>
        <p:nvSpPr>
          <p:cNvPr id="20" name="TextBox 19">
            <a:extLst>
              <a:ext uri="{FF2B5EF4-FFF2-40B4-BE49-F238E27FC236}">
                <a16:creationId xmlns:a16="http://schemas.microsoft.com/office/drawing/2014/main" id="{85288A61-BEA0-4A73-9C4F-5A780180A493}"/>
              </a:ext>
            </a:extLst>
          </p:cNvPr>
          <p:cNvSpPr txBox="1"/>
          <p:nvPr/>
        </p:nvSpPr>
        <p:spPr>
          <a:xfrm>
            <a:off x="1496815" y="4887709"/>
            <a:ext cx="1460656" cy="246221"/>
          </a:xfrm>
          <a:prstGeom prst="rect">
            <a:avLst/>
          </a:prstGeom>
          <a:noFill/>
        </p:spPr>
        <p:txBody>
          <a:bodyPr wrap="none" rtlCol="0">
            <a:spAutoFit/>
          </a:bodyPr>
          <a:lstStyle/>
          <a:p>
            <a:r>
              <a:rPr lang="en-US" sz="1000" dirty="0"/>
              <a:t>Courtesy Counterpoint</a:t>
            </a:r>
          </a:p>
        </p:txBody>
      </p:sp>
      <p:sp>
        <p:nvSpPr>
          <p:cNvPr id="21" name="TextBox 20">
            <a:extLst>
              <a:ext uri="{FF2B5EF4-FFF2-40B4-BE49-F238E27FC236}">
                <a16:creationId xmlns:a16="http://schemas.microsoft.com/office/drawing/2014/main" id="{4A69A0F7-E073-B26C-D0CF-5D6728C35FDD}"/>
              </a:ext>
            </a:extLst>
          </p:cNvPr>
          <p:cNvSpPr txBox="1"/>
          <p:nvPr/>
        </p:nvSpPr>
        <p:spPr>
          <a:xfrm>
            <a:off x="-10256" y="2977906"/>
            <a:ext cx="5241563" cy="369332"/>
          </a:xfrm>
          <a:prstGeom prst="rect">
            <a:avLst/>
          </a:prstGeom>
          <a:noFill/>
        </p:spPr>
        <p:txBody>
          <a:bodyPr wrap="none" rtlCol="0">
            <a:spAutoFit/>
          </a:bodyPr>
          <a:lstStyle/>
          <a:p>
            <a:r>
              <a:rPr lang="en-US" dirty="0"/>
              <a:t>Looking to the Wafer Fab Equipment Market Only</a:t>
            </a:r>
          </a:p>
        </p:txBody>
      </p:sp>
    </p:spTree>
    <p:extLst>
      <p:ext uri="{BB962C8B-B14F-4D97-AF65-F5344CB8AC3E}">
        <p14:creationId xmlns:p14="http://schemas.microsoft.com/office/powerpoint/2010/main" val="3490826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943B16-1166-4A4A-B190-74712AF24D67}"/>
              </a:ext>
            </a:extLst>
          </p:cNvPr>
          <p:cNvSpPr>
            <a:spLocks noGrp="1"/>
          </p:cNvSpPr>
          <p:nvPr>
            <p:ph type="title"/>
          </p:nvPr>
        </p:nvSpPr>
        <p:spPr/>
        <p:txBody>
          <a:bodyPr/>
          <a:lstStyle/>
          <a:p>
            <a:r>
              <a:rPr lang="en-US" dirty="0"/>
              <a:t>Knowledge Transfer Roadmap</a:t>
            </a:r>
          </a:p>
        </p:txBody>
      </p:sp>
      <p:sp>
        <p:nvSpPr>
          <p:cNvPr id="4" name="Date Placeholder 3">
            <a:extLst>
              <a:ext uri="{FF2B5EF4-FFF2-40B4-BE49-F238E27FC236}">
                <a16:creationId xmlns:a16="http://schemas.microsoft.com/office/drawing/2014/main" id="{331B715D-E280-5647-996E-AEF871073A4F}"/>
              </a:ext>
            </a:extLst>
          </p:cNvPr>
          <p:cNvSpPr>
            <a:spLocks noGrp="1"/>
          </p:cNvSpPr>
          <p:nvPr>
            <p:ph type="dt" sz="half" idx="10"/>
          </p:nvPr>
        </p:nvSpPr>
        <p:spPr/>
        <p:txBody>
          <a:bodyPr/>
          <a:lstStyle/>
          <a:p>
            <a:r>
              <a:rPr lang="en-US" dirty="0"/>
              <a:t>03/15/2024</a:t>
            </a:r>
          </a:p>
        </p:txBody>
      </p:sp>
      <p:sp>
        <p:nvSpPr>
          <p:cNvPr id="5" name="Footer Placeholder 4">
            <a:extLst>
              <a:ext uri="{FF2B5EF4-FFF2-40B4-BE49-F238E27FC236}">
                <a16:creationId xmlns:a16="http://schemas.microsoft.com/office/drawing/2014/main" id="{8EF37753-5951-8645-B7A7-B8255398F208}"/>
              </a:ext>
            </a:extLst>
          </p:cNvPr>
          <p:cNvSpPr>
            <a:spLocks noGrp="1"/>
          </p:cNvSpPr>
          <p:nvPr>
            <p:ph type="ftr" sz="quarter" idx="11"/>
          </p:nvPr>
        </p:nvSpPr>
        <p:spPr/>
        <p:txBody>
          <a:bodyPr/>
          <a:lstStyle/>
          <a:p>
            <a:r>
              <a:rPr lang="en-US"/>
              <a:t>Biedron | CBB Knowledge Transfer</a:t>
            </a:r>
          </a:p>
        </p:txBody>
      </p:sp>
      <p:sp>
        <p:nvSpPr>
          <p:cNvPr id="6" name="Slide Number Placeholder 5">
            <a:extLst>
              <a:ext uri="{FF2B5EF4-FFF2-40B4-BE49-F238E27FC236}">
                <a16:creationId xmlns:a16="http://schemas.microsoft.com/office/drawing/2014/main" id="{3ACBADA8-CEDE-9F42-A68F-B764991A4E1C}"/>
              </a:ext>
            </a:extLst>
          </p:cNvPr>
          <p:cNvSpPr>
            <a:spLocks noGrp="1"/>
          </p:cNvSpPr>
          <p:nvPr>
            <p:ph type="sldNum" sz="quarter" idx="12"/>
          </p:nvPr>
        </p:nvSpPr>
        <p:spPr/>
        <p:txBody>
          <a:bodyPr/>
          <a:lstStyle/>
          <a:p>
            <a:fld id="{921CBE81-14BD-7343-B359-01BCBA3179F9}" type="slidenum">
              <a:rPr lang="en-US" smtClean="0"/>
              <a:t>7</a:t>
            </a:fld>
            <a:endParaRPr lang="en-US"/>
          </a:p>
        </p:txBody>
      </p:sp>
      <p:pic>
        <p:nvPicPr>
          <p:cNvPr id="7" name="Picture 23" descr="A picture containing text&#10;&#10;Description automatically generated">
            <a:extLst>
              <a:ext uri="{FF2B5EF4-FFF2-40B4-BE49-F238E27FC236}">
                <a16:creationId xmlns:a16="http://schemas.microsoft.com/office/drawing/2014/main" id="{504FAD8A-660A-B343-9830-AFB0A67A263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67563" y="635628"/>
            <a:ext cx="7612912" cy="4298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021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BB5020-3AC7-0E41-A76E-AC959BDA8BD0}"/>
              </a:ext>
            </a:extLst>
          </p:cNvPr>
          <p:cNvSpPr>
            <a:spLocks noGrp="1"/>
          </p:cNvSpPr>
          <p:nvPr>
            <p:ph idx="1"/>
          </p:nvPr>
        </p:nvSpPr>
        <p:spPr/>
        <p:txBody>
          <a:bodyPr/>
          <a:lstStyle/>
          <a:p>
            <a:pPr marL="0" lvl="0" indent="0" algn="just" eaLnBrk="0" hangingPunct="0">
              <a:spcBef>
                <a:spcPct val="0"/>
              </a:spcBef>
              <a:buNone/>
            </a:pPr>
            <a:r>
              <a:rPr lang="en-US" altLang="en-US" b="1" dirty="0">
                <a:solidFill>
                  <a:schemeClr val="tx1"/>
                </a:solidFill>
                <a:ea typeface="Times New Roman" panose="02020603050405020304" pitchFamily="18" charset="0"/>
              </a:rPr>
              <a:t>Optimal Outcome:</a:t>
            </a:r>
            <a:r>
              <a:rPr lang="en-US" altLang="en-US" dirty="0">
                <a:solidFill>
                  <a:schemeClr val="tx1"/>
                </a:solidFill>
                <a:latin typeface="Arial" panose="020B0604020202020204" pitchFamily="34" charset="0"/>
                <a:ea typeface="Times New Roman" panose="02020603050405020304" pitchFamily="18" charset="0"/>
              </a:rPr>
              <a:t> The transfer of </a:t>
            </a:r>
            <a:r>
              <a:rPr lang="en-US" altLang="en-US" b="1" dirty="0">
                <a:solidFill>
                  <a:schemeClr val="accent1"/>
                </a:solidFill>
                <a:latin typeface="Arial" panose="020B0604020202020204" pitchFamily="34" charset="0"/>
                <a:ea typeface="Times New Roman" panose="02020603050405020304" pitchFamily="18" charset="0"/>
              </a:rPr>
              <a:t>knowledge</a:t>
            </a:r>
            <a:r>
              <a:rPr lang="en-US" altLang="en-US" dirty="0">
                <a:solidFill>
                  <a:schemeClr val="tx1"/>
                </a:solidFill>
                <a:latin typeface="Arial" panose="020B0604020202020204" pitchFamily="34" charset="0"/>
                <a:ea typeface="Times New Roman" panose="02020603050405020304" pitchFamily="18" charset="0"/>
              </a:rPr>
              <a:t> and </a:t>
            </a:r>
            <a:r>
              <a:rPr lang="en-US" altLang="en-US" b="1" dirty="0">
                <a:solidFill>
                  <a:schemeClr val="accent1"/>
                </a:solidFill>
                <a:latin typeface="Arial" panose="020B0604020202020204" pitchFamily="34" charset="0"/>
                <a:ea typeface="Times New Roman" panose="02020603050405020304" pitchFamily="18" charset="0"/>
              </a:rPr>
              <a:t>technology</a:t>
            </a:r>
            <a:r>
              <a:rPr lang="en-US" altLang="en-US" dirty="0">
                <a:solidFill>
                  <a:schemeClr val="tx1"/>
                </a:solidFill>
                <a:latin typeface="Arial" panose="020B0604020202020204" pitchFamily="34" charset="0"/>
                <a:ea typeface="Times New Roman" panose="02020603050405020304" pitchFamily="18" charset="0"/>
              </a:rPr>
              <a:t> developed within the Center to other research groups, to national laboratories, and to industry, and to communicate frequently with industry and national lab partners to ensure CBB understands their requirements.</a:t>
            </a:r>
            <a:endParaRPr lang="en-US" altLang="ja-JP" dirty="0">
              <a:solidFill>
                <a:srgbClr val="09657C"/>
              </a:solidFill>
              <a:latin typeface="Calibri Light" panose="020F0302020204030204" pitchFamily="34" charset="0"/>
              <a:ea typeface="Times New Roman" panose="02020603050405020304" pitchFamily="18" charset="0"/>
              <a:cs typeface="Calibri Light" panose="020F0302020204030204" pitchFamily="34" charset="0"/>
            </a:endParaRPr>
          </a:p>
          <a:p>
            <a:pPr marL="0" lvl="0" indent="0" algn="just" eaLnBrk="0" hangingPunct="0">
              <a:spcBef>
                <a:spcPts val="1200"/>
              </a:spcBef>
              <a:buNone/>
            </a:pPr>
            <a:r>
              <a:rPr lang="en-US" altLang="ja-JP" dirty="0">
                <a:solidFill>
                  <a:srgbClr val="09657C"/>
                </a:solidFill>
                <a:latin typeface="Calibri Light" panose="020F0302020204030204" pitchFamily="34" charset="0"/>
                <a:ea typeface="Times New Roman" panose="02020603050405020304" pitchFamily="18" charset="0"/>
                <a:cs typeface="Calibri Light" panose="020F0302020204030204" pitchFamily="34" charset="0"/>
              </a:rPr>
              <a:t>Objective 1: CBB shares its knowledge with accelerator scientists and scientists in related disciplines. </a:t>
            </a:r>
            <a:r>
              <a:rPr lang="en-US" altLang="ja-JP" b="1" dirty="0">
                <a:solidFill>
                  <a:schemeClr val="accent1"/>
                </a:solidFill>
                <a:latin typeface="Calibri Light" panose="020F0302020204030204" pitchFamily="34" charset="0"/>
                <a:ea typeface="Times New Roman" panose="02020603050405020304" pitchFamily="18" charset="0"/>
                <a:cs typeface="Calibri Light" panose="020F0302020204030204" pitchFamily="34" charset="0"/>
              </a:rPr>
              <a:t>(See </a:t>
            </a:r>
            <a:r>
              <a:rPr lang="en-US" altLang="ja-JP" b="1" dirty="0" err="1">
                <a:solidFill>
                  <a:schemeClr val="accent1"/>
                </a:solidFill>
                <a:latin typeface="Calibri Light" panose="020F0302020204030204" pitchFamily="34" charset="0"/>
                <a:ea typeface="Times New Roman" panose="02020603050405020304" pitchFamily="18" charset="0"/>
                <a:cs typeface="Calibri Light" panose="020F0302020204030204" pitchFamily="34" charset="0"/>
              </a:rPr>
              <a:t>Sibener’s</a:t>
            </a:r>
            <a:r>
              <a:rPr lang="en-US" altLang="ja-JP" b="1" dirty="0">
                <a:solidFill>
                  <a:schemeClr val="accent1"/>
                </a:solidFill>
                <a:latin typeface="Calibri Light" panose="020F0302020204030204" pitchFamily="34" charset="0"/>
                <a:ea typeface="Times New Roman" panose="02020603050405020304" pitchFamily="18" charset="0"/>
                <a:cs typeface="Calibri Light" panose="020F0302020204030204" pitchFamily="34" charset="0"/>
              </a:rPr>
              <a:t> talk.)</a:t>
            </a:r>
          </a:p>
          <a:p>
            <a:pPr marL="0" indent="0" algn="just" eaLnBrk="0" hangingPunct="0">
              <a:spcBef>
                <a:spcPts val="1200"/>
              </a:spcBef>
              <a:buNone/>
            </a:pPr>
            <a:r>
              <a:rPr lang="en-US" altLang="ja-JP" dirty="0">
                <a:solidFill>
                  <a:srgbClr val="09657C"/>
                </a:solidFill>
                <a:latin typeface="Calibri Light" panose="020F0302020204030204" pitchFamily="34" charset="0"/>
                <a:ea typeface="Times New Roman" panose="02020603050405020304" pitchFamily="18" charset="0"/>
                <a:cs typeface="Calibri Light" panose="020F0302020204030204" pitchFamily="34" charset="0"/>
              </a:rPr>
              <a:t>Objective 2: CBB discoveries and designs are incorporated into a new generation of accelerators and commercialized as products. </a:t>
            </a:r>
            <a:r>
              <a:rPr lang="en-US" altLang="ja-JP" b="1" dirty="0">
                <a:solidFill>
                  <a:schemeClr val="accent1"/>
                </a:solidFill>
                <a:latin typeface="Calibri Light" panose="020F0302020204030204" pitchFamily="34" charset="0"/>
                <a:ea typeface="Times New Roman" panose="02020603050405020304" pitchFamily="18" charset="0"/>
                <a:cs typeface="Calibri Light" panose="020F0302020204030204" pitchFamily="34" charset="0"/>
              </a:rPr>
              <a:t>(This talk.)</a:t>
            </a:r>
          </a:p>
          <a:p>
            <a:pPr marL="0" indent="0" algn="just" eaLnBrk="0" hangingPunct="0">
              <a:spcBef>
                <a:spcPts val="1200"/>
              </a:spcBef>
              <a:buNone/>
            </a:pPr>
            <a:r>
              <a:rPr lang="en-US" altLang="ja-JP" dirty="0">
                <a:solidFill>
                  <a:srgbClr val="09657C"/>
                </a:solidFill>
                <a:latin typeface="Calibri Light" panose="020F0302020204030204" pitchFamily="34" charset="0"/>
                <a:ea typeface="Times New Roman" panose="02020603050405020304" pitchFamily="18" charset="0"/>
                <a:cs typeface="Calibri Light" panose="020F0302020204030204" pitchFamily="34" charset="0"/>
                <a:sym typeface="Symbol" pitchFamily="2" charset="2"/>
              </a:rPr>
              <a:t>Objective 3.</a:t>
            </a:r>
            <a:r>
              <a:rPr lang="en-US" altLang="ja-JP" i="1" dirty="0">
                <a:solidFill>
                  <a:srgbClr val="09657C"/>
                </a:solidFill>
                <a:latin typeface="Calibri Light" panose="020F0302020204030204" pitchFamily="34" charset="0"/>
                <a:ea typeface="Times New Roman" panose="02020603050405020304" pitchFamily="18" charset="0"/>
                <a:cs typeface="Calibri Light" panose="020F0302020204030204" pitchFamily="34" charset="0"/>
                <a:sym typeface="Symbol" pitchFamily="2" charset="2"/>
              </a:rPr>
              <a:t>  </a:t>
            </a:r>
            <a:r>
              <a:rPr lang="en-US" altLang="ja-JP" dirty="0">
                <a:solidFill>
                  <a:srgbClr val="09657C"/>
                </a:solidFill>
                <a:latin typeface="Calibri Light" panose="020F0302020204030204" pitchFamily="34" charset="0"/>
                <a:ea typeface="Times New Roman" panose="02020603050405020304" pitchFamily="18" charset="0"/>
                <a:cs typeface="Calibri Light" panose="020F0302020204030204" pitchFamily="34" charset="0"/>
                <a:sym typeface="Symbol" pitchFamily="2" charset="2"/>
              </a:rPr>
              <a:t>Trained graduate students are capable of recognizing and transferring these skills to industry and national lab partners. </a:t>
            </a:r>
            <a:r>
              <a:rPr lang="en-US" altLang="ja-JP" b="1" dirty="0">
                <a:solidFill>
                  <a:schemeClr val="accent1"/>
                </a:solidFill>
                <a:latin typeface="Calibri Light" panose="020F0302020204030204" pitchFamily="34" charset="0"/>
                <a:ea typeface="Times New Roman" panose="02020603050405020304" pitchFamily="18" charset="0"/>
                <a:cs typeface="Calibri Light" panose="020F0302020204030204" pitchFamily="34" charset="0"/>
                <a:sym typeface="Symbol" pitchFamily="2" charset="2"/>
              </a:rPr>
              <a:t>(See Hines’ talk.)</a:t>
            </a:r>
          </a:p>
        </p:txBody>
      </p:sp>
      <p:sp>
        <p:nvSpPr>
          <p:cNvPr id="3" name="Title 2">
            <a:extLst>
              <a:ext uri="{FF2B5EF4-FFF2-40B4-BE49-F238E27FC236}">
                <a16:creationId xmlns:a16="http://schemas.microsoft.com/office/drawing/2014/main" id="{C2CA967C-9E5B-374A-8ACA-6ECBA4A03F88}"/>
              </a:ext>
            </a:extLst>
          </p:cNvPr>
          <p:cNvSpPr>
            <a:spLocks noGrp="1"/>
          </p:cNvSpPr>
          <p:nvPr>
            <p:ph type="title"/>
          </p:nvPr>
        </p:nvSpPr>
        <p:spPr/>
        <p:txBody>
          <a:bodyPr/>
          <a:lstStyle/>
          <a:p>
            <a:r>
              <a:rPr lang="en-US" dirty="0"/>
              <a:t>Overview</a:t>
            </a:r>
          </a:p>
        </p:txBody>
      </p:sp>
      <p:sp>
        <p:nvSpPr>
          <p:cNvPr id="6" name="Slide Number Placeholder 5">
            <a:extLst>
              <a:ext uri="{FF2B5EF4-FFF2-40B4-BE49-F238E27FC236}">
                <a16:creationId xmlns:a16="http://schemas.microsoft.com/office/drawing/2014/main" id="{FFFAFAC6-61B6-A045-BA5E-B3AD5312104F}"/>
              </a:ext>
            </a:extLst>
          </p:cNvPr>
          <p:cNvSpPr>
            <a:spLocks noGrp="1"/>
          </p:cNvSpPr>
          <p:nvPr>
            <p:ph type="sldNum" sz="quarter" idx="12"/>
          </p:nvPr>
        </p:nvSpPr>
        <p:spPr/>
        <p:txBody>
          <a:bodyPr/>
          <a:lstStyle/>
          <a:p>
            <a:fld id="{921CBE81-14BD-7343-B359-01BCBA3179F9}" type="slidenum">
              <a:rPr lang="en-US" smtClean="0"/>
              <a:t>8</a:t>
            </a:fld>
            <a:endParaRPr lang="en-US" dirty="0"/>
          </a:p>
        </p:txBody>
      </p:sp>
      <p:sp>
        <p:nvSpPr>
          <p:cNvPr id="7" name="TextBox 6">
            <a:extLst>
              <a:ext uri="{FF2B5EF4-FFF2-40B4-BE49-F238E27FC236}">
                <a16:creationId xmlns:a16="http://schemas.microsoft.com/office/drawing/2014/main" id="{EB5CB234-BCC7-F548-B72E-B24FB0180980}"/>
              </a:ext>
            </a:extLst>
          </p:cNvPr>
          <p:cNvSpPr txBox="1"/>
          <p:nvPr/>
        </p:nvSpPr>
        <p:spPr>
          <a:xfrm>
            <a:off x="316040" y="4216574"/>
            <a:ext cx="8587408" cy="646331"/>
          </a:xfrm>
          <a:prstGeom prst="rect">
            <a:avLst/>
          </a:prstGeom>
          <a:noFill/>
          <a:ln>
            <a:solidFill>
              <a:schemeClr val="accent1"/>
            </a:solidFill>
          </a:ln>
        </p:spPr>
        <p:txBody>
          <a:bodyPr wrap="square" rtlCol="0">
            <a:spAutoFit/>
          </a:bodyPr>
          <a:lstStyle/>
          <a:p>
            <a:pPr algn="ctr"/>
            <a:r>
              <a:rPr lang="en-US" altLang="ja-JP" dirty="0">
                <a:latin typeface="Arial" panose="020B0604020202020204" pitchFamily="34" charset="0"/>
                <a:ea typeface="Times New Roman" panose="02020603050405020304" pitchFamily="18" charset="0"/>
              </a:rPr>
              <a:t>CBB maintains </a:t>
            </a:r>
            <a:r>
              <a:rPr lang="en-US" altLang="ja-JP" b="1" dirty="0">
                <a:latin typeface="Arial" panose="020B0604020202020204" pitchFamily="34" charset="0"/>
                <a:ea typeface="Times New Roman" panose="02020603050405020304" pitchFamily="18" charset="0"/>
              </a:rPr>
              <a:t>Intellectual Property Agreements</a:t>
            </a:r>
            <a:r>
              <a:rPr lang="en-US" altLang="ja-JP" dirty="0">
                <a:latin typeface="Arial" panose="020B0604020202020204" pitchFamily="34" charset="0"/>
                <a:ea typeface="Times New Roman" panose="02020603050405020304" pitchFamily="18" charset="0"/>
              </a:rPr>
              <a:t> </a:t>
            </a:r>
            <a:r>
              <a:rPr lang="en-US" altLang="ja-JP" b="1" dirty="0">
                <a:latin typeface="Arial" panose="020B0604020202020204" pitchFamily="34" charset="0"/>
                <a:ea typeface="Times New Roman" panose="02020603050405020304" pitchFamily="18" charset="0"/>
              </a:rPr>
              <a:t>(IPAs) </a:t>
            </a:r>
            <a:r>
              <a:rPr lang="en-US" altLang="ja-JP" dirty="0">
                <a:latin typeface="Arial" panose="020B0604020202020204" pitchFamily="34" charset="0"/>
                <a:ea typeface="Times New Roman" panose="02020603050405020304" pitchFamily="18" charset="0"/>
              </a:rPr>
              <a:t>with all participating institutions and adheres to its </a:t>
            </a:r>
            <a:r>
              <a:rPr lang="en-US" altLang="ja-JP" b="1" dirty="0">
                <a:latin typeface="Arial" panose="020B0604020202020204" pitchFamily="34" charset="0"/>
                <a:ea typeface="Times New Roman" panose="02020603050405020304" pitchFamily="18" charset="0"/>
              </a:rPr>
              <a:t>Data Management Plan (DMP)</a:t>
            </a:r>
            <a:r>
              <a:rPr lang="en-US" altLang="ja-JP" dirty="0">
                <a:latin typeface="Arial" panose="020B0604020202020204" pitchFamily="34" charset="0"/>
                <a:ea typeface="Times New Roman" panose="02020603050405020304" pitchFamily="18" charset="0"/>
              </a:rPr>
              <a:t>.</a:t>
            </a:r>
            <a:endParaRPr lang="en-US" dirty="0"/>
          </a:p>
        </p:txBody>
      </p:sp>
      <p:sp>
        <p:nvSpPr>
          <p:cNvPr id="4" name="Date Placeholder 3">
            <a:extLst>
              <a:ext uri="{FF2B5EF4-FFF2-40B4-BE49-F238E27FC236}">
                <a16:creationId xmlns:a16="http://schemas.microsoft.com/office/drawing/2014/main" id="{DE20A231-A85D-031F-F65B-364294E7773B}"/>
              </a:ext>
            </a:extLst>
          </p:cNvPr>
          <p:cNvSpPr>
            <a:spLocks noGrp="1"/>
          </p:cNvSpPr>
          <p:nvPr>
            <p:ph type="dt" sz="half" idx="10"/>
          </p:nvPr>
        </p:nvSpPr>
        <p:spPr/>
        <p:txBody>
          <a:bodyPr/>
          <a:lstStyle/>
          <a:p>
            <a:r>
              <a:rPr lang="en-US" dirty="0"/>
              <a:t>03/15/2024</a:t>
            </a:r>
          </a:p>
        </p:txBody>
      </p:sp>
      <p:sp>
        <p:nvSpPr>
          <p:cNvPr id="5" name="Footer Placeholder 4">
            <a:extLst>
              <a:ext uri="{FF2B5EF4-FFF2-40B4-BE49-F238E27FC236}">
                <a16:creationId xmlns:a16="http://schemas.microsoft.com/office/drawing/2014/main" id="{92143813-36B6-E171-F167-BEB5F78391D3}"/>
              </a:ext>
            </a:extLst>
          </p:cNvPr>
          <p:cNvSpPr>
            <a:spLocks noGrp="1"/>
          </p:cNvSpPr>
          <p:nvPr>
            <p:ph type="ftr" sz="quarter" idx="11"/>
          </p:nvPr>
        </p:nvSpPr>
        <p:spPr/>
        <p:txBody>
          <a:bodyPr/>
          <a:lstStyle/>
          <a:p>
            <a:r>
              <a:rPr lang="en-US"/>
              <a:t>Biedron | CBB Knowledge Transfer</a:t>
            </a:r>
          </a:p>
        </p:txBody>
      </p:sp>
    </p:spTree>
    <p:extLst>
      <p:ext uri="{BB962C8B-B14F-4D97-AF65-F5344CB8AC3E}">
        <p14:creationId xmlns:p14="http://schemas.microsoft.com/office/powerpoint/2010/main" val="212169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BB5020-3AC7-0E41-A76E-AC959BDA8BD0}"/>
              </a:ext>
            </a:extLst>
          </p:cNvPr>
          <p:cNvSpPr>
            <a:spLocks noGrp="1"/>
          </p:cNvSpPr>
          <p:nvPr>
            <p:ph idx="1"/>
          </p:nvPr>
        </p:nvSpPr>
        <p:spPr/>
        <p:txBody>
          <a:bodyPr/>
          <a:lstStyle/>
          <a:p>
            <a:pPr marL="0" indent="0" algn="just" eaLnBrk="0" hangingPunct="0">
              <a:spcBef>
                <a:spcPts val="1200"/>
              </a:spcBef>
              <a:buNone/>
            </a:pPr>
            <a:r>
              <a:rPr lang="en-US" altLang="ja-JP" sz="2800" dirty="0">
                <a:solidFill>
                  <a:srgbClr val="09657C"/>
                </a:solidFill>
                <a:latin typeface="Calibri Light" panose="020F0302020204030204" pitchFamily="34" charset="0"/>
                <a:ea typeface="Times New Roman" panose="02020603050405020304" pitchFamily="18" charset="0"/>
                <a:cs typeface="Calibri Light" panose="020F0302020204030204" pitchFamily="34" charset="0"/>
              </a:rPr>
              <a:t>Objective 2: CBB discoveries and designs are incorporated into a new generation of accelerators and commercialized as products. </a:t>
            </a:r>
            <a:endParaRPr lang="en-US" altLang="ja-JP" b="1" dirty="0">
              <a:solidFill>
                <a:schemeClr val="accent1"/>
              </a:solidFill>
              <a:latin typeface="Calibri Light" panose="020F0302020204030204" pitchFamily="34" charset="0"/>
              <a:ea typeface="Times New Roman" panose="02020603050405020304" pitchFamily="18" charset="0"/>
              <a:cs typeface="Calibri Light" panose="020F0302020204030204" pitchFamily="34" charset="0"/>
            </a:endParaRPr>
          </a:p>
        </p:txBody>
      </p:sp>
      <p:sp>
        <p:nvSpPr>
          <p:cNvPr id="3" name="Title 2">
            <a:extLst>
              <a:ext uri="{FF2B5EF4-FFF2-40B4-BE49-F238E27FC236}">
                <a16:creationId xmlns:a16="http://schemas.microsoft.com/office/drawing/2014/main" id="{C2CA967C-9E5B-374A-8ACA-6ECBA4A03F88}"/>
              </a:ext>
            </a:extLst>
          </p:cNvPr>
          <p:cNvSpPr>
            <a:spLocks noGrp="1"/>
          </p:cNvSpPr>
          <p:nvPr>
            <p:ph type="title"/>
          </p:nvPr>
        </p:nvSpPr>
        <p:spPr/>
        <p:txBody>
          <a:bodyPr/>
          <a:lstStyle/>
          <a:p>
            <a:r>
              <a:rPr lang="en-US" dirty="0"/>
              <a:t>Objective 2 Deliverables</a:t>
            </a:r>
          </a:p>
        </p:txBody>
      </p:sp>
      <p:sp>
        <p:nvSpPr>
          <p:cNvPr id="4" name="Date Placeholder 3">
            <a:extLst>
              <a:ext uri="{FF2B5EF4-FFF2-40B4-BE49-F238E27FC236}">
                <a16:creationId xmlns:a16="http://schemas.microsoft.com/office/drawing/2014/main" id="{9883A9BB-EC3E-D641-AADC-D809F35FB931}"/>
              </a:ext>
            </a:extLst>
          </p:cNvPr>
          <p:cNvSpPr>
            <a:spLocks noGrp="1"/>
          </p:cNvSpPr>
          <p:nvPr>
            <p:ph type="dt" sz="half" idx="10"/>
          </p:nvPr>
        </p:nvSpPr>
        <p:spPr/>
        <p:txBody>
          <a:bodyPr/>
          <a:lstStyle/>
          <a:p>
            <a:r>
              <a:rPr lang="en-US" dirty="0"/>
              <a:t>03/15/2024</a:t>
            </a:r>
          </a:p>
        </p:txBody>
      </p:sp>
      <p:sp>
        <p:nvSpPr>
          <p:cNvPr id="5" name="Footer Placeholder 4">
            <a:extLst>
              <a:ext uri="{FF2B5EF4-FFF2-40B4-BE49-F238E27FC236}">
                <a16:creationId xmlns:a16="http://schemas.microsoft.com/office/drawing/2014/main" id="{1295A88B-756C-D241-A1BE-8DB674AD3F67}"/>
              </a:ext>
            </a:extLst>
          </p:cNvPr>
          <p:cNvSpPr>
            <a:spLocks noGrp="1"/>
          </p:cNvSpPr>
          <p:nvPr>
            <p:ph type="ftr" sz="quarter" idx="11"/>
          </p:nvPr>
        </p:nvSpPr>
        <p:spPr/>
        <p:txBody>
          <a:bodyPr/>
          <a:lstStyle/>
          <a:p>
            <a:r>
              <a:rPr lang="en-US"/>
              <a:t>Biedron | CBB Knowledge Transfer</a:t>
            </a:r>
            <a:endParaRPr lang="en-US" dirty="0"/>
          </a:p>
        </p:txBody>
      </p:sp>
      <p:sp>
        <p:nvSpPr>
          <p:cNvPr id="6" name="Slide Number Placeholder 5">
            <a:extLst>
              <a:ext uri="{FF2B5EF4-FFF2-40B4-BE49-F238E27FC236}">
                <a16:creationId xmlns:a16="http://schemas.microsoft.com/office/drawing/2014/main" id="{FFFAFAC6-61B6-A045-BA5E-B3AD5312104F}"/>
              </a:ext>
            </a:extLst>
          </p:cNvPr>
          <p:cNvSpPr>
            <a:spLocks noGrp="1"/>
          </p:cNvSpPr>
          <p:nvPr>
            <p:ph type="sldNum" sz="quarter" idx="12"/>
          </p:nvPr>
        </p:nvSpPr>
        <p:spPr/>
        <p:txBody>
          <a:bodyPr/>
          <a:lstStyle/>
          <a:p>
            <a:fld id="{921CBE81-14BD-7343-B359-01BCBA3179F9}" type="slidenum">
              <a:rPr lang="en-US" smtClean="0"/>
              <a:t>9</a:t>
            </a:fld>
            <a:endParaRPr lang="en-US" dirty="0"/>
          </a:p>
        </p:txBody>
      </p:sp>
    </p:spTree>
    <p:extLst>
      <p:ext uri="{BB962C8B-B14F-4D97-AF65-F5344CB8AC3E}">
        <p14:creationId xmlns:p14="http://schemas.microsoft.com/office/powerpoint/2010/main" val="723776522"/>
      </p:ext>
    </p:extLst>
  </p:cSld>
  <p:clrMapOvr>
    <a:masterClrMapping/>
  </p:clrMapOvr>
</p:sld>
</file>

<file path=ppt/theme/theme1.xml><?xml version="1.0" encoding="utf-8"?>
<a:theme xmlns:a="http://schemas.openxmlformats.org/drawingml/2006/main" name="Bright Beams theme">
  <a:themeElements>
    <a:clrScheme name="CBB color scheme">
      <a:dk1>
        <a:srgbClr val="000000"/>
      </a:dk1>
      <a:lt1>
        <a:srgbClr val="FEFFFE"/>
      </a:lt1>
      <a:dk2>
        <a:srgbClr val="CBCCCB"/>
      </a:dk2>
      <a:lt2>
        <a:srgbClr val="E5E6E5"/>
      </a:lt2>
      <a:accent1>
        <a:srgbClr val="B31B1B"/>
      </a:accent1>
      <a:accent2>
        <a:srgbClr val="FF7F00"/>
      </a:accent2>
      <a:accent3>
        <a:srgbClr val="09657C"/>
      </a:accent3>
      <a:accent4>
        <a:srgbClr val="9D9683"/>
      </a:accent4>
      <a:accent5>
        <a:srgbClr val="CBCCCB"/>
      </a:accent5>
      <a:accent6>
        <a:srgbClr val="E5E6E5"/>
      </a:accent6>
      <a:hlink>
        <a:srgbClr val="FF7F00"/>
      </a:hlink>
      <a:folHlink>
        <a:srgbClr val="09657C"/>
      </a:folHlink>
    </a:clrScheme>
    <a:fontScheme name="1_CesrTA_Revie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esrTA_Review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esrTA_Review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esrTA_Review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esrTA_Review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esrTA_Review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esrTA_Review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esrTA_Review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9" id="{E8A3165E-882B-954C-B448-921CBB7E718D}" vid="{C12B6722-4CBE-F846-A83A-6556433E417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Bright Beams theme</Template>
  <TotalTime>61539</TotalTime>
  <Words>6026</Words>
  <Application>Microsoft Macintosh PowerPoint</Application>
  <PresentationFormat>On-screen Show (16:9)</PresentationFormat>
  <Paragraphs>655</Paragraphs>
  <Slides>38</Slides>
  <Notes>20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38</vt:i4>
      </vt:variant>
    </vt:vector>
  </HeadingPairs>
  <TitlesOfParts>
    <vt:vector size="51" baseType="lpstr">
      <vt:lpstr>Arial</vt:lpstr>
      <vt:lpstr>Calibri</vt:lpstr>
      <vt:lpstr>Calibri Light</vt:lpstr>
      <vt:lpstr>Cambria Math</vt:lpstr>
      <vt:lpstr>Lato</vt:lpstr>
      <vt:lpstr>NimbusRomNo9L</vt:lpstr>
      <vt:lpstr>Noto Sans Symbols</vt:lpstr>
      <vt:lpstr>PalatinoLinotype</vt:lpstr>
      <vt:lpstr>PalatinoLinotype,Bold</vt:lpstr>
      <vt:lpstr>Symbol</vt:lpstr>
      <vt:lpstr>Times New Roman</vt:lpstr>
      <vt:lpstr>Wingdings</vt:lpstr>
      <vt:lpstr>Bright Beams theme</vt:lpstr>
      <vt:lpstr>Knowledge Transfer (KT)</vt:lpstr>
      <vt:lpstr>What is Knowledge Transfer (KT)</vt:lpstr>
      <vt:lpstr>KT in the Strategic Plan</vt:lpstr>
      <vt:lpstr>KT in the Strategic Plan – Impact Example 1</vt:lpstr>
      <vt:lpstr>KT in the Strategic Plan – Impact Example 1, cont.</vt:lpstr>
      <vt:lpstr>KT in the Strategic Plan – Impact Example 2</vt:lpstr>
      <vt:lpstr>Knowledge Transfer Roadmap</vt:lpstr>
      <vt:lpstr>Overview</vt:lpstr>
      <vt:lpstr>Objective 2 Deliverables</vt:lpstr>
      <vt:lpstr>Objective 2 Deliverables, cont.</vt:lpstr>
      <vt:lpstr>Lab Connections</vt:lpstr>
      <vt:lpstr>Example Collaborations with DOE Labs</vt:lpstr>
      <vt:lpstr>Industry Connections</vt:lpstr>
      <vt:lpstr>PowerPoint Presentation</vt:lpstr>
      <vt:lpstr>Photocathodes for large X-Ray FEL User Facilities</vt:lpstr>
      <vt:lpstr>Photocathodes for high peak current for compact FELs Designs for compact XFELs, place extreme demands on the cathode</vt:lpstr>
      <vt:lpstr>Photocathodes for high average current for NP/HEP Facilities</vt:lpstr>
      <vt:lpstr>Photocathodes for Microscopes</vt:lpstr>
      <vt:lpstr>High performance SRF</vt:lpstr>
      <vt:lpstr>High performance SRF, cont.</vt:lpstr>
      <vt:lpstr>Microscope tuning techniques</vt:lpstr>
      <vt:lpstr>Microscope tuning techniques, cont.</vt:lpstr>
      <vt:lpstr>Microscope tuning techniques, cont.</vt:lpstr>
      <vt:lpstr>Other Knowledge Transfer Activities</vt:lpstr>
      <vt:lpstr>Patents</vt:lpstr>
      <vt:lpstr>Other Knowledge Transfer Examples Knowledge Transfer – DARPA</vt:lpstr>
      <vt:lpstr> Other Knowledge Transfer Activities, cont. -  Xlight </vt:lpstr>
      <vt:lpstr>    Other Knowledge Transfer Examples - Fermilab</vt:lpstr>
      <vt:lpstr>         Other Knowledge Transfer Activities, cont. - BNL</vt:lpstr>
      <vt:lpstr>       Other Knowledge Transfer Activities, cont. – UF</vt:lpstr>
      <vt:lpstr>CBB-centered next generation chip inspection initiative (UCLA)</vt:lpstr>
      <vt:lpstr>To Recap – Knowledge Transfer Roadmap</vt:lpstr>
      <vt:lpstr>Summary</vt:lpstr>
      <vt:lpstr>Acronyms</vt:lpstr>
      <vt:lpstr>Acronyms</vt:lpstr>
      <vt:lpstr>Acronyms</vt:lpstr>
      <vt:lpstr>Acronyms</vt:lpstr>
      <vt:lpstr>Acronyms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Knowledge Transfer</dc:title>
  <dc:subject/>
  <dc:creator>Ritchie Patterson</dc:creator>
  <cp:keywords/>
  <dc:description/>
  <cp:lastModifiedBy>Stephen Milton</cp:lastModifiedBy>
  <cp:revision>538</cp:revision>
  <cp:lastPrinted>2022-09-11T22:24:32Z</cp:lastPrinted>
  <dcterms:created xsi:type="dcterms:W3CDTF">2022-08-08T18:34:33Z</dcterms:created>
  <dcterms:modified xsi:type="dcterms:W3CDTF">2024-03-15T13:24:56Z</dcterms:modified>
  <cp:category/>
</cp:coreProperties>
</file>