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48" r:id="rId2"/>
    <p:sldMasterId id="2147483677" r:id="rId3"/>
  </p:sldMasterIdLst>
  <p:notesMasterIdLst>
    <p:notesMasterId r:id="rId47"/>
  </p:notesMasterIdLst>
  <p:sldIdLst>
    <p:sldId id="292" r:id="rId4"/>
    <p:sldId id="262" r:id="rId5"/>
    <p:sldId id="668" r:id="rId6"/>
    <p:sldId id="667" r:id="rId7"/>
    <p:sldId id="265" r:id="rId8"/>
    <p:sldId id="665" r:id="rId9"/>
    <p:sldId id="671" r:id="rId10"/>
    <p:sldId id="663" r:id="rId11"/>
    <p:sldId id="662" r:id="rId12"/>
    <p:sldId id="716" r:id="rId13"/>
    <p:sldId id="708" r:id="rId14"/>
    <p:sldId id="672" r:id="rId15"/>
    <p:sldId id="675" r:id="rId16"/>
    <p:sldId id="680" r:id="rId17"/>
    <p:sldId id="264" r:id="rId18"/>
    <p:sldId id="704" r:id="rId19"/>
    <p:sldId id="711" r:id="rId20"/>
    <p:sldId id="685" r:id="rId21"/>
    <p:sldId id="714" r:id="rId22"/>
    <p:sldId id="692" r:id="rId23"/>
    <p:sldId id="712" r:id="rId24"/>
    <p:sldId id="686" r:id="rId25"/>
    <p:sldId id="679" r:id="rId26"/>
    <p:sldId id="705" r:id="rId27"/>
    <p:sldId id="689" r:id="rId28"/>
    <p:sldId id="713" r:id="rId29"/>
    <p:sldId id="700" r:id="rId30"/>
    <p:sldId id="690" r:id="rId31"/>
    <p:sldId id="695" r:id="rId32"/>
    <p:sldId id="681" r:id="rId33"/>
    <p:sldId id="673" r:id="rId34"/>
    <p:sldId id="693" r:id="rId35"/>
    <p:sldId id="707" r:id="rId36"/>
    <p:sldId id="696" r:id="rId37"/>
    <p:sldId id="682" r:id="rId38"/>
    <p:sldId id="271" r:id="rId39"/>
    <p:sldId id="272" r:id="rId40"/>
    <p:sldId id="273" r:id="rId41"/>
    <p:sldId id="683" r:id="rId42"/>
    <p:sldId id="286" r:id="rId43"/>
    <p:sldId id="291" r:id="rId44"/>
    <p:sldId id="678" r:id="rId45"/>
    <p:sldId id="274" r:id="rId46"/>
  </p:sldIdLst>
  <p:sldSz cx="12179300" cy="6858000"/>
  <p:notesSz cx="6858000" cy="9144000"/>
  <p:defaultTextStyle>
    <a:defPPr>
      <a:defRPr lang="en-US"/>
    </a:defPPr>
    <a:lvl1pPr marL="0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1pPr>
    <a:lvl2pPr marL="609173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2pPr>
    <a:lvl3pPr marL="1218347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3pPr>
    <a:lvl4pPr marL="1827520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4pPr>
    <a:lvl5pPr marL="2436693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5pPr>
    <a:lvl6pPr marL="3045866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6pPr>
    <a:lvl7pPr marL="3655040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7pPr>
    <a:lvl8pPr marL="4264213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8pPr>
    <a:lvl9pPr marL="4873386" algn="l" defTabSz="609173" rtl="0" eaLnBrk="1" latinLnBrk="0" hangingPunct="1">
      <a:defRPr sz="239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9"/>
    <a:srgbClr val="0000FC"/>
    <a:srgbClr val="0432FF"/>
    <a:srgbClr val="FF687F"/>
    <a:srgbClr val="FFCACA"/>
    <a:srgbClr val="B31A1B"/>
    <a:srgbClr val="FB0301"/>
    <a:srgbClr val="F1C231"/>
    <a:srgbClr val="04A64C"/>
    <a:srgbClr val="4A72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BC0C06-FD58-D645-B841-FC91469EB5E0}" v="2" dt="2023-05-26T15:19:59.484"/>
  </p1510:revLst>
</p1510:revInfo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65" autoAdjust="0"/>
    <p:restoredTop sz="81830"/>
  </p:normalViewPr>
  <p:slideViewPr>
    <p:cSldViewPr snapToGrid="0" snapToObjects="1">
      <p:cViewPr varScale="1">
        <p:scale>
          <a:sx n="106" d="100"/>
          <a:sy n="106" d="100"/>
        </p:scale>
        <p:origin x="808" y="184"/>
      </p:cViewPr>
      <p:guideLst>
        <p:guide orient="horz" pos="2160"/>
        <p:guide pos="38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727D3C-4A25-5343-984D-3C40BE527418}" type="doc">
      <dgm:prSet loTypeId="urn:microsoft.com/office/officeart/2005/8/layout/cycle7" loCatId="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F6E4C0D-A440-164A-8D31-C8C358C802F7}">
      <dgm:prSet phldrT="[Text]"/>
      <dgm:spPr/>
      <dgm:t>
        <a:bodyPr/>
        <a:lstStyle/>
        <a:p>
          <a:r>
            <a:rPr lang="en-US" b="1" dirty="0"/>
            <a:t>Accelerator Science and Technology </a:t>
          </a:r>
        </a:p>
      </dgm:t>
    </dgm:pt>
    <dgm:pt modelId="{D8838EDC-3F8B-EF40-AF95-9479D1E0BFB8}" type="parTrans" cxnId="{DC2E1F5A-7DB2-0C40-A5F6-0F288D6F5F22}">
      <dgm:prSet/>
      <dgm:spPr/>
      <dgm:t>
        <a:bodyPr/>
        <a:lstStyle/>
        <a:p>
          <a:endParaRPr lang="en-US" b="1"/>
        </a:p>
      </dgm:t>
    </dgm:pt>
    <dgm:pt modelId="{6FA5F342-9799-394E-845A-D76CB4CACBCB}" type="sibTrans" cxnId="{DC2E1F5A-7DB2-0C40-A5F6-0F288D6F5F22}">
      <dgm:prSet custT="1"/>
      <dgm:spPr>
        <a:gradFill rotWithShape="0">
          <a:gsLst>
            <a:gs pos="0">
              <a:srgbClr val="09657C">
                <a:hueOff val="-8889060"/>
                <a:satOff val="-74763"/>
                <a:lumOff val="30393"/>
                <a:alphaOff val="0"/>
                <a:shade val="51000"/>
                <a:satMod val="130000"/>
              </a:srgbClr>
            </a:gs>
            <a:gs pos="80000">
              <a:srgbClr val="09657C">
                <a:hueOff val="-8889060"/>
                <a:satOff val="-74763"/>
                <a:lumOff val="30393"/>
                <a:alphaOff val="0"/>
                <a:shade val="93000"/>
                <a:satMod val="130000"/>
              </a:srgbClr>
            </a:gs>
            <a:gs pos="100000">
              <a:srgbClr val="09657C">
                <a:hueOff val="-8889060"/>
                <a:satOff val="-74763"/>
                <a:lumOff val="3039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FEFFFE"/>
            </a:solidFill>
            <a:latin typeface="Arial"/>
            <a:ea typeface="+mn-ea"/>
            <a:cs typeface="+mn-cs"/>
          </a:endParaRPr>
        </a:p>
      </dgm:t>
    </dgm:pt>
    <dgm:pt modelId="{71A8D825-7C04-4F46-8EFA-3D7319458D61}">
      <dgm:prSet phldrT="[Text]"/>
      <dgm:spPr>
        <a:gradFill rotWithShape="0">
          <a:gsLst>
            <a:gs pos="0">
              <a:srgbClr val="09657C">
                <a:hueOff val="-4444530"/>
                <a:satOff val="-37382"/>
                <a:lumOff val="15197"/>
                <a:alphaOff val="0"/>
                <a:shade val="51000"/>
                <a:satMod val="130000"/>
              </a:srgbClr>
            </a:gs>
            <a:gs pos="80000">
              <a:srgbClr val="09657C">
                <a:hueOff val="-4444530"/>
                <a:satOff val="-37382"/>
                <a:lumOff val="15197"/>
                <a:alphaOff val="0"/>
                <a:shade val="93000"/>
                <a:satMod val="130000"/>
              </a:srgbClr>
            </a:gs>
            <a:gs pos="100000">
              <a:srgbClr val="09657C">
                <a:hueOff val="-4444530"/>
                <a:satOff val="-37382"/>
                <a:lumOff val="1519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 spcFirstLastPara="0" vert="horz" wrap="square" lIns="45720" tIns="45720" rIns="45720" bIns="45720" numCol="1" spcCol="1270" anchor="ctr" anchorCtr="0"/>
        <a:lstStyle/>
        <a:p>
          <a:r>
            <a:rPr lang="en-US" b="1" dirty="0"/>
            <a:t>Materials Science</a:t>
          </a:r>
        </a:p>
      </dgm:t>
    </dgm:pt>
    <dgm:pt modelId="{EB62545D-13B9-614D-9974-EB73949DEBFA}" type="parTrans" cxnId="{51A8E0F4-B6B3-394E-8BD4-271CC3B0C257}">
      <dgm:prSet/>
      <dgm:spPr/>
      <dgm:t>
        <a:bodyPr/>
        <a:lstStyle/>
        <a:p>
          <a:endParaRPr lang="en-US" b="1"/>
        </a:p>
      </dgm:t>
    </dgm:pt>
    <dgm:pt modelId="{6648E5C8-A764-CD40-8708-67545A6CE38F}" type="sibTrans" cxnId="{51A8E0F4-B6B3-394E-8BD4-271CC3B0C257}">
      <dgm:prSet custT="1"/>
      <dgm:spPr>
        <a:gradFill rotWithShape="0">
          <a:gsLst>
            <a:gs pos="0">
              <a:srgbClr val="09657C">
                <a:hueOff val="-8889060"/>
                <a:satOff val="-74763"/>
                <a:lumOff val="30393"/>
                <a:alphaOff val="0"/>
                <a:shade val="51000"/>
                <a:satMod val="130000"/>
              </a:srgbClr>
            </a:gs>
            <a:gs pos="80000">
              <a:srgbClr val="09657C">
                <a:hueOff val="-8889060"/>
                <a:satOff val="-74763"/>
                <a:lumOff val="30393"/>
                <a:alphaOff val="0"/>
                <a:shade val="93000"/>
                <a:satMod val="130000"/>
              </a:srgbClr>
            </a:gs>
            <a:gs pos="100000">
              <a:srgbClr val="09657C">
                <a:hueOff val="-8889060"/>
                <a:satOff val="-74763"/>
                <a:lumOff val="3039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FEFFFE"/>
            </a:solidFill>
            <a:latin typeface="Arial"/>
            <a:ea typeface="+mn-ea"/>
            <a:cs typeface="+mn-cs"/>
          </a:endParaRPr>
        </a:p>
      </dgm:t>
    </dgm:pt>
    <dgm:pt modelId="{F1991647-58C7-7A47-8509-193472D12A5D}">
      <dgm:prSet phldrT="[Text]" custT="1"/>
      <dgm:spPr>
        <a:gradFill rotWithShape="0">
          <a:gsLst>
            <a:gs pos="0">
              <a:srgbClr val="09657C">
                <a:hueOff val="-4444530"/>
                <a:satOff val="-37382"/>
                <a:lumOff val="15197"/>
                <a:alphaOff val="0"/>
                <a:shade val="51000"/>
                <a:satMod val="130000"/>
              </a:srgbClr>
            </a:gs>
            <a:gs pos="80000">
              <a:srgbClr val="09657C">
                <a:hueOff val="-4444530"/>
                <a:satOff val="-37382"/>
                <a:lumOff val="15197"/>
                <a:alphaOff val="0"/>
                <a:shade val="93000"/>
                <a:satMod val="130000"/>
              </a:srgbClr>
            </a:gs>
            <a:gs pos="100000">
              <a:srgbClr val="09657C">
                <a:hueOff val="-4444530"/>
                <a:satOff val="-37382"/>
                <a:lumOff val="1519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 spcFirstLastPara="0" vert="horz" wrap="square" lIns="45720" tIns="45720" rIns="45720" bIns="4572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FEFFFE"/>
              </a:solidFill>
              <a:latin typeface="Arial"/>
              <a:ea typeface="+mn-ea"/>
              <a:cs typeface="+mn-cs"/>
            </a:rPr>
            <a:t>Surface Chemistry </a:t>
          </a:r>
        </a:p>
      </dgm:t>
    </dgm:pt>
    <dgm:pt modelId="{4B4B72AB-5BC7-E54C-A924-BFFE9D9BCB68}" type="parTrans" cxnId="{A97DE225-7252-8241-9617-B3E54EDA31E0}">
      <dgm:prSet/>
      <dgm:spPr/>
      <dgm:t>
        <a:bodyPr/>
        <a:lstStyle/>
        <a:p>
          <a:endParaRPr lang="en-US" b="1"/>
        </a:p>
      </dgm:t>
    </dgm:pt>
    <dgm:pt modelId="{7F1B8F21-D1FB-AC47-8E61-A6E25E57FE02}" type="sibTrans" cxnId="{A97DE225-7252-8241-9617-B3E54EDA31E0}">
      <dgm:prSet custT="1"/>
      <dgm:spPr>
        <a:gradFill rotWithShape="0">
          <a:gsLst>
            <a:gs pos="0">
              <a:srgbClr val="09657C">
                <a:hueOff val="-8889060"/>
                <a:satOff val="-74763"/>
                <a:lumOff val="30393"/>
                <a:alphaOff val="0"/>
                <a:shade val="51000"/>
                <a:satMod val="130000"/>
              </a:srgbClr>
            </a:gs>
            <a:gs pos="80000">
              <a:srgbClr val="09657C">
                <a:hueOff val="-8889060"/>
                <a:satOff val="-74763"/>
                <a:lumOff val="30393"/>
                <a:alphaOff val="0"/>
                <a:shade val="93000"/>
                <a:satMod val="130000"/>
              </a:srgbClr>
            </a:gs>
            <a:gs pos="100000">
              <a:srgbClr val="09657C">
                <a:hueOff val="-8889060"/>
                <a:satOff val="-74763"/>
                <a:lumOff val="3039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FEFFFE"/>
            </a:solidFill>
            <a:latin typeface="Arial"/>
            <a:ea typeface="+mn-ea"/>
            <a:cs typeface="+mn-cs"/>
          </a:endParaRPr>
        </a:p>
      </dgm:t>
    </dgm:pt>
    <dgm:pt modelId="{B46DF6D0-61FA-4144-BC8F-5E451ECE8007}">
      <dgm:prSet/>
      <dgm:spPr>
        <a:gradFill rotWithShape="0">
          <a:gsLst>
            <a:gs pos="0">
              <a:schemeClr val="accent1"/>
            </a:gs>
            <a:gs pos="80000">
              <a:srgbClr val="C00000"/>
            </a:gs>
            <a:gs pos="100000">
              <a:srgbClr val="FF0000"/>
            </a:gs>
          </a:gsLst>
        </a:gradFill>
      </dgm:spPr>
      <dgm:t>
        <a:bodyPr/>
        <a:lstStyle/>
        <a:p>
          <a:r>
            <a:rPr lang="en-US" b="1" dirty="0"/>
            <a:t>Theoretical Condensed Matter Physics </a:t>
          </a:r>
        </a:p>
      </dgm:t>
    </dgm:pt>
    <dgm:pt modelId="{FE48AAE9-4C76-BC4A-B27E-65E6F56CF265}" type="parTrans" cxnId="{359E05D8-2955-C444-AB50-699C43877ECE}">
      <dgm:prSet/>
      <dgm:spPr/>
      <dgm:t>
        <a:bodyPr/>
        <a:lstStyle/>
        <a:p>
          <a:endParaRPr lang="en-US" b="1"/>
        </a:p>
      </dgm:t>
    </dgm:pt>
    <dgm:pt modelId="{3BB360C4-3A7B-8842-B586-84CAA7DD6307}" type="sibTrans" cxnId="{359E05D8-2955-C444-AB50-699C43877ECE}">
      <dgm:prSet custT="1"/>
      <dgm:spPr>
        <a:gradFill rotWithShape="0">
          <a:gsLst>
            <a:gs pos="0">
              <a:srgbClr val="09657C">
                <a:hueOff val="-8889060"/>
                <a:satOff val="-74763"/>
                <a:lumOff val="30393"/>
                <a:alphaOff val="0"/>
                <a:shade val="51000"/>
                <a:satMod val="130000"/>
              </a:srgbClr>
            </a:gs>
            <a:gs pos="80000">
              <a:srgbClr val="09657C">
                <a:hueOff val="-8889060"/>
                <a:satOff val="-74763"/>
                <a:lumOff val="30393"/>
                <a:alphaOff val="0"/>
                <a:shade val="93000"/>
                <a:satMod val="130000"/>
              </a:srgbClr>
            </a:gs>
            <a:gs pos="100000">
              <a:srgbClr val="09657C">
                <a:hueOff val="-8889060"/>
                <a:satOff val="-74763"/>
                <a:lumOff val="3039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FEFFFE"/>
            </a:solidFill>
            <a:latin typeface="Arial"/>
            <a:ea typeface="+mn-ea"/>
            <a:cs typeface="+mn-cs"/>
          </a:endParaRPr>
        </a:p>
      </dgm:t>
    </dgm:pt>
    <dgm:pt modelId="{33DEF7C4-24EC-7845-B5A0-0C88BAB4D88B}">
      <dgm:prSet custT="1"/>
      <dgm:spPr>
        <a:gradFill rotWithShape="0">
          <a:gsLst>
            <a:gs pos="0">
              <a:srgbClr val="09657C">
                <a:hueOff val="-4444530"/>
                <a:satOff val="-37382"/>
                <a:lumOff val="15197"/>
                <a:alphaOff val="0"/>
                <a:shade val="51000"/>
                <a:satMod val="130000"/>
              </a:srgbClr>
            </a:gs>
            <a:gs pos="80000">
              <a:srgbClr val="09657C">
                <a:hueOff val="-4444530"/>
                <a:satOff val="-37382"/>
                <a:lumOff val="15197"/>
                <a:alphaOff val="0"/>
                <a:shade val="93000"/>
                <a:satMod val="130000"/>
              </a:srgbClr>
            </a:gs>
            <a:gs pos="100000">
              <a:srgbClr val="09657C">
                <a:hueOff val="-4444530"/>
                <a:satOff val="-37382"/>
                <a:lumOff val="1519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 spcFirstLastPara="0" vert="horz" wrap="square" lIns="45720" tIns="45720" rIns="45720" bIns="45720" numCol="1" spcCol="1270" anchor="ctr" anchorCtr="0"/>
        <a:lstStyle/>
        <a:p>
          <a:r>
            <a:rPr lang="en-US" sz="1200" b="1" kern="1200" dirty="0">
              <a:solidFill>
                <a:srgbClr val="FEFFFE"/>
              </a:solidFill>
              <a:latin typeface="Arial"/>
              <a:ea typeface="+mn-ea"/>
              <a:cs typeface="+mn-cs"/>
            </a:rPr>
            <a:t>Experimental</a:t>
          </a:r>
          <a:r>
            <a:rPr lang="en-US" sz="1200" b="1" kern="1200" dirty="0"/>
            <a:t> Condensed Matter Physics </a:t>
          </a:r>
        </a:p>
      </dgm:t>
    </dgm:pt>
    <dgm:pt modelId="{63CDD81D-BC86-7744-A114-DC35F6562A7C}" type="parTrans" cxnId="{B42645FD-1363-2E4A-9C3E-70CA4F2EB589}">
      <dgm:prSet/>
      <dgm:spPr/>
      <dgm:t>
        <a:bodyPr/>
        <a:lstStyle/>
        <a:p>
          <a:endParaRPr lang="en-US" b="1"/>
        </a:p>
      </dgm:t>
    </dgm:pt>
    <dgm:pt modelId="{0368FB09-BC2B-B245-866F-7B6E169CE665}" type="sibTrans" cxnId="{B42645FD-1363-2E4A-9C3E-70CA4F2EB589}">
      <dgm:prSet/>
      <dgm:spPr/>
      <dgm:t>
        <a:bodyPr/>
        <a:lstStyle/>
        <a:p>
          <a:endParaRPr lang="en-US" b="1" dirty="0"/>
        </a:p>
      </dgm:t>
    </dgm:pt>
    <dgm:pt modelId="{E847D237-04F3-7B4C-ACE3-D91A565F2E2F}" type="pres">
      <dgm:prSet presAssocID="{0E727D3C-4A25-5343-984D-3C40BE527418}" presName="Name0" presStyleCnt="0">
        <dgm:presLayoutVars>
          <dgm:dir/>
          <dgm:resizeHandles val="exact"/>
        </dgm:presLayoutVars>
      </dgm:prSet>
      <dgm:spPr/>
    </dgm:pt>
    <dgm:pt modelId="{B12D2B07-3897-5C44-A26A-89673365CE49}" type="pres">
      <dgm:prSet presAssocID="{CF6E4C0D-A440-164A-8D31-C8C358C802F7}" presName="node" presStyleLbl="node1" presStyleIdx="0" presStyleCnt="5">
        <dgm:presLayoutVars>
          <dgm:bulletEnabled val="1"/>
        </dgm:presLayoutVars>
      </dgm:prSet>
      <dgm:spPr/>
    </dgm:pt>
    <dgm:pt modelId="{1A779FAD-DCFA-FF46-977F-2CDA152962CC}" type="pres">
      <dgm:prSet presAssocID="{6FA5F342-9799-394E-845A-D76CB4CACBCB}" presName="sibTrans" presStyleLbl="sibTrans2D1" presStyleIdx="0" presStyleCnt="5"/>
      <dgm:spPr>
        <a:xfrm rot="2160000">
          <a:off x="3144850" y="780357"/>
          <a:ext cx="627983" cy="210511"/>
        </a:xfrm>
        <a:prstGeom prst="leftRightArrow">
          <a:avLst>
            <a:gd name="adj1" fmla="val 60000"/>
            <a:gd name="adj2" fmla="val 50000"/>
          </a:avLst>
        </a:prstGeom>
      </dgm:spPr>
    </dgm:pt>
    <dgm:pt modelId="{65E54C07-9BAB-2544-BA64-FCB5E189749D}" type="pres">
      <dgm:prSet presAssocID="{6FA5F342-9799-394E-845A-D76CB4CACBCB}" presName="connectorText" presStyleLbl="sibTrans2D1" presStyleIdx="0" presStyleCnt="5"/>
      <dgm:spPr/>
    </dgm:pt>
    <dgm:pt modelId="{AA82109E-FEA1-A94D-B72E-212D2D615648}" type="pres">
      <dgm:prSet presAssocID="{71A8D825-7C04-4F46-8EFA-3D7319458D61}" presName="node" presStyleLbl="node1" presStyleIdx="1" presStyleCnt="5">
        <dgm:presLayoutVars>
          <dgm:bulletEnabled val="1"/>
        </dgm:presLayoutVars>
      </dgm:prSet>
      <dgm:spPr>
        <a:xfrm>
          <a:off x="3661491" y="1169103"/>
          <a:ext cx="1202924" cy="601462"/>
        </a:xfrm>
        <a:prstGeom prst="roundRect">
          <a:avLst>
            <a:gd name="adj" fmla="val 10000"/>
          </a:avLst>
        </a:prstGeom>
      </dgm:spPr>
    </dgm:pt>
    <dgm:pt modelId="{BF9C8376-8872-AF49-B75C-B00BE198F0E3}" type="pres">
      <dgm:prSet presAssocID="{6648E5C8-A764-CD40-8708-67545A6CE38F}" presName="sibTrans" presStyleLbl="sibTrans2D1" presStyleIdx="1" presStyleCnt="5" custLinFactNeighborY="-9082"/>
      <dgm:spPr>
        <a:xfrm rot="6722274">
          <a:off x="3641826" y="2104201"/>
          <a:ext cx="627983" cy="210511"/>
        </a:xfrm>
        <a:prstGeom prst="leftRightArrow">
          <a:avLst>
            <a:gd name="adj1" fmla="val 60000"/>
            <a:gd name="adj2" fmla="val 50000"/>
          </a:avLst>
        </a:prstGeom>
      </dgm:spPr>
    </dgm:pt>
    <dgm:pt modelId="{2E3AACA2-91FB-A64B-A4E8-ACC38478DC28}" type="pres">
      <dgm:prSet presAssocID="{6648E5C8-A764-CD40-8708-67545A6CE38F}" presName="connectorText" presStyleLbl="sibTrans2D1" presStyleIdx="1" presStyleCnt="5"/>
      <dgm:spPr/>
    </dgm:pt>
    <dgm:pt modelId="{262A5069-B007-AF4D-AE93-0B198410B4C0}" type="pres">
      <dgm:prSet presAssocID="{F1991647-58C7-7A47-8509-193472D12A5D}" presName="node" presStyleLbl="node1" presStyleIdx="2" presStyleCnt="5" custRadScaleRad="83168" custRadScaleInc="-24921">
        <dgm:presLayoutVars>
          <dgm:bulletEnabled val="1"/>
        </dgm:presLayoutVars>
      </dgm:prSet>
      <dgm:spPr>
        <a:xfrm>
          <a:off x="3047220" y="2686586"/>
          <a:ext cx="1202924" cy="601462"/>
        </a:xfrm>
        <a:prstGeom prst="roundRect">
          <a:avLst>
            <a:gd name="adj" fmla="val 10000"/>
          </a:avLst>
        </a:prstGeom>
      </dgm:spPr>
    </dgm:pt>
    <dgm:pt modelId="{E4B24444-FB03-294F-A2C7-5D001B8CA934}" type="pres">
      <dgm:prSet presAssocID="{7F1B8F21-D1FB-AC47-8E61-A6E25E57FE02}" presName="sibTrans" presStyleLbl="sibTrans2D1" presStyleIdx="2" presStyleCnt="5"/>
      <dgm:spPr>
        <a:xfrm rot="10800000">
          <a:off x="2340738" y="2882061"/>
          <a:ext cx="627983" cy="210511"/>
        </a:xfrm>
        <a:prstGeom prst="leftRightArrow">
          <a:avLst>
            <a:gd name="adj1" fmla="val 60000"/>
            <a:gd name="adj2" fmla="val 50000"/>
          </a:avLst>
        </a:prstGeom>
      </dgm:spPr>
    </dgm:pt>
    <dgm:pt modelId="{BBB53A16-62EC-1C46-80AF-96C51F83FD91}" type="pres">
      <dgm:prSet presAssocID="{7F1B8F21-D1FB-AC47-8E61-A6E25E57FE02}" presName="connectorText" presStyleLbl="sibTrans2D1" presStyleIdx="2" presStyleCnt="5"/>
      <dgm:spPr/>
    </dgm:pt>
    <dgm:pt modelId="{1286A6EC-B364-D64B-A063-A2CC477A8038}" type="pres">
      <dgm:prSet presAssocID="{B46DF6D0-61FA-4144-BC8F-5E451ECE8007}" presName="node" presStyleLbl="node1" presStyleIdx="3" presStyleCnt="5" custRadScaleRad="83168" custRadScaleInc="24921">
        <dgm:presLayoutVars>
          <dgm:bulletEnabled val="1"/>
        </dgm:presLayoutVars>
      </dgm:prSet>
      <dgm:spPr/>
    </dgm:pt>
    <dgm:pt modelId="{F637796A-0A49-0B42-B49A-C7A00C34D569}" type="pres">
      <dgm:prSet presAssocID="{3BB360C4-3A7B-8842-B586-84CAA7DD6307}" presName="sibTrans" presStyleLbl="sibTrans2D1" presStyleIdx="3" presStyleCnt="5" custLinFactNeighborY="-9082"/>
      <dgm:spPr>
        <a:xfrm rot="14877726">
          <a:off x="1039650" y="2104201"/>
          <a:ext cx="627983" cy="210511"/>
        </a:xfrm>
        <a:prstGeom prst="leftRightArrow">
          <a:avLst>
            <a:gd name="adj1" fmla="val 60000"/>
            <a:gd name="adj2" fmla="val 50000"/>
          </a:avLst>
        </a:prstGeom>
      </dgm:spPr>
    </dgm:pt>
    <dgm:pt modelId="{C5692AD3-5D12-A64C-9230-95CE00E07E64}" type="pres">
      <dgm:prSet presAssocID="{3BB360C4-3A7B-8842-B586-84CAA7DD6307}" presName="connectorText" presStyleLbl="sibTrans2D1" presStyleIdx="3" presStyleCnt="5"/>
      <dgm:spPr/>
    </dgm:pt>
    <dgm:pt modelId="{858597CC-F5BA-9742-A856-EBBCA5885A9C}" type="pres">
      <dgm:prSet presAssocID="{33DEF7C4-24EC-7845-B5A0-0C88BAB4D88B}" presName="node" presStyleLbl="node1" presStyleIdx="4" presStyleCnt="5">
        <dgm:presLayoutVars>
          <dgm:bulletEnabled val="1"/>
        </dgm:presLayoutVars>
      </dgm:prSet>
      <dgm:spPr>
        <a:xfrm>
          <a:off x="445045" y="1169103"/>
          <a:ext cx="1202924" cy="601462"/>
        </a:xfrm>
        <a:prstGeom prst="roundRect">
          <a:avLst>
            <a:gd name="adj" fmla="val 10000"/>
          </a:avLst>
        </a:prstGeom>
      </dgm:spPr>
    </dgm:pt>
    <dgm:pt modelId="{D16719CE-B7BD-C94F-9A55-F208CD12450C}" type="pres">
      <dgm:prSet presAssocID="{0368FB09-BC2B-B245-866F-7B6E169CE665}" presName="sibTrans" presStyleLbl="sibTrans2D1" presStyleIdx="4" presStyleCnt="5"/>
      <dgm:spPr/>
    </dgm:pt>
    <dgm:pt modelId="{EF48C1E3-E0D6-B949-85CC-75E3E53CF234}" type="pres">
      <dgm:prSet presAssocID="{0368FB09-BC2B-B245-866F-7B6E169CE665}" presName="connectorText" presStyleLbl="sibTrans2D1" presStyleIdx="4" presStyleCnt="5"/>
      <dgm:spPr/>
    </dgm:pt>
  </dgm:ptLst>
  <dgm:cxnLst>
    <dgm:cxn modelId="{A97DE225-7252-8241-9617-B3E54EDA31E0}" srcId="{0E727D3C-4A25-5343-984D-3C40BE527418}" destId="{F1991647-58C7-7A47-8509-193472D12A5D}" srcOrd="2" destOrd="0" parTransId="{4B4B72AB-5BC7-E54C-A924-BFFE9D9BCB68}" sibTransId="{7F1B8F21-D1FB-AC47-8E61-A6E25E57FE02}"/>
    <dgm:cxn modelId="{0877042E-224C-6F46-9FD8-1ADDA02A891B}" type="presOf" srcId="{0368FB09-BC2B-B245-866F-7B6E169CE665}" destId="{D16719CE-B7BD-C94F-9A55-F208CD12450C}" srcOrd="0" destOrd="0" presId="urn:microsoft.com/office/officeart/2005/8/layout/cycle7"/>
    <dgm:cxn modelId="{644E1535-0903-6545-8306-3B8061DE6B4F}" type="presOf" srcId="{CF6E4C0D-A440-164A-8D31-C8C358C802F7}" destId="{B12D2B07-3897-5C44-A26A-89673365CE49}" srcOrd="0" destOrd="0" presId="urn:microsoft.com/office/officeart/2005/8/layout/cycle7"/>
    <dgm:cxn modelId="{2278074F-98E5-7144-A63F-413770706815}" type="presOf" srcId="{33DEF7C4-24EC-7845-B5A0-0C88BAB4D88B}" destId="{858597CC-F5BA-9742-A856-EBBCA5885A9C}" srcOrd="0" destOrd="0" presId="urn:microsoft.com/office/officeart/2005/8/layout/cycle7"/>
    <dgm:cxn modelId="{5D646652-35A5-4341-980C-BF4AB708F8BE}" type="presOf" srcId="{7F1B8F21-D1FB-AC47-8E61-A6E25E57FE02}" destId="{E4B24444-FB03-294F-A2C7-5D001B8CA934}" srcOrd="0" destOrd="0" presId="urn:microsoft.com/office/officeart/2005/8/layout/cycle7"/>
    <dgm:cxn modelId="{3988CA52-47D8-2046-A48F-65122D7A932B}" type="presOf" srcId="{3BB360C4-3A7B-8842-B586-84CAA7DD6307}" destId="{F637796A-0A49-0B42-B49A-C7A00C34D569}" srcOrd="0" destOrd="0" presId="urn:microsoft.com/office/officeart/2005/8/layout/cycle7"/>
    <dgm:cxn modelId="{DC2E1F5A-7DB2-0C40-A5F6-0F288D6F5F22}" srcId="{0E727D3C-4A25-5343-984D-3C40BE527418}" destId="{CF6E4C0D-A440-164A-8D31-C8C358C802F7}" srcOrd="0" destOrd="0" parTransId="{D8838EDC-3F8B-EF40-AF95-9479D1E0BFB8}" sibTransId="{6FA5F342-9799-394E-845A-D76CB4CACBCB}"/>
    <dgm:cxn modelId="{3F7EC85C-1A26-C14B-8026-C15185E99F91}" type="presOf" srcId="{6648E5C8-A764-CD40-8708-67545A6CE38F}" destId="{2E3AACA2-91FB-A64B-A4E8-ACC38478DC28}" srcOrd="1" destOrd="0" presId="urn:microsoft.com/office/officeart/2005/8/layout/cycle7"/>
    <dgm:cxn modelId="{331B8761-FB63-6B46-A690-2AB6EE776021}" type="presOf" srcId="{6FA5F342-9799-394E-845A-D76CB4CACBCB}" destId="{65E54C07-9BAB-2544-BA64-FCB5E189749D}" srcOrd="1" destOrd="0" presId="urn:microsoft.com/office/officeart/2005/8/layout/cycle7"/>
    <dgm:cxn modelId="{5559646C-AEE9-604E-B8C1-CB19175E38A3}" type="presOf" srcId="{6648E5C8-A764-CD40-8708-67545A6CE38F}" destId="{BF9C8376-8872-AF49-B75C-B00BE198F0E3}" srcOrd="0" destOrd="0" presId="urn:microsoft.com/office/officeart/2005/8/layout/cycle7"/>
    <dgm:cxn modelId="{CA05807A-B747-534B-AF6F-FC9C0B9E0FF4}" type="presOf" srcId="{B46DF6D0-61FA-4144-BC8F-5E451ECE8007}" destId="{1286A6EC-B364-D64B-A063-A2CC477A8038}" srcOrd="0" destOrd="0" presId="urn:microsoft.com/office/officeart/2005/8/layout/cycle7"/>
    <dgm:cxn modelId="{94FB6A82-EB6F-5E46-A76D-1F7C14064264}" type="presOf" srcId="{0368FB09-BC2B-B245-866F-7B6E169CE665}" destId="{EF48C1E3-E0D6-B949-85CC-75E3E53CF234}" srcOrd="1" destOrd="0" presId="urn:microsoft.com/office/officeart/2005/8/layout/cycle7"/>
    <dgm:cxn modelId="{50BD808B-3241-9D46-9D94-3BA94FEA3B33}" type="presOf" srcId="{F1991647-58C7-7A47-8509-193472D12A5D}" destId="{262A5069-B007-AF4D-AE93-0B198410B4C0}" srcOrd="0" destOrd="0" presId="urn:microsoft.com/office/officeart/2005/8/layout/cycle7"/>
    <dgm:cxn modelId="{817A84A1-18B5-DD4A-A461-59900B059134}" type="presOf" srcId="{71A8D825-7C04-4F46-8EFA-3D7319458D61}" destId="{AA82109E-FEA1-A94D-B72E-212D2D615648}" srcOrd="0" destOrd="0" presId="urn:microsoft.com/office/officeart/2005/8/layout/cycle7"/>
    <dgm:cxn modelId="{6F4988A1-E3CB-0847-8457-DEB77AD653D0}" type="presOf" srcId="{0E727D3C-4A25-5343-984D-3C40BE527418}" destId="{E847D237-04F3-7B4C-ACE3-D91A565F2E2F}" srcOrd="0" destOrd="0" presId="urn:microsoft.com/office/officeart/2005/8/layout/cycle7"/>
    <dgm:cxn modelId="{C1EDCBA4-A253-B24F-B83C-E0CA8CD9BE00}" type="presOf" srcId="{7F1B8F21-D1FB-AC47-8E61-A6E25E57FE02}" destId="{BBB53A16-62EC-1C46-80AF-96C51F83FD91}" srcOrd="1" destOrd="0" presId="urn:microsoft.com/office/officeart/2005/8/layout/cycle7"/>
    <dgm:cxn modelId="{359E05D8-2955-C444-AB50-699C43877ECE}" srcId="{0E727D3C-4A25-5343-984D-3C40BE527418}" destId="{B46DF6D0-61FA-4144-BC8F-5E451ECE8007}" srcOrd="3" destOrd="0" parTransId="{FE48AAE9-4C76-BC4A-B27E-65E6F56CF265}" sibTransId="{3BB360C4-3A7B-8842-B586-84CAA7DD6307}"/>
    <dgm:cxn modelId="{6CD363D8-24C4-0A46-8452-2C14F501C607}" type="presOf" srcId="{3BB360C4-3A7B-8842-B586-84CAA7DD6307}" destId="{C5692AD3-5D12-A64C-9230-95CE00E07E64}" srcOrd="1" destOrd="0" presId="urn:microsoft.com/office/officeart/2005/8/layout/cycle7"/>
    <dgm:cxn modelId="{11B4A9F3-AC6D-A849-A952-EA2CCC1A16C4}" type="presOf" srcId="{6FA5F342-9799-394E-845A-D76CB4CACBCB}" destId="{1A779FAD-DCFA-FF46-977F-2CDA152962CC}" srcOrd="0" destOrd="0" presId="urn:microsoft.com/office/officeart/2005/8/layout/cycle7"/>
    <dgm:cxn modelId="{51A8E0F4-B6B3-394E-8BD4-271CC3B0C257}" srcId="{0E727D3C-4A25-5343-984D-3C40BE527418}" destId="{71A8D825-7C04-4F46-8EFA-3D7319458D61}" srcOrd="1" destOrd="0" parTransId="{EB62545D-13B9-614D-9974-EB73949DEBFA}" sibTransId="{6648E5C8-A764-CD40-8708-67545A6CE38F}"/>
    <dgm:cxn modelId="{B42645FD-1363-2E4A-9C3E-70CA4F2EB589}" srcId="{0E727D3C-4A25-5343-984D-3C40BE527418}" destId="{33DEF7C4-24EC-7845-B5A0-0C88BAB4D88B}" srcOrd="4" destOrd="0" parTransId="{63CDD81D-BC86-7744-A114-DC35F6562A7C}" sibTransId="{0368FB09-BC2B-B245-866F-7B6E169CE665}"/>
    <dgm:cxn modelId="{29044CA0-36BF-DF42-B225-A40F83AFAC6D}" type="presParOf" srcId="{E847D237-04F3-7B4C-ACE3-D91A565F2E2F}" destId="{B12D2B07-3897-5C44-A26A-89673365CE49}" srcOrd="0" destOrd="0" presId="urn:microsoft.com/office/officeart/2005/8/layout/cycle7"/>
    <dgm:cxn modelId="{29DA1679-BC40-6D4B-BF11-37F45A3915BA}" type="presParOf" srcId="{E847D237-04F3-7B4C-ACE3-D91A565F2E2F}" destId="{1A779FAD-DCFA-FF46-977F-2CDA152962CC}" srcOrd="1" destOrd="0" presId="urn:microsoft.com/office/officeart/2005/8/layout/cycle7"/>
    <dgm:cxn modelId="{CD661BE0-477E-F144-B927-7DF0E9F0231E}" type="presParOf" srcId="{1A779FAD-DCFA-FF46-977F-2CDA152962CC}" destId="{65E54C07-9BAB-2544-BA64-FCB5E189749D}" srcOrd="0" destOrd="0" presId="urn:microsoft.com/office/officeart/2005/8/layout/cycle7"/>
    <dgm:cxn modelId="{545F4213-6710-2B45-8E0D-D13E01D4F52D}" type="presParOf" srcId="{E847D237-04F3-7B4C-ACE3-D91A565F2E2F}" destId="{AA82109E-FEA1-A94D-B72E-212D2D615648}" srcOrd="2" destOrd="0" presId="urn:microsoft.com/office/officeart/2005/8/layout/cycle7"/>
    <dgm:cxn modelId="{DEDC9EF6-083A-E841-AC28-D16C515AAC06}" type="presParOf" srcId="{E847D237-04F3-7B4C-ACE3-D91A565F2E2F}" destId="{BF9C8376-8872-AF49-B75C-B00BE198F0E3}" srcOrd="3" destOrd="0" presId="urn:microsoft.com/office/officeart/2005/8/layout/cycle7"/>
    <dgm:cxn modelId="{DDC0B98E-78E4-2642-B71C-A2DCEC64750A}" type="presParOf" srcId="{BF9C8376-8872-AF49-B75C-B00BE198F0E3}" destId="{2E3AACA2-91FB-A64B-A4E8-ACC38478DC28}" srcOrd="0" destOrd="0" presId="urn:microsoft.com/office/officeart/2005/8/layout/cycle7"/>
    <dgm:cxn modelId="{DBA1D9B2-F022-C646-8D2B-D54F304F7882}" type="presParOf" srcId="{E847D237-04F3-7B4C-ACE3-D91A565F2E2F}" destId="{262A5069-B007-AF4D-AE93-0B198410B4C0}" srcOrd="4" destOrd="0" presId="urn:microsoft.com/office/officeart/2005/8/layout/cycle7"/>
    <dgm:cxn modelId="{3DA99770-8B5E-8D49-8C9C-1DCCCF6443D6}" type="presParOf" srcId="{E847D237-04F3-7B4C-ACE3-D91A565F2E2F}" destId="{E4B24444-FB03-294F-A2C7-5D001B8CA934}" srcOrd="5" destOrd="0" presId="urn:microsoft.com/office/officeart/2005/8/layout/cycle7"/>
    <dgm:cxn modelId="{E17ECF44-EBB8-934A-9621-22944ADE43F9}" type="presParOf" srcId="{E4B24444-FB03-294F-A2C7-5D001B8CA934}" destId="{BBB53A16-62EC-1C46-80AF-96C51F83FD91}" srcOrd="0" destOrd="0" presId="urn:microsoft.com/office/officeart/2005/8/layout/cycle7"/>
    <dgm:cxn modelId="{BE161D4C-B2B4-5940-9ED9-A1B493D1E457}" type="presParOf" srcId="{E847D237-04F3-7B4C-ACE3-D91A565F2E2F}" destId="{1286A6EC-B364-D64B-A063-A2CC477A8038}" srcOrd="6" destOrd="0" presId="urn:microsoft.com/office/officeart/2005/8/layout/cycle7"/>
    <dgm:cxn modelId="{6BA131E6-3F57-8440-A568-E144F01D0A21}" type="presParOf" srcId="{E847D237-04F3-7B4C-ACE3-D91A565F2E2F}" destId="{F637796A-0A49-0B42-B49A-C7A00C34D569}" srcOrd="7" destOrd="0" presId="urn:microsoft.com/office/officeart/2005/8/layout/cycle7"/>
    <dgm:cxn modelId="{0B89D606-7A24-9D40-B10D-E371E9D28942}" type="presParOf" srcId="{F637796A-0A49-0B42-B49A-C7A00C34D569}" destId="{C5692AD3-5D12-A64C-9230-95CE00E07E64}" srcOrd="0" destOrd="0" presId="urn:microsoft.com/office/officeart/2005/8/layout/cycle7"/>
    <dgm:cxn modelId="{63B567D9-54D4-1C4B-A5A8-72588596E13E}" type="presParOf" srcId="{E847D237-04F3-7B4C-ACE3-D91A565F2E2F}" destId="{858597CC-F5BA-9742-A856-EBBCA5885A9C}" srcOrd="8" destOrd="0" presId="urn:microsoft.com/office/officeart/2005/8/layout/cycle7"/>
    <dgm:cxn modelId="{C79B1B39-A23A-F74A-8EC1-5DFD5C5E8C98}" type="presParOf" srcId="{E847D237-04F3-7B4C-ACE3-D91A565F2E2F}" destId="{D16719CE-B7BD-C94F-9A55-F208CD12450C}" srcOrd="9" destOrd="0" presId="urn:microsoft.com/office/officeart/2005/8/layout/cycle7"/>
    <dgm:cxn modelId="{B098668F-7178-9448-A15B-2FAC42B4D69E}" type="presParOf" srcId="{D16719CE-B7BD-C94F-9A55-F208CD12450C}" destId="{EF48C1E3-E0D6-B949-85CC-75E3E53CF23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2D2B07-3897-5C44-A26A-89673365CE49}">
      <dsp:nvSpPr>
        <dsp:cNvPr id="0" name=""/>
        <dsp:cNvSpPr/>
      </dsp:nvSpPr>
      <dsp:spPr>
        <a:xfrm>
          <a:off x="2053268" y="660"/>
          <a:ext cx="1202924" cy="6014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Accelerator Science and Technology </a:t>
          </a:r>
        </a:p>
      </dsp:txBody>
      <dsp:txXfrm>
        <a:off x="2070884" y="18276"/>
        <a:ext cx="1167692" cy="566230"/>
      </dsp:txXfrm>
    </dsp:sp>
    <dsp:sp modelId="{1A779FAD-DCFA-FF46-977F-2CDA152962CC}">
      <dsp:nvSpPr>
        <dsp:cNvPr id="0" name=""/>
        <dsp:cNvSpPr/>
      </dsp:nvSpPr>
      <dsp:spPr>
        <a:xfrm rot="2160000">
          <a:off x="3144850" y="780357"/>
          <a:ext cx="627983" cy="21051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9657C">
                <a:hueOff val="-8889060"/>
                <a:satOff val="-74763"/>
                <a:lumOff val="30393"/>
                <a:alphaOff val="0"/>
                <a:shade val="51000"/>
                <a:satMod val="130000"/>
              </a:srgbClr>
            </a:gs>
            <a:gs pos="80000">
              <a:srgbClr val="09657C">
                <a:hueOff val="-8889060"/>
                <a:satOff val="-74763"/>
                <a:lumOff val="30393"/>
                <a:alphaOff val="0"/>
                <a:shade val="93000"/>
                <a:satMod val="130000"/>
              </a:srgbClr>
            </a:gs>
            <a:gs pos="100000">
              <a:srgbClr val="09657C">
                <a:hueOff val="-8889060"/>
                <a:satOff val="-74763"/>
                <a:lumOff val="3039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FEFFFE"/>
            </a:solidFill>
            <a:latin typeface="Arial"/>
            <a:ea typeface="+mn-ea"/>
            <a:cs typeface="+mn-cs"/>
          </a:endParaRPr>
        </a:p>
      </dsp:txBody>
      <dsp:txXfrm>
        <a:off x="3208003" y="822459"/>
        <a:ext cx="501677" cy="126307"/>
      </dsp:txXfrm>
    </dsp:sp>
    <dsp:sp modelId="{AA82109E-FEA1-A94D-B72E-212D2D615648}">
      <dsp:nvSpPr>
        <dsp:cNvPr id="0" name=""/>
        <dsp:cNvSpPr/>
      </dsp:nvSpPr>
      <dsp:spPr>
        <a:xfrm>
          <a:off x="3661491" y="1169103"/>
          <a:ext cx="1202924" cy="6014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9657C">
                <a:hueOff val="-4444530"/>
                <a:satOff val="-37382"/>
                <a:lumOff val="15197"/>
                <a:alphaOff val="0"/>
                <a:shade val="51000"/>
                <a:satMod val="130000"/>
              </a:srgbClr>
            </a:gs>
            <a:gs pos="80000">
              <a:srgbClr val="09657C">
                <a:hueOff val="-4444530"/>
                <a:satOff val="-37382"/>
                <a:lumOff val="15197"/>
                <a:alphaOff val="0"/>
                <a:shade val="93000"/>
                <a:satMod val="130000"/>
              </a:srgbClr>
            </a:gs>
            <a:gs pos="100000">
              <a:srgbClr val="09657C">
                <a:hueOff val="-4444530"/>
                <a:satOff val="-37382"/>
                <a:lumOff val="1519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Materials Science</a:t>
          </a:r>
        </a:p>
      </dsp:txBody>
      <dsp:txXfrm>
        <a:off x="3679107" y="1186719"/>
        <a:ext cx="1167692" cy="566230"/>
      </dsp:txXfrm>
    </dsp:sp>
    <dsp:sp modelId="{BF9C8376-8872-AF49-B75C-B00BE198F0E3}">
      <dsp:nvSpPr>
        <dsp:cNvPr id="0" name=""/>
        <dsp:cNvSpPr/>
      </dsp:nvSpPr>
      <dsp:spPr>
        <a:xfrm rot="6722274">
          <a:off x="3641826" y="2104201"/>
          <a:ext cx="627983" cy="21051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9657C">
                <a:hueOff val="-8889060"/>
                <a:satOff val="-74763"/>
                <a:lumOff val="30393"/>
                <a:alphaOff val="0"/>
                <a:shade val="51000"/>
                <a:satMod val="130000"/>
              </a:srgbClr>
            </a:gs>
            <a:gs pos="80000">
              <a:srgbClr val="09657C">
                <a:hueOff val="-8889060"/>
                <a:satOff val="-74763"/>
                <a:lumOff val="30393"/>
                <a:alphaOff val="0"/>
                <a:shade val="93000"/>
                <a:satMod val="130000"/>
              </a:srgbClr>
            </a:gs>
            <a:gs pos="100000">
              <a:srgbClr val="09657C">
                <a:hueOff val="-8889060"/>
                <a:satOff val="-74763"/>
                <a:lumOff val="3039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FEFFFE"/>
            </a:solidFill>
            <a:latin typeface="Arial"/>
            <a:ea typeface="+mn-ea"/>
            <a:cs typeface="+mn-cs"/>
          </a:endParaRPr>
        </a:p>
      </dsp:txBody>
      <dsp:txXfrm rot="10800000">
        <a:off x="3704979" y="2146303"/>
        <a:ext cx="501677" cy="126307"/>
      </dsp:txXfrm>
    </dsp:sp>
    <dsp:sp modelId="{262A5069-B007-AF4D-AE93-0B198410B4C0}">
      <dsp:nvSpPr>
        <dsp:cNvPr id="0" name=""/>
        <dsp:cNvSpPr/>
      </dsp:nvSpPr>
      <dsp:spPr>
        <a:xfrm>
          <a:off x="3047220" y="2686586"/>
          <a:ext cx="1202924" cy="6014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9657C">
                <a:hueOff val="-4444530"/>
                <a:satOff val="-37382"/>
                <a:lumOff val="15197"/>
                <a:alphaOff val="0"/>
                <a:shade val="51000"/>
                <a:satMod val="130000"/>
              </a:srgbClr>
            </a:gs>
            <a:gs pos="80000">
              <a:srgbClr val="09657C">
                <a:hueOff val="-4444530"/>
                <a:satOff val="-37382"/>
                <a:lumOff val="15197"/>
                <a:alphaOff val="0"/>
                <a:shade val="93000"/>
                <a:satMod val="130000"/>
              </a:srgbClr>
            </a:gs>
            <a:gs pos="100000">
              <a:srgbClr val="09657C">
                <a:hueOff val="-4444530"/>
                <a:satOff val="-37382"/>
                <a:lumOff val="1519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FEFFFE"/>
              </a:solidFill>
              <a:latin typeface="Arial"/>
              <a:ea typeface="+mn-ea"/>
              <a:cs typeface="+mn-cs"/>
            </a:rPr>
            <a:t>Surface Chemistry </a:t>
          </a:r>
        </a:p>
      </dsp:txBody>
      <dsp:txXfrm>
        <a:off x="3064836" y="2704202"/>
        <a:ext cx="1167692" cy="566230"/>
      </dsp:txXfrm>
    </dsp:sp>
    <dsp:sp modelId="{E4B24444-FB03-294F-A2C7-5D001B8CA934}">
      <dsp:nvSpPr>
        <dsp:cNvPr id="0" name=""/>
        <dsp:cNvSpPr/>
      </dsp:nvSpPr>
      <dsp:spPr>
        <a:xfrm rot="10800000">
          <a:off x="2340738" y="2882061"/>
          <a:ext cx="627983" cy="21051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9657C">
                <a:hueOff val="-8889060"/>
                <a:satOff val="-74763"/>
                <a:lumOff val="30393"/>
                <a:alphaOff val="0"/>
                <a:shade val="51000"/>
                <a:satMod val="130000"/>
              </a:srgbClr>
            </a:gs>
            <a:gs pos="80000">
              <a:srgbClr val="09657C">
                <a:hueOff val="-8889060"/>
                <a:satOff val="-74763"/>
                <a:lumOff val="30393"/>
                <a:alphaOff val="0"/>
                <a:shade val="93000"/>
                <a:satMod val="130000"/>
              </a:srgbClr>
            </a:gs>
            <a:gs pos="100000">
              <a:srgbClr val="09657C">
                <a:hueOff val="-8889060"/>
                <a:satOff val="-74763"/>
                <a:lumOff val="3039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FEFFFE"/>
            </a:solidFill>
            <a:latin typeface="Arial"/>
            <a:ea typeface="+mn-ea"/>
            <a:cs typeface="+mn-cs"/>
          </a:endParaRPr>
        </a:p>
      </dsp:txBody>
      <dsp:txXfrm rot="10800000">
        <a:off x="2403891" y="2924163"/>
        <a:ext cx="501677" cy="126307"/>
      </dsp:txXfrm>
    </dsp:sp>
    <dsp:sp modelId="{1286A6EC-B364-D64B-A063-A2CC477A8038}">
      <dsp:nvSpPr>
        <dsp:cNvPr id="0" name=""/>
        <dsp:cNvSpPr/>
      </dsp:nvSpPr>
      <dsp:spPr>
        <a:xfrm>
          <a:off x="1059315" y="2686586"/>
          <a:ext cx="1202924" cy="6014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/>
            </a:gs>
            <a:gs pos="80000">
              <a:srgbClr val="C00000"/>
            </a:gs>
            <a:gs pos="100000">
              <a:srgbClr val="FF000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Theoretical Condensed Matter Physics </a:t>
          </a:r>
        </a:p>
      </dsp:txBody>
      <dsp:txXfrm>
        <a:off x="1076931" y="2704202"/>
        <a:ext cx="1167692" cy="566230"/>
      </dsp:txXfrm>
    </dsp:sp>
    <dsp:sp modelId="{F637796A-0A49-0B42-B49A-C7A00C34D569}">
      <dsp:nvSpPr>
        <dsp:cNvPr id="0" name=""/>
        <dsp:cNvSpPr/>
      </dsp:nvSpPr>
      <dsp:spPr>
        <a:xfrm rot="14877726">
          <a:off x="1039650" y="2104201"/>
          <a:ext cx="627983" cy="21051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09657C">
                <a:hueOff val="-8889060"/>
                <a:satOff val="-74763"/>
                <a:lumOff val="30393"/>
                <a:alphaOff val="0"/>
                <a:shade val="51000"/>
                <a:satMod val="130000"/>
              </a:srgbClr>
            </a:gs>
            <a:gs pos="80000">
              <a:srgbClr val="09657C">
                <a:hueOff val="-8889060"/>
                <a:satOff val="-74763"/>
                <a:lumOff val="30393"/>
                <a:alphaOff val="0"/>
                <a:shade val="93000"/>
                <a:satMod val="130000"/>
              </a:srgbClr>
            </a:gs>
            <a:gs pos="100000">
              <a:srgbClr val="09657C">
                <a:hueOff val="-8889060"/>
                <a:satOff val="-74763"/>
                <a:lumOff val="30393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>
            <a:solidFill>
              <a:srgbClr val="FEFFFE"/>
            </a:solidFill>
            <a:latin typeface="Arial"/>
            <a:ea typeface="+mn-ea"/>
            <a:cs typeface="+mn-cs"/>
          </a:endParaRPr>
        </a:p>
      </dsp:txBody>
      <dsp:txXfrm rot="10800000">
        <a:off x="1102803" y="2146303"/>
        <a:ext cx="501677" cy="126307"/>
      </dsp:txXfrm>
    </dsp:sp>
    <dsp:sp modelId="{858597CC-F5BA-9742-A856-EBBCA5885A9C}">
      <dsp:nvSpPr>
        <dsp:cNvPr id="0" name=""/>
        <dsp:cNvSpPr/>
      </dsp:nvSpPr>
      <dsp:spPr>
        <a:xfrm>
          <a:off x="445045" y="1169103"/>
          <a:ext cx="1202924" cy="6014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9657C">
                <a:hueOff val="-4444530"/>
                <a:satOff val="-37382"/>
                <a:lumOff val="15197"/>
                <a:alphaOff val="0"/>
                <a:shade val="51000"/>
                <a:satMod val="130000"/>
              </a:srgbClr>
            </a:gs>
            <a:gs pos="80000">
              <a:srgbClr val="09657C">
                <a:hueOff val="-4444530"/>
                <a:satOff val="-37382"/>
                <a:lumOff val="15197"/>
                <a:alphaOff val="0"/>
                <a:shade val="93000"/>
                <a:satMod val="130000"/>
              </a:srgbClr>
            </a:gs>
            <a:gs pos="100000">
              <a:srgbClr val="09657C">
                <a:hueOff val="-4444530"/>
                <a:satOff val="-37382"/>
                <a:lumOff val="1519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FEFFFE"/>
              </a:solidFill>
              <a:latin typeface="Arial"/>
              <a:ea typeface="+mn-ea"/>
              <a:cs typeface="+mn-cs"/>
            </a:rPr>
            <a:t>Experimental</a:t>
          </a:r>
          <a:r>
            <a:rPr lang="en-US" sz="1200" b="1" kern="1200" dirty="0"/>
            <a:t> Condensed Matter Physics </a:t>
          </a:r>
        </a:p>
      </dsp:txBody>
      <dsp:txXfrm>
        <a:off x="462661" y="1186719"/>
        <a:ext cx="1167692" cy="566230"/>
      </dsp:txXfrm>
    </dsp:sp>
    <dsp:sp modelId="{D16719CE-B7BD-C94F-9A55-F208CD12450C}">
      <dsp:nvSpPr>
        <dsp:cNvPr id="0" name=""/>
        <dsp:cNvSpPr/>
      </dsp:nvSpPr>
      <dsp:spPr>
        <a:xfrm rot="19440000">
          <a:off x="1536627" y="780357"/>
          <a:ext cx="627983" cy="21051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-8889060"/>
                <a:satOff val="-74763"/>
                <a:lumOff val="30393"/>
                <a:alphaOff val="0"/>
                <a:shade val="51000"/>
                <a:satMod val="130000"/>
              </a:schemeClr>
            </a:gs>
            <a:gs pos="80000">
              <a:schemeClr val="accent3">
                <a:hueOff val="-8889060"/>
                <a:satOff val="-74763"/>
                <a:lumOff val="30393"/>
                <a:alphaOff val="0"/>
                <a:shade val="93000"/>
                <a:satMod val="130000"/>
              </a:schemeClr>
            </a:gs>
            <a:gs pos="100000">
              <a:schemeClr val="accent3">
                <a:hueOff val="-8889060"/>
                <a:satOff val="-74763"/>
                <a:lumOff val="3039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1" kern="1200" dirty="0"/>
        </a:p>
      </dsp:txBody>
      <dsp:txXfrm>
        <a:off x="1599780" y="822459"/>
        <a:ext cx="501677" cy="126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97616-ECBD-CB4F-A207-8F29E7150674}" type="datetimeFigureOut">
              <a:rPr lang="en-US" smtClean="0"/>
              <a:t>3/14/24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86A9-6F14-8749-8EDD-000CD18B3D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9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1pPr>
    <a:lvl2pPr marL="609173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2pPr>
    <a:lvl3pPr marL="1218347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3pPr>
    <a:lvl4pPr marL="1827520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4pPr>
    <a:lvl5pPr marL="2436693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5pPr>
    <a:lvl6pPr marL="3045866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6pPr>
    <a:lvl7pPr marL="3655040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7pPr>
    <a:lvl8pPr marL="4264213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8pPr>
    <a:lvl9pPr marL="4873386" algn="l" defTabSz="1218347" rtl="0" eaLnBrk="1" latinLnBrk="0" hangingPunct="1">
      <a:defRPr sz="15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u="sng" kern="0" dirty="0">
                <a:solidFill>
                  <a:srgbClr val="1132FF"/>
                </a:solidFill>
                <a:latin typeface="Arial"/>
              </a:rPr>
              <a:t>Advancing Energy Frontier: ILC-future upgrade</a:t>
            </a:r>
          </a:p>
          <a:p>
            <a:r>
              <a:rPr lang="en-US" sz="1600" b="1" u="sng" kern="0" dirty="0">
                <a:solidFill>
                  <a:srgbClr val="1132FF"/>
                </a:solidFill>
                <a:latin typeface="Arial"/>
              </a:rPr>
              <a:t>Non-accelerator applications:  Emphasize quantum computing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86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07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963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with the published papers (2)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426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799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145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328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8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337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415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Invited talk at SRF conference (Michelle - anti Q slope)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033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Students and Postdocs in SRF</a:t>
            </a:r>
          </a:p>
          <a:p>
            <a:endParaRPr lang="en-US" dirty="0"/>
          </a:p>
          <a:p>
            <a:r>
              <a:rPr lang="en-US" dirty="0"/>
              <a:t>Missing Sadie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31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Tomas invited talk at SRF conference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789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2477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514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197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167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51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Multiple expertise Brought </a:t>
            </a:r>
            <a:r>
              <a:rPr lang="en-US" dirty="0" err="1"/>
              <a:t>tp</a:t>
            </a:r>
            <a:r>
              <a:rPr lang="en-US" dirty="0"/>
              <a:t> bear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65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784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88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07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786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 Liana young investigator award for her talk at SRF conference</a:t>
            </a:r>
          </a:p>
          <a:p>
            <a:endParaRPr lang="en-US" dirty="0"/>
          </a:p>
          <a:p>
            <a:r>
              <a:rPr lang="en-US" dirty="0"/>
              <a:t>2.  Electroplating is the first alternative Nb3Sn growth method that works.</a:t>
            </a:r>
          </a:p>
          <a:p>
            <a:r>
              <a:rPr lang="en-US" dirty="0"/>
              <a:t>Fermilab wants to collaborate with us based on these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957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in situ atomic resolution images of Sn incorporating with Nb.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07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HAS Measurements at the Nb Surface Reveal</a:t>
            </a:r>
            <a:r>
              <a:rPr lang="en-US" sz="1600" i="1" dirty="0"/>
              <a:t> In Situ</a:t>
            </a:r>
            <a:r>
              <a:rPr lang="en-US" sz="1600" dirty="0"/>
              <a:t> Driving Forces for Chemical Reactivity and Physical Behavior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9D412-DABC-C244-9734-ED1F5A332F6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483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" y="2882545"/>
            <a:ext cx="184731" cy="3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798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1721" y="2318159"/>
            <a:ext cx="10272936" cy="2268045"/>
          </a:xfrm>
          <a:noFill/>
          <a:ln>
            <a:noFill/>
          </a:ln>
        </p:spPr>
        <p:txBody>
          <a:bodyPr/>
          <a:lstStyle>
            <a:lvl1pPr algn="ctr">
              <a:defRPr sz="5994">
                <a:solidFill>
                  <a:schemeClr val="tx2">
                    <a:lumMod val="50000"/>
                  </a:schemeClr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484687" y="1550784"/>
            <a:ext cx="1120992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8" dirty="0"/>
          </a:p>
        </p:txBody>
      </p:sp>
      <p:pic>
        <p:nvPicPr>
          <p:cNvPr id="11" name="Picture 10" descr="nsf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42" y="138689"/>
            <a:ext cx="1223182" cy="1213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48DBB-9AD8-9740-862B-2CC8606F8F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81693" y="160017"/>
            <a:ext cx="8172364" cy="117133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4475" y="907627"/>
            <a:ext cx="3044825" cy="5721773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07627"/>
            <a:ext cx="8931487" cy="5721773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877" y="189653"/>
            <a:ext cx="10338872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79300" cy="2819400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88"/>
            <a:ext cx="12179300" cy="2562013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79300" cy="8263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3"/>
            <a:ext cx="5988156" cy="5632027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144" y="921173"/>
            <a:ext cx="5988156" cy="5632027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AA810-4EEC-4D0F-B163-DFC963816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B6233-FC4F-4628-BA1D-2782F64945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1D367-A9C7-46F9-B78E-724D1BEC06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ADE164-D45A-44D8-82C5-2E0962BB70D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1783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" y="2882545"/>
            <a:ext cx="184731" cy="3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796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1721" y="2318161"/>
            <a:ext cx="10272936" cy="2268045"/>
          </a:xfrm>
          <a:noFill/>
          <a:ln>
            <a:noFill/>
          </a:ln>
        </p:spPr>
        <p:txBody>
          <a:bodyPr/>
          <a:lstStyle>
            <a:lvl1pPr algn="ctr">
              <a:defRPr sz="5988">
                <a:solidFill>
                  <a:schemeClr val="tx2">
                    <a:lumMod val="50000"/>
                  </a:schemeClr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484687" y="1550784"/>
            <a:ext cx="1120992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11" name="Picture 10" descr="nsf1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42" y="138691"/>
            <a:ext cx="1223182" cy="1213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48DBB-9AD8-9740-862B-2CC8606F8F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81693" y="160019"/>
            <a:ext cx="8172364" cy="117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20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6089503-0C8F-5D4C-B8B7-D069F3287C4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494" y="6629400"/>
            <a:ext cx="26388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98" i="1" smtClean="0">
                <a:latin typeface="+mn-lt"/>
              </a:defRPr>
            </a:lvl1pPr>
          </a:lstStyle>
          <a:p>
            <a:r>
              <a:rPr lang="en-US" dirty="0"/>
              <a:t>June  16, 2021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90E5D5D-5230-2F44-9751-973AB06CBE5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5860" y="6629400"/>
            <a:ext cx="730758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98" i="1" smtClean="0">
                <a:latin typeface="+mn-lt"/>
              </a:defRPr>
            </a:lvl1pPr>
          </a:lstStyle>
          <a:p>
            <a:r>
              <a:rPr lang="en-US" dirty="0"/>
              <a:t>M. Liepe, S. Sibener, and M. Transtrum |  Theme 2: Beam Acceleration</a:t>
            </a:r>
          </a:p>
        </p:txBody>
      </p:sp>
    </p:spTree>
    <p:extLst>
      <p:ext uri="{BB962C8B-B14F-4D97-AF65-F5344CB8AC3E}">
        <p14:creationId xmlns:p14="http://schemas.microsoft.com/office/powerpoint/2010/main" val="2150076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2082" y="4406903"/>
            <a:ext cx="10352405" cy="1362075"/>
          </a:xfrm>
        </p:spPr>
        <p:txBody>
          <a:bodyPr anchor="t"/>
          <a:lstStyle>
            <a:lvl1pPr algn="l">
              <a:defRPr sz="3992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082" y="2906713"/>
            <a:ext cx="10352405" cy="1500187"/>
          </a:xfrm>
        </p:spPr>
        <p:txBody>
          <a:bodyPr anchor="b"/>
          <a:lstStyle>
            <a:lvl1pPr marL="0" indent="0">
              <a:buNone/>
              <a:defRPr sz="2794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241" indent="0">
              <a:buNone/>
              <a:defRPr sz="1796"/>
            </a:lvl2pPr>
            <a:lvl3pPr marL="912481" indent="0">
              <a:buNone/>
              <a:defRPr sz="1596"/>
            </a:lvl3pPr>
            <a:lvl4pPr marL="1368722" indent="0">
              <a:buNone/>
              <a:defRPr sz="1397"/>
            </a:lvl4pPr>
            <a:lvl5pPr marL="1824962" indent="0">
              <a:buNone/>
              <a:defRPr sz="1397"/>
            </a:lvl5pPr>
            <a:lvl6pPr marL="2281202" indent="0">
              <a:buNone/>
              <a:defRPr sz="1397"/>
            </a:lvl6pPr>
            <a:lvl7pPr marL="2737442" indent="0">
              <a:buNone/>
              <a:defRPr sz="1397"/>
            </a:lvl7pPr>
            <a:lvl8pPr marL="3193683" indent="0">
              <a:buNone/>
              <a:defRPr sz="1397"/>
            </a:lvl8pPr>
            <a:lvl9pPr marL="3649924" indent="0">
              <a:buNone/>
              <a:defRPr sz="13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808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88156" cy="5604933"/>
          </a:xfrm>
        </p:spPr>
        <p:txBody>
          <a:bodyPr/>
          <a:lstStyle>
            <a:lvl1pPr>
              <a:defRPr sz="279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796"/>
            </a:lvl6pPr>
            <a:lvl7pPr>
              <a:defRPr sz="1796"/>
            </a:lvl7pPr>
            <a:lvl8pPr>
              <a:defRPr sz="1796"/>
            </a:lvl8pPr>
            <a:lvl9pPr>
              <a:defRPr sz="17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144" y="948267"/>
            <a:ext cx="5988156" cy="5604933"/>
          </a:xfrm>
        </p:spPr>
        <p:txBody>
          <a:bodyPr/>
          <a:lstStyle>
            <a:lvl1pPr>
              <a:defRPr sz="279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796"/>
            </a:lvl6pPr>
            <a:lvl7pPr>
              <a:defRPr sz="1796"/>
            </a:lvl7pPr>
            <a:lvl8pPr>
              <a:defRPr sz="1796"/>
            </a:lvl8pPr>
            <a:lvl9pPr>
              <a:defRPr sz="17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1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965" y="511395"/>
            <a:ext cx="5381306" cy="869068"/>
          </a:xfrm>
        </p:spPr>
        <p:txBody>
          <a:bodyPr anchor="b"/>
          <a:lstStyle>
            <a:lvl1pPr marL="0" indent="0">
              <a:buNone/>
              <a:defRPr sz="2395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241" indent="0">
              <a:buNone/>
              <a:defRPr sz="1996" b="1"/>
            </a:lvl2pPr>
            <a:lvl3pPr marL="912481" indent="0">
              <a:buNone/>
              <a:defRPr sz="1796" b="1"/>
            </a:lvl3pPr>
            <a:lvl4pPr marL="1368722" indent="0">
              <a:buNone/>
              <a:defRPr sz="1596" b="1"/>
            </a:lvl4pPr>
            <a:lvl5pPr marL="1824962" indent="0">
              <a:buNone/>
              <a:defRPr sz="1596" b="1"/>
            </a:lvl5pPr>
            <a:lvl6pPr marL="2281202" indent="0">
              <a:buNone/>
              <a:defRPr sz="1596" b="1"/>
            </a:lvl6pPr>
            <a:lvl7pPr marL="2737442" indent="0">
              <a:buNone/>
              <a:defRPr sz="1596" b="1"/>
            </a:lvl7pPr>
            <a:lvl8pPr marL="3193683" indent="0">
              <a:buNone/>
              <a:defRPr sz="1596" b="1"/>
            </a:lvl8pPr>
            <a:lvl9pPr marL="3649924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965" y="1461743"/>
            <a:ext cx="5381306" cy="4939059"/>
          </a:xfrm>
        </p:spPr>
        <p:txBody>
          <a:bodyPr/>
          <a:lstStyle>
            <a:lvl1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96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996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996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996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920" y="511395"/>
            <a:ext cx="5383420" cy="869068"/>
          </a:xfrm>
        </p:spPr>
        <p:txBody>
          <a:bodyPr anchor="b"/>
          <a:lstStyle>
            <a:lvl1pPr marL="0" indent="0">
              <a:buNone/>
              <a:defRPr sz="2395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241" indent="0">
              <a:buNone/>
              <a:defRPr sz="1996" b="1"/>
            </a:lvl2pPr>
            <a:lvl3pPr marL="912481" indent="0">
              <a:buNone/>
              <a:defRPr sz="1796" b="1"/>
            </a:lvl3pPr>
            <a:lvl4pPr marL="1368722" indent="0">
              <a:buNone/>
              <a:defRPr sz="1596" b="1"/>
            </a:lvl4pPr>
            <a:lvl5pPr marL="1824962" indent="0">
              <a:buNone/>
              <a:defRPr sz="1596" b="1"/>
            </a:lvl5pPr>
            <a:lvl6pPr marL="2281202" indent="0">
              <a:buNone/>
              <a:defRPr sz="1596" b="1"/>
            </a:lvl6pPr>
            <a:lvl7pPr marL="2737442" indent="0">
              <a:buNone/>
              <a:defRPr sz="1596" b="1"/>
            </a:lvl7pPr>
            <a:lvl8pPr marL="3193683" indent="0">
              <a:buNone/>
              <a:defRPr sz="1596" b="1"/>
            </a:lvl8pPr>
            <a:lvl9pPr marL="3649924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6920" y="1461743"/>
            <a:ext cx="5383420" cy="4939059"/>
          </a:xfrm>
        </p:spPr>
        <p:txBody>
          <a:bodyPr/>
          <a:lstStyle>
            <a:lvl1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96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996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996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996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1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6089503-0C8F-5D4C-B8B7-D069F3287C4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494" y="6629400"/>
            <a:ext cx="26388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99" i="1" smtClean="0">
                <a:latin typeface="+mn-lt"/>
              </a:defRPr>
            </a:lvl1pPr>
          </a:lstStyle>
          <a:p>
            <a:r>
              <a:rPr lang="en-US" dirty="0"/>
              <a:t>June  16, 2021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90E5D5D-5230-2F44-9751-973AB06CBE5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5860" y="6629400"/>
            <a:ext cx="730758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99" i="1" smtClean="0">
                <a:latin typeface="+mn-lt"/>
              </a:defRPr>
            </a:lvl1pPr>
          </a:lstStyle>
          <a:p>
            <a:r>
              <a:rPr lang="en-US" dirty="0"/>
              <a:t>M. Liepe, S. Sibener, and M. Transtrum |  Theme 2: Beam Acceleration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697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87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70" y="880537"/>
            <a:ext cx="4006906" cy="891117"/>
          </a:xfrm>
        </p:spPr>
        <p:txBody>
          <a:bodyPr anchor="b"/>
          <a:lstStyle>
            <a:lvl1pPr algn="l">
              <a:defRPr sz="1996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69" y="880535"/>
            <a:ext cx="6808567" cy="5582180"/>
          </a:xfrm>
        </p:spPr>
        <p:txBody>
          <a:bodyPr/>
          <a:lstStyle>
            <a:lvl1pPr>
              <a:defRPr sz="319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70" y="1771652"/>
            <a:ext cx="4006906" cy="4691063"/>
          </a:xfrm>
        </p:spPr>
        <p:txBody>
          <a:bodyPr/>
          <a:lstStyle>
            <a:lvl1pPr marL="0" indent="0">
              <a:buNone/>
              <a:defRPr sz="1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241" indent="0">
              <a:buNone/>
              <a:defRPr sz="1198"/>
            </a:lvl2pPr>
            <a:lvl3pPr marL="912481" indent="0">
              <a:buNone/>
              <a:defRPr sz="998"/>
            </a:lvl3pPr>
            <a:lvl4pPr marL="1368722" indent="0">
              <a:buNone/>
              <a:defRPr sz="898"/>
            </a:lvl4pPr>
            <a:lvl5pPr marL="1824962" indent="0">
              <a:buNone/>
              <a:defRPr sz="898"/>
            </a:lvl5pPr>
            <a:lvl6pPr marL="2281202" indent="0">
              <a:buNone/>
              <a:defRPr sz="898"/>
            </a:lvl6pPr>
            <a:lvl7pPr marL="2737442" indent="0">
              <a:buNone/>
              <a:defRPr sz="898"/>
            </a:lvl7pPr>
            <a:lvl8pPr marL="3193683" indent="0">
              <a:buNone/>
              <a:defRPr sz="898"/>
            </a:lvl8pPr>
            <a:lvl9pPr marL="3649924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74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228" y="4800603"/>
            <a:ext cx="7307580" cy="566739"/>
          </a:xfrm>
        </p:spPr>
        <p:txBody>
          <a:bodyPr anchor="b"/>
          <a:lstStyle>
            <a:lvl1pPr algn="l">
              <a:defRPr sz="1996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7228" y="894083"/>
            <a:ext cx="7307580" cy="3833495"/>
          </a:xfrm>
        </p:spPr>
        <p:txBody>
          <a:bodyPr/>
          <a:lstStyle>
            <a:lvl1pPr marL="0" indent="0">
              <a:buNone/>
              <a:defRPr sz="319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241" indent="0">
              <a:buNone/>
              <a:defRPr sz="2794"/>
            </a:lvl2pPr>
            <a:lvl3pPr marL="912481" indent="0">
              <a:buNone/>
              <a:defRPr sz="2395"/>
            </a:lvl3pPr>
            <a:lvl4pPr marL="1368722" indent="0">
              <a:buNone/>
              <a:defRPr sz="1996"/>
            </a:lvl4pPr>
            <a:lvl5pPr marL="1824962" indent="0">
              <a:buNone/>
              <a:defRPr sz="1996"/>
            </a:lvl5pPr>
            <a:lvl6pPr marL="2281202" indent="0">
              <a:buNone/>
              <a:defRPr sz="1996"/>
            </a:lvl6pPr>
            <a:lvl7pPr marL="2737442" indent="0">
              <a:buNone/>
              <a:defRPr sz="1996"/>
            </a:lvl7pPr>
            <a:lvl8pPr marL="3193683" indent="0">
              <a:buNone/>
              <a:defRPr sz="1996"/>
            </a:lvl8pPr>
            <a:lvl9pPr marL="3649924" indent="0">
              <a:buNone/>
              <a:defRPr sz="1996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7228" y="5367341"/>
            <a:ext cx="7307580" cy="804863"/>
          </a:xfrm>
        </p:spPr>
        <p:txBody>
          <a:bodyPr/>
          <a:lstStyle>
            <a:lvl1pPr marL="0" indent="0">
              <a:buNone/>
              <a:defRPr sz="1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241" indent="0">
              <a:buNone/>
              <a:defRPr sz="1198"/>
            </a:lvl2pPr>
            <a:lvl3pPr marL="912481" indent="0">
              <a:buNone/>
              <a:defRPr sz="998"/>
            </a:lvl3pPr>
            <a:lvl4pPr marL="1368722" indent="0">
              <a:buNone/>
              <a:defRPr sz="898"/>
            </a:lvl4pPr>
            <a:lvl5pPr marL="1824962" indent="0">
              <a:buNone/>
              <a:defRPr sz="898"/>
            </a:lvl5pPr>
            <a:lvl6pPr marL="2281202" indent="0">
              <a:buNone/>
              <a:defRPr sz="898"/>
            </a:lvl6pPr>
            <a:lvl7pPr marL="2737442" indent="0">
              <a:buNone/>
              <a:defRPr sz="898"/>
            </a:lvl7pPr>
            <a:lvl8pPr marL="3193683" indent="0">
              <a:buNone/>
              <a:defRPr sz="898"/>
            </a:lvl8pPr>
            <a:lvl9pPr marL="3649924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75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473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4476" y="907627"/>
            <a:ext cx="3044825" cy="5721773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" y="907627"/>
            <a:ext cx="8931487" cy="5721773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32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877" y="189653"/>
            <a:ext cx="10338872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79300" cy="2819400"/>
          </a:xfrm>
        </p:spPr>
        <p:txBody>
          <a:bodyPr/>
          <a:lstStyle>
            <a:lvl1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90"/>
            <a:ext cx="12179300" cy="2562013"/>
          </a:xfrm>
        </p:spPr>
        <p:txBody>
          <a:bodyPr/>
          <a:lstStyle>
            <a:lvl1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067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12179300" cy="8263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5"/>
            <a:ext cx="5988156" cy="5632027"/>
          </a:xfrm>
        </p:spPr>
        <p:txBody>
          <a:bodyPr/>
          <a:lstStyle>
            <a:lvl1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144" y="921175"/>
            <a:ext cx="5988156" cy="5632027"/>
          </a:xfrm>
        </p:spPr>
        <p:txBody>
          <a:bodyPr/>
          <a:lstStyle>
            <a:lvl1pPr>
              <a:defRPr sz="239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796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61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2081" y="4406901"/>
            <a:ext cx="10352405" cy="1362075"/>
          </a:xfrm>
        </p:spPr>
        <p:txBody>
          <a:bodyPr anchor="t"/>
          <a:lstStyle>
            <a:lvl1pPr algn="l">
              <a:defRPr sz="3996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081" y="2906713"/>
            <a:ext cx="10352405" cy="1500187"/>
          </a:xfrm>
        </p:spPr>
        <p:txBody>
          <a:bodyPr anchor="b"/>
          <a:lstStyle>
            <a:lvl1pPr marL="0" indent="0">
              <a:buNone/>
              <a:defRPr sz="2797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798"/>
            </a:lvl2pPr>
            <a:lvl3pPr marL="913394" indent="0">
              <a:buNone/>
              <a:defRPr sz="1598"/>
            </a:lvl3pPr>
            <a:lvl4pPr marL="1370092" indent="0">
              <a:buNone/>
              <a:defRPr sz="1398"/>
            </a:lvl4pPr>
            <a:lvl5pPr marL="1826789" indent="0">
              <a:buNone/>
              <a:defRPr sz="1398"/>
            </a:lvl5pPr>
            <a:lvl6pPr marL="2283485" indent="0">
              <a:buNone/>
              <a:defRPr sz="1398"/>
            </a:lvl6pPr>
            <a:lvl7pPr marL="2740182" indent="0">
              <a:buNone/>
              <a:defRPr sz="1398"/>
            </a:lvl7pPr>
            <a:lvl8pPr marL="3196880" indent="0">
              <a:buNone/>
              <a:defRPr sz="1398"/>
            </a:lvl8pPr>
            <a:lvl9pPr marL="3653578" indent="0">
              <a:buNone/>
              <a:defRPr sz="13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88156" cy="5604933"/>
          </a:xfrm>
        </p:spPr>
        <p:txBody>
          <a:bodyPr/>
          <a:lstStyle>
            <a:lvl1pPr>
              <a:defRPr sz="27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144" y="948267"/>
            <a:ext cx="5988156" cy="5604933"/>
          </a:xfrm>
        </p:spPr>
        <p:txBody>
          <a:bodyPr/>
          <a:lstStyle>
            <a:lvl1pPr>
              <a:defRPr sz="27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965" y="511395"/>
            <a:ext cx="5381306" cy="869068"/>
          </a:xfrm>
        </p:spPr>
        <p:txBody>
          <a:bodyPr anchor="b"/>
          <a:lstStyle>
            <a:lvl1pPr marL="0" indent="0">
              <a:buNone/>
              <a:defRPr sz="2397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998" b="1"/>
            </a:lvl2pPr>
            <a:lvl3pPr marL="913394" indent="0">
              <a:buNone/>
              <a:defRPr sz="1798" b="1"/>
            </a:lvl3pPr>
            <a:lvl4pPr marL="1370092" indent="0">
              <a:buNone/>
              <a:defRPr sz="1598" b="1"/>
            </a:lvl4pPr>
            <a:lvl5pPr marL="1826789" indent="0">
              <a:buNone/>
              <a:defRPr sz="1598" b="1"/>
            </a:lvl5pPr>
            <a:lvl6pPr marL="2283485" indent="0">
              <a:buNone/>
              <a:defRPr sz="1598" b="1"/>
            </a:lvl6pPr>
            <a:lvl7pPr marL="2740182" indent="0">
              <a:buNone/>
              <a:defRPr sz="1598" b="1"/>
            </a:lvl7pPr>
            <a:lvl8pPr marL="3196880" indent="0">
              <a:buNone/>
              <a:defRPr sz="1598" b="1"/>
            </a:lvl8pPr>
            <a:lvl9pPr marL="3653578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965" y="1461741"/>
            <a:ext cx="5381306" cy="4939059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6920" y="511395"/>
            <a:ext cx="5383420" cy="869068"/>
          </a:xfrm>
        </p:spPr>
        <p:txBody>
          <a:bodyPr anchor="b"/>
          <a:lstStyle>
            <a:lvl1pPr marL="0" indent="0">
              <a:buNone/>
              <a:defRPr sz="2397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998" b="1"/>
            </a:lvl2pPr>
            <a:lvl3pPr marL="913394" indent="0">
              <a:buNone/>
              <a:defRPr sz="1798" b="1"/>
            </a:lvl3pPr>
            <a:lvl4pPr marL="1370092" indent="0">
              <a:buNone/>
              <a:defRPr sz="1598" b="1"/>
            </a:lvl4pPr>
            <a:lvl5pPr marL="1826789" indent="0">
              <a:buNone/>
              <a:defRPr sz="1598" b="1"/>
            </a:lvl5pPr>
            <a:lvl6pPr marL="2283485" indent="0">
              <a:buNone/>
              <a:defRPr sz="1598" b="1"/>
            </a:lvl6pPr>
            <a:lvl7pPr marL="2740182" indent="0">
              <a:buNone/>
              <a:defRPr sz="1598" b="1"/>
            </a:lvl7pPr>
            <a:lvl8pPr marL="3196880" indent="0">
              <a:buNone/>
              <a:defRPr sz="1598" b="1"/>
            </a:lvl8pPr>
            <a:lvl9pPr marL="3653578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6920" y="1461741"/>
            <a:ext cx="5383420" cy="4939059"/>
          </a:xfrm>
        </p:spPr>
        <p:txBody>
          <a:bodyPr/>
          <a:lstStyle>
            <a:lvl1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998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598"/>
            </a:lvl6pPr>
            <a:lvl7pPr>
              <a:defRPr sz="1598"/>
            </a:lvl7pPr>
            <a:lvl8pPr>
              <a:defRPr sz="1598"/>
            </a:lvl8pPr>
            <a:lvl9pPr>
              <a:defRPr sz="15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70" y="880535"/>
            <a:ext cx="4006906" cy="891117"/>
          </a:xfrm>
        </p:spPr>
        <p:txBody>
          <a:bodyPr anchor="b"/>
          <a:lstStyle>
            <a:lvl1pPr algn="l">
              <a:defRPr sz="1998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68" y="880535"/>
            <a:ext cx="6808567" cy="5582180"/>
          </a:xfrm>
        </p:spPr>
        <p:txBody>
          <a:bodyPr/>
          <a:lstStyle>
            <a:lvl1pPr>
              <a:defRPr sz="31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397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70" y="1771652"/>
            <a:ext cx="4006906" cy="4691063"/>
          </a:xfrm>
        </p:spPr>
        <p:txBody>
          <a:bodyPr/>
          <a:lstStyle>
            <a:lvl1pPr marL="0" indent="0">
              <a:buNone/>
              <a:defRPr sz="139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199"/>
            </a:lvl2pPr>
            <a:lvl3pPr marL="913394" indent="0">
              <a:buNone/>
              <a:defRPr sz="999"/>
            </a:lvl3pPr>
            <a:lvl4pPr marL="1370092" indent="0">
              <a:buNone/>
              <a:defRPr sz="899"/>
            </a:lvl4pPr>
            <a:lvl5pPr marL="1826789" indent="0">
              <a:buNone/>
              <a:defRPr sz="899"/>
            </a:lvl5pPr>
            <a:lvl6pPr marL="2283485" indent="0">
              <a:buNone/>
              <a:defRPr sz="899"/>
            </a:lvl6pPr>
            <a:lvl7pPr marL="2740182" indent="0">
              <a:buNone/>
              <a:defRPr sz="899"/>
            </a:lvl7pPr>
            <a:lvl8pPr marL="3196880" indent="0">
              <a:buNone/>
              <a:defRPr sz="899"/>
            </a:lvl8pPr>
            <a:lvl9pPr marL="3653578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228" y="4800601"/>
            <a:ext cx="7307580" cy="566739"/>
          </a:xfrm>
        </p:spPr>
        <p:txBody>
          <a:bodyPr anchor="b"/>
          <a:lstStyle>
            <a:lvl1pPr algn="l">
              <a:defRPr sz="1998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7228" y="894081"/>
            <a:ext cx="7307580" cy="3833495"/>
          </a:xfrm>
        </p:spPr>
        <p:txBody>
          <a:bodyPr/>
          <a:lstStyle>
            <a:lvl1pPr marL="0" indent="0">
              <a:buNone/>
              <a:defRPr sz="31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2797"/>
            </a:lvl2pPr>
            <a:lvl3pPr marL="913394" indent="0">
              <a:buNone/>
              <a:defRPr sz="2397"/>
            </a:lvl3pPr>
            <a:lvl4pPr marL="1370092" indent="0">
              <a:buNone/>
              <a:defRPr sz="1998"/>
            </a:lvl4pPr>
            <a:lvl5pPr marL="1826789" indent="0">
              <a:buNone/>
              <a:defRPr sz="1998"/>
            </a:lvl5pPr>
            <a:lvl6pPr marL="2283485" indent="0">
              <a:buNone/>
              <a:defRPr sz="1998"/>
            </a:lvl6pPr>
            <a:lvl7pPr marL="2740182" indent="0">
              <a:buNone/>
              <a:defRPr sz="1998"/>
            </a:lvl7pPr>
            <a:lvl8pPr marL="3196880" indent="0">
              <a:buNone/>
              <a:defRPr sz="1998"/>
            </a:lvl8pPr>
            <a:lvl9pPr marL="3653578" indent="0">
              <a:buNone/>
              <a:defRPr sz="1998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7228" y="5367339"/>
            <a:ext cx="7307580" cy="804863"/>
          </a:xfrm>
        </p:spPr>
        <p:txBody>
          <a:bodyPr/>
          <a:lstStyle>
            <a:lvl1pPr marL="0" indent="0">
              <a:buNone/>
              <a:defRPr sz="139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98" indent="0">
              <a:buNone/>
              <a:defRPr sz="1199"/>
            </a:lvl2pPr>
            <a:lvl3pPr marL="913394" indent="0">
              <a:buNone/>
              <a:defRPr sz="999"/>
            </a:lvl3pPr>
            <a:lvl4pPr marL="1370092" indent="0">
              <a:buNone/>
              <a:defRPr sz="899"/>
            </a:lvl4pPr>
            <a:lvl5pPr marL="1826789" indent="0">
              <a:buNone/>
              <a:defRPr sz="899"/>
            </a:lvl5pPr>
            <a:lvl6pPr marL="2283485" indent="0">
              <a:buNone/>
              <a:defRPr sz="899"/>
            </a:lvl6pPr>
            <a:lvl7pPr marL="2740182" indent="0">
              <a:buNone/>
              <a:defRPr sz="899"/>
            </a:lvl7pPr>
            <a:lvl8pPr marL="3196880" indent="0">
              <a:buNone/>
              <a:defRPr sz="899"/>
            </a:lvl8pPr>
            <a:lvl9pPr marL="3653578" indent="0">
              <a:buNone/>
              <a:defRPr sz="8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84199"/>
            <a:ext cx="12179300" cy="57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494" y="6629400"/>
            <a:ext cx="26388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99" i="1" smtClean="0">
                <a:latin typeface="+mn-lt"/>
              </a:defRPr>
            </a:lvl1pPr>
          </a:lstStyle>
          <a:p>
            <a:r>
              <a:rPr lang="en-US" dirty="0"/>
              <a:t>June  16, 2021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5860" y="6629400"/>
            <a:ext cx="730758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99" i="1" smtClean="0">
                <a:latin typeface="+mn-lt"/>
              </a:defRPr>
            </a:lvl1pPr>
          </a:lstStyle>
          <a:p>
            <a:r>
              <a:rPr lang="en-US" dirty="0"/>
              <a:t>M. Liepe, S. Sibener, and M. Transtrum |  Theme 2: Beam Acceleration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64358" y="6629400"/>
            <a:ext cx="9134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99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79300" cy="85344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346" y="816739"/>
            <a:ext cx="11752609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8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93269" y="47329"/>
            <a:ext cx="783909" cy="713343"/>
          </a:xfrm>
          <a:prstGeom prst="rect">
            <a:avLst/>
          </a:prstGeom>
        </p:spPr>
      </p:pic>
      <p:pic>
        <p:nvPicPr>
          <p:cNvPr id="11" name="Picture 10" descr="nsf1.gif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7962" y="28355"/>
            <a:ext cx="783041" cy="7660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729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5pPr>
      <a:lvl6pPr marL="456698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6pPr>
      <a:lvl7pPr marL="913394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7pPr>
      <a:lvl8pPr marL="1370092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8pPr>
      <a:lvl9pPr marL="1826789" algn="ctr" rtl="0" eaLnBrk="1" fontAlgn="base" hangingPunct="1">
        <a:spcBef>
          <a:spcPct val="0"/>
        </a:spcBef>
        <a:spcAft>
          <a:spcPct val="0"/>
        </a:spcAft>
        <a:defRPr sz="3197">
          <a:solidFill>
            <a:schemeClr val="bg1"/>
          </a:solidFill>
          <a:latin typeface="Arial" charset="0"/>
        </a:defRPr>
      </a:lvl9pPr>
    </p:titleStyle>
    <p:bodyStyle>
      <a:lvl1pPr marL="342522" indent="-342522" algn="l" rtl="0" eaLnBrk="1" fontAlgn="base" hangingPunct="1">
        <a:spcBef>
          <a:spcPct val="20000"/>
        </a:spcBef>
        <a:spcAft>
          <a:spcPct val="0"/>
        </a:spcAft>
        <a:buChar char="•"/>
        <a:defRPr sz="3197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2133" indent="-285437" algn="l" rtl="0" eaLnBrk="1" fontAlgn="base" hangingPunct="1">
        <a:spcBef>
          <a:spcPct val="20000"/>
        </a:spcBef>
        <a:spcAft>
          <a:spcPct val="0"/>
        </a:spcAft>
        <a:buChar char="–"/>
        <a:defRPr sz="2397">
          <a:ln>
            <a:noFill/>
          </a:ln>
          <a:solidFill>
            <a:schemeClr val="tx1"/>
          </a:solidFill>
          <a:latin typeface="+mn-lt"/>
        </a:defRPr>
      </a:lvl2pPr>
      <a:lvl3pPr marL="1141742" indent="-228349" algn="l" rtl="0" eaLnBrk="1" fontAlgn="base" hangingPunct="1">
        <a:spcBef>
          <a:spcPct val="20000"/>
        </a:spcBef>
        <a:spcAft>
          <a:spcPct val="0"/>
        </a:spcAft>
        <a:buChar char="•"/>
        <a:defRPr sz="2397">
          <a:ln>
            <a:noFill/>
          </a:ln>
          <a:solidFill>
            <a:schemeClr val="tx1"/>
          </a:solidFill>
          <a:latin typeface="+mn-lt"/>
        </a:defRPr>
      </a:lvl3pPr>
      <a:lvl4pPr marL="1598440" indent="-228349" algn="l" rtl="0" eaLnBrk="1" fontAlgn="base" hangingPunct="1">
        <a:spcBef>
          <a:spcPct val="20000"/>
        </a:spcBef>
        <a:spcAft>
          <a:spcPct val="0"/>
        </a:spcAft>
        <a:buChar char="–"/>
        <a:defRPr sz="2397">
          <a:ln>
            <a:noFill/>
          </a:ln>
          <a:solidFill>
            <a:schemeClr val="tx1"/>
          </a:solidFill>
          <a:latin typeface="+mn-lt"/>
        </a:defRPr>
      </a:lvl4pPr>
      <a:lvl5pPr marL="2055138" indent="-228349" algn="l" rtl="0" eaLnBrk="1" fontAlgn="base" hangingPunct="1">
        <a:spcBef>
          <a:spcPct val="20000"/>
        </a:spcBef>
        <a:spcAft>
          <a:spcPct val="0"/>
        </a:spcAft>
        <a:buChar char="»"/>
        <a:defRPr sz="2397">
          <a:ln>
            <a:noFill/>
          </a:ln>
          <a:solidFill>
            <a:schemeClr val="tx1"/>
          </a:solidFill>
          <a:latin typeface="+mn-lt"/>
        </a:defRPr>
      </a:lvl5pPr>
      <a:lvl6pPr marL="2511834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6pPr>
      <a:lvl7pPr marL="2968532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7pPr>
      <a:lvl8pPr marL="3425229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8pPr>
      <a:lvl9pPr marL="3881925" indent="-228349" algn="l" rtl="0" eaLnBrk="1" fontAlgn="base" hangingPunct="1">
        <a:spcBef>
          <a:spcPct val="20000"/>
        </a:spcBef>
        <a:spcAft>
          <a:spcPct val="0"/>
        </a:spcAft>
        <a:buChar char="»"/>
        <a:defRPr sz="1998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698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394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2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789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5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182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578" algn="l" defTabSz="91339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02131-22DB-4754-A433-C2056EBF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50" y="432000"/>
            <a:ext cx="11328188" cy="54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50D3D-41CA-4DC7-907E-3C00ACD28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549" y="1224000"/>
            <a:ext cx="11328187" cy="4858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6C7A0-E91C-4A95-B866-B5D3FEE09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549" y="6356351"/>
            <a:ext cx="41105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1BA1-B199-498E-8F99-F7D1F5869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9393" y="6356351"/>
            <a:ext cx="2740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DE164-D45A-44D8-82C5-2E0962BB70D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328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3486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71" indent="-228371" algn="l" defTabSz="9134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14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57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00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43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085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28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71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314" indent="-228371" algn="l" defTabSz="9134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43" algn="l" defTabSz="9134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86" algn="l" defTabSz="9134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28" algn="l" defTabSz="9134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1" algn="l" defTabSz="9134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14" algn="l" defTabSz="9134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57" algn="l" defTabSz="9134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00" algn="l" defTabSz="9134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42" algn="l" defTabSz="9134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84201"/>
            <a:ext cx="12179300" cy="575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494" y="6629400"/>
            <a:ext cx="26388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98" i="1" smtClean="0">
                <a:latin typeface="+mn-lt"/>
              </a:defRPr>
            </a:lvl1pPr>
          </a:lstStyle>
          <a:p>
            <a:r>
              <a:rPr lang="en-US" dirty="0"/>
              <a:t>June  16, 2021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5860" y="6629400"/>
            <a:ext cx="730758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98" i="1" smtClean="0">
                <a:latin typeface="+mn-lt"/>
              </a:defRPr>
            </a:lvl1pPr>
          </a:lstStyle>
          <a:p>
            <a:r>
              <a:rPr lang="en-US" dirty="0"/>
              <a:t>M. Liepe, S. Sibener, and M. Transtrum |  Theme 2: Beam Acceleration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64358" y="6629400"/>
            <a:ext cx="9134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98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79300" cy="85344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346" y="816739"/>
            <a:ext cx="11752609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93269" y="47331"/>
            <a:ext cx="783909" cy="713343"/>
          </a:xfrm>
          <a:prstGeom prst="rect">
            <a:avLst/>
          </a:prstGeom>
        </p:spPr>
      </p:pic>
      <p:pic>
        <p:nvPicPr>
          <p:cNvPr id="11" name="Picture 10" descr="nsf1.gif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7963" y="28357"/>
            <a:ext cx="783041" cy="76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5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725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194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194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194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194">
          <a:solidFill>
            <a:schemeClr val="bg1"/>
          </a:solidFill>
          <a:latin typeface="Arial" charset="0"/>
        </a:defRPr>
      </a:lvl5pPr>
      <a:lvl6pPr marL="456241" algn="ctr" rtl="0" eaLnBrk="1" fontAlgn="base" hangingPunct="1">
        <a:spcBef>
          <a:spcPct val="0"/>
        </a:spcBef>
        <a:spcAft>
          <a:spcPct val="0"/>
        </a:spcAft>
        <a:defRPr sz="3194">
          <a:solidFill>
            <a:schemeClr val="bg1"/>
          </a:solidFill>
          <a:latin typeface="Arial" charset="0"/>
        </a:defRPr>
      </a:lvl6pPr>
      <a:lvl7pPr marL="912481" algn="ctr" rtl="0" eaLnBrk="1" fontAlgn="base" hangingPunct="1">
        <a:spcBef>
          <a:spcPct val="0"/>
        </a:spcBef>
        <a:spcAft>
          <a:spcPct val="0"/>
        </a:spcAft>
        <a:defRPr sz="3194">
          <a:solidFill>
            <a:schemeClr val="bg1"/>
          </a:solidFill>
          <a:latin typeface="Arial" charset="0"/>
        </a:defRPr>
      </a:lvl7pPr>
      <a:lvl8pPr marL="1368722" algn="ctr" rtl="0" eaLnBrk="1" fontAlgn="base" hangingPunct="1">
        <a:spcBef>
          <a:spcPct val="0"/>
        </a:spcBef>
        <a:spcAft>
          <a:spcPct val="0"/>
        </a:spcAft>
        <a:defRPr sz="3194">
          <a:solidFill>
            <a:schemeClr val="bg1"/>
          </a:solidFill>
          <a:latin typeface="Arial" charset="0"/>
        </a:defRPr>
      </a:lvl8pPr>
      <a:lvl9pPr marL="1824962" algn="ctr" rtl="0" eaLnBrk="1" fontAlgn="base" hangingPunct="1">
        <a:spcBef>
          <a:spcPct val="0"/>
        </a:spcBef>
        <a:spcAft>
          <a:spcPct val="0"/>
        </a:spcAft>
        <a:defRPr sz="3194">
          <a:solidFill>
            <a:schemeClr val="bg1"/>
          </a:solidFill>
          <a:latin typeface="Arial" charset="0"/>
        </a:defRPr>
      </a:lvl9pPr>
    </p:titleStyle>
    <p:bodyStyle>
      <a:lvl1pPr marL="342179" indent="-342179" algn="l" rtl="0" eaLnBrk="1" fontAlgn="base" hangingPunct="1">
        <a:spcBef>
          <a:spcPct val="20000"/>
        </a:spcBef>
        <a:spcAft>
          <a:spcPct val="0"/>
        </a:spcAft>
        <a:buChar char="•"/>
        <a:defRPr sz="3194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1391" indent="-285152" algn="l" rtl="0" eaLnBrk="1" fontAlgn="base" hangingPunct="1">
        <a:spcBef>
          <a:spcPct val="20000"/>
        </a:spcBef>
        <a:spcAft>
          <a:spcPct val="0"/>
        </a:spcAft>
        <a:buChar char="–"/>
        <a:defRPr sz="2395">
          <a:ln>
            <a:noFill/>
          </a:ln>
          <a:solidFill>
            <a:schemeClr val="tx1"/>
          </a:solidFill>
          <a:latin typeface="+mn-lt"/>
        </a:defRPr>
      </a:lvl2pPr>
      <a:lvl3pPr marL="1140600" indent="-228121" algn="l" rtl="0" eaLnBrk="1" fontAlgn="base" hangingPunct="1">
        <a:spcBef>
          <a:spcPct val="20000"/>
        </a:spcBef>
        <a:spcAft>
          <a:spcPct val="0"/>
        </a:spcAft>
        <a:buChar char="•"/>
        <a:defRPr sz="2395">
          <a:ln>
            <a:noFill/>
          </a:ln>
          <a:solidFill>
            <a:schemeClr val="tx1"/>
          </a:solidFill>
          <a:latin typeface="+mn-lt"/>
        </a:defRPr>
      </a:lvl3pPr>
      <a:lvl4pPr marL="1596842" indent="-228121" algn="l" rtl="0" eaLnBrk="1" fontAlgn="base" hangingPunct="1">
        <a:spcBef>
          <a:spcPct val="20000"/>
        </a:spcBef>
        <a:spcAft>
          <a:spcPct val="0"/>
        </a:spcAft>
        <a:buChar char="–"/>
        <a:defRPr sz="2395">
          <a:ln>
            <a:noFill/>
          </a:ln>
          <a:solidFill>
            <a:schemeClr val="tx1"/>
          </a:solidFill>
          <a:latin typeface="+mn-lt"/>
        </a:defRPr>
      </a:lvl4pPr>
      <a:lvl5pPr marL="2053083" indent="-228121" algn="l" rtl="0" eaLnBrk="1" fontAlgn="base" hangingPunct="1">
        <a:spcBef>
          <a:spcPct val="20000"/>
        </a:spcBef>
        <a:spcAft>
          <a:spcPct val="0"/>
        </a:spcAft>
        <a:buChar char="»"/>
        <a:defRPr sz="2395">
          <a:ln>
            <a:noFill/>
          </a:ln>
          <a:solidFill>
            <a:schemeClr val="tx1"/>
          </a:solidFill>
          <a:latin typeface="+mn-lt"/>
        </a:defRPr>
      </a:lvl5pPr>
      <a:lvl6pPr marL="2509322" indent="-228121" algn="l" rtl="0" eaLnBrk="1" fontAlgn="base" hangingPunct="1">
        <a:spcBef>
          <a:spcPct val="20000"/>
        </a:spcBef>
        <a:spcAft>
          <a:spcPct val="0"/>
        </a:spcAft>
        <a:buChar char="»"/>
        <a:defRPr sz="1996">
          <a:solidFill>
            <a:srgbClr val="660066"/>
          </a:solidFill>
          <a:latin typeface="+mn-lt"/>
        </a:defRPr>
      </a:lvl6pPr>
      <a:lvl7pPr marL="2965563" indent="-228121" algn="l" rtl="0" eaLnBrk="1" fontAlgn="base" hangingPunct="1">
        <a:spcBef>
          <a:spcPct val="20000"/>
        </a:spcBef>
        <a:spcAft>
          <a:spcPct val="0"/>
        </a:spcAft>
        <a:buChar char="»"/>
        <a:defRPr sz="1996">
          <a:solidFill>
            <a:srgbClr val="660066"/>
          </a:solidFill>
          <a:latin typeface="+mn-lt"/>
        </a:defRPr>
      </a:lvl7pPr>
      <a:lvl8pPr marL="3421804" indent="-228121" algn="l" rtl="0" eaLnBrk="1" fontAlgn="base" hangingPunct="1">
        <a:spcBef>
          <a:spcPct val="20000"/>
        </a:spcBef>
        <a:spcAft>
          <a:spcPct val="0"/>
        </a:spcAft>
        <a:buChar char="»"/>
        <a:defRPr sz="1996">
          <a:solidFill>
            <a:srgbClr val="660066"/>
          </a:solidFill>
          <a:latin typeface="+mn-lt"/>
        </a:defRPr>
      </a:lvl8pPr>
      <a:lvl9pPr marL="3878043" indent="-228121" algn="l" rtl="0" eaLnBrk="1" fontAlgn="base" hangingPunct="1">
        <a:spcBef>
          <a:spcPct val="20000"/>
        </a:spcBef>
        <a:spcAft>
          <a:spcPct val="0"/>
        </a:spcAft>
        <a:buChar char="»"/>
        <a:defRPr sz="1996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248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1pPr>
      <a:lvl2pPr marL="456241" algn="l" defTabSz="91248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912481" algn="l" defTabSz="91248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3pPr>
      <a:lvl4pPr marL="1368722" algn="l" defTabSz="91248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4pPr>
      <a:lvl5pPr marL="1824962" algn="l" defTabSz="91248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5pPr>
      <a:lvl6pPr marL="2281202" algn="l" defTabSz="91248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6pPr>
      <a:lvl7pPr marL="2737442" algn="l" defTabSz="91248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7pPr>
      <a:lvl8pPr marL="3193683" algn="l" defTabSz="91248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8pPr>
      <a:lvl9pPr marL="3649924" algn="l" defTabSz="912481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6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6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png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gif"/><Relationship Id="rId5" Type="http://schemas.openxmlformats.org/officeDocument/2006/relationships/image" Target="../media/image11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1.png"/><Relationship Id="rId7" Type="http://schemas.openxmlformats.org/officeDocument/2006/relationships/image" Target="../media/image6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tiff"/><Relationship Id="rId5" Type="http://schemas.openxmlformats.org/officeDocument/2006/relationships/image" Target="../media/image65.jpeg"/><Relationship Id="rId4" Type="http://schemas.openxmlformats.org/officeDocument/2006/relationships/image" Target="../media/image2.gif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tiff"/><Relationship Id="rId10" Type="http://schemas.openxmlformats.org/officeDocument/2006/relationships/image" Target="../media/image2.gif"/><Relationship Id="rId4" Type="http://schemas.openxmlformats.org/officeDocument/2006/relationships/image" Target="../media/image6.tiff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jpg"/><Relationship Id="rId18" Type="http://schemas.openxmlformats.org/officeDocument/2006/relationships/image" Target="../media/image85.png"/><Relationship Id="rId3" Type="http://schemas.openxmlformats.org/officeDocument/2006/relationships/image" Target="../media/image8.jpeg"/><Relationship Id="rId7" Type="http://schemas.openxmlformats.org/officeDocument/2006/relationships/image" Target="../media/image77.png"/><Relationship Id="rId12" Type="http://schemas.openxmlformats.org/officeDocument/2006/relationships/image" Target="../media/image43.jpeg"/><Relationship Id="rId17" Type="http://schemas.openxmlformats.org/officeDocument/2006/relationships/image" Target="../media/image6.tif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11" Type="http://schemas.openxmlformats.org/officeDocument/2006/relationships/image" Target="../media/image39.png"/><Relationship Id="rId5" Type="http://schemas.openxmlformats.org/officeDocument/2006/relationships/image" Target="../media/image10.tiff"/><Relationship Id="rId15" Type="http://schemas.openxmlformats.org/officeDocument/2006/relationships/image" Target="../media/image83.PNG"/><Relationship Id="rId10" Type="http://schemas.openxmlformats.org/officeDocument/2006/relationships/image" Target="../media/image80.jpeg"/><Relationship Id="rId4" Type="http://schemas.openxmlformats.org/officeDocument/2006/relationships/image" Target="../media/image9.tiff"/><Relationship Id="rId9" Type="http://schemas.openxmlformats.org/officeDocument/2006/relationships/image" Target="../media/image79.png"/><Relationship Id="rId1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9.png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1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2.gif"/><Relationship Id="rId9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6.jpeg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9.png"/><Relationship Id="rId4" Type="http://schemas.openxmlformats.org/officeDocument/2006/relationships/image" Target="../media/image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1.emf"/><Relationship Id="rId5" Type="http://schemas.openxmlformats.org/officeDocument/2006/relationships/image" Target="../media/image100.png"/><Relationship Id="rId4" Type="http://schemas.openxmlformats.org/officeDocument/2006/relationships/image" Target="../media/image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6.jpeg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4.png"/><Relationship Id="rId4" Type="http://schemas.openxmlformats.org/officeDocument/2006/relationships/image" Target="../media/image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6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em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g"/><Relationship Id="rId18" Type="http://schemas.openxmlformats.org/officeDocument/2006/relationships/image" Target="../media/image128.jpeg"/><Relationship Id="rId3" Type="http://schemas.openxmlformats.org/officeDocument/2006/relationships/image" Target="../media/image113.jpeg"/><Relationship Id="rId21" Type="http://schemas.openxmlformats.org/officeDocument/2006/relationships/image" Target="../media/image131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g"/><Relationship Id="rId17" Type="http://schemas.openxmlformats.org/officeDocument/2006/relationships/image" Target="../media/image127.gif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26.jpg"/><Relationship Id="rId20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g"/><Relationship Id="rId11" Type="http://schemas.openxmlformats.org/officeDocument/2006/relationships/image" Target="../media/image121.jpg"/><Relationship Id="rId24" Type="http://schemas.openxmlformats.org/officeDocument/2006/relationships/image" Target="../media/image132.jpeg"/><Relationship Id="rId5" Type="http://schemas.openxmlformats.org/officeDocument/2006/relationships/image" Target="../media/image115.jpg"/><Relationship Id="rId15" Type="http://schemas.openxmlformats.org/officeDocument/2006/relationships/image" Target="../media/image125.gif"/><Relationship Id="rId23" Type="http://schemas.openxmlformats.org/officeDocument/2006/relationships/image" Target="../media/image39.png"/><Relationship Id="rId10" Type="http://schemas.openxmlformats.org/officeDocument/2006/relationships/image" Target="../media/image120.png"/><Relationship Id="rId19" Type="http://schemas.openxmlformats.org/officeDocument/2006/relationships/image" Target="../media/image129.jpeg"/><Relationship Id="rId4" Type="http://schemas.openxmlformats.org/officeDocument/2006/relationships/image" Target="../media/image114.tiff"/><Relationship Id="rId9" Type="http://schemas.openxmlformats.org/officeDocument/2006/relationships/image" Target="../media/image119.png"/><Relationship Id="rId14" Type="http://schemas.openxmlformats.org/officeDocument/2006/relationships/image" Target="../media/image124.jpeg"/><Relationship Id="rId22" Type="http://schemas.openxmlformats.org/officeDocument/2006/relationships/image" Target="../media/image81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33.jpe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75.png"/><Relationship Id="rId4" Type="http://schemas.openxmlformats.org/officeDocument/2006/relationships/image" Target="../media/image65.jpeg"/><Relationship Id="rId9" Type="http://schemas.openxmlformats.org/officeDocument/2006/relationships/image" Target="../media/image13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tif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6.png"/><Relationship Id="rId7" Type="http://schemas.openxmlformats.org/officeDocument/2006/relationships/diagramData" Target="../diagrams/data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microsoft.com/office/2007/relationships/diagramDrawing" Target="../diagrams/drawing1.xml"/><Relationship Id="rId5" Type="http://schemas.openxmlformats.org/officeDocument/2006/relationships/image" Target="../media/image28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7.png"/><Relationship Id="rId9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tiff"/><Relationship Id="rId7" Type="http://schemas.openxmlformats.org/officeDocument/2006/relationships/image" Target="../media/image31.png"/><Relationship Id="rId12" Type="http://schemas.openxmlformats.org/officeDocument/2006/relationships/image" Target="../media/image33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2.tiff"/><Relationship Id="rId5" Type="http://schemas.openxmlformats.org/officeDocument/2006/relationships/image" Target="../media/image6.tiff"/><Relationship Id="rId10" Type="http://schemas.openxmlformats.org/officeDocument/2006/relationships/image" Target="../media/image8.jpeg"/><Relationship Id="rId4" Type="http://schemas.openxmlformats.org/officeDocument/2006/relationships/image" Target="../media/image9.tiff"/><Relationship Id="rId9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C702A-655D-A842-A624-E1459F334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828" y="2775364"/>
            <a:ext cx="11511643" cy="226804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Beam Acceleration (SRF) Theme</a:t>
            </a:r>
          </a:p>
        </p:txBody>
      </p:sp>
    </p:spTree>
    <p:extLst>
      <p:ext uri="{BB962C8B-B14F-4D97-AF65-F5344CB8AC3E}">
        <p14:creationId xmlns:p14="http://schemas.microsoft.com/office/powerpoint/2010/main" val="1232460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F08130-3121-3422-466C-71A28EF53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300" dirty="0"/>
              <a:t>Sun, et al. "Surface oxides, carbides, and impurities on RF superconducting Nb and Nb3Sn: A comprehensive analysis." Superconductor Science and Technology 36.11 (2023): 115030.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/>
              <a:t>Kelley, et al. "Fully Ab Initio Approach to Inelastic Atom-Surface Scattering." </a:t>
            </a:r>
            <a:r>
              <a:rPr lang="en-US" sz="1300" i="1" dirty="0"/>
              <a:t>Physical Review Letters</a:t>
            </a:r>
            <a:r>
              <a:rPr lang="en-US" sz="1300" dirty="0"/>
              <a:t> 132.1 (2024): 016203.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/>
              <a:t>Lee, et al. "Stress-induced structural changes in superconducting Nb thin films." </a:t>
            </a:r>
            <a:r>
              <a:rPr lang="en-US" sz="1300" i="1" dirty="0"/>
              <a:t>Physical Review Materials</a:t>
            </a:r>
            <a:r>
              <a:rPr lang="en-US" sz="1300" dirty="0"/>
              <a:t> 7.6 (2023): L063201.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/>
              <a:t>Sun, et al. "Thermodynamic route of Nb3Sn nucleation: Role of oxygen." </a:t>
            </a:r>
            <a:r>
              <a:rPr lang="en-US" sz="1300" i="1" dirty="0"/>
              <a:t>APL Materials</a:t>
            </a:r>
            <a:r>
              <a:rPr lang="en-US" sz="1300" dirty="0"/>
              <a:t> 11.7 (2023).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 err="1"/>
              <a:t>Sitaraman</a:t>
            </a:r>
            <a:r>
              <a:rPr lang="en-US" sz="1300" dirty="0"/>
              <a:t>, et al. "Enhanced Surface Superconductivity of Niobium by Zirconium Doping." </a:t>
            </a:r>
            <a:r>
              <a:rPr lang="en-US" sz="1300" i="1" dirty="0"/>
              <a:t>Physical Review Applied</a:t>
            </a:r>
            <a:r>
              <a:rPr lang="en-US" sz="1300" dirty="0"/>
              <a:t> 20.1 (2023): 014064.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/>
              <a:t>Sun, et al. "</a:t>
            </a:r>
            <a:r>
              <a:rPr lang="en-US" sz="1300" dirty="0" err="1"/>
              <a:t>ZrNb</a:t>
            </a:r>
            <a:r>
              <a:rPr lang="en-US" sz="1300" dirty="0"/>
              <a:t> (CO) RF superconducting thin film with high critical temperature in the theoretical limit." </a:t>
            </a:r>
            <a:r>
              <a:rPr lang="en-US" sz="1300" i="1" dirty="0"/>
              <a:t>Advanced Electronic Materials</a:t>
            </a:r>
            <a:r>
              <a:rPr lang="en-US" sz="1300" dirty="0"/>
              <a:t> 9.8 (2023): 2300151.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/>
              <a:t>Sun, et al. "Electrochemical polishing of chemical vapor deposited niobium thin films." </a:t>
            </a:r>
            <a:r>
              <a:rPr lang="en-US" sz="1300" i="1" dirty="0"/>
              <a:t>Thin Solid Films</a:t>
            </a:r>
            <a:r>
              <a:rPr lang="en-US" sz="1300" dirty="0"/>
              <a:t> 780 (2023): 139948.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/>
              <a:t>Sun, et al. "Smooth, homogeneous, high-purity Nb3Sn superconducting RF resonant cavity by seed-free electrochemical synthesis." </a:t>
            </a:r>
            <a:r>
              <a:rPr lang="en-US" sz="1300" i="1" dirty="0"/>
              <a:t>Superconductor Science and Technology</a:t>
            </a:r>
            <a:r>
              <a:rPr lang="en-US" sz="1300" dirty="0"/>
              <a:t> 36.11 (2023): 115003.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/>
              <a:t>Lim, et al. "Niobium substitution suppresses the superconducting critical temperature of pressurized </a:t>
            </a:r>
            <a:r>
              <a:rPr lang="en-US" sz="1300" dirty="0" err="1"/>
              <a:t>MoB</a:t>
            </a:r>
            <a:r>
              <a:rPr lang="en-US" sz="1300" dirty="0"/>
              <a:t> 2." Physical Review B 108.9 (2023): 094501.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 err="1"/>
              <a:t>Oseroff</a:t>
            </a:r>
            <a:r>
              <a:rPr lang="en-US" sz="1300" dirty="0"/>
              <a:t>, et al. "Measurements of the amplitude-dependent microwave surface resistance of an Au/Nb bilayer." Superconductor Science and Technology 36.11 (2023): 115009.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/>
              <a:t>Dee., et al. "Diboride compounds doped with transition metals\</a:t>
            </a:r>
            <a:r>
              <a:rPr lang="en-US" sz="1300" dirty="0" err="1"/>
              <a:t>textemdash</a:t>
            </a:r>
            <a:r>
              <a:rPr lang="en-US" sz="1300" dirty="0"/>
              <a:t> a route to superconductivity through structure stabilization as well as defects." </a:t>
            </a:r>
            <a:r>
              <a:rPr lang="en-US" sz="1300" dirty="0" err="1"/>
              <a:t>arXiv</a:t>
            </a:r>
            <a:r>
              <a:rPr lang="en-US" sz="1300" dirty="0"/>
              <a:t> preprint arXiv:2310.03818 (2023).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 err="1"/>
              <a:t>Sitaraman</a:t>
            </a:r>
            <a:r>
              <a:rPr lang="en-US" sz="1300" dirty="0"/>
              <a:t>, et al. "A Comprehensive Picture of Hydride Formation and Dissipation." 21th International Conference on RF Superconductivity (SRF'23), Grand Rapids, MI, USA, 25-30 June 2023. JACOW Publishing, Geneva, Switzerland, 2023.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/>
              <a:t>Sun, et al. "MATERIALS DESIGN FOR SUPERCONDUCTING RF CAVITIES: ELECTROPLATING Sn, Zr, AND Au ONTO Nb AND CHEMICAL VAPOR DEPOSITION." 21st Int. Conf. on Radio-Frequency Superconductivity (SRF’23),(Grand Rapids, MI, USA). 2023.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/>
              <a:t>Howard, et al. "Thermal annealing of DC sputtered Nb3Sn and V3Si thin films for superconducting radio-frequency cavities." Journal of Applied Physics 134.22 (2023).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/>
              <a:t>Kelley, et al. "Fully Ab Initio Approach to Inelastic Atom-Surface Scattering." Physical Review Letters 132.1 (2024): 016203.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300" dirty="0"/>
              <a:t>Gibson, et al. "Accelerating superconductor discovery through tempered deep learning of the electron-phonon spectral function." </a:t>
            </a:r>
            <a:r>
              <a:rPr lang="en-US" sz="1300" dirty="0" err="1"/>
              <a:t>arXiv</a:t>
            </a:r>
            <a:r>
              <a:rPr lang="en-US" sz="1300" dirty="0"/>
              <a:t> preprint arXiv:2401.16611 (2024).</a:t>
            </a:r>
          </a:p>
          <a:p>
            <a:pPr marL="457200" indent="-457200">
              <a:buFont typeface="+mj-lt"/>
              <a:buAutoNum type="arabicPeriod"/>
            </a:pPr>
            <a:endParaRPr lang="en-US" sz="13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61D493-3A28-2423-A288-EFFE76334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 8 Publications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47E9C1-758C-6192-4406-37DFA0DC7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marL="0" marR="0" lvl="0" indent="0" algn="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199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99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AF714034-49FD-2FBE-B5ED-9BDD7F8E8EF5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EB95D9F1-20F4-A87A-20E8-F6A15934D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</p:spTree>
    <p:extLst>
      <p:ext uri="{BB962C8B-B14F-4D97-AF65-F5344CB8AC3E}">
        <p14:creationId xmlns:p14="http://schemas.microsoft.com/office/powerpoint/2010/main" val="4229891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DEC31B-A632-0540-A7DD-1BE2CB57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58" y="149443"/>
            <a:ext cx="11216954" cy="661877"/>
          </a:xfrm>
        </p:spPr>
        <p:txBody>
          <a:bodyPr/>
          <a:lstStyle/>
          <a:p>
            <a:r>
              <a:rPr lang="en-US" dirty="0"/>
              <a:t>SRF Graduate Students and Postdocs</a:t>
            </a:r>
          </a:p>
        </p:txBody>
      </p:sp>
      <p:pic>
        <p:nvPicPr>
          <p:cNvPr id="8" name="Picture 10" descr="Zhaslan Baraissov">
            <a:extLst>
              <a:ext uri="{FF2B5EF4-FFF2-40B4-BE49-F238E27FC236}">
                <a16:creationId xmlns:a16="http://schemas.microsoft.com/office/drawing/2014/main" id="{097C4863-40C5-EEEF-79AF-A8A7CC24DBDD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32" y="1137611"/>
            <a:ext cx="1187482" cy="1187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CFBA4F-C502-1BA5-07C2-7523B714296A}"/>
              </a:ext>
            </a:extLst>
          </p:cNvPr>
          <p:cNvSpPr txBox="1"/>
          <p:nvPr/>
        </p:nvSpPr>
        <p:spPr>
          <a:xfrm>
            <a:off x="-191704" y="2458135"/>
            <a:ext cx="1937386" cy="83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Zhasla Baraissov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 Cornell</a:t>
            </a:r>
          </a:p>
        </p:txBody>
      </p:sp>
      <p:pic>
        <p:nvPicPr>
          <p:cNvPr id="15" name="Picture 12" descr="Gabriel Gaitan">
            <a:extLst>
              <a:ext uri="{FF2B5EF4-FFF2-40B4-BE49-F238E27FC236}">
                <a16:creationId xmlns:a16="http://schemas.microsoft.com/office/drawing/2014/main" id="{DE8E171B-4620-E93C-1397-EA1ACE6B0D8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446" y="1156289"/>
            <a:ext cx="1141809" cy="1187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C7F763-71AF-EB16-D19E-D5E13DEE8460}"/>
              </a:ext>
            </a:extLst>
          </p:cNvPr>
          <p:cNvSpPr txBox="1"/>
          <p:nvPr/>
        </p:nvSpPr>
        <p:spPr>
          <a:xfrm>
            <a:off x="5084340" y="2380309"/>
            <a:ext cx="1799492" cy="83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Gabriel Gaitan</a:t>
            </a:r>
          </a:p>
          <a:p>
            <a:pPr algn="ctr"/>
            <a:r>
              <a:rPr lang="en-US" sz="1598" dirty="0"/>
              <a:t>Student </a:t>
            </a:r>
          </a:p>
          <a:p>
            <a:pPr algn="ctr"/>
            <a:r>
              <a:rPr lang="en-US" sz="1598" dirty="0"/>
              <a:t>Cornell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4EDB384-B559-0EED-099B-E9B5982B2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7980" y="1147686"/>
            <a:ext cx="1187482" cy="1187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9B6708-09B5-A6EF-5CB5-3134725248A4}"/>
              </a:ext>
            </a:extLst>
          </p:cNvPr>
          <p:cNvSpPr txBox="1"/>
          <p:nvPr/>
        </p:nvSpPr>
        <p:spPr>
          <a:xfrm>
            <a:off x="6690221" y="2383882"/>
            <a:ext cx="1799492" cy="83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Aiden Harbic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 BYU</a:t>
            </a:r>
          </a:p>
        </p:txBody>
      </p:sp>
      <p:pic>
        <p:nvPicPr>
          <p:cNvPr id="1028" name="Picture 4" descr="Ajinkya Hire">
            <a:extLst>
              <a:ext uri="{FF2B5EF4-FFF2-40B4-BE49-F238E27FC236}">
                <a16:creationId xmlns:a16="http://schemas.microsoft.com/office/drawing/2014/main" id="{3F510EBD-6E4D-8B51-512D-04CB5997C43F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8836260" y="1134311"/>
            <a:ext cx="1187482" cy="1187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FA5CB43-9091-C009-470E-EEA8000FD7CB}"/>
              </a:ext>
            </a:extLst>
          </p:cNvPr>
          <p:cNvSpPr txBox="1"/>
          <p:nvPr/>
        </p:nvSpPr>
        <p:spPr>
          <a:xfrm>
            <a:off x="8588531" y="2370507"/>
            <a:ext cx="1799492" cy="83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Ajinkya Hire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 Florida</a:t>
            </a:r>
          </a:p>
        </p:txBody>
      </p:sp>
      <p:pic>
        <p:nvPicPr>
          <p:cNvPr id="24" name="Picture 16" descr="Liana Shpani">
            <a:extLst>
              <a:ext uri="{FF2B5EF4-FFF2-40B4-BE49-F238E27FC236}">
                <a16:creationId xmlns:a16="http://schemas.microsoft.com/office/drawing/2014/main" id="{B0DA8533-050D-B10A-56EC-20CB4651F0A1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1404" y="3657362"/>
            <a:ext cx="1187482" cy="1187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1FA09D-298D-988E-A26E-218C5E9974A3}"/>
              </a:ext>
            </a:extLst>
          </p:cNvPr>
          <p:cNvSpPr txBox="1"/>
          <p:nvPr/>
        </p:nvSpPr>
        <p:spPr>
          <a:xfrm>
            <a:off x="1038715" y="4847452"/>
            <a:ext cx="1552861" cy="83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Liana Shpani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Cornell</a:t>
            </a:r>
          </a:p>
        </p:txBody>
      </p:sp>
      <p:pic>
        <p:nvPicPr>
          <p:cNvPr id="34" name="Picture 33" descr="A picture containing text, clothing, hairpiece&#10;&#10;Description automatically generated">
            <a:extLst>
              <a:ext uri="{FF2B5EF4-FFF2-40B4-BE49-F238E27FC236}">
                <a16:creationId xmlns:a16="http://schemas.microsoft.com/office/drawing/2014/main" id="{6E0858C9-B254-638E-3550-F26AEC0C5D2C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2934119" y="3657362"/>
            <a:ext cx="1141809" cy="11874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1A511B-BDFF-9272-6B12-A0D2539CE4F6}"/>
              </a:ext>
            </a:extLst>
          </p:cNvPr>
          <p:cNvSpPr txBox="1"/>
          <p:nvPr/>
        </p:nvSpPr>
        <p:spPr>
          <a:xfrm>
            <a:off x="2591576" y="4847451"/>
            <a:ext cx="1826895" cy="83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Nathan Sitaraman</a:t>
            </a:r>
          </a:p>
          <a:p>
            <a:pPr algn="ctr"/>
            <a:r>
              <a:rPr lang="en-US" sz="1598" dirty="0"/>
              <a:t>Postdoc</a:t>
            </a:r>
          </a:p>
          <a:p>
            <a:pPr algn="ctr"/>
            <a:r>
              <a:rPr lang="en-US" sz="1598" dirty="0"/>
              <a:t> Cornell</a:t>
            </a:r>
          </a:p>
        </p:txBody>
      </p:sp>
      <p:pic>
        <p:nvPicPr>
          <p:cNvPr id="37" name="Picture 2" descr="Caleb Thompson">
            <a:extLst>
              <a:ext uri="{FF2B5EF4-FFF2-40B4-BE49-F238E27FC236}">
                <a16:creationId xmlns:a16="http://schemas.microsoft.com/office/drawing/2014/main" id="{1A539864-E863-978D-DE38-A34484B25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7871" y="3657362"/>
            <a:ext cx="1187482" cy="1187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4832493-BC9C-8216-689A-C4250B312B96}"/>
              </a:ext>
            </a:extLst>
          </p:cNvPr>
          <p:cNvSpPr txBox="1"/>
          <p:nvPr/>
        </p:nvSpPr>
        <p:spPr>
          <a:xfrm>
            <a:off x="4326607" y="4847451"/>
            <a:ext cx="1738856" cy="83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98" dirty="0"/>
              <a:t>Caleb Thompson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Chicago</a:t>
            </a:r>
          </a:p>
        </p:txBody>
      </p:sp>
      <p:pic>
        <p:nvPicPr>
          <p:cNvPr id="39" name="Picture 4" descr="Michael Van Diunen">
            <a:extLst>
              <a:ext uri="{FF2B5EF4-FFF2-40B4-BE49-F238E27FC236}">
                <a16:creationId xmlns:a16="http://schemas.microsoft.com/office/drawing/2014/main" id="{21F2B6EE-B2F6-C58F-2FB3-054BDF61EAE3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4913" y="3652825"/>
            <a:ext cx="1187482" cy="1187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67A3723-5B40-5F7F-AF7B-4F52A35D54E0}"/>
              </a:ext>
            </a:extLst>
          </p:cNvPr>
          <p:cNvSpPr txBox="1"/>
          <p:nvPr/>
        </p:nvSpPr>
        <p:spPr>
          <a:xfrm>
            <a:off x="5976152" y="4843880"/>
            <a:ext cx="1941905" cy="83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98" dirty="0"/>
              <a:t>Michael VanDuinen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Chicago</a:t>
            </a:r>
          </a:p>
        </p:txBody>
      </p:sp>
      <p:pic>
        <p:nvPicPr>
          <p:cNvPr id="41" name="Picture 6" descr="Sarah Willson">
            <a:extLst>
              <a:ext uri="{FF2B5EF4-FFF2-40B4-BE49-F238E27FC236}">
                <a16:creationId xmlns:a16="http://schemas.microsoft.com/office/drawing/2014/main" id="{B7A40467-6471-6D7E-AB97-136A16B1B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2362" y="3657362"/>
            <a:ext cx="1187482" cy="1187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92C5FE5-3247-B47E-2BEE-F92E217B4B7C}"/>
              </a:ext>
            </a:extLst>
          </p:cNvPr>
          <p:cNvSpPr txBox="1"/>
          <p:nvPr/>
        </p:nvSpPr>
        <p:spPr>
          <a:xfrm>
            <a:off x="7842531" y="4840308"/>
            <a:ext cx="1446324" cy="83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98" dirty="0"/>
              <a:t>Sarah Willson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Chicago</a:t>
            </a:r>
          </a:p>
        </p:txBody>
      </p:sp>
      <p:pic>
        <p:nvPicPr>
          <p:cNvPr id="1026" name="Picture 2" descr="Zeming Sun">
            <a:extLst>
              <a:ext uri="{FF2B5EF4-FFF2-40B4-BE49-F238E27FC236}">
                <a16:creationId xmlns:a16="http://schemas.microsoft.com/office/drawing/2014/main" id="{B8976E14-8BBD-1F35-C29F-C3C36354A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7428" y="3657362"/>
            <a:ext cx="1187482" cy="118748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2DC05-6387-914F-1213-99279F8C5356}"/>
              </a:ext>
            </a:extLst>
          </p:cNvPr>
          <p:cNvSpPr txBox="1"/>
          <p:nvPr/>
        </p:nvSpPr>
        <p:spPr>
          <a:xfrm>
            <a:off x="9478294" y="4840309"/>
            <a:ext cx="1423245" cy="83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Zeming Sun</a:t>
            </a:r>
          </a:p>
          <a:p>
            <a:pPr algn="ctr"/>
            <a:r>
              <a:rPr lang="en-US" sz="1598" dirty="0"/>
              <a:t>Postdoc</a:t>
            </a:r>
          </a:p>
          <a:p>
            <a:pPr algn="ctr"/>
            <a:r>
              <a:rPr lang="en-US" sz="1598" dirty="0"/>
              <a:t>Cornell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8778CCC0-0663-5642-C4B6-C7602A8CCBB3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574300D3-52E5-957A-811E-C56882687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</a:t>
            </a:r>
            <a:r>
              <a:rPr kumimoji="0" lang="en-US" sz="1199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Liepe</a:t>
            </a:r>
            <a:r>
              <a:rPr kumimoji="0" lang="en-US" sz="1199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S. </a:t>
            </a:r>
            <a:r>
              <a:rPr kumimoji="0" lang="en-US" sz="1199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Sibener</a:t>
            </a:r>
            <a:r>
              <a:rPr kumimoji="0" lang="en-US" sz="1199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and M. </a:t>
            </a:r>
            <a:r>
              <a:rPr kumimoji="0" lang="en-US" sz="1199" b="0" i="1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Transtrum</a:t>
            </a:r>
            <a:r>
              <a:rPr kumimoji="0" lang="en-US" sz="1199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|  Theme 2: Beam Acceleration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F68C091-F51B-D245-58FF-E180C75CC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11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E2E06C-09EF-92EC-7D1F-39D99AC25967}"/>
              </a:ext>
            </a:extLst>
          </p:cNvPr>
          <p:cNvSpPr txBox="1"/>
          <p:nvPr/>
        </p:nvSpPr>
        <p:spPr>
          <a:xfrm>
            <a:off x="1414177" y="2370506"/>
            <a:ext cx="1937386" cy="83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Van Do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 Chicago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E26D9-A4E9-2FF8-E593-889D7719181A}"/>
              </a:ext>
            </a:extLst>
          </p:cNvPr>
          <p:cNvSpPr txBox="1"/>
          <p:nvPr/>
        </p:nvSpPr>
        <p:spPr>
          <a:xfrm>
            <a:off x="3146954" y="2384284"/>
            <a:ext cx="1937386" cy="830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Sam Dong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 Florida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C331C47-84B6-134D-D59D-37A4C542F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8580" y="1160938"/>
            <a:ext cx="1308374" cy="120696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895E9E1-4502-25FE-FBED-F7CBEC625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977" y="1189913"/>
            <a:ext cx="1187482" cy="118748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adie Seddon-Stettler photo">
            <a:extLst>
              <a:ext uri="{FF2B5EF4-FFF2-40B4-BE49-F238E27FC236}">
                <a16:creationId xmlns:a16="http://schemas.microsoft.com/office/drawing/2014/main" id="{0F6EA664-DDB7-73B9-B3EE-C06B3D72E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t="-780" r="11328" b="19196"/>
          <a:stretch/>
        </p:blipFill>
        <p:spPr bwMode="auto">
          <a:xfrm>
            <a:off x="10442407" y="1096170"/>
            <a:ext cx="1267069" cy="129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39E742-0B34-4F34-977D-A5B091734FF1}"/>
              </a:ext>
            </a:extLst>
          </p:cNvPr>
          <p:cNvSpPr txBox="1"/>
          <p:nvPr/>
        </p:nvSpPr>
        <p:spPr>
          <a:xfrm>
            <a:off x="10049500" y="2420021"/>
            <a:ext cx="2205961" cy="830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98" dirty="0"/>
              <a:t>Sadie Seddon-Stettler</a:t>
            </a:r>
          </a:p>
          <a:p>
            <a:pPr algn="ctr"/>
            <a:r>
              <a:rPr lang="en-US" sz="1598" dirty="0"/>
              <a:t>Student</a:t>
            </a:r>
          </a:p>
          <a:p>
            <a:pPr algn="ctr"/>
            <a:r>
              <a:rPr lang="en-US" sz="1598" dirty="0"/>
              <a:t> Cornell</a:t>
            </a:r>
          </a:p>
        </p:txBody>
      </p:sp>
    </p:spTree>
    <p:extLst>
      <p:ext uri="{BB962C8B-B14F-4D97-AF65-F5344CB8AC3E}">
        <p14:creationId xmlns:p14="http://schemas.microsoft.com/office/powerpoint/2010/main" val="3947628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54C8A18-5E9C-4ED7-9D9E-AA6953158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4" t="10723" r="11721" b="5020"/>
          <a:stretch/>
        </p:blipFill>
        <p:spPr>
          <a:xfrm>
            <a:off x="217401" y="933568"/>
            <a:ext cx="1916242" cy="20074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CBD6C55-81B9-8344-86E4-9AD35BAC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Connections: National Labs and Industry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DA4FD6-1A7B-084D-AFC2-6C5F91B445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223" y="1661868"/>
            <a:ext cx="2260200" cy="731929"/>
          </a:xfrm>
          <a:prstGeom prst="rect">
            <a:avLst/>
          </a:prstGeom>
        </p:spPr>
      </p:pic>
      <p:pic>
        <p:nvPicPr>
          <p:cNvPr id="11" name="Picture 6" descr="FermiLogo_RGB_NALBlue.png">
            <a:extLst>
              <a:ext uri="{FF2B5EF4-FFF2-40B4-BE49-F238E27FC236}">
                <a16:creationId xmlns:a16="http://schemas.microsoft.com/office/drawing/2014/main" id="{D519F9FB-321D-F340-9BE0-0CC4ADC970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6802" y="948080"/>
            <a:ext cx="1949089" cy="35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6A8479-3204-244C-A30E-2DB75E8E6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1548" y="2729816"/>
            <a:ext cx="2417888" cy="3942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D145BC-FD4B-FD4E-8AAC-7ED6625A358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234" y="3413551"/>
            <a:ext cx="2219349" cy="8126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520E82-EBF6-E54C-93D5-3BBFCCB143E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75" y="5551995"/>
            <a:ext cx="2285504" cy="6777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F27053-857F-1C48-94B2-105984BFC7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1760" y="5564281"/>
            <a:ext cx="2028333" cy="10081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109D86-CF9D-FD4D-A4DA-A97D9681B1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0561" y="5344229"/>
            <a:ext cx="1888360" cy="6590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7E40C7C-4429-48C4-9D34-A01180F804D6}"/>
              </a:ext>
            </a:extLst>
          </p:cNvPr>
          <p:cNvSpPr txBox="1"/>
          <p:nvPr/>
        </p:nvSpPr>
        <p:spPr>
          <a:xfrm>
            <a:off x="4925329" y="969497"/>
            <a:ext cx="1505297" cy="82926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7955"/>
            <a:r>
              <a:rPr lang="en-US" sz="2396" kern="0" dirty="0">
                <a:solidFill>
                  <a:srgbClr val="000000"/>
                </a:solidFill>
                <a:latin typeface="Arial"/>
              </a:rPr>
              <a:t>ILC cost </a:t>
            </a:r>
          </a:p>
          <a:p>
            <a:pPr algn="ctr" defTabSz="607955"/>
            <a:r>
              <a:rPr lang="en-US" sz="2396" kern="0" dirty="0">
                <a:solidFill>
                  <a:srgbClr val="000000"/>
                </a:solidFill>
                <a:latin typeface="Arial"/>
              </a:rPr>
              <a:t>reduction</a:t>
            </a:r>
            <a:endParaRPr lang="en-US" sz="2394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33C73C-B91B-4893-9DD6-E6F509128DDC}"/>
              </a:ext>
            </a:extLst>
          </p:cNvPr>
          <p:cNvSpPr txBox="1"/>
          <p:nvPr/>
        </p:nvSpPr>
        <p:spPr>
          <a:xfrm>
            <a:off x="4092320" y="3896647"/>
            <a:ext cx="3265017" cy="82926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7955"/>
            <a:r>
              <a:rPr lang="en-US" sz="2396" kern="0" dirty="0">
                <a:solidFill>
                  <a:srgbClr val="000000"/>
                </a:solidFill>
                <a:latin typeface="Arial"/>
              </a:rPr>
              <a:t>High efficiency (2xQ</a:t>
            </a:r>
            <a:r>
              <a:rPr lang="en-US" sz="2396" kern="0" baseline="-25000" dirty="0">
                <a:solidFill>
                  <a:srgbClr val="000000"/>
                </a:solidFill>
                <a:latin typeface="Arial"/>
              </a:rPr>
              <a:t>0</a:t>
            </a:r>
            <a:r>
              <a:rPr lang="en-US" sz="2396" kern="0" dirty="0">
                <a:solidFill>
                  <a:srgbClr val="000000"/>
                </a:solidFill>
                <a:latin typeface="Arial"/>
              </a:rPr>
              <a:t>) </a:t>
            </a:r>
          </a:p>
          <a:p>
            <a:pPr algn="ctr" defTabSz="607955"/>
            <a:r>
              <a:rPr lang="en-US" sz="2396" kern="0" dirty="0">
                <a:solidFill>
                  <a:srgbClr val="000000"/>
                </a:solidFill>
                <a:latin typeface="Arial"/>
              </a:rPr>
              <a:t>cavity for NSLS-II</a:t>
            </a:r>
            <a:endParaRPr lang="en-US" sz="2394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59F500D-457C-4A5B-9479-6426F23D9511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 flipV="1">
            <a:off x="6975621" y="2926925"/>
            <a:ext cx="1965924" cy="2945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C0D2AAB-1233-4399-A634-C0064284BD33}"/>
              </a:ext>
            </a:extLst>
          </p:cNvPr>
          <p:cNvCxnSpPr>
            <a:cxnSpLocks/>
            <a:stCxn id="21" idx="3"/>
            <a:endCxn id="11" idx="1"/>
          </p:cNvCxnSpPr>
          <p:nvPr/>
        </p:nvCxnSpPr>
        <p:spPr>
          <a:xfrm flipV="1">
            <a:off x="6430624" y="1124334"/>
            <a:ext cx="2286176" cy="2597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1BEA620-C9EA-47E3-B054-933809185C32}"/>
              </a:ext>
            </a:extLst>
          </p:cNvPr>
          <p:cNvCxnSpPr>
            <a:cxnSpLocks/>
            <a:stCxn id="21" idx="3"/>
            <a:endCxn id="10" idx="1"/>
          </p:cNvCxnSpPr>
          <p:nvPr/>
        </p:nvCxnSpPr>
        <p:spPr>
          <a:xfrm>
            <a:off x="6430626" y="1384129"/>
            <a:ext cx="2441597" cy="6437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2317603-A293-42EB-8304-C0CF2543C8AA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 flipV="1">
            <a:off x="6975621" y="1124334"/>
            <a:ext cx="1741178" cy="20971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768BCB7-00DA-4598-BF68-4C5558807444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6975621" y="2027832"/>
            <a:ext cx="1896600" cy="11936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2F031D6-9542-4620-BB55-FA1CA0513E8D}"/>
              </a:ext>
            </a:extLst>
          </p:cNvPr>
          <p:cNvCxnSpPr>
            <a:cxnSpLocks/>
            <a:stCxn id="22" idx="3"/>
            <a:endCxn id="13" idx="1"/>
          </p:cNvCxnSpPr>
          <p:nvPr/>
        </p:nvCxnSpPr>
        <p:spPr>
          <a:xfrm flipV="1">
            <a:off x="7357339" y="3819873"/>
            <a:ext cx="1713896" cy="4914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90B467C-9F43-463B-A273-1361FFBED30D}"/>
              </a:ext>
            </a:extLst>
          </p:cNvPr>
          <p:cNvCxnSpPr>
            <a:cxnSpLocks/>
            <a:stCxn id="23" idx="2"/>
            <a:endCxn id="16" idx="0"/>
          </p:cNvCxnSpPr>
          <p:nvPr/>
        </p:nvCxnSpPr>
        <p:spPr>
          <a:xfrm>
            <a:off x="2281004" y="4568117"/>
            <a:ext cx="3923738" cy="7761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D75A4B5-3AAD-464C-944F-0D852F57D445}"/>
              </a:ext>
            </a:extLst>
          </p:cNvPr>
          <p:cNvCxnSpPr>
            <a:cxnSpLocks/>
            <a:stCxn id="23" idx="2"/>
            <a:endCxn id="15" idx="0"/>
          </p:cNvCxnSpPr>
          <p:nvPr/>
        </p:nvCxnSpPr>
        <p:spPr>
          <a:xfrm>
            <a:off x="2281004" y="4568118"/>
            <a:ext cx="1644924" cy="9961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F54F57C-5C3D-4047-AD3D-C9E8DD31B522}"/>
              </a:ext>
            </a:extLst>
          </p:cNvPr>
          <p:cNvCxnSpPr>
            <a:cxnSpLocks/>
            <a:stCxn id="23" idx="2"/>
            <a:endCxn id="14" idx="0"/>
          </p:cNvCxnSpPr>
          <p:nvPr/>
        </p:nvCxnSpPr>
        <p:spPr>
          <a:xfrm flipH="1">
            <a:off x="1547828" y="4568115"/>
            <a:ext cx="733176" cy="9838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38850D59-1B69-41B3-8905-7E7F767CF76F}"/>
              </a:ext>
            </a:extLst>
          </p:cNvPr>
          <p:cNvSpPr/>
          <p:nvPr/>
        </p:nvSpPr>
        <p:spPr>
          <a:xfrm>
            <a:off x="8030738" y="4617202"/>
            <a:ext cx="3792984" cy="138211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250" tIns="45624" rIns="91250" bIns="45624" anchor="t">
            <a:spAutoFit/>
          </a:bodyPr>
          <a:lstStyle/>
          <a:p>
            <a:pPr marL="2230732" indent="-2222493" defTabSz="608564">
              <a:defRPr/>
            </a:pPr>
            <a:r>
              <a:rPr lang="en-US" sz="2396" b="1" u="sng" kern="0" dirty="0">
                <a:solidFill>
                  <a:srgbClr val="4C4D52"/>
                </a:solidFill>
                <a:latin typeface="Arial"/>
              </a:rPr>
              <a:t>National Lab Affiliates:</a:t>
            </a:r>
          </a:p>
          <a:p>
            <a:pPr marL="2230732" indent="-2222493" defTabSz="608564">
              <a:defRPr/>
            </a:pPr>
            <a:r>
              <a:rPr lang="en-US" sz="1996" kern="0" dirty="0">
                <a:solidFill>
                  <a:srgbClr val="4C4D52"/>
                </a:solidFill>
                <a:latin typeface="Arial"/>
              </a:rPr>
              <a:t>FNAL:            S. Posen </a:t>
            </a:r>
          </a:p>
          <a:p>
            <a:pPr marL="2230732" indent="-2222493" defTabSz="608564">
              <a:defRPr/>
            </a:pPr>
            <a:r>
              <a:rPr lang="en-US" sz="1996" kern="0" dirty="0">
                <a:solidFill>
                  <a:srgbClr val="4C4D52"/>
                </a:solidFill>
                <a:latin typeface="Arial"/>
              </a:rPr>
              <a:t>ANL:              J. Elam</a:t>
            </a:r>
          </a:p>
          <a:p>
            <a:pPr marL="2230732" indent="-2222493" defTabSz="608564">
              <a:defRPr/>
            </a:pPr>
            <a:r>
              <a:rPr lang="en-US" sz="1996" kern="0" dirty="0">
                <a:solidFill>
                  <a:srgbClr val="4C4D52"/>
                </a:solidFill>
                <a:latin typeface="Arial"/>
              </a:rPr>
              <a:t>TRIUMF:        B. Laxdal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0046F0-D930-44CB-B52D-9A7B4EEECC9E}"/>
              </a:ext>
            </a:extLst>
          </p:cNvPr>
          <p:cNvSpPr txBox="1"/>
          <p:nvPr/>
        </p:nvSpPr>
        <p:spPr>
          <a:xfrm>
            <a:off x="4649523" y="2050523"/>
            <a:ext cx="2080066" cy="46070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250" tIns="45624" rIns="91250" bIns="45624" anchor="t">
            <a:spAutoFit/>
          </a:bodyPr>
          <a:lstStyle/>
          <a:p>
            <a:pPr algn="ctr" defTabSz="607955"/>
            <a:r>
              <a:rPr lang="en-US" sz="2396" kern="0" dirty="0">
                <a:solidFill>
                  <a:srgbClr val="000000"/>
                </a:solidFill>
                <a:latin typeface="Arial"/>
              </a:rPr>
              <a:t>Nb</a:t>
            </a:r>
            <a:r>
              <a:rPr lang="en-US" sz="2396" kern="0" baseline="-25000" dirty="0">
                <a:solidFill>
                  <a:srgbClr val="000000"/>
                </a:solidFill>
                <a:latin typeface="Arial"/>
              </a:rPr>
              <a:t>3</a:t>
            </a:r>
            <a:r>
              <a:rPr lang="en-US" sz="2396" kern="0" dirty="0">
                <a:solidFill>
                  <a:srgbClr val="000000"/>
                </a:solidFill>
                <a:latin typeface="Arial"/>
              </a:rPr>
              <a:t>Sn R&amp;D</a:t>
            </a:r>
            <a:endParaRPr lang="en-US" sz="2396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4F0228-A5DB-4F1C-BC92-683DAA407276}"/>
              </a:ext>
            </a:extLst>
          </p:cNvPr>
          <p:cNvSpPr txBox="1"/>
          <p:nvPr/>
        </p:nvSpPr>
        <p:spPr>
          <a:xfrm>
            <a:off x="2538585" y="1522616"/>
            <a:ext cx="1879593" cy="82926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250" tIns="45624" rIns="91250" bIns="45624" anchor="t">
            <a:spAutoFit/>
          </a:bodyPr>
          <a:lstStyle/>
          <a:p>
            <a:pPr algn="ctr" defTabSz="607955"/>
            <a:r>
              <a:rPr lang="en-US" sz="2396" kern="0" dirty="0">
                <a:solidFill>
                  <a:srgbClr val="000000"/>
                </a:solidFill>
                <a:latin typeface="Arial"/>
              </a:rPr>
              <a:t>Nb</a:t>
            </a:r>
            <a:r>
              <a:rPr lang="en-US" sz="2396" kern="0" baseline="-25000" dirty="0">
                <a:solidFill>
                  <a:srgbClr val="000000"/>
                </a:solidFill>
                <a:latin typeface="Arial"/>
              </a:rPr>
              <a:t>3</a:t>
            </a:r>
            <a:r>
              <a:rPr lang="en-US" sz="2396" kern="0" dirty="0">
                <a:solidFill>
                  <a:srgbClr val="000000"/>
                </a:solidFill>
                <a:latin typeface="Arial"/>
              </a:rPr>
              <a:t>Sn Workshop</a:t>
            </a:r>
            <a:endParaRPr lang="en-US" sz="2394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5994CE-B8E2-4F49-A6D9-B14A31181D23}"/>
              </a:ext>
            </a:extLst>
          </p:cNvPr>
          <p:cNvSpPr txBox="1"/>
          <p:nvPr/>
        </p:nvSpPr>
        <p:spPr>
          <a:xfrm>
            <a:off x="1644391" y="2913939"/>
            <a:ext cx="2050814" cy="82926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250" tIns="45624" rIns="91250" bIns="45624" anchor="t">
            <a:spAutoFit/>
          </a:bodyPr>
          <a:lstStyle/>
          <a:p>
            <a:pPr algn="ctr" defTabSz="607955"/>
            <a:r>
              <a:rPr lang="en-US" sz="2396" kern="0" dirty="0">
                <a:solidFill>
                  <a:srgbClr val="000000"/>
                </a:solidFill>
                <a:latin typeface="Arial"/>
              </a:rPr>
              <a:t>New SRF Materials</a:t>
            </a:r>
            <a:endParaRPr lang="en-US" sz="2396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872B6D0-7D90-44A6-95BD-0590F5AFC126}"/>
              </a:ext>
            </a:extLst>
          </p:cNvPr>
          <p:cNvCxnSpPr>
            <a:cxnSpLocks/>
            <a:stCxn id="28" idx="3"/>
            <a:endCxn id="11" idx="1"/>
          </p:cNvCxnSpPr>
          <p:nvPr/>
        </p:nvCxnSpPr>
        <p:spPr>
          <a:xfrm flipV="1">
            <a:off x="6729589" y="1124334"/>
            <a:ext cx="1987213" cy="11565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16EEEE6-E53B-463B-A733-B0E4536B6153}"/>
              </a:ext>
            </a:extLst>
          </p:cNvPr>
          <p:cNvCxnSpPr>
            <a:cxnSpLocks/>
            <a:stCxn id="28" idx="3"/>
            <a:endCxn id="10" idx="1"/>
          </p:cNvCxnSpPr>
          <p:nvPr/>
        </p:nvCxnSpPr>
        <p:spPr>
          <a:xfrm flipV="1">
            <a:off x="6729589" y="2027832"/>
            <a:ext cx="2142634" cy="2530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888F024-F1F1-4110-82F1-275B3458C3A8}"/>
              </a:ext>
            </a:extLst>
          </p:cNvPr>
          <p:cNvSpPr txBox="1"/>
          <p:nvPr/>
        </p:nvSpPr>
        <p:spPr>
          <a:xfrm>
            <a:off x="1804673" y="4107411"/>
            <a:ext cx="952659" cy="46070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07955"/>
            <a:r>
              <a:rPr lang="en-US" sz="2396" kern="0" dirty="0">
                <a:solidFill>
                  <a:srgbClr val="000000"/>
                </a:solidFill>
                <a:latin typeface="Arial"/>
              </a:rPr>
              <a:t>SBIR</a:t>
            </a:r>
            <a:endParaRPr lang="en-US" sz="2394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1DCEE5-7595-43E3-B6B9-0EB3F4965ED2}"/>
              </a:ext>
            </a:extLst>
          </p:cNvPr>
          <p:cNvSpPr txBox="1"/>
          <p:nvPr/>
        </p:nvSpPr>
        <p:spPr>
          <a:xfrm>
            <a:off x="4376044" y="2806857"/>
            <a:ext cx="2599577" cy="82926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250" tIns="45624" rIns="91250" bIns="45624" rtlCol="0" anchor="t">
            <a:spAutoFit/>
          </a:bodyPr>
          <a:lstStyle/>
          <a:p>
            <a:pPr algn="ctr" defTabSz="607955"/>
            <a:r>
              <a:rPr lang="en-US" sz="2396" kern="0" dirty="0">
                <a:solidFill>
                  <a:srgbClr val="000000"/>
                </a:solidFill>
                <a:latin typeface="Arial"/>
              </a:rPr>
              <a:t>LCLS-II HE</a:t>
            </a:r>
          </a:p>
          <a:p>
            <a:pPr defTabSz="607955"/>
            <a:r>
              <a:rPr lang="en-US" sz="2396" kern="0" dirty="0">
                <a:solidFill>
                  <a:srgbClr val="000000"/>
                </a:solidFill>
                <a:latin typeface="Arial"/>
                <a:cs typeface="Arial"/>
              </a:rPr>
              <a:t>R&amp;D of N-Doping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BB9618AD-F6A8-9B5E-4C04-AA06F8A6F370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6C7C18B7-E58D-F823-9E57-6A6016FFEB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5C51860-A51A-58CE-2293-2C18D50AD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12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4441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913EA367-18C4-2545-9017-295C8B347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6210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SRF Strategic Plan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811F8232-378E-0E4F-A583-AE88F60526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6907921-44F2-0E4A-9FBD-B986E569BEF4}"/>
              </a:ext>
            </a:extLst>
          </p:cNvPr>
          <p:cNvSpPr/>
          <p:nvPr/>
        </p:nvSpPr>
        <p:spPr>
          <a:xfrm>
            <a:off x="81299" y="862080"/>
            <a:ext cx="11928801" cy="535514"/>
          </a:xfrm>
          <a:prstGeom prst="rect">
            <a:avLst/>
          </a:prstGeom>
          <a:solidFill>
            <a:srgbClr val="F2F2F2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456724" rIns="456724" rtlCol="0" anchor="ctr"/>
          <a:lstStyle/>
          <a:p>
            <a:pPr algn="ctr" defTabSz="913486">
              <a:defRPr/>
            </a:pPr>
            <a:r>
              <a:rPr lang="en-US" sz="1299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</a:rPr>
              <a:t>The advanced methods and surfaces needed for next-generation SRF cavities that enable game-changing reduction of cooling power, higher temperature operation, and higher accelerating fields for lower cryogenic system costs, energy sustainability, and simpler refrigeration.</a:t>
            </a:r>
            <a:endParaRPr lang="en-US" sz="1299" kern="0" dirty="0">
              <a:solidFill>
                <a:prstClr val="black">
                  <a:lumMod val="85000"/>
                  <a:lumOff val="15000"/>
                </a:prstClr>
              </a:solidFill>
              <a:latin typeface="Trebuchet MS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5B8967D-1496-5D4C-84E4-115B9BD9666F}"/>
              </a:ext>
            </a:extLst>
          </p:cNvPr>
          <p:cNvGrpSpPr/>
          <p:nvPr/>
        </p:nvGrpSpPr>
        <p:grpSpPr>
          <a:xfrm>
            <a:off x="92448" y="1209753"/>
            <a:ext cx="11950810" cy="624489"/>
            <a:chOff x="-6221" y="1081958"/>
            <a:chExt cx="11963272" cy="625140"/>
          </a:xfrm>
        </p:grpSpPr>
        <p:sp>
          <p:nvSpPr>
            <p:cNvPr id="110" name="Right Arrow 109">
              <a:extLst>
                <a:ext uri="{FF2B5EF4-FFF2-40B4-BE49-F238E27FC236}">
                  <a16:creationId xmlns:a16="http://schemas.microsoft.com/office/drawing/2014/main" id="{BA345AB3-7775-3D42-B87D-15AEC5CEA156}"/>
                </a:ext>
              </a:extLst>
            </p:cNvPr>
            <p:cNvSpPr/>
            <p:nvPr/>
          </p:nvSpPr>
          <p:spPr>
            <a:xfrm>
              <a:off x="-6221" y="1081958"/>
              <a:ext cx="11963272" cy="625140"/>
            </a:xfrm>
            <a:prstGeom prst="rightArrow">
              <a:avLst/>
            </a:prstGeom>
            <a:solidFill>
              <a:srgbClr val="A7A08D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EC1A3AB-65B7-FB4C-855B-F207BC8FCBC6}"/>
                </a:ext>
              </a:extLst>
            </p:cNvPr>
            <p:cNvSpPr txBox="1"/>
            <p:nvPr/>
          </p:nvSpPr>
          <p:spPr>
            <a:xfrm>
              <a:off x="1828001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25784CB-65EC-AD41-BA47-202725A7E154}"/>
                </a:ext>
              </a:extLst>
            </p:cNvPr>
            <p:cNvSpPr txBox="1"/>
            <p:nvPr/>
          </p:nvSpPr>
          <p:spPr>
            <a:xfrm>
              <a:off x="3283254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54C9CCB-CA10-6F44-A854-1DF0B59F5A10}"/>
                </a:ext>
              </a:extLst>
            </p:cNvPr>
            <p:cNvSpPr txBox="1"/>
            <p:nvPr/>
          </p:nvSpPr>
          <p:spPr>
            <a:xfrm>
              <a:off x="4738507" y="1194473"/>
              <a:ext cx="1511406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628AF71-3934-9C41-B4CB-DC250D60EF5C}"/>
                </a:ext>
              </a:extLst>
            </p:cNvPr>
            <p:cNvSpPr txBox="1"/>
            <p:nvPr/>
          </p:nvSpPr>
          <p:spPr>
            <a:xfrm>
              <a:off x="6224488" y="1194473"/>
              <a:ext cx="1497594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25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509D8BA-9B60-2147-91ED-684BE21CFEB8}"/>
                </a:ext>
              </a:extLst>
            </p:cNvPr>
            <p:cNvSpPr txBox="1"/>
            <p:nvPr/>
          </p:nvSpPr>
          <p:spPr>
            <a:xfrm>
              <a:off x="7696658" y="1194473"/>
              <a:ext cx="1528913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26 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BF47DE0-6F4C-1F4A-B023-3716798C679D}"/>
              </a:ext>
            </a:extLst>
          </p:cNvPr>
          <p:cNvGrpSpPr/>
          <p:nvPr/>
        </p:nvGrpSpPr>
        <p:grpSpPr>
          <a:xfrm>
            <a:off x="75619" y="1622772"/>
            <a:ext cx="11632921" cy="435503"/>
            <a:chOff x="-6223" y="1478284"/>
            <a:chExt cx="11645051" cy="435957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5C59F3D-006D-E14D-BC4E-51B09A5D8184}"/>
                </a:ext>
              </a:extLst>
            </p:cNvPr>
            <p:cNvSpPr/>
            <p:nvPr/>
          </p:nvSpPr>
          <p:spPr>
            <a:xfrm>
              <a:off x="-6223" y="1542043"/>
              <a:ext cx="11645051" cy="312674"/>
            </a:xfrm>
            <a:prstGeom prst="rect">
              <a:avLst/>
            </a:prstGeom>
            <a:solidFill>
              <a:srgbClr val="797979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9D67F43-E5AF-1D48-AFD6-0B9E87E3F07A}"/>
                </a:ext>
              </a:extLst>
            </p:cNvPr>
            <p:cNvSpPr txBox="1"/>
            <p:nvPr/>
          </p:nvSpPr>
          <p:spPr>
            <a:xfrm>
              <a:off x="9573422" y="1478284"/>
              <a:ext cx="1785564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Legacy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BC32BFA-B396-8545-BE30-EEEC9B0B3D98}"/>
                </a:ext>
              </a:extLst>
            </p:cNvPr>
            <p:cNvSpPr txBox="1"/>
            <p:nvPr/>
          </p:nvSpPr>
          <p:spPr>
            <a:xfrm>
              <a:off x="54302" y="1513714"/>
              <a:ext cx="1741615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Objectives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C017C196-98C4-184B-B64C-01FB7B6B5302}"/>
                </a:ext>
              </a:extLst>
            </p:cNvPr>
            <p:cNvSpPr txBox="1"/>
            <p:nvPr/>
          </p:nvSpPr>
          <p:spPr>
            <a:xfrm>
              <a:off x="4262052" y="1513714"/>
              <a:ext cx="2222566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Deliverables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FF42BE-A149-9548-B48D-B58161E6762D}"/>
              </a:ext>
            </a:extLst>
          </p:cNvPr>
          <p:cNvGrpSpPr/>
          <p:nvPr/>
        </p:nvGrpSpPr>
        <p:grpSpPr>
          <a:xfrm>
            <a:off x="70263" y="5050037"/>
            <a:ext cx="11610785" cy="1786353"/>
            <a:chOff x="70336" y="4983712"/>
            <a:chExt cx="11622892" cy="1856232"/>
          </a:xfrm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4AD58A3-9662-254A-8FDD-39D58DC67F76}"/>
                </a:ext>
              </a:extLst>
            </p:cNvPr>
            <p:cNvSpPr/>
            <p:nvPr/>
          </p:nvSpPr>
          <p:spPr>
            <a:xfrm>
              <a:off x="9216268" y="5002971"/>
              <a:ext cx="2456851" cy="1826673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B33B8DD-E34A-6840-8AF3-607F87C5AF83}"/>
                </a:ext>
              </a:extLst>
            </p:cNvPr>
            <p:cNvGrpSpPr/>
            <p:nvPr/>
          </p:nvGrpSpPr>
          <p:grpSpPr>
            <a:xfrm>
              <a:off x="2156579" y="5015847"/>
              <a:ext cx="7002238" cy="548640"/>
              <a:chOff x="2086243" y="4962955"/>
              <a:chExt cx="7002238" cy="548640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47E40DD-F78A-BB49-AE0A-419E76FAB0E6}"/>
                  </a:ext>
                </a:extLst>
              </p:cNvPr>
              <p:cNvSpPr txBox="1"/>
              <p:nvPr/>
            </p:nvSpPr>
            <p:spPr>
              <a:xfrm>
                <a:off x="2086243" y="5006251"/>
                <a:ext cx="6752957" cy="462050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Surfaces from non-Nb with cooling power &lt;4W/(active meter)/(MV/m)</a:t>
                </a:r>
                <a:r>
                  <a:rPr lang="en-US" sz="1200" b="1" baseline="30000" dirty="0"/>
                  <a:t>2</a:t>
                </a:r>
                <a:r>
                  <a:rPr lang="en-US" sz="1200" b="1" dirty="0"/>
                  <a:t>, </a:t>
                </a:r>
                <a:br>
                  <a:rPr lang="en-US" sz="1200" b="1" dirty="0"/>
                </a:br>
                <a:r>
                  <a:rPr lang="en-US" sz="1200" b="1" dirty="0"/>
                  <a:t>corresponding to a 10x reduction in cooling power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680130CC-7CC3-ED43-9EBE-4F5FBC0DCD0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539841" y="4962955"/>
                <a:ext cx="548640" cy="548640"/>
                <a:chOff x="8314729" y="4909176"/>
                <a:chExt cx="547832" cy="547832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3B95670F-BC6B-6D46-9A11-91C9A6FDFB64}"/>
                    </a:ext>
                  </a:extLst>
                </p:cNvPr>
                <p:cNvSpPr/>
                <p:nvPr/>
              </p:nvSpPr>
              <p:spPr>
                <a:xfrm>
                  <a:off x="8314729" y="49091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5785EA0-46C9-154B-9917-8A2CA40062B9}"/>
                    </a:ext>
                  </a:extLst>
                </p:cNvPr>
                <p:cNvSpPr/>
                <p:nvPr/>
              </p:nvSpPr>
              <p:spPr>
                <a:xfrm>
                  <a:off x="8521614" y="51160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64F78DDE-03C8-984C-9BD2-D3BFC391CD67}"/>
                    </a:ext>
                  </a:extLst>
                </p:cNvPr>
                <p:cNvSpPr/>
                <p:nvPr/>
              </p:nvSpPr>
              <p:spPr>
                <a:xfrm>
                  <a:off x="8386388" y="49808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3C0ED88-617B-DD44-97E3-46A34A712DBB}"/>
                </a:ext>
              </a:extLst>
            </p:cNvPr>
            <p:cNvGrpSpPr/>
            <p:nvPr/>
          </p:nvGrpSpPr>
          <p:grpSpPr>
            <a:xfrm>
              <a:off x="2156579" y="6261290"/>
              <a:ext cx="7010446" cy="548640"/>
              <a:chOff x="2086243" y="6081398"/>
              <a:chExt cx="7010446" cy="548640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728D15E-6715-4B46-8563-60216DC701BB}"/>
                  </a:ext>
                </a:extLst>
              </p:cNvPr>
              <p:cNvSpPr txBox="1"/>
              <p:nvPr/>
            </p:nvSpPr>
            <p:spPr>
              <a:xfrm>
                <a:off x="2086243" y="6217122"/>
                <a:ext cx="6714857" cy="277191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 surfaces supporting accelerating fields exceeding 50 MV/m. 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4F3E1663-5FC0-834D-80E5-361C013F643A}"/>
                  </a:ext>
                </a:extLst>
              </p:cNvPr>
              <p:cNvGrpSpPr/>
              <p:nvPr/>
            </p:nvGrpSpPr>
            <p:grpSpPr>
              <a:xfrm>
                <a:off x="8539841" y="6081398"/>
                <a:ext cx="556848" cy="548640"/>
                <a:chOff x="6257329" y="5518776"/>
                <a:chExt cx="547832" cy="547832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C51D7B6-8B82-7443-ABB8-22DD0EDF8D1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2437A314-2A3E-FC42-A2DF-B0C39C0E883F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7B2B86DA-0F0E-954A-867A-7C5A1E1458CD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BB7C2E5-1576-1A49-99DD-ADBB360768D5}"/>
                </a:ext>
              </a:extLst>
            </p:cNvPr>
            <p:cNvGrpSpPr/>
            <p:nvPr/>
          </p:nvGrpSpPr>
          <p:grpSpPr>
            <a:xfrm>
              <a:off x="70336" y="4983712"/>
              <a:ext cx="11622892" cy="1856232"/>
              <a:chOff x="0" y="4943520"/>
              <a:chExt cx="11622892" cy="1856232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BD382B2B-E827-E74A-A08B-6FB9843D40C1}"/>
                  </a:ext>
                </a:extLst>
              </p:cNvPr>
              <p:cNvSpPr/>
              <p:nvPr/>
            </p:nvSpPr>
            <p:spPr>
              <a:xfrm>
                <a:off x="0" y="4943520"/>
                <a:ext cx="2057172" cy="1856232"/>
              </a:xfrm>
              <a:prstGeom prst="rect">
                <a:avLst/>
              </a:prstGeom>
              <a:solidFill>
                <a:srgbClr val="FF8900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Higher efficiency and higher fields: Demonstrate higher RF performance in proof-of-principle SRF cavities and study RF superconductivity under extreme conditions 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69CB50CD-32A7-E04B-90C7-64843E90EA14}"/>
                  </a:ext>
                </a:extLst>
              </p:cNvPr>
              <p:cNvSpPr/>
              <p:nvPr/>
            </p:nvSpPr>
            <p:spPr>
              <a:xfrm>
                <a:off x="11735" y="4943520"/>
                <a:ext cx="11611157" cy="1856232"/>
              </a:xfrm>
              <a:prstGeom prst="rect">
                <a:avLst/>
              </a:prstGeom>
              <a:noFill/>
              <a:ln w="38100">
                <a:solidFill>
                  <a:srgbClr val="FF8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108E44AF-A7D9-F144-8A1C-D0CBD734F89B}"/>
                </a:ext>
              </a:extLst>
            </p:cNvPr>
            <p:cNvSpPr txBox="1"/>
            <p:nvPr/>
          </p:nvSpPr>
          <p:spPr>
            <a:xfrm>
              <a:off x="9315181" y="6028190"/>
              <a:ext cx="2286682" cy="64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Compact SRF with conduction cooling for turn-key operation</a:t>
              </a:r>
            </a:p>
          </p:txBody>
        </p: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AD0DCAE-C42D-CC4B-AB04-671F377AB2C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5" r="4654" b="24162"/>
            <a:stretch/>
          </p:blipFill>
          <p:spPr bwMode="auto">
            <a:xfrm>
              <a:off x="9582326" y="5086494"/>
              <a:ext cx="1752393" cy="9476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94DDE349-C1C8-BD45-9829-97144094E70A}"/>
                </a:ext>
              </a:extLst>
            </p:cNvPr>
            <p:cNvGrpSpPr/>
            <p:nvPr/>
          </p:nvGrpSpPr>
          <p:grpSpPr>
            <a:xfrm>
              <a:off x="2156579" y="5614491"/>
              <a:ext cx="2902109" cy="646908"/>
              <a:chOff x="2086243" y="5507720"/>
              <a:chExt cx="2902109" cy="646908"/>
            </a:xfrm>
          </p:grpSpPr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D2EF3A9B-7B62-F44F-96AA-F6206C497910}"/>
                  </a:ext>
                </a:extLst>
              </p:cNvPr>
              <p:cNvSpPr txBox="1"/>
              <p:nvPr/>
            </p:nvSpPr>
            <p:spPr>
              <a:xfrm>
                <a:off x="2086243" y="5507720"/>
                <a:ext cx="2612757" cy="646908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Non-Nb, high-efficiency surfaces capable of sustaining </a:t>
                </a:r>
                <a:br>
                  <a:rPr lang="en-US" sz="1200" b="1" dirty="0"/>
                </a:br>
                <a:r>
                  <a:rPr lang="en-US" sz="1200" b="1" dirty="0"/>
                  <a:t>accelerating fields of 25 MV/m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D4110E1C-A703-C94B-9866-5F164F00BDBC}"/>
                  </a:ext>
                </a:extLst>
              </p:cNvPr>
              <p:cNvGrpSpPr/>
              <p:nvPr/>
            </p:nvGrpSpPr>
            <p:grpSpPr>
              <a:xfrm>
                <a:off x="4439712" y="5556854"/>
                <a:ext cx="548640" cy="548640"/>
                <a:chOff x="6257329" y="5518776"/>
                <a:chExt cx="547832" cy="547832"/>
              </a:xfrm>
            </p:grpSpPr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A8776FFA-1795-A142-8B34-242FB817A4F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B6814BD1-D102-0E41-970F-F9D7D5FED504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EA52A79D-8581-C840-9B90-E2D3654FC04F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  <p:sp>
            <p:nvSpPr>
              <p:cNvPr id="197" name="6-Point Star 196">
                <a:extLst>
                  <a:ext uri="{FF2B5EF4-FFF2-40B4-BE49-F238E27FC236}">
                    <a16:creationId xmlns:a16="http://schemas.microsoft.com/office/drawing/2014/main" id="{F31CC028-7437-BB43-B35F-452F5D1DEA49}"/>
                  </a:ext>
                </a:extLst>
              </p:cNvPr>
              <p:cNvSpPr/>
              <p:nvPr/>
            </p:nvSpPr>
            <p:spPr>
              <a:xfrm>
                <a:off x="4575862" y="5680298"/>
                <a:ext cx="274320" cy="301752"/>
              </a:xfrm>
              <a:prstGeom prst="star6">
                <a:avLst/>
              </a:prstGeom>
              <a:solidFill>
                <a:srgbClr val="FFEF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1" name="6-Point Star 200">
              <a:extLst>
                <a:ext uri="{FF2B5EF4-FFF2-40B4-BE49-F238E27FC236}">
                  <a16:creationId xmlns:a16="http://schemas.microsoft.com/office/drawing/2014/main" id="{AA6848B4-1CDB-9F49-99EE-77C51FC901A7}"/>
                </a:ext>
              </a:extLst>
            </p:cNvPr>
            <p:cNvSpPr/>
            <p:nvPr/>
          </p:nvSpPr>
          <p:spPr>
            <a:xfrm>
              <a:off x="8752417" y="5139291"/>
              <a:ext cx="274320" cy="301752"/>
            </a:xfrm>
            <a:prstGeom prst="star6">
              <a:avLst/>
            </a:prstGeom>
            <a:solidFill>
              <a:srgbClr val="FFEF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565F1D-9E57-D24B-8DD9-A2246DC72D19}"/>
              </a:ext>
            </a:extLst>
          </p:cNvPr>
          <p:cNvGrpSpPr/>
          <p:nvPr/>
        </p:nvGrpSpPr>
        <p:grpSpPr>
          <a:xfrm>
            <a:off x="69329" y="2020061"/>
            <a:ext cx="11612407" cy="1718426"/>
            <a:chOff x="69401" y="1914510"/>
            <a:chExt cx="11624516" cy="173901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F3D1815-4CD3-ED4E-B14D-FB75165B932C}"/>
                </a:ext>
              </a:extLst>
            </p:cNvPr>
            <p:cNvSpPr/>
            <p:nvPr/>
          </p:nvSpPr>
          <p:spPr>
            <a:xfrm>
              <a:off x="9216268" y="1930356"/>
              <a:ext cx="2456851" cy="1673578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38FB871-EE65-6642-A626-54DAE936A2F6}"/>
                </a:ext>
              </a:extLst>
            </p:cNvPr>
            <p:cNvGrpSpPr/>
            <p:nvPr/>
          </p:nvGrpSpPr>
          <p:grpSpPr>
            <a:xfrm>
              <a:off x="69401" y="1914510"/>
              <a:ext cx="11624516" cy="1739012"/>
              <a:chOff x="-935" y="1861618"/>
              <a:chExt cx="11624516" cy="1786012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8DBD994-818C-464D-9858-D5808F3E7256}"/>
                  </a:ext>
                </a:extLst>
              </p:cNvPr>
              <p:cNvSpPr/>
              <p:nvPr/>
            </p:nvSpPr>
            <p:spPr>
              <a:xfrm>
                <a:off x="-935" y="1882097"/>
                <a:ext cx="2059496" cy="1765533"/>
              </a:xfrm>
              <a:prstGeom prst="rect">
                <a:avLst/>
              </a:prstGeom>
              <a:solidFill>
                <a:srgbClr val="C11721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182690" rtlCol="0" anchor="ctr"/>
              <a:lstStyle/>
              <a:p>
                <a:pPr algn="ctr"/>
                <a:r>
                  <a:rPr lang="en-US" sz="1200" b="1" dirty="0"/>
                  <a:t>Advanced SRF materials growth: Develop improved growth methods; understand impact of realistic (non-ideal) surfaces on performance 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FB0CDD5-7023-1544-B913-C69DDB72BAE5}"/>
                  </a:ext>
                </a:extLst>
              </p:cNvPr>
              <p:cNvSpPr/>
              <p:nvPr/>
            </p:nvSpPr>
            <p:spPr>
              <a:xfrm>
                <a:off x="11048" y="1861618"/>
                <a:ext cx="11612533" cy="1765533"/>
              </a:xfrm>
              <a:prstGeom prst="rect">
                <a:avLst/>
              </a:prstGeom>
              <a:noFill/>
              <a:ln w="38100">
                <a:solidFill>
                  <a:srgbClr val="C117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B251641-0D03-EB4B-B7A8-34A04CC66DD8}"/>
                </a:ext>
              </a:extLst>
            </p:cNvPr>
            <p:cNvSpPr txBox="1"/>
            <p:nvPr/>
          </p:nvSpPr>
          <p:spPr>
            <a:xfrm>
              <a:off x="2156578" y="2541979"/>
              <a:ext cx="67021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Methods of growth and their refinement leading to annually enhanced </a:t>
              </a:r>
              <a:br>
                <a:rPr lang="en-US" sz="1200" b="1" dirty="0"/>
              </a:br>
              <a:r>
                <a:rPr lang="en-US" sz="1200" b="1" dirty="0"/>
                <a:t>performance for Nb-Zr alloys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036A1EA-6D00-8946-B9B7-F562793A5F28}"/>
                </a:ext>
              </a:extLst>
            </p:cNvPr>
            <p:cNvGrpSpPr/>
            <p:nvPr/>
          </p:nvGrpSpPr>
          <p:grpSpPr>
            <a:xfrm>
              <a:off x="8601048" y="2488356"/>
              <a:ext cx="558142" cy="548640"/>
              <a:chOff x="5082579" y="1911976"/>
              <a:chExt cx="547832" cy="547832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CC45AFC4-1EDE-1849-8C58-2B18F56BC239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FD78A0E-DB5F-454B-A5CA-E2C151D5AED6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41259686-9993-8C4B-A353-C14131C4EA4C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0C8D53BD-59A1-6949-9B29-2F19FBD44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64" r="5308"/>
            <a:stretch/>
          </p:blipFill>
          <p:spPr>
            <a:xfrm>
              <a:off x="9512579" y="2040917"/>
              <a:ext cx="1891886" cy="949698"/>
            </a:xfrm>
            <a:prstGeom prst="rect">
              <a:avLst/>
            </a:prstGeom>
          </p:spPr>
        </p:pic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1911714-3D19-E642-904E-F150AEE1066B}"/>
                </a:ext>
              </a:extLst>
            </p:cNvPr>
            <p:cNvSpPr txBox="1"/>
            <p:nvPr/>
          </p:nvSpPr>
          <p:spPr>
            <a:xfrm>
              <a:off x="9262167" y="3041100"/>
              <a:ext cx="2392711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FCC-ee running energy efficient on Nb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Sn cavities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BF4F07F9-50A1-0C4A-BFB9-7A25063F84AA}"/>
                </a:ext>
              </a:extLst>
            </p:cNvPr>
            <p:cNvSpPr txBox="1"/>
            <p:nvPr/>
          </p:nvSpPr>
          <p:spPr>
            <a:xfrm>
              <a:off x="2156579" y="3090452"/>
              <a:ext cx="54194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other materials have potential for higher </a:t>
              </a:r>
              <a:br>
                <a:rPr lang="en-US" sz="1200" b="1" dirty="0"/>
              </a:br>
              <a:r>
                <a:rPr lang="en-US" sz="1200" b="1" dirty="0"/>
                <a:t>efficiency and/or higher fields above Nb</a:t>
              </a:r>
              <a:r>
                <a:rPr lang="en-US" sz="1200" b="1" baseline="-25000" dirty="0"/>
                <a:t>3</a:t>
              </a:r>
              <a:r>
                <a:rPr lang="en-US" sz="1200" b="1" dirty="0"/>
                <a:t>Sn and Nb-Zr limits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1C880710-C02A-A647-B840-63F4D0BCB76E}"/>
                </a:ext>
              </a:extLst>
            </p:cNvPr>
            <p:cNvGrpSpPr/>
            <p:nvPr/>
          </p:nvGrpSpPr>
          <p:grpSpPr>
            <a:xfrm>
              <a:off x="7356448" y="3047156"/>
              <a:ext cx="548640" cy="548640"/>
              <a:chOff x="5082579" y="1911976"/>
              <a:chExt cx="547832" cy="547832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B22A5411-6EF3-2E47-9BA7-9EE2F44EFC2C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08E1F399-39D4-CE43-9C1F-3689C75D5150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3C7958C2-9E4D-4341-9141-E00C91CDFB67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B49C4D9A-9817-D94E-8D6E-92AAE08235C8}"/>
                </a:ext>
              </a:extLst>
            </p:cNvPr>
            <p:cNvGrpSpPr/>
            <p:nvPr/>
          </p:nvGrpSpPr>
          <p:grpSpPr>
            <a:xfrm>
              <a:off x="2156578" y="1950214"/>
              <a:ext cx="7005810" cy="548640"/>
              <a:chOff x="2086242" y="1922722"/>
              <a:chExt cx="7005810" cy="548640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8A5EEA99-26B9-964C-8D43-45EB6A3C172E}"/>
                  </a:ext>
                </a:extLst>
              </p:cNvPr>
              <p:cNvGrpSpPr/>
              <p:nvPr/>
            </p:nvGrpSpPr>
            <p:grpSpPr>
              <a:xfrm>
                <a:off x="2086242" y="1922722"/>
                <a:ext cx="7005810" cy="548640"/>
                <a:chOff x="2086242" y="1884622"/>
                <a:chExt cx="7005810" cy="548640"/>
              </a:xfrm>
            </p:grpSpPr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6F86E567-7D7B-C240-9D8A-0DF01E649490}"/>
                    </a:ext>
                  </a:extLst>
                </p:cNvPr>
                <p:cNvSpPr txBox="1"/>
                <p:nvPr/>
              </p:nvSpPr>
              <p:spPr>
                <a:xfrm>
                  <a:off x="2086242" y="1927918"/>
                  <a:ext cx="6752957" cy="462049"/>
                </a:xfrm>
                <a:prstGeom prst="rect">
                  <a:avLst/>
                </a:prstGeom>
                <a:solidFill>
                  <a:srgbClr val="F8DDDF"/>
                </a:solidFill>
                <a:ln w="38100" cmpd="sng">
                  <a:solidFill>
                    <a:srgbClr val="C00000"/>
                  </a:solidFill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txBody>
                <a:bodyPr wrap="square" lIns="91345" tIns="45672" rIns="0" bIns="45672" rtlCol="0" anchor="ctr">
                  <a:spAutoFit/>
                </a:bodyPr>
                <a:lstStyle/>
                <a:p>
                  <a:r>
                    <a:rPr lang="en-US" sz="1200" b="1" dirty="0"/>
                    <a:t>Methods of growth and their refinement leading to annually enhanced </a:t>
                  </a:r>
                  <a:br>
                    <a:rPr lang="en-US" sz="1200" b="1" dirty="0"/>
                  </a:br>
                  <a:r>
                    <a:rPr lang="en-US" sz="1200" b="1" dirty="0"/>
                    <a:t>performance for Nb</a:t>
                  </a:r>
                  <a:r>
                    <a:rPr lang="en-US" sz="1200" b="1" baseline="-25000" dirty="0"/>
                    <a:t>3</a:t>
                  </a:r>
                  <a:r>
                    <a:rPr lang="en-US" sz="1200" b="1" dirty="0"/>
                    <a:t>Sn on Nb and Cu substrates</a:t>
                  </a:r>
                  <a:endParaRPr 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2F078F2E-B468-5643-90DA-3AEE76F93734}"/>
                    </a:ext>
                  </a:extLst>
                </p:cNvPr>
                <p:cNvGrpSpPr/>
                <p:nvPr/>
              </p:nvGrpSpPr>
              <p:grpSpPr>
                <a:xfrm>
                  <a:off x="8543412" y="1884622"/>
                  <a:ext cx="548640" cy="548640"/>
                  <a:chOff x="5082579" y="1911976"/>
                  <a:chExt cx="547832" cy="547832"/>
                </a:xfrm>
              </p:grpSpPr>
              <p:sp>
                <p:nvSpPr>
                  <p:cNvPr id="191" name="Oval 190">
                    <a:extLst>
                      <a:ext uri="{FF2B5EF4-FFF2-40B4-BE49-F238E27FC236}">
                        <a16:creationId xmlns:a16="http://schemas.microsoft.com/office/drawing/2014/main" id="{607892A3-5C4C-F647-A8DE-A18152511ACF}"/>
                      </a:ext>
                    </a:extLst>
                  </p:cNvPr>
                  <p:cNvSpPr/>
                  <p:nvPr/>
                </p:nvSpPr>
                <p:spPr>
                  <a:xfrm>
                    <a:off x="5082579" y="1911976"/>
                    <a:ext cx="547832" cy="547832"/>
                  </a:xfrm>
                  <a:prstGeom prst="ellipse">
                    <a:avLst/>
                  </a:prstGeom>
                  <a:solidFill>
                    <a:srgbClr val="C1172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E3036E51-412A-E747-BA77-5DE9C1FCCEC7}"/>
                      </a:ext>
                    </a:extLst>
                  </p:cNvPr>
                  <p:cNvSpPr/>
                  <p:nvPr/>
                </p:nvSpPr>
                <p:spPr>
                  <a:xfrm>
                    <a:off x="5289464" y="2118861"/>
                    <a:ext cx="134063" cy="134063"/>
                  </a:xfrm>
                  <a:prstGeom prst="ellipse">
                    <a:avLst/>
                  </a:prstGeom>
                  <a:solidFill>
                    <a:srgbClr val="F7D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3" name="Oval 192">
                    <a:extLst>
                      <a:ext uri="{FF2B5EF4-FFF2-40B4-BE49-F238E27FC236}">
                        <a16:creationId xmlns:a16="http://schemas.microsoft.com/office/drawing/2014/main" id="{427C4A2B-0A83-134B-B59B-61E95D49FC82}"/>
                      </a:ext>
                    </a:extLst>
                  </p:cNvPr>
                  <p:cNvSpPr/>
                  <p:nvPr/>
                </p:nvSpPr>
                <p:spPr>
                  <a:xfrm>
                    <a:off x="5154238" y="1983635"/>
                    <a:ext cx="404515" cy="40451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</p:grpSp>
          </p:grpSp>
          <p:sp>
            <p:nvSpPr>
              <p:cNvPr id="188" name="6-Point Star 187">
                <a:extLst>
                  <a:ext uri="{FF2B5EF4-FFF2-40B4-BE49-F238E27FC236}">
                    <a16:creationId xmlns:a16="http://schemas.microsoft.com/office/drawing/2014/main" id="{B1D60F5D-B972-2049-A919-49AC58907AB6}"/>
                  </a:ext>
                </a:extLst>
              </p:cNvPr>
              <p:cNvSpPr/>
              <p:nvPr/>
            </p:nvSpPr>
            <p:spPr>
              <a:xfrm>
                <a:off x="8677962" y="2043657"/>
                <a:ext cx="274320" cy="301752"/>
              </a:xfrm>
              <a:prstGeom prst="star6">
                <a:avLst/>
              </a:prstGeom>
              <a:solidFill>
                <a:srgbClr val="F9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2" name="Pentagon 201">
              <a:extLst>
                <a:ext uri="{FF2B5EF4-FFF2-40B4-BE49-F238E27FC236}">
                  <a16:creationId xmlns:a16="http://schemas.microsoft.com/office/drawing/2014/main" id="{B9F6AACC-F2C7-0C4B-8976-F96433EF46AA}"/>
                </a:ext>
              </a:extLst>
            </p:cNvPr>
            <p:cNvSpPr/>
            <p:nvPr/>
          </p:nvSpPr>
          <p:spPr>
            <a:xfrm>
              <a:off x="7917071" y="3079908"/>
              <a:ext cx="1249954" cy="450153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Decision point: Continue?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78FAB4-3FE7-4045-8D80-1CA8C18D9622}"/>
              </a:ext>
            </a:extLst>
          </p:cNvPr>
          <p:cNvGrpSpPr/>
          <p:nvPr/>
        </p:nvGrpSpPr>
        <p:grpSpPr>
          <a:xfrm>
            <a:off x="75619" y="3753013"/>
            <a:ext cx="11759987" cy="1254876"/>
            <a:chOff x="59501" y="3672098"/>
            <a:chExt cx="11772250" cy="1280746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BA869325-5432-E948-A437-826726FE3779}"/>
                </a:ext>
              </a:extLst>
            </p:cNvPr>
            <p:cNvSpPr/>
            <p:nvPr/>
          </p:nvSpPr>
          <p:spPr>
            <a:xfrm>
              <a:off x="9216268" y="3686625"/>
              <a:ext cx="2456851" cy="1265926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67F0F9C-302C-B14A-AAAE-AF8E709C21C7}"/>
                </a:ext>
              </a:extLst>
            </p:cNvPr>
            <p:cNvSpPr txBox="1"/>
            <p:nvPr/>
          </p:nvSpPr>
          <p:spPr>
            <a:xfrm>
              <a:off x="2156579" y="4014418"/>
              <a:ext cx="3997057" cy="646908"/>
            </a:xfrm>
            <a:prstGeom prst="rect">
              <a:avLst/>
            </a:prstGeom>
            <a:solidFill>
              <a:srgbClr val="DCEAEF"/>
            </a:solidFill>
            <a:ln w="38100" cmpd="sng">
              <a:solidFill>
                <a:srgbClr val="00728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inhomogeneous surface       layers offer significantly increased </a:t>
              </a:r>
              <a:br>
                <a:rPr lang="en-US" sz="1200" b="1" dirty="0"/>
              </a:br>
              <a:r>
                <a:rPr lang="en-US" sz="1200" b="1" dirty="0"/>
                <a:t>RF performance over homogeneous materials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1F31232-579C-5643-B7A4-F62854F64A5B}"/>
                </a:ext>
              </a:extLst>
            </p:cNvPr>
            <p:cNvGrpSpPr/>
            <p:nvPr/>
          </p:nvGrpSpPr>
          <p:grpSpPr>
            <a:xfrm>
              <a:off x="5892927" y="4063551"/>
              <a:ext cx="548640" cy="548640"/>
              <a:chOff x="6816129" y="3670926"/>
              <a:chExt cx="547832" cy="547832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046B3FE-1B0D-5546-BA4D-D110550796B7}"/>
                  </a:ext>
                </a:extLst>
              </p:cNvPr>
              <p:cNvSpPr/>
              <p:nvPr/>
            </p:nvSpPr>
            <p:spPr>
              <a:xfrm>
                <a:off x="6816129" y="3670926"/>
                <a:ext cx="547832" cy="547832"/>
              </a:xfrm>
              <a:prstGeom prst="ellipse">
                <a:avLst/>
              </a:prstGeom>
              <a:solidFill>
                <a:srgbClr val="0072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A4220AE-A4C4-6841-91A8-1C4FA1360C98}"/>
                  </a:ext>
                </a:extLst>
              </p:cNvPr>
              <p:cNvSpPr/>
              <p:nvPr/>
            </p:nvSpPr>
            <p:spPr>
              <a:xfrm>
                <a:off x="7023014" y="3877811"/>
                <a:ext cx="134063" cy="134063"/>
              </a:xfrm>
              <a:prstGeom prst="ellipse">
                <a:avLst/>
              </a:prstGeom>
              <a:solidFill>
                <a:srgbClr val="DBE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AC546D1-861F-F346-97B4-E4854799E764}"/>
                  </a:ext>
                </a:extLst>
              </p:cNvPr>
              <p:cNvSpPr/>
              <p:nvPr/>
            </p:nvSpPr>
            <p:spPr>
              <a:xfrm>
                <a:off x="6887788" y="374258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EAFAC76-7ED3-A94B-95AD-8EBDE25DBD79}"/>
                </a:ext>
              </a:extLst>
            </p:cNvPr>
            <p:cNvGrpSpPr/>
            <p:nvPr/>
          </p:nvGrpSpPr>
          <p:grpSpPr>
            <a:xfrm>
              <a:off x="59501" y="3672098"/>
              <a:ext cx="11633728" cy="1280746"/>
              <a:chOff x="-10835" y="3454106"/>
              <a:chExt cx="11633728" cy="1280746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961DF0B-77F8-F34D-97CD-D6C6E70E64C8}"/>
                  </a:ext>
                </a:extLst>
              </p:cNvPr>
              <p:cNvSpPr/>
              <p:nvPr/>
            </p:nvSpPr>
            <p:spPr>
              <a:xfrm>
                <a:off x="-10835" y="3454106"/>
                <a:ext cx="2068123" cy="1280746"/>
              </a:xfrm>
              <a:prstGeom prst="rect">
                <a:avLst/>
              </a:prstGeom>
              <a:solidFill>
                <a:srgbClr val="007289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Multi-layers and inhomogeneous layers: Increasing RF performance via surfaces by design 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A829C91-1BEF-E44A-8900-CDE68E2C7234}"/>
                  </a:ext>
                </a:extLst>
              </p:cNvPr>
              <p:cNvSpPr/>
              <p:nvPr/>
            </p:nvSpPr>
            <p:spPr>
              <a:xfrm>
                <a:off x="11736" y="3454399"/>
                <a:ext cx="11611157" cy="1280160"/>
              </a:xfrm>
              <a:prstGeom prst="rect">
                <a:avLst/>
              </a:prstGeom>
              <a:noFill/>
              <a:ln w="38100">
                <a:solidFill>
                  <a:srgbClr val="0072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C4556DA-4638-A04F-A766-DBC1590235C5}"/>
                </a:ext>
              </a:extLst>
            </p:cNvPr>
            <p:cNvSpPr txBox="1"/>
            <p:nvPr/>
          </p:nvSpPr>
          <p:spPr>
            <a:xfrm>
              <a:off x="10302356" y="4180231"/>
              <a:ext cx="184924" cy="400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/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6541AE64-6CD9-8F4D-9253-D0F2E83453D9}"/>
                </a:ext>
              </a:extLst>
            </p:cNvPr>
            <p:cNvSpPr txBox="1"/>
            <p:nvPr/>
          </p:nvSpPr>
          <p:spPr>
            <a:xfrm>
              <a:off x="9085293" y="4476607"/>
              <a:ext cx="2746458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Multi-TeV 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+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–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 collider enabled by CBB designed surfaces</a:t>
              </a:r>
            </a:p>
          </p:txBody>
        </p:sp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71D0B1F2-D361-6043-98AB-6DD894CDA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742"/>
            <a:stretch/>
          </p:blipFill>
          <p:spPr>
            <a:xfrm>
              <a:off x="9574369" y="3723191"/>
              <a:ext cx="1768307" cy="788167"/>
            </a:xfrm>
            <a:prstGeom prst="rect">
              <a:avLst/>
            </a:prstGeom>
          </p:spPr>
        </p:pic>
        <p:sp>
          <p:nvSpPr>
            <p:cNvPr id="203" name="Pentagon 202">
              <a:extLst>
                <a:ext uri="{FF2B5EF4-FFF2-40B4-BE49-F238E27FC236}">
                  <a16:creationId xmlns:a16="http://schemas.microsoft.com/office/drawing/2014/main" id="{AFA4B068-04EF-3B4B-953F-A9DDE0307E38}"/>
                </a:ext>
              </a:extLst>
            </p:cNvPr>
            <p:cNvSpPr/>
            <p:nvPr/>
          </p:nvSpPr>
          <p:spPr>
            <a:xfrm>
              <a:off x="6446693" y="4063258"/>
              <a:ext cx="2368150" cy="53143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Decision point: Continue?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E3A415-5145-45C8-0173-DAE617767CEE}"/>
              </a:ext>
            </a:extLst>
          </p:cNvPr>
          <p:cNvSpPr txBox="1"/>
          <p:nvPr/>
        </p:nvSpPr>
        <p:spPr>
          <a:xfrm>
            <a:off x="3045373" y="3116872"/>
            <a:ext cx="6090744" cy="46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﻿</a:t>
            </a:r>
          </a:p>
        </p:txBody>
      </p:sp>
    </p:spTree>
    <p:extLst>
      <p:ext uri="{BB962C8B-B14F-4D97-AF65-F5344CB8AC3E}">
        <p14:creationId xmlns:p14="http://schemas.microsoft.com/office/powerpoint/2010/main" val="31295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913EA367-18C4-2545-9017-295C8B347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6210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SRF Strategic Plan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811F8232-378E-0E4F-A583-AE88F60526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6907921-44F2-0E4A-9FBD-B986E569BEF4}"/>
              </a:ext>
            </a:extLst>
          </p:cNvPr>
          <p:cNvSpPr/>
          <p:nvPr/>
        </p:nvSpPr>
        <p:spPr>
          <a:xfrm>
            <a:off x="81299" y="862080"/>
            <a:ext cx="11928801" cy="535514"/>
          </a:xfrm>
          <a:prstGeom prst="rect">
            <a:avLst/>
          </a:prstGeom>
          <a:solidFill>
            <a:srgbClr val="F2F2F2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456724" rIns="456724" rtlCol="0" anchor="ctr"/>
          <a:lstStyle/>
          <a:p>
            <a:pPr algn="ctr" defTabSz="913486">
              <a:defRPr/>
            </a:pPr>
            <a:r>
              <a:rPr lang="en-US" sz="1299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</a:rPr>
              <a:t>The advanced methods and surfaces needed for next-generation SRF cavities that enable game-changing reduction of cooling power, higher temperature operation, and higher accelerating fields for lower cryogenic system costs, energy sustainability, and simpler refrigeration.</a:t>
            </a:r>
            <a:endParaRPr lang="en-US" sz="1299" kern="0" dirty="0">
              <a:solidFill>
                <a:prstClr val="black">
                  <a:lumMod val="85000"/>
                  <a:lumOff val="15000"/>
                </a:prstClr>
              </a:solidFill>
              <a:latin typeface="Trebuchet MS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5B8967D-1496-5D4C-84E4-115B9BD9666F}"/>
              </a:ext>
            </a:extLst>
          </p:cNvPr>
          <p:cNvGrpSpPr/>
          <p:nvPr/>
        </p:nvGrpSpPr>
        <p:grpSpPr>
          <a:xfrm>
            <a:off x="92448" y="1209753"/>
            <a:ext cx="11950810" cy="624489"/>
            <a:chOff x="-6221" y="1081958"/>
            <a:chExt cx="11963272" cy="625140"/>
          </a:xfrm>
        </p:grpSpPr>
        <p:sp>
          <p:nvSpPr>
            <p:cNvPr id="110" name="Right Arrow 109">
              <a:extLst>
                <a:ext uri="{FF2B5EF4-FFF2-40B4-BE49-F238E27FC236}">
                  <a16:creationId xmlns:a16="http://schemas.microsoft.com/office/drawing/2014/main" id="{BA345AB3-7775-3D42-B87D-15AEC5CEA156}"/>
                </a:ext>
              </a:extLst>
            </p:cNvPr>
            <p:cNvSpPr/>
            <p:nvPr/>
          </p:nvSpPr>
          <p:spPr>
            <a:xfrm>
              <a:off x="-6221" y="1081958"/>
              <a:ext cx="11963272" cy="625140"/>
            </a:xfrm>
            <a:prstGeom prst="rightArrow">
              <a:avLst/>
            </a:prstGeom>
            <a:solidFill>
              <a:srgbClr val="A7A08D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EC1A3AB-65B7-FB4C-855B-F207BC8FCBC6}"/>
                </a:ext>
              </a:extLst>
            </p:cNvPr>
            <p:cNvSpPr txBox="1"/>
            <p:nvPr/>
          </p:nvSpPr>
          <p:spPr>
            <a:xfrm>
              <a:off x="1828001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25784CB-65EC-AD41-BA47-202725A7E154}"/>
                </a:ext>
              </a:extLst>
            </p:cNvPr>
            <p:cNvSpPr txBox="1"/>
            <p:nvPr/>
          </p:nvSpPr>
          <p:spPr>
            <a:xfrm>
              <a:off x="3283254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54C9CCB-CA10-6F44-A854-1DF0B59F5A10}"/>
                </a:ext>
              </a:extLst>
            </p:cNvPr>
            <p:cNvSpPr txBox="1"/>
            <p:nvPr/>
          </p:nvSpPr>
          <p:spPr>
            <a:xfrm>
              <a:off x="4738507" y="1194473"/>
              <a:ext cx="1511406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628AF71-3934-9C41-B4CB-DC250D60EF5C}"/>
                </a:ext>
              </a:extLst>
            </p:cNvPr>
            <p:cNvSpPr txBox="1"/>
            <p:nvPr/>
          </p:nvSpPr>
          <p:spPr>
            <a:xfrm>
              <a:off x="6224488" y="1194473"/>
              <a:ext cx="1497594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25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509D8BA-9B60-2147-91ED-684BE21CFEB8}"/>
                </a:ext>
              </a:extLst>
            </p:cNvPr>
            <p:cNvSpPr txBox="1"/>
            <p:nvPr/>
          </p:nvSpPr>
          <p:spPr>
            <a:xfrm>
              <a:off x="7696658" y="1194473"/>
              <a:ext cx="1528913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26 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BF47DE0-6F4C-1F4A-B023-3716798C679D}"/>
              </a:ext>
            </a:extLst>
          </p:cNvPr>
          <p:cNvGrpSpPr/>
          <p:nvPr/>
        </p:nvGrpSpPr>
        <p:grpSpPr>
          <a:xfrm>
            <a:off x="75619" y="1622772"/>
            <a:ext cx="11632921" cy="435503"/>
            <a:chOff x="-6223" y="1478284"/>
            <a:chExt cx="11645051" cy="435957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5C59F3D-006D-E14D-BC4E-51B09A5D8184}"/>
                </a:ext>
              </a:extLst>
            </p:cNvPr>
            <p:cNvSpPr/>
            <p:nvPr/>
          </p:nvSpPr>
          <p:spPr>
            <a:xfrm>
              <a:off x="-6223" y="1542043"/>
              <a:ext cx="11645051" cy="312674"/>
            </a:xfrm>
            <a:prstGeom prst="rect">
              <a:avLst/>
            </a:prstGeom>
            <a:solidFill>
              <a:srgbClr val="797979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9D67F43-E5AF-1D48-AFD6-0B9E87E3F07A}"/>
                </a:ext>
              </a:extLst>
            </p:cNvPr>
            <p:cNvSpPr txBox="1"/>
            <p:nvPr/>
          </p:nvSpPr>
          <p:spPr>
            <a:xfrm>
              <a:off x="9573422" y="1478284"/>
              <a:ext cx="1785564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Legacy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BC32BFA-B396-8545-BE30-EEEC9B0B3D98}"/>
                </a:ext>
              </a:extLst>
            </p:cNvPr>
            <p:cNvSpPr txBox="1"/>
            <p:nvPr/>
          </p:nvSpPr>
          <p:spPr>
            <a:xfrm>
              <a:off x="54302" y="1513714"/>
              <a:ext cx="1741615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Objectives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C017C196-98C4-184B-B64C-01FB7B6B5302}"/>
                </a:ext>
              </a:extLst>
            </p:cNvPr>
            <p:cNvSpPr txBox="1"/>
            <p:nvPr/>
          </p:nvSpPr>
          <p:spPr>
            <a:xfrm>
              <a:off x="4262052" y="1513714"/>
              <a:ext cx="2222566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Deliverables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FF42BE-A149-9548-B48D-B58161E6762D}"/>
              </a:ext>
            </a:extLst>
          </p:cNvPr>
          <p:cNvGrpSpPr/>
          <p:nvPr/>
        </p:nvGrpSpPr>
        <p:grpSpPr>
          <a:xfrm>
            <a:off x="70263" y="5050037"/>
            <a:ext cx="11610785" cy="1786353"/>
            <a:chOff x="70336" y="4983712"/>
            <a:chExt cx="11622892" cy="1856232"/>
          </a:xfrm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4AD58A3-9662-254A-8FDD-39D58DC67F76}"/>
                </a:ext>
              </a:extLst>
            </p:cNvPr>
            <p:cNvSpPr/>
            <p:nvPr/>
          </p:nvSpPr>
          <p:spPr>
            <a:xfrm>
              <a:off x="9216268" y="5002971"/>
              <a:ext cx="2456851" cy="1826673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B33B8DD-E34A-6840-8AF3-607F87C5AF83}"/>
                </a:ext>
              </a:extLst>
            </p:cNvPr>
            <p:cNvGrpSpPr/>
            <p:nvPr/>
          </p:nvGrpSpPr>
          <p:grpSpPr>
            <a:xfrm>
              <a:off x="2156579" y="5015847"/>
              <a:ext cx="7002238" cy="548640"/>
              <a:chOff x="2086243" y="4962955"/>
              <a:chExt cx="7002238" cy="548640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47E40DD-F78A-BB49-AE0A-419E76FAB0E6}"/>
                  </a:ext>
                </a:extLst>
              </p:cNvPr>
              <p:cNvSpPr txBox="1"/>
              <p:nvPr/>
            </p:nvSpPr>
            <p:spPr>
              <a:xfrm>
                <a:off x="2086243" y="5006251"/>
                <a:ext cx="6752957" cy="462050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Surfaces from non-Nb with cooling power &lt;4W/(active meter)/(MV/m)</a:t>
                </a:r>
                <a:r>
                  <a:rPr lang="en-US" sz="1200" b="1" baseline="30000" dirty="0"/>
                  <a:t>2</a:t>
                </a:r>
                <a:r>
                  <a:rPr lang="en-US" sz="1200" b="1" dirty="0"/>
                  <a:t>, </a:t>
                </a:r>
                <a:br>
                  <a:rPr lang="en-US" sz="1200" b="1" dirty="0"/>
                </a:br>
                <a:r>
                  <a:rPr lang="en-US" sz="1200" b="1" dirty="0"/>
                  <a:t>corresponding to a 10x reduction in cooling power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680130CC-7CC3-ED43-9EBE-4F5FBC0DCD0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539841" y="4962955"/>
                <a:ext cx="548640" cy="548640"/>
                <a:chOff x="8314729" y="4909176"/>
                <a:chExt cx="547832" cy="547832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3B95670F-BC6B-6D46-9A11-91C9A6FDFB64}"/>
                    </a:ext>
                  </a:extLst>
                </p:cNvPr>
                <p:cNvSpPr/>
                <p:nvPr/>
              </p:nvSpPr>
              <p:spPr>
                <a:xfrm>
                  <a:off x="8314729" y="49091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5785EA0-46C9-154B-9917-8A2CA40062B9}"/>
                    </a:ext>
                  </a:extLst>
                </p:cNvPr>
                <p:cNvSpPr/>
                <p:nvPr/>
              </p:nvSpPr>
              <p:spPr>
                <a:xfrm>
                  <a:off x="8521614" y="51160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64F78DDE-03C8-984C-9BD2-D3BFC391CD67}"/>
                    </a:ext>
                  </a:extLst>
                </p:cNvPr>
                <p:cNvSpPr/>
                <p:nvPr/>
              </p:nvSpPr>
              <p:spPr>
                <a:xfrm>
                  <a:off x="8386388" y="49808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3C0ED88-617B-DD44-97E3-46A34A712DBB}"/>
                </a:ext>
              </a:extLst>
            </p:cNvPr>
            <p:cNvGrpSpPr/>
            <p:nvPr/>
          </p:nvGrpSpPr>
          <p:grpSpPr>
            <a:xfrm>
              <a:off x="2156579" y="6261290"/>
              <a:ext cx="7010446" cy="548640"/>
              <a:chOff x="2086243" y="6081398"/>
              <a:chExt cx="7010446" cy="548640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728D15E-6715-4B46-8563-60216DC701BB}"/>
                  </a:ext>
                </a:extLst>
              </p:cNvPr>
              <p:cNvSpPr txBox="1"/>
              <p:nvPr/>
            </p:nvSpPr>
            <p:spPr>
              <a:xfrm>
                <a:off x="2086243" y="6217122"/>
                <a:ext cx="6714857" cy="277191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 surfaces supporting accelerating fields exceeding 50 MV/m. 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4F3E1663-5FC0-834D-80E5-361C013F643A}"/>
                  </a:ext>
                </a:extLst>
              </p:cNvPr>
              <p:cNvGrpSpPr/>
              <p:nvPr/>
            </p:nvGrpSpPr>
            <p:grpSpPr>
              <a:xfrm>
                <a:off x="8539841" y="6081398"/>
                <a:ext cx="556848" cy="548640"/>
                <a:chOff x="6257329" y="5518776"/>
                <a:chExt cx="547832" cy="547832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C51D7B6-8B82-7443-ABB8-22DD0EDF8D1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2437A314-2A3E-FC42-A2DF-B0C39C0E883F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7B2B86DA-0F0E-954A-867A-7C5A1E1458CD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BB7C2E5-1576-1A49-99DD-ADBB360768D5}"/>
                </a:ext>
              </a:extLst>
            </p:cNvPr>
            <p:cNvGrpSpPr/>
            <p:nvPr/>
          </p:nvGrpSpPr>
          <p:grpSpPr>
            <a:xfrm>
              <a:off x="70336" y="4983712"/>
              <a:ext cx="11622892" cy="1856232"/>
              <a:chOff x="0" y="4943520"/>
              <a:chExt cx="11622892" cy="1856232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BD382B2B-E827-E74A-A08B-6FB9843D40C1}"/>
                  </a:ext>
                </a:extLst>
              </p:cNvPr>
              <p:cNvSpPr/>
              <p:nvPr/>
            </p:nvSpPr>
            <p:spPr>
              <a:xfrm>
                <a:off x="0" y="4943520"/>
                <a:ext cx="2057172" cy="1856232"/>
              </a:xfrm>
              <a:prstGeom prst="rect">
                <a:avLst/>
              </a:prstGeom>
              <a:solidFill>
                <a:srgbClr val="FF8900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Higher efficiency and higher fields: Demonstrate higher RF performance in proof-of-principle SRF cavities and study RF superconductivity under extreme conditions 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69CB50CD-32A7-E04B-90C7-64843E90EA14}"/>
                  </a:ext>
                </a:extLst>
              </p:cNvPr>
              <p:cNvSpPr/>
              <p:nvPr/>
            </p:nvSpPr>
            <p:spPr>
              <a:xfrm>
                <a:off x="11735" y="4943520"/>
                <a:ext cx="11611157" cy="1856232"/>
              </a:xfrm>
              <a:prstGeom prst="rect">
                <a:avLst/>
              </a:prstGeom>
              <a:noFill/>
              <a:ln w="38100">
                <a:solidFill>
                  <a:srgbClr val="FF8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108E44AF-A7D9-F144-8A1C-D0CBD734F89B}"/>
                </a:ext>
              </a:extLst>
            </p:cNvPr>
            <p:cNvSpPr txBox="1"/>
            <p:nvPr/>
          </p:nvSpPr>
          <p:spPr>
            <a:xfrm>
              <a:off x="9315181" y="6028190"/>
              <a:ext cx="2286682" cy="64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Compact SRF with conduction cooling for turn-key operation</a:t>
              </a:r>
            </a:p>
          </p:txBody>
        </p: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AD0DCAE-C42D-CC4B-AB04-671F377AB2C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5" r="4654" b="24162"/>
            <a:stretch/>
          </p:blipFill>
          <p:spPr bwMode="auto">
            <a:xfrm>
              <a:off x="9582326" y="5086494"/>
              <a:ext cx="1752393" cy="9476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94DDE349-C1C8-BD45-9829-97144094E70A}"/>
                </a:ext>
              </a:extLst>
            </p:cNvPr>
            <p:cNvGrpSpPr/>
            <p:nvPr/>
          </p:nvGrpSpPr>
          <p:grpSpPr>
            <a:xfrm>
              <a:off x="2156579" y="5614491"/>
              <a:ext cx="2902109" cy="646908"/>
              <a:chOff x="2086243" y="5507720"/>
              <a:chExt cx="2902109" cy="646908"/>
            </a:xfrm>
          </p:grpSpPr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D2EF3A9B-7B62-F44F-96AA-F6206C497910}"/>
                  </a:ext>
                </a:extLst>
              </p:cNvPr>
              <p:cNvSpPr txBox="1"/>
              <p:nvPr/>
            </p:nvSpPr>
            <p:spPr>
              <a:xfrm>
                <a:off x="2086243" y="5507720"/>
                <a:ext cx="2612757" cy="646908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Non-Nb, high-efficiency surfaces capable of sustaining </a:t>
                </a:r>
                <a:br>
                  <a:rPr lang="en-US" sz="1200" b="1" dirty="0"/>
                </a:br>
                <a:r>
                  <a:rPr lang="en-US" sz="1200" b="1" dirty="0"/>
                  <a:t>accelerating fields of 25 MV/m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D4110E1C-A703-C94B-9866-5F164F00BDBC}"/>
                  </a:ext>
                </a:extLst>
              </p:cNvPr>
              <p:cNvGrpSpPr/>
              <p:nvPr/>
            </p:nvGrpSpPr>
            <p:grpSpPr>
              <a:xfrm>
                <a:off x="4439712" y="5556854"/>
                <a:ext cx="548640" cy="548640"/>
                <a:chOff x="6257329" y="5518776"/>
                <a:chExt cx="547832" cy="547832"/>
              </a:xfrm>
            </p:grpSpPr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A8776FFA-1795-A142-8B34-242FB817A4F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B6814BD1-D102-0E41-970F-F9D7D5FED504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EA52A79D-8581-C840-9B90-E2D3654FC04F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  <p:sp>
            <p:nvSpPr>
              <p:cNvPr id="197" name="6-Point Star 196">
                <a:extLst>
                  <a:ext uri="{FF2B5EF4-FFF2-40B4-BE49-F238E27FC236}">
                    <a16:creationId xmlns:a16="http://schemas.microsoft.com/office/drawing/2014/main" id="{F31CC028-7437-BB43-B35F-452F5D1DEA49}"/>
                  </a:ext>
                </a:extLst>
              </p:cNvPr>
              <p:cNvSpPr/>
              <p:nvPr/>
            </p:nvSpPr>
            <p:spPr>
              <a:xfrm>
                <a:off x="4575862" y="5680298"/>
                <a:ext cx="274320" cy="301752"/>
              </a:xfrm>
              <a:prstGeom prst="star6">
                <a:avLst/>
              </a:prstGeom>
              <a:solidFill>
                <a:srgbClr val="FFEF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1" name="6-Point Star 200">
              <a:extLst>
                <a:ext uri="{FF2B5EF4-FFF2-40B4-BE49-F238E27FC236}">
                  <a16:creationId xmlns:a16="http://schemas.microsoft.com/office/drawing/2014/main" id="{AA6848B4-1CDB-9F49-99EE-77C51FC901A7}"/>
                </a:ext>
              </a:extLst>
            </p:cNvPr>
            <p:cNvSpPr/>
            <p:nvPr/>
          </p:nvSpPr>
          <p:spPr>
            <a:xfrm>
              <a:off x="8752417" y="5139291"/>
              <a:ext cx="274320" cy="301752"/>
            </a:xfrm>
            <a:prstGeom prst="star6">
              <a:avLst/>
            </a:prstGeom>
            <a:solidFill>
              <a:srgbClr val="FFEF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565F1D-9E57-D24B-8DD9-A2246DC72D19}"/>
              </a:ext>
            </a:extLst>
          </p:cNvPr>
          <p:cNvGrpSpPr/>
          <p:nvPr/>
        </p:nvGrpSpPr>
        <p:grpSpPr>
          <a:xfrm>
            <a:off x="69329" y="2020061"/>
            <a:ext cx="11612407" cy="1718426"/>
            <a:chOff x="69401" y="1914510"/>
            <a:chExt cx="11624516" cy="173901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F3D1815-4CD3-ED4E-B14D-FB75165B932C}"/>
                </a:ext>
              </a:extLst>
            </p:cNvPr>
            <p:cNvSpPr/>
            <p:nvPr/>
          </p:nvSpPr>
          <p:spPr>
            <a:xfrm>
              <a:off x="9216268" y="1930356"/>
              <a:ext cx="2456851" cy="1673578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38FB871-EE65-6642-A626-54DAE936A2F6}"/>
                </a:ext>
              </a:extLst>
            </p:cNvPr>
            <p:cNvGrpSpPr/>
            <p:nvPr/>
          </p:nvGrpSpPr>
          <p:grpSpPr>
            <a:xfrm>
              <a:off x="69401" y="1914510"/>
              <a:ext cx="11624516" cy="1739012"/>
              <a:chOff x="-935" y="1861618"/>
              <a:chExt cx="11624516" cy="1786012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8DBD994-818C-464D-9858-D5808F3E7256}"/>
                  </a:ext>
                </a:extLst>
              </p:cNvPr>
              <p:cNvSpPr/>
              <p:nvPr/>
            </p:nvSpPr>
            <p:spPr>
              <a:xfrm>
                <a:off x="-935" y="1882097"/>
                <a:ext cx="2059496" cy="1765533"/>
              </a:xfrm>
              <a:prstGeom prst="rect">
                <a:avLst/>
              </a:prstGeom>
              <a:solidFill>
                <a:srgbClr val="C11721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182690" rtlCol="0" anchor="ctr"/>
              <a:lstStyle/>
              <a:p>
                <a:pPr algn="ctr"/>
                <a:r>
                  <a:rPr lang="en-US" sz="1200" b="1" dirty="0"/>
                  <a:t>Advanced SRF materials growth: Develop improved growth methods; understand impact of realistic (non-ideal) surfaces on performance 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FB0CDD5-7023-1544-B913-C69DDB72BAE5}"/>
                  </a:ext>
                </a:extLst>
              </p:cNvPr>
              <p:cNvSpPr/>
              <p:nvPr/>
            </p:nvSpPr>
            <p:spPr>
              <a:xfrm>
                <a:off x="11048" y="1861618"/>
                <a:ext cx="11612533" cy="1765533"/>
              </a:xfrm>
              <a:prstGeom prst="rect">
                <a:avLst/>
              </a:prstGeom>
              <a:noFill/>
              <a:ln w="38100">
                <a:solidFill>
                  <a:srgbClr val="C117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B251641-0D03-EB4B-B7A8-34A04CC66DD8}"/>
                </a:ext>
              </a:extLst>
            </p:cNvPr>
            <p:cNvSpPr txBox="1"/>
            <p:nvPr/>
          </p:nvSpPr>
          <p:spPr>
            <a:xfrm>
              <a:off x="2156578" y="2541979"/>
              <a:ext cx="67021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Methods of growth and their refinement leading to annually enhanced </a:t>
              </a:r>
              <a:br>
                <a:rPr lang="en-US" sz="1200" b="1" dirty="0"/>
              </a:br>
              <a:r>
                <a:rPr lang="en-US" sz="1200" b="1" dirty="0"/>
                <a:t>performance for Nb-Zr alloys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036A1EA-6D00-8946-B9B7-F562793A5F28}"/>
                </a:ext>
              </a:extLst>
            </p:cNvPr>
            <p:cNvGrpSpPr/>
            <p:nvPr/>
          </p:nvGrpSpPr>
          <p:grpSpPr>
            <a:xfrm>
              <a:off x="8601048" y="2488356"/>
              <a:ext cx="558142" cy="548640"/>
              <a:chOff x="5082579" y="1911976"/>
              <a:chExt cx="547832" cy="547832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CC45AFC4-1EDE-1849-8C58-2B18F56BC239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FD78A0E-DB5F-454B-A5CA-E2C151D5AED6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41259686-9993-8C4B-A353-C14131C4EA4C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0C8D53BD-59A1-6949-9B29-2F19FBD44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64" r="5308"/>
            <a:stretch/>
          </p:blipFill>
          <p:spPr>
            <a:xfrm>
              <a:off x="9512579" y="2040917"/>
              <a:ext cx="1891886" cy="949698"/>
            </a:xfrm>
            <a:prstGeom prst="rect">
              <a:avLst/>
            </a:prstGeom>
          </p:spPr>
        </p:pic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1911714-3D19-E642-904E-F150AEE1066B}"/>
                </a:ext>
              </a:extLst>
            </p:cNvPr>
            <p:cNvSpPr txBox="1"/>
            <p:nvPr/>
          </p:nvSpPr>
          <p:spPr>
            <a:xfrm>
              <a:off x="9262167" y="3041100"/>
              <a:ext cx="2392711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FCC-ee running energy efficient on Nb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Sn cavities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BF4F07F9-50A1-0C4A-BFB9-7A25063F84AA}"/>
                </a:ext>
              </a:extLst>
            </p:cNvPr>
            <p:cNvSpPr txBox="1"/>
            <p:nvPr/>
          </p:nvSpPr>
          <p:spPr>
            <a:xfrm>
              <a:off x="2156579" y="3090452"/>
              <a:ext cx="54194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other materials have potential for higher </a:t>
              </a:r>
              <a:br>
                <a:rPr lang="en-US" sz="1200" b="1" dirty="0"/>
              </a:br>
              <a:r>
                <a:rPr lang="en-US" sz="1200" b="1" dirty="0"/>
                <a:t>efficiency and/or higher fields above Nb</a:t>
              </a:r>
              <a:r>
                <a:rPr lang="en-US" sz="1200" b="1" baseline="-25000" dirty="0"/>
                <a:t>3</a:t>
              </a:r>
              <a:r>
                <a:rPr lang="en-US" sz="1200" b="1" dirty="0"/>
                <a:t>Sn and Nb-Zr limits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1C880710-C02A-A647-B840-63F4D0BCB76E}"/>
                </a:ext>
              </a:extLst>
            </p:cNvPr>
            <p:cNvGrpSpPr/>
            <p:nvPr/>
          </p:nvGrpSpPr>
          <p:grpSpPr>
            <a:xfrm>
              <a:off x="7356448" y="3047156"/>
              <a:ext cx="548640" cy="548640"/>
              <a:chOff x="5082579" y="1911976"/>
              <a:chExt cx="547832" cy="547832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B22A5411-6EF3-2E47-9BA7-9EE2F44EFC2C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08E1F399-39D4-CE43-9C1F-3689C75D5150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3C7958C2-9E4D-4341-9141-E00C91CDFB67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B49C4D9A-9817-D94E-8D6E-92AAE08235C8}"/>
                </a:ext>
              </a:extLst>
            </p:cNvPr>
            <p:cNvGrpSpPr/>
            <p:nvPr/>
          </p:nvGrpSpPr>
          <p:grpSpPr>
            <a:xfrm>
              <a:off x="2156578" y="1950214"/>
              <a:ext cx="7005810" cy="548640"/>
              <a:chOff x="2086242" y="1922722"/>
              <a:chExt cx="7005810" cy="548640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8A5EEA99-26B9-964C-8D43-45EB6A3C172E}"/>
                  </a:ext>
                </a:extLst>
              </p:cNvPr>
              <p:cNvGrpSpPr/>
              <p:nvPr/>
            </p:nvGrpSpPr>
            <p:grpSpPr>
              <a:xfrm>
                <a:off x="2086242" y="1922722"/>
                <a:ext cx="7005810" cy="548640"/>
                <a:chOff x="2086242" y="1884622"/>
                <a:chExt cx="7005810" cy="548640"/>
              </a:xfrm>
            </p:grpSpPr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6F86E567-7D7B-C240-9D8A-0DF01E649490}"/>
                    </a:ext>
                  </a:extLst>
                </p:cNvPr>
                <p:cNvSpPr txBox="1"/>
                <p:nvPr/>
              </p:nvSpPr>
              <p:spPr>
                <a:xfrm>
                  <a:off x="2086242" y="1927918"/>
                  <a:ext cx="6752957" cy="462049"/>
                </a:xfrm>
                <a:prstGeom prst="rect">
                  <a:avLst/>
                </a:prstGeom>
                <a:solidFill>
                  <a:srgbClr val="F8DDDF"/>
                </a:solidFill>
                <a:ln w="38100" cmpd="sng">
                  <a:solidFill>
                    <a:srgbClr val="C00000"/>
                  </a:solidFill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txBody>
                <a:bodyPr wrap="square" lIns="91345" tIns="45672" rIns="0" bIns="45672" rtlCol="0" anchor="ctr">
                  <a:spAutoFit/>
                </a:bodyPr>
                <a:lstStyle/>
                <a:p>
                  <a:r>
                    <a:rPr lang="en-US" sz="1200" b="1" dirty="0"/>
                    <a:t>Methods of growth and their refinement leading to annually enhanced </a:t>
                  </a:r>
                  <a:br>
                    <a:rPr lang="en-US" sz="1200" b="1" dirty="0"/>
                  </a:br>
                  <a:r>
                    <a:rPr lang="en-US" sz="1200" b="1" dirty="0"/>
                    <a:t>performance for Nb</a:t>
                  </a:r>
                  <a:r>
                    <a:rPr lang="en-US" sz="1200" b="1" baseline="-25000" dirty="0"/>
                    <a:t>3</a:t>
                  </a:r>
                  <a:r>
                    <a:rPr lang="en-US" sz="1200" b="1" dirty="0"/>
                    <a:t>Sn on Nb and Cu substrates</a:t>
                  </a:r>
                  <a:endParaRPr 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2F078F2E-B468-5643-90DA-3AEE76F93734}"/>
                    </a:ext>
                  </a:extLst>
                </p:cNvPr>
                <p:cNvGrpSpPr/>
                <p:nvPr/>
              </p:nvGrpSpPr>
              <p:grpSpPr>
                <a:xfrm>
                  <a:off x="8543412" y="1884622"/>
                  <a:ext cx="548640" cy="548640"/>
                  <a:chOff x="5082579" y="1911976"/>
                  <a:chExt cx="547832" cy="547832"/>
                </a:xfrm>
              </p:grpSpPr>
              <p:sp>
                <p:nvSpPr>
                  <p:cNvPr id="191" name="Oval 190">
                    <a:extLst>
                      <a:ext uri="{FF2B5EF4-FFF2-40B4-BE49-F238E27FC236}">
                        <a16:creationId xmlns:a16="http://schemas.microsoft.com/office/drawing/2014/main" id="{607892A3-5C4C-F647-A8DE-A18152511ACF}"/>
                      </a:ext>
                    </a:extLst>
                  </p:cNvPr>
                  <p:cNvSpPr/>
                  <p:nvPr/>
                </p:nvSpPr>
                <p:spPr>
                  <a:xfrm>
                    <a:off x="5082579" y="1911976"/>
                    <a:ext cx="547832" cy="547832"/>
                  </a:xfrm>
                  <a:prstGeom prst="ellipse">
                    <a:avLst/>
                  </a:prstGeom>
                  <a:solidFill>
                    <a:srgbClr val="C1172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E3036E51-412A-E747-BA77-5DE9C1FCCEC7}"/>
                      </a:ext>
                    </a:extLst>
                  </p:cNvPr>
                  <p:cNvSpPr/>
                  <p:nvPr/>
                </p:nvSpPr>
                <p:spPr>
                  <a:xfrm>
                    <a:off x="5289464" y="2118861"/>
                    <a:ext cx="134063" cy="134063"/>
                  </a:xfrm>
                  <a:prstGeom prst="ellipse">
                    <a:avLst/>
                  </a:prstGeom>
                  <a:solidFill>
                    <a:srgbClr val="F7D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3" name="Oval 192">
                    <a:extLst>
                      <a:ext uri="{FF2B5EF4-FFF2-40B4-BE49-F238E27FC236}">
                        <a16:creationId xmlns:a16="http://schemas.microsoft.com/office/drawing/2014/main" id="{427C4A2B-0A83-134B-B59B-61E95D49FC82}"/>
                      </a:ext>
                    </a:extLst>
                  </p:cNvPr>
                  <p:cNvSpPr/>
                  <p:nvPr/>
                </p:nvSpPr>
                <p:spPr>
                  <a:xfrm>
                    <a:off x="5154238" y="1983635"/>
                    <a:ext cx="404515" cy="40451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</p:grpSp>
          </p:grpSp>
          <p:sp>
            <p:nvSpPr>
              <p:cNvPr id="188" name="6-Point Star 187">
                <a:extLst>
                  <a:ext uri="{FF2B5EF4-FFF2-40B4-BE49-F238E27FC236}">
                    <a16:creationId xmlns:a16="http://schemas.microsoft.com/office/drawing/2014/main" id="{B1D60F5D-B972-2049-A919-49AC58907AB6}"/>
                  </a:ext>
                </a:extLst>
              </p:cNvPr>
              <p:cNvSpPr/>
              <p:nvPr/>
            </p:nvSpPr>
            <p:spPr>
              <a:xfrm>
                <a:off x="8677962" y="2043657"/>
                <a:ext cx="274320" cy="301752"/>
              </a:xfrm>
              <a:prstGeom prst="star6">
                <a:avLst/>
              </a:prstGeom>
              <a:solidFill>
                <a:srgbClr val="F9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2" name="Pentagon 201">
              <a:extLst>
                <a:ext uri="{FF2B5EF4-FFF2-40B4-BE49-F238E27FC236}">
                  <a16:creationId xmlns:a16="http://schemas.microsoft.com/office/drawing/2014/main" id="{B9F6AACC-F2C7-0C4B-8976-F96433EF46AA}"/>
                </a:ext>
              </a:extLst>
            </p:cNvPr>
            <p:cNvSpPr/>
            <p:nvPr/>
          </p:nvSpPr>
          <p:spPr>
            <a:xfrm>
              <a:off x="7917071" y="3079908"/>
              <a:ext cx="1249954" cy="450153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Decision point: Continue?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78FAB4-3FE7-4045-8D80-1CA8C18D9622}"/>
              </a:ext>
            </a:extLst>
          </p:cNvPr>
          <p:cNvGrpSpPr/>
          <p:nvPr/>
        </p:nvGrpSpPr>
        <p:grpSpPr>
          <a:xfrm>
            <a:off x="75619" y="3753013"/>
            <a:ext cx="11759987" cy="1254876"/>
            <a:chOff x="59501" y="3672098"/>
            <a:chExt cx="11772250" cy="1280746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BA869325-5432-E948-A437-826726FE3779}"/>
                </a:ext>
              </a:extLst>
            </p:cNvPr>
            <p:cNvSpPr/>
            <p:nvPr/>
          </p:nvSpPr>
          <p:spPr>
            <a:xfrm>
              <a:off x="9216268" y="3686625"/>
              <a:ext cx="2456851" cy="1265926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67F0F9C-302C-B14A-AAAE-AF8E709C21C7}"/>
                </a:ext>
              </a:extLst>
            </p:cNvPr>
            <p:cNvSpPr txBox="1"/>
            <p:nvPr/>
          </p:nvSpPr>
          <p:spPr>
            <a:xfrm>
              <a:off x="2156579" y="4014418"/>
              <a:ext cx="3997057" cy="646908"/>
            </a:xfrm>
            <a:prstGeom prst="rect">
              <a:avLst/>
            </a:prstGeom>
            <a:solidFill>
              <a:srgbClr val="DCEAEF"/>
            </a:solidFill>
            <a:ln w="38100" cmpd="sng">
              <a:solidFill>
                <a:srgbClr val="00728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inhomogeneous surface       layers offer significantly increased </a:t>
              </a:r>
              <a:br>
                <a:rPr lang="en-US" sz="1200" b="1" dirty="0"/>
              </a:br>
              <a:r>
                <a:rPr lang="en-US" sz="1200" b="1" dirty="0"/>
                <a:t>RF performance over homogeneous materials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1F31232-579C-5643-B7A4-F62854F64A5B}"/>
                </a:ext>
              </a:extLst>
            </p:cNvPr>
            <p:cNvGrpSpPr/>
            <p:nvPr/>
          </p:nvGrpSpPr>
          <p:grpSpPr>
            <a:xfrm>
              <a:off x="5892927" y="4063551"/>
              <a:ext cx="548640" cy="548640"/>
              <a:chOff x="6816129" y="3670926"/>
              <a:chExt cx="547832" cy="547832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046B3FE-1B0D-5546-BA4D-D110550796B7}"/>
                  </a:ext>
                </a:extLst>
              </p:cNvPr>
              <p:cNvSpPr/>
              <p:nvPr/>
            </p:nvSpPr>
            <p:spPr>
              <a:xfrm>
                <a:off x="6816129" y="3670926"/>
                <a:ext cx="547832" cy="547832"/>
              </a:xfrm>
              <a:prstGeom prst="ellipse">
                <a:avLst/>
              </a:prstGeom>
              <a:solidFill>
                <a:srgbClr val="0072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A4220AE-A4C4-6841-91A8-1C4FA1360C98}"/>
                  </a:ext>
                </a:extLst>
              </p:cNvPr>
              <p:cNvSpPr/>
              <p:nvPr/>
            </p:nvSpPr>
            <p:spPr>
              <a:xfrm>
                <a:off x="7023014" y="3877811"/>
                <a:ext cx="134063" cy="134063"/>
              </a:xfrm>
              <a:prstGeom prst="ellipse">
                <a:avLst/>
              </a:prstGeom>
              <a:solidFill>
                <a:srgbClr val="DBE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AC546D1-861F-F346-97B4-E4854799E764}"/>
                  </a:ext>
                </a:extLst>
              </p:cNvPr>
              <p:cNvSpPr/>
              <p:nvPr/>
            </p:nvSpPr>
            <p:spPr>
              <a:xfrm>
                <a:off x="6887788" y="374258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EAFAC76-7ED3-A94B-95AD-8EBDE25DBD79}"/>
                </a:ext>
              </a:extLst>
            </p:cNvPr>
            <p:cNvGrpSpPr/>
            <p:nvPr/>
          </p:nvGrpSpPr>
          <p:grpSpPr>
            <a:xfrm>
              <a:off x="59501" y="3672098"/>
              <a:ext cx="11633728" cy="1280746"/>
              <a:chOff x="-10835" y="3454106"/>
              <a:chExt cx="11633728" cy="1280746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961DF0B-77F8-F34D-97CD-D6C6E70E64C8}"/>
                  </a:ext>
                </a:extLst>
              </p:cNvPr>
              <p:cNvSpPr/>
              <p:nvPr/>
            </p:nvSpPr>
            <p:spPr>
              <a:xfrm>
                <a:off x="-10835" y="3454106"/>
                <a:ext cx="2068123" cy="1280746"/>
              </a:xfrm>
              <a:prstGeom prst="rect">
                <a:avLst/>
              </a:prstGeom>
              <a:solidFill>
                <a:srgbClr val="007289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Multi-layers and inhomogeneous layers: Increasing RF performance via surfaces by design 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A829C91-1BEF-E44A-8900-CDE68E2C7234}"/>
                  </a:ext>
                </a:extLst>
              </p:cNvPr>
              <p:cNvSpPr/>
              <p:nvPr/>
            </p:nvSpPr>
            <p:spPr>
              <a:xfrm>
                <a:off x="11736" y="3454399"/>
                <a:ext cx="11611157" cy="1280160"/>
              </a:xfrm>
              <a:prstGeom prst="rect">
                <a:avLst/>
              </a:prstGeom>
              <a:noFill/>
              <a:ln w="38100">
                <a:solidFill>
                  <a:srgbClr val="0072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C4556DA-4638-A04F-A766-DBC1590235C5}"/>
                </a:ext>
              </a:extLst>
            </p:cNvPr>
            <p:cNvSpPr txBox="1"/>
            <p:nvPr/>
          </p:nvSpPr>
          <p:spPr>
            <a:xfrm>
              <a:off x="10302356" y="4180231"/>
              <a:ext cx="184924" cy="400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/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6541AE64-6CD9-8F4D-9253-D0F2E83453D9}"/>
                </a:ext>
              </a:extLst>
            </p:cNvPr>
            <p:cNvSpPr txBox="1"/>
            <p:nvPr/>
          </p:nvSpPr>
          <p:spPr>
            <a:xfrm>
              <a:off x="9085293" y="4476607"/>
              <a:ext cx="2746458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Multi-TeV 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+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–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 collider enabled by CBB designed surfaces</a:t>
              </a:r>
            </a:p>
          </p:txBody>
        </p:sp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71D0B1F2-D361-6043-98AB-6DD894CDA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742"/>
            <a:stretch/>
          </p:blipFill>
          <p:spPr>
            <a:xfrm>
              <a:off x="9574369" y="3723191"/>
              <a:ext cx="1768307" cy="788167"/>
            </a:xfrm>
            <a:prstGeom prst="rect">
              <a:avLst/>
            </a:prstGeom>
          </p:spPr>
        </p:pic>
        <p:sp>
          <p:nvSpPr>
            <p:cNvPr id="203" name="Pentagon 202">
              <a:extLst>
                <a:ext uri="{FF2B5EF4-FFF2-40B4-BE49-F238E27FC236}">
                  <a16:creationId xmlns:a16="http://schemas.microsoft.com/office/drawing/2014/main" id="{AFA4B068-04EF-3B4B-953F-A9DDE0307E38}"/>
                </a:ext>
              </a:extLst>
            </p:cNvPr>
            <p:cNvSpPr/>
            <p:nvPr/>
          </p:nvSpPr>
          <p:spPr>
            <a:xfrm>
              <a:off x="6446693" y="4063258"/>
              <a:ext cx="2368150" cy="53143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Decision point: Continue?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E3A415-5145-45C8-0173-DAE617767CEE}"/>
              </a:ext>
            </a:extLst>
          </p:cNvPr>
          <p:cNvSpPr txBox="1"/>
          <p:nvPr/>
        </p:nvSpPr>
        <p:spPr>
          <a:xfrm>
            <a:off x="3045373" y="3116872"/>
            <a:ext cx="6090744" cy="46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﻿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E36BD5-F27E-EC6F-6AAF-07A8C254DCAD}"/>
              </a:ext>
            </a:extLst>
          </p:cNvPr>
          <p:cNvSpPr/>
          <p:nvPr/>
        </p:nvSpPr>
        <p:spPr>
          <a:xfrm>
            <a:off x="69329" y="3738487"/>
            <a:ext cx="11639211" cy="3119513"/>
          </a:xfrm>
          <a:prstGeom prst="rect">
            <a:avLst/>
          </a:prstGeom>
          <a:solidFill>
            <a:srgbClr val="FEFFF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84B425-52FD-DE3F-CD3A-18056637F150}"/>
              </a:ext>
            </a:extLst>
          </p:cNvPr>
          <p:cNvSpPr/>
          <p:nvPr/>
        </p:nvSpPr>
        <p:spPr>
          <a:xfrm>
            <a:off x="9214029" y="2017347"/>
            <a:ext cx="2629100" cy="4790159"/>
          </a:xfrm>
          <a:prstGeom prst="rect">
            <a:avLst/>
          </a:prstGeom>
          <a:solidFill>
            <a:srgbClr val="FEFFF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FB5F2-6AB6-AEB6-107D-CC2CD59B9763}"/>
              </a:ext>
            </a:extLst>
          </p:cNvPr>
          <p:cNvSpPr/>
          <p:nvPr/>
        </p:nvSpPr>
        <p:spPr>
          <a:xfrm>
            <a:off x="65485" y="2008566"/>
            <a:ext cx="9141183" cy="1681779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281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-1498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Phase II – Objective 1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895F1E-9F37-ED45-9C52-A33E951C22A2}"/>
              </a:ext>
            </a:extLst>
          </p:cNvPr>
          <p:cNvSpPr/>
          <p:nvPr/>
        </p:nvSpPr>
        <p:spPr>
          <a:xfrm>
            <a:off x="213125" y="903403"/>
            <a:ext cx="11740366" cy="83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</a:rPr>
              <a:t>Advanced SRF materials growth: Developing improved growth methods and understanding the impact of realistic (non-ideal) surfaces on performance. </a:t>
            </a:r>
            <a:endParaRPr lang="en-US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E357C-438A-FC4B-B12E-801084E65F39}"/>
              </a:ext>
            </a:extLst>
          </p:cNvPr>
          <p:cNvSpPr/>
          <p:nvPr/>
        </p:nvSpPr>
        <p:spPr>
          <a:xfrm>
            <a:off x="107287" y="1785884"/>
            <a:ext cx="11740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2743" indent="-1942743" defTabSz="608564"/>
            <a:r>
              <a:rPr lang="en-US" sz="1800" b="1" u="sng" dirty="0">
                <a:solidFill>
                  <a:srgbClr val="0432FF"/>
                </a:solidFill>
                <a:latin typeface="Arial"/>
              </a:rPr>
              <a:t>Deliverable 1.1:</a:t>
            </a:r>
            <a:r>
              <a:rPr lang="en-US" sz="1800" b="1" dirty="0">
                <a:solidFill>
                  <a:srgbClr val="0432FF"/>
                </a:solidFill>
                <a:latin typeface="Arial"/>
              </a:rPr>
              <a:t>    </a:t>
            </a:r>
            <a:r>
              <a:rPr lang="en-US" sz="2000" dirty="0">
                <a:solidFill>
                  <a:srgbClr val="C00000"/>
                </a:solidFill>
              </a:rPr>
              <a:t>Methods of growth and their refinement leading to </a:t>
            </a:r>
            <a:r>
              <a:rPr lang="en-US" sz="2000" i="1" dirty="0">
                <a:solidFill>
                  <a:srgbClr val="C00000"/>
                </a:solidFill>
              </a:rPr>
              <a:t>annually</a:t>
            </a:r>
            <a:r>
              <a:rPr lang="en-US" sz="2000" dirty="0">
                <a:solidFill>
                  <a:srgbClr val="C00000"/>
                </a:solidFill>
              </a:rPr>
              <a:t> enhanced performance for Nb</a:t>
            </a:r>
            <a:r>
              <a:rPr lang="en-US" sz="2000" baseline="-25000" dirty="0">
                <a:solidFill>
                  <a:srgbClr val="C00000"/>
                </a:solidFill>
              </a:rPr>
              <a:t>3</a:t>
            </a:r>
            <a:r>
              <a:rPr lang="en-US" sz="2000" dirty="0">
                <a:solidFill>
                  <a:srgbClr val="C00000"/>
                </a:solidFill>
              </a:rPr>
              <a:t>Sn on Nb and Cu substrates.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    </a:t>
            </a:r>
            <a:r>
              <a:rPr lang="en-US" sz="2000" dirty="0"/>
              <a:t>(Fall 2026)</a:t>
            </a:r>
            <a:endParaRPr lang="en-US" sz="1800" dirty="0">
              <a:solidFill>
                <a:srgbClr val="B31B1B"/>
              </a:solidFill>
              <a:latin typeface="Arial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F90C39F-FAA1-C8B3-926C-0D46D03F6278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F981790A-0F59-C3A5-D56C-948B9FBC6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27B403A-34C7-5AEE-7AEA-FCD8A762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15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99034E2-D727-C2A2-3A5F-29B93441CE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396568"/>
              </p:ext>
            </p:extLst>
          </p:nvPr>
        </p:nvGraphicFramePr>
        <p:xfrm>
          <a:off x="6579689" y="3055189"/>
          <a:ext cx="5041393" cy="11125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723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0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Niobium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Nb</a:t>
                      </a:r>
                      <a:r>
                        <a:rPr lang="en-US" sz="1800" baseline="-2500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Sn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baseline="0" dirty="0"/>
                        <a:t>Superheating field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220 mT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baseline="0" dirty="0"/>
                        <a:t>420 mT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dirty="0"/>
                        <a:t>Max. E</a:t>
                      </a:r>
                      <a:r>
                        <a:rPr lang="en-US" sz="1800" baseline="-25000" dirty="0"/>
                        <a:t>acc</a:t>
                      </a:r>
                      <a:r>
                        <a:rPr lang="en-US" sz="1800" dirty="0"/>
                        <a:t> (theoretical limit)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55 MV/m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6600"/>
                          </a:solidFill>
                        </a:rPr>
                        <a:t>100 MV/m</a:t>
                      </a:r>
                      <a:endParaRPr lang="en-US" sz="1800" b="1" baseline="30000" dirty="0">
                        <a:solidFill>
                          <a:srgbClr val="0066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849D97-7BCA-4D1A-577C-B58F3D8D89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620745"/>
              </p:ext>
            </p:extLst>
          </p:nvPr>
        </p:nvGraphicFramePr>
        <p:xfrm>
          <a:off x="1092140" y="3055189"/>
          <a:ext cx="4991164" cy="148336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67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0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Niobium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Nb</a:t>
                      </a:r>
                      <a:r>
                        <a:rPr lang="en-US" sz="1800" baseline="-25000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Sn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dirty="0"/>
                        <a:t>Critical Temperature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T</a:t>
                      </a:r>
                      <a:r>
                        <a:rPr lang="en-US" sz="1800" baseline="-25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9 K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baseline="0" dirty="0"/>
                        <a:t>18 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dirty="0"/>
                        <a:t>Q</a:t>
                      </a:r>
                      <a:r>
                        <a:rPr lang="en-US" sz="1800" baseline="-25000" dirty="0"/>
                        <a:t>0</a:t>
                      </a:r>
                      <a:r>
                        <a:rPr lang="en-US" sz="1800" dirty="0"/>
                        <a:t> at </a:t>
                      </a:r>
                      <a:r>
                        <a:rPr lang="en-US" sz="1800" b="1" dirty="0">
                          <a:solidFill>
                            <a:srgbClr val="006600"/>
                          </a:solidFill>
                        </a:rPr>
                        <a:t>4.2 K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6 x 10</a:t>
                      </a:r>
                      <a:r>
                        <a:rPr lang="en-US" sz="1800" baseline="30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6600"/>
                          </a:solidFill>
                        </a:rPr>
                        <a:t>6 x 10</a:t>
                      </a:r>
                      <a:r>
                        <a:rPr lang="en-US" sz="1800" b="1" baseline="30000" dirty="0">
                          <a:solidFill>
                            <a:srgbClr val="006600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dirty="0"/>
                        <a:t>Q</a:t>
                      </a:r>
                      <a:r>
                        <a:rPr lang="en-US" sz="1800" baseline="-25000" dirty="0"/>
                        <a:t>0</a:t>
                      </a:r>
                      <a:r>
                        <a:rPr lang="en-US" sz="1800" dirty="0"/>
                        <a:t> at 2.0 K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 x 10</a:t>
                      </a:r>
                      <a:r>
                        <a:rPr lang="en-US" sz="1800" baseline="300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&gt;10</a:t>
                      </a:r>
                      <a:r>
                        <a:rPr lang="en-US" sz="1800" baseline="300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F907AB23-6CB3-9332-DD19-0C66097D5782}"/>
              </a:ext>
            </a:extLst>
          </p:cNvPr>
          <p:cNvSpPr/>
          <p:nvPr/>
        </p:nvSpPr>
        <p:spPr>
          <a:xfrm>
            <a:off x="107287" y="2591100"/>
            <a:ext cx="11740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2743" indent="-1942743" defTabSz="608564"/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Why?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Nb</a:t>
            </a:r>
            <a:r>
              <a:rPr lang="en-US" sz="2000" baseline="-25000" dirty="0">
                <a:solidFill>
                  <a:schemeClr val="bg1">
                    <a:lumMod val="25000"/>
                  </a:schemeClr>
                </a:solidFill>
              </a:rPr>
              <a:t>3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Sn offers a path to increased accelerating fields and lower losses.  </a:t>
            </a:r>
            <a:endParaRPr lang="en-US" sz="1800" dirty="0">
              <a:solidFill>
                <a:schemeClr val="bg1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54C88B-D22A-3A51-C6CF-7EEDB9F51D2A}"/>
              </a:ext>
            </a:extLst>
          </p:cNvPr>
          <p:cNvSpPr/>
          <p:nvPr/>
        </p:nvSpPr>
        <p:spPr>
          <a:xfrm>
            <a:off x="107287" y="4907635"/>
            <a:ext cx="8649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19213" indent="-1319213" defTabSz="608564"/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Challenge?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Optimizing Nb</a:t>
            </a:r>
            <a:r>
              <a:rPr lang="en-US" sz="2000" baseline="-25000" dirty="0">
                <a:solidFill>
                  <a:schemeClr val="bg1">
                    <a:lumMod val="25000"/>
                  </a:schemeClr>
                </a:solidFill>
              </a:rPr>
              <a:t>3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Sn film growth for ideal 25% Sn concentration (stoichiometry), low roughness, ideal film thickness…  </a:t>
            </a:r>
            <a:endParaRPr lang="en-US" sz="1800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E595B2-5011-C375-E803-391762CBB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241" y="4279844"/>
            <a:ext cx="2963126" cy="254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08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0" y="-1498"/>
            <a:ext cx="10200149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1.1: Methods of growth and their refinement leading to annually enhanced performance for Nb3Sn on Nb and Cu substrates.  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97909" y="935286"/>
            <a:ext cx="11533333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0432FF"/>
                </a:solidFill>
                <a:latin typeface="Arial"/>
                <a:cs typeface="Arial"/>
              </a:rPr>
              <a:t>Recent important Nb</a:t>
            </a:r>
            <a:r>
              <a:rPr lang="en-US" sz="2400" b="1" u="sng" baseline="-25000" dirty="0">
                <a:solidFill>
                  <a:srgbClr val="0432FF"/>
                </a:solidFill>
                <a:latin typeface="Arial"/>
                <a:cs typeface="Arial"/>
              </a:rPr>
              <a:t>3</a:t>
            </a:r>
            <a:r>
              <a:rPr lang="en-US" sz="2400" b="1" u="sng" dirty="0">
                <a:solidFill>
                  <a:srgbClr val="0432FF"/>
                </a:solidFill>
                <a:latin typeface="Arial"/>
                <a:cs typeface="Arial"/>
              </a:rPr>
              <a:t>Sn growth advances:</a:t>
            </a:r>
          </a:p>
          <a:p>
            <a:pPr marL="635000" lvl="1" indent="-403225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Demonstrated that certain chemical pre-treatments of the Nb substrate oxide improve uniformity of Sn nucleation in vapor diffusion growth  </a:t>
            </a:r>
            <a:r>
              <a:rPr lang="en-US" sz="2000" dirty="0">
                <a:solidFill>
                  <a:srgbClr val="04A64C"/>
                </a:solidFill>
              </a:rPr>
              <a:t>⇒ Important for reduced surface roughness and uniformity of final Nb</a:t>
            </a:r>
            <a:r>
              <a:rPr lang="en-US" sz="2000" baseline="-25000" dirty="0">
                <a:solidFill>
                  <a:srgbClr val="04A64C"/>
                </a:solidFill>
              </a:rPr>
              <a:t>3</a:t>
            </a:r>
            <a:r>
              <a:rPr lang="en-US" sz="2000" dirty="0">
                <a:solidFill>
                  <a:srgbClr val="04A64C"/>
                </a:solidFill>
              </a:rPr>
              <a:t>Sn film </a:t>
            </a:r>
          </a:p>
          <a:p>
            <a:pPr marL="635000" lvl="1" indent="-403225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Achieved Nb</a:t>
            </a:r>
            <a:r>
              <a:rPr lang="en-US" sz="2000" baseline="-25000" dirty="0"/>
              <a:t>3</a:t>
            </a:r>
            <a:r>
              <a:rPr lang="en-US" sz="2000" dirty="0"/>
              <a:t>Sn film on 1.3 GHz cavity via CBB’s novel electrochemical   			    Nb</a:t>
            </a:r>
            <a:r>
              <a:rPr lang="en-US" sz="2000" baseline="-25000" dirty="0"/>
              <a:t>3</a:t>
            </a:r>
            <a:r>
              <a:rPr lang="en-US" sz="2000" dirty="0"/>
              <a:t>Sn synthesis </a:t>
            </a:r>
            <a:r>
              <a:rPr lang="en-US" sz="2000" dirty="0">
                <a:solidFill>
                  <a:srgbClr val="04A64C"/>
                </a:solidFill>
              </a:rPr>
              <a:t>⇒ Smooth, homogeneous, high-purity Nb</a:t>
            </a:r>
            <a:r>
              <a:rPr lang="en-US" sz="2000" baseline="-25000" dirty="0">
                <a:solidFill>
                  <a:srgbClr val="04A64C"/>
                </a:solidFill>
              </a:rPr>
              <a:t>3</a:t>
            </a:r>
            <a:r>
              <a:rPr lang="en-US" sz="2000" dirty="0">
                <a:solidFill>
                  <a:srgbClr val="04A64C"/>
                </a:solidFill>
              </a:rPr>
              <a:t>Sn film </a:t>
            </a:r>
            <a:endParaRPr lang="en-US" sz="2000" dirty="0"/>
          </a:p>
          <a:p>
            <a:pPr marL="635000" lvl="1" indent="-403225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Completed system for Nb</a:t>
            </a:r>
            <a:r>
              <a:rPr lang="en-US" sz="2000" baseline="-25000" dirty="0"/>
              <a:t>3</a:t>
            </a:r>
            <a:r>
              <a:rPr lang="en-US" sz="2000" dirty="0"/>
              <a:t>Sn growth via CVD </a:t>
            </a:r>
            <a:r>
              <a:rPr lang="en-US" sz="2000" dirty="0">
                <a:solidFill>
                  <a:srgbClr val="04A64C"/>
                </a:solidFill>
              </a:rPr>
              <a:t>⇒ Will allow for improved          			     control of Nb</a:t>
            </a:r>
            <a:r>
              <a:rPr lang="en-US" sz="2000" baseline="-25000" dirty="0">
                <a:solidFill>
                  <a:srgbClr val="04A64C"/>
                </a:solidFill>
              </a:rPr>
              <a:t>3</a:t>
            </a:r>
            <a:r>
              <a:rPr lang="en-US" sz="2000" dirty="0">
                <a:solidFill>
                  <a:srgbClr val="04A64C"/>
                </a:solidFill>
              </a:rPr>
              <a:t>Sn film growth </a:t>
            </a:r>
            <a:endParaRPr lang="en-US" sz="2000" dirty="0"/>
          </a:p>
          <a:p>
            <a:pPr marL="799300" lvl="1" indent="-342557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F90C39F-FAA1-C8B3-926C-0D46D03F6278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F981790A-0F59-C3A5-D56C-948B9FBC6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27B403A-34C7-5AEE-7AEA-FCD8A762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16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F66E3F-2046-340B-E10B-C69FF77C3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3238" y="2558807"/>
            <a:ext cx="3110495" cy="30099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140F90-2032-EF7A-5BCB-CFB111830744}"/>
              </a:ext>
            </a:extLst>
          </p:cNvPr>
          <p:cNvSpPr txBox="1"/>
          <p:nvPr/>
        </p:nvSpPr>
        <p:spPr>
          <a:xfrm>
            <a:off x="211430" y="6228846"/>
            <a:ext cx="114198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Z. Sun et al., Smooth, homogeneous, high-purity Nb3Sn RF superconducting films by seed-free electrochemical synthesis, arXiv:2302.02054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405C557-3B01-5436-2DED-EB072BE9E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336" y="3661788"/>
            <a:ext cx="2834086" cy="25179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8E0E16-71EA-A2FF-D275-DD3B6E605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400" y="4069212"/>
            <a:ext cx="4931472" cy="194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27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document&#10;&#10;Description automatically generated">
            <a:extLst>
              <a:ext uri="{FF2B5EF4-FFF2-40B4-BE49-F238E27FC236}">
                <a16:creationId xmlns:a16="http://schemas.microsoft.com/office/drawing/2014/main" id="{BC96391D-70CA-026E-EF7A-0859605A1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68" y="3756495"/>
            <a:ext cx="5545711" cy="24376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0D85BF-D1AE-17A5-5ECC-303FB80B2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408" y="891458"/>
            <a:ext cx="3845983" cy="2884487"/>
          </a:xfrm>
          <a:prstGeom prst="rect">
            <a:avLst/>
          </a:prstGeom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0" y="-1498"/>
            <a:ext cx="10200149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1.1: Methods of growth and their refinement leading to annually enhanced performance for Nb3Sn on Nb and Cu substrates.  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97909" y="935286"/>
            <a:ext cx="7716055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0432FF"/>
                </a:solidFill>
                <a:latin typeface="Arial"/>
                <a:cs typeface="Arial"/>
              </a:rPr>
              <a:t>Impact of CBB Nb</a:t>
            </a:r>
            <a:r>
              <a:rPr lang="en-US" sz="2400" b="1" u="sng" baseline="-25000" dirty="0">
                <a:solidFill>
                  <a:srgbClr val="0432FF"/>
                </a:solidFill>
                <a:latin typeface="Arial"/>
                <a:cs typeface="Arial"/>
              </a:rPr>
              <a:t>3</a:t>
            </a:r>
            <a:r>
              <a:rPr lang="en-US" sz="2400" b="1" u="sng" dirty="0">
                <a:solidFill>
                  <a:srgbClr val="0432FF"/>
                </a:solidFill>
                <a:latin typeface="Arial"/>
                <a:cs typeface="Arial"/>
              </a:rPr>
              <a:t>Sn growth advances:</a:t>
            </a:r>
          </a:p>
          <a:p>
            <a:pPr marL="635000" lvl="1" indent="-403225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CBB electroplating is the first viable alternative growth method for Nb</a:t>
            </a:r>
            <a:r>
              <a:rPr lang="en-US" sz="2400" baseline="-25000" dirty="0"/>
              <a:t>3</a:t>
            </a:r>
            <a:r>
              <a:rPr lang="en-US" sz="2400" dirty="0"/>
              <a:t>Sn</a:t>
            </a:r>
          </a:p>
          <a:p>
            <a:pPr marL="635000" lvl="1" indent="-403225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Fermilab collaboration</a:t>
            </a:r>
          </a:p>
          <a:p>
            <a:pPr marL="635000" lvl="1" indent="-403225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Multiple invited talks and awards at SRF’23</a:t>
            </a:r>
          </a:p>
          <a:p>
            <a:pPr marL="635000" lvl="1" indent="-403225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First UHV growth using e-beam deposition</a:t>
            </a:r>
          </a:p>
          <a:p>
            <a:pPr marL="456743" lvl="1"/>
            <a:endParaRPr lang="en-US" sz="1600" dirty="0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F90C39F-FAA1-C8B3-926C-0D46D03F6278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F981790A-0F59-C3A5-D56C-948B9FBC6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27B403A-34C7-5AEE-7AEA-FCD8A762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17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BCB625-93ED-09C2-A42B-08A6516CED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594" t="388" r="1594" b="34271"/>
          <a:stretch/>
        </p:blipFill>
        <p:spPr>
          <a:xfrm>
            <a:off x="9601306" y="3870253"/>
            <a:ext cx="2476500" cy="2655476"/>
          </a:xfrm>
          <a:prstGeom prst="rect">
            <a:avLst/>
          </a:prstGeom>
        </p:spPr>
      </p:pic>
      <p:pic>
        <p:nvPicPr>
          <p:cNvPr id="14" name="Picture 13" descr="A graph of a graph showing different types of air&#10;&#10;Description automatically generated">
            <a:extLst>
              <a:ext uri="{FF2B5EF4-FFF2-40B4-BE49-F238E27FC236}">
                <a16:creationId xmlns:a16="http://schemas.microsoft.com/office/drawing/2014/main" id="{E085E725-E289-B70B-9706-904D373F93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9408" y="3844096"/>
            <a:ext cx="3339287" cy="278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72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76200" y="981688"/>
            <a:ext cx="7236098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0432FF"/>
                </a:solidFill>
                <a:latin typeface="Arial"/>
                <a:cs typeface="Arial"/>
              </a:rPr>
              <a:t>Recent important advances in understanding Nb</a:t>
            </a:r>
            <a:r>
              <a:rPr lang="en-US" sz="1800" b="1" u="sng" baseline="-25000" dirty="0">
                <a:solidFill>
                  <a:srgbClr val="0432FF"/>
                </a:solidFill>
                <a:latin typeface="Arial"/>
                <a:cs typeface="Arial"/>
              </a:rPr>
              <a:t>3</a:t>
            </a:r>
            <a:r>
              <a:rPr lang="en-US" sz="1800" b="1" u="sng" dirty="0">
                <a:solidFill>
                  <a:srgbClr val="0432FF"/>
                </a:solidFill>
                <a:latin typeface="Arial"/>
                <a:cs typeface="Arial"/>
              </a:rPr>
              <a:t>Sn formation:</a:t>
            </a:r>
          </a:p>
          <a:p>
            <a:pPr marL="799300" lvl="1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kern="0" dirty="0"/>
              <a:t>Identified the chemical and physical properties driving uniform Sn nucleation and wetting behavior on oxidized Nb surfaces during Nb</a:t>
            </a:r>
            <a:r>
              <a:rPr lang="en-US" sz="2000" kern="0" baseline="-25000" dirty="0"/>
              <a:t>3</a:t>
            </a:r>
            <a:r>
              <a:rPr lang="en-US" sz="2000" kern="0" dirty="0"/>
              <a:t>Sn growth</a:t>
            </a:r>
          </a:p>
          <a:p>
            <a:pPr marL="799300" lvl="1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kern="0" dirty="0"/>
              <a:t>Predictions of core-level shifts to aid interpretation of initial Sn/NbOx chemistries</a:t>
            </a:r>
          </a:p>
          <a:p>
            <a:pPr marL="456743" lvl="1">
              <a:spcBef>
                <a:spcPts val="1000"/>
              </a:spcBef>
            </a:pPr>
            <a:r>
              <a:rPr lang="en-US" sz="2000" dirty="0">
                <a:solidFill>
                  <a:srgbClr val="04A64C"/>
                </a:solidFill>
              </a:rPr>
              <a:t>⇒ Guidance for further Nb</a:t>
            </a:r>
            <a:r>
              <a:rPr lang="en-US" sz="2000" baseline="-25000" dirty="0">
                <a:solidFill>
                  <a:srgbClr val="04A64C"/>
                </a:solidFill>
              </a:rPr>
              <a:t>3</a:t>
            </a:r>
            <a:r>
              <a:rPr lang="en-US" sz="2000" dirty="0">
                <a:solidFill>
                  <a:srgbClr val="04A64C"/>
                </a:solidFill>
              </a:rPr>
              <a:t>Sn growth optimization </a:t>
            </a:r>
            <a:r>
              <a:rPr lang="en-US" sz="2000" kern="0" dirty="0"/>
              <a:t> 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F90C39F-FAA1-C8B3-926C-0D46D03F6278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F981790A-0F59-C3A5-D56C-948B9FBC6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27B403A-34C7-5AEE-7AEA-FCD8A762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18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BD411E5-8E70-64C5-41EA-1C676E0FD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0" y="-1498"/>
            <a:ext cx="10200149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1.1: Methods of growth and their refinement leading to annually enhanced performance for Nb3Sn on Nb and Cu substrates.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EC5560-5EFA-B097-2981-1384D85EBE09}"/>
              </a:ext>
            </a:extLst>
          </p:cNvPr>
          <p:cNvSpPr txBox="1"/>
          <p:nvPr/>
        </p:nvSpPr>
        <p:spPr>
          <a:xfrm>
            <a:off x="76200" y="6129187"/>
            <a:ext cx="8700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A fully </a:t>
            </a:r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ab initio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approach to inelastic atom–surface scattering, </a:t>
            </a:r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Phys. Rev. Lett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., in review</a:t>
            </a:r>
          </a:p>
          <a:p>
            <a:r>
              <a:rPr lang="en-US" sz="12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Journal of Chemical Physics 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156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124702 (March 2022), DOI: 10.1063/5.0085653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640F75-F5F9-C80B-7D66-596415886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4865" y="990679"/>
            <a:ext cx="1904153" cy="2532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0CC21C-E3E2-9870-FF26-4A69DB6F1288}"/>
              </a:ext>
            </a:extLst>
          </p:cNvPr>
          <p:cNvSpPr txBox="1"/>
          <p:nvPr/>
        </p:nvSpPr>
        <p:spPr>
          <a:xfrm>
            <a:off x="9169018" y="1323212"/>
            <a:ext cx="30102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dirty="0">
                <a:solidFill>
                  <a:srgbClr val="000000"/>
                </a:solidFill>
                <a:effectLst/>
                <a:latin typeface="+mj-lt"/>
              </a:rPr>
              <a:t>“Sub-Monolayer and Monolayer Sn Adsorption and Diffusion Behavior on Oxidized Nb(100)” </a:t>
            </a:r>
            <a:r>
              <a:rPr lang="en-US" sz="1200" i="0" dirty="0">
                <a:solidFill>
                  <a:srgbClr val="000000"/>
                </a:solidFill>
                <a:effectLst/>
                <a:latin typeface="+mj-lt"/>
              </a:rPr>
              <a:t>Sarah A. Willson, Rachael G. Farber, Ajinkya Hire, Richard Hennig, and S. J.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+mj-lt"/>
              </a:rPr>
              <a:t>Sibener</a:t>
            </a:r>
            <a:r>
              <a:rPr lang="en-US" sz="1200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+mj-lt"/>
              </a:rPr>
              <a:t>J. Phys. Chem. C,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+mj-lt"/>
              </a:rPr>
              <a:t>127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j-lt"/>
              </a:rPr>
              <a:t>, 6, 3339-3348 (2023) </a:t>
            </a:r>
            <a:endParaRPr lang="en-US" sz="1200" dirty="0"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1F67B8-D197-DEE4-CF5F-2070E2B241C3}"/>
              </a:ext>
            </a:extLst>
          </p:cNvPr>
          <p:cNvGrpSpPr/>
          <p:nvPr/>
        </p:nvGrpSpPr>
        <p:grpSpPr>
          <a:xfrm>
            <a:off x="976160" y="3800636"/>
            <a:ext cx="4352560" cy="2188925"/>
            <a:chOff x="309674" y="3649992"/>
            <a:chExt cx="4996650" cy="264851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79C581-A0B1-44B8-6C4D-B83E13367FD5}"/>
                </a:ext>
              </a:extLst>
            </p:cNvPr>
            <p:cNvSpPr txBox="1"/>
            <p:nvPr/>
          </p:nvSpPr>
          <p:spPr>
            <a:xfrm>
              <a:off x="2193869" y="4491018"/>
              <a:ext cx="1266893" cy="1415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Changing Nb surface by 40</a:t>
              </a:r>
              <a:r>
                <a:rPr lang="en-US" sz="1400" dirty="0"/>
                <a:t> ºC</a:t>
              </a:r>
              <a:r>
                <a:rPr lang="en-US" sz="1400" dirty="0">
                  <a:solidFill>
                    <a:srgbClr val="000000"/>
                  </a:solidFill>
                </a:rPr>
                <a:t> during Sn deposition </a:t>
              </a:r>
              <a:endParaRPr lang="en-US" sz="1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50281D-4AB8-422F-98E0-1D95F2D6D1BF}"/>
                </a:ext>
              </a:extLst>
            </p:cNvPr>
            <p:cNvSpPr txBox="1"/>
            <p:nvPr/>
          </p:nvSpPr>
          <p:spPr>
            <a:xfrm>
              <a:off x="728836" y="3649992"/>
              <a:ext cx="4311616" cy="677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00000"/>
                  </a:solidFill>
                  <a:latin typeface="+mj-lt"/>
                </a:rPr>
                <a:t>Atomically-resolved </a:t>
              </a:r>
              <a:r>
                <a:rPr lang="en-US" sz="2000" b="1" dirty="0">
                  <a:solidFill>
                    <a:srgbClr val="000000"/>
                  </a:solidFill>
                  <a:latin typeface="+mj-lt"/>
                </a:rPr>
                <a:t>Sn/NbO </a:t>
              </a:r>
              <a:r>
                <a:rPr lang="en-US" sz="1800" b="1" dirty="0">
                  <a:solidFill>
                    <a:srgbClr val="000000"/>
                  </a:solidFill>
                  <a:latin typeface="+mj-lt"/>
                </a:rPr>
                <a:t>interface during initial growth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353345-3C64-F2F1-9285-0D90D8103298}"/>
                </a:ext>
              </a:extLst>
            </p:cNvPr>
            <p:cNvGrpSpPr/>
            <p:nvPr/>
          </p:nvGrpSpPr>
          <p:grpSpPr>
            <a:xfrm>
              <a:off x="309674" y="4469710"/>
              <a:ext cx="1845562" cy="1828800"/>
              <a:chOff x="885799" y="2682061"/>
              <a:chExt cx="1845562" cy="182880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8E03B10-64C1-65A9-C46F-BBD23BD58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5799" y="2682061"/>
                <a:ext cx="1828800" cy="182880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021A381-3E3C-BE6C-E77D-BB125D510B3A}"/>
                  </a:ext>
                </a:extLst>
              </p:cNvPr>
              <p:cNvSpPr/>
              <p:nvPr/>
            </p:nvSpPr>
            <p:spPr>
              <a:xfrm>
                <a:off x="2075769" y="4235043"/>
                <a:ext cx="655592" cy="153888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marL="114300" algn="ctr"/>
                <a:r>
                  <a:rPr lang="en-US" sz="1000" b="1" dirty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10 nm</a:t>
                </a:r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0E51009-7E0A-AFE6-8A74-4764B798058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2275830" y="4417609"/>
                <a:ext cx="36576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56AB9F-4200-1E4B-C2F6-3833C3007E27}"/>
                </a:ext>
              </a:extLst>
            </p:cNvPr>
            <p:cNvSpPr txBox="1"/>
            <p:nvPr/>
          </p:nvSpPr>
          <p:spPr>
            <a:xfrm>
              <a:off x="444788" y="4541904"/>
              <a:ext cx="1432658" cy="451763"/>
            </a:xfrm>
            <a:prstGeom prst="rect">
              <a:avLst/>
            </a:prstGeom>
            <a:solidFill>
              <a:srgbClr val="FEFFFE">
                <a:alpha val="80000"/>
              </a:srgbClr>
            </a:solidFill>
            <a:ln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algn="ctr"/>
              <a:r>
                <a:rPr lang="en-US" sz="1500" dirty="0">
                  <a:solidFill>
                    <a:srgbClr val="000000"/>
                  </a:solidFill>
                  <a:latin typeface="+mj-lt"/>
                </a:rPr>
                <a:t>Nb</a:t>
              </a:r>
              <a:r>
                <a:rPr lang="en-US" sz="1500" baseline="-25000" dirty="0">
                  <a:solidFill>
                    <a:srgbClr val="000000"/>
                  </a:solidFill>
                  <a:latin typeface="+mj-lt"/>
                </a:rPr>
                <a:t>3</a:t>
              </a:r>
              <a:r>
                <a:rPr lang="en-US" sz="1500" dirty="0">
                  <a:solidFill>
                    <a:srgbClr val="000000"/>
                  </a:solidFill>
                  <a:latin typeface="+mj-lt"/>
                </a:rPr>
                <a:t>Sn unable to form</a:t>
              </a:r>
              <a:endParaRPr lang="en-US" sz="1500" dirty="0">
                <a:latin typeface="+mj-lt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3961DED-48D0-4E30-9A05-BD054D429881}"/>
                </a:ext>
              </a:extLst>
            </p:cNvPr>
            <p:cNvCxnSpPr>
              <a:cxnSpLocks/>
            </p:cNvCxnSpPr>
            <p:nvPr/>
          </p:nvCxnSpPr>
          <p:spPr>
            <a:xfrm>
              <a:off x="2225223" y="5946298"/>
              <a:ext cx="1165551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77FB05D-0797-2DFF-7B5B-C9B99490F56B}"/>
                </a:ext>
              </a:extLst>
            </p:cNvPr>
            <p:cNvGrpSpPr/>
            <p:nvPr/>
          </p:nvGrpSpPr>
          <p:grpSpPr>
            <a:xfrm>
              <a:off x="3477524" y="4469710"/>
              <a:ext cx="1828800" cy="1828800"/>
              <a:chOff x="5205284" y="2715489"/>
              <a:chExt cx="1828800" cy="182880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82DD83E-CB6D-B5CE-6366-9B864924A4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5284" y="2715489"/>
                <a:ext cx="1828800" cy="1828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EF2A4C1-02DD-DF4E-8CC5-D0C0D3F846F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6585332" y="4487288"/>
                <a:ext cx="365760" cy="0"/>
              </a:xfrm>
              <a:prstGeom prst="line">
                <a:avLst/>
              </a:prstGeom>
              <a:ln w="222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84D49EC-FB16-3BCB-A72D-D093F994BCF1}"/>
                  </a:ext>
                </a:extLst>
              </p:cNvPr>
              <p:cNvSpPr/>
              <p:nvPr/>
            </p:nvSpPr>
            <p:spPr>
              <a:xfrm>
                <a:off x="6378492" y="4318618"/>
                <a:ext cx="655592" cy="153888"/>
              </a:xfrm>
              <a:prstGeom prst="rect">
                <a:avLst/>
              </a:prstGeom>
              <a:noFill/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marL="114300" algn="ctr"/>
                <a:r>
                  <a:rPr lang="en-US" sz="1000" b="1" dirty="0">
                    <a:solidFill>
                      <a:srgbClr val="FFFFFF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10 nm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F81B567-3AC1-ED6A-996D-495D993FD9D7}"/>
                </a:ext>
              </a:extLst>
            </p:cNvPr>
            <p:cNvSpPr txBox="1"/>
            <p:nvPr/>
          </p:nvSpPr>
          <p:spPr>
            <a:xfrm>
              <a:off x="3675595" y="4541903"/>
              <a:ext cx="1432658" cy="451763"/>
            </a:xfrm>
            <a:prstGeom prst="rect">
              <a:avLst/>
            </a:prstGeom>
            <a:solidFill>
              <a:srgbClr val="FEFFFE">
                <a:alpha val="80000"/>
              </a:srgbClr>
            </a:solidFill>
            <a:ln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algn="ctr"/>
              <a:r>
                <a:rPr lang="en-US" sz="1500" dirty="0">
                  <a:solidFill>
                    <a:srgbClr val="000000"/>
                  </a:solidFill>
                  <a:latin typeface="+mj-lt"/>
                </a:rPr>
                <a:t>Nb</a:t>
              </a:r>
              <a:r>
                <a:rPr lang="en-US" sz="1500" baseline="-25000" dirty="0">
                  <a:solidFill>
                    <a:srgbClr val="000000"/>
                  </a:solidFill>
                  <a:latin typeface="+mj-lt"/>
                </a:rPr>
                <a:t>3</a:t>
              </a:r>
              <a:r>
                <a:rPr lang="en-US" sz="1500" dirty="0">
                  <a:solidFill>
                    <a:srgbClr val="000000"/>
                  </a:solidFill>
                  <a:latin typeface="+mj-lt"/>
                </a:rPr>
                <a:t>Sn formation promoted</a:t>
              </a:r>
              <a:endParaRPr lang="en-US" sz="1500" dirty="0">
                <a:latin typeface="+mj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5BD3CC9-B526-8AFC-79D2-472448BEAB1F}"/>
                </a:ext>
              </a:extLst>
            </p:cNvPr>
            <p:cNvSpPr txBox="1"/>
            <p:nvPr/>
          </p:nvSpPr>
          <p:spPr>
            <a:xfrm>
              <a:off x="3571875" y="5157083"/>
              <a:ext cx="549938" cy="4517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 anchorCtr="1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Sn atoms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DAB693E7-9326-77A9-F8B7-594BA3064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3440" y="4633966"/>
            <a:ext cx="1446091" cy="1434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Picture 45" descr="A close-up of a surface&#10;&#10;Description automatically generated">
            <a:extLst>
              <a:ext uri="{FF2B5EF4-FFF2-40B4-BE49-F238E27FC236}">
                <a16:creationId xmlns:a16="http://schemas.microsoft.com/office/drawing/2014/main" id="{49D2D17E-F4B4-C63A-43EC-5EF6A43952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2637" y="4633966"/>
            <a:ext cx="1434750" cy="1434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834AA7C-F6A0-D729-40A3-3344542E427B}"/>
              </a:ext>
            </a:extLst>
          </p:cNvPr>
          <p:cNvSpPr txBox="1"/>
          <p:nvPr/>
        </p:nvSpPr>
        <p:spPr>
          <a:xfrm>
            <a:off x="6763272" y="3924884"/>
            <a:ext cx="5487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+mj-lt"/>
              </a:rPr>
              <a:t>Surface features impact SRF performance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C492EA6-CCBC-6E35-E31E-CC43CBE5BA3C}"/>
              </a:ext>
            </a:extLst>
          </p:cNvPr>
          <p:cNvSpPr txBox="1"/>
          <p:nvPr/>
        </p:nvSpPr>
        <p:spPr>
          <a:xfrm>
            <a:off x="10317312" y="4676255"/>
            <a:ext cx="970676" cy="254229"/>
          </a:xfrm>
          <a:prstGeom prst="rect">
            <a:avLst/>
          </a:prstGeom>
          <a:solidFill>
            <a:srgbClr val="FEFFFE">
              <a:alpha val="80000"/>
            </a:srgbClr>
          </a:solidFill>
          <a:ln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+mj-lt"/>
              </a:rPr>
              <a:t>Sn islands</a:t>
            </a:r>
            <a:endParaRPr lang="en-US" sz="1500" dirty="0">
              <a:latin typeface="+mj-l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84D7966-E3C0-15C9-D872-619C429F53C0}"/>
              </a:ext>
            </a:extLst>
          </p:cNvPr>
          <p:cNvSpPr txBox="1"/>
          <p:nvPr/>
        </p:nvSpPr>
        <p:spPr>
          <a:xfrm>
            <a:off x="6566861" y="4644028"/>
            <a:ext cx="1782724" cy="226898"/>
          </a:xfrm>
          <a:prstGeom prst="rect">
            <a:avLst/>
          </a:prstGeom>
          <a:solidFill>
            <a:srgbClr val="FEFFFE">
              <a:alpha val="80000"/>
            </a:srgbClr>
          </a:solidFill>
          <a:ln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+mj-lt"/>
              </a:rPr>
              <a:t>Surface corrugations</a:t>
            </a:r>
            <a:endParaRPr lang="en-US" sz="1500" dirty="0">
              <a:latin typeface="+mj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A42EF3E-7CB4-237B-604B-7FFA8AE7F479}"/>
              </a:ext>
            </a:extLst>
          </p:cNvPr>
          <p:cNvSpPr txBox="1"/>
          <p:nvPr/>
        </p:nvSpPr>
        <p:spPr>
          <a:xfrm>
            <a:off x="6382516" y="5766615"/>
            <a:ext cx="1362020" cy="226897"/>
          </a:xfrm>
          <a:prstGeom prst="rect">
            <a:avLst/>
          </a:prstGeom>
          <a:solidFill>
            <a:srgbClr val="FEFFFE">
              <a:alpha val="80000"/>
            </a:srgbClr>
          </a:solidFill>
          <a:ln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  <a:latin typeface="+mj-lt"/>
              </a:rPr>
              <a:t>Sn deficiencies</a:t>
            </a:r>
            <a:endParaRPr lang="en-US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8346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693248" y="1038243"/>
            <a:ext cx="10765971" cy="2421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0432FF"/>
                </a:solidFill>
                <a:latin typeface="Arial"/>
                <a:cs typeface="Arial"/>
              </a:rPr>
              <a:t>Recent important advances in characterizing Nb</a:t>
            </a:r>
            <a:r>
              <a:rPr lang="en-US" sz="1800" b="1" u="sng" baseline="-25000" dirty="0">
                <a:solidFill>
                  <a:srgbClr val="0432FF"/>
                </a:solidFill>
                <a:latin typeface="Arial"/>
                <a:cs typeface="Arial"/>
              </a:rPr>
              <a:t>3</a:t>
            </a:r>
            <a:r>
              <a:rPr lang="en-US" sz="1800" b="1" u="sng" dirty="0">
                <a:solidFill>
                  <a:srgbClr val="0432FF"/>
                </a:solidFill>
                <a:latin typeface="Arial"/>
                <a:cs typeface="Arial"/>
              </a:rPr>
              <a:t>Sn films:</a:t>
            </a:r>
          </a:p>
          <a:p>
            <a:pPr marL="799300" lvl="1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kern="0" dirty="0"/>
              <a:t>Helium atom scattering (HAS) measures in situ high-temperature structure and growth dynamics with atomic precision.</a:t>
            </a:r>
          </a:p>
          <a:p>
            <a:pPr marL="799300" lvl="1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kern="0" dirty="0"/>
              <a:t>1st fully </a:t>
            </a:r>
            <a:r>
              <a:rPr lang="en-US" sz="2000" i="1" kern="0" dirty="0"/>
              <a:t>ab initio</a:t>
            </a:r>
            <a:r>
              <a:rPr lang="en-US" sz="2000" kern="0" dirty="0"/>
              <a:t> theory of inelastic HAS matching experimental intensities from Nb</a:t>
            </a:r>
          </a:p>
          <a:p>
            <a:pPr marL="456743" lvl="1">
              <a:spcBef>
                <a:spcPts val="1000"/>
              </a:spcBef>
            </a:pPr>
            <a:r>
              <a:rPr lang="en-US" sz="2000" dirty="0">
                <a:solidFill>
                  <a:srgbClr val="04A64C"/>
                </a:solidFill>
              </a:rPr>
              <a:t>⇒ improvements in next-gen SRF interfaces for cavity applications </a:t>
            </a:r>
            <a:r>
              <a:rPr lang="en-US" sz="2000" kern="0" dirty="0"/>
              <a:t> </a:t>
            </a:r>
          </a:p>
          <a:p>
            <a:pPr marL="456743" lvl="1">
              <a:spcBef>
                <a:spcPts val="1000"/>
              </a:spcBef>
            </a:pPr>
            <a:endParaRPr lang="en-US" sz="2000" kern="0" dirty="0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F90C39F-FAA1-C8B3-926C-0D46D03F6278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F981790A-0F59-C3A5-D56C-948B9FBC6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27B403A-34C7-5AEE-7AEA-FCD8A762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19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BD411E5-8E70-64C5-41EA-1C676E0FD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0" y="-1498"/>
            <a:ext cx="10200149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1.1: Methods of growth and their refinement leading to annually enhanced performance for Nb3Sn on Nb and Cu substrates.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8DB96F-0A81-810B-D305-4053BA8FE52B}"/>
              </a:ext>
            </a:extLst>
          </p:cNvPr>
          <p:cNvSpPr txBox="1"/>
          <p:nvPr/>
        </p:nvSpPr>
        <p:spPr>
          <a:xfrm>
            <a:off x="298906" y="2917770"/>
            <a:ext cx="3696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High temperature helium diffraction determines surface 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BEBFB-4975-E542-8422-EC789F1BD3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" r="4221"/>
          <a:stretch/>
        </p:blipFill>
        <p:spPr>
          <a:xfrm>
            <a:off x="747136" y="3871528"/>
            <a:ext cx="2680668" cy="24695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49EF65-A552-9BFB-5385-D9FC58FF25E7}"/>
              </a:ext>
            </a:extLst>
          </p:cNvPr>
          <p:cNvSpPr txBox="1"/>
          <p:nvPr/>
        </p:nvSpPr>
        <p:spPr>
          <a:xfrm>
            <a:off x="3527115" y="3048732"/>
            <a:ext cx="4792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He scatters from electron density.</a:t>
            </a:r>
          </a:p>
          <a:p>
            <a:pPr algn="ctr"/>
            <a:r>
              <a:rPr lang="en-US" sz="2000" b="1" dirty="0"/>
              <a:t>Theory in agreement with experiment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EE8084-DD83-E300-CA77-CD89F8538E77}"/>
              </a:ext>
            </a:extLst>
          </p:cNvPr>
          <p:cNvSpPr/>
          <p:nvPr/>
        </p:nvSpPr>
        <p:spPr>
          <a:xfrm>
            <a:off x="0" y="6123907"/>
            <a:ext cx="77845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en-US" sz="1000" dirty="0">
                <a:solidFill>
                  <a:srgbClr val="000000"/>
                </a:solidFill>
              </a:rPr>
              <a:t>A. A. McMillan, J. D. Graham, S. W. </a:t>
            </a:r>
            <a:r>
              <a:rPr lang="en-US" sz="1000" dirty="0" err="1">
                <a:solidFill>
                  <a:srgbClr val="000000"/>
                </a:solidFill>
              </a:rPr>
              <a:t>Willson</a:t>
            </a:r>
            <a:r>
              <a:rPr lang="en-US" sz="1000" dirty="0">
                <a:solidFill>
                  <a:srgbClr val="000000"/>
                </a:solidFill>
              </a:rPr>
              <a:t>, R. G. Farber, C. J. Thompson, S. J. Sibener </a:t>
            </a:r>
            <a:r>
              <a:rPr lang="en-US" sz="1000" i="1" dirty="0" err="1">
                <a:solidFill>
                  <a:srgbClr val="000000"/>
                </a:solidFill>
              </a:rPr>
              <a:t>Supercond</a:t>
            </a:r>
            <a:r>
              <a:rPr lang="en-US" sz="1000" i="1" dirty="0">
                <a:solidFill>
                  <a:srgbClr val="000000"/>
                </a:solidFill>
              </a:rPr>
              <a:t>. Sci. Technol. </a:t>
            </a:r>
            <a:r>
              <a:rPr lang="en-US" sz="1000" b="1" dirty="0">
                <a:solidFill>
                  <a:srgbClr val="000000"/>
                </a:solidFill>
              </a:rPr>
              <a:t>33,</a:t>
            </a:r>
            <a:r>
              <a:rPr lang="en-US" sz="1000" dirty="0">
                <a:solidFill>
                  <a:srgbClr val="000000"/>
                </a:solidFill>
              </a:rPr>
              <a:t> 105012 (2020).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4E3D94-FC59-C5E7-1192-5401D6D10D9C}"/>
              </a:ext>
            </a:extLst>
          </p:cNvPr>
          <p:cNvSpPr/>
          <p:nvPr/>
        </p:nvSpPr>
        <p:spPr>
          <a:xfrm>
            <a:off x="0" y="6282579"/>
            <a:ext cx="71256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en-US" sz="1000" dirty="0">
                <a:solidFill>
                  <a:srgbClr val="000000"/>
                </a:solidFill>
                <a:latin typeface="Arial" panose="020B0604020202020204"/>
              </a:rPr>
              <a:t>A. A. McMillan, C. J. Thompson, M. M. Kelley, J. D. Graham, T. A. Arias, S. J. Sibener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/>
              </a:rPr>
              <a:t>J. Chem. Phys.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156,</a:t>
            </a:r>
            <a:r>
              <a:rPr kumimoji="0" lang="en-US" sz="10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1000" dirty="0"/>
              <a:t>124702 (2022). 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C42E284-538F-418D-A1AE-E2CE493A379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041375" y="3933433"/>
            <a:ext cx="3444677" cy="244548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9C12E18-D27B-0E49-09B4-DC7E27E0A188}"/>
              </a:ext>
            </a:extLst>
          </p:cNvPr>
          <p:cNvSpPr txBox="1"/>
          <p:nvPr/>
        </p:nvSpPr>
        <p:spPr>
          <a:xfrm>
            <a:off x="8041375" y="3036900"/>
            <a:ext cx="402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Nitrogen dosing affects diffraction peak intensities</a:t>
            </a:r>
          </a:p>
        </p:txBody>
      </p:sp>
      <p:grpSp>
        <p:nvGrpSpPr>
          <p:cNvPr id="36" name="Google Shape;173;g1f2b9567571_1_61">
            <a:extLst>
              <a:ext uri="{FF2B5EF4-FFF2-40B4-BE49-F238E27FC236}">
                <a16:creationId xmlns:a16="http://schemas.microsoft.com/office/drawing/2014/main" id="{0585FCE8-771D-C144-744F-FD25213B2219}"/>
              </a:ext>
            </a:extLst>
          </p:cNvPr>
          <p:cNvGrpSpPr/>
          <p:nvPr/>
        </p:nvGrpSpPr>
        <p:grpSpPr>
          <a:xfrm>
            <a:off x="4094743" y="3887580"/>
            <a:ext cx="3847320" cy="2013659"/>
            <a:chOff x="6669988" y="3541299"/>
            <a:chExt cx="4766824" cy="2213725"/>
          </a:xfrm>
        </p:grpSpPr>
        <p:grpSp>
          <p:nvGrpSpPr>
            <p:cNvPr id="37" name="Google Shape;174;g1f2b9567571_1_61">
              <a:extLst>
                <a:ext uri="{FF2B5EF4-FFF2-40B4-BE49-F238E27FC236}">
                  <a16:creationId xmlns:a16="http://schemas.microsoft.com/office/drawing/2014/main" id="{C4C0FCC2-9106-BDDF-DADD-C8BD9DBFF235}"/>
                </a:ext>
              </a:extLst>
            </p:cNvPr>
            <p:cNvGrpSpPr/>
            <p:nvPr/>
          </p:nvGrpSpPr>
          <p:grpSpPr>
            <a:xfrm>
              <a:off x="6669988" y="3541299"/>
              <a:ext cx="4766824" cy="2213725"/>
              <a:chOff x="7037575" y="2599649"/>
              <a:chExt cx="4766824" cy="2213725"/>
            </a:xfrm>
          </p:grpSpPr>
          <p:pic>
            <p:nvPicPr>
              <p:cNvPr id="39" name="Google Shape;175;g1f2b9567571_1_61">
                <a:extLst>
                  <a:ext uri="{FF2B5EF4-FFF2-40B4-BE49-F238E27FC236}">
                    <a16:creationId xmlns:a16="http://schemas.microsoft.com/office/drawing/2014/main" id="{F4BE83F5-6F33-AAF4-1FB9-A8AA46BD441A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b="68863"/>
              <a:stretch/>
            </p:blipFill>
            <p:spPr>
              <a:xfrm>
                <a:off x="7040750" y="2599649"/>
                <a:ext cx="4763649" cy="1690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Google Shape;176;g1f2b9567571_1_61">
                <a:extLst>
                  <a:ext uri="{FF2B5EF4-FFF2-40B4-BE49-F238E27FC236}">
                    <a16:creationId xmlns:a16="http://schemas.microsoft.com/office/drawing/2014/main" id="{3FA52B83-E0B6-F153-1293-3E969181B49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t="88860"/>
              <a:stretch/>
            </p:blipFill>
            <p:spPr>
              <a:xfrm>
                <a:off x="7037575" y="4208574"/>
                <a:ext cx="4763649" cy="604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8" name="Google Shape;177;g1f2b9567571_1_61">
              <a:extLst>
                <a:ext uri="{FF2B5EF4-FFF2-40B4-BE49-F238E27FC236}">
                  <a16:creationId xmlns:a16="http://schemas.microsoft.com/office/drawing/2014/main" id="{61ABB2DB-F9E1-D9E7-EB2B-618F84393BAE}"/>
                </a:ext>
              </a:extLst>
            </p:cNvPr>
            <p:cNvSpPr/>
            <p:nvPr/>
          </p:nvSpPr>
          <p:spPr>
            <a:xfrm rot="-5400000">
              <a:off x="6131450" y="4342100"/>
              <a:ext cx="1460400" cy="272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1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 </a:t>
              </a:r>
              <a:r>
                <a:rPr lang="en-US" sz="1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(meV) →</a:t>
              </a:r>
              <a:endPara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1632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AD1C0D-4A51-9348-B0DE-8467E550AE92}"/>
              </a:ext>
            </a:extLst>
          </p:cNvPr>
          <p:cNvSpPr/>
          <p:nvPr/>
        </p:nvSpPr>
        <p:spPr>
          <a:xfrm>
            <a:off x="7853718" y="1716705"/>
            <a:ext cx="3387832" cy="1475789"/>
          </a:xfrm>
          <a:prstGeom prst="rect">
            <a:avLst/>
          </a:prstGeom>
        </p:spPr>
        <p:txBody>
          <a:bodyPr wrap="square" lIns="91345" tIns="45672" rIns="91345" bIns="45672" anchor="t">
            <a:spAutoFit/>
          </a:bodyPr>
          <a:lstStyle/>
          <a:p>
            <a:pPr marL="2232965" indent="-2224718" defTabSz="913486">
              <a:defRPr/>
            </a:pPr>
            <a:r>
              <a:rPr lang="en-US" sz="1798" kern="0" dirty="0">
                <a:solidFill>
                  <a:srgbClr val="4C4D52"/>
                </a:solidFill>
                <a:latin typeface="Arial"/>
              </a:rPr>
              <a:t>ANL:               J. Elam</a:t>
            </a:r>
          </a:p>
          <a:p>
            <a:pPr marL="2232965" indent="-2224718" defTabSz="913486">
              <a:defRPr/>
            </a:pPr>
            <a:r>
              <a:rPr lang="en-US" sz="1798" kern="0" dirty="0">
                <a:solidFill>
                  <a:srgbClr val="4C4D52"/>
                </a:solidFill>
                <a:latin typeface="Arial"/>
              </a:rPr>
              <a:t>TRIUMF:        B. Laxdal</a:t>
            </a:r>
          </a:p>
          <a:p>
            <a:pPr marL="2232965" indent="-2224718" defTabSz="913486">
              <a:defRPr/>
            </a:pPr>
            <a:r>
              <a:rPr lang="en-US" sz="1798" kern="0" dirty="0">
                <a:solidFill>
                  <a:srgbClr val="4C4D52"/>
                </a:solidFill>
                <a:latin typeface="Arial"/>
              </a:rPr>
              <a:t>FNAL:            S. Posen </a:t>
            </a:r>
          </a:p>
          <a:p>
            <a:pPr marL="2232965" indent="-2224718" defTabSz="913486">
              <a:defRPr/>
            </a:pPr>
            <a:r>
              <a:rPr lang="en-US" sz="1798" kern="0" dirty="0">
                <a:solidFill>
                  <a:srgbClr val="4C4D52"/>
                </a:solidFill>
                <a:latin typeface="Arial"/>
              </a:rPr>
              <a:t>Clark Atlanta: G. Japaridze </a:t>
            </a:r>
          </a:p>
          <a:p>
            <a:pPr marL="2232965" indent="-2224718" defTabSz="913486">
              <a:defRPr/>
            </a:pPr>
            <a:r>
              <a:rPr lang="en-US" sz="1798" kern="0" dirty="0">
                <a:solidFill>
                  <a:srgbClr val="4C4D52"/>
                </a:solidFill>
                <a:latin typeface="Arial"/>
              </a:rPr>
              <a:t>                       X. Wang</a:t>
            </a:r>
            <a:endParaRPr lang="en-US" sz="1798" kern="0" dirty="0">
              <a:solidFill>
                <a:srgbClr val="4C4D52"/>
              </a:solidFill>
              <a:latin typeface="Arial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8095D6-213A-E64E-891E-5B54593A18F3}"/>
              </a:ext>
            </a:extLst>
          </p:cNvPr>
          <p:cNvSpPr/>
          <p:nvPr/>
        </p:nvSpPr>
        <p:spPr>
          <a:xfrm>
            <a:off x="165350" y="4061120"/>
            <a:ext cx="11720599" cy="2367411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 lIns="91345" tIns="45672" rIns="91345" bIns="45672" anchor="t">
            <a:spAutoFit/>
          </a:bodyPr>
          <a:lstStyle/>
          <a:p>
            <a:pPr>
              <a:defRPr/>
            </a:pPr>
            <a:r>
              <a:rPr lang="en-US" sz="2797" b="1" dirty="0">
                <a:solidFill>
                  <a:srgbClr val="00355F"/>
                </a:solidFill>
                <a:latin typeface="Calibri"/>
                <a:ea typeface="Yu Gothic Light"/>
                <a:cs typeface="Calibri"/>
              </a:rPr>
              <a:t>Optimal Outcome: </a:t>
            </a:r>
            <a:r>
              <a:rPr lang="en-US" i="1" dirty="0">
                <a:solidFill>
                  <a:srgbClr val="4C4D52"/>
                </a:solidFill>
                <a:latin typeface="Calibri"/>
                <a:cs typeface="Calibri"/>
              </a:rPr>
              <a:t>The advanced methods and surfaces for next-generation SRF cavities that will enable </a:t>
            </a: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game-changing reduction of cooling power needs (10× lower than traditional bulk Nb cavities)</a:t>
            </a:r>
            <a:r>
              <a:rPr lang="en-US" i="1" dirty="0">
                <a:latin typeface="Calibri"/>
                <a:cs typeface="Calibri"/>
              </a:rPr>
              <a:t>, </a:t>
            </a:r>
            <a:r>
              <a:rPr lang="en-US" i="1" dirty="0">
                <a:solidFill>
                  <a:srgbClr val="4C4D52"/>
                </a:solidFill>
                <a:latin typeface="Calibri"/>
                <a:cs typeface="Calibri"/>
              </a:rPr>
              <a:t>will enable </a:t>
            </a: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higher temperature operation </a:t>
            </a:r>
            <a:r>
              <a:rPr lang="en-US" i="1" dirty="0">
                <a:solidFill>
                  <a:srgbClr val="4C4D52"/>
                </a:solidFill>
                <a:latin typeface="Calibri"/>
                <a:cs typeface="Calibri"/>
              </a:rPr>
              <a:t>(well above the 2.17K Lambda point of liquid helium), and will provide </a:t>
            </a: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higher accelerating fields (2× higher than traditional bulk Nb cavities)</a:t>
            </a:r>
            <a:r>
              <a:rPr lang="en-US" i="1" dirty="0">
                <a:solidFill>
                  <a:srgbClr val="4C4D52"/>
                </a:solidFill>
                <a:latin typeface="Calibri"/>
                <a:cs typeface="Calibri"/>
              </a:rPr>
              <a:t> for lower cryogenic system costs, energy sustainability, and simpler refrigeration.</a:t>
            </a:r>
            <a:endParaRPr lang="en-US" dirty="0">
              <a:solidFill>
                <a:srgbClr val="4C4D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B166F0-72D4-524C-9743-1D99D8BD468F}"/>
              </a:ext>
            </a:extLst>
          </p:cNvPr>
          <p:cNvGrpSpPr/>
          <p:nvPr/>
        </p:nvGrpSpPr>
        <p:grpSpPr>
          <a:xfrm>
            <a:off x="1010771" y="1133521"/>
            <a:ext cx="2611347" cy="2595540"/>
            <a:chOff x="1050857" y="2932229"/>
            <a:chExt cx="2614070" cy="259824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BDEDAAC-34A3-494C-9238-8ECAAB53AEF1}"/>
                </a:ext>
              </a:extLst>
            </p:cNvPr>
            <p:cNvGrpSpPr/>
            <p:nvPr/>
          </p:nvGrpSpPr>
          <p:grpSpPr>
            <a:xfrm>
              <a:off x="1050857" y="3301561"/>
              <a:ext cx="2614070" cy="2228915"/>
              <a:chOff x="1001933" y="3355385"/>
              <a:chExt cx="2614070" cy="222891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E876617-A0F8-774E-B2E0-1A7AE0224F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08774" y="3445037"/>
                <a:ext cx="789986" cy="1278377"/>
              </a:xfrm>
              <a:prstGeom prst="rect">
                <a:avLst/>
              </a:prstGeom>
              <a:ln w="28575">
                <a:solidFill>
                  <a:srgbClr val="B42D25"/>
                </a:solidFill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31B331-75DD-9849-9CA9-5CBA0495B429}"/>
                  </a:ext>
                </a:extLst>
              </p:cNvPr>
              <p:cNvSpPr txBox="1"/>
              <p:nvPr/>
            </p:nvSpPr>
            <p:spPr>
              <a:xfrm>
                <a:off x="2727294" y="4752950"/>
                <a:ext cx="839066" cy="646331"/>
              </a:xfrm>
              <a:prstGeom prst="rect">
                <a:avLst/>
              </a:prstGeom>
              <a:solidFill>
                <a:srgbClr val="FFFFFF">
                  <a:alpha val="65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348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99" b="1" kern="0" dirty="0">
                    <a:solidFill>
                      <a:srgbClr val="4C4D52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Mark Transtrum</a:t>
                </a:r>
              </a:p>
              <a:p>
                <a:pPr algn="ctr" defTabSz="91348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99" b="1" kern="0" dirty="0">
                    <a:solidFill>
                      <a:srgbClr val="4C4D52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BYU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3B0CF2A-C33C-164C-9FB8-0F847978A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29081" y="3445037"/>
                <a:ext cx="798213" cy="1278503"/>
              </a:xfrm>
              <a:prstGeom prst="rect">
                <a:avLst/>
              </a:prstGeom>
              <a:ln w="28575">
                <a:solidFill>
                  <a:srgbClr val="B42D25"/>
                </a:solidFill>
              </a:ln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CFE49EB-1759-874A-914A-B5901E3C2B48}"/>
                  </a:ext>
                </a:extLst>
              </p:cNvPr>
              <p:cNvSpPr txBox="1"/>
              <p:nvPr/>
            </p:nvSpPr>
            <p:spPr>
              <a:xfrm>
                <a:off x="1924597" y="4752950"/>
                <a:ext cx="802697" cy="831350"/>
              </a:xfrm>
              <a:prstGeom prst="rect">
                <a:avLst/>
              </a:prstGeom>
              <a:solidFill>
                <a:srgbClr val="FFFFFF">
                  <a:alpha val="65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348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99" b="1" kern="0" dirty="0">
                    <a:solidFill>
                      <a:srgbClr val="4C4D52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Steve Sibener</a:t>
                </a:r>
              </a:p>
              <a:p>
                <a:pPr algn="ctr" defTabSz="91348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99" b="1" kern="0" dirty="0">
                    <a:solidFill>
                      <a:srgbClr val="4C4D52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U Chicago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53483AB-20D3-CA4C-8452-ECAF42C9B5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46178" y="3445037"/>
                <a:ext cx="801315" cy="1280160"/>
              </a:xfrm>
              <a:prstGeom prst="rect">
                <a:avLst/>
              </a:prstGeom>
              <a:ln w="28575">
                <a:solidFill>
                  <a:srgbClr val="4A72C6"/>
                </a:solidFill>
              </a:ln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27F1B98-2212-6D4E-B6A4-37E3F04D6704}"/>
                  </a:ext>
                </a:extLst>
              </p:cNvPr>
              <p:cNvSpPr txBox="1"/>
              <p:nvPr/>
            </p:nvSpPr>
            <p:spPr>
              <a:xfrm>
                <a:off x="1001933" y="4752950"/>
                <a:ext cx="845560" cy="646331"/>
              </a:xfrm>
              <a:prstGeom prst="rect">
                <a:avLst/>
              </a:prstGeom>
              <a:solidFill>
                <a:srgbClr val="FFFFFF">
                  <a:alpha val="65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91348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99" b="1" kern="0" dirty="0">
                    <a:solidFill>
                      <a:srgbClr val="4C4D52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Matthias Liepe</a:t>
                </a:r>
              </a:p>
              <a:p>
                <a:pPr algn="ctr" defTabSz="91348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99" b="1" kern="0" dirty="0">
                    <a:solidFill>
                      <a:srgbClr val="4C4D52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Cornell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E2C3035-E8F4-F244-80FF-57B2795CC8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176" y="3355385"/>
                <a:ext cx="2596827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92C37B-3E06-BF48-9A30-9DBCED5A0E59}"/>
                </a:ext>
              </a:extLst>
            </p:cNvPr>
            <p:cNvSpPr txBox="1"/>
            <p:nvPr/>
          </p:nvSpPr>
          <p:spPr>
            <a:xfrm>
              <a:off x="1499252" y="2932229"/>
              <a:ext cx="1800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486">
                <a:defRPr/>
              </a:pPr>
              <a:r>
                <a:rPr lang="en-US" sz="1798" kern="0" dirty="0">
                  <a:solidFill>
                    <a:srgbClr val="B42D25"/>
                  </a:solidFill>
                  <a:latin typeface="Arial"/>
                </a:rPr>
                <a:t>Theme Leaders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9120D17-142D-E945-8955-B9D06C303352}"/>
              </a:ext>
            </a:extLst>
          </p:cNvPr>
          <p:cNvSpPr txBox="1"/>
          <p:nvPr/>
        </p:nvSpPr>
        <p:spPr>
          <a:xfrm>
            <a:off x="5285992" y="1151898"/>
            <a:ext cx="927492" cy="368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486">
              <a:defRPr/>
            </a:pPr>
            <a:r>
              <a:rPr lang="en-US" sz="1798" kern="0" dirty="0">
                <a:solidFill>
                  <a:srgbClr val="B42D25"/>
                </a:solidFill>
                <a:latin typeface="Arial"/>
              </a:rPr>
              <a:t>Faculty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B09094-3F81-684A-AF24-4453F704C6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2658" y="1585534"/>
            <a:ext cx="788173" cy="1276865"/>
          </a:xfrm>
          <a:prstGeom prst="rect">
            <a:avLst/>
          </a:prstGeom>
          <a:ln w="28575">
            <a:solidFill>
              <a:srgbClr val="B42D25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3AC6EBF-4BAC-0641-A250-D11E89F7BD10}"/>
              </a:ext>
            </a:extLst>
          </p:cNvPr>
          <p:cNvSpPr txBox="1"/>
          <p:nvPr/>
        </p:nvSpPr>
        <p:spPr>
          <a:xfrm>
            <a:off x="6644877" y="2898577"/>
            <a:ext cx="783199" cy="645658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9" b="1" kern="0" dirty="0">
                <a:solidFill>
                  <a:srgbClr val="4C4D52"/>
                </a:solidFill>
                <a:latin typeface="Arial Narrow" charset="0"/>
                <a:ea typeface="Arial Narrow" charset="0"/>
                <a:cs typeface="Arial Narrow" charset="0"/>
              </a:rPr>
              <a:t>Jim Sethna Cornell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54EB95-02A0-2142-83AE-75D796DAA9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574" y="1587401"/>
            <a:ext cx="798837" cy="1276960"/>
          </a:xfrm>
          <a:prstGeom prst="rect">
            <a:avLst/>
          </a:prstGeom>
          <a:ln w="28575">
            <a:solidFill>
              <a:srgbClr val="B42D25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F68A58-A4CD-4147-8BCD-F4ABEE98EE26}"/>
              </a:ext>
            </a:extLst>
          </p:cNvPr>
          <p:cNvSpPr txBox="1"/>
          <p:nvPr/>
        </p:nvSpPr>
        <p:spPr>
          <a:xfrm>
            <a:off x="4020510" y="2898577"/>
            <a:ext cx="800214" cy="645658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9" b="1" kern="0" dirty="0">
                <a:solidFill>
                  <a:srgbClr val="4C4D52"/>
                </a:solidFill>
                <a:latin typeface="Arial Narrow" charset="0"/>
                <a:ea typeface="Arial Narrow" charset="0"/>
                <a:cs typeface="Arial Narrow" charset="0"/>
              </a:rPr>
              <a:t>Tomás Arias</a:t>
            </a:r>
          </a:p>
          <a:p>
            <a:pPr algn="ctr" defTabSz="9134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9" b="1" kern="0" dirty="0">
                <a:solidFill>
                  <a:srgbClr val="4C4D52"/>
                </a:solidFill>
                <a:latin typeface="Arial Narrow" charset="0"/>
                <a:ea typeface="Arial Narrow" charset="0"/>
                <a:cs typeface="Arial Narrow" charset="0"/>
              </a:rPr>
              <a:t>Cornell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F96CEE-24A1-ED4A-BBAA-9ABC70F4AF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1621" y="1585534"/>
            <a:ext cx="794906" cy="127882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48D02E1-E86C-924D-B4D5-1B9B88C209C9}"/>
              </a:ext>
            </a:extLst>
          </p:cNvPr>
          <p:cNvSpPr txBox="1"/>
          <p:nvPr/>
        </p:nvSpPr>
        <p:spPr>
          <a:xfrm>
            <a:off x="4891620" y="2898577"/>
            <a:ext cx="792190" cy="645658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9" b="1" kern="0" dirty="0">
                <a:solidFill>
                  <a:srgbClr val="4C4D52"/>
                </a:solidFill>
                <a:latin typeface="Arial Narrow" charset="0"/>
                <a:ea typeface="Arial Narrow" charset="0"/>
                <a:cs typeface="Arial Narrow" charset="0"/>
              </a:rPr>
              <a:t>Richard Hennig</a:t>
            </a:r>
          </a:p>
          <a:p>
            <a:pPr algn="ctr" defTabSz="9134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9" b="1" kern="0" dirty="0">
                <a:solidFill>
                  <a:srgbClr val="4C4D52"/>
                </a:solidFill>
                <a:latin typeface="Arial Narrow" charset="0"/>
                <a:ea typeface="Arial Narrow" charset="0"/>
                <a:cs typeface="Arial Narrow" charset="0"/>
              </a:rPr>
              <a:t>U Florida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50B36E6-FA92-1B4F-A2DC-51B1F6F38F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9738" y="1585534"/>
            <a:ext cx="794062" cy="1278827"/>
          </a:xfrm>
          <a:prstGeom prst="rect">
            <a:avLst/>
          </a:prstGeom>
          <a:ln w="28575">
            <a:solidFill>
              <a:srgbClr val="B42D25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6B15DAA-5051-4940-91AF-729C4779FA84}"/>
              </a:ext>
            </a:extLst>
          </p:cNvPr>
          <p:cNvSpPr txBox="1"/>
          <p:nvPr/>
        </p:nvSpPr>
        <p:spPr>
          <a:xfrm>
            <a:off x="5767224" y="2898577"/>
            <a:ext cx="776577" cy="645658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algn="ctr" defTabSz="9134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9" b="1" kern="0" dirty="0">
                <a:solidFill>
                  <a:srgbClr val="4C4D52"/>
                </a:solidFill>
                <a:latin typeface="Arial Narrow" charset="0"/>
                <a:ea typeface="Arial Narrow" charset="0"/>
                <a:cs typeface="Arial Narrow" charset="0"/>
              </a:rPr>
              <a:t>David Muller</a:t>
            </a:r>
          </a:p>
          <a:p>
            <a:pPr algn="ctr" defTabSz="9134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9" b="1" kern="0" dirty="0">
                <a:solidFill>
                  <a:srgbClr val="4C4D52"/>
                </a:solidFill>
                <a:latin typeface="Arial Narrow" charset="0"/>
                <a:ea typeface="Arial Narrow" charset="0"/>
                <a:cs typeface="Arial Narrow" charset="0"/>
              </a:rPr>
              <a:t>Cornell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46D054-D344-944C-BDCF-3824328EA915}"/>
              </a:ext>
            </a:extLst>
          </p:cNvPr>
          <p:cNvCxnSpPr>
            <a:cxnSpLocks/>
          </p:cNvCxnSpPr>
          <p:nvPr/>
        </p:nvCxnSpPr>
        <p:spPr>
          <a:xfrm>
            <a:off x="3987814" y="1502066"/>
            <a:ext cx="34687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299E3CE-979A-7941-8A56-0268A11BBFD5}"/>
              </a:ext>
            </a:extLst>
          </p:cNvPr>
          <p:cNvSpPr txBox="1"/>
          <p:nvPr/>
        </p:nvSpPr>
        <p:spPr>
          <a:xfrm>
            <a:off x="9093585" y="1160823"/>
            <a:ext cx="1055600" cy="368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486">
              <a:defRPr/>
            </a:pPr>
            <a:r>
              <a:rPr lang="en-US" sz="1798" kern="0" dirty="0">
                <a:solidFill>
                  <a:srgbClr val="B42D25"/>
                </a:solidFill>
                <a:latin typeface="Arial"/>
              </a:rPr>
              <a:t>Affiliates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CD76B8-D707-2642-B3F7-BD8E21D9DDA5}"/>
              </a:ext>
            </a:extLst>
          </p:cNvPr>
          <p:cNvCxnSpPr>
            <a:cxnSpLocks/>
          </p:cNvCxnSpPr>
          <p:nvPr/>
        </p:nvCxnSpPr>
        <p:spPr>
          <a:xfrm>
            <a:off x="7853717" y="1499506"/>
            <a:ext cx="34687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9">
            <a:extLst>
              <a:ext uri="{FF2B5EF4-FFF2-40B4-BE49-F238E27FC236}">
                <a16:creationId xmlns:a16="http://schemas.microsoft.com/office/drawing/2014/main" id="{F08954AB-4733-664F-97C8-BC74B19CA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-1498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Beam Acceleration (SRF) Theme</a:t>
            </a:r>
          </a:p>
        </p:txBody>
      </p:sp>
      <p:sp>
        <p:nvSpPr>
          <p:cNvPr id="31" name="Line 7">
            <a:extLst>
              <a:ext uri="{FF2B5EF4-FFF2-40B4-BE49-F238E27FC236}">
                <a16:creationId xmlns:a16="http://schemas.microsoft.com/office/drawing/2014/main" id="{E59F43E7-7EDD-C641-AAF7-08CCC677E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0B1EF42-2121-C34E-9553-8BCEAC8A983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33" name="Picture 32" descr="nsf1.gif">
            <a:extLst>
              <a:ext uri="{FF2B5EF4-FFF2-40B4-BE49-F238E27FC236}">
                <a16:creationId xmlns:a16="http://schemas.microsoft.com/office/drawing/2014/main" id="{555A5424-8E4D-054A-9824-1159231860F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D4B2FB8F-6366-6ED1-4DB1-A56A93A81A0E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9D2DD-116C-9B52-C355-999602CC5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A892762B-0FC4-1812-94DB-ED930554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2164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181654" y="1213423"/>
            <a:ext cx="6896946" cy="4734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/>
                <a:cs typeface="Arial"/>
              </a:rPr>
              <a:t>Recent important theory advances:</a:t>
            </a:r>
          </a:p>
          <a:p>
            <a:pPr marL="799300" lvl="1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3D time-dependent Ginzburg-Landau simulations of Sn-depleted regions in Nb</a:t>
            </a:r>
            <a:r>
              <a:rPr lang="en-US" sz="2000" baseline="-25000" dirty="0"/>
              <a:t>3</a:t>
            </a:r>
            <a:r>
              <a:rPr lang="en-US" sz="2000" dirty="0"/>
              <a:t>Sn </a:t>
            </a:r>
          </a:p>
          <a:p>
            <a:pPr marL="1408474" lvl="2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Modeled losses mimic quality factors in real-world cavities.</a:t>
            </a:r>
          </a:p>
          <a:p>
            <a:pPr marL="804863" lvl="2" indent="-341313">
              <a:spcBef>
                <a:spcPts val="1000"/>
              </a:spcBef>
            </a:pPr>
            <a:r>
              <a:rPr lang="en-US" sz="2000" dirty="0">
                <a:solidFill>
                  <a:srgbClr val="04A64C"/>
                </a:solidFill>
              </a:rPr>
              <a:t>⇒  Simulations reveal which defects are responsible for observed performance issues</a:t>
            </a:r>
            <a:endParaRPr lang="en-US" sz="2000" dirty="0"/>
          </a:p>
          <a:p>
            <a:pPr marL="799300" lvl="1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Two-domain TDGL simulations to model rough SC-vacuum interface, including field enhancement </a:t>
            </a:r>
          </a:p>
          <a:p>
            <a:pPr marL="804863" lvl="1" indent="-341313">
              <a:spcBef>
                <a:spcPts val="1000"/>
              </a:spcBef>
            </a:pPr>
            <a:r>
              <a:rPr lang="en-US" sz="2000" dirty="0">
                <a:solidFill>
                  <a:srgbClr val="04A64C"/>
                </a:solidFill>
              </a:rPr>
              <a:t>⇒  Simulations reveal that geometric and material defects have a complex tradeoff between their ability to nucleate magnetic vortices (reducing efficiency) and pinning vortices (preventing quench)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F90C39F-FAA1-C8B3-926C-0D46D03F6278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F981790A-0F59-C3A5-D56C-948B9FBC6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27B403A-34C7-5AEE-7AEA-FCD8A762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20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23DD97-CA76-8BE7-1F35-F64EEC1C89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60" r="16255"/>
          <a:stretch/>
        </p:blipFill>
        <p:spPr>
          <a:xfrm>
            <a:off x="7784811" y="1301901"/>
            <a:ext cx="2289069" cy="21270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D82043-3580-BE1F-0AC5-D3540D5B75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289" r="30521"/>
          <a:stretch/>
        </p:blipFill>
        <p:spPr>
          <a:xfrm>
            <a:off x="10276703" y="1280291"/>
            <a:ext cx="1423764" cy="2170318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F174779-9137-6CE7-7A71-0C126FFD55BF}"/>
              </a:ext>
            </a:extLst>
          </p:cNvPr>
          <p:cNvCxnSpPr>
            <a:cxnSpLocks/>
          </p:cNvCxnSpPr>
          <p:nvPr/>
        </p:nvCxnSpPr>
        <p:spPr>
          <a:xfrm>
            <a:off x="9204713" y="1712489"/>
            <a:ext cx="2178424" cy="39861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2DBB94C-1A56-90C3-F4F0-D8BA4C558FFA}"/>
              </a:ext>
            </a:extLst>
          </p:cNvPr>
          <p:cNvCxnSpPr>
            <a:cxnSpLocks/>
          </p:cNvCxnSpPr>
          <p:nvPr/>
        </p:nvCxnSpPr>
        <p:spPr>
          <a:xfrm>
            <a:off x="8373291" y="1894695"/>
            <a:ext cx="2113857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F1BA8D7B-9890-28D1-01D1-CF5CFBB87425}"/>
              </a:ext>
            </a:extLst>
          </p:cNvPr>
          <p:cNvGrpSpPr/>
          <p:nvPr/>
        </p:nvGrpSpPr>
        <p:grpSpPr>
          <a:xfrm>
            <a:off x="7249565" y="3636845"/>
            <a:ext cx="5507053" cy="2631809"/>
            <a:chOff x="7517803" y="3965812"/>
            <a:chExt cx="4772755" cy="22589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DAC7BA0-5F8F-A96F-FB1F-E11B5F02E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97016" y="3965812"/>
              <a:ext cx="2238035" cy="2258951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D9FBFD5-9FCA-76BB-EB2F-6A7C4E30AEFA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H="1" flipV="1">
              <a:off x="9965530" y="5260740"/>
              <a:ext cx="1546034" cy="55034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90DF83-F9DF-DD5D-8049-9DEEF58E61A4}"/>
                </a:ext>
              </a:extLst>
            </p:cNvPr>
            <p:cNvSpPr txBox="1"/>
            <p:nvPr/>
          </p:nvSpPr>
          <p:spPr>
            <a:xfrm>
              <a:off x="10732571" y="5811082"/>
              <a:ext cx="15579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Pinned Vortex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06B824E-A902-0876-4C75-11482D8DC35F}"/>
                </a:ext>
              </a:extLst>
            </p:cNvPr>
            <p:cNvCxnSpPr>
              <a:cxnSpLocks/>
            </p:cNvCxnSpPr>
            <p:nvPr/>
          </p:nvCxnSpPr>
          <p:spPr>
            <a:xfrm>
              <a:off x="7927051" y="4235176"/>
              <a:ext cx="937242" cy="3367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265D36-9CB1-4395-2AA4-1250261C4002}"/>
                </a:ext>
              </a:extLst>
            </p:cNvPr>
            <p:cNvSpPr txBox="1"/>
            <p:nvPr/>
          </p:nvSpPr>
          <p:spPr>
            <a:xfrm>
              <a:off x="7517803" y="3987421"/>
              <a:ext cx="25988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Arrows indicate field direction</a:t>
              </a:r>
            </a:p>
          </p:txBody>
        </p:sp>
      </p:grpSp>
      <p:sp>
        <p:nvSpPr>
          <p:cNvPr id="2" name="Rectangle 9">
            <a:extLst>
              <a:ext uri="{FF2B5EF4-FFF2-40B4-BE49-F238E27FC236}">
                <a16:creationId xmlns:a16="http://schemas.microsoft.com/office/drawing/2014/main" id="{9611BAFC-9CB0-92F2-CEA4-1CF72D6F1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0" y="-1498"/>
            <a:ext cx="10200149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1.1: Methods of growth and their refinement leading to annually enhanced performance for Nb3Sn on Nb and Cu substrates.  </a:t>
            </a:r>
          </a:p>
        </p:txBody>
      </p:sp>
    </p:spTree>
    <p:extLst>
      <p:ext uri="{BB962C8B-B14F-4D97-AF65-F5344CB8AC3E}">
        <p14:creationId xmlns:p14="http://schemas.microsoft.com/office/powerpoint/2010/main" val="4217396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DA80CE1-4501-CD30-6899-5F072D558047}"/>
              </a:ext>
            </a:extLst>
          </p:cNvPr>
          <p:cNvSpPr/>
          <p:nvPr/>
        </p:nvSpPr>
        <p:spPr>
          <a:xfrm>
            <a:off x="177694" y="994526"/>
            <a:ext cx="12001606" cy="567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Current and future projects for Deliverable 1.1:</a:t>
            </a:r>
            <a:endParaRPr lang="en-US" sz="2400" dirty="0">
              <a:solidFill>
                <a:srgbClr val="0432FF"/>
              </a:solidFill>
            </a:endParaRPr>
          </a:p>
          <a:p>
            <a:pPr marL="352425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1" u="sng" dirty="0"/>
              <a:t>Growth</a:t>
            </a:r>
            <a:endParaRPr lang="en-US" sz="2000" dirty="0"/>
          </a:p>
          <a:p>
            <a:pPr marL="961598" lvl="1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Optimize growth for uniformity, stoichiometry, oxide structure, low roughness etc.</a:t>
            </a:r>
          </a:p>
          <a:p>
            <a:pPr marL="961598" lvl="1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Develop and optimize pre- and post-coating processes</a:t>
            </a:r>
          </a:p>
          <a:p>
            <a:pPr marL="961598" lvl="1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Optimize electroplating + annealing growth process</a:t>
            </a:r>
          </a:p>
          <a:p>
            <a:pPr marL="352425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1" u="sng" dirty="0"/>
              <a:t>Characterization</a:t>
            </a:r>
          </a:p>
          <a:p>
            <a:pPr marL="961598" lvl="1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Determine RF performance of CVD Nb3Sn to guide process optimization</a:t>
            </a:r>
          </a:p>
          <a:p>
            <a:pPr marL="961598" lvl="1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Prepare optimal Nb</a:t>
            </a:r>
            <a:r>
              <a:rPr lang="en-US" sz="2000" baseline="-25000" dirty="0"/>
              <a:t>3</a:t>
            </a:r>
            <a:r>
              <a:rPr lang="en-US" sz="2000" dirty="0"/>
              <a:t>Sn films </a:t>
            </a:r>
            <a:r>
              <a:rPr lang="en-US" sz="2000" i="1" dirty="0"/>
              <a:t>via</a:t>
            </a:r>
            <a:r>
              <a:rPr lang="en-US" sz="2000" dirty="0"/>
              <a:t> Nb and Sn co-deposition</a:t>
            </a:r>
          </a:p>
          <a:p>
            <a:pPr marL="961598" lvl="1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Demonstrate the Nb substrate morphologies and Sn deposition conditions that lead to high RF performance Nb alloy surfa</a:t>
            </a:r>
            <a:r>
              <a:rPr lang="en-US" sz="2000" dirty="0"/>
              <a:t>ces</a:t>
            </a:r>
          </a:p>
          <a:p>
            <a:pPr marL="352425" indent="-3429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b="1" u="sng" dirty="0"/>
              <a:t>Theory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Ab initio 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study of elastic HAS Debye-Waller factors for </a:t>
            </a:r>
            <a:r>
              <a:rPr lang="en-US" sz="2000" i="1" u="none" strike="noStrike" dirty="0">
                <a:solidFill>
                  <a:srgbClr val="000000"/>
                </a:solidFill>
                <a:effectLst/>
                <a:latin typeface="+mj-lt"/>
              </a:rPr>
              <a:t>e</a:t>
            </a:r>
            <a:r>
              <a:rPr lang="en-US" sz="2000" baseline="30000" dirty="0">
                <a:solidFill>
                  <a:srgbClr val="000000"/>
                </a:solidFill>
                <a:latin typeface="+mj-lt"/>
              </a:rPr>
              <a:t>-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-</a:t>
            </a:r>
            <a:r>
              <a:rPr lang="en-US" sz="2000" i="0" u="none" strike="noStrike" dirty="0" err="1">
                <a:solidFill>
                  <a:srgbClr val="000000"/>
                </a:solidFill>
                <a:effectLst/>
                <a:latin typeface="+mj-lt"/>
              </a:rPr>
              <a:t>ph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 coupling.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i="1" dirty="0"/>
              <a:t>Ab initio</a:t>
            </a:r>
            <a:r>
              <a:rPr lang="en-US" sz="2000" dirty="0"/>
              <a:t> study of Nb</a:t>
            </a:r>
            <a:r>
              <a:rPr lang="en-US" sz="2000" baseline="-25000" dirty="0"/>
              <a:t>3</a:t>
            </a:r>
            <a:r>
              <a:rPr lang="en-US" sz="2000" dirty="0"/>
              <a:t>Sn surfaces and interfaces.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/>
              </a:rPr>
              <a:t>Machine learning modeling of atomic potentials for Nb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/>
              </a:rPr>
              <a:t>Sn substrates calculations.</a:t>
            </a:r>
            <a:endParaRPr lang="en-US" sz="2000" dirty="0"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 panose="020B0604020202020204" pitchFamily="34" charset="0"/>
              </a:rPr>
              <a:t>Application of UF3 framework to study the thermodynamics/kinetics of bulk, surfaces, and defects.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Identify rough geometries that are particularly dangerous for vortex nucleation.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Calculate frequency dependence of </a:t>
            </a:r>
            <a:r>
              <a:rPr lang="en-US" sz="2000" i="1" dirty="0" err="1"/>
              <a:t>H</a:t>
            </a:r>
            <a:r>
              <a:rPr lang="en-US" sz="2000" baseline="-25000" dirty="0" err="1"/>
              <a:t>sh</a:t>
            </a:r>
            <a:r>
              <a:rPr lang="en-US" sz="2000" dirty="0"/>
              <a:t> within generalized TDGL.</a:t>
            </a:r>
            <a:endParaRPr lang="en-US" sz="2000" b="1" i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F90C39F-FAA1-C8B3-926C-0D46D03F6278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F981790A-0F59-C3A5-D56C-948B9FBC6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27B403A-34C7-5AEE-7AEA-FCD8A762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21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C7737249-FC72-143D-84DE-EC58C51EB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0" y="-1498"/>
            <a:ext cx="10200149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1.1: Methods of growth and their refinement leading to annually enhanced performance for Nb3Sn on Nb and Cu substrates.  </a:t>
            </a:r>
          </a:p>
        </p:txBody>
      </p:sp>
    </p:spTree>
    <p:extLst>
      <p:ext uri="{BB962C8B-B14F-4D97-AF65-F5344CB8AC3E}">
        <p14:creationId xmlns:p14="http://schemas.microsoft.com/office/powerpoint/2010/main" val="3831498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-1498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Phase II – Objective 1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895F1E-9F37-ED45-9C52-A33E951C22A2}"/>
              </a:ext>
            </a:extLst>
          </p:cNvPr>
          <p:cNvSpPr/>
          <p:nvPr/>
        </p:nvSpPr>
        <p:spPr>
          <a:xfrm>
            <a:off x="213125" y="903403"/>
            <a:ext cx="11740366" cy="83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</a:rPr>
              <a:t>Advanced SRF materials growth: Developing improved growth methods and understanding the impact of realistic (non-ideal) surfaces on performance. </a:t>
            </a:r>
            <a:endParaRPr lang="en-US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E357C-438A-FC4B-B12E-801084E65F39}"/>
              </a:ext>
            </a:extLst>
          </p:cNvPr>
          <p:cNvSpPr/>
          <p:nvPr/>
        </p:nvSpPr>
        <p:spPr>
          <a:xfrm>
            <a:off x="178092" y="1785884"/>
            <a:ext cx="11740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564"/>
            <a:r>
              <a:rPr lang="en-US" sz="1800" b="1" u="sng" dirty="0">
                <a:solidFill>
                  <a:srgbClr val="0432FF"/>
                </a:solidFill>
                <a:latin typeface="Arial"/>
              </a:rPr>
              <a:t>Deliverable 1.2:</a:t>
            </a:r>
            <a:r>
              <a:rPr lang="en-US" sz="1800" b="1" dirty="0">
                <a:solidFill>
                  <a:srgbClr val="0432FF"/>
                </a:solidFill>
                <a:latin typeface="Arial"/>
              </a:rPr>
              <a:t>    </a:t>
            </a:r>
            <a:r>
              <a:rPr lang="en-US" sz="2000" dirty="0">
                <a:solidFill>
                  <a:srgbClr val="C00000"/>
                </a:solidFill>
              </a:rPr>
              <a:t>Methods of growth and their refinement leading to </a:t>
            </a:r>
            <a:r>
              <a:rPr lang="en-US" sz="2000" i="1" dirty="0">
                <a:solidFill>
                  <a:srgbClr val="C00000"/>
                </a:solidFill>
              </a:rPr>
              <a:t>annually</a:t>
            </a:r>
            <a:r>
              <a:rPr lang="en-US" sz="2000" dirty="0">
                <a:solidFill>
                  <a:srgbClr val="C00000"/>
                </a:solidFill>
              </a:rPr>
              <a:t> enhanced performance 			  for Nb-Zr alloys. </a:t>
            </a:r>
            <a:r>
              <a:rPr lang="en-US" sz="2000" dirty="0"/>
              <a:t>(Fall 2026) </a:t>
            </a:r>
            <a:r>
              <a:rPr lang="en-US" sz="2000" b="1" u="sng" dirty="0">
                <a:cs typeface="Arial"/>
              </a:rPr>
              <a:t>Met Deliverable 1.2 for Y7 </a:t>
            </a:r>
            <a:r>
              <a:rPr lang="en-US" sz="2000" dirty="0">
                <a:solidFill>
                  <a:srgbClr val="B31B1B"/>
                </a:solidFill>
                <a:latin typeface="Arial"/>
              </a:rPr>
              <a:t> </a:t>
            </a:r>
            <a:endParaRPr lang="en-US" sz="1800" dirty="0">
              <a:solidFill>
                <a:srgbClr val="B31B1B"/>
              </a:solidFill>
              <a:latin typeface="Arial"/>
            </a:endParaRP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3BC69506-26F2-1FCD-4901-FBF4B7DF6B77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315F51F-0EC5-1582-B4B4-08DA53AB8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2C02A76-98E8-5345-7586-6F6A04519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22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8B5C12-4CB1-88FE-B249-AD4F0B0C79CA}"/>
              </a:ext>
            </a:extLst>
          </p:cNvPr>
          <p:cNvSpPr/>
          <p:nvPr/>
        </p:nvSpPr>
        <p:spPr>
          <a:xfrm>
            <a:off x="107286" y="2591100"/>
            <a:ext cx="7656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4538" indent="-744538" defTabSz="608564"/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Why?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 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CBB recently predicted that Nb-Zr offers Tc and superheating field above Nb. These might be easier to realize than predicted ultimate limits of Nb</a:t>
            </a:r>
            <a:r>
              <a:rPr lang="en-US" sz="2000" baseline="-25000" dirty="0">
                <a:solidFill>
                  <a:schemeClr val="bg1">
                    <a:lumMod val="25000"/>
                  </a:schemeClr>
                </a:solidFill>
              </a:rPr>
              <a:t>3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Sn (e.g., due to larger coherence length).   </a:t>
            </a:r>
            <a:endParaRPr lang="en-US" sz="1800" dirty="0">
              <a:solidFill>
                <a:schemeClr val="bg1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E47821-1B44-B85A-E990-A577CDDBB7A0}"/>
              </a:ext>
            </a:extLst>
          </p:cNvPr>
          <p:cNvSpPr/>
          <p:nvPr/>
        </p:nvSpPr>
        <p:spPr>
          <a:xfrm>
            <a:off x="107286" y="5606709"/>
            <a:ext cx="11612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0338" indent="-1430338" defTabSz="608564"/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Challenge?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  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Achieving high-Tc phase. Developing Nb-Zr processes that lead to desired high-quality surfaces without performance impacting impurities.   </a:t>
            </a:r>
            <a:endParaRPr lang="en-US" sz="1800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3297C9C5-A86D-6D10-134B-EA24383E1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746" y="2689545"/>
            <a:ext cx="3959387" cy="2644648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52425C1-8770-F4B5-80E5-E6615620D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527823"/>
              </p:ext>
            </p:extLst>
          </p:nvPr>
        </p:nvGraphicFramePr>
        <p:xfrm>
          <a:off x="693683" y="4096111"/>
          <a:ext cx="6052375" cy="11125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241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Niobium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Nb-Zr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dirty="0"/>
                        <a:t>Predicted critical Temperature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T</a:t>
                      </a:r>
                      <a:r>
                        <a:rPr lang="en-US" sz="1800" baseline="-250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9.2 K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algn="ctr"/>
                      <a:r>
                        <a:rPr lang="en-US" sz="1800" baseline="0" dirty="0"/>
                        <a:t>13 - 16 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r>
                        <a:rPr lang="en-US" sz="1800" baseline="0" dirty="0"/>
                        <a:t>Predicted superheating field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220 mT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ヒラギノ角ゴ ProN W3"/>
                          <a:cs typeface="ヒラギノ角ゴ ProN W3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&gt;300 mT ?</a:t>
                      </a:r>
                      <a:endParaRPr lang="en-US" sz="18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5719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6DBF11-45A3-4124-5A66-8C3A80962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Nb-Zr Alloys: Convergence Research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66E60F-7081-90FB-2F4E-CA6112F47F3F}"/>
              </a:ext>
            </a:extLst>
          </p:cNvPr>
          <p:cNvGrpSpPr/>
          <p:nvPr/>
        </p:nvGrpSpPr>
        <p:grpSpPr>
          <a:xfrm>
            <a:off x="694533" y="5402384"/>
            <a:ext cx="718003" cy="1047517"/>
            <a:chOff x="3522683" y="2231124"/>
            <a:chExt cx="718003" cy="10475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3AAAE5-0A47-89F3-0BA3-B4E5350CA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76520" y="2231124"/>
              <a:ext cx="617074" cy="964062"/>
            </a:xfrm>
            <a:prstGeom prst="rect">
              <a:avLst/>
            </a:prstGeom>
            <a:ln w="50800">
              <a:solidFill>
                <a:srgbClr val="B42D25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5038E8-A2F0-79CD-40B3-DE8C95CFEEA1}"/>
                </a:ext>
              </a:extLst>
            </p:cNvPr>
            <p:cNvSpPr txBox="1"/>
            <p:nvPr/>
          </p:nvSpPr>
          <p:spPr>
            <a:xfrm>
              <a:off x="3522683" y="2878531"/>
              <a:ext cx="718003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Arias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D89787-102D-F110-8D3F-85946C20EB06}"/>
              </a:ext>
            </a:extLst>
          </p:cNvPr>
          <p:cNvGrpSpPr/>
          <p:nvPr/>
        </p:nvGrpSpPr>
        <p:grpSpPr>
          <a:xfrm>
            <a:off x="624862" y="991727"/>
            <a:ext cx="710803" cy="1066863"/>
            <a:chOff x="6819991" y="2271932"/>
            <a:chExt cx="710803" cy="106686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93B8585-16C8-252D-7994-5606F6129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7179" y="2271932"/>
              <a:ext cx="611592" cy="961627"/>
            </a:xfrm>
            <a:prstGeom prst="rect">
              <a:avLst/>
            </a:prstGeom>
            <a:ln w="50800">
              <a:solidFill>
                <a:srgbClr val="C00000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D7CFC0-F0D9-2A08-8BEC-045055C45ACF}"/>
                </a:ext>
              </a:extLst>
            </p:cNvPr>
            <p:cNvSpPr txBox="1"/>
            <p:nvPr/>
          </p:nvSpPr>
          <p:spPr>
            <a:xfrm>
              <a:off x="6819991" y="2938685"/>
              <a:ext cx="710803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Hennig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U Florida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462405-EEEE-AD2A-4BC4-22A65624AEA0}"/>
              </a:ext>
            </a:extLst>
          </p:cNvPr>
          <p:cNvGrpSpPr/>
          <p:nvPr/>
        </p:nvGrpSpPr>
        <p:grpSpPr>
          <a:xfrm>
            <a:off x="9771359" y="5508457"/>
            <a:ext cx="696795" cy="1046645"/>
            <a:chOff x="6628074" y="4909434"/>
            <a:chExt cx="696795" cy="10466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373CE80-43F3-2EC9-9C70-8BF63C4F0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2071" y="4909434"/>
              <a:ext cx="609601" cy="959514"/>
            </a:xfrm>
            <a:prstGeom prst="rect">
              <a:avLst/>
            </a:prstGeom>
            <a:ln w="50800">
              <a:solidFill>
                <a:srgbClr val="00B050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0C72A2-BED7-ED86-080A-8742A71CAF3C}"/>
                </a:ext>
              </a:extLst>
            </p:cNvPr>
            <p:cNvSpPr txBox="1"/>
            <p:nvPr/>
          </p:nvSpPr>
          <p:spPr>
            <a:xfrm>
              <a:off x="6628074" y="5555969"/>
              <a:ext cx="696795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Muller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E3FCE6-E9DD-FA83-9E77-52ECD0D67859}"/>
              </a:ext>
            </a:extLst>
          </p:cNvPr>
          <p:cNvGrpSpPr/>
          <p:nvPr/>
        </p:nvGrpSpPr>
        <p:grpSpPr>
          <a:xfrm>
            <a:off x="10296462" y="1029526"/>
            <a:ext cx="752079" cy="1058725"/>
            <a:chOff x="2633238" y="2494804"/>
            <a:chExt cx="752079" cy="105872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593657E-C9E8-9A10-132D-576D07EDF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9136" y="2494804"/>
              <a:ext cx="609600" cy="964126"/>
            </a:xfrm>
            <a:prstGeom prst="rect">
              <a:avLst/>
            </a:prstGeom>
            <a:ln w="50800">
              <a:solidFill>
                <a:srgbClr val="B42D25"/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ABFC865-F439-3CB0-49C1-33FC8E6D0F79}"/>
                </a:ext>
              </a:extLst>
            </p:cNvPr>
            <p:cNvSpPr txBox="1"/>
            <p:nvPr/>
          </p:nvSpPr>
          <p:spPr>
            <a:xfrm>
              <a:off x="2633238" y="3153419"/>
              <a:ext cx="752079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Transtrum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BYU</a:t>
              </a:r>
            </a:p>
          </p:txBody>
        </p:sp>
      </p:grpSp>
      <p:pic>
        <p:nvPicPr>
          <p:cNvPr id="1027" name="Picture 3" descr="page5image22881840">
            <a:extLst>
              <a:ext uri="{FF2B5EF4-FFF2-40B4-BE49-F238E27FC236}">
                <a16:creationId xmlns:a16="http://schemas.microsoft.com/office/drawing/2014/main" id="{A1104E2E-2926-5ECB-2390-58DAFB059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181" y="2172431"/>
            <a:ext cx="3209625" cy="19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page3image22722160">
            <a:extLst>
              <a:ext uri="{FF2B5EF4-FFF2-40B4-BE49-F238E27FC236}">
                <a16:creationId xmlns:a16="http://schemas.microsoft.com/office/drawing/2014/main" id="{FFEE47FC-4B20-6BFE-0C7F-AF4F143C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28" y="3837539"/>
            <a:ext cx="25781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hart, histogram&#10;&#10;Description automatically generated">
            <a:extLst>
              <a:ext uri="{FF2B5EF4-FFF2-40B4-BE49-F238E27FC236}">
                <a16:creationId xmlns:a16="http://schemas.microsoft.com/office/drawing/2014/main" id="{E51B3835-EF54-239E-167F-AF9FA3B22A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129" y="2023874"/>
            <a:ext cx="2578100" cy="1668925"/>
          </a:xfrm>
          <a:prstGeom prst="rect">
            <a:avLst/>
          </a:prstGeom>
        </p:spPr>
      </p:pic>
      <p:pic>
        <p:nvPicPr>
          <p:cNvPr id="2" name="Picture 4" descr="Ajinkya Hire">
            <a:extLst>
              <a:ext uri="{FF2B5EF4-FFF2-40B4-BE49-F238E27FC236}">
                <a16:creationId xmlns:a16="http://schemas.microsoft.com/office/drawing/2014/main" id="{B81C03C3-F8C7-144F-D21B-8BE22E193A53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2" r="19251" b="28946"/>
          <a:stretch/>
        </p:blipFill>
        <p:spPr bwMode="auto">
          <a:xfrm>
            <a:off x="1377591" y="989906"/>
            <a:ext cx="776278" cy="963447"/>
          </a:xfrm>
          <a:prstGeom prst="rect">
            <a:avLst/>
          </a:prstGeom>
          <a:noFill/>
          <a:ln w="508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1B548F-3A3B-FADB-CECF-F22843906200}"/>
              </a:ext>
            </a:extLst>
          </p:cNvPr>
          <p:cNvSpPr txBox="1"/>
          <p:nvPr/>
        </p:nvSpPr>
        <p:spPr>
          <a:xfrm>
            <a:off x="1293642" y="1658480"/>
            <a:ext cx="897825" cy="400110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Hire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U Florida</a:t>
            </a:r>
          </a:p>
        </p:txBody>
      </p:sp>
      <p:pic>
        <p:nvPicPr>
          <p:cNvPr id="26" name="Picture 25" descr="A picture containing text, clothing, hairpiece&#10;&#10;Description automatically generated">
            <a:extLst>
              <a:ext uri="{FF2B5EF4-FFF2-40B4-BE49-F238E27FC236}">
                <a16:creationId xmlns:a16="http://schemas.microsoft.com/office/drawing/2014/main" id="{3C72D33B-0216-B385-F569-68DE37B49EC2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446447" y="5402385"/>
            <a:ext cx="855252" cy="1005724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5B5A70A-B391-9401-2EA3-602D8B37C9AC}"/>
              </a:ext>
            </a:extLst>
          </p:cNvPr>
          <p:cNvSpPr txBox="1"/>
          <p:nvPr/>
        </p:nvSpPr>
        <p:spPr>
          <a:xfrm>
            <a:off x="1365444" y="6049432"/>
            <a:ext cx="978827" cy="400110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Sitaraman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Cornell</a:t>
            </a:r>
          </a:p>
        </p:txBody>
      </p:sp>
      <p:pic>
        <p:nvPicPr>
          <p:cNvPr id="29" name="Picture 2" descr="Zeming Sun">
            <a:extLst>
              <a:ext uri="{FF2B5EF4-FFF2-40B4-BE49-F238E27FC236}">
                <a16:creationId xmlns:a16="http://schemas.microsoft.com/office/drawing/2014/main" id="{B4CAC1E9-0DC4-394D-36E2-E33D3C7F8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r="5383"/>
          <a:stretch/>
        </p:blipFill>
        <p:spPr bwMode="auto">
          <a:xfrm>
            <a:off x="10253202" y="4351870"/>
            <a:ext cx="731520" cy="974767"/>
          </a:xfrm>
          <a:prstGeom prst="rect">
            <a:avLst/>
          </a:prstGeom>
          <a:noFill/>
          <a:ln w="50800">
            <a:solidFill>
              <a:srgbClr val="4A72C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person&#10;&#10;Description automatically generated">
            <a:extLst>
              <a:ext uri="{FF2B5EF4-FFF2-40B4-BE49-F238E27FC236}">
                <a16:creationId xmlns:a16="http://schemas.microsoft.com/office/drawing/2014/main" id="{9EC06689-9010-5A93-0893-1E8803795A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45624" y="4339023"/>
            <a:ext cx="757900" cy="993463"/>
          </a:xfrm>
          <a:prstGeom prst="rect">
            <a:avLst/>
          </a:prstGeom>
          <a:ln w="38100">
            <a:solidFill>
              <a:srgbClr val="4A72C6"/>
            </a:solidFill>
          </a:ln>
        </p:spPr>
      </p:pic>
      <p:pic>
        <p:nvPicPr>
          <p:cNvPr id="32" name="Picture 10" descr="Zhaslan Baraissov">
            <a:extLst>
              <a:ext uri="{FF2B5EF4-FFF2-40B4-BE49-F238E27FC236}">
                <a16:creationId xmlns:a16="http://schemas.microsoft.com/office/drawing/2014/main" id="{F11B4F96-DDD4-D88B-BBC8-F24A1A08972C}"/>
              </a:ext>
            </a:extLst>
          </p:cNvPr>
          <p:cNvPicPr>
            <a:picLocks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0" t="4697" r="22857" b="27611"/>
          <a:stretch/>
        </p:blipFill>
        <p:spPr bwMode="auto">
          <a:xfrm>
            <a:off x="10522152" y="5490288"/>
            <a:ext cx="764610" cy="997602"/>
          </a:xfrm>
          <a:prstGeom prst="rect">
            <a:avLst/>
          </a:prstGeom>
          <a:noFill/>
          <a:ln w="50800">
            <a:solidFill>
              <a:srgbClr val="04A64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4AC100F-A2CE-5720-5D39-4281B93DDE2F}"/>
              </a:ext>
            </a:extLst>
          </p:cNvPr>
          <p:cNvSpPr txBox="1"/>
          <p:nvPr/>
        </p:nvSpPr>
        <p:spPr>
          <a:xfrm>
            <a:off x="10185300" y="5002786"/>
            <a:ext cx="827127" cy="400110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Sun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Cornell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10CD9A-C78E-ABA7-35AD-349CFA3DC1C8}"/>
              </a:ext>
            </a:extLst>
          </p:cNvPr>
          <p:cNvSpPr txBox="1"/>
          <p:nvPr/>
        </p:nvSpPr>
        <p:spPr>
          <a:xfrm>
            <a:off x="10979065" y="5002786"/>
            <a:ext cx="878208" cy="400110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Oseroff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Cornell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9B8BF1-209C-FCE1-BF75-0EB09589757F}"/>
              </a:ext>
            </a:extLst>
          </p:cNvPr>
          <p:cNvSpPr txBox="1"/>
          <p:nvPr/>
        </p:nvSpPr>
        <p:spPr>
          <a:xfrm>
            <a:off x="10459557" y="6143542"/>
            <a:ext cx="913448" cy="400110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Baraissov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Cornell</a:t>
            </a:r>
          </a:p>
        </p:txBody>
      </p:sp>
      <p:pic>
        <p:nvPicPr>
          <p:cNvPr id="37" name="Picture 36" descr="Diagram&#10;&#10;Description automatically generated">
            <a:extLst>
              <a:ext uri="{FF2B5EF4-FFF2-40B4-BE49-F238E27FC236}">
                <a16:creationId xmlns:a16="http://schemas.microsoft.com/office/drawing/2014/main" id="{691C2438-A60B-660D-495C-53176B81F4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1884" y="3900783"/>
            <a:ext cx="6553951" cy="2548759"/>
          </a:xfrm>
          <a:prstGeom prst="rect">
            <a:avLst/>
          </a:prstGeom>
        </p:spPr>
      </p:pic>
      <p:pic>
        <p:nvPicPr>
          <p:cNvPr id="38" name="Picture 37" descr="Benjamin Francis">
            <a:extLst>
              <a:ext uri="{FF2B5EF4-FFF2-40B4-BE49-F238E27FC236}">
                <a16:creationId xmlns:a16="http://schemas.microsoft.com/office/drawing/2014/main" id="{B0C342A8-9A7D-5FAD-ED5E-FD406FDCC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6" t="1545" r="17333" b="13753"/>
          <a:stretch/>
        </p:blipFill>
        <p:spPr bwMode="auto">
          <a:xfrm>
            <a:off x="11130125" y="1019524"/>
            <a:ext cx="731520" cy="1005840"/>
          </a:xfrm>
          <a:prstGeom prst="rect">
            <a:avLst/>
          </a:prstGeom>
          <a:noFill/>
          <a:ln w="508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80C97F3-CB0B-B9D5-33E5-D89BA60AE2FB}"/>
              </a:ext>
            </a:extLst>
          </p:cNvPr>
          <p:cNvSpPr txBox="1"/>
          <p:nvPr/>
        </p:nvSpPr>
        <p:spPr>
          <a:xfrm>
            <a:off x="11066875" y="1677355"/>
            <a:ext cx="752079" cy="400110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Francis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BYU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C7983DB-680A-ABF7-B2F8-A142471ACA2A}"/>
              </a:ext>
            </a:extLst>
          </p:cNvPr>
          <p:cNvGrpSpPr/>
          <p:nvPr/>
        </p:nvGrpSpPr>
        <p:grpSpPr>
          <a:xfrm>
            <a:off x="9471116" y="4355695"/>
            <a:ext cx="757900" cy="1047462"/>
            <a:chOff x="1488167" y="4415412"/>
            <a:chExt cx="757900" cy="104746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E2526F4-3686-D16E-B23B-D36CF7030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7277" y="4415412"/>
              <a:ext cx="614916" cy="960120"/>
            </a:xfrm>
            <a:prstGeom prst="rect">
              <a:avLst/>
            </a:prstGeom>
            <a:ln w="50800">
              <a:solidFill>
                <a:srgbClr val="4A72C6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20F4FF0-77B5-8894-D92C-936891076F6E}"/>
                </a:ext>
              </a:extLst>
            </p:cNvPr>
            <p:cNvSpPr txBox="1"/>
            <p:nvPr/>
          </p:nvSpPr>
          <p:spPr>
            <a:xfrm>
              <a:off x="1488167" y="5062764"/>
              <a:ext cx="757900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Liepe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40AD23D-164E-43AF-1009-7715255E10A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34021" y="955560"/>
            <a:ext cx="5715995" cy="2913601"/>
          </a:xfrm>
          <a:prstGeom prst="rect">
            <a:avLst/>
          </a:prstGeom>
        </p:spPr>
      </p:pic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CA8A98ED-484E-3A29-0547-450393D9E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marL="0" marR="0" lvl="0" indent="0" algn="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199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199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Date Placeholder 2">
            <a:extLst>
              <a:ext uri="{FF2B5EF4-FFF2-40B4-BE49-F238E27FC236}">
                <a16:creationId xmlns:a16="http://schemas.microsoft.com/office/drawing/2014/main" id="{EB9A2C1C-CB2F-EED0-5320-66BEFCB0222D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Footer Placeholder 5">
            <a:extLst>
              <a:ext uri="{FF2B5EF4-FFF2-40B4-BE49-F238E27FC236}">
                <a16:creationId xmlns:a16="http://schemas.microsoft.com/office/drawing/2014/main" id="{FABBDD28-74B5-7A25-4130-551630742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</p:spTree>
    <p:extLst>
      <p:ext uri="{BB962C8B-B14F-4D97-AF65-F5344CB8AC3E}">
        <p14:creationId xmlns:p14="http://schemas.microsoft.com/office/powerpoint/2010/main" val="30560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 animBg="1"/>
      <p:bldP spid="33" grpId="0" animBg="1"/>
      <p:bldP spid="34" grpId="0" animBg="1"/>
      <p:bldP spid="35" grpId="0" animBg="1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1" y="-1498"/>
            <a:ext cx="10108400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1.2: Methods of growth and their refinement leading to annually enhanced performance for Nb-Zr alloys.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106573" y="963822"/>
            <a:ext cx="8411790" cy="43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/>
                <a:cs typeface="Arial"/>
              </a:rPr>
              <a:t>Recent important Nb-Zr growth and performance advances:</a:t>
            </a:r>
          </a:p>
          <a:p>
            <a:pPr marL="799300" lvl="1" indent="-342557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ZrNb(Cx) RF superconducting films with high critical temperatures (</a:t>
            </a:r>
            <a:r>
              <a:rPr lang="en-US" sz="2000" b="1" dirty="0"/>
              <a:t>13 – 16 K</a:t>
            </a:r>
            <a:r>
              <a:rPr lang="en-US" sz="2000" dirty="0"/>
              <a:t>) achieved for the first time under ambient pressure.</a:t>
            </a:r>
          </a:p>
          <a:p>
            <a:pPr marL="804863" lvl="1" indent="-341313">
              <a:spcBef>
                <a:spcPts val="1000"/>
              </a:spcBef>
            </a:pPr>
            <a:r>
              <a:rPr lang="en-US" sz="2000" dirty="0">
                <a:solidFill>
                  <a:srgbClr val="04A64C"/>
                </a:solidFill>
              </a:rPr>
              <a:t>⇒ Proof-of-concept RF performance of ZrNb(Cx) on an SRF sample shows BCS resistance that trends </a:t>
            </a:r>
            <a:r>
              <a:rPr lang="en-US" sz="2000" b="1" dirty="0">
                <a:solidFill>
                  <a:srgbClr val="04A64C"/>
                </a:solidFill>
              </a:rPr>
              <a:t>lower</a:t>
            </a:r>
            <a:r>
              <a:rPr lang="en-US" sz="2000" dirty="0">
                <a:solidFill>
                  <a:srgbClr val="04A64C"/>
                </a:solidFill>
              </a:rPr>
              <a:t> than reference Nb. </a:t>
            </a:r>
          </a:p>
          <a:p>
            <a:pPr marL="80645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Explored heat treatments and Zr layer thicknesses.</a:t>
            </a:r>
          </a:p>
          <a:p>
            <a:pPr marL="463550" lvl="1">
              <a:spcBef>
                <a:spcPts val="1000"/>
              </a:spcBef>
            </a:pPr>
            <a:r>
              <a:rPr lang="en-US" sz="2000" dirty="0">
                <a:solidFill>
                  <a:srgbClr val="04A64C"/>
                </a:solidFill>
              </a:rPr>
              <a:t>⇒ Identified the necessary thickness to drive off the Nb pentoxide</a:t>
            </a:r>
          </a:p>
          <a:p>
            <a:pPr marL="806450" lvl="1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4863" lvl="1" indent="-341313">
              <a:spcBef>
                <a:spcPts val="1000"/>
              </a:spcBef>
            </a:pPr>
            <a:endParaRPr lang="en-US" sz="2000" dirty="0">
              <a:solidFill>
                <a:srgbClr val="04A64C"/>
              </a:solidFill>
            </a:endParaRPr>
          </a:p>
          <a:p>
            <a:pPr marL="804863" lvl="1" indent="-341313">
              <a:spcBef>
                <a:spcPts val="1000"/>
              </a:spcBef>
            </a:pPr>
            <a:endParaRPr lang="en-US" sz="2000" dirty="0">
              <a:solidFill>
                <a:srgbClr val="04A64C"/>
              </a:solidFill>
            </a:endParaRPr>
          </a:p>
          <a:p>
            <a:pPr marL="456743" lvl="1"/>
            <a:endParaRPr lang="en-US" sz="2000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3BC69506-26F2-1FCD-4901-FBF4B7DF6B77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315F51F-0EC5-1582-B4B4-08DA53AB8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2C02A76-98E8-5345-7586-6F6A04519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BA2621-1D1D-2D64-B024-1B02D6E28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871" y="1534981"/>
            <a:ext cx="3610429" cy="2035605"/>
          </a:xfrm>
          <a:prstGeom prst="rect">
            <a:avLst/>
          </a:prstGeom>
        </p:spPr>
      </p:pic>
      <p:pic>
        <p:nvPicPr>
          <p:cNvPr id="8" name="Google Shape;62;p14" descr="A graph of a graph showing the number of electrons&#10;&#10;Description automatically generated with medium confidence">
            <a:extLst>
              <a:ext uri="{FF2B5EF4-FFF2-40B4-BE49-F238E27FC236}">
                <a16:creationId xmlns:a16="http://schemas.microsoft.com/office/drawing/2014/main" id="{16DA16D5-3997-018E-969B-65B228BEC9EE}"/>
              </a:ext>
            </a:extLst>
          </p:cNvPr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768452" y="3855965"/>
            <a:ext cx="6410848" cy="1866344"/>
          </a:xfrm>
          <a:prstGeom prst="rect">
            <a:avLst/>
          </a:prstGeom>
          <a:noFill/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Picture 8" descr="A white card with black text&#10;&#10;Description automatically generated">
            <a:extLst>
              <a:ext uri="{FF2B5EF4-FFF2-40B4-BE49-F238E27FC236}">
                <a16:creationId xmlns:a16="http://schemas.microsoft.com/office/drawing/2014/main" id="{125AADA6-BA60-4ECD-AD01-C11615349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547" y="4023314"/>
            <a:ext cx="4887590" cy="201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30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193068" y="1203034"/>
            <a:ext cx="5608642" cy="35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cs typeface="Arial"/>
              </a:rPr>
              <a:t>Recent important theoretical advances:</a:t>
            </a:r>
          </a:p>
          <a:p>
            <a:pPr marL="460375" indent="-46037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Direct, microscopically detailed </a:t>
            </a:r>
            <a:r>
              <a:rPr lang="en-US" sz="2000" i="1" dirty="0"/>
              <a:t>ab initio </a:t>
            </a:r>
            <a:r>
              <a:rPr lang="en-US" sz="2000" dirty="0"/>
              <a:t>prediction of Nb-Zr performance</a:t>
            </a:r>
          </a:p>
          <a:p>
            <a:pPr marL="1069548" lvl="1" indent="-46037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solidFill>
                  <a:srgbClr val="000000"/>
                </a:solidFill>
                <a:effectLst/>
              </a:rPr>
              <a:t>Prediction of Jahn-Teller-Peierls upper bound encompassing observed </a:t>
            </a:r>
            <a:r>
              <a:rPr lang="en-US" sz="2000" i="1" u="none" strike="noStrike" dirty="0">
                <a:solidFill>
                  <a:srgbClr val="000000"/>
                </a:solidFill>
                <a:effectLst/>
              </a:rPr>
              <a:t>T</a:t>
            </a:r>
            <a:r>
              <a:rPr lang="en-US" sz="2000" i="1" u="none" strike="noStrike" baseline="-25000" dirty="0">
                <a:solidFill>
                  <a:srgbClr val="000000"/>
                </a:solidFill>
                <a:effectLst/>
              </a:rPr>
              <a:t>c</a:t>
            </a:r>
          </a:p>
          <a:p>
            <a:pPr marL="1069548" lvl="1" indent="-46037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solidFill>
                  <a:srgbClr val="000000"/>
                </a:solidFill>
                <a:effectLst/>
              </a:rPr>
              <a:t>Identification of actual potential structure corresponding to observed </a:t>
            </a:r>
            <a:r>
              <a:rPr lang="en-US" sz="2000" i="1" u="none" strike="noStrike" dirty="0">
                <a:solidFill>
                  <a:srgbClr val="000000"/>
                </a:solidFill>
                <a:effectLst/>
              </a:rPr>
              <a:t>T</a:t>
            </a:r>
            <a:r>
              <a:rPr lang="en-US" sz="2000" i="1" u="none" strike="noStrike" baseline="-25000" dirty="0">
                <a:solidFill>
                  <a:srgbClr val="000000"/>
                </a:solidFill>
                <a:effectLst/>
              </a:rPr>
              <a:t>c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en-US" sz="2000" i="1" dirty="0"/>
          </a:p>
          <a:p>
            <a:pPr marL="293688" indent="-293688">
              <a:spcBef>
                <a:spcPts val="800"/>
              </a:spcBef>
            </a:pPr>
            <a:r>
              <a:rPr lang="en-US" sz="2000" dirty="0">
                <a:solidFill>
                  <a:srgbClr val="04A64C"/>
                </a:solidFill>
              </a:rPr>
              <a:t>⇒ </a:t>
            </a:r>
            <a:r>
              <a:rPr lang="en-US" sz="2000" dirty="0">
                <a:solidFill>
                  <a:srgbClr val="00B050"/>
                </a:solidFill>
              </a:rPr>
              <a:t>Provided insights into interpretation of observed Nb-Zr surface performance and chemistries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3BC69506-26F2-1FCD-4901-FBF4B7DF6B77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315F51F-0EC5-1582-B4B4-08DA53AB8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2C02A76-98E8-5345-7586-6F6A04519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25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EEBDF62-2AFC-7783-954A-88C5E601B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710" y="1496311"/>
            <a:ext cx="6377590" cy="386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13EA9E-D165-298E-BAFC-9F2DC3C3A722}"/>
              </a:ext>
            </a:extLst>
          </p:cNvPr>
          <p:cNvSpPr txBox="1"/>
          <p:nvPr/>
        </p:nvSpPr>
        <p:spPr>
          <a:xfrm>
            <a:off x="213124" y="5764711"/>
            <a:ext cx="870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Sitaraman</a:t>
            </a:r>
            <a:r>
              <a:rPr lang="en-US" sz="1600" dirty="0"/>
              <a:t>, et al. "Enhanced Surface Superconductivity of Niobium by Zirconium Doping." </a:t>
            </a:r>
            <a:r>
              <a:rPr lang="en-US" sz="1600" i="1" dirty="0"/>
              <a:t>Physical Review Applied</a:t>
            </a:r>
            <a:r>
              <a:rPr lang="en-US" sz="1600" dirty="0"/>
              <a:t> 20.1 (2023): 014064.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1FD92C55-9D58-6770-BBCA-96E7A8B4A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1" y="-1498"/>
            <a:ext cx="10108400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1.2: Methods of growth and their refinement leading to annually enhanced performance for Nb-Zr alloys.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90AD01-2F40-A7C1-18E8-3F9B2610DC5A}"/>
              </a:ext>
            </a:extLst>
          </p:cNvPr>
          <p:cNvSpPr txBox="1"/>
          <p:nvPr/>
        </p:nvSpPr>
        <p:spPr>
          <a:xfrm>
            <a:off x="8142974" y="1734330"/>
            <a:ext cx="3134256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1C231"/>
                </a:solidFill>
              </a:rPr>
              <a:t>Virtual Crystal Theory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A96DF-D3C2-2975-F1C3-266D89DC6F1E}"/>
              </a:ext>
            </a:extLst>
          </p:cNvPr>
          <p:cNvSpPr txBox="1"/>
          <p:nvPr/>
        </p:nvSpPr>
        <p:spPr>
          <a:xfrm>
            <a:off x="9530931" y="2182727"/>
            <a:ext cx="1553630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31A1B"/>
                </a:solidFill>
              </a:rPr>
              <a:t>CBB Data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F29C56-3322-09FB-189A-D79877FE5C48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292431" y="2413400"/>
            <a:ext cx="1238500" cy="3007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5E17604-52B1-3AE0-8F65-8C0D1C3F2DA9}"/>
              </a:ext>
            </a:extLst>
          </p:cNvPr>
          <p:cNvSpPr/>
          <p:nvPr/>
        </p:nvSpPr>
        <p:spPr>
          <a:xfrm flipH="1">
            <a:off x="8000530" y="2576550"/>
            <a:ext cx="240432" cy="2363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7D1B4B-CA39-2823-BEB3-7CDB55F24B4A}"/>
              </a:ext>
            </a:extLst>
          </p:cNvPr>
          <p:cNvSpPr txBox="1"/>
          <p:nvPr/>
        </p:nvSpPr>
        <p:spPr>
          <a:xfrm>
            <a:off x="9533118" y="2681168"/>
            <a:ext cx="2170787" cy="1199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87F"/>
                </a:solidFill>
              </a:rPr>
              <a:t>CBB </a:t>
            </a:r>
          </a:p>
          <a:p>
            <a:r>
              <a:rPr lang="en-US" dirty="0">
                <a:solidFill>
                  <a:srgbClr val="FF687F"/>
                </a:solidFill>
              </a:rPr>
              <a:t>Ordered-Alloy </a:t>
            </a:r>
          </a:p>
          <a:p>
            <a:r>
              <a:rPr lang="en-US" dirty="0">
                <a:solidFill>
                  <a:srgbClr val="FF687F"/>
                </a:solidFill>
              </a:rPr>
              <a:t>Theory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EAF8DC8-4940-4364-9DFA-A1AA09E0D2C8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122533" y="3062043"/>
            <a:ext cx="1410585" cy="218809"/>
          </a:xfrm>
          <a:prstGeom prst="straightConnector1">
            <a:avLst/>
          </a:prstGeom>
          <a:ln w="57150">
            <a:solidFill>
              <a:srgbClr val="FF687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3869BAE-183C-5B02-A57D-16883BE14F51}"/>
              </a:ext>
            </a:extLst>
          </p:cNvPr>
          <p:cNvSpPr txBox="1"/>
          <p:nvPr/>
        </p:nvSpPr>
        <p:spPr>
          <a:xfrm>
            <a:off x="8940175" y="4407068"/>
            <a:ext cx="1606530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1961 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800086-488E-5D31-D26A-30AD2C5FD223}"/>
              </a:ext>
            </a:extLst>
          </p:cNvPr>
          <p:cNvCxnSpPr>
            <a:cxnSpLocks/>
          </p:cNvCxnSpPr>
          <p:nvPr/>
        </p:nvCxnSpPr>
        <p:spPr>
          <a:xfrm flipH="1" flipV="1">
            <a:off x="8667482" y="3463387"/>
            <a:ext cx="863449" cy="104584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92C0858-541F-2380-F165-7D47011BFC3C}"/>
              </a:ext>
            </a:extLst>
          </p:cNvPr>
          <p:cNvSpPr txBox="1"/>
          <p:nvPr/>
        </p:nvSpPr>
        <p:spPr>
          <a:xfrm>
            <a:off x="6403430" y="4133386"/>
            <a:ext cx="2508251" cy="830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9"/>
                </a:solidFill>
              </a:rPr>
              <a:t>Random </a:t>
            </a:r>
          </a:p>
          <a:p>
            <a:pPr algn="ctr"/>
            <a:r>
              <a:rPr lang="en-US" dirty="0">
                <a:solidFill>
                  <a:srgbClr val="0000F9"/>
                </a:solidFill>
              </a:rPr>
              <a:t>Supercell Theory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9A68AA4-248B-194D-804D-7512052D9B6F}"/>
              </a:ext>
            </a:extLst>
          </p:cNvPr>
          <p:cNvCxnSpPr>
            <a:cxnSpLocks/>
          </p:cNvCxnSpPr>
          <p:nvPr/>
        </p:nvCxnSpPr>
        <p:spPr>
          <a:xfrm flipV="1">
            <a:off x="7543626" y="3507732"/>
            <a:ext cx="257539" cy="625654"/>
          </a:xfrm>
          <a:prstGeom prst="straightConnector1">
            <a:avLst/>
          </a:prstGeom>
          <a:ln w="57150">
            <a:solidFill>
              <a:srgbClr val="0000F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75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 animBg="1"/>
      <p:bldP spid="21" grpId="0"/>
      <p:bldP spid="4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60B810-3FED-3D4A-9D63-5476D7016274}"/>
              </a:ext>
            </a:extLst>
          </p:cNvPr>
          <p:cNvSpPr/>
          <p:nvPr/>
        </p:nvSpPr>
        <p:spPr>
          <a:xfrm>
            <a:off x="193068" y="1083080"/>
            <a:ext cx="1142681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en-US" sz="2000" b="1" u="sng" dirty="0">
                <a:solidFill>
                  <a:srgbClr val="0432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Current and future projects for Deliverable 1.2:</a:t>
            </a:r>
          </a:p>
          <a:p>
            <a:pPr marL="190127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b="1" u="sng" dirty="0">
                <a:ea typeface="+mn-lt"/>
                <a:cs typeface="Arial" panose="020B0604020202020204" pitchFamily="34" charset="0"/>
              </a:rPr>
              <a:t>Growth: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 panose="020B0604020202020204" pitchFamily="34" charset="0"/>
              </a:rPr>
              <a:t>Advancing Nb-Zr growth via evaporation, spattering, and CVD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 panose="020B0604020202020204" pitchFamily="34" charset="0"/>
              </a:rPr>
              <a:t>Detecting and visualizing alloy growth mechanisms of Zr-Nb that inform optimal growth procedures.</a:t>
            </a:r>
          </a:p>
          <a:p>
            <a:pPr marL="190127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b="1" u="sng" dirty="0">
                <a:ea typeface="+mn-lt"/>
                <a:cs typeface="Arial" panose="020B0604020202020204" pitchFamily="34" charset="0"/>
              </a:rPr>
              <a:t>Characterization: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 panose="020B0604020202020204" pitchFamily="34" charset="0"/>
              </a:rPr>
              <a:t>Nb-Zr layer characterization.</a:t>
            </a:r>
          </a:p>
          <a:p>
            <a:pPr marL="190127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b="1" u="sng" dirty="0">
                <a:ea typeface="+mn-lt"/>
                <a:cs typeface="Arial" panose="020B0604020202020204" pitchFamily="34" charset="0"/>
              </a:rPr>
              <a:t>Theory: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Exploration of </a:t>
            </a:r>
            <a:r>
              <a:rPr lang="en-US" sz="2000" i="1" dirty="0"/>
              <a:t>T</a:t>
            </a:r>
            <a:r>
              <a:rPr lang="en-US" sz="2000" i="1" baseline="-25000" dirty="0"/>
              <a:t>c</a:t>
            </a:r>
            <a:r>
              <a:rPr lang="en-US" sz="2000" dirty="0"/>
              <a:t>’s for realizable Nb-Zr structures.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Exploration of energies and </a:t>
            </a:r>
            <a:r>
              <a:rPr lang="en-US" sz="2000" i="1" dirty="0"/>
              <a:t>T</a:t>
            </a:r>
            <a:r>
              <a:rPr lang="en-US" sz="2000" i="1" baseline="-25000" dirty="0"/>
              <a:t>c</a:t>
            </a:r>
            <a:r>
              <a:rPr lang="en-US" sz="2000" dirty="0"/>
              <a:t>’s for rocksalt (Nb,Zr)-(O,N) phases</a:t>
            </a:r>
            <a:r>
              <a:rPr lang="en-US" sz="2000" dirty="0">
                <a:ea typeface="+mn-lt"/>
                <a:cs typeface="Arial" panose="020B0604020202020204" pitchFamily="34" charset="0"/>
              </a:rPr>
              <a:t>.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Develop a Nb-Zr-X UF</a:t>
            </a:r>
            <a:r>
              <a:rPr lang="en-US" sz="2000" baseline="30000" dirty="0"/>
              <a:t>3</a:t>
            </a:r>
            <a:r>
              <a:rPr lang="en-US" sz="2000" dirty="0"/>
              <a:t> potential to study the stability of bulk and surface phases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3BC69506-26F2-1FCD-4901-FBF4B7DF6B77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315F51F-0EC5-1582-B4B4-08DA53AB8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2C02A76-98E8-5345-7586-6F6A04519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26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8FF69AD8-B2AE-8941-4875-951944F40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1" y="-1498"/>
            <a:ext cx="10108400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1.2: Methods of growth and their refinement leading to annually enhanced performance for Nb-Zr alloys.</a:t>
            </a:r>
          </a:p>
        </p:txBody>
      </p:sp>
    </p:spTree>
    <p:extLst>
      <p:ext uri="{BB962C8B-B14F-4D97-AF65-F5344CB8AC3E}">
        <p14:creationId xmlns:p14="http://schemas.microsoft.com/office/powerpoint/2010/main" val="376610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-1498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Phase II – Objective 1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895F1E-9F37-ED45-9C52-A33E951C22A2}"/>
              </a:ext>
            </a:extLst>
          </p:cNvPr>
          <p:cNvSpPr/>
          <p:nvPr/>
        </p:nvSpPr>
        <p:spPr>
          <a:xfrm>
            <a:off x="213125" y="903403"/>
            <a:ext cx="11740366" cy="83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</a:rPr>
              <a:t>Advanced SRF materials growth: Developing improved growth methods and understanding the impact of realistic (non-ideal) surfaces on performance. </a:t>
            </a:r>
            <a:endParaRPr lang="en-US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E357C-438A-FC4B-B12E-801084E65F39}"/>
              </a:ext>
            </a:extLst>
          </p:cNvPr>
          <p:cNvSpPr/>
          <p:nvPr/>
        </p:nvSpPr>
        <p:spPr>
          <a:xfrm>
            <a:off x="193068" y="1924052"/>
            <a:ext cx="11681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2743" indent="-1942743" defTabSz="608564"/>
            <a:r>
              <a:rPr lang="en-US" sz="1800" b="1" u="sng" dirty="0">
                <a:solidFill>
                  <a:srgbClr val="0432FF"/>
                </a:solidFill>
                <a:latin typeface="Arial"/>
              </a:rPr>
              <a:t>Deliverable 1.3:</a:t>
            </a:r>
            <a:r>
              <a:rPr lang="en-US" sz="1800" b="1" dirty="0">
                <a:solidFill>
                  <a:srgbClr val="0432FF"/>
                </a:solidFill>
                <a:latin typeface="Arial"/>
              </a:rPr>
              <a:t>    </a:t>
            </a:r>
            <a:r>
              <a:rPr lang="en-US" sz="2000" dirty="0">
                <a:solidFill>
                  <a:srgbClr val="C00000"/>
                </a:solidFill>
              </a:rPr>
              <a:t>Determine if other materials have potential for higher efficiency and/or higher fields above Nb</a:t>
            </a:r>
            <a:r>
              <a:rPr lang="en-US" sz="2000" baseline="-25000" dirty="0">
                <a:solidFill>
                  <a:srgbClr val="C00000"/>
                </a:solidFill>
              </a:rPr>
              <a:t>3</a:t>
            </a:r>
            <a:r>
              <a:rPr lang="en-US" sz="2000" dirty="0">
                <a:solidFill>
                  <a:srgbClr val="C00000"/>
                </a:solidFill>
              </a:rPr>
              <a:t>Sn and Nb-Zr limits.</a:t>
            </a:r>
            <a:endParaRPr lang="en-US" sz="1800" dirty="0">
              <a:solidFill>
                <a:srgbClr val="B31B1B"/>
              </a:solidFill>
              <a:latin typeface="Arial"/>
            </a:endParaRP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8AA997E4-CBDD-7613-ABBC-8971936E22A0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C5DE4A4B-E389-DB64-9A2D-460275C95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5238CA1-DB46-392E-87F1-F5339008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27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7D2E2E-673C-15DB-92B1-AC044D3E4E0E}"/>
              </a:ext>
            </a:extLst>
          </p:cNvPr>
          <p:cNvSpPr/>
          <p:nvPr/>
        </p:nvSpPr>
        <p:spPr>
          <a:xfrm>
            <a:off x="390563" y="2885590"/>
            <a:ext cx="98880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4538" indent="-744538" defTabSz="608564"/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Why?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 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Other materials might offer an easier path towards exceeding RF performance beyond Nb limitations and/or higher ultimate limits than Nb</a:t>
            </a:r>
            <a:r>
              <a:rPr lang="en-US" sz="2000" baseline="-25000" dirty="0">
                <a:solidFill>
                  <a:schemeClr val="bg1">
                    <a:lumMod val="25000"/>
                  </a:schemeClr>
                </a:solidFill>
              </a:rPr>
              <a:t>3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Sn and Nb-Zr. </a:t>
            </a:r>
            <a:endParaRPr lang="en-US" sz="1800" dirty="0">
              <a:solidFill>
                <a:schemeClr val="bg1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3F8E7D-5C37-E2D3-B41B-692BA4F2DE09}"/>
              </a:ext>
            </a:extLst>
          </p:cNvPr>
          <p:cNvSpPr/>
          <p:nvPr/>
        </p:nvSpPr>
        <p:spPr>
          <a:xfrm>
            <a:off x="297296" y="5503111"/>
            <a:ext cx="116128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0338" indent="-1430338" defTabSz="608564"/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Challenge?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  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Large search space. Can performance predictions be realized on real surfaces? </a:t>
            </a:r>
            <a:endParaRPr lang="en-US" sz="1800" dirty="0">
              <a:solidFill>
                <a:schemeClr val="bg1">
                  <a:lumMod val="25000"/>
                </a:schemeClr>
              </a:solidFill>
            </a:endParaRPr>
          </a:p>
        </p:txBody>
      </p:sp>
      <p:graphicFrame>
        <p:nvGraphicFramePr>
          <p:cNvPr id="11" name="Table 13">
            <a:extLst>
              <a:ext uri="{FF2B5EF4-FFF2-40B4-BE49-F238E27FC236}">
                <a16:creationId xmlns:a16="http://schemas.microsoft.com/office/drawing/2014/main" id="{2CB8D85D-91BB-7E98-FE5E-3C6D021184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233874"/>
              </p:ext>
            </p:extLst>
          </p:nvPr>
        </p:nvGraphicFramePr>
        <p:xfrm>
          <a:off x="2338551" y="4303655"/>
          <a:ext cx="6914517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374">
                  <a:extLst>
                    <a:ext uri="{9D8B030D-6E8A-4147-A177-3AD203B41FA5}">
                      <a16:colId xmlns:a16="http://schemas.microsoft.com/office/drawing/2014/main" val="1541244572"/>
                    </a:ext>
                  </a:extLst>
                </a:gridCol>
                <a:gridCol w="2024743">
                  <a:extLst>
                    <a:ext uri="{9D8B030D-6E8A-4147-A177-3AD203B41FA5}">
                      <a16:colId xmlns:a16="http://schemas.microsoft.com/office/drawing/2014/main" val="288874651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7747118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33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Oxide eliminators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33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bcc-phase alloys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33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A15-phase alloys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490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33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Nb+Pd and Nb+Au passivating layers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33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Nb+Hf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33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</a:rPr>
                        <a:t>Nb+Al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01049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830DF43-5333-A192-F6AE-B2C2701DD297}"/>
              </a:ext>
            </a:extLst>
          </p:cNvPr>
          <p:cNvSpPr txBox="1"/>
          <p:nvPr/>
        </p:nvSpPr>
        <p:spPr>
          <a:xfrm>
            <a:off x="1206061" y="3761276"/>
            <a:ext cx="85373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CBB identified additional materials for further investigation. Examples:  </a:t>
            </a:r>
          </a:p>
        </p:txBody>
      </p:sp>
    </p:spTree>
    <p:extLst>
      <p:ext uri="{BB962C8B-B14F-4D97-AF65-F5344CB8AC3E}">
        <p14:creationId xmlns:p14="http://schemas.microsoft.com/office/powerpoint/2010/main" val="4181769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8AA997E4-CBDD-7613-ABBC-8971936E22A0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C5DE4A4B-E389-DB64-9A2D-460275C95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5238CA1-DB46-392E-87F1-F5339008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9F12C3-C59D-BC08-BBF3-B48BAC236277}"/>
              </a:ext>
            </a:extLst>
          </p:cNvPr>
          <p:cNvSpPr/>
          <p:nvPr/>
        </p:nvSpPr>
        <p:spPr>
          <a:xfrm>
            <a:off x="299946" y="1167750"/>
            <a:ext cx="8148483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/>
                <a:cs typeface="Arial"/>
              </a:rPr>
              <a:t>Recent theory-driven advances: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Prediction of surface deposition of Au/Nb and Pd/Nb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Prediction of Nb</a:t>
            </a:r>
            <a:r>
              <a:rPr lang="en-US" sz="2000" i="0" u="none" strike="noStrike" baseline="-25000" dirty="0">
                <a:solidFill>
                  <a:srgbClr val="000000"/>
                </a:solidFill>
                <a:effectLst/>
                <a:latin typeface="+mj-lt"/>
              </a:rPr>
              <a:t>1-x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(</a:t>
            </a:r>
            <a:r>
              <a:rPr lang="en-US" sz="2000" i="0" u="none" strike="noStrike" dirty="0" err="1">
                <a:solidFill>
                  <a:srgbClr val="000000"/>
                </a:solidFill>
                <a:effectLst/>
                <a:latin typeface="+mj-lt"/>
              </a:rPr>
              <a:t>Au,Pd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)</a:t>
            </a:r>
            <a:r>
              <a:rPr lang="en-US" sz="2000" i="0" u="none" strike="noStrike" baseline="-25000" dirty="0">
                <a:solidFill>
                  <a:srgbClr val="000000"/>
                </a:solidFill>
                <a:effectLst/>
                <a:latin typeface="+mj-lt"/>
              </a:rPr>
              <a:t>x</a:t>
            </a:r>
            <a:r>
              <a:rPr lang="en-US" sz="2000" dirty="0"/>
              <a:t> mixing energies and solubility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Prediction of Nb</a:t>
            </a:r>
            <a:r>
              <a:rPr lang="en-US" sz="2000" i="0" u="none" strike="noStrike" baseline="-25000" dirty="0">
                <a:solidFill>
                  <a:srgbClr val="000000"/>
                </a:solidFill>
                <a:effectLst/>
                <a:latin typeface="+mj-lt"/>
              </a:rPr>
              <a:t>1-x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(</a:t>
            </a:r>
            <a:r>
              <a:rPr lang="en-US" sz="2000" i="0" u="none" strike="noStrike" dirty="0" err="1">
                <a:solidFill>
                  <a:srgbClr val="000000"/>
                </a:solidFill>
                <a:effectLst/>
                <a:latin typeface="+mj-lt"/>
              </a:rPr>
              <a:t>Au,Pd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)</a:t>
            </a:r>
            <a:r>
              <a:rPr lang="en-US" sz="2000" i="0" u="none" strike="noStrike" baseline="-25000" dirty="0">
                <a:solidFill>
                  <a:srgbClr val="000000"/>
                </a:solidFill>
                <a:effectLst/>
                <a:latin typeface="+mj-lt"/>
              </a:rPr>
              <a:t>x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 impact on Tc.</a:t>
            </a:r>
          </a:p>
          <a:p>
            <a:pPr marL="290513" indent="-290513">
              <a:spcBef>
                <a:spcPts val="800"/>
              </a:spcBef>
            </a:pPr>
            <a:r>
              <a:rPr lang="en-US" sz="2000" dirty="0">
                <a:solidFill>
                  <a:srgbClr val="04A64C"/>
                </a:solidFill>
              </a:rPr>
              <a:t>⇒ </a:t>
            </a:r>
            <a:r>
              <a:rPr lang="en-US" sz="2000" dirty="0">
                <a:solidFill>
                  <a:srgbClr val="00B050"/>
                </a:solidFill>
              </a:rPr>
              <a:t>Provides guidance for down-selection of alternative materials and growth methods for further exploration </a:t>
            </a:r>
            <a:endParaRPr lang="en-US" sz="2000" dirty="0"/>
          </a:p>
          <a:p>
            <a:pPr>
              <a:spcBef>
                <a:spcPts val="800"/>
              </a:spcBef>
            </a:pPr>
            <a:endParaRPr lang="en-US" sz="2000" i="1" baseline="-2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7894C2-5238-0BE1-F0B9-ECEABBCC6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0" y="-1498"/>
            <a:ext cx="10200149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1.3: Determine if other materials have potential for higher efficiency and/or higher fields above Nb3Sn and Nb-Zr limits.</a:t>
            </a:r>
          </a:p>
        </p:txBody>
      </p:sp>
      <p:grpSp>
        <p:nvGrpSpPr>
          <p:cNvPr id="4" name="Google Shape;148;g2bddeb1f16d_0_115">
            <a:extLst>
              <a:ext uri="{FF2B5EF4-FFF2-40B4-BE49-F238E27FC236}">
                <a16:creationId xmlns:a16="http://schemas.microsoft.com/office/drawing/2014/main" id="{2B7ED47C-A5D1-22BE-A688-C595E05DA982}"/>
              </a:ext>
            </a:extLst>
          </p:cNvPr>
          <p:cNvGrpSpPr/>
          <p:nvPr/>
        </p:nvGrpSpPr>
        <p:grpSpPr>
          <a:xfrm>
            <a:off x="4526962" y="3804549"/>
            <a:ext cx="2817148" cy="2657671"/>
            <a:chOff x="6655252" y="3493404"/>
            <a:chExt cx="2817148" cy="2657671"/>
          </a:xfrm>
        </p:grpSpPr>
        <p:sp>
          <p:nvSpPr>
            <p:cNvPr id="8" name="Google Shape;149;g2bddeb1f16d_0_115">
              <a:extLst>
                <a:ext uri="{FF2B5EF4-FFF2-40B4-BE49-F238E27FC236}">
                  <a16:creationId xmlns:a16="http://schemas.microsoft.com/office/drawing/2014/main" id="{5925D153-F1F1-9839-3374-EC86D664C355}"/>
                </a:ext>
              </a:extLst>
            </p:cNvPr>
            <p:cNvSpPr/>
            <p:nvPr/>
          </p:nvSpPr>
          <p:spPr>
            <a:xfrm>
              <a:off x="6959600" y="3493404"/>
              <a:ext cx="2512800" cy="42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Electronic structure analysis of impact on </a:t>
              </a:r>
              <a:r>
                <a:rPr lang="en-US" sz="1500" b="1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r>
                <a:rPr lang="en-US" sz="1500" b="1" i="1" u="none" strike="noStrike" cap="none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 sz="15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" name="Google Shape;150;g2bddeb1f16d_0_115">
              <a:extLst>
                <a:ext uri="{FF2B5EF4-FFF2-40B4-BE49-F238E27FC236}">
                  <a16:creationId xmlns:a16="http://schemas.microsoft.com/office/drawing/2014/main" id="{77E95BAD-09F1-83EE-B4BB-932B1AC502B9}"/>
                </a:ext>
              </a:extLst>
            </p:cNvPr>
            <p:cNvGrpSpPr/>
            <p:nvPr/>
          </p:nvGrpSpPr>
          <p:grpSpPr>
            <a:xfrm>
              <a:off x="6655252" y="3943200"/>
              <a:ext cx="2593773" cy="2207875"/>
              <a:chOff x="6655252" y="4352775"/>
              <a:chExt cx="2593773" cy="2207875"/>
            </a:xfrm>
          </p:grpSpPr>
          <p:pic>
            <p:nvPicPr>
              <p:cNvPr id="18" name="Google Shape;151;g2bddeb1f16d_0_115" descr="A picture containing text, diagram, plot, line&#10;&#10;Description automatically generated">
                <a:extLst>
                  <a:ext uri="{FF2B5EF4-FFF2-40B4-BE49-F238E27FC236}">
                    <a16:creationId xmlns:a16="http://schemas.microsoft.com/office/drawing/2014/main" id="{C32A058C-0821-8A04-5318-BC6D592A597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693050" y="4352775"/>
                <a:ext cx="2555975" cy="22078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152;g2bddeb1f16d_0_115">
                <a:extLst>
                  <a:ext uri="{FF2B5EF4-FFF2-40B4-BE49-F238E27FC236}">
                    <a16:creationId xmlns:a16="http://schemas.microsoft.com/office/drawing/2014/main" id="{D9CCDBAC-F983-0C49-7A29-7FAC3CA2AF6E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655252" y="4391955"/>
                <a:ext cx="1789939" cy="56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53;g2bddeb1f16d_0_115">
              <a:extLst>
                <a:ext uri="{FF2B5EF4-FFF2-40B4-BE49-F238E27FC236}">
                  <a16:creationId xmlns:a16="http://schemas.microsoft.com/office/drawing/2014/main" id="{61CDB3E1-5FA6-A326-55B1-87C2FADD4936}"/>
                </a:ext>
              </a:extLst>
            </p:cNvPr>
            <p:cNvSpPr/>
            <p:nvPr/>
          </p:nvSpPr>
          <p:spPr>
            <a:xfrm>
              <a:off x="7038975" y="5491250"/>
              <a:ext cx="1641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Pd</a:t>
              </a:r>
              <a:r>
                <a:rPr lang="en-US" sz="1400" b="1" i="0" u="none" strike="noStrike" cap="none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1-</a:t>
              </a:r>
              <a:r>
                <a:rPr lang="en-US" sz="1400" b="1" i="1" u="none" strike="noStrike" cap="none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r>
                <a:rPr lang="en-US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r>
                <a:rPr lang="en-US" sz="1400" b="1" i="1" u="none" strike="noStrike" cap="none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r>
                <a:rPr lang="en-US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400" b="1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r>
                <a:rPr lang="en-US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=12.5%</a:t>
              </a:r>
              <a:endPara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" name="Google Shape;154;g2bddeb1f16d_0_115">
              <a:extLst>
                <a:ext uri="{FF2B5EF4-FFF2-40B4-BE49-F238E27FC236}">
                  <a16:creationId xmlns:a16="http://schemas.microsoft.com/office/drawing/2014/main" id="{C8881E5C-651F-4234-9090-B325ED10B59B}"/>
                </a:ext>
              </a:extLst>
            </p:cNvPr>
            <p:cNvCxnSpPr>
              <a:stCxn id="12" idx="0"/>
              <a:endCxn id="19" idx="2"/>
            </p:cNvCxnSpPr>
            <p:nvPr/>
          </p:nvCxnSpPr>
          <p:spPr>
            <a:xfrm rot="10800000">
              <a:off x="7550325" y="4546250"/>
              <a:ext cx="309600" cy="945000"/>
            </a:xfrm>
            <a:prstGeom prst="straightConnector1">
              <a:avLst/>
            </a:prstGeom>
            <a:noFill/>
            <a:ln w="19050" cap="flat" cmpd="sng">
              <a:solidFill>
                <a:srgbClr val="0432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20" name="Google Shape;142;g2bddeb1f16d_0_115">
            <a:extLst>
              <a:ext uri="{FF2B5EF4-FFF2-40B4-BE49-F238E27FC236}">
                <a16:creationId xmlns:a16="http://schemas.microsoft.com/office/drawing/2014/main" id="{8C21876E-DAF4-A4DE-640E-7CE8FA9C6C92}"/>
              </a:ext>
            </a:extLst>
          </p:cNvPr>
          <p:cNvGrpSpPr/>
          <p:nvPr/>
        </p:nvGrpSpPr>
        <p:grpSpPr>
          <a:xfrm>
            <a:off x="8256630" y="3742416"/>
            <a:ext cx="2898719" cy="2897032"/>
            <a:chOff x="9207551" y="3328281"/>
            <a:chExt cx="2898719" cy="2897032"/>
          </a:xfrm>
        </p:grpSpPr>
        <p:grpSp>
          <p:nvGrpSpPr>
            <p:cNvPr id="21" name="Google Shape;143;g2bddeb1f16d_0_115">
              <a:extLst>
                <a:ext uri="{FF2B5EF4-FFF2-40B4-BE49-F238E27FC236}">
                  <a16:creationId xmlns:a16="http://schemas.microsoft.com/office/drawing/2014/main" id="{6672FCB4-C0E1-A498-F599-5B708A2D3955}"/>
                </a:ext>
              </a:extLst>
            </p:cNvPr>
            <p:cNvGrpSpPr/>
            <p:nvPr/>
          </p:nvGrpSpPr>
          <p:grpSpPr>
            <a:xfrm>
              <a:off x="9207551" y="3943194"/>
              <a:ext cx="2898719" cy="2282119"/>
              <a:chOff x="76201" y="3241373"/>
              <a:chExt cx="4248452" cy="3197140"/>
            </a:xfrm>
          </p:grpSpPr>
          <p:pic>
            <p:nvPicPr>
              <p:cNvPr id="23" name="Google Shape;144;g2bddeb1f16d_0_115">
                <a:extLst>
                  <a:ext uri="{FF2B5EF4-FFF2-40B4-BE49-F238E27FC236}">
                    <a16:creationId xmlns:a16="http://schemas.microsoft.com/office/drawing/2014/main" id="{AB291A4E-0D39-8D40-8250-DFBB891C51E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76201" y="3241373"/>
                <a:ext cx="4248452" cy="31971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45;g2bddeb1f16d_0_115">
                <a:extLst>
                  <a:ext uri="{FF2B5EF4-FFF2-40B4-BE49-F238E27FC236}">
                    <a16:creationId xmlns:a16="http://schemas.microsoft.com/office/drawing/2014/main" id="{E95DD339-18DF-0EFA-24F1-1BE0D1DEF9F0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3196975" y="3705632"/>
                <a:ext cx="1051025" cy="5062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46;g2bddeb1f16d_0_115">
                <a:extLst>
                  <a:ext uri="{FF2B5EF4-FFF2-40B4-BE49-F238E27FC236}">
                    <a16:creationId xmlns:a16="http://schemas.microsoft.com/office/drawing/2014/main" id="{8E43AD2C-973C-013D-EB18-0FBBDD09301B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l="5803" t="52194" r="53156"/>
              <a:stretch/>
            </p:blipFill>
            <p:spPr>
              <a:xfrm>
                <a:off x="3157294" y="4247650"/>
                <a:ext cx="1051020" cy="9542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Google Shape;147;g2bddeb1f16d_0_115">
              <a:extLst>
                <a:ext uri="{FF2B5EF4-FFF2-40B4-BE49-F238E27FC236}">
                  <a16:creationId xmlns:a16="http://schemas.microsoft.com/office/drawing/2014/main" id="{1D942BE4-AF05-7D4B-7B1B-D36DA0758149}"/>
                </a:ext>
              </a:extLst>
            </p:cNvPr>
            <p:cNvSpPr/>
            <p:nvPr/>
          </p:nvSpPr>
          <p:spPr>
            <a:xfrm>
              <a:off x="9565050" y="3328281"/>
              <a:ext cx="2512800" cy="56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Ab initio</a:t>
              </a:r>
              <a:r>
                <a:rPr lang="en-US" sz="15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recipes for growth including evaporation, diffusion</a:t>
              </a:r>
              <a:endPara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34;g2bddeb1f16d_0_115">
            <a:extLst>
              <a:ext uri="{FF2B5EF4-FFF2-40B4-BE49-F238E27FC236}">
                <a16:creationId xmlns:a16="http://schemas.microsoft.com/office/drawing/2014/main" id="{393924F4-6F60-6CB9-8CA6-16DFF0C78195}"/>
              </a:ext>
            </a:extLst>
          </p:cNvPr>
          <p:cNvGrpSpPr/>
          <p:nvPr/>
        </p:nvGrpSpPr>
        <p:grpSpPr>
          <a:xfrm>
            <a:off x="535539" y="3870133"/>
            <a:ext cx="3054216" cy="2424908"/>
            <a:chOff x="8763001" y="1157179"/>
            <a:chExt cx="3416491" cy="2671301"/>
          </a:xfrm>
        </p:grpSpPr>
        <p:grpSp>
          <p:nvGrpSpPr>
            <p:cNvPr id="27" name="Google Shape;135;g2bddeb1f16d_0_115">
              <a:extLst>
                <a:ext uri="{FF2B5EF4-FFF2-40B4-BE49-F238E27FC236}">
                  <a16:creationId xmlns:a16="http://schemas.microsoft.com/office/drawing/2014/main" id="{E478612B-BC7A-CDBB-819C-0C226CDA9713}"/>
                </a:ext>
              </a:extLst>
            </p:cNvPr>
            <p:cNvGrpSpPr/>
            <p:nvPr/>
          </p:nvGrpSpPr>
          <p:grpSpPr>
            <a:xfrm>
              <a:off x="8763001" y="1566329"/>
              <a:ext cx="3416491" cy="2262151"/>
              <a:chOff x="110172" y="3981265"/>
              <a:chExt cx="3779305" cy="2880987"/>
            </a:xfrm>
          </p:grpSpPr>
          <p:pic>
            <p:nvPicPr>
              <p:cNvPr id="29" name="Google Shape;136;g2bddeb1f16d_0_115" descr="A picture containing text, screenshot, line, diagram">
                <a:extLst>
                  <a:ext uri="{FF2B5EF4-FFF2-40B4-BE49-F238E27FC236}">
                    <a16:creationId xmlns:a16="http://schemas.microsoft.com/office/drawing/2014/main" id="{B45B1FDC-0D35-E614-D4B1-69977D170187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10172" y="3981265"/>
                <a:ext cx="3779305" cy="2880987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0" name="Google Shape;137;g2bddeb1f16d_0_115">
                <a:extLst>
                  <a:ext uri="{FF2B5EF4-FFF2-40B4-BE49-F238E27FC236}">
                    <a16:creationId xmlns:a16="http://schemas.microsoft.com/office/drawing/2014/main" id="{790F05D9-97E0-BD36-E031-F97E895995B3}"/>
                  </a:ext>
                </a:extLst>
              </p:cNvPr>
              <p:cNvCxnSpPr/>
              <p:nvPr/>
            </p:nvCxnSpPr>
            <p:spPr>
              <a:xfrm>
                <a:off x="552261" y="5930020"/>
                <a:ext cx="3277500" cy="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6862"/>
                  </a:srgbClr>
                </a:outerShdw>
              </a:effectLst>
            </p:spPr>
          </p:cxnSp>
          <p:sp>
            <p:nvSpPr>
              <p:cNvPr id="31" name="Google Shape;138;g2bddeb1f16d_0_115">
                <a:extLst>
                  <a:ext uri="{FF2B5EF4-FFF2-40B4-BE49-F238E27FC236}">
                    <a16:creationId xmlns:a16="http://schemas.microsoft.com/office/drawing/2014/main" id="{C44C022F-ECC5-7589-D2C3-21E02386A6D4}"/>
                  </a:ext>
                </a:extLst>
              </p:cNvPr>
              <p:cNvSpPr/>
              <p:nvPr/>
            </p:nvSpPr>
            <p:spPr>
              <a:xfrm>
                <a:off x="1091339" y="5317925"/>
                <a:ext cx="13797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lang="en-US" sz="15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native bulk</a:t>
                </a:r>
                <a:endParaRPr sz="15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2" name="Google Shape;139;g2bddeb1f16d_0_115">
                <a:extLst>
                  <a:ext uri="{FF2B5EF4-FFF2-40B4-BE49-F238E27FC236}">
                    <a16:creationId xmlns:a16="http://schemas.microsoft.com/office/drawing/2014/main" id="{A2EAD2E5-0783-825F-62B9-D59405A97E85}"/>
                  </a:ext>
                </a:extLst>
              </p:cNvPr>
              <p:cNvCxnSpPr/>
              <p:nvPr/>
            </p:nvCxnSpPr>
            <p:spPr>
              <a:xfrm flipH="1">
                <a:off x="611803" y="5585602"/>
                <a:ext cx="574200" cy="319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33" name="Google Shape;140;g2bddeb1f16d_0_115">
                <a:extLst>
                  <a:ext uri="{FF2B5EF4-FFF2-40B4-BE49-F238E27FC236}">
                    <a16:creationId xmlns:a16="http://schemas.microsoft.com/office/drawing/2014/main" id="{8F0A06F2-9B7C-8988-D23F-5C1A7C706781}"/>
                  </a:ext>
                </a:extLst>
              </p:cNvPr>
              <p:cNvSpPr/>
              <p:nvPr/>
            </p:nvSpPr>
            <p:spPr>
              <a:xfrm>
                <a:off x="427450" y="4445811"/>
                <a:ext cx="2167200" cy="49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n-US" sz="1300" b="1" i="0" u="sng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(</a:t>
                </a:r>
                <a:r>
                  <a:rPr lang="en-US" sz="1300" b="1" i="0" u="sng" strike="noStrike" cap="none" dirty="0" err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Au,Pd</a:t>
                </a:r>
                <a:r>
                  <a:rPr lang="en-US" sz="1300" b="1" i="0" u="sng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)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n-US" sz="1300" b="1" i="0" u="sng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placement enthalpies</a:t>
                </a:r>
                <a:endParaRPr sz="1300" b="1" i="0" u="sng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141;g2bddeb1f16d_0_115">
              <a:extLst>
                <a:ext uri="{FF2B5EF4-FFF2-40B4-BE49-F238E27FC236}">
                  <a16:creationId xmlns:a16="http://schemas.microsoft.com/office/drawing/2014/main" id="{A7B84727-08EF-6E39-05A6-68686687C5E6}"/>
                </a:ext>
              </a:extLst>
            </p:cNvPr>
            <p:cNvSpPr/>
            <p:nvPr/>
          </p:nvSpPr>
          <p:spPr>
            <a:xfrm>
              <a:off x="9006575" y="1157179"/>
              <a:ext cx="30714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Au surface monolayer</a:t>
              </a:r>
              <a:endPara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stable against solution</a:t>
              </a:r>
              <a:endPara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285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8AA997E4-CBDD-7613-ABBC-8971936E22A0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C5DE4A4B-E389-DB64-9A2D-460275C95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5238CA1-DB46-392E-87F1-F5339008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29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CEFD37-D978-FE3A-C34F-380076E68318}"/>
              </a:ext>
            </a:extLst>
          </p:cNvPr>
          <p:cNvSpPr/>
          <p:nvPr/>
        </p:nvSpPr>
        <p:spPr>
          <a:xfrm>
            <a:off x="293848" y="1006923"/>
            <a:ext cx="11193606" cy="5734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Current and future projects for Deliverable 1.3:</a:t>
            </a:r>
          </a:p>
          <a:p>
            <a:pPr marL="190127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b="1" u="sng" dirty="0"/>
              <a:t>Growth: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Proof-of-concept growth and RF test of these surface candidates using the Cornell Sample-Host-Cavity.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Explore potential of Nb3Al on Nb layers</a:t>
            </a:r>
          </a:p>
          <a:p>
            <a:pPr marL="190127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b="1" u="sng" dirty="0"/>
              <a:t>Characterization: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Connect atomic-scale surface structure to its effects on superconductive properties of other material surfaces prepared </a:t>
            </a:r>
            <a:r>
              <a:rPr lang="en-US" sz="2000" i="1" dirty="0"/>
              <a:t>in situ</a:t>
            </a:r>
            <a:r>
              <a:rPr lang="en-US" sz="2000" dirty="0"/>
              <a:t>.</a:t>
            </a:r>
          </a:p>
          <a:p>
            <a:pPr marL="190127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b="1" u="sng" dirty="0"/>
              <a:t>Theory: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Predict impact of dissolved Au,Pd in Nb on </a:t>
            </a:r>
            <a:r>
              <a:rPr lang="en-US" sz="2000" i="1" dirty="0"/>
              <a:t>T</a:t>
            </a:r>
            <a:r>
              <a:rPr lang="en-US" sz="2000" i="1" baseline="-25000" dirty="0"/>
              <a:t>c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Predict superconductivity of Nb surface with and without Au, Pd.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Predict interfacial contact resistance between Au,Pd layer and Nb.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Extend study of alternatives to Nb and Nb</a:t>
            </a:r>
            <a:r>
              <a:rPr lang="en-US" sz="2000" baseline="-25000" dirty="0"/>
              <a:t>3</a:t>
            </a:r>
            <a:r>
              <a:rPr lang="en-US" sz="2000" dirty="0"/>
              <a:t>Sn superconductors to focus on multi-component transition metal compounds and alloys, including borides</a:t>
            </a:r>
            <a:r>
              <a:rPr lang="en-US" sz="2000" dirty="0">
                <a:ea typeface="+mn-lt"/>
                <a:cs typeface="Arial" panose="020B0604020202020204" pitchFamily="34" charset="0"/>
              </a:rPr>
              <a:t>.</a:t>
            </a:r>
            <a:endParaRPr lang="en-US" sz="2400" dirty="0">
              <a:ea typeface="+mn-lt"/>
              <a:cs typeface="Arial" panose="020B0604020202020204" pitchFamily="34" charset="0"/>
            </a:endParaRPr>
          </a:p>
          <a:p>
            <a:pPr marL="799300" lvl="1" indent="-342557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993926E6-4BB5-BF56-A0E8-C04DA33E4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0" y="-1498"/>
            <a:ext cx="10200149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1.3: Determine if other materials have potential for higher efficiency and/or higher fields above Nb3Sn and Nb-Zr limits.</a:t>
            </a:r>
          </a:p>
        </p:txBody>
      </p:sp>
    </p:spTree>
    <p:extLst>
      <p:ext uri="{BB962C8B-B14F-4D97-AF65-F5344CB8AC3E}">
        <p14:creationId xmlns:p14="http://schemas.microsoft.com/office/powerpoint/2010/main" val="2718397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AF8D04-C462-3B4A-8666-C07A724E6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C048B-956A-E04C-8888-21F30ABA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199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99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E2026798-D576-244D-B553-21551FB2DD16}"/>
              </a:ext>
            </a:extLst>
          </p:cNvPr>
          <p:cNvSpPr txBox="1">
            <a:spLocks/>
          </p:cNvSpPr>
          <p:nvPr/>
        </p:nvSpPr>
        <p:spPr>
          <a:xfrm>
            <a:off x="244346" y="868142"/>
            <a:ext cx="11833460" cy="2918668"/>
          </a:xfrm>
          <a:prstGeom prst="rect">
            <a:avLst/>
          </a:prstGeom>
        </p:spPr>
        <p:txBody>
          <a:bodyPr/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088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9pPr>
          </a:lstStyle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Superconducting RF (SRF) cavities are “gold-standard” for acceleration of high-power, high-brightness beams</a:t>
            </a:r>
          </a:p>
          <a:p>
            <a:pPr marL="800088" marR="0" lvl="1" indent="-342891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generation of SRF cavities has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07D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been transformational for accelerator driven sciences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SRF cavities currently in operation use Niobium as the superconducting material</a:t>
            </a:r>
          </a:p>
          <a:p>
            <a:pPr marL="800088" marR="0" lvl="1" indent="-342891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But: High cost and complexity of current generation of SRF cavities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severely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limit use in science and prevent small-scale university and industrial applications  </a:t>
            </a: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05A488-8680-E340-8A6B-C2C9017D3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62" b="10837"/>
          <a:stretch/>
        </p:blipFill>
        <p:spPr>
          <a:xfrm>
            <a:off x="6532378" y="4000447"/>
            <a:ext cx="4379278" cy="24997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745466-1951-C841-B30B-544572D6A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246" y="4014623"/>
            <a:ext cx="4460069" cy="24997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C825A6-C393-5C43-833C-304F1FEC33A1}"/>
              </a:ext>
            </a:extLst>
          </p:cNvPr>
          <p:cNvSpPr txBox="1"/>
          <p:nvPr/>
        </p:nvSpPr>
        <p:spPr>
          <a:xfrm>
            <a:off x="1390247" y="3738179"/>
            <a:ext cx="4451481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SRF Cryomodule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CE03D8-B2A0-0743-BED6-795B1B75D1FE}"/>
              </a:ext>
            </a:extLst>
          </p:cNvPr>
          <p:cNvSpPr txBox="1"/>
          <p:nvPr/>
        </p:nvSpPr>
        <p:spPr>
          <a:xfrm>
            <a:off x="6532377" y="3738179"/>
            <a:ext cx="4370848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SRF Linac Cryoplant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E9EDAA9E-8F8E-E1E4-8DE6-4539D7A85531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D39E927-A86E-D127-9FF8-D39886FE9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</p:spTree>
    <p:extLst>
      <p:ext uri="{BB962C8B-B14F-4D97-AF65-F5344CB8AC3E}">
        <p14:creationId xmlns:p14="http://schemas.microsoft.com/office/powerpoint/2010/main" val="1678578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913EA367-18C4-2545-9017-295C8B347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6210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SRF Strategic Plan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811F8232-378E-0E4F-A583-AE88F60526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6907921-44F2-0E4A-9FBD-B986E569BEF4}"/>
              </a:ext>
            </a:extLst>
          </p:cNvPr>
          <p:cNvSpPr/>
          <p:nvPr/>
        </p:nvSpPr>
        <p:spPr>
          <a:xfrm>
            <a:off x="81299" y="862080"/>
            <a:ext cx="11928801" cy="535514"/>
          </a:xfrm>
          <a:prstGeom prst="rect">
            <a:avLst/>
          </a:prstGeom>
          <a:solidFill>
            <a:srgbClr val="F2F2F2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456724" rIns="456724" rtlCol="0" anchor="ctr"/>
          <a:lstStyle/>
          <a:p>
            <a:pPr algn="ctr" defTabSz="913486">
              <a:defRPr/>
            </a:pPr>
            <a:r>
              <a:rPr lang="en-US" sz="1299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</a:rPr>
              <a:t>The advanced methods and surfaces needed for next-generation SRF cavities that enable game-changing reduction of cooling power, higher temperature operation, and higher accelerating fields for lower cryogenic system costs, energy sustainability, and simpler refrigeration.</a:t>
            </a:r>
            <a:endParaRPr lang="en-US" sz="1299" kern="0" dirty="0">
              <a:solidFill>
                <a:prstClr val="black">
                  <a:lumMod val="85000"/>
                  <a:lumOff val="15000"/>
                </a:prstClr>
              </a:solidFill>
              <a:latin typeface="Trebuchet MS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5B8967D-1496-5D4C-84E4-115B9BD9666F}"/>
              </a:ext>
            </a:extLst>
          </p:cNvPr>
          <p:cNvGrpSpPr/>
          <p:nvPr/>
        </p:nvGrpSpPr>
        <p:grpSpPr>
          <a:xfrm>
            <a:off x="92448" y="1209753"/>
            <a:ext cx="11950810" cy="624489"/>
            <a:chOff x="-6221" y="1081958"/>
            <a:chExt cx="11963272" cy="625140"/>
          </a:xfrm>
        </p:grpSpPr>
        <p:sp>
          <p:nvSpPr>
            <p:cNvPr id="110" name="Right Arrow 109">
              <a:extLst>
                <a:ext uri="{FF2B5EF4-FFF2-40B4-BE49-F238E27FC236}">
                  <a16:creationId xmlns:a16="http://schemas.microsoft.com/office/drawing/2014/main" id="{BA345AB3-7775-3D42-B87D-15AEC5CEA156}"/>
                </a:ext>
              </a:extLst>
            </p:cNvPr>
            <p:cNvSpPr/>
            <p:nvPr/>
          </p:nvSpPr>
          <p:spPr>
            <a:xfrm>
              <a:off x="-6221" y="1081958"/>
              <a:ext cx="11963272" cy="625140"/>
            </a:xfrm>
            <a:prstGeom prst="rightArrow">
              <a:avLst/>
            </a:prstGeom>
            <a:solidFill>
              <a:srgbClr val="A7A08D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EC1A3AB-65B7-FB4C-855B-F207BC8FCBC6}"/>
                </a:ext>
              </a:extLst>
            </p:cNvPr>
            <p:cNvSpPr txBox="1"/>
            <p:nvPr/>
          </p:nvSpPr>
          <p:spPr>
            <a:xfrm>
              <a:off x="1828001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25784CB-65EC-AD41-BA47-202725A7E154}"/>
                </a:ext>
              </a:extLst>
            </p:cNvPr>
            <p:cNvSpPr txBox="1"/>
            <p:nvPr/>
          </p:nvSpPr>
          <p:spPr>
            <a:xfrm>
              <a:off x="3283254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54C9CCB-CA10-6F44-A854-1DF0B59F5A10}"/>
                </a:ext>
              </a:extLst>
            </p:cNvPr>
            <p:cNvSpPr txBox="1"/>
            <p:nvPr/>
          </p:nvSpPr>
          <p:spPr>
            <a:xfrm>
              <a:off x="4738507" y="1194473"/>
              <a:ext cx="1511406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628AF71-3934-9C41-B4CB-DC250D60EF5C}"/>
                </a:ext>
              </a:extLst>
            </p:cNvPr>
            <p:cNvSpPr txBox="1"/>
            <p:nvPr/>
          </p:nvSpPr>
          <p:spPr>
            <a:xfrm>
              <a:off x="6224488" y="1194473"/>
              <a:ext cx="1497594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25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509D8BA-9B60-2147-91ED-684BE21CFEB8}"/>
                </a:ext>
              </a:extLst>
            </p:cNvPr>
            <p:cNvSpPr txBox="1"/>
            <p:nvPr/>
          </p:nvSpPr>
          <p:spPr>
            <a:xfrm>
              <a:off x="7696658" y="1194473"/>
              <a:ext cx="1528913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26 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BF47DE0-6F4C-1F4A-B023-3716798C679D}"/>
              </a:ext>
            </a:extLst>
          </p:cNvPr>
          <p:cNvGrpSpPr/>
          <p:nvPr/>
        </p:nvGrpSpPr>
        <p:grpSpPr>
          <a:xfrm>
            <a:off x="75619" y="1622772"/>
            <a:ext cx="11632921" cy="435503"/>
            <a:chOff x="-6223" y="1478284"/>
            <a:chExt cx="11645051" cy="435957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5C59F3D-006D-E14D-BC4E-51B09A5D8184}"/>
                </a:ext>
              </a:extLst>
            </p:cNvPr>
            <p:cNvSpPr/>
            <p:nvPr/>
          </p:nvSpPr>
          <p:spPr>
            <a:xfrm>
              <a:off x="-6223" y="1542043"/>
              <a:ext cx="11645051" cy="312674"/>
            </a:xfrm>
            <a:prstGeom prst="rect">
              <a:avLst/>
            </a:prstGeom>
            <a:solidFill>
              <a:srgbClr val="797979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9D67F43-E5AF-1D48-AFD6-0B9E87E3F07A}"/>
                </a:ext>
              </a:extLst>
            </p:cNvPr>
            <p:cNvSpPr txBox="1"/>
            <p:nvPr/>
          </p:nvSpPr>
          <p:spPr>
            <a:xfrm>
              <a:off x="9573422" y="1478284"/>
              <a:ext cx="1785564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Legacy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BC32BFA-B396-8545-BE30-EEEC9B0B3D98}"/>
                </a:ext>
              </a:extLst>
            </p:cNvPr>
            <p:cNvSpPr txBox="1"/>
            <p:nvPr/>
          </p:nvSpPr>
          <p:spPr>
            <a:xfrm>
              <a:off x="54302" y="1513714"/>
              <a:ext cx="1741615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Objectives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C017C196-98C4-184B-B64C-01FB7B6B5302}"/>
                </a:ext>
              </a:extLst>
            </p:cNvPr>
            <p:cNvSpPr txBox="1"/>
            <p:nvPr/>
          </p:nvSpPr>
          <p:spPr>
            <a:xfrm>
              <a:off x="4262052" y="1513714"/>
              <a:ext cx="2222566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Deliverables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FF42BE-A149-9548-B48D-B58161E6762D}"/>
              </a:ext>
            </a:extLst>
          </p:cNvPr>
          <p:cNvGrpSpPr/>
          <p:nvPr/>
        </p:nvGrpSpPr>
        <p:grpSpPr>
          <a:xfrm>
            <a:off x="70263" y="5050037"/>
            <a:ext cx="11610785" cy="1786353"/>
            <a:chOff x="70336" y="4983712"/>
            <a:chExt cx="11622892" cy="1856232"/>
          </a:xfrm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4AD58A3-9662-254A-8FDD-39D58DC67F76}"/>
                </a:ext>
              </a:extLst>
            </p:cNvPr>
            <p:cNvSpPr/>
            <p:nvPr/>
          </p:nvSpPr>
          <p:spPr>
            <a:xfrm>
              <a:off x="9216268" y="5002971"/>
              <a:ext cx="2456851" cy="1826673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B33B8DD-E34A-6840-8AF3-607F87C5AF83}"/>
                </a:ext>
              </a:extLst>
            </p:cNvPr>
            <p:cNvGrpSpPr/>
            <p:nvPr/>
          </p:nvGrpSpPr>
          <p:grpSpPr>
            <a:xfrm>
              <a:off x="2156579" y="5015847"/>
              <a:ext cx="7002238" cy="548640"/>
              <a:chOff x="2086243" y="4962955"/>
              <a:chExt cx="7002238" cy="548640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47E40DD-F78A-BB49-AE0A-419E76FAB0E6}"/>
                  </a:ext>
                </a:extLst>
              </p:cNvPr>
              <p:cNvSpPr txBox="1"/>
              <p:nvPr/>
            </p:nvSpPr>
            <p:spPr>
              <a:xfrm>
                <a:off x="2086243" y="5006251"/>
                <a:ext cx="6752957" cy="462050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Surfaces from non-Nb with cooling power &lt;4W/(active meter)/(MV/m)</a:t>
                </a:r>
                <a:r>
                  <a:rPr lang="en-US" sz="1200" b="1" baseline="30000" dirty="0"/>
                  <a:t>2</a:t>
                </a:r>
                <a:r>
                  <a:rPr lang="en-US" sz="1200" b="1" dirty="0"/>
                  <a:t>, </a:t>
                </a:r>
                <a:br>
                  <a:rPr lang="en-US" sz="1200" b="1" dirty="0"/>
                </a:br>
                <a:r>
                  <a:rPr lang="en-US" sz="1200" b="1" dirty="0"/>
                  <a:t>corresponding to a 10x reduction in cooling power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680130CC-7CC3-ED43-9EBE-4F5FBC0DCD0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539841" y="4962955"/>
                <a:ext cx="548640" cy="548640"/>
                <a:chOff x="8314729" y="4909176"/>
                <a:chExt cx="547832" cy="547832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3B95670F-BC6B-6D46-9A11-91C9A6FDFB64}"/>
                    </a:ext>
                  </a:extLst>
                </p:cNvPr>
                <p:cNvSpPr/>
                <p:nvPr/>
              </p:nvSpPr>
              <p:spPr>
                <a:xfrm>
                  <a:off x="8314729" y="49091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5785EA0-46C9-154B-9917-8A2CA40062B9}"/>
                    </a:ext>
                  </a:extLst>
                </p:cNvPr>
                <p:cNvSpPr/>
                <p:nvPr/>
              </p:nvSpPr>
              <p:spPr>
                <a:xfrm>
                  <a:off x="8521614" y="51160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64F78DDE-03C8-984C-9BD2-D3BFC391CD67}"/>
                    </a:ext>
                  </a:extLst>
                </p:cNvPr>
                <p:cNvSpPr/>
                <p:nvPr/>
              </p:nvSpPr>
              <p:spPr>
                <a:xfrm>
                  <a:off x="8386388" y="49808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3C0ED88-617B-DD44-97E3-46A34A712DBB}"/>
                </a:ext>
              </a:extLst>
            </p:cNvPr>
            <p:cNvGrpSpPr/>
            <p:nvPr/>
          </p:nvGrpSpPr>
          <p:grpSpPr>
            <a:xfrm>
              <a:off x="2156579" y="6261290"/>
              <a:ext cx="7010446" cy="548640"/>
              <a:chOff x="2086243" y="6081398"/>
              <a:chExt cx="7010446" cy="548640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728D15E-6715-4B46-8563-60216DC701BB}"/>
                  </a:ext>
                </a:extLst>
              </p:cNvPr>
              <p:cNvSpPr txBox="1"/>
              <p:nvPr/>
            </p:nvSpPr>
            <p:spPr>
              <a:xfrm>
                <a:off x="2086243" y="6217122"/>
                <a:ext cx="6714857" cy="277191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 surfaces supporting accelerating fields exceeding 50 MV/m. 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4F3E1663-5FC0-834D-80E5-361C013F643A}"/>
                  </a:ext>
                </a:extLst>
              </p:cNvPr>
              <p:cNvGrpSpPr/>
              <p:nvPr/>
            </p:nvGrpSpPr>
            <p:grpSpPr>
              <a:xfrm>
                <a:off x="8539841" y="6081398"/>
                <a:ext cx="556848" cy="548640"/>
                <a:chOff x="6257329" y="5518776"/>
                <a:chExt cx="547832" cy="547832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C51D7B6-8B82-7443-ABB8-22DD0EDF8D1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2437A314-2A3E-FC42-A2DF-B0C39C0E883F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7B2B86DA-0F0E-954A-867A-7C5A1E1458CD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BB7C2E5-1576-1A49-99DD-ADBB360768D5}"/>
                </a:ext>
              </a:extLst>
            </p:cNvPr>
            <p:cNvGrpSpPr/>
            <p:nvPr/>
          </p:nvGrpSpPr>
          <p:grpSpPr>
            <a:xfrm>
              <a:off x="70336" y="4983712"/>
              <a:ext cx="11622892" cy="1856232"/>
              <a:chOff x="0" y="4943520"/>
              <a:chExt cx="11622892" cy="1856232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BD382B2B-E827-E74A-A08B-6FB9843D40C1}"/>
                  </a:ext>
                </a:extLst>
              </p:cNvPr>
              <p:cNvSpPr/>
              <p:nvPr/>
            </p:nvSpPr>
            <p:spPr>
              <a:xfrm>
                <a:off x="0" y="4943520"/>
                <a:ext cx="2057172" cy="1856232"/>
              </a:xfrm>
              <a:prstGeom prst="rect">
                <a:avLst/>
              </a:prstGeom>
              <a:solidFill>
                <a:srgbClr val="FF8900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Higher efficiency and higher fields: Demonstrate higher RF performance in proof-of-principle SRF cavities and study RF superconductivity under extreme conditions 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69CB50CD-32A7-E04B-90C7-64843E90EA14}"/>
                  </a:ext>
                </a:extLst>
              </p:cNvPr>
              <p:cNvSpPr/>
              <p:nvPr/>
            </p:nvSpPr>
            <p:spPr>
              <a:xfrm>
                <a:off x="11735" y="4943520"/>
                <a:ext cx="11611157" cy="1856232"/>
              </a:xfrm>
              <a:prstGeom prst="rect">
                <a:avLst/>
              </a:prstGeom>
              <a:noFill/>
              <a:ln w="38100">
                <a:solidFill>
                  <a:srgbClr val="FF8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108E44AF-A7D9-F144-8A1C-D0CBD734F89B}"/>
                </a:ext>
              </a:extLst>
            </p:cNvPr>
            <p:cNvSpPr txBox="1"/>
            <p:nvPr/>
          </p:nvSpPr>
          <p:spPr>
            <a:xfrm>
              <a:off x="9315181" y="6028190"/>
              <a:ext cx="2286682" cy="64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Compact SRF with conduction cooling for turn-key operation</a:t>
              </a:r>
            </a:p>
          </p:txBody>
        </p: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AD0DCAE-C42D-CC4B-AB04-671F377AB2C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5" r="4654" b="24162"/>
            <a:stretch/>
          </p:blipFill>
          <p:spPr bwMode="auto">
            <a:xfrm>
              <a:off x="9582326" y="5086494"/>
              <a:ext cx="1752393" cy="9476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94DDE349-C1C8-BD45-9829-97144094E70A}"/>
                </a:ext>
              </a:extLst>
            </p:cNvPr>
            <p:cNvGrpSpPr/>
            <p:nvPr/>
          </p:nvGrpSpPr>
          <p:grpSpPr>
            <a:xfrm>
              <a:off x="2156579" y="5614491"/>
              <a:ext cx="2902109" cy="646908"/>
              <a:chOff x="2086243" y="5507720"/>
              <a:chExt cx="2902109" cy="646908"/>
            </a:xfrm>
          </p:grpSpPr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D2EF3A9B-7B62-F44F-96AA-F6206C497910}"/>
                  </a:ext>
                </a:extLst>
              </p:cNvPr>
              <p:cNvSpPr txBox="1"/>
              <p:nvPr/>
            </p:nvSpPr>
            <p:spPr>
              <a:xfrm>
                <a:off x="2086243" y="5507720"/>
                <a:ext cx="2612757" cy="646908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Non-Nb, high-efficiency surfaces capable of sustaining </a:t>
                </a:r>
                <a:br>
                  <a:rPr lang="en-US" sz="1200" b="1" dirty="0"/>
                </a:br>
                <a:r>
                  <a:rPr lang="en-US" sz="1200" b="1" dirty="0"/>
                  <a:t>accelerating fields of 25 MV/m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D4110E1C-A703-C94B-9866-5F164F00BDBC}"/>
                  </a:ext>
                </a:extLst>
              </p:cNvPr>
              <p:cNvGrpSpPr/>
              <p:nvPr/>
            </p:nvGrpSpPr>
            <p:grpSpPr>
              <a:xfrm>
                <a:off x="4439712" y="5556854"/>
                <a:ext cx="548640" cy="548640"/>
                <a:chOff x="6257329" y="5518776"/>
                <a:chExt cx="547832" cy="547832"/>
              </a:xfrm>
            </p:grpSpPr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A8776FFA-1795-A142-8B34-242FB817A4F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B6814BD1-D102-0E41-970F-F9D7D5FED504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EA52A79D-8581-C840-9B90-E2D3654FC04F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  <p:sp>
            <p:nvSpPr>
              <p:cNvPr id="197" name="6-Point Star 196">
                <a:extLst>
                  <a:ext uri="{FF2B5EF4-FFF2-40B4-BE49-F238E27FC236}">
                    <a16:creationId xmlns:a16="http://schemas.microsoft.com/office/drawing/2014/main" id="{F31CC028-7437-BB43-B35F-452F5D1DEA49}"/>
                  </a:ext>
                </a:extLst>
              </p:cNvPr>
              <p:cNvSpPr/>
              <p:nvPr/>
            </p:nvSpPr>
            <p:spPr>
              <a:xfrm>
                <a:off x="4575862" y="5680298"/>
                <a:ext cx="274320" cy="301752"/>
              </a:xfrm>
              <a:prstGeom prst="star6">
                <a:avLst/>
              </a:prstGeom>
              <a:solidFill>
                <a:srgbClr val="FFEF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1" name="6-Point Star 200">
              <a:extLst>
                <a:ext uri="{FF2B5EF4-FFF2-40B4-BE49-F238E27FC236}">
                  <a16:creationId xmlns:a16="http://schemas.microsoft.com/office/drawing/2014/main" id="{AA6848B4-1CDB-9F49-99EE-77C51FC901A7}"/>
                </a:ext>
              </a:extLst>
            </p:cNvPr>
            <p:cNvSpPr/>
            <p:nvPr/>
          </p:nvSpPr>
          <p:spPr>
            <a:xfrm>
              <a:off x="8752417" y="5139291"/>
              <a:ext cx="274320" cy="301752"/>
            </a:xfrm>
            <a:prstGeom prst="star6">
              <a:avLst/>
            </a:prstGeom>
            <a:solidFill>
              <a:srgbClr val="FFEF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565F1D-9E57-D24B-8DD9-A2246DC72D19}"/>
              </a:ext>
            </a:extLst>
          </p:cNvPr>
          <p:cNvGrpSpPr/>
          <p:nvPr/>
        </p:nvGrpSpPr>
        <p:grpSpPr>
          <a:xfrm>
            <a:off x="69329" y="2020061"/>
            <a:ext cx="11612407" cy="1718426"/>
            <a:chOff x="69401" y="1914510"/>
            <a:chExt cx="11624516" cy="173901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F3D1815-4CD3-ED4E-B14D-FB75165B932C}"/>
                </a:ext>
              </a:extLst>
            </p:cNvPr>
            <p:cNvSpPr/>
            <p:nvPr/>
          </p:nvSpPr>
          <p:spPr>
            <a:xfrm>
              <a:off x="9216268" y="1930356"/>
              <a:ext cx="2456851" cy="1673578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38FB871-EE65-6642-A626-54DAE936A2F6}"/>
                </a:ext>
              </a:extLst>
            </p:cNvPr>
            <p:cNvGrpSpPr/>
            <p:nvPr/>
          </p:nvGrpSpPr>
          <p:grpSpPr>
            <a:xfrm>
              <a:off x="69401" y="1914510"/>
              <a:ext cx="11624516" cy="1739012"/>
              <a:chOff x="-935" y="1861618"/>
              <a:chExt cx="11624516" cy="1786012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8DBD994-818C-464D-9858-D5808F3E7256}"/>
                  </a:ext>
                </a:extLst>
              </p:cNvPr>
              <p:cNvSpPr/>
              <p:nvPr/>
            </p:nvSpPr>
            <p:spPr>
              <a:xfrm>
                <a:off x="-935" y="1882097"/>
                <a:ext cx="2059496" cy="1765533"/>
              </a:xfrm>
              <a:prstGeom prst="rect">
                <a:avLst/>
              </a:prstGeom>
              <a:solidFill>
                <a:srgbClr val="C11721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182690" rtlCol="0" anchor="ctr"/>
              <a:lstStyle/>
              <a:p>
                <a:pPr algn="ctr"/>
                <a:r>
                  <a:rPr lang="en-US" sz="1200" b="1" dirty="0"/>
                  <a:t>Advanced SRF materials growth: Develop improved growth methods; understand impact of realistic (non-ideal) surfaces on performance 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FB0CDD5-7023-1544-B913-C69DDB72BAE5}"/>
                  </a:ext>
                </a:extLst>
              </p:cNvPr>
              <p:cNvSpPr/>
              <p:nvPr/>
            </p:nvSpPr>
            <p:spPr>
              <a:xfrm>
                <a:off x="11048" y="1861618"/>
                <a:ext cx="11612533" cy="1765533"/>
              </a:xfrm>
              <a:prstGeom prst="rect">
                <a:avLst/>
              </a:prstGeom>
              <a:noFill/>
              <a:ln w="38100">
                <a:solidFill>
                  <a:srgbClr val="C117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B251641-0D03-EB4B-B7A8-34A04CC66DD8}"/>
                </a:ext>
              </a:extLst>
            </p:cNvPr>
            <p:cNvSpPr txBox="1"/>
            <p:nvPr/>
          </p:nvSpPr>
          <p:spPr>
            <a:xfrm>
              <a:off x="2156578" y="2541979"/>
              <a:ext cx="67021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Methods of growth and their refinement leading to annually enhanced </a:t>
              </a:r>
              <a:br>
                <a:rPr lang="en-US" sz="1200" b="1" dirty="0"/>
              </a:br>
              <a:r>
                <a:rPr lang="en-US" sz="1200" b="1" dirty="0"/>
                <a:t>performance for Nb-Zr alloys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036A1EA-6D00-8946-B9B7-F562793A5F28}"/>
                </a:ext>
              </a:extLst>
            </p:cNvPr>
            <p:cNvGrpSpPr/>
            <p:nvPr/>
          </p:nvGrpSpPr>
          <p:grpSpPr>
            <a:xfrm>
              <a:off x="8601048" y="2488356"/>
              <a:ext cx="558142" cy="548640"/>
              <a:chOff x="5082579" y="1911976"/>
              <a:chExt cx="547832" cy="547832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CC45AFC4-1EDE-1849-8C58-2B18F56BC239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FD78A0E-DB5F-454B-A5CA-E2C151D5AED6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41259686-9993-8C4B-A353-C14131C4EA4C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0C8D53BD-59A1-6949-9B29-2F19FBD44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64" r="5308"/>
            <a:stretch/>
          </p:blipFill>
          <p:spPr>
            <a:xfrm>
              <a:off x="9512579" y="2040917"/>
              <a:ext cx="1891886" cy="949698"/>
            </a:xfrm>
            <a:prstGeom prst="rect">
              <a:avLst/>
            </a:prstGeom>
          </p:spPr>
        </p:pic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1911714-3D19-E642-904E-F150AEE1066B}"/>
                </a:ext>
              </a:extLst>
            </p:cNvPr>
            <p:cNvSpPr txBox="1"/>
            <p:nvPr/>
          </p:nvSpPr>
          <p:spPr>
            <a:xfrm>
              <a:off x="9262167" y="3041100"/>
              <a:ext cx="2392711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FCC-ee running energy efficient on Nb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Sn cavities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BF4F07F9-50A1-0C4A-BFB9-7A25063F84AA}"/>
                </a:ext>
              </a:extLst>
            </p:cNvPr>
            <p:cNvSpPr txBox="1"/>
            <p:nvPr/>
          </p:nvSpPr>
          <p:spPr>
            <a:xfrm>
              <a:off x="2156579" y="3090452"/>
              <a:ext cx="54194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other materials have potential for higher </a:t>
              </a:r>
              <a:br>
                <a:rPr lang="en-US" sz="1200" b="1" dirty="0"/>
              </a:br>
              <a:r>
                <a:rPr lang="en-US" sz="1200" b="1" dirty="0"/>
                <a:t>efficiency and/or higher fields above Nb</a:t>
              </a:r>
              <a:r>
                <a:rPr lang="en-US" sz="1200" b="1" baseline="-25000" dirty="0"/>
                <a:t>3</a:t>
              </a:r>
              <a:r>
                <a:rPr lang="en-US" sz="1200" b="1" dirty="0"/>
                <a:t>Sn and Nb-Zr limits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1C880710-C02A-A647-B840-63F4D0BCB76E}"/>
                </a:ext>
              </a:extLst>
            </p:cNvPr>
            <p:cNvGrpSpPr/>
            <p:nvPr/>
          </p:nvGrpSpPr>
          <p:grpSpPr>
            <a:xfrm>
              <a:off x="7356448" y="3047156"/>
              <a:ext cx="548640" cy="548640"/>
              <a:chOff x="5082579" y="1911976"/>
              <a:chExt cx="547832" cy="547832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B22A5411-6EF3-2E47-9BA7-9EE2F44EFC2C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08E1F399-39D4-CE43-9C1F-3689C75D5150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3C7958C2-9E4D-4341-9141-E00C91CDFB67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B49C4D9A-9817-D94E-8D6E-92AAE08235C8}"/>
                </a:ext>
              </a:extLst>
            </p:cNvPr>
            <p:cNvGrpSpPr/>
            <p:nvPr/>
          </p:nvGrpSpPr>
          <p:grpSpPr>
            <a:xfrm>
              <a:off x="2156578" y="1950214"/>
              <a:ext cx="7005810" cy="548640"/>
              <a:chOff x="2086242" y="1922722"/>
              <a:chExt cx="7005810" cy="548640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8A5EEA99-26B9-964C-8D43-45EB6A3C172E}"/>
                  </a:ext>
                </a:extLst>
              </p:cNvPr>
              <p:cNvGrpSpPr/>
              <p:nvPr/>
            </p:nvGrpSpPr>
            <p:grpSpPr>
              <a:xfrm>
                <a:off x="2086242" y="1922722"/>
                <a:ext cx="7005810" cy="548640"/>
                <a:chOff x="2086242" y="1884622"/>
                <a:chExt cx="7005810" cy="548640"/>
              </a:xfrm>
            </p:grpSpPr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6F86E567-7D7B-C240-9D8A-0DF01E649490}"/>
                    </a:ext>
                  </a:extLst>
                </p:cNvPr>
                <p:cNvSpPr txBox="1"/>
                <p:nvPr/>
              </p:nvSpPr>
              <p:spPr>
                <a:xfrm>
                  <a:off x="2086242" y="1927918"/>
                  <a:ext cx="6752957" cy="462049"/>
                </a:xfrm>
                <a:prstGeom prst="rect">
                  <a:avLst/>
                </a:prstGeom>
                <a:solidFill>
                  <a:srgbClr val="F8DDDF"/>
                </a:solidFill>
                <a:ln w="38100" cmpd="sng">
                  <a:solidFill>
                    <a:srgbClr val="C00000"/>
                  </a:solidFill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txBody>
                <a:bodyPr wrap="square" lIns="91345" tIns="45672" rIns="0" bIns="45672" rtlCol="0" anchor="ctr">
                  <a:spAutoFit/>
                </a:bodyPr>
                <a:lstStyle/>
                <a:p>
                  <a:r>
                    <a:rPr lang="en-US" sz="1200" b="1" dirty="0"/>
                    <a:t>Methods of growth and their refinement leading to annually enhanced </a:t>
                  </a:r>
                  <a:br>
                    <a:rPr lang="en-US" sz="1200" b="1" dirty="0"/>
                  </a:br>
                  <a:r>
                    <a:rPr lang="en-US" sz="1200" b="1" dirty="0"/>
                    <a:t>performance for Nb</a:t>
                  </a:r>
                  <a:r>
                    <a:rPr lang="en-US" sz="1200" b="1" baseline="-25000" dirty="0"/>
                    <a:t>3</a:t>
                  </a:r>
                  <a:r>
                    <a:rPr lang="en-US" sz="1200" b="1" dirty="0"/>
                    <a:t>Sn on Nb and Cu substrates</a:t>
                  </a:r>
                  <a:endParaRPr 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2F078F2E-B468-5643-90DA-3AEE76F93734}"/>
                    </a:ext>
                  </a:extLst>
                </p:cNvPr>
                <p:cNvGrpSpPr/>
                <p:nvPr/>
              </p:nvGrpSpPr>
              <p:grpSpPr>
                <a:xfrm>
                  <a:off x="8543412" y="1884622"/>
                  <a:ext cx="548640" cy="548640"/>
                  <a:chOff x="5082579" y="1911976"/>
                  <a:chExt cx="547832" cy="547832"/>
                </a:xfrm>
              </p:grpSpPr>
              <p:sp>
                <p:nvSpPr>
                  <p:cNvPr id="191" name="Oval 190">
                    <a:extLst>
                      <a:ext uri="{FF2B5EF4-FFF2-40B4-BE49-F238E27FC236}">
                        <a16:creationId xmlns:a16="http://schemas.microsoft.com/office/drawing/2014/main" id="{607892A3-5C4C-F647-A8DE-A18152511ACF}"/>
                      </a:ext>
                    </a:extLst>
                  </p:cNvPr>
                  <p:cNvSpPr/>
                  <p:nvPr/>
                </p:nvSpPr>
                <p:spPr>
                  <a:xfrm>
                    <a:off x="5082579" y="1911976"/>
                    <a:ext cx="547832" cy="547832"/>
                  </a:xfrm>
                  <a:prstGeom prst="ellipse">
                    <a:avLst/>
                  </a:prstGeom>
                  <a:solidFill>
                    <a:srgbClr val="C1172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E3036E51-412A-E747-BA77-5DE9C1FCCEC7}"/>
                      </a:ext>
                    </a:extLst>
                  </p:cNvPr>
                  <p:cNvSpPr/>
                  <p:nvPr/>
                </p:nvSpPr>
                <p:spPr>
                  <a:xfrm>
                    <a:off x="5289464" y="2118861"/>
                    <a:ext cx="134063" cy="134063"/>
                  </a:xfrm>
                  <a:prstGeom prst="ellipse">
                    <a:avLst/>
                  </a:prstGeom>
                  <a:solidFill>
                    <a:srgbClr val="F7D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3" name="Oval 192">
                    <a:extLst>
                      <a:ext uri="{FF2B5EF4-FFF2-40B4-BE49-F238E27FC236}">
                        <a16:creationId xmlns:a16="http://schemas.microsoft.com/office/drawing/2014/main" id="{427C4A2B-0A83-134B-B59B-61E95D49FC82}"/>
                      </a:ext>
                    </a:extLst>
                  </p:cNvPr>
                  <p:cNvSpPr/>
                  <p:nvPr/>
                </p:nvSpPr>
                <p:spPr>
                  <a:xfrm>
                    <a:off x="5154238" y="1983635"/>
                    <a:ext cx="404515" cy="40451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</p:grpSp>
          </p:grpSp>
          <p:sp>
            <p:nvSpPr>
              <p:cNvPr id="188" name="6-Point Star 187">
                <a:extLst>
                  <a:ext uri="{FF2B5EF4-FFF2-40B4-BE49-F238E27FC236}">
                    <a16:creationId xmlns:a16="http://schemas.microsoft.com/office/drawing/2014/main" id="{B1D60F5D-B972-2049-A919-49AC58907AB6}"/>
                  </a:ext>
                </a:extLst>
              </p:cNvPr>
              <p:cNvSpPr/>
              <p:nvPr/>
            </p:nvSpPr>
            <p:spPr>
              <a:xfrm>
                <a:off x="8677962" y="2043657"/>
                <a:ext cx="274320" cy="301752"/>
              </a:xfrm>
              <a:prstGeom prst="star6">
                <a:avLst/>
              </a:prstGeom>
              <a:solidFill>
                <a:srgbClr val="F9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2" name="Pentagon 201">
              <a:extLst>
                <a:ext uri="{FF2B5EF4-FFF2-40B4-BE49-F238E27FC236}">
                  <a16:creationId xmlns:a16="http://schemas.microsoft.com/office/drawing/2014/main" id="{B9F6AACC-F2C7-0C4B-8976-F96433EF46AA}"/>
                </a:ext>
              </a:extLst>
            </p:cNvPr>
            <p:cNvSpPr/>
            <p:nvPr/>
          </p:nvSpPr>
          <p:spPr>
            <a:xfrm>
              <a:off x="7917071" y="3079908"/>
              <a:ext cx="1249954" cy="450153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Decision point: Continue?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78FAB4-3FE7-4045-8D80-1CA8C18D9622}"/>
              </a:ext>
            </a:extLst>
          </p:cNvPr>
          <p:cNvGrpSpPr/>
          <p:nvPr/>
        </p:nvGrpSpPr>
        <p:grpSpPr>
          <a:xfrm>
            <a:off x="75619" y="3753013"/>
            <a:ext cx="11759987" cy="1254876"/>
            <a:chOff x="59501" y="3672098"/>
            <a:chExt cx="11772250" cy="1280746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BA869325-5432-E948-A437-826726FE3779}"/>
                </a:ext>
              </a:extLst>
            </p:cNvPr>
            <p:cNvSpPr/>
            <p:nvPr/>
          </p:nvSpPr>
          <p:spPr>
            <a:xfrm>
              <a:off x="9216268" y="3686625"/>
              <a:ext cx="2456851" cy="1265926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67F0F9C-302C-B14A-AAAE-AF8E709C21C7}"/>
                </a:ext>
              </a:extLst>
            </p:cNvPr>
            <p:cNvSpPr txBox="1"/>
            <p:nvPr/>
          </p:nvSpPr>
          <p:spPr>
            <a:xfrm>
              <a:off x="2156579" y="4014418"/>
              <a:ext cx="3997057" cy="646908"/>
            </a:xfrm>
            <a:prstGeom prst="rect">
              <a:avLst/>
            </a:prstGeom>
            <a:solidFill>
              <a:srgbClr val="DCEAEF"/>
            </a:solidFill>
            <a:ln w="38100" cmpd="sng">
              <a:solidFill>
                <a:srgbClr val="00728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inhomogeneous surface       layers offer significantly increased </a:t>
              </a:r>
              <a:br>
                <a:rPr lang="en-US" sz="1200" b="1" dirty="0"/>
              </a:br>
              <a:r>
                <a:rPr lang="en-US" sz="1200" b="1" dirty="0"/>
                <a:t>RF performance over homogeneous materials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1F31232-579C-5643-B7A4-F62854F64A5B}"/>
                </a:ext>
              </a:extLst>
            </p:cNvPr>
            <p:cNvGrpSpPr/>
            <p:nvPr/>
          </p:nvGrpSpPr>
          <p:grpSpPr>
            <a:xfrm>
              <a:off x="5892927" y="4063551"/>
              <a:ext cx="548640" cy="548640"/>
              <a:chOff x="6816129" y="3670926"/>
              <a:chExt cx="547832" cy="547832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046B3FE-1B0D-5546-BA4D-D110550796B7}"/>
                  </a:ext>
                </a:extLst>
              </p:cNvPr>
              <p:cNvSpPr/>
              <p:nvPr/>
            </p:nvSpPr>
            <p:spPr>
              <a:xfrm>
                <a:off x="6816129" y="3670926"/>
                <a:ext cx="547832" cy="547832"/>
              </a:xfrm>
              <a:prstGeom prst="ellipse">
                <a:avLst/>
              </a:prstGeom>
              <a:solidFill>
                <a:srgbClr val="0072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A4220AE-A4C4-6841-91A8-1C4FA1360C98}"/>
                  </a:ext>
                </a:extLst>
              </p:cNvPr>
              <p:cNvSpPr/>
              <p:nvPr/>
            </p:nvSpPr>
            <p:spPr>
              <a:xfrm>
                <a:off x="7023014" y="3877811"/>
                <a:ext cx="134063" cy="134063"/>
              </a:xfrm>
              <a:prstGeom prst="ellipse">
                <a:avLst/>
              </a:prstGeom>
              <a:solidFill>
                <a:srgbClr val="DBE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AC546D1-861F-F346-97B4-E4854799E764}"/>
                  </a:ext>
                </a:extLst>
              </p:cNvPr>
              <p:cNvSpPr/>
              <p:nvPr/>
            </p:nvSpPr>
            <p:spPr>
              <a:xfrm>
                <a:off x="6887788" y="374258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EAFAC76-7ED3-A94B-95AD-8EBDE25DBD79}"/>
                </a:ext>
              </a:extLst>
            </p:cNvPr>
            <p:cNvGrpSpPr/>
            <p:nvPr/>
          </p:nvGrpSpPr>
          <p:grpSpPr>
            <a:xfrm>
              <a:off x="59501" y="3672098"/>
              <a:ext cx="11633728" cy="1280746"/>
              <a:chOff x="-10835" y="3454106"/>
              <a:chExt cx="11633728" cy="1280746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961DF0B-77F8-F34D-97CD-D6C6E70E64C8}"/>
                  </a:ext>
                </a:extLst>
              </p:cNvPr>
              <p:cNvSpPr/>
              <p:nvPr/>
            </p:nvSpPr>
            <p:spPr>
              <a:xfrm>
                <a:off x="-10835" y="3454106"/>
                <a:ext cx="2068123" cy="1280746"/>
              </a:xfrm>
              <a:prstGeom prst="rect">
                <a:avLst/>
              </a:prstGeom>
              <a:solidFill>
                <a:srgbClr val="007289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Multi-layers and inhomogeneous layers: Increasing RF performance via surfaces by design 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A829C91-1BEF-E44A-8900-CDE68E2C7234}"/>
                  </a:ext>
                </a:extLst>
              </p:cNvPr>
              <p:cNvSpPr/>
              <p:nvPr/>
            </p:nvSpPr>
            <p:spPr>
              <a:xfrm>
                <a:off x="11736" y="3454399"/>
                <a:ext cx="11611157" cy="1280160"/>
              </a:xfrm>
              <a:prstGeom prst="rect">
                <a:avLst/>
              </a:prstGeom>
              <a:noFill/>
              <a:ln w="38100">
                <a:solidFill>
                  <a:srgbClr val="0072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C4556DA-4638-A04F-A766-DBC1590235C5}"/>
                </a:ext>
              </a:extLst>
            </p:cNvPr>
            <p:cNvSpPr txBox="1"/>
            <p:nvPr/>
          </p:nvSpPr>
          <p:spPr>
            <a:xfrm>
              <a:off x="10302356" y="4180231"/>
              <a:ext cx="184924" cy="400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/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6541AE64-6CD9-8F4D-9253-D0F2E83453D9}"/>
                </a:ext>
              </a:extLst>
            </p:cNvPr>
            <p:cNvSpPr txBox="1"/>
            <p:nvPr/>
          </p:nvSpPr>
          <p:spPr>
            <a:xfrm>
              <a:off x="9085293" y="4476607"/>
              <a:ext cx="2746458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Multi-TeV 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+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–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 collider enabled by CBB designed surfaces</a:t>
              </a:r>
            </a:p>
          </p:txBody>
        </p:sp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71D0B1F2-D361-6043-98AB-6DD894CDA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742"/>
            <a:stretch/>
          </p:blipFill>
          <p:spPr>
            <a:xfrm>
              <a:off x="9574369" y="3723191"/>
              <a:ext cx="1768307" cy="788167"/>
            </a:xfrm>
            <a:prstGeom prst="rect">
              <a:avLst/>
            </a:prstGeom>
          </p:spPr>
        </p:pic>
        <p:sp>
          <p:nvSpPr>
            <p:cNvPr id="203" name="Pentagon 202">
              <a:extLst>
                <a:ext uri="{FF2B5EF4-FFF2-40B4-BE49-F238E27FC236}">
                  <a16:creationId xmlns:a16="http://schemas.microsoft.com/office/drawing/2014/main" id="{AFA4B068-04EF-3B4B-953F-A9DDE0307E38}"/>
                </a:ext>
              </a:extLst>
            </p:cNvPr>
            <p:cNvSpPr/>
            <p:nvPr/>
          </p:nvSpPr>
          <p:spPr>
            <a:xfrm>
              <a:off x="6446693" y="4063258"/>
              <a:ext cx="2368150" cy="53143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Decision point: Continue?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E3A415-5145-45C8-0173-DAE617767CEE}"/>
              </a:ext>
            </a:extLst>
          </p:cNvPr>
          <p:cNvSpPr txBox="1"/>
          <p:nvPr/>
        </p:nvSpPr>
        <p:spPr>
          <a:xfrm>
            <a:off x="3045373" y="3116872"/>
            <a:ext cx="6090744" cy="46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﻿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E36BD5-F27E-EC6F-6AAF-07A8C254DCAD}"/>
              </a:ext>
            </a:extLst>
          </p:cNvPr>
          <p:cNvSpPr/>
          <p:nvPr/>
        </p:nvSpPr>
        <p:spPr>
          <a:xfrm>
            <a:off x="69329" y="5021836"/>
            <a:ext cx="11639211" cy="1785670"/>
          </a:xfrm>
          <a:prstGeom prst="rect">
            <a:avLst/>
          </a:prstGeom>
          <a:solidFill>
            <a:srgbClr val="FEFFF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429B91-448D-DFB1-9AA5-7B535232AE44}"/>
              </a:ext>
            </a:extLst>
          </p:cNvPr>
          <p:cNvSpPr/>
          <p:nvPr/>
        </p:nvSpPr>
        <p:spPr>
          <a:xfrm>
            <a:off x="76512" y="1990006"/>
            <a:ext cx="11639211" cy="1785670"/>
          </a:xfrm>
          <a:prstGeom prst="rect">
            <a:avLst/>
          </a:prstGeom>
          <a:solidFill>
            <a:srgbClr val="FEFFF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B901CB-4EE4-9574-D45F-191DFFB11044}"/>
              </a:ext>
            </a:extLst>
          </p:cNvPr>
          <p:cNvSpPr/>
          <p:nvPr/>
        </p:nvSpPr>
        <p:spPr>
          <a:xfrm>
            <a:off x="9280239" y="2017347"/>
            <a:ext cx="2562890" cy="4790159"/>
          </a:xfrm>
          <a:prstGeom prst="rect">
            <a:avLst/>
          </a:prstGeom>
          <a:solidFill>
            <a:srgbClr val="FEFFF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F9019-CF85-6B4B-1315-8C40C3A5A4BE}"/>
              </a:ext>
            </a:extLst>
          </p:cNvPr>
          <p:cNvSpPr/>
          <p:nvPr/>
        </p:nvSpPr>
        <p:spPr>
          <a:xfrm>
            <a:off x="107467" y="3753904"/>
            <a:ext cx="9143008" cy="1254877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76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-1498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Phase II – Objective 2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895F1E-9F37-ED45-9C52-A33E951C22A2}"/>
              </a:ext>
            </a:extLst>
          </p:cNvPr>
          <p:cNvSpPr/>
          <p:nvPr/>
        </p:nvSpPr>
        <p:spPr>
          <a:xfrm>
            <a:off x="213125" y="903403"/>
            <a:ext cx="11740366" cy="829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</a:rPr>
              <a:t>Multi-layers and inhomogeneous layers: Increasing RF performance via surfaces by design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E357C-438A-FC4B-B12E-801084E65F39}"/>
              </a:ext>
            </a:extLst>
          </p:cNvPr>
          <p:cNvSpPr/>
          <p:nvPr/>
        </p:nvSpPr>
        <p:spPr>
          <a:xfrm>
            <a:off x="193068" y="1796784"/>
            <a:ext cx="11740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564"/>
            <a:r>
              <a:rPr lang="en-US" sz="1800" b="1" u="sng" dirty="0">
                <a:solidFill>
                  <a:srgbClr val="0432FF"/>
                </a:solidFill>
                <a:latin typeface="Arial"/>
              </a:rPr>
              <a:t>Deliverable 2.1:</a:t>
            </a:r>
            <a:r>
              <a:rPr lang="en-US" sz="1800" b="1" dirty="0">
                <a:solidFill>
                  <a:srgbClr val="0432FF"/>
                </a:solidFill>
                <a:latin typeface="Arial"/>
              </a:rPr>
              <a:t>  </a:t>
            </a:r>
            <a:r>
              <a:rPr lang="en-US" sz="2000" dirty="0">
                <a:solidFill>
                  <a:srgbClr val="C00000"/>
                </a:solidFill>
              </a:rPr>
              <a:t>Determine if inhomogeneous surface layers can offer significantly increased RF 				performance over homogeneous materials. </a:t>
            </a:r>
            <a:r>
              <a:rPr lang="en-US" sz="2000" dirty="0"/>
              <a:t>(</a:t>
            </a:r>
            <a:r>
              <a:rPr lang="en-US" sz="2000" dirty="0">
                <a:solidFill>
                  <a:prstClr val="black"/>
                </a:solidFill>
              </a:rPr>
              <a:t>Decision point 2024: Continue or drop?). </a:t>
            </a:r>
            <a:r>
              <a:rPr lang="en-US" sz="2000" dirty="0">
                <a:solidFill>
                  <a:srgbClr val="B31B1B"/>
                </a:solidFill>
                <a:latin typeface="Arial"/>
              </a:rPr>
              <a:t> </a:t>
            </a:r>
            <a:endParaRPr lang="en-US" sz="1800" dirty="0">
              <a:solidFill>
                <a:srgbClr val="B31B1B"/>
              </a:solidFill>
              <a:latin typeface="Arial"/>
            </a:endParaRP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E211EC3F-ECE9-ED02-F1C6-A55F64AE314F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A4F59D5-AD84-B0CA-1A1B-C429F9022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E8E56A5-290A-2588-C04A-584D7BCB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31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B90484-0FF6-6069-9183-7C43FC69E09C}"/>
              </a:ext>
            </a:extLst>
          </p:cNvPr>
          <p:cNvSpPr/>
          <p:nvPr/>
        </p:nvSpPr>
        <p:spPr>
          <a:xfrm>
            <a:off x="390563" y="2885590"/>
            <a:ext cx="98880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600" indent="-863600" defTabSz="608564"/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Why?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   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Inhomogeneous surfaces (e.g., multi-layer laminates S’S, S’IS and nm over-layers might offer additional performance gains over bulk superconductors.  </a:t>
            </a:r>
          </a:p>
          <a:p>
            <a:pPr marL="744538" indent="-744538" defTabSz="608564"/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 </a:t>
            </a:r>
            <a:endParaRPr lang="en-US" sz="1800" dirty="0">
              <a:solidFill>
                <a:schemeClr val="bg1">
                  <a:lumMod val="25000"/>
                </a:schemeClr>
              </a:solidFill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33AAC5-C200-5284-BCD6-8166CB7D4D37}"/>
              </a:ext>
            </a:extLst>
          </p:cNvPr>
          <p:cNvSpPr/>
          <p:nvPr/>
        </p:nvSpPr>
        <p:spPr>
          <a:xfrm>
            <a:off x="297296" y="5503111"/>
            <a:ext cx="116128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0338" indent="-1430338" defTabSz="608564"/>
            <a:r>
              <a:rPr lang="en-US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Challenge?</a:t>
            </a:r>
            <a:r>
              <a:rPr lang="en-US" sz="2000" dirty="0">
                <a:solidFill>
                  <a:schemeClr val="bg1">
                    <a:lumMod val="25000"/>
                  </a:schemeClr>
                </a:solidFill>
              </a:rPr>
              <a:t>  Can performance predictions be realized on real surfaces? What is the impact of complex (metallic) oxides layers and other surface features on RF performance and its field dependence?</a:t>
            </a:r>
          </a:p>
          <a:p>
            <a:pPr marL="1430338" indent="-1430338" defTabSz="608564"/>
            <a:endParaRPr lang="en-US" sz="1800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DD5E58-D62D-504B-7947-536BFB19A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674" y="3828699"/>
            <a:ext cx="2362200" cy="1308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B13FBC-E0B5-0762-F456-C54E27D8A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329" y="3817902"/>
            <a:ext cx="2768600" cy="13081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00BA74-FDAF-C3AA-DC95-9CEDDD843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8702" y="3817902"/>
            <a:ext cx="21971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36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76200" y="905625"/>
            <a:ext cx="11389895" cy="4442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/>
                <a:cs typeface="Arial"/>
              </a:rPr>
              <a:t>Recent important theoretical advances: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Accelerating fields might be raised up to 30% by increasing the effective mass of electrons over a thin surface layer.</a:t>
            </a:r>
          </a:p>
          <a:p>
            <a:pPr marL="456743" lvl="1">
              <a:spcBef>
                <a:spcPts val="800"/>
              </a:spcBef>
            </a:pPr>
            <a:r>
              <a:rPr lang="en-US" sz="2000" dirty="0">
                <a:solidFill>
                  <a:srgbClr val="04A64C"/>
                </a:solidFill>
              </a:rPr>
              <a:t>⇒ </a:t>
            </a:r>
            <a:r>
              <a:rPr lang="en-US" sz="2000" dirty="0">
                <a:solidFill>
                  <a:srgbClr val="00B050"/>
                </a:solidFill>
              </a:rPr>
              <a:t>Higher fields via surfaces by design</a:t>
            </a:r>
          </a:p>
          <a:p>
            <a:pPr marL="800100" indent="-3540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Development of three-fluid theory of anti-Q slope 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marL="800100" indent="-3540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Theory for impact of hydrides on maximum fields and RF dissipation</a:t>
            </a:r>
          </a:p>
          <a:p>
            <a:pPr marL="749300" marR="0" lvl="1" indent="-293688" algn="l" defTabSz="609173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A6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⇒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CBB theories explain experimentally observed strong field-dependence of RF surface resistance! </a:t>
            </a:r>
          </a:p>
          <a:p>
            <a:endParaRPr lang="en-US" sz="1800" dirty="0"/>
          </a:p>
          <a:p>
            <a:pPr marL="456743" lvl="1">
              <a:spcBef>
                <a:spcPts val="800"/>
              </a:spcBef>
            </a:pPr>
            <a:endParaRPr lang="en-US" sz="2000" dirty="0">
              <a:solidFill>
                <a:srgbClr val="00B050"/>
              </a:solidFill>
            </a:endParaRPr>
          </a:p>
          <a:p>
            <a:pPr marL="456743" lvl="1">
              <a:spcBef>
                <a:spcPts val="800"/>
              </a:spcBef>
            </a:pPr>
            <a:endParaRPr lang="en-US" sz="2000" dirty="0"/>
          </a:p>
          <a:p>
            <a:pPr marL="456743" lvl="1"/>
            <a:endParaRPr lang="en-US" sz="1800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E211EC3F-ECE9-ED02-F1C6-A55F64AE314F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A4F59D5-AD84-B0CA-1A1B-C429F9022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E8E56A5-290A-2588-C04A-584D7BCB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32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8B694D3D-75FF-4489-9742-0013F4777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055" y="-1498"/>
            <a:ext cx="10092304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2.1: Determine if inhomogeneous surface layers can offer significantly increased RF performance over homogeneous materials.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F6F460-C2B0-27D5-B9D1-D5417E97EE1A}"/>
              </a:ext>
            </a:extLst>
          </p:cNvPr>
          <p:cNvSpPr txBox="1"/>
          <p:nvPr/>
        </p:nvSpPr>
        <p:spPr>
          <a:xfrm>
            <a:off x="3599494" y="6276017"/>
            <a:ext cx="5620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Physical Review B 106, 104502 (September 2022), DOI: 10.1103/PhysRevB.106.104502</a:t>
            </a:r>
            <a:endParaRPr lang="en-US" dirty="0"/>
          </a:p>
        </p:txBody>
      </p:sp>
      <p:pic>
        <p:nvPicPr>
          <p:cNvPr id="13" name="Picture 12" descr="A picture containing screenshot, diagram, line, plot&#10;&#10;Description automatically generated">
            <a:extLst>
              <a:ext uri="{FF2B5EF4-FFF2-40B4-BE49-F238E27FC236}">
                <a16:creationId xmlns:a16="http://schemas.microsoft.com/office/drawing/2014/main" id="{9E2CFF63-DA09-E898-29E3-990555891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494" y="3687578"/>
            <a:ext cx="7108611" cy="23509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1D914B-B0BA-B9A3-89F4-77C1F554F32E}"/>
              </a:ext>
            </a:extLst>
          </p:cNvPr>
          <p:cNvSpPr txBox="1"/>
          <p:nvPr/>
        </p:nvSpPr>
        <p:spPr>
          <a:xfrm>
            <a:off x="3599494" y="5970474"/>
            <a:ext cx="35897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Impact of hydrides on RF performance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264191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160" y="-1498"/>
            <a:ext cx="10200149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2.1: Determine if inhomogeneous surface layers can offer significantly increased RF performance over homogeneous materials.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120190" y="979940"/>
            <a:ext cx="7154817" cy="6011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/>
                <a:cs typeface="Arial"/>
              </a:rPr>
              <a:t>Recent important advances on surface oxide:</a:t>
            </a:r>
          </a:p>
          <a:p>
            <a:pPr marL="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Typical SRF treatments significantly alter the type and thickness of Nb surface oxides.</a:t>
            </a:r>
          </a:p>
          <a:p>
            <a:pPr marL="920367" lvl="3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Demonstrated that carbide formation induced during baking determines subsequent oxide formation upon air exposure.</a:t>
            </a:r>
          </a:p>
          <a:p>
            <a:pPr marL="1065917" lvl="2">
              <a:spcBef>
                <a:spcPts val="800"/>
              </a:spcBef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A6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⇒ </a:t>
            </a:r>
            <a:r>
              <a:rPr lang="en-US" sz="2000" dirty="0">
                <a:solidFill>
                  <a:srgbClr val="00B050"/>
                </a:solidFill>
                <a:latin typeface="Arial"/>
              </a:rPr>
              <a:t>Surface oxide strongly impacts RF surface resistance and its field dependence. </a:t>
            </a:r>
            <a:endParaRPr lang="en-US" sz="2000" dirty="0"/>
          </a:p>
          <a:p>
            <a:pPr marL="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Gold-alloyed samples show no detectable peaks at the expected positions for niobium pentoxide. </a:t>
            </a:r>
          </a:p>
          <a:p>
            <a:pPr marL="749300" lvl="1" indent="-293688">
              <a:spcBef>
                <a:spcPts val="800"/>
              </a:spcBef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A6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⇒ </a:t>
            </a:r>
            <a:r>
              <a:rPr lang="en-US" sz="2000" dirty="0">
                <a:solidFill>
                  <a:srgbClr val="00B050"/>
                </a:solidFill>
                <a:latin typeface="Arial"/>
              </a:rPr>
              <a:t>First high-field demonstration of benefits of passivation layer.</a:t>
            </a:r>
          </a:p>
          <a:p>
            <a:pPr marL="749300" lvl="1" indent="-293688">
              <a:spcBef>
                <a:spcPts val="800"/>
              </a:spcBef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A6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⇒ </a:t>
            </a:r>
            <a:r>
              <a:rPr lang="en-US" sz="2000" dirty="0">
                <a:solidFill>
                  <a:srgbClr val="00B050"/>
                </a:solidFill>
                <a:latin typeface="Arial"/>
              </a:rPr>
              <a:t>Also of high relevance for low-field SRF applications (e.g., qubits for quantum computing)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99300" lvl="1" indent="-342557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6743" lvl="1"/>
            <a:endParaRPr lang="en-US" sz="1800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E211EC3F-ECE9-ED02-F1C6-A55F64AE314F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A4F59D5-AD84-B0CA-1A1B-C429F9022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E8E56A5-290A-2588-C04A-584D7BCB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33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8249F9-78E7-7D07-4E59-91C67932AF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147" y="830547"/>
            <a:ext cx="3994935" cy="24998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90DC1E-4CC3-8D92-BCC0-E64788306526}"/>
              </a:ext>
            </a:extLst>
          </p:cNvPr>
          <p:cNvSpPr txBox="1"/>
          <p:nvPr/>
        </p:nvSpPr>
        <p:spPr>
          <a:xfrm>
            <a:off x="193068" y="6103947"/>
            <a:ext cx="1174036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Zeming Sun et al., Surface oxides, carbides, and impurities on RF superconducting Nb and Nb3Sn: A comprehensive analysis, arXiv:2305.02467 [cond-mat.mtrl-sci]</a:t>
            </a:r>
          </a:p>
          <a:p>
            <a:endParaRPr lang="en-US" sz="600" dirty="0"/>
          </a:p>
          <a:p>
            <a:r>
              <a:rPr lang="en-US" sz="1200" dirty="0"/>
              <a:t>T. Oseroff et al, Measurements of the amplitude-dependent microwave surface resistance of a proximity-coupled Au/Nb bilayer </a:t>
            </a:r>
            <a:r>
              <a:rPr lang="en-US" sz="1050" i="1" dirty="0"/>
              <a:t>arXiv:2305.12035 [</a:t>
            </a:r>
            <a:r>
              <a:rPr lang="en-US" sz="1050" i="1" dirty="0" err="1"/>
              <a:t>cond-mat.supr-cond</a:t>
            </a:r>
            <a:r>
              <a:rPr lang="en-US" sz="1050" i="1" dirty="0"/>
              <a:t>]</a:t>
            </a:r>
            <a:endParaRPr lang="en-US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B1619A-F71C-AD0E-AE1C-E17AC51514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683"/>
          <a:stretch/>
        </p:blipFill>
        <p:spPr>
          <a:xfrm>
            <a:off x="7166152" y="3336107"/>
            <a:ext cx="2577288" cy="2721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818853-C751-5A46-D46E-EBCD4E7BA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8517" y="3653720"/>
            <a:ext cx="2404919" cy="235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64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60B810-3FED-3D4A-9D63-5476D7016274}"/>
              </a:ext>
            </a:extLst>
          </p:cNvPr>
          <p:cNvSpPr/>
          <p:nvPr/>
        </p:nvSpPr>
        <p:spPr>
          <a:xfrm>
            <a:off x="278400" y="1267764"/>
            <a:ext cx="9214024" cy="429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Current and future projects for Deliverable 2.1:</a:t>
            </a:r>
          </a:p>
          <a:p>
            <a:pPr marL="190127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b="1" u="sng" dirty="0">
                <a:ea typeface="+mn-lt"/>
                <a:cs typeface="Arial" panose="020B0604020202020204" pitchFamily="34" charset="0"/>
              </a:rPr>
              <a:t>Characterization: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 panose="020B0604020202020204" pitchFamily="34" charset="0"/>
              </a:rPr>
              <a:t>Optimize electroplating and evaporation processes of Au on Nb.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 panose="020B0604020202020204" pitchFamily="34" charset="0"/>
              </a:rPr>
              <a:t>Scale gold electroplating process to proof-of-principle cavity.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 panose="020B0604020202020204" pitchFamily="34" charset="0"/>
              </a:rPr>
              <a:t>Compare various doping and coating materials (Au, Zr, etc.) on Nb single crystal surfaces.</a:t>
            </a:r>
          </a:p>
          <a:p>
            <a:pPr marL="190127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b="1" u="sng" dirty="0">
                <a:ea typeface="+mn-lt"/>
                <a:cs typeface="Arial" panose="020B0604020202020204" pitchFamily="34" charset="0"/>
              </a:rPr>
              <a:t>Theory: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j-lt"/>
              </a:rPr>
              <a:t>Refine 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three-fluid theory for anti-Q slope.</a:t>
            </a: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+mj-lt"/>
              </a:rPr>
              <a:t>Employ three-fluid theory to optimize Q via scattering in surface loss layer</a:t>
            </a:r>
            <a:endParaRPr lang="en-US" sz="2000" dirty="0">
              <a:ea typeface="+mn-lt"/>
              <a:cs typeface="Arial" panose="020B0604020202020204" pitchFamily="34" charset="0"/>
            </a:endParaRPr>
          </a:p>
          <a:p>
            <a:pPr marL="799300" lvl="1" indent="-342557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 panose="020B0604020202020204" pitchFamily="34" charset="0"/>
              </a:rPr>
              <a:t>Connect mesoscopic models to candidate dopants by </a:t>
            </a:r>
            <a:r>
              <a:rPr lang="en-US" sz="2000" i="1" dirty="0">
                <a:ea typeface="+mn-lt"/>
                <a:cs typeface="Arial" panose="020B0604020202020204" pitchFamily="34" charset="0"/>
              </a:rPr>
              <a:t>ab initio </a:t>
            </a:r>
            <a:r>
              <a:rPr lang="en-US" sz="2000" dirty="0">
                <a:ea typeface="+mn-lt"/>
                <a:cs typeface="Arial" panose="020B0604020202020204" pitchFamily="34" charset="0"/>
              </a:rPr>
              <a:t>models.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E211EC3F-ECE9-ED02-F1C6-A55F64AE314F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FA4F59D5-AD84-B0CA-1A1B-C429F9022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E8E56A5-290A-2588-C04A-584D7BCB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34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BB64AC3A-998E-20F8-AACE-29C8BDF7A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055" y="-1498"/>
            <a:ext cx="10092304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Deliverable 2.1: Determine if inhomogeneous surface layers can offer significantly increased RF performance over homogeneous materials.</a:t>
            </a:r>
          </a:p>
        </p:txBody>
      </p:sp>
      <p:pic>
        <p:nvPicPr>
          <p:cNvPr id="3" name="Picture 2" descr="A picture containing plate, food, indoor, arranged&#10;&#10;Description automatically generated">
            <a:extLst>
              <a:ext uri="{FF2B5EF4-FFF2-40B4-BE49-F238E27FC236}">
                <a16:creationId xmlns:a16="http://schemas.microsoft.com/office/drawing/2014/main" id="{1B7B1C80-9A27-0A59-0ED9-89E7B5F30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1016" y="3342549"/>
            <a:ext cx="2132475" cy="1433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DD559A-CD3A-B395-39E7-5D05E78FBFC8}"/>
              </a:ext>
            </a:extLst>
          </p:cNvPr>
          <p:cNvSpPr txBox="1"/>
          <p:nvPr/>
        </p:nvSpPr>
        <p:spPr>
          <a:xfrm>
            <a:off x="9651879" y="2551965"/>
            <a:ext cx="2393821" cy="707886"/>
          </a:xfrm>
          <a:prstGeom prst="rect">
            <a:avLst/>
          </a:prstGeom>
          <a:solidFill>
            <a:srgbClr val="FEFFFE">
              <a:alpha val="80000"/>
            </a:srgbClr>
          </a:solidFill>
          <a:ln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algn="ctr"/>
            <a:r>
              <a:rPr lang="en-US" sz="1500" i="1" dirty="0">
                <a:solidFill>
                  <a:srgbClr val="000000"/>
                </a:solidFill>
                <a:latin typeface="+mj-lt"/>
              </a:rPr>
              <a:t>in situ </a:t>
            </a:r>
            <a:r>
              <a:rPr lang="en-US" sz="1500" dirty="0">
                <a:solidFill>
                  <a:srgbClr val="000000"/>
                </a:solidFill>
                <a:latin typeface="+mj-lt"/>
              </a:rPr>
              <a:t>mechanistic studies of optimized SRF surfaces</a:t>
            </a:r>
            <a:endParaRPr lang="en-US" sz="15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01A783-91CD-4A74-6BBB-3707C4A30C3D}"/>
              </a:ext>
            </a:extLst>
          </p:cNvPr>
          <p:cNvSpPr txBox="1"/>
          <p:nvPr/>
        </p:nvSpPr>
        <p:spPr>
          <a:xfrm>
            <a:off x="9888261" y="2174987"/>
            <a:ext cx="1997983" cy="376978"/>
          </a:xfrm>
          <a:prstGeom prst="rect">
            <a:avLst/>
          </a:prstGeom>
          <a:solidFill>
            <a:srgbClr val="FEFFFE">
              <a:alpha val="80000"/>
            </a:srgbClr>
          </a:solidFill>
          <a:ln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+mj-lt"/>
              </a:rPr>
              <a:t>Ongoing Work</a:t>
            </a:r>
            <a:endParaRPr lang="en-US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8834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913EA367-18C4-2545-9017-295C8B347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6210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SRF Strategic Plan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811F8232-378E-0E4F-A583-AE88F60526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6907921-44F2-0E4A-9FBD-B986E569BEF4}"/>
              </a:ext>
            </a:extLst>
          </p:cNvPr>
          <p:cNvSpPr/>
          <p:nvPr/>
        </p:nvSpPr>
        <p:spPr>
          <a:xfrm>
            <a:off x="81299" y="862080"/>
            <a:ext cx="11928801" cy="535514"/>
          </a:xfrm>
          <a:prstGeom prst="rect">
            <a:avLst/>
          </a:prstGeom>
          <a:solidFill>
            <a:srgbClr val="F2F2F2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456724" rIns="456724" rtlCol="0" anchor="ctr"/>
          <a:lstStyle/>
          <a:p>
            <a:pPr algn="ctr" defTabSz="913486">
              <a:defRPr/>
            </a:pPr>
            <a:r>
              <a:rPr lang="en-US" sz="1299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</a:rPr>
              <a:t>The advanced methods and surfaces needed for next-generation SRF cavities that enable game-changing reduction of cooling power, higher temperature operation, and higher accelerating fields for lower cryogenic system costs, energy sustainability, and simpler refrigeration.</a:t>
            </a:r>
            <a:endParaRPr lang="en-US" sz="1299" kern="0" dirty="0">
              <a:solidFill>
                <a:prstClr val="black">
                  <a:lumMod val="85000"/>
                  <a:lumOff val="15000"/>
                </a:prstClr>
              </a:solidFill>
              <a:latin typeface="Trebuchet MS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5B8967D-1496-5D4C-84E4-115B9BD9666F}"/>
              </a:ext>
            </a:extLst>
          </p:cNvPr>
          <p:cNvGrpSpPr/>
          <p:nvPr/>
        </p:nvGrpSpPr>
        <p:grpSpPr>
          <a:xfrm>
            <a:off x="92448" y="1209753"/>
            <a:ext cx="11950810" cy="624489"/>
            <a:chOff x="-6221" y="1081958"/>
            <a:chExt cx="11963272" cy="625140"/>
          </a:xfrm>
        </p:grpSpPr>
        <p:sp>
          <p:nvSpPr>
            <p:cNvPr id="110" name="Right Arrow 109">
              <a:extLst>
                <a:ext uri="{FF2B5EF4-FFF2-40B4-BE49-F238E27FC236}">
                  <a16:creationId xmlns:a16="http://schemas.microsoft.com/office/drawing/2014/main" id="{BA345AB3-7775-3D42-B87D-15AEC5CEA156}"/>
                </a:ext>
              </a:extLst>
            </p:cNvPr>
            <p:cNvSpPr/>
            <p:nvPr/>
          </p:nvSpPr>
          <p:spPr>
            <a:xfrm>
              <a:off x="-6221" y="1081958"/>
              <a:ext cx="11963272" cy="625140"/>
            </a:xfrm>
            <a:prstGeom prst="rightArrow">
              <a:avLst/>
            </a:prstGeom>
            <a:solidFill>
              <a:srgbClr val="A7A08D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EC1A3AB-65B7-FB4C-855B-F207BC8FCBC6}"/>
                </a:ext>
              </a:extLst>
            </p:cNvPr>
            <p:cNvSpPr txBox="1"/>
            <p:nvPr/>
          </p:nvSpPr>
          <p:spPr>
            <a:xfrm>
              <a:off x="1828001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25784CB-65EC-AD41-BA47-202725A7E154}"/>
                </a:ext>
              </a:extLst>
            </p:cNvPr>
            <p:cNvSpPr txBox="1"/>
            <p:nvPr/>
          </p:nvSpPr>
          <p:spPr>
            <a:xfrm>
              <a:off x="3283254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54C9CCB-CA10-6F44-A854-1DF0B59F5A10}"/>
                </a:ext>
              </a:extLst>
            </p:cNvPr>
            <p:cNvSpPr txBox="1"/>
            <p:nvPr/>
          </p:nvSpPr>
          <p:spPr>
            <a:xfrm>
              <a:off x="4738507" y="1194473"/>
              <a:ext cx="1511406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628AF71-3934-9C41-B4CB-DC250D60EF5C}"/>
                </a:ext>
              </a:extLst>
            </p:cNvPr>
            <p:cNvSpPr txBox="1"/>
            <p:nvPr/>
          </p:nvSpPr>
          <p:spPr>
            <a:xfrm>
              <a:off x="6224488" y="1194473"/>
              <a:ext cx="1497594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25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509D8BA-9B60-2147-91ED-684BE21CFEB8}"/>
                </a:ext>
              </a:extLst>
            </p:cNvPr>
            <p:cNvSpPr txBox="1"/>
            <p:nvPr/>
          </p:nvSpPr>
          <p:spPr>
            <a:xfrm>
              <a:off x="7696658" y="1194473"/>
              <a:ext cx="1528913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26 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BF47DE0-6F4C-1F4A-B023-3716798C679D}"/>
              </a:ext>
            </a:extLst>
          </p:cNvPr>
          <p:cNvGrpSpPr/>
          <p:nvPr/>
        </p:nvGrpSpPr>
        <p:grpSpPr>
          <a:xfrm>
            <a:off x="75619" y="1622772"/>
            <a:ext cx="11632921" cy="435503"/>
            <a:chOff x="-6223" y="1478284"/>
            <a:chExt cx="11645051" cy="435957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5C59F3D-006D-E14D-BC4E-51B09A5D8184}"/>
                </a:ext>
              </a:extLst>
            </p:cNvPr>
            <p:cNvSpPr/>
            <p:nvPr/>
          </p:nvSpPr>
          <p:spPr>
            <a:xfrm>
              <a:off x="-6223" y="1542043"/>
              <a:ext cx="11645051" cy="312674"/>
            </a:xfrm>
            <a:prstGeom prst="rect">
              <a:avLst/>
            </a:prstGeom>
            <a:solidFill>
              <a:srgbClr val="797979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9D67F43-E5AF-1D48-AFD6-0B9E87E3F07A}"/>
                </a:ext>
              </a:extLst>
            </p:cNvPr>
            <p:cNvSpPr txBox="1"/>
            <p:nvPr/>
          </p:nvSpPr>
          <p:spPr>
            <a:xfrm>
              <a:off x="9573422" y="1478284"/>
              <a:ext cx="1785564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Legacy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BC32BFA-B396-8545-BE30-EEEC9B0B3D98}"/>
                </a:ext>
              </a:extLst>
            </p:cNvPr>
            <p:cNvSpPr txBox="1"/>
            <p:nvPr/>
          </p:nvSpPr>
          <p:spPr>
            <a:xfrm>
              <a:off x="54302" y="1513714"/>
              <a:ext cx="1741615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Objectives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C017C196-98C4-184B-B64C-01FB7B6B5302}"/>
                </a:ext>
              </a:extLst>
            </p:cNvPr>
            <p:cNvSpPr txBox="1"/>
            <p:nvPr/>
          </p:nvSpPr>
          <p:spPr>
            <a:xfrm>
              <a:off x="4262052" y="1513714"/>
              <a:ext cx="2222566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Deliverables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FF42BE-A149-9548-B48D-B58161E6762D}"/>
              </a:ext>
            </a:extLst>
          </p:cNvPr>
          <p:cNvGrpSpPr/>
          <p:nvPr/>
        </p:nvGrpSpPr>
        <p:grpSpPr>
          <a:xfrm>
            <a:off x="70263" y="5050037"/>
            <a:ext cx="11610785" cy="1786353"/>
            <a:chOff x="70336" y="4983712"/>
            <a:chExt cx="11622892" cy="1856232"/>
          </a:xfrm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4AD58A3-9662-254A-8FDD-39D58DC67F76}"/>
                </a:ext>
              </a:extLst>
            </p:cNvPr>
            <p:cNvSpPr/>
            <p:nvPr/>
          </p:nvSpPr>
          <p:spPr>
            <a:xfrm>
              <a:off x="9216268" y="5002971"/>
              <a:ext cx="2456851" cy="1826673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B33B8DD-E34A-6840-8AF3-607F87C5AF83}"/>
                </a:ext>
              </a:extLst>
            </p:cNvPr>
            <p:cNvGrpSpPr/>
            <p:nvPr/>
          </p:nvGrpSpPr>
          <p:grpSpPr>
            <a:xfrm>
              <a:off x="2156579" y="5015847"/>
              <a:ext cx="7002238" cy="548640"/>
              <a:chOff x="2086243" y="4962955"/>
              <a:chExt cx="7002238" cy="548640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47E40DD-F78A-BB49-AE0A-419E76FAB0E6}"/>
                  </a:ext>
                </a:extLst>
              </p:cNvPr>
              <p:cNvSpPr txBox="1"/>
              <p:nvPr/>
            </p:nvSpPr>
            <p:spPr>
              <a:xfrm>
                <a:off x="2086243" y="5006251"/>
                <a:ext cx="6752957" cy="462050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Surfaces from non-Nb with cooling power &lt;4W/(active meter)/(MV/m)</a:t>
                </a:r>
                <a:r>
                  <a:rPr lang="en-US" sz="1200" b="1" baseline="30000" dirty="0"/>
                  <a:t>2</a:t>
                </a:r>
                <a:r>
                  <a:rPr lang="en-US" sz="1200" b="1" dirty="0"/>
                  <a:t>, </a:t>
                </a:r>
                <a:br>
                  <a:rPr lang="en-US" sz="1200" b="1" dirty="0"/>
                </a:br>
                <a:r>
                  <a:rPr lang="en-US" sz="1200" b="1" dirty="0"/>
                  <a:t>corresponding to a 10x reduction in cooling power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680130CC-7CC3-ED43-9EBE-4F5FBC0DCD0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539841" y="4962955"/>
                <a:ext cx="548640" cy="548640"/>
                <a:chOff x="8314729" y="4909176"/>
                <a:chExt cx="547832" cy="547832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3B95670F-BC6B-6D46-9A11-91C9A6FDFB64}"/>
                    </a:ext>
                  </a:extLst>
                </p:cNvPr>
                <p:cNvSpPr/>
                <p:nvPr/>
              </p:nvSpPr>
              <p:spPr>
                <a:xfrm>
                  <a:off x="8314729" y="49091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5785EA0-46C9-154B-9917-8A2CA40062B9}"/>
                    </a:ext>
                  </a:extLst>
                </p:cNvPr>
                <p:cNvSpPr/>
                <p:nvPr/>
              </p:nvSpPr>
              <p:spPr>
                <a:xfrm>
                  <a:off x="8521614" y="51160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64F78DDE-03C8-984C-9BD2-D3BFC391CD67}"/>
                    </a:ext>
                  </a:extLst>
                </p:cNvPr>
                <p:cNvSpPr/>
                <p:nvPr/>
              </p:nvSpPr>
              <p:spPr>
                <a:xfrm>
                  <a:off x="8386388" y="49808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3C0ED88-617B-DD44-97E3-46A34A712DBB}"/>
                </a:ext>
              </a:extLst>
            </p:cNvPr>
            <p:cNvGrpSpPr/>
            <p:nvPr/>
          </p:nvGrpSpPr>
          <p:grpSpPr>
            <a:xfrm>
              <a:off x="2156579" y="6261290"/>
              <a:ext cx="7010446" cy="548640"/>
              <a:chOff x="2086243" y="6081398"/>
              <a:chExt cx="7010446" cy="548640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728D15E-6715-4B46-8563-60216DC701BB}"/>
                  </a:ext>
                </a:extLst>
              </p:cNvPr>
              <p:cNvSpPr txBox="1"/>
              <p:nvPr/>
            </p:nvSpPr>
            <p:spPr>
              <a:xfrm>
                <a:off x="2086243" y="6217122"/>
                <a:ext cx="6714857" cy="277191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 surfaces supporting accelerating fields exceeding 50 MV/m. 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4F3E1663-5FC0-834D-80E5-361C013F643A}"/>
                  </a:ext>
                </a:extLst>
              </p:cNvPr>
              <p:cNvGrpSpPr/>
              <p:nvPr/>
            </p:nvGrpSpPr>
            <p:grpSpPr>
              <a:xfrm>
                <a:off x="8539841" y="6081398"/>
                <a:ext cx="556848" cy="548640"/>
                <a:chOff x="6257329" y="5518776"/>
                <a:chExt cx="547832" cy="547832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C51D7B6-8B82-7443-ABB8-22DD0EDF8D1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2437A314-2A3E-FC42-A2DF-B0C39C0E883F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7B2B86DA-0F0E-954A-867A-7C5A1E1458CD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BB7C2E5-1576-1A49-99DD-ADBB360768D5}"/>
                </a:ext>
              </a:extLst>
            </p:cNvPr>
            <p:cNvGrpSpPr/>
            <p:nvPr/>
          </p:nvGrpSpPr>
          <p:grpSpPr>
            <a:xfrm>
              <a:off x="70336" y="4983712"/>
              <a:ext cx="11622892" cy="1856232"/>
              <a:chOff x="0" y="4943520"/>
              <a:chExt cx="11622892" cy="1856232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BD382B2B-E827-E74A-A08B-6FB9843D40C1}"/>
                  </a:ext>
                </a:extLst>
              </p:cNvPr>
              <p:cNvSpPr/>
              <p:nvPr/>
            </p:nvSpPr>
            <p:spPr>
              <a:xfrm>
                <a:off x="0" y="4943520"/>
                <a:ext cx="2057172" cy="1856232"/>
              </a:xfrm>
              <a:prstGeom prst="rect">
                <a:avLst/>
              </a:prstGeom>
              <a:solidFill>
                <a:srgbClr val="FF8900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Higher efficiency and higher fields: Demonstrate higher RF performance in proof-of-principle SRF cavities and study RF superconductivity under extreme conditions 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69CB50CD-32A7-E04B-90C7-64843E90EA14}"/>
                  </a:ext>
                </a:extLst>
              </p:cNvPr>
              <p:cNvSpPr/>
              <p:nvPr/>
            </p:nvSpPr>
            <p:spPr>
              <a:xfrm>
                <a:off x="11735" y="4943520"/>
                <a:ext cx="11611157" cy="1856232"/>
              </a:xfrm>
              <a:prstGeom prst="rect">
                <a:avLst/>
              </a:prstGeom>
              <a:noFill/>
              <a:ln w="38100">
                <a:solidFill>
                  <a:srgbClr val="FF8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108E44AF-A7D9-F144-8A1C-D0CBD734F89B}"/>
                </a:ext>
              </a:extLst>
            </p:cNvPr>
            <p:cNvSpPr txBox="1"/>
            <p:nvPr/>
          </p:nvSpPr>
          <p:spPr>
            <a:xfrm>
              <a:off x="9315181" y="6028190"/>
              <a:ext cx="2286682" cy="64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Compact SRF with conduction cooling for turn-key operation</a:t>
              </a:r>
            </a:p>
          </p:txBody>
        </p: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AD0DCAE-C42D-CC4B-AB04-671F377AB2C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5" r="4654" b="24162"/>
            <a:stretch/>
          </p:blipFill>
          <p:spPr bwMode="auto">
            <a:xfrm>
              <a:off x="9582326" y="5086494"/>
              <a:ext cx="1752393" cy="9476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94DDE349-C1C8-BD45-9829-97144094E70A}"/>
                </a:ext>
              </a:extLst>
            </p:cNvPr>
            <p:cNvGrpSpPr/>
            <p:nvPr/>
          </p:nvGrpSpPr>
          <p:grpSpPr>
            <a:xfrm>
              <a:off x="2156579" y="5614491"/>
              <a:ext cx="2902109" cy="646908"/>
              <a:chOff x="2086243" y="5507720"/>
              <a:chExt cx="2902109" cy="646908"/>
            </a:xfrm>
          </p:grpSpPr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D2EF3A9B-7B62-F44F-96AA-F6206C497910}"/>
                  </a:ext>
                </a:extLst>
              </p:cNvPr>
              <p:cNvSpPr txBox="1"/>
              <p:nvPr/>
            </p:nvSpPr>
            <p:spPr>
              <a:xfrm>
                <a:off x="2086243" y="5507720"/>
                <a:ext cx="2612757" cy="646908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Non-Nb, high-efficiency surfaces capable of sustaining </a:t>
                </a:r>
                <a:br>
                  <a:rPr lang="en-US" sz="1200" b="1" dirty="0"/>
                </a:br>
                <a:r>
                  <a:rPr lang="en-US" sz="1200" b="1" dirty="0"/>
                  <a:t>accelerating fields of 25 MV/m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D4110E1C-A703-C94B-9866-5F164F00BDBC}"/>
                  </a:ext>
                </a:extLst>
              </p:cNvPr>
              <p:cNvGrpSpPr/>
              <p:nvPr/>
            </p:nvGrpSpPr>
            <p:grpSpPr>
              <a:xfrm>
                <a:off x="4439712" y="5556854"/>
                <a:ext cx="548640" cy="548640"/>
                <a:chOff x="6257329" y="5518776"/>
                <a:chExt cx="547832" cy="547832"/>
              </a:xfrm>
            </p:grpSpPr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A8776FFA-1795-A142-8B34-242FB817A4F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B6814BD1-D102-0E41-970F-F9D7D5FED504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EA52A79D-8581-C840-9B90-E2D3654FC04F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  <p:sp>
            <p:nvSpPr>
              <p:cNvPr id="197" name="6-Point Star 196">
                <a:extLst>
                  <a:ext uri="{FF2B5EF4-FFF2-40B4-BE49-F238E27FC236}">
                    <a16:creationId xmlns:a16="http://schemas.microsoft.com/office/drawing/2014/main" id="{F31CC028-7437-BB43-B35F-452F5D1DEA49}"/>
                  </a:ext>
                </a:extLst>
              </p:cNvPr>
              <p:cNvSpPr/>
              <p:nvPr/>
            </p:nvSpPr>
            <p:spPr>
              <a:xfrm>
                <a:off x="4575862" y="5680298"/>
                <a:ext cx="274320" cy="301752"/>
              </a:xfrm>
              <a:prstGeom prst="star6">
                <a:avLst/>
              </a:prstGeom>
              <a:solidFill>
                <a:srgbClr val="FFEF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1" name="6-Point Star 200">
              <a:extLst>
                <a:ext uri="{FF2B5EF4-FFF2-40B4-BE49-F238E27FC236}">
                  <a16:creationId xmlns:a16="http://schemas.microsoft.com/office/drawing/2014/main" id="{AA6848B4-1CDB-9F49-99EE-77C51FC901A7}"/>
                </a:ext>
              </a:extLst>
            </p:cNvPr>
            <p:cNvSpPr/>
            <p:nvPr/>
          </p:nvSpPr>
          <p:spPr>
            <a:xfrm>
              <a:off x="8752417" y="5139291"/>
              <a:ext cx="274320" cy="301752"/>
            </a:xfrm>
            <a:prstGeom prst="star6">
              <a:avLst/>
            </a:prstGeom>
            <a:solidFill>
              <a:srgbClr val="FFEF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565F1D-9E57-D24B-8DD9-A2246DC72D19}"/>
              </a:ext>
            </a:extLst>
          </p:cNvPr>
          <p:cNvGrpSpPr/>
          <p:nvPr/>
        </p:nvGrpSpPr>
        <p:grpSpPr>
          <a:xfrm>
            <a:off x="69329" y="2020061"/>
            <a:ext cx="11612407" cy="1718426"/>
            <a:chOff x="69401" y="1914510"/>
            <a:chExt cx="11624516" cy="173901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F3D1815-4CD3-ED4E-B14D-FB75165B932C}"/>
                </a:ext>
              </a:extLst>
            </p:cNvPr>
            <p:cNvSpPr/>
            <p:nvPr/>
          </p:nvSpPr>
          <p:spPr>
            <a:xfrm>
              <a:off x="9216268" y="1930356"/>
              <a:ext cx="2456851" cy="1673578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38FB871-EE65-6642-A626-54DAE936A2F6}"/>
                </a:ext>
              </a:extLst>
            </p:cNvPr>
            <p:cNvGrpSpPr/>
            <p:nvPr/>
          </p:nvGrpSpPr>
          <p:grpSpPr>
            <a:xfrm>
              <a:off x="69401" y="1914510"/>
              <a:ext cx="11624516" cy="1739012"/>
              <a:chOff x="-935" y="1861618"/>
              <a:chExt cx="11624516" cy="1786012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8DBD994-818C-464D-9858-D5808F3E7256}"/>
                  </a:ext>
                </a:extLst>
              </p:cNvPr>
              <p:cNvSpPr/>
              <p:nvPr/>
            </p:nvSpPr>
            <p:spPr>
              <a:xfrm>
                <a:off x="-935" y="1882097"/>
                <a:ext cx="2059496" cy="1765533"/>
              </a:xfrm>
              <a:prstGeom prst="rect">
                <a:avLst/>
              </a:prstGeom>
              <a:solidFill>
                <a:srgbClr val="C11721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182690" rtlCol="0" anchor="ctr"/>
              <a:lstStyle/>
              <a:p>
                <a:pPr algn="ctr"/>
                <a:r>
                  <a:rPr lang="en-US" sz="1200" b="1" dirty="0"/>
                  <a:t>Advanced SRF materials growth: Develop improved growth methods; understand impact of realistic (non-ideal) surfaces on performance 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FB0CDD5-7023-1544-B913-C69DDB72BAE5}"/>
                  </a:ext>
                </a:extLst>
              </p:cNvPr>
              <p:cNvSpPr/>
              <p:nvPr/>
            </p:nvSpPr>
            <p:spPr>
              <a:xfrm>
                <a:off x="11048" y="1861618"/>
                <a:ext cx="11612533" cy="1765533"/>
              </a:xfrm>
              <a:prstGeom prst="rect">
                <a:avLst/>
              </a:prstGeom>
              <a:noFill/>
              <a:ln w="38100">
                <a:solidFill>
                  <a:srgbClr val="C117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B251641-0D03-EB4B-B7A8-34A04CC66DD8}"/>
                </a:ext>
              </a:extLst>
            </p:cNvPr>
            <p:cNvSpPr txBox="1"/>
            <p:nvPr/>
          </p:nvSpPr>
          <p:spPr>
            <a:xfrm>
              <a:off x="2156578" y="2541979"/>
              <a:ext cx="67021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Methods of growth and their refinement leading to annually enhanced </a:t>
              </a:r>
              <a:br>
                <a:rPr lang="en-US" sz="1200" b="1" dirty="0"/>
              </a:br>
              <a:r>
                <a:rPr lang="en-US" sz="1200" b="1" dirty="0"/>
                <a:t>performance for Nb-Zr alloys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036A1EA-6D00-8946-B9B7-F562793A5F28}"/>
                </a:ext>
              </a:extLst>
            </p:cNvPr>
            <p:cNvGrpSpPr/>
            <p:nvPr/>
          </p:nvGrpSpPr>
          <p:grpSpPr>
            <a:xfrm>
              <a:off x="8601048" y="2488356"/>
              <a:ext cx="558142" cy="548640"/>
              <a:chOff x="5082579" y="1911976"/>
              <a:chExt cx="547832" cy="547832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CC45AFC4-1EDE-1849-8C58-2B18F56BC239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FD78A0E-DB5F-454B-A5CA-E2C151D5AED6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41259686-9993-8C4B-A353-C14131C4EA4C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0C8D53BD-59A1-6949-9B29-2F19FBD44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64" r="5308"/>
            <a:stretch/>
          </p:blipFill>
          <p:spPr>
            <a:xfrm>
              <a:off x="9512579" y="2040917"/>
              <a:ext cx="1891886" cy="949698"/>
            </a:xfrm>
            <a:prstGeom prst="rect">
              <a:avLst/>
            </a:prstGeom>
          </p:spPr>
        </p:pic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1911714-3D19-E642-904E-F150AEE1066B}"/>
                </a:ext>
              </a:extLst>
            </p:cNvPr>
            <p:cNvSpPr txBox="1"/>
            <p:nvPr/>
          </p:nvSpPr>
          <p:spPr>
            <a:xfrm>
              <a:off x="9262167" y="3041100"/>
              <a:ext cx="2392711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FCC-ee running energy efficient on Nb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Sn cavities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BF4F07F9-50A1-0C4A-BFB9-7A25063F84AA}"/>
                </a:ext>
              </a:extLst>
            </p:cNvPr>
            <p:cNvSpPr txBox="1"/>
            <p:nvPr/>
          </p:nvSpPr>
          <p:spPr>
            <a:xfrm>
              <a:off x="2156579" y="3090452"/>
              <a:ext cx="54194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other materials have potential for higher </a:t>
              </a:r>
              <a:br>
                <a:rPr lang="en-US" sz="1200" b="1" dirty="0"/>
              </a:br>
              <a:r>
                <a:rPr lang="en-US" sz="1200" b="1" dirty="0"/>
                <a:t>efficiency and/or higher fields above Nb</a:t>
              </a:r>
              <a:r>
                <a:rPr lang="en-US" sz="1200" b="1" baseline="-25000" dirty="0"/>
                <a:t>3</a:t>
              </a:r>
              <a:r>
                <a:rPr lang="en-US" sz="1200" b="1" dirty="0"/>
                <a:t>Sn and Nb-Zr limits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1C880710-C02A-A647-B840-63F4D0BCB76E}"/>
                </a:ext>
              </a:extLst>
            </p:cNvPr>
            <p:cNvGrpSpPr/>
            <p:nvPr/>
          </p:nvGrpSpPr>
          <p:grpSpPr>
            <a:xfrm>
              <a:off x="7356448" y="3047156"/>
              <a:ext cx="548640" cy="548640"/>
              <a:chOff x="5082579" y="1911976"/>
              <a:chExt cx="547832" cy="547832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B22A5411-6EF3-2E47-9BA7-9EE2F44EFC2C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08E1F399-39D4-CE43-9C1F-3689C75D5150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3C7958C2-9E4D-4341-9141-E00C91CDFB67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B49C4D9A-9817-D94E-8D6E-92AAE08235C8}"/>
                </a:ext>
              </a:extLst>
            </p:cNvPr>
            <p:cNvGrpSpPr/>
            <p:nvPr/>
          </p:nvGrpSpPr>
          <p:grpSpPr>
            <a:xfrm>
              <a:off x="2156578" y="1950214"/>
              <a:ext cx="7005810" cy="548640"/>
              <a:chOff x="2086242" y="1922722"/>
              <a:chExt cx="7005810" cy="548640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8A5EEA99-26B9-964C-8D43-45EB6A3C172E}"/>
                  </a:ext>
                </a:extLst>
              </p:cNvPr>
              <p:cNvGrpSpPr/>
              <p:nvPr/>
            </p:nvGrpSpPr>
            <p:grpSpPr>
              <a:xfrm>
                <a:off x="2086242" y="1922722"/>
                <a:ext cx="7005810" cy="548640"/>
                <a:chOff x="2086242" y="1884622"/>
                <a:chExt cx="7005810" cy="548640"/>
              </a:xfrm>
            </p:grpSpPr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6F86E567-7D7B-C240-9D8A-0DF01E649490}"/>
                    </a:ext>
                  </a:extLst>
                </p:cNvPr>
                <p:cNvSpPr txBox="1"/>
                <p:nvPr/>
              </p:nvSpPr>
              <p:spPr>
                <a:xfrm>
                  <a:off x="2086242" y="1927918"/>
                  <a:ext cx="6752957" cy="462049"/>
                </a:xfrm>
                <a:prstGeom prst="rect">
                  <a:avLst/>
                </a:prstGeom>
                <a:solidFill>
                  <a:srgbClr val="F8DDDF"/>
                </a:solidFill>
                <a:ln w="38100" cmpd="sng">
                  <a:solidFill>
                    <a:srgbClr val="C00000"/>
                  </a:solidFill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txBody>
                <a:bodyPr wrap="square" lIns="91345" tIns="45672" rIns="0" bIns="45672" rtlCol="0" anchor="ctr">
                  <a:spAutoFit/>
                </a:bodyPr>
                <a:lstStyle/>
                <a:p>
                  <a:r>
                    <a:rPr lang="en-US" sz="1200" b="1" dirty="0"/>
                    <a:t>Methods of growth and their refinement leading to annually enhanced </a:t>
                  </a:r>
                  <a:br>
                    <a:rPr lang="en-US" sz="1200" b="1" dirty="0"/>
                  </a:br>
                  <a:r>
                    <a:rPr lang="en-US" sz="1200" b="1" dirty="0"/>
                    <a:t>performance for Nb</a:t>
                  </a:r>
                  <a:r>
                    <a:rPr lang="en-US" sz="1200" b="1" baseline="-25000" dirty="0"/>
                    <a:t>3</a:t>
                  </a:r>
                  <a:r>
                    <a:rPr lang="en-US" sz="1200" b="1" dirty="0"/>
                    <a:t>Sn on Nb and Cu substrates</a:t>
                  </a:r>
                  <a:endParaRPr 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2F078F2E-B468-5643-90DA-3AEE76F93734}"/>
                    </a:ext>
                  </a:extLst>
                </p:cNvPr>
                <p:cNvGrpSpPr/>
                <p:nvPr/>
              </p:nvGrpSpPr>
              <p:grpSpPr>
                <a:xfrm>
                  <a:off x="8543412" y="1884622"/>
                  <a:ext cx="548640" cy="548640"/>
                  <a:chOff x="5082579" y="1911976"/>
                  <a:chExt cx="547832" cy="547832"/>
                </a:xfrm>
              </p:grpSpPr>
              <p:sp>
                <p:nvSpPr>
                  <p:cNvPr id="191" name="Oval 190">
                    <a:extLst>
                      <a:ext uri="{FF2B5EF4-FFF2-40B4-BE49-F238E27FC236}">
                        <a16:creationId xmlns:a16="http://schemas.microsoft.com/office/drawing/2014/main" id="{607892A3-5C4C-F647-A8DE-A18152511ACF}"/>
                      </a:ext>
                    </a:extLst>
                  </p:cNvPr>
                  <p:cNvSpPr/>
                  <p:nvPr/>
                </p:nvSpPr>
                <p:spPr>
                  <a:xfrm>
                    <a:off x="5082579" y="1911976"/>
                    <a:ext cx="547832" cy="547832"/>
                  </a:xfrm>
                  <a:prstGeom prst="ellipse">
                    <a:avLst/>
                  </a:prstGeom>
                  <a:solidFill>
                    <a:srgbClr val="C1172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E3036E51-412A-E747-BA77-5DE9C1FCCEC7}"/>
                      </a:ext>
                    </a:extLst>
                  </p:cNvPr>
                  <p:cNvSpPr/>
                  <p:nvPr/>
                </p:nvSpPr>
                <p:spPr>
                  <a:xfrm>
                    <a:off x="5289464" y="2118861"/>
                    <a:ext cx="134063" cy="134063"/>
                  </a:xfrm>
                  <a:prstGeom prst="ellipse">
                    <a:avLst/>
                  </a:prstGeom>
                  <a:solidFill>
                    <a:srgbClr val="F7D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3" name="Oval 192">
                    <a:extLst>
                      <a:ext uri="{FF2B5EF4-FFF2-40B4-BE49-F238E27FC236}">
                        <a16:creationId xmlns:a16="http://schemas.microsoft.com/office/drawing/2014/main" id="{427C4A2B-0A83-134B-B59B-61E95D49FC82}"/>
                      </a:ext>
                    </a:extLst>
                  </p:cNvPr>
                  <p:cNvSpPr/>
                  <p:nvPr/>
                </p:nvSpPr>
                <p:spPr>
                  <a:xfrm>
                    <a:off x="5154238" y="1983635"/>
                    <a:ext cx="404515" cy="40451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</p:grpSp>
          </p:grpSp>
          <p:sp>
            <p:nvSpPr>
              <p:cNvPr id="188" name="6-Point Star 187">
                <a:extLst>
                  <a:ext uri="{FF2B5EF4-FFF2-40B4-BE49-F238E27FC236}">
                    <a16:creationId xmlns:a16="http://schemas.microsoft.com/office/drawing/2014/main" id="{B1D60F5D-B972-2049-A919-49AC58907AB6}"/>
                  </a:ext>
                </a:extLst>
              </p:cNvPr>
              <p:cNvSpPr/>
              <p:nvPr/>
            </p:nvSpPr>
            <p:spPr>
              <a:xfrm>
                <a:off x="8677962" y="2043657"/>
                <a:ext cx="274320" cy="301752"/>
              </a:xfrm>
              <a:prstGeom prst="star6">
                <a:avLst/>
              </a:prstGeom>
              <a:solidFill>
                <a:srgbClr val="F9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2" name="Pentagon 201">
              <a:extLst>
                <a:ext uri="{FF2B5EF4-FFF2-40B4-BE49-F238E27FC236}">
                  <a16:creationId xmlns:a16="http://schemas.microsoft.com/office/drawing/2014/main" id="{B9F6AACC-F2C7-0C4B-8976-F96433EF46AA}"/>
                </a:ext>
              </a:extLst>
            </p:cNvPr>
            <p:cNvSpPr/>
            <p:nvPr/>
          </p:nvSpPr>
          <p:spPr>
            <a:xfrm>
              <a:off x="7917071" y="3079908"/>
              <a:ext cx="1249954" cy="450153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Decision point: Continue?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78FAB4-3FE7-4045-8D80-1CA8C18D9622}"/>
              </a:ext>
            </a:extLst>
          </p:cNvPr>
          <p:cNvGrpSpPr/>
          <p:nvPr/>
        </p:nvGrpSpPr>
        <p:grpSpPr>
          <a:xfrm>
            <a:off x="75619" y="3753013"/>
            <a:ext cx="11759987" cy="1254876"/>
            <a:chOff x="59501" y="3672098"/>
            <a:chExt cx="11772250" cy="1280746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BA869325-5432-E948-A437-826726FE3779}"/>
                </a:ext>
              </a:extLst>
            </p:cNvPr>
            <p:cNvSpPr/>
            <p:nvPr/>
          </p:nvSpPr>
          <p:spPr>
            <a:xfrm>
              <a:off x="9216268" y="3686625"/>
              <a:ext cx="2456851" cy="1265926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67F0F9C-302C-B14A-AAAE-AF8E709C21C7}"/>
                </a:ext>
              </a:extLst>
            </p:cNvPr>
            <p:cNvSpPr txBox="1"/>
            <p:nvPr/>
          </p:nvSpPr>
          <p:spPr>
            <a:xfrm>
              <a:off x="2156579" y="4014418"/>
              <a:ext cx="3997057" cy="646908"/>
            </a:xfrm>
            <a:prstGeom prst="rect">
              <a:avLst/>
            </a:prstGeom>
            <a:solidFill>
              <a:srgbClr val="DCEAEF"/>
            </a:solidFill>
            <a:ln w="38100" cmpd="sng">
              <a:solidFill>
                <a:srgbClr val="00728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inhomogeneous surface       layers offer significantly increased </a:t>
              </a:r>
              <a:br>
                <a:rPr lang="en-US" sz="1200" b="1" dirty="0"/>
              </a:br>
              <a:r>
                <a:rPr lang="en-US" sz="1200" b="1" dirty="0"/>
                <a:t>RF performance over homogeneous materials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1F31232-579C-5643-B7A4-F62854F64A5B}"/>
                </a:ext>
              </a:extLst>
            </p:cNvPr>
            <p:cNvGrpSpPr/>
            <p:nvPr/>
          </p:nvGrpSpPr>
          <p:grpSpPr>
            <a:xfrm>
              <a:off x="5892927" y="4063551"/>
              <a:ext cx="548640" cy="548640"/>
              <a:chOff x="6816129" y="3670926"/>
              <a:chExt cx="547832" cy="547832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046B3FE-1B0D-5546-BA4D-D110550796B7}"/>
                  </a:ext>
                </a:extLst>
              </p:cNvPr>
              <p:cNvSpPr/>
              <p:nvPr/>
            </p:nvSpPr>
            <p:spPr>
              <a:xfrm>
                <a:off x="6816129" y="3670926"/>
                <a:ext cx="547832" cy="547832"/>
              </a:xfrm>
              <a:prstGeom prst="ellipse">
                <a:avLst/>
              </a:prstGeom>
              <a:solidFill>
                <a:srgbClr val="0072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A4220AE-A4C4-6841-91A8-1C4FA1360C98}"/>
                  </a:ext>
                </a:extLst>
              </p:cNvPr>
              <p:cNvSpPr/>
              <p:nvPr/>
            </p:nvSpPr>
            <p:spPr>
              <a:xfrm>
                <a:off x="7023014" y="3877811"/>
                <a:ext cx="134063" cy="134063"/>
              </a:xfrm>
              <a:prstGeom prst="ellipse">
                <a:avLst/>
              </a:prstGeom>
              <a:solidFill>
                <a:srgbClr val="DBE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AC546D1-861F-F346-97B4-E4854799E764}"/>
                  </a:ext>
                </a:extLst>
              </p:cNvPr>
              <p:cNvSpPr/>
              <p:nvPr/>
            </p:nvSpPr>
            <p:spPr>
              <a:xfrm>
                <a:off x="6887788" y="374258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EAFAC76-7ED3-A94B-95AD-8EBDE25DBD79}"/>
                </a:ext>
              </a:extLst>
            </p:cNvPr>
            <p:cNvGrpSpPr/>
            <p:nvPr/>
          </p:nvGrpSpPr>
          <p:grpSpPr>
            <a:xfrm>
              <a:off x="59501" y="3672098"/>
              <a:ext cx="11633728" cy="1280746"/>
              <a:chOff x="-10835" y="3454106"/>
              <a:chExt cx="11633728" cy="1280746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961DF0B-77F8-F34D-97CD-D6C6E70E64C8}"/>
                  </a:ext>
                </a:extLst>
              </p:cNvPr>
              <p:cNvSpPr/>
              <p:nvPr/>
            </p:nvSpPr>
            <p:spPr>
              <a:xfrm>
                <a:off x="-10835" y="3454106"/>
                <a:ext cx="2068123" cy="1280746"/>
              </a:xfrm>
              <a:prstGeom prst="rect">
                <a:avLst/>
              </a:prstGeom>
              <a:solidFill>
                <a:srgbClr val="007289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Multi-layers and inhomogeneous layers: Increasing RF performance via surfaces by design 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A829C91-1BEF-E44A-8900-CDE68E2C7234}"/>
                  </a:ext>
                </a:extLst>
              </p:cNvPr>
              <p:cNvSpPr/>
              <p:nvPr/>
            </p:nvSpPr>
            <p:spPr>
              <a:xfrm>
                <a:off x="11736" y="3454399"/>
                <a:ext cx="11611157" cy="1280160"/>
              </a:xfrm>
              <a:prstGeom prst="rect">
                <a:avLst/>
              </a:prstGeom>
              <a:noFill/>
              <a:ln w="38100">
                <a:solidFill>
                  <a:srgbClr val="0072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C4556DA-4638-A04F-A766-DBC1590235C5}"/>
                </a:ext>
              </a:extLst>
            </p:cNvPr>
            <p:cNvSpPr txBox="1"/>
            <p:nvPr/>
          </p:nvSpPr>
          <p:spPr>
            <a:xfrm>
              <a:off x="10302356" y="4180231"/>
              <a:ext cx="184924" cy="400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/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6541AE64-6CD9-8F4D-9253-D0F2E83453D9}"/>
                </a:ext>
              </a:extLst>
            </p:cNvPr>
            <p:cNvSpPr txBox="1"/>
            <p:nvPr/>
          </p:nvSpPr>
          <p:spPr>
            <a:xfrm>
              <a:off x="9085293" y="4476607"/>
              <a:ext cx="2746458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Multi-TeV 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+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–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 collider enabled by CBB designed surfaces</a:t>
              </a:r>
            </a:p>
          </p:txBody>
        </p:sp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71D0B1F2-D361-6043-98AB-6DD894CDA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742"/>
            <a:stretch/>
          </p:blipFill>
          <p:spPr>
            <a:xfrm>
              <a:off x="9574369" y="3723191"/>
              <a:ext cx="1768307" cy="788167"/>
            </a:xfrm>
            <a:prstGeom prst="rect">
              <a:avLst/>
            </a:prstGeom>
          </p:spPr>
        </p:pic>
        <p:sp>
          <p:nvSpPr>
            <p:cNvPr id="203" name="Pentagon 202">
              <a:extLst>
                <a:ext uri="{FF2B5EF4-FFF2-40B4-BE49-F238E27FC236}">
                  <a16:creationId xmlns:a16="http://schemas.microsoft.com/office/drawing/2014/main" id="{AFA4B068-04EF-3B4B-953F-A9DDE0307E38}"/>
                </a:ext>
              </a:extLst>
            </p:cNvPr>
            <p:cNvSpPr/>
            <p:nvPr/>
          </p:nvSpPr>
          <p:spPr>
            <a:xfrm>
              <a:off x="6446693" y="4063258"/>
              <a:ext cx="2368150" cy="53143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Decision point: Continue?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E3A415-5145-45C8-0173-DAE617767CEE}"/>
              </a:ext>
            </a:extLst>
          </p:cNvPr>
          <p:cNvSpPr txBox="1"/>
          <p:nvPr/>
        </p:nvSpPr>
        <p:spPr>
          <a:xfrm>
            <a:off x="3045373" y="3116872"/>
            <a:ext cx="6090744" cy="46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﻿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429B91-448D-DFB1-9AA5-7B535232AE44}"/>
              </a:ext>
            </a:extLst>
          </p:cNvPr>
          <p:cNvSpPr/>
          <p:nvPr/>
        </p:nvSpPr>
        <p:spPr>
          <a:xfrm>
            <a:off x="76513" y="1990005"/>
            <a:ext cx="9218634" cy="3009503"/>
          </a:xfrm>
          <a:prstGeom prst="rect">
            <a:avLst/>
          </a:prstGeom>
          <a:solidFill>
            <a:srgbClr val="FEFFF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FA6F91-E4B8-A4F3-EBEF-01A94ADB9EB3}"/>
              </a:ext>
            </a:extLst>
          </p:cNvPr>
          <p:cNvSpPr/>
          <p:nvPr/>
        </p:nvSpPr>
        <p:spPr>
          <a:xfrm>
            <a:off x="76512" y="5047649"/>
            <a:ext cx="9146336" cy="1778829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DA1C1-1F1C-5AC3-6B8B-A6C5C29B4CE0}"/>
              </a:ext>
            </a:extLst>
          </p:cNvPr>
          <p:cNvSpPr/>
          <p:nvPr/>
        </p:nvSpPr>
        <p:spPr>
          <a:xfrm>
            <a:off x="9280239" y="2017347"/>
            <a:ext cx="2562890" cy="4790159"/>
          </a:xfrm>
          <a:prstGeom prst="rect">
            <a:avLst/>
          </a:prstGeom>
          <a:solidFill>
            <a:srgbClr val="FEFFF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481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-1498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Phase II – Objective 3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895F1E-9F37-ED45-9C52-A33E951C22A2}"/>
              </a:ext>
            </a:extLst>
          </p:cNvPr>
          <p:cNvSpPr/>
          <p:nvPr/>
        </p:nvSpPr>
        <p:spPr>
          <a:xfrm>
            <a:off x="213125" y="903403"/>
            <a:ext cx="11740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0070C0"/>
                </a:solidFill>
              </a:rPr>
              <a:t>Higher efficiency and higher fields: Demonstrate higher RF performance in proof-of-principle SRF cavities and study RF superconductivity under extreme conditions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E357C-438A-FC4B-B12E-801084E65F39}"/>
              </a:ext>
            </a:extLst>
          </p:cNvPr>
          <p:cNvSpPr/>
          <p:nvPr/>
        </p:nvSpPr>
        <p:spPr>
          <a:xfrm>
            <a:off x="193068" y="1733334"/>
            <a:ext cx="11740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93888" indent="-1893888" defTabSz="608564"/>
            <a:r>
              <a:rPr lang="en-US" sz="1800" b="1" u="sng" dirty="0">
                <a:solidFill>
                  <a:srgbClr val="0432FF"/>
                </a:solidFill>
                <a:latin typeface="Arial"/>
              </a:rPr>
              <a:t>Deliverable 3.1:</a:t>
            </a:r>
            <a:r>
              <a:rPr lang="en-US" sz="1800" b="1" dirty="0">
                <a:solidFill>
                  <a:srgbClr val="0432FF"/>
                </a:solidFill>
                <a:latin typeface="Arial"/>
              </a:rPr>
              <a:t>   </a:t>
            </a:r>
            <a:r>
              <a:rPr lang="en-US" sz="2000" dirty="0">
                <a:solidFill>
                  <a:srgbClr val="C00000"/>
                </a:solidFill>
              </a:rPr>
              <a:t>Surfaces from non-Nb with cooling power &lt;4W/(active meter)/(MV/m)</a:t>
            </a:r>
            <a:r>
              <a:rPr lang="en-US" sz="2000" baseline="30000" dirty="0">
                <a:solidFill>
                  <a:srgbClr val="C00000"/>
                </a:solidFill>
              </a:rPr>
              <a:t>2</a:t>
            </a:r>
            <a:r>
              <a:rPr lang="en-US" sz="2000" dirty="0">
                <a:solidFill>
                  <a:srgbClr val="C00000"/>
                </a:solidFill>
              </a:rPr>
              <a:t>,    corresponding to a 10x reduction in cooling power. </a:t>
            </a:r>
            <a:r>
              <a:rPr lang="en-US" sz="2000" dirty="0"/>
              <a:t>(Fall 2026) </a:t>
            </a:r>
            <a:r>
              <a:rPr lang="en-US" sz="2000" dirty="0">
                <a:solidFill>
                  <a:srgbClr val="B31B1B"/>
                </a:solidFill>
                <a:latin typeface="Arial"/>
              </a:rPr>
              <a:t> </a:t>
            </a:r>
            <a:endParaRPr lang="en-US" sz="1800" dirty="0">
              <a:solidFill>
                <a:srgbClr val="B31B1B"/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193068" y="2546825"/>
            <a:ext cx="7866763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/>
                <a:cs typeface="Arial"/>
              </a:rPr>
              <a:t>Recent important advances:</a:t>
            </a:r>
          </a:p>
          <a:p>
            <a:pPr marL="799300" lvl="1" indent="-342557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First Nb</a:t>
            </a:r>
            <a:r>
              <a:rPr lang="en-US" sz="2000" baseline="-25000" dirty="0">
                <a:cs typeface="Arial"/>
              </a:rPr>
              <a:t>3</a:t>
            </a:r>
            <a:r>
              <a:rPr lang="en-US" sz="2000" dirty="0">
                <a:cs typeface="Arial"/>
              </a:rPr>
              <a:t>Sn SRF cavity coated with new electroplating – annealing process shows reduced BCS resistance approximately 50% lower than vapor-diffused cavities. </a:t>
            </a:r>
            <a:endParaRPr lang="en-US" sz="1600" dirty="0">
              <a:cs typeface="Arial"/>
            </a:endParaRPr>
          </a:p>
          <a:p>
            <a:pPr marL="749300" lvl="1" indent="-293688">
              <a:spcBef>
                <a:spcPts val="800"/>
              </a:spcBef>
            </a:pPr>
            <a:r>
              <a:rPr lang="en-US" sz="2000" dirty="0">
                <a:solidFill>
                  <a:srgbClr val="04A64C"/>
                </a:solidFill>
              </a:rPr>
              <a:t>⇒ </a:t>
            </a:r>
            <a:r>
              <a:rPr lang="en-US" sz="2000" dirty="0">
                <a:solidFill>
                  <a:srgbClr val="00B050"/>
                </a:solidFill>
              </a:rPr>
              <a:t>Promising path to reduce cooling power well below current  10W/(active meter)/(MV/m)</a:t>
            </a:r>
            <a:r>
              <a:rPr lang="en-US" sz="2000" baseline="30000" dirty="0">
                <a:solidFill>
                  <a:srgbClr val="00B050"/>
                </a:solidFill>
              </a:rPr>
              <a:t>2</a:t>
            </a:r>
            <a:r>
              <a:rPr lang="en-US" sz="2000" dirty="0">
                <a:solidFill>
                  <a:srgbClr val="00B050"/>
                </a:solidFill>
              </a:rPr>
              <a:t> achievement (x4 reduction)  </a:t>
            </a:r>
            <a:endParaRPr lang="en-US" sz="2000" dirty="0"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60B810-3FED-3D4A-9D63-5476D7016274}"/>
              </a:ext>
            </a:extLst>
          </p:cNvPr>
          <p:cNvSpPr/>
          <p:nvPr/>
        </p:nvSpPr>
        <p:spPr>
          <a:xfrm>
            <a:off x="193068" y="4691323"/>
            <a:ext cx="7732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Current and future projects for Deliverable 3.1:</a:t>
            </a:r>
          </a:p>
          <a:p>
            <a:pPr marL="799300" lvl="1" indent="-342557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 panose="020B0604020202020204" pitchFamily="34" charset="0"/>
              </a:rPr>
              <a:t>New and refined growth methods (developed under O1 and O2) applied to samples and proof-of-principle cavities to quantify reduction in RF dissipation. 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2C114E1B-2CD6-0F0F-1AB6-E8A2C7838964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2AF044A4-88F1-9A92-ED94-181AF2C69B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DEE98D-5318-33D8-D3BD-A04DAFBD5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36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1CB35D2-05F0-F2DD-E9D0-838710C109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502" y="2741274"/>
            <a:ext cx="4073988" cy="32133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5A1EAE-FE3E-1A82-882C-153FF2FAB563}"/>
              </a:ext>
            </a:extLst>
          </p:cNvPr>
          <p:cNvSpPr txBox="1"/>
          <p:nvPr/>
        </p:nvSpPr>
        <p:spPr>
          <a:xfrm>
            <a:off x="126633" y="6136575"/>
            <a:ext cx="62595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Z. Sun et al., Smooth, homogeneous, high-purity Nb3Sn RF superconducting films by seed-free electrochemical synthesis, arXiv:2302.02054 </a:t>
            </a:r>
          </a:p>
        </p:txBody>
      </p:sp>
    </p:spTree>
    <p:extLst>
      <p:ext uri="{BB962C8B-B14F-4D97-AF65-F5344CB8AC3E}">
        <p14:creationId xmlns:p14="http://schemas.microsoft.com/office/powerpoint/2010/main" val="3014790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-1498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Phase II – Objective 3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895F1E-9F37-ED45-9C52-A33E951C22A2}"/>
              </a:ext>
            </a:extLst>
          </p:cNvPr>
          <p:cNvSpPr/>
          <p:nvPr/>
        </p:nvSpPr>
        <p:spPr>
          <a:xfrm>
            <a:off x="213125" y="903403"/>
            <a:ext cx="11740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0070C0"/>
                </a:solidFill>
              </a:rPr>
              <a:t>Higher efficiency and higher fields: Demonstrate higher RF performance in proof-of-principle SRF cavities and study RF superconductivity under extreme conditions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E357C-438A-FC4B-B12E-801084E65F39}"/>
              </a:ext>
            </a:extLst>
          </p:cNvPr>
          <p:cNvSpPr/>
          <p:nvPr/>
        </p:nvSpPr>
        <p:spPr>
          <a:xfrm>
            <a:off x="178093" y="1678420"/>
            <a:ext cx="117753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2743" indent="-1942743" defTabSz="608564"/>
            <a:r>
              <a:rPr lang="en-US" sz="1800" b="1" u="sng" dirty="0">
                <a:solidFill>
                  <a:srgbClr val="0432FF"/>
                </a:solidFill>
                <a:latin typeface="Arial"/>
              </a:rPr>
              <a:t>Deliverable 3.2:</a:t>
            </a:r>
            <a:r>
              <a:rPr lang="en-US" sz="1800" b="1" dirty="0">
                <a:solidFill>
                  <a:srgbClr val="0432FF"/>
                </a:solidFill>
                <a:latin typeface="Arial"/>
              </a:rPr>
              <a:t>    </a:t>
            </a:r>
            <a:r>
              <a:rPr lang="en-US" sz="2000" dirty="0">
                <a:solidFill>
                  <a:srgbClr val="C00000"/>
                </a:solidFill>
              </a:rPr>
              <a:t>Non-Nb, high efficiency surfaces capable of sustaining accelerating field of 25 MV/m. </a:t>
            </a:r>
            <a:r>
              <a:rPr lang="en-US" sz="2000" dirty="0"/>
              <a:t>(Fall 2023) </a:t>
            </a:r>
            <a:r>
              <a:rPr lang="en-US" sz="2000" dirty="0">
                <a:solidFill>
                  <a:srgbClr val="B31B1B"/>
                </a:solidFill>
                <a:latin typeface="Arial"/>
              </a:rPr>
              <a:t> </a:t>
            </a:r>
            <a:endParaRPr lang="en-US" sz="1800" dirty="0">
              <a:solidFill>
                <a:srgbClr val="B31B1B"/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178094" y="2523522"/>
            <a:ext cx="7822906" cy="2318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/>
                <a:cs typeface="Arial"/>
              </a:rPr>
              <a:t>Recent important advances:</a:t>
            </a:r>
          </a:p>
          <a:p>
            <a:pPr marL="799300" lvl="1" indent="-342557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Proof-of-principle advanced-shape cavity with reduced surface magnetic field and improved Nb</a:t>
            </a:r>
            <a:r>
              <a:rPr lang="en-US" sz="2000" baseline="-25000" dirty="0">
                <a:cs typeface="Arial"/>
              </a:rPr>
              <a:t>3</a:t>
            </a:r>
            <a:r>
              <a:rPr lang="en-US" sz="2000" dirty="0">
                <a:cs typeface="Arial"/>
              </a:rPr>
              <a:t>Sn coating for high fields ready for RF test. </a:t>
            </a:r>
          </a:p>
          <a:p>
            <a:pPr marL="456743" lvl="1">
              <a:spcBef>
                <a:spcPts val="800"/>
              </a:spcBef>
            </a:pPr>
            <a:r>
              <a:rPr lang="en-US" sz="2000" dirty="0">
                <a:solidFill>
                  <a:srgbClr val="00B050"/>
                </a:solidFill>
              </a:rPr>
              <a:t>⇒ Best </a:t>
            </a:r>
            <a:r>
              <a:rPr lang="en-US" sz="2000" dirty="0">
                <a:solidFill>
                  <a:srgbClr val="00B050"/>
                </a:solidFill>
                <a:cs typeface="Arial"/>
              </a:rPr>
              <a:t>Nb</a:t>
            </a:r>
            <a:r>
              <a:rPr lang="en-US" sz="2000" baseline="-25000" dirty="0">
                <a:solidFill>
                  <a:srgbClr val="00B050"/>
                </a:solidFill>
                <a:cs typeface="Arial"/>
              </a:rPr>
              <a:t>3</a:t>
            </a:r>
            <a:r>
              <a:rPr lang="en-US" sz="2000" dirty="0">
                <a:solidFill>
                  <a:srgbClr val="00B050"/>
                </a:solidFill>
                <a:cs typeface="Arial"/>
              </a:rPr>
              <a:t>Sn surfaces currently capable of reaching 23 MV/m.</a:t>
            </a:r>
          </a:p>
          <a:p>
            <a:pPr marL="799300" lvl="1" indent="-342557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99300" lvl="1" indent="-342557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60B810-3FED-3D4A-9D63-5476D7016274}"/>
              </a:ext>
            </a:extLst>
          </p:cNvPr>
          <p:cNvSpPr/>
          <p:nvPr/>
        </p:nvSpPr>
        <p:spPr>
          <a:xfrm>
            <a:off x="213124" y="4479330"/>
            <a:ext cx="86806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Current and future projects for Deliverable 3.2:</a:t>
            </a:r>
          </a:p>
          <a:p>
            <a:pPr marL="799300" lvl="1" indent="-342557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 panose="020B0604020202020204" pitchFamily="34" charset="0"/>
              </a:rPr>
              <a:t>New and refined growth methods (developed under O1 and O2) applied to samples and proof-of-principle cavities to quantify increase in maximum accelerating field. </a:t>
            </a:r>
            <a:endParaRPr lang="en-US" sz="1800" b="1" i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F7C5E2B0-69A6-56FB-F87A-41BAE2AD8000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56E7F0D2-2C4F-CE3F-9847-274D71ADE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839B46C-0947-9563-B100-D90E23EB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37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96C284-8899-73B1-4DB7-9373425CD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903" y="2354776"/>
            <a:ext cx="2401353" cy="391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145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E837747-9176-7C45-8CD2-172FAB4B7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-1498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Phase II – Objective 3</a:t>
            </a:r>
          </a:p>
        </p:txBody>
      </p:sp>
      <p:sp>
        <p:nvSpPr>
          <p:cNvPr id="5" name="Line 7">
            <a:extLst>
              <a:ext uri="{FF2B5EF4-FFF2-40B4-BE49-F238E27FC236}">
                <a16:creationId xmlns:a16="http://schemas.microsoft.com/office/drawing/2014/main" id="{736BF2EB-8850-DB4D-AD7E-33FAF9546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A0DED-8D1D-A54B-A1ED-55CDE5B27C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7" name="Picture 6" descr="nsf1.gif">
            <a:extLst>
              <a:ext uri="{FF2B5EF4-FFF2-40B4-BE49-F238E27FC236}">
                <a16:creationId xmlns:a16="http://schemas.microsoft.com/office/drawing/2014/main" id="{849DF662-6DAF-E949-8D5A-E0133D5F08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895F1E-9F37-ED45-9C52-A33E951C22A2}"/>
              </a:ext>
            </a:extLst>
          </p:cNvPr>
          <p:cNvSpPr/>
          <p:nvPr/>
        </p:nvSpPr>
        <p:spPr>
          <a:xfrm>
            <a:off x="213125" y="903403"/>
            <a:ext cx="11740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0070C0"/>
                </a:solidFill>
              </a:rPr>
              <a:t>Higher efficiency and higher fields: Demonstrate higher RF performance in proof-of-principle SRF cavities and study RF superconductivity under extreme conditions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E357C-438A-FC4B-B12E-801084E65F39}"/>
              </a:ext>
            </a:extLst>
          </p:cNvPr>
          <p:cNvSpPr/>
          <p:nvPr/>
        </p:nvSpPr>
        <p:spPr>
          <a:xfrm>
            <a:off x="178095" y="1785884"/>
            <a:ext cx="73273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2743" indent="-1942743" defTabSz="608564"/>
            <a:r>
              <a:rPr lang="en-US" sz="1800" b="1" u="sng" dirty="0">
                <a:solidFill>
                  <a:srgbClr val="0432FF"/>
                </a:solidFill>
                <a:latin typeface="Arial"/>
              </a:rPr>
              <a:t>Deliverable 3.3:</a:t>
            </a:r>
            <a:r>
              <a:rPr lang="en-US" sz="1800" b="1" dirty="0">
                <a:solidFill>
                  <a:srgbClr val="0432FF"/>
                </a:solidFill>
                <a:latin typeface="Arial"/>
              </a:rPr>
              <a:t>    </a:t>
            </a:r>
            <a:r>
              <a:rPr lang="en-US" sz="2000" dirty="0">
                <a:solidFill>
                  <a:srgbClr val="C00000"/>
                </a:solidFill>
              </a:rPr>
              <a:t>Non-Nb surfaces supporting accelerating fields exceeding 50 MV/m.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(Fall 2026) </a:t>
            </a:r>
            <a:r>
              <a:rPr lang="en-US" sz="2000" dirty="0">
                <a:solidFill>
                  <a:srgbClr val="B31B1B"/>
                </a:solidFill>
                <a:latin typeface="Arial"/>
              </a:rPr>
              <a:t> </a:t>
            </a:r>
            <a:endParaRPr lang="en-US" sz="1800" dirty="0">
              <a:solidFill>
                <a:srgbClr val="B31B1B"/>
              </a:solidFill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E0F3D6-36DA-AD4E-A45C-CBA4050CDD2A}"/>
              </a:ext>
            </a:extLst>
          </p:cNvPr>
          <p:cNvSpPr/>
          <p:nvPr/>
        </p:nvSpPr>
        <p:spPr>
          <a:xfrm>
            <a:off x="178093" y="2694115"/>
            <a:ext cx="7920877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/>
                <a:cs typeface="Arial"/>
              </a:rPr>
              <a:t>Recent important advances:</a:t>
            </a:r>
          </a:p>
          <a:p>
            <a:pPr marL="799300" lvl="1" indent="-342557"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N</a:t>
            </a:r>
            <a:r>
              <a:rPr lang="en-US" sz="2000" dirty="0"/>
              <a:t>ovel pulsed RF sample host system to measure maximum fields on material samples commissioned. </a:t>
            </a:r>
          </a:p>
          <a:p>
            <a:pPr marL="800100" lvl="1" indent="-344488">
              <a:spcBef>
                <a:spcPts val="800"/>
              </a:spcBef>
            </a:pPr>
            <a:r>
              <a:rPr lang="en-US" sz="2000" dirty="0">
                <a:solidFill>
                  <a:srgbClr val="00B050"/>
                </a:solidFill>
              </a:rPr>
              <a:t>⇒ </a:t>
            </a:r>
            <a:r>
              <a:rPr lang="en-US" sz="2000" dirty="0">
                <a:solidFill>
                  <a:srgbClr val="00B050"/>
                </a:solidFill>
                <a:cs typeface="Arial"/>
              </a:rPr>
              <a:t>Will be used for proof of principle field-limit test of CBB Nb-Zr surfaces.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60B810-3FED-3D4A-9D63-5476D7016274}"/>
              </a:ext>
            </a:extLst>
          </p:cNvPr>
          <p:cNvSpPr/>
          <p:nvPr/>
        </p:nvSpPr>
        <p:spPr>
          <a:xfrm>
            <a:off x="171747" y="4674811"/>
            <a:ext cx="80360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432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Current and future projects for Deliverable 3.3:</a:t>
            </a:r>
          </a:p>
          <a:p>
            <a:pPr marL="799300" lvl="1" indent="-342557"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Arial" panose="020B0604020202020204" pitchFamily="34" charset="0"/>
              </a:rPr>
              <a:t>New and refined growth methods (developed under O1 and O2) applied to samples and proof-of-principle cavities to quantify reduction in RF dissipation. 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722B68CE-8C2D-F829-E84F-73DA840276C9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8F4144B9-4A02-45F7-BCD8-48B6B09B95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9BE7B37-3CE9-CADB-255E-219329B6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38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9F0B0-FE1A-4329-8536-85E34C6FDA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05" r="24013"/>
          <a:stretch/>
        </p:blipFill>
        <p:spPr bwMode="auto">
          <a:xfrm>
            <a:off x="8859527" y="2046740"/>
            <a:ext cx="2578100" cy="39078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33891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913EA367-18C4-2545-9017-295C8B347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6210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43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SRF Strategic Plan</a:t>
            </a:r>
          </a:p>
        </p:txBody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811F8232-378E-0E4F-A583-AE88F60526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6907921-44F2-0E4A-9FBD-B986E569BEF4}"/>
              </a:ext>
            </a:extLst>
          </p:cNvPr>
          <p:cNvSpPr/>
          <p:nvPr/>
        </p:nvSpPr>
        <p:spPr>
          <a:xfrm>
            <a:off x="81299" y="862080"/>
            <a:ext cx="11928801" cy="535514"/>
          </a:xfrm>
          <a:prstGeom prst="rect">
            <a:avLst/>
          </a:prstGeom>
          <a:solidFill>
            <a:srgbClr val="F2F2F2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456724" rIns="456724" rtlCol="0" anchor="ctr"/>
          <a:lstStyle/>
          <a:p>
            <a:pPr algn="ctr" defTabSz="913486">
              <a:defRPr/>
            </a:pPr>
            <a:r>
              <a:rPr lang="en-US" sz="1299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Trebuchet MS"/>
              </a:rPr>
              <a:t>The advanced methods and surfaces needed for next-generation SRF cavities that enable game-changing reduction of cooling power, higher temperature operation, and higher accelerating fields for lower cryogenic system costs, energy sustainability, and simpler refrigeration.</a:t>
            </a:r>
            <a:endParaRPr lang="en-US" sz="1299" kern="0" dirty="0">
              <a:solidFill>
                <a:prstClr val="black">
                  <a:lumMod val="85000"/>
                  <a:lumOff val="15000"/>
                </a:prstClr>
              </a:solidFill>
              <a:latin typeface="Trebuchet MS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5B8967D-1496-5D4C-84E4-115B9BD9666F}"/>
              </a:ext>
            </a:extLst>
          </p:cNvPr>
          <p:cNvGrpSpPr/>
          <p:nvPr/>
        </p:nvGrpSpPr>
        <p:grpSpPr>
          <a:xfrm>
            <a:off x="92448" y="1209753"/>
            <a:ext cx="11950810" cy="624489"/>
            <a:chOff x="-6221" y="1081958"/>
            <a:chExt cx="11963272" cy="625140"/>
          </a:xfrm>
        </p:grpSpPr>
        <p:sp>
          <p:nvSpPr>
            <p:cNvPr id="110" name="Right Arrow 109">
              <a:extLst>
                <a:ext uri="{FF2B5EF4-FFF2-40B4-BE49-F238E27FC236}">
                  <a16:creationId xmlns:a16="http://schemas.microsoft.com/office/drawing/2014/main" id="{BA345AB3-7775-3D42-B87D-15AEC5CEA156}"/>
                </a:ext>
              </a:extLst>
            </p:cNvPr>
            <p:cNvSpPr/>
            <p:nvPr/>
          </p:nvSpPr>
          <p:spPr>
            <a:xfrm>
              <a:off x="-6221" y="1081958"/>
              <a:ext cx="11963272" cy="625140"/>
            </a:xfrm>
            <a:prstGeom prst="rightArrow">
              <a:avLst/>
            </a:prstGeom>
            <a:solidFill>
              <a:srgbClr val="A7A08D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EC1A3AB-65B7-FB4C-855B-F207BC8FCBC6}"/>
                </a:ext>
              </a:extLst>
            </p:cNvPr>
            <p:cNvSpPr txBox="1"/>
            <p:nvPr/>
          </p:nvSpPr>
          <p:spPr>
            <a:xfrm>
              <a:off x="1828001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22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25784CB-65EC-AD41-BA47-202725A7E154}"/>
                </a:ext>
              </a:extLst>
            </p:cNvPr>
            <p:cNvSpPr txBox="1"/>
            <p:nvPr/>
          </p:nvSpPr>
          <p:spPr>
            <a:xfrm>
              <a:off x="3283254" y="1194473"/>
              <a:ext cx="148067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23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54C9CCB-CA10-6F44-A854-1DF0B59F5A10}"/>
                </a:ext>
              </a:extLst>
            </p:cNvPr>
            <p:cNvSpPr txBox="1"/>
            <p:nvPr/>
          </p:nvSpPr>
          <p:spPr>
            <a:xfrm>
              <a:off x="4738507" y="1194473"/>
              <a:ext cx="1511406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C628AF71-3934-9C41-B4CB-DC250D60EF5C}"/>
                </a:ext>
              </a:extLst>
            </p:cNvPr>
            <p:cNvSpPr txBox="1"/>
            <p:nvPr/>
          </p:nvSpPr>
          <p:spPr>
            <a:xfrm>
              <a:off x="6224488" y="1194473"/>
              <a:ext cx="1497594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25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509D8BA-9B60-2147-91ED-684BE21CFEB8}"/>
                </a:ext>
              </a:extLst>
            </p:cNvPr>
            <p:cNvSpPr txBox="1"/>
            <p:nvPr/>
          </p:nvSpPr>
          <p:spPr>
            <a:xfrm>
              <a:off x="7696658" y="1194473"/>
              <a:ext cx="1528913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FY 26 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BF47DE0-6F4C-1F4A-B023-3716798C679D}"/>
              </a:ext>
            </a:extLst>
          </p:cNvPr>
          <p:cNvGrpSpPr/>
          <p:nvPr/>
        </p:nvGrpSpPr>
        <p:grpSpPr>
          <a:xfrm>
            <a:off x="75619" y="1622772"/>
            <a:ext cx="11632921" cy="435503"/>
            <a:chOff x="-6223" y="1478284"/>
            <a:chExt cx="11645051" cy="435957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5C59F3D-006D-E14D-BC4E-51B09A5D8184}"/>
                </a:ext>
              </a:extLst>
            </p:cNvPr>
            <p:cNvSpPr/>
            <p:nvPr/>
          </p:nvSpPr>
          <p:spPr>
            <a:xfrm>
              <a:off x="-6223" y="1542043"/>
              <a:ext cx="11645051" cy="312674"/>
            </a:xfrm>
            <a:prstGeom prst="rect">
              <a:avLst/>
            </a:prstGeom>
            <a:solidFill>
              <a:srgbClr val="797979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9D67F43-E5AF-1D48-AFD6-0B9E87E3F07A}"/>
                </a:ext>
              </a:extLst>
            </p:cNvPr>
            <p:cNvSpPr txBox="1"/>
            <p:nvPr/>
          </p:nvSpPr>
          <p:spPr>
            <a:xfrm>
              <a:off x="9573422" y="1478284"/>
              <a:ext cx="1785564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Legacy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4BC32BFA-B396-8545-BE30-EEEC9B0B3D98}"/>
                </a:ext>
              </a:extLst>
            </p:cNvPr>
            <p:cNvSpPr txBox="1"/>
            <p:nvPr/>
          </p:nvSpPr>
          <p:spPr>
            <a:xfrm>
              <a:off x="54302" y="1513714"/>
              <a:ext cx="1741615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Objectives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C017C196-98C4-184B-B64C-01FB7B6B5302}"/>
                </a:ext>
              </a:extLst>
            </p:cNvPr>
            <p:cNvSpPr txBox="1"/>
            <p:nvPr/>
          </p:nvSpPr>
          <p:spPr>
            <a:xfrm>
              <a:off x="4262052" y="1513714"/>
              <a:ext cx="2222566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Deliverables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FF42BE-A149-9548-B48D-B58161E6762D}"/>
              </a:ext>
            </a:extLst>
          </p:cNvPr>
          <p:cNvGrpSpPr/>
          <p:nvPr/>
        </p:nvGrpSpPr>
        <p:grpSpPr>
          <a:xfrm>
            <a:off x="70263" y="5050037"/>
            <a:ext cx="11610785" cy="1786353"/>
            <a:chOff x="70336" y="4983712"/>
            <a:chExt cx="11622892" cy="1856232"/>
          </a:xfrm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4AD58A3-9662-254A-8FDD-39D58DC67F76}"/>
                </a:ext>
              </a:extLst>
            </p:cNvPr>
            <p:cNvSpPr/>
            <p:nvPr/>
          </p:nvSpPr>
          <p:spPr>
            <a:xfrm>
              <a:off x="9216268" y="5002971"/>
              <a:ext cx="2456851" cy="1826673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B33B8DD-E34A-6840-8AF3-607F87C5AF83}"/>
                </a:ext>
              </a:extLst>
            </p:cNvPr>
            <p:cNvGrpSpPr/>
            <p:nvPr/>
          </p:nvGrpSpPr>
          <p:grpSpPr>
            <a:xfrm>
              <a:off x="2156579" y="5015847"/>
              <a:ext cx="7002238" cy="548640"/>
              <a:chOff x="2086243" y="4962955"/>
              <a:chExt cx="7002238" cy="548640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47E40DD-F78A-BB49-AE0A-419E76FAB0E6}"/>
                  </a:ext>
                </a:extLst>
              </p:cNvPr>
              <p:cNvSpPr txBox="1"/>
              <p:nvPr/>
            </p:nvSpPr>
            <p:spPr>
              <a:xfrm>
                <a:off x="2086243" y="5006251"/>
                <a:ext cx="6752957" cy="462050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Surfaces from non-Nb with cooling power &lt;4W/(active meter)/(MV/m)</a:t>
                </a:r>
                <a:r>
                  <a:rPr lang="en-US" sz="1200" b="1" baseline="30000" dirty="0"/>
                  <a:t>2</a:t>
                </a:r>
                <a:r>
                  <a:rPr lang="en-US" sz="1200" b="1" dirty="0"/>
                  <a:t>, </a:t>
                </a:r>
                <a:br>
                  <a:rPr lang="en-US" sz="1200" b="1" dirty="0"/>
                </a:br>
                <a:r>
                  <a:rPr lang="en-US" sz="1200" b="1" dirty="0"/>
                  <a:t>corresponding to a 10x reduction in cooling power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680130CC-7CC3-ED43-9EBE-4F5FBC0DCD0F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8539841" y="4962955"/>
                <a:ext cx="548640" cy="548640"/>
                <a:chOff x="8314729" y="4909176"/>
                <a:chExt cx="547832" cy="547832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3B95670F-BC6B-6D46-9A11-91C9A6FDFB64}"/>
                    </a:ext>
                  </a:extLst>
                </p:cNvPr>
                <p:cNvSpPr/>
                <p:nvPr/>
              </p:nvSpPr>
              <p:spPr>
                <a:xfrm>
                  <a:off x="8314729" y="49091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5785EA0-46C9-154B-9917-8A2CA40062B9}"/>
                    </a:ext>
                  </a:extLst>
                </p:cNvPr>
                <p:cNvSpPr/>
                <p:nvPr/>
              </p:nvSpPr>
              <p:spPr>
                <a:xfrm>
                  <a:off x="8521614" y="51160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64F78DDE-03C8-984C-9BD2-D3BFC391CD67}"/>
                    </a:ext>
                  </a:extLst>
                </p:cNvPr>
                <p:cNvSpPr/>
                <p:nvPr/>
              </p:nvSpPr>
              <p:spPr>
                <a:xfrm>
                  <a:off x="8386388" y="49808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3C0ED88-617B-DD44-97E3-46A34A712DBB}"/>
                </a:ext>
              </a:extLst>
            </p:cNvPr>
            <p:cNvGrpSpPr/>
            <p:nvPr/>
          </p:nvGrpSpPr>
          <p:grpSpPr>
            <a:xfrm>
              <a:off x="2156579" y="6261290"/>
              <a:ext cx="7010446" cy="548640"/>
              <a:chOff x="2086243" y="6081398"/>
              <a:chExt cx="7010446" cy="548640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728D15E-6715-4B46-8563-60216DC701BB}"/>
                  </a:ext>
                </a:extLst>
              </p:cNvPr>
              <p:cNvSpPr txBox="1"/>
              <p:nvPr/>
            </p:nvSpPr>
            <p:spPr>
              <a:xfrm>
                <a:off x="2086243" y="6217122"/>
                <a:ext cx="6714857" cy="277191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 surfaces supporting accelerating fields exceeding 50 MV/m. 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4F3E1663-5FC0-834D-80E5-361C013F643A}"/>
                  </a:ext>
                </a:extLst>
              </p:cNvPr>
              <p:cNvGrpSpPr/>
              <p:nvPr/>
            </p:nvGrpSpPr>
            <p:grpSpPr>
              <a:xfrm>
                <a:off x="8539841" y="6081398"/>
                <a:ext cx="556848" cy="548640"/>
                <a:chOff x="6257329" y="5518776"/>
                <a:chExt cx="547832" cy="547832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C51D7B6-8B82-7443-ABB8-22DD0EDF8D1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2437A314-2A3E-FC42-A2DF-B0C39C0E883F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7B2B86DA-0F0E-954A-867A-7C5A1E1458CD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BB7C2E5-1576-1A49-99DD-ADBB360768D5}"/>
                </a:ext>
              </a:extLst>
            </p:cNvPr>
            <p:cNvGrpSpPr/>
            <p:nvPr/>
          </p:nvGrpSpPr>
          <p:grpSpPr>
            <a:xfrm>
              <a:off x="70336" y="4983712"/>
              <a:ext cx="11622892" cy="1856232"/>
              <a:chOff x="0" y="4943520"/>
              <a:chExt cx="11622892" cy="1856232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BD382B2B-E827-E74A-A08B-6FB9843D40C1}"/>
                  </a:ext>
                </a:extLst>
              </p:cNvPr>
              <p:cNvSpPr/>
              <p:nvPr/>
            </p:nvSpPr>
            <p:spPr>
              <a:xfrm>
                <a:off x="0" y="4943520"/>
                <a:ext cx="2057172" cy="1856232"/>
              </a:xfrm>
              <a:prstGeom prst="rect">
                <a:avLst/>
              </a:prstGeom>
              <a:solidFill>
                <a:srgbClr val="FF8900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Higher efficiency and higher fields: Demonstrate higher RF performance in proof-of-principle SRF cavities and study RF superconductivity under extreme conditions 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69CB50CD-32A7-E04B-90C7-64843E90EA14}"/>
                  </a:ext>
                </a:extLst>
              </p:cNvPr>
              <p:cNvSpPr/>
              <p:nvPr/>
            </p:nvSpPr>
            <p:spPr>
              <a:xfrm>
                <a:off x="11735" y="4943520"/>
                <a:ext cx="11611157" cy="1856232"/>
              </a:xfrm>
              <a:prstGeom prst="rect">
                <a:avLst/>
              </a:prstGeom>
              <a:noFill/>
              <a:ln w="38100">
                <a:solidFill>
                  <a:srgbClr val="FF8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108E44AF-A7D9-F144-8A1C-D0CBD734F89B}"/>
                </a:ext>
              </a:extLst>
            </p:cNvPr>
            <p:cNvSpPr txBox="1"/>
            <p:nvPr/>
          </p:nvSpPr>
          <p:spPr>
            <a:xfrm>
              <a:off x="9315181" y="6028190"/>
              <a:ext cx="2286682" cy="647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Compact SRF with conduction cooling for turn-key operation</a:t>
              </a:r>
            </a:p>
          </p:txBody>
        </p: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AD0DCAE-C42D-CC4B-AB04-671F377AB2C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5" r="4654" b="24162"/>
            <a:stretch/>
          </p:blipFill>
          <p:spPr bwMode="auto">
            <a:xfrm>
              <a:off x="9582326" y="5086494"/>
              <a:ext cx="1752393" cy="9476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94DDE349-C1C8-BD45-9829-97144094E70A}"/>
                </a:ext>
              </a:extLst>
            </p:cNvPr>
            <p:cNvGrpSpPr/>
            <p:nvPr/>
          </p:nvGrpSpPr>
          <p:grpSpPr>
            <a:xfrm>
              <a:off x="2156579" y="5614491"/>
              <a:ext cx="2902109" cy="646908"/>
              <a:chOff x="2086243" y="5507720"/>
              <a:chExt cx="2902109" cy="646908"/>
            </a:xfrm>
          </p:grpSpPr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D2EF3A9B-7B62-F44F-96AA-F6206C497910}"/>
                  </a:ext>
                </a:extLst>
              </p:cNvPr>
              <p:cNvSpPr txBox="1"/>
              <p:nvPr/>
            </p:nvSpPr>
            <p:spPr>
              <a:xfrm>
                <a:off x="2086243" y="5507720"/>
                <a:ext cx="2612757" cy="646908"/>
              </a:xfrm>
              <a:prstGeom prst="rect">
                <a:avLst/>
              </a:prstGeom>
              <a:solidFill>
                <a:srgbClr val="FFEFDC"/>
              </a:solidFill>
              <a:ln w="38100" cmpd="sng">
                <a:solidFill>
                  <a:srgbClr val="FF8900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lIns="91345" tIns="45672" rIns="0" bIns="45672" rtlCol="0" anchor="ctr">
                <a:spAutoFit/>
              </a:bodyPr>
              <a:lstStyle/>
              <a:p>
                <a:r>
                  <a:rPr lang="en-US" sz="1200" b="1" dirty="0"/>
                  <a:t>Non-Nb, high-efficiency surfaces capable of sustaining </a:t>
                </a:r>
                <a:br>
                  <a:rPr lang="en-US" sz="1200" b="1" dirty="0"/>
                </a:br>
                <a:r>
                  <a:rPr lang="en-US" sz="1200" b="1" dirty="0"/>
                  <a:t>accelerating fields of 25 MV/m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D4110E1C-A703-C94B-9866-5F164F00BDBC}"/>
                  </a:ext>
                </a:extLst>
              </p:cNvPr>
              <p:cNvGrpSpPr/>
              <p:nvPr/>
            </p:nvGrpSpPr>
            <p:grpSpPr>
              <a:xfrm>
                <a:off x="4439712" y="5556854"/>
                <a:ext cx="548640" cy="548640"/>
                <a:chOff x="6257329" y="5518776"/>
                <a:chExt cx="547832" cy="547832"/>
              </a:xfrm>
            </p:grpSpPr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A8776FFA-1795-A142-8B34-242FB817A4FC}"/>
                    </a:ext>
                  </a:extLst>
                </p:cNvPr>
                <p:cNvSpPr/>
                <p:nvPr/>
              </p:nvSpPr>
              <p:spPr>
                <a:xfrm>
                  <a:off x="6257329" y="5518776"/>
                  <a:ext cx="547832" cy="547832"/>
                </a:xfrm>
                <a:prstGeom prst="ellipse">
                  <a:avLst/>
                </a:prstGeom>
                <a:solidFill>
                  <a:srgbClr val="FF8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B6814BD1-D102-0E41-970F-F9D7D5FED504}"/>
                    </a:ext>
                  </a:extLst>
                </p:cNvPr>
                <p:cNvSpPr/>
                <p:nvPr/>
              </p:nvSpPr>
              <p:spPr>
                <a:xfrm>
                  <a:off x="6464214" y="5725661"/>
                  <a:ext cx="134063" cy="134063"/>
                </a:xfrm>
                <a:prstGeom prst="ellipse">
                  <a:avLst/>
                </a:prstGeom>
                <a:solidFill>
                  <a:srgbClr val="FFEE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EA52A79D-8581-C840-9B90-E2D3654FC04F}"/>
                    </a:ext>
                  </a:extLst>
                </p:cNvPr>
                <p:cNvSpPr/>
                <p:nvPr/>
              </p:nvSpPr>
              <p:spPr>
                <a:xfrm>
                  <a:off x="6328988" y="5590435"/>
                  <a:ext cx="404515" cy="404515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/>
                </a:p>
              </p:txBody>
            </p:sp>
          </p:grpSp>
          <p:sp>
            <p:nvSpPr>
              <p:cNvPr id="197" name="6-Point Star 196">
                <a:extLst>
                  <a:ext uri="{FF2B5EF4-FFF2-40B4-BE49-F238E27FC236}">
                    <a16:creationId xmlns:a16="http://schemas.microsoft.com/office/drawing/2014/main" id="{F31CC028-7437-BB43-B35F-452F5D1DEA49}"/>
                  </a:ext>
                </a:extLst>
              </p:cNvPr>
              <p:cNvSpPr/>
              <p:nvPr/>
            </p:nvSpPr>
            <p:spPr>
              <a:xfrm>
                <a:off x="4575862" y="5680298"/>
                <a:ext cx="274320" cy="301752"/>
              </a:xfrm>
              <a:prstGeom prst="star6">
                <a:avLst/>
              </a:prstGeom>
              <a:solidFill>
                <a:srgbClr val="FFEF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1" name="6-Point Star 200">
              <a:extLst>
                <a:ext uri="{FF2B5EF4-FFF2-40B4-BE49-F238E27FC236}">
                  <a16:creationId xmlns:a16="http://schemas.microsoft.com/office/drawing/2014/main" id="{AA6848B4-1CDB-9F49-99EE-77C51FC901A7}"/>
                </a:ext>
              </a:extLst>
            </p:cNvPr>
            <p:cNvSpPr/>
            <p:nvPr/>
          </p:nvSpPr>
          <p:spPr>
            <a:xfrm>
              <a:off x="8752417" y="5139291"/>
              <a:ext cx="274320" cy="301752"/>
            </a:xfrm>
            <a:prstGeom prst="star6">
              <a:avLst/>
            </a:prstGeom>
            <a:solidFill>
              <a:srgbClr val="FFEF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565F1D-9E57-D24B-8DD9-A2246DC72D19}"/>
              </a:ext>
            </a:extLst>
          </p:cNvPr>
          <p:cNvGrpSpPr/>
          <p:nvPr/>
        </p:nvGrpSpPr>
        <p:grpSpPr>
          <a:xfrm>
            <a:off x="69329" y="2020061"/>
            <a:ext cx="11612407" cy="1718426"/>
            <a:chOff x="69401" y="1914510"/>
            <a:chExt cx="11624516" cy="1739012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F3D1815-4CD3-ED4E-B14D-FB75165B932C}"/>
                </a:ext>
              </a:extLst>
            </p:cNvPr>
            <p:cNvSpPr/>
            <p:nvPr/>
          </p:nvSpPr>
          <p:spPr>
            <a:xfrm>
              <a:off x="9216268" y="1930356"/>
              <a:ext cx="2456851" cy="1673578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38FB871-EE65-6642-A626-54DAE936A2F6}"/>
                </a:ext>
              </a:extLst>
            </p:cNvPr>
            <p:cNvGrpSpPr/>
            <p:nvPr/>
          </p:nvGrpSpPr>
          <p:grpSpPr>
            <a:xfrm>
              <a:off x="69401" y="1914510"/>
              <a:ext cx="11624516" cy="1739012"/>
              <a:chOff x="-935" y="1861618"/>
              <a:chExt cx="11624516" cy="1786012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8DBD994-818C-464D-9858-D5808F3E7256}"/>
                  </a:ext>
                </a:extLst>
              </p:cNvPr>
              <p:cNvSpPr/>
              <p:nvPr/>
            </p:nvSpPr>
            <p:spPr>
              <a:xfrm>
                <a:off x="-935" y="1882097"/>
                <a:ext cx="2059496" cy="1765533"/>
              </a:xfrm>
              <a:prstGeom prst="rect">
                <a:avLst/>
              </a:prstGeom>
              <a:solidFill>
                <a:srgbClr val="C11721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182690" rtlCol="0" anchor="ctr"/>
              <a:lstStyle/>
              <a:p>
                <a:pPr algn="ctr"/>
                <a:r>
                  <a:rPr lang="en-US" sz="1200" b="1" dirty="0"/>
                  <a:t>Advanced SRF materials growth: Develop improved growth methods; understand impact of realistic (non-ideal) surfaces on performance </a:t>
                </a: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FB0CDD5-7023-1544-B913-C69DDB72BAE5}"/>
                  </a:ext>
                </a:extLst>
              </p:cNvPr>
              <p:cNvSpPr/>
              <p:nvPr/>
            </p:nvSpPr>
            <p:spPr>
              <a:xfrm>
                <a:off x="11048" y="1861618"/>
                <a:ext cx="11612533" cy="1765533"/>
              </a:xfrm>
              <a:prstGeom prst="rect">
                <a:avLst/>
              </a:prstGeom>
              <a:noFill/>
              <a:ln w="38100">
                <a:solidFill>
                  <a:srgbClr val="C117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B251641-0D03-EB4B-B7A8-34A04CC66DD8}"/>
                </a:ext>
              </a:extLst>
            </p:cNvPr>
            <p:cNvSpPr txBox="1"/>
            <p:nvPr/>
          </p:nvSpPr>
          <p:spPr>
            <a:xfrm>
              <a:off x="2156578" y="2541979"/>
              <a:ext cx="67021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Methods of growth and their refinement leading to annually enhanced </a:t>
              </a:r>
              <a:br>
                <a:rPr lang="en-US" sz="1200" b="1" dirty="0"/>
              </a:br>
              <a:r>
                <a:rPr lang="en-US" sz="1200" b="1" dirty="0"/>
                <a:t>performance for Nb-Zr alloys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0036A1EA-6D00-8946-B9B7-F562793A5F28}"/>
                </a:ext>
              </a:extLst>
            </p:cNvPr>
            <p:cNvGrpSpPr/>
            <p:nvPr/>
          </p:nvGrpSpPr>
          <p:grpSpPr>
            <a:xfrm>
              <a:off x="8601048" y="2488356"/>
              <a:ext cx="558142" cy="548640"/>
              <a:chOff x="5082579" y="1911976"/>
              <a:chExt cx="547832" cy="547832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CC45AFC4-1EDE-1849-8C58-2B18F56BC239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FD78A0E-DB5F-454B-A5CA-E2C151D5AED6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41259686-9993-8C4B-A353-C14131C4EA4C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0C8D53BD-59A1-6949-9B29-2F19FBD44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64" r="5308"/>
            <a:stretch/>
          </p:blipFill>
          <p:spPr>
            <a:xfrm>
              <a:off x="9512579" y="2040917"/>
              <a:ext cx="1891886" cy="949698"/>
            </a:xfrm>
            <a:prstGeom prst="rect">
              <a:avLst/>
            </a:prstGeom>
          </p:spPr>
        </p:pic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1911714-3D19-E642-904E-F150AEE1066B}"/>
                </a:ext>
              </a:extLst>
            </p:cNvPr>
            <p:cNvSpPr txBox="1"/>
            <p:nvPr/>
          </p:nvSpPr>
          <p:spPr>
            <a:xfrm>
              <a:off x="9262167" y="3041100"/>
              <a:ext cx="2392711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FCC-ee running energy efficient on Nb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Sn cavities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BF4F07F9-50A1-0C4A-BFB9-7A25063F84AA}"/>
                </a:ext>
              </a:extLst>
            </p:cNvPr>
            <p:cNvSpPr txBox="1"/>
            <p:nvPr/>
          </p:nvSpPr>
          <p:spPr>
            <a:xfrm>
              <a:off x="2156579" y="3090452"/>
              <a:ext cx="5419457" cy="462049"/>
            </a:xfrm>
            <a:prstGeom prst="rect">
              <a:avLst/>
            </a:prstGeom>
            <a:solidFill>
              <a:srgbClr val="F8DDDF"/>
            </a:solidFill>
            <a:ln w="38100" cmpd="sng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other materials have potential for higher </a:t>
              </a:r>
              <a:br>
                <a:rPr lang="en-US" sz="1200" b="1" dirty="0"/>
              </a:br>
              <a:r>
                <a:rPr lang="en-US" sz="1200" b="1" dirty="0"/>
                <a:t>efficiency and/or higher fields above Nb</a:t>
              </a:r>
              <a:r>
                <a:rPr lang="en-US" sz="1200" b="1" baseline="-25000" dirty="0"/>
                <a:t>3</a:t>
              </a:r>
              <a:r>
                <a:rPr lang="en-US" sz="1200" b="1" dirty="0"/>
                <a:t>Sn and Nb-Zr limits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1C880710-C02A-A647-B840-63F4D0BCB76E}"/>
                </a:ext>
              </a:extLst>
            </p:cNvPr>
            <p:cNvGrpSpPr/>
            <p:nvPr/>
          </p:nvGrpSpPr>
          <p:grpSpPr>
            <a:xfrm>
              <a:off x="7356448" y="3047156"/>
              <a:ext cx="548640" cy="548640"/>
              <a:chOff x="5082579" y="1911976"/>
              <a:chExt cx="547832" cy="547832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B22A5411-6EF3-2E47-9BA7-9EE2F44EFC2C}"/>
                  </a:ext>
                </a:extLst>
              </p:cNvPr>
              <p:cNvSpPr/>
              <p:nvPr/>
            </p:nvSpPr>
            <p:spPr>
              <a:xfrm>
                <a:off x="5082579" y="1911976"/>
                <a:ext cx="547832" cy="547832"/>
              </a:xfrm>
              <a:prstGeom prst="ellipse">
                <a:avLst/>
              </a:prstGeom>
              <a:solidFill>
                <a:srgbClr val="C117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08E1F399-39D4-CE43-9C1F-3689C75D5150}"/>
                  </a:ext>
                </a:extLst>
              </p:cNvPr>
              <p:cNvSpPr/>
              <p:nvPr/>
            </p:nvSpPr>
            <p:spPr>
              <a:xfrm>
                <a:off x="5289464" y="2118861"/>
                <a:ext cx="134063" cy="134063"/>
              </a:xfrm>
              <a:prstGeom prst="ellipse">
                <a:avLst/>
              </a:prstGeom>
              <a:solidFill>
                <a:srgbClr val="F7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3C7958C2-9E4D-4341-9141-E00C91CDFB67}"/>
                  </a:ext>
                </a:extLst>
              </p:cNvPr>
              <p:cNvSpPr/>
              <p:nvPr/>
            </p:nvSpPr>
            <p:spPr>
              <a:xfrm>
                <a:off x="5154238" y="198363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B49C4D9A-9817-D94E-8D6E-92AAE08235C8}"/>
                </a:ext>
              </a:extLst>
            </p:cNvPr>
            <p:cNvGrpSpPr/>
            <p:nvPr/>
          </p:nvGrpSpPr>
          <p:grpSpPr>
            <a:xfrm>
              <a:off x="2156578" y="1950214"/>
              <a:ext cx="7005810" cy="548640"/>
              <a:chOff x="2086242" y="1922722"/>
              <a:chExt cx="7005810" cy="548640"/>
            </a:xfrm>
          </p:grpSpPr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8A5EEA99-26B9-964C-8D43-45EB6A3C172E}"/>
                  </a:ext>
                </a:extLst>
              </p:cNvPr>
              <p:cNvGrpSpPr/>
              <p:nvPr/>
            </p:nvGrpSpPr>
            <p:grpSpPr>
              <a:xfrm>
                <a:off x="2086242" y="1922722"/>
                <a:ext cx="7005810" cy="548640"/>
                <a:chOff x="2086242" y="1884622"/>
                <a:chExt cx="7005810" cy="548640"/>
              </a:xfrm>
            </p:grpSpPr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6F86E567-7D7B-C240-9D8A-0DF01E649490}"/>
                    </a:ext>
                  </a:extLst>
                </p:cNvPr>
                <p:cNvSpPr txBox="1"/>
                <p:nvPr/>
              </p:nvSpPr>
              <p:spPr>
                <a:xfrm>
                  <a:off x="2086242" y="1927918"/>
                  <a:ext cx="6752957" cy="462049"/>
                </a:xfrm>
                <a:prstGeom prst="rect">
                  <a:avLst/>
                </a:prstGeom>
                <a:solidFill>
                  <a:srgbClr val="F8DDDF"/>
                </a:solidFill>
                <a:ln w="38100" cmpd="sng">
                  <a:solidFill>
                    <a:srgbClr val="C00000"/>
                  </a:solidFill>
                  <a:extLst>
                    <a:ext uri="{C807C97D-BFC1-408E-A445-0C87EB9F89A2}">
                      <ask:lineSketchStyleProps xmlns:ask="http://schemas.microsoft.com/office/drawing/2018/sketchyshapes"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txBody>
                <a:bodyPr wrap="square" lIns="91345" tIns="45672" rIns="0" bIns="45672" rtlCol="0" anchor="ctr">
                  <a:spAutoFit/>
                </a:bodyPr>
                <a:lstStyle/>
                <a:p>
                  <a:r>
                    <a:rPr lang="en-US" sz="1200" b="1" dirty="0"/>
                    <a:t>Methods of growth and their refinement leading to annually enhanced </a:t>
                  </a:r>
                  <a:br>
                    <a:rPr lang="en-US" sz="1200" b="1" dirty="0"/>
                  </a:br>
                  <a:r>
                    <a:rPr lang="en-US" sz="1200" b="1" dirty="0"/>
                    <a:t>performance for Nb</a:t>
                  </a:r>
                  <a:r>
                    <a:rPr lang="en-US" sz="1200" b="1" baseline="-25000" dirty="0"/>
                    <a:t>3</a:t>
                  </a:r>
                  <a:r>
                    <a:rPr lang="en-US" sz="1200" b="1" dirty="0"/>
                    <a:t>Sn on Nb and Cu substrates</a:t>
                  </a:r>
                  <a:endParaRPr 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2F078F2E-B468-5643-90DA-3AEE76F93734}"/>
                    </a:ext>
                  </a:extLst>
                </p:cNvPr>
                <p:cNvGrpSpPr/>
                <p:nvPr/>
              </p:nvGrpSpPr>
              <p:grpSpPr>
                <a:xfrm>
                  <a:off x="8543412" y="1884622"/>
                  <a:ext cx="548640" cy="548640"/>
                  <a:chOff x="5082579" y="1911976"/>
                  <a:chExt cx="547832" cy="547832"/>
                </a:xfrm>
              </p:grpSpPr>
              <p:sp>
                <p:nvSpPr>
                  <p:cNvPr id="191" name="Oval 190">
                    <a:extLst>
                      <a:ext uri="{FF2B5EF4-FFF2-40B4-BE49-F238E27FC236}">
                        <a16:creationId xmlns:a16="http://schemas.microsoft.com/office/drawing/2014/main" id="{607892A3-5C4C-F647-A8DE-A18152511ACF}"/>
                      </a:ext>
                    </a:extLst>
                  </p:cNvPr>
                  <p:cNvSpPr/>
                  <p:nvPr/>
                </p:nvSpPr>
                <p:spPr>
                  <a:xfrm>
                    <a:off x="5082579" y="1911976"/>
                    <a:ext cx="547832" cy="547832"/>
                  </a:xfrm>
                  <a:prstGeom prst="ellipse">
                    <a:avLst/>
                  </a:prstGeom>
                  <a:solidFill>
                    <a:srgbClr val="C1172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E3036E51-412A-E747-BA77-5DE9C1FCCEC7}"/>
                      </a:ext>
                    </a:extLst>
                  </p:cNvPr>
                  <p:cNvSpPr/>
                  <p:nvPr/>
                </p:nvSpPr>
                <p:spPr>
                  <a:xfrm>
                    <a:off x="5289464" y="2118861"/>
                    <a:ext cx="134063" cy="134063"/>
                  </a:xfrm>
                  <a:prstGeom prst="ellipse">
                    <a:avLst/>
                  </a:prstGeom>
                  <a:solidFill>
                    <a:srgbClr val="F7D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  <p:sp>
                <p:nvSpPr>
                  <p:cNvPr id="193" name="Oval 192">
                    <a:extLst>
                      <a:ext uri="{FF2B5EF4-FFF2-40B4-BE49-F238E27FC236}">
                        <a16:creationId xmlns:a16="http://schemas.microsoft.com/office/drawing/2014/main" id="{427C4A2B-0A83-134B-B59B-61E95D49FC82}"/>
                      </a:ext>
                    </a:extLst>
                  </p:cNvPr>
                  <p:cNvSpPr/>
                  <p:nvPr/>
                </p:nvSpPr>
                <p:spPr>
                  <a:xfrm>
                    <a:off x="5154238" y="1983635"/>
                    <a:ext cx="404515" cy="40451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 dirty="0"/>
                  </a:p>
                </p:txBody>
              </p:sp>
            </p:grpSp>
          </p:grpSp>
          <p:sp>
            <p:nvSpPr>
              <p:cNvPr id="188" name="6-Point Star 187">
                <a:extLst>
                  <a:ext uri="{FF2B5EF4-FFF2-40B4-BE49-F238E27FC236}">
                    <a16:creationId xmlns:a16="http://schemas.microsoft.com/office/drawing/2014/main" id="{B1D60F5D-B972-2049-A919-49AC58907AB6}"/>
                  </a:ext>
                </a:extLst>
              </p:cNvPr>
              <p:cNvSpPr/>
              <p:nvPr/>
            </p:nvSpPr>
            <p:spPr>
              <a:xfrm>
                <a:off x="8677962" y="2043657"/>
                <a:ext cx="274320" cy="301752"/>
              </a:xfrm>
              <a:prstGeom prst="star6">
                <a:avLst/>
              </a:prstGeom>
              <a:solidFill>
                <a:srgbClr val="F9D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02" name="Pentagon 201">
              <a:extLst>
                <a:ext uri="{FF2B5EF4-FFF2-40B4-BE49-F238E27FC236}">
                  <a16:creationId xmlns:a16="http://schemas.microsoft.com/office/drawing/2014/main" id="{B9F6AACC-F2C7-0C4B-8976-F96433EF46AA}"/>
                </a:ext>
              </a:extLst>
            </p:cNvPr>
            <p:cNvSpPr/>
            <p:nvPr/>
          </p:nvSpPr>
          <p:spPr>
            <a:xfrm>
              <a:off x="7917071" y="3079908"/>
              <a:ext cx="1249954" cy="450153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Decision point: Continue?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78FAB4-3FE7-4045-8D80-1CA8C18D9622}"/>
              </a:ext>
            </a:extLst>
          </p:cNvPr>
          <p:cNvGrpSpPr/>
          <p:nvPr/>
        </p:nvGrpSpPr>
        <p:grpSpPr>
          <a:xfrm>
            <a:off x="75619" y="3753013"/>
            <a:ext cx="11759987" cy="1254876"/>
            <a:chOff x="59501" y="3672098"/>
            <a:chExt cx="11772250" cy="1280746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BA869325-5432-E948-A437-826726FE3779}"/>
                </a:ext>
              </a:extLst>
            </p:cNvPr>
            <p:cNvSpPr/>
            <p:nvPr/>
          </p:nvSpPr>
          <p:spPr>
            <a:xfrm>
              <a:off x="9216268" y="3686625"/>
              <a:ext cx="2456851" cy="1265926"/>
            </a:xfrm>
            <a:prstGeom prst="rect">
              <a:avLst/>
            </a:prstGeom>
            <a:noFill/>
            <a:ln w="2222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67F0F9C-302C-B14A-AAAE-AF8E709C21C7}"/>
                </a:ext>
              </a:extLst>
            </p:cNvPr>
            <p:cNvSpPr txBox="1"/>
            <p:nvPr/>
          </p:nvSpPr>
          <p:spPr>
            <a:xfrm>
              <a:off x="2156579" y="4014418"/>
              <a:ext cx="3997057" cy="646908"/>
            </a:xfrm>
            <a:prstGeom prst="rect">
              <a:avLst/>
            </a:prstGeom>
            <a:solidFill>
              <a:srgbClr val="DCEAEF"/>
            </a:solidFill>
            <a:ln w="38100" cmpd="sng">
              <a:solidFill>
                <a:srgbClr val="00728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lIns="91345" tIns="45672" rIns="0" bIns="45672" rtlCol="0" anchor="ctr">
              <a:spAutoFit/>
            </a:bodyPr>
            <a:lstStyle/>
            <a:p>
              <a:r>
                <a:rPr lang="en-US" sz="1200" b="1" dirty="0"/>
                <a:t>Determination whether inhomogeneous surface       layers offer significantly increased </a:t>
              </a:r>
              <a:br>
                <a:rPr lang="en-US" sz="1200" b="1" dirty="0"/>
              </a:br>
              <a:r>
                <a:rPr lang="en-US" sz="1200" b="1" dirty="0"/>
                <a:t>RF performance over homogeneous materials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1F31232-579C-5643-B7A4-F62854F64A5B}"/>
                </a:ext>
              </a:extLst>
            </p:cNvPr>
            <p:cNvGrpSpPr/>
            <p:nvPr/>
          </p:nvGrpSpPr>
          <p:grpSpPr>
            <a:xfrm>
              <a:off x="5892927" y="4063551"/>
              <a:ext cx="548640" cy="548640"/>
              <a:chOff x="6816129" y="3670926"/>
              <a:chExt cx="547832" cy="547832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046B3FE-1B0D-5546-BA4D-D110550796B7}"/>
                  </a:ext>
                </a:extLst>
              </p:cNvPr>
              <p:cNvSpPr/>
              <p:nvPr/>
            </p:nvSpPr>
            <p:spPr>
              <a:xfrm>
                <a:off x="6816129" y="3670926"/>
                <a:ext cx="547832" cy="547832"/>
              </a:xfrm>
              <a:prstGeom prst="ellipse">
                <a:avLst/>
              </a:prstGeom>
              <a:solidFill>
                <a:srgbClr val="0072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A4220AE-A4C4-6841-91A8-1C4FA1360C98}"/>
                  </a:ext>
                </a:extLst>
              </p:cNvPr>
              <p:cNvSpPr/>
              <p:nvPr/>
            </p:nvSpPr>
            <p:spPr>
              <a:xfrm>
                <a:off x="7023014" y="3877811"/>
                <a:ext cx="134063" cy="134063"/>
              </a:xfrm>
              <a:prstGeom prst="ellipse">
                <a:avLst/>
              </a:prstGeom>
              <a:solidFill>
                <a:srgbClr val="DBE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AC546D1-861F-F346-97B4-E4854799E764}"/>
                  </a:ext>
                </a:extLst>
              </p:cNvPr>
              <p:cNvSpPr/>
              <p:nvPr/>
            </p:nvSpPr>
            <p:spPr>
              <a:xfrm>
                <a:off x="6887788" y="3742585"/>
                <a:ext cx="404515" cy="40451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EAFAC76-7ED3-A94B-95AD-8EBDE25DBD79}"/>
                </a:ext>
              </a:extLst>
            </p:cNvPr>
            <p:cNvGrpSpPr/>
            <p:nvPr/>
          </p:nvGrpSpPr>
          <p:grpSpPr>
            <a:xfrm>
              <a:off x="59501" y="3672098"/>
              <a:ext cx="11633728" cy="1280746"/>
              <a:chOff x="-10835" y="3454106"/>
              <a:chExt cx="11633728" cy="1280746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961DF0B-77F8-F34D-97CD-D6C6E70E64C8}"/>
                  </a:ext>
                </a:extLst>
              </p:cNvPr>
              <p:cNvSpPr/>
              <p:nvPr/>
            </p:nvSpPr>
            <p:spPr>
              <a:xfrm>
                <a:off x="-10835" y="3454106"/>
                <a:ext cx="2068123" cy="1280746"/>
              </a:xfrm>
              <a:prstGeom prst="rect">
                <a:avLst/>
              </a:prstGeom>
              <a:solidFill>
                <a:srgbClr val="007289"/>
              </a:solidFill>
              <a:ln w="50800" cmpd="sng">
                <a:noFill/>
                <a:prstDash val="solid"/>
                <a:round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/>
                  <a:t>Multi-layers and inhomogeneous layers: Increasing RF performance via surfaces by design </a:t>
                </a: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A829C91-1BEF-E44A-8900-CDE68E2C7234}"/>
                  </a:ext>
                </a:extLst>
              </p:cNvPr>
              <p:cNvSpPr/>
              <p:nvPr/>
            </p:nvSpPr>
            <p:spPr>
              <a:xfrm>
                <a:off x="11736" y="3454399"/>
                <a:ext cx="11611157" cy="1280160"/>
              </a:xfrm>
              <a:prstGeom prst="rect">
                <a:avLst/>
              </a:prstGeom>
              <a:noFill/>
              <a:ln w="38100">
                <a:solidFill>
                  <a:srgbClr val="0072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DC4556DA-4638-A04F-A766-DBC1590235C5}"/>
                </a:ext>
              </a:extLst>
            </p:cNvPr>
            <p:cNvSpPr txBox="1"/>
            <p:nvPr/>
          </p:nvSpPr>
          <p:spPr>
            <a:xfrm>
              <a:off x="10302356" y="4180231"/>
              <a:ext cx="184924" cy="400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/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6541AE64-6CD9-8F4D-9253-D0F2E83453D9}"/>
                </a:ext>
              </a:extLst>
            </p:cNvPr>
            <p:cNvSpPr txBox="1"/>
            <p:nvPr/>
          </p:nvSpPr>
          <p:spPr>
            <a:xfrm>
              <a:off x="9085293" y="4476607"/>
              <a:ext cx="2746458" cy="462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564"/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Multi-TeV 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+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e</a:t>
              </a:r>
              <a:r>
                <a:rPr lang="en-US" sz="1200" b="1" baseline="30000" dirty="0">
                  <a:solidFill>
                    <a:srgbClr val="000000"/>
                  </a:solidFill>
                  <a:latin typeface="Arial"/>
                </a:rPr>
                <a:t>–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</a:rPr>
                <a:t> collider enabled by CBB designed surfaces</a:t>
              </a:r>
            </a:p>
          </p:txBody>
        </p:sp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71D0B1F2-D361-6043-98AB-6DD894CDA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742"/>
            <a:stretch/>
          </p:blipFill>
          <p:spPr>
            <a:xfrm>
              <a:off x="9574369" y="3723191"/>
              <a:ext cx="1768307" cy="788167"/>
            </a:xfrm>
            <a:prstGeom prst="rect">
              <a:avLst/>
            </a:prstGeom>
          </p:spPr>
        </p:pic>
        <p:sp>
          <p:nvSpPr>
            <p:cNvPr id="203" name="Pentagon 202">
              <a:extLst>
                <a:ext uri="{FF2B5EF4-FFF2-40B4-BE49-F238E27FC236}">
                  <a16:creationId xmlns:a16="http://schemas.microsoft.com/office/drawing/2014/main" id="{AFA4B068-04EF-3B4B-953F-A9DDE0307E38}"/>
                </a:ext>
              </a:extLst>
            </p:cNvPr>
            <p:cNvSpPr/>
            <p:nvPr/>
          </p:nvSpPr>
          <p:spPr>
            <a:xfrm>
              <a:off x="6446693" y="4063258"/>
              <a:ext cx="2368150" cy="53143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Decision point: Continue?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E3A415-5145-45C8-0173-DAE617767CEE}"/>
              </a:ext>
            </a:extLst>
          </p:cNvPr>
          <p:cNvSpPr txBox="1"/>
          <p:nvPr/>
        </p:nvSpPr>
        <p:spPr>
          <a:xfrm>
            <a:off x="3045373" y="3116872"/>
            <a:ext cx="6090744" cy="461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﻿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429B91-448D-DFB1-9AA5-7B535232AE44}"/>
              </a:ext>
            </a:extLst>
          </p:cNvPr>
          <p:cNvSpPr/>
          <p:nvPr/>
        </p:nvSpPr>
        <p:spPr>
          <a:xfrm>
            <a:off x="76513" y="1990005"/>
            <a:ext cx="9109380" cy="4846385"/>
          </a:xfrm>
          <a:prstGeom prst="rect">
            <a:avLst/>
          </a:prstGeom>
          <a:solidFill>
            <a:srgbClr val="FEFFF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4D6FBE-FF88-43B2-F32D-7A68C59909AE}"/>
              </a:ext>
            </a:extLst>
          </p:cNvPr>
          <p:cNvSpPr/>
          <p:nvPr/>
        </p:nvSpPr>
        <p:spPr>
          <a:xfrm>
            <a:off x="9206668" y="1686465"/>
            <a:ext cx="2501872" cy="5140013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216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SRF 101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199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99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AD8878-77B3-A243-A8BB-0DF019E528A6}"/>
              </a:ext>
            </a:extLst>
          </p:cNvPr>
          <p:cNvGrpSpPr/>
          <p:nvPr/>
        </p:nvGrpSpPr>
        <p:grpSpPr>
          <a:xfrm>
            <a:off x="6118674" y="969087"/>
            <a:ext cx="5622223" cy="1776721"/>
            <a:chOff x="-1353187" y="2238343"/>
            <a:chExt cx="11182987" cy="266918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CB82F1D-25A3-0A45-91E9-817A7D1AD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00732" y="2469126"/>
              <a:ext cx="10430532" cy="24384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8817F8-3663-3E45-883A-0CEF1901AECA}"/>
                </a:ext>
              </a:extLst>
            </p:cNvPr>
            <p:cNvSpPr txBox="1"/>
            <p:nvPr/>
          </p:nvSpPr>
          <p:spPr>
            <a:xfrm>
              <a:off x="-1353187" y="4400489"/>
              <a:ext cx="11075249" cy="462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Slowed down by factor of approximately 4x10</a:t>
              </a:r>
              <a:r>
                <a:rPr kumimoji="0" lang="en-US" sz="1400" b="0" i="1" u="none" strike="noStrike" kern="0" cap="none" spc="0" normalizeH="0" baseline="3000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34" name="Down Arrow 33">
              <a:extLst>
                <a:ext uri="{FF2B5EF4-FFF2-40B4-BE49-F238E27FC236}">
                  <a16:creationId xmlns:a16="http://schemas.microsoft.com/office/drawing/2014/main" id="{F891BDC9-D93F-4344-931C-95F4EF7B96DE}"/>
                </a:ext>
              </a:extLst>
            </p:cNvPr>
            <p:cNvSpPr/>
            <p:nvPr/>
          </p:nvSpPr>
          <p:spPr>
            <a:xfrm>
              <a:off x="349758" y="2310384"/>
              <a:ext cx="323850" cy="609600"/>
            </a:xfrm>
            <a:prstGeom prst="downArrow">
              <a:avLst/>
            </a:prstGeom>
            <a:solidFill>
              <a:srgbClr val="7FBE50"/>
            </a:solidFill>
            <a:ln w="25400" cap="flat" cmpd="sng" algn="ctr">
              <a:solidFill>
                <a:srgbClr val="7FBE5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31B89C0-9A77-B449-A50F-C204DF05C992}"/>
                </a:ext>
              </a:extLst>
            </p:cNvPr>
            <p:cNvSpPr txBox="1"/>
            <p:nvPr/>
          </p:nvSpPr>
          <p:spPr>
            <a:xfrm>
              <a:off x="673608" y="2238343"/>
              <a:ext cx="8243927" cy="601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Input RF power at 1.3 GHz</a:t>
              </a:r>
              <a:endPara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48B8890A-0204-BD41-B347-BB6C24533C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0646" y="955044"/>
            <a:ext cx="3215640" cy="1764192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282052-FA2B-9947-BB25-36BDEA44B6B6}"/>
              </a:ext>
            </a:extLst>
          </p:cNvPr>
          <p:cNvCxnSpPr/>
          <p:nvPr/>
        </p:nvCxnSpPr>
        <p:spPr>
          <a:xfrm flipH="1">
            <a:off x="2691830" y="1956338"/>
            <a:ext cx="1995088" cy="590404"/>
          </a:xfrm>
          <a:prstGeom prst="straightConnector1">
            <a:avLst/>
          </a:prstGeom>
          <a:noFill/>
          <a:ln w="25400" cap="flat" cmpd="sng" algn="ctr">
            <a:solidFill>
              <a:srgbClr val="4C4D52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E67498C-203D-8446-B4BE-7045D1DD071F}"/>
              </a:ext>
            </a:extLst>
          </p:cNvPr>
          <p:cNvSpPr txBox="1"/>
          <p:nvPr/>
        </p:nvSpPr>
        <p:spPr>
          <a:xfrm>
            <a:off x="3658392" y="221551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D9C1BB-4BA2-394A-8D05-F0B3922BA8DF}"/>
              </a:ext>
            </a:extLst>
          </p:cNvPr>
          <p:cNvGrpSpPr>
            <a:grpSpLocks noChangeAspect="1"/>
          </p:cNvGrpSpPr>
          <p:nvPr/>
        </p:nvGrpSpPr>
        <p:grpSpPr>
          <a:xfrm>
            <a:off x="7343006" y="2767191"/>
            <a:ext cx="3526419" cy="3742573"/>
            <a:chOff x="7343006" y="2767191"/>
            <a:chExt cx="3526419" cy="374257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EC72336-32F4-4642-B8CA-3CA5B5B4E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883"/>
            <a:stretch/>
          </p:blipFill>
          <p:spPr>
            <a:xfrm>
              <a:off x="7388584" y="3612602"/>
              <a:ext cx="3114914" cy="2749334"/>
            </a:xfrm>
            <a:prstGeom prst="rect">
              <a:avLst/>
            </a:prstGeom>
            <a:noFill/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502A323-6E60-1948-9644-1DF7F5678037}"/>
                </a:ext>
              </a:extLst>
            </p:cNvPr>
            <p:cNvSpPr txBox="1"/>
            <p:nvPr/>
          </p:nvSpPr>
          <p:spPr>
            <a:xfrm>
              <a:off x="7357512" y="2767191"/>
              <a:ext cx="3511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4C4D5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Cryoplant efficiency vs. operating temperature 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9302777-B37E-AC40-8DBE-D736903A92A5}"/>
                </a:ext>
              </a:extLst>
            </p:cNvPr>
            <p:cNvGrpSpPr/>
            <p:nvPr/>
          </p:nvGrpSpPr>
          <p:grpSpPr>
            <a:xfrm>
              <a:off x="8568043" y="3422115"/>
              <a:ext cx="2255167" cy="1770396"/>
              <a:chOff x="6766417" y="3043408"/>
              <a:chExt cx="2255167" cy="1770396"/>
            </a:xfrm>
          </p:grpSpPr>
          <p:sp>
            <p:nvSpPr>
              <p:cNvPr id="46" name="Right Arrow 45">
                <a:extLst>
                  <a:ext uri="{FF2B5EF4-FFF2-40B4-BE49-F238E27FC236}">
                    <a16:creationId xmlns:a16="http://schemas.microsoft.com/office/drawing/2014/main" id="{CC6561F7-3654-9147-B265-9323DB94EA3B}"/>
                  </a:ext>
                </a:extLst>
              </p:cNvPr>
              <p:cNvSpPr/>
              <p:nvPr/>
            </p:nvSpPr>
            <p:spPr>
              <a:xfrm>
                <a:off x="6943695" y="4403319"/>
                <a:ext cx="1359894" cy="410485"/>
              </a:xfrm>
              <a:prstGeom prst="rightArrow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B42D2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4E4DFC3-A79B-9E4A-83A1-AA07A303E216}"/>
                  </a:ext>
                </a:extLst>
              </p:cNvPr>
              <p:cNvSpPr/>
              <p:nvPr/>
            </p:nvSpPr>
            <p:spPr>
              <a:xfrm>
                <a:off x="6766417" y="3043408"/>
                <a:ext cx="2255167" cy="132343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4A72C6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sng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Decrease required cooling power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need superconductors with higher critical temperature</a:t>
                </a: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7AD86BD-7811-6D4A-8522-2B869B1CE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499" r="24420"/>
            <a:stretch/>
          </p:blipFill>
          <p:spPr>
            <a:xfrm>
              <a:off x="7343006" y="6135595"/>
              <a:ext cx="1666697" cy="37416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04EDD93-6DF1-FA4D-B37B-27B83FEA939E}"/>
              </a:ext>
            </a:extLst>
          </p:cNvPr>
          <p:cNvGrpSpPr>
            <a:grpSpLocks noChangeAspect="1"/>
          </p:cNvGrpSpPr>
          <p:nvPr/>
        </p:nvGrpSpPr>
        <p:grpSpPr>
          <a:xfrm>
            <a:off x="1003822" y="2753643"/>
            <a:ext cx="5550924" cy="3756121"/>
            <a:chOff x="1003822" y="2753643"/>
            <a:chExt cx="5550924" cy="375612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E882AF1-A7B0-1846-AEE4-1B6BDF6A8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3822" y="3238989"/>
              <a:ext cx="5550924" cy="3270775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6155ED-1AB1-0A4A-98D3-D57BC31F732C}"/>
                </a:ext>
              </a:extLst>
            </p:cNvPr>
            <p:cNvGrpSpPr/>
            <p:nvPr/>
          </p:nvGrpSpPr>
          <p:grpSpPr>
            <a:xfrm>
              <a:off x="2454568" y="2879424"/>
              <a:ext cx="3828978" cy="1096866"/>
              <a:chOff x="1485708" y="2500717"/>
              <a:chExt cx="3828978" cy="1096866"/>
            </a:xfrm>
          </p:grpSpPr>
          <p:sp>
            <p:nvSpPr>
              <p:cNvPr id="43" name="Right Arrow 42">
                <a:extLst>
                  <a:ext uri="{FF2B5EF4-FFF2-40B4-BE49-F238E27FC236}">
                    <a16:creationId xmlns:a16="http://schemas.microsoft.com/office/drawing/2014/main" id="{36C6AA05-6922-754E-ABCD-F2E4863FFE80}"/>
                  </a:ext>
                </a:extLst>
              </p:cNvPr>
              <p:cNvSpPr/>
              <p:nvPr/>
            </p:nvSpPr>
            <p:spPr>
              <a:xfrm rot="16200000">
                <a:off x="1149205" y="2837220"/>
                <a:ext cx="1083492" cy="410485"/>
              </a:xfrm>
              <a:prstGeom prst="rightArrow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B42D2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5AD5B62-C884-EB4E-9F48-E15BF5AFD215}"/>
                  </a:ext>
                </a:extLst>
              </p:cNvPr>
              <p:cNvSpPr/>
              <p:nvPr/>
            </p:nvSpPr>
            <p:spPr>
              <a:xfrm>
                <a:off x="1933969" y="2581920"/>
                <a:ext cx="3380717" cy="101566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4A72C6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sng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Decrease required cooling power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need smaller surface resistance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A6FD91D-E8C9-3A45-9705-0C4BB295FB5F}"/>
                </a:ext>
              </a:extLst>
            </p:cNvPr>
            <p:cNvGrpSpPr/>
            <p:nvPr/>
          </p:nvGrpSpPr>
          <p:grpSpPr>
            <a:xfrm>
              <a:off x="1890196" y="4243785"/>
              <a:ext cx="4378853" cy="1483461"/>
              <a:chOff x="921335" y="3865077"/>
              <a:chExt cx="4378853" cy="1483461"/>
            </a:xfrm>
          </p:grpSpPr>
          <p:sp>
            <p:nvSpPr>
              <p:cNvPr id="49" name="Right Arrow 48">
                <a:extLst>
                  <a:ext uri="{FF2B5EF4-FFF2-40B4-BE49-F238E27FC236}">
                    <a16:creationId xmlns:a16="http://schemas.microsoft.com/office/drawing/2014/main" id="{C344EDA4-DCE6-EA4A-9B57-ABC8DA0FB5D0}"/>
                  </a:ext>
                </a:extLst>
              </p:cNvPr>
              <p:cNvSpPr/>
              <p:nvPr/>
            </p:nvSpPr>
            <p:spPr>
              <a:xfrm>
                <a:off x="3811132" y="3865077"/>
                <a:ext cx="1359894" cy="410485"/>
              </a:xfrm>
              <a:prstGeom prst="rightArrow">
                <a:avLst/>
              </a:prstGeom>
              <a:solidFill>
                <a:srgbClr val="0000FF"/>
              </a:solidFill>
              <a:ln w="9525" cap="flat" cmpd="sng" algn="ctr">
                <a:solidFill>
                  <a:srgbClr val="B42D25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4B4982A-E53D-EF43-950D-2A1DD4908F5E}"/>
                  </a:ext>
                </a:extLst>
              </p:cNvPr>
              <p:cNvSpPr/>
              <p:nvPr/>
            </p:nvSpPr>
            <p:spPr>
              <a:xfrm>
                <a:off x="921335" y="4332875"/>
                <a:ext cx="4378853" cy="101566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4A72C6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sng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Decrease accelerator length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C4D52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need superconductors with higher fundamental flux-free field limit </a:t>
                </a:r>
              </a:p>
            </p:txBody>
          </p: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247A747-E14F-A343-A7FE-83B1454B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91361" y="4176337"/>
              <a:ext cx="2057400" cy="533400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81EB4E6-F552-AB49-A8AB-2630C1A826F4}"/>
                </a:ext>
              </a:extLst>
            </p:cNvPr>
            <p:cNvSpPr/>
            <p:nvPr/>
          </p:nvSpPr>
          <p:spPr>
            <a:xfrm>
              <a:off x="1070729" y="2753643"/>
              <a:ext cx="5416243" cy="3756121"/>
            </a:xfrm>
            <a:prstGeom prst="rect">
              <a:avLst/>
            </a:prstGeom>
            <a:noFill/>
            <a:ln w="25400" cap="flat" cmpd="sng" algn="ctr">
              <a:solidFill>
                <a:srgbClr val="4C4D5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4D5AB54F-0EE0-3545-A385-D13F08595B29}"/>
              </a:ext>
            </a:extLst>
          </p:cNvPr>
          <p:cNvSpPr/>
          <p:nvPr/>
        </p:nvSpPr>
        <p:spPr>
          <a:xfrm>
            <a:off x="7380781" y="2745807"/>
            <a:ext cx="3488975" cy="3763956"/>
          </a:xfrm>
          <a:prstGeom prst="rect">
            <a:avLst/>
          </a:prstGeom>
          <a:noFill/>
          <a:ln w="25400" cap="flat" cmpd="sng" algn="ctr">
            <a:solidFill>
              <a:srgbClr val="4C4D5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Date Placeholder 2">
            <a:extLst>
              <a:ext uri="{FF2B5EF4-FFF2-40B4-BE49-F238E27FC236}">
                <a16:creationId xmlns:a16="http://schemas.microsoft.com/office/drawing/2014/main" id="{64E2EC6A-6A31-064F-9D5A-BB473822A11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16E0C-D3B9-9044-A832-B8662CAF7899}" type="datetime1">
              <a:rPr kumimoji="0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3/14/24</a:t>
            </a:fld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Footer Placeholder 5">
            <a:extLst>
              <a:ext uri="{FF2B5EF4-FFF2-40B4-BE49-F238E27FC236}">
                <a16:creationId xmlns:a16="http://schemas.microsoft.com/office/drawing/2014/main" id="{46B01675-645B-8947-B528-60388AC17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</p:spTree>
    <p:extLst>
      <p:ext uri="{BB962C8B-B14F-4D97-AF65-F5344CB8AC3E}">
        <p14:creationId xmlns:p14="http://schemas.microsoft.com/office/powerpoint/2010/main" val="2359017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2733CC-442F-BC4A-BD52-4082CD7D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CBB Legacy (by 2026)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C0B75E0-7B9A-644D-958A-677D2B8E7134}"/>
              </a:ext>
            </a:extLst>
          </p:cNvPr>
          <p:cNvSpPr txBox="1">
            <a:spLocks/>
          </p:cNvSpPr>
          <p:nvPr/>
        </p:nvSpPr>
        <p:spPr bwMode="auto">
          <a:xfrm>
            <a:off x="17935" y="937733"/>
            <a:ext cx="10557317" cy="561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9pPr>
          </a:lstStyle>
          <a:p>
            <a:pPr defTabSz="914400"/>
            <a:r>
              <a:rPr lang="en-US" b="1" kern="0" dirty="0">
                <a:solidFill>
                  <a:srgbClr val="1131FF"/>
                </a:solidFill>
              </a:rPr>
              <a:t>Convergence research: </a:t>
            </a:r>
            <a:r>
              <a:rPr lang="en-US" sz="2000" b="1" kern="0" dirty="0"/>
              <a:t>Established new directions and connections between accelerator physics, superconductivity, and materials science</a:t>
            </a:r>
            <a:r>
              <a:rPr lang="en-US" sz="2000" kern="0" dirty="0"/>
              <a:t>. Promoted </a:t>
            </a:r>
            <a:r>
              <a:rPr lang="en-US" sz="2000" b="1" kern="0" dirty="0"/>
              <a:t>paradigm shift in SRF research</a:t>
            </a:r>
            <a:r>
              <a:rPr lang="en-US" sz="2000" kern="0" dirty="0"/>
              <a:t>. </a:t>
            </a:r>
          </a:p>
          <a:p>
            <a:pPr marL="0" indent="0" defTabSz="914400">
              <a:buFontTx/>
              <a:buNone/>
            </a:pPr>
            <a:endParaRPr lang="en-US" sz="900" kern="0" dirty="0"/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kern="0" dirty="0">
                <a:solidFill>
                  <a:srgbClr val="1131FF"/>
                </a:solidFill>
              </a:rPr>
              <a:t>Knowledge: </a:t>
            </a:r>
            <a:r>
              <a:rPr lang="en-US" sz="2000" kern="0" dirty="0"/>
              <a:t>Transformative understanding of </a:t>
            </a:r>
            <a:r>
              <a:rPr lang="en-US" sz="2000" b="1" kern="0" dirty="0"/>
              <a:t>superconductivity and superconductor growth </a:t>
            </a:r>
            <a:r>
              <a:rPr lang="en-US" sz="2000" kern="0" dirty="0"/>
              <a:t>(~50 journal and conference publications).</a:t>
            </a:r>
            <a:endParaRPr lang="en-US" kern="0" dirty="0"/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kern="0" dirty="0"/>
              <a:t>                         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kern="0" dirty="0">
                <a:solidFill>
                  <a:srgbClr val="1131FF"/>
                </a:solidFill>
              </a:rPr>
              <a:t>Workforce: </a:t>
            </a:r>
            <a:r>
              <a:rPr lang="en-US" sz="2000" kern="0" dirty="0">
                <a:solidFill>
                  <a:srgbClr val="000000"/>
                </a:solidFill>
              </a:rPr>
              <a:t>Young scientists are now entering the workforce in an area of critical need, </a:t>
            </a:r>
            <a:r>
              <a:rPr lang="en-US" sz="2000" i="1" kern="0" dirty="0">
                <a:solidFill>
                  <a:srgbClr val="000000"/>
                </a:solidFill>
              </a:rPr>
              <a:t>e.g.</a:t>
            </a:r>
            <a:r>
              <a:rPr lang="en-US" sz="2000" kern="0" dirty="0">
                <a:solidFill>
                  <a:srgbClr val="000000"/>
                </a:solidFill>
              </a:rPr>
              <a:t>, SRF experts for DOE national labs, industry, and academia.</a:t>
            </a:r>
            <a:endParaRPr lang="en-US" sz="900" kern="0" dirty="0"/>
          </a:p>
          <a:p>
            <a:pPr defTabSz="914400"/>
            <a:r>
              <a:rPr lang="en-US" b="1" kern="0" dirty="0">
                <a:solidFill>
                  <a:srgbClr val="1131FF"/>
                </a:solidFill>
              </a:rPr>
              <a:t>Technology: </a:t>
            </a:r>
            <a:r>
              <a:rPr lang="en-US" sz="2000" b="1" kern="0" dirty="0"/>
              <a:t>Next gen. of high-performance, sustainable SRF technology</a:t>
            </a:r>
            <a:endParaRPr lang="en-US" sz="2000" kern="0" dirty="0"/>
          </a:p>
          <a:p>
            <a:pPr lvl="1" defTabSz="914400"/>
            <a:r>
              <a:rPr lang="en-US" b="1" kern="0" dirty="0">
                <a:solidFill>
                  <a:schemeClr val="bg1">
                    <a:lumMod val="25000"/>
                  </a:schemeClr>
                </a:solidFill>
              </a:rPr>
              <a:t>Technology for </a:t>
            </a:r>
            <a:r>
              <a:rPr lang="en-US" b="1" dirty="0">
                <a:solidFill>
                  <a:srgbClr val="017F00"/>
                </a:solidFill>
              </a:rPr>
              <a:t>first large-scale science accelerator running on high-performance non-Nb SRF cavities</a:t>
            </a:r>
            <a:r>
              <a:rPr lang="en-US" b="1" dirty="0">
                <a:solidFill>
                  <a:srgbClr val="1030FF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(after ~50 years of Nb based SRF!), </a:t>
            </a:r>
            <a:r>
              <a:rPr lang="en-US" b="1" i="1" dirty="0">
                <a:solidFill>
                  <a:srgbClr val="017F00"/>
                </a:solidFill>
              </a:rPr>
              <a:t>e</a:t>
            </a:r>
            <a:r>
              <a:rPr lang="en-US" b="1" i="1" kern="0" dirty="0">
                <a:solidFill>
                  <a:srgbClr val="017F00"/>
                </a:solidFill>
              </a:rPr>
              <a:t>.</a:t>
            </a:r>
            <a:r>
              <a:rPr lang="en-US" b="1" i="1" kern="0" dirty="0">
                <a:solidFill>
                  <a:schemeClr val="bg1">
                    <a:lumMod val="25000"/>
                  </a:schemeClr>
                </a:solidFill>
              </a:rPr>
              <a:t>g., </a:t>
            </a:r>
            <a:r>
              <a:rPr lang="en-US" b="1" kern="0" dirty="0">
                <a:solidFill>
                  <a:schemeClr val="bg1">
                    <a:lumMod val="25000"/>
                  </a:schemeClr>
                </a:solidFill>
              </a:rPr>
              <a:t>Future Circular Collider (FCC-ee) running on very efficient Nb</a:t>
            </a:r>
            <a:r>
              <a:rPr lang="en-US" b="1" kern="0" baseline="-25000" dirty="0">
                <a:solidFill>
                  <a:schemeClr val="bg1">
                    <a:lumMod val="25000"/>
                  </a:schemeClr>
                </a:solidFill>
              </a:rPr>
              <a:t>3</a:t>
            </a:r>
            <a:r>
              <a:rPr lang="en-US" b="1" kern="0" dirty="0">
                <a:solidFill>
                  <a:schemeClr val="bg1">
                    <a:lumMod val="25000"/>
                  </a:schemeClr>
                </a:solidFill>
              </a:rPr>
              <a:t>Sn cavities </a:t>
            </a:r>
          </a:p>
          <a:p>
            <a:pPr lvl="1" defTabSz="914400"/>
            <a:r>
              <a:rPr lang="en-US" b="1" kern="0" dirty="0">
                <a:solidFill>
                  <a:schemeClr val="bg1">
                    <a:lumMod val="25000"/>
                  </a:schemeClr>
                </a:solidFill>
              </a:rPr>
              <a:t>SRF cavity surfaces enabling a multi-TeV upgrade of the ILC   </a:t>
            </a:r>
          </a:p>
          <a:p>
            <a:pPr lvl="1" defTabSz="914400"/>
            <a:r>
              <a:rPr lang="en-US" b="1" kern="0" dirty="0">
                <a:solidFill>
                  <a:schemeClr val="bg1">
                    <a:lumMod val="25000"/>
                  </a:schemeClr>
                </a:solidFill>
              </a:rPr>
              <a:t>Legacy on quantum computing (3D s.c. qubits)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FAF788-E7D5-BD43-81E7-02562FDB1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6329" y="5953786"/>
            <a:ext cx="1681476" cy="7792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4C9BC6-C516-D747-8406-30D857E07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928" y="1904569"/>
            <a:ext cx="1443877" cy="1089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6A8FD6-CA48-E447-B956-EB7CC683A9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253" y="5409282"/>
            <a:ext cx="1231718" cy="5134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D14F2B-ECBA-794A-B3AC-211064E858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8647025" y="5471850"/>
            <a:ext cx="1422859" cy="963872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DD4E9130-BE14-A604-3EDE-E94E6DF7B088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6A3B18A2-9C0C-9955-0AA8-07590DCD7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B0A60A2-0413-9F61-2A8B-64C1F6281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40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57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026A3-2D46-5E42-B491-321DC2128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Examples of CBB Impacts on SRF Technology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255C93-8845-6343-8B6A-221D5061F51B}"/>
              </a:ext>
            </a:extLst>
          </p:cNvPr>
          <p:cNvSpPr txBox="1"/>
          <p:nvPr/>
        </p:nvSpPr>
        <p:spPr>
          <a:xfrm>
            <a:off x="119556" y="837376"/>
            <a:ext cx="11940187" cy="3414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17F00"/>
                </a:solidFill>
              </a:rPr>
              <a:t>Nb</a:t>
            </a:r>
            <a:r>
              <a:rPr lang="en-US" b="1" baseline="-25000" dirty="0">
                <a:solidFill>
                  <a:srgbClr val="017F00"/>
                </a:solidFill>
              </a:rPr>
              <a:t>3</a:t>
            </a:r>
            <a:r>
              <a:rPr lang="en-US" b="1" dirty="0">
                <a:solidFill>
                  <a:srgbClr val="017F00"/>
                </a:solidFill>
              </a:rPr>
              <a:t>Sn is now a realistic material for next-gen SRF cavities</a:t>
            </a:r>
          </a:p>
          <a:p>
            <a:pPr marL="952073" lvl="1" indent="-342900">
              <a:buFont typeface="Arial" panose="020B0604020202020204" pitchFamily="34" charset="0"/>
              <a:buChar char="•"/>
            </a:pPr>
            <a:r>
              <a:rPr lang="en-US" dirty="0"/>
              <a:t>New initiatives in Nb</a:t>
            </a:r>
            <a:r>
              <a:rPr lang="en-US" baseline="-25000" dirty="0"/>
              <a:t>3</a:t>
            </a:r>
            <a:r>
              <a:rPr lang="en-US" dirty="0"/>
              <a:t>Sn cavity development worldwide </a:t>
            </a:r>
          </a:p>
          <a:p>
            <a:pPr marL="952073" lvl="1" indent="-342900">
              <a:buFont typeface="Arial" panose="020B0604020202020204" pitchFamily="34" charset="0"/>
              <a:buChar char="•"/>
            </a:pPr>
            <a:r>
              <a:rPr lang="en-US" dirty="0"/>
              <a:t>CBB hosted first Nb</a:t>
            </a:r>
            <a:r>
              <a:rPr lang="en-US" baseline="-25000" dirty="0"/>
              <a:t>3</a:t>
            </a:r>
            <a:r>
              <a:rPr lang="en-US" dirty="0"/>
              <a:t>Sn SRF workshop with 140 participants from 45 institutions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chemeClr val="bg1">
                    <a:lumMod val="25000"/>
                  </a:schemeClr>
                </a:solidFill>
              </a:rPr>
              <a:t>Higher T</a:t>
            </a:r>
            <a:r>
              <a:rPr lang="en-US" sz="2400" b="1" kern="0" baseline="-25000" dirty="0">
                <a:solidFill>
                  <a:schemeClr val="bg1">
                    <a:lumMod val="25000"/>
                  </a:schemeClr>
                </a:solidFill>
              </a:rPr>
              <a:t>c</a:t>
            </a:r>
            <a:r>
              <a:rPr lang="en-US" sz="2400" b="1" kern="0" dirty="0">
                <a:solidFill>
                  <a:schemeClr val="bg1">
                    <a:lumMod val="25000"/>
                  </a:schemeClr>
                </a:solidFill>
              </a:rPr>
              <a:t> Nb</a:t>
            </a:r>
            <a:r>
              <a:rPr lang="en-US" sz="2400" b="1" kern="0" baseline="-25000" dirty="0">
                <a:solidFill>
                  <a:schemeClr val="bg1">
                    <a:lumMod val="25000"/>
                  </a:schemeClr>
                </a:solidFill>
              </a:rPr>
              <a:t>3</a:t>
            </a:r>
            <a:r>
              <a:rPr lang="en-US" sz="2400" b="1" kern="0" dirty="0">
                <a:solidFill>
                  <a:schemeClr val="bg1">
                    <a:lumMod val="25000"/>
                  </a:schemeClr>
                </a:solidFill>
              </a:rPr>
              <a:t>Sn is enabling the development of new class of compact, robust SRF driven accelerators for </a:t>
            </a:r>
            <a:r>
              <a:rPr lang="en-US" sz="2400" b="1" i="1" kern="0" dirty="0">
                <a:solidFill>
                  <a:schemeClr val="bg1">
                    <a:lumMod val="25000"/>
                  </a:schemeClr>
                </a:solidFill>
              </a:rPr>
              <a:t>new applications in science and industry</a:t>
            </a:r>
            <a:r>
              <a:rPr lang="en-US" sz="2400" i="1" kern="0" dirty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sz="2400" kern="0" dirty="0"/>
              <a:t>(development funded by</a:t>
            </a:r>
            <a:r>
              <a:rPr lang="en-US" sz="2400" b="1" kern="0" dirty="0"/>
              <a:t> </a:t>
            </a:r>
            <a:r>
              <a:rPr lang="en-US" sz="2400" dirty="0"/>
              <a:t>DOE at FNAL, Cornell, JLAB)</a:t>
            </a:r>
          </a:p>
          <a:p>
            <a:pPr marL="952073" lvl="1" indent="-342900">
              <a:buFont typeface="Arial" panose="020B0604020202020204" pitchFamily="34" charset="0"/>
              <a:buChar char="•"/>
            </a:pPr>
            <a:r>
              <a:rPr lang="en-US" dirty="0"/>
              <a:t>Medical device sterilization</a:t>
            </a:r>
          </a:p>
          <a:p>
            <a:pPr marL="952073" lvl="1" indent="-342900">
              <a:buFont typeface="Arial" panose="020B0604020202020204" pitchFamily="34" charset="0"/>
              <a:buChar char="•"/>
            </a:pPr>
            <a:r>
              <a:rPr lang="en-US" dirty="0"/>
              <a:t>Environmental Remediation</a:t>
            </a:r>
          </a:p>
          <a:p>
            <a:pPr marL="952073" lvl="1" indent="-342900">
              <a:buFont typeface="Arial" panose="020B0604020202020204" pitchFamily="34" charset="0"/>
              <a:buChar char="•"/>
            </a:pPr>
            <a:r>
              <a:rPr lang="en-US" dirty="0"/>
              <a:t>Wastewater treatment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A2B32A-CFBB-644D-8833-467F4DF08D52}"/>
              </a:ext>
            </a:extLst>
          </p:cNvPr>
          <p:cNvCxnSpPr/>
          <p:nvPr/>
        </p:nvCxnSpPr>
        <p:spPr>
          <a:xfrm flipV="1">
            <a:off x="377537" y="6222123"/>
            <a:ext cx="11455234" cy="12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727458-0F78-664D-B0AD-F3DD675099C1}"/>
              </a:ext>
            </a:extLst>
          </p:cNvPr>
          <p:cNvGrpSpPr/>
          <p:nvPr/>
        </p:nvGrpSpPr>
        <p:grpSpPr>
          <a:xfrm>
            <a:off x="1960167" y="4393494"/>
            <a:ext cx="2638848" cy="1819684"/>
            <a:chOff x="915846" y="3177208"/>
            <a:chExt cx="3709016" cy="2513567"/>
          </a:xfrm>
        </p:grpSpPr>
        <p:pic>
          <p:nvPicPr>
            <p:cNvPr id="35" name="Picture 39">
              <a:extLst>
                <a:ext uri="{FF2B5EF4-FFF2-40B4-BE49-F238E27FC236}">
                  <a16:creationId xmlns:a16="http://schemas.microsoft.com/office/drawing/2014/main" id="{38B1C143-48AD-3446-97A5-0E3C134C6F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9" b="31426"/>
            <a:stretch/>
          </p:blipFill>
          <p:spPr bwMode="auto">
            <a:xfrm>
              <a:off x="1339569" y="3177208"/>
              <a:ext cx="2432199" cy="1259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 descr="srf 004">
              <a:extLst>
                <a:ext uri="{FF2B5EF4-FFF2-40B4-BE49-F238E27FC236}">
                  <a16:creationId xmlns:a16="http://schemas.microsoft.com/office/drawing/2014/main" id="{100F68B1-7DE5-AA41-8382-7D94905ECC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69"/>
            <a:stretch/>
          </p:blipFill>
          <p:spPr bwMode="auto">
            <a:xfrm>
              <a:off x="1339568" y="4492209"/>
              <a:ext cx="2432199" cy="1198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9561CAD4-DB6F-CA46-8D2E-C387690AE385}"/>
                </a:ext>
              </a:extLst>
            </p:cNvPr>
            <p:cNvSpPr/>
            <p:nvPr/>
          </p:nvSpPr>
          <p:spPr>
            <a:xfrm>
              <a:off x="4088237" y="4135611"/>
              <a:ext cx="536625" cy="527574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D022458-40AA-4049-9027-DB7534E1B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889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46" y="4206461"/>
              <a:ext cx="530079" cy="51575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4101D36-3D3B-A592-0692-0976C79F2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0195" y="3259036"/>
            <a:ext cx="5816600" cy="2867719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322F96BE-51E5-305F-3004-56623EC489ED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0315ED2-5CA9-D5DD-C2C3-AC7DC7C4A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99E16A8-4506-22C3-5EB4-3C240EAB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41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1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DEC31B-A632-0540-A7DD-1BE2CB57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58" y="149443"/>
            <a:ext cx="11216954" cy="661877"/>
          </a:xfrm>
        </p:spPr>
        <p:txBody>
          <a:bodyPr/>
          <a:lstStyle/>
          <a:p>
            <a:r>
              <a:rPr lang="en-US" dirty="0"/>
              <a:t>Our Output</a:t>
            </a:r>
            <a:r>
              <a:rPr lang="en-US"/>
              <a:t>: Highly </a:t>
            </a:r>
            <a:r>
              <a:rPr lang="en-US" dirty="0"/>
              <a:t>Trained Scientists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03232-1D54-5949-85C6-E08DD093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2253" y="6680853"/>
            <a:ext cx="647539" cy="136461"/>
          </a:xfrm>
        </p:spPr>
        <p:txBody>
          <a:bodyPr/>
          <a:lstStyle/>
          <a:p>
            <a:fld id="{921CBE81-14BD-7343-B359-01BCBA3179F9}" type="slidenum">
              <a:rPr lang="en-US" sz="1100"/>
              <a:t>42</a:t>
            </a:fld>
            <a:endParaRPr lang="en-US" sz="11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713F00-8A9A-A64C-AED2-E7E511B39C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773" y="960745"/>
            <a:ext cx="973290" cy="1279792"/>
          </a:xfrm>
          <a:prstGeom prst="rect">
            <a:avLst/>
          </a:prstGeom>
          <a:ln w="82550">
            <a:solidFill>
              <a:srgbClr val="07667C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8DA65E-0A1D-1F41-A6AA-5B6784241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874" y="951831"/>
            <a:ext cx="998126" cy="1277498"/>
          </a:xfrm>
          <a:prstGeom prst="rect">
            <a:avLst/>
          </a:prstGeom>
          <a:ln w="76200">
            <a:solidFill>
              <a:srgbClr val="FF9300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2CF4D-2D30-AA49-80C7-EEAE7366CDF0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412195" y="5168943"/>
            <a:ext cx="1069848" cy="1298448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63E316-F670-B743-A211-AB1C62BB825B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794144" y="5162270"/>
            <a:ext cx="1069848" cy="1298448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DFFDE-DB10-A946-8DE2-B7B869E21B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09" b="9375"/>
          <a:stretch/>
        </p:blipFill>
        <p:spPr>
          <a:xfrm>
            <a:off x="2945374" y="5130633"/>
            <a:ext cx="1039257" cy="1287195"/>
          </a:xfrm>
          <a:prstGeom prst="rect">
            <a:avLst/>
          </a:prstGeom>
          <a:ln w="76200">
            <a:solidFill>
              <a:srgbClr val="07667C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5D2C21D-144F-1644-B65C-83933223EEC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6"/>
          <a:stretch/>
        </p:blipFill>
        <p:spPr>
          <a:xfrm>
            <a:off x="10407289" y="3088473"/>
            <a:ext cx="1069848" cy="1298448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C02428C-8A9D-5147-8C7B-C19297A40C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516" y="2982773"/>
            <a:ext cx="1080313" cy="1272007"/>
          </a:xfrm>
          <a:prstGeom prst="rect">
            <a:avLst/>
          </a:prstGeom>
          <a:ln w="82550">
            <a:solidFill>
              <a:srgbClr val="07667C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DD86C1-CCDC-9543-A8F9-875CAB090D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6638" y="3111497"/>
            <a:ext cx="1040962" cy="1287842"/>
          </a:xfrm>
          <a:prstGeom prst="rect">
            <a:avLst/>
          </a:prstGeom>
          <a:ln w="76200">
            <a:solidFill>
              <a:srgbClr val="FF9300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5" name="Picture 4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BA4E7B97-E6C8-3245-B259-B76E416077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8947" y="3092753"/>
            <a:ext cx="1059362" cy="1296804"/>
          </a:xfrm>
          <a:prstGeom prst="rect">
            <a:avLst/>
          </a:prstGeom>
          <a:ln w="76200">
            <a:solidFill>
              <a:srgbClr val="FF9300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11" name="Picture 10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0C162906-6903-F04C-9772-E4B1E83CC8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685" y="5038028"/>
            <a:ext cx="1045361" cy="1280350"/>
          </a:xfrm>
          <a:prstGeom prst="rect">
            <a:avLst/>
          </a:prstGeom>
          <a:ln w="82550">
            <a:solidFill>
              <a:srgbClr val="07667C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71AB078-82CB-4249-8FAE-49B2CC221B72}"/>
              </a:ext>
            </a:extLst>
          </p:cNvPr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0407289" y="5151323"/>
            <a:ext cx="1069848" cy="1298448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3100" name="Picture 28" descr="Rachael Farber">
            <a:extLst>
              <a:ext uri="{FF2B5EF4-FFF2-40B4-BE49-F238E27FC236}">
                <a16:creationId xmlns:a16="http://schemas.microsoft.com/office/drawing/2014/main" id="{867AF632-4460-0BD5-3FBE-456F0768C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7219" y="981159"/>
            <a:ext cx="1087412" cy="1291981"/>
          </a:xfrm>
          <a:prstGeom prst="rect">
            <a:avLst/>
          </a:prstGeom>
          <a:noFill/>
          <a:ln w="82550">
            <a:solidFill>
              <a:srgbClr val="07667C"/>
            </a:solidFill>
          </a:ln>
          <a:effectLst>
            <a:outerShdw blurRad="50800" dist="38100" dir="2700000" algn="ctr" rotWithShape="0">
              <a:schemeClr val="tx1">
                <a:alpha val="6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193D57-6D0B-D6BE-E083-CF11EF8D8205}"/>
              </a:ext>
            </a:extLst>
          </p:cNvPr>
          <p:cNvSpPr txBox="1"/>
          <p:nvPr/>
        </p:nvSpPr>
        <p:spPr>
          <a:xfrm>
            <a:off x="2769273" y="2412781"/>
            <a:ext cx="12928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Rachael Farber, Faculty U Kansas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0B0F1-C67C-7B4D-4FB5-C64D2F336C7A}"/>
              </a:ext>
            </a:extLst>
          </p:cNvPr>
          <p:cNvSpPr txBox="1"/>
          <p:nvPr/>
        </p:nvSpPr>
        <p:spPr>
          <a:xfrm>
            <a:off x="10205189" y="6537659"/>
            <a:ext cx="13700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Ryan Porter, Staff Engineer, SLAC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4CA2A2-42CF-F36C-E304-874C40E21C3B}"/>
              </a:ext>
            </a:extLst>
          </p:cNvPr>
          <p:cNvSpPr txBox="1"/>
          <p:nvPr/>
        </p:nvSpPr>
        <p:spPr>
          <a:xfrm>
            <a:off x="8678493" y="4470238"/>
            <a:ext cx="13700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Alison McMillan, Staff Scientist, General Atomics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0B25B6-1ECA-F957-34C7-5CC1031D61AD}"/>
              </a:ext>
            </a:extLst>
          </p:cNvPr>
          <p:cNvSpPr txBox="1"/>
          <p:nvPr/>
        </p:nvSpPr>
        <p:spPr>
          <a:xfrm>
            <a:off x="7332775" y="6517232"/>
            <a:ext cx="15169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James Maniscalco, SRF Engineer, SLAC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CD0980-8039-FD3E-41DF-B4A98528F6DE}"/>
              </a:ext>
            </a:extLst>
          </p:cNvPr>
          <p:cNvSpPr txBox="1"/>
          <p:nvPr/>
        </p:nvSpPr>
        <p:spPr>
          <a:xfrm>
            <a:off x="10255729" y="4459355"/>
            <a:ext cx="12928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Jacob Graham, Scientist, NASA</a:t>
            </a:r>
          </a:p>
        </p:txBody>
      </p:sp>
      <p:pic>
        <p:nvPicPr>
          <p:cNvPr id="1026" name="Picture 2" descr="Darren Veit">
            <a:extLst>
              <a:ext uri="{FF2B5EF4-FFF2-40B4-BE49-F238E27FC236}">
                <a16:creationId xmlns:a16="http://schemas.microsoft.com/office/drawing/2014/main" id="{17A01F66-441A-153E-9282-6B2B9D220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42" b="10692"/>
          <a:stretch/>
        </p:blipFill>
        <p:spPr bwMode="auto">
          <a:xfrm>
            <a:off x="4317692" y="5130633"/>
            <a:ext cx="985171" cy="1306242"/>
          </a:xfrm>
          <a:prstGeom prst="rect">
            <a:avLst/>
          </a:prstGeom>
          <a:noFill/>
          <a:ln w="82550">
            <a:solidFill>
              <a:srgbClr val="07667C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B9340CD-72ED-D7C6-7A92-D11529DFD657}"/>
              </a:ext>
            </a:extLst>
          </p:cNvPr>
          <p:cNvSpPr txBox="1"/>
          <p:nvPr/>
        </p:nvSpPr>
        <p:spPr>
          <a:xfrm>
            <a:off x="4299698" y="6537659"/>
            <a:ext cx="1093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Darren </a:t>
            </a:r>
            <a:r>
              <a:rPr lang="en-US" sz="1100" dirty="0" err="1"/>
              <a:t>Veit</a:t>
            </a:r>
            <a:r>
              <a:rPr lang="en-US" sz="1100" dirty="0"/>
              <a:t>, Teacher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0C101B-9186-A970-1020-515AF56A26FF}"/>
              </a:ext>
            </a:extLst>
          </p:cNvPr>
          <p:cNvSpPr txBox="1"/>
          <p:nvPr/>
        </p:nvSpPr>
        <p:spPr>
          <a:xfrm>
            <a:off x="5783113" y="2333252"/>
            <a:ext cx="12289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Paul Cueva, Scientist, Corning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C7F4451-3DD4-D679-C455-E9469A2A1D53}"/>
              </a:ext>
            </a:extLst>
          </p:cNvPr>
          <p:cNvPicPr preferRelativeResize="0"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119" y="5204850"/>
            <a:ext cx="990957" cy="1262541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outerShdw blurRad="50800" dist="50800" dir="2700000" algn="tl" rotWithShape="0">
              <a:prstClr val="black">
                <a:alpha val="6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FD09FD8-732E-D110-1A3D-C5D39F99C5F5}"/>
              </a:ext>
            </a:extLst>
          </p:cNvPr>
          <p:cNvSpPr txBox="1"/>
          <p:nvPr/>
        </p:nvSpPr>
        <p:spPr>
          <a:xfrm>
            <a:off x="5879203" y="6562070"/>
            <a:ext cx="13763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Frank </a:t>
            </a:r>
            <a:r>
              <a:rPr lang="en-US" sz="1100" dirty="0" err="1"/>
              <a:t>Ikponmwen</a:t>
            </a:r>
            <a:r>
              <a:rPr lang="en-US" sz="1100" dirty="0"/>
              <a:t>, Scientist, FDA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BF1024-AADD-4911-8C29-28FD49DFBB31}"/>
              </a:ext>
            </a:extLst>
          </p:cNvPr>
          <p:cNvSpPr txBox="1"/>
          <p:nvPr/>
        </p:nvSpPr>
        <p:spPr>
          <a:xfrm>
            <a:off x="8781747" y="6514835"/>
            <a:ext cx="15418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Alden Pack, Postdoc, Sandia Nat. Lab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E870D2-4724-913B-A0D6-BEE420854F07}"/>
              </a:ext>
            </a:extLst>
          </p:cNvPr>
          <p:cNvSpPr txBox="1"/>
          <p:nvPr/>
        </p:nvSpPr>
        <p:spPr>
          <a:xfrm>
            <a:off x="165324" y="6401028"/>
            <a:ext cx="11508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Biswas </a:t>
            </a:r>
            <a:r>
              <a:rPr lang="en-US" sz="1100" dirty="0" err="1"/>
              <a:t>Rijal</a:t>
            </a:r>
            <a:r>
              <a:rPr lang="en-US" sz="1100" dirty="0"/>
              <a:t>, Postdoc, SUNY Buffalo</a:t>
            </a:r>
          </a:p>
        </p:txBody>
      </p:sp>
      <p:pic>
        <p:nvPicPr>
          <p:cNvPr id="1028" name="Picture 4" descr="Jeff Sayler">
            <a:extLst>
              <a:ext uri="{FF2B5EF4-FFF2-40B4-BE49-F238E27FC236}">
                <a16:creationId xmlns:a16="http://schemas.microsoft.com/office/drawing/2014/main" id="{318B36BD-B5BF-78E7-E945-CC57197A3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02" b="23783"/>
          <a:stretch/>
        </p:blipFill>
        <p:spPr bwMode="auto">
          <a:xfrm>
            <a:off x="4251095" y="3007489"/>
            <a:ext cx="1090564" cy="1280350"/>
          </a:xfrm>
          <a:prstGeom prst="rect">
            <a:avLst/>
          </a:prstGeom>
          <a:noFill/>
          <a:ln w="76200">
            <a:solidFill>
              <a:srgbClr val="07667C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D758B57-B6E0-349D-574A-2898805459F0}"/>
              </a:ext>
            </a:extLst>
          </p:cNvPr>
          <p:cNvSpPr txBox="1"/>
          <p:nvPr/>
        </p:nvSpPr>
        <p:spPr>
          <a:xfrm>
            <a:off x="4180807" y="4309407"/>
            <a:ext cx="12524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Jeffrey </a:t>
            </a:r>
            <a:r>
              <a:rPr lang="en-US" sz="1100" dirty="0" err="1"/>
              <a:t>Sayler</a:t>
            </a:r>
            <a:r>
              <a:rPr lang="en-US" sz="1100" dirty="0"/>
              <a:t>, Engineer, LASP, Boulder CO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E77B75-8A1D-163A-BEBA-6B96326D9D73}"/>
              </a:ext>
            </a:extLst>
          </p:cNvPr>
          <p:cNvSpPr txBox="1"/>
          <p:nvPr/>
        </p:nvSpPr>
        <p:spPr>
          <a:xfrm>
            <a:off x="2817565" y="6486057"/>
            <a:ext cx="13700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Aron </a:t>
            </a:r>
            <a:r>
              <a:rPr lang="en-US" sz="1100" dirty="0" err="1"/>
              <a:t>Tesfamichael</a:t>
            </a:r>
            <a:r>
              <a:rPr lang="en-US" sz="1100" dirty="0"/>
              <a:t>, MS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3FB4EF-8F0C-C19A-275C-A7D1E8488B36}"/>
              </a:ext>
            </a:extLst>
          </p:cNvPr>
          <p:cNvSpPr txBox="1"/>
          <p:nvPr/>
        </p:nvSpPr>
        <p:spPr>
          <a:xfrm>
            <a:off x="65937" y="4325089"/>
            <a:ext cx="137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Danilo </a:t>
            </a:r>
            <a:r>
              <a:rPr lang="en-US" sz="1100" dirty="0" err="1"/>
              <a:t>Liarte</a:t>
            </a:r>
            <a:r>
              <a:rPr lang="en-US" sz="1100" dirty="0"/>
              <a:t>, Young Investigator </a:t>
            </a:r>
            <a:r>
              <a:rPr lang="en-US" sz="1000" dirty="0"/>
              <a:t>São Paulo State U</a:t>
            </a:r>
            <a:endParaRPr lang="en-US" sz="11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D06D76-E625-CB1C-04D5-1F95555B1F85}"/>
              </a:ext>
            </a:extLst>
          </p:cNvPr>
          <p:cNvSpPr txBox="1"/>
          <p:nvPr/>
        </p:nvSpPr>
        <p:spPr>
          <a:xfrm>
            <a:off x="7322283" y="4524520"/>
            <a:ext cx="14387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Andy </a:t>
            </a:r>
            <a:r>
              <a:rPr lang="en-US" sz="1100" dirty="0" err="1"/>
              <a:t>Linschied</a:t>
            </a:r>
            <a:r>
              <a:rPr lang="en-US" sz="1100" dirty="0"/>
              <a:t>, Scientist, TomTom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10C8BF-FC18-87CC-F3A6-17AEEA524BF2}"/>
              </a:ext>
            </a:extLst>
          </p:cNvPr>
          <p:cNvSpPr txBox="1"/>
          <p:nvPr/>
        </p:nvSpPr>
        <p:spPr>
          <a:xfrm>
            <a:off x="1486104" y="2328967"/>
            <a:ext cx="12524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Mariah Brown, MS, Math Teacher </a:t>
            </a:r>
          </a:p>
        </p:txBody>
      </p:sp>
      <p:pic>
        <p:nvPicPr>
          <p:cNvPr id="12" name="Picture 4" descr="Daniel Hall">
            <a:extLst>
              <a:ext uri="{FF2B5EF4-FFF2-40B4-BE49-F238E27FC236}">
                <a16:creationId xmlns:a16="http://schemas.microsoft.com/office/drawing/2014/main" id="{F5C737CA-9BEB-1A89-D0F6-CFEF6A909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9203" y="3111497"/>
            <a:ext cx="1141538" cy="1296918"/>
          </a:xfrm>
          <a:prstGeom prst="rect">
            <a:avLst/>
          </a:prstGeom>
          <a:noFill/>
          <a:ln w="76200">
            <a:solidFill>
              <a:srgbClr val="FF9300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AD31EE-0022-6C9A-89E4-C92E8A29C669}"/>
              </a:ext>
            </a:extLst>
          </p:cNvPr>
          <p:cNvSpPr txBox="1"/>
          <p:nvPr/>
        </p:nvSpPr>
        <p:spPr>
          <a:xfrm>
            <a:off x="5836176" y="4541569"/>
            <a:ext cx="14296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Daniel Hall, Sr. Design Engineer, ASML</a:t>
            </a:r>
          </a:p>
        </p:txBody>
      </p:sp>
      <p:pic>
        <p:nvPicPr>
          <p:cNvPr id="1030" name="Picture 6" descr="Nilanjan Banerjee">
            <a:extLst>
              <a:ext uri="{FF2B5EF4-FFF2-40B4-BE49-F238E27FC236}">
                <a16:creationId xmlns:a16="http://schemas.microsoft.com/office/drawing/2014/main" id="{7DEF2C62-BDA5-4ED2-768A-CDCFD6D7C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530" y="947230"/>
            <a:ext cx="1087412" cy="1289580"/>
          </a:xfrm>
          <a:prstGeom prst="rect">
            <a:avLst/>
          </a:prstGeom>
          <a:noFill/>
          <a:ln w="82550">
            <a:solidFill>
              <a:srgbClr val="07667C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CB5C21-AC0B-535A-C9C4-AB93688F9350}"/>
              </a:ext>
            </a:extLst>
          </p:cNvPr>
          <p:cNvSpPr txBox="1"/>
          <p:nvPr/>
        </p:nvSpPr>
        <p:spPr>
          <a:xfrm>
            <a:off x="79078" y="2299763"/>
            <a:ext cx="13763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Nilanjan Banerjee, Postdoc, U Chicago </a:t>
            </a:r>
          </a:p>
        </p:txBody>
      </p:sp>
      <p:pic>
        <p:nvPicPr>
          <p:cNvPr id="1032" name="Picture 8" descr="Srinidhi Mula">
            <a:extLst>
              <a:ext uri="{FF2B5EF4-FFF2-40B4-BE49-F238E27FC236}">
                <a16:creationId xmlns:a16="http://schemas.microsoft.com/office/drawing/2014/main" id="{9E843A74-9B62-D0A6-9CB2-1D124321D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6502" y="2997682"/>
            <a:ext cx="1100699" cy="1287842"/>
          </a:xfrm>
          <a:prstGeom prst="rect">
            <a:avLst/>
          </a:prstGeom>
          <a:noFill/>
          <a:ln w="82550">
            <a:solidFill>
              <a:srgbClr val="07667C"/>
            </a:solidFill>
          </a:ln>
          <a:effectLst>
            <a:outerShdw blurRad="50800" dist="50800" dir="2700000" algn="ctr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631203-716B-9626-1E2A-DD7D2175D8B1}"/>
              </a:ext>
            </a:extLst>
          </p:cNvPr>
          <p:cNvSpPr txBox="1"/>
          <p:nvPr/>
        </p:nvSpPr>
        <p:spPr>
          <a:xfrm>
            <a:off x="1414858" y="4309407"/>
            <a:ext cx="12704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Srindhi</a:t>
            </a:r>
            <a:r>
              <a:rPr lang="en-US" sz="1100" dirty="0"/>
              <a:t> </a:t>
            </a:r>
            <a:r>
              <a:rPr lang="en-US" sz="1100" dirty="0" err="1"/>
              <a:t>Mula</a:t>
            </a:r>
            <a:r>
              <a:rPr lang="en-US" sz="1100" dirty="0"/>
              <a:t>, PhD candidate, TU Delft</a:t>
            </a:r>
          </a:p>
        </p:txBody>
      </p:sp>
      <p:pic>
        <p:nvPicPr>
          <p:cNvPr id="10" name="Picture 8" descr="Michelle Kelley">
            <a:extLst>
              <a:ext uri="{FF2B5EF4-FFF2-40B4-BE49-F238E27FC236}">
                <a16:creationId xmlns:a16="http://schemas.microsoft.com/office/drawing/2014/main" id="{79B9B76E-D401-7549-675D-DF4428AC2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8901" y="982581"/>
            <a:ext cx="990957" cy="1313744"/>
          </a:xfrm>
          <a:prstGeom prst="rect">
            <a:avLst/>
          </a:prstGeom>
          <a:noFill/>
          <a:ln w="82550">
            <a:solidFill>
              <a:srgbClr val="07667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A52439-6EB7-CCA3-CEA6-AF4531BD222B}"/>
              </a:ext>
            </a:extLst>
          </p:cNvPr>
          <p:cNvSpPr txBox="1"/>
          <p:nvPr/>
        </p:nvSpPr>
        <p:spPr>
          <a:xfrm>
            <a:off x="3928456" y="2412781"/>
            <a:ext cx="16442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Michelle Kelley</a:t>
            </a:r>
          </a:p>
          <a:p>
            <a:pPr algn="ctr"/>
            <a:r>
              <a:rPr lang="en-US" sz="1100" dirty="0"/>
              <a:t>Postdoc, RPI</a:t>
            </a:r>
          </a:p>
        </p:txBody>
      </p:sp>
      <p:pic>
        <p:nvPicPr>
          <p:cNvPr id="18" name="Picture 17" descr="A picture containing person&#10;&#10;Description automatically generated">
            <a:extLst>
              <a:ext uri="{FF2B5EF4-FFF2-40B4-BE49-F238E27FC236}">
                <a16:creationId xmlns:a16="http://schemas.microsoft.com/office/drawing/2014/main" id="{42E1C9C7-D9CB-83DF-C760-0F8B20001D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22156" y="2990039"/>
            <a:ext cx="939800" cy="1231900"/>
          </a:xfrm>
          <a:prstGeom prst="rect">
            <a:avLst/>
          </a:prstGeom>
          <a:ln w="82550">
            <a:solidFill>
              <a:srgbClr val="07667C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3669D4-3777-202A-E7C9-6286CA8605C4}"/>
              </a:ext>
            </a:extLst>
          </p:cNvPr>
          <p:cNvSpPr txBox="1"/>
          <p:nvPr/>
        </p:nvSpPr>
        <p:spPr>
          <a:xfrm>
            <a:off x="2641196" y="4309700"/>
            <a:ext cx="16442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Thomas </a:t>
            </a:r>
            <a:r>
              <a:rPr lang="en-US" sz="1100" dirty="0" err="1"/>
              <a:t>Oseroff</a:t>
            </a:r>
            <a:endParaRPr lang="en-US" sz="1100" dirty="0"/>
          </a:p>
          <a:p>
            <a:pPr algn="ctr"/>
            <a:r>
              <a:rPr lang="en-US" sz="1100" dirty="0"/>
              <a:t>Research Assoc.</a:t>
            </a:r>
          </a:p>
          <a:p>
            <a:pPr algn="ctr"/>
            <a:r>
              <a:rPr lang="en-US" sz="1100" dirty="0"/>
              <a:t> Cornell</a:t>
            </a:r>
          </a:p>
        </p:txBody>
      </p:sp>
      <p:pic>
        <p:nvPicPr>
          <p:cNvPr id="21" name="Picture 20" descr="A picture containing text, clothing, hairpiece&#10;&#10;Description automatically generated">
            <a:extLst>
              <a:ext uri="{FF2B5EF4-FFF2-40B4-BE49-F238E27FC236}">
                <a16:creationId xmlns:a16="http://schemas.microsoft.com/office/drawing/2014/main" id="{E0377BC4-F892-D13A-0517-55C428CB780F}"/>
              </a:ext>
            </a:extLst>
          </p:cNvPr>
          <p:cNvPicPr>
            <a:picLocks/>
          </p:cNvPicPr>
          <p:nvPr/>
        </p:nvPicPr>
        <p:blipFill>
          <a:blip r:embed="rId23"/>
          <a:stretch>
            <a:fillRect/>
          </a:stretch>
        </p:blipFill>
        <p:spPr>
          <a:xfrm>
            <a:off x="1580129" y="5121687"/>
            <a:ext cx="1093655" cy="1257773"/>
          </a:xfrm>
          <a:prstGeom prst="rect">
            <a:avLst/>
          </a:prstGeom>
          <a:ln w="82550">
            <a:solidFill>
              <a:srgbClr val="07667C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0852C1B-19A4-C7BD-0132-5727DBC0C8E0}"/>
              </a:ext>
            </a:extLst>
          </p:cNvPr>
          <p:cNvSpPr txBox="1"/>
          <p:nvPr/>
        </p:nvSpPr>
        <p:spPr>
          <a:xfrm>
            <a:off x="1398535" y="6414444"/>
            <a:ext cx="1693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Nathan Sitaraman</a:t>
            </a:r>
          </a:p>
          <a:p>
            <a:pPr algn="ctr"/>
            <a:r>
              <a:rPr lang="en-US" sz="1200" dirty="0"/>
              <a:t>Postdoc, Cornell</a:t>
            </a:r>
          </a:p>
        </p:txBody>
      </p:sp>
      <p:pic>
        <p:nvPicPr>
          <p:cNvPr id="27" name="Picture 26" descr="Benjamin Francis">
            <a:extLst>
              <a:ext uri="{FF2B5EF4-FFF2-40B4-BE49-F238E27FC236}">
                <a16:creationId xmlns:a16="http://schemas.microsoft.com/office/drawing/2014/main" id="{61B1C8CD-2909-458C-11D0-CD10C00A2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16"/>
          <a:stretch/>
        </p:blipFill>
        <p:spPr bwMode="auto">
          <a:xfrm>
            <a:off x="7219823" y="960659"/>
            <a:ext cx="1187266" cy="1320345"/>
          </a:xfrm>
          <a:prstGeom prst="rect">
            <a:avLst/>
          </a:prstGeom>
          <a:noFill/>
          <a:ln w="76200">
            <a:solidFill>
              <a:srgbClr val="FF9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BBE6B5A-0777-148E-3067-D08C625C78A5}"/>
              </a:ext>
            </a:extLst>
          </p:cNvPr>
          <p:cNvSpPr txBox="1"/>
          <p:nvPr/>
        </p:nvSpPr>
        <p:spPr>
          <a:xfrm>
            <a:off x="7133340" y="2309895"/>
            <a:ext cx="18733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Benjamin Francis</a:t>
            </a:r>
          </a:p>
          <a:p>
            <a:r>
              <a:rPr lang="en-US" sz="1100" dirty="0"/>
              <a:t>Chief Scientist, Achilles Heel Tech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E3F90F4-AE57-148A-7921-C846532692B4}"/>
              </a:ext>
            </a:extLst>
          </p:cNvPr>
          <p:cNvGrpSpPr/>
          <p:nvPr/>
        </p:nvGrpSpPr>
        <p:grpSpPr>
          <a:xfrm>
            <a:off x="9694360" y="1227932"/>
            <a:ext cx="2171685" cy="879039"/>
            <a:chOff x="10154653" y="5454316"/>
            <a:chExt cx="2171685" cy="87903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E57F45D-C7FA-0AFF-D661-6F375E462876}"/>
                </a:ext>
              </a:extLst>
            </p:cNvPr>
            <p:cNvSpPr txBox="1"/>
            <p:nvPr/>
          </p:nvSpPr>
          <p:spPr>
            <a:xfrm>
              <a:off x="10557905" y="5500000"/>
              <a:ext cx="17684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Academia</a:t>
              </a:r>
            </a:p>
            <a:p>
              <a:r>
                <a:rPr lang="en-US" sz="1600" dirty="0"/>
                <a:t>Industry</a:t>
              </a:r>
            </a:p>
            <a:p>
              <a:r>
                <a:rPr lang="en-US" sz="1600" dirty="0"/>
                <a:t>National Lab/Gov</a:t>
              </a:r>
            </a:p>
          </p:txBody>
        </p:sp>
        <p:sp>
          <p:nvSpPr>
            <p:cNvPr id="45" name="Bevel 44">
              <a:extLst>
                <a:ext uri="{FF2B5EF4-FFF2-40B4-BE49-F238E27FC236}">
                  <a16:creationId xmlns:a16="http://schemas.microsoft.com/office/drawing/2014/main" id="{722FCEA2-FF50-17CC-84AF-EA12C418DEAD}"/>
                </a:ext>
              </a:extLst>
            </p:cNvPr>
            <p:cNvSpPr/>
            <p:nvPr/>
          </p:nvSpPr>
          <p:spPr>
            <a:xfrm flipH="1" flipV="1">
              <a:off x="10154653" y="6021093"/>
              <a:ext cx="403252" cy="312262"/>
            </a:xfrm>
            <a:prstGeom prst="bevel">
              <a:avLst/>
            </a:prstGeom>
            <a:solidFill>
              <a:srgbClr val="92141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Bevel 46">
              <a:extLst>
                <a:ext uri="{FF2B5EF4-FFF2-40B4-BE49-F238E27FC236}">
                  <a16:creationId xmlns:a16="http://schemas.microsoft.com/office/drawing/2014/main" id="{4B55F12C-2D1E-788E-B4ED-038BB4FAE2F8}"/>
                </a:ext>
              </a:extLst>
            </p:cNvPr>
            <p:cNvSpPr/>
            <p:nvPr/>
          </p:nvSpPr>
          <p:spPr>
            <a:xfrm flipH="1" flipV="1">
              <a:off x="10158722" y="5701759"/>
              <a:ext cx="403252" cy="312262"/>
            </a:xfrm>
            <a:prstGeom prst="bevel">
              <a:avLst/>
            </a:prstGeom>
            <a:solidFill>
              <a:srgbClr val="F48C00"/>
            </a:solidFill>
            <a:ln>
              <a:solidFill>
                <a:srgbClr val="F48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Bevel 50">
              <a:extLst>
                <a:ext uri="{FF2B5EF4-FFF2-40B4-BE49-F238E27FC236}">
                  <a16:creationId xmlns:a16="http://schemas.microsoft.com/office/drawing/2014/main" id="{D9611E20-D6B2-7640-F4F0-CB8B4B890243}"/>
                </a:ext>
              </a:extLst>
            </p:cNvPr>
            <p:cNvSpPr/>
            <p:nvPr/>
          </p:nvSpPr>
          <p:spPr>
            <a:xfrm flipH="1" flipV="1">
              <a:off x="10154653" y="5454316"/>
              <a:ext cx="403252" cy="312262"/>
            </a:xfrm>
            <a:prstGeom prst="bevel">
              <a:avLst/>
            </a:prstGeom>
            <a:solidFill>
              <a:srgbClr val="07667C"/>
            </a:solidFill>
            <a:ln>
              <a:solidFill>
                <a:srgbClr val="0766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41726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DF31A38F-62AA-BC40-914C-878C9D77D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691" y="102854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5994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Summary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AEB349-DE23-6245-9DF9-01FDBD1AEB4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" t="20010" r="6385" b="29639"/>
          <a:stretch/>
        </p:blipFill>
        <p:spPr bwMode="auto">
          <a:xfrm>
            <a:off x="331999" y="882286"/>
            <a:ext cx="2362106" cy="2161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3EF561-52B9-8644-8BAD-2A4684C9274B}"/>
              </a:ext>
            </a:extLst>
          </p:cNvPr>
          <p:cNvSpPr txBox="1"/>
          <p:nvPr/>
        </p:nvSpPr>
        <p:spPr>
          <a:xfrm>
            <a:off x="10299" y="2986995"/>
            <a:ext cx="3005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/>
              <a:t>Nb-Zr alloy on Nb plate (electroplating + annealing) 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594C0D68-5634-55CC-3511-1BAC0067915F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D93DC710-9C05-3D09-7EF0-7CDA01ABF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A0EA48-0935-8FAA-911A-C875E14A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43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8BFA32-E29D-8149-95C2-54EA3EC32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1161" y="879755"/>
            <a:ext cx="2767036" cy="3679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42BE45-94EA-918C-F894-72D2913CEC07}"/>
              </a:ext>
            </a:extLst>
          </p:cNvPr>
          <p:cNvSpPr txBox="1"/>
          <p:nvPr/>
        </p:nvSpPr>
        <p:spPr>
          <a:xfrm>
            <a:off x="9203592" y="4609054"/>
            <a:ext cx="281460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1" dirty="0">
                <a:solidFill>
                  <a:srgbClr val="000000"/>
                </a:solidFill>
                <a:effectLst/>
              </a:rPr>
              <a:t>“Sub-Monolayer and Monolayer Sn Adsorption and Diffusion Behavior on Oxidized Nb(100)” </a:t>
            </a:r>
            <a:r>
              <a:rPr lang="en-US" sz="1800" i="1" dirty="0" err="1">
                <a:solidFill>
                  <a:srgbClr val="000000"/>
                </a:solidFill>
                <a:effectLst/>
              </a:rPr>
              <a:t>Willson</a:t>
            </a:r>
            <a:r>
              <a:rPr lang="en-US" sz="1800" i="1" dirty="0">
                <a:solidFill>
                  <a:srgbClr val="000000"/>
                </a:solidFill>
                <a:effectLst/>
              </a:rPr>
              <a:t> et al. </a:t>
            </a:r>
          </a:p>
          <a:p>
            <a:pPr algn="ctr"/>
            <a:r>
              <a:rPr lang="en-US" sz="1800" b="0" i="1" dirty="0">
                <a:solidFill>
                  <a:srgbClr val="000000"/>
                </a:solidFill>
                <a:effectLst/>
              </a:rPr>
              <a:t>J. Phys. Chem. C, 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127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, 6, 3339-3348 (2023) </a:t>
            </a:r>
            <a:endParaRPr lang="en-US" sz="1800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19FE40-403D-F9C6-10E8-9041CBF1F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34" y="3633326"/>
            <a:ext cx="2238035" cy="22589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ACF8CF-3CCD-7D56-2E39-0056547BC889}"/>
              </a:ext>
            </a:extLst>
          </p:cNvPr>
          <p:cNvSpPr txBox="1"/>
          <p:nvPr/>
        </p:nvSpPr>
        <p:spPr>
          <a:xfrm>
            <a:off x="-12691" y="5939931"/>
            <a:ext cx="3005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/>
              <a:t>TDGL simulations of field enhancement from rough surfaces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1F54CD9-DD76-BC8F-204E-6A0D096BB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5" b="68501"/>
          <a:stretch/>
        </p:blipFill>
        <p:spPr bwMode="auto">
          <a:xfrm>
            <a:off x="5768276" y="1090938"/>
            <a:ext cx="3487202" cy="128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46DE00-CC5D-2F34-B97C-9A4221A438C5}"/>
              </a:ext>
            </a:extLst>
          </p:cNvPr>
          <p:cNvSpPr txBox="1"/>
          <p:nvPr/>
        </p:nvSpPr>
        <p:spPr>
          <a:xfrm>
            <a:off x="5768276" y="2466901"/>
            <a:ext cx="3396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A fully </a:t>
            </a:r>
            <a:r>
              <a:rPr lang="en-US" sz="1600" i="1" dirty="0">
                <a:solidFill>
                  <a:srgbClr val="000000"/>
                </a:solidFill>
              </a:rPr>
              <a:t>ab initio </a:t>
            </a:r>
            <a:r>
              <a:rPr lang="en-US" sz="1600" dirty="0">
                <a:solidFill>
                  <a:srgbClr val="000000"/>
                </a:solidFill>
              </a:rPr>
              <a:t>approach to inelastic atom–surface scattering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i="1" dirty="0">
                <a:solidFill>
                  <a:srgbClr val="000000"/>
                </a:solidFill>
              </a:rPr>
              <a:t>Phys. Rev. Lett</a:t>
            </a:r>
            <a:r>
              <a:rPr lang="en-US" sz="1600" dirty="0">
                <a:solidFill>
                  <a:srgbClr val="000000"/>
                </a:solidFill>
              </a:rPr>
              <a:t>., in review</a:t>
            </a:r>
            <a:endParaRPr lang="en-US" sz="16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31D294B6-A82F-4855-E01E-F9579D517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182" y="3696745"/>
            <a:ext cx="3095830" cy="173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A233296-4A25-4C08-F46B-39D11BC610AB}"/>
              </a:ext>
            </a:extLst>
          </p:cNvPr>
          <p:cNvSpPr txBox="1"/>
          <p:nvPr/>
        </p:nvSpPr>
        <p:spPr>
          <a:xfrm>
            <a:off x="3028172" y="5523685"/>
            <a:ext cx="240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000000"/>
                </a:solidFill>
              </a:rPr>
              <a:t>Three-fluid model of anti-Q slope</a:t>
            </a:r>
            <a:endParaRPr lang="en-US" sz="1800" b="0" i="1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EC75DE4E-BA58-A18C-53EC-6322862CA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607" y="998812"/>
            <a:ext cx="2719167" cy="143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BE603BE-6CB2-5BDF-58D2-D2295FD1F48A}"/>
              </a:ext>
            </a:extLst>
          </p:cNvPr>
          <p:cNvSpPr txBox="1"/>
          <p:nvPr/>
        </p:nvSpPr>
        <p:spPr>
          <a:xfrm>
            <a:off x="2812884" y="2447392"/>
            <a:ext cx="309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Enhanced superconductivity of Nb by Zr doping </a:t>
            </a:r>
          </a:p>
          <a:p>
            <a:pPr algn="ctr"/>
            <a:r>
              <a:rPr lang="en-US" sz="1600" b="0" i="1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Phys. Rev. Applied, accepted</a:t>
            </a:r>
            <a:endParaRPr lang="en-US" sz="1600" i="1" dirty="0"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1D28446-8D94-51D9-9A75-E6D27750A1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4158" y="3493762"/>
            <a:ext cx="2276205" cy="21299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49B761-E780-D0DC-B0F0-A0D3F87F7FB9}"/>
              </a:ext>
            </a:extLst>
          </p:cNvPr>
          <p:cNvSpPr txBox="1"/>
          <p:nvPr/>
        </p:nvSpPr>
        <p:spPr>
          <a:xfrm>
            <a:off x="5244085" y="5656740"/>
            <a:ext cx="3723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6743" lvl="1" algn="ctr"/>
            <a:r>
              <a:rPr lang="en-US" sz="1800" i="1" dirty="0"/>
              <a:t>Computational prediction of Nb-stabilization of MoB</a:t>
            </a:r>
            <a:r>
              <a:rPr lang="en-US" sz="1800" i="1" baseline="-25000" dirty="0"/>
              <a:t>2</a:t>
            </a:r>
            <a:r>
              <a:rPr lang="en-US" sz="1800" i="1" dirty="0"/>
              <a:t> superconductor.</a:t>
            </a:r>
          </a:p>
        </p:txBody>
      </p:sp>
    </p:spTree>
    <p:extLst>
      <p:ext uri="{BB962C8B-B14F-4D97-AF65-F5344CB8AC3E}">
        <p14:creationId xmlns:p14="http://schemas.microsoft.com/office/powerpoint/2010/main" val="293097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4468FA1-C8B2-544A-BEA5-F386FCE4D3B7}"/>
              </a:ext>
            </a:extLst>
          </p:cNvPr>
          <p:cNvGrpSpPr/>
          <p:nvPr/>
        </p:nvGrpSpPr>
        <p:grpSpPr>
          <a:xfrm>
            <a:off x="2038998" y="4987526"/>
            <a:ext cx="3683580" cy="584165"/>
            <a:chOff x="6300517" y="3254268"/>
            <a:chExt cx="2146048" cy="48799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9272C57-DF56-4B43-A165-16CE421ADDB2}"/>
                </a:ext>
              </a:extLst>
            </p:cNvPr>
            <p:cNvSpPr txBox="1"/>
            <p:nvPr/>
          </p:nvSpPr>
          <p:spPr>
            <a:xfrm>
              <a:off x="6665369" y="3254268"/>
              <a:ext cx="1781196" cy="487994"/>
            </a:xfrm>
            <a:prstGeom prst="rect">
              <a:avLst/>
            </a:prstGeom>
            <a:solidFill>
              <a:srgbClr val="FEFFFE"/>
            </a:solidFill>
            <a:ln w="25400" cap="flat" cmpd="sng" algn="ctr">
              <a:solidFill>
                <a:srgbClr val="B31B1B"/>
              </a:solidFill>
              <a:prstDash val="solid"/>
            </a:ln>
            <a:effectLst>
              <a:glow rad="406400">
                <a:srgbClr val="FFC000"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defTabSz="608564"/>
              <a:r>
                <a:rPr lang="en-US" sz="1598" b="1" kern="0" dirty="0">
                  <a:solidFill>
                    <a:srgbClr val="B31B1B"/>
                  </a:solidFill>
                  <a:latin typeface="Arial"/>
                </a:rPr>
                <a:t>Future CBB (optimal outcome) 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C0E1483-0108-CA40-9033-721836FDCD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0517" y="3505195"/>
              <a:ext cx="377703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B31B1B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DCE04E4-0054-8B4C-936C-FDCD88DF99B7}"/>
              </a:ext>
            </a:extLst>
          </p:cNvPr>
          <p:cNvGrpSpPr/>
          <p:nvPr/>
        </p:nvGrpSpPr>
        <p:grpSpPr>
          <a:xfrm>
            <a:off x="756409" y="1262987"/>
            <a:ext cx="1331562" cy="5050898"/>
            <a:chOff x="4774020" y="1396298"/>
            <a:chExt cx="775765" cy="378406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82BCA3A-810C-9E41-912B-A22F4F884D44}"/>
                </a:ext>
              </a:extLst>
            </p:cNvPr>
            <p:cNvSpPr/>
            <p:nvPr/>
          </p:nvSpPr>
          <p:spPr>
            <a:xfrm>
              <a:off x="4779255" y="1396298"/>
              <a:ext cx="448099" cy="3784065"/>
            </a:xfrm>
            <a:prstGeom prst="rect">
              <a:avLst/>
            </a:prstGeom>
            <a:gradFill flip="none" rotWithShape="1">
              <a:gsLst>
                <a:gs pos="45000">
                  <a:srgbClr val="FFFF00"/>
                </a:gs>
                <a:gs pos="70000">
                  <a:srgbClr val="FF9300"/>
                </a:gs>
                <a:gs pos="0">
                  <a:srgbClr val="FEFFFE">
                    <a:lumMod val="25000"/>
                  </a:srgbClr>
                </a:gs>
                <a:gs pos="99000">
                  <a:srgbClr val="B31B1B"/>
                </a:gs>
              </a:gsLst>
              <a:lin ang="16200000" scaled="1"/>
              <a:tileRect/>
            </a:gradFill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08564">
                <a:defRPr/>
              </a:pPr>
              <a:endParaRPr lang="en-US" sz="2396" kern="0" dirty="0">
                <a:solidFill>
                  <a:srgbClr val="FEFFFE"/>
                </a:solidFill>
                <a:latin typeface="Arial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F6B0256-201E-E74E-A73E-4D5EBB3309A2}"/>
                </a:ext>
              </a:extLst>
            </p:cNvPr>
            <p:cNvCxnSpPr>
              <a:cxnSpLocks/>
            </p:cNvCxnSpPr>
            <p:nvPr/>
          </p:nvCxnSpPr>
          <p:spPr>
            <a:xfrm>
              <a:off x="4784654" y="1839432"/>
              <a:ext cx="470273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F7C37CF-F0E4-B845-BDB9-9B8284315FEC}"/>
                </a:ext>
              </a:extLst>
            </p:cNvPr>
            <p:cNvCxnSpPr>
              <a:cxnSpLocks/>
            </p:cNvCxnSpPr>
            <p:nvPr/>
          </p:nvCxnSpPr>
          <p:spPr>
            <a:xfrm>
              <a:off x="4777564" y="4435361"/>
              <a:ext cx="470273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5F663F3-043D-7445-B9FF-46E0D4173DF3}"/>
                </a:ext>
              </a:extLst>
            </p:cNvPr>
            <p:cNvCxnSpPr>
              <a:cxnSpLocks/>
            </p:cNvCxnSpPr>
            <p:nvPr/>
          </p:nvCxnSpPr>
          <p:spPr>
            <a:xfrm>
              <a:off x="4781109" y="3499229"/>
              <a:ext cx="470273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5DCB0E3-5410-E545-8286-25A965847643}"/>
                </a:ext>
              </a:extLst>
            </p:cNvPr>
            <p:cNvCxnSpPr>
              <a:cxnSpLocks/>
            </p:cNvCxnSpPr>
            <p:nvPr/>
          </p:nvCxnSpPr>
          <p:spPr>
            <a:xfrm>
              <a:off x="4774020" y="2689581"/>
              <a:ext cx="470273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220E95-663E-6F44-9DFE-EE3CC90E8A4A}"/>
                </a:ext>
              </a:extLst>
            </p:cNvPr>
            <p:cNvSpPr txBox="1"/>
            <p:nvPr/>
          </p:nvSpPr>
          <p:spPr>
            <a:xfrm>
              <a:off x="5231394" y="4242392"/>
              <a:ext cx="207514" cy="345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64">
                <a:defRPr/>
              </a:pPr>
              <a:r>
                <a:rPr lang="en-US" sz="2396" kern="0" dirty="0">
                  <a:solidFill>
                    <a:srgbClr val="000000"/>
                  </a:solidFill>
                  <a:latin typeface="Arial"/>
                </a:rPr>
                <a:t>4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A0B95D-1A6F-6E49-BFD4-96B0730B4C18}"/>
                </a:ext>
              </a:extLst>
            </p:cNvPr>
            <p:cNvSpPr txBox="1"/>
            <p:nvPr/>
          </p:nvSpPr>
          <p:spPr>
            <a:xfrm>
              <a:off x="5231711" y="3313222"/>
              <a:ext cx="307442" cy="345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64">
                <a:defRPr/>
              </a:pPr>
              <a:r>
                <a:rPr lang="en-US" sz="2396" kern="0" dirty="0">
                  <a:solidFill>
                    <a:srgbClr val="000000"/>
                  </a:solidFill>
                  <a:latin typeface="Arial"/>
                </a:rPr>
                <a:t>10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5927A07-B16F-AC47-BE1C-5770266C0106}"/>
                </a:ext>
              </a:extLst>
            </p:cNvPr>
            <p:cNvSpPr txBox="1"/>
            <p:nvPr/>
          </p:nvSpPr>
          <p:spPr>
            <a:xfrm>
              <a:off x="5242343" y="2506968"/>
              <a:ext cx="307442" cy="345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64">
                <a:defRPr/>
              </a:pPr>
              <a:r>
                <a:rPr lang="en-US" sz="2396" kern="0" dirty="0">
                  <a:solidFill>
                    <a:srgbClr val="000000"/>
                  </a:solidFill>
                  <a:latin typeface="Arial"/>
                </a:rPr>
                <a:t>20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EBA0511-CABE-2A46-B023-2A52D1D2B255}"/>
                </a:ext>
              </a:extLst>
            </p:cNvPr>
            <p:cNvSpPr txBox="1"/>
            <p:nvPr/>
          </p:nvSpPr>
          <p:spPr>
            <a:xfrm>
              <a:off x="5238165" y="1667587"/>
              <a:ext cx="307443" cy="345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64">
                <a:defRPr/>
              </a:pPr>
              <a:r>
                <a:rPr lang="en-US" sz="2396" kern="0" dirty="0">
                  <a:solidFill>
                    <a:srgbClr val="000000"/>
                  </a:solidFill>
                  <a:latin typeface="Arial"/>
                </a:rPr>
                <a:t>40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17AC9D75-3270-5D41-94D9-960F13831B18}"/>
              </a:ext>
            </a:extLst>
          </p:cNvPr>
          <p:cNvSpPr txBox="1"/>
          <p:nvPr/>
        </p:nvSpPr>
        <p:spPr>
          <a:xfrm rot="16200000">
            <a:off x="-2474405" y="3590986"/>
            <a:ext cx="574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8564"/>
            <a:r>
              <a:rPr lang="en-US" sz="1800" dirty="0">
                <a:solidFill>
                  <a:srgbClr val="000000"/>
                </a:solidFill>
                <a:latin typeface="Arial"/>
              </a:rPr>
              <a:t>Cryogenic AC cooling power (W/active meter)/(MV/m)</a:t>
            </a:r>
            <a:r>
              <a:rPr lang="en-US" sz="1800" baseline="30000" dirty="0">
                <a:solidFill>
                  <a:srgbClr val="000000"/>
                </a:solidFill>
                <a:latin typeface="Arial"/>
              </a:rPr>
              <a:t>2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0A3F6B9-8035-B644-A0F2-B014D0513B3C}"/>
              </a:ext>
            </a:extLst>
          </p:cNvPr>
          <p:cNvGrpSpPr/>
          <p:nvPr/>
        </p:nvGrpSpPr>
        <p:grpSpPr>
          <a:xfrm>
            <a:off x="2071677" y="1431625"/>
            <a:ext cx="3739273" cy="584134"/>
            <a:chOff x="6687021" y="1635296"/>
            <a:chExt cx="2178496" cy="487969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F0F7603-8D6E-2D42-9803-0352101DF1B7}"/>
                </a:ext>
              </a:extLst>
            </p:cNvPr>
            <p:cNvSpPr txBox="1"/>
            <p:nvPr/>
          </p:nvSpPr>
          <p:spPr>
            <a:xfrm>
              <a:off x="7011415" y="1635296"/>
              <a:ext cx="1854102" cy="487969"/>
            </a:xfrm>
            <a:prstGeom prst="rect">
              <a:avLst/>
            </a:prstGeom>
            <a:noFill/>
            <a:ln w="28575">
              <a:solidFill>
                <a:srgbClr val="CBCCCB"/>
              </a:solidFill>
            </a:ln>
          </p:spPr>
          <p:txBody>
            <a:bodyPr wrap="square" rtlCol="0">
              <a:spAutoFit/>
            </a:bodyPr>
            <a:lstStyle/>
            <a:p>
              <a:pPr defTabSz="608564">
                <a:defRPr/>
              </a:pPr>
              <a:r>
                <a:rPr lang="en-US" sz="1598" b="1" kern="0" dirty="0">
                  <a:solidFill>
                    <a:srgbClr val="000000"/>
                  </a:solidFill>
                  <a:latin typeface="Arial"/>
                </a:rPr>
                <a:t>Bulk (undoped) niobium cavity</a:t>
              </a:r>
              <a:br>
                <a:rPr lang="en-US" sz="1598" kern="0" dirty="0">
                  <a:solidFill>
                    <a:srgbClr val="000000"/>
                  </a:solidFill>
                  <a:latin typeface="Arial"/>
                </a:rPr>
              </a:br>
              <a:r>
                <a:rPr lang="en-US" sz="1598" kern="0" dirty="0">
                  <a:solidFill>
                    <a:srgbClr val="000000"/>
                  </a:solidFill>
                  <a:latin typeface="Arial"/>
                </a:rPr>
                <a:t>at 1.3 GHz, operating at 2K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F04C1621-CFE2-A84E-AA34-00C0103D9176}"/>
                </a:ext>
              </a:extLst>
            </p:cNvPr>
            <p:cNvCxnSpPr>
              <a:cxnSpLocks/>
              <a:stCxn id="62" idx="1"/>
            </p:cNvCxnSpPr>
            <p:nvPr/>
          </p:nvCxnSpPr>
          <p:spPr>
            <a:xfrm flipH="1">
              <a:off x="6687021" y="1879281"/>
              <a:ext cx="324394" cy="101748"/>
            </a:xfrm>
            <a:prstGeom prst="straightConnector1">
              <a:avLst/>
            </a:prstGeom>
            <a:noFill/>
            <a:ln w="19050" cap="flat" cmpd="sng" algn="ctr">
              <a:solidFill>
                <a:srgbClr val="E5E6E5">
                  <a:lumMod val="50000"/>
                </a:srgb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8CCD40F-8AF6-FC41-8658-B10CCD19D542}"/>
              </a:ext>
            </a:extLst>
          </p:cNvPr>
          <p:cNvGrpSpPr/>
          <p:nvPr/>
        </p:nvGrpSpPr>
        <p:grpSpPr>
          <a:xfrm>
            <a:off x="2042328" y="3745184"/>
            <a:ext cx="3692814" cy="584134"/>
            <a:chOff x="6492285" y="1793384"/>
            <a:chExt cx="2151428" cy="487969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1208B31-1E66-184B-950C-CE73E5E0C47C}"/>
                </a:ext>
              </a:extLst>
            </p:cNvPr>
            <p:cNvSpPr txBox="1"/>
            <p:nvPr/>
          </p:nvSpPr>
          <p:spPr>
            <a:xfrm>
              <a:off x="6862518" y="1793384"/>
              <a:ext cx="1781195" cy="487969"/>
            </a:xfrm>
            <a:prstGeom prst="rect">
              <a:avLst/>
            </a:prstGeom>
            <a:solidFill>
              <a:srgbClr val="FEFFFE"/>
            </a:solidFill>
            <a:ln w="25400" cap="flat" cmpd="sng" algn="ctr">
              <a:solidFill>
                <a:srgbClr val="B31B1B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defTabSz="608564">
                <a:defRPr/>
              </a:pPr>
              <a:r>
                <a:rPr lang="en-US" sz="1598" b="1" kern="0" dirty="0">
                  <a:solidFill>
                    <a:srgbClr val="B31B1B"/>
                  </a:solidFill>
                  <a:latin typeface="Arial"/>
                </a:rPr>
                <a:t>CBB 2023:</a:t>
              </a:r>
              <a:r>
                <a:rPr lang="en-US" sz="1598" kern="0" dirty="0">
                  <a:solidFill>
                    <a:srgbClr val="000000"/>
                  </a:solidFill>
                  <a:latin typeface="Arial"/>
                </a:rPr>
                <a:t> 1.3 GHz Nb</a:t>
              </a:r>
              <a:r>
                <a:rPr lang="en-US" sz="1598" kern="0" baseline="-25000" dirty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1598" kern="0" dirty="0">
                  <a:solidFill>
                    <a:srgbClr val="000000"/>
                  </a:solidFill>
                  <a:latin typeface="Arial"/>
                </a:rPr>
                <a:t>Sn cavity, operating at 4K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0E644FDF-9167-CD41-8229-D25973496B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92285" y="2043538"/>
              <a:ext cx="370232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B31B1B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5399D40-50C3-D345-A55A-2A87634BD853}"/>
              </a:ext>
            </a:extLst>
          </p:cNvPr>
          <p:cNvGrpSpPr/>
          <p:nvPr/>
        </p:nvGrpSpPr>
        <p:grpSpPr>
          <a:xfrm>
            <a:off x="6848802" y="1310013"/>
            <a:ext cx="1451117" cy="5050898"/>
            <a:chOff x="4768430" y="1396298"/>
            <a:chExt cx="845418" cy="378406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666424E-1F6D-7340-B3FF-E9DE880FA6A5}"/>
                </a:ext>
              </a:extLst>
            </p:cNvPr>
            <p:cNvSpPr/>
            <p:nvPr/>
          </p:nvSpPr>
          <p:spPr>
            <a:xfrm flipV="1">
              <a:off x="4779255" y="1396298"/>
              <a:ext cx="448099" cy="3784065"/>
            </a:xfrm>
            <a:prstGeom prst="rect">
              <a:avLst/>
            </a:prstGeom>
            <a:gradFill flip="none" rotWithShape="1">
              <a:gsLst>
                <a:gs pos="45000">
                  <a:srgbClr val="FFFF00"/>
                </a:gs>
                <a:gs pos="70000">
                  <a:srgbClr val="FF9300"/>
                </a:gs>
                <a:gs pos="0">
                  <a:srgbClr val="FEFFFE">
                    <a:lumMod val="25000"/>
                  </a:srgbClr>
                </a:gs>
                <a:gs pos="99000">
                  <a:srgbClr val="B31B1B"/>
                </a:gs>
              </a:gsLst>
              <a:lin ang="16200000" scaled="1"/>
              <a:tileRect/>
            </a:gradFill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608564">
                <a:defRPr/>
              </a:pPr>
              <a:endParaRPr lang="en-US" sz="2396" kern="0" dirty="0">
                <a:solidFill>
                  <a:srgbClr val="FEFFFE"/>
                </a:solidFill>
                <a:latin typeface="Arial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724BF49-FC8B-D34E-ACD2-279CAFF06CEE}"/>
                </a:ext>
              </a:extLst>
            </p:cNvPr>
            <p:cNvCxnSpPr>
              <a:cxnSpLocks/>
            </p:cNvCxnSpPr>
            <p:nvPr/>
          </p:nvCxnSpPr>
          <p:spPr>
            <a:xfrm>
              <a:off x="4784654" y="1839432"/>
              <a:ext cx="470273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A0EF3C5-083A-624A-BBD8-416B44195666}"/>
                </a:ext>
              </a:extLst>
            </p:cNvPr>
            <p:cNvCxnSpPr>
              <a:cxnSpLocks/>
            </p:cNvCxnSpPr>
            <p:nvPr/>
          </p:nvCxnSpPr>
          <p:spPr>
            <a:xfrm>
              <a:off x="4777564" y="4675438"/>
              <a:ext cx="470273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E558E71-5789-A540-82EF-FA47B44C4BC4}"/>
                </a:ext>
              </a:extLst>
            </p:cNvPr>
            <p:cNvCxnSpPr>
              <a:cxnSpLocks/>
            </p:cNvCxnSpPr>
            <p:nvPr/>
          </p:nvCxnSpPr>
          <p:spPr>
            <a:xfrm>
              <a:off x="4771779" y="3831988"/>
              <a:ext cx="470273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1D88CD5-A175-8743-8A63-26DF2ADEC2A9}"/>
                </a:ext>
              </a:extLst>
            </p:cNvPr>
            <p:cNvCxnSpPr>
              <a:cxnSpLocks/>
            </p:cNvCxnSpPr>
            <p:nvPr/>
          </p:nvCxnSpPr>
          <p:spPr>
            <a:xfrm>
              <a:off x="4768430" y="2961137"/>
              <a:ext cx="470273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E13E96C-5607-1449-97F6-781635416D68}"/>
                </a:ext>
              </a:extLst>
            </p:cNvPr>
            <p:cNvSpPr txBox="1"/>
            <p:nvPr/>
          </p:nvSpPr>
          <p:spPr>
            <a:xfrm>
              <a:off x="5211697" y="4490343"/>
              <a:ext cx="307122" cy="345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64">
                <a:defRPr/>
              </a:pPr>
              <a:r>
                <a:rPr lang="en-US" sz="2396" kern="0" dirty="0">
                  <a:solidFill>
                    <a:srgbClr val="000000"/>
                  </a:solidFill>
                  <a:latin typeface="Arial"/>
                </a:rPr>
                <a:t>25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E52D8D9-152A-CC40-985A-91460486AD74}"/>
                </a:ext>
              </a:extLst>
            </p:cNvPr>
            <p:cNvSpPr txBox="1"/>
            <p:nvPr/>
          </p:nvSpPr>
          <p:spPr>
            <a:xfrm>
              <a:off x="5206900" y="3662770"/>
              <a:ext cx="307122" cy="345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64">
                <a:defRPr/>
              </a:pPr>
              <a:r>
                <a:rPr lang="en-US" sz="2396" kern="0" dirty="0">
                  <a:solidFill>
                    <a:srgbClr val="000000"/>
                  </a:solidFill>
                  <a:latin typeface="Arial"/>
                </a:rPr>
                <a:t>50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B395779-89FB-704E-A1DE-ECF5396EC81B}"/>
                </a:ext>
              </a:extLst>
            </p:cNvPr>
            <p:cNvSpPr txBox="1"/>
            <p:nvPr/>
          </p:nvSpPr>
          <p:spPr>
            <a:xfrm>
              <a:off x="5196082" y="2775774"/>
              <a:ext cx="406946" cy="345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64">
                <a:defRPr/>
              </a:pPr>
              <a:r>
                <a:rPr lang="en-US" sz="2396" kern="0" dirty="0">
                  <a:solidFill>
                    <a:srgbClr val="000000"/>
                  </a:solidFill>
                  <a:latin typeface="Arial"/>
                </a:rPr>
                <a:t>100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22938F3-2999-6A43-B078-3ABFAFEED28E}"/>
                </a:ext>
              </a:extLst>
            </p:cNvPr>
            <p:cNvSpPr txBox="1"/>
            <p:nvPr/>
          </p:nvSpPr>
          <p:spPr>
            <a:xfrm>
              <a:off x="5206902" y="1637719"/>
              <a:ext cx="406946" cy="345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8564">
                <a:defRPr/>
              </a:pPr>
              <a:r>
                <a:rPr lang="en-US" sz="2396" kern="0" dirty="0">
                  <a:solidFill>
                    <a:srgbClr val="000000"/>
                  </a:solidFill>
                  <a:latin typeface="Arial"/>
                </a:rPr>
                <a:t>300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EEE91B3D-2A40-9240-A785-4112FD2812A6}"/>
              </a:ext>
            </a:extLst>
          </p:cNvPr>
          <p:cNvSpPr txBox="1"/>
          <p:nvPr/>
        </p:nvSpPr>
        <p:spPr>
          <a:xfrm rot="16200000">
            <a:off x="4814802" y="3570282"/>
            <a:ext cx="3371127" cy="399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8564"/>
            <a:r>
              <a:rPr lang="en-US" sz="1998" dirty="0">
                <a:solidFill>
                  <a:srgbClr val="000000"/>
                </a:solidFill>
                <a:latin typeface="Arial"/>
              </a:rPr>
              <a:t>Energy gain/length (MeV/m)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2D9B5A8-F658-6245-8861-559DC45A39F2}"/>
              </a:ext>
            </a:extLst>
          </p:cNvPr>
          <p:cNvGrpSpPr/>
          <p:nvPr/>
        </p:nvGrpSpPr>
        <p:grpSpPr>
          <a:xfrm>
            <a:off x="8294080" y="4404962"/>
            <a:ext cx="3738995" cy="338201"/>
            <a:chOff x="6687183" y="1635296"/>
            <a:chExt cx="2178334" cy="28252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5C944AD-7C83-3B4C-A9CD-2946AE7DD81D}"/>
                </a:ext>
              </a:extLst>
            </p:cNvPr>
            <p:cNvSpPr txBox="1"/>
            <p:nvPr/>
          </p:nvSpPr>
          <p:spPr>
            <a:xfrm>
              <a:off x="7011415" y="1635296"/>
              <a:ext cx="1854102" cy="282524"/>
            </a:xfrm>
            <a:prstGeom prst="rect">
              <a:avLst/>
            </a:prstGeom>
            <a:noFill/>
            <a:ln w="28575">
              <a:solidFill>
                <a:srgbClr val="CBCCCB"/>
              </a:solidFill>
            </a:ln>
          </p:spPr>
          <p:txBody>
            <a:bodyPr wrap="square" rtlCol="0">
              <a:spAutoFit/>
            </a:bodyPr>
            <a:lstStyle/>
            <a:p>
              <a:pPr defTabSz="608564">
                <a:defRPr/>
              </a:pPr>
              <a:r>
                <a:rPr lang="en-US" sz="1598" b="1" kern="0" dirty="0">
                  <a:solidFill>
                    <a:srgbClr val="000000"/>
                  </a:solidFill>
                  <a:latin typeface="Arial"/>
                </a:rPr>
                <a:t>Bulk niobium cavity at 2K</a:t>
              </a:r>
              <a:endParaRPr lang="en-US" sz="1598" kern="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F982F459-C15B-C048-BC3F-4AB85A681E67}"/>
                </a:ext>
              </a:extLst>
            </p:cNvPr>
            <p:cNvCxnSpPr>
              <a:cxnSpLocks/>
              <a:stCxn id="79" idx="1"/>
            </p:cNvCxnSpPr>
            <p:nvPr/>
          </p:nvCxnSpPr>
          <p:spPr>
            <a:xfrm flipH="1">
              <a:off x="6687183" y="1776558"/>
              <a:ext cx="324232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E5E6E5">
                  <a:lumMod val="50000"/>
                </a:srgb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43CF5F6-62C1-5F44-9EE0-E2DD9275CB7E}"/>
              </a:ext>
            </a:extLst>
          </p:cNvPr>
          <p:cNvGrpSpPr/>
          <p:nvPr/>
        </p:nvGrpSpPr>
        <p:grpSpPr>
          <a:xfrm>
            <a:off x="8294080" y="5603769"/>
            <a:ext cx="3738995" cy="338201"/>
            <a:chOff x="6687183" y="1635296"/>
            <a:chExt cx="2178334" cy="282524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69CB700-E992-7D4C-B426-76C767850AE0}"/>
                </a:ext>
              </a:extLst>
            </p:cNvPr>
            <p:cNvSpPr txBox="1"/>
            <p:nvPr/>
          </p:nvSpPr>
          <p:spPr>
            <a:xfrm>
              <a:off x="7011415" y="1635296"/>
              <a:ext cx="1854102" cy="282524"/>
            </a:xfrm>
            <a:prstGeom prst="rect">
              <a:avLst/>
            </a:prstGeom>
            <a:noFill/>
            <a:ln w="28575">
              <a:solidFill>
                <a:srgbClr val="CBCCCB"/>
              </a:solidFill>
            </a:ln>
          </p:spPr>
          <p:txBody>
            <a:bodyPr wrap="square" rtlCol="0">
              <a:spAutoFit/>
            </a:bodyPr>
            <a:lstStyle/>
            <a:p>
              <a:pPr defTabSz="608564">
                <a:defRPr/>
              </a:pPr>
              <a:r>
                <a:rPr lang="en-US" sz="1598" b="1" kern="0" dirty="0">
                  <a:solidFill>
                    <a:srgbClr val="000000"/>
                  </a:solidFill>
                  <a:latin typeface="Arial"/>
                </a:rPr>
                <a:t>Current Nb3Sn cavity at 4.2K</a:t>
              </a:r>
              <a:endParaRPr lang="en-US" sz="1598" kern="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89F64F87-BC9D-A34A-BB82-96E89B98E2D1}"/>
                </a:ext>
              </a:extLst>
            </p:cNvPr>
            <p:cNvCxnSpPr>
              <a:cxnSpLocks/>
              <a:stCxn id="82" idx="1"/>
            </p:cNvCxnSpPr>
            <p:nvPr/>
          </p:nvCxnSpPr>
          <p:spPr>
            <a:xfrm flipH="1">
              <a:off x="6687183" y="1776558"/>
              <a:ext cx="324232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E5E6E5">
                  <a:lumMod val="50000"/>
                </a:srgbClr>
              </a:solidFill>
              <a:prstDash val="solid"/>
              <a:tailEnd type="triangle"/>
            </a:ln>
            <a:effectLst/>
          </p:spPr>
        </p:cxnSp>
      </p:grpSp>
      <p:sp>
        <p:nvSpPr>
          <p:cNvPr id="84" name="Right Arrow 83">
            <a:extLst>
              <a:ext uri="{FF2B5EF4-FFF2-40B4-BE49-F238E27FC236}">
                <a16:creationId xmlns:a16="http://schemas.microsoft.com/office/drawing/2014/main" id="{17F7E135-393A-7649-B4FF-BFC0CD735F07}"/>
              </a:ext>
            </a:extLst>
          </p:cNvPr>
          <p:cNvSpPr/>
          <p:nvPr/>
        </p:nvSpPr>
        <p:spPr>
          <a:xfrm rot="16200000">
            <a:off x="9810470" y="1029028"/>
            <a:ext cx="1144291" cy="2973802"/>
          </a:xfrm>
          <a:prstGeom prst="rightArrow">
            <a:avLst/>
          </a:prstGeom>
          <a:solidFill>
            <a:srgbClr val="FEFFFE"/>
          </a:solidFill>
          <a:ln w="25400" cap="flat" cmpd="sng" algn="ctr">
            <a:solidFill>
              <a:srgbClr val="B31B1B"/>
            </a:solidFill>
            <a:prstDash val="solid"/>
          </a:ln>
          <a:effectLst>
            <a:glow rad="406400">
              <a:srgbClr val="FFC000">
                <a:alpha val="40000"/>
              </a:srgbClr>
            </a:glow>
          </a:effectLst>
        </p:spPr>
        <p:txBody>
          <a:bodyPr vert="vert" wrap="square" rtlCol="0">
            <a:spAutoFit/>
          </a:bodyPr>
          <a:lstStyle/>
          <a:p>
            <a:pPr algn="ctr" defTabSz="608564">
              <a:defRPr/>
            </a:pPr>
            <a:r>
              <a:rPr lang="en-US" sz="1998" b="1" kern="0" dirty="0">
                <a:solidFill>
                  <a:srgbClr val="B31B1B"/>
                </a:solidFill>
                <a:latin typeface="Arial"/>
              </a:rPr>
              <a:t>            </a:t>
            </a:r>
          </a:p>
          <a:p>
            <a:pPr algn="ctr" defTabSz="608564">
              <a:defRPr/>
            </a:pPr>
            <a:r>
              <a:rPr lang="en-US" b="1" kern="0" dirty="0">
                <a:solidFill>
                  <a:srgbClr val="B31B1B"/>
                </a:solidFill>
                <a:latin typeface="Arial"/>
              </a:rPr>
              <a:t> </a:t>
            </a:r>
            <a:r>
              <a:rPr lang="en-US" sz="1798" b="1" kern="0" dirty="0">
                <a:solidFill>
                  <a:srgbClr val="B31B1B"/>
                </a:solidFill>
                <a:latin typeface="Arial"/>
              </a:rPr>
              <a:t> 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9EFAC8A-2896-0344-9E54-B057FB192214}"/>
              </a:ext>
            </a:extLst>
          </p:cNvPr>
          <p:cNvGrpSpPr/>
          <p:nvPr/>
        </p:nvGrpSpPr>
        <p:grpSpPr>
          <a:xfrm>
            <a:off x="8294081" y="3095690"/>
            <a:ext cx="3683580" cy="584165"/>
            <a:chOff x="6300517" y="3310897"/>
            <a:chExt cx="2146048" cy="487994"/>
          </a:xfrm>
          <a:solidFill>
            <a:srgbClr val="FEFFFE"/>
          </a:solidFill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804AC635-1FC9-AF44-A865-A856FE3869D9}"/>
                </a:ext>
              </a:extLst>
            </p:cNvPr>
            <p:cNvSpPr txBox="1"/>
            <p:nvPr/>
          </p:nvSpPr>
          <p:spPr>
            <a:xfrm>
              <a:off x="6665369" y="3310897"/>
              <a:ext cx="1781196" cy="487994"/>
            </a:xfrm>
            <a:prstGeom prst="rect">
              <a:avLst/>
            </a:prstGeom>
            <a:grpFill/>
            <a:ln w="25400" cap="flat" cmpd="sng" algn="ctr">
              <a:solidFill>
                <a:srgbClr val="B31B1B"/>
              </a:solidFill>
              <a:prstDash val="solid"/>
            </a:ln>
            <a:effectLst>
              <a:glow rad="406400">
                <a:srgbClr val="FFC000"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defTabSz="608564">
                <a:defRPr/>
              </a:pPr>
              <a:r>
                <a:rPr lang="en-US" sz="1598" b="1" kern="0" dirty="0">
                  <a:solidFill>
                    <a:srgbClr val="B31B1B"/>
                  </a:solidFill>
                  <a:latin typeface="Arial"/>
                </a:rPr>
                <a:t>Future CBB (optimal outcome) 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B29304F6-DB79-E742-87E5-3380241956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0517" y="3561719"/>
              <a:ext cx="377703" cy="0"/>
            </a:xfrm>
            <a:prstGeom prst="straightConnector1">
              <a:avLst/>
            </a:prstGeom>
            <a:grpFill/>
            <a:ln w="19050" cap="flat" cmpd="sng" algn="ctr">
              <a:solidFill>
                <a:srgbClr val="B31B1B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CE4C1ADC-7868-6D42-B34B-310E32CB746B}"/>
              </a:ext>
            </a:extLst>
          </p:cNvPr>
          <p:cNvSpPr/>
          <p:nvPr/>
        </p:nvSpPr>
        <p:spPr>
          <a:xfrm>
            <a:off x="9661447" y="2845671"/>
            <a:ext cx="1419438" cy="198552"/>
          </a:xfrm>
          <a:prstGeom prst="rect">
            <a:avLst/>
          </a:prstGeom>
          <a:solidFill>
            <a:srgbClr val="FEFFFE"/>
          </a:solidFill>
          <a:ln w="25400" cap="flat" cmpd="sng" algn="ctr">
            <a:solidFill>
              <a:srgbClr val="FEFFFE"/>
            </a:solidFill>
            <a:prstDash val="solid"/>
          </a:ln>
          <a:effectLst/>
        </p:spPr>
        <p:txBody>
          <a:bodyPr rtlCol="0" anchor="ctr"/>
          <a:lstStyle/>
          <a:p>
            <a:pPr algn="ctr" defTabSz="608564">
              <a:defRPr/>
            </a:pPr>
            <a:endParaRPr lang="en-US" sz="2396" kern="0" dirty="0">
              <a:solidFill>
                <a:srgbClr val="FEFFFE"/>
              </a:solidFill>
              <a:latin typeface="Arial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7C9CCCF-5E67-A249-A730-51F44782BE2F}"/>
              </a:ext>
            </a:extLst>
          </p:cNvPr>
          <p:cNvSpPr/>
          <p:nvPr/>
        </p:nvSpPr>
        <p:spPr>
          <a:xfrm>
            <a:off x="9605477" y="2189881"/>
            <a:ext cx="1605081" cy="83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564"/>
            <a:r>
              <a:rPr lang="en-US" sz="1598" b="1" dirty="0">
                <a:solidFill>
                  <a:srgbClr val="B31B1B"/>
                </a:solidFill>
                <a:latin typeface="Arial"/>
              </a:rPr>
              <a:t>CBB will open paths for even higher fields</a:t>
            </a:r>
            <a:endParaRPr lang="en-US" sz="2396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Rectangle 9">
            <a:extLst>
              <a:ext uri="{FF2B5EF4-FFF2-40B4-BE49-F238E27FC236}">
                <a16:creationId xmlns:a16="http://schemas.microsoft.com/office/drawing/2014/main" id="{594ACC18-717B-4645-B89A-11BF02517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-1498"/>
            <a:ext cx="12166613" cy="85255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345" tIns="45672" rIns="91345" bIns="45672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3596" kern="0" dirty="0">
                <a:solidFill>
                  <a:srgbClr val="E5E6E5">
                    <a:lumMod val="50000"/>
                  </a:srgbClr>
                </a:solidFill>
                <a:latin typeface="Arial"/>
              </a:rPr>
              <a:t>Current Progress Towards Ultimate Outcomes</a:t>
            </a:r>
          </a:p>
        </p:txBody>
      </p:sp>
      <p:sp>
        <p:nvSpPr>
          <p:cNvPr id="91" name="Line 7">
            <a:extLst>
              <a:ext uri="{FF2B5EF4-FFF2-40B4-BE49-F238E27FC236}">
                <a16:creationId xmlns:a16="http://schemas.microsoft.com/office/drawing/2014/main" id="{4CEE2120-CF28-7B46-BC97-06609E0312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124" y="819460"/>
            <a:ext cx="11740367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796" dirty="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0EC22EFA-DF5B-6B4C-A107-912BBF846E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68" y="50852"/>
            <a:ext cx="783092" cy="712600"/>
          </a:xfrm>
          <a:prstGeom prst="rect">
            <a:avLst/>
          </a:prstGeom>
        </p:spPr>
      </p:pic>
      <p:pic>
        <p:nvPicPr>
          <p:cNvPr id="93" name="Picture 92" descr="nsf1.gif">
            <a:extLst>
              <a:ext uri="{FF2B5EF4-FFF2-40B4-BE49-F238E27FC236}">
                <a16:creationId xmlns:a16="http://schemas.microsoft.com/office/drawing/2014/main" id="{A072CCFB-0F0E-1648-A1EB-4320A239BA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309" y="31898"/>
            <a:ext cx="782225" cy="765253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172FFA5-DD7A-4C8C-212C-971781E5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marL="0" marR="0" lvl="0" indent="0" algn="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199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99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AD8E02-344B-766C-FBA3-832F374FF670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48CB38F2-AD59-5654-21D5-C6B0D296E6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</p:spTree>
    <p:extLst>
      <p:ext uri="{BB962C8B-B14F-4D97-AF65-F5344CB8AC3E}">
        <p14:creationId xmlns:p14="http://schemas.microsoft.com/office/powerpoint/2010/main" val="762629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AF8D04-C462-3B4A-8666-C07A724E6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matters: Applications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C048B-956A-E04C-8888-21F30ABA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199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99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A53F8C1-99A0-534F-9F38-66D40BD16936}"/>
              </a:ext>
            </a:extLst>
          </p:cNvPr>
          <p:cNvSpPr txBox="1">
            <a:spLocks/>
          </p:cNvSpPr>
          <p:nvPr/>
        </p:nvSpPr>
        <p:spPr>
          <a:xfrm>
            <a:off x="76196" y="864458"/>
            <a:ext cx="11856538" cy="57649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0088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ln>
                  <a:noFill/>
                </a:ln>
                <a:solidFill>
                  <a:schemeClr val="tx2"/>
                </a:solidFill>
                <a:latin typeface="+mn-lt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60066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srgbClr val="1131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Overcoming the cost barrier / enabling sustainable science</a:t>
            </a: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srgbClr val="11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1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EFFFE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Key: Reduced cryo cooling power and higher temp. operation</a:t>
            </a:r>
          </a:p>
          <a:p>
            <a:pPr marL="799465" marR="0" lvl="1" indent="-34290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Future FELs</a:t>
            </a: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99465" marR="0" lvl="1" indent="-34290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Electron-Ion collider </a:t>
            </a: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99465" marR="0" lvl="1" indent="-34290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Future circular collider (FCC) … </a:t>
            </a:r>
            <a:endParaRPr lang="en-US" sz="900" b="1" i="0" u="none" strike="noStrike" kern="0" cap="none" spc="0" normalizeH="0" baseline="0" noProof="0" dirty="0">
              <a:ln>
                <a:noFill/>
              </a:ln>
              <a:solidFill>
                <a:srgbClr val="CBCCCB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indent="0" defTabSz="914400">
              <a:spcBef>
                <a:spcPts val="1000"/>
              </a:spcBef>
              <a:buNone/>
              <a:defRPr/>
            </a:pP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srgbClr val="11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Advancing the energy frontier:</a:t>
            </a:r>
            <a:endParaRPr lang="en-US" sz="2200" b="1" i="0" u="sng" strike="noStrike" kern="0" cap="none" spc="0" normalizeH="0" baseline="0" noProof="0" dirty="0">
              <a:ln>
                <a:noFill/>
              </a:ln>
              <a:solidFill>
                <a:srgbClr val="1132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EFFFE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Key: Increased energy gain / length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rgbClr val="CBCCC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srgbClr val="11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Enabling new class of compact, turn-key SRF driven accelerators: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EFFFE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Key: Reduced cryogenic cooling power and simplified cryogenics</a:t>
            </a:r>
            <a:endParaRPr kumimoji="0" lang="en-US" sz="2200" b="1" i="0" u="sng" strike="noStrike" kern="0" cap="none" spc="0" normalizeH="0" baseline="0" noProof="0" dirty="0">
              <a:ln>
                <a:noFill/>
              </a:ln>
              <a:solidFill>
                <a:srgbClr val="FEFFFE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99465" marR="0" lvl="1" indent="-34290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Widespread use of SRF</a:t>
            </a: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99465" marR="0" lvl="1" indent="-34290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Small-scale science accelerators</a:t>
            </a: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142365" marR="0" lvl="2" indent="-22796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High-intensity, high-brightness MeV scale beams </a:t>
            </a: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799465" marR="0" lvl="1" indent="-34290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Industrial and medical applications…</a:t>
            </a: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0" cap="none" spc="0" normalizeH="0" baseline="0" noProof="0" dirty="0">
                <a:ln>
                  <a:noFill/>
                </a:ln>
                <a:solidFill>
                  <a:srgbClr val="1132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Impact on non-accelerator applications: </a:t>
            </a:r>
          </a:p>
          <a:p>
            <a:pPr marL="800100" lvl="1" defTabSz="914400" fontAlgn="auto">
              <a:spcBef>
                <a:spcPts val="200"/>
              </a:spcBef>
              <a:spcAft>
                <a:spcPts val="0"/>
              </a:spcAft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S.C. cavities for quantum computing</a:t>
            </a:r>
            <a:r>
              <a:rPr lang="en-US" sz="2000" b="1" kern="0" dirty="0">
                <a:solidFill>
                  <a:srgbClr val="000000"/>
                </a:solidFill>
                <a:latin typeface="Arial"/>
              </a:rPr>
              <a:t>,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dark photon detection …</a:t>
            </a:r>
            <a:endParaRPr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BCCC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F26BA7-77B9-D044-927E-B5E83DE78B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451" y="1182072"/>
            <a:ext cx="2720513" cy="18365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5AF9CD-DD6A-434F-B540-BDB4F67754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453" y="1759741"/>
            <a:ext cx="2778427" cy="1331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02A1FA-B659-764E-87F2-46FA3D2E19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8193" y="4425504"/>
            <a:ext cx="2343065" cy="13179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C7285D-80A4-5044-9F5B-B06A0D7B6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8003" y="5981246"/>
            <a:ext cx="1927004" cy="8930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42B881-AD25-3144-86A0-1E164D4B1202}"/>
              </a:ext>
            </a:extLst>
          </p:cNvPr>
          <p:cNvSpPr txBox="1"/>
          <p:nvPr/>
        </p:nvSpPr>
        <p:spPr>
          <a:xfrm>
            <a:off x="5430454" y="2892742"/>
            <a:ext cx="2778426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Future Circular Collider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5786D1-EA93-3945-A2A7-BA42284CD89A}"/>
              </a:ext>
            </a:extLst>
          </p:cNvPr>
          <p:cNvSpPr txBox="1"/>
          <p:nvPr/>
        </p:nvSpPr>
        <p:spPr>
          <a:xfrm>
            <a:off x="8666441" y="2950959"/>
            <a:ext cx="2874532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Electron-Ion Collider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5212C16-F10A-CE4D-A789-D8AD1BE19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545" b="83091"/>
          <a:stretch/>
        </p:blipFill>
        <p:spPr>
          <a:xfrm>
            <a:off x="10803907" y="4425504"/>
            <a:ext cx="1128827" cy="1175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6D54F6-4016-404F-B65F-944A27C711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889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2593" y="4465440"/>
            <a:ext cx="1100141" cy="11248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A67E5D-B093-D746-B7C4-AF15F6CF2E9F}"/>
              </a:ext>
            </a:extLst>
          </p:cNvPr>
          <p:cNvSpPr txBox="1"/>
          <p:nvPr/>
        </p:nvSpPr>
        <p:spPr>
          <a:xfrm>
            <a:off x="8468192" y="5590269"/>
            <a:ext cx="3464542" cy="30777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FNAL/DOE Compact Accel. Concept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B900D36-226D-9342-AC77-2099B719CB0F}"/>
              </a:ext>
            </a:extLst>
          </p:cNvPr>
          <p:cNvCxnSpPr>
            <a:cxnSpLocks/>
          </p:cNvCxnSpPr>
          <p:nvPr/>
        </p:nvCxnSpPr>
        <p:spPr>
          <a:xfrm flipH="1">
            <a:off x="9547412" y="4150659"/>
            <a:ext cx="1192306" cy="5558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A9519A9-D4AF-FD44-8293-478F139CF567}"/>
              </a:ext>
            </a:extLst>
          </p:cNvPr>
          <p:cNvSpPr txBox="1"/>
          <p:nvPr/>
        </p:nvSpPr>
        <p:spPr>
          <a:xfrm>
            <a:off x="9279744" y="3838153"/>
            <a:ext cx="2464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/>
              <a:t>CBB Nb</a:t>
            </a:r>
            <a:r>
              <a:rPr lang="en-US" sz="1400" b="1" i="1" baseline="-25000" dirty="0"/>
              <a:t>3</a:t>
            </a:r>
            <a:r>
              <a:rPr lang="en-US" sz="1400" b="1" i="1" dirty="0"/>
              <a:t>Sn material advances 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6AFB044D-2AB4-8305-D8CA-C5B51F5CB5FB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Footer Placeholder 5">
            <a:extLst>
              <a:ext uri="{FF2B5EF4-FFF2-40B4-BE49-F238E27FC236}">
                <a16:creationId xmlns:a16="http://schemas.microsoft.com/office/drawing/2014/main" id="{637A9BE5-FFDF-3A06-E605-7A7CFAE67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</p:spTree>
    <p:extLst>
      <p:ext uri="{BB962C8B-B14F-4D97-AF65-F5344CB8AC3E}">
        <p14:creationId xmlns:p14="http://schemas.microsoft.com/office/powerpoint/2010/main" val="3006732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E1E053-375C-C64F-815F-EDD87F0BC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Challenges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46386-4E69-674B-AE24-A1B1020E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7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0DE1925-E4C3-C84A-A318-416DFC125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66" y="2871135"/>
            <a:ext cx="11933507" cy="3741269"/>
          </a:xfrm>
        </p:spPr>
        <p:txBody>
          <a:bodyPr/>
          <a:lstStyle/>
          <a:p>
            <a:r>
              <a:rPr lang="en-US" sz="2198" dirty="0">
                <a:solidFill>
                  <a:srgbClr val="4C4D52"/>
                </a:solidFill>
              </a:rPr>
              <a:t>Inner surface layer (few 100 nm “RF penetration layer”) determines RF performance of a cavity.</a:t>
            </a:r>
          </a:p>
          <a:p>
            <a:r>
              <a:rPr lang="en-US" sz="2198" b="1" dirty="0"/>
              <a:t>Transformative advances in RF performance require:</a:t>
            </a:r>
          </a:p>
          <a:p>
            <a:pPr lvl="1"/>
            <a:r>
              <a:rPr lang="en-US" dirty="0"/>
              <a:t>Utilizing </a:t>
            </a:r>
            <a:r>
              <a:rPr lang="en-US" b="1" dirty="0">
                <a:solidFill>
                  <a:srgbClr val="0600FF"/>
                </a:solidFill>
              </a:rPr>
              <a:t>compound superconducting materials </a:t>
            </a:r>
            <a:r>
              <a:rPr lang="en-US" dirty="0"/>
              <a:t>with larger energy gaps and higher superheating fields</a:t>
            </a:r>
          </a:p>
          <a:p>
            <a:pPr lvl="1"/>
            <a:r>
              <a:rPr lang="en-US" dirty="0">
                <a:solidFill>
                  <a:srgbClr val="4C4D52"/>
                </a:solidFill>
              </a:rPr>
              <a:t>Growing</a:t>
            </a:r>
            <a:r>
              <a:rPr lang="en-US" b="1" dirty="0">
                <a:solidFill>
                  <a:srgbClr val="0600FF"/>
                </a:solidFill>
              </a:rPr>
              <a:t> complex superconducting films </a:t>
            </a:r>
            <a:r>
              <a:rPr lang="en-US" dirty="0"/>
              <a:t>with near-ideal stoichiometry and achieving tight control of defects down to the nanoscale</a:t>
            </a:r>
          </a:p>
          <a:p>
            <a:pPr lvl="1"/>
            <a:r>
              <a:rPr lang="en-US" dirty="0"/>
              <a:t>Exploring </a:t>
            </a:r>
            <a:r>
              <a:rPr lang="en-US" b="1" dirty="0">
                <a:solidFill>
                  <a:srgbClr val="0600FF"/>
                </a:solidFill>
              </a:rPr>
              <a:t>optimized structured surfaces </a:t>
            </a:r>
            <a:r>
              <a:rPr lang="en-US" dirty="0"/>
              <a:t>and their robustness to vortex entry </a:t>
            </a:r>
          </a:p>
          <a:p>
            <a:pPr lvl="1"/>
            <a:r>
              <a:rPr lang="en-US" dirty="0"/>
              <a:t>Understanding and </a:t>
            </a:r>
            <a:r>
              <a:rPr lang="en-US" b="1" dirty="0">
                <a:solidFill>
                  <a:srgbClr val="0600FF"/>
                </a:solidFill>
              </a:rPr>
              <a:t>controlling the effects that underlie the RF surface resistance</a:t>
            </a:r>
            <a:r>
              <a:rPr lang="en-US" dirty="0"/>
              <a:t> </a:t>
            </a:r>
            <a:r>
              <a:rPr lang="en-US" b="1" dirty="0">
                <a:solidFill>
                  <a:srgbClr val="0600FF"/>
                </a:solidFill>
              </a:rPr>
              <a:t>and its field dependence</a:t>
            </a:r>
          </a:p>
          <a:p>
            <a:pPr marL="6344" lvl="1" indent="0">
              <a:buNone/>
            </a:pPr>
            <a:r>
              <a:rPr lang="en-US" sz="2198" b="1" dirty="0">
                <a:solidFill>
                  <a:schemeClr val="bg1">
                    <a:lumMod val="25000"/>
                  </a:schemeClr>
                </a:solidFill>
              </a:rPr>
              <a:t>➾ Rich, interdisciplinary CBB research program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FCF990-F7B3-8840-8220-F37A07639B0B}"/>
              </a:ext>
            </a:extLst>
          </p:cNvPr>
          <p:cNvGrpSpPr/>
          <p:nvPr/>
        </p:nvGrpSpPr>
        <p:grpSpPr>
          <a:xfrm>
            <a:off x="1425781" y="1041483"/>
            <a:ext cx="8599029" cy="1830275"/>
            <a:chOff x="131855" y="857510"/>
            <a:chExt cx="8799630" cy="20020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748A8C-0544-DE4B-B5D2-6ACA80F5A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855" y="965200"/>
              <a:ext cx="3215640" cy="176419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968C0B-2EFC-FB4E-8AA6-A8D8547547FE}"/>
                </a:ext>
              </a:extLst>
            </p:cNvPr>
            <p:cNvSpPr/>
            <p:nvPr/>
          </p:nvSpPr>
          <p:spPr>
            <a:xfrm>
              <a:off x="6803943" y="920265"/>
              <a:ext cx="1486617" cy="1424550"/>
            </a:xfrm>
            <a:prstGeom prst="rect">
              <a:avLst/>
            </a:prstGeom>
            <a:solidFill>
              <a:srgbClr val="B42D25">
                <a:lumMod val="20000"/>
                <a:lumOff val="80000"/>
              </a:srgbClr>
            </a:solidFill>
            <a:ln w="9525" cap="flat" cmpd="sng" algn="ctr">
              <a:solidFill>
                <a:srgbClr val="B42D25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3486">
                <a:defRPr/>
              </a:pPr>
              <a:endParaRPr lang="en-US" sz="1798" kern="0" dirty="0">
                <a:solidFill>
                  <a:srgbClr val="FFFFFE"/>
                </a:solidFill>
                <a:latin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879B7D-D84C-824B-B5E8-16F7DF1E7F26}"/>
                </a:ext>
              </a:extLst>
            </p:cNvPr>
            <p:cNvSpPr/>
            <p:nvPr/>
          </p:nvSpPr>
          <p:spPr>
            <a:xfrm>
              <a:off x="3705059" y="1364595"/>
              <a:ext cx="2230259" cy="547925"/>
            </a:xfrm>
            <a:prstGeom prst="rect">
              <a:avLst/>
            </a:prstGeom>
            <a:solidFill>
              <a:srgbClr val="B42D25">
                <a:lumMod val="20000"/>
                <a:lumOff val="80000"/>
              </a:srgbClr>
            </a:solidFill>
            <a:ln w="9525" cap="flat" cmpd="sng" algn="ctr">
              <a:solidFill>
                <a:srgbClr val="B42D25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3486">
                <a:defRPr/>
              </a:pPr>
              <a:r>
                <a:rPr lang="en-US" sz="1798" kern="0" dirty="0">
                  <a:solidFill>
                    <a:srgbClr val="B42D25">
                      <a:lumMod val="75000"/>
                    </a:srgbClr>
                  </a:solidFill>
                  <a:latin typeface="Arial"/>
                </a:rPr>
                <a:t>            Niobium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B80793C-B58C-9941-80E0-45ACD20144A7}"/>
                </a:ext>
              </a:extLst>
            </p:cNvPr>
            <p:cNvCxnSpPr/>
            <p:nvPr/>
          </p:nvCxnSpPr>
          <p:spPr>
            <a:xfrm>
              <a:off x="3899336" y="1364595"/>
              <a:ext cx="13093" cy="547925"/>
            </a:xfrm>
            <a:prstGeom prst="straightConnector1">
              <a:avLst/>
            </a:prstGeom>
            <a:noFill/>
            <a:ln w="25400" cap="flat" cmpd="sng" algn="ctr">
              <a:solidFill>
                <a:srgbClr val="4C4D52"/>
              </a:solidFill>
              <a:prstDash val="solid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42AB12-C84A-8646-BFBD-A29459D57CDD}"/>
                </a:ext>
              </a:extLst>
            </p:cNvPr>
            <p:cNvSpPr txBox="1"/>
            <p:nvPr/>
          </p:nvSpPr>
          <p:spPr>
            <a:xfrm>
              <a:off x="3952884" y="1453891"/>
              <a:ext cx="713158" cy="403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86">
                <a:defRPr/>
              </a:pP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3mm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B42D03-4289-4146-8899-6D38648760A5}"/>
                </a:ext>
              </a:extLst>
            </p:cNvPr>
            <p:cNvSpPr txBox="1"/>
            <p:nvPr/>
          </p:nvSpPr>
          <p:spPr>
            <a:xfrm>
              <a:off x="3705059" y="957695"/>
              <a:ext cx="2230259" cy="403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486">
                <a:defRPr/>
              </a:pPr>
              <a:r>
                <a:rPr lang="en-US" sz="1798" kern="0" dirty="0">
                  <a:solidFill>
                    <a:srgbClr val="0070C0"/>
                  </a:solidFill>
                  <a:latin typeface="Arial"/>
                </a:rPr>
                <a:t>Liquid Helium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1297B0-992A-6B46-A20B-29FF449C7762}"/>
                </a:ext>
              </a:extLst>
            </p:cNvPr>
            <p:cNvSpPr txBox="1"/>
            <p:nvPr/>
          </p:nvSpPr>
          <p:spPr>
            <a:xfrm>
              <a:off x="3651428" y="2306344"/>
              <a:ext cx="2786182" cy="403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486">
                <a:defRPr/>
              </a:pP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Vacuum with RF fields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092E097-1E24-DB48-8AFC-7C852A3A9B00}"/>
                </a:ext>
              </a:extLst>
            </p:cNvPr>
            <p:cNvCxnSpPr/>
            <p:nvPr/>
          </p:nvCxnSpPr>
          <p:spPr>
            <a:xfrm>
              <a:off x="4428679" y="2010155"/>
              <a:ext cx="671667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BF7FA6-5111-A34A-82A3-1F04F19F6D75}"/>
                </a:ext>
              </a:extLst>
            </p:cNvPr>
            <p:cNvSpPr txBox="1"/>
            <p:nvPr/>
          </p:nvSpPr>
          <p:spPr>
            <a:xfrm>
              <a:off x="4281076" y="2008111"/>
              <a:ext cx="1124469" cy="403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86">
                <a:defRPr/>
              </a:pP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B</a:t>
              </a:r>
              <a:r>
                <a:rPr lang="en-US" sz="1798" kern="0" baseline="-25000" dirty="0">
                  <a:solidFill>
                    <a:srgbClr val="4C4D52"/>
                  </a:solidFill>
                  <a:latin typeface="Arial"/>
                </a:rPr>
                <a:t>s</a:t>
              </a: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=B</a:t>
              </a:r>
              <a:r>
                <a:rPr lang="en-US" sz="1798" kern="0" baseline="-25000" dirty="0">
                  <a:solidFill>
                    <a:srgbClr val="4C4D52"/>
                  </a:solidFill>
                  <a:latin typeface="Arial"/>
                </a:rPr>
                <a:t>0</a:t>
              </a: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e</a:t>
              </a:r>
              <a:r>
                <a:rPr lang="en-US" sz="1798" kern="0" baseline="30000" dirty="0">
                  <a:solidFill>
                    <a:srgbClr val="4C4D52"/>
                  </a:solidFill>
                  <a:latin typeface="Arial"/>
                </a:rPr>
                <a:t>i</a:t>
              </a:r>
              <a:r>
                <a:rPr lang="en-US" sz="1798" kern="0" baseline="30000" dirty="0">
                  <a:solidFill>
                    <a:srgbClr val="4C4D52"/>
                  </a:solidFill>
                  <a:latin typeface="Symbol" charset="2"/>
                  <a:cs typeface="Symbol" charset="2"/>
                </a:rPr>
                <a:t>w</a:t>
              </a:r>
              <a:r>
                <a:rPr lang="en-US" sz="1798" kern="0" baseline="30000" dirty="0">
                  <a:solidFill>
                    <a:srgbClr val="4C4D52"/>
                  </a:solidFill>
                  <a:latin typeface="Arial"/>
                </a:rPr>
                <a:t>t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B9EECB5-5250-144B-B3FB-4F9CAC6BE582}"/>
                </a:ext>
              </a:extLst>
            </p:cNvPr>
            <p:cNvSpPr/>
            <p:nvPr/>
          </p:nvSpPr>
          <p:spPr>
            <a:xfrm>
              <a:off x="5734900" y="1814260"/>
              <a:ext cx="182880" cy="182880"/>
            </a:xfrm>
            <a:prstGeom prst="ellipse">
              <a:avLst/>
            </a:prstGeom>
            <a:noFill/>
            <a:ln w="38100" cap="flat" cmpd="sng" algn="ctr">
              <a:solidFill>
                <a:srgbClr val="4C4D5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3486">
                <a:defRPr/>
              </a:pPr>
              <a:endParaRPr lang="en-US" sz="1798" kern="0" dirty="0">
                <a:solidFill>
                  <a:srgbClr val="FFFFFE"/>
                </a:solidFill>
                <a:latin typeface="Arial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45F6016-4453-4347-A3C7-29AFBFC5305A}"/>
                </a:ext>
              </a:extLst>
            </p:cNvPr>
            <p:cNvCxnSpPr/>
            <p:nvPr/>
          </p:nvCxnSpPr>
          <p:spPr>
            <a:xfrm flipH="1">
              <a:off x="5826341" y="965200"/>
              <a:ext cx="989032" cy="849060"/>
            </a:xfrm>
            <a:prstGeom prst="line">
              <a:avLst/>
            </a:prstGeom>
            <a:noFill/>
            <a:ln w="25400" cap="flat" cmpd="sng" algn="ctr">
              <a:solidFill>
                <a:srgbClr val="4C4D52"/>
              </a:solidFill>
              <a:prstDash val="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1133D5-CE8D-5046-8E6B-135848EC52AD}"/>
                </a:ext>
              </a:extLst>
            </p:cNvPr>
            <p:cNvCxnSpPr/>
            <p:nvPr/>
          </p:nvCxnSpPr>
          <p:spPr>
            <a:xfrm>
              <a:off x="5826725" y="2046422"/>
              <a:ext cx="977218" cy="331021"/>
            </a:xfrm>
            <a:prstGeom prst="line">
              <a:avLst/>
            </a:prstGeom>
            <a:noFill/>
            <a:ln w="25400" cap="flat" cmpd="sng" algn="ctr">
              <a:solidFill>
                <a:srgbClr val="4C4D52"/>
              </a:solidFill>
              <a:prstDash val="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5A970E2-2663-754F-B669-E0905AD6DBD4}"/>
                </a:ext>
              </a:extLst>
            </p:cNvPr>
            <p:cNvSpPr/>
            <p:nvPr/>
          </p:nvSpPr>
          <p:spPr>
            <a:xfrm>
              <a:off x="6803943" y="2114525"/>
              <a:ext cx="1486617" cy="248787"/>
            </a:xfrm>
            <a:prstGeom prst="rect">
              <a:avLst/>
            </a:prstGeom>
            <a:solidFill>
              <a:srgbClr val="D8D2C9">
                <a:lumMod val="40000"/>
                <a:lumOff val="60000"/>
              </a:srgbClr>
            </a:solidFill>
            <a:ln w="9525" cap="flat" cmpd="sng" algn="ctr">
              <a:solidFill>
                <a:srgbClr val="A2998B">
                  <a:lumMod val="20000"/>
                  <a:lumOff val="8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3486">
                <a:defRPr/>
              </a:pPr>
              <a:r>
                <a:rPr lang="en-US" sz="1598" kern="0" dirty="0">
                  <a:solidFill>
                    <a:srgbClr val="4C4D52"/>
                  </a:solidFill>
                  <a:latin typeface="Arial"/>
                </a:rPr>
                <a:t>Nb</a:t>
              </a:r>
              <a:r>
                <a:rPr lang="en-US" sz="1598" kern="0" baseline="-25000" dirty="0">
                  <a:solidFill>
                    <a:srgbClr val="4C4D52"/>
                  </a:solidFill>
                  <a:latin typeface="Arial"/>
                </a:rPr>
                <a:t>2</a:t>
              </a:r>
              <a:r>
                <a:rPr lang="en-US" sz="1598" kern="0" dirty="0">
                  <a:solidFill>
                    <a:srgbClr val="4C4D52"/>
                  </a:solidFill>
                  <a:latin typeface="Arial"/>
                </a:rPr>
                <a:t>O</a:t>
              </a:r>
              <a:r>
                <a:rPr lang="en-US" sz="1598" kern="0" baseline="-25000" dirty="0">
                  <a:solidFill>
                    <a:srgbClr val="4C4D52"/>
                  </a:solidFill>
                  <a:latin typeface="Arial"/>
                </a:rPr>
                <a:t>5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A5CDB12-E036-5545-8D88-211BDB4AE5C2}"/>
                </a:ext>
              </a:extLst>
            </p:cNvPr>
            <p:cNvCxnSpPr/>
            <p:nvPr/>
          </p:nvCxnSpPr>
          <p:spPr>
            <a:xfrm>
              <a:off x="6960751" y="1967788"/>
              <a:ext cx="759582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C4D5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75E0727-AB50-5541-A7B6-12340D4BB13E}"/>
                </a:ext>
              </a:extLst>
            </p:cNvPr>
            <p:cNvCxnSpPr/>
            <p:nvPr/>
          </p:nvCxnSpPr>
          <p:spPr>
            <a:xfrm>
              <a:off x="6960751" y="1763269"/>
              <a:ext cx="514348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C4D5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4E33191-7AF2-4A41-889F-AB72E9D69A56}"/>
                </a:ext>
              </a:extLst>
            </p:cNvPr>
            <p:cNvCxnSpPr/>
            <p:nvPr/>
          </p:nvCxnSpPr>
          <p:spPr>
            <a:xfrm>
              <a:off x="6960751" y="1385572"/>
              <a:ext cx="2057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C4D5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3FF60CF-FABA-3C49-8F28-694F3B89397D}"/>
                </a:ext>
              </a:extLst>
            </p:cNvPr>
            <p:cNvCxnSpPr/>
            <p:nvPr/>
          </p:nvCxnSpPr>
          <p:spPr>
            <a:xfrm>
              <a:off x="6960751" y="1577253"/>
              <a:ext cx="37133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C4D5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7FD46A-1A31-D447-8851-75AF5B496E83}"/>
                </a:ext>
              </a:extLst>
            </p:cNvPr>
            <p:cNvSpPr txBox="1"/>
            <p:nvPr/>
          </p:nvSpPr>
          <p:spPr>
            <a:xfrm>
              <a:off x="7547252" y="1385573"/>
              <a:ext cx="467354" cy="403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86">
                <a:defRPr/>
              </a:pP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B</a:t>
              </a:r>
              <a:r>
                <a:rPr lang="en-US" sz="1798" kern="0" baseline="-25000" dirty="0">
                  <a:solidFill>
                    <a:srgbClr val="4C4D52"/>
                  </a:solidFill>
                  <a:latin typeface="Arial"/>
                </a:rPr>
                <a:t>in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8FEA8C-22CF-794E-8A8D-E8710846E7C6}"/>
                </a:ext>
              </a:extLst>
            </p:cNvPr>
            <p:cNvCxnSpPr/>
            <p:nvPr/>
          </p:nvCxnSpPr>
          <p:spPr>
            <a:xfrm flipH="1">
              <a:off x="8499050" y="1317058"/>
              <a:ext cx="6681" cy="723852"/>
            </a:xfrm>
            <a:prstGeom prst="straightConnector1">
              <a:avLst/>
            </a:prstGeom>
            <a:noFill/>
            <a:ln w="38100" cap="flat" cmpd="sng" algn="ctr">
              <a:solidFill>
                <a:srgbClr val="4A72C6"/>
              </a:solidFill>
              <a:prstDash val="solid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36E3AAB-74AE-E04D-9B65-9DFB2A209014}"/>
                </a:ext>
              </a:extLst>
            </p:cNvPr>
            <p:cNvSpPr txBox="1"/>
            <p:nvPr/>
          </p:nvSpPr>
          <p:spPr>
            <a:xfrm rot="16200000">
              <a:off x="7910528" y="1500913"/>
              <a:ext cx="1664360" cy="377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86">
                <a:defRPr/>
              </a:pPr>
              <a:r>
                <a:rPr lang="en-US" sz="1798" b="1" kern="0" dirty="0">
                  <a:solidFill>
                    <a:srgbClr val="4A72C6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1798" b="1" kern="0" dirty="0">
                  <a:solidFill>
                    <a:srgbClr val="4A72C6"/>
                  </a:solidFill>
                  <a:latin typeface="Arial"/>
                </a:rPr>
                <a:t>(0) ~ 40 nm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F9AE415-EDF1-9943-B43A-639E16A5A11C}"/>
                </a:ext>
              </a:extLst>
            </p:cNvPr>
            <p:cNvCxnSpPr>
              <a:endCxn id="21" idx="1"/>
            </p:cNvCxnSpPr>
            <p:nvPr/>
          </p:nvCxnSpPr>
          <p:spPr>
            <a:xfrm>
              <a:off x="2344048" y="1340920"/>
              <a:ext cx="1361011" cy="297638"/>
            </a:xfrm>
            <a:prstGeom prst="straightConnector1">
              <a:avLst/>
            </a:prstGeom>
            <a:noFill/>
            <a:ln w="38100" cap="flat" cmpd="sng" algn="ctr">
              <a:solidFill>
                <a:srgbClr val="4C4D5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6B56895-1B3D-8147-8BA5-DD4C9A889983}"/>
                </a:ext>
              </a:extLst>
            </p:cNvPr>
            <p:cNvSpPr/>
            <p:nvPr/>
          </p:nvSpPr>
          <p:spPr>
            <a:xfrm>
              <a:off x="2161168" y="1249480"/>
              <a:ext cx="182880" cy="182880"/>
            </a:xfrm>
            <a:prstGeom prst="ellipse">
              <a:avLst/>
            </a:prstGeom>
            <a:noFill/>
            <a:ln w="38100" cap="flat" cmpd="sng" algn="ctr">
              <a:solidFill>
                <a:srgbClr val="4C4D52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3486">
                <a:defRPr/>
              </a:pPr>
              <a:endParaRPr lang="en-US" sz="1798" kern="0" dirty="0">
                <a:solidFill>
                  <a:srgbClr val="FFFFFE"/>
                </a:solidFill>
                <a:latin typeface="Arial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A2C8450-3EF2-A04F-B6FC-119B0C10E497}"/>
                </a:ext>
              </a:extLst>
            </p:cNvPr>
            <p:cNvCxnSpPr/>
            <p:nvPr/>
          </p:nvCxnSpPr>
          <p:spPr>
            <a:xfrm flipH="1">
              <a:off x="1213039" y="1966494"/>
              <a:ext cx="1995088" cy="590404"/>
            </a:xfrm>
            <a:prstGeom prst="straightConnector1">
              <a:avLst/>
            </a:prstGeom>
            <a:noFill/>
            <a:ln w="25400" cap="flat" cmpd="sng" algn="ctr">
              <a:solidFill>
                <a:srgbClr val="4C4D52"/>
              </a:solidFill>
              <a:prstDash val="solid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1C56E05-F0E3-E746-99DB-5803BE20710F}"/>
                </a:ext>
              </a:extLst>
            </p:cNvPr>
            <p:cNvSpPr txBox="1"/>
            <p:nvPr/>
          </p:nvSpPr>
          <p:spPr>
            <a:xfrm>
              <a:off x="2179600" y="2225666"/>
              <a:ext cx="516515" cy="403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86">
                <a:defRPr/>
              </a:pP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1m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16F32C6-648B-1F44-8F8B-04F9B18A793D}"/>
                </a:ext>
              </a:extLst>
            </p:cNvPr>
            <p:cNvCxnSpPr>
              <a:cxnSpLocks/>
              <a:stCxn id="20" idx="6"/>
            </p:cNvCxnSpPr>
            <p:nvPr/>
          </p:nvCxnSpPr>
          <p:spPr>
            <a:xfrm flipV="1">
              <a:off x="5917780" y="1653950"/>
              <a:ext cx="887475" cy="251750"/>
            </a:xfrm>
            <a:prstGeom prst="straightConnector1">
              <a:avLst/>
            </a:prstGeom>
            <a:noFill/>
            <a:ln w="38100" cap="flat" cmpd="sng" algn="ctr">
              <a:solidFill>
                <a:srgbClr val="4C4D52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D49248B-6205-8844-945A-DD78BDF94E80}"/>
                </a:ext>
              </a:extLst>
            </p:cNvPr>
            <p:cNvCxnSpPr/>
            <p:nvPr/>
          </p:nvCxnSpPr>
          <p:spPr>
            <a:xfrm>
              <a:off x="7171552" y="2480860"/>
              <a:ext cx="671667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3AD8749-4524-754A-AB52-3127E6AD283C}"/>
                </a:ext>
              </a:extLst>
            </p:cNvPr>
            <p:cNvSpPr txBox="1"/>
            <p:nvPr/>
          </p:nvSpPr>
          <p:spPr>
            <a:xfrm>
              <a:off x="7069669" y="2455956"/>
              <a:ext cx="1124469" cy="403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486">
                <a:defRPr/>
              </a:pP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B</a:t>
              </a:r>
              <a:r>
                <a:rPr lang="en-US" sz="1798" kern="0" baseline="-25000" dirty="0">
                  <a:solidFill>
                    <a:srgbClr val="4C4D52"/>
                  </a:solidFill>
                  <a:latin typeface="Arial"/>
                </a:rPr>
                <a:t>s</a:t>
              </a: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=B</a:t>
              </a:r>
              <a:r>
                <a:rPr lang="en-US" sz="1798" kern="0" baseline="-25000" dirty="0">
                  <a:solidFill>
                    <a:srgbClr val="4C4D52"/>
                  </a:solidFill>
                  <a:latin typeface="Arial"/>
                </a:rPr>
                <a:t>0</a:t>
              </a:r>
              <a:r>
                <a:rPr lang="en-US" sz="1798" kern="0" dirty="0">
                  <a:solidFill>
                    <a:srgbClr val="4C4D52"/>
                  </a:solidFill>
                  <a:latin typeface="Arial"/>
                </a:rPr>
                <a:t>e</a:t>
              </a:r>
              <a:r>
                <a:rPr lang="en-US" sz="1798" kern="0" baseline="30000" dirty="0">
                  <a:solidFill>
                    <a:srgbClr val="4C4D52"/>
                  </a:solidFill>
                  <a:latin typeface="Arial"/>
                </a:rPr>
                <a:t>i</a:t>
              </a:r>
              <a:r>
                <a:rPr lang="en-US" sz="1798" kern="0" baseline="30000" dirty="0">
                  <a:solidFill>
                    <a:srgbClr val="4C4D52"/>
                  </a:solidFill>
                  <a:latin typeface="Symbol" charset="2"/>
                  <a:cs typeface="Symbol" charset="2"/>
                </a:rPr>
                <a:t>w</a:t>
              </a:r>
              <a:r>
                <a:rPr lang="en-US" sz="1798" kern="0" baseline="30000" dirty="0">
                  <a:solidFill>
                    <a:srgbClr val="4C4D52"/>
                  </a:solidFill>
                  <a:latin typeface="Arial"/>
                </a:rPr>
                <a:t>t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3B93B70-5970-AD4B-A534-9D1D1805C8FD}"/>
                </a:ext>
              </a:extLst>
            </p:cNvPr>
            <p:cNvCxnSpPr>
              <a:stCxn id="24" idx="1"/>
            </p:cNvCxnSpPr>
            <p:nvPr/>
          </p:nvCxnSpPr>
          <p:spPr>
            <a:xfrm flipH="1">
              <a:off x="2216308" y="1142361"/>
              <a:ext cx="1488751" cy="107119"/>
            </a:xfrm>
            <a:prstGeom prst="line">
              <a:avLst/>
            </a:prstGeom>
            <a:noFill/>
            <a:ln w="25400" cap="flat" cmpd="sng" algn="ctr">
              <a:solidFill>
                <a:srgbClr val="4C4D52"/>
              </a:solidFill>
              <a:prstDash val="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15B442C-15C9-9647-90A1-9ABCA85FB456}"/>
                </a:ext>
              </a:extLst>
            </p:cNvPr>
            <p:cNvCxnSpPr/>
            <p:nvPr/>
          </p:nvCxnSpPr>
          <p:spPr>
            <a:xfrm>
              <a:off x="2252608" y="1432360"/>
              <a:ext cx="1419392" cy="755206"/>
            </a:xfrm>
            <a:prstGeom prst="line">
              <a:avLst/>
            </a:prstGeom>
            <a:noFill/>
            <a:ln w="25400" cap="flat" cmpd="sng" algn="ctr">
              <a:solidFill>
                <a:srgbClr val="4C4D52"/>
              </a:solidFill>
              <a:prstDash val="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14162D77-F0B4-5415-3EF8-4AA3176726CF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Footer Placeholder 5">
            <a:extLst>
              <a:ext uri="{FF2B5EF4-FFF2-40B4-BE49-F238E27FC236}">
                <a16:creationId xmlns:a16="http://schemas.microsoft.com/office/drawing/2014/main" id="{C3F53A18-A558-D7F7-B9A4-B203B209DB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</p:spTree>
    <p:extLst>
      <p:ext uri="{BB962C8B-B14F-4D97-AF65-F5344CB8AC3E}">
        <p14:creationId xmlns:p14="http://schemas.microsoft.com/office/powerpoint/2010/main" val="333006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9823BB7-F79A-4391-9F27-A5AF28DC7EB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18738" r="76440"/>
          <a:stretch/>
        </p:blipFill>
        <p:spPr>
          <a:xfrm>
            <a:off x="4685796" y="4359493"/>
            <a:ext cx="1930858" cy="1905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8B3257-2522-4277-B765-0D94587408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42" r="15548"/>
          <a:stretch/>
        </p:blipFill>
        <p:spPr>
          <a:xfrm>
            <a:off x="9410806" y="4289437"/>
            <a:ext cx="2667000" cy="20181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50D3AC6-C563-408D-B569-1D571C226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-153" b="13103"/>
          <a:stretch/>
        </p:blipFill>
        <p:spPr bwMode="auto">
          <a:xfrm>
            <a:off x="6740422" y="4302470"/>
            <a:ext cx="2468880" cy="195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719B22-E782-304C-8B90-23D5FB42F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06" y="1073085"/>
            <a:ext cx="7015394" cy="5750517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400" b="1" dirty="0">
                <a:solidFill>
                  <a:srgbClr val="0000FF"/>
                </a:solidFill>
              </a:rPr>
              <a:t>Tight knit interdisciplinary community</a:t>
            </a:r>
          </a:p>
          <a:p>
            <a:pPr>
              <a:spcBef>
                <a:spcPts val="1600"/>
              </a:spcBef>
            </a:pPr>
            <a:r>
              <a:rPr lang="en-US" sz="2400" b="1" dirty="0">
                <a:solidFill>
                  <a:srgbClr val="0000FF"/>
                </a:solidFill>
              </a:rPr>
              <a:t>Multiscale studies: </a:t>
            </a:r>
            <a:r>
              <a:rPr lang="en-US" sz="2400" dirty="0">
                <a:solidFill>
                  <a:schemeClr val="tx1"/>
                </a:solidFill>
              </a:rPr>
              <a:t>atomic (Å), nano (mm), meso (</a:t>
            </a:r>
            <a:r>
              <a:rPr lang="en-US" sz="2400" dirty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dirty="0">
                <a:solidFill>
                  <a:schemeClr val="tx1"/>
                </a:solidFill>
              </a:rPr>
              <a:t>m) &amp; macro (mm) dimensions</a:t>
            </a:r>
          </a:p>
          <a:p>
            <a:pPr>
              <a:spcBef>
                <a:spcPts val="1600"/>
              </a:spcBef>
            </a:pPr>
            <a:r>
              <a:rPr lang="en-US" sz="2400" dirty="0">
                <a:solidFill>
                  <a:schemeClr val="tx1"/>
                </a:solidFill>
              </a:rPr>
              <a:t>Examining materials growth, morphology, stoichiometry and critical relations to RF penetration layer across multiple dimensions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AF8D04-C462-3B4A-8666-C07A724E6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dirty="0"/>
              <a:t>CBB Integration of Complementary Disciplines</a:t>
            </a:r>
          </a:p>
        </p:txBody>
      </p:sp>
      <p:pic>
        <p:nvPicPr>
          <p:cNvPr id="29" name="Picture 28" descr="0202120072_wsxm_filtered.jpg">
            <a:extLst>
              <a:ext uri="{FF2B5EF4-FFF2-40B4-BE49-F238E27FC236}">
                <a16:creationId xmlns:a16="http://schemas.microsoft.com/office/drawing/2014/main" id="{D4DB7568-8E41-3042-BC5E-13A28C9BC3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431" y="4359493"/>
            <a:ext cx="2050157" cy="191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6B83F5F-1B00-A54F-9416-1641C52E3605}"/>
              </a:ext>
            </a:extLst>
          </p:cNvPr>
          <p:cNvSpPr/>
          <p:nvPr/>
        </p:nvSpPr>
        <p:spPr>
          <a:xfrm>
            <a:off x="426346" y="6229561"/>
            <a:ext cx="2258149" cy="355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NbO order on (100) Nb </a:t>
            </a: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84323C1-35E8-EC46-A88E-C77087AB3E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5860" y="4344954"/>
            <a:ext cx="1937388" cy="191380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C616528-0159-A14E-98D4-022E6F1780A4}"/>
              </a:ext>
            </a:extLst>
          </p:cNvPr>
          <p:cNvSpPr/>
          <p:nvPr/>
        </p:nvSpPr>
        <p:spPr>
          <a:xfrm>
            <a:off x="5065647" y="6229561"/>
            <a:ext cx="10230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Nb</a:t>
            </a:r>
            <a:r>
              <a:rPr kumimoji="0" lang="fi-FI" sz="1100" b="0" i="1" u="none" strike="noStrike" kern="0" cap="none" spc="0" normalizeH="0" baseline="-2500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fi-FI" sz="1100" b="0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 Cavity</a:t>
            </a: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7A5A1B-E968-2546-8AAC-094170ACA12F}"/>
              </a:ext>
            </a:extLst>
          </p:cNvPr>
          <p:cNvSpPr/>
          <p:nvPr/>
        </p:nvSpPr>
        <p:spPr>
          <a:xfrm>
            <a:off x="2708567" y="6229561"/>
            <a:ext cx="1824896" cy="355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 cross section</a:t>
            </a:r>
            <a:endParaRPr kumimoji="0" lang="en-US" sz="1100" b="0" i="1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6739666-D7CD-4945-BC89-9DD89429E726}"/>
              </a:ext>
            </a:extLst>
          </p:cNvPr>
          <p:cNvSpPr/>
          <p:nvPr/>
        </p:nvSpPr>
        <p:spPr>
          <a:xfrm>
            <a:off x="6762790" y="6229561"/>
            <a:ext cx="24689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Surface(001) </a:t>
            </a:r>
            <a:r>
              <a:rPr lang="fi-FI" sz="1100" i="1" kern="0" dirty="0">
                <a:solidFill>
                  <a:srgbClr val="4C4D52"/>
                </a:solidFill>
                <a:latin typeface="Arial"/>
              </a:rPr>
              <a:t>p</a:t>
            </a:r>
            <a:r>
              <a:rPr kumimoji="0" lang="fi-FI" sz="1100" b="0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honon structure of Nb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65DEEB0-B327-444A-8D94-BCC6D5608B78}"/>
              </a:ext>
            </a:extLst>
          </p:cNvPr>
          <p:cNvSpPr/>
          <p:nvPr/>
        </p:nvSpPr>
        <p:spPr>
          <a:xfrm>
            <a:off x="9347551" y="6229561"/>
            <a:ext cx="2409634" cy="26161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defTabSz="914400">
              <a:defRPr/>
            </a:pPr>
            <a:r>
              <a:rPr kumimoji="0" lang="fi-FI" sz="1100" b="0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Vortex </a:t>
            </a:r>
            <a:r>
              <a:rPr lang="fi-FI" sz="1100" i="1" kern="0" dirty="0">
                <a:solidFill>
                  <a:srgbClr val="4C4D52"/>
                </a:solidFill>
                <a:latin typeface="Arial"/>
              </a:rPr>
              <a:t>n</a:t>
            </a:r>
            <a:r>
              <a:rPr kumimoji="0" lang="fi-FI" sz="1100" b="0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ucleation </a:t>
            </a:r>
            <a:r>
              <a:rPr lang="fi-FI" sz="1100" i="1" kern="0" dirty="0">
                <a:solidFill>
                  <a:srgbClr val="4C4D52"/>
                </a:solidFill>
                <a:latin typeface="Arial"/>
              </a:rPr>
              <a:t>at grain</a:t>
            </a:r>
            <a:r>
              <a:rPr kumimoji="0" lang="fi-FI" sz="1100" b="0" i="1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</a:t>
            </a:r>
            <a:r>
              <a:rPr lang="fi-FI" sz="1100" i="1" kern="0" dirty="0" err="1">
                <a:solidFill>
                  <a:srgbClr val="4C4D52"/>
                </a:solidFill>
                <a:latin typeface="Arial"/>
              </a:rPr>
              <a:t>oundary</a:t>
            </a:r>
            <a:endParaRPr lang="en-US" sz="1100" b="0" i="1" u="none" strike="noStrike" kern="0" cap="none" spc="0" normalizeH="0" baseline="0" noProof="0" dirty="0">
              <a:ln>
                <a:noFill/>
              </a:ln>
              <a:solidFill>
                <a:srgbClr val="4C4D5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A11C66-D6F5-0A4E-A55F-3AE0171D8E6E}"/>
              </a:ext>
            </a:extLst>
          </p:cNvPr>
          <p:cNvSpPr txBox="1"/>
          <p:nvPr/>
        </p:nvSpPr>
        <p:spPr>
          <a:xfrm>
            <a:off x="180078" y="6009512"/>
            <a:ext cx="2054278" cy="253916"/>
          </a:xfrm>
          <a:prstGeom prst="rect">
            <a:avLst/>
          </a:prstGeom>
          <a:solidFill>
            <a:srgbClr val="FFFFFE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Sibener, U Chicago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8A0B5B-2F85-974C-88C2-4154A6B7E7CA}"/>
              </a:ext>
            </a:extLst>
          </p:cNvPr>
          <p:cNvSpPr txBox="1"/>
          <p:nvPr/>
        </p:nvSpPr>
        <p:spPr>
          <a:xfrm>
            <a:off x="2322181" y="6009512"/>
            <a:ext cx="2098515" cy="253916"/>
          </a:xfrm>
          <a:prstGeom prst="rect">
            <a:avLst/>
          </a:prstGeom>
          <a:solidFill>
            <a:srgbClr val="FFFFFE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Muller, Cornell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255A23-7E1E-F742-AB88-CC486A527961}"/>
              </a:ext>
            </a:extLst>
          </p:cNvPr>
          <p:cNvSpPr txBox="1"/>
          <p:nvPr/>
        </p:nvSpPr>
        <p:spPr>
          <a:xfrm>
            <a:off x="6747550" y="6009512"/>
            <a:ext cx="2442235" cy="253916"/>
          </a:xfrm>
          <a:prstGeom prst="rect">
            <a:avLst/>
          </a:prstGeom>
          <a:solidFill>
            <a:srgbClr val="FFFFFE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Arias, Cornell; Sibener U Chicago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4290AB-7E53-D147-A0FA-E671C5B44AC1}"/>
              </a:ext>
            </a:extLst>
          </p:cNvPr>
          <p:cNvSpPr txBox="1"/>
          <p:nvPr/>
        </p:nvSpPr>
        <p:spPr>
          <a:xfrm>
            <a:off x="9410806" y="6009512"/>
            <a:ext cx="2682240" cy="253916"/>
          </a:xfrm>
          <a:prstGeom prst="rect">
            <a:avLst/>
          </a:prstGeom>
          <a:solidFill>
            <a:srgbClr val="FFFFFE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Transtrum, BYU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2EDF16A-D6CE-0E46-8AB3-225CF5AA70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192780"/>
              </p:ext>
            </p:extLst>
          </p:nvPr>
        </p:nvGraphicFramePr>
        <p:xfrm>
          <a:off x="6412734" y="940847"/>
          <a:ext cx="5309461" cy="3661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ECFF373-6B66-3E47-898D-5DE8B2AB4182}"/>
              </a:ext>
            </a:extLst>
          </p:cNvPr>
          <p:cNvSpPr txBox="1"/>
          <p:nvPr/>
        </p:nvSpPr>
        <p:spPr>
          <a:xfrm>
            <a:off x="8528987" y="2354416"/>
            <a:ext cx="1076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CBB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DE2C4C-C341-6D46-B407-958B01100632}"/>
              </a:ext>
            </a:extLst>
          </p:cNvPr>
          <p:cNvSpPr txBox="1"/>
          <p:nvPr/>
        </p:nvSpPr>
        <p:spPr>
          <a:xfrm>
            <a:off x="10691021" y="888699"/>
            <a:ext cx="1729495" cy="55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173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Accelerator</a:t>
            </a:r>
          </a:p>
          <a:p>
            <a:pPr marL="0" marR="0" lvl="0" indent="0" algn="l" defTabSz="609173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Experimentalist</a:t>
            </a:r>
          </a:p>
          <a:p>
            <a:pPr marL="0" marR="0" lvl="0" indent="0" algn="l" defTabSz="609173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Theorist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F00730-2032-4D85-940E-1C4F98C8E7BC}"/>
              </a:ext>
            </a:extLst>
          </p:cNvPr>
          <p:cNvSpPr txBox="1"/>
          <p:nvPr/>
        </p:nvSpPr>
        <p:spPr>
          <a:xfrm>
            <a:off x="4679598" y="6009510"/>
            <a:ext cx="1859319" cy="253916"/>
          </a:xfrm>
          <a:prstGeom prst="rect">
            <a:avLst/>
          </a:prstGeom>
          <a:solidFill>
            <a:srgbClr val="FFFFFE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4C4D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Liepe, Cornell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F5F9C0AA-AEAB-E482-E17A-34B18C6A7F80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9E53D41F-7D4B-C72B-5BFC-F1CDEC238E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DBF1341-DACF-12E9-CFC8-6D4323628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553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68AC71-FDF9-764A-9180-6561335CE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807" y="-86309"/>
            <a:ext cx="12179300" cy="853440"/>
          </a:xfrm>
        </p:spPr>
        <p:txBody>
          <a:bodyPr/>
          <a:lstStyle/>
          <a:p>
            <a:r>
              <a:rPr lang="en-US" dirty="0"/>
              <a:t>Connections: Research Loop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E230E13-4EE2-F841-8BA3-F98C915C04C8}"/>
              </a:ext>
            </a:extLst>
          </p:cNvPr>
          <p:cNvSpPr/>
          <p:nvPr/>
        </p:nvSpPr>
        <p:spPr>
          <a:xfrm>
            <a:off x="3032416" y="5394509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0A213EE-93BE-6947-87DD-0BE987E4B6B5}"/>
              </a:ext>
            </a:extLst>
          </p:cNvPr>
          <p:cNvSpPr/>
          <p:nvPr/>
        </p:nvSpPr>
        <p:spPr>
          <a:xfrm>
            <a:off x="3032416" y="5394509"/>
            <a:ext cx="2500131" cy="1226917"/>
          </a:xfrm>
          <a:custGeom>
            <a:avLst/>
            <a:gdLst>
              <a:gd name="connsiteX0" fmla="*/ 0 w 2500131"/>
              <a:gd name="connsiteY0" fmla="*/ 1203767 h 1226917"/>
              <a:gd name="connsiteX1" fmla="*/ 2500131 w 2500131"/>
              <a:gd name="connsiteY1" fmla="*/ 1226917 h 1226917"/>
              <a:gd name="connsiteX2" fmla="*/ 2141316 w 2500131"/>
              <a:gd name="connsiteY2" fmla="*/ 763929 h 1226917"/>
              <a:gd name="connsiteX3" fmla="*/ 1551007 w 2500131"/>
              <a:gd name="connsiteY3" fmla="*/ 486137 h 1226917"/>
              <a:gd name="connsiteX4" fmla="*/ 821802 w 2500131"/>
              <a:gd name="connsiteY4" fmla="*/ 81023 h 1226917"/>
              <a:gd name="connsiteX5" fmla="*/ 428263 w 2500131"/>
              <a:gd name="connsiteY5" fmla="*/ 0 h 1226917"/>
              <a:gd name="connsiteX6" fmla="*/ 0 w 2500131"/>
              <a:gd name="connsiteY6" fmla="*/ 1203767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0131" h="1226917">
                <a:moveTo>
                  <a:pt x="0" y="1203767"/>
                </a:moveTo>
                <a:lnTo>
                  <a:pt x="2500131" y="1226917"/>
                </a:lnTo>
                <a:lnTo>
                  <a:pt x="2141316" y="763929"/>
                </a:lnTo>
                <a:lnTo>
                  <a:pt x="1551007" y="486137"/>
                </a:lnTo>
                <a:lnTo>
                  <a:pt x="821802" y="81023"/>
                </a:lnTo>
                <a:lnTo>
                  <a:pt x="428263" y="0"/>
                </a:lnTo>
                <a:lnTo>
                  <a:pt x="0" y="1203767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D504F2-84FD-7D42-A2E1-6E9ADC827C52}"/>
              </a:ext>
            </a:extLst>
          </p:cNvPr>
          <p:cNvSpPr>
            <a:spLocks/>
          </p:cNvSpPr>
          <p:nvPr/>
        </p:nvSpPr>
        <p:spPr>
          <a:xfrm>
            <a:off x="2806761" y="3742090"/>
            <a:ext cx="3081528" cy="2103120"/>
          </a:xfrm>
          <a:prstGeom prst="ellipse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0E5D0-01AD-0A40-BAEF-178C7953D0F8}"/>
              </a:ext>
            </a:extLst>
          </p:cNvPr>
          <p:cNvSpPr txBox="1"/>
          <p:nvPr/>
        </p:nvSpPr>
        <p:spPr>
          <a:xfrm>
            <a:off x="2384340" y="3417906"/>
            <a:ext cx="2951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17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Cavity RF Test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Accelerator scientists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Note: Supported by NSF and DOE accelerator grants.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C24EEC-DCEC-7249-A00D-0A6278B3B077}"/>
              </a:ext>
            </a:extLst>
          </p:cNvPr>
          <p:cNvSpPr>
            <a:spLocks noChangeAspect="1"/>
          </p:cNvSpPr>
          <p:nvPr/>
        </p:nvSpPr>
        <p:spPr>
          <a:xfrm>
            <a:off x="2833587" y="1247565"/>
            <a:ext cx="3085289" cy="2103119"/>
          </a:xfrm>
          <a:prstGeom prst="ellipse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3A83A5-957D-1444-9AD3-2FAB8BE53CB0}"/>
              </a:ext>
            </a:extLst>
          </p:cNvPr>
          <p:cNvSpPr txBox="1"/>
          <p:nvPr/>
        </p:nvSpPr>
        <p:spPr>
          <a:xfrm>
            <a:off x="2768949" y="1350837"/>
            <a:ext cx="323201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17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Predict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Electronic structure theorists, condensed matter theorists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BA6C635-2283-204D-9BFC-510A9EBCDF56}"/>
              </a:ext>
            </a:extLst>
          </p:cNvPr>
          <p:cNvSpPr>
            <a:spLocks noChangeAspect="1"/>
          </p:cNvSpPr>
          <p:nvPr/>
        </p:nvSpPr>
        <p:spPr>
          <a:xfrm>
            <a:off x="6472674" y="1247565"/>
            <a:ext cx="3081528" cy="2099887"/>
          </a:xfrm>
          <a:prstGeom prst="ellipse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0C051-A6AD-F64E-9A15-AF280072F599}"/>
              </a:ext>
            </a:extLst>
          </p:cNvPr>
          <p:cNvSpPr txBox="1"/>
          <p:nvPr/>
        </p:nvSpPr>
        <p:spPr>
          <a:xfrm>
            <a:off x="6937854" y="1350837"/>
            <a:ext cx="2769297" cy="1117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17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Material scientist, accelerator scientist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F955F1-2934-C946-92F3-CABA94D7D4A3}"/>
              </a:ext>
            </a:extLst>
          </p:cNvPr>
          <p:cNvSpPr>
            <a:spLocks/>
          </p:cNvSpPr>
          <p:nvPr/>
        </p:nvSpPr>
        <p:spPr>
          <a:xfrm>
            <a:off x="6527589" y="3514822"/>
            <a:ext cx="3081528" cy="2103120"/>
          </a:xfrm>
          <a:prstGeom prst="ellipse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A4B095-0AFD-884C-A91A-2CA06F173C87}"/>
              </a:ext>
            </a:extLst>
          </p:cNvPr>
          <p:cNvSpPr txBox="1"/>
          <p:nvPr/>
        </p:nvSpPr>
        <p:spPr>
          <a:xfrm>
            <a:off x="6244176" y="3575040"/>
            <a:ext cx="336225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17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Characterize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Chemist, condensed matter exp., accelerator scientists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37FC99-7C4C-714F-8401-DF62B3FC92E3}"/>
              </a:ext>
            </a:extLst>
          </p:cNvPr>
          <p:cNvGrpSpPr/>
          <p:nvPr/>
        </p:nvGrpSpPr>
        <p:grpSpPr>
          <a:xfrm>
            <a:off x="5181179" y="2238286"/>
            <a:ext cx="702736" cy="1063856"/>
            <a:chOff x="3902983" y="2091690"/>
            <a:chExt cx="702736" cy="106385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D0D0C95-A349-AC48-8F0B-4DCFBACE43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4780" y="2091690"/>
              <a:ext cx="608836" cy="963990"/>
            </a:xfrm>
            <a:prstGeom prst="rect">
              <a:avLst/>
            </a:prstGeom>
            <a:ln w="50800">
              <a:solidFill>
                <a:srgbClr val="B42D25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C02006-C268-FF4C-B80D-3434477048FF}"/>
                </a:ext>
              </a:extLst>
            </p:cNvPr>
            <p:cNvSpPr txBox="1"/>
            <p:nvPr/>
          </p:nvSpPr>
          <p:spPr>
            <a:xfrm>
              <a:off x="3902983" y="2755436"/>
              <a:ext cx="702736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Sethna Cornell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A39989-06D1-FD4D-B820-11C38900F3FA}"/>
              </a:ext>
            </a:extLst>
          </p:cNvPr>
          <p:cNvGrpSpPr/>
          <p:nvPr/>
        </p:nvGrpSpPr>
        <p:grpSpPr>
          <a:xfrm>
            <a:off x="4338870" y="2227910"/>
            <a:ext cx="752079" cy="1058725"/>
            <a:chOff x="2633238" y="2494804"/>
            <a:chExt cx="752079" cy="105872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2D85C0-4F66-124F-9882-F6B18D0C8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9136" y="2494804"/>
              <a:ext cx="609600" cy="964126"/>
            </a:xfrm>
            <a:prstGeom prst="rect">
              <a:avLst/>
            </a:prstGeom>
            <a:ln w="50800">
              <a:solidFill>
                <a:srgbClr val="B42D25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EE0824-2E92-4844-BEDB-BB4697D03B69}"/>
                </a:ext>
              </a:extLst>
            </p:cNvPr>
            <p:cNvSpPr txBox="1"/>
            <p:nvPr/>
          </p:nvSpPr>
          <p:spPr>
            <a:xfrm>
              <a:off x="2633238" y="3153419"/>
              <a:ext cx="752079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Transtrum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BYU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822895C-E6A8-BB45-ABD9-BC761D28D616}"/>
              </a:ext>
            </a:extLst>
          </p:cNvPr>
          <p:cNvGrpSpPr/>
          <p:nvPr/>
        </p:nvGrpSpPr>
        <p:grpSpPr>
          <a:xfrm>
            <a:off x="3630652" y="2232267"/>
            <a:ext cx="710803" cy="1066863"/>
            <a:chOff x="6819991" y="2271932"/>
            <a:chExt cx="710803" cy="106686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FAEBE3A-A0A2-144C-A830-64FEBC98E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7179" y="2271932"/>
              <a:ext cx="611592" cy="961627"/>
            </a:xfrm>
            <a:prstGeom prst="rect">
              <a:avLst/>
            </a:prstGeom>
            <a:ln w="50800">
              <a:solidFill>
                <a:srgbClr val="C00000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8FADC7-1AB5-3F4E-A40E-F1F02E9393FD}"/>
                </a:ext>
              </a:extLst>
            </p:cNvPr>
            <p:cNvSpPr txBox="1"/>
            <p:nvPr/>
          </p:nvSpPr>
          <p:spPr>
            <a:xfrm>
              <a:off x="6819991" y="2938685"/>
              <a:ext cx="710803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Hennig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U Florida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35241DE-70E5-7B49-B29E-6C73845893CB}"/>
              </a:ext>
            </a:extLst>
          </p:cNvPr>
          <p:cNvGrpSpPr/>
          <p:nvPr/>
        </p:nvGrpSpPr>
        <p:grpSpPr>
          <a:xfrm>
            <a:off x="8737474" y="4542769"/>
            <a:ext cx="757900" cy="1047462"/>
            <a:chOff x="1488167" y="4415412"/>
            <a:chExt cx="757900" cy="104746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99FA68F-1E45-6740-A894-C998B1146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7277" y="4415412"/>
              <a:ext cx="614916" cy="960120"/>
            </a:xfrm>
            <a:prstGeom prst="rect">
              <a:avLst/>
            </a:prstGeom>
            <a:ln w="50800">
              <a:solidFill>
                <a:srgbClr val="4A72C6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B30CFC4-6183-2440-8CE5-BDD308CDEB14}"/>
                </a:ext>
              </a:extLst>
            </p:cNvPr>
            <p:cNvSpPr txBox="1"/>
            <p:nvPr/>
          </p:nvSpPr>
          <p:spPr>
            <a:xfrm>
              <a:off x="1488167" y="5062764"/>
              <a:ext cx="757900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Liepe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38517E-5D04-5A46-8878-D473BB30BADB}"/>
              </a:ext>
            </a:extLst>
          </p:cNvPr>
          <p:cNvGrpSpPr/>
          <p:nvPr/>
        </p:nvGrpSpPr>
        <p:grpSpPr>
          <a:xfrm>
            <a:off x="3888661" y="4552488"/>
            <a:ext cx="720021" cy="1052706"/>
            <a:chOff x="2299810" y="4557984"/>
            <a:chExt cx="720021" cy="105270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309B2D6-5F91-7648-8476-65D62E3D9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5092" y="4557984"/>
              <a:ext cx="610807" cy="961308"/>
            </a:xfrm>
            <a:prstGeom prst="rect">
              <a:avLst/>
            </a:prstGeom>
            <a:ln w="44450">
              <a:solidFill>
                <a:srgbClr val="4A72C6"/>
              </a:solidFill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2A5CF1-0017-8A48-BA41-E7D36AD2ED3C}"/>
                </a:ext>
              </a:extLst>
            </p:cNvPr>
            <p:cNvSpPr txBox="1"/>
            <p:nvPr/>
          </p:nvSpPr>
          <p:spPr>
            <a:xfrm>
              <a:off x="2299810" y="5210580"/>
              <a:ext cx="720021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Posen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FNAL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6DC33D5-CDA1-A74F-952B-AB9756C04D7F}"/>
              </a:ext>
            </a:extLst>
          </p:cNvPr>
          <p:cNvGrpSpPr/>
          <p:nvPr/>
        </p:nvGrpSpPr>
        <p:grpSpPr>
          <a:xfrm>
            <a:off x="7998904" y="4542769"/>
            <a:ext cx="758655" cy="1046002"/>
            <a:chOff x="3048837" y="4489449"/>
            <a:chExt cx="758655" cy="104600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78C56D8-5BF4-E549-B906-B68989838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4582" y="4489449"/>
              <a:ext cx="612868" cy="960120"/>
            </a:xfrm>
            <a:prstGeom prst="rect">
              <a:avLst/>
            </a:prstGeom>
            <a:ln w="44450">
              <a:solidFill>
                <a:srgbClr val="4A72C6"/>
              </a:solidFill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38EDBD5-23F6-874C-AD0A-D0298221D701}"/>
                </a:ext>
              </a:extLst>
            </p:cNvPr>
            <p:cNvSpPr txBox="1"/>
            <p:nvPr/>
          </p:nvSpPr>
          <p:spPr>
            <a:xfrm>
              <a:off x="3048837" y="5135341"/>
              <a:ext cx="758655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Laxdal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TRIUMF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DB6AB6-8A9E-7848-8B71-4B5C343B13E8}"/>
              </a:ext>
            </a:extLst>
          </p:cNvPr>
          <p:cNvGrpSpPr/>
          <p:nvPr/>
        </p:nvGrpSpPr>
        <p:grpSpPr>
          <a:xfrm>
            <a:off x="6470743" y="4542769"/>
            <a:ext cx="719481" cy="1069843"/>
            <a:chOff x="5847682" y="4907080"/>
            <a:chExt cx="719481" cy="10698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ACF885C-9D62-CB4C-9839-B6017D9C1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90767" y="4907080"/>
              <a:ext cx="615950" cy="964222"/>
            </a:xfrm>
            <a:prstGeom prst="rect">
              <a:avLst/>
            </a:prstGeom>
            <a:ln w="47625">
              <a:solidFill>
                <a:srgbClr val="00B050"/>
              </a:solidFill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6BEA512-EDDC-0649-8124-CCE57F6FCDB4}"/>
                </a:ext>
              </a:extLst>
            </p:cNvPr>
            <p:cNvSpPr txBox="1"/>
            <p:nvPr/>
          </p:nvSpPr>
          <p:spPr>
            <a:xfrm>
              <a:off x="5847682" y="5576813"/>
              <a:ext cx="719481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Sibener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U Chicago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6C07004-7F71-1B4E-9529-2948A06D5D36}"/>
              </a:ext>
            </a:extLst>
          </p:cNvPr>
          <p:cNvGrpSpPr/>
          <p:nvPr/>
        </p:nvGrpSpPr>
        <p:grpSpPr>
          <a:xfrm>
            <a:off x="7233309" y="4542769"/>
            <a:ext cx="696795" cy="1046645"/>
            <a:chOff x="6628074" y="4909434"/>
            <a:chExt cx="696795" cy="104664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5AA82EF-2E57-0F46-B880-48D33168F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2071" y="4909434"/>
              <a:ext cx="609601" cy="959514"/>
            </a:xfrm>
            <a:prstGeom prst="rect">
              <a:avLst/>
            </a:prstGeom>
            <a:ln w="50800">
              <a:solidFill>
                <a:srgbClr val="00B050"/>
              </a:solidFill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C3B3A5-543A-584E-9655-A523C92D5EFE}"/>
                </a:ext>
              </a:extLst>
            </p:cNvPr>
            <p:cNvSpPr txBox="1"/>
            <p:nvPr/>
          </p:nvSpPr>
          <p:spPr>
            <a:xfrm>
              <a:off x="6628074" y="5555969"/>
              <a:ext cx="696795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Muller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5B99F8-0584-2540-BEBB-94404184DC79}"/>
              </a:ext>
            </a:extLst>
          </p:cNvPr>
          <p:cNvGrpSpPr/>
          <p:nvPr/>
        </p:nvGrpSpPr>
        <p:grpSpPr>
          <a:xfrm>
            <a:off x="2858695" y="2227910"/>
            <a:ext cx="718003" cy="1047517"/>
            <a:chOff x="3522683" y="2231124"/>
            <a:chExt cx="718003" cy="104751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7402B87-94A6-2443-A6EB-ED31F0E65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76520" y="2231124"/>
              <a:ext cx="617074" cy="964062"/>
            </a:xfrm>
            <a:prstGeom prst="rect">
              <a:avLst/>
            </a:prstGeom>
            <a:ln w="50800">
              <a:solidFill>
                <a:srgbClr val="B42D25"/>
              </a:solidFill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555DB5C-603A-8E4F-882E-43E7AAE9D6E3}"/>
                </a:ext>
              </a:extLst>
            </p:cNvPr>
            <p:cNvSpPr txBox="1"/>
            <p:nvPr/>
          </p:nvSpPr>
          <p:spPr>
            <a:xfrm>
              <a:off x="3522683" y="2878531"/>
              <a:ext cx="718003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Arias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</a:p>
          </p:txBody>
        </p:sp>
      </p:grp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860E678-261D-DC48-B91D-CA4446D12692}"/>
              </a:ext>
            </a:extLst>
          </p:cNvPr>
          <p:cNvSpPr/>
          <p:nvPr/>
        </p:nvSpPr>
        <p:spPr>
          <a:xfrm>
            <a:off x="10014104" y="893637"/>
            <a:ext cx="1937167" cy="914400"/>
          </a:xfrm>
          <a:prstGeom prst="roundRect">
            <a:avLst/>
          </a:prstGeom>
          <a:gradFill rotWithShape="1">
            <a:gsLst>
              <a:gs pos="0">
                <a:srgbClr val="D8D2C9">
                  <a:tint val="50000"/>
                  <a:satMod val="300000"/>
                </a:srgbClr>
              </a:gs>
              <a:gs pos="35000">
                <a:srgbClr val="D8D2C9">
                  <a:tint val="37000"/>
                  <a:satMod val="300000"/>
                </a:srgbClr>
              </a:gs>
              <a:gs pos="100000">
                <a:srgbClr val="D8D2C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D8D2C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Synergy: Beam Production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material synthesis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C32C89E-CEDF-B54F-83F8-A753B3A66C25}"/>
              </a:ext>
            </a:extLst>
          </p:cNvPr>
          <p:cNvSpPr/>
          <p:nvPr/>
        </p:nvSpPr>
        <p:spPr>
          <a:xfrm>
            <a:off x="188340" y="893637"/>
            <a:ext cx="1938528" cy="914400"/>
          </a:xfrm>
          <a:prstGeom prst="roundRect">
            <a:avLst/>
          </a:prstGeom>
          <a:gradFill rotWithShape="1">
            <a:gsLst>
              <a:gs pos="0">
                <a:srgbClr val="D8D2C9">
                  <a:tint val="50000"/>
                  <a:satMod val="300000"/>
                </a:srgbClr>
              </a:gs>
              <a:gs pos="35000">
                <a:srgbClr val="D8D2C9">
                  <a:tint val="37000"/>
                  <a:satMod val="300000"/>
                </a:srgbClr>
              </a:gs>
              <a:gs pos="100000">
                <a:srgbClr val="D8D2C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D8D2C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Synergy: Beam Storage &amp; Transport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e.g. nonlinear continuum descriptions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66E7245C-66AA-4E4A-82B1-B1179A71DC4C}"/>
              </a:ext>
            </a:extLst>
          </p:cNvPr>
          <p:cNvSpPr/>
          <p:nvPr/>
        </p:nvSpPr>
        <p:spPr>
          <a:xfrm>
            <a:off x="206610" y="5345807"/>
            <a:ext cx="2018090" cy="914400"/>
          </a:xfrm>
          <a:prstGeom prst="roundRect">
            <a:avLst/>
          </a:prstGeom>
          <a:gradFill rotWithShape="1">
            <a:gsLst>
              <a:gs pos="0">
                <a:srgbClr val="D8D2C9">
                  <a:tint val="50000"/>
                  <a:satMod val="300000"/>
                </a:srgbClr>
              </a:gs>
              <a:gs pos="35000">
                <a:srgbClr val="D8D2C9">
                  <a:tint val="37000"/>
                  <a:satMod val="300000"/>
                </a:srgbClr>
              </a:gs>
              <a:gs pos="100000">
                <a:srgbClr val="D8D2C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D8D2C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Synergy: Beam Production and Beam Storage &amp; Transport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accel. implementation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F35E908-DB32-5645-8DA3-8F3D22FAA3B2}"/>
              </a:ext>
            </a:extLst>
          </p:cNvPr>
          <p:cNvSpPr/>
          <p:nvPr/>
        </p:nvSpPr>
        <p:spPr>
          <a:xfrm>
            <a:off x="10040355" y="5305027"/>
            <a:ext cx="1938528" cy="914400"/>
          </a:xfrm>
          <a:prstGeom prst="roundRect">
            <a:avLst/>
          </a:prstGeom>
          <a:gradFill rotWithShape="1">
            <a:gsLst>
              <a:gs pos="0">
                <a:srgbClr val="D8D2C9">
                  <a:tint val="50000"/>
                  <a:satMod val="300000"/>
                </a:srgbClr>
              </a:gs>
              <a:gs pos="35000">
                <a:srgbClr val="D8D2C9">
                  <a:tint val="37000"/>
                  <a:satMod val="300000"/>
                </a:srgbClr>
              </a:gs>
              <a:gs pos="100000">
                <a:srgbClr val="D8D2C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D8D2C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Synergy: Beam Production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 material characterization</a:t>
            </a:r>
          </a:p>
        </p:txBody>
      </p:sp>
      <p:sp>
        <p:nvSpPr>
          <p:cNvPr id="49" name="Left-Right Arrow 48">
            <a:extLst>
              <a:ext uri="{FF2B5EF4-FFF2-40B4-BE49-F238E27FC236}">
                <a16:creationId xmlns:a16="http://schemas.microsoft.com/office/drawing/2014/main" id="{6E223ABD-2090-FE4F-8CEE-9266626B21DF}"/>
              </a:ext>
            </a:extLst>
          </p:cNvPr>
          <p:cNvSpPr/>
          <p:nvPr/>
        </p:nvSpPr>
        <p:spPr>
          <a:xfrm rot="2599955">
            <a:off x="2250266" y="1724167"/>
            <a:ext cx="589111" cy="294938"/>
          </a:xfrm>
          <a:prstGeom prst="leftRightArrow">
            <a:avLst/>
          </a:prstGeom>
          <a:gradFill rotWithShape="1">
            <a:gsLst>
              <a:gs pos="0">
                <a:srgbClr val="A2998B">
                  <a:shade val="51000"/>
                  <a:satMod val="130000"/>
                </a:srgbClr>
              </a:gs>
              <a:gs pos="80000">
                <a:srgbClr val="A2998B">
                  <a:shade val="93000"/>
                  <a:satMod val="130000"/>
                </a:srgbClr>
              </a:gs>
              <a:gs pos="100000">
                <a:srgbClr val="A2998B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Left-Right Arrow 49">
            <a:extLst>
              <a:ext uri="{FF2B5EF4-FFF2-40B4-BE49-F238E27FC236}">
                <a16:creationId xmlns:a16="http://schemas.microsoft.com/office/drawing/2014/main" id="{3699005C-5800-B048-9224-C8F27D9385C0}"/>
              </a:ext>
            </a:extLst>
          </p:cNvPr>
          <p:cNvSpPr/>
          <p:nvPr/>
        </p:nvSpPr>
        <p:spPr>
          <a:xfrm rot="19000045" flipV="1">
            <a:off x="9366816" y="1706076"/>
            <a:ext cx="589111" cy="294938"/>
          </a:xfrm>
          <a:prstGeom prst="leftRightArrow">
            <a:avLst/>
          </a:prstGeom>
          <a:gradFill rotWithShape="1">
            <a:gsLst>
              <a:gs pos="0">
                <a:srgbClr val="A2998B">
                  <a:shade val="51000"/>
                  <a:satMod val="130000"/>
                </a:srgbClr>
              </a:gs>
              <a:gs pos="80000">
                <a:srgbClr val="A2998B">
                  <a:shade val="93000"/>
                  <a:satMod val="130000"/>
                </a:srgbClr>
              </a:gs>
              <a:gs pos="100000">
                <a:srgbClr val="A2998B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Left-Right Arrow 50">
            <a:extLst>
              <a:ext uri="{FF2B5EF4-FFF2-40B4-BE49-F238E27FC236}">
                <a16:creationId xmlns:a16="http://schemas.microsoft.com/office/drawing/2014/main" id="{38B26BAC-4A6F-A242-9D41-A648A1D2FA65}"/>
              </a:ext>
            </a:extLst>
          </p:cNvPr>
          <p:cNvSpPr/>
          <p:nvPr/>
        </p:nvSpPr>
        <p:spPr>
          <a:xfrm rot="2599955">
            <a:off x="9576945" y="4835442"/>
            <a:ext cx="589111" cy="294938"/>
          </a:xfrm>
          <a:prstGeom prst="leftRightArrow">
            <a:avLst/>
          </a:prstGeom>
          <a:gradFill rotWithShape="1">
            <a:gsLst>
              <a:gs pos="0">
                <a:srgbClr val="A2998B">
                  <a:shade val="51000"/>
                  <a:satMod val="130000"/>
                </a:srgbClr>
              </a:gs>
              <a:gs pos="80000">
                <a:srgbClr val="A2998B">
                  <a:shade val="93000"/>
                  <a:satMod val="130000"/>
                </a:srgbClr>
              </a:gs>
              <a:gs pos="100000">
                <a:srgbClr val="A2998B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Left-Right Arrow 51">
            <a:extLst>
              <a:ext uri="{FF2B5EF4-FFF2-40B4-BE49-F238E27FC236}">
                <a16:creationId xmlns:a16="http://schemas.microsoft.com/office/drawing/2014/main" id="{0F764237-6AAD-0440-863B-EAA37D36B83C}"/>
              </a:ext>
            </a:extLst>
          </p:cNvPr>
          <p:cNvSpPr/>
          <p:nvPr/>
        </p:nvSpPr>
        <p:spPr>
          <a:xfrm rot="19000045" flipH="1">
            <a:off x="2248686" y="4948910"/>
            <a:ext cx="589111" cy="294938"/>
          </a:xfrm>
          <a:prstGeom prst="leftRightArrow">
            <a:avLst/>
          </a:prstGeom>
          <a:gradFill rotWithShape="1">
            <a:gsLst>
              <a:gs pos="0">
                <a:srgbClr val="A2998B">
                  <a:shade val="51000"/>
                  <a:satMod val="130000"/>
                </a:srgbClr>
              </a:gs>
              <a:gs pos="80000">
                <a:srgbClr val="A2998B">
                  <a:shade val="93000"/>
                  <a:satMod val="130000"/>
                </a:srgbClr>
              </a:gs>
              <a:gs pos="100000">
                <a:srgbClr val="A2998B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1499813-0BFD-9749-A345-6BD332B8B4E7}"/>
              </a:ext>
            </a:extLst>
          </p:cNvPr>
          <p:cNvGrpSpPr/>
          <p:nvPr/>
        </p:nvGrpSpPr>
        <p:grpSpPr>
          <a:xfrm>
            <a:off x="7618019" y="2232267"/>
            <a:ext cx="757900" cy="1047462"/>
            <a:chOff x="1488167" y="4415412"/>
            <a:chExt cx="757900" cy="104746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9C39CCF-934D-524E-90B7-756F66BD9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7277" y="4415412"/>
              <a:ext cx="614916" cy="960120"/>
            </a:xfrm>
            <a:prstGeom prst="rect">
              <a:avLst/>
            </a:prstGeom>
            <a:ln w="50800">
              <a:solidFill>
                <a:srgbClr val="4A72C6"/>
              </a:solidFill>
            </a:ln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DE4BD54-05FE-4E49-AC40-3ADF426A7201}"/>
                </a:ext>
              </a:extLst>
            </p:cNvPr>
            <p:cNvSpPr txBox="1"/>
            <p:nvPr/>
          </p:nvSpPr>
          <p:spPr>
            <a:xfrm>
              <a:off x="1488167" y="5062764"/>
              <a:ext cx="757900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Liepe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</a:p>
          </p:txBody>
        </p:sp>
      </p:grpSp>
      <p:sp>
        <p:nvSpPr>
          <p:cNvPr id="59" name="Circular Arrow 58">
            <a:extLst>
              <a:ext uri="{FF2B5EF4-FFF2-40B4-BE49-F238E27FC236}">
                <a16:creationId xmlns:a16="http://schemas.microsoft.com/office/drawing/2014/main" id="{EB2FE7A0-1B9B-6949-A3AC-9C8245F90183}"/>
              </a:ext>
            </a:extLst>
          </p:cNvPr>
          <p:cNvSpPr/>
          <p:nvPr/>
        </p:nvSpPr>
        <p:spPr>
          <a:xfrm>
            <a:off x="1336475" y="541400"/>
            <a:ext cx="5805176" cy="5805176"/>
          </a:xfrm>
          <a:prstGeom prst="circularArrow">
            <a:avLst>
              <a:gd name="adj1" fmla="val 6899"/>
              <a:gd name="adj2" fmla="val 465105"/>
              <a:gd name="adj3" fmla="val 11350454"/>
              <a:gd name="adj4" fmla="val 9784441"/>
              <a:gd name="adj5" fmla="val 8049"/>
            </a:avLst>
          </a:prstGeom>
          <a:gradFill rotWithShape="1">
            <a:gsLst>
              <a:gs pos="0">
                <a:srgbClr val="0068AC">
                  <a:shade val="51000"/>
                  <a:satMod val="130000"/>
                </a:srgbClr>
              </a:gs>
              <a:gs pos="80000">
                <a:srgbClr val="0068AC">
                  <a:shade val="93000"/>
                  <a:satMod val="130000"/>
                </a:srgbClr>
              </a:gs>
              <a:gs pos="100000">
                <a:srgbClr val="0068A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Circular Arrow 59">
            <a:extLst>
              <a:ext uri="{FF2B5EF4-FFF2-40B4-BE49-F238E27FC236}">
                <a16:creationId xmlns:a16="http://schemas.microsoft.com/office/drawing/2014/main" id="{144280AF-2665-984B-9721-FD76AB5F966C}"/>
              </a:ext>
            </a:extLst>
          </p:cNvPr>
          <p:cNvSpPr/>
          <p:nvPr/>
        </p:nvSpPr>
        <p:spPr>
          <a:xfrm>
            <a:off x="2172135" y="877208"/>
            <a:ext cx="8033726" cy="5805176"/>
          </a:xfrm>
          <a:prstGeom prst="circularArrow">
            <a:avLst>
              <a:gd name="adj1" fmla="val 6899"/>
              <a:gd name="adj2" fmla="val 465105"/>
              <a:gd name="adj3" fmla="val 16750454"/>
              <a:gd name="adj4" fmla="val 15128662"/>
              <a:gd name="adj5" fmla="val 8049"/>
            </a:avLst>
          </a:prstGeom>
          <a:gradFill rotWithShape="1">
            <a:gsLst>
              <a:gs pos="0">
                <a:srgbClr val="0068AC">
                  <a:shade val="51000"/>
                  <a:satMod val="130000"/>
                </a:srgbClr>
              </a:gs>
              <a:gs pos="80000">
                <a:srgbClr val="0068AC">
                  <a:shade val="93000"/>
                  <a:satMod val="130000"/>
                </a:srgbClr>
              </a:gs>
              <a:gs pos="100000">
                <a:srgbClr val="0068A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318B296-FC7A-524F-951B-5794BB4CFBAC}"/>
              </a:ext>
            </a:extLst>
          </p:cNvPr>
          <p:cNvGrpSpPr/>
          <p:nvPr/>
        </p:nvGrpSpPr>
        <p:grpSpPr>
          <a:xfrm>
            <a:off x="3097556" y="4566743"/>
            <a:ext cx="757900" cy="1047462"/>
            <a:chOff x="1488167" y="4415412"/>
            <a:chExt cx="757900" cy="104746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406001C-8B89-1E40-896E-A7F37BFC5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57277" y="4415412"/>
              <a:ext cx="614916" cy="960120"/>
            </a:xfrm>
            <a:prstGeom prst="rect">
              <a:avLst/>
            </a:prstGeom>
            <a:ln w="50800">
              <a:solidFill>
                <a:srgbClr val="4A72C6"/>
              </a:solidFill>
            </a:ln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D5999D1-6479-2B4E-B166-E8366E54A120}"/>
                </a:ext>
              </a:extLst>
            </p:cNvPr>
            <p:cNvSpPr txBox="1"/>
            <p:nvPr/>
          </p:nvSpPr>
          <p:spPr>
            <a:xfrm>
              <a:off x="1488167" y="5062764"/>
              <a:ext cx="757900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Liepe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Cornell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BC9158F-87F3-DC41-9B7C-7BFD8027742C}"/>
              </a:ext>
            </a:extLst>
          </p:cNvPr>
          <p:cNvGrpSpPr/>
          <p:nvPr/>
        </p:nvGrpSpPr>
        <p:grpSpPr>
          <a:xfrm>
            <a:off x="6886217" y="2238286"/>
            <a:ext cx="720021" cy="1052706"/>
            <a:chOff x="2299810" y="4557984"/>
            <a:chExt cx="720021" cy="1052706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B22AEAA-5B3D-374E-9A3D-AB1EA18C0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5092" y="4557984"/>
              <a:ext cx="610807" cy="961308"/>
            </a:xfrm>
            <a:prstGeom prst="rect">
              <a:avLst/>
            </a:prstGeom>
            <a:ln w="44450">
              <a:solidFill>
                <a:srgbClr val="4A72C6"/>
              </a:solidFill>
            </a:ln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06DBE9-874E-D442-A16D-73080791AA3A}"/>
                </a:ext>
              </a:extLst>
            </p:cNvPr>
            <p:cNvSpPr txBox="1"/>
            <p:nvPr/>
          </p:nvSpPr>
          <p:spPr>
            <a:xfrm>
              <a:off x="2299810" y="5210580"/>
              <a:ext cx="720021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Posen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FNAL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9B615B8-EB40-8643-91A6-B3C49933B0F3}"/>
              </a:ext>
            </a:extLst>
          </p:cNvPr>
          <p:cNvSpPr txBox="1"/>
          <p:nvPr/>
        </p:nvSpPr>
        <p:spPr>
          <a:xfrm>
            <a:off x="2361021" y="5734742"/>
            <a:ext cx="7544342" cy="769441"/>
          </a:xfrm>
          <a:prstGeom prst="rect">
            <a:avLst/>
          </a:prstGeom>
          <a:gradFill>
            <a:gsLst>
              <a:gs pos="0">
                <a:srgbClr val="004F91"/>
              </a:gs>
              <a:gs pos="80000">
                <a:srgbClr val="016AC5"/>
              </a:gs>
              <a:gs pos="100000">
                <a:srgbClr val="0069BF"/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CBB enables this unique interdisciplinary research</a:t>
            </a:r>
          </a:p>
          <a:p>
            <a:pPr lvl="0" algn="ctr" defTabSz="914400">
              <a:defRPr/>
            </a:pPr>
            <a:r>
              <a:rPr lang="en-US" sz="2200" b="1" kern="0" dirty="0">
                <a:solidFill>
                  <a:schemeClr val="bg1"/>
                </a:solidFill>
                <a:latin typeface="+mj-lt"/>
              </a:rPr>
              <a:t>Paradigm shift in SRF research!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0" name="Circular Arrow 69">
            <a:extLst>
              <a:ext uri="{FF2B5EF4-FFF2-40B4-BE49-F238E27FC236}">
                <a16:creationId xmlns:a16="http://schemas.microsoft.com/office/drawing/2014/main" id="{E8D63C98-E7B9-3C42-8BDB-8ACD432B46ED}"/>
              </a:ext>
            </a:extLst>
          </p:cNvPr>
          <p:cNvSpPr/>
          <p:nvPr/>
        </p:nvSpPr>
        <p:spPr>
          <a:xfrm>
            <a:off x="2653252" y="-109671"/>
            <a:ext cx="5805176" cy="5805176"/>
          </a:xfrm>
          <a:prstGeom prst="circularArrow">
            <a:avLst>
              <a:gd name="adj1" fmla="val 6899"/>
              <a:gd name="adj2" fmla="val 465105"/>
              <a:gd name="adj3" fmla="val 5950454"/>
              <a:gd name="adj4" fmla="val 4340498"/>
              <a:gd name="adj5" fmla="val 8049"/>
            </a:avLst>
          </a:prstGeom>
          <a:gradFill rotWithShape="1">
            <a:gsLst>
              <a:gs pos="0">
                <a:srgbClr val="0068AC">
                  <a:shade val="51000"/>
                  <a:satMod val="130000"/>
                </a:srgbClr>
              </a:gs>
              <a:gs pos="80000">
                <a:srgbClr val="0068AC">
                  <a:shade val="93000"/>
                  <a:satMod val="130000"/>
                </a:srgbClr>
              </a:gs>
              <a:gs pos="100000">
                <a:srgbClr val="0068A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Circular Arrow 70">
            <a:extLst>
              <a:ext uri="{FF2B5EF4-FFF2-40B4-BE49-F238E27FC236}">
                <a16:creationId xmlns:a16="http://schemas.microsoft.com/office/drawing/2014/main" id="{4E65EE3E-31B1-0E47-958A-FA468AB2DAB8}"/>
              </a:ext>
            </a:extLst>
          </p:cNvPr>
          <p:cNvSpPr/>
          <p:nvPr/>
        </p:nvSpPr>
        <p:spPr>
          <a:xfrm rot="5233435">
            <a:off x="4360881" y="592692"/>
            <a:ext cx="8033726" cy="5805176"/>
          </a:xfrm>
          <a:prstGeom prst="circularArrow">
            <a:avLst>
              <a:gd name="adj1" fmla="val 6899"/>
              <a:gd name="adj2" fmla="val 465105"/>
              <a:gd name="adj3" fmla="val 16750454"/>
              <a:gd name="adj4" fmla="val 15128662"/>
              <a:gd name="adj5" fmla="val 8049"/>
            </a:avLst>
          </a:prstGeom>
          <a:gradFill rotWithShape="1">
            <a:gsLst>
              <a:gs pos="0">
                <a:srgbClr val="004F91"/>
              </a:gs>
              <a:gs pos="80000">
                <a:srgbClr val="0069BF"/>
              </a:gs>
              <a:gs pos="100000">
                <a:srgbClr val="016AC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algn="l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B4789F4-1614-3848-A939-713BC2BD4363}"/>
              </a:ext>
            </a:extLst>
          </p:cNvPr>
          <p:cNvSpPr txBox="1"/>
          <p:nvPr/>
        </p:nvSpPr>
        <p:spPr>
          <a:xfrm>
            <a:off x="10303346" y="4288196"/>
            <a:ext cx="1729495" cy="55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173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Accelerator</a:t>
            </a:r>
          </a:p>
          <a:p>
            <a:pPr marL="0" marR="0" lvl="0" indent="0" algn="l" defTabSz="609173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Experimentalist</a:t>
            </a:r>
          </a:p>
          <a:p>
            <a:pPr marL="0" marR="0" lvl="0" indent="0" algn="l" defTabSz="609173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Theorist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30EF7E5-4D5D-5E48-8C97-BF152349FF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0499" y="2233625"/>
            <a:ext cx="611912" cy="960120"/>
          </a:xfrm>
          <a:prstGeom prst="rect">
            <a:avLst/>
          </a:prstGeom>
          <a:ln w="50800">
            <a:solidFill>
              <a:srgbClr val="00B05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AC351B-8083-4B4E-8279-E0FC4F950A4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667" r="16667"/>
          <a:stretch/>
        </p:blipFill>
        <p:spPr>
          <a:xfrm>
            <a:off x="9192341" y="2226837"/>
            <a:ext cx="640080" cy="960120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2E593A2E-9F68-9A4E-BC41-C385DE03EDEA}"/>
              </a:ext>
            </a:extLst>
          </p:cNvPr>
          <p:cNvSpPr txBox="1"/>
          <p:nvPr/>
        </p:nvSpPr>
        <p:spPr>
          <a:xfrm>
            <a:off x="9128176" y="2914423"/>
            <a:ext cx="727262" cy="400110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Elam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t>ANL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10F8F7E-8A91-47C2-AFD2-BD059A9BD44B}"/>
              </a:ext>
            </a:extLst>
          </p:cNvPr>
          <p:cNvGrpSpPr/>
          <p:nvPr/>
        </p:nvGrpSpPr>
        <p:grpSpPr>
          <a:xfrm>
            <a:off x="8384210" y="2243222"/>
            <a:ext cx="719481" cy="1029203"/>
            <a:chOff x="5847682" y="4947720"/>
            <a:chExt cx="719481" cy="1029203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56886E7-F6DD-4D5C-B2B4-0D0E4F57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087" y="4947720"/>
              <a:ext cx="615950" cy="964222"/>
            </a:xfrm>
            <a:prstGeom prst="rect">
              <a:avLst/>
            </a:prstGeom>
            <a:ln w="47625">
              <a:solidFill>
                <a:srgbClr val="00B050"/>
              </a:solidFill>
            </a:ln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53AA373-2DD6-484F-B5EE-2B307B5F217F}"/>
                </a:ext>
              </a:extLst>
            </p:cNvPr>
            <p:cNvSpPr txBox="1"/>
            <p:nvPr/>
          </p:nvSpPr>
          <p:spPr>
            <a:xfrm>
              <a:off x="5847682" y="5576813"/>
              <a:ext cx="719481" cy="400110"/>
            </a:xfrm>
            <a:prstGeom prst="rect">
              <a:avLst/>
            </a:prstGeom>
            <a:solidFill>
              <a:srgbClr val="FFFFFF">
                <a:alpha val="6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Sibener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charset="0"/>
                  <a:ea typeface="Arial Narrow" charset="0"/>
                  <a:cs typeface="Arial Narrow" charset="0"/>
                </a:rPr>
                <a:t>U Chicago</a:t>
              </a:r>
            </a:p>
          </p:txBody>
        </p:sp>
      </p:grp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84B34871-8E54-3C2B-C632-E6F4F3AEE625}"/>
              </a:ext>
            </a:extLst>
          </p:cNvPr>
          <p:cNvSpPr txBox="1">
            <a:spLocks/>
          </p:cNvSpPr>
          <p:nvPr/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EC16E0C-D3B9-9044-A832-B8662CAF7899}" type="datetime1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3/14/24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Footer Placeholder 5">
            <a:extLst>
              <a:ext uri="{FF2B5EF4-FFF2-40B4-BE49-F238E27FC236}">
                <a16:creationId xmlns:a16="http://schemas.microsoft.com/office/drawing/2014/main" id="{0889971B-FFEF-1DEE-3C79-2C57ACFC3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35860" y="6629400"/>
            <a:ext cx="7307580" cy="228600"/>
          </a:xfrm>
        </p:spPr>
        <p:txBody>
          <a:bodyPr/>
          <a:lstStyle/>
          <a:p>
            <a:pPr marL="0" marR="0" lvl="0" indent="0" algn="ctr" defTabSz="609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 Liepe, S. Sibener, and M. Transtrum |  Theme 2: Beam Acceleration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5A809331-44DB-C70F-52E0-282265A73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4358" y="6629400"/>
            <a:ext cx="913448" cy="228600"/>
          </a:xfrm>
        </p:spPr>
        <p:txBody>
          <a:bodyPr/>
          <a:lstStyle/>
          <a:p>
            <a:pPr defTabSz="608564">
              <a:defRPr/>
            </a:pPr>
            <a:fld id="{921CBE81-14BD-7343-B359-01BCBA3179F9}" type="slidenum">
              <a:rPr lang="en-US">
                <a:solidFill>
                  <a:srgbClr val="000000"/>
                </a:solidFill>
                <a:latin typeface="Arial"/>
              </a:rPr>
              <a:pPr defTabSz="608564">
                <a:defRPr/>
              </a:pPr>
              <a:t>9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202507"/>
      </p:ext>
    </p:extLst>
  </p:cSld>
  <p:clrMapOvr>
    <a:masterClrMapping/>
  </p:clrMapOvr>
</p:sld>
</file>

<file path=ppt/theme/theme1.xml><?xml version="1.0" encoding="utf-8"?>
<a:theme xmlns:a="http://schemas.openxmlformats.org/drawingml/2006/main" name="Bright Beams theme">
  <a:themeElements>
    <a:clrScheme name="CBB color scheme">
      <a:dk1>
        <a:srgbClr val="000000"/>
      </a:dk1>
      <a:lt1>
        <a:srgbClr val="FEFFFE"/>
      </a:lt1>
      <a:dk2>
        <a:srgbClr val="CBCCCB"/>
      </a:dk2>
      <a:lt2>
        <a:srgbClr val="E5E6E5"/>
      </a:lt2>
      <a:accent1>
        <a:srgbClr val="B31B1B"/>
      </a:accent1>
      <a:accent2>
        <a:srgbClr val="FF7F00"/>
      </a:accent2>
      <a:accent3>
        <a:srgbClr val="09657C"/>
      </a:accent3>
      <a:accent4>
        <a:srgbClr val="9D9683"/>
      </a:accent4>
      <a:accent5>
        <a:srgbClr val="CBCCCB"/>
      </a:accent5>
      <a:accent6>
        <a:srgbClr val="E5E6E5"/>
      </a:accent6>
      <a:hlink>
        <a:srgbClr val="FF7F00"/>
      </a:hlink>
      <a:folHlink>
        <a:srgbClr val="09657C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9" id="{E8A3165E-882B-954C-B448-921CBB7E718D}" vid="{C12B6722-4CBE-F846-A83A-6556433E4173}"/>
    </a:ext>
  </a:extLst>
</a:theme>
</file>

<file path=ppt/theme/theme2.xml><?xml version="1.0" encoding="utf-8"?>
<a:theme xmlns:a="http://schemas.openxmlformats.org/drawingml/2006/main" name="Office Theme">
  <a:themeElements>
    <a:clrScheme name="Custom 15">
      <a:dk1>
        <a:sysClr val="windowText" lastClr="000000"/>
      </a:dk1>
      <a:lt1>
        <a:sysClr val="window" lastClr="FFFFFF"/>
      </a:lt1>
      <a:dk2>
        <a:srgbClr val="12121E"/>
      </a:dk2>
      <a:lt2>
        <a:srgbClr val="F2F2F2"/>
      </a:lt2>
      <a:accent1>
        <a:srgbClr val="12A0B2"/>
      </a:accent1>
      <a:accent2>
        <a:srgbClr val="CF2D86"/>
      </a:accent2>
      <a:accent3>
        <a:srgbClr val="2B5181"/>
      </a:accent3>
      <a:accent4>
        <a:srgbClr val="CF2D86"/>
      </a:accent4>
      <a:accent5>
        <a:srgbClr val="48106A"/>
      </a:accent5>
      <a:accent6>
        <a:srgbClr val="12A0B2"/>
      </a:accent6>
      <a:hlink>
        <a:srgbClr val="CF2D86"/>
      </a:hlink>
      <a:folHlink>
        <a:srgbClr val="7F7F7F"/>
      </a:folHlink>
    </a:clrScheme>
    <a:fontScheme name="Custom 14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6411196_Roadmap timeline light_AAS_v4" id="{33FC5EA5-FE77-46E7-BA31-ED409B7B02DD}" vid="{AD8A9DCF-59B2-4155-8D14-12E15B67169E}"/>
    </a:ext>
  </a:extLst>
</a:theme>
</file>

<file path=ppt/theme/theme3.xml><?xml version="1.0" encoding="utf-8"?>
<a:theme xmlns:a="http://schemas.openxmlformats.org/drawingml/2006/main" name="1_Bright Beams theme">
  <a:themeElements>
    <a:clrScheme name="CBB color scheme">
      <a:dk1>
        <a:srgbClr val="000000"/>
      </a:dk1>
      <a:lt1>
        <a:srgbClr val="FEFFFE"/>
      </a:lt1>
      <a:dk2>
        <a:srgbClr val="CBCCCB"/>
      </a:dk2>
      <a:lt2>
        <a:srgbClr val="E5E6E5"/>
      </a:lt2>
      <a:accent1>
        <a:srgbClr val="B31B1B"/>
      </a:accent1>
      <a:accent2>
        <a:srgbClr val="FF7F00"/>
      </a:accent2>
      <a:accent3>
        <a:srgbClr val="09657C"/>
      </a:accent3>
      <a:accent4>
        <a:srgbClr val="9D9683"/>
      </a:accent4>
      <a:accent5>
        <a:srgbClr val="CBCCCB"/>
      </a:accent5>
      <a:accent6>
        <a:srgbClr val="E5E6E5"/>
      </a:accent6>
      <a:hlink>
        <a:srgbClr val="FF7F00"/>
      </a:hlink>
      <a:folHlink>
        <a:srgbClr val="09657C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9" id="{E8A3165E-882B-954C-B448-921CBB7E718D}" vid="{C12B6722-4CBE-F846-A83A-6556433E417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Bright Beams theme</Template>
  <TotalTime>24459</TotalTime>
  <Words>6831</Words>
  <Application>Microsoft Macintosh PowerPoint</Application>
  <PresentationFormat>Custom</PresentationFormat>
  <Paragraphs>847</Paragraphs>
  <Slides>43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Arial Narrow</vt:lpstr>
      <vt:lpstr>Calibri</vt:lpstr>
      <vt:lpstr>Cambria</vt:lpstr>
      <vt:lpstr>Helvetica Neue</vt:lpstr>
      <vt:lpstr>Symbol</vt:lpstr>
      <vt:lpstr>Trebuchet MS</vt:lpstr>
      <vt:lpstr>Bright Beams theme</vt:lpstr>
      <vt:lpstr>Office Theme</vt:lpstr>
      <vt:lpstr>1_Bright Beams theme</vt:lpstr>
      <vt:lpstr>Beam Acceleration (SRF) Theme</vt:lpstr>
      <vt:lpstr>PowerPoint Presentation</vt:lpstr>
      <vt:lpstr>Problem Statement </vt:lpstr>
      <vt:lpstr>SRF 101</vt:lpstr>
      <vt:lpstr>PowerPoint Presentation</vt:lpstr>
      <vt:lpstr>Why this matters: Applications</vt:lpstr>
      <vt:lpstr>Technical Challenges</vt:lpstr>
      <vt:lpstr>CBB Integration of Complementary Disciplines</vt:lpstr>
      <vt:lpstr>Connections: Research Loop </vt:lpstr>
      <vt:lpstr>Year 8 Publications</vt:lpstr>
      <vt:lpstr>SRF Graduate Students and Postdocs</vt:lpstr>
      <vt:lpstr>Connections: National Labs and Industry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Nb-Zr Alloys: Convergence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CBB Legacy (by 2026)</vt:lpstr>
      <vt:lpstr>Examples of CBB Impacts on SRF Technology </vt:lpstr>
      <vt:lpstr>Our Output: Highly Trained Scientists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Mark Transtrum</cp:lastModifiedBy>
  <cp:revision>538</cp:revision>
  <cp:lastPrinted>2019-06-22T18:04:41Z</cp:lastPrinted>
  <dcterms:created xsi:type="dcterms:W3CDTF">2020-05-01T15:30:52Z</dcterms:created>
  <dcterms:modified xsi:type="dcterms:W3CDTF">2024-03-15T02:51:10Z</dcterms:modified>
</cp:coreProperties>
</file>