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Ex1.xml" ContentType="application/vnd.ms-office.chartex+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4"/>
  </p:notesMasterIdLst>
  <p:sldIdLst>
    <p:sldId id="286" r:id="rId2"/>
    <p:sldId id="1605" r:id="rId3"/>
    <p:sldId id="1525" r:id="rId4"/>
    <p:sldId id="287" r:id="rId5"/>
    <p:sldId id="1412" r:id="rId6"/>
    <p:sldId id="1523" r:id="rId7"/>
    <p:sldId id="1470" r:id="rId8"/>
    <p:sldId id="1560" r:id="rId9"/>
    <p:sldId id="1623" r:id="rId10"/>
    <p:sldId id="1631" r:id="rId11"/>
    <p:sldId id="1486" r:id="rId12"/>
    <p:sldId id="1563" r:id="rId13"/>
    <p:sldId id="1594" r:id="rId14"/>
    <p:sldId id="1628" r:id="rId15"/>
    <p:sldId id="1583" r:id="rId16"/>
    <p:sldId id="1584" r:id="rId17"/>
    <p:sldId id="1586" r:id="rId18"/>
    <p:sldId id="1578" r:id="rId19"/>
    <p:sldId id="1577" r:id="rId20"/>
    <p:sldId id="1579" r:id="rId21"/>
    <p:sldId id="1629" r:id="rId22"/>
    <p:sldId id="1625" r:id="rId23"/>
    <p:sldId id="1606" r:id="rId24"/>
    <p:sldId id="1607" r:id="rId25"/>
    <p:sldId id="1596" r:id="rId26"/>
    <p:sldId id="1630" r:id="rId27"/>
    <p:sldId id="1626" r:id="rId28"/>
    <p:sldId id="1608" r:id="rId29"/>
    <p:sldId id="1609" r:id="rId30"/>
    <p:sldId id="1610" r:id="rId31"/>
    <p:sldId id="1611" r:id="rId32"/>
    <p:sldId id="161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D904115-DCA8-CF4F-BA9F-0BA5016DF720}">
          <p14:sldIdLst>
            <p14:sldId id="286"/>
            <p14:sldId id="1605"/>
            <p14:sldId id="1525"/>
            <p14:sldId id="287"/>
            <p14:sldId id="1412"/>
            <p14:sldId id="1523"/>
            <p14:sldId id="1470"/>
          </p14:sldIdLst>
        </p14:section>
        <p14:section name="Teamwork" id="{AD4232E0-F472-6541-94B6-8190DA1FD44B}">
          <p14:sldIdLst>
            <p14:sldId id="1560"/>
            <p14:sldId id="1623"/>
            <p14:sldId id="1631"/>
          </p14:sldIdLst>
        </p14:section>
        <p14:section name="Strategic Plan and Budgeting" id="{A336DAB9-57B5-AB4A-B47D-98CBEF0F41B6}">
          <p14:sldIdLst>
            <p14:sldId id="1486"/>
            <p14:sldId id="1563"/>
            <p14:sldId id="1594"/>
            <p14:sldId id="1628"/>
            <p14:sldId id="1583"/>
            <p14:sldId id="1584"/>
          </p14:sldIdLst>
        </p14:section>
        <p14:section name="Legacy and post 2026" id="{015758DE-6458-CB4C-8744-34268E4F136E}">
          <p14:sldIdLst>
            <p14:sldId id="1586"/>
            <p14:sldId id="1578"/>
            <p14:sldId id="1577"/>
            <p14:sldId id="1579"/>
            <p14:sldId id="1629"/>
            <p14:sldId id="1625"/>
            <p14:sldId id="1606"/>
            <p14:sldId id="1607"/>
            <p14:sldId id="1596"/>
            <p14:sldId id="1630"/>
            <p14:sldId id="1626"/>
            <p14:sldId id="1608"/>
            <p14:sldId id="1609"/>
            <p14:sldId id="1610"/>
            <p14:sldId id="1611"/>
            <p14:sldId id="1612"/>
          </p14:sldIdLst>
        </p14:section>
        <p14:section name="Backups" id="{09C93B26-10FD-D342-9FC2-3352141A430E}">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37F1"/>
    <a:srgbClr val="092290"/>
    <a:srgbClr val="FF8505"/>
    <a:srgbClr val="FFF5EB"/>
    <a:srgbClr val="D00809"/>
    <a:srgbClr val="88806C"/>
    <a:srgbClr val="B9BAB9"/>
    <a:srgbClr val="7B7F7B"/>
    <a:srgbClr val="770506"/>
    <a:srgbClr val="7005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59"/>
    <p:restoredTop sz="63584"/>
  </p:normalViewPr>
  <p:slideViewPr>
    <p:cSldViewPr snapToGrid="0" snapToObjects="1">
      <p:cViewPr varScale="1">
        <p:scale>
          <a:sx n="69" d="100"/>
          <a:sy n="69" d="100"/>
        </p:scale>
        <p:origin x="240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jcc25/Library/Application%20Support/Box/Box%20Edit/Documents/993306663690/CBB%20_Year7_Budg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cc25/Desktop/Site%20Visit%20prepCBB%20_Budget_Yr7-1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jcc25/Library/Application%20Support/Box/Box%20Edit/Documents/1271326170264/CBB%20_Budget_Yr_8-1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jcc25/Library/Application%20Support/Box/Box%20Edit/Documents/1271326170264/CBB%20_Budget_Yr_8-11.xlsx" TargetMode="External"/><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oleObject" Target="file:////Users/jcc25/Library/Application%20Support/Box/Box%20Edit/Documents/864141227764/Leveraged%20funding%20Report.xlsx" TargetMode="External"/><Relationship Id="rId2" Type="http://schemas.microsoft.com/office/2011/relationships/chartColorStyle" Target="colors6.xml"/><Relationship Id="rId1" Type="http://schemas.microsoft.com/office/2011/relationships/chartStyle" Target="style6.xml"/></Relationships>
</file>

<file path=ppt/charts/_rels/chartEx1.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81469724472483"/>
          <c:y val="5.2845045616206524E-2"/>
          <c:w val="0.55966000339299238"/>
          <c:h val="0.94715495438379349"/>
        </c:manualLayout>
      </c:layout>
      <c:pieChart>
        <c:varyColors val="1"/>
        <c:dLbls>
          <c:dLblPos val="inEnd"/>
          <c:showLegendKey val="0"/>
          <c:showVal val="0"/>
          <c:showCatName val="0"/>
          <c:showSerName val="0"/>
          <c:showPercent val="1"/>
          <c:showBubbleSize val="0"/>
          <c:showLeaderLines val="0"/>
        </c:dLbls>
        <c:firstSliceAng val="303"/>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303"/>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'Budget Analysis for Site Visit'!$N$35</c:f>
              <c:strCache>
                <c:ptCount val="1"/>
                <c:pt idx="0">
                  <c:v>Year 7 </c:v>
                </c:pt>
              </c:strCache>
            </c:strRef>
          </c:tx>
          <c:cat>
            <c:strRef>
              <c:f>'Budget Analysis for Site Visit'!$M$36:$M$42</c:f>
              <c:strCache>
                <c:ptCount val="7"/>
                <c:pt idx="0">
                  <c:v>Research Support</c:v>
                </c:pt>
                <c:pt idx="1">
                  <c:v>Knowledge transfer</c:v>
                </c:pt>
                <c:pt idx="2">
                  <c:v>Administration</c:v>
                </c:pt>
                <c:pt idx="3">
                  <c:v>E/O/D</c:v>
                </c:pt>
                <c:pt idx="4">
                  <c:v>Senior Investigators</c:v>
                </c:pt>
                <c:pt idx="5">
                  <c:v>Grad students</c:v>
                </c:pt>
                <c:pt idx="6">
                  <c:v>Postdocs</c:v>
                </c:pt>
              </c:strCache>
            </c:strRef>
          </c:cat>
          <c:val>
            <c:numRef>
              <c:f>'Budget Analysis for Site Visit'!$N$36:$N$42</c:f>
            </c:numRef>
          </c:val>
          <c:extLst>
            <c:ext xmlns:c16="http://schemas.microsoft.com/office/drawing/2014/chart" uri="{C3380CC4-5D6E-409C-BE32-E72D297353CC}">
              <c16:uniqueId val="{00000000-F47A-974A-8934-729B8BE5B71E}"/>
            </c:ext>
          </c:extLst>
        </c:ser>
        <c:ser>
          <c:idx val="1"/>
          <c:order val="1"/>
          <c:tx>
            <c:strRef>
              <c:f>'Budget Analysis for Site Visit'!$O$35</c:f>
              <c:strCache>
                <c:ptCount val="1"/>
                <c:pt idx="0">
                  <c:v>Year 8</c:v>
                </c:pt>
              </c:strCache>
            </c:strRef>
          </c:tx>
          <c:dPt>
            <c:idx val="0"/>
            <c:bubble3D val="0"/>
            <c:spPr>
              <a:solidFill>
                <a:srgbClr val="800306"/>
              </a:solidFill>
              <a:ln w="19050">
                <a:solidFill>
                  <a:schemeClr val="lt1"/>
                </a:solidFill>
              </a:ln>
              <a:effectLst/>
            </c:spPr>
            <c:extLst>
              <c:ext xmlns:c16="http://schemas.microsoft.com/office/drawing/2014/chart" uri="{C3380CC4-5D6E-409C-BE32-E72D297353CC}">
                <c16:uniqueId val="{00000002-F47A-974A-8934-729B8BE5B71E}"/>
              </c:ext>
            </c:extLst>
          </c:dPt>
          <c:dPt>
            <c:idx val="1"/>
            <c:bubble3D val="0"/>
            <c:spPr>
              <a:solidFill>
                <a:srgbClr val="8D8572"/>
              </a:solidFill>
              <a:ln w="19050">
                <a:solidFill>
                  <a:schemeClr val="lt1"/>
                </a:solidFill>
              </a:ln>
              <a:effectLst/>
            </c:spPr>
            <c:extLst>
              <c:ext xmlns:c16="http://schemas.microsoft.com/office/drawing/2014/chart" uri="{C3380CC4-5D6E-409C-BE32-E72D297353CC}">
                <c16:uniqueId val="{00000004-F47A-974A-8934-729B8BE5B71E}"/>
              </c:ext>
            </c:extLst>
          </c:dPt>
          <c:dPt>
            <c:idx val="2"/>
            <c:bubble3D val="0"/>
            <c:spPr>
              <a:solidFill>
                <a:srgbClr val="FF0000"/>
              </a:solidFill>
              <a:ln w="19050">
                <a:solidFill>
                  <a:schemeClr val="lt1"/>
                </a:solidFill>
              </a:ln>
              <a:effectLst/>
            </c:spPr>
            <c:extLst>
              <c:ext xmlns:c16="http://schemas.microsoft.com/office/drawing/2014/chart" uri="{C3380CC4-5D6E-409C-BE32-E72D297353CC}">
                <c16:uniqueId val="{00000006-F47A-974A-8934-729B8BE5B71E}"/>
              </c:ext>
            </c:extLst>
          </c:dPt>
          <c:dPt>
            <c:idx val="3"/>
            <c:bubble3D val="0"/>
            <c:spPr>
              <a:solidFill>
                <a:srgbClr val="FF8505"/>
              </a:solidFill>
              <a:ln w="19050">
                <a:solidFill>
                  <a:schemeClr val="lt1"/>
                </a:solidFill>
              </a:ln>
              <a:effectLst/>
            </c:spPr>
            <c:extLst>
              <c:ext xmlns:c16="http://schemas.microsoft.com/office/drawing/2014/chart" uri="{C3380CC4-5D6E-409C-BE32-E72D297353CC}">
                <c16:uniqueId val="{00000008-F47A-974A-8934-729B8BE5B71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A-F47A-974A-8934-729B8BE5B71E}"/>
              </c:ext>
            </c:extLst>
          </c:dPt>
          <c:dPt>
            <c:idx val="5"/>
            <c:bubble3D val="0"/>
            <c:spPr>
              <a:solidFill>
                <a:srgbClr val="05647C"/>
              </a:solidFill>
              <a:ln w="19050">
                <a:solidFill>
                  <a:schemeClr val="lt1"/>
                </a:solidFill>
              </a:ln>
              <a:effectLst/>
            </c:spPr>
            <c:extLst>
              <c:ext xmlns:c16="http://schemas.microsoft.com/office/drawing/2014/chart" uri="{C3380CC4-5D6E-409C-BE32-E72D297353CC}">
                <c16:uniqueId val="{0000000C-F47A-974A-8934-729B8BE5B71E}"/>
              </c:ext>
            </c:extLst>
          </c:dPt>
          <c:dPt>
            <c:idx val="6"/>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E-F47A-974A-8934-729B8BE5B71E}"/>
              </c:ext>
            </c:extLst>
          </c:dPt>
          <c:dLbls>
            <c:dLbl>
              <c:idx val="0"/>
              <c:layout>
                <c:manualLayout>
                  <c:x val="-0.13029937516555296"/>
                  <c:y val="0.1900304420694676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F47A-974A-8934-729B8BE5B71E}"/>
                </c:ext>
              </c:extLst>
            </c:dLbl>
            <c:dLbl>
              <c:idx val="1"/>
              <c:layout>
                <c:manualLayout>
                  <c:x val="-0.15114026116926715"/>
                  <c:y val="2.933516230202316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F47A-974A-8934-729B8BE5B71E}"/>
                </c:ext>
              </c:extLst>
            </c:dLbl>
            <c:dLbl>
              <c:idx val="2"/>
              <c:layout>
                <c:manualLayout>
                  <c:x val="-0.15765136633209362"/>
                  <c:y val="-6.820733847488283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F47A-974A-8934-729B8BE5B71E}"/>
                </c:ext>
              </c:extLst>
            </c:dLbl>
            <c:dLbl>
              <c:idx val="3"/>
              <c:layout>
                <c:manualLayout>
                  <c:x val="-7.5191244937223747E-2"/>
                  <c:y val="-0.12919189798997277"/>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8-F47A-974A-8934-729B8BE5B71E}"/>
                </c:ext>
              </c:extLst>
            </c:dLbl>
            <c:dLbl>
              <c:idx val="4"/>
              <c:layout>
                <c:manualLayout>
                  <c:x val="-3.6577492228183468E-2"/>
                  <c:y val="-2.8797125339018657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A-F47A-974A-8934-729B8BE5B71E}"/>
                </c:ext>
              </c:extLst>
            </c:dLbl>
            <c:dLbl>
              <c:idx val="5"/>
              <c:layout>
                <c:manualLayout>
                  <c:x val="0.17097822342519692"/>
                  <c:y val="-0.1248807952259790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F47A-974A-8934-729B8BE5B71E}"/>
                </c:ext>
              </c:extLst>
            </c:dLbl>
            <c:dLbl>
              <c:idx val="6"/>
              <c:layout>
                <c:manualLayout>
                  <c:x val="6.8885680943108735E-2"/>
                  <c:y val="0.1866598668976243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F47A-974A-8934-729B8BE5B71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'Budget Analysis for Site Visit'!$M$36:$M$42</c:f>
              <c:strCache>
                <c:ptCount val="7"/>
                <c:pt idx="0">
                  <c:v>Research Support</c:v>
                </c:pt>
                <c:pt idx="1">
                  <c:v>Knowledge transfer</c:v>
                </c:pt>
                <c:pt idx="2">
                  <c:v>Administration</c:v>
                </c:pt>
                <c:pt idx="3">
                  <c:v>E/O/D</c:v>
                </c:pt>
                <c:pt idx="4">
                  <c:v>Senior Investigators</c:v>
                </c:pt>
                <c:pt idx="5">
                  <c:v>Grad students</c:v>
                </c:pt>
                <c:pt idx="6">
                  <c:v>Postdocs</c:v>
                </c:pt>
              </c:strCache>
            </c:strRef>
          </c:cat>
          <c:val>
            <c:numRef>
              <c:f>'Budget Analysis for Site Visit'!$O$36:$O$42</c:f>
              <c:numCache>
                <c:formatCode>General</c:formatCode>
                <c:ptCount val="7"/>
                <c:pt idx="0">
                  <c:v>745334</c:v>
                </c:pt>
                <c:pt idx="1">
                  <c:v>137055</c:v>
                </c:pt>
                <c:pt idx="2">
                  <c:v>415054</c:v>
                </c:pt>
                <c:pt idx="3">
                  <c:v>155268</c:v>
                </c:pt>
                <c:pt idx="4">
                  <c:v>124294</c:v>
                </c:pt>
                <c:pt idx="5">
                  <c:v>1634565</c:v>
                </c:pt>
                <c:pt idx="6">
                  <c:v>377422</c:v>
                </c:pt>
              </c:numCache>
            </c:numRef>
          </c:val>
          <c:extLst>
            <c:ext xmlns:c16="http://schemas.microsoft.com/office/drawing/2014/chart" uri="{C3380CC4-5D6E-409C-BE32-E72D297353CC}">
              <c16:uniqueId val="{0000000F-F47A-974A-8934-729B8BE5B71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ALLOCATION</a:t>
            </a:r>
            <a:r>
              <a:rPr lang="en-US" baseline="0" dirty="0"/>
              <a:t> BY THEME</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1D-F445-980E-08E63601A1C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1D-F445-980E-08E63601A1C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61D-F445-980E-08E63601A1C8}"/>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'Budget Analysis for Site Visit'!$K$2:$M$2</c:f>
              <c:strCache>
                <c:ptCount val="3"/>
                <c:pt idx="0">
                  <c:v>SRF</c:v>
                </c:pt>
                <c:pt idx="1">
                  <c:v>PHC</c:v>
                </c:pt>
                <c:pt idx="2">
                  <c:v>BDC</c:v>
                </c:pt>
              </c:strCache>
            </c:strRef>
          </c:cat>
          <c:val>
            <c:numRef>
              <c:f>'Budget Analysis for Site Visit'!$K$3:$M$3</c:f>
              <c:numCache>
                <c:formatCode>_(* #,##0_);_(* \(#,##0\);_(* "-"??_);_(@_)</c:formatCode>
                <c:ptCount val="3"/>
                <c:pt idx="0">
                  <c:v>1331085</c:v>
                </c:pt>
                <c:pt idx="1">
                  <c:v>1056330</c:v>
                </c:pt>
                <c:pt idx="2">
                  <c:v>582535</c:v>
                </c:pt>
              </c:numCache>
            </c:numRef>
          </c:val>
          <c:extLst>
            <c:ext xmlns:c16="http://schemas.microsoft.com/office/drawing/2014/chart" uri="{C3380CC4-5D6E-409C-BE32-E72D297353CC}">
              <c16:uniqueId val="{00000006-A61D-F445-980E-08E63601A1C8}"/>
            </c:ext>
          </c:extLst>
        </c:ser>
        <c:dLbls>
          <c:showLegendKey val="0"/>
          <c:showVal val="0"/>
          <c:showCatName val="0"/>
          <c:showSerName val="0"/>
          <c:showPercent val="0"/>
          <c:showBubbleSize val="0"/>
          <c:showLeaderLines val="0"/>
        </c:dLbls>
        <c:firstSliceAng val="0"/>
        <c:holeSize val="4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7647C"/>
            </a:solidFill>
            <a:ln>
              <a:noFill/>
            </a:ln>
            <a:effectLst/>
          </c:spPr>
          <c:invertIfNegative val="0"/>
          <c:dLbls>
            <c:dLbl>
              <c:idx val="0"/>
              <c:tx>
                <c:rich>
                  <a:bodyPr/>
                  <a:lstStyle/>
                  <a:p>
                    <a:fld id="{B1EAB730-4476-1147-A4C6-D5E28526FAA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E395-2543-9E26-1DBF23D8EBDA}"/>
                </c:ext>
              </c:extLst>
            </c:dLbl>
            <c:dLbl>
              <c:idx val="1"/>
              <c:tx>
                <c:rich>
                  <a:bodyPr/>
                  <a:lstStyle/>
                  <a:p>
                    <a:fld id="{3521B907-2D4C-FF43-B5DA-EC86EDC63ED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E395-2543-9E26-1DBF23D8EBDA}"/>
                </c:ext>
              </c:extLst>
            </c:dLbl>
            <c:dLbl>
              <c:idx val="2"/>
              <c:tx>
                <c:rich>
                  <a:bodyPr/>
                  <a:lstStyle/>
                  <a:p>
                    <a:fld id="{3A2C7D49-8EB1-3E4B-8F31-ECC210C84A4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395-2543-9E26-1DBF23D8EBDA}"/>
                </c:ext>
              </c:extLst>
            </c:dLbl>
            <c:dLbl>
              <c:idx val="3"/>
              <c:tx>
                <c:rich>
                  <a:bodyPr/>
                  <a:lstStyle/>
                  <a:p>
                    <a:fld id="{9413D172-B346-E142-88C8-7A215E42D55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E395-2543-9E26-1DBF23D8EBDA}"/>
                </c:ext>
              </c:extLst>
            </c:dLbl>
            <c:dLbl>
              <c:idx val="4"/>
              <c:tx>
                <c:rich>
                  <a:bodyPr/>
                  <a:lstStyle/>
                  <a:p>
                    <a:fld id="{4C6EBC10-C1C4-AC43-84EA-5D6244C9DF2D}"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E395-2543-9E26-1DBF23D8EBDA}"/>
                </c:ext>
              </c:extLst>
            </c:dLbl>
            <c:dLbl>
              <c:idx val="5"/>
              <c:tx>
                <c:rich>
                  <a:bodyPr/>
                  <a:lstStyle/>
                  <a:p>
                    <a:fld id="{F87526CB-FC90-F64F-82EB-9370A0985CD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E395-2543-9E26-1DBF23D8EBDA}"/>
                </c:ext>
              </c:extLst>
            </c:dLbl>
            <c:dLbl>
              <c:idx val="6"/>
              <c:tx>
                <c:rich>
                  <a:bodyPr/>
                  <a:lstStyle/>
                  <a:p>
                    <a:fld id="{9CF3B8B4-3EDF-8C48-A192-9755A174C48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E395-2543-9E26-1DBF23D8EBD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'All years'!$A$92:$A$98</c:f>
              <c:strCache>
                <c:ptCount val="7"/>
                <c:pt idx="0">
                  <c:v>NSF</c:v>
                </c:pt>
                <c:pt idx="1">
                  <c:v>DOE</c:v>
                </c:pt>
                <c:pt idx="2">
                  <c:v>DOD</c:v>
                </c:pt>
                <c:pt idx="3">
                  <c:v>SBIR</c:v>
                </c:pt>
                <c:pt idx="4">
                  <c:v>University</c:v>
                </c:pt>
                <c:pt idx="5">
                  <c:v>Foundation</c:v>
                </c:pt>
                <c:pt idx="6">
                  <c:v>NYS</c:v>
                </c:pt>
              </c:strCache>
            </c:strRef>
          </c:cat>
          <c:val>
            <c:numRef>
              <c:f>'All years'!$C$92:$C$98</c:f>
              <c:numCache>
                <c:formatCode>_("$"* #,##0_);_("$"* \(#,##0\);_("$"* "-"??_);_(@_)</c:formatCode>
                <c:ptCount val="7"/>
                <c:pt idx="0">
                  <c:v>6866174</c:v>
                </c:pt>
                <c:pt idx="1">
                  <c:v>20108361</c:v>
                </c:pt>
                <c:pt idx="2">
                  <c:v>3740000</c:v>
                </c:pt>
                <c:pt idx="3">
                  <c:v>933157</c:v>
                </c:pt>
                <c:pt idx="4">
                  <c:v>5664000</c:v>
                </c:pt>
                <c:pt idx="5">
                  <c:v>25000</c:v>
                </c:pt>
                <c:pt idx="6">
                  <c:v>1580000</c:v>
                </c:pt>
              </c:numCache>
            </c:numRef>
          </c:val>
          <c:extLst>
            <c:ext xmlns:c15="http://schemas.microsoft.com/office/drawing/2012/chart" uri="{02D57815-91ED-43cb-92C2-25804820EDAC}">
              <c15:datalabelsRange>
                <c15:f>'All years'!$C$92:$C$98</c15:f>
                <c15:dlblRangeCache>
                  <c:ptCount val="7"/>
                  <c:pt idx="0">
                    <c:v> $6,866,174 </c:v>
                  </c:pt>
                  <c:pt idx="1">
                    <c:v> $20,108,361 </c:v>
                  </c:pt>
                  <c:pt idx="2">
                    <c:v> $3,740,000 </c:v>
                  </c:pt>
                  <c:pt idx="3">
                    <c:v> $933,157 </c:v>
                  </c:pt>
                  <c:pt idx="4">
                    <c:v> $5,664,000 </c:v>
                  </c:pt>
                  <c:pt idx="5">
                    <c:v> $25,000 </c:v>
                  </c:pt>
                  <c:pt idx="6">
                    <c:v> $1,580,000 </c:v>
                  </c:pt>
                </c15:dlblRangeCache>
              </c15:datalabelsRange>
            </c:ext>
            <c:ext xmlns:c16="http://schemas.microsoft.com/office/drawing/2014/chart" uri="{C3380CC4-5D6E-409C-BE32-E72D297353CC}">
              <c16:uniqueId val="{00000000-E395-2543-9E26-1DBF23D8EBDA}"/>
            </c:ext>
          </c:extLst>
        </c:ser>
        <c:dLbls>
          <c:dLblPos val="outEnd"/>
          <c:showLegendKey val="0"/>
          <c:showVal val="1"/>
          <c:showCatName val="0"/>
          <c:showSerName val="0"/>
          <c:showPercent val="0"/>
          <c:showBubbleSize val="0"/>
        </c:dLbls>
        <c:gapWidth val="28"/>
        <c:overlap val="18"/>
        <c:axId val="1563757759"/>
        <c:axId val="1563744751"/>
      </c:barChart>
      <c:catAx>
        <c:axId val="1563757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63744751"/>
        <c:crosses val="autoZero"/>
        <c:auto val="1"/>
        <c:lblAlgn val="ctr"/>
        <c:lblOffset val="100"/>
        <c:noMultiLvlLbl val="0"/>
      </c:catAx>
      <c:valAx>
        <c:axId val="156374475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bg1"/>
              </a:solidFill>
              <a:prstDash val="sysDot"/>
              <a:round/>
            </a:ln>
            <a:effectLst/>
          </c:spPr>
        </c:minorGridlines>
        <c:numFmt formatCode="_(&quot;$&quot;* #,##0_);_(&quot;$&quot;* \(#,##0\);_(&quot;$&quot;* &quot;-&quot;??_);_(@_)" sourceLinked="0"/>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563757759"/>
        <c:crosses val="autoZero"/>
        <c:crossBetween val="between"/>
        <c:majorUnit val="1000000"/>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legend pos="b" align="ctr" overlay="0">
      <cx:txPr>
        <a:bodyPr spcFirstLastPara="1" vertOverflow="ellipsis" horzOverflow="overflow" wrap="square" lIns="0" tIns="0" rIns="0" bIns="0" anchor="ctr" anchorCtr="1"/>
        <a:lstStyle/>
        <a:p>
          <a:pPr algn="ctr" rtl="0">
            <a:defRPr sz="1400"/>
          </a:pPr>
          <a:endParaRPr lang="en-US" sz="1400" b="0" i="0" u="none" strike="noStrike" kern="1200" baseline="0">
            <a:solidFill>
              <a:srgbClr val="000000">
                <a:lumMod val="65000"/>
                <a:lumOff val="35000"/>
              </a:srgbClr>
            </a:solidFill>
            <a:latin typeface="Arial"/>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97616-ECBD-CB4F-A207-8F29E7150674}" type="datetimeFigureOut">
              <a:rPr lang="en-US" smtClean="0"/>
              <a:t>3/14/24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686A9-6F14-8749-8EDD-000CD18B3D6C}" type="slidenum">
              <a:rPr lang="en-US" smtClean="0"/>
              <a:t>‹#›</a:t>
            </a:fld>
            <a:endParaRPr lang="en-US"/>
          </a:p>
        </p:txBody>
      </p:sp>
    </p:spTree>
    <p:extLst>
      <p:ext uri="{BB962C8B-B14F-4D97-AF65-F5344CB8AC3E}">
        <p14:creationId xmlns:p14="http://schemas.microsoft.com/office/powerpoint/2010/main" val="240198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1</a:t>
            </a:fld>
            <a:endParaRPr lang="en-US"/>
          </a:p>
        </p:txBody>
      </p:sp>
    </p:spTree>
    <p:extLst>
      <p:ext uri="{BB962C8B-B14F-4D97-AF65-F5344CB8AC3E}">
        <p14:creationId xmlns:p14="http://schemas.microsoft.com/office/powerpoint/2010/main" val="1123038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C686A9-6F14-8749-8EDD-000CD18B3D6C}" type="slidenum">
              <a:rPr lang="en-US" smtClean="0"/>
              <a:t>12</a:t>
            </a:fld>
            <a:endParaRPr lang="en-US"/>
          </a:p>
        </p:txBody>
      </p:sp>
    </p:spTree>
    <p:extLst>
      <p:ext uri="{BB962C8B-B14F-4D97-AF65-F5344CB8AC3E}">
        <p14:creationId xmlns:p14="http://schemas.microsoft.com/office/powerpoint/2010/main" val="1227558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13</a:t>
            </a:fld>
            <a:endParaRPr lang="en-US"/>
          </a:p>
        </p:txBody>
      </p:sp>
    </p:spTree>
    <p:extLst>
      <p:ext uri="{BB962C8B-B14F-4D97-AF65-F5344CB8AC3E}">
        <p14:creationId xmlns:p14="http://schemas.microsoft.com/office/powerpoint/2010/main" val="2673848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0" indent="0">
              <a:buFontTx/>
              <a:buNone/>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14</a:t>
            </a:fld>
            <a:endParaRPr lang="en-US"/>
          </a:p>
        </p:txBody>
      </p:sp>
    </p:spTree>
    <p:extLst>
      <p:ext uri="{BB962C8B-B14F-4D97-AF65-F5344CB8AC3E}">
        <p14:creationId xmlns:p14="http://schemas.microsoft.com/office/powerpoint/2010/main" val="2506741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15</a:t>
            </a:fld>
            <a:endParaRPr lang="en-US"/>
          </a:p>
        </p:txBody>
      </p:sp>
    </p:spTree>
    <p:extLst>
      <p:ext uri="{BB962C8B-B14F-4D97-AF65-F5344CB8AC3E}">
        <p14:creationId xmlns:p14="http://schemas.microsoft.com/office/powerpoint/2010/main" val="98419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16</a:t>
            </a:fld>
            <a:endParaRPr lang="en-US"/>
          </a:p>
        </p:txBody>
      </p:sp>
    </p:spTree>
    <p:extLst>
      <p:ext uri="{BB962C8B-B14F-4D97-AF65-F5344CB8AC3E}">
        <p14:creationId xmlns:p14="http://schemas.microsoft.com/office/powerpoint/2010/main" val="2458865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17</a:t>
            </a:fld>
            <a:endParaRPr lang="en-US"/>
          </a:p>
        </p:txBody>
      </p:sp>
    </p:spTree>
    <p:extLst>
      <p:ext uri="{BB962C8B-B14F-4D97-AF65-F5344CB8AC3E}">
        <p14:creationId xmlns:p14="http://schemas.microsoft.com/office/powerpoint/2010/main" val="621767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18</a:t>
            </a:fld>
            <a:endParaRPr lang="en-US"/>
          </a:p>
        </p:txBody>
      </p:sp>
    </p:spTree>
    <p:extLst>
      <p:ext uri="{BB962C8B-B14F-4D97-AF65-F5344CB8AC3E}">
        <p14:creationId xmlns:p14="http://schemas.microsoft.com/office/powerpoint/2010/main" val="121346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[6]	J. K. </a:t>
            </a:r>
            <a:r>
              <a:rPr lang="en-US" sz="1800" dirty="0" err="1">
                <a:effectLst/>
                <a:latin typeface="Times New Roman" panose="02020603050405020304" pitchFamily="18" charset="0"/>
                <a:ea typeface="Times New Roman" panose="02020603050405020304" pitchFamily="18" charset="0"/>
              </a:rPr>
              <a:t>Nangoi</a:t>
            </a:r>
            <a:r>
              <a:rPr lang="en-US" sz="1800" dirty="0">
                <a:effectLst/>
                <a:latin typeface="Times New Roman" panose="02020603050405020304" pitchFamily="18" charset="0"/>
                <a:ea typeface="Times New Roman" panose="02020603050405020304" pitchFamily="18" charset="0"/>
              </a:rPr>
              <a:t>, S. Karkare, R. </a:t>
            </a:r>
            <a:r>
              <a:rPr lang="en-US" sz="1800" dirty="0" err="1">
                <a:effectLst/>
                <a:latin typeface="Times New Roman" panose="02020603050405020304" pitchFamily="18" charset="0"/>
                <a:ea typeface="Times New Roman" panose="02020603050405020304" pitchFamily="18" charset="0"/>
              </a:rPr>
              <a:t>Sundararaman</a:t>
            </a:r>
            <a:r>
              <a:rPr lang="en-US" sz="1800" dirty="0">
                <a:effectLst/>
                <a:latin typeface="Times New Roman" panose="02020603050405020304" pitchFamily="18" charset="0"/>
                <a:ea typeface="Times New Roman" panose="02020603050405020304" pitchFamily="18" charset="0"/>
              </a:rPr>
              <a:t>, H. A. </a:t>
            </a:r>
            <a:r>
              <a:rPr lang="en-US" sz="1800" dirty="0" err="1">
                <a:effectLst/>
                <a:latin typeface="Times New Roman" panose="02020603050405020304" pitchFamily="18" charset="0"/>
                <a:ea typeface="Times New Roman" panose="02020603050405020304" pitchFamily="18" charset="0"/>
              </a:rPr>
              <a:t>Padmore</a:t>
            </a:r>
            <a:r>
              <a:rPr lang="en-US" sz="1800" dirty="0">
                <a:effectLst/>
                <a:latin typeface="Times New Roman" panose="02020603050405020304" pitchFamily="18" charset="0"/>
                <a:ea typeface="Times New Roman" panose="02020603050405020304" pitchFamily="18" charset="0"/>
              </a:rPr>
              <a:t>, and T. A. Arias, “Importance of bulk excitations and coherent electron-photon-phonon scattering in photoemission from </a:t>
            </a:r>
            <a:r>
              <a:rPr lang="en-US" sz="1800" dirty="0" err="1">
                <a:effectLst/>
                <a:latin typeface="Times New Roman" panose="02020603050405020304" pitchFamily="18" charset="0"/>
                <a:ea typeface="Times New Roman" panose="02020603050405020304" pitchFamily="18" charset="0"/>
              </a:rPr>
              <a:t>PbTe</a:t>
            </a:r>
            <a:r>
              <a:rPr lang="en-US" sz="1800" dirty="0">
                <a:effectLst/>
                <a:latin typeface="Times New Roman" panose="02020603050405020304" pitchFamily="18" charset="0"/>
                <a:ea typeface="Times New Roman" panose="02020603050405020304" pitchFamily="18" charset="0"/>
              </a:rPr>
              <a:t>(111): Ab initio theory with experimental comparisons,” </a:t>
            </a:r>
            <a:r>
              <a:rPr lang="en-US" sz="1800" i="1" dirty="0">
                <a:effectLst/>
                <a:latin typeface="Times New Roman" panose="02020603050405020304" pitchFamily="18" charset="0"/>
                <a:ea typeface="Times New Roman" panose="02020603050405020304" pitchFamily="18" charset="0"/>
              </a:rPr>
              <a:t>Phys. Rev. B</a:t>
            </a:r>
            <a:r>
              <a:rPr lang="en-US" sz="1800" dirty="0">
                <a:effectLst/>
                <a:latin typeface="Times New Roman" panose="02020603050405020304" pitchFamily="18" charset="0"/>
                <a:ea typeface="Times New Roman" panose="02020603050405020304" pitchFamily="18" charset="0"/>
              </a:rPr>
              <a:t>, vol. 104, no. 115132, Sep. 2021, </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 10.1103/physrevb.104.115132. Available: https://</a:t>
            </a:r>
            <a:r>
              <a:rPr lang="en-US" sz="1800" dirty="0" err="1">
                <a:effectLst/>
                <a:latin typeface="Times New Roman" panose="02020603050405020304" pitchFamily="18" charset="0"/>
                <a:ea typeface="Times New Roman" panose="02020603050405020304" pitchFamily="18" charset="0"/>
              </a:rPr>
              <a:t>arxiv.org</a:t>
            </a:r>
            <a:r>
              <a:rPr lang="en-US" sz="1800" dirty="0">
                <a:effectLst/>
                <a:latin typeface="Times New Roman" panose="02020603050405020304" pitchFamily="18" charset="0"/>
                <a:ea typeface="Times New Roman" panose="02020603050405020304" pitchFamily="18" charset="0"/>
              </a:rPr>
              <a:t>/abs/2006.11924</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[7]	J. Maxson, P. </a:t>
            </a:r>
            <a:r>
              <a:rPr lang="en-US" sz="1800" dirty="0" err="1">
                <a:effectLst/>
                <a:latin typeface="Times New Roman" panose="02020603050405020304" pitchFamily="18" charset="0"/>
                <a:ea typeface="Times New Roman" panose="02020603050405020304" pitchFamily="18" charset="0"/>
              </a:rPr>
              <a:t>Musumeci</a:t>
            </a:r>
            <a:r>
              <a:rPr lang="en-US" sz="1800" dirty="0">
                <a:effectLst/>
                <a:latin typeface="Times New Roman" panose="02020603050405020304" pitchFamily="18" charset="0"/>
                <a:ea typeface="Times New Roman" panose="02020603050405020304" pitchFamily="18" charset="0"/>
              </a:rPr>
              <a:t>, L. </a:t>
            </a:r>
            <a:r>
              <a:rPr lang="en-US" sz="1800" dirty="0" err="1">
                <a:effectLst/>
                <a:latin typeface="Times New Roman" panose="02020603050405020304" pitchFamily="18" charset="0"/>
                <a:ea typeface="Times New Roman" panose="02020603050405020304" pitchFamily="18" charset="0"/>
              </a:rPr>
              <a:t>Cultrera</a:t>
            </a:r>
            <a:r>
              <a:rPr lang="en-US" sz="1800" dirty="0">
                <a:effectLst/>
                <a:latin typeface="Times New Roman" panose="02020603050405020304" pitchFamily="18" charset="0"/>
                <a:ea typeface="Times New Roman" panose="02020603050405020304" pitchFamily="18" charset="0"/>
              </a:rPr>
              <a:t>, S. Karkare, and H. A. </a:t>
            </a:r>
            <a:r>
              <a:rPr lang="en-US" sz="1800" dirty="0" err="1">
                <a:effectLst/>
                <a:latin typeface="Times New Roman" panose="02020603050405020304" pitchFamily="18" charset="0"/>
                <a:ea typeface="Times New Roman" panose="02020603050405020304" pitchFamily="18" charset="0"/>
              </a:rPr>
              <a:t>Padmore</a:t>
            </a:r>
            <a:r>
              <a:rPr lang="en-US" sz="1800" dirty="0">
                <a:effectLst/>
                <a:latin typeface="Times New Roman" panose="02020603050405020304" pitchFamily="18" charset="0"/>
                <a:ea typeface="Times New Roman" panose="02020603050405020304" pitchFamily="18" charset="0"/>
              </a:rPr>
              <a:t>, “Ultrafast laser pulse heating of metallic photocathodes and its contribution to intrinsic emittance,” </a:t>
            </a:r>
            <a:r>
              <a:rPr lang="en-US" sz="1800" i="1" dirty="0" err="1">
                <a:effectLst/>
                <a:latin typeface="Times New Roman" panose="02020603050405020304" pitchFamily="18" charset="0"/>
                <a:ea typeface="Times New Roman" panose="02020603050405020304" pitchFamily="18" charset="0"/>
              </a:rPr>
              <a:t>Nucl</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Instrum</a:t>
            </a:r>
            <a:r>
              <a:rPr lang="en-US" sz="1800" i="1" dirty="0">
                <a:effectLst/>
                <a:latin typeface="Times New Roman" panose="02020603050405020304" pitchFamily="18" charset="0"/>
                <a:ea typeface="Times New Roman" panose="02020603050405020304" pitchFamily="18" charset="0"/>
              </a:rPr>
              <a:t>. Methods Phys. Res. Sect. Accel. Spectrometers Detect. Assoc. Equip.</a:t>
            </a:r>
            <a:r>
              <a:rPr lang="en-US" sz="1800" dirty="0">
                <a:effectLst/>
                <a:latin typeface="Times New Roman" panose="02020603050405020304" pitchFamily="18" charset="0"/>
                <a:ea typeface="Times New Roman" panose="02020603050405020304" pitchFamily="18" charset="0"/>
              </a:rPr>
              <a:t>, vol. 865, pp. 99–104, Sep. 2017, </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 10.1016/j.nima.2016.08.032. Available: https://</a:t>
            </a:r>
            <a:r>
              <a:rPr lang="en-US" sz="1800" dirty="0" err="1">
                <a:effectLst/>
                <a:latin typeface="Times New Roman" panose="02020603050405020304" pitchFamily="18" charset="0"/>
                <a:ea typeface="Times New Roman" panose="02020603050405020304" pitchFamily="18" charset="0"/>
              </a:rPr>
              <a:t>doi.org</a:t>
            </a:r>
            <a:r>
              <a:rPr lang="en-US" sz="1800" dirty="0">
                <a:effectLst/>
                <a:latin typeface="Times New Roman" panose="02020603050405020304" pitchFamily="18" charset="0"/>
                <a:ea typeface="Times New Roman" panose="02020603050405020304" pitchFamily="18" charset="0"/>
              </a:rPr>
              <a:t>/10.1016/j.nima.2016.08.032</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[8]	J. K. </a:t>
            </a:r>
            <a:r>
              <a:rPr lang="en-US" sz="1800" dirty="0" err="1">
                <a:effectLst/>
                <a:latin typeface="Times New Roman" panose="02020603050405020304" pitchFamily="18" charset="0"/>
                <a:ea typeface="Times New Roman" panose="02020603050405020304" pitchFamily="18" charset="0"/>
              </a:rPr>
              <a:t>Nangoi</a:t>
            </a:r>
            <a:r>
              <a:rPr lang="en-US" sz="1800" dirty="0">
                <a:effectLst/>
                <a:latin typeface="Times New Roman" panose="02020603050405020304" pitchFamily="18" charset="0"/>
                <a:ea typeface="Times New Roman" panose="02020603050405020304" pitchFamily="18" charset="0"/>
              </a:rPr>
              <a:t>, “Ab initio study of photoemission processes and photocathode materials for next-generation high-brightness electron emitters,” Ph.D. thesis, Cornell University, Ithaca, NY, 2022.</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[9]	J. K. Bae, I. </a:t>
            </a:r>
            <a:r>
              <a:rPr lang="en-US" sz="1800" dirty="0" err="1">
                <a:effectLst/>
                <a:latin typeface="Times New Roman" panose="02020603050405020304" pitchFamily="18" charset="0"/>
                <a:ea typeface="Times New Roman" panose="02020603050405020304" pitchFamily="18" charset="0"/>
              </a:rPr>
              <a:t>Bazarov</a:t>
            </a:r>
            <a:r>
              <a:rPr lang="en-US" sz="1800" dirty="0">
                <a:effectLst/>
                <a:latin typeface="Times New Roman" panose="02020603050405020304" pitchFamily="18" charset="0"/>
                <a:ea typeface="Times New Roman" panose="02020603050405020304" pitchFamily="18" charset="0"/>
              </a:rPr>
              <a:t>, P. </a:t>
            </a:r>
            <a:r>
              <a:rPr lang="en-US" sz="1800" dirty="0" err="1">
                <a:effectLst/>
                <a:latin typeface="Times New Roman" panose="02020603050405020304" pitchFamily="18" charset="0"/>
                <a:ea typeface="Times New Roman" panose="02020603050405020304" pitchFamily="18" charset="0"/>
              </a:rPr>
              <a:t>Musumeci</a:t>
            </a:r>
            <a:r>
              <a:rPr lang="en-US" sz="1800" dirty="0">
                <a:effectLst/>
                <a:latin typeface="Times New Roman" panose="02020603050405020304" pitchFamily="18" charset="0"/>
                <a:ea typeface="Times New Roman" panose="02020603050405020304" pitchFamily="18" charset="0"/>
              </a:rPr>
              <a:t>, S. Karkare, H. </a:t>
            </a:r>
            <a:r>
              <a:rPr lang="en-US" sz="1800" dirty="0" err="1">
                <a:effectLst/>
                <a:latin typeface="Times New Roman" panose="02020603050405020304" pitchFamily="18" charset="0"/>
                <a:ea typeface="Times New Roman" panose="02020603050405020304" pitchFamily="18" charset="0"/>
              </a:rPr>
              <a:t>Padmore</a:t>
            </a:r>
            <a:r>
              <a:rPr lang="en-US" sz="1800" dirty="0">
                <a:effectLst/>
                <a:latin typeface="Times New Roman" panose="02020603050405020304" pitchFamily="18" charset="0"/>
                <a:ea typeface="Times New Roman" panose="02020603050405020304" pitchFamily="18" charset="0"/>
              </a:rPr>
              <a:t>, and J. Maxson, “Brightness of femtosecond nonequilibrium photoemission in metallic photocathodes at wavelengths near the photoemission threshold,” </a:t>
            </a:r>
            <a:r>
              <a:rPr lang="en-US" sz="1800" i="1" dirty="0">
                <a:effectLst/>
                <a:latin typeface="Times New Roman" panose="02020603050405020304" pitchFamily="18" charset="0"/>
                <a:ea typeface="Times New Roman" panose="02020603050405020304" pitchFamily="18" charset="0"/>
              </a:rPr>
              <a:t>J. Appl. Phys.</a:t>
            </a:r>
            <a:r>
              <a:rPr lang="en-US" sz="1800" dirty="0">
                <a:effectLst/>
                <a:latin typeface="Times New Roman" panose="02020603050405020304" pitchFamily="18" charset="0"/>
                <a:ea typeface="Times New Roman" panose="02020603050405020304" pitchFamily="18" charset="0"/>
              </a:rPr>
              <a:t>, vol. 124, no. 24, p. 244903, Dec. 2018, </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 10.1063/1.5053082. Available: https://</a:t>
            </a:r>
            <a:r>
              <a:rPr lang="en-US" sz="1800" dirty="0" err="1">
                <a:effectLst/>
                <a:latin typeface="Times New Roman" panose="02020603050405020304" pitchFamily="18" charset="0"/>
                <a:ea typeface="Times New Roman" panose="02020603050405020304" pitchFamily="18" charset="0"/>
              </a:rPr>
              <a:t>aip.scitation.org</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/10.1063/1.5053082</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[10]	N. S. </a:t>
            </a:r>
            <a:r>
              <a:rPr lang="en-US" sz="1800" dirty="0" err="1">
                <a:effectLst/>
                <a:latin typeface="Times New Roman" panose="02020603050405020304" pitchFamily="18" charset="0"/>
                <a:ea typeface="Times New Roman" panose="02020603050405020304" pitchFamily="18" charset="0"/>
              </a:rPr>
              <a:t>Sitaraman</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et al.</a:t>
            </a:r>
            <a:r>
              <a:rPr lang="en-US" sz="1800" dirty="0">
                <a:effectLst/>
                <a:latin typeface="Times New Roman" panose="02020603050405020304" pitchFamily="18" charset="0"/>
                <a:ea typeface="Times New Roman" panose="02020603050405020304" pitchFamily="18" charset="0"/>
              </a:rPr>
              <a:t>, “Effect of the density of states at the Fermi level on defect free energies and superconductivity: A case study of Nb</a:t>
            </a:r>
            <a:r>
              <a:rPr lang="en-US" sz="1800" baseline="-25000" dirty="0">
                <a:effectLst/>
                <a:latin typeface="Times New Roman" panose="02020603050405020304" pitchFamily="18" charset="0"/>
                <a:ea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Sn,” </a:t>
            </a:r>
            <a:r>
              <a:rPr lang="en-US" sz="1800" i="1" dirty="0">
                <a:effectLst/>
                <a:latin typeface="Times New Roman" panose="02020603050405020304" pitchFamily="18" charset="0"/>
                <a:ea typeface="Times New Roman" panose="02020603050405020304" pitchFamily="18" charset="0"/>
              </a:rPr>
              <a:t>Phys. Rev. B</a:t>
            </a:r>
            <a:r>
              <a:rPr lang="en-US" sz="1800" dirty="0">
                <a:effectLst/>
                <a:latin typeface="Times New Roman" panose="02020603050405020304" pitchFamily="18" charset="0"/>
                <a:ea typeface="Times New Roman" panose="02020603050405020304" pitchFamily="18" charset="0"/>
              </a:rPr>
              <a:t>, vol. 103, no. 11, p. 115106, Mar. 2021, </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 10.1103/PhysRevB.103.115106. Available: https://</a:t>
            </a:r>
            <a:r>
              <a:rPr lang="en-US" sz="1800" dirty="0" err="1">
                <a:effectLst/>
                <a:latin typeface="Times New Roman" panose="02020603050405020304" pitchFamily="18" charset="0"/>
                <a:ea typeface="Times New Roman" panose="02020603050405020304" pitchFamily="18" charset="0"/>
              </a:rPr>
              <a:t>link.aps.org</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/10.1103/PhysRevB.103.115106</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[11]	M. M. Kelley, N. S. </a:t>
            </a:r>
            <a:r>
              <a:rPr lang="en-US" sz="1800" dirty="0" err="1">
                <a:effectLst/>
                <a:latin typeface="Times New Roman" panose="02020603050405020304" pitchFamily="18" charset="0"/>
                <a:ea typeface="Times New Roman" panose="02020603050405020304" pitchFamily="18" charset="0"/>
              </a:rPr>
              <a:t>Sitaraman</a:t>
            </a:r>
            <a:r>
              <a:rPr lang="en-US" sz="1800" dirty="0">
                <a:effectLst/>
                <a:latin typeface="Times New Roman" panose="02020603050405020304" pitchFamily="18" charset="0"/>
                <a:ea typeface="Times New Roman" panose="02020603050405020304" pitchFamily="18" charset="0"/>
              </a:rPr>
              <a:t>, and T. A. Arias, “Ab Initio Theory of the Impact from Grain Boundaries and Substitutional Defects on Superconducting Nb</a:t>
            </a:r>
            <a:r>
              <a:rPr lang="en-US" sz="1800" baseline="-25000" dirty="0">
                <a:effectLst/>
                <a:latin typeface="Times New Roman" panose="02020603050405020304" pitchFamily="18" charset="0"/>
                <a:ea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Sn,” </a:t>
            </a:r>
            <a:r>
              <a:rPr lang="en-US" sz="1800" i="1" dirty="0" err="1">
                <a:effectLst/>
                <a:latin typeface="Times New Roman" panose="02020603050405020304" pitchFamily="18" charset="0"/>
                <a:ea typeface="Times New Roman" panose="02020603050405020304" pitchFamily="18" charset="0"/>
              </a:rPr>
              <a:t>Supercond</a:t>
            </a:r>
            <a:r>
              <a:rPr lang="en-US" sz="1800" i="1" dirty="0">
                <a:effectLst/>
                <a:latin typeface="Times New Roman" panose="02020603050405020304" pitchFamily="18" charset="0"/>
                <a:ea typeface="Times New Roman" panose="02020603050405020304" pitchFamily="18" charset="0"/>
              </a:rPr>
              <a:t>. Sci. Technol.</a:t>
            </a:r>
            <a:r>
              <a:rPr lang="en-US" sz="1800" dirty="0">
                <a:effectLst/>
                <a:latin typeface="Times New Roman" panose="02020603050405020304" pitchFamily="18" charset="0"/>
                <a:ea typeface="Times New Roman" panose="02020603050405020304" pitchFamily="18" charset="0"/>
              </a:rPr>
              <a:t>, vol. 34, no. 1, p. 015015, Jan. 2021, </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 10.1088/1361-6668/abc8ce. Available: https://</a:t>
            </a:r>
            <a:r>
              <a:rPr lang="en-US" sz="1800" dirty="0" err="1">
                <a:effectLst/>
                <a:latin typeface="Times New Roman" panose="02020603050405020304" pitchFamily="18" charset="0"/>
                <a:ea typeface="Times New Roman" panose="02020603050405020304" pitchFamily="18" charset="0"/>
              </a:rPr>
              <a:t>iopscience.iop.org</a:t>
            </a:r>
            <a:r>
              <a:rPr lang="en-US" sz="1800" dirty="0">
                <a:effectLst/>
                <a:latin typeface="Times New Roman" panose="02020603050405020304" pitchFamily="18" charset="0"/>
                <a:ea typeface="Times New Roman" panose="02020603050405020304" pitchFamily="18" charset="0"/>
              </a:rPr>
              <a:t>/article/10.1088/1361-6668/abc8ce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[12]	A. A. McMillan, C. J. Thompson, M. M. Kelley, J. D. Graham, T. A. Arias, and S. J. </a:t>
            </a:r>
            <a:r>
              <a:rPr lang="en-US" sz="1800" dirty="0" err="1">
                <a:effectLst/>
                <a:latin typeface="Times New Roman" panose="02020603050405020304" pitchFamily="18" charset="0"/>
                <a:ea typeface="Times New Roman" panose="02020603050405020304" pitchFamily="18" charset="0"/>
              </a:rPr>
              <a:t>Sibener</a:t>
            </a:r>
            <a:r>
              <a:rPr lang="en-US" sz="1800" dirty="0">
                <a:effectLst/>
                <a:latin typeface="Times New Roman" panose="02020603050405020304" pitchFamily="18" charset="0"/>
                <a:ea typeface="Times New Roman" panose="02020603050405020304" pitchFamily="18" charset="0"/>
              </a:rPr>
              <a:t>, “A combined helium atom scattering and density-functional theory study of the Nb(100) surface oxide reconstruction: Phonon band structures and vibrational dynamics,” </a:t>
            </a:r>
            <a:r>
              <a:rPr lang="en-US" sz="1800" i="1" dirty="0">
                <a:effectLst/>
                <a:latin typeface="Times New Roman" panose="02020603050405020304" pitchFamily="18" charset="0"/>
                <a:ea typeface="Times New Roman" panose="02020603050405020304" pitchFamily="18" charset="0"/>
              </a:rPr>
              <a:t>J. Chem. Phys.</a:t>
            </a:r>
            <a:r>
              <a:rPr lang="en-US" sz="1800" dirty="0">
                <a:effectLst/>
                <a:latin typeface="Times New Roman" panose="02020603050405020304" pitchFamily="18" charset="0"/>
                <a:ea typeface="Times New Roman" panose="02020603050405020304" pitchFamily="18" charset="0"/>
              </a:rPr>
              <a:t>, vol. 156, no. 12, p. 124702, Mar. 2022, </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 10.1063/5.0085653. Available: https://</a:t>
            </a:r>
            <a:r>
              <a:rPr lang="en-US" sz="1800" dirty="0" err="1">
                <a:effectLst/>
                <a:latin typeface="Times New Roman" panose="02020603050405020304" pitchFamily="18" charset="0"/>
                <a:ea typeface="Times New Roman" panose="02020603050405020304" pitchFamily="18" charset="0"/>
              </a:rPr>
              <a:t>aip.scitation.org</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/10.1063/5.0085653</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[13]	M. M. Kelley, “Effective quantum many-body theories: studies of electronic structure and electron-phonon coupled properties near interfaces in superconductors,” Ph.D. thesis, Cornell University, Ithaca, NY, 2023.</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[14]	N. S. </a:t>
            </a:r>
            <a:r>
              <a:rPr lang="en-US" sz="1800" dirty="0" err="1">
                <a:effectLst/>
                <a:latin typeface="Times New Roman" panose="02020603050405020304" pitchFamily="18" charset="0"/>
                <a:ea typeface="Times New Roman" panose="02020603050405020304" pitchFamily="18" charset="0"/>
              </a:rPr>
              <a:t>Sitaraman</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et al.</a:t>
            </a:r>
            <a:r>
              <a:rPr lang="en-US" sz="1800" dirty="0">
                <a:effectLst/>
                <a:latin typeface="Times New Roman" panose="02020603050405020304" pitchFamily="18" charset="0"/>
                <a:ea typeface="Times New Roman" panose="02020603050405020304" pitchFamily="18" charset="0"/>
              </a:rPr>
              <a:t>, “Theory of Nb-Zr Alloy Superconductivity and First Experimental Demonstration for Superconducting Radio-Frequency Cavity Applications,” Aug. 2022, </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 10.48550/arXiv.2208.10678. Available: http://</a:t>
            </a:r>
            <a:r>
              <a:rPr lang="en-US" sz="1800" dirty="0" err="1">
                <a:effectLst/>
                <a:latin typeface="Times New Roman" panose="02020603050405020304" pitchFamily="18" charset="0"/>
                <a:ea typeface="Times New Roman" panose="02020603050405020304" pitchFamily="18" charset="0"/>
              </a:rPr>
              <a:t>arxiv.org</a:t>
            </a:r>
            <a:r>
              <a:rPr lang="en-US" sz="1800" dirty="0">
                <a:effectLst/>
                <a:latin typeface="Times New Roman" panose="02020603050405020304" pitchFamily="18" charset="0"/>
                <a:ea typeface="Times New Roman" panose="02020603050405020304" pitchFamily="18" charset="0"/>
              </a:rPr>
              <a:t>/abs/2208.10678</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[15]	Z. Sun </a:t>
            </a:r>
            <a:r>
              <a:rPr lang="en-US" sz="1800" i="1" dirty="0">
                <a:effectLst/>
                <a:latin typeface="Times New Roman" panose="02020603050405020304" pitchFamily="18" charset="0"/>
                <a:ea typeface="Times New Roman" panose="02020603050405020304" pitchFamily="18" charset="0"/>
              </a:rPr>
              <a:t>et al.</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ZrNb</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Cx</a:t>
            </a:r>
            <a:r>
              <a:rPr lang="en-US" sz="1800" dirty="0">
                <a:effectLst/>
                <a:latin typeface="Times New Roman" panose="02020603050405020304" pitchFamily="18" charset="0"/>
                <a:ea typeface="Times New Roman" panose="02020603050405020304" pitchFamily="18" charset="0"/>
              </a:rPr>
              <a:t>) RF superconducting thin film with high critical temperature in the theoretical limit.” </a:t>
            </a:r>
            <a:r>
              <a:rPr lang="en-US" sz="1800" dirty="0" err="1">
                <a:effectLst/>
                <a:latin typeface="Times New Roman" panose="02020603050405020304" pitchFamily="18" charset="0"/>
                <a:ea typeface="Times New Roman" panose="02020603050405020304" pitchFamily="18" charset="0"/>
              </a:rPr>
              <a:t>arXiv</a:t>
            </a:r>
            <a:r>
              <a:rPr lang="en-US" sz="1800" dirty="0">
                <a:effectLst/>
                <a:latin typeface="Times New Roman" panose="02020603050405020304" pitchFamily="18" charset="0"/>
                <a:ea typeface="Times New Roman" panose="02020603050405020304" pitchFamily="18" charset="0"/>
              </a:rPr>
              <a:t>, Feb. 28, 2023. </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 10.48550/arXiv.2302.14410. Available: http://</a:t>
            </a:r>
            <a:r>
              <a:rPr lang="en-US" sz="1800" dirty="0" err="1">
                <a:effectLst/>
                <a:latin typeface="Times New Roman" panose="02020603050405020304" pitchFamily="18" charset="0"/>
                <a:ea typeface="Times New Roman" panose="02020603050405020304" pitchFamily="18" charset="0"/>
              </a:rPr>
              <a:t>arxiv.org</a:t>
            </a:r>
            <a:r>
              <a:rPr lang="en-US" sz="1800" dirty="0">
                <a:effectLst/>
                <a:latin typeface="Times New Roman" panose="02020603050405020304" pitchFamily="18" charset="0"/>
                <a:ea typeface="Times New Roman" panose="02020603050405020304" pitchFamily="18" charset="0"/>
              </a:rPr>
              <a:t>/abs/2302.14410</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[16]	J. Carlson </a:t>
            </a:r>
            <a:r>
              <a:rPr lang="en-US" sz="1800" i="1" dirty="0">
                <a:effectLst/>
                <a:latin typeface="Times New Roman" panose="02020603050405020304" pitchFamily="18" charset="0"/>
                <a:ea typeface="Times New Roman" panose="02020603050405020304" pitchFamily="18" charset="0"/>
              </a:rPr>
              <a:t>et al.</a:t>
            </a:r>
            <a:r>
              <a:rPr lang="en-US" sz="1800" dirty="0">
                <a:effectLst/>
                <a:latin typeface="Times New Roman" panose="02020603050405020304" pitchFamily="18" charset="0"/>
                <a:ea typeface="Times New Roman" panose="02020603050405020304" pitchFamily="18" charset="0"/>
              </a:rPr>
              <a:t>, “Analysis of Magnetic Vortex Dissipation in Sn-Segregated Boundaries in Nb</a:t>
            </a:r>
            <a:r>
              <a:rPr lang="en-US" sz="1800" baseline="-25000" dirty="0">
                <a:effectLst/>
                <a:latin typeface="Times New Roman" panose="02020603050405020304" pitchFamily="18" charset="0"/>
                <a:ea typeface="Times New Roman" panose="02020603050405020304" pitchFamily="18" charset="0"/>
              </a:rPr>
              <a:t>3</a:t>
            </a:r>
            <a:r>
              <a:rPr lang="en-US" sz="1800" dirty="0">
                <a:effectLst/>
                <a:latin typeface="Times New Roman" panose="02020603050405020304" pitchFamily="18" charset="0"/>
                <a:ea typeface="Times New Roman" panose="02020603050405020304" pitchFamily="18" charset="0"/>
              </a:rPr>
              <a:t>Sn SRF Cavities,” </a:t>
            </a:r>
            <a:r>
              <a:rPr lang="en-US" sz="1800" i="1" dirty="0">
                <a:effectLst/>
                <a:latin typeface="Times New Roman" panose="02020603050405020304" pitchFamily="18" charset="0"/>
                <a:ea typeface="Times New Roman" panose="02020603050405020304" pitchFamily="18" charset="0"/>
              </a:rPr>
              <a:t>Phys. Rev. B</a:t>
            </a:r>
            <a:r>
              <a:rPr lang="en-US" sz="1800" dirty="0">
                <a:effectLst/>
                <a:latin typeface="Times New Roman" panose="02020603050405020304" pitchFamily="18" charset="0"/>
                <a:ea typeface="Times New Roman" panose="02020603050405020304" pitchFamily="18" charset="0"/>
              </a:rPr>
              <a:t>, vol. 103, no. 2, p. 024516, Jan. 2021, </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 10.1103/PhysRevB.103.024516. Available: https://</a:t>
            </a:r>
            <a:r>
              <a:rPr lang="en-US" sz="1800" dirty="0" err="1">
                <a:effectLst/>
                <a:latin typeface="Times New Roman" panose="02020603050405020304" pitchFamily="18" charset="0"/>
                <a:ea typeface="Times New Roman" panose="02020603050405020304" pitchFamily="18" charset="0"/>
              </a:rPr>
              <a:t>link.aps.org</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doi</a:t>
            </a:r>
            <a:r>
              <a:rPr lang="en-US" sz="1800" dirty="0">
                <a:effectLst/>
                <a:latin typeface="Times New Roman" panose="02020603050405020304" pitchFamily="18" charset="0"/>
                <a:ea typeface="Times New Roman" panose="02020603050405020304" pitchFamily="18" charset="0"/>
              </a:rPr>
              <a:t>/10.1103/PhysRevB.103.024516</a:t>
            </a:r>
          </a:p>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19</a:t>
            </a:fld>
            <a:endParaRPr lang="en-US"/>
          </a:p>
        </p:txBody>
      </p:sp>
    </p:spTree>
    <p:extLst>
      <p:ext uri="{BB962C8B-B14F-4D97-AF65-F5344CB8AC3E}">
        <p14:creationId xmlns:p14="http://schemas.microsoft.com/office/powerpoint/2010/main" val="41191053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20</a:t>
            </a:fld>
            <a:endParaRPr lang="en-US"/>
          </a:p>
        </p:txBody>
      </p:sp>
    </p:spTree>
    <p:extLst>
      <p:ext uri="{BB962C8B-B14F-4D97-AF65-F5344CB8AC3E}">
        <p14:creationId xmlns:p14="http://schemas.microsoft.com/office/powerpoint/2010/main" val="2153992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24</a:t>
            </a:fld>
            <a:endParaRPr lang="en-US"/>
          </a:p>
        </p:txBody>
      </p:sp>
    </p:spTree>
    <p:extLst>
      <p:ext uri="{BB962C8B-B14F-4D97-AF65-F5344CB8AC3E}">
        <p14:creationId xmlns:p14="http://schemas.microsoft.com/office/powerpoint/2010/main" val="39011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C686A9-6F14-8749-8EDD-000CD18B3D6C}" type="slidenum">
              <a:rPr lang="en-US" smtClean="0"/>
              <a:t>2</a:t>
            </a:fld>
            <a:endParaRPr lang="en-US"/>
          </a:p>
        </p:txBody>
      </p:sp>
    </p:spTree>
    <p:extLst>
      <p:ext uri="{BB962C8B-B14F-4D97-AF65-F5344CB8AC3E}">
        <p14:creationId xmlns:p14="http://schemas.microsoft.com/office/powerpoint/2010/main" val="17008758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27</a:t>
            </a:fld>
            <a:endParaRPr lang="en-US"/>
          </a:p>
        </p:txBody>
      </p:sp>
    </p:spTree>
    <p:extLst>
      <p:ext uri="{BB962C8B-B14F-4D97-AF65-F5344CB8AC3E}">
        <p14:creationId xmlns:p14="http://schemas.microsoft.com/office/powerpoint/2010/main" val="196150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3</a:t>
            </a:fld>
            <a:endParaRPr lang="en-US"/>
          </a:p>
        </p:txBody>
      </p:sp>
    </p:spTree>
    <p:extLst>
      <p:ext uri="{BB962C8B-B14F-4D97-AF65-F5344CB8AC3E}">
        <p14:creationId xmlns:p14="http://schemas.microsoft.com/office/powerpoint/2010/main" val="329266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651EF9A-693F-FD4E-89CF-D2EA2218EFE0}" type="slidenum">
              <a:rPr lang="en-US" smtClean="0"/>
              <a:t>4</a:t>
            </a:fld>
            <a:endParaRPr lang="en-US"/>
          </a:p>
        </p:txBody>
      </p:sp>
    </p:spTree>
    <p:extLst>
      <p:ext uri="{BB962C8B-B14F-4D97-AF65-F5344CB8AC3E}">
        <p14:creationId xmlns:p14="http://schemas.microsoft.com/office/powerpoint/2010/main" val="1667874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Report of the HEPAP Subcommittee for Review of USPAS (2015), p 13.  In 2015, US produced only 40% of need at DOE labs, which is  40 new PhD accelerator scientists per year.  US unifversties produce 15-20.</a:t>
            </a:r>
          </a:p>
        </p:txBody>
      </p:sp>
      <p:sp>
        <p:nvSpPr>
          <p:cNvPr id="4" name="Slide Number Placeholder 3"/>
          <p:cNvSpPr>
            <a:spLocks noGrp="1"/>
          </p:cNvSpPr>
          <p:nvPr>
            <p:ph type="sldNum" sz="quarter" idx="10"/>
          </p:nvPr>
        </p:nvSpPr>
        <p:spPr/>
        <p:txBody>
          <a:bodyPr/>
          <a:lstStyle/>
          <a:p>
            <a:fld id="{25C686A9-6F14-8749-8EDD-000CD18B3D6C}" type="slidenum">
              <a:rPr lang="en-US" smtClean="0"/>
              <a:t>5</a:t>
            </a:fld>
            <a:endParaRPr lang="en-US"/>
          </a:p>
        </p:txBody>
      </p:sp>
    </p:spTree>
    <p:extLst>
      <p:ext uri="{BB962C8B-B14F-4D97-AF65-F5344CB8AC3E}">
        <p14:creationId xmlns:p14="http://schemas.microsoft.com/office/powerpoint/2010/main" val="1651325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C686A9-6F14-8749-8EDD-000CD18B3D6C}" type="slidenum">
              <a:rPr lang="en-US" smtClean="0"/>
              <a:t>6</a:t>
            </a:fld>
            <a:endParaRPr lang="en-US"/>
          </a:p>
        </p:txBody>
      </p:sp>
    </p:spTree>
    <p:extLst>
      <p:ext uri="{BB962C8B-B14F-4D97-AF65-F5344CB8AC3E}">
        <p14:creationId xmlns:p14="http://schemas.microsoft.com/office/powerpoint/2010/main" val="3891056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CBB universities with REU:</a:t>
            </a:r>
          </a:p>
          <a:p>
            <a:r>
              <a:rPr lang="en-US" dirty="0"/>
              <a:t>Cornell, Brigham Young, U Chicago, Northern Illinois U.</a:t>
            </a:r>
          </a:p>
          <a:p>
            <a:r>
              <a:rPr lang="en-US" dirty="0"/>
              <a:t>NSF also supports an accelerator project at an undergrad institution, Cal Poly</a:t>
            </a:r>
          </a:p>
        </p:txBody>
      </p:sp>
      <p:sp>
        <p:nvSpPr>
          <p:cNvPr id="4" name="Slide Number Placeholder 3"/>
          <p:cNvSpPr>
            <a:spLocks noGrp="1"/>
          </p:cNvSpPr>
          <p:nvPr>
            <p:ph type="sldNum" sz="quarter" idx="5"/>
          </p:nvPr>
        </p:nvSpPr>
        <p:spPr/>
        <p:txBody>
          <a:bodyPr/>
          <a:lstStyle/>
          <a:p>
            <a:fld id="{25C686A9-6F14-8749-8EDD-000CD18B3D6C}" type="slidenum">
              <a:rPr lang="en-US" smtClean="0"/>
              <a:t>7</a:t>
            </a:fld>
            <a:endParaRPr lang="en-US"/>
          </a:p>
        </p:txBody>
      </p:sp>
    </p:spTree>
    <p:extLst>
      <p:ext uri="{BB962C8B-B14F-4D97-AF65-F5344CB8AC3E}">
        <p14:creationId xmlns:p14="http://schemas.microsoft.com/office/powerpoint/2010/main" val="4153126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Pubs are from 8/22 – March 14, 2023 </a:t>
            </a:r>
          </a:p>
        </p:txBody>
      </p:sp>
      <p:sp>
        <p:nvSpPr>
          <p:cNvPr id="4" name="Slide Number Placeholder 3"/>
          <p:cNvSpPr>
            <a:spLocks noGrp="1"/>
          </p:cNvSpPr>
          <p:nvPr>
            <p:ph type="sldNum" sz="quarter" idx="5"/>
          </p:nvPr>
        </p:nvSpPr>
        <p:spPr/>
        <p:txBody>
          <a:bodyPr/>
          <a:lstStyle/>
          <a:p>
            <a:fld id="{25C686A9-6F14-8749-8EDD-000CD18B3D6C}" type="slidenum">
              <a:rPr lang="en-US" smtClean="0"/>
              <a:t>8</a:t>
            </a:fld>
            <a:endParaRPr lang="en-US"/>
          </a:p>
        </p:txBody>
      </p:sp>
    </p:spTree>
    <p:extLst>
      <p:ext uri="{BB962C8B-B14F-4D97-AF65-F5344CB8AC3E}">
        <p14:creationId xmlns:p14="http://schemas.microsoft.com/office/powerpoint/2010/main" val="3056591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C686A9-6F14-8749-8EDD-000CD18B3D6C}" type="slidenum">
              <a:rPr lang="en-US" smtClean="0"/>
              <a:t>9</a:t>
            </a:fld>
            <a:endParaRPr lang="en-US"/>
          </a:p>
        </p:txBody>
      </p:sp>
    </p:spTree>
    <p:extLst>
      <p:ext uri="{BB962C8B-B14F-4D97-AF65-F5344CB8AC3E}">
        <p14:creationId xmlns:p14="http://schemas.microsoft.com/office/powerpoint/2010/main" val="1163388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5"/>
          <p:cNvSpPr>
            <a:spLocks noChangeArrowheads="1"/>
          </p:cNvSpPr>
          <p:nvPr/>
        </p:nvSpPr>
        <p:spPr bwMode="auto">
          <a:xfrm>
            <a:off x="2" y="2882384"/>
            <a:ext cx="184731" cy="369332"/>
          </a:xfrm>
          <a:prstGeom prst="rect">
            <a:avLst/>
          </a:prstGeom>
          <a:noFill/>
          <a:ln w="9525">
            <a:noFill/>
            <a:miter lim="800000"/>
            <a:headEnd/>
            <a:tailEnd/>
          </a:ln>
          <a:effectLst/>
        </p:spPr>
        <p:txBody>
          <a:bodyPr wrap="none" anchor="ctr">
            <a:spAutoFit/>
          </a:bodyPr>
          <a:lstStyle/>
          <a:p>
            <a:pPr>
              <a:defRPr/>
            </a:pPr>
            <a:endParaRPr lang="en-US" sz="1800"/>
          </a:p>
        </p:txBody>
      </p:sp>
      <p:sp>
        <p:nvSpPr>
          <p:cNvPr id="5122" name="Rectangle 2"/>
          <p:cNvSpPr>
            <a:spLocks noGrp="1" noChangeArrowheads="1"/>
          </p:cNvSpPr>
          <p:nvPr>
            <p:ph type="ctrTitle"/>
          </p:nvPr>
        </p:nvSpPr>
        <p:spPr>
          <a:xfrm>
            <a:off x="684504" y="2318158"/>
            <a:ext cx="7712736" cy="2268045"/>
          </a:xfrm>
          <a:noFill/>
          <a:ln>
            <a:noFill/>
          </a:ln>
        </p:spPr>
        <p:txBody>
          <a:bodyPr/>
          <a:lstStyle>
            <a:lvl1pPr algn="ctr">
              <a:defRPr sz="6000">
                <a:solidFill>
                  <a:schemeClr val="tx2">
                    <a:lumMod val="50000"/>
                  </a:schemeClr>
                </a:solidFill>
                <a:latin typeface="+mj-lt"/>
                <a:cs typeface="Palatino"/>
              </a:defRPr>
            </a:lvl1pPr>
          </a:lstStyle>
          <a:p>
            <a:r>
              <a:rPr lang="en-US"/>
              <a:t>Click to edit Master title style</a:t>
            </a:r>
            <a:endParaRPr lang="en-US" dirty="0"/>
          </a:p>
        </p:txBody>
      </p:sp>
      <p:sp>
        <p:nvSpPr>
          <p:cNvPr id="32" name="Line 7"/>
          <p:cNvSpPr>
            <a:spLocks noChangeShapeType="1"/>
          </p:cNvSpPr>
          <p:nvPr userDrawn="1"/>
        </p:nvSpPr>
        <p:spPr bwMode="auto">
          <a:xfrm flipV="1">
            <a:off x="363894" y="1550784"/>
            <a:ext cx="8416212" cy="0"/>
          </a:xfrm>
          <a:prstGeom prst="line">
            <a:avLst/>
          </a:prstGeom>
          <a:noFill/>
          <a:ln w="38100">
            <a:solidFill>
              <a:srgbClr val="B31B1B"/>
            </a:solidFill>
            <a:round/>
            <a:headEnd/>
            <a:tailEnd/>
          </a:ln>
          <a:effectLst/>
        </p:spPr>
        <p:txBody>
          <a:bodyPr/>
          <a:lstStyle/>
          <a:p>
            <a:pPr>
              <a:defRPr/>
            </a:pPr>
            <a:endParaRPr lang="en-US" sz="1800"/>
          </a:p>
        </p:txBody>
      </p:sp>
      <p:pic>
        <p:nvPicPr>
          <p:cNvPr id="11" name="Picture 10" descr="nsf1.gif"/>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9461" y="128016"/>
            <a:ext cx="1347565" cy="1339766"/>
          </a:xfrm>
          <a:prstGeom prst="rect">
            <a:avLst/>
          </a:prstGeom>
        </p:spPr>
      </p:pic>
      <p:pic>
        <p:nvPicPr>
          <p:cNvPr id="7" name="Picture 6">
            <a:extLst>
              <a:ext uri="{FF2B5EF4-FFF2-40B4-BE49-F238E27FC236}">
                <a16:creationId xmlns:a16="http://schemas.microsoft.com/office/drawing/2014/main" id="{A3448DBB-9AD8-9740-862B-2CC8606F8FA7}"/>
              </a:ext>
            </a:extLst>
          </p:cNvPr>
          <p:cNvPicPr>
            <a:picLocks noChangeAspect="1"/>
          </p:cNvPicPr>
          <p:nvPr userDrawn="1"/>
        </p:nvPicPr>
        <p:blipFill>
          <a:blip r:embed="rId3"/>
          <a:stretch>
            <a:fillRect/>
          </a:stretch>
        </p:blipFill>
        <p:spPr>
          <a:xfrm>
            <a:off x="1893161" y="293772"/>
            <a:ext cx="5907413" cy="931554"/>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March 15, 2024</a:t>
            </a:r>
          </a:p>
        </p:txBody>
      </p:sp>
      <p:sp>
        <p:nvSpPr>
          <p:cNvPr id="5"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907627"/>
            <a:ext cx="2286000" cy="5721773"/>
          </a:xfrm>
        </p:spPr>
        <p:txBody>
          <a:bodyPr vert="eaVert"/>
          <a:lstStyle>
            <a:lvl1pPr>
              <a:defRPr>
                <a:solidFill>
                  <a:schemeClr val="tx1">
                    <a:lumMod val="75000"/>
                    <a:lumOff val="25000"/>
                  </a:schemeClr>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0" y="907627"/>
            <a:ext cx="6705600" cy="5721773"/>
          </a:xfrm>
        </p:spPr>
        <p:txBody>
          <a:bodyPr vert="eaVert"/>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a:t>March 15, 2024</a:t>
            </a:r>
          </a:p>
        </p:txBody>
      </p:sp>
      <p:sp>
        <p:nvSpPr>
          <p:cNvPr id="5"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41680" y="189653"/>
            <a:ext cx="7762240" cy="533400"/>
          </a:xfrm>
        </p:spPr>
        <p:txBody>
          <a:bodyPr/>
          <a:lstStyle/>
          <a:p>
            <a:r>
              <a:rPr lang="en-US"/>
              <a:t>Click to edit Master title style</a:t>
            </a:r>
          </a:p>
        </p:txBody>
      </p:sp>
      <p:sp>
        <p:nvSpPr>
          <p:cNvPr id="3" name="Content Placeholder 2"/>
          <p:cNvSpPr>
            <a:spLocks noGrp="1"/>
          </p:cNvSpPr>
          <p:nvPr>
            <p:ph sz="half" idx="1"/>
          </p:nvPr>
        </p:nvSpPr>
        <p:spPr>
          <a:xfrm>
            <a:off x="0" y="970280"/>
            <a:ext cx="9144000" cy="2819400"/>
          </a:xfrm>
        </p:spPr>
        <p:txBody>
          <a:bodyPr/>
          <a:lstStyle>
            <a:lvl1pPr>
              <a:defRPr sz="24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914987"/>
            <a:ext cx="9144000" cy="2562013"/>
          </a:xfrm>
        </p:spPr>
        <p:txBody>
          <a:bodyPr/>
          <a:lstStyle>
            <a:lvl1pPr>
              <a:defRPr sz="24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a:t>March 15, 2024</a:t>
            </a:r>
          </a:p>
        </p:txBody>
      </p:sp>
      <p:sp>
        <p:nvSpPr>
          <p:cNvPr id="6"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6347"/>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0" y="921173"/>
            <a:ext cx="4495800" cy="5632027"/>
          </a:xfrm>
        </p:spPr>
        <p:txBody>
          <a:bodyPr/>
          <a:lstStyle>
            <a:lvl1pPr>
              <a:defRPr sz="24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21173"/>
            <a:ext cx="4495800" cy="5632027"/>
          </a:xfrm>
        </p:spPr>
        <p:txBody>
          <a:bodyPr/>
          <a:lstStyle>
            <a:lvl1pPr>
              <a:defRPr sz="24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a:t>March 15, 2024</a:t>
            </a:r>
          </a:p>
        </p:txBody>
      </p:sp>
      <p:sp>
        <p:nvSpPr>
          <p:cNvPr id="6"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solidFill>
                  <a:schemeClr val="tx1">
                    <a:lumMod val="75000"/>
                    <a:lumOff val="25000"/>
                  </a:schemeClr>
                </a:solidFill>
              </a:defRPr>
            </a:lvl1pPr>
            <a:lvl2pPr>
              <a:defRPr sz="1800">
                <a:solidFill>
                  <a:schemeClr val="tx1">
                    <a:lumMod val="75000"/>
                    <a:lumOff val="25000"/>
                  </a:schemeClr>
                </a:solidFill>
              </a:defRPr>
            </a:lvl2pPr>
            <a:lvl3pPr>
              <a:defRPr sz="18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a:t>March 15, 2024</a:t>
            </a:r>
          </a:p>
        </p:txBody>
      </p:sp>
      <p:sp>
        <p:nvSpPr>
          <p:cNvPr id="5"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1"/>
            <a:ext cx="7772400" cy="1362075"/>
          </a:xfrm>
        </p:spPr>
        <p:txBody>
          <a:bodyPr anchor="t"/>
          <a:lstStyle>
            <a:lvl1pPr algn="l">
              <a:defRPr sz="4000"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800" baseline="0">
                <a:solidFill>
                  <a:schemeClr val="tx1">
                    <a:lumMod val="75000"/>
                    <a:lumOff val="25000"/>
                  </a:schemeClr>
                </a:solidFill>
              </a:defRPr>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t>March 15, 2024</a:t>
            </a:r>
          </a:p>
        </p:txBody>
      </p:sp>
      <p:sp>
        <p:nvSpPr>
          <p:cNvPr id="5"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6"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948267"/>
            <a:ext cx="4495800" cy="560493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948267"/>
            <a:ext cx="4495800" cy="5604933"/>
          </a:xfrm>
        </p:spPr>
        <p:txBody>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a:t>March 15, 2024</a:t>
            </a:r>
          </a:p>
        </p:txBody>
      </p:sp>
      <p:sp>
        <p:nvSpPr>
          <p:cNvPr id="6"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11395"/>
            <a:ext cx="4040188" cy="869068"/>
          </a:xfrm>
        </p:spPr>
        <p:txBody>
          <a:bodyPr anchor="b"/>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461741"/>
            <a:ext cx="4040188" cy="4939059"/>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511395"/>
            <a:ext cx="4041775" cy="869068"/>
          </a:xfrm>
        </p:spPr>
        <p:txBody>
          <a:bodyPr anchor="b"/>
          <a:lstStyle>
            <a:lvl1pPr marL="0" indent="0">
              <a:buNone/>
              <a:defRPr sz="2400" b="1">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461741"/>
            <a:ext cx="4041775" cy="4939059"/>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ln/>
        </p:spPr>
        <p:txBody>
          <a:bodyPr/>
          <a:lstStyle>
            <a:lvl1pPr>
              <a:defRPr/>
            </a:lvl1pPr>
          </a:lstStyle>
          <a:p>
            <a:r>
              <a:rPr lang="en-US"/>
              <a:t>March 15, 2024</a:t>
            </a:r>
          </a:p>
        </p:txBody>
      </p:sp>
      <p:sp>
        <p:nvSpPr>
          <p:cNvPr id="8"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9"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r>
              <a:rPr lang="en-US"/>
              <a:t>March 15, 2024</a:t>
            </a:r>
          </a:p>
        </p:txBody>
      </p:sp>
      <p:sp>
        <p:nvSpPr>
          <p:cNvPr id="4"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5"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a:t>March 15, 2024</a:t>
            </a:r>
          </a:p>
        </p:txBody>
      </p:sp>
      <p:sp>
        <p:nvSpPr>
          <p:cNvPr id="3"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4"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80534"/>
            <a:ext cx="3008313" cy="891117"/>
          </a:xfrm>
        </p:spPr>
        <p:txBody>
          <a:bodyPr anchor="b"/>
          <a:lstStyle>
            <a:lvl1pPr algn="l">
              <a:defRPr sz="2000" b="1">
                <a:solidFill>
                  <a:schemeClr val="tx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880534"/>
            <a:ext cx="5111750" cy="5582180"/>
          </a:xfrm>
        </p:spPr>
        <p:txBody>
          <a:bodyPr/>
          <a:lstStyle>
            <a:lvl1pPr>
              <a:defRPr sz="3200">
                <a:solidFill>
                  <a:schemeClr val="tx1">
                    <a:lumMod val="75000"/>
                    <a:lumOff val="25000"/>
                  </a:schemeClr>
                </a:solidFill>
              </a:defRPr>
            </a:lvl1pPr>
            <a:lvl2pPr>
              <a:defRPr sz="2400">
                <a:solidFill>
                  <a:schemeClr val="tx1">
                    <a:lumMod val="75000"/>
                    <a:lumOff val="25000"/>
                  </a:schemeClr>
                </a:solidFill>
              </a:defRPr>
            </a:lvl2pPr>
            <a:lvl3pPr>
              <a:defRPr sz="2400">
                <a:solidFill>
                  <a:schemeClr val="tx1">
                    <a:lumMod val="75000"/>
                    <a:lumOff val="25000"/>
                  </a:schemeClr>
                </a:solidFill>
              </a:defRPr>
            </a:lvl3pPr>
            <a:lvl4pPr>
              <a:defRPr sz="2400">
                <a:solidFill>
                  <a:schemeClr val="tx1">
                    <a:lumMod val="75000"/>
                    <a:lumOff val="25000"/>
                  </a:schemeClr>
                </a:solidFill>
              </a:defRPr>
            </a:lvl4pPr>
            <a:lvl5pPr>
              <a:defRPr sz="2400">
                <a:solidFill>
                  <a:schemeClr val="tx1">
                    <a:lumMod val="75000"/>
                    <a:lumOff val="25000"/>
                  </a:schemeClr>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2" y="1771651"/>
            <a:ext cx="3008313" cy="4691063"/>
          </a:xfrm>
        </p:spPr>
        <p:txBody>
          <a:bodyPr/>
          <a:lstStyle>
            <a:lvl1pPr marL="0" indent="0">
              <a:buNone/>
              <a:defRPr sz="14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March 15, 2024</a:t>
            </a:r>
          </a:p>
        </p:txBody>
      </p:sp>
      <p:sp>
        <p:nvSpPr>
          <p:cNvPr id="6"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894079"/>
            <a:ext cx="5486400" cy="3833495"/>
          </a:xfrm>
        </p:spPr>
        <p:txBody>
          <a:bodyPr/>
          <a:lstStyle>
            <a:lvl1pPr marL="0" indent="0">
              <a:buNone/>
              <a:defRPr sz="3200">
                <a:solidFill>
                  <a:schemeClr val="tx1">
                    <a:lumMod val="75000"/>
                    <a:lumOff val="25000"/>
                  </a:schemeClr>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solidFill>
                  <a:schemeClr val="tx1">
                    <a:lumMod val="75000"/>
                    <a:lumOff val="25000"/>
                  </a:schemeClr>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March 15, 2024</a:t>
            </a:r>
          </a:p>
        </p:txBody>
      </p:sp>
      <p:sp>
        <p:nvSpPr>
          <p:cNvPr id="6" name="Rectangle 5"/>
          <p:cNvSpPr>
            <a:spLocks noGrp="1" noChangeArrowheads="1"/>
          </p:cNvSpPr>
          <p:nvPr>
            <p:ph type="ftr" sz="quarter" idx="11"/>
          </p:nvPr>
        </p:nvSpPr>
        <p:spPr>
          <a:ln/>
        </p:spPr>
        <p:txBody>
          <a:bodyPr/>
          <a:lstStyle>
            <a:lvl1pPr>
              <a:defRPr/>
            </a:lvl1pPr>
          </a:lstStyle>
          <a:p>
            <a:r>
              <a:rPr lang="en-US"/>
              <a:t>Patterson | EAB Meeting</a:t>
            </a:r>
          </a:p>
        </p:txBody>
      </p:sp>
      <p:sp>
        <p:nvSpPr>
          <p:cNvPr id="7" name="Rectangle 6"/>
          <p:cNvSpPr>
            <a:spLocks noGrp="1" noChangeArrowheads="1"/>
          </p:cNvSpPr>
          <p:nvPr>
            <p:ph type="sldNum" sz="quarter" idx="12"/>
          </p:nvPr>
        </p:nvSpPr>
        <p:spPr>
          <a:ln/>
        </p:spPr>
        <p:txBody>
          <a:bodyPr/>
          <a:lstStyle>
            <a:lvl1pPr>
              <a:defRPr/>
            </a:lvl1pPr>
          </a:lstStyle>
          <a:p>
            <a:fld id="{921CBE81-14BD-7343-B359-01BCBA3179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0" y="940905"/>
            <a:ext cx="9144000" cy="5612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76200" y="6629400"/>
            <a:ext cx="1981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sz="1200" i="1" smtClean="0">
                <a:latin typeface="+mn-lt"/>
              </a:defRPr>
            </a:lvl1pPr>
          </a:lstStyle>
          <a:p>
            <a:r>
              <a:rPr lang="en-US"/>
              <a:t>March 15, 2024</a:t>
            </a:r>
          </a:p>
        </p:txBody>
      </p:sp>
      <p:sp>
        <p:nvSpPr>
          <p:cNvPr id="4101" name="Rectangle 5"/>
          <p:cNvSpPr>
            <a:spLocks noGrp="1" noChangeArrowheads="1"/>
          </p:cNvSpPr>
          <p:nvPr>
            <p:ph type="ftr" sz="quarter" idx="3"/>
          </p:nvPr>
        </p:nvSpPr>
        <p:spPr bwMode="auto">
          <a:xfrm>
            <a:off x="1828800" y="6629400"/>
            <a:ext cx="54864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a:defRPr sz="1200" i="1" smtClean="0">
                <a:latin typeface="+mn-lt"/>
              </a:defRPr>
            </a:lvl1pPr>
          </a:lstStyle>
          <a:p>
            <a:r>
              <a:rPr lang="en-US"/>
              <a:t>Patterson | EAB Meeting</a:t>
            </a:r>
          </a:p>
        </p:txBody>
      </p:sp>
      <p:sp>
        <p:nvSpPr>
          <p:cNvPr id="4102" name="Rectangle 6"/>
          <p:cNvSpPr>
            <a:spLocks noGrp="1" noChangeArrowheads="1"/>
          </p:cNvSpPr>
          <p:nvPr>
            <p:ph type="sldNum" sz="quarter" idx="4"/>
          </p:nvPr>
        </p:nvSpPr>
        <p:spPr bwMode="auto">
          <a:xfrm>
            <a:off x="8382000" y="6629400"/>
            <a:ext cx="6858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i="1" smtClean="0">
                <a:latin typeface="+mn-lt"/>
              </a:defRPr>
            </a:lvl1pPr>
          </a:lstStyle>
          <a:p>
            <a:fld id="{921CBE81-14BD-7343-B359-01BCBA3179F9}" type="slidenum">
              <a:rPr lang="en-US" smtClean="0"/>
              <a:t>‹#›</a:t>
            </a:fld>
            <a:endParaRPr lang="en-US"/>
          </a:p>
        </p:txBody>
      </p:sp>
      <p:sp>
        <p:nvSpPr>
          <p:cNvPr id="1033" name="Rectangle 9"/>
          <p:cNvSpPr>
            <a:spLocks noGrp="1" noChangeArrowheads="1"/>
          </p:cNvSpPr>
          <p:nvPr>
            <p:ph type="title"/>
          </p:nvPr>
        </p:nvSpPr>
        <p:spPr bwMode="auto">
          <a:xfrm>
            <a:off x="0" y="0"/>
            <a:ext cx="9144000" cy="85344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1" name="Line 7"/>
          <p:cNvSpPr>
            <a:spLocks noChangeShapeType="1"/>
          </p:cNvSpPr>
          <p:nvPr userDrawn="1"/>
        </p:nvSpPr>
        <p:spPr bwMode="auto">
          <a:xfrm>
            <a:off x="160176" y="873448"/>
            <a:ext cx="8823648" cy="0"/>
          </a:xfrm>
          <a:prstGeom prst="line">
            <a:avLst/>
          </a:prstGeom>
          <a:noFill/>
          <a:ln w="38100">
            <a:solidFill>
              <a:srgbClr val="B31B1B"/>
            </a:solidFill>
            <a:round/>
            <a:headEnd/>
            <a:tailEnd/>
          </a:ln>
          <a:effectLst/>
        </p:spPr>
        <p:txBody>
          <a:bodyPr/>
          <a:lstStyle/>
          <a:p>
            <a:pPr>
              <a:defRPr/>
            </a:pPr>
            <a:endParaRPr lang="en-US" sz="1800"/>
          </a:p>
        </p:txBody>
      </p:sp>
      <p:pic>
        <p:nvPicPr>
          <p:cNvPr id="10" name="Picture 9"/>
          <p:cNvPicPr>
            <a:picLocks noChangeAspect="1"/>
          </p:cNvPicPr>
          <p:nvPr userDrawn="1"/>
        </p:nvPicPr>
        <p:blipFill>
          <a:blip r:embed="rId15"/>
          <a:stretch>
            <a:fillRect/>
          </a:stretch>
        </p:blipFill>
        <p:spPr>
          <a:xfrm>
            <a:off x="145101" y="75683"/>
            <a:ext cx="734681" cy="713342"/>
          </a:xfrm>
          <a:prstGeom prst="rect">
            <a:avLst/>
          </a:prstGeom>
        </p:spPr>
      </p:pic>
      <p:pic>
        <p:nvPicPr>
          <p:cNvPr id="11" name="Picture 10" descr="nsf1.gif"/>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8463280" y="160184"/>
            <a:ext cx="609393" cy="60586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p:txStyles>
    <p:titleStyle>
      <a:lvl1pPr algn="ctr" rtl="0" eaLnBrk="1" fontAlgn="base" hangingPunct="1">
        <a:spcBef>
          <a:spcPct val="0"/>
        </a:spcBef>
        <a:spcAft>
          <a:spcPct val="0"/>
        </a:spcAft>
        <a:defRPr sz="3733">
          <a:solidFill>
            <a:schemeClr val="tx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189" algn="ctr" rtl="0" eaLnBrk="1" fontAlgn="base" hangingPunct="1">
        <a:spcBef>
          <a:spcPct val="0"/>
        </a:spcBef>
        <a:spcAft>
          <a:spcPct val="0"/>
        </a:spcAft>
        <a:defRPr sz="3200">
          <a:solidFill>
            <a:schemeClr val="bg1"/>
          </a:solidFill>
          <a:latin typeface="Arial" charset="0"/>
        </a:defRPr>
      </a:lvl6pPr>
      <a:lvl7pPr marL="914377" algn="ctr" rtl="0" eaLnBrk="1" fontAlgn="base" hangingPunct="1">
        <a:spcBef>
          <a:spcPct val="0"/>
        </a:spcBef>
        <a:spcAft>
          <a:spcPct val="0"/>
        </a:spcAft>
        <a:defRPr sz="3200">
          <a:solidFill>
            <a:schemeClr val="bg1"/>
          </a:solidFill>
          <a:latin typeface="Arial" charset="0"/>
        </a:defRPr>
      </a:lvl7pPr>
      <a:lvl8pPr marL="1371566" algn="ctr" rtl="0" eaLnBrk="1" fontAlgn="base" hangingPunct="1">
        <a:spcBef>
          <a:spcPct val="0"/>
        </a:spcBef>
        <a:spcAft>
          <a:spcPct val="0"/>
        </a:spcAft>
        <a:defRPr sz="3200">
          <a:solidFill>
            <a:schemeClr val="bg1"/>
          </a:solidFill>
          <a:latin typeface="Arial" charset="0"/>
        </a:defRPr>
      </a:lvl8pPr>
      <a:lvl9pPr marL="1828754" algn="ctr" rtl="0" eaLnBrk="1" fontAlgn="base" hangingPunct="1">
        <a:spcBef>
          <a:spcPct val="0"/>
        </a:spcBef>
        <a:spcAft>
          <a:spcPct val="0"/>
        </a:spcAft>
        <a:defRPr sz="3200">
          <a:solidFill>
            <a:schemeClr val="bg1"/>
          </a:solidFill>
          <a:latin typeface="Arial" charset="0"/>
        </a:defRPr>
      </a:lvl9pPr>
    </p:titleStyle>
    <p:bodyStyle>
      <a:lvl1pPr marL="342891" indent="-342891" algn="l" rtl="0" eaLnBrk="1" fontAlgn="base" hangingPunct="1">
        <a:spcBef>
          <a:spcPct val="20000"/>
        </a:spcBef>
        <a:spcAft>
          <a:spcPct val="0"/>
        </a:spcAft>
        <a:buChar char="•"/>
        <a:defRPr sz="3200">
          <a:ln>
            <a:noFill/>
          </a:ln>
          <a:solidFill>
            <a:schemeClr val="tx1"/>
          </a:solidFill>
          <a:latin typeface="+mn-lt"/>
          <a:ea typeface="+mn-ea"/>
          <a:cs typeface="+mn-cs"/>
        </a:defRPr>
      </a:lvl1pPr>
      <a:lvl2pPr marL="742932" indent="-285744" algn="l" rtl="0" eaLnBrk="1" fontAlgn="base" hangingPunct="1">
        <a:spcBef>
          <a:spcPct val="20000"/>
        </a:spcBef>
        <a:spcAft>
          <a:spcPct val="0"/>
        </a:spcAft>
        <a:buChar char="–"/>
        <a:defRPr sz="2400">
          <a:ln>
            <a:noFill/>
          </a:ln>
          <a:solidFill>
            <a:schemeClr val="tx1"/>
          </a:solidFill>
          <a:latin typeface="+mn-lt"/>
        </a:defRPr>
      </a:lvl2pPr>
      <a:lvl3pPr marL="1142971" indent="-228594" algn="l" rtl="0" eaLnBrk="1" fontAlgn="base" hangingPunct="1">
        <a:spcBef>
          <a:spcPct val="20000"/>
        </a:spcBef>
        <a:spcAft>
          <a:spcPct val="0"/>
        </a:spcAft>
        <a:buChar char="•"/>
        <a:defRPr sz="2400">
          <a:ln>
            <a:noFill/>
          </a:ln>
          <a:solidFill>
            <a:schemeClr val="tx1"/>
          </a:solidFill>
          <a:latin typeface="+mn-lt"/>
        </a:defRPr>
      </a:lvl3pPr>
      <a:lvl4pPr marL="1600160" indent="-228594" algn="l" rtl="0" eaLnBrk="1" fontAlgn="base" hangingPunct="1">
        <a:spcBef>
          <a:spcPct val="20000"/>
        </a:spcBef>
        <a:spcAft>
          <a:spcPct val="0"/>
        </a:spcAft>
        <a:buChar char="–"/>
        <a:defRPr sz="2400">
          <a:ln>
            <a:noFill/>
          </a:ln>
          <a:solidFill>
            <a:schemeClr val="tx1"/>
          </a:solidFill>
          <a:latin typeface="+mn-lt"/>
        </a:defRPr>
      </a:lvl4pPr>
      <a:lvl5pPr marL="2057349" indent="-228594" algn="l" rtl="0" eaLnBrk="1" fontAlgn="base" hangingPunct="1">
        <a:spcBef>
          <a:spcPct val="20000"/>
        </a:spcBef>
        <a:spcAft>
          <a:spcPct val="0"/>
        </a:spcAft>
        <a:buChar char="»"/>
        <a:defRPr sz="2400">
          <a:ln>
            <a:noFill/>
          </a:ln>
          <a:solidFill>
            <a:schemeClr val="tx1"/>
          </a:solidFill>
          <a:latin typeface="+mn-lt"/>
        </a:defRPr>
      </a:lvl5pPr>
      <a:lvl6pPr marL="2514537" indent="-228594" algn="l" rtl="0" eaLnBrk="1" fontAlgn="base" hangingPunct="1">
        <a:spcBef>
          <a:spcPct val="20000"/>
        </a:spcBef>
        <a:spcAft>
          <a:spcPct val="0"/>
        </a:spcAft>
        <a:buChar char="»"/>
        <a:defRPr sz="2000">
          <a:solidFill>
            <a:srgbClr val="660066"/>
          </a:solidFill>
          <a:latin typeface="+mn-lt"/>
        </a:defRPr>
      </a:lvl6pPr>
      <a:lvl7pPr marL="2971726" indent="-228594" algn="l" rtl="0" eaLnBrk="1" fontAlgn="base" hangingPunct="1">
        <a:spcBef>
          <a:spcPct val="20000"/>
        </a:spcBef>
        <a:spcAft>
          <a:spcPct val="0"/>
        </a:spcAft>
        <a:buChar char="»"/>
        <a:defRPr sz="2000">
          <a:solidFill>
            <a:srgbClr val="660066"/>
          </a:solidFill>
          <a:latin typeface="+mn-lt"/>
        </a:defRPr>
      </a:lvl7pPr>
      <a:lvl8pPr marL="3428914" indent="-228594" algn="l" rtl="0" eaLnBrk="1" fontAlgn="base" hangingPunct="1">
        <a:spcBef>
          <a:spcPct val="20000"/>
        </a:spcBef>
        <a:spcAft>
          <a:spcPct val="0"/>
        </a:spcAft>
        <a:buChar char="»"/>
        <a:defRPr sz="2000">
          <a:solidFill>
            <a:srgbClr val="660066"/>
          </a:solidFill>
          <a:latin typeface="+mn-lt"/>
        </a:defRPr>
      </a:lvl8pPr>
      <a:lvl9pPr marL="3886103" indent="-228594" algn="l" rtl="0" eaLnBrk="1" fontAlgn="base" hangingPunct="1">
        <a:spcBef>
          <a:spcPct val="20000"/>
        </a:spcBef>
        <a:spcAft>
          <a:spcPct val="0"/>
        </a:spcAft>
        <a:buChar char="»"/>
        <a:defRPr sz="2000">
          <a:solidFill>
            <a:srgbClr val="660066"/>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tif"/><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hyperlink" Target="https://www.google.com/imgres?imgurl=https://scicom.ucsc.edu/publications/QandA/2012/images/merminga.jpg&amp;imgrefurl=https://scicom.ucsc.edu/publications/QandA/2012/merminga.html&amp;docid=ZW_4a5arXvlUVM&amp;tbnid=hTKj9a-MTQ_FRM:&amp;vet=10ahUKEwjL2p3ciufWAhVnw4MKHT_ZDFEQMwgnKAEwAQ..i&amp;w=320&amp;h=240&amp;itg=1&amp;bih=642&amp;biw=1440&amp;q=lia%20merminga&amp;ved=0ahUKEwjL2p3ciufWAhVnw4MKHT_ZDFEQMwgnKAEwAQ&amp;iact=mrc&amp;uact=8" TargetMode="External"/><Relationship Id="rId7" Type="http://schemas.openxmlformats.org/officeDocument/2006/relationships/image" Target="../media/image50.jpeg"/><Relationship Id="rId12" Type="http://schemas.openxmlformats.org/officeDocument/2006/relationships/image" Target="../media/image55.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jpeg"/><Relationship Id="rId11" Type="http://schemas.openxmlformats.org/officeDocument/2006/relationships/image" Target="../media/image54.tiff"/><Relationship Id="rId5" Type="http://schemas.openxmlformats.org/officeDocument/2006/relationships/image" Target="../media/image48.jpeg"/><Relationship Id="rId10" Type="http://schemas.openxmlformats.org/officeDocument/2006/relationships/image" Target="../media/image53.tiff"/><Relationship Id="rId4" Type="http://schemas.openxmlformats.org/officeDocument/2006/relationships/image" Target="../media/image47.jpeg"/><Relationship Id="rId9" Type="http://schemas.openxmlformats.org/officeDocument/2006/relationships/image" Target="../media/image5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openxmlformats.org/officeDocument/2006/relationships/image" Target="../media/image61.tiff"/><Relationship Id="rId13" Type="http://schemas.openxmlformats.org/officeDocument/2006/relationships/image" Target="../media/image64.emf"/><Relationship Id="rId3" Type="http://schemas.openxmlformats.org/officeDocument/2006/relationships/image" Target="../media/image56.jpg"/><Relationship Id="rId7" Type="http://schemas.openxmlformats.org/officeDocument/2006/relationships/image" Target="../media/image60.tiff"/><Relationship Id="rId12"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3.png"/><Relationship Id="rId5" Type="http://schemas.openxmlformats.org/officeDocument/2006/relationships/image" Target="../media/image58.tiff"/><Relationship Id="rId15" Type="http://schemas.openxmlformats.org/officeDocument/2006/relationships/chart" Target="../charts/chart5.xml"/><Relationship Id="rId10" Type="http://schemas.openxmlformats.org/officeDocument/2006/relationships/image" Target="../media/image62.tiff"/><Relationship Id="rId4" Type="http://schemas.openxmlformats.org/officeDocument/2006/relationships/image" Target="../media/image57.jpg"/><Relationship Id="rId9" Type="http://schemas.openxmlformats.org/officeDocument/2006/relationships/image" Target="../media/image2.gif"/><Relationship Id="rId14" Type="http://schemas.openxmlformats.org/officeDocument/2006/relationships/image" Target="../media/image65.tiff"/></Relationships>
</file>

<file path=ppt/slides/_rels/slide17.xml.rels><?xml version="1.0" encoding="UTF-8" standalone="yes"?>
<Relationships xmlns="http://schemas.openxmlformats.org/package/2006/relationships"><Relationship Id="rId13" Type="http://schemas.microsoft.com/office/2007/relationships/hdphoto" Target="../media/hdphoto4.wdp"/><Relationship Id="rId18" Type="http://schemas.openxmlformats.org/officeDocument/2006/relationships/image" Target="../media/image80.jpeg"/><Relationship Id="rId26" Type="http://schemas.openxmlformats.org/officeDocument/2006/relationships/image" Target="../media/image87.jpeg"/><Relationship Id="rId39" Type="http://schemas.openxmlformats.org/officeDocument/2006/relationships/image" Target="../media/image99.jpeg"/><Relationship Id="rId21" Type="http://schemas.openxmlformats.org/officeDocument/2006/relationships/image" Target="../media/image83.png"/><Relationship Id="rId34" Type="http://schemas.microsoft.com/office/2007/relationships/hdphoto" Target="../media/hdphoto6.wdp"/><Relationship Id="rId42" Type="http://schemas.microsoft.com/office/2007/relationships/hdphoto" Target="../media/hdphoto7.wdp"/><Relationship Id="rId7" Type="http://schemas.openxmlformats.org/officeDocument/2006/relationships/image" Target="../media/image70.tiff"/><Relationship Id="rId2" Type="http://schemas.openxmlformats.org/officeDocument/2006/relationships/notesSlide" Target="../notesSlides/notesSlide15.xml"/><Relationship Id="rId16" Type="http://schemas.openxmlformats.org/officeDocument/2006/relationships/image" Target="../media/image78.jpg"/><Relationship Id="rId20" Type="http://schemas.openxmlformats.org/officeDocument/2006/relationships/image" Target="../media/image82.jpeg"/><Relationship Id="rId29" Type="http://schemas.openxmlformats.org/officeDocument/2006/relationships/image" Target="../media/image90.jpeg"/><Relationship Id="rId41"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jpeg"/><Relationship Id="rId24" Type="http://schemas.openxmlformats.org/officeDocument/2006/relationships/image" Target="../media/image85.png"/><Relationship Id="rId32" Type="http://schemas.openxmlformats.org/officeDocument/2006/relationships/image" Target="../media/image93.jpeg"/><Relationship Id="rId37" Type="http://schemas.openxmlformats.org/officeDocument/2006/relationships/image" Target="../media/image97.jpg"/><Relationship Id="rId40" Type="http://schemas.openxmlformats.org/officeDocument/2006/relationships/image" Target="../media/image100.png"/><Relationship Id="rId5" Type="http://schemas.openxmlformats.org/officeDocument/2006/relationships/image" Target="../media/image68.jpeg"/><Relationship Id="rId15" Type="http://schemas.openxmlformats.org/officeDocument/2006/relationships/image" Target="../media/image77.jpeg"/><Relationship Id="rId23" Type="http://schemas.openxmlformats.org/officeDocument/2006/relationships/image" Target="../media/image84.png"/><Relationship Id="rId28" Type="http://schemas.openxmlformats.org/officeDocument/2006/relationships/image" Target="../media/image89.jpeg"/><Relationship Id="rId36" Type="http://schemas.openxmlformats.org/officeDocument/2006/relationships/image" Target="../media/image96.jpg"/><Relationship Id="rId10" Type="http://schemas.openxmlformats.org/officeDocument/2006/relationships/image" Target="../media/image73.jpeg"/><Relationship Id="rId19" Type="http://schemas.openxmlformats.org/officeDocument/2006/relationships/image" Target="../media/image81.jpeg"/><Relationship Id="rId31" Type="http://schemas.openxmlformats.org/officeDocument/2006/relationships/image" Target="../media/image92.jpeg"/><Relationship Id="rId44" Type="http://schemas.openxmlformats.org/officeDocument/2006/relationships/image" Target="../media/image103.jpeg"/><Relationship Id="rId4" Type="http://schemas.openxmlformats.org/officeDocument/2006/relationships/image" Target="../media/image67.jpeg"/><Relationship Id="rId9" Type="http://schemas.openxmlformats.org/officeDocument/2006/relationships/image" Target="../media/image72.jpg"/><Relationship Id="rId14" Type="http://schemas.openxmlformats.org/officeDocument/2006/relationships/image" Target="../media/image76.jpeg"/><Relationship Id="rId22" Type="http://schemas.microsoft.com/office/2007/relationships/hdphoto" Target="../media/hdphoto5.wdp"/><Relationship Id="rId27" Type="http://schemas.openxmlformats.org/officeDocument/2006/relationships/image" Target="../media/image88.jpeg"/><Relationship Id="rId30" Type="http://schemas.openxmlformats.org/officeDocument/2006/relationships/image" Target="../media/image91.jpeg"/><Relationship Id="rId35" Type="http://schemas.openxmlformats.org/officeDocument/2006/relationships/image" Target="../media/image95.jpg"/><Relationship Id="rId43" Type="http://schemas.openxmlformats.org/officeDocument/2006/relationships/image" Target="../media/image102.jpeg"/><Relationship Id="rId8" Type="http://schemas.openxmlformats.org/officeDocument/2006/relationships/image" Target="../media/image71.jpeg"/><Relationship Id="rId3" Type="http://schemas.openxmlformats.org/officeDocument/2006/relationships/image" Target="../media/image66.jpeg"/><Relationship Id="rId12" Type="http://schemas.openxmlformats.org/officeDocument/2006/relationships/image" Target="../media/image75.png"/><Relationship Id="rId17" Type="http://schemas.openxmlformats.org/officeDocument/2006/relationships/image" Target="../media/image79.jpe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9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00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6.xml"/><Relationship Id="rId4" Type="http://schemas.openxmlformats.org/officeDocument/2006/relationships/image" Target="../media/image1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emf"/><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tiff"/><Relationship Id="rId9" Type="http://schemas.openxmlformats.org/officeDocument/2006/relationships/image" Target="../media/image25.jpe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jpe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5" Type="http://schemas.openxmlformats.org/officeDocument/2006/relationships/image" Target="../media/image42.jp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 Id="rId1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aip.org/statistics/reports/trends-physics-phds-171819" TargetMode="External"/><Relationship Id="rId7" Type="http://schemas.openxmlformats.org/officeDocument/2006/relationships/hyperlink" Target="https://nam12.safelinks.protection.outlook.com/?url=https%3A%2F%2Fpocglobalhealth.cornell.edu%2Fteam%2F&amp;data=05%7C02%7Cjrp3%40cornell.edu%7C323d1b4c90cb452d128308dc44381195%7C5d7e43661b9b45cf8e79b14b27df46e1%7C0%7C0%7C638460254806538093%7CUnknown%7CTWFpbGZsb3d8eyJWIjoiMC4wLjAwMDAiLCJQIjoiV2luMzIiLCJBTiI6Ik1haWwiLCJXVCI6Mn0%3D%7C0%7C%7C%7C&amp;sdata=Sp0TrxFAwvdOcTV1HNf2EZetQuFCuUBWLx7EhmDCY28%3D&amp;reserved=0"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nam12.safelinks.protection.outlook.com/?url=https%3A%2F%2Fcompass.engin.umich.edu%2F&amp;data=05%7C02%7Cjrp3%40cornell.edu%7C323d1b4c90cb452d128308dc44381195%7C5d7e43661b9b45cf8e79b14b27df46e1%7C0%7C0%7C638460254806531802%7CUnknown%7CTWFpbGZsb3d8eyJWIjoiMC4wLjAwMDAiLCJQIjoiV2luMzIiLCJBTiI6Ik1haWwiLCJXVCI6Mn0%3D%7C0%7C%7C%7C&amp;sdata=Sm1%2F4%2FQuwfovejSdWvheOcQgevjev3LkmVc60tChoL0%3D&amp;reserved=0" TargetMode="External"/><Relationship Id="rId5" Type="http://schemas.openxmlformats.org/officeDocument/2006/relationships/hyperlink" Target="https://nam12.safelinks.protection.outlook.com/?url=https%3A%2F%2Fleap.columbia.edu%2F&amp;data=05%7C02%7Cjrp3%40cornell.edu%7C323d1b4c90cb452d128308dc44381195%7C5d7e43661b9b45cf8e79b14b27df46e1%7C0%7C0%7C638460254806524164%7CUnknown%7CTWFpbGZsb3d8eyJWIjoiMC4wLjAwMDAiLCJQIjoiV2luMzIiLCJBTiI6Ik1haWwiLCJXVCI6Mn0%3D%7C0%7C%7C%7C&amp;sdata=veACauQU7%2BixtZ%2B5XwD7bU%2BLMGJmk0vk8tutyfPXmEc%3D&amp;reserved=0" TargetMode="External"/><Relationship Id="rId4" Type="http://schemas.openxmlformats.org/officeDocument/2006/relationships/hyperlink" Target="https://nam12.safelinks.protection.outlook.com/?url=https%3A%2F%2Fcropps.cornell.edu%2F&amp;data=05%7C02%7Cjrp3%40cornell.edu%7C323d1b4c90cb452d128308dc44381195%7C5d7e43661b9b45cf8e79b14b27df46e1%7C0%7C0%7C638460254806513947%7CUnknown%7CTWFpbGZsb3d8eyJWIjoiMC4wLjAwMDAiLCJQIjoiV2luMzIiLCJBTiI6Ik1haWwiLCJXVCI6Mn0%3D%7C0%7C%7C%7C&amp;sdata=XwWn9%2Bwq6f6AxFJeUAlLMq1DlwZPWa8IzPCjEXxHNk8%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86637"/>
            <a:ext cx="9144000" cy="2773327"/>
          </a:xfrm>
        </p:spPr>
        <p:txBody>
          <a:bodyPr/>
          <a:lstStyle/>
          <a:p>
            <a:r>
              <a:rPr lang="en-US" sz="4000" b="1" dirty="0">
                <a:solidFill>
                  <a:schemeClr val="tx1"/>
                </a:solidFill>
              </a:rPr>
              <a:t>Overview</a:t>
            </a:r>
            <a:br>
              <a:rPr lang="en-US" sz="4000" b="1" dirty="0">
                <a:solidFill>
                  <a:schemeClr val="tx1"/>
                </a:solidFill>
              </a:rPr>
            </a:br>
            <a:r>
              <a:rPr lang="en-US" sz="3600" b="1" dirty="0">
                <a:solidFill>
                  <a:schemeClr val="tx1">
                    <a:lumMod val="60000"/>
                    <a:lumOff val="40000"/>
                  </a:schemeClr>
                </a:solidFill>
              </a:rPr>
              <a:t>EAB Meeting 2024</a:t>
            </a:r>
            <a:br>
              <a:rPr lang="en-US" sz="3600" b="1" dirty="0">
                <a:solidFill>
                  <a:schemeClr val="tx1">
                    <a:lumMod val="60000"/>
                    <a:lumOff val="40000"/>
                  </a:schemeClr>
                </a:solidFill>
              </a:rPr>
            </a:br>
            <a:br>
              <a:rPr lang="en-US" sz="4000" b="1" dirty="0">
                <a:solidFill>
                  <a:schemeClr val="tx1"/>
                </a:solidFill>
              </a:rPr>
            </a:br>
            <a:r>
              <a:rPr lang="en-US" sz="2400" b="1" dirty="0">
                <a:solidFill>
                  <a:schemeClr val="tx1"/>
                </a:solidFill>
              </a:rPr>
              <a:t>J. Ritchie Patterson</a:t>
            </a:r>
            <a:br>
              <a:rPr lang="en-US" sz="2400" dirty="0">
                <a:solidFill>
                  <a:schemeClr val="tx1"/>
                </a:solidFill>
              </a:rPr>
            </a:br>
            <a:r>
              <a:rPr lang="en-US" sz="2400" dirty="0">
                <a:solidFill>
                  <a:schemeClr val="tx1"/>
                </a:solidFill>
              </a:rPr>
              <a:t>Center Director</a:t>
            </a:r>
            <a:endParaRPr lang="en-US" sz="4800" dirty="0">
              <a:solidFill>
                <a:schemeClr val="tx1"/>
              </a:solidFill>
            </a:endParaRPr>
          </a:p>
        </p:txBody>
      </p:sp>
      <p:sp>
        <p:nvSpPr>
          <p:cNvPr id="4" name="Line 4"/>
          <p:cNvSpPr>
            <a:spLocks noChangeShapeType="1"/>
          </p:cNvSpPr>
          <p:nvPr/>
        </p:nvSpPr>
        <p:spPr bwMode="auto">
          <a:xfrm>
            <a:off x="0" y="6629400"/>
            <a:ext cx="9143999" cy="0"/>
          </a:xfrm>
          <a:prstGeom prst="line">
            <a:avLst/>
          </a:prstGeom>
          <a:noFill/>
          <a:ln w="38100">
            <a:solidFill>
              <a:srgbClr val="B31B1B"/>
            </a:solidFill>
            <a:round/>
            <a:headEnd/>
            <a:tailEnd/>
          </a:ln>
          <a:effectLst/>
        </p:spPr>
        <p:txBody>
          <a:bodyPr/>
          <a:lstStyle/>
          <a:p>
            <a:pPr>
              <a:defRPr/>
            </a:pPr>
            <a:endParaRPr lang="en-US" sz="1600"/>
          </a:p>
        </p:txBody>
      </p:sp>
      <p:pic>
        <p:nvPicPr>
          <p:cNvPr id="20" name="Picture 19">
            <a:extLst>
              <a:ext uri="{FF2B5EF4-FFF2-40B4-BE49-F238E27FC236}">
                <a16:creationId xmlns:a16="http://schemas.microsoft.com/office/drawing/2014/main" id="{95B9F199-B6B1-7F42-BEE5-50113736DC10}"/>
              </a:ext>
            </a:extLst>
          </p:cNvPr>
          <p:cNvPicPr>
            <a:picLocks noChangeAspect="1"/>
          </p:cNvPicPr>
          <p:nvPr/>
        </p:nvPicPr>
        <p:blipFill>
          <a:blip r:embed="rId3"/>
          <a:stretch>
            <a:fillRect/>
          </a:stretch>
        </p:blipFill>
        <p:spPr>
          <a:xfrm>
            <a:off x="7485102" y="4330989"/>
            <a:ext cx="1072113" cy="1072113"/>
          </a:xfrm>
          <a:prstGeom prst="rect">
            <a:avLst/>
          </a:prstGeom>
        </p:spPr>
      </p:pic>
      <p:grpSp>
        <p:nvGrpSpPr>
          <p:cNvPr id="11" name="Group 10">
            <a:extLst>
              <a:ext uri="{FF2B5EF4-FFF2-40B4-BE49-F238E27FC236}">
                <a16:creationId xmlns:a16="http://schemas.microsoft.com/office/drawing/2014/main" id="{1CD29A9F-5163-084F-AD66-B3E97CC97D72}"/>
              </a:ext>
            </a:extLst>
          </p:cNvPr>
          <p:cNvGrpSpPr/>
          <p:nvPr/>
        </p:nvGrpSpPr>
        <p:grpSpPr>
          <a:xfrm>
            <a:off x="6857388" y="5486400"/>
            <a:ext cx="1724797" cy="1070689"/>
            <a:chOff x="1711881" y="1261641"/>
            <a:chExt cx="1973176" cy="1342663"/>
          </a:xfrm>
        </p:grpSpPr>
        <p:sp>
          <p:nvSpPr>
            <p:cNvPr id="29" name="Rectangle 28">
              <a:extLst>
                <a:ext uri="{FF2B5EF4-FFF2-40B4-BE49-F238E27FC236}">
                  <a16:creationId xmlns:a16="http://schemas.microsoft.com/office/drawing/2014/main" id="{8278F96B-4640-8E41-B8B6-DFA11F428D47}"/>
                </a:ext>
              </a:extLst>
            </p:cNvPr>
            <p:cNvSpPr/>
            <p:nvPr/>
          </p:nvSpPr>
          <p:spPr>
            <a:xfrm>
              <a:off x="1711881" y="1261641"/>
              <a:ext cx="1973176" cy="134266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C1111AB4-A191-424C-A004-AD722C9A693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26666" r="14606"/>
            <a:stretch/>
          </p:blipFill>
          <p:spPr>
            <a:xfrm rot="16351183">
              <a:off x="2077215" y="967471"/>
              <a:ext cx="1186485" cy="1848350"/>
            </a:xfrm>
            <a:prstGeom prst="rect">
              <a:avLst/>
            </a:prstGeom>
          </p:spPr>
        </p:pic>
      </p:grpSp>
      <p:pic>
        <p:nvPicPr>
          <p:cNvPr id="30" name="Content Placeholder 4">
            <a:extLst>
              <a:ext uri="{FF2B5EF4-FFF2-40B4-BE49-F238E27FC236}">
                <a16:creationId xmlns:a16="http://schemas.microsoft.com/office/drawing/2014/main" id="{64D4D173-7D87-604F-B919-21177E94C378}"/>
              </a:ext>
            </a:extLst>
          </p:cNvPr>
          <p:cNvPicPr>
            <a:picLocks noChangeAspect="1"/>
          </p:cNvPicPr>
          <p:nvPr/>
        </p:nvPicPr>
        <p:blipFill rotWithShape="1">
          <a:blip r:embed="rId5">
            <a:extLst>
              <a:ext uri="{28A0092B-C50C-407E-A947-70E740481C1C}">
                <a14:useLocalDpi xmlns:a14="http://schemas.microsoft.com/office/drawing/2010/main" val="0"/>
              </a:ext>
            </a:extLst>
          </a:blip>
          <a:srcRect r="9995" b="9825"/>
          <a:stretch/>
        </p:blipFill>
        <p:spPr>
          <a:xfrm>
            <a:off x="3298794" y="4284097"/>
            <a:ext cx="1226314" cy="1111616"/>
          </a:xfrm>
          <a:prstGeom prst="rect">
            <a:avLst/>
          </a:prstGeom>
        </p:spPr>
      </p:pic>
      <p:pic>
        <p:nvPicPr>
          <p:cNvPr id="31" name="Picture 30">
            <a:extLst>
              <a:ext uri="{FF2B5EF4-FFF2-40B4-BE49-F238E27FC236}">
                <a16:creationId xmlns:a16="http://schemas.microsoft.com/office/drawing/2014/main" id="{0144145E-9D92-6548-AA6F-0D345FC72DD6}"/>
              </a:ext>
            </a:extLst>
          </p:cNvPr>
          <p:cNvPicPr>
            <a:picLocks noChangeAspect="1"/>
          </p:cNvPicPr>
          <p:nvPr/>
        </p:nvPicPr>
        <p:blipFill rotWithShape="1">
          <a:blip r:embed="rId6"/>
          <a:srcRect l="4734" r="4180" b="22312"/>
          <a:stretch/>
        </p:blipFill>
        <p:spPr>
          <a:xfrm>
            <a:off x="4832135" y="4260650"/>
            <a:ext cx="2210763" cy="1159298"/>
          </a:xfrm>
          <a:prstGeom prst="rect">
            <a:avLst/>
          </a:prstGeom>
        </p:spPr>
      </p:pic>
      <p:pic>
        <p:nvPicPr>
          <p:cNvPr id="32" name="Picture 31">
            <a:extLst>
              <a:ext uri="{FF2B5EF4-FFF2-40B4-BE49-F238E27FC236}">
                <a16:creationId xmlns:a16="http://schemas.microsoft.com/office/drawing/2014/main" id="{47FB3164-A9B2-9549-B6C6-B51B9B569FBC}"/>
              </a:ext>
            </a:extLst>
          </p:cNvPr>
          <p:cNvPicPr>
            <a:picLocks noChangeAspect="1"/>
          </p:cNvPicPr>
          <p:nvPr/>
        </p:nvPicPr>
        <p:blipFill rotWithShape="1">
          <a:blip r:embed="rId7"/>
          <a:srcRect l="14832" b="10006"/>
          <a:stretch/>
        </p:blipFill>
        <p:spPr>
          <a:xfrm>
            <a:off x="1925553" y="4307542"/>
            <a:ext cx="1068197" cy="1076444"/>
          </a:xfrm>
          <a:prstGeom prst="rect">
            <a:avLst/>
          </a:prstGeom>
        </p:spPr>
      </p:pic>
      <p:pic>
        <p:nvPicPr>
          <p:cNvPr id="34" name="Picture 33">
            <a:extLst>
              <a:ext uri="{FF2B5EF4-FFF2-40B4-BE49-F238E27FC236}">
                <a16:creationId xmlns:a16="http://schemas.microsoft.com/office/drawing/2014/main" id="{3469FAB8-BFEB-B340-8479-029602633489}"/>
              </a:ext>
            </a:extLst>
          </p:cNvPr>
          <p:cNvPicPr>
            <a:picLocks noChangeAspect="1"/>
          </p:cNvPicPr>
          <p:nvPr/>
        </p:nvPicPr>
        <p:blipFill rotWithShape="1">
          <a:blip r:embed="rId8"/>
          <a:srcRect b="12131"/>
          <a:stretch/>
        </p:blipFill>
        <p:spPr>
          <a:xfrm>
            <a:off x="2979644" y="5567600"/>
            <a:ext cx="2344363" cy="1044215"/>
          </a:xfrm>
          <a:prstGeom prst="rect">
            <a:avLst/>
          </a:prstGeom>
        </p:spPr>
      </p:pic>
      <p:pic>
        <p:nvPicPr>
          <p:cNvPr id="36" name="Picture 35">
            <a:extLst>
              <a:ext uri="{FF2B5EF4-FFF2-40B4-BE49-F238E27FC236}">
                <a16:creationId xmlns:a16="http://schemas.microsoft.com/office/drawing/2014/main" id="{D2961849-CA4F-2E49-943F-33831C682853}"/>
              </a:ext>
            </a:extLst>
          </p:cNvPr>
          <p:cNvPicPr>
            <a:picLocks noChangeAspect="1"/>
          </p:cNvPicPr>
          <p:nvPr/>
        </p:nvPicPr>
        <p:blipFill>
          <a:blip r:embed="rId9"/>
          <a:stretch>
            <a:fillRect/>
          </a:stretch>
        </p:blipFill>
        <p:spPr>
          <a:xfrm>
            <a:off x="5435916" y="5486400"/>
            <a:ext cx="1321148" cy="1072056"/>
          </a:xfrm>
          <a:prstGeom prst="rect">
            <a:avLst/>
          </a:prstGeom>
        </p:spPr>
      </p:pic>
      <p:pic>
        <p:nvPicPr>
          <p:cNvPr id="38" name="Picture 37">
            <a:extLst>
              <a:ext uri="{FF2B5EF4-FFF2-40B4-BE49-F238E27FC236}">
                <a16:creationId xmlns:a16="http://schemas.microsoft.com/office/drawing/2014/main" id="{BBD3F6C0-CE7C-4346-80C3-772F58D0A24F}"/>
              </a:ext>
            </a:extLst>
          </p:cNvPr>
          <p:cNvPicPr>
            <a:picLocks noChangeAspect="1"/>
          </p:cNvPicPr>
          <p:nvPr/>
        </p:nvPicPr>
        <p:blipFill rotWithShape="1">
          <a:blip r:embed="rId10"/>
          <a:srcRect l="18819" b="19534"/>
          <a:stretch/>
        </p:blipFill>
        <p:spPr>
          <a:xfrm>
            <a:off x="621028" y="5438099"/>
            <a:ext cx="2215955" cy="1103377"/>
          </a:xfrm>
          <a:prstGeom prst="rect">
            <a:avLst/>
          </a:prstGeom>
        </p:spPr>
      </p:pic>
      <p:pic>
        <p:nvPicPr>
          <p:cNvPr id="39" name="Picture 6" descr="Image result for topological insulator arpes">
            <a:extLst>
              <a:ext uri="{FF2B5EF4-FFF2-40B4-BE49-F238E27FC236}">
                <a16:creationId xmlns:a16="http://schemas.microsoft.com/office/drawing/2014/main" id="{6C7108D9-A648-404F-9039-F798ABAD5BA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107" t="14422" b="15009"/>
          <a:stretch/>
        </p:blipFill>
        <p:spPr bwMode="auto">
          <a:xfrm>
            <a:off x="620432" y="4295819"/>
            <a:ext cx="1029996" cy="1053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703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0323324B-D353-4117-85DA-2AD17AD40B20}"/>
              </a:ext>
            </a:extLst>
          </p:cNvPr>
          <p:cNvPicPr>
            <a:picLocks noGrp="1" noChangeAspect="1"/>
          </p:cNvPicPr>
          <p:nvPr>
            <p:ph idx="1"/>
          </p:nvPr>
        </p:nvPicPr>
        <p:blipFill>
          <a:blip r:embed="rId2"/>
          <a:stretch>
            <a:fillRect/>
          </a:stretch>
        </p:blipFill>
        <p:spPr>
          <a:xfrm>
            <a:off x="3561316" y="1157585"/>
            <a:ext cx="2117010" cy="1866900"/>
          </a:xfrm>
        </p:spPr>
      </p:pic>
      <p:sp>
        <p:nvSpPr>
          <p:cNvPr id="3" name="Title 2">
            <a:extLst>
              <a:ext uri="{FF2B5EF4-FFF2-40B4-BE49-F238E27FC236}">
                <a16:creationId xmlns:a16="http://schemas.microsoft.com/office/drawing/2014/main" id="{E9BD4CBD-E0EF-BD78-3B12-5F5DD7C0A7CD}"/>
              </a:ext>
            </a:extLst>
          </p:cNvPr>
          <p:cNvSpPr>
            <a:spLocks noGrp="1"/>
          </p:cNvSpPr>
          <p:nvPr>
            <p:ph type="title"/>
          </p:nvPr>
        </p:nvSpPr>
        <p:spPr/>
        <p:txBody>
          <a:bodyPr/>
          <a:lstStyle/>
          <a:p>
            <a:r>
              <a:rPr lang="en-US" dirty="0"/>
              <a:t>2023 Awards</a:t>
            </a:r>
          </a:p>
        </p:txBody>
      </p:sp>
      <p:sp>
        <p:nvSpPr>
          <p:cNvPr id="4" name="Date Placeholder 3">
            <a:extLst>
              <a:ext uri="{FF2B5EF4-FFF2-40B4-BE49-F238E27FC236}">
                <a16:creationId xmlns:a16="http://schemas.microsoft.com/office/drawing/2014/main" id="{30558E7B-2A28-1406-24CF-C0003E326F6B}"/>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13095A78-D05C-EBAA-52BE-04791373EC02}"/>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61D6965B-6C1F-FBEE-17A3-5FDAB51D9E84}"/>
              </a:ext>
            </a:extLst>
          </p:cNvPr>
          <p:cNvSpPr>
            <a:spLocks noGrp="1"/>
          </p:cNvSpPr>
          <p:nvPr>
            <p:ph type="sldNum" sz="quarter" idx="12"/>
          </p:nvPr>
        </p:nvSpPr>
        <p:spPr/>
        <p:txBody>
          <a:bodyPr/>
          <a:lstStyle/>
          <a:p>
            <a:fld id="{921CBE81-14BD-7343-B359-01BCBA3179F9}" type="slidenum">
              <a:rPr lang="en-US" smtClean="0"/>
              <a:t>10</a:t>
            </a:fld>
            <a:endParaRPr lang="en-US"/>
          </a:p>
        </p:txBody>
      </p:sp>
      <p:sp>
        <p:nvSpPr>
          <p:cNvPr id="8" name="TextBox 7">
            <a:extLst>
              <a:ext uri="{FF2B5EF4-FFF2-40B4-BE49-F238E27FC236}">
                <a16:creationId xmlns:a16="http://schemas.microsoft.com/office/drawing/2014/main" id="{C504E813-F229-2ACA-931A-90E985CB2B24}"/>
              </a:ext>
            </a:extLst>
          </p:cNvPr>
          <p:cNvSpPr txBox="1"/>
          <p:nvPr/>
        </p:nvSpPr>
        <p:spPr>
          <a:xfrm>
            <a:off x="3128206" y="3013174"/>
            <a:ext cx="2983230" cy="923330"/>
          </a:xfrm>
          <a:prstGeom prst="rect">
            <a:avLst/>
          </a:prstGeom>
          <a:noFill/>
        </p:spPr>
        <p:txBody>
          <a:bodyPr wrap="square">
            <a:spAutoFit/>
          </a:bodyPr>
          <a:lstStyle/>
          <a:p>
            <a:pPr algn="ctr"/>
            <a:r>
              <a:rPr lang="en-US" b="1" i="0" u="none" strike="noStrike" dirty="0">
                <a:solidFill>
                  <a:schemeClr val="tx1">
                    <a:lumMod val="75000"/>
                    <a:lumOff val="25000"/>
                  </a:schemeClr>
                </a:solidFill>
                <a:effectLst/>
                <a:latin typeface="Avenir Book" panose="02000503020000020003" pitchFamily="2" charset="0"/>
              </a:rPr>
              <a:t>Steven J. </a:t>
            </a:r>
            <a:r>
              <a:rPr lang="en-US" b="1" i="0" u="none" strike="noStrike" dirty="0" err="1">
                <a:solidFill>
                  <a:schemeClr val="tx1">
                    <a:lumMod val="75000"/>
                    <a:lumOff val="25000"/>
                  </a:schemeClr>
                </a:solidFill>
                <a:effectLst/>
                <a:latin typeface="Avenir Book" panose="02000503020000020003" pitchFamily="2" charset="0"/>
              </a:rPr>
              <a:t>Sibener</a:t>
            </a:r>
            <a:endParaRPr lang="en-US" b="1" i="0" u="none" strike="noStrike" dirty="0">
              <a:solidFill>
                <a:schemeClr val="tx1">
                  <a:lumMod val="75000"/>
                  <a:lumOff val="25000"/>
                </a:schemeClr>
              </a:solidFill>
              <a:effectLst/>
              <a:latin typeface="Avenir Book" panose="02000503020000020003" pitchFamily="2" charset="0"/>
            </a:endParaRPr>
          </a:p>
          <a:p>
            <a:pPr algn="ctr"/>
            <a:r>
              <a:rPr lang="en-US" b="0" i="0" u="none" strike="noStrike" dirty="0">
                <a:solidFill>
                  <a:schemeClr val="tx1">
                    <a:lumMod val="75000"/>
                    <a:lumOff val="25000"/>
                  </a:schemeClr>
                </a:solidFill>
                <a:effectLst/>
                <a:latin typeface="Avenir Book" panose="02000503020000020003" pitchFamily="2" charset="0"/>
              </a:rPr>
              <a:t>2023 Remsen Award </a:t>
            </a:r>
            <a:br>
              <a:rPr lang="en-US" b="0" i="0" u="none" strike="noStrike" dirty="0">
                <a:solidFill>
                  <a:schemeClr val="tx1">
                    <a:lumMod val="75000"/>
                    <a:lumOff val="25000"/>
                  </a:schemeClr>
                </a:solidFill>
                <a:effectLst/>
                <a:latin typeface="Avenir Book" panose="02000503020000020003" pitchFamily="2" charset="0"/>
              </a:rPr>
            </a:br>
            <a:r>
              <a:rPr lang="en-US" b="0" i="0" u="none" strike="noStrike" dirty="0">
                <a:solidFill>
                  <a:schemeClr val="tx1">
                    <a:lumMod val="75000"/>
                    <a:lumOff val="25000"/>
                  </a:schemeClr>
                </a:solidFill>
                <a:effectLst/>
                <a:latin typeface="Avenir Book" panose="02000503020000020003" pitchFamily="2" charset="0"/>
              </a:rPr>
              <a:t>American Chemical Society</a:t>
            </a:r>
            <a:endParaRPr lang="en-US" dirty="0">
              <a:solidFill>
                <a:schemeClr val="tx1">
                  <a:lumMod val="75000"/>
                  <a:lumOff val="25000"/>
                </a:schemeClr>
              </a:solidFill>
              <a:latin typeface="Avenir Book" panose="02000503020000020003" pitchFamily="2" charset="0"/>
            </a:endParaRPr>
          </a:p>
        </p:txBody>
      </p:sp>
      <p:sp>
        <p:nvSpPr>
          <p:cNvPr id="11" name="TextBox 10">
            <a:extLst>
              <a:ext uri="{FF2B5EF4-FFF2-40B4-BE49-F238E27FC236}">
                <a16:creationId xmlns:a16="http://schemas.microsoft.com/office/drawing/2014/main" id="{302E0982-A891-DAA5-91C1-4E229C08D16B}"/>
              </a:ext>
            </a:extLst>
          </p:cNvPr>
          <p:cNvSpPr txBox="1"/>
          <p:nvPr/>
        </p:nvSpPr>
        <p:spPr>
          <a:xfrm>
            <a:off x="-152401" y="4777085"/>
            <a:ext cx="3497580" cy="923330"/>
          </a:xfrm>
          <a:prstGeom prst="rect">
            <a:avLst/>
          </a:prstGeom>
          <a:noFill/>
        </p:spPr>
        <p:txBody>
          <a:bodyPr wrap="square">
            <a:spAutoFit/>
          </a:bodyPr>
          <a:lstStyle/>
          <a:p>
            <a:pPr algn="ctr"/>
            <a:r>
              <a:rPr lang="en-US" b="1" i="0" u="none" strike="noStrike" dirty="0">
                <a:solidFill>
                  <a:schemeClr val="tx1">
                    <a:lumMod val="75000"/>
                    <a:lumOff val="25000"/>
                  </a:schemeClr>
                </a:solidFill>
                <a:effectLst/>
                <a:latin typeface="Avenir Book" panose="02000503020000020003" pitchFamily="2" charset="0"/>
              </a:rPr>
              <a:t>David Muller</a:t>
            </a:r>
          </a:p>
          <a:p>
            <a:pPr algn="ctr"/>
            <a:r>
              <a:rPr lang="en-US" b="0" i="0" u="none" strike="noStrike" dirty="0">
                <a:solidFill>
                  <a:schemeClr val="tx1">
                    <a:lumMod val="75000"/>
                    <a:lumOff val="25000"/>
                  </a:schemeClr>
                </a:solidFill>
                <a:effectLst/>
                <a:latin typeface="Avenir Book" panose="02000503020000020003" pitchFamily="2" charset="0"/>
              </a:rPr>
              <a:t>2023 John Cowley Medal</a:t>
            </a:r>
          </a:p>
          <a:p>
            <a:pPr algn="ctr"/>
            <a:r>
              <a:rPr lang="en-US" b="0" i="0" u="none" strike="noStrike" dirty="0">
                <a:solidFill>
                  <a:schemeClr val="tx1">
                    <a:lumMod val="75000"/>
                    <a:lumOff val="25000"/>
                  </a:schemeClr>
                </a:solidFill>
                <a:effectLst/>
                <a:latin typeface="Avenir Book" panose="02000503020000020003" pitchFamily="2" charset="0"/>
              </a:rPr>
              <a:t>Int’l Microscopy Congress</a:t>
            </a:r>
            <a:endParaRPr lang="en-US" dirty="0">
              <a:solidFill>
                <a:schemeClr val="tx1">
                  <a:lumMod val="75000"/>
                  <a:lumOff val="25000"/>
                </a:schemeClr>
              </a:solidFill>
              <a:latin typeface="Avenir Book" panose="02000503020000020003" pitchFamily="2" charset="0"/>
            </a:endParaRPr>
          </a:p>
        </p:txBody>
      </p:sp>
      <p:sp>
        <p:nvSpPr>
          <p:cNvPr id="12" name="TextBox 11">
            <a:extLst>
              <a:ext uri="{FF2B5EF4-FFF2-40B4-BE49-F238E27FC236}">
                <a16:creationId xmlns:a16="http://schemas.microsoft.com/office/drawing/2014/main" id="{F9B07C83-EC18-B2C9-00BE-84650A4E2FD2}"/>
              </a:ext>
            </a:extLst>
          </p:cNvPr>
          <p:cNvSpPr txBox="1"/>
          <p:nvPr/>
        </p:nvSpPr>
        <p:spPr>
          <a:xfrm>
            <a:off x="6107904" y="2910186"/>
            <a:ext cx="2866490" cy="1200329"/>
          </a:xfrm>
          <a:prstGeom prst="rect">
            <a:avLst/>
          </a:prstGeom>
          <a:noFill/>
        </p:spPr>
        <p:txBody>
          <a:bodyPr wrap="none" rtlCol="0">
            <a:spAutoFit/>
          </a:bodyPr>
          <a:lstStyle/>
          <a:p>
            <a:pPr algn="ctr"/>
            <a:r>
              <a:rPr lang="en-US" b="1" i="0" u="none" strike="noStrike" dirty="0">
                <a:solidFill>
                  <a:schemeClr val="tx1">
                    <a:lumMod val="75000"/>
                    <a:lumOff val="25000"/>
                  </a:schemeClr>
                </a:solidFill>
                <a:effectLst/>
                <a:latin typeface="Avenir Book" panose="02000503020000020003" pitchFamily="2" charset="0"/>
              </a:rPr>
              <a:t>James Rosenzweig</a:t>
            </a:r>
            <a:br>
              <a:rPr lang="en-US" b="0" i="0" u="none" strike="noStrike" dirty="0">
                <a:solidFill>
                  <a:schemeClr val="tx1">
                    <a:lumMod val="75000"/>
                    <a:lumOff val="25000"/>
                  </a:schemeClr>
                </a:solidFill>
                <a:effectLst/>
                <a:latin typeface="Avenir Book" panose="02000503020000020003" pitchFamily="2" charset="0"/>
              </a:rPr>
            </a:br>
            <a:r>
              <a:rPr lang="en-US" b="0" i="0" u="none" strike="noStrike" dirty="0">
                <a:solidFill>
                  <a:schemeClr val="tx1">
                    <a:lumMod val="75000"/>
                    <a:lumOff val="25000"/>
                  </a:schemeClr>
                </a:solidFill>
                <a:effectLst/>
                <a:latin typeface="Avenir Book" panose="02000503020000020003" pitchFamily="2" charset="0"/>
              </a:rPr>
              <a:t>2023 Hannes Alfven Prize </a:t>
            </a:r>
            <a:br>
              <a:rPr lang="en-US" b="0" i="0" u="none" strike="noStrike" dirty="0">
                <a:solidFill>
                  <a:schemeClr val="tx1">
                    <a:lumMod val="75000"/>
                    <a:lumOff val="25000"/>
                  </a:schemeClr>
                </a:solidFill>
                <a:effectLst/>
                <a:latin typeface="Avenir Book" panose="02000503020000020003" pitchFamily="2" charset="0"/>
              </a:rPr>
            </a:br>
            <a:r>
              <a:rPr lang="en-US" b="0" i="0" u="none" strike="noStrike" dirty="0">
                <a:solidFill>
                  <a:schemeClr val="tx1">
                    <a:lumMod val="75000"/>
                    <a:lumOff val="25000"/>
                  </a:schemeClr>
                </a:solidFill>
                <a:effectLst/>
                <a:latin typeface="Avenir Book" panose="02000503020000020003" pitchFamily="2" charset="0"/>
              </a:rPr>
              <a:t>in Plasma Physics</a:t>
            </a:r>
            <a:br>
              <a:rPr lang="en-US" b="0" i="0" u="none" strike="noStrike" dirty="0">
                <a:solidFill>
                  <a:schemeClr val="tx1">
                    <a:lumMod val="75000"/>
                    <a:lumOff val="25000"/>
                  </a:schemeClr>
                </a:solidFill>
                <a:effectLst/>
                <a:latin typeface="Avenir Book" panose="02000503020000020003" pitchFamily="2" charset="0"/>
              </a:rPr>
            </a:br>
            <a:r>
              <a:rPr lang="en-US" b="0" i="0" u="none" strike="noStrike" dirty="0">
                <a:solidFill>
                  <a:schemeClr val="tx1">
                    <a:lumMod val="75000"/>
                    <a:lumOff val="25000"/>
                  </a:schemeClr>
                </a:solidFill>
                <a:effectLst/>
                <a:latin typeface="Avenir Book" panose="02000503020000020003" pitchFamily="2" charset="0"/>
              </a:rPr>
              <a:t>European Physical Society</a:t>
            </a:r>
            <a:endParaRPr lang="en-US" dirty="0">
              <a:solidFill>
                <a:schemeClr val="tx1">
                  <a:lumMod val="75000"/>
                  <a:lumOff val="25000"/>
                </a:schemeClr>
              </a:solidFill>
              <a:latin typeface="Avenir Book" panose="02000503020000020003" pitchFamily="2" charset="0"/>
            </a:endParaRPr>
          </a:p>
        </p:txBody>
      </p:sp>
      <p:pic>
        <p:nvPicPr>
          <p:cNvPr id="16" name="Picture 15">
            <a:extLst>
              <a:ext uri="{FF2B5EF4-FFF2-40B4-BE49-F238E27FC236}">
                <a16:creationId xmlns:a16="http://schemas.microsoft.com/office/drawing/2014/main" id="{5FD6C248-02CF-2D60-305A-F0E6F49F4BA7}"/>
              </a:ext>
            </a:extLst>
          </p:cNvPr>
          <p:cNvPicPr>
            <a:picLocks noChangeAspect="1"/>
          </p:cNvPicPr>
          <p:nvPr/>
        </p:nvPicPr>
        <p:blipFill rotWithShape="1">
          <a:blip r:embed="rId3"/>
          <a:srcRect l="32188" r="32647" b="36804"/>
          <a:stretch/>
        </p:blipFill>
        <p:spPr>
          <a:xfrm>
            <a:off x="6640186" y="1307761"/>
            <a:ext cx="1563907" cy="1512593"/>
          </a:xfrm>
          <a:prstGeom prst="rect">
            <a:avLst/>
          </a:prstGeom>
        </p:spPr>
      </p:pic>
      <p:pic>
        <p:nvPicPr>
          <p:cNvPr id="18" name="Picture 17" descr="A person and person smiling at the camera&#10;&#10;Description automatically generated">
            <a:extLst>
              <a:ext uri="{FF2B5EF4-FFF2-40B4-BE49-F238E27FC236}">
                <a16:creationId xmlns:a16="http://schemas.microsoft.com/office/drawing/2014/main" id="{460F95FE-D46F-C530-2D45-23DD5CA3EAF9}"/>
              </a:ext>
            </a:extLst>
          </p:cNvPr>
          <p:cNvPicPr>
            <a:picLocks noChangeAspect="1"/>
          </p:cNvPicPr>
          <p:nvPr/>
        </p:nvPicPr>
        <p:blipFill rotWithShape="1">
          <a:blip r:embed="rId4"/>
          <a:srcRect l="5550" t="17677" r="12593" b="1"/>
          <a:stretch/>
        </p:blipFill>
        <p:spPr>
          <a:xfrm rot="5400000">
            <a:off x="-46499" y="1588874"/>
            <a:ext cx="3510353" cy="2647777"/>
          </a:xfrm>
          <a:prstGeom prst="rect">
            <a:avLst/>
          </a:prstGeom>
        </p:spPr>
      </p:pic>
      <p:sp>
        <p:nvSpPr>
          <p:cNvPr id="19" name="TextBox 18">
            <a:extLst>
              <a:ext uri="{FF2B5EF4-FFF2-40B4-BE49-F238E27FC236}">
                <a16:creationId xmlns:a16="http://schemas.microsoft.com/office/drawing/2014/main" id="{D348BA00-4139-CE28-7514-55B2A88DFAB9}"/>
              </a:ext>
            </a:extLst>
          </p:cNvPr>
          <p:cNvSpPr txBox="1"/>
          <p:nvPr/>
        </p:nvSpPr>
        <p:spPr>
          <a:xfrm>
            <a:off x="681907" y="5809561"/>
            <a:ext cx="1828963" cy="646331"/>
          </a:xfrm>
          <a:prstGeom prst="rect">
            <a:avLst/>
          </a:prstGeom>
          <a:noFill/>
        </p:spPr>
        <p:txBody>
          <a:bodyPr wrap="none" rtlCol="0">
            <a:spAutoFit/>
          </a:bodyPr>
          <a:lstStyle/>
          <a:p>
            <a:pPr algn="ctr"/>
            <a:r>
              <a:rPr lang="en-US" b="1" dirty="0">
                <a:solidFill>
                  <a:schemeClr val="tx1">
                    <a:lumMod val="75000"/>
                    <a:lumOff val="25000"/>
                  </a:schemeClr>
                </a:solidFill>
                <a:latin typeface="Avenir Book" panose="02000503020000020003" pitchFamily="2" charset="0"/>
              </a:rPr>
              <a:t>Young-Kee Kim</a:t>
            </a:r>
          </a:p>
          <a:p>
            <a:pPr algn="ctr"/>
            <a:r>
              <a:rPr lang="en-US" dirty="0">
                <a:solidFill>
                  <a:schemeClr val="tx1">
                    <a:lumMod val="75000"/>
                    <a:lumOff val="25000"/>
                  </a:schemeClr>
                </a:solidFill>
                <a:latin typeface="Avenir Book" panose="02000503020000020003" pitchFamily="2" charset="0"/>
              </a:rPr>
              <a:t>2023 APS Chair</a:t>
            </a:r>
          </a:p>
        </p:txBody>
      </p:sp>
      <p:sp>
        <p:nvSpPr>
          <p:cNvPr id="20" name="TextBox 19">
            <a:extLst>
              <a:ext uri="{FF2B5EF4-FFF2-40B4-BE49-F238E27FC236}">
                <a16:creationId xmlns:a16="http://schemas.microsoft.com/office/drawing/2014/main" id="{809C5FF9-59CC-79BF-95F5-0F88E2134B2F}"/>
              </a:ext>
            </a:extLst>
          </p:cNvPr>
          <p:cNvSpPr txBox="1"/>
          <p:nvPr/>
        </p:nvSpPr>
        <p:spPr>
          <a:xfrm>
            <a:off x="4463902" y="5072544"/>
            <a:ext cx="3740191" cy="923330"/>
          </a:xfrm>
          <a:prstGeom prst="rect">
            <a:avLst/>
          </a:prstGeom>
          <a:noFill/>
        </p:spPr>
        <p:txBody>
          <a:bodyPr wrap="square" rtlCol="0">
            <a:spAutoFit/>
          </a:bodyPr>
          <a:lstStyle/>
          <a:p>
            <a:pPr algn="ctr"/>
            <a:r>
              <a:rPr lang="en-US" dirty="0">
                <a:solidFill>
                  <a:schemeClr val="accent3"/>
                </a:solidFill>
              </a:rPr>
              <a:t>In addition, 11 students and postdocs won a prize, fellowship or award (2022)</a:t>
            </a:r>
          </a:p>
        </p:txBody>
      </p:sp>
    </p:spTree>
    <p:extLst>
      <p:ext uri="{BB962C8B-B14F-4D97-AF65-F5344CB8AC3E}">
        <p14:creationId xmlns:p14="http://schemas.microsoft.com/office/powerpoint/2010/main" val="3150181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E836CC-ADC6-A34E-ACA0-BF55215576B3}"/>
              </a:ext>
            </a:extLst>
          </p:cNvPr>
          <p:cNvSpPr>
            <a:spLocks noGrp="1"/>
          </p:cNvSpPr>
          <p:nvPr>
            <p:ph idx="1"/>
          </p:nvPr>
        </p:nvSpPr>
        <p:spPr>
          <a:xfrm>
            <a:off x="76200" y="940528"/>
            <a:ext cx="5802087" cy="1682932"/>
          </a:xfrm>
        </p:spPr>
        <p:txBody>
          <a:bodyPr/>
          <a:lstStyle/>
          <a:p>
            <a:pPr>
              <a:spcBef>
                <a:spcPts val="1200"/>
              </a:spcBef>
            </a:pPr>
            <a:r>
              <a:rPr lang="en-US" sz="2000" dirty="0"/>
              <a:t>Guides CBB activities and budgeting</a:t>
            </a:r>
          </a:p>
          <a:p>
            <a:pPr>
              <a:spcBef>
                <a:spcPts val="1200"/>
              </a:spcBef>
            </a:pPr>
            <a:r>
              <a:rPr lang="en-US" sz="2000" dirty="0"/>
              <a:t>Evolves </a:t>
            </a:r>
            <a:r>
              <a:rPr lang="en-US" sz="2000" dirty="0">
                <a:sym typeface="Wingdings" pitchFamily="2" charset="2"/>
              </a:rPr>
              <a:t>to reflect</a:t>
            </a:r>
            <a:r>
              <a:rPr lang="en-US" sz="2000" dirty="0"/>
              <a:t> world accelerator </a:t>
            </a:r>
            <a:br>
              <a:rPr lang="en-US" sz="2000" dirty="0"/>
            </a:br>
            <a:r>
              <a:rPr lang="en-US" sz="2000" dirty="0"/>
              <a:t>priorities, progress, lessons learned</a:t>
            </a:r>
          </a:p>
          <a:p>
            <a:pPr>
              <a:spcBef>
                <a:spcPts val="1200"/>
              </a:spcBef>
            </a:pPr>
            <a:r>
              <a:rPr lang="en-US" sz="2000" dirty="0"/>
              <a:t>Seeks to maximize impact and </a:t>
            </a:r>
            <a:r>
              <a:rPr lang="en-US" sz="2000" b="1" dirty="0">
                <a:solidFill>
                  <a:schemeClr val="accent3"/>
                </a:solidFill>
              </a:rPr>
              <a:t>legacy</a:t>
            </a:r>
            <a:endParaRPr lang="en-US" sz="2000" dirty="0"/>
          </a:p>
          <a:p>
            <a:pPr>
              <a:spcBef>
                <a:spcPts val="1200"/>
              </a:spcBef>
            </a:pPr>
            <a:endParaRPr lang="en-US" sz="1800" dirty="0"/>
          </a:p>
        </p:txBody>
      </p:sp>
      <p:sp>
        <p:nvSpPr>
          <p:cNvPr id="3" name="Title 2">
            <a:extLst>
              <a:ext uri="{FF2B5EF4-FFF2-40B4-BE49-F238E27FC236}">
                <a16:creationId xmlns:a16="http://schemas.microsoft.com/office/drawing/2014/main" id="{C3831ECF-C9BD-7A46-B2F8-D02E5F98B84A}"/>
              </a:ext>
            </a:extLst>
          </p:cNvPr>
          <p:cNvSpPr>
            <a:spLocks noGrp="1"/>
          </p:cNvSpPr>
          <p:nvPr>
            <p:ph type="title"/>
          </p:nvPr>
        </p:nvSpPr>
        <p:spPr/>
        <p:txBody>
          <a:bodyPr/>
          <a:lstStyle/>
          <a:p>
            <a:r>
              <a:rPr lang="en-US"/>
              <a:t>Strategic Plan</a:t>
            </a:r>
          </a:p>
        </p:txBody>
      </p:sp>
      <p:sp>
        <p:nvSpPr>
          <p:cNvPr id="4" name="Date Placeholder 3">
            <a:extLst>
              <a:ext uri="{FF2B5EF4-FFF2-40B4-BE49-F238E27FC236}">
                <a16:creationId xmlns:a16="http://schemas.microsoft.com/office/drawing/2014/main" id="{2BA5663C-5DE8-C640-8B1E-72590DB06C65}"/>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BAF90AC4-2262-844A-B59A-00A60A63CCCA}"/>
              </a:ext>
            </a:extLst>
          </p:cNvPr>
          <p:cNvSpPr>
            <a:spLocks noGrp="1"/>
          </p:cNvSpPr>
          <p:nvPr>
            <p:ph type="ftr" sz="quarter" idx="11"/>
          </p:nvPr>
        </p:nvSpPr>
        <p:spPr/>
        <p:txBody>
          <a:bodyPr/>
          <a:lstStyle/>
          <a:p>
            <a:r>
              <a:rPr lang="en-US"/>
              <a:t>Patterson | EAB Meeting</a:t>
            </a:r>
            <a:endParaRPr lang="en-US" dirty="0"/>
          </a:p>
        </p:txBody>
      </p:sp>
      <p:sp>
        <p:nvSpPr>
          <p:cNvPr id="6" name="Slide Number Placeholder 5">
            <a:extLst>
              <a:ext uri="{FF2B5EF4-FFF2-40B4-BE49-F238E27FC236}">
                <a16:creationId xmlns:a16="http://schemas.microsoft.com/office/drawing/2014/main" id="{6EF5A95A-6FDB-BA4E-B43A-A0C57A234F2E}"/>
              </a:ext>
            </a:extLst>
          </p:cNvPr>
          <p:cNvSpPr>
            <a:spLocks noGrp="1"/>
          </p:cNvSpPr>
          <p:nvPr>
            <p:ph type="sldNum" sz="quarter" idx="12"/>
          </p:nvPr>
        </p:nvSpPr>
        <p:spPr/>
        <p:txBody>
          <a:bodyPr/>
          <a:lstStyle/>
          <a:p>
            <a:fld id="{921CBE81-14BD-7343-B359-01BCBA3179F9}" type="slidenum">
              <a:rPr lang="en-US" smtClean="0"/>
              <a:t>11</a:t>
            </a:fld>
            <a:endParaRPr lang="en-US"/>
          </a:p>
        </p:txBody>
      </p:sp>
      <p:pic>
        <p:nvPicPr>
          <p:cNvPr id="8" name="Picture 7">
            <a:extLst>
              <a:ext uri="{FF2B5EF4-FFF2-40B4-BE49-F238E27FC236}">
                <a16:creationId xmlns:a16="http://schemas.microsoft.com/office/drawing/2014/main" id="{AEF49FE7-DD2F-744A-A5D3-42F76D16B44A}"/>
              </a:ext>
            </a:extLst>
          </p:cNvPr>
          <p:cNvPicPr>
            <a:picLocks noChangeAspect="1"/>
          </p:cNvPicPr>
          <p:nvPr/>
        </p:nvPicPr>
        <p:blipFill>
          <a:blip r:embed="rId2"/>
          <a:stretch>
            <a:fillRect/>
          </a:stretch>
        </p:blipFill>
        <p:spPr>
          <a:xfrm rot="21070866">
            <a:off x="5697715" y="1003467"/>
            <a:ext cx="3638738" cy="4728341"/>
          </a:xfrm>
          <a:prstGeom prst="rect">
            <a:avLst/>
          </a:prstGeom>
          <a:ln>
            <a:solidFill>
              <a:schemeClr val="tx1">
                <a:lumMod val="75000"/>
                <a:lumOff val="25000"/>
              </a:schemeClr>
            </a:solidFill>
          </a:ln>
          <a:effectLst>
            <a:outerShdw blurRad="50800" dist="38100" dir="2700000" algn="tl" rotWithShape="0">
              <a:schemeClr val="accent4">
                <a:alpha val="40000"/>
              </a:schemeClr>
            </a:outerShdw>
          </a:effectLst>
        </p:spPr>
      </p:pic>
      <p:sp>
        <p:nvSpPr>
          <p:cNvPr id="7" name="TextBox 6">
            <a:extLst>
              <a:ext uri="{FF2B5EF4-FFF2-40B4-BE49-F238E27FC236}">
                <a16:creationId xmlns:a16="http://schemas.microsoft.com/office/drawing/2014/main" id="{3F12DFF8-9504-36D5-2A8B-C9488469C159}"/>
              </a:ext>
            </a:extLst>
          </p:cNvPr>
          <p:cNvSpPr txBox="1"/>
          <p:nvPr/>
        </p:nvSpPr>
        <p:spPr>
          <a:xfrm>
            <a:off x="76200" y="2672239"/>
            <a:ext cx="7239000" cy="4185761"/>
          </a:xfrm>
          <a:prstGeom prst="rect">
            <a:avLst/>
          </a:prstGeom>
          <a:noFill/>
        </p:spPr>
        <p:txBody>
          <a:bodyPr wrap="square" rtlCol="0">
            <a:spAutoFit/>
          </a:bodyPr>
          <a:lstStyle/>
          <a:p>
            <a:pPr marL="0" indent="0">
              <a:spcBef>
                <a:spcPts val="1200"/>
              </a:spcBef>
              <a:buNone/>
            </a:pPr>
            <a:r>
              <a:rPr lang="en-US" sz="2000" dirty="0">
                <a:solidFill>
                  <a:schemeClr val="accent1"/>
                </a:solidFill>
              </a:rPr>
              <a:t>This year’s changes:</a:t>
            </a:r>
          </a:p>
          <a:p>
            <a:pPr marL="285750" indent="-285750">
              <a:spcBef>
                <a:spcPts val="1200"/>
              </a:spcBef>
              <a:buFont typeface="Arial" panose="020B0604020202020204" pitchFamily="34" charset="0"/>
              <a:buChar char="•"/>
            </a:pPr>
            <a:r>
              <a:rPr lang="en-US" sz="1800" b="1" dirty="0">
                <a:solidFill>
                  <a:schemeClr val="accent3"/>
                </a:solidFill>
              </a:rPr>
              <a:t>Added</a:t>
            </a:r>
            <a:r>
              <a:rPr lang="en-US" sz="1800" b="1" dirty="0">
                <a:solidFill>
                  <a:schemeClr val="tx1">
                    <a:lumMod val="75000"/>
                    <a:lumOff val="25000"/>
                  </a:schemeClr>
                </a:solidFill>
              </a:rPr>
              <a:t> </a:t>
            </a:r>
            <a:r>
              <a:rPr lang="en-US" sz="1800" dirty="0">
                <a:solidFill>
                  <a:schemeClr val="tx1">
                    <a:lumMod val="75000"/>
                    <a:lumOff val="25000"/>
                  </a:schemeClr>
                </a:solidFill>
              </a:rPr>
              <a:t>Demo of 100pC bunches </a:t>
            </a:r>
            <a:br>
              <a:rPr lang="en-US" sz="1800" dirty="0">
                <a:solidFill>
                  <a:schemeClr val="tx1">
                    <a:lumMod val="75000"/>
                    <a:lumOff val="25000"/>
                  </a:schemeClr>
                </a:solidFill>
              </a:rPr>
            </a:br>
            <a:r>
              <a:rPr lang="en-US" sz="1800" dirty="0">
                <a:solidFill>
                  <a:schemeClr val="tx1">
                    <a:lumMod val="75000"/>
                    <a:lumOff val="25000"/>
                  </a:schemeClr>
                </a:solidFill>
              </a:rPr>
              <a:t>with 100nm emittance (BDC 1.3) (priority)</a:t>
            </a:r>
          </a:p>
          <a:p>
            <a:pPr marL="285750" indent="-285750">
              <a:spcBef>
                <a:spcPts val="1200"/>
              </a:spcBef>
              <a:buFont typeface="Arial" panose="020B0604020202020204" pitchFamily="34" charset="0"/>
              <a:buChar char="•"/>
            </a:pPr>
            <a:r>
              <a:rPr lang="en-US" sz="1800" b="1" dirty="0">
                <a:solidFill>
                  <a:schemeClr val="accent3"/>
                </a:solidFill>
              </a:rPr>
              <a:t>Dropped</a:t>
            </a:r>
            <a:r>
              <a:rPr lang="en-US" sz="1800" b="1" dirty="0">
                <a:solidFill>
                  <a:schemeClr val="tx1">
                    <a:lumMod val="75000"/>
                    <a:lumOff val="25000"/>
                  </a:schemeClr>
                </a:solidFill>
              </a:rPr>
              <a:t> </a:t>
            </a:r>
            <a:r>
              <a:rPr lang="en-US" sz="1800" dirty="0">
                <a:solidFill>
                  <a:schemeClr val="tx1">
                    <a:lumMod val="75000"/>
                    <a:lumOff val="25000"/>
                  </a:schemeClr>
                </a:solidFill>
              </a:rPr>
              <a:t>four deliverables that are out of reach </a:t>
            </a:r>
            <a:br>
              <a:rPr lang="en-US" sz="1800" dirty="0">
                <a:solidFill>
                  <a:schemeClr val="tx1">
                    <a:lumMod val="75000"/>
                    <a:lumOff val="25000"/>
                  </a:schemeClr>
                </a:solidFill>
              </a:rPr>
            </a:br>
            <a:r>
              <a:rPr lang="en-US" sz="1800" dirty="0">
                <a:solidFill>
                  <a:schemeClr val="tx1">
                    <a:lumMod val="75000"/>
                    <a:lumOff val="25000"/>
                  </a:schemeClr>
                </a:solidFill>
              </a:rPr>
              <a:t>or make little use of teamwork</a:t>
            </a:r>
          </a:p>
          <a:p>
            <a:pPr marL="695314" lvl="2" indent="-285750">
              <a:spcBef>
                <a:spcPts val="0"/>
              </a:spcBef>
              <a:buFont typeface="Arial" panose="020B0604020202020204" pitchFamily="34" charset="0"/>
              <a:buChar char="•"/>
            </a:pPr>
            <a:r>
              <a:rPr lang="en-US" sz="1400" dirty="0">
                <a:solidFill>
                  <a:schemeClr val="tx1">
                    <a:lumMod val="65000"/>
                    <a:lumOff val="35000"/>
                  </a:schemeClr>
                </a:solidFill>
              </a:rPr>
              <a:t>10 </a:t>
            </a:r>
            <a:r>
              <a:rPr lang="en-US" sz="1400" dirty="0" err="1">
                <a:solidFill>
                  <a:schemeClr val="tx1">
                    <a:lumMod val="65000"/>
                    <a:lumOff val="35000"/>
                  </a:schemeClr>
                </a:solidFill>
              </a:rPr>
              <a:t>meV</a:t>
            </a:r>
            <a:r>
              <a:rPr lang="en-US" sz="1400" dirty="0">
                <a:solidFill>
                  <a:schemeClr val="tx1">
                    <a:lumMod val="65000"/>
                    <a:lumOff val="35000"/>
                  </a:schemeClr>
                </a:solidFill>
              </a:rPr>
              <a:t> photocathode PHC 1.4, </a:t>
            </a:r>
          </a:p>
          <a:p>
            <a:pPr marL="695314" lvl="2" indent="-285750">
              <a:spcBef>
                <a:spcPts val="0"/>
              </a:spcBef>
              <a:buFont typeface="Arial" panose="020B0604020202020204" pitchFamily="34" charset="0"/>
              <a:buChar char="•"/>
            </a:pPr>
            <a:r>
              <a:rPr lang="en-US" sz="1400" dirty="0">
                <a:solidFill>
                  <a:schemeClr val="tx1">
                    <a:lumMod val="65000"/>
                    <a:lumOff val="35000"/>
                  </a:schemeClr>
                </a:solidFill>
              </a:rPr>
              <a:t>Optical Stochastic Cooling BDC 2.2, 2.3</a:t>
            </a:r>
          </a:p>
          <a:p>
            <a:pPr marL="695314" lvl="2" indent="-285750">
              <a:spcBef>
                <a:spcPts val="0"/>
              </a:spcBef>
              <a:buFont typeface="Arial" panose="020B0604020202020204" pitchFamily="34" charset="0"/>
              <a:buChar char="•"/>
            </a:pPr>
            <a:r>
              <a:rPr lang="en-US" sz="1400" dirty="0">
                <a:solidFill>
                  <a:schemeClr val="tx1">
                    <a:lumMod val="65000"/>
                    <a:lumOff val="35000"/>
                  </a:schemeClr>
                </a:solidFill>
              </a:rPr>
              <a:t>Bounds of ML for tuning BDC 3.4 </a:t>
            </a:r>
          </a:p>
          <a:p>
            <a:pPr marL="285750" indent="-285750" algn="l">
              <a:buFont typeface="Arial" panose="020B0604020202020204" pitchFamily="34" charset="0"/>
              <a:buChar char="•"/>
            </a:pPr>
            <a:r>
              <a:rPr lang="en-US" sz="1800" b="1" dirty="0">
                <a:solidFill>
                  <a:schemeClr val="accent3"/>
                </a:solidFill>
              </a:rPr>
              <a:t>Relaxed </a:t>
            </a:r>
            <a:r>
              <a:rPr lang="en-US" sz="1800" dirty="0">
                <a:solidFill>
                  <a:schemeClr val="tx1">
                    <a:lumMod val="75000"/>
                    <a:lumOff val="25000"/>
                  </a:schemeClr>
                </a:solidFill>
              </a:rPr>
              <a:t>two targets</a:t>
            </a:r>
          </a:p>
          <a:p>
            <a:pPr marL="685791" lvl="1" indent="-285750">
              <a:buFont typeface="Arial" panose="020B0604020202020204" pitchFamily="34" charset="0"/>
              <a:buChar char="•"/>
            </a:pPr>
            <a:r>
              <a:rPr lang="en-US" sz="1400" b="0" i="0" u="none" strike="noStrike" dirty="0">
                <a:solidFill>
                  <a:schemeClr val="tx1">
                    <a:lumMod val="65000"/>
                    <a:lumOff val="35000"/>
                  </a:schemeClr>
                </a:solidFill>
                <a:effectLst/>
              </a:rPr>
              <a:t>Robust photocathode will be tested at 10mA rather tha</a:t>
            </a:r>
            <a:r>
              <a:rPr lang="en-US" sz="1400" dirty="0">
                <a:solidFill>
                  <a:schemeClr val="tx1">
                    <a:lumMod val="65000"/>
                    <a:lumOff val="35000"/>
                  </a:schemeClr>
                </a:solidFill>
              </a:rPr>
              <a:t>n 50mA  </a:t>
            </a:r>
          </a:p>
          <a:p>
            <a:pPr marL="685791" lvl="1" indent="-285750">
              <a:buFont typeface="Arial" panose="020B0604020202020204" pitchFamily="34" charset="0"/>
              <a:buChar char="•"/>
            </a:pPr>
            <a:r>
              <a:rPr lang="en-US" sz="1400" dirty="0">
                <a:solidFill>
                  <a:schemeClr val="tx1">
                    <a:lumMod val="65000"/>
                    <a:lumOff val="35000"/>
                  </a:schemeClr>
                </a:solidFill>
              </a:rPr>
              <a:t>Most ambitious single electron photocathode will have </a:t>
            </a:r>
            <a:br>
              <a:rPr lang="en-US" sz="1400" dirty="0">
                <a:solidFill>
                  <a:schemeClr val="tx1">
                    <a:lumMod val="65000"/>
                    <a:lumOff val="35000"/>
                  </a:schemeClr>
                </a:solidFill>
              </a:rPr>
            </a:br>
            <a:r>
              <a:rPr lang="en-US" sz="1400" dirty="0">
                <a:solidFill>
                  <a:schemeClr val="tx1">
                    <a:lumMod val="65000"/>
                    <a:lumOff val="35000"/>
                  </a:schemeClr>
                </a:solidFill>
              </a:rPr>
              <a:t>MTE &lt; 25 </a:t>
            </a:r>
            <a:r>
              <a:rPr lang="en-US" sz="1400" dirty="0" err="1">
                <a:solidFill>
                  <a:schemeClr val="tx1">
                    <a:lumMod val="65000"/>
                    <a:lumOff val="35000"/>
                  </a:schemeClr>
                </a:solidFill>
              </a:rPr>
              <a:t>meV</a:t>
            </a:r>
            <a:r>
              <a:rPr lang="en-US" sz="1400" dirty="0">
                <a:solidFill>
                  <a:schemeClr val="tx1">
                    <a:lumMod val="65000"/>
                    <a:lumOff val="35000"/>
                  </a:schemeClr>
                </a:solidFill>
              </a:rPr>
              <a:t>  (and emittance ~10 pm) </a:t>
            </a:r>
            <a:br>
              <a:rPr lang="en-US" sz="1400" dirty="0">
                <a:solidFill>
                  <a:schemeClr val="tx1">
                    <a:lumMod val="65000"/>
                    <a:lumOff val="35000"/>
                  </a:schemeClr>
                </a:solidFill>
              </a:rPr>
            </a:br>
            <a:r>
              <a:rPr lang="en-US" sz="1400" dirty="0">
                <a:solidFill>
                  <a:schemeClr val="tx1">
                    <a:lumMod val="65000"/>
                    <a:lumOff val="35000"/>
                  </a:schemeClr>
                </a:solidFill>
              </a:rPr>
              <a:t>rather than emittance &lt;0.2 pm  </a:t>
            </a:r>
            <a:br>
              <a:rPr lang="en-US" sz="2000" b="0" i="0" u="none" strike="noStrike" dirty="0">
                <a:solidFill>
                  <a:schemeClr val="tx1">
                    <a:lumMod val="65000"/>
                    <a:lumOff val="35000"/>
                  </a:schemeClr>
                </a:solidFill>
                <a:effectLst/>
              </a:rPr>
            </a:br>
            <a:r>
              <a:rPr lang="en-US" sz="2000" b="0" i="0" u="none" strike="noStrike" dirty="0">
                <a:solidFill>
                  <a:schemeClr val="accent1"/>
                </a:solidFill>
                <a:effectLst/>
              </a:rPr>
              <a:t>					See research talks for </a:t>
            </a:r>
            <a:r>
              <a:rPr lang="en-US" sz="2000" dirty="0">
                <a:solidFill>
                  <a:schemeClr val="accent1"/>
                </a:solidFill>
              </a:rPr>
              <a:t>details</a:t>
            </a:r>
            <a:endParaRPr lang="en-US" sz="2000" b="0" i="0" u="none" strike="noStrike" dirty="0">
              <a:solidFill>
                <a:schemeClr val="accent1"/>
              </a:solidFill>
              <a:effectLst/>
            </a:endParaRPr>
          </a:p>
          <a:p>
            <a:endParaRPr lang="en-US" dirty="0"/>
          </a:p>
        </p:txBody>
      </p:sp>
    </p:spTree>
    <p:extLst>
      <p:ext uri="{BB962C8B-B14F-4D97-AF65-F5344CB8AC3E}">
        <p14:creationId xmlns:p14="http://schemas.microsoft.com/office/powerpoint/2010/main" val="726913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External Advisory Board</a:t>
            </a:r>
          </a:p>
        </p:txBody>
      </p:sp>
      <p:sp>
        <p:nvSpPr>
          <p:cNvPr id="4" name="Date Placeholder 3"/>
          <p:cNvSpPr>
            <a:spLocks noGrp="1"/>
          </p:cNvSpPr>
          <p:nvPr>
            <p:ph type="dt" sz="half" idx="10"/>
          </p:nvPr>
        </p:nvSpPr>
        <p:spPr/>
        <p:txBody>
          <a:bodyPr/>
          <a:lstStyle/>
          <a:p>
            <a:r>
              <a:rPr lang="en-US"/>
              <a:t>March 15, 2024</a:t>
            </a:r>
            <a:endParaRPr lang="en-US" dirty="0"/>
          </a:p>
        </p:txBody>
      </p:sp>
      <p:sp>
        <p:nvSpPr>
          <p:cNvPr id="5" name="Footer Placeholder 4"/>
          <p:cNvSpPr>
            <a:spLocks noGrp="1"/>
          </p:cNvSpPr>
          <p:nvPr>
            <p:ph type="ftr" sz="quarter" idx="11"/>
          </p:nvPr>
        </p:nvSpPr>
        <p:spPr/>
        <p:txBody>
          <a:bodyPr/>
          <a:lstStyle/>
          <a:p>
            <a:r>
              <a:rPr lang="en-US"/>
              <a:t>Patterson | EAB Meeting</a:t>
            </a:r>
            <a:endParaRPr lang="en-US" dirty="0"/>
          </a:p>
        </p:txBody>
      </p:sp>
      <p:sp>
        <p:nvSpPr>
          <p:cNvPr id="6" name="Slide Number Placeholder 5"/>
          <p:cNvSpPr>
            <a:spLocks noGrp="1"/>
          </p:cNvSpPr>
          <p:nvPr>
            <p:ph type="sldNum" sz="quarter" idx="12"/>
          </p:nvPr>
        </p:nvSpPr>
        <p:spPr/>
        <p:txBody>
          <a:bodyPr/>
          <a:lstStyle/>
          <a:p>
            <a:fld id="{921CBE81-14BD-7343-B359-01BCBA3179F9}" type="slidenum">
              <a:rPr lang="en-US" smtClean="0"/>
              <a:t>12</a:t>
            </a:fld>
            <a:endParaRPr lang="en-US"/>
          </a:p>
        </p:txBody>
      </p:sp>
      <p:graphicFrame>
        <p:nvGraphicFramePr>
          <p:cNvPr id="7" name="Table 6"/>
          <p:cNvGraphicFramePr>
            <a:graphicFrameLocks noGrp="1"/>
          </p:cNvGraphicFramePr>
          <p:nvPr/>
        </p:nvGraphicFramePr>
        <p:xfrm>
          <a:off x="165946" y="1116961"/>
          <a:ext cx="5349030" cy="4852139"/>
        </p:xfrm>
        <a:graphic>
          <a:graphicData uri="http://schemas.openxmlformats.org/drawingml/2006/table">
            <a:tbl>
              <a:tblPr firstRow="1" firstCol="1" bandRow="1">
                <a:tableStyleId>{E8B1032C-EA38-4F05-BA0D-38AFFFC7BED3}</a:tableStyleId>
              </a:tblPr>
              <a:tblGrid>
                <a:gridCol w="2635006">
                  <a:extLst>
                    <a:ext uri="{9D8B030D-6E8A-4147-A177-3AD203B41FA5}">
                      <a16:colId xmlns:a16="http://schemas.microsoft.com/office/drawing/2014/main" val="20000"/>
                    </a:ext>
                  </a:extLst>
                </a:gridCol>
                <a:gridCol w="2714024">
                  <a:extLst>
                    <a:ext uri="{9D8B030D-6E8A-4147-A177-3AD203B41FA5}">
                      <a16:colId xmlns:a16="http://schemas.microsoft.com/office/drawing/2014/main" val="20001"/>
                    </a:ext>
                  </a:extLst>
                </a:gridCol>
              </a:tblGrid>
              <a:tr h="514824">
                <a:tc>
                  <a:txBody>
                    <a:bodyPr/>
                    <a:lstStyle/>
                    <a:p>
                      <a:pPr marL="0" marR="0" algn="l">
                        <a:lnSpc>
                          <a:spcPct val="115000"/>
                        </a:lnSpc>
                        <a:spcBef>
                          <a:spcPts val="0"/>
                        </a:spcBef>
                        <a:spcAft>
                          <a:spcPts val="0"/>
                        </a:spcAft>
                      </a:pPr>
                      <a:r>
                        <a:rPr lang="en-US" sz="1800" dirty="0">
                          <a:effectLst/>
                        </a:rPr>
                        <a:t>Stuart Henderson</a:t>
                      </a:r>
                      <a:r>
                        <a:rPr lang="en-US" sz="1800" baseline="0" dirty="0">
                          <a:effectLst/>
                        </a:rPr>
                        <a:t> (</a:t>
                      </a:r>
                      <a:r>
                        <a:rPr lang="en-US" sz="1800" baseline="0" dirty="0" err="1">
                          <a:effectLst/>
                        </a:rPr>
                        <a:t>ch.</a:t>
                      </a:r>
                      <a:r>
                        <a:rPr lang="en-US" sz="1800" baseline="0" dirty="0">
                          <a:effectLst/>
                        </a:rPr>
                        <a:t>)</a:t>
                      </a:r>
                      <a:endParaRPr lang="en-US" sz="1800" b="0" dirty="0">
                        <a:solidFill>
                          <a:schemeClr val="tx1">
                            <a:lumMod val="75000"/>
                            <a:lumOff val="25000"/>
                          </a:schemeClr>
                        </a:solidFill>
                        <a:effectLst/>
                        <a:latin typeface="Times New Roman" charset="0"/>
                        <a:ea typeface="Times New Roman" charset="0"/>
                        <a:cs typeface="Times New Roman" charset="0"/>
                      </a:endParaRPr>
                    </a:p>
                  </a:txBody>
                  <a:tcPr marL="73025" marR="73025" marT="0" marB="0" anchor="ctr"/>
                </a:tc>
                <a:tc>
                  <a:txBody>
                    <a:bodyPr/>
                    <a:lstStyle/>
                    <a:p>
                      <a:pPr marL="0" marR="0" algn="l">
                        <a:lnSpc>
                          <a:spcPct val="115000"/>
                        </a:lnSpc>
                        <a:spcBef>
                          <a:spcPts val="0"/>
                        </a:spcBef>
                        <a:spcAft>
                          <a:spcPts val="0"/>
                        </a:spcAft>
                      </a:pPr>
                      <a:r>
                        <a:rPr lang="en-US" sz="1800" b="0" dirty="0">
                          <a:effectLst/>
                        </a:rPr>
                        <a:t>Jefferson Lab</a:t>
                      </a:r>
                      <a:endParaRPr lang="en-US" sz="1800" b="0" dirty="0">
                        <a:solidFill>
                          <a:schemeClr val="tx1">
                            <a:lumMod val="75000"/>
                            <a:lumOff val="25000"/>
                          </a:schemeClr>
                        </a:solidFill>
                        <a:effectLst/>
                        <a:latin typeface="Times New Roman" charset="0"/>
                        <a:ea typeface="Times New Roman" charset="0"/>
                        <a:cs typeface="Times New Roman" charset="0"/>
                      </a:endParaRPr>
                    </a:p>
                  </a:txBody>
                  <a:tcPr marL="73025" marR="73025" marT="0" marB="0" anchor="ctr"/>
                </a:tc>
                <a:extLst>
                  <a:ext uri="{0D108BD9-81ED-4DB2-BD59-A6C34878D82A}">
                    <a16:rowId xmlns:a16="http://schemas.microsoft.com/office/drawing/2014/main" val="10000"/>
                  </a:ext>
                </a:extLst>
              </a:tr>
              <a:tr h="514824">
                <a:tc>
                  <a:txBody>
                    <a:bodyPr/>
                    <a:lstStyle/>
                    <a:p>
                      <a:pPr marL="0" marR="0" algn="l">
                        <a:lnSpc>
                          <a:spcPct val="115000"/>
                        </a:lnSpc>
                        <a:spcBef>
                          <a:spcPts val="0"/>
                        </a:spcBef>
                        <a:spcAft>
                          <a:spcPts val="0"/>
                        </a:spcAft>
                      </a:pPr>
                      <a:r>
                        <a:rPr lang="en-US" sz="1800" dirty="0">
                          <a:effectLst/>
                        </a:rPr>
                        <a:t>Bruce </a:t>
                      </a:r>
                      <a:r>
                        <a:rPr lang="en-US" sz="1800" dirty="0" err="1">
                          <a:effectLst/>
                        </a:rPr>
                        <a:t>Carlsten</a:t>
                      </a:r>
                      <a:endParaRPr lang="en-US" sz="1800" dirty="0">
                        <a:solidFill>
                          <a:schemeClr val="tx1">
                            <a:lumMod val="75000"/>
                            <a:lumOff val="25000"/>
                          </a:schemeClr>
                        </a:solidFill>
                        <a:effectLst/>
                        <a:latin typeface="Times New Roman" charset="0"/>
                        <a:ea typeface="Times New Roman" charset="0"/>
                        <a:cs typeface="Times New Roman" charset="0"/>
                      </a:endParaRPr>
                    </a:p>
                  </a:txBody>
                  <a:tcPr marL="73025" marR="73025" marT="0" marB="0" anchor="ctr"/>
                </a:tc>
                <a:tc>
                  <a:txBody>
                    <a:bodyPr/>
                    <a:lstStyle/>
                    <a:p>
                      <a:pPr marL="0" marR="0" algn="l">
                        <a:lnSpc>
                          <a:spcPct val="115000"/>
                        </a:lnSpc>
                        <a:spcBef>
                          <a:spcPts val="0"/>
                        </a:spcBef>
                        <a:spcAft>
                          <a:spcPts val="0"/>
                        </a:spcAft>
                      </a:pPr>
                      <a:r>
                        <a:rPr lang="en-US" sz="1800" dirty="0">
                          <a:effectLst/>
                        </a:rPr>
                        <a:t>Los Alamos Nat’l</a:t>
                      </a:r>
                      <a:r>
                        <a:rPr lang="en-US" sz="1800" baseline="0" dirty="0">
                          <a:effectLst/>
                        </a:rPr>
                        <a:t> Lab</a:t>
                      </a:r>
                      <a:endParaRPr lang="en-US" sz="1800" dirty="0">
                        <a:solidFill>
                          <a:schemeClr val="tx1">
                            <a:lumMod val="75000"/>
                            <a:lumOff val="25000"/>
                          </a:schemeClr>
                        </a:solidFill>
                        <a:effectLst/>
                        <a:latin typeface="Times New Roman" charset="0"/>
                        <a:ea typeface="Times New Roman" charset="0"/>
                        <a:cs typeface="Times New Roman" charset="0"/>
                      </a:endParaRPr>
                    </a:p>
                  </a:txBody>
                  <a:tcPr marL="73025" marR="73025" marT="0" marB="0" anchor="ctr"/>
                </a:tc>
                <a:extLst>
                  <a:ext uri="{0D108BD9-81ED-4DB2-BD59-A6C34878D82A}">
                    <a16:rowId xmlns:a16="http://schemas.microsoft.com/office/drawing/2014/main" val="10001"/>
                  </a:ext>
                </a:extLst>
              </a:tr>
              <a:tr h="514824">
                <a:tc>
                  <a:txBody>
                    <a:bodyPr/>
                    <a:lstStyle/>
                    <a:p>
                      <a:pPr marL="0" marR="0" algn="l">
                        <a:lnSpc>
                          <a:spcPct val="115000"/>
                        </a:lnSpc>
                        <a:spcBef>
                          <a:spcPts val="0"/>
                        </a:spcBef>
                        <a:spcAft>
                          <a:spcPts val="0"/>
                        </a:spcAft>
                      </a:pPr>
                      <a:r>
                        <a:rPr lang="en-US" sz="1800" dirty="0">
                          <a:effectLst/>
                        </a:rPr>
                        <a:t>Paul </a:t>
                      </a:r>
                      <a:r>
                        <a:rPr lang="en-US" sz="1800" dirty="0" err="1">
                          <a:effectLst/>
                        </a:rPr>
                        <a:t>Gueye</a:t>
                      </a:r>
                      <a:endParaRPr lang="en-US" sz="1800" dirty="0">
                        <a:solidFill>
                          <a:schemeClr val="tx1">
                            <a:lumMod val="75000"/>
                            <a:lumOff val="25000"/>
                          </a:schemeClr>
                        </a:solidFill>
                        <a:effectLst/>
                        <a:latin typeface="Arial" charset="0"/>
                        <a:ea typeface="Arial" charset="0"/>
                        <a:cs typeface="Arial" charset="0"/>
                      </a:endParaRPr>
                    </a:p>
                  </a:txBody>
                  <a:tcPr marL="73025" marR="73025" marT="0" marB="0" anchor="ctr"/>
                </a:tc>
                <a:tc>
                  <a:txBody>
                    <a:bodyPr/>
                    <a:lstStyle/>
                    <a:p>
                      <a:pPr marL="0" marR="0" algn="l">
                        <a:lnSpc>
                          <a:spcPct val="115000"/>
                        </a:lnSpc>
                        <a:spcBef>
                          <a:spcPts val="0"/>
                        </a:spcBef>
                        <a:spcAft>
                          <a:spcPts val="0"/>
                        </a:spcAft>
                      </a:pPr>
                      <a:r>
                        <a:rPr lang="en-US" sz="1800" dirty="0">
                          <a:effectLst/>
                        </a:rPr>
                        <a:t>Michigan</a:t>
                      </a:r>
                      <a:r>
                        <a:rPr lang="en-US" sz="1800" baseline="0" dirty="0">
                          <a:effectLst/>
                        </a:rPr>
                        <a:t> State U.</a:t>
                      </a:r>
                      <a:endParaRPr lang="en-US" sz="1800" dirty="0">
                        <a:solidFill>
                          <a:schemeClr val="tx1">
                            <a:lumMod val="75000"/>
                            <a:lumOff val="25000"/>
                          </a:schemeClr>
                        </a:solidFill>
                        <a:effectLst/>
                        <a:latin typeface="Arial" charset="0"/>
                        <a:ea typeface="Arial" charset="0"/>
                        <a:cs typeface="Arial" charset="0"/>
                      </a:endParaRPr>
                    </a:p>
                  </a:txBody>
                  <a:tcPr marL="73025" marR="73025" marT="0" marB="0" anchor="ctr"/>
                </a:tc>
                <a:extLst>
                  <a:ext uri="{0D108BD9-81ED-4DB2-BD59-A6C34878D82A}">
                    <a16:rowId xmlns:a16="http://schemas.microsoft.com/office/drawing/2014/main" val="10002"/>
                  </a:ext>
                </a:extLst>
              </a:tr>
              <a:tr h="514824">
                <a:tc>
                  <a:txBody>
                    <a:bodyPr/>
                    <a:lstStyle/>
                    <a:p>
                      <a:pPr marL="0" marR="0" algn="l">
                        <a:lnSpc>
                          <a:spcPct val="115000"/>
                        </a:lnSpc>
                        <a:spcBef>
                          <a:spcPts val="0"/>
                        </a:spcBef>
                        <a:spcAft>
                          <a:spcPts val="0"/>
                        </a:spcAft>
                      </a:pPr>
                      <a:r>
                        <a:rPr lang="en-US" sz="1800" dirty="0">
                          <a:effectLst/>
                        </a:rPr>
                        <a:t>Kathy Harkay</a:t>
                      </a:r>
                      <a:endParaRPr lang="en-US" sz="1800" dirty="0">
                        <a:solidFill>
                          <a:schemeClr val="tx1">
                            <a:lumMod val="75000"/>
                            <a:lumOff val="25000"/>
                          </a:schemeClr>
                        </a:solidFill>
                        <a:effectLst/>
                        <a:latin typeface="Times New Roman" charset="0"/>
                        <a:ea typeface="Times New Roman" charset="0"/>
                        <a:cs typeface="Times New Roman" charset="0"/>
                      </a:endParaRPr>
                    </a:p>
                  </a:txBody>
                  <a:tcPr marL="73025" marR="73025" marT="0" marB="0" anchor="ctr"/>
                </a:tc>
                <a:tc>
                  <a:txBody>
                    <a:bodyPr/>
                    <a:lstStyle/>
                    <a:p>
                      <a:pPr marL="0" marR="0" algn="l">
                        <a:lnSpc>
                          <a:spcPct val="115000"/>
                        </a:lnSpc>
                        <a:spcBef>
                          <a:spcPts val="0"/>
                        </a:spcBef>
                        <a:spcAft>
                          <a:spcPts val="0"/>
                        </a:spcAft>
                      </a:pPr>
                      <a:r>
                        <a:rPr lang="en-US" sz="1800" dirty="0" err="1">
                          <a:effectLst/>
                        </a:rPr>
                        <a:t>Argonne Nat’l Lab</a:t>
                      </a:r>
                      <a:endParaRPr lang="en-US" sz="1800" dirty="0">
                        <a:solidFill>
                          <a:schemeClr val="tx1">
                            <a:lumMod val="75000"/>
                            <a:lumOff val="25000"/>
                          </a:schemeClr>
                        </a:solidFill>
                        <a:effectLst/>
                        <a:latin typeface="Times New Roman" charset="0"/>
                        <a:ea typeface="Times New Roman" charset="0"/>
                        <a:cs typeface="Times New Roman" charset="0"/>
                      </a:endParaRPr>
                    </a:p>
                  </a:txBody>
                  <a:tcPr marL="73025" marR="73025" marT="0" marB="0" anchor="ctr"/>
                </a:tc>
                <a:extLst>
                  <a:ext uri="{0D108BD9-81ED-4DB2-BD59-A6C34878D82A}">
                    <a16:rowId xmlns:a16="http://schemas.microsoft.com/office/drawing/2014/main" val="3187318920"/>
                  </a:ext>
                </a:extLst>
              </a:tr>
              <a:tr h="514824">
                <a:tc>
                  <a:txBody>
                    <a:bodyPr/>
                    <a:lstStyle/>
                    <a:p>
                      <a:pPr marL="0" marR="0" algn="l">
                        <a:lnSpc>
                          <a:spcPct val="115000"/>
                        </a:lnSpc>
                        <a:spcBef>
                          <a:spcPts val="0"/>
                        </a:spcBef>
                        <a:spcAft>
                          <a:spcPts val="0"/>
                        </a:spcAft>
                      </a:pPr>
                      <a:r>
                        <a:rPr lang="en-US" sz="1800" dirty="0">
                          <a:effectLst/>
                        </a:rPr>
                        <a:t>Erik </a:t>
                      </a:r>
                      <a:r>
                        <a:rPr lang="en-US" sz="1800" dirty="0" err="1">
                          <a:effectLst/>
                        </a:rPr>
                        <a:t>Hosler</a:t>
                      </a:r>
                      <a:endParaRPr lang="en-US" sz="1800" dirty="0">
                        <a:solidFill>
                          <a:schemeClr val="tx1">
                            <a:lumMod val="75000"/>
                            <a:lumOff val="25000"/>
                          </a:schemeClr>
                        </a:solidFill>
                        <a:effectLst/>
                        <a:latin typeface="Times New Roman" charset="0"/>
                        <a:ea typeface="Times New Roman" charset="0"/>
                        <a:cs typeface="Times New Roman" charset="0"/>
                      </a:endParaRPr>
                    </a:p>
                  </a:txBody>
                  <a:tcPr marL="73025" marR="73025" marT="0" marB="0" anchor="ctr"/>
                </a:tc>
                <a:tc>
                  <a:txBody>
                    <a:bodyPr/>
                    <a:lstStyle/>
                    <a:p>
                      <a:pPr marL="0" marR="0" algn="l">
                        <a:lnSpc>
                          <a:spcPct val="115000"/>
                        </a:lnSpc>
                        <a:spcBef>
                          <a:spcPts val="0"/>
                        </a:spcBef>
                        <a:spcAft>
                          <a:spcPts val="0"/>
                        </a:spcAft>
                      </a:pPr>
                      <a:r>
                        <a:rPr lang="en-US" sz="1800" dirty="0" err="1">
                          <a:effectLst/>
                        </a:rPr>
                        <a:t>PsiQuantum</a:t>
                      </a:r>
                      <a:r>
                        <a:rPr lang="en-US" sz="1800" dirty="0">
                          <a:effectLst/>
                        </a:rPr>
                        <a:t>, Inc.</a:t>
                      </a:r>
                      <a:endParaRPr lang="en-US" sz="1800" dirty="0">
                        <a:solidFill>
                          <a:schemeClr val="tx1">
                            <a:lumMod val="75000"/>
                            <a:lumOff val="25000"/>
                          </a:schemeClr>
                        </a:solidFill>
                        <a:effectLst/>
                        <a:latin typeface="Times New Roman" charset="0"/>
                        <a:ea typeface="Times New Roman" charset="0"/>
                        <a:cs typeface="Times New Roman" charset="0"/>
                      </a:endParaRPr>
                    </a:p>
                  </a:txBody>
                  <a:tcPr marL="73025" marR="73025" marT="0" marB="0" anchor="ctr"/>
                </a:tc>
                <a:extLst>
                  <a:ext uri="{0D108BD9-81ED-4DB2-BD59-A6C34878D82A}">
                    <a16:rowId xmlns:a16="http://schemas.microsoft.com/office/drawing/2014/main" val="10004"/>
                  </a:ext>
                </a:extLst>
              </a:tr>
              <a:tr h="514824">
                <a:tc>
                  <a:txBody>
                    <a:bodyPr/>
                    <a:lstStyle/>
                    <a:p>
                      <a:pPr marL="0" marR="0" algn="l">
                        <a:lnSpc>
                          <a:spcPct val="115000"/>
                        </a:lnSpc>
                        <a:spcBef>
                          <a:spcPts val="0"/>
                        </a:spcBef>
                        <a:spcAft>
                          <a:spcPts val="0"/>
                        </a:spcAft>
                      </a:pPr>
                      <a:r>
                        <a:rPr lang="en-US" sz="1800" dirty="0" err="1">
                          <a:effectLst/>
                        </a:rPr>
                        <a:t>Zhirong</a:t>
                      </a:r>
                      <a:r>
                        <a:rPr lang="en-US" sz="1800" dirty="0">
                          <a:effectLst/>
                        </a:rPr>
                        <a:t> Huang</a:t>
                      </a:r>
                      <a:endParaRPr lang="en-US" sz="1800" dirty="0">
                        <a:solidFill>
                          <a:schemeClr val="tx1">
                            <a:lumMod val="75000"/>
                            <a:lumOff val="25000"/>
                          </a:schemeClr>
                        </a:solidFill>
                        <a:effectLst/>
                        <a:latin typeface="Arial" charset="0"/>
                        <a:ea typeface="Arial" charset="0"/>
                        <a:cs typeface="Arial" charset="0"/>
                      </a:endParaRPr>
                    </a:p>
                  </a:txBody>
                  <a:tcPr marL="73025" marR="73025" marT="0" marB="0" anchor="ctr"/>
                </a:tc>
                <a:tc>
                  <a:txBody>
                    <a:bodyPr/>
                    <a:lstStyle/>
                    <a:p>
                      <a:pPr marL="0" marR="0" algn="l">
                        <a:lnSpc>
                          <a:spcPct val="115000"/>
                        </a:lnSpc>
                        <a:spcBef>
                          <a:spcPts val="0"/>
                        </a:spcBef>
                        <a:spcAft>
                          <a:spcPts val="0"/>
                        </a:spcAft>
                      </a:pPr>
                      <a:r>
                        <a:rPr lang="en-US" sz="1800" dirty="0">
                          <a:effectLst/>
                        </a:rPr>
                        <a:t>SLAC</a:t>
                      </a:r>
                      <a:r>
                        <a:rPr lang="en-US" sz="1800" baseline="0" dirty="0">
                          <a:effectLst/>
                        </a:rPr>
                        <a:t> </a:t>
                      </a:r>
                      <a:endParaRPr lang="en-US" sz="1800" dirty="0">
                        <a:solidFill>
                          <a:schemeClr val="tx1">
                            <a:lumMod val="75000"/>
                            <a:lumOff val="25000"/>
                          </a:schemeClr>
                        </a:solidFill>
                        <a:effectLst/>
                        <a:latin typeface="Arial" charset="0"/>
                        <a:ea typeface="Arial" charset="0"/>
                        <a:cs typeface="Arial" charset="0"/>
                      </a:endParaRPr>
                    </a:p>
                  </a:txBody>
                  <a:tcPr marL="73025" marR="73025" marT="0" marB="0" anchor="ctr"/>
                </a:tc>
                <a:extLst>
                  <a:ext uri="{0D108BD9-81ED-4DB2-BD59-A6C34878D82A}">
                    <a16:rowId xmlns:a16="http://schemas.microsoft.com/office/drawing/2014/main" val="10005"/>
                  </a:ext>
                </a:extLst>
              </a:tr>
              <a:tr h="733547">
                <a:tc>
                  <a:txBody>
                    <a:bodyPr/>
                    <a:lstStyle/>
                    <a:p>
                      <a:pPr marL="0" marR="0" algn="l">
                        <a:lnSpc>
                          <a:spcPct val="115000"/>
                        </a:lnSpc>
                        <a:spcBef>
                          <a:spcPts val="0"/>
                        </a:spcBef>
                        <a:spcAft>
                          <a:spcPts val="0"/>
                        </a:spcAft>
                      </a:pPr>
                      <a:r>
                        <a:rPr lang="en-US" sz="1800" dirty="0">
                          <a:effectLst/>
                        </a:rPr>
                        <a:t>Bryan Reed</a:t>
                      </a:r>
                      <a:endParaRPr lang="en-US" sz="1800" dirty="0">
                        <a:solidFill>
                          <a:schemeClr val="tx1">
                            <a:lumMod val="75000"/>
                            <a:lumOff val="25000"/>
                          </a:schemeClr>
                        </a:solidFill>
                        <a:effectLst/>
                        <a:latin typeface="Arial" charset="0"/>
                        <a:ea typeface="Arial" charset="0"/>
                        <a:cs typeface="Arial" charset="0"/>
                      </a:endParaRPr>
                    </a:p>
                  </a:txBody>
                  <a:tcPr marL="73025" marR="73025" marT="0" marB="0" anchor="ctr"/>
                </a:tc>
                <a:tc>
                  <a:txBody>
                    <a:bodyPr/>
                    <a:lstStyle/>
                    <a:p>
                      <a:pPr marL="0" marR="0" algn="l">
                        <a:lnSpc>
                          <a:spcPct val="115000"/>
                        </a:lnSpc>
                        <a:spcBef>
                          <a:spcPts val="0"/>
                        </a:spcBef>
                        <a:spcAft>
                          <a:spcPts val="0"/>
                        </a:spcAft>
                      </a:pPr>
                      <a:r>
                        <a:rPr lang="en-US" sz="1800" dirty="0">
                          <a:effectLst/>
                        </a:rPr>
                        <a:t>Integrated</a:t>
                      </a:r>
                      <a:r>
                        <a:rPr lang="en-US" sz="1800" baseline="0" dirty="0">
                          <a:effectLst/>
                        </a:rPr>
                        <a:t> Dynamic </a:t>
                      </a:r>
                      <a:br>
                        <a:rPr lang="en-US" sz="1800" baseline="0" dirty="0">
                          <a:effectLst/>
                        </a:rPr>
                      </a:br>
                      <a:r>
                        <a:rPr lang="en-US" sz="1800" baseline="0" dirty="0">
                          <a:effectLst/>
                        </a:rPr>
                        <a:t>Electron Solutions/JEOL</a:t>
                      </a:r>
                      <a:endParaRPr lang="en-US" sz="1800" dirty="0">
                        <a:solidFill>
                          <a:schemeClr val="tx1">
                            <a:lumMod val="75000"/>
                            <a:lumOff val="25000"/>
                          </a:schemeClr>
                        </a:solidFill>
                        <a:effectLst/>
                        <a:latin typeface="Arial" charset="0"/>
                        <a:ea typeface="Arial" charset="0"/>
                        <a:cs typeface="Arial" charset="0"/>
                      </a:endParaRPr>
                    </a:p>
                  </a:txBody>
                  <a:tcPr marL="73025" marR="73025" marT="0" marB="0" anchor="ctr"/>
                </a:tc>
                <a:extLst>
                  <a:ext uri="{0D108BD9-81ED-4DB2-BD59-A6C34878D82A}">
                    <a16:rowId xmlns:a16="http://schemas.microsoft.com/office/drawing/2014/main" val="10007"/>
                  </a:ext>
                </a:extLst>
              </a:tr>
              <a:tr h="514824">
                <a:tc>
                  <a:txBody>
                    <a:bodyPr/>
                    <a:lstStyle/>
                    <a:p>
                      <a:pPr marL="0" marR="0" algn="l">
                        <a:lnSpc>
                          <a:spcPct val="115000"/>
                        </a:lnSpc>
                        <a:spcBef>
                          <a:spcPts val="0"/>
                        </a:spcBef>
                        <a:spcAft>
                          <a:spcPts val="0"/>
                        </a:spcAft>
                      </a:pPr>
                      <a:r>
                        <a:rPr lang="en-US" sz="1800" dirty="0">
                          <a:effectLst/>
                        </a:rPr>
                        <a:t>Peter</a:t>
                      </a:r>
                      <a:r>
                        <a:rPr lang="en-US" sz="1800" baseline="0" dirty="0">
                          <a:effectLst/>
                        </a:rPr>
                        <a:t> Voorhees</a:t>
                      </a:r>
                      <a:endParaRPr lang="en-US" sz="1800" dirty="0">
                        <a:solidFill>
                          <a:schemeClr val="tx1">
                            <a:lumMod val="75000"/>
                            <a:lumOff val="25000"/>
                          </a:schemeClr>
                        </a:solidFill>
                        <a:effectLst/>
                        <a:latin typeface="Times New Roman" charset="0"/>
                        <a:ea typeface="Times New Roman" charset="0"/>
                        <a:cs typeface="Times New Roman" charset="0"/>
                      </a:endParaRPr>
                    </a:p>
                  </a:txBody>
                  <a:tcPr marL="73025" marR="73025" marT="0" marB="0" anchor="ctr"/>
                </a:tc>
                <a:tc>
                  <a:txBody>
                    <a:bodyPr/>
                    <a:lstStyle/>
                    <a:p>
                      <a:pPr marL="0" marR="0" algn="l">
                        <a:lnSpc>
                          <a:spcPct val="115000"/>
                        </a:lnSpc>
                        <a:spcBef>
                          <a:spcPts val="0"/>
                        </a:spcBef>
                        <a:spcAft>
                          <a:spcPts val="0"/>
                        </a:spcAft>
                      </a:pPr>
                      <a:r>
                        <a:rPr lang="en-US" sz="1800" dirty="0">
                          <a:effectLst/>
                        </a:rPr>
                        <a:t>Northwestern U.</a:t>
                      </a:r>
                      <a:endParaRPr lang="en-US" sz="1800" dirty="0">
                        <a:solidFill>
                          <a:schemeClr val="tx1">
                            <a:lumMod val="75000"/>
                            <a:lumOff val="25000"/>
                          </a:schemeClr>
                        </a:solidFill>
                        <a:effectLst/>
                        <a:latin typeface="Times New Roman" charset="0"/>
                        <a:ea typeface="Times New Roman" charset="0"/>
                        <a:cs typeface="Times New Roman" charset="0"/>
                      </a:endParaRPr>
                    </a:p>
                  </a:txBody>
                  <a:tcPr marL="73025" marR="73025" marT="0" marB="0" anchor="ctr"/>
                </a:tc>
                <a:extLst>
                  <a:ext uri="{0D108BD9-81ED-4DB2-BD59-A6C34878D82A}">
                    <a16:rowId xmlns:a16="http://schemas.microsoft.com/office/drawing/2014/main" val="10008"/>
                  </a:ext>
                </a:extLst>
              </a:tr>
              <a:tr h="514824">
                <a:tc>
                  <a:txBody>
                    <a:bodyPr/>
                    <a:lstStyle/>
                    <a:p>
                      <a:pPr marL="0" marR="0" algn="l">
                        <a:lnSpc>
                          <a:spcPct val="115000"/>
                        </a:lnSpc>
                        <a:spcBef>
                          <a:spcPts val="0"/>
                        </a:spcBef>
                        <a:spcAft>
                          <a:spcPts val="0"/>
                        </a:spcAft>
                      </a:pPr>
                      <a:r>
                        <a:rPr lang="en-US" sz="1800" dirty="0" err="1">
                          <a:effectLst/>
                        </a:rPr>
                        <a:t>Yimei</a:t>
                      </a:r>
                      <a:r>
                        <a:rPr lang="en-US" sz="1800" dirty="0">
                          <a:effectLst/>
                        </a:rPr>
                        <a:t> Zhu</a:t>
                      </a:r>
                      <a:endParaRPr lang="en-US" sz="1800" dirty="0">
                        <a:solidFill>
                          <a:schemeClr val="tx1">
                            <a:lumMod val="75000"/>
                            <a:lumOff val="25000"/>
                          </a:schemeClr>
                        </a:solidFill>
                        <a:effectLst/>
                        <a:latin typeface="Arial" charset="0"/>
                        <a:ea typeface="Arial" charset="0"/>
                        <a:cs typeface="Arial" charset="0"/>
                      </a:endParaRPr>
                    </a:p>
                  </a:txBody>
                  <a:tcPr marL="73025" marR="73025" marT="0" marB="0" anchor="ctr"/>
                </a:tc>
                <a:tc>
                  <a:txBody>
                    <a:bodyPr/>
                    <a:lstStyle/>
                    <a:p>
                      <a:pPr marL="0" marR="0" algn="l">
                        <a:lnSpc>
                          <a:spcPct val="115000"/>
                        </a:lnSpc>
                        <a:spcBef>
                          <a:spcPts val="0"/>
                        </a:spcBef>
                        <a:spcAft>
                          <a:spcPts val="0"/>
                        </a:spcAft>
                      </a:pPr>
                      <a:r>
                        <a:rPr lang="en-US" sz="1800" dirty="0">
                          <a:effectLst/>
                        </a:rPr>
                        <a:t>Brookhaven</a:t>
                      </a:r>
                      <a:r>
                        <a:rPr lang="en-US" sz="1800" baseline="0" dirty="0">
                          <a:effectLst/>
                        </a:rPr>
                        <a:t> Nat’l Lab</a:t>
                      </a:r>
                      <a:endParaRPr lang="en-US" sz="1800" dirty="0">
                        <a:solidFill>
                          <a:schemeClr val="tx1">
                            <a:lumMod val="75000"/>
                            <a:lumOff val="25000"/>
                          </a:schemeClr>
                        </a:solidFill>
                        <a:effectLst/>
                        <a:latin typeface="Arial" charset="0"/>
                        <a:ea typeface="Arial" charset="0"/>
                        <a:cs typeface="Arial" charset="0"/>
                      </a:endParaRPr>
                    </a:p>
                  </a:txBody>
                  <a:tcPr marL="73025" marR="73025" marT="0" marB="0" anchor="ctr"/>
                </a:tc>
                <a:extLst>
                  <a:ext uri="{0D108BD9-81ED-4DB2-BD59-A6C34878D82A}">
                    <a16:rowId xmlns:a16="http://schemas.microsoft.com/office/drawing/2014/main" val="10009"/>
                  </a:ext>
                </a:extLst>
              </a:tr>
            </a:tbl>
          </a:graphicData>
        </a:graphic>
      </p:graphicFrame>
      <p:sp>
        <p:nvSpPr>
          <p:cNvPr id="9" name="AutoShape 2" descr="mage result for lia merminga">
            <a:hlinkClick r:id="rId3" invalidUrl="https://www.google.com/imgres?imgurl=https://scicom.ucsc.edu/publications/QandA/2012/images/merminga.jpg&amp;imgrefurl=https://scicom.ucsc.edu/publications/QandA/2012/merminga.html&amp;docid=ZW_4a5arXvlUVM&amp;tbnid=hTKj9a-MTQ_FRM:&amp;vet=10ahUKEwjL2p3ciufWAhVnw4MKHT_ZDFEQMwgnKAEwAQ..i&amp;w=320&amp;h=240&amp;itg=1&amp;bih=642&amp;biw=1440&amp;q=lia merminga&amp;ved=0ahUKEwjL2p3ciufWAhVnw4MKHT_ZDFEQMwgnKAEwAQ&amp;iact=mrc&amp;uact=8"/>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ttps://www.rd100conference.com/uploads/CACHE/images/speaker_headshots/Stuart_Henderson_headshot/fd0fe0bd"/>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5601186" y="1456419"/>
            <a:ext cx="1168400" cy="12573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tps://media.licdn.com/mpr/mpr/shrinknp_200_200/p/6/000/1c8/3ae/29e91cd.jpg"/>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818594" y="2756831"/>
            <a:ext cx="1090383" cy="126713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18594" y="4127806"/>
            <a:ext cx="990158" cy="1196905"/>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818594" y="1453118"/>
            <a:ext cx="1058149" cy="1261110"/>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933219" y="4127806"/>
            <a:ext cx="1057275" cy="1198215"/>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7933219" y="2756832"/>
            <a:ext cx="1044835" cy="1267130"/>
          </a:xfrm>
          <a:prstGeom prst="rect">
            <a:avLst/>
          </a:prstGeom>
        </p:spPr>
      </p:pic>
      <p:pic>
        <p:nvPicPr>
          <p:cNvPr id="15" name="Picture 14"/>
          <p:cNvPicPr>
            <a:picLocks noChangeAspect="1"/>
          </p:cNvPicPr>
          <p:nvPr/>
        </p:nvPicPr>
        <p:blipFill>
          <a:blip r:embed="rId10"/>
          <a:stretch>
            <a:fillRect/>
          </a:stretch>
        </p:blipFill>
        <p:spPr>
          <a:xfrm>
            <a:off x="7933219" y="1372432"/>
            <a:ext cx="1057275" cy="1341287"/>
          </a:xfrm>
          <a:prstGeom prst="rect">
            <a:avLst/>
          </a:prstGeom>
        </p:spPr>
      </p:pic>
      <p:pic>
        <p:nvPicPr>
          <p:cNvPr id="16" name="Picture 15"/>
          <p:cNvPicPr>
            <a:picLocks noChangeAspect="1"/>
          </p:cNvPicPr>
          <p:nvPr/>
        </p:nvPicPr>
        <p:blipFill>
          <a:blip r:embed="rId11"/>
          <a:stretch>
            <a:fillRect/>
          </a:stretch>
        </p:blipFill>
        <p:spPr>
          <a:xfrm>
            <a:off x="5601186" y="4127806"/>
            <a:ext cx="1123682" cy="1196904"/>
          </a:xfrm>
          <a:prstGeom prst="rect">
            <a:avLst/>
          </a:prstGeom>
        </p:spPr>
      </p:pic>
      <p:sp>
        <p:nvSpPr>
          <p:cNvPr id="14" name="TextBox 13"/>
          <p:cNvSpPr txBox="1"/>
          <p:nvPr/>
        </p:nvSpPr>
        <p:spPr>
          <a:xfrm>
            <a:off x="5853468" y="6045386"/>
            <a:ext cx="4187952" cy="646331"/>
          </a:xfrm>
          <a:prstGeom prst="rect">
            <a:avLst/>
          </a:prstGeom>
          <a:noFill/>
        </p:spPr>
        <p:txBody>
          <a:bodyPr wrap="square" rtlCol="0">
            <a:spAutoFit/>
          </a:bodyPr>
          <a:lstStyle/>
          <a:p>
            <a:r>
              <a:rPr lang="en-US" dirty="0">
                <a:solidFill>
                  <a:schemeClr val="accent4">
                    <a:lumMod val="50000"/>
                  </a:schemeClr>
                </a:solidFill>
              </a:rPr>
              <a:t>Strong lab representation, </a:t>
            </a:r>
            <a:br>
              <a:rPr lang="en-US" dirty="0">
                <a:solidFill>
                  <a:schemeClr val="accent4">
                    <a:lumMod val="50000"/>
                  </a:schemeClr>
                </a:solidFill>
              </a:rPr>
            </a:br>
            <a:r>
              <a:rPr lang="en-US" dirty="0">
                <a:solidFill>
                  <a:schemeClr val="accent4">
                    <a:lumMod val="50000"/>
                  </a:schemeClr>
                </a:solidFill>
              </a:rPr>
              <a:t>consistent with NSF guidance.</a:t>
            </a:r>
          </a:p>
        </p:txBody>
      </p:sp>
      <p:pic>
        <p:nvPicPr>
          <p:cNvPr id="12" name="Picture 11">
            <a:extLst>
              <a:ext uri="{FF2B5EF4-FFF2-40B4-BE49-F238E27FC236}">
                <a16:creationId xmlns:a16="http://schemas.microsoft.com/office/drawing/2014/main" id="{70CEC56C-D1A7-C544-BE8C-46443E8A4E39}"/>
              </a:ext>
            </a:extLst>
          </p:cNvPr>
          <p:cNvPicPr>
            <a:picLocks noChangeAspect="1"/>
          </p:cNvPicPr>
          <p:nvPr/>
        </p:nvPicPr>
        <p:blipFill rotWithShape="1">
          <a:blip r:embed="rId12">
            <a:extLst>
              <a:ext uri="{28A0092B-C50C-407E-A947-70E740481C1C}">
                <a14:useLocalDpi xmlns:a14="http://schemas.microsoft.com/office/drawing/2010/main"/>
              </a:ext>
            </a:extLst>
          </a:blip>
          <a:srcRect l="18668" t="8729" r="16507" b="36822"/>
          <a:stretch/>
        </p:blipFill>
        <p:spPr>
          <a:xfrm>
            <a:off x="5601186" y="2756831"/>
            <a:ext cx="1128156" cy="1289959"/>
          </a:xfrm>
          <a:prstGeom prst="rect">
            <a:avLst/>
          </a:prstGeom>
        </p:spPr>
      </p:pic>
      <p:sp>
        <p:nvSpPr>
          <p:cNvPr id="13" name="TextBox 12">
            <a:extLst>
              <a:ext uri="{FF2B5EF4-FFF2-40B4-BE49-F238E27FC236}">
                <a16:creationId xmlns:a16="http://schemas.microsoft.com/office/drawing/2014/main" id="{71D73C55-EDFA-55C8-01D3-C4E090596112}"/>
              </a:ext>
            </a:extLst>
          </p:cNvPr>
          <p:cNvSpPr txBox="1"/>
          <p:nvPr/>
        </p:nvSpPr>
        <p:spPr>
          <a:xfrm>
            <a:off x="304800" y="6146365"/>
            <a:ext cx="5210081" cy="400110"/>
          </a:xfrm>
          <a:prstGeom prst="rect">
            <a:avLst/>
          </a:prstGeom>
          <a:noFill/>
        </p:spPr>
        <p:txBody>
          <a:bodyPr wrap="none" rtlCol="0">
            <a:spAutoFit/>
          </a:bodyPr>
          <a:lstStyle/>
          <a:p>
            <a:r>
              <a:rPr lang="en-US" sz="2000" dirty="0">
                <a:solidFill>
                  <a:schemeClr val="accent1"/>
                </a:solidFill>
              </a:rPr>
              <a:t>One-day in-person meeting, March 15, 2024</a:t>
            </a:r>
          </a:p>
        </p:txBody>
      </p:sp>
    </p:spTree>
    <p:extLst>
      <p:ext uri="{BB962C8B-B14F-4D97-AF65-F5344CB8AC3E}">
        <p14:creationId xmlns:p14="http://schemas.microsoft.com/office/powerpoint/2010/main" val="2977846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000CAB-194B-2D48-9C30-6AD784B62B19}"/>
              </a:ext>
            </a:extLst>
          </p:cNvPr>
          <p:cNvSpPr>
            <a:spLocks noGrp="1"/>
          </p:cNvSpPr>
          <p:nvPr>
            <p:ph idx="1"/>
          </p:nvPr>
        </p:nvSpPr>
        <p:spPr>
          <a:xfrm>
            <a:off x="0" y="1079454"/>
            <a:ext cx="5209308" cy="4323822"/>
          </a:xfrm>
        </p:spPr>
        <p:txBody>
          <a:bodyPr/>
          <a:lstStyle/>
          <a:p>
            <a:pPr marL="0" indent="0">
              <a:buNone/>
            </a:pPr>
            <a:r>
              <a:rPr lang="en-US" sz="2000" dirty="0">
                <a:solidFill>
                  <a:schemeClr val="accent1"/>
                </a:solidFill>
              </a:rPr>
              <a:t>Strategic Plan guides budgeting</a:t>
            </a:r>
            <a:br>
              <a:rPr lang="en-US" sz="2000" dirty="0">
                <a:solidFill>
                  <a:schemeClr val="accent1"/>
                </a:solidFill>
              </a:rPr>
            </a:br>
            <a:endParaRPr lang="en-US" sz="2000" dirty="0">
              <a:solidFill>
                <a:schemeClr val="accent1"/>
              </a:solidFill>
            </a:endParaRPr>
          </a:p>
          <a:p>
            <a:pPr>
              <a:spcBef>
                <a:spcPts val="800"/>
              </a:spcBef>
            </a:pPr>
            <a:r>
              <a:rPr lang="en-US" sz="1800" dirty="0"/>
              <a:t>CBB research consists of a </a:t>
            </a:r>
            <a:r>
              <a:rPr lang="en-US" sz="1800" b="1" dirty="0"/>
              <a:t>package of projects</a:t>
            </a:r>
            <a:r>
              <a:rPr lang="en-US" sz="1800" dirty="0"/>
              <a:t>, which are developed and funded annually.</a:t>
            </a:r>
          </a:p>
          <a:p>
            <a:pPr>
              <a:spcBef>
                <a:spcPts val="800"/>
              </a:spcBef>
            </a:pPr>
            <a:r>
              <a:rPr lang="en-US" sz="1800" dirty="0"/>
              <a:t>Each project supports one student or postdoc and addresses a </a:t>
            </a:r>
            <a:r>
              <a:rPr lang="en-US" sz="1800" b="1" dirty="0"/>
              <a:t>specific deliverable</a:t>
            </a:r>
            <a:r>
              <a:rPr lang="en-US" sz="1800" dirty="0"/>
              <a:t> in the Strategic Plan.</a:t>
            </a:r>
          </a:p>
          <a:p>
            <a:pPr>
              <a:spcBef>
                <a:spcPts val="800"/>
              </a:spcBef>
            </a:pPr>
            <a:r>
              <a:rPr lang="en-US" sz="1800" dirty="0"/>
              <a:t>Funding is open to anyone and is our mechanism for welcoming new members.</a:t>
            </a:r>
            <a:br>
              <a:rPr lang="en-US" sz="1800" dirty="0"/>
            </a:br>
            <a:r>
              <a:rPr lang="en-US" sz="1800" i="1" dirty="0">
                <a:solidFill>
                  <a:schemeClr val="accent4"/>
                </a:solidFill>
              </a:rPr>
              <a:t>Examples:</a:t>
            </a:r>
            <a:r>
              <a:rPr lang="en-US" sz="1800" dirty="0">
                <a:solidFill>
                  <a:schemeClr val="accent4"/>
                </a:solidFill>
              </a:rPr>
              <a:t> </a:t>
            </a:r>
            <a:br>
              <a:rPr lang="en-US" sz="1800" dirty="0"/>
            </a:br>
            <a:r>
              <a:rPr lang="en-US" sz="1800" dirty="0"/>
              <a:t>Sandra Biedron (UNM) 2020</a:t>
            </a:r>
            <a:br>
              <a:rPr lang="en-US" sz="1800" dirty="0"/>
            </a:br>
            <a:r>
              <a:rPr lang="en-US" sz="1800" dirty="0"/>
              <a:t>Oksana Chubenko (NIU) 2022</a:t>
            </a:r>
            <a:br>
              <a:rPr lang="en-US" sz="1800" dirty="0"/>
            </a:br>
            <a:br>
              <a:rPr lang="en-US" sz="1800" dirty="0"/>
            </a:br>
            <a:endParaRPr lang="en-US" sz="1800" dirty="0"/>
          </a:p>
        </p:txBody>
      </p:sp>
      <p:sp>
        <p:nvSpPr>
          <p:cNvPr id="3" name="Title 2">
            <a:extLst>
              <a:ext uri="{FF2B5EF4-FFF2-40B4-BE49-F238E27FC236}">
                <a16:creationId xmlns:a16="http://schemas.microsoft.com/office/drawing/2014/main" id="{1C6051E8-4E6D-4742-9E1E-8C5A58FFEDBD}"/>
              </a:ext>
            </a:extLst>
          </p:cNvPr>
          <p:cNvSpPr>
            <a:spLocks noGrp="1"/>
          </p:cNvSpPr>
          <p:nvPr>
            <p:ph type="title"/>
          </p:nvPr>
        </p:nvSpPr>
        <p:spPr/>
        <p:txBody>
          <a:bodyPr/>
          <a:lstStyle/>
          <a:p>
            <a:r>
              <a:rPr lang="en-US"/>
              <a:t>CBB budget allocation</a:t>
            </a:r>
          </a:p>
        </p:txBody>
      </p:sp>
      <p:sp>
        <p:nvSpPr>
          <p:cNvPr id="6" name="Slide Number Placeholder 5">
            <a:extLst>
              <a:ext uri="{FF2B5EF4-FFF2-40B4-BE49-F238E27FC236}">
                <a16:creationId xmlns:a16="http://schemas.microsoft.com/office/drawing/2014/main" id="{C008ECF8-A283-364C-AF90-FCC2328FF0D0}"/>
              </a:ext>
            </a:extLst>
          </p:cNvPr>
          <p:cNvSpPr>
            <a:spLocks noGrp="1"/>
          </p:cNvSpPr>
          <p:nvPr>
            <p:ph type="sldNum" sz="quarter" idx="12"/>
          </p:nvPr>
        </p:nvSpPr>
        <p:spPr/>
        <p:txBody>
          <a:bodyPr/>
          <a:lstStyle/>
          <a:p>
            <a:fld id="{921CBE81-14BD-7343-B359-01BCBA3179F9}" type="slidenum">
              <a:rPr lang="en-US" smtClean="0"/>
              <a:t>13</a:t>
            </a:fld>
            <a:endParaRPr lang="en-US"/>
          </a:p>
        </p:txBody>
      </p:sp>
      <p:sp>
        <p:nvSpPr>
          <p:cNvPr id="7" name="TextBox 6">
            <a:extLst>
              <a:ext uri="{FF2B5EF4-FFF2-40B4-BE49-F238E27FC236}">
                <a16:creationId xmlns:a16="http://schemas.microsoft.com/office/drawing/2014/main" id="{33F4DB1C-0531-6A47-8885-75C07F85239C}"/>
              </a:ext>
            </a:extLst>
          </p:cNvPr>
          <p:cNvSpPr txBox="1"/>
          <p:nvPr/>
        </p:nvSpPr>
        <p:spPr>
          <a:xfrm>
            <a:off x="159211" y="5438376"/>
            <a:ext cx="8832387" cy="1015663"/>
          </a:xfrm>
          <a:prstGeom prst="rect">
            <a:avLst/>
          </a:prstGeom>
          <a:solidFill>
            <a:schemeClr val="accent4"/>
          </a:solidFill>
        </p:spPr>
        <p:txBody>
          <a:bodyPr wrap="square" rtlCol="0">
            <a:spAutoFit/>
          </a:bodyPr>
          <a:lstStyle/>
          <a:p>
            <a:pPr algn="ctr"/>
            <a:r>
              <a:rPr lang="en-US" sz="2000" b="1">
                <a:solidFill>
                  <a:schemeClr val="bg1"/>
                </a:solidFill>
              </a:rPr>
              <a:t>Upshot</a:t>
            </a:r>
          </a:p>
          <a:p>
            <a:pPr algn="ctr"/>
            <a:r>
              <a:rPr lang="en-US" sz="2000">
                <a:solidFill>
                  <a:schemeClr val="accent4">
                    <a:lumMod val="20000"/>
                    <a:lumOff val="80000"/>
                  </a:schemeClr>
                </a:solidFill>
              </a:rPr>
              <a:t>CBB provides stable support for students and postdocs, </a:t>
            </a:r>
            <a:br>
              <a:rPr lang="en-US" sz="2000">
                <a:solidFill>
                  <a:schemeClr val="accent4">
                    <a:lumMod val="20000"/>
                    <a:lumOff val="80000"/>
                  </a:schemeClr>
                </a:solidFill>
              </a:rPr>
            </a:br>
            <a:r>
              <a:rPr lang="en-US" sz="2000">
                <a:solidFill>
                  <a:schemeClr val="accent4">
                    <a:lumMod val="20000"/>
                    <a:lumOff val="80000"/>
                  </a:schemeClr>
                </a:solidFill>
              </a:rPr>
              <a:t>while delivering a research program that is coordinated and dynamic. </a:t>
            </a:r>
          </a:p>
        </p:txBody>
      </p:sp>
      <p:sp>
        <p:nvSpPr>
          <p:cNvPr id="9" name="TextBox 8">
            <a:extLst>
              <a:ext uri="{FF2B5EF4-FFF2-40B4-BE49-F238E27FC236}">
                <a16:creationId xmlns:a16="http://schemas.microsoft.com/office/drawing/2014/main" id="{46EB3844-9868-F74F-BC2B-1CD5498B8027}"/>
              </a:ext>
            </a:extLst>
          </p:cNvPr>
          <p:cNvSpPr txBox="1"/>
          <p:nvPr/>
        </p:nvSpPr>
        <p:spPr>
          <a:xfrm>
            <a:off x="5086598" y="1380378"/>
            <a:ext cx="3809998" cy="3970318"/>
          </a:xfrm>
          <a:prstGeom prst="rect">
            <a:avLst/>
          </a:prstGeom>
          <a:solidFill>
            <a:schemeClr val="accent6"/>
          </a:solidFill>
        </p:spPr>
        <p:txBody>
          <a:bodyPr wrap="square" rtlCol="0">
            <a:spAutoFit/>
          </a:bodyPr>
          <a:lstStyle/>
          <a:p>
            <a:r>
              <a:rPr lang="en-US" dirty="0">
                <a:solidFill>
                  <a:schemeClr val="accent1">
                    <a:lumMod val="50000"/>
                  </a:schemeClr>
                </a:solidFill>
              </a:rPr>
              <a:t>Project development and selection:</a:t>
            </a:r>
            <a:br>
              <a:rPr lang="en-US" dirty="0"/>
            </a:br>
            <a:endParaRPr lang="en-US" dirty="0"/>
          </a:p>
          <a:p>
            <a:r>
              <a:rPr lang="en-US" dirty="0"/>
              <a:t>Faculty talk through project ideas for the coming year at a full day meeting.</a:t>
            </a:r>
            <a:br>
              <a:rPr lang="en-US" dirty="0"/>
            </a:br>
            <a:endParaRPr lang="en-US" dirty="0"/>
          </a:p>
          <a:p>
            <a:r>
              <a:rPr lang="en-US" dirty="0"/>
              <a:t>Faculty then submit brief, written proposals for their project(s)</a:t>
            </a:r>
            <a:br>
              <a:rPr lang="en-US" dirty="0"/>
            </a:br>
            <a:br>
              <a:rPr lang="en-US" dirty="0"/>
            </a:br>
            <a:r>
              <a:rPr lang="en-US" dirty="0">
                <a:solidFill>
                  <a:schemeClr val="accent5">
                    <a:lumMod val="50000"/>
                  </a:schemeClr>
                </a:solidFill>
              </a:rPr>
              <a:t>Given the prior discussion and vetting, the vast majority of projects are aligned with the Strategic Plan and well-planned and are awarded funding.</a:t>
            </a:r>
          </a:p>
        </p:txBody>
      </p:sp>
      <p:sp>
        <p:nvSpPr>
          <p:cNvPr id="8" name="Date Placeholder 3">
            <a:extLst>
              <a:ext uri="{FF2B5EF4-FFF2-40B4-BE49-F238E27FC236}">
                <a16:creationId xmlns:a16="http://schemas.microsoft.com/office/drawing/2014/main" id="{A37F4EF1-B11A-B026-6628-CA886F2C0D20}"/>
              </a:ext>
            </a:extLst>
          </p:cNvPr>
          <p:cNvSpPr>
            <a:spLocks noGrp="1"/>
          </p:cNvSpPr>
          <p:nvPr>
            <p:ph type="dt" sz="half" idx="10"/>
          </p:nvPr>
        </p:nvSpPr>
        <p:spPr>
          <a:xfrm>
            <a:off x="159211" y="6620494"/>
            <a:ext cx="1981200" cy="228600"/>
          </a:xfrm>
        </p:spPr>
        <p:txBody>
          <a:bodyPr/>
          <a:lstStyle/>
          <a:p>
            <a:r>
              <a:rPr lang="en-US"/>
              <a:t>March 15, 2024</a:t>
            </a:r>
            <a:endParaRPr lang="en-US" dirty="0"/>
          </a:p>
        </p:txBody>
      </p:sp>
      <p:sp>
        <p:nvSpPr>
          <p:cNvPr id="10" name="Footer Placeholder 4">
            <a:extLst>
              <a:ext uri="{FF2B5EF4-FFF2-40B4-BE49-F238E27FC236}">
                <a16:creationId xmlns:a16="http://schemas.microsoft.com/office/drawing/2014/main" id="{92540D6F-B7C9-69DC-0FEA-6B603EA9529F}"/>
              </a:ext>
            </a:extLst>
          </p:cNvPr>
          <p:cNvSpPr>
            <a:spLocks noGrp="1"/>
          </p:cNvSpPr>
          <p:nvPr>
            <p:ph type="ftr" sz="quarter" idx="11"/>
          </p:nvPr>
        </p:nvSpPr>
        <p:spPr>
          <a:xfrm>
            <a:off x="1911811" y="6620494"/>
            <a:ext cx="5486400" cy="228600"/>
          </a:xfrm>
        </p:spPr>
        <p:txBody>
          <a:bodyPr/>
          <a:lstStyle/>
          <a:p>
            <a:r>
              <a:rPr lang="en-US"/>
              <a:t>Patterson | EAB Meeting</a:t>
            </a:r>
          </a:p>
        </p:txBody>
      </p:sp>
      <p:sp>
        <p:nvSpPr>
          <p:cNvPr id="4" name="TextBox 3">
            <a:extLst>
              <a:ext uri="{FF2B5EF4-FFF2-40B4-BE49-F238E27FC236}">
                <a16:creationId xmlns:a16="http://schemas.microsoft.com/office/drawing/2014/main" id="{C5BA296A-0159-5E38-B3A6-75DC0FE8D1B8}"/>
              </a:ext>
            </a:extLst>
          </p:cNvPr>
          <p:cNvSpPr txBox="1"/>
          <p:nvPr/>
        </p:nvSpPr>
        <p:spPr>
          <a:xfrm rot="20346796">
            <a:off x="7839212" y="2470887"/>
            <a:ext cx="1202252" cy="369332"/>
          </a:xfrm>
          <a:prstGeom prst="rect">
            <a:avLst/>
          </a:prstGeom>
          <a:solidFill>
            <a:schemeClr val="accent2">
              <a:lumMod val="20000"/>
              <a:lumOff val="80000"/>
            </a:schemeClr>
          </a:solidFill>
        </p:spPr>
        <p:txBody>
          <a:bodyPr wrap="none" rtlCol="0">
            <a:spAutoFit/>
          </a:bodyPr>
          <a:lstStyle/>
          <a:p>
            <a:r>
              <a:rPr lang="en-US" dirty="0">
                <a:solidFill>
                  <a:schemeClr val="accent2"/>
                </a:solidFill>
              </a:rPr>
              <a:t>Yesterday</a:t>
            </a:r>
          </a:p>
        </p:txBody>
      </p:sp>
    </p:spTree>
    <p:extLst>
      <p:ext uri="{BB962C8B-B14F-4D97-AF65-F5344CB8AC3E}">
        <p14:creationId xmlns:p14="http://schemas.microsoft.com/office/powerpoint/2010/main" val="187900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02CD6E-59E6-B19F-BA04-9205140EB4F6}"/>
              </a:ext>
            </a:extLst>
          </p:cNvPr>
          <p:cNvSpPr>
            <a:spLocks noGrp="1"/>
          </p:cNvSpPr>
          <p:nvPr>
            <p:ph type="title"/>
          </p:nvPr>
        </p:nvSpPr>
        <p:spPr/>
        <p:txBody>
          <a:bodyPr/>
          <a:lstStyle/>
          <a:p>
            <a:r>
              <a:rPr lang="en-US" dirty="0"/>
              <a:t>CBB Budget Allocation Year 8</a:t>
            </a:r>
          </a:p>
        </p:txBody>
      </p:sp>
      <p:sp>
        <p:nvSpPr>
          <p:cNvPr id="4" name="Date Placeholder 3">
            <a:extLst>
              <a:ext uri="{FF2B5EF4-FFF2-40B4-BE49-F238E27FC236}">
                <a16:creationId xmlns:a16="http://schemas.microsoft.com/office/drawing/2014/main" id="{9D30BAAB-9816-E7F7-E9E1-B9AE40F7F568}"/>
              </a:ext>
            </a:extLst>
          </p:cNvPr>
          <p:cNvSpPr>
            <a:spLocks noGrp="1"/>
          </p:cNvSpPr>
          <p:nvPr>
            <p:ph type="dt" sz="half" idx="10"/>
          </p:nvPr>
        </p:nvSpPr>
        <p:spPr/>
        <p:txBody>
          <a:bodyPr/>
          <a:lstStyle/>
          <a:p>
            <a:r>
              <a:rPr lang="en-US"/>
              <a:t>March 15, 2024</a:t>
            </a:r>
            <a:endParaRPr lang="en-US" dirty="0"/>
          </a:p>
        </p:txBody>
      </p:sp>
      <p:sp>
        <p:nvSpPr>
          <p:cNvPr id="5" name="Footer Placeholder 4">
            <a:extLst>
              <a:ext uri="{FF2B5EF4-FFF2-40B4-BE49-F238E27FC236}">
                <a16:creationId xmlns:a16="http://schemas.microsoft.com/office/drawing/2014/main" id="{783FC919-2F68-875C-5FD3-E7AAC851484F}"/>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A69331A2-99BA-8681-9623-A76FDE2990CC}"/>
              </a:ext>
            </a:extLst>
          </p:cNvPr>
          <p:cNvSpPr>
            <a:spLocks noGrp="1"/>
          </p:cNvSpPr>
          <p:nvPr>
            <p:ph type="sldNum" sz="quarter" idx="12"/>
          </p:nvPr>
        </p:nvSpPr>
        <p:spPr/>
        <p:txBody>
          <a:bodyPr/>
          <a:lstStyle/>
          <a:p>
            <a:fld id="{921CBE81-14BD-7343-B359-01BCBA3179F9}" type="slidenum">
              <a:rPr lang="en-US" smtClean="0"/>
              <a:t>14</a:t>
            </a:fld>
            <a:endParaRPr lang="en-US"/>
          </a:p>
        </p:txBody>
      </p:sp>
      <p:sp>
        <p:nvSpPr>
          <p:cNvPr id="8" name="TextBox 7">
            <a:extLst>
              <a:ext uri="{FF2B5EF4-FFF2-40B4-BE49-F238E27FC236}">
                <a16:creationId xmlns:a16="http://schemas.microsoft.com/office/drawing/2014/main" id="{32033F79-9694-BA4D-A8DA-75692FB7FEBC}"/>
              </a:ext>
            </a:extLst>
          </p:cNvPr>
          <p:cNvSpPr txBox="1"/>
          <p:nvPr/>
        </p:nvSpPr>
        <p:spPr>
          <a:xfrm>
            <a:off x="6316584" y="3291861"/>
            <a:ext cx="2505814" cy="369332"/>
          </a:xfrm>
          <a:prstGeom prst="rect">
            <a:avLst/>
          </a:prstGeom>
          <a:noFill/>
        </p:spPr>
        <p:txBody>
          <a:bodyPr wrap="none" rtlCol="0">
            <a:spAutoFit/>
          </a:bodyPr>
          <a:lstStyle/>
          <a:p>
            <a:r>
              <a:rPr lang="en-US" dirty="0">
                <a:solidFill>
                  <a:schemeClr val="tx1">
                    <a:lumMod val="75000"/>
                    <a:lumOff val="25000"/>
                  </a:schemeClr>
                </a:solidFill>
              </a:rPr>
              <a:t>Fractions exclude F&amp;A</a:t>
            </a:r>
          </a:p>
        </p:txBody>
      </p:sp>
      <p:sp>
        <p:nvSpPr>
          <p:cNvPr id="9" name="TextBox 8">
            <a:extLst>
              <a:ext uri="{FF2B5EF4-FFF2-40B4-BE49-F238E27FC236}">
                <a16:creationId xmlns:a16="http://schemas.microsoft.com/office/drawing/2014/main" id="{84546ABA-E115-4943-AF36-F027B65C569A}"/>
              </a:ext>
            </a:extLst>
          </p:cNvPr>
          <p:cNvSpPr txBox="1"/>
          <p:nvPr/>
        </p:nvSpPr>
        <p:spPr>
          <a:xfrm>
            <a:off x="5955411" y="2380533"/>
            <a:ext cx="3122514" cy="738664"/>
          </a:xfrm>
          <a:prstGeom prst="rect">
            <a:avLst/>
          </a:prstGeom>
          <a:noFill/>
        </p:spPr>
        <p:txBody>
          <a:bodyPr wrap="square" rtlCol="0">
            <a:spAutoFit/>
          </a:bodyPr>
          <a:lstStyle/>
          <a:p>
            <a:pPr algn="ctr"/>
            <a:r>
              <a:rPr lang="en-US" sz="2400" dirty="0">
                <a:solidFill>
                  <a:schemeClr val="tx1">
                    <a:lumMod val="75000"/>
                    <a:lumOff val="25000"/>
                  </a:schemeClr>
                </a:solidFill>
              </a:rPr>
              <a:t>Grand total $5.5M</a:t>
            </a:r>
          </a:p>
          <a:p>
            <a:pPr algn="ctr"/>
            <a:r>
              <a:rPr lang="en-US" dirty="0">
                <a:solidFill>
                  <a:schemeClr val="tx1">
                    <a:lumMod val="75000"/>
                    <a:lumOff val="25000"/>
                  </a:schemeClr>
                </a:solidFill>
              </a:rPr>
              <a:t>(incl. F&amp;A)</a:t>
            </a:r>
          </a:p>
        </p:txBody>
      </p:sp>
      <p:sp>
        <p:nvSpPr>
          <p:cNvPr id="10" name="TextBox 9">
            <a:extLst>
              <a:ext uri="{FF2B5EF4-FFF2-40B4-BE49-F238E27FC236}">
                <a16:creationId xmlns:a16="http://schemas.microsoft.com/office/drawing/2014/main" id="{CD372121-2916-F042-A971-D3A74130FEA7}"/>
              </a:ext>
            </a:extLst>
          </p:cNvPr>
          <p:cNvSpPr txBox="1"/>
          <p:nvPr/>
        </p:nvSpPr>
        <p:spPr>
          <a:xfrm>
            <a:off x="6120747" y="5530601"/>
            <a:ext cx="2791843" cy="954107"/>
          </a:xfrm>
          <a:prstGeom prst="rect">
            <a:avLst/>
          </a:prstGeom>
          <a:noFill/>
          <a:ln>
            <a:solidFill>
              <a:schemeClr val="tx1">
                <a:lumMod val="75000"/>
                <a:lumOff val="25000"/>
              </a:schemeClr>
            </a:solidFill>
          </a:ln>
        </p:spPr>
        <p:txBody>
          <a:bodyPr wrap="square" rtlCol="0">
            <a:spAutoFit/>
          </a:bodyPr>
          <a:lstStyle/>
          <a:p>
            <a:pPr algn="ctr"/>
            <a:r>
              <a:rPr lang="en-US" sz="2000" b="1">
                <a:solidFill>
                  <a:schemeClr val="accent3"/>
                </a:solidFill>
              </a:rPr>
              <a:t>Shared facilities</a:t>
            </a:r>
          </a:p>
          <a:p>
            <a:pPr algn="ctr"/>
            <a:r>
              <a:rPr lang="en-US"/>
              <a:t>CBB manages no shared facilities.</a:t>
            </a:r>
          </a:p>
        </p:txBody>
      </p:sp>
      <p:graphicFrame>
        <p:nvGraphicFramePr>
          <p:cNvPr id="12" name="Content Placeholder 11">
            <a:extLst>
              <a:ext uri="{FF2B5EF4-FFF2-40B4-BE49-F238E27FC236}">
                <a16:creationId xmlns:a16="http://schemas.microsoft.com/office/drawing/2014/main" id="{36D7651F-21C5-E833-2AF7-57847D7DE387}"/>
              </a:ext>
            </a:extLst>
          </p:cNvPr>
          <p:cNvGraphicFramePr>
            <a:graphicFrameLocks noGrp="1"/>
          </p:cNvGraphicFramePr>
          <p:nvPr>
            <p:ph idx="1"/>
          </p:nvPr>
        </p:nvGraphicFramePr>
        <p:xfrm>
          <a:off x="-932009" y="935513"/>
          <a:ext cx="8947854" cy="54059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36D7651F-21C5-E833-2AF7-57847D7DE387}"/>
              </a:ext>
            </a:extLst>
          </p:cNvPr>
          <p:cNvGraphicFramePr>
            <a:graphicFrameLocks/>
          </p:cNvGraphicFramePr>
          <p:nvPr/>
        </p:nvGraphicFramePr>
        <p:xfrm>
          <a:off x="-261256" y="853440"/>
          <a:ext cx="8835241" cy="5394877"/>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57970A47-C42A-FAC2-A7EB-A09745990F9D}"/>
              </a:ext>
            </a:extLst>
          </p:cNvPr>
          <p:cNvSpPr/>
          <p:nvPr/>
        </p:nvSpPr>
        <p:spPr>
          <a:xfrm>
            <a:off x="316523" y="935513"/>
            <a:ext cx="8596067" cy="2602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150A26EF-33BA-469D-57F4-58874D8DF5DC}"/>
              </a:ext>
            </a:extLst>
          </p:cNvPr>
          <p:cNvGraphicFramePr>
            <a:graphicFrameLocks/>
          </p:cNvGraphicFramePr>
          <p:nvPr>
            <p:extLst>
              <p:ext uri="{D42A27DB-BD31-4B8C-83A1-F6EECF244321}">
                <p14:modId xmlns:p14="http://schemas.microsoft.com/office/powerpoint/2010/main" val="2114478295"/>
              </p:ext>
            </p:extLst>
          </p:nvPr>
        </p:nvGraphicFramePr>
        <p:xfrm>
          <a:off x="-2369265" y="691815"/>
          <a:ext cx="10751265" cy="589330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25375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ECE791-9BC0-8E13-B25C-9FF005387604}"/>
              </a:ext>
            </a:extLst>
          </p:cNvPr>
          <p:cNvSpPr>
            <a:spLocks noGrp="1"/>
          </p:cNvSpPr>
          <p:nvPr>
            <p:ph type="title"/>
          </p:nvPr>
        </p:nvSpPr>
        <p:spPr/>
        <p:txBody>
          <a:bodyPr/>
          <a:lstStyle/>
          <a:p>
            <a:r>
              <a:rPr lang="en-US" dirty="0"/>
              <a:t>Allocation by Theme</a:t>
            </a:r>
          </a:p>
        </p:txBody>
      </p:sp>
      <p:sp>
        <p:nvSpPr>
          <p:cNvPr id="5" name="Footer Placeholder 4">
            <a:extLst>
              <a:ext uri="{FF2B5EF4-FFF2-40B4-BE49-F238E27FC236}">
                <a16:creationId xmlns:a16="http://schemas.microsoft.com/office/drawing/2014/main" id="{87225B8A-20A5-4A49-0889-C4BFC808153C}"/>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D1A8196E-1931-BA70-10AE-86E1722A5304}"/>
              </a:ext>
            </a:extLst>
          </p:cNvPr>
          <p:cNvSpPr>
            <a:spLocks noGrp="1"/>
          </p:cNvSpPr>
          <p:nvPr>
            <p:ph type="sldNum" sz="quarter" idx="12"/>
          </p:nvPr>
        </p:nvSpPr>
        <p:spPr/>
        <p:txBody>
          <a:bodyPr/>
          <a:lstStyle/>
          <a:p>
            <a:fld id="{921CBE81-14BD-7343-B359-01BCBA3179F9}" type="slidenum">
              <a:rPr lang="en-US" smtClean="0"/>
              <a:t>15</a:t>
            </a:fld>
            <a:endParaRPr lang="en-US"/>
          </a:p>
        </p:txBody>
      </p:sp>
      <mc:AlternateContent xmlns:mc="http://schemas.openxmlformats.org/markup-compatibility/2006" xmlns:cx1="http://schemas.microsoft.com/office/drawing/2015/9/8/chartex">
        <mc:Choice Requires="cx1">
          <p:graphicFrame>
            <p:nvGraphicFramePr>
              <p:cNvPr id="2" name="Chart 1">
                <a:extLst>
                  <a:ext uri="{FF2B5EF4-FFF2-40B4-BE49-F238E27FC236}">
                    <a16:creationId xmlns:a16="http://schemas.microsoft.com/office/drawing/2014/main" id="{F2604634-EB37-0E1A-55AB-69D1063B7DC4}"/>
                  </a:ext>
                </a:extLst>
              </p:cNvPr>
              <p:cNvGraphicFramePr/>
              <p:nvPr/>
            </p:nvGraphicFramePr>
            <p:xfrm>
              <a:off x="0" y="1250344"/>
              <a:ext cx="7468191" cy="4988224"/>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2" name="Chart 1">
                <a:extLst>
                  <a:ext uri="{FF2B5EF4-FFF2-40B4-BE49-F238E27FC236}">
                    <a16:creationId xmlns:a16="http://schemas.microsoft.com/office/drawing/2014/main" id="{F2604634-EB37-0E1A-55AB-69D1063B7DC4}"/>
                  </a:ext>
                </a:extLst>
              </p:cNvPr>
              <p:cNvPicPr>
                <a:picLocks noGrp="1" noRot="1" noChangeAspect="1" noMove="1" noResize="1" noEditPoints="1" noAdjustHandles="1" noChangeArrowheads="1" noChangeShapeType="1"/>
              </p:cNvPicPr>
              <p:nvPr/>
            </p:nvPicPr>
            <p:blipFill>
              <a:blip r:embed="rId4"/>
              <a:stretch>
                <a:fillRect/>
              </a:stretch>
            </p:blipFill>
            <p:spPr>
              <a:xfrm>
                <a:off x="0" y="1250344"/>
                <a:ext cx="7468191" cy="4988224"/>
              </a:xfrm>
              <a:prstGeom prst="rect">
                <a:avLst/>
              </a:prstGeom>
            </p:spPr>
          </p:pic>
        </mc:Fallback>
      </mc:AlternateContent>
      <p:sp>
        <p:nvSpPr>
          <p:cNvPr id="7" name="TextBox 6">
            <a:extLst>
              <a:ext uri="{FF2B5EF4-FFF2-40B4-BE49-F238E27FC236}">
                <a16:creationId xmlns:a16="http://schemas.microsoft.com/office/drawing/2014/main" id="{C1D53C5A-8864-784D-9361-AE96A5EFB4D0}"/>
              </a:ext>
            </a:extLst>
          </p:cNvPr>
          <p:cNvSpPr txBox="1"/>
          <p:nvPr/>
        </p:nvSpPr>
        <p:spPr>
          <a:xfrm>
            <a:off x="5531597" y="3193495"/>
            <a:ext cx="3480816" cy="1015663"/>
          </a:xfrm>
          <a:prstGeom prst="rect">
            <a:avLst/>
          </a:prstGeom>
          <a:noFill/>
        </p:spPr>
        <p:txBody>
          <a:bodyPr wrap="square" rtlCol="0">
            <a:spAutoFit/>
          </a:bodyPr>
          <a:lstStyle/>
          <a:p>
            <a:pPr algn="ctr"/>
            <a:r>
              <a:rPr lang="en-US" sz="2000" dirty="0">
                <a:solidFill>
                  <a:schemeClr val="accent4">
                    <a:lumMod val="75000"/>
                  </a:schemeClr>
                </a:solidFill>
                <a:sym typeface="Wingdings" pitchFamily="2" charset="2"/>
              </a:rPr>
              <a:t>This split is the result of  bottoms up planning and the proposal process. </a:t>
            </a:r>
            <a:endParaRPr lang="en-US" sz="2000" dirty="0">
              <a:solidFill>
                <a:schemeClr val="accent4">
                  <a:lumMod val="75000"/>
                </a:schemeClr>
              </a:solidFill>
            </a:endParaRPr>
          </a:p>
        </p:txBody>
      </p:sp>
      <p:sp>
        <p:nvSpPr>
          <p:cNvPr id="9" name="TextBox 8">
            <a:extLst>
              <a:ext uri="{FF2B5EF4-FFF2-40B4-BE49-F238E27FC236}">
                <a16:creationId xmlns:a16="http://schemas.microsoft.com/office/drawing/2014/main" id="{86BC2FC6-9EBD-594C-A7FF-86E2977D8251}"/>
              </a:ext>
            </a:extLst>
          </p:cNvPr>
          <p:cNvSpPr txBox="1"/>
          <p:nvPr/>
        </p:nvSpPr>
        <p:spPr>
          <a:xfrm>
            <a:off x="5685760" y="5111271"/>
            <a:ext cx="3172490" cy="1200329"/>
          </a:xfrm>
          <a:prstGeom prst="rect">
            <a:avLst/>
          </a:prstGeom>
          <a:noFill/>
          <a:ln>
            <a:solidFill>
              <a:schemeClr val="accent4"/>
            </a:solidFill>
          </a:ln>
        </p:spPr>
        <p:txBody>
          <a:bodyPr wrap="square" rtlCol="0">
            <a:spAutoFit/>
          </a:bodyPr>
          <a:lstStyle/>
          <a:p>
            <a:pPr algn="ctr"/>
            <a:r>
              <a:rPr lang="en-US" dirty="0">
                <a:solidFill>
                  <a:schemeClr val="tx1">
                    <a:lumMod val="75000"/>
                    <a:lumOff val="25000"/>
                  </a:schemeClr>
                </a:solidFill>
              </a:rPr>
              <a:t>Cornell accounts for about 3/5 of CBB by any metric (leadership, meeting host, students, etc.)</a:t>
            </a:r>
          </a:p>
        </p:txBody>
      </p:sp>
      <p:sp>
        <p:nvSpPr>
          <p:cNvPr id="10" name="Date Placeholder 3">
            <a:extLst>
              <a:ext uri="{FF2B5EF4-FFF2-40B4-BE49-F238E27FC236}">
                <a16:creationId xmlns:a16="http://schemas.microsoft.com/office/drawing/2014/main" id="{A94B0240-DE41-F633-9C56-D3DC19FD3CA6}"/>
              </a:ext>
            </a:extLst>
          </p:cNvPr>
          <p:cNvSpPr txBox="1">
            <a:spLocks/>
          </p:cNvSpPr>
          <p:nvPr/>
        </p:nvSpPr>
        <p:spPr bwMode="auto">
          <a:xfrm>
            <a:off x="164592" y="6629400"/>
            <a:ext cx="19812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i="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July 18, 2023</a:t>
            </a:r>
          </a:p>
        </p:txBody>
      </p:sp>
      <p:sp>
        <p:nvSpPr>
          <p:cNvPr id="4" name="Date Placeholder 3">
            <a:extLst>
              <a:ext uri="{FF2B5EF4-FFF2-40B4-BE49-F238E27FC236}">
                <a16:creationId xmlns:a16="http://schemas.microsoft.com/office/drawing/2014/main" id="{B34EF6E3-A1FD-1556-742B-7DA62480F962}"/>
              </a:ext>
            </a:extLst>
          </p:cNvPr>
          <p:cNvSpPr>
            <a:spLocks noGrp="1"/>
          </p:cNvSpPr>
          <p:nvPr>
            <p:ph type="dt" sz="half" idx="10"/>
          </p:nvPr>
        </p:nvSpPr>
        <p:spPr/>
        <p:txBody>
          <a:bodyPr/>
          <a:lstStyle/>
          <a:p>
            <a:r>
              <a:rPr lang="en-US"/>
              <a:t>March 15, 2024</a:t>
            </a:r>
          </a:p>
        </p:txBody>
      </p:sp>
      <p:graphicFrame>
        <p:nvGraphicFramePr>
          <p:cNvPr id="11" name="Chart 10">
            <a:extLst>
              <a:ext uri="{FF2B5EF4-FFF2-40B4-BE49-F238E27FC236}">
                <a16:creationId xmlns:a16="http://schemas.microsoft.com/office/drawing/2014/main" id="{38375999-1F74-8C85-44E9-70EFC68F6D91}"/>
              </a:ext>
            </a:extLst>
          </p:cNvPr>
          <p:cNvGraphicFramePr>
            <a:graphicFrameLocks/>
          </p:cNvGraphicFramePr>
          <p:nvPr>
            <p:extLst>
              <p:ext uri="{D42A27DB-BD31-4B8C-83A1-F6EECF244321}">
                <p14:modId xmlns:p14="http://schemas.microsoft.com/office/powerpoint/2010/main" val="1627451243"/>
              </p:ext>
            </p:extLst>
          </p:nvPr>
        </p:nvGraphicFramePr>
        <p:xfrm>
          <a:off x="-1147873" y="1024755"/>
          <a:ext cx="7332571" cy="4844658"/>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B3F703B1-6689-9B9D-2AAB-423040E61DD6}"/>
              </a:ext>
            </a:extLst>
          </p:cNvPr>
          <p:cNvSpPr txBox="1"/>
          <p:nvPr/>
        </p:nvSpPr>
        <p:spPr>
          <a:xfrm>
            <a:off x="524919" y="5753742"/>
            <a:ext cx="3986989" cy="369332"/>
          </a:xfrm>
          <a:prstGeom prst="rect">
            <a:avLst/>
          </a:prstGeom>
          <a:noFill/>
        </p:spPr>
        <p:txBody>
          <a:bodyPr wrap="none" rtlCol="0">
            <a:spAutoFit/>
          </a:bodyPr>
          <a:lstStyle/>
          <a:p>
            <a:r>
              <a:rPr lang="en-US" dirty="0"/>
              <a:t>PHC = 35%  BDC = 20% SRF = 45%</a:t>
            </a:r>
          </a:p>
        </p:txBody>
      </p:sp>
    </p:spTree>
    <p:extLst>
      <p:ext uri="{BB962C8B-B14F-4D97-AF65-F5344CB8AC3E}">
        <p14:creationId xmlns:p14="http://schemas.microsoft.com/office/powerpoint/2010/main" val="2340419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EEB05532-1367-3FD9-E20E-8D4E808973CC}"/>
              </a:ext>
            </a:extLst>
          </p:cNvPr>
          <p:cNvSpPr>
            <a:spLocks noGrp="1"/>
          </p:cNvSpPr>
          <p:nvPr>
            <p:ph type="title"/>
          </p:nvPr>
        </p:nvSpPr>
        <p:spPr>
          <a:xfrm>
            <a:off x="0" y="0"/>
            <a:ext cx="9144000" cy="853440"/>
          </a:xfrm>
        </p:spPr>
        <p:txBody>
          <a:bodyPr/>
          <a:lstStyle/>
          <a:p>
            <a:r>
              <a:rPr lang="en-US" dirty="0"/>
              <a:t>Leveraged Funding Years 1 - 7</a:t>
            </a:r>
          </a:p>
        </p:txBody>
      </p:sp>
      <p:sp>
        <p:nvSpPr>
          <p:cNvPr id="4" name="Date Placeholder 3">
            <a:extLst>
              <a:ext uri="{FF2B5EF4-FFF2-40B4-BE49-F238E27FC236}">
                <a16:creationId xmlns:a16="http://schemas.microsoft.com/office/drawing/2014/main" id="{2FFF6ABF-C9FA-C7C2-9DD0-D9B7B87EBED9}"/>
              </a:ext>
            </a:extLst>
          </p:cNvPr>
          <p:cNvSpPr>
            <a:spLocks noGrp="1"/>
          </p:cNvSpPr>
          <p:nvPr>
            <p:ph type="dt" sz="half" idx="10"/>
          </p:nvPr>
        </p:nvSpPr>
        <p:spPr>
          <a:xfrm>
            <a:off x="76200" y="6629400"/>
            <a:ext cx="1981200" cy="228600"/>
          </a:xfrm>
        </p:spPr>
        <p:txBody>
          <a:bodyPr wrap="square" anchor="ctr">
            <a:normAutofit/>
          </a:bodyPr>
          <a:lstStyle/>
          <a:p>
            <a:pPr>
              <a:lnSpc>
                <a:spcPct val="90000"/>
              </a:lnSpc>
              <a:spcAft>
                <a:spcPts val="600"/>
              </a:spcAft>
            </a:pPr>
            <a:r>
              <a:rPr lang="en-US" sz="1000"/>
              <a:t>March 15, 2024</a:t>
            </a:r>
            <a:endParaRPr lang="en-US" sz="1000" dirty="0"/>
          </a:p>
        </p:txBody>
      </p:sp>
      <p:sp>
        <p:nvSpPr>
          <p:cNvPr id="5" name="Footer Placeholder 4">
            <a:extLst>
              <a:ext uri="{FF2B5EF4-FFF2-40B4-BE49-F238E27FC236}">
                <a16:creationId xmlns:a16="http://schemas.microsoft.com/office/drawing/2014/main" id="{C85CF73D-A8A3-2C23-2259-8C7F00BA2D59}"/>
              </a:ext>
            </a:extLst>
          </p:cNvPr>
          <p:cNvSpPr>
            <a:spLocks noGrp="1"/>
          </p:cNvSpPr>
          <p:nvPr>
            <p:ph type="ftr" sz="quarter" idx="11"/>
          </p:nvPr>
        </p:nvSpPr>
        <p:spPr>
          <a:xfrm>
            <a:off x="1828800" y="6629400"/>
            <a:ext cx="5486400" cy="228600"/>
          </a:xfrm>
        </p:spPr>
        <p:txBody>
          <a:bodyPr wrap="square" anchor="ctr">
            <a:normAutofit/>
          </a:bodyPr>
          <a:lstStyle/>
          <a:p>
            <a:pPr>
              <a:lnSpc>
                <a:spcPct val="90000"/>
              </a:lnSpc>
              <a:spcAft>
                <a:spcPts val="600"/>
              </a:spcAft>
            </a:pPr>
            <a:r>
              <a:rPr lang="en-US" sz="1000"/>
              <a:t>Patterson | EAB Meeting</a:t>
            </a:r>
          </a:p>
        </p:txBody>
      </p:sp>
      <p:sp>
        <p:nvSpPr>
          <p:cNvPr id="6" name="Slide Number Placeholder 5">
            <a:extLst>
              <a:ext uri="{FF2B5EF4-FFF2-40B4-BE49-F238E27FC236}">
                <a16:creationId xmlns:a16="http://schemas.microsoft.com/office/drawing/2014/main" id="{F6AD1263-839E-CDCA-13F1-36B72100E2A5}"/>
              </a:ext>
            </a:extLst>
          </p:cNvPr>
          <p:cNvSpPr>
            <a:spLocks noGrp="1"/>
          </p:cNvSpPr>
          <p:nvPr>
            <p:ph type="sldNum" sz="quarter" idx="12"/>
          </p:nvPr>
        </p:nvSpPr>
        <p:spPr>
          <a:xfrm>
            <a:off x="8382000" y="6629400"/>
            <a:ext cx="685800" cy="228600"/>
          </a:xfrm>
        </p:spPr>
        <p:txBody>
          <a:bodyPr wrap="square" anchor="ctr">
            <a:normAutofit/>
          </a:bodyPr>
          <a:lstStyle/>
          <a:p>
            <a:pPr>
              <a:lnSpc>
                <a:spcPct val="90000"/>
              </a:lnSpc>
              <a:spcAft>
                <a:spcPts val="600"/>
              </a:spcAft>
            </a:pPr>
            <a:fld id="{921CBE81-14BD-7343-B359-01BCBA3179F9}" type="slidenum">
              <a:rPr lang="en-US" sz="1000" smtClean="0"/>
              <a:pPr>
                <a:lnSpc>
                  <a:spcPct val="90000"/>
                </a:lnSpc>
                <a:spcAft>
                  <a:spcPts val="600"/>
                </a:spcAft>
              </a:pPr>
              <a:t>16</a:t>
            </a:fld>
            <a:endParaRPr lang="en-US" sz="1000"/>
          </a:p>
        </p:txBody>
      </p:sp>
      <p:grpSp>
        <p:nvGrpSpPr>
          <p:cNvPr id="3" name="Group 2">
            <a:extLst>
              <a:ext uri="{FF2B5EF4-FFF2-40B4-BE49-F238E27FC236}">
                <a16:creationId xmlns:a16="http://schemas.microsoft.com/office/drawing/2014/main" id="{292A5205-9120-5049-8F79-B22A71077021}"/>
              </a:ext>
            </a:extLst>
          </p:cNvPr>
          <p:cNvGrpSpPr/>
          <p:nvPr/>
        </p:nvGrpSpPr>
        <p:grpSpPr>
          <a:xfrm>
            <a:off x="864082" y="4561743"/>
            <a:ext cx="7666920" cy="877143"/>
            <a:chOff x="1314167" y="4391875"/>
            <a:chExt cx="7666920" cy="877143"/>
          </a:xfrm>
        </p:grpSpPr>
        <p:grpSp>
          <p:nvGrpSpPr>
            <p:cNvPr id="14" name="Group 13">
              <a:extLst>
                <a:ext uri="{FF2B5EF4-FFF2-40B4-BE49-F238E27FC236}">
                  <a16:creationId xmlns:a16="http://schemas.microsoft.com/office/drawing/2014/main" id="{BB254145-F4AC-9F41-B134-B599E3F1C967}"/>
                </a:ext>
              </a:extLst>
            </p:cNvPr>
            <p:cNvGrpSpPr/>
            <p:nvPr/>
          </p:nvGrpSpPr>
          <p:grpSpPr>
            <a:xfrm>
              <a:off x="2812473" y="4391875"/>
              <a:ext cx="6168614" cy="877143"/>
              <a:chOff x="171242" y="5305246"/>
              <a:chExt cx="8690141" cy="1235690"/>
            </a:xfrm>
          </p:grpSpPr>
          <p:pic>
            <p:nvPicPr>
              <p:cNvPr id="15" name="Picture 14" descr="ultramet logo.jpg">
                <a:extLst>
                  <a:ext uri="{FF2B5EF4-FFF2-40B4-BE49-F238E27FC236}">
                    <a16:creationId xmlns:a16="http://schemas.microsoft.com/office/drawing/2014/main" id="{629A90C4-8946-2D4E-9BF8-E566D5CF06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58293" y="5548658"/>
                <a:ext cx="2464305" cy="881875"/>
              </a:xfrm>
              <a:prstGeom prst="rect">
                <a:avLst/>
              </a:prstGeom>
            </p:spPr>
          </p:pic>
          <p:pic>
            <p:nvPicPr>
              <p:cNvPr id="17" name="Picture 16" descr="niowave.jpg">
                <a:extLst>
                  <a:ext uri="{FF2B5EF4-FFF2-40B4-BE49-F238E27FC236}">
                    <a16:creationId xmlns:a16="http://schemas.microsoft.com/office/drawing/2014/main" id="{9A324205-AD4F-4940-A8C8-9F3E67FFEA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70186" y="5627682"/>
                <a:ext cx="2334923" cy="723826"/>
              </a:xfrm>
              <a:prstGeom prst="rect">
                <a:avLst/>
              </a:prstGeom>
            </p:spPr>
          </p:pic>
          <p:pic>
            <p:nvPicPr>
              <p:cNvPr id="18" name="Picture 17">
                <a:extLst>
                  <a:ext uri="{FF2B5EF4-FFF2-40B4-BE49-F238E27FC236}">
                    <a16:creationId xmlns:a16="http://schemas.microsoft.com/office/drawing/2014/main" id="{4514450E-C8F2-854E-A7F4-040104A3402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71242" y="5625753"/>
                <a:ext cx="2218042" cy="760934"/>
              </a:xfrm>
              <a:prstGeom prst="rect">
                <a:avLst/>
              </a:prstGeom>
            </p:spPr>
          </p:pic>
          <p:pic>
            <p:nvPicPr>
              <p:cNvPr id="19" name="Picture 18" descr="Tech-X_logo.jpg">
                <a:extLst>
                  <a:ext uri="{FF2B5EF4-FFF2-40B4-BE49-F238E27FC236}">
                    <a16:creationId xmlns:a16="http://schemas.microsoft.com/office/drawing/2014/main" id="{2A857DE0-3AC4-8246-86D7-0DB7673DEA9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21519" y="5305246"/>
                <a:ext cx="1239864" cy="1235690"/>
              </a:xfrm>
              <a:prstGeom prst="rect">
                <a:avLst/>
              </a:prstGeom>
            </p:spPr>
          </p:pic>
        </p:grpSp>
        <p:pic>
          <p:nvPicPr>
            <p:cNvPr id="20" name="Picture 19">
              <a:extLst>
                <a:ext uri="{FF2B5EF4-FFF2-40B4-BE49-F238E27FC236}">
                  <a16:creationId xmlns:a16="http://schemas.microsoft.com/office/drawing/2014/main" id="{4EE2F3C4-4AB5-7B4A-B2ED-4560BCCDC7A9}"/>
                </a:ext>
              </a:extLst>
            </p:cNvPr>
            <p:cNvPicPr>
              <a:picLocks noChangeAspect="1"/>
            </p:cNvPicPr>
            <p:nvPr/>
          </p:nvPicPr>
          <p:blipFill>
            <a:blip r:embed="rId7"/>
            <a:stretch>
              <a:fillRect/>
            </a:stretch>
          </p:blipFill>
          <p:spPr>
            <a:xfrm>
              <a:off x="1314167" y="4557743"/>
              <a:ext cx="1373616" cy="616894"/>
            </a:xfrm>
            <a:prstGeom prst="rect">
              <a:avLst/>
            </a:prstGeom>
          </p:spPr>
        </p:pic>
      </p:grpSp>
      <p:grpSp>
        <p:nvGrpSpPr>
          <p:cNvPr id="22" name="Group 21">
            <a:extLst>
              <a:ext uri="{FF2B5EF4-FFF2-40B4-BE49-F238E27FC236}">
                <a16:creationId xmlns:a16="http://schemas.microsoft.com/office/drawing/2014/main" id="{F1B3F0CB-1E3B-E84C-86C4-368351635846}"/>
              </a:ext>
            </a:extLst>
          </p:cNvPr>
          <p:cNvGrpSpPr/>
          <p:nvPr/>
        </p:nvGrpSpPr>
        <p:grpSpPr>
          <a:xfrm>
            <a:off x="138546" y="5201370"/>
            <a:ext cx="8392456" cy="1434217"/>
            <a:chOff x="143167" y="5019221"/>
            <a:chExt cx="8613422" cy="1471978"/>
          </a:xfrm>
        </p:grpSpPr>
        <p:grpSp>
          <p:nvGrpSpPr>
            <p:cNvPr id="8" name="Group 7">
              <a:extLst>
                <a:ext uri="{FF2B5EF4-FFF2-40B4-BE49-F238E27FC236}">
                  <a16:creationId xmlns:a16="http://schemas.microsoft.com/office/drawing/2014/main" id="{16B3037A-BF16-464F-8F71-A0FB76187EB8}"/>
                </a:ext>
              </a:extLst>
            </p:cNvPr>
            <p:cNvGrpSpPr/>
            <p:nvPr/>
          </p:nvGrpSpPr>
          <p:grpSpPr>
            <a:xfrm>
              <a:off x="143167" y="5019221"/>
              <a:ext cx="8613422" cy="1471978"/>
              <a:chOff x="143167" y="4306479"/>
              <a:chExt cx="8613422" cy="1471978"/>
            </a:xfrm>
          </p:grpSpPr>
          <p:pic>
            <p:nvPicPr>
              <p:cNvPr id="9" name="Picture 8">
                <a:extLst>
                  <a:ext uri="{FF2B5EF4-FFF2-40B4-BE49-F238E27FC236}">
                    <a16:creationId xmlns:a16="http://schemas.microsoft.com/office/drawing/2014/main" id="{D2857A59-AF7A-8145-B9A8-745740FB8F30}"/>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501734" y="4306479"/>
                <a:ext cx="1183599" cy="761773"/>
              </a:xfrm>
              <a:prstGeom prst="rect">
                <a:avLst/>
              </a:prstGeom>
            </p:spPr>
          </p:pic>
          <p:pic>
            <p:nvPicPr>
              <p:cNvPr id="11" name="Picture 10" descr="nsf1.gif">
                <a:extLst>
                  <a:ext uri="{FF2B5EF4-FFF2-40B4-BE49-F238E27FC236}">
                    <a16:creationId xmlns:a16="http://schemas.microsoft.com/office/drawing/2014/main" id="{7347D764-321C-6541-BE24-449E28BA29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3167" y="4385731"/>
                <a:ext cx="1120389" cy="1113905"/>
              </a:xfrm>
              <a:prstGeom prst="rect">
                <a:avLst/>
              </a:prstGeom>
            </p:spPr>
          </p:pic>
          <p:pic>
            <p:nvPicPr>
              <p:cNvPr id="12" name="Picture 11">
                <a:extLst>
                  <a:ext uri="{FF2B5EF4-FFF2-40B4-BE49-F238E27FC236}">
                    <a16:creationId xmlns:a16="http://schemas.microsoft.com/office/drawing/2014/main" id="{B0F66618-38A6-2D45-B119-1AC58FDA0AF7}"/>
                  </a:ext>
                </a:extLst>
              </p:cNvPr>
              <p:cNvPicPr>
                <a:picLocks noChangeAspect="1"/>
              </p:cNvPicPr>
              <p:nvPr/>
            </p:nvPicPr>
            <p:blipFill>
              <a:blip r:embed="rId10"/>
              <a:stretch>
                <a:fillRect/>
              </a:stretch>
            </p:blipFill>
            <p:spPr>
              <a:xfrm>
                <a:off x="3495499" y="4661187"/>
                <a:ext cx="2705100" cy="749300"/>
              </a:xfrm>
              <a:prstGeom prst="rect">
                <a:avLst/>
              </a:prstGeom>
            </p:spPr>
          </p:pic>
          <p:pic>
            <p:nvPicPr>
              <p:cNvPr id="13" name="Picture 12">
                <a:extLst>
                  <a:ext uri="{FF2B5EF4-FFF2-40B4-BE49-F238E27FC236}">
                    <a16:creationId xmlns:a16="http://schemas.microsoft.com/office/drawing/2014/main" id="{56D30B55-B3E0-6743-B9EA-CC95CFE8E05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685" b="100000" l="0" r="100000"/>
                        </a14:imgEffect>
                      </a14:imgLayer>
                    </a14:imgProps>
                  </a:ext>
                  <a:ext uri="{28A0092B-C50C-407E-A947-70E740481C1C}">
                    <a14:useLocalDpi xmlns:a14="http://schemas.microsoft.com/office/drawing/2010/main"/>
                  </a:ext>
                </a:extLst>
              </a:blip>
              <a:srcRect/>
              <a:stretch/>
            </p:blipFill>
            <p:spPr>
              <a:xfrm>
                <a:off x="1342311" y="4500538"/>
                <a:ext cx="903457" cy="897775"/>
              </a:xfrm>
              <a:prstGeom prst="rect">
                <a:avLst/>
              </a:prstGeom>
            </p:spPr>
          </p:pic>
          <p:pic>
            <p:nvPicPr>
              <p:cNvPr id="10" name="Picture 9">
                <a:extLst>
                  <a:ext uri="{FF2B5EF4-FFF2-40B4-BE49-F238E27FC236}">
                    <a16:creationId xmlns:a16="http://schemas.microsoft.com/office/drawing/2014/main" id="{C8079ADC-7DC1-A34D-9A61-18652C134E79}"/>
                  </a:ext>
                </a:extLst>
              </p:cNvPr>
              <p:cNvPicPr>
                <a:picLocks noChangeAspect="1"/>
              </p:cNvPicPr>
              <p:nvPr/>
            </p:nvPicPr>
            <p:blipFill>
              <a:blip r:embed="rId13"/>
              <a:stretch>
                <a:fillRect/>
              </a:stretch>
            </p:blipFill>
            <p:spPr>
              <a:xfrm>
                <a:off x="5941762" y="5063215"/>
                <a:ext cx="2814827" cy="715242"/>
              </a:xfrm>
              <a:prstGeom prst="rect">
                <a:avLst/>
              </a:prstGeom>
            </p:spPr>
          </p:pic>
        </p:grpSp>
        <p:pic>
          <p:nvPicPr>
            <p:cNvPr id="21" name="Picture 20">
              <a:extLst>
                <a:ext uri="{FF2B5EF4-FFF2-40B4-BE49-F238E27FC236}">
                  <a16:creationId xmlns:a16="http://schemas.microsoft.com/office/drawing/2014/main" id="{6C792E9B-215A-8245-8EF2-5760CE205219}"/>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2283910" y="5283679"/>
              <a:ext cx="1276709" cy="768927"/>
            </a:xfrm>
            <a:prstGeom prst="rect">
              <a:avLst/>
            </a:prstGeom>
          </p:spPr>
        </p:pic>
      </p:grpSp>
      <p:graphicFrame>
        <p:nvGraphicFramePr>
          <p:cNvPr id="7" name="Chart 6">
            <a:extLst>
              <a:ext uri="{FF2B5EF4-FFF2-40B4-BE49-F238E27FC236}">
                <a16:creationId xmlns:a16="http://schemas.microsoft.com/office/drawing/2014/main" id="{4DE4243A-4063-E64C-85E0-2284FD7B3539}"/>
              </a:ext>
            </a:extLst>
          </p:cNvPr>
          <p:cNvGraphicFramePr>
            <a:graphicFrameLocks/>
          </p:cNvGraphicFramePr>
          <p:nvPr/>
        </p:nvGraphicFramePr>
        <p:xfrm>
          <a:off x="-85601" y="878897"/>
          <a:ext cx="8929254" cy="3666611"/>
        </p:xfrm>
        <a:graphic>
          <a:graphicData uri="http://schemas.openxmlformats.org/drawingml/2006/chart">
            <c:chart xmlns:c="http://schemas.openxmlformats.org/drawingml/2006/chart" xmlns:r="http://schemas.openxmlformats.org/officeDocument/2006/relationships" r:id="rId15"/>
          </a:graphicData>
        </a:graphic>
      </p:graphicFrame>
      <p:sp>
        <p:nvSpPr>
          <p:cNvPr id="2" name="TextBox 1">
            <a:extLst>
              <a:ext uri="{FF2B5EF4-FFF2-40B4-BE49-F238E27FC236}">
                <a16:creationId xmlns:a16="http://schemas.microsoft.com/office/drawing/2014/main" id="{B7FB4810-A2E5-A0E8-A90B-133897708133}"/>
              </a:ext>
            </a:extLst>
          </p:cNvPr>
          <p:cNvSpPr txBox="1"/>
          <p:nvPr/>
        </p:nvSpPr>
        <p:spPr>
          <a:xfrm>
            <a:off x="4750580" y="1953669"/>
            <a:ext cx="3014480" cy="369332"/>
          </a:xfrm>
          <a:prstGeom prst="rect">
            <a:avLst/>
          </a:prstGeom>
          <a:noFill/>
        </p:spPr>
        <p:txBody>
          <a:bodyPr wrap="none" rtlCol="0">
            <a:spAutoFit/>
          </a:bodyPr>
          <a:lstStyle/>
          <a:p>
            <a:r>
              <a:rPr lang="en-US" dirty="0"/>
              <a:t>Value of awards to CBB PIs</a:t>
            </a:r>
          </a:p>
        </p:txBody>
      </p:sp>
    </p:spTree>
    <p:extLst>
      <p:ext uri="{BB962C8B-B14F-4D97-AF65-F5344CB8AC3E}">
        <p14:creationId xmlns:p14="http://schemas.microsoft.com/office/powerpoint/2010/main" val="380914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DEC31B-A632-0540-A7DD-1BE2CB57C944}"/>
              </a:ext>
            </a:extLst>
          </p:cNvPr>
          <p:cNvSpPr>
            <a:spLocks noGrp="1"/>
          </p:cNvSpPr>
          <p:nvPr>
            <p:ph type="title"/>
          </p:nvPr>
        </p:nvSpPr>
        <p:spPr/>
        <p:txBody>
          <a:bodyPr/>
          <a:lstStyle/>
          <a:p>
            <a:r>
              <a:rPr lang="en-US" dirty="0"/>
              <a:t>CBB Legacy</a:t>
            </a:r>
          </a:p>
        </p:txBody>
      </p:sp>
      <p:sp>
        <p:nvSpPr>
          <p:cNvPr id="4" name="Slide Number Placeholder 3">
            <a:extLst>
              <a:ext uri="{FF2B5EF4-FFF2-40B4-BE49-F238E27FC236}">
                <a16:creationId xmlns:a16="http://schemas.microsoft.com/office/drawing/2014/main" id="{2D603232-1D54-5949-85C6-E08DD0935C15}"/>
              </a:ext>
            </a:extLst>
          </p:cNvPr>
          <p:cNvSpPr>
            <a:spLocks noGrp="1"/>
          </p:cNvSpPr>
          <p:nvPr>
            <p:ph type="sldNum" sz="quarter" idx="12"/>
          </p:nvPr>
        </p:nvSpPr>
        <p:spPr>
          <a:xfrm>
            <a:off x="8608382" y="6679538"/>
            <a:ext cx="529472" cy="178462"/>
          </a:xfrm>
        </p:spPr>
        <p:txBody>
          <a:bodyPr/>
          <a:lstStyle/>
          <a:p>
            <a:fld id="{921CBE81-14BD-7343-B359-01BCBA3179F9}" type="slidenum">
              <a:rPr lang="en-US" smtClean="0"/>
              <a:t>17</a:t>
            </a:fld>
            <a:endParaRPr lang="en-US" dirty="0"/>
          </a:p>
        </p:txBody>
      </p:sp>
      <p:grpSp>
        <p:nvGrpSpPr>
          <p:cNvPr id="28" name="Group 27">
            <a:extLst>
              <a:ext uri="{FF2B5EF4-FFF2-40B4-BE49-F238E27FC236}">
                <a16:creationId xmlns:a16="http://schemas.microsoft.com/office/drawing/2014/main" id="{7E77C10B-414A-BF3D-2E8F-58A94E8BCBE3}"/>
              </a:ext>
            </a:extLst>
          </p:cNvPr>
          <p:cNvGrpSpPr/>
          <p:nvPr/>
        </p:nvGrpSpPr>
        <p:grpSpPr>
          <a:xfrm>
            <a:off x="170584" y="1904033"/>
            <a:ext cx="8802832" cy="1097280"/>
            <a:chOff x="170584" y="1501261"/>
            <a:chExt cx="8802832" cy="1097280"/>
          </a:xfrm>
        </p:grpSpPr>
        <p:pic>
          <p:nvPicPr>
            <p:cNvPr id="9" name="Picture 8">
              <a:extLst>
                <a:ext uri="{FF2B5EF4-FFF2-40B4-BE49-F238E27FC236}">
                  <a16:creationId xmlns:a16="http://schemas.microsoft.com/office/drawing/2014/main" id="{33713F00-8A9A-A64C-AED2-E7E511B39C81}"/>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a:xfrm>
              <a:off x="170584" y="1501261"/>
              <a:ext cx="914400" cy="109728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4F480C2-084A-AE4B-ADFF-4AA27415D0E3}"/>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1156638" y="1501261"/>
              <a:ext cx="914400" cy="109728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7E6A7486-BAFF-5448-8DE3-D169BA780F38}"/>
                </a:ext>
              </a:extLst>
            </p:cNvPr>
            <p:cNvPicPr>
              <a:picLocks/>
            </p:cNvPicPr>
            <p:nvPr/>
          </p:nvPicPr>
          <p:blipFill rotWithShape="1">
            <a:blip r:embed="rId5" cstate="print">
              <a:extLst>
                <a:ext uri="{28A0092B-C50C-407E-A947-70E740481C1C}">
                  <a14:useLocalDpi xmlns:a14="http://schemas.microsoft.com/office/drawing/2010/main"/>
                </a:ext>
              </a:extLst>
            </a:blip>
            <a:srcRect/>
            <a:stretch/>
          </p:blipFill>
          <p:spPr>
            <a:xfrm>
              <a:off x="2142692" y="1501261"/>
              <a:ext cx="914400" cy="109728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C6CD60B0-F6B6-9942-9D66-9EF32B816449}"/>
                </a:ext>
              </a:extLst>
            </p:cNvPr>
            <p:cNvPicPr>
              <a:picLocks/>
            </p:cNvPicPr>
            <p:nvPr/>
          </p:nvPicPr>
          <p:blipFill>
            <a:blip r:embed="rId6"/>
            <a:stretch>
              <a:fillRect/>
            </a:stretch>
          </p:blipFill>
          <p:spPr>
            <a:xfrm>
              <a:off x="3128746" y="1501261"/>
              <a:ext cx="914400" cy="109728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0F8DA65E-0A1D-1F41-A6AA-5B6784241F7E}"/>
                </a:ext>
              </a:extLst>
            </p:cNvPr>
            <p:cNvPicPr>
              <a:picLocks/>
            </p:cNvPicPr>
            <p:nvPr/>
          </p:nvPicPr>
          <p:blipFill>
            <a:blip r:embed="rId7"/>
            <a:stretch>
              <a:fillRect/>
            </a:stretch>
          </p:blipFill>
          <p:spPr>
            <a:xfrm>
              <a:off x="4114800" y="1501261"/>
              <a:ext cx="914400" cy="109728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5D3ADD6A-03F5-664D-AA43-E8E257C2F69D}"/>
                </a:ext>
              </a:extLst>
            </p:cNvPr>
            <p:cNvPicPr>
              <a:picLocks/>
            </p:cNvPicPr>
            <p:nvPr/>
          </p:nvPicPr>
          <p:blipFill>
            <a:blip r:embed="rId8" cstate="print">
              <a:extLst>
                <a:ext uri="{28A0092B-C50C-407E-A947-70E740481C1C}">
                  <a14:useLocalDpi xmlns:a14="http://schemas.microsoft.com/office/drawing/2010/main"/>
                </a:ext>
              </a:extLst>
            </a:blip>
            <a:stretch>
              <a:fillRect/>
            </a:stretch>
          </p:blipFill>
          <p:spPr>
            <a:xfrm>
              <a:off x="5100854" y="1501261"/>
              <a:ext cx="914400" cy="1097280"/>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847A4B09-B8C8-9948-8A08-6048EB00723B}"/>
                </a:ext>
              </a:extLst>
            </p:cNvPr>
            <p:cNvPicPr>
              <a:picLocks/>
            </p:cNvPicPr>
            <p:nvPr/>
          </p:nvPicPr>
          <p:blipFill>
            <a:blip r:embed="rId9"/>
            <a:stretch>
              <a:fillRect/>
            </a:stretch>
          </p:blipFill>
          <p:spPr>
            <a:xfrm>
              <a:off x="6086908" y="1501261"/>
              <a:ext cx="914400" cy="1097280"/>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AA490B59-98C3-A746-BAAE-0C44EBA823EF}"/>
                </a:ext>
              </a:extLst>
            </p:cNvPr>
            <p:cNvPicPr>
              <a:picLocks/>
            </p:cNvPicPr>
            <p:nvPr/>
          </p:nvPicPr>
          <p:blipFill>
            <a:blip r:embed="rId10" cstate="print">
              <a:extLst>
                <a:ext uri="{28A0092B-C50C-407E-A947-70E740481C1C}">
                  <a14:useLocalDpi xmlns:a14="http://schemas.microsoft.com/office/drawing/2010/main"/>
                </a:ext>
              </a:extLst>
            </a:blip>
            <a:stretch>
              <a:fillRect/>
            </a:stretch>
          </p:blipFill>
          <p:spPr>
            <a:xfrm>
              <a:off x="7072962" y="1501261"/>
              <a:ext cx="914400" cy="1097280"/>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4AD8FEF9-DCE3-CD46-AB34-E2D421412D14}"/>
                </a:ext>
              </a:extLst>
            </p:cNvPr>
            <p:cNvPicPr>
              <a:picLocks/>
            </p:cNvPicPr>
            <p:nvPr/>
          </p:nvPicPr>
          <p:blipFill rotWithShape="1">
            <a:blip r:embed="rId11" cstate="print">
              <a:extLst>
                <a:ext uri="{28A0092B-C50C-407E-A947-70E740481C1C}">
                  <a14:useLocalDpi xmlns:a14="http://schemas.microsoft.com/office/drawing/2010/main"/>
                </a:ext>
              </a:extLst>
            </a:blip>
            <a:srcRect/>
            <a:stretch/>
          </p:blipFill>
          <p:spPr>
            <a:xfrm>
              <a:off x="8059016" y="1501261"/>
              <a:ext cx="914400" cy="1097280"/>
            </a:xfrm>
            <a:prstGeom prst="rect">
              <a:avLst/>
            </a:prstGeom>
            <a:ln>
              <a:noFill/>
            </a:ln>
            <a:effectLst>
              <a:outerShdw blurRad="292100" dist="139700" dir="2700000" algn="tl" rotWithShape="0">
                <a:srgbClr val="333333">
                  <a:alpha val="65000"/>
                </a:srgbClr>
              </a:outerShdw>
            </a:effectLst>
          </p:spPr>
        </p:pic>
      </p:grpSp>
      <p:grpSp>
        <p:nvGrpSpPr>
          <p:cNvPr id="33" name="Group 32">
            <a:extLst>
              <a:ext uri="{FF2B5EF4-FFF2-40B4-BE49-F238E27FC236}">
                <a16:creationId xmlns:a16="http://schemas.microsoft.com/office/drawing/2014/main" id="{79C1B749-65F2-C560-56C2-080F5D4E718F}"/>
              </a:ext>
            </a:extLst>
          </p:cNvPr>
          <p:cNvGrpSpPr/>
          <p:nvPr/>
        </p:nvGrpSpPr>
        <p:grpSpPr>
          <a:xfrm>
            <a:off x="175190" y="4271340"/>
            <a:ext cx="8789183" cy="1106081"/>
            <a:chOff x="175190" y="3862378"/>
            <a:chExt cx="8789183" cy="1106081"/>
          </a:xfrm>
        </p:grpSpPr>
        <p:pic>
          <p:nvPicPr>
            <p:cNvPr id="27" name="Picture 26">
              <a:extLst>
                <a:ext uri="{FF2B5EF4-FFF2-40B4-BE49-F238E27FC236}">
                  <a16:creationId xmlns:a16="http://schemas.microsoft.com/office/drawing/2014/main" id="{5FD5FCC7-57A7-B34D-AF52-E4E3DF6C2993}"/>
                </a:ext>
              </a:extLst>
            </p:cNvPr>
            <p:cNvPicPr>
              <a:picLocks/>
            </p:cNvPicPr>
            <p:nvPr/>
          </p:nvPicPr>
          <p:blipFill rotWithShape="1">
            <a:blip r:embed="rId12" cstate="print">
              <a:extLst>
                <a:ext uri="{BEBA8EAE-BF5A-486C-A8C5-ECC9F3942E4B}">
                  <a14:imgProps xmlns:a14="http://schemas.microsoft.com/office/drawing/2010/main">
                    <a14:imgLayer r:embed="rId13">
                      <a14:imgEffect>
                        <a14:sharpenSoften amount="32000"/>
                      </a14:imgEffect>
                      <a14:imgEffect>
                        <a14:brightnessContrast bright="39000" contrast="5000"/>
                      </a14:imgEffect>
                    </a14:imgLayer>
                  </a14:imgProps>
                </a:ext>
                <a:ext uri="{28A0092B-C50C-407E-A947-70E740481C1C}">
                  <a14:useLocalDpi xmlns:a14="http://schemas.microsoft.com/office/drawing/2010/main"/>
                </a:ext>
              </a:extLst>
            </a:blip>
            <a:srcRect/>
            <a:stretch/>
          </p:blipFill>
          <p:spPr>
            <a:xfrm>
              <a:off x="3128954" y="3862378"/>
              <a:ext cx="908631" cy="1106081"/>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4D01C310-2F0E-734F-BEB3-723D37BE5104}"/>
                </a:ext>
              </a:extLst>
            </p:cNvPr>
            <p:cNvPicPr>
              <a:picLocks/>
            </p:cNvPicPr>
            <p:nvPr/>
          </p:nvPicPr>
          <p:blipFill>
            <a:blip r:embed="rId14" cstate="print">
              <a:extLst>
                <a:ext uri="{28A0092B-C50C-407E-A947-70E740481C1C}">
                  <a14:useLocalDpi xmlns:a14="http://schemas.microsoft.com/office/drawing/2010/main"/>
                </a:ext>
              </a:extLst>
            </a:blip>
            <a:stretch>
              <a:fillRect/>
            </a:stretch>
          </p:blipFill>
          <p:spPr>
            <a:xfrm>
              <a:off x="7063460" y="3862378"/>
              <a:ext cx="914400" cy="1097280"/>
            </a:xfrm>
            <a:prstGeom prst="rect">
              <a:avLst/>
            </a:prstGeom>
            <a:ln>
              <a:noFill/>
            </a:ln>
            <a:effectLst>
              <a:outerShdw blurRad="292100" dist="139700" dir="2700000" algn="tl" rotWithShape="0">
                <a:srgbClr val="333333">
                  <a:alpha val="65000"/>
                </a:srgbClr>
              </a:outerShdw>
            </a:effectLst>
          </p:spPr>
        </p:pic>
        <p:pic>
          <p:nvPicPr>
            <p:cNvPr id="11" name="Picture 10" descr="A close-up of a person smiling&#10;&#10;Description automatically generated">
              <a:extLst>
                <a:ext uri="{FF2B5EF4-FFF2-40B4-BE49-F238E27FC236}">
                  <a16:creationId xmlns:a16="http://schemas.microsoft.com/office/drawing/2014/main" id="{0C162906-6903-F04C-9772-E4B1E83CC8E7}"/>
                </a:ext>
              </a:extLst>
            </p:cNvPr>
            <p:cNvPicPr>
              <a:picLocks/>
            </p:cNvPicPr>
            <p:nvPr/>
          </p:nvPicPr>
          <p:blipFill>
            <a:blip r:embed="rId15" cstate="print">
              <a:extLst>
                <a:ext uri="{28A0092B-C50C-407E-A947-70E740481C1C}">
                  <a14:useLocalDpi xmlns:a14="http://schemas.microsoft.com/office/drawing/2010/main"/>
                </a:ext>
              </a:extLst>
            </a:blip>
            <a:stretch>
              <a:fillRect/>
            </a:stretch>
          </p:blipFill>
          <p:spPr>
            <a:xfrm>
              <a:off x="8049973" y="3862378"/>
              <a:ext cx="914400" cy="1097280"/>
            </a:xfrm>
            <a:prstGeom prst="rect">
              <a:avLst/>
            </a:prstGeom>
            <a:ln>
              <a:noFill/>
            </a:ln>
            <a:effectLst>
              <a:outerShdw blurRad="292100" dist="139700" dir="2700000" algn="tl" rotWithShape="0">
                <a:srgbClr val="333333">
                  <a:alpha val="65000"/>
                </a:srgbClr>
              </a:outerShdw>
            </a:effectLst>
          </p:spPr>
        </p:pic>
        <p:pic>
          <p:nvPicPr>
            <p:cNvPr id="24" name="Picture 23" descr="A person with dark hair&#10;&#10;Description automatically generated with low confidence">
              <a:extLst>
                <a:ext uri="{FF2B5EF4-FFF2-40B4-BE49-F238E27FC236}">
                  <a16:creationId xmlns:a16="http://schemas.microsoft.com/office/drawing/2014/main" id="{2DF8411F-9E95-E246-B1B4-0CCB3A9E1141}"/>
                </a:ext>
              </a:extLst>
            </p:cNvPr>
            <p:cNvPicPr>
              <a:picLocks/>
            </p:cNvPicPr>
            <p:nvPr/>
          </p:nvPicPr>
          <p:blipFill>
            <a:blip r:embed="rId16"/>
            <a:stretch>
              <a:fillRect/>
            </a:stretch>
          </p:blipFill>
          <p:spPr>
            <a:xfrm>
              <a:off x="175190" y="3862378"/>
              <a:ext cx="914400" cy="1097280"/>
            </a:xfrm>
            <a:prstGeom prst="rect">
              <a:avLst/>
            </a:prstGeom>
            <a:ln>
              <a:noFill/>
            </a:ln>
            <a:effectLst>
              <a:outerShdw blurRad="292100" dist="139700" dir="2700000" algn="tl" rotWithShape="0">
                <a:srgbClr val="333333">
                  <a:alpha val="65000"/>
                </a:srgbClr>
              </a:outerShdw>
            </a:effectLst>
          </p:spPr>
        </p:pic>
        <p:pic>
          <p:nvPicPr>
            <p:cNvPr id="3092" name="Picture 20" descr="Matthew Gordon">
              <a:extLst>
                <a:ext uri="{FF2B5EF4-FFF2-40B4-BE49-F238E27FC236}">
                  <a16:creationId xmlns:a16="http://schemas.microsoft.com/office/drawing/2014/main" id="{0BD0E553-3499-5EF1-9F8B-EBE06DCFA6A2}"/>
                </a:ext>
              </a:extLst>
            </p:cNvPr>
            <p:cNvPicPr>
              <a:picLocks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5096207" y="3862378"/>
              <a:ext cx="914400"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94" name="Picture 22" descr="William Li">
              <a:extLst>
                <a:ext uri="{FF2B5EF4-FFF2-40B4-BE49-F238E27FC236}">
                  <a16:creationId xmlns:a16="http://schemas.microsoft.com/office/drawing/2014/main" id="{C49192A3-544D-6976-9695-85E44E3CD53A}"/>
                </a:ext>
              </a:extLst>
            </p:cNvPr>
            <p:cNvPicPr>
              <a:picLocks noChangeArrowheads="1"/>
            </p:cNvPicPr>
            <p:nvPr/>
          </p:nvPicPr>
          <p:blipFill rotWithShape="1">
            <a:blip r:embed="rId18" cstate="print">
              <a:extLst>
                <a:ext uri="{28A0092B-C50C-407E-A947-70E740481C1C}">
                  <a14:useLocalDpi xmlns:a14="http://schemas.microsoft.com/office/drawing/2010/main"/>
                </a:ext>
              </a:extLst>
            </a:blip>
            <a:srcRect l="4943" r="21785" b="4453"/>
            <a:stretch/>
          </p:blipFill>
          <p:spPr bwMode="auto">
            <a:xfrm>
              <a:off x="4109696" y="3862378"/>
              <a:ext cx="914400" cy="1089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96" name="Picture 24" descr="J. Kevin Nangoi">
              <a:extLst>
                <a:ext uri="{FF2B5EF4-FFF2-40B4-BE49-F238E27FC236}">
                  <a16:creationId xmlns:a16="http://schemas.microsoft.com/office/drawing/2014/main" id="{41BCF9C3-64AE-AACD-C159-0DE3A2979981}"/>
                </a:ext>
              </a:extLst>
            </p:cNvPr>
            <p:cNvPicPr>
              <a:picLocks noChangeArrowheads="1"/>
            </p:cNvPicPr>
            <p:nvPr/>
          </p:nvPicPr>
          <p:blipFill rotWithShape="1">
            <a:blip r:embed="rId19" cstate="print">
              <a:extLst>
                <a:ext uri="{28A0092B-C50C-407E-A947-70E740481C1C}">
                  <a14:useLocalDpi xmlns:a14="http://schemas.microsoft.com/office/drawing/2010/main"/>
                </a:ext>
              </a:extLst>
            </a:blip>
            <a:srcRect r="14356"/>
            <a:stretch/>
          </p:blipFill>
          <p:spPr bwMode="auto">
            <a:xfrm>
              <a:off x="6082718" y="3862378"/>
              <a:ext cx="908631"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00" name="Picture 28" descr="Rachael Farber">
              <a:extLst>
                <a:ext uri="{FF2B5EF4-FFF2-40B4-BE49-F238E27FC236}">
                  <a16:creationId xmlns:a16="http://schemas.microsoft.com/office/drawing/2014/main" id="{867AF632-4460-0BD5-3FBE-456F0768CF46}"/>
                </a:ext>
              </a:extLst>
            </p:cNvPr>
            <p:cNvPicPr>
              <a:picLocks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1161701" y="3862378"/>
              <a:ext cx="914400"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02" name="Picture 30" descr="Dulanga Somaratne">
              <a:extLst>
                <a:ext uri="{FF2B5EF4-FFF2-40B4-BE49-F238E27FC236}">
                  <a16:creationId xmlns:a16="http://schemas.microsoft.com/office/drawing/2014/main" id="{8EBC6A25-B920-B201-1C13-CF62634DCA62}"/>
                </a:ext>
              </a:extLst>
            </p:cNvPr>
            <p:cNvPicPr>
              <a:picLocks noChangeArrowheads="1"/>
            </p:cNvPicPr>
            <p:nvPr/>
          </p:nvPicPr>
          <p:blipFill rotWithShape="1">
            <a:blip r:embed="rId21" cstate="print">
              <a:extLst>
                <a:ext uri="{BEBA8EAE-BF5A-486C-A8C5-ECC9F3942E4B}">
                  <a14:imgProps xmlns:a14="http://schemas.microsoft.com/office/drawing/2010/main">
                    <a14:imgLayer r:embed="rId22">
                      <a14:imgEffect>
                        <a14:brightnessContrast bright="35000"/>
                      </a14:imgEffect>
                    </a14:imgLayer>
                  </a14:imgProps>
                </a:ext>
                <a:ext uri="{28A0092B-C50C-407E-A947-70E740481C1C}">
                  <a14:useLocalDpi xmlns:a14="http://schemas.microsoft.com/office/drawing/2010/main"/>
                </a:ext>
              </a:extLst>
            </a:blip>
            <a:srcRect r="14122"/>
            <a:stretch/>
          </p:blipFill>
          <p:spPr bwMode="auto">
            <a:xfrm>
              <a:off x="2148212" y="3862378"/>
              <a:ext cx="908631"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0B75F6D-826E-1ABE-3B9A-A9E4214EE8E8}"/>
              </a:ext>
            </a:extLst>
          </p:cNvPr>
          <p:cNvGrpSpPr/>
          <p:nvPr/>
        </p:nvGrpSpPr>
        <p:grpSpPr>
          <a:xfrm>
            <a:off x="170585" y="5464298"/>
            <a:ext cx="8793023" cy="1097280"/>
            <a:chOff x="170585" y="5167734"/>
            <a:chExt cx="8793023" cy="1097280"/>
          </a:xfrm>
        </p:grpSpPr>
        <p:pic>
          <p:nvPicPr>
            <p:cNvPr id="34" name="Picture 33">
              <a:extLst>
                <a:ext uri="{FF2B5EF4-FFF2-40B4-BE49-F238E27FC236}">
                  <a16:creationId xmlns:a16="http://schemas.microsoft.com/office/drawing/2014/main" id="{1623321E-8A69-034B-BDC5-738AD66FA2F6}"/>
                </a:ext>
              </a:extLst>
            </p:cNvPr>
            <p:cNvPicPr>
              <a:picLocks/>
            </p:cNvPicPr>
            <p:nvPr/>
          </p:nvPicPr>
          <p:blipFill>
            <a:blip r:embed="rId23" cstate="print">
              <a:extLst>
                <a:ext uri="{28A0092B-C50C-407E-A947-70E740481C1C}">
                  <a14:useLocalDpi xmlns:a14="http://schemas.microsoft.com/office/drawing/2010/main"/>
                </a:ext>
              </a:extLst>
            </a:blip>
            <a:stretch>
              <a:fillRect/>
            </a:stretch>
          </p:blipFill>
          <p:spPr>
            <a:xfrm>
              <a:off x="7175247" y="5167734"/>
              <a:ext cx="914400" cy="1097280"/>
            </a:xfrm>
            <a:prstGeom prst="rect">
              <a:avLst/>
            </a:prstGeom>
            <a:ln>
              <a:noFill/>
            </a:ln>
            <a:effectLst>
              <a:outerShdw blurRad="292100" dist="139700" dir="2700000" algn="tl" rotWithShape="0">
                <a:srgbClr val="333333">
                  <a:alpha val="65000"/>
                </a:srgbClr>
              </a:outerShdw>
            </a:effectLst>
          </p:spPr>
        </p:pic>
        <p:pic>
          <p:nvPicPr>
            <p:cNvPr id="40" name="Picture 39">
              <a:extLst>
                <a:ext uri="{FF2B5EF4-FFF2-40B4-BE49-F238E27FC236}">
                  <a16:creationId xmlns:a16="http://schemas.microsoft.com/office/drawing/2014/main" id="{3C02428C-8A9D-5147-8C7B-C19297A40C17}"/>
                </a:ext>
              </a:extLst>
            </p:cNvPr>
            <p:cNvPicPr>
              <a:picLocks/>
            </p:cNvPicPr>
            <p:nvPr/>
          </p:nvPicPr>
          <p:blipFill>
            <a:blip r:embed="rId24" cstate="print">
              <a:extLst>
                <a:ext uri="{28A0092B-C50C-407E-A947-70E740481C1C}">
                  <a14:useLocalDpi xmlns:a14="http://schemas.microsoft.com/office/drawing/2010/main"/>
                </a:ext>
              </a:extLst>
            </a:blip>
            <a:stretch>
              <a:fillRect/>
            </a:stretch>
          </p:blipFill>
          <p:spPr>
            <a:xfrm>
              <a:off x="170585" y="5167734"/>
              <a:ext cx="914400" cy="1097280"/>
            </a:xfrm>
            <a:prstGeom prst="rect">
              <a:avLst/>
            </a:prstGeom>
            <a:ln>
              <a:noFill/>
            </a:ln>
            <a:effectLst>
              <a:outerShdw blurRad="292100" dist="139700" dir="2700000" algn="tl" rotWithShape="0">
                <a:srgbClr val="333333">
                  <a:alpha val="65000"/>
                </a:srgbClr>
              </a:outerShdw>
            </a:effectLst>
          </p:spPr>
        </p:pic>
        <p:pic>
          <p:nvPicPr>
            <p:cNvPr id="42" name="Picture 41">
              <a:extLst>
                <a:ext uri="{FF2B5EF4-FFF2-40B4-BE49-F238E27FC236}">
                  <a16:creationId xmlns:a16="http://schemas.microsoft.com/office/drawing/2014/main" id="{A9DD86C1-CCDC-9543-A8F9-875CAB090D21}"/>
                </a:ext>
              </a:extLst>
            </p:cNvPr>
            <p:cNvPicPr>
              <a:picLocks/>
            </p:cNvPicPr>
            <p:nvPr/>
          </p:nvPicPr>
          <p:blipFill>
            <a:blip r:embed="rId25"/>
            <a:stretch>
              <a:fillRect/>
            </a:stretch>
          </p:blipFill>
          <p:spPr>
            <a:xfrm>
              <a:off x="1057548" y="5167734"/>
              <a:ext cx="914400" cy="1097280"/>
            </a:xfrm>
            <a:prstGeom prst="rect">
              <a:avLst/>
            </a:prstGeom>
            <a:ln>
              <a:noFill/>
            </a:ln>
            <a:effectLst>
              <a:outerShdw blurRad="292100" dist="139700" dir="2700000" algn="tl" rotWithShape="0">
                <a:srgbClr val="333333">
                  <a:alpha val="65000"/>
                </a:srgbClr>
              </a:outerShdw>
            </a:effectLst>
          </p:spPr>
        </p:pic>
        <p:pic>
          <p:nvPicPr>
            <p:cNvPr id="43" name="Picture 42">
              <a:extLst>
                <a:ext uri="{FF2B5EF4-FFF2-40B4-BE49-F238E27FC236}">
                  <a16:creationId xmlns:a16="http://schemas.microsoft.com/office/drawing/2014/main" id="{D02D615A-A9FE-3C4C-823D-EF5BF0F7CA7C}"/>
                </a:ext>
              </a:extLst>
            </p:cNvPr>
            <p:cNvPicPr>
              <a:picLocks/>
            </p:cNvPicPr>
            <p:nvPr/>
          </p:nvPicPr>
          <p:blipFill>
            <a:blip r:embed="rId26" cstate="print">
              <a:extLst>
                <a:ext uri="{28A0092B-C50C-407E-A947-70E740481C1C}">
                  <a14:useLocalDpi xmlns:a14="http://schemas.microsoft.com/office/drawing/2010/main"/>
                </a:ext>
              </a:extLst>
            </a:blip>
            <a:stretch>
              <a:fillRect/>
            </a:stretch>
          </p:blipFill>
          <p:spPr>
            <a:xfrm>
              <a:off x="1931505" y="5167734"/>
              <a:ext cx="914400" cy="1097280"/>
            </a:xfrm>
            <a:prstGeom prst="rect">
              <a:avLst/>
            </a:prstGeom>
            <a:ln>
              <a:noFill/>
            </a:ln>
            <a:effectLst>
              <a:outerShdw blurRad="292100" dist="139700" dir="2700000" algn="tl" rotWithShape="0">
                <a:srgbClr val="333333">
                  <a:alpha val="65000"/>
                </a:srgbClr>
              </a:outerShdw>
            </a:effectLst>
          </p:spPr>
        </p:pic>
        <p:pic>
          <p:nvPicPr>
            <p:cNvPr id="45" name="Picture 44">
              <a:extLst>
                <a:ext uri="{FF2B5EF4-FFF2-40B4-BE49-F238E27FC236}">
                  <a16:creationId xmlns:a16="http://schemas.microsoft.com/office/drawing/2014/main" id="{F118C42D-B1D9-B840-930C-57BCFB5B24DE}"/>
                </a:ext>
              </a:extLst>
            </p:cNvPr>
            <p:cNvPicPr>
              <a:picLocks/>
            </p:cNvPicPr>
            <p:nvPr/>
          </p:nvPicPr>
          <p:blipFill rotWithShape="1">
            <a:blip r:embed="rId27" cstate="print">
              <a:extLst>
                <a:ext uri="{28A0092B-C50C-407E-A947-70E740481C1C}">
                  <a14:useLocalDpi xmlns:a14="http://schemas.microsoft.com/office/drawing/2010/main"/>
                </a:ext>
              </a:extLst>
            </a:blip>
            <a:srcRect/>
            <a:stretch/>
          </p:blipFill>
          <p:spPr>
            <a:xfrm>
              <a:off x="2805462" y="5167734"/>
              <a:ext cx="914400" cy="1097280"/>
            </a:xfrm>
            <a:prstGeom prst="rect">
              <a:avLst/>
            </a:prstGeom>
            <a:ln>
              <a:noFill/>
            </a:ln>
            <a:effectLst>
              <a:outerShdw blurRad="292100" dist="139700" dir="2700000" algn="tl" rotWithShape="0">
                <a:srgbClr val="333333">
                  <a:alpha val="65000"/>
                </a:srgbClr>
              </a:outerShdw>
            </a:effectLst>
          </p:spPr>
        </p:pic>
        <p:pic>
          <p:nvPicPr>
            <p:cNvPr id="5" name="Picture 4" descr="A person smiling at the camera&#10;&#10;Description automatically generated with low confidence">
              <a:extLst>
                <a:ext uri="{FF2B5EF4-FFF2-40B4-BE49-F238E27FC236}">
                  <a16:creationId xmlns:a16="http://schemas.microsoft.com/office/drawing/2014/main" id="{BA4E7B97-E6C8-3245-B259-B76E41607767}"/>
                </a:ext>
              </a:extLst>
            </p:cNvPr>
            <p:cNvPicPr>
              <a:picLocks/>
            </p:cNvPicPr>
            <p:nvPr/>
          </p:nvPicPr>
          <p:blipFill>
            <a:blip r:embed="rId28" cstate="print">
              <a:extLst>
                <a:ext uri="{28A0092B-C50C-407E-A947-70E740481C1C}">
                  <a14:useLocalDpi xmlns:a14="http://schemas.microsoft.com/office/drawing/2010/main"/>
                </a:ext>
              </a:extLst>
            </a:blip>
            <a:stretch>
              <a:fillRect/>
            </a:stretch>
          </p:blipFill>
          <p:spPr>
            <a:xfrm>
              <a:off x="8049208" y="5167734"/>
              <a:ext cx="914400" cy="1097280"/>
            </a:xfrm>
            <a:prstGeom prst="rect">
              <a:avLst/>
            </a:prstGeom>
            <a:ln>
              <a:noFill/>
            </a:ln>
            <a:effectLst>
              <a:outerShdw blurRad="292100" dist="139700" dir="2700000" algn="tl" rotWithShape="0">
                <a:srgbClr val="333333">
                  <a:alpha val="65000"/>
                </a:srgbClr>
              </a:outerShdw>
            </a:effectLst>
          </p:spPr>
        </p:pic>
        <p:pic>
          <p:nvPicPr>
            <p:cNvPr id="17" name="Picture 16" descr="A person wearing glasses&#10;&#10;Description automatically generated with medium confidence">
              <a:extLst>
                <a:ext uri="{FF2B5EF4-FFF2-40B4-BE49-F238E27FC236}">
                  <a16:creationId xmlns:a16="http://schemas.microsoft.com/office/drawing/2014/main" id="{5F17B6CC-FDB4-C941-BE01-CACB82243064}"/>
                </a:ext>
              </a:extLst>
            </p:cNvPr>
            <p:cNvPicPr>
              <a:picLocks/>
            </p:cNvPicPr>
            <p:nvPr/>
          </p:nvPicPr>
          <p:blipFill>
            <a:blip r:embed="rId29" cstate="print">
              <a:extLst>
                <a:ext uri="{28A0092B-C50C-407E-A947-70E740481C1C}">
                  <a14:useLocalDpi xmlns:a14="http://schemas.microsoft.com/office/drawing/2010/main"/>
                </a:ext>
              </a:extLst>
            </a:blip>
            <a:stretch>
              <a:fillRect/>
            </a:stretch>
          </p:blipFill>
          <p:spPr>
            <a:xfrm>
              <a:off x="6301290" y="5167734"/>
              <a:ext cx="914400" cy="1097280"/>
            </a:xfrm>
            <a:prstGeom prst="rect">
              <a:avLst/>
            </a:prstGeom>
            <a:ln>
              <a:noFill/>
            </a:ln>
            <a:effectLst>
              <a:outerShdw blurRad="292100" dist="139700" dir="2700000" algn="tl" rotWithShape="0">
                <a:srgbClr val="333333">
                  <a:alpha val="65000"/>
                </a:srgbClr>
              </a:outerShdw>
            </a:effectLst>
          </p:spPr>
        </p:pic>
        <p:pic>
          <p:nvPicPr>
            <p:cNvPr id="6" name="Picture 5" descr="A person smiling for the camera&#10;&#10;Description automatically generated with medium confidence">
              <a:extLst>
                <a:ext uri="{FF2B5EF4-FFF2-40B4-BE49-F238E27FC236}">
                  <a16:creationId xmlns:a16="http://schemas.microsoft.com/office/drawing/2014/main" id="{F71AB078-82CB-4249-8FAE-49B2CC221B72}"/>
                </a:ext>
              </a:extLst>
            </p:cNvPr>
            <p:cNvPicPr>
              <a:picLocks/>
            </p:cNvPicPr>
            <p:nvPr/>
          </p:nvPicPr>
          <p:blipFill>
            <a:blip r:embed="rId30" cstate="print">
              <a:extLst>
                <a:ext uri="{28A0092B-C50C-407E-A947-70E740481C1C}">
                  <a14:useLocalDpi xmlns:a14="http://schemas.microsoft.com/office/drawing/2010/main"/>
                </a:ext>
              </a:extLst>
            </a:blip>
            <a:stretch>
              <a:fillRect/>
            </a:stretch>
          </p:blipFill>
          <p:spPr>
            <a:xfrm>
              <a:off x="4553376" y="5167734"/>
              <a:ext cx="914400" cy="1097280"/>
            </a:xfrm>
            <a:prstGeom prst="rect">
              <a:avLst/>
            </a:prstGeom>
            <a:ln>
              <a:noFill/>
            </a:ln>
            <a:effectLst>
              <a:outerShdw blurRad="292100" dist="139700" dir="2700000" algn="tl" rotWithShape="0">
                <a:srgbClr val="333333">
                  <a:alpha val="65000"/>
                </a:srgbClr>
              </a:outerShdw>
            </a:effectLst>
          </p:spPr>
        </p:pic>
        <p:pic>
          <p:nvPicPr>
            <p:cNvPr id="3090" name="Picture 18" descr="Cameron Duncan">
              <a:extLst>
                <a:ext uri="{FF2B5EF4-FFF2-40B4-BE49-F238E27FC236}">
                  <a16:creationId xmlns:a16="http://schemas.microsoft.com/office/drawing/2014/main" id="{4FFB7F86-3565-2E84-374D-550CC88D50AB}"/>
                </a:ext>
              </a:extLst>
            </p:cNvPr>
            <p:cNvPicPr>
              <a:picLocks noChangeArrowheads="1"/>
            </p:cNvPicPr>
            <p:nvPr/>
          </p:nvPicPr>
          <p:blipFill rotWithShape="1">
            <a:blip r:embed="rId31" cstate="print">
              <a:extLst>
                <a:ext uri="{28A0092B-C50C-407E-A947-70E740481C1C}">
                  <a14:useLocalDpi xmlns:a14="http://schemas.microsoft.com/office/drawing/2010/main"/>
                </a:ext>
              </a:extLst>
            </a:blip>
            <a:srcRect/>
            <a:stretch/>
          </p:blipFill>
          <p:spPr bwMode="auto">
            <a:xfrm>
              <a:off x="3679419" y="5167734"/>
              <a:ext cx="914400"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8" descr="Michelle Kelley">
              <a:extLst>
                <a:ext uri="{FF2B5EF4-FFF2-40B4-BE49-F238E27FC236}">
                  <a16:creationId xmlns:a16="http://schemas.microsoft.com/office/drawing/2014/main" id="{0E7C8FE0-B709-7857-DE9F-1B30C378A742}"/>
                </a:ext>
              </a:extLst>
            </p:cNvPr>
            <p:cNvPicPr>
              <a:picLocks noChangeArrowheads="1"/>
            </p:cNvPicPr>
            <p:nvPr/>
          </p:nvPicPr>
          <p:blipFill rotWithShape="1">
            <a:blip r:embed="rId32">
              <a:extLst>
                <a:ext uri="{28A0092B-C50C-407E-A947-70E740481C1C}">
                  <a14:useLocalDpi xmlns:a14="http://schemas.microsoft.com/office/drawing/2010/main" val="0"/>
                </a:ext>
              </a:extLst>
            </a:blip>
            <a:srcRect r="13338"/>
            <a:stretch/>
          </p:blipFill>
          <p:spPr bwMode="auto">
            <a:xfrm>
              <a:off x="5427333" y="5167734"/>
              <a:ext cx="914400"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nvGrpSpPr>
          <p:cNvPr id="31" name="Group 30">
            <a:extLst>
              <a:ext uri="{FF2B5EF4-FFF2-40B4-BE49-F238E27FC236}">
                <a16:creationId xmlns:a16="http://schemas.microsoft.com/office/drawing/2014/main" id="{DD88F21E-4C26-053D-DB8B-D83D857C28E4}"/>
              </a:ext>
            </a:extLst>
          </p:cNvPr>
          <p:cNvGrpSpPr/>
          <p:nvPr/>
        </p:nvGrpSpPr>
        <p:grpSpPr>
          <a:xfrm>
            <a:off x="171360" y="3088195"/>
            <a:ext cx="8793013" cy="1107147"/>
            <a:chOff x="171360" y="2693975"/>
            <a:chExt cx="8793013" cy="1107147"/>
          </a:xfrm>
        </p:grpSpPr>
        <p:pic>
          <p:nvPicPr>
            <p:cNvPr id="8" name="Picture 7">
              <a:extLst>
                <a:ext uri="{FF2B5EF4-FFF2-40B4-BE49-F238E27FC236}">
                  <a16:creationId xmlns:a16="http://schemas.microsoft.com/office/drawing/2014/main" id="{5B6B29F4-FA58-0B44-B226-368C29D6BFCB}"/>
                </a:ext>
              </a:extLst>
            </p:cNvPr>
            <p:cNvPicPr>
              <a:picLocks/>
            </p:cNvPicPr>
            <p:nvPr/>
          </p:nvPicPr>
          <p:blipFill rotWithShape="1">
            <a:blip r:embed="rId33" cstate="print">
              <a:extLst>
                <a:ext uri="{BEBA8EAE-BF5A-486C-A8C5-ECC9F3942E4B}">
                  <a14:imgProps xmlns:a14="http://schemas.microsoft.com/office/drawing/2010/main">
                    <a14:imgLayer r:embed="rId34">
                      <a14:imgEffect>
                        <a14:brightnessContrast bright="32000" contrast="-9000"/>
                      </a14:imgEffect>
                    </a14:imgLayer>
                  </a14:imgProps>
                </a:ext>
                <a:ext uri="{28A0092B-C50C-407E-A947-70E740481C1C}">
                  <a14:useLocalDpi xmlns:a14="http://schemas.microsoft.com/office/drawing/2010/main"/>
                </a:ext>
              </a:extLst>
            </a:blip>
            <a:srcRect l="20951" t="17714" r="23810" b="33666"/>
            <a:stretch/>
          </p:blipFill>
          <p:spPr>
            <a:xfrm>
              <a:off x="6354903" y="2693975"/>
              <a:ext cx="860787" cy="1097280"/>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4A52CF4D-2D30-AA49-80C7-EEAE7366CDF0}"/>
                </a:ext>
              </a:extLst>
            </p:cNvPr>
            <p:cNvPicPr>
              <a:picLocks/>
            </p:cNvPicPr>
            <p:nvPr/>
          </p:nvPicPr>
          <p:blipFill>
            <a:blip r:embed="rId35"/>
            <a:stretch>
              <a:fillRect/>
            </a:stretch>
          </p:blipFill>
          <p:spPr>
            <a:xfrm>
              <a:off x="7180150" y="2695041"/>
              <a:ext cx="914400" cy="1097280"/>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BA63E316-F670-B743-A211-AB1C62BB825B}"/>
                </a:ext>
              </a:extLst>
            </p:cNvPr>
            <p:cNvPicPr>
              <a:picLocks/>
            </p:cNvPicPr>
            <p:nvPr/>
          </p:nvPicPr>
          <p:blipFill>
            <a:blip r:embed="rId36"/>
            <a:stretch>
              <a:fillRect/>
            </a:stretch>
          </p:blipFill>
          <p:spPr>
            <a:xfrm>
              <a:off x="5440504" y="2695041"/>
              <a:ext cx="914400" cy="1097280"/>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BCB66CC9-0813-564D-BFE3-02D47DE1FA0E}"/>
                </a:ext>
              </a:extLst>
            </p:cNvPr>
            <p:cNvPicPr>
              <a:picLocks/>
            </p:cNvPicPr>
            <p:nvPr/>
          </p:nvPicPr>
          <p:blipFill>
            <a:blip r:embed="rId37" cstate="print">
              <a:extLst>
                <a:ext uri="{28A0092B-C50C-407E-A947-70E740481C1C}">
                  <a14:useLocalDpi xmlns:a14="http://schemas.microsoft.com/office/drawing/2010/main"/>
                </a:ext>
              </a:extLst>
            </a:blip>
            <a:stretch>
              <a:fillRect/>
            </a:stretch>
          </p:blipFill>
          <p:spPr>
            <a:xfrm>
              <a:off x="3700858" y="2695041"/>
              <a:ext cx="914400" cy="1097280"/>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E95DFFDE-DB10-A946-8DE2-B7B869E21B92}"/>
                </a:ext>
              </a:extLst>
            </p:cNvPr>
            <p:cNvPicPr>
              <a:picLocks/>
            </p:cNvPicPr>
            <p:nvPr/>
          </p:nvPicPr>
          <p:blipFill rotWithShape="1">
            <a:blip r:embed="rId38" cstate="print">
              <a:extLst>
                <a:ext uri="{28A0092B-C50C-407E-A947-70E740481C1C}">
                  <a14:useLocalDpi xmlns:a14="http://schemas.microsoft.com/office/drawing/2010/main"/>
                </a:ext>
              </a:extLst>
            </a:blip>
            <a:srcRect/>
            <a:stretch/>
          </p:blipFill>
          <p:spPr>
            <a:xfrm>
              <a:off x="8049973" y="2695041"/>
              <a:ext cx="914400" cy="1097280"/>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25D2C21D-144F-1644-B65C-83933223EECB}"/>
                </a:ext>
              </a:extLst>
            </p:cNvPr>
            <p:cNvPicPr>
              <a:picLocks/>
            </p:cNvPicPr>
            <p:nvPr/>
          </p:nvPicPr>
          <p:blipFill rotWithShape="1">
            <a:blip r:embed="rId39" cstate="print">
              <a:extLst>
                <a:ext uri="{28A0092B-C50C-407E-A947-70E740481C1C}">
                  <a14:useLocalDpi xmlns:a14="http://schemas.microsoft.com/office/drawing/2010/main"/>
                </a:ext>
              </a:extLst>
            </a:blip>
            <a:srcRect r="8841" b="-3209"/>
            <a:stretch/>
          </p:blipFill>
          <p:spPr>
            <a:xfrm>
              <a:off x="171360" y="2695042"/>
              <a:ext cx="852841" cy="1106080"/>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C67251E8-DE73-E341-B041-DB066950D85C}"/>
                </a:ext>
              </a:extLst>
            </p:cNvPr>
            <p:cNvPicPr>
              <a:picLocks/>
            </p:cNvPicPr>
            <p:nvPr/>
          </p:nvPicPr>
          <p:blipFill>
            <a:blip r:embed="rId40"/>
            <a:stretch>
              <a:fillRect/>
            </a:stretch>
          </p:blipFill>
          <p:spPr>
            <a:xfrm>
              <a:off x="2805933" y="2695041"/>
              <a:ext cx="939502" cy="1106081"/>
            </a:xfrm>
            <a:prstGeom prst="rect">
              <a:avLst/>
            </a:prstGeom>
            <a:ln>
              <a:noFill/>
            </a:ln>
            <a:effectLst>
              <a:outerShdw blurRad="292100" dist="139700" dir="2700000" algn="tl" rotWithShape="0">
                <a:srgbClr val="333333">
                  <a:alpha val="65000"/>
                </a:srgbClr>
              </a:outerShdw>
            </a:effectLst>
          </p:spPr>
        </p:pic>
        <p:pic>
          <p:nvPicPr>
            <p:cNvPr id="3098" name="Picture 26" descr="Oksana Chubenko">
              <a:extLst>
                <a:ext uri="{FF2B5EF4-FFF2-40B4-BE49-F238E27FC236}">
                  <a16:creationId xmlns:a16="http://schemas.microsoft.com/office/drawing/2014/main" id="{EA32DD10-0F27-F4DF-1123-7FB0C9215B12}"/>
                </a:ext>
              </a:extLst>
            </p:cNvPr>
            <p:cNvPicPr>
              <a:picLocks noChangeArrowheads="1"/>
            </p:cNvPicPr>
            <p:nvPr/>
          </p:nvPicPr>
          <p:blipFill rotWithShape="1">
            <a:blip r:embed="rId41" cstate="print">
              <a:extLst>
                <a:ext uri="{BEBA8EAE-BF5A-486C-A8C5-ECC9F3942E4B}">
                  <a14:imgProps xmlns:a14="http://schemas.microsoft.com/office/drawing/2010/main">
                    <a14:imgLayer r:embed="rId42">
                      <a14:imgEffect>
                        <a14:brightnessContrast bright="38000"/>
                      </a14:imgEffect>
                    </a14:imgLayer>
                  </a14:imgProps>
                </a:ext>
                <a:ext uri="{28A0092B-C50C-407E-A947-70E740481C1C}">
                  <a14:useLocalDpi xmlns:a14="http://schemas.microsoft.com/office/drawing/2010/main"/>
                </a:ext>
              </a:extLst>
            </a:blip>
            <a:srcRect/>
            <a:stretch/>
          </p:blipFill>
          <p:spPr bwMode="auto">
            <a:xfrm>
              <a:off x="1936110" y="2695041"/>
              <a:ext cx="914400"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04" name="Picture 32" descr="Chenyu Zhang">
              <a:extLst>
                <a:ext uri="{FF2B5EF4-FFF2-40B4-BE49-F238E27FC236}">
                  <a16:creationId xmlns:a16="http://schemas.microsoft.com/office/drawing/2014/main" id="{1F9E181E-05C2-F431-0E53-A9FF6C04170D}"/>
                </a:ext>
              </a:extLst>
            </p:cNvPr>
            <p:cNvPicPr>
              <a:picLocks noChangeArrowheads="1"/>
            </p:cNvPicPr>
            <p:nvPr/>
          </p:nvPicPr>
          <p:blipFill rotWithShape="1">
            <a:blip r:embed="rId43" cstate="print">
              <a:extLst>
                <a:ext uri="{28A0092B-C50C-407E-A947-70E740481C1C}">
                  <a14:useLocalDpi xmlns:a14="http://schemas.microsoft.com/office/drawing/2010/main"/>
                </a:ext>
              </a:extLst>
            </a:blip>
            <a:srcRect l="11659"/>
            <a:stretch/>
          </p:blipFill>
          <p:spPr bwMode="auto">
            <a:xfrm>
              <a:off x="1027805" y="2695041"/>
              <a:ext cx="952882"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4" descr="Chris Knill">
              <a:extLst>
                <a:ext uri="{FF2B5EF4-FFF2-40B4-BE49-F238E27FC236}">
                  <a16:creationId xmlns:a16="http://schemas.microsoft.com/office/drawing/2014/main" id="{33A0C834-55E3-9F0F-EF38-D672816D09D9}"/>
                </a:ext>
              </a:extLst>
            </p:cNvPr>
            <p:cNvPicPr>
              <a:picLocks noChangeArrowheads="1"/>
            </p:cNvPicPr>
            <p:nvPr/>
          </p:nvPicPr>
          <p:blipFill rotWithShape="1">
            <a:blip r:embed="rId44">
              <a:extLst>
                <a:ext uri="{28A0092B-C50C-407E-A947-70E740481C1C}">
                  <a14:useLocalDpi xmlns:a14="http://schemas.microsoft.com/office/drawing/2010/main" val="0"/>
                </a:ext>
              </a:extLst>
            </a:blip>
            <a:srcRect l="5737"/>
            <a:stretch/>
          </p:blipFill>
          <p:spPr bwMode="auto">
            <a:xfrm>
              <a:off x="4570681" y="2695041"/>
              <a:ext cx="914400" cy="1097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5158FD62-1FD8-6421-F214-28FBA94D251F}"/>
              </a:ext>
            </a:extLst>
          </p:cNvPr>
          <p:cNvSpPr txBox="1"/>
          <p:nvPr/>
        </p:nvSpPr>
        <p:spPr>
          <a:xfrm>
            <a:off x="114242" y="888726"/>
            <a:ext cx="8981582" cy="923330"/>
          </a:xfrm>
          <a:prstGeom prst="rect">
            <a:avLst/>
          </a:prstGeom>
          <a:noFill/>
          <a:ln>
            <a:noFill/>
          </a:ln>
        </p:spPr>
        <p:txBody>
          <a:bodyPr wrap="square" rtlCol="0">
            <a:spAutoFit/>
          </a:bodyPr>
          <a:lstStyle/>
          <a:p>
            <a:pPr lvl="0" algn="ctr"/>
            <a:r>
              <a:rPr lang="en-US" b="1" dirty="0">
                <a:solidFill>
                  <a:srgbClr val="B31B1B"/>
                </a:solidFill>
              </a:rPr>
              <a:t>54 highly-trained scientists to date</a:t>
            </a:r>
            <a:r>
              <a:rPr lang="en-US" dirty="0">
                <a:solidFill>
                  <a:srgbClr val="B31B1B"/>
                </a:solidFill>
              </a:rPr>
              <a:t> with more in the pipeline, trained in </a:t>
            </a:r>
            <a:br>
              <a:rPr lang="en-US" dirty="0">
                <a:solidFill>
                  <a:srgbClr val="B31B1B"/>
                </a:solidFill>
              </a:rPr>
            </a:br>
            <a:r>
              <a:rPr lang="en-US" dirty="0">
                <a:solidFill>
                  <a:srgbClr val="B31B1B"/>
                </a:solidFill>
              </a:rPr>
              <a:t>materials in extreme conditions, accelerators, and interdisciplinary team science.</a:t>
            </a:r>
            <a:br>
              <a:rPr lang="en-US" dirty="0">
                <a:solidFill>
                  <a:srgbClr val="B31B1B"/>
                </a:solidFill>
              </a:rPr>
            </a:br>
            <a:r>
              <a:rPr lang="en-US" dirty="0">
                <a:solidFill>
                  <a:schemeClr val="accent3"/>
                </a:solidFill>
              </a:rPr>
              <a:t>42% academia/education, 33% national lab or govt, 22% industry </a:t>
            </a:r>
          </a:p>
        </p:txBody>
      </p:sp>
      <p:sp>
        <p:nvSpPr>
          <p:cNvPr id="37" name="Date Placeholder 36">
            <a:extLst>
              <a:ext uri="{FF2B5EF4-FFF2-40B4-BE49-F238E27FC236}">
                <a16:creationId xmlns:a16="http://schemas.microsoft.com/office/drawing/2014/main" id="{6A85B1B6-9FFC-FC99-2803-2D680B9BD950}"/>
              </a:ext>
            </a:extLst>
          </p:cNvPr>
          <p:cNvSpPr>
            <a:spLocks noGrp="1"/>
          </p:cNvSpPr>
          <p:nvPr>
            <p:ph type="dt" sz="half" idx="10"/>
          </p:nvPr>
        </p:nvSpPr>
        <p:spPr/>
        <p:txBody>
          <a:bodyPr/>
          <a:lstStyle/>
          <a:p>
            <a:r>
              <a:rPr lang="en-US"/>
              <a:t>March 15, 2024</a:t>
            </a:r>
          </a:p>
        </p:txBody>
      </p:sp>
      <p:sp>
        <p:nvSpPr>
          <p:cNvPr id="39" name="Footer Placeholder 38">
            <a:extLst>
              <a:ext uri="{FF2B5EF4-FFF2-40B4-BE49-F238E27FC236}">
                <a16:creationId xmlns:a16="http://schemas.microsoft.com/office/drawing/2014/main" id="{8E935C1B-DD7C-D644-850D-E85005ED961F}"/>
              </a:ext>
            </a:extLst>
          </p:cNvPr>
          <p:cNvSpPr>
            <a:spLocks noGrp="1"/>
          </p:cNvSpPr>
          <p:nvPr>
            <p:ph type="ftr" sz="quarter" idx="11"/>
          </p:nvPr>
        </p:nvSpPr>
        <p:spPr/>
        <p:txBody>
          <a:bodyPr/>
          <a:lstStyle/>
          <a:p>
            <a:r>
              <a:rPr lang="en-US"/>
              <a:t>Patterson | EAB Meeting</a:t>
            </a:r>
          </a:p>
        </p:txBody>
      </p:sp>
    </p:spTree>
    <p:extLst>
      <p:ext uri="{BB962C8B-B14F-4D97-AF65-F5344CB8AC3E}">
        <p14:creationId xmlns:p14="http://schemas.microsoft.com/office/powerpoint/2010/main" val="4048302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5DA3EA-E8F8-AD41-1FBF-95382AD036AA}"/>
              </a:ext>
            </a:extLst>
          </p:cNvPr>
          <p:cNvSpPr>
            <a:spLocks noGrp="1"/>
          </p:cNvSpPr>
          <p:nvPr>
            <p:ph idx="1"/>
          </p:nvPr>
        </p:nvSpPr>
        <p:spPr>
          <a:xfrm>
            <a:off x="76200" y="1790833"/>
            <a:ext cx="9267092" cy="1768798"/>
          </a:xfrm>
        </p:spPr>
        <p:txBody>
          <a:bodyPr/>
          <a:lstStyle/>
          <a:p>
            <a:pPr marL="0" marR="171450" lvl="0" indent="0" algn="just">
              <a:spcBef>
                <a:spcPts val="0"/>
              </a:spcBef>
              <a:spcAft>
                <a:spcPts val="500"/>
              </a:spcAft>
              <a:buNone/>
            </a:pPr>
            <a:r>
              <a:rPr lang="en-US" sz="1800" b="1" dirty="0">
                <a:solidFill>
                  <a:schemeClr val="accent1"/>
                </a:solidFill>
                <a:effectLst/>
                <a:ea typeface="Times New Roman" panose="02020603050405020304" pitchFamily="18" charset="0"/>
              </a:rPr>
              <a:t>High performance photocathodes</a:t>
            </a:r>
            <a:endParaRPr lang="en-US" sz="1800" dirty="0">
              <a:solidFill>
                <a:schemeClr val="accent1"/>
              </a:solidFill>
              <a:effectLst/>
              <a:ea typeface="Times New Roman" panose="02020603050405020304" pitchFamily="18" charset="0"/>
            </a:endParaRPr>
          </a:p>
          <a:p>
            <a:pPr marR="171450" algn="just">
              <a:spcBef>
                <a:spcPts val="0"/>
              </a:spcBef>
              <a:spcAft>
                <a:spcPts val="500"/>
              </a:spcAft>
            </a:pPr>
            <a:r>
              <a:rPr lang="en-US" sz="1800" dirty="0">
                <a:effectLst/>
                <a:ea typeface="Times New Roman" panose="02020603050405020304" pitchFamily="18" charset="0"/>
              </a:rPr>
              <a:t>CBB is widely recognized as a world leader – perhaps </a:t>
            </a:r>
            <a:r>
              <a:rPr lang="en-US" sz="1800" i="1" dirty="0">
                <a:effectLst/>
                <a:ea typeface="Times New Roman" panose="02020603050405020304" pitchFamily="18" charset="0"/>
              </a:rPr>
              <a:t>the</a:t>
            </a:r>
            <a:r>
              <a:rPr lang="en-US" sz="1800" dirty="0">
                <a:effectLst/>
                <a:ea typeface="Times New Roman" panose="02020603050405020304" pitchFamily="18" charset="0"/>
              </a:rPr>
              <a:t> world leader </a:t>
            </a:r>
          </a:p>
          <a:p>
            <a:pPr marR="171450" algn="just">
              <a:spcBef>
                <a:spcPts val="0"/>
              </a:spcBef>
              <a:spcAft>
                <a:spcPts val="500"/>
              </a:spcAft>
            </a:pPr>
            <a:r>
              <a:rPr lang="en-US" sz="1800" dirty="0">
                <a:effectLst/>
                <a:ea typeface="Times New Roman" panose="02020603050405020304" pitchFamily="18" charset="0"/>
              </a:rPr>
              <a:t>Today most photoinjector designs incorporate an advanced photocathode</a:t>
            </a:r>
          </a:p>
          <a:p>
            <a:pPr marL="354013" marR="171450" indent="0" algn="just">
              <a:spcBef>
                <a:spcPts val="0"/>
              </a:spcBef>
              <a:spcAft>
                <a:spcPts val="500"/>
              </a:spcAft>
              <a:buNone/>
            </a:pPr>
            <a:r>
              <a:rPr lang="en-US" sz="1800" dirty="0">
                <a:solidFill>
                  <a:schemeClr val="accent4"/>
                </a:solidFill>
                <a:effectLst/>
                <a:ea typeface="Times New Roman" panose="02020603050405020304" pitchFamily="18" charset="0"/>
              </a:rPr>
              <a:t>Before CBB, copper photocathodes were the norm and in many communities, alkali-antimonide and nano-structured photocathodes were viewed with skepticism.</a:t>
            </a:r>
          </a:p>
          <a:p>
            <a:pPr marL="342900" marR="171450" lvl="0" indent="-342900" algn="just">
              <a:spcBef>
                <a:spcPts val="0"/>
              </a:spcBef>
              <a:spcAft>
                <a:spcPts val="500"/>
              </a:spcAft>
              <a:buFont typeface="Symbol" pitchFamily="2" charset="2"/>
              <a:buChar char=""/>
            </a:pPr>
            <a:endParaRPr lang="en-US" sz="1800" dirty="0">
              <a:effectLst/>
              <a:ea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3EBD4F49-3E0A-BB94-3037-0C57E63E5C36}"/>
              </a:ext>
            </a:extLst>
          </p:cNvPr>
          <p:cNvSpPr>
            <a:spLocks noGrp="1"/>
          </p:cNvSpPr>
          <p:nvPr>
            <p:ph type="title"/>
          </p:nvPr>
        </p:nvSpPr>
        <p:spPr/>
        <p:txBody>
          <a:bodyPr/>
          <a:lstStyle/>
          <a:p>
            <a:r>
              <a:rPr lang="en-US" dirty="0"/>
              <a:t>CBB Legacy: PHC and SRF</a:t>
            </a:r>
          </a:p>
        </p:txBody>
      </p:sp>
      <p:sp>
        <p:nvSpPr>
          <p:cNvPr id="4" name="Date Placeholder 3">
            <a:extLst>
              <a:ext uri="{FF2B5EF4-FFF2-40B4-BE49-F238E27FC236}">
                <a16:creationId xmlns:a16="http://schemas.microsoft.com/office/drawing/2014/main" id="{293E60E8-7F31-E8FC-F56E-4C8A60CF5AE9}"/>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865A8EEC-8DB6-DB89-1443-67C801D11AE4}"/>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6562DD3D-3E6E-7A09-6404-177F5BBF3C41}"/>
              </a:ext>
            </a:extLst>
          </p:cNvPr>
          <p:cNvSpPr>
            <a:spLocks noGrp="1"/>
          </p:cNvSpPr>
          <p:nvPr>
            <p:ph type="sldNum" sz="quarter" idx="12"/>
          </p:nvPr>
        </p:nvSpPr>
        <p:spPr/>
        <p:txBody>
          <a:bodyPr/>
          <a:lstStyle/>
          <a:p>
            <a:fld id="{921CBE81-14BD-7343-B359-01BCBA3179F9}" type="slidenum">
              <a:rPr lang="en-US" smtClean="0"/>
              <a:t>18</a:t>
            </a:fld>
            <a:endParaRPr lang="en-US"/>
          </a:p>
        </p:txBody>
      </p:sp>
      <p:sp>
        <p:nvSpPr>
          <p:cNvPr id="7" name="TextBox 6">
            <a:extLst>
              <a:ext uri="{FF2B5EF4-FFF2-40B4-BE49-F238E27FC236}">
                <a16:creationId xmlns:a16="http://schemas.microsoft.com/office/drawing/2014/main" id="{04BDC81C-4CEC-F414-3540-FD5AA9F63934}"/>
              </a:ext>
            </a:extLst>
          </p:cNvPr>
          <p:cNvSpPr txBox="1"/>
          <p:nvPr/>
        </p:nvSpPr>
        <p:spPr>
          <a:xfrm>
            <a:off x="76200" y="3719658"/>
            <a:ext cx="9067799" cy="2287806"/>
          </a:xfrm>
          <a:prstGeom prst="rect">
            <a:avLst/>
          </a:prstGeom>
          <a:noFill/>
        </p:spPr>
        <p:txBody>
          <a:bodyPr wrap="square" rtlCol="0">
            <a:spAutoFit/>
          </a:bodyPr>
          <a:lstStyle/>
          <a:p>
            <a:pPr marR="171450" lvl="0" algn="just">
              <a:spcBef>
                <a:spcPts val="0"/>
              </a:spcBef>
              <a:spcAft>
                <a:spcPts val="500"/>
              </a:spcAft>
            </a:pPr>
            <a:r>
              <a:rPr lang="en-US" sz="1800" b="1" dirty="0">
                <a:solidFill>
                  <a:schemeClr val="accent1"/>
                </a:solidFill>
                <a:effectLst/>
                <a:ea typeface="Times New Roman" panose="02020603050405020304" pitchFamily="18" charset="0"/>
              </a:rPr>
              <a:t>SRF cavities</a:t>
            </a:r>
            <a:endParaRPr lang="en-US" dirty="0">
              <a:solidFill>
                <a:schemeClr val="accent1"/>
              </a:solidFill>
              <a:ea typeface="Times New Roman" panose="02020603050405020304" pitchFamily="18" charset="0"/>
            </a:endParaRPr>
          </a:p>
          <a:p>
            <a:pPr marL="285750" marR="171450" indent="-285750">
              <a:spcAft>
                <a:spcPts val="500"/>
              </a:spcAft>
              <a:buFont typeface="Arial" panose="020B0604020202020204" pitchFamily="34" charset="0"/>
              <a:buChar char="•"/>
            </a:pPr>
            <a:r>
              <a:rPr lang="en-US" dirty="0">
                <a:solidFill>
                  <a:schemeClr val="tx1">
                    <a:lumMod val="75000"/>
                    <a:lumOff val="25000"/>
                  </a:schemeClr>
                </a:solidFill>
                <a:ea typeface="Times New Roman" panose="02020603050405020304" pitchFamily="18" charset="0"/>
              </a:rPr>
              <a:t>First successful Nb</a:t>
            </a:r>
            <a:r>
              <a:rPr lang="en-US" baseline="-25000" dirty="0">
                <a:solidFill>
                  <a:schemeClr val="tx1">
                    <a:lumMod val="75000"/>
                    <a:lumOff val="25000"/>
                  </a:schemeClr>
                </a:solidFill>
                <a:ea typeface="Times New Roman" panose="02020603050405020304" pitchFamily="18" charset="0"/>
              </a:rPr>
              <a:t>3</a:t>
            </a:r>
            <a:r>
              <a:rPr lang="en-US" dirty="0">
                <a:solidFill>
                  <a:schemeClr val="tx1">
                    <a:lumMod val="75000"/>
                    <a:lumOff val="25000"/>
                  </a:schemeClr>
                </a:solidFill>
                <a:ea typeface="Times New Roman" panose="02020603050405020304" pitchFamily="18" charset="0"/>
              </a:rPr>
              <a:t>Sn </a:t>
            </a:r>
            <a:r>
              <a:rPr lang="en-US" sz="1800" dirty="0">
                <a:solidFill>
                  <a:schemeClr val="tx1">
                    <a:lumMod val="75000"/>
                    <a:lumOff val="25000"/>
                  </a:schemeClr>
                </a:solidFill>
                <a:effectLst/>
                <a:ea typeface="Times New Roman" panose="02020603050405020304" pitchFamily="18" charset="0"/>
              </a:rPr>
              <a:t>in </a:t>
            </a:r>
            <a:r>
              <a:rPr lang="en-US" dirty="0">
                <a:solidFill>
                  <a:schemeClr val="tx1">
                    <a:lumMod val="75000"/>
                    <a:lumOff val="25000"/>
                  </a:schemeClr>
                </a:solidFill>
                <a:ea typeface="Times New Roman" panose="02020603050405020304" pitchFamily="18" charset="0"/>
              </a:rPr>
              <a:t>2015 (CBB PI </a:t>
            </a:r>
            <a:r>
              <a:rPr lang="en-US" dirty="0" err="1">
                <a:solidFill>
                  <a:schemeClr val="tx1">
                    <a:lumMod val="75000"/>
                    <a:lumOff val="25000"/>
                  </a:schemeClr>
                </a:solidFill>
                <a:ea typeface="Times New Roman" panose="02020603050405020304" pitchFamily="18" charset="0"/>
              </a:rPr>
              <a:t>Liepe</a:t>
            </a:r>
            <a:r>
              <a:rPr lang="en-US" dirty="0">
                <a:solidFill>
                  <a:schemeClr val="tx1">
                    <a:lumMod val="75000"/>
                    <a:lumOff val="25000"/>
                  </a:schemeClr>
                </a:solidFill>
                <a:ea typeface="Times New Roman" panose="02020603050405020304" pitchFamily="18" charset="0"/>
              </a:rPr>
              <a:t>)</a:t>
            </a:r>
            <a:br>
              <a:rPr lang="en-US" dirty="0">
                <a:solidFill>
                  <a:schemeClr val="tx1">
                    <a:lumMod val="75000"/>
                    <a:lumOff val="25000"/>
                  </a:schemeClr>
                </a:solidFill>
                <a:ea typeface="Times New Roman" panose="02020603050405020304" pitchFamily="18" charset="0"/>
              </a:rPr>
            </a:br>
            <a:r>
              <a:rPr lang="en-US" dirty="0">
                <a:solidFill>
                  <a:schemeClr val="accent4"/>
                </a:solidFill>
                <a:ea typeface="Times New Roman" panose="02020603050405020304" pitchFamily="18" charset="0"/>
              </a:rPr>
              <a:t>Performance similar to Nb, but at 4K rather than 2K</a:t>
            </a:r>
          </a:p>
          <a:p>
            <a:pPr marL="285750" marR="171450" indent="-285750">
              <a:spcAft>
                <a:spcPts val="500"/>
              </a:spcAft>
              <a:buFont typeface="Arial" panose="020B0604020202020204" pitchFamily="34" charset="0"/>
              <a:buChar char="•"/>
            </a:pPr>
            <a:r>
              <a:rPr lang="en-US" dirty="0">
                <a:solidFill>
                  <a:schemeClr val="tx1">
                    <a:lumMod val="75000"/>
                    <a:lumOff val="25000"/>
                  </a:schemeClr>
                </a:solidFill>
              </a:rPr>
              <a:t>Nb</a:t>
            </a:r>
            <a:r>
              <a:rPr lang="en-US" baseline="-25000" dirty="0">
                <a:solidFill>
                  <a:schemeClr val="tx1">
                    <a:lumMod val="75000"/>
                    <a:lumOff val="25000"/>
                  </a:schemeClr>
                </a:solidFill>
              </a:rPr>
              <a:t>3</a:t>
            </a:r>
            <a:r>
              <a:rPr lang="en-US" dirty="0">
                <a:solidFill>
                  <a:schemeClr val="tx1">
                    <a:lumMod val="75000"/>
                    <a:lumOff val="25000"/>
                  </a:schemeClr>
                </a:solidFill>
              </a:rPr>
              <a:t>Sn growth methods and understanding of the impact of defects. </a:t>
            </a:r>
            <a:br>
              <a:rPr lang="en-US" dirty="0"/>
            </a:br>
            <a:r>
              <a:rPr lang="en-US" dirty="0">
                <a:solidFill>
                  <a:schemeClr val="accent4"/>
                </a:solidFill>
              </a:rPr>
              <a:t>Labs and industry use CBB know-how for Nb</a:t>
            </a:r>
            <a:r>
              <a:rPr lang="en-US" baseline="-25000" dirty="0">
                <a:solidFill>
                  <a:schemeClr val="accent4"/>
                </a:solidFill>
              </a:rPr>
              <a:t>3</a:t>
            </a:r>
            <a:r>
              <a:rPr lang="en-US" dirty="0">
                <a:solidFill>
                  <a:schemeClr val="accent4"/>
                </a:solidFill>
              </a:rPr>
              <a:t>Sn growth.</a:t>
            </a:r>
          </a:p>
          <a:p>
            <a:pPr marL="285750" marR="171450" lvl="0" indent="-285750">
              <a:spcBef>
                <a:spcPts val="0"/>
              </a:spcBef>
              <a:spcAft>
                <a:spcPts val="500"/>
              </a:spcAft>
              <a:buFont typeface="Arial" panose="020B0604020202020204" pitchFamily="34" charset="0"/>
              <a:buChar char="•"/>
            </a:pPr>
            <a:r>
              <a:rPr lang="en-US" dirty="0">
                <a:solidFill>
                  <a:schemeClr val="tx1">
                    <a:lumMod val="75000"/>
                    <a:lumOff val="25000"/>
                  </a:schemeClr>
                </a:solidFill>
                <a:ea typeface="Times New Roman" panose="02020603050405020304" pitchFamily="18" charset="0"/>
              </a:rPr>
              <a:t>Alternative Nb</a:t>
            </a:r>
            <a:r>
              <a:rPr lang="en-US" baseline="-25000" dirty="0">
                <a:solidFill>
                  <a:schemeClr val="tx1">
                    <a:lumMod val="75000"/>
                    <a:lumOff val="25000"/>
                  </a:schemeClr>
                </a:solidFill>
                <a:ea typeface="Times New Roman" panose="02020603050405020304" pitchFamily="18" charset="0"/>
              </a:rPr>
              <a:t>3</a:t>
            </a:r>
            <a:r>
              <a:rPr lang="en-US" dirty="0">
                <a:solidFill>
                  <a:schemeClr val="tx1">
                    <a:lumMod val="75000"/>
                    <a:lumOff val="25000"/>
                  </a:schemeClr>
                </a:solidFill>
                <a:ea typeface="Times New Roman" panose="02020603050405020304" pitchFamily="18" charset="0"/>
              </a:rPr>
              <a:t>Sn growth: pioneering </a:t>
            </a:r>
            <a:r>
              <a:rPr lang="en-US" sz="1800" dirty="0">
                <a:solidFill>
                  <a:schemeClr val="tx1">
                    <a:lumMod val="75000"/>
                    <a:lumOff val="25000"/>
                  </a:schemeClr>
                </a:solidFill>
                <a:effectLst/>
                <a:ea typeface="Times New Roman" panose="02020603050405020304" pitchFamily="18" charset="0"/>
              </a:rPr>
              <a:t>chemical vapor deposition</a:t>
            </a:r>
          </a:p>
          <a:p>
            <a:pPr marL="285750" marR="171450" lvl="0" indent="-285750">
              <a:spcBef>
                <a:spcPts val="0"/>
              </a:spcBef>
              <a:spcAft>
                <a:spcPts val="500"/>
              </a:spcAft>
              <a:buFont typeface="Arial" panose="020B0604020202020204" pitchFamily="34" charset="0"/>
              <a:buChar char="•"/>
            </a:pPr>
            <a:r>
              <a:rPr lang="en-US" sz="1800" dirty="0" err="1">
                <a:solidFill>
                  <a:schemeClr val="tx1">
                    <a:lumMod val="75000"/>
                    <a:lumOff val="25000"/>
                  </a:schemeClr>
                </a:solidFill>
                <a:effectLst/>
                <a:ea typeface="Times New Roman" panose="02020603050405020304" pitchFamily="18" charset="0"/>
              </a:rPr>
              <a:t>NbZr</a:t>
            </a:r>
            <a:r>
              <a:rPr lang="en-US" sz="1800" dirty="0">
                <a:solidFill>
                  <a:schemeClr val="tx1">
                    <a:lumMod val="75000"/>
                    <a:lumOff val="25000"/>
                  </a:schemeClr>
                </a:solidFill>
                <a:effectLst/>
                <a:ea typeface="Times New Roman" panose="02020603050405020304" pitchFamily="18" charset="0"/>
              </a:rPr>
              <a:t> as the next direction in SRF cavities</a:t>
            </a:r>
          </a:p>
        </p:txBody>
      </p:sp>
      <p:sp>
        <p:nvSpPr>
          <p:cNvPr id="8" name="TextBox 7">
            <a:extLst>
              <a:ext uri="{FF2B5EF4-FFF2-40B4-BE49-F238E27FC236}">
                <a16:creationId xmlns:a16="http://schemas.microsoft.com/office/drawing/2014/main" id="{1DB7551F-FB15-3499-C86E-EFF8E2315AC0}"/>
              </a:ext>
            </a:extLst>
          </p:cNvPr>
          <p:cNvSpPr txBox="1"/>
          <p:nvPr/>
        </p:nvSpPr>
        <p:spPr>
          <a:xfrm>
            <a:off x="76200" y="902878"/>
            <a:ext cx="8991600" cy="830997"/>
          </a:xfrm>
          <a:prstGeom prst="rect">
            <a:avLst/>
          </a:prstGeom>
          <a:noFill/>
        </p:spPr>
        <p:txBody>
          <a:bodyPr wrap="square" rtlCol="0">
            <a:spAutoFit/>
          </a:bodyPr>
          <a:lstStyle/>
          <a:p>
            <a:pPr algn="ctr"/>
            <a:r>
              <a:rPr lang="en-US" sz="2400" dirty="0">
                <a:solidFill>
                  <a:schemeClr val="accent3"/>
                </a:solidFill>
              </a:rPr>
              <a:t>Accelerator expertise, combined with Accelerator Materials, </a:t>
            </a:r>
            <a:br>
              <a:rPr lang="en-US" sz="2400" dirty="0">
                <a:solidFill>
                  <a:schemeClr val="accent3"/>
                </a:solidFill>
              </a:rPr>
            </a:br>
            <a:r>
              <a:rPr lang="en-US" sz="2400" dirty="0">
                <a:solidFill>
                  <a:schemeClr val="accent3"/>
                </a:solidFill>
              </a:rPr>
              <a:t>is transformative</a:t>
            </a:r>
          </a:p>
        </p:txBody>
      </p:sp>
    </p:spTree>
    <p:extLst>
      <p:ext uri="{BB962C8B-B14F-4D97-AF65-F5344CB8AC3E}">
        <p14:creationId xmlns:p14="http://schemas.microsoft.com/office/powerpoint/2010/main" val="3748484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F1D7B4-96A4-32BB-9053-78A28084C419}"/>
              </a:ext>
            </a:extLst>
          </p:cNvPr>
          <p:cNvSpPr>
            <a:spLocks noGrp="1"/>
          </p:cNvSpPr>
          <p:nvPr>
            <p:ph idx="1"/>
          </p:nvPr>
        </p:nvSpPr>
        <p:spPr>
          <a:xfrm>
            <a:off x="41814" y="902427"/>
            <a:ext cx="4120241" cy="5482046"/>
          </a:xfrm>
        </p:spPr>
        <p:txBody>
          <a:bodyPr/>
          <a:lstStyle/>
          <a:p>
            <a:pPr marL="0" marR="0" lvl="0" indent="0">
              <a:spcBef>
                <a:spcPts val="0"/>
              </a:spcBef>
              <a:spcAft>
                <a:spcPts val="600"/>
              </a:spcAft>
              <a:buNone/>
            </a:pPr>
            <a:r>
              <a:rPr lang="en-US" sz="2000" dirty="0">
                <a:solidFill>
                  <a:schemeClr val="accent1"/>
                </a:solidFill>
                <a:effectLst/>
                <a:ea typeface="Times New Roman" panose="02020603050405020304" pitchFamily="18" charset="0"/>
              </a:rPr>
              <a:t>Photoemission and Photocathodes</a:t>
            </a:r>
          </a:p>
          <a:p>
            <a:pPr marL="342900" indent="-342900">
              <a:spcBef>
                <a:spcPts val="0"/>
              </a:spcBef>
              <a:spcAft>
                <a:spcPts val="600"/>
              </a:spcAft>
              <a:buFont typeface="Symbol" pitchFamily="2" charset="2"/>
              <a:buChar char=""/>
            </a:pPr>
            <a:r>
              <a:rPr lang="en-US" sz="1800" dirty="0">
                <a:ea typeface="Times New Roman" panose="02020603050405020304" pitchFamily="18" charset="0"/>
              </a:rPr>
              <a:t>C</a:t>
            </a:r>
            <a:r>
              <a:rPr lang="en-US" sz="1800" dirty="0">
                <a:effectLst/>
                <a:ea typeface="Times New Roman" panose="02020603050405020304" pitchFamily="18" charset="0"/>
              </a:rPr>
              <a:t>oherent, three-body electron-phonon-photon scattering </a:t>
            </a:r>
            <a:br>
              <a:rPr lang="en-US" sz="1800" dirty="0">
                <a:effectLst/>
                <a:ea typeface="Times New Roman" panose="02020603050405020304" pitchFamily="18" charset="0"/>
              </a:rPr>
            </a:br>
            <a:r>
              <a:rPr lang="en-US" sz="1400" i="1" dirty="0" err="1">
                <a:solidFill>
                  <a:schemeClr val="accent4"/>
                </a:solidFill>
                <a:effectLst/>
                <a:ea typeface="Times New Roman" panose="02020603050405020304" pitchFamily="18" charset="0"/>
              </a:rPr>
              <a:t>Nangoi</a:t>
            </a:r>
            <a:r>
              <a:rPr lang="en-US" sz="1400" i="1" dirty="0">
                <a:solidFill>
                  <a:schemeClr val="accent4"/>
                </a:solidFill>
                <a:effectLst/>
                <a:ea typeface="Times New Roman" panose="02020603050405020304" pitchFamily="18" charset="0"/>
              </a:rPr>
              <a:t>, Karkare, </a:t>
            </a:r>
            <a:r>
              <a:rPr lang="en-US" sz="1400" i="1" dirty="0" err="1">
                <a:solidFill>
                  <a:schemeClr val="accent4"/>
                </a:solidFill>
                <a:effectLst/>
                <a:ea typeface="Times New Roman" panose="02020603050405020304" pitchFamily="18" charset="0"/>
              </a:rPr>
              <a:t>Sundararaman</a:t>
            </a:r>
            <a:r>
              <a:rPr lang="en-US" sz="1400" i="1" dirty="0">
                <a:solidFill>
                  <a:schemeClr val="accent4"/>
                </a:solidFill>
                <a:effectLst/>
                <a:ea typeface="Times New Roman" panose="02020603050405020304" pitchFamily="18" charset="0"/>
              </a:rPr>
              <a:t>, </a:t>
            </a:r>
            <a:r>
              <a:rPr lang="en-US" sz="1400" i="1" dirty="0" err="1">
                <a:solidFill>
                  <a:schemeClr val="accent4"/>
                </a:solidFill>
                <a:effectLst/>
                <a:ea typeface="Times New Roman" panose="02020603050405020304" pitchFamily="18" charset="0"/>
              </a:rPr>
              <a:t>Padmore</a:t>
            </a:r>
            <a:r>
              <a:rPr lang="en-US" sz="1400" i="1" dirty="0">
                <a:solidFill>
                  <a:schemeClr val="accent4"/>
                </a:solidFill>
                <a:effectLst/>
                <a:ea typeface="Times New Roman" panose="02020603050405020304" pitchFamily="18" charset="0"/>
              </a:rPr>
              <a:t>, and Arias, Phys. Rev. B, </a:t>
            </a:r>
            <a:r>
              <a:rPr lang="en-US" sz="1400" b="1" i="1" dirty="0">
                <a:solidFill>
                  <a:schemeClr val="accent4"/>
                </a:solidFill>
                <a:effectLst/>
                <a:ea typeface="Times New Roman" panose="02020603050405020304" pitchFamily="18" charset="0"/>
              </a:rPr>
              <a:t>104</a:t>
            </a:r>
            <a:r>
              <a:rPr lang="en-US" sz="1400" i="1" dirty="0">
                <a:solidFill>
                  <a:schemeClr val="accent4"/>
                </a:solidFill>
                <a:effectLst/>
                <a:ea typeface="Times New Roman" panose="02020603050405020304" pitchFamily="18" charset="0"/>
              </a:rPr>
              <a:t>, 115132  (2021)</a:t>
            </a:r>
          </a:p>
          <a:p>
            <a:pPr marL="342900" indent="-342900">
              <a:spcBef>
                <a:spcPts val="0"/>
              </a:spcBef>
              <a:spcAft>
                <a:spcPts val="600"/>
              </a:spcAft>
              <a:buFont typeface="Symbol" pitchFamily="2" charset="2"/>
              <a:buChar char=""/>
            </a:pPr>
            <a:r>
              <a:rPr lang="en-US" sz="1800" dirty="0">
                <a:ea typeface="Times New Roman" panose="02020603050405020304" pitchFamily="18" charset="0"/>
              </a:rPr>
              <a:t>Light-induced</a:t>
            </a:r>
            <a:r>
              <a:rPr lang="en-US" sz="1800" dirty="0">
                <a:effectLst/>
                <a:ea typeface="Times New Roman" panose="02020603050405020304" pitchFamily="18" charset="0"/>
              </a:rPr>
              <a:t>, non-equilibrium electron distributions </a:t>
            </a:r>
            <a:br>
              <a:rPr lang="en-US" sz="1800" dirty="0">
                <a:effectLst/>
                <a:ea typeface="Times New Roman" panose="02020603050405020304" pitchFamily="18" charset="0"/>
              </a:rPr>
            </a:br>
            <a:r>
              <a:rPr lang="en-US" sz="1400" i="1" dirty="0">
                <a:solidFill>
                  <a:schemeClr val="accent4"/>
                </a:solidFill>
                <a:effectLst/>
                <a:ea typeface="Times New Roman" panose="02020603050405020304" pitchFamily="18" charset="0"/>
              </a:rPr>
              <a:t>Maxson et al, NIM-A</a:t>
            </a:r>
            <a:r>
              <a:rPr lang="en-US" sz="1400" b="1" i="1" dirty="0">
                <a:solidFill>
                  <a:schemeClr val="accent4"/>
                </a:solidFill>
                <a:effectLst/>
                <a:ea typeface="Times New Roman" panose="02020603050405020304" pitchFamily="18" charset="0"/>
              </a:rPr>
              <a:t> 865</a:t>
            </a:r>
            <a:r>
              <a:rPr lang="en-US" sz="1400" i="1" dirty="0">
                <a:solidFill>
                  <a:schemeClr val="accent4"/>
                </a:solidFill>
                <a:effectLst/>
                <a:ea typeface="Times New Roman" panose="02020603050405020304" pitchFamily="18" charset="0"/>
              </a:rPr>
              <a:t>, pp. 99–104 (2017)</a:t>
            </a:r>
            <a:endParaRPr lang="en-US" sz="1600" i="1" dirty="0">
              <a:solidFill>
                <a:schemeClr val="accent4"/>
              </a:solidFill>
              <a:effectLst/>
              <a:ea typeface="Times New Roman" panose="02020603050405020304" pitchFamily="18" charset="0"/>
            </a:endParaRPr>
          </a:p>
          <a:p>
            <a:pPr marL="342900" indent="-342900">
              <a:spcBef>
                <a:spcPts val="0"/>
              </a:spcBef>
              <a:spcAft>
                <a:spcPts val="600"/>
              </a:spcAft>
              <a:buFont typeface="Symbol" pitchFamily="2" charset="2"/>
              <a:buChar char=""/>
            </a:pPr>
            <a:r>
              <a:rPr lang="en-US" sz="1800" dirty="0">
                <a:ea typeface="Times New Roman" panose="02020603050405020304" pitchFamily="18" charset="0"/>
              </a:rPr>
              <a:t>Multi-photon processes</a:t>
            </a:r>
            <a:br>
              <a:rPr lang="en-US" sz="1800" dirty="0">
                <a:effectLst/>
                <a:ea typeface="Times New Roman" panose="02020603050405020304" pitchFamily="18" charset="0"/>
              </a:rPr>
            </a:br>
            <a:r>
              <a:rPr lang="en-US" sz="1400" i="1" dirty="0">
                <a:solidFill>
                  <a:schemeClr val="accent4"/>
                </a:solidFill>
                <a:effectLst/>
                <a:ea typeface="Times New Roman" panose="02020603050405020304" pitchFamily="18" charset="0"/>
              </a:rPr>
              <a:t>Maxson et al, NIM-A</a:t>
            </a:r>
            <a:r>
              <a:rPr lang="en-US" sz="1400" b="1" i="1" dirty="0">
                <a:solidFill>
                  <a:schemeClr val="accent4"/>
                </a:solidFill>
                <a:effectLst/>
                <a:ea typeface="Times New Roman" panose="02020603050405020304" pitchFamily="18" charset="0"/>
              </a:rPr>
              <a:t> 865</a:t>
            </a:r>
            <a:r>
              <a:rPr lang="en-US" sz="1400" i="1" dirty="0">
                <a:solidFill>
                  <a:schemeClr val="accent4"/>
                </a:solidFill>
                <a:effectLst/>
                <a:ea typeface="Times New Roman" panose="02020603050405020304" pitchFamily="18" charset="0"/>
              </a:rPr>
              <a:t>, pp. 99–104 (2017);  </a:t>
            </a:r>
            <a:r>
              <a:rPr lang="en-US" sz="1400" i="1" dirty="0" err="1">
                <a:solidFill>
                  <a:schemeClr val="accent4"/>
                </a:solidFill>
                <a:ea typeface="Times New Roman" panose="02020603050405020304" pitchFamily="18" charset="0"/>
              </a:rPr>
              <a:t>Nangoi</a:t>
            </a:r>
            <a:r>
              <a:rPr lang="en-US" sz="1400" i="1" dirty="0">
                <a:solidFill>
                  <a:schemeClr val="accent4"/>
                </a:solidFill>
                <a:ea typeface="Times New Roman" panose="02020603050405020304" pitchFamily="18" charset="0"/>
              </a:rPr>
              <a:t>, PhD Thesis, Cornell University (2022);  </a:t>
            </a:r>
            <a:r>
              <a:rPr lang="en-US" sz="1400" i="1" dirty="0">
                <a:solidFill>
                  <a:schemeClr val="accent4"/>
                </a:solidFill>
                <a:effectLst/>
                <a:ea typeface="Times New Roman" panose="02020603050405020304" pitchFamily="18" charset="0"/>
              </a:rPr>
              <a:t>Bae et al, J. Appl. Phys.</a:t>
            </a:r>
            <a:r>
              <a:rPr lang="en-US" sz="1400" i="1" dirty="0">
                <a:solidFill>
                  <a:schemeClr val="accent4"/>
                </a:solidFill>
                <a:ea typeface="Times New Roman" panose="02020603050405020304" pitchFamily="18" charset="0"/>
              </a:rPr>
              <a:t> </a:t>
            </a:r>
            <a:r>
              <a:rPr lang="en-US" sz="1400" b="1" i="1" dirty="0">
                <a:solidFill>
                  <a:schemeClr val="accent4"/>
                </a:solidFill>
                <a:effectLst/>
                <a:ea typeface="Times New Roman" panose="02020603050405020304" pitchFamily="18" charset="0"/>
              </a:rPr>
              <a:t>124</a:t>
            </a:r>
            <a:r>
              <a:rPr lang="en-US" sz="1400" i="1" dirty="0">
                <a:solidFill>
                  <a:schemeClr val="accent4"/>
                </a:solidFill>
                <a:effectLst/>
                <a:ea typeface="Times New Roman" panose="02020603050405020304" pitchFamily="18" charset="0"/>
              </a:rPr>
              <a:t>, no. 24, p. 244903 (2018)</a:t>
            </a:r>
          </a:p>
          <a:p>
            <a:pPr marL="342900" indent="-342900">
              <a:spcBef>
                <a:spcPts val="0"/>
              </a:spcBef>
              <a:spcAft>
                <a:spcPts val="600"/>
              </a:spcAft>
              <a:buFont typeface="Symbol" pitchFamily="2" charset="2"/>
              <a:buChar char=""/>
            </a:pPr>
            <a:r>
              <a:rPr lang="en-US" sz="1800" i="1" dirty="0">
                <a:ea typeface="Times New Roman" panose="02020603050405020304" pitchFamily="18" charset="0"/>
              </a:rPr>
              <a:t>Ab initio </a:t>
            </a:r>
            <a:r>
              <a:rPr lang="en-US" sz="1800" dirty="0">
                <a:ea typeface="Times New Roman" panose="02020603050405020304" pitchFamily="18" charset="0"/>
              </a:rPr>
              <a:t>plane-wave, truncated Green’s function approach to electron scattering states</a:t>
            </a:r>
            <a:br>
              <a:rPr lang="en-US" sz="1800" dirty="0">
                <a:ea typeface="Times New Roman" panose="02020603050405020304" pitchFamily="18" charset="0"/>
              </a:rPr>
            </a:br>
            <a:r>
              <a:rPr lang="en-US" sz="1400" i="1" dirty="0">
                <a:solidFill>
                  <a:schemeClr val="accent4"/>
                </a:solidFill>
                <a:ea typeface="Times New Roman" panose="02020603050405020304" pitchFamily="18" charset="0"/>
              </a:rPr>
              <a:t>Wu, in preparation</a:t>
            </a:r>
          </a:p>
        </p:txBody>
      </p:sp>
      <p:sp>
        <p:nvSpPr>
          <p:cNvPr id="3" name="Title 2">
            <a:extLst>
              <a:ext uri="{FF2B5EF4-FFF2-40B4-BE49-F238E27FC236}">
                <a16:creationId xmlns:a16="http://schemas.microsoft.com/office/drawing/2014/main" id="{94F55D03-01B8-9C5A-BCFD-AB4B8CFB76AB}"/>
              </a:ext>
            </a:extLst>
          </p:cNvPr>
          <p:cNvSpPr>
            <a:spLocks noGrp="1"/>
          </p:cNvSpPr>
          <p:nvPr>
            <p:ph type="title"/>
          </p:nvPr>
        </p:nvSpPr>
        <p:spPr/>
        <p:txBody>
          <a:bodyPr/>
          <a:lstStyle/>
          <a:p>
            <a:r>
              <a:rPr lang="en-US" dirty="0"/>
              <a:t>Accelerator Materials</a:t>
            </a:r>
          </a:p>
        </p:txBody>
      </p:sp>
      <p:sp>
        <p:nvSpPr>
          <p:cNvPr id="4" name="Date Placeholder 3">
            <a:extLst>
              <a:ext uri="{FF2B5EF4-FFF2-40B4-BE49-F238E27FC236}">
                <a16:creationId xmlns:a16="http://schemas.microsoft.com/office/drawing/2014/main" id="{A6DA6CB3-5875-D53B-DAAB-F806DE90DA42}"/>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55AC180F-541B-1771-E063-E9812078AC49}"/>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4701FD93-4285-CB43-A24E-7CD1CF36A9D5}"/>
              </a:ext>
            </a:extLst>
          </p:cNvPr>
          <p:cNvSpPr>
            <a:spLocks noGrp="1"/>
          </p:cNvSpPr>
          <p:nvPr>
            <p:ph type="sldNum" sz="quarter" idx="12"/>
          </p:nvPr>
        </p:nvSpPr>
        <p:spPr/>
        <p:txBody>
          <a:bodyPr/>
          <a:lstStyle/>
          <a:p>
            <a:fld id="{921CBE81-14BD-7343-B359-01BCBA3179F9}" type="slidenum">
              <a:rPr lang="en-US" smtClean="0"/>
              <a:t>19</a:t>
            </a:fld>
            <a:endParaRPr lang="en-US"/>
          </a:p>
        </p:txBody>
      </p:sp>
      <p:sp>
        <p:nvSpPr>
          <p:cNvPr id="7" name="TextBox 6">
            <a:extLst>
              <a:ext uri="{FF2B5EF4-FFF2-40B4-BE49-F238E27FC236}">
                <a16:creationId xmlns:a16="http://schemas.microsoft.com/office/drawing/2014/main" id="{342195E5-2D25-E7BE-0BE8-79829582382E}"/>
              </a:ext>
            </a:extLst>
          </p:cNvPr>
          <p:cNvSpPr txBox="1"/>
          <p:nvPr/>
        </p:nvSpPr>
        <p:spPr>
          <a:xfrm>
            <a:off x="4229100" y="902427"/>
            <a:ext cx="4871358" cy="6263253"/>
          </a:xfrm>
          <a:prstGeom prst="rect">
            <a:avLst/>
          </a:prstGeom>
          <a:noFill/>
        </p:spPr>
        <p:txBody>
          <a:bodyPr wrap="square" rtlCol="0">
            <a:spAutoFit/>
          </a:bodyPr>
          <a:lstStyle/>
          <a:p>
            <a:pPr marR="0" lvl="0">
              <a:spcBef>
                <a:spcPts val="0"/>
              </a:spcBef>
              <a:spcAft>
                <a:spcPts val="600"/>
              </a:spcAft>
            </a:pPr>
            <a:r>
              <a:rPr lang="en-US" sz="2000" dirty="0">
                <a:solidFill>
                  <a:schemeClr val="accent1"/>
                </a:solidFill>
                <a:ea typeface="Times New Roman" panose="02020603050405020304" pitchFamily="18" charset="0"/>
              </a:rPr>
              <a:t>Superconductivity and SRF cavities</a:t>
            </a:r>
          </a:p>
          <a:p>
            <a:pPr marL="285750" indent="-285750">
              <a:spcAft>
                <a:spcPts val="600"/>
              </a:spcAft>
              <a:buFont typeface="Arial" panose="020B0604020202020204" pitchFamily="34" charset="0"/>
              <a:buChar char="•"/>
            </a:pPr>
            <a:r>
              <a:rPr lang="en-US" dirty="0">
                <a:solidFill>
                  <a:schemeClr val="tx1">
                    <a:lumMod val="75000"/>
                    <a:lumOff val="25000"/>
                  </a:schemeClr>
                </a:solidFill>
                <a:effectLst/>
                <a:ea typeface="Times New Roman" panose="02020603050405020304" pitchFamily="18" charset="0"/>
              </a:rPr>
              <a:t>Defect formation and impact on the Fermi-level density of states (related to Tc) </a:t>
            </a:r>
            <a:r>
              <a:rPr lang="en-US" sz="1400" i="1" dirty="0" err="1">
                <a:solidFill>
                  <a:schemeClr val="accent4"/>
                </a:solidFill>
                <a:effectLst/>
                <a:ea typeface="Times New Roman" panose="02020603050405020304" pitchFamily="18" charset="0"/>
              </a:rPr>
              <a:t>Sitaraman</a:t>
            </a:r>
            <a:r>
              <a:rPr lang="en-US" sz="1400" i="1" dirty="0">
                <a:solidFill>
                  <a:schemeClr val="accent4"/>
                </a:solidFill>
                <a:effectLst/>
                <a:ea typeface="Times New Roman" panose="02020603050405020304" pitchFamily="18" charset="0"/>
              </a:rPr>
              <a:t> et al, Phys. Rev. B </a:t>
            </a:r>
            <a:r>
              <a:rPr lang="en-US" sz="1400" b="1" i="1" dirty="0">
                <a:solidFill>
                  <a:schemeClr val="accent4"/>
                </a:solidFill>
                <a:effectLst/>
                <a:ea typeface="Times New Roman" panose="02020603050405020304" pitchFamily="18" charset="0"/>
              </a:rPr>
              <a:t>103</a:t>
            </a:r>
            <a:r>
              <a:rPr lang="en-US" sz="1400" i="1" dirty="0">
                <a:solidFill>
                  <a:schemeClr val="accent4"/>
                </a:solidFill>
                <a:effectLst/>
                <a:ea typeface="Times New Roman" panose="02020603050405020304" pitchFamily="18" charset="0"/>
              </a:rPr>
              <a:t>, 115106 (2021); Kelley, </a:t>
            </a:r>
            <a:r>
              <a:rPr lang="en-US" sz="1400" i="1" dirty="0" err="1">
                <a:solidFill>
                  <a:schemeClr val="accent4"/>
                </a:solidFill>
                <a:effectLst/>
                <a:ea typeface="Times New Roman" panose="02020603050405020304" pitchFamily="18" charset="0"/>
              </a:rPr>
              <a:t>Sitaraman</a:t>
            </a:r>
            <a:r>
              <a:rPr lang="en-US" sz="1400" i="1" dirty="0">
                <a:solidFill>
                  <a:schemeClr val="accent4"/>
                </a:solidFill>
                <a:effectLst/>
                <a:ea typeface="Times New Roman" panose="02020603050405020304" pitchFamily="18" charset="0"/>
              </a:rPr>
              <a:t>, and Arias, </a:t>
            </a:r>
            <a:r>
              <a:rPr lang="en-US" sz="1400" i="1" dirty="0" err="1">
                <a:solidFill>
                  <a:schemeClr val="accent4"/>
                </a:solidFill>
                <a:effectLst/>
                <a:ea typeface="Times New Roman" panose="02020603050405020304" pitchFamily="18" charset="0"/>
              </a:rPr>
              <a:t>Supercond</a:t>
            </a:r>
            <a:r>
              <a:rPr lang="en-US" sz="1400" i="1" dirty="0">
                <a:solidFill>
                  <a:schemeClr val="accent4"/>
                </a:solidFill>
                <a:effectLst/>
                <a:ea typeface="Times New Roman" panose="02020603050405020304" pitchFamily="18" charset="0"/>
              </a:rPr>
              <a:t>. Sci. Technol., </a:t>
            </a:r>
            <a:r>
              <a:rPr lang="en-US" sz="1400" b="1" i="1" dirty="0">
                <a:solidFill>
                  <a:schemeClr val="accent4"/>
                </a:solidFill>
                <a:effectLst/>
                <a:ea typeface="Times New Roman" panose="02020603050405020304" pitchFamily="18" charset="0"/>
              </a:rPr>
              <a:t>34</a:t>
            </a:r>
            <a:r>
              <a:rPr lang="en-US" sz="1400" i="1" dirty="0">
                <a:solidFill>
                  <a:schemeClr val="accent4"/>
                </a:solidFill>
                <a:effectLst/>
                <a:ea typeface="Times New Roman" panose="02020603050405020304" pitchFamily="18" charset="0"/>
              </a:rPr>
              <a:t>, no. 1, p. 015015 (2021</a:t>
            </a:r>
            <a:r>
              <a:rPr lang="en-US" sz="1400" i="1" dirty="0">
                <a:solidFill>
                  <a:schemeClr val="accent4"/>
                </a:solidFill>
                <a:ea typeface="Times New Roman" panose="02020603050405020304" pitchFamily="18" charset="0"/>
              </a:rPr>
              <a:t>).</a:t>
            </a:r>
            <a:endParaRPr lang="en-US" sz="1400" i="1" dirty="0">
              <a:solidFill>
                <a:schemeClr val="accent4"/>
              </a:solidFill>
              <a:effectLst/>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dirty="0">
                <a:ea typeface="Times New Roman" panose="02020603050405020304" pitchFamily="18" charset="0"/>
              </a:rPr>
              <a:t>Experimentally-validated </a:t>
            </a:r>
            <a:r>
              <a:rPr lang="en-US" i="1" dirty="0">
                <a:ea typeface="Times New Roman" panose="02020603050405020304" pitchFamily="18" charset="0"/>
              </a:rPr>
              <a:t>ab initio </a:t>
            </a:r>
            <a:r>
              <a:rPr lang="en-US" dirty="0">
                <a:ea typeface="Times New Roman" panose="02020603050405020304" pitchFamily="18" charset="0"/>
              </a:rPr>
              <a:t>theory of </a:t>
            </a:r>
            <a:r>
              <a:rPr lang="en-US" dirty="0">
                <a:effectLst/>
                <a:ea typeface="Times New Roman" panose="02020603050405020304" pitchFamily="18" charset="0"/>
              </a:rPr>
              <a:t>Helium Atom Scattering (HAS)</a:t>
            </a:r>
            <a:br>
              <a:rPr lang="en-US" dirty="0">
                <a:effectLst/>
                <a:ea typeface="Times New Roman" panose="02020603050405020304" pitchFamily="18" charset="0"/>
              </a:rPr>
            </a:br>
            <a:r>
              <a:rPr lang="en-US" sz="1400" i="1" dirty="0">
                <a:solidFill>
                  <a:schemeClr val="accent4"/>
                </a:solidFill>
                <a:effectLst/>
                <a:ea typeface="Times New Roman" panose="02020603050405020304" pitchFamily="18" charset="0"/>
              </a:rPr>
              <a:t>McMillan, Thompson, et al, J. Chem. Phys.</a:t>
            </a:r>
            <a:r>
              <a:rPr lang="en-US" sz="1400" i="1" dirty="0">
                <a:solidFill>
                  <a:schemeClr val="accent4"/>
                </a:solidFill>
                <a:ea typeface="Times New Roman" panose="02020603050405020304" pitchFamily="18" charset="0"/>
              </a:rPr>
              <a:t> </a:t>
            </a:r>
            <a:r>
              <a:rPr lang="en-US" sz="1400" b="1" i="1" dirty="0">
                <a:solidFill>
                  <a:schemeClr val="accent4"/>
                </a:solidFill>
                <a:effectLst/>
                <a:ea typeface="Times New Roman" panose="02020603050405020304" pitchFamily="18" charset="0"/>
              </a:rPr>
              <a:t>156</a:t>
            </a:r>
            <a:r>
              <a:rPr lang="en-US" sz="1400" i="1" dirty="0">
                <a:solidFill>
                  <a:schemeClr val="accent4"/>
                </a:solidFill>
                <a:effectLst/>
                <a:ea typeface="Times New Roman" panose="02020603050405020304" pitchFamily="18" charset="0"/>
              </a:rPr>
              <a:t>, no. 12, 124702 (2022); Thompson, Tuinen, Kelley, et al. J. Phys. Chem, in review (2024); Kelley, et al., PRL </a:t>
            </a:r>
            <a:r>
              <a:rPr lang="en-US" sz="1400" b="1" i="1" dirty="0">
                <a:solidFill>
                  <a:schemeClr val="accent4"/>
                </a:solidFill>
                <a:effectLst/>
                <a:ea typeface="Times New Roman" panose="02020603050405020304" pitchFamily="18" charset="0"/>
              </a:rPr>
              <a:t>132</a:t>
            </a:r>
            <a:r>
              <a:rPr lang="en-US" sz="1400" i="1" dirty="0">
                <a:solidFill>
                  <a:schemeClr val="accent4"/>
                </a:solidFill>
                <a:effectLst/>
                <a:ea typeface="Times New Roman" panose="02020603050405020304" pitchFamily="18" charset="0"/>
              </a:rPr>
              <a:t> 016203 (2024) (inelastic); Mendez et al, in preparation.</a:t>
            </a:r>
          </a:p>
          <a:p>
            <a:pPr marL="285750" marR="0" indent="-285750">
              <a:spcBef>
                <a:spcPts val="0"/>
              </a:spcBef>
              <a:spcAft>
                <a:spcPts val="0"/>
              </a:spcAft>
              <a:buFont typeface="Arial" panose="020B0604020202020204" pitchFamily="34" charset="0"/>
              <a:buChar char="•"/>
            </a:pPr>
            <a:r>
              <a:rPr lang="en-US" dirty="0">
                <a:solidFill>
                  <a:schemeClr val="tx1">
                    <a:lumMod val="75000"/>
                    <a:lumOff val="25000"/>
                  </a:schemeClr>
                </a:solidFill>
                <a:effectLst/>
                <a:ea typeface="Times New Roman" panose="02020603050405020304" pitchFamily="18" charset="0"/>
              </a:rPr>
              <a:t>Zr-doped Nb</a:t>
            </a:r>
            <a:r>
              <a:rPr lang="en-US" dirty="0">
                <a:solidFill>
                  <a:schemeClr val="tx1">
                    <a:lumMod val="75000"/>
                    <a:lumOff val="25000"/>
                  </a:schemeClr>
                </a:solidFill>
                <a:ea typeface="Times New Roman" panose="02020603050405020304" pitchFamily="18" charset="0"/>
              </a:rPr>
              <a:t>: T</a:t>
            </a:r>
            <a:r>
              <a:rPr lang="en-US" baseline="-25000" dirty="0">
                <a:solidFill>
                  <a:schemeClr val="tx1">
                    <a:lumMod val="75000"/>
                    <a:lumOff val="25000"/>
                  </a:schemeClr>
                </a:solidFill>
                <a:ea typeface="Times New Roman" panose="02020603050405020304" pitchFamily="18" charset="0"/>
              </a:rPr>
              <a:t>c</a:t>
            </a:r>
            <a:r>
              <a:rPr lang="en-US" dirty="0">
                <a:solidFill>
                  <a:schemeClr val="tx1">
                    <a:lumMod val="75000"/>
                    <a:lumOff val="25000"/>
                  </a:schemeClr>
                </a:solidFill>
                <a:ea typeface="Times New Roman" panose="02020603050405020304" pitchFamily="18" charset="0"/>
              </a:rPr>
              <a:t> limitation and a solution using ordered alloys </a:t>
            </a:r>
            <a:br>
              <a:rPr lang="en-US" dirty="0">
                <a:solidFill>
                  <a:schemeClr val="tx1">
                    <a:lumMod val="75000"/>
                    <a:lumOff val="25000"/>
                  </a:schemeClr>
                </a:solidFill>
                <a:ea typeface="Times New Roman" panose="02020603050405020304" pitchFamily="18" charset="0"/>
              </a:rPr>
            </a:br>
            <a:r>
              <a:rPr lang="en-US" sz="1400" i="1" dirty="0" err="1">
                <a:solidFill>
                  <a:schemeClr val="accent4"/>
                </a:solidFill>
                <a:effectLst/>
                <a:latin typeface="Arial" panose="020B0604020202020204" pitchFamily="34" charset="0"/>
                <a:ea typeface="Times New Roman" panose="02020603050405020304" pitchFamily="18" charset="0"/>
                <a:cs typeface="Arial" panose="020B0604020202020204" pitchFamily="34" charset="0"/>
              </a:rPr>
              <a:t>Sitaraman</a:t>
            </a:r>
            <a:r>
              <a:rPr lang="en-US" sz="1400" i="1" dirty="0">
                <a:solidFill>
                  <a:schemeClr val="accent4"/>
                </a:solidFill>
                <a:effectLst/>
                <a:latin typeface="Arial" panose="020B0604020202020204" pitchFamily="34" charset="0"/>
                <a:ea typeface="Times New Roman" panose="02020603050405020304" pitchFamily="18" charset="0"/>
                <a:cs typeface="Arial" panose="020B0604020202020204" pitchFamily="34" charset="0"/>
              </a:rPr>
              <a:t> et al., arXiv.2208.10678, PR Appl. (2023); Z. Sun et al., </a:t>
            </a:r>
            <a:r>
              <a:rPr lang="en-US" sz="1400" b="0" i="0" u="none" strike="noStrike" dirty="0">
                <a:solidFill>
                  <a:schemeClr val="accent4"/>
                </a:solidFill>
                <a:effectLst/>
                <a:latin typeface="Arial" panose="020B0604020202020204" pitchFamily="34" charset="0"/>
                <a:cs typeface="Arial" panose="020B0604020202020204" pitchFamily="34" charset="0"/>
              </a:rPr>
              <a:t> </a:t>
            </a:r>
            <a:r>
              <a:rPr lang="en-US" sz="1400" b="0" i="0" u="none" strike="noStrike" dirty="0" err="1">
                <a:solidFill>
                  <a:schemeClr val="accent4"/>
                </a:solidFill>
                <a:effectLst/>
                <a:latin typeface="Arial" panose="020B0604020202020204" pitchFamily="34" charset="0"/>
                <a:cs typeface="Arial" panose="020B0604020202020204" pitchFamily="34" charset="0"/>
              </a:rPr>
              <a:t>Adv.Electr.Mat</a:t>
            </a:r>
            <a:r>
              <a:rPr lang="en-US" sz="1400" b="0" i="0" u="none" strike="noStrike" dirty="0">
                <a:solidFill>
                  <a:schemeClr val="accent4"/>
                </a:solidFill>
                <a:effectLst/>
                <a:latin typeface="Arial" panose="020B0604020202020204" pitchFamily="34" charset="0"/>
                <a:cs typeface="Arial" panose="020B0604020202020204" pitchFamily="34" charset="0"/>
              </a:rPr>
              <a:t>. (2023) </a:t>
            </a:r>
            <a:r>
              <a:rPr lang="en-US" sz="1400" b="0" i="0" dirty="0">
                <a:solidFill>
                  <a:schemeClr val="accent4"/>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https://doi.org/10.1002/</a:t>
            </a:r>
            <a:r>
              <a:rPr lang="en-US" sz="1400" b="0" i="0" u="none" strike="noStrike" dirty="0">
                <a:solidFill>
                  <a:schemeClr val="accent4"/>
                </a:solidFill>
                <a:effectLst/>
                <a:latin typeface="Arial" panose="020B0604020202020204" pitchFamily="34" charset="0"/>
                <a:cs typeface="Arial" panose="020B0604020202020204" pitchFamily="34" charset="0"/>
              </a:rPr>
              <a:t>aelm.202300151</a:t>
            </a:r>
            <a:endParaRPr lang="en-US" sz="1400" i="1" dirty="0">
              <a:solidFill>
                <a:schemeClr val="accent4"/>
              </a:solidFill>
              <a:effectLst/>
              <a:latin typeface="Arial" panose="020B0604020202020204" pitchFamily="34" charset="0"/>
              <a:ea typeface="Times New Roman" panose="02020603050405020304" pitchFamily="18" charset="0"/>
              <a:cs typeface="Arial" panose="020B0604020202020204" pitchFamily="34" charset="0"/>
            </a:endParaRPr>
          </a:p>
          <a:p>
            <a:pPr marL="285750" marR="0" lvl="0" indent="-285750">
              <a:spcBef>
                <a:spcPts val="0"/>
              </a:spcBef>
              <a:spcAft>
                <a:spcPts val="600"/>
              </a:spcAft>
              <a:buFont typeface="Arial" panose="020B0604020202020204" pitchFamily="34" charset="0"/>
              <a:buChar char="•"/>
            </a:pPr>
            <a:r>
              <a:rPr lang="en-US" dirty="0">
                <a:solidFill>
                  <a:schemeClr val="tx1">
                    <a:lumMod val="75000"/>
                    <a:lumOff val="25000"/>
                  </a:schemeClr>
                </a:solidFill>
                <a:effectLst/>
                <a:ea typeface="Times New Roman" panose="02020603050405020304" pitchFamily="18" charset="0"/>
              </a:rPr>
              <a:t>Multi-scale description of SRF materials, combining experiment, ab initio calculations and mesoscopic, continuum modeling </a:t>
            </a:r>
            <a:br>
              <a:rPr lang="en-US" dirty="0">
                <a:solidFill>
                  <a:schemeClr val="tx1">
                    <a:lumMod val="75000"/>
                    <a:lumOff val="25000"/>
                  </a:schemeClr>
                </a:solidFill>
                <a:effectLst/>
                <a:ea typeface="Times New Roman" panose="02020603050405020304" pitchFamily="18" charset="0"/>
              </a:rPr>
            </a:br>
            <a:r>
              <a:rPr lang="en-US" sz="1400" i="1" dirty="0">
                <a:solidFill>
                  <a:schemeClr val="accent4"/>
                </a:solidFill>
                <a:effectLst/>
                <a:ea typeface="Times New Roman" panose="02020603050405020304" pitchFamily="18" charset="0"/>
              </a:rPr>
              <a:t>Carlson et al., Phys. Rev. B</a:t>
            </a:r>
            <a:r>
              <a:rPr lang="en-US" sz="1400" i="1" dirty="0">
                <a:solidFill>
                  <a:schemeClr val="accent4"/>
                </a:solidFill>
                <a:ea typeface="Times New Roman" panose="02020603050405020304" pitchFamily="18" charset="0"/>
              </a:rPr>
              <a:t> </a:t>
            </a:r>
            <a:r>
              <a:rPr lang="en-US" sz="1400" b="1" i="1" dirty="0">
                <a:solidFill>
                  <a:schemeClr val="accent4"/>
                </a:solidFill>
                <a:effectLst/>
                <a:ea typeface="Times New Roman" panose="02020603050405020304" pitchFamily="18" charset="0"/>
              </a:rPr>
              <a:t>103</a:t>
            </a:r>
            <a:r>
              <a:rPr lang="en-US" sz="1400" i="1" dirty="0">
                <a:solidFill>
                  <a:schemeClr val="accent4"/>
                </a:solidFill>
                <a:effectLst/>
                <a:ea typeface="Times New Roman" panose="02020603050405020304" pitchFamily="18" charset="0"/>
              </a:rPr>
              <a:t>, 024516 (2021); Pack et al., Phys Rev B </a:t>
            </a:r>
            <a:r>
              <a:rPr lang="en-US" sz="1400" b="1" i="1" dirty="0">
                <a:solidFill>
                  <a:schemeClr val="accent4"/>
                </a:solidFill>
                <a:effectLst/>
                <a:ea typeface="Times New Roman" panose="02020603050405020304" pitchFamily="18" charset="0"/>
              </a:rPr>
              <a:t>101</a:t>
            </a:r>
            <a:r>
              <a:rPr lang="en-US" sz="1400" i="1" dirty="0">
                <a:solidFill>
                  <a:schemeClr val="accent4"/>
                </a:solidFill>
                <a:effectLst/>
                <a:ea typeface="Times New Roman" panose="02020603050405020304" pitchFamily="18" charset="0"/>
              </a:rPr>
              <a:t>, 144504 (2020)</a:t>
            </a:r>
            <a:endParaRPr lang="en-US" sz="1600" i="1" dirty="0">
              <a:solidFill>
                <a:schemeClr val="accent4"/>
              </a:solidFill>
              <a:effectLst/>
              <a:ea typeface="Times New Roman" panose="02020603050405020304" pitchFamily="18" charset="0"/>
            </a:endParaRPr>
          </a:p>
          <a:p>
            <a:endParaRPr lang="en-US" dirty="0"/>
          </a:p>
        </p:txBody>
      </p:sp>
      <p:cxnSp>
        <p:nvCxnSpPr>
          <p:cNvPr id="9" name="Straight Connector 8">
            <a:extLst>
              <a:ext uri="{FF2B5EF4-FFF2-40B4-BE49-F238E27FC236}">
                <a16:creationId xmlns:a16="http://schemas.microsoft.com/office/drawing/2014/main" id="{7A3DF7B1-9B9E-48B0-842D-C260482B32B7}"/>
              </a:ext>
            </a:extLst>
          </p:cNvPr>
          <p:cNvCxnSpPr>
            <a:cxnSpLocks/>
          </p:cNvCxnSpPr>
          <p:nvPr/>
        </p:nvCxnSpPr>
        <p:spPr>
          <a:xfrm flipH="1">
            <a:off x="4196441" y="1116323"/>
            <a:ext cx="16329" cy="521208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92860983-5958-BC4E-DB52-6235CB992E98}"/>
              </a:ext>
            </a:extLst>
          </p:cNvPr>
          <p:cNvPicPr>
            <a:picLocks noChangeAspect="1"/>
          </p:cNvPicPr>
          <p:nvPr/>
        </p:nvPicPr>
        <p:blipFill rotWithShape="1">
          <a:blip r:embed="rId4"/>
          <a:srcRect l="4036" t="26291" r="3199" b="46658"/>
          <a:stretch/>
        </p:blipFill>
        <p:spPr>
          <a:xfrm>
            <a:off x="368878" y="5655126"/>
            <a:ext cx="3466112" cy="948690"/>
          </a:xfrm>
          <a:prstGeom prst="rect">
            <a:avLst/>
          </a:prstGeom>
        </p:spPr>
      </p:pic>
    </p:spTree>
    <p:extLst>
      <p:ext uri="{BB962C8B-B14F-4D97-AF65-F5344CB8AC3E}">
        <p14:creationId xmlns:p14="http://schemas.microsoft.com/office/powerpoint/2010/main" val="2737164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04721-9704-78C9-A45E-D142DDF0B6C8}"/>
              </a:ext>
            </a:extLst>
          </p:cNvPr>
          <p:cNvSpPr>
            <a:spLocks noGrp="1"/>
          </p:cNvSpPr>
          <p:nvPr>
            <p:ph type="title"/>
          </p:nvPr>
        </p:nvSpPr>
        <p:spPr/>
        <p:txBody>
          <a:bodyPr/>
          <a:lstStyle/>
          <a:p>
            <a:r>
              <a:rPr lang="en-US" dirty="0"/>
              <a:t>EAB Charge</a:t>
            </a:r>
          </a:p>
        </p:txBody>
      </p:sp>
      <p:sp>
        <p:nvSpPr>
          <p:cNvPr id="3" name="Date Placeholder 2">
            <a:extLst>
              <a:ext uri="{FF2B5EF4-FFF2-40B4-BE49-F238E27FC236}">
                <a16:creationId xmlns:a16="http://schemas.microsoft.com/office/drawing/2014/main" id="{30249EE0-DE37-EE29-F57B-E1F3AF069E05}"/>
              </a:ext>
            </a:extLst>
          </p:cNvPr>
          <p:cNvSpPr>
            <a:spLocks noGrp="1"/>
          </p:cNvSpPr>
          <p:nvPr>
            <p:ph type="dt" sz="half" idx="10"/>
          </p:nvPr>
        </p:nvSpPr>
        <p:spPr/>
        <p:txBody>
          <a:bodyPr/>
          <a:lstStyle/>
          <a:p>
            <a:r>
              <a:rPr lang="en-US"/>
              <a:t>March 15, 2024</a:t>
            </a:r>
          </a:p>
        </p:txBody>
      </p:sp>
      <p:sp>
        <p:nvSpPr>
          <p:cNvPr id="4" name="Footer Placeholder 3">
            <a:extLst>
              <a:ext uri="{FF2B5EF4-FFF2-40B4-BE49-F238E27FC236}">
                <a16:creationId xmlns:a16="http://schemas.microsoft.com/office/drawing/2014/main" id="{9B86E6D9-EBAB-B5BB-2878-E7B3553675D9}"/>
              </a:ext>
            </a:extLst>
          </p:cNvPr>
          <p:cNvSpPr>
            <a:spLocks noGrp="1"/>
          </p:cNvSpPr>
          <p:nvPr>
            <p:ph type="ftr" sz="quarter" idx="11"/>
          </p:nvPr>
        </p:nvSpPr>
        <p:spPr/>
        <p:txBody>
          <a:bodyPr/>
          <a:lstStyle/>
          <a:p>
            <a:r>
              <a:rPr lang="en-US"/>
              <a:t>Patterson | EAB Meeting</a:t>
            </a:r>
          </a:p>
        </p:txBody>
      </p:sp>
      <p:sp>
        <p:nvSpPr>
          <p:cNvPr id="5" name="Slide Number Placeholder 4">
            <a:extLst>
              <a:ext uri="{FF2B5EF4-FFF2-40B4-BE49-F238E27FC236}">
                <a16:creationId xmlns:a16="http://schemas.microsoft.com/office/drawing/2014/main" id="{77393434-2796-8908-E8B2-0FFAFCB96722}"/>
              </a:ext>
            </a:extLst>
          </p:cNvPr>
          <p:cNvSpPr>
            <a:spLocks noGrp="1"/>
          </p:cNvSpPr>
          <p:nvPr>
            <p:ph type="sldNum" sz="quarter" idx="12"/>
          </p:nvPr>
        </p:nvSpPr>
        <p:spPr/>
        <p:txBody>
          <a:bodyPr/>
          <a:lstStyle/>
          <a:p>
            <a:fld id="{921CBE81-14BD-7343-B359-01BCBA3179F9}" type="slidenum">
              <a:rPr lang="en-US" smtClean="0"/>
              <a:t>2</a:t>
            </a:fld>
            <a:endParaRPr lang="en-US"/>
          </a:p>
        </p:txBody>
      </p:sp>
      <p:sp>
        <p:nvSpPr>
          <p:cNvPr id="6" name="TextBox 5">
            <a:extLst>
              <a:ext uri="{FF2B5EF4-FFF2-40B4-BE49-F238E27FC236}">
                <a16:creationId xmlns:a16="http://schemas.microsoft.com/office/drawing/2014/main" id="{5A96AFDD-9414-E1DA-0E73-45B9DF0E4545}"/>
              </a:ext>
            </a:extLst>
          </p:cNvPr>
          <p:cNvSpPr txBox="1"/>
          <p:nvPr/>
        </p:nvSpPr>
        <p:spPr>
          <a:xfrm>
            <a:off x="76200" y="1842247"/>
            <a:ext cx="8677835" cy="3046988"/>
          </a:xfrm>
          <a:prstGeom prst="rect">
            <a:avLst/>
          </a:prstGeom>
          <a:noFill/>
        </p:spPr>
        <p:txBody>
          <a:bodyPr wrap="square" rtlCol="0">
            <a:spAutoFit/>
          </a:bodyPr>
          <a:lstStyle/>
          <a:p>
            <a:pPr marL="285750" indent="-285750">
              <a:buFont typeface="Arial" panose="020B0604020202020204" pitchFamily="34" charset="0"/>
              <a:buChar char="•"/>
            </a:pPr>
            <a:r>
              <a:rPr lang="en-US" sz="2400" dirty="0"/>
              <a:t>Comment on Strategic Plan revisions, which are aimed at increasing legacy by focusing on deliverables that are achievable in the remaining 2.5 years.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Advise on planning for CBB in the post-STC era</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Recommend improvements to presentations </a:t>
            </a:r>
            <a:br>
              <a:rPr lang="en-US" sz="2400" dirty="0"/>
            </a:br>
            <a:r>
              <a:rPr lang="en-US" sz="2400" dirty="0"/>
              <a:t>for the NSF Site Visit</a:t>
            </a:r>
          </a:p>
        </p:txBody>
      </p:sp>
    </p:spTree>
    <p:extLst>
      <p:ext uri="{BB962C8B-B14F-4D97-AF65-F5344CB8AC3E}">
        <p14:creationId xmlns:p14="http://schemas.microsoft.com/office/powerpoint/2010/main" val="4045689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73042C-85A9-AF45-F5D4-E120366D73D5}"/>
              </a:ext>
            </a:extLst>
          </p:cNvPr>
          <p:cNvSpPr>
            <a:spLocks noGrp="1"/>
          </p:cNvSpPr>
          <p:nvPr>
            <p:ph idx="1"/>
          </p:nvPr>
        </p:nvSpPr>
        <p:spPr>
          <a:xfrm>
            <a:off x="0" y="1050905"/>
            <a:ext cx="9144000" cy="4522581"/>
          </a:xfrm>
        </p:spPr>
        <p:txBody>
          <a:bodyPr/>
          <a:lstStyle/>
          <a:p>
            <a:pPr marL="0" marR="171450" lvl="0" indent="0" algn="just">
              <a:spcBef>
                <a:spcPts val="0"/>
              </a:spcBef>
              <a:spcAft>
                <a:spcPts val="500"/>
              </a:spcAft>
              <a:buNone/>
            </a:pPr>
            <a:r>
              <a:rPr lang="en-US" sz="1800" b="1" dirty="0">
                <a:solidFill>
                  <a:schemeClr val="accent1"/>
                </a:solidFill>
                <a:effectLst/>
                <a:ea typeface="Times New Roman" panose="02020603050405020304" pitchFamily="18" charset="0"/>
              </a:rPr>
              <a:t>Very low emittance beams</a:t>
            </a:r>
            <a:endParaRPr lang="en-US" sz="1800" dirty="0">
              <a:solidFill>
                <a:schemeClr val="accent1"/>
              </a:solidFill>
              <a:effectLst/>
              <a:ea typeface="Times New Roman" panose="02020603050405020304" pitchFamily="18" charset="0"/>
            </a:endParaRPr>
          </a:p>
          <a:p>
            <a:pPr marR="171450">
              <a:spcBef>
                <a:spcPts val="0"/>
              </a:spcBef>
              <a:spcAft>
                <a:spcPts val="500"/>
              </a:spcAft>
            </a:pPr>
            <a:r>
              <a:rPr lang="en-US" sz="1800" dirty="0">
                <a:ea typeface="Times New Roman" panose="02020603050405020304" pitchFamily="18" charset="0"/>
              </a:rPr>
              <a:t>For a range of applications, showed that low emittance </a:t>
            </a:r>
            <a:br>
              <a:rPr lang="en-US" sz="1800" dirty="0">
                <a:ea typeface="Times New Roman" panose="02020603050405020304" pitchFamily="18" charset="0"/>
              </a:rPr>
            </a:br>
            <a:r>
              <a:rPr lang="en-US" sz="1800" dirty="0">
                <a:ea typeface="Times New Roman" panose="02020603050405020304" pitchFamily="18" charset="0"/>
              </a:rPr>
              <a:t>photocathodes improve the beam at the target.</a:t>
            </a:r>
            <a:br>
              <a:rPr lang="en-US" sz="1800" dirty="0">
                <a:ea typeface="Times New Roman" panose="02020603050405020304" pitchFamily="18" charset="0"/>
              </a:rPr>
            </a:br>
            <a:r>
              <a:rPr lang="en-US" sz="1800" dirty="0">
                <a:solidFill>
                  <a:schemeClr val="accent3"/>
                </a:solidFill>
                <a:ea typeface="Times New Roman" panose="02020603050405020304" pitchFamily="18" charset="0"/>
              </a:rPr>
              <a:t>XFELs, UED, Terahertz lasing, compact XFELs</a:t>
            </a:r>
            <a:endParaRPr lang="en-US" sz="900" b="1" dirty="0">
              <a:solidFill>
                <a:schemeClr val="accent1"/>
              </a:solidFill>
              <a:effectLst/>
              <a:ea typeface="Times New Roman" panose="02020603050405020304" pitchFamily="18" charset="0"/>
            </a:endParaRPr>
          </a:p>
          <a:p>
            <a:pPr marL="0" marR="171450" lvl="0" indent="0" algn="just">
              <a:spcBef>
                <a:spcPts val="0"/>
              </a:spcBef>
              <a:spcAft>
                <a:spcPts val="500"/>
              </a:spcAft>
              <a:buNone/>
            </a:pPr>
            <a:r>
              <a:rPr lang="en-US" sz="1800" b="1" dirty="0">
                <a:solidFill>
                  <a:schemeClr val="accent1"/>
                </a:solidFill>
                <a:effectLst/>
                <a:ea typeface="Times New Roman" panose="02020603050405020304" pitchFamily="18" charset="0"/>
              </a:rPr>
              <a:t>Machine Learning for Accelerators  </a:t>
            </a:r>
          </a:p>
          <a:p>
            <a:pPr marR="171450">
              <a:spcBef>
                <a:spcPts val="0"/>
              </a:spcBef>
              <a:spcAft>
                <a:spcPts val="500"/>
              </a:spcAft>
            </a:pPr>
            <a:r>
              <a:rPr lang="en-US" sz="1800" dirty="0">
                <a:effectLst/>
                <a:ea typeface="Times New Roman" panose="02020603050405020304" pitchFamily="18" charset="0"/>
              </a:rPr>
              <a:t>At </a:t>
            </a:r>
            <a:r>
              <a:rPr lang="en-US" sz="1800" dirty="0">
                <a:ea typeface="Times New Roman" panose="02020603050405020304" pitchFamily="18" charset="0"/>
              </a:rPr>
              <a:t>one </a:t>
            </a:r>
            <a:r>
              <a:rPr lang="en-US" sz="1800" dirty="0">
                <a:effectLst/>
                <a:ea typeface="Times New Roman" panose="02020603050405020304" pitchFamily="18" charset="0"/>
              </a:rPr>
              <a:t>international accelerator workshop, </a:t>
            </a:r>
            <a:br>
              <a:rPr lang="en-US" sz="1800" dirty="0">
                <a:effectLst/>
                <a:ea typeface="Times New Roman" panose="02020603050405020304" pitchFamily="18" charset="0"/>
              </a:rPr>
            </a:br>
            <a:r>
              <a:rPr lang="en-US" sz="1800" dirty="0">
                <a:effectLst/>
                <a:ea typeface="Times New Roman" panose="02020603050405020304" pitchFamily="18" charset="0"/>
              </a:rPr>
              <a:t>every ML talk was given by a CBB participant </a:t>
            </a:r>
            <a:br>
              <a:rPr lang="en-US" sz="1800" dirty="0">
                <a:effectLst/>
                <a:ea typeface="Times New Roman" panose="02020603050405020304" pitchFamily="18" charset="0"/>
              </a:rPr>
            </a:br>
            <a:r>
              <a:rPr lang="en-US" sz="1800" dirty="0">
                <a:effectLst/>
                <a:ea typeface="Times New Roman" panose="02020603050405020304" pitchFamily="18" charset="0"/>
              </a:rPr>
              <a:t>or affiliate. </a:t>
            </a:r>
            <a:endParaRPr lang="en-US" sz="900" b="1" dirty="0">
              <a:solidFill>
                <a:schemeClr val="accent1"/>
              </a:solidFill>
              <a:effectLst/>
              <a:ea typeface="Times New Roman" panose="02020603050405020304" pitchFamily="18" charset="0"/>
            </a:endParaRPr>
          </a:p>
          <a:p>
            <a:pPr marL="0" marR="171450" indent="0">
              <a:spcBef>
                <a:spcPts val="0"/>
              </a:spcBef>
              <a:spcAft>
                <a:spcPts val="500"/>
              </a:spcAft>
              <a:buNone/>
            </a:pPr>
            <a:r>
              <a:rPr lang="en-US" sz="1800" b="1" dirty="0">
                <a:solidFill>
                  <a:schemeClr val="accent1"/>
                </a:solidFill>
                <a:effectLst/>
                <a:ea typeface="Times New Roman" panose="02020603050405020304" pitchFamily="18" charset="0"/>
              </a:rPr>
              <a:t>Automated tuning of electron microscopes</a:t>
            </a:r>
            <a:r>
              <a:rPr lang="en-US" sz="1800" dirty="0">
                <a:solidFill>
                  <a:schemeClr val="accent1"/>
                </a:solidFill>
                <a:effectLst/>
                <a:ea typeface="Times New Roman" panose="02020603050405020304" pitchFamily="18" charset="0"/>
              </a:rPr>
              <a:t> </a:t>
            </a:r>
          </a:p>
          <a:p>
            <a:pPr marR="171450">
              <a:spcBef>
                <a:spcPts val="0"/>
              </a:spcBef>
              <a:spcAft>
                <a:spcPts val="500"/>
              </a:spcAft>
            </a:pPr>
            <a:r>
              <a:rPr lang="en-US" sz="1800" dirty="0">
                <a:effectLst/>
                <a:ea typeface="Times New Roman" panose="02020603050405020304" pitchFamily="18" charset="0"/>
              </a:rPr>
              <a:t>For better, cheaper operation </a:t>
            </a:r>
            <a:br>
              <a:rPr lang="en-US" sz="1800" dirty="0">
                <a:effectLst/>
                <a:ea typeface="Times New Roman" panose="02020603050405020304" pitchFamily="18" charset="0"/>
              </a:rPr>
            </a:br>
            <a:r>
              <a:rPr lang="en-US" sz="1800" dirty="0">
                <a:ea typeface="Times New Roman" panose="02020603050405020304" pitchFamily="18" charset="0"/>
              </a:rPr>
              <a:t>with less </a:t>
            </a:r>
            <a:r>
              <a:rPr lang="en-US" sz="1800" dirty="0">
                <a:effectLst/>
                <a:ea typeface="Times New Roman" panose="02020603050405020304" pitchFamily="18" charset="0"/>
              </a:rPr>
              <a:t>reliance on company experts.</a:t>
            </a:r>
            <a:endParaRPr lang="en-US" sz="900" b="1" dirty="0">
              <a:solidFill>
                <a:schemeClr val="accent1"/>
              </a:solidFill>
              <a:effectLst/>
              <a:ea typeface="Times New Roman" panose="02020603050405020304" pitchFamily="18" charset="0"/>
            </a:endParaRPr>
          </a:p>
          <a:p>
            <a:pPr marL="0" marR="171450" lvl="0" indent="0">
              <a:spcBef>
                <a:spcPts val="0"/>
              </a:spcBef>
              <a:spcAft>
                <a:spcPts val="500"/>
              </a:spcAft>
              <a:buNone/>
            </a:pPr>
            <a:r>
              <a:rPr lang="en-US" sz="1800" b="1" dirty="0">
                <a:solidFill>
                  <a:schemeClr val="accent1"/>
                </a:solidFill>
                <a:effectLst/>
                <a:ea typeface="Times New Roman" panose="02020603050405020304" pitchFamily="18" charset="0"/>
              </a:rPr>
              <a:t>Contributions to Optical Stochastic Cooling </a:t>
            </a:r>
            <a:endParaRPr lang="en-US" sz="1800" dirty="0">
              <a:solidFill>
                <a:schemeClr val="accent1"/>
              </a:solidFill>
              <a:effectLst/>
              <a:ea typeface="Times New Roman" panose="02020603050405020304" pitchFamily="18" charset="0"/>
            </a:endParaRPr>
          </a:p>
          <a:p>
            <a:pPr marR="171450">
              <a:spcBef>
                <a:spcPts val="0"/>
              </a:spcBef>
              <a:spcAft>
                <a:spcPts val="500"/>
              </a:spcAft>
            </a:pPr>
            <a:r>
              <a:rPr lang="en-US" sz="1800" dirty="0">
                <a:ea typeface="Times New Roman" panose="02020603050405020304" pitchFamily="18" charset="0"/>
              </a:rPr>
              <a:t>Provided </a:t>
            </a:r>
            <a:r>
              <a:rPr lang="en-US" sz="1800" dirty="0">
                <a:effectLst/>
                <a:ea typeface="Times New Roman" panose="02020603050405020304" pitchFamily="18" charset="0"/>
              </a:rPr>
              <a:t>the IOTA optical delay line and simulation</a:t>
            </a:r>
          </a:p>
          <a:p>
            <a:pPr marR="171450">
              <a:spcBef>
                <a:spcPts val="0"/>
              </a:spcBef>
              <a:spcAft>
                <a:spcPts val="500"/>
              </a:spcAft>
            </a:pPr>
            <a:r>
              <a:rPr lang="en-US" sz="1800" dirty="0">
                <a:ea typeface="Times New Roman" panose="02020603050405020304" pitchFamily="18" charset="0"/>
              </a:rPr>
              <a:t>D</a:t>
            </a:r>
            <a:r>
              <a:rPr lang="en-US" sz="1800" dirty="0">
                <a:effectLst/>
                <a:ea typeface="Times New Roman" panose="02020603050405020304" pitchFamily="18" charset="0"/>
              </a:rPr>
              <a:t>eveloped a delay line design suitable for a larger-scale demonstration  </a:t>
            </a:r>
            <a:endParaRPr lang="en-US" sz="1800" dirty="0"/>
          </a:p>
        </p:txBody>
      </p:sp>
      <p:sp>
        <p:nvSpPr>
          <p:cNvPr id="3" name="Title 2">
            <a:extLst>
              <a:ext uri="{FF2B5EF4-FFF2-40B4-BE49-F238E27FC236}">
                <a16:creationId xmlns:a16="http://schemas.microsoft.com/office/drawing/2014/main" id="{AF2A69D5-4CDB-18C9-1E6D-2F8F99C6DDF4}"/>
              </a:ext>
            </a:extLst>
          </p:cNvPr>
          <p:cNvSpPr>
            <a:spLocks noGrp="1"/>
          </p:cNvSpPr>
          <p:nvPr>
            <p:ph type="title"/>
          </p:nvPr>
        </p:nvSpPr>
        <p:spPr/>
        <p:txBody>
          <a:bodyPr/>
          <a:lstStyle/>
          <a:p>
            <a:r>
              <a:rPr lang="en-US" dirty="0"/>
              <a:t>CBB Legacy: BDC</a:t>
            </a:r>
          </a:p>
        </p:txBody>
      </p:sp>
      <p:sp>
        <p:nvSpPr>
          <p:cNvPr id="4" name="Date Placeholder 3">
            <a:extLst>
              <a:ext uri="{FF2B5EF4-FFF2-40B4-BE49-F238E27FC236}">
                <a16:creationId xmlns:a16="http://schemas.microsoft.com/office/drawing/2014/main" id="{37E0A46F-927A-8E9F-ACDF-9422D46D6840}"/>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3BAE760C-E0A4-B8D4-DA4E-6304EEBF1E86}"/>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5AD4CC1B-691F-2375-1C07-F02C6DF1FE20}"/>
              </a:ext>
            </a:extLst>
          </p:cNvPr>
          <p:cNvSpPr>
            <a:spLocks noGrp="1"/>
          </p:cNvSpPr>
          <p:nvPr>
            <p:ph type="sldNum" sz="quarter" idx="12"/>
          </p:nvPr>
        </p:nvSpPr>
        <p:spPr/>
        <p:txBody>
          <a:bodyPr/>
          <a:lstStyle/>
          <a:p>
            <a:fld id="{921CBE81-14BD-7343-B359-01BCBA3179F9}" type="slidenum">
              <a:rPr lang="en-US" smtClean="0"/>
              <a:t>20</a:t>
            </a:fld>
            <a:endParaRPr lang="en-US"/>
          </a:p>
        </p:txBody>
      </p:sp>
      <p:pic>
        <p:nvPicPr>
          <p:cNvPr id="7" name="Picture 6">
            <a:extLst>
              <a:ext uri="{FF2B5EF4-FFF2-40B4-BE49-F238E27FC236}">
                <a16:creationId xmlns:a16="http://schemas.microsoft.com/office/drawing/2014/main" id="{2217F6A8-42F3-CCCB-EA93-68FE2C428FFC}"/>
              </a:ext>
            </a:extLst>
          </p:cNvPr>
          <p:cNvPicPr>
            <a:picLocks noChangeAspect="1"/>
          </p:cNvPicPr>
          <p:nvPr/>
        </p:nvPicPr>
        <p:blipFill>
          <a:blip r:embed="rId3"/>
          <a:stretch>
            <a:fillRect/>
          </a:stretch>
        </p:blipFill>
        <p:spPr>
          <a:xfrm rot="828240">
            <a:off x="5747064" y="1450657"/>
            <a:ext cx="3736351" cy="3185160"/>
          </a:xfrm>
          <a:prstGeom prst="rect">
            <a:avLst/>
          </a:prstGeom>
          <a:ln>
            <a:solidFill>
              <a:schemeClr val="tx1">
                <a:lumMod val="75000"/>
                <a:lumOff val="2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21790E23-53E4-A1DF-EF0F-DD460936DDFD}"/>
              </a:ext>
            </a:extLst>
          </p:cNvPr>
          <p:cNvSpPr txBox="1"/>
          <p:nvPr/>
        </p:nvSpPr>
        <p:spPr>
          <a:xfrm>
            <a:off x="6673624" y="4273450"/>
            <a:ext cx="2165576" cy="800219"/>
          </a:xfrm>
          <a:prstGeom prst="rect">
            <a:avLst/>
          </a:prstGeom>
          <a:solidFill>
            <a:schemeClr val="accent3"/>
          </a:solidFill>
        </p:spPr>
        <p:txBody>
          <a:bodyPr wrap="square" rtlCol="0">
            <a:spAutoFit/>
          </a:bodyPr>
          <a:lstStyle/>
          <a:p>
            <a:r>
              <a:rPr lang="en-US" dirty="0">
                <a:solidFill>
                  <a:schemeClr val="bg1"/>
                </a:solidFill>
              </a:rPr>
              <a:t>SLAC Feature</a:t>
            </a:r>
            <a:br>
              <a:rPr lang="en-US" dirty="0">
                <a:solidFill>
                  <a:schemeClr val="bg1"/>
                </a:solidFill>
              </a:rPr>
            </a:br>
            <a:r>
              <a:rPr lang="en-US" sz="1400" i="1" dirty="0">
                <a:solidFill>
                  <a:schemeClr val="accent4">
                    <a:lumMod val="40000"/>
                    <a:lumOff val="60000"/>
                  </a:schemeClr>
                </a:solidFill>
              </a:rPr>
              <a:t>Roussel et al, PRL </a:t>
            </a:r>
            <a:r>
              <a:rPr lang="en-US" sz="1400" b="1" i="1" dirty="0">
                <a:solidFill>
                  <a:schemeClr val="accent4">
                    <a:lumMod val="40000"/>
                    <a:lumOff val="60000"/>
                  </a:schemeClr>
                </a:solidFill>
              </a:rPr>
              <a:t>130</a:t>
            </a:r>
            <a:r>
              <a:rPr lang="en-US" sz="1400" i="1" dirty="0">
                <a:solidFill>
                  <a:schemeClr val="accent4">
                    <a:lumMod val="40000"/>
                    <a:lumOff val="60000"/>
                  </a:schemeClr>
                </a:solidFill>
              </a:rPr>
              <a:t>, 145001 (2023)</a:t>
            </a:r>
            <a:endParaRPr lang="en-US" i="1" dirty="0">
              <a:solidFill>
                <a:schemeClr val="accent4">
                  <a:lumMod val="40000"/>
                  <a:lumOff val="60000"/>
                </a:schemeClr>
              </a:solidFill>
            </a:endParaRPr>
          </a:p>
        </p:txBody>
      </p:sp>
      <p:sp>
        <p:nvSpPr>
          <p:cNvPr id="9" name="TextBox 8">
            <a:extLst>
              <a:ext uri="{FF2B5EF4-FFF2-40B4-BE49-F238E27FC236}">
                <a16:creationId xmlns:a16="http://schemas.microsoft.com/office/drawing/2014/main" id="{FF3C957D-6591-6321-6E17-234E8874D55E}"/>
              </a:ext>
            </a:extLst>
          </p:cNvPr>
          <p:cNvSpPr txBox="1"/>
          <p:nvPr/>
        </p:nvSpPr>
        <p:spPr>
          <a:xfrm>
            <a:off x="1119773" y="5807095"/>
            <a:ext cx="6904454" cy="646331"/>
          </a:xfrm>
          <a:prstGeom prst="rect">
            <a:avLst/>
          </a:prstGeom>
          <a:noFill/>
        </p:spPr>
        <p:txBody>
          <a:bodyPr wrap="none" rtlCol="0">
            <a:spAutoFit/>
          </a:bodyPr>
          <a:lstStyle/>
          <a:p>
            <a:pPr algn="ctr"/>
            <a:r>
              <a:rPr lang="en-US" b="1" dirty="0">
                <a:solidFill>
                  <a:schemeClr val="accent3"/>
                </a:solidFill>
              </a:rPr>
              <a:t>Over the next  2 1/2 years, this legacy will expand and mature</a:t>
            </a:r>
          </a:p>
          <a:p>
            <a:pPr algn="ctr"/>
            <a:r>
              <a:rPr lang="en-US" b="1" dirty="0">
                <a:solidFill>
                  <a:schemeClr val="accent2"/>
                </a:solidFill>
              </a:rPr>
              <a:t>CBB has much more to come</a:t>
            </a:r>
          </a:p>
        </p:txBody>
      </p:sp>
    </p:spTree>
    <p:extLst>
      <p:ext uri="{BB962C8B-B14F-4D97-AF65-F5344CB8AC3E}">
        <p14:creationId xmlns:p14="http://schemas.microsoft.com/office/powerpoint/2010/main" val="3778316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A6FF0F-84BE-F2EA-1B9E-4E86A474D494}"/>
              </a:ext>
            </a:extLst>
          </p:cNvPr>
          <p:cNvSpPr>
            <a:spLocks noGrp="1"/>
          </p:cNvSpPr>
          <p:nvPr>
            <p:ph idx="1"/>
          </p:nvPr>
        </p:nvSpPr>
        <p:spPr/>
        <p:txBody>
          <a:bodyPr/>
          <a:lstStyle/>
          <a:p>
            <a:pPr marL="0" indent="0">
              <a:buNone/>
            </a:pPr>
            <a:r>
              <a:rPr lang="en-US" sz="1800" u="sng" dirty="0"/>
              <a:t>Post 2026 planning</a:t>
            </a:r>
          </a:p>
          <a:p>
            <a:r>
              <a:rPr lang="en-US" sz="1200" dirty="0"/>
              <a:t>CBB should provide NSF with a milestone identifying the formation of a </a:t>
            </a:r>
            <a:r>
              <a:rPr lang="en-US" sz="1200" dirty="0">
                <a:solidFill>
                  <a:schemeClr val="accent1"/>
                </a:solidFill>
              </a:rPr>
              <a:t>strategic task force </a:t>
            </a:r>
            <a:r>
              <a:rPr lang="en-US" sz="1200" dirty="0"/>
              <a:t>with the explicit purpose of mapping the transition to beyond 2026. The task force should consider future activities which could be conducted under a significantly different award portfolio. </a:t>
            </a:r>
          </a:p>
          <a:p>
            <a:r>
              <a:rPr lang="en-US" sz="1200" dirty="0"/>
              <a:t>CBB should engage with the </a:t>
            </a:r>
            <a:r>
              <a:rPr lang="en-US" sz="1200" dirty="0">
                <a:solidFill>
                  <a:schemeClr val="accent1"/>
                </a:solidFill>
              </a:rPr>
              <a:t>program offices </a:t>
            </a:r>
            <a:r>
              <a:rPr lang="en-US" sz="1200" dirty="0"/>
              <a:t>who are developing opportunities that overlap with CBB interests, such as DOE Office of Accelerator Research Development and Production.</a:t>
            </a:r>
          </a:p>
          <a:p>
            <a:r>
              <a:rPr lang="en-US" sz="1200" dirty="0"/>
              <a:t>CBB should ensure that its plans for the future beyond </a:t>
            </a:r>
            <a:r>
              <a:rPr lang="en-US" sz="1200" dirty="0">
                <a:solidFill>
                  <a:schemeClr val="accent1"/>
                </a:solidFill>
              </a:rPr>
              <a:t>2026 include education, training and outreach </a:t>
            </a:r>
            <a:r>
              <a:rPr lang="en-US" sz="1200" dirty="0"/>
              <a:t>even if, at this stage of planning, they are not explicitly funded.</a:t>
            </a:r>
          </a:p>
          <a:p>
            <a:r>
              <a:rPr lang="en-US" sz="1200" dirty="0"/>
              <a:t>CBB should identify </a:t>
            </a:r>
            <a:r>
              <a:rPr lang="en-US" sz="1200" dirty="0">
                <a:solidFill>
                  <a:schemeClr val="accent1"/>
                </a:solidFill>
              </a:rPr>
              <a:t>future opportunities for funding relevant education, training and outreach </a:t>
            </a:r>
            <a:r>
              <a:rPr lang="en-US" sz="1200" dirty="0"/>
              <a:t>activities where possible.</a:t>
            </a:r>
          </a:p>
          <a:p>
            <a:r>
              <a:rPr lang="en-US" sz="1200" dirty="0"/>
              <a:t>CBB should provide NSF with a milestone that defines when they will begin to </a:t>
            </a:r>
            <a:r>
              <a:rPr lang="en-US" sz="1200" dirty="0">
                <a:solidFill>
                  <a:schemeClr val="accent1"/>
                </a:solidFill>
              </a:rPr>
              <a:t>work in earnest </a:t>
            </a:r>
            <a:r>
              <a:rPr lang="en-US" sz="1200" dirty="0"/>
              <a:t>with the SRC to plan for future collaborative activities that will extend CBB thrusts beyond 2026.</a:t>
            </a:r>
          </a:p>
          <a:p>
            <a:r>
              <a:rPr lang="en-US" sz="1200" dirty="0"/>
              <a:t>CBB should </a:t>
            </a:r>
            <a:r>
              <a:rPr lang="en-US" sz="1200" dirty="0">
                <a:solidFill>
                  <a:schemeClr val="accent1"/>
                </a:solidFill>
              </a:rPr>
              <a:t>engage with the EAB</a:t>
            </a:r>
            <a:r>
              <a:rPr lang="en-US" sz="1200" dirty="0"/>
              <a:t> in strategic discussions regarding the CBB future.</a:t>
            </a:r>
          </a:p>
          <a:p>
            <a:r>
              <a:rPr lang="en-US" sz="1200" b="1" dirty="0"/>
              <a:t>CBB should </a:t>
            </a:r>
            <a:r>
              <a:rPr lang="en-US" sz="1200" b="1" dirty="0">
                <a:solidFill>
                  <a:schemeClr val="accent1"/>
                </a:solidFill>
              </a:rPr>
              <a:t>identify alternative funding</a:t>
            </a:r>
            <a:r>
              <a:rPr lang="en-US" sz="1200" b="1" dirty="0"/>
              <a:t> avenues now to ensure interdisciplinary, convergent research continues past 2026.</a:t>
            </a:r>
          </a:p>
          <a:p>
            <a:r>
              <a:rPr lang="en-US" sz="1200" b="1" dirty="0"/>
              <a:t>CBB should </a:t>
            </a:r>
            <a:r>
              <a:rPr lang="en-US" sz="1200" b="1" dirty="0">
                <a:solidFill>
                  <a:schemeClr val="accent1"/>
                </a:solidFill>
              </a:rPr>
              <a:t>find ways to continue the training, professional development, and outreach</a:t>
            </a:r>
            <a:r>
              <a:rPr lang="en-US" sz="1200" b="1" dirty="0"/>
              <a:t> efforts as these are key to continue and support the productive collaborative efforts among institutions developed under the CBB framework.</a:t>
            </a:r>
          </a:p>
          <a:p>
            <a:pPr marL="0" indent="0">
              <a:buNone/>
            </a:pPr>
            <a:r>
              <a:rPr lang="en-US" sz="1800" u="sng" dirty="0"/>
              <a:t>Research</a:t>
            </a:r>
          </a:p>
          <a:p>
            <a:r>
              <a:rPr lang="en-US" sz="1200" dirty="0"/>
              <a:t>CBB should </a:t>
            </a:r>
            <a:r>
              <a:rPr lang="en-US" sz="1200" dirty="0">
                <a:solidFill>
                  <a:schemeClr val="accent1"/>
                </a:solidFill>
              </a:rPr>
              <a:t>keep pushing</a:t>
            </a:r>
            <a:r>
              <a:rPr lang="en-US" sz="1200" dirty="0"/>
              <a:t> on the very productive research fronts, being mindful of broader discussions taking place and of literature produced in the broad material science community.</a:t>
            </a:r>
          </a:p>
          <a:p>
            <a:r>
              <a:rPr lang="en-US" sz="1200" dirty="0"/>
              <a:t>CBB should </a:t>
            </a:r>
            <a:r>
              <a:rPr lang="en-US" sz="1200" dirty="0">
                <a:solidFill>
                  <a:schemeClr val="accent1"/>
                </a:solidFill>
              </a:rPr>
              <a:t>work more strongly with the knowledge transfer </a:t>
            </a:r>
            <a:r>
              <a:rPr lang="en-US" sz="1200" dirty="0"/>
              <a:t>team to ensure that legacies can be preserved to the greatest extent possible.</a:t>
            </a:r>
          </a:p>
          <a:p>
            <a:pPr marL="0" indent="0">
              <a:buNone/>
            </a:pPr>
            <a:r>
              <a:rPr lang="en-US" sz="1800" u="sng" dirty="0"/>
              <a:t>Workforce Development/Diversity</a:t>
            </a:r>
          </a:p>
          <a:p>
            <a:r>
              <a:rPr lang="en-US" sz="1200" dirty="0"/>
              <a:t>CBB activities should be </a:t>
            </a:r>
            <a:r>
              <a:rPr lang="en-US" sz="1200" dirty="0">
                <a:solidFill>
                  <a:schemeClr val="accent1"/>
                </a:solidFill>
              </a:rPr>
              <a:t>advertised broadly </a:t>
            </a:r>
            <a:r>
              <a:rPr lang="en-US" sz="1200" dirty="0"/>
              <a:t>within each institution and </a:t>
            </a:r>
            <a:r>
              <a:rPr lang="en-US" sz="1200" dirty="0">
                <a:solidFill>
                  <a:schemeClr val="accent1"/>
                </a:solidFill>
              </a:rPr>
              <a:t>seek out institutional partners</a:t>
            </a:r>
            <a:r>
              <a:rPr lang="en-US" sz="1200" dirty="0"/>
              <a:t> to expand and continue CBB educational and outreach activities.</a:t>
            </a:r>
          </a:p>
          <a:p>
            <a:r>
              <a:rPr lang="en-US" sz="1200" dirty="0"/>
              <a:t>CBB should </a:t>
            </a:r>
            <a:r>
              <a:rPr lang="en-US" sz="1200" dirty="0">
                <a:solidFill>
                  <a:schemeClr val="accent1"/>
                </a:solidFill>
              </a:rPr>
              <a:t>tap into each institution's </a:t>
            </a:r>
            <a:r>
              <a:rPr lang="en-US" sz="1200" dirty="0"/>
              <a:t>resources further to continue the improvement [in diversity].</a:t>
            </a:r>
          </a:p>
          <a:p>
            <a:pPr marL="342900" indent="-342900">
              <a:buAutoNum type="arabicPeriod"/>
            </a:pPr>
            <a:endParaRPr lang="en-US" sz="1800" dirty="0"/>
          </a:p>
        </p:txBody>
      </p:sp>
      <p:sp>
        <p:nvSpPr>
          <p:cNvPr id="3" name="Title 2">
            <a:extLst>
              <a:ext uri="{FF2B5EF4-FFF2-40B4-BE49-F238E27FC236}">
                <a16:creationId xmlns:a16="http://schemas.microsoft.com/office/drawing/2014/main" id="{8864DE4A-03CC-6F5F-4E02-720F4109EA2B}"/>
              </a:ext>
            </a:extLst>
          </p:cNvPr>
          <p:cNvSpPr>
            <a:spLocks noGrp="1"/>
          </p:cNvSpPr>
          <p:nvPr>
            <p:ph type="title"/>
          </p:nvPr>
        </p:nvSpPr>
        <p:spPr/>
        <p:txBody>
          <a:bodyPr/>
          <a:lstStyle/>
          <a:p>
            <a:r>
              <a:rPr lang="en-US" dirty="0"/>
              <a:t>NSF SV Recommendations 2023</a:t>
            </a:r>
          </a:p>
        </p:txBody>
      </p:sp>
      <p:sp>
        <p:nvSpPr>
          <p:cNvPr id="4" name="Date Placeholder 3">
            <a:extLst>
              <a:ext uri="{FF2B5EF4-FFF2-40B4-BE49-F238E27FC236}">
                <a16:creationId xmlns:a16="http://schemas.microsoft.com/office/drawing/2014/main" id="{556E08D3-DDFA-EBDA-2C9A-E5F260581E37}"/>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8305F5CD-E54A-18A5-5E01-2C50FE0A717C}"/>
              </a:ext>
            </a:extLst>
          </p:cNvPr>
          <p:cNvSpPr>
            <a:spLocks noGrp="1"/>
          </p:cNvSpPr>
          <p:nvPr>
            <p:ph type="ftr" sz="quarter" idx="11"/>
          </p:nvPr>
        </p:nvSpPr>
        <p:spPr/>
        <p:txBody>
          <a:bodyPr/>
          <a:lstStyle/>
          <a:p>
            <a:r>
              <a:rPr lang="en-US"/>
              <a:t>Patterson | EAB Meeting</a:t>
            </a:r>
            <a:endParaRPr lang="en-US" dirty="0"/>
          </a:p>
        </p:txBody>
      </p:sp>
      <p:sp>
        <p:nvSpPr>
          <p:cNvPr id="6" name="Slide Number Placeholder 5">
            <a:extLst>
              <a:ext uri="{FF2B5EF4-FFF2-40B4-BE49-F238E27FC236}">
                <a16:creationId xmlns:a16="http://schemas.microsoft.com/office/drawing/2014/main" id="{531E9463-A57E-D13D-5A77-6CC7DB3E649A}"/>
              </a:ext>
            </a:extLst>
          </p:cNvPr>
          <p:cNvSpPr>
            <a:spLocks noGrp="1"/>
          </p:cNvSpPr>
          <p:nvPr>
            <p:ph type="sldNum" sz="quarter" idx="12"/>
          </p:nvPr>
        </p:nvSpPr>
        <p:spPr/>
        <p:txBody>
          <a:bodyPr/>
          <a:lstStyle/>
          <a:p>
            <a:fld id="{921CBE81-14BD-7343-B359-01BCBA3179F9}" type="slidenum">
              <a:rPr lang="en-US" smtClean="0"/>
              <a:t>21</a:t>
            </a:fld>
            <a:endParaRPr lang="en-US"/>
          </a:p>
        </p:txBody>
      </p:sp>
    </p:spTree>
    <p:extLst>
      <p:ext uri="{BB962C8B-B14F-4D97-AF65-F5344CB8AC3E}">
        <p14:creationId xmlns:p14="http://schemas.microsoft.com/office/powerpoint/2010/main" val="3523776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73532-B309-5049-9F85-17D40F4A4E37}"/>
              </a:ext>
            </a:extLst>
          </p:cNvPr>
          <p:cNvSpPr>
            <a:spLocks noGrp="1"/>
          </p:cNvSpPr>
          <p:nvPr>
            <p:ph idx="1"/>
          </p:nvPr>
        </p:nvSpPr>
        <p:spPr>
          <a:xfrm>
            <a:off x="533400" y="1349829"/>
            <a:ext cx="8218714" cy="5203371"/>
          </a:xfrm>
        </p:spPr>
        <p:txBody>
          <a:bodyPr/>
          <a:lstStyle/>
          <a:p>
            <a:pPr marL="0" indent="0" algn="ctr">
              <a:buNone/>
            </a:pPr>
            <a:r>
              <a:rPr lang="en-US" sz="2800" dirty="0">
                <a:solidFill>
                  <a:schemeClr val="accent1"/>
                </a:solidFill>
              </a:rPr>
              <a:t>Summary recommendations</a:t>
            </a:r>
          </a:p>
          <a:p>
            <a:pPr marL="0" indent="0" algn="ctr">
              <a:buNone/>
            </a:pPr>
            <a:endParaRPr lang="en-US" dirty="0">
              <a:solidFill>
                <a:schemeClr val="accent1"/>
              </a:solidFill>
            </a:endParaRPr>
          </a:p>
          <a:p>
            <a:pPr marL="0" indent="0">
              <a:buNone/>
            </a:pPr>
            <a:r>
              <a:rPr lang="en-US" dirty="0"/>
              <a:t>1. CBB should identify alternative funding avenues now to ensure interdisciplinary, convergent research continues past 2026.</a:t>
            </a:r>
          </a:p>
          <a:p>
            <a:pPr marL="0" indent="0">
              <a:buNone/>
            </a:pPr>
            <a:endParaRPr lang="en-US" dirty="0"/>
          </a:p>
          <a:p>
            <a:pPr marL="0" indent="0">
              <a:buNone/>
            </a:pPr>
            <a:r>
              <a:rPr lang="en-US" dirty="0"/>
              <a:t>2. CBB should find ways to continue the training, professional development, and outreach efforts as these are key to continue and support the productive collaborative efforts among institutions developed under the CBB framework.</a:t>
            </a:r>
          </a:p>
        </p:txBody>
      </p:sp>
      <p:sp>
        <p:nvSpPr>
          <p:cNvPr id="3" name="Title 2">
            <a:extLst>
              <a:ext uri="{FF2B5EF4-FFF2-40B4-BE49-F238E27FC236}">
                <a16:creationId xmlns:a16="http://schemas.microsoft.com/office/drawing/2014/main" id="{D5082482-5ACA-8329-1D5D-112BCC27FED7}"/>
              </a:ext>
            </a:extLst>
          </p:cNvPr>
          <p:cNvSpPr>
            <a:spLocks noGrp="1"/>
          </p:cNvSpPr>
          <p:nvPr>
            <p:ph type="title"/>
          </p:nvPr>
        </p:nvSpPr>
        <p:spPr/>
        <p:txBody>
          <a:bodyPr/>
          <a:lstStyle/>
          <a:p>
            <a:r>
              <a:rPr lang="en-US" dirty="0"/>
              <a:t>NSF Site Visit 2023</a:t>
            </a:r>
          </a:p>
        </p:txBody>
      </p:sp>
      <p:sp>
        <p:nvSpPr>
          <p:cNvPr id="4" name="Date Placeholder 3">
            <a:extLst>
              <a:ext uri="{FF2B5EF4-FFF2-40B4-BE49-F238E27FC236}">
                <a16:creationId xmlns:a16="http://schemas.microsoft.com/office/drawing/2014/main" id="{5C6A4C18-A783-74D2-B9E2-28F7D7874FB2}"/>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1BF863EB-5248-9049-C1B9-5C0DBECD239D}"/>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8ACADAB8-ED87-3623-98A1-8091D5B427A3}"/>
              </a:ext>
            </a:extLst>
          </p:cNvPr>
          <p:cNvSpPr>
            <a:spLocks noGrp="1"/>
          </p:cNvSpPr>
          <p:nvPr>
            <p:ph type="sldNum" sz="quarter" idx="12"/>
          </p:nvPr>
        </p:nvSpPr>
        <p:spPr/>
        <p:txBody>
          <a:bodyPr/>
          <a:lstStyle/>
          <a:p>
            <a:fld id="{921CBE81-14BD-7343-B359-01BCBA3179F9}" type="slidenum">
              <a:rPr lang="en-US" smtClean="0"/>
              <a:t>22</a:t>
            </a:fld>
            <a:endParaRPr lang="en-US"/>
          </a:p>
        </p:txBody>
      </p:sp>
    </p:spTree>
    <p:extLst>
      <p:ext uri="{BB962C8B-B14F-4D97-AF65-F5344CB8AC3E}">
        <p14:creationId xmlns:p14="http://schemas.microsoft.com/office/powerpoint/2010/main" val="4023907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0A0EF-45E6-DA65-54F9-A07741A834FA}"/>
              </a:ext>
            </a:extLst>
          </p:cNvPr>
          <p:cNvSpPr>
            <a:spLocks noGrp="1"/>
          </p:cNvSpPr>
          <p:nvPr>
            <p:ph type="title"/>
          </p:nvPr>
        </p:nvSpPr>
        <p:spPr/>
        <p:txBody>
          <a:bodyPr/>
          <a:lstStyle/>
          <a:p>
            <a:r>
              <a:rPr lang="en-US" dirty="0"/>
              <a:t>New Award: DOE Traineeship</a:t>
            </a:r>
          </a:p>
        </p:txBody>
      </p:sp>
      <p:sp>
        <p:nvSpPr>
          <p:cNvPr id="3" name="Text Placeholder 2">
            <a:extLst>
              <a:ext uri="{FF2B5EF4-FFF2-40B4-BE49-F238E27FC236}">
                <a16:creationId xmlns:a16="http://schemas.microsoft.com/office/drawing/2014/main" id="{10AD1973-A756-EE79-4AD7-D51CA8799D7D}"/>
              </a:ext>
            </a:extLst>
          </p:cNvPr>
          <p:cNvSpPr>
            <a:spLocks noGrp="1"/>
          </p:cNvSpPr>
          <p:nvPr>
            <p:ph type="body" sz="half" idx="1"/>
          </p:nvPr>
        </p:nvSpPr>
        <p:spPr>
          <a:xfrm>
            <a:off x="0" y="3428999"/>
            <a:ext cx="7536426" cy="3428999"/>
          </a:xfrm>
        </p:spPr>
        <p:txBody>
          <a:bodyPr/>
          <a:lstStyle/>
          <a:p>
            <a:pPr marL="0" indent="0">
              <a:buNone/>
            </a:pPr>
            <a:r>
              <a:rPr lang="en-US" b="1" dirty="0"/>
              <a:t>Program </a:t>
            </a:r>
            <a:r>
              <a:rPr lang="en-US" dirty="0"/>
              <a:t>(starts this Fall)</a:t>
            </a:r>
          </a:p>
          <a:p>
            <a:r>
              <a:rPr lang="en-US" dirty="0"/>
              <a:t>Funds students in Years 2 and 3 of PhD program </a:t>
            </a:r>
            <a:br>
              <a:rPr lang="en-US" dirty="0"/>
            </a:br>
            <a:r>
              <a:rPr lang="en-US" dirty="0">
                <a:solidFill>
                  <a:schemeClr val="accent2"/>
                </a:solidFill>
              </a:rPr>
              <a:t>14 students per year</a:t>
            </a:r>
          </a:p>
          <a:p>
            <a:r>
              <a:rPr lang="en-US" dirty="0"/>
              <a:t>Professional development</a:t>
            </a:r>
          </a:p>
          <a:p>
            <a:r>
              <a:rPr lang="en-US" dirty="0"/>
              <a:t>Weekly seminars</a:t>
            </a:r>
          </a:p>
          <a:p>
            <a:r>
              <a:rPr lang="en-US" dirty="0"/>
              <a:t>Annual meeting</a:t>
            </a:r>
          </a:p>
          <a:p>
            <a:r>
              <a:rPr lang="en-US" dirty="0"/>
              <a:t>Inclusive practices</a:t>
            </a:r>
          </a:p>
          <a:p>
            <a:pPr marL="0" indent="0">
              <a:buNone/>
            </a:pPr>
            <a:r>
              <a:rPr lang="en-US" dirty="0"/>
              <a:t>	</a:t>
            </a:r>
            <a:endParaRPr lang="en-US" dirty="0">
              <a:solidFill>
                <a:schemeClr val="accent1"/>
              </a:solidFill>
            </a:endParaRPr>
          </a:p>
        </p:txBody>
      </p:sp>
      <p:sp>
        <p:nvSpPr>
          <p:cNvPr id="5" name="Date Placeholder 4">
            <a:extLst>
              <a:ext uri="{FF2B5EF4-FFF2-40B4-BE49-F238E27FC236}">
                <a16:creationId xmlns:a16="http://schemas.microsoft.com/office/drawing/2014/main" id="{B84A0198-2918-8A27-9E6E-0DCEFAA8837B}"/>
              </a:ext>
            </a:extLst>
          </p:cNvPr>
          <p:cNvSpPr>
            <a:spLocks noGrp="1"/>
          </p:cNvSpPr>
          <p:nvPr>
            <p:ph type="dt" sz="half" idx="10"/>
          </p:nvPr>
        </p:nvSpPr>
        <p:spPr/>
        <p:txBody>
          <a:bodyPr/>
          <a:lstStyle/>
          <a:p>
            <a:r>
              <a:rPr lang="en-US"/>
              <a:t>March 15, 2024</a:t>
            </a:r>
            <a:endParaRPr lang="en-US" dirty="0"/>
          </a:p>
        </p:txBody>
      </p:sp>
      <p:sp>
        <p:nvSpPr>
          <p:cNvPr id="6" name="Footer Placeholder 5">
            <a:extLst>
              <a:ext uri="{FF2B5EF4-FFF2-40B4-BE49-F238E27FC236}">
                <a16:creationId xmlns:a16="http://schemas.microsoft.com/office/drawing/2014/main" id="{12551A10-5071-427B-C34A-285BF82210F6}"/>
              </a:ext>
            </a:extLst>
          </p:cNvPr>
          <p:cNvSpPr>
            <a:spLocks noGrp="1"/>
          </p:cNvSpPr>
          <p:nvPr>
            <p:ph type="ftr" sz="quarter" idx="11"/>
          </p:nvPr>
        </p:nvSpPr>
        <p:spPr/>
        <p:txBody>
          <a:bodyPr/>
          <a:lstStyle/>
          <a:p>
            <a:r>
              <a:rPr lang="en-US"/>
              <a:t>Patterson | EAB Meeting</a:t>
            </a:r>
            <a:endParaRPr lang="en-US" dirty="0"/>
          </a:p>
        </p:txBody>
      </p:sp>
      <p:sp>
        <p:nvSpPr>
          <p:cNvPr id="7" name="Slide Number Placeholder 6">
            <a:extLst>
              <a:ext uri="{FF2B5EF4-FFF2-40B4-BE49-F238E27FC236}">
                <a16:creationId xmlns:a16="http://schemas.microsoft.com/office/drawing/2014/main" id="{144FC54F-1279-1092-E5A6-07CA66D97342}"/>
              </a:ext>
            </a:extLst>
          </p:cNvPr>
          <p:cNvSpPr>
            <a:spLocks noGrp="1"/>
          </p:cNvSpPr>
          <p:nvPr>
            <p:ph type="sldNum" sz="quarter" idx="12"/>
          </p:nvPr>
        </p:nvSpPr>
        <p:spPr/>
        <p:txBody>
          <a:bodyPr/>
          <a:lstStyle/>
          <a:p>
            <a:fld id="{921CBE81-14BD-7343-B359-01BCBA3179F9}" type="slidenum">
              <a:rPr lang="en-US" smtClean="0"/>
              <a:t>23</a:t>
            </a:fld>
            <a:endParaRPr lang="en-US"/>
          </a:p>
        </p:txBody>
      </p:sp>
      <p:pic>
        <p:nvPicPr>
          <p:cNvPr id="8" name="Picture 7">
            <a:extLst>
              <a:ext uri="{FF2B5EF4-FFF2-40B4-BE49-F238E27FC236}">
                <a16:creationId xmlns:a16="http://schemas.microsoft.com/office/drawing/2014/main" id="{778D34FA-8312-EDBF-F69D-682A533FD8CB}"/>
              </a:ext>
            </a:extLst>
          </p:cNvPr>
          <p:cNvPicPr>
            <a:picLocks noChangeAspect="1"/>
          </p:cNvPicPr>
          <p:nvPr/>
        </p:nvPicPr>
        <p:blipFill rotWithShape="1">
          <a:blip r:embed="rId2"/>
          <a:srcRect r="65035"/>
          <a:stretch/>
        </p:blipFill>
        <p:spPr>
          <a:xfrm>
            <a:off x="204850" y="1030617"/>
            <a:ext cx="1469838" cy="1790700"/>
          </a:xfrm>
          <a:prstGeom prst="rect">
            <a:avLst/>
          </a:prstGeom>
        </p:spPr>
      </p:pic>
      <p:sp>
        <p:nvSpPr>
          <p:cNvPr id="9" name="TextBox 8">
            <a:extLst>
              <a:ext uri="{FF2B5EF4-FFF2-40B4-BE49-F238E27FC236}">
                <a16:creationId xmlns:a16="http://schemas.microsoft.com/office/drawing/2014/main" id="{5EE2712C-05BA-3EB6-D1FA-902841550ED1}"/>
              </a:ext>
            </a:extLst>
          </p:cNvPr>
          <p:cNvSpPr txBox="1"/>
          <p:nvPr/>
        </p:nvSpPr>
        <p:spPr>
          <a:xfrm>
            <a:off x="1828800" y="956335"/>
            <a:ext cx="5357557" cy="2523768"/>
          </a:xfrm>
          <a:prstGeom prst="rect">
            <a:avLst/>
          </a:prstGeom>
          <a:noFill/>
        </p:spPr>
        <p:txBody>
          <a:bodyPr wrap="none" rtlCol="0">
            <a:spAutoFit/>
          </a:bodyPr>
          <a:lstStyle/>
          <a:p>
            <a:pPr marL="0" indent="0">
              <a:buNone/>
            </a:pPr>
            <a:r>
              <a:rPr lang="en-US" sz="2000" b="1" dirty="0" err="1">
                <a:solidFill>
                  <a:schemeClr val="accent1"/>
                </a:solidFill>
              </a:rPr>
              <a:t>Tigner</a:t>
            </a:r>
            <a:r>
              <a:rPr lang="en-US" sz="2000" b="1" dirty="0">
                <a:solidFill>
                  <a:schemeClr val="accent1"/>
                </a:solidFill>
              </a:rPr>
              <a:t> Traineeship</a:t>
            </a:r>
          </a:p>
          <a:p>
            <a:pPr>
              <a:spcBef>
                <a:spcPts val="600"/>
              </a:spcBef>
            </a:pPr>
            <a:r>
              <a:rPr lang="en-US" sz="2000" kern="0" dirty="0">
                <a:solidFill>
                  <a:schemeClr val="tx1">
                    <a:lumMod val="75000"/>
                    <a:lumOff val="25000"/>
                  </a:schemeClr>
                </a:solidFill>
                <a:effectLst/>
                <a:ea typeface="Times New Roman" panose="02020603050405020304" pitchFamily="18" charset="0"/>
              </a:rPr>
              <a:t>Matthias </a:t>
            </a:r>
            <a:r>
              <a:rPr lang="en-US" sz="2000" kern="0" dirty="0" err="1">
                <a:solidFill>
                  <a:schemeClr val="tx1">
                    <a:lumMod val="75000"/>
                    <a:lumOff val="25000"/>
                  </a:schemeClr>
                </a:solidFill>
                <a:effectLst/>
                <a:ea typeface="Times New Roman" panose="02020603050405020304" pitchFamily="18" charset="0"/>
              </a:rPr>
              <a:t>Liepe</a:t>
            </a:r>
            <a:r>
              <a:rPr lang="en-US" sz="2000" kern="0" dirty="0">
                <a:solidFill>
                  <a:schemeClr val="tx1">
                    <a:lumMod val="75000"/>
                    <a:lumOff val="25000"/>
                  </a:schemeClr>
                </a:solidFill>
                <a:effectLst/>
                <a:ea typeface="Times New Roman" panose="02020603050405020304" pitchFamily="18" charset="0"/>
              </a:rPr>
              <a:t> (</a:t>
            </a:r>
            <a:r>
              <a:rPr lang="en-US" sz="2000" b="1" kern="0" dirty="0">
                <a:solidFill>
                  <a:schemeClr val="tx1">
                    <a:lumMod val="75000"/>
                    <a:lumOff val="25000"/>
                  </a:schemeClr>
                </a:solidFill>
                <a:effectLst/>
                <a:ea typeface="Times New Roman" panose="02020603050405020304" pitchFamily="18" charset="0"/>
              </a:rPr>
              <a:t>PI</a:t>
            </a:r>
            <a:r>
              <a:rPr lang="en-US" sz="2000" kern="0" dirty="0">
                <a:solidFill>
                  <a:schemeClr val="tx1">
                    <a:lumMod val="75000"/>
                    <a:lumOff val="25000"/>
                  </a:schemeClr>
                </a:solidFill>
                <a:effectLst/>
                <a:ea typeface="Times New Roman" panose="02020603050405020304" pitchFamily="18" charset="0"/>
              </a:rPr>
              <a:t>), Georg </a:t>
            </a:r>
            <a:r>
              <a:rPr lang="en-US" sz="2000" kern="0" dirty="0" err="1">
                <a:solidFill>
                  <a:schemeClr val="tx1">
                    <a:lumMod val="75000"/>
                    <a:lumOff val="25000"/>
                  </a:schemeClr>
                </a:solidFill>
                <a:effectLst/>
                <a:ea typeface="Times New Roman" panose="02020603050405020304" pitchFamily="18" charset="0"/>
              </a:rPr>
              <a:t>Hoffstaetter</a:t>
            </a:r>
            <a:r>
              <a:rPr lang="en-US" sz="2000" kern="0" dirty="0">
                <a:solidFill>
                  <a:schemeClr val="tx1">
                    <a:lumMod val="75000"/>
                    <a:lumOff val="25000"/>
                  </a:schemeClr>
                </a:solidFill>
                <a:effectLst/>
                <a:ea typeface="Times New Roman" panose="02020603050405020304" pitchFamily="18" charset="0"/>
              </a:rPr>
              <a:t>, </a:t>
            </a:r>
            <a:br>
              <a:rPr lang="en-US" sz="2000" kern="0" dirty="0">
                <a:solidFill>
                  <a:schemeClr val="tx1">
                    <a:lumMod val="75000"/>
                    <a:lumOff val="25000"/>
                  </a:schemeClr>
                </a:solidFill>
                <a:effectLst/>
                <a:ea typeface="Times New Roman" panose="02020603050405020304" pitchFamily="18" charset="0"/>
              </a:rPr>
            </a:br>
            <a:r>
              <a:rPr lang="en-US" sz="2000" kern="0" dirty="0">
                <a:solidFill>
                  <a:schemeClr val="tx1">
                    <a:lumMod val="75000"/>
                    <a:lumOff val="25000"/>
                  </a:schemeClr>
                </a:solidFill>
                <a:effectLst/>
                <a:ea typeface="Times New Roman" panose="02020603050405020304" pitchFamily="18" charset="0"/>
              </a:rPr>
              <a:t>	Jared Maxson </a:t>
            </a:r>
            <a:r>
              <a:rPr lang="en-US" sz="2000" kern="0" dirty="0">
                <a:solidFill>
                  <a:schemeClr val="accent1"/>
                </a:solidFill>
                <a:effectLst/>
                <a:ea typeface="Times New Roman" panose="02020603050405020304" pitchFamily="18" charset="0"/>
              </a:rPr>
              <a:t>Cornell</a:t>
            </a:r>
          </a:p>
          <a:p>
            <a:pPr>
              <a:spcBef>
                <a:spcPts val="600"/>
              </a:spcBef>
            </a:pPr>
            <a:r>
              <a:rPr lang="en-US" sz="2000" kern="0" dirty="0">
                <a:solidFill>
                  <a:schemeClr val="tx1">
                    <a:lumMod val="75000"/>
                    <a:lumOff val="25000"/>
                  </a:schemeClr>
                </a:solidFill>
                <a:effectLst/>
                <a:ea typeface="Times New Roman" panose="02020603050405020304" pitchFamily="18" charset="0"/>
              </a:rPr>
              <a:t>Jamie Rosenzweig, Pietro </a:t>
            </a:r>
            <a:r>
              <a:rPr lang="en-US" sz="2000" kern="0" dirty="0" err="1">
                <a:solidFill>
                  <a:schemeClr val="tx1">
                    <a:lumMod val="75000"/>
                    <a:lumOff val="25000"/>
                  </a:schemeClr>
                </a:solidFill>
                <a:effectLst/>
                <a:ea typeface="Times New Roman" panose="02020603050405020304" pitchFamily="18" charset="0"/>
              </a:rPr>
              <a:t>Musumeci</a:t>
            </a:r>
            <a:r>
              <a:rPr lang="en-US" sz="2000" kern="0" dirty="0">
                <a:solidFill>
                  <a:schemeClr val="tx1">
                    <a:lumMod val="75000"/>
                    <a:lumOff val="25000"/>
                  </a:schemeClr>
                </a:solidFill>
                <a:effectLst/>
                <a:ea typeface="Times New Roman" panose="02020603050405020304" pitchFamily="18" charset="0"/>
              </a:rPr>
              <a:t> </a:t>
            </a:r>
            <a:r>
              <a:rPr lang="en-US" sz="2000" kern="0" dirty="0">
                <a:solidFill>
                  <a:schemeClr val="accent1"/>
                </a:solidFill>
                <a:effectLst/>
                <a:ea typeface="Times New Roman" panose="02020603050405020304" pitchFamily="18" charset="0"/>
              </a:rPr>
              <a:t>UCLA</a:t>
            </a:r>
            <a:r>
              <a:rPr lang="en-US" sz="2000" dirty="0">
                <a:solidFill>
                  <a:schemeClr val="tx1">
                    <a:lumMod val="75000"/>
                    <a:lumOff val="25000"/>
                  </a:schemeClr>
                </a:solidFill>
                <a:ea typeface="Times New Roman" panose="02020603050405020304" pitchFamily="18" charset="0"/>
              </a:rPr>
              <a:t>  </a:t>
            </a:r>
            <a:endParaRPr lang="en-US" sz="2000" kern="0" dirty="0">
              <a:solidFill>
                <a:schemeClr val="tx1">
                  <a:lumMod val="75000"/>
                  <a:lumOff val="25000"/>
                </a:schemeClr>
              </a:solidFill>
              <a:effectLst/>
              <a:ea typeface="Times New Roman" panose="02020603050405020304" pitchFamily="18" charset="0"/>
            </a:endParaRPr>
          </a:p>
          <a:p>
            <a:pPr>
              <a:spcBef>
                <a:spcPts val="600"/>
              </a:spcBef>
            </a:pPr>
            <a:r>
              <a:rPr lang="en-US" sz="2000" kern="0" dirty="0">
                <a:solidFill>
                  <a:schemeClr val="tx1">
                    <a:lumMod val="75000"/>
                    <a:lumOff val="25000"/>
                  </a:schemeClr>
                </a:solidFill>
                <a:effectLst/>
                <a:ea typeface="Times New Roman" panose="02020603050405020304" pitchFamily="18" charset="0"/>
              </a:rPr>
              <a:t>Siddharth Karkare </a:t>
            </a:r>
            <a:r>
              <a:rPr lang="en-US" sz="2000" kern="0" dirty="0">
                <a:solidFill>
                  <a:schemeClr val="accent1"/>
                </a:solidFill>
                <a:effectLst/>
                <a:ea typeface="Times New Roman" panose="02020603050405020304" pitchFamily="18" charset="0"/>
              </a:rPr>
              <a:t>Arizona State U.</a:t>
            </a:r>
          </a:p>
          <a:p>
            <a:pPr>
              <a:spcBef>
                <a:spcPts val="600"/>
              </a:spcBef>
            </a:pPr>
            <a:r>
              <a:rPr lang="en-US" sz="2000" kern="0" dirty="0">
                <a:solidFill>
                  <a:schemeClr val="tx1">
                    <a:lumMod val="75000"/>
                    <a:lumOff val="25000"/>
                  </a:schemeClr>
                </a:solidFill>
                <a:effectLst/>
                <a:ea typeface="Times New Roman" panose="02020603050405020304" pitchFamily="18" charset="0"/>
              </a:rPr>
              <a:t>Young-Kee Kim </a:t>
            </a:r>
            <a:r>
              <a:rPr lang="en-US" sz="2000" kern="0" dirty="0">
                <a:solidFill>
                  <a:schemeClr val="accent1"/>
                </a:solidFill>
                <a:effectLst/>
                <a:ea typeface="Times New Roman" panose="02020603050405020304" pitchFamily="18" charset="0"/>
              </a:rPr>
              <a:t>U. Chicago</a:t>
            </a:r>
            <a:endParaRPr lang="en-US" sz="2000" dirty="0">
              <a:solidFill>
                <a:schemeClr val="accent1"/>
              </a:solidFill>
            </a:endParaRPr>
          </a:p>
          <a:p>
            <a:endParaRPr lang="en-US" dirty="0"/>
          </a:p>
        </p:txBody>
      </p:sp>
      <p:sp>
        <p:nvSpPr>
          <p:cNvPr id="10" name="TextBox 9">
            <a:extLst>
              <a:ext uri="{FF2B5EF4-FFF2-40B4-BE49-F238E27FC236}">
                <a16:creationId xmlns:a16="http://schemas.microsoft.com/office/drawing/2014/main" id="{9EC96890-A019-21B5-37D0-7886676DDBE1}"/>
              </a:ext>
            </a:extLst>
          </p:cNvPr>
          <p:cNvSpPr txBox="1"/>
          <p:nvPr/>
        </p:nvSpPr>
        <p:spPr>
          <a:xfrm rot="19242776">
            <a:off x="5124541" y="4912666"/>
            <a:ext cx="3507692" cy="461665"/>
          </a:xfrm>
          <a:prstGeom prst="rect">
            <a:avLst/>
          </a:prstGeom>
          <a:solidFill>
            <a:schemeClr val="accent1"/>
          </a:solidFill>
        </p:spPr>
        <p:txBody>
          <a:bodyPr wrap="none" rtlCol="0">
            <a:spAutoFit/>
          </a:bodyPr>
          <a:lstStyle/>
          <a:p>
            <a:r>
              <a:rPr lang="en-US" sz="2400" dirty="0">
                <a:solidFill>
                  <a:schemeClr val="bg1"/>
                </a:solidFill>
              </a:rPr>
              <a:t>Modeled largely on CBB</a:t>
            </a:r>
          </a:p>
        </p:txBody>
      </p:sp>
      <p:sp>
        <p:nvSpPr>
          <p:cNvPr id="4" name="TextBox 3">
            <a:extLst>
              <a:ext uri="{FF2B5EF4-FFF2-40B4-BE49-F238E27FC236}">
                <a16:creationId xmlns:a16="http://schemas.microsoft.com/office/drawing/2014/main" id="{6208343F-9BDA-84C6-ED9C-83EE3A85A654}"/>
              </a:ext>
            </a:extLst>
          </p:cNvPr>
          <p:cNvSpPr txBox="1"/>
          <p:nvPr/>
        </p:nvSpPr>
        <p:spPr>
          <a:xfrm>
            <a:off x="6989376" y="956335"/>
            <a:ext cx="2000225" cy="1477328"/>
          </a:xfrm>
          <a:prstGeom prst="rect">
            <a:avLst/>
          </a:prstGeom>
          <a:solidFill>
            <a:schemeClr val="accent2"/>
          </a:solidFill>
        </p:spPr>
        <p:txBody>
          <a:bodyPr wrap="square" rtlCol="0">
            <a:spAutoFit/>
          </a:bodyPr>
          <a:lstStyle/>
          <a:p>
            <a:r>
              <a:rPr lang="en-US" dirty="0">
                <a:solidFill>
                  <a:schemeClr val="bg1"/>
                </a:solidFill>
              </a:rPr>
              <a:t>The Traineeship program addresses DOE accelerator workforce needs</a:t>
            </a:r>
          </a:p>
        </p:txBody>
      </p:sp>
    </p:spTree>
    <p:extLst>
      <p:ext uri="{BB962C8B-B14F-4D97-AF65-F5344CB8AC3E}">
        <p14:creationId xmlns:p14="http://schemas.microsoft.com/office/powerpoint/2010/main" val="1202229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C8F12F-E1EA-A746-B053-F65C5F17A14E}"/>
              </a:ext>
            </a:extLst>
          </p:cNvPr>
          <p:cNvSpPr>
            <a:spLocks noGrp="1"/>
          </p:cNvSpPr>
          <p:nvPr>
            <p:ph type="title"/>
          </p:nvPr>
        </p:nvSpPr>
        <p:spPr/>
        <p:txBody>
          <a:bodyPr/>
          <a:lstStyle/>
          <a:p>
            <a:r>
              <a:rPr lang="en-US" dirty="0"/>
              <a:t>New Award: Morgan State U. (HBCU)</a:t>
            </a:r>
          </a:p>
        </p:txBody>
      </p:sp>
      <p:sp>
        <p:nvSpPr>
          <p:cNvPr id="4" name="Slide Number Placeholder 3">
            <a:extLst>
              <a:ext uri="{FF2B5EF4-FFF2-40B4-BE49-F238E27FC236}">
                <a16:creationId xmlns:a16="http://schemas.microsoft.com/office/drawing/2014/main" id="{BD3035DE-5650-7046-B00A-A75F29CFAAA0}"/>
              </a:ext>
            </a:extLst>
          </p:cNvPr>
          <p:cNvSpPr>
            <a:spLocks noGrp="1"/>
          </p:cNvSpPr>
          <p:nvPr>
            <p:ph type="sldNum" sz="quarter" idx="12"/>
          </p:nvPr>
        </p:nvSpPr>
        <p:spPr/>
        <p:txBody>
          <a:bodyPr/>
          <a:lstStyle/>
          <a:p>
            <a:fld id="{921CBE81-14BD-7343-B359-01BCBA3179F9}" type="slidenum">
              <a:rPr lang="en-US" smtClean="0"/>
              <a:t>24</a:t>
            </a:fld>
            <a:endParaRPr lang="en-US"/>
          </a:p>
        </p:txBody>
      </p:sp>
      <p:sp>
        <p:nvSpPr>
          <p:cNvPr id="2" name="TextBox 1">
            <a:extLst>
              <a:ext uri="{FF2B5EF4-FFF2-40B4-BE49-F238E27FC236}">
                <a16:creationId xmlns:a16="http://schemas.microsoft.com/office/drawing/2014/main" id="{3B9BBDD5-CD2D-C8FF-FD2B-4047C211A05C}"/>
              </a:ext>
            </a:extLst>
          </p:cNvPr>
          <p:cNvSpPr txBox="1"/>
          <p:nvPr/>
        </p:nvSpPr>
        <p:spPr>
          <a:xfrm>
            <a:off x="1309129" y="4039488"/>
            <a:ext cx="2452466" cy="923330"/>
          </a:xfrm>
          <a:prstGeom prst="rect">
            <a:avLst/>
          </a:prstGeom>
          <a:noFill/>
        </p:spPr>
        <p:txBody>
          <a:bodyPr wrap="none" rtlCol="0">
            <a:spAutoFit/>
          </a:bodyPr>
          <a:lstStyle/>
          <a:p>
            <a:pPr algn="ctr"/>
            <a:r>
              <a:rPr lang="en-US" b="1" dirty="0">
                <a:latin typeface="Helvetica" pitchFamily="2" charset="0"/>
              </a:rPr>
              <a:t>Prof. Willie Rockford</a:t>
            </a:r>
          </a:p>
          <a:p>
            <a:pPr algn="ctr"/>
            <a:r>
              <a:rPr lang="en-US" dirty="0">
                <a:latin typeface="Helvetica" pitchFamily="2" charset="0"/>
              </a:rPr>
              <a:t>Chair of Physics</a:t>
            </a:r>
          </a:p>
          <a:p>
            <a:pPr algn="ctr"/>
            <a:r>
              <a:rPr lang="en-US" dirty="0">
                <a:latin typeface="Helvetica" pitchFamily="2" charset="0"/>
              </a:rPr>
              <a:t>Morgan State U.</a:t>
            </a:r>
          </a:p>
        </p:txBody>
      </p:sp>
      <p:pic>
        <p:nvPicPr>
          <p:cNvPr id="1028" name="Picture 4" descr="You just do it': Paul Guèye's uncommon will and national distinction |  MSUToday | Michigan State University">
            <a:extLst>
              <a:ext uri="{FF2B5EF4-FFF2-40B4-BE49-F238E27FC236}">
                <a16:creationId xmlns:a16="http://schemas.microsoft.com/office/drawing/2014/main" id="{2DED73CE-9497-75B5-934A-BB81EA136A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53" t="6594" r="3029" b="21707"/>
          <a:stretch/>
        </p:blipFill>
        <p:spPr bwMode="auto">
          <a:xfrm>
            <a:off x="4216332" y="2116454"/>
            <a:ext cx="1811320" cy="19230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D5A7F9-AA70-58C3-087D-4CAF80A5CAFE}"/>
              </a:ext>
            </a:extLst>
          </p:cNvPr>
          <p:cNvSpPr txBox="1"/>
          <p:nvPr/>
        </p:nvSpPr>
        <p:spPr>
          <a:xfrm>
            <a:off x="3669862" y="4039488"/>
            <a:ext cx="2787943" cy="923330"/>
          </a:xfrm>
          <a:prstGeom prst="rect">
            <a:avLst/>
          </a:prstGeom>
          <a:noFill/>
        </p:spPr>
        <p:txBody>
          <a:bodyPr wrap="none" rtlCol="0">
            <a:spAutoFit/>
          </a:bodyPr>
          <a:lstStyle/>
          <a:p>
            <a:pPr algn="ctr"/>
            <a:r>
              <a:rPr lang="en-US" b="1" dirty="0">
                <a:latin typeface="Helvetica" pitchFamily="2" charset="0"/>
              </a:rPr>
              <a:t>Prof. Paul </a:t>
            </a:r>
            <a:r>
              <a:rPr lang="en-US" b="1" dirty="0" err="1">
                <a:latin typeface="Helvetica" pitchFamily="2" charset="0"/>
              </a:rPr>
              <a:t>Gueye</a:t>
            </a:r>
            <a:endParaRPr lang="en-US" dirty="0">
              <a:latin typeface="Helvetica" pitchFamily="2" charset="0"/>
            </a:endParaRPr>
          </a:p>
          <a:p>
            <a:pPr algn="ctr"/>
            <a:r>
              <a:rPr lang="en-US" dirty="0">
                <a:latin typeface="Helvetica" pitchFamily="2" charset="0"/>
              </a:rPr>
              <a:t>Michigan State University</a:t>
            </a:r>
            <a:br>
              <a:rPr lang="en-US" dirty="0">
                <a:latin typeface="Helvetica" pitchFamily="2" charset="0"/>
              </a:rPr>
            </a:br>
            <a:r>
              <a:rPr lang="en-US" dirty="0">
                <a:latin typeface="Helvetica" pitchFamily="2" charset="0"/>
              </a:rPr>
              <a:t>CBB EAB</a:t>
            </a:r>
            <a:endParaRPr lang="en-US" sz="1350" dirty="0">
              <a:latin typeface="Helvetica" pitchFamily="2" charset="0"/>
            </a:endParaRPr>
          </a:p>
        </p:txBody>
      </p:sp>
      <p:sp>
        <p:nvSpPr>
          <p:cNvPr id="8" name="TextBox 7">
            <a:extLst>
              <a:ext uri="{FF2B5EF4-FFF2-40B4-BE49-F238E27FC236}">
                <a16:creationId xmlns:a16="http://schemas.microsoft.com/office/drawing/2014/main" id="{A5C665AF-1E4D-FE85-B6D3-79330148D70D}"/>
              </a:ext>
            </a:extLst>
          </p:cNvPr>
          <p:cNvSpPr txBox="1"/>
          <p:nvPr/>
        </p:nvSpPr>
        <p:spPr>
          <a:xfrm>
            <a:off x="0" y="948475"/>
            <a:ext cx="8884508" cy="1354217"/>
          </a:xfrm>
          <a:prstGeom prst="rect">
            <a:avLst/>
          </a:prstGeom>
          <a:noFill/>
        </p:spPr>
        <p:txBody>
          <a:bodyPr wrap="square" rtlCol="0">
            <a:spAutoFit/>
          </a:bodyPr>
          <a:lstStyle/>
          <a:p>
            <a:pPr algn="ctr"/>
            <a:r>
              <a:rPr lang="en-US" sz="2000" b="1" dirty="0">
                <a:solidFill>
                  <a:schemeClr val="accent1"/>
                </a:solidFill>
                <a:effectLst/>
                <a:latin typeface="Arial" panose="020B0604020202020204" pitchFamily="34" charset="0"/>
                <a:ea typeface="Arial" panose="020B0604020202020204" pitchFamily="34" charset="0"/>
              </a:rPr>
              <a:t>A</a:t>
            </a:r>
            <a:r>
              <a:rPr lang="en-US" sz="2000" dirty="0">
                <a:effectLst/>
                <a:latin typeface="Arial" panose="020B0604020202020204" pitchFamily="34" charset="0"/>
                <a:ea typeface="Arial" panose="020B0604020202020204" pitchFamily="34" charset="0"/>
              </a:rPr>
              <a:t>dvancing </a:t>
            </a:r>
            <a:r>
              <a:rPr lang="en-US" sz="2000" dirty="0" err="1">
                <a:effectLst/>
                <a:latin typeface="Arial" panose="020B0604020202020204" pitchFamily="34" charset="0"/>
                <a:ea typeface="Arial" panose="020B0604020202020204" pitchFamily="34" charset="0"/>
              </a:rPr>
              <a:t>s</a:t>
            </a:r>
            <a:r>
              <a:rPr lang="en-US" sz="2000" b="1" dirty="0" err="1">
                <a:solidFill>
                  <a:schemeClr val="accent1"/>
                </a:solidFill>
                <a:effectLst/>
                <a:latin typeface="Arial" panose="020B0604020202020204" pitchFamily="34" charset="0"/>
                <a:ea typeface="Arial" panose="020B0604020202020204" pitchFamily="34" charset="0"/>
              </a:rPr>
              <a:t>C</a:t>
            </a:r>
            <a:r>
              <a:rPr lang="en-US" sz="2000" dirty="0" err="1">
                <a:effectLst/>
                <a:latin typeface="Arial" panose="020B0604020202020204" pitchFamily="34" charset="0"/>
                <a:ea typeface="Arial" panose="020B0604020202020204" pitchFamily="34" charset="0"/>
              </a:rPr>
              <a:t>ientific</a:t>
            </a:r>
            <a:r>
              <a:rPr lang="en-US" sz="2000" dirty="0">
                <a:effectLst/>
                <a:latin typeface="Arial" panose="020B0604020202020204" pitchFamily="34" charset="0"/>
                <a:ea typeface="Arial" panose="020B0604020202020204" pitchFamily="34" charset="0"/>
              </a:rPr>
              <a:t> </a:t>
            </a:r>
            <a:r>
              <a:rPr lang="en-US" sz="2000" dirty="0" err="1">
                <a:effectLst/>
                <a:latin typeface="Arial" panose="020B0604020202020204" pitchFamily="34" charset="0"/>
                <a:ea typeface="Arial" panose="020B0604020202020204" pitchFamily="34" charset="0"/>
              </a:rPr>
              <a:t>ex</a:t>
            </a:r>
            <a:r>
              <a:rPr lang="en-US" sz="2000" b="1" dirty="0" err="1">
                <a:solidFill>
                  <a:schemeClr val="accent1"/>
                </a:solidFill>
                <a:effectLst/>
                <a:latin typeface="Arial" panose="020B0604020202020204" pitchFamily="34" charset="0"/>
                <a:ea typeface="Arial" panose="020B0604020202020204" pitchFamily="34" charset="0"/>
              </a:rPr>
              <a:t>CEL</a:t>
            </a:r>
            <a:r>
              <a:rPr lang="en-US" sz="2000" dirty="0" err="1">
                <a:effectLst/>
                <a:latin typeface="Arial" panose="020B0604020202020204" pitchFamily="34" charset="0"/>
                <a:ea typeface="Arial" panose="020B0604020202020204" pitchFamily="34" charset="0"/>
              </a:rPr>
              <a:t>lence</a:t>
            </a:r>
            <a:r>
              <a:rPr lang="en-US" sz="2000" dirty="0">
                <a:effectLst/>
                <a:latin typeface="Arial" panose="020B0604020202020204" pitchFamily="34" charset="0"/>
                <a:ea typeface="Arial" panose="020B0604020202020204" pitchFamily="34" charset="0"/>
              </a:rPr>
              <a:t> by </a:t>
            </a:r>
            <a:r>
              <a:rPr lang="en-US" sz="2000" b="1" dirty="0">
                <a:solidFill>
                  <a:schemeClr val="accent1"/>
                </a:solidFill>
                <a:effectLst/>
                <a:latin typeface="Arial" panose="020B0604020202020204" pitchFamily="34" charset="0"/>
                <a:ea typeface="Arial" panose="020B0604020202020204" pitchFamily="34" charset="0"/>
              </a:rPr>
              <a:t>E</a:t>
            </a:r>
            <a:r>
              <a:rPr lang="en-US" sz="2000" dirty="0">
                <a:effectLst/>
                <a:latin typeface="Arial" panose="020B0604020202020204" pitchFamily="34" charset="0"/>
                <a:ea typeface="Arial" panose="020B0604020202020204" pitchFamily="34" charset="0"/>
              </a:rPr>
              <a:t>mpowering </a:t>
            </a:r>
            <a:r>
              <a:rPr lang="en-US" sz="2000" b="1" dirty="0">
                <a:solidFill>
                  <a:schemeClr val="accent1"/>
                </a:solidFill>
                <a:effectLst/>
                <a:latin typeface="Arial" panose="020B0604020202020204" pitchFamily="34" charset="0"/>
                <a:ea typeface="Arial" panose="020B0604020202020204" pitchFamily="34" charset="0"/>
              </a:rPr>
              <a:t>R</a:t>
            </a:r>
            <a:r>
              <a:rPr lang="en-US" sz="2000" dirty="0">
                <a:effectLst/>
                <a:latin typeface="Arial" panose="020B0604020202020204" pitchFamily="34" charset="0"/>
                <a:ea typeface="Arial" panose="020B0604020202020204" pitchFamily="34" charset="0"/>
              </a:rPr>
              <a:t>esearch in </a:t>
            </a:r>
            <a:r>
              <a:rPr lang="en-US" sz="2000" b="1" dirty="0">
                <a:solidFill>
                  <a:schemeClr val="accent1"/>
                </a:solidFill>
                <a:effectLst/>
                <a:latin typeface="Arial" panose="020B0604020202020204" pitchFamily="34" charset="0"/>
                <a:ea typeface="Arial" panose="020B0604020202020204" pitchFamily="34" charset="0"/>
              </a:rPr>
              <a:t>A</a:t>
            </a:r>
            <a:r>
              <a:rPr lang="en-US" sz="2000" dirty="0">
                <a:effectLst/>
                <a:latin typeface="Arial" panose="020B0604020202020204" pitchFamily="34" charset="0"/>
                <a:ea typeface="Arial" panose="020B0604020202020204" pitchFamily="34" charset="0"/>
              </a:rPr>
              <a:t>ccelerators </a:t>
            </a:r>
            <a:r>
              <a:rPr lang="en-US" sz="2000" b="1" dirty="0">
                <a:solidFill>
                  <a:schemeClr val="accent1"/>
                </a:solidFill>
                <a:effectLst/>
                <a:latin typeface="Arial" panose="020B0604020202020204" pitchFamily="34" charset="0"/>
                <a:ea typeface="Arial" panose="020B0604020202020204" pitchFamily="34" charset="0"/>
              </a:rPr>
              <a:t>T</a:t>
            </a:r>
            <a:r>
              <a:rPr lang="en-US" sz="2000" dirty="0">
                <a:effectLst/>
                <a:latin typeface="Arial" panose="020B0604020202020204" pitchFamily="34" charset="0"/>
                <a:ea typeface="Arial" panose="020B0604020202020204" pitchFamily="34" charset="0"/>
              </a:rPr>
              <a:t>hrough </a:t>
            </a:r>
            <a:r>
              <a:rPr lang="en-US" sz="2000" b="1" dirty="0">
                <a:solidFill>
                  <a:schemeClr val="accent1"/>
                </a:solidFill>
                <a:effectLst/>
                <a:latin typeface="Arial" panose="020B0604020202020204" pitchFamily="34" charset="0"/>
                <a:ea typeface="Arial" panose="020B0604020202020204" pitchFamily="34" charset="0"/>
              </a:rPr>
              <a:t>E</a:t>
            </a:r>
            <a:r>
              <a:rPr lang="en-US" sz="2000" dirty="0">
                <a:effectLst/>
                <a:latin typeface="Arial" panose="020B0604020202020204" pitchFamily="34" charset="0"/>
                <a:ea typeface="Arial" panose="020B0604020202020204" pitchFamily="34" charset="0"/>
              </a:rPr>
              <a:t>ducation </a:t>
            </a:r>
          </a:p>
          <a:p>
            <a:pPr algn="ctr"/>
            <a:r>
              <a:rPr lang="en-US" sz="2400" b="1" dirty="0">
                <a:solidFill>
                  <a:schemeClr val="accent1"/>
                </a:solidFill>
                <a:effectLst/>
                <a:latin typeface="Arial" panose="020B0604020202020204" pitchFamily="34" charset="0"/>
                <a:ea typeface="Arial" panose="020B0604020202020204" pitchFamily="34" charset="0"/>
              </a:rPr>
              <a:t>ACCELERATE </a:t>
            </a:r>
            <a:br>
              <a:rPr lang="en-US" sz="1800" dirty="0">
                <a:effectLst/>
                <a:latin typeface="Arial" panose="020B0604020202020204" pitchFamily="34" charset="0"/>
                <a:ea typeface="Arial" panose="020B0604020202020204" pitchFamily="34" charset="0"/>
              </a:rPr>
            </a:br>
            <a:endParaRPr lang="en-US" dirty="0">
              <a:solidFill>
                <a:schemeClr val="accent1"/>
              </a:solidFill>
              <a:latin typeface="Helvetica" pitchFamily="2" charset="0"/>
            </a:endParaRPr>
          </a:p>
        </p:txBody>
      </p:sp>
      <p:pic>
        <p:nvPicPr>
          <p:cNvPr id="9" name="Picture 8">
            <a:extLst>
              <a:ext uri="{FF2B5EF4-FFF2-40B4-BE49-F238E27FC236}">
                <a16:creationId xmlns:a16="http://schemas.microsoft.com/office/drawing/2014/main" id="{7D07EB5C-4D5F-31BD-3AA5-DB9170E39B5A}"/>
              </a:ext>
            </a:extLst>
          </p:cNvPr>
          <p:cNvPicPr>
            <a:picLocks noChangeAspect="1"/>
          </p:cNvPicPr>
          <p:nvPr/>
        </p:nvPicPr>
        <p:blipFill>
          <a:blip r:embed="rId4"/>
          <a:stretch>
            <a:fillRect/>
          </a:stretch>
        </p:blipFill>
        <p:spPr>
          <a:xfrm>
            <a:off x="150418" y="2211783"/>
            <a:ext cx="1409432" cy="1416850"/>
          </a:xfrm>
          <a:prstGeom prst="rect">
            <a:avLst/>
          </a:prstGeom>
        </p:spPr>
      </p:pic>
      <p:pic>
        <p:nvPicPr>
          <p:cNvPr id="1026" name="Picture 2" descr="AIP Foundation - Dr. Willie Rockward, SPS Donor">
            <a:extLst>
              <a:ext uri="{FF2B5EF4-FFF2-40B4-BE49-F238E27FC236}">
                <a16:creationId xmlns:a16="http://schemas.microsoft.com/office/drawing/2014/main" id="{4B1C8194-764B-7481-0402-228E92E279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9703" y="2116454"/>
            <a:ext cx="1811319" cy="1879243"/>
          </a:xfrm>
          <a:prstGeom prst="rect">
            <a:avLst/>
          </a:prstGeom>
          <a:noFill/>
          <a:extLst>
            <a:ext uri="{909E8E84-426E-40DD-AFC4-6F175D3DCCD1}">
              <a14:hiddenFill xmlns:a14="http://schemas.microsoft.com/office/drawing/2010/main">
                <a:solidFill>
                  <a:srgbClr val="FFFFFF"/>
                </a:solidFill>
              </a14:hiddenFill>
            </a:ext>
          </a:extLst>
        </p:spPr>
      </p:pic>
      <p:sp>
        <p:nvSpPr>
          <p:cNvPr id="13" name="Date Placeholder 12">
            <a:extLst>
              <a:ext uri="{FF2B5EF4-FFF2-40B4-BE49-F238E27FC236}">
                <a16:creationId xmlns:a16="http://schemas.microsoft.com/office/drawing/2014/main" id="{C8D10BCA-AE83-8B60-FBB9-75802A1AD977}"/>
              </a:ext>
            </a:extLst>
          </p:cNvPr>
          <p:cNvSpPr>
            <a:spLocks noGrp="1"/>
          </p:cNvSpPr>
          <p:nvPr>
            <p:ph type="dt" sz="half" idx="10"/>
          </p:nvPr>
        </p:nvSpPr>
        <p:spPr/>
        <p:txBody>
          <a:bodyPr/>
          <a:lstStyle/>
          <a:p>
            <a:r>
              <a:rPr lang="en-US"/>
              <a:t>March 15, 2024</a:t>
            </a:r>
          </a:p>
        </p:txBody>
      </p:sp>
      <p:sp>
        <p:nvSpPr>
          <p:cNvPr id="14" name="Footer Placeholder 13">
            <a:extLst>
              <a:ext uri="{FF2B5EF4-FFF2-40B4-BE49-F238E27FC236}">
                <a16:creationId xmlns:a16="http://schemas.microsoft.com/office/drawing/2014/main" id="{7B884672-A859-6A11-3BB1-FDE931552BFB}"/>
              </a:ext>
            </a:extLst>
          </p:cNvPr>
          <p:cNvSpPr>
            <a:spLocks noGrp="1"/>
          </p:cNvSpPr>
          <p:nvPr>
            <p:ph type="ftr" sz="quarter" idx="11"/>
          </p:nvPr>
        </p:nvSpPr>
        <p:spPr/>
        <p:txBody>
          <a:bodyPr/>
          <a:lstStyle/>
          <a:p>
            <a:r>
              <a:rPr lang="en-US"/>
              <a:t>Patterson | EAB Meeting</a:t>
            </a:r>
          </a:p>
        </p:txBody>
      </p:sp>
      <p:sp>
        <p:nvSpPr>
          <p:cNvPr id="7" name="TextBox 6">
            <a:extLst>
              <a:ext uri="{FF2B5EF4-FFF2-40B4-BE49-F238E27FC236}">
                <a16:creationId xmlns:a16="http://schemas.microsoft.com/office/drawing/2014/main" id="{4AAE2EC0-0B9E-9613-9B45-741714343CEE}"/>
              </a:ext>
            </a:extLst>
          </p:cNvPr>
          <p:cNvSpPr txBox="1"/>
          <p:nvPr/>
        </p:nvSpPr>
        <p:spPr>
          <a:xfrm>
            <a:off x="2424137" y="5162077"/>
            <a:ext cx="6593472" cy="400110"/>
          </a:xfrm>
          <a:prstGeom prst="rect">
            <a:avLst/>
          </a:prstGeom>
          <a:noFill/>
        </p:spPr>
        <p:txBody>
          <a:bodyPr wrap="none" rtlCol="0">
            <a:spAutoFit/>
          </a:bodyPr>
          <a:lstStyle/>
          <a:p>
            <a:r>
              <a:rPr lang="en-US" sz="2000" dirty="0">
                <a:solidFill>
                  <a:schemeClr val="accent3"/>
                </a:solidFill>
              </a:rPr>
              <a:t>Supports 4 Morgan undergrads in CBB related research </a:t>
            </a:r>
          </a:p>
        </p:txBody>
      </p:sp>
      <p:pic>
        <p:nvPicPr>
          <p:cNvPr id="6" name="Picture 5">
            <a:extLst>
              <a:ext uri="{FF2B5EF4-FFF2-40B4-BE49-F238E27FC236}">
                <a16:creationId xmlns:a16="http://schemas.microsoft.com/office/drawing/2014/main" id="{A642CEFF-F2A8-3257-8162-3B972CEDA699}"/>
              </a:ext>
            </a:extLst>
          </p:cNvPr>
          <p:cNvPicPr>
            <a:picLocks noChangeAspect="1"/>
          </p:cNvPicPr>
          <p:nvPr/>
        </p:nvPicPr>
        <p:blipFill rotWithShape="1">
          <a:blip r:embed="rId6"/>
          <a:srcRect l="26635" t="9423" r="9633" b="13636"/>
          <a:stretch/>
        </p:blipFill>
        <p:spPr>
          <a:xfrm>
            <a:off x="6832520" y="2116454"/>
            <a:ext cx="1555304" cy="1877644"/>
          </a:xfrm>
          <a:prstGeom prst="rect">
            <a:avLst/>
          </a:prstGeom>
        </p:spPr>
      </p:pic>
      <p:sp>
        <p:nvSpPr>
          <p:cNvPr id="10" name="TextBox 9">
            <a:extLst>
              <a:ext uri="{FF2B5EF4-FFF2-40B4-BE49-F238E27FC236}">
                <a16:creationId xmlns:a16="http://schemas.microsoft.com/office/drawing/2014/main" id="{57020E3B-AD8C-F6DD-EF88-3D1C9350BAD3}"/>
              </a:ext>
            </a:extLst>
          </p:cNvPr>
          <p:cNvSpPr txBox="1"/>
          <p:nvPr/>
        </p:nvSpPr>
        <p:spPr>
          <a:xfrm>
            <a:off x="5815532" y="4039488"/>
            <a:ext cx="3512665" cy="923330"/>
          </a:xfrm>
          <a:prstGeom prst="rect">
            <a:avLst/>
          </a:prstGeom>
          <a:noFill/>
        </p:spPr>
        <p:txBody>
          <a:bodyPr wrap="square" rtlCol="0">
            <a:spAutoFit/>
          </a:bodyPr>
          <a:lstStyle/>
          <a:p>
            <a:pPr algn="ctr"/>
            <a:r>
              <a:rPr lang="en-US" b="1" dirty="0"/>
              <a:t>Prof. C. Santamaria</a:t>
            </a:r>
          </a:p>
          <a:p>
            <a:pPr algn="ctr"/>
            <a:r>
              <a:rPr lang="en-US" dirty="0"/>
              <a:t>Visiting Asst. Prof.</a:t>
            </a:r>
          </a:p>
          <a:p>
            <a:pPr algn="ctr"/>
            <a:r>
              <a:rPr lang="en-US" dirty="0"/>
              <a:t>Morgan State U.</a:t>
            </a:r>
          </a:p>
        </p:txBody>
      </p:sp>
      <p:sp>
        <p:nvSpPr>
          <p:cNvPr id="12" name="TextBox 11">
            <a:extLst>
              <a:ext uri="{FF2B5EF4-FFF2-40B4-BE49-F238E27FC236}">
                <a16:creationId xmlns:a16="http://schemas.microsoft.com/office/drawing/2014/main" id="{7325AE21-293F-76DB-5DBF-D482ECFE26A8}"/>
              </a:ext>
            </a:extLst>
          </p:cNvPr>
          <p:cNvSpPr txBox="1"/>
          <p:nvPr/>
        </p:nvSpPr>
        <p:spPr>
          <a:xfrm>
            <a:off x="3089788" y="5599058"/>
            <a:ext cx="4667864" cy="369332"/>
          </a:xfrm>
          <a:prstGeom prst="rect">
            <a:avLst/>
          </a:prstGeom>
          <a:noFill/>
        </p:spPr>
        <p:txBody>
          <a:bodyPr wrap="square">
            <a:spAutoFit/>
          </a:bodyPr>
          <a:lstStyle/>
          <a:p>
            <a:r>
              <a:rPr lang="en-US" sz="1800" dirty="0">
                <a:solidFill>
                  <a:srgbClr val="000000"/>
                </a:solidFill>
                <a:effectLst/>
                <a:latin typeface="Avenir" panose="02000503020000020003" pitchFamily="2" charset="0"/>
                <a:ea typeface="Book Antiqua" panose="02040602050305030304" pitchFamily="18" charset="0"/>
                <a:cs typeface="Times New Roman" panose="02020603050405020304" pitchFamily="18" charset="0"/>
              </a:rPr>
              <a:t>Dominic Davis and Joshua Marshall</a:t>
            </a:r>
            <a:r>
              <a:rPr lang="en-US" dirty="0">
                <a:effectLst/>
              </a:rPr>
              <a:t> </a:t>
            </a:r>
            <a:endParaRPr lang="en-US" dirty="0"/>
          </a:p>
        </p:txBody>
      </p:sp>
      <p:pic>
        <p:nvPicPr>
          <p:cNvPr id="15" name="Picture 14">
            <a:extLst>
              <a:ext uri="{FF2B5EF4-FFF2-40B4-BE49-F238E27FC236}">
                <a16:creationId xmlns:a16="http://schemas.microsoft.com/office/drawing/2014/main" id="{22A0AF3B-F41E-41EA-7DDB-BD1258541739}"/>
              </a:ext>
            </a:extLst>
          </p:cNvPr>
          <p:cNvPicPr>
            <a:picLocks noChangeAspect="1"/>
          </p:cNvPicPr>
          <p:nvPr/>
        </p:nvPicPr>
        <p:blipFill rotWithShape="1">
          <a:blip r:embed="rId7"/>
          <a:srcRect l="23376" b="18633"/>
          <a:stretch/>
        </p:blipFill>
        <p:spPr>
          <a:xfrm>
            <a:off x="736737" y="5115922"/>
            <a:ext cx="1334251" cy="1416850"/>
          </a:xfrm>
          <a:prstGeom prst="rect">
            <a:avLst/>
          </a:prstGeom>
        </p:spPr>
      </p:pic>
      <p:sp>
        <p:nvSpPr>
          <p:cNvPr id="16" name="TextBox 15">
            <a:extLst>
              <a:ext uri="{FF2B5EF4-FFF2-40B4-BE49-F238E27FC236}">
                <a16:creationId xmlns:a16="http://schemas.microsoft.com/office/drawing/2014/main" id="{F52677EF-B37E-9DD8-2EA4-0B1AC81FE4AB}"/>
              </a:ext>
            </a:extLst>
          </p:cNvPr>
          <p:cNvSpPr txBox="1"/>
          <p:nvPr/>
        </p:nvSpPr>
        <p:spPr>
          <a:xfrm>
            <a:off x="2010433" y="6223197"/>
            <a:ext cx="1659429" cy="369332"/>
          </a:xfrm>
          <a:prstGeom prst="rect">
            <a:avLst/>
          </a:prstGeom>
          <a:noFill/>
        </p:spPr>
        <p:txBody>
          <a:bodyPr wrap="none" rtlCol="0">
            <a:spAutoFit/>
          </a:bodyPr>
          <a:lstStyle/>
          <a:p>
            <a:r>
              <a:rPr lang="en-US" dirty="0"/>
              <a:t>Dominic Davis</a:t>
            </a:r>
          </a:p>
        </p:txBody>
      </p:sp>
    </p:spTree>
    <p:extLst>
      <p:ext uri="{BB962C8B-B14F-4D97-AF65-F5344CB8AC3E}">
        <p14:creationId xmlns:p14="http://schemas.microsoft.com/office/powerpoint/2010/main" val="4147566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778676-0910-1737-ED1C-198A1CB5A85F}"/>
              </a:ext>
            </a:extLst>
          </p:cNvPr>
          <p:cNvSpPr>
            <a:spLocks noGrp="1"/>
          </p:cNvSpPr>
          <p:nvPr>
            <p:ph idx="1"/>
          </p:nvPr>
        </p:nvSpPr>
        <p:spPr>
          <a:xfrm>
            <a:off x="0" y="940905"/>
            <a:ext cx="9144000" cy="976385"/>
          </a:xfrm>
        </p:spPr>
        <p:txBody>
          <a:bodyPr/>
          <a:lstStyle/>
          <a:p>
            <a:pPr marL="0" indent="0">
              <a:buNone/>
            </a:pPr>
            <a:r>
              <a:rPr lang="en-US" dirty="0">
                <a:solidFill>
                  <a:schemeClr val="accent3"/>
                </a:solidFill>
              </a:rPr>
              <a:t>NSF: Partnerships for Research and Education in Physics</a:t>
            </a:r>
          </a:p>
          <a:p>
            <a:pPr marL="0" indent="0">
              <a:buNone/>
            </a:pPr>
            <a:r>
              <a:rPr lang="en-US" dirty="0"/>
              <a:t>Collaboration between Morgan faculty and CBB</a:t>
            </a:r>
          </a:p>
        </p:txBody>
      </p:sp>
      <p:sp>
        <p:nvSpPr>
          <p:cNvPr id="3" name="Title 2">
            <a:extLst>
              <a:ext uri="{FF2B5EF4-FFF2-40B4-BE49-F238E27FC236}">
                <a16:creationId xmlns:a16="http://schemas.microsoft.com/office/drawing/2014/main" id="{124B92C9-E7B9-B172-C036-D35A80BD6287}"/>
              </a:ext>
            </a:extLst>
          </p:cNvPr>
          <p:cNvSpPr>
            <a:spLocks noGrp="1"/>
          </p:cNvSpPr>
          <p:nvPr>
            <p:ph type="title"/>
          </p:nvPr>
        </p:nvSpPr>
        <p:spPr/>
        <p:txBody>
          <a:bodyPr/>
          <a:lstStyle/>
          <a:p>
            <a:r>
              <a:rPr lang="en-US" dirty="0"/>
              <a:t>Proposal in review: Morgan St. U.</a:t>
            </a:r>
          </a:p>
        </p:txBody>
      </p:sp>
      <p:sp>
        <p:nvSpPr>
          <p:cNvPr id="4" name="Date Placeholder 3">
            <a:extLst>
              <a:ext uri="{FF2B5EF4-FFF2-40B4-BE49-F238E27FC236}">
                <a16:creationId xmlns:a16="http://schemas.microsoft.com/office/drawing/2014/main" id="{653D5924-EFB3-21E9-7766-17809AFF6C20}"/>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3A010A32-AE4D-B003-209A-A2083DF85120}"/>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25B6AD4E-3DD0-BA1E-9568-8F69309E9568}"/>
              </a:ext>
            </a:extLst>
          </p:cNvPr>
          <p:cNvSpPr>
            <a:spLocks noGrp="1"/>
          </p:cNvSpPr>
          <p:nvPr>
            <p:ph type="sldNum" sz="quarter" idx="12"/>
          </p:nvPr>
        </p:nvSpPr>
        <p:spPr/>
        <p:txBody>
          <a:bodyPr/>
          <a:lstStyle/>
          <a:p>
            <a:fld id="{921CBE81-14BD-7343-B359-01BCBA3179F9}" type="slidenum">
              <a:rPr lang="en-US" smtClean="0"/>
              <a:t>25</a:t>
            </a:fld>
            <a:endParaRPr lang="en-US"/>
          </a:p>
        </p:txBody>
      </p:sp>
      <p:sp>
        <p:nvSpPr>
          <p:cNvPr id="7" name="TextBox 6">
            <a:extLst>
              <a:ext uri="{FF2B5EF4-FFF2-40B4-BE49-F238E27FC236}">
                <a16:creationId xmlns:a16="http://schemas.microsoft.com/office/drawing/2014/main" id="{96700EA9-C0EC-9661-FB74-ACD3BF16BC30}"/>
              </a:ext>
            </a:extLst>
          </p:cNvPr>
          <p:cNvSpPr txBox="1"/>
          <p:nvPr/>
        </p:nvSpPr>
        <p:spPr>
          <a:xfrm>
            <a:off x="1025076" y="2472167"/>
            <a:ext cx="2672526" cy="646331"/>
          </a:xfrm>
          <a:prstGeom prst="rect">
            <a:avLst/>
          </a:prstGeom>
          <a:noFill/>
        </p:spPr>
        <p:txBody>
          <a:bodyPr wrap="none" rtlCol="0">
            <a:spAutoFit/>
          </a:bodyPr>
          <a:lstStyle/>
          <a:p>
            <a:pPr algn="ctr"/>
            <a:r>
              <a:rPr lang="en-US" dirty="0">
                <a:solidFill>
                  <a:schemeClr val="accent3"/>
                </a:solidFill>
              </a:rPr>
              <a:t>Substrates </a:t>
            </a:r>
            <a:br>
              <a:rPr lang="en-US" dirty="0">
                <a:solidFill>
                  <a:schemeClr val="accent3"/>
                </a:solidFill>
              </a:rPr>
            </a:br>
            <a:r>
              <a:rPr lang="en-US" dirty="0">
                <a:solidFill>
                  <a:schemeClr val="accent3"/>
                </a:solidFill>
              </a:rPr>
              <a:t>for photocathode growth</a:t>
            </a:r>
          </a:p>
        </p:txBody>
      </p:sp>
      <p:pic>
        <p:nvPicPr>
          <p:cNvPr id="8" name="Picture 7">
            <a:extLst>
              <a:ext uri="{FF2B5EF4-FFF2-40B4-BE49-F238E27FC236}">
                <a16:creationId xmlns:a16="http://schemas.microsoft.com/office/drawing/2014/main" id="{213D17AA-F7E1-4909-828A-FA65AF6210B6}"/>
              </a:ext>
            </a:extLst>
          </p:cNvPr>
          <p:cNvPicPr>
            <a:picLocks noChangeAspect="1"/>
          </p:cNvPicPr>
          <p:nvPr/>
        </p:nvPicPr>
        <p:blipFill rotWithShape="1">
          <a:blip r:embed="rId2"/>
          <a:srcRect l="37261" r="13740" b="23741"/>
          <a:stretch/>
        </p:blipFill>
        <p:spPr>
          <a:xfrm>
            <a:off x="1585448" y="3185548"/>
            <a:ext cx="1474839" cy="1520518"/>
          </a:xfrm>
          <a:prstGeom prst="rect">
            <a:avLst/>
          </a:prstGeom>
        </p:spPr>
      </p:pic>
      <p:sp>
        <p:nvSpPr>
          <p:cNvPr id="9" name="TextBox 8">
            <a:extLst>
              <a:ext uri="{FF2B5EF4-FFF2-40B4-BE49-F238E27FC236}">
                <a16:creationId xmlns:a16="http://schemas.microsoft.com/office/drawing/2014/main" id="{27F30A1C-5F63-BEDA-C0CE-344B2508FBD4}"/>
              </a:ext>
            </a:extLst>
          </p:cNvPr>
          <p:cNvSpPr txBox="1"/>
          <p:nvPr/>
        </p:nvSpPr>
        <p:spPr>
          <a:xfrm>
            <a:off x="1025076" y="4760557"/>
            <a:ext cx="2595583" cy="646331"/>
          </a:xfrm>
          <a:prstGeom prst="rect">
            <a:avLst/>
          </a:prstGeom>
          <a:noFill/>
        </p:spPr>
        <p:txBody>
          <a:bodyPr wrap="none" rtlCol="0">
            <a:spAutoFit/>
          </a:bodyPr>
          <a:lstStyle/>
          <a:p>
            <a:pPr algn="ctr"/>
            <a:r>
              <a:rPr lang="en-US" b="1" dirty="0"/>
              <a:t>Prof. Michael Spencer</a:t>
            </a:r>
          </a:p>
          <a:p>
            <a:pPr algn="ctr"/>
            <a:r>
              <a:rPr lang="en-US" dirty="0"/>
              <a:t>Morgan State U.</a:t>
            </a:r>
          </a:p>
        </p:txBody>
      </p:sp>
      <p:sp>
        <p:nvSpPr>
          <p:cNvPr id="10" name="TextBox 9">
            <a:extLst>
              <a:ext uri="{FF2B5EF4-FFF2-40B4-BE49-F238E27FC236}">
                <a16:creationId xmlns:a16="http://schemas.microsoft.com/office/drawing/2014/main" id="{7605E644-AB43-F89C-6A50-EFD6912F3720}"/>
              </a:ext>
            </a:extLst>
          </p:cNvPr>
          <p:cNvSpPr txBox="1"/>
          <p:nvPr/>
        </p:nvSpPr>
        <p:spPr>
          <a:xfrm>
            <a:off x="5633885" y="2472167"/>
            <a:ext cx="2290916" cy="646331"/>
          </a:xfrm>
          <a:prstGeom prst="rect">
            <a:avLst/>
          </a:prstGeom>
          <a:noFill/>
        </p:spPr>
        <p:txBody>
          <a:bodyPr wrap="square" rtlCol="0">
            <a:spAutoFit/>
          </a:bodyPr>
          <a:lstStyle/>
          <a:p>
            <a:pPr algn="ctr"/>
            <a:r>
              <a:rPr lang="en-US" dirty="0">
                <a:solidFill>
                  <a:schemeClr val="accent3"/>
                </a:solidFill>
              </a:rPr>
              <a:t>Photonic crystals as photocathodes</a:t>
            </a:r>
          </a:p>
        </p:txBody>
      </p:sp>
      <p:pic>
        <p:nvPicPr>
          <p:cNvPr id="12" name="Picture 11">
            <a:extLst>
              <a:ext uri="{FF2B5EF4-FFF2-40B4-BE49-F238E27FC236}">
                <a16:creationId xmlns:a16="http://schemas.microsoft.com/office/drawing/2014/main" id="{441DD2A9-7153-FD38-3186-60670BEFAE8C}"/>
              </a:ext>
            </a:extLst>
          </p:cNvPr>
          <p:cNvPicPr>
            <a:picLocks noChangeAspect="1"/>
          </p:cNvPicPr>
          <p:nvPr/>
        </p:nvPicPr>
        <p:blipFill rotWithShape="1">
          <a:blip r:embed="rId3"/>
          <a:srcRect l="22182" t="2272" r="22884" b="2922"/>
          <a:stretch/>
        </p:blipFill>
        <p:spPr>
          <a:xfrm>
            <a:off x="6270695" y="3185548"/>
            <a:ext cx="1174609" cy="1520518"/>
          </a:xfrm>
          <a:prstGeom prst="rect">
            <a:avLst/>
          </a:prstGeom>
        </p:spPr>
      </p:pic>
      <p:sp>
        <p:nvSpPr>
          <p:cNvPr id="13" name="TextBox 12">
            <a:extLst>
              <a:ext uri="{FF2B5EF4-FFF2-40B4-BE49-F238E27FC236}">
                <a16:creationId xmlns:a16="http://schemas.microsoft.com/office/drawing/2014/main" id="{A0A7AB5D-2319-5D14-D336-18EB6B715308}"/>
              </a:ext>
            </a:extLst>
          </p:cNvPr>
          <p:cNvSpPr txBox="1"/>
          <p:nvPr/>
        </p:nvSpPr>
        <p:spPr>
          <a:xfrm>
            <a:off x="5731620" y="4760557"/>
            <a:ext cx="2095445" cy="646331"/>
          </a:xfrm>
          <a:prstGeom prst="rect">
            <a:avLst/>
          </a:prstGeom>
          <a:noFill/>
        </p:spPr>
        <p:txBody>
          <a:bodyPr wrap="none" rtlCol="0">
            <a:spAutoFit/>
          </a:bodyPr>
          <a:lstStyle/>
          <a:p>
            <a:pPr algn="ctr"/>
            <a:r>
              <a:rPr lang="en-US" b="1" dirty="0"/>
              <a:t>Prof. Birol Ozturk</a:t>
            </a:r>
          </a:p>
          <a:p>
            <a:pPr algn="ctr"/>
            <a:r>
              <a:rPr lang="en-US" dirty="0"/>
              <a:t>Morgan State U.</a:t>
            </a:r>
          </a:p>
        </p:txBody>
      </p:sp>
      <p:sp>
        <p:nvSpPr>
          <p:cNvPr id="14" name="TextBox 13">
            <a:extLst>
              <a:ext uri="{FF2B5EF4-FFF2-40B4-BE49-F238E27FC236}">
                <a16:creationId xmlns:a16="http://schemas.microsoft.com/office/drawing/2014/main" id="{3D3A1A86-7898-4AEA-0974-C2EBA83C01B3}"/>
              </a:ext>
            </a:extLst>
          </p:cNvPr>
          <p:cNvSpPr txBox="1"/>
          <p:nvPr/>
        </p:nvSpPr>
        <p:spPr>
          <a:xfrm>
            <a:off x="1491324" y="5738090"/>
            <a:ext cx="6415548" cy="646331"/>
          </a:xfrm>
          <a:prstGeom prst="rect">
            <a:avLst/>
          </a:prstGeom>
          <a:noFill/>
        </p:spPr>
        <p:txBody>
          <a:bodyPr wrap="square" rtlCol="0">
            <a:spAutoFit/>
          </a:bodyPr>
          <a:lstStyle/>
          <a:p>
            <a:pPr algn="ctr"/>
            <a:r>
              <a:rPr lang="en-US" dirty="0"/>
              <a:t>Morgan graduate students will prepare materials at Morgan and test them in Jared Maxson’s lab</a:t>
            </a:r>
          </a:p>
        </p:txBody>
      </p:sp>
      <p:cxnSp>
        <p:nvCxnSpPr>
          <p:cNvPr id="16" name="Straight Connector 15">
            <a:extLst>
              <a:ext uri="{FF2B5EF4-FFF2-40B4-BE49-F238E27FC236}">
                <a16:creationId xmlns:a16="http://schemas.microsoft.com/office/drawing/2014/main" id="{C4D1E610-CA53-8D57-C1EC-5F3183099317}"/>
              </a:ext>
            </a:extLst>
          </p:cNvPr>
          <p:cNvCxnSpPr>
            <a:cxnSpLocks/>
          </p:cNvCxnSpPr>
          <p:nvPr/>
        </p:nvCxnSpPr>
        <p:spPr>
          <a:xfrm>
            <a:off x="4572000" y="2472167"/>
            <a:ext cx="0" cy="293472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E4A9D46-F376-48A8-B106-00FEC6CAB7A7}"/>
              </a:ext>
            </a:extLst>
          </p:cNvPr>
          <p:cNvSpPr txBox="1"/>
          <p:nvPr/>
        </p:nvSpPr>
        <p:spPr>
          <a:xfrm>
            <a:off x="422927" y="1897110"/>
            <a:ext cx="8552341" cy="738664"/>
          </a:xfrm>
          <a:prstGeom prst="rect">
            <a:avLst/>
          </a:prstGeom>
          <a:noFill/>
        </p:spPr>
        <p:txBody>
          <a:bodyPr wrap="none" rtlCol="0">
            <a:spAutoFit/>
          </a:bodyPr>
          <a:lstStyle/>
          <a:p>
            <a:r>
              <a:rPr lang="en-US" sz="2400" dirty="0">
                <a:solidFill>
                  <a:schemeClr val="accent1"/>
                </a:solidFill>
              </a:rPr>
              <a:t>Materials and Photonic Structures (MAPS) for brighter beams</a:t>
            </a:r>
          </a:p>
          <a:p>
            <a:endParaRPr lang="en-US" dirty="0"/>
          </a:p>
        </p:txBody>
      </p:sp>
    </p:spTree>
    <p:extLst>
      <p:ext uri="{BB962C8B-B14F-4D97-AF65-F5344CB8AC3E}">
        <p14:creationId xmlns:p14="http://schemas.microsoft.com/office/powerpoint/2010/main" val="1095035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E849BB-6484-958D-3986-81F5A69AE0EB}"/>
              </a:ext>
            </a:extLst>
          </p:cNvPr>
          <p:cNvSpPr>
            <a:spLocks noGrp="1"/>
          </p:cNvSpPr>
          <p:nvPr>
            <p:ph idx="1"/>
          </p:nvPr>
        </p:nvSpPr>
        <p:spPr>
          <a:xfrm>
            <a:off x="0" y="1404849"/>
            <a:ext cx="9144000" cy="2196742"/>
          </a:xfrm>
        </p:spPr>
        <p:txBody>
          <a:bodyPr/>
          <a:lstStyle/>
          <a:p>
            <a:r>
              <a:rPr lang="en-US" dirty="0" err="1"/>
              <a:t>Tigner</a:t>
            </a:r>
            <a:r>
              <a:rPr lang="en-US" dirty="0"/>
              <a:t> Traineeship award</a:t>
            </a:r>
          </a:p>
          <a:p>
            <a:r>
              <a:rPr lang="en-US" dirty="0"/>
              <a:t>Morgan State U. ACCELERATE award </a:t>
            </a:r>
          </a:p>
          <a:p>
            <a:r>
              <a:rPr lang="en-US" dirty="0"/>
              <a:t>Morgan State U. MAPS proposal</a:t>
            </a:r>
          </a:p>
        </p:txBody>
      </p:sp>
      <p:sp>
        <p:nvSpPr>
          <p:cNvPr id="3" name="Title 2">
            <a:extLst>
              <a:ext uri="{FF2B5EF4-FFF2-40B4-BE49-F238E27FC236}">
                <a16:creationId xmlns:a16="http://schemas.microsoft.com/office/drawing/2014/main" id="{EE8F84C6-C885-C104-63FE-08BA74F9066A}"/>
              </a:ext>
            </a:extLst>
          </p:cNvPr>
          <p:cNvSpPr>
            <a:spLocks noGrp="1"/>
          </p:cNvSpPr>
          <p:nvPr>
            <p:ph type="title"/>
          </p:nvPr>
        </p:nvSpPr>
        <p:spPr/>
        <p:txBody>
          <a:bodyPr/>
          <a:lstStyle/>
          <a:p>
            <a:r>
              <a:rPr lang="en-US" dirty="0"/>
              <a:t>Training Summary</a:t>
            </a:r>
          </a:p>
        </p:txBody>
      </p:sp>
      <p:sp>
        <p:nvSpPr>
          <p:cNvPr id="4" name="Date Placeholder 3">
            <a:extLst>
              <a:ext uri="{FF2B5EF4-FFF2-40B4-BE49-F238E27FC236}">
                <a16:creationId xmlns:a16="http://schemas.microsoft.com/office/drawing/2014/main" id="{CB368638-4802-F201-8BCC-9FE2D32AC81D}"/>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6C9FA03C-DED2-3B45-1290-280E5B309857}"/>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92192268-1158-B746-2A3D-6401166B6588}"/>
              </a:ext>
            </a:extLst>
          </p:cNvPr>
          <p:cNvSpPr>
            <a:spLocks noGrp="1"/>
          </p:cNvSpPr>
          <p:nvPr>
            <p:ph type="sldNum" sz="quarter" idx="12"/>
          </p:nvPr>
        </p:nvSpPr>
        <p:spPr/>
        <p:txBody>
          <a:bodyPr/>
          <a:lstStyle/>
          <a:p>
            <a:fld id="{921CBE81-14BD-7343-B359-01BCBA3179F9}" type="slidenum">
              <a:rPr lang="en-US" smtClean="0"/>
              <a:t>26</a:t>
            </a:fld>
            <a:endParaRPr lang="en-US"/>
          </a:p>
        </p:txBody>
      </p:sp>
      <p:sp>
        <p:nvSpPr>
          <p:cNvPr id="7" name="TextBox 6">
            <a:extLst>
              <a:ext uri="{FF2B5EF4-FFF2-40B4-BE49-F238E27FC236}">
                <a16:creationId xmlns:a16="http://schemas.microsoft.com/office/drawing/2014/main" id="{26202B44-8C2C-A405-2371-2D16F78F7084}"/>
              </a:ext>
            </a:extLst>
          </p:cNvPr>
          <p:cNvSpPr txBox="1"/>
          <p:nvPr/>
        </p:nvSpPr>
        <p:spPr>
          <a:xfrm>
            <a:off x="968188" y="3881249"/>
            <a:ext cx="7207623" cy="1200329"/>
          </a:xfrm>
          <a:prstGeom prst="rect">
            <a:avLst/>
          </a:prstGeom>
          <a:noFill/>
        </p:spPr>
        <p:txBody>
          <a:bodyPr wrap="square" rtlCol="0">
            <a:spAutoFit/>
          </a:bodyPr>
          <a:lstStyle/>
          <a:p>
            <a:pPr algn="ctr"/>
            <a:r>
              <a:rPr lang="en-US" sz="2400" dirty="0">
                <a:solidFill>
                  <a:schemeClr val="accent1"/>
                </a:solidFill>
              </a:rPr>
              <a:t>CBB has made significant progress on expanding and sustaining its training, professional development, and outreach efforts</a:t>
            </a:r>
          </a:p>
        </p:txBody>
      </p:sp>
    </p:spTree>
    <p:extLst>
      <p:ext uri="{BB962C8B-B14F-4D97-AF65-F5344CB8AC3E}">
        <p14:creationId xmlns:p14="http://schemas.microsoft.com/office/powerpoint/2010/main" val="3330694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73000D-3846-C15E-71E2-3127406F7CAF}"/>
              </a:ext>
            </a:extLst>
          </p:cNvPr>
          <p:cNvSpPr>
            <a:spLocks noGrp="1"/>
          </p:cNvSpPr>
          <p:nvPr>
            <p:ph idx="1"/>
          </p:nvPr>
        </p:nvSpPr>
        <p:spPr>
          <a:xfrm>
            <a:off x="0" y="935272"/>
            <a:ext cx="9144000" cy="1592775"/>
          </a:xfrm>
        </p:spPr>
        <p:txBody>
          <a:bodyPr/>
          <a:lstStyle/>
          <a:p>
            <a:pPr marL="0" indent="0">
              <a:spcBef>
                <a:spcPts val="2376"/>
              </a:spcBef>
              <a:buNone/>
            </a:pPr>
            <a:r>
              <a:rPr lang="en-US" dirty="0"/>
              <a:t>CBB faculty plan to self-organize submission of targeted collaborative proposals</a:t>
            </a:r>
          </a:p>
          <a:p>
            <a:pPr marL="0" indent="0">
              <a:spcBef>
                <a:spcPts val="2376"/>
              </a:spcBef>
              <a:buNone/>
            </a:pPr>
            <a:r>
              <a:rPr lang="en-US" dirty="0"/>
              <a:t>What about a new Research Center?</a:t>
            </a:r>
          </a:p>
          <a:p>
            <a:pPr marL="0" indent="0">
              <a:buNone/>
            </a:pPr>
            <a:endParaRPr lang="en-US" dirty="0"/>
          </a:p>
        </p:txBody>
      </p:sp>
      <p:sp>
        <p:nvSpPr>
          <p:cNvPr id="3" name="Title 2">
            <a:extLst>
              <a:ext uri="{FF2B5EF4-FFF2-40B4-BE49-F238E27FC236}">
                <a16:creationId xmlns:a16="http://schemas.microsoft.com/office/drawing/2014/main" id="{F8BCFA2B-C74C-9EE1-BF1E-D9002058DC91}"/>
              </a:ext>
            </a:extLst>
          </p:cNvPr>
          <p:cNvSpPr>
            <a:spLocks noGrp="1"/>
          </p:cNvSpPr>
          <p:nvPr>
            <p:ph type="title"/>
          </p:nvPr>
        </p:nvSpPr>
        <p:spPr/>
        <p:txBody>
          <a:bodyPr/>
          <a:lstStyle/>
          <a:p>
            <a:r>
              <a:rPr lang="en-US" dirty="0"/>
              <a:t>Research Grants?</a:t>
            </a:r>
          </a:p>
        </p:txBody>
      </p:sp>
      <p:sp>
        <p:nvSpPr>
          <p:cNvPr id="4" name="Date Placeholder 3">
            <a:extLst>
              <a:ext uri="{FF2B5EF4-FFF2-40B4-BE49-F238E27FC236}">
                <a16:creationId xmlns:a16="http://schemas.microsoft.com/office/drawing/2014/main" id="{142321D6-8E52-CD65-6501-3DA116DDD33C}"/>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9140FF17-F8DA-4257-D2B8-B72203B4AB21}"/>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56551498-4FB5-F88A-6E3E-632597F60EC3}"/>
              </a:ext>
            </a:extLst>
          </p:cNvPr>
          <p:cNvSpPr>
            <a:spLocks noGrp="1"/>
          </p:cNvSpPr>
          <p:nvPr>
            <p:ph type="sldNum" sz="quarter" idx="12"/>
          </p:nvPr>
        </p:nvSpPr>
        <p:spPr/>
        <p:txBody>
          <a:bodyPr/>
          <a:lstStyle/>
          <a:p>
            <a:fld id="{921CBE81-14BD-7343-B359-01BCBA3179F9}" type="slidenum">
              <a:rPr lang="en-US" smtClean="0"/>
              <a:t>27</a:t>
            </a:fld>
            <a:endParaRPr lang="en-US"/>
          </a:p>
        </p:txBody>
      </p:sp>
      <p:sp>
        <p:nvSpPr>
          <p:cNvPr id="9" name="TextBox 8">
            <a:extLst>
              <a:ext uri="{FF2B5EF4-FFF2-40B4-BE49-F238E27FC236}">
                <a16:creationId xmlns:a16="http://schemas.microsoft.com/office/drawing/2014/main" id="{D50C0E86-9E12-5371-B5C2-1AFDEB075D56}"/>
              </a:ext>
            </a:extLst>
          </p:cNvPr>
          <p:cNvSpPr txBox="1"/>
          <p:nvPr/>
        </p:nvSpPr>
        <p:spPr>
          <a:xfrm>
            <a:off x="537882" y="2528047"/>
            <a:ext cx="8301318" cy="4031873"/>
          </a:xfrm>
          <a:prstGeom prst="rect">
            <a:avLst/>
          </a:prstGeom>
          <a:noFill/>
        </p:spPr>
        <p:txBody>
          <a:bodyPr wrap="square">
            <a:spAutoFit/>
          </a:bodyPr>
          <a:lstStyle/>
          <a:p>
            <a:pPr>
              <a:spcBef>
                <a:spcPts val="1176"/>
              </a:spcBef>
            </a:pPr>
            <a:r>
              <a:rPr lang="en-US" sz="1800" dirty="0">
                <a:solidFill>
                  <a:schemeClr val="accent1"/>
                </a:solidFill>
              </a:rPr>
              <a:t>DOE BES Energy Frontier Research Center?</a:t>
            </a:r>
            <a:br>
              <a:rPr lang="en-US" sz="1800" dirty="0">
                <a:solidFill>
                  <a:schemeClr val="accent1"/>
                </a:solidFill>
              </a:rPr>
            </a:br>
            <a:r>
              <a:rPr lang="en-US" sz="1800" dirty="0"/>
              <a:t>Spoke with program officers in advance of the FOA, but there was no match between CBB research and the call.</a:t>
            </a:r>
          </a:p>
          <a:p>
            <a:pPr>
              <a:spcBef>
                <a:spcPts val="1176"/>
              </a:spcBef>
            </a:pPr>
            <a:r>
              <a:rPr lang="en-US" sz="1800" dirty="0">
                <a:solidFill>
                  <a:schemeClr val="accent1"/>
                </a:solidFill>
              </a:rPr>
              <a:t>NSF Physics Frontier Center?</a:t>
            </a:r>
            <a:br>
              <a:rPr lang="en-US" sz="1800" dirty="0">
                <a:solidFill>
                  <a:schemeClr val="accent1"/>
                </a:solidFill>
              </a:rPr>
            </a:br>
            <a:r>
              <a:rPr lang="en-US" sz="1800" dirty="0"/>
              <a:t>Requires a shift in NSF practices</a:t>
            </a:r>
          </a:p>
          <a:p>
            <a:pPr>
              <a:spcBef>
                <a:spcPts val="1176"/>
              </a:spcBef>
            </a:pPr>
            <a:r>
              <a:rPr lang="en-US" sz="1800" dirty="0">
                <a:solidFill>
                  <a:schemeClr val="accent1"/>
                </a:solidFill>
              </a:rPr>
              <a:t>NSF Industry University Cooperative Research Centers?</a:t>
            </a:r>
            <a:br>
              <a:rPr lang="en-US" sz="1800" dirty="0">
                <a:solidFill>
                  <a:schemeClr val="accent1"/>
                </a:solidFill>
              </a:rPr>
            </a:br>
            <a:r>
              <a:rPr lang="en-US" sz="1800" dirty="0"/>
              <a:t>Funding is ~1/10 CBB </a:t>
            </a:r>
          </a:p>
          <a:p>
            <a:pPr>
              <a:spcBef>
                <a:spcPts val="1176"/>
              </a:spcBef>
            </a:pPr>
            <a:r>
              <a:rPr lang="en-US" sz="1800" dirty="0">
                <a:solidFill>
                  <a:schemeClr val="accent1"/>
                </a:solidFill>
              </a:rPr>
              <a:t>NSF Technology Innovation and Partnership Directorate?</a:t>
            </a:r>
            <a:br>
              <a:rPr lang="en-US" sz="1800" dirty="0">
                <a:solidFill>
                  <a:schemeClr val="accent1"/>
                </a:solidFill>
              </a:rPr>
            </a:br>
            <a:r>
              <a:rPr lang="en-US" sz="1800" dirty="0"/>
              <a:t>2 CBB proposals failed miserably</a:t>
            </a:r>
          </a:p>
          <a:p>
            <a:pPr>
              <a:spcBef>
                <a:spcPts val="1176"/>
              </a:spcBef>
            </a:pPr>
            <a:r>
              <a:rPr lang="en-US" sz="1800" dirty="0">
                <a:solidFill>
                  <a:schemeClr val="accent1"/>
                </a:solidFill>
              </a:rPr>
              <a:t>DOE GARD and ARDAP? </a:t>
            </a:r>
            <a:br>
              <a:rPr lang="en-US" sz="1800" dirty="0">
                <a:solidFill>
                  <a:schemeClr val="accent1"/>
                </a:solidFill>
              </a:rPr>
            </a:br>
            <a:r>
              <a:rPr lang="en-US" sz="1800" dirty="0">
                <a:solidFill>
                  <a:schemeClr val="tx1">
                    <a:lumMod val="75000"/>
                    <a:lumOff val="25000"/>
                  </a:schemeClr>
                </a:solidFill>
              </a:rPr>
              <a:t>The</a:t>
            </a:r>
            <a:r>
              <a:rPr lang="en-US" sz="1800" dirty="0">
                <a:solidFill>
                  <a:schemeClr val="accent1"/>
                </a:solidFill>
              </a:rPr>
              <a:t> </a:t>
            </a:r>
            <a:r>
              <a:rPr lang="en-US" sz="1800" dirty="0"/>
              <a:t>program officers know CBB and have expressed interest in the center approach.</a:t>
            </a:r>
          </a:p>
        </p:txBody>
      </p:sp>
    </p:spTree>
    <p:extLst>
      <p:ext uri="{BB962C8B-B14F-4D97-AF65-F5344CB8AC3E}">
        <p14:creationId xmlns:p14="http://schemas.microsoft.com/office/powerpoint/2010/main" val="399808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0D9E1-B369-1103-E609-ABC9715804A7}"/>
              </a:ext>
            </a:extLst>
          </p:cNvPr>
          <p:cNvSpPr>
            <a:spLocks noGrp="1"/>
          </p:cNvSpPr>
          <p:nvPr>
            <p:ph type="title"/>
          </p:nvPr>
        </p:nvSpPr>
        <p:spPr/>
        <p:txBody>
          <a:bodyPr/>
          <a:lstStyle/>
          <a:p>
            <a:r>
              <a:rPr lang="en-US" dirty="0"/>
              <a:t>Maybe: CBB at DOE?</a:t>
            </a:r>
          </a:p>
        </p:txBody>
      </p:sp>
      <p:sp>
        <p:nvSpPr>
          <p:cNvPr id="3" name="Date Placeholder 2">
            <a:extLst>
              <a:ext uri="{FF2B5EF4-FFF2-40B4-BE49-F238E27FC236}">
                <a16:creationId xmlns:a16="http://schemas.microsoft.com/office/drawing/2014/main" id="{F9792B2C-74A0-3E6E-F700-67C1E24F594E}"/>
              </a:ext>
            </a:extLst>
          </p:cNvPr>
          <p:cNvSpPr>
            <a:spLocks noGrp="1"/>
          </p:cNvSpPr>
          <p:nvPr>
            <p:ph type="dt" sz="half" idx="10"/>
          </p:nvPr>
        </p:nvSpPr>
        <p:spPr/>
        <p:txBody>
          <a:bodyPr/>
          <a:lstStyle/>
          <a:p>
            <a:r>
              <a:rPr lang="en-US"/>
              <a:t>March 15, 2024</a:t>
            </a:r>
          </a:p>
        </p:txBody>
      </p:sp>
      <p:sp>
        <p:nvSpPr>
          <p:cNvPr id="4" name="Footer Placeholder 3">
            <a:extLst>
              <a:ext uri="{FF2B5EF4-FFF2-40B4-BE49-F238E27FC236}">
                <a16:creationId xmlns:a16="http://schemas.microsoft.com/office/drawing/2014/main" id="{8CCDA11A-32EE-D857-9B3E-25B3C09942A3}"/>
              </a:ext>
            </a:extLst>
          </p:cNvPr>
          <p:cNvSpPr>
            <a:spLocks noGrp="1"/>
          </p:cNvSpPr>
          <p:nvPr>
            <p:ph type="ftr" sz="quarter" idx="11"/>
          </p:nvPr>
        </p:nvSpPr>
        <p:spPr>
          <a:xfrm>
            <a:off x="1472541" y="6629400"/>
            <a:ext cx="5486400" cy="228600"/>
          </a:xfrm>
        </p:spPr>
        <p:txBody>
          <a:bodyPr/>
          <a:lstStyle/>
          <a:p>
            <a:r>
              <a:rPr lang="en-US"/>
              <a:t>Patterson | EAB Meeting</a:t>
            </a:r>
          </a:p>
        </p:txBody>
      </p:sp>
      <p:sp>
        <p:nvSpPr>
          <p:cNvPr id="5" name="Slide Number Placeholder 4">
            <a:extLst>
              <a:ext uri="{FF2B5EF4-FFF2-40B4-BE49-F238E27FC236}">
                <a16:creationId xmlns:a16="http://schemas.microsoft.com/office/drawing/2014/main" id="{F98AB59B-DFE1-ACC5-0765-D9EE0DE29E90}"/>
              </a:ext>
            </a:extLst>
          </p:cNvPr>
          <p:cNvSpPr>
            <a:spLocks noGrp="1"/>
          </p:cNvSpPr>
          <p:nvPr>
            <p:ph type="sldNum" sz="quarter" idx="12"/>
          </p:nvPr>
        </p:nvSpPr>
        <p:spPr/>
        <p:txBody>
          <a:bodyPr/>
          <a:lstStyle/>
          <a:p>
            <a:fld id="{921CBE81-14BD-7343-B359-01BCBA3179F9}" type="slidenum">
              <a:rPr lang="en-US" smtClean="0"/>
              <a:t>28</a:t>
            </a:fld>
            <a:endParaRPr lang="en-US"/>
          </a:p>
        </p:txBody>
      </p:sp>
      <p:sp>
        <p:nvSpPr>
          <p:cNvPr id="7" name="TextBox 6">
            <a:extLst>
              <a:ext uri="{FF2B5EF4-FFF2-40B4-BE49-F238E27FC236}">
                <a16:creationId xmlns:a16="http://schemas.microsoft.com/office/drawing/2014/main" id="{BDF44A71-6191-1907-2968-36B18169BBB7}"/>
              </a:ext>
            </a:extLst>
          </p:cNvPr>
          <p:cNvSpPr txBox="1"/>
          <p:nvPr/>
        </p:nvSpPr>
        <p:spPr>
          <a:xfrm>
            <a:off x="273133" y="1043970"/>
            <a:ext cx="8615376" cy="6124754"/>
          </a:xfrm>
          <a:prstGeom prst="rect">
            <a:avLst/>
          </a:prstGeom>
          <a:noFill/>
        </p:spPr>
        <p:txBody>
          <a:bodyPr wrap="square" rtlCol="0">
            <a:spAutoFit/>
          </a:bodyPr>
          <a:lstStyle/>
          <a:p>
            <a:r>
              <a:rPr lang="en-US" sz="2000" dirty="0"/>
              <a:t>The DOE Office of Science Funding Opportunity allows for collaborative proposals</a:t>
            </a:r>
          </a:p>
          <a:p>
            <a:pPr marL="285750" indent="-285750">
              <a:buFont typeface="Arial" panose="020B0604020202020204" pitchFamily="34" charset="0"/>
              <a:buChar char="•"/>
            </a:pPr>
            <a:r>
              <a:rPr lang="en-US" sz="2000" dirty="0"/>
              <a:t>Funding levels comparable to CBB are allowed (in principle)</a:t>
            </a:r>
          </a:p>
          <a:p>
            <a:pPr marL="285750" indent="-285750">
              <a:buFont typeface="Arial" panose="020B0604020202020204" pitchFamily="34" charset="0"/>
              <a:buChar char="•"/>
            </a:pPr>
            <a:r>
              <a:rPr lang="en-US" sz="2000" dirty="0"/>
              <a:t>3 - 5 year award period</a:t>
            </a:r>
            <a:br>
              <a:rPr lang="en-US" sz="2000" dirty="0"/>
            </a:br>
            <a:endParaRPr lang="en-US" sz="1200" dirty="0"/>
          </a:p>
          <a:p>
            <a:pPr>
              <a:spcBef>
                <a:spcPts val="600"/>
              </a:spcBef>
            </a:pPr>
            <a:endParaRPr lang="en-US" sz="2000" b="1" dirty="0">
              <a:solidFill>
                <a:schemeClr val="tx1">
                  <a:lumMod val="75000"/>
                  <a:lumOff val="25000"/>
                </a:schemeClr>
              </a:solidFill>
            </a:endParaRPr>
          </a:p>
          <a:p>
            <a:pPr>
              <a:spcBef>
                <a:spcPts val="600"/>
              </a:spcBef>
            </a:pPr>
            <a:r>
              <a:rPr lang="en-US" sz="2000" b="1" dirty="0">
                <a:solidFill>
                  <a:schemeClr val="tx1">
                    <a:lumMod val="75000"/>
                    <a:lumOff val="25000"/>
                  </a:schemeClr>
                </a:solidFill>
              </a:rPr>
              <a:t>Target program:</a:t>
            </a:r>
          </a:p>
          <a:p>
            <a:pPr>
              <a:spcBef>
                <a:spcPts val="600"/>
              </a:spcBef>
            </a:pPr>
            <a:r>
              <a:rPr lang="en-US" sz="2000" dirty="0">
                <a:solidFill>
                  <a:schemeClr val="tx1">
                    <a:lumMod val="75000"/>
                    <a:lumOff val="25000"/>
                  </a:schemeClr>
                </a:solidFill>
              </a:rPr>
              <a:t>Office of High Energy Physics (OHEP) General Accelerator R&amp;D (GARD) “</a:t>
            </a:r>
            <a:r>
              <a:rPr lang="en-US" sz="2000" i="1" dirty="0">
                <a:solidFill>
                  <a:schemeClr val="accent3"/>
                </a:solidFill>
              </a:rPr>
              <a:t>Develops the next generation of particle accelerators and related technologies that are essential for discoveries in HEP.</a:t>
            </a:r>
            <a:r>
              <a:rPr lang="en-US" sz="2000" dirty="0">
                <a:solidFill>
                  <a:schemeClr val="accent3"/>
                </a:solidFill>
              </a:rPr>
              <a:t>”</a:t>
            </a:r>
          </a:p>
          <a:p>
            <a:pPr>
              <a:spcBef>
                <a:spcPts val="600"/>
              </a:spcBef>
            </a:pPr>
            <a:endParaRPr lang="en-US" sz="2000" dirty="0">
              <a:solidFill>
                <a:schemeClr val="tx1">
                  <a:lumMod val="75000"/>
                  <a:lumOff val="25000"/>
                </a:schemeClr>
              </a:solidFill>
            </a:endParaRPr>
          </a:p>
          <a:p>
            <a:pPr>
              <a:spcBef>
                <a:spcPts val="600"/>
              </a:spcBef>
            </a:pPr>
            <a:r>
              <a:rPr lang="en-US" sz="2000" dirty="0">
                <a:solidFill>
                  <a:schemeClr val="tx1">
                    <a:lumMod val="75000"/>
                    <a:lumOff val="25000"/>
                  </a:schemeClr>
                </a:solidFill>
              </a:rPr>
              <a:t>Recent High Energy Physics planning process report (P5) recommends GARD budget increases starting in ~2027</a:t>
            </a:r>
          </a:p>
          <a:p>
            <a:pPr>
              <a:spcBef>
                <a:spcPts val="600"/>
              </a:spcBef>
            </a:pPr>
            <a:endParaRPr lang="en-US" sz="2000" dirty="0">
              <a:solidFill>
                <a:schemeClr val="tx1">
                  <a:lumMod val="75000"/>
                  <a:lumOff val="25000"/>
                </a:schemeClr>
              </a:solidFill>
            </a:endParaRPr>
          </a:p>
          <a:p>
            <a:pPr>
              <a:spcBef>
                <a:spcPts val="600"/>
              </a:spcBef>
            </a:pPr>
            <a:r>
              <a:rPr lang="en-US" sz="2000" dirty="0">
                <a:solidFill>
                  <a:schemeClr val="tx1">
                    <a:lumMod val="75000"/>
                    <a:lumOff val="25000"/>
                  </a:schemeClr>
                </a:solidFill>
              </a:rPr>
              <a:t>Office of Science Accelerator R&amp;D and Production (ARDAP) is also a match, but funding there is very tight.</a:t>
            </a:r>
          </a:p>
          <a:p>
            <a:pPr>
              <a:spcBef>
                <a:spcPts val="600"/>
              </a:spcBef>
            </a:pPr>
            <a:endParaRPr lang="en-US" sz="2000" b="1" dirty="0">
              <a:solidFill>
                <a:schemeClr val="accent1"/>
              </a:solidFill>
            </a:endParaRP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083054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5D38E-31E9-E0B4-D0C6-0DCA2BB42CDE}"/>
              </a:ext>
            </a:extLst>
          </p:cNvPr>
          <p:cNvSpPr>
            <a:spLocks noGrp="1"/>
          </p:cNvSpPr>
          <p:nvPr>
            <p:ph type="title"/>
          </p:nvPr>
        </p:nvSpPr>
        <p:spPr/>
        <p:txBody>
          <a:bodyPr/>
          <a:lstStyle/>
          <a:p>
            <a:r>
              <a:rPr lang="en-US" dirty="0"/>
              <a:t>CBB at DOE?</a:t>
            </a:r>
          </a:p>
        </p:txBody>
      </p:sp>
      <p:sp>
        <p:nvSpPr>
          <p:cNvPr id="3" name="Date Placeholder 2">
            <a:extLst>
              <a:ext uri="{FF2B5EF4-FFF2-40B4-BE49-F238E27FC236}">
                <a16:creationId xmlns:a16="http://schemas.microsoft.com/office/drawing/2014/main" id="{89E9AC07-CE0B-DD11-24F6-FB54ADF0DF42}"/>
              </a:ext>
            </a:extLst>
          </p:cNvPr>
          <p:cNvSpPr>
            <a:spLocks noGrp="1"/>
          </p:cNvSpPr>
          <p:nvPr>
            <p:ph type="dt" sz="half" idx="10"/>
          </p:nvPr>
        </p:nvSpPr>
        <p:spPr/>
        <p:txBody>
          <a:bodyPr/>
          <a:lstStyle/>
          <a:p>
            <a:r>
              <a:rPr lang="en-US"/>
              <a:t>March 15, 2024</a:t>
            </a:r>
          </a:p>
        </p:txBody>
      </p:sp>
      <p:sp>
        <p:nvSpPr>
          <p:cNvPr id="4" name="Footer Placeholder 3">
            <a:extLst>
              <a:ext uri="{FF2B5EF4-FFF2-40B4-BE49-F238E27FC236}">
                <a16:creationId xmlns:a16="http://schemas.microsoft.com/office/drawing/2014/main" id="{6E63DF60-CA91-FA50-6C06-4410B37117B0}"/>
              </a:ext>
            </a:extLst>
          </p:cNvPr>
          <p:cNvSpPr>
            <a:spLocks noGrp="1"/>
          </p:cNvSpPr>
          <p:nvPr>
            <p:ph type="ftr" sz="quarter" idx="11"/>
          </p:nvPr>
        </p:nvSpPr>
        <p:spPr/>
        <p:txBody>
          <a:bodyPr/>
          <a:lstStyle/>
          <a:p>
            <a:r>
              <a:rPr lang="en-US"/>
              <a:t>Patterson | EAB Meeting</a:t>
            </a:r>
          </a:p>
        </p:txBody>
      </p:sp>
      <p:sp>
        <p:nvSpPr>
          <p:cNvPr id="5" name="Slide Number Placeholder 4">
            <a:extLst>
              <a:ext uri="{FF2B5EF4-FFF2-40B4-BE49-F238E27FC236}">
                <a16:creationId xmlns:a16="http://schemas.microsoft.com/office/drawing/2014/main" id="{88816288-E81E-05DB-C868-632F630BD637}"/>
              </a:ext>
            </a:extLst>
          </p:cNvPr>
          <p:cNvSpPr>
            <a:spLocks noGrp="1"/>
          </p:cNvSpPr>
          <p:nvPr>
            <p:ph type="sldNum" sz="quarter" idx="12"/>
          </p:nvPr>
        </p:nvSpPr>
        <p:spPr/>
        <p:txBody>
          <a:bodyPr/>
          <a:lstStyle/>
          <a:p>
            <a:fld id="{921CBE81-14BD-7343-B359-01BCBA3179F9}" type="slidenum">
              <a:rPr lang="en-US" smtClean="0"/>
              <a:t>29</a:t>
            </a:fld>
            <a:endParaRPr lang="en-US"/>
          </a:p>
        </p:txBody>
      </p:sp>
      <p:sp>
        <p:nvSpPr>
          <p:cNvPr id="6" name="TextBox 5">
            <a:extLst>
              <a:ext uri="{FF2B5EF4-FFF2-40B4-BE49-F238E27FC236}">
                <a16:creationId xmlns:a16="http://schemas.microsoft.com/office/drawing/2014/main" id="{CD073B8B-B8B1-75FA-587A-2E7471CA418C}"/>
              </a:ext>
            </a:extLst>
          </p:cNvPr>
          <p:cNvSpPr txBox="1"/>
          <p:nvPr/>
        </p:nvSpPr>
        <p:spPr>
          <a:xfrm>
            <a:off x="259492" y="766256"/>
            <a:ext cx="8625016" cy="5801588"/>
          </a:xfrm>
          <a:prstGeom prst="rect">
            <a:avLst/>
          </a:prstGeom>
          <a:noFill/>
        </p:spPr>
        <p:txBody>
          <a:bodyPr wrap="square" rtlCol="0">
            <a:spAutoFit/>
          </a:bodyPr>
          <a:lstStyle/>
          <a:p>
            <a:pPr>
              <a:spcBef>
                <a:spcPts val="600"/>
              </a:spcBef>
            </a:pPr>
            <a:endParaRPr lang="en-US" sz="2000" b="1" dirty="0">
              <a:solidFill>
                <a:schemeClr val="accent1"/>
              </a:solidFill>
            </a:endParaRPr>
          </a:p>
          <a:p>
            <a:pPr>
              <a:spcBef>
                <a:spcPts val="600"/>
              </a:spcBef>
            </a:pPr>
            <a:r>
              <a:rPr lang="en-US" sz="2000" b="1" dirty="0">
                <a:solidFill>
                  <a:schemeClr val="accent1"/>
                </a:solidFill>
              </a:rPr>
              <a:t>CBB adaptations to meet GARD program priorities</a:t>
            </a:r>
          </a:p>
          <a:p>
            <a:pPr marL="285750" indent="-285750">
              <a:spcBef>
                <a:spcPts val="1200"/>
              </a:spcBef>
              <a:buFont typeface="Arial" panose="020B0604020202020204" pitchFamily="34" charset="0"/>
              <a:buChar char="•"/>
            </a:pPr>
            <a:r>
              <a:rPr lang="en-US" b="1" dirty="0"/>
              <a:t>Continued high impact interdisciplinary research</a:t>
            </a:r>
            <a:r>
              <a:rPr lang="en-US" dirty="0"/>
              <a:t> (SRF, PHC)</a:t>
            </a:r>
          </a:p>
          <a:p>
            <a:pPr marL="285750" indent="-285750">
              <a:spcBef>
                <a:spcPts val="1200"/>
              </a:spcBef>
              <a:buFont typeface="Arial" panose="020B0604020202020204" pitchFamily="34" charset="0"/>
              <a:buChar char="•"/>
            </a:pPr>
            <a:r>
              <a:rPr lang="en-US" b="1" dirty="0"/>
              <a:t>Greater emphasis on HEP needs:  ILC, FCC-</a:t>
            </a:r>
            <a:r>
              <a:rPr lang="en-US" b="1" dirty="0" err="1"/>
              <a:t>ee</a:t>
            </a:r>
            <a:r>
              <a:rPr lang="en-US" b="1" dirty="0"/>
              <a:t>, Muon collider</a:t>
            </a:r>
          </a:p>
          <a:p>
            <a:pPr marL="742950" lvl="1" indent="-285750">
              <a:spcBef>
                <a:spcPts val="1200"/>
              </a:spcBef>
              <a:buFont typeface="Arial" panose="020B0604020202020204" pitchFamily="34" charset="0"/>
              <a:buChar char="•"/>
            </a:pPr>
            <a:r>
              <a:rPr lang="en-US" dirty="0"/>
              <a:t>Possible topics: SRF, polarized electron sources, nanobeams, cold copper</a:t>
            </a:r>
          </a:p>
          <a:p>
            <a:pPr marL="342900" indent="-342900">
              <a:spcBef>
                <a:spcPts val="1200"/>
              </a:spcBef>
              <a:buFont typeface="Arial" panose="020B0604020202020204" pitchFamily="34" charset="0"/>
              <a:buChar char="•"/>
            </a:pPr>
            <a:r>
              <a:rPr lang="en-US" b="1" dirty="0"/>
              <a:t>Training: scientific leaders with expertise in accelerator science and related fields</a:t>
            </a:r>
          </a:p>
          <a:p>
            <a:pPr marL="742950" lvl="1" indent="-285750">
              <a:spcBef>
                <a:spcPts val="1200"/>
              </a:spcBef>
              <a:buFont typeface="Arial" panose="020B0604020202020204" pitchFamily="34" charset="0"/>
              <a:buChar char="•"/>
            </a:pPr>
            <a:r>
              <a:rPr lang="en-US" dirty="0"/>
              <a:t>Professional development, USPAS</a:t>
            </a:r>
          </a:p>
          <a:p>
            <a:pPr marL="742950" lvl="1" indent="-285750">
              <a:spcBef>
                <a:spcPts val="1200"/>
              </a:spcBef>
              <a:buFont typeface="Arial" panose="020B0604020202020204" pitchFamily="34" charset="0"/>
              <a:buChar char="•"/>
            </a:pPr>
            <a:r>
              <a:rPr lang="en-US" dirty="0"/>
              <a:t>Team science</a:t>
            </a:r>
          </a:p>
          <a:p>
            <a:pPr marL="285750" indent="-285750">
              <a:spcBef>
                <a:spcPts val="1200"/>
              </a:spcBef>
              <a:buFont typeface="Arial" panose="020B0604020202020204" pitchFamily="34" charset="0"/>
              <a:buChar char="•"/>
            </a:pPr>
            <a:r>
              <a:rPr lang="en-US" b="1" dirty="0"/>
              <a:t>Increased hands-on accelerator training</a:t>
            </a:r>
          </a:p>
          <a:p>
            <a:pPr marL="742950" lvl="1" indent="-285750">
              <a:spcBef>
                <a:spcPts val="1200"/>
              </a:spcBef>
              <a:buFont typeface="Arial" panose="020B0604020202020204" pitchFamily="34" charset="0"/>
              <a:buChar char="•"/>
            </a:pPr>
            <a:r>
              <a:rPr lang="en-US" dirty="0"/>
              <a:t>Full cavity tests (SRF)</a:t>
            </a:r>
          </a:p>
          <a:p>
            <a:pPr marL="742950" lvl="1" indent="-285750">
              <a:spcBef>
                <a:spcPts val="1200"/>
              </a:spcBef>
              <a:buFont typeface="Arial" panose="020B0604020202020204" pitchFamily="34" charset="0"/>
              <a:buChar char="•"/>
            </a:pPr>
            <a:r>
              <a:rPr lang="en-US" dirty="0"/>
              <a:t>Beam line experience (BDC)</a:t>
            </a:r>
            <a:br>
              <a:rPr lang="en-US" dirty="0"/>
            </a:br>
            <a:r>
              <a:rPr lang="en-US" dirty="0">
                <a:solidFill>
                  <a:schemeClr val="accent2"/>
                </a:solidFill>
              </a:rPr>
              <a:t>MEDUSA (Cornell), PEGASUS (UCLA)</a:t>
            </a:r>
            <a:br>
              <a:rPr lang="en-US" dirty="0">
                <a:solidFill>
                  <a:schemeClr val="accent2"/>
                </a:solidFill>
              </a:rPr>
            </a:br>
            <a:r>
              <a:rPr lang="en-US" dirty="0">
                <a:solidFill>
                  <a:schemeClr val="accent2"/>
                </a:solidFill>
              </a:rPr>
              <a:t>FAST/IOTA (FNAL), AWA (ANL), RHIC cooler (BNL), etc.</a:t>
            </a:r>
          </a:p>
          <a:p>
            <a:pPr lvl="1"/>
            <a:endParaRPr lang="en-US" sz="2000" dirty="0"/>
          </a:p>
        </p:txBody>
      </p:sp>
      <p:sp>
        <p:nvSpPr>
          <p:cNvPr id="8" name="TextBox 7">
            <a:extLst>
              <a:ext uri="{FF2B5EF4-FFF2-40B4-BE49-F238E27FC236}">
                <a16:creationId xmlns:a16="http://schemas.microsoft.com/office/drawing/2014/main" id="{506C9BB9-DAA7-9899-8C54-90E725A71CB0}"/>
              </a:ext>
            </a:extLst>
          </p:cNvPr>
          <p:cNvSpPr txBox="1"/>
          <p:nvPr/>
        </p:nvSpPr>
        <p:spPr>
          <a:xfrm>
            <a:off x="6094353" y="4812392"/>
            <a:ext cx="2441694" cy="646331"/>
          </a:xfrm>
          <a:prstGeom prst="rect">
            <a:avLst/>
          </a:prstGeom>
          <a:noFill/>
          <a:ln>
            <a:solidFill>
              <a:schemeClr val="accent1"/>
            </a:solidFill>
          </a:ln>
        </p:spPr>
        <p:txBody>
          <a:bodyPr wrap="none" rtlCol="0">
            <a:spAutoFit/>
          </a:bodyPr>
          <a:lstStyle/>
          <a:p>
            <a:r>
              <a:rPr lang="en-US" dirty="0">
                <a:solidFill>
                  <a:schemeClr val="accent1"/>
                </a:solidFill>
              </a:rPr>
              <a:t>Research projects for </a:t>
            </a:r>
            <a:br>
              <a:rPr lang="en-US" dirty="0">
                <a:solidFill>
                  <a:schemeClr val="accent1"/>
                </a:solidFill>
              </a:rPr>
            </a:br>
            <a:r>
              <a:rPr lang="en-US" dirty="0" err="1">
                <a:solidFill>
                  <a:schemeClr val="accent1"/>
                </a:solidFill>
              </a:rPr>
              <a:t>Tigner</a:t>
            </a:r>
            <a:r>
              <a:rPr lang="en-US" dirty="0">
                <a:solidFill>
                  <a:schemeClr val="accent1"/>
                </a:solidFill>
              </a:rPr>
              <a:t> trainees</a:t>
            </a:r>
          </a:p>
        </p:txBody>
      </p:sp>
    </p:spTree>
    <p:extLst>
      <p:ext uri="{BB962C8B-B14F-4D97-AF65-F5344CB8AC3E}">
        <p14:creationId xmlns:p14="http://schemas.microsoft.com/office/powerpoint/2010/main" val="84085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1B4E2E61-7742-9A13-735E-D08EAA041991}"/>
              </a:ext>
            </a:extLst>
          </p:cNvPr>
          <p:cNvSpPr>
            <a:spLocks noGrp="1"/>
          </p:cNvSpPr>
          <p:nvPr>
            <p:ph type="title"/>
          </p:nvPr>
        </p:nvSpPr>
        <p:spPr/>
        <p:txBody>
          <a:bodyPr/>
          <a:lstStyle/>
          <a:p>
            <a:r>
              <a:rPr lang="en-US"/>
              <a:t>Code of Conduct</a:t>
            </a:r>
            <a:endParaRPr lang="en-US" dirty="0"/>
          </a:p>
        </p:txBody>
      </p:sp>
      <p:sp>
        <p:nvSpPr>
          <p:cNvPr id="39" name="TextBox 38">
            <a:extLst>
              <a:ext uri="{FF2B5EF4-FFF2-40B4-BE49-F238E27FC236}">
                <a16:creationId xmlns:a16="http://schemas.microsoft.com/office/drawing/2014/main" id="{60FDC2CC-73EE-A590-AFAC-E40436D225A4}"/>
              </a:ext>
            </a:extLst>
          </p:cNvPr>
          <p:cNvSpPr txBox="1"/>
          <p:nvPr/>
        </p:nvSpPr>
        <p:spPr>
          <a:xfrm>
            <a:off x="303484" y="2330294"/>
            <a:ext cx="8363438" cy="2923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285750" indent="-285750">
              <a:spcBef>
                <a:spcPts val="1200"/>
              </a:spcBef>
              <a:buBlip>
                <a:blip r:embed="rId3"/>
              </a:buBlip>
            </a:pPr>
            <a:r>
              <a:rPr lang="en-US" dirty="0">
                <a:solidFill>
                  <a:schemeClr val="tx1"/>
                </a:solidFill>
              </a:rPr>
              <a:t>Disruptive or harassing behavior of any kind will not be tolerated, including inappropriate language or behavior, unwelcome jokes or comments, unwanted attention or touching, actions or statements based on personal characteristics, offensive images, and photography without permission.</a:t>
            </a:r>
          </a:p>
          <a:p>
            <a:pPr marL="285750" indent="-285750">
              <a:spcBef>
                <a:spcPts val="1200"/>
              </a:spcBef>
              <a:buBlip>
                <a:blip r:embed="rId3"/>
              </a:buBlip>
            </a:pPr>
            <a:r>
              <a:rPr lang="en-US" dirty="0">
                <a:solidFill>
                  <a:schemeClr val="tx1"/>
                </a:solidFill>
              </a:rPr>
              <a:t>Respect one another.</a:t>
            </a:r>
          </a:p>
          <a:p>
            <a:pPr marL="285750" indent="-285750">
              <a:spcBef>
                <a:spcPts val="1200"/>
              </a:spcBef>
              <a:buBlip>
                <a:blip r:embed="rId3"/>
              </a:buBlip>
            </a:pPr>
            <a:r>
              <a:rPr lang="en-US" dirty="0">
                <a:solidFill>
                  <a:schemeClr val="tx1"/>
                </a:solidFill>
              </a:rPr>
              <a:t>Report violations the director, managing director, or a theme leader.  </a:t>
            </a:r>
          </a:p>
          <a:p>
            <a:pPr marL="285750" indent="-285750">
              <a:spcBef>
                <a:spcPts val="1200"/>
              </a:spcBef>
              <a:buBlip>
                <a:blip r:embed="rId3"/>
              </a:buBlip>
            </a:pPr>
            <a:r>
              <a:rPr lang="en-US" dirty="0">
                <a:solidFill>
                  <a:schemeClr val="tx1"/>
                </a:solidFill>
              </a:rPr>
              <a:t>Witnesses are empowered to intervene and encouraged to report concerns.</a:t>
            </a:r>
          </a:p>
          <a:p>
            <a:pPr marL="285750" indent="-285750">
              <a:spcBef>
                <a:spcPts val="1200"/>
              </a:spcBef>
              <a:buBlip>
                <a:blip r:embed="rId3"/>
              </a:buBlip>
            </a:pPr>
            <a:r>
              <a:rPr lang="en-US" dirty="0">
                <a:solidFill>
                  <a:schemeClr val="tx1"/>
                </a:solidFill>
              </a:rPr>
              <a:t>Personal safety and comfort is a top priority.</a:t>
            </a:r>
          </a:p>
        </p:txBody>
      </p:sp>
      <p:sp>
        <p:nvSpPr>
          <p:cNvPr id="44" name="TextBox 43">
            <a:extLst>
              <a:ext uri="{FF2B5EF4-FFF2-40B4-BE49-F238E27FC236}">
                <a16:creationId xmlns:a16="http://schemas.microsoft.com/office/drawing/2014/main" id="{3843BE9E-908A-B91B-0138-BB560EF4F2AB}"/>
              </a:ext>
            </a:extLst>
          </p:cNvPr>
          <p:cNvSpPr txBox="1"/>
          <p:nvPr/>
        </p:nvSpPr>
        <p:spPr>
          <a:xfrm>
            <a:off x="118753" y="1031576"/>
            <a:ext cx="8769926" cy="1061829"/>
          </a:xfrm>
          <a:prstGeom prst="rect">
            <a:avLst/>
          </a:prstGeom>
          <a:solidFill>
            <a:schemeClr val="accent3"/>
          </a:solidFill>
          <a:ln>
            <a:solidFill>
              <a:schemeClr val="accent1">
                <a:shade val="50000"/>
                <a:alpha val="77938"/>
              </a:schemeClr>
            </a:solidFill>
          </a:ln>
        </p:spPr>
        <p:txBody>
          <a:bodyPr wrap="square" rtlCol="0">
            <a:spAutoFit/>
          </a:bodyPr>
          <a:lstStyle/>
          <a:p>
            <a:pPr algn="ctr"/>
            <a:r>
              <a:rPr lang="en-US" sz="2100" dirty="0">
                <a:solidFill>
                  <a:schemeClr val="bg1"/>
                </a:solidFill>
              </a:rPr>
              <a:t>All participants are expected to conduct themselves professionally and create a welcoming environment free from discrimination, harassment, or retaliation. </a:t>
            </a:r>
          </a:p>
        </p:txBody>
      </p:sp>
      <p:sp>
        <p:nvSpPr>
          <p:cNvPr id="46" name="TextBox 45">
            <a:extLst>
              <a:ext uri="{FF2B5EF4-FFF2-40B4-BE49-F238E27FC236}">
                <a16:creationId xmlns:a16="http://schemas.microsoft.com/office/drawing/2014/main" id="{D0C4B76D-9F45-3D60-BB67-28883872A1EE}"/>
              </a:ext>
            </a:extLst>
          </p:cNvPr>
          <p:cNvSpPr txBox="1"/>
          <p:nvPr/>
        </p:nvSpPr>
        <p:spPr>
          <a:xfrm>
            <a:off x="118753" y="3930732"/>
            <a:ext cx="184731" cy="369332"/>
          </a:xfrm>
          <a:prstGeom prst="rect">
            <a:avLst/>
          </a:prstGeom>
          <a:noFill/>
        </p:spPr>
        <p:txBody>
          <a:bodyPr wrap="none" rtlCol="0">
            <a:spAutoFit/>
          </a:bodyPr>
          <a:lstStyle/>
          <a:p>
            <a:endParaRPr lang="en-US" dirty="0"/>
          </a:p>
        </p:txBody>
      </p:sp>
      <p:sp>
        <p:nvSpPr>
          <p:cNvPr id="1024" name="Date Placeholder 3">
            <a:extLst>
              <a:ext uri="{FF2B5EF4-FFF2-40B4-BE49-F238E27FC236}">
                <a16:creationId xmlns:a16="http://schemas.microsoft.com/office/drawing/2014/main" id="{B37FA1E2-0C6B-9A02-C984-1AFAE5404B02}"/>
              </a:ext>
            </a:extLst>
          </p:cNvPr>
          <p:cNvSpPr>
            <a:spLocks noGrp="1"/>
          </p:cNvSpPr>
          <p:nvPr>
            <p:ph type="dt" sz="half" idx="10"/>
          </p:nvPr>
        </p:nvSpPr>
        <p:spPr>
          <a:xfrm>
            <a:off x="76200" y="6629400"/>
            <a:ext cx="1981200" cy="228600"/>
          </a:xfrm>
        </p:spPr>
        <p:txBody>
          <a:bodyPr/>
          <a:lstStyle/>
          <a:p>
            <a:r>
              <a:rPr lang="en-US"/>
              <a:t>March 15, 2024</a:t>
            </a:r>
            <a:endParaRPr lang="en-US" dirty="0"/>
          </a:p>
        </p:txBody>
      </p:sp>
      <p:sp>
        <p:nvSpPr>
          <p:cNvPr id="1025" name="Footer Placeholder 4">
            <a:extLst>
              <a:ext uri="{FF2B5EF4-FFF2-40B4-BE49-F238E27FC236}">
                <a16:creationId xmlns:a16="http://schemas.microsoft.com/office/drawing/2014/main" id="{40C1218A-8352-296E-4A2E-014567B824FC}"/>
              </a:ext>
            </a:extLst>
          </p:cNvPr>
          <p:cNvSpPr>
            <a:spLocks noGrp="1"/>
          </p:cNvSpPr>
          <p:nvPr>
            <p:ph type="ftr" sz="quarter" idx="11"/>
          </p:nvPr>
        </p:nvSpPr>
        <p:spPr>
          <a:xfrm>
            <a:off x="1828800" y="6629400"/>
            <a:ext cx="5486400" cy="228600"/>
          </a:xfrm>
        </p:spPr>
        <p:txBody>
          <a:bodyPr/>
          <a:lstStyle/>
          <a:p>
            <a:r>
              <a:rPr lang="en-US"/>
              <a:t>Patterson | EAB Meeting</a:t>
            </a:r>
          </a:p>
        </p:txBody>
      </p:sp>
      <p:sp>
        <p:nvSpPr>
          <p:cNvPr id="2" name="Slide Number Placeholder 1">
            <a:extLst>
              <a:ext uri="{FF2B5EF4-FFF2-40B4-BE49-F238E27FC236}">
                <a16:creationId xmlns:a16="http://schemas.microsoft.com/office/drawing/2014/main" id="{5BB40906-9FBB-9705-09A9-A006629489B2}"/>
              </a:ext>
            </a:extLst>
          </p:cNvPr>
          <p:cNvSpPr>
            <a:spLocks noGrp="1"/>
          </p:cNvSpPr>
          <p:nvPr>
            <p:ph type="sldNum" sz="quarter" idx="12"/>
          </p:nvPr>
        </p:nvSpPr>
        <p:spPr/>
        <p:txBody>
          <a:bodyPr/>
          <a:lstStyle/>
          <a:p>
            <a:fld id="{921CBE81-14BD-7343-B359-01BCBA3179F9}" type="slidenum">
              <a:rPr lang="en-US" smtClean="0"/>
              <a:t>3</a:t>
            </a:fld>
            <a:endParaRPr lang="en-US"/>
          </a:p>
        </p:txBody>
      </p:sp>
    </p:spTree>
    <p:extLst>
      <p:ext uri="{BB962C8B-B14F-4D97-AF65-F5344CB8AC3E}">
        <p14:creationId xmlns:p14="http://schemas.microsoft.com/office/powerpoint/2010/main" val="107463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F11A96-7896-DE52-1B06-5A3EEA3341C7}"/>
              </a:ext>
            </a:extLst>
          </p:cNvPr>
          <p:cNvPicPr>
            <a:picLocks noChangeAspect="1"/>
          </p:cNvPicPr>
          <p:nvPr/>
        </p:nvPicPr>
        <p:blipFill>
          <a:blip r:embed="rId2"/>
          <a:stretch>
            <a:fillRect/>
          </a:stretch>
        </p:blipFill>
        <p:spPr>
          <a:xfrm rot="20941499">
            <a:off x="5524052" y="3918017"/>
            <a:ext cx="3329934" cy="2566078"/>
          </a:xfrm>
          <a:prstGeom prst="rect">
            <a:avLst/>
          </a:prstGeom>
          <a:ln>
            <a:solidFill>
              <a:schemeClr val="bg2">
                <a:lumMod val="50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0987DE7-870D-C0A3-51F7-05605FBCFC44}"/>
              </a:ext>
            </a:extLst>
          </p:cNvPr>
          <p:cNvSpPr>
            <a:spLocks noGrp="1"/>
          </p:cNvSpPr>
          <p:nvPr>
            <p:ph type="title"/>
          </p:nvPr>
        </p:nvSpPr>
        <p:spPr>
          <a:xfrm>
            <a:off x="0" y="0"/>
            <a:ext cx="9144000" cy="1279161"/>
          </a:xfrm>
          <a:solidFill>
            <a:schemeClr val="bg1"/>
          </a:solidFill>
        </p:spPr>
        <p:txBody>
          <a:bodyPr/>
          <a:lstStyle/>
          <a:p>
            <a:r>
              <a:rPr lang="en-US" sz="3600" dirty="0">
                <a:solidFill>
                  <a:schemeClr val="accent3"/>
                </a:solidFill>
              </a:rPr>
              <a:t>Center for Bright Beams Network</a:t>
            </a:r>
            <a:br>
              <a:rPr lang="en-US" sz="3600" dirty="0">
                <a:solidFill>
                  <a:schemeClr val="accent3"/>
                </a:solidFill>
              </a:rPr>
            </a:br>
            <a:r>
              <a:rPr lang="en-US" sz="2400" dirty="0">
                <a:solidFill>
                  <a:schemeClr val="accent4"/>
                </a:solidFill>
              </a:rPr>
              <a:t>Solution if center proposals fail</a:t>
            </a:r>
            <a:endParaRPr lang="en-US" sz="3600" dirty="0">
              <a:solidFill>
                <a:schemeClr val="accent4"/>
              </a:solidFill>
            </a:endParaRPr>
          </a:p>
        </p:txBody>
      </p:sp>
      <p:sp>
        <p:nvSpPr>
          <p:cNvPr id="3" name="Date Placeholder 2">
            <a:extLst>
              <a:ext uri="{FF2B5EF4-FFF2-40B4-BE49-F238E27FC236}">
                <a16:creationId xmlns:a16="http://schemas.microsoft.com/office/drawing/2014/main" id="{E6EED318-C3D2-339A-0B36-52C96302318C}"/>
              </a:ext>
            </a:extLst>
          </p:cNvPr>
          <p:cNvSpPr>
            <a:spLocks noGrp="1"/>
          </p:cNvSpPr>
          <p:nvPr>
            <p:ph type="dt" sz="half" idx="10"/>
          </p:nvPr>
        </p:nvSpPr>
        <p:spPr/>
        <p:txBody>
          <a:bodyPr/>
          <a:lstStyle/>
          <a:p>
            <a:r>
              <a:rPr lang="en-US"/>
              <a:t>March 15, 2024</a:t>
            </a:r>
          </a:p>
        </p:txBody>
      </p:sp>
      <p:sp>
        <p:nvSpPr>
          <p:cNvPr id="4" name="Footer Placeholder 3">
            <a:extLst>
              <a:ext uri="{FF2B5EF4-FFF2-40B4-BE49-F238E27FC236}">
                <a16:creationId xmlns:a16="http://schemas.microsoft.com/office/drawing/2014/main" id="{245D0FCF-057D-B211-CDD6-EA583018330B}"/>
              </a:ext>
            </a:extLst>
          </p:cNvPr>
          <p:cNvSpPr>
            <a:spLocks noGrp="1"/>
          </p:cNvSpPr>
          <p:nvPr>
            <p:ph type="ftr" sz="quarter" idx="11"/>
          </p:nvPr>
        </p:nvSpPr>
        <p:spPr/>
        <p:txBody>
          <a:bodyPr/>
          <a:lstStyle/>
          <a:p>
            <a:r>
              <a:rPr lang="en-US"/>
              <a:t>Patterson | EAB Meeting</a:t>
            </a:r>
          </a:p>
        </p:txBody>
      </p:sp>
      <p:sp>
        <p:nvSpPr>
          <p:cNvPr id="5" name="Slide Number Placeholder 4">
            <a:extLst>
              <a:ext uri="{FF2B5EF4-FFF2-40B4-BE49-F238E27FC236}">
                <a16:creationId xmlns:a16="http://schemas.microsoft.com/office/drawing/2014/main" id="{8A006A14-A578-82A9-1C74-3DE8767DA82D}"/>
              </a:ext>
            </a:extLst>
          </p:cNvPr>
          <p:cNvSpPr>
            <a:spLocks noGrp="1"/>
          </p:cNvSpPr>
          <p:nvPr>
            <p:ph type="sldNum" sz="quarter" idx="12"/>
          </p:nvPr>
        </p:nvSpPr>
        <p:spPr/>
        <p:txBody>
          <a:bodyPr/>
          <a:lstStyle/>
          <a:p>
            <a:fld id="{921CBE81-14BD-7343-B359-01BCBA3179F9}" type="slidenum">
              <a:rPr lang="en-US" smtClean="0"/>
              <a:t>30</a:t>
            </a:fld>
            <a:endParaRPr lang="en-US"/>
          </a:p>
        </p:txBody>
      </p:sp>
      <p:sp>
        <p:nvSpPr>
          <p:cNvPr id="7" name="TextBox 6">
            <a:extLst>
              <a:ext uri="{FF2B5EF4-FFF2-40B4-BE49-F238E27FC236}">
                <a16:creationId xmlns:a16="http://schemas.microsoft.com/office/drawing/2014/main" id="{D9F01DEF-5484-3429-1622-A87735720E87}"/>
              </a:ext>
            </a:extLst>
          </p:cNvPr>
          <p:cNvSpPr txBox="1"/>
          <p:nvPr/>
        </p:nvSpPr>
        <p:spPr>
          <a:xfrm>
            <a:off x="99138" y="1218714"/>
            <a:ext cx="6150091" cy="5601533"/>
          </a:xfrm>
          <a:prstGeom prst="rect">
            <a:avLst/>
          </a:prstGeom>
          <a:noFill/>
        </p:spPr>
        <p:txBody>
          <a:bodyPr wrap="square" rtlCol="0">
            <a:spAutoFit/>
          </a:bodyPr>
          <a:lstStyle/>
          <a:p>
            <a:pPr algn="ctr"/>
            <a:r>
              <a:rPr lang="en-US" sz="2000" b="1" dirty="0">
                <a:solidFill>
                  <a:schemeClr val="accent1"/>
                </a:solidFill>
                <a:effectLst/>
                <a:latin typeface="Avenir Black" panose="02000503020000020003" pitchFamily="2" charset="0"/>
              </a:rPr>
              <a:t>Network to foster interdisciplinary collaboration and university training for brighter beams</a:t>
            </a:r>
            <a:endParaRPr lang="en-US" sz="800" b="1" dirty="0">
              <a:solidFill>
                <a:schemeClr val="accent1"/>
              </a:solidFill>
              <a:effectLst/>
              <a:latin typeface="Avenir Black" panose="02000503020000020003" pitchFamily="2" charset="0"/>
            </a:endParaRPr>
          </a:p>
          <a:p>
            <a:endParaRPr lang="en-US" sz="600" b="1" dirty="0">
              <a:solidFill>
                <a:schemeClr val="tx1">
                  <a:lumMod val="75000"/>
                  <a:lumOff val="25000"/>
                </a:schemeClr>
              </a:solidFill>
              <a:effectLst/>
              <a:latin typeface="Avenir Black" panose="02000503020000020003" pitchFamily="2" charset="0"/>
            </a:endParaRPr>
          </a:p>
          <a:p>
            <a:r>
              <a:rPr lang="en-US" sz="2000" b="1" dirty="0">
                <a:solidFill>
                  <a:schemeClr val="tx1">
                    <a:lumMod val="75000"/>
                    <a:lumOff val="25000"/>
                  </a:schemeClr>
                </a:solidFill>
                <a:effectLst/>
                <a:latin typeface="Avenir Black" panose="02000503020000020003" pitchFamily="2" charset="0"/>
              </a:rPr>
              <a:t>Program elements</a:t>
            </a:r>
          </a:p>
          <a:p>
            <a:pPr marL="231775" indent="-220663">
              <a:spcBef>
                <a:spcPts val="600"/>
              </a:spcBef>
              <a:buFont typeface="Arial" panose="020B0604020202020204" pitchFamily="34" charset="0"/>
              <a:buChar char="•"/>
            </a:pPr>
            <a:r>
              <a:rPr lang="en-US" dirty="0">
                <a:solidFill>
                  <a:schemeClr val="accent1"/>
                </a:solidFill>
                <a:effectLst/>
                <a:latin typeface="Helvetica Neue" panose="02000503000000020004" pitchFamily="2" charset="0"/>
              </a:rPr>
              <a:t>Professional development </a:t>
            </a:r>
            <a:r>
              <a:rPr lang="en-US" dirty="0">
                <a:effectLst/>
                <a:latin typeface="Helvetica Neue" panose="02000503000000020004" pitchFamily="2" charset="0"/>
              </a:rPr>
              <a:t>for students</a:t>
            </a:r>
            <a:br>
              <a:rPr lang="en-US" dirty="0">
                <a:effectLst/>
                <a:latin typeface="Helvetica Neue" panose="02000503000000020004" pitchFamily="2" charset="0"/>
              </a:rPr>
            </a:br>
            <a:r>
              <a:rPr lang="en-US" i="1" dirty="0">
                <a:solidFill>
                  <a:schemeClr val="tx2">
                    <a:lumMod val="75000"/>
                  </a:schemeClr>
                </a:solidFill>
                <a:effectLst/>
                <a:latin typeface="Helvetica Neue" panose="02000503000000020004" pitchFamily="2" charset="0"/>
              </a:rPr>
              <a:t>2 online workshops or pedagogical lectures/year</a:t>
            </a:r>
          </a:p>
          <a:p>
            <a:pPr marL="231775" indent="-220663">
              <a:spcBef>
                <a:spcPts val="600"/>
              </a:spcBef>
              <a:buFont typeface="Arial" panose="020B0604020202020204" pitchFamily="34" charset="0"/>
              <a:buChar char="•"/>
            </a:pPr>
            <a:r>
              <a:rPr lang="en-US" dirty="0">
                <a:solidFill>
                  <a:schemeClr val="accent1"/>
                </a:solidFill>
                <a:latin typeface="Helvetica Neue" panose="02000503000000020004" pitchFamily="2" charset="0"/>
              </a:rPr>
              <a:t>Grad-2-grad</a:t>
            </a:r>
            <a:r>
              <a:rPr lang="en-US" dirty="0">
                <a:latin typeface="Helvetica Neue" panose="02000503000000020004" pitchFamily="2" charset="0"/>
              </a:rPr>
              <a:t> </a:t>
            </a:r>
            <a:r>
              <a:rPr lang="en-US" dirty="0">
                <a:solidFill>
                  <a:schemeClr val="accent1"/>
                </a:solidFill>
                <a:latin typeface="Helvetica Neue" panose="02000503000000020004" pitchFamily="2" charset="0"/>
              </a:rPr>
              <a:t>meetings</a:t>
            </a:r>
            <a:r>
              <a:rPr lang="en-US" dirty="0">
                <a:latin typeface="Helvetica Neue" panose="02000503000000020004" pitchFamily="2" charset="0"/>
              </a:rPr>
              <a:t> for networking</a:t>
            </a:r>
            <a:endParaRPr lang="en-US" dirty="0">
              <a:effectLst/>
              <a:latin typeface="Helvetica Neue" panose="02000503000000020004" pitchFamily="2" charset="0"/>
            </a:endParaRPr>
          </a:p>
          <a:p>
            <a:pPr marL="231775" indent="-220663">
              <a:spcBef>
                <a:spcPts val="600"/>
              </a:spcBef>
              <a:buFont typeface="Arial" panose="020B0604020202020204" pitchFamily="34" charset="0"/>
              <a:buChar char="•"/>
            </a:pPr>
            <a:r>
              <a:rPr lang="en-US" dirty="0">
                <a:solidFill>
                  <a:schemeClr val="accent1"/>
                </a:solidFill>
                <a:effectLst/>
                <a:latin typeface="Helvetica Neue" panose="02000503000000020004" pitchFamily="2" charset="0"/>
              </a:rPr>
              <a:t>INDICO</a:t>
            </a:r>
            <a:r>
              <a:rPr lang="en-US" dirty="0">
                <a:effectLst/>
                <a:latin typeface="Helvetica Neue" panose="02000503000000020004" pitchFamily="2" charset="0"/>
              </a:rPr>
              <a:t> for meeting agendas and slide archival</a:t>
            </a:r>
          </a:p>
          <a:p>
            <a:pPr marL="231775" indent="-220663">
              <a:spcBef>
                <a:spcPts val="600"/>
              </a:spcBef>
              <a:buFont typeface="Arial" panose="020B0604020202020204" pitchFamily="34" charset="0"/>
              <a:buChar char="•"/>
            </a:pPr>
            <a:r>
              <a:rPr lang="en-US" dirty="0">
                <a:solidFill>
                  <a:schemeClr val="accent1"/>
                </a:solidFill>
                <a:latin typeface="Helvetica Neue" panose="02000503000000020004" pitchFamily="2" charset="0"/>
              </a:rPr>
              <a:t>Annual poster session (virtual)</a:t>
            </a:r>
            <a:endParaRPr lang="en-US" dirty="0">
              <a:solidFill>
                <a:schemeClr val="accent1"/>
              </a:solidFill>
              <a:effectLst/>
              <a:latin typeface="Helvetica Neue" panose="02000503000000020004" pitchFamily="2" charset="0"/>
            </a:endParaRPr>
          </a:p>
          <a:p>
            <a:pPr marL="231775" indent="-220663">
              <a:spcBef>
                <a:spcPts val="600"/>
              </a:spcBef>
              <a:buFont typeface="Arial" panose="020B0604020202020204" pitchFamily="34" charset="0"/>
              <a:buChar char="•"/>
            </a:pPr>
            <a:r>
              <a:rPr lang="en-US" dirty="0">
                <a:solidFill>
                  <a:schemeClr val="accent1"/>
                </a:solidFill>
                <a:latin typeface="Helvetica Neue" panose="02000503000000020004" pitchFamily="2" charset="0"/>
              </a:rPr>
              <a:t>Website</a:t>
            </a:r>
            <a:r>
              <a:rPr lang="en-US" dirty="0">
                <a:latin typeface="Helvetica Neue" panose="02000503000000020004" pitchFamily="2" charset="0"/>
              </a:rPr>
              <a:t> and </a:t>
            </a:r>
            <a:r>
              <a:rPr lang="en-US" i="1" dirty="0">
                <a:solidFill>
                  <a:schemeClr val="accent1"/>
                </a:solidFill>
                <a:effectLst/>
                <a:latin typeface="Helvetica Neue" panose="02000503000000020004" pitchFamily="2" charset="0"/>
              </a:rPr>
              <a:t>Weekly </a:t>
            </a:r>
            <a:r>
              <a:rPr lang="en-US" i="1" dirty="0">
                <a:solidFill>
                  <a:schemeClr val="accent1"/>
                </a:solidFill>
                <a:latin typeface="Helvetica Neue" panose="02000503000000020004" pitchFamily="2" charset="0"/>
              </a:rPr>
              <a:t>N</a:t>
            </a:r>
            <a:r>
              <a:rPr lang="en-US" i="1" dirty="0">
                <a:solidFill>
                  <a:schemeClr val="accent1"/>
                </a:solidFill>
                <a:effectLst/>
                <a:latin typeface="Helvetica Neue" panose="02000503000000020004" pitchFamily="2" charset="0"/>
              </a:rPr>
              <a:t>ews </a:t>
            </a:r>
            <a:r>
              <a:rPr lang="en-US" dirty="0">
                <a:solidFill>
                  <a:schemeClr val="tx1">
                    <a:lumMod val="75000"/>
                    <a:lumOff val="25000"/>
                  </a:schemeClr>
                </a:solidFill>
                <a:effectLst/>
                <a:latin typeface="Helvetica Neue" panose="02000503000000020004" pitchFamily="2" charset="0"/>
              </a:rPr>
              <a:t>with</a:t>
            </a:r>
            <a:endParaRPr lang="en-US" dirty="0">
              <a:solidFill>
                <a:schemeClr val="tx1">
                  <a:lumMod val="75000"/>
                  <a:lumOff val="25000"/>
                </a:schemeClr>
              </a:solidFill>
              <a:latin typeface="Helvetica Neue" panose="02000503000000020004" pitchFamily="2" charset="0"/>
            </a:endParaRPr>
          </a:p>
          <a:p>
            <a:pPr marL="687388" lvl="1" indent="-222250">
              <a:spcBef>
                <a:spcPts val="600"/>
              </a:spcBef>
              <a:buFont typeface="Arial" panose="020B0604020202020204" pitchFamily="34" charset="0"/>
              <a:buChar char="•"/>
            </a:pPr>
            <a:r>
              <a:rPr lang="en-US" dirty="0">
                <a:latin typeface="Helvetica Neue" panose="02000503000000020004" pitchFamily="2" charset="0"/>
              </a:rPr>
              <a:t>Publications</a:t>
            </a:r>
            <a:endParaRPr lang="en-US" dirty="0">
              <a:effectLst/>
              <a:latin typeface="Helvetica Neue" panose="02000503000000020004" pitchFamily="2" charset="0"/>
            </a:endParaRPr>
          </a:p>
          <a:p>
            <a:pPr marL="687388" lvl="1" indent="-222250">
              <a:spcBef>
                <a:spcPts val="600"/>
              </a:spcBef>
              <a:buFont typeface="Arial" panose="020B0604020202020204" pitchFamily="34" charset="0"/>
              <a:buChar char="•"/>
            </a:pPr>
            <a:r>
              <a:rPr lang="en-US" dirty="0">
                <a:latin typeface="Helvetica Neue" panose="02000503000000020004" pitchFamily="2" charset="0"/>
              </a:rPr>
              <a:t>P</a:t>
            </a:r>
            <a:r>
              <a:rPr lang="en-US" dirty="0">
                <a:effectLst/>
                <a:latin typeface="Helvetica Neue" panose="02000503000000020004" pitchFamily="2" charset="0"/>
              </a:rPr>
              <a:t>ointers to resources </a:t>
            </a:r>
            <a:endParaRPr lang="en-US" dirty="0">
              <a:latin typeface="Helvetica Neue" panose="02000503000000020004" pitchFamily="2" charset="0"/>
            </a:endParaRPr>
          </a:p>
          <a:p>
            <a:pPr marL="687388" lvl="1" indent="-222250">
              <a:spcBef>
                <a:spcPts val="600"/>
              </a:spcBef>
              <a:buFont typeface="Arial" panose="020B0604020202020204" pitchFamily="34" charset="0"/>
              <a:buChar char="•"/>
            </a:pPr>
            <a:r>
              <a:rPr lang="en-US" dirty="0">
                <a:latin typeface="Helvetica Neue" panose="02000503000000020004" pitchFamily="2" charset="0"/>
              </a:rPr>
              <a:t>Seminar and meeting listings</a:t>
            </a:r>
            <a:endParaRPr lang="en-US" dirty="0">
              <a:effectLst/>
              <a:latin typeface="Helvetica Neue" panose="02000503000000020004" pitchFamily="2" charset="0"/>
            </a:endParaRPr>
          </a:p>
          <a:p>
            <a:pPr marL="687388" lvl="1" indent="-222250">
              <a:spcBef>
                <a:spcPts val="600"/>
              </a:spcBef>
              <a:buFont typeface="Arial" panose="020B0604020202020204" pitchFamily="34" charset="0"/>
              <a:buChar char="•"/>
            </a:pPr>
            <a:r>
              <a:rPr lang="en-US" dirty="0">
                <a:latin typeface="Helvetica Neue" panose="02000503000000020004" pitchFamily="2" charset="0"/>
              </a:rPr>
              <a:t>Job or internship opportunities</a:t>
            </a:r>
          </a:p>
          <a:p>
            <a:pPr marL="687388" lvl="1" indent="-222250">
              <a:spcBef>
                <a:spcPts val="600"/>
              </a:spcBef>
              <a:buFont typeface="Arial" panose="020B0604020202020204" pitchFamily="34" charset="0"/>
              <a:buChar char="•"/>
            </a:pPr>
            <a:r>
              <a:rPr lang="en-US" dirty="0">
                <a:latin typeface="Helvetica Neue" panose="02000503000000020004" pitchFamily="2" charset="0"/>
              </a:rPr>
              <a:t>REU/SULI program portal</a:t>
            </a:r>
          </a:p>
          <a:p>
            <a:r>
              <a:rPr lang="en-US" b="1" dirty="0">
                <a:solidFill>
                  <a:schemeClr val="accent2"/>
                </a:solidFill>
                <a:effectLst/>
                <a:latin typeface="Avenir Book" panose="02000503020000020003" pitchFamily="2" charset="0"/>
              </a:rPr>
              <a:t>The network will serve as a core </a:t>
            </a:r>
            <a:br>
              <a:rPr lang="en-US" b="1" dirty="0">
                <a:solidFill>
                  <a:schemeClr val="accent2"/>
                </a:solidFill>
                <a:effectLst/>
                <a:latin typeface="Avenir Book" panose="02000503020000020003" pitchFamily="2" charset="0"/>
              </a:rPr>
            </a:br>
            <a:r>
              <a:rPr lang="en-US" b="1" dirty="0">
                <a:solidFill>
                  <a:schemeClr val="accent2"/>
                </a:solidFill>
                <a:effectLst/>
                <a:latin typeface="Avenir Book" panose="02000503020000020003" pitchFamily="2" charset="0"/>
              </a:rPr>
              <a:t>with research grants arrayed around it.</a:t>
            </a:r>
          </a:p>
        </p:txBody>
      </p:sp>
      <p:grpSp>
        <p:nvGrpSpPr>
          <p:cNvPr id="17" name="Group 16">
            <a:extLst>
              <a:ext uri="{FF2B5EF4-FFF2-40B4-BE49-F238E27FC236}">
                <a16:creationId xmlns:a16="http://schemas.microsoft.com/office/drawing/2014/main" id="{29F003DC-C0A6-51A0-0148-4235BE0C4192}"/>
              </a:ext>
            </a:extLst>
          </p:cNvPr>
          <p:cNvGrpSpPr/>
          <p:nvPr/>
        </p:nvGrpSpPr>
        <p:grpSpPr>
          <a:xfrm rot="724331">
            <a:off x="5950987" y="1577216"/>
            <a:ext cx="3457469" cy="2377565"/>
            <a:chOff x="4495800" y="3458307"/>
            <a:chExt cx="3886200" cy="2588822"/>
          </a:xfrm>
          <a:effectLst>
            <a:outerShdw blurRad="50800" dist="38100" dir="2700000" algn="tl" rotWithShape="0">
              <a:prstClr val="black">
                <a:alpha val="40000"/>
              </a:prstClr>
            </a:outerShdw>
          </a:effectLst>
        </p:grpSpPr>
        <p:grpSp>
          <p:nvGrpSpPr>
            <p:cNvPr id="15" name="Group 14">
              <a:extLst>
                <a:ext uri="{FF2B5EF4-FFF2-40B4-BE49-F238E27FC236}">
                  <a16:creationId xmlns:a16="http://schemas.microsoft.com/office/drawing/2014/main" id="{6F182F64-344E-9A7C-2B28-C6FB9A80A728}"/>
                </a:ext>
              </a:extLst>
            </p:cNvPr>
            <p:cNvGrpSpPr/>
            <p:nvPr/>
          </p:nvGrpSpPr>
          <p:grpSpPr>
            <a:xfrm>
              <a:off x="4495801" y="3458309"/>
              <a:ext cx="3886199" cy="2557466"/>
              <a:chOff x="3774830" y="2436566"/>
              <a:chExt cx="4683369" cy="2967773"/>
            </a:xfrm>
          </p:grpSpPr>
          <p:pic>
            <p:nvPicPr>
              <p:cNvPr id="10" name="Picture 9">
                <a:extLst>
                  <a:ext uri="{FF2B5EF4-FFF2-40B4-BE49-F238E27FC236}">
                    <a16:creationId xmlns:a16="http://schemas.microsoft.com/office/drawing/2014/main" id="{7D684AAC-0849-F163-2774-72D69787A41D}"/>
                  </a:ext>
                </a:extLst>
              </p:cNvPr>
              <p:cNvPicPr>
                <a:picLocks noChangeAspect="1"/>
              </p:cNvPicPr>
              <p:nvPr/>
            </p:nvPicPr>
            <p:blipFill rotWithShape="1">
              <a:blip r:embed="rId3"/>
              <a:srcRect b="7691"/>
              <a:stretch/>
            </p:blipFill>
            <p:spPr>
              <a:xfrm>
                <a:off x="3774830" y="2436566"/>
                <a:ext cx="4683369" cy="2967773"/>
              </a:xfrm>
              <a:prstGeom prst="rect">
                <a:avLst/>
              </a:prstGeom>
            </p:spPr>
          </p:pic>
          <p:pic>
            <p:nvPicPr>
              <p:cNvPr id="14" name="Picture 13">
                <a:extLst>
                  <a:ext uri="{FF2B5EF4-FFF2-40B4-BE49-F238E27FC236}">
                    <a16:creationId xmlns:a16="http://schemas.microsoft.com/office/drawing/2014/main" id="{CA0C7B0C-704B-EF6B-032F-BB504582D3E0}"/>
                  </a:ext>
                </a:extLst>
              </p:cNvPr>
              <p:cNvPicPr>
                <a:picLocks noChangeAspect="1"/>
              </p:cNvPicPr>
              <p:nvPr/>
            </p:nvPicPr>
            <p:blipFill>
              <a:blip r:embed="rId4"/>
              <a:stretch>
                <a:fillRect/>
              </a:stretch>
            </p:blipFill>
            <p:spPr>
              <a:xfrm>
                <a:off x="3774831" y="4372637"/>
                <a:ext cx="3113368" cy="1031702"/>
              </a:xfrm>
              <a:prstGeom prst="rect">
                <a:avLst/>
              </a:prstGeom>
            </p:spPr>
          </p:pic>
        </p:grpSp>
        <p:sp>
          <p:nvSpPr>
            <p:cNvPr id="16" name="Rectangle 15">
              <a:extLst>
                <a:ext uri="{FF2B5EF4-FFF2-40B4-BE49-F238E27FC236}">
                  <a16:creationId xmlns:a16="http://schemas.microsoft.com/office/drawing/2014/main" id="{59A1A7B8-904E-A67B-F54B-0CA75FB350C1}"/>
                </a:ext>
              </a:extLst>
            </p:cNvPr>
            <p:cNvSpPr/>
            <p:nvPr/>
          </p:nvSpPr>
          <p:spPr>
            <a:xfrm>
              <a:off x="4495800" y="3458307"/>
              <a:ext cx="3886199" cy="2588822"/>
            </a:xfrm>
            <a:prstGeom prst="rect">
              <a:avLst/>
            </a:prstGeom>
            <a:noFill/>
            <a:ln w="63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29818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EED318-C3D2-339A-0B36-52C96302318C}"/>
              </a:ext>
            </a:extLst>
          </p:cNvPr>
          <p:cNvSpPr>
            <a:spLocks noGrp="1"/>
          </p:cNvSpPr>
          <p:nvPr>
            <p:ph type="dt" sz="half" idx="10"/>
          </p:nvPr>
        </p:nvSpPr>
        <p:spPr/>
        <p:txBody>
          <a:bodyPr/>
          <a:lstStyle/>
          <a:p>
            <a:r>
              <a:rPr lang="en-US"/>
              <a:t>March 15, 2024</a:t>
            </a:r>
          </a:p>
        </p:txBody>
      </p:sp>
      <p:sp>
        <p:nvSpPr>
          <p:cNvPr id="4" name="Footer Placeholder 3">
            <a:extLst>
              <a:ext uri="{FF2B5EF4-FFF2-40B4-BE49-F238E27FC236}">
                <a16:creationId xmlns:a16="http://schemas.microsoft.com/office/drawing/2014/main" id="{245D0FCF-057D-B211-CDD6-EA583018330B}"/>
              </a:ext>
            </a:extLst>
          </p:cNvPr>
          <p:cNvSpPr>
            <a:spLocks noGrp="1"/>
          </p:cNvSpPr>
          <p:nvPr>
            <p:ph type="ftr" sz="quarter" idx="11"/>
          </p:nvPr>
        </p:nvSpPr>
        <p:spPr/>
        <p:txBody>
          <a:bodyPr/>
          <a:lstStyle/>
          <a:p>
            <a:r>
              <a:rPr lang="en-US"/>
              <a:t>Patterson | EAB Meeting</a:t>
            </a:r>
          </a:p>
        </p:txBody>
      </p:sp>
      <p:sp>
        <p:nvSpPr>
          <p:cNvPr id="5" name="Slide Number Placeholder 4">
            <a:extLst>
              <a:ext uri="{FF2B5EF4-FFF2-40B4-BE49-F238E27FC236}">
                <a16:creationId xmlns:a16="http://schemas.microsoft.com/office/drawing/2014/main" id="{8A006A14-A578-82A9-1C74-3DE8767DA82D}"/>
              </a:ext>
            </a:extLst>
          </p:cNvPr>
          <p:cNvSpPr>
            <a:spLocks noGrp="1"/>
          </p:cNvSpPr>
          <p:nvPr>
            <p:ph type="sldNum" sz="quarter" idx="12"/>
          </p:nvPr>
        </p:nvSpPr>
        <p:spPr/>
        <p:txBody>
          <a:bodyPr/>
          <a:lstStyle/>
          <a:p>
            <a:fld id="{921CBE81-14BD-7343-B359-01BCBA3179F9}" type="slidenum">
              <a:rPr lang="en-US" smtClean="0"/>
              <a:t>31</a:t>
            </a:fld>
            <a:endParaRPr lang="en-US"/>
          </a:p>
        </p:txBody>
      </p:sp>
      <p:graphicFrame>
        <p:nvGraphicFramePr>
          <p:cNvPr id="6" name="Table 5">
            <a:extLst>
              <a:ext uri="{FF2B5EF4-FFF2-40B4-BE49-F238E27FC236}">
                <a16:creationId xmlns:a16="http://schemas.microsoft.com/office/drawing/2014/main" id="{57BF936D-9FA2-0CE2-E4A0-E5EAB4CABBD7}"/>
              </a:ext>
            </a:extLst>
          </p:cNvPr>
          <p:cNvGraphicFramePr>
            <a:graphicFrameLocks noGrp="1"/>
          </p:cNvGraphicFramePr>
          <p:nvPr>
            <p:extLst>
              <p:ext uri="{D42A27DB-BD31-4B8C-83A1-F6EECF244321}">
                <p14:modId xmlns:p14="http://schemas.microsoft.com/office/powerpoint/2010/main" val="1848011896"/>
              </p:ext>
            </p:extLst>
          </p:nvPr>
        </p:nvGraphicFramePr>
        <p:xfrm>
          <a:off x="161193" y="1598340"/>
          <a:ext cx="8821614" cy="4387492"/>
        </p:xfrm>
        <a:graphic>
          <a:graphicData uri="http://schemas.openxmlformats.org/drawingml/2006/table">
            <a:tbl>
              <a:tblPr firstRow="1" bandRow="1">
                <a:tableStyleId>{F2DE63D5-997A-4646-A377-4702673A728D}</a:tableStyleId>
              </a:tblPr>
              <a:tblGrid>
                <a:gridCol w="1705708">
                  <a:extLst>
                    <a:ext uri="{9D8B030D-6E8A-4147-A177-3AD203B41FA5}">
                      <a16:colId xmlns:a16="http://schemas.microsoft.com/office/drawing/2014/main" val="3417189016"/>
                    </a:ext>
                  </a:extLst>
                </a:gridCol>
                <a:gridCol w="3162299">
                  <a:extLst>
                    <a:ext uri="{9D8B030D-6E8A-4147-A177-3AD203B41FA5}">
                      <a16:colId xmlns:a16="http://schemas.microsoft.com/office/drawing/2014/main" val="2914585032"/>
                    </a:ext>
                  </a:extLst>
                </a:gridCol>
                <a:gridCol w="3953607">
                  <a:extLst>
                    <a:ext uri="{9D8B030D-6E8A-4147-A177-3AD203B41FA5}">
                      <a16:colId xmlns:a16="http://schemas.microsoft.com/office/drawing/2014/main" val="3235568575"/>
                    </a:ext>
                  </a:extLst>
                </a:gridCol>
              </a:tblGrid>
              <a:tr h="722272">
                <a:tc>
                  <a:txBody>
                    <a:bodyPr/>
                    <a:lstStyle/>
                    <a:p>
                      <a:r>
                        <a:rPr lang="en-US" dirty="0"/>
                        <a:t>Membership</a:t>
                      </a:r>
                    </a:p>
                  </a:txBody>
                  <a:tcPr>
                    <a:lnR w="12700" cap="flat" cmpd="sng" algn="ctr">
                      <a:solidFill>
                        <a:schemeClr val="tx2"/>
                      </a:solidFill>
                      <a:prstDash val="solid"/>
                      <a:round/>
                      <a:headEnd type="none" w="med" len="med"/>
                      <a:tailEnd type="none" w="med" len="med"/>
                    </a:lnR>
                  </a:tcPr>
                </a:tc>
                <a:tc>
                  <a:txBody>
                    <a:bodyPr/>
                    <a:lstStyle/>
                    <a:p>
                      <a:r>
                        <a:rPr lang="en-US" dirty="0"/>
                        <a:t>Benefits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bg2">
                          <a:lumMod val="50000"/>
                        </a:schemeClr>
                      </a:solidFill>
                      <a:prstDash val="solid"/>
                      <a:round/>
                      <a:headEnd type="none" w="med" len="med"/>
                      <a:tailEnd type="none" w="med" len="med"/>
                    </a:lnB>
                  </a:tcPr>
                </a:tc>
                <a:tc>
                  <a:txBody>
                    <a:bodyPr/>
                    <a:lstStyle/>
                    <a:p>
                      <a:r>
                        <a:rPr lang="en-US" dirty="0"/>
                        <a:t>Impact</a:t>
                      </a:r>
                    </a:p>
                  </a:txBody>
                  <a:tcPr>
                    <a:lnL w="12700" cap="flat" cmpd="sng" algn="ctr">
                      <a:solidFill>
                        <a:schemeClr val="tx2"/>
                      </a:solidFill>
                      <a:prstDash val="solid"/>
                      <a:round/>
                      <a:headEnd type="none" w="med" len="med"/>
                      <a:tailEnd type="none" w="med" len="med"/>
                    </a:lnL>
                  </a:tcPr>
                </a:tc>
                <a:extLst>
                  <a:ext uri="{0D108BD9-81ED-4DB2-BD59-A6C34878D82A}">
                    <a16:rowId xmlns:a16="http://schemas.microsoft.com/office/drawing/2014/main" val="2384145590"/>
                  </a:ext>
                </a:extLst>
              </a:tr>
              <a:tr h="722272">
                <a:tc>
                  <a:txBody>
                    <a:bodyPr/>
                    <a:lstStyle/>
                    <a:p>
                      <a:r>
                        <a:rPr lang="en-US" b="1" dirty="0"/>
                        <a:t>University</a:t>
                      </a:r>
                      <a:br>
                        <a:rPr lang="en-US" dirty="0"/>
                      </a:br>
                      <a:r>
                        <a:rPr lang="en-US" sz="1600" dirty="0">
                          <a:solidFill>
                            <a:schemeClr val="accent3"/>
                          </a:solidFill>
                        </a:rPr>
                        <a:t>$4k/</a:t>
                      </a:r>
                      <a:r>
                        <a:rPr lang="en-US" sz="1600" dirty="0" err="1">
                          <a:solidFill>
                            <a:schemeClr val="accent3"/>
                          </a:solidFill>
                        </a:rPr>
                        <a:t>yr</a:t>
                      </a:r>
                      <a:r>
                        <a:rPr lang="en-US" sz="1600" dirty="0">
                          <a:solidFill>
                            <a:schemeClr val="accent3"/>
                          </a:solidFill>
                        </a:rPr>
                        <a:t>/faculty member</a:t>
                      </a:r>
                      <a:r>
                        <a:rPr lang="en-US" sz="1600" i="0" dirty="0">
                          <a:solidFill>
                            <a:schemeClr val="accent3"/>
                          </a:solidFill>
                        </a:rPr>
                        <a:t>   </a:t>
                      </a:r>
                      <a:r>
                        <a:rPr lang="en-US" sz="1600" i="1" dirty="0">
                          <a:solidFill>
                            <a:schemeClr val="accent3"/>
                          </a:solidFill>
                        </a:rPr>
                        <a:t>or</a:t>
                      </a:r>
                    </a:p>
                    <a:p>
                      <a:r>
                        <a:rPr lang="en-US" sz="1600" dirty="0">
                          <a:solidFill>
                            <a:schemeClr val="accent3"/>
                          </a:solidFill>
                        </a:rPr>
                        <a:t>free for MSIs</a:t>
                      </a:r>
                      <a:br>
                        <a:rPr lang="en-US" sz="1600" dirty="0">
                          <a:solidFill>
                            <a:schemeClr val="accent3"/>
                          </a:solidFill>
                        </a:rPr>
                      </a:br>
                      <a:endParaRPr lang="en-US" sz="1050" dirty="0">
                        <a:solidFill>
                          <a:schemeClr val="accent3"/>
                        </a:solidFill>
                      </a:endParaRPr>
                    </a:p>
                    <a:p>
                      <a:r>
                        <a:rPr lang="en-US" sz="1600" i="1" dirty="0">
                          <a:solidFill>
                            <a:schemeClr val="accent4">
                              <a:lumMod val="75000"/>
                            </a:schemeClr>
                          </a:solidFill>
                        </a:rPr>
                        <a:t>Initially paid by Research Offices and later assumed by grants</a:t>
                      </a:r>
                      <a:endParaRPr lang="en-US" i="1" dirty="0">
                        <a:solidFill>
                          <a:schemeClr val="accent4">
                            <a:lumMod val="75000"/>
                          </a:schemeClr>
                        </a:solidFill>
                      </a:endParaRPr>
                    </a:p>
                  </a:txBody>
                  <a:tcP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pPr marL="285750" indent="-285750">
                        <a:spcBef>
                          <a:spcPts val="600"/>
                        </a:spcBef>
                        <a:spcAft>
                          <a:spcPts val="0"/>
                        </a:spcAft>
                        <a:buFont typeface="Arial" panose="020B0604020202020204" pitchFamily="34" charset="0"/>
                        <a:buChar char="•"/>
                      </a:pPr>
                      <a:r>
                        <a:rPr lang="en-US" dirty="0"/>
                        <a:t>Professional development program</a:t>
                      </a:r>
                    </a:p>
                    <a:p>
                      <a:pPr marL="285750" indent="-285750">
                        <a:spcBef>
                          <a:spcPts val="600"/>
                        </a:spcBef>
                        <a:spcAft>
                          <a:spcPts val="0"/>
                        </a:spcAft>
                        <a:buFont typeface="Arial" panose="020B0604020202020204" pitchFamily="34" charset="0"/>
                        <a:buChar char="•"/>
                      </a:pPr>
                      <a:r>
                        <a:rPr lang="en-US" dirty="0"/>
                        <a:t>Networking</a:t>
                      </a:r>
                    </a:p>
                    <a:p>
                      <a:pPr marL="285750" indent="-285750">
                        <a:spcBef>
                          <a:spcPts val="600"/>
                        </a:spcBef>
                        <a:spcAft>
                          <a:spcPts val="0"/>
                        </a:spcAft>
                        <a:buFont typeface="Arial" panose="020B0604020202020204" pitchFamily="34" charset="0"/>
                        <a:buChar char="•"/>
                      </a:pPr>
                      <a:r>
                        <a:rPr lang="en-US" dirty="0"/>
                        <a:t>Science communication</a:t>
                      </a:r>
                    </a:p>
                    <a:p>
                      <a:pPr marL="285750" indent="-285750">
                        <a:spcBef>
                          <a:spcPts val="600"/>
                        </a:spcBef>
                        <a:spcAft>
                          <a:spcPts val="0"/>
                        </a:spcAft>
                        <a:buFont typeface="Arial" panose="020B0604020202020204" pitchFamily="34" charset="0"/>
                        <a:buChar char="•"/>
                      </a:pPr>
                      <a:r>
                        <a:rPr lang="en-US" dirty="0"/>
                        <a:t>DEI best practices and mentoring plans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290513" lvl="1" indent="-279400">
                        <a:spcBef>
                          <a:spcPts val="600"/>
                        </a:spcBef>
                        <a:spcAft>
                          <a:spcPts val="0"/>
                        </a:spcAft>
                        <a:buFont typeface="Arial" panose="020B0604020202020204" pitchFamily="34" charset="0"/>
                        <a:buChar char="•"/>
                        <a:tabLst/>
                      </a:pPr>
                      <a:r>
                        <a:rPr lang="en-US" dirty="0"/>
                        <a:t>New collaborative research opportunities, including for center proposals</a:t>
                      </a:r>
                    </a:p>
                    <a:p>
                      <a:pPr marL="290513" lvl="1" indent="-279400">
                        <a:spcBef>
                          <a:spcPts val="600"/>
                        </a:spcBef>
                        <a:spcAft>
                          <a:spcPts val="0"/>
                        </a:spcAft>
                        <a:buFont typeface="Arial" panose="020B0604020202020204" pitchFamily="34" charset="0"/>
                        <a:buChar char="•"/>
                        <a:tabLst/>
                      </a:pPr>
                      <a:r>
                        <a:rPr lang="en-US" dirty="0"/>
                        <a:t>Access to effective professional development, simplifying proposal preparation</a:t>
                      </a:r>
                      <a:endParaRPr lang="en-US" dirty="0">
                        <a:effectLst/>
                      </a:endParaRPr>
                    </a:p>
                    <a:p>
                      <a:pPr marL="290513" lvl="1" indent="-279400">
                        <a:spcBef>
                          <a:spcPts val="600"/>
                        </a:spcBef>
                        <a:spcAft>
                          <a:spcPts val="0"/>
                        </a:spcAft>
                        <a:buFont typeface="Arial" panose="020B0604020202020204" pitchFamily="34" charset="0"/>
                        <a:buChar char="•"/>
                        <a:tabLst/>
                      </a:pPr>
                      <a:r>
                        <a:rPr lang="en-US" dirty="0">
                          <a:effectLst/>
                        </a:rPr>
                        <a:t>Contact with faculty at minority-serving institutions</a:t>
                      </a:r>
                      <a:endParaRPr lang="en-US" dirty="0">
                        <a:effectLst/>
                        <a:latin typeface="Helvetica Neue" panose="02000503000000020004" pitchFamily="2" charset="0"/>
                      </a:endParaRPr>
                    </a:p>
                  </a:txBody>
                  <a:tcP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37760775"/>
                  </a:ext>
                </a:extLst>
              </a:tr>
              <a:tr h="722272">
                <a:tc>
                  <a:txBody>
                    <a:bodyPr/>
                    <a:lstStyle/>
                    <a:p>
                      <a:r>
                        <a:rPr lang="en-US" b="1" dirty="0"/>
                        <a:t>National Lab or Company</a:t>
                      </a:r>
                    </a:p>
                    <a:p>
                      <a:r>
                        <a:rPr lang="en-US" sz="1600" dirty="0">
                          <a:solidFill>
                            <a:schemeClr val="accent3"/>
                          </a:solidFill>
                        </a:rPr>
                        <a:t>$20k/year?</a:t>
                      </a:r>
                    </a:p>
                  </a:txBody>
                  <a:tcP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tc>
                  <a:txBody>
                    <a:bodyPr/>
                    <a:lstStyle/>
                    <a:p>
                      <a:pPr>
                        <a:spcBef>
                          <a:spcPts val="600"/>
                        </a:spcBef>
                        <a:spcAft>
                          <a:spcPts val="0"/>
                        </a:spcAft>
                      </a:pPr>
                      <a:r>
                        <a:rPr lang="en-US" dirty="0"/>
                        <a:t>Access to students via poster session, advertisements of their jobs and internships, seminar publicity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marL="285750" indent="-285750">
                        <a:spcBef>
                          <a:spcPts val="600"/>
                        </a:spcBef>
                        <a:spcAft>
                          <a:spcPts val="0"/>
                        </a:spcAft>
                        <a:buFont typeface="Arial" panose="020B0604020202020204" pitchFamily="34" charset="0"/>
                        <a:buChar char="•"/>
                      </a:pPr>
                      <a:r>
                        <a:rPr lang="en-US" dirty="0"/>
                        <a:t>Support university accelerator science </a:t>
                      </a:r>
                    </a:p>
                    <a:p>
                      <a:pPr marL="285750" indent="-285750">
                        <a:spcBef>
                          <a:spcPts val="600"/>
                        </a:spcBef>
                        <a:spcAft>
                          <a:spcPts val="0"/>
                        </a:spcAft>
                        <a:buFont typeface="Arial" panose="020B0604020202020204" pitchFamily="34" charset="0"/>
                        <a:buChar char="•"/>
                      </a:pPr>
                      <a:r>
                        <a:rPr lang="en-US" dirty="0"/>
                        <a:t>Reach scientists-in-training</a:t>
                      </a:r>
                    </a:p>
                  </a:txBody>
                  <a:tcP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522219859"/>
                  </a:ext>
                </a:extLst>
              </a:tr>
            </a:tbl>
          </a:graphicData>
        </a:graphic>
      </p:graphicFrame>
      <p:sp>
        <p:nvSpPr>
          <p:cNvPr id="10" name="TextBox 9">
            <a:extLst>
              <a:ext uri="{FF2B5EF4-FFF2-40B4-BE49-F238E27FC236}">
                <a16:creationId xmlns:a16="http://schemas.microsoft.com/office/drawing/2014/main" id="{B003359F-EB45-B960-5B7A-96ED190C5C07}"/>
              </a:ext>
            </a:extLst>
          </p:cNvPr>
          <p:cNvSpPr txBox="1"/>
          <p:nvPr/>
        </p:nvSpPr>
        <p:spPr>
          <a:xfrm>
            <a:off x="76200" y="1209827"/>
            <a:ext cx="5043368" cy="461665"/>
          </a:xfrm>
          <a:prstGeom prst="rect">
            <a:avLst/>
          </a:prstGeom>
          <a:noFill/>
        </p:spPr>
        <p:txBody>
          <a:bodyPr wrap="none" rtlCol="0">
            <a:spAutoFit/>
          </a:bodyPr>
          <a:lstStyle/>
          <a:p>
            <a:r>
              <a:rPr lang="en-US" sz="2400" dirty="0">
                <a:solidFill>
                  <a:schemeClr val="accent1"/>
                </a:solidFill>
                <a:latin typeface="Avenir Medium" panose="02000503020000020003" pitchFamily="2" charset="0"/>
              </a:rPr>
              <a:t>Subscription-based financial model</a:t>
            </a:r>
          </a:p>
        </p:txBody>
      </p:sp>
      <p:sp>
        <p:nvSpPr>
          <p:cNvPr id="8" name="TextBox 7">
            <a:extLst>
              <a:ext uri="{FF2B5EF4-FFF2-40B4-BE49-F238E27FC236}">
                <a16:creationId xmlns:a16="http://schemas.microsoft.com/office/drawing/2014/main" id="{C758C289-2A12-0C74-D70E-D6DB8ADA83D8}"/>
              </a:ext>
            </a:extLst>
          </p:cNvPr>
          <p:cNvSpPr txBox="1"/>
          <p:nvPr/>
        </p:nvSpPr>
        <p:spPr>
          <a:xfrm>
            <a:off x="2280285" y="98827"/>
            <a:ext cx="4583430" cy="669414"/>
          </a:xfrm>
          <a:prstGeom prst="rect">
            <a:avLst/>
          </a:prstGeom>
          <a:noFill/>
        </p:spPr>
        <p:txBody>
          <a:bodyPr wrap="square" anchor="ctr">
            <a:spAutoFit/>
          </a:bodyPr>
          <a:lstStyle/>
          <a:p>
            <a:pPr algn="ctr"/>
            <a:r>
              <a:rPr lang="en-US" sz="3750" dirty="0">
                <a:solidFill>
                  <a:schemeClr val="accent3"/>
                </a:solidFill>
              </a:rPr>
              <a:t>CBB Network</a:t>
            </a:r>
          </a:p>
        </p:txBody>
      </p:sp>
    </p:spTree>
    <p:extLst>
      <p:ext uri="{BB962C8B-B14F-4D97-AF65-F5344CB8AC3E}">
        <p14:creationId xmlns:p14="http://schemas.microsoft.com/office/powerpoint/2010/main" val="4230704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7901C94-EC26-A14F-81D5-FAE25170B992}"/>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2F23A438-E978-A64C-8CCF-23AF116F5588}"/>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836F0E3D-DCCC-9949-A9E7-75C4AD33187E}"/>
              </a:ext>
            </a:extLst>
          </p:cNvPr>
          <p:cNvSpPr>
            <a:spLocks noGrp="1"/>
          </p:cNvSpPr>
          <p:nvPr>
            <p:ph type="sldNum" sz="quarter" idx="12"/>
          </p:nvPr>
        </p:nvSpPr>
        <p:spPr/>
        <p:txBody>
          <a:bodyPr/>
          <a:lstStyle/>
          <a:p>
            <a:fld id="{921CBE81-14BD-7343-B359-01BCBA3179F9}" type="slidenum">
              <a:rPr lang="en-US" smtClean="0"/>
              <a:t>32</a:t>
            </a:fld>
            <a:endParaRPr lang="en-US"/>
          </a:p>
        </p:txBody>
      </p:sp>
      <p:grpSp>
        <p:nvGrpSpPr>
          <p:cNvPr id="3" name="Group 2">
            <a:extLst>
              <a:ext uri="{FF2B5EF4-FFF2-40B4-BE49-F238E27FC236}">
                <a16:creationId xmlns:a16="http://schemas.microsoft.com/office/drawing/2014/main" id="{EFE4FBA2-9125-19B4-F666-A03A2C8B36ED}"/>
              </a:ext>
            </a:extLst>
          </p:cNvPr>
          <p:cNvGrpSpPr/>
          <p:nvPr/>
        </p:nvGrpSpPr>
        <p:grpSpPr>
          <a:xfrm>
            <a:off x="930743" y="2880121"/>
            <a:ext cx="7282513" cy="2002395"/>
            <a:chOff x="984665" y="4411465"/>
            <a:chExt cx="7282513" cy="2002395"/>
          </a:xfrm>
        </p:grpSpPr>
        <p:pic>
          <p:nvPicPr>
            <p:cNvPr id="7" name="Picture 6">
              <a:extLst>
                <a:ext uri="{FF2B5EF4-FFF2-40B4-BE49-F238E27FC236}">
                  <a16:creationId xmlns:a16="http://schemas.microsoft.com/office/drawing/2014/main" id="{ABC742D3-E7D8-0559-8BBF-6952CCC237AD}"/>
                </a:ext>
              </a:extLst>
            </p:cNvPr>
            <p:cNvPicPr>
              <a:picLocks noChangeAspect="1"/>
            </p:cNvPicPr>
            <p:nvPr/>
          </p:nvPicPr>
          <p:blipFill>
            <a:blip r:embed="rId2"/>
            <a:stretch>
              <a:fillRect/>
            </a:stretch>
          </p:blipFill>
          <p:spPr>
            <a:xfrm>
              <a:off x="984665" y="4411465"/>
              <a:ext cx="2030899" cy="2002395"/>
            </a:xfrm>
            <a:prstGeom prst="rect">
              <a:avLst/>
            </a:prstGeom>
          </p:spPr>
        </p:pic>
        <p:sp>
          <p:nvSpPr>
            <p:cNvPr id="8" name="TextBox 7">
              <a:extLst>
                <a:ext uri="{FF2B5EF4-FFF2-40B4-BE49-F238E27FC236}">
                  <a16:creationId xmlns:a16="http://schemas.microsoft.com/office/drawing/2014/main" id="{0B41A005-0696-292B-3EFB-7D44138A00B9}"/>
                </a:ext>
              </a:extLst>
            </p:cNvPr>
            <p:cNvSpPr txBox="1"/>
            <p:nvPr/>
          </p:nvSpPr>
          <p:spPr>
            <a:xfrm>
              <a:off x="3015564" y="4839222"/>
              <a:ext cx="5251614" cy="923330"/>
            </a:xfrm>
            <a:prstGeom prst="rect">
              <a:avLst/>
            </a:prstGeom>
            <a:noFill/>
          </p:spPr>
          <p:txBody>
            <a:bodyPr wrap="square" rtlCol="0">
              <a:spAutoFit/>
            </a:bodyPr>
            <a:lstStyle/>
            <a:p>
              <a:pPr algn="ctr"/>
              <a:r>
                <a:rPr lang="en-US" dirty="0"/>
                <a:t>Gaining the fundamental understanding needed to transform the brightness of electron beams available to science, medicine and industry.</a:t>
              </a:r>
            </a:p>
          </p:txBody>
        </p:sp>
      </p:grpSp>
    </p:spTree>
    <p:extLst>
      <p:ext uri="{BB962C8B-B14F-4D97-AF65-F5344CB8AC3E}">
        <p14:creationId xmlns:p14="http://schemas.microsoft.com/office/powerpoint/2010/main" val="7508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914400"/>
            <a:ext cx="7924310" cy="5943600"/>
          </a:xfrm>
          <a:ln>
            <a:noFill/>
          </a:ln>
        </p:spPr>
        <p:txBody>
          <a:bodyPr/>
          <a:lstStyle/>
          <a:p>
            <a:pPr marL="285750" indent="-285750">
              <a:buFont typeface="Arial"/>
              <a:buChar char="•"/>
            </a:pPr>
            <a:r>
              <a:rPr lang="en-US" sz="2000" dirty="0"/>
              <a:t>Industry</a:t>
            </a:r>
          </a:p>
          <a:p>
            <a:pPr lvl="1">
              <a:lnSpc>
                <a:spcPct val="90000"/>
              </a:lnSpc>
              <a:buFont typeface="Arial"/>
              <a:buChar char="•"/>
            </a:pPr>
            <a:r>
              <a:rPr lang="en-US" sz="1800" dirty="0"/>
              <a:t>Food &amp; product safety</a:t>
            </a:r>
          </a:p>
          <a:p>
            <a:pPr lvl="1">
              <a:lnSpc>
                <a:spcPct val="90000"/>
              </a:lnSpc>
              <a:buFont typeface="Arial"/>
              <a:buChar char="•"/>
            </a:pPr>
            <a:r>
              <a:rPr lang="en-US" sz="1800" dirty="0"/>
              <a:t>Contraband detection</a:t>
            </a:r>
          </a:p>
          <a:p>
            <a:pPr lvl="1">
              <a:lnSpc>
                <a:spcPct val="90000"/>
              </a:lnSpc>
              <a:buFont typeface="Arial"/>
              <a:buChar char="•"/>
            </a:pPr>
            <a:r>
              <a:rPr lang="en-US" sz="1800" dirty="0"/>
              <a:t>Polymer cross-linking, </a:t>
            </a:r>
            <a:r>
              <a:rPr lang="en-US" sz="1800" dirty="0" err="1"/>
              <a:t>eg</a:t>
            </a:r>
            <a:r>
              <a:rPr lang="en-US" sz="1800" dirty="0"/>
              <a:t> tires</a:t>
            </a:r>
          </a:p>
          <a:p>
            <a:pPr lvl="1">
              <a:lnSpc>
                <a:spcPct val="90000"/>
              </a:lnSpc>
              <a:buFont typeface="Arial"/>
              <a:buChar char="•"/>
            </a:pPr>
            <a:r>
              <a:rPr lang="en-US" sz="1800" dirty="0"/>
              <a:t>Semiconductor fabrication</a:t>
            </a:r>
          </a:p>
          <a:p>
            <a:pPr lvl="1">
              <a:spcBef>
                <a:spcPts val="0"/>
              </a:spcBef>
              <a:buFont typeface="Arial"/>
              <a:buChar char="•"/>
            </a:pPr>
            <a:endParaRPr lang="en-US" sz="600" dirty="0"/>
          </a:p>
          <a:p>
            <a:pPr marL="285750" indent="-285750">
              <a:buFont typeface="Arial"/>
              <a:buChar char="•"/>
            </a:pPr>
            <a:r>
              <a:rPr lang="en-US" sz="2000" dirty="0"/>
              <a:t>Medicine</a:t>
            </a:r>
          </a:p>
          <a:p>
            <a:pPr lvl="1">
              <a:buFont typeface="Arial"/>
              <a:buChar char="•"/>
            </a:pPr>
            <a:r>
              <a:rPr lang="en-US" sz="1800" dirty="0"/>
              <a:t>Medical isotope production</a:t>
            </a:r>
          </a:p>
          <a:p>
            <a:pPr lvl="1">
              <a:buFont typeface="Arial"/>
              <a:buChar char="•"/>
            </a:pPr>
            <a:r>
              <a:rPr lang="en-US" sz="1800" dirty="0"/>
              <a:t>Tumor treatment</a:t>
            </a:r>
          </a:p>
          <a:p>
            <a:pPr lvl="1">
              <a:buFont typeface="Arial"/>
              <a:buChar char="•"/>
            </a:pPr>
            <a:endParaRPr lang="en-US" sz="1800" dirty="0">
              <a:solidFill>
                <a:schemeClr val="accent4">
                  <a:lumMod val="75000"/>
                </a:schemeClr>
              </a:solidFill>
            </a:endParaRPr>
          </a:p>
          <a:p>
            <a:pPr marL="457200" lvl="1" indent="0">
              <a:buNone/>
            </a:pPr>
            <a:endParaRPr lang="en-US" sz="1800" dirty="0"/>
          </a:p>
          <a:p>
            <a:pPr marL="285750" indent="-285750">
              <a:lnSpc>
                <a:spcPts val="1400"/>
              </a:lnSpc>
              <a:spcBef>
                <a:spcPts val="0"/>
              </a:spcBef>
              <a:buFont typeface="Arial"/>
              <a:buChar char="•"/>
            </a:pPr>
            <a:endParaRPr lang="en-US" sz="2000" dirty="0"/>
          </a:p>
          <a:p>
            <a:pPr marL="285750" indent="-285750">
              <a:buFont typeface="Arial"/>
              <a:buChar char="•"/>
            </a:pPr>
            <a:r>
              <a:rPr lang="en-US" sz="2000" dirty="0"/>
              <a:t>Research</a:t>
            </a:r>
          </a:p>
          <a:p>
            <a:pPr lvl="1">
              <a:lnSpc>
                <a:spcPct val="90000"/>
              </a:lnSpc>
              <a:buFont typeface="Arial"/>
              <a:buChar char="•"/>
            </a:pPr>
            <a:r>
              <a:rPr lang="en-US" sz="1800" dirty="0"/>
              <a:t>X ray sources and colliders for nuclear &amp; particle physics</a:t>
            </a:r>
          </a:p>
          <a:p>
            <a:pPr lvl="1">
              <a:lnSpc>
                <a:spcPct val="90000"/>
              </a:lnSpc>
              <a:buFont typeface="Arial"/>
              <a:buChar char="•"/>
            </a:pPr>
            <a:r>
              <a:rPr lang="en-US" sz="1800" dirty="0"/>
              <a:t>Electron microscopes</a:t>
            </a:r>
            <a:endParaRPr lang="en-US" sz="1800" dirty="0">
              <a:solidFill>
                <a:schemeClr val="accent4">
                  <a:lumMod val="75000"/>
                </a:schemeClr>
              </a:solidFill>
            </a:endParaRPr>
          </a:p>
        </p:txBody>
      </p:sp>
      <p:sp>
        <p:nvSpPr>
          <p:cNvPr id="3" name="Title 2"/>
          <p:cNvSpPr>
            <a:spLocks noGrp="1"/>
          </p:cNvSpPr>
          <p:nvPr>
            <p:ph type="title"/>
          </p:nvPr>
        </p:nvSpPr>
        <p:spPr/>
        <p:txBody>
          <a:bodyPr/>
          <a:lstStyle/>
          <a:p>
            <a:r>
              <a:rPr lang="en-US" dirty="0"/>
              <a:t>Why accelerators?</a:t>
            </a:r>
          </a:p>
        </p:txBody>
      </p:sp>
      <p:pic>
        <p:nvPicPr>
          <p:cNvPr id="8" name="Picture 7" descr="higgs-boson-live-chat_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74990" y="4228740"/>
            <a:ext cx="1213119" cy="1213119"/>
          </a:xfrm>
          <a:prstGeom prst="rect">
            <a:avLst/>
          </a:prstGeom>
          <a:ln>
            <a:noFill/>
          </a:ln>
          <a:effectLst>
            <a:outerShdw blurRad="292100" dist="139700" dir="2700000" algn="tl" rotWithShape="0">
              <a:srgbClr val="333333">
                <a:alpha val="65000"/>
              </a:srgbClr>
            </a:outerShdw>
          </a:effectLst>
        </p:spPr>
      </p:pic>
      <p:pic>
        <p:nvPicPr>
          <p:cNvPr id="9" name="Picture 8" descr="Mobile_VACIS_Gamma-ray_Image.jpeg"/>
          <p:cNvPicPr>
            <a:picLocks noChangeAspect="1"/>
          </p:cNvPicPr>
          <p:nvPr/>
        </p:nvPicPr>
        <p:blipFill rotWithShape="1">
          <a:blip r:embed="rId4" cstate="hqprint">
            <a:extLst>
              <a:ext uri="{28A0092B-C50C-407E-A947-70E740481C1C}">
                <a14:useLocalDpi xmlns:a14="http://schemas.microsoft.com/office/drawing/2010/main"/>
              </a:ext>
            </a:extLst>
          </a:blip>
          <a:srcRect l="-1" r="-2185"/>
          <a:stretch/>
        </p:blipFill>
        <p:spPr>
          <a:xfrm>
            <a:off x="5382538" y="889686"/>
            <a:ext cx="3843670" cy="1288849"/>
          </a:xfrm>
          <a:prstGeom prst="rect">
            <a:avLst/>
          </a:prstGeom>
        </p:spPr>
      </p:pic>
      <p:pic>
        <p:nvPicPr>
          <p:cNvPr id="10" name="Picture 9" descr="LGG-PROTON.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68848" y="2189677"/>
            <a:ext cx="1147015" cy="1351614"/>
          </a:xfrm>
          <a:prstGeom prst="rect">
            <a:avLst/>
          </a:prstGeom>
          <a:ln>
            <a:noFill/>
          </a:ln>
          <a:effectLst>
            <a:outerShdw blurRad="292100" dist="139700" dir="2700000" algn="tl" rotWithShape="0">
              <a:srgbClr val="333333">
                <a:alpha val="65000"/>
              </a:srgbClr>
            </a:outerShdw>
          </a:effectLst>
        </p:spPr>
      </p:pic>
      <p:pic>
        <p:nvPicPr>
          <p:cNvPr id="7" name="Picture 6" descr="nobel-prize-medal.jpg"/>
          <p:cNvPicPr>
            <a:picLocks noChangeAspect="1"/>
          </p:cNvPicPr>
          <p:nvPr/>
        </p:nvPicPr>
        <p:blipFill>
          <a:blip r:embed="rId6" cstate="print">
            <a:extLst>
              <a:ext uri="{BEBA8EAE-BF5A-486C-A8C5-ECC9F3942E4B}">
                <a14:imgProps xmlns:a14="http://schemas.microsoft.com/office/drawing/2010/main">
                  <a14:imgLayer r:embed="rId7">
                    <a14:imgEffect>
                      <a14:backgroundRemoval t="0" b="99270" l="0" r="100000"/>
                    </a14:imgEffect>
                  </a14:imgLayer>
                </a14:imgProps>
              </a:ext>
              <a:ext uri="{28A0092B-C50C-407E-A947-70E740481C1C}">
                <a14:useLocalDpi xmlns:a14="http://schemas.microsoft.com/office/drawing/2010/main"/>
              </a:ext>
            </a:extLst>
          </a:blip>
          <a:stretch>
            <a:fillRect/>
          </a:stretch>
        </p:blipFill>
        <p:spPr>
          <a:xfrm>
            <a:off x="7928767" y="5482524"/>
            <a:ext cx="1137387" cy="1137387"/>
          </a:xfrm>
          <a:prstGeom prst="rect">
            <a:avLst/>
          </a:prstGeom>
          <a:ln>
            <a:noFill/>
          </a:ln>
          <a:effectLst>
            <a:outerShdw blurRad="292100" dist="139700" dir="2700000" algn="tl" rotWithShape="0">
              <a:srgbClr val="333333">
                <a:alpha val="65000"/>
              </a:srgbClr>
            </a:outerShdw>
          </a:effectLst>
        </p:spPr>
      </p:pic>
      <p:pic>
        <p:nvPicPr>
          <p:cNvPr id="11" name="Picture 10" descr="ibm-7nm-chip-wafer-100595653-orig.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765635" y="2178535"/>
            <a:ext cx="2218710" cy="1970296"/>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382210" y="3727914"/>
            <a:ext cx="5966178" cy="646331"/>
          </a:xfrm>
          <a:prstGeom prst="rect">
            <a:avLst/>
          </a:prstGeom>
          <a:noFill/>
          <a:ln>
            <a:solidFill>
              <a:schemeClr val="accent4"/>
            </a:solidFill>
          </a:ln>
        </p:spPr>
        <p:txBody>
          <a:bodyPr wrap="square" rtlCol="0">
            <a:spAutoFit/>
          </a:bodyPr>
          <a:lstStyle/>
          <a:p>
            <a:pPr marL="57150" indent="0" algn="ctr">
              <a:buNone/>
            </a:pPr>
            <a:r>
              <a:rPr lang="en-US" dirty="0">
                <a:solidFill>
                  <a:schemeClr val="accent3"/>
                </a:solidFill>
              </a:rPr>
              <a:t>~30,000 industrial and medical accelerators are in use, with annual sales of $3.5 B and 10% growth per year.</a:t>
            </a:r>
          </a:p>
        </p:txBody>
      </p:sp>
      <p:sp>
        <p:nvSpPr>
          <p:cNvPr id="15" name="TextBox 14"/>
          <p:cNvSpPr txBox="1"/>
          <p:nvPr/>
        </p:nvSpPr>
        <p:spPr>
          <a:xfrm>
            <a:off x="382210" y="5540501"/>
            <a:ext cx="6954761" cy="955646"/>
          </a:xfrm>
          <a:prstGeom prst="rect">
            <a:avLst/>
          </a:prstGeom>
          <a:noFill/>
          <a:ln>
            <a:solidFill>
              <a:schemeClr val="accent4"/>
            </a:solidFill>
          </a:ln>
        </p:spPr>
        <p:txBody>
          <a:bodyPr wrap="square" rtlCol="0">
            <a:spAutoFit/>
          </a:bodyPr>
          <a:lstStyle/>
          <a:p>
            <a:pPr marL="0" lvl="1" algn="ctr">
              <a:lnSpc>
                <a:spcPct val="90000"/>
              </a:lnSpc>
            </a:pPr>
            <a:r>
              <a:rPr lang="en-US" dirty="0">
                <a:solidFill>
                  <a:schemeClr val="accent3"/>
                </a:solidFill>
              </a:rPr>
              <a:t>Since 1943, a Nobel Prize in </a:t>
            </a:r>
            <a:r>
              <a:rPr lang="en-US" b="1" dirty="0">
                <a:solidFill>
                  <a:schemeClr val="accent3"/>
                </a:solidFill>
              </a:rPr>
              <a:t>Physics</a:t>
            </a:r>
            <a:r>
              <a:rPr lang="en-US" dirty="0">
                <a:solidFill>
                  <a:schemeClr val="accent3"/>
                </a:solidFill>
              </a:rPr>
              <a:t> has been awarded to research benefiting from accelerators every 3 years.</a:t>
            </a:r>
          </a:p>
          <a:p>
            <a:pPr marL="0" lvl="1" algn="ctr">
              <a:lnSpc>
                <a:spcPct val="40000"/>
              </a:lnSpc>
            </a:pPr>
            <a:endParaRPr lang="en-US" dirty="0">
              <a:solidFill>
                <a:schemeClr val="accent5"/>
              </a:solidFill>
            </a:endParaRPr>
          </a:p>
          <a:p>
            <a:pPr marL="0" lvl="1" algn="ctr">
              <a:lnSpc>
                <a:spcPct val="90000"/>
              </a:lnSpc>
            </a:pPr>
            <a:r>
              <a:rPr lang="en-US" dirty="0">
                <a:solidFill>
                  <a:schemeClr val="accent3"/>
                </a:solidFill>
              </a:rPr>
              <a:t>Since 1997, the same has been true of </a:t>
            </a:r>
            <a:r>
              <a:rPr lang="en-US" b="1" dirty="0">
                <a:solidFill>
                  <a:schemeClr val="accent3"/>
                </a:solidFill>
              </a:rPr>
              <a:t>Chemistry</a:t>
            </a:r>
            <a:r>
              <a:rPr lang="en-US" dirty="0">
                <a:solidFill>
                  <a:schemeClr val="accent3"/>
                </a:solidFill>
              </a:rPr>
              <a:t>.</a:t>
            </a:r>
          </a:p>
        </p:txBody>
      </p:sp>
      <p:sp>
        <p:nvSpPr>
          <p:cNvPr id="6" name="Date Placeholder 5"/>
          <p:cNvSpPr>
            <a:spLocks noGrp="1"/>
          </p:cNvSpPr>
          <p:nvPr>
            <p:ph type="dt" sz="half" idx="10"/>
          </p:nvPr>
        </p:nvSpPr>
        <p:spPr/>
        <p:txBody>
          <a:bodyPr/>
          <a:lstStyle/>
          <a:p>
            <a:r>
              <a:rPr lang="en-US"/>
              <a:t>March 15, 2024</a:t>
            </a:r>
          </a:p>
        </p:txBody>
      </p:sp>
      <p:sp>
        <p:nvSpPr>
          <p:cNvPr id="14" name="Footer Placeholder 13"/>
          <p:cNvSpPr>
            <a:spLocks noGrp="1"/>
          </p:cNvSpPr>
          <p:nvPr>
            <p:ph type="ftr" sz="quarter" idx="11"/>
          </p:nvPr>
        </p:nvSpPr>
        <p:spPr/>
        <p:txBody>
          <a:bodyPr/>
          <a:lstStyle/>
          <a:p>
            <a:r>
              <a:rPr lang="en-US"/>
              <a:t>Patterson | EAB Meeting</a:t>
            </a:r>
          </a:p>
        </p:txBody>
      </p:sp>
      <p:sp>
        <p:nvSpPr>
          <p:cNvPr id="16" name="Slide Number Placeholder 15"/>
          <p:cNvSpPr>
            <a:spLocks noGrp="1"/>
          </p:cNvSpPr>
          <p:nvPr>
            <p:ph type="sldNum" sz="quarter" idx="12"/>
          </p:nvPr>
        </p:nvSpPr>
        <p:spPr/>
        <p:txBody>
          <a:bodyPr/>
          <a:lstStyle/>
          <a:p>
            <a:fld id="{921CBE81-14BD-7343-B359-01BCBA3179F9}" type="slidenum">
              <a:rPr lang="en-US" smtClean="0"/>
              <a:t>4</a:t>
            </a:fld>
            <a:endParaRPr lang="en-US"/>
          </a:p>
        </p:txBody>
      </p:sp>
    </p:spTree>
    <p:extLst>
      <p:ext uri="{BB962C8B-B14F-4D97-AF65-F5344CB8AC3E}">
        <p14:creationId xmlns:p14="http://schemas.microsoft.com/office/powerpoint/2010/main" val="3911800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974323"/>
            <a:ext cx="5677786" cy="2062103"/>
          </a:xfrm>
          <a:prstGeom prst="rect">
            <a:avLst/>
          </a:prstGeom>
          <a:noFill/>
        </p:spPr>
        <p:txBody>
          <a:bodyPr wrap="square" rtlCol="0">
            <a:spAutoFit/>
          </a:bodyPr>
          <a:lstStyle/>
          <a:p>
            <a:r>
              <a:rPr lang="en-US" sz="2400" b="1" dirty="0">
                <a:solidFill>
                  <a:schemeClr val="accent1"/>
                </a:solidFill>
              </a:rPr>
              <a:t>Center Vision:</a:t>
            </a:r>
          </a:p>
          <a:p>
            <a:r>
              <a:rPr lang="en-US" sz="2000" dirty="0">
                <a:solidFill>
                  <a:schemeClr val="tx1">
                    <a:lumMod val="65000"/>
                    <a:lumOff val="35000"/>
                  </a:schemeClr>
                </a:solidFill>
              </a:rPr>
              <a:t>Gain the fundamental understanding needed to transform the brightness of beams available to science, medicine and industry. </a:t>
            </a:r>
            <a:br>
              <a:rPr lang="en-US" sz="2000" dirty="0">
                <a:solidFill>
                  <a:schemeClr val="tx1">
                    <a:lumMod val="65000"/>
                    <a:lumOff val="35000"/>
                  </a:schemeClr>
                </a:solidFill>
              </a:rPr>
            </a:br>
            <a:endParaRPr lang="en-US" sz="2000" dirty="0">
              <a:solidFill>
                <a:schemeClr val="tx1">
                  <a:lumMod val="65000"/>
                  <a:lumOff val="35000"/>
                </a:schemeClr>
              </a:solidFill>
            </a:endParaRPr>
          </a:p>
          <a:p>
            <a:r>
              <a:rPr lang="en-US" sz="2400" b="1" dirty="0">
                <a:solidFill>
                  <a:schemeClr val="accent1"/>
                </a:solidFill>
              </a:rPr>
              <a:t>Center Mission:</a:t>
            </a:r>
          </a:p>
        </p:txBody>
      </p:sp>
      <p:sp>
        <p:nvSpPr>
          <p:cNvPr id="24" name="Title 2"/>
          <p:cNvSpPr>
            <a:spLocks noGrp="1"/>
          </p:cNvSpPr>
          <p:nvPr>
            <p:ph type="title"/>
          </p:nvPr>
        </p:nvSpPr>
        <p:spPr>
          <a:xfrm>
            <a:off x="0" y="0"/>
            <a:ext cx="9144000" cy="868680"/>
          </a:xfrm>
        </p:spPr>
        <p:txBody>
          <a:bodyPr/>
          <a:lstStyle/>
          <a:p>
            <a:r>
              <a:rPr lang="en-US" dirty="0"/>
              <a:t>Center for Bright Beams - CBB</a:t>
            </a:r>
          </a:p>
        </p:txBody>
      </p:sp>
      <p:sp>
        <p:nvSpPr>
          <p:cNvPr id="7" name="Rectangle 6"/>
          <p:cNvSpPr/>
          <p:nvPr/>
        </p:nvSpPr>
        <p:spPr>
          <a:xfrm>
            <a:off x="0" y="3157779"/>
            <a:ext cx="7719237" cy="4185761"/>
          </a:xfrm>
          <a:prstGeom prst="rect">
            <a:avLst/>
          </a:prstGeom>
        </p:spPr>
        <p:txBody>
          <a:bodyPr wrap="square">
            <a:spAutoFit/>
          </a:bodyPr>
          <a:lstStyle/>
          <a:p>
            <a:pPr marL="342900" indent="-342900">
              <a:spcBef>
                <a:spcPts val="1632"/>
              </a:spcBef>
              <a:buFont typeface="Arial" charset="0"/>
              <a:buChar char="•"/>
            </a:pPr>
            <a:r>
              <a:rPr lang="en-US" sz="2000" dirty="0">
                <a:solidFill>
                  <a:schemeClr val="tx1">
                    <a:lumMod val="65000"/>
                    <a:lumOff val="35000"/>
                  </a:schemeClr>
                </a:solidFill>
              </a:rPr>
              <a:t>Increase beam brightness</a:t>
            </a:r>
            <a:br>
              <a:rPr lang="en-US" sz="2000" dirty="0">
                <a:solidFill>
                  <a:schemeClr val="tx1">
                    <a:lumMod val="65000"/>
                    <a:lumOff val="35000"/>
                  </a:schemeClr>
                </a:solidFill>
              </a:rPr>
            </a:br>
            <a:r>
              <a:rPr lang="en-US" sz="2000" dirty="0">
                <a:solidFill>
                  <a:schemeClr val="tx1">
                    <a:lumMod val="65000"/>
                    <a:lumOff val="35000"/>
                  </a:schemeClr>
                </a:solidFill>
              </a:rPr>
              <a:t>and reduce accelerator cost and size.</a:t>
            </a:r>
          </a:p>
          <a:p>
            <a:pPr marL="342900" indent="-342900">
              <a:spcBef>
                <a:spcPts val="1632"/>
              </a:spcBef>
              <a:buFont typeface="Arial" charset="0"/>
              <a:buChar char="•"/>
            </a:pPr>
            <a:r>
              <a:rPr lang="en-US" sz="2000" dirty="0">
                <a:solidFill>
                  <a:schemeClr val="tx1">
                    <a:lumMod val="65000"/>
                    <a:lumOff val="35000"/>
                  </a:schemeClr>
                </a:solidFill>
              </a:rPr>
              <a:t>Transfer key technologies </a:t>
            </a:r>
            <a:br>
              <a:rPr lang="en-US" sz="2000" dirty="0">
                <a:solidFill>
                  <a:schemeClr val="tx1">
                    <a:lumMod val="65000"/>
                    <a:lumOff val="35000"/>
                  </a:schemeClr>
                </a:solidFill>
              </a:rPr>
            </a:br>
            <a:r>
              <a:rPr lang="en-US" sz="2000" dirty="0">
                <a:solidFill>
                  <a:schemeClr val="tx1">
                    <a:lumMod val="65000"/>
                    <a:lumOff val="35000"/>
                  </a:schemeClr>
                </a:solidFill>
              </a:rPr>
              <a:t>to national labs and US industry.</a:t>
            </a:r>
          </a:p>
          <a:p>
            <a:pPr marL="342900" indent="-342900">
              <a:spcBef>
                <a:spcPts val="1632"/>
              </a:spcBef>
              <a:buFont typeface="Arial" charset="0"/>
              <a:buChar char="•"/>
            </a:pPr>
            <a:r>
              <a:rPr lang="en-US" sz="2000" dirty="0">
                <a:solidFill>
                  <a:schemeClr val="tx1">
                    <a:lumMod val="65000"/>
                    <a:lumOff val="35000"/>
                  </a:schemeClr>
                </a:solidFill>
              </a:rPr>
              <a:t>Prepare a diverse group of students </a:t>
            </a:r>
            <a:br>
              <a:rPr lang="en-US" sz="2000" dirty="0">
                <a:solidFill>
                  <a:schemeClr val="tx1">
                    <a:lumMod val="65000"/>
                    <a:lumOff val="35000"/>
                  </a:schemeClr>
                </a:solidFill>
              </a:rPr>
            </a:br>
            <a:r>
              <a:rPr lang="en-US" sz="2000" dirty="0">
                <a:solidFill>
                  <a:schemeClr val="tx1">
                    <a:lumMod val="65000"/>
                    <a:lumOff val="35000"/>
                  </a:schemeClr>
                </a:solidFill>
              </a:rPr>
              <a:t>for leadership.</a:t>
            </a:r>
            <a:br>
              <a:rPr lang="en-US" sz="2000" dirty="0">
                <a:solidFill>
                  <a:schemeClr val="tx1">
                    <a:lumMod val="65000"/>
                    <a:lumOff val="35000"/>
                  </a:schemeClr>
                </a:solidFill>
              </a:rPr>
            </a:br>
            <a:r>
              <a:rPr lang="en-US" dirty="0">
                <a:solidFill>
                  <a:schemeClr val="accent3"/>
                </a:solidFill>
              </a:rPr>
              <a:t>The annual demand for new </a:t>
            </a:r>
            <a:br>
              <a:rPr lang="en-US" dirty="0">
                <a:solidFill>
                  <a:schemeClr val="accent3"/>
                </a:solidFill>
              </a:rPr>
            </a:br>
            <a:r>
              <a:rPr lang="en-US" dirty="0">
                <a:solidFill>
                  <a:schemeClr val="accent3"/>
                </a:solidFill>
              </a:rPr>
              <a:t>Accelerator Science PhDs </a:t>
            </a:r>
            <a:br>
              <a:rPr lang="en-US" dirty="0">
                <a:solidFill>
                  <a:schemeClr val="accent3"/>
                </a:solidFill>
              </a:rPr>
            </a:br>
            <a:r>
              <a:rPr lang="en-US" dirty="0">
                <a:solidFill>
                  <a:schemeClr val="accent3"/>
                </a:solidFill>
              </a:rPr>
              <a:t>is 2-4x the number produced by US universities.</a:t>
            </a:r>
            <a:br>
              <a:rPr lang="en-US" dirty="0">
                <a:solidFill>
                  <a:schemeClr val="accent3"/>
                </a:solidFill>
              </a:rPr>
            </a:br>
            <a:r>
              <a:rPr lang="en-US" sz="1600" i="1" dirty="0">
                <a:solidFill>
                  <a:schemeClr val="accent4"/>
                </a:solidFill>
              </a:rPr>
              <a:t>HEPAP Subcommittee for Review of US Particle Accelerator School (2015).</a:t>
            </a:r>
            <a:br>
              <a:rPr lang="en-US" sz="1600" i="1" dirty="0">
                <a:solidFill>
                  <a:schemeClr val="accent4"/>
                </a:solidFill>
              </a:rPr>
            </a:br>
            <a:endParaRPr lang="en-US" dirty="0">
              <a:effectLst/>
            </a:endParaRPr>
          </a:p>
          <a:p>
            <a:pPr marL="342900" indent="-342900">
              <a:spcBef>
                <a:spcPts val="1632"/>
              </a:spcBef>
              <a:buFont typeface="Arial" charset="0"/>
              <a:buChar char="•"/>
            </a:pPr>
            <a:endParaRPr lang="en-US" i="1" dirty="0">
              <a:solidFill>
                <a:schemeClr val="accent4"/>
              </a:solidFill>
            </a:endParaRPr>
          </a:p>
        </p:txBody>
      </p:sp>
      <p:sp>
        <p:nvSpPr>
          <p:cNvPr id="2" name="Date Placeholder 1"/>
          <p:cNvSpPr>
            <a:spLocks noGrp="1"/>
          </p:cNvSpPr>
          <p:nvPr>
            <p:ph type="dt" sz="half" idx="10"/>
          </p:nvPr>
        </p:nvSpPr>
        <p:spPr/>
        <p:txBody>
          <a:bodyPr/>
          <a:lstStyle/>
          <a:p>
            <a:r>
              <a:rPr lang="en-US"/>
              <a:t>March 15, 2024</a:t>
            </a:r>
          </a:p>
        </p:txBody>
      </p:sp>
      <p:sp>
        <p:nvSpPr>
          <p:cNvPr id="6" name="Footer Placeholder 5"/>
          <p:cNvSpPr>
            <a:spLocks noGrp="1"/>
          </p:cNvSpPr>
          <p:nvPr>
            <p:ph type="ftr" sz="quarter" idx="11"/>
          </p:nvPr>
        </p:nvSpPr>
        <p:spPr/>
        <p:txBody>
          <a:bodyPr/>
          <a:lstStyle/>
          <a:p>
            <a:r>
              <a:rPr lang="en-US"/>
              <a:t>Patterson | EAB Meeting</a:t>
            </a:r>
          </a:p>
        </p:txBody>
      </p:sp>
      <p:sp>
        <p:nvSpPr>
          <p:cNvPr id="11" name="Slide Number Placeholder 10"/>
          <p:cNvSpPr>
            <a:spLocks noGrp="1"/>
          </p:cNvSpPr>
          <p:nvPr>
            <p:ph type="sldNum" sz="quarter" idx="12"/>
          </p:nvPr>
        </p:nvSpPr>
        <p:spPr/>
        <p:txBody>
          <a:bodyPr/>
          <a:lstStyle/>
          <a:p>
            <a:fld id="{921CBE81-14BD-7343-B359-01BCBA3179F9}" type="slidenum">
              <a:rPr lang="en-US" smtClean="0"/>
              <a:t>5</a:t>
            </a:fld>
            <a:endParaRPr lang="en-US"/>
          </a:p>
        </p:txBody>
      </p:sp>
      <p:grpSp>
        <p:nvGrpSpPr>
          <p:cNvPr id="31" name="Group 30"/>
          <p:cNvGrpSpPr/>
          <p:nvPr/>
        </p:nvGrpSpPr>
        <p:grpSpPr>
          <a:xfrm>
            <a:off x="6251257" y="2492701"/>
            <a:ext cx="1392072" cy="382137"/>
            <a:chOff x="1665027" y="3425587"/>
            <a:chExt cx="1392072" cy="382137"/>
          </a:xfrm>
        </p:grpSpPr>
        <p:sp>
          <p:nvSpPr>
            <p:cNvPr id="52" name="Oval 51"/>
            <p:cNvSpPr/>
            <p:nvPr/>
          </p:nvSpPr>
          <p:spPr>
            <a:xfrm>
              <a:off x="1665027" y="3425587"/>
              <a:ext cx="1392072" cy="382137"/>
            </a:xfrm>
            <a:prstGeom prst="ellipse">
              <a:avLst/>
            </a:prstGeom>
            <a:solidFill>
              <a:srgbClr val="FFE3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E37F"/>
                </a:solidFill>
              </a:endParaRPr>
            </a:p>
          </p:txBody>
        </p:sp>
        <p:cxnSp>
          <p:nvCxnSpPr>
            <p:cNvPr id="53" name="Straight Arrow Connector 52"/>
            <p:cNvCxnSpPr/>
            <p:nvPr/>
          </p:nvCxnSpPr>
          <p:spPr>
            <a:xfrm flipV="1">
              <a:off x="2444447" y="3674962"/>
              <a:ext cx="194581" cy="51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237772" y="3638311"/>
              <a:ext cx="216061" cy="7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988916" y="3713545"/>
              <a:ext cx="208344" cy="23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2058939" y="3464638"/>
              <a:ext cx="190810" cy="46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530998" y="3485909"/>
              <a:ext cx="208344" cy="23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2723909" y="3673034"/>
              <a:ext cx="208344" cy="231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2793357" y="3530278"/>
              <a:ext cx="210273" cy="38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1707266" y="3593939"/>
              <a:ext cx="202557" cy="636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6251257" y="4470225"/>
            <a:ext cx="1392072" cy="206933"/>
            <a:chOff x="3733037" y="3404368"/>
            <a:chExt cx="1392072" cy="206933"/>
          </a:xfrm>
        </p:grpSpPr>
        <p:sp>
          <p:nvSpPr>
            <p:cNvPr id="36" name="Oval 35"/>
            <p:cNvSpPr/>
            <p:nvPr/>
          </p:nvSpPr>
          <p:spPr>
            <a:xfrm>
              <a:off x="3733037" y="3404368"/>
              <a:ext cx="1392072" cy="20693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cxnSp>
          <p:nvCxnSpPr>
            <p:cNvPr id="37" name="Straight Arrow Connector 36"/>
            <p:cNvCxnSpPr/>
            <p:nvPr/>
          </p:nvCxnSpPr>
          <p:spPr>
            <a:xfrm flipV="1">
              <a:off x="3858227" y="3536066"/>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4004840" y="3566931"/>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4018343" y="3447327"/>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4170743" y="3536066"/>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4253695" y="3433822"/>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4261412" y="3574648"/>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489047" y="3565002"/>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4647235" y="3509057"/>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4423458" y="3487838"/>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4853650" y="3489767"/>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4751407" y="3555357"/>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4539204" y="3435752"/>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681959" y="3456972"/>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3792637" y="3470475"/>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4060785" y="3495555"/>
              <a:ext cx="216062" cy="3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6142599" y="3133132"/>
            <a:ext cx="1798243" cy="646331"/>
          </a:xfrm>
          <a:prstGeom prst="rect">
            <a:avLst/>
          </a:prstGeom>
          <a:noFill/>
        </p:spPr>
        <p:txBody>
          <a:bodyPr wrap="square" rtlCol="0">
            <a:spAutoFit/>
          </a:bodyPr>
          <a:lstStyle/>
          <a:p>
            <a:pPr algn="ctr"/>
            <a:r>
              <a:rPr lang="en-US" b="1" dirty="0">
                <a:solidFill>
                  <a:schemeClr val="accent1"/>
                </a:solidFill>
              </a:rPr>
              <a:t>Low</a:t>
            </a:r>
            <a:r>
              <a:rPr lang="en-US" dirty="0">
                <a:solidFill>
                  <a:schemeClr val="accent1"/>
                </a:solidFill>
              </a:rPr>
              <a:t> brightness bunch</a:t>
            </a:r>
          </a:p>
        </p:txBody>
      </p:sp>
      <p:sp>
        <p:nvSpPr>
          <p:cNvPr id="34" name="TextBox 33"/>
          <p:cNvSpPr txBox="1"/>
          <p:nvPr/>
        </p:nvSpPr>
        <p:spPr>
          <a:xfrm>
            <a:off x="6036740" y="4890681"/>
            <a:ext cx="1968270" cy="646331"/>
          </a:xfrm>
          <a:prstGeom prst="rect">
            <a:avLst/>
          </a:prstGeom>
          <a:noFill/>
        </p:spPr>
        <p:txBody>
          <a:bodyPr wrap="square" rtlCol="0">
            <a:spAutoFit/>
          </a:bodyPr>
          <a:lstStyle/>
          <a:p>
            <a:pPr algn="ctr"/>
            <a:r>
              <a:rPr lang="en-US" b="1" dirty="0">
                <a:solidFill>
                  <a:schemeClr val="accent1"/>
                </a:solidFill>
              </a:rPr>
              <a:t>High</a:t>
            </a:r>
            <a:r>
              <a:rPr lang="en-US" dirty="0">
                <a:solidFill>
                  <a:schemeClr val="accent1"/>
                </a:solidFill>
              </a:rPr>
              <a:t> brightness bunch</a:t>
            </a:r>
          </a:p>
        </p:txBody>
      </p:sp>
      <p:sp>
        <p:nvSpPr>
          <p:cNvPr id="35" name="Rectangle 34"/>
          <p:cNvSpPr/>
          <p:nvPr/>
        </p:nvSpPr>
        <p:spPr>
          <a:xfrm>
            <a:off x="5986464" y="1384991"/>
            <a:ext cx="2957244" cy="4407427"/>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7607198" y="2626613"/>
            <a:ext cx="1159420" cy="369332"/>
            <a:chOff x="6655565" y="4697865"/>
            <a:chExt cx="1159420" cy="369332"/>
          </a:xfrm>
        </p:grpSpPr>
        <p:cxnSp>
          <p:nvCxnSpPr>
            <p:cNvPr id="29" name="Straight Arrow Connector 28"/>
            <p:cNvCxnSpPr/>
            <p:nvPr/>
          </p:nvCxnSpPr>
          <p:spPr>
            <a:xfrm>
              <a:off x="6909371" y="4728907"/>
              <a:ext cx="685800" cy="0"/>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655565" y="4697865"/>
              <a:ext cx="1159420" cy="369332"/>
            </a:xfrm>
            <a:prstGeom prst="rect">
              <a:avLst/>
            </a:prstGeom>
            <a:noFill/>
          </p:spPr>
          <p:txBody>
            <a:bodyPr wrap="none" rtlCol="0">
              <a:spAutoFit/>
            </a:bodyPr>
            <a:lstStyle/>
            <a:p>
              <a:pPr algn="ctr"/>
              <a:r>
                <a:rPr lang="en-US" dirty="0">
                  <a:solidFill>
                    <a:schemeClr val="accent3">
                      <a:lumMod val="50000"/>
                    </a:schemeClr>
                  </a:solidFill>
                </a:rPr>
                <a:t>Beam dir.</a:t>
              </a:r>
            </a:p>
          </p:txBody>
        </p:sp>
      </p:grpSp>
      <p:grpSp>
        <p:nvGrpSpPr>
          <p:cNvPr id="61" name="Group 60"/>
          <p:cNvGrpSpPr/>
          <p:nvPr/>
        </p:nvGrpSpPr>
        <p:grpSpPr>
          <a:xfrm>
            <a:off x="7607198" y="4545599"/>
            <a:ext cx="1159420" cy="369332"/>
            <a:chOff x="6655565" y="4697865"/>
            <a:chExt cx="1159420" cy="369332"/>
          </a:xfrm>
        </p:grpSpPr>
        <p:cxnSp>
          <p:nvCxnSpPr>
            <p:cNvPr id="62" name="Straight Arrow Connector 61"/>
            <p:cNvCxnSpPr/>
            <p:nvPr/>
          </p:nvCxnSpPr>
          <p:spPr>
            <a:xfrm>
              <a:off x="6909371" y="4728907"/>
              <a:ext cx="685800" cy="0"/>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6655565" y="4697865"/>
              <a:ext cx="1159420" cy="369332"/>
            </a:xfrm>
            <a:prstGeom prst="rect">
              <a:avLst/>
            </a:prstGeom>
            <a:noFill/>
          </p:spPr>
          <p:txBody>
            <a:bodyPr wrap="none" rtlCol="0">
              <a:spAutoFit/>
            </a:bodyPr>
            <a:lstStyle/>
            <a:p>
              <a:pPr algn="ctr"/>
              <a:r>
                <a:rPr lang="en-US">
                  <a:solidFill>
                    <a:schemeClr val="accent3">
                      <a:lumMod val="50000"/>
                    </a:schemeClr>
                  </a:solidFill>
                </a:rPr>
                <a:t>Beam </a:t>
              </a:r>
              <a:r>
                <a:rPr lang="en-US" dirty="0">
                  <a:solidFill>
                    <a:schemeClr val="accent3">
                      <a:lumMod val="50000"/>
                    </a:schemeClr>
                  </a:solidFill>
                </a:rPr>
                <a:t>dir.</a:t>
              </a:r>
            </a:p>
          </p:txBody>
        </p:sp>
      </p:grpSp>
      <p:sp>
        <p:nvSpPr>
          <p:cNvPr id="15" name="TextBox 14">
            <a:extLst>
              <a:ext uri="{FF2B5EF4-FFF2-40B4-BE49-F238E27FC236}">
                <a16:creationId xmlns:a16="http://schemas.microsoft.com/office/drawing/2014/main" id="{1FE18483-8F9A-4441-874D-76871ADCB7BA}"/>
              </a:ext>
            </a:extLst>
          </p:cNvPr>
          <p:cNvSpPr txBox="1"/>
          <p:nvPr/>
        </p:nvSpPr>
        <p:spPr>
          <a:xfrm>
            <a:off x="6333874" y="1449268"/>
            <a:ext cx="2454518" cy="369332"/>
          </a:xfrm>
          <a:prstGeom prst="rect">
            <a:avLst/>
          </a:prstGeom>
          <a:noFill/>
        </p:spPr>
        <p:txBody>
          <a:bodyPr wrap="none" rtlCol="0">
            <a:spAutoFit/>
          </a:bodyPr>
          <a:lstStyle/>
          <a:p>
            <a:r>
              <a:rPr lang="en-US" b="1" dirty="0">
                <a:solidFill>
                  <a:schemeClr val="accent1"/>
                </a:solidFill>
              </a:rPr>
              <a:t>What is brightness?</a:t>
            </a:r>
          </a:p>
        </p:txBody>
      </p:sp>
    </p:spTree>
    <p:extLst>
      <p:ext uri="{BB962C8B-B14F-4D97-AF65-F5344CB8AC3E}">
        <p14:creationId xmlns:p14="http://schemas.microsoft.com/office/powerpoint/2010/main" val="2394659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8536C-5D84-AB47-9B36-C6CF61986D94}"/>
              </a:ext>
            </a:extLst>
          </p:cNvPr>
          <p:cNvSpPr>
            <a:spLocks noGrp="1"/>
          </p:cNvSpPr>
          <p:nvPr>
            <p:ph type="title"/>
          </p:nvPr>
        </p:nvSpPr>
        <p:spPr/>
        <p:txBody>
          <a:bodyPr/>
          <a:lstStyle/>
          <a:p>
            <a:r>
              <a:rPr lang="en-US" dirty="0"/>
              <a:t>CBB institutions</a:t>
            </a:r>
          </a:p>
        </p:txBody>
      </p:sp>
      <p:sp>
        <p:nvSpPr>
          <p:cNvPr id="4" name="Date Placeholder 3">
            <a:extLst>
              <a:ext uri="{FF2B5EF4-FFF2-40B4-BE49-F238E27FC236}">
                <a16:creationId xmlns:a16="http://schemas.microsoft.com/office/drawing/2014/main" id="{C7A647F6-BFF2-6C47-AA34-703ABF99BB57}"/>
              </a:ext>
            </a:extLst>
          </p:cNvPr>
          <p:cNvSpPr>
            <a:spLocks noGrp="1"/>
          </p:cNvSpPr>
          <p:nvPr>
            <p:ph type="dt" sz="half" idx="10"/>
          </p:nvPr>
        </p:nvSpPr>
        <p:spPr/>
        <p:txBody>
          <a:bodyPr/>
          <a:lstStyle/>
          <a:p>
            <a:r>
              <a:rPr lang="en-US"/>
              <a:t>March 15, 2024</a:t>
            </a:r>
          </a:p>
        </p:txBody>
      </p:sp>
      <p:sp>
        <p:nvSpPr>
          <p:cNvPr id="5" name="Footer Placeholder 4">
            <a:extLst>
              <a:ext uri="{FF2B5EF4-FFF2-40B4-BE49-F238E27FC236}">
                <a16:creationId xmlns:a16="http://schemas.microsoft.com/office/drawing/2014/main" id="{73169BB8-6307-8543-8ADA-547CC59FE69D}"/>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3094F503-E329-AD44-8EE3-54DADCF3A4BA}"/>
              </a:ext>
            </a:extLst>
          </p:cNvPr>
          <p:cNvSpPr>
            <a:spLocks noGrp="1"/>
          </p:cNvSpPr>
          <p:nvPr>
            <p:ph type="sldNum" sz="quarter" idx="12"/>
          </p:nvPr>
        </p:nvSpPr>
        <p:spPr/>
        <p:txBody>
          <a:bodyPr/>
          <a:lstStyle/>
          <a:p>
            <a:fld id="{921CBE81-14BD-7343-B359-01BCBA3179F9}" type="slidenum">
              <a:rPr lang="en-US" smtClean="0"/>
              <a:t>6</a:t>
            </a:fld>
            <a:endParaRPr lang="en-US"/>
          </a:p>
        </p:txBody>
      </p:sp>
      <p:sp>
        <p:nvSpPr>
          <p:cNvPr id="10" name="TextBox 9">
            <a:extLst>
              <a:ext uri="{FF2B5EF4-FFF2-40B4-BE49-F238E27FC236}">
                <a16:creationId xmlns:a16="http://schemas.microsoft.com/office/drawing/2014/main" id="{A7A1C676-D225-C44A-93E2-5FB3F0A74246}"/>
              </a:ext>
            </a:extLst>
          </p:cNvPr>
          <p:cNvSpPr txBox="1"/>
          <p:nvPr/>
        </p:nvSpPr>
        <p:spPr>
          <a:xfrm>
            <a:off x="395112" y="5691011"/>
            <a:ext cx="7049653" cy="923330"/>
          </a:xfrm>
          <a:prstGeom prst="rect">
            <a:avLst/>
          </a:prstGeom>
          <a:noFill/>
        </p:spPr>
        <p:txBody>
          <a:bodyPr wrap="square" rtlCol="0">
            <a:spAutoFit/>
          </a:bodyPr>
          <a:lstStyle/>
          <a:p>
            <a:pPr algn="ctr"/>
            <a:r>
              <a:rPr lang="en-US" i="1" dirty="0">
                <a:solidFill>
                  <a:schemeClr val="accent3"/>
                </a:solidFill>
              </a:rPr>
              <a:t>CBB joins chemists, surface scientists, condensed matter physicists, ab initio physicists, electron microscopists, and accelerator scientists  </a:t>
            </a:r>
          </a:p>
        </p:txBody>
      </p:sp>
      <p:grpSp>
        <p:nvGrpSpPr>
          <p:cNvPr id="31" name="Group 30">
            <a:extLst>
              <a:ext uri="{FF2B5EF4-FFF2-40B4-BE49-F238E27FC236}">
                <a16:creationId xmlns:a16="http://schemas.microsoft.com/office/drawing/2014/main" id="{7D670017-F89F-2448-9CD5-43FADE735754}"/>
              </a:ext>
            </a:extLst>
          </p:cNvPr>
          <p:cNvGrpSpPr/>
          <p:nvPr/>
        </p:nvGrpSpPr>
        <p:grpSpPr>
          <a:xfrm>
            <a:off x="-215907" y="1192044"/>
            <a:ext cx="7458874" cy="4473912"/>
            <a:chOff x="146201" y="1279153"/>
            <a:chExt cx="8307077" cy="4982673"/>
          </a:xfrm>
        </p:grpSpPr>
        <p:pic>
          <p:nvPicPr>
            <p:cNvPr id="25" name="Picture 24">
              <a:extLst>
                <a:ext uri="{FF2B5EF4-FFF2-40B4-BE49-F238E27FC236}">
                  <a16:creationId xmlns:a16="http://schemas.microsoft.com/office/drawing/2014/main" id="{EC3B8638-A0BC-0C43-BE18-36F77055C069}"/>
                </a:ext>
              </a:extLst>
            </p:cNvPr>
            <p:cNvPicPr>
              <a:picLocks noChangeAspect="1"/>
            </p:cNvPicPr>
            <p:nvPr/>
          </p:nvPicPr>
          <p:blipFill>
            <a:blip r:embed="rId3"/>
            <a:stretch>
              <a:fillRect/>
            </a:stretch>
          </p:blipFill>
          <p:spPr>
            <a:xfrm>
              <a:off x="146201" y="1279153"/>
              <a:ext cx="8063247" cy="4982673"/>
            </a:xfrm>
            <a:prstGeom prst="rect">
              <a:avLst/>
            </a:prstGeom>
          </p:spPr>
        </p:pic>
        <p:sp>
          <p:nvSpPr>
            <p:cNvPr id="8" name="TextBox 7">
              <a:extLst>
                <a:ext uri="{FF2B5EF4-FFF2-40B4-BE49-F238E27FC236}">
                  <a16:creationId xmlns:a16="http://schemas.microsoft.com/office/drawing/2014/main" id="{19CA89A6-D25D-7D4D-82E6-09963168513E}"/>
                </a:ext>
              </a:extLst>
            </p:cNvPr>
            <p:cNvSpPr txBox="1"/>
            <p:nvPr/>
          </p:nvSpPr>
          <p:spPr>
            <a:xfrm>
              <a:off x="6576579" y="1339968"/>
              <a:ext cx="1876699" cy="2879319"/>
            </a:xfrm>
            <a:prstGeom prst="rect">
              <a:avLst/>
            </a:prstGeom>
            <a:noFill/>
          </p:spPr>
          <p:txBody>
            <a:bodyPr wrap="none" rtlCol="0">
              <a:spAutoFit/>
            </a:bodyPr>
            <a:lstStyle/>
            <a:p>
              <a:r>
                <a:rPr lang="en-US" u="sng" dirty="0"/>
                <a:t>Cornell</a:t>
              </a:r>
            </a:p>
            <a:p>
              <a:r>
                <a:rPr lang="en-US" dirty="0"/>
                <a:t>Tomás Arias</a:t>
              </a:r>
            </a:p>
            <a:p>
              <a:r>
                <a:rPr lang="en-US" dirty="0"/>
                <a:t>Melissa Hines</a:t>
              </a:r>
            </a:p>
            <a:p>
              <a:r>
                <a:rPr lang="en-US" dirty="0"/>
                <a:t>G. </a:t>
              </a:r>
              <a:r>
                <a:rPr lang="en-US" dirty="0" err="1"/>
                <a:t>Hoffstaetter</a:t>
              </a:r>
              <a:endParaRPr lang="en-US" dirty="0"/>
            </a:p>
            <a:p>
              <a:r>
                <a:rPr lang="en-US" dirty="0"/>
                <a:t>Matthias </a:t>
              </a:r>
              <a:r>
                <a:rPr lang="en-US" dirty="0" err="1"/>
                <a:t>Liepe</a:t>
              </a:r>
              <a:endParaRPr lang="en-US" dirty="0"/>
            </a:p>
            <a:p>
              <a:r>
                <a:rPr lang="en-US" dirty="0"/>
                <a:t>Jared Maxson</a:t>
              </a:r>
            </a:p>
            <a:p>
              <a:r>
                <a:rPr lang="en-US" dirty="0"/>
                <a:t>David Muller</a:t>
              </a:r>
            </a:p>
            <a:p>
              <a:r>
                <a:rPr lang="en-US" dirty="0"/>
                <a:t>R. Patterson</a:t>
              </a:r>
            </a:p>
            <a:p>
              <a:r>
                <a:rPr lang="en-US" dirty="0"/>
                <a:t>Kyle Shen</a:t>
              </a:r>
            </a:p>
          </p:txBody>
        </p:sp>
        <p:sp>
          <p:nvSpPr>
            <p:cNvPr id="9" name="TextBox 8">
              <a:extLst>
                <a:ext uri="{FF2B5EF4-FFF2-40B4-BE49-F238E27FC236}">
                  <a16:creationId xmlns:a16="http://schemas.microsoft.com/office/drawing/2014/main" id="{FB1E25E4-EEB4-4940-8587-088501D4A98A}"/>
                </a:ext>
              </a:extLst>
            </p:cNvPr>
            <p:cNvSpPr txBox="1"/>
            <p:nvPr/>
          </p:nvSpPr>
          <p:spPr>
            <a:xfrm>
              <a:off x="3527065" y="1917239"/>
              <a:ext cx="2095445" cy="923330"/>
            </a:xfrm>
            <a:prstGeom prst="rect">
              <a:avLst/>
            </a:prstGeom>
            <a:noFill/>
          </p:spPr>
          <p:txBody>
            <a:bodyPr wrap="none" rtlCol="0">
              <a:spAutoFit/>
            </a:bodyPr>
            <a:lstStyle/>
            <a:p>
              <a:r>
                <a:rPr lang="en-US" u="sng" dirty="0"/>
                <a:t>Northern Illinois U</a:t>
              </a:r>
            </a:p>
            <a:p>
              <a:r>
                <a:rPr lang="en-US" dirty="0"/>
                <a:t>Oksana </a:t>
              </a:r>
              <a:r>
                <a:rPr lang="en-US" dirty="0" err="1"/>
                <a:t>Chubenko</a:t>
              </a:r>
              <a:endParaRPr lang="en-US" dirty="0"/>
            </a:p>
            <a:p>
              <a:r>
                <a:rPr lang="en-US" dirty="0"/>
                <a:t>Philippe Piot</a:t>
              </a:r>
            </a:p>
          </p:txBody>
        </p:sp>
        <p:sp>
          <p:nvSpPr>
            <p:cNvPr id="20" name="TextBox 19">
              <a:extLst>
                <a:ext uri="{FF2B5EF4-FFF2-40B4-BE49-F238E27FC236}">
                  <a16:creationId xmlns:a16="http://schemas.microsoft.com/office/drawing/2014/main" id="{3E861D9A-2769-1849-80B3-BE7EBEE02E13}"/>
                </a:ext>
              </a:extLst>
            </p:cNvPr>
            <p:cNvSpPr txBox="1"/>
            <p:nvPr/>
          </p:nvSpPr>
          <p:spPr>
            <a:xfrm>
              <a:off x="4501283" y="3218619"/>
              <a:ext cx="1981674" cy="1028329"/>
            </a:xfrm>
            <a:prstGeom prst="rect">
              <a:avLst/>
            </a:prstGeom>
            <a:noFill/>
          </p:spPr>
          <p:txBody>
            <a:bodyPr wrap="none" rtlCol="0">
              <a:spAutoFit/>
            </a:bodyPr>
            <a:lstStyle/>
            <a:p>
              <a:r>
                <a:rPr lang="en-US" u="sng" dirty="0"/>
                <a:t>U. Chicago</a:t>
              </a:r>
            </a:p>
            <a:p>
              <a:r>
                <a:rPr lang="en-US" dirty="0"/>
                <a:t>Young-Kee Kim</a:t>
              </a:r>
            </a:p>
            <a:p>
              <a:r>
                <a:rPr lang="en-US" dirty="0"/>
                <a:t>Steve </a:t>
              </a:r>
              <a:r>
                <a:rPr lang="en-US" dirty="0" err="1"/>
                <a:t>Sibener</a:t>
              </a:r>
              <a:endParaRPr lang="en-US" dirty="0"/>
            </a:p>
          </p:txBody>
        </p:sp>
        <p:sp>
          <p:nvSpPr>
            <p:cNvPr id="26" name="TextBox 25">
              <a:extLst>
                <a:ext uri="{FF2B5EF4-FFF2-40B4-BE49-F238E27FC236}">
                  <a16:creationId xmlns:a16="http://schemas.microsoft.com/office/drawing/2014/main" id="{694AE0C0-E307-1D4B-B547-82F16AD8E195}"/>
                </a:ext>
              </a:extLst>
            </p:cNvPr>
            <p:cNvSpPr txBox="1"/>
            <p:nvPr/>
          </p:nvSpPr>
          <p:spPr>
            <a:xfrm>
              <a:off x="1753456" y="3337846"/>
              <a:ext cx="2462275" cy="719830"/>
            </a:xfrm>
            <a:prstGeom prst="rect">
              <a:avLst/>
            </a:prstGeom>
            <a:noFill/>
          </p:spPr>
          <p:txBody>
            <a:bodyPr wrap="none" rtlCol="0">
              <a:spAutoFit/>
            </a:bodyPr>
            <a:lstStyle/>
            <a:p>
              <a:r>
                <a:rPr lang="en-US" u="sng" dirty="0"/>
                <a:t>U. New Mexico</a:t>
              </a:r>
              <a:r>
                <a:rPr lang="en-US" dirty="0"/>
                <a:t>-</a:t>
              </a:r>
              <a:r>
                <a:rPr lang="en-US" b="1" dirty="0">
                  <a:solidFill>
                    <a:schemeClr val="accent1"/>
                  </a:solidFill>
                </a:rPr>
                <a:t>MSI</a:t>
              </a:r>
              <a:endParaRPr lang="en-US" b="1" dirty="0"/>
            </a:p>
            <a:p>
              <a:r>
                <a:rPr lang="en-US" dirty="0"/>
                <a:t>Sandra </a:t>
              </a:r>
              <a:r>
                <a:rPr lang="en-US" dirty="0" err="1"/>
                <a:t>Biedron</a:t>
              </a:r>
              <a:endParaRPr lang="en-US" dirty="0"/>
            </a:p>
          </p:txBody>
        </p:sp>
        <p:sp>
          <p:nvSpPr>
            <p:cNvPr id="27" name="TextBox 26">
              <a:extLst>
                <a:ext uri="{FF2B5EF4-FFF2-40B4-BE49-F238E27FC236}">
                  <a16:creationId xmlns:a16="http://schemas.microsoft.com/office/drawing/2014/main" id="{0521C226-9B14-C34B-9927-7218E7331B00}"/>
                </a:ext>
              </a:extLst>
            </p:cNvPr>
            <p:cNvSpPr txBox="1"/>
            <p:nvPr/>
          </p:nvSpPr>
          <p:spPr>
            <a:xfrm>
              <a:off x="2810549" y="4560837"/>
              <a:ext cx="2348016" cy="719830"/>
            </a:xfrm>
            <a:prstGeom prst="rect">
              <a:avLst/>
            </a:prstGeom>
            <a:noFill/>
          </p:spPr>
          <p:txBody>
            <a:bodyPr wrap="none" rtlCol="0">
              <a:spAutoFit/>
            </a:bodyPr>
            <a:lstStyle/>
            <a:p>
              <a:r>
                <a:rPr lang="en-US" u="sng" dirty="0"/>
                <a:t>Arizona State U.</a:t>
              </a:r>
              <a:endParaRPr lang="en-US" b="1" dirty="0">
                <a:solidFill>
                  <a:schemeClr val="accent1"/>
                </a:solidFill>
              </a:endParaRPr>
            </a:p>
            <a:p>
              <a:r>
                <a:rPr lang="en-US" dirty="0"/>
                <a:t>Siddharth Karkare</a:t>
              </a:r>
            </a:p>
          </p:txBody>
        </p:sp>
        <p:sp>
          <p:nvSpPr>
            <p:cNvPr id="28" name="TextBox 27">
              <a:extLst>
                <a:ext uri="{FF2B5EF4-FFF2-40B4-BE49-F238E27FC236}">
                  <a16:creationId xmlns:a16="http://schemas.microsoft.com/office/drawing/2014/main" id="{20E2955C-A85D-1E49-ADC9-BE6C03EB159D}"/>
                </a:ext>
              </a:extLst>
            </p:cNvPr>
            <p:cNvSpPr txBox="1"/>
            <p:nvPr/>
          </p:nvSpPr>
          <p:spPr>
            <a:xfrm>
              <a:off x="556930" y="4144202"/>
              <a:ext cx="2121092" cy="923330"/>
            </a:xfrm>
            <a:prstGeom prst="rect">
              <a:avLst/>
            </a:prstGeom>
            <a:noFill/>
          </p:spPr>
          <p:txBody>
            <a:bodyPr wrap="none" rtlCol="0">
              <a:spAutoFit/>
            </a:bodyPr>
            <a:lstStyle/>
            <a:p>
              <a:r>
                <a:rPr lang="en-US" u="sng" dirty="0"/>
                <a:t>UCLA</a:t>
              </a:r>
            </a:p>
            <a:p>
              <a:r>
                <a:rPr lang="en-US" dirty="0"/>
                <a:t>Pietro </a:t>
              </a:r>
              <a:r>
                <a:rPr lang="en-US" dirty="0" err="1"/>
                <a:t>Musumeci</a:t>
              </a:r>
              <a:endParaRPr lang="en-US" dirty="0"/>
            </a:p>
            <a:p>
              <a:r>
                <a:rPr lang="en-US" dirty="0"/>
                <a:t>Jamie Rosenzweig</a:t>
              </a:r>
            </a:p>
          </p:txBody>
        </p:sp>
        <p:sp>
          <p:nvSpPr>
            <p:cNvPr id="29" name="TextBox 28">
              <a:extLst>
                <a:ext uri="{FF2B5EF4-FFF2-40B4-BE49-F238E27FC236}">
                  <a16:creationId xmlns:a16="http://schemas.microsoft.com/office/drawing/2014/main" id="{5781557A-83E3-9846-85BB-51A31ADD3DEA}"/>
                </a:ext>
              </a:extLst>
            </p:cNvPr>
            <p:cNvSpPr txBox="1"/>
            <p:nvPr/>
          </p:nvSpPr>
          <p:spPr>
            <a:xfrm>
              <a:off x="5381012" y="5160152"/>
              <a:ext cx="1774845" cy="646331"/>
            </a:xfrm>
            <a:prstGeom prst="rect">
              <a:avLst/>
            </a:prstGeom>
            <a:noFill/>
          </p:spPr>
          <p:txBody>
            <a:bodyPr wrap="none" rtlCol="0">
              <a:spAutoFit/>
            </a:bodyPr>
            <a:lstStyle/>
            <a:p>
              <a:r>
                <a:rPr lang="en-US" u="sng" dirty="0"/>
                <a:t>U. Florida</a:t>
              </a:r>
            </a:p>
            <a:p>
              <a:r>
                <a:rPr lang="en-US" dirty="0"/>
                <a:t>Richard Hennig</a:t>
              </a:r>
            </a:p>
          </p:txBody>
        </p:sp>
        <p:sp>
          <p:nvSpPr>
            <p:cNvPr id="30" name="TextBox 29">
              <a:extLst>
                <a:ext uri="{FF2B5EF4-FFF2-40B4-BE49-F238E27FC236}">
                  <a16:creationId xmlns:a16="http://schemas.microsoft.com/office/drawing/2014/main" id="{36FD60CC-FB10-5F4B-8958-C906F3813345}"/>
                </a:ext>
              </a:extLst>
            </p:cNvPr>
            <p:cNvSpPr txBox="1"/>
            <p:nvPr/>
          </p:nvSpPr>
          <p:spPr>
            <a:xfrm>
              <a:off x="1338259" y="2450978"/>
              <a:ext cx="2044470" cy="646331"/>
            </a:xfrm>
            <a:prstGeom prst="rect">
              <a:avLst/>
            </a:prstGeom>
            <a:noFill/>
          </p:spPr>
          <p:txBody>
            <a:bodyPr wrap="none" rtlCol="0">
              <a:spAutoFit/>
            </a:bodyPr>
            <a:lstStyle/>
            <a:p>
              <a:r>
                <a:rPr lang="en-US" u="sng" dirty="0"/>
                <a:t>Brigham Young U.</a:t>
              </a:r>
            </a:p>
            <a:p>
              <a:r>
                <a:rPr lang="en-US" dirty="0"/>
                <a:t>Mark </a:t>
              </a:r>
              <a:r>
                <a:rPr lang="en-US" dirty="0" err="1"/>
                <a:t>Transtrum</a:t>
              </a:r>
              <a:endParaRPr lang="en-US" dirty="0"/>
            </a:p>
          </p:txBody>
        </p:sp>
      </p:grpSp>
      <p:grpSp>
        <p:nvGrpSpPr>
          <p:cNvPr id="2" name="Group 1">
            <a:extLst>
              <a:ext uri="{FF2B5EF4-FFF2-40B4-BE49-F238E27FC236}">
                <a16:creationId xmlns:a16="http://schemas.microsoft.com/office/drawing/2014/main" id="{2C3F8607-523C-6CC0-6199-947D207794CD}"/>
              </a:ext>
            </a:extLst>
          </p:cNvPr>
          <p:cNvGrpSpPr/>
          <p:nvPr/>
        </p:nvGrpSpPr>
        <p:grpSpPr>
          <a:xfrm>
            <a:off x="7370776" y="1006342"/>
            <a:ext cx="1595070" cy="5651259"/>
            <a:chOff x="7144893" y="1055320"/>
            <a:chExt cx="1595070" cy="5651259"/>
          </a:xfrm>
        </p:grpSpPr>
        <p:pic>
          <p:nvPicPr>
            <p:cNvPr id="7" name="Picture 6">
              <a:extLst>
                <a:ext uri="{FF2B5EF4-FFF2-40B4-BE49-F238E27FC236}">
                  <a16:creationId xmlns:a16="http://schemas.microsoft.com/office/drawing/2014/main" id="{8FCD74BE-83C2-8BB5-2454-5B4CAEB6B3EE}"/>
                </a:ext>
              </a:extLst>
            </p:cNvPr>
            <p:cNvPicPr>
              <a:picLocks noChangeAspect="1"/>
            </p:cNvPicPr>
            <p:nvPr/>
          </p:nvPicPr>
          <p:blipFill>
            <a:blip r:embed="rId4"/>
            <a:stretch>
              <a:fillRect/>
            </a:stretch>
          </p:blipFill>
          <p:spPr>
            <a:xfrm>
              <a:off x="7362462" y="3437963"/>
              <a:ext cx="1114956" cy="1114956"/>
            </a:xfrm>
            <a:prstGeom prst="rect">
              <a:avLst/>
            </a:prstGeom>
          </p:spPr>
        </p:pic>
        <p:pic>
          <p:nvPicPr>
            <p:cNvPr id="11" name="Picture 10" descr="ucla-logotype-main-11-600x286.jpg">
              <a:extLst>
                <a:ext uri="{FF2B5EF4-FFF2-40B4-BE49-F238E27FC236}">
                  <a16:creationId xmlns:a16="http://schemas.microsoft.com/office/drawing/2014/main" id="{11F6E882-86A0-FAB4-A3A0-35EA855A4F5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02738" y="4418691"/>
              <a:ext cx="1132063" cy="539616"/>
            </a:xfrm>
            <a:prstGeom prst="rect">
              <a:avLst/>
            </a:prstGeom>
          </p:spPr>
        </p:pic>
        <p:pic>
          <p:nvPicPr>
            <p:cNvPr id="13" name="Picture 12" descr="university-of-chicago.png">
              <a:extLst>
                <a:ext uri="{FF2B5EF4-FFF2-40B4-BE49-F238E27FC236}">
                  <a16:creationId xmlns:a16="http://schemas.microsoft.com/office/drawing/2014/main" id="{ECBBE15B-BD63-E268-FB15-ECECCC5A47D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54652" y="2317457"/>
              <a:ext cx="1175553" cy="313481"/>
            </a:xfrm>
            <a:prstGeom prst="rect">
              <a:avLst/>
            </a:prstGeom>
          </p:spPr>
        </p:pic>
        <p:pic>
          <p:nvPicPr>
            <p:cNvPr id="15" name="Picture 14" descr="LBNL.png">
              <a:extLst>
                <a:ext uri="{FF2B5EF4-FFF2-40B4-BE49-F238E27FC236}">
                  <a16:creationId xmlns:a16="http://schemas.microsoft.com/office/drawing/2014/main" id="{DCF8C502-EBB0-8A44-4509-EA4C6EE934E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l="7367"/>
            <a:stretch/>
          </p:blipFill>
          <p:spPr>
            <a:xfrm>
              <a:off x="7308331" y="5872719"/>
              <a:ext cx="715341" cy="469942"/>
            </a:xfrm>
            <a:prstGeom prst="rect">
              <a:avLst/>
            </a:prstGeom>
          </p:spPr>
        </p:pic>
        <p:pic>
          <p:nvPicPr>
            <p:cNvPr id="17" name="Picture 16">
              <a:extLst>
                <a:ext uri="{FF2B5EF4-FFF2-40B4-BE49-F238E27FC236}">
                  <a16:creationId xmlns:a16="http://schemas.microsoft.com/office/drawing/2014/main" id="{729BD77F-F94E-EDD1-7DCE-3D91CA1268D8}"/>
                </a:ext>
              </a:extLst>
            </p:cNvPr>
            <p:cNvPicPr>
              <a:picLocks noChangeAspect="1"/>
            </p:cNvPicPr>
            <p:nvPr/>
          </p:nvPicPr>
          <p:blipFill>
            <a:blip r:embed="rId8"/>
            <a:stretch>
              <a:fillRect/>
            </a:stretch>
          </p:blipFill>
          <p:spPr>
            <a:xfrm>
              <a:off x="7210593" y="1098325"/>
              <a:ext cx="835479" cy="724544"/>
            </a:xfrm>
            <a:prstGeom prst="rect">
              <a:avLst/>
            </a:prstGeom>
          </p:spPr>
        </p:pic>
        <p:pic>
          <p:nvPicPr>
            <p:cNvPr id="16" name="Picture 15" descr="FNAL-Logo-NAL-Blue.jpg">
              <a:extLst>
                <a:ext uri="{FF2B5EF4-FFF2-40B4-BE49-F238E27FC236}">
                  <a16:creationId xmlns:a16="http://schemas.microsoft.com/office/drawing/2014/main" id="{5703656D-2A5F-5331-A0C6-00EF83C97562}"/>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374060" y="5596071"/>
              <a:ext cx="1136737" cy="242977"/>
            </a:xfrm>
            <a:prstGeom prst="rect">
              <a:avLst/>
            </a:prstGeom>
          </p:spPr>
        </p:pic>
        <p:pic>
          <p:nvPicPr>
            <p:cNvPr id="18" name="Picture 17" descr="UFlorida.bmp">
              <a:extLst>
                <a:ext uri="{FF2B5EF4-FFF2-40B4-BE49-F238E27FC236}">
                  <a16:creationId xmlns:a16="http://schemas.microsoft.com/office/drawing/2014/main" id="{6FD3ED90-2377-DDC9-D0FA-F754159EE74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02231" y="3268407"/>
              <a:ext cx="1080394" cy="198264"/>
            </a:xfrm>
            <a:prstGeom prst="rect">
              <a:avLst/>
            </a:prstGeom>
          </p:spPr>
        </p:pic>
        <p:grpSp>
          <p:nvGrpSpPr>
            <p:cNvPr id="19" name="Group 18">
              <a:extLst>
                <a:ext uri="{FF2B5EF4-FFF2-40B4-BE49-F238E27FC236}">
                  <a16:creationId xmlns:a16="http://schemas.microsoft.com/office/drawing/2014/main" id="{F7755CBB-D689-E044-7C02-77EC24E9469D}"/>
                </a:ext>
              </a:extLst>
            </p:cNvPr>
            <p:cNvGrpSpPr/>
            <p:nvPr/>
          </p:nvGrpSpPr>
          <p:grpSpPr>
            <a:xfrm>
              <a:off x="7306224" y="2596566"/>
              <a:ext cx="1272409" cy="553614"/>
              <a:chOff x="7214988" y="2596566"/>
              <a:chExt cx="1272409" cy="553614"/>
            </a:xfrm>
          </p:grpSpPr>
          <p:pic>
            <p:nvPicPr>
              <p:cNvPr id="23" name="Picture 22">
                <a:extLst>
                  <a:ext uri="{FF2B5EF4-FFF2-40B4-BE49-F238E27FC236}">
                    <a16:creationId xmlns:a16="http://schemas.microsoft.com/office/drawing/2014/main" id="{0A2B7574-8A19-BF8D-237D-A5E3CB36B420}"/>
                  </a:ext>
                </a:extLst>
              </p:cNvPr>
              <p:cNvPicPr>
                <a:picLocks noChangeAspect="1"/>
              </p:cNvPicPr>
              <p:nvPr/>
            </p:nvPicPr>
            <p:blipFill rotWithShape="1">
              <a:blip r:embed="rId11">
                <a:extLst>
                  <a:ext uri="{28A0092B-C50C-407E-A947-70E740481C1C}">
                    <a14:useLocalDpi xmlns:a14="http://schemas.microsoft.com/office/drawing/2010/main" val="0"/>
                  </a:ext>
                </a:extLst>
              </a:blip>
              <a:srcRect l="30364" r="39930" b="16510"/>
              <a:stretch/>
            </p:blipFill>
            <p:spPr>
              <a:xfrm>
                <a:off x="7699480" y="2596566"/>
                <a:ext cx="787917" cy="553614"/>
              </a:xfrm>
              <a:prstGeom prst="rect">
                <a:avLst/>
              </a:prstGeom>
            </p:spPr>
          </p:pic>
          <p:pic>
            <p:nvPicPr>
              <p:cNvPr id="24" name="Picture 23">
                <a:extLst>
                  <a:ext uri="{FF2B5EF4-FFF2-40B4-BE49-F238E27FC236}">
                    <a16:creationId xmlns:a16="http://schemas.microsoft.com/office/drawing/2014/main" id="{C0ACC130-2E00-4233-3BF0-D2BA803E6D97}"/>
                  </a:ext>
                </a:extLst>
              </p:cNvPr>
              <p:cNvPicPr>
                <a:picLocks noChangeAspect="1"/>
              </p:cNvPicPr>
              <p:nvPr/>
            </p:nvPicPr>
            <p:blipFill rotWithShape="1">
              <a:blip r:embed="rId11">
                <a:extLst>
                  <a:ext uri="{28A0092B-C50C-407E-A947-70E740481C1C}">
                    <a14:useLocalDpi xmlns:a14="http://schemas.microsoft.com/office/drawing/2010/main" val="0"/>
                  </a:ext>
                </a:extLst>
              </a:blip>
              <a:srcRect t="2" r="73617" b="-2613"/>
              <a:stretch/>
            </p:blipFill>
            <p:spPr>
              <a:xfrm>
                <a:off x="7214988" y="2724814"/>
                <a:ext cx="433015" cy="421060"/>
              </a:xfrm>
              <a:prstGeom prst="rect">
                <a:avLst/>
              </a:prstGeom>
            </p:spPr>
          </p:pic>
        </p:grpSp>
        <p:pic>
          <p:nvPicPr>
            <p:cNvPr id="21" name="Picture 20">
              <a:extLst>
                <a:ext uri="{FF2B5EF4-FFF2-40B4-BE49-F238E27FC236}">
                  <a16:creationId xmlns:a16="http://schemas.microsoft.com/office/drawing/2014/main" id="{4C258DFF-FDE8-19EC-5595-C33885842F9B}"/>
                </a:ext>
              </a:extLst>
            </p:cNvPr>
            <p:cNvPicPr>
              <a:picLocks noChangeAspect="1"/>
            </p:cNvPicPr>
            <p:nvPr/>
          </p:nvPicPr>
          <p:blipFill>
            <a:blip r:embed="rId12"/>
            <a:stretch>
              <a:fillRect/>
            </a:stretch>
          </p:blipFill>
          <p:spPr>
            <a:xfrm>
              <a:off x="7790716" y="6308783"/>
              <a:ext cx="905329" cy="397796"/>
            </a:xfrm>
            <a:prstGeom prst="rect">
              <a:avLst/>
            </a:prstGeom>
          </p:spPr>
        </p:pic>
        <p:pic>
          <p:nvPicPr>
            <p:cNvPr id="22" name="Picture 21">
              <a:extLst>
                <a:ext uri="{FF2B5EF4-FFF2-40B4-BE49-F238E27FC236}">
                  <a16:creationId xmlns:a16="http://schemas.microsoft.com/office/drawing/2014/main" id="{79AE44D5-6E9A-4DE4-BC0D-5E168F9D58E4}"/>
                </a:ext>
              </a:extLst>
            </p:cNvPr>
            <p:cNvPicPr>
              <a:picLocks noChangeAspect="1"/>
            </p:cNvPicPr>
            <p:nvPr/>
          </p:nvPicPr>
          <p:blipFill>
            <a:blip r:embed="rId13"/>
            <a:stretch>
              <a:fillRect/>
            </a:stretch>
          </p:blipFill>
          <p:spPr>
            <a:xfrm>
              <a:off x="7865866" y="4925327"/>
              <a:ext cx="830179" cy="539616"/>
            </a:xfrm>
            <a:prstGeom prst="rect">
              <a:avLst/>
            </a:prstGeom>
          </p:spPr>
        </p:pic>
        <p:pic>
          <p:nvPicPr>
            <p:cNvPr id="14" name="Picture 13" descr="1024px-BYU_Medallion_Logo.svg.png">
              <a:extLst>
                <a:ext uri="{FF2B5EF4-FFF2-40B4-BE49-F238E27FC236}">
                  <a16:creationId xmlns:a16="http://schemas.microsoft.com/office/drawing/2014/main" id="{D5F33EAA-0F74-A7A1-F6D1-921CD3054269}"/>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010246" y="1527558"/>
              <a:ext cx="685799" cy="685799"/>
            </a:xfrm>
            <a:prstGeom prst="rect">
              <a:avLst/>
            </a:prstGeom>
          </p:spPr>
        </p:pic>
        <p:sp>
          <p:nvSpPr>
            <p:cNvPr id="12" name="Rectangle 11">
              <a:extLst>
                <a:ext uri="{FF2B5EF4-FFF2-40B4-BE49-F238E27FC236}">
                  <a16:creationId xmlns:a16="http://schemas.microsoft.com/office/drawing/2014/main" id="{100758CC-C101-C0B7-21F5-782F557CFF2C}"/>
                </a:ext>
              </a:extLst>
            </p:cNvPr>
            <p:cNvSpPr/>
            <p:nvPr/>
          </p:nvSpPr>
          <p:spPr>
            <a:xfrm>
              <a:off x="7144893" y="1055320"/>
              <a:ext cx="1595070" cy="5643191"/>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693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838DE9-FDCF-844E-B437-DC0477469C88}"/>
              </a:ext>
            </a:extLst>
          </p:cNvPr>
          <p:cNvSpPr>
            <a:spLocks noGrp="1"/>
          </p:cNvSpPr>
          <p:nvPr>
            <p:ph type="title"/>
          </p:nvPr>
        </p:nvSpPr>
        <p:spPr>
          <a:xfrm>
            <a:off x="0" y="0"/>
            <a:ext cx="9144000" cy="944380"/>
          </a:xfrm>
        </p:spPr>
        <p:txBody>
          <a:bodyPr/>
          <a:lstStyle/>
          <a:p>
            <a:r>
              <a:rPr lang="en-US" dirty="0"/>
              <a:t>Center for Bright Beams</a:t>
            </a:r>
          </a:p>
        </p:txBody>
      </p:sp>
      <p:sp>
        <p:nvSpPr>
          <p:cNvPr id="4" name="Date Placeholder 3">
            <a:extLst>
              <a:ext uri="{FF2B5EF4-FFF2-40B4-BE49-F238E27FC236}">
                <a16:creationId xmlns:a16="http://schemas.microsoft.com/office/drawing/2014/main" id="{CD09160A-70AC-5E48-91EF-D7BED0FC2F53}"/>
              </a:ext>
            </a:extLst>
          </p:cNvPr>
          <p:cNvSpPr>
            <a:spLocks noGrp="1"/>
          </p:cNvSpPr>
          <p:nvPr>
            <p:ph type="dt" sz="half" idx="10"/>
          </p:nvPr>
        </p:nvSpPr>
        <p:spPr/>
        <p:txBody>
          <a:bodyPr/>
          <a:lstStyle/>
          <a:p>
            <a:r>
              <a:rPr lang="en-US"/>
              <a:t>March 15, 2024</a:t>
            </a:r>
            <a:endParaRPr lang="en-US" dirty="0"/>
          </a:p>
        </p:txBody>
      </p:sp>
      <p:sp>
        <p:nvSpPr>
          <p:cNvPr id="5" name="Footer Placeholder 4">
            <a:extLst>
              <a:ext uri="{FF2B5EF4-FFF2-40B4-BE49-F238E27FC236}">
                <a16:creationId xmlns:a16="http://schemas.microsoft.com/office/drawing/2014/main" id="{8C1E38F1-A8BA-594E-ADA6-D48D62622203}"/>
              </a:ext>
            </a:extLst>
          </p:cNvPr>
          <p:cNvSpPr>
            <a:spLocks noGrp="1"/>
          </p:cNvSpPr>
          <p:nvPr>
            <p:ph type="ftr" sz="quarter" idx="11"/>
          </p:nvPr>
        </p:nvSpPr>
        <p:spPr/>
        <p:txBody>
          <a:bodyPr/>
          <a:lstStyle/>
          <a:p>
            <a:r>
              <a:rPr lang="en-US"/>
              <a:t>Patterson | EAB Meeting</a:t>
            </a:r>
            <a:endParaRPr lang="en-US" dirty="0"/>
          </a:p>
        </p:txBody>
      </p:sp>
      <p:sp>
        <p:nvSpPr>
          <p:cNvPr id="6" name="Slide Number Placeholder 5">
            <a:extLst>
              <a:ext uri="{FF2B5EF4-FFF2-40B4-BE49-F238E27FC236}">
                <a16:creationId xmlns:a16="http://schemas.microsoft.com/office/drawing/2014/main" id="{BC2D5CC8-D543-7146-9B96-95AEEE83001F}"/>
              </a:ext>
            </a:extLst>
          </p:cNvPr>
          <p:cNvSpPr>
            <a:spLocks noGrp="1"/>
          </p:cNvSpPr>
          <p:nvPr>
            <p:ph type="sldNum" sz="quarter" idx="12"/>
          </p:nvPr>
        </p:nvSpPr>
        <p:spPr/>
        <p:txBody>
          <a:bodyPr/>
          <a:lstStyle/>
          <a:p>
            <a:fld id="{921CBE81-14BD-7343-B359-01BCBA3179F9}" type="slidenum">
              <a:rPr lang="en-US" smtClean="0"/>
              <a:t>7</a:t>
            </a:fld>
            <a:endParaRPr lang="en-US"/>
          </a:p>
        </p:txBody>
      </p:sp>
      <p:grpSp>
        <p:nvGrpSpPr>
          <p:cNvPr id="45" name="Group 44">
            <a:extLst>
              <a:ext uri="{FF2B5EF4-FFF2-40B4-BE49-F238E27FC236}">
                <a16:creationId xmlns:a16="http://schemas.microsoft.com/office/drawing/2014/main" id="{A8B40EBA-DB79-3935-B426-977D8951C428}"/>
              </a:ext>
            </a:extLst>
          </p:cNvPr>
          <p:cNvGrpSpPr/>
          <p:nvPr/>
        </p:nvGrpSpPr>
        <p:grpSpPr>
          <a:xfrm>
            <a:off x="6888717" y="3030044"/>
            <a:ext cx="2295707" cy="1934599"/>
            <a:chOff x="8392512" y="1134737"/>
            <a:chExt cx="3056465" cy="2571901"/>
          </a:xfrm>
        </p:grpSpPr>
        <p:pic>
          <p:nvPicPr>
            <p:cNvPr id="46" name="Picture 4" descr="a portrait of Zeinab Ismail">
              <a:extLst>
                <a:ext uri="{FF2B5EF4-FFF2-40B4-BE49-F238E27FC236}">
                  <a16:creationId xmlns:a16="http://schemas.microsoft.com/office/drawing/2014/main" id="{5844C7C8-7B96-F458-3482-0D03E89C8E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22" t="15962" r="11125"/>
            <a:stretch/>
          </p:blipFill>
          <p:spPr bwMode="auto">
            <a:xfrm>
              <a:off x="9197004" y="1134737"/>
              <a:ext cx="1499207" cy="169222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C1C6EED6-B2D0-C18B-B152-B2E551D8C812}"/>
                </a:ext>
              </a:extLst>
            </p:cNvPr>
            <p:cNvSpPr txBox="1"/>
            <p:nvPr/>
          </p:nvSpPr>
          <p:spPr>
            <a:xfrm>
              <a:off x="8392512" y="2765558"/>
              <a:ext cx="3056465" cy="941080"/>
            </a:xfrm>
            <a:prstGeom prst="rect">
              <a:avLst/>
            </a:prstGeom>
            <a:noFill/>
          </p:spPr>
          <p:txBody>
            <a:bodyPr wrap="square" rtlCol="0">
              <a:spAutoFit/>
            </a:bodyPr>
            <a:lstStyle/>
            <a:p>
              <a:pPr algn="ctr"/>
              <a:r>
                <a:rPr lang="en-US" sz="1400" dirty="0"/>
                <a:t>Zeinab Ismail, St Johns U</a:t>
              </a:r>
            </a:p>
            <a:p>
              <a:pPr algn="ctr"/>
              <a:r>
                <a:rPr lang="en-US" sz="1400" dirty="0"/>
                <a:t>REU 2021 </a:t>
              </a:r>
            </a:p>
            <a:p>
              <a:endParaRPr lang="en-US" sz="1200" dirty="0"/>
            </a:p>
          </p:txBody>
        </p:sp>
      </p:grpSp>
      <p:grpSp>
        <p:nvGrpSpPr>
          <p:cNvPr id="96" name="Group 95">
            <a:extLst>
              <a:ext uri="{FF2B5EF4-FFF2-40B4-BE49-F238E27FC236}">
                <a16:creationId xmlns:a16="http://schemas.microsoft.com/office/drawing/2014/main" id="{A62676C2-B279-FF7B-8FFD-B261D2AC6953}"/>
              </a:ext>
            </a:extLst>
          </p:cNvPr>
          <p:cNvGrpSpPr/>
          <p:nvPr/>
        </p:nvGrpSpPr>
        <p:grpSpPr>
          <a:xfrm>
            <a:off x="76200" y="1651880"/>
            <a:ext cx="6812515" cy="4467070"/>
            <a:chOff x="177149" y="2209486"/>
            <a:chExt cx="6621450" cy="4142328"/>
          </a:xfrm>
        </p:grpSpPr>
        <p:grpSp>
          <p:nvGrpSpPr>
            <p:cNvPr id="40" name="Group 39">
              <a:extLst>
                <a:ext uri="{FF2B5EF4-FFF2-40B4-BE49-F238E27FC236}">
                  <a16:creationId xmlns:a16="http://schemas.microsoft.com/office/drawing/2014/main" id="{ED2C995A-D312-EBE4-5E01-92AFDDEA98E9}"/>
                </a:ext>
              </a:extLst>
            </p:cNvPr>
            <p:cNvGrpSpPr/>
            <p:nvPr/>
          </p:nvGrpSpPr>
          <p:grpSpPr>
            <a:xfrm>
              <a:off x="177149" y="2209486"/>
              <a:ext cx="6621450" cy="4142328"/>
              <a:chOff x="1261275" y="944380"/>
              <a:chExt cx="6621450" cy="4142328"/>
            </a:xfrm>
          </p:grpSpPr>
          <p:grpSp>
            <p:nvGrpSpPr>
              <p:cNvPr id="48" name="Group 47">
                <a:extLst>
                  <a:ext uri="{FF2B5EF4-FFF2-40B4-BE49-F238E27FC236}">
                    <a16:creationId xmlns:a16="http://schemas.microsoft.com/office/drawing/2014/main" id="{6DA62F8E-6C0D-00E3-6FAE-3A39D54C8957}"/>
                  </a:ext>
                </a:extLst>
              </p:cNvPr>
              <p:cNvGrpSpPr/>
              <p:nvPr/>
            </p:nvGrpSpPr>
            <p:grpSpPr>
              <a:xfrm>
                <a:off x="1261275" y="944380"/>
                <a:ext cx="6621450" cy="4142328"/>
                <a:chOff x="272429" y="1168947"/>
                <a:chExt cx="6621450" cy="4142328"/>
              </a:xfrm>
            </p:grpSpPr>
            <p:grpSp>
              <p:nvGrpSpPr>
                <p:cNvPr id="12" name="Group 11">
                  <a:extLst>
                    <a:ext uri="{FF2B5EF4-FFF2-40B4-BE49-F238E27FC236}">
                      <a16:creationId xmlns:a16="http://schemas.microsoft.com/office/drawing/2014/main" id="{2124EC7A-6155-DA32-D3E8-3AE2D6A6FE29}"/>
                    </a:ext>
                  </a:extLst>
                </p:cNvPr>
                <p:cNvGrpSpPr/>
                <p:nvPr/>
              </p:nvGrpSpPr>
              <p:grpSpPr>
                <a:xfrm>
                  <a:off x="272429" y="1168947"/>
                  <a:ext cx="6621450" cy="4142328"/>
                  <a:chOff x="1319504" y="2875919"/>
                  <a:chExt cx="5412367" cy="3385935"/>
                </a:xfrm>
              </p:grpSpPr>
              <p:sp>
                <p:nvSpPr>
                  <p:cNvPr id="29" name="TextBox 28">
                    <a:extLst>
                      <a:ext uri="{FF2B5EF4-FFF2-40B4-BE49-F238E27FC236}">
                        <a16:creationId xmlns:a16="http://schemas.microsoft.com/office/drawing/2014/main" id="{713181DB-9FF9-7441-9605-BC258447CB9C}"/>
                      </a:ext>
                    </a:extLst>
                  </p:cNvPr>
                  <p:cNvSpPr txBox="1"/>
                  <p:nvPr/>
                </p:nvSpPr>
                <p:spPr>
                  <a:xfrm>
                    <a:off x="6128951" y="5696465"/>
                    <a:ext cx="184731" cy="369332"/>
                  </a:xfrm>
                  <a:prstGeom prst="rect">
                    <a:avLst/>
                  </a:prstGeom>
                  <a:noFill/>
                </p:spPr>
                <p:txBody>
                  <a:bodyPr wrap="none" rtlCol="0">
                    <a:spAutoFit/>
                  </a:bodyPr>
                  <a:lstStyle/>
                  <a:p>
                    <a:endParaRPr lang="en-US" dirty="0"/>
                  </a:p>
                </p:txBody>
              </p:sp>
              <p:pic>
                <p:nvPicPr>
                  <p:cNvPr id="26" name="Picture 25" descr="Map&#10;&#10;Description automatically generated">
                    <a:extLst>
                      <a:ext uri="{FF2B5EF4-FFF2-40B4-BE49-F238E27FC236}">
                        <a16:creationId xmlns:a16="http://schemas.microsoft.com/office/drawing/2014/main" id="{E65D268C-EC43-EA4F-B231-034DDEF7619A}"/>
                      </a:ext>
                    </a:extLst>
                  </p:cNvPr>
                  <p:cNvPicPr>
                    <a:picLocks noChangeAspect="1"/>
                  </p:cNvPicPr>
                  <p:nvPr/>
                </p:nvPicPr>
                <p:blipFill rotWithShape="1">
                  <a:blip r:embed="rId4"/>
                  <a:srcRect t="5703"/>
                  <a:stretch/>
                </p:blipFill>
                <p:spPr>
                  <a:xfrm>
                    <a:off x="1319504" y="3002908"/>
                    <a:ext cx="5412367" cy="3242107"/>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28B9CFA4-0471-0583-F767-55DD83B75EBC}"/>
                      </a:ext>
                    </a:extLst>
                  </p:cNvPr>
                  <p:cNvSpPr/>
                  <p:nvPr/>
                </p:nvSpPr>
                <p:spPr>
                  <a:xfrm>
                    <a:off x="1319504" y="2875919"/>
                    <a:ext cx="5412367" cy="3385935"/>
                  </a:xfrm>
                  <a:prstGeom prst="rect">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FA3B20DA-5AD6-8D6B-51C7-2C741DBCF889}"/>
                    </a:ext>
                  </a:extLst>
                </p:cNvPr>
                <p:cNvSpPr/>
                <p:nvPr/>
              </p:nvSpPr>
              <p:spPr>
                <a:xfrm>
                  <a:off x="4466897" y="2343806"/>
                  <a:ext cx="746234" cy="22071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EC1BF2-08D6-5576-CC60-F740F959745D}"/>
                    </a:ext>
                  </a:extLst>
                </p:cNvPr>
                <p:cNvSpPr/>
                <p:nvPr/>
              </p:nvSpPr>
              <p:spPr>
                <a:xfrm>
                  <a:off x="5783153" y="2152146"/>
                  <a:ext cx="1017039" cy="22071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9C93DC5-6BF7-3AAA-B0D0-A93DC839890C}"/>
                    </a:ext>
                  </a:extLst>
                </p:cNvPr>
                <p:cNvSpPr/>
                <p:nvPr/>
              </p:nvSpPr>
              <p:spPr>
                <a:xfrm>
                  <a:off x="5067300" y="4213664"/>
                  <a:ext cx="624426" cy="22071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02DA9D-4AAB-5100-B59F-6E8F12F749A0}"/>
                    </a:ext>
                  </a:extLst>
                </p:cNvPr>
                <p:cNvSpPr/>
                <p:nvPr/>
              </p:nvSpPr>
              <p:spPr>
                <a:xfrm>
                  <a:off x="2117841" y="3647090"/>
                  <a:ext cx="880140" cy="2259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E757E9B-8808-3145-4DFE-17AB119DC9F2}"/>
                    </a:ext>
                  </a:extLst>
                </p:cNvPr>
                <p:cNvSpPr/>
                <p:nvPr/>
              </p:nvSpPr>
              <p:spPr>
                <a:xfrm>
                  <a:off x="2852874" y="3424607"/>
                  <a:ext cx="880140" cy="20343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1352EA-B442-FCBE-334E-F13DBF027BEB}"/>
                    </a:ext>
                  </a:extLst>
                </p:cNvPr>
                <p:cNvSpPr/>
                <p:nvPr/>
              </p:nvSpPr>
              <p:spPr>
                <a:xfrm>
                  <a:off x="893379" y="3524132"/>
                  <a:ext cx="571589" cy="22596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49625B7-0C03-DBFF-111C-63C57B794CB7}"/>
                    </a:ext>
                  </a:extLst>
                </p:cNvPr>
                <p:cNvSpPr/>
                <p:nvPr/>
              </p:nvSpPr>
              <p:spPr>
                <a:xfrm>
                  <a:off x="4634826" y="2580252"/>
                  <a:ext cx="93085" cy="93085"/>
                </a:xfrm>
                <a:prstGeom prst="ellips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5FC2674-5B69-894C-B6D5-2EB48C1C2642}"/>
                    </a:ext>
                  </a:extLst>
                </p:cNvPr>
                <p:cNvSpPr/>
                <p:nvPr/>
              </p:nvSpPr>
              <p:spPr>
                <a:xfrm>
                  <a:off x="4645832" y="2626795"/>
                  <a:ext cx="93085" cy="93085"/>
                </a:xfrm>
                <a:prstGeom prst="ellips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880A16C-A8EB-B483-21E0-86A7446CC6D4}"/>
                    </a:ext>
                  </a:extLst>
                </p:cNvPr>
                <p:cNvSpPr/>
                <p:nvPr/>
              </p:nvSpPr>
              <p:spPr>
                <a:xfrm>
                  <a:off x="1077583" y="2894805"/>
                  <a:ext cx="93085" cy="93085"/>
                </a:xfrm>
                <a:prstGeom prst="ellips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66F7206-3675-0407-8538-DE96B436AC5C}"/>
                    </a:ext>
                  </a:extLst>
                </p:cNvPr>
                <p:cNvSpPr/>
                <p:nvPr/>
              </p:nvSpPr>
              <p:spPr>
                <a:xfrm>
                  <a:off x="1093353" y="3015675"/>
                  <a:ext cx="93085" cy="93085"/>
                </a:xfrm>
                <a:prstGeom prst="ellips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SLA</a:t>
                  </a:r>
                </a:p>
              </p:txBody>
            </p:sp>
            <p:pic>
              <p:nvPicPr>
                <p:cNvPr id="30" name="Picture 29">
                  <a:extLst>
                    <a:ext uri="{FF2B5EF4-FFF2-40B4-BE49-F238E27FC236}">
                      <a16:creationId xmlns:a16="http://schemas.microsoft.com/office/drawing/2014/main" id="{7D38F5B6-37D3-DCFB-2277-4C8A80774019}"/>
                    </a:ext>
                  </a:extLst>
                </p:cNvPr>
                <p:cNvPicPr>
                  <a:picLocks noChangeAspect="1"/>
                </p:cNvPicPr>
                <p:nvPr/>
              </p:nvPicPr>
              <p:blipFill rotWithShape="1">
                <a:blip r:embed="rId5"/>
                <a:srcRect t="32943" b="34761"/>
                <a:stretch/>
              </p:blipFill>
              <p:spPr>
                <a:xfrm>
                  <a:off x="697312" y="3124063"/>
                  <a:ext cx="442860" cy="143026"/>
                </a:xfrm>
                <a:prstGeom prst="rect">
                  <a:avLst/>
                </a:prstGeom>
              </p:spPr>
            </p:pic>
            <p:pic>
              <p:nvPicPr>
                <p:cNvPr id="33" name="Picture 32">
                  <a:extLst>
                    <a:ext uri="{FF2B5EF4-FFF2-40B4-BE49-F238E27FC236}">
                      <a16:creationId xmlns:a16="http://schemas.microsoft.com/office/drawing/2014/main" id="{C9F112F7-853D-B123-55DA-778A253328B3}"/>
                    </a:ext>
                  </a:extLst>
                </p:cNvPr>
                <p:cNvPicPr>
                  <a:picLocks noChangeAspect="1"/>
                </p:cNvPicPr>
                <p:nvPr/>
              </p:nvPicPr>
              <p:blipFill>
                <a:blip r:embed="rId6"/>
                <a:stretch>
                  <a:fillRect/>
                </a:stretch>
              </p:blipFill>
              <p:spPr>
                <a:xfrm>
                  <a:off x="697312" y="2571503"/>
                  <a:ext cx="609596" cy="304798"/>
                </a:xfrm>
                <a:prstGeom prst="rect">
                  <a:avLst/>
                </a:prstGeom>
              </p:spPr>
            </p:pic>
            <p:pic>
              <p:nvPicPr>
                <p:cNvPr id="34" name="Picture 33">
                  <a:extLst>
                    <a:ext uri="{FF2B5EF4-FFF2-40B4-BE49-F238E27FC236}">
                      <a16:creationId xmlns:a16="http://schemas.microsoft.com/office/drawing/2014/main" id="{33B111C7-B71E-795C-DF95-7555246A3F5D}"/>
                    </a:ext>
                  </a:extLst>
                </p:cNvPr>
                <p:cNvPicPr>
                  <a:picLocks noChangeAspect="1"/>
                </p:cNvPicPr>
                <p:nvPr/>
              </p:nvPicPr>
              <p:blipFill>
                <a:blip r:embed="rId7"/>
                <a:stretch>
                  <a:fillRect/>
                </a:stretch>
              </p:blipFill>
              <p:spPr>
                <a:xfrm>
                  <a:off x="3692703" y="2361657"/>
                  <a:ext cx="680507" cy="247705"/>
                </a:xfrm>
                <a:prstGeom prst="rect">
                  <a:avLst/>
                </a:prstGeom>
              </p:spPr>
            </p:pic>
            <p:sp>
              <p:nvSpPr>
                <p:cNvPr id="35" name="Rectangle 34">
                  <a:extLst>
                    <a:ext uri="{FF2B5EF4-FFF2-40B4-BE49-F238E27FC236}">
                      <a16:creationId xmlns:a16="http://schemas.microsoft.com/office/drawing/2014/main" id="{CBFE3A00-1E47-6945-0D35-CC508BF592D1}"/>
                    </a:ext>
                  </a:extLst>
                </p:cNvPr>
                <p:cNvSpPr/>
                <p:nvPr/>
              </p:nvSpPr>
              <p:spPr>
                <a:xfrm>
                  <a:off x="3665862" y="2333715"/>
                  <a:ext cx="746235" cy="30479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8649A128-C5B3-49E8-4F56-6DFC0B7B3A73}"/>
                    </a:ext>
                  </a:extLst>
                </p:cNvPr>
                <p:cNvPicPr>
                  <a:picLocks noChangeAspect="1"/>
                </p:cNvPicPr>
                <p:nvPr/>
              </p:nvPicPr>
              <p:blipFill>
                <a:blip r:embed="rId8"/>
                <a:stretch>
                  <a:fillRect/>
                </a:stretch>
              </p:blipFill>
              <p:spPr>
                <a:xfrm>
                  <a:off x="3731439" y="2686710"/>
                  <a:ext cx="568437" cy="143026"/>
                </a:xfrm>
                <a:prstGeom prst="rect">
                  <a:avLst/>
                </a:prstGeom>
                <a:ln w="28575">
                  <a:solidFill>
                    <a:schemeClr val="accent1"/>
                  </a:solidFill>
                </a:ln>
              </p:spPr>
            </p:pic>
            <p:pic>
              <p:nvPicPr>
                <p:cNvPr id="37" name="Picture 36">
                  <a:extLst>
                    <a:ext uri="{FF2B5EF4-FFF2-40B4-BE49-F238E27FC236}">
                      <a16:creationId xmlns:a16="http://schemas.microsoft.com/office/drawing/2014/main" id="{D1EF44A6-D589-A10E-6167-BF0924CD5FC2}"/>
                    </a:ext>
                  </a:extLst>
                </p:cNvPr>
                <p:cNvPicPr>
                  <a:picLocks noChangeAspect="1"/>
                </p:cNvPicPr>
                <p:nvPr/>
              </p:nvPicPr>
              <p:blipFill rotWithShape="1">
                <a:blip r:embed="rId9"/>
                <a:srcRect t="32540" b="25689"/>
                <a:stretch/>
              </p:blipFill>
              <p:spPr>
                <a:xfrm>
                  <a:off x="2969988" y="3463397"/>
                  <a:ext cx="741574" cy="143180"/>
                </a:xfrm>
                <a:prstGeom prst="rect">
                  <a:avLst/>
                </a:prstGeom>
              </p:spPr>
            </p:pic>
            <p:sp>
              <p:nvSpPr>
                <p:cNvPr id="38" name="Oval 37">
                  <a:extLst>
                    <a:ext uri="{FF2B5EF4-FFF2-40B4-BE49-F238E27FC236}">
                      <a16:creationId xmlns:a16="http://schemas.microsoft.com/office/drawing/2014/main" id="{CB97B671-710E-B6CC-3677-531BF91F1195}"/>
                    </a:ext>
                  </a:extLst>
                </p:cNvPr>
                <p:cNvSpPr/>
                <p:nvPr/>
              </p:nvSpPr>
              <p:spPr>
                <a:xfrm>
                  <a:off x="2874182" y="3474520"/>
                  <a:ext cx="93085" cy="93085"/>
                </a:xfrm>
                <a:prstGeom prst="ellips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600" dirty="0"/>
                </a:p>
              </p:txBody>
            </p:sp>
            <p:sp>
              <p:nvSpPr>
                <p:cNvPr id="41" name="TextBox 40">
                  <a:extLst>
                    <a:ext uri="{FF2B5EF4-FFF2-40B4-BE49-F238E27FC236}">
                      <a16:creationId xmlns:a16="http://schemas.microsoft.com/office/drawing/2014/main" id="{F7C6FDB2-0E7C-C05D-6E69-8BA9A61B2AD4}"/>
                    </a:ext>
                  </a:extLst>
                </p:cNvPr>
                <p:cNvSpPr txBox="1"/>
                <p:nvPr/>
              </p:nvSpPr>
              <p:spPr>
                <a:xfrm>
                  <a:off x="2793894" y="3404383"/>
                  <a:ext cx="231576" cy="307777"/>
                </a:xfrm>
                <a:prstGeom prst="rect">
                  <a:avLst/>
                </a:prstGeom>
                <a:noFill/>
              </p:spPr>
              <p:txBody>
                <a:bodyPr wrap="square">
                  <a:spAutoFit/>
                </a:bodyPr>
                <a:lstStyle/>
                <a:p>
                  <a:r>
                    <a:rPr lang="en-US" sz="1400" dirty="0">
                      <a:solidFill>
                        <a:schemeClr val="bg1"/>
                      </a:solidFill>
                    </a:rPr>
                    <a:t>*</a:t>
                  </a:r>
                  <a:endParaRPr lang="en-US" sz="1600" dirty="0">
                    <a:solidFill>
                      <a:schemeClr val="bg1"/>
                    </a:solidFill>
                  </a:endParaRPr>
                </a:p>
              </p:txBody>
            </p:sp>
            <p:sp>
              <p:nvSpPr>
                <p:cNvPr id="42" name="Oval 41">
                  <a:extLst>
                    <a:ext uri="{FF2B5EF4-FFF2-40B4-BE49-F238E27FC236}">
                      <a16:creationId xmlns:a16="http://schemas.microsoft.com/office/drawing/2014/main" id="{1271E57A-CC84-9DDC-88A3-5A379FE31C9E}"/>
                    </a:ext>
                  </a:extLst>
                </p:cNvPr>
                <p:cNvSpPr/>
                <p:nvPr/>
              </p:nvSpPr>
              <p:spPr>
                <a:xfrm>
                  <a:off x="2262420" y="2826330"/>
                  <a:ext cx="93085" cy="93085"/>
                </a:xfrm>
                <a:prstGeom prst="ellips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E6C5505F-BECC-3EDF-CE23-D776DD411892}"/>
                    </a:ext>
                  </a:extLst>
                </p:cNvPr>
                <p:cNvPicPr>
                  <a:picLocks noChangeAspect="1"/>
                </p:cNvPicPr>
                <p:nvPr/>
              </p:nvPicPr>
              <p:blipFill>
                <a:blip r:embed="rId10"/>
                <a:stretch>
                  <a:fillRect/>
                </a:stretch>
              </p:blipFill>
              <p:spPr>
                <a:xfrm>
                  <a:off x="2301942" y="2801366"/>
                  <a:ext cx="450652" cy="214310"/>
                </a:xfrm>
                <a:prstGeom prst="rect">
                  <a:avLst/>
                </a:prstGeom>
              </p:spPr>
            </p:pic>
            <p:sp>
              <p:nvSpPr>
                <p:cNvPr id="44" name="Rectangle 43">
                  <a:extLst>
                    <a:ext uri="{FF2B5EF4-FFF2-40B4-BE49-F238E27FC236}">
                      <a16:creationId xmlns:a16="http://schemas.microsoft.com/office/drawing/2014/main" id="{97A01938-5F75-1B90-AF1D-AD7DDD1D88E9}"/>
                    </a:ext>
                  </a:extLst>
                </p:cNvPr>
                <p:cNvSpPr/>
                <p:nvPr/>
              </p:nvSpPr>
              <p:spPr>
                <a:xfrm>
                  <a:off x="2243495" y="2768538"/>
                  <a:ext cx="543773" cy="30479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D857D22C-4EBB-4429-6966-F93767D04858}"/>
                  </a:ext>
                </a:extLst>
              </p:cNvPr>
              <p:cNvPicPr>
                <a:picLocks noChangeAspect="1"/>
              </p:cNvPicPr>
              <p:nvPr/>
            </p:nvPicPr>
            <p:blipFill>
              <a:blip r:embed="rId11"/>
              <a:stretch>
                <a:fillRect/>
              </a:stretch>
            </p:blipFill>
            <p:spPr>
              <a:xfrm>
                <a:off x="7082619" y="2483342"/>
                <a:ext cx="402637" cy="404756"/>
              </a:xfrm>
              <a:prstGeom prst="rect">
                <a:avLst/>
              </a:prstGeom>
              <a:ln w="25400">
                <a:noFill/>
              </a:ln>
            </p:spPr>
          </p:pic>
          <p:sp>
            <p:nvSpPr>
              <p:cNvPr id="18" name="TextBox 17">
                <a:extLst>
                  <a:ext uri="{FF2B5EF4-FFF2-40B4-BE49-F238E27FC236}">
                    <a16:creationId xmlns:a16="http://schemas.microsoft.com/office/drawing/2014/main" id="{16256BCD-9645-F784-8C04-EE94063F83D1}"/>
                  </a:ext>
                </a:extLst>
              </p:cNvPr>
              <p:cNvSpPr txBox="1"/>
              <p:nvPr/>
            </p:nvSpPr>
            <p:spPr>
              <a:xfrm>
                <a:off x="3935140" y="3332216"/>
                <a:ext cx="231576" cy="307777"/>
              </a:xfrm>
              <a:prstGeom prst="rect">
                <a:avLst/>
              </a:prstGeom>
              <a:noFill/>
            </p:spPr>
            <p:txBody>
              <a:bodyPr wrap="square">
                <a:spAutoFit/>
              </a:bodyPr>
              <a:lstStyle/>
              <a:p>
                <a:r>
                  <a:rPr lang="en-US" sz="1400" dirty="0">
                    <a:solidFill>
                      <a:schemeClr val="bg1"/>
                    </a:solidFill>
                  </a:rPr>
                  <a:t>*</a:t>
                </a:r>
                <a:endParaRPr lang="en-US" sz="1600" dirty="0">
                  <a:solidFill>
                    <a:schemeClr val="bg1"/>
                  </a:solidFill>
                </a:endParaRPr>
              </a:p>
            </p:txBody>
          </p:sp>
          <p:grpSp>
            <p:nvGrpSpPr>
              <p:cNvPr id="27" name="Group 26">
                <a:extLst>
                  <a:ext uri="{FF2B5EF4-FFF2-40B4-BE49-F238E27FC236}">
                    <a16:creationId xmlns:a16="http://schemas.microsoft.com/office/drawing/2014/main" id="{0D36CBAA-43B2-6B19-BB48-4F4E4F074F53}"/>
                  </a:ext>
                </a:extLst>
              </p:cNvPr>
              <p:cNvGrpSpPr/>
              <p:nvPr/>
            </p:nvGrpSpPr>
            <p:grpSpPr>
              <a:xfrm>
                <a:off x="6882305" y="2367642"/>
                <a:ext cx="231576" cy="307777"/>
                <a:chOff x="9397144" y="2395692"/>
                <a:chExt cx="231576" cy="307777"/>
              </a:xfrm>
            </p:grpSpPr>
            <p:sp>
              <p:nvSpPr>
                <p:cNvPr id="20" name="Oval 19">
                  <a:extLst>
                    <a:ext uri="{FF2B5EF4-FFF2-40B4-BE49-F238E27FC236}">
                      <a16:creationId xmlns:a16="http://schemas.microsoft.com/office/drawing/2014/main" id="{DE23EFBA-77BD-1BB4-D472-D2210A41D522}"/>
                    </a:ext>
                  </a:extLst>
                </p:cNvPr>
                <p:cNvSpPr/>
                <p:nvPr/>
              </p:nvSpPr>
              <p:spPr>
                <a:xfrm>
                  <a:off x="9478944" y="2470661"/>
                  <a:ext cx="82296" cy="82296"/>
                </a:xfrm>
                <a:prstGeom prst="ellipse">
                  <a:avLst/>
                </a:prstGeom>
                <a:solidFill>
                  <a:schemeClr val="accent2"/>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9BB9C61-7414-AC17-714C-A945A3BEFD30}"/>
                    </a:ext>
                  </a:extLst>
                </p:cNvPr>
                <p:cNvSpPr txBox="1"/>
                <p:nvPr/>
              </p:nvSpPr>
              <p:spPr>
                <a:xfrm>
                  <a:off x="9397144" y="2395692"/>
                  <a:ext cx="231576" cy="307777"/>
                </a:xfrm>
                <a:prstGeom prst="rect">
                  <a:avLst/>
                </a:prstGeom>
                <a:noFill/>
              </p:spPr>
              <p:txBody>
                <a:bodyPr wrap="square">
                  <a:spAutoFit/>
                </a:bodyPr>
                <a:lstStyle/>
                <a:p>
                  <a:r>
                    <a:rPr lang="en-US" sz="1400" dirty="0">
                      <a:solidFill>
                        <a:schemeClr val="bg1"/>
                      </a:solidFill>
                    </a:rPr>
                    <a:t>*</a:t>
                  </a:r>
                  <a:endParaRPr lang="en-US" sz="1600" dirty="0">
                    <a:solidFill>
                      <a:schemeClr val="bg1"/>
                    </a:solidFill>
                  </a:endParaRPr>
                </a:p>
              </p:txBody>
            </p:sp>
          </p:grpSp>
          <p:pic>
            <p:nvPicPr>
              <p:cNvPr id="28" name="Picture 27">
                <a:extLst>
                  <a:ext uri="{FF2B5EF4-FFF2-40B4-BE49-F238E27FC236}">
                    <a16:creationId xmlns:a16="http://schemas.microsoft.com/office/drawing/2014/main" id="{DB86B208-BF1C-F04E-A62B-4E58E5E6358D}"/>
                  </a:ext>
                </a:extLst>
              </p:cNvPr>
              <p:cNvPicPr>
                <a:picLocks noChangeAspect="1"/>
              </p:cNvPicPr>
              <p:nvPr/>
            </p:nvPicPr>
            <p:blipFill>
              <a:blip r:embed="rId12"/>
              <a:stretch>
                <a:fillRect/>
              </a:stretch>
            </p:blipFill>
            <p:spPr>
              <a:xfrm>
                <a:off x="3193843" y="2238759"/>
                <a:ext cx="235778" cy="138323"/>
              </a:xfrm>
              <a:prstGeom prst="rect">
                <a:avLst/>
              </a:prstGeom>
            </p:spPr>
          </p:pic>
          <p:sp>
            <p:nvSpPr>
              <p:cNvPr id="32" name="Oval 31">
                <a:extLst>
                  <a:ext uri="{FF2B5EF4-FFF2-40B4-BE49-F238E27FC236}">
                    <a16:creationId xmlns:a16="http://schemas.microsoft.com/office/drawing/2014/main" id="{1618A43D-CB43-1AAD-82B8-4BA7109D57AE}"/>
                  </a:ext>
                </a:extLst>
              </p:cNvPr>
              <p:cNvSpPr/>
              <p:nvPr/>
            </p:nvSpPr>
            <p:spPr>
              <a:xfrm>
                <a:off x="3274098" y="2129809"/>
                <a:ext cx="82296" cy="82296"/>
              </a:xfrm>
              <a:prstGeom prst="ellipse">
                <a:avLst/>
              </a:prstGeom>
              <a:solidFill>
                <a:schemeClr val="accent2"/>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Rectangle 53">
              <a:extLst>
                <a:ext uri="{FF2B5EF4-FFF2-40B4-BE49-F238E27FC236}">
                  <a16:creationId xmlns:a16="http://schemas.microsoft.com/office/drawing/2014/main" id="{EA547C7D-3453-1F80-1856-0C688097A23A}"/>
                </a:ext>
              </a:extLst>
            </p:cNvPr>
            <p:cNvSpPr/>
            <p:nvPr/>
          </p:nvSpPr>
          <p:spPr>
            <a:xfrm>
              <a:off x="234774" y="5898095"/>
              <a:ext cx="395417" cy="263813"/>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4BF27C3F-8B67-13E5-AF6C-3CCDB7C85127}"/>
                </a:ext>
              </a:extLst>
            </p:cNvPr>
            <p:cNvSpPr txBox="1"/>
            <p:nvPr/>
          </p:nvSpPr>
          <p:spPr>
            <a:xfrm>
              <a:off x="566497" y="5889613"/>
              <a:ext cx="2723490" cy="294900"/>
            </a:xfrm>
            <a:prstGeom prst="rect">
              <a:avLst/>
            </a:prstGeom>
            <a:noFill/>
          </p:spPr>
          <p:txBody>
            <a:bodyPr wrap="none" rtlCol="0">
              <a:spAutoFit/>
            </a:bodyPr>
            <a:lstStyle/>
            <a:p>
              <a:r>
                <a:rPr lang="en-US" sz="1100" dirty="0"/>
                <a:t>Partner institution (senior scientists)</a:t>
              </a:r>
            </a:p>
          </p:txBody>
        </p:sp>
        <p:sp>
          <p:nvSpPr>
            <p:cNvPr id="56" name="Rectangle 55">
              <a:extLst>
                <a:ext uri="{FF2B5EF4-FFF2-40B4-BE49-F238E27FC236}">
                  <a16:creationId xmlns:a16="http://schemas.microsoft.com/office/drawing/2014/main" id="{0DFDA1E9-BDE1-5E13-76EC-AAB93DBCAA13}"/>
                </a:ext>
              </a:extLst>
            </p:cNvPr>
            <p:cNvSpPr/>
            <p:nvPr/>
          </p:nvSpPr>
          <p:spPr>
            <a:xfrm>
              <a:off x="547385" y="4113875"/>
              <a:ext cx="543773" cy="27080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12B9C89-B091-9CE9-DC37-5123F67191CC}"/>
                </a:ext>
              </a:extLst>
            </p:cNvPr>
            <p:cNvSpPr/>
            <p:nvPr/>
          </p:nvSpPr>
          <p:spPr>
            <a:xfrm>
              <a:off x="682768" y="3616541"/>
              <a:ext cx="395417" cy="298202"/>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extBox 58">
            <a:extLst>
              <a:ext uri="{FF2B5EF4-FFF2-40B4-BE49-F238E27FC236}">
                <a16:creationId xmlns:a16="http://schemas.microsoft.com/office/drawing/2014/main" id="{FDBC2C7C-AB2C-049C-0EE7-DDC9868928FB}"/>
              </a:ext>
            </a:extLst>
          </p:cNvPr>
          <p:cNvSpPr txBox="1"/>
          <p:nvPr/>
        </p:nvSpPr>
        <p:spPr>
          <a:xfrm>
            <a:off x="318761" y="1263583"/>
            <a:ext cx="5060076" cy="6463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dirty="0">
                <a:solidFill>
                  <a:schemeClr val="accent3"/>
                </a:solidFill>
              </a:rPr>
              <a:t>Institutions of students participating in Center for Bright Beams research</a:t>
            </a:r>
          </a:p>
        </p:txBody>
      </p:sp>
      <p:grpSp>
        <p:nvGrpSpPr>
          <p:cNvPr id="98" name="Group 97">
            <a:extLst>
              <a:ext uri="{FF2B5EF4-FFF2-40B4-BE49-F238E27FC236}">
                <a16:creationId xmlns:a16="http://schemas.microsoft.com/office/drawing/2014/main" id="{285EBE6B-3E46-36F4-E4B9-8E3F7A0C51D9}"/>
              </a:ext>
            </a:extLst>
          </p:cNvPr>
          <p:cNvGrpSpPr/>
          <p:nvPr/>
        </p:nvGrpSpPr>
        <p:grpSpPr>
          <a:xfrm>
            <a:off x="6886766" y="947618"/>
            <a:ext cx="2307042" cy="2057672"/>
            <a:chOff x="688364" y="891811"/>
            <a:chExt cx="2307042" cy="2057672"/>
          </a:xfrm>
        </p:grpSpPr>
        <p:pic>
          <p:nvPicPr>
            <p:cNvPr id="99" name="Picture 98">
              <a:extLst>
                <a:ext uri="{FF2B5EF4-FFF2-40B4-BE49-F238E27FC236}">
                  <a16:creationId xmlns:a16="http://schemas.microsoft.com/office/drawing/2014/main" id="{94585D60-548E-98F7-5189-C1633DDDF834}"/>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32000" contrast="-9000"/>
                      </a14:imgEffect>
                    </a14:imgLayer>
                  </a14:imgProps>
                </a:ext>
                <a:ext uri="{28A0092B-C50C-407E-A947-70E740481C1C}">
                  <a14:useLocalDpi xmlns:a14="http://schemas.microsoft.com/office/drawing/2010/main"/>
                </a:ext>
              </a:extLst>
            </a:blip>
            <a:srcRect b="6141"/>
            <a:stretch/>
          </p:blipFill>
          <p:spPr>
            <a:xfrm>
              <a:off x="1248942" y="891811"/>
              <a:ext cx="1119171" cy="1347132"/>
            </a:xfrm>
            <a:prstGeom prst="rect">
              <a:avLst/>
            </a:prstGeom>
            <a:ln>
              <a:noFill/>
            </a:ln>
            <a:effectLst>
              <a:outerShdw blurRad="50800" dist="76200" dir="2700000" algn="tl" rotWithShape="0">
                <a:prstClr val="black">
                  <a:alpha val="40000"/>
                </a:prstClr>
              </a:outerShdw>
            </a:effectLst>
          </p:spPr>
        </p:pic>
        <p:sp>
          <p:nvSpPr>
            <p:cNvPr id="100" name="TextBox 99">
              <a:extLst>
                <a:ext uri="{FF2B5EF4-FFF2-40B4-BE49-F238E27FC236}">
                  <a16:creationId xmlns:a16="http://schemas.microsoft.com/office/drawing/2014/main" id="{BDAF0D2D-3AE7-DD1C-CD60-1561D4C277B2}"/>
                </a:ext>
              </a:extLst>
            </p:cNvPr>
            <p:cNvSpPr txBox="1"/>
            <p:nvPr/>
          </p:nvSpPr>
          <p:spPr>
            <a:xfrm>
              <a:off x="688364" y="2210819"/>
              <a:ext cx="2307042" cy="738664"/>
            </a:xfrm>
            <a:prstGeom prst="rect">
              <a:avLst/>
            </a:prstGeom>
            <a:noFill/>
          </p:spPr>
          <p:txBody>
            <a:bodyPr wrap="none" rtlCol="0">
              <a:spAutoFit/>
            </a:bodyPr>
            <a:lstStyle/>
            <a:p>
              <a:pPr algn="ctr"/>
              <a:r>
                <a:rPr lang="en-US" sz="1400" dirty="0">
                  <a:solidFill>
                    <a:schemeClr val="bg1">
                      <a:lumMod val="10000"/>
                    </a:schemeClr>
                  </a:solidFill>
                </a:rPr>
                <a:t>Brianna Harris Davis</a:t>
              </a:r>
              <a:br>
                <a:rPr lang="en-US" sz="1400" dirty="0">
                  <a:solidFill>
                    <a:schemeClr val="bg1">
                      <a:lumMod val="10000"/>
                    </a:schemeClr>
                  </a:solidFill>
                </a:rPr>
              </a:br>
              <a:r>
                <a:rPr lang="en-US" sz="1400" dirty="0">
                  <a:solidFill>
                    <a:schemeClr val="bg1">
                      <a:lumMod val="10000"/>
                    </a:schemeClr>
                  </a:solidFill>
                </a:rPr>
                <a:t>MS, Clark Atlanta</a:t>
              </a:r>
              <a:br>
                <a:rPr lang="en-US" sz="1400" dirty="0">
                  <a:solidFill>
                    <a:schemeClr val="bg1">
                      <a:lumMod val="10000"/>
                    </a:schemeClr>
                  </a:solidFill>
                </a:rPr>
              </a:br>
              <a:r>
                <a:rPr lang="en-US" sz="1400" dirty="0">
                  <a:solidFill>
                    <a:schemeClr val="bg1">
                      <a:lumMod val="10000"/>
                    </a:schemeClr>
                  </a:solidFill>
                </a:rPr>
                <a:t>Now a HS Physics teacher</a:t>
              </a:r>
            </a:p>
          </p:txBody>
        </p:sp>
      </p:grpSp>
      <p:grpSp>
        <p:nvGrpSpPr>
          <p:cNvPr id="102" name="Group 101">
            <a:extLst>
              <a:ext uri="{FF2B5EF4-FFF2-40B4-BE49-F238E27FC236}">
                <a16:creationId xmlns:a16="http://schemas.microsoft.com/office/drawing/2014/main" id="{3F443FD8-D056-D808-F7CA-95168DB4189D}"/>
              </a:ext>
            </a:extLst>
          </p:cNvPr>
          <p:cNvGrpSpPr/>
          <p:nvPr/>
        </p:nvGrpSpPr>
        <p:grpSpPr>
          <a:xfrm>
            <a:off x="7108307" y="4765639"/>
            <a:ext cx="1797243" cy="2602811"/>
            <a:chOff x="5545746" y="4775336"/>
            <a:chExt cx="1797243" cy="2602811"/>
          </a:xfrm>
        </p:grpSpPr>
        <p:sp>
          <p:nvSpPr>
            <p:cNvPr id="103" name="TextBox 102">
              <a:extLst>
                <a:ext uri="{FF2B5EF4-FFF2-40B4-BE49-F238E27FC236}">
                  <a16:creationId xmlns:a16="http://schemas.microsoft.com/office/drawing/2014/main" id="{66B40141-B206-6D88-A64D-BD8252A441F1}"/>
                </a:ext>
              </a:extLst>
            </p:cNvPr>
            <p:cNvSpPr txBox="1"/>
            <p:nvPr/>
          </p:nvSpPr>
          <p:spPr>
            <a:xfrm>
              <a:off x="5545746" y="5931597"/>
              <a:ext cx="1797243" cy="1446550"/>
            </a:xfrm>
            <a:prstGeom prst="rect">
              <a:avLst/>
            </a:prstGeom>
            <a:noFill/>
          </p:spPr>
          <p:txBody>
            <a:bodyPr wrap="square" rtlCol="0">
              <a:spAutoFit/>
            </a:bodyPr>
            <a:lstStyle/>
            <a:p>
              <a:pPr algn="ctr"/>
              <a:r>
                <a:rPr lang="en-US" sz="1400" dirty="0">
                  <a:solidFill>
                    <a:schemeClr val="bg1">
                      <a:lumMod val="10000"/>
                    </a:schemeClr>
                  </a:solidFill>
                </a:rPr>
                <a:t>Frank </a:t>
              </a:r>
              <a:r>
                <a:rPr lang="en-US" sz="1400" dirty="0" err="1">
                  <a:solidFill>
                    <a:schemeClr val="bg1">
                      <a:lumMod val="10000"/>
                    </a:schemeClr>
                  </a:solidFill>
                </a:rPr>
                <a:t>Ikponmwen</a:t>
              </a:r>
              <a:endParaRPr lang="en-US" sz="1400" dirty="0">
                <a:solidFill>
                  <a:schemeClr val="bg1">
                    <a:lumMod val="10000"/>
                  </a:schemeClr>
                </a:solidFill>
              </a:endParaRPr>
            </a:p>
            <a:p>
              <a:pPr algn="ctr"/>
              <a:r>
                <a:rPr lang="en-US" sz="1400" dirty="0">
                  <a:solidFill>
                    <a:schemeClr val="tx1">
                      <a:lumMod val="75000"/>
                      <a:lumOff val="25000"/>
                    </a:schemeClr>
                  </a:solidFill>
                </a:rPr>
                <a:t>PhD, Clark Atlanta</a:t>
              </a:r>
            </a:p>
            <a:p>
              <a:pPr algn="ctr"/>
              <a:r>
                <a:rPr lang="en-US" sz="1400" dirty="0">
                  <a:solidFill>
                    <a:schemeClr val="tx1">
                      <a:lumMod val="75000"/>
                      <a:lumOff val="25000"/>
                    </a:schemeClr>
                  </a:solidFill>
                </a:rPr>
                <a:t>Now Analytical Chemist at US FDA</a:t>
              </a:r>
            </a:p>
            <a:p>
              <a:pPr algn="ctr"/>
              <a:endParaRPr lang="en-US" sz="1600" b="1" dirty="0">
                <a:solidFill>
                  <a:srgbClr val="C00000"/>
                </a:solidFill>
              </a:endParaRPr>
            </a:p>
            <a:p>
              <a:pPr algn="ctr"/>
              <a:endParaRPr lang="en-US" sz="1600" dirty="0">
                <a:solidFill>
                  <a:schemeClr val="bg1">
                    <a:lumMod val="10000"/>
                  </a:schemeClr>
                </a:solidFill>
              </a:endParaRPr>
            </a:p>
          </p:txBody>
        </p:sp>
        <p:pic>
          <p:nvPicPr>
            <p:cNvPr id="105" name="Picture 104">
              <a:extLst>
                <a:ext uri="{FF2B5EF4-FFF2-40B4-BE49-F238E27FC236}">
                  <a16:creationId xmlns:a16="http://schemas.microsoft.com/office/drawing/2014/main" id="{5C7D6694-31FF-CA6D-D8C0-2C6A068B6E58}"/>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t="10872"/>
            <a:stretch/>
          </p:blipFill>
          <p:spPr>
            <a:xfrm>
              <a:off x="5997646" y="4775336"/>
              <a:ext cx="952725" cy="1179084"/>
            </a:xfrm>
            <a:prstGeom prst="rect">
              <a:avLst/>
            </a:prstGeom>
            <a:ln w="9525">
              <a:noFill/>
            </a:ln>
            <a:effectLst>
              <a:outerShdw blurRad="50800" dist="76200" dir="2700000" algn="tl" rotWithShape="0">
                <a:prstClr val="black">
                  <a:alpha val="40000"/>
                </a:prstClr>
              </a:outerShdw>
            </a:effectLst>
          </p:spPr>
        </p:pic>
      </p:grpSp>
    </p:spTree>
    <p:extLst>
      <p:ext uri="{BB962C8B-B14F-4D97-AF65-F5344CB8AC3E}">
        <p14:creationId xmlns:p14="http://schemas.microsoft.com/office/powerpoint/2010/main" val="2817321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493B7-503E-B176-BADD-20F618F40F37}"/>
              </a:ext>
            </a:extLst>
          </p:cNvPr>
          <p:cNvSpPr>
            <a:spLocks noGrp="1"/>
          </p:cNvSpPr>
          <p:nvPr>
            <p:ph type="title"/>
          </p:nvPr>
        </p:nvSpPr>
        <p:spPr/>
        <p:txBody>
          <a:bodyPr/>
          <a:lstStyle/>
          <a:p>
            <a:r>
              <a:rPr lang="en-US" dirty="0"/>
              <a:t>Pubs/proceedings 6/22-3/23</a:t>
            </a:r>
          </a:p>
        </p:txBody>
      </p:sp>
      <p:sp>
        <p:nvSpPr>
          <p:cNvPr id="4" name="Date Placeholder 3">
            <a:extLst>
              <a:ext uri="{FF2B5EF4-FFF2-40B4-BE49-F238E27FC236}">
                <a16:creationId xmlns:a16="http://schemas.microsoft.com/office/drawing/2014/main" id="{2D133B41-422F-D5F4-B0B0-5A5B834B45B4}"/>
              </a:ext>
            </a:extLst>
          </p:cNvPr>
          <p:cNvSpPr>
            <a:spLocks noGrp="1"/>
          </p:cNvSpPr>
          <p:nvPr>
            <p:ph type="dt" sz="half" idx="10"/>
          </p:nvPr>
        </p:nvSpPr>
        <p:spPr/>
        <p:txBody>
          <a:bodyPr/>
          <a:lstStyle/>
          <a:p>
            <a:r>
              <a:rPr lang="en-US"/>
              <a:t>March 15, 2024</a:t>
            </a:r>
            <a:endParaRPr lang="en-US" dirty="0"/>
          </a:p>
        </p:txBody>
      </p:sp>
      <p:sp>
        <p:nvSpPr>
          <p:cNvPr id="5" name="Footer Placeholder 4">
            <a:extLst>
              <a:ext uri="{FF2B5EF4-FFF2-40B4-BE49-F238E27FC236}">
                <a16:creationId xmlns:a16="http://schemas.microsoft.com/office/drawing/2014/main" id="{E896B77A-C2EC-68EC-4E5C-1AD8EC399142}"/>
              </a:ext>
            </a:extLst>
          </p:cNvPr>
          <p:cNvSpPr>
            <a:spLocks noGrp="1"/>
          </p:cNvSpPr>
          <p:nvPr>
            <p:ph type="ftr" sz="quarter" idx="11"/>
          </p:nvPr>
        </p:nvSpPr>
        <p:spPr/>
        <p:txBody>
          <a:bodyPr/>
          <a:lstStyle/>
          <a:p>
            <a:r>
              <a:rPr lang="en-US"/>
              <a:t>Patterson | EAB Meeting</a:t>
            </a:r>
          </a:p>
        </p:txBody>
      </p:sp>
      <p:sp>
        <p:nvSpPr>
          <p:cNvPr id="6" name="Slide Number Placeholder 5">
            <a:extLst>
              <a:ext uri="{FF2B5EF4-FFF2-40B4-BE49-F238E27FC236}">
                <a16:creationId xmlns:a16="http://schemas.microsoft.com/office/drawing/2014/main" id="{47C4D9D7-11CF-BF26-5A49-2932F176F032}"/>
              </a:ext>
            </a:extLst>
          </p:cNvPr>
          <p:cNvSpPr>
            <a:spLocks noGrp="1"/>
          </p:cNvSpPr>
          <p:nvPr>
            <p:ph type="sldNum" sz="quarter" idx="12"/>
          </p:nvPr>
        </p:nvSpPr>
        <p:spPr/>
        <p:txBody>
          <a:bodyPr/>
          <a:lstStyle/>
          <a:p>
            <a:fld id="{921CBE81-14BD-7343-B359-01BCBA3179F9}" type="slidenum">
              <a:rPr lang="en-US" smtClean="0"/>
              <a:t>8</a:t>
            </a:fld>
            <a:endParaRPr lang="en-US"/>
          </a:p>
        </p:txBody>
      </p:sp>
      <p:sp>
        <p:nvSpPr>
          <p:cNvPr id="2" name="TextBox 1">
            <a:extLst>
              <a:ext uri="{FF2B5EF4-FFF2-40B4-BE49-F238E27FC236}">
                <a16:creationId xmlns:a16="http://schemas.microsoft.com/office/drawing/2014/main" id="{C0A10F24-69A8-5B5D-6B53-23E8604C933F}"/>
              </a:ext>
            </a:extLst>
          </p:cNvPr>
          <p:cNvSpPr txBox="1"/>
          <p:nvPr/>
        </p:nvSpPr>
        <p:spPr>
          <a:xfrm>
            <a:off x="1400955" y="816010"/>
            <a:ext cx="6797566" cy="369332"/>
          </a:xfrm>
          <a:prstGeom prst="rect">
            <a:avLst/>
          </a:prstGeom>
          <a:noFill/>
        </p:spPr>
        <p:txBody>
          <a:bodyPr wrap="none" rtlCol="0">
            <a:spAutoFit/>
          </a:bodyPr>
          <a:lstStyle/>
          <a:p>
            <a:pPr algn="ctr"/>
            <a:r>
              <a:rPr lang="en-US" dirty="0"/>
              <a:t>Colors show the univ. </a:t>
            </a:r>
            <a:r>
              <a:rPr lang="en-US" b="1" dirty="0"/>
              <a:t>departments/institutions</a:t>
            </a:r>
            <a:r>
              <a:rPr lang="en-US" dirty="0"/>
              <a:t> of the authors.  </a:t>
            </a:r>
          </a:p>
        </p:txBody>
      </p:sp>
      <p:graphicFrame>
        <p:nvGraphicFramePr>
          <p:cNvPr id="12" name="Table 13">
            <a:extLst>
              <a:ext uri="{FF2B5EF4-FFF2-40B4-BE49-F238E27FC236}">
                <a16:creationId xmlns:a16="http://schemas.microsoft.com/office/drawing/2014/main" id="{EEC8776C-833A-AD4D-92F1-76BF08AD078B}"/>
              </a:ext>
            </a:extLst>
          </p:cNvPr>
          <p:cNvGraphicFramePr>
            <a:graphicFrameLocks noGrp="1"/>
          </p:cNvGraphicFramePr>
          <p:nvPr>
            <p:extLst>
              <p:ext uri="{D42A27DB-BD31-4B8C-83A1-F6EECF244321}">
                <p14:modId xmlns:p14="http://schemas.microsoft.com/office/powerpoint/2010/main" val="2000525954"/>
              </p:ext>
            </p:extLst>
          </p:nvPr>
        </p:nvGraphicFramePr>
        <p:xfrm>
          <a:off x="92530" y="1185341"/>
          <a:ext cx="8876414" cy="5463009"/>
        </p:xfrm>
        <a:graphic>
          <a:graphicData uri="http://schemas.openxmlformats.org/drawingml/2006/table">
            <a:tbl>
              <a:tblPr bandRow="1">
                <a:tableStyleId>{16D9F66E-5EB9-4882-86FB-DCBF35E3C3E4}</a:tableStyleId>
              </a:tblPr>
              <a:tblGrid>
                <a:gridCol w="7581899">
                  <a:extLst>
                    <a:ext uri="{9D8B030D-6E8A-4147-A177-3AD203B41FA5}">
                      <a16:colId xmlns:a16="http://schemas.microsoft.com/office/drawing/2014/main" val="188014699"/>
                    </a:ext>
                  </a:extLst>
                </a:gridCol>
                <a:gridCol w="1294515">
                  <a:extLst>
                    <a:ext uri="{9D8B030D-6E8A-4147-A177-3AD203B41FA5}">
                      <a16:colId xmlns:a16="http://schemas.microsoft.com/office/drawing/2014/main" val="2051097203"/>
                    </a:ext>
                  </a:extLst>
                </a:gridCol>
              </a:tblGrid>
              <a:tr h="220742">
                <a:tc>
                  <a:txBody>
                    <a:bodyPr/>
                    <a:lstStyle/>
                    <a:p>
                      <a:pPr algn="l" fontAlgn="b"/>
                      <a:r>
                        <a:rPr lang="en-US" sz="700" b="0" u="none" strike="noStrike" dirty="0">
                          <a:solidFill>
                            <a:schemeClr val="tx1"/>
                          </a:solidFill>
                          <a:effectLst/>
                        </a:rPr>
                        <a:t>C. M. Pierce, D. B. Durham, F. </a:t>
                      </a:r>
                      <a:r>
                        <a:rPr lang="en-US" sz="700" b="0" u="none" strike="noStrike" dirty="0" err="1">
                          <a:solidFill>
                            <a:schemeClr val="tx1"/>
                          </a:solidFill>
                          <a:effectLst/>
                        </a:rPr>
                        <a:t>Riminucci</a:t>
                      </a:r>
                      <a:r>
                        <a:rPr lang="en-US" sz="700" b="0" u="none" strike="noStrike" dirty="0">
                          <a:solidFill>
                            <a:schemeClr val="tx1"/>
                          </a:solidFill>
                          <a:effectLst/>
                        </a:rPr>
                        <a:t>, S. </a:t>
                      </a:r>
                      <a:r>
                        <a:rPr lang="en-US" sz="700" b="0" u="none" strike="noStrike" dirty="0" err="1">
                          <a:solidFill>
                            <a:schemeClr val="tx1"/>
                          </a:solidFill>
                          <a:effectLst/>
                        </a:rPr>
                        <a:t>Dhuey</a:t>
                      </a:r>
                      <a:r>
                        <a:rPr lang="en-US" sz="700" b="0" u="none" strike="noStrike" dirty="0">
                          <a:solidFill>
                            <a:schemeClr val="tx1"/>
                          </a:solidFill>
                          <a:effectLst/>
                        </a:rPr>
                        <a:t>, I. Bazarov, J. Maxson, A. M. Minor, and D. </a:t>
                      </a:r>
                      <a:r>
                        <a:rPr lang="en-US" sz="700" b="0" u="none" strike="noStrike" dirty="0" err="1">
                          <a:solidFill>
                            <a:schemeClr val="tx1"/>
                          </a:solidFill>
                          <a:effectLst/>
                        </a:rPr>
                        <a:t>Filippetto</a:t>
                      </a:r>
                      <a:r>
                        <a:rPr lang="en-US" sz="700" b="0" u="none" strike="noStrike" dirty="0">
                          <a:solidFill>
                            <a:schemeClr val="tx1"/>
                          </a:solidFill>
                          <a:effectLst/>
                        </a:rPr>
                        <a:t>, “Experimental Characterization of Photoemission from Plasmonic Nanogroove Arrays,” Phys. Rev. Appl., vol. 19, no. 3, p. 034034, Mar. 2023, </a:t>
                      </a:r>
                      <a:r>
                        <a:rPr lang="en-US" sz="700" b="0" u="none" strike="noStrike" dirty="0" err="1">
                          <a:solidFill>
                            <a:schemeClr val="tx1"/>
                          </a:solidFill>
                          <a:effectLst/>
                        </a:rPr>
                        <a:t>doi</a:t>
                      </a:r>
                      <a:r>
                        <a:rPr lang="en-US" sz="700" b="0" u="none" strike="noStrike" dirty="0">
                          <a:solidFill>
                            <a:schemeClr val="tx1"/>
                          </a:solidFill>
                          <a:effectLst/>
                        </a:rPr>
                        <a:t>: 10.1103/PhysRevApplied.19.034034.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bg1"/>
                          </a:solidFill>
                          <a:effectLst/>
                          <a:highlight>
                            <a:srgbClr val="770506"/>
                          </a:highlight>
                        </a:rPr>
                        <a:t>Chicago</a:t>
                      </a:r>
                      <a:r>
                        <a:rPr lang="en-US" sz="700" b="0" u="none" strike="noStrike" dirty="0">
                          <a:solidFill>
                            <a:schemeClr val="tx1"/>
                          </a:solidFill>
                          <a:effectLst/>
                          <a:highlight>
                            <a:srgbClr val="770506"/>
                          </a:highlight>
                        </a:rPr>
                        <a:t> </a:t>
                      </a:r>
                      <a:r>
                        <a:rPr lang="en-US" sz="700" b="0" u="none" strike="noStrike" dirty="0">
                          <a:solidFill>
                            <a:schemeClr val="tx1"/>
                          </a:solidFill>
                          <a:effectLst/>
                        </a:rPr>
                        <a:t> </a:t>
                      </a:r>
                      <a:r>
                        <a:rPr lang="en-US" sz="700" b="0" u="none" strike="noStrike" dirty="0">
                          <a:solidFill>
                            <a:schemeClr val="tx1"/>
                          </a:solidFill>
                          <a:effectLst/>
                          <a:highlight>
                            <a:srgbClr val="FF00FF"/>
                          </a:highlight>
                        </a:rPr>
                        <a:t>LEPP</a:t>
                      </a:r>
                      <a:endParaRPr lang="en-US" sz="700" b="0" i="0" u="none" strike="noStrike" dirty="0">
                        <a:solidFill>
                          <a:schemeClr val="tx1"/>
                        </a:solidFill>
                        <a:effectLst/>
                        <a:highlight>
                          <a:srgbClr val="FF00FF"/>
                        </a:highlight>
                        <a:latin typeface="Calibri" panose="020F0502020204030204" pitchFamily="34" charset="0"/>
                      </a:endParaRPr>
                    </a:p>
                  </a:txBody>
                  <a:tcPr marL="9525" marR="9525" marT="9525" marB="0" anchor="ctr"/>
                </a:tc>
                <a:extLst>
                  <a:ext uri="{0D108BD9-81ED-4DB2-BD59-A6C34878D82A}">
                    <a16:rowId xmlns:a16="http://schemas.microsoft.com/office/drawing/2014/main" val="388881089"/>
                  </a:ext>
                </a:extLst>
              </a:tr>
              <a:tr h="220742">
                <a:tc>
                  <a:txBody>
                    <a:bodyPr/>
                    <a:lstStyle/>
                    <a:p>
                      <a:pPr algn="l" fontAlgn="b"/>
                      <a:r>
                        <a:rPr lang="en-US" sz="700" b="0" u="none" strike="noStrike" dirty="0">
                          <a:solidFill>
                            <a:schemeClr val="tx1"/>
                          </a:solidFill>
                          <a:effectLst/>
                        </a:rPr>
                        <a:t>A. </a:t>
                      </a:r>
                      <a:r>
                        <a:rPr lang="en-US" sz="700" b="0" u="none" strike="noStrike" dirty="0" err="1">
                          <a:solidFill>
                            <a:schemeClr val="tx1"/>
                          </a:solidFill>
                          <a:effectLst/>
                        </a:rPr>
                        <a:t>Kachwala</a:t>
                      </a:r>
                      <a:r>
                        <a:rPr lang="en-US" sz="700" b="0" u="none" strike="noStrike" dirty="0">
                          <a:solidFill>
                            <a:schemeClr val="tx1"/>
                          </a:solidFill>
                          <a:effectLst/>
                        </a:rPr>
                        <a:t>, O. </a:t>
                      </a:r>
                      <a:r>
                        <a:rPr lang="en-US" sz="700" b="0" u="none" strike="noStrike" dirty="0" err="1">
                          <a:solidFill>
                            <a:schemeClr val="tx1"/>
                          </a:solidFill>
                          <a:effectLst/>
                        </a:rPr>
                        <a:t>Chubenko</a:t>
                      </a:r>
                      <a:r>
                        <a:rPr lang="en-US" sz="700" b="0" u="none" strike="noStrike" dirty="0">
                          <a:solidFill>
                            <a:schemeClr val="tx1"/>
                          </a:solidFill>
                          <a:effectLst/>
                        </a:rPr>
                        <a:t>, D. Kim, E. I. </a:t>
                      </a:r>
                      <a:r>
                        <a:rPr lang="en-US" sz="700" b="0" u="none" strike="noStrike" dirty="0" err="1">
                          <a:solidFill>
                            <a:schemeClr val="tx1"/>
                          </a:solidFill>
                          <a:effectLst/>
                        </a:rPr>
                        <a:t>Simakov</a:t>
                      </a:r>
                      <a:r>
                        <a:rPr lang="en-US" sz="700" b="0" u="none" strike="noStrike" dirty="0">
                          <a:solidFill>
                            <a:schemeClr val="tx1"/>
                          </a:solidFill>
                          <a:effectLst/>
                        </a:rPr>
                        <a:t>, and S. Karkare, “Quantum efficiency, photoemission energy spectra, and mean transverse energy of </a:t>
                      </a:r>
                      <a:r>
                        <a:rPr lang="en-US" sz="700" b="0" u="none" strike="noStrike" dirty="0" err="1">
                          <a:solidFill>
                            <a:schemeClr val="tx1"/>
                          </a:solidFill>
                          <a:effectLst/>
                        </a:rPr>
                        <a:t>ultrananocrystalline</a:t>
                      </a:r>
                      <a:r>
                        <a:rPr lang="en-US" sz="700" b="0" u="none" strike="noStrike" dirty="0">
                          <a:solidFill>
                            <a:schemeClr val="tx1"/>
                          </a:solidFill>
                          <a:effectLst/>
                        </a:rPr>
                        <a:t> diamond photocathode,” Journal of Applied Physics, vol. 132, no. 22, p. 224901, Dec. 2022, </a:t>
                      </a:r>
                      <a:r>
                        <a:rPr lang="en-US" sz="700" b="0" u="none" strike="noStrike" dirty="0" err="1">
                          <a:solidFill>
                            <a:schemeClr val="tx1"/>
                          </a:solidFill>
                          <a:effectLst/>
                        </a:rPr>
                        <a:t>doi</a:t>
                      </a:r>
                      <a:r>
                        <a:rPr lang="en-US" sz="700" b="0" u="none" strike="noStrike" dirty="0">
                          <a:solidFill>
                            <a:schemeClr val="tx1"/>
                          </a:solidFill>
                          <a:effectLst/>
                        </a:rPr>
                        <a:t>: 10.1063/5.0130114.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FF00"/>
                          </a:highlight>
                        </a:rPr>
                        <a:t>ASU</a:t>
                      </a:r>
                      <a:r>
                        <a:rPr lang="en-US" sz="700" b="0" u="none" strike="noStrike" dirty="0">
                          <a:solidFill>
                            <a:schemeClr val="tx1"/>
                          </a:solidFill>
                          <a:effectLst/>
                        </a:rPr>
                        <a:t> </a:t>
                      </a:r>
                      <a:r>
                        <a:rPr lang="en-US" sz="700" b="0" u="none" strike="noStrike" dirty="0">
                          <a:solidFill>
                            <a:schemeClr val="bg1"/>
                          </a:solidFill>
                          <a:effectLst/>
                          <a:highlight>
                            <a:srgbClr val="770506"/>
                          </a:highlight>
                        </a:rPr>
                        <a:t>Chicago</a:t>
                      </a:r>
                      <a:r>
                        <a:rPr lang="en-US" sz="700" b="0" u="none" strike="noStrike" dirty="0">
                          <a:solidFill>
                            <a:schemeClr val="tx1"/>
                          </a:solidFill>
                          <a:effectLst/>
                        </a:rPr>
                        <a:t> </a:t>
                      </a:r>
                      <a:r>
                        <a:rPr lang="en-US" sz="700" b="0" u="none" strike="noStrike" dirty="0">
                          <a:solidFill>
                            <a:schemeClr val="tx1"/>
                          </a:solidFill>
                          <a:effectLst/>
                          <a:highlight>
                            <a:srgbClr val="B9BAB9"/>
                          </a:highlight>
                        </a:rPr>
                        <a:t>NIU</a:t>
                      </a:r>
                      <a:endParaRPr lang="en-US" sz="700" b="0" i="0" u="none" strike="noStrike" dirty="0">
                        <a:solidFill>
                          <a:schemeClr val="tx1"/>
                        </a:solidFill>
                        <a:effectLst/>
                        <a:highlight>
                          <a:srgbClr val="B9BAB9"/>
                        </a:highlight>
                        <a:latin typeface="Calibri" panose="020F0502020204030204" pitchFamily="34" charset="0"/>
                      </a:endParaRPr>
                    </a:p>
                  </a:txBody>
                  <a:tcPr marL="9525" marR="9525" marT="9525" marB="0" anchor="ctr"/>
                </a:tc>
                <a:extLst>
                  <a:ext uri="{0D108BD9-81ED-4DB2-BD59-A6C34878D82A}">
                    <a16:rowId xmlns:a16="http://schemas.microsoft.com/office/drawing/2014/main" val="497848237"/>
                  </a:ext>
                </a:extLst>
              </a:tr>
              <a:tr h="217297">
                <a:tc>
                  <a:txBody>
                    <a:bodyPr/>
                    <a:lstStyle/>
                    <a:p>
                      <a:pPr algn="l" fontAlgn="b"/>
                      <a:r>
                        <a:rPr lang="en-US" sz="700" b="0" u="none" strike="noStrike" dirty="0">
                          <a:solidFill>
                            <a:schemeClr val="tx1"/>
                          </a:solidFill>
                          <a:effectLst/>
                        </a:rPr>
                        <a:t>C. J. </a:t>
                      </a:r>
                      <a:r>
                        <a:rPr lang="en-US" sz="700" b="0" u="none" strike="noStrike" dirty="0" err="1">
                          <a:solidFill>
                            <a:schemeClr val="tx1"/>
                          </a:solidFill>
                          <a:effectLst/>
                        </a:rPr>
                        <a:t>Knill</a:t>
                      </a:r>
                      <a:r>
                        <a:rPr lang="en-US" sz="700" b="0" u="none" strike="noStrike" dirty="0">
                          <a:solidFill>
                            <a:schemeClr val="tx1"/>
                          </a:solidFill>
                          <a:effectLst/>
                        </a:rPr>
                        <a:t>, H. Yamaguchi, K. Kawahara, G. Wang, E. Batista, P. Yang, H. Ago, N. Moody, and S. Karkare, “Near-Threshold Photoemission from Graphene-Coated Cu(110),” Phys. Rev. Appl., vol. 19, no. 1, p. 014015, Jan. 2023, </a:t>
                      </a:r>
                      <a:r>
                        <a:rPr lang="en-US" sz="700" b="0" u="none" strike="noStrike" dirty="0" err="1">
                          <a:solidFill>
                            <a:schemeClr val="tx1"/>
                          </a:solidFill>
                          <a:effectLst/>
                        </a:rPr>
                        <a:t>doi</a:t>
                      </a:r>
                      <a:r>
                        <a:rPr lang="en-US" sz="700" b="0" u="none" strike="noStrike" dirty="0">
                          <a:solidFill>
                            <a:schemeClr val="tx1"/>
                          </a:solidFill>
                          <a:effectLst/>
                        </a:rPr>
                        <a:t>: 10.1103/PhysRevApplied.19.014015.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FF00"/>
                          </a:highlight>
                        </a:rPr>
                        <a:t>ASU </a:t>
                      </a:r>
                      <a:endParaRPr lang="en-US" sz="700" b="0" i="0" u="none" strike="noStrike" dirty="0">
                        <a:solidFill>
                          <a:schemeClr val="tx1"/>
                        </a:solidFill>
                        <a:effectLst/>
                        <a:highlight>
                          <a:srgbClr val="FFFF00"/>
                        </a:highlight>
                        <a:latin typeface="Calibri" panose="020F0502020204030204" pitchFamily="34" charset="0"/>
                      </a:endParaRPr>
                    </a:p>
                  </a:txBody>
                  <a:tcPr marL="9525" marR="9525" marT="9525" marB="0" anchor="ctr"/>
                </a:tc>
                <a:extLst>
                  <a:ext uri="{0D108BD9-81ED-4DB2-BD59-A6C34878D82A}">
                    <a16:rowId xmlns:a16="http://schemas.microsoft.com/office/drawing/2014/main" val="2754851321"/>
                  </a:ext>
                </a:extLst>
              </a:tr>
              <a:tr h="220742">
                <a:tc>
                  <a:txBody>
                    <a:bodyPr/>
                    <a:lstStyle/>
                    <a:p>
                      <a:pPr algn="l" fontAlgn="b"/>
                      <a:r>
                        <a:rPr lang="en-US" sz="700" b="0" u="none" strike="noStrike" dirty="0">
                          <a:solidFill>
                            <a:schemeClr val="tx1"/>
                          </a:solidFill>
                          <a:effectLst/>
                        </a:rPr>
                        <a:t>C. J. R. Duncan, M. </a:t>
                      </a:r>
                      <a:r>
                        <a:rPr lang="en-US" sz="700" b="0" u="none" strike="noStrike" dirty="0" err="1">
                          <a:solidFill>
                            <a:schemeClr val="tx1"/>
                          </a:solidFill>
                          <a:effectLst/>
                        </a:rPr>
                        <a:t>Kaemingk</a:t>
                      </a:r>
                      <a:r>
                        <a:rPr lang="en-US" sz="700" b="0" u="none" strike="noStrike" dirty="0">
                          <a:solidFill>
                            <a:schemeClr val="tx1"/>
                          </a:solidFill>
                          <a:effectLst/>
                        </a:rPr>
                        <a:t>, W. H. Li, M. B. Andorf, A. C. </a:t>
                      </a:r>
                      <a:r>
                        <a:rPr lang="en-US" sz="700" b="0" u="none" strike="noStrike" dirty="0" err="1">
                          <a:solidFill>
                            <a:schemeClr val="tx1"/>
                          </a:solidFill>
                          <a:effectLst/>
                        </a:rPr>
                        <a:t>Bartnik</a:t>
                      </a:r>
                      <a:r>
                        <a:rPr lang="en-US" sz="700" b="0" u="none" strike="noStrike" dirty="0">
                          <a:solidFill>
                            <a:schemeClr val="tx1"/>
                          </a:solidFill>
                          <a:effectLst/>
                        </a:rPr>
                        <a:t>, A. Galdi, M. Gordon, C. A. Pennington, I. V. Bazarov, H. J. Zeng, F. Liu, D. Luo, A. </a:t>
                      </a:r>
                      <a:r>
                        <a:rPr lang="en-US" sz="700" b="0" u="none" strike="noStrike" dirty="0" err="1">
                          <a:solidFill>
                            <a:schemeClr val="tx1"/>
                          </a:solidFill>
                          <a:effectLst/>
                        </a:rPr>
                        <a:t>Sood</a:t>
                      </a:r>
                      <a:r>
                        <a:rPr lang="en-US" sz="700" b="0" u="none" strike="noStrike" dirty="0">
                          <a:solidFill>
                            <a:schemeClr val="tx1"/>
                          </a:solidFill>
                          <a:effectLst/>
                        </a:rPr>
                        <a:t>, A. M. Lindenberg, M. W. Tate, D. A. Muller, J. Thom-Levy, S. M. Gruner, and J. M. Maxson, “Multi-scale time-resolved electron diffraction enabled by high repetition rate, high dynamic range direct electron detection.” </a:t>
                      </a:r>
                      <a:r>
                        <a:rPr lang="en-US" sz="700" b="0" u="none" strike="noStrike" dirty="0" err="1">
                          <a:solidFill>
                            <a:schemeClr val="tx1"/>
                          </a:solidFill>
                          <a:effectLst/>
                        </a:rPr>
                        <a:t>arXiv</a:t>
                      </a:r>
                      <a:r>
                        <a:rPr lang="en-US" sz="700" b="0" u="none" strike="noStrike" dirty="0">
                          <a:solidFill>
                            <a:schemeClr val="tx1"/>
                          </a:solidFill>
                          <a:effectLst/>
                        </a:rPr>
                        <a:t>, Jun. 16, 2022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00FF"/>
                          </a:highlight>
                        </a:rPr>
                        <a:t>LEPP</a:t>
                      </a:r>
                      <a:r>
                        <a:rPr lang="en-US" sz="700" b="0" u="none" strike="noStrike" dirty="0">
                          <a:solidFill>
                            <a:schemeClr val="tx1"/>
                          </a:solidFill>
                          <a:effectLst/>
                        </a:rPr>
                        <a:t> </a:t>
                      </a:r>
                      <a:r>
                        <a:rPr lang="en-US" sz="700" b="0" u="none" strike="noStrike" dirty="0">
                          <a:solidFill>
                            <a:schemeClr val="bg1"/>
                          </a:solidFill>
                          <a:effectLst/>
                          <a:highlight>
                            <a:srgbClr val="770506"/>
                          </a:highlight>
                        </a:rPr>
                        <a:t>Chicago</a:t>
                      </a:r>
                      <a:r>
                        <a:rPr lang="en-US" sz="700" b="0" u="none" strike="noStrike" dirty="0">
                          <a:solidFill>
                            <a:schemeClr val="tx1"/>
                          </a:solidFill>
                          <a:effectLst/>
                        </a:rPr>
                        <a:t> </a:t>
                      </a:r>
                      <a:r>
                        <a:rPr lang="en-US" sz="700" b="0" u="none" strike="noStrike" dirty="0">
                          <a:solidFill>
                            <a:schemeClr val="bg1"/>
                          </a:solidFill>
                          <a:effectLst/>
                          <a:highlight>
                            <a:srgbClr val="D00809"/>
                          </a:highlight>
                        </a:rPr>
                        <a:t>AEP</a:t>
                      </a:r>
                      <a:endParaRPr lang="en-US" sz="700" b="0" i="0" u="none" strike="noStrike" dirty="0">
                        <a:solidFill>
                          <a:schemeClr val="bg1"/>
                        </a:solidFill>
                        <a:effectLst/>
                        <a:highlight>
                          <a:srgbClr val="D00809"/>
                        </a:highlight>
                        <a:latin typeface="Calibri" panose="020F0502020204030204" pitchFamily="34" charset="0"/>
                      </a:endParaRPr>
                    </a:p>
                  </a:txBody>
                  <a:tcPr marL="9525" marR="9525" marT="9525" marB="0" anchor="ctr"/>
                </a:tc>
                <a:extLst>
                  <a:ext uri="{0D108BD9-81ED-4DB2-BD59-A6C34878D82A}">
                    <a16:rowId xmlns:a16="http://schemas.microsoft.com/office/drawing/2014/main" val="155465121"/>
                  </a:ext>
                </a:extLst>
              </a:tr>
              <a:tr h="220742">
                <a:tc>
                  <a:txBody>
                    <a:bodyPr/>
                    <a:lstStyle/>
                    <a:p>
                      <a:pPr algn="l" fontAlgn="b"/>
                      <a:r>
                        <a:rPr lang="en-US" sz="700" b="0" u="none" strike="noStrike" dirty="0">
                          <a:solidFill>
                            <a:schemeClr val="tx1"/>
                          </a:solidFill>
                          <a:effectLst/>
                        </a:rPr>
                        <a:t>C. M. Pierce, D. B. Durham, F. </a:t>
                      </a:r>
                      <a:r>
                        <a:rPr lang="en-US" sz="700" b="0" u="none" strike="noStrike" dirty="0" err="1">
                          <a:solidFill>
                            <a:schemeClr val="tx1"/>
                          </a:solidFill>
                          <a:effectLst/>
                        </a:rPr>
                        <a:t>Riminucci</a:t>
                      </a:r>
                      <a:r>
                        <a:rPr lang="en-US" sz="700" b="0" u="none" strike="noStrike" dirty="0">
                          <a:solidFill>
                            <a:schemeClr val="tx1"/>
                          </a:solidFill>
                          <a:effectLst/>
                        </a:rPr>
                        <a:t>, S. </a:t>
                      </a:r>
                      <a:r>
                        <a:rPr lang="en-US" sz="700" b="0" u="none" strike="noStrike" dirty="0" err="1">
                          <a:solidFill>
                            <a:schemeClr val="tx1"/>
                          </a:solidFill>
                          <a:effectLst/>
                        </a:rPr>
                        <a:t>Dhuey</a:t>
                      </a:r>
                      <a:r>
                        <a:rPr lang="en-US" sz="700" b="0" u="none" strike="noStrike" dirty="0">
                          <a:solidFill>
                            <a:schemeClr val="tx1"/>
                          </a:solidFill>
                          <a:effectLst/>
                        </a:rPr>
                        <a:t>, I. Bazarov, J. Maxson, A. M. Minor, and D. </a:t>
                      </a:r>
                      <a:r>
                        <a:rPr lang="en-US" sz="700" b="0" u="none" strike="noStrike" dirty="0" err="1">
                          <a:solidFill>
                            <a:schemeClr val="tx1"/>
                          </a:solidFill>
                          <a:effectLst/>
                        </a:rPr>
                        <a:t>Filippetto</a:t>
                      </a:r>
                      <a:r>
                        <a:rPr lang="en-US" sz="700" b="0" u="none" strike="noStrike" dirty="0">
                          <a:solidFill>
                            <a:schemeClr val="tx1"/>
                          </a:solidFill>
                          <a:effectLst/>
                        </a:rPr>
                        <a:t>, “Experimental characterization of photoemission from plasmonic nanogroove arrays.” </a:t>
                      </a:r>
                      <a:r>
                        <a:rPr lang="en-US" sz="700" b="0" u="none" strike="noStrike" dirty="0" err="1">
                          <a:solidFill>
                            <a:schemeClr val="tx1"/>
                          </a:solidFill>
                          <a:effectLst/>
                        </a:rPr>
                        <a:t>arXiv</a:t>
                      </a:r>
                      <a:r>
                        <a:rPr lang="en-US" sz="700" b="0" u="none" strike="noStrike" dirty="0">
                          <a:solidFill>
                            <a:schemeClr val="tx1"/>
                          </a:solidFill>
                          <a:effectLst/>
                        </a:rPr>
                        <a:t>, Oct. 10, 2022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00FF"/>
                          </a:highlight>
                        </a:rPr>
                        <a:t>LEPP</a:t>
                      </a:r>
                      <a:r>
                        <a:rPr lang="en-US" sz="700" b="0" u="none" strike="noStrike" dirty="0">
                          <a:solidFill>
                            <a:schemeClr val="tx1"/>
                          </a:solidFill>
                          <a:effectLst/>
                        </a:rPr>
                        <a:t> </a:t>
                      </a:r>
                      <a:r>
                        <a:rPr lang="en-US" sz="700" b="0" u="none" strike="noStrike" dirty="0">
                          <a:solidFill>
                            <a:schemeClr val="bg1"/>
                          </a:solidFill>
                          <a:effectLst/>
                          <a:highlight>
                            <a:srgbClr val="770506"/>
                          </a:highlight>
                        </a:rPr>
                        <a:t>Chicago</a:t>
                      </a:r>
                      <a:r>
                        <a:rPr lang="en-US" sz="700" b="0" u="none" strike="noStrike" dirty="0">
                          <a:solidFill>
                            <a:schemeClr val="tx1"/>
                          </a:solidFill>
                          <a:effectLst/>
                        </a:rPr>
                        <a:t> </a:t>
                      </a:r>
                      <a:r>
                        <a:rPr lang="en-US" sz="700" b="0" u="none" strike="noStrike" dirty="0">
                          <a:solidFill>
                            <a:schemeClr val="bg1"/>
                          </a:solidFill>
                          <a:effectLst/>
                          <a:highlight>
                            <a:srgbClr val="D00809"/>
                          </a:highlight>
                        </a:rPr>
                        <a:t>AEP</a:t>
                      </a:r>
                      <a:r>
                        <a:rPr lang="en-US" sz="700" b="0" u="none" strike="noStrike" dirty="0">
                          <a:solidFill>
                            <a:schemeClr val="tx1"/>
                          </a:solidFill>
                          <a:effectLst/>
                        </a:rPr>
                        <a:t> </a:t>
                      </a:r>
                      <a:r>
                        <a:rPr lang="en-US" sz="700" b="0" u="none" strike="noStrike" dirty="0">
                          <a:solidFill>
                            <a:schemeClr val="bg1"/>
                          </a:solidFill>
                          <a:effectLst/>
                          <a:highlight>
                            <a:srgbClr val="008080"/>
                          </a:highlight>
                        </a:rPr>
                        <a:t>BNL</a:t>
                      </a:r>
                      <a:endParaRPr lang="en-US" sz="700" b="0" i="0" u="none" strike="noStrike" dirty="0">
                        <a:solidFill>
                          <a:schemeClr val="bg1"/>
                        </a:solidFill>
                        <a:effectLst/>
                        <a:highlight>
                          <a:srgbClr val="008080"/>
                        </a:highlight>
                        <a:latin typeface="Calibri" panose="020F0502020204030204" pitchFamily="34" charset="0"/>
                      </a:endParaRPr>
                    </a:p>
                  </a:txBody>
                  <a:tcPr marL="9525" marR="9525" marT="9525" marB="0" anchor="ctr"/>
                </a:tc>
                <a:extLst>
                  <a:ext uri="{0D108BD9-81ED-4DB2-BD59-A6C34878D82A}">
                    <a16:rowId xmlns:a16="http://schemas.microsoft.com/office/drawing/2014/main" val="3503619184"/>
                  </a:ext>
                </a:extLst>
              </a:tr>
              <a:tr h="220742">
                <a:tc>
                  <a:txBody>
                    <a:bodyPr/>
                    <a:lstStyle/>
                    <a:p>
                      <a:pPr algn="l" fontAlgn="b"/>
                      <a:r>
                        <a:rPr lang="en-US" sz="700" b="0" u="none" strike="noStrike" dirty="0">
                          <a:solidFill>
                            <a:schemeClr val="tx1"/>
                          </a:solidFill>
                          <a:effectLst/>
                        </a:rPr>
                        <a:t>C. Zhang, Y.-T. Shao, Z. Baraissov, C. J. Duncan, A. </a:t>
                      </a:r>
                      <a:r>
                        <a:rPr lang="en-US" sz="700" b="0" u="none" strike="noStrike" dirty="0" err="1">
                          <a:solidFill>
                            <a:schemeClr val="tx1"/>
                          </a:solidFill>
                          <a:effectLst/>
                        </a:rPr>
                        <a:t>Hanuka</a:t>
                      </a:r>
                      <a:r>
                        <a:rPr lang="en-US" sz="700" b="0" u="none" strike="noStrike" dirty="0">
                          <a:solidFill>
                            <a:schemeClr val="tx1"/>
                          </a:solidFill>
                          <a:effectLst/>
                        </a:rPr>
                        <a:t>, A. L. Edelen, J. M. Maxson, and D. A. Muller, “Bayesian Optimization for Multi-dimensional Alignment: Tuning Aberration Correctors and Ptychographic Reconstructions,” </a:t>
                      </a:r>
                      <a:r>
                        <a:rPr lang="en-US" sz="700" b="0" u="none" strike="noStrike" dirty="0" err="1">
                          <a:solidFill>
                            <a:schemeClr val="tx1"/>
                          </a:solidFill>
                          <a:effectLst/>
                        </a:rPr>
                        <a:t>Microsc</a:t>
                      </a:r>
                      <a:r>
                        <a:rPr lang="en-US" sz="700" b="0" u="none" strike="noStrike" dirty="0">
                          <a:solidFill>
                            <a:schemeClr val="tx1"/>
                          </a:solidFill>
                          <a:effectLst/>
                        </a:rPr>
                        <a:t> </a:t>
                      </a:r>
                      <a:r>
                        <a:rPr lang="en-US" sz="700" b="0" u="none" strike="noStrike" dirty="0" err="1">
                          <a:solidFill>
                            <a:schemeClr val="tx1"/>
                          </a:solidFill>
                          <a:effectLst/>
                        </a:rPr>
                        <a:t>Microanal</a:t>
                      </a:r>
                      <a:r>
                        <a:rPr lang="en-US" sz="700" b="0" u="none" strike="noStrike" dirty="0">
                          <a:solidFill>
                            <a:schemeClr val="tx1"/>
                          </a:solidFill>
                          <a:effectLst/>
                        </a:rPr>
                        <a:t>, vol. 28, no. S1, pp. 3146–3148, Aug. 2022, </a:t>
                      </a:r>
                      <a:r>
                        <a:rPr lang="en-US" sz="700" b="0" u="none" strike="noStrike" dirty="0" err="1">
                          <a:solidFill>
                            <a:schemeClr val="tx1"/>
                          </a:solidFill>
                          <a:effectLst/>
                        </a:rPr>
                        <a:t>doi</a:t>
                      </a:r>
                      <a:r>
                        <a:rPr lang="en-US" sz="700" b="0" u="none" strike="noStrike" dirty="0">
                          <a:solidFill>
                            <a:schemeClr val="tx1"/>
                          </a:solidFill>
                          <a:effectLst/>
                        </a:rPr>
                        <a:t>: 10.1017/S1431927622011692.</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00FF"/>
                          </a:highlight>
                        </a:rPr>
                        <a:t>LEPP</a:t>
                      </a:r>
                      <a:r>
                        <a:rPr lang="en-US" sz="700" b="0" u="none" strike="noStrike" dirty="0">
                          <a:solidFill>
                            <a:schemeClr val="tx1"/>
                          </a:solidFill>
                          <a:effectLst/>
                        </a:rPr>
                        <a:t> </a:t>
                      </a:r>
                      <a:r>
                        <a:rPr lang="en-US" sz="700" b="0" u="none" strike="noStrike" dirty="0">
                          <a:solidFill>
                            <a:schemeClr val="bg1"/>
                          </a:solidFill>
                          <a:effectLst/>
                          <a:highlight>
                            <a:srgbClr val="D00809"/>
                          </a:highlight>
                        </a:rPr>
                        <a:t>AEP</a:t>
                      </a:r>
                      <a:r>
                        <a:rPr lang="en-US" sz="700" b="0" u="none" strike="noStrike" dirty="0">
                          <a:solidFill>
                            <a:schemeClr val="tx1"/>
                          </a:solidFill>
                          <a:effectLst/>
                        </a:rPr>
                        <a:t> </a:t>
                      </a:r>
                      <a:r>
                        <a:rPr lang="en-US" sz="700" b="0" u="none" strike="noStrike" dirty="0">
                          <a:solidFill>
                            <a:schemeClr val="bg1"/>
                          </a:solidFill>
                          <a:effectLst/>
                          <a:highlight>
                            <a:srgbClr val="0000FF"/>
                          </a:highlight>
                        </a:rPr>
                        <a:t>SLAC</a:t>
                      </a:r>
                      <a:endParaRPr lang="en-US" sz="700" b="0" i="0" u="none" strike="noStrike" dirty="0">
                        <a:solidFill>
                          <a:schemeClr val="bg1"/>
                        </a:solidFill>
                        <a:effectLst/>
                        <a:highlight>
                          <a:srgbClr val="0000FF"/>
                        </a:highlight>
                        <a:latin typeface="Calibri" panose="020F0502020204030204" pitchFamily="34" charset="0"/>
                      </a:endParaRPr>
                    </a:p>
                  </a:txBody>
                  <a:tcPr marL="9525" marR="9525" marT="9525" marB="0" anchor="ctr"/>
                </a:tc>
                <a:extLst>
                  <a:ext uri="{0D108BD9-81ED-4DB2-BD59-A6C34878D82A}">
                    <a16:rowId xmlns:a16="http://schemas.microsoft.com/office/drawing/2014/main" val="1336536826"/>
                  </a:ext>
                </a:extLst>
              </a:tr>
              <a:tr h="220742">
                <a:tc>
                  <a:txBody>
                    <a:bodyPr/>
                    <a:lstStyle/>
                    <a:p>
                      <a:pPr algn="l" fontAlgn="b"/>
                      <a:r>
                        <a:rPr lang="en-US" sz="700" b="0" u="none" strike="noStrike" dirty="0">
                          <a:solidFill>
                            <a:schemeClr val="tx1"/>
                          </a:solidFill>
                          <a:effectLst/>
                        </a:rPr>
                        <a:t>F. Bosco, O. Camacho, M. </a:t>
                      </a:r>
                      <a:r>
                        <a:rPr lang="en-US" sz="700" b="0" u="none" strike="noStrike" dirty="0" err="1">
                          <a:solidFill>
                            <a:schemeClr val="tx1"/>
                          </a:solidFill>
                          <a:effectLst/>
                        </a:rPr>
                        <a:t>Carillo</a:t>
                      </a:r>
                      <a:r>
                        <a:rPr lang="en-US" sz="700" b="0" u="none" strike="noStrike" dirty="0">
                          <a:solidFill>
                            <a:schemeClr val="tx1"/>
                          </a:solidFill>
                          <a:effectLst/>
                        </a:rPr>
                        <a:t>, E. </a:t>
                      </a:r>
                      <a:r>
                        <a:rPr lang="en-US" sz="700" b="0" u="none" strike="noStrike" dirty="0" err="1">
                          <a:solidFill>
                            <a:schemeClr val="tx1"/>
                          </a:solidFill>
                          <a:effectLst/>
                        </a:rPr>
                        <a:t>Chiadroni</a:t>
                      </a:r>
                      <a:r>
                        <a:rPr lang="en-US" sz="700" b="0" u="none" strike="noStrike" dirty="0">
                          <a:solidFill>
                            <a:schemeClr val="tx1"/>
                          </a:solidFill>
                          <a:effectLst/>
                        </a:rPr>
                        <a:t>, L. </a:t>
                      </a:r>
                      <a:r>
                        <a:rPr lang="en-US" sz="700" b="0" u="none" strike="noStrike" dirty="0" err="1">
                          <a:solidFill>
                            <a:schemeClr val="tx1"/>
                          </a:solidFill>
                          <a:effectLst/>
                        </a:rPr>
                        <a:t>Faillace</a:t>
                      </a:r>
                      <a:r>
                        <a:rPr lang="en-US" sz="700" b="0" u="none" strike="noStrike" dirty="0">
                          <a:solidFill>
                            <a:schemeClr val="tx1"/>
                          </a:solidFill>
                          <a:effectLst/>
                        </a:rPr>
                        <a:t>, A. </a:t>
                      </a:r>
                      <a:r>
                        <a:rPr lang="en-US" sz="700" b="0" u="none" strike="noStrike" dirty="0" err="1">
                          <a:solidFill>
                            <a:schemeClr val="tx1"/>
                          </a:solidFill>
                          <a:effectLst/>
                        </a:rPr>
                        <a:t>Fukasawa</a:t>
                      </a:r>
                      <a:r>
                        <a:rPr lang="en-US" sz="700" b="0" u="none" strike="noStrike" dirty="0">
                          <a:solidFill>
                            <a:schemeClr val="tx1"/>
                          </a:solidFill>
                          <a:effectLst/>
                        </a:rPr>
                        <a:t>, A. </a:t>
                      </a:r>
                      <a:r>
                        <a:rPr lang="en-US" sz="700" b="0" u="none" strike="noStrike" dirty="0" err="1">
                          <a:solidFill>
                            <a:schemeClr val="tx1"/>
                          </a:solidFill>
                          <a:effectLst/>
                        </a:rPr>
                        <a:t>Giribono</a:t>
                      </a:r>
                      <a:r>
                        <a:rPr lang="en-US" sz="700" b="0" u="none" strike="noStrike" dirty="0">
                          <a:solidFill>
                            <a:schemeClr val="tx1"/>
                          </a:solidFill>
                          <a:effectLst/>
                        </a:rPr>
                        <a:t>, L. Giuliano, N. </a:t>
                      </a:r>
                      <a:r>
                        <a:rPr lang="en-US" sz="700" b="0" u="none" strike="noStrike" dirty="0" err="1">
                          <a:solidFill>
                            <a:schemeClr val="tx1"/>
                          </a:solidFill>
                          <a:effectLst/>
                        </a:rPr>
                        <a:t>Najernik</a:t>
                      </a:r>
                      <a:r>
                        <a:rPr lang="en-US" sz="700" b="0" u="none" strike="noStrike" dirty="0">
                          <a:solidFill>
                            <a:schemeClr val="tx1"/>
                          </a:solidFill>
                          <a:effectLst/>
                        </a:rPr>
                        <a:t>, A. </a:t>
                      </a:r>
                      <a:r>
                        <a:rPr lang="en-US" sz="700" b="0" u="none" strike="noStrike" dirty="0" err="1">
                          <a:solidFill>
                            <a:schemeClr val="tx1"/>
                          </a:solidFill>
                          <a:effectLst/>
                        </a:rPr>
                        <a:t>Mostacci</a:t>
                      </a:r>
                      <a:r>
                        <a:rPr lang="en-US" sz="700" b="0" u="none" strike="noStrike" dirty="0">
                          <a:solidFill>
                            <a:schemeClr val="tx1"/>
                          </a:solidFill>
                          <a:effectLst/>
                        </a:rPr>
                        <a:t>, L. Palumbo, B. </a:t>
                      </a:r>
                      <a:r>
                        <a:rPr lang="en-US" sz="700" b="0" u="none" strike="noStrike" dirty="0" err="1">
                          <a:solidFill>
                            <a:schemeClr val="tx1"/>
                          </a:solidFill>
                          <a:effectLst/>
                        </a:rPr>
                        <a:t>Spataro</a:t>
                      </a:r>
                      <a:r>
                        <a:rPr lang="en-US" sz="700" b="0" u="none" strike="noStrike" dirty="0">
                          <a:solidFill>
                            <a:schemeClr val="tx1"/>
                          </a:solidFill>
                          <a:effectLst/>
                        </a:rPr>
                        <a:t>, C. </a:t>
                      </a:r>
                      <a:r>
                        <a:rPr lang="en-US" sz="700" b="0" u="none" strike="noStrike" dirty="0" err="1">
                          <a:solidFill>
                            <a:schemeClr val="tx1"/>
                          </a:solidFill>
                          <a:effectLst/>
                        </a:rPr>
                        <a:t>Vaccarezza</a:t>
                      </a:r>
                      <a:r>
                        <a:rPr lang="en-US" sz="700" b="0" u="none" strike="noStrike" dirty="0">
                          <a:solidFill>
                            <a:schemeClr val="tx1"/>
                          </a:solidFill>
                          <a:effectLst/>
                        </a:rPr>
                        <a:t>, J. B. Rosenzweig, and M. </a:t>
                      </a:r>
                      <a:r>
                        <a:rPr lang="en-US" sz="700" b="0" u="none" strike="noStrike" dirty="0" err="1">
                          <a:solidFill>
                            <a:schemeClr val="tx1"/>
                          </a:solidFill>
                          <a:effectLst/>
                        </a:rPr>
                        <a:t>Migliorati</a:t>
                      </a:r>
                      <a:r>
                        <a:rPr lang="en-US" sz="700" b="0" u="none" strike="noStrike" dirty="0">
                          <a:solidFill>
                            <a:schemeClr val="tx1"/>
                          </a:solidFill>
                          <a:effectLst/>
                        </a:rPr>
                        <a:t>, “A fast tracking code for evaluating collective effects in linear accelerators.” </a:t>
                      </a:r>
                      <a:r>
                        <a:rPr lang="en-US" sz="700" b="0" u="none" strike="noStrike" dirty="0" err="1">
                          <a:solidFill>
                            <a:schemeClr val="tx1"/>
                          </a:solidFill>
                          <a:effectLst/>
                        </a:rPr>
                        <a:t>arXiv</a:t>
                      </a:r>
                      <a:r>
                        <a:rPr lang="en-US" sz="700" b="0" u="none" strike="noStrike" dirty="0">
                          <a:solidFill>
                            <a:schemeClr val="tx1"/>
                          </a:solidFill>
                          <a:effectLst/>
                        </a:rPr>
                        <a:t>, Aug. 12, 2022</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00FFFF"/>
                          </a:highlight>
                        </a:rPr>
                        <a:t>UCLA</a:t>
                      </a:r>
                      <a:endParaRPr lang="en-US" sz="700" b="0" i="0" u="none" strike="noStrike" dirty="0">
                        <a:solidFill>
                          <a:schemeClr val="tx1"/>
                        </a:solidFill>
                        <a:effectLst/>
                        <a:highlight>
                          <a:srgbClr val="00FFFF"/>
                        </a:highlight>
                        <a:latin typeface="Calibri" panose="020F0502020204030204" pitchFamily="34" charset="0"/>
                      </a:endParaRPr>
                    </a:p>
                  </a:txBody>
                  <a:tcPr marL="9525" marR="9525" marT="9525" marB="0" anchor="ctr"/>
                </a:tc>
                <a:extLst>
                  <a:ext uri="{0D108BD9-81ED-4DB2-BD59-A6C34878D82A}">
                    <a16:rowId xmlns:a16="http://schemas.microsoft.com/office/drawing/2014/main" val="821743699"/>
                  </a:ext>
                </a:extLst>
              </a:tr>
              <a:tr h="168568">
                <a:tc>
                  <a:txBody>
                    <a:bodyPr/>
                    <a:lstStyle/>
                    <a:p>
                      <a:pPr algn="l" fontAlgn="b"/>
                      <a:r>
                        <a:rPr lang="en-US" sz="700" b="0" i="0" u="none" strike="noStrike" dirty="0">
                          <a:solidFill>
                            <a:schemeClr val="tx1"/>
                          </a:solidFill>
                          <a:effectLst/>
                          <a:latin typeface="Calibri" panose="020F0502020204030204" pitchFamily="34" charset="0"/>
                        </a:rPr>
                        <a:t>F. </a:t>
                      </a:r>
                      <a:r>
                        <a:rPr lang="en-US" sz="700" b="0" i="0" u="none" strike="noStrike" dirty="0" err="1">
                          <a:solidFill>
                            <a:schemeClr val="tx1"/>
                          </a:solidFill>
                          <a:effectLst/>
                          <a:latin typeface="Calibri" panose="020F0502020204030204" pitchFamily="34" charset="0"/>
                        </a:rPr>
                        <a:t>Cropp</a:t>
                      </a:r>
                      <a:r>
                        <a:rPr lang="en-US" sz="700" b="0" i="0" u="none" strike="noStrike" dirty="0">
                          <a:solidFill>
                            <a:schemeClr val="tx1"/>
                          </a:solidFill>
                          <a:effectLst/>
                          <a:latin typeface="Calibri" panose="020F0502020204030204" pitchFamily="34" charset="0"/>
                        </a:rPr>
                        <a:t>, L. Moos, A. </a:t>
                      </a:r>
                      <a:r>
                        <a:rPr lang="en-US" sz="700" b="0" i="0" u="none" strike="noStrike" dirty="0" err="1">
                          <a:solidFill>
                            <a:schemeClr val="tx1"/>
                          </a:solidFill>
                          <a:effectLst/>
                          <a:latin typeface="Calibri" panose="020F0502020204030204" pitchFamily="34" charset="0"/>
                        </a:rPr>
                        <a:t>Scheinker</a:t>
                      </a:r>
                      <a:r>
                        <a:rPr lang="en-US" sz="700" b="0" i="0" u="none" strike="noStrike" dirty="0">
                          <a:solidFill>
                            <a:schemeClr val="tx1"/>
                          </a:solidFill>
                          <a:effectLst/>
                          <a:latin typeface="Calibri" panose="020F0502020204030204" pitchFamily="34" charset="0"/>
                        </a:rPr>
                        <a:t>, A. </a:t>
                      </a:r>
                      <a:r>
                        <a:rPr lang="en-US" sz="700" b="0" i="0" u="none" strike="noStrike" dirty="0" err="1">
                          <a:solidFill>
                            <a:schemeClr val="tx1"/>
                          </a:solidFill>
                          <a:effectLst/>
                          <a:latin typeface="Calibri" panose="020F0502020204030204" pitchFamily="34" charset="0"/>
                        </a:rPr>
                        <a:t>Gilardi</a:t>
                      </a:r>
                      <a:r>
                        <a:rPr lang="en-US" sz="700" b="0" i="0" u="none" strike="noStrike" dirty="0">
                          <a:solidFill>
                            <a:schemeClr val="tx1"/>
                          </a:solidFill>
                          <a:effectLst/>
                          <a:latin typeface="Calibri" panose="020F0502020204030204" pitchFamily="34" charset="0"/>
                        </a:rPr>
                        <a:t>, D. Wang, S. </a:t>
                      </a:r>
                      <a:r>
                        <a:rPr lang="en-US" sz="700" b="0" i="0" u="none" strike="noStrike" dirty="0" err="1">
                          <a:solidFill>
                            <a:schemeClr val="tx1"/>
                          </a:solidFill>
                          <a:effectLst/>
                          <a:latin typeface="Calibri" panose="020F0502020204030204" pitchFamily="34" charset="0"/>
                        </a:rPr>
                        <a:t>Paiagua</a:t>
                      </a:r>
                      <a:r>
                        <a:rPr lang="en-US" sz="700" b="0" i="0" u="none" strike="noStrike" dirty="0">
                          <a:solidFill>
                            <a:schemeClr val="tx1"/>
                          </a:solidFill>
                          <a:effectLst/>
                          <a:latin typeface="Calibri" panose="020F0502020204030204" pitchFamily="34" charset="0"/>
                        </a:rPr>
                        <a:t>, C. Serrano, P. Musumeci, and D. </a:t>
                      </a:r>
                      <a:r>
                        <a:rPr lang="en-US" sz="700" b="0" i="0" u="none" strike="noStrike" dirty="0" err="1">
                          <a:solidFill>
                            <a:schemeClr val="tx1"/>
                          </a:solidFill>
                          <a:effectLst/>
                          <a:latin typeface="Calibri" panose="020F0502020204030204" pitchFamily="34" charset="0"/>
                        </a:rPr>
                        <a:t>Filippetto</a:t>
                      </a:r>
                      <a:r>
                        <a:rPr lang="en-US" sz="700" b="0" i="0" u="none" strike="noStrike" dirty="0">
                          <a:solidFill>
                            <a:schemeClr val="tx1"/>
                          </a:solidFill>
                          <a:effectLst/>
                          <a:latin typeface="Calibri" panose="020F0502020204030204" pitchFamily="34" charset="0"/>
                        </a:rPr>
                        <a:t>, “Virtual-Diagnostic-Based Time Stamping for Ultrafast Electron Diffraction.” </a:t>
                      </a:r>
                      <a:r>
                        <a:rPr lang="en-US" sz="700" b="0" i="0" u="none" strike="noStrike" dirty="0" err="1">
                          <a:solidFill>
                            <a:schemeClr val="tx1"/>
                          </a:solidFill>
                          <a:effectLst/>
                          <a:latin typeface="Calibri" panose="020F0502020204030204" pitchFamily="34" charset="0"/>
                        </a:rPr>
                        <a:t>arXiv</a:t>
                      </a:r>
                      <a:r>
                        <a:rPr lang="en-US" sz="700" b="0" i="0" u="none" strike="noStrike" dirty="0">
                          <a:solidFill>
                            <a:schemeClr val="tx1"/>
                          </a:solidFill>
                          <a:effectLst/>
                          <a:latin typeface="Calibri" panose="020F0502020204030204" pitchFamily="34" charset="0"/>
                        </a:rPr>
                        <a:t>, Feb. 09, 2023</a:t>
                      </a:r>
                    </a:p>
                  </a:txBody>
                  <a:tcPr marL="9525" marR="9525" marT="9525" marB="0" anchor="ctr"/>
                </a:tc>
                <a:tc>
                  <a:txBody>
                    <a:bodyPr/>
                    <a:lstStyle/>
                    <a:p>
                      <a:pPr algn="l" fontAlgn="b"/>
                      <a:r>
                        <a:rPr lang="en-US" sz="700" b="0" u="none" strike="noStrike" dirty="0">
                          <a:solidFill>
                            <a:schemeClr val="tx1"/>
                          </a:solidFill>
                          <a:effectLst/>
                          <a:highlight>
                            <a:srgbClr val="00FFFF"/>
                          </a:highlight>
                        </a:rPr>
                        <a:t>UCLA</a:t>
                      </a:r>
                      <a:r>
                        <a:rPr lang="en-US" sz="700" b="0" u="none" strike="noStrike" dirty="0">
                          <a:solidFill>
                            <a:schemeClr val="tx1"/>
                          </a:solidFill>
                          <a:effectLst/>
                        </a:rPr>
                        <a:t> </a:t>
                      </a:r>
                      <a:r>
                        <a:rPr lang="en-US" sz="700" b="0" u="none" strike="noStrike" dirty="0">
                          <a:solidFill>
                            <a:schemeClr val="tx1"/>
                          </a:solidFill>
                          <a:effectLst/>
                          <a:highlight>
                            <a:srgbClr val="808000"/>
                          </a:highlight>
                        </a:rPr>
                        <a:t>LNL</a:t>
                      </a:r>
                      <a:r>
                        <a:rPr lang="en-US" sz="700" b="0" u="none" strike="noStrike" dirty="0">
                          <a:solidFill>
                            <a:schemeClr val="tx1"/>
                          </a:solidFill>
                          <a:effectLst/>
                        </a:rPr>
                        <a:t> </a:t>
                      </a:r>
                      <a:r>
                        <a:rPr lang="en-US" sz="700" b="0" u="none" strike="noStrike" dirty="0">
                          <a:solidFill>
                            <a:schemeClr val="bg1"/>
                          </a:solidFill>
                          <a:effectLst/>
                          <a:highlight>
                            <a:srgbClr val="008080"/>
                          </a:highlight>
                        </a:rPr>
                        <a:t>BNL</a:t>
                      </a:r>
                      <a:endParaRPr lang="en-US" sz="700" b="0" i="0" u="none" strike="noStrike" dirty="0">
                        <a:solidFill>
                          <a:schemeClr val="bg1"/>
                        </a:solidFill>
                        <a:effectLst/>
                        <a:highlight>
                          <a:srgbClr val="008080"/>
                        </a:highlight>
                        <a:latin typeface="Calibri" panose="020F0502020204030204" pitchFamily="34" charset="0"/>
                      </a:endParaRPr>
                    </a:p>
                  </a:txBody>
                  <a:tcPr marL="9525" marR="9525" marT="9525" marB="0" anchor="ctr"/>
                </a:tc>
                <a:extLst>
                  <a:ext uri="{0D108BD9-81ED-4DB2-BD59-A6C34878D82A}">
                    <a16:rowId xmlns:a16="http://schemas.microsoft.com/office/drawing/2014/main" val="1281703213"/>
                  </a:ext>
                </a:extLst>
              </a:tr>
              <a:tr h="220742">
                <a:tc>
                  <a:txBody>
                    <a:bodyPr/>
                    <a:lstStyle/>
                    <a:p>
                      <a:pPr algn="l" fontAlgn="b"/>
                      <a:r>
                        <a:rPr lang="en-US" sz="700" b="0" u="none" strike="noStrike" dirty="0">
                          <a:solidFill>
                            <a:schemeClr val="tx1"/>
                          </a:solidFill>
                          <a:effectLst/>
                        </a:rPr>
                        <a:t>J. Gibson, A. Hire, and R. G. Hennig, “Data-augmentation for graph neural network learning of the relaxed energies of unrelaxed structures,” </a:t>
                      </a:r>
                      <a:r>
                        <a:rPr lang="en-US" sz="700" b="0" u="none" strike="noStrike" dirty="0" err="1">
                          <a:solidFill>
                            <a:schemeClr val="tx1"/>
                          </a:solidFill>
                          <a:effectLst/>
                        </a:rPr>
                        <a:t>npj</a:t>
                      </a:r>
                      <a:r>
                        <a:rPr lang="en-US" sz="700" b="0" u="none" strike="noStrike" dirty="0">
                          <a:solidFill>
                            <a:schemeClr val="tx1"/>
                          </a:solidFill>
                          <a:effectLst/>
                        </a:rPr>
                        <a:t> </a:t>
                      </a:r>
                      <a:r>
                        <a:rPr lang="en-US" sz="700" b="0" u="none" strike="noStrike" dirty="0" err="1">
                          <a:solidFill>
                            <a:schemeClr val="tx1"/>
                          </a:solidFill>
                          <a:effectLst/>
                        </a:rPr>
                        <a:t>Comput</a:t>
                      </a:r>
                      <a:r>
                        <a:rPr lang="en-US" sz="700" b="0" u="none" strike="noStrike" dirty="0">
                          <a:solidFill>
                            <a:schemeClr val="tx1"/>
                          </a:solidFill>
                          <a:effectLst/>
                        </a:rPr>
                        <a:t> Mater, vol. 8, no. 1, pp. 1–7, Sep. 2022, </a:t>
                      </a:r>
                      <a:r>
                        <a:rPr lang="en-US" sz="700" b="0" u="none" strike="noStrike" dirty="0" err="1">
                          <a:solidFill>
                            <a:schemeClr val="tx1"/>
                          </a:solidFill>
                          <a:effectLst/>
                        </a:rPr>
                        <a:t>doi</a:t>
                      </a:r>
                      <a:r>
                        <a:rPr lang="en-US" sz="700" b="0" u="none" strike="noStrike" dirty="0">
                          <a:solidFill>
                            <a:schemeClr val="tx1"/>
                          </a:solidFill>
                          <a:effectLst/>
                        </a:rPr>
                        <a:t>: 10.1038/s41524-022-00891-8.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8505"/>
                          </a:highlight>
                        </a:rPr>
                        <a:t>Florida</a:t>
                      </a:r>
                      <a:endParaRPr lang="en-US" sz="700" b="0" i="0" u="none" strike="noStrike" dirty="0">
                        <a:solidFill>
                          <a:schemeClr val="tx1"/>
                        </a:solidFill>
                        <a:effectLst/>
                        <a:highlight>
                          <a:srgbClr val="FF8505"/>
                        </a:highlight>
                        <a:latin typeface="Calibri" panose="020F0502020204030204" pitchFamily="34" charset="0"/>
                      </a:endParaRPr>
                    </a:p>
                  </a:txBody>
                  <a:tcPr marL="9525" marR="9525" marT="9525" marB="0" anchor="ctr"/>
                </a:tc>
                <a:extLst>
                  <a:ext uri="{0D108BD9-81ED-4DB2-BD59-A6C34878D82A}">
                    <a16:rowId xmlns:a16="http://schemas.microsoft.com/office/drawing/2014/main" val="2001701257"/>
                  </a:ext>
                </a:extLst>
              </a:tr>
              <a:tr h="220742">
                <a:tc>
                  <a:txBody>
                    <a:bodyPr/>
                    <a:lstStyle/>
                    <a:p>
                      <a:pPr algn="l" fontAlgn="b"/>
                      <a:r>
                        <a:rPr lang="en-US" sz="700" b="0" u="none" strike="noStrike" dirty="0">
                          <a:solidFill>
                            <a:schemeClr val="tx1"/>
                          </a:solidFill>
                          <a:effectLst/>
                        </a:rPr>
                        <a:t>J. Jarvis, V. Lebedev, A. Romanov, D. </a:t>
                      </a:r>
                      <a:r>
                        <a:rPr lang="en-US" sz="700" b="0" u="none" strike="noStrike" dirty="0" err="1">
                          <a:solidFill>
                            <a:schemeClr val="tx1"/>
                          </a:solidFill>
                          <a:effectLst/>
                        </a:rPr>
                        <a:t>Broemmelsiek</a:t>
                      </a:r>
                      <a:r>
                        <a:rPr lang="en-US" sz="700" b="0" u="none" strike="noStrike" dirty="0">
                          <a:solidFill>
                            <a:schemeClr val="tx1"/>
                          </a:solidFill>
                          <a:effectLst/>
                        </a:rPr>
                        <a:t>, K. Carlson, S. Chattopadhyay, A. Dick, D. Edstrom, I. </a:t>
                      </a:r>
                      <a:r>
                        <a:rPr lang="en-US" sz="700" b="0" u="none" strike="noStrike" dirty="0" err="1">
                          <a:solidFill>
                            <a:schemeClr val="tx1"/>
                          </a:solidFill>
                          <a:effectLst/>
                        </a:rPr>
                        <a:t>Lobach</a:t>
                      </a:r>
                      <a:r>
                        <a:rPr lang="en-US" sz="700" b="0" u="none" strike="noStrike" dirty="0">
                          <a:solidFill>
                            <a:schemeClr val="tx1"/>
                          </a:solidFill>
                          <a:effectLst/>
                        </a:rPr>
                        <a:t>, S. </a:t>
                      </a:r>
                      <a:r>
                        <a:rPr lang="en-US" sz="700" b="0" u="none" strike="noStrike" dirty="0" err="1">
                          <a:solidFill>
                            <a:schemeClr val="tx1"/>
                          </a:solidFill>
                          <a:effectLst/>
                        </a:rPr>
                        <a:t>Nagaitsev</a:t>
                      </a:r>
                      <a:r>
                        <a:rPr lang="en-US" sz="700" b="0" u="none" strike="noStrike" dirty="0">
                          <a:solidFill>
                            <a:schemeClr val="tx1"/>
                          </a:solidFill>
                          <a:effectLst/>
                        </a:rPr>
                        <a:t>, H. </a:t>
                      </a:r>
                      <a:r>
                        <a:rPr lang="en-US" sz="700" b="0" u="none" strike="noStrike" dirty="0" err="1">
                          <a:solidFill>
                            <a:schemeClr val="tx1"/>
                          </a:solidFill>
                          <a:effectLst/>
                        </a:rPr>
                        <a:t>Piekarz</a:t>
                      </a:r>
                      <a:r>
                        <a:rPr lang="en-US" sz="700" b="0" u="none" strike="noStrike" dirty="0">
                          <a:solidFill>
                            <a:schemeClr val="tx1"/>
                          </a:solidFill>
                          <a:effectLst/>
                        </a:rPr>
                        <a:t>, P. Piot, J. </a:t>
                      </a:r>
                      <a:r>
                        <a:rPr lang="en-US" sz="700" b="0" u="none" strike="noStrike" dirty="0" err="1">
                          <a:solidFill>
                            <a:schemeClr val="tx1"/>
                          </a:solidFill>
                          <a:effectLst/>
                        </a:rPr>
                        <a:t>Ruan</a:t>
                      </a:r>
                      <a:r>
                        <a:rPr lang="en-US" sz="700" b="0" u="none" strike="noStrike" dirty="0">
                          <a:solidFill>
                            <a:schemeClr val="tx1"/>
                          </a:solidFill>
                          <a:effectLst/>
                        </a:rPr>
                        <a:t>, J. Santucci, G. </a:t>
                      </a:r>
                      <a:r>
                        <a:rPr lang="en-US" sz="700" b="0" u="none" strike="noStrike" dirty="0" err="1">
                          <a:solidFill>
                            <a:schemeClr val="tx1"/>
                          </a:solidFill>
                          <a:effectLst/>
                        </a:rPr>
                        <a:t>Stancari</a:t>
                      </a:r>
                      <a:r>
                        <a:rPr lang="en-US" sz="700" b="0" u="none" strike="noStrike" dirty="0">
                          <a:solidFill>
                            <a:schemeClr val="tx1"/>
                          </a:solidFill>
                          <a:effectLst/>
                        </a:rPr>
                        <a:t>, and A. </a:t>
                      </a:r>
                      <a:r>
                        <a:rPr lang="en-US" sz="700" b="0" u="none" strike="noStrike" dirty="0" err="1">
                          <a:solidFill>
                            <a:schemeClr val="tx1"/>
                          </a:solidFill>
                          <a:effectLst/>
                        </a:rPr>
                        <a:t>Valishev</a:t>
                      </a:r>
                      <a:r>
                        <a:rPr lang="en-US" sz="700" b="0" u="none" strike="noStrike" dirty="0">
                          <a:solidFill>
                            <a:schemeClr val="tx1"/>
                          </a:solidFill>
                          <a:effectLst/>
                        </a:rPr>
                        <a:t>, “Experimental demonstration of optical stochastic cooling,” Nature, vol. 608, no. 7922, pp. 287–292, Aug. 2022, </a:t>
                      </a:r>
                      <a:r>
                        <a:rPr lang="en-US" sz="700" b="0" u="none" strike="noStrike" dirty="0" err="1">
                          <a:solidFill>
                            <a:schemeClr val="tx1"/>
                          </a:solidFill>
                          <a:effectLst/>
                        </a:rPr>
                        <a:t>doi</a:t>
                      </a:r>
                      <a:r>
                        <a:rPr lang="en-US" sz="700" b="0" u="none" strike="noStrike" dirty="0">
                          <a:solidFill>
                            <a:schemeClr val="tx1"/>
                          </a:solidFill>
                          <a:effectLst/>
                        </a:rPr>
                        <a:t>: 10.1038/s41586-022-04969-7.</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B9BAB9"/>
                          </a:highlight>
                        </a:rPr>
                        <a:t>NIU</a:t>
                      </a:r>
                      <a:r>
                        <a:rPr lang="en-US" sz="700" b="0" u="none" strike="noStrike" dirty="0">
                          <a:solidFill>
                            <a:schemeClr val="tx1"/>
                          </a:solidFill>
                          <a:effectLst/>
                        </a:rPr>
                        <a:t> </a:t>
                      </a:r>
                      <a:r>
                        <a:rPr lang="en-US" sz="700" b="0" u="none" strike="noStrike" dirty="0">
                          <a:solidFill>
                            <a:schemeClr val="bg1"/>
                          </a:solidFill>
                          <a:effectLst/>
                          <a:highlight>
                            <a:srgbClr val="FF0000"/>
                          </a:highlight>
                        </a:rPr>
                        <a:t>FNAL</a:t>
                      </a:r>
                      <a:endParaRPr lang="en-US" sz="700" b="0" i="0" u="none" strike="noStrike" dirty="0">
                        <a:solidFill>
                          <a:schemeClr val="bg1"/>
                        </a:solidFill>
                        <a:effectLst/>
                        <a:highlight>
                          <a:srgbClr val="FF0000"/>
                        </a:highlight>
                        <a:latin typeface="Calibri" panose="020F0502020204030204" pitchFamily="34" charset="0"/>
                      </a:endParaRPr>
                    </a:p>
                  </a:txBody>
                  <a:tcPr marL="9525" marR="9525" marT="9525" marB="0" anchor="ctr"/>
                </a:tc>
                <a:extLst>
                  <a:ext uri="{0D108BD9-81ED-4DB2-BD59-A6C34878D82A}">
                    <a16:rowId xmlns:a16="http://schemas.microsoft.com/office/drawing/2014/main" val="3571952670"/>
                  </a:ext>
                </a:extLst>
              </a:tr>
              <a:tr h="217297">
                <a:tc>
                  <a:txBody>
                    <a:bodyPr/>
                    <a:lstStyle/>
                    <a:p>
                      <a:pPr algn="l" fontAlgn="b"/>
                      <a:r>
                        <a:rPr lang="en-US" sz="700" b="0" u="none" strike="noStrike" dirty="0">
                          <a:solidFill>
                            <a:schemeClr val="tx1"/>
                          </a:solidFill>
                          <a:effectLst/>
                        </a:rPr>
                        <a:t>J. Lim, S. Sinha, A. C. Hire, J. S. Kim, P. M. Dee, R. S. Kumar, D. Popov, R. J. </a:t>
                      </a:r>
                      <a:r>
                        <a:rPr lang="en-US" sz="700" b="0" u="none" strike="noStrike" dirty="0" err="1">
                          <a:solidFill>
                            <a:schemeClr val="tx1"/>
                          </a:solidFill>
                          <a:effectLst/>
                        </a:rPr>
                        <a:t>Hemley</a:t>
                      </a:r>
                      <a:r>
                        <a:rPr lang="en-US" sz="700" b="0" u="none" strike="noStrike" dirty="0">
                          <a:solidFill>
                            <a:schemeClr val="tx1"/>
                          </a:solidFill>
                          <a:effectLst/>
                        </a:rPr>
                        <a:t>, R. G. Hennig, P. J. Hirschfeld, G. R. Stewart, and J. J. Hamlin, “Suppression of superconductivity in Nb-substituted MoB2 at high pressure.” </a:t>
                      </a:r>
                      <a:r>
                        <a:rPr lang="en-US" sz="700" b="0" u="none" strike="noStrike" dirty="0" err="1">
                          <a:solidFill>
                            <a:schemeClr val="tx1"/>
                          </a:solidFill>
                          <a:effectLst/>
                        </a:rPr>
                        <a:t>arXiv</a:t>
                      </a:r>
                      <a:r>
                        <a:rPr lang="en-US" sz="700" b="0" u="none" strike="noStrike" dirty="0">
                          <a:solidFill>
                            <a:schemeClr val="tx1"/>
                          </a:solidFill>
                          <a:effectLst/>
                        </a:rPr>
                        <a:t>, Feb. 27, 2023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8505"/>
                          </a:highlight>
                        </a:rPr>
                        <a:t>Florida</a:t>
                      </a:r>
                      <a:endParaRPr lang="en-US" sz="700" b="0" i="0" u="none" strike="noStrike" dirty="0">
                        <a:solidFill>
                          <a:schemeClr val="tx1"/>
                        </a:solidFill>
                        <a:effectLst/>
                        <a:highlight>
                          <a:srgbClr val="FF8505"/>
                        </a:highlight>
                        <a:latin typeface="Calibri" panose="020F0502020204030204" pitchFamily="34" charset="0"/>
                      </a:endParaRPr>
                    </a:p>
                  </a:txBody>
                  <a:tcPr marL="9525" marR="9525" marT="9525" marB="0" anchor="ctr"/>
                </a:tc>
                <a:extLst>
                  <a:ext uri="{0D108BD9-81ED-4DB2-BD59-A6C34878D82A}">
                    <a16:rowId xmlns:a16="http://schemas.microsoft.com/office/drawing/2014/main" val="987659788"/>
                  </a:ext>
                </a:extLst>
              </a:tr>
              <a:tr h="160914">
                <a:tc>
                  <a:txBody>
                    <a:bodyPr/>
                    <a:lstStyle/>
                    <a:p>
                      <a:pPr algn="l" fontAlgn="b"/>
                      <a:r>
                        <a:rPr lang="en-US" sz="700" b="0" u="none" strike="noStrike">
                          <a:solidFill>
                            <a:schemeClr val="tx1"/>
                          </a:solidFill>
                          <a:effectLst/>
                        </a:rPr>
                        <a:t>K. Howard, Z. Sun, and M. U. Liepe, “Thermal annealing of sputtered Nb3Sn and V3Si thin films for superconducting radio-frequency cavities,” 2023, doi: 10.48550/ARXIV.2301.00756. </a:t>
                      </a:r>
                      <a:endParaRPr lang="en-US" sz="700" b="0" i="0" u="none" strike="noStrike">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00FF"/>
                          </a:highlight>
                        </a:rPr>
                        <a:t>LEPP</a:t>
                      </a:r>
                      <a:r>
                        <a:rPr lang="en-US" sz="700" b="0" u="none" strike="noStrike" dirty="0">
                          <a:solidFill>
                            <a:schemeClr val="tx1"/>
                          </a:solidFill>
                          <a:effectLst/>
                        </a:rPr>
                        <a:t> </a:t>
                      </a:r>
                      <a:endParaRPr lang="en-US" sz="7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7855459"/>
                  </a:ext>
                </a:extLst>
              </a:tr>
              <a:tr h="326395">
                <a:tc>
                  <a:txBody>
                    <a:bodyPr/>
                    <a:lstStyle/>
                    <a:p>
                      <a:pPr algn="l" fontAlgn="b"/>
                      <a:r>
                        <a:rPr lang="en-US" sz="700" b="0" u="none" strike="noStrike" dirty="0">
                          <a:solidFill>
                            <a:schemeClr val="tx1"/>
                          </a:solidFill>
                          <a:effectLst/>
                        </a:rPr>
                        <a:t>L. </a:t>
                      </a:r>
                      <a:r>
                        <a:rPr lang="en-US" sz="700" b="0" u="none" strike="noStrike" dirty="0" err="1">
                          <a:solidFill>
                            <a:schemeClr val="tx1"/>
                          </a:solidFill>
                          <a:effectLst/>
                        </a:rPr>
                        <a:t>Faillace</a:t>
                      </a:r>
                      <a:r>
                        <a:rPr lang="en-US" sz="700" b="0" u="none" strike="noStrike" dirty="0">
                          <a:solidFill>
                            <a:schemeClr val="tx1"/>
                          </a:solidFill>
                          <a:effectLst/>
                        </a:rPr>
                        <a:t>, R. </a:t>
                      </a:r>
                      <a:r>
                        <a:rPr lang="en-US" sz="700" b="0" u="none" strike="noStrike" dirty="0" err="1">
                          <a:solidFill>
                            <a:schemeClr val="tx1"/>
                          </a:solidFill>
                          <a:effectLst/>
                        </a:rPr>
                        <a:t>Agustsson</a:t>
                      </a:r>
                      <a:r>
                        <a:rPr lang="en-US" sz="700" b="0" u="none" strike="noStrike" dirty="0">
                          <a:solidFill>
                            <a:schemeClr val="tx1"/>
                          </a:solidFill>
                          <a:effectLst/>
                        </a:rPr>
                        <a:t>, M. </a:t>
                      </a:r>
                      <a:r>
                        <a:rPr lang="en-US" sz="700" b="0" u="none" strike="noStrike" dirty="0" err="1">
                          <a:solidFill>
                            <a:schemeClr val="tx1"/>
                          </a:solidFill>
                          <a:effectLst/>
                        </a:rPr>
                        <a:t>Behtouei</a:t>
                      </a:r>
                      <a:r>
                        <a:rPr lang="en-US" sz="700" b="0" u="none" strike="noStrike" dirty="0">
                          <a:solidFill>
                            <a:schemeClr val="tx1"/>
                          </a:solidFill>
                          <a:effectLst/>
                        </a:rPr>
                        <a:t>, F. Bosco, D. </a:t>
                      </a:r>
                      <a:r>
                        <a:rPr lang="en-US" sz="700" b="0" u="none" strike="noStrike" dirty="0" err="1">
                          <a:solidFill>
                            <a:schemeClr val="tx1"/>
                          </a:solidFill>
                          <a:effectLst/>
                        </a:rPr>
                        <a:t>Bruhwiler</a:t>
                      </a:r>
                      <a:r>
                        <a:rPr lang="en-US" sz="700" b="0" u="none" strike="noStrike" dirty="0">
                          <a:solidFill>
                            <a:schemeClr val="tx1"/>
                          </a:solidFill>
                          <a:effectLst/>
                        </a:rPr>
                        <a:t>, O. Camacho, M. </a:t>
                      </a:r>
                      <a:r>
                        <a:rPr lang="en-US" sz="700" b="0" u="none" strike="noStrike" dirty="0" err="1">
                          <a:solidFill>
                            <a:schemeClr val="tx1"/>
                          </a:solidFill>
                          <a:effectLst/>
                        </a:rPr>
                        <a:t>Carillo</a:t>
                      </a:r>
                      <a:r>
                        <a:rPr lang="en-US" sz="700" b="0" u="none" strike="noStrike" dirty="0">
                          <a:solidFill>
                            <a:schemeClr val="tx1"/>
                          </a:solidFill>
                          <a:effectLst/>
                        </a:rPr>
                        <a:t>, A. </a:t>
                      </a:r>
                      <a:r>
                        <a:rPr lang="en-US" sz="700" b="0" u="none" strike="noStrike" dirty="0" err="1">
                          <a:solidFill>
                            <a:schemeClr val="tx1"/>
                          </a:solidFill>
                          <a:effectLst/>
                        </a:rPr>
                        <a:t>Fukasawa</a:t>
                      </a:r>
                      <a:r>
                        <a:rPr lang="en-US" sz="700" b="0" u="none" strike="noStrike" dirty="0">
                          <a:solidFill>
                            <a:schemeClr val="tx1"/>
                          </a:solidFill>
                          <a:effectLst/>
                        </a:rPr>
                        <a:t>, I. </a:t>
                      </a:r>
                      <a:r>
                        <a:rPr lang="en-US" sz="700" b="0" u="none" strike="noStrike" dirty="0" err="1">
                          <a:solidFill>
                            <a:schemeClr val="tx1"/>
                          </a:solidFill>
                          <a:effectLst/>
                        </a:rPr>
                        <a:t>Gadjev</a:t>
                      </a:r>
                      <a:r>
                        <a:rPr lang="en-US" sz="700" b="0" u="none" strike="noStrike" dirty="0">
                          <a:solidFill>
                            <a:schemeClr val="tx1"/>
                          </a:solidFill>
                          <a:effectLst/>
                        </a:rPr>
                        <a:t>, A. </a:t>
                      </a:r>
                      <a:r>
                        <a:rPr lang="en-US" sz="700" b="0" u="none" strike="noStrike" dirty="0" err="1">
                          <a:solidFill>
                            <a:schemeClr val="tx1"/>
                          </a:solidFill>
                          <a:effectLst/>
                        </a:rPr>
                        <a:t>Giribono</a:t>
                      </a:r>
                      <a:r>
                        <a:rPr lang="en-US" sz="700" b="0" u="none" strike="noStrike" dirty="0">
                          <a:solidFill>
                            <a:schemeClr val="tx1"/>
                          </a:solidFill>
                          <a:effectLst/>
                        </a:rPr>
                        <a:t>, L. Giuliano, S. </a:t>
                      </a:r>
                      <a:r>
                        <a:rPr lang="en-US" sz="700" b="0" u="none" strike="noStrike" dirty="0" err="1">
                          <a:solidFill>
                            <a:schemeClr val="tx1"/>
                          </a:solidFill>
                          <a:effectLst/>
                        </a:rPr>
                        <a:t>Kutsaev</a:t>
                      </a:r>
                      <a:r>
                        <a:rPr lang="en-US" sz="700" b="0" u="none" strike="noStrike" dirty="0">
                          <a:solidFill>
                            <a:schemeClr val="tx1"/>
                          </a:solidFill>
                          <a:effectLst/>
                        </a:rPr>
                        <a:t>, N. Majernik, M. </a:t>
                      </a:r>
                      <a:r>
                        <a:rPr lang="en-US" sz="700" b="0" u="none" strike="noStrike" dirty="0" err="1">
                          <a:solidFill>
                            <a:schemeClr val="tx1"/>
                          </a:solidFill>
                          <a:effectLst/>
                        </a:rPr>
                        <a:t>Migliorati</a:t>
                      </a:r>
                      <a:r>
                        <a:rPr lang="en-US" sz="700" b="0" u="none" strike="noStrike" dirty="0">
                          <a:solidFill>
                            <a:schemeClr val="tx1"/>
                          </a:solidFill>
                          <a:effectLst/>
                        </a:rPr>
                        <a:t>, A. </a:t>
                      </a:r>
                      <a:r>
                        <a:rPr lang="en-US" sz="700" b="0" u="none" strike="noStrike" dirty="0" err="1">
                          <a:solidFill>
                            <a:schemeClr val="tx1"/>
                          </a:solidFill>
                          <a:effectLst/>
                        </a:rPr>
                        <a:t>Mostacci</a:t>
                      </a:r>
                      <a:r>
                        <a:rPr lang="en-US" sz="700" b="0" u="none" strike="noStrike" dirty="0">
                          <a:solidFill>
                            <a:schemeClr val="tx1"/>
                          </a:solidFill>
                          <a:effectLst/>
                        </a:rPr>
                        <a:t>, A. </a:t>
                      </a:r>
                      <a:r>
                        <a:rPr lang="en-US" sz="700" b="0" u="none" strike="noStrike" dirty="0" err="1">
                          <a:solidFill>
                            <a:schemeClr val="tx1"/>
                          </a:solidFill>
                          <a:effectLst/>
                        </a:rPr>
                        <a:t>Murokh</a:t>
                      </a:r>
                      <a:r>
                        <a:rPr lang="en-US" sz="700" b="0" u="none" strike="noStrike" dirty="0">
                          <a:solidFill>
                            <a:schemeClr val="tx1"/>
                          </a:solidFill>
                          <a:effectLst/>
                        </a:rPr>
                        <a:t>, L. Palumbo, B. </a:t>
                      </a:r>
                      <a:r>
                        <a:rPr lang="en-US" sz="700" b="0" u="none" strike="noStrike" dirty="0" err="1">
                          <a:solidFill>
                            <a:schemeClr val="tx1"/>
                          </a:solidFill>
                          <a:effectLst/>
                        </a:rPr>
                        <a:t>Spataro</a:t>
                      </a:r>
                      <a:r>
                        <a:rPr lang="en-US" sz="700" b="0" u="none" strike="noStrike" dirty="0">
                          <a:solidFill>
                            <a:schemeClr val="tx1"/>
                          </a:solidFill>
                          <a:effectLst/>
                        </a:rPr>
                        <a:t>, S. Tantawi, C. </a:t>
                      </a:r>
                      <a:r>
                        <a:rPr lang="en-US" sz="700" b="0" u="none" strike="noStrike" dirty="0" err="1">
                          <a:solidFill>
                            <a:schemeClr val="tx1"/>
                          </a:solidFill>
                          <a:effectLst/>
                        </a:rPr>
                        <a:t>Vaccarezza</a:t>
                      </a:r>
                      <a:r>
                        <a:rPr lang="en-US" sz="700" b="0" u="none" strike="noStrike" dirty="0">
                          <a:solidFill>
                            <a:schemeClr val="tx1"/>
                          </a:solidFill>
                          <a:effectLst/>
                        </a:rPr>
                        <a:t>, O. Williams, and J. B. Rosenzweig, “High field hybrid photoinjector electron source for advanced light source applications,” Phys. Rev. Accel. Beams, vol. 25, no. 6, p. 063401, Jun. 2022, </a:t>
                      </a:r>
                      <a:r>
                        <a:rPr lang="en-US" sz="700" b="0" u="none" strike="noStrike" dirty="0" err="1">
                          <a:solidFill>
                            <a:schemeClr val="tx1"/>
                          </a:solidFill>
                          <a:effectLst/>
                        </a:rPr>
                        <a:t>doi</a:t>
                      </a:r>
                      <a:r>
                        <a:rPr lang="en-US" sz="700" b="0" u="none" strike="noStrike" dirty="0">
                          <a:solidFill>
                            <a:schemeClr val="tx1"/>
                          </a:solidFill>
                          <a:effectLst/>
                        </a:rPr>
                        <a:t>: 10.1103/PhysRevAccelBeams.25.063401.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00FFFF"/>
                          </a:highlight>
                        </a:rPr>
                        <a:t>UCLA</a:t>
                      </a:r>
                      <a:r>
                        <a:rPr lang="en-US" sz="700" b="0" u="none" strike="noStrike" dirty="0">
                          <a:solidFill>
                            <a:schemeClr val="tx1"/>
                          </a:solidFill>
                          <a:effectLst/>
                        </a:rPr>
                        <a:t> </a:t>
                      </a:r>
                      <a:endParaRPr lang="en-US" sz="7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96226742"/>
                  </a:ext>
                </a:extLst>
              </a:tr>
              <a:tr h="220742">
                <a:tc>
                  <a:txBody>
                    <a:bodyPr/>
                    <a:lstStyle/>
                    <a:p>
                      <a:pPr algn="l" fontAlgn="b"/>
                      <a:r>
                        <a:rPr lang="en-US" sz="700" b="0" u="none" strike="noStrike">
                          <a:solidFill>
                            <a:schemeClr val="tx1"/>
                          </a:solidFill>
                          <a:effectLst/>
                        </a:rPr>
                        <a:t>M. Gordon, W. H. Li, M. B. Andorf, A. C. Bartnik, C. J. R. Duncan, M. Kaemingk, C. A. Pennington, I. V. Bazarov, Y.-K. Kim, and J. M. Maxson, “Four-dimensional emittance measurements of ultrafast electron diffraction optics corrected up to sextupole order,” Phys. Rev. Accel. Beams, vol. 25, no. 8, p. 084001, Aug. 2022, doi: 10.1103/PhysRevAccelBeams.25.084001.</a:t>
                      </a:r>
                      <a:endParaRPr lang="en-US" sz="700" b="0" i="0" u="none" strike="noStrike">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bg1"/>
                          </a:solidFill>
                          <a:effectLst/>
                          <a:highlight>
                            <a:srgbClr val="770506"/>
                          </a:highlight>
                        </a:rPr>
                        <a:t>Chicago</a:t>
                      </a:r>
                      <a:r>
                        <a:rPr lang="en-US" sz="700" b="0" u="none" strike="noStrike" dirty="0">
                          <a:solidFill>
                            <a:schemeClr val="tx1"/>
                          </a:solidFill>
                          <a:effectLst/>
                        </a:rPr>
                        <a:t> </a:t>
                      </a:r>
                      <a:r>
                        <a:rPr lang="en-US" sz="700" b="0" u="none" strike="noStrike" dirty="0">
                          <a:solidFill>
                            <a:schemeClr val="tx1"/>
                          </a:solidFill>
                          <a:effectLst/>
                          <a:highlight>
                            <a:srgbClr val="FF00FF"/>
                          </a:highlight>
                        </a:rPr>
                        <a:t>LEPP</a:t>
                      </a:r>
                      <a:endParaRPr lang="en-US" sz="700" b="0" i="0" u="none" strike="noStrike" dirty="0">
                        <a:solidFill>
                          <a:schemeClr val="tx1"/>
                        </a:solidFill>
                        <a:effectLst/>
                        <a:highlight>
                          <a:srgbClr val="FF00FF"/>
                        </a:highlight>
                        <a:latin typeface="Calibri" panose="020F0502020204030204" pitchFamily="34" charset="0"/>
                      </a:endParaRPr>
                    </a:p>
                  </a:txBody>
                  <a:tcPr marL="9525" marR="9525" marT="9525" marB="0" anchor="ctr"/>
                </a:tc>
                <a:extLst>
                  <a:ext uri="{0D108BD9-81ED-4DB2-BD59-A6C34878D82A}">
                    <a16:rowId xmlns:a16="http://schemas.microsoft.com/office/drawing/2014/main" val="3534178371"/>
                  </a:ext>
                </a:extLst>
              </a:tr>
              <a:tr h="220742">
                <a:tc>
                  <a:txBody>
                    <a:bodyPr/>
                    <a:lstStyle/>
                    <a:p>
                      <a:pPr algn="l" fontAlgn="b"/>
                      <a:r>
                        <a:rPr lang="en-US" sz="700" b="0" u="none" strike="noStrike" dirty="0">
                          <a:solidFill>
                            <a:schemeClr val="tx1"/>
                          </a:solidFill>
                          <a:effectLst/>
                        </a:rPr>
                        <a:t>N. Majernik, G. </a:t>
                      </a:r>
                      <a:r>
                        <a:rPr lang="en-US" sz="700" b="0" u="none" strike="noStrike" dirty="0" err="1">
                          <a:solidFill>
                            <a:schemeClr val="tx1"/>
                          </a:solidFill>
                          <a:effectLst/>
                        </a:rPr>
                        <a:t>Andonian</a:t>
                      </a:r>
                      <a:r>
                        <a:rPr lang="en-US" sz="700" b="0" u="none" strike="noStrike" dirty="0">
                          <a:solidFill>
                            <a:schemeClr val="tx1"/>
                          </a:solidFill>
                          <a:effectLst/>
                        </a:rPr>
                        <a:t>, W. Lynn, S. Kim, C. Lorch, R. Roussel, S. Doran, E. Wisniewski, C. Whiteford, P. Piot, J. Power, and J. B. Rosenzweig, “Beam shaping using an ultra-high vacuum </a:t>
                      </a:r>
                      <a:r>
                        <a:rPr lang="en-US" sz="700" b="0" u="none" strike="noStrike" dirty="0" err="1">
                          <a:solidFill>
                            <a:schemeClr val="tx1"/>
                          </a:solidFill>
                          <a:effectLst/>
                        </a:rPr>
                        <a:t>multileaf</a:t>
                      </a:r>
                      <a:r>
                        <a:rPr lang="en-US" sz="700" b="0" u="none" strike="noStrike" dirty="0">
                          <a:solidFill>
                            <a:schemeClr val="tx1"/>
                          </a:solidFill>
                          <a:effectLst/>
                        </a:rPr>
                        <a:t> collimator and emittance exchange beamline.” </a:t>
                      </a:r>
                      <a:r>
                        <a:rPr lang="en-US" sz="700" b="0" u="none" strike="noStrike" dirty="0" err="1">
                          <a:solidFill>
                            <a:schemeClr val="tx1"/>
                          </a:solidFill>
                          <a:effectLst/>
                        </a:rPr>
                        <a:t>arXiv</a:t>
                      </a:r>
                      <a:r>
                        <a:rPr lang="en-US" sz="700" b="0" u="none" strike="noStrike" dirty="0">
                          <a:solidFill>
                            <a:schemeClr val="tx1"/>
                          </a:solidFill>
                          <a:effectLst/>
                        </a:rPr>
                        <a:t>, Oct. 05, 2022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00FFFF"/>
                          </a:highlight>
                        </a:rPr>
                        <a:t>UCLA</a:t>
                      </a:r>
                      <a:r>
                        <a:rPr lang="en-US" sz="700" b="0" u="none" strike="noStrike" dirty="0">
                          <a:solidFill>
                            <a:schemeClr val="tx1"/>
                          </a:solidFill>
                          <a:effectLst/>
                        </a:rPr>
                        <a:t> </a:t>
                      </a:r>
                      <a:r>
                        <a:rPr lang="en-US" sz="700" b="0" u="none" strike="noStrike" dirty="0">
                          <a:solidFill>
                            <a:schemeClr val="tx1"/>
                          </a:solidFill>
                          <a:effectLst/>
                          <a:highlight>
                            <a:srgbClr val="B9BAB9"/>
                          </a:highlight>
                        </a:rPr>
                        <a:t>NIU</a:t>
                      </a:r>
                      <a:r>
                        <a:rPr lang="en-US" sz="700" b="0" u="none" strike="noStrike" dirty="0">
                          <a:solidFill>
                            <a:schemeClr val="tx1"/>
                          </a:solidFill>
                          <a:effectLst/>
                        </a:rPr>
                        <a:t> </a:t>
                      </a:r>
                      <a:endParaRPr lang="en-US" sz="7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61022096"/>
                  </a:ext>
                </a:extLst>
              </a:tr>
              <a:tr h="220742">
                <a:tc>
                  <a:txBody>
                    <a:bodyPr/>
                    <a:lstStyle/>
                    <a:p>
                      <a:pPr algn="l" fontAlgn="b"/>
                      <a:r>
                        <a:rPr lang="en-US" sz="700" b="0" u="none" strike="noStrike">
                          <a:solidFill>
                            <a:schemeClr val="tx1"/>
                          </a:solidFill>
                          <a:effectLst/>
                        </a:rPr>
                        <a:t>N. Majernik, G. Andonian, W. Lynn, S. Kim, C. Lorch, R. Roussel, S. Doran, E. Wisniewski, C. Whiteford, P. Piot, J. Power, and J. B. Rosenzweig, “Beam shaping using an ultrahigh vacuum multileaf collimator and emittance exchange beamline,” Phys. Rev. Accel. Beams, vol. 26, no. 2, p. 022801, Feb. 2023, doi: 10.1103/PhysRevAccelBeams.26.022801. </a:t>
                      </a:r>
                      <a:endParaRPr lang="en-US" sz="700" b="0" i="0" u="none" strike="noStrike">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00FFFF"/>
                          </a:highlight>
                        </a:rPr>
                        <a:t>UCLA</a:t>
                      </a:r>
                      <a:r>
                        <a:rPr lang="en-US" sz="700" b="0" u="none" strike="noStrike" dirty="0">
                          <a:solidFill>
                            <a:schemeClr val="tx1"/>
                          </a:solidFill>
                          <a:effectLst/>
                        </a:rPr>
                        <a:t> </a:t>
                      </a:r>
                      <a:r>
                        <a:rPr lang="en-US" sz="700" b="0" u="none" strike="noStrike" dirty="0">
                          <a:solidFill>
                            <a:schemeClr val="tx1"/>
                          </a:solidFill>
                          <a:effectLst/>
                          <a:highlight>
                            <a:srgbClr val="B9BAB9"/>
                          </a:highlight>
                        </a:rPr>
                        <a:t>NIU</a:t>
                      </a:r>
                      <a:r>
                        <a:rPr lang="en-US" sz="700" b="0" u="none" strike="noStrike" dirty="0">
                          <a:solidFill>
                            <a:schemeClr val="tx1"/>
                          </a:solidFill>
                          <a:effectLst/>
                        </a:rPr>
                        <a:t> </a:t>
                      </a:r>
                      <a:endParaRPr lang="en-US" sz="7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04289931"/>
                  </a:ext>
                </a:extLst>
              </a:tr>
              <a:tr h="239582">
                <a:tc>
                  <a:txBody>
                    <a:bodyPr/>
                    <a:lstStyle/>
                    <a:p>
                      <a:pPr algn="l" fontAlgn="b"/>
                      <a:r>
                        <a:rPr lang="en-US" sz="700" b="0" u="none" strike="noStrike" dirty="0">
                          <a:solidFill>
                            <a:schemeClr val="tx1"/>
                          </a:solidFill>
                          <a:effectLst/>
                        </a:rPr>
                        <a:t>N. S. </a:t>
                      </a:r>
                      <a:r>
                        <a:rPr lang="en-US" sz="700" b="0" u="none" strike="noStrike" dirty="0" err="1">
                          <a:solidFill>
                            <a:schemeClr val="tx1"/>
                          </a:solidFill>
                          <a:effectLst/>
                        </a:rPr>
                        <a:t>Sitaraman</a:t>
                      </a:r>
                      <a:r>
                        <a:rPr lang="en-US" sz="700" b="0" u="none" strike="noStrike" dirty="0">
                          <a:solidFill>
                            <a:schemeClr val="tx1"/>
                          </a:solidFill>
                          <a:effectLst/>
                        </a:rPr>
                        <a:t>, Z. Sun, B. Francis, A. C. Hire, T. </a:t>
                      </a:r>
                      <a:r>
                        <a:rPr lang="en-US" sz="700" b="0" u="none" strike="noStrike" dirty="0" err="1">
                          <a:solidFill>
                            <a:schemeClr val="tx1"/>
                          </a:solidFill>
                          <a:effectLst/>
                        </a:rPr>
                        <a:t>Oseroff</a:t>
                      </a:r>
                      <a:r>
                        <a:rPr lang="en-US" sz="700" b="0" u="none" strike="noStrike" dirty="0">
                          <a:solidFill>
                            <a:schemeClr val="tx1"/>
                          </a:solidFill>
                          <a:effectLst/>
                        </a:rPr>
                        <a:t>, Z. </a:t>
                      </a:r>
                      <a:r>
                        <a:rPr lang="en-US" sz="700" b="0" u="none" strike="noStrike" dirty="0" err="1">
                          <a:solidFill>
                            <a:schemeClr val="tx1"/>
                          </a:solidFill>
                          <a:effectLst/>
                        </a:rPr>
                        <a:t>Baraissov</a:t>
                      </a:r>
                      <a:r>
                        <a:rPr lang="en-US" sz="700" b="0" u="none" strike="noStrike" dirty="0">
                          <a:solidFill>
                            <a:schemeClr val="tx1"/>
                          </a:solidFill>
                          <a:effectLst/>
                        </a:rPr>
                        <a:t>, T. A. Arias, R. Hennig, M. U. </a:t>
                      </a:r>
                      <a:r>
                        <a:rPr lang="en-US" sz="700" b="0" u="none" strike="noStrike" dirty="0" err="1">
                          <a:solidFill>
                            <a:schemeClr val="tx1"/>
                          </a:solidFill>
                          <a:effectLst/>
                        </a:rPr>
                        <a:t>Liepe</a:t>
                      </a:r>
                      <a:r>
                        <a:rPr lang="en-US" sz="700" b="0" u="none" strike="noStrike" dirty="0">
                          <a:solidFill>
                            <a:schemeClr val="tx1"/>
                          </a:solidFill>
                          <a:effectLst/>
                        </a:rPr>
                        <a:t>, D. A. Muller, and M. K. </a:t>
                      </a:r>
                      <a:r>
                        <a:rPr lang="en-US" sz="700" b="0" u="none" strike="noStrike" dirty="0" err="1">
                          <a:solidFill>
                            <a:schemeClr val="tx1"/>
                          </a:solidFill>
                          <a:effectLst/>
                        </a:rPr>
                        <a:t>Transtrum</a:t>
                      </a:r>
                      <a:r>
                        <a:rPr lang="en-US" sz="700" b="0" u="none" strike="noStrike" dirty="0">
                          <a:solidFill>
                            <a:schemeClr val="tx1"/>
                          </a:solidFill>
                          <a:effectLst/>
                        </a:rPr>
                        <a:t>, “Theory of Nb-Zr Alloy Superconductivity and First Experimental Demonstration for Superconducting Radio-Frequency Cavity Applications,” Aug. 2022, </a:t>
                      </a:r>
                      <a:r>
                        <a:rPr lang="en-US" sz="700" b="0" u="none" strike="noStrike" dirty="0" err="1">
                          <a:solidFill>
                            <a:schemeClr val="tx1"/>
                          </a:solidFill>
                          <a:effectLst/>
                        </a:rPr>
                        <a:t>doi</a:t>
                      </a:r>
                      <a:r>
                        <a:rPr lang="en-US" sz="700" b="0" u="none" strike="noStrike" dirty="0">
                          <a:solidFill>
                            <a:schemeClr val="tx1"/>
                          </a:solidFill>
                          <a:effectLst/>
                        </a:rPr>
                        <a:t>: 10.48550/arXiv.2208.10678.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00FF"/>
                          </a:highlight>
                        </a:rPr>
                        <a:t>LEPP</a:t>
                      </a:r>
                      <a:r>
                        <a:rPr lang="en-US" sz="700" b="0" u="none" strike="noStrike" dirty="0">
                          <a:solidFill>
                            <a:schemeClr val="tx1"/>
                          </a:solidFill>
                          <a:effectLst/>
                        </a:rPr>
                        <a:t> </a:t>
                      </a:r>
                      <a:r>
                        <a:rPr lang="en-US" sz="700" b="0" u="none" strike="noStrike" dirty="0">
                          <a:solidFill>
                            <a:schemeClr val="bg1"/>
                          </a:solidFill>
                          <a:effectLst/>
                          <a:highlight>
                            <a:srgbClr val="800080"/>
                          </a:highlight>
                        </a:rPr>
                        <a:t>BYU</a:t>
                      </a:r>
                      <a:r>
                        <a:rPr lang="en-US" sz="700" b="0" u="none" strike="noStrike" dirty="0">
                          <a:solidFill>
                            <a:schemeClr val="tx1"/>
                          </a:solidFill>
                          <a:effectLst/>
                        </a:rPr>
                        <a:t> </a:t>
                      </a:r>
                      <a:r>
                        <a:rPr lang="en-US" sz="700" b="0" u="none" strike="noStrike" dirty="0">
                          <a:solidFill>
                            <a:schemeClr val="tx1"/>
                          </a:solidFill>
                          <a:effectLst/>
                          <a:highlight>
                            <a:srgbClr val="FF8505"/>
                          </a:highlight>
                        </a:rPr>
                        <a:t>Florida</a:t>
                      </a:r>
                      <a:r>
                        <a:rPr lang="en-US" sz="700" b="0" u="none" strike="noStrike" dirty="0">
                          <a:solidFill>
                            <a:schemeClr val="tx1"/>
                          </a:solidFill>
                          <a:effectLst/>
                        </a:rPr>
                        <a:t> </a:t>
                      </a:r>
                      <a:r>
                        <a:rPr lang="en-US" sz="700" b="0" u="none" strike="noStrike" dirty="0">
                          <a:solidFill>
                            <a:schemeClr val="tx1"/>
                          </a:solidFill>
                          <a:effectLst/>
                          <a:highlight>
                            <a:srgbClr val="00FF00"/>
                          </a:highlight>
                        </a:rPr>
                        <a:t>LASSP</a:t>
                      </a:r>
                      <a:r>
                        <a:rPr lang="en-US" sz="700" b="0" u="none" strike="noStrike" dirty="0">
                          <a:solidFill>
                            <a:schemeClr val="tx1"/>
                          </a:solidFill>
                          <a:effectLst/>
                        </a:rPr>
                        <a:t> </a:t>
                      </a:r>
                      <a:r>
                        <a:rPr lang="en-US" sz="700" b="0" u="none" strike="noStrike" dirty="0">
                          <a:solidFill>
                            <a:schemeClr val="bg1"/>
                          </a:solidFill>
                          <a:effectLst/>
                          <a:highlight>
                            <a:srgbClr val="D00809"/>
                          </a:highlight>
                        </a:rPr>
                        <a:t>AEP</a:t>
                      </a:r>
                      <a:endParaRPr lang="en-US" sz="700" b="0" i="0" u="none" strike="noStrike" dirty="0">
                        <a:solidFill>
                          <a:schemeClr val="bg1"/>
                        </a:solidFill>
                        <a:effectLst/>
                        <a:highlight>
                          <a:srgbClr val="D00809"/>
                        </a:highlight>
                        <a:latin typeface="Calibri" panose="020F0502020204030204" pitchFamily="34" charset="0"/>
                      </a:endParaRPr>
                    </a:p>
                  </a:txBody>
                  <a:tcPr marL="9525" marR="9525" marT="9525" marB="0" anchor="ctr"/>
                </a:tc>
                <a:extLst>
                  <a:ext uri="{0D108BD9-81ED-4DB2-BD59-A6C34878D82A}">
                    <a16:rowId xmlns:a16="http://schemas.microsoft.com/office/drawing/2014/main" val="1399140720"/>
                  </a:ext>
                </a:extLst>
              </a:tr>
              <a:tr h="220742">
                <a:tc>
                  <a:txBody>
                    <a:bodyPr/>
                    <a:lstStyle/>
                    <a:p>
                      <a:pPr algn="l" fontAlgn="b"/>
                      <a:r>
                        <a:rPr lang="en-US" sz="700" b="0" u="none" strike="noStrike" dirty="0">
                          <a:solidFill>
                            <a:schemeClr val="tx1"/>
                          </a:solidFill>
                          <a:effectLst/>
                        </a:rPr>
                        <a:t>P. </a:t>
                      </a:r>
                      <a:r>
                        <a:rPr lang="en-US" sz="700" b="0" u="none" strike="noStrike" dirty="0" err="1">
                          <a:solidFill>
                            <a:schemeClr val="tx1"/>
                          </a:solidFill>
                          <a:effectLst/>
                        </a:rPr>
                        <a:t>Saha</a:t>
                      </a:r>
                      <a:r>
                        <a:rPr lang="en-US" sz="700" b="0" u="none" strike="noStrike" dirty="0">
                          <a:solidFill>
                            <a:schemeClr val="tx1"/>
                          </a:solidFill>
                          <a:effectLst/>
                        </a:rPr>
                        <a:t>, O. </a:t>
                      </a:r>
                      <a:r>
                        <a:rPr lang="en-US" sz="700" b="0" u="none" strike="noStrike" dirty="0" err="1">
                          <a:solidFill>
                            <a:schemeClr val="tx1"/>
                          </a:solidFill>
                          <a:effectLst/>
                        </a:rPr>
                        <a:t>Chubenko</a:t>
                      </a:r>
                      <a:r>
                        <a:rPr lang="en-US" sz="700" b="0" u="none" strike="noStrike" dirty="0">
                          <a:solidFill>
                            <a:schemeClr val="tx1"/>
                          </a:solidFill>
                          <a:effectLst/>
                        </a:rPr>
                        <a:t>, J. Kevin </a:t>
                      </a:r>
                      <a:r>
                        <a:rPr lang="en-US" sz="700" b="0" u="none" strike="noStrike" dirty="0" err="1">
                          <a:solidFill>
                            <a:schemeClr val="tx1"/>
                          </a:solidFill>
                          <a:effectLst/>
                        </a:rPr>
                        <a:t>Nangoi</a:t>
                      </a:r>
                      <a:r>
                        <a:rPr lang="en-US" sz="700" b="0" u="none" strike="noStrike" dirty="0">
                          <a:solidFill>
                            <a:schemeClr val="tx1"/>
                          </a:solidFill>
                          <a:effectLst/>
                        </a:rPr>
                        <a:t>, T. Arias, E. Montgomery, S. Poddar, H. A. </a:t>
                      </a:r>
                      <a:r>
                        <a:rPr lang="en-US" sz="700" b="0" u="none" strike="noStrike" dirty="0" err="1">
                          <a:solidFill>
                            <a:schemeClr val="tx1"/>
                          </a:solidFill>
                          <a:effectLst/>
                        </a:rPr>
                        <a:t>Padmore</a:t>
                      </a:r>
                      <a:r>
                        <a:rPr lang="en-US" sz="700" b="0" u="none" strike="noStrike" dirty="0">
                          <a:solidFill>
                            <a:schemeClr val="tx1"/>
                          </a:solidFill>
                          <a:effectLst/>
                        </a:rPr>
                        <a:t>, and S. Karkare, “Theory of photoemission from cathodes with disordered surfaces,” Journal of Applied Physics, vol. 133, no. 5, p. 053102, Feb. 2023, </a:t>
                      </a:r>
                      <a:r>
                        <a:rPr lang="en-US" sz="700" b="0" u="none" strike="noStrike" dirty="0" err="1">
                          <a:solidFill>
                            <a:schemeClr val="tx1"/>
                          </a:solidFill>
                          <a:effectLst/>
                        </a:rPr>
                        <a:t>doi</a:t>
                      </a:r>
                      <a:r>
                        <a:rPr lang="en-US" sz="700" b="0" u="none" strike="noStrike" dirty="0">
                          <a:solidFill>
                            <a:schemeClr val="tx1"/>
                          </a:solidFill>
                          <a:effectLst/>
                        </a:rPr>
                        <a:t>: 10.1063/5.0135629.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FF00"/>
                          </a:highlight>
                        </a:rPr>
                        <a:t>ASU</a:t>
                      </a:r>
                      <a:r>
                        <a:rPr lang="en-US" sz="700" b="0" u="none" strike="noStrike" dirty="0">
                          <a:solidFill>
                            <a:schemeClr val="tx1"/>
                          </a:solidFill>
                          <a:effectLst/>
                        </a:rPr>
                        <a:t> </a:t>
                      </a:r>
                      <a:r>
                        <a:rPr lang="en-US" sz="700" b="0" u="none" strike="noStrike" dirty="0">
                          <a:solidFill>
                            <a:schemeClr val="tx1"/>
                          </a:solidFill>
                          <a:effectLst/>
                          <a:highlight>
                            <a:srgbClr val="00FF00"/>
                          </a:highlight>
                        </a:rPr>
                        <a:t>LASSP</a:t>
                      </a:r>
                      <a:r>
                        <a:rPr lang="en-US" sz="700" b="0" u="none" strike="noStrike" dirty="0">
                          <a:solidFill>
                            <a:schemeClr val="tx1"/>
                          </a:solidFill>
                          <a:effectLst/>
                        </a:rPr>
                        <a:t> </a:t>
                      </a:r>
                      <a:r>
                        <a:rPr lang="en-US" sz="700" b="0" u="none" strike="noStrike" dirty="0">
                          <a:solidFill>
                            <a:schemeClr val="bg1"/>
                          </a:solidFill>
                          <a:effectLst/>
                          <a:highlight>
                            <a:srgbClr val="008080"/>
                          </a:highlight>
                        </a:rPr>
                        <a:t>BNL</a:t>
                      </a:r>
                      <a:endParaRPr lang="en-US" sz="700" b="0" i="0" u="none" strike="noStrike" dirty="0">
                        <a:solidFill>
                          <a:schemeClr val="bg1"/>
                        </a:solidFill>
                        <a:effectLst/>
                        <a:highlight>
                          <a:srgbClr val="008080"/>
                        </a:highlight>
                        <a:latin typeface="Calibri" panose="020F0502020204030204" pitchFamily="34" charset="0"/>
                      </a:endParaRPr>
                    </a:p>
                  </a:txBody>
                  <a:tcPr marL="9525" marR="9525" marT="9525" marB="0" anchor="ctr"/>
                </a:tc>
                <a:extLst>
                  <a:ext uri="{0D108BD9-81ED-4DB2-BD59-A6C34878D82A}">
                    <a16:rowId xmlns:a16="http://schemas.microsoft.com/office/drawing/2014/main" val="149251755"/>
                  </a:ext>
                </a:extLst>
              </a:tr>
              <a:tr h="220742">
                <a:tc>
                  <a:txBody>
                    <a:bodyPr/>
                    <a:lstStyle/>
                    <a:p>
                      <a:pPr algn="l" fontAlgn="b"/>
                      <a:r>
                        <a:rPr lang="en-US" sz="700" b="0" u="none" strike="noStrike" dirty="0">
                          <a:solidFill>
                            <a:schemeClr val="tx1"/>
                          </a:solidFill>
                          <a:effectLst/>
                        </a:rPr>
                        <a:t>R. Roussel, A. Edelen, C. Mayes, D. Ratner, J. P. Gonzalez-Aguilera, S. Kim, E. Wisniewski, and J. Power, “Phase Space Reconstruction from Accelerator Beam Measurements Using Neural Networks and Differentiable Simulations.” </a:t>
                      </a:r>
                      <a:r>
                        <a:rPr lang="en-US" sz="700" b="0" u="none" strike="noStrike" dirty="0" err="1">
                          <a:solidFill>
                            <a:schemeClr val="tx1"/>
                          </a:solidFill>
                          <a:effectLst/>
                        </a:rPr>
                        <a:t>arXiv</a:t>
                      </a:r>
                      <a:r>
                        <a:rPr lang="en-US" sz="700" b="0" u="none" strike="noStrike" dirty="0">
                          <a:solidFill>
                            <a:schemeClr val="tx1"/>
                          </a:solidFill>
                          <a:effectLst/>
                        </a:rPr>
                        <a:t>, Sep. 09, 2022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bg1"/>
                          </a:solidFill>
                          <a:effectLst/>
                          <a:highlight>
                            <a:srgbClr val="0000FF"/>
                          </a:highlight>
                        </a:rPr>
                        <a:t>SLAC</a:t>
                      </a:r>
                      <a:r>
                        <a:rPr lang="en-US" sz="700" b="0" u="none" strike="noStrike" dirty="0">
                          <a:solidFill>
                            <a:schemeClr val="tx1"/>
                          </a:solidFill>
                          <a:effectLst/>
                        </a:rPr>
                        <a:t> </a:t>
                      </a:r>
                      <a:r>
                        <a:rPr lang="en-US" sz="700" b="0" u="none" strike="noStrike" dirty="0">
                          <a:solidFill>
                            <a:schemeClr val="bg1"/>
                          </a:solidFill>
                          <a:effectLst/>
                          <a:highlight>
                            <a:srgbClr val="770506"/>
                          </a:highlight>
                        </a:rPr>
                        <a:t>Chicago</a:t>
                      </a:r>
                      <a:r>
                        <a:rPr lang="en-US" sz="700" b="0" u="none" strike="noStrike" dirty="0">
                          <a:solidFill>
                            <a:schemeClr val="tx1"/>
                          </a:solidFill>
                          <a:effectLst/>
                        </a:rPr>
                        <a:t> </a:t>
                      </a:r>
                      <a:r>
                        <a:rPr lang="en-US" sz="700" b="0" u="none" strike="noStrike" dirty="0">
                          <a:solidFill>
                            <a:schemeClr val="tx1"/>
                          </a:solidFill>
                          <a:effectLst/>
                          <a:highlight>
                            <a:srgbClr val="88806C"/>
                          </a:highlight>
                        </a:rPr>
                        <a:t>ANL</a:t>
                      </a:r>
                      <a:endParaRPr lang="en-US" sz="700" b="0" i="0" u="none" strike="noStrike" dirty="0">
                        <a:solidFill>
                          <a:schemeClr val="tx1"/>
                        </a:solidFill>
                        <a:effectLst/>
                        <a:highlight>
                          <a:srgbClr val="88806C"/>
                        </a:highlight>
                        <a:latin typeface="Calibri" panose="020F0502020204030204" pitchFamily="34" charset="0"/>
                      </a:endParaRPr>
                    </a:p>
                  </a:txBody>
                  <a:tcPr marL="9525" marR="9525" marT="9525" marB="0" anchor="ctr"/>
                </a:tc>
                <a:extLst>
                  <a:ext uri="{0D108BD9-81ED-4DB2-BD59-A6C34878D82A}">
                    <a16:rowId xmlns:a16="http://schemas.microsoft.com/office/drawing/2014/main" val="3652996832"/>
                  </a:ext>
                </a:extLst>
              </a:tr>
              <a:tr h="220742">
                <a:tc>
                  <a:txBody>
                    <a:bodyPr/>
                    <a:lstStyle/>
                    <a:p>
                      <a:pPr algn="l" fontAlgn="b"/>
                      <a:r>
                        <a:rPr lang="en-US" sz="700" b="0" u="none" strike="noStrike" dirty="0">
                          <a:solidFill>
                            <a:schemeClr val="tx1"/>
                          </a:solidFill>
                          <a:effectLst/>
                        </a:rPr>
                        <a:t>S. A. </a:t>
                      </a:r>
                      <a:r>
                        <a:rPr lang="en-US" sz="700" b="0" u="none" strike="noStrike" dirty="0" err="1">
                          <a:solidFill>
                            <a:schemeClr val="tx1"/>
                          </a:solidFill>
                          <a:effectLst/>
                        </a:rPr>
                        <a:t>Willson</a:t>
                      </a:r>
                      <a:r>
                        <a:rPr lang="en-US" sz="700" b="0" u="none" strike="noStrike" dirty="0">
                          <a:solidFill>
                            <a:schemeClr val="tx1"/>
                          </a:solidFill>
                          <a:effectLst/>
                        </a:rPr>
                        <a:t>, R. G. Farber, A. C. Hire, R. G. Hennig, and S. J. </a:t>
                      </a:r>
                      <a:r>
                        <a:rPr lang="en-US" sz="700" b="0" u="none" strike="noStrike" dirty="0" err="1">
                          <a:solidFill>
                            <a:schemeClr val="tx1"/>
                          </a:solidFill>
                          <a:effectLst/>
                        </a:rPr>
                        <a:t>Sibener</a:t>
                      </a:r>
                      <a:r>
                        <a:rPr lang="en-US" sz="700" b="0" u="none" strike="noStrike" dirty="0">
                          <a:solidFill>
                            <a:schemeClr val="tx1"/>
                          </a:solidFill>
                          <a:effectLst/>
                        </a:rPr>
                        <a:t>, “</a:t>
                      </a:r>
                      <a:r>
                        <a:rPr lang="en-US" sz="700" b="0" u="none" strike="noStrike" dirty="0" err="1">
                          <a:solidFill>
                            <a:schemeClr val="tx1"/>
                          </a:solidFill>
                          <a:effectLst/>
                        </a:rPr>
                        <a:t>Submonolayer</a:t>
                      </a:r>
                      <a:r>
                        <a:rPr lang="en-US" sz="700" b="0" u="none" strike="noStrike" dirty="0">
                          <a:solidFill>
                            <a:schemeClr val="tx1"/>
                          </a:solidFill>
                          <a:effectLst/>
                        </a:rPr>
                        <a:t> and Monolayer Sn Adsorption and Diffusion Behavior on Oxidized Nb(100),” J. Phys. Chem. C, Jan. 2023, </a:t>
                      </a:r>
                      <a:r>
                        <a:rPr lang="en-US" sz="700" b="0" u="none" strike="noStrike" dirty="0" err="1">
                          <a:solidFill>
                            <a:schemeClr val="tx1"/>
                          </a:solidFill>
                          <a:effectLst/>
                        </a:rPr>
                        <a:t>doi</a:t>
                      </a:r>
                      <a:r>
                        <a:rPr lang="en-US" sz="700" b="0" u="none" strike="noStrike" dirty="0">
                          <a:solidFill>
                            <a:schemeClr val="tx1"/>
                          </a:solidFill>
                          <a:effectLst/>
                        </a:rPr>
                        <a:t>: 10.1021/acs.jpcc.2c08458. </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bg1"/>
                          </a:solidFill>
                          <a:effectLst/>
                          <a:highlight>
                            <a:srgbClr val="770506"/>
                          </a:highlight>
                        </a:rPr>
                        <a:t>Chicago</a:t>
                      </a:r>
                      <a:r>
                        <a:rPr lang="en-US" sz="700" b="0" u="none" strike="noStrike" dirty="0">
                          <a:solidFill>
                            <a:schemeClr val="tx1"/>
                          </a:solidFill>
                          <a:effectLst/>
                        </a:rPr>
                        <a:t> </a:t>
                      </a:r>
                      <a:r>
                        <a:rPr lang="en-US" sz="700" b="0" u="none" strike="noStrike" dirty="0">
                          <a:solidFill>
                            <a:schemeClr val="tx1"/>
                          </a:solidFill>
                          <a:effectLst/>
                          <a:highlight>
                            <a:srgbClr val="FF8505"/>
                          </a:highlight>
                        </a:rPr>
                        <a:t>Florida</a:t>
                      </a:r>
                      <a:r>
                        <a:rPr lang="en-US" sz="700" b="0" u="none" strike="noStrike" dirty="0">
                          <a:solidFill>
                            <a:schemeClr val="tx1"/>
                          </a:solidFill>
                          <a:effectLst/>
                        </a:rPr>
                        <a:t> </a:t>
                      </a:r>
                      <a:endParaRPr lang="en-US" sz="7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53854790"/>
                  </a:ext>
                </a:extLst>
              </a:tr>
              <a:tr h="220742">
                <a:tc>
                  <a:txBody>
                    <a:bodyPr/>
                    <a:lstStyle/>
                    <a:p>
                      <a:pPr algn="l" fontAlgn="b"/>
                      <a:r>
                        <a:rPr lang="en-US" sz="700" b="0" u="none" strike="noStrike">
                          <a:solidFill>
                            <a:schemeClr val="tx1"/>
                          </a:solidFill>
                          <a:effectLst/>
                        </a:rPr>
                        <a:t>T. Paschen, R. Roussel, L. Seiffert, B. Kruse, C. Heide, P. Dienstbier, J. Mann, J. Rosenzweig, T. Fennel, and P. Hommelhoff, “Ultrafast Strong-Field Electron Emission and Collective Effects at a One-Dimensional Nanostructure,” ACS Photonics, Feb. 2023, doi: 10.1021/acsphotonics.2c01551. </a:t>
                      </a:r>
                      <a:endParaRPr lang="en-US" sz="700" b="0" i="0" u="none" strike="noStrike">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00FFFF"/>
                          </a:highlight>
                        </a:rPr>
                        <a:t>UCLA</a:t>
                      </a:r>
                      <a:endParaRPr lang="en-US" sz="700" b="0" i="0" u="none" strike="noStrike" dirty="0">
                        <a:solidFill>
                          <a:schemeClr val="tx1"/>
                        </a:solidFill>
                        <a:effectLst/>
                        <a:highlight>
                          <a:srgbClr val="00FFFF"/>
                        </a:highlight>
                        <a:latin typeface="Calibri" panose="020F0502020204030204" pitchFamily="34" charset="0"/>
                      </a:endParaRPr>
                    </a:p>
                  </a:txBody>
                  <a:tcPr marL="9525" marR="9525" marT="9525" marB="0" anchor="ctr"/>
                </a:tc>
                <a:extLst>
                  <a:ext uri="{0D108BD9-81ED-4DB2-BD59-A6C34878D82A}">
                    <a16:rowId xmlns:a16="http://schemas.microsoft.com/office/drawing/2014/main" val="3049795508"/>
                  </a:ext>
                </a:extLst>
              </a:tr>
              <a:tr h="220742">
                <a:tc>
                  <a:txBody>
                    <a:bodyPr/>
                    <a:lstStyle/>
                    <a:p>
                      <a:pPr algn="l" fontAlgn="b"/>
                      <a:r>
                        <a:rPr lang="en-US" sz="700" b="0" u="none" strike="noStrike" dirty="0">
                          <a:solidFill>
                            <a:schemeClr val="tx1"/>
                          </a:solidFill>
                          <a:effectLst/>
                        </a:rPr>
                        <a:t>Z. Sun, M. Ge, J. T. Maniscalco, V. Arrieta, S. R. McNeal, and M. U. Liepe, “Electrochemical Polishing of Chemical Vapor Deposited Niobium Thin Films.” </a:t>
                      </a:r>
                      <a:r>
                        <a:rPr lang="en-US" sz="700" b="0" u="none" strike="noStrike" dirty="0" err="1">
                          <a:solidFill>
                            <a:schemeClr val="tx1"/>
                          </a:solidFill>
                          <a:effectLst/>
                        </a:rPr>
                        <a:t>arXiv</a:t>
                      </a:r>
                      <a:r>
                        <a:rPr lang="en-US" sz="700" b="0" u="none" strike="noStrike" dirty="0">
                          <a:solidFill>
                            <a:schemeClr val="tx1"/>
                          </a:solidFill>
                          <a:effectLst/>
                        </a:rPr>
                        <a:t>, Jan. 02, 2023 [Online]. Available: http://</a:t>
                      </a:r>
                      <a:r>
                        <a:rPr lang="en-US" sz="700" b="0" u="none" strike="noStrike" dirty="0" err="1">
                          <a:solidFill>
                            <a:schemeClr val="tx1"/>
                          </a:solidFill>
                          <a:effectLst/>
                        </a:rPr>
                        <a:t>arxiv.org</a:t>
                      </a:r>
                      <a:r>
                        <a:rPr lang="en-US" sz="700" b="0" u="none" strike="noStrike" dirty="0">
                          <a:solidFill>
                            <a:schemeClr val="tx1"/>
                          </a:solidFill>
                          <a:effectLst/>
                        </a:rPr>
                        <a:t>/abs/2301.00788</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00FF"/>
                          </a:highlight>
                        </a:rPr>
                        <a:t>LEPP</a:t>
                      </a:r>
                      <a:r>
                        <a:rPr lang="en-US" sz="700" b="0" u="none" strike="noStrike" dirty="0">
                          <a:solidFill>
                            <a:schemeClr val="tx1"/>
                          </a:solidFill>
                          <a:effectLst/>
                        </a:rPr>
                        <a:t> </a:t>
                      </a:r>
                      <a:endParaRPr lang="en-US" sz="7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85358663"/>
                  </a:ext>
                </a:extLst>
              </a:tr>
              <a:tr h="220742">
                <a:tc>
                  <a:txBody>
                    <a:bodyPr/>
                    <a:lstStyle/>
                    <a:p>
                      <a:pPr algn="l" fontAlgn="b"/>
                      <a:r>
                        <a:rPr lang="en-US" sz="700" b="0" u="none" strike="noStrike" dirty="0">
                          <a:solidFill>
                            <a:schemeClr val="tx1"/>
                          </a:solidFill>
                          <a:effectLst/>
                        </a:rPr>
                        <a:t>Z. Sun, T. Oseroff, Z. Baraissov, D. K. Dare, K. Howard, M. O. Thompson, D. A. Muller, and M. U. Liepe, “</a:t>
                      </a:r>
                      <a:r>
                        <a:rPr lang="en-US" sz="700" b="0" u="none" strike="noStrike" dirty="0" err="1">
                          <a:solidFill>
                            <a:schemeClr val="tx1"/>
                          </a:solidFill>
                          <a:effectLst/>
                        </a:rPr>
                        <a:t>ZrNb</a:t>
                      </a:r>
                      <a:r>
                        <a:rPr lang="en-US" sz="700" b="0" u="none" strike="noStrike" dirty="0">
                          <a:solidFill>
                            <a:schemeClr val="tx1"/>
                          </a:solidFill>
                          <a:effectLst/>
                        </a:rPr>
                        <a:t>(</a:t>
                      </a:r>
                      <a:r>
                        <a:rPr lang="en-US" sz="700" b="0" u="none" strike="noStrike" dirty="0" err="1">
                          <a:solidFill>
                            <a:schemeClr val="tx1"/>
                          </a:solidFill>
                          <a:effectLst/>
                        </a:rPr>
                        <a:t>Cx</a:t>
                      </a:r>
                      <a:r>
                        <a:rPr lang="en-US" sz="700" b="0" u="none" strike="noStrike" dirty="0">
                          <a:solidFill>
                            <a:schemeClr val="tx1"/>
                          </a:solidFill>
                          <a:effectLst/>
                        </a:rPr>
                        <a:t>) RF superconducting thin film with high critical temperature in the theoretical limit.” </a:t>
                      </a:r>
                      <a:r>
                        <a:rPr lang="en-US" sz="700" b="0" u="none" strike="noStrike" dirty="0" err="1">
                          <a:solidFill>
                            <a:schemeClr val="tx1"/>
                          </a:solidFill>
                          <a:effectLst/>
                        </a:rPr>
                        <a:t>arXiv</a:t>
                      </a:r>
                      <a:r>
                        <a:rPr lang="en-US" sz="700" b="0" u="none" strike="noStrike" dirty="0">
                          <a:solidFill>
                            <a:schemeClr val="tx1"/>
                          </a:solidFill>
                          <a:effectLst/>
                        </a:rPr>
                        <a:t>, Feb. 28, 2023</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00FF"/>
                          </a:highlight>
                        </a:rPr>
                        <a:t>LEPP</a:t>
                      </a:r>
                      <a:r>
                        <a:rPr lang="en-US" sz="700" b="0" u="none" strike="noStrike" dirty="0">
                          <a:solidFill>
                            <a:schemeClr val="tx1"/>
                          </a:solidFill>
                          <a:effectLst/>
                        </a:rPr>
                        <a:t> </a:t>
                      </a:r>
                      <a:r>
                        <a:rPr lang="en-US" sz="700" b="0" u="none" strike="noStrike" dirty="0">
                          <a:solidFill>
                            <a:schemeClr val="bg1"/>
                          </a:solidFill>
                          <a:effectLst/>
                          <a:highlight>
                            <a:srgbClr val="D00809"/>
                          </a:highlight>
                        </a:rPr>
                        <a:t>AEP</a:t>
                      </a:r>
                      <a:r>
                        <a:rPr lang="en-US" sz="700" b="0" u="none" strike="noStrike" dirty="0">
                          <a:solidFill>
                            <a:schemeClr val="tx1"/>
                          </a:solidFill>
                          <a:effectLst/>
                          <a:highlight>
                            <a:srgbClr val="D00809"/>
                          </a:highlight>
                        </a:rPr>
                        <a:t>  </a:t>
                      </a:r>
                      <a:endParaRPr lang="en-US" sz="700" b="0" i="0" u="none" strike="noStrike" dirty="0">
                        <a:solidFill>
                          <a:schemeClr val="tx1"/>
                        </a:solidFill>
                        <a:effectLst/>
                        <a:highlight>
                          <a:srgbClr val="D00809"/>
                        </a:highlight>
                        <a:latin typeface="Calibri" panose="020F0502020204030204" pitchFamily="34" charset="0"/>
                      </a:endParaRPr>
                    </a:p>
                  </a:txBody>
                  <a:tcPr marL="9525" marR="9525" marT="9525" marB="0" anchor="ctr"/>
                </a:tc>
                <a:extLst>
                  <a:ext uri="{0D108BD9-81ED-4DB2-BD59-A6C34878D82A}">
                    <a16:rowId xmlns:a16="http://schemas.microsoft.com/office/drawing/2014/main" val="4198550804"/>
                  </a:ext>
                </a:extLst>
              </a:tr>
              <a:tr h="217297">
                <a:tc>
                  <a:txBody>
                    <a:bodyPr/>
                    <a:lstStyle/>
                    <a:p>
                      <a:pPr algn="l" fontAlgn="b"/>
                      <a:r>
                        <a:rPr lang="en-US" sz="700" b="0" u="none" strike="noStrike" dirty="0">
                          <a:solidFill>
                            <a:schemeClr val="tx1"/>
                          </a:solidFill>
                          <a:effectLst/>
                        </a:rPr>
                        <a:t>Z. Sun, Z. Baraissov, L. </a:t>
                      </a:r>
                      <a:r>
                        <a:rPr lang="en-US" sz="700" b="0" u="none" strike="noStrike" dirty="0" err="1">
                          <a:solidFill>
                            <a:schemeClr val="tx1"/>
                          </a:solidFill>
                          <a:effectLst/>
                        </a:rPr>
                        <a:t>Shpani</a:t>
                      </a:r>
                      <a:r>
                        <a:rPr lang="en-US" sz="700" b="0" u="none" strike="noStrike" dirty="0">
                          <a:solidFill>
                            <a:schemeClr val="tx1"/>
                          </a:solidFill>
                          <a:effectLst/>
                        </a:rPr>
                        <a:t>, R. D. Porter, Y.-T. Shao, T. Oseroff, M. O. Thompson, D. A. Muller, and M. U. Liepe, “Smooth, homogeneous, high-purity Nb3Sn RF superconducting films by seed-free electrochemical synthesis.” </a:t>
                      </a:r>
                      <a:r>
                        <a:rPr lang="en-US" sz="700" b="0" u="none" strike="noStrike" dirty="0" err="1">
                          <a:solidFill>
                            <a:schemeClr val="tx1"/>
                          </a:solidFill>
                          <a:effectLst/>
                        </a:rPr>
                        <a:t>arXiv</a:t>
                      </a:r>
                      <a:r>
                        <a:rPr lang="en-US" sz="700" b="0" u="none" strike="noStrike" dirty="0">
                          <a:solidFill>
                            <a:schemeClr val="tx1"/>
                          </a:solidFill>
                          <a:effectLst/>
                        </a:rPr>
                        <a:t>, Feb. 03, 2023 [Online]. Available: http://</a:t>
                      </a:r>
                      <a:r>
                        <a:rPr lang="en-US" sz="700" b="0" u="none" strike="noStrike" dirty="0" err="1">
                          <a:solidFill>
                            <a:schemeClr val="tx1"/>
                          </a:solidFill>
                          <a:effectLst/>
                        </a:rPr>
                        <a:t>arxiv.org</a:t>
                      </a:r>
                      <a:r>
                        <a:rPr lang="en-US" sz="700" b="0" u="none" strike="noStrike" dirty="0">
                          <a:solidFill>
                            <a:schemeClr val="tx1"/>
                          </a:solidFill>
                          <a:effectLst/>
                        </a:rPr>
                        <a:t>/abs/2302.02054</a:t>
                      </a:r>
                      <a:endParaRPr lang="en-US" sz="700" b="0" i="0" u="none" strike="noStrike" dirty="0">
                        <a:solidFill>
                          <a:schemeClr val="tx1"/>
                        </a:solidFill>
                        <a:effectLst/>
                        <a:latin typeface="Calibri" panose="020F0502020204030204" pitchFamily="34" charset="0"/>
                      </a:endParaRPr>
                    </a:p>
                  </a:txBody>
                  <a:tcPr marL="9525" marR="9525" marT="9525" marB="0" anchor="ctr"/>
                </a:tc>
                <a:tc>
                  <a:txBody>
                    <a:bodyPr/>
                    <a:lstStyle/>
                    <a:p>
                      <a:pPr algn="l" fontAlgn="b"/>
                      <a:r>
                        <a:rPr lang="en-US" sz="700" b="0" u="none" strike="noStrike" dirty="0">
                          <a:solidFill>
                            <a:schemeClr val="tx1"/>
                          </a:solidFill>
                          <a:effectLst/>
                          <a:highlight>
                            <a:srgbClr val="FF00FF"/>
                          </a:highlight>
                        </a:rPr>
                        <a:t>LEPP</a:t>
                      </a:r>
                      <a:r>
                        <a:rPr lang="en-US" sz="700" b="0" u="none" strike="noStrike" dirty="0">
                          <a:solidFill>
                            <a:schemeClr val="tx1"/>
                          </a:solidFill>
                          <a:effectLst/>
                        </a:rPr>
                        <a:t> </a:t>
                      </a:r>
                      <a:r>
                        <a:rPr lang="en-US" sz="700" b="0" u="none" strike="noStrike" dirty="0">
                          <a:solidFill>
                            <a:schemeClr val="bg1"/>
                          </a:solidFill>
                          <a:effectLst/>
                          <a:highlight>
                            <a:srgbClr val="D00809"/>
                          </a:highlight>
                        </a:rPr>
                        <a:t>AEP</a:t>
                      </a:r>
                      <a:endParaRPr lang="en-US" sz="700" b="0" i="0" u="none" strike="noStrike" dirty="0">
                        <a:solidFill>
                          <a:schemeClr val="bg1"/>
                        </a:solidFill>
                        <a:effectLst/>
                        <a:highlight>
                          <a:srgbClr val="D00809"/>
                        </a:highlight>
                        <a:latin typeface="Calibri" panose="020F0502020204030204" pitchFamily="34" charset="0"/>
                      </a:endParaRPr>
                    </a:p>
                  </a:txBody>
                  <a:tcPr marL="9525" marR="9525" marT="9525" marB="0" anchor="ctr"/>
                </a:tc>
                <a:extLst>
                  <a:ext uri="{0D108BD9-81ED-4DB2-BD59-A6C34878D82A}">
                    <a16:rowId xmlns:a16="http://schemas.microsoft.com/office/drawing/2014/main" val="733824111"/>
                  </a:ext>
                </a:extLst>
              </a:tr>
            </a:tbl>
          </a:graphicData>
        </a:graphic>
      </p:graphicFrame>
    </p:spTree>
    <p:extLst>
      <p:ext uri="{BB962C8B-B14F-4D97-AF65-F5344CB8AC3E}">
        <p14:creationId xmlns:p14="http://schemas.microsoft.com/office/powerpoint/2010/main" val="965957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9F9D0-BCCB-41C8-14DC-061A595C952E}"/>
              </a:ext>
            </a:extLst>
          </p:cNvPr>
          <p:cNvSpPr>
            <a:spLocks noGrp="1"/>
          </p:cNvSpPr>
          <p:nvPr>
            <p:ph type="title"/>
          </p:nvPr>
        </p:nvSpPr>
        <p:spPr/>
        <p:txBody>
          <a:bodyPr/>
          <a:lstStyle/>
          <a:p>
            <a:r>
              <a:rPr lang="en-US" dirty="0"/>
              <a:t>CBB Diversity</a:t>
            </a:r>
          </a:p>
        </p:txBody>
      </p:sp>
      <p:sp>
        <p:nvSpPr>
          <p:cNvPr id="5" name="Date Placeholder 4">
            <a:extLst>
              <a:ext uri="{FF2B5EF4-FFF2-40B4-BE49-F238E27FC236}">
                <a16:creationId xmlns:a16="http://schemas.microsoft.com/office/drawing/2014/main" id="{2938F3F2-A2CB-BF98-2E1C-756851BE692C}"/>
              </a:ext>
            </a:extLst>
          </p:cNvPr>
          <p:cNvSpPr>
            <a:spLocks noGrp="1"/>
          </p:cNvSpPr>
          <p:nvPr>
            <p:ph type="dt" sz="half" idx="10"/>
          </p:nvPr>
        </p:nvSpPr>
        <p:spPr/>
        <p:txBody>
          <a:bodyPr/>
          <a:lstStyle/>
          <a:p>
            <a:r>
              <a:rPr lang="en-US"/>
              <a:t>March 15, 2024</a:t>
            </a:r>
          </a:p>
        </p:txBody>
      </p:sp>
      <p:sp>
        <p:nvSpPr>
          <p:cNvPr id="6" name="Footer Placeholder 5">
            <a:extLst>
              <a:ext uri="{FF2B5EF4-FFF2-40B4-BE49-F238E27FC236}">
                <a16:creationId xmlns:a16="http://schemas.microsoft.com/office/drawing/2014/main" id="{1DFA23BE-DF5E-C383-7A8D-AD2BBC42B845}"/>
              </a:ext>
            </a:extLst>
          </p:cNvPr>
          <p:cNvSpPr>
            <a:spLocks noGrp="1"/>
          </p:cNvSpPr>
          <p:nvPr>
            <p:ph type="ftr" sz="quarter" idx="11"/>
          </p:nvPr>
        </p:nvSpPr>
        <p:spPr/>
        <p:txBody>
          <a:bodyPr/>
          <a:lstStyle/>
          <a:p>
            <a:r>
              <a:rPr lang="en-US"/>
              <a:t>Patterson | EAB Meeting</a:t>
            </a:r>
          </a:p>
        </p:txBody>
      </p:sp>
      <p:sp>
        <p:nvSpPr>
          <p:cNvPr id="7" name="Slide Number Placeholder 6">
            <a:extLst>
              <a:ext uri="{FF2B5EF4-FFF2-40B4-BE49-F238E27FC236}">
                <a16:creationId xmlns:a16="http://schemas.microsoft.com/office/drawing/2014/main" id="{746E5C0A-DACD-688E-8D40-720D0490508E}"/>
              </a:ext>
            </a:extLst>
          </p:cNvPr>
          <p:cNvSpPr>
            <a:spLocks noGrp="1"/>
          </p:cNvSpPr>
          <p:nvPr>
            <p:ph type="sldNum" sz="quarter" idx="12"/>
          </p:nvPr>
        </p:nvSpPr>
        <p:spPr/>
        <p:txBody>
          <a:bodyPr/>
          <a:lstStyle/>
          <a:p>
            <a:fld id="{921CBE81-14BD-7343-B359-01BCBA3179F9}" type="slidenum">
              <a:rPr lang="en-US" smtClean="0"/>
              <a:t>9</a:t>
            </a:fld>
            <a:endParaRPr lang="en-US"/>
          </a:p>
        </p:txBody>
      </p:sp>
      <p:sp>
        <p:nvSpPr>
          <p:cNvPr id="13" name="Rectangle 2">
            <a:hlinkClick r:id="rId3"/>
            <a:extLst>
              <a:ext uri="{FF2B5EF4-FFF2-40B4-BE49-F238E27FC236}">
                <a16:creationId xmlns:a16="http://schemas.microsoft.com/office/drawing/2014/main" id="{BC923491-F736-5848-A7E5-B4C589DE2E26}"/>
              </a:ext>
            </a:extLst>
          </p:cNvPr>
          <p:cNvSpPr>
            <a:spLocks noChangeArrowheads="1"/>
          </p:cNvSpPr>
          <p:nvPr/>
        </p:nvSpPr>
        <p:spPr bwMode="auto">
          <a:xfrm>
            <a:off x="4648200" y="236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Content Placeholder 11">
            <a:extLst>
              <a:ext uri="{FF2B5EF4-FFF2-40B4-BE49-F238E27FC236}">
                <a16:creationId xmlns:a16="http://schemas.microsoft.com/office/drawing/2014/main" id="{8B7DA40B-251E-F02F-4FEA-150C0FE0F86F}"/>
              </a:ext>
            </a:extLst>
          </p:cNvPr>
          <p:cNvGraphicFramePr>
            <a:graphicFrameLocks noGrp="1"/>
          </p:cNvGraphicFramePr>
          <p:nvPr>
            <p:ph sz="half" idx="2"/>
            <p:extLst>
              <p:ext uri="{D42A27DB-BD31-4B8C-83A1-F6EECF244321}">
                <p14:modId xmlns:p14="http://schemas.microsoft.com/office/powerpoint/2010/main" val="685869004"/>
              </p:ext>
            </p:extLst>
          </p:nvPr>
        </p:nvGraphicFramePr>
        <p:xfrm>
          <a:off x="811078" y="1383152"/>
          <a:ext cx="7551322" cy="2599472"/>
        </p:xfrm>
        <a:graphic>
          <a:graphicData uri="http://schemas.openxmlformats.org/drawingml/2006/table">
            <a:tbl>
              <a:tblPr/>
              <a:tblGrid>
                <a:gridCol w="1973232">
                  <a:extLst>
                    <a:ext uri="{9D8B030D-6E8A-4147-A177-3AD203B41FA5}">
                      <a16:colId xmlns:a16="http://schemas.microsoft.com/office/drawing/2014/main" val="562337318"/>
                    </a:ext>
                  </a:extLst>
                </a:gridCol>
                <a:gridCol w="845858">
                  <a:extLst>
                    <a:ext uri="{9D8B030D-6E8A-4147-A177-3AD203B41FA5}">
                      <a16:colId xmlns:a16="http://schemas.microsoft.com/office/drawing/2014/main" val="2804754153"/>
                    </a:ext>
                  </a:extLst>
                </a:gridCol>
                <a:gridCol w="1280218">
                  <a:extLst>
                    <a:ext uri="{9D8B030D-6E8A-4147-A177-3AD203B41FA5}">
                      <a16:colId xmlns:a16="http://schemas.microsoft.com/office/drawing/2014/main" val="4138060094"/>
                    </a:ext>
                  </a:extLst>
                </a:gridCol>
                <a:gridCol w="1143052">
                  <a:extLst>
                    <a:ext uri="{9D8B030D-6E8A-4147-A177-3AD203B41FA5}">
                      <a16:colId xmlns:a16="http://schemas.microsoft.com/office/drawing/2014/main" val="1215920610"/>
                    </a:ext>
                  </a:extLst>
                </a:gridCol>
                <a:gridCol w="1154481">
                  <a:extLst>
                    <a:ext uri="{9D8B030D-6E8A-4147-A177-3AD203B41FA5}">
                      <a16:colId xmlns:a16="http://schemas.microsoft.com/office/drawing/2014/main" val="3121891518"/>
                    </a:ext>
                  </a:extLst>
                </a:gridCol>
                <a:gridCol w="1154481">
                  <a:extLst>
                    <a:ext uri="{9D8B030D-6E8A-4147-A177-3AD203B41FA5}">
                      <a16:colId xmlns:a16="http://schemas.microsoft.com/office/drawing/2014/main" val="4273359059"/>
                    </a:ext>
                  </a:extLst>
                </a:gridCol>
              </a:tblGrid>
              <a:tr h="314155">
                <a:tc rowSpan="2">
                  <a:txBody>
                    <a:bodyPr/>
                    <a:lstStyle/>
                    <a:p>
                      <a:pPr marL="88900" marR="88900" algn="ctr" rtl="0" fontAlgn="b">
                        <a:spcBef>
                          <a:spcPts val="1200"/>
                        </a:spcBef>
                        <a:spcAft>
                          <a:spcPts val="0"/>
                        </a:spcAft>
                      </a:pPr>
                      <a:r>
                        <a:rPr lang="en-US" sz="1800" b="0" i="0" u="none" strike="noStrike" dirty="0">
                          <a:solidFill>
                            <a:srgbClr val="FFFFFF"/>
                          </a:solidFill>
                          <a:effectLst/>
                          <a:latin typeface="Calibri" panose="020F0502020204030204" pitchFamily="34" charset="0"/>
                        </a:rPr>
                        <a:t> </a:t>
                      </a:r>
                      <a:endParaRPr lang="en-US" sz="1800" dirty="0">
                        <a:effectLst/>
                      </a:endParaRPr>
                    </a:p>
                  </a:txBody>
                  <a:tcPr marL="47726" marR="47726" marT="34363" marB="34363"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47089"/>
                    </a:solidFill>
                  </a:tcPr>
                </a:tc>
                <a:tc rowSpan="2">
                  <a:txBody>
                    <a:bodyPr/>
                    <a:lstStyle/>
                    <a:p>
                      <a:pPr marL="88900" marR="88900" algn="ctr" rtl="0" fontAlgn="t">
                        <a:spcBef>
                          <a:spcPts val="1200"/>
                        </a:spcBef>
                        <a:spcAft>
                          <a:spcPts val="0"/>
                        </a:spcAft>
                      </a:pPr>
                      <a:r>
                        <a:rPr lang="en-US" sz="1800" b="1" i="0" u="none" strike="noStrike" dirty="0">
                          <a:solidFill>
                            <a:srgbClr val="FFFFFF"/>
                          </a:solidFill>
                          <a:effectLst/>
                          <a:latin typeface="Calibri" panose="020F0502020204030204" pitchFamily="34" charset="0"/>
                        </a:rPr>
                        <a:t>Total</a:t>
                      </a:r>
                      <a:endParaRPr lang="en-US" sz="1800" dirty="0">
                        <a:effectLst/>
                      </a:endParaRPr>
                    </a:p>
                  </a:txBody>
                  <a:tcPr marL="47726" marR="47726" marT="34363" marB="34363">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47089"/>
                    </a:solidFill>
                  </a:tcPr>
                </a:tc>
                <a:tc gridSpan="2">
                  <a:txBody>
                    <a:bodyPr/>
                    <a:lstStyle/>
                    <a:p>
                      <a:pPr marL="88900" marR="88900" algn="ctr" rtl="0" fontAlgn="b">
                        <a:spcBef>
                          <a:spcPts val="1200"/>
                        </a:spcBef>
                        <a:spcAft>
                          <a:spcPts val="0"/>
                        </a:spcAft>
                      </a:pPr>
                      <a:r>
                        <a:rPr lang="en-US" sz="1800" b="1" i="0" u="none" strike="noStrike">
                          <a:solidFill>
                            <a:srgbClr val="FFFFFF"/>
                          </a:solidFill>
                          <a:effectLst/>
                          <a:latin typeface="Calibri" panose="020F0502020204030204" pitchFamily="34" charset="0"/>
                        </a:rPr>
                        <a:t>%Female &amp; Nonbinary</a:t>
                      </a:r>
                      <a:endParaRPr lang="en-US" sz="1800">
                        <a:effectLst/>
                      </a:endParaRPr>
                    </a:p>
                  </a:txBody>
                  <a:tcPr marL="47726" marR="47726" marT="34363" marB="34363"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47089"/>
                    </a:solidFill>
                  </a:tcPr>
                </a:tc>
                <a:tc hMerge="1">
                  <a:txBody>
                    <a:bodyPr/>
                    <a:lstStyle/>
                    <a:p>
                      <a:endParaRPr lang="en-US"/>
                    </a:p>
                  </a:txBody>
                  <a:tcPr/>
                </a:tc>
                <a:tc gridSpan="2">
                  <a:txBody>
                    <a:bodyPr/>
                    <a:lstStyle/>
                    <a:p>
                      <a:pPr marL="88900" marR="88900" algn="ctr" rtl="0" fontAlgn="b">
                        <a:spcBef>
                          <a:spcPts val="1200"/>
                        </a:spcBef>
                        <a:spcAft>
                          <a:spcPts val="0"/>
                        </a:spcAft>
                      </a:pPr>
                      <a:r>
                        <a:rPr lang="en-US" sz="1800" b="1" i="0" u="none" strike="noStrike">
                          <a:solidFill>
                            <a:srgbClr val="FFFFFF"/>
                          </a:solidFill>
                          <a:effectLst/>
                          <a:latin typeface="Calibri" panose="020F0502020204030204" pitchFamily="34" charset="0"/>
                        </a:rPr>
                        <a:t>% URM</a:t>
                      </a:r>
                      <a:endParaRPr lang="en-US" sz="1800">
                        <a:effectLst/>
                      </a:endParaRPr>
                    </a:p>
                  </a:txBody>
                  <a:tcPr marL="47726" marR="47726" marT="34363" marB="34363"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47089"/>
                    </a:solidFill>
                  </a:tcPr>
                </a:tc>
                <a:tc hMerge="1">
                  <a:txBody>
                    <a:bodyPr/>
                    <a:lstStyle/>
                    <a:p>
                      <a:endParaRPr lang="en-US"/>
                    </a:p>
                  </a:txBody>
                  <a:tcPr/>
                </a:tc>
                <a:extLst>
                  <a:ext uri="{0D108BD9-81ED-4DB2-BD59-A6C34878D82A}">
                    <a16:rowId xmlns:a16="http://schemas.microsoft.com/office/drawing/2014/main" val="2096428305"/>
                  </a:ext>
                </a:extLst>
              </a:tr>
              <a:tr h="314155">
                <a:tc vMerge="1">
                  <a:txBody>
                    <a:bodyPr/>
                    <a:lstStyle/>
                    <a:p>
                      <a:endParaRPr lang="en-US"/>
                    </a:p>
                  </a:txBody>
                  <a:tcPr/>
                </a:tc>
                <a:tc vMerge="1">
                  <a:txBody>
                    <a:bodyPr/>
                    <a:lstStyle/>
                    <a:p>
                      <a:endParaRPr lang="en-US"/>
                    </a:p>
                  </a:txBody>
                  <a:tcPr/>
                </a:tc>
                <a:tc>
                  <a:txBody>
                    <a:bodyPr/>
                    <a:lstStyle/>
                    <a:p>
                      <a:pPr marL="88900" marR="88900" algn="ctr" rtl="0" fontAlgn="b">
                        <a:spcBef>
                          <a:spcPts val="1200"/>
                        </a:spcBef>
                        <a:spcAft>
                          <a:spcPts val="0"/>
                        </a:spcAft>
                      </a:pPr>
                      <a:r>
                        <a:rPr lang="en-US" sz="1800" b="1" i="0" u="none" strike="noStrike" dirty="0">
                          <a:solidFill>
                            <a:srgbClr val="FFFFFF"/>
                          </a:solidFill>
                          <a:effectLst/>
                          <a:latin typeface="Calibri" panose="020F0502020204030204" pitchFamily="34" charset="0"/>
                        </a:rPr>
                        <a:t>Achieved</a:t>
                      </a:r>
                      <a:endParaRPr lang="en-US" sz="1800" dirty="0">
                        <a:effectLst/>
                      </a:endParaRPr>
                    </a:p>
                  </a:txBody>
                  <a:tcPr marL="47726" marR="47726" marT="34363" marB="34363"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5F00"/>
                    </a:solidFill>
                  </a:tcPr>
                </a:tc>
                <a:tc>
                  <a:txBody>
                    <a:bodyPr/>
                    <a:lstStyle/>
                    <a:p>
                      <a:pPr marL="88900" marR="88900" algn="ctr" rtl="0" fontAlgn="b">
                        <a:spcBef>
                          <a:spcPts val="1200"/>
                        </a:spcBef>
                        <a:spcAft>
                          <a:spcPts val="0"/>
                        </a:spcAft>
                      </a:pPr>
                      <a:r>
                        <a:rPr lang="en-US" sz="1800" b="1" i="0" u="none" strike="noStrike">
                          <a:solidFill>
                            <a:srgbClr val="FFFFFF"/>
                          </a:solidFill>
                          <a:effectLst/>
                          <a:latin typeface="Calibri" panose="020F0502020204030204" pitchFamily="34" charset="0"/>
                        </a:rPr>
                        <a:t>US Avg.*</a:t>
                      </a:r>
                      <a:endParaRPr lang="en-US" sz="1800">
                        <a:effectLst/>
                      </a:endParaRPr>
                    </a:p>
                  </a:txBody>
                  <a:tcPr marL="47726" marR="47726" marT="34363" marB="34363"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5F00"/>
                    </a:solidFill>
                  </a:tcPr>
                </a:tc>
                <a:tc>
                  <a:txBody>
                    <a:bodyPr/>
                    <a:lstStyle/>
                    <a:p>
                      <a:pPr marL="88900" marR="88900" algn="ctr" rtl="0" fontAlgn="b">
                        <a:spcBef>
                          <a:spcPts val="1200"/>
                        </a:spcBef>
                        <a:spcAft>
                          <a:spcPts val="0"/>
                        </a:spcAft>
                      </a:pPr>
                      <a:r>
                        <a:rPr lang="en-US" sz="1800" b="1" i="0" u="none" strike="noStrike">
                          <a:solidFill>
                            <a:srgbClr val="FFFFFF"/>
                          </a:solidFill>
                          <a:effectLst/>
                          <a:latin typeface="Calibri" panose="020F0502020204030204" pitchFamily="34" charset="0"/>
                        </a:rPr>
                        <a:t>Achieved</a:t>
                      </a:r>
                      <a:endParaRPr lang="en-US" sz="1800">
                        <a:effectLst/>
                      </a:endParaRPr>
                    </a:p>
                  </a:txBody>
                  <a:tcPr marL="47726" marR="47726" marT="34363" marB="34363"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5F00"/>
                    </a:solidFill>
                  </a:tcPr>
                </a:tc>
                <a:tc>
                  <a:txBody>
                    <a:bodyPr/>
                    <a:lstStyle/>
                    <a:p>
                      <a:pPr marL="88900" marR="88900" algn="ctr" rtl="0" fontAlgn="t">
                        <a:spcBef>
                          <a:spcPts val="1200"/>
                        </a:spcBef>
                        <a:spcAft>
                          <a:spcPts val="0"/>
                        </a:spcAft>
                      </a:pPr>
                      <a:r>
                        <a:rPr lang="en-US" sz="1800" b="1" i="0" u="none" strike="noStrike" dirty="0">
                          <a:solidFill>
                            <a:srgbClr val="FFFFFF"/>
                          </a:solidFill>
                          <a:effectLst/>
                          <a:latin typeface="Calibri" panose="020F0502020204030204" pitchFamily="34" charset="0"/>
                        </a:rPr>
                        <a:t>US Avg.</a:t>
                      </a:r>
                      <a:r>
                        <a:rPr lang="en-US" sz="1800" b="1" i="0" u="none" strike="noStrike" baseline="0" dirty="0">
                          <a:solidFill>
                            <a:srgbClr val="FFFFFF"/>
                          </a:solidFill>
                          <a:effectLst/>
                          <a:latin typeface="Calibri" panose="020F0502020204030204" pitchFamily="34" charset="0"/>
                        </a:rPr>
                        <a:t>*</a:t>
                      </a:r>
                      <a:endParaRPr lang="en-US" sz="1800" baseline="0" dirty="0">
                        <a:effectLst/>
                      </a:endParaRPr>
                    </a:p>
                  </a:txBody>
                  <a:tcPr marL="47726" marR="47726" marT="34363" marB="34363">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BF5F00"/>
                    </a:solidFill>
                  </a:tcPr>
                </a:tc>
                <a:extLst>
                  <a:ext uri="{0D108BD9-81ED-4DB2-BD59-A6C34878D82A}">
                    <a16:rowId xmlns:a16="http://schemas.microsoft.com/office/drawing/2014/main" val="4134725034"/>
                  </a:ext>
                </a:extLst>
              </a:tr>
              <a:tr h="478345">
                <a:tc>
                  <a:txBody>
                    <a:bodyPr/>
                    <a:lstStyle/>
                    <a:p>
                      <a:pPr marL="88900" marR="88900" algn="just" rtl="0" fontAlgn="b">
                        <a:spcBef>
                          <a:spcPts val="1200"/>
                        </a:spcBef>
                        <a:spcAft>
                          <a:spcPts val="0"/>
                        </a:spcAft>
                      </a:pPr>
                      <a:r>
                        <a:rPr lang="en-US" sz="1800" b="0" i="0" u="none" strike="noStrike" dirty="0">
                          <a:solidFill>
                            <a:srgbClr val="000000"/>
                          </a:solidFill>
                          <a:effectLst/>
                          <a:latin typeface="Calibri" panose="020F0502020204030204" pitchFamily="34" charset="0"/>
                        </a:rPr>
                        <a:t>Undergraduates</a:t>
                      </a:r>
                      <a:endParaRPr lang="en-US" sz="1800" dirty="0">
                        <a:effectLst/>
                      </a:endParaRPr>
                    </a:p>
                  </a:txBody>
                  <a:tcPr marL="47726" marR="47726" marT="34363" marB="34363"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a:solidFill>
                            <a:srgbClr val="000000"/>
                          </a:solidFill>
                          <a:effectLst/>
                          <a:latin typeface="Calibri" panose="020F0502020204030204" pitchFamily="34" charset="0"/>
                        </a:rPr>
                        <a:t>17</a:t>
                      </a:r>
                      <a:endParaRPr lang="en-US" sz="1800">
                        <a:effectLst/>
                      </a:endParaRPr>
                    </a:p>
                  </a:txBody>
                  <a:tcPr marL="47726" marR="47726" marT="34363" marB="343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dirty="0">
                          <a:solidFill>
                            <a:srgbClr val="000000"/>
                          </a:solidFill>
                          <a:effectLst/>
                          <a:latin typeface="Calibri" panose="020F0502020204030204" pitchFamily="34" charset="0"/>
                        </a:rPr>
                        <a:t>53%</a:t>
                      </a:r>
                      <a:endParaRPr lang="en-US" sz="1800" dirty="0">
                        <a:effectLst/>
                      </a:endParaRPr>
                    </a:p>
                  </a:txBody>
                  <a:tcPr marL="47726" marR="47726" marT="34363" marB="343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dirty="0">
                          <a:solidFill>
                            <a:srgbClr val="000000"/>
                          </a:solidFill>
                          <a:effectLst/>
                          <a:latin typeface="Calibri" panose="020F0502020204030204" pitchFamily="34" charset="0"/>
                        </a:rPr>
                        <a:t>21%</a:t>
                      </a:r>
                      <a:endParaRPr lang="en-US" sz="1800" dirty="0">
                        <a:effectLst/>
                      </a:endParaRPr>
                    </a:p>
                  </a:txBody>
                  <a:tcPr marL="47726" marR="47726" marT="34363" marB="34363"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88900" marR="88900" algn="ctr" rtl="0" fontAlgn="b">
                        <a:spcBef>
                          <a:spcPts val="1200"/>
                        </a:spcBef>
                        <a:spcAft>
                          <a:spcPts val="0"/>
                        </a:spcAft>
                      </a:pPr>
                      <a:r>
                        <a:rPr lang="en-US" sz="1800" b="0" i="0" u="none" strike="noStrike">
                          <a:solidFill>
                            <a:srgbClr val="000000"/>
                          </a:solidFill>
                          <a:effectLst/>
                          <a:latin typeface="Calibri" panose="020F0502020204030204" pitchFamily="34" charset="0"/>
                        </a:rPr>
                        <a:t>24%</a:t>
                      </a:r>
                      <a:endParaRPr lang="en-US" sz="1800">
                        <a:effectLst/>
                      </a:endParaRPr>
                    </a:p>
                  </a:txBody>
                  <a:tcPr marL="47726" marR="47726" marT="34363" marB="34363"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dirty="0">
                          <a:solidFill>
                            <a:srgbClr val="000000"/>
                          </a:solidFill>
                          <a:effectLst/>
                          <a:latin typeface="Calibri" panose="020F0502020204030204" pitchFamily="34" charset="0"/>
                        </a:rPr>
                        <a:t>12%</a:t>
                      </a:r>
                      <a:endParaRPr lang="en-US" sz="1800" dirty="0">
                        <a:effectLst/>
                      </a:endParaRPr>
                    </a:p>
                  </a:txBody>
                  <a:tcPr marL="47726" marR="47726" marT="34363" marB="34363"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2523708255"/>
                  </a:ext>
                </a:extLst>
              </a:tr>
              <a:tr h="478345">
                <a:tc>
                  <a:txBody>
                    <a:bodyPr/>
                    <a:lstStyle/>
                    <a:p>
                      <a:pPr marL="88900" marR="88900" algn="just" rtl="0" fontAlgn="b">
                        <a:spcBef>
                          <a:spcPts val="1200"/>
                        </a:spcBef>
                        <a:spcAft>
                          <a:spcPts val="0"/>
                        </a:spcAft>
                      </a:pPr>
                      <a:r>
                        <a:rPr lang="en-US" sz="1800" b="0" i="0" u="none" strike="noStrike" dirty="0">
                          <a:solidFill>
                            <a:srgbClr val="000000"/>
                          </a:solidFill>
                          <a:effectLst/>
                          <a:latin typeface="Calibri" panose="020F0502020204030204" pitchFamily="34" charset="0"/>
                        </a:rPr>
                        <a:t>Grad. Students</a:t>
                      </a:r>
                      <a:endParaRPr lang="en-US" sz="1800" dirty="0">
                        <a:effectLst/>
                      </a:endParaRPr>
                    </a:p>
                  </a:txBody>
                  <a:tcPr marL="47726" marR="47726" marT="34363" marB="34363"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a:solidFill>
                            <a:srgbClr val="000000"/>
                          </a:solidFill>
                          <a:effectLst/>
                          <a:latin typeface="Calibri" panose="020F0502020204030204" pitchFamily="34" charset="0"/>
                        </a:rPr>
                        <a:t>37</a:t>
                      </a:r>
                      <a:endParaRPr lang="en-US" sz="1800">
                        <a:effectLst/>
                      </a:endParaRPr>
                    </a:p>
                  </a:txBody>
                  <a:tcPr marL="47726" marR="47726" marT="34363" marB="343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a:solidFill>
                            <a:srgbClr val="000000"/>
                          </a:solidFill>
                          <a:effectLst/>
                          <a:latin typeface="Calibri" panose="020F0502020204030204" pitchFamily="34" charset="0"/>
                        </a:rPr>
                        <a:t>30%</a:t>
                      </a:r>
                      <a:endParaRPr lang="en-US" sz="1800">
                        <a:effectLst/>
                      </a:endParaRPr>
                    </a:p>
                  </a:txBody>
                  <a:tcPr marL="47726" marR="47726" marT="34363" marB="343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dirty="0">
                          <a:solidFill>
                            <a:srgbClr val="000000"/>
                          </a:solidFill>
                          <a:effectLst/>
                          <a:latin typeface="Calibri" panose="020F0502020204030204" pitchFamily="34" charset="0"/>
                        </a:rPr>
                        <a:t>20%</a:t>
                      </a:r>
                      <a:endParaRPr lang="en-US" sz="1800" dirty="0">
                        <a:effectLst/>
                      </a:endParaRPr>
                    </a:p>
                  </a:txBody>
                  <a:tcPr marL="47726" marR="47726" marT="34363" marB="34363"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88900" marR="88900" algn="ctr" rtl="0" fontAlgn="b">
                        <a:spcBef>
                          <a:spcPts val="1200"/>
                        </a:spcBef>
                        <a:spcAft>
                          <a:spcPts val="0"/>
                        </a:spcAft>
                      </a:pPr>
                      <a:r>
                        <a:rPr lang="en-US" sz="1800" b="0" i="0" u="none" strike="noStrike">
                          <a:solidFill>
                            <a:srgbClr val="000000"/>
                          </a:solidFill>
                          <a:effectLst/>
                          <a:latin typeface="Calibri" panose="020F0502020204030204" pitchFamily="34" charset="0"/>
                        </a:rPr>
                        <a:t>16%</a:t>
                      </a:r>
                      <a:endParaRPr lang="en-US" sz="1800">
                        <a:effectLst/>
                      </a:endParaRPr>
                    </a:p>
                  </a:txBody>
                  <a:tcPr marL="47726" marR="47726" marT="34363" marB="34363"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dirty="0">
                          <a:solidFill>
                            <a:srgbClr val="000000"/>
                          </a:solidFill>
                          <a:effectLst/>
                          <a:latin typeface="Calibri" panose="020F0502020204030204" pitchFamily="34" charset="0"/>
                        </a:rPr>
                        <a:t>3%</a:t>
                      </a:r>
                      <a:endParaRPr lang="en-US" sz="1800" dirty="0">
                        <a:effectLst/>
                      </a:endParaRPr>
                    </a:p>
                  </a:txBody>
                  <a:tcPr marL="47726" marR="47726" marT="34363" marB="34363"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172431964"/>
                  </a:ext>
                </a:extLst>
              </a:tr>
              <a:tr h="478345">
                <a:tc>
                  <a:txBody>
                    <a:bodyPr/>
                    <a:lstStyle/>
                    <a:p>
                      <a:pPr marL="88900" marR="88900" algn="just" rtl="0" fontAlgn="b">
                        <a:spcBef>
                          <a:spcPts val="1200"/>
                        </a:spcBef>
                        <a:spcAft>
                          <a:spcPts val="0"/>
                        </a:spcAft>
                      </a:pPr>
                      <a:r>
                        <a:rPr lang="en-US" sz="1800" b="0" i="0" u="none" strike="noStrike" dirty="0">
                          <a:solidFill>
                            <a:srgbClr val="000000"/>
                          </a:solidFill>
                          <a:effectLst/>
                          <a:latin typeface="Calibri" panose="020F0502020204030204" pitchFamily="34" charset="0"/>
                        </a:rPr>
                        <a:t>Postdocs</a:t>
                      </a:r>
                      <a:endParaRPr lang="en-US" sz="1800" dirty="0">
                        <a:effectLst/>
                      </a:endParaRPr>
                    </a:p>
                  </a:txBody>
                  <a:tcPr marL="47726" marR="47726" marT="34363" marB="34363"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a:solidFill>
                            <a:srgbClr val="000000"/>
                          </a:solidFill>
                          <a:effectLst/>
                          <a:latin typeface="Calibri" panose="020F0502020204030204" pitchFamily="34" charset="0"/>
                        </a:rPr>
                        <a:t>6</a:t>
                      </a:r>
                      <a:endParaRPr lang="en-US" sz="1800">
                        <a:effectLst/>
                      </a:endParaRPr>
                    </a:p>
                  </a:txBody>
                  <a:tcPr marL="47726" marR="47726" marT="34363" marB="343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a:solidFill>
                            <a:srgbClr val="000000"/>
                          </a:solidFill>
                          <a:effectLst/>
                          <a:latin typeface="Calibri" panose="020F0502020204030204" pitchFamily="34" charset="0"/>
                        </a:rPr>
                        <a:t>67%</a:t>
                      </a:r>
                      <a:endParaRPr lang="en-US" sz="1800">
                        <a:effectLst/>
                      </a:endParaRPr>
                    </a:p>
                  </a:txBody>
                  <a:tcPr marL="47726" marR="47726" marT="34363" marB="343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dirty="0">
                          <a:solidFill>
                            <a:srgbClr val="000000"/>
                          </a:solidFill>
                          <a:effectLst/>
                          <a:latin typeface="Calibri" panose="020F0502020204030204" pitchFamily="34" charset="0"/>
                        </a:rPr>
                        <a:t>20%</a:t>
                      </a:r>
                      <a:endParaRPr lang="en-US" sz="1800" dirty="0">
                        <a:effectLst/>
                      </a:endParaRPr>
                    </a:p>
                  </a:txBody>
                  <a:tcPr marL="47726" marR="47726" marT="34363" marB="34363"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marL="88900" marR="88900" algn="ctr" rtl="0" fontAlgn="b">
                        <a:spcBef>
                          <a:spcPts val="1200"/>
                        </a:spcBef>
                        <a:spcAft>
                          <a:spcPts val="0"/>
                        </a:spcAft>
                      </a:pPr>
                      <a:r>
                        <a:rPr lang="en-US" sz="1800" b="0" i="0" u="none" strike="noStrike" dirty="0">
                          <a:solidFill>
                            <a:srgbClr val="000000"/>
                          </a:solidFill>
                          <a:effectLst/>
                          <a:latin typeface="Calibri" panose="020F0502020204030204" pitchFamily="34" charset="0"/>
                        </a:rPr>
                        <a:t>17%</a:t>
                      </a:r>
                      <a:endParaRPr lang="en-US" sz="1800" dirty="0">
                        <a:effectLst/>
                      </a:endParaRPr>
                    </a:p>
                  </a:txBody>
                  <a:tcPr marL="47726" marR="47726" marT="34363" marB="34363"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dirty="0">
                          <a:solidFill>
                            <a:srgbClr val="000000"/>
                          </a:solidFill>
                          <a:effectLst/>
                          <a:latin typeface="Calibri" panose="020F0502020204030204" pitchFamily="34" charset="0"/>
                        </a:rPr>
                        <a:t>3%</a:t>
                      </a:r>
                      <a:endParaRPr lang="en-US" sz="1800" dirty="0">
                        <a:effectLst/>
                      </a:endParaRPr>
                    </a:p>
                  </a:txBody>
                  <a:tcPr marL="47726" marR="47726" marT="34363" marB="34363"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extLst>
                  <a:ext uri="{0D108BD9-81ED-4DB2-BD59-A6C34878D82A}">
                    <a16:rowId xmlns:a16="http://schemas.microsoft.com/office/drawing/2014/main" val="127029853"/>
                  </a:ext>
                </a:extLst>
              </a:tr>
              <a:tr h="478345">
                <a:tc>
                  <a:txBody>
                    <a:bodyPr/>
                    <a:lstStyle/>
                    <a:p>
                      <a:pPr marL="88900" marR="88900" algn="just" rtl="0" fontAlgn="b">
                        <a:spcBef>
                          <a:spcPts val="1200"/>
                        </a:spcBef>
                        <a:spcAft>
                          <a:spcPts val="0"/>
                        </a:spcAft>
                      </a:pPr>
                      <a:r>
                        <a:rPr lang="en-US" sz="1800" b="0" i="0" u="none" strike="noStrike" dirty="0">
                          <a:solidFill>
                            <a:srgbClr val="000000"/>
                          </a:solidFill>
                          <a:effectLst/>
                          <a:latin typeface="Calibri" panose="020F0502020204030204" pitchFamily="34" charset="0"/>
                        </a:rPr>
                        <a:t>Senior Scientists</a:t>
                      </a:r>
                      <a:endParaRPr lang="en-US" sz="1800" dirty="0">
                        <a:effectLst/>
                      </a:endParaRPr>
                    </a:p>
                  </a:txBody>
                  <a:tcPr marL="47726" marR="47726" marT="34363" marB="34363"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a:solidFill>
                            <a:srgbClr val="000000"/>
                          </a:solidFill>
                          <a:effectLst/>
                          <a:latin typeface="Calibri" panose="020F0502020204030204" pitchFamily="34" charset="0"/>
                        </a:rPr>
                        <a:t>20</a:t>
                      </a:r>
                      <a:endParaRPr lang="en-US" sz="1800">
                        <a:effectLst/>
                      </a:endParaRPr>
                    </a:p>
                  </a:txBody>
                  <a:tcPr marL="47726" marR="47726" marT="34363" marB="343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a:solidFill>
                            <a:srgbClr val="000000"/>
                          </a:solidFill>
                          <a:effectLst/>
                          <a:latin typeface="Calibri" panose="020F0502020204030204" pitchFamily="34" charset="0"/>
                        </a:rPr>
                        <a:t>20%</a:t>
                      </a:r>
                      <a:endParaRPr lang="en-US" sz="1800">
                        <a:effectLst/>
                      </a:endParaRPr>
                    </a:p>
                  </a:txBody>
                  <a:tcPr marL="47726" marR="47726" marT="34363" marB="343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a:solidFill>
                            <a:srgbClr val="000000"/>
                          </a:solidFill>
                          <a:effectLst/>
                          <a:latin typeface="Calibri" panose="020F0502020204030204" pitchFamily="34" charset="0"/>
                        </a:rPr>
                        <a:t>14%</a:t>
                      </a:r>
                      <a:endParaRPr lang="en-US" sz="1800">
                        <a:effectLst/>
                      </a:endParaRPr>
                    </a:p>
                  </a:txBody>
                  <a:tcPr marL="47726" marR="47726" marT="34363" marB="34363"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D4B4"/>
                    </a:solidFill>
                  </a:tcPr>
                </a:tc>
                <a:tc>
                  <a:txBody>
                    <a:bodyPr/>
                    <a:lstStyle/>
                    <a:p>
                      <a:pPr marL="88900" marR="88900" algn="ctr" rtl="0" fontAlgn="b">
                        <a:spcBef>
                          <a:spcPts val="1200"/>
                        </a:spcBef>
                        <a:spcAft>
                          <a:spcPts val="0"/>
                        </a:spcAft>
                      </a:pPr>
                      <a:r>
                        <a:rPr lang="en-US" sz="1800" b="0" i="0" u="none" strike="noStrike" dirty="0">
                          <a:solidFill>
                            <a:srgbClr val="000000"/>
                          </a:solidFill>
                          <a:effectLst/>
                          <a:latin typeface="Calibri" panose="020F0502020204030204" pitchFamily="34" charset="0"/>
                        </a:rPr>
                        <a:t>10%</a:t>
                      </a:r>
                      <a:endParaRPr lang="en-US" sz="1800" dirty="0">
                        <a:effectLst/>
                      </a:endParaRPr>
                    </a:p>
                  </a:txBody>
                  <a:tcPr marL="47726" marR="47726" marT="34363" marB="34363"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88900" marR="88900" algn="ctr" rtl="0" fontAlgn="b">
                        <a:spcBef>
                          <a:spcPts val="1200"/>
                        </a:spcBef>
                        <a:spcAft>
                          <a:spcPts val="0"/>
                        </a:spcAft>
                      </a:pPr>
                      <a:r>
                        <a:rPr lang="en-US" sz="1800" b="0" i="0" u="none" strike="noStrike" dirty="0">
                          <a:solidFill>
                            <a:srgbClr val="000000"/>
                          </a:solidFill>
                          <a:effectLst/>
                          <a:latin typeface="Calibri" panose="020F0502020204030204" pitchFamily="34" charset="0"/>
                        </a:rPr>
                        <a:t>5%</a:t>
                      </a:r>
                      <a:endParaRPr lang="en-US" sz="1800" dirty="0">
                        <a:effectLst/>
                      </a:endParaRPr>
                    </a:p>
                  </a:txBody>
                  <a:tcPr marL="47726" marR="47726" marT="34363" marB="34363"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D4B4"/>
                    </a:solidFill>
                  </a:tcPr>
                </a:tc>
                <a:extLst>
                  <a:ext uri="{0D108BD9-81ED-4DB2-BD59-A6C34878D82A}">
                    <a16:rowId xmlns:a16="http://schemas.microsoft.com/office/drawing/2014/main" val="856829006"/>
                  </a:ext>
                </a:extLst>
              </a:tr>
            </a:tbl>
          </a:graphicData>
        </a:graphic>
      </p:graphicFrame>
      <p:sp>
        <p:nvSpPr>
          <p:cNvPr id="18" name="TextBox 17">
            <a:extLst>
              <a:ext uri="{FF2B5EF4-FFF2-40B4-BE49-F238E27FC236}">
                <a16:creationId xmlns:a16="http://schemas.microsoft.com/office/drawing/2014/main" id="{9D961D82-6A5B-E71D-2CF9-E95225C5C09A}"/>
              </a:ext>
            </a:extLst>
          </p:cNvPr>
          <p:cNvSpPr txBox="1"/>
          <p:nvPr/>
        </p:nvSpPr>
        <p:spPr>
          <a:xfrm>
            <a:off x="644107" y="4075927"/>
            <a:ext cx="8411141" cy="646331"/>
          </a:xfrm>
          <a:prstGeom prst="rect">
            <a:avLst/>
          </a:prstGeom>
          <a:noFill/>
        </p:spPr>
        <p:txBody>
          <a:bodyPr wrap="square">
            <a:spAutoFit/>
          </a:bodyPr>
          <a:lstStyle/>
          <a:p>
            <a:pPr marL="88900" marR="88900" rtl="0" fontAlgn="t">
              <a:spcBef>
                <a:spcPts val="1200"/>
              </a:spcBef>
              <a:spcAft>
                <a:spcPts val="0"/>
              </a:spcAft>
            </a:pPr>
            <a:r>
              <a:rPr lang="en-US" b="0" i="0" u="none" strike="noStrike" dirty="0">
                <a:solidFill>
                  <a:srgbClr val="000000"/>
                </a:solidFill>
                <a:effectLst/>
                <a:latin typeface="Calibri" panose="020F0502020204030204" pitchFamily="34" charset="0"/>
              </a:rPr>
              <a:t>*Data from AIP </a:t>
            </a:r>
            <a:r>
              <a:rPr lang="en-US" dirty="0">
                <a:solidFill>
                  <a:srgbClr val="000000"/>
                </a:solidFill>
                <a:latin typeface="Calibri" panose="020F0502020204030204" pitchFamily="34" charset="0"/>
              </a:rPr>
              <a:t>and APS, </a:t>
            </a:r>
            <a:r>
              <a:rPr lang="en-US" b="0" i="0" u="none" strike="noStrike" dirty="0">
                <a:solidFill>
                  <a:srgbClr val="000000"/>
                </a:solidFill>
                <a:effectLst/>
                <a:latin typeface="Calibri" panose="020F0502020204030204" pitchFamily="34" charset="0"/>
              </a:rPr>
              <a:t>2019.</a:t>
            </a:r>
            <a:br>
              <a:rPr lang="en-US" sz="4000" dirty="0"/>
            </a:br>
            <a:r>
              <a:rPr lang="en-US" b="0" i="0" u="none" strike="noStrike" dirty="0">
                <a:solidFill>
                  <a:schemeClr val="accent3"/>
                </a:solidFill>
                <a:effectLst/>
                <a:latin typeface="Calibri" panose="020F0502020204030204" pitchFamily="34" charset="0"/>
              </a:rPr>
              <a:t>URM includes African American/Black, Hispanic, and Native American/Pacific Islander.</a:t>
            </a:r>
            <a:endParaRPr lang="en-US" sz="4000" dirty="0">
              <a:solidFill>
                <a:schemeClr val="accent3"/>
              </a:solidFill>
              <a:effectLst/>
            </a:endParaRPr>
          </a:p>
        </p:txBody>
      </p:sp>
      <p:sp>
        <p:nvSpPr>
          <p:cNvPr id="3" name="TextBox 2">
            <a:extLst>
              <a:ext uri="{FF2B5EF4-FFF2-40B4-BE49-F238E27FC236}">
                <a16:creationId xmlns:a16="http://schemas.microsoft.com/office/drawing/2014/main" id="{2908724D-B5F5-035E-A199-B8D1E8F4DD7B}"/>
              </a:ext>
            </a:extLst>
          </p:cNvPr>
          <p:cNvSpPr txBox="1"/>
          <p:nvPr/>
        </p:nvSpPr>
        <p:spPr>
          <a:xfrm>
            <a:off x="562741" y="5103674"/>
            <a:ext cx="8991600" cy="1754326"/>
          </a:xfrm>
          <a:prstGeom prst="rect">
            <a:avLst/>
          </a:prstGeom>
          <a:noFill/>
        </p:spPr>
        <p:txBody>
          <a:bodyPr wrap="square" rtlCol="0">
            <a:spAutoFit/>
          </a:bodyPr>
          <a:lstStyle/>
          <a:p>
            <a:r>
              <a:rPr lang="en-US" b="1" dirty="0">
                <a:solidFill>
                  <a:schemeClr val="tx1">
                    <a:lumMod val="75000"/>
                    <a:lumOff val="25000"/>
                  </a:schemeClr>
                </a:solidFill>
                <a:latin typeface="Arial" panose="020B0604020202020204" pitchFamily="34" charset="0"/>
                <a:cs typeface="Arial" panose="020B0604020202020204" pitchFamily="34" charset="0"/>
              </a:rPr>
              <a:t>CBB is sharing its best practices for team science and diversity:</a:t>
            </a:r>
          </a:p>
          <a:p>
            <a:pPr marL="285750" indent="-285750">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Monthly meetings of STC managing directors </a:t>
            </a:r>
          </a:p>
          <a:p>
            <a:pPr marL="285750" marR="0" indent="-285750" algn="l">
              <a:spcBef>
                <a:spcPts val="0"/>
              </a:spcBef>
              <a:spcAft>
                <a:spcPts val="0"/>
              </a:spcAft>
              <a:buFont typeface="Arial" panose="020B0604020202020204" pitchFamily="34" charset="0"/>
              <a:buChar char="•"/>
            </a:pPr>
            <a:r>
              <a:rPr lang="en-US" dirty="0">
                <a:solidFill>
                  <a:schemeClr val="tx1">
                    <a:lumMod val="75000"/>
                    <a:lumOff val="25000"/>
                  </a:schemeClr>
                </a:solidFill>
                <a:latin typeface="Arial" panose="020B0604020202020204" pitchFamily="34" charset="0"/>
                <a:cs typeface="Arial" panose="020B0604020202020204" pitchFamily="34" charset="0"/>
              </a:rPr>
              <a:t>Direct mentorship of three new NSF STCs </a:t>
            </a:r>
            <a:r>
              <a:rPr lang="en-US" dirty="0">
                <a:latin typeface="Arial" panose="020B0604020202020204" pitchFamily="34" charset="0"/>
                <a:cs typeface="Arial" panose="020B0604020202020204" pitchFamily="34" charset="0"/>
              </a:rPr>
              <a:t>(</a:t>
            </a:r>
            <a:r>
              <a:rPr lang="en-US" sz="1800" b="0" i="0" u="sng" strike="noStrike" dirty="0">
                <a:solidFill>
                  <a:srgbClr val="467886"/>
                </a:solidFill>
                <a:effectLst/>
                <a:latin typeface="Arial" panose="020B0604020202020204" pitchFamily="34" charset="0"/>
                <a:cs typeface="Arial" panose="020B0604020202020204" pitchFamily="34" charset="0"/>
                <a:hlinkClick r:id="rId4"/>
              </a:rPr>
              <a:t>CROPPS</a:t>
            </a:r>
            <a:r>
              <a:rPr lang="en-US" sz="1800" b="0" i="0" u="none" strike="noStrike" dirty="0">
                <a:solidFill>
                  <a:srgbClr val="000000"/>
                </a:solidFill>
                <a:effectLst/>
                <a:latin typeface="Arial" panose="020B0604020202020204" pitchFamily="34" charset="0"/>
                <a:cs typeface="Arial" panose="020B0604020202020204" pitchFamily="34" charset="0"/>
              </a:rPr>
              <a:t> , </a:t>
            </a:r>
            <a:r>
              <a:rPr lang="en-US" sz="1800" b="0" i="0" u="sng" strike="noStrike" dirty="0">
                <a:solidFill>
                  <a:srgbClr val="467886"/>
                </a:solidFill>
                <a:effectLst/>
                <a:latin typeface="Arial" panose="020B0604020202020204" pitchFamily="34" charset="0"/>
                <a:cs typeface="Arial" panose="020B0604020202020204" pitchFamily="34" charset="0"/>
                <a:hlinkClick r:id="rId5"/>
              </a:rPr>
              <a:t>LEAP,</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and</a:t>
            </a:r>
            <a:r>
              <a:rPr lang="en-US" sz="1800" b="0" i="0" u="none" strike="noStrike" dirty="0">
                <a:solidFill>
                  <a:srgbClr val="000000"/>
                </a:solidFill>
                <a:effectLst/>
                <a:latin typeface="Arial" panose="020B0604020202020204" pitchFamily="34" charset="0"/>
                <a:cs typeface="Arial" panose="020B0604020202020204" pitchFamily="34" charset="0"/>
              </a:rPr>
              <a:t> </a:t>
            </a:r>
            <a:r>
              <a:rPr lang="en-US" sz="1800" b="0" i="0" u="sng" strike="noStrike" dirty="0">
                <a:solidFill>
                  <a:srgbClr val="467886"/>
                </a:solidFill>
                <a:effectLst/>
                <a:latin typeface="Arial" panose="020B0604020202020204" pitchFamily="34" charset="0"/>
                <a:cs typeface="Arial" panose="020B0604020202020204" pitchFamily="34" charset="0"/>
                <a:hlinkClick r:id="rId6"/>
              </a:rPr>
              <a:t>COMPASS</a:t>
            </a:r>
            <a:r>
              <a:rPr lang="en-US" u="sng" dirty="0">
                <a:solidFill>
                  <a:schemeClr val="tx1">
                    <a:lumMod val="75000"/>
                    <a:lumOff val="25000"/>
                  </a:schemeClr>
                </a:solidFill>
                <a:latin typeface="Arial" panose="020B0604020202020204" pitchFamily="34" charset="0"/>
                <a:cs typeface="Arial" panose="020B0604020202020204" pitchFamily="34" charset="0"/>
              </a:rPr>
              <a:t>)</a:t>
            </a:r>
            <a:r>
              <a:rPr lang="en-US" dirty="0">
                <a:solidFill>
                  <a:schemeClr val="tx1">
                    <a:lumMod val="75000"/>
                    <a:lumOff val="25000"/>
                  </a:schemeClr>
                </a:solidFill>
                <a:latin typeface="Arial" panose="020B0604020202020204" pitchFamily="34" charset="0"/>
                <a:cs typeface="Arial" panose="020B0604020202020204" pitchFamily="34" charset="0"/>
              </a:rPr>
              <a:t> </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dirty="0">
                <a:solidFill>
                  <a:schemeClr val="tx1">
                    <a:lumMod val="75000"/>
                    <a:lumOff val="25000"/>
                  </a:schemeClr>
                </a:solidFill>
                <a:latin typeface="Arial" panose="020B0604020202020204" pitchFamily="34" charset="0"/>
                <a:cs typeface="Arial" panose="020B0604020202020204" pitchFamily="34" charset="0"/>
              </a:rPr>
              <a:t>and one NIH center (</a:t>
            </a:r>
            <a:r>
              <a:rPr lang="en-US" sz="1800" b="0" i="0" u="sng" strike="noStrike" dirty="0">
                <a:solidFill>
                  <a:srgbClr val="467886"/>
                </a:solidFill>
                <a:effectLst/>
                <a:latin typeface="Arial" panose="020B0604020202020204" pitchFamily="34" charset="0"/>
                <a:cs typeface="Arial" panose="020B0604020202020204" pitchFamily="34" charset="0"/>
                <a:hlinkClick r:id="rId7"/>
              </a:rPr>
              <a:t>PORTENT</a:t>
            </a:r>
            <a:r>
              <a:rPr lang="en-US" dirty="0">
                <a:solidFill>
                  <a:srgbClr val="000000"/>
                </a:solidFill>
                <a:latin typeface="Arial" panose="020B0604020202020204" pitchFamily="34" charset="0"/>
                <a:cs typeface="Arial" panose="020B0604020202020204" pitchFamily="34" charset="0"/>
              </a:rPr>
              <a:t>)</a:t>
            </a:r>
            <a:r>
              <a:rPr lang="en-US" sz="1800" b="0" i="0" u="none" strike="noStrike" dirty="0">
                <a:solidFill>
                  <a:srgbClr val="000000"/>
                </a:solidFill>
                <a:effectLst/>
                <a:latin typeface="Arial" panose="020B0604020202020204" pitchFamily="34" charset="0"/>
                <a:cs typeface="Arial" panose="020B0604020202020204" pitchFamily="34" charset="0"/>
              </a:rPr>
              <a:t>  </a:t>
            </a:r>
          </a:p>
          <a:p>
            <a:pPr marL="0" marR="0" algn="l">
              <a:spcBef>
                <a:spcPts val="0"/>
              </a:spcBef>
              <a:spcAft>
                <a:spcPts val="0"/>
              </a:spcAft>
            </a:pPr>
            <a:r>
              <a:rPr lang="en-US" sz="1800" b="0" i="0" u="none" strike="noStrike" dirty="0">
                <a:solidFill>
                  <a:srgbClr val="000000"/>
                </a:solidFill>
                <a:effectLst/>
                <a:latin typeface="Avenir" panose="02000503020000020003" pitchFamily="2" charset="0"/>
              </a:rPr>
              <a:t> </a:t>
            </a:r>
            <a:endParaRPr lang="en-US" sz="1800" b="0" i="0" u="none" strike="noStrike" dirty="0">
              <a:solidFill>
                <a:srgbClr val="000000"/>
              </a:solidFill>
              <a:effectLst/>
              <a:latin typeface="Aptos" panose="020B0004020202020204" pitchFamily="34"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52843906"/>
      </p:ext>
    </p:extLst>
  </p:cSld>
  <p:clrMapOvr>
    <a:masterClrMapping/>
  </p:clrMapOvr>
</p:sld>
</file>

<file path=ppt/theme/theme1.xml><?xml version="1.0" encoding="utf-8"?>
<a:theme xmlns:a="http://schemas.openxmlformats.org/drawingml/2006/main" name="Bright Beams theme">
  <a:themeElements>
    <a:clrScheme name="CBB color scheme">
      <a:dk1>
        <a:srgbClr val="000000"/>
      </a:dk1>
      <a:lt1>
        <a:srgbClr val="FEFFFE"/>
      </a:lt1>
      <a:dk2>
        <a:srgbClr val="CBCCCB"/>
      </a:dk2>
      <a:lt2>
        <a:srgbClr val="E5E6E5"/>
      </a:lt2>
      <a:accent1>
        <a:srgbClr val="B31B1B"/>
      </a:accent1>
      <a:accent2>
        <a:srgbClr val="FF7F00"/>
      </a:accent2>
      <a:accent3>
        <a:srgbClr val="09657C"/>
      </a:accent3>
      <a:accent4>
        <a:srgbClr val="9D9683"/>
      </a:accent4>
      <a:accent5>
        <a:srgbClr val="CBCCCB"/>
      </a:accent5>
      <a:accent6>
        <a:srgbClr val="E5E6E5"/>
      </a:accent6>
      <a:hlink>
        <a:srgbClr val="FF7F00"/>
      </a:hlink>
      <a:folHlink>
        <a:srgbClr val="09657C"/>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C Directors 2019" id="{810C90E8-F448-8F41-9F13-34FB4D7AF696}" vid="{612D7DB9-34AF-2E45-829A-D28476B1D9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Bright Beams theme</Template>
  <TotalTime>131765</TotalTime>
  <Words>6166</Words>
  <Application>Microsoft Macintosh PowerPoint</Application>
  <PresentationFormat>On-screen Show (4:3)</PresentationFormat>
  <Paragraphs>553</Paragraphs>
  <Slides>32</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Avenir</vt:lpstr>
      <vt:lpstr>Avenir Black</vt:lpstr>
      <vt:lpstr>Avenir Book</vt:lpstr>
      <vt:lpstr>Avenir Medium</vt:lpstr>
      <vt:lpstr>Calibri</vt:lpstr>
      <vt:lpstr>Helvetica</vt:lpstr>
      <vt:lpstr>Helvetica Neue</vt:lpstr>
      <vt:lpstr>Symbol</vt:lpstr>
      <vt:lpstr>Times New Roman</vt:lpstr>
      <vt:lpstr>Wingdings</vt:lpstr>
      <vt:lpstr>Bright Beams theme</vt:lpstr>
      <vt:lpstr>Overview EAB Meeting 2024  J. Ritchie Patterson Center Director</vt:lpstr>
      <vt:lpstr>EAB Charge</vt:lpstr>
      <vt:lpstr>Code of Conduct</vt:lpstr>
      <vt:lpstr>Why accelerators?</vt:lpstr>
      <vt:lpstr>Center for Bright Beams - CBB</vt:lpstr>
      <vt:lpstr>CBB institutions</vt:lpstr>
      <vt:lpstr>Center for Bright Beams</vt:lpstr>
      <vt:lpstr>Pubs/proceedings 6/22-3/23</vt:lpstr>
      <vt:lpstr>CBB Diversity</vt:lpstr>
      <vt:lpstr>2023 Awards</vt:lpstr>
      <vt:lpstr>Strategic Plan</vt:lpstr>
      <vt:lpstr>External Advisory Board</vt:lpstr>
      <vt:lpstr>CBB budget allocation</vt:lpstr>
      <vt:lpstr>CBB Budget Allocation Year 8</vt:lpstr>
      <vt:lpstr>Allocation by Theme</vt:lpstr>
      <vt:lpstr>Leveraged Funding Years 1 - 7</vt:lpstr>
      <vt:lpstr>CBB Legacy</vt:lpstr>
      <vt:lpstr>CBB Legacy: PHC and SRF</vt:lpstr>
      <vt:lpstr>Accelerator Materials</vt:lpstr>
      <vt:lpstr>CBB Legacy: BDC</vt:lpstr>
      <vt:lpstr>NSF SV Recommendations 2023</vt:lpstr>
      <vt:lpstr>NSF Site Visit 2023</vt:lpstr>
      <vt:lpstr>New Award: DOE Traineeship</vt:lpstr>
      <vt:lpstr>New Award: Morgan State U. (HBCU)</vt:lpstr>
      <vt:lpstr>Proposal in review: Morgan St. U.</vt:lpstr>
      <vt:lpstr>Training Summary</vt:lpstr>
      <vt:lpstr>Research Grants?</vt:lpstr>
      <vt:lpstr>Maybe: CBB at DOE?</vt:lpstr>
      <vt:lpstr>CBB at DOE?</vt:lpstr>
      <vt:lpstr>Center for Bright Beams Network Solution if center proposals fail</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Ritchie Patterson</dc:creator>
  <cp:keywords/>
  <dc:description/>
  <cp:lastModifiedBy>Ritchie Patterson</cp:lastModifiedBy>
  <cp:revision>516</cp:revision>
  <cp:lastPrinted>2022-09-11T21:13:33Z</cp:lastPrinted>
  <dcterms:created xsi:type="dcterms:W3CDTF">2020-04-25T17:01:12Z</dcterms:created>
  <dcterms:modified xsi:type="dcterms:W3CDTF">2024-03-14T23:30:12Z</dcterms:modified>
  <cp:category/>
</cp:coreProperties>
</file>