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6"/>
  </p:notesMasterIdLst>
  <p:handoutMasterIdLst>
    <p:handoutMasterId r:id="rId17"/>
  </p:handoutMasterIdLst>
  <p:sldIdLst>
    <p:sldId id="258" r:id="rId2"/>
    <p:sldId id="329" r:id="rId3"/>
    <p:sldId id="357" r:id="rId4"/>
    <p:sldId id="358" r:id="rId5"/>
    <p:sldId id="363" r:id="rId6"/>
    <p:sldId id="373" r:id="rId7"/>
    <p:sldId id="362" r:id="rId8"/>
    <p:sldId id="375" r:id="rId9"/>
    <p:sldId id="355" r:id="rId10"/>
    <p:sldId id="361" r:id="rId11"/>
    <p:sldId id="372" r:id="rId12"/>
    <p:sldId id="364" r:id="rId13"/>
    <p:sldId id="365" r:id="rId14"/>
    <p:sldId id="36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vork Gevorkyan" initials="GG" lastIdx="1" clrIdx="0">
    <p:extLst>
      <p:ext uri="{19B8F6BF-5375-455C-9EA6-DF929625EA0E}">
        <p15:presenceInfo xmlns:p15="http://schemas.microsoft.com/office/powerpoint/2012/main" userId="Gevork Gevorky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6BA6"/>
    <a:srgbClr val="8C1D40"/>
    <a:srgbClr val="000000"/>
    <a:srgbClr val="0039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0561D3-D010-42B7-AB5D-437E620F0608}" v="11" dt="2020-08-02T20:54:18.9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81" autoAdjust="0"/>
    <p:restoredTop sz="94946" autoAdjust="0"/>
  </p:normalViewPr>
  <p:slideViewPr>
    <p:cSldViewPr snapToGrid="0">
      <p:cViewPr varScale="1">
        <p:scale>
          <a:sx n="154" d="100"/>
          <a:sy n="154" d="100"/>
        </p:scale>
        <p:origin x="2424" y="126"/>
      </p:cViewPr>
      <p:guideLst/>
    </p:cSldViewPr>
  </p:slideViewPr>
  <p:outlineViewPr>
    <p:cViewPr>
      <p:scale>
        <a:sx n="33" d="100"/>
        <a:sy n="33" d="100"/>
      </p:scale>
      <p:origin x="0" y="-148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97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870BE-F95B-4A38-9AA7-8551904C5892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862570-02A8-4A2E-A46B-E05B3CE12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68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15778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AB44797-9DFE-453A-B60D-809E568C30D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dirty="0"/>
              <a:t>02/19/2024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DE897F-48BE-4CC9-8F2C-0FC73559F0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51728-708E-46C2-ACC1-7D8D3399D70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20428B9-5B6A-4026-8D3C-CE99BBB651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38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23975" y="1143000"/>
            <a:ext cx="4210050" cy="31575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9331709-4AA0-41EF-A3D8-292E3B2206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10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1341" y="5429913"/>
            <a:ext cx="9162288" cy="1447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28773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1341" y="5429913"/>
            <a:ext cx="9162288" cy="1447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75723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>
            <a:lvl1pPr algn="l">
              <a:defRPr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3674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514606"/>
            <a:ext cx="7772400" cy="1362075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en-US" dirty="0"/>
              <a:t>Section heading – option 1</a:t>
            </a:r>
          </a:p>
        </p:txBody>
      </p:sp>
    </p:spTree>
    <p:extLst>
      <p:ext uri="{BB962C8B-B14F-4D97-AF65-F5344CB8AC3E}">
        <p14:creationId xmlns:p14="http://schemas.microsoft.com/office/powerpoint/2010/main" val="4103545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514606"/>
            <a:ext cx="3657600" cy="1362075"/>
          </a:xfrm>
        </p:spPr>
        <p:txBody>
          <a:bodyPr anchor="t"/>
          <a:lstStyle>
            <a:lvl1pPr algn="r">
              <a:defRPr sz="4000" b="1" cap="none" baseline="0"/>
            </a:lvl1pPr>
          </a:lstStyle>
          <a:p>
            <a:r>
              <a:rPr lang="en-US" dirty="0"/>
              <a:t>Section heading – option 2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495800" y="2362200"/>
            <a:ext cx="0" cy="167640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24400" y="2545960"/>
            <a:ext cx="3733800" cy="91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Section overview</a:t>
            </a:r>
          </a:p>
        </p:txBody>
      </p:sp>
    </p:spTree>
    <p:extLst>
      <p:ext uri="{BB962C8B-B14F-4D97-AF65-F5344CB8AC3E}">
        <p14:creationId xmlns:p14="http://schemas.microsoft.com/office/powerpoint/2010/main" val="1405361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0E05E4-10D4-4BB6-91BC-3C3AD5A5F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6489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812" y="2098064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417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027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967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omple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1341" y="5429913"/>
            <a:ext cx="9162288" cy="1447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02981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-22680" y="6824692"/>
            <a:ext cx="9171432" cy="0"/>
          </a:xfrm>
          <a:prstGeom prst="line">
            <a:avLst/>
          </a:prstGeom>
          <a:ln w="101600">
            <a:solidFill>
              <a:srgbClr val="8C1D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1"/>
            <a:ext cx="8229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3091348" y="6213736"/>
            <a:ext cx="2763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Calibri"/>
                <a:cs typeface="Calibri"/>
              </a:rPr>
              <a:t>CBB Theme Meeting, February 29</a:t>
            </a:r>
            <a:r>
              <a:rPr lang="en-US" sz="1200" b="1" baseline="30000" dirty="0">
                <a:solidFill>
                  <a:schemeClr val="tx2"/>
                </a:solidFill>
                <a:latin typeface="Calibri"/>
                <a:cs typeface="Calibri"/>
              </a:rPr>
              <a:t>th</a:t>
            </a:r>
            <a:r>
              <a:rPr lang="en-US" sz="1200" b="1" dirty="0">
                <a:solidFill>
                  <a:schemeClr val="tx2"/>
                </a:solidFill>
                <a:latin typeface="Calibri"/>
                <a:cs typeface="Calibri"/>
              </a:rPr>
              <a:t>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603288-92DF-47C6-8CB3-1A68F351E54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657" y="5542224"/>
            <a:ext cx="1666875" cy="13430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509AAB-4A95-4CAC-B456-FACAF7726CE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57200" y="5828199"/>
            <a:ext cx="797192" cy="771077"/>
          </a:xfrm>
          <a:prstGeom prst="rect">
            <a:avLst/>
          </a:prstGeom>
        </p:spPr>
      </p:pic>
      <p:sp>
        <p:nvSpPr>
          <p:cNvPr id="9" name="Slide Number Placeholder 25">
            <a:extLst>
              <a:ext uri="{FF2B5EF4-FFF2-40B4-BE49-F238E27FC236}">
                <a16:creationId xmlns:a16="http://schemas.microsoft.com/office/drawing/2014/main" id="{B5EEE584-5909-48BF-953F-3722CB5EAA5E}"/>
              </a:ext>
            </a:extLst>
          </p:cNvPr>
          <p:cNvSpPr txBox="1">
            <a:spLocks/>
          </p:cNvSpPr>
          <p:nvPr userDrawn="1"/>
        </p:nvSpPr>
        <p:spPr>
          <a:xfrm>
            <a:off x="3512630" y="645956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EECC0-62E2-794C-BFF4-3606EC20E1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0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alibri"/>
          <a:ea typeface="+mj-ea"/>
          <a:cs typeface="Calibri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Calibri"/>
          <a:ea typeface="+mn-ea"/>
          <a:cs typeface="Calibri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C00000"/>
          </a:solidFill>
          <a:latin typeface="Calibri"/>
          <a:ea typeface="+mn-ea"/>
          <a:cs typeface="Calibri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2">
              <a:lumMod val="50000"/>
            </a:schemeClr>
          </a:solidFill>
          <a:latin typeface="Calibri"/>
          <a:ea typeface="+mn-ea"/>
          <a:cs typeface="Calibri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2">
              <a:lumMod val="50000"/>
            </a:schemeClr>
          </a:solidFill>
          <a:latin typeface="Calibri"/>
          <a:ea typeface="+mn-ea"/>
          <a:cs typeface="Calibri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49390" y="61275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91224" y="2209426"/>
            <a:ext cx="9356520" cy="352666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Work on the ASU DC Cryogun and Beamline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0" y="1600200"/>
            <a:ext cx="9144000" cy="0"/>
          </a:xfrm>
          <a:prstGeom prst="line">
            <a:avLst/>
          </a:prstGeom>
          <a:ln w="38100" cap="flat">
            <a:solidFill>
              <a:srgbClr val="8C1D40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ubtitle 2"/>
          <p:cNvSpPr txBox="1">
            <a:spLocks/>
          </p:cNvSpPr>
          <p:nvPr/>
        </p:nvSpPr>
        <p:spPr>
          <a:xfrm>
            <a:off x="2067140" y="3972756"/>
            <a:ext cx="4327439" cy="120059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800" b="1" kern="1200" baseline="0">
                <a:solidFill>
                  <a:srgbClr val="006BA6"/>
                </a:solidFill>
                <a:latin typeface="Calibri"/>
                <a:ea typeface="+mn-ea"/>
                <a:cs typeface="Calibri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300"/>
              </a:spcBef>
            </a:pPr>
            <a:r>
              <a:rPr lang="en-US" sz="2900" dirty="0">
                <a:solidFill>
                  <a:schemeClr val="tx2"/>
                </a:solidFill>
              </a:rPr>
              <a:t>Owusu Peter </a:t>
            </a:r>
            <a:r>
              <a:rPr lang="en-US" sz="2900" dirty="0" err="1">
                <a:solidFill>
                  <a:schemeClr val="tx2"/>
                </a:solidFill>
              </a:rPr>
              <a:t>Prah</a:t>
            </a:r>
            <a:endParaRPr lang="en-US" sz="2900" dirty="0">
              <a:solidFill>
                <a:schemeClr val="tx2"/>
              </a:solidFill>
            </a:endParaRPr>
          </a:p>
          <a:p>
            <a:pPr algn="ctr">
              <a:spcBef>
                <a:spcPts val="300"/>
              </a:spcBef>
            </a:pPr>
            <a:endParaRPr lang="en-US" sz="2900" dirty="0">
              <a:solidFill>
                <a:schemeClr val="tx2"/>
              </a:solidFill>
            </a:endParaRPr>
          </a:p>
          <a:p>
            <a:pPr algn="ctr">
              <a:spcBef>
                <a:spcPts val="300"/>
              </a:spcBef>
            </a:pPr>
            <a:r>
              <a:rPr lang="en-US" sz="2900" dirty="0">
                <a:solidFill>
                  <a:schemeClr val="tx2"/>
                </a:solidFill>
              </a:rPr>
              <a:t>Advisor: Dr. Siddharth </a:t>
            </a:r>
            <a:r>
              <a:rPr lang="en-US" sz="2900" dirty="0" err="1">
                <a:solidFill>
                  <a:schemeClr val="tx2"/>
                </a:solidFill>
              </a:rPr>
              <a:t>Karkare</a:t>
            </a:r>
            <a:endParaRPr lang="en-US" sz="2900" dirty="0">
              <a:solidFill>
                <a:schemeClr val="tx2"/>
              </a:solidFill>
            </a:endParaRPr>
          </a:p>
          <a:p>
            <a:pPr algn="ctr">
              <a:spcBef>
                <a:spcPts val="300"/>
              </a:spcBef>
            </a:pPr>
            <a:endParaRPr lang="en-US" sz="2900" dirty="0">
              <a:solidFill>
                <a:schemeClr val="tx2"/>
              </a:solidFill>
            </a:endParaRPr>
          </a:p>
          <a:p>
            <a:pPr algn="ctr">
              <a:spcBef>
                <a:spcPts val="300"/>
              </a:spcBef>
            </a:pPr>
            <a:r>
              <a:rPr lang="en-US" sz="2400" b="0" dirty="0">
                <a:solidFill>
                  <a:schemeClr val="tx1"/>
                </a:solidFill>
              </a:rPr>
              <a:t>February 19, 2024</a:t>
            </a:r>
          </a:p>
        </p:txBody>
      </p:sp>
      <p:sp>
        <p:nvSpPr>
          <p:cNvPr id="2" name="AutoShape 2" descr="https://i.imgflip.com/2dpge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D4744F-029D-489F-8A9E-4CFE45B62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614" y="304512"/>
            <a:ext cx="3846455" cy="10641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A25AD3D-3C7E-4D61-8F53-4D09E0A00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348176"/>
            <a:ext cx="889756" cy="86060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CC5C538-C920-4FDF-989C-EB8E1A2404F3}"/>
              </a:ext>
            </a:extLst>
          </p:cNvPr>
          <p:cNvGrpSpPr/>
          <p:nvPr/>
        </p:nvGrpSpPr>
        <p:grpSpPr>
          <a:xfrm>
            <a:off x="1046960" y="534785"/>
            <a:ext cx="3957257" cy="736599"/>
            <a:chOff x="1156996" y="363891"/>
            <a:chExt cx="3957257" cy="73659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B372D31-C75F-4063-8FB8-6120D23AC076}"/>
                </a:ext>
              </a:extLst>
            </p:cNvPr>
            <p:cNvSpPr txBox="1"/>
            <p:nvPr userDrawn="1"/>
          </p:nvSpPr>
          <p:spPr>
            <a:xfrm>
              <a:off x="1156996" y="363891"/>
              <a:ext cx="3930884" cy="659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"/>
                </a:lnSpc>
              </a:pPr>
              <a:r>
                <a:rPr lang="en-US" sz="1800" b="1" i="1" dirty="0">
                  <a:solidFill>
                    <a:schemeClr val="tx2"/>
                  </a:solidFill>
                  <a:latin typeface="Palatino" charset="0"/>
                  <a:ea typeface="Palatino" charset="0"/>
                  <a:cs typeface="Palatino" charset="0"/>
                </a:rPr>
                <a:t>Center</a:t>
              </a:r>
              <a:r>
                <a:rPr lang="en-US" sz="1800" b="1" i="1" baseline="0" dirty="0">
                  <a:solidFill>
                    <a:schemeClr val="tx2"/>
                  </a:solidFill>
                  <a:latin typeface="Palatino" charset="0"/>
                  <a:ea typeface="Palatino" charset="0"/>
                  <a:cs typeface="Palatino" charset="0"/>
                </a:rPr>
                <a:t> for</a:t>
              </a:r>
              <a:r>
                <a:rPr lang="en-US" baseline="0" dirty="0">
                  <a:solidFill>
                    <a:schemeClr val="tx2"/>
                  </a:solidFill>
                </a:rPr>
                <a:t> </a:t>
              </a:r>
            </a:p>
            <a:p>
              <a:r>
                <a:rPr lang="en-US" sz="3600" b="1" i="0" baseline="0" dirty="0">
                  <a:latin typeface="Palatino" charset="0"/>
                  <a:ea typeface="Palatino" charset="0"/>
                  <a:cs typeface="Palatino" charset="0"/>
                </a:rPr>
                <a:t>BRIGHT BEAMS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2723DBA-8C08-493D-81AB-7E627220AB71}"/>
                </a:ext>
              </a:extLst>
            </p:cNvPr>
            <p:cNvSpPr txBox="1"/>
            <p:nvPr userDrawn="1"/>
          </p:nvSpPr>
          <p:spPr>
            <a:xfrm>
              <a:off x="1178560" y="846574"/>
              <a:ext cx="393569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b="0" i="0" baseline="0" dirty="0">
                  <a:solidFill>
                    <a:schemeClr val="tx2"/>
                  </a:solidFill>
                  <a:latin typeface="Avenir Book" charset="0"/>
                  <a:ea typeface="Avenir Book" charset="0"/>
                  <a:cs typeface="Avenir Book" charset="0"/>
                </a:rPr>
                <a:t>A National Science Foundation Science &amp; Technology Center</a:t>
              </a:r>
              <a:endParaRPr lang="en-US" sz="1600" b="0" i="0" dirty="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4838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B4D0FD-5843-43CA-88CA-F9441212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71" y="90487"/>
            <a:ext cx="6270664" cy="1362075"/>
          </a:xfrm>
        </p:spPr>
        <p:txBody>
          <a:bodyPr/>
          <a:lstStyle/>
          <a:p>
            <a:pPr algn="ctr"/>
            <a:r>
              <a:rPr lang="en-US" dirty="0">
                <a:effectLst>
                  <a:outerShdw blurRad="1270000" algn="ctr" rotWithShape="0">
                    <a:srgbClr val="000000">
                      <a:alpha val="25000"/>
                    </a:srgbClr>
                  </a:outerShdw>
                </a:effectLst>
              </a:rPr>
              <a:t>Effective Remedial Actions(3)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174CE3-776A-4C85-9E09-8DDA21E4825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250301"/>
            <a:ext cx="4572000" cy="42485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Aligning the Pinhole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Successfully realigned the pinhole from a leftward slant to a centered position, ensuring precise beam passage.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C68FFCA-74B2-44D5-A472-A8FC03377A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77" r="2028" b="32796"/>
          <a:stretch/>
        </p:blipFill>
        <p:spPr>
          <a:xfrm>
            <a:off x="4942082" y="3283573"/>
            <a:ext cx="2447731" cy="26880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A41039-A5A3-414A-B6A3-1B6CD45898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58" r="23646" b="67456"/>
          <a:stretch/>
        </p:blipFill>
        <p:spPr>
          <a:xfrm>
            <a:off x="5150497" y="814875"/>
            <a:ext cx="2311837" cy="21273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99381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533F96-5756-4BB2-8132-A67415E3B7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927" y="875990"/>
            <a:ext cx="4320073" cy="4875867"/>
          </a:xfrm>
        </p:spPr>
        <p:txBody>
          <a:bodyPr>
            <a:normAutofit/>
          </a:bodyPr>
          <a:lstStyle/>
          <a:p>
            <a:r>
              <a:rPr lang="en-US" dirty="0"/>
              <a:t>Maximum temperatures of parts were exceeded during bakeout. </a:t>
            </a:r>
          </a:p>
          <a:p>
            <a:r>
              <a:rPr lang="en-US" dirty="0"/>
              <a:t>PEEK polymer component adhered to the transfer arm and subsequently hampering its movement.</a:t>
            </a:r>
          </a:p>
          <a:p>
            <a:r>
              <a:rPr lang="en-US" dirty="0"/>
              <a:t>Culminated in difficulty during movement.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4D2D80-5F9C-4CDC-AB03-6ACB4E0473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31364" y="1293846"/>
            <a:ext cx="3041780" cy="39624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A0A3B88-4101-435D-B909-AC7DAA4C3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Aftermath of Overbaking</a:t>
            </a:r>
          </a:p>
        </p:txBody>
      </p:sp>
    </p:spTree>
    <p:extLst>
      <p:ext uri="{BB962C8B-B14F-4D97-AF65-F5344CB8AC3E}">
        <p14:creationId xmlns:p14="http://schemas.microsoft.com/office/powerpoint/2010/main" val="2198054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88802-C02F-44D5-8A11-F5BF4B6F6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833536"/>
            <a:ext cx="5533054" cy="5292634"/>
          </a:xfrm>
        </p:spPr>
        <p:txBody>
          <a:bodyPr/>
          <a:lstStyle/>
          <a:p>
            <a:r>
              <a:rPr lang="en-US" dirty="0"/>
              <a:t>Disassembly of Gun in cleanroom for puck removal and equipment maintenance.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703D60-0D13-40F9-8122-F15D39BA1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Gun Disassembly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4A9659-5454-4837-AA27-A022876DDA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24" b="9525"/>
          <a:stretch/>
        </p:blipFill>
        <p:spPr>
          <a:xfrm>
            <a:off x="1748128" y="2162730"/>
            <a:ext cx="2951195" cy="35451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147C58-2AA2-4B4A-97C3-8381513E3B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81" t="7107" r="18862" b="21105"/>
          <a:stretch/>
        </p:blipFill>
        <p:spPr>
          <a:xfrm>
            <a:off x="5621694" y="920622"/>
            <a:ext cx="3433666" cy="47872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52359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ECC34-E1FC-4C5A-BA18-2CD8CA7F2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Reassembly and Processing with Silicon Cathode.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015D9-2AD6-4C37-B51F-7C08F4911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72" y="1419809"/>
            <a:ext cx="8114523" cy="4343400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Trebuchet MS" panose="020B0603020202020204" pitchFamily="34" charset="0"/>
              </a:rPr>
              <a:t>Gun was processed steadily without radiation spike until 110kV, where 0.3mR radiation was observed. </a:t>
            </a:r>
          </a:p>
          <a:p>
            <a:r>
              <a:rPr lang="en-US" sz="3000" dirty="0">
                <a:latin typeface="Trebuchet MS" panose="020B0603020202020204" pitchFamily="34" charset="0"/>
              </a:rPr>
              <a:t>Cathode was not well placed on the sample holder exposing the sample holder to high electric fields.</a:t>
            </a:r>
          </a:p>
        </p:txBody>
      </p:sp>
    </p:spTree>
    <p:extLst>
      <p:ext uri="{BB962C8B-B14F-4D97-AF65-F5344CB8AC3E}">
        <p14:creationId xmlns:p14="http://schemas.microsoft.com/office/powerpoint/2010/main" val="619097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C5462-8C5C-4D00-980C-5907FAC9E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CC56E-53C4-4A28-A032-5EB6A53F9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26840"/>
            <a:ext cx="8229600" cy="4777273"/>
          </a:xfrm>
        </p:spPr>
        <p:txBody>
          <a:bodyPr>
            <a:normAutofit/>
          </a:bodyPr>
          <a:lstStyle/>
          <a:p>
            <a:r>
              <a:rPr lang="en-US" dirty="0"/>
              <a:t>Gun and Beamline are fully operational after precise calibrations and minor adjustments.</a:t>
            </a:r>
          </a:p>
          <a:p>
            <a:pPr marL="0" indent="0" algn="ctr">
              <a:buNone/>
            </a:pPr>
            <a:r>
              <a:rPr lang="en-US" b="1" dirty="0"/>
              <a:t>FUTURE WORK</a:t>
            </a:r>
          </a:p>
          <a:p>
            <a:r>
              <a:rPr lang="en-US" dirty="0"/>
              <a:t>Process it to the maximum voltage possible</a:t>
            </a:r>
          </a:p>
          <a:p>
            <a:r>
              <a:rPr lang="en-US" dirty="0"/>
              <a:t>Proceed with 4D Emittance Measurement of Alkali Antimonide at Cryogenic Temperatures.</a:t>
            </a:r>
          </a:p>
          <a:p>
            <a:r>
              <a:rPr lang="en-US" dirty="0"/>
              <a:t>Develop the system for UED Applications.</a:t>
            </a:r>
          </a:p>
        </p:txBody>
      </p:sp>
    </p:spTree>
    <p:extLst>
      <p:ext uri="{BB962C8B-B14F-4D97-AF65-F5344CB8AC3E}">
        <p14:creationId xmlns:p14="http://schemas.microsoft.com/office/powerpoint/2010/main" val="267107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AB87F30-38DB-4FE0-BFA3-C07F83DF62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7595" t="22918"/>
          <a:stretch/>
        </p:blipFill>
        <p:spPr>
          <a:xfrm>
            <a:off x="818313" y="3136187"/>
            <a:ext cx="2760923" cy="2663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690740-82DB-4502-9163-16A032D8AA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37251" y="467632"/>
            <a:ext cx="4845976" cy="5328387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/>
              <a:t>Developed for testing various novel photocathode materials at temperatures from 298 K to 35 K.</a:t>
            </a:r>
          </a:p>
          <a:p>
            <a:pPr marL="0" indent="0" algn="ctr">
              <a:buNone/>
            </a:pPr>
            <a:r>
              <a:rPr lang="en-US" b="1" dirty="0"/>
              <a:t>Key Features</a:t>
            </a:r>
            <a:r>
              <a:rPr lang="en-US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Easy photocathode transfer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High-voltage-high-gradient design.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Flexible configuration for material testing.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Ultralow emittance measurement.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94A1B5-C9B8-4320-A4D9-F7D3151B4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5323" y="274800"/>
            <a:ext cx="5990254" cy="866742"/>
          </a:xfrm>
        </p:spPr>
        <p:txBody>
          <a:bodyPr/>
          <a:lstStyle/>
          <a:p>
            <a:pPr algn="ctr"/>
            <a:r>
              <a:rPr lang="en-US" dirty="0"/>
              <a:t>200kV DC Cryogun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2A1CF6-864D-4F21-8DE1-A354438EBF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31" r="2932" b="10088"/>
          <a:stretch/>
        </p:blipFill>
        <p:spPr>
          <a:xfrm>
            <a:off x="818313" y="467632"/>
            <a:ext cx="2760923" cy="2600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3911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3F05C-CCBB-4BA9-90BD-138E5662E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Operational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51AD4-79E6-458F-9EDB-007C894F6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709128"/>
            <a:ext cx="8307355" cy="5554824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000" dirty="0"/>
              <a:t>Encountered operational difficulties at voltages above 60kV due to arcing in the plug of the power supply and Cathode Field emission.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000" dirty="0"/>
              <a:t>Sample transfer was more challenging than anticipated.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000" dirty="0"/>
              <a:t>Pinhole was not well centered in the beamline.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000" dirty="0"/>
              <a:t>Overbaking resulted in puck dropping in the gun.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87402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FCF8-6F52-49CE-B2ED-0AA2F3279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003" y="107309"/>
            <a:ext cx="6797352" cy="1136773"/>
          </a:xfrm>
          <a:effectLst>
            <a:glow rad="127000">
              <a:schemeClr val="accent1">
                <a:alpha val="0"/>
              </a:schemeClr>
            </a:glow>
          </a:effectLst>
        </p:spPr>
        <p:txBody>
          <a:bodyPr/>
          <a:lstStyle/>
          <a:p>
            <a:r>
              <a:rPr lang="en-US" dirty="0"/>
              <a:t>Effective Remedial Actions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2637C0-B1EF-4F97-A433-B9C0FAFBC4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3895" y="970385"/>
            <a:ext cx="4208106" cy="5187820"/>
          </a:xfrm>
        </p:spPr>
        <p:txBody>
          <a:bodyPr/>
          <a:lstStyle/>
          <a:p>
            <a:pPr algn="ctr"/>
            <a:r>
              <a:rPr lang="en-US" b="1" dirty="0"/>
              <a:t>(1) Addressing Arc Damage in the DC Gun</a:t>
            </a:r>
          </a:p>
          <a:p>
            <a:endParaRPr lang="en-US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Inspected arc damage within the plug 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Conducted plug replacement and SF6 gas replenishment.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7613CC-90F2-4B11-A00D-25AAB1DD3B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327780" y="632152"/>
            <a:ext cx="3359150" cy="2519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3DCC1-9A94-4F3E-B168-3C951ECE2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372" y="3232379"/>
            <a:ext cx="3359020" cy="2519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90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75BCA-56A7-4673-96C7-7A80ECC3F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RECOMMISSIONING GUN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37DAC-0459-416C-BF32-E23FCA748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453" y="1040364"/>
            <a:ext cx="8229600" cy="458288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Gun was first commissioned to 200kV with Si cathode.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After fixing the plug, Increasing to high voltages no longer caused arcing in the power supply.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 Field emission from the CS3Sb cathode caused increased radiation.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Cs3Sb annealed off to use the Mo substrate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Higher Field Emission observed.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491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DA56F0-1CCC-4DC6-9CE6-029F12893A2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Next Cathode to be tried was Silicon</a:t>
            </a:r>
          </a:p>
          <a:p>
            <a:endParaRPr lang="en-US" dirty="0"/>
          </a:p>
          <a:p>
            <a:r>
              <a:rPr lang="en-US" dirty="0"/>
              <a:t>Puck dimensions were adjusted to enhance Si cathode durability and prevent future breakage.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8F92E26-D995-46B2-91E6-E66F194E3A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97016" y="1822580"/>
            <a:ext cx="4038600" cy="281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0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BCD8FD-4528-4B6F-8139-126E80160D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0844" y="2016973"/>
            <a:ext cx="4191000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 mirror-finished aluminum surface.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Mounted on a manipulator and is now in UHV.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E16FC4F-EB75-4B1B-8E63-13A1CA0F78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90" t="10729" r="-390" b="-2505"/>
          <a:stretch/>
        </p:blipFill>
        <p:spPr>
          <a:xfrm>
            <a:off x="4341844" y="3508310"/>
            <a:ext cx="1768615" cy="22082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0A75A62-9FFE-4D58-B1CD-1C95C686B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6849" y="131568"/>
            <a:ext cx="8229600" cy="1190269"/>
          </a:xfrm>
        </p:spPr>
        <p:txBody>
          <a:bodyPr/>
          <a:lstStyle/>
          <a:p>
            <a:r>
              <a:rPr lang="en-US" dirty="0"/>
              <a:t>  Effective Remedial Actions (2)</a:t>
            </a:r>
            <a:br>
              <a:rPr lang="en-US" dirty="0"/>
            </a:br>
            <a:r>
              <a:rPr lang="en-US" dirty="0"/>
              <a:t>  </a:t>
            </a:r>
            <a:r>
              <a:rPr lang="en-US" sz="2800" dirty="0"/>
              <a:t>Implementation of a Viewing</a:t>
            </a:r>
            <a:br>
              <a:rPr lang="en-US" sz="2800" dirty="0"/>
            </a:br>
            <a:r>
              <a:rPr lang="en-US" sz="2800" dirty="0"/>
              <a:t>       Mechanism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FB342F-81E5-4305-8453-CACBF5BDE3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4" t="25759" r="34266" b="22562"/>
          <a:stretch/>
        </p:blipFill>
        <p:spPr>
          <a:xfrm>
            <a:off x="6628624" y="330935"/>
            <a:ext cx="2279001" cy="28663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5843FC-FB2B-44F6-9DDC-0E8F8A344B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77" t="4811" r="4966" b="36939"/>
          <a:stretch/>
        </p:blipFill>
        <p:spPr>
          <a:xfrm>
            <a:off x="6413241" y="3240833"/>
            <a:ext cx="2481943" cy="25565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2B55F3-3742-4D63-80C0-C6FA208A4C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156" t="28662" r="34239" b="42948"/>
          <a:stretch/>
        </p:blipFill>
        <p:spPr>
          <a:xfrm>
            <a:off x="4900440" y="1250301"/>
            <a:ext cx="1625546" cy="19469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09510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9A984-A98F-4F81-A49C-3FB580EF8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27" y="4121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Pinhole Scan Technique for Electron Beam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40F0E-9E2B-4899-807D-5C80769E5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525" y="1327279"/>
            <a:ext cx="8319797" cy="440171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Trebuchet MS" panose="020B0603020202020204" pitchFamily="34" charset="0"/>
              </a:rPr>
              <a:t>Utilize a 10-µm pinhole for defining spatial resolution in 4D phase space.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Trebuchet MS" panose="020B0603020202020204" pitchFamily="34" charset="0"/>
              </a:rPr>
              <a:t>Focus input beam on pinhole and scan across using dipole magnets.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Trebuchet MS" panose="020B0603020202020204" pitchFamily="34" charset="0"/>
              </a:rPr>
              <a:t>Capture images of transmitted beam at various dipole corrector settings.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Trebuchet MS" panose="020B0603020202020204" pitchFamily="34" charset="0"/>
              </a:rPr>
              <a:t>Reconstruct the beam's spatial distribution to derive a detailed 4D density distribution.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Trebuchet MS" panose="020B0603020202020204" pitchFamily="34" charset="0"/>
              </a:rPr>
              <a:t>Significance: Advances precise characterization of electron beams.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0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203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4CA9F-334E-4F80-BE8C-21C6877D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879" y="686275"/>
            <a:ext cx="3657600" cy="452534"/>
          </a:xfrm>
        </p:spPr>
        <p:txBody>
          <a:bodyPr/>
          <a:lstStyle/>
          <a:p>
            <a:pPr algn="ctr"/>
            <a:r>
              <a:rPr lang="en-US" sz="2800" dirty="0"/>
              <a:t>Pinhole Scans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2566E79-F03C-4755-84BE-A257D81D96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23589" y="1084535"/>
            <a:ext cx="4307631" cy="934617"/>
          </a:xfrm>
        </p:spPr>
        <p:txBody>
          <a:bodyPr>
            <a:noAutofit/>
          </a:bodyPr>
          <a:lstStyle/>
          <a:p>
            <a:r>
              <a:rPr lang="en-US" sz="1600" dirty="0">
                <a:latin typeface="Trebuchet MS" panose="020B0603020202020204" pitchFamily="34" charset="0"/>
              </a:rPr>
              <a:t>The electron beam required steering towards the extreme left of the beamline axis to ensure accurate targeting through the pinhole aperture</a:t>
            </a:r>
            <a:r>
              <a:rPr lang="en-US" sz="1800" dirty="0">
                <a:latin typeface="Trebuchet MS" panose="020B060302020202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7BDF4E-C80A-476C-A71D-A5E44333B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879" y="2363138"/>
            <a:ext cx="3571308" cy="317249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1B036B-7A05-4F03-A127-82C670529B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55" r="8970" b="17050"/>
          <a:stretch/>
        </p:blipFill>
        <p:spPr>
          <a:xfrm>
            <a:off x="59094" y="1551843"/>
            <a:ext cx="5097624" cy="39308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E624DA-75F2-4091-9C58-2A37969B26E0}"/>
              </a:ext>
            </a:extLst>
          </p:cNvPr>
          <p:cNvSpPr/>
          <p:nvPr/>
        </p:nvSpPr>
        <p:spPr>
          <a:xfrm>
            <a:off x="331237" y="0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Calibri"/>
                <a:ea typeface="+mj-ea"/>
                <a:cs typeface="Calibri"/>
              </a:rPr>
              <a:t>Effective Remedial Actions 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494525"/>
      </p:ext>
    </p:extLst>
  </p:cSld>
  <p:clrMapOvr>
    <a:masterClrMapping/>
  </p:clrMapOvr>
</p:sld>
</file>

<file path=ppt/theme/theme1.xml><?xml version="1.0" encoding="utf-8"?>
<a:theme xmlns:a="http://schemas.openxmlformats.org/drawingml/2006/main" name="ALS Templat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ALS Fonts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>
          <a:solidFill>
            <a:schemeClr val="tx2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chemeClr val="tx2"/>
            </a:solidFill>
            <a:latin typeface="Calibri"/>
            <a:cs typeface="Calibri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32702</TotalTime>
  <Words>523</Words>
  <Application>Microsoft Office PowerPoint</Application>
  <PresentationFormat>On-screen Show (4:3)</PresentationFormat>
  <Paragraphs>68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Avenir Book</vt:lpstr>
      <vt:lpstr>Calibri</vt:lpstr>
      <vt:lpstr>Lato</vt:lpstr>
      <vt:lpstr>Palatino</vt:lpstr>
      <vt:lpstr>Trebuchet MS</vt:lpstr>
      <vt:lpstr>Wingdings</vt:lpstr>
      <vt:lpstr>ALS Template</vt:lpstr>
      <vt:lpstr>PowerPoint Presentation</vt:lpstr>
      <vt:lpstr>200kV DC Cryogun </vt:lpstr>
      <vt:lpstr>Operational Challenges</vt:lpstr>
      <vt:lpstr>Effective Remedial Actions</vt:lpstr>
      <vt:lpstr>RECOMMISSIONING GUN</vt:lpstr>
      <vt:lpstr>PowerPoint Presentation</vt:lpstr>
      <vt:lpstr>  Effective Remedial Actions (2)   Implementation of a Viewing        Mechanism                </vt:lpstr>
      <vt:lpstr>Pinhole Scan Technique for Electron Beam Analysis</vt:lpstr>
      <vt:lpstr>Pinhole Scans</vt:lpstr>
      <vt:lpstr>Effective Remedial Actions(3)</vt:lpstr>
      <vt:lpstr>Aftermath of Overbaking</vt:lpstr>
      <vt:lpstr>Gun Disassembly</vt:lpstr>
      <vt:lpstr>Reassembly and Processing with Silicon Cathode.</vt:lpstr>
      <vt:lpstr>CONCLUSION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Owusu Peter</dc:creator>
  <cp:lastModifiedBy>ASU_PBBL</cp:lastModifiedBy>
  <cp:revision>368</cp:revision>
  <dcterms:created xsi:type="dcterms:W3CDTF">2017-06-01T15:25:41Z</dcterms:created>
  <dcterms:modified xsi:type="dcterms:W3CDTF">2024-02-29T04:25:30Z</dcterms:modified>
</cp:coreProperties>
</file>