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 id="2147483687" r:id="rId2"/>
    <p:sldMasterId id="2147483699" r:id="rId3"/>
  </p:sldMasterIdLst>
  <p:notesMasterIdLst>
    <p:notesMasterId r:id="rId43"/>
  </p:notesMasterIdLst>
  <p:handoutMasterIdLst>
    <p:handoutMasterId r:id="rId44"/>
  </p:handoutMasterIdLst>
  <p:sldIdLst>
    <p:sldId id="1034" r:id="rId4"/>
    <p:sldId id="1144" r:id="rId5"/>
    <p:sldId id="1151" r:id="rId6"/>
    <p:sldId id="1140" r:id="rId7"/>
    <p:sldId id="1084" r:id="rId8"/>
    <p:sldId id="1086" r:id="rId9"/>
    <p:sldId id="1085" r:id="rId10"/>
    <p:sldId id="1148" r:id="rId11"/>
    <p:sldId id="1142" r:id="rId12"/>
    <p:sldId id="685" r:id="rId13"/>
    <p:sldId id="681" r:id="rId14"/>
    <p:sldId id="1149" r:id="rId15"/>
    <p:sldId id="1094" r:id="rId16"/>
    <p:sldId id="1063" r:id="rId17"/>
    <p:sldId id="1133" r:id="rId18"/>
    <p:sldId id="266" r:id="rId19"/>
    <p:sldId id="1119" r:id="rId20"/>
    <p:sldId id="1152" r:id="rId21"/>
    <p:sldId id="293" r:id="rId22"/>
    <p:sldId id="294" r:id="rId23"/>
    <p:sldId id="1099" r:id="rId24"/>
    <p:sldId id="1095" r:id="rId25"/>
    <p:sldId id="1096" r:id="rId26"/>
    <p:sldId id="906" r:id="rId27"/>
    <p:sldId id="1150" r:id="rId28"/>
    <p:sldId id="1036" r:id="rId29"/>
    <p:sldId id="674" r:id="rId30"/>
    <p:sldId id="1091" r:id="rId31"/>
    <p:sldId id="1125" r:id="rId32"/>
    <p:sldId id="1126" r:id="rId33"/>
    <p:sldId id="466" r:id="rId34"/>
    <p:sldId id="1110" r:id="rId35"/>
    <p:sldId id="1031" r:id="rId36"/>
    <p:sldId id="1039" r:id="rId37"/>
    <p:sldId id="1130" r:id="rId38"/>
    <p:sldId id="1154" r:id="rId39"/>
    <p:sldId id="1138" r:id="rId40"/>
    <p:sldId id="1129" r:id="rId41"/>
    <p:sldId id="1135" r:id="rId42"/>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1034"/>
            <p14:sldId id="1144"/>
            <p14:sldId id="1151"/>
          </p14:sldIdLst>
        </p14:section>
        <p14:section name="Default Section" id="{0F962962-FA6A-164F-8C15-4C303D87A7F4}">
          <p14:sldIdLst>
            <p14:sldId id="1140"/>
            <p14:sldId id="1084"/>
            <p14:sldId id="1086"/>
            <p14:sldId id="1085"/>
            <p14:sldId id="1148"/>
            <p14:sldId id="1142"/>
            <p14:sldId id="685"/>
            <p14:sldId id="681"/>
            <p14:sldId id="1149"/>
            <p14:sldId id="1094"/>
            <p14:sldId id="1063"/>
            <p14:sldId id="1133"/>
            <p14:sldId id="266"/>
            <p14:sldId id="1119"/>
            <p14:sldId id="1152"/>
            <p14:sldId id="293"/>
            <p14:sldId id="294"/>
            <p14:sldId id="1099"/>
            <p14:sldId id="1095"/>
            <p14:sldId id="1096"/>
            <p14:sldId id="906"/>
            <p14:sldId id="1150"/>
            <p14:sldId id="1036"/>
            <p14:sldId id="674"/>
            <p14:sldId id="1091"/>
            <p14:sldId id="1125"/>
            <p14:sldId id="1126"/>
            <p14:sldId id="466"/>
            <p14:sldId id="1110"/>
            <p14:sldId id="1031"/>
            <p14:sldId id="1039"/>
          </p14:sldIdLst>
        </p14:section>
        <p14:section name="Default Section" id="{C4DD88AE-FBD6-E949-9F07-E0D556E42DAF}">
          <p14:sldIdLst>
            <p14:sldId id="1130"/>
            <p14:sldId id="1154"/>
            <p14:sldId id="1138"/>
            <p14:sldId id="1129"/>
            <p14:sldId id="1135"/>
          </p14:sldIdLst>
        </p14:section>
      </p14:sectionLst>
    </p:ext>
    <p:ext uri="{EFAFB233-063F-42B5-8137-9DF3F51BA10A}">
      <p15:sldGuideLst xmlns:p15="http://schemas.microsoft.com/office/powerpoint/2012/main">
        <p15:guide id="1" orient="horz" pos="1644" userDrawn="1">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 id="2" name="Aasma Aslam" initials="AA" lastIdx="1" clrIdx="1">
    <p:extLst>
      <p:ext uri="{19B8F6BF-5375-455C-9EA6-DF929625EA0E}">
        <p15:presenceInfo xmlns:p15="http://schemas.microsoft.com/office/powerpoint/2012/main" userId="Aasma Aslam" providerId="None"/>
      </p:ext>
    </p:extLst>
  </p:cmAuthor>
  <p:cmAuthor id="3" name="Adebambo Adio" initials="AA" lastIdx="1" clrIdx="2">
    <p:extLst>
      <p:ext uri="{19B8F6BF-5375-455C-9EA6-DF929625EA0E}">
        <p15:presenceInfo xmlns:p15="http://schemas.microsoft.com/office/powerpoint/2012/main" userId="08115a8030cc0a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1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57415" autoAdjust="0"/>
  </p:normalViewPr>
  <p:slideViewPr>
    <p:cSldViewPr snapToGrid="0" snapToObjects="1">
      <p:cViewPr varScale="1">
        <p:scale>
          <a:sx n="94" d="100"/>
          <a:sy n="94" d="100"/>
        </p:scale>
        <p:origin x="3112" y="184"/>
      </p:cViewPr>
      <p:guideLst>
        <p:guide orient="horz" pos="1644"/>
        <p:guide pos="2904"/>
      </p:guideLst>
    </p:cSldViewPr>
  </p:slideViewPr>
  <p:outlineViewPr>
    <p:cViewPr>
      <p:scale>
        <a:sx n="33" d="100"/>
        <a:sy n="33" d="100"/>
      </p:scale>
      <p:origin x="0" y="-2136"/>
    </p:cViewPr>
  </p:outlineViewPr>
  <p:notesTextViewPr>
    <p:cViewPr>
      <p:scale>
        <a:sx n="70" d="100"/>
        <a:sy n="70" d="100"/>
      </p:scale>
      <p:origin x="0" y="0"/>
    </p:cViewPr>
  </p:notesTextViewPr>
  <p:sorterViewPr>
    <p:cViewPr>
      <p:scale>
        <a:sx n="73" d="100"/>
        <a:sy n="73" d="100"/>
      </p:scale>
      <p:origin x="0" y="0"/>
    </p:cViewPr>
  </p:sorterViewPr>
  <p:notesViewPr>
    <p:cSldViewPr snapToGrid="0" snapToObjects="1">
      <p:cViewPr varScale="1">
        <p:scale>
          <a:sx n="109" d="100"/>
          <a:sy n="109" d="100"/>
        </p:scale>
        <p:origin x="406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FFF32-C621-4211-8B2F-39DC2FD574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577CDA-2DCB-4BC9-B8A5-06B66896B9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64F15-D51C-48EC-8F3B-3D0D8A4A08E6}" type="datetime1">
              <a:rPr lang="en-US" smtClean="0"/>
              <a:pPr/>
              <a:t>1/17/24</a:t>
            </a:fld>
            <a:endParaRPr lang="en-US"/>
          </a:p>
        </p:txBody>
      </p:sp>
      <p:sp>
        <p:nvSpPr>
          <p:cNvPr id="4" name="Footer Placeholder 3">
            <a:extLst>
              <a:ext uri="{FF2B5EF4-FFF2-40B4-BE49-F238E27FC236}">
                <a16:creationId xmlns:a16="http://schemas.microsoft.com/office/drawing/2014/main" id="{1FC26E6C-6F25-4462-9C50-2E05E9B03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Comprehensive Examination</a:t>
            </a:r>
            <a:endParaRPr lang="en-US" dirty="0"/>
          </a:p>
        </p:txBody>
      </p:sp>
      <p:sp>
        <p:nvSpPr>
          <p:cNvPr id="5" name="Slide Number Placeholder 4">
            <a:extLst>
              <a:ext uri="{FF2B5EF4-FFF2-40B4-BE49-F238E27FC236}">
                <a16:creationId xmlns:a16="http://schemas.microsoft.com/office/drawing/2014/main" id="{A09512D4-2F84-4195-8C02-2F771222F6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6EEC44-D873-4BE1-8C71-EFD18D5CDEF8}" type="slidenum">
              <a:rPr lang="en-US" smtClean="0"/>
              <a:pPr/>
              <a:t>‹#›</a:t>
            </a:fld>
            <a:endParaRPr lang="en-US"/>
          </a:p>
        </p:txBody>
      </p:sp>
    </p:spTree>
    <p:extLst>
      <p:ext uri="{BB962C8B-B14F-4D97-AF65-F5344CB8AC3E}">
        <p14:creationId xmlns:p14="http://schemas.microsoft.com/office/powerpoint/2010/main" val="399717117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B75D7-5512-4C94-B778-AD2BE55A3362}" type="datetime1">
              <a:rPr lang="en-US" smtClean="0"/>
              <a:pPr/>
              <a:t>1/17/24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398713" y="8685213"/>
            <a:ext cx="2971800" cy="457200"/>
          </a:xfrm>
          <a:prstGeom prst="rect">
            <a:avLst/>
          </a:prstGeom>
        </p:spPr>
        <p:txBody>
          <a:bodyPr vert="horz" lIns="91440" tIns="45720" rIns="91440" bIns="45720" rtlCol="0" anchor="b"/>
          <a:lstStyle>
            <a:lvl1pPr algn="l">
              <a:defRPr sz="1200"/>
            </a:lvl1pPr>
          </a:lstStyle>
          <a:p>
            <a:r>
              <a:rPr lang="en-US"/>
              <a:t>Comprehensive Examination</a:t>
            </a:r>
            <a:endParaRPr lang="en-US" dirty="0"/>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hf dt="0"/>
  <p:notesStyle>
    <a:lvl1pPr marL="0" algn="l" defTabSz="457166" rtl="0" eaLnBrk="1" latinLnBrk="0" hangingPunct="1">
      <a:defRPr sz="1200" kern="1200">
        <a:solidFill>
          <a:schemeClr val="tx1"/>
        </a:solidFill>
        <a:latin typeface="+mn-lt"/>
        <a:ea typeface="+mn-ea"/>
        <a:cs typeface="+mn-cs"/>
      </a:defRPr>
    </a:lvl1pPr>
    <a:lvl2pPr marL="457166" algn="l" defTabSz="457166" rtl="0" eaLnBrk="1" latinLnBrk="0" hangingPunct="1">
      <a:defRPr sz="1200" kern="1200">
        <a:solidFill>
          <a:schemeClr val="tx1"/>
        </a:solidFill>
        <a:latin typeface="+mn-lt"/>
        <a:ea typeface="+mn-ea"/>
        <a:cs typeface="+mn-cs"/>
      </a:defRPr>
    </a:lvl2pPr>
    <a:lvl3pPr marL="914333" algn="l" defTabSz="457166" rtl="0" eaLnBrk="1" latinLnBrk="0" hangingPunct="1">
      <a:defRPr sz="1200" kern="1200">
        <a:solidFill>
          <a:schemeClr val="tx1"/>
        </a:solidFill>
        <a:latin typeface="+mn-lt"/>
        <a:ea typeface="+mn-ea"/>
        <a:cs typeface="+mn-cs"/>
      </a:defRPr>
    </a:lvl3pPr>
    <a:lvl4pPr marL="1371498" algn="l" defTabSz="457166" rtl="0" eaLnBrk="1" latinLnBrk="0" hangingPunct="1">
      <a:defRPr sz="1200" kern="1200">
        <a:solidFill>
          <a:schemeClr val="tx1"/>
        </a:solidFill>
        <a:latin typeface="+mn-lt"/>
        <a:ea typeface="+mn-ea"/>
        <a:cs typeface="+mn-cs"/>
      </a:defRPr>
    </a:lvl4pPr>
    <a:lvl5pPr marL="1828664" algn="l" defTabSz="457166" rtl="0" eaLnBrk="1" latinLnBrk="0" hangingPunct="1">
      <a:defRPr sz="1200" kern="1200">
        <a:solidFill>
          <a:schemeClr val="tx1"/>
        </a:solidFill>
        <a:latin typeface="+mn-lt"/>
        <a:ea typeface="+mn-ea"/>
        <a:cs typeface="+mn-cs"/>
      </a:defRPr>
    </a:lvl5pPr>
    <a:lvl6pPr marL="2285829" algn="l" defTabSz="457166" rtl="0" eaLnBrk="1" latinLnBrk="0" hangingPunct="1">
      <a:defRPr sz="1200" kern="1200">
        <a:solidFill>
          <a:schemeClr val="tx1"/>
        </a:solidFill>
        <a:latin typeface="+mn-lt"/>
        <a:ea typeface="+mn-ea"/>
        <a:cs typeface="+mn-cs"/>
      </a:defRPr>
    </a:lvl6pPr>
    <a:lvl7pPr marL="2742995" algn="l" defTabSz="457166" rtl="0" eaLnBrk="1" latinLnBrk="0" hangingPunct="1">
      <a:defRPr sz="1200" kern="1200">
        <a:solidFill>
          <a:schemeClr val="tx1"/>
        </a:solidFill>
        <a:latin typeface="+mn-lt"/>
        <a:ea typeface="+mn-ea"/>
        <a:cs typeface="+mn-cs"/>
      </a:defRPr>
    </a:lvl7pPr>
    <a:lvl8pPr marL="3200160" algn="l" defTabSz="457166" rtl="0" eaLnBrk="1" latinLnBrk="0" hangingPunct="1">
      <a:defRPr sz="1200" kern="1200">
        <a:solidFill>
          <a:schemeClr val="tx1"/>
        </a:solidFill>
        <a:latin typeface="+mn-lt"/>
        <a:ea typeface="+mn-ea"/>
        <a:cs typeface="+mn-cs"/>
      </a:defRPr>
    </a:lvl8pPr>
    <a:lvl9pPr marL="3657326" algn="l" defTabSz="4571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photoinjector</a:t>
            </a:r>
            <a:r>
              <a:rPr lang="en-US" sz="1200" b="0" i="0" u="none" strike="noStrike" kern="1200" dirty="0">
                <a:solidFill>
                  <a:schemeClr val="tx1"/>
                </a:solidFill>
                <a:effectLst/>
                <a:latin typeface="+mn-lt"/>
                <a:ea typeface="+mn-ea"/>
                <a:cs typeface="+mn-cs"/>
              </a:rPr>
              <a:t> produces the electron beam and provides initial acceleration to relativistic energy. </a:t>
            </a:r>
          </a:p>
          <a:p>
            <a:r>
              <a:rPr lang="en-US" sz="1200" b="0" i="0" u="none" strike="noStrike" kern="1200" dirty="0">
                <a:solidFill>
                  <a:schemeClr val="tx1"/>
                </a:solidFill>
                <a:effectLst/>
                <a:latin typeface="+mn-lt"/>
                <a:ea typeface="+mn-ea"/>
                <a:cs typeface="+mn-cs"/>
              </a:rPr>
              <a:t>compact photoinjector – </a:t>
            </a:r>
            <a:r>
              <a:rPr lang="en-US" sz="1200" b="1" i="0" u="none" strike="noStrike" kern="1200" dirty="0">
                <a:solidFill>
                  <a:schemeClr val="tx1"/>
                </a:solidFill>
                <a:effectLst/>
                <a:latin typeface="+mn-lt"/>
                <a:ea typeface="+mn-ea"/>
                <a:cs typeface="+mn-cs"/>
              </a:rPr>
              <a:t>a device that spits out electrons when hit by light</a:t>
            </a:r>
            <a:r>
              <a:rPr lang="en-US" sz="1200" b="0" i="0" u="none" strike="noStrike" kern="1200" dirty="0">
                <a:solidFill>
                  <a:schemeClr val="tx1"/>
                </a:solidFill>
                <a:effectLst/>
                <a:latin typeface="+mn-lt"/>
                <a:ea typeface="+mn-ea"/>
                <a:cs typeface="+mn-cs"/>
              </a:rPr>
              <a:t>. X-band microwaves are four times shorter than S-band waves, and can accelerate electrons to higher energy more quickly.</a:t>
            </a:r>
          </a:p>
          <a:p>
            <a:pPr defTabSz="685749">
              <a:defRPr/>
            </a:pPr>
            <a:r>
              <a:rPr lang="en-US" sz="1200" b="1" kern="0" dirty="0">
                <a:latin typeface="Raleway" pitchFamily="2" charset="-52"/>
                <a:cs typeface="Arial" pitchFamily="34" charset="0"/>
              </a:rPr>
              <a:t>Funding source:</a:t>
            </a:r>
          </a:p>
          <a:p>
            <a:pPr defTabSz="685749">
              <a:defRPr/>
            </a:pPr>
            <a:r>
              <a:rPr lang="en-US" sz="1200" dirty="0">
                <a:latin typeface="Raleway" pitchFamily="2" charset="-52"/>
                <a:cs typeface="Arial" pitchFamily="34" charset="0"/>
              </a:rPr>
              <a:t>Center for Bright Beams (CBB), support of the National Science Foundation and Technology Center (NSF).</a:t>
            </a:r>
            <a:endParaRPr lang="en-US" sz="1200" kern="0" dirty="0">
              <a:solidFill>
                <a:srgbClr val="000000">
                  <a:lumMod val="75000"/>
                  <a:lumOff val="25000"/>
                </a:srgbClr>
              </a:solidFill>
              <a:latin typeface="Raleway" pitchFamily="2" charset="-52"/>
              <a:cs typeface="Arial" pitchFamily="34" charset="0"/>
            </a:endParaRPr>
          </a:p>
          <a:p>
            <a:endParaRPr lang="en-US" dirty="0"/>
          </a:p>
        </p:txBody>
      </p:sp>
      <p:sp>
        <p:nvSpPr>
          <p:cNvPr id="5" name="Footer Placeholder 4">
            <a:extLst>
              <a:ext uri="{FF2B5EF4-FFF2-40B4-BE49-F238E27FC236}">
                <a16:creationId xmlns:a16="http://schemas.microsoft.com/office/drawing/2014/main" id="{B8650736-97E1-F840-BA8F-73CB6113755B}"/>
              </a:ext>
            </a:extLst>
          </p:cNvPr>
          <p:cNvSpPr>
            <a:spLocks noGrp="1"/>
          </p:cNvSpPr>
          <p:nvPr>
            <p:ph type="ftr" sz="quarter" idx="4"/>
          </p:nvPr>
        </p:nvSpPr>
        <p:spPr/>
        <p:txBody>
          <a:bodyPr/>
          <a:lstStyle/>
          <a:p>
            <a:r>
              <a:rPr lang="en-US"/>
              <a:t>Comprehensive Examination</a:t>
            </a:r>
            <a:endParaRPr lang="en-US" dirty="0"/>
          </a:p>
        </p:txBody>
      </p:sp>
      <p:sp>
        <p:nvSpPr>
          <p:cNvPr id="4" name="Header Placeholder 3">
            <a:extLst>
              <a:ext uri="{FF2B5EF4-FFF2-40B4-BE49-F238E27FC236}">
                <a16:creationId xmlns:a16="http://schemas.microsoft.com/office/drawing/2014/main" id="{2933C246-9DA9-F147-AC39-1540976D32B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88032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effectLst/>
              <a:latin typeface="Raleway" pitchFamily="2" charset="77"/>
            </a:endParaRPr>
          </a:p>
          <a:p>
            <a:r>
              <a:rPr lang="en-US" sz="1200" b="1" dirty="0">
                <a:effectLst/>
                <a:latin typeface="Raleway" pitchFamily="2" charset="77"/>
              </a:rPr>
              <a:t>Simulation Initialization</a:t>
            </a:r>
            <a:endParaRPr lang="en-US" sz="1200" dirty="0">
              <a:effectLst/>
              <a:latin typeface="Raleway" pitchFamily="2" charset="77"/>
            </a:endParaRPr>
          </a:p>
          <a:p>
            <a:pPr>
              <a:buFont typeface="Arial" panose="020B0604020202020204" pitchFamily="34" charset="0"/>
              <a:buChar char="•"/>
            </a:pPr>
            <a:r>
              <a:rPr lang="en-US" sz="1200" dirty="0">
                <a:effectLst/>
                <a:latin typeface="Raleway" pitchFamily="2" charset="77"/>
              </a:rPr>
              <a:t>Launched </a:t>
            </a:r>
            <a:r>
              <a:rPr lang="en-US" sz="1200" dirty="0" err="1">
                <a:effectLst/>
                <a:latin typeface="Raleway" pitchFamily="2" charset="77"/>
              </a:rPr>
              <a:t>VSim</a:t>
            </a:r>
            <a:r>
              <a:rPr lang="en-US" sz="1200" dirty="0">
                <a:effectLst/>
                <a:latin typeface="Raleway" pitchFamily="2" charset="77"/>
              </a:rPr>
              <a:t> and created a new simulation. Selected an appropriate simulation type based on experimental requirements (e.g., Electromagnetic or Particle-in-cell simulation).</a:t>
            </a:r>
          </a:p>
          <a:p>
            <a:r>
              <a:rPr lang="en-US" sz="1200" b="1" dirty="0">
                <a:effectLst/>
                <a:latin typeface="Raleway" pitchFamily="2" charset="77"/>
              </a:rPr>
              <a:t>Laser Oscillator Modeling</a:t>
            </a:r>
            <a:endParaRPr lang="en-US" sz="1200" dirty="0">
              <a:effectLst/>
              <a:latin typeface="Raleway" pitchFamily="2" charset="77"/>
            </a:endParaRPr>
          </a:p>
          <a:p>
            <a:pPr>
              <a:buFont typeface="Arial" panose="020B0604020202020204" pitchFamily="34" charset="0"/>
              <a:buChar char="•"/>
            </a:pPr>
            <a:r>
              <a:rPr lang="en-US" sz="1200" dirty="0">
                <a:effectLst/>
                <a:latin typeface="Raleway" pitchFamily="2" charset="77"/>
              </a:rPr>
              <a:t>Modelling the laser oscillator within the </a:t>
            </a:r>
            <a:r>
              <a:rPr lang="en-US" sz="1200" dirty="0" err="1">
                <a:effectLst/>
                <a:latin typeface="Raleway" pitchFamily="2" charset="77"/>
              </a:rPr>
              <a:t>VSim</a:t>
            </a:r>
            <a:r>
              <a:rPr lang="en-US" sz="1200" dirty="0">
                <a:effectLst/>
                <a:latin typeface="Raleway" pitchFamily="2" charset="77"/>
              </a:rPr>
              <a:t> software. Utilizing provided parameters and configurations to set up the laser oscillator.</a:t>
            </a:r>
          </a:p>
          <a:p>
            <a:r>
              <a:rPr lang="en-US" sz="1200" b="1" dirty="0" err="1">
                <a:effectLst/>
                <a:latin typeface="Raleway" pitchFamily="2" charset="77"/>
              </a:rPr>
              <a:t>Nd:YAG</a:t>
            </a:r>
            <a:r>
              <a:rPr lang="en-US" sz="1200" b="1" dirty="0">
                <a:effectLst/>
                <a:latin typeface="Raleway" pitchFamily="2" charset="77"/>
              </a:rPr>
              <a:t> Laser Properties</a:t>
            </a:r>
            <a:endParaRPr lang="en-US" sz="1200" dirty="0">
              <a:effectLst/>
              <a:latin typeface="Raleway" pitchFamily="2" charset="77"/>
            </a:endParaRPr>
          </a:p>
          <a:p>
            <a:pPr>
              <a:buFont typeface="Arial" panose="020B0604020202020204" pitchFamily="34" charset="0"/>
              <a:buChar char="•"/>
            </a:pPr>
            <a:r>
              <a:rPr lang="en-US" sz="1200" dirty="0">
                <a:effectLst/>
                <a:latin typeface="Raleway" pitchFamily="2" charset="77"/>
              </a:rPr>
              <a:t>Ensuring accurate definition of </a:t>
            </a:r>
            <a:r>
              <a:rPr lang="en-US" sz="1200" dirty="0" err="1">
                <a:effectLst/>
                <a:latin typeface="Raleway" pitchFamily="2" charset="77"/>
              </a:rPr>
              <a:t>Nd:YAG</a:t>
            </a:r>
            <a:r>
              <a:rPr lang="en-US" sz="1200" dirty="0">
                <a:effectLst/>
                <a:latin typeface="Raleway" pitchFamily="2" charset="77"/>
              </a:rPr>
              <a:t> laser properties, including wavelength and intensity.</a:t>
            </a:r>
          </a:p>
          <a:p>
            <a:r>
              <a:rPr lang="en-US" sz="1200" b="1" dirty="0">
                <a:effectLst/>
                <a:latin typeface="Raleway" pitchFamily="2" charset="77"/>
              </a:rPr>
              <a:t>Spatial Filter Integration</a:t>
            </a:r>
            <a:endParaRPr lang="en-US" sz="1200" dirty="0">
              <a:effectLst/>
              <a:latin typeface="Raleway" pitchFamily="2" charset="77"/>
            </a:endParaRPr>
          </a:p>
          <a:p>
            <a:pPr>
              <a:buFont typeface="Arial" panose="020B0604020202020204" pitchFamily="34" charset="0"/>
              <a:buChar char="•"/>
            </a:pPr>
            <a:r>
              <a:rPr lang="en-US" sz="1200" dirty="0">
                <a:effectLst/>
                <a:latin typeface="Raleway" pitchFamily="2" charset="77"/>
              </a:rPr>
              <a:t>Incorporation of the spatial filter into the simulation setup. Positioning the spatial filter appropriately within the setup.</a:t>
            </a:r>
          </a:p>
          <a:p>
            <a:pPr algn="l"/>
            <a:r>
              <a:rPr lang="en-US" sz="1200" b="1" i="0" dirty="0">
                <a:effectLst/>
                <a:latin typeface="Raleway" pitchFamily="2" charset="77"/>
              </a:rPr>
              <a:t>Vacuum Tube Modeling</a:t>
            </a:r>
            <a:endParaRPr lang="en-US" sz="1200" i="0" dirty="0">
              <a:effectLst/>
              <a:latin typeface="Raleway" pitchFamily="2" charset="77"/>
            </a:endParaRPr>
          </a:p>
          <a:p>
            <a:pPr algn="l">
              <a:buFont typeface="Arial" panose="020B0604020202020204" pitchFamily="34" charset="0"/>
              <a:buChar char="•"/>
            </a:pPr>
            <a:r>
              <a:rPr lang="en-US" sz="1200" i="0" dirty="0">
                <a:effectLst/>
                <a:latin typeface="Raleway" pitchFamily="2" charset="77"/>
              </a:rPr>
              <a:t>Creating a 25m vacuum tube with vacuum-like properties.</a:t>
            </a:r>
          </a:p>
          <a:p>
            <a:pPr algn="l"/>
            <a:r>
              <a:rPr lang="en-US" sz="1200" b="1" i="0" dirty="0">
                <a:effectLst/>
                <a:latin typeface="Raleway" pitchFamily="2" charset="77"/>
              </a:rPr>
              <a:t>Harmonic Generation Setup</a:t>
            </a:r>
            <a:endParaRPr lang="en-US" sz="1200" i="0" dirty="0">
              <a:effectLst/>
              <a:latin typeface="Raleway" pitchFamily="2" charset="77"/>
            </a:endParaRPr>
          </a:p>
          <a:p>
            <a:pPr algn="l">
              <a:buFont typeface="Arial" panose="020B0604020202020204" pitchFamily="34" charset="0"/>
              <a:buChar char="•"/>
            </a:pPr>
            <a:r>
              <a:rPr lang="en-US" sz="1200" i="0" dirty="0">
                <a:effectLst/>
                <a:latin typeface="Raleway" pitchFamily="2" charset="77"/>
              </a:rPr>
              <a:t>Establishing regions for harmonic generation within the tube.</a:t>
            </a:r>
          </a:p>
          <a:p>
            <a:pPr algn="l"/>
            <a:r>
              <a:rPr lang="en-US" sz="1200" b="1" i="0" dirty="0">
                <a:solidFill>
                  <a:srgbClr val="374151"/>
                </a:solidFill>
                <a:effectLst/>
                <a:latin typeface="Raleway" pitchFamily="2" charset="77"/>
              </a:rPr>
              <a:t>SLM Placement</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Positioning the Spatial Light Modulator (SLM) as required.</a:t>
            </a:r>
          </a:p>
          <a:p>
            <a:pPr algn="l"/>
            <a:r>
              <a:rPr lang="en-US" sz="1200" b="1" i="0" dirty="0">
                <a:solidFill>
                  <a:srgbClr val="374151"/>
                </a:solidFill>
                <a:effectLst/>
                <a:latin typeface="Raleway" pitchFamily="2" charset="77"/>
              </a:rPr>
              <a:t>SLM Property Definition</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Defining of SLM properties for effective light modulation.</a:t>
            </a:r>
            <a:endParaRPr lang="en-US" sz="1200" b="1" i="0" dirty="0">
              <a:solidFill>
                <a:srgbClr val="374151"/>
              </a:solidFill>
              <a:effectLst/>
              <a:latin typeface="Raleway" pitchFamily="2" charset="77"/>
            </a:endParaRPr>
          </a:p>
          <a:p>
            <a:pPr algn="l"/>
            <a:r>
              <a:rPr lang="en-US" sz="1200" b="1" i="0" dirty="0">
                <a:solidFill>
                  <a:srgbClr val="374151"/>
                </a:solidFill>
                <a:effectLst/>
                <a:latin typeface="Raleway" pitchFamily="2" charset="77"/>
              </a:rPr>
              <a:t>Object Plane Modeling</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Setting up the object plane for Fourier relay imaging reference.</a:t>
            </a:r>
          </a:p>
          <a:p>
            <a:pPr algn="l"/>
            <a:r>
              <a:rPr lang="en-US" sz="1200" b="1" i="0" dirty="0">
                <a:solidFill>
                  <a:srgbClr val="374151"/>
                </a:solidFill>
                <a:effectLst/>
                <a:latin typeface="Raleway" pitchFamily="2" charset="77"/>
              </a:rPr>
              <a:t>RF Gun Setup</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Modelling the RF gun in the simulation.</a:t>
            </a:r>
          </a:p>
          <a:p>
            <a:pPr algn="l"/>
            <a:r>
              <a:rPr lang="en-US" sz="1200" b="1" i="0" dirty="0">
                <a:solidFill>
                  <a:srgbClr val="374151"/>
                </a:solidFill>
                <a:effectLst/>
                <a:latin typeface="Raleway" pitchFamily="2" charset="77"/>
              </a:rPr>
              <a:t>Preliminary Simulations</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Checking setup functionality through preliminary simulations and adjusted parameters.</a:t>
            </a:r>
          </a:p>
          <a:p>
            <a:pPr algn="l"/>
            <a:r>
              <a:rPr lang="en-US" sz="1200" b="1" i="0" dirty="0">
                <a:solidFill>
                  <a:srgbClr val="374151"/>
                </a:solidFill>
                <a:effectLst/>
                <a:latin typeface="Raleway" pitchFamily="2" charset="77"/>
              </a:rPr>
              <a:t>Dataset Creation</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Ran multiple simulations with varying input parameters. Saved relevant output data for dataset creation.</a:t>
            </a:r>
          </a:p>
          <a:p>
            <a:pPr algn="l"/>
            <a:r>
              <a:rPr lang="en-US" sz="1200" b="1" i="0" dirty="0">
                <a:solidFill>
                  <a:srgbClr val="374151"/>
                </a:solidFill>
                <a:effectLst/>
                <a:latin typeface="Raleway" pitchFamily="2" charset="77"/>
              </a:rPr>
              <a:t>Data Collection and analysis</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Compiling all output data to form the dataset</a:t>
            </a:r>
            <a:r>
              <a:rPr lang="en-US" sz="1200" dirty="0">
                <a:solidFill>
                  <a:srgbClr val="374151"/>
                </a:solidFill>
                <a:latin typeface="Raleway" pitchFamily="2" charset="77"/>
              </a:rPr>
              <a:t> and </a:t>
            </a:r>
            <a:r>
              <a:rPr lang="en-US" sz="1200" b="0" i="0" dirty="0">
                <a:solidFill>
                  <a:srgbClr val="374151"/>
                </a:solidFill>
                <a:effectLst/>
                <a:latin typeface="Raleway" pitchFamily="2" charset="77"/>
              </a:rPr>
              <a:t>analyze the data to understand the behavior and relationships in the setup.</a:t>
            </a:r>
          </a:p>
          <a:p>
            <a:pPr algn="l"/>
            <a:r>
              <a:rPr lang="en-US" sz="1200" b="1" i="0" dirty="0">
                <a:solidFill>
                  <a:srgbClr val="374151"/>
                </a:solidFill>
                <a:effectLst/>
                <a:latin typeface="Raleway" pitchFamily="2" charset="77"/>
              </a:rPr>
              <a:t>Documentation</a:t>
            </a:r>
            <a:endParaRPr lang="en-US" sz="1200" b="0" i="0" dirty="0">
              <a:solidFill>
                <a:srgbClr val="374151"/>
              </a:solidFill>
              <a:effectLst/>
              <a:latin typeface="Raleway" pitchFamily="2" charset="77"/>
            </a:endParaRPr>
          </a:p>
          <a:p>
            <a:pPr algn="l">
              <a:buFont typeface="Arial" panose="020B0604020202020204" pitchFamily="34" charset="0"/>
              <a:buChar char="•"/>
            </a:pPr>
            <a:r>
              <a:rPr lang="en-US" sz="1200" b="0" i="0" dirty="0">
                <a:solidFill>
                  <a:srgbClr val="374151"/>
                </a:solidFill>
                <a:effectLst/>
                <a:latin typeface="Raleway" pitchFamily="2" charset="77"/>
              </a:rPr>
              <a:t>Doing documentation of the parameters, configurations, and results of each simulation run. This will help in future analyses and understanding the dataset.</a:t>
            </a:r>
          </a:p>
          <a:p>
            <a:pPr algn="l">
              <a:buFont typeface="Arial" panose="020B0604020202020204" pitchFamily="34" charset="0"/>
              <a:buChar char="•"/>
            </a:pPr>
            <a:endParaRPr lang="en-US" sz="1200" b="0" i="0" dirty="0">
              <a:solidFill>
                <a:srgbClr val="374151"/>
              </a:solidFill>
              <a:effectLst/>
              <a:latin typeface="Raleway" pitchFamily="2" charset="77"/>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5518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 is the distance between two crest or two trough. Of two waves. </a:t>
            </a:r>
          </a:p>
          <a:p>
            <a:r>
              <a:rPr lang="en-US" sz="1200" b="0" i="0" u="none" strike="noStrike" kern="1200" dirty="0">
                <a:solidFill>
                  <a:schemeClr val="tx1"/>
                </a:solidFill>
                <a:effectLst/>
                <a:latin typeface="+mn-lt"/>
                <a:ea typeface="+mn-ea"/>
                <a:cs typeface="+mn-cs"/>
              </a:rPr>
              <a:t>a phase space is a space in which all possible states of a system are represented, with each possible state corresponding to one unique point in the phase space. For mechanical systems, the phase space usually consists of all possible values of position and momentum variables.</a:t>
            </a:r>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4303CC51-09C4-DC49-AF3C-A1752FC4FB0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9832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Transverse waves are always characterized by particle motion being </a:t>
            </a:r>
            <a:r>
              <a:rPr lang="en-US" sz="1200" b="1" i="0" u="none" strike="noStrike" kern="1200" dirty="0">
                <a:solidFill>
                  <a:schemeClr val="tx1"/>
                </a:solidFill>
                <a:effectLst/>
                <a:latin typeface="+mn-lt"/>
                <a:ea typeface="+mn-ea"/>
                <a:cs typeface="+mn-cs"/>
              </a:rPr>
              <a:t>perpendicular to</a:t>
            </a:r>
            <a:r>
              <a:rPr lang="en-US" sz="1200" b="0" i="0" u="none" strike="noStrike" kern="1200" dirty="0">
                <a:solidFill>
                  <a:schemeClr val="tx1"/>
                </a:solidFill>
                <a:effectLst/>
                <a:latin typeface="+mn-lt"/>
                <a:ea typeface="+mn-ea"/>
                <a:cs typeface="+mn-cs"/>
              </a:rPr>
              <a:t> wave motion. A longitudinal wave is a wave in which particles of the medium move in a direction parallel to the direction that the wave moves.</a:t>
            </a:r>
          </a:p>
          <a:p>
            <a:r>
              <a:rPr lang="en-US" sz="1200" dirty="0">
                <a:highlight>
                  <a:srgbClr val="FFFF00"/>
                </a:highlight>
                <a:ea typeface="Calibri" panose="020F0502020204030204" pitchFamily="34" charset="0"/>
              </a:rPr>
              <a:t>temporal profile(fixed) must be controlled.</a:t>
            </a:r>
          </a:p>
          <a:p>
            <a:r>
              <a:rPr lang="en-US" sz="1200" dirty="0">
                <a:highlight>
                  <a:srgbClr val="FFFF00"/>
                </a:highlight>
              </a:rPr>
              <a:t>Pulse shaping=</a:t>
            </a:r>
            <a:r>
              <a:rPr lang="en-US" sz="1200" dirty="0" err="1">
                <a:highlight>
                  <a:srgbClr val="FFFF00"/>
                </a:highlight>
              </a:rPr>
              <a:t>transerce</a:t>
            </a:r>
            <a:r>
              <a:rPr lang="en-US" sz="1200" dirty="0">
                <a:highlight>
                  <a:srgbClr val="FFFF00"/>
                </a:highlight>
              </a:rPr>
              <a:t>.\</a:t>
            </a:r>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CBDE2C9E-3CA3-46AE-0F56-6C618019DF2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84793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damage threshold is defined as </a:t>
            </a:r>
            <a:r>
              <a:rPr lang="en-US" sz="1200" b="1" i="0" u="none" strike="noStrike" kern="1200" dirty="0">
                <a:solidFill>
                  <a:schemeClr val="tx1"/>
                </a:solidFill>
                <a:effectLst/>
                <a:latin typeface="+mn-lt"/>
                <a:ea typeface="+mn-ea"/>
                <a:cs typeface="+mn-cs"/>
              </a:rPr>
              <a:t>the intensity of a physical effect</a:t>
            </a:r>
            <a:r>
              <a:rPr lang="en-US" sz="1200" b="0" i="0" u="none" strike="noStrike" kern="1200" dirty="0">
                <a:solidFill>
                  <a:schemeClr val="tx1"/>
                </a:solidFill>
                <a:effectLst/>
                <a:latin typeface="+mn-lt"/>
                <a:ea typeface="+mn-ea"/>
                <a:cs typeface="+mn-cs"/>
              </a:rPr>
              <a:t> (e.g., the radiation intensity) below which the damage of a target equipment is unlikely.</a:t>
            </a:r>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081C4B04-74E6-9DD5-0364-6802D865087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37825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US"/>
              <a:t>=frequency</a:t>
            </a:r>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56E06640-6657-953D-251C-AE96EC722C3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2524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4f correlator is in essence an optical relay that usually consists </a:t>
            </a:r>
            <a:r>
              <a:rPr lang="en-US" sz="1200" b="1" i="0" u="none" strike="noStrike" kern="1200" dirty="0">
                <a:solidFill>
                  <a:schemeClr val="tx1"/>
                </a:solidFill>
                <a:effectLst/>
                <a:latin typeface="+mn-lt"/>
                <a:ea typeface="+mn-ea"/>
                <a:cs typeface="+mn-cs"/>
              </a:rPr>
              <a:t>of two lenses</a:t>
            </a:r>
            <a:r>
              <a:rPr lang="en-US" sz="1200" b="0" i="0" u="none" strike="noStrike" kern="1200" dirty="0">
                <a:solidFill>
                  <a:schemeClr val="tx1"/>
                </a:solidFill>
                <a:effectLst/>
                <a:latin typeface="+mn-lt"/>
                <a:ea typeface="+mn-ea"/>
                <a:cs typeface="+mn-cs"/>
              </a:rPr>
              <a:t>. The input plane is one focal length in front of Lens 1 while the output plane is located one focal length after Lens 2. In between the two lenses, we have the Fourier plane.</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neodymium</a:t>
            </a:r>
            <a:r>
              <a:rPr lang="en-US" sz="1200" b="0" i="0" u="none" strike="noStrike" kern="1200" dirty="0">
                <a:solidFill>
                  <a:schemeClr val="tx1"/>
                </a:solidFill>
                <a:effectLst/>
                <a:latin typeface="+mn-lt"/>
                <a:ea typeface="+mn-ea"/>
                <a:cs typeface="+mn-cs"/>
              </a:rPr>
              <a:t>-doped yttrium </a:t>
            </a:r>
            <a:r>
              <a:rPr lang="en-US" sz="1200" b="0" i="0" u="none" strike="noStrike" kern="1200" dirty="0" err="1">
                <a:solidFill>
                  <a:schemeClr val="tx1"/>
                </a:solidFill>
                <a:effectLst/>
                <a:latin typeface="+mn-lt"/>
                <a:ea typeface="+mn-ea"/>
                <a:cs typeface="+mn-cs"/>
              </a:rPr>
              <a:t>aluminium</a:t>
            </a:r>
            <a:r>
              <a:rPr lang="en-US" sz="1200" b="0" i="0" u="none" strike="noStrike" kern="1200" dirty="0">
                <a:solidFill>
                  <a:schemeClr val="tx1"/>
                </a:solidFill>
                <a:effectLst/>
                <a:latin typeface="+mn-lt"/>
                <a:ea typeface="+mn-ea"/>
                <a:cs typeface="+mn-cs"/>
              </a:rPr>
              <a:t> garnet.</a:t>
            </a:r>
          </a:p>
          <a:p>
            <a:r>
              <a:rPr lang="en-US" b="0" i="0" dirty="0">
                <a:solidFill>
                  <a:srgbClr val="374151"/>
                </a:solidFill>
                <a:effectLst/>
                <a:latin typeface="Söhne"/>
              </a:rPr>
              <a:t>In the figure you provided, which appears to be a schematic of a laser system possibly for an electron accelerator, the "RF Gun" is the component where the photocathode would be located. Radio Frequency (RF) guns are types of electron guns that use a photocathode to generate electrons. When the laser light (from the </a:t>
            </a:r>
            <a:r>
              <a:rPr lang="en-US" b="0" i="0" dirty="0" err="1">
                <a:solidFill>
                  <a:srgbClr val="374151"/>
                </a:solidFill>
                <a:effectLst/>
                <a:latin typeface="Söhne"/>
              </a:rPr>
              <a:t>Nd:YAG</a:t>
            </a:r>
            <a:r>
              <a:rPr lang="en-US" b="0" i="0" dirty="0">
                <a:solidFill>
                  <a:srgbClr val="374151"/>
                </a:solidFill>
                <a:effectLst/>
                <a:latin typeface="Söhne"/>
              </a:rPr>
              <a:t> laser in this case) hits the photocathode within the RF gun, it causes the emission of electrons, which are then accelerated by the radio frequency electric fields.</a:t>
            </a:r>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B3F2F45F-23E8-17FD-F11F-8CBC24E675F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81074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Differences:</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Focus</a:t>
            </a:r>
            <a:r>
              <a:rPr lang="en-US" b="0" i="0" dirty="0">
                <a:solidFill>
                  <a:srgbClr val="374151"/>
                </a:solidFill>
                <a:effectLst/>
                <a:latin typeface="Söhne"/>
              </a:rPr>
              <a:t>: Method 1 focuses on the reproduction of the emission profile, which is a measure of the distribution of electrons emitted from the photocathode. Method 2 focuses on the beam emittance, which is a broader measure of beam quality including its spread in position and momentum.</a:t>
            </a:r>
          </a:p>
          <a:p>
            <a:pPr algn="l">
              <a:buFont typeface="Arial" panose="020B0604020202020204" pitchFamily="34" charset="0"/>
              <a:buChar char="•"/>
            </a:pPr>
            <a:r>
              <a:rPr lang="en-US" b="1" i="0" dirty="0">
                <a:solidFill>
                  <a:srgbClr val="374151"/>
                </a:solidFill>
                <a:effectLst/>
                <a:latin typeface="Söhne"/>
              </a:rPr>
              <a:t>Measurement</a:t>
            </a:r>
            <a:r>
              <a:rPr lang="en-US" b="0" i="0" dirty="0">
                <a:solidFill>
                  <a:srgbClr val="374151"/>
                </a:solidFill>
                <a:effectLst/>
                <a:latin typeface="Söhne"/>
              </a:rPr>
              <a:t>: Method 1 uses image analysis of a photocurrent profile, whereas Method 2 involves an emittance scan, which is a more direct measure of beam quality.</a:t>
            </a:r>
          </a:p>
          <a:p>
            <a:pPr algn="l">
              <a:buFont typeface="Arial" panose="020B0604020202020204" pitchFamily="34" charset="0"/>
              <a:buChar char="•"/>
            </a:pPr>
            <a:r>
              <a:rPr lang="en-US" b="1" i="0" dirty="0">
                <a:solidFill>
                  <a:srgbClr val="374151"/>
                </a:solidFill>
                <a:effectLst/>
                <a:latin typeface="Söhne"/>
              </a:rPr>
              <a:t>Outcome</a:t>
            </a:r>
            <a:r>
              <a:rPr lang="en-US" b="0" i="0" dirty="0">
                <a:solidFill>
                  <a:srgbClr val="374151"/>
                </a:solidFill>
                <a:effectLst/>
                <a:latin typeface="Söhne"/>
              </a:rPr>
              <a:t>: The fitness function in Method 1 is derived from the difference between desired and actual emission profiles. In Method 2, it is derived from the measured beam emittance directly.</a:t>
            </a:r>
          </a:p>
          <a:p>
            <a:pPr algn="l"/>
            <a:r>
              <a:rPr lang="en-US" b="1" i="0" dirty="0">
                <a:solidFill>
                  <a:srgbClr val="374151"/>
                </a:solidFill>
                <a:effectLst/>
                <a:latin typeface="Söhne"/>
              </a:rPr>
              <a:t>Similarity:</a:t>
            </a:r>
            <a:r>
              <a:rPr lang="en-US" b="0" i="0" dirty="0">
                <a:solidFill>
                  <a:srgbClr val="374151"/>
                </a:solidFill>
                <a:effectLst/>
                <a:latin typeface="Söhne"/>
              </a:rPr>
              <a:t> Both methods involve using a neural network to optimize a parameter of the beam — the emission profile in Method 1 and the emittance in Method 2 — and both could potentially be compared or used together (complementary) to enhance the overall quality and control of the beam.</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2427306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machine learning, the perceptron is an algorithm for supervised learning of binary classifiers. A binary classifier is a function which can decide whether or not an input, represented by a vector of numbers, </a:t>
            </a:r>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2B4DDF6A-4D00-804B-0F29-3B99AAE63E2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4262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 selected the first one </a:t>
            </a:r>
            <a:r>
              <a:rPr lang="en-US" sz="1200" dirty="0" err="1"/>
              <a:t>levenberg</a:t>
            </a:r>
            <a:r>
              <a:rPr lang="en-US" sz="1200" dirty="0"/>
              <a:t> Marquardt (with gradient decent and Gauss newton method). Since it is easy and fast. </a:t>
            </a:r>
          </a:p>
          <a:p>
            <a:r>
              <a:rPr lang="en-US" sz="1200" dirty="0"/>
              <a:t>Bayesian regularization and scale conjugate gradient have higher computational cost.</a:t>
            </a:r>
          </a:p>
          <a:p>
            <a:endParaRPr lang="en-US" sz="1200" dirty="0"/>
          </a:p>
          <a:p>
            <a:pPr marL="0" marR="0" lvl="0" indent="0" algn="l" defTabSz="457166"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166" rtl="0" eaLnBrk="1" fontAlgn="auto" latinLnBrk="0" hangingPunct="1">
              <a:lnSpc>
                <a:spcPct val="100000"/>
              </a:lnSpc>
              <a:spcBef>
                <a:spcPts val="0"/>
              </a:spcBef>
              <a:spcAft>
                <a:spcPts val="0"/>
              </a:spcAft>
              <a:buClrTx/>
              <a:buSzTx/>
              <a:buFontTx/>
              <a:buNone/>
              <a:tabLst/>
              <a:defRPr/>
            </a:pPr>
            <a:r>
              <a:rPr lang="en-US" sz="1200" dirty="0"/>
              <a:t>We used </a:t>
            </a:r>
            <a:r>
              <a:rPr lang="en-US" sz="1200" u="sng" dirty="0"/>
              <a:t>Levenberg–Marquardt</a:t>
            </a:r>
            <a:r>
              <a:rPr lang="en-US" sz="1200" dirty="0"/>
              <a:t> algorithm for our FFNN that combines two numerical minimization algorithms: the gradient descent method and the </a:t>
            </a:r>
            <a:r>
              <a:rPr lang="en-US" sz="1200" b="1" u="sng" dirty="0"/>
              <a:t>Gauss-Newton method. </a:t>
            </a:r>
          </a:p>
          <a:p>
            <a:pPr marL="0" marR="0" lvl="0" indent="0" algn="l" defTabSz="457166"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457166" rtl="0" eaLnBrk="1" fontAlgn="auto" latinLnBrk="0" hangingPunct="1">
              <a:lnSpc>
                <a:spcPct val="100000"/>
              </a:lnSpc>
              <a:spcBef>
                <a:spcPts val="0"/>
              </a:spcBef>
              <a:spcAft>
                <a:spcPts val="0"/>
              </a:spcAft>
              <a:buClrTx/>
              <a:buSzTx/>
              <a:buFontTx/>
              <a:buNone/>
              <a:tabLst/>
              <a:defRPr/>
            </a:pPr>
            <a:r>
              <a:rPr lang="en-US" sz="1200" i="1" dirty="0"/>
              <a:t>The Gauss-Newton method takes the sum of the squared errors, which is  reduced by assuming that the least square function is locally quadratic in the parameters. Furthermore, it determines the minima of this quadratic function.</a:t>
            </a:r>
          </a:p>
          <a:p>
            <a:r>
              <a:rPr lang="en-US" sz="1200" dirty="0"/>
              <a:t>The gradient descent method is utilized when the parameters are far from the optimal value. If the parameter values are closer to the optimal value, the Gauss-Newton method is used.</a:t>
            </a:r>
          </a:p>
          <a:p>
            <a:r>
              <a:rPr lang="en-US" sz="1200" dirty="0"/>
              <a:t>The FFNN was developed with a total of three hidden layers with 5, 10 and 15 neurons. The first hidden layer has a connection from the network input, whereas the last hidden layer is connected to the network output.</a:t>
            </a:r>
          </a:p>
          <a:p>
            <a:pPr marL="0" marR="0" lvl="0" indent="0" algn="l" defTabSz="457166"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
        <p:nvSpPr>
          <p:cNvPr id="4" name="Header Placeholder 3">
            <a:extLst>
              <a:ext uri="{FF2B5EF4-FFF2-40B4-BE49-F238E27FC236}">
                <a16:creationId xmlns:a16="http://schemas.microsoft.com/office/drawing/2014/main" id="{0258FCC5-66D8-BB08-8694-17DDA1D2B33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63054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lvl="0" indent="-228600" algn="l" defTabSz="457166" rtl="0" eaLnBrk="1" fontAlgn="auto" latinLnBrk="0" hangingPunct="1">
                  <a:lnSpc>
                    <a:spcPct val="100000"/>
                  </a:lnSpc>
                  <a:spcBef>
                    <a:spcPts val="0"/>
                  </a:spcBef>
                  <a:spcAft>
                    <a:spcPts val="0"/>
                  </a:spcAft>
                  <a:buClrTx/>
                  <a:buSzTx/>
                  <a:buFontTx/>
                  <a:buAutoNum type="arabicPeriod"/>
                  <a:tabLst/>
                  <a:defRPr/>
                </a:pPr>
                <a:r>
                  <a:rPr lang="en-US" sz="1200" dirty="0"/>
                  <a:t>Is used for training purpose.</a:t>
                </a:r>
              </a:p>
              <a:p>
                <a:pPr marL="228600" marR="0" lvl="0" indent="-228600" algn="l" defTabSz="457166" rtl="0" eaLnBrk="1" fontAlgn="auto" latinLnBrk="0" hangingPunct="1">
                  <a:lnSpc>
                    <a:spcPct val="100000"/>
                  </a:lnSpc>
                  <a:spcBef>
                    <a:spcPts val="0"/>
                  </a:spcBef>
                  <a:spcAft>
                    <a:spcPts val="0"/>
                  </a:spcAft>
                  <a:buClrTx/>
                  <a:buSzTx/>
                  <a:buFontTx/>
                  <a:buAutoNum type="arabicPeriod"/>
                  <a:tabLst/>
                  <a:defRPr/>
                </a:pPr>
                <a:r>
                  <a:rPr lang="en-US" sz="1200" dirty="0"/>
                  <a:t>Is used to convert NN’s net inputs into its net output.</a:t>
                </a:r>
              </a:p>
              <a:p>
                <a:pPr marL="228600" marR="0" lvl="0" indent="-228600" algn="l" defTabSz="457166" rtl="0" eaLnBrk="1" fontAlgn="auto" latinLnBrk="0" hangingPunct="1">
                  <a:lnSpc>
                    <a:spcPct val="100000"/>
                  </a:lnSpc>
                  <a:spcBef>
                    <a:spcPts val="0"/>
                  </a:spcBef>
                  <a:spcAft>
                    <a:spcPts val="0"/>
                  </a:spcAft>
                  <a:buClrTx/>
                  <a:buSzTx/>
                  <a:buFontTx/>
                  <a:buAutoNum type="arabicPeriod"/>
                  <a:tabLst/>
                  <a:defRPr/>
                </a:pPr>
                <a:r>
                  <a:rPr lang="en-US" sz="1200" dirty="0"/>
                  <a:t>Is used for weight and biases</a:t>
                </a:r>
              </a:p>
              <a:p>
                <a:pPr marL="228600" marR="0" lvl="0" indent="-228600" algn="l" defTabSz="457166" rtl="0" eaLnBrk="1" fontAlgn="auto" latinLnBrk="0" hangingPunct="1">
                  <a:lnSpc>
                    <a:spcPct val="100000"/>
                  </a:lnSpc>
                  <a:spcBef>
                    <a:spcPts val="0"/>
                  </a:spcBef>
                  <a:spcAft>
                    <a:spcPts val="0"/>
                  </a:spcAft>
                  <a:buClrTx/>
                  <a:buSzTx/>
                  <a:buFontTx/>
                  <a:buAutoNum type="arabicPeriod"/>
                  <a:tabLst/>
                  <a:defRPr/>
                </a:pPr>
                <a:r>
                  <a:rPr lang="en-US" sz="1200" dirty="0"/>
                  <a:t>Is used as an  adoption function.</a:t>
                </a:r>
              </a:p>
              <a:p>
                <a:pPr marL="228600" marR="0" lvl="0" indent="-228600" algn="l" defTabSz="457166" rtl="0" eaLnBrk="1" fontAlgn="auto" latinLnBrk="0" hangingPunct="1">
                  <a:lnSpc>
                    <a:spcPct val="100000"/>
                  </a:lnSpc>
                  <a:spcBef>
                    <a:spcPts val="0"/>
                  </a:spcBef>
                  <a:spcAft>
                    <a:spcPts val="0"/>
                  </a:spcAft>
                  <a:buClrTx/>
                  <a:buSzTx/>
                  <a:buFontTx/>
                  <a:buAutoNum type="arabicPeriod"/>
                  <a:tabLst/>
                  <a:defRPr/>
                </a:pPr>
                <a:r>
                  <a:rPr lang="en-US" sz="1200" dirty="0"/>
                  <a:t>Gradient descent with momentum and mean square error are used for performance </a:t>
                </a:r>
                <a:r>
                  <a:rPr lang="en-US" sz="1200" dirty="0" err="1"/>
                  <a:t>measuremts</a:t>
                </a:r>
                <a:r>
                  <a:rPr lang="en-US" sz="1200" dirty="0"/>
                  <a:t>.</a:t>
                </a:r>
              </a:p>
              <a:p>
                <a:r>
                  <a:rPr lang="en-US" dirty="0" err="1"/>
                  <a:t>Nguen</a:t>
                </a:r>
                <a:r>
                  <a:rPr lang="en-US" dirty="0"/>
                  <a:t> pronounce without “g” </a:t>
                </a:r>
                <a:r>
                  <a:rPr lang="en-US" dirty="0" err="1"/>
                  <a:t>nuyen</a:t>
                </a:r>
                <a:r>
                  <a:rPr lang="en-US" dirty="0"/>
                  <a:t>. </a:t>
                </a:r>
              </a:p>
              <a:p>
                <a:pPr algn="l"/>
                <a:r>
                  <a:rPr lang="en-US" b="0" i="0" dirty="0">
                    <a:solidFill>
                      <a:srgbClr val="374151"/>
                    </a:solidFill>
                    <a:effectLst/>
                    <a:latin typeface="Söhne"/>
                  </a:rPr>
                  <a:t>Yes, both validation and testing involve using unseen data, but the key difference lies in the stage of the model development process at which they are used and the purpose they serve:</a:t>
                </a:r>
              </a:p>
              <a:p>
                <a:pPr algn="l"/>
                <a:r>
                  <a:rPr lang="en-US" b="1" i="0" dirty="0">
                    <a:solidFill>
                      <a:srgbClr val="374151"/>
                    </a:solidFill>
                    <a:effectLst/>
                    <a:latin typeface="Söhne"/>
                  </a:rPr>
                  <a:t>Validation Data:</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This is a subset of the dataset that is held back from the training phase.</a:t>
                </a:r>
              </a:p>
              <a:p>
                <a:pPr algn="l">
                  <a:buFont typeface="Arial" panose="020B0604020202020204" pitchFamily="34" charset="0"/>
                  <a:buChar char="•"/>
                </a:pPr>
                <a:r>
                  <a:rPr lang="en-US" b="0" i="0" dirty="0">
                    <a:solidFill>
                      <a:srgbClr val="374151"/>
                    </a:solidFill>
                    <a:effectLst/>
                    <a:latin typeface="Söhne"/>
                  </a:rPr>
                  <a:t>It is used to provide an unbiased evaluation of the model during the training process.</a:t>
                </a:r>
              </a:p>
              <a:p>
                <a:pPr algn="l">
                  <a:buFont typeface="Arial" panose="020B0604020202020204" pitchFamily="34" charset="0"/>
                  <a:buChar char="•"/>
                </a:pPr>
                <a:r>
                  <a:rPr lang="en-US" b="0" i="0" dirty="0">
                    <a:solidFill>
                      <a:srgbClr val="374151"/>
                    </a:solidFill>
                    <a:effectLst/>
                    <a:latin typeface="Söhne"/>
                  </a:rPr>
                  <a:t>The model sees this data, but it does not learn from it directly. Instead, it is used to tune the model's hyperparameters and to make decisions about which models or model configurations are better.</a:t>
                </a:r>
              </a:p>
              <a:p>
                <a:pPr algn="l">
                  <a:buFont typeface="Arial" panose="020B0604020202020204" pitchFamily="34" charset="0"/>
                  <a:buChar char="•"/>
                </a:pPr>
                <a:r>
                  <a:rPr lang="en-US" b="0" i="0" dirty="0">
                    <a:solidFill>
                      <a:srgbClr val="374151"/>
                    </a:solidFill>
                    <a:effectLst/>
                    <a:latin typeface="Söhne"/>
                  </a:rPr>
                  <a:t>Validation helps in model selection and in the prevention of overfitting.</a:t>
                </a:r>
              </a:p>
              <a:p>
                <a:pPr algn="l"/>
                <a:r>
                  <a:rPr lang="en-US" b="1" i="0" dirty="0">
                    <a:solidFill>
                      <a:srgbClr val="374151"/>
                    </a:solidFill>
                    <a:effectLst/>
                    <a:latin typeface="Söhne"/>
                  </a:rPr>
                  <a:t>Testing Data:</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This is another subset of the dataset that is also held back and is not used during the training or validation phases.</a:t>
                </a:r>
              </a:p>
              <a:p>
                <a:pPr algn="l">
                  <a:buFont typeface="Arial" panose="020B0604020202020204" pitchFamily="34" charset="0"/>
                  <a:buChar char="•"/>
                </a:pPr>
                <a:r>
                  <a:rPr lang="en-US" b="0" i="0" dirty="0">
                    <a:solidFill>
                      <a:srgbClr val="374151"/>
                    </a:solidFill>
                    <a:effectLst/>
                    <a:latin typeface="Söhne"/>
                  </a:rPr>
                  <a:t>It is used after the model has been finalized to provide an unbiased evaluation of the final model's performance.</a:t>
                </a:r>
              </a:p>
              <a:p>
                <a:pPr algn="l">
                  <a:buFont typeface="Arial" panose="020B0604020202020204" pitchFamily="34" charset="0"/>
                  <a:buChar char="•"/>
                </a:pPr>
                <a:r>
                  <a:rPr lang="en-US" b="0" i="0" dirty="0">
                    <a:solidFill>
                      <a:srgbClr val="374151"/>
                    </a:solidFill>
                    <a:effectLst/>
                    <a:latin typeface="Söhne"/>
                  </a:rPr>
                  <a:t>Testing is like a final exam for the model, after which no more changes are made. It gives an estimate of how well the model is expected to perform on entirely new data.</a:t>
                </a:r>
              </a:p>
              <a:p>
                <a:pPr algn="l">
                  <a:buFont typeface="Arial" panose="020B0604020202020204" pitchFamily="34" charset="0"/>
                  <a:buChar char="•"/>
                </a:pPr>
                <a:r>
                  <a:rPr lang="en-US" b="0" i="0" dirty="0">
                    <a:solidFill>
                      <a:srgbClr val="374151"/>
                    </a:solidFill>
                    <a:effectLst/>
                    <a:latin typeface="Söhne"/>
                  </a:rPr>
                  <a:t>The test set is crucial for assessing the generalization capability of the model.</a:t>
                </a:r>
              </a:p>
              <a:p>
                <a:pPr algn="l"/>
                <a:r>
                  <a:rPr lang="en-US" b="0" i="0" dirty="0">
                    <a:solidFill>
                      <a:srgbClr val="374151"/>
                    </a:solidFill>
                    <a:effectLst/>
                    <a:latin typeface="Söhne"/>
                  </a:rPr>
                  <a:t>In practice, the data is often split into three parts: training, validation, and testing. The training set is used to teach the model, the validation set is used to adjust and fine-tune the learning, and the test set is used to evaluate the final model. The test set acts as a final, unbiased judge of the model's performance before it is deployed into a real-world setting or put into production.</a:t>
                </a: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measure the performance of the trained network, we used the mean squared error function.</a:t>
                </a:r>
              </a:p>
              <a:p>
                <a:r>
                  <a:rPr lang="en-US" sz="1200" kern="1200" dirty="0">
                    <a:solidFill>
                      <a:schemeClr val="tx1"/>
                    </a:solidFill>
                    <a:effectLst/>
                    <a:latin typeface="+mn-lt"/>
                    <a:ea typeface="+mn-ea"/>
                    <a:cs typeface="+mn-cs"/>
                  </a:rPr>
                  <a:t>MSE = </a:t>
                </a:r>
                <a:r>
                  <a:rPr lang="en-US" sz="1200" i="0" kern="1200">
                    <a:solidFill>
                      <a:schemeClr val="tx1"/>
                    </a:solidFill>
                    <a:effectLst/>
                    <a:latin typeface="+mn-lt"/>
                    <a:ea typeface="+mn-ea"/>
                    <a:cs typeface="+mn-cs"/>
                  </a:rPr>
                  <a:t>1/𝑛 ∑_(𝑖=1)^𝑁(〖𝑌_𝑖− Ŷ_𝑖)〗^2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MSE</a:t>
                </a:r>
                <a:r>
                  <a:rPr lang="en-US" sz="1200" kern="1200" dirty="0">
                    <a:solidFill>
                      <a:schemeClr val="tx1"/>
                    </a:solidFill>
                    <a:effectLst/>
                    <a:latin typeface="+mn-lt"/>
                    <a:ea typeface="+mn-ea"/>
                    <a:cs typeface="+mn-cs"/>
                  </a:rPr>
                  <a:t> = Mean Square Error</a:t>
                </a:r>
              </a:p>
              <a:p>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 Number of Data Points</a:t>
                </a:r>
              </a:p>
              <a:p>
                <a:r>
                  <a:rPr lang="en-US" sz="1200" i="0" kern="1200">
                    <a:solidFill>
                      <a:schemeClr val="tx1"/>
                    </a:solidFill>
                    <a:effectLst/>
                    <a:latin typeface="+mn-lt"/>
                    <a:ea typeface="+mn-ea"/>
                    <a:cs typeface="+mn-cs"/>
                  </a:rPr>
                  <a:t>𝑌_𝑖</a:t>
                </a:r>
                <a:r>
                  <a:rPr lang="en-US" sz="1200" kern="1200" dirty="0">
                    <a:solidFill>
                      <a:schemeClr val="tx1"/>
                    </a:solidFill>
                    <a:effectLst/>
                    <a:latin typeface="+mn-lt"/>
                    <a:ea typeface="+mn-ea"/>
                    <a:cs typeface="+mn-cs"/>
                  </a:rPr>
                  <a:t> = Observed Value</a:t>
                </a:r>
              </a:p>
              <a:p>
                <a:r>
                  <a:rPr lang="en-US" sz="1200" i="0" kern="1200">
                    <a:solidFill>
                      <a:schemeClr val="tx1"/>
                    </a:solidFill>
                    <a:effectLst/>
                    <a:latin typeface="+mn-lt"/>
                    <a:ea typeface="+mn-ea"/>
                    <a:cs typeface="+mn-cs"/>
                  </a:rPr>
                  <a:t>Ŷ_𝑖</a:t>
                </a:r>
                <a:r>
                  <a:rPr lang="en-US" sz="1200" kern="1200" dirty="0">
                    <a:solidFill>
                      <a:schemeClr val="tx1"/>
                    </a:solidFill>
                    <a:effectLst/>
                    <a:latin typeface="+mn-lt"/>
                    <a:ea typeface="+mn-ea"/>
                    <a:cs typeface="+mn-cs"/>
                  </a:rPr>
                  <a:t> = Predicted Value</a:t>
                </a:r>
              </a:p>
              <a:p>
                <a:endParaRPr lang="en-US" dirty="0"/>
              </a:p>
            </p:txBody>
          </p:sp>
        </mc:Fallback>
      </mc:AlternateContent>
      <p:sp>
        <p:nvSpPr>
          <p:cNvPr id="4" name="Header Placeholder 3">
            <a:extLst>
              <a:ext uri="{FF2B5EF4-FFF2-40B4-BE49-F238E27FC236}">
                <a16:creationId xmlns:a16="http://schemas.microsoft.com/office/drawing/2014/main" id="{D60B4C42-D5D7-8FA4-B113-F11CC3886A5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0838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241627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61F543EB-8061-3B77-FC40-721DDA34CAC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80676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2EA0D0E1-D9AF-3E52-9300-FDD559A398A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375125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Fitrnet</a:t>
            </a:r>
            <a:r>
              <a:rPr lang="en-US" dirty="0"/>
              <a:t> and </a:t>
            </a:r>
            <a:r>
              <a:rPr lang="en-US" dirty="0" err="1"/>
              <a:t>feedforwardnet</a:t>
            </a:r>
            <a:r>
              <a:rPr lang="en-US" dirty="0"/>
              <a:t>, </a:t>
            </a:r>
            <a:r>
              <a:rPr lang="en-US" dirty="0" err="1"/>
              <a:t>iniferenee</a:t>
            </a:r>
            <a:r>
              <a:rPr lang="en-US" dirty="0"/>
              <a:t> time </a:t>
            </a:r>
            <a:r>
              <a:rPr lang="en-US" b="0" i="0" u="none" strike="noStrike" dirty="0">
                <a:solidFill>
                  <a:srgbClr val="040C28"/>
                </a:solidFill>
                <a:effectLst/>
                <a:latin typeface="Google Sans"/>
              </a:rPr>
              <a:t>the time it takes to send data to the API of the model, and receive output back</a:t>
            </a:r>
            <a:r>
              <a:rPr lang="en-US" b="0" i="0" u="none" strike="noStrike" dirty="0">
                <a:solidFill>
                  <a:srgbClr val="202124"/>
                </a:solidFill>
                <a:effectLst/>
                <a:latin typeface="Google Sans"/>
              </a:rPr>
              <a:t>.</a:t>
            </a:r>
          </a:p>
          <a:p>
            <a:r>
              <a:rPr lang="en-US" b="0" i="0" u="none" strike="noStrike" dirty="0">
                <a:solidFill>
                  <a:srgbClr val="202124"/>
                </a:solidFill>
                <a:effectLst/>
                <a:latin typeface="Google Sans"/>
              </a:rPr>
              <a:t>Add reference </a:t>
            </a:r>
            <a:endParaRPr lang="en-US" dirty="0"/>
          </a:p>
          <a:p>
            <a:r>
              <a:rPr lang="en-US" dirty="0">
                <a:solidFill>
                  <a:schemeClr val="tx1"/>
                </a:solidFill>
              </a:rPr>
              <a:t>Random forest (RF)</a:t>
            </a:r>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2EF632DE-CA2D-A0D2-CF18-924EC36A57E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81092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Li et al. found a way to shape the profile (which is basically the cross-sectional 'outline') of an ultraviolet (UV) laser beam.</a:t>
            </a: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By shaping this UV laser beam in a controlled manner, they were able to enhance the performance of an XFEL. XFELs are advanced scientific instruments that produce very intense X-rays, which are used for a variety of research applications, including studying the atomic structure of materials.</a:t>
            </a:r>
          </a:p>
          <a:p>
            <a:pPr algn="l"/>
            <a:r>
              <a:rPr lang="en-US" sz="2400" b="1" i="0" dirty="0">
                <a:solidFill>
                  <a:srgbClr val="374151"/>
                </a:solidFill>
                <a:effectLst/>
                <a:latin typeface="Times New Roman" panose="02020603050405020304" pitchFamily="18" charset="0"/>
                <a:cs typeface="Times New Roman" panose="02020603050405020304" pitchFamily="18" charset="0"/>
              </a:rPr>
              <a:t>How They Did It:</a:t>
            </a:r>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To control the UV laser beam shape, the researchers used a device called a digital micromirror device (DMD). This is a piece of technology that has lots of tiny mirrors that can be individually adjusted to reflect light in different ways.</a:t>
            </a: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By using this device, they could manipulate the 253 nanometer (nm) drive laser at the Linear Coherent Light Source (LCLS), which is a type of XFEL.</a:t>
            </a:r>
          </a:p>
          <a:p>
            <a:pPr algn="l"/>
            <a:r>
              <a:rPr lang="en-US" sz="2400" b="1" i="0" dirty="0">
                <a:solidFill>
                  <a:srgbClr val="374151"/>
                </a:solidFill>
                <a:effectLst/>
                <a:latin typeface="Times New Roman" panose="02020603050405020304" pitchFamily="18" charset="0"/>
                <a:cs typeface="Times New Roman" panose="02020603050405020304" pitchFamily="18" charset="0"/>
              </a:rPr>
              <a:t>The Limitation:</a:t>
            </a:r>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The problem they encountered was that the digital micromirror device is not very resistant to damage from UV light, especially at the UV wavelength they were using (253 nm).</a:t>
            </a: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Because of this low damage threshold (the point at which the device starts to get damaged), they couldn't use the technique as broadly as they might like, since doing so could damage the DMD.</a:t>
            </a:r>
          </a:p>
          <a:p>
            <a:pPr algn="l"/>
            <a:r>
              <a:rPr lang="en-US" sz="2400" b="0" i="0" dirty="0">
                <a:solidFill>
                  <a:srgbClr val="374151"/>
                </a:solidFill>
                <a:effectLst/>
                <a:latin typeface="Times New Roman" panose="02020603050405020304" pitchFamily="18" charset="0"/>
                <a:cs typeface="Times New Roman" panose="02020603050405020304" pitchFamily="18" charset="0"/>
              </a:rPr>
              <a:t>In essence, they've developed a promising technique for improving XFELs with UV lasers, but they need to be careful with it because the equipment they're using to control the laser shape can be easily damaged by the very light it's supposed to manipulate.</a:t>
            </a:r>
          </a:p>
          <a:p>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paper</a:t>
            </a: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Maxson and colleagues used a special device called a spatial light modulator (SLM) to shape the laser that's used in a direct current (dc) photoemission gun. A photoemission gun is a device that produces electrons when light hits a material, and these electrons can then be used in various scientific applications.</a:t>
            </a:r>
          </a:p>
          <a:p>
            <a:pPr algn="l"/>
            <a:r>
              <a:rPr lang="en-US" sz="2400" b="1" i="0" dirty="0">
                <a:solidFill>
                  <a:srgbClr val="374151"/>
                </a:solidFill>
                <a:effectLst/>
                <a:latin typeface="Times New Roman" panose="02020603050405020304" pitchFamily="18" charset="0"/>
                <a:cs typeface="Times New Roman" panose="02020603050405020304" pitchFamily="18" charset="0"/>
              </a:rPr>
              <a:t>How They Did It:</a:t>
            </a:r>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They developed a straightforward algorithm to control the SLM. An algorithm is like a recipe for a computer to follow, and in this case, it tells the SLM exactly how to shape the laser beam.</a:t>
            </a: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This shaping was done with high fidelity, meaning the final shaped beam very closely matched the desired shape they programmed into their algorithm.</a:t>
            </a:r>
          </a:p>
          <a:p>
            <a:pPr algn="l"/>
            <a:r>
              <a:rPr lang="en-US" sz="2400" b="1" i="0" dirty="0">
                <a:solidFill>
                  <a:srgbClr val="374151"/>
                </a:solidFill>
                <a:effectLst/>
                <a:latin typeface="Times New Roman" panose="02020603050405020304" pitchFamily="18" charset="0"/>
                <a:cs typeface="Times New Roman" panose="02020603050405020304" pitchFamily="18" charset="0"/>
              </a:rPr>
              <a:t>The Active Feedback System:</a:t>
            </a:r>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An active feedback system is a loop system that continuously makes adjustments to get the desired outcome. In this context, it works by first taking an image of the electron beam produced by the unshaped (original) laser.</a:t>
            </a: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Then, using this image, the system adjusts the SLM to reshape the laser in a way that makes the electron beam more efficient or better in quality.</a:t>
            </a:r>
          </a:p>
          <a:p>
            <a:pPr algn="l"/>
            <a:r>
              <a:rPr lang="en-US" sz="2400" b="1" i="0" dirty="0">
                <a:solidFill>
                  <a:srgbClr val="374151"/>
                </a:solidFill>
                <a:effectLst/>
                <a:latin typeface="Times New Roman" panose="02020603050405020304" pitchFamily="18" charset="0"/>
                <a:cs typeface="Times New Roman" panose="02020603050405020304" pitchFamily="18" charset="0"/>
              </a:rPr>
              <a:t>The Result:</a:t>
            </a:r>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By creating accurate and detailed shapes for the laser, they were able to enhance the performance of the photoemission gun, likely producing electron beams with desirable characteristics for their specific scientific needs.</a:t>
            </a:r>
          </a:p>
          <a:p>
            <a:pPr algn="l"/>
            <a:r>
              <a:rPr lang="en-US" sz="2400" b="0" i="0" dirty="0">
                <a:solidFill>
                  <a:srgbClr val="374151"/>
                </a:solidFill>
                <a:effectLst/>
                <a:latin typeface="Times New Roman" panose="02020603050405020304" pitchFamily="18" charset="0"/>
                <a:cs typeface="Times New Roman" panose="02020603050405020304" pitchFamily="18" charset="0"/>
              </a:rPr>
              <a:t>In essence, the research developed a method to precisely control the shape of a laser beam, which in turn improved the quality and efficiency of the electrons produced by the photoemission gun. This kind of control is crucial for experiments and applications that need very precise electron beams.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2782342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AVR optics, NY. </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Surveyed Available SLM Hardware and Designed Integration Approach</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Conducted an extensive survey of the available SLM (Spatial Light Modulator) hardware options.</a:t>
            </a: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Strategically designed the optimal approach for seamlessly integrating SLM functionality with the ATF (Advanced Targeting Laser) drive laser.</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Collaborated with Vendors to Identify Top Candidate Devices</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Collaborated closely with various vendors to assess and identify the most suitable candidate devices from their product offerings.</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Vendor and Model Selection</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Successfully narrowed down our selection to a specific vendor and model based on comprehensive evaluation criteria and project requirements.</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Vendor Collaboration for Issue Resolution</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Engaged in productive collaboration with the selected vendor to identify and address any potential issues that may arise during the integration process.</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Optical Damage Testing Strategy for Risk Mitigation</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Developed a comprehensive strategy for testing the SLM to determine its optical damage limits, mitigating potential risks associated with the integration.</a:t>
            </a:r>
          </a:p>
          <a:p>
            <a:pPr algn="l">
              <a:buFont typeface="Arial" panose="020B0604020202020204" pitchFamily="34" charset="0"/>
              <a:buChar char="•"/>
            </a:pPr>
            <a:endParaRPr lang="en-US" sz="1050" b="1"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Negotiated Damage Testing Protocol and Timeline</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Negotiated and established a clear protocol and timeline with the vendor for conducting optical damage testing.</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Discussion of ATF Running Schedule and Facility Location</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Engaged in discussions to determine the most suitable ATF running schedule and the optimal location within the ATF facility for implementing the SLM.</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SLM Procurement Completed</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Successfully completed the procurement process for the selected SLM hardware.</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Experiment Readiness Achievement</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Reached a stage of readiness to conduct experiments with the integrated SLM within the ATF drive laser system.</a:t>
            </a:r>
          </a:p>
          <a:p>
            <a:pPr algn="l">
              <a:buFont typeface="Arial" panose="020B0604020202020204" pitchFamily="34" charset="0"/>
              <a:buChar char="•"/>
            </a:pPr>
            <a:r>
              <a:rPr lang="en-US" sz="1050" b="1" i="0" dirty="0">
                <a:solidFill>
                  <a:srgbClr val="374151"/>
                </a:solidFill>
                <a:effectLst/>
                <a:latin typeface="Times New Roman" panose="02020603050405020304" pitchFamily="18" charset="0"/>
                <a:cs typeface="Times New Roman" panose="02020603050405020304" pitchFamily="18" charset="0"/>
              </a:rPr>
              <a:t>Funding for Travel to BNL (Brookhaven National Laboratory)</a:t>
            </a:r>
            <a:endParaRPr lang="en-US" sz="1050"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050" b="0" i="0" dirty="0">
                <a:solidFill>
                  <a:srgbClr val="374151"/>
                </a:solidFill>
                <a:effectLst/>
                <a:latin typeface="Times New Roman" panose="02020603050405020304" pitchFamily="18" charset="0"/>
                <a:cs typeface="Times New Roman" panose="02020603050405020304" pitchFamily="18" charset="0"/>
              </a:rPr>
              <a:t>Actively working on securing funds for travel to BNL, an important aspect of the project.</a:t>
            </a:r>
          </a:p>
          <a:p>
            <a:pPr marL="742950" lvl="1" indent="-285750" algn="l">
              <a:buFont typeface="Arial" panose="020B0604020202020204" pitchFamily="34" charset="0"/>
              <a:buChar char="•"/>
            </a:pPr>
            <a:endParaRPr lang="en-US" sz="105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100" b="1" i="0" dirty="0">
                <a:solidFill>
                  <a:srgbClr val="374151"/>
                </a:solidFill>
                <a:effectLst/>
                <a:latin typeface="Söhne"/>
              </a:rPr>
              <a:t>Development of Remote Access Capability</a:t>
            </a:r>
            <a:endParaRPr lang="en-US" sz="1100" b="0" i="0" dirty="0">
              <a:solidFill>
                <a:srgbClr val="374151"/>
              </a:solidFill>
              <a:effectLst/>
              <a:latin typeface="Söhne"/>
            </a:endParaRPr>
          </a:p>
          <a:p>
            <a:pPr marL="742950" lvl="1" indent="-285750" algn="l">
              <a:buFont typeface="Arial" panose="020B0604020202020204" pitchFamily="34" charset="0"/>
              <a:buChar char="•"/>
            </a:pPr>
            <a:r>
              <a:rPr lang="en-US" sz="1100" b="0" i="0" dirty="0">
                <a:solidFill>
                  <a:srgbClr val="374151"/>
                </a:solidFill>
                <a:effectLst/>
                <a:latin typeface="Söhne"/>
              </a:rPr>
              <a:t>In the process of developing remote access capabilities to facilitate experimentation and system control, enhancing project efficiency and flexibility.</a:t>
            </a:r>
            <a:endParaRPr lang="en-US" sz="1000" b="1" i="0" dirty="0">
              <a:solidFill>
                <a:srgbClr val="374151"/>
              </a:solidFill>
              <a:effectLst/>
              <a:latin typeface="Söhne"/>
            </a:endParaRPr>
          </a:p>
          <a:p>
            <a:pPr algn="l">
              <a:buFont typeface="Arial" panose="020B0604020202020204" pitchFamily="34" charset="0"/>
              <a:buChar char="•"/>
            </a:pPr>
            <a:r>
              <a:rPr lang="en-US" sz="1000" b="1" i="0" dirty="0">
                <a:solidFill>
                  <a:srgbClr val="374151"/>
                </a:solidFill>
                <a:effectLst/>
                <a:latin typeface="Söhne"/>
              </a:rPr>
              <a:t>Renewal of BNL User Guest Account</a:t>
            </a:r>
            <a:endParaRPr lang="en-US" sz="1000" b="0" i="0" dirty="0">
              <a:solidFill>
                <a:srgbClr val="374151"/>
              </a:solidFill>
              <a:effectLst/>
              <a:latin typeface="Söhne"/>
            </a:endParaRPr>
          </a:p>
          <a:p>
            <a:pPr marL="628650" lvl="1" indent="-171450" algn="l">
              <a:buFont typeface="Arial" panose="020B0604020202020204" pitchFamily="34" charset="0"/>
              <a:buChar char="•"/>
            </a:pPr>
            <a:r>
              <a:rPr lang="en-US" sz="1000" b="0" i="0" dirty="0">
                <a:solidFill>
                  <a:srgbClr val="374151"/>
                </a:solidFill>
                <a:effectLst/>
                <a:latin typeface="Söhne"/>
              </a:rPr>
              <a:t>Successfully renewed the user guest account at BNL (Brookhaven National Laboratory) to maintain essential access privileges.</a:t>
            </a:r>
          </a:p>
          <a:p>
            <a:pPr algn="l">
              <a:buFont typeface="Arial" panose="020B0604020202020204" pitchFamily="34" charset="0"/>
              <a:buChar char="•"/>
            </a:pPr>
            <a:r>
              <a:rPr lang="en-US" sz="1000" b="1" i="0" dirty="0">
                <a:solidFill>
                  <a:srgbClr val="374151"/>
                </a:solidFill>
                <a:effectLst/>
                <a:latin typeface="Söhne"/>
              </a:rPr>
              <a:t>Surveyed Machine Learning Algorithms</a:t>
            </a:r>
            <a:endParaRPr lang="en-US" sz="1000" b="0" i="0" dirty="0">
              <a:solidFill>
                <a:srgbClr val="374151"/>
              </a:solidFill>
              <a:effectLst/>
              <a:latin typeface="Söhne"/>
            </a:endParaRPr>
          </a:p>
          <a:p>
            <a:pPr marL="628650" lvl="1" indent="-171450" algn="l">
              <a:buFont typeface="Arial" panose="020B0604020202020204" pitchFamily="34" charset="0"/>
              <a:buChar char="•"/>
            </a:pPr>
            <a:r>
              <a:rPr lang="en-US" sz="1000" b="0" i="0" dirty="0">
                <a:solidFill>
                  <a:srgbClr val="374151"/>
                </a:solidFill>
                <a:effectLst/>
                <a:latin typeface="Söhne"/>
              </a:rPr>
              <a:t>Conducted a comprehensive survey of the latest machine learning algorithms to stay current with developments in the field.</a:t>
            </a:r>
          </a:p>
          <a:p>
            <a:pPr algn="l">
              <a:buFont typeface="Arial" panose="020B0604020202020204" pitchFamily="34" charset="0"/>
              <a:buChar char="•"/>
            </a:pPr>
            <a:r>
              <a:rPr lang="en-US" sz="1000" b="1" i="0" dirty="0">
                <a:solidFill>
                  <a:srgbClr val="374151"/>
                </a:solidFill>
                <a:effectLst/>
                <a:latin typeface="Söhne"/>
              </a:rPr>
              <a:t>VSIM Installation and Data Generation (In Progress)</a:t>
            </a:r>
            <a:endParaRPr lang="en-US" sz="1000" b="0" i="0" dirty="0">
              <a:solidFill>
                <a:srgbClr val="374151"/>
              </a:solidFill>
              <a:effectLst/>
              <a:latin typeface="Söhne"/>
            </a:endParaRPr>
          </a:p>
          <a:p>
            <a:pPr marL="628650" lvl="1" indent="-171450" algn="l">
              <a:buFont typeface="Arial" panose="020B0604020202020204" pitchFamily="34" charset="0"/>
              <a:buChar char="•"/>
            </a:pPr>
            <a:r>
              <a:rPr lang="en-US" sz="1000" b="0" i="0" dirty="0">
                <a:solidFill>
                  <a:srgbClr val="374151"/>
                </a:solidFill>
                <a:effectLst/>
                <a:latin typeface="Söhne"/>
              </a:rPr>
              <a:t>Currently in the process of installing VSIM (Virtual Simulation) software and actively generating data.</a:t>
            </a:r>
          </a:p>
          <a:p>
            <a:pPr marL="628650" lvl="1" indent="-171450" algn="l">
              <a:buFont typeface="Arial" panose="020B0604020202020204" pitchFamily="34" charset="0"/>
              <a:buChar char="•"/>
            </a:pPr>
            <a:r>
              <a:rPr lang="en-US" sz="1000" b="0" i="0" dirty="0">
                <a:solidFill>
                  <a:srgbClr val="374151"/>
                </a:solidFill>
                <a:effectLst/>
                <a:latin typeface="Söhne"/>
              </a:rPr>
              <a:t>Maintaining ongoing communication with </a:t>
            </a:r>
            <a:r>
              <a:rPr lang="en-US" sz="1000" dirty="0">
                <a:solidFill>
                  <a:srgbClr val="374151"/>
                </a:solidFill>
                <a:latin typeface="Söhne"/>
              </a:rPr>
              <a:t>ATF team</a:t>
            </a:r>
            <a:r>
              <a:rPr lang="en-US" sz="1000" b="0" i="0" dirty="0">
                <a:solidFill>
                  <a:srgbClr val="374151"/>
                </a:solidFill>
                <a:effectLst/>
                <a:latin typeface="Söhne"/>
              </a:rPr>
              <a:t> for collaboration and updates on this task.</a:t>
            </a:r>
          </a:p>
          <a:p>
            <a:pPr algn="l">
              <a:buFont typeface="Arial" panose="020B0604020202020204" pitchFamily="34" charset="0"/>
              <a:buChar char="•"/>
            </a:pPr>
            <a:r>
              <a:rPr lang="en-US" sz="1000" b="1" i="0" dirty="0">
                <a:solidFill>
                  <a:srgbClr val="374151"/>
                </a:solidFill>
                <a:effectLst/>
                <a:latin typeface="Söhne"/>
              </a:rPr>
              <a:t>Utilizing ALCF (Theta) for Large Data Set Analysis</a:t>
            </a:r>
            <a:endParaRPr lang="en-US" sz="1000" b="0" i="0" dirty="0">
              <a:solidFill>
                <a:srgbClr val="374151"/>
              </a:solidFill>
              <a:effectLst/>
              <a:latin typeface="Söhne"/>
            </a:endParaRPr>
          </a:p>
          <a:p>
            <a:pPr marL="628650" lvl="1" indent="-171450" algn="l">
              <a:buFont typeface="Arial" panose="020B0604020202020204" pitchFamily="34" charset="0"/>
              <a:buChar char="•"/>
            </a:pPr>
            <a:r>
              <a:rPr lang="en-US" sz="1000" b="0" i="0" dirty="0">
                <a:solidFill>
                  <a:srgbClr val="374151"/>
                </a:solidFill>
                <a:effectLst/>
                <a:latin typeface="Söhne"/>
              </a:rPr>
              <a:t>Leveraging the computational power of ALCF (Argonne Leadership Computing Facility), specifically the Theta supercomputer, for analyzing extensive datasets.</a:t>
            </a:r>
          </a:p>
          <a:p>
            <a:pPr algn="l">
              <a:buFont typeface="Arial" panose="020B0604020202020204" pitchFamily="34" charset="0"/>
              <a:buChar char="•"/>
            </a:pPr>
            <a:r>
              <a:rPr lang="en-US" sz="1000" b="1" i="0" dirty="0">
                <a:solidFill>
                  <a:srgbClr val="374151"/>
                </a:solidFill>
                <a:effectLst/>
                <a:latin typeface="Söhne"/>
              </a:rPr>
              <a:t>Research Article </a:t>
            </a:r>
            <a:r>
              <a:rPr lang="en-US" sz="1000" b="1" dirty="0">
                <a:solidFill>
                  <a:srgbClr val="374151"/>
                </a:solidFill>
                <a:latin typeface="Söhne"/>
              </a:rPr>
              <a:t>Writing</a:t>
            </a:r>
            <a:endParaRPr lang="en-US" sz="1000" b="0" i="0" dirty="0">
              <a:solidFill>
                <a:srgbClr val="374151"/>
              </a:solidFill>
              <a:effectLst/>
              <a:latin typeface="Söhne"/>
            </a:endParaRPr>
          </a:p>
          <a:p>
            <a:pPr marL="628650" lvl="1" indent="-171450" algn="l">
              <a:buFont typeface="Arial" panose="020B0604020202020204" pitchFamily="34" charset="0"/>
              <a:buChar char="•"/>
            </a:pPr>
            <a:r>
              <a:rPr lang="en-US" sz="1000" b="0" i="0" dirty="0">
                <a:solidFill>
                  <a:srgbClr val="374151"/>
                </a:solidFill>
                <a:effectLst/>
                <a:latin typeface="Söhne"/>
              </a:rPr>
              <a:t>Engaged in research activities aimed at writing and publishing research articles from dissertation material.</a:t>
            </a:r>
          </a:p>
          <a:p>
            <a:pPr algn="l">
              <a:buFont typeface="Arial" panose="020B0604020202020204" pitchFamily="34" charset="0"/>
              <a:buChar char="•"/>
            </a:pPr>
            <a:r>
              <a:rPr lang="en-US" sz="1000" b="1" i="0" dirty="0">
                <a:solidFill>
                  <a:srgbClr val="374151"/>
                </a:solidFill>
                <a:effectLst/>
                <a:latin typeface="Söhne"/>
              </a:rPr>
              <a:t>Dissertation Writing</a:t>
            </a:r>
            <a:endParaRPr lang="en-US" sz="1000" b="0" i="0" dirty="0">
              <a:solidFill>
                <a:srgbClr val="374151"/>
              </a:solidFill>
              <a:effectLst/>
              <a:latin typeface="Söhne"/>
            </a:endParaRPr>
          </a:p>
          <a:p>
            <a:pPr marL="628650" lvl="1" indent="-171450" algn="l">
              <a:buFont typeface="Arial" panose="020B0604020202020204" pitchFamily="34" charset="0"/>
              <a:buChar char="•"/>
            </a:pPr>
            <a:r>
              <a:rPr lang="en-US" sz="1000" b="0" i="0" dirty="0">
                <a:solidFill>
                  <a:srgbClr val="374151"/>
                </a:solidFill>
                <a:effectLst/>
                <a:latin typeface="Söhne"/>
              </a:rPr>
              <a:t>Actively working on the dissertation, a significant academic project.</a:t>
            </a:r>
          </a:p>
          <a:p>
            <a:pPr marL="742950" lvl="1" indent="-285750" algn="l">
              <a:buFont typeface="Arial" panose="020B0604020202020204" pitchFamily="34" charset="0"/>
              <a:buChar char="•"/>
            </a:pPr>
            <a:endParaRPr lang="en-US" sz="1050" b="0" i="0" dirty="0">
              <a:solidFill>
                <a:srgbClr val="374151"/>
              </a:solidFill>
              <a:effectLst/>
              <a:latin typeface="Times New Roman" panose="02020603050405020304" pitchFamily="18" charset="0"/>
              <a:cs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2E114D17-DB33-FBCB-4F68-E8146F451E5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4797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aleway" pitchFamily="2" charset="0"/>
              </a:rPr>
              <a:t>which is the cascade forward network that has additional connections from the input to every layer and from each layer to all subsequent layers.</a:t>
            </a:r>
          </a:p>
          <a:p>
            <a:endParaRPr lang="en-US" dirty="0"/>
          </a:p>
        </p:txBody>
      </p:sp>
      <p:sp>
        <p:nvSpPr>
          <p:cNvPr id="4" name="Header Placeholder 3">
            <a:extLst>
              <a:ext uri="{FF2B5EF4-FFF2-40B4-BE49-F238E27FC236}">
                <a16:creationId xmlns:a16="http://schemas.microsoft.com/office/drawing/2014/main" id="{221089A3-59BA-A2FE-5929-7017A3B877C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48495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aleway" pitchFamily="2" charset="0"/>
              </a:rPr>
              <a:t>which is the cascade forward network that has additional connections from the input to every layer and from each layer to all subsequent layers.</a:t>
            </a:r>
          </a:p>
          <a:p>
            <a:endParaRPr lang="en-US" dirty="0"/>
          </a:p>
        </p:txBody>
      </p:sp>
      <p:sp>
        <p:nvSpPr>
          <p:cNvPr id="4" name="Header Placeholder 3">
            <a:extLst>
              <a:ext uri="{FF2B5EF4-FFF2-40B4-BE49-F238E27FC236}">
                <a16:creationId xmlns:a16="http://schemas.microsoft.com/office/drawing/2014/main" id="{221089A3-59BA-A2FE-5929-7017A3B877C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89210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6065A5CC-293E-A9F8-3BBB-9F8ED05B695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5674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174518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Machine learning is a subfield of artificial intelligence, which is broadly defined as </a:t>
            </a:r>
            <a:r>
              <a:rPr lang="en-US" sz="1200" b="1" i="0" u="none" strike="noStrike" kern="1200" dirty="0">
                <a:solidFill>
                  <a:schemeClr val="tx1"/>
                </a:solidFill>
                <a:effectLst/>
                <a:latin typeface="+mn-lt"/>
                <a:ea typeface="+mn-ea"/>
                <a:cs typeface="+mn-cs"/>
              </a:rPr>
              <a:t>the capability of a machine to imitate intelligent human behavior</a:t>
            </a:r>
            <a:r>
              <a:rPr lang="en-US" sz="1200" b="0" i="0" u="none" strike="noStrike" kern="1200" dirty="0">
                <a:solidFill>
                  <a:schemeClr val="tx1"/>
                </a:solidFill>
                <a:effectLst/>
                <a:latin typeface="+mn-lt"/>
                <a:ea typeface="+mn-ea"/>
                <a:cs typeface="+mn-cs"/>
              </a:rPr>
              <a:t>. </a:t>
            </a:r>
            <a:endParaRPr lang="en-US" dirty="0"/>
          </a:p>
        </p:txBody>
      </p:sp>
      <p:sp>
        <p:nvSpPr>
          <p:cNvPr id="4" name="Header Placeholder 3">
            <a:extLst>
              <a:ext uri="{FF2B5EF4-FFF2-40B4-BE49-F238E27FC236}">
                <a16:creationId xmlns:a16="http://schemas.microsoft.com/office/drawing/2014/main" id="{B4280F3E-A5C8-B61F-5C0B-492ED232E9C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87928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techreport</a:t>
            </a:r>
            <a:r>
              <a:rPr lang="en-US" sz="1200" dirty="0">
                <a:latin typeface="Times New Roman" panose="02020603050405020304" pitchFamily="18" charset="0"/>
                <a:cs typeface="Times New Roman" panose="02020603050405020304" pitchFamily="18" charset="0"/>
              </a:rPr>
              <a:t>{Conlin_2020,</a:t>
            </a:r>
          </a:p>
          <a:p>
            <a:r>
              <a:rPr lang="en-US" sz="1200" dirty="0">
                <a:latin typeface="Times New Roman" panose="02020603050405020304" pitchFamily="18" charset="0"/>
                <a:cs typeface="Times New Roman" panose="02020603050405020304" pitchFamily="18" charset="0"/>
              </a:rPr>
              <a:t>  author = {L. </a:t>
            </a:r>
            <a:r>
              <a:rPr lang="en-US" sz="1200" dirty="0" err="1">
                <a:latin typeface="Times New Roman" panose="02020603050405020304" pitchFamily="18" charset="0"/>
                <a:cs typeface="Times New Roman" panose="02020603050405020304" pitchFamily="18" charset="0"/>
              </a:rPr>
              <a:t>Conlin</a:t>
            </a:r>
            <a:r>
              <a:rPr lang="en-US" sz="1200" dirty="0">
                <a:latin typeface="Times New Roman" panose="02020603050405020304" pitchFamily="18" charset="0"/>
                <a:cs typeface="Times New Roman" panose="02020603050405020304" pitchFamily="18" charset="0"/>
              </a:rPr>
              <a:t> and K. Dean and L. Salinas and J. W. Schneider and S. </a:t>
            </a:r>
            <a:r>
              <a:rPr lang="en-US" sz="1200" dirty="0" err="1">
                <a:latin typeface="Times New Roman" panose="02020603050405020304" pitchFamily="18" charset="0"/>
                <a:cs typeface="Times New Roman" panose="02020603050405020304" pitchFamily="18" charset="0"/>
              </a:rPr>
              <a:t>Soroko</a:t>
            </a:r>
            <a:r>
              <a:rPr lang="en-US" sz="1200" dirty="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  title = {{AI} for Science Report},</a:t>
            </a:r>
          </a:p>
          <a:p>
            <a:r>
              <a:rPr lang="en-US" sz="1200" dirty="0">
                <a:latin typeface="Times New Roman" panose="02020603050405020304" pitchFamily="18" charset="0"/>
                <a:cs typeface="Times New Roman" panose="02020603050405020304" pitchFamily="18" charset="0"/>
              </a:rPr>
              <a:t>  institution ={Argonne National Laboratory},</a:t>
            </a:r>
          </a:p>
          <a:p>
            <a:r>
              <a:rPr lang="en-US" sz="1200" dirty="0">
                <a:latin typeface="Times New Roman" panose="02020603050405020304" pitchFamily="18" charset="0"/>
                <a:cs typeface="Times New Roman" panose="02020603050405020304" pitchFamily="18" charset="0"/>
              </a:rPr>
              <a:t>  year   ={2020},</a:t>
            </a:r>
          </a:p>
          <a:p>
            <a:r>
              <a:rPr lang="en-US" sz="1200" dirty="0">
                <a:latin typeface="Times New Roman" panose="02020603050405020304" pitchFamily="18" charset="0"/>
                <a:cs typeface="Times New Roman" panose="02020603050405020304" pitchFamily="18" charset="0"/>
              </a:rPr>
              <a:t>  month  = {Feb.},</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would stress here that HPCs enabling AI are a research infrastructure too.</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153809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expect to collect data from the virtual cathode (images), from the energy meter, from the available downstream electron-beam diagnostics to incorporate into our learned model. </a:t>
            </a:r>
          </a:p>
        </p:txBody>
      </p:sp>
      <p:sp>
        <p:nvSpPr>
          <p:cNvPr id="4" name="Footer Placeholder 3"/>
          <p:cNvSpPr>
            <a:spLocks noGrp="1"/>
          </p:cNvSpPr>
          <p:nvPr>
            <p:ph type="ftr" sz="quarter" idx="10"/>
          </p:nvPr>
        </p:nvSpPr>
        <p:spPr/>
        <p:txBody>
          <a:bodyPr/>
          <a:lstStyle/>
          <a:p>
            <a:r>
              <a:rPr lang="en-US"/>
              <a:t>23</a:t>
            </a:r>
            <a:r>
              <a:rPr lang="en-US" baseline="30000"/>
              <a:t>rd</a:t>
            </a:r>
            <a:r>
              <a:rPr lang="en-US"/>
              <a:t>  ATF User’s meetings, December, 2020.</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would add a picture of a photoinjector here (RF gun with a laser striking it) – and note this system will be described later in detail.</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Comprehensive Examination</a:t>
            </a:r>
            <a:endParaRPr lang="en-US" dirty="0"/>
          </a:p>
        </p:txBody>
      </p:sp>
    </p:spTree>
    <p:extLst>
      <p:ext uri="{BB962C8B-B14F-4D97-AF65-F5344CB8AC3E}">
        <p14:creationId xmlns:p14="http://schemas.microsoft.com/office/powerpoint/2010/main" val="153968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F104A318-1E38-BA1A-87A5-FD32B6ACD5E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26522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6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Particle accelerator systems and subsystems are broadly simulated and optimized. The data from these machines are used to update the offline models and produce an optimal set of parameters under which the predicted optimal output can be generated. However, even with such measures, operators often conduct extensive tuning each time the machine is put into a new operating condition or is turned on after a shutdown. Moreover, this can work well for dynamics that operate on a few human-compatible timescales (i.e., those that are not too long or too short, hundreds of milliseconds to tens of minutes) or that involve only a few parameters. However, the task can become cumbersome as the dynamics become more nonlinear, or as the number of parameters and interrelations increases. </a:t>
            </a:r>
          </a:p>
          <a:p>
            <a:endParaRPr lang="en-US" dirty="0"/>
          </a:p>
        </p:txBody>
      </p:sp>
      <p:sp>
        <p:nvSpPr>
          <p:cNvPr id="4" name="Footer Placeholder 3"/>
          <p:cNvSpPr>
            <a:spLocks noGrp="1"/>
          </p:cNvSpPr>
          <p:nvPr>
            <p:ph type="ftr" sz="quarter" idx="4"/>
          </p:nvPr>
        </p:nvSpPr>
        <p:spPr/>
        <p:txBody>
          <a:bodyPr/>
          <a:lstStyle/>
          <a:p>
            <a:r>
              <a:rPr lang="en-US"/>
              <a:t>Comprehensive Examination</a:t>
            </a:r>
            <a:endParaRPr lang="en-US" dirty="0"/>
          </a:p>
        </p:txBody>
      </p:sp>
      <p:sp>
        <p:nvSpPr>
          <p:cNvPr id="5" name="Header Placeholder 4">
            <a:extLst>
              <a:ext uri="{FF2B5EF4-FFF2-40B4-BE49-F238E27FC236}">
                <a16:creationId xmlns:a16="http://schemas.microsoft.com/office/drawing/2014/main" id="{8370FF34-85AD-047A-0F4C-F2A4BDF8599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4174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1942"/>
            <a:ext cx="7772400" cy="1102519"/>
          </a:xfrm>
        </p:spPr>
        <p:txBody>
          <a:bodyPr/>
          <a:lstStyle>
            <a:lvl1pPr>
              <a:defRPr sz="2600" baseline="0">
                <a:solidFill>
                  <a:srgbClr val="1D4F9F"/>
                </a:solidFill>
              </a:defRPr>
            </a:lvl1pPr>
          </a:lstStyle>
          <a:p>
            <a:r>
              <a:rPr lang="en-US" dirty="0"/>
              <a:t>Click to add Title</a:t>
            </a:r>
          </a:p>
        </p:txBody>
      </p:sp>
      <p:sp>
        <p:nvSpPr>
          <p:cNvPr id="5" name="Text Placeholder 4"/>
          <p:cNvSpPr>
            <a:spLocks noGrp="1"/>
          </p:cNvSpPr>
          <p:nvPr>
            <p:ph type="body" sz="quarter" idx="10" hasCustomPrompt="1"/>
          </p:nvPr>
        </p:nvSpPr>
        <p:spPr>
          <a:xfrm>
            <a:off x="2" y="153962"/>
            <a:ext cx="5075853" cy="342900"/>
          </a:xfrm>
        </p:spPr>
        <p:txBody>
          <a:bodyPr/>
          <a:lstStyle>
            <a:lvl1pPr>
              <a:buNone/>
              <a:defRPr sz="1500" b="1" baseline="0">
                <a:solidFill>
                  <a:srgbClr val="1D4F9F"/>
                </a:solidFill>
              </a:defRPr>
            </a:lvl1pPr>
          </a:lstStyle>
          <a:p>
            <a:pPr lvl="0"/>
            <a:r>
              <a:rPr lang="en-US" dirty="0"/>
              <a:t>Click to add location</a:t>
            </a:r>
          </a:p>
        </p:txBody>
      </p:sp>
      <p:sp>
        <p:nvSpPr>
          <p:cNvPr id="6" name="Text Placeholder 4"/>
          <p:cNvSpPr>
            <a:spLocks noGrp="1"/>
          </p:cNvSpPr>
          <p:nvPr>
            <p:ph type="body" sz="quarter" idx="11" hasCustomPrompt="1"/>
          </p:nvPr>
        </p:nvSpPr>
        <p:spPr>
          <a:xfrm>
            <a:off x="5723715" y="1121939"/>
            <a:ext cx="2845907" cy="342900"/>
          </a:xfrm>
        </p:spPr>
        <p:txBody>
          <a:bodyPr/>
          <a:lstStyle>
            <a:lvl1pPr algn="r">
              <a:buNone/>
              <a:defRPr sz="1500" b="1" baseline="0">
                <a:solidFill>
                  <a:srgbClr val="1D4F9F"/>
                </a:solidFill>
              </a:defRPr>
            </a:lvl1pPr>
          </a:lstStyle>
          <a:p>
            <a:pPr lvl="0"/>
            <a:r>
              <a:rPr lang="en-US" dirty="0"/>
              <a:t>Click to add Date</a:t>
            </a:r>
          </a:p>
        </p:txBody>
      </p:sp>
    </p:spTree>
    <p:extLst>
      <p:ext uri="{BB962C8B-B14F-4D97-AF65-F5344CB8AC3E}">
        <p14:creationId xmlns:p14="http://schemas.microsoft.com/office/powerpoint/2010/main" val="34844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42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61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468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0"/>
            <a:ext cx="65913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51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5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457200" y="742950"/>
            <a:ext cx="8229600" cy="394335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75130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28B369-D534-8E45-AA70-0A3C62B62556}" type="datetime1">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E292D-5945-0149-B7EA-3BD7F7E0093C}" type="datetime1">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F3DC4-42D9-9846-BB07-80809463D2FF}" type="datetime1">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32251-434A-F64B-974A-5C653D6403A5}" type="datetime1">
              <a:rPr lang="en-US" smtClean="0"/>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079422" y="4730756"/>
            <a:ext cx="2133600" cy="274637"/>
          </a:xfrm>
        </p:spPr>
        <p:txBody>
          <a:bodyPr/>
          <a:lstStyle/>
          <a:p>
            <a:fld id="{D7958869-5CF4-4B9E-A18B-9071A873178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491851-95CD-DA4B-9322-85B58A9D02B0}" type="datetime1">
              <a:rPr lang="en-US" smtClean="0"/>
              <a:t>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886200" y="4766589"/>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CF3A3E-6CE1-A441-8016-8950F64C0EC7}" type="datetime1">
              <a:rPr lang="en-US" smtClean="0"/>
              <a:t>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505200" y="4629947"/>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ADA9C-8D5A-0C46-BDEA-2009B5207A87}" type="datetime1">
              <a:rPr lang="en-US" smtClean="0"/>
              <a:t>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4629947"/>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202"/>
          </a:xfrm>
        </p:spPr>
        <p:txBody>
          <a:bodyPr/>
          <a:lstStyle>
            <a:lvl1pPr>
              <a:defRPr sz="24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896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030318-5D53-D343-8102-CDA28EEAD4A3}" type="datetime1">
              <a:rPr lang="en-US" smtClean="0"/>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4664072"/>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FD3D40-0687-654B-A40D-7172272AA0DB}" type="datetime1">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683125"/>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6CE102-43EC-5E4E-A18B-14E0ABC8DBB3}" type="datetime1">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653763"/>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283C3-0A8F-9645-B291-01962C153A49}" type="datetime1">
              <a:rPr lang="en-US" smtClean="0"/>
              <a:t>1/17/24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629947"/>
            <a:ext cx="2133600" cy="274637"/>
          </a:xfrm>
        </p:spPr>
        <p:txBody>
          <a:bodyPr/>
          <a:lstStyle/>
          <a:p>
            <a:fld id="{D7958869-5CF4-4B9E-A18B-9071A873178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7" y="2195647"/>
            <a:ext cx="184731" cy="209288"/>
          </a:xfrm>
          <a:prstGeom prst="rect">
            <a:avLst/>
          </a:prstGeom>
          <a:noFill/>
          <a:ln w="9525">
            <a:noFill/>
            <a:miter lim="800000"/>
            <a:headEnd/>
            <a:tailEnd/>
          </a:ln>
          <a:effectLst/>
        </p:spPr>
        <p:txBody>
          <a:bodyPr wrap="none" anchor="ctr">
            <a:spAutoFit/>
          </a:bodyPr>
          <a:lstStyle/>
          <a:p>
            <a:pPr>
              <a:defRPr/>
            </a:pPr>
            <a:endParaRPr lang="en-US" sz="760"/>
          </a:p>
        </p:txBody>
      </p:sp>
      <p:sp>
        <p:nvSpPr>
          <p:cNvPr id="5122" name="Rectangle 2"/>
          <p:cNvSpPr>
            <a:spLocks noGrp="1" noChangeArrowheads="1"/>
          </p:cNvSpPr>
          <p:nvPr>
            <p:ph type="ctrTitle"/>
          </p:nvPr>
        </p:nvSpPr>
        <p:spPr>
          <a:xfrm>
            <a:off x="684504" y="1738622"/>
            <a:ext cx="7712736" cy="1701034"/>
          </a:xfrm>
          <a:noFill/>
          <a:ln>
            <a:noFill/>
          </a:ln>
        </p:spPr>
        <p:txBody>
          <a:bodyPr/>
          <a:lstStyle>
            <a:lvl1pPr algn="ctr">
              <a:defRPr sz="2700">
                <a:solidFill>
                  <a:schemeClr val="tx1"/>
                </a:solidFill>
                <a:latin typeface="+mj-lt"/>
                <a:cs typeface="Palatino"/>
              </a:defRPr>
            </a:lvl1pPr>
          </a:lstStyle>
          <a:p>
            <a:r>
              <a:rPr lang="en-US"/>
              <a:t>Click to edit Master title style</a:t>
            </a:r>
            <a:endParaRPr lang="en-US" dirty="0"/>
          </a:p>
        </p:txBody>
      </p:sp>
      <p:sp>
        <p:nvSpPr>
          <p:cNvPr id="32" name="Line 7"/>
          <p:cNvSpPr>
            <a:spLocks noChangeShapeType="1"/>
          </p:cNvSpPr>
          <p:nvPr/>
        </p:nvSpPr>
        <p:spPr bwMode="auto">
          <a:xfrm flipV="1">
            <a:off x="363894" y="1163088"/>
            <a:ext cx="8416212" cy="0"/>
          </a:xfrm>
          <a:prstGeom prst="line">
            <a:avLst/>
          </a:prstGeom>
          <a:noFill/>
          <a:ln w="38100">
            <a:solidFill>
              <a:schemeClr val="accent1"/>
            </a:solidFill>
            <a:round/>
            <a:headEnd/>
            <a:tailEnd/>
          </a:ln>
          <a:effectLst/>
        </p:spPr>
        <p:txBody>
          <a:bodyPr/>
          <a:lstStyle/>
          <a:p>
            <a:pPr>
              <a:defRPr/>
            </a:pPr>
            <a:endParaRPr lang="en-US" sz="760"/>
          </a:p>
        </p:txBody>
      </p:sp>
      <p:pic>
        <p:nvPicPr>
          <p:cNvPr id="11" name="Picture 10"/>
          <p:cNvPicPr>
            <a:picLocks noChangeAspect="1"/>
          </p:cNvPicPr>
          <p:nvPr/>
        </p:nvPicPr>
        <p:blipFill>
          <a:blip r:embed="rId2"/>
          <a:stretch>
            <a:fillRect/>
          </a:stretch>
        </p:blipFill>
        <p:spPr>
          <a:xfrm>
            <a:off x="8050842" y="266234"/>
            <a:ext cx="621677" cy="624015"/>
          </a:xfrm>
          <a:prstGeom prst="rect">
            <a:avLst/>
          </a:prstGeom>
        </p:spPr>
      </p:pic>
      <p:pic>
        <p:nvPicPr>
          <p:cNvPr id="7" name="Picture 6">
            <a:extLst>
              <a:ext uri="{FF2B5EF4-FFF2-40B4-BE49-F238E27FC236}">
                <a16:creationId xmlns:a16="http://schemas.microsoft.com/office/drawing/2014/main" id="{2F49B7D3-407D-474A-9897-E6FB6711B47E}"/>
              </a:ext>
            </a:extLst>
          </p:cNvPr>
          <p:cNvPicPr>
            <a:picLocks noChangeAspect="1"/>
          </p:cNvPicPr>
          <p:nvPr/>
        </p:nvPicPr>
        <p:blipFill>
          <a:blip r:embed="rId3"/>
          <a:stretch>
            <a:fillRect/>
          </a:stretch>
        </p:blipFill>
        <p:spPr>
          <a:xfrm>
            <a:off x="363895" y="232066"/>
            <a:ext cx="4358486" cy="692363"/>
          </a:xfrm>
          <a:prstGeom prst="rect">
            <a:avLst/>
          </a:prstGeom>
        </p:spPr>
      </p:pic>
    </p:spTree>
    <p:extLst>
      <p:ext uri="{BB962C8B-B14F-4D97-AF65-F5344CB8AC3E}">
        <p14:creationId xmlns:p14="http://schemas.microsoft.com/office/powerpoint/2010/main" val="5506734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D031059-F36A-4891-A26A-E917139FD075}"/>
              </a:ext>
            </a:extLst>
          </p:cNvPr>
          <p:cNvSpPr>
            <a:spLocks noGrp="1"/>
          </p:cNvSpPr>
          <p:nvPr>
            <p:ph type="dt" sz="half" idx="10"/>
          </p:nvPr>
        </p:nvSpPr>
        <p:spPr/>
        <p:txBody>
          <a:bodyPr/>
          <a:lstStyle/>
          <a:p>
            <a:fld id="{E74FDEAD-430B-7F4E-92F7-D650392F4A6E}" type="datetime1">
              <a:rPr lang="en-US" smtClean="0"/>
              <a:t>1/17/24</a:t>
            </a:fld>
            <a:endParaRPr lang="en-US" dirty="0"/>
          </a:p>
        </p:txBody>
      </p:sp>
      <p:sp>
        <p:nvSpPr>
          <p:cNvPr id="8" name="Footer Placeholder 7">
            <a:extLst>
              <a:ext uri="{FF2B5EF4-FFF2-40B4-BE49-F238E27FC236}">
                <a16:creationId xmlns:a16="http://schemas.microsoft.com/office/drawing/2014/main" id="{AEC86FD7-A6BD-4EB1-987E-730827CC2430}"/>
              </a:ext>
            </a:extLst>
          </p:cNvPr>
          <p:cNvSpPr>
            <a:spLocks noGrp="1"/>
          </p:cNvSpPr>
          <p:nvPr>
            <p:ph type="ftr" sz="quarter" idx="11"/>
          </p:nvPr>
        </p:nvSpPr>
        <p:spPr/>
        <p:txBody>
          <a:bodyPr/>
          <a:lstStyle>
            <a:lvl1pPr>
              <a:defRPr sz="1100"/>
            </a:lvl1pPr>
          </a:lstStyle>
          <a:p>
            <a:r>
              <a:rPr lang="en-US" dirty="0"/>
              <a:t>“Project 1”</a:t>
            </a:r>
          </a:p>
        </p:txBody>
      </p:sp>
      <p:sp>
        <p:nvSpPr>
          <p:cNvPr id="9" name="Slide Number Placeholder 8">
            <a:extLst>
              <a:ext uri="{FF2B5EF4-FFF2-40B4-BE49-F238E27FC236}">
                <a16:creationId xmlns:a16="http://schemas.microsoft.com/office/drawing/2014/main" id="{82E1D893-59FE-48BC-9F74-E621D8D1FFA5}"/>
              </a:ext>
            </a:extLst>
          </p:cNvPr>
          <p:cNvSpPr>
            <a:spLocks noGrp="1"/>
          </p:cNvSpPr>
          <p:nvPr>
            <p:ph type="sldNum" sz="quarter" idx="12"/>
          </p:nvPr>
        </p:nvSpPr>
        <p:spPr/>
        <p:txBody>
          <a:bodyPr/>
          <a:lstStyle/>
          <a:p>
            <a:fld id="{921CBE81-14BD-7343-B359-01BCBA3179F9}" type="slidenum">
              <a:rPr lang="en-US" smtClean="0"/>
              <a:t>‹#›</a:t>
            </a:fld>
            <a:endParaRPr lang="en-US"/>
          </a:p>
        </p:txBody>
      </p:sp>
      <p:sp>
        <p:nvSpPr>
          <p:cNvPr id="10" name="Title 9">
            <a:extLst>
              <a:ext uri="{FF2B5EF4-FFF2-40B4-BE49-F238E27FC236}">
                <a16:creationId xmlns:a16="http://schemas.microsoft.com/office/drawing/2014/main" id="{9E707D40-EE05-4B60-8551-07676345D6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628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67B6-8B96-4BD5-B135-CEA3ADAA694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203941A-8500-495B-AF44-5E121B04E338}"/>
              </a:ext>
            </a:extLst>
          </p:cNvPr>
          <p:cNvSpPr>
            <a:spLocks noGrp="1"/>
          </p:cNvSpPr>
          <p:nvPr>
            <p:ph type="dt" sz="half" idx="10"/>
          </p:nvPr>
        </p:nvSpPr>
        <p:spPr/>
        <p:txBody>
          <a:bodyPr/>
          <a:lstStyle/>
          <a:p>
            <a:fld id="{F675E625-77BC-244E-AC7E-F14C30CC65E6}" type="datetime1">
              <a:rPr lang="en-US" smtClean="0"/>
              <a:t>1/17/24</a:t>
            </a:fld>
            <a:endParaRPr lang="en-US" dirty="0"/>
          </a:p>
        </p:txBody>
      </p:sp>
      <p:sp>
        <p:nvSpPr>
          <p:cNvPr id="4" name="Footer Placeholder 3">
            <a:extLst>
              <a:ext uri="{FF2B5EF4-FFF2-40B4-BE49-F238E27FC236}">
                <a16:creationId xmlns:a16="http://schemas.microsoft.com/office/drawing/2014/main" id="{EA9C0DBF-7820-4A8F-A019-2A081EA3D6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5F169B-D0AC-4E88-8389-26339934D9F5}"/>
              </a:ext>
            </a:extLst>
          </p:cNvPr>
          <p:cNvSpPr>
            <a:spLocks noGrp="1"/>
          </p:cNvSpPr>
          <p:nvPr>
            <p:ph type="sldNum" sz="quarter" idx="12"/>
          </p:nvPr>
        </p:nvSpPr>
        <p:spPr/>
        <p:txBody>
          <a:bodyPr/>
          <a:lstStyle/>
          <a:p>
            <a:fld id="{921CBE81-14BD-7343-B359-01BCBA3179F9}" type="slidenum">
              <a:rPr lang="en-US" smtClean="0"/>
              <a:t>‹#›</a:t>
            </a:fld>
            <a:endParaRPr lang="en-US"/>
          </a:p>
        </p:txBody>
      </p:sp>
    </p:spTree>
    <p:extLst>
      <p:ext uri="{BB962C8B-B14F-4D97-AF65-F5344CB8AC3E}">
        <p14:creationId xmlns:p14="http://schemas.microsoft.com/office/powerpoint/2010/main" val="3913103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80"/>
            <a:ext cx="7772400" cy="1021556"/>
          </a:xfrm>
        </p:spPr>
        <p:txBody>
          <a:bodyPr anchor="t"/>
          <a:lstStyle>
            <a:lvl1pPr algn="l">
              <a:defRPr sz="1688"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baseline="0"/>
            </a:lvl1pPr>
            <a:lvl2pPr marL="192872" indent="0">
              <a:buNone/>
              <a:defRPr sz="760"/>
            </a:lvl2pPr>
            <a:lvl3pPr marL="385743" indent="0">
              <a:buNone/>
              <a:defRPr sz="675"/>
            </a:lvl3pPr>
            <a:lvl4pPr marL="578615" indent="0">
              <a:buNone/>
              <a:defRPr sz="591"/>
            </a:lvl4pPr>
            <a:lvl5pPr marL="771487" indent="0">
              <a:buNone/>
              <a:defRPr sz="591"/>
            </a:lvl5pPr>
            <a:lvl6pPr marL="964358" indent="0">
              <a:buNone/>
              <a:defRPr sz="591"/>
            </a:lvl6pPr>
            <a:lvl7pPr marL="1157229" indent="0">
              <a:buNone/>
              <a:defRPr sz="591"/>
            </a:lvl7pPr>
            <a:lvl8pPr marL="1350101" indent="0">
              <a:buNone/>
              <a:defRPr sz="591"/>
            </a:lvl8pPr>
            <a:lvl9pPr marL="1542974" indent="0">
              <a:buNone/>
              <a:defRPr sz="5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8FA8DF0-01E3-5345-8D75-71A0BE1C66D1}" type="datetime1">
              <a:rPr lang="en-US" smtClean="0"/>
              <a:t>1/17/24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4265613" y="4825093"/>
            <a:ext cx="685800" cy="171450"/>
          </a:xfrm>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770480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711200"/>
            <a:ext cx="4495800" cy="4203700"/>
          </a:xfrm>
        </p:spPr>
        <p:txBody>
          <a:bodyPr/>
          <a:lstStyle>
            <a:lvl1pPr>
              <a:defRPr sz="1800"/>
            </a:lvl1pPr>
            <a:lvl2pPr>
              <a:defRPr sz="1350"/>
            </a:lvl2pPr>
            <a:lvl3pPr>
              <a:defRPr sz="1350"/>
            </a:lvl3pPr>
            <a:lvl4pPr>
              <a:defRPr sz="1350"/>
            </a:lvl4pPr>
            <a:lvl5pPr>
              <a:defRPr sz="135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711200"/>
            <a:ext cx="4495800" cy="4203700"/>
          </a:xfrm>
        </p:spPr>
        <p:txBody>
          <a:bodyPr/>
          <a:lstStyle>
            <a:lvl1pPr>
              <a:defRPr sz="1800"/>
            </a:lvl1pPr>
            <a:lvl2pPr>
              <a:defRPr sz="1350"/>
            </a:lvl2pPr>
            <a:lvl3pPr>
              <a:defRPr sz="1350"/>
            </a:lvl3pPr>
            <a:lvl4pPr>
              <a:defRPr sz="1350"/>
            </a:lvl4pPr>
            <a:lvl5pPr>
              <a:defRPr sz="135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C628F4DE-D8AE-D649-944C-FF2CBD06F161}" type="datetime1">
              <a:rPr lang="en-US" smtClean="0"/>
              <a:t>1/17/24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989779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3546"/>
            <a:ext cx="4040188" cy="651801"/>
          </a:xfrm>
        </p:spPr>
        <p:txBody>
          <a:bodyPr anchor="b"/>
          <a:lstStyle>
            <a:lvl1pPr marL="0" indent="0">
              <a:buNone/>
              <a:defRPr sz="1800" b="1"/>
            </a:lvl1pPr>
            <a:lvl2pPr marL="192872" indent="0">
              <a:buNone/>
              <a:defRPr sz="844" b="1"/>
            </a:lvl2pPr>
            <a:lvl3pPr marL="385743" indent="0">
              <a:buNone/>
              <a:defRPr sz="760" b="1"/>
            </a:lvl3pPr>
            <a:lvl4pPr marL="578615" indent="0">
              <a:buNone/>
              <a:defRPr sz="675" b="1"/>
            </a:lvl4pPr>
            <a:lvl5pPr marL="771487" indent="0">
              <a:buNone/>
              <a:defRPr sz="675" b="1"/>
            </a:lvl5pPr>
            <a:lvl6pPr marL="964358" indent="0">
              <a:buNone/>
              <a:defRPr sz="675" b="1"/>
            </a:lvl6pPr>
            <a:lvl7pPr marL="1157229" indent="0">
              <a:buNone/>
              <a:defRPr sz="675" b="1"/>
            </a:lvl7pPr>
            <a:lvl8pPr marL="1350101" indent="0">
              <a:buNone/>
              <a:defRPr sz="675" b="1"/>
            </a:lvl8pPr>
            <a:lvl9pPr marL="1542974"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1096310"/>
            <a:ext cx="4040188" cy="3704294"/>
          </a:xfrm>
        </p:spPr>
        <p:txBody>
          <a:bodyPr/>
          <a:lstStyle>
            <a:lvl1pPr>
              <a:defRPr sz="1500"/>
            </a:lvl1pPr>
            <a:lvl2pPr>
              <a:defRPr sz="1350"/>
            </a:lvl2pPr>
            <a:lvl3pPr>
              <a:defRPr sz="1350"/>
            </a:lvl3pPr>
            <a:lvl4pPr>
              <a:defRPr sz="1350"/>
            </a:lvl4pPr>
            <a:lvl5pPr>
              <a:defRPr sz="1350"/>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4" y="383546"/>
            <a:ext cx="4041775" cy="651801"/>
          </a:xfrm>
        </p:spPr>
        <p:txBody>
          <a:bodyPr anchor="b"/>
          <a:lstStyle>
            <a:lvl1pPr marL="0" indent="0">
              <a:buNone/>
              <a:defRPr sz="1800" b="1"/>
            </a:lvl1pPr>
            <a:lvl2pPr marL="192872" indent="0">
              <a:buNone/>
              <a:defRPr sz="844" b="1"/>
            </a:lvl2pPr>
            <a:lvl3pPr marL="385743" indent="0">
              <a:buNone/>
              <a:defRPr sz="760" b="1"/>
            </a:lvl3pPr>
            <a:lvl4pPr marL="578615" indent="0">
              <a:buNone/>
              <a:defRPr sz="675" b="1"/>
            </a:lvl4pPr>
            <a:lvl5pPr marL="771487" indent="0">
              <a:buNone/>
              <a:defRPr sz="675" b="1"/>
            </a:lvl5pPr>
            <a:lvl6pPr marL="964358" indent="0">
              <a:buNone/>
              <a:defRPr sz="675" b="1"/>
            </a:lvl6pPr>
            <a:lvl7pPr marL="1157229" indent="0">
              <a:buNone/>
              <a:defRPr sz="675" b="1"/>
            </a:lvl7pPr>
            <a:lvl8pPr marL="1350101" indent="0">
              <a:buNone/>
              <a:defRPr sz="675" b="1"/>
            </a:lvl8pPr>
            <a:lvl9pPr marL="1542974"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34" y="1096310"/>
            <a:ext cx="4041775" cy="3704294"/>
          </a:xfrm>
        </p:spPr>
        <p:txBody>
          <a:bodyPr/>
          <a:lstStyle>
            <a:lvl1pPr>
              <a:defRPr sz="1500"/>
            </a:lvl1pPr>
            <a:lvl2pPr>
              <a:defRPr sz="1350"/>
            </a:lvl2pPr>
            <a:lvl3pPr>
              <a:defRPr sz="1350"/>
            </a:lvl3pPr>
            <a:lvl4pPr>
              <a:defRPr sz="1350"/>
            </a:lvl4pPr>
            <a:lvl5pPr>
              <a:defRPr sz="1350"/>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A059E6EB-8E51-D346-939F-1BC6678A444A}" type="datetime1">
              <a:rPr lang="en-US" smtClean="0"/>
              <a:t>1/17/24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36823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75" indent="0">
              <a:buNone/>
              <a:defRPr sz="1400"/>
            </a:lvl2pPr>
            <a:lvl3pPr marL="685749" indent="0">
              <a:buNone/>
              <a:defRPr sz="1200"/>
            </a:lvl3pPr>
            <a:lvl4pPr marL="1028624" indent="0">
              <a:buNone/>
              <a:defRPr sz="1100"/>
            </a:lvl4pPr>
            <a:lvl5pPr marL="1371498" indent="0">
              <a:buNone/>
              <a:defRPr sz="1100"/>
            </a:lvl5pPr>
            <a:lvl6pPr marL="1714373" indent="0">
              <a:buNone/>
              <a:defRPr sz="1100"/>
            </a:lvl6pPr>
            <a:lvl7pPr marL="2057246" indent="0">
              <a:buNone/>
              <a:defRPr sz="1100"/>
            </a:lvl7pPr>
            <a:lvl8pPr marL="2400120" indent="0">
              <a:buNone/>
              <a:defRPr sz="1100"/>
            </a:lvl8pPr>
            <a:lvl9pPr marL="2742995" indent="0">
              <a:buNone/>
              <a:defRPr sz="1100"/>
            </a:lvl9pPr>
          </a:lstStyle>
          <a:p>
            <a:pPr lvl="0"/>
            <a:r>
              <a:rPr lang="en-US" dirty="0"/>
              <a:t>Click to edit Master text styles</a:t>
            </a:r>
          </a:p>
        </p:txBody>
      </p:sp>
    </p:spTree>
    <p:extLst>
      <p:ext uri="{BB962C8B-B14F-4D97-AF65-F5344CB8AC3E}">
        <p14:creationId xmlns:p14="http://schemas.microsoft.com/office/powerpoint/2010/main" val="341525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2906432-BADB-A34E-841E-5ED0A87A5755}" type="datetime1">
              <a:rPr lang="en-US" smtClean="0"/>
              <a:t>1/17/24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691076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0F68EBE-6FA4-824D-935F-73A53145BB73}" type="datetime1">
              <a:rPr lang="en-US" smtClean="0"/>
              <a:t>1/17/24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3321232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660406"/>
            <a:ext cx="3008313" cy="6683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660401"/>
            <a:ext cx="5111750" cy="4186635"/>
          </a:xfrm>
        </p:spPr>
        <p:txBody>
          <a:bodyPr/>
          <a:lstStyle>
            <a:lvl1pPr>
              <a:defRPr sz="1800"/>
            </a:lvl1pPr>
            <a:lvl2pPr>
              <a:defRPr sz="1350"/>
            </a:lvl2pPr>
            <a:lvl3pPr>
              <a:defRPr sz="1350"/>
            </a:lvl3pPr>
            <a:lvl4pPr>
              <a:defRPr sz="1350"/>
            </a:lvl4pPr>
            <a:lvl5pPr>
              <a:defRPr sz="1350"/>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7" y="1328739"/>
            <a:ext cx="3008313" cy="3518297"/>
          </a:xfrm>
        </p:spPr>
        <p:txBody>
          <a:bodyPr/>
          <a:lstStyle>
            <a:lvl1pPr marL="0" indent="0">
              <a:buNone/>
              <a:defRPr sz="1350"/>
            </a:lvl1pPr>
            <a:lvl2pPr marL="192872" indent="0">
              <a:buNone/>
              <a:defRPr sz="506"/>
            </a:lvl2pPr>
            <a:lvl3pPr marL="385743" indent="0">
              <a:buNone/>
              <a:defRPr sz="422"/>
            </a:lvl3pPr>
            <a:lvl4pPr marL="578615" indent="0">
              <a:buNone/>
              <a:defRPr sz="380"/>
            </a:lvl4pPr>
            <a:lvl5pPr marL="771487" indent="0">
              <a:buNone/>
              <a:defRPr sz="380"/>
            </a:lvl5pPr>
            <a:lvl6pPr marL="964358" indent="0">
              <a:buNone/>
              <a:defRPr sz="380"/>
            </a:lvl6pPr>
            <a:lvl7pPr marL="1157229" indent="0">
              <a:buNone/>
              <a:defRPr sz="380"/>
            </a:lvl7pPr>
            <a:lvl8pPr marL="1350101" indent="0">
              <a:buNone/>
              <a:defRPr sz="380"/>
            </a:lvl8pPr>
            <a:lvl9pPr marL="1542974"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1B92AA7-D556-D148-90AC-86BEBEA90A7A}" type="datetime1">
              <a:rPr lang="en-US" smtClean="0"/>
              <a:t>1/17/24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332464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5"/>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670566"/>
            <a:ext cx="5486400" cy="2875121"/>
          </a:xfrm>
        </p:spPr>
        <p:txBody>
          <a:bodyPr/>
          <a:lstStyle>
            <a:lvl1pPr marL="0" indent="0">
              <a:buNone/>
              <a:defRPr sz="1350"/>
            </a:lvl1pPr>
            <a:lvl2pPr marL="192872" indent="0">
              <a:buNone/>
              <a:defRPr sz="1181"/>
            </a:lvl2pPr>
            <a:lvl3pPr marL="385743" indent="0">
              <a:buNone/>
              <a:defRPr sz="1013"/>
            </a:lvl3pPr>
            <a:lvl4pPr marL="578615" indent="0">
              <a:buNone/>
              <a:defRPr sz="844"/>
            </a:lvl4pPr>
            <a:lvl5pPr marL="771487" indent="0">
              <a:buNone/>
              <a:defRPr sz="844"/>
            </a:lvl5pPr>
            <a:lvl6pPr marL="964358" indent="0">
              <a:buNone/>
              <a:defRPr sz="844"/>
            </a:lvl6pPr>
            <a:lvl7pPr marL="1157229" indent="0">
              <a:buNone/>
              <a:defRPr sz="844"/>
            </a:lvl7pPr>
            <a:lvl8pPr marL="1350101" indent="0">
              <a:buNone/>
              <a:defRPr sz="844"/>
            </a:lvl8pPr>
            <a:lvl9pPr marL="1542974" indent="0">
              <a:buNone/>
              <a:defRPr sz="844"/>
            </a:lvl9pPr>
          </a:lstStyle>
          <a:p>
            <a:pPr lvl="0"/>
            <a:r>
              <a:rPr lang="en-US" noProof="0"/>
              <a:t>Click icon to add picture</a:t>
            </a:r>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350"/>
            </a:lvl1pPr>
            <a:lvl2pPr marL="192872" indent="0">
              <a:buNone/>
              <a:defRPr sz="506"/>
            </a:lvl2pPr>
            <a:lvl3pPr marL="385743" indent="0">
              <a:buNone/>
              <a:defRPr sz="422"/>
            </a:lvl3pPr>
            <a:lvl4pPr marL="578615" indent="0">
              <a:buNone/>
              <a:defRPr sz="380"/>
            </a:lvl4pPr>
            <a:lvl5pPr marL="771487" indent="0">
              <a:buNone/>
              <a:defRPr sz="380"/>
            </a:lvl5pPr>
            <a:lvl6pPr marL="964358" indent="0">
              <a:buNone/>
              <a:defRPr sz="380"/>
            </a:lvl6pPr>
            <a:lvl7pPr marL="1157229" indent="0">
              <a:buNone/>
              <a:defRPr sz="380"/>
            </a:lvl7pPr>
            <a:lvl8pPr marL="1350101" indent="0">
              <a:buNone/>
              <a:defRPr sz="380"/>
            </a:lvl8pPr>
            <a:lvl9pPr marL="1542974"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E22AAA7-22AC-304C-85D6-3010EFDDF9CA}" type="datetime1">
              <a:rPr lang="en-US" smtClean="0"/>
              <a:t>1/17/24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624069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4C05178-31D7-F241-9108-06EF752F4F76}" type="datetime1">
              <a:rPr lang="en-US" smtClean="0"/>
              <a:t>1/17/24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491131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0720"/>
            <a:ext cx="2286000" cy="42913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80720"/>
            <a:ext cx="6705600" cy="42913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3EB5F0E2-D373-AD4E-988C-E679C029E370}" type="datetime1">
              <a:rPr lang="en-US" smtClean="0"/>
              <a:t>1/17/24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366804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1680" y="142240"/>
            <a:ext cx="7762240" cy="400050"/>
          </a:xfrm>
        </p:spPr>
        <p:txBody>
          <a:bodyPr/>
          <a:lstStyle/>
          <a:p>
            <a:r>
              <a:rPr lang="en-US"/>
              <a:t>Click to edit Master title style</a:t>
            </a:r>
          </a:p>
        </p:txBody>
      </p:sp>
      <p:sp>
        <p:nvSpPr>
          <p:cNvPr id="3" name="Content Placeholder 2"/>
          <p:cNvSpPr>
            <a:spLocks noGrp="1"/>
          </p:cNvSpPr>
          <p:nvPr>
            <p:ph sz="half" idx="1"/>
          </p:nvPr>
        </p:nvSpPr>
        <p:spPr>
          <a:xfrm>
            <a:off x="0" y="727710"/>
            <a:ext cx="9144000" cy="211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936244"/>
            <a:ext cx="9144000" cy="1921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282D27C8-ACFC-5341-A095-6F4142B8E301}" type="datetime1">
              <a:rPr lang="en-US" smtClean="0"/>
              <a:t>1/17/24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273824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619760"/>
          </a:xfrm>
        </p:spPr>
        <p:txBody>
          <a:bodyPr/>
          <a:lstStyle/>
          <a:p>
            <a:r>
              <a:rPr lang="en-US"/>
              <a:t>Click to edit Master title style</a:t>
            </a:r>
          </a:p>
        </p:txBody>
      </p:sp>
      <p:sp>
        <p:nvSpPr>
          <p:cNvPr id="3" name="Text Placeholder 2"/>
          <p:cNvSpPr>
            <a:spLocks noGrp="1"/>
          </p:cNvSpPr>
          <p:nvPr>
            <p:ph type="body" sz="half" idx="1"/>
          </p:nvPr>
        </p:nvSpPr>
        <p:spPr>
          <a:xfrm>
            <a:off x="0" y="690884"/>
            <a:ext cx="4495800" cy="4224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90884"/>
            <a:ext cx="4495800" cy="4224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7AF61658-6470-9444-BE6B-BBE48ADCC57C}" type="datetime1">
              <a:rPr lang="en-US" smtClean="0"/>
              <a:t>1/17/24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3219421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4CEA-4A0F-475D-A56F-5A8C98EEBE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A90811-4405-4E4F-8A9E-58C986A4F9C7}"/>
              </a:ext>
            </a:extLst>
          </p:cNvPr>
          <p:cNvSpPr>
            <a:spLocks noGrp="1"/>
          </p:cNvSpPr>
          <p:nvPr>
            <p:ph type="dt" sz="half" idx="10"/>
          </p:nvPr>
        </p:nvSpPr>
        <p:spPr/>
        <p:txBody>
          <a:bodyPr/>
          <a:lstStyle/>
          <a:p>
            <a:fld id="{15D6FA18-A320-144B-9181-DC8C8A02AF3F}" type="datetime1">
              <a:rPr lang="en-US" smtClean="0"/>
              <a:t>1/17/24</a:t>
            </a:fld>
            <a:endParaRPr lang="en-US" dirty="0"/>
          </a:p>
        </p:txBody>
      </p:sp>
      <p:sp>
        <p:nvSpPr>
          <p:cNvPr id="4" name="Footer Placeholder 3">
            <a:extLst>
              <a:ext uri="{FF2B5EF4-FFF2-40B4-BE49-F238E27FC236}">
                <a16:creationId xmlns:a16="http://schemas.microsoft.com/office/drawing/2014/main" id="{B5EE4C53-271F-47B4-81BF-BAF6813EFD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D74C28-D9D3-4C6B-83A4-D10E231AB381}"/>
              </a:ext>
            </a:extLst>
          </p:cNvPr>
          <p:cNvSpPr>
            <a:spLocks noGrp="1"/>
          </p:cNvSpPr>
          <p:nvPr>
            <p:ph type="sldNum" sz="quarter" idx="12"/>
          </p:nvPr>
        </p:nvSpPr>
        <p:spPr/>
        <p:txBody>
          <a:bodyPr/>
          <a:lstStyle/>
          <a:p>
            <a:fld id="{921CBE81-14BD-7343-B359-01BCBA3179F9}" type="slidenum">
              <a:rPr lang="en-US" smtClean="0"/>
              <a:t>‹#›</a:t>
            </a:fld>
            <a:endParaRPr lang="en-US"/>
          </a:p>
        </p:txBody>
      </p:sp>
      <p:grpSp>
        <p:nvGrpSpPr>
          <p:cNvPr id="6" name="Group 5">
            <a:extLst>
              <a:ext uri="{FF2B5EF4-FFF2-40B4-BE49-F238E27FC236}">
                <a16:creationId xmlns:a16="http://schemas.microsoft.com/office/drawing/2014/main" id="{9E9ABB17-6AA9-447E-B483-F690DE5A12FE}"/>
              </a:ext>
            </a:extLst>
          </p:cNvPr>
          <p:cNvGrpSpPr/>
          <p:nvPr userDrawn="1"/>
        </p:nvGrpSpPr>
        <p:grpSpPr>
          <a:xfrm rot="10800000">
            <a:off x="3699515" y="-6"/>
            <a:ext cx="4713062" cy="5143500"/>
            <a:chOff x="1191628" y="744701"/>
            <a:chExt cx="5211494" cy="6113299"/>
          </a:xfrm>
          <a:solidFill>
            <a:srgbClr val="C00000">
              <a:alpha val="80000"/>
            </a:srgbClr>
          </a:solidFill>
        </p:grpSpPr>
        <p:sp>
          <p:nvSpPr>
            <p:cNvPr id="7" name="Parallelogram 6">
              <a:extLst>
                <a:ext uri="{FF2B5EF4-FFF2-40B4-BE49-F238E27FC236}">
                  <a16:creationId xmlns:a16="http://schemas.microsoft.com/office/drawing/2014/main" id="{21D69970-738E-47CC-8AB5-E185CA1F4F0B}"/>
                </a:ext>
              </a:extLst>
            </p:cNvPr>
            <p:cNvSpPr/>
            <p:nvPr/>
          </p:nvSpPr>
          <p:spPr>
            <a:xfrm>
              <a:off x="1191628" y="744701"/>
              <a:ext cx="4385624" cy="3041561"/>
            </a:xfrm>
            <a:prstGeom prst="parallelogram">
              <a:avLst>
                <a:gd name="adj" fmla="val 640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8" name="Parallelogram 7">
              <a:extLst>
                <a:ext uri="{FF2B5EF4-FFF2-40B4-BE49-F238E27FC236}">
                  <a16:creationId xmlns:a16="http://schemas.microsoft.com/office/drawing/2014/main" id="{A6A9696F-EE66-42A6-8FAD-4E895B63B9B8}"/>
                </a:ext>
              </a:extLst>
            </p:cNvPr>
            <p:cNvSpPr/>
            <p:nvPr userDrawn="1"/>
          </p:nvSpPr>
          <p:spPr>
            <a:xfrm>
              <a:off x="2017498" y="3816439"/>
              <a:ext cx="4385624" cy="3041561"/>
            </a:xfrm>
            <a:prstGeom prst="parallelogram">
              <a:avLst>
                <a:gd name="adj" fmla="val 640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accent1"/>
                </a:solidFill>
              </a:endParaRPr>
            </a:p>
          </p:txBody>
        </p:sp>
      </p:grpSp>
      <p:sp>
        <p:nvSpPr>
          <p:cNvPr id="9" name="Picture Placeholder 4">
            <a:extLst>
              <a:ext uri="{FF2B5EF4-FFF2-40B4-BE49-F238E27FC236}">
                <a16:creationId xmlns:a16="http://schemas.microsoft.com/office/drawing/2014/main" id="{337B19A6-3724-4D3C-9C64-01775AB62861}"/>
              </a:ext>
            </a:extLst>
          </p:cNvPr>
          <p:cNvSpPr>
            <a:spLocks noGrp="1"/>
          </p:cNvSpPr>
          <p:nvPr>
            <p:ph type="pic" sz="quarter" idx="13"/>
          </p:nvPr>
        </p:nvSpPr>
        <p:spPr>
          <a:xfrm>
            <a:off x="3791175" y="954538"/>
            <a:ext cx="4621402" cy="3209021"/>
          </a:xfrm>
          <a:custGeom>
            <a:avLst/>
            <a:gdLst>
              <a:gd name="connsiteX0" fmla="*/ 25666 w 4815418"/>
              <a:gd name="connsiteY0" fmla="*/ 0 h 2287506"/>
              <a:gd name="connsiteX1" fmla="*/ 4789752 w 4815418"/>
              <a:gd name="connsiteY1" fmla="*/ 0 h 2287506"/>
              <a:gd name="connsiteX2" fmla="*/ 4815418 w 4815418"/>
              <a:gd name="connsiteY2" fmla="*/ 25666 h 2287506"/>
              <a:gd name="connsiteX3" fmla="*/ 4815418 w 4815418"/>
              <a:gd name="connsiteY3" fmla="*/ 2287506 h 2287506"/>
              <a:gd name="connsiteX4" fmla="*/ 0 w 4815418"/>
              <a:gd name="connsiteY4" fmla="*/ 2287506 h 2287506"/>
              <a:gd name="connsiteX5" fmla="*/ 0 w 4815418"/>
              <a:gd name="connsiteY5" fmla="*/ 25666 h 2287506"/>
              <a:gd name="connsiteX6" fmla="*/ 25666 w 4815418"/>
              <a:gd name="connsiteY6" fmla="*/ 0 h 228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5418" h="2287506">
                <a:moveTo>
                  <a:pt x="25666" y="0"/>
                </a:moveTo>
                <a:lnTo>
                  <a:pt x="4789752" y="0"/>
                </a:lnTo>
                <a:cubicBezTo>
                  <a:pt x="4803927" y="0"/>
                  <a:pt x="4815418" y="11491"/>
                  <a:pt x="4815418" y="25666"/>
                </a:cubicBezTo>
                <a:lnTo>
                  <a:pt x="4815418" y="2287506"/>
                </a:lnTo>
                <a:lnTo>
                  <a:pt x="0" y="2287506"/>
                </a:lnTo>
                <a:lnTo>
                  <a:pt x="0" y="25666"/>
                </a:lnTo>
                <a:cubicBezTo>
                  <a:pt x="0" y="11491"/>
                  <a:pt x="11491" y="0"/>
                  <a:pt x="25666" y="0"/>
                </a:cubicBezTo>
                <a:close/>
              </a:path>
            </a:pathLst>
          </a:custGeom>
        </p:spPr>
        <p:txBody>
          <a:bodyPr wrap="square">
            <a:noAutofit/>
          </a:bodyPr>
          <a:lstStyle>
            <a:lvl1pPr marL="0" indent="0">
              <a:buNone/>
              <a:defRPr sz="1500">
                <a:solidFill>
                  <a:schemeClr val="accent4"/>
                </a:solidFill>
              </a:defRPr>
            </a:lvl1pPr>
          </a:lstStyle>
          <a:p>
            <a:endParaRPr lang="id-ID"/>
          </a:p>
        </p:txBody>
      </p:sp>
    </p:spTree>
    <p:extLst>
      <p:ext uri="{BB962C8B-B14F-4D97-AF65-F5344CB8AC3E}">
        <p14:creationId xmlns:p14="http://schemas.microsoft.com/office/powerpoint/2010/main" val="39589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2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1" fill="hold" nodeType="withEffect">
                                  <p:stCondLst>
                                    <p:cond delay="27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CAE3A90-E8EA-4204-9AA7-A0011087E0CA}"/>
              </a:ext>
            </a:extLst>
          </p:cNvPr>
          <p:cNvSpPr>
            <a:spLocks noGrp="1"/>
          </p:cNvSpPr>
          <p:nvPr>
            <p:ph type="pic" sz="quarter" idx="10"/>
          </p:nvPr>
        </p:nvSpPr>
        <p:spPr>
          <a:xfrm>
            <a:off x="0" y="1"/>
            <a:ext cx="5155809" cy="3724421"/>
          </a:xfrm>
          <a:custGeom>
            <a:avLst/>
            <a:gdLst>
              <a:gd name="connsiteX0" fmla="*/ 0 w 6874412"/>
              <a:gd name="connsiteY0" fmla="*/ 0 h 4965895"/>
              <a:gd name="connsiteX1" fmla="*/ 6874412 w 6874412"/>
              <a:gd name="connsiteY1" fmla="*/ 0 h 4965895"/>
              <a:gd name="connsiteX2" fmla="*/ 6874412 w 6874412"/>
              <a:gd name="connsiteY2" fmla="*/ 4965895 h 4965895"/>
              <a:gd name="connsiteX3" fmla="*/ 0 w 6874412"/>
              <a:gd name="connsiteY3" fmla="*/ 4965895 h 4965895"/>
            </a:gdLst>
            <a:ahLst/>
            <a:cxnLst>
              <a:cxn ang="0">
                <a:pos x="connsiteX0" y="connsiteY0"/>
              </a:cxn>
              <a:cxn ang="0">
                <a:pos x="connsiteX1" y="connsiteY1"/>
              </a:cxn>
              <a:cxn ang="0">
                <a:pos x="connsiteX2" y="connsiteY2"/>
              </a:cxn>
              <a:cxn ang="0">
                <a:pos x="connsiteX3" y="connsiteY3"/>
              </a:cxn>
            </a:cxnLst>
            <a:rect l="l" t="t" r="r" b="b"/>
            <a:pathLst>
              <a:path w="6874412" h="4965895">
                <a:moveTo>
                  <a:pt x="0" y="0"/>
                </a:moveTo>
                <a:lnTo>
                  <a:pt x="6874412" y="0"/>
                </a:lnTo>
                <a:lnTo>
                  <a:pt x="6874412" y="4965895"/>
                </a:lnTo>
                <a:lnTo>
                  <a:pt x="0" y="4965895"/>
                </a:ln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216150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6348"/>
          </a:xfrm>
        </p:spPr>
        <p:txBody>
          <a:bodyPr/>
          <a:lstStyle/>
          <a:p>
            <a:r>
              <a:rPr lang="en-US"/>
              <a:t>Click to edit Master title style</a:t>
            </a:r>
          </a:p>
        </p:txBody>
      </p:sp>
      <p:sp>
        <p:nvSpPr>
          <p:cNvPr id="3" name="Content Placeholder 2"/>
          <p:cNvSpPr>
            <a:spLocks noGrp="1"/>
          </p:cNvSpPr>
          <p:nvPr>
            <p:ph sz="half" idx="1"/>
          </p:nvPr>
        </p:nvSpPr>
        <p:spPr>
          <a:xfrm>
            <a:off x="457200" y="742950"/>
            <a:ext cx="4038600" cy="39433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42950"/>
            <a:ext cx="4038600" cy="39433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384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324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48800" y="532943"/>
            <a:ext cx="7645418" cy="558166"/>
          </a:xfrm>
          <a:prstGeom prst="rect">
            <a:avLst/>
          </a:prstGeom>
        </p:spPr>
        <p:txBody>
          <a:bodyPr lIns="0" tIns="0" rIns="0" bIns="0" anchor="ctr">
            <a:spAutoFit/>
          </a:bodyPr>
          <a:lstStyle/>
          <a:p>
            <a:pPr algn="ctr"/>
            <a:endParaRPr lang="en-US" sz="3627" b="0" strike="noStrike" spc="-1">
              <a:latin typeface="Arial"/>
            </a:endParaRPr>
          </a:p>
        </p:txBody>
      </p:sp>
      <p:sp>
        <p:nvSpPr>
          <p:cNvPr id="6" name="PlaceHolder 2"/>
          <p:cNvSpPr>
            <a:spLocks noGrp="1"/>
          </p:cNvSpPr>
          <p:nvPr>
            <p:ph type="subTitle"/>
          </p:nvPr>
        </p:nvSpPr>
        <p:spPr>
          <a:xfrm>
            <a:off x="748800" y="2520402"/>
            <a:ext cx="7645418" cy="325923"/>
          </a:xfrm>
          <a:prstGeom prst="rect">
            <a:avLst/>
          </a:prstGeom>
        </p:spPr>
        <p:txBody>
          <a:bodyPr lIns="0" tIns="0" rIns="0" bIns="0" anchor="ctr">
            <a:spAutoFit/>
          </a:bodyPr>
          <a:lstStyle/>
          <a:p>
            <a:pPr algn="ctr"/>
            <a:endParaRPr lang="en-US" sz="2118" b="0" strike="noStrike" spc="-1">
              <a:latin typeface="Arial"/>
            </a:endParaRPr>
          </a:p>
        </p:txBody>
      </p:sp>
    </p:spTree>
    <p:extLst>
      <p:ext uri="{BB962C8B-B14F-4D97-AF65-F5344CB8AC3E}">
        <p14:creationId xmlns:p14="http://schemas.microsoft.com/office/powerpoint/2010/main" val="2719071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FCD6291-4154-4983-877E-F40969E5BBCC}"/>
              </a:ext>
            </a:extLst>
          </p:cNvPr>
          <p:cNvSpPr>
            <a:spLocks noGrp="1"/>
          </p:cNvSpPr>
          <p:nvPr>
            <p:ph type="pic" sz="quarter" idx="10"/>
          </p:nvPr>
        </p:nvSpPr>
        <p:spPr>
          <a:xfrm>
            <a:off x="3114676" y="400050"/>
            <a:ext cx="2343149" cy="3314700"/>
          </a:xfrm>
          <a:prstGeom prst="rect">
            <a:avLst/>
          </a:prstGeom>
        </p:spPr>
        <p:txBody>
          <a:bodyPr/>
          <a:lstStyle>
            <a:lvl1pPr>
              <a:defRPr sz="750"/>
            </a:lvl1pPr>
          </a:lstStyle>
          <a:p>
            <a:endParaRPr lang="en-US"/>
          </a:p>
        </p:txBody>
      </p:sp>
      <p:sp>
        <p:nvSpPr>
          <p:cNvPr id="11" name="Picture Placeholder 9">
            <a:extLst>
              <a:ext uri="{FF2B5EF4-FFF2-40B4-BE49-F238E27FC236}">
                <a16:creationId xmlns:a16="http://schemas.microsoft.com/office/drawing/2014/main" id="{C07DC5CB-7070-452A-8BE5-4E2B5FA56239}"/>
              </a:ext>
            </a:extLst>
          </p:cNvPr>
          <p:cNvSpPr>
            <a:spLocks noGrp="1"/>
          </p:cNvSpPr>
          <p:nvPr>
            <p:ph type="pic" sz="quarter" idx="11"/>
          </p:nvPr>
        </p:nvSpPr>
        <p:spPr>
          <a:xfrm>
            <a:off x="5843588" y="0"/>
            <a:ext cx="3300413" cy="3075039"/>
          </a:xfrm>
          <a:prstGeom prst="rect">
            <a:avLst/>
          </a:prstGeom>
        </p:spPr>
        <p:txBody>
          <a:bodyPr/>
          <a:lstStyle>
            <a:lvl1pPr>
              <a:defRPr sz="750"/>
            </a:lvl1pPr>
          </a:lstStyle>
          <a:p>
            <a:endParaRPr lang="en-US"/>
          </a:p>
        </p:txBody>
      </p:sp>
      <p:sp>
        <p:nvSpPr>
          <p:cNvPr id="12" name="Picture Placeholder 9">
            <a:extLst>
              <a:ext uri="{FF2B5EF4-FFF2-40B4-BE49-F238E27FC236}">
                <a16:creationId xmlns:a16="http://schemas.microsoft.com/office/drawing/2014/main" id="{E2E9C87C-5C39-4FB5-B0B7-FCA0074E1969}"/>
              </a:ext>
            </a:extLst>
          </p:cNvPr>
          <p:cNvSpPr>
            <a:spLocks noGrp="1"/>
          </p:cNvSpPr>
          <p:nvPr>
            <p:ph type="pic" sz="quarter" idx="12"/>
          </p:nvPr>
        </p:nvSpPr>
        <p:spPr>
          <a:xfrm>
            <a:off x="5843589" y="3714750"/>
            <a:ext cx="657224" cy="635677"/>
          </a:xfrm>
          <a:prstGeom prst="rect">
            <a:avLst/>
          </a:prstGeom>
        </p:spPr>
        <p:txBody>
          <a:bodyPr/>
          <a:lstStyle>
            <a:lvl1pPr>
              <a:defRPr sz="750"/>
            </a:lvl1pPr>
          </a:lstStyle>
          <a:p>
            <a:endParaRPr lang="en-US"/>
          </a:p>
        </p:txBody>
      </p:sp>
      <p:sp>
        <p:nvSpPr>
          <p:cNvPr id="13" name="Picture Placeholder 9">
            <a:extLst>
              <a:ext uri="{FF2B5EF4-FFF2-40B4-BE49-F238E27FC236}">
                <a16:creationId xmlns:a16="http://schemas.microsoft.com/office/drawing/2014/main" id="{D335057D-3F35-4498-8EE0-90C112315876}"/>
              </a:ext>
            </a:extLst>
          </p:cNvPr>
          <p:cNvSpPr>
            <a:spLocks noGrp="1"/>
          </p:cNvSpPr>
          <p:nvPr>
            <p:ph type="pic" sz="quarter" idx="13"/>
          </p:nvPr>
        </p:nvSpPr>
        <p:spPr>
          <a:xfrm>
            <a:off x="6810377" y="3714750"/>
            <a:ext cx="657224" cy="635677"/>
          </a:xfrm>
          <a:prstGeom prst="rect">
            <a:avLst/>
          </a:prstGeom>
        </p:spPr>
        <p:txBody>
          <a:bodyPr/>
          <a:lstStyle>
            <a:lvl1pPr>
              <a:defRPr sz="750"/>
            </a:lvl1pPr>
          </a:lstStyle>
          <a:p>
            <a:endParaRPr lang="en-US"/>
          </a:p>
        </p:txBody>
      </p:sp>
      <p:sp>
        <p:nvSpPr>
          <p:cNvPr id="14" name="Picture Placeholder 9">
            <a:extLst>
              <a:ext uri="{FF2B5EF4-FFF2-40B4-BE49-F238E27FC236}">
                <a16:creationId xmlns:a16="http://schemas.microsoft.com/office/drawing/2014/main" id="{5C9C9885-992E-48A9-89B2-F0807DEE8F1F}"/>
              </a:ext>
            </a:extLst>
          </p:cNvPr>
          <p:cNvSpPr>
            <a:spLocks noGrp="1"/>
          </p:cNvSpPr>
          <p:nvPr>
            <p:ph type="pic" sz="quarter" idx="14"/>
          </p:nvPr>
        </p:nvSpPr>
        <p:spPr>
          <a:xfrm>
            <a:off x="7777165" y="3714750"/>
            <a:ext cx="657224" cy="635677"/>
          </a:xfrm>
          <a:prstGeom prst="rect">
            <a:avLst/>
          </a:prstGeom>
        </p:spPr>
        <p:txBody>
          <a:bodyPr/>
          <a:lstStyle>
            <a:lvl1pPr>
              <a:defRPr sz="750"/>
            </a:lvl1pPr>
          </a:lstStyle>
          <a:p>
            <a:endParaRPr lang="en-US"/>
          </a:p>
        </p:txBody>
      </p:sp>
      <p:sp>
        <p:nvSpPr>
          <p:cNvPr id="15" name="Picture Placeholder 9">
            <a:extLst>
              <a:ext uri="{FF2B5EF4-FFF2-40B4-BE49-F238E27FC236}">
                <a16:creationId xmlns:a16="http://schemas.microsoft.com/office/drawing/2014/main" id="{A0AA9009-24BF-4F5D-ABA8-A96ABB233511}"/>
              </a:ext>
            </a:extLst>
          </p:cNvPr>
          <p:cNvSpPr>
            <a:spLocks noGrp="1"/>
          </p:cNvSpPr>
          <p:nvPr>
            <p:ph type="pic" sz="quarter" idx="15"/>
          </p:nvPr>
        </p:nvSpPr>
        <p:spPr>
          <a:xfrm>
            <a:off x="8743950" y="3714750"/>
            <a:ext cx="400051" cy="635677"/>
          </a:xfrm>
          <a:prstGeom prst="rect">
            <a:avLst/>
          </a:prstGeom>
        </p:spPr>
        <p:txBody>
          <a:bodyPr/>
          <a:lstStyle>
            <a:lvl1pPr>
              <a:defRPr sz="750"/>
            </a:lvl1pPr>
          </a:lstStyle>
          <a:p>
            <a:endParaRPr lang="en-US"/>
          </a:p>
        </p:txBody>
      </p:sp>
      <p:sp>
        <p:nvSpPr>
          <p:cNvPr id="8" name="Text Placeholder 2">
            <a:extLst>
              <a:ext uri="{FF2B5EF4-FFF2-40B4-BE49-F238E27FC236}">
                <a16:creationId xmlns:a16="http://schemas.microsoft.com/office/drawing/2014/main" id="{1CF0FA65-E262-4D7A-B020-15D04DC14E9B}"/>
              </a:ext>
            </a:extLst>
          </p:cNvPr>
          <p:cNvSpPr>
            <a:spLocks noGrp="1"/>
          </p:cNvSpPr>
          <p:nvPr>
            <p:ph type="body" sz="quarter" idx="16"/>
          </p:nvPr>
        </p:nvSpPr>
        <p:spPr>
          <a:xfrm>
            <a:off x="508227" y="984831"/>
            <a:ext cx="2507116" cy="858697"/>
          </a:xfrm>
          <a:prstGeom prst="rect">
            <a:avLst/>
          </a:prstGeom>
        </p:spPr>
        <p:txBody>
          <a:bodyPr anchor="ctr"/>
          <a:lstStyle>
            <a:lvl1pPr marL="0" indent="0" algn="l">
              <a:buNone/>
              <a:defRPr sz="2850">
                <a:solidFill>
                  <a:schemeClr val="tx1">
                    <a:lumMod val="85000"/>
                    <a:lumOff val="15000"/>
                  </a:schemeClr>
                </a:solidFill>
                <a:latin typeface="+mj-lt"/>
              </a:defRPr>
            </a:lvl1pPr>
          </a:lstStyle>
          <a:p>
            <a:pPr lvl="0"/>
            <a:endParaRPr lang="en-US" dirty="0"/>
          </a:p>
        </p:txBody>
      </p:sp>
    </p:spTree>
    <p:extLst>
      <p:ext uri="{BB962C8B-B14F-4D97-AF65-F5344CB8AC3E}">
        <p14:creationId xmlns:p14="http://schemas.microsoft.com/office/powerpoint/2010/main" val="312402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231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6348"/>
          </a:xfrm>
        </p:spPr>
        <p:txBody>
          <a:bodyPr/>
          <a:lstStyle/>
          <a:p>
            <a:r>
              <a:rPr lang="en-US"/>
              <a:t>Click to edit Master title style</a:t>
            </a:r>
            <a:endParaRPr lang="en-US" dirty="0"/>
          </a:p>
        </p:txBody>
      </p:sp>
    </p:spTree>
    <p:extLst>
      <p:ext uri="{BB962C8B-B14F-4D97-AF65-F5344CB8AC3E}">
        <p14:creationId xmlns:p14="http://schemas.microsoft.com/office/powerpoint/2010/main" val="377854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89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Tree>
    <p:extLst>
      <p:ext uri="{BB962C8B-B14F-4D97-AF65-F5344CB8AC3E}">
        <p14:creationId xmlns:p14="http://schemas.microsoft.com/office/powerpoint/2010/main" val="364404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Tree>
    <p:extLst>
      <p:ext uri="{BB962C8B-B14F-4D97-AF65-F5344CB8AC3E}">
        <p14:creationId xmlns:p14="http://schemas.microsoft.com/office/powerpoint/2010/main" val="47640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2.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6" y="1"/>
            <a:ext cx="9144000" cy="602312"/>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dirty="0"/>
              <a:t>Click to edit Master title style</a:t>
            </a:r>
          </a:p>
        </p:txBody>
      </p:sp>
      <p:sp>
        <p:nvSpPr>
          <p:cNvPr id="627716" name="Line 4"/>
          <p:cNvSpPr>
            <a:spLocks noChangeShapeType="1"/>
          </p:cNvSpPr>
          <p:nvPr userDrawn="1"/>
        </p:nvSpPr>
        <p:spPr bwMode="auto">
          <a:xfrm>
            <a:off x="0" y="503243"/>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627717" name="Line 5"/>
          <p:cNvSpPr>
            <a:spLocks noChangeShapeType="1"/>
          </p:cNvSpPr>
          <p:nvPr/>
        </p:nvSpPr>
        <p:spPr bwMode="auto">
          <a:xfrm>
            <a:off x="-3705" y="4841450"/>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627720" name="Text Box 8"/>
          <p:cNvSpPr txBox="1">
            <a:spLocks noChangeArrowheads="1"/>
          </p:cNvSpPr>
          <p:nvPr userDrawn="1"/>
        </p:nvSpPr>
        <p:spPr bwMode="auto">
          <a:xfrm>
            <a:off x="8294008" y="4799225"/>
            <a:ext cx="308132" cy="338548"/>
          </a:xfrm>
          <a:prstGeom prst="rect">
            <a:avLst/>
          </a:prstGeom>
          <a:noFill/>
          <a:ln w="9525">
            <a:noFill/>
            <a:miter lim="800000"/>
            <a:headEnd/>
            <a:tailEnd/>
          </a:ln>
          <a:effectLst/>
        </p:spPr>
        <p:txBody>
          <a:bodyPr wrap="square" lIns="91434" tIns="45717" rIns="91434" bIns="45717">
            <a:spAutoFit/>
          </a:bodyPr>
          <a:lstStyle/>
          <a:p>
            <a:pPr eaLnBrk="1" hangingPunct="1">
              <a:spcBef>
                <a:spcPct val="50000"/>
              </a:spcBef>
              <a:defRPr/>
            </a:pPr>
            <a:r>
              <a:rPr lang="en-US" sz="800" b="0" i="1" dirty="0">
                <a:latin typeface="Times New Roman" pitchFamily="18" charset="0"/>
                <a:cs typeface="+mn-cs"/>
              </a:rPr>
              <a:t> </a:t>
            </a:r>
            <a:fld id="{1B5B5EA7-2DCA-4A86-8031-B157A36EB5B6}" type="slidenum">
              <a:rPr lang="en-US" sz="800" b="0" i="1" smtClean="0">
                <a:latin typeface="Times New Roman" pitchFamily="18" charset="0"/>
                <a:cs typeface="+mn-cs"/>
              </a:rPr>
              <a:pPr eaLnBrk="1" hangingPunct="1">
                <a:spcBef>
                  <a:spcPct val="50000"/>
                </a:spcBef>
                <a:defRPr/>
              </a:pPr>
              <a:t>‹#›</a:t>
            </a:fld>
            <a:endParaRPr lang="en-US" sz="800" b="0" i="1" dirty="0">
              <a:latin typeface="Times New Roman" pitchFamily="18" charset="0"/>
              <a:cs typeface="+mn-cs"/>
            </a:endParaRPr>
          </a:p>
        </p:txBody>
      </p:sp>
      <p:sp>
        <p:nvSpPr>
          <p:cNvPr id="1034" name="Rectangle 10"/>
          <p:cNvSpPr>
            <a:spLocks noGrp="1" noChangeArrowheads="1"/>
          </p:cNvSpPr>
          <p:nvPr>
            <p:ph type="body" idx="1"/>
          </p:nvPr>
        </p:nvSpPr>
        <p:spPr bwMode="auto">
          <a:xfrm>
            <a:off x="457200" y="742950"/>
            <a:ext cx="8229600" cy="3943350"/>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11EEF623-C9E3-4EBA-8C30-1354116376C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564585" y="1737"/>
            <a:ext cx="1575713" cy="477400"/>
          </a:xfrm>
          <a:prstGeom prst="rect">
            <a:avLst/>
          </a:prstGeom>
        </p:spPr>
      </p:pic>
      <p:sp>
        <p:nvSpPr>
          <p:cNvPr id="9" name="Footer Placeholder 8"/>
          <p:cNvSpPr>
            <a:spLocks noGrp="1"/>
          </p:cNvSpPr>
          <p:nvPr>
            <p:ph type="ftr" sz="quarter" idx="3"/>
          </p:nvPr>
        </p:nvSpPr>
        <p:spPr>
          <a:xfrm>
            <a:off x="2702168" y="4868863"/>
            <a:ext cx="3142318"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dirty="0"/>
          </a:p>
        </p:txBody>
      </p:sp>
      <p:sp>
        <p:nvSpPr>
          <p:cNvPr id="10" name="Footer Placeholder 8"/>
          <p:cNvSpPr txBox="1">
            <a:spLocks/>
          </p:cNvSpPr>
          <p:nvPr userDrawn="1"/>
        </p:nvSpPr>
        <p:spPr>
          <a:xfrm>
            <a:off x="98580" y="4975920"/>
            <a:ext cx="8588219"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pPr marL="0" marR="0" lvl="0" indent="0" algn="ctr" defTabSz="914333"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Tree>
    <p:extLst>
      <p:ext uri="{BB962C8B-B14F-4D97-AF65-F5344CB8AC3E}">
        <p14:creationId xmlns:p14="http://schemas.microsoft.com/office/powerpoint/2010/main" val="2870807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cs typeface="Arial" charset="0"/>
        </a:defRPr>
      </a:lvl2pPr>
      <a:lvl3pPr algn="ctr" rtl="0" eaLnBrk="1" fontAlgn="base" hangingPunct="1">
        <a:spcBef>
          <a:spcPct val="0"/>
        </a:spcBef>
        <a:spcAft>
          <a:spcPct val="0"/>
        </a:spcAft>
        <a:defRPr sz="2400" b="1">
          <a:solidFill>
            <a:schemeClr val="tx1"/>
          </a:solidFill>
          <a:latin typeface="Arial" charset="0"/>
          <a:cs typeface="Arial" charset="0"/>
        </a:defRPr>
      </a:lvl3pPr>
      <a:lvl4pPr algn="ctr" rtl="0" eaLnBrk="1" fontAlgn="base" hangingPunct="1">
        <a:spcBef>
          <a:spcPct val="0"/>
        </a:spcBef>
        <a:spcAft>
          <a:spcPct val="0"/>
        </a:spcAft>
        <a:defRPr sz="2400" b="1">
          <a:solidFill>
            <a:schemeClr val="tx1"/>
          </a:solidFill>
          <a:latin typeface="Arial" charset="0"/>
          <a:cs typeface="Arial" charset="0"/>
        </a:defRPr>
      </a:lvl4pPr>
      <a:lvl5pPr algn="ctr" rtl="0" eaLnBrk="1" fontAlgn="base" hangingPunct="1">
        <a:spcBef>
          <a:spcPct val="0"/>
        </a:spcBef>
        <a:spcAft>
          <a:spcPct val="0"/>
        </a:spcAft>
        <a:defRPr sz="2400" b="1">
          <a:solidFill>
            <a:schemeClr val="tx1"/>
          </a:solidFill>
          <a:latin typeface="Arial" charset="0"/>
          <a:cs typeface="Arial" charset="0"/>
        </a:defRPr>
      </a:lvl5pPr>
      <a:lvl6pPr marL="342875" algn="ctr" rtl="0" eaLnBrk="1" fontAlgn="base" hangingPunct="1">
        <a:spcBef>
          <a:spcPct val="0"/>
        </a:spcBef>
        <a:spcAft>
          <a:spcPct val="0"/>
        </a:spcAft>
        <a:defRPr sz="2400" b="1">
          <a:solidFill>
            <a:schemeClr val="tx1"/>
          </a:solidFill>
          <a:latin typeface="Arial" charset="0"/>
          <a:cs typeface="Arial" charset="0"/>
        </a:defRPr>
      </a:lvl6pPr>
      <a:lvl7pPr marL="685749" algn="ctr" rtl="0" eaLnBrk="1" fontAlgn="base" hangingPunct="1">
        <a:spcBef>
          <a:spcPct val="0"/>
        </a:spcBef>
        <a:spcAft>
          <a:spcPct val="0"/>
        </a:spcAft>
        <a:defRPr sz="2400" b="1">
          <a:solidFill>
            <a:schemeClr val="tx1"/>
          </a:solidFill>
          <a:latin typeface="Arial" charset="0"/>
          <a:cs typeface="Arial" charset="0"/>
        </a:defRPr>
      </a:lvl7pPr>
      <a:lvl8pPr marL="1028624" algn="ctr" rtl="0" eaLnBrk="1" fontAlgn="base" hangingPunct="1">
        <a:spcBef>
          <a:spcPct val="0"/>
        </a:spcBef>
        <a:spcAft>
          <a:spcPct val="0"/>
        </a:spcAft>
        <a:defRPr sz="2400" b="1">
          <a:solidFill>
            <a:schemeClr val="tx1"/>
          </a:solidFill>
          <a:latin typeface="Arial" charset="0"/>
          <a:cs typeface="Arial" charset="0"/>
        </a:defRPr>
      </a:lvl8pPr>
      <a:lvl9pPr marL="1371498" algn="ctr" rtl="0" eaLnBrk="1" fontAlgn="base" hangingPunct="1">
        <a:spcBef>
          <a:spcPct val="0"/>
        </a:spcBef>
        <a:spcAft>
          <a:spcPct val="0"/>
        </a:spcAft>
        <a:defRPr sz="2400" b="1">
          <a:solidFill>
            <a:schemeClr val="tx1"/>
          </a:solidFill>
          <a:latin typeface="Arial" charset="0"/>
          <a:cs typeface="Arial" charset="0"/>
        </a:defRPr>
      </a:lvl9pPr>
    </p:titleStyle>
    <p:bodyStyle>
      <a:lvl1pPr marL="257156" indent="-257156" algn="l" rtl="0" eaLnBrk="1" fontAlgn="base" hangingPunct="1">
        <a:spcBef>
          <a:spcPct val="20000"/>
        </a:spcBef>
        <a:spcAft>
          <a:spcPct val="0"/>
        </a:spcAft>
        <a:buChar char="•"/>
        <a:defRPr sz="2100">
          <a:solidFill>
            <a:schemeClr val="tx1"/>
          </a:solidFill>
          <a:latin typeface="+mn-lt"/>
          <a:ea typeface="+mn-ea"/>
          <a:cs typeface="+mn-cs"/>
        </a:defRPr>
      </a:lvl1pPr>
      <a:lvl2pPr marL="557171" indent="-214298" algn="l" rtl="0" eaLnBrk="1" fontAlgn="base" hangingPunct="1">
        <a:spcBef>
          <a:spcPct val="20000"/>
        </a:spcBef>
        <a:spcAft>
          <a:spcPct val="0"/>
        </a:spcAft>
        <a:buChar char="–"/>
        <a:defRPr sz="1800">
          <a:solidFill>
            <a:schemeClr val="tx1"/>
          </a:solidFill>
          <a:latin typeface="+mn-lt"/>
          <a:cs typeface="+mn-cs"/>
        </a:defRPr>
      </a:lvl2pPr>
      <a:lvl3pPr marL="857186" indent="-171438" algn="l" rtl="0" eaLnBrk="1" fontAlgn="base" hangingPunct="1">
        <a:spcBef>
          <a:spcPct val="20000"/>
        </a:spcBef>
        <a:spcAft>
          <a:spcPct val="0"/>
        </a:spcAft>
        <a:buChar char="•"/>
        <a:defRPr sz="1500">
          <a:solidFill>
            <a:schemeClr val="tx1"/>
          </a:solidFill>
          <a:latin typeface="+mn-lt"/>
          <a:cs typeface="+mn-cs"/>
        </a:defRPr>
      </a:lvl3pPr>
      <a:lvl4pPr marL="1200060" indent="-171438" algn="l" rtl="0" eaLnBrk="1" fontAlgn="base" hangingPunct="1">
        <a:spcBef>
          <a:spcPct val="20000"/>
        </a:spcBef>
        <a:spcAft>
          <a:spcPct val="0"/>
        </a:spcAft>
        <a:buChar char="–"/>
        <a:defRPr sz="1400">
          <a:solidFill>
            <a:schemeClr val="tx1"/>
          </a:solidFill>
          <a:latin typeface="+mn-lt"/>
          <a:cs typeface="+mn-cs"/>
        </a:defRPr>
      </a:lvl4pPr>
      <a:lvl5pPr marL="1542935" indent="-171438" algn="l" rtl="0" eaLnBrk="1" fontAlgn="base" hangingPunct="1">
        <a:spcBef>
          <a:spcPct val="20000"/>
        </a:spcBef>
        <a:spcAft>
          <a:spcPct val="0"/>
        </a:spcAft>
        <a:buChar char="»"/>
        <a:defRPr sz="1400">
          <a:solidFill>
            <a:schemeClr val="tx1"/>
          </a:solidFill>
          <a:latin typeface="+mn-lt"/>
          <a:cs typeface="+mn-cs"/>
        </a:defRPr>
      </a:lvl5pPr>
      <a:lvl6pPr marL="1885809" indent="-171438" algn="l" rtl="0" eaLnBrk="1" fontAlgn="base" hangingPunct="1">
        <a:spcBef>
          <a:spcPct val="20000"/>
        </a:spcBef>
        <a:spcAft>
          <a:spcPct val="0"/>
        </a:spcAft>
        <a:buChar char="»"/>
        <a:defRPr>
          <a:solidFill>
            <a:schemeClr val="tx1"/>
          </a:solidFill>
          <a:latin typeface="+mn-lt"/>
          <a:cs typeface="+mn-cs"/>
        </a:defRPr>
      </a:lvl6pPr>
      <a:lvl7pPr marL="2228684" indent="-171438" algn="l" rtl="0" eaLnBrk="1" fontAlgn="base" hangingPunct="1">
        <a:spcBef>
          <a:spcPct val="20000"/>
        </a:spcBef>
        <a:spcAft>
          <a:spcPct val="0"/>
        </a:spcAft>
        <a:buChar char="»"/>
        <a:defRPr>
          <a:solidFill>
            <a:schemeClr val="tx1"/>
          </a:solidFill>
          <a:latin typeface="+mn-lt"/>
          <a:cs typeface="+mn-cs"/>
        </a:defRPr>
      </a:lvl7pPr>
      <a:lvl8pPr marL="2571558" indent="-171438" algn="l" rtl="0" eaLnBrk="1" fontAlgn="base" hangingPunct="1">
        <a:spcBef>
          <a:spcPct val="20000"/>
        </a:spcBef>
        <a:spcAft>
          <a:spcPct val="0"/>
        </a:spcAft>
        <a:buChar char="»"/>
        <a:defRPr>
          <a:solidFill>
            <a:schemeClr val="tx1"/>
          </a:solidFill>
          <a:latin typeface="+mn-lt"/>
          <a:cs typeface="+mn-cs"/>
        </a:defRPr>
      </a:lvl8pPr>
      <a:lvl9pPr marL="2914433" indent="-171438"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200153"/>
            <a:ext cx="8229600" cy="3394075"/>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4637"/>
          </a:xfrm>
          <a:prstGeom prst="rect">
            <a:avLst/>
          </a:prstGeom>
        </p:spPr>
        <p:txBody>
          <a:bodyPr vert="horz" lIns="91434" tIns="45717" rIns="91434" bIns="45717" rtlCol="0" anchor="ctr"/>
          <a:lstStyle>
            <a:lvl1pPr algn="l">
              <a:defRPr sz="1200">
                <a:solidFill>
                  <a:schemeClr val="tx1">
                    <a:tint val="75000"/>
                  </a:schemeClr>
                </a:solidFill>
              </a:defRPr>
            </a:lvl1pPr>
          </a:lstStyle>
          <a:p>
            <a:fld id="{5A0E56A5-8792-5544-866F-26F680CF0467}" type="datetime1">
              <a:rPr lang="en-US" smtClean="0"/>
              <a:t>1/17/24</a:t>
            </a:fld>
            <a:endParaRPr lang="en-US"/>
          </a:p>
        </p:txBody>
      </p:sp>
      <p:sp>
        <p:nvSpPr>
          <p:cNvPr id="5" name="Footer Placeholder 4"/>
          <p:cNvSpPr>
            <a:spLocks noGrp="1"/>
          </p:cNvSpPr>
          <p:nvPr>
            <p:ph type="ftr" sz="quarter" idx="3"/>
          </p:nvPr>
        </p:nvSpPr>
        <p:spPr>
          <a:xfrm>
            <a:off x="3124200" y="4767266"/>
            <a:ext cx="2895600"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4637"/>
          </a:xfrm>
          <a:prstGeom prst="rect">
            <a:avLst/>
          </a:prstGeom>
        </p:spPr>
        <p:txBody>
          <a:bodyPr vert="horz" lIns="91434" tIns="45717" rIns="91434" bIns="45717" rtlCol="0" anchor="ctr"/>
          <a:lstStyle>
            <a:lvl1pPr algn="r">
              <a:defRPr sz="1200">
                <a:solidFill>
                  <a:schemeClr val="tx1">
                    <a:tint val="75000"/>
                  </a:schemeClr>
                </a:solidFill>
              </a:defRPr>
            </a:lvl1pPr>
          </a:lstStyle>
          <a:p>
            <a:fld id="{D7958869-5CF4-4B9E-A18B-9071A87317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482AC1-74C1-474A-8F9A-BFA4F4443A35}"/>
              </a:ext>
            </a:extLst>
          </p:cNvPr>
          <p:cNvSpPr/>
          <p:nvPr/>
        </p:nvSpPr>
        <p:spPr>
          <a:xfrm>
            <a:off x="-70459" y="4914902"/>
            <a:ext cx="9408612" cy="28026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27" name="Rectangle 3"/>
          <p:cNvSpPr>
            <a:spLocks noGrp="1" noChangeArrowheads="1"/>
          </p:cNvSpPr>
          <p:nvPr>
            <p:ph type="body" idx="1"/>
          </p:nvPr>
        </p:nvSpPr>
        <p:spPr bwMode="auto">
          <a:xfrm>
            <a:off x="0" y="705682"/>
            <a:ext cx="9144000" cy="4209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76200" y="4972050"/>
            <a:ext cx="19812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506" i="1" smtClean="0">
                <a:latin typeface="+mn-lt"/>
              </a:defRPr>
            </a:lvl1pPr>
          </a:lstStyle>
          <a:p>
            <a:fld id="{3480C779-9109-DA4B-A280-462B4B7F7C08}" type="datetime1">
              <a:rPr lang="en-US" smtClean="0"/>
              <a:t>1/17/24</a:t>
            </a:fld>
            <a:endParaRPr lang="en-US" dirty="0"/>
          </a:p>
        </p:txBody>
      </p:sp>
      <p:sp>
        <p:nvSpPr>
          <p:cNvPr id="4101" name="Rectangle 5"/>
          <p:cNvSpPr>
            <a:spLocks noGrp="1" noChangeArrowheads="1"/>
          </p:cNvSpPr>
          <p:nvPr>
            <p:ph type="ftr" sz="quarter" idx="3"/>
          </p:nvPr>
        </p:nvSpPr>
        <p:spPr bwMode="auto">
          <a:xfrm>
            <a:off x="1828800" y="4972050"/>
            <a:ext cx="54864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506" i="1" smtClean="0">
                <a:latin typeface="+mn-lt"/>
              </a:defRPr>
            </a:lvl1pPr>
          </a:lstStyle>
          <a:p>
            <a:endParaRPr lang="en-US" dirty="0"/>
          </a:p>
        </p:txBody>
      </p:sp>
      <p:sp>
        <p:nvSpPr>
          <p:cNvPr id="4102" name="Rectangle 6"/>
          <p:cNvSpPr>
            <a:spLocks noGrp="1" noChangeArrowheads="1"/>
          </p:cNvSpPr>
          <p:nvPr>
            <p:ph type="sldNum" sz="quarter" idx="4"/>
          </p:nvPr>
        </p:nvSpPr>
        <p:spPr bwMode="auto">
          <a:xfrm>
            <a:off x="8382000" y="4972050"/>
            <a:ext cx="6858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506" i="1" smtClean="0">
                <a:latin typeface="+mn-lt"/>
              </a:defRPr>
            </a:lvl1pPr>
          </a:lstStyle>
          <a:p>
            <a:fld id="{921CBE81-14BD-7343-B359-01BCBA3179F9}" type="slidenum">
              <a:rPr lang="en-US" smtClean="0"/>
              <a:t>‹#›</a:t>
            </a:fld>
            <a:endParaRPr lang="en-US"/>
          </a:p>
        </p:txBody>
      </p:sp>
      <p:sp>
        <p:nvSpPr>
          <p:cNvPr id="1033" name="Rectangle 9"/>
          <p:cNvSpPr>
            <a:spLocks noGrp="1" noChangeArrowheads="1"/>
          </p:cNvSpPr>
          <p:nvPr>
            <p:ph type="title"/>
          </p:nvPr>
        </p:nvSpPr>
        <p:spPr bwMode="auto">
          <a:xfrm>
            <a:off x="0" y="6"/>
            <a:ext cx="9144000" cy="640081"/>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 name="Line 7"/>
          <p:cNvSpPr>
            <a:spLocks noChangeShapeType="1"/>
          </p:cNvSpPr>
          <p:nvPr/>
        </p:nvSpPr>
        <p:spPr bwMode="auto">
          <a:xfrm>
            <a:off x="160176" y="655086"/>
            <a:ext cx="8823648" cy="0"/>
          </a:xfrm>
          <a:prstGeom prst="line">
            <a:avLst/>
          </a:prstGeom>
          <a:noFill/>
          <a:ln w="38100">
            <a:solidFill>
              <a:schemeClr val="accent1"/>
            </a:solidFill>
            <a:round/>
            <a:headEnd/>
            <a:tailEnd/>
          </a:ln>
          <a:effectLst/>
        </p:spPr>
        <p:txBody>
          <a:bodyPr/>
          <a:lstStyle/>
          <a:p>
            <a:pPr>
              <a:defRPr/>
            </a:pPr>
            <a:endParaRPr lang="en-US" sz="760"/>
          </a:p>
        </p:txBody>
      </p:sp>
      <p:pic>
        <p:nvPicPr>
          <p:cNvPr id="11" name="Picture 10"/>
          <p:cNvPicPr>
            <a:picLocks noChangeAspect="1"/>
          </p:cNvPicPr>
          <p:nvPr/>
        </p:nvPicPr>
        <p:blipFill>
          <a:blip r:embed="rId21"/>
          <a:stretch>
            <a:fillRect/>
          </a:stretch>
        </p:blipFill>
        <p:spPr>
          <a:xfrm>
            <a:off x="8458277" y="57182"/>
            <a:ext cx="523759" cy="525728"/>
          </a:xfrm>
          <a:prstGeom prst="rect">
            <a:avLst/>
          </a:prstGeom>
        </p:spPr>
      </p:pic>
      <p:sp>
        <p:nvSpPr>
          <p:cNvPr id="13" name="Line 4">
            <a:extLst>
              <a:ext uri="{FF2B5EF4-FFF2-40B4-BE49-F238E27FC236}">
                <a16:creationId xmlns:a16="http://schemas.microsoft.com/office/drawing/2014/main" id="{703EB858-A74A-49A3-A1BD-65C63D4B9175}"/>
              </a:ext>
            </a:extLst>
          </p:cNvPr>
          <p:cNvSpPr>
            <a:spLocks noChangeShapeType="1"/>
          </p:cNvSpPr>
          <p:nvPr userDrawn="1"/>
        </p:nvSpPr>
        <p:spPr bwMode="auto">
          <a:xfrm>
            <a:off x="0" y="503243"/>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14" name="Text Box 8">
            <a:extLst>
              <a:ext uri="{FF2B5EF4-FFF2-40B4-BE49-F238E27FC236}">
                <a16:creationId xmlns:a16="http://schemas.microsoft.com/office/drawing/2014/main" id="{0B0268A6-954F-4052-90F0-54D51046229D}"/>
              </a:ext>
            </a:extLst>
          </p:cNvPr>
          <p:cNvSpPr txBox="1">
            <a:spLocks noChangeArrowheads="1"/>
          </p:cNvSpPr>
          <p:nvPr userDrawn="1"/>
        </p:nvSpPr>
        <p:spPr bwMode="auto">
          <a:xfrm>
            <a:off x="8401047" y="4821283"/>
            <a:ext cx="308132" cy="338548"/>
          </a:xfrm>
          <a:prstGeom prst="rect">
            <a:avLst/>
          </a:prstGeom>
          <a:noFill/>
          <a:ln w="9525">
            <a:noFill/>
            <a:miter lim="800000"/>
            <a:headEnd/>
            <a:tailEnd/>
          </a:ln>
          <a:effectLst/>
        </p:spPr>
        <p:txBody>
          <a:bodyPr wrap="square" lIns="91434" tIns="45717" rIns="91434" bIns="45717">
            <a:spAutoFit/>
          </a:bodyPr>
          <a:lstStyle/>
          <a:p>
            <a:pPr eaLnBrk="1" hangingPunct="1">
              <a:spcBef>
                <a:spcPct val="50000"/>
              </a:spcBef>
              <a:defRPr/>
            </a:pPr>
            <a:r>
              <a:rPr lang="en-US" sz="800" b="0" i="1" dirty="0">
                <a:latin typeface="Times New Roman" pitchFamily="18" charset="0"/>
                <a:cs typeface="+mn-cs"/>
              </a:rPr>
              <a:t> </a:t>
            </a:r>
            <a:fld id="{1B5B5EA7-2DCA-4A86-8031-B157A36EB5B6}" type="slidenum">
              <a:rPr lang="en-US" sz="800" b="0" i="1" smtClean="0">
                <a:latin typeface="Times New Roman" pitchFamily="18" charset="0"/>
                <a:cs typeface="+mn-cs"/>
              </a:rPr>
              <a:pPr eaLnBrk="1" hangingPunct="1">
                <a:spcBef>
                  <a:spcPct val="50000"/>
                </a:spcBef>
                <a:defRPr/>
              </a:pPr>
              <a:t>‹#›</a:t>
            </a:fld>
            <a:endParaRPr lang="en-US" sz="800" b="0" i="1" dirty="0">
              <a:latin typeface="Times New Roman" pitchFamily="18" charset="0"/>
              <a:cs typeface="+mn-cs"/>
            </a:endParaRPr>
          </a:p>
        </p:txBody>
      </p:sp>
      <p:pic>
        <p:nvPicPr>
          <p:cNvPr id="15" name="Picture 14" descr="A close up of a logo&#10;&#10;Description automatically generated">
            <a:extLst>
              <a:ext uri="{FF2B5EF4-FFF2-40B4-BE49-F238E27FC236}">
                <a16:creationId xmlns:a16="http://schemas.microsoft.com/office/drawing/2014/main" id="{B456FD47-B843-4533-9528-AB85C794761F}"/>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7564585" y="1737"/>
            <a:ext cx="1575713" cy="477400"/>
          </a:xfrm>
          <a:prstGeom prst="rect">
            <a:avLst/>
          </a:prstGeom>
        </p:spPr>
      </p:pic>
      <p:sp>
        <p:nvSpPr>
          <p:cNvPr id="16" name="Footer Placeholder 8">
            <a:extLst>
              <a:ext uri="{FF2B5EF4-FFF2-40B4-BE49-F238E27FC236}">
                <a16:creationId xmlns:a16="http://schemas.microsoft.com/office/drawing/2014/main" id="{B7E7A47B-3020-4C11-8F36-AF6C2325440C}"/>
              </a:ext>
            </a:extLst>
          </p:cNvPr>
          <p:cNvSpPr txBox="1">
            <a:spLocks/>
          </p:cNvSpPr>
          <p:nvPr userDrawn="1"/>
        </p:nvSpPr>
        <p:spPr>
          <a:xfrm>
            <a:off x="98580" y="4975920"/>
            <a:ext cx="8588219"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endParaRPr lang="en-US" dirty="0"/>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Tree>
    <p:extLst>
      <p:ext uri="{BB962C8B-B14F-4D97-AF65-F5344CB8AC3E}">
        <p14:creationId xmlns:p14="http://schemas.microsoft.com/office/powerpoint/2010/main" val="31998893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13"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21" r:id="rId15"/>
    <p:sldLayoutId id="2147483722" r:id="rId16"/>
    <p:sldLayoutId id="2147483726" r:id="rId17"/>
    <p:sldLayoutId id="2147483727" r:id="rId18"/>
    <p:sldLayoutId id="2147483728" r:id="rId19"/>
  </p:sldLayoutIdLst>
  <p:hf hdr="0" ftr="0"/>
  <p:txStyles>
    <p:titleStyle>
      <a:lvl1pPr algn="ctr" rtl="0" eaLnBrk="1" fontAlgn="base" hangingPunct="1">
        <a:spcBef>
          <a:spcPct val="0"/>
        </a:spcBef>
        <a:spcAft>
          <a:spcPct val="0"/>
        </a:spcAft>
        <a:defRPr sz="2800">
          <a:solidFill>
            <a:schemeClr val="accent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p:titleStyle>
    <p:bodyStyle>
      <a:lvl1pPr marL="144653" indent="-144653" algn="l" rtl="0" eaLnBrk="1" fontAlgn="base" hangingPunct="1">
        <a:spcBef>
          <a:spcPct val="20000"/>
        </a:spcBef>
        <a:spcAft>
          <a:spcPct val="0"/>
        </a:spcAft>
        <a:buChar char="•"/>
        <a:defRPr sz="1800">
          <a:ln>
            <a:noFill/>
          </a:ln>
          <a:solidFill>
            <a:schemeClr val="tx1"/>
          </a:solidFill>
          <a:latin typeface="+mj-lt"/>
          <a:ea typeface="+mn-ea"/>
          <a:cs typeface="+mn-cs"/>
        </a:defRPr>
      </a:lvl1pPr>
      <a:lvl2pPr marL="313416" indent="-120545" algn="l" rtl="0" eaLnBrk="1" fontAlgn="base" hangingPunct="1">
        <a:spcBef>
          <a:spcPct val="20000"/>
        </a:spcBef>
        <a:spcAft>
          <a:spcPct val="0"/>
        </a:spcAft>
        <a:buChar char="–"/>
        <a:defRPr sz="1350">
          <a:ln>
            <a:noFill/>
          </a:ln>
          <a:solidFill>
            <a:schemeClr val="tx1"/>
          </a:solidFill>
          <a:latin typeface="+mn-lt"/>
        </a:defRPr>
      </a:lvl2pPr>
      <a:lvl3pPr marL="482179" indent="-96437" algn="l" rtl="0" eaLnBrk="1" fontAlgn="base" hangingPunct="1">
        <a:spcBef>
          <a:spcPct val="20000"/>
        </a:spcBef>
        <a:spcAft>
          <a:spcPct val="0"/>
        </a:spcAft>
        <a:buChar char="•"/>
        <a:defRPr sz="1350">
          <a:ln>
            <a:noFill/>
          </a:ln>
          <a:solidFill>
            <a:schemeClr val="tx1"/>
          </a:solidFill>
          <a:latin typeface="+mn-lt"/>
        </a:defRPr>
      </a:lvl3pPr>
      <a:lvl4pPr marL="675051" indent="-96437" algn="l" rtl="0" eaLnBrk="1" fontAlgn="base" hangingPunct="1">
        <a:spcBef>
          <a:spcPct val="20000"/>
        </a:spcBef>
        <a:spcAft>
          <a:spcPct val="0"/>
        </a:spcAft>
        <a:buChar char="–"/>
        <a:defRPr sz="1350">
          <a:ln>
            <a:noFill/>
          </a:ln>
          <a:solidFill>
            <a:schemeClr val="tx1"/>
          </a:solidFill>
          <a:latin typeface="+mn-lt"/>
        </a:defRPr>
      </a:lvl4pPr>
      <a:lvl5pPr marL="867923" indent="-96437" algn="l" rtl="0" eaLnBrk="1" fontAlgn="base" hangingPunct="1">
        <a:spcBef>
          <a:spcPct val="20000"/>
        </a:spcBef>
        <a:spcAft>
          <a:spcPct val="0"/>
        </a:spcAft>
        <a:buChar char="»"/>
        <a:defRPr sz="1350">
          <a:ln>
            <a:noFill/>
          </a:ln>
          <a:solidFill>
            <a:schemeClr val="tx1"/>
          </a:solidFill>
          <a:latin typeface="+mn-lt"/>
        </a:defRPr>
      </a:lvl5pPr>
      <a:lvl6pPr marL="1060793" indent="-96437" algn="l" rtl="0" eaLnBrk="1" fontAlgn="base" hangingPunct="1">
        <a:spcBef>
          <a:spcPct val="20000"/>
        </a:spcBef>
        <a:spcAft>
          <a:spcPct val="0"/>
        </a:spcAft>
        <a:buChar char="»"/>
        <a:defRPr sz="844">
          <a:solidFill>
            <a:srgbClr val="660066"/>
          </a:solidFill>
          <a:latin typeface="+mn-lt"/>
        </a:defRPr>
      </a:lvl6pPr>
      <a:lvl7pPr marL="1253666" indent="-96437" algn="l" rtl="0" eaLnBrk="1" fontAlgn="base" hangingPunct="1">
        <a:spcBef>
          <a:spcPct val="20000"/>
        </a:spcBef>
        <a:spcAft>
          <a:spcPct val="0"/>
        </a:spcAft>
        <a:buChar char="»"/>
        <a:defRPr sz="844">
          <a:solidFill>
            <a:srgbClr val="660066"/>
          </a:solidFill>
          <a:latin typeface="+mn-lt"/>
        </a:defRPr>
      </a:lvl7pPr>
      <a:lvl8pPr marL="1446538" indent="-96437" algn="l" rtl="0" eaLnBrk="1" fontAlgn="base" hangingPunct="1">
        <a:spcBef>
          <a:spcPct val="20000"/>
        </a:spcBef>
        <a:spcAft>
          <a:spcPct val="0"/>
        </a:spcAft>
        <a:buChar char="»"/>
        <a:defRPr sz="844">
          <a:solidFill>
            <a:srgbClr val="660066"/>
          </a:solidFill>
          <a:latin typeface="+mn-lt"/>
        </a:defRPr>
      </a:lvl8pPr>
      <a:lvl9pPr marL="1639409" indent="-96437" algn="l" rtl="0" eaLnBrk="1" fontAlgn="base" hangingPunct="1">
        <a:spcBef>
          <a:spcPct val="20000"/>
        </a:spcBef>
        <a:spcAft>
          <a:spcPct val="0"/>
        </a:spcAft>
        <a:buChar char="»"/>
        <a:defRPr sz="844">
          <a:solidFill>
            <a:srgbClr val="660066"/>
          </a:solidFill>
          <a:latin typeface="+mn-lt"/>
        </a:defRPr>
      </a:lvl9pPr>
    </p:bodyStyle>
    <p:otherStyle>
      <a:defPPr>
        <a:defRPr lang="en-US"/>
      </a:defPPr>
      <a:lvl1pPr marL="0" algn="l" defTabSz="385743" rtl="0" eaLnBrk="1" latinLnBrk="0" hangingPunct="1">
        <a:defRPr sz="760" kern="1200">
          <a:solidFill>
            <a:schemeClr val="tx1"/>
          </a:solidFill>
          <a:latin typeface="+mn-lt"/>
          <a:ea typeface="+mn-ea"/>
          <a:cs typeface="+mn-cs"/>
        </a:defRPr>
      </a:lvl1pPr>
      <a:lvl2pPr marL="192872" algn="l" defTabSz="385743" rtl="0" eaLnBrk="1" latinLnBrk="0" hangingPunct="1">
        <a:defRPr sz="760" kern="1200">
          <a:solidFill>
            <a:schemeClr val="tx1"/>
          </a:solidFill>
          <a:latin typeface="+mn-lt"/>
          <a:ea typeface="+mn-ea"/>
          <a:cs typeface="+mn-cs"/>
        </a:defRPr>
      </a:lvl2pPr>
      <a:lvl3pPr marL="385743" algn="l" defTabSz="385743" rtl="0" eaLnBrk="1" latinLnBrk="0" hangingPunct="1">
        <a:defRPr sz="760" kern="1200">
          <a:solidFill>
            <a:schemeClr val="tx1"/>
          </a:solidFill>
          <a:latin typeface="+mn-lt"/>
          <a:ea typeface="+mn-ea"/>
          <a:cs typeface="+mn-cs"/>
        </a:defRPr>
      </a:lvl3pPr>
      <a:lvl4pPr marL="578615" algn="l" defTabSz="385743" rtl="0" eaLnBrk="1" latinLnBrk="0" hangingPunct="1">
        <a:defRPr sz="760" kern="1200">
          <a:solidFill>
            <a:schemeClr val="tx1"/>
          </a:solidFill>
          <a:latin typeface="+mn-lt"/>
          <a:ea typeface="+mn-ea"/>
          <a:cs typeface="+mn-cs"/>
        </a:defRPr>
      </a:lvl4pPr>
      <a:lvl5pPr marL="771487" algn="l" defTabSz="385743" rtl="0" eaLnBrk="1" latinLnBrk="0" hangingPunct="1">
        <a:defRPr sz="760" kern="1200">
          <a:solidFill>
            <a:schemeClr val="tx1"/>
          </a:solidFill>
          <a:latin typeface="+mn-lt"/>
          <a:ea typeface="+mn-ea"/>
          <a:cs typeface="+mn-cs"/>
        </a:defRPr>
      </a:lvl5pPr>
      <a:lvl6pPr marL="964358" algn="l" defTabSz="385743" rtl="0" eaLnBrk="1" latinLnBrk="0" hangingPunct="1">
        <a:defRPr sz="760" kern="1200">
          <a:solidFill>
            <a:schemeClr val="tx1"/>
          </a:solidFill>
          <a:latin typeface="+mn-lt"/>
          <a:ea typeface="+mn-ea"/>
          <a:cs typeface="+mn-cs"/>
        </a:defRPr>
      </a:lvl6pPr>
      <a:lvl7pPr marL="1157229" algn="l" defTabSz="385743" rtl="0" eaLnBrk="1" latinLnBrk="0" hangingPunct="1">
        <a:defRPr sz="760" kern="1200">
          <a:solidFill>
            <a:schemeClr val="tx1"/>
          </a:solidFill>
          <a:latin typeface="+mn-lt"/>
          <a:ea typeface="+mn-ea"/>
          <a:cs typeface="+mn-cs"/>
        </a:defRPr>
      </a:lvl7pPr>
      <a:lvl8pPr marL="1350101" algn="l" defTabSz="385743" rtl="0" eaLnBrk="1" latinLnBrk="0" hangingPunct="1">
        <a:defRPr sz="760" kern="1200">
          <a:solidFill>
            <a:schemeClr val="tx1"/>
          </a:solidFill>
          <a:latin typeface="+mn-lt"/>
          <a:ea typeface="+mn-ea"/>
          <a:cs typeface="+mn-cs"/>
        </a:defRPr>
      </a:lvl8pPr>
      <a:lvl9pPr marL="1542974" algn="l" defTabSz="38574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29.wmf"/><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4.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30.jpeg"/><Relationship Id="rId5" Type="http://schemas.openxmlformats.org/officeDocument/2006/relationships/image" Target="../media/image36.jpeg"/><Relationship Id="rId4" Type="http://schemas.openxmlformats.org/officeDocument/2006/relationships/hyperlink" Target="https://www.alcf.anl.gov/thet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s://web.cvent.com/event/9d7caad6-df65-4288-8300-09f0fb6d2767/summary" TargetMode="External"/><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FC1A0AB-019D-4DB7-8EE6-1ABAEE4D6C98}"/>
              </a:ext>
            </a:extLst>
          </p:cNvPr>
          <p:cNvSpPr txBox="1">
            <a:spLocks/>
          </p:cNvSpPr>
          <p:nvPr/>
        </p:nvSpPr>
        <p:spPr bwMode="auto">
          <a:xfrm>
            <a:off x="324698" y="983480"/>
            <a:ext cx="5966173" cy="1067555"/>
          </a:xfrm>
          <a:prstGeom prst="rect">
            <a:avLst/>
          </a:prstGeom>
          <a:noFill/>
          <a:ln w="9525">
            <a:noFill/>
            <a:miter lim="800000"/>
            <a:headEnd/>
            <a:tailEnd/>
          </a:ln>
        </p:spPr>
        <p:txBody>
          <a:bodyPr vert="horz" wrap="square" lIns="68576" tIns="34289" rIns="68576" bIns="34289" numCol="1" anchor="ctr" anchorCtr="0" compatLnSpc="1">
            <a:prstTxWarp prst="textNoShape">
              <a:avLst/>
            </a:prstTxWarp>
            <a:normAutofit/>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pPr lvl="0">
              <a:tabLst>
                <a:tab pos="1436688" algn="l"/>
              </a:tabLst>
              <a:defRPr/>
            </a:pPr>
            <a:r>
              <a:rPr lang="en-US" sz="1600" b="1" kern="0" dirty="0">
                <a:latin typeface="Raleway" pitchFamily="2" charset="-52"/>
                <a:cs typeface="Arial"/>
              </a:rPr>
              <a:t>Presenter:</a:t>
            </a:r>
            <a:r>
              <a:rPr lang="en-US" sz="1600" kern="0" dirty="0">
                <a:latin typeface="Raleway" pitchFamily="2" charset="-52"/>
                <a:cs typeface="Arial"/>
              </a:rPr>
              <a:t> 		      </a:t>
            </a:r>
            <a:r>
              <a:rPr lang="en-US" sz="1600" dirty="0">
                <a:latin typeface="Raleway" pitchFamily="2" charset="-52"/>
              </a:rPr>
              <a:t>Aasma Aslam (Ph. D Student, ECE)</a:t>
            </a:r>
          </a:p>
          <a:p>
            <a:pPr lvl="0">
              <a:tabLst>
                <a:tab pos="1436688" algn="l"/>
              </a:tabLst>
              <a:defRPr/>
            </a:pPr>
            <a:r>
              <a:rPr lang="en-US" sz="1600" b="1" kern="0" dirty="0">
                <a:latin typeface="Raleway" pitchFamily="2" charset="-52"/>
                <a:cs typeface="Arial"/>
              </a:rPr>
              <a:t>Advisor: </a:t>
            </a:r>
            <a:r>
              <a:rPr lang="en-US" sz="1600" kern="0" dirty="0">
                <a:latin typeface="Raleway" pitchFamily="2" charset="-52"/>
                <a:cs typeface="Arial"/>
              </a:rPr>
              <a:t>		    Dr. </a:t>
            </a:r>
            <a:r>
              <a:rPr lang="en-US" sz="1600" dirty="0">
                <a:latin typeface="Raleway" pitchFamily="2" charset="-52"/>
              </a:rPr>
              <a:t>Sandra </a:t>
            </a:r>
            <a:r>
              <a:rPr lang="en-US" sz="1600" dirty="0" err="1">
                <a:latin typeface="Raleway" pitchFamily="2" charset="-52"/>
              </a:rPr>
              <a:t>Biedron</a:t>
            </a:r>
            <a:endParaRPr lang="en-US" sz="1600" dirty="0">
              <a:latin typeface="Raleway" pitchFamily="2" charset="-52"/>
            </a:endParaRPr>
          </a:p>
          <a:p>
            <a:pPr lvl="0">
              <a:tabLst>
                <a:tab pos="1436688" algn="l"/>
              </a:tabLst>
              <a:defRPr/>
            </a:pPr>
            <a:r>
              <a:rPr lang="en-US" sz="1600" dirty="0">
                <a:latin typeface="Raleway" pitchFamily="2" charset="-52"/>
              </a:rPr>
              <a:t>		</a:t>
            </a:r>
          </a:p>
        </p:txBody>
      </p:sp>
      <p:pic>
        <p:nvPicPr>
          <p:cNvPr id="14" name="Picture 13">
            <a:extLst>
              <a:ext uri="{FF2B5EF4-FFF2-40B4-BE49-F238E27FC236}">
                <a16:creationId xmlns:a16="http://schemas.microsoft.com/office/drawing/2014/main" id="{4FD963A5-FB37-4C1E-B028-BBD3E4B175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2772" y="6302"/>
            <a:ext cx="2741228" cy="756201"/>
          </a:xfrm>
          <a:prstGeom prst="rect">
            <a:avLst/>
          </a:prstGeom>
          <a:solidFill>
            <a:schemeClr val="bg1"/>
          </a:solidFill>
        </p:spPr>
      </p:pic>
      <p:sp>
        <p:nvSpPr>
          <p:cNvPr id="24" name="Subtitle 2">
            <a:extLst>
              <a:ext uri="{FF2B5EF4-FFF2-40B4-BE49-F238E27FC236}">
                <a16:creationId xmlns:a16="http://schemas.microsoft.com/office/drawing/2014/main" id="{DC86211E-F5E2-4040-9992-D602AC9F366D}"/>
              </a:ext>
            </a:extLst>
          </p:cNvPr>
          <p:cNvSpPr txBox="1">
            <a:spLocks/>
          </p:cNvSpPr>
          <p:nvPr/>
        </p:nvSpPr>
        <p:spPr bwMode="auto">
          <a:xfrm>
            <a:off x="227982" y="3855943"/>
            <a:ext cx="4659150" cy="809612"/>
          </a:xfrm>
          <a:prstGeom prst="rect">
            <a:avLst/>
          </a:prstGeom>
          <a:noFill/>
          <a:ln w="9525">
            <a:noFill/>
            <a:miter lim="800000"/>
            <a:headEnd/>
            <a:tailEnd/>
          </a:ln>
        </p:spPr>
        <p:txBody>
          <a:bodyPr vert="horz" wrap="square" lIns="68576" tIns="34289" rIns="68576" bIns="34289" numCol="1" anchor="ctr" anchorCtr="0" compatLnSpc="1">
            <a:prstTxWarp prst="textNoShape">
              <a:avLst/>
            </a:prstTxWarp>
            <a:normAutofit/>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pPr defTabSz="685749">
              <a:defRPr/>
            </a:pPr>
            <a:endParaRPr lang="en-US" sz="1400" kern="0" dirty="0">
              <a:solidFill>
                <a:srgbClr val="000000">
                  <a:lumMod val="75000"/>
                  <a:lumOff val="25000"/>
                </a:srgbClr>
              </a:solidFill>
              <a:latin typeface="Raleway" pitchFamily="2" charset="-52"/>
              <a:cs typeface="Arial" pitchFamily="34" charset="0"/>
            </a:endParaRPr>
          </a:p>
        </p:txBody>
      </p:sp>
      <p:pic>
        <p:nvPicPr>
          <p:cNvPr id="9" name="Picture 8"/>
          <p:cNvPicPr/>
          <p:nvPr/>
        </p:nvPicPr>
        <p:blipFill>
          <a:blip r:embed="rId4" cstate="email">
            <a:extLst>
              <a:ext uri="{28A0092B-C50C-407E-A947-70E740481C1C}">
                <a14:useLocalDpi xmlns:a14="http://schemas.microsoft.com/office/drawing/2010/main" val="0"/>
              </a:ext>
            </a:extLst>
          </a:blip>
          <a:stretch>
            <a:fillRect/>
          </a:stretch>
        </p:blipFill>
        <p:spPr>
          <a:xfrm>
            <a:off x="0" y="47059"/>
            <a:ext cx="3684350" cy="529711"/>
          </a:xfrm>
          <a:prstGeom prst="rect">
            <a:avLst/>
          </a:prstGeom>
        </p:spPr>
      </p:pic>
      <p:sp>
        <p:nvSpPr>
          <p:cNvPr id="8" name="TextBox 7">
            <a:extLst>
              <a:ext uri="{FF2B5EF4-FFF2-40B4-BE49-F238E27FC236}">
                <a16:creationId xmlns:a16="http://schemas.microsoft.com/office/drawing/2014/main" id="{01EF2495-FED6-F34D-9091-3AD20F9E8C1A}"/>
              </a:ext>
            </a:extLst>
          </p:cNvPr>
          <p:cNvSpPr txBox="1"/>
          <p:nvPr/>
        </p:nvSpPr>
        <p:spPr>
          <a:xfrm>
            <a:off x="6040026" y="2288616"/>
            <a:ext cx="3295299" cy="738664"/>
          </a:xfrm>
          <a:prstGeom prst="rect">
            <a:avLst/>
          </a:prstGeom>
          <a:noFill/>
        </p:spPr>
        <p:txBody>
          <a:bodyPr wrap="square">
            <a:spAutoFit/>
          </a:bodyPr>
          <a:lstStyle/>
          <a:p>
            <a:r>
              <a:rPr lang="en-US" sz="1400" b="1" i="0" dirty="0">
                <a:effectLst/>
                <a:latin typeface="Raleway" pitchFamily="2" charset="-52"/>
              </a:rPr>
              <a:t>Research </a:t>
            </a:r>
            <a:r>
              <a:rPr lang="en-US" sz="1400" b="1" dirty="0">
                <a:latin typeface="Raleway" pitchFamily="2" charset="-52"/>
              </a:rPr>
              <a:t>Organizations</a:t>
            </a:r>
            <a:r>
              <a:rPr lang="en-US" sz="1400" b="1" i="0" dirty="0">
                <a:effectLst/>
                <a:latin typeface="Raleway" pitchFamily="2" charset="-52"/>
              </a:rPr>
              <a:t>:</a:t>
            </a:r>
            <a:r>
              <a:rPr lang="en-US" sz="1400" b="1" i="0" strike="noStrike" dirty="0">
                <a:effectLst/>
                <a:latin typeface="Raleway" pitchFamily="2" charset="-52"/>
              </a:rPr>
              <a:t> </a:t>
            </a:r>
            <a:br>
              <a:rPr lang="en-US" sz="1400" b="0" i="0" u="none" strike="noStrike" dirty="0">
                <a:effectLst/>
                <a:latin typeface="Raleway" pitchFamily="2" charset="-52"/>
              </a:rPr>
            </a:br>
            <a:r>
              <a:rPr lang="en-US" sz="1400" b="0" i="0" u="none" strike="noStrike" dirty="0">
                <a:effectLst/>
                <a:latin typeface="Raleway" pitchFamily="2" charset="-52"/>
              </a:rPr>
              <a:t>University of New Mexico</a:t>
            </a:r>
            <a:r>
              <a:rPr lang="en-US" sz="1400" dirty="0">
                <a:latin typeface="Raleway" pitchFamily="2" charset="-52"/>
              </a:rPr>
              <a:t>, </a:t>
            </a:r>
            <a:br>
              <a:rPr lang="en-US" sz="1400" dirty="0">
                <a:latin typeface="Raleway" pitchFamily="2" charset="-52"/>
              </a:rPr>
            </a:br>
            <a:r>
              <a:rPr lang="en-US" sz="1400" dirty="0">
                <a:latin typeface="Raleway" pitchFamily="2" charset="-52"/>
              </a:rPr>
              <a:t>Brookhaven National Laboratory.</a:t>
            </a:r>
          </a:p>
        </p:txBody>
      </p:sp>
      <p:pic>
        <p:nvPicPr>
          <p:cNvPr id="2" name="Picture 1" descr="A picture containing clipart&#10;&#10;Description automatically generated">
            <a:extLst>
              <a:ext uri="{FF2B5EF4-FFF2-40B4-BE49-F238E27FC236}">
                <a16:creationId xmlns:a16="http://schemas.microsoft.com/office/drawing/2014/main" id="{04FB5D28-1AA1-7922-ED6F-2642E83509F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44448" y="3457724"/>
            <a:ext cx="2648616" cy="923272"/>
          </a:xfrm>
          <a:prstGeom prst="rect">
            <a:avLst/>
          </a:prstGeom>
        </p:spPr>
      </p:pic>
      <p:pic>
        <p:nvPicPr>
          <p:cNvPr id="3" name="Picture 2">
            <a:extLst>
              <a:ext uri="{FF2B5EF4-FFF2-40B4-BE49-F238E27FC236}">
                <a16:creationId xmlns:a16="http://schemas.microsoft.com/office/drawing/2014/main" id="{19D7E2A2-88EF-449D-0B7C-767C8701DB43}"/>
              </a:ext>
            </a:extLst>
          </p:cNvPr>
          <p:cNvPicPr>
            <a:picLocks noChangeAspect="1"/>
          </p:cNvPicPr>
          <p:nvPr/>
        </p:nvPicPr>
        <p:blipFill>
          <a:blip r:embed="rId6"/>
          <a:stretch>
            <a:fillRect/>
          </a:stretch>
        </p:blipFill>
        <p:spPr>
          <a:xfrm>
            <a:off x="49614" y="4300033"/>
            <a:ext cx="2778719" cy="463120"/>
          </a:xfrm>
          <a:prstGeom prst="rect">
            <a:avLst/>
          </a:prstGeom>
        </p:spPr>
      </p:pic>
      <p:sp>
        <p:nvSpPr>
          <p:cNvPr id="4" name="Footer Placeholder 3">
            <a:extLst>
              <a:ext uri="{FF2B5EF4-FFF2-40B4-BE49-F238E27FC236}">
                <a16:creationId xmlns:a16="http://schemas.microsoft.com/office/drawing/2014/main" id="{EF0118C1-963D-2ED1-B008-E97C059F01C2}"/>
              </a:ext>
            </a:extLst>
          </p:cNvPr>
          <p:cNvSpPr txBox="1">
            <a:spLocks/>
          </p:cNvSpPr>
          <p:nvPr/>
        </p:nvSpPr>
        <p:spPr>
          <a:xfrm>
            <a:off x="2944429" y="2901836"/>
            <a:ext cx="2529304" cy="954107"/>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250087"/>
                </a:solidFill>
                <a:latin typeface="Times New Roman" charset="0"/>
              </a:rPr>
              <a:t>E</a:t>
            </a:r>
            <a:r>
              <a:rPr lang="en-US" sz="2000" dirty="0">
                <a:solidFill>
                  <a:srgbClr val="250087"/>
                </a:solidFill>
                <a:latin typeface="Times New Roman" charset="0"/>
              </a:rPr>
              <a:t>LEMENT </a:t>
            </a:r>
            <a:r>
              <a:rPr lang="en-US" sz="4000" dirty="0">
                <a:solidFill>
                  <a:srgbClr val="250087"/>
                </a:solidFill>
                <a:latin typeface="Times New Roman" charset="0"/>
              </a:rPr>
              <a:t>A</a:t>
            </a:r>
            <a:r>
              <a:rPr lang="en-US" sz="2000" dirty="0">
                <a:solidFill>
                  <a:srgbClr val="250087"/>
                </a:solidFill>
                <a:latin typeface="Times New Roman" charset="0"/>
              </a:rPr>
              <a:t>ERO</a:t>
            </a:r>
            <a:endParaRPr lang="en-US" sz="4000" dirty="0"/>
          </a:p>
        </p:txBody>
      </p:sp>
      <p:pic>
        <p:nvPicPr>
          <p:cNvPr id="2050" name="Picture 2" descr="BNL | Brand Center | Logo">
            <a:extLst>
              <a:ext uri="{FF2B5EF4-FFF2-40B4-BE49-F238E27FC236}">
                <a16:creationId xmlns:a16="http://schemas.microsoft.com/office/drawing/2014/main" id="{B7FE5217-7882-04ED-304E-2E09A975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14" y="2950623"/>
            <a:ext cx="23241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7635F5C-099F-9880-F9D6-DEC85A661A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7779" y="4150957"/>
            <a:ext cx="1507721" cy="5909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8B139C-7838-7447-4F91-F40A8DA46402}"/>
              </a:ext>
            </a:extLst>
          </p:cNvPr>
          <p:cNvSpPr txBox="1"/>
          <p:nvPr/>
        </p:nvSpPr>
        <p:spPr>
          <a:xfrm>
            <a:off x="227982" y="1943100"/>
            <a:ext cx="6322287" cy="369332"/>
          </a:xfrm>
          <a:prstGeom prst="rect">
            <a:avLst/>
          </a:prstGeom>
          <a:noFill/>
        </p:spPr>
        <p:txBody>
          <a:bodyPr wrap="square" rtlCol="0">
            <a:spAutoFit/>
          </a:bodyPr>
          <a:lstStyle/>
          <a:p>
            <a:r>
              <a:rPr lang="en-US" b="1" i="0" u="none" strike="noStrike" dirty="0">
                <a:solidFill>
                  <a:srgbClr val="1D2228"/>
                </a:solidFill>
                <a:effectLst/>
                <a:latin typeface="old times"/>
              </a:rPr>
              <a:t>Applications of Machine learning in Compact Photo-injectors.</a:t>
            </a:r>
            <a:endParaRPr lang="en-US" b="1" dirty="0"/>
          </a:p>
        </p:txBody>
      </p:sp>
    </p:spTree>
    <p:extLst>
      <p:ext uri="{BB962C8B-B14F-4D97-AF65-F5344CB8AC3E}">
        <p14:creationId xmlns:p14="http://schemas.microsoft.com/office/powerpoint/2010/main" val="267314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7FA7B-7A85-4C3A-A222-976B8FB4024B}"/>
              </a:ext>
            </a:extLst>
          </p:cNvPr>
          <p:cNvSpPr>
            <a:spLocks noGrp="1"/>
          </p:cNvSpPr>
          <p:nvPr>
            <p:ph type="title"/>
          </p:nvPr>
        </p:nvSpPr>
        <p:spPr>
          <a:xfrm>
            <a:off x="0" y="-6658"/>
            <a:ext cx="7623699" cy="512404"/>
          </a:xfrm>
        </p:spPr>
        <p:txBody>
          <a:bodyPr/>
          <a:lstStyle/>
          <a:p>
            <a:r>
              <a:rPr lang="en-US" dirty="0"/>
              <a:t>Two DOE facilities are involved: ATF and ALCF</a:t>
            </a:r>
          </a:p>
        </p:txBody>
      </p:sp>
      <p:pic>
        <p:nvPicPr>
          <p:cNvPr id="5" name="Content Placeholder 7" descr="A picture containing building&#10;&#10;Description automatically generated">
            <a:extLst>
              <a:ext uri="{FF2B5EF4-FFF2-40B4-BE49-F238E27FC236}">
                <a16:creationId xmlns:a16="http://schemas.microsoft.com/office/drawing/2014/main" id="{7FF1AACD-3B7A-4BB4-AFCE-5B44281A9515}"/>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6112275" y="1251805"/>
            <a:ext cx="2583403" cy="1451349"/>
          </a:xfrm>
        </p:spPr>
      </p:pic>
      <p:pic>
        <p:nvPicPr>
          <p:cNvPr id="1026" name="Picture 2">
            <a:extLst>
              <a:ext uri="{FF2B5EF4-FFF2-40B4-BE49-F238E27FC236}">
                <a16:creationId xmlns:a16="http://schemas.microsoft.com/office/drawing/2014/main" id="{EB6FEA09-23AC-4D79-94DD-854675339D0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1821" y="2890821"/>
            <a:ext cx="1476535" cy="1910912"/>
          </a:xfrm>
          <a:prstGeom prst="rect">
            <a:avLst/>
          </a:prstGeom>
          <a:noFill/>
          <a:extLst>
            <a:ext uri="{909E8E84-426E-40DD-AFC4-6F175D3DCCD1}">
              <a14:hiddenFill xmlns:a14="http://schemas.microsoft.com/office/drawing/2010/main">
                <a:solidFill>
                  <a:srgbClr val="FFFFFF"/>
                </a:solidFill>
              </a14:hiddenFill>
            </a:ext>
          </a:extLst>
        </p:spPr>
      </p:pic>
      <p:sp>
        <p:nvSpPr>
          <p:cNvPr id="3" name="Plus Sign 2">
            <a:extLst>
              <a:ext uri="{FF2B5EF4-FFF2-40B4-BE49-F238E27FC236}">
                <a16:creationId xmlns:a16="http://schemas.microsoft.com/office/drawing/2014/main" id="{76728E23-3CB8-427F-81F1-EAAD97303D24}"/>
              </a:ext>
            </a:extLst>
          </p:cNvPr>
          <p:cNvSpPr/>
          <p:nvPr/>
        </p:nvSpPr>
        <p:spPr bwMode="auto">
          <a:xfrm>
            <a:off x="5399438" y="1562359"/>
            <a:ext cx="619217" cy="566360"/>
          </a:xfrm>
          <a:prstGeom prst="mathPlus">
            <a:avLst/>
          </a:prstGeom>
          <a:solidFill>
            <a:srgbClr val="00B0F0"/>
          </a:solidFill>
          <a:ln w="28575"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100" b="1" dirty="0">
              <a:latin typeface="Arial" charset="0"/>
            </a:endParaRPr>
          </a:p>
        </p:txBody>
      </p:sp>
      <p:sp>
        <p:nvSpPr>
          <p:cNvPr id="8" name="TextBox 7">
            <a:extLst>
              <a:ext uri="{FF2B5EF4-FFF2-40B4-BE49-F238E27FC236}">
                <a16:creationId xmlns:a16="http://schemas.microsoft.com/office/drawing/2014/main" id="{6A6BC1D3-6594-4A06-80D4-57B3E6024EB6}"/>
              </a:ext>
            </a:extLst>
          </p:cNvPr>
          <p:cNvSpPr txBox="1"/>
          <p:nvPr/>
        </p:nvSpPr>
        <p:spPr>
          <a:xfrm>
            <a:off x="1040935" y="690497"/>
            <a:ext cx="2942948" cy="623248"/>
          </a:xfrm>
          <a:prstGeom prst="rect">
            <a:avLst/>
          </a:prstGeom>
          <a:noFill/>
        </p:spPr>
        <p:txBody>
          <a:bodyPr wrap="square" lIns="68580" tIns="34290" rIns="68580" bIns="34290" rtlCol="0">
            <a:spAutoFit/>
          </a:bodyPr>
          <a:lstStyle/>
          <a:p>
            <a:pPr algn="ctr"/>
            <a:r>
              <a:rPr lang="en-US" dirty="0">
                <a:latin typeface="Arial" pitchFamily="34" charset="0"/>
                <a:cs typeface="Arial" pitchFamily="34" charset="0"/>
              </a:rPr>
              <a:t>Accelerator Test Facility (ATF)</a:t>
            </a:r>
          </a:p>
        </p:txBody>
      </p:sp>
      <p:sp>
        <p:nvSpPr>
          <p:cNvPr id="10" name="TextBox 9">
            <a:extLst>
              <a:ext uri="{FF2B5EF4-FFF2-40B4-BE49-F238E27FC236}">
                <a16:creationId xmlns:a16="http://schemas.microsoft.com/office/drawing/2014/main" id="{072480BA-DF1E-49ED-AE55-792C7290F64D}"/>
              </a:ext>
            </a:extLst>
          </p:cNvPr>
          <p:cNvSpPr txBox="1"/>
          <p:nvPr/>
        </p:nvSpPr>
        <p:spPr>
          <a:xfrm>
            <a:off x="5399438" y="640541"/>
            <a:ext cx="4040855" cy="623248"/>
          </a:xfrm>
          <a:prstGeom prst="rect">
            <a:avLst/>
          </a:prstGeom>
          <a:noFill/>
        </p:spPr>
        <p:txBody>
          <a:bodyPr wrap="square" lIns="68580" tIns="34290" rIns="68580" bIns="34290" rtlCol="0">
            <a:spAutoFit/>
          </a:bodyPr>
          <a:lstStyle/>
          <a:p>
            <a:r>
              <a:rPr lang="en-US" dirty="0">
                <a:latin typeface="Arial" pitchFamily="34" charset="0"/>
                <a:cs typeface="Arial" pitchFamily="34" charset="0"/>
              </a:rPr>
              <a:t>Argonne Leadership Computing Facility (ALCF</a:t>
            </a:r>
            <a:r>
              <a:rPr lang="en-US" dirty="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08A77342-9067-4194-9D5C-E67971E13197}"/>
              </a:ext>
            </a:extLst>
          </p:cNvPr>
          <p:cNvSpPr txBox="1"/>
          <p:nvPr/>
        </p:nvSpPr>
        <p:spPr>
          <a:xfrm>
            <a:off x="511175" y="3104602"/>
            <a:ext cx="5240045" cy="1361911"/>
          </a:xfrm>
          <a:prstGeom prst="rect">
            <a:avLst/>
          </a:prstGeom>
          <a:noFill/>
        </p:spPr>
        <p:txBody>
          <a:bodyPr wrap="square" lIns="68580" tIns="34290" rIns="68580" bIns="34290" rtlCol="0">
            <a:spAutoFit/>
          </a:bodyPr>
          <a:lstStyle/>
          <a:p>
            <a:pPr algn="ctr"/>
            <a:r>
              <a:rPr lang="en-US" sz="1400" dirty="0">
                <a:latin typeface="Arial" pitchFamily="34" charset="0"/>
                <a:cs typeface="Arial" pitchFamily="34" charset="0"/>
              </a:rPr>
              <a:t>The combination of machine hardware, advanced computing for simulation, and data science for surrogate modelling, training of neural networks and data analysis is inspired by our past work and our participation on DOE meetings, workshops and reports such as AI for Science (</a:t>
            </a:r>
            <a:r>
              <a:rPr lang="en-US" sz="1400" i="1" dirty="0">
                <a:latin typeface="Arial" pitchFamily="34" charset="0"/>
                <a:cs typeface="Arial" pitchFamily="34" charset="0"/>
              </a:rPr>
              <a:t>https://www.anl.gov/ai-for-science-report</a:t>
            </a:r>
            <a:r>
              <a:rPr lang="en-US" sz="1400" dirty="0">
                <a:latin typeface="Arial" pitchFamily="34" charset="0"/>
                <a:cs typeface="Arial" pitchFamily="34" charset="0"/>
              </a:rPr>
              <a:t>).</a:t>
            </a:r>
          </a:p>
        </p:txBody>
      </p:sp>
      <p:sp>
        <p:nvSpPr>
          <p:cNvPr id="11" name="Rectangle 10">
            <a:extLst>
              <a:ext uri="{FF2B5EF4-FFF2-40B4-BE49-F238E27FC236}">
                <a16:creationId xmlns:a16="http://schemas.microsoft.com/office/drawing/2014/main" id="{1D6E2AED-19AC-4C48-8EAB-C4788D41A301}"/>
              </a:ext>
            </a:extLst>
          </p:cNvPr>
          <p:cNvSpPr/>
          <p:nvPr/>
        </p:nvSpPr>
        <p:spPr bwMode="auto">
          <a:xfrm>
            <a:off x="392837" y="3154837"/>
            <a:ext cx="5493058" cy="1311676"/>
          </a:xfrm>
          <a:prstGeom prst="rect">
            <a:avLst/>
          </a:prstGeom>
          <a:noFill/>
          <a:ln w="38100"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100" b="1" dirty="0">
              <a:latin typeface="Arial" charset="0"/>
            </a:endParaRPr>
          </a:p>
        </p:txBody>
      </p:sp>
      <p:sp>
        <p:nvSpPr>
          <p:cNvPr id="2" name="AutoShape 2" descr="data:image/png;base64,%20iVBORw0KGgoAAAANSUhEUgAAAmoAAACmCAYAAABqZ6OZAAAAAXNSR0IArs4c6QAAAARnQU1BAACxjwv8YQUAAAAJcEhZcwAADsMAAA7DAcdvqGQAAK+USURBVHhe7Z0HnFU19sczA0Nv0qsFUAQpgggKdkBQUFQUVBQLdlRU7A3F3nv/K3ZdFRu6imJF1kVdC/Z17QXsHXdVyP98c28emTu5772ZeTPMSH58wrzbctNu8ss5JydFWqACAgICAgICAgJqGkqK4x8BAQEBAQEBAQE1DIGoBQQEBAQEBATUUATVZ0AqfvjhB/X000+rBQsWqH/+858mgA022MCEfv36qc0220y1b9/enA8ICAgICAgoKEoCUQsog//+97/q4osvVtdcc41ad9111eDBgzPkDFjS9tprr6lXX31VTZgwQR177LGqQYMG5npAQEBAQEBAQRCIWkBpIEE78MAD1XbbbaeOOeYY1aJFi/iKH0jdIHU33XSTmjlzppGwBQQEBAQEBBQEgagFLMe1115ryNljjz2m1l9//fhsfli8eLHafvvt1UUXXZSRvAUEBAQEBARUCoGoBUT46KOP1LBhw1TLli3V//73P0Payku4kK5tvvnm6r777lOrr756fDYgICAgICCgggjuOQIi7LLLLuq2225TJ5xwglq2bJk65JBDjEqzPEBNCknbaqutjJ1bQEBAQEDtwRZbbKGKi4tVUVFRCNUUdt99d7V06dK4BvwIRC2g1GpObNMeeugh87HOnj3bELjykC4kaQRs3QICAgICag8gDk888YSZrKNsqylh6623Vn//+9/zStepp56qpk+fbsiP77oNeCtAMJHtvt9++81omubPn5/Xu8eNG6fuvffevMsP2+6SkpK49NMRiFqAeuCBB9TYsWPjo4hsPfPMM2qttdZSixYtMqs+33nnnfhqbrAK9G9/+1t8FBAQEBAQUHGMHz9e3X333Ybc5MLJJ5+snnvuOSMsSLsfM50//vhDvfvuu/EZPyByY8aMMUIMSGw2INBg3BwxYkTOe8sNyUiNQI8ePSjREEKodWG77baLW3FAQEBA7cUWW2yhn3zySb1s2bL4TM3A999/rzt16qR/+eWX+Ex2LFq0SK+33nr6s88+i8+UxtVXX633228/3aFDB/3NN9/EZ0vj/vvv19tvv73+888/4zPZceedd+pddtkl7/vBTTfdpPfaa69cz9StMYsJMELff//91XHHHac+/PBDteuuu6qPP/5Y1atXT/3+++9KClN17Ngxvvuvha+++sqoGl9//fX4jFJTpkxRV155ZXz018Qee+yhbrzxxvhIqS+//FKtttpqZjFDQISmTZuqH3/8sfAztICAgIAEUPOdeOKJxs1STetzUCvutttuxjwnn7Qh3ZoxY4bxYlCnTp34bISNNtpInXvuuerWW29Vffr0MdyDMdgCSRsc5Nlnn1WNGzeOz2bHjjvuqCZOnJh3+sDNN99sJH/XXXddmTQ6qDmrPpNEbeDAgaaAhEUbVdw555xj9L5/ZTz11FNKWLlae+211UsvvWT04jiRRUzbunVrE3CDIexbde7cOX6qNFBVUn7du3dXv/76q1pjjTXiK+mgCeSyKSMNkydPVo888oiqX7++ib9Jkybx1fKDfHTp0sV8DNjIIVpec8011SabbGKCxb///W9DZPmw/gr4z3/+Y4goZV63bl1Tjvz1gbx/8cUXpt0HohYQULU4//zzjW0TwoFsQGW2ww47GPuiv9p3WZOJGmPQ6NGjDanp2bNnXumDqNF/og61RAx1JhPgo48+2giBhg8fri699FLVv39/EycqTMYbSFS+74H0ff/99+qMM84oRfhyIV+iVmNUn9Iw9B133KGFlJljIWq6ZcuWWkiLOc/12gghXznTvueeexoVGvfKoK2FvGhpTHrs2LF61KhReubMmSaO++67T0tHYkIaLrroIt2iRYv4qPCgfoRUmbRWBuSJfPOXvPN33rx5Jv8ubNnkC0TkpI34KKedd97ZlB1lQjzJIETYXCfwLp7h2VdeeSWOsbDgHauuuqqWj9+I3V977bX4SlnYvNc0NURAwF8RkyZN0m3atNFbbrmlbty4sd588811+/bt9SqrrKJHjBihGzVqZPoJmfyaPnDp0qXxk38d1FTVp8WHH36ohwwZot9///34TG4IudMPP/ywydMll1yiDzzwwFJ1h5p06NCh+s033zT37L333vqGG27IuwxuvPHGcqs8LWq96nOdddZR7733npKPREnhmu2MkDjVNsCWWYWSLe2o+z755BPjbPa8884zS6Qx4MddhpAGM7u5//77MzM4xLFIo1itAgvn7y+//KKaN2+uvv76a/Xdd9+pJUuWxLEXFkjoWrVqZUTQbC9VUTz66KPq008/VW+//bYSUqQOO+wwI9omr3Pnzo3vUur00083q5DSyo+8so0V21m99dZbRlKHlIoVPe3atVNCioxvuDQJIDMqngM8S0AFi+SLOunVq5cJzKwKIdVDMsxiC3Z/oG6FSMZXykI+YKMalg6jxs1uVxRY1EId5QPcxVSmjQasXNh3333NykIkavQXtJ9Zs2YZ6bdMqsw3SF+LhJ970ADQfyH57tq1axxL7UYuiRpSLfra6qINjGuUtSvlpG9GcoUkDHUjGp5sIA7cTTE+MtZOnTrVSM/gFhaoOhl/0FRR90jYcknG8D2KiRJpQ4War4rURa1XfaI3RiXEAMlv9Mx/RaLGQEyjo/ExgL/xxhumsaAe69Gjh1mRiSoUcewdd9xhVmd+8MEHpjHRSfCXey1BwZ6JJcWoQKsCEDU+YBo9HVlFQfpQ4fLBIDIm7ZAmymPTTTeN71KGrJM3mimEiw6RdvHZZ58Zu0XiIB2EZs2aVUodmwQE6aeffsoESCHqZ9LB3zSVZTZANHgWcggBhJRCKH0IRK00sFml/ZWny7rwwgvV4YcfHh8FBJQF5KNbt27m+2awpN/dZ5991EknnWTMR3zge7TtkH6H/n3AgAHmuDYjF1GDmJDXtD6r0IAMoWqGFLug32cizRjQtm3bTP/vkiuEFZA06pe6xcadiTtxTpo0yai53fsZYxmDFy5caK5TBkz0XELHswsWLDD2b4ztqMvxG1rR/rnWEzUkajBVSwYwPN9zzz3N79oGGj4huWk5lU4ls13TLbfcYhqOC4wSsc9DYgRZQ0pE4wFULoMWHw3xWDKYixhWFryTdJx11lmZtFQELJ/+v//7P5M/Cz4UBmMIaRJcQwqHRIqOFELLLIZyqS6QBiSbc+bMMX9HjRplZmfY1+UL7PxuuOGG+Cg7mClCwgNRi0A7h6hT5vQNSDl8YBJAuSGxPOWUUwJRC8gK2hUEBekMC7iYSDG49+vXz0jX+e6HDBlihAVI1f/1r3+pNm3aqMcff1xtu+226h//+IchbdiTprXJ2oJcRI3+izJgLK6OPslnY+aCukPTBHHC1hmJGeMTZIrf1CET/wMOOCCT3lxxIhhgZx7GUsZehBKMU0gS+Y22izgpg4YNG8ZPVQz5EjUaWI2ANIxSNmocC9kwv2s7DjvsMH3FFVfER8th82htkfKBNBATAGWFzp44iAu4v6sCvLMQNmoVBTZo2I0IWYpOYOO1++4YvWlt7crkHn3VVRR89DsX3n5b699+i35z/777av3EE9ExmDSJgo3inzBB6xNO0Hr//fW8I44wZUGg7RYaMkPU8vGa9vNX+RYqA9q6dLbmW+EvdkQykSsTuE6QTlhfeOGF8dMBAX7QrmQCoI8++mjdtGlT3a5dO2OPhl3auuuua4IQFNPvYO+EKyn6YOyc6GttmySe2o5cNmrltd+qLE499VRjN+zalGXDO++8Y/rKJUuWxGfKorxx2jH2u+++i88UDvnaqGVXwgYUBNieocJ0bWvYngmxqnzo8ZmAfMCqWCSNW265pVLYssnsRn34IV57Ecuix4j+yoxKzZ+v1DrrxE+mQGZkqk8fpayUi+eR6B15ZHQsM0h1++3R+Q8+UOruu6PfMsveSOrw+ZkzzUb01C/SRiRthQIid2b4zAyRkrLpPTP9Qr6jtgKJGrNQ1ObJwMyZmbKdQQcEZAPtBCksK/dQlfHdYUP65ptvmvaEKQnSM7Q8SNLcdoVU3QIVXMCKBdoWxtTKSrpcIE0jTlcFWt0IRK2cwJ3EhhtuaFS1+Qa2YcJYEQ/HiFKxU0Jci/owIH8g5mZhCcTIYMIEpY47Tql585QSwiQFqoTR8GVFxyeeiBw7utcHIVtSOUohcraLL7hfOmthArDCiMDtsAN6aKXmzFEKGzjU8RA8jFjlN6pP1LUy6zL1ijq7PDs5pAGyASFloQVxo/4v7y4RAQEB2cFECHsm7NKwY8JWFtMKTFL4jd0vdsN8j/Tf2rEWYjEQtqq4e0iatgQEFAqBqJUTrFTE4BB7svIEVkoeeeSRZrCFvLHCKHzY5QOEF7sjU27SYUoPqtShh0YXIU4HHKDU1Vcrtf/+0Tn5/d8+fQyxY/VoGfTuHZEy7BQWLozOCdFSLVsq9cknEeljHzbIIIC49e8fPcNCgmeeUap9++iagJnXyy+/bFblYhuBvSX2LfmAzexztQfi6i1pPvbYY+MzAQEBhQTfGHZm2A39/PPPqm/fvuZbhojNkwkhC4kgbxizA2yL+c29SLsDaj7+K/3sM5tuqk4tKlKnyLEbDkscE06Q8J2EFYnaT9SQLsiMSLHiRgiQ2mqrSCrCAI5hJ+cIeMBn0MSZKvfLh1gRMHuyKsvyBFakYOSIQeK0adPMvmWoyiBtiNUDsuPss8825Zgx3GcRAWRpt92UOvDA5WQKdwxIwQYNMurPi4cNUxdccIEhy6zmMaBDHT48ah9I4ZCoWbXmrbdGz37/fRQ/RI13HXJIRNAuvRS9daR2lRl3EqxEYnZOZ47hKdLXfCRgrKbCAJ7VVKhbksBQFhc1uGwJCPirgNWWqBLzCXz/rjQrG3BxZNXf+QYWN3377bfG0Tjf4pNPPmkWDtkAiePchx9+aO7B+JuVoTZNqD598VY2oG7F+D0gO16TME6CLSnpqZX01GWOv5d+OQ23SEj2vo9IuF7CiqyB2k/UkGh8/jnGAkpNnIiDrmgg/vTT6LoM1EYVhs0SEosvvlAKr/4r0L8SkjVUWQQIBO5HAvxgFSgrjdjknbLKgLp84YXor8x41X33Recfkc+qVy+lOnVS6uWX1cNyD6uxhg4dambHBrQPpGnj5LPm78iREdHnPNK48eOVmjULg4dIvYrkDlUobczTYTKrZlBwff0ASCUrDnGpgn0ZKkxWIfIXGxjUmPw9+OCDzTJz4HN7gsqXeFCvBilsQE0GfshKZHLjIxy+AOnBVQ1kxw1MVpjEskIakoKbGia2+QLp9vXXX2+eTcZd6ICbHWzVdt9990x6ffdVJFA+TPL/KoBMISL5zRwVFsgzCZbK22MLe9zuyy/Vps88o6ZL+SalZ1ihoaNxz/WX0FrCirR4rbHuOThmYGYWlRUyo1FnnBFJPrBdGjIkImEcI55uLUX84ouRXREStS5dlGJPzQq6dcg7XQlke876y8pVFfjcQhqHbx8G99NOO81IYvARw4yP3/hjQ2x/+eWXx08VFuxlhi+ayrrnyBd77723UXdCtHBwWB4g3YLgMRNGUgVhKzSOOuookz5m4gw81CF/ATYujRo1Msv5UY3kCzp64sAVBVt2sQwcdSckrqYCI2xsMKsS1j0HZYzrEsoddXgSriQFB9LBPUf1ARvNq666yhjir7XWWsYUwAf8HeLygskqEmfq1YJjbIGvuOIKI5EGOCBl6x+2bqKvtN+YD7QTvj3ux5VLtnsLARYZ0CeiMWH7u0K6riAvuMzAnyTtuqpRle45IGlbSGDJxTAJSLhkZPaSNjxpEnsuVxounpEwQ8JjEnB0wW+m1SdL4El7LJGaCbcvzu4S5kjoZo4iTJaAq3OcgxW6JdV6P2p5EyLUmNxDgUPUIGRIQ5CuSebVH39E16RhmYBdkcRv7I2QTmAkXg5UJVHjWto9kDT8/CC1YdBHBYt6jWOqEDsJZrL85hwGslUB7DCQ+GD3Vd4yqAi22WYb9dBDDxkbkSOOOCI+Wz6QZqRR+EQqNJCQvf/++8anm+24mAHjc2kQKlQBkgA6XNoAhBGCwepV6+jYfoIMSqg4cWSMfzj8OREnHzGEEOIJ8atpsO0P8o4H8KpCIGo1Hy5RwwSAOmKgZVKJfS+SZcwYIDd8C59//nkpooY/LMYAVPyuBA3zBdSMqCTp+6x02re6D7MSJpR8X2gvyksoyotA1PKDJVITJMjIbMgQ3j57SnBj+kgCUi3sxU4LRA2UVH3NVyWwT0LtyQctHYIhaTLQGZcKrM7DVkk6CCNJw8gc+x7ImQyY0ntHKtEaBEgabhgY0HHu6gKywvJgOgVUamxaz4yUv8weGeTtb4xfIVPlCSd//bW6VzqDg376SY2RQZdz/L1GyMH1H3+s2gr54BwqBTxFszoqA2y2kFRaIkSZd5Ombu0A5Xl1C9r/GGybhH0YzxFwsUEdcb/kz1yPgSQNIEWkYwZIEFE3Qug5lwwY5r/++utmsIDw0KmnERxsBtOMgFmpy0eULSTJHySCVWLuil5LxCBuqEEhF5RhEjhRtMAhMHWKSpRn6BT5kMlbTQuUOdunQKarG7i8YXEP5gNsRRZQMwCZwv4MwnXQQQeZvoNvGYN87Mcwyk86q4bk4dD64YcfLqPmZNJCPTOxoY+DuBEnmgXcZ7hAlcqiG54JqHn4UcJSCSyzQkdAr+cGap4euTolSCwYQNqHj4DdJWwv4eb4HMTt/Pg3mw2uCMlW7ZaoYaQtA62McMtX3zHgY6fEvlvYDEHMMEBngQHSNLv1BfdXQP2ZV7o8yPZcUvUJAaDDYhDiGfyGMWgjxcoY0xcSG28ckalzz1Xqkkui8sI+S9JgjO0x1MeO7sEH4wcSQDqJZANfZtiBUa7k00otiQvwDrDttpE6+vnn6VWVGj06muXst1+ktsagH9tCAWpLjHwPPfRQI2mig7799ttTt3ZxwUDB8nmW3TNI+AzxqRe2J8ETtQUzf1SZ+L9Daol0EmmlC6QFSVWqnWEy4ECW11tvPSP5IQ4fMUP9g8owCbsjAYMNbgKYUeIfCF9PbGWVnMmOHz/eSBGQVtx7773x2YqBGR4rkyk7ZvH5zJppr5BPyCkz7apCUqIGAcf3lduFIXXlOyHdhCBRq164EjW+Xbs6cm3pE5A4derUyayK5vvBlAGiz3eNqQZ2afgN9EnJiJd2hg0Y9UrfSFtjH2CApIf2x2QWqRBaBb6LQkq30rCySdSYKGPvW948fiST/LuEbDeWvrvzZ5+prYWQvyCT1z8SfSvoJ+P6KtIekLDShiD3ud6HJO5ZCRAt7kTCRs8A+XOPi6T9bSJjHmOrLVMkaRhucB/k8TIJm0uAUCLO4Ryj38ES9pJQvpynY+VRfVYzqoOoWeCzBwkbqgEG6SpZ/m3VxMQNqcLtBdIuCJN0uEY1DLGSDiPjwiIJSb9kICJ1f/ubEnbBJp2RxJJBkucgZkIyDDCOFRKkTpB5DCs2UUVD2oSQGeey0nm7uOeee9ROO+1kygHCgvQEaSKrINPAPZBbCJg7wJcXdA6QgmQnAXmCTAGkSRBHew/X2KgZ4oRkAeke72aQIi58MtHx0uEhOaCDZ+9S4qCek8hF1LBbZE9LztOWaCe+BSoMnAQkEUnwzbHhNCpi3gfJfFHqLPkuH1YUUYP8kj5s41h0giSTfAA6YK4Fola9sEQN8kXbp40D2iMmG/SD2KUhBaMvhKjxF2N8iLfb3mhT2Jja7xZVFdJb9x4I234ywcOWE/DNsYqe/oFzFfnmKwryy0SJ9pjPd5MPahpRs3tcVrRcIWug9TffqCaeSWoSqMYhMPSR2UA7eFPiWyhEve2cOapTx47qO2lzzZo3V8OkXsiJS9y2GztWhrh1M3lEoiYjkHpBAkvOEOcMlon4zVLmnzJxkL6ltfSLx8okftvu3Y0Ll0IgX6JGgdcISMOoFVtIVTRd2Z6TwY32Ex+VhnRoevDgwfqSSy6JzxQYw4drPXBg9Jvtk+67L9ouyaaHrZUaNjRbNF100UUmnV26dImuAa63aMF+R1r36qX1qquyz1R07cQTtW7fXuvu3bUuKYnOsfVTvXrRu3iW64sXR89zH+9PQAZfeUSeidFL3iOEJD7yQ2bwmXt4XgZ207aSgfxIB1vqXNu2bSUbq5otiOx1G+RjMtsUsb0T1wgyizd/5aM3YeLEiabeLOx9xxxzTHyG4pypW7ZsqceOHRuf0eY69/Ee/vIu/gpx0t26dTPpoR3ZIJ2XyZeNv9CBLZrc96WFjTbayGy7Q56qEtQj5UvaaA/8pS4oQ7b52WqrrTJpp6wov7CFVPVCJpymv2rSpIkJMjkxddWgQQNTLzLAaZl0me9nwIABpp6uvvpq75ZEfL+0Kd+1JL6X/mTXXXc1385uu+1WbVscvfbaayZvtDXyMmXKFLP9FHktkT6Pv6SJ7anGjRuXab9CJPXxxx9v7uXcnXfe6U0zbV4mJ3lvd1RZZLaQYru8UaO0fv/96MJHH2m9YIGWRFLJWk+frvW990b9+ejRWp98stYvv6z15MnRlnv0dck0H3CA1jNmLD/P8za+HXbQescdtf711+haHqDOjzjiCFN+/fr106POOkuv9dln+uFHH9VC6PWat9yiG5x9tl59jTX0rFmz9CnyLkm1zlaSa0jaDjjvPN1Q6oUxZI899tCDX39dH75woZ4ucdLH0IYZJ2677bZKtzOZ2IQtpGo7kIzg5Z5ZJKq/KgESLSRgPXtizb5cVczMBzUmzl+xGdtzT/XSSy+VtvtACocNGbMdZh1wEmwGsVfDfhCJl8yCjasMVH9I24gLezFcXqByRbpWv360ZdNXX0UuMDxwbeKk4WZUKmmQj9dIiCyYASFtSQYkR7Nnzy51DrszJDTYXKF2ZoZO2HrrrU2cqGiQ3ljg58iCtKFiHYnLjwSkw45/RcBOh5kgCwuAvc6KN1QpSAcsyC9xo4a14euvvzZSPfw3oaYl2Jknv5Hgshkx0ickUayAI7AajxWkMnCYe1gdB5AM8hsJHeqcfNTL4IUXXjBSuOoE9YtRM/VA3WBPiF0n5wNWPIS0mHZHG0LFjysaJBgE3FnQlmkzSBFGjBhRpt7o+5C85btSGykx3x1SO+xXq6sdoAJEeigDt8kPK1VR6wJr7sC3i4peyILJN2Aj9zPPPNPcyzkWP6D2tddXODATeTq2McacaIstItOUhx9mKb5Szz6LnUG0gA/1s/ShxjUWtsj4BcVsRvrSUkBbYlcBz5mj1I47RqYv552HUW6kSTn4YGPonwvsUCNE32gn6JPRPrEyvrOMNfS99GtC2E0/iO87NHWUL31mGtC+YPbym9TJN3If9Yqma53evY1EmDhxP0ObpG1iS4nk1m7KX5UIRK0GgkaHjZq1u3D3kys42B6JD0saobHt412QNVSR0pGYj+uGG0wjRy2G6qx7dzT6AlRoeO9HRfrYYzhRij5cnMLij+yuuyLbNRYMcA4CeP750cfMqlTeCZkjHtysYG/Iux1gVI9qI0kEkqQnCT4cBoFcgHymlS+dPUQAu0C2crL2ZBBnVwXjvodz2He5Nm8WrELjOkFmUabTWLBggVHxcI7rADsbiCIDnAU2N9jJMSDYgOsSzkM2WUlHYAcMQLshjXRUEE5sZ9hflkDnAnHFEJt72LWB91OmrM47X+rIutpggUOuwC4b+ZR1oYGROmVHXUNYsQus17a0L7uA6gffKgQE4s9f1J8MZgx8kGnU9Nihocr3DXCo+3DDge1oeVVMK8LPIN8iixz4pskvkyG+Q+xjIayAleBMCPlWWfSFnS3ltO222xp1MN8f3yO2WMm+boUAe2P67ptvjuyNmUQLiTGuraZMgWlGtssQLGzMpB+QGWBEsrgXv5TughDuw1RE+iPpcJTaaafoPGYxUnZm8R8TaybsOVS8uKHCDIa+G7MGyi4bXpVxhYknQg/qgEVHyXbHBPV5GfOY9L4o8f4GOc0C6pyJAf0pK/IhblVK1iTyGgFUKBVRfcpAQelUW0CMLZUdvz1/ZMuPVX1yj3ysWoiDEdW66rN8sXjxYqNSS6a7JgZUd7kgRMOot9x7UX0KSYmP/EBsLQTC/P7www8z7ao84L2oblABos584YUXTLpR/RIfqh3UHtttt505Lx2GCXPnzo1jiMA5rsvsz9QxgfS1bt3a/EVtx7s6duxo7uN9qE1QpXBMuyEdMrjpOXPmmPfSDomP69LRx2+K2hnnpLM3x+Sd99DGLPjNe932SBrJk31OOq5S8WQD8VA/Va36lIE9UyZpofVaSrcaH/0mTyeffHKl1RMB+QPVp5AsPXToUN27d+9MvdCmmzdvbto17Zx+m3voq9636jWBDKJ6ww031C+//HK5VJ81FYcccohph/RX2fJh1aRC5EqpOfl+q1v1+ebRR9MhQDsiUxapN923r5aOR+uRI6Nr/fppvf/+y+/jN9eln9LTpmndqpXWrjpP6tncV79+ZPoyfnz07EYbLY9jwIDSz3hwzjnn6GOPPdZbHk9L2EKCjeFUCVO//173lzL95ptvzPG0n3/WG0q7c9scqvcDDzzQxNlNjq967DG9vbRhq45kpLlBQlrtoYKlLb/55pvlbqsrjepTPoIMm62OgLrFlXQUEohWL7vsMmMEy4yyIrNDjHSZvfnS7gvMIii/QgfUg773uQG1Xy5QBm55W6Nx/JTJB2ZWgWHAi/qQ1aH8xTkm9zG7RQJYGbAyDYkUhsy4BQCIx5n1I2EjfiQFFuSLZ5B2WXAO4F7Als+kSZOMBItViszwMMK30gPURahN5KM3x8wacdOB1IgFN7wXdQoLEADx8R0QMEwFzOQ5ZrECzyLCt/fwmxmpnckTSCN5ss9Z6V5NAmpd6pjdHFDpMrN2A2rqhlLd9RcoI+WjbF3JZ0D1gP4HNxyUvy172jTfLe0aCTltFmk5Kkt7zwMPPGCkpKgI+7On7l8AmBeQP1Sb2WDLwPYVKxJfjhqlNBqBYcOUOuywaOcWzFNwRYR6Ey2I1J86++zIdIZ72MEF9SdbNNJfs5jMlbJjEoPbJhkXpHNW6vffo3jQxCBlY59mFpw99FC0M4z03carw667RmpWKRcWlqBtom+ykspsoI988MEH1eUypmJmAhhL2LGCXSRY2Y+jeO5h3LVxoopHOo92wfbB2WDV7rTrqnCqbiANo0YASUBFJGr53lcoVPR92Z7LtpigvCiP9EhImjFGx7AXqQ5pLERAWiMDafyWdOSTZyGvRnJkJWrSoZnn8g3M2CsqUUMCMHXq1Pgogo3XGrMTBg0alPlNQNrlStVsmpFSWVx77bVaSFRGCoX0FImZG48NlCnXMFjuKzPb5HUMkm3Zk1+kTvYYo2Vm65Qf6aSekWgg4XDrnGfceFgcQNz5zBBp19UhUcsFypR85JvugMIDiRr9GeWPUbpt+y+++GJ8R2kgLfrggw/0xRdfbCTTMrmKr5RvMUFNhUycTJt84oknsuajVatWppyuvPLKUvetCIna6ywCa9pU6+OP1xppPYu8+Esa/vlPLR0Roq1osQELzaS/MIsJpP/Qa62lpaPR+s034xgFLByTPkg6Rq1/+UXrddaJpG5SLnrCBK232Sa6zgIF6ROlwychWnfooPWwYZFE788/zYKq//znP3GkZZGUqK33wAN67Cuv6KVxeSJRs4sJZEJgyhrp7fz58zNljkTNvmGYvJt620uuZZOoWZx66qlmvCpPXdV6idpXX31lbLQw3gsoDLChYOZmA+4rkOpgmD569OiMtKeyAbuoykqyfCDN0mjjo/yAfUzGpq6c4H1pwDcaMzACNmmA3zyD1IBl7km4NmrMvli0YOsEmx2koYBZOIaqzOwAxrAYzXIPM0okrswE2WSeZ7F7sWWP7zXpdMwzHDPTY+EAdnjYwyG9w96uS5cuxt+YfY5yxa7GPochbm0DUhjbPqgLJJG+9oKhOpLHXAGpY0DFYSW2AMPvNLDjANJcJOO08ZURLPChrJC62zJbUVj1jjsix+PsiY0UjEUBLAKTvsrYqyFlYlEAi8ZYgDZ/vpJONlpA9u23bFhc2kcpNsjsvzx2bLQ/My6IkLixQIwFZixkQ5o1bx5ewZViuz0WaLEwCns36d/ou9jJQibccaTZgZsYvn0kY1Kg8dnlwMceu8lgJ8lCF1+Zcx1Nys/WrVQOUHe4kirvGJUPaixRQ5zICkP8qNQ2MBCwYo+OygarplqRoDO0gzIBtSeDuszazIDuprcygYUQhQZlWlHIDCfj86wQoOxQ21J2BFQ49jwBkoAvKQvOAQYr1NsEdhtgtwT+2nNW3cNgxQpT/K5ZEAeqXIyNKV8WC1gyyOo6C1TOFYXrfNeq3Xmfr47dwEBr81gRUH50lr64swUmGqyms8BI24KOFzMFXwe8tgwiEGR8FKYFVomxoo/VpAEVA3vc2nbBbx9Qy1Mf1g/gygpWTlNWtFn6lBWJD/fZJyJnLBhgERjEi0Vl1OHuu0er+CFTkC3SetBB6LajY/w3ohJN1iXeAi67LCJ28u2ahWOQNhYWCKkShsPGyUoYGc7wooVs9Gs4rZ89Wz0oE1e2E8ynjfDNYv7C5DTtfhZBsYNFNp93mFrgYJ1xkol5rh4OX5eACV5l+kMfiiTCwsZYQdDxJh3eMljAUrHfSQP3MchtBtOvBuTzPmbjDAR4eEdPDtm8//77M84dk+Be7IYKURWQMdJIGSbhSzt7S1aF9IvOl4aeDXwgufKMjRE2BSy7x8aFZ/LtyCgLuxUNUkOOk4DkYPPE6p0ksLVh5ZqZlcVAkoUkijKjrQIkauz36eaHVUSspgS2I8DtBSsqAfWNhI37bPtmX0I6hiQgftivYf/gpgWJGmXBalCkYbwHAkkacGdC58JqTKTT/CUO7iEeyCuSNs6zcpSZJdd4DokgxJjn8wUuSiBN2b7VNODsEWkKktjygBWE1CmrkUk7EkryaOsAlzbUP2VCX8K9tElm20hZjz/+eLMSLAnyjo0oHT4k0rahgNygbOn/7A4CuJpBykCboo0iyXXBYEld0AZd0D4Z8JisI0kpFD744AMzIcGZczYpX6GAg1gmO7iQof+lTHwg/5QRK8znz59vvnlAm8Wlid1cnvEELVNlJmTZwLdCv0e5swKy0ICYI4RBk1MesNUffTjPpuEH6Rs/nDRJ1Rfytbq0s6+wn5MyWx0iKH3CRzIeu8cQMNwguRPiBbfdpvoKYWzo2Jq9MmWKqv/SS6qnEEuz7CELcExMO7c2cblAefNNoCXJsnK+Zu9MUFuJGoUP+aJR0jEwM+eDmzlzZo0iapANCEpVEDUMu+lgsoGOJ1eeLVGjg6JceSZJ1JBMoTbEPxNb11hQFgyyttOr6EzV7VR4P8fEZaV0EB5LIgkQc5ekcg645M1H1PAI7jPiJ/1I2ZCoWdWQ/cuARtnYj5x0VAZ2v07qhXKl084F2g9pg2TmQ9QgttZjPYAQUp5WipcvfM+Rf8oCo2HywDHtkE4e4oVaGf9VGK5DuEmza7hOXiAXLEZggQJbFAWilj+QjNHPsZjGtnvUVhiCUye0J9qsba+Qa9R+LlGjXlkMxD0MzPkOevmANkBfQZyklUU9Np1VgXyJGnmlLfPNMSl1iRo+vPi+Ktp/lRfUBeYU1lSjkGCyilkF32R54qbvT5v4vyZt5FUJi6QfWCh/N/3kE1Vf8sB5Rpd+MvHiTe7xKInvt7ffVl0T3/ZiiaN9Yjz8jrYpz7TE/2cOMAkoz2JDJv7UMWpW+024oD+S/i0QtfKiPO/DAR8dFJI07GXSnqtOooaqzRIo7J3orNwVioUAsx86WDrsbOBDzZXnJFEDyWeIhxknZY1kyMISNdshVKR8+Xhoh8lOhbjoPPnLdT4o7iEwEDFDwu6PDpcO1vduSBGdci4QZ/J5Bjxm30wEytMx5AIEijJ01alpIE1IAejYyWPPnj0zRM+COsC+ziW7TGDs5IBB0w5QyTIGXGPbrLSZNNchY/ieA7yP8kAiQJthwEclih8lfAFCcKkTCBjpRXKG2t+SMb4Fu18jeUGdgcQSKVvaQEEaMG1gdp4GrvN8miSB+Ekv6faB8qLcKEsfSAN5x7FxGkgD8bvE1oVdxZyWBvsNZksD/tL4myT4lpwxuSEeJNWASc7LL7+cIWNI+Fn5SZ2w/Rd1gWbC1zYqAsqZ/haiDijTQhLBJPIlarQLyoh2TJpcooZZAJJfpJT2fFWCtECmquJ9mGswOc1WFuUFFsLbSKBV06vYnoLRwv1i7TEbIbJ35/USqr40syPXFlKWqJVP/hiQN/jAcB+BQXhN2WsQkkYHZTspOi0GLshQIQHppIOqCvg+bjZcZ/BJ272BZxhEfeSV/EPycBabBAMSTmmNI1Vnxg/4gFCf0LmiumHzdIgLAUedEAEGfQZ5VHOQCSR+7FkKIMlIGujELXHGGSODFvYTlB/vZ3Al/WxkzQwXdR8DYaE6uSTYwJ53MMPLBgZslq8jefJJTpGKcB2yuiMeyD3gPdhMYuPmI5s4EbX2eL4FITYNTPAGYYQs4F0slmCxBmngeb5B1KrJMoM44XgUskZ9QQyQ7kAMAISCuqfsZ8yYkXGf4gJii8GxmwYXpAGpNW00jXDYcuAdSaILKAfiOProo03bSgKCRRqIn/bkA89DwCBBvjSg4sW1DWXtS8Mnn3xipMHZ0sB1viXK0fcO3HVAzCHMvutMtNi/l7qwxLvQgPBbMuubPK0oIMGiP2HCUm5IP66GDImM73Glgad/3IFgU0abfeUVXPlHNmA4ssaG2FP+tRXk5BAJ0ZKu3LhJQtWMToVHZlIljbVGYLPNyrrnwPFrriX/3CedXHxU9cj3fUIKTF64l2eyPSezd3qM+KhysO/NB2+//XZmD75Ch8MOOyx+Szq4Lxemx+45ZCA390sHH1/JDcrCpgeHsVUB0ieEzLxDZp+Z99F2LagPzrmuPmjXQj5KtW+uc9+SJUuMiw+Wo9t4582bZ+LkWIha/EThMXnyZJOubO/ArYuQM9N+fMAxLcve7/Ps22qB00raPXn14ZFHHjHfDK4bfHAdo7oQMmWcJNs00KckQZtnP1ebR/LTo0cP4yDZnsNRKeXev39/LWTMnEuCNHA9mQYLHGGyNyB1nFaexx13XNZyoAzJxxdffBGfKQ3qgDT84x//iM+Uhk1D0u2DC5mklHGN4YK6IA1pdcF3xnXccfgg5Exvv/32Zq/gbGnYeeedq8U9h0yijXsdvkuZaMVnqwZP5+mew/YdfPdumihb2qqQ8PS04u4CNxZyj7700sh9xoIFkVuNhx6K3GawPzNOaFO+WRd15Pms76sEZCKRsyzKC1xq3CaB0XVO/Df52z0+TgLuv6u25vPDSuPwNqDiwOCfGS6zaKQLuG6QRlGQgP1PIUGc9i+z8XyCa1vEcVUBOxtg0ygDgFG1IdImoB4ESMc4fuihh4wEDrUnf3Hey3mr2kWqw8waKUVNA1IXzBNw40H7SQJJIRIq9jzETjEJJJFcR+Ulg3DG1s4Fkmj28mOBgc8+jIU5LABJc4zK4glWXZMGtvFJAtWLu48p5Y4BMI6MLcgfs1kMu33SHdKAdAo3Kr40IFFn5S7by6BGTbY/ygFbOFSEqJh85UAZYJyPhMknzaPNILWlHIQoxWeXgzRQ1kI6TXn50sDzSNbTXGMg4WIFHfn01QWqSt6BeQLqrCQoW6R8OBhF2pYtDUg33TTQ/m1dI/VPC2y9hH2n7xoBExSZOGaOaXdIuvnGWOHLORwo2+u+kOs6/Z39/isCpLGUDaqwcvdVrExGIs3KzLlzo9/Y6uLi4qWXIinbN99ELjfY5ukvhgkS/k/CNAm4FUY/dKqEAyXsG/92j5+XgOy76kaEwqPGEjU+UkT+MsOKzwRUBegg6YwZdOkUaypQQ1UG1iam0MCew+5MYDtqBkiM1BmgsMlghRb2BwyoDGYsM+c6BI+/bCLMeVQ/dNIMbgxYkGgLbHZYIQcYeF9nz71qBuph1ObY3/nICyo81Pyk1Ude7KCNATeDpw+QH2wcWdnmewdpgLxApHzkBRsoiA2DfhqBglTYuoJoQETmygCHPSzqQ/YPxUaPVW8Z1YODXAQqH/ICiaMdUA4+8kI5kNZsBAq1bhqBgjBDBGlf2Va2brzxxmZxhY8coKokHt7hqwvaKytnKQfs/ZJwSTvEOfmOXGlAjY33eEwE0kgQYwTps5OhJCwBdL8lF/QreKbP5lKBPSXJY9o7mIBhJF8ZombbKm3QVxdZIUTRuLWQtqJuvDEiY/KNGi//zwstwTSB/ZVRiZY37loAll89KeFCCX0lPCHhKQkYMEDcfMeQtlpVEtK4Cgr2YSTa8gZE0TKbyKjtBg4cqMeNG2dE99lQk1WfLVq0MGqNmqr6tEB9kk1NVVXIJ8+oFslPddZxRYBakjp22zQqC8K2225r1Amca9OmTfxEdrCfaFWppXMF1ICuagLVFW0UdWUarrrqKlMGlVUTEo8PpAEVAWlIU5vwLGWG2t13DypO0nDUUUcZVTqqPI5tmlGXCukx/Q6qH9pdMp4DDzwwNX6AqlXIWdZyQE2YS1VJXtLeIWTY7PyRpqqUCVdWdWlVqSpd2DRURl2aq77Zo5GySitrW98ywYnPLAff5dixY02bveGGG3KWddr1O++809S3kCuvqvDpPFWf7EnriyNV9Snjo9kzc731or92T07Jk9lzc7XV6GCjwN6d7ArQrBnu86MdAXbcMfordSgRx5FGqMmqz1bxDg7ewL7fErfMiqNjKVMhsTi29B/nE/r104p+Pd5hQ2Zu0XvWXjs6Z4+5Jy1ssIG5d1WpIyH7cU4i5Kv6LDhRo3Ojcbmw9ibJ8xZ0XpAal6jlS4jyva9QyPd9dDSnnXaaIRqQoGzPrWiitqKQT55rC1GzyHzgibzttttu5ly+tnLYp1m7Ff5io5ZEeQhU2oSHb28D6Uj46wPP8bxrS5cExCXbYEb75x25iAP9hA+kgcEwWxrsgNq+fXtjo5ZMCwSKb5BB/bzzzjNEjTRZIuESKDpONll2iZpNQzYClYu8kD/iqEpbr4s9WzG54DtKIy/ApuHee+/1viMfApUrDdkIFLBktRAEKo3EMeC3bNnSlHVaPinrCy+8MPUdbn3zjVaGqN14443eOKgPL1GDjNHHQMCOOCIiYZddhmGf1tdcozXb1XFN4jUbod96Kw1Q69NPX74JurzPbOmUAESNyUpNJGqkLY3U+DZlt1tGgeRxLrwqoZUEobz6HAk8JyWte0oQSqw/c443yxLaSbjqyy91V+nTayxRyzVQWBJHp+kuJkAyl81g2aKmErUkAlEri3zyXNuIWqGw5pprGsPiNKJWHgKVhlwTKM7zXaaVPYMZAzLEIQ1cq8ygnctY3iUvwC4mcAeCJIE6XQYrOnyk9uSffoaJInnlmICEn8GceCiHQkh/qK+KSH+AXRwBgUpDLmkfZCCbBMqS1VxSz2wEirLcZpttUq/nIlD5lHVlpX2QJ+p3yy239JIRm4bykNVqJWpXXBGRrCuvjP4uWBCRsoMOEtYgtOHbb7Xu3TvaN5PfEDUZY/ROOzFAa92vHx1MFDxp5tto2LChcLiyJK6yqCqiRg82TMIgCT6iBumS0tAXxMf5wBK/kyXYePaWwL6fXSWwJ6g9zpYb7jn3668rRdQK7kcNewnp2I1BNfYq2FsIWYuvlgZGw9i8CEEzNgyuHzWWs0vijSGpEJn4ibLAu7R0MPFRzYU0MOPczrcHpFRUhf2o4fVbOiTj+gEj9YkTJ5ql3vn451rRwH8RNijZgKEu9kAYAMsAGp+tGCifbbfdNlPOGBTjdiDNP9aKBAsKMG7n+5EO3LjrYHsZgO0SdlQsAvGVCc9wHTcfMnDHZ0vD/fZ8Psqws+Lb47pv0QB2VtgXEdytmyxwSyGDqXG7geNYH2QwNi5JcLHhc8+BjRP+hXDf4asjGeyNWwoZlDNlk3TPQRpoZ7gRseA7JH88iz2QXbThpkGIk7FtEqJrbNJYgIDT3CR4FrcU1IMQsfhsaeCOAts56sJnf2TLIZd7Dozxs7nGGDJkiGnfPvzf//2f+dZIg89HnnXPgXE9CyuSoL55B/svC6GMzy6HTQN/sdeiz07mFZs66jRt8QR1Yn2o+WzerE0bNposVPGVJc+zUCXN7o6+BNs6tmyizu6+++5S95E+4sCuzpdP0oDtH2523DzSv2PDxrfqIl8/aqSLRRXJOGQyZfp0FhtYFzPtpf22XLBAfS3pb//YY+ptOd/yX/9Szd54Q30i3/2f0obWPvts9d366ytJpFqbPpYtmrALpT9gi6b77osWGTC2JtKE3W2zZs1MOdP/pqW5IqisHzXSxrdEeQOWX02WgMUusbleBNmHBgtTeg4YAl9vmsc8XAmz/8WdEsZIwKKRTQvxy7aJhMcl8Px/JOAKhI3rcBjExpA4hTpSQprBP+lb+5tv1NUbbKDefecdkweLXH7UYhTe4S1EDaNimW1kHSiSJI6Kc4kaHRIdFKSvsgN0VYGP2hrg89FCTiuCihI1jNHtAEYHDzmjk6VDptIZgJNEiEGLnRIo19qAQhE1Vp1BcBjc8YzPoLDVVlsZQ2F8h9EeaxIgahgpy+y9FFHjoyat2QgUkx46dQYzH3JNoBiwMVbHkN1nRE67h8Tx/IYbbmgc7yaBk1omENlI8AcffGC+meTgZkF94UvO7dhcsBUWA4pLsHC4yjvxlZUtDfQ1ELw0/Pvf/zZOP/nG8MGXlgack3LNR3YB5ew6ql1V0tNNyMz39eqpTxo1Ur0kjXfK4D9avstPJR8ly5apP6Q81vj1V/W5kBl6hE8kDX3l9xK5vrqc/1kmGHhi3/yrr4y39X9LHJRhmuNW0sBK2GwOeelrKbO0uqBdUdZpfr6sk1bewyIEtkOzAzHvh/ywFVQagbI+1Fhw42tzGPtDkCBQtLkkLIFigQbk2vcOFj7gzBnizFZptAtW9dpyY+ICmWTyy/UkaI+8A3+G9EXuO6qCqEHg8UMIMbGrVJl8LF261Et0k8B3I4th2K3Ft+AkDbRnO5bdddddhrCmpbu8KDRRA/hEe1DCoxL4opmyETPTL9sznCfhKwm7S+gjIflmCB8b2H0gAXJHXG9I+JuEjSWwrp/FCGwAOFYC+8vgeRNvk/Sy+0ioCFHD4TyTML49ygMOwDeQmCyV5NY9lRMYQSPCTzNOR2zsU5dIwy/jR62mq7tII2pL8sPfioJnpTLio/KBZ2XGpaXDMf68XnzxRS2zTi2zSmMrMmXKFKMGGD58uJbBKVUFXVNRCNXna6+9Zgx15ePWrVu3NmVN4Jjz0jEalU1NCvXr1zfpIp38RfWJmjObGUEue7O0b8/FWWedZdoL9/qQVJdSfhVVY1QFfKrPGoNFi7ReZZXIRqhp00g9ha0RdkP4uBo5UmsWm6CuxpZx0KDoeJddtF5rLQwXI4NxwiWXRGqv44/Xktn4BSseqHFop7b881GX5qOqRBWZzbZPBn7997//3fsO2vIuUoa0ba5fe+21pt3ybWE7yjn6SlSqaWnIpZrmG/WpPsk378ql7pNJl0mPEKPMfeS7T58+pi8fKW0DdbAQXi0TbfObPjFboH8Tgqfff/99E1++4DnKCzvZddZZR//666/xlcqjkKrPGyWgkrStQr4I3V9CmhJxewl4svSpPunN8MfGs3UloKBE9TlAwh4SXNUnFsEdJFjVJ8co6hmhfGFrCWmqT74PVOy2zvAZKpOmZPkU3kaNRvXwww/HR6WBnQUDiY/E1UaixqDHoMpHhm1IRVEZovZXRyGIGh05K24OP/xw02ni0JWOlYBtEvYYnKtJgQ7WJWoMKLSTfAlUEtm+PUC8xF/ehQmBqJUD1N1xx0XkDJs7SaskFu+/MGQ6PbzxRiv2br9d68GDtTSEiLRxP3ZIMlDpCy7A+C8yIIe81KDJl0vUaIu57M24P5ttXyHs6iBxt0t52ndAFFgdzDdGGnPZ9lm7um+x9/KANPiIGn2W/YbvvvvurG2S1eA+okbemFxWZBXmKaecIvOCVSpE1Hgf9UZfxPdU3nenoVBEjV4OQ/+xEnaXQOqSiwmSyLaYwEfUOEd8LAiYJYEUXyNhcwnbScCC7+r42F084Av3fPGFl6glQXn7iJpXWoeYGRVLeQPiccTW2EslgboEVRPqEp9KRhIW/6o9QB2HDQx5wl4ooGZCyIRRI8pM2qgUpeMy7Q2VGeoB1A2opmpSQDwunbxJP2llSyfU43xDSVgHsULCvOp3vj3UoWnfHmojrmOqkNaOUZfi3wybmTQ1X1Vj4cKFmb6G3/mAvGGbyDNs0VMRVCQO9hi1jowzz0g86sorlcLODHUxvr1mz8YBHTths0mukgrApoHMohvG6AqDP3QkNAQlnatSL7yg1Eknsf9ZtHWQZ2u0fID/MdLH33yBfzv7DH9l4DQqzWS54PsMe7I0X3KUKdez+XFDVck70tShqCpRqXLdZ0/GOIbaEVUlNpv2Hdg1k24ZFI0Kn03PUUH50oAqFPMW8utTLWPviKpXBtP4zHJgB2fP089kA7ayfPfjx4833z1pkYmXsZVErYxqFHUn6lDfu6oC9AfYe2LHh6lIdb03X9ALYQzztAQ2TsPIKnIZXhjQk1ofbDtIoHXsJwGfbfdJwDPn/vEx92QLA+UbLtu6ygEp/FL46KOPzLJlZudIMpBE8NsGpEesQtlkk00y5wYNGmQkae3btzfPJGf1dnk+s3ofmJEg2bi5Au45/goIErV0FGrVJ9JapJ/NmjXTEyZM0F27djVqBdrZu+++G99VM2Bn4axM468bKAt3toUkINvKTvvtpUnaWFXJ9bTyRSKRTV0qA0qFZ8dpIE344SJNMhCavwSkC/g5w8UJKhnfe5MStWnTpumOHTuamSrShYqk1cZBm8k3Dr5pGXi1TAyMRCTzzA03IOKNfktfq2fPjiRi9I2SVwN+c8/jjy8/fvVVrW+5BTFNJJkjHn6nqLmzAUmWEH+zqpVvAulSrtX1QIiPcWvCM/zFPyD1T7scM2aMySMSMtoj31VlVna6qkofcrkAEYJn3pGmLiXvSLGyqUtzSftcP24+iRrfjv2WaQOub8TGjRubNsU52jTjLGniflumBH4jRaK8aXsc5yuRqqxEjfxQDr179zZtvxAq0EJK1JCAXS9hKwlPSLhYwlAJaRK146Q+TpD85JKoNZGwqQSfZKy84U0J5BRehSq5ohK1MosJMJhkBiQfkzk+++yzzUwa6RGGicAaGzODt7NrfmMMybF0qpmZPYZyGFRi/Gyfd8HCA2YtGJyyqskuJmCmJY3FGHrnAga/zI7s6q2A8gEpk894FjDzpVyZ7fmQNJZOgpW7tCnqxwdpkMaoPM2QGUkY0gmktL5ZNeAe2p1rVO6CBQRAiI9py+xSQLoIrKbC4JxFF9KxmrCiwWyfckGqRhqzAakDEgMfcn17SCv43vi2fQsTqDcZrMx36UriaBPEDVglSFplADHHuTBv3jwjnSA9SCqoE4ydqQMLVlciYaDOqVu7SpF6pLuSAcQYV2NUzGIQDLwpKyQbQuzNzgdIBkkT6WOTcLaM4ph2jnTl3HPPLZNmFq4gPSDeyy67zNQD6UMqhIE5bZ1naKukiRWmaaviWLBC+dGmiYNvyN4nk1xzDkkukifKD2kv/V0yLiF8ZmUY98sE2VynDFhpy2IKJC6cw/hYBlXzPhZR8Jf38G2xeph7iIu+m/LjW+EeJD0ckycWJPGd2pWQtC0kicRLvZF/tkbDoJ12SRlzD/GwGIE+n3dynTGgMis7WaXLYo9keQCep/zTpGBIn1hQQLpYMczCGvc+JMyDBw82YwxST+5zQRp8KztdJDeYp61Qn25cSLpJK/XFPe5QyzH3Uvf2mDgoV3uvfY77WNhC+WPcz+b6fI+0YxZvUDdIy5GK8x0gyWP1L/fyzbz11lumfvMFcfA+VufybtooK0+HDx9u8pssr/KgUIsJvkYiKsdsBDdVArsSzJMwQ8JjEnzrJ/eYMUO1l+/orKOPLpMHVogOl/CuBFZ2LpJQWbCAYUcJ+Kz4RMYw8o6UlzykgUWUcCLqyymfsosJmO0gHYNJWyCNYIbEDMEC40pmVnYmxnPM9gn8BsysstluMUu3Ni/Ez3t4HiC1Y/bx7LPPmuNseOCBB4y9QSM2nxXw3mxSBgtsKbIZZ1swm88mlbDgejbphEU2eyLOMxtHwiidjJlVwbKlcs2G2YUA5U78BMqYBQekORmQTCAtnS2zft/1K664wqSNekteI0584UnnbxyMJq8TiJc2RD5915GmbLTRRmazbN91ArN6GTC91wjYpZEHVzLjBpwSk05mzvJhxCW0YsBiEMqcdFDv0pmYv9kCbcmHXN9errafbWECzyKNpO7zbZNIpZAwCQkz/QuSBGbHvjzR1vmLpIG/lAfft3sP52SQM3WIZAItgAwAZRzeIlWgndvnkGTIAO2d0Z944om6Xbt25pto1qyZSSftk3fbOrFx0K7Jky8egASEe1kUQtrOPPNMIx1GUmTjIQ7yStxoKLjuBmu3lC1wD17taSvEw1+ODz744Eya6Rc5h9TGljn3kVc3X+STfFvJEAb+1BnpRDJFf8Vv+4yQ10wb5bwMMGbRko1vZQrUMZIit2+h37NlxXhm64dj2phb9rQD7Nj4yzX7DRQi+L7hbKCNJG3i+I74tliIkdbm80GhJGo+uDZqOKJ1bcdY6rfr/ffrA6Redpd3u1IvFhggc7QSteskJO3OsElLWiieIcFnn4aFPrljoYH1sVZZiZqXqPHx5yJmwCUm/LZEjVV2DAIYH6chOZAkiRqdBp06ZCAX6HhtoySebO+1YGCGELmE1Id8yZyvfHwgbdniI/2UJx0fAzd5Aqz6qyxhcwmaVWXRiQvTN79d5CofH3l3MWDAAKOiQuTvI6SUE+VFufmQy/id9+ZqY7nUgpQB6hPySCdJx7kiYdtwZcJ+++1n2sno0aMNweXbIPDbEoBNN93UlD0Elw6ZMGnSpMx1VhEzQENE7DkbIEOoHSErTJDyAXVJm4X4uKTHkplcgcGNdspz9ln+soqZa0OGDDFkG/LHNdSfvPOMM84w1+0zhGZCRFhBR16SbZfvDqNxyo888g1STnZwtQHyxV8mGKy2ltmvuYdypYNl9aD7TvsbskT52eN6HtU23yb9LwtcOM5nwLZlkzxvzzG48W4Irb0GGXDLBiLBX8qOARriyDXugzBTnpbk2WfIr80DcVG3HPOXe+05yovznLPBnvfda8/ZwLPJ85SLGy/P23sJpMmm1ZIf9132GnFw3T6fTEPyPPdyTLDvsmmw7+KYeznnpsOWmy9Q35Q7z/Fd8D7OEwdxusRp4cKFevHixeY3wBk03xZjhFUFMwYTB2mpiOqTb+ryyy83fSjfBGnHCfczzzxTK4haHQlzJSAyIXSUcKgESBkrNlGV2mvcywpOS9QYDS+U4K7kZPUnz7ip5v7bJNh7CMdJgBRSU1VO1CBLuYiZhR0wmT3wHB0896TN9NMG2CRR48NikIUs5AIDjm3wbtp8YFBmpoj9Qy7kS+ZykRYL4ssl6UOChAQIewXKmzy5qAhh8xE0C85hX2IJC4E8ZysfrmVz4UB5MMNE6kI9Jm0TqSPaiI/AgWzSHMBzlHeuNpbMq4XNoztRqLVEbbPSoWREia47XAaxkfV10eYyg9+iWBf3KjYDwXbHbqc3OHYDrVrIvQ1k8JDrBPvsiDNG6PWPWj9z3H5Ue0Nqtjp8Kz3yrJF63ORxunXn1pnn1tx3TT3j2RnR8aZFuu+kvvqipy7S1z11nfG4PeGACbp56+amrfZap5du06mNbtA4kiSYQatI3uPJU526pSVtxf2Ldfud2+uiZv5nMvE55xo1blTq2Iai4iLdaOtGpoyK6kTPdO3bVc94fIaePS+SHE+5e4rusEsHU4adJnbSxR1kYM/yXvf9a/SJpIBlQmPnt3S7o45Ses+pxCHHcXmbsEHimNBJAs+tLmENCfXj4+R9viD3kc9S5SPvKOpXpOuU+CWaxXViIiNlRb55ljpM3mfuId5G8lveVWdYTKI6C5nhd7fouHiItEHaoQRzXkLymPjrdIrO85w5Hhpd891vz3Ff5n3rRM+5ZWifcZ/lt6lP+Q7c5+qst/y6e78N5lxjube1vFPaD8+Z/A3w32veY+uBNMVtqFRdJALkCuJt8iHHpjzld1LClQ+QglXURs0SUDtZQSIM+asMSQOQFeKlX2F7LlbrlidO0pZG1B6T0F0COwkUS3DvgpwNjkN7Ce41VnkeImEVCSdJgIAxsrip4rlJElg1akNrCRA8F7AaSB1pwFUINnRVStTs7zRihqTJgoEPssSgzwD9cIp7jmwDrI+oQeYQt+aCS9SygbTb92QD+cmXzOUiLSDf+Cgf8ks+KEvSm5anfAhbNoJmYa8huWJLHaRrbt26sAQHwpkGWx40TNpNkmzlklBmUwuDQpG4ZB5rClHL1okTuI7KCqlLyfoy635Kzj0tA7GE4meKM385nwl3xM/zl+M9JYyKf2cLj0jA52o+zx0mIZHWcoc6nnOEDSU8KWE951xFA4MlcZHmeODEAkQdLoH8rSvBXrdhRwnJeJyQq85MaF36uMHTSl/5T6U7DJdj+75ZEgY7xzbsJUGItbpQwokSekrwpdMX1pHgvNeEcyScJ6HYOZcSDFnznC8VZBghLfXm19Ndtu2iW53XSjf8Z0PdYmYLvcaQNXTD5xua42yhEM81md1EN+7eOFMupCd5vw3F6xXr+vvXN+/guW69u+lGTzfy3uuGjpM76rZHt837Ob7HTF10lOArPydA1JCoWaLG3xVB1Oz7mGTTjyOpR9qHz7vKkDUkaqjI6Z8xS8E3HWM+nCGfeLMRtY8k7CUBEpUkauy3uYsEJGr8ThI1JGFTJPAsW02hK3BTs56EJFHDPYhdLGDBFlUQNIga91h1aZUQNaRiFmnELDlg2+codN8gi4Qu2wCLJClJ1DiGzac9Y5EPUcularMoD5nLRVpAvvGlEZBseQI+wpYPQbOw91BnSMDS7k8jOBb5lAfXuId7fcilFoZMUkZJCZ1FWhlakEeuuxMPi5pC1OgMbVuuSEDliRqTssIxpj2PKsuC9sjqbZdg8Nt2DltvvbX5Hj/++GNz7OL66683gwkBswTeg3qb9of6DAJJ3KiMiBMVaY8ePcz9SPU4z71lCEBMmhhYCO41ZuC0cZ4lHjprztu/9DvJZ5BK8xy/SQf3EtzyPfroo82KvX//+99x7iLQPig7K02wz9pgn8c0A+mHPbZxkk5+85dBl7+Uw1FHHWXe75Z7oUK2dkM5oMrlt3331KlTzaSa36iD7b1c32effUqlkefdtkQgP/y95JJLMvklULeUEc8T+M05e5577Tn+2nPca+/z3eueS7vXTTO/OWfjcAPn7D02DvfeZLz2Od+99ry9142DvzY9+QSepX3TpuyzNq4VRdQA/TX9Ae09zZdcvvCpPumX6XPQ6nz++efxWT9IWxpRc+FTfSL9gpl0kpBUfbr0qVCqTxeVJWpmZJIGkcG7775rfNKwouaAAw4w51htgr+Z9u3bl/Kz5K4IxYea9ZcjHV0pf052laiQFe92LqwEGjFihPEFxb5/UnFmxRDxEg8r04SBe1euAVbnsCoLJLJjYFe38X43XUmwIoOVNEIYvNviWLAqiPsmTJhgVgWlId/4WP3GylcZ9MqUj3y8ZvUT+w5mA3v1seqHFZjSsZr4DkvZvssCn0hjx441dSuEL3VbImlkJh/UvQzy8dnloDxYHUhcvvKw7UcGbLO1mA/UD/FQVj6wggqfRaTR1w6ylSGgjZGGtDyyso8VxtIpxmfKQj6erCueKntdOqD4VwQZSMz90mGadPE3Cbe9cy9x8FxVgnoCrK7EnxmrsFg1y4olGRTMysH33nvPrIJjRTHfM7993yagvXKNe1yQZ5sffnOdrXCofyGEmT4JsKpSSFGpvT7B66+/bvojVn3yDlb6EZKwzwNWBdL/8S116tTJtH/6I9qvDHx5xcF7586da97JqksC6SKvLug/KTO7Ny916JaTW5f2vD3nHtvysb+5JuTNXAesxCRQdnyPDz74oFnVJ4OwSTPnZaJnysnmwYdLL73UrCoVMmHqgH6b7dls2+WdvF8GVJMGzvPXpou/fAe0Zc5zn72Xc1xz8wCS97rPA85Rbqwctt+IzQNx2XIBxAuoK0AcyW+Sc/Z+/nJs3wXsNXvOHtu6cwPgOtds2nzgOqudaSekkboin7Yc3FWY+YIVz4yprIyuzKpP4mGVLiu98eNo81sRZFv1iV889rtl39s0LwSkLbmFlA9s28R2UBaM+ldIoPQmSoj8AEToJ4FVo7Zkb4rD8hqPtpW6XoKbKvb7ZKsp9z5wlAS8Xbq5w3NBZVZ9liFqdEoU4qhRo8zHe9FFF8VXsrvqoEEwUAOXqPmecWGf54Nm82brnsMSNUgKjj5xM8CxD9mIGs+yjxwDdIssjjrzJXO5SItFvvHlcqHAu/jQGPjSQBx8TIBOE1JLOmVWZDZjTgPEBGLD3p/89ZVPLoLDeyBpLIGnzSSRi9QyaPB8v379Uklcrr0pc5Whz52MC5tH6jNJFgB5gCTyobE0PgkGCEgvrj58+ynSseAGgI/QV4Z04LQXBj/iaNmypRkETzzxRPMdsMSe/MmsNn4iStO6665r4uPD5pmTTz45JzmvLJiQUZ6QYgZ5iAz7L8qMOONygvN08Aw0IPlNWlAXDE6454AANW/e3JAWCBHEpUuXLsaRKvFQDnTOEDWO3XrABQXnIIjuXp8WEC7cfeDo1AfqDxcGvXv3Nu2HtkafRR5KSkrMoEkdEn+HDh3ip0rDTUMS9G100JAD3yQCcM/XX39t6t3XkVOGixYtMi40CD5AoIiHtuAD+aLd8DxuNpLgOumkTfm+I/LH9bZt22bK357DTQSgzqh/ytIH0sg+qrRdXz5J/xtvvGHqr1mzZvHZ0vjPf/5j0sf1V155xdQreeI37kZoJ3wrDHT0m5QbxNoOfNTDv/71r0zd8t25BIiypixoz2mEgOe4z5JhCC59mAV1ifsUnuf7hjgSH+0IkBbSQRw2Xb7vxL5/RRE1JhyMr7gzwe1Jed7vQzaiBk455RQzZkFsfGWfL1GraagsUaNxlAJiSCEW5jdqMGtkbiGDYRn1E+pEVl25qk+eyaUKs/ZM3GvVg/bdkhlarQmkAcNv/hJ3EmmqT57JpmqzEAKYVeVmgUoEVUiulZ35xkf6CNkgxMusZvOB+kF1SUiqLPOxYdt1112N2iOtfKgP6iUtH5VRNQLitfXuA+miztPUsSC5ejgJt435kCuPpJ08+NodyKcMiL+8NnMAtQVqRekcTX1aCIkwdX7IIZjARuDebOVUKPA9s3oQNacM6Mamkjpyv1eCNUR3z0nnmlENyaBl8sAqQ9ogzkmpC7ceKLt8HaNaJB3e2j7MroZLgvrN5hiVNLDqDceoPrhpsO9Mgm2QqGPUrD7Qf2bbR5K+ljSyJ2AaZKJhvoNsaSj0Vkwuxo8fb1YF8j2mpUEIvokjLQ30q5QDqxh9oKxZUUud8g6Z3BgTGb4/6s+uAiYIOTK2UJhzCEnKqPFwpEwa+F7GjRtnviUXbpvz5SOtvnknK2vdFdK4SLEqadvu7Tcgg3Dmu+A35+yxG7if664qUiYvpt3mCsRJqKjqEwe3lJ+QhkqrPC3SVn3KZNmsNKWvtqvNbX5dkDYh8/FR7cFHVbmYANznsQvyDU4MJNg88CyNn8HJN/gAGjsV4pI4O2Dbd1MhdOb8xT4CkBYGByrRTU+SqBF/rgHegjQUkszxAeeKL9/00XExICaJGs+lEbQkshE2jrnmQy6C42sXLnyrhl3kshkkXuLnPT5YgoNdmw+kO9dEgWvZ8kjc2UicLQO+GR9sGaSROFsGdKo+UL9JosZgx8Bz3XV4+1mO6iJqpJk00SZpO7zXELIEKSO0aNnCDDJ458fuht+u93UGMQZ+H/IhLwy4SZLvErVc5MV+04UgL2nAYJp2mEYUSX828pJPGiBgtNW0fB533HFZ0wB54R1ffPFFfKY0qPPyECgfMELnW6soYaa+uQ5Zte+AqDVs2ND42qQMsUukXTFmQKxJE/0YtoYM+hfHG69T1vSrEDU3vbnaHGUN0fCRVdo0701+A4UK2Jha4kKecY1C35QtYO82dOjQcu8oQD4gavSPkIvKuNNIIknUqFcEBvSjuLrhPO2JfuKXX9hNszRIWyBqgnfeecc0BHcA9hEzBicag5UUWIKH7yyka2kDMI2d55IdrD3nEjXbSHm3BZUIUWMmz718/Mzk7L25BngL4uFZPuRcyIfMcS0XMQD5po+Oi/sgoZZMlYegJeEjbD6ilk8+eDdEM608qEfqM43g2LylERxfe3ORbHtJ8N40KRXIp+4Z4LO5UqmOMqCuLLGh/nDOS91b0uaiqoka7daWN3m6Zs41uuPqHaOVmtKNpK3YZOC0g6f97Qbfd0C9UXa5yIuPOEDUqLtsJB7kIi+ka0WTF8obAlKV0j7IS2UkjrSLJIFyQRr2qqKN1y1RQ2JEWTAZoM1BUMaOHWvydP755xuihrTNJe1JomalfWmSo1z1zTfKmOSTAqUB0pImucsG3gXZoW6yBfK0YMGCcsfPt4r7DCZYlFt58pQLlqhRNyx2wEffbbfdViaNO+ywg7dNMUlN9jG1JbAYo6ASNVQbyYHSNzjaAZEOkesQJwYM30ACrATBR+KI2yVqfGwQPs6ndbi8k2dGjBiRKYxsA7wF6bbvy4Z8BnSQixhYkK580kd+iY94IVNIMCpK0JJwCRur8Vyilk8+KqtqtFIM3uUD7Yu6oW59yFWGPMd1OiofctU96c4l7ayuMkAlaCVqG2+8sfnNzMwHBqNkO73lllvMAOh7D/ub0mkyYKV15DjVxOkynSmkCn9RlK1xA/JRkW4/vr0uqVdi0ofUm2t8g7Qtgv0mzbNyj/uXQMeVrOdcBMqWTRpxID944K8p5MUH0pCLvLCPJG2kENK+tHdUh7qU52+44YbUd+Sqb9SXaWTVJWqAerftzUqRIGq0xSuvvDKTBvJs2yDELBdh5j3Z6ps2TLvGbU51EDUm73wDuQL5g3SlpTsNPEN/ggSovNK4XCDP7ABCn4KqOK3M+Qapp0KSxNqAchE1yBJ/qew0YuaCgYsOnefss0nQudGR+64B9NMuUcP2IBeRcoEnfDswmIDfonrOcRyaSegr4cDOcozfpEkSdo9/EzpIcO4PofYFOmYfsk0UQC5pZ1r7t2AAziWN5Br3pJE4l6Qz6YGckSdmt2kdOrZqdMrHH3+8sYvBroRjWx7rr7++uQ/ygumAe43AjNYHJgbGWedVEhZJeF7prkO66hk3zzDpA0glsE1loLJScOInuKTMPUdAJePmxyVQabBlk0YcqFfMJSBBvrKyBCpbv1Id6lLIC/GkvQN1aTZbr8pK+2waXPKSRD6EOZe0jzRWZuN1d9NzF3/7298MkUbVSZuzRA0pEG2MscOeg6jRJnBZgwsI4kKiA8Hr169f5nvNloZskjarLqXdV5dELV9gioQblYrYqDFJrKzKE4ke3yJ9KvVCGdE30y5yueGAHFM+mfL8v//TumdPrW+9VUvFackUlavlBrZq0NKhaGF+Wioqut+C59h558ILtZ46FaKgNSrVc87RQjaQEGn9r39paehaX3ZZFN+ECVo/8wwG4lpPnBids5BvU1gmhEVLJvjgtTRSrWfPjuI49VQtjTNKh4w1Gp+yl18epc+jyk0ib6I2d+7cjE0UH3QaMUtKFBgsqFwfUeN5SJ/t3JOAxDEo3HzzzRUmagDpE4SNd7Xu0FrXqVdHr7dKPT2kQV09tH4dvUmdIt1dGktbCT2a19ftN2ivuwzqYgK/2w1qp9cYgLu7KC4GSUS/OILFoLJKQYXLTEmfcILWxxwTnaO8dt01Op4+nYKKzgPut7j2WhhA9JtnaGA+Qsw1GiH3W1xyiZZeDPGJ1kcfjTI9um/KFK3vuit6J+ni/YQUom0gA2HW6+UEdhi0CwiLha0X2ht1nawXJIY+opZropCPpC45cXFhv5U0aSQDUy7pLN8U35aFS9T4tpjlco6/BL4ROlVLgrjPF9KuU07E8dxzz5n077bbbnrBawv02JljdcM7G2r1vdyHo84DlC7uGJEuJmQAMnDEEUcYv2kuIbO/LSGzgXfZawT6GNsZ8W4Gw1wEKht54VnqB6mGu5jAIl8CRV+V9o7qIC+51KWVlfaRBtJYGYljGoGysOQlm60Xacgm7ctGVnfaaSdDvtD8DJNBmLJA8sY2SrRrvglMcOgjKAc0BxzT7pCe4VOOiQ/CgWzSvlyE2VWX0rZrGlGrjB81yqgi0izaD+0DidkEGWsoX9qDzSP9DT4rc+UZaS4kL5MGxqX69bXu1Ssap+hHpczlg9ZS8VoG6ojICcnJAJIkRFU+XC0NUsssVWv8SWLjJt+IdKo4cNWSSBqVlgaiNapJaVe6bVstA7/W11yjJbFxhALe0aSJUCcZY7bZBluL6N1C/PUee2jpIKJ3zpgR/ZU61o0aReNuHrZ1eRE11CoY+DLTcOEjZnQmdBhUDIC5M1AliVpy8EnCkrg0h7cVBWlYfdVVWY4UMWrSIIx5gBTwJPnI94RZZwGekl2bBzYZr1LA/Gl4Bx8cNSAqnXKkQQhhMY0Chg7mzIkalS3nMWNY2L38Nw3ERzjeeYevUOt9941PCLp103q11VhKqGXU1bpPnyheIQj6zDOjj4Jn9tknmoGkqQR5L2li1lKFYH9JZsOWaCTrxUfUaqu61RI1Bhjym/xrA8duSF5zj93z9lpxy3jF2VkShJzVnV1XD75qsL74xovN4ENAisMm3Kg4+R7s8wRLxixpdAmZe8z3RD5diWa+0p/kZNEFpAISzGq4YpmM1W9Uv1RHlw+Bqix5gUBlk7TlIi/5qEtzSftyEah8yGplCBSw5CUtDfnUdy6yCllmnLCDOCSNZyBsBx10kGmHblt3AwQP4oZZTS77QrY4SktDUl36VyNq7irTfPHqq6+aiTPCDd+3Rhun785HUscCg1LtEJ7BuMZK99NOi8ZFqU8j4eI8BEr6Jf3NN9H9QNqhdFh46aYTiK5DvHhG2oEhWfAa+balg4qCtF9DBiFXkDWXXCHM4DnGQeEn+qijIsI3cqQW5h89f+mlUXoOPTQazyF1jJ9ffx1Hkh15ETU6LOxGrDjYBR9OcrCj82aAogL4CIAlammDjwuXxNmBrKBEjYpglwUkQpCc0aN1fym83aWx7AkhqUmQ/JsKhlxSwbNmaX3TTdFv+dj0449H0i2kVuSF8rbEgJkCxwxm/IVc+UAjpQFa0PhpeIhtiZeGyTEb4ZMe0Lt3RBylEzLvc+o/A84xcyCtUu4rEkmiVh5Vow9uG/eBARh1KgOQD5yvqLrVR9Tc4A5AyXP8psNFHYQEwr3XEKdV5N728pvtphbJ/R3l+Z5FunP3zqU6CVaXsliHMs08G8ftEjJ+u8Geh9QxoNGJJ2GlnLkIVJoUkzp1bb2uvfZamWhGZWDzYOu3EOQlDbkIFP1YNvJSCGmfJVC5pH1p6lLKmjTkIi/ZCFRlV3ba+k5bmGDhEjWXpFkgyYGQIXTgvkNl0LRqUeopW5vje0TSVt7FEbT5lZmoUXdoOLKpNFldjA1pPkSNRVTfuKTrllswxGULmYhIQZI4vvLKaMxEyMD348bLxItxa7fdIoFNy5aR0GOHHaJn+Y2GAJIHeePcoEFaGlSkaYJ0uWUg5WnGwscei4QbN98cxUF6UGsecURE/lCzShszQg9swDn3889xJNmRN1GzRMnOUt0Bzid5sNIGOkfA8y+88ELq4AOIM0nikkSNDw37l+nTpxtVRjbC50MmL8cfHzFpyJrkZx1J5yQ53jN2+VFjAENHxUnlU5YQA0SvBBoOxJm6gHhyXTodfc89MIWoMXKuXbsorymkwhA6RLCQEimLDPsHiJJ5B5I74oAk8z5ID2SahpxSnwZI6fhgVjAsUaON0X7Lo2pMgjbnSo2ToL3SbtNIXmXVrUmiRrAEyB67gfMMToMHDzblYIGkhXNF/eU5pGZvS0ClKc+UbFwS/ZU6Z7AjL6g0IWf2XTZYEmZJmvvXvY9OFtUJBCatQ85l62UlUPnYellAZEwaiiOiVl22XtkIVCFWdpLGyqhLK6uqhLyQhvKSFxeVXZjgwhI1JKBJkpYE5Uf54sKDbwO7tjR7s3wIM+TKpy7lO8BMI+lLLVtghTLmHclnTjjhBKMpcM/ZwFiYdi0ZsFHDRKKqiZolt7nec+qppxqVaC6iVkbtacHYyLdIfaOudNuSHfPQGiFQYOLMO55+OhojfWMi/bbt23kOVSnPcC+SbX5znd++56sAaURNRnvG+Ah4mZdGbXYGAHfeeafxbCwdWsajNturSAdsvMSvu+665hzPSQXA1IyncmmwZssJe90F9+6yyy7Gk70MgvFZZd67//77Z3YmaNCggRozZozxcM0zeC/HS3m+MHnp3l19+PnnSp13nlIbbqjUwQerdb79Vg2U68X9+6uZCxZEN69obLEF2znEB4K99lKqeXNc7scnBEceqdR11+HSWqk5c5QaPFgpdgKYO1ep9dZT6u23cY8tQ65UJ3lOekA/5BClLr88PhAceij7wSjVuLFS7PgwfrxSJ52k1EEHKcX2OK+/rhTeyz+IN+LAUzlpTNsKq29fpY4/Xqmdd45PrBiwlZaQJ9MepfMw26ElIQOL2cWgW7duSjrK+Oxy4B2dNi/kpVQbdSEzeeONfdddd/V6mpbB3Xj1Zpulhg0bxmejd3PMNRk8zLeQ5kn+eClPGQCM13MgJMR8Y2mQDtb8lQ7OeI7He/rvW/+u/rvpf5UiG4sl/E3C/RLekZAA3y2e4+07eJ99J3+l8zDnfZCB02wvc/TRR5v+Yby0JxlQ46sR8PbOVl/suCAdkiljt2ws6HfYSUKIgdmxIAm8e1PuF1xwgek3XMiM3WwjRR8ycuRIJWQ8vlIaF8e7Wdx+++3eNDz99NOm/OnHaEtJ0L/svffe6qijjjL5ToK8HiTfUrt27dSZZ55pyi8J8kh5kAZfPtkxgzhIQ8+ePeOzy8EuETvssINJgxCW+GxpCOk2be7KK6/0poFdW0jHrFmzvGmgvycN7D7h+5bY6YC6wHs99e17B+Uog7lJg6+s2TqInS5Ig5CX+Gw6ZBA3u68IqUqtPxfUFWlk/GB7ItpFMp02DWn1bdsc5cB7k+DbE1Kkpk6d6i0DH2gXgPjcZ4TMmh06Bg4cWCYumVRI9/6591oS9C/cw+4MeLrPF/Rn5dkJYejQoTLEnlcmH0mMGzfO7EoBp+C79d3LjiC0t8cff9zsGJGB5FcKJRrfGLsoO8ZBxs6JE5V66SU6ZaV69VLysRCRko8iuoddNNhFSPIjGYriY4s5jqXOZaBQ0nijsU7SJh0L25mQYDpspZ54Ihp3GVez7CpQCKTtTFCKqLHPJw2Ais1GzOgg6BhcskWkRMUWKDLTUeuvv74578IXl0WSqPHxyWzZbCFFp8l2GE+5ZCYHMkQNIjN8uFJsT/Tkk2q9F15QveWjKu7XT82U37Ud1AWdSHWBwdxHwGsKIECkr7EQUEtckmALEjogiJgPbINEW+Y+Oq1khwJhIfgIGoAgqW7SeX8U7UEITJyDtWognOm3hUJ8lkUkyKYBcgVBTIObBueT9YNk7SRhgDz3jnyXb8v73pDno+0kDZJxJPOYD/jW+/Tpk9kWy261xfY9TNjAkiVLFNs38U2zjQodUL169Qx58BGcF+Sb/FYmU2zFxeSMOnTrkXJiIINUUP7Uw7dtvlWt1mmllvx3ifrx7z+qotZFqk+rPqkEmL6BsoYs+kD8n332mfT5vbx1TP2yzRH7mNo9JZPgm+Rbsf1oEgy4bCFEHD5wTWbWZqLqSwP5pj/NlQaude7cOT5TGvQd5JX6SxuQiQMSzsQ5CZsG6pS8+vCBDH6k37e1GuD9lAVlnQ8pAIxTTJIgCPk+w5Zkr8TbTSXLK1cabH1z3VcOANIPKYdE5Zsmxki2d6pKMI5C+vIhwBbUV75EDYLL1lJs4ZjrXtohW8axn7ePqC1YsMCQtLvvvrs0sZTJtxnDpV8wggm2RRTibwQNQuiMAIK9ciFUCBvmz2f/rEgIccYZdL5KGKJSrVrFEQpuvJE9FJX68Ucls/VIyCCTaqkUpXr0iIgez0HOTjghui7tRAonjqBqkBdRowNDCkFhJiVmzGIgZqPi/RyZMSINQCLBrJVIiYrZCISKj9sFM8dsm2bDxpmNWKJWv359tc0222QkajBtPrR8YYiaDBgfSmdnJE9UgDSqARJ3bxkc60jHMbMaCU5VgVkunUdaB1Jo0DFTvzWZrBUKbBDMYFRezLhphtJLhRz9r0jV+S4iGRCDBjLRWyrNke/ffi+QEH7znoq8KwP6SAQL9CM/SeC1S+U98dbASWJWUZBWOmSnEzEgftJvSRW/7Tu51wYLCJdLwOzzFsn7s2HpLRJX5zpq6TLJ8EUykW68vTp0X5l1pwASlEZugCHaAghlGvKJI9vzua6DysaRK425rueD6iiHJHgGYsgkoDygjfnaVD5pyHUPG+63EiJQHqJWU1EeooaUjHsR2GT7XpkUIASCiJwkZMolanAJyBvjCvt8Ij0uFZdM8IykrG1bJaQAUTSMRqlPP42us4E74zzSdc6hgRCuYiRvaIe+/lqphQsRe0b3g113ZeNZwwkMQRNeYrRUaJZOOYVEKTV7NhuJMwNVwkSVGjOGjimOoGqQN1GjACmwJDFjtgwxY+P1Aw44wJwDh8cbZl999dXmQ/ARNatmQN3kIxSQuD322MNsAE+FJVWfDHJUcpoaygeTl7591YeILs8/X6nbbzfizn777qvWFaJWLAUyU2ZJtR1pxLiqQPuYPn161g3pV3Y0aNTAkIaff/g5094R+aNWfOLFJ9RX//nKqO2Q/iGRAnxvqPwsYaHNO5+m+Wg5Rr3E9/Jjhx+VHivXJ8jFpyWwJ79USdED0cdtn4UMEZ/96DnvdoL8ttd97+N5ZsIbbLCB+X59uFFmp6jPmDTQFgH9Bhvx85wP9AlMvhhw6Zggbkh2UJOlPZMGW45I7JBqVNekJSDAAhJHu2M8dL+v2ggmqJhs5EPU6BuQgneELGWBlbx9//33hqhxP5yAgIp/XxmX4Rup7/vySyUPR9Kuv/89kpYhMYdEQdpQi2ICBKlDuoswCLKFedMmm5QlWFxz+wkkbsTDfUjwhg6NfgvBVGykv9pq8Y1VizSiRmecgRCkjDE/hpMY+2Io6wLjXIywXXCPRGZ+8zzxAIxMMfxM3u/CGmyzl5m7mEAavTnOF7NmzdJPXX21fmrOHP3U5ZfrWSeeqAc3bqxn7rWXnrnxxvrG4mJ907hxuo/8NYsJMNL/C8At7yTwPo8RbSGB8bwMxvFRbiQ3PQYYTNK+/mqw5d2seTPduGm8SCNPCFEzRrwNGzY0hsl8TwT7Wz5arZooXfewutFigLkShkloH93nCzxjgz12rxM37yRwjWP+YuQsHafxr+brAywwxseImDRjpM23nLb6NQkMkDEuL88zAQE1Fbincr+tEEKoSGjSpIn+uqwrj7KLCQYPHizkVdhrDGzKAKpQC2bD2KIww7a2CdLBmxm4lfBwHgkcs+qkUTFACkfc3IckLZuNWi4gzTv99NPVmog4u3Qx4s/fly1Tf/z5p/pOriMgX2TuVKqXhIFI1Hr1UjNffTU66QHpgOn7wMzJzXtVos6GdZR+X6vmjZvHZ0rjp89+UvUa11Ord1hdffXfr9Qy+ddA/v2w+AdTxtgmIHZu1qWZKirOMHQD1GKN/mxk7DOadW6mGhY3VMXyb4kpMT9+WfyLatCigfrzhz/VUvmn5R/PEBfHLpb+LteXRc2rboNIt19X/v257E+jqks+V1y3WDVs1dCdSRj88dsfaslXS1TLtVuqpfWXqnq/1zPhlya/xHeko8kvTdTv9X43oaLP1f2zrmq0pJH6qRk6RT/+9/X/1G+f/yazPDmQZlH0XZFa9n3+qswTTjhBnXvuuaXs1CiHhh0aqiUnLVFF28v39Q8py8fl/NNSau+WNe5Plhvgm7Tn3d9JMINDqn0Ii04E9AFIzpNSdaR5fPv85bxMsMx3nmaLFRAQEBBQKZRVffbr18+sbnGJGUQI0aVLThDPYXMGmULtxgBgidott9xiViKdddZZXhWZVaO6JK4yRA3VyzNPPqlmPvOMUqedptT116vndtpJbXfooWo9ud6oTh3VHP103brqFfTX9eqpAd26qZlvvRVF4AH5IP2+AYi0P//881Wubhy01SD14psvqnp16qmem5Zd9fX5gs/VN+98Y+qEQfXss8+OryzHKaecom6++WaTn/kvz1c9tu0RX5FikH9r/LaGmv3IbNVtTDe1Rr01zLn/yL80vD/nfdWhXwf13pz3VP+R/dVP8q+l/Gsm/z6Sf+DHj39UzVdrrj547APTJkDTDk3Vb9/9purIv3Y92qmSDiVlnvv42Y/Vmluvqeo1KW0L8sd3f6j3Hn1PDTlyiPqh7Q+q/eL2quV3LdVbvdLrz6LXW73Udy2/U4vbL67wczzT6fNO5rmldUqTUYtvn/9WfXbXZ9LYhDANLFLPXficGrLekPhqWfC9EDCevfzyy803h+oT6H5SZtPlB5L5XeTeXeTbulfOLZ8/ZQhXGvGycD7vUvdC8rAFYVXgPhjVOnAX/dC2+NZZHch5zA9YNcffoGIMCAgIqHL4bdSYReciZsDt0LFPISokOKy2Yqm1XQ3mgndAdJIkrtJE7eKL1UxI2LbbKmEm6jkhijtLPoYxmPTqZYgKBO3zRYtUJ/kNictmEG8lgz4ylrwG8WSRBHZGhcQ1916jDtjlAKX/t3ywdTF58mSzPJ0VhUhCsB1LSvkgakhqWO2E7c/52Os5IO24VLj22mvjM9lhbdT465IAgAQPoo89FrZN2B1ZQBLs/VxjFVWyfWQrcx+Q+ryNW5IEaI+0M7u8+5tvvjHtbZ/n9lFfNfrKpAND/71/2lvttuNu5h4XEBhsnSwee+yxnMbG2UCeWN05d+5cY0/FMn7sqQCuJGa9Nkvp0VI22JvNkYD7DIrgUSk3SSdlZ6Vn2HCQfv5a2HI1+YrL2d7nljuwv6kD2g5uFVxAFnEbgHH0E088YdqHtTcLdokBAQEB1Y50G7Vszm1dL+vYmnBOIjPHOOj02SUBGbBSvbjzLmzS7PvLY6MmhE7vOXas1oSGDfGYp+cNHaq7SJr2bNZMz2Sz1nKCdLh5d9G+fXuTD/LsCzI4Gjssa/ODDZC5dqyEBtFedPaasa2TcrnvvtP0pf9oqR9b0Eofdm4TvfuZbXW/Xs30vfcqfcFrjfWDj6xh7rMBL9A4NSSek046ST/44IMmXva0szjyyCON527yQb2MGDFCd+1aX/fuXWLy0KBBfeMctmPHtrpRq0a66SoNdZMmDXSDpg10/fp1I3upOkUSinXbtvX05sOKdFG9yLu3zaf9C3BQzG8Z7E0ahXRnygTd++zZs/WcOXMyTlyBEKLMPTh4TStzH9hnEtsQIaemvnie3+SJ9+HwkXwSd5subXTx8cVanaJ08Yzor9ovqgvSwH0EPGcLCTXxj5wwUjfap5FxlGmvk3acSLIdEu/nHGkgsNcg+w/Slm0gPbyfvzi35Fmb30w4TcJFEjZwzqUE227ctmUD59zAdRvsdX7buKZNm2byCfjesTcjH2wTRdview8ICAgIWKFI35kApBEzS6osWDRAxw/SCA5kCsPkNCPygQMHVpyonX++3hPP/tzP1hIPPKCfE4JmiJqcn4lX/XIiG1HDizv5NYMegysETI7tAGkHQlUkYTMnLJKws3PcSUIcT4lw5mmXKf3J90q/9oPSY24p1odto/T/lio940elv9RKN2/TPBO/HYD5zZYpeIO37x0rhBXjbnu8//77m3sHDlS6Z8/o3CabQB5Is9J33aVkYI7CtdcqPWorpe+5R+lhIxuadK2yitI77hg9t/vu0V+Ttzj+tDB16tTM7z0P3DPzTFFxaaN2b5B7u3aTvO1cP5PPPhv3MX/dvBdtL38PU3ry9MmZ33WFDO8s15rsIfFMlfBKFJ8bt3pLwjcSFkpw/8m93bp308N2Gaa3uUDppodIfPKZmOdaxX/juBo2aqhXabOKVhPluLGEaRIaRemrUxIZ6Jv7+yvdbHwzXXyi1N18OZ4nIa4H7pkxY4Y+X9qwS8QhtJDxY445JnOfbV8Ee8xfgiVi/E1es88TIKV4QreAoEFs+TZPP/30chHlgICAgIAqR90ya2FRJ6HSBKgGUemhjrT2M+3btzdeoVGNWpuoXLYqPM8yXOJKquYAqktUVajwKoSGDTG6iZbV4lVY0q2bNlVLscnhvPwuJKzzQClAZcyrrjeHRj1lVFTu67A1ikNxSynuqc45VjRLEokHG/JXlyi16CeJ539K1asvZSrncA116stKPfm0Ur/+8WtGBcYz5v0CHBriJLROg8hPDI4yKU9AHeI4lHvxrYjLIyFfasaMaBUzPkfx44cj5hEjlLrsMqXOPVep++YoNW36n6rnukp1Xk2plyUNwGoAZdCPfsRYffrqqvPUzqpu8+UOAW+57Zb4F25q7pNER7+LSopU67GtVVGdKI5kXAZy75Jflbr/vv9l8vn6vNcRAi/PO4+hQZTm+u5m76qij+WE/F72e6RFbPCI/HeXBLS68btZxKDIA82ZNRNXS0BjbcPF8g189aV6bv5zxo3O/6Qa4iKXgor+2PTS7uu0kzLHkSx+a1mxInGStmV/xn7EMMGcpdRPt/6klg1bpooWF6k6w+uo4neLjbd2bDSxIXzooYeMU2fUyqgjsfHEWajdlQDYfPN+IWLmHL8JtAt7Hdh2wjX8ImHOwDkWlvAeC2wtUevipJoFDTJBia8EBAQEBNQElCFqbD2D3RmrukAaMbvjjjvUjz/+aOyysE3ygfPYozVv3tzYm/kInSVxeH1O8xSfE9giYZuGV2J8qYwerYrwQ8I1FhE4K+kKAQZJO1AaA++vo58ZyMBtBnPGTHa4ITwjg2dHGTxZSGrPsSOW3NNytZbqsGNK1K2TlOonHPCpD4SUvbVEvSkD/wdCoJZdJVk7WKnGurEhupbsNm7c2KRjPckzfmmW/jeyCcNfDbZppIEVndTR1ltvbWwHWRhL0g84oEjInFIPP6zU6aezlYxSe++t1HvvCckRlvOgHO8/4Q/1upC7N16LdtLA2fyHH0Ykobgo0XRukmL+259q2c/LzPuxcfr262+N4TlE4IdFP5gVgrSBAX0GqJ8egZFGj1pywX34kbH49tsSaUMR+Tj22GPV8OHD1ahho0y+sPFixWjRDxJ+LFKf7fWZ+UvQ/YrUDqcWqW9wuzdZ6mJukaq3Vj1Vp560hTPkuK3UjRBVNVLCo9JE5tVR9f5Rz4Q6/6ijRm05Sv334/+qpr82Vb9Lk9XyvpJmJapei3qquCRaqQp+/eVX9ev7QqTmysEPEh6SQNX0kme2lTwNld+sWzhQqQ122EAd9sBhatPLNlVNGjQxeeXbwmP7xIkTjR0b3xSONa+77jrjYwySTR0D055iWEJG4LwNADJWR9o8ZY0vpGbNmpm4sdFLgu222PrFkrqAgICAgJoH72ICDLQhWHbXAQtIFTNyjLUt6UIaxsDMNk9EZQ3Cuc42U+w24FsQAImDQGB8ziBc6cUEBx+sZjLgDBhgHNc99/nnatfHH1fDmjZVmx5+uNrTkSLkg1yLCSCubI3D7gmAQZeBFnwtbAipSIbMCfSTUsz7yg/cK3QtPeiuu8G66pXnX1H/lX+41gD8vv/p+9Uum++iftO/Zc67YK9B9qZjcIdcsz8aAzP1x8CNQTwuF3BdwpY77IO42WabCXlaRzVt2jPj2ZutknbffXfjrHHYsGHmnAX3kEYIQ8OGX6ujj77cSGTI74MPPmj2bSSfxGFhmxRG+BA1wHZDlEsSPMv99hkL0g/ZPPnkk+MzZYGbGNpsUkqLd2s8hIMtttjCLHTBezpOZn95/RdVtIWUv5BUvbFWdb6vo07c4URzL8B4njq37R4yQ3xpkiYmKxffebFSrItgQS1O2tnw4n3hbItbmDL/9NNPzXdAfUC+CDbN5BGwitIuzOE64JvAXQ6LeGw5WULmlhe/+d5ocziMZmcRVnLSRtmihuMkWMXJPewVST2yjY6NOyAgICCgxiB9MQHAaBwHty58tmbYsElk5jfPP/zww8a2Lc0YmWeTdm722L5fBp78bdQkTdhkXT5jhr60fXt9aePG+sSNNtKdJU1VYaPmXiPfNu/ZUNw1si1r3r95fCYC51q3bx0flcbsp2ZnjXv+/PnmOnZHQsiMETwG7aNHj9Ybb7yxOUfYSMpCBmEtpKqUHVRFgpAI89di6NChxnCfdNhgF5e4gYUJ9jd2VPZ3r169tBBM0yaoc86RVv6yQKIiOOGEE8zz2F5hP+lC3ad07416Z97Pu8oL6n7aLdN0q7ta6aKPJK3YwJ0icfWP0o2z2CSwOUuWJQGH0BMnTjTtP9neOJe0UbNlQ8AuUSY5Zew+KX8Wsyxbtiw+Uxo8Q52x6AeHs0IaU+8NCAgICFihKO3wls1u2egWdwYWPh9qSM+QfHFOSIs5JwOImdkjaUHi5F5zwSa/SOuQHMiAEp+NpAcVlahddtll6ugjj1Q95f114uz8b+lS9a383rJ+fbXpEUeoPdltvxzItocmjnBJI3lFXZvc7scHJDVItbr37q7ee/29+KxSq7RcRX3/3ffxUWk89vRjauTmI7PGvd9++5lN9AEqLGzVkOCg5uQYSQxuKpDsFArUS7JuhZwbaR6uJ3DlQj26sO0DkDbaEmXInq5J1XmX3l3UZ+98ppb9UXUqOVdClY/qD7vN8+adpx5o8YD647k/lP5eq9U3WF0dsuYhqsUPLYyaEVsw2u3ChQtLlQ8SMXyl+TYBRzVNWeBE1n5fFq5ELQmk3UnQDpGgUd9s7UJ9kCYX2CuylRUbQnONzceRkrNpNWUREBAQEFCjUNaPGvZOgwYNKkXMfD7UkoTLJWqovPr27Wvuc+EjeBaVUn2efbZ65txz1UzixJhq333Vc//6l9r59tvVCIjatGlqT3bRLwcYvMijD5SLVU+VByUNS4yX/Xxx59N3GtWnU0V5Afsn9kwE1Av5oMyrExjDQxSs6pJJwFprrWV+pwECzCSBPV4Xy7/28q+qYIkaRBvVsQ93PHWHuuTdS9TLXV5WdQ6uo5ZNWqZ6d+6tju96vBo3bFx8V4R58+YZ+zrafxJGNf/MM6Y9u7D75PIN+UB5jR492pgW8H289dZbpi4hYj57TggneWFyAfFC3Zz0VUc99GC/vBiorCFtl156aXwmICAgIKAGwa/6TPOhhtrLddXhqjAlMnOO593nLGQwMvcm1TQWxH3zzTdXTPV5xRV6T5474gitJ07Ues019bxOnSLVZ9OmeiYuO2ohSqk+USMPH44+WuuRI7VevJgKwHkZG0VqPX06G6dG94I5c/TUPfbQQtq0vuuu6BnAM8OGsVFjdOzCxrf//vhcic5J2Wr8ivH+k07S+s47o2uHHhodc37TTdE3Rml4qvQ+oPgbE7KIX5fontGjo/fUQPTp00cXrVGki48o1sXPFOuixUW64Z0N9ejLRqeq8XMBn3L4r9t2223jM5E7G/a3Re3og90jl28B1aeQPxMP5Uh7QL2NT7ZsQSZceuHChXGMAQEBAQG1FGXdcwA8kbP/JhIz11XHU089ZSRe1lUHkiW7IjQbkBywio3nk+odgFE4KpgKg1WfX30V+ZsgbePHK9W3b7Q2jxWfKatSazrYzimDYqmqJ5+M8oI3/i22YPlttGxz4UJ0WkrZBRNIArfaSl3cv39k5P/660o9/jgiU6WOPlopttry1IOJ76GHECdGvwHLQaXuzP333qvUwQdH16hzJH2LFiFOipaL4oIj0RZwL2FUi/gBIY34CBk7Nr5avUAaJZOFzK4AAElS20FtVdGpRer1u143iz6WdVmmxr0xTr31/VtqyYQl6qGDH6qQBBXg/oJFJ0g5AZJapGMs8nAX6ligImcRjpCtUlJnFiJQjvLRmnuQTmcLqECFeMZPBwQEBATUVpQhanbbHwYmfF+xEs1HzJKuOnxArcOgw6qzNPUO8TNw9u7du8LuOfBHdacQklYzZqghMpB1OussNfnRR6OtvskPzsNqIb6zjrvA1VdHxIi/MvDLSI8eC91VRKRQEQsRllGczUijPNtVli++GD17zz1KXXedcV8ijCW65uKFF6LyiuvbAAdq2Juh0oNMo1rGDQr2TOyrSr0SN07H7rpLqek4iPOAzb4hmKQPfyBVBLY96tatW3y0HKg6cQGDCpLre/1tL7XKnauoqXdMVV+PjsrpyPlHqq7Duqq7Ot2l7jroLu8WaOUF3wfqRggakx6+B74FVnkmgenBVkJo8Xlm98ANCAgICFi5UYao4ULBdW6LFMxHzHL5UMtHcsCghHsOpHeVAQ5o19tgA3VS48Zq/AEHqKP23VeNbNMmuogkCoe4tR0QoYMOiqRdEFrICF5re/aMCNOcOUqYhVIbbojlu1K//KLUBx9EUjQkbJApvNniVy62XyuDE05Qyi7wkLpTc+dGEjykaPjVQyomJEKxMGPixOg+pHyQM8gbEjWfpI73HXqoUh074odCjTp0P7XDrjvEF5fjjc/eiH+Vxo233aguuix3G6FN4aIER7E33HCDOUf7PFTeretrpSdIGUg0S1svVTcX3aw6fdNJXTjpQrX5M5urJzd5Up03+TzjPDi5/2VlwHeDbRo2l0iW+XZ80jns8yBx3IvULyAgICAgwMBoQGNgW7baaqvpnXfe2ez154Il/djNuO4OZFDJuOqwUWFXk8s9B+/BXg1bOAtr61YhGzX2+tx9d61btND6xRe1Li7Wz0n6zRZS2Kgdf3x8Z83Di6TXwUcffZRx3XDSRSeZcl285ZbQrCgUFelFUuZvH3PM8nMSvtxiC/1z1676Tym3F6+/Pjovx7pNGzbU1LptW61btozOe2wIpRBLxWfs3urXZ78srdm7lXPYl1H/AwdGNmdSx6WeceqzFPr00XrwYFMvUsG6wZHKbLuVhLpK6aJdyrrLaNKuia7boG58lA5suAi4/yC0WLeFVgfIux6R8JuEO5SuMzFyDcKem9WFU0891ezBmmafSTv32W9yztqo0R4CAgICAlY6lLVRY5Ugs36AjZqVmOHZHLsZZv1ILgDqGdQ0SMYshMgZp5tpkgPUP8SLFA1buILhlVdYJhep9eQd+scfo/Oo8n5mj58Vg9mzZ5vdHqzqFzXvlVdeaSQnlDUr7s5wVqRuuOGGZisfnMrOummWObfz77+rzTfbLApSB7tInRy4YMHycxImLFumtll1VTV8gw3U+NNPV2utuaZ6+vrr1QPXXaeuk/p4+m9/U0/PmqXuRj2ZWHFrgKpNuNKjjzyiuiOtQyJF3bMikhW8UDHs17BPQ5WKKvT55y1Fi0JafWJD989/RnXx4Yfqv02knTU0FoSlgVlcbBpnQVv79atf1Z///VNe+6K65557jKNfViazqhT7RkC5Iu3VPbRaevpStfSlpeqH+6Sd9pOLlyjVqnMradBKLbt9mSn3sdVgJ4ejYd7FtlC4rPHZZyJxQ2KNSYHvekBAQEDASo6YsRnYVZ8Wvpk+M3shYPrtt9+Oz2jz20aF81UcafpAfEja2Ng9iUpL1AYM0Prcc3lQ63331c+1bq1laNajSkoq5PA2H7CqjnwjxUkDTle5pxhpkmDttdfW9evX102bNc1s7o30h9WZ119/vSm/Rx991MS56chNzWbfbvm/++67evHixSY+IYHxWRZx3qS3O6CNFtJn4iQgNbK/S6QciJPf/EVyOnLkyDJByIK53nm1Nnr1Xs3MCsJOnZrqXXdvoLt166LX7LGa7tS1oe7Ro4fJyyabbBKnwI9x48YZR7zuO3AOS3DPmfMzJW17FekhY1rqjce1M850V+/ZKJMHN/20D/dYbSP3NJSwl4Rhcq5zkW7Tpo1ZWUm47rrrjKS3oqs3KwJWvO6www5R+9xzz/hsBLuyE0l1GgYOHBgkagEBAQErN+qWIWrNmjUrRQxwx5EkZtwH4XIHDwZMANHiehJnnXWWUam6qlMXffv2rbh7jhkzzA4ERu2Jiw55xzvNm+sNhZxsJmTi7RdeiO8sLF566aUMidhj+h6lwuTpk/WRRx6ZIROQMkMwmjfQjVo00puM20TXPb6u3mX6Lrpx88bL73NCUf0iXdRBfjeQsJmQvS2Kzd+63SPyxzP1iLN3kT5I4n+us9LDeRbCIveZ0FoChHBdCVyrF/8l1JEwmHiioEY713aRwL828t594t/uvzsl2HsljJw5Upc0KtGD9xmst7toOz3loil6xIEjMmTUhGIJ7nE3Cd2dwHU5T1pWW01+c+890TkTyEP76HfRECmbeCeAfAPksjrRs2dP8+2MHTtW77jjjvHZyK0NJgMQOB/4RnDfAREORC0gICBgpUZZosagAAlzyZYlZq5NWXKwYSAESaKWj+QAEsd7KyxRw4/aqqtqfdllxoZLH3+8/nCVVfTqnTvHd1QNrrj7ijJkIFdoubn8vUrCxxKeE8JRV8iGS16cUGdnpUsOl9/DJTzlhBkSLKkhCJkbI3+XSnhdgrlm743vM4SsvbwLEsexJzSv7xyPlXBD9LvtNkr3/VR+nxqFojPk74bRNZN2Au+S46IGQqBaFOm6Lerq4obRtlkmQLAIzSQIoVR9JOzphN0lEI+QxyLKKJa61TlP/q4ugTggmWtImC7hYAlbSLDx5xHYrqo6gfQOW0+IGt8KsN9SGvFC2sz1++67L9ioBQQEBASUtVHDzgf7KWzRWIkGhDwZG5pLLrnEbCkFsKfBfQfuDljN5gP2RcSDbRs2bklg/4a9GitIK+UKAT9qbJVzyy2Riwh8hk2bhqv2+IaqwUE7HmRcinTp0gWWaoIQWONNHvupoiKhUfWUKhlTolS80PL7j5QqWlikRp01Su3w2w5q6rtTVZvWbVTz5s3Ndkps68OG2dhc/XmHVvVvaaKu3vFq4UHRv0ajGyl9kla77bqbiX9LibPfImEho5uoqy5XakhTqVLJNhuP1xspL7dFsEDuWSx85Tf5Ta0TMC08VsJwCYcp9SO7PtkW8a2ETySsq9RXnyq18Hr5HVMezeYK7LU+UN5zWJFavGix0ptF+V/22zK17Ptl6o/v/1BLlyxVxWtKhB3kXhek6QsJTzthnoSWElgB8oH8jbH0V6ne1nGi2EDgQ6XqnF5HKcmretKczRv5bBVVSGCjyabruOIQspVzZWcu9x0BAQEBASshoGsWzPZZncbsHfsn1DbHHXecObYBD+symJTaZHrKlClmCAdWopZLcoBEztqlgUrbqPXurfUuuxCR1uutpz8cM0av3qxZfEf1QIis2QxbtRM6g1pvbwnPKF10S5GxvVI9lP7Hm//Q/fv3N/ZLagOl19x9TWOL9M4775g4khLJXKDc69ZbviKya9euMZ3yB6tirU6YdxdV7p0nnXSSsd8j/dj4uXkCSK64RkCCO378eH3ggQfqyZMn65122slsTu+q9KsTtE9s/WjjaWlAWs11t+45DhK1gICAgJUapVWfqCmHDBliBggCRAsjdAzG7TlCxv1BixaZgG0b11q3bq0feuihMnZtLjjPdXc7Kp6tKFFDTcRgZtIng/lmkhbSjo1PVYByuvrqq42hONsDGYJQv0gXDy7WqoWQh1clYO/lqBkffPBB/YJjK2eJWRIVIWq83+KAAw7IvDMtuPdXB3inSyYLBbZS2m+//eKjwoO2nCy7igYIdJp9JturWTc3LmjPgagFBAQErNQoTdSSgDBY4mTBCrotttjCSNysRM0NSD4YYNIkB9wDiUqSkcoQNQDpS6alPIQniZ2v3lnXHVhX33777fGZCJ07d85Ibowxe08ZiDHYl1DUJZJWWYkPBJaBNo2U+QA5OOecc1IH9SRIh11RarHLLruY/EPajj/+eEMSNtxwQ3PuoIMOMqtGqxOURXWTw0KAukb6yUTAB9o4BAuilQbqIOmT0MVhhx1m7vEhELWAgICAlR51zegpA6kXbGnD7gJCeIw9GbZo2LCl7STAPqDsSICNDfclceONNxr7KyFgZXxG8Z7999/fxMH78OSOLc/ObI1UzcCv1XanbKfUTKU2OmQjNW/ePDVu3Dh1L3tdjlKqaLsipUdKsf0gv8+V32ZPemXyhW2RL+/5YuHChab87r//fhPXmDFjVOPGjeOrFcO0adPUBRdcsMI83rN9E3tdpu1iUVOxyiqrqNtuu01tvfXW8Znl4NtgZw4hUl5/gNhnYn+JvzYhYvHZ5bD2mdhv+nbuAPjYGzZsmLrppptM21pR9RcQEBAQsMJQkhdRe+WVV3IOOgxabAd17LFYp5dFLhLHs0ceeaQ6+eSTVzhRA5MnT1Y3bHqDKpoiROwXrS4TXllnJ6UO2kHI2W1FSj0qN32rDAFhUK4MOfOBOMn/9ddfr9rY7bAqCLYFg2SuhUPggLyBk9qnnnqq1OboAKN/9qilLbNgIIlcJI7vgEUDXPctGrAkjk3k+eYCUQsICAhYaVGSU/WJ+qc8iwKSQIUng5FxwZEGVEOod4ijoqrPQuKuh+8y6jo39GxWpEeuWWxUeEIi9ejRo0u5Kwn468FnL4galO/B57QZWL+DaY51Oc/zadeDe46AgICAAAdl3XP4gGTHN5tnxo/EDdcbPskXkgOuszG7T9JmJQegUu45CoySrUtUcUmxKqpbpIrqFKmJEyeqp/69SD3676XGxcOSJUvUQw89VNgtsAJqPNiuCukWUjYhT/HZ5bjzzjuN5JjrPkkb6uxsG7MjqWM7NiR1wT1HQEBAQADISdTw6+UjUU8//bRR7+BLbYMNNojPLkcun1Co9hiUUO3ga6omYTv59+q/XlXvvPmOWvbnMnXrrbeqdu3axVcDVkag6sS3He3dp+bOtWenJXk8n1SlAkgc7+B5H4kLCAgICFg5kfdiAhc4vWVRAIOOb1B69NFH1TnnnGMkcb5BCUkckjRInCV5NWkxQUD147nnnjOLHhrhvNjBN998Y9oYEwYfrH1gmo3gL7/8Yv42adLE/E0CqS7B145feukl9eSTTxq7yWz2mRAsJGw+p86A66QvbREOJA7H0Uja3HzwTQwePDjYqAUEBASsvMhvMYFL1FDdMDhBsnyAxCFZYGDxDX5I4iBjXMfI/ddffzXnGaSPOuqoQNRWUlx33XVmwQMG9hac++6770qdc/Hggw+q+fPnq9NOO80s6kgC8kc7Y9LgI2pvvfWWIU8871Nlvvvuu0admbYowK7snDBhgtpzzz3js8thr1uSR3yLFi2Kryr1+++/m/eTtilTpsRnl4NvYsSIEYGoBQQEBKy8yJ+oWXuybO4EcpG4pHuONddc02y1RPjtt9/U5ZdfrnbaaadA1FZC0DaQKlHntKFcq4hztbU0KZUFBOyaa65JlQrnWtmJVJg0IkXzESjfyk8IGS43LCChkDUfSQSkYbfddlP33HNPIGoBAQEBKydyr/pk5Zu7Es0H6/gTZ7hpwLEnW/u4jlxl4Cm1ms2+D8jgusJWfQZUP4SgmfaRaxUx11lFnK2t4UCW9pYGViDLBCDVqTDtnPaetrKTNsv1tJ030lZ2ygdntgvjbz6hbt26Jh9h1WdAQEDASovcqz6Z8WdbFIDkgOtTp071StqQenB9tdVWM9KSNFsiH3A0e3HDhmrnDTc0kr2fSkrUP1q3ViM33VSNGzrUnDuhTx916VprqR49ehhj74DaCzbnp07TVhHbtsYqYl9bswtUkMT57MGspI73pEnaWBSQbWUnkj9UqRj9+xbZ2EUBSOp8kjikasQtH1/OsNFGG5mN+gMCAgICVl7kJGp4lWdQS3MngDqUQTHNsScDb9rAmg1//PGHeunWW9Wr8vfk4cPV7U2bqp+EKA4QsvbQa6+pmxYtUg988YXac7PN1PaSNtSnqEwDaidYNIBNGQTHLjBx4ba1XBMGn9E/JI7rqO59Rv8uiSMNPhKH/STqVK771KW53HcEBAQEBASUF3m558jmTiBNcpDLPQck7uWXXzae93HPweDKQMeACSCIDZo3V0V16qhe48erDnPmqM6XX64adOigSmRQbjJihGrWqZNaU353kQF+1ttvm+cKBtKBTVCXLiy/i8Kjjyp1yy1K4arj/PMxdFKqZ0+lTjtNqaOOis4LEVA9eihhFFEcW2yhVOfOpeN45x2l2CWAZ9dZR6lJk6J3Spmo3r2j57lnhx2U2nDD6BrYZBOlxo6N7uvbN4rDxsv9Tz+tpDKU+vLL6B7soYTkqnffVWqrraL32We4HyxcGOXJgndKuZq8ZQP5l7pQhx8evXe11aL0xfWn2G5L2oABaRk4EFf/y9/LfYMHK9WtmzkHMa8jdQ1Zgty7oX///oZg0SawTeO3OzHINWGAxCFpw14szeg/F4kj/ubSHtOkwnwLudx3BAQEBAQElBdZiRoDzvfff6+uvPLK+EyEXJID3HPk49gT9RYqUTBHiNhnn31mHMoCBu31Bw1SqqREKVbE8RuS8frr5rr6v/9TatVVlerVS6lZs9S1kIBCgsEWgtG6dURyOIZ4CEFUv/+uFMTwkUeiNO2+u1JFRUr9/LNSp54aHUPchACo775TCumLjeOZZ5QwXyWZjYggJE/KSV19tZLCVAqpIBIl7iHOf/0rSg/Xn39eqZ12iu779FOl+vSJiBvkR8iI6tgxKp+DD47u4f177AFLiAgc+RkwYPn9kKVhw5Qw5egdgPSSzlyG67jR+OYbJcwnIoCff67UrrtGzxL3hAnRewFp4d3UtSX93Ece1lzTnIPosMpz+vTpZQKrMu+++251xhlnmGPufeONN0w0LArINmH45z//aUgYBCvN6D8XibP+/nwLG8qjbg0ICAgICCg3dA7ss88++oQTTjC/Mb7OZah91VVXmYUFGH37IAOq11DbGpC7iwn23XdfvX2fPnrBzTfrL0aP1j93767nz5qlP91xR/3dwIF63uzZemlJiX738MP1BuuuW1iDa9Jfp47Wq66q9aabao3huDU+nzZN67p1yWx0DNq107p9e6379tW6SROtN9ooup84VltNa0mvZjsi4n38ca2LitijSOtVVtG6YUP2DtL6mWe0rl8/+s2zLVpoTRWRr3r1tO7QIXrXggVaFxdr3aWL1vvvj/V6dB4Deykbc+/cuVpLmRhwnSBlZeK292+3XZTOzp2jY97ZqBGW/dFxNvToEaVP6k137RrlGRAH75V6M3ED8s27XeN7zlGG/C0n7KKTXIsCWKBAu0pri3a7p2yLArjOfT6QDuJP20qM9/ItkA7A58b9+bZT7hUCGRYTBAQEBKy8yL2YoFOnTkb9adVDaZIDgGTjtddey+mdPV8bnpYtW6r3i4rUMTfcoPb8+We1TefO6oILLlBfPPmkmv/55+q0885TO62/vtr/lVfU78XFqieSnULhiisiqc8220TSISRCHP/zn0o9/jg64egYIEH69ttI3Tl9evR33jwsz6P7MIyfODGSZFEu55wTSaFmzIikXkjnKI8zz2Qvreg3qkekT3XqRNI5/lrbq9NPV6p790h1iGrUpkPKVp1wQqQ63WWXSJoGkDQh6UPNSNwc77ZbJCHEr9fXX0f3WXUn6SWtSPF8IM1I/ngX+UWSaN+13npK/flnJDFEBQuQ2KFOJW+8gzLkHCph8mjPlQPYtGVbFGDtydLaorvdk29RgJUKI6nLZTNXEXVrQEBAQEBAXogZWyqmT5+up06daqRgabN6KzlAmpaGXJK4tdZaS9988801wz0H75X3644dI4kRkrI5cyKpWMuWWr/wgtadOmndtKnW8+ZF1xs3jqRVFsTBubZtl8eB5OXYYyNp2J57Rve1aRNJligbzu+2WyRB47kxYyLp2IYbRhI4KR/zPFK6tddeHi/v3X57rVu3jqRWCxZEcdr0IGnjmZEjo2OpKyOdu+kmrddZJ7rGb/LTqtXyeH3lT5xI04ifdyHBI23nnBOlqWdPre+8M8oX+T/vvOjeNddcHu9xx5U+h2TOSvnyAJKsjtSNB0jXkLIhbUtDLklcRaXCFmmSOj63IFELCAgICCgH6soIawaQVGDkz04DaZIHJAfY4CA58EkWrCQO7+2+1XjY8CCJY8cCDLlrxM4ESM/+/nelunaNjpHIIIV6+OHIZm7LLZV69lmlPvlEqR13VFJASjVurNSYMdH9gDjmzlWqbVul8Jpv40BS9Y9/RIsMkCZxHxIqYM9z73PPRVKz4mKllixR6uWXldp66+he7rNpQ0JGvSAd++qryKAfCRPxWqklEr8nn1RqyJDo3hdeiOJEUkR6iHv06EhSaNNLHB5JksFDDynFjhLWPs6m7aWXIps+nuMeJGvkmXe76SVu95wtmzxBm2ORQXKVr21rbEXmaze2rSHN9S0aAFXpSLeoqMjYyWFnx99cII9hC6mAgICAlRrZHd4CZvQEH9Ice1og+chHEmdtiZI2aitMohZQo0G7su3EAulVNnuypL1YEkjXsjnStfaZTZs2NZKxigQhbkGiFhAQEBBQHuS2UUNq4JMc5HLPkWu1HVvwIDFAElebbXhwM4JdXkDFgRTVuuIgrLXWWl67sDQgjUWqm2ZPlsteLJe/P9c+s1WrVkbKVREQD3uTsqI5H7AC+pNPPjGuSwICAgICVk7kJGo+5FoUkMtQ2x1Ya7M6Z/jw4ap3795m/0YGclRmAeUH7QV1JSrBjh07mvDFF1/EV7PD3Slgdev6w0GuCYN1FZPm788leVZ1jwqTti0zHfOXePlNQB1LOuxxMrDTx8Ybb2ziyQUWS0Dsfv75Z7MvaEBAQEDAyoecNmo4o7V/rY0PtjdpKz+579133zUDo08Sl9yY3QKJBoN1vjZqOBdN2igxCNbDvioGkj7fij8XNp7ks8CeQxJyySWXmJWG2NqdeOKJ5nqXLl3Uqaeeqjp37mykMc8//7yXLARkxxprrGFWWdJ2kFpR57SHZP1aWBs17kMaBskqj72YrXN2QqAdnnzyyYZEEdeff/5pVjnb+/DfNmnSJNUW2z0BPt2odyYrEDQkwzjkdUk6k5O3C+CAmTwGG7WAgICAlRoleRM1VEK4I4Co+NRHDFRIydhz0z6TBCQsbWAtL1HDbUi7du2Mt3gAqcIJaq9evUzcOM9FcnHDDTeY62lo06aNUWf99ttvxvO9S7SQ6vz000+GoDGAB1QNIMMDBgww2z9R32mLBSyYCHD/SSed5HVCC9gJAJW0b8LAohdUikisIGC0FfbghJD/+uuv5n7Uk7QJfiNBs+A67eTaa681BK4qEYhaQEBAwEqP9MUEMgAaY2YhMbp+/fq6bt26WgYzYxCNQXWjRo3Mbxu4LgOuuZZ0a2ANtbO5TMA4/PrrrzduFzCcJi4hbea3G+bMmWP+CiEzQQbzOIbSBuXTpk3T3bt3N3nIFmQgzhiQT58+vYzbBhnoTd7Ow81EAix2II40Nw6kk8UUbhpd5LMYg/izOVTt06eP3mijjbwG9uRDSLXJVxpyuaog/9lcVZA20ljRPPoWAfjy4oLrQtTjo9Kweab9pmHXXXfNLCqgjki/BWXJuTTwHG18xx13jM9UHUhXWEwQEBAQsFKjbipRY6CcNGmSHjBggCEpM2bMMIRm//33NwTopJNOMscECBWDyZFHHqmLi4v1PHyLxcDXFAP1fffdF58pDUviiBP/VUVFRWaA4i8kkd82MKC3bNnSxAdRvOmmm8oM8hAKfLLxLARS2GhqaNOmja5Tp47u0aNHJg4f+WrcuHEZoraiCQ7P8fwRRxxhiEmS3PDeXKsccxEarnFPWh6pr2x5pM7JQ5q/sTQim8xLEly3hN4Ns2fP1oMGDTLkJnnNDbSPE0880cTFMeVo0blz56yrjXmOCQvtPa1cCgXSFYhaQEBAwEqNdKLWrFkzvffee8dHEXwDM4TDHWyRPlmilotsuCSOQenSSy81z0MQIFDugOkSH96FJIzBi2Oede8ds+sY3Xxyc108sViX7FaiG+zTQDfcp6FuOFnC3g11g30b6EZ7NtJqvNJ1d6+rV5m4ir7iiivip5c7LLXpZmC2RK0mEBy3XCmXJFHjN9fTBnfem4vEQUKzSUBxXoy7ijRA4CHgaWWQjciS/tXYdisFxIk0lXp3Q+/evU29Jc8nA8TH1meSqPE7Gyki3TwPIUyTdBYKpCUQtYCAgICVGulEDcmCJV/ANzD7CAcEC6JmyZcbh4skiePeCy+80EjSIAgQMUu+UN25xIc4UcfawStJLFr1a6W38EjQfKEZoUiZwdD1JM87SBODsSVqlhRmIzi5VLyVJThJEpckapZkunlxwflsJI54yWOaVIkyIH2k0wfSTf7IZxpyEVmktc2bN4+PCg/ebeuwokSNNNLmqhKkJRC1gICAgJUa6X7U6sYr31gkgHuD1VZbrZS3djy4J/f1vPrqq43vJxnkjQG0kArvKkjrg437hFTEZ6N3YqgtA7k5xn8UCxSADJAZo/Bzzz3XXLuC/TgFnCcujMO5v+7iuqpdUZGaKde87MwJAyQ0VkVq3Lhx5llchwDSTfpZ7clCgq+++soYdwsJy+mLy6bfRVo5uqBMWGnIe21eXeRyi4KhO4sxuJ7NLQplKSQgPrscuKogjeRRSEh8djkw8ud6Pv7GhMjFZ5eDMmBBCgtA3Pp0QRl8/vnnapVVVonP1ExstNFGpjzJc0BAQEBAQFUhqx+1r7/+OkM+7MBsB+M04sYKOVZJQjYsgXPhkg0fiXNX2LEB+6abbppZRWoHejuI//3vfzdp4TyAYHA/aYSE5YvGEiAPkE58cuFCBJB+zi1dulTdddddJk8beByqWoJDeWzn8cWVj0NVfHXl2vA+G4nj3UuWLEndhNz1N+YjcXYTcghvWh7tJuS+PPr8jbmweRw7dqyXyLplwGrOmg5Wqo4aNcpMOgICAgICAqoKqUQNdxe4y3DJh0+iYgdYS9yQiB1yyCHmWhK5yIYFvqn+97//qdGjR2ekV+5Af8YZZ5jBHoJGWiBBXAfc37hx43J58v01/gvBIW3s5YhkygJXDbj6QNKThEtwXOmgRS4SZ8sU1xTZCE4aiUOyiD8wnKLiasRXruSFPKWRZyShSA65nk0CynVfHvPdhSKXpC6tDAoBypF0FhK0PSYdAQEBAQEBVYZYB1oGrK50V28mbcqAa8dl4S4msLC2XUJW4jOlga3SqquuamzUsHHjPdigCfkx130uHKZMmWLs2QBpcu2ysOnZpbhYzyR7OYLQCt1F4hkyZIh51gI7M2tH1b9/f7NClJWkLrDTyrYogHIh3/na6SXhK18XvDeXe46qXhRAHZHGtDLAtoo8ZisDnk+2q2ReKoMxY8ZIVUfabtrn8OHDK22jZu8hnWl5qyxIS7BRCwgICFipkW6j1qxZM+NxH/gkKq4qDBUQQDKCmhBpnIVVibE9UJrECGlKo0aNzLEkyqjnrArUt48j73ZVTqSJ666N2R8SzwPyF6VptvCRhCUSUGWRH6tGRWKHGpW0Pfnkk2rrrbdWTZs2NdeAlQ6S1jQVbzYpFV7zs0mpfOXrwpYr6erevXt8djlcCWRV2czhVPaBBx7IS93qKwMrjUQSlywD2hB16YbHHnuszDk3sOOFEHzTdnr27Jk5j40hKtk5c+aYbb+wN0TKxzXKmbLiN/Hzm3P2WTdwnedIG/eg0kaqxu+AgICAgIAqQUTYysJKCpDGJCUqMnAbKYnrPsKuNrSrPt1z+axARHpg3XMAIQZ68uTJ5rwrrbHvRqJG8l0pG/ch4Vpl+CrmmlC9jCQlLdThb12lz7/sfK90iLTxvnHjxpkyse9Ikw4CJFRIqtJAmSLpSpNS+crXhVuuSHiQ/LlSKJ8E0gXxEj/v8SFXHkk37xQCGJ8pC65ZiaQPxM073LK2uPfee42fPOrCBvKG1NU95wZ8o7Vt21avvfbaJm/c717r2rWrkRLb+5CSco17ceuBv0Bc0uBTDwmlfdYG7uM6EkzaJu5B8OVWleC9QaIWEBAQsFKjbuoWUjLQmc3GkdZgW2SBpAh7J2yyrJTF3VMROykZVMy2PL59Fi2QUGA7hTQF43ZsmHbYYQcjYZk7d64aNmyY2UPx/PPPj59Q6p577jELFjA2v/nmm9Xtt9+uunXrpoYMGWLuBUhPWBXKqjwhKmZ1JNvw2LQiSSI9SEOwL+I60hxswJBcvfXWW0aKxZ6OXENCiG3awQcfbFalIoFC0jVo0CATn4tffvnFPDd06FC17bbbxmeXA0kMcQthUPvuu298tjTcPCLlSwLp3uzZs8172PYIqRT3I9mh7JAcXXfddeZ50p/Ef/7zH5MG7vVJ4igXpGC58kh9UV5JkEeep1523XXX+GxpsFqX+0hDEuQPyRfpJ382PvbXxP7QBxufkHdvmdkypWyIMwlbpryTuknCtgmuC1k0ZY3UDjtKvgOe6du3b3x3dtD+nn32WW86k5g2bZoaMWKEaae8R4hbfCUgICAgYCVB+l6fqD7ZrPrII4+Mz0SqMAgPg5ZFck/FkpIStfvuu5t9Eu25JDBeR2XG4GNJHAP/3nvvbd7HYIiKqXfv3pnnGYghf127djXH3333ndnzkT1BeRd/LbiXvUA/+OADkx4GVUgWgMihHrMqTrDWWmuZAdwOnlxj5SqqX/b7ZCD+8MMPzapK9jL1DfYAkkMcvsEekGbS5iNQIJnHJHB9Qp64zqINQJpQ19k9K8kfJNvmNwlUprzfVy+AOKiTbHnkWR/5BuSRNNhNzJOA6JFeq1Z34ctfZeIDFSnTJP7973+b67ZMP/30U6Oqp81xjrb67bffmmu5MGbMGPXSSy8Z1Wwu0AYnTpxoVOiBqAUEBASslEgnamussUbGhQYDIRIW7J2snRlkBuLGoO9K3BjsIEfW5iwJBk6kVC6xAmx+jmQLgugDzzEgWhs4BthkHEnCxgDPvQympIsVkvzmPCs5OQeJ4zf3cewSHN7FvRA7rkPCKC7yzobwaYN/LixatEh16NAhPloO8sTG8vlKZ2oKIEKtW7cuRf4gdJC9NMIHAQNppBYCRkgjtS6Z9oF6I120Xx/yIWhcJ/406RftEbtFvg/s3vIBdoFIpJHg5gM2j0eiO2vWLLMKOiAgICBgpUJuogYgaSwGsKouS9wmTJiQUUdZ4saAguuOtAGYAdQlQxYQOyRbacBgGxUX6i0I1IIFC9Trr7+uJk2alCFnHD/xxBNq8uTJGcN/Brm7775b7bTTTmbQh5RBEpBQoF61PsUgeahT+/TpY1SpFixagODhENcO6I8//rgZbB966CFzXF6QftKRBOQGdSBpq00gzagDIdoA1StljKrRhwcffFDNnz/fqFB9JAh3I5QBKk8f0Uuqp5OA3HCN9/vUuxBA1JjbbLON2mKLLeKzywEp53nI1I477hifLQ3ev3DhQvMNsIgFSWu+YFFCGvnzAakpi0YCAgICAlY6lGRdTIBRtzVat8BoHcNq17jZGp9j2M5zVeGuYM6cOWZbK9c4HbcVGFy77/O5vLDbInG/BWlmkQRpduFbCIDhu7uggvdh2F5oEC/lV9tA2dIeKB/KKZs7EMqXkAbf4hUX1Bfv8y1CANQx9Z/WBgu50ILFEsn2ExAQEBAQUECk7/UJYWCV25lnnhmf8a/iZEB0iRvXBw4cWGrVHWGTTTYxRIu/7nkIDz7M3HOsqOvbt2+pc927d9dNmzY1v91B2kfMSBP3JYmZHWAtIAO+1YsXeXyHuSsxq4pQ1WaiNmvWrLwJjg9pdeGiMitJAW2UNKaROF9bcpFsV4GoBQQEBARUMdJXfWJ0zmq5hx9+2KhA8YnF6jN3FSee3lF3oqayKkTUVqiCXLWTT9WUpl5iJef7779vnrfqIVY28g728uR38p2oDLH94RkhWOacz64O5LMgAqDyRPVGfq16DfUrz5MXVLAycJvzhQJlzgIKVtvWJgixMSptDOTTbNJQE2LvlaYSx96LdpVmk4a9GCpzFpr4wKIPdmfgHS+88EJ8djlov/hZo934FkJQ3xjt0waELMdnl4O2jopXyGBGxUs7x9eeEDZzHBAQEBAQUGCk26gBXGiceuqpxtEsZIhByhIZ1yWHHfisyw0GQzvYMQBDmHiWeICPWKUtTiA+7l9nnXXM1lHff/+9ITTEyX2bxSvheJ5zI0eOzEnMcrkYsfmxxMwdnO27IWmkq5AgbtyK3Hrrrcaubs0114yv1ExQF7grgTxhnM8qXOzvfEizTbSo6HX2o11vvfUMQcQu7qijjjKrMl3YNuS2Xxe2PUDSfCTOtg3ai0skA1ELCAgICKhiZCdqGD3jagNJwrGOd3ufBMonsfARNx/5SVucwECIxI13M5jiLoTVoaA8EjMfMfNJzHwSQsiTlRCOihdTIB2yHu4LCd6FmxIkduSJ1bNIiHBNkY3EVDcgRBAfXFJQDkg5AemFUFGetvyqChBDFg1Ayg499FB14YUXZsrPSjqTbcgHX3tx4WvrFoGoBQQEBARUMdIXE4DZs2cbr+0WaXZEPtshGdjK2Av5jP/5jV1QcnEC9wlhis9oYysnZKWMjRmG6Unj/1w2ZhZp9m2+9Lj2VdxTlTZqvJv8YwtI/oT4mPJNM4CvDlBuGPqTPsqCupk+fboJFtKgTBopP3ZecMu6kODdpIN3y0QiYyfm1ouvDblI1mkSaW3dBfaYrg1nQEBAQEBAgZG+mABYwgDswGYHRcBg5tv020fcGBCTxM23OMG3Ko9nWEzQpEmTKiFm5NG38MDNK7Dvri6iZkG+SAtpX3vttU1ZuuVYlaBcqGPIIvVKGi18RM3CJVNuvVQGPhJIO0sStVwrO3117iKt/i1su+cdafcEBAQEBAQUAPkRNQY2BsiklIlrrsTCDmBJ4ga5geS4YIDjeZdwMHDyHpcM2EGXOFq0aGHOVQUxIz530CVuSEAyL7x7yy231Kuttlp8pnCwRCNJ1FxUh5TNJz3zIRtRA5Qh14knLY58QHpoV9RlMr9Joka5JNuQBe3giiuuMKuKr7vuOlPOyXDTTTeZ69Sz7zqrW2mPxxxzjB49enQgagEBAQEBVYncRI3NqhmY8pF6+YgbBIhBz0W+Ejfebwdd4rBEDRRCYuaqvSwxS6q6fGm95pprdPPmzeOjwiEfomZBeiAJ5LdQUrZs0jMfchE1C0u0aDPkLV+QH9KRjegliRouZXzl8Oyzz+pWrVqZvCXdwbiBjdYHDRrkvUbAnQzfBL/Z4P3OO++M3xAQEBAQEFBwZCdq2Ki1bNkylTxZ+IgbgzP3QagsIBflkbi5xM3aqBWKmAGfGpW0kUaXmCXTYglVoWHjzYeouaiMlI13WjJEHssj+cqXqFlQT+QL8u62Hx+oKwgo9eHWRRJJopZWL1OmTKmSOgsICAgICKhCpPtRA9Y9hxAHc1zZlZ245Nh///2VECFzzrrUYOWcECZzDpxyyinq448/LuVOga2ibrvtNuOGgb0w7SpI4sAFCKsM7b2sPGSboY4dO5o9KC3YXJutqlhJacF+kMThbjXEak72kezVq1d8Jko/qwrJD/dzLAQpvloY2FWLQjxKlXu+IF3WlQTpmzp1qinrNJcT+MWj7Gyd2PrLF9ST+5d9U7M0pwxYcUubEcJmVtO66aM9scpYCLjZtkzIZ3zFD3flZXLVpwVtkfoklLdMAwICAgICViDy86PG4ObzReUjbrhqwO0FZMMO/OX1pYZvLjv4A94N+eMZnOQmnariUNfnaNV3vlDnyFt5iU0uVJaouaDMceAKKRo1apQhY5AeSBz1ttlmm5n9OblWUVSUqAHqGrcpkEUIJemAoEEwL7roogzBz4VsRI24rAsXiHxlyzQgICAgIKCakd09hwxqZssnn7rSZ7uFuspVEQLiSKpKfSpLq560aizgqkqJpzzqwNoIq7orZF4pQ9Si2PeVlJQYteO7774bX60cyqv69IG09O/fXwv510LC47P5I031yW/K0KrAV4b2ExAQEBDwl0Pd4oiw+YHk7PnnnzcOXufMmWOkFQQkXnfddZeRYGy11VbmXI8ePYy0C0kJkjLO4Wh03LhxRk2J5INzbI/EX4AEhd9IRIgTiRkSFs4ROnXqlHk391pJXkBuUDdIItdYYw0jWULqSVkiVaO8qQ8c/K5IXH311UbaNX78eOOQ+IknnjBth7RXBkhfkaQhmauMxDAgICAgIGBFI6vqE8ydO7eMV3z26bT7cFqknQPJ8xVVP6K+ymWzVJtRCNVn0vYMlWCyzMpjy5YNFVV9oh6HRPrs0Kz9GgSLa7nSlFR9Dh48WHXt2rXUjhMgaW8ZEBAQEBBQC5Bd9RlQvaio6pPnUEULMTGqYnfFay5UZsVoeVWfvAv1NsFVeyeBuhZ3LJRF0rVLEknVJ+45fKtEKVPU+AEBAQEBAbUI2VWfATUbSMWs6rl58+ZKyI9RcZZH3YeUkkUeQnKMZAoVc8+ePY1aEmlbIUA8xItaE+mdEMmsiwVQcbMKmPyw+pf02P1Ec6Fly5ZeFfntt99eaZVqQEBAQEBAdSMQtVoGa3vWoUMH9cADDxjiA8k69thjK6UWhtygPsQmEbUhG5FDkCpry8bKzv79+xsbRNyZlIdEovbEzoz0sIIVUopKtzxAzUsefv31V6MSDQgICAgIqE0IRK2WoBDSs3xRCCkbEjCeQSJGWl0/eeUF6UEKBylFKkd68kkH93A/edh3333jswEBAQEBAbUHgajVYFSV9CxfVETKhsQLQokEjGeQiJV3kUIaIKVI5ZDOIaVDWpcGyo504KePPAQEBAQEBNRG5Fz1GVB9gFwgMTv77LPNTgzFxcVmdwVIWXLl7IrCsmXLzM4NX3zxhfrtt9/UPvvso6688kpzrX79+maFMLs8YCtWlWD3CcoLly6U17Rp0zLlh6QRx8n8RRoHwqrPgICAgIBaiOw7EwRULyAaG220kbr11lvVzTffbLbKqsn45JNPjDsMyOTSpUuNehLpXxogdg0bNoyP/Mh1T/I6hHGTTTYxblwgbQcffLDq06ePkea5krxA1AICAgICaiECUatJ+PLLL9XQoUNVly5d4jO1Ay+++KJaddVVTfp79+5tJIFJYNSPWhQJl29VZtr+rBZI8tirFULm7tXqAqKL777333+/zDsgaieddJKaN29efCYgICAgIKDmAmGIjK2BqAVUHtiLQZAefvhh7/6nvk36XUCwsHvDnsy3OIJFAew0MGHCBK+9GSSQ+FERn3XWWfHZ0thpp51MOt577734TEBAQEBAQM0FC/gWL15cEhYTBBQEbMTvI2ms/mSVJqpIH0nLtd0TJC7bogB3ZaePpNktzdq1a5cqiQsICAgICKhpaNSokdpss83Cqs+AygNbsOT2X4DZgF396VulynZRSMLSSBwrSyFZbKlFY00iF4nDZo3FBXvssYfacccd47MBAQEBAQG1B4GoBVQJkKLhzoMFBj73HLjWYE9SjPt9JA6/cbgm4bpduekiF4lDUsd11K3bbbddfDYgICAgIKB2IdioBVQaLIDABgypGLZqp512murXr1+qFAs1J+5GpkyZEp8pDbZ7YkEAkjKfW5Inn3xSzZ4927zHJ8l74YUXjGsOnrckEOJ29913q/nz55vjgICAgICAmgy8P4TFBAEFAerLN954w/hQ++mnnwxZ863cBNiMfffdd2Z1pw+s/sTlBqtI0/DBBx8Yezjf6lLAShniJz0WpGnAgAHqsssui88EBAQEBATUXASiFhAQEBAQEBBQQ2GJWrBRCwgICAgICAiokVDq/wGW+jkeZ9rTHgAAAABJRU5ErkJggg=="/>
          <p:cNvSpPr>
            <a:spLocks noChangeAspect="1" noChangeArrowheads="1"/>
          </p:cNvSpPr>
          <p:nvPr/>
        </p:nvSpPr>
        <p:spPr bwMode="auto">
          <a:xfrm>
            <a:off x="21272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20iVBORw0KGgoAAAANSUhEUgAAAmoAAACmCAYAAABqZ6OZAAAAAXNSR0IArs4c6QAAAARnQU1BAACxjwv8YQUAAAAJcEhZcwAADsMAAA7DAcdvqGQAAK+USURBVHhe7Z0HnFU19sczA0Nv0qsFUAQpgggKdkBQUFQUVBQLdlRU7A3F3nv/K3ZdFRu6imJF1kVdC/Z17QXsHXdVyP98c28emTu5772ZeTPMSH58wrzbctNu8ss5JydFWqACAgICAgICAgJqGkqK4x8BAQEBAQEBAQE1DIGoBQQEBAQEBATUUATVZ0AqfvjhB/X000+rBQsWqH/+858mgA022MCEfv36qc0220y1b9/enA8ICAgICAgoKEoCUQsog//+97/q4osvVtdcc41ad9111eDBgzPkDFjS9tprr6lXX31VTZgwQR177LGqQYMG5npAQEBAQEBAQRCIWkBpIEE78MAD1XbbbaeOOeYY1aJFi/iKH0jdIHU33XSTmjlzppGwBQQEBAQEBBQEgagFLMe1115ryNljjz2m1l9//fhsfli8eLHafvvt1UUXXZSRvAUEBAQEBARUCoGoBUT46KOP1LBhw1TLli3V//73P0Payku4kK5tvvnm6r777lOrr756fDYgICAgICCgggjuOQIi7LLLLuq2225TJ5xwglq2bJk65JBDjEqzPEBNCknbaqutjJ1bQEBAQEDtwRZbbKGKi4tVUVFRCNUUdt99d7V06dK4BvwIRC2g1GpObNMeeugh87HOnj3bELjykC4kaQRs3QICAgICag8gDk888YSZrKNsqylh6623Vn//+9/zStepp56qpk+fbsiP77oNeCtAMJHtvt9++81omubPn5/Xu8eNG6fuvffevMsP2+6SkpK49NMRiFqAeuCBB9TYsWPjo4hsPfPMM2qttdZSixYtMqs+33nnnfhqbrAK9G9/+1t8FBAQEBAQUHGMHz9e3X333Ybc5MLJJ5+snnvuOSMsSLsfM50//vhDvfvuu/EZPyByY8aMMUIMSGw2INBg3BwxYkTOe8sNyUiNQI8ePSjREEKodWG77baLW3FAQEBA7cUWW2yhn3zySb1s2bL4TM3A999/rzt16qR/+eWX+Ex2LFq0SK+33nr6s88+i8+UxtVXX633228/3aFDB/3NN9/EZ0vj/vvv19tvv73+888/4zPZceedd+pddtkl7/vBTTfdpPfaa69cz9StMYsJMELff//91XHHHac+/PBDteuuu6qPP/5Y1atXT/3+++9KClN17Ngxvvuvha+++sqoGl9//fX4jFJTpkxRV155ZXz018Qee+yhbrzxxvhIqS+//FKtttpqZjFDQISmTZuqH3/8sfAztICAgIAEUPOdeOKJxs1STetzUCvutttuxjwnn7Qh3ZoxY4bxYlCnTp34bISNNtpInXvuuerWW29Vffr0MdyDMdgCSRsc5Nlnn1WNGzeOz2bHjjvuqCZOnJh3+sDNN99sJH/XXXddmTQ6qDmrPpNEbeDAgaaAhEUbVdw555xj9L5/ZTz11FNKWLlae+211UsvvWT04jiRRUzbunVrE3CDIexbde7cOX6qNFBVUn7du3dXv/76q1pjjTXiK+mgCeSyKSMNkydPVo888oiqX7++ib9Jkybx1fKDfHTp0sV8DNjIIVpec8011SabbGKCxb///W9DZPmw/gr4z3/+Y4goZV63bl1Tjvz1gbx/8cUXpt0HohYQULU4//zzjW0TwoFsQGW2ww47GPuiv9p3WZOJGmPQ6NGjDanp2bNnXumDqNF/og61RAx1JhPgo48+2giBhg8fri699FLVv39/EycqTMYbSFS+74H0ff/99+qMM84oRfhyIV+iVmNUn9Iw9B133KGFlJljIWq6ZcuWWkiLOc/12gghXznTvueeexoVGvfKoK2FvGhpTHrs2LF61KhReubMmSaO++67T0tHYkIaLrroIt2iRYv4qPCgfoRUmbRWBuSJfPOXvPN33rx5Jv8ubNnkC0TkpI34KKedd97ZlB1lQjzJIETYXCfwLp7h2VdeeSWOsbDgHauuuqqWj9+I3V977bX4SlnYvNc0NURAwF8RkyZN0m3atNFbbrmlbty4sd588811+/bt9SqrrKJHjBihGzVqZPoJmfyaPnDp0qXxk38d1FTVp8WHH36ohwwZot9///34TG4IudMPP/ywydMll1yiDzzwwFJ1h5p06NCh+s033zT37L333vqGG27IuwxuvPHGcqs8LWq96nOdddZR7733npKPREnhmu2MkDjVNsCWWYWSLe2o+z755BPjbPa8884zS6Qx4MddhpAGM7u5//77MzM4xLFIo1itAgvn7y+//KKaN2+uvv76a/Xdd9+pJUuWxLEXFkjoWrVqZUTQbC9VUTz66KPq008/VW+//bYSUqQOO+wwI9omr3Pnzo3vUur00083q5DSyo+8so0V21m99dZbRlKHlIoVPe3atVNCioxvuDQJIDMqngM8S0AFi+SLOunVq5cJzKwKIdVDMsxiC3Z/oG6FSMZXykI+YKMalg6jxs1uVxRY1EId5QPcxVSmjQasXNh3333NykIkavQXtJ9Zs2YZ6bdMqsw3SF+LhJ970ADQfyH57tq1axxL7UYuiRpSLfra6qINjGuUtSvlpG9GcoUkDHUjGp5sIA7cTTE+MtZOnTrVSM/gFhaoOhl/0FRR90jYcknG8D2KiRJpQ4War4rURa1XfaI3RiXEAMlv9Mx/RaLGQEyjo/ExgL/xxhumsaAe69Gjh1mRiSoUcewdd9xhVmd+8MEHpjHRSfCXey1BwZ6JJcWoQKsCEDU+YBo9HVlFQfpQ4fLBIDIm7ZAmymPTTTeN71KGrJM3mimEiw6RdvHZZ58Zu0XiIB2EZs2aVUodmwQE6aeffsoESCHqZ9LB3zSVZTZANHgWcggBhJRCKH0IRK00sFml/ZWny7rwwgvV4YcfHh8FBJQF5KNbt27m+2awpN/dZ5991EknnWTMR3zge7TtkH6H/n3AgAHmuDYjF1GDmJDXtD6r0IAMoWqGFLug32cizRjQtm3bTP/vkiuEFZA06pe6xcadiTtxTpo0yai53fsZYxmDFy5caK5TBkz0XELHswsWLDD2b4ztqMvxG1rR/rnWEzUkajBVSwYwPN9zzz3N79oGGj4huWk5lU4ls13TLbfcYhqOC4wSsc9DYgRZQ0pE4wFULoMWHw3xWDKYixhWFryTdJx11lmZtFQELJ/+v//7P5M/Cz4UBmMIaRJcQwqHRIqOFELLLIZyqS6QBiSbc+bMMX9HjRplZmfY1+UL7PxuuOGG+Cg7mClCwgNRi0A7h6hT5vQNSDl8YBJAuSGxPOWUUwJRC8gK2hUEBekMC7iYSDG49+vXz0jX+e6HDBlihAVI1f/1r3+pNm3aqMcff1xtu+226h//+IchbdiTprXJ2oJcRI3+izJgLK6OPslnY+aCukPTBHHC1hmJGeMTZIrf1CET/wMOOCCT3lxxIhhgZx7GUsZehBKMU0gS+Y22izgpg4YNG8ZPVQz5EjUaWI2ANIxSNmocC9kwv2s7DjvsMH3FFVfER8th82htkfKBNBATAGWFzp44iAu4v6sCvLMQNmoVBTZo2I0IWYpOYOO1++4YvWlt7crkHn3VVRR89DsX3n5b699+i35z/777av3EE9ExmDSJgo3inzBB6xNO0Hr//fW8I44wZUGg7RYaMkPU8vGa9vNX+RYqA9q6dLbmW+EvdkQykSsTuE6QTlhfeOGF8dMBAX7QrmQCoI8++mjdtGlT3a5dO2OPhl3auuuua4IQFNPvYO+EKyn6YOyc6GttmySe2o5cNmrltd+qLE499VRjN+zalGXDO++8Y/rKJUuWxGfKorxx2jH2u+++i88UDvnaqGVXwgYUBNieocJ0bWvYngmxqnzo8ZmAfMCqWCSNW265pVLYssnsRn34IV57Ecuix4j+yoxKzZ+v1DrrxE+mQGZkqk8fpayUi+eR6B15ZHQsM0h1++3R+Q8+UOruu6PfMsveSOrw+ZkzzUb01C/SRiRthQIid2b4zAyRkrLpPTP9Qr6jtgKJGrNQ1ObJwMyZmbKdQQcEZAPtBCksK/dQlfHdYUP65ptvmvaEKQnSM7Q8SNLcdoVU3QIVXMCKBdoWxtTKSrpcIE0jTlcFWt0IRK2cwJ3EhhtuaFS1+Qa2YcJYEQ/HiFKxU0Jci/owIH8g5mZhCcTIYMIEpY47Tql585QSwiQFqoTR8GVFxyeeiBw7utcHIVtSOUohcraLL7hfOmthArDCiMDtsAN6aKXmzFEKGzjU8RA8jFjlN6pP1LUy6zL1ijq7PDs5pAGyASFloQVxo/4v7y4RAQEB2cFECHsm7NKwY8JWFtMKTFL4jd0vdsN8j/Tf2rEWYjEQtqq4e0iatgQEFAqBqJUTrFTE4BB7svIEVkoeeeSRZrCFvLHCKHzY5QOEF7sjU27SYUoPqtShh0YXIU4HHKDU1Vcrtf/+0Tn5/d8+fQyxY/VoGfTuHZEy7BQWLozOCdFSLVsq9cknEeljHzbIIIC49e8fPcNCgmeeUap9++iagJnXyy+/bFblYhuBvSX2LfmAzexztQfi6i1pPvbYY+MzAQEBhQTfGHZm2A39/PPPqm/fvuZbhojNkwkhC4kgbxizA2yL+c29SLsDaj7+K/3sM5tuqk4tKlKnyLEbDkscE06Q8J2EFYnaT9SQLsiMSLHiRgiQ2mqrSCrCAI5hJ+cIeMBn0MSZKvfLh1gRMHuyKsvyBFakYOSIQeK0adPMvmWoyiBtiNUDsuPss8825Zgx3GcRAWRpt92UOvDA5WQKdwxIwQYNMurPi4cNUxdccIEhy6zmMaBDHT48ah9I4ZCoWbXmrbdGz37/fRQ/RI13HXJIRNAuvRS9daR2lRl3EqxEYnZOZ47hKdLXfCRgrKbCAJ7VVKhbksBQFhc1uGwJCPirgNWWqBLzCXz/rjQrG3BxZNXf+QYWN3377bfG0Tjf4pNPPmkWDtkAiePchx9+aO7B+JuVoTZNqD598VY2oG7F+D0gO16TME6CLSnpqZX01GWOv5d+OQ23SEj2vo9IuF7CiqyB2k/UkGh8/jnGAkpNnIiDrmgg/vTT6LoM1EYVhs0SEosvvlAKr/4r0L8SkjVUWQQIBO5HAvxgFSgrjdjknbLKgLp84YXor8x41X33Recfkc+qVy+lOnVS6uWX1cNyD6uxhg4dambHBrQPpGnj5LPm78iREdHnPNK48eOVmjULg4dIvYrkDlUobczTYTKrZlBwff0ASCUrDnGpgn0ZKkxWIfIXGxjUmPw9+OCDzTJz4HN7gsqXeFCvBilsQE0GfshKZHLjIxy+AOnBVQ1kxw1MVpjEskIakoKbGia2+QLp9vXXX2+eTcZd6ICbHWzVdt9990x6ffdVJFA+TPL/KoBMISL5zRwVFsgzCZbK22MLe9zuyy/Vps88o6ZL+SalZ1ihoaNxz/WX0FrCirR4rbHuOThmYGYWlRUyo1FnnBFJPrBdGjIkImEcI55uLUX84ouRXREStS5dlGJPzQq6dcg7XQlke876y8pVFfjcQhqHbx8G99NOO81IYvARw4yP3/hjQ2x/+eWXx08VFuxlhi+ayrrnyBd77723UXdCtHBwWB4g3YLgMRNGUgVhKzSOOuookz5m4gw81CF/ATYujRo1Msv5UY3kCzp64sAVBVt2sQwcdSckrqYCI2xsMKsS1j0HZYzrEsoddXgSriQFB9LBPUf1ARvNq666yhjir7XWWsYUwAf8HeLygskqEmfq1YJjbIGvuOIKI5EGOCBl6x+2bqKvtN+YD7QTvj3ux5VLtnsLARYZ0CeiMWH7u0K6riAvuMzAnyTtuqpRle45IGlbSGDJxTAJSLhkZPaSNjxpEnsuVxounpEwQ8JjEnB0wW+m1SdL4El7LJGaCbcvzu4S5kjoZo4iTJaAq3OcgxW6JdV6P2p5EyLUmNxDgUPUIGRIQ5CuSebVH39E16RhmYBdkcRv7I2QTmAkXg5UJVHjWto9kDT8/CC1YdBHBYt6jWOqEDsJZrL85hwGslUB7DCQ+GD3Vd4yqAi22WYb9dBDDxkbkSOOOCI+Wz6QZqRR+EQqNJCQvf/++8anm+24mAHjc2kQKlQBkgA6XNoAhBGCwepV6+jYfoIMSqg4cWSMfzj8OREnHzGEEOIJ8atpsO0P8o4H8KpCIGo1Hy5RwwSAOmKgZVKJfS+SZcwYIDd8C59//nkpooY/LMYAVPyuBA3zBdSMqCTp+6x02re6D7MSJpR8X2gvyksoyotA1PKDJVITJMjIbMgQ3j57SnBj+kgCUi3sxU4LRA2UVH3NVyWwT0LtyQctHYIhaTLQGZcKrM7DVkk6CCNJw8gc+x7ImQyY0ntHKtEaBEgabhgY0HHu6gKywvJgOgVUamxaz4yUv8weGeTtb4xfIVPlCSd//bW6VzqDg376SY2RQZdz/L1GyMH1H3+s2gr54BwqBTxFszoqA2y2kFRaIkSZd5Ombu0A5Xl1C9r/GGybhH0YzxFwsUEdcb/kz1yPgSQNIEWkYwZIEFE3Qug5lwwY5r/++utmsIDw0KmnERxsBtOMgFmpy0eULSTJHySCVWLuil5LxCBuqEEhF5RhEjhRtMAhMHWKSpRn6BT5kMlbTQuUOdunQKarG7i8YXEP5gNsRRZQMwCZwv4MwnXQQQeZvoNvGYN87Mcwyk86q4bk4dD64YcfLqPmZNJCPTOxoY+DuBEnmgXcZ7hAlcqiG54JqHn4UcJSCSyzQkdAr+cGap4euTolSCwYQNqHj4DdJWwv4eb4HMTt/Pg3mw2uCMlW7ZaoYaQtA62McMtX3zHgY6fEvlvYDEHMMEBngQHSNLv1BfdXQP2ZV7o8yPZcUvUJAaDDYhDiGfyGMWgjxcoY0xcSG28ckalzz1Xqkkui8sI+S9JgjO0x1MeO7sEH4wcSQDqJZANfZtiBUa7k00otiQvwDrDttpE6+vnn6VWVGj06muXst1+ktsagH9tCAWpLjHwPPfRQI2mig7799ttTt3ZxwUDB8nmW3TNI+AzxqRe2J8ETtQUzf1SZ+L9Daol0EmmlC6QFSVWqnWEy4ECW11tvPSP5IQ4fMUP9g8owCbsjAYMNbgKYUeIfCF9PbGWVnMmOHz/eSBGQVtx7773x2YqBGR4rkyk7ZvH5zJppr5BPyCkz7apCUqIGAcf3lduFIXXlOyHdhCBRq164EjW+Xbs6cm3pE5A4derUyayK5vvBlAGiz3eNqQZ2afgN9EnJiJd2hg0Y9UrfSFtjH2CApIf2x2QWqRBaBb6LQkq30rCySdSYKGPvW948fiST/LuEbDeWvrvzZ5+prYWQvyCT1z8SfSvoJ+P6KtIekLDShiD3ud6HJO5ZCRAt7kTCRs8A+XOPi6T9bSJjHmOrLVMkaRhucB/k8TIJm0uAUCLO4Ryj38ES9pJQvpynY+VRfVYzqoOoWeCzBwkbqgEG6SpZ/m3VxMQNqcLtBdIuCJN0uEY1DLGSDiPjwiIJSb9kICJ1f/ubEnbBJp2RxJJBkucgZkIyDDCOFRKkTpB5DCs2UUVD2oSQGeey0nm7uOeee9ROO+1kygHCgvQEaSKrINPAPZBbCJg7wJcXdA6QgmQnAXmCTAGkSRBHew/X2KgZ4oRkAeke72aQIi58MtHx0uEhOaCDZ+9S4qCek8hF1LBbZE9LztOWaCe+BSoMnAQkEUnwzbHhNCpi3gfJfFHqLPkuH1YUUYP8kj5s41h0giSTfAA6YK4Fola9sEQN8kXbp40D2iMmG/SD2KUhBaMvhKjxF2N8iLfb3mhT2Jja7xZVFdJb9x4I234ywcOWE/DNsYqe/oFzFfnmKwryy0SJ9pjPd5MPahpRs3tcVrRcIWug9TffqCaeSWoSqMYhMPSR2UA7eFPiWyhEve2cOapTx47qO2lzzZo3V8OkXsiJS9y2GztWhrh1M3lEoiYjkHpBAkvOEOcMlon4zVLmnzJxkL6ltfSLx8okftvu3Y0Ll0IgX6JGgdcISMOoFVtIVTRd2Z6TwY32Ex+VhnRoevDgwfqSSy6JzxQYw4drPXBg9Jvtk+67L9ouyaaHrZUaNjRbNF100UUmnV26dImuAa63aMF+R1r36qX1qquyz1R07cQTtW7fXuvu3bUuKYnOsfVTvXrRu3iW64sXR89zH+9PQAZfeUSeidFL3iOEJD7yQ2bwmXt4XgZ207aSgfxIB1vqXNu2bSUbq5otiOx1G+RjMtsUsb0T1wgyizd/5aM3YeLEiabeLOx9xxxzTHyG4pypW7ZsqceOHRuf0eY69/Ee/vIu/gpx0t26dTPpoR3ZIJ2XyZeNv9CBLZrc96WFjTbayGy7Q56qEtQj5UvaaA/8pS4oQ7b52WqrrTJpp6wov7CFVPVCJpymv2rSpIkJMjkxddWgQQNTLzLAaZl0me9nwIABpp6uvvpq75ZEfL+0Kd+1JL6X/mTXXXc1385uu+1WbVscvfbaayZvtDXyMmXKFLP9FHktkT6Pv6SJ7anGjRuXab9CJPXxxx9v7uXcnXfe6U0zbV4mJ3lvd1RZZLaQYru8UaO0fv/96MJHH2m9YIGWRFLJWk+frvW990b9+ejRWp98stYvv6z15MnRlnv0dck0H3CA1jNmLD/P8za+HXbQescdtf711+haHqDOjzjiCFN+/fr106POOkuv9dln+uFHH9VC6PWat9yiG5x9tl59jTX0rFmz9CnyLkm1zlaSa0jaDjjvPN1Q6oUxZI899tCDX39dH75woZ4ucdLH0IYZJ2677bZKtzOZ2IQtpGo7kIzg5Z5ZJKq/KgESLSRgPXtizb5cVczMBzUmzl+xGdtzT/XSSy+VtvtACocNGbMdZh1wEmwGsVfDfhCJl8yCjasMVH9I24gLezFcXqByRbpWv360ZdNXX0UuMDxwbeKk4WZUKmmQj9dIiCyYASFtSQYkR7Nnzy51DrszJDTYXKF2ZoZO2HrrrU2cqGiQ3ljg58iCtKFiHYnLjwSkw45/RcBOh5kgCwuAvc6KN1QpSAcsyC9xo4a14euvvzZSPfw3oaYl2Jknv5Hgshkx0ickUayAI7AajxWkMnCYe1gdB5AM8hsJHeqcfNTL4IUXXjBSuOoE9YtRM/VA3WBPiF0n5wNWPIS0mHZHG0LFjysaJBgE3FnQlmkzSBFGjBhRpt7o+5C85btSGykx3x1SO+xXq6sdoAJEeigDt8kPK1VR6wJr7sC3i4peyILJN2Aj9zPPPNPcyzkWP6D2tddXODATeTq2McacaIstItOUhx9mKb5Szz6LnUG0gA/1s/ShxjUWtsj4BcVsRvrSUkBbYlcBz5mj1I47RqYv552HUW6kSTn4YGPonwvsUCNE32gn6JPRPrEyvrOMNfS99GtC2E0/iO87NHWUL31mGtC+YPbym9TJN3If9Yqma53evY1EmDhxP0ObpG1iS4nk1m7KX5UIRK0GgkaHjZq1u3D3kys42B6JD0saobHt412QNVSR0pGYj+uGG0wjRy2G6qx7dzT6AlRoeO9HRfrYYzhRij5cnMLij+yuuyLbNRYMcA4CeP750cfMqlTeCZkjHtysYG/Iux1gVI9qI0kEkqQnCT4cBoFcgHymlS+dPUQAu0C2crL2ZBBnVwXjvodz2He5Nm8WrELjOkFmUabTWLBggVHxcI7rADsbiCIDnAU2N9jJMSDYgOsSzkM2WUlHYAcMQLshjXRUEE5sZ9hflkDnAnHFEJt72LWB91OmrM47X+rIutpggUOuwC4b+ZR1oYGROmVHXUNYsQus17a0L7uA6gffKgQE4s9f1J8MZgx8kGnU9Nihocr3DXCo+3DDge1oeVVMK8LPIN8iixz4pskvkyG+Q+xjIayAleBMCPlWWfSFnS3ltO222xp1MN8f3yO2WMm+boUAe2P67ptvjuyNmUQLiTGuraZMgWlGtssQLGzMpB+QGWBEsrgXv5TughDuw1RE+iPpcJTaaafoPGYxUnZm8R8TaybsOVS8uKHCDIa+G7MGyi4bXpVxhYknQg/qgEVHyXbHBPV5GfOY9L4o8f4GOc0C6pyJAf0pK/IhblVK1iTyGgFUKBVRfcpAQelUW0CMLZUdvz1/ZMuPVX1yj3ysWoiDEdW66rN8sXjxYqNSS6a7JgZUd7kgRMOot9x7UX0KSYmP/EBsLQTC/P7www8z7ao84L2oblABos584YUXTLpR/RIfqh3UHtttt505Lx2GCXPnzo1jiMA5rsvsz9QxgfS1bt3a/EVtx7s6duxo7uN9qE1QpXBMuyEdMrjpOXPmmPfSDomP69LRx2+K2hnnpLM3x+Sd99DGLPjNe932SBrJk31OOq5S8WQD8VA/Va36lIE9UyZpofVaSrcaH/0mTyeffHKl1RMB+QPVp5AsPXToUN27d+9MvdCmmzdvbto17Zx+m3voq9636jWBDKJ6ww031C+//HK5VJ81FYcccohph/RX2fJh1aRC5EqpOfl+q1v1+ebRR9MhQDsiUxapN923r5aOR+uRI6Nr/fppvf/+y+/jN9eln9LTpmndqpXWrjpP6tncV79+ZPoyfnz07EYbLY9jwIDSz3hwzjnn6GOPPdZbHk9L2EKCjeFUCVO//173lzL95ptvzPG0n3/WG0q7c9scqvcDDzzQxNlNjq967DG9vbRhq45kpLlBQlrtoYKlLb/55pvlbqsrjepTPoIMm62OgLrFlXQUEohWL7vsMmMEy4yyIrNDjHSZvfnS7gvMIii/QgfUg773uQG1Xy5QBm55W6Nx/JTJB2ZWgWHAi/qQ1aH8xTkm9zG7RQJYGbAyDYkUhsy4BQCIx5n1I2EjfiQFFuSLZ5B2WXAO4F7Als+kSZOMBItViszwMMK30gPURahN5KM3x8wacdOB1IgFN7wXdQoLEADx8R0QMEwFzOQ5ZrECzyLCt/fwmxmpnckTSCN5ss9Z6V5NAmpd6pjdHFDpMrN2A2rqhlLd9RcoI+WjbF3JZ0D1gP4HNxyUvy172jTfLe0aCTltFmk5Kkt7zwMPPGCkpKgI+7On7l8AmBeQP1Sb2WDLwPYVKxJfjhqlNBqBYcOUOuywaOcWzFNwRYR6Ey2I1J86++zIdIZ72MEF9SdbNNJfs5jMlbJjEoPbJhkXpHNW6vffo3jQxCBlY59mFpw99FC0M4z03carw667RmpWKRcWlqBtom+ykspsoI988MEH1eUypmJmAhhL2LGCXSRY2Y+jeO5h3LVxoopHOo92wfbB2WDV7rTrqnCqbiANo0YASUBFJGr53lcoVPR92Z7LtpigvCiP9EhImjFGx7AXqQ5pLERAWiMDafyWdOSTZyGvRnJkJWrSoZnn8g3M2CsqUUMCMHXq1Pgogo3XGrMTBg0alPlNQNrlStVsmpFSWVx77bVaSFRGCoX0FImZG48NlCnXMFjuKzPb5HUMkm3Zk1+kTvYYo2Vm65Qf6aSekWgg4XDrnGfceFgcQNz5zBBp19UhUcsFypR85JvugMIDiRr9GeWPUbpt+y+++GJ8R2kgLfrggw/0xRdfbCTTMrmKr5RvMUFNhUycTJt84oknsuajVatWppyuvPLKUvetCIna6ywCa9pU6+OP1xppPYu8+Esa/vlPLR0Roq1osQELzaS/MIsJpP/Qa62lpaPR+s034xgFLByTPkg6Rq1/+UXrddaJpG5SLnrCBK232Sa6zgIF6ROlwychWnfooPWwYZFE788/zYKq//znP3GkZZGUqK33wAN67Cuv6KVxeSJRs4sJZEJgyhrp7fz58zNljkTNvmGYvJt620uuZZOoWZx66qlmvCpPXdV6idpXX31lbLQw3gsoDLChYOZmA+4rkOpgmD569OiMtKeyAbuoykqyfCDN0mjjo/yAfUzGpq6c4H1pwDcaMzACNmmA3zyD1IBl7km4NmrMvli0YOsEmx2koYBZOIaqzOwAxrAYzXIPM0okrswE2WSeZ7F7sWWP7zXpdMwzHDPTY+EAdnjYwyG9w96uS5cuxt+YfY5yxa7GPochbm0DUhjbPqgLJJG+9oKhOpLHXAGpY0DFYSW2AMPvNLDjANJcJOO08ZURLPChrJC62zJbUVj1jjsix+PsiY0UjEUBLAKTvsrYqyFlYlEAi8ZYgDZ/vpJONlpA9u23bFhc2kcpNsjsvzx2bLQ/My6IkLixQIwFZixkQ5o1bx5ewZViuz0WaLEwCns36d/ou9jJQibccaTZgZsYvn0kY1Kg8dnlwMceu8lgJ8lCF1+Zcx1Nys/WrVQOUHe4kirvGJUPaixRQ5zICkP8qNQ2MBCwYo+OygarplqRoDO0gzIBtSeDuszazIDuprcygYUQhQZlWlHIDCfj86wQoOxQ21J2BFQ49jwBkoAvKQvOAQYr1NsEdhtgtwT+2nNW3cNgxQpT/K5ZEAeqXIyNKV8WC1gyyOo6C1TOFYXrfNeq3Xmfr47dwEBr81gRUH50lr64swUmGqyms8BI24KOFzMFXwe8tgwiEGR8FKYFVomxoo/VpAEVA3vc2nbBbx9Qy1Mf1g/gygpWTlNWtFn6lBWJD/fZJyJnLBhgERjEi0Vl1OHuu0er+CFTkC3SetBB6LajY/w3ohJN1iXeAi67LCJ28u2ahWOQNhYWCKkShsPGyUoYGc7wooVs9Gs4rZ89Wz0oE1e2E8ynjfDNYv7C5DTtfhZBsYNFNp93mFrgYJ1xkol5rh4OX5eACV5l+kMfiiTCwsZYQdDxJh3eMljAUrHfSQP3MchtBtOvBuTzPmbjDAR4eEdPDtm8//77M84dk+Be7IYKURWQMdJIGSbhSzt7S1aF9IvOl4aeDXwgufKMjRE2BSy7x8aFZ/LtyCgLuxUNUkOOk4DkYPPE6p0ksLVh5ZqZlcVAkoUkijKjrQIkauz36eaHVUSspgS2I8DtBSsqAfWNhI37bPtmX0I6hiQgftivYf/gpgWJGmXBalCkYbwHAkkacGdC58JqTKTT/CUO7iEeyCuSNs6zcpSZJdd4DokgxJjn8wUuSiBN2b7VNODsEWkKktjygBWE1CmrkUk7EkryaOsAlzbUP2VCX8K9tElm20hZjz/+eLMSLAnyjo0oHT4k0rahgNygbOn/7A4CuJpBykCboo0iyXXBYEld0AZd0D4Z8JisI0kpFD744AMzIcGZczYpX6GAg1gmO7iQof+lTHwg/5QRK8znz59vvnlAm8Wlid1cnvEELVNlJmTZwLdCv0e5swKy0ICYI4RBk1MesNUffTjPpuEH6Rs/nDRJ1Rfytbq0s6+wn5MyWx0iKH3CRzIeu8cQMNwguRPiBbfdpvoKYWzo2Jq9MmWKqv/SS6qnEEuz7CELcExMO7c2cblAefNNoCXJsnK+Zu9MUFuJGoUP+aJR0jEwM+eDmzlzZo0iapANCEpVEDUMu+lgsoGOJ1eeLVGjg6JceSZJ1JBMoTbEPxNb11hQFgyyttOr6EzV7VR4P8fEZaV0EB5LIgkQc5ekcg645M1H1PAI7jPiJ/1I2ZCoWdWQ/cuARtnYj5x0VAZ2v07qhXKl084F2g9pg2TmQ9QgttZjPYAQUp5WipcvfM+Rf8oCo2HywDHtkE4e4oVaGf9VGK5DuEmza7hOXiAXLEZggQJbFAWilj+QjNHPsZjGtnvUVhiCUye0J9qsba+Qa9R+LlGjXlkMxD0MzPkOevmANkBfQZyklUU9Np1VgXyJGnmlLfPNMSl1iRo+vPi+Ktp/lRfUBeYU1lSjkGCyilkF32R54qbvT5v4vyZt5FUJi6QfWCh/N/3kE1Vf8sB5Rpd+MvHiTe7xKInvt7ffVl0T3/ZiiaN9Yjz8jrYpz7TE/2cOMAkoz2JDJv7UMWpW+024oD+S/i0QtfKiPO/DAR8dFJI07GXSnqtOooaqzRIo7J3orNwVioUAsx86WDrsbOBDzZXnJFEDyWeIhxknZY1kyMISNdshVKR8+Xhoh8lOhbjoPPnLdT4o7iEwEDFDwu6PDpcO1vduSBGdci4QZ/J5Bjxm30wEytMx5AIEijJ01alpIE1IAejYyWPPnj0zRM+COsC+ziW7TGDs5IBB0w5QyTIGXGPbrLSZNNchY/ieA7yP8kAiQJthwEclih8lfAFCcKkTCBjpRXKG2t+SMb4Fu18jeUGdgcQSKVvaQEEaMG1gdp4GrvN8miSB+Ekv6faB8qLcKEsfSAN5x7FxGkgD8bvE1oVdxZyWBvsNZksD/tL4myT4lpwxuSEeJNWASc7LL7+cIWNI+Fn5SZ2w/Rd1gWbC1zYqAsqZ/haiDijTQhLBJPIlarQLyoh2TJpcooZZAJJfpJT2fFWCtECmquJ9mGswOc1WFuUFFsLbSKBV06vYnoLRwv1i7TEbIbJ35/USqr40syPXFlKWqJVP/hiQN/jAcB+BQXhN2WsQkkYHZTspOi0GLshQIQHppIOqCvg+bjZcZ/BJ272BZxhEfeSV/EPycBabBAMSTmmNI1Vnxg/4gFCf0LmiumHzdIgLAUedEAEGfQZ5VHOQCSR+7FkKIMlIGujELXHGGSODFvYTlB/vZ3Al/WxkzQwXdR8DYaE6uSTYwJ53MMPLBgZslq8jefJJTpGKcB2yuiMeyD3gPdhMYuPmI5s4EbX2eL4FITYNTPAGYYQs4F0slmCxBmngeb5B1KrJMoM44XgUskZ9QQyQ7kAMAISCuqfsZ8yYkXGf4gJii8GxmwYXpAGpNW00jXDYcuAdSaILKAfiOProo03bSgKCRRqIn/bkA89DwCBBvjSg4sW1DWXtS8Mnn3xipMHZ0sB1viXK0fcO3HVAzCHMvutMtNi/l7qwxLvQgPBbMuubPK0oIMGiP2HCUm5IP66GDImM73Glgad/3IFgU0abfeUVXPlHNmA4ssaG2FP+tRXk5BAJ0ZKu3LhJQtWMToVHZlIljbVGYLPNyrrnwPFrriX/3CedXHxU9cj3fUIKTF64l2eyPSezd3qM+KhysO/NB2+//XZmD75Ch8MOOyx+Szq4Lxemx+45ZCA390sHH1/JDcrCpgeHsVUB0ieEzLxDZp+Z99F2LagPzrmuPmjXQj5KtW+uc9+SJUuMiw+Wo9t4582bZ+LkWIha/EThMXnyZJOubO/ArYuQM9N+fMAxLcve7/Ps22qB00raPXn14ZFHHjHfDK4bfHAdo7oQMmWcJNs00KckQZtnP1ebR/LTo0cP4yDZnsNRKeXev39/LWTMnEuCNHA9mQYLHGGyNyB1nFaexx13XNZyoAzJxxdffBGfKQ3qgDT84x//iM+Uhk1D0u2DC5mklHGN4YK6IA1pdcF3xnXccfgg5Exvv/32Zq/gbGnYeeedq8U9h0yijXsdvkuZaMVnqwZP5+mew/YdfPdumihb2qqQ8PS04u4CNxZyj7700sh9xoIFkVuNhx6K3GawPzNOaFO+WRd15Pms76sEZCKRsyzKC1xq3CaB0XVO/Df52z0+TgLuv6u25vPDSuPwNqDiwOCfGS6zaKQLuG6QRlGQgP1PIUGc9i+z8XyCa1vEcVUBOxtg0ygDgFG1IdImoB4ESMc4fuihh4wEDrUnf3Hey3mr2kWqw8waKUVNA1IXzBNw40H7SQJJIRIq9jzETjEJJJFcR+Ulg3DG1s4Fkmj28mOBgc8+jIU5LABJc4zK4glWXZMGtvFJAtWLu48p5Y4BMI6MLcgfs1kMu33SHdKAdAo3Kr40IFFn5S7by6BGTbY/ygFbOFSEqJh85UAZYJyPhMknzaPNILWlHIQoxWeXgzRQ1kI6TXn50sDzSNbTXGMg4WIFHfn01QWqSt6BeQLqrCQoW6R8OBhF2pYtDUg33TTQ/m1dI/VPC2y9hH2n7xoBExSZOGaOaXdIuvnGWOHLORwo2+u+kOs6/Z39/isCpLGUDaqwcvdVrExGIs3KzLlzo9/Y6uLi4qWXIinbN99ELjfY5ukvhgkS/k/CNAm4FUY/dKqEAyXsG/92j5+XgOy76kaEwqPGEjU+UkT+MsOKzwRUBegg6YwZdOkUaypQQ1UG1iam0MCew+5MYDtqBkiM1BmgsMlghRb2BwyoDGYsM+c6BI+/bCLMeVQ/dNIMbgxYkGgLbHZYIQcYeF9nz71qBuph1ObY3/nICyo81Pyk1Ude7KCNATeDpw+QH2wcWdnmewdpgLxApHzkBRsoiA2DfhqBglTYuoJoQETmygCHPSzqQ/YPxUaPVW8Z1YODXAQqH/ICiaMdUA4+8kI5kNZsBAq1bhqBgjBDBGlf2Va2brzxxmZxhY8coKokHt7hqwvaKytnKQfs/ZJwSTvEOfmOXGlAjY33eEwE0kgQYwTps5OhJCwBdL8lF/QreKbP5lKBPSXJY9o7mIBhJF8ZombbKm3QVxdZIUTRuLWQtqJuvDEiY/KNGi//zwstwTSB/ZVRiZY37loAll89KeFCCX0lPCHhKQkYMEDcfMeQtlpVEtK4Cgr2YSTa8gZE0TKbyKjtBg4cqMeNG2dE99lQk1WfLVq0MGqNmqr6tEB9kk1NVVXIJ8+oFslPddZxRYBakjp22zQqC8K2225r1Amca9OmTfxEdrCfaFWppXMF1ICuagLVFW0UdWUarrrqKlMGlVUTEo8PpAEVAWlIU5vwLGWG2t13DypO0nDUUUcZVTqqPI5tmlGXCukx/Q6qH9pdMp4DDzwwNX6AqlXIWdZyQE2YS1VJXtLeIWTY7PyRpqqUCVdWdWlVqSpd2DRURl2aq77Zo5GySitrW98ywYnPLAff5dixY02bveGGG3KWddr1O++809S3kCuvqvDpPFWf7EnriyNV9Snjo9kzc731or92T07Jk9lzc7XV6GCjwN6d7ArQrBnu86MdAXbcMfordSgRx5FGqMmqz1bxDg7ewL7fErfMiqNjKVMhsTi29B/nE/r104p+Pd5hQ2Zu0XvWXjs6Z4+5Jy1ssIG5d1WpIyH7cU4i5Kv6LDhRo3Ojcbmw9ibJ8xZ0XpAal6jlS4jyva9QyPd9dDSnnXaaIRqQoGzPrWiitqKQT55rC1GzyHzgibzttttu5ly+tnLYp1m7Ff5io5ZEeQhU2oSHb28D6Uj46wPP8bxrS5cExCXbYEb75x25iAP9hA+kgcEwWxrsgNq+fXtjo5ZMCwSKb5BB/bzzzjNEjTRZIuESKDpONll2iZpNQzYClYu8kD/iqEpbr4s9WzG54DtKIy/ApuHee+/1viMfApUrDdkIFLBktRAEKo3EMeC3bNnSlHVaPinrCy+8MPUdbn3zjVaGqN14443eOKgPL1GDjNHHQMCOOCIiYZddhmGf1tdcozXb1XFN4jUbod96Kw1Q69NPX74JurzPbOmUAESNyUpNJGqkLY3U+DZlt1tGgeRxLrwqoZUEobz6HAk8JyWte0oQSqw/c443yxLaSbjqyy91V+nTayxRyzVQWBJHp+kuJkAyl81g2aKmErUkAlEri3zyXNuIWqGw5pprGsPiNKJWHgKVhlwTKM7zXaaVPYMZAzLEIQ1cq8ygnctY3iUvwC4mcAeCJIE6XQYrOnyk9uSffoaJInnlmICEn8GceCiHQkh/qK+KSH+AXRwBgUpDLmkfZCCbBMqS1VxSz2wEirLcZpttUq/nIlD5lHVlpX2QJ+p3yy239JIRm4bykNVqJWpXXBGRrCuvjP4uWBCRsoMOEtYgtOHbb7Xu3TvaN5PfEDUZY/ROOzFAa92vHx1MFDxp5tto2LChcLiyJK6yqCqiRg82TMIgCT6iBumS0tAXxMf5wBK/kyXYePaWwL6fXSWwJ6g9zpYb7jn3668rRdQK7kcNewnp2I1BNfYq2FsIWYuvlgZGw9i8CEEzNgyuHzWWs0vijSGpEJn4ibLAu7R0MPFRzYU0MOPczrcHpFRUhf2o4fVbOiTj+gEj9YkTJ5ql3vn451rRwH8RNijZgKEu9kAYAMsAGp+tGCifbbfdNlPOGBTjdiDNP9aKBAsKMG7n+5EO3LjrYHsZgO0SdlQsAvGVCc9wHTcfMnDHZ0vD/fZ8Psqws+Lb47pv0QB2VtgXEdytmyxwSyGDqXG7geNYH2QwNi5JcLHhc8+BjRP+hXDf4asjGeyNWwoZlDNlk3TPQRpoZ7gRseA7JH88iz2QXbThpkGIk7FtEqJrbNJYgIDT3CR4FrcU1IMQsfhsaeCOAts56sJnf2TLIZd7Dozxs7nGGDJkiGnfPvzf//2f+dZIg89HnnXPgXE9CyuSoL55B/svC6GMzy6HTQN/sdeiz07mFZs66jRt8QR1Yn2o+WzerE0bNposVPGVJc+zUCXN7o6+BNs6tmyizu6+++5S95E+4sCuzpdP0oDtH2523DzSv2PDxrfqIl8/aqSLRRXJOGQyZfp0FhtYFzPtpf22XLBAfS3pb//YY+ptOd/yX/9Szd54Q30i3/2f0obWPvts9d366ytJpFqbPpYtmrALpT9gi6b77osWGTC2JtKE3W2zZs1MOdP/pqW5IqisHzXSxrdEeQOWX02WgMUusbleBNmHBgtTeg4YAl9vmsc8XAmz/8WdEsZIwKKRTQvxy7aJhMcl8Px/JOAKhI3rcBjExpA4hTpSQprBP+lb+5tv1NUbbKDefecdkweLXH7UYhTe4S1EDaNimW1kHSiSJI6Kc4kaHRIdFKSvsgN0VYGP2hrg89FCTiuCihI1jNHtAEYHDzmjk6VDptIZgJNEiEGLnRIo19qAQhE1Vp1BcBjc8YzPoLDVVlsZQ2F8h9EeaxIgahgpy+y9FFHjoyat2QgUkx46dQYzH3JNoBiwMVbHkN1nRE67h8Tx/IYbbmgc7yaBk1omENlI8AcffGC+meTgZkF94UvO7dhcsBUWA4pLsHC4yjvxlZUtDfQ1ELw0/Pvf/zZOP/nG8MGXlgack3LNR3YB5ew6ql1V0tNNyMz39eqpTxo1Ur0kjXfK4D9avstPJR8ly5apP6Q81vj1V/W5kBl6hE8kDX3l9xK5vrqc/1kmGHhi3/yrr4y39X9LHJRhmuNW0sBK2GwOeelrKbO0uqBdUdZpfr6sk1bewyIEtkOzAzHvh/ywFVQagbI+1Fhw42tzGPtDkCBQtLkkLIFigQbk2vcOFj7gzBnizFZptAtW9dpyY+ICmWTyy/UkaI+8A3+G9EXuO6qCqEHg8UMIMbGrVJl8LF261Et0k8B3I4th2K3Ft+AkDbRnO5bdddddhrCmpbu8KDRRA/hEe1DCoxL4opmyETPTL9sznCfhKwm7S+gjIflmCB8b2H0gAXJHXG9I+JuEjSWwrp/FCGwAOFYC+8vgeRNvk/Sy+0ioCFHD4TyTML49ygMOwDeQmCyV5NY9lRMYQSPCTzNOR2zsU5dIwy/jR62mq7tII2pL8sPfioJnpTLio/KBZ2XGpaXDMf68XnzxRS2zTi2zSmMrMmXKFKMGGD58uJbBKVUFXVNRCNXna6+9Zgx15ePWrVu3NmVN4Jjz0jEalU1NCvXr1zfpIp38RfWJmjObGUEue7O0b8/FWWedZdoL9/qQVJdSfhVVY1QFfKrPGoNFi7ReZZXIRqhp00g9ha0RdkP4uBo5UmsWm6CuxpZx0KDoeJddtF5rLQwXI4NxwiWXRGqv44/Xktn4BSseqHFop7b881GX5qOqRBWZzbZPBn7997//3fsO2vIuUoa0ba5fe+21pt3ybWE7yjn6SlSqaWnIpZrmG/WpPsk378ql7pNJl0mPEKPMfeS7T58+pi8fKW0DdbAQXi0TbfObPjFboH8Tgqfff/99E1++4DnKCzvZddZZR//666/xlcqjkKrPGyWgkrStQr4I3V9CmhJxewl4svSpPunN8MfGs3UloKBE9TlAwh4SXNUnFsEdJFjVJ8co6hmhfGFrCWmqT74PVOy2zvAZKpOmZPkU3kaNRvXwww/HR6WBnQUDiY/E1UaixqDHoMpHhm1IRVEZovZXRyGIGh05K24OP/xw02ni0JWOlYBtEvYYnKtJgQ7WJWoMKLSTfAlUEtm+PUC8xF/ehQmBqJUD1N1xx0XkDJs7SaskFu+/MGQ6PbzxRiv2br9d68GDtTSEiLRxP3ZIMlDpCy7A+C8yIIe81KDJl0vUaIu57M24P5ttXyHs6iBxt0t52ndAFFgdzDdGGnPZ9lm7um+x9/KANPiIGn2W/YbvvvvurG2S1eA+okbemFxWZBXmKaecIvOCVSpE1Hgf9UZfxPdU3nenoVBEjV4OQ/+xEnaXQOqSiwmSyLaYwEfUOEd8LAiYJYEUXyNhcwnbScCC7+r42F084Av3fPGFl6glQXn7iJpXWoeYGRVLeQPiccTW2EslgboEVRPqEp9KRhIW/6o9QB2HDQx5wl4ooGZCyIRRI8pM2qgUpeMy7Q2VGeoB1A2opmpSQDwunbxJP2llSyfU43xDSVgHsULCvOp3vj3UoWnfHmojrmOqkNaOUZfi3wybmTQ1X1Vj4cKFmb6G3/mAvGGbyDNs0VMRVCQO9hi1jowzz0g86sorlcLODHUxvr1mz8YBHTths0mukgrApoHMohvG6AqDP3QkNAQlnatSL7yg1Eknsf9ZtHWQZ2u0fID/MdLH33yBfzv7DH9l4DQqzWS54PsMe7I0X3KUKdez+XFDVck70tShqCpRqXLdZ0/GOIbaEVUlNpv2Hdg1k24ZFI0Kn03PUUH50oAqFPMW8utTLWPviKpXBtP4zHJgB2fP089kA7ayfPfjx4833z1pkYmXsZVErYxqFHUn6lDfu6oC9AfYe2LHh6lIdb03X9ALYQzztAQ2TsPIKnIZXhjQk1ofbDtIoHXsJwGfbfdJwDPn/vEx92QLA+UbLtu6ygEp/FL46KOPzLJlZudIMpBE8NsGpEesQtlkk00y5wYNGmQkae3btzfPJGf1dnk+s3ofmJEg2bi5Au45/goIErV0FGrVJ9JapJ/NmjXTEyZM0F27djVqBdrZu+++G99VM2Bn4axM468bKAt3toUkINvKTvvtpUnaWFXJ9bTyRSKRTV0qA0qFZ8dpIE344SJNMhCavwSkC/g5w8UJKhnfe5MStWnTpumOHTuamSrShYqk1cZBm8k3Dr5pGXi1TAyMRCTzzA03IOKNfktfq2fPjiRi9I2SVwN+c8/jjy8/fvVVrW+5BTFNJJkjHn6nqLmzAUmWEH+zqpVvAulSrtX1QIiPcWvCM/zFPyD1T7scM2aMySMSMtoj31VlVna6qkofcrkAEYJn3pGmLiXvSLGyqUtzSftcP24+iRrfjv2WaQOub8TGjRubNsU52jTjLGniflumBH4jRaK8aXsc5yuRqqxEjfxQDr179zZtvxAq0EJK1JCAXS9hKwlPSLhYwlAJaRK146Q+TpD85JKoNZGwqQSfZKy84U0J5BRehSq5ohK1MosJMJhkBiQfkzk+++yzzUwa6RGGicAaGzODt7NrfmMMybF0qpmZPYZyGFRi/Gyfd8HCA2YtGJyyqskuJmCmJY3FGHrnAga/zI7s6q2A8gEpk894FjDzpVyZ7fmQNJZOgpW7tCnqxwdpkMaoPM2QGUkY0gmktL5ZNeAe2p1rVO6CBQRAiI9py+xSQLoIrKbC4JxFF9KxmrCiwWyfckGqRhqzAakDEgMfcn17SCv43vi2fQsTqDcZrMx36UriaBPEDVglSFplADHHuTBv3jwjnSA9SCqoE4ydqQMLVlciYaDOqVu7SpF6pLuSAcQYV2NUzGIQDLwpKyQbQuzNzgdIBkkT6WOTcLaM4ph2jnTl3HPPLZNmFq4gPSDeyy67zNQD6UMqhIE5bZ1naKukiRWmaaviWLBC+dGmiYNvyN4nk1xzDkkukifKD2kv/V0yLiF8ZmUY98sE2VynDFhpy2IKJC6cw/hYBlXzPhZR8Jf38G2xeph7iIu+m/LjW+EeJD0ckycWJPGd2pWQtC0kicRLvZF/tkbDoJ12SRlzD/GwGIE+n3dynTGgMis7WaXLYo9keQCep/zTpGBIn1hQQLpYMczCGvc+JMyDBw82YwxST+5zQRp8KztdJDeYp61Qn25cSLpJK/XFPe5QyzH3Uvf2mDgoV3uvfY77WNhC+WPcz+b6fI+0YxZvUDdIy5GK8x0gyWP1L/fyzbz11lumfvMFcfA+VufybtooK0+HDx9u8pssr/KgUIsJvkYiKsdsBDdVArsSzJMwQ8JjEnzrJ/eYMUO1l+/orKOPLpMHVogOl/CuBFZ2LpJQWbCAYUcJ+Kz4RMYw8o6UlzykgUWUcCLqyymfsosJmO0gHYNJWyCNYIbEDMEC40pmVnYmxnPM9gn8BsysstluMUu3Ni/Ez3t4HiC1Y/bx7LPPmuNseOCBB4y9QSM2nxXw3mxSBgtsKbIZZ1swm88mlbDgejbphEU2eyLOMxtHwiidjJlVwbKlcs2G2YUA5U78BMqYBQekORmQTCAtnS2zft/1K664wqSNekteI0584UnnbxyMJq8TiJc2RD5915GmbLTRRmazbN91ArN6GTC91wjYpZEHVzLjBpwSk05mzvJhxCW0YsBiEMqcdFDv0pmYv9kCbcmHXN9errafbWECzyKNpO7zbZNIpZAwCQkz/QuSBGbHvjzR1vmLpIG/lAfft3sP52SQM3WIZAItgAwAZRzeIlWgndvnkGTIAO2d0Z944om6Xbt25pto1qyZSSftk3fbOrFx0K7Jky8egASEe1kUQtrOPPNMIx1GUmTjIQ7yStxoKLjuBmu3lC1wD17taSvEw1+ODz744Eya6Rc5h9TGljn3kVc3X+STfFvJEAb+1BnpRDJFf8Vv+4yQ10wb5bwMMGbRko1vZQrUMZIit2+h37NlxXhm64dj2phb9rQD7Nj4yzX7DRQi+L7hbKCNJG3i+I74tliIkdbm80GhJGo+uDZqOKJ1bcdY6rfr/ffrA6Redpd3u1IvFhggc7QSteskJO3OsElLWiieIcFnn4aFPrljoYH1sVZZiZqXqPHx5yJmwCUm/LZEjVV2DAIYH6chOZAkiRqdBp06ZCAX6HhtoySebO+1YGCGELmE1Id8yZyvfHwgbdniI/2UJx0fAzd5Aqz6qyxhcwmaVWXRiQvTN79d5CofH3l3MWDAAKOiQuTvI6SUE+VFufmQy/id9+ZqY7nUgpQB6hPySCdJx7kiYdtwZcJ+++1n2sno0aMNweXbIPDbEoBNN93UlD0Elw6ZMGnSpMx1VhEzQENE7DkbIEOoHSErTJDyAXVJm4X4uKTHkplcgcGNdspz9ln+soqZa0OGDDFkG/LHNdSfvPOMM84w1+0zhGZCRFhBR16SbZfvDqNxyo888g1STnZwtQHyxV8mGKy2ltmvuYdypYNl9aD7TvsbskT52eN6HtU23yb9LwtcOM5nwLZlkzxvzzG48W4Irb0GGXDLBiLBX8qOARriyDXugzBTnpbk2WfIr80DcVG3HPOXe+05yovznLPBnvfda8/ZwLPJ85SLGy/P23sJpMmm1ZIf9132GnFw3T6fTEPyPPdyTLDvsmmw7+KYeznnpsOWmy9Q35Q7z/Fd8D7OEwdxusRp4cKFevHixeY3wBk03xZjhFUFMwYTB2mpiOqTb+ryyy83fSjfBGnHCfczzzxTK4haHQlzJSAyIXSUcKgESBkrNlGV2mvcywpOS9QYDS+U4K7kZPUnz7ip5v7bJNh7CMdJgBRSU1VO1CBLuYiZhR0wmT3wHB0896TN9NMG2CRR48NikIUs5AIDjm3wbtp8YFBmpoj9Qy7kS+ZykRYL4ssl6UOChAQIewXKmzy5qAhh8xE0C85hX2IJC4E8ZysfrmVz4UB5MMNE6kI9Jm0TqSPaiI/AgWzSHMBzlHeuNpbMq4XNoztRqLVEbbPSoWREia47XAaxkfV10eYyg9+iWBf3KjYDwXbHbqc3OHYDrVrIvQ1k8JDrBPvsiDNG6PWPWj9z3H5Ue0Nqtjp8Kz3yrJF63ORxunXn1pnn1tx3TT3j2RnR8aZFuu+kvvqipy7S1z11nfG4PeGACbp56+amrfZap5du06mNbtA4kiSYQatI3uPJU526pSVtxf2Ldfud2+uiZv5nMvE55xo1blTq2Iai4iLdaOtGpoyK6kTPdO3bVc94fIaePS+SHE+5e4rusEsHU4adJnbSxR1kYM/yXvf9a/SJpIBlQmPnt3S7o45Ses+pxCHHcXmbsEHimNBJAs+tLmENCfXj4+R9viD3kc9S5SPvKOpXpOuU+CWaxXViIiNlRb55ljpM3mfuId5G8lveVWdYTKI6C5nhd7fouHiItEHaoQRzXkLymPjrdIrO85w5Hhpd891vz3Ff5n3rRM+5ZWifcZ/lt6lP+Q7c5+qst/y6e78N5lxjube1vFPaD8+Z/A3w32veY+uBNMVtqFRdJALkCuJt8iHHpjzld1LClQ+QglXURs0SUDtZQSIM+asMSQOQFeKlX2F7LlbrlidO0pZG1B6T0F0COwkUS3DvgpwNjkN7Ce41VnkeImEVCSdJgIAxsrip4rlJElg1akNrCRA8F7AaSB1pwFUINnRVStTs7zRihqTJgoEPssSgzwD9cIp7jmwDrI+oQeYQt+aCS9SygbTb92QD+cmXzOUiLSDf+Cgf8ks+KEvSm5anfAhbNoJmYa8huWJLHaRrbt26sAQHwpkGWx40TNpNkmzlklBmUwuDQpG4ZB5rClHL1okTuI7KCqlLyfoy635Kzj0tA7GE4meKM385nwl3xM/zl+M9JYyKf2cLj0jA52o+zx0mIZHWcoc6nnOEDSU8KWE951xFA4MlcZHmeODEAkQdLoH8rSvBXrdhRwnJeJyQq85MaF36uMHTSl/5T6U7DJdj+75ZEgY7xzbsJUGItbpQwokSekrwpdMX1pHgvNeEcyScJ6HYOZcSDFnznC8VZBghLfXm19Ndtu2iW53XSjf8Z0PdYmYLvcaQNXTD5xua42yhEM81md1EN+7eOFMupCd5vw3F6xXr+vvXN+/guW69u+lGTzfy3uuGjpM76rZHt837Ob7HTF10lOArPydA1JCoWaLG3xVB1Oz7mGTTjyOpR9qHz7vKkDUkaqjI6Z8xS8E3HWM+nCGfeLMRtY8k7CUBEpUkauy3uYsEJGr8ThI1JGFTJPAsW02hK3BTs56EJFHDPYhdLGDBFlUQNIga91h1aZUQNaRiFmnELDlg2+codN8gi4Qu2wCLJClJ1DiGzac9Y5EPUcularMoD5nLRVpAvvGlEZBseQI+wpYPQbOw91BnSMDS7k8jOBb5lAfXuId7fcilFoZMUkZJCZ1FWhlakEeuuxMPi5pC1OgMbVuuSEDliRqTssIxpj2PKsuC9sjqbZdg8Nt2DltvvbX5Hj/++GNz7OL66683gwkBswTeg3qb9of6DAJJ3KiMiBMVaY8ePcz9SPU4z71lCEBMmhhYCO41ZuC0cZ4lHjprztu/9DvJZ5BK8xy/SQf3EtzyPfroo82KvX//+99x7iLQPig7K02wz9pgn8c0A+mHPbZxkk5+85dBl7+Uw1FHHWXe75Z7oUK2dkM5oMrlt3331KlTzaSa36iD7b1c32effUqlkefdtkQgP/y95JJLMvklULeUEc8T+M05e5577Tn+2nPca+/z3eueS7vXTTO/OWfjcAPn7D02DvfeZLz2Od+99ry9142DvzY9+QSepX3TpuyzNq4VRdQA/TX9Ae09zZdcvvCpPumX6XPQ6nz++efxWT9IWxpRc+FTfSL9gpl0kpBUfbr0qVCqTxeVJWpmZJIGkcG7775rfNKwouaAAw4w51htgr+Z9u3bl/Kz5K4IxYea9ZcjHV0pf052laiQFe92LqwEGjFihPEFxb5/UnFmxRDxEg8r04SBe1euAVbnsCoLJLJjYFe38X43XUmwIoOVNEIYvNviWLAqiPsmTJhgVgWlId/4WP3GylcZ9MqUj3y8ZvUT+w5mA3v1seqHFZjSsZr4DkvZvssCn0hjx441dSuEL3VbImlkJh/UvQzy8dnloDxYHUhcvvKw7UcGbLO1mA/UD/FQVj6wggqfRaTR1w6ylSGgjZGGtDyyso8VxtIpxmfKQj6erCueKntdOqD4VwQZSMz90mGadPE3Cbe9cy9x8FxVgnoCrK7EnxmrsFg1y4olGRTMysH33nvPrIJjRTHfM7993yagvXKNe1yQZ5sffnOdrXCofyGEmT4JsKpSSFGpvT7B66+/bvojVn3yDlb6EZKwzwNWBdL/8S116tTJtH/6I9qvDHx5xcF7586da97JqksC6SKvLug/KTO7Ny916JaTW5f2vD3nHtvysb+5JuTNXAesxCRQdnyPDz74oFnVJ4OwSTPnZaJnysnmwYdLL73UrCoVMmHqgH6b7dls2+WdvF8GVJMGzvPXpou/fAe0Zc5zn72Xc1xz8wCS97rPA85Rbqwctt+IzQNx2XIBxAuoK0AcyW+Sc/Z+/nJs3wXsNXvOHtu6cwPgOtds2nzgOqudaSekkboin7Yc3FWY+YIVz4yprIyuzKpP4mGVLiu98eNo81sRZFv1iV889rtl39s0LwSkLbmFlA9s28R2UBaM+ldIoPQmSoj8AEToJ4FVo7Zkb4rD8hqPtpW6XoKbKvb7ZKsp9z5wlAS8Xbq5w3NBZVZ9liFqdEoU4qhRo8zHe9FFF8VXsrvqoEEwUAOXqPmecWGf54Nm82brnsMSNUgKjj5xM8CxD9mIGs+yjxwDdIssjjrzJXO5SItFvvHlcqHAu/jQGPjSQBx8TIBOE1JLOmVWZDZjTgPEBGLD3p/89ZVPLoLDeyBpLIGnzSSRi9QyaPB8v379Uklcrr0pc5Whz52MC5tH6jNJFgB5gCTyobE0PgkGCEgvrj58+ynSseAGgI/QV4Z04LQXBj/iaNmypRkETzzxRPMdsMSe/MmsNn4iStO6665r4uPD5pmTTz45JzmvLJiQUZ6QYgZ5iAz7L8qMOONygvN08Aw0IPlNWlAXDE6454AANW/e3JAWCBHEpUuXLsaRKvFQDnTOEDWO3XrABQXnIIjuXp8WEC7cfeDo1AfqDxcGvXv3Nu2HtkafRR5KSkrMoEkdEn+HDh3ip0rDTUMS9G100JAD3yQCcM/XX39t6t3XkVOGixYtMi40CD5AoIiHtuAD+aLd8DxuNpLgOumkTfm+I/LH9bZt22bK357DTQSgzqh/ytIH0sg+qrRdXz5J/xtvvGHqr1mzZvHZ0vjPf/5j0sf1V155xdQreeI37kZoJ3wrDHT0m5QbxNoOfNTDv/71r0zd8t25BIiypixoz2mEgOe4z5JhCC59mAV1ifsUnuf7hjgSH+0IkBbSQRw2Xb7vxL5/RRE1JhyMr7gzwe1Jed7vQzaiBk455RQzZkFsfGWfL1GraagsUaNxlAJiSCEW5jdqMGtkbiGDYRn1E+pEVl25qk+eyaUKs/ZM3GvVg/bdkhlarQmkAcNv/hJ3EmmqT57JpmqzEAKYVeVmgUoEVUiulZ35xkf6CNkgxMusZvOB+kF1SUiqLPOxYdt1112N2iOtfKgP6iUtH5VRNQLitfXuA+miztPUsSC5ejgJt435kCuPpJ08+NodyKcMiL+8NnMAtQVqRekcTX1aCIkwdX7IIZjARuDebOVUKPA9s3oQNacM6Mamkjpyv1eCNUR3z0nnmlENyaBl8sAqQ9ogzkmpC7ceKLt8HaNaJB3e2j7MroZLgvrN5hiVNLDqDceoPrhpsO9Mgm2QqGPUrD7Qf2bbR5K+ljSyJ2AaZKJhvoNsaSj0Vkwuxo8fb1YF8j2mpUEIvokjLQ30q5QDqxh9oKxZUUud8g6Z3BgTGb4/6s+uAiYIOTK2UJhzCEnKqPFwpEwa+F7GjRtnviUXbpvz5SOtvnknK2vdFdK4SLEqadvu7Tcgg3Dmu+A35+yxG7if664qUiYvpt3mCsRJqKjqEwe3lJ+QhkqrPC3SVn3KZNmsNKWvtqvNbX5dkDYh8/FR7cFHVbmYANznsQvyDU4MJNg88CyNn8HJN/gAGjsV4pI4O2Dbd1MhdOb8xT4CkBYGByrRTU+SqBF/rgHegjQUkszxAeeKL9/00XExICaJGs+lEbQkshE2jrnmQy6C42sXLnyrhl3kshkkXuLnPT5YgoNdmw+kO9dEgWvZ8kjc2UicLQO+GR9sGaSROFsGdKo+UL9JosZgx8Bz3XV4+1mO6iJqpJk00SZpO7zXELIEKSO0aNnCDDJ458fuht+u93UGMQZ+H/IhLwy4SZLvErVc5MV+04UgL2nAYJp2mEYUSX828pJPGiBgtNW0fB533HFZ0wB54R1ffPFFfKY0qPPyECgfMELnW6soYaa+uQ5Zte+AqDVs2ND42qQMsUukXTFmQKxJE/0YtoYM+hfHG69T1vSrEDU3vbnaHGUN0fCRVdo0701+A4UK2Jha4kKecY1C35QtYO82dOjQcu8oQD4gavSPkIvKuNNIIknUqFcEBvSjuLrhPO2JfuKXX9hNszRIWyBqgnfeecc0BHcA9hEzBicag5UUWIKH7yyka2kDMI2d55IdrD3nEjXbSHm3BZUIUWMmz718/Mzk7L25BngL4uFZPuRcyIfMcS0XMQD5po+Oi/sgoZZMlYegJeEjbD6ilk8+eDdEM608qEfqM43g2LylERxfe3ORbHtJ8N40KRXIp+4Z4LO5UqmOMqCuLLGh/nDOS91b0uaiqoka7daWN3m6Zs41uuPqHaOVmtKNpK3YZOC0g6f97Qbfd0C9UXa5yIuPOEDUqLtsJB7kIi+ka0WTF8obAlKV0j7IS2UkjrSLJIFyQRr2qqKN1y1RQ2JEWTAZoM1BUMaOHWvydP755xuihrTNJe1JomalfWmSo1z1zTfKmOSTAqUB0pImucsG3gXZoW6yBfK0YMGCcsfPt4r7DCZYlFt58pQLlqhRNyx2wEffbbfdViaNO+ywg7dNMUlN9jG1JbAYo6ASNVQbyYHSNzjaAZEOkesQJwYM30ACrATBR+KI2yVqfGwQPs6ndbi8k2dGjBiRKYxsA7wF6bbvy4Z8BnSQixhYkK580kd+iY94IVNIMCpK0JJwCRur8Vyilk8+KqtqtFIM3uUD7Yu6oW59yFWGPMd1OiofctU96c4l7ayuMkAlaCVqG2+8sfnNzMwHBqNkO73lllvMAOh7D/ub0mkyYKV15DjVxOkynSmkCn9RlK1xA/JRkW4/vr0uqVdi0ofUm2t8g7Qtgv0mzbNyj/uXQMeVrOdcBMqWTRpxID944K8p5MUH0pCLvLCPJG2kENK+tHdUh7qU52+44YbUd+Sqb9SXaWTVJWqAerftzUqRIGq0xSuvvDKTBvJs2yDELBdh5j3Z6ps2TLvGbU51EDUm73wDuQL5g3SlpTsNPEN/ggSovNK4XCDP7ABCn4KqOK3M+Qapp0KSxNqAchE1yBJ/qew0YuaCgYsOnefss0nQudGR+64B9NMuUcP2IBeRcoEnfDswmIDfonrOcRyaSegr4cDOcozfpEkSdo9/EzpIcO4PofYFOmYfsk0UQC5pZ1r7t2AAziWN5Br3pJE4l6Qz6YGckSdmt2kdOrZqdMrHH3+8sYvBroRjWx7rr7++uQ/ygumAe43AjNYHJgbGWedVEhZJeF7prkO66hk3zzDpA0glsE1loLJScOInuKTMPUdAJePmxyVQabBlk0YcqFfMJSBBvrKyBCpbv1Id6lLIC/GkvQN1aTZbr8pK+2waXPKSRD6EOZe0jzRWZuN1d9NzF3/7298MkUbVSZuzRA0pEG2MscOeg6jRJnBZgwsI4kKiA8Hr169f5nvNloZskjarLqXdV5dELV9gioQblYrYqDFJrKzKE4ke3yJ9KvVCGdE30y5yueGAHFM+mfL8v//TumdPrW+9VUvFackUlavlBrZq0NKhaGF+Wioqut+C59h558ILtZ46FaKgNSrVc87RQjaQEGn9r39paehaX3ZZFN+ECVo/8wwG4lpPnBids5BvU1gmhEVLJvjgtTRSrWfPjuI49VQtjTNKh4w1Gp+yl18epc+jyk0ib6I2d+7cjE0UH3QaMUtKFBgsqFwfUeN5SJ/t3JOAxDEo3HzzzRUmagDpE4SNd7Xu0FrXqVdHr7dKPT2kQV09tH4dvUmdIt1dGktbCT2a19ftN2ivuwzqYgK/2w1qp9cYgLu7KC4GSUS/OILFoLJKQYXLTEmfcILWxxwTnaO8dt01Op4+nYKKzgPut7j2WhhA9JtnaGA+Qsw1GiH3W1xyiZZeDPGJ1kcfjTI9um/KFK3vuit6J+ni/YQUom0gA2HW6+UEdhi0CwiLha0X2ht1nawXJIY+opZropCPpC45cXFhv5U0aSQDUy7pLN8U35aFS9T4tpjlco6/BL4ROlVLgrjPF9KuU07E8dxzz5n077bbbnrBawv02JljdcM7G2r1vdyHo84DlC7uGJEuJmQAMnDEEUcYv2kuIbO/LSGzgXfZawT6GNsZ8W4Gw1wEKht54VnqB6mGu5jAIl8CRV+V9o7qIC+51KWVlfaRBtJYGYljGoGysOQlm60Xacgm7ctGVnfaaSdDvtD8DJNBmLJA8sY2SrRrvglMcOgjKAc0BxzT7pCe4VOOiQ/CgWzSvlyE2VWX0rZrGlGrjB81yqgi0izaD+0DidkEGWsoX9qDzSP9DT4rc+UZaS4kL5MGxqX69bXu1Ssap+hHpczlg9ZS8VoG6ojICcnJAJIkRFU+XC0NUsssVWv8SWLjJt+IdKo4cNWSSBqVlgaiNapJaVe6bVstA7/W11yjJbFxhALe0aSJUCcZY7bZBluL6N1C/PUee2jpIKJ3zpgR/ZU61o0aReNuHrZ1eRE11CoY+DLTcOEjZnQmdBhUDIC5M1AliVpy8EnCkrg0h7cVBWlYfdVVWY4UMWrSIIx5gBTwJPnI94RZZwGekl2bBzYZr1LA/Gl4Bx8cNSAqnXKkQQhhMY0Chg7mzIkalS3nMWNY2L38Nw3ERzjeeYevUOt9941PCLp103q11VhKqGXU1bpPnyheIQj6zDOjj4Jn9tknmoGkqQR5L2li1lKFYH9JZsOWaCTrxUfUaqu61RI1Bhjym/xrA8duSF5zj93z9lpxy3jF2VkShJzVnV1XD75qsL74xovN4ENAisMm3Kg4+R7s8wRLxixpdAmZe8z3RD5diWa+0p/kZNEFpAISzGq4YpmM1W9Uv1RHlw+Bqix5gUBlk7TlIi/5qEtzSftyEah8yGplCBSw5CUtDfnUdy6yCllmnLCDOCSNZyBsBx10kGmHblt3AwQP4oZZTS77QrY4SktDUl36VyNq7irTfPHqq6+aiTPCDd+3Rhun785HUscCg1LtEJ7BuMZK99NOi8ZFqU8j4eI8BEr6Jf3NN9H9QNqhdFh46aYTiK5DvHhG2oEhWfAa+balg4qCtF9DBiFXkDWXXCHM4DnGQeEn+qijIsI3cqQW5h89f+mlUXoOPTQazyF1jJ9ffx1Hkh15ETU6LOxGrDjYBR9OcrCj82aAogL4CIAlammDjwuXxNmBrKBEjYpglwUkQpCc0aN1fym83aWx7AkhqUmQ/JsKhlxSwbNmaX3TTdFv+dj0449H0i2kVuSF8rbEgJkCxwxm/IVc+UAjpQFa0PhpeIhtiZeGyTEb4ZMe0Lt3RBylEzLvc+o/A84xcyCtUu4rEkmiVh5Vow9uG/eBARh1KgOQD5yvqLrVR9Tc4A5AyXP8psNFHYQEwr3XEKdV5N728pvtphbJ/R3l+Z5FunP3zqU6CVaXsliHMs08G8ftEjJ+u8Geh9QxoNGJJ2GlnLkIVJoUkzp1bb2uvfZamWhGZWDzYOu3EOQlDbkIFP1YNvJSCGmfJVC5pH1p6lLKmjTkIi/ZCFRlV3ba+k5bmGDhEjWXpFkgyYGQIXTgvkNl0LRqUeopW5vje0TSVt7FEbT5lZmoUXdoOLKpNFldjA1pPkSNRVTfuKTrllswxGULmYhIQZI4vvLKaMxEyMD348bLxItxa7fdIoFNy5aR0GOHHaJn+Y2GAJIHeePcoEFaGlSkaYJ0uWUg5WnGwscei4QbN98cxUF6UGsecURE/lCzShszQg9swDn3889xJNmRN1GzRMnOUt0Bzid5sNIGOkfA8y+88ELq4AOIM0nikkSNDw37l+nTpxtVRjbC50MmL8cfHzFpyJrkZx1J5yQ53jN2+VFjAENHxUnlU5YQA0SvBBoOxJm6gHhyXTodfc89MIWoMXKuXbsorymkwhA6RLCQEimLDPsHiJJ5B5I74oAk8z5ID2SahpxSnwZI6fhgVjAsUaON0X7Lo2pMgjbnSo2ToL3SbtNIXmXVrUmiRrAEyB67gfMMToMHDzblYIGkhXNF/eU5pGZvS0ClKc+UbFwS/ZU6Z7AjL6g0IWf2XTZYEmZJmvvXvY9OFtUJBCatQ85l62UlUPnYellAZEwaiiOiVl22XtkIVCFWdpLGyqhLK6uqhLyQhvKSFxeVXZjgwhI1JKBJkpYE5Uf54sKDbwO7tjR7s3wIM+TKpy7lO8BMI+lLLVtghTLmHclnTjjhBKMpcM/ZwFiYdi0ZsFHDRKKqiZolt7nec+qppxqVaC6iVkbtacHYyLdIfaOudNuSHfPQGiFQYOLMO55+OhojfWMi/bbt23kOVSnPcC+SbX5znd++56sAaURNRnvG+Ah4mZdGbXYGAHfeeafxbCwdWsajNturSAdsvMSvu+665hzPSQXA1IyncmmwZssJe90F9+6yyy7Gk70MgvFZZd67//77Z3YmaNCggRozZozxcM0zeC/HS3m+MHnp3l19+PnnSp13nlIbbqjUwQerdb79Vg2U68X9+6uZCxZEN69obLEF2znEB4K99lKqeXNc7scnBEceqdR11+HSWqk5c5QaPFgpdgKYO1ep9dZT6u23cY8tQ65UJ3lOekA/5BClLr88PhAceij7wSjVuLFS7PgwfrxSJ52k1EEHKcX2OK+/rhTeyz+IN+LAUzlpTNsKq29fpY4/Xqmdd45PrBiwlZaQJ9MepfMw26ElIQOL2cWgW7duSjrK+Oxy4B2dNi/kpVQbdSEzeeONfdddd/V6mpbB3Xj1Zpulhg0bxmejd3PMNRk8zLeQ5kn+eClPGQCM13MgJMR8Y2mQDtb8lQ7OeI7He/rvW/+u/rvpf5UiG4sl/E3C/RLekZAA3y2e4+07eJ99J3+l8zDnfZCB02wvc/TRR5v+Yby0JxlQ46sR8PbOVl/suCAdkiljt2ws6HfYSUKIgdmxIAm8e1PuF1xwgek3XMiM3WwjRR8ycuRIJWQ8vlIaF8e7Wdx+++3eNDz99NOm/OnHaEtJ0L/svffe6qijjjL5ToK8HiTfUrt27dSZZ55pyi8J8kh5kAZfPtkxgzhIQ8+ePeOzy8EuETvssINJgxCW+GxpCOk2be7KK6/0poFdW0jHrFmzvGmgvycN7D7h+5bY6YC6wHs99e17B+Uog7lJg6+s2TqInS5Ig5CX+Gw6ZBA3u68IqUqtPxfUFWlk/GB7ItpFMp02DWn1bdsc5cB7k+DbE1Kkpk6d6i0DH2gXgPjcZ4TMmh06Bg4cWCYumVRI9/6591oS9C/cw+4MeLrPF/Rn5dkJYejQoTLEnlcmH0mMGzfO7EoBp+C79d3LjiC0t8cff9zsGJGB5FcKJRrfGLsoO8ZBxs6JE5V66SU6ZaV69VLysRCRko8iuoddNNhFSPIjGYriY4s5jqXOZaBQ0nijsU7SJh0L25mQYDpspZ54Ihp3GVez7CpQCKTtTFCKqLHPJw2Ais1GzOgg6BhcskWkRMUWKDLTUeuvv74578IXl0WSqPHxyWzZbCFFp8l2GE+5ZCYHMkQNIjN8uFJsT/Tkk2q9F15QveWjKu7XT82U37Ud1AWdSHWBwdxHwGsKIECkr7EQUEtckmALEjogiJgPbINEW+Y+Oq1khwJhIfgIGoAgqW7SeX8U7UEITJyDtWognOm3hUJ8lkUkyKYBcgVBTIObBueT9YNk7SRhgDz3jnyXb8v73pDno+0kDZJxJPOYD/jW+/Tpk9kWy261xfY9TNjAkiVLFNs38U2zjQodUL169Qx58BGcF+Sb/FYmU2zFxeSMOnTrkXJiIINUUP7Uw7dtvlWt1mmllvx3ifrx7z+qotZFqk+rPqkEmL6BsoYs+kD8n332mfT5vbx1TP2yzRH7mNo9JZPgm+Rbsf1oEgy4bCFEHD5wTWbWZqLqSwP5pj/NlQaude7cOT5TGvQd5JX6SxuQiQMSzsQ5CZsG6pS8+vCBDH6k37e1GuD9lAVlnQ8pAIxTTJIgCPk+w5Zkr8TbTSXLK1cabH1z3VcOANIPKYdE5Zsmxki2d6pKMI5C+vIhwBbUV75EDYLL1lJs4ZjrXtohW8axn7ePqC1YsMCQtLvvvrs0sZTJtxnDpV8wggm2RRTibwQNQuiMAIK9ciFUCBvmz2f/rEgIccYZdL5KGKJSrVrFEQpuvJE9FJX68Ucls/VIyCCTaqkUpXr0iIgez0HOTjghui7tRAonjqBqkBdRowNDCkFhJiVmzGIgZqPi/RyZMSINQCLBrJVIiYrZCISKj9sFM8dsm2bDxpmNWKJWv359tc0222QkajBtPrR8YYiaDBgfSmdnJE9UgDSqARJ3bxkc60jHMbMaCU5VgVkunUdaB1Jo0DFTvzWZrBUKbBDMYFRezLhphtJLhRz9r0jV+S4iGRCDBjLRWyrNke/ffi+QEH7znoq8KwP6SAQL9CM/SeC1S+U98dbASWJWUZBWOmSnEzEgftJvSRW/7Tu51wYLCJdLwOzzFsn7s2HpLRJX5zpq6TLJ8EUykW68vTp0X5l1pwASlEZugCHaAghlGvKJI9vzua6DysaRK425rueD6iiHJHgGYsgkoDygjfnaVD5pyHUPG+63EiJQHqJWU1EeooaUjHsR2GT7XpkUIASCiJwkZMolanAJyBvjCvt8Ij0uFZdM8IykrG1bJaQAUTSMRqlPP42us4E74zzSdc6hgRCuYiRvaIe+/lqphQsRe0b3g113ZeNZwwkMQRNeYrRUaJZOOYVEKTV7NhuJMwNVwkSVGjOGjimOoGqQN1GjACmwJDFjtgwxY+P1Aw44wJwDh8cbZl999dXmQ/ARNatmQN3kIxSQuD322MNsAE+FJVWfDHJUcpoaygeTl7591YeILs8/X6nbbzfizn777qvWFaJWLAUyU2ZJtR1pxLiqQPuYPn161g3pV3Y0aNTAkIaff/g5094R+aNWfOLFJ9RX//nKqO2Q/iGRAnxvqPwsYaHNO5+m+Wg5Rr3E9/Jjhx+VHivXJ8jFpyWwJ79USdED0cdtn4UMEZ/96DnvdoL8ttd97+N5ZsIbbLCB+X59uFFmp6jPmDTQFgH9Bhvx85wP9AlMvhhw6Zggbkh2UJOlPZMGW45I7JBqVNekJSDAAhJHu2M8dL+v2ggmqJhs5EPU6BuQgneELGWBlbx9//33hqhxP5yAgIp/XxmX4Rup7/vySyUPR9Kuv/89kpYhMYdEQdpQi2ICBKlDuoswCLKFedMmm5QlWFxz+wkkbsTDfUjwhg6NfgvBVGykv9pq8Y1VizSiRmecgRCkjDE/hpMY+2Io6wLjXIywXXCPRGZ+8zzxAIxMMfxM3u/CGmyzl5m7mEAavTnOF7NmzdJPXX21fmrOHP3U5ZfrWSeeqAc3bqxn7rWXnrnxxvrG4mJ907hxuo/8NYsJMNL/C8At7yTwPo8RbSGB8bwMxvFRbiQ3PQYYTNK+/mqw5d2seTPduGm8SCNPCFEzRrwNGzY0hsl8TwT7Wz5arZooXfewutFigLkShkloH93nCzxjgz12rxM37yRwjWP+YuQsHafxr+brAywwxseImDRjpM23nLb6NQkMkDEuL88zAQE1Fbincr+tEEKoSGjSpIn+uqwrj7KLCQYPHizkVdhrDGzKAKpQC2bD2KIww7a2CdLBmxm4lfBwHgkcs+qkUTFACkfc3IckLZuNWi4gzTv99NPVmog4u3Qx4s/fly1Tf/z5p/pOriMgX2TuVKqXhIFI1Hr1UjNffTU66QHpgOn7wMzJzXtVos6GdZR+X6vmjZvHZ0rjp89+UvUa11Ord1hdffXfr9Qy+ddA/v2w+AdTxtgmIHZu1qWZKirOMHQD1GKN/mxk7DOadW6mGhY3VMXyb4kpMT9+WfyLatCigfrzhz/VUvmn5R/PEBfHLpb+LteXRc2rboNIt19X/v257E+jqks+V1y3WDVs1dCdSRj88dsfaslXS1TLtVuqpfWXqnq/1zPhlya/xHeko8kvTdTv9X43oaLP1f2zrmq0pJH6qRk6RT/+9/X/1G+f/yazPDmQZlH0XZFa9n3+qswTTjhBnXvuuaXs1CiHhh0aqiUnLVFF28v39Q8py8fl/NNSau+WNe5Plhvgm7Tn3d9JMINDqn0Ii04E9AFIzpNSdaR5fPv85bxMsMx3nmaLFRAQEBBQKZRVffbr18+sbnGJGUQI0aVLThDPYXMGmULtxgBgidott9xiViKdddZZXhWZVaO6JK4yRA3VyzNPPqlmPvOMUqedptT116vndtpJbXfooWo9ud6oTh3VHP103brqFfTX9eqpAd26qZlvvRVF4AH5IP2+AYi0P//881Wubhy01SD14psvqnp16qmem5Zd9fX5gs/VN+98Y+qEQfXss8+OryzHKaecom6++WaTn/kvz1c9tu0RX5FikH9r/LaGmv3IbNVtTDe1Rr01zLn/yL80vD/nfdWhXwf13pz3VP+R/dVP8q+l/Gsm/z6Sf+DHj39UzVdrrj547APTJkDTDk3Vb9/9purIv3Y92qmSDiVlnvv42Y/Vmluvqeo1KW0L8sd3f6j3Hn1PDTlyiPqh7Q+q/eL2quV3LdVbvdLrz6LXW73Udy2/U4vbL67wczzT6fNO5rmldUqTUYtvn/9WfXbXZ9LYhDANLFLPXficGrLekPhqWfC9EDCevfzyy803h+oT6H5SZtPlB5L5XeTeXeTbulfOLZ8/ZQhXGvGycD7vUvdC8rAFYVXgPhjVOnAX/dC2+NZZHch5zA9YNcffoGIMCAgIqHL4bdSYReciZsDt0LFPISokOKy2Yqm1XQ3mgndAdJIkrtJE7eKL1UxI2LbbKmEm6jkhijtLPoYxmPTqZYgKBO3zRYtUJ/kNictmEG8lgz4ylrwG8WSRBHZGhcQ1916jDtjlAKX/t3ywdTF58mSzPJ0VhUhCsB1LSvkgakhqWO2E7c/52Os5IO24VLj22mvjM9lhbdT465IAgAQPoo89FrZN2B1ZQBLs/VxjFVWyfWQrcx+Q+ryNW5IEaI+0M7u8+5tvvjHtbZ/n9lFfNfrKpAND/71/2lvttuNu5h4XEBhsnSwee+yxnMbG2UCeWN05d+5cY0/FMn7sqQCuJGa9Nkvp0VI22JvNkYD7DIrgUSk3SSdlZ6Vn2HCQfv5a2HI1+YrL2d7nljuwv6kD2g5uFVxAFnEbgHH0E088YdqHtTcLdokBAQEB1Y50G7Vszm1dL+vYmnBOIjPHOOj02SUBGbBSvbjzLmzS7PvLY6MmhE7vOXas1oSGDfGYp+cNHaq7SJr2bNZMz2Sz1nKCdLh5d9G+fXuTD/LsCzI4Gjssa/ODDZC5dqyEBtFedPaasa2TcrnvvtP0pf9oqR9b0Eofdm4TvfuZbXW/Xs30vfcqfcFrjfWDj6xh7rMBL9A4NSSek046ST/44IMmXva0szjyyCON527yQb2MGDFCd+1aX/fuXWLy0KBBfeMctmPHtrpRq0a66SoNdZMmDXSDpg10/fp1I3upOkUSinXbtvX05sOKdFG9yLu3zaf9C3BQzG8Z7E0ahXRnygTd++zZs/WcOXMyTlyBEKLMPTh4TStzH9hnEtsQIaemvnie3+SJ9+HwkXwSd5subXTx8cVanaJ08Yzor9ovqgvSwH0EPGcLCTXxj5wwUjfap5FxlGmvk3acSLIdEu/nHGkgsNcg+w/Slm0gPbyfvzi35Fmb30w4TcJFEjZwzqUE227ctmUD59zAdRvsdX7buKZNm2byCfjesTcjH2wTRdview8ICAgIWKFI35kApBEzS6osWDRAxw/SCA5kCsPkNCPygQMHVpyonX++3hPP/tzP1hIPPKCfE4JmiJqcn4lX/XIiG1HDizv5NYMegysETI7tAGkHQlUkYTMnLJKws3PcSUIcT4lw5mmXKf3J90q/9oPSY24p1odto/T/lio940elv9RKN2/TPBO/HYD5zZYpeIO37x0rhBXjbnu8//77m3sHDlS6Z8/o3CabQB5Is9J33aVkYI7CtdcqPWorpe+5R+lhIxuadK2yitI77hg9t/vu0V+Ttzj+tDB16tTM7z0P3DPzTFFxaaN2b5B7u3aTvO1cP5PPPhv3MX/dvBdtL38PU3ry9MmZ33WFDO8s15rsIfFMlfBKFJ8bt3pLwjcSFkpw/8m93bp308N2Gaa3uUDppodIfPKZmOdaxX/juBo2aqhXabOKVhPluLGEaRIaRemrUxIZ6Jv7+yvdbHwzXXyi1N18OZ4nIa4H7pkxY4Y+X9qwS8QhtJDxY445JnOfbV8Ee8xfgiVi/E1es88TIKV4QreAoEFs+TZPP/30chHlgICAgIAqR90ya2FRJ6HSBKgGUemhjrT2M+3btzdeoVGNWpuoXLYqPM8yXOJKquYAqktUVajwKoSGDTG6iZbV4lVY0q2bNlVLscnhvPwuJKzzQClAZcyrrjeHRj1lVFTu67A1ikNxSynuqc45VjRLEokHG/JXlyi16CeJ539K1asvZSrncA116stKPfm0Ur/+8WtGBcYz5v0CHBriJLROg8hPDI4yKU9AHeI4lHvxrYjLIyFfasaMaBUzPkfx44cj5hEjlLrsMqXOPVep++YoNW36n6rnukp1Xk2plyUNwGoAZdCPfsRYffrqqvPUzqpu8+UOAW+57Zb4F25q7pNER7+LSopU67GtVVGdKI5kXAZy75Jflbr/vv9l8vn6vNcRAi/PO4+hQZTm+u5m76qij+WE/F72e6RFbPCI/HeXBLS68btZxKDIA82ZNRNXS0BjbcPF8g189aV6bv5zxo3O/6Qa4iKXgor+2PTS7uu0kzLHkSx+a1mxInGStmV/xn7EMMGcpdRPt/6klg1bpooWF6k6w+uo4neLjbd2bDSxIXzooYeMU2fUyqgjsfHEWajdlQDYfPN+IWLmHL8JtAt7Hdh2wjX8ImHOwDkWlvAeC2wtUevipJoFDTJBia8EBAQEBNQElCFqbD2D3RmrukAaMbvjjjvUjz/+aOyysE3ygfPYozVv3tzYm/kInSVxeH1O8xSfE9giYZuGV2J8qYwerYrwQ8I1FhE4K+kKAQZJO1AaA++vo58ZyMBtBnPGTHa4ITwjg2dHGTxZSGrPsSOW3NNytZbqsGNK1K2TlOonHPCpD4SUvbVEvSkD/wdCoJZdJVk7WKnGurEhupbsNm7c2KRjPckzfmmW/jeyCcNfDbZppIEVndTR1ltvbWwHWRhL0g84oEjInFIPP6zU6aezlYxSe++t1HvvCckRlvOgHO8/4Q/1upC7N16LdtLA2fyHH0Ykobgo0XRukmL+259q2c/LzPuxcfr262+N4TlE4IdFP5gVgrSBAX0GqJ8egZFGj1pywX34kbH49tsSaUMR+Tj22GPV8OHD1ahho0y+sPFixWjRDxJ+LFKf7fWZ+UvQ/YrUDqcWqW9wuzdZ6mJukaq3Vj1Vp560hTPkuK3UjRBVNVLCo9JE5tVR9f5Rz4Q6/6ijRm05Sv334/+qpr82Vb9Lk9XyvpJmJapei3qquCRaqQp+/eVX9ev7QqTmysEPEh6SQNX0kme2lTwNld+sWzhQqQ122EAd9sBhatPLNlVNGjQxeeXbwmP7xIkTjR0b3xSONa+77jrjYwySTR0D055iWEJG4LwNADJWR9o8ZY0vpGbNmpm4sdFLgu222PrFkrqAgICAgJoH72ICDLQhWHbXAQtIFTNyjLUt6UIaxsDMNk9EZQ3Cuc42U+w24FsQAImDQGB8ziBc6cUEBx+sZjLgDBhgHNc99/nnatfHH1fDmjZVmx5+uNrTkSLkg1yLCSCubI3D7gmAQZeBFnwtbAipSIbMCfSTUsz7yg/cK3QtPeiuu8G66pXnX1H/lX+41gD8vv/p+9Uum++iftO/Zc67YK9B9qZjcIdcsz8aAzP1x8CNQTwuF3BdwpY77IO42WabCXlaRzVt2jPj2ZutknbffXfjrHHYsGHmnAX3kEYIQ8OGX6ujj77cSGTI74MPPmj2bSSfxGFhmxRG+BA1wHZDlEsSPMv99hkL0g/ZPPnkk+MzZYGbGNpsUkqLd2s8hIMtttjCLHTBezpOZn95/RdVtIWUv5BUvbFWdb6vo07c4URzL8B4njq37R4yQ3xpkiYmKxffebFSrItgQS1O2tnw4n3hbItbmDL/9NNPzXdAfUC+CDbN5BGwitIuzOE64JvAXQ6LeGw5WULmlhe/+d5ocziMZmcRVnLSRtmihuMkWMXJPewVST2yjY6NOyAgICCgxiB9MQHAaBwHty58tmbYsElk5jfPP/zww8a2Lc0YmWeTdm722L5fBp78bdQkTdhkXT5jhr60fXt9aePG+sSNNtKdJU1VYaPmXiPfNu/ZUNw1si1r3r95fCYC51q3bx0flcbsp2ZnjXv+/PnmOnZHQsiMETwG7aNHj9Ybb7yxOUfYSMpCBmEtpKqUHVRFgpAI89di6NChxnCfdNhgF5e4gYUJ9jd2VPZ3r169tBBM0yaoc86RVv6yQKIiOOGEE8zz2F5hP+lC3ad07416Z97Pu8oL6n7aLdN0q7ta6aKPJK3YwJ0icfWP0o2z2CSwOUuWJQGH0BMnTjTtP9neOJe0UbNlQ8AuUSY5Zew+KX8Wsyxbtiw+Uxo8Q52x6AeHs0IaU+8NCAgICFihKO3wls1u2egWdwYWPh9qSM+QfHFOSIs5JwOImdkjaUHi5F5zwSa/SOuQHMiAEp+NpAcVlahddtll6ugjj1Q95f114uz8b+lS9a383rJ+fbXpEUeoPdltvxzItocmjnBJI3lFXZvc7scHJDVItbr37q7ee/29+KxSq7RcRX3/3ffxUWk89vRjauTmI7PGvd9++5lN9AEqLGzVkOCg5uQYSQxuKpDsFArUS7JuhZwbaR6uJ3DlQj26sO0DkDbaEmXInq5J1XmX3l3UZ+98ppb9UXUqOVdClY/qD7vN8+adpx5o8YD647k/lP5eq9U3WF0dsuYhqsUPLYyaEVsw2u3ChQtLlQ8SMXyl+TYBRzVNWeBE1n5fFq5ELQmk3UnQDpGgUd9s7UJ9kCYX2CuylRUbQnONzceRkrNpNWUREBAQEFCjUNaPGvZOgwYNKkXMfD7UkoTLJWqovPr27Wvuc+EjeBaVUn2efbZ65txz1UzixJhq333Vc//6l9r59tvVCIjatGlqT3bRLwcYvMijD5SLVU+VByUNS4yX/Xxx59N3GtWnU0V5Afsn9kwE1Av5oMyrExjDQxSs6pJJwFprrWV+pwECzCSBPV4Xy7/28q+qYIkaRBvVsQ93PHWHuuTdS9TLXV5WdQ6uo5ZNWqZ6d+6tju96vBo3bFx8V4R58+YZ+zrafxJGNf/MM6Y9u7D75PIN+UB5jR492pgW8H289dZbpi4hYj57TggneWFyAfFC3Zz0VUc99GC/vBiorCFtl156aXwmICAgIKAGwa/6TPOhhtrLddXhqjAlMnOO593nLGQwMvcm1TQWxH3zzTdXTPV5xRV6T5474gitJ07Ues019bxOnSLVZ9OmeiYuO2ohSqk+USMPH44+WuuRI7VevJgKwHkZG0VqPX06G6dG94I5c/TUPfbQQtq0vuuu6BnAM8OGsVFjdOzCxrf//vhcic5J2Wr8ivH+k07S+s47o2uHHhodc37TTdE3Rml4qvQ+oPgbE7KIX5fontGjo/fUQPTp00cXrVGki48o1sXPFOuixUW64Z0N9ejLRqeq8XMBn3L4r9t2223jM5E7G/a3Re3og90jl28B1aeQPxMP5Uh7QL2NT7ZsQSZceuHChXGMAQEBAQG1FGXdcwA8kbP/JhIz11XHU089ZSRe1lUHkiW7IjQbkBywio3nk+odgFE4KpgKg1WfX30V+ZsgbePHK9W3b7Q2jxWfKatSazrYzimDYqmqJ5+M8oI3/i22YPlttGxz4UJ0WkrZBRNIArfaSl3cv39k5P/660o9/jgiU6WOPlopttry1IOJ76GHECdGvwHLQaXuzP333qvUwQdH16hzJH2LFiFOipaL4oIj0RZwL2FUi/gBIY34CBk7Nr5avUAaJZOFzK4AAElS20FtVdGpRer1u143iz6WdVmmxr0xTr31/VtqyYQl6qGDH6qQBBXg/oJFJ0g5AZJapGMs8nAX6ligImcRjpCtUlJnFiJQjvLRmnuQTmcLqECFeMZPBwQEBATUVpQhanbbHwYmfF+xEs1HzJKuOnxArcOgw6qzNPUO8TNw9u7du8LuOfBHdacQklYzZqghMpB1OussNfnRR6OtvskPzsNqIb6zjrvA1VdHxIi/MvDLSI8eC91VRKRQEQsRllGczUijPNtVli++GD17zz1KXXedcV8ijCW65uKFF6LyiuvbAAdq2Juh0oNMo1rGDQr2TOyrSr0SN07H7rpLqek4iPOAzb4hmKQPfyBVBLY96tatW3y0HKg6cQGDCpLre/1tL7XKnauoqXdMVV+PjsrpyPlHqq7Duqq7Ot2l7jroLu8WaOUF3wfqRggakx6+B74FVnkmgenBVkJo8Xlm98ANCAgICFi5UYao4ULBdW6LFMxHzHL5UMtHcsCghHsOpHeVAQ5o19tgA3VS48Zq/AEHqKP23VeNbNMmuogkCoe4tR0QoYMOiqRdEFrICF5re/aMCNOcOUqYhVIbbojlu1K//KLUBx9EUjQkbJApvNniVy62XyuDE05Qyi7wkLpTc+dGEjykaPjVQyomJEKxMGPixOg+pHyQM8gbEjWfpI73HXqoUh074odCjTp0P7XDrjvEF5fjjc/eiH+Vxo233aguuix3G6FN4aIER7E33HCDOUf7PFTeretrpSdIGUg0S1svVTcX3aw6fdNJXTjpQrX5M5urJzd5Up03+TzjPDi5/2VlwHeDbRo2l0iW+XZ80jns8yBx3IvULyAgICAgwMBoQGNgW7baaqvpnXfe2ez154Il/djNuO4OZFDJuOqwUWFXk8s9B+/BXg1bOAtr61YhGzX2+tx9d61btND6xRe1Li7Wz0n6zRZS2Kgdf3x8Z83Di6TXwUcffZRx3XDSRSeZcl285ZbQrCgUFelFUuZvH3PM8nMSvtxiC/1z1676Tym3F6+/Pjovx7pNGzbU1LptW61btozOe2wIpRBLxWfs3urXZ78srdm7lXPYl1H/AwdGNmdSx6WeceqzFPr00XrwYFMvUsG6wZHKbLuVhLpK6aJdyrrLaNKuia7boG58lA5suAi4/yC0WLeFVgfIux6R8JuEO5SuMzFyDcKem9WFU0891ezBmmafSTv32W9yztqo0R4CAgICAlY6lLVRY5Ugs36AjZqVmOHZHLsZZv1ILgDqGdQ0SMYshMgZp5tpkgPUP8SLFA1buILhlVdYJhep9eQd+scfo/Oo8n5mj58Vg9mzZ5vdHqzqFzXvlVdeaSQnlDUr7s5wVqRuuOGGZisfnMrOummWObfz77+rzTfbLApSB7tInRy4YMHycxImLFumtll1VTV8gw3U+NNPV2utuaZ6+vrr1QPXXaeuk/p4+m9/U0/PmqXuRj2ZWHFrgKpNuNKjjzyiuiOtQyJF3bMikhW8UDHs17BPQ5WKKvT55y1Fi0JafWJD989/RnXx4Yfqv02knTU0FoSlgVlcbBpnQVv79atf1Z///VNe+6K65557jKNfViazqhT7RkC5Iu3VPbRaevpStfSlpeqH+6Sd9pOLlyjVqnMradBKLbt9mSn3sdVgJ4ejYd7FtlC4rPHZZyJxQ2KNSYHvekBAQEDASo6YsRnYVZ8Wvpk+M3shYPrtt9+Oz2jz20aF81UcafpAfEja2Ng9iUpL1AYM0Prcc3lQ63331c+1bq1laNajSkoq5PA2H7CqjnwjxUkDTle5pxhpkmDttdfW9evX102bNc1s7o30h9WZ119/vSm/Rx991MS56chNzWbfbvm/++67evHixSY+IYHxWRZx3qS3O6CNFtJn4iQgNbK/S6QciJPf/EVyOnLkyDJByIK53nm1Nnr1Xs3MCsJOnZrqXXdvoLt166LX7LGa7tS1oe7Ro4fJyyabbBKnwI9x48YZR7zuO3AOS3DPmfMzJW17FekhY1rqjce1M850V+/ZKJMHN/20D/dYbSP3NJSwl4Rhcq5zkW7Tpo1ZWUm47rrrjKS3oqs3KwJWvO6www5R+9xzz/hsBLuyE0l1GgYOHBgkagEBAQErN+qWIWrNmjUrRQxwx5EkZtwH4XIHDwZMANHiehJnnXWWUam6qlMXffv2rbh7jhkzzA4ERu2Jiw55xzvNm+sNhZxsJmTi7RdeiO8sLF566aUMidhj+h6lwuTpk/WRRx6ZIROQMkMwmjfQjVo00puM20TXPb6u3mX6Lrpx88bL73NCUf0iXdRBfjeQsJmQvS2Kzd+63SPyxzP1iLN3kT5I4n+us9LDeRbCIveZ0FoChHBdCVyrF/8l1JEwmHiioEY713aRwL828t594t/uvzsl2HsljJw5Upc0KtGD9xmst7toOz3loil6xIEjMmTUhGIJ7nE3Cd2dwHU5T1pWW01+c+890TkTyEP76HfRECmbeCeAfAPksjrRs2dP8+2MHTtW77jjjvHZyK0NJgMQOB/4RnDfAREORC0gICBgpUZZosagAAlzyZYlZq5NWXKwYSAESaKWj+QAEsd7KyxRw4/aqqtqfdllxoZLH3+8/nCVVfTqnTvHd1QNrrj7ijJkIFdoubn8vUrCxxKeE8JRV8iGS16cUGdnpUsOl9/DJTzlhBkSLKkhCJkbI3+XSnhdgrlm743vM4SsvbwLEsexJzSv7xyPlXBD9LvtNkr3/VR+nxqFojPk74bRNZN2Au+S46IGQqBaFOm6Lerq4obRtlkmQLAIzSQIoVR9JOzphN0lEI+QxyLKKJa61TlP/q4ugTggmWtImC7hYAlbSLDx5xHYrqo6gfQOW0+IGt8KsN9SGvFC2sz1++67L9ioBQQEBASUtVHDzgf7KWzRWIkGhDwZG5pLLrnEbCkFsKfBfQfuDljN5gP2RcSDbRs2bklg/4a9GitIK+UKAT9qbJVzyy2Riwh8hk2bhqv2+IaqwUE7HmRcinTp0gWWaoIQWONNHvupoiKhUfWUKhlTolS80PL7j5QqWlikRp01Su3w2w5q6rtTVZvWbVTz5s3Ndkps68OG2dhc/XmHVvVvaaKu3vFq4UHRv0ajGyl9kla77bqbiX9LibPfImEho5uoqy5XakhTqVLJNhuP1xspL7dFsEDuWSx85Tf5Ta0TMC08VsJwCYcp9SO7PtkW8a2ETySsq9RXnyq18Hr5HVMezeYK7LU+UN5zWJFavGix0ptF+V/22zK17Ptl6o/v/1BLlyxVxWtKhB3kXhek6QsJTzthnoSWElgB8oH8jbH0V6ne1nGi2EDgQ6XqnF5HKcmretKczRv5bBVVSGCjyabruOIQspVzZWcu9x0BAQEBASshoGsWzPZZncbsHfsn1DbHHXecObYBD+symJTaZHrKlClmCAdWopZLcoBEztqlgUrbqPXurfUuuxCR1uutpz8cM0av3qxZfEf1QIis2QxbtRM6g1pvbwnPKF10S5GxvVI9lP7Hm//Q/fv3N/ZLagOl19x9TWOL9M4775g4khLJXKDc69ZbviKya9euMZ3yB6tirU6YdxdV7p0nnXSSsd8j/dj4uXkCSK64RkCCO378eH3ggQfqyZMn65122slsTu+q9KsTtE9s/WjjaWlAWs11t+45DhK1gICAgJUapVWfqCmHDBliBggCRAsjdAzG7TlCxv1BixaZgG0b11q3bq0feuihMnZtLjjPdXc7Kp6tKFFDTcRgZtIng/lmkhbSjo1PVYByuvrqq42hONsDGYJQv0gXDy7WqoWQh1clYO/lqBkffPBB/YJjK2eJWRIVIWq83+KAAw7IvDMtuPdXB3inSyYLBbZS2m+//eKjwoO2nCy7igYIdJp9JturWTc3LmjPgagFBAQErNQoTdSSgDBY4mTBCrotttjCSNysRM0NSD4YYNIkB9wDiUqSkcoQNQDpS6alPIQniZ2v3lnXHVhX33777fGZCJ07d85Ibowxe08ZiDHYl1DUJZJWWYkPBJaBNo2U+QA5OOecc1IH9SRIh11RarHLLruY/EPajj/+eEMSNtxwQ3PuoIMOMqtGqxOURXWTw0KAukb6yUTAB9o4BAuilQbqIOmT0MVhhx1m7vEhELWAgICAlR51zegpA6kXbGnD7gJCeIw9GbZo2LCl7STAPqDsSICNDfclceONNxr7KyFgZXxG8Z7999/fxMH78OSOLc/ObI1UzcCv1XanbKfUTKU2OmQjNW/ePDVu3Dh1L3tdjlKqaLsipUdKsf0gv8+V32ZPemXyhW2RL+/5YuHChab87r//fhPXmDFjVOPGjeOrFcO0adPUBRdcsMI83rN9E3tdpu1iUVOxyiqrqNtuu01tvfXW8Znl4NtgZw4hUl5/gNhnYn+JvzYhYvHZ5bD2mdhv+nbuAPjYGzZsmLrppptM21pR9RcQEBAQsMJQkhdRe+WVV3IOOgxabAd17LFYp5dFLhLHs0ceeaQ6+eSTVzhRA5MnT1Y3bHqDKpoiROwXrS4TXllnJ6UO2kHI2W1FSj0qN32rDAFhUK4MOfOBOMn/9ddfr9rY7bAqCLYFg2SuhUPggLyBk9qnnnqq1OboAKN/9qilLbNgIIlcJI7vgEUDXPctGrAkjk3k+eYCUQsICAhYaVGSU/WJ+qc8iwKSQIUng5FxwZEGVEOod4ijoqrPQuKuh+8y6jo39GxWpEeuWWxUeEIi9ejRo0u5Kwn468FnL4galO/B57QZWL+DaY51Oc/zadeDe46AgICAAAdl3XP4gGTHN5tnxo/EDdcbPskXkgOuszG7T9JmJQegUu45CoySrUtUcUmxKqpbpIrqFKmJEyeqp/69SD3676XGxcOSJUvUQw89VNgtsAJqPNiuCukWUjYhT/HZ5bjzzjuN5JjrPkkb6uxsG7MjqWM7NiR1wT1HQEBAQADISdTw6+UjUU8//bRR7+BLbYMNNojPLkcun1Co9hiUUO3ga6omYTv59+q/XlXvvPmOWvbnMnXrrbeqdu3axVcDVkag6sS3He3dp+bOtWenJXk8n1SlAkgc7+B5H4kLCAgICFg5kfdiAhc4vWVRAIOOb1B69NFH1TnnnGMkcb5BCUkckjRInCV5NWkxQUD147nnnjOLHhrhvNjBN998Y9oYEwYfrH1gmo3gL7/8Yv42adLE/E0CqS7B145feukl9eSTTxq7yWz2mRAsJGw+p86A66QvbREOJA7H0Uja3HzwTQwePDjYqAUEBASsvMhvMYFL1FDdMDhBsnyAxCFZYGDxDX5I4iBjXMfI/ddffzXnGaSPOuqoQNRWUlx33XVmwQMG9hac++6770qdc/Hggw+q+fPnq9NOO80s6kgC8kc7Y9LgI2pvvfWWIU8871Nlvvvuu0admbYowK7snDBhgtpzzz3js8thr1uSR3yLFi2Kryr1+++/m/eTtilTpsRnl4NvYsSIEYGoBQQEBKy8yJ+oWXuybO4EcpG4pHuONddc02y1RPjtt9/U5ZdfrnbaaadA1FZC0DaQKlHntKFcq4hztbU0KZUFBOyaa65JlQrnWtmJVJg0IkXzESjfyk8IGS43LCChkDUfSQSkYbfddlP33HNPIGoBAQEBKydyr/pk5Zu7Es0H6/gTZ7hpwLEnW/u4jlxl4Cm1ms2+D8jgusJWfQZUP4SgmfaRaxUx11lFnK2t4UCW9pYGViDLBCDVqTDtnPaetrKTNsv1tJ030lZ2ygdntgvjbz6hbt26Jh9h1WdAQEDASovcqz6Z8WdbFIDkgOtTp071StqQenB9tdVWM9KSNFsiH3A0e3HDhmrnDTc0kr2fSkrUP1q3ViM33VSNGzrUnDuhTx916VprqR49ehhj74DaCzbnp07TVhHbtsYqYl9bswtUkMT57MGspI73pEnaWBSQbWUnkj9UqRj9+xbZ2EUBSOp8kjikasQtH1/OsNFGG5mN+gMCAgICVl7kJGp4lWdQS3MngDqUQTHNsScDb9rAmg1//PGHeunWW9Wr8vfk4cPV7U2bqp+EKA4QsvbQa6+pmxYtUg988YXac7PN1PaSNtSnqEwDaidYNIBNGQTHLjBx4ba1XBMGn9E/JI7rqO59Rv8uiSMNPhKH/STqVK771KW53HcEBAQEBASUF3m558jmTiBNcpDLPQck7uWXXzae93HPweDKQMeACSCIDZo3V0V16qhe48erDnPmqM6XX64adOigSmRQbjJihGrWqZNaU353kQF+1ttvm+cKBtKBTVCXLiy/i8Kjjyp1yy1K4arj/PMxdFKqZ0+lTjtNqaOOis4LEVA9eihhFFEcW2yhVOfOpeN45x2l2CWAZ9dZR6lJk6J3Spmo3r2j57lnhx2U2nDD6BrYZBOlxo6N7uvbN4rDxsv9Tz+tpDKU+vLL6B7soYTkqnffVWqrraL32We4HyxcGOXJgndKuZq8ZQP5l7pQhx8evXe11aL0xfWn2G5L2oABaRk4EFf/y9/LfYMHK9WtmzkHMa8jdQ1Zgty7oX///oZg0SawTeO3OzHINWGAxCFpw14szeg/F4kj/ubSHtOkwnwLudx3BAQEBAQElBdZiRoDzvfff6+uvPLK+EyEXJID3HPk49gT9RYqUTBHiNhnn31mHMoCBu31Bw1SqqREKVbE8RuS8frr5rr6v/9TatVVlerVS6lZs9S1kIBCgsEWgtG6dURyOIZ4CEFUv/+uFMTwkUeiNO2+u1JFRUr9/LNSp54aHUPchACo775TCumLjeOZZ5QwXyWZjYggJE/KSV19tZLCVAqpIBIl7iHOf/0rSg/Xn39eqZ12iu779FOl+vSJiBvkR8iI6tgxKp+DD47u4f177AFLiAgc+RkwYPn9kKVhw5Qw5egdgPSSzlyG67jR+OYbJcwnIoCff67UrrtGzxL3hAnRewFp4d3UtSX93Ece1lzTnIPosMpz+vTpZQKrMu+++251xhlnmGPufeONN0w0LArINmH45z//aUgYBCvN6D8XibP+/nwLG8qjbg0ICAgICCg3dA7ss88++oQTTjC/Mb7OZah91VVXmYUFGH37IAOq11DbGpC7iwn23XdfvX2fPnrBzTfrL0aP1j93767nz5qlP91xR/3dwIF63uzZemlJiX738MP1BuuuW1iDa9Jfp47Wq66q9aabao3huDU+nzZN67p1yWx0DNq107p9e6379tW6SROtN9ooup84VltNa0mvZjsi4n38ca2LitijSOtVVtG6YUP2DtL6mWe0rl8/+s2zLVpoTRWRr3r1tO7QIXrXggVaFxdr3aWL1vvvj/V6dB4Deykbc+/cuVpLmRhwnSBlZeK292+3XZTOzp2jY97ZqBGW/dFxNvToEaVP6k137RrlGRAH75V6M3ED8s27XeN7zlGG/C0n7KKTXIsCWKBAu0pri3a7p2yLArjOfT6QDuJP20qM9/ItkA7A58b9+bZT7hUCGRYTBAQEBKy8yL2YoFOnTkb9adVDaZIDgGTjtddey+mdPV8bnpYtW6r3i4rUMTfcoPb8+We1TefO6oILLlBfPPmkmv/55+q0885TO62/vtr/lVfU78XFqieSnULhiisiqc8220TSISRCHP/zn0o9/jg64egYIEH69ttI3Tl9evR33jwsz6P7MIyfODGSZFEu55wTSaFmzIikXkjnKI8zz2Qvreg3qkekT3XqRNI5/lrbq9NPV6p790h1iGrUpkPKVp1wQqQ63WWXSJoGkDQh6UPNSNwc77ZbJCHEr9fXX0f3WXUn6SWtSPF8IM1I/ngX+UWSaN+13npK/flnJDFEBQuQ2KFOJW+8gzLkHCph8mjPlQPYtGVbFGDtydLaorvdk29RgJUKI6nLZTNXEXVrQEBAQEBAXogZWyqmT5+up06daqRgabN6KzlAmpaGXJK4tdZaS9988801wz0H75X3644dI4kRkrI5cyKpWMuWWr/wgtadOmndtKnW8+ZF1xs3jqRVFsTBubZtl8eB5OXYYyNp2J57Rve1aRNJligbzu+2WyRB47kxYyLp2IYbRhI4KR/zPFK6tddeHi/v3X57rVu3jqRWCxZEcdr0IGnjmZEjo2OpKyOdu+kmrddZJ7rGb/LTqtXyeH3lT5xI04ifdyHBI23nnBOlqWdPre+8M8oX+T/vvOjeNddcHu9xx5U+h2TOSvnyAJKsjtSNB0jXkLIhbUtDLklcRaXCFmmSOj63IFELCAgICCgH6soIawaQVGDkz04DaZIHJAfY4CA58EkWrCQO7+2+1XjY8CCJY8cCDLlrxM4ESM/+/nelunaNjpHIIIV6+OHIZm7LLZV69lmlPvlEqR13VFJASjVurNSYMdH9gDjmzlWqbVul8Jpv40BS9Y9/RIsMkCZxHxIqYM9z73PPRVKz4mKllixR6uWXldp66+he7rNpQ0JGvSAd++qryKAfCRPxWqklEr8nn1RqyJDo3hdeiOJEUkR6iHv06EhSaNNLHB5JksFDDynFjhLWPs6m7aWXIps+nuMeJGvkmXe76SVu95wtmzxBm2ORQXKVr21rbEXmaze2rSHN9S0aAFXpSLeoqMjYyWFnx99cII9hC6mAgICAlRrZHd4CZvQEH9Ice1og+chHEmdtiZI2aitMohZQo0G7su3EAulVNnuypL1YEkjXsjnStfaZTZs2NZKxigQhbkGiFhAQEBBQHuS2UUNq4JMc5HLPkWu1HVvwIDFAElebbXhwM4JdXkDFgRTVuuIgrLXWWl67sDQgjUWqm2ZPlsteLJe/P9c+s1WrVkbKVREQD3uTsqI5H7AC+pNPPjGuSwICAgICVk7kJGo+5FoUkMtQ2x1Ya7M6Z/jw4ap3795m/0YGclRmAeUH7QV1JSrBjh07mvDFF1/EV7PD3Slgdev6w0GuCYN1FZPm788leVZ1jwqTti0zHfOXePlNQB1LOuxxMrDTx8Ybb2ziyQUWS0Dsfv75Z7MvaEBAQEDAyoecNmo4o7V/rY0PtjdpKz+579133zUDo08Sl9yY3QKJBoN1vjZqOBdN2igxCNbDvioGkj7fij8XNp7ks8CeQxJyySWXmJWG2NqdeOKJ5nqXLl3Uqaeeqjp37mykMc8//7yXLARkxxprrGFWWdJ2kFpR57SHZP1aWBs17kMaBskqj72YrXN2QqAdnnzyyYZEEdeff/5pVjnb+/DfNmnSJNUW2z0BPt2odyYrEDQkwzjkdUk6k5O3C+CAmTwGG7WAgICAlRoleRM1VEK4I4Co+NRHDFRIydhz0z6TBCQsbWAtL1HDbUi7du2Mt3gAqcIJaq9evUzcOM9FcnHDDTeY62lo06aNUWf99ttvxvO9S7SQ6vz000+GoDGAB1QNIMMDBgww2z9R32mLBSyYCHD/SSed5HVCC9gJAJW0b8LAohdUikisIGC0FfbghJD/+uuv5n7Uk7QJfiNBs+A67eTaa681BK4qEYhaQEBAwEqP9MUEMgAaY2YhMbp+/fq6bt26WgYzYxCNQXWjRo3Mbxu4LgOuuZZ0a2ANtbO5TMA4/PrrrzduFzCcJi4hbea3G+bMmWP+CiEzQQbzOIbSBuXTpk3T3bt3N3nIFmQgzhiQT58+vYzbBhnoTd7Ow81EAix2II40Nw6kk8UUbhpd5LMYg/izOVTt06eP3mijjbwG9uRDSLXJVxpyuaog/9lcVZA20ljRPPoWAfjy4oLrQtTjo9Kweab9pmHXXXfNLCqgjki/BWXJuTTwHG18xx13jM9UHUhXWEwQEBAQsFKjbipRY6CcNGmSHjBggCEpM2bMMIRm//33NwTopJNOMscECBWDyZFHHqmLi4v1PHyLxcDXFAP1fffdF58pDUviiBP/VUVFRWaA4i8kkd82MKC3bNnSxAdRvOmmm8oM8hAKfLLxLARS2GhqaNOmja5Tp47u0aNHJg4f+WrcuHEZoraiCQ7P8fwRRxxhiEmS3PDeXKsccxEarnFPWh6pr2x5pM7JQ5q/sTQim8xLEly3hN4Ns2fP1oMGDTLkJnnNDbSPE0880cTFMeVo0blz56yrjXmOCQvtPa1cCgXSFYhaQEBAwEqNdKLWrFkzvffee8dHEXwDM4TDHWyRPlmilotsuCSOQenSSy81z0MQIFDugOkSH96FJIzBi2Oede8ds+sY3Xxyc108sViX7FaiG+zTQDfcp6FuOFnC3g11g30b6EZ7NtJqvNJ1d6+rV5m4ir7iiivip5c7LLXpZmC2RK0mEBy3XCmXJFHjN9fTBnfem4vEQUKzSUBxXoy7ijRA4CHgaWWQjciS/tXYdisFxIk0lXp3Q+/evU29Jc8nA8TH1meSqPE7Gyki3TwPIUyTdBYKpCUQtYCAgICVGulEDcmCJV/ANzD7CAcEC6JmyZcbh4skiePeCy+80EjSIAgQMUu+UN25xIc4UcfawStJLFr1a6W38EjQfKEZoUiZwdD1JM87SBODsSVqlhRmIzi5VLyVJThJEpckapZkunlxwflsJI54yWOaVIkyIH2k0wfSTf7IZxpyEVmktc2bN4+PCg/ebeuwokSNNNLmqhKkJRC1gICAgJUa6X7U6sYr31gkgHuD1VZbrZS3djy4J/f1vPrqq43vJxnkjQG0kArvKkjrg437hFTEZ6N3YqgtA7k5xn8UCxSADJAZo/Bzzz3XXLuC/TgFnCcujMO5v+7iuqpdUZGaKde87MwJAyQ0VkVq3Lhx5llchwDSTfpZ7clCgq+++soYdwsJy+mLy6bfRVo5uqBMWGnIe21eXeRyi4KhO4sxuJ7NLQplKSQgPrscuKogjeRRSEh8djkw8ud6Pv7GhMjFZ5eDMmBBCgtA3Pp0QRl8/vnnapVVVonP1ExstNFGpjzJc0BAQEBAQFUhqx+1r7/+OkM+7MBsB+M04sYKOVZJQjYsgXPhkg0fiXNX2LEB+6abbppZRWoHejuI//3vfzdp4TyAYHA/aYSE5YvGEiAPkE58cuFCBJB+zi1dulTdddddJk8beByqWoJDeWzn8cWVj0NVfHXl2vA+G4nj3UuWLEndhNz1N+YjcXYTcghvWh7tJuS+PPr8jbmweRw7dqyXyLplwGrOmg5Wqo4aNcpMOgICAgICAqoKqUQNdxe4y3DJh0+iYgdYS9yQiB1yyCHmWhK5yIYFvqn+97//qdGjR2ekV+5Af8YZZ5jBHoJGWiBBXAfc37hx43J58v01/gvBIW3s5YhkygJXDbj6QNKThEtwXOmgRS4SZ8sU1xTZCE4aiUOyiD8wnKLiasRXruSFPKWRZyShSA65nk0CynVfHvPdhSKXpC6tDAoBypF0FhK0PSYdAQEBAQEBVYZYB1oGrK50V28mbcqAa8dl4S4msLC2XUJW4jOlga3SqquuamzUsHHjPdigCfkx130uHKZMmWLs2QBpcu2ysOnZpbhYzyR7OYLQCt1F4hkyZIh51gI7M2tH1b9/f7NClJWkLrDTyrYogHIh3/na6SXhK18XvDeXe46qXhRAHZHGtDLAtoo8ZisDnk+2q2ReKoMxY8ZIVUfabtrn8OHDK22jZu8hnWl5qyxIS7BRCwgICFipkW6j1qxZM+NxH/gkKq4qDBUQQDKCmhBpnIVVibE9UJrECGlKo0aNzLEkyqjnrArUt48j73ZVTqSJ666N2R8SzwPyF6VptvCRhCUSUGWRH6tGRWKHGpW0Pfnkk2rrrbdWTZs2NdeAlQ6S1jQVbzYpFV7zs0mpfOXrwpYr6erevXt8djlcCWRV2czhVPaBBx7IS93qKwMrjUQSlywD2hB16YbHHnuszDk3sOOFEHzTdnr27Jk5j40hKtk5c+aYbb+wN0TKxzXKmbLiN/Hzm3P2WTdwnedIG/eg0kaqxu+AgICAgIAqQUTYysJKCpDGJCUqMnAbKYnrPsKuNrSrPt1z+axARHpg3XMAIQZ68uTJ5rwrrbHvRqJG8l0pG/ch4Vpl+CrmmlC9jCQlLdThb12lz7/sfK90iLTxvnHjxpkyse9Ikw4CJFRIqtJAmSLpSpNS+crXhVuuSHiQ/LlSKJ8E0gXxEj/v8SFXHkk37xQCGJ8pC65ZiaQPxM073LK2uPfee42fPOrCBvKG1NU95wZ8o7Vt21avvfbaJm/c717r2rWrkRLb+5CSco17ceuBv0Bc0uBTDwmlfdYG7uM6EkzaJu5B8OVWleC9QaIWEBAQsFKjbuoWUjLQmc3GkdZgW2SBpAh7J2yyrJTF3VMROykZVMy2PL59Fi2QUGA7hTQF43ZsmHbYYQcjYZk7d64aNmyY2UPx/PPPj59Q6p577jELFjA2v/nmm9Xtt9+uunXrpoYMGWLuBUhPWBXKqjwhKmZ1JNvw2LQiSSI9SEOwL+I60hxswJBcvfXWW0aKxZ6OXENCiG3awQcfbFalIoFC0jVo0CATn4tffvnFPDd06FC17bbbxmeXA0kMcQthUPvuu298tjTcPCLlSwLp3uzZs8172PYIqRT3I9mh7JAcXXfddeZ50p/Ef/7zH5MG7vVJ4igXpGC58kh9UV5JkEeep1523XXX+GxpsFqX+0hDEuQPyRfpJ382PvbXxP7QBxufkHdvmdkypWyIMwlbpryTuknCtgmuC1k0ZY3UDjtKvgOe6du3b3x3dtD+nn32WW86k5g2bZoaMWKEaae8R4hbfCUgICAgYCVB+l6fqD7ZrPrII4+Mz0SqMAgPg5ZFck/FkpIStfvuu5t9Eu25JDBeR2XG4GNJHAP/3nvvbd7HYIiKqXfv3pnnGYghf127djXH3333ndnzkT1BeRd/LbiXvUA/+OADkx4GVUgWgMihHrMqTrDWWmuZAdwOnlxj5SqqX/b7ZCD+8MMPzapK9jL1DfYAkkMcvsEekGbS5iNQIJnHJHB9Qp64zqINQJpQ19k9K8kfJNvmNwlUprzfVy+AOKiTbHnkWR/5BuSRNNhNzJOA6JFeq1Z34ctfZeIDFSnTJP7973+b67ZMP/30U6Oqp81xjrb67bffmmu5MGbMGPXSSy8Z1Wwu0AYnTpxoVOiBqAUEBASslEgnamussUbGhQYDIRIW7J2snRlkBuLGoO9K3BjsIEfW5iwJBk6kVC6xAmx+jmQLgugDzzEgWhs4BthkHEnCxgDPvQympIsVkvzmPCs5OQeJ4zf3cewSHN7FvRA7rkPCKC7yzobwaYN/LixatEh16NAhPloO8sTG8vlKZ2oKIEKtW7cuRf4gdJC9NMIHAQNppBYCRkgjtS6Z9oF6I120Xx/yIWhcJ/406RftEbtFvg/s3vIBdoFIpJHg5gM2j0eiO2vWLLMKOiAgICBgpUJuogYgaSwGsKouS9wmTJiQUUdZ4saAguuOtAGYAdQlQxYQOyRbacBgGxUX6i0I1IIFC9Trr7+uJk2alCFnHD/xxBNq8uTJGcN/Brm7775b7bTTTmbQh5RBEpBQoF61PsUgeahT+/TpY1SpFixagODhENcO6I8//rgZbB966CFzXF6QftKRBOQGdSBpq00gzagDIdoA1StljKrRhwcffFDNnz/fqFB9JAh3I5QBKk8f0Uuqp5OA3HCN9/vUuxBA1JjbbLON2mKLLeKzywEp53nI1I477hifLQ3ev3DhQvMNsIgFSWu+YFFCGvnzAakpi0YCAgICAlY6lGRdTIBRtzVat8BoHcNq17jZGp9j2M5zVeGuYM6cOWZbK9c4HbcVGFy77/O5vLDbInG/BWlmkQRpduFbCIDhu7uggvdh2F5oEC/lV9tA2dIeKB/KKZs7EMqXkAbf4hUX1Bfv8y1CANQx9Z/WBgu50ILFEsn2ExAQEBAQUECk7/UJYWCV25lnnhmf8a/iZEB0iRvXBw4cWGrVHWGTTTYxRIu/7nkIDz7M3HOsqOvbt2+pc927d9dNmzY1v91B2kfMSBP3JYmZHWAtIAO+1YsXeXyHuSsxq4pQ1WaiNmvWrLwJjg9pdeGiMitJAW2UNKaROF9bcpFsV4GoBQQEBARUMdJXfWJ0zmq5hx9+2KhA8YnF6jN3FSee3lF3oqayKkTUVqiCXLWTT9WUpl5iJef7779vnrfqIVY28g728uR38p2oDLH94RkhWOacz64O5LMgAqDyRPVGfq16DfUrz5MXVLAycJvzhQJlzgIKVtvWJgixMSptDOTTbNJQE2LvlaYSx96LdpVmk4a9GCpzFpr4wKIPdmfgHS+88EJ8djlov/hZo934FkJQ3xjt0waELMdnl4O2jopXyGBGxUs7x9eeEDZzHBAQEBAQUGCk26gBXGiceuqpxtEsZIhByhIZ1yWHHfisyw0GQzvYMQBDmHiWeICPWKUtTiA+7l9nnXXM1lHff/+9ITTEyX2bxSvheJ5zI0eOzEnMcrkYsfmxxMwdnO27IWmkq5AgbtyK3Hrrrcaubs0114yv1ExQF7grgTxhnM8qXOzvfEizTbSo6HX2o11vvfUMQcQu7qijjjKrMl3YNuS2Xxe2PUDSfCTOtg3ai0skA1ELCAgICKhiZCdqGD3jagNJwrGOd3ufBMonsfARNx/5SVucwECIxI13M5jiLoTVoaA8EjMfMfNJzHwSQsiTlRCOihdTIB2yHu4LCd6FmxIkduSJ1bNIiHBNkY3EVDcgRBAfXFJQDkg5AemFUFGetvyqChBDFg1Ayg499FB14YUXZsrPSjqTbcgHX3tx4WvrFoGoBQQEBARUMdIXE4DZs2cbr+0WaXZEPtshGdjK2Av5jP/5jV1QcnEC9wlhis9oYysnZKWMjRmG6Unj/1w2ZhZp9m2+9Lj2VdxTlTZqvJv8YwtI/oT4mPJNM4CvDlBuGPqTPsqCupk+fboJFtKgTBopP3ZecMu6kODdpIN3y0QiYyfm1ouvDblI1mkSaW3dBfaYrg1nQEBAQEBAgZG+mABYwgDswGYHRcBg5tv020fcGBCTxM23OMG3Ko9nWEzQpEmTKiFm5NG38MDNK7Dvri6iZkG+SAtpX3vttU1ZuuVYlaBcqGPIIvVKGi18RM3CJVNuvVQGPhJIO0sStVwrO3117iKt/i1su+cdafcEBAQEBAQUAPkRNQY2BsiklIlrrsTCDmBJ4ga5geS4YIDjeZdwMHDyHpcM2EGXOFq0aGHOVQUxIz530CVuSEAyL7x7yy231Kuttlp8pnCwRCNJ1FxUh5TNJz3zIRtRA5Qh14knLY58QHpoV9RlMr9Joka5JNuQBe3giiuuMKuKr7vuOlPOyXDTTTeZ69Sz7zqrW2mPxxxzjB49enQgagEBAQEBVYncRI3NqhmY8pF6+YgbBIhBz0W+Ejfebwdd4rBEDRRCYuaqvSwxS6q6fGm95pprdPPmzeOjwiEfomZBeiAJ5LdQUrZs0jMfchE1C0u0aDPkLV+QH9KRjegliRouZXzl8Oyzz+pWrVqZvCXdwbiBjdYHDRrkvUbAnQzfBL/Z4P3OO++M3xAQEBAQEFBwZCdq2Ki1bNkylTxZ+IgbgzP3QagsIBflkbi5xM3aqBWKmAGfGpW0kUaXmCXTYglVoWHjzYeouaiMlI13WjJEHssj+cqXqFlQT+QL8u62Hx+oKwgo9eHWRRJJopZWL1OmTKmSOgsICAgICKhCpPtRA9Y9hxAHc1zZlZ245Nh///2VECFzzrrUYOWcECZzDpxyyinq448/LuVOga2ibrvtNuOGgb0w7SpI4sAFCKsM7b2sPGSboY4dO5o9KC3YXJutqlhJacF+kMThbjXEak72kezVq1d8Jko/qwrJD/dzLAQpvloY2FWLQjxKlXu+IF3WlQTpmzp1qinrNJcT+MWj7Gyd2PrLF9ST+5d9U7M0pwxYcUubEcJmVtO66aM9scpYCLjZtkzIZ3zFD3flZXLVpwVtkfoklLdMAwICAgICViDy86PG4ObzReUjbrhqwO0FZMMO/OX1pYZvLjv4A94N+eMZnOQmnariUNfnaNV3vlDnyFt5iU0uVJaouaDMceAKKRo1apQhY5AeSBz1ttlmm5n9OblWUVSUqAHqGrcpkEUIJemAoEEwL7roogzBz4VsRI24rAsXiHxlyzQgICAgIKCakd09hwxqZssnn7rSZ7uFuspVEQLiSKpKfSpLq560aizgqkqJpzzqwNoIq7orZF4pQ9Si2PeVlJQYteO7774bX60cyqv69IG09O/fXwv510LC47P5I031yW/K0KrAV4b2ExAQEBDwl0Pd4oiw+YHk7PnnnzcOXufMmWOkFQQkXnfddZeRYGy11VbmXI8ePYy0C0kJkjLO4Wh03LhxRk2J5INzbI/EX4AEhd9IRIgTiRkSFs4ROnXqlHk391pJXkBuUDdIItdYYw0jWULqSVkiVaO8qQ8c/K5IXH311UbaNX78eOOQ+IknnjBth7RXBkhfkaQhmauMxDAgICAgIGBFI6vqE8ydO7eMV3z26bT7cFqknQPJ8xVVP6K+ymWzVJtRCNVn0vYMlWCyzMpjy5YNFVV9oh6HRPrs0Kz9GgSLa7nSlFR9Dh48WHXt2rXUjhMgaW8ZEBAQEBBQC5Bd9RlQvaio6pPnUEULMTGqYnfFay5UZsVoeVWfvAv1NsFVeyeBuhZ3LJRF0rVLEknVJ+45fKtEKVPU+AEBAQEBAbUI2VWfATUbSMWs6rl58+ZKyI9RcZZH3YeUkkUeQnKMZAoVc8+ePY1aEmlbIUA8xItaE+mdEMmsiwVQcbMKmPyw+pf02P1Ec6Fly5ZeFfntt99eaZVqQEBAQEBAdSMQtVoGa3vWoUMH9cADDxjiA8k69thjK6UWhtygPsQmEbUhG5FDkCpry8bKzv79+xsbRNyZlIdEovbEzoz0sIIVUopKtzxAzUsefv31V6MSDQgICAgIqE0IRK2WoBDSs3xRCCkbEjCeQSJGWl0/eeUF6UEKBylFKkd68kkH93A/edh3333jswEBAQEBAbUHgajVYFSV9CxfVETKhsQLQokEjGeQiJV3kUIaIKVI5ZDOIaVDWpcGyo504KePPAQEBAQEBNRG5Fz1GVB9gFwgMTv77LPNTgzFxcVmdwVIWXLl7IrCsmXLzM4NX3zxhfrtt9/UPvvso6688kpzrX79+maFMLs8YCtWlWD3CcoLly6U17Rp0zLlh6QRx8n8RRoHwqrPgICAgIBaiOw7EwRULyAaG220kbr11lvVzTffbLbKqsn45JNPjDsMyOTSpUuNehLpXxogdg0bNoyP/Mh1T/I6hHGTTTYxblwgbQcffLDq06ePkea5krxA1AICAgICaiECUatJ+PLLL9XQoUNVly5d4jO1Ay+++KJaddVVTfp79+5tJIFJYNSPWhQJl29VZtr+rBZI8tirFULm7tXqAqKL777333+/zDsgaieddJKaN29efCYgICAgIKDmAmGIjK2BqAVUHtiLQZAefvhh7/6nvk36XUCwsHvDnsy3OIJFAew0MGHCBK+9GSSQ+FERn3XWWfHZ0thpp51MOt577734TEBAQEBAQM0FC/gWL15cEhYTBBQEbMTvI2ms/mSVJqpIH0nLtd0TJC7bogB3ZaePpNktzdq1a5cqiQsICAgICKhpaNSokdpss83Cqs+AygNbsOT2X4DZgF396VulynZRSMLSSBwrSyFZbKlFY00iF4nDZo3FBXvssYfacccd47MBAQEBAQG1B4GoBVQJkKLhzoMFBj73HLjWYE9SjPt9JA6/cbgm4bpduekiF4lDUsd11K3bbbddfDYgICAgIKB2IdioBVQaLIDABgypGLZqp512murXr1+qFAs1J+5GpkyZEp8pDbZ7YkEAkjKfW5Inn3xSzZ4927zHJ8l74YUXjGsOnrckEOJ29913q/nz55vjgICAgICAmgy8P4TFBAEFAerLN954w/hQ++mnnwxZ863cBNiMfffdd2Z1pw+s/sTlBqtI0/DBBx8Yezjf6lLAShniJz0WpGnAgAHqsssui88EBAQEBATUXASiFhAQEBAQEBBQQ2GJWrBRCwgICAgICAiokVDq/wGW+jkeZ9rTHgAAAABJRU5ErkJggg=="/>
          <p:cNvSpPr>
            <a:spLocks noChangeAspect="1" noChangeArrowheads="1"/>
          </p:cNvSpPr>
          <p:nvPr/>
        </p:nvSpPr>
        <p:spPr bwMode="auto">
          <a:xfrm>
            <a:off x="21272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5" cstate="print"/>
          <a:srcRect r="1983" b="9422"/>
          <a:stretch>
            <a:fillRect/>
          </a:stretch>
        </p:blipFill>
        <p:spPr bwMode="auto">
          <a:xfrm>
            <a:off x="21854" y="1263789"/>
            <a:ext cx="5377584" cy="1439365"/>
          </a:xfrm>
          <a:prstGeom prst="rect">
            <a:avLst/>
          </a:prstGeom>
          <a:noFill/>
          <a:ln w="9525">
            <a:noFill/>
            <a:miter lim="800000"/>
            <a:headEnd/>
            <a:tailEnd/>
          </a:ln>
        </p:spPr>
      </p:pic>
    </p:spTree>
    <p:extLst>
      <p:ext uri="{BB962C8B-B14F-4D97-AF65-F5344CB8AC3E}">
        <p14:creationId xmlns:p14="http://schemas.microsoft.com/office/powerpoint/2010/main" val="383809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FEAA-F4E0-1246-B1E7-DF336DE11A19}"/>
              </a:ext>
            </a:extLst>
          </p:cNvPr>
          <p:cNvSpPr>
            <a:spLocks noGrp="1"/>
          </p:cNvSpPr>
          <p:nvPr>
            <p:ph type="title"/>
          </p:nvPr>
        </p:nvSpPr>
        <p:spPr>
          <a:xfrm>
            <a:off x="644061" y="1"/>
            <a:ext cx="7886700" cy="477749"/>
          </a:xfrm>
        </p:spPr>
        <p:txBody>
          <a:bodyPr>
            <a:normAutofit/>
          </a:bodyPr>
          <a:lstStyle/>
          <a:p>
            <a:pPr algn="ctr"/>
            <a:r>
              <a:rPr lang="en-US" sz="2100" dirty="0"/>
              <a:t>Experimental Time Request</a:t>
            </a:r>
          </a:p>
        </p:txBody>
      </p:sp>
      <p:graphicFrame>
        <p:nvGraphicFramePr>
          <p:cNvPr id="6" name="Content Placeholder 5">
            <a:extLst>
              <a:ext uri="{FF2B5EF4-FFF2-40B4-BE49-F238E27FC236}">
                <a16:creationId xmlns:a16="http://schemas.microsoft.com/office/drawing/2014/main" id="{A33A3B09-4E77-B749-8153-C1844FE9A83A}"/>
              </a:ext>
            </a:extLst>
          </p:cNvPr>
          <p:cNvGraphicFramePr>
            <a:graphicFrameLocks noGrp="1"/>
          </p:cNvGraphicFramePr>
          <p:nvPr>
            <p:ph idx="1"/>
          </p:nvPr>
        </p:nvGraphicFramePr>
        <p:xfrm>
          <a:off x="628650" y="968528"/>
          <a:ext cx="7886700" cy="5562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615137945"/>
                    </a:ext>
                  </a:extLst>
                </a:gridCol>
                <a:gridCol w="2628900">
                  <a:extLst>
                    <a:ext uri="{9D8B030D-6E8A-4147-A177-3AD203B41FA5}">
                      <a16:colId xmlns:a16="http://schemas.microsoft.com/office/drawing/2014/main" val="2365650492"/>
                    </a:ext>
                  </a:extLst>
                </a:gridCol>
                <a:gridCol w="2628900">
                  <a:extLst>
                    <a:ext uri="{9D8B030D-6E8A-4147-A177-3AD203B41FA5}">
                      <a16:colId xmlns:a16="http://schemas.microsoft.com/office/drawing/2014/main" val="2983676112"/>
                    </a:ext>
                  </a:extLst>
                </a:gridCol>
              </a:tblGrid>
              <a:tr h="278130">
                <a:tc>
                  <a:txBody>
                    <a:bodyPr/>
                    <a:lstStyle/>
                    <a:p>
                      <a:pPr algn="ctr"/>
                      <a:r>
                        <a:rPr lang="en-US" sz="1100" dirty="0"/>
                        <a:t>Capability</a:t>
                      </a:r>
                    </a:p>
                  </a:txBody>
                  <a:tcPr marL="68580" marR="68580" marT="34290" marB="34290"/>
                </a:tc>
                <a:tc>
                  <a:txBody>
                    <a:bodyPr/>
                    <a:lstStyle/>
                    <a:p>
                      <a:pPr algn="ctr"/>
                      <a:r>
                        <a:rPr lang="en-US" sz="1100" dirty="0"/>
                        <a:t>Setup Hours</a:t>
                      </a:r>
                    </a:p>
                  </a:txBody>
                  <a:tcPr marL="68580" marR="68580" marT="34290" marB="34290"/>
                </a:tc>
                <a:tc>
                  <a:txBody>
                    <a:bodyPr/>
                    <a:lstStyle/>
                    <a:p>
                      <a:pPr algn="ctr"/>
                      <a:r>
                        <a:rPr lang="en-US" sz="1100" dirty="0"/>
                        <a:t>Running Hours</a:t>
                      </a:r>
                    </a:p>
                  </a:txBody>
                  <a:tcPr marL="68580" marR="68580" marT="34290" marB="34290"/>
                </a:tc>
                <a:extLst>
                  <a:ext uri="{0D108BD9-81ED-4DB2-BD59-A6C34878D82A}">
                    <a16:rowId xmlns:a16="http://schemas.microsoft.com/office/drawing/2014/main" val="401107034"/>
                  </a:ext>
                </a:extLst>
              </a:tr>
              <a:tr h="278130">
                <a:tc>
                  <a:txBody>
                    <a:bodyPr/>
                    <a:lstStyle/>
                    <a:p>
                      <a:pPr algn="ctr"/>
                      <a:r>
                        <a:rPr lang="en-US" sz="1100" dirty="0"/>
                        <a:t>ATF Facility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30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60</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bl>
          </a:graphicData>
        </a:graphic>
      </p:graphicFrame>
      <p:sp>
        <p:nvSpPr>
          <p:cNvPr id="8" name="TextBox 7">
            <a:extLst>
              <a:ext uri="{FF2B5EF4-FFF2-40B4-BE49-F238E27FC236}">
                <a16:creationId xmlns:a16="http://schemas.microsoft.com/office/drawing/2014/main" id="{8B694B9C-51DF-1B41-9225-691F9D253220}"/>
              </a:ext>
            </a:extLst>
          </p:cNvPr>
          <p:cNvSpPr txBox="1"/>
          <p:nvPr/>
        </p:nvSpPr>
        <p:spPr>
          <a:xfrm>
            <a:off x="3467528" y="608746"/>
            <a:ext cx="2459710" cy="346247"/>
          </a:xfrm>
          <a:prstGeom prst="rect">
            <a:avLst/>
          </a:prstGeom>
          <a:noFill/>
        </p:spPr>
        <p:txBody>
          <a:bodyPr wrap="none" lIns="68579" tIns="34289" rIns="68579" bIns="34289" rtlCol="0">
            <a:spAutoFit/>
          </a:bodyPr>
          <a:lstStyle/>
          <a:p>
            <a:r>
              <a:rPr lang="en-US" dirty="0"/>
              <a:t>CY2024 Time Request</a:t>
            </a:r>
          </a:p>
        </p:txBody>
      </p:sp>
      <p:graphicFrame>
        <p:nvGraphicFramePr>
          <p:cNvPr id="9" name="Content Placeholder 5">
            <a:extLst>
              <a:ext uri="{FF2B5EF4-FFF2-40B4-BE49-F238E27FC236}">
                <a16:creationId xmlns:a16="http://schemas.microsoft.com/office/drawing/2014/main" id="{12C37A2F-A990-9749-952B-CEF0455DCD9E}"/>
              </a:ext>
            </a:extLst>
          </p:cNvPr>
          <p:cNvGraphicFramePr>
            <a:graphicFrameLocks/>
          </p:cNvGraphicFramePr>
          <p:nvPr>
            <p:extLst>
              <p:ext uri="{D42A27DB-BD31-4B8C-83A1-F6EECF244321}">
                <p14:modId xmlns:p14="http://schemas.microsoft.com/office/powerpoint/2010/main" val="2497634219"/>
              </p:ext>
            </p:extLst>
          </p:nvPr>
        </p:nvGraphicFramePr>
        <p:xfrm>
          <a:off x="614424" y="2571750"/>
          <a:ext cx="7886700" cy="5562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615137945"/>
                    </a:ext>
                  </a:extLst>
                </a:gridCol>
                <a:gridCol w="2628900">
                  <a:extLst>
                    <a:ext uri="{9D8B030D-6E8A-4147-A177-3AD203B41FA5}">
                      <a16:colId xmlns:a16="http://schemas.microsoft.com/office/drawing/2014/main" val="2365650492"/>
                    </a:ext>
                  </a:extLst>
                </a:gridCol>
                <a:gridCol w="2628900">
                  <a:extLst>
                    <a:ext uri="{9D8B030D-6E8A-4147-A177-3AD203B41FA5}">
                      <a16:colId xmlns:a16="http://schemas.microsoft.com/office/drawing/2014/main" val="2983676112"/>
                    </a:ext>
                  </a:extLst>
                </a:gridCol>
              </a:tblGrid>
              <a:tr h="278130">
                <a:tc>
                  <a:txBody>
                    <a:bodyPr/>
                    <a:lstStyle/>
                    <a:p>
                      <a:pPr algn="ctr"/>
                      <a:r>
                        <a:rPr lang="en-US" sz="1100" dirty="0"/>
                        <a:t>Capability</a:t>
                      </a:r>
                    </a:p>
                  </a:txBody>
                  <a:tcPr marL="68580" marR="68580" marT="34290" marB="34290"/>
                </a:tc>
                <a:tc>
                  <a:txBody>
                    <a:bodyPr/>
                    <a:lstStyle/>
                    <a:p>
                      <a:pPr algn="ctr"/>
                      <a:r>
                        <a:rPr lang="en-US" sz="1100" dirty="0"/>
                        <a:t>Setup Hours</a:t>
                      </a:r>
                    </a:p>
                  </a:txBody>
                  <a:tcPr marL="68580" marR="68580" marT="34290" marB="34290"/>
                </a:tc>
                <a:tc>
                  <a:txBody>
                    <a:bodyPr/>
                    <a:lstStyle/>
                    <a:p>
                      <a:pPr algn="ctr"/>
                      <a:r>
                        <a:rPr lang="en-US" sz="1100" dirty="0"/>
                        <a:t>Running Hours</a:t>
                      </a:r>
                    </a:p>
                  </a:txBody>
                  <a:tcPr marL="68580" marR="68580" marT="34290" marB="34290"/>
                </a:tc>
                <a:extLst>
                  <a:ext uri="{0D108BD9-81ED-4DB2-BD59-A6C34878D82A}">
                    <a16:rowId xmlns:a16="http://schemas.microsoft.com/office/drawing/2014/main" val="401107034"/>
                  </a:ext>
                </a:extLst>
              </a:tr>
              <a:tr h="278130">
                <a:tc>
                  <a:txBody>
                    <a:bodyPr/>
                    <a:lstStyle/>
                    <a:p>
                      <a:pPr algn="ctr"/>
                      <a:r>
                        <a:rPr lang="en-US" sz="1100" dirty="0"/>
                        <a:t>ATF Facility</a:t>
                      </a:r>
                    </a:p>
                  </a:txBody>
                  <a:tcPr marL="68580" marR="68580" marT="34290" marB="34290">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30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100" dirty="0"/>
                        <a:t>60</a:t>
                      </a:r>
                    </a:p>
                  </a:txBody>
                  <a:tcPr marL="68580" marR="68580" marT="34290" marB="34290">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bl>
          </a:graphicData>
        </a:graphic>
      </p:graphicFrame>
      <p:sp>
        <p:nvSpPr>
          <p:cNvPr id="12" name="TextBox 11">
            <a:extLst>
              <a:ext uri="{FF2B5EF4-FFF2-40B4-BE49-F238E27FC236}">
                <a16:creationId xmlns:a16="http://schemas.microsoft.com/office/drawing/2014/main" id="{038A15D9-E89D-0948-B156-6FDD73380BE4}"/>
              </a:ext>
            </a:extLst>
          </p:cNvPr>
          <p:cNvSpPr txBox="1"/>
          <p:nvPr/>
        </p:nvSpPr>
        <p:spPr>
          <a:xfrm>
            <a:off x="1067190" y="1891791"/>
            <a:ext cx="7260385" cy="346249"/>
          </a:xfrm>
          <a:prstGeom prst="rect">
            <a:avLst/>
          </a:prstGeom>
          <a:noFill/>
        </p:spPr>
        <p:txBody>
          <a:bodyPr wrap="none" lIns="68579" tIns="34289" rIns="68579" bIns="34289" rtlCol="0">
            <a:spAutoFit/>
          </a:bodyPr>
          <a:lstStyle/>
          <a:p>
            <a:r>
              <a:rPr lang="en-US" dirty="0"/>
              <a:t>Time Estimate for Remaining Years of Experiment (including CY2024)</a:t>
            </a:r>
          </a:p>
        </p:txBody>
      </p:sp>
      <p:sp>
        <p:nvSpPr>
          <p:cNvPr id="4" name="TextBox 3">
            <a:extLst>
              <a:ext uri="{FF2B5EF4-FFF2-40B4-BE49-F238E27FC236}">
                <a16:creationId xmlns:a16="http://schemas.microsoft.com/office/drawing/2014/main" id="{84C21788-809E-F36E-FCEE-38EF0CC630B5}"/>
              </a:ext>
            </a:extLst>
          </p:cNvPr>
          <p:cNvSpPr txBox="1"/>
          <p:nvPr/>
        </p:nvSpPr>
        <p:spPr>
          <a:xfrm>
            <a:off x="644061" y="3634844"/>
            <a:ext cx="7778969" cy="923330"/>
          </a:xfrm>
          <a:prstGeom prst="rect">
            <a:avLst/>
          </a:prstGeom>
          <a:noFill/>
        </p:spPr>
        <p:txBody>
          <a:bodyPr wrap="square">
            <a:spAutoFit/>
          </a:bodyPr>
          <a:lstStyle/>
          <a:p>
            <a:r>
              <a:rPr lang="en-US" b="0" i="0" u="none" strike="noStrike" dirty="0">
                <a:solidFill>
                  <a:srgbClr val="1D2228"/>
                </a:solidFill>
                <a:effectLst/>
                <a:latin typeface="Helvetica Neue" panose="02000503000000020004" pitchFamily="2" charset="0"/>
              </a:rPr>
              <a:t>We are requesting an extension into this year, which we believe will be approved, as there is an understanding that I needed to pass my comprehensive exam before spending time at BNL.</a:t>
            </a:r>
            <a:endParaRPr lang="en-US" dirty="0"/>
          </a:p>
        </p:txBody>
      </p:sp>
    </p:spTree>
    <p:extLst>
      <p:ext uri="{BB962C8B-B14F-4D97-AF65-F5344CB8AC3E}">
        <p14:creationId xmlns:p14="http://schemas.microsoft.com/office/powerpoint/2010/main" val="339680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065B6-4EBD-3E1F-7895-EDABD71B86E3}"/>
              </a:ext>
            </a:extLst>
          </p:cNvPr>
          <p:cNvSpPr>
            <a:spLocks noGrp="1"/>
          </p:cNvSpPr>
          <p:nvPr>
            <p:ph idx="1"/>
          </p:nvPr>
        </p:nvSpPr>
        <p:spPr>
          <a:xfrm>
            <a:off x="316523" y="1591407"/>
            <a:ext cx="4378569" cy="1960685"/>
          </a:xfrm>
        </p:spPr>
        <p:txBody>
          <a:bodyPr/>
          <a:lstStyle/>
          <a:p>
            <a:pPr algn="just"/>
            <a:r>
              <a:rPr lang="en-US" kern="100" dirty="0">
                <a:latin typeface="Calibri" panose="020F0502020204030204" pitchFamily="34" charset="0"/>
                <a:ea typeface="Calibri" panose="020F0502020204030204" pitchFamily="34" charset="0"/>
                <a:cs typeface="Times New Roman" panose="02020603050405020304" pitchFamily="18" charset="0"/>
              </a:rPr>
              <a: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ur work deals with the initial electron beam generation at the main facility in the RF photocathode electron gun using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Nd:Yag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photocathode drive laser.</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4E61FAED-261F-3D97-6CD0-F304317A88A0}"/>
              </a:ext>
            </a:extLst>
          </p:cNvPr>
          <p:cNvSpPr>
            <a:spLocks noGrp="1"/>
          </p:cNvSpPr>
          <p:nvPr>
            <p:ph type="dt" sz="half" idx="10"/>
          </p:nvPr>
        </p:nvSpPr>
        <p:spPr/>
        <p:txBody>
          <a:bodyPr/>
          <a:lstStyle/>
          <a:p>
            <a:fld id="{E74FDEAD-430B-7F4E-92F7-D650392F4A6E}" type="datetime1">
              <a:rPr lang="en-US" smtClean="0"/>
              <a:t>1/17/24</a:t>
            </a:fld>
            <a:endParaRPr lang="en-US" dirty="0"/>
          </a:p>
        </p:txBody>
      </p:sp>
      <p:sp>
        <p:nvSpPr>
          <p:cNvPr id="5" name="Title 4">
            <a:extLst>
              <a:ext uri="{FF2B5EF4-FFF2-40B4-BE49-F238E27FC236}">
                <a16:creationId xmlns:a16="http://schemas.microsoft.com/office/drawing/2014/main" id="{DA9C9964-2517-9D86-5523-2B1283759AB0}"/>
              </a:ext>
            </a:extLst>
          </p:cNvPr>
          <p:cNvSpPr>
            <a:spLocks noGrp="1"/>
          </p:cNvSpPr>
          <p:nvPr>
            <p:ph type="title"/>
          </p:nvPr>
        </p:nvSpPr>
        <p:spPr/>
        <p:txBody>
          <a:bodyPr/>
          <a:lstStyle/>
          <a:p>
            <a:r>
              <a:rPr lang="en-US" sz="1800" dirty="0">
                <a:latin typeface="Calibri" panose="020F0502020204030204" pitchFamily="34" charset="0"/>
                <a:ea typeface="Calibri" panose="020F0502020204030204" pitchFamily="34"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Accelerator Test Facility at Brookhaven National Laboratory</a:t>
            </a:r>
            <a:r>
              <a:rPr lang="en-US" dirty="0">
                <a:effectLst/>
              </a:rPr>
              <a:t> </a:t>
            </a:r>
            <a:endParaRPr lang="en-US" dirty="0"/>
          </a:p>
        </p:txBody>
      </p:sp>
      <p:pic>
        <p:nvPicPr>
          <p:cNvPr id="6" name="Picture 5">
            <a:extLst>
              <a:ext uri="{FF2B5EF4-FFF2-40B4-BE49-F238E27FC236}">
                <a16:creationId xmlns:a16="http://schemas.microsoft.com/office/drawing/2014/main" id="{BD070CA5-308D-F6A1-FCB6-242DA5BF969F}"/>
              </a:ext>
            </a:extLst>
          </p:cNvPr>
          <p:cNvPicPr>
            <a:picLocks noChangeAspect="1"/>
          </p:cNvPicPr>
          <p:nvPr/>
        </p:nvPicPr>
        <p:blipFill rotWithShape="1">
          <a:blip r:embed="rId2">
            <a:extLst>
              <a:ext uri="{28A0092B-C50C-407E-A947-70E740481C1C}">
                <a14:useLocalDpi xmlns:a14="http://schemas.microsoft.com/office/drawing/2010/main" val="0"/>
              </a:ext>
            </a:extLst>
          </a:blip>
          <a:srcRect l="17878"/>
          <a:stretch/>
        </p:blipFill>
        <p:spPr bwMode="auto">
          <a:xfrm>
            <a:off x="5281442" y="1371721"/>
            <a:ext cx="3100558" cy="2877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C07791-3D1C-E4D5-5B8C-A53CBDA715B3}"/>
              </a:ext>
            </a:extLst>
          </p:cNvPr>
          <p:cNvSpPr txBox="1"/>
          <p:nvPr/>
        </p:nvSpPr>
        <p:spPr>
          <a:xfrm>
            <a:off x="6216162" y="4314458"/>
            <a:ext cx="1969477"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ATF at BNL.</a:t>
            </a:r>
            <a:r>
              <a:rPr lang="en-US" dirty="0">
                <a:effectLst/>
              </a:rPr>
              <a:t> </a:t>
            </a:r>
            <a:endParaRPr lang="en-US" dirty="0"/>
          </a:p>
        </p:txBody>
      </p:sp>
    </p:spTree>
    <p:extLst>
      <p:ext uri="{BB962C8B-B14F-4D97-AF65-F5344CB8AC3E}">
        <p14:creationId xmlns:p14="http://schemas.microsoft.com/office/powerpoint/2010/main" val="267043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300BF-1EFE-5B81-332E-25672E775809}"/>
              </a:ext>
            </a:extLst>
          </p:cNvPr>
          <p:cNvSpPr>
            <a:spLocks noGrp="1"/>
          </p:cNvSpPr>
          <p:nvPr>
            <p:ph idx="1"/>
          </p:nvPr>
        </p:nvSpPr>
        <p:spPr>
          <a:xfrm>
            <a:off x="408252" y="1069663"/>
            <a:ext cx="4796793" cy="3559405"/>
          </a:xfrm>
        </p:spPr>
        <p:txBody>
          <a:bodyPr/>
          <a:lstStyle/>
          <a:p>
            <a:pPr algn="just">
              <a:buFont typeface="Arial" pitchFamily="34" charset="0"/>
              <a:buChar char="•"/>
            </a:pPr>
            <a:r>
              <a:rPr lang="en-US" sz="1200" dirty="0">
                <a:latin typeface="Raleway" pitchFamily="2" charset="77"/>
                <a:cs typeface="Arial" pitchFamily="34" charset="0"/>
              </a:rPr>
              <a:t>In this project, Brookhaven National Lab and the University of New Mexico (UNM) will test control of a laser system. The quality of the laser pulses drives the quality of the electron beam. </a:t>
            </a:r>
          </a:p>
          <a:p>
            <a:pPr algn="just">
              <a:buFont typeface="Arial" pitchFamily="34" charset="0"/>
              <a:buChar char="•"/>
            </a:pPr>
            <a:r>
              <a:rPr lang="en-US" sz="1200" dirty="0">
                <a:latin typeface="Raleway" pitchFamily="2" charset="77"/>
                <a:cs typeface="Arial" pitchFamily="34" charset="0"/>
              </a:rPr>
              <a:t>The high brightness electron gun is also the ideal test bed for the impact of the laser quality on the electron beam quality.</a:t>
            </a:r>
          </a:p>
          <a:p>
            <a:pPr algn="just">
              <a:buFont typeface="Arial" pitchFamily="34" charset="0"/>
              <a:buChar char="•"/>
            </a:pPr>
            <a:r>
              <a:rPr lang="en-US" sz="1200" dirty="0">
                <a:latin typeface="Raleway" pitchFamily="2" charset="77"/>
                <a:cs typeface="Arial" pitchFamily="34" charset="0"/>
              </a:rPr>
              <a:t>We will optimize and stabilize the electron beam (length, charge distribution, transverse profile, etc.).</a:t>
            </a:r>
            <a:endParaRPr lang="en-US" sz="1200" dirty="0">
              <a:latin typeface="Raleway" pitchFamily="2" charset="77"/>
            </a:endParaRPr>
          </a:p>
          <a:p>
            <a:pPr algn="just"/>
            <a:r>
              <a:rPr lang="en-US" sz="1200" dirty="0">
                <a:latin typeface="Raleway" pitchFamily="2" charset="77"/>
              </a:rPr>
              <a:t>In this research, our goal is to reliably tune a laser and photoinjector system suite to deliver the desired electron bunch.</a:t>
            </a:r>
          </a:p>
          <a:p>
            <a:pPr algn="just"/>
            <a:r>
              <a:rPr lang="en-US" sz="1200" dirty="0">
                <a:latin typeface="Raleway" pitchFamily="2" charset="77"/>
              </a:rPr>
              <a:t>At the ATF,  the fine-tunability of the laser parameters are of extreme importance as we try to model further applications of the photoinjector. </a:t>
            </a:r>
          </a:p>
          <a:p>
            <a:pPr algn="just"/>
            <a:r>
              <a:rPr lang="en-US" sz="1200" dirty="0">
                <a:latin typeface="Raleway" pitchFamily="2" charset="77"/>
              </a:rPr>
              <a:t>In our program we are implementing a spatial light modulator to manipulate the phase space.</a:t>
            </a:r>
          </a:p>
          <a:p>
            <a:pPr algn="just"/>
            <a:endParaRPr lang="en-US" sz="1100" dirty="0">
              <a:latin typeface="Raleway" pitchFamily="2" charset="77"/>
            </a:endParaRPr>
          </a:p>
        </p:txBody>
      </p:sp>
      <p:sp>
        <p:nvSpPr>
          <p:cNvPr id="3" name="Title 2">
            <a:extLst>
              <a:ext uri="{FF2B5EF4-FFF2-40B4-BE49-F238E27FC236}">
                <a16:creationId xmlns:a16="http://schemas.microsoft.com/office/drawing/2014/main" id="{54358C51-624B-D321-8ADE-0899131DA15D}"/>
              </a:ext>
            </a:extLst>
          </p:cNvPr>
          <p:cNvSpPr>
            <a:spLocks noGrp="1"/>
          </p:cNvSpPr>
          <p:nvPr>
            <p:ph type="title"/>
          </p:nvPr>
        </p:nvSpPr>
        <p:spPr>
          <a:xfrm>
            <a:off x="-623454" y="65601"/>
            <a:ext cx="9144000" cy="640081"/>
          </a:xfrm>
        </p:spPr>
        <p:txBody>
          <a:bodyPr/>
          <a:lstStyle/>
          <a:p>
            <a:br>
              <a:rPr lang="en-US" sz="1600" dirty="0">
                <a:latin typeface="Century Gothic" panose="020B0502020202020204" pitchFamily="34" charset="0"/>
              </a:rPr>
            </a:br>
            <a:endParaRPr lang="en-US" sz="1600" dirty="0"/>
          </a:p>
        </p:txBody>
      </p:sp>
      <p:sp>
        <p:nvSpPr>
          <p:cNvPr id="4" name="TextBox 3">
            <a:extLst>
              <a:ext uri="{FF2B5EF4-FFF2-40B4-BE49-F238E27FC236}">
                <a16:creationId xmlns:a16="http://schemas.microsoft.com/office/drawing/2014/main" id="{5B881263-884A-B5AD-4688-74425AD1D34F}"/>
              </a:ext>
            </a:extLst>
          </p:cNvPr>
          <p:cNvSpPr txBox="1"/>
          <p:nvPr/>
        </p:nvSpPr>
        <p:spPr>
          <a:xfrm>
            <a:off x="1837592" y="-76024"/>
            <a:ext cx="6330461" cy="923330"/>
          </a:xfrm>
          <a:prstGeom prst="rect">
            <a:avLst/>
          </a:prstGeom>
          <a:noFill/>
        </p:spPr>
        <p:txBody>
          <a:bodyPr wrap="square" rtlCol="0">
            <a:spAutoFit/>
          </a:bodyPr>
          <a:lstStyle/>
          <a:p>
            <a:r>
              <a:rPr lang="en-US" b="1" dirty="0">
                <a:solidFill>
                  <a:schemeClr val="accent1"/>
                </a:solidFill>
              </a:rPr>
              <a:t>		</a:t>
            </a:r>
            <a:r>
              <a:rPr lang="en-US" sz="1600" b="1" dirty="0">
                <a:solidFill>
                  <a:schemeClr val="accent1"/>
                </a:solidFill>
              </a:rPr>
              <a:t>Abstract </a:t>
            </a:r>
          </a:p>
          <a:p>
            <a:r>
              <a:rPr lang="en-US"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“Photocathode drive laser control for an RF electron gun”</a:t>
            </a:r>
          </a:p>
          <a:p>
            <a:endParaRPr lang="en-US" b="1" dirty="0">
              <a:solidFill>
                <a:schemeClr val="accent1"/>
              </a:solidFill>
            </a:endParaRPr>
          </a:p>
        </p:txBody>
      </p:sp>
      <p:pic>
        <p:nvPicPr>
          <p:cNvPr id="6" name="Picture 5">
            <a:extLst>
              <a:ext uri="{FF2B5EF4-FFF2-40B4-BE49-F238E27FC236}">
                <a16:creationId xmlns:a16="http://schemas.microsoft.com/office/drawing/2014/main" id="{7BCA38AB-9C03-D88A-2645-1C94087DDD97}"/>
              </a:ext>
            </a:extLst>
          </p:cNvPr>
          <p:cNvPicPr/>
          <p:nvPr/>
        </p:nvPicPr>
        <p:blipFill>
          <a:blip r:embed="rId3"/>
          <a:stretch/>
        </p:blipFill>
        <p:spPr>
          <a:xfrm>
            <a:off x="5540045" y="1393580"/>
            <a:ext cx="3305016" cy="2197996"/>
          </a:xfrm>
          <a:prstGeom prst="rect">
            <a:avLst/>
          </a:prstGeom>
          <a:ln>
            <a:noFill/>
          </a:ln>
        </p:spPr>
      </p:pic>
      <p:sp>
        <p:nvSpPr>
          <p:cNvPr id="7" name="TextBox 6">
            <a:extLst>
              <a:ext uri="{FF2B5EF4-FFF2-40B4-BE49-F238E27FC236}">
                <a16:creationId xmlns:a16="http://schemas.microsoft.com/office/drawing/2014/main" id="{5AD8BC23-A8C9-AC21-3C0C-A66B6AC28876}"/>
              </a:ext>
            </a:extLst>
          </p:cNvPr>
          <p:cNvSpPr txBox="1"/>
          <p:nvPr/>
        </p:nvSpPr>
        <p:spPr>
          <a:xfrm>
            <a:off x="6523892" y="3591576"/>
            <a:ext cx="2453054" cy="261610"/>
          </a:xfrm>
          <a:prstGeom prst="rect">
            <a:avLst/>
          </a:prstGeom>
          <a:noFill/>
        </p:spPr>
        <p:txBody>
          <a:bodyPr wrap="square" rtlCol="0">
            <a:spAutoFit/>
          </a:bodyPr>
          <a:lstStyle/>
          <a:p>
            <a:r>
              <a:rPr lang="en-US" sz="1100" b="1" dirty="0">
                <a:latin typeface="Raleway" pitchFamily="2" charset="77"/>
              </a:rPr>
              <a:t>Experimental setup</a:t>
            </a:r>
          </a:p>
        </p:txBody>
      </p:sp>
    </p:spTree>
    <p:extLst>
      <p:ext uri="{BB962C8B-B14F-4D97-AF65-F5344CB8AC3E}">
        <p14:creationId xmlns:p14="http://schemas.microsoft.com/office/powerpoint/2010/main" val="8794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2583" y="712958"/>
            <a:ext cx="6024282" cy="4209221"/>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1600" dirty="0">
                <a:latin typeface="Raleway" pitchFamily="2" charset="0"/>
              </a:rPr>
              <a:t>The research objectives of the work can be summarized simply by breaking the work into the following steps.</a:t>
            </a:r>
          </a:p>
        </p:txBody>
      </p:sp>
      <p:sp>
        <p:nvSpPr>
          <p:cNvPr id="4" name="Rectangle 3"/>
          <p:cNvSpPr/>
          <p:nvPr/>
        </p:nvSpPr>
        <p:spPr>
          <a:xfrm>
            <a:off x="0" y="705682"/>
            <a:ext cx="20955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latin typeface="Raleway" pitchFamily="2" charset="0"/>
            </a:endParaRPr>
          </a:p>
        </p:txBody>
      </p:sp>
      <p:sp>
        <p:nvSpPr>
          <p:cNvPr id="5" name="Rectangle 4">
            <a:extLst>
              <a:ext uri="{FF2B5EF4-FFF2-40B4-BE49-F238E27FC236}">
                <a16:creationId xmlns:a16="http://schemas.microsoft.com/office/drawing/2014/main" id="{CF7A42B8-F2AA-45C0-800E-7197B06ECA06}"/>
              </a:ext>
            </a:extLst>
          </p:cNvPr>
          <p:cNvSpPr/>
          <p:nvPr/>
        </p:nvSpPr>
        <p:spPr>
          <a:xfrm>
            <a:off x="535443" y="1740600"/>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Research Objectives</a:t>
            </a:r>
            <a:endParaRPr lang="en-ID" sz="2000" b="1" dirty="0">
              <a:latin typeface="Century Gothic" panose="020B0502020202020204" pitchFamily="34" charset="0"/>
            </a:endParaRPr>
          </a:p>
        </p:txBody>
      </p:sp>
      <p:sp>
        <p:nvSpPr>
          <p:cNvPr id="6" name="Rectangle 5"/>
          <p:cNvSpPr/>
          <p:nvPr/>
        </p:nvSpPr>
        <p:spPr>
          <a:xfrm>
            <a:off x="1561231" y="2586737"/>
            <a:ext cx="184731" cy="461665"/>
          </a:xfrm>
          <a:prstGeom prst="rect">
            <a:avLst/>
          </a:prstGeom>
          <a:noFill/>
        </p:spPr>
        <p:txBody>
          <a:bodyPr wrap="none" lIns="91440" tIns="45720" rIns="91440" bIns="45720">
            <a:spAutoFit/>
          </a:bodyPr>
          <a:lstStyle/>
          <a:p>
            <a:pPr algn="ctr"/>
            <a:endParaRPr lang="en-US" sz="2400" b="1" cap="none" spc="0" dirty="0">
              <a:ln w="0"/>
              <a:solidFill>
                <a:schemeClr val="bg1"/>
              </a:solidFill>
              <a:effectLst>
                <a:outerShdw blurRad="38100" dist="19050" dir="2700000" algn="tl" rotWithShape="0">
                  <a:schemeClr val="dk1">
                    <a:alpha val="40000"/>
                  </a:schemeClr>
                </a:outerShdw>
              </a:effectLst>
              <a:latin typeface="Raleway" pitchFamily="2" charset="0"/>
            </a:endParaRPr>
          </a:p>
        </p:txBody>
      </p:sp>
      <p:sp>
        <p:nvSpPr>
          <p:cNvPr id="7" name="Rounded Rectangle 6"/>
          <p:cNvSpPr/>
          <p:nvPr/>
        </p:nvSpPr>
        <p:spPr>
          <a:xfrm>
            <a:off x="3339659" y="1957404"/>
            <a:ext cx="4787147" cy="376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Raleway" pitchFamily="2" charset="77"/>
              </a:rPr>
              <a:t>Designing the Experimental Setup</a:t>
            </a:r>
            <a:endParaRPr lang="en-US" sz="1600" dirty="0">
              <a:ln w="0"/>
              <a:solidFill>
                <a:schemeClr val="bg1"/>
              </a:solidFill>
              <a:effectLst>
                <a:outerShdw blurRad="38100" dist="25400" dir="5400000" algn="ctr" rotWithShape="0">
                  <a:srgbClr val="6E747A">
                    <a:alpha val="43000"/>
                  </a:srgbClr>
                </a:outerShdw>
              </a:effectLst>
              <a:latin typeface="Raleway" pitchFamily="2" charset="77"/>
            </a:endParaRPr>
          </a:p>
        </p:txBody>
      </p:sp>
      <p:sp>
        <p:nvSpPr>
          <p:cNvPr id="8" name="Rounded Rectangle 7"/>
          <p:cNvSpPr/>
          <p:nvPr/>
        </p:nvSpPr>
        <p:spPr>
          <a:xfrm>
            <a:off x="3307187" y="2461186"/>
            <a:ext cx="4787153" cy="3765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25400" dir="5400000" algn="ctr" rotWithShape="0">
                    <a:srgbClr val="6E747A">
                      <a:alpha val="43000"/>
                    </a:srgbClr>
                  </a:outerShdw>
                </a:effectLst>
                <a:latin typeface="Raleway" pitchFamily="2" charset="0"/>
              </a:rPr>
              <a:t>Demonstrating the Control using ML Algorithms</a:t>
            </a:r>
          </a:p>
        </p:txBody>
      </p:sp>
      <p:sp>
        <p:nvSpPr>
          <p:cNvPr id="9" name="Rounded Rectangle 8"/>
          <p:cNvSpPr/>
          <p:nvPr/>
        </p:nvSpPr>
        <p:spPr>
          <a:xfrm>
            <a:off x="3307187" y="2949600"/>
            <a:ext cx="4787153" cy="3765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aleway" pitchFamily="2" charset="0"/>
              </a:rPr>
              <a:t>Data Modeling</a:t>
            </a:r>
            <a:endParaRPr lang="en-US" sz="1600" dirty="0">
              <a:ln w="0"/>
              <a:solidFill>
                <a:schemeClr val="bg1"/>
              </a:solidFill>
              <a:effectLst>
                <a:outerShdw blurRad="38100" dist="19050" dir="2700000" algn="tl" rotWithShape="0">
                  <a:schemeClr val="dk1">
                    <a:alpha val="40000"/>
                  </a:schemeClr>
                </a:outerShdw>
              </a:effectLst>
              <a:latin typeface="Raleway" pitchFamily="2" charset="0"/>
            </a:endParaRPr>
          </a:p>
        </p:txBody>
      </p:sp>
      <p:sp>
        <p:nvSpPr>
          <p:cNvPr id="10" name="Rounded Rectangle 9"/>
          <p:cNvSpPr/>
          <p:nvPr/>
        </p:nvSpPr>
        <p:spPr>
          <a:xfrm>
            <a:off x="3307184" y="3918959"/>
            <a:ext cx="4787153" cy="3765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aleway" pitchFamily="2" charset="0"/>
              </a:rPr>
              <a:t>Testing the model.</a:t>
            </a:r>
          </a:p>
        </p:txBody>
      </p:sp>
      <p:sp>
        <p:nvSpPr>
          <p:cNvPr id="11" name="Rounded Rectangle 10"/>
          <p:cNvSpPr/>
          <p:nvPr/>
        </p:nvSpPr>
        <p:spPr>
          <a:xfrm>
            <a:off x="3307185" y="3430545"/>
            <a:ext cx="4787153" cy="376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aleway" pitchFamily="2" charset="0"/>
              </a:rPr>
              <a:t>Training of the model and loading process</a:t>
            </a:r>
          </a:p>
        </p:txBody>
      </p:sp>
    </p:spTree>
    <p:extLst>
      <p:ext uri="{BB962C8B-B14F-4D97-AF65-F5344CB8AC3E}">
        <p14:creationId xmlns:p14="http://schemas.microsoft.com/office/powerpoint/2010/main" val="5839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55BD7-94CA-E0FD-9631-ACB5582BE1AE}"/>
              </a:ext>
            </a:extLst>
          </p:cNvPr>
          <p:cNvSpPr>
            <a:spLocks noGrp="1"/>
          </p:cNvSpPr>
          <p:nvPr>
            <p:ph idx="1"/>
          </p:nvPr>
        </p:nvSpPr>
        <p:spPr/>
        <p:txBody>
          <a:bodyPr/>
          <a:lstStyle/>
          <a:p>
            <a:pPr marL="1057237" lvl="4" indent="-285750">
              <a:buFont typeface="Arial" panose="020B0604020202020204" pitchFamily="34" charset="0"/>
              <a:buChar char="•"/>
            </a:pPr>
            <a:endParaRPr lang="en-US" dirty="0">
              <a:solidFill>
                <a:srgbClr val="374151"/>
              </a:solidFill>
              <a:highlight>
                <a:srgbClr val="FFFF00"/>
              </a:highlight>
              <a:latin typeface="Söhne"/>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Conducting a study of a high brightness photoinjector.</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Goal: Configure and analyze parameters for efficient laser shaping for the electron beam generation.</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Utilizing machine learning techniques and algorithms for optimization and control.</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Simulations using the electromagnetics suite first-principles code VSIM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not only the ATF but also using a second research infrastructure - the ALCF (Argonne Leadership Computing Facility)</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Applying machine learning techniques to improve the electron beam brightness by reducing its emittance.</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Date Placeholder 2">
            <a:extLst>
              <a:ext uri="{FF2B5EF4-FFF2-40B4-BE49-F238E27FC236}">
                <a16:creationId xmlns:a16="http://schemas.microsoft.com/office/drawing/2014/main" id="{540C825E-5F65-C041-5D1B-3CB8DF651683}"/>
              </a:ext>
            </a:extLst>
          </p:cNvPr>
          <p:cNvSpPr>
            <a:spLocks noGrp="1"/>
          </p:cNvSpPr>
          <p:nvPr>
            <p:ph type="dt" sz="half" idx="10"/>
          </p:nvPr>
        </p:nvSpPr>
        <p:spPr/>
        <p:txBody>
          <a:bodyPr/>
          <a:lstStyle/>
          <a:p>
            <a:endParaRPr lang="en-US" dirty="0"/>
          </a:p>
        </p:txBody>
      </p:sp>
      <p:sp>
        <p:nvSpPr>
          <p:cNvPr id="5" name="Title 4">
            <a:extLst>
              <a:ext uri="{FF2B5EF4-FFF2-40B4-BE49-F238E27FC236}">
                <a16:creationId xmlns:a16="http://schemas.microsoft.com/office/drawing/2014/main" id="{77EB0992-1E86-B30E-B701-0AD73D01FC7C}"/>
              </a:ext>
            </a:extLst>
          </p:cNvPr>
          <p:cNvSpPr>
            <a:spLocks noGrp="1"/>
          </p:cNvSpPr>
          <p:nvPr>
            <p:ph type="title"/>
          </p:nvPr>
        </p:nvSpPr>
        <p:spPr/>
        <p:txBody>
          <a:bodyPr/>
          <a:lstStyle/>
          <a:p>
            <a:r>
              <a:rPr lang="en-US" dirty="0"/>
              <a:t>Research Objectives</a:t>
            </a:r>
          </a:p>
        </p:txBody>
      </p:sp>
    </p:spTree>
    <p:extLst>
      <p:ext uri="{BB962C8B-B14F-4D97-AF65-F5344CB8AC3E}">
        <p14:creationId xmlns:p14="http://schemas.microsoft.com/office/powerpoint/2010/main" val="191787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D909B77-CA05-474B-8C8A-74524248FD13}"/>
              </a:ext>
            </a:extLst>
          </p:cNvPr>
          <p:cNvPicPr>
            <a:picLocks noGrp="1" noChangeAspect="1"/>
          </p:cNvPicPr>
          <p:nvPr>
            <p:ph type="pic" sz="quarter" idx="10"/>
          </p:nvPr>
        </p:nvPicPr>
        <p:blipFill rotWithShape="1">
          <a:blip r:embed="rId3">
            <a:alphaModFix amt="61000"/>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7930"/>
                    </a14:imgEffect>
                  </a14:imgLayer>
                </a14:imgProps>
              </a:ext>
              <a:ext uri="{28A0092B-C50C-407E-A947-70E740481C1C}">
                <a14:useLocalDpi xmlns:a14="http://schemas.microsoft.com/office/drawing/2010/main" val="0"/>
              </a:ext>
            </a:extLst>
          </a:blip>
          <a:srcRect l="2735" t="36276" b="3738"/>
          <a:stretch/>
        </p:blipFill>
        <p:spPr>
          <a:xfrm>
            <a:off x="0" y="1"/>
            <a:ext cx="9144000" cy="3704341"/>
          </a:xfrm>
        </p:spPr>
      </p:pic>
      <p:sp>
        <p:nvSpPr>
          <p:cNvPr id="8" name="Rectangle 7">
            <a:extLst>
              <a:ext uri="{FF2B5EF4-FFF2-40B4-BE49-F238E27FC236}">
                <a16:creationId xmlns:a16="http://schemas.microsoft.com/office/drawing/2014/main" id="{C94ECF9C-03D0-4F09-B36A-1E180D5C1238}"/>
              </a:ext>
            </a:extLst>
          </p:cNvPr>
          <p:cNvSpPr/>
          <p:nvPr/>
        </p:nvSpPr>
        <p:spPr>
          <a:xfrm>
            <a:off x="3124090" y="152400"/>
            <a:ext cx="4415497" cy="49911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9" name="TextBox 8">
            <a:extLst>
              <a:ext uri="{FF2B5EF4-FFF2-40B4-BE49-F238E27FC236}">
                <a16:creationId xmlns:a16="http://schemas.microsoft.com/office/drawing/2014/main" id="{E662B7BB-FF09-45E6-A27B-AE076A436E93}"/>
              </a:ext>
            </a:extLst>
          </p:cNvPr>
          <p:cNvSpPr txBox="1"/>
          <p:nvPr/>
        </p:nvSpPr>
        <p:spPr>
          <a:xfrm>
            <a:off x="3521832" y="475553"/>
            <a:ext cx="4415497" cy="1015663"/>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Detailed Scientific Case </a:t>
            </a:r>
          </a:p>
        </p:txBody>
      </p:sp>
      <p:sp>
        <p:nvSpPr>
          <p:cNvPr id="10" name="Rectangle 9">
            <a:extLst>
              <a:ext uri="{FF2B5EF4-FFF2-40B4-BE49-F238E27FC236}">
                <a16:creationId xmlns:a16="http://schemas.microsoft.com/office/drawing/2014/main" id="{ED3AB0E7-0789-4B02-A27B-B8D6D03256EC}"/>
              </a:ext>
            </a:extLst>
          </p:cNvPr>
          <p:cNvSpPr/>
          <p:nvPr/>
        </p:nvSpPr>
        <p:spPr>
          <a:xfrm>
            <a:off x="3544458" y="1465786"/>
            <a:ext cx="3574760" cy="1448666"/>
          </a:xfrm>
          <a:prstGeom prst="rect">
            <a:avLst/>
          </a:prstGeom>
        </p:spPr>
        <p:txBody>
          <a:bodyPr wrap="square">
            <a:spAutoFit/>
          </a:bodyPr>
          <a:lstStyle/>
          <a:p>
            <a:pPr>
              <a:lnSpc>
                <a:spcPct val="150000"/>
              </a:lnSpc>
            </a:pPr>
            <a:r>
              <a:rPr lang="en-US" sz="1200" dirty="0">
                <a:solidFill>
                  <a:schemeClr val="bg1"/>
                </a:solidFill>
                <a:latin typeface="Calibri" panose="020F0502020204030204" pitchFamily="34" charset="0"/>
                <a:cs typeface="Calibri" panose="020F0502020204030204" pitchFamily="34" charset="0"/>
              </a:rPr>
              <a:t>In modeling the system, the primary aim is to investigate several model structures and use these to inform the controller design. Instead of building conventional controller, I will build a NN based controller.</a:t>
            </a:r>
            <a:endParaRPr lang="en-US" sz="1200" dirty="0">
              <a:solidFill>
                <a:schemeClr val="bg1"/>
              </a:solidFill>
              <a:highlight>
                <a:srgbClr val="000080"/>
              </a:highlight>
              <a:latin typeface="Calibri" panose="020F0502020204030204" pitchFamily="34" charset="0"/>
              <a:cs typeface="Calibri" panose="020F0502020204030204" pitchFamily="34" charset="0"/>
            </a:endParaRPr>
          </a:p>
        </p:txBody>
      </p:sp>
      <p:sp>
        <p:nvSpPr>
          <p:cNvPr id="14" name="Freeform 45">
            <a:extLst>
              <a:ext uri="{FF2B5EF4-FFF2-40B4-BE49-F238E27FC236}">
                <a16:creationId xmlns:a16="http://schemas.microsoft.com/office/drawing/2014/main" id="{BBC8A79C-F62E-4B58-815B-7CCF3ECD03AC}"/>
              </a:ext>
            </a:extLst>
          </p:cNvPr>
          <p:cNvSpPr>
            <a:spLocks noEditPoints="1"/>
          </p:cNvSpPr>
          <p:nvPr/>
        </p:nvSpPr>
        <p:spPr bwMode="auto">
          <a:xfrm>
            <a:off x="3650885" y="3485808"/>
            <a:ext cx="560250" cy="644819"/>
          </a:xfrm>
          <a:custGeom>
            <a:avLst/>
            <a:gdLst>
              <a:gd name="T0" fmla="*/ 84 w 112"/>
              <a:gd name="T1" fmla="*/ 76 h 128"/>
              <a:gd name="T2" fmla="*/ 48 w 112"/>
              <a:gd name="T3" fmla="*/ 76 h 128"/>
              <a:gd name="T4" fmla="*/ 44 w 112"/>
              <a:gd name="T5" fmla="*/ 80 h 128"/>
              <a:gd name="T6" fmla="*/ 48 w 112"/>
              <a:gd name="T7" fmla="*/ 84 h 128"/>
              <a:gd name="T8" fmla="*/ 84 w 112"/>
              <a:gd name="T9" fmla="*/ 84 h 128"/>
              <a:gd name="T10" fmla="*/ 88 w 112"/>
              <a:gd name="T11" fmla="*/ 80 h 128"/>
              <a:gd name="T12" fmla="*/ 84 w 112"/>
              <a:gd name="T13" fmla="*/ 76 h 128"/>
              <a:gd name="T14" fmla="*/ 84 w 112"/>
              <a:gd name="T15" fmla="*/ 56 h 128"/>
              <a:gd name="T16" fmla="*/ 48 w 112"/>
              <a:gd name="T17" fmla="*/ 56 h 128"/>
              <a:gd name="T18" fmla="*/ 44 w 112"/>
              <a:gd name="T19" fmla="*/ 60 h 128"/>
              <a:gd name="T20" fmla="*/ 48 w 112"/>
              <a:gd name="T21" fmla="*/ 64 h 128"/>
              <a:gd name="T22" fmla="*/ 84 w 112"/>
              <a:gd name="T23" fmla="*/ 64 h 128"/>
              <a:gd name="T24" fmla="*/ 88 w 112"/>
              <a:gd name="T25" fmla="*/ 60 h 128"/>
              <a:gd name="T26" fmla="*/ 84 w 112"/>
              <a:gd name="T27" fmla="*/ 56 h 128"/>
              <a:gd name="T28" fmla="*/ 84 w 112"/>
              <a:gd name="T29" fmla="*/ 0 h 128"/>
              <a:gd name="T30" fmla="*/ 36 w 112"/>
              <a:gd name="T31" fmla="*/ 0 h 128"/>
              <a:gd name="T32" fmla="*/ 20 w 112"/>
              <a:gd name="T33" fmla="*/ 16 h 128"/>
              <a:gd name="T34" fmla="*/ 15 w 112"/>
              <a:gd name="T35" fmla="*/ 16 h 128"/>
              <a:gd name="T36" fmla="*/ 0 w 112"/>
              <a:gd name="T37" fmla="*/ 32 h 128"/>
              <a:gd name="T38" fmla="*/ 0 w 112"/>
              <a:gd name="T39" fmla="*/ 112 h 128"/>
              <a:gd name="T40" fmla="*/ 16 w 112"/>
              <a:gd name="T41" fmla="*/ 128 h 128"/>
              <a:gd name="T42" fmla="*/ 76 w 112"/>
              <a:gd name="T43" fmla="*/ 128 h 128"/>
              <a:gd name="T44" fmla="*/ 92 w 112"/>
              <a:gd name="T45" fmla="*/ 112 h 128"/>
              <a:gd name="T46" fmla="*/ 96 w 112"/>
              <a:gd name="T47" fmla="*/ 112 h 128"/>
              <a:gd name="T48" fmla="*/ 112 w 112"/>
              <a:gd name="T49" fmla="*/ 96 h 128"/>
              <a:gd name="T50" fmla="*/ 112 w 112"/>
              <a:gd name="T51" fmla="*/ 40 h 128"/>
              <a:gd name="T52" fmla="*/ 112 w 112"/>
              <a:gd name="T53" fmla="*/ 32 h 128"/>
              <a:gd name="T54" fmla="*/ 84 w 112"/>
              <a:gd name="T55" fmla="*/ 0 h 128"/>
              <a:gd name="T56" fmla="*/ 76 w 112"/>
              <a:gd name="T57" fmla="*/ 120 h 128"/>
              <a:gd name="T58" fmla="*/ 16 w 112"/>
              <a:gd name="T59" fmla="*/ 120 h 128"/>
              <a:gd name="T60" fmla="*/ 8 w 112"/>
              <a:gd name="T61" fmla="*/ 112 h 128"/>
              <a:gd name="T62" fmla="*/ 8 w 112"/>
              <a:gd name="T63" fmla="*/ 32 h 128"/>
              <a:gd name="T64" fmla="*/ 16 w 112"/>
              <a:gd name="T65" fmla="*/ 24 h 128"/>
              <a:gd name="T66" fmla="*/ 20 w 112"/>
              <a:gd name="T67" fmla="*/ 24 h 128"/>
              <a:gd name="T68" fmla="*/ 20 w 112"/>
              <a:gd name="T69" fmla="*/ 96 h 128"/>
              <a:gd name="T70" fmla="*/ 36 w 112"/>
              <a:gd name="T71" fmla="*/ 112 h 128"/>
              <a:gd name="T72" fmla="*/ 84 w 112"/>
              <a:gd name="T73" fmla="*/ 112 h 128"/>
              <a:gd name="T74" fmla="*/ 76 w 112"/>
              <a:gd name="T75" fmla="*/ 120 h 128"/>
              <a:gd name="T76" fmla="*/ 104 w 112"/>
              <a:gd name="T77" fmla="*/ 96 h 128"/>
              <a:gd name="T78" fmla="*/ 96 w 112"/>
              <a:gd name="T79" fmla="*/ 104 h 128"/>
              <a:gd name="T80" fmla="*/ 36 w 112"/>
              <a:gd name="T81" fmla="*/ 104 h 128"/>
              <a:gd name="T82" fmla="*/ 28 w 112"/>
              <a:gd name="T83" fmla="*/ 96 h 128"/>
              <a:gd name="T84" fmla="*/ 28 w 112"/>
              <a:gd name="T85" fmla="*/ 16 h 128"/>
              <a:gd name="T86" fmla="*/ 36 w 112"/>
              <a:gd name="T87" fmla="*/ 8 h 128"/>
              <a:gd name="T88" fmla="*/ 76 w 112"/>
              <a:gd name="T89" fmla="*/ 8 h 128"/>
              <a:gd name="T90" fmla="*/ 76 w 112"/>
              <a:gd name="T91" fmla="*/ 24 h 128"/>
              <a:gd name="T92" fmla="*/ 92 w 112"/>
              <a:gd name="T93" fmla="*/ 40 h 128"/>
              <a:gd name="T94" fmla="*/ 104 w 112"/>
              <a:gd name="T95" fmla="*/ 40 h 128"/>
              <a:gd name="T96" fmla="*/ 104 w 112"/>
              <a:gd name="T97" fmla="*/ 96 h 128"/>
              <a:gd name="T98" fmla="*/ 92 w 112"/>
              <a:gd name="T99" fmla="*/ 32 h 128"/>
              <a:gd name="T100" fmla="*/ 84 w 112"/>
              <a:gd name="T101" fmla="*/ 20 h 128"/>
              <a:gd name="T102" fmla="*/ 84 w 112"/>
              <a:gd name="T103" fmla="*/ 8 h 128"/>
              <a:gd name="T104" fmla="*/ 84 w 112"/>
              <a:gd name="T105" fmla="*/ 8 h 128"/>
              <a:gd name="T106" fmla="*/ 104 w 112"/>
              <a:gd name="T107" fmla="*/ 32 h 128"/>
              <a:gd name="T108" fmla="*/ 92 w 112"/>
              <a:gd name="T109"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8">
                <a:moveTo>
                  <a:pt x="84" y="76"/>
                </a:moveTo>
                <a:cubicBezTo>
                  <a:pt x="48" y="76"/>
                  <a:pt x="48" y="76"/>
                  <a:pt x="48" y="76"/>
                </a:cubicBezTo>
                <a:cubicBezTo>
                  <a:pt x="46" y="76"/>
                  <a:pt x="44" y="78"/>
                  <a:pt x="44" y="80"/>
                </a:cubicBezTo>
                <a:cubicBezTo>
                  <a:pt x="44" y="82"/>
                  <a:pt x="46" y="84"/>
                  <a:pt x="48" y="84"/>
                </a:cubicBezTo>
                <a:cubicBezTo>
                  <a:pt x="84" y="84"/>
                  <a:pt x="84" y="84"/>
                  <a:pt x="84" y="84"/>
                </a:cubicBezTo>
                <a:cubicBezTo>
                  <a:pt x="86" y="84"/>
                  <a:pt x="88" y="82"/>
                  <a:pt x="88" y="80"/>
                </a:cubicBezTo>
                <a:cubicBezTo>
                  <a:pt x="88" y="78"/>
                  <a:pt x="86" y="76"/>
                  <a:pt x="84" y="76"/>
                </a:cubicBezTo>
                <a:close/>
                <a:moveTo>
                  <a:pt x="84" y="56"/>
                </a:moveTo>
                <a:cubicBezTo>
                  <a:pt x="48" y="56"/>
                  <a:pt x="48" y="56"/>
                  <a:pt x="48" y="56"/>
                </a:cubicBezTo>
                <a:cubicBezTo>
                  <a:pt x="46" y="56"/>
                  <a:pt x="44" y="58"/>
                  <a:pt x="44" y="60"/>
                </a:cubicBezTo>
                <a:cubicBezTo>
                  <a:pt x="44" y="62"/>
                  <a:pt x="46" y="64"/>
                  <a:pt x="48" y="64"/>
                </a:cubicBezTo>
                <a:cubicBezTo>
                  <a:pt x="84" y="64"/>
                  <a:pt x="84" y="64"/>
                  <a:pt x="84" y="64"/>
                </a:cubicBezTo>
                <a:cubicBezTo>
                  <a:pt x="86" y="64"/>
                  <a:pt x="88" y="62"/>
                  <a:pt x="88" y="60"/>
                </a:cubicBezTo>
                <a:cubicBezTo>
                  <a:pt x="88" y="58"/>
                  <a:pt x="86" y="56"/>
                  <a:pt x="84" y="56"/>
                </a:cubicBezTo>
                <a:close/>
                <a:moveTo>
                  <a:pt x="84" y="0"/>
                </a:moveTo>
                <a:cubicBezTo>
                  <a:pt x="84" y="0"/>
                  <a:pt x="36" y="0"/>
                  <a:pt x="36" y="0"/>
                </a:cubicBezTo>
                <a:cubicBezTo>
                  <a:pt x="28" y="0"/>
                  <a:pt x="20" y="8"/>
                  <a:pt x="20" y="16"/>
                </a:cubicBezTo>
                <a:cubicBezTo>
                  <a:pt x="15" y="16"/>
                  <a:pt x="15" y="16"/>
                  <a:pt x="15" y="16"/>
                </a:cubicBezTo>
                <a:cubicBezTo>
                  <a:pt x="7" y="16"/>
                  <a:pt x="0" y="24"/>
                  <a:pt x="0" y="32"/>
                </a:cubicBezTo>
                <a:cubicBezTo>
                  <a:pt x="0" y="112"/>
                  <a:pt x="0" y="112"/>
                  <a:pt x="0" y="112"/>
                </a:cubicBezTo>
                <a:cubicBezTo>
                  <a:pt x="0" y="120"/>
                  <a:pt x="8" y="128"/>
                  <a:pt x="16" y="128"/>
                </a:cubicBezTo>
                <a:cubicBezTo>
                  <a:pt x="76" y="128"/>
                  <a:pt x="76" y="128"/>
                  <a:pt x="76" y="128"/>
                </a:cubicBezTo>
                <a:cubicBezTo>
                  <a:pt x="84" y="128"/>
                  <a:pt x="92" y="120"/>
                  <a:pt x="92" y="112"/>
                </a:cubicBezTo>
                <a:cubicBezTo>
                  <a:pt x="96" y="112"/>
                  <a:pt x="96" y="112"/>
                  <a:pt x="96" y="112"/>
                </a:cubicBezTo>
                <a:cubicBezTo>
                  <a:pt x="104" y="112"/>
                  <a:pt x="112" y="104"/>
                  <a:pt x="112" y="96"/>
                </a:cubicBezTo>
                <a:cubicBezTo>
                  <a:pt x="112" y="40"/>
                  <a:pt x="112" y="40"/>
                  <a:pt x="112" y="40"/>
                </a:cubicBezTo>
                <a:cubicBezTo>
                  <a:pt x="112" y="32"/>
                  <a:pt x="112" y="32"/>
                  <a:pt x="112" y="32"/>
                </a:cubicBezTo>
                <a:lnTo>
                  <a:pt x="84" y="0"/>
                </a:lnTo>
                <a:close/>
                <a:moveTo>
                  <a:pt x="76" y="120"/>
                </a:moveTo>
                <a:cubicBezTo>
                  <a:pt x="16" y="120"/>
                  <a:pt x="16" y="120"/>
                  <a:pt x="16" y="120"/>
                </a:cubicBezTo>
                <a:cubicBezTo>
                  <a:pt x="12" y="120"/>
                  <a:pt x="8" y="116"/>
                  <a:pt x="8" y="112"/>
                </a:cubicBezTo>
                <a:cubicBezTo>
                  <a:pt x="8" y="32"/>
                  <a:pt x="8" y="32"/>
                  <a:pt x="8" y="32"/>
                </a:cubicBezTo>
                <a:cubicBezTo>
                  <a:pt x="8" y="28"/>
                  <a:pt x="11" y="24"/>
                  <a:pt x="16" y="24"/>
                </a:cubicBezTo>
                <a:cubicBezTo>
                  <a:pt x="20" y="24"/>
                  <a:pt x="20" y="24"/>
                  <a:pt x="20" y="24"/>
                </a:cubicBezTo>
                <a:cubicBezTo>
                  <a:pt x="20" y="96"/>
                  <a:pt x="20" y="96"/>
                  <a:pt x="20" y="96"/>
                </a:cubicBezTo>
                <a:cubicBezTo>
                  <a:pt x="20" y="104"/>
                  <a:pt x="28" y="112"/>
                  <a:pt x="36" y="112"/>
                </a:cubicBezTo>
                <a:cubicBezTo>
                  <a:pt x="84" y="112"/>
                  <a:pt x="84" y="112"/>
                  <a:pt x="84" y="112"/>
                </a:cubicBezTo>
                <a:cubicBezTo>
                  <a:pt x="84" y="116"/>
                  <a:pt x="80" y="120"/>
                  <a:pt x="76" y="120"/>
                </a:cubicBezTo>
                <a:close/>
                <a:moveTo>
                  <a:pt x="104" y="96"/>
                </a:moveTo>
                <a:cubicBezTo>
                  <a:pt x="104" y="100"/>
                  <a:pt x="100" y="104"/>
                  <a:pt x="96" y="104"/>
                </a:cubicBezTo>
                <a:cubicBezTo>
                  <a:pt x="36" y="104"/>
                  <a:pt x="36" y="104"/>
                  <a:pt x="36" y="104"/>
                </a:cubicBezTo>
                <a:cubicBezTo>
                  <a:pt x="32" y="104"/>
                  <a:pt x="28" y="100"/>
                  <a:pt x="28" y="96"/>
                </a:cubicBezTo>
                <a:cubicBezTo>
                  <a:pt x="28" y="16"/>
                  <a:pt x="28" y="16"/>
                  <a:pt x="28" y="16"/>
                </a:cubicBezTo>
                <a:cubicBezTo>
                  <a:pt x="28" y="12"/>
                  <a:pt x="32" y="8"/>
                  <a:pt x="36" y="8"/>
                </a:cubicBezTo>
                <a:cubicBezTo>
                  <a:pt x="76" y="8"/>
                  <a:pt x="76" y="8"/>
                  <a:pt x="76" y="8"/>
                </a:cubicBezTo>
                <a:cubicBezTo>
                  <a:pt x="76" y="17"/>
                  <a:pt x="76" y="24"/>
                  <a:pt x="76" y="24"/>
                </a:cubicBezTo>
                <a:cubicBezTo>
                  <a:pt x="76" y="32"/>
                  <a:pt x="83" y="40"/>
                  <a:pt x="92" y="40"/>
                </a:cubicBezTo>
                <a:cubicBezTo>
                  <a:pt x="92" y="40"/>
                  <a:pt x="96" y="40"/>
                  <a:pt x="104" y="40"/>
                </a:cubicBezTo>
                <a:lnTo>
                  <a:pt x="104" y="96"/>
                </a:lnTo>
                <a:close/>
                <a:moveTo>
                  <a:pt x="92" y="32"/>
                </a:moveTo>
                <a:cubicBezTo>
                  <a:pt x="88" y="32"/>
                  <a:pt x="84" y="24"/>
                  <a:pt x="84" y="20"/>
                </a:cubicBezTo>
                <a:cubicBezTo>
                  <a:pt x="84" y="20"/>
                  <a:pt x="84" y="16"/>
                  <a:pt x="84" y="8"/>
                </a:cubicBezTo>
                <a:cubicBezTo>
                  <a:pt x="84" y="8"/>
                  <a:pt x="84" y="8"/>
                  <a:pt x="84" y="8"/>
                </a:cubicBezTo>
                <a:cubicBezTo>
                  <a:pt x="104" y="32"/>
                  <a:pt x="104" y="32"/>
                  <a:pt x="104" y="32"/>
                </a:cubicBezTo>
                <a:lnTo>
                  <a:pt x="92" y="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7" name="TextBox 16">
            <a:extLst>
              <a:ext uri="{FF2B5EF4-FFF2-40B4-BE49-F238E27FC236}">
                <a16:creationId xmlns:a16="http://schemas.microsoft.com/office/drawing/2014/main" id="{DE1C24F6-C6EB-4682-AE74-529F1FF7550D}"/>
              </a:ext>
            </a:extLst>
          </p:cNvPr>
          <p:cNvSpPr txBox="1"/>
          <p:nvPr/>
        </p:nvSpPr>
        <p:spPr>
          <a:xfrm>
            <a:off x="4557166" y="3704342"/>
            <a:ext cx="2982421" cy="1015663"/>
          </a:xfrm>
          <a:prstGeom prst="rect">
            <a:avLst/>
          </a:prstGeom>
          <a:noFill/>
        </p:spPr>
        <p:txBody>
          <a:bodyPr wrap="square" rtlCol="0">
            <a:spAutoFit/>
          </a:bodyPr>
          <a:lstStyle/>
          <a:p>
            <a:pPr algn="r"/>
            <a:r>
              <a:rPr lang="en-US" sz="1200" dirty="0">
                <a:solidFill>
                  <a:schemeClr val="bg1"/>
                </a:solidFill>
                <a:latin typeface="Calibri" panose="020F0502020204030204" pitchFamily="34" charset="0"/>
                <a:cs typeface="Calibri" panose="020F0502020204030204" pitchFamily="34" charset="0"/>
              </a:rPr>
              <a:t>The major objectives are</a:t>
            </a:r>
          </a:p>
          <a:p>
            <a:pPr algn="r"/>
            <a:r>
              <a:rPr lang="en-US" sz="1200" dirty="0">
                <a:solidFill>
                  <a:schemeClr val="bg1"/>
                </a:solidFill>
                <a:latin typeface="Calibri" panose="020F0502020204030204" pitchFamily="34" charset="0"/>
                <a:cs typeface="Calibri" panose="020F0502020204030204" pitchFamily="34" charset="0"/>
              </a:rPr>
              <a:t>     The combination of surrogate model’s         inputs</a:t>
            </a:r>
          </a:p>
          <a:p>
            <a:pPr algn="r"/>
            <a:r>
              <a:rPr lang="en-US" sz="1200" dirty="0">
                <a:solidFill>
                  <a:schemeClr val="bg1"/>
                </a:solidFill>
                <a:latin typeface="Calibri" panose="020F0502020204030204" pitchFamily="34" charset="0"/>
                <a:cs typeface="Calibri" panose="020F0502020204030204" pitchFamily="34" charset="0"/>
              </a:rPr>
              <a:t>     The choice of data training set</a:t>
            </a:r>
          </a:p>
          <a:p>
            <a:pPr algn="r"/>
            <a:r>
              <a:rPr lang="en-US" sz="1200" dirty="0">
                <a:solidFill>
                  <a:schemeClr val="bg1"/>
                </a:solidFill>
                <a:latin typeface="Calibri" panose="020F0502020204030204" pitchFamily="34" charset="0"/>
                <a:cs typeface="Calibri" panose="020F0502020204030204" pitchFamily="34" charset="0"/>
              </a:rPr>
              <a:t>     The AI System. </a:t>
            </a:r>
          </a:p>
        </p:txBody>
      </p:sp>
      <p:cxnSp>
        <p:nvCxnSpPr>
          <p:cNvPr id="3" name="Straight Connector 2">
            <a:extLst>
              <a:ext uri="{FF2B5EF4-FFF2-40B4-BE49-F238E27FC236}">
                <a16:creationId xmlns:a16="http://schemas.microsoft.com/office/drawing/2014/main" id="{FEB25473-07B2-4F4D-A8F4-419BD15E8EE6}"/>
              </a:ext>
            </a:extLst>
          </p:cNvPr>
          <p:cNvCxnSpPr>
            <a:cxnSpLocks/>
          </p:cNvCxnSpPr>
          <p:nvPr/>
        </p:nvCxnSpPr>
        <p:spPr>
          <a:xfrm>
            <a:off x="6073776" y="3704342"/>
            <a:ext cx="136842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691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0531B-A78F-C4F7-441B-FFC7DEEA6C80}"/>
              </a:ext>
            </a:extLst>
          </p:cNvPr>
          <p:cNvSpPr txBox="1"/>
          <p:nvPr/>
        </p:nvSpPr>
        <p:spPr>
          <a:xfrm>
            <a:off x="2060193" y="0"/>
            <a:ext cx="579133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Use of VSIM</a:t>
            </a:r>
          </a:p>
        </p:txBody>
      </p:sp>
      <p:sp>
        <p:nvSpPr>
          <p:cNvPr id="4" name="TextBox 3">
            <a:extLst>
              <a:ext uri="{FF2B5EF4-FFF2-40B4-BE49-F238E27FC236}">
                <a16:creationId xmlns:a16="http://schemas.microsoft.com/office/drawing/2014/main" id="{C3179452-9A41-17EA-6A21-2075E289378C}"/>
              </a:ext>
            </a:extLst>
          </p:cNvPr>
          <p:cNvSpPr txBox="1"/>
          <p:nvPr/>
        </p:nvSpPr>
        <p:spPr>
          <a:xfrm>
            <a:off x="1674934" y="1178169"/>
            <a:ext cx="5794131" cy="2492990"/>
          </a:xfrm>
          <a:prstGeom prst="rect">
            <a:avLst/>
          </a:prstGeom>
          <a:noFill/>
        </p:spPr>
        <p:txBody>
          <a:bodyPr wrap="square" rtlCol="0">
            <a:spAutoFit/>
          </a:bodyPr>
          <a:lstStyle/>
          <a:p>
            <a:pPr marL="171450" marR="0" indent="-171450" algn="just">
              <a:spcBef>
                <a:spcPts val="0"/>
              </a:spcBef>
              <a:spcAft>
                <a:spcPts val="0"/>
              </a:spcAft>
              <a:buFont typeface="Arial" panose="020B0604020202020204" pitchFamily="34" charset="0"/>
              <a:buChar char="•"/>
            </a:pPr>
            <a:r>
              <a:rPr lang="en-US" sz="1200" dirty="0">
                <a:solidFill>
                  <a:srgbClr val="1D2228"/>
                </a:solidFill>
                <a:latin typeface="Helvetica Neue" panose="02000503000000020004" pitchFamily="2" charset="0"/>
              </a:rPr>
              <a:t>I am </a:t>
            </a:r>
            <a:r>
              <a:rPr lang="en-US" sz="1200" b="0" i="0" u="none" strike="noStrike" dirty="0">
                <a:solidFill>
                  <a:srgbClr val="1D2228"/>
                </a:solidFill>
                <a:effectLst/>
                <a:latin typeface="Helvetica Neue" panose="02000503000000020004" pitchFamily="2" charset="0"/>
              </a:rPr>
              <a:t>working on VSIM for the simulations that is installed on ALCF (Argonne leadership computing Facilities).</a:t>
            </a:r>
            <a:endParaRPr lang="en-US" sz="1200" kern="100" dirty="0">
              <a:effectLst/>
              <a:latin typeface="Raleway" pitchFamily="2" charset="77"/>
              <a:ea typeface="Calibri" panose="020F0502020204030204" pitchFamily="34" charset="0"/>
              <a:cs typeface="Times New Roman" panose="02020603050405020304" pitchFamily="18" charset="0"/>
            </a:endParaRPr>
          </a:p>
          <a:p>
            <a:pPr marL="171450" marR="0" indent="-171450" algn="just">
              <a:spcBef>
                <a:spcPts val="0"/>
              </a:spcBef>
              <a:spcAft>
                <a:spcPts val="0"/>
              </a:spcAft>
              <a:buFont typeface="Arial" panose="020B0604020202020204" pitchFamily="34" charset="0"/>
              <a:buChar char="•"/>
            </a:pPr>
            <a:r>
              <a:rPr lang="en-US" sz="1200" kern="100" dirty="0">
                <a:effectLst/>
                <a:latin typeface="Raleway" pitchFamily="2" charset="77"/>
                <a:ea typeface="Calibri" panose="020F0502020204030204" pitchFamily="34" charset="0"/>
                <a:cs typeface="Times New Roman" panose="02020603050405020304" pitchFamily="18" charset="0"/>
              </a:rPr>
              <a:t>I am working VSIM to create surrogate datasets that are the outcomes of simulations rather than only collecting or managing experimental data. </a:t>
            </a:r>
          </a:p>
          <a:p>
            <a:pPr marL="171450" marR="0" indent="-171450" algn="just">
              <a:spcBef>
                <a:spcPts val="0"/>
              </a:spcBef>
              <a:spcAft>
                <a:spcPts val="0"/>
              </a:spcAft>
              <a:buFont typeface="Arial" panose="020B0604020202020204" pitchFamily="34" charset="0"/>
              <a:buChar char="•"/>
            </a:pPr>
            <a:r>
              <a:rPr lang="en-US" sz="1200" kern="100" dirty="0">
                <a:effectLst/>
                <a:latin typeface="Raleway" pitchFamily="2" charset="77"/>
                <a:ea typeface="Calibri" panose="020F0502020204030204" pitchFamily="34" charset="0"/>
                <a:cs typeface="Times New Roman" panose="02020603050405020304" pitchFamily="18" charset="0"/>
              </a:rPr>
              <a:t>These datasets are essential for understanding complex systems and phenomena that are otherwise too difficult or impossible to measure directly, e.g. the relationship between an otherwise typical operational setpoints for the drive laser (e.g. intensity, spot size), RF gun input power etc. and the added SLM on the electron beam parameters “measured” downstream at an emittance diagnostic (or in simulation the 3D phase space). </a:t>
            </a:r>
          </a:p>
          <a:p>
            <a:pPr marL="171450" marR="0" indent="-171450" algn="just">
              <a:spcBef>
                <a:spcPts val="0"/>
              </a:spcBef>
              <a:spcAft>
                <a:spcPts val="0"/>
              </a:spcAft>
              <a:buFont typeface="Arial" panose="020B0604020202020204" pitchFamily="34" charset="0"/>
              <a:buChar char="•"/>
            </a:pPr>
            <a:r>
              <a:rPr lang="en-US" sz="1200" kern="100" dirty="0">
                <a:effectLst/>
                <a:latin typeface="Raleway" pitchFamily="2" charset="77"/>
                <a:ea typeface="Calibri" panose="020F0502020204030204" pitchFamily="34" charset="0"/>
                <a:cs typeface="Times New Roman" panose="02020603050405020304" pitchFamily="18" charset="0"/>
              </a:rPr>
              <a:t>I </a:t>
            </a:r>
            <a:r>
              <a:rPr lang="en-US" sz="1200" kern="100" dirty="0">
                <a:latin typeface="Raleway" pitchFamily="2" charset="77"/>
                <a:ea typeface="Calibri" panose="020F0502020204030204" pitchFamily="34" charset="0"/>
                <a:cs typeface="Times New Roman" panose="02020603050405020304" pitchFamily="18" charset="0"/>
              </a:rPr>
              <a:t>am working on </a:t>
            </a:r>
            <a:r>
              <a:rPr lang="en-US" sz="1200" kern="100" dirty="0">
                <a:effectLst/>
                <a:latin typeface="Raleway" pitchFamily="2" charset="77"/>
                <a:ea typeface="Calibri" panose="020F0502020204030204" pitchFamily="34" charset="0"/>
                <a:cs typeface="Times New Roman" panose="02020603050405020304" pitchFamily="18" charset="0"/>
              </a:rPr>
              <a:t>VSIM (with elegant) simulations for a variety of SLM settings to create the relationship between the SLM and other photoinjector system setpoints.</a:t>
            </a:r>
          </a:p>
        </p:txBody>
      </p:sp>
      <p:pic>
        <p:nvPicPr>
          <p:cNvPr id="6" name="Picture 4">
            <a:extLst>
              <a:ext uri="{FF2B5EF4-FFF2-40B4-BE49-F238E27FC236}">
                <a16:creationId xmlns:a16="http://schemas.microsoft.com/office/drawing/2014/main" id="{8AB90182-0B9D-118E-EA60-06F292672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640" y="4018331"/>
            <a:ext cx="1507721" cy="59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6EA6B-26E6-FEE3-B0C5-E36E9F69A577}"/>
              </a:ext>
            </a:extLst>
          </p:cNvPr>
          <p:cNvSpPr>
            <a:spLocks noGrp="1"/>
          </p:cNvSpPr>
          <p:nvPr>
            <p:ph idx="1"/>
          </p:nvPr>
        </p:nvSpPr>
        <p:spPr/>
        <p:txBody>
          <a:bodyPr/>
          <a:lstStyle/>
          <a:p>
            <a:pPr algn="l"/>
            <a:r>
              <a:rPr lang="en-US" sz="1200" b="1" i="0" dirty="0">
                <a:solidFill>
                  <a:srgbClr val="374151"/>
                </a:solidFill>
                <a:effectLst/>
                <a:latin typeface="Söhne"/>
              </a:rPr>
              <a:t>VSIM Simulation Updates:</a:t>
            </a:r>
            <a:endParaRPr lang="en-US" sz="1200" b="0" i="0" dirty="0">
              <a:solidFill>
                <a:srgbClr val="374151"/>
              </a:solidFill>
              <a:effectLst/>
              <a:latin typeface="Söhne"/>
            </a:endParaRPr>
          </a:p>
          <a:p>
            <a:pPr marL="742950" lvl="1" indent="-285750" algn="l">
              <a:buFont typeface="Arial" panose="020B0604020202020204" pitchFamily="34" charset="0"/>
              <a:buChar char="•"/>
            </a:pPr>
            <a:r>
              <a:rPr lang="en-US" sz="1200" b="0" i="0" dirty="0">
                <a:solidFill>
                  <a:srgbClr val="374151"/>
                </a:solidFill>
                <a:effectLst/>
                <a:latin typeface="Söhne"/>
              </a:rPr>
              <a:t>Currently utilizing VSIM for advanced simulation tasks.</a:t>
            </a:r>
          </a:p>
          <a:p>
            <a:pPr marL="742950" lvl="1" indent="-285750" algn="l">
              <a:buFont typeface="Arial" panose="020B0604020202020204" pitchFamily="34" charset="0"/>
              <a:buChar char="•"/>
            </a:pPr>
            <a:r>
              <a:rPr lang="en-US" sz="1200" b="0" i="0" dirty="0">
                <a:solidFill>
                  <a:srgbClr val="374151"/>
                </a:solidFill>
                <a:effectLst/>
                <a:latin typeface="Söhne"/>
              </a:rPr>
              <a:t>Installed and operational on leadership computing resources.</a:t>
            </a:r>
          </a:p>
          <a:p>
            <a:pPr marL="742950" lvl="1" indent="-285750" algn="l">
              <a:buFont typeface="Arial" panose="020B0604020202020204" pitchFamily="34" charset="0"/>
              <a:buChar char="•"/>
            </a:pPr>
            <a:r>
              <a:rPr lang="en-US" sz="1200" b="0" i="0" dirty="0">
                <a:solidFill>
                  <a:srgbClr val="374151"/>
                </a:solidFill>
                <a:effectLst/>
                <a:latin typeface="Söhne"/>
              </a:rPr>
              <a:t>Ongoing enhancements to simulation models to increase accuracy and efficiency.</a:t>
            </a:r>
          </a:p>
          <a:p>
            <a:pPr algn="l">
              <a:buFont typeface="Arial" panose="020B0604020202020204" pitchFamily="34" charset="0"/>
              <a:buChar char="•"/>
            </a:pPr>
            <a:r>
              <a:rPr lang="en-US" sz="1200" b="1" i="0" dirty="0">
                <a:solidFill>
                  <a:srgbClr val="374151"/>
                </a:solidFill>
                <a:effectLst/>
                <a:latin typeface="Söhne"/>
              </a:rPr>
              <a:t>Device Communication and Integration:</a:t>
            </a:r>
            <a:endParaRPr lang="en-US" sz="1200" b="0" i="0" dirty="0">
              <a:solidFill>
                <a:srgbClr val="374151"/>
              </a:solidFill>
              <a:effectLst/>
              <a:latin typeface="Söhne"/>
            </a:endParaRPr>
          </a:p>
          <a:p>
            <a:pPr marL="742950" lvl="1" indent="-285750" algn="l">
              <a:buFont typeface="Arial" panose="020B0604020202020204" pitchFamily="34" charset="0"/>
              <a:buChar char="•"/>
            </a:pPr>
            <a:r>
              <a:rPr lang="en-US" sz="1200" b="0" i="0" dirty="0">
                <a:solidFill>
                  <a:srgbClr val="374151"/>
                </a:solidFill>
                <a:effectLst/>
                <a:latin typeface="Söhne"/>
              </a:rPr>
              <a:t>Developing a reliable communication link between the device and computer systems.</a:t>
            </a:r>
          </a:p>
          <a:p>
            <a:pPr marL="742950" lvl="1" indent="-285750" algn="l">
              <a:buFont typeface="Arial" panose="020B0604020202020204" pitchFamily="34" charset="0"/>
              <a:buChar char="•"/>
            </a:pPr>
            <a:r>
              <a:rPr lang="en-US" sz="1200" b="0" i="0" dirty="0">
                <a:solidFill>
                  <a:srgbClr val="374151"/>
                </a:solidFill>
                <a:effectLst/>
                <a:latin typeface="Söhne"/>
              </a:rPr>
              <a:t>Implementing protocols for data exchange and device management.</a:t>
            </a:r>
          </a:p>
          <a:p>
            <a:pPr marL="742950" lvl="1" indent="-285750" algn="l">
              <a:buFont typeface="Arial" panose="020B0604020202020204" pitchFamily="34" charset="0"/>
              <a:buChar char="•"/>
            </a:pPr>
            <a:r>
              <a:rPr lang="en-US" sz="1200" b="0" i="0" dirty="0">
                <a:solidFill>
                  <a:srgbClr val="374151"/>
                </a:solidFill>
                <a:effectLst/>
                <a:latin typeface="Söhne"/>
              </a:rPr>
              <a:t>Streamlining device setup process for user-friendly operation.</a:t>
            </a:r>
          </a:p>
          <a:p>
            <a:pPr algn="l">
              <a:buFont typeface="Arial" panose="020B0604020202020204" pitchFamily="34" charset="0"/>
              <a:buChar char="•"/>
            </a:pPr>
            <a:r>
              <a:rPr lang="en-US" sz="1200" b="1" i="0" dirty="0">
                <a:solidFill>
                  <a:srgbClr val="374151"/>
                </a:solidFill>
                <a:effectLst/>
                <a:latin typeface="Söhne"/>
              </a:rPr>
              <a:t>ATF Control System Integration:</a:t>
            </a:r>
            <a:endParaRPr lang="en-US" sz="1200" b="0" i="0" dirty="0">
              <a:solidFill>
                <a:srgbClr val="374151"/>
              </a:solidFill>
              <a:effectLst/>
              <a:latin typeface="Söhne"/>
            </a:endParaRPr>
          </a:p>
          <a:p>
            <a:pPr marL="742950" lvl="1" indent="-285750" algn="l">
              <a:buFont typeface="Arial" panose="020B0604020202020204" pitchFamily="34" charset="0"/>
              <a:buChar char="•"/>
            </a:pPr>
            <a:r>
              <a:rPr lang="en-US" sz="1200" b="0" i="0" dirty="0">
                <a:solidFill>
                  <a:srgbClr val="374151"/>
                </a:solidFill>
                <a:effectLst/>
                <a:latin typeface="Söhne"/>
              </a:rPr>
              <a:t>Integration of the device into the ATF control system is in progress.</a:t>
            </a:r>
          </a:p>
          <a:p>
            <a:pPr marL="742950" lvl="1" indent="-285750" algn="l">
              <a:buFont typeface="Arial" panose="020B0604020202020204" pitchFamily="34" charset="0"/>
              <a:buChar char="•"/>
            </a:pPr>
            <a:r>
              <a:rPr lang="en-US" sz="1200" b="0" i="0" dirty="0">
                <a:solidFill>
                  <a:srgbClr val="374151"/>
                </a:solidFill>
                <a:effectLst/>
                <a:latin typeface="Söhne"/>
              </a:rPr>
              <a:t>Customizing device interface for compatibility with ATF specifications.</a:t>
            </a:r>
          </a:p>
          <a:p>
            <a:pPr marL="742950" lvl="1" indent="-285750" algn="l">
              <a:buFont typeface="Arial" panose="020B0604020202020204" pitchFamily="34" charset="0"/>
              <a:buChar char="•"/>
            </a:pPr>
            <a:r>
              <a:rPr lang="en-US" sz="1200" b="0" i="0" dirty="0">
                <a:solidFill>
                  <a:srgbClr val="374151"/>
                </a:solidFill>
                <a:effectLst/>
                <a:latin typeface="Söhne"/>
              </a:rPr>
              <a:t>Conducting rigorous testing to ensure robust performance within the ATF environment.</a:t>
            </a:r>
          </a:p>
          <a:p>
            <a:pPr algn="l">
              <a:buFont typeface="Arial" panose="020B0604020202020204" pitchFamily="34" charset="0"/>
              <a:buChar char="•"/>
            </a:pPr>
            <a:r>
              <a:rPr lang="en-US" sz="1200" b="1" i="0" dirty="0">
                <a:solidFill>
                  <a:srgbClr val="374151"/>
                </a:solidFill>
                <a:effectLst/>
                <a:latin typeface="Söhne"/>
              </a:rPr>
              <a:t>Next Steps:</a:t>
            </a:r>
            <a:endParaRPr lang="en-US" sz="1200" b="0" i="0" dirty="0">
              <a:solidFill>
                <a:srgbClr val="374151"/>
              </a:solidFill>
              <a:effectLst/>
              <a:latin typeface="Söhne"/>
            </a:endParaRPr>
          </a:p>
          <a:p>
            <a:pPr marL="742950" lvl="1" indent="-285750" algn="l">
              <a:buFont typeface="Arial" panose="020B0604020202020204" pitchFamily="34" charset="0"/>
              <a:buChar char="•"/>
            </a:pPr>
            <a:r>
              <a:rPr lang="en-US" sz="1200" b="0" i="0" dirty="0">
                <a:solidFill>
                  <a:srgbClr val="374151"/>
                </a:solidFill>
                <a:effectLst/>
                <a:latin typeface="Söhne"/>
              </a:rPr>
              <a:t>Finalize communication setup and resolve any connectivity issues.</a:t>
            </a:r>
          </a:p>
          <a:p>
            <a:pPr marL="742950" lvl="1" indent="-285750" algn="l">
              <a:buFont typeface="Arial" panose="020B0604020202020204" pitchFamily="34" charset="0"/>
              <a:buChar char="•"/>
            </a:pPr>
            <a:r>
              <a:rPr lang="en-US" sz="1200" b="0" i="0" dirty="0">
                <a:solidFill>
                  <a:srgbClr val="374151"/>
                </a:solidFill>
                <a:effectLst/>
                <a:latin typeface="Söhne"/>
              </a:rPr>
              <a:t>Complete the integration process with the ATF control system.</a:t>
            </a:r>
          </a:p>
          <a:p>
            <a:pPr marL="742950" lvl="1" indent="-285750" algn="l">
              <a:buFont typeface="Arial" panose="020B0604020202020204" pitchFamily="34" charset="0"/>
              <a:buChar char="•"/>
            </a:pPr>
            <a:r>
              <a:rPr lang="en-US" sz="1200" b="0" i="0" dirty="0">
                <a:solidFill>
                  <a:srgbClr val="374151"/>
                </a:solidFill>
                <a:effectLst/>
                <a:latin typeface="Söhne"/>
              </a:rPr>
              <a:t>Validate the entire setup through comprehensive testing phases.</a:t>
            </a:r>
          </a:p>
          <a:p>
            <a:endParaRPr lang="en-US" dirty="0"/>
          </a:p>
        </p:txBody>
      </p:sp>
      <p:sp>
        <p:nvSpPr>
          <p:cNvPr id="3" name="Date Placeholder 2">
            <a:extLst>
              <a:ext uri="{FF2B5EF4-FFF2-40B4-BE49-F238E27FC236}">
                <a16:creationId xmlns:a16="http://schemas.microsoft.com/office/drawing/2014/main" id="{F9C8A08A-B610-94F6-4BE5-E6E1314DB5B4}"/>
              </a:ext>
            </a:extLst>
          </p:cNvPr>
          <p:cNvSpPr>
            <a:spLocks noGrp="1"/>
          </p:cNvSpPr>
          <p:nvPr>
            <p:ph type="dt" sz="half" idx="10"/>
          </p:nvPr>
        </p:nvSpPr>
        <p:spPr/>
        <p:txBody>
          <a:bodyPr/>
          <a:lstStyle/>
          <a:p>
            <a:fld id="{E74FDEAD-430B-7F4E-92F7-D650392F4A6E}" type="datetime1">
              <a:rPr lang="en-US" smtClean="0"/>
              <a:t>1/17/24</a:t>
            </a:fld>
            <a:endParaRPr lang="en-US" dirty="0"/>
          </a:p>
        </p:txBody>
      </p:sp>
      <p:sp>
        <p:nvSpPr>
          <p:cNvPr id="4" name="Slide Number Placeholder 3">
            <a:extLst>
              <a:ext uri="{FF2B5EF4-FFF2-40B4-BE49-F238E27FC236}">
                <a16:creationId xmlns:a16="http://schemas.microsoft.com/office/drawing/2014/main" id="{A6FFBF71-48F0-EC12-8F39-B0FA223A8D8C}"/>
              </a:ext>
            </a:extLst>
          </p:cNvPr>
          <p:cNvSpPr>
            <a:spLocks noGrp="1"/>
          </p:cNvSpPr>
          <p:nvPr>
            <p:ph type="sldNum" sz="quarter" idx="12"/>
          </p:nvPr>
        </p:nvSpPr>
        <p:spPr/>
        <p:txBody>
          <a:bodyPr/>
          <a:lstStyle/>
          <a:p>
            <a:fld id="{921CBE81-14BD-7343-B359-01BCBA3179F9}" type="slidenum">
              <a:rPr lang="en-US" smtClean="0"/>
              <a:t>18</a:t>
            </a:fld>
            <a:endParaRPr lang="en-US"/>
          </a:p>
        </p:txBody>
      </p:sp>
      <p:sp>
        <p:nvSpPr>
          <p:cNvPr id="5" name="Title 4">
            <a:extLst>
              <a:ext uri="{FF2B5EF4-FFF2-40B4-BE49-F238E27FC236}">
                <a16:creationId xmlns:a16="http://schemas.microsoft.com/office/drawing/2014/main" id="{FF7EC4BA-2F0D-E9D5-C18E-11982C1A6BC0}"/>
              </a:ext>
            </a:extLst>
          </p:cNvPr>
          <p:cNvSpPr>
            <a:spLocks noGrp="1"/>
          </p:cNvSpPr>
          <p:nvPr>
            <p:ph type="title"/>
          </p:nvPr>
        </p:nvSpPr>
        <p:spPr>
          <a:xfrm>
            <a:off x="-184639" y="65601"/>
            <a:ext cx="9144000" cy="640081"/>
          </a:xfrm>
        </p:spPr>
        <p:txBody>
          <a:bodyPr/>
          <a:lstStyle/>
          <a:p>
            <a:r>
              <a:rPr lang="en-US" b="1" i="0" dirty="0">
                <a:solidFill>
                  <a:srgbClr val="374151"/>
                </a:solidFill>
                <a:effectLst/>
                <a:latin typeface="Söhne"/>
              </a:rPr>
              <a:t>VSIM Simulation and Device Integration</a:t>
            </a:r>
            <a:br>
              <a:rPr lang="en-US" b="0" i="0" dirty="0">
                <a:solidFill>
                  <a:srgbClr val="374151"/>
                </a:solidFill>
                <a:effectLst/>
                <a:latin typeface="Söhne"/>
              </a:rPr>
            </a:br>
            <a:endParaRPr lang="en-US" dirty="0"/>
          </a:p>
        </p:txBody>
      </p:sp>
    </p:spTree>
    <p:extLst>
      <p:ext uri="{BB962C8B-B14F-4D97-AF65-F5344CB8AC3E}">
        <p14:creationId xmlns:p14="http://schemas.microsoft.com/office/powerpoint/2010/main" val="393612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1B244-6024-4F84-9A42-71ED1C2C41A2}"/>
              </a:ext>
            </a:extLst>
          </p:cNvPr>
          <p:cNvSpPr txBox="1"/>
          <p:nvPr/>
        </p:nvSpPr>
        <p:spPr>
          <a:xfrm>
            <a:off x="2281589" y="882432"/>
            <a:ext cx="4580822" cy="369332"/>
          </a:xfrm>
          <a:prstGeom prst="rect">
            <a:avLst/>
          </a:prstGeom>
          <a:noFill/>
        </p:spPr>
        <p:txBody>
          <a:bodyPr wrap="square" rtlCol="0" anchor="ctr">
            <a:spAutoFit/>
          </a:bodyPr>
          <a:lstStyle/>
          <a:p>
            <a:pPr algn="ctr"/>
            <a:r>
              <a:rPr lang="en-US" b="1" dirty="0">
                <a:latin typeface="Century Gothic" panose="020B0502020202020204" pitchFamily="34" charset="0"/>
              </a:rPr>
              <a:t>Configuration of the Photoinjector</a:t>
            </a:r>
          </a:p>
        </p:txBody>
      </p:sp>
      <p:cxnSp>
        <p:nvCxnSpPr>
          <p:cNvPr id="4" name="Straight Connector 3">
            <a:extLst>
              <a:ext uri="{FF2B5EF4-FFF2-40B4-BE49-F238E27FC236}">
                <a16:creationId xmlns:a16="http://schemas.microsoft.com/office/drawing/2014/main" id="{4820CC10-5BC0-448E-AF30-B18E5D8A3DBE}"/>
              </a:ext>
            </a:extLst>
          </p:cNvPr>
          <p:cNvCxnSpPr>
            <a:cxnSpLocks/>
          </p:cNvCxnSpPr>
          <p:nvPr/>
        </p:nvCxnSpPr>
        <p:spPr>
          <a:xfrm>
            <a:off x="4330930" y="1344027"/>
            <a:ext cx="4821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16F6EE-FB3B-4D97-9550-28AE6B7350F4}"/>
              </a:ext>
            </a:extLst>
          </p:cNvPr>
          <p:cNvSpPr txBox="1"/>
          <p:nvPr/>
        </p:nvSpPr>
        <p:spPr>
          <a:xfrm>
            <a:off x="2503646" y="1849527"/>
            <a:ext cx="4215114" cy="1277273"/>
          </a:xfrm>
          <a:prstGeom prst="rect">
            <a:avLst/>
          </a:prstGeom>
          <a:noFill/>
        </p:spPr>
        <p:txBody>
          <a:bodyPr wrap="square" rtlCol="0">
            <a:spAutoFit/>
          </a:bodyPr>
          <a:lstStyle/>
          <a:p>
            <a:endParaRPr lang="en-US" sz="1100" dirty="0">
              <a:ea typeface="Calibri" panose="020F0502020204030204" pitchFamily="34" charset="0"/>
            </a:endParaRPr>
          </a:p>
          <a:p>
            <a:pPr marL="171450" indent="-171450" algn="just">
              <a:buFont typeface="Arial" panose="020B0604020202020204" pitchFamily="34" charset="0"/>
              <a:buChar char="•"/>
            </a:pPr>
            <a:r>
              <a:rPr lang="en-US" sz="1100" dirty="0">
                <a:ea typeface="Calibri" panose="020F0502020204030204" pitchFamily="34" charset="0"/>
              </a:rPr>
              <a:t>To configure a photoinjector to reproduce a given electron bunch with the desired characteristics, it is necessary to adjust the operating parameters with high precision. </a:t>
            </a:r>
          </a:p>
          <a:p>
            <a:pPr marL="171450" indent="-171450" algn="just">
              <a:buFont typeface="Arial" panose="020B0604020202020204" pitchFamily="34" charset="0"/>
              <a:buChar char="•"/>
            </a:pPr>
            <a:r>
              <a:rPr lang="en-US" sz="1100" dirty="0">
                <a:ea typeface="Calibri" panose="020F0502020204030204" pitchFamily="34" charset="0"/>
              </a:rPr>
              <a:t>The fine-tunability of the laser parameters are of extreme importance as we try to model further applications of the photoinjector. </a:t>
            </a:r>
          </a:p>
        </p:txBody>
      </p:sp>
      <p:sp>
        <p:nvSpPr>
          <p:cNvPr id="11" name="Title 1">
            <a:extLst>
              <a:ext uri="{FF2B5EF4-FFF2-40B4-BE49-F238E27FC236}">
                <a16:creationId xmlns:a16="http://schemas.microsoft.com/office/drawing/2014/main" id="{E099DC57-5D09-4322-A1FB-361F9CA1F456}"/>
              </a:ext>
            </a:extLst>
          </p:cNvPr>
          <p:cNvSpPr txBox="1">
            <a:spLocks/>
          </p:cNvSpPr>
          <p:nvPr/>
        </p:nvSpPr>
        <p:spPr>
          <a:xfrm>
            <a:off x="0" y="6"/>
            <a:ext cx="9144000" cy="640081"/>
          </a:xfrm>
          <a:prstGeom prst="rect">
            <a:avLst/>
          </a:prstGeom>
        </p:spPr>
        <p:txBody>
          <a:bodyPr/>
          <a:lst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a:lstStyle>
          <a:p>
            <a:pPr defTabSz="914400"/>
            <a:r>
              <a:rPr lang="en-US" kern="0" dirty="0">
                <a:latin typeface="Century Gothic" panose="020B0502020202020204" pitchFamily="34" charset="0"/>
              </a:rPr>
              <a:t>Activities of the Project</a:t>
            </a:r>
          </a:p>
        </p:txBody>
      </p:sp>
    </p:spTree>
    <p:extLst>
      <p:ext uri="{BB962C8B-B14F-4D97-AF65-F5344CB8AC3E}">
        <p14:creationId xmlns:p14="http://schemas.microsoft.com/office/powerpoint/2010/main" val="24063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ppt_x"/>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300" fill="hold"/>
                                        <p:tgtEl>
                                          <p:spTgt spid="4"/>
                                        </p:tgtEl>
                                        <p:attrNameLst>
                                          <p:attrName>ppt_x</p:attrName>
                                        </p:attrNameLst>
                                      </p:cBhvr>
                                      <p:tavLst>
                                        <p:tav tm="0">
                                          <p:val>
                                            <p:strVal val="#ppt_x"/>
                                          </p:val>
                                        </p:tav>
                                        <p:tav tm="100000">
                                          <p:val>
                                            <p:strVal val="#ppt_x"/>
                                          </p:val>
                                        </p:tav>
                                      </p:tavLst>
                                    </p:anim>
                                    <p:anim calcmode="lin" valueType="num">
                                      <p:cBhvr additive="base">
                                        <p:cTn id="12" dur="13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300" fill="hold"/>
                                        <p:tgtEl>
                                          <p:spTgt spid="5"/>
                                        </p:tgtEl>
                                        <p:attrNameLst>
                                          <p:attrName>ppt_x</p:attrName>
                                        </p:attrNameLst>
                                      </p:cBhvr>
                                      <p:tavLst>
                                        <p:tav tm="0">
                                          <p:val>
                                            <p:strVal val="#ppt_x"/>
                                          </p:val>
                                        </p:tav>
                                        <p:tav tm="100000">
                                          <p:val>
                                            <p:strVal val="#ppt_x"/>
                                          </p:val>
                                        </p:tav>
                                      </p:tavLst>
                                    </p:anim>
                                    <p:anim calcmode="lin" valueType="num">
                                      <p:cBhvr additive="base">
                                        <p:cTn id="16" dur="1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1ACFBD-89AF-B62F-EFD2-4CF432B48758}"/>
              </a:ext>
            </a:extLst>
          </p:cNvPr>
          <p:cNvSpPr txBox="1"/>
          <p:nvPr/>
        </p:nvSpPr>
        <p:spPr bwMode="auto">
          <a:xfrm>
            <a:off x="457207" y="660406"/>
            <a:ext cx="3008313" cy="668338"/>
          </a:xfrm>
          <a:prstGeom prst="rect">
            <a:avLst/>
          </a:prstGeom>
          <a:noFill/>
          <a:ln w="0">
            <a:noFill/>
            <a:miter lim="800000"/>
            <a:headEnd/>
            <a:tailEnd/>
          </a:ln>
        </p:spPr>
        <p:txBody>
          <a:bodyPr vert="horz" wrap="square" lIns="91440" tIns="45720" rIns="91440" bIns="45720" numCol="1" rtlCol="0" anchor="b" anchorCtr="0" compatLnSpc="1">
            <a:prstTxWarp prst="textNoShape">
              <a:avLst/>
            </a:prstTxWarp>
            <a:normAutofit/>
          </a:bodyPr>
          <a:lstStyle/>
          <a:p>
            <a:pPr fontAlgn="base">
              <a:spcBef>
                <a:spcPct val="0"/>
              </a:spcBef>
              <a:spcAft>
                <a:spcPts val="600"/>
              </a:spcAft>
            </a:pPr>
            <a:endParaRPr lang="en-US" sz="1500" b="1" dirty="0">
              <a:ln>
                <a:noFill/>
              </a:ln>
              <a:solidFill>
                <a:schemeClr val="accent1"/>
              </a:solidFill>
              <a:latin typeface="Times New Roman" panose="02020603050405020304" pitchFamily="18" charset="0"/>
              <a:ea typeface="+mj-ea"/>
              <a:cs typeface="Times New Roman" panose="02020603050405020304" pitchFamily="18" charset="0"/>
            </a:endParaRPr>
          </a:p>
        </p:txBody>
      </p:sp>
      <p:pic>
        <p:nvPicPr>
          <p:cNvPr id="12" name="Picture 11" descr="A group of people posing for a photo&#10;&#10;Description automatically generated">
            <a:extLst>
              <a:ext uri="{FF2B5EF4-FFF2-40B4-BE49-F238E27FC236}">
                <a16:creationId xmlns:a16="http://schemas.microsoft.com/office/drawing/2014/main" id="{E89A10DD-4F1B-BC58-7553-EAB05E1DFF83}"/>
              </a:ext>
            </a:extLst>
          </p:cNvPr>
          <p:cNvPicPr>
            <a:picLocks noChangeAspect="1"/>
          </p:cNvPicPr>
          <p:nvPr/>
        </p:nvPicPr>
        <p:blipFill rotWithShape="1">
          <a:blip r:embed="rId3">
            <a:extLst>
              <a:ext uri="{28A0092B-C50C-407E-A947-70E740481C1C}">
                <a14:useLocalDpi xmlns:a14="http://schemas.microsoft.com/office/drawing/2010/main" val="0"/>
              </a:ext>
            </a:extLst>
          </a:blip>
          <a:srcRect l="8428" r="-3" b="-3"/>
          <a:stretch/>
        </p:blipFill>
        <p:spPr>
          <a:xfrm>
            <a:off x="3069792" y="2571750"/>
            <a:ext cx="2357781" cy="2051549"/>
          </a:xfrm>
          <a:prstGeom prst="rect">
            <a:avLst/>
          </a:prstGeom>
          <a:noFill/>
          <a:ln>
            <a:solidFill>
              <a:schemeClr val="accent1"/>
            </a:solidFill>
          </a:ln>
        </p:spPr>
      </p:pic>
      <p:sp>
        <p:nvSpPr>
          <p:cNvPr id="7" name="TextBox 6">
            <a:extLst>
              <a:ext uri="{FF2B5EF4-FFF2-40B4-BE49-F238E27FC236}">
                <a16:creationId xmlns:a16="http://schemas.microsoft.com/office/drawing/2014/main" id="{72D40B2A-37BC-20C4-5428-54179B17DFB5}"/>
              </a:ext>
            </a:extLst>
          </p:cNvPr>
          <p:cNvSpPr txBox="1"/>
          <p:nvPr/>
        </p:nvSpPr>
        <p:spPr bwMode="auto">
          <a:xfrm>
            <a:off x="203507" y="879632"/>
            <a:ext cx="2866285" cy="303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171450" indent="-171450" fontAlgn="base">
              <a:lnSpc>
                <a:spcPct val="90000"/>
              </a:lnSpc>
              <a:spcBef>
                <a:spcPct val="20000"/>
              </a:spcBef>
              <a:spcAft>
                <a:spcPct val="0"/>
              </a:spcAft>
              <a:buFont typeface="Arial" panose="020B0604020202020204" pitchFamily="34" charset="0"/>
              <a:buChar char="•"/>
            </a:pPr>
            <a:r>
              <a:rPr lang="en-US" sz="1200" b="1" dirty="0">
                <a:ln>
                  <a:noFill/>
                </a:ln>
                <a:effectLst/>
                <a:latin typeface="+mj-lt"/>
                <a:ea typeface="+mn-ea"/>
                <a:cs typeface="+mn-cs"/>
              </a:rPr>
              <a:t>PhD in Computer Science</a:t>
            </a:r>
          </a:p>
          <a:p>
            <a:pPr marL="171450" indent="-171450" fontAlgn="base">
              <a:lnSpc>
                <a:spcPct val="90000"/>
              </a:lnSpc>
              <a:spcBef>
                <a:spcPct val="20000"/>
              </a:spcBef>
              <a:spcAft>
                <a:spcPct val="0"/>
              </a:spcAft>
              <a:buFont typeface="Arial" panose="020B0604020202020204" pitchFamily="34" charset="0"/>
              <a:buChar char="•"/>
            </a:pPr>
            <a:r>
              <a:rPr lang="en-US" sz="1200" dirty="0">
                <a:ln>
                  <a:noFill/>
                </a:ln>
                <a:effectLst/>
                <a:latin typeface="+mj-lt"/>
                <a:ea typeface="+mn-ea"/>
                <a:cs typeface="+mn-cs"/>
              </a:rPr>
              <a:t>Hazara University, Pakistan</a:t>
            </a:r>
          </a:p>
          <a:p>
            <a:pPr marL="171450" indent="-171450" fontAlgn="base">
              <a:lnSpc>
                <a:spcPct val="90000"/>
              </a:lnSpc>
              <a:spcBef>
                <a:spcPct val="20000"/>
              </a:spcBef>
              <a:spcAft>
                <a:spcPct val="0"/>
              </a:spcAft>
              <a:buFont typeface="Arial" panose="020B0604020202020204" pitchFamily="34" charset="0"/>
              <a:buChar char="•"/>
            </a:pPr>
            <a:r>
              <a:rPr lang="en-US" sz="1200" dirty="0">
                <a:latin typeface="+mj-lt"/>
              </a:rPr>
              <a:t>June 2014 to June 2023. </a:t>
            </a:r>
            <a:endParaRPr lang="en-US" sz="1200" dirty="0">
              <a:ln>
                <a:noFill/>
              </a:ln>
              <a:effectLst/>
              <a:latin typeface="+mj-lt"/>
              <a:ea typeface="+mn-ea"/>
              <a:cs typeface="+mn-cs"/>
            </a:endParaRPr>
          </a:p>
          <a:p>
            <a:pPr marL="171450" indent="-171450" fontAlgn="base">
              <a:lnSpc>
                <a:spcPct val="90000"/>
              </a:lnSpc>
              <a:spcBef>
                <a:spcPct val="20000"/>
              </a:spcBef>
              <a:spcAft>
                <a:spcPct val="0"/>
              </a:spcAft>
              <a:buFont typeface="Arial" panose="020B0604020202020204" pitchFamily="34" charset="0"/>
              <a:buChar char="•"/>
            </a:pPr>
            <a:r>
              <a:rPr lang="en-US" sz="1200" b="1" dirty="0">
                <a:ln>
                  <a:noFill/>
                </a:ln>
                <a:effectLst/>
                <a:latin typeface="+mj-lt"/>
                <a:ea typeface="+mn-ea"/>
                <a:cs typeface="+mn-cs"/>
              </a:rPr>
              <a:t>Master in Computer Science</a:t>
            </a:r>
            <a:br>
              <a:rPr lang="en-US" sz="1200" b="0" dirty="0">
                <a:ln>
                  <a:noFill/>
                </a:ln>
                <a:effectLst/>
                <a:latin typeface="+mj-lt"/>
                <a:ea typeface="+mn-ea"/>
                <a:cs typeface="+mn-cs"/>
              </a:rPr>
            </a:br>
            <a:r>
              <a:rPr lang="en-US" sz="1200" b="0" dirty="0">
                <a:ln>
                  <a:noFill/>
                </a:ln>
                <a:effectLst/>
                <a:latin typeface="+mj-lt"/>
                <a:ea typeface="+mn-ea"/>
                <a:cs typeface="+mn-cs"/>
              </a:rPr>
              <a:t>Comsats Institute of Information Technology, Pakistan</a:t>
            </a:r>
            <a:br>
              <a:rPr lang="en-US" sz="1200" b="0" dirty="0">
                <a:ln>
                  <a:noFill/>
                </a:ln>
                <a:effectLst/>
                <a:latin typeface="+mj-lt"/>
                <a:ea typeface="+mn-ea"/>
                <a:cs typeface="+mn-cs"/>
              </a:rPr>
            </a:br>
            <a:r>
              <a:rPr lang="en-US" sz="1200" b="0" dirty="0">
                <a:ln>
                  <a:noFill/>
                </a:ln>
                <a:effectLst/>
                <a:latin typeface="+mj-lt"/>
                <a:ea typeface="+mn-ea"/>
                <a:cs typeface="+mn-cs"/>
              </a:rPr>
              <a:t>June 2009 - June 2012</a:t>
            </a:r>
            <a:endParaRPr lang="en-US" sz="1200" dirty="0">
              <a:latin typeface="+mj-lt"/>
            </a:endParaRPr>
          </a:p>
          <a:p>
            <a:pPr marL="171450" indent="-171450" fontAlgn="base">
              <a:lnSpc>
                <a:spcPct val="90000"/>
              </a:lnSpc>
              <a:spcBef>
                <a:spcPct val="20000"/>
              </a:spcBef>
              <a:spcAft>
                <a:spcPct val="0"/>
              </a:spcAft>
              <a:buFont typeface="Arial" panose="020B0604020202020204" pitchFamily="34" charset="0"/>
              <a:buChar char="•"/>
            </a:pPr>
            <a:r>
              <a:rPr lang="en-US" sz="1200" b="1" dirty="0">
                <a:ln>
                  <a:noFill/>
                </a:ln>
                <a:effectLst/>
                <a:latin typeface="+mj-lt"/>
                <a:ea typeface="+mn-ea"/>
                <a:cs typeface="+mn-cs"/>
              </a:rPr>
              <a:t>BS in Computer Science</a:t>
            </a:r>
            <a:br>
              <a:rPr lang="en-US" sz="1200" b="0" dirty="0">
                <a:ln>
                  <a:noFill/>
                </a:ln>
                <a:effectLst/>
                <a:latin typeface="+mj-lt"/>
                <a:ea typeface="+mn-ea"/>
                <a:cs typeface="+mn-cs"/>
              </a:rPr>
            </a:br>
            <a:r>
              <a:rPr lang="en-US" sz="1200" b="0" dirty="0">
                <a:ln>
                  <a:noFill/>
                </a:ln>
                <a:effectLst/>
                <a:latin typeface="+mj-lt"/>
                <a:ea typeface="+mn-ea"/>
                <a:cs typeface="+mn-cs"/>
              </a:rPr>
              <a:t>Hazara University, Pakistan</a:t>
            </a:r>
            <a:br>
              <a:rPr lang="en-US" sz="1200" b="0" dirty="0">
                <a:ln>
                  <a:noFill/>
                </a:ln>
                <a:effectLst/>
                <a:latin typeface="+mj-lt"/>
                <a:ea typeface="+mn-ea"/>
                <a:cs typeface="+mn-cs"/>
              </a:rPr>
            </a:br>
            <a:r>
              <a:rPr lang="en-US" sz="1200" b="0" dirty="0">
                <a:ln>
                  <a:noFill/>
                </a:ln>
                <a:effectLst/>
                <a:latin typeface="+mj-lt"/>
                <a:ea typeface="+mn-ea"/>
                <a:cs typeface="+mn-cs"/>
              </a:rPr>
              <a:t>June 2003 - June 2007</a:t>
            </a:r>
            <a:endParaRPr lang="en-US" sz="1200" dirty="0">
              <a:latin typeface="+mj-lt"/>
            </a:endParaRPr>
          </a:p>
          <a:p>
            <a:pPr marL="171450" indent="-171450" fontAlgn="base">
              <a:lnSpc>
                <a:spcPct val="90000"/>
              </a:lnSpc>
              <a:spcBef>
                <a:spcPct val="20000"/>
              </a:spcBef>
              <a:spcAft>
                <a:spcPct val="0"/>
              </a:spcAft>
              <a:buFont typeface="Arial" panose="020B0604020202020204" pitchFamily="34" charset="0"/>
              <a:buChar char="•"/>
            </a:pPr>
            <a:r>
              <a:rPr lang="en-US" sz="1200" b="1" dirty="0">
                <a:ln>
                  <a:noFill/>
                </a:ln>
                <a:effectLst/>
                <a:latin typeface="+mj-lt"/>
                <a:ea typeface="+mn-ea"/>
                <a:cs typeface="+mn-cs"/>
              </a:rPr>
              <a:t>BS in Education</a:t>
            </a:r>
            <a:br>
              <a:rPr lang="en-US" sz="1200" b="0" dirty="0">
                <a:ln>
                  <a:noFill/>
                </a:ln>
                <a:effectLst/>
                <a:latin typeface="+mj-lt"/>
                <a:ea typeface="+mn-ea"/>
                <a:cs typeface="+mn-cs"/>
              </a:rPr>
            </a:br>
            <a:r>
              <a:rPr lang="en-US" sz="1200" b="0" dirty="0" err="1">
                <a:ln>
                  <a:noFill/>
                </a:ln>
                <a:effectLst/>
                <a:latin typeface="+mj-lt"/>
                <a:ea typeface="+mn-ea"/>
                <a:cs typeface="+mn-cs"/>
              </a:rPr>
              <a:t>Allama</a:t>
            </a:r>
            <a:r>
              <a:rPr lang="en-US" sz="1200" b="0" dirty="0">
                <a:ln>
                  <a:noFill/>
                </a:ln>
                <a:effectLst/>
                <a:latin typeface="+mj-lt"/>
                <a:ea typeface="+mn-ea"/>
                <a:cs typeface="+mn-cs"/>
              </a:rPr>
              <a:t> Iqbal Open University, Pakistan</a:t>
            </a:r>
            <a:br>
              <a:rPr lang="en-US" sz="1200" b="0" dirty="0">
                <a:ln>
                  <a:noFill/>
                </a:ln>
                <a:effectLst/>
                <a:latin typeface="+mj-lt"/>
                <a:ea typeface="+mn-ea"/>
                <a:cs typeface="+mn-cs"/>
              </a:rPr>
            </a:br>
            <a:r>
              <a:rPr lang="en-US" sz="1200" b="0" dirty="0">
                <a:ln>
                  <a:noFill/>
                </a:ln>
                <a:effectLst/>
                <a:latin typeface="+mj-lt"/>
                <a:ea typeface="+mn-ea"/>
                <a:cs typeface="+mn-cs"/>
              </a:rPr>
              <a:t>June 2014 - June 2015</a:t>
            </a:r>
            <a:endParaRPr lang="en-US" sz="1200" dirty="0">
              <a:latin typeface="+mj-lt"/>
            </a:endParaRPr>
          </a:p>
          <a:p>
            <a:pPr marL="171450" indent="-171450" fontAlgn="base">
              <a:lnSpc>
                <a:spcPct val="90000"/>
              </a:lnSpc>
              <a:spcBef>
                <a:spcPct val="20000"/>
              </a:spcBef>
              <a:spcAft>
                <a:spcPct val="0"/>
              </a:spcAft>
              <a:buFont typeface="Arial" panose="020B0604020202020204" pitchFamily="34" charset="0"/>
              <a:buChar char="•"/>
            </a:pPr>
            <a:r>
              <a:rPr lang="en-US" sz="1200" b="1" dirty="0">
                <a:ln>
                  <a:noFill/>
                </a:ln>
                <a:effectLst/>
                <a:latin typeface="+mj-lt"/>
                <a:ea typeface="+mn-ea"/>
                <a:cs typeface="+mn-cs"/>
              </a:rPr>
              <a:t>PhD in Computer Engineering</a:t>
            </a:r>
            <a:r>
              <a:rPr lang="en-US" sz="1200" b="0" dirty="0">
                <a:ln>
                  <a:noFill/>
                </a:ln>
                <a:effectLst/>
                <a:latin typeface="+mj-lt"/>
                <a:ea typeface="+mn-ea"/>
                <a:cs typeface="+mn-cs"/>
              </a:rPr>
              <a:t> (Dissertation in progress)</a:t>
            </a:r>
            <a:br>
              <a:rPr lang="en-US" sz="1200" b="0" dirty="0">
                <a:ln>
                  <a:noFill/>
                </a:ln>
                <a:effectLst/>
                <a:latin typeface="+mj-lt"/>
                <a:ea typeface="+mn-ea"/>
                <a:cs typeface="+mn-cs"/>
              </a:rPr>
            </a:br>
            <a:r>
              <a:rPr lang="en-US" sz="1200" b="0" dirty="0">
                <a:ln>
                  <a:noFill/>
                </a:ln>
                <a:effectLst/>
                <a:latin typeface="+mj-lt"/>
                <a:ea typeface="+mn-ea"/>
                <a:cs typeface="+mn-cs"/>
              </a:rPr>
              <a:t>University of New Mexico, USA</a:t>
            </a:r>
            <a:br>
              <a:rPr lang="en-US" sz="1200" b="0" dirty="0">
                <a:ln>
                  <a:noFill/>
                </a:ln>
                <a:effectLst/>
                <a:latin typeface="+mj-lt"/>
                <a:ea typeface="+mn-ea"/>
                <a:cs typeface="+mn-cs"/>
              </a:rPr>
            </a:br>
            <a:r>
              <a:rPr lang="en-US" sz="1200" b="0" dirty="0">
                <a:ln>
                  <a:noFill/>
                </a:ln>
                <a:effectLst/>
                <a:latin typeface="+mj-lt"/>
                <a:ea typeface="+mn-ea"/>
                <a:cs typeface="+mn-cs"/>
              </a:rPr>
              <a:t>January 2019 – Present.</a:t>
            </a:r>
          </a:p>
          <a:p>
            <a:pPr fontAlgn="base">
              <a:lnSpc>
                <a:spcPct val="90000"/>
              </a:lnSpc>
              <a:spcBef>
                <a:spcPct val="20000"/>
              </a:spcBef>
              <a:spcAft>
                <a:spcPct val="0"/>
              </a:spcAft>
            </a:pPr>
            <a:endParaRPr lang="en-US" sz="800" b="0" i="0" dirty="0">
              <a:ln>
                <a:noFill/>
              </a:ln>
              <a:effectLst/>
              <a:latin typeface="+mj-lt"/>
              <a:ea typeface="+mn-ea"/>
              <a:cs typeface="+mn-cs"/>
            </a:endParaRPr>
          </a:p>
        </p:txBody>
      </p:sp>
      <p:sp>
        <p:nvSpPr>
          <p:cNvPr id="4" name="Date Placeholder 3">
            <a:extLst>
              <a:ext uri="{FF2B5EF4-FFF2-40B4-BE49-F238E27FC236}">
                <a16:creationId xmlns:a16="http://schemas.microsoft.com/office/drawing/2014/main" id="{950516BC-09EE-46BB-5D0A-E1E1CB71B9CD}"/>
              </a:ext>
            </a:extLst>
          </p:cNvPr>
          <p:cNvSpPr>
            <a:spLocks noGrp="1"/>
          </p:cNvSpPr>
          <p:nvPr>
            <p:ph type="dt" sz="half" idx="10"/>
          </p:nvPr>
        </p:nvSpPr>
        <p:spPr>
          <a:xfrm>
            <a:off x="76200" y="4972050"/>
            <a:ext cx="1981200" cy="171450"/>
          </a:xfrm>
        </p:spPr>
        <p:txBody>
          <a:bodyPr vert="horz" wrap="square" lIns="91440" tIns="45720" rIns="91440" bIns="45720" numCol="1" anchor="ctr" anchorCtr="0" compatLnSpc="1">
            <a:prstTxWarp prst="textNoShape">
              <a:avLst/>
            </a:prstTxWarp>
            <a:normAutofit/>
          </a:bodyPr>
          <a:lstStyle/>
          <a:p>
            <a:pPr>
              <a:spcAft>
                <a:spcPts val="600"/>
              </a:spcAft>
            </a:pPr>
            <a:fld id="{78FA8DF0-01E3-5345-8D75-71A0BE1C66D1}" type="datetime1">
              <a:rPr lang="en-US" smtClean="0"/>
              <a:pPr>
                <a:spcAft>
                  <a:spcPts val="600"/>
                </a:spcAft>
              </a:pPr>
              <a:t>1/17/24</a:t>
            </a:fld>
            <a:endParaRPr lang="en-US"/>
          </a:p>
        </p:txBody>
      </p:sp>
      <p:pic>
        <p:nvPicPr>
          <p:cNvPr id="1026" name="Picture 2">
            <a:extLst>
              <a:ext uri="{FF2B5EF4-FFF2-40B4-BE49-F238E27FC236}">
                <a16:creationId xmlns:a16="http://schemas.microsoft.com/office/drawing/2014/main" id="{214DB663-A3DA-8C63-CCDA-C875A1526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517" y="2571750"/>
            <a:ext cx="2113686" cy="20989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E5BAC1-3EF3-D9AC-027C-34036FF3B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386" y="769728"/>
            <a:ext cx="2484223" cy="18020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B4778F-277D-F9FA-43D7-F081909BF372}"/>
              </a:ext>
            </a:extLst>
          </p:cNvPr>
          <p:cNvSpPr txBox="1"/>
          <p:nvPr/>
        </p:nvSpPr>
        <p:spPr>
          <a:xfrm>
            <a:off x="1916723" y="124725"/>
            <a:ext cx="6099993" cy="369332"/>
          </a:xfrm>
          <a:prstGeom prst="rect">
            <a:avLst/>
          </a:prstGeom>
          <a:noFill/>
        </p:spPr>
        <p:txBody>
          <a:bodyPr wrap="square">
            <a:spAutoFit/>
          </a:bodyPr>
          <a:lstStyle/>
          <a:p>
            <a:pPr fontAlgn="base">
              <a:spcBef>
                <a:spcPct val="0"/>
              </a:spcBef>
              <a:spcAft>
                <a:spcPts val="600"/>
              </a:spcAft>
            </a:pPr>
            <a:r>
              <a:rPr lang="en-US" sz="1800" b="1" dirty="0">
                <a:ln>
                  <a:noFill/>
                </a:ln>
                <a:solidFill>
                  <a:schemeClr val="accent1"/>
                </a:solidFill>
                <a:latin typeface="Times New Roman" panose="02020603050405020304" pitchFamily="18" charset="0"/>
                <a:ea typeface="+mj-ea"/>
                <a:cs typeface="Times New Roman" panose="02020603050405020304" pitchFamily="18" charset="0"/>
              </a:rPr>
              <a:t>		Biography</a:t>
            </a:r>
          </a:p>
        </p:txBody>
      </p:sp>
    </p:spTree>
    <p:extLst>
      <p:ext uri="{BB962C8B-B14F-4D97-AF65-F5344CB8AC3E}">
        <p14:creationId xmlns:p14="http://schemas.microsoft.com/office/powerpoint/2010/main" val="281276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8D2B2C47-0CB5-49F7-A8D3-2B943ED29873}"/>
              </a:ext>
            </a:extLst>
          </p:cNvPr>
          <p:cNvSpPr>
            <a:spLocks/>
          </p:cNvSpPr>
          <p:nvPr/>
        </p:nvSpPr>
        <p:spPr bwMode="auto">
          <a:xfrm>
            <a:off x="3992125" y="2896926"/>
            <a:ext cx="1159751" cy="1090305"/>
          </a:xfrm>
          <a:custGeom>
            <a:avLst/>
            <a:gdLst>
              <a:gd name="T0" fmla="*/ 10 w 330"/>
              <a:gd name="T1" fmla="*/ 124 h 307"/>
              <a:gd name="T2" fmla="*/ 30 w 330"/>
              <a:gd name="T3" fmla="*/ 129 h 307"/>
              <a:gd name="T4" fmla="*/ 34 w 330"/>
              <a:gd name="T5" fmla="*/ 129 h 307"/>
              <a:gd name="T6" fmla="*/ 53 w 330"/>
              <a:gd name="T7" fmla="*/ 134 h 307"/>
              <a:gd name="T8" fmla="*/ 69 w 330"/>
              <a:gd name="T9" fmla="*/ 138 h 307"/>
              <a:gd name="T10" fmla="*/ 77 w 330"/>
              <a:gd name="T11" fmla="*/ 153 h 307"/>
              <a:gd name="T12" fmla="*/ 63 w 330"/>
              <a:gd name="T13" fmla="*/ 161 h 307"/>
              <a:gd name="T14" fmla="*/ 47 w 330"/>
              <a:gd name="T15" fmla="*/ 158 h 307"/>
              <a:gd name="T16" fmla="*/ 28 w 330"/>
              <a:gd name="T17" fmla="*/ 153 h 307"/>
              <a:gd name="T18" fmla="*/ 28 w 330"/>
              <a:gd name="T19" fmla="*/ 153 h 307"/>
              <a:gd name="T20" fmla="*/ 28 w 330"/>
              <a:gd name="T21" fmla="*/ 153 h 307"/>
              <a:gd name="T22" fmla="*/ 24 w 330"/>
              <a:gd name="T23" fmla="*/ 152 h 307"/>
              <a:gd name="T24" fmla="*/ 9 w 330"/>
              <a:gd name="T25" fmla="*/ 160 h 307"/>
              <a:gd name="T26" fmla="*/ 18 w 330"/>
              <a:gd name="T27" fmla="*/ 175 h 307"/>
              <a:gd name="T28" fmla="*/ 29 w 330"/>
              <a:gd name="T29" fmla="*/ 178 h 307"/>
              <a:gd name="T30" fmla="*/ 137 w 330"/>
              <a:gd name="T31" fmla="*/ 295 h 307"/>
              <a:gd name="T32" fmla="*/ 268 w 330"/>
              <a:gd name="T33" fmla="*/ 262 h 307"/>
              <a:gd name="T34" fmla="*/ 280 w 330"/>
              <a:gd name="T35" fmla="*/ 265 h 307"/>
              <a:gd name="T36" fmla="*/ 290 w 330"/>
              <a:gd name="T37" fmla="*/ 259 h 307"/>
              <a:gd name="T38" fmla="*/ 284 w 330"/>
              <a:gd name="T39" fmla="*/ 250 h 307"/>
              <a:gd name="T40" fmla="*/ 281 w 330"/>
              <a:gd name="T41" fmla="*/ 249 h 307"/>
              <a:gd name="T42" fmla="*/ 261 w 330"/>
              <a:gd name="T43" fmla="*/ 244 h 307"/>
              <a:gd name="T44" fmla="*/ 257 w 330"/>
              <a:gd name="T45" fmla="*/ 243 h 307"/>
              <a:gd name="T46" fmla="*/ 251 w 330"/>
              <a:gd name="T47" fmla="*/ 233 h 307"/>
              <a:gd name="T48" fmla="*/ 261 w 330"/>
              <a:gd name="T49" fmla="*/ 227 h 307"/>
              <a:gd name="T50" fmla="*/ 276 w 330"/>
              <a:gd name="T51" fmla="*/ 231 h 307"/>
              <a:gd name="T52" fmla="*/ 292 w 330"/>
              <a:gd name="T53" fmla="*/ 235 h 307"/>
              <a:gd name="T54" fmla="*/ 307 w 330"/>
              <a:gd name="T55" fmla="*/ 239 h 307"/>
              <a:gd name="T56" fmla="*/ 317 w 330"/>
              <a:gd name="T57" fmla="*/ 233 h 307"/>
              <a:gd name="T58" fmla="*/ 311 w 330"/>
              <a:gd name="T59" fmla="*/ 224 h 307"/>
              <a:gd name="T60" fmla="*/ 300 w 330"/>
              <a:gd name="T61" fmla="*/ 221 h 307"/>
              <a:gd name="T62" fmla="*/ 296 w 330"/>
              <a:gd name="T63" fmla="*/ 220 h 307"/>
              <a:gd name="T64" fmla="*/ 290 w 330"/>
              <a:gd name="T65" fmla="*/ 210 h 307"/>
              <a:gd name="T66" fmla="*/ 300 w 330"/>
              <a:gd name="T67" fmla="*/ 204 h 307"/>
              <a:gd name="T68" fmla="*/ 306 w 330"/>
              <a:gd name="T69" fmla="*/ 206 h 307"/>
              <a:gd name="T70" fmla="*/ 311 w 330"/>
              <a:gd name="T71" fmla="*/ 191 h 307"/>
              <a:gd name="T72" fmla="*/ 206 w 330"/>
              <a:gd name="T73" fmla="*/ 16 h 307"/>
              <a:gd name="T74" fmla="*/ 47 w 330"/>
              <a:gd name="T75" fmla="*/ 83 h 307"/>
              <a:gd name="T76" fmla="*/ 49 w 330"/>
              <a:gd name="T77" fmla="*/ 84 h 307"/>
              <a:gd name="T78" fmla="*/ 58 w 330"/>
              <a:gd name="T79" fmla="*/ 98 h 307"/>
              <a:gd name="T80" fmla="*/ 43 w 330"/>
              <a:gd name="T81" fmla="*/ 107 h 307"/>
              <a:gd name="T82" fmla="*/ 37 w 330"/>
              <a:gd name="T83" fmla="*/ 105 h 307"/>
              <a:gd name="T84" fmla="*/ 16 w 330"/>
              <a:gd name="T85" fmla="*/ 100 h 307"/>
              <a:gd name="T86" fmla="*/ 2 w 330"/>
              <a:gd name="T87" fmla="*/ 109 h 307"/>
              <a:gd name="T88" fmla="*/ 10 w 330"/>
              <a:gd name="T89" fmla="*/ 12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 h="307">
                <a:moveTo>
                  <a:pt x="10" y="124"/>
                </a:moveTo>
                <a:cubicBezTo>
                  <a:pt x="30" y="129"/>
                  <a:pt x="30" y="129"/>
                  <a:pt x="30" y="129"/>
                </a:cubicBezTo>
                <a:cubicBezTo>
                  <a:pt x="34" y="129"/>
                  <a:pt x="34" y="129"/>
                  <a:pt x="34" y="129"/>
                </a:cubicBezTo>
                <a:cubicBezTo>
                  <a:pt x="53" y="134"/>
                  <a:pt x="53" y="134"/>
                  <a:pt x="53" y="134"/>
                </a:cubicBezTo>
                <a:cubicBezTo>
                  <a:pt x="69" y="138"/>
                  <a:pt x="69" y="138"/>
                  <a:pt x="69" y="138"/>
                </a:cubicBezTo>
                <a:cubicBezTo>
                  <a:pt x="75" y="140"/>
                  <a:pt x="79" y="146"/>
                  <a:pt x="77" y="153"/>
                </a:cubicBezTo>
                <a:cubicBezTo>
                  <a:pt x="76" y="159"/>
                  <a:pt x="69" y="163"/>
                  <a:pt x="63" y="161"/>
                </a:cubicBezTo>
                <a:cubicBezTo>
                  <a:pt x="47" y="158"/>
                  <a:pt x="47" y="158"/>
                  <a:pt x="47" y="158"/>
                </a:cubicBezTo>
                <a:cubicBezTo>
                  <a:pt x="28" y="153"/>
                  <a:pt x="28" y="153"/>
                  <a:pt x="28" y="153"/>
                </a:cubicBezTo>
                <a:cubicBezTo>
                  <a:pt x="28" y="153"/>
                  <a:pt x="28" y="153"/>
                  <a:pt x="28" y="153"/>
                </a:cubicBezTo>
                <a:cubicBezTo>
                  <a:pt x="28" y="153"/>
                  <a:pt x="28" y="153"/>
                  <a:pt x="28" y="153"/>
                </a:cubicBezTo>
                <a:cubicBezTo>
                  <a:pt x="24" y="152"/>
                  <a:pt x="24" y="152"/>
                  <a:pt x="24" y="152"/>
                </a:cubicBezTo>
                <a:cubicBezTo>
                  <a:pt x="18" y="150"/>
                  <a:pt x="11" y="154"/>
                  <a:pt x="9" y="160"/>
                </a:cubicBezTo>
                <a:cubicBezTo>
                  <a:pt x="8" y="167"/>
                  <a:pt x="12" y="173"/>
                  <a:pt x="18" y="175"/>
                </a:cubicBezTo>
                <a:cubicBezTo>
                  <a:pt x="29" y="178"/>
                  <a:pt x="29" y="178"/>
                  <a:pt x="29" y="178"/>
                </a:cubicBezTo>
                <a:cubicBezTo>
                  <a:pt x="38" y="233"/>
                  <a:pt x="79" y="281"/>
                  <a:pt x="137" y="295"/>
                </a:cubicBezTo>
                <a:cubicBezTo>
                  <a:pt x="185" y="307"/>
                  <a:pt x="234" y="293"/>
                  <a:pt x="268" y="262"/>
                </a:cubicBezTo>
                <a:cubicBezTo>
                  <a:pt x="280" y="265"/>
                  <a:pt x="280" y="265"/>
                  <a:pt x="280" y="265"/>
                </a:cubicBezTo>
                <a:cubicBezTo>
                  <a:pt x="284" y="266"/>
                  <a:pt x="289" y="264"/>
                  <a:pt x="290" y="259"/>
                </a:cubicBezTo>
                <a:cubicBezTo>
                  <a:pt x="291" y="255"/>
                  <a:pt x="288" y="251"/>
                  <a:pt x="284" y="250"/>
                </a:cubicBezTo>
                <a:cubicBezTo>
                  <a:pt x="281" y="249"/>
                  <a:pt x="281" y="249"/>
                  <a:pt x="281" y="249"/>
                </a:cubicBezTo>
                <a:cubicBezTo>
                  <a:pt x="261" y="244"/>
                  <a:pt x="261" y="244"/>
                  <a:pt x="261" y="244"/>
                </a:cubicBezTo>
                <a:cubicBezTo>
                  <a:pt x="257" y="243"/>
                  <a:pt x="257" y="243"/>
                  <a:pt x="257" y="243"/>
                </a:cubicBezTo>
                <a:cubicBezTo>
                  <a:pt x="253" y="242"/>
                  <a:pt x="250" y="237"/>
                  <a:pt x="251" y="233"/>
                </a:cubicBezTo>
                <a:cubicBezTo>
                  <a:pt x="252" y="229"/>
                  <a:pt x="256" y="226"/>
                  <a:pt x="261" y="227"/>
                </a:cubicBezTo>
                <a:cubicBezTo>
                  <a:pt x="276" y="231"/>
                  <a:pt x="276" y="231"/>
                  <a:pt x="276" y="231"/>
                </a:cubicBezTo>
                <a:cubicBezTo>
                  <a:pt x="292" y="235"/>
                  <a:pt x="292" y="235"/>
                  <a:pt x="292" y="235"/>
                </a:cubicBezTo>
                <a:cubicBezTo>
                  <a:pt x="307" y="239"/>
                  <a:pt x="307" y="239"/>
                  <a:pt x="307" y="239"/>
                </a:cubicBezTo>
                <a:cubicBezTo>
                  <a:pt x="312" y="240"/>
                  <a:pt x="316" y="237"/>
                  <a:pt x="317" y="233"/>
                </a:cubicBezTo>
                <a:cubicBezTo>
                  <a:pt x="318" y="229"/>
                  <a:pt x="315" y="225"/>
                  <a:pt x="311" y="224"/>
                </a:cubicBezTo>
                <a:cubicBezTo>
                  <a:pt x="300" y="221"/>
                  <a:pt x="300" y="221"/>
                  <a:pt x="300" y="221"/>
                </a:cubicBezTo>
                <a:cubicBezTo>
                  <a:pt x="296" y="220"/>
                  <a:pt x="296" y="220"/>
                  <a:pt x="296" y="220"/>
                </a:cubicBezTo>
                <a:cubicBezTo>
                  <a:pt x="291" y="219"/>
                  <a:pt x="289" y="214"/>
                  <a:pt x="290" y="210"/>
                </a:cubicBezTo>
                <a:cubicBezTo>
                  <a:pt x="291" y="206"/>
                  <a:pt x="295" y="203"/>
                  <a:pt x="300" y="204"/>
                </a:cubicBezTo>
                <a:cubicBezTo>
                  <a:pt x="306" y="206"/>
                  <a:pt x="306" y="206"/>
                  <a:pt x="306" y="206"/>
                </a:cubicBezTo>
                <a:cubicBezTo>
                  <a:pt x="308" y="201"/>
                  <a:pt x="310" y="196"/>
                  <a:pt x="311" y="191"/>
                </a:cubicBezTo>
                <a:cubicBezTo>
                  <a:pt x="330" y="113"/>
                  <a:pt x="284" y="35"/>
                  <a:pt x="206" y="16"/>
                </a:cubicBezTo>
                <a:cubicBezTo>
                  <a:pt x="143" y="0"/>
                  <a:pt x="78" y="29"/>
                  <a:pt x="47" y="83"/>
                </a:cubicBezTo>
                <a:cubicBezTo>
                  <a:pt x="49" y="84"/>
                  <a:pt x="49" y="84"/>
                  <a:pt x="49" y="84"/>
                </a:cubicBezTo>
                <a:cubicBezTo>
                  <a:pt x="56" y="85"/>
                  <a:pt x="60" y="92"/>
                  <a:pt x="58" y="98"/>
                </a:cubicBezTo>
                <a:cubicBezTo>
                  <a:pt x="56" y="105"/>
                  <a:pt x="50" y="109"/>
                  <a:pt x="43" y="107"/>
                </a:cubicBezTo>
                <a:cubicBezTo>
                  <a:pt x="37" y="105"/>
                  <a:pt x="37" y="105"/>
                  <a:pt x="37" y="105"/>
                </a:cubicBezTo>
                <a:cubicBezTo>
                  <a:pt x="16" y="100"/>
                  <a:pt x="16" y="100"/>
                  <a:pt x="16" y="100"/>
                </a:cubicBezTo>
                <a:cubicBezTo>
                  <a:pt x="10" y="99"/>
                  <a:pt x="3" y="103"/>
                  <a:pt x="2" y="109"/>
                </a:cubicBezTo>
                <a:cubicBezTo>
                  <a:pt x="0" y="115"/>
                  <a:pt x="4" y="122"/>
                  <a:pt x="10" y="124"/>
                </a:cubicBezTo>
                <a:close/>
              </a:path>
            </a:pathLst>
          </a:custGeom>
          <a:solidFill>
            <a:schemeClr val="tx1">
              <a:lumMod val="10000"/>
              <a:lumOff val="90000"/>
              <a:alpha val="5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6" tIns="17143" rIns="34286" bIns="17143" numCol="1" anchor="t" anchorCtr="0" compatLnSpc="1">
            <a:prstTxWarp prst="textNoShape">
              <a:avLst/>
            </a:prstTxWarp>
          </a:bodyPr>
          <a:lstStyle/>
          <a:p>
            <a:endParaRPr lang="en-US" sz="675"/>
          </a:p>
        </p:txBody>
      </p:sp>
      <p:sp>
        <p:nvSpPr>
          <p:cNvPr id="15" name="Rectangle 14">
            <a:extLst>
              <a:ext uri="{FF2B5EF4-FFF2-40B4-BE49-F238E27FC236}">
                <a16:creationId xmlns:a16="http://schemas.microsoft.com/office/drawing/2014/main" id="{784B9192-036E-49AC-99D6-52AE1F58ED48}"/>
              </a:ext>
            </a:extLst>
          </p:cNvPr>
          <p:cNvSpPr/>
          <p:nvPr/>
        </p:nvSpPr>
        <p:spPr>
          <a:xfrm>
            <a:off x="4001172" y="2820123"/>
            <a:ext cx="1141659" cy="1240789"/>
          </a:xfrm>
          <a:prstGeom prst="rect">
            <a:avLst/>
          </a:prstGeom>
        </p:spPr>
        <p:txBody>
          <a:bodyPr wrap="none" anchor="ctr">
            <a:spAutoFit/>
          </a:bodyPr>
          <a:lstStyle/>
          <a:p>
            <a:pPr algn="ctr" defTabSz="342900">
              <a:defRPr/>
            </a:pPr>
            <a:r>
              <a:rPr lang="en-US" sz="7463" dirty="0">
                <a:solidFill>
                  <a:schemeClr val="accent1"/>
                </a:solidFill>
                <a:latin typeface="Designball-Electronic-Device-01" pitchFamily="2" charset="0"/>
                <a:ea typeface="Open Sans" panose="020B0606030504020204" pitchFamily="34" charset="0"/>
                <a:cs typeface="Arial" panose="020B0604020202020204" pitchFamily="34" charset="0"/>
              </a:rPr>
              <a:t>.</a:t>
            </a:r>
          </a:p>
        </p:txBody>
      </p:sp>
      <p:cxnSp>
        <p:nvCxnSpPr>
          <p:cNvPr id="3" name="Straight Connector 2">
            <a:extLst>
              <a:ext uri="{FF2B5EF4-FFF2-40B4-BE49-F238E27FC236}">
                <a16:creationId xmlns:a16="http://schemas.microsoft.com/office/drawing/2014/main" id="{7CE4A1F9-E554-486A-A195-EAB544158E13}"/>
              </a:ext>
            </a:extLst>
          </p:cNvPr>
          <p:cNvCxnSpPr>
            <a:cxnSpLocks/>
            <a:stCxn id="6" idx="0"/>
          </p:cNvCxnSpPr>
          <p:nvPr/>
        </p:nvCxnSpPr>
        <p:spPr>
          <a:xfrm flipV="1">
            <a:off x="4572000" y="698501"/>
            <a:ext cx="1" cy="1085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5">
            <a:extLst>
              <a:ext uri="{FF2B5EF4-FFF2-40B4-BE49-F238E27FC236}">
                <a16:creationId xmlns:a16="http://schemas.microsoft.com/office/drawing/2014/main" id="{C3A1EA05-3241-4B5F-82AE-5C2B2977AAE6}"/>
              </a:ext>
            </a:extLst>
          </p:cNvPr>
          <p:cNvSpPr>
            <a:spLocks/>
          </p:cNvSpPr>
          <p:nvPr/>
        </p:nvSpPr>
        <p:spPr bwMode="auto">
          <a:xfrm>
            <a:off x="3992125" y="889794"/>
            <a:ext cx="1159751" cy="1090305"/>
          </a:xfrm>
          <a:custGeom>
            <a:avLst/>
            <a:gdLst>
              <a:gd name="T0" fmla="*/ 10 w 330"/>
              <a:gd name="T1" fmla="*/ 124 h 307"/>
              <a:gd name="T2" fmla="*/ 30 w 330"/>
              <a:gd name="T3" fmla="*/ 129 h 307"/>
              <a:gd name="T4" fmla="*/ 34 w 330"/>
              <a:gd name="T5" fmla="*/ 129 h 307"/>
              <a:gd name="T6" fmla="*/ 53 w 330"/>
              <a:gd name="T7" fmla="*/ 134 h 307"/>
              <a:gd name="T8" fmla="*/ 69 w 330"/>
              <a:gd name="T9" fmla="*/ 138 h 307"/>
              <a:gd name="T10" fmla="*/ 77 w 330"/>
              <a:gd name="T11" fmla="*/ 153 h 307"/>
              <a:gd name="T12" fmla="*/ 63 w 330"/>
              <a:gd name="T13" fmla="*/ 161 h 307"/>
              <a:gd name="T14" fmla="*/ 47 w 330"/>
              <a:gd name="T15" fmla="*/ 158 h 307"/>
              <a:gd name="T16" fmla="*/ 28 w 330"/>
              <a:gd name="T17" fmla="*/ 153 h 307"/>
              <a:gd name="T18" fmla="*/ 28 w 330"/>
              <a:gd name="T19" fmla="*/ 153 h 307"/>
              <a:gd name="T20" fmla="*/ 28 w 330"/>
              <a:gd name="T21" fmla="*/ 153 h 307"/>
              <a:gd name="T22" fmla="*/ 24 w 330"/>
              <a:gd name="T23" fmla="*/ 152 h 307"/>
              <a:gd name="T24" fmla="*/ 9 w 330"/>
              <a:gd name="T25" fmla="*/ 160 h 307"/>
              <a:gd name="T26" fmla="*/ 18 w 330"/>
              <a:gd name="T27" fmla="*/ 175 h 307"/>
              <a:gd name="T28" fmla="*/ 29 w 330"/>
              <a:gd name="T29" fmla="*/ 178 h 307"/>
              <a:gd name="T30" fmla="*/ 137 w 330"/>
              <a:gd name="T31" fmla="*/ 295 h 307"/>
              <a:gd name="T32" fmla="*/ 268 w 330"/>
              <a:gd name="T33" fmla="*/ 262 h 307"/>
              <a:gd name="T34" fmla="*/ 280 w 330"/>
              <a:gd name="T35" fmla="*/ 265 h 307"/>
              <a:gd name="T36" fmla="*/ 290 w 330"/>
              <a:gd name="T37" fmla="*/ 259 h 307"/>
              <a:gd name="T38" fmla="*/ 284 w 330"/>
              <a:gd name="T39" fmla="*/ 250 h 307"/>
              <a:gd name="T40" fmla="*/ 281 w 330"/>
              <a:gd name="T41" fmla="*/ 249 h 307"/>
              <a:gd name="T42" fmla="*/ 261 w 330"/>
              <a:gd name="T43" fmla="*/ 244 h 307"/>
              <a:gd name="T44" fmla="*/ 257 w 330"/>
              <a:gd name="T45" fmla="*/ 243 h 307"/>
              <a:gd name="T46" fmla="*/ 251 w 330"/>
              <a:gd name="T47" fmla="*/ 233 h 307"/>
              <a:gd name="T48" fmla="*/ 261 w 330"/>
              <a:gd name="T49" fmla="*/ 227 h 307"/>
              <a:gd name="T50" fmla="*/ 276 w 330"/>
              <a:gd name="T51" fmla="*/ 231 h 307"/>
              <a:gd name="T52" fmla="*/ 292 w 330"/>
              <a:gd name="T53" fmla="*/ 235 h 307"/>
              <a:gd name="T54" fmla="*/ 307 w 330"/>
              <a:gd name="T55" fmla="*/ 239 h 307"/>
              <a:gd name="T56" fmla="*/ 317 w 330"/>
              <a:gd name="T57" fmla="*/ 233 h 307"/>
              <a:gd name="T58" fmla="*/ 311 w 330"/>
              <a:gd name="T59" fmla="*/ 224 h 307"/>
              <a:gd name="T60" fmla="*/ 300 w 330"/>
              <a:gd name="T61" fmla="*/ 221 h 307"/>
              <a:gd name="T62" fmla="*/ 296 w 330"/>
              <a:gd name="T63" fmla="*/ 220 h 307"/>
              <a:gd name="T64" fmla="*/ 290 w 330"/>
              <a:gd name="T65" fmla="*/ 210 h 307"/>
              <a:gd name="T66" fmla="*/ 300 w 330"/>
              <a:gd name="T67" fmla="*/ 204 h 307"/>
              <a:gd name="T68" fmla="*/ 306 w 330"/>
              <a:gd name="T69" fmla="*/ 206 h 307"/>
              <a:gd name="T70" fmla="*/ 311 w 330"/>
              <a:gd name="T71" fmla="*/ 191 h 307"/>
              <a:gd name="T72" fmla="*/ 206 w 330"/>
              <a:gd name="T73" fmla="*/ 16 h 307"/>
              <a:gd name="T74" fmla="*/ 47 w 330"/>
              <a:gd name="T75" fmla="*/ 83 h 307"/>
              <a:gd name="T76" fmla="*/ 49 w 330"/>
              <a:gd name="T77" fmla="*/ 84 h 307"/>
              <a:gd name="T78" fmla="*/ 58 w 330"/>
              <a:gd name="T79" fmla="*/ 98 h 307"/>
              <a:gd name="T80" fmla="*/ 43 w 330"/>
              <a:gd name="T81" fmla="*/ 107 h 307"/>
              <a:gd name="T82" fmla="*/ 37 w 330"/>
              <a:gd name="T83" fmla="*/ 105 h 307"/>
              <a:gd name="T84" fmla="*/ 16 w 330"/>
              <a:gd name="T85" fmla="*/ 100 h 307"/>
              <a:gd name="T86" fmla="*/ 2 w 330"/>
              <a:gd name="T87" fmla="*/ 109 h 307"/>
              <a:gd name="T88" fmla="*/ 10 w 330"/>
              <a:gd name="T89" fmla="*/ 12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 h="307">
                <a:moveTo>
                  <a:pt x="10" y="124"/>
                </a:moveTo>
                <a:cubicBezTo>
                  <a:pt x="30" y="129"/>
                  <a:pt x="30" y="129"/>
                  <a:pt x="30" y="129"/>
                </a:cubicBezTo>
                <a:cubicBezTo>
                  <a:pt x="34" y="129"/>
                  <a:pt x="34" y="129"/>
                  <a:pt x="34" y="129"/>
                </a:cubicBezTo>
                <a:cubicBezTo>
                  <a:pt x="53" y="134"/>
                  <a:pt x="53" y="134"/>
                  <a:pt x="53" y="134"/>
                </a:cubicBezTo>
                <a:cubicBezTo>
                  <a:pt x="69" y="138"/>
                  <a:pt x="69" y="138"/>
                  <a:pt x="69" y="138"/>
                </a:cubicBezTo>
                <a:cubicBezTo>
                  <a:pt x="75" y="140"/>
                  <a:pt x="79" y="146"/>
                  <a:pt x="77" y="153"/>
                </a:cubicBezTo>
                <a:cubicBezTo>
                  <a:pt x="76" y="159"/>
                  <a:pt x="69" y="163"/>
                  <a:pt x="63" y="161"/>
                </a:cubicBezTo>
                <a:cubicBezTo>
                  <a:pt x="47" y="158"/>
                  <a:pt x="47" y="158"/>
                  <a:pt x="47" y="158"/>
                </a:cubicBezTo>
                <a:cubicBezTo>
                  <a:pt x="28" y="153"/>
                  <a:pt x="28" y="153"/>
                  <a:pt x="28" y="153"/>
                </a:cubicBezTo>
                <a:cubicBezTo>
                  <a:pt x="28" y="153"/>
                  <a:pt x="28" y="153"/>
                  <a:pt x="28" y="153"/>
                </a:cubicBezTo>
                <a:cubicBezTo>
                  <a:pt x="28" y="153"/>
                  <a:pt x="28" y="153"/>
                  <a:pt x="28" y="153"/>
                </a:cubicBezTo>
                <a:cubicBezTo>
                  <a:pt x="24" y="152"/>
                  <a:pt x="24" y="152"/>
                  <a:pt x="24" y="152"/>
                </a:cubicBezTo>
                <a:cubicBezTo>
                  <a:pt x="18" y="150"/>
                  <a:pt x="11" y="154"/>
                  <a:pt x="9" y="160"/>
                </a:cubicBezTo>
                <a:cubicBezTo>
                  <a:pt x="8" y="167"/>
                  <a:pt x="12" y="173"/>
                  <a:pt x="18" y="175"/>
                </a:cubicBezTo>
                <a:cubicBezTo>
                  <a:pt x="29" y="178"/>
                  <a:pt x="29" y="178"/>
                  <a:pt x="29" y="178"/>
                </a:cubicBezTo>
                <a:cubicBezTo>
                  <a:pt x="38" y="233"/>
                  <a:pt x="79" y="281"/>
                  <a:pt x="137" y="295"/>
                </a:cubicBezTo>
                <a:cubicBezTo>
                  <a:pt x="185" y="307"/>
                  <a:pt x="234" y="293"/>
                  <a:pt x="268" y="262"/>
                </a:cubicBezTo>
                <a:cubicBezTo>
                  <a:pt x="280" y="265"/>
                  <a:pt x="280" y="265"/>
                  <a:pt x="280" y="265"/>
                </a:cubicBezTo>
                <a:cubicBezTo>
                  <a:pt x="284" y="266"/>
                  <a:pt x="289" y="264"/>
                  <a:pt x="290" y="259"/>
                </a:cubicBezTo>
                <a:cubicBezTo>
                  <a:pt x="291" y="255"/>
                  <a:pt x="288" y="251"/>
                  <a:pt x="284" y="250"/>
                </a:cubicBezTo>
                <a:cubicBezTo>
                  <a:pt x="281" y="249"/>
                  <a:pt x="281" y="249"/>
                  <a:pt x="281" y="249"/>
                </a:cubicBezTo>
                <a:cubicBezTo>
                  <a:pt x="261" y="244"/>
                  <a:pt x="261" y="244"/>
                  <a:pt x="261" y="244"/>
                </a:cubicBezTo>
                <a:cubicBezTo>
                  <a:pt x="257" y="243"/>
                  <a:pt x="257" y="243"/>
                  <a:pt x="257" y="243"/>
                </a:cubicBezTo>
                <a:cubicBezTo>
                  <a:pt x="253" y="242"/>
                  <a:pt x="250" y="237"/>
                  <a:pt x="251" y="233"/>
                </a:cubicBezTo>
                <a:cubicBezTo>
                  <a:pt x="252" y="229"/>
                  <a:pt x="256" y="226"/>
                  <a:pt x="261" y="227"/>
                </a:cubicBezTo>
                <a:cubicBezTo>
                  <a:pt x="276" y="231"/>
                  <a:pt x="276" y="231"/>
                  <a:pt x="276" y="231"/>
                </a:cubicBezTo>
                <a:cubicBezTo>
                  <a:pt x="292" y="235"/>
                  <a:pt x="292" y="235"/>
                  <a:pt x="292" y="235"/>
                </a:cubicBezTo>
                <a:cubicBezTo>
                  <a:pt x="307" y="239"/>
                  <a:pt x="307" y="239"/>
                  <a:pt x="307" y="239"/>
                </a:cubicBezTo>
                <a:cubicBezTo>
                  <a:pt x="312" y="240"/>
                  <a:pt x="316" y="237"/>
                  <a:pt x="317" y="233"/>
                </a:cubicBezTo>
                <a:cubicBezTo>
                  <a:pt x="318" y="229"/>
                  <a:pt x="315" y="225"/>
                  <a:pt x="311" y="224"/>
                </a:cubicBezTo>
                <a:cubicBezTo>
                  <a:pt x="300" y="221"/>
                  <a:pt x="300" y="221"/>
                  <a:pt x="300" y="221"/>
                </a:cubicBezTo>
                <a:cubicBezTo>
                  <a:pt x="296" y="220"/>
                  <a:pt x="296" y="220"/>
                  <a:pt x="296" y="220"/>
                </a:cubicBezTo>
                <a:cubicBezTo>
                  <a:pt x="291" y="219"/>
                  <a:pt x="289" y="214"/>
                  <a:pt x="290" y="210"/>
                </a:cubicBezTo>
                <a:cubicBezTo>
                  <a:pt x="291" y="206"/>
                  <a:pt x="295" y="203"/>
                  <a:pt x="300" y="204"/>
                </a:cubicBezTo>
                <a:cubicBezTo>
                  <a:pt x="306" y="206"/>
                  <a:pt x="306" y="206"/>
                  <a:pt x="306" y="206"/>
                </a:cubicBezTo>
                <a:cubicBezTo>
                  <a:pt x="308" y="201"/>
                  <a:pt x="310" y="196"/>
                  <a:pt x="311" y="191"/>
                </a:cubicBezTo>
                <a:cubicBezTo>
                  <a:pt x="330" y="113"/>
                  <a:pt x="284" y="35"/>
                  <a:pt x="206" y="16"/>
                </a:cubicBezTo>
                <a:cubicBezTo>
                  <a:pt x="143" y="0"/>
                  <a:pt x="78" y="29"/>
                  <a:pt x="47" y="83"/>
                </a:cubicBezTo>
                <a:cubicBezTo>
                  <a:pt x="49" y="84"/>
                  <a:pt x="49" y="84"/>
                  <a:pt x="49" y="84"/>
                </a:cubicBezTo>
                <a:cubicBezTo>
                  <a:pt x="56" y="85"/>
                  <a:pt x="60" y="92"/>
                  <a:pt x="58" y="98"/>
                </a:cubicBezTo>
                <a:cubicBezTo>
                  <a:pt x="56" y="105"/>
                  <a:pt x="50" y="109"/>
                  <a:pt x="43" y="107"/>
                </a:cubicBezTo>
                <a:cubicBezTo>
                  <a:pt x="37" y="105"/>
                  <a:pt x="37" y="105"/>
                  <a:pt x="37" y="105"/>
                </a:cubicBezTo>
                <a:cubicBezTo>
                  <a:pt x="16" y="100"/>
                  <a:pt x="16" y="100"/>
                  <a:pt x="16" y="100"/>
                </a:cubicBezTo>
                <a:cubicBezTo>
                  <a:pt x="10" y="99"/>
                  <a:pt x="3" y="103"/>
                  <a:pt x="2" y="109"/>
                </a:cubicBezTo>
                <a:cubicBezTo>
                  <a:pt x="0" y="115"/>
                  <a:pt x="4" y="122"/>
                  <a:pt x="10" y="124"/>
                </a:cubicBezTo>
                <a:close/>
              </a:path>
            </a:pathLst>
          </a:custGeom>
          <a:solidFill>
            <a:schemeClr val="tx1">
              <a:lumMod val="10000"/>
              <a:lumOff val="90000"/>
              <a:alpha val="5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6" tIns="17143" rIns="34286" bIns="17143" numCol="1" anchor="t" anchorCtr="0" compatLnSpc="1">
            <a:prstTxWarp prst="textNoShape">
              <a:avLst/>
            </a:prstTxWarp>
          </a:bodyPr>
          <a:lstStyle/>
          <a:p>
            <a:endParaRPr lang="en-US" sz="675"/>
          </a:p>
        </p:txBody>
      </p:sp>
      <p:sp>
        <p:nvSpPr>
          <p:cNvPr id="6" name="Rectangle 5">
            <a:extLst>
              <a:ext uri="{FF2B5EF4-FFF2-40B4-BE49-F238E27FC236}">
                <a16:creationId xmlns:a16="http://schemas.microsoft.com/office/drawing/2014/main" id="{7C328F64-C201-46AB-BA9D-7669B0B53617}"/>
              </a:ext>
            </a:extLst>
          </p:cNvPr>
          <p:cNvSpPr/>
          <p:nvPr/>
        </p:nvSpPr>
        <p:spPr>
          <a:xfrm>
            <a:off x="4479635" y="807081"/>
            <a:ext cx="184730" cy="1240789"/>
          </a:xfrm>
          <a:prstGeom prst="rect">
            <a:avLst/>
          </a:prstGeom>
        </p:spPr>
        <p:txBody>
          <a:bodyPr wrap="none" anchor="ctr">
            <a:spAutoFit/>
          </a:bodyPr>
          <a:lstStyle/>
          <a:p>
            <a:pPr algn="ctr" defTabSz="342900">
              <a:defRPr/>
            </a:pPr>
            <a:endParaRPr lang="en-US" sz="7463" dirty="0">
              <a:solidFill>
                <a:schemeClr val="accent1"/>
              </a:solidFill>
              <a:latin typeface="Designball-Electronic-Device-01" pitchFamily="2" charset="0"/>
              <a:ea typeface="Open Sans" panose="020B0606030504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E33CC11-AC58-4C8A-95A5-7F8A4958115A}"/>
              </a:ext>
            </a:extLst>
          </p:cNvPr>
          <p:cNvSpPr txBox="1"/>
          <p:nvPr/>
        </p:nvSpPr>
        <p:spPr>
          <a:xfrm>
            <a:off x="5928895" y="922560"/>
            <a:ext cx="1554417" cy="553998"/>
          </a:xfrm>
          <a:prstGeom prst="rect">
            <a:avLst/>
          </a:prstGeom>
          <a:noFill/>
        </p:spPr>
        <p:txBody>
          <a:bodyPr wrap="square" rtlCol="0" anchor="ctr">
            <a:spAutoFit/>
          </a:bodyPr>
          <a:lstStyle/>
          <a:p>
            <a:pPr algn="ctr"/>
            <a:r>
              <a:rPr lang="en-US" sz="1500" b="1" dirty="0">
                <a:solidFill>
                  <a:schemeClr val="tx1">
                    <a:lumMod val="90000"/>
                    <a:lumOff val="10000"/>
                  </a:schemeClr>
                </a:solidFill>
                <a:latin typeface="Century Gothic" panose="020B0502020202020204" pitchFamily="34" charset="0"/>
              </a:rPr>
              <a:t>Parameter </a:t>
            </a:r>
          </a:p>
          <a:p>
            <a:pPr algn="ctr"/>
            <a:r>
              <a:rPr lang="en-US" sz="1500" b="1" dirty="0">
                <a:solidFill>
                  <a:schemeClr val="tx1">
                    <a:lumMod val="90000"/>
                    <a:lumOff val="10000"/>
                  </a:schemeClr>
                </a:solidFill>
                <a:latin typeface="Century Gothic" panose="020B0502020202020204" pitchFamily="34" charset="0"/>
              </a:rPr>
              <a:t>Control</a:t>
            </a:r>
          </a:p>
        </p:txBody>
      </p:sp>
      <p:sp>
        <p:nvSpPr>
          <p:cNvPr id="9" name="TextBox 8">
            <a:extLst>
              <a:ext uri="{FF2B5EF4-FFF2-40B4-BE49-F238E27FC236}">
                <a16:creationId xmlns:a16="http://schemas.microsoft.com/office/drawing/2014/main" id="{CA3DB578-40A1-4297-815B-5B7408AEDDB3}"/>
              </a:ext>
            </a:extLst>
          </p:cNvPr>
          <p:cNvSpPr txBox="1"/>
          <p:nvPr/>
        </p:nvSpPr>
        <p:spPr>
          <a:xfrm>
            <a:off x="5504632" y="1639116"/>
            <a:ext cx="2597963" cy="1277273"/>
          </a:xfrm>
          <a:prstGeom prst="rect">
            <a:avLst/>
          </a:prstGeom>
          <a:noFill/>
        </p:spPr>
        <p:txBody>
          <a:bodyPr wrap="square" rtlCol="0">
            <a:spAutoFit/>
          </a:bodyPr>
          <a:lstStyle/>
          <a:p>
            <a:pPr algn="ctr"/>
            <a:r>
              <a:rPr lang="en-US" sz="1100" dirty="0">
                <a:ea typeface="Calibri" panose="020F0502020204030204" pitchFamily="34" charset="0"/>
              </a:rPr>
              <a:t>Parameters such as the Laser pulse transverse shape, total energy, and temporal profile (fixed) must be controlled independently, and undesired laser pulse variation over both short and long-time scales also requires correction.</a:t>
            </a:r>
            <a:endParaRPr lang="en-US" sz="1100" dirty="0"/>
          </a:p>
        </p:txBody>
      </p:sp>
      <p:sp>
        <p:nvSpPr>
          <p:cNvPr id="11" name="Rectangle: Rounded Corners 10">
            <a:extLst>
              <a:ext uri="{FF2B5EF4-FFF2-40B4-BE49-F238E27FC236}">
                <a16:creationId xmlns:a16="http://schemas.microsoft.com/office/drawing/2014/main" id="{00A20F22-0584-4B7F-A4C5-83057350DCCB}"/>
              </a:ext>
            </a:extLst>
          </p:cNvPr>
          <p:cNvSpPr/>
          <p:nvPr/>
        </p:nvSpPr>
        <p:spPr>
          <a:xfrm>
            <a:off x="7556964" y="1125964"/>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2" name="Rectangle: Rounded Corners 11">
            <a:extLst>
              <a:ext uri="{FF2B5EF4-FFF2-40B4-BE49-F238E27FC236}">
                <a16:creationId xmlns:a16="http://schemas.microsoft.com/office/drawing/2014/main" id="{EAD5E423-26C6-406B-9EC4-A3E037798CA6}"/>
              </a:ext>
            </a:extLst>
          </p:cNvPr>
          <p:cNvSpPr/>
          <p:nvPr/>
        </p:nvSpPr>
        <p:spPr>
          <a:xfrm>
            <a:off x="5713142" y="1125964"/>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cxnSp>
        <p:nvCxnSpPr>
          <p:cNvPr id="13" name="Straight Connector 12">
            <a:extLst>
              <a:ext uri="{FF2B5EF4-FFF2-40B4-BE49-F238E27FC236}">
                <a16:creationId xmlns:a16="http://schemas.microsoft.com/office/drawing/2014/main" id="{215F614D-65E0-4157-AAD1-9375252131F0}"/>
              </a:ext>
            </a:extLst>
          </p:cNvPr>
          <p:cNvCxnSpPr/>
          <p:nvPr/>
        </p:nvCxnSpPr>
        <p:spPr>
          <a:xfrm>
            <a:off x="4572000" y="1993182"/>
            <a:ext cx="0" cy="83571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940BF1-FDAC-40A5-BFF8-DADB6806B354}"/>
              </a:ext>
            </a:extLst>
          </p:cNvPr>
          <p:cNvSpPr txBox="1"/>
          <p:nvPr/>
        </p:nvSpPr>
        <p:spPr>
          <a:xfrm>
            <a:off x="1662426" y="2915407"/>
            <a:ext cx="1721442" cy="553998"/>
          </a:xfrm>
          <a:prstGeom prst="rect">
            <a:avLst/>
          </a:prstGeom>
          <a:noFill/>
        </p:spPr>
        <p:txBody>
          <a:bodyPr wrap="square" rtlCol="0" anchor="ctr">
            <a:spAutoFit/>
          </a:bodyPr>
          <a:lstStyle/>
          <a:p>
            <a:pPr algn="ctr"/>
            <a:r>
              <a:rPr lang="en-US" sz="1500" b="1" dirty="0">
                <a:solidFill>
                  <a:schemeClr val="tx1">
                    <a:lumMod val="90000"/>
                    <a:lumOff val="10000"/>
                  </a:schemeClr>
                </a:solidFill>
                <a:latin typeface="Century Gothic" panose="020B0502020202020204" pitchFamily="34" charset="0"/>
              </a:rPr>
              <a:t>Control of Electron Bunch</a:t>
            </a:r>
          </a:p>
        </p:txBody>
      </p:sp>
      <p:sp>
        <p:nvSpPr>
          <p:cNvPr id="17" name="TextBox 16">
            <a:extLst>
              <a:ext uri="{FF2B5EF4-FFF2-40B4-BE49-F238E27FC236}">
                <a16:creationId xmlns:a16="http://schemas.microsoft.com/office/drawing/2014/main" id="{5F8ECD2B-DA42-45CD-8B1E-E3E64228D53A}"/>
              </a:ext>
            </a:extLst>
          </p:cNvPr>
          <p:cNvSpPr txBox="1"/>
          <p:nvPr/>
        </p:nvSpPr>
        <p:spPr>
          <a:xfrm>
            <a:off x="1175030" y="3529762"/>
            <a:ext cx="2633476" cy="1107996"/>
          </a:xfrm>
          <a:prstGeom prst="rect">
            <a:avLst/>
          </a:prstGeom>
          <a:noFill/>
        </p:spPr>
        <p:txBody>
          <a:bodyPr wrap="square" rtlCol="0">
            <a:spAutoFit/>
          </a:bodyPr>
          <a:lstStyle/>
          <a:p>
            <a:pPr algn="ctr"/>
            <a:r>
              <a:rPr lang="en-US" sz="1100" dirty="0">
                <a:ea typeface="Calibri" panose="020F0502020204030204" pitchFamily="34" charset="0"/>
              </a:rPr>
              <a:t>The ability to produce arbitrary laser intensity distributions enables better control of electron bunch transverse and longitudinal emittance by affecting the space-charge forces throughout the bunch.</a:t>
            </a:r>
            <a:endParaRPr lang="en-US" sz="1100" dirty="0"/>
          </a:p>
        </p:txBody>
      </p:sp>
      <p:sp>
        <p:nvSpPr>
          <p:cNvPr id="18" name="Rectangle: Rounded Corners 17">
            <a:extLst>
              <a:ext uri="{FF2B5EF4-FFF2-40B4-BE49-F238E27FC236}">
                <a16:creationId xmlns:a16="http://schemas.microsoft.com/office/drawing/2014/main" id="{E77B1142-6A08-45B4-8D8F-90C63CF540EC}"/>
              </a:ext>
            </a:extLst>
          </p:cNvPr>
          <p:cNvSpPr/>
          <p:nvPr/>
        </p:nvSpPr>
        <p:spPr>
          <a:xfrm>
            <a:off x="3336968" y="3118811"/>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9" name="Rectangle: Rounded Corners 18">
            <a:extLst>
              <a:ext uri="{FF2B5EF4-FFF2-40B4-BE49-F238E27FC236}">
                <a16:creationId xmlns:a16="http://schemas.microsoft.com/office/drawing/2014/main" id="{999974FA-A6BB-4813-ACAB-0F22F0CD9054}"/>
              </a:ext>
            </a:extLst>
          </p:cNvPr>
          <p:cNvSpPr/>
          <p:nvPr/>
        </p:nvSpPr>
        <p:spPr>
          <a:xfrm>
            <a:off x="1493146" y="3118811"/>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cxnSp>
        <p:nvCxnSpPr>
          <p:cNvPr id="20" name="Straight Connector 19">
            <a:extLst>
              <a:ext uri="{FF2B5EF4-FFF2-40B4-BE49-F238E27FC236}">
                <a16:creationId xmlns:a16="http://schemas.microsoft.com/office/drawing/2014/main" id="{AAEF5E26-8A98-4E44-A1B1-43D0B79D5E39}"/>
              </a:ext>
            </a:extLst>
          </p:cNvPr>
          <p:cNvCxnSpPr>
            <a:cxnSpLocks/>
          </p:cNvCxnSpPr>
          <p:nvPr/>
        </p:nvCxnSpPr>
        <p:spPr>
          <a:xfrm>
            <a:off x="4572000" y="4082027"/>
            <a:ext cx="0" cy="8328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791AD95-73E6-4721-BCFA-3D520B9A51D1}"/>
              </a:ext>
            </a:extLst>
          </p:cNvPr>
          <p:cNvGrpSpPr/>
          <p:nvPr/>
        </p:nvGrpSpPr>
        <p:grpSpPr>
          <a:xfrm>
            <a:off x="4271407" y="1016856"/>
            <a:ext cx="681898" cy="732586"/>
            <a:chOff x="1123179" y="4688938"/>
            <a:chExt cx="409759" cy="408965"/>
          </a:xfrm>
          <a:solidFill>
            <a:schemeClr val="accent1"/>
          </a:solidFill>
        </p:grpSpPr>
        <p:sp>
          <p:nvSpPr>
            <p:cNvPr id="34" name="Freeform: Shape 33">
              <a:extLst>
                <a:ext uri="{FF2B5EF4-FFF2-40B4-BE49-F238E27FC236}">
                  <a16:creationId xmlns:a16="http://schemas.microsoft.com/office/drawing/2014/main" id="{57791A21-8823-4F4D-B551-8A1EE5502DEE}"/>
                </a:ext>
              </a:extLst>
            </p:cNvPr>
            <p:cNvSpPr/>
            <p:nvPr/>
          </p:nvSpPr>
          <p:spPr>
            <a:xfrm>
              <a:off x="1158797" y="4724186"/>
              <a:ext cx="212015" cy="212015"/>
            </a:xfrm>
            <a:custGeom>
              <a:avLst/>
              <a:gdLst>
                <a:gd name="connsiteX0" fmla="*/ 108340 w 212015"/>
                <a:gd name="connsiteY0" fmla="*/ 216627 h 212015"/>
                <a:gd name="connsiteX1" fmla="*/ 31855 w 212015"/>
                <a:gd name="connsiteY1" fmla="*/ 185037 h 212015"/>
                <a:gd name="connsiteX2" fmla="*/ 0 w 212015"/>
                <a:gd name="connsiteY2" fmla="*/ 108340 h 212015"/>
                <a:gd name="connsiteX3" fmla="*/ 31855 w 212015"/>
                <a:gd name="connsiteY3" fmla="*/ 31643 h 212015"/>
                <a:gd name="connsiteX4" fmla="*/ 108340 w 212015"/>
                <a:gd name="connsiteY4" fmla="*/ 0 h 212015"/>
                <a:gd name="connsiteX5" fmla="*/ 184824 w 212015"/>
                <a:gd name="connsiteY5" fmla="*/ 31643 h 212015"/>
                <a:gd name="connsiteX6" fmla="*/ 216627 w 212015"/>
                <a:gd name="connsiteY6" fmla="*/ 108340 h 212015"/>
                <a:gd name="connsiteX7" fmla="*/ 184824 w 212015"/>
                <a:gd name="connsiteY7" fmla="*/ 185037 h 212015"/>
                <a:gd name="connsiteX8" fmla="*/ 108340 w 212015"/>
                <a:gd name="connsiteY8" fmla="*/ 216627 h 212015"/>
                <a:gd name="connsiteX9" fmla="*/ 108340 w 212015"/>
                <a:gd name="connsiteY9" fmla="*/ 10601 h 212015"/>
                <a:gd name="connsiteX10" fmla="*/ 39329 w 212015"/>
                <a:gd name="connsiteY10" fmla="*/ 39117 h 212015"/>
                <a:gd name="connsiteX11" fmla="*/ 10601 w 212015"/>
                <a:gd name="connsiteY11" fmla="*/ 108287 h 212015"/>
                <a:gd name="connsiteX12" fmla="*/ 39329 w 212015"/>
                <a:gd name="connsiteY12" fmla="*/ 177510 h 212015"/>
                <a:gd name="connsiteX13" fmla="*/ 108340 w 212015"/>
                <a:gd name="connsiteY13" fmla="*/ 206026 h 212015"/>
                <a:gd name="connsiteX14" fmla="*/ 177351 w 212015"/>
                <a:gd name="connsiteY14" fmla="*/ 177510 h 212015"/>
                <a:gd name="connsiteX15" fmla="*/ 206079 w 212015"/>
                <a:gd name="connsiteY15" fmla="*/ 108340 h 212015"/>
                <a:gd name="connsiteX16" fmla="*/ 177351 w 212015"/>
                <a:gd name="connsiteY16" fmla="*/ 39170 h 212015"/>
                <a:gd name="connsiteX17" fmla="*/ 108340 w 212015"/>
                <a:gd name="connsiteY17" fmla="*/ 10601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15" h="212015">
                  <a:moveTo>
                    <a:pt x="108340" y="216627"/>
                  </a:moveTo>
                  <a:cubicBezTo>
                    <a:pt x="79506" y="216627"/>
                    <a:pt x="52315" y="205390"/>
                    <a:pt x="31855" y="185037"/>
                  </a:cubicBezTo>
                  <a:cubicBezTo>
                    <a:pt x="11290" y="164577"/>
                    <a:pt x="0" y="137333"/>
                    <a:pt x="0" y="108340"/>
                  </a:cubicBezTo>
                  <a:cubicBezTo>
                    <a:pt x="0" y="79347"/>
                    <a:pt x="11290" y="52103"/>
                    <a:pt x="31855" y="31643"/>
                  </a:cubicBezTo>
                  <a:cubicBezTo>
                    <a:pt x="52315" y="11237"/>
                    <a:pt x="79453" y="0"/>
                    <a:pt x="108340" y="0"/>
                  </a:cubicBezTo>
                  <a:cubicBezTo>
                    <a:pt x="137174" y="0"/>
                    <a:pt x="164365" y="11237"/>
                    <a:pt x="184824" y="31643"/>
                  </a:cubicBezTo>
                  <a:cubicBezTo>
                    <a:pt x="205337" y="52103"/>
                    <a:pt x="216627" y="79347"/>
                    <a:pt x="216627" y="108340"/>
                  </a:cubicBezTo>
                  <a:cubicBezTo>
                    <a:pt x="216627" y="137333"/>
                    <a:pt x="205337" y="164577"/>
                    <a:pt x="184824" y="185037"/>
                  </a:cubicBezTo>
                  <a:cubicBezTo>
                    <a:pt x="164365" y="205390"/>
                    <a:pt x="137174" y="216627"/>
                    <a:pt x="108340" y="216627"/>
                  </a:cubicBezTo>
                  <a:close/>
                  <a:moveTo>
                    <a:pt x="108340" y="10601"/>
                  </a:moveTo>
                  <a:cubicBezTo>
                    <a:pt x="82315" y="10601"/>
                    <a:pt x="57827" y="20725"/>
                    <a:pt x="39329" y="39117"/>
                  </a:cubicBezTo>
                  <a:cubicBezTo>
                    <a:pt x="20778" y="57562"/>
                    <a:pt x="10601" y="82156"/>
                    <a:pt x="10601" y="108287"/>
                  </a:cubicBezTo>
                  <a:cubicBezTo>
                    <a:pt x="10601" y="134471"/>
                    <a:pt x="20778" y="159012"/>
                    <a:pt x="39329" y="177510"/>
                  </a:cubicBezTo>
                  <a:cubicBezTo>
                    <a:pt x="57774" y="195902"/>
                    <a:pt x="82315" y="206026"/>
                    <a:pt x="108340" y="206026"/>
                  </a:cubicBezTo>
                  <a:cubicBezTo>
                    <a:pt x="134365" y="206026"/>
                    <a:pt x="158906" y="195902"/>
                    <a:pt x="177351" y="177510"/>
                  </a:cubicBezTo>
                  <a:cubicBezTo>
                    <a:pt x="195849" y="159065"/>
                    <a:pt x="206079" y="134471"/>
                    <a:pt x="206079" y="108340"/>
                  </a:cubicBezTo>
                  <a:cubicBezTo>
                    <a:pt x="206079" y="82209"/>
                    <a:pt x="195902" y="57615"/>
                    <a:pt x="177351" y="39170"/>
                  </a:cubicBezTo>
                  <a:cubicBezTo>
                    <a:pt x="158853" y="20725"/>
                    <a:pt x="134365" y="10601"/>
                    <a:pt x="108340" y="10601"/>
                  </a:cubicBezTo>
                  <a:close/>
                </a:path>
              </a:pathLst>
            </a:custGeom>
            <a:grpFill/>
            <a:ln w="529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0D36E3D-6AB7-4B7C-A2A6-6C1580F10B95}"/>
                </a:ext>
              </a:extLst>
            </p:cNvPr>
            <p:cNvSpPr/>
            <p:nvPr/>
          </p:nvSpPr>
          <p:spPr>
            <a:xfrm>
              <a:off x="1186200" y="4724186"/>
              <a:ext cx="159012" cy="58304"/>
            </a:xfrm>
            <a:custGeom>
              <a:avLst/>
              <a:gdLst>
                <a:gd name="connsiteX0" fmla="*/ 80937 w 159011"/>
                <a:gd name="connsiteY0" fmla="*/ 61538 h 58304"/>
                <a:gd name="connsiteX1" fmla="*/ 36944 w 159011"/>
                <a:gd name="connsiteY1" fmla="*/ 54965 h 58304"/>
                <a:gd name="connsiteX2" fmla="*/ 5247 w 159011"/>
                <a:gd name="connsiteY2" fmla="*/ 39753 h 58304"/>
                <a:gd name="connsiteX3" fmla="*/ 0 w 159011"/>
                <a:gd name="connsiteY3" fmla="*/ 36149 h 58304"/>
                <a:gd name="connsiteX4" fmla="*/ 4505 w 159011"/>
                <a:gd name="connsiteY4" fmla="*/ 31643 h 58304"/>
                <a:gd name="connsiteX5" fmla="*/ 80990 w 159011"/>
                <a:gd name="connsiteY5" fmla="*/ 0 h 58304"/>
                <a:gd name="connsiteX6" fmla="*/ 157474 w 159011"/>
                <a:gd name="connsiteY6" fmla="*/ 31643 h 58304"/>
                <a:gd name="connsiteX7" fmla="*/ 161980 w 159011"/>
                <a:gd name="connsiteY7" fmla="*/ 36149 h 58304"/>
                <a:gd name="connsiteX8" fmla="*/ 156732 w 159011"/>
                <a:gd name="connsiteY8" fmla="*/ 39753 h 58304"/>
                <a:gd name="connsiteX9" fmla="*/ 124983 w 159011"/>
                <a:gd name="connsiteY9" fmla="*/ 55018 h 58304"/>
                <a:gd name="connsiteX10" fmla="*/ 80937 w 159011"/>
                <a:gd name="connsiteY10" fmla="*/ 61538 h 58304"/>
                <a:gd name="connsiteX11" fmla="*/ 16802 w 159011"/>
                <a:gd name="connsiteY11" fmla="*/ 34559 h 58304"/>
                <a:gd name="connsiteX12" fmla="*/ 40071 w 159011"/>
                <a:gd name="connsiteY12" fmla="*/ 44788 h 58304"/>
                <a:gd name="connsiteX13" fmla="*/ 121750 w 159011"/>
                <a:gd name="connsiteY13" fmla="*/ 44788 h 58304"/>
                <a:gd name="connsiteX14" fmla="*/ 145072 w 159011"/>
                <a:gd name="connsiteY14" fmla="*/ 34506 h 58304"/>
                <a:gd name="connsiteX15" fmla="*/ 80937 w 159011"/>
                <a:gd name="connsiteY15" fmla="*/ 10495 h 58304"/>
                <a:gd name="connsiteX16" fmla="*/ 16802 w 159011"/>
                <a:gd name="connsiteY16" fmla="*/ 34559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11" h="58304">
                  <a:moveTo>
                    <a:pt x="80937" y="61538"/>
                  </a:moveTo>
                  <a:cubicBezTo>
                    <a:pt x="65619" y="61538"/>
                    <a:pt x="50778" y="59311"/>
                    <a:pt x="36944" y="54965"/>
                  </a:cubicBezTo>
                  <a:cubicBezTo>
                    <a:pt x="25177" y="51255"/>
                    <a:pt x="14470" y="46113"/>
                    <a:pt x="5247" y="39753"/>
                  </a:cubicBezTo>
                  <a:lnTo>
                    <a:pt x="0" y="36149"/>
                  </a:lnTo>
                  <a:lnTo>
                    <a:pt x="4505" y="31643"/>
                  </a:lnTo>
                  <a:cubicBezTo>
                    <a:pt x="24965" y="11237"/>
                    <a:pt x="52103" y="0"/>
                    <a:pt x="80990" y="0"/>
                  </a:cubicBezTo>
                  <a:cubicBezTo>
                    <a:pt x="109824" y="0"/>
                    <a:pt x="137015" y="11237"/>
                    <a:pt x="157474" y="31643"/>
                  </a:cubicBezTo>
                  <a:lnTo>
                    <a:pt x="161980" y="36149"/>
                  </a:lnTo>
                  <a:lnTo>
                    <a:pt x="156732" y="39753"/>
                  </a:lnTo>
                  <a:cubicBezTo>
                    <a:pt x="147457" y="46166"/>
                    <a:pt x="136750" y="51308"/>
                    <a:pt x="124983" y="55018"/>
                  </a:cubicBezTo>
                  <a:cubicBezTo>
                    <a:pt x="111043" y="59311"/>
                    <a:pt x="96255" y="61538"/>
                    <a:pt x="80937" y="61538"/>
                  </a:cubicBezTo>
                  <a:close/>
                  <a:moveTo>
                    <a:pt x="16802" y="34559"/>
                  </a:moveTo>
                  <a:cubicBezTo>
                    <a:pt x="23852" y="38693"/>
                    <a:pt x="31643" y="42138"/>
                    <a:pt x="40071" y="44788"/>
                  </a:cubicBezTo>
                  <a:cubicBezTo>
                    <a:pt x="65725" y="52898"/>
                    <a:pt x="95990" y="52898"/>
                    <a:pt x="121750" y="44788"/>
                  </a:cubicBezTo>
                  <a:cubicBezTo>
                    <a:pt x="130177" y="42138"/>
                    <a:pt x="138022" y="38693"/>
                    <a:pt x="145072" y="34506"/>
                  </a:cubicBezTo>
                  <a:cubicBezTo>
                    <a:pt x="127262" y="18975"/>
                    <a:pt x="104736" y="10495"/>
                    <a:pt x="80937" y="10495"/>
                  </a:cubicBezTo>
                  <a:cubicBezTo>
                    <a:pt x="57138" y="10601"/>
                    <a:pt x="34612" y="19082"/>
                    <a:pt x="16802" y="34559"/>
                  </a:cubicBezTo>
                  <a:close/>
                </a:path>
              </a:pathLst>
            </a:custGeom>
            <a:grpFill/>
            <a:ln w="529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67AECE-9198-4A5C-8B8F-281031E3B0D8}"/>
                </a:ext>
              </a:extLst>
            </p:cNvPr>
            <p:cNvSpPr/>
            <p:nvPr/>
          </p:nvSpPr>
          <p:spPr>
            <a:xfrm>
              <a:off x="1186147" y="4879275"/>
              <a:ext cx="159012" cy="58304"/>
            </a:xfrm>
            <a:custGeom>
              <a:avLst/>
              <a:gdLst>
                <a:gd name="connsiteX0" fmla="*/ 80990 w 159011"/>
                <a:gd name="connsiteY0" fmla="*/ 61537 h 58304"/>
                <a:gd name="connsiteX1" fmla="*/ 4505 w 159011"/>
                <a:gd name="connsiteY1" fmla="*/ 29947 h 58304"/>
                <a:gd name="connsiteX2" fmla="*/ 0 w 159011"/>
                <a:gd name="connsiteY2" fmla="*/ 25442 h 58304"/>
                <a:gd name="connsiteX3" fmla="*/ 5194 w 159011"/>
                <a:gd name="connsiteY3" fmla="*/ 21838 h 58304"/>
                <a:gd name="connsiteX4" fmla="*/ 36891 w 159011"/>
                <a:gd name="connsiteY4" fmla="*/ 6572 h 58304"/>
                <a:gd name="connsiteX5" fmla="*/ 80937 w 159011"/>
                <a:gd name="connsiteY5" fmla="*/ 0 h 58304"/>
                <a:gd name="connsiteX6" fmla="*/ 124983 w 159011"/>
                <a:gd name="connsiteY6" fmla="*/ 6572 h 58304"/>
                <a:gd name="connsiteX7" fmla="*/ 156732 w 159011"/>
                <a:gd name="connsiteY7" fmla="*/ 21838 h 58304"/>
                <a:gd name="connsiteX8" fmla="*/ 161980 w 159011"/>
                <a:gd name="connsiteY8" fmla="*/ 25442 h 58304"/>
                <a:gd name="connsiteX9" fmla="*/ 157474 w 159011"/>
                <a:gd name="connsiteY9" fmla="*/ 29947 h 58304"/>
                <a:gd name="connsiteX10" fmla="*/ 80990 w 159011"/>
                <a:gd name="connsiteY10" fmla="*/ 61537 h 58304"/>
                <a:gd name="connsiteX11" fmla="*/ 16855 w 159011"/>
                <a:gd name="connsiteY11" fmla="*/ 26926 h 58304"/>
                <a:gd name="connsiteX12" fmla="*/ 80990 w 159011"/>
                <a:gd name="connsiteY12" fmla="*/ 50937 h 58304"/>
                <a:gd name="connsiteX13" fmla="*/ 145125 w 159011"/>
                <a:gd name="connsiteY13" fmla="*/ 26926 h 58304"/>
                <a:gd name="connsiteX14" fmla="*/ 121803 w 159011"/>
                <a:gd name="connsiteY14" fmla="*/ 16643 h 58304"/>
                <a:gd name="connsiteX15" fmla="*/ 40124 w 159011"/>
                <a:gd name="connsiteY15" fmla="*/ 16643 h 58304"/>
                <a:gd name="connsiteX16" fmla="*/ 16855 w 159011"/>
                <a:gd name="connsiteY16" fmla="*/ 26926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11" h="58304">
                  <a:moveTo>
                    <a:pt x="80990" y="61537"/>
                  </a:moveTo>
                  <a:cubicBezTo>
                    <a:pt x="52156" y="61537"/>
                    <a:pt x="24965" y="50301"/>
                    <a:pt x="4505" y="29947"/>
                  </a:cubicBezTo>
                  <a:lnTo>
                    <a:pt x="0" y="25442"/>
                  </a:lnTo>
                  <a:lnTo>
                    <a:pt x="5194" y="21838"/>
                  </a:lnTo>
                  <a:cubicBezTo>
                    <a:pt x="14417" y="15424"/>
                    <a:pt x="25071" y="10336"/>
                    <a:pt x="36891" y="6572"/>
                  </a:cubicBezTo>
                  <a:cubicBezTo>
                    <a:pt x="50778" y="2173"/>
                    <a:pt x="65566" y="0"/>
                    <a:pt x="80937" y="0"/>
                  </a:cubicBezTo>
                  <a:cubicBezTo>
                    <a:pt x="96308" y="0"/>
                    <a:pt x="111096" y="2226"/>
                    <a:pt x="124983" y="6572"/>
                  </a:cubicBezTo>
                  <a:cubicBezTo>
                    <a:pt x="136803" y="10283"/>
                    <a:pt x="147457" y="15424"/>
                    <a:pt x="156732" y="21838"/>
                  </a:cubicBezTo>
                  <a:lnTo>
                    <a:pt x="161980" y="25442"/>
                  </a:lnTo>
                  <a:lnTo>
                    <a:pt x="157474" y="29947"/>
                  </a:lnTo>
                  <a:cubicBezTo>
                    <a:pt x="137015" y="50301"/>
                    <a:pt x="109824" y="61537"/>
                    <a:pt x="80990" y="61537"/>
                  </a:cubicBezTo>
                  <a:close/>
                  <a:moveTo>
                    <a:pt x="16855" y="26926"/>
                  </a:moveTo>
                  <a:cubicBezTo>
                    <a:pt x="34665" y="42456"/>
                    <a:pt x="57191" y="50937"/>
                    <a:pt x="80990" y="50937"/>
                  </a:cubicBezTo>
                  <a:cubicBezTo>
                    <a:pt x="104789" y="50937"/>
                    <a:pt x="127315" y="42456"/>
                    <a:pt x="145125" y="26926"/>
                  </a:cubicBezTo>
                  <a:cubicBezTo>
                    <a:pt x="138128" y="22739"/>
                    <a:pt x="130283" y="19347"/>
                    <a:pt x="121803" y="16643"/>
                  </a:cubicBezTo>
                  <a:cubicBezTo>
                    <a:pt x="96096" y="8534"/>
                    <a:pt x="65778" y="8534"/>
                    <a:pt x="40124" y="16643"/>
                  </a:cubicBezTo>
                  <a:cubicBezTo>
                    <a:pt x="31643" y="19347"/>
                    <a:pt x="23852" y="22792"/>
                    <a:pt x="16855" y="26926"/>
                  </a:cubicBezTo>
                  <a:close/>
                </a:path>
              </a:pathLst>
            </a:custGeom>
            <a:grpFill/>
            <a:ln w="529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5C64DD7-8879-4E20-B3EE-71F363BD258C}"/>
                </a:ext>
              </a:extLst>
            </p:cNvPr>
            <p:cNvSpPr/>
            <p:nvPr/>
          </p:nvSpPr>
          <p:spPr>
            <a:xfrm>
              <a:off x="1210317" y="4724133"/>
              <a:ext cx="111308" cy="212015"/>
            </a:xfrm>
            <a:custGeom>
              <a:avLst/>
              <a:gdLst>
                <a:gd name="connsiteX0" fmla="*/ 56820 w 111308"/>
                <a:gd name="connsiteY0" fmla="*/ 216679 h 212015"/>
                <a:gd name="connsiteX1" fmla="*/ 0 w 111308"/>
                <a:gd name="connsiteY1" fmla="*/ 108340 h 212015"/>
                <a:gd name="connsiteX2" fmla="*/ 56820 w 111308"/>
                <a:gd name="connsiteY2" fmla="*/ 0 h 212015"/>
                <a:gd name="connsiteX3" fmla="*/ 113640 w 111308"/>
                <a:gd name="connsiteY3" fmla="*/ 108340 h 212015"/>
                <a:gd name="connsiteX4" fmla="*/ 56820 w 111308"/>
                <a:gd name="connsiteY4" fmla="*/ 216679 h 212015"/>
                <a:gd name="connsiteX5" fmla="*/ 56820 w 111308"/>
                <a:gd name="connsiteY5" fmla="*/ 10654 h 212015"/>
                <a:gd name="connsiteX6" fmla="*/ 10601 w 111308"/>
                <a:gd name="connsiteY6" fmla="*/ 108393 h 212015"/>
                <a:gd name="connsiteX7" fmla="*/ 56820 w 111308"/>
                <a:gd name="connsiteY7" fmla="*/ 206132 h 212015"/>
                <a:gd name="connsiteX8" fmla="*/ 103040 w 111308"/>
                <a:gd name="connsiteY8" fmla="*/ 108393 h 212015"/>
                <a:gd name="connsiteX9" fmla="*/ 56820 w 111308"/>
                <a:gd name="connsiteY9" fmla="*/ 10654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08" h="212015">
                  <a:moveTo>
                    <a:pt x="56820" y="216679"/>
                  </a:moveTo>
                  <a:cubicBezTo>
                    <a:pt x="24965" y="216679"/>
                    <a:pt x="0" y="169082"/>
                    <a:pt x="0" y="108340"/>
                  </a:cubicBezTo>
                  <a:cubicBezTo>
                    <a:pt x="0" y="47597"/>
                    <a:pt x="24965" y="0"/>
                    <a:pt x="56820" y="0"/>
                  </a:cubicBezTo>
                  <a:cubicBezTo>
                    <a:pt x="88675" y="0"/>
                    <a:pt x="113640" y="47597"/>
                    <a:pt x="113640" y="108340"/>
                  </a:cubicBezTo>
                  <a:cubicBezTo>
                    <a:pt x="113640" y="169082"/>
                    <a:pt x="88675" y="216679"/>
                    <a:pt x="56820" y="216679"/>
                  </a:cubicBezTo>
                  <a:close/>
                  <a:moveTo>
                    <a:pt x="56820" y="10654"/>
                  </a:moveTo>
                  <a:cubicBezTo>
                    <a:pt x="31749" y="10654"/>
                    <a:pt x="10601" y="55389"/>
                    <a:pt x="10601" y="108393"/>
                  </a:cubicBezTo>
                  <a:cubicBezTo>
                    <a:pt x="10601" y="161396"/>
                    <a:pt x="31749" y="206132"/>
                    <a:pt x="56820" y="206132"/>
                  </a:cubicBezTo>
                  <a:cubicBezTo>
                    <a:pt x="81891" y="206132"/>
                    <a:pt x="103040" y="161396"/>
                    <a:pt x="103040" y="108393"/>
                  </a:cubicBezTo>
                  <a:cubicBezTo>
                    <a:pt x="103040" y="55389"/>
                    <a:pt x="81838" y="10654"/>
                    <a:pt x="56820" y="10654"/>
                  </a:cubicBezTo>
                  <a:close/>
                </a:path>
              </a:pathLst>
            </a:custGeom>
            <a:grpFill/>
            <a:ln w="529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B43EE7-B018-4863-8A17-992E971B8C8E}"/>
                </a:ext>
              </a:extLst>
            </p:cNvPr>
            <p:cNvSpPr/>
            <p:nvPr/>
          </p:nvSpPr>
          <p:spPr>
            <a:xfrm>
              <a:off x="1261837" y="4724186"/>
              <a:ext cx="10601" cy="212015"/>
            </a:xfrm>
            <a:custGeom>
              <a:avLst/>
              <a:gdLst>
                <a:gd name="connsiteX0" fmla="*/ 5300 w 10600"/>
                <a:gd name="connsiteY0" fmla="*/ 216627 h 212015"/>
                <a:gd name="connsiteX1" fmla="*/ 0 w 10600"/>
                <a:gd name="connsiteY1" fmla="*/ 211326 h 212015"/>
                <a:gd name="connsiteX2" fmla="*/ 0 w 10600"/>
                <a:gd name="connsiteY2" fmla="*/ 5300 h 212015"/>
                <a:gd name="connsiteX3" fmla="*/ 5300 w 10600"/>
                <a:gd name="connsiteY3" fmla="*/ 0 h 212015"/>
                <a:gd name="connsiteX4" fmla="*/ 10601 w 10600"/>
                <a:gd name="connsiteY4" fmla="*/ 5300 h 212015"/>
                <a:gd name="connsiteX5" fmla="*/ 10601 w 10600"/>
                <a:gd name="connsiteY5" fmla="*/ 211326 h 212015"/>
                <a:gd name="connsiteX6" fmla="*/ 5300 w 10600"/>
                <a:gd name="connsiteY6" fmla="*/ 216627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0" h="212015">
                  <a:moveTo>
                    <a:pt x="5300" y="216627"/>
                  </a:moveTo>
                  <a:cubicBezTo>
                    <a:pt x="2385" y="216627"/>
                    <a:pt x="0" y="214242"/>
                    <a:pt x="0" y="211326"/>
                  </a:cubicBezTo>
                  <a:lnTo>
                    <a:pt x="0" y="5300"/>
                  </a:lnTo>
                  <a:cubicBezTo>
                    <a:pt x="0" y="2385"/>
                    <a:pt x="2385" y="0"/>
                    <a:pt x="5300" y="0"/>
                  </a:cubicBezTo>
                  <a:cubicBezTo>
                    <a:pt x="8216" y="0"/>
                    <a:pt x="10601" y="2385"/>
                    <a:pt x="10601" y="5300"/>
                  </a:cubicBezTo>
                  <a:lnTo>
                    <a:pt x="10601" y="211326"/>
                  </a:lnTo>
                  <a:cubicBezTo>
                    <a:pt x="10601" y="214242"/>
                    <a:pt x="8216" y="216627"/>
                    <a:pt x="5300" y="216627"/>
                  </a:cubicBezTo>
                  <a:close/>
                </a:path>
              </a:pathLst>
            </a:custGeom>
            <a:grpFill/>
            <a:ln w="529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A33C5B1-8F8A-4DC0-93B9-501CC939BAF0}"/>
                </a:ext>
              </a:extLst>
            </p:cNvPr>
            <p:cNvSpPr/>
            <p:nvPr/>
          </p:nvSpPr>
          <p:spPr>
            <a:xfrm>
              <a:off x="1158797" y="4827173"/>
              <a:ext cx="212015" cy="10601"/>
            </a:xfrm>
            <a:custGeom>
              <a:avLst/>
              <a:gdLst>
                <a:gd name="connsiteX0" fmla="*/ 211326 w 212015"/>
                <a:gd name="connsiteY0" fmla="*/ 10601 h 10600"/>
                <a:gd name="connsiteX1" fmla="*/ 5300 w 212015"/>
                <a:gd name="connsiteY1" fmla="*/ 10601 h 10600"/>
                <a:gd name="connsiteX2" fmla="*/ 0 w 212015"/>
                <a:gd name="connsiteY2" fmla="*/ 5300 h 10600"/>
                <a:gd name="connsiteX3" fmla="*/ 5300 w 212015"/>
                <a:gd name="connsiteY3" fmla="*/ 0 h 10600"/>
                <a:gd name="connsiteX4" fmla="*/ 211326 w 212015"/>
                <a:gd name="connsiteY4" fmla="*/ 0 h 10600"/>
                <a:gd name="connsiteX5" fmla="*/ 216627 w 212015"/>
                <a:gd name="connsiteY5" fmla="*/ 5300 h 10600"/>
                <a:gd name="connsiteX6" fmla="*/ 211326 w 212015"/>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15" h="10600">
                  <a:moveTo>
                    <a:pt x="211326" y="10601"/>
                  </a:moveTo>
                  <a:lnTo>
                    <a:pt x="5300" y="10601"/>
                  </a:lnTo>
                  <a:cubicBezTo>
                    <a:pt x="2385" y="10601"/>
                    <a:pt x="0" y="8216"/>
                    <a:pt x="0" y="5300"/>
                  </a:cubicBezTo>
                  <a:cubicBezTo>
                    <a:pt x="0" y="2385"/>
                    <a:pt x="2385" y="0"/>
                    <a:pt x="5300" y="0"/>
                  </a:cubicBezTo>
                  <a:lnTo>
                    <a:pt x="211326" y="0"/>
                  </a:lnTo>
                  <a:cubicBezTo>
                    <a:pt x="214242" y="0"/>
                    <a:pt x="216627" y="2385"/>
                    <a:pt x="216627" y="5300"/>
                  </a:cubicBezTo>
                  <a:cubicBezTo>
                    <a:pt x="216627" y="8216"/>
                    <a:pt x="214295" y="10601"/>
                    <a:pt x="211326" y="10601"/>
                  </a:cubicBezTo>
                  <a:close/>
                </a:path>
              </a:pathLst>
            </a:custGeom>
            <a:grpFill/>
            <a:ln w="529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A815C95-75ED-4BB6-B1DC-EAC3824ED345}"/>
                </a:ext>
              </a:extLst>
            </p:cNvPr>
            <p:cNvSpPr/>
            <p:nvPr/>
          </p:nvSpPr>
          <p:spPr>
            <a:xfrm>
              <a:off x="1158214" y="4723868"/>
              <a:ext cx="212015" cy="212015"/>
            </a:xfrm>
            <a:custGeom>
              <a:avLst/>
              <a:gdLst>
                <a:gd name="connsiteX0" fmla="*/ 108605 w 212015"/>
                <a:gd name="connsiteY0" fmla="*/ 217210 h 212015"/>
                <a:gd name="connsiteX1" fmla="*/ 31802 w 212015"/>
                <a:gd name="connsiteY1" fmla="*/ 185461 h 212015"/>
                <a:gd name="connsiteX2" fmla="*/ 0 w 212015"/>
                <a:gd name="connsiteY2" fmla="*/ 108605 h 212015"/>
                <a:gd name="connsiteX3" fmla="*/ 31802 w 212015"/>
                <a:gd name="connsiteY3" fmla="*/ 31802 h 212015"/>
                <a:gd name="connsiteX4" fmla="*/ 108605 w 212015"/>
                <a:gd name="connsiteY4" fmla="*/ 0 h 212015"/>
                <a:gd name="connsiteX5" fmla="*/ 185407 w 212015"/>
                <a:gd name="connsiteY5" fmla="*/ 31802 h 212015"/>
                <a:gd name="connsiteX6" fmla="*/ 185407 w 212015"/>
                <a:gd name="connsiteY6" fmla="*/ 31802 h 212015"/>
                <a:gd name="connsiteX7" fmla="*/ 185407 w 212015"/>
                <a:gd name="connsiteY7" fmla="*/ 31802 h 212015"/>
                <a:gd name="connsiteX8" fmla="*/ 217210 w 212015"/>
                <a:gd name="connsiteY8" fmla="*/ 108605 h 212015"/>
                <a:gd name="connsiteX9" fmla="*/ 185407 w 212015"/>
                <a:gd name="connsiteY9" fmla="*/ 185461 h 212015"/>
                <a:gd name="connsiteX10" fmla="*/ 108605 w 212015"/>
                <a:gd name="connsiteY10" fmla="*/ 217210 h 212015"/>
                <a:gd name="connsiteX11" fmla="*/ 108605 w 212015"/>
                <a:gd name="connsiteY11" fmla="*/ 10548 h 212015"/>
                <a:gd name="connsiteX12" fmla="*/ 39276 w 212015"/>
                <a:gd name="connsiteY12" fmla="*/ 39276 h 212015"/>
                <a:gd name="connsiteX13" fmla="*/ 10548 w 212015"/>
                <a:gd name="connsiteY13" fmla="*/ 108605 h 212015"/>
                <a:gd name="connsiteX14" fmla="*/ 39276 w 212015"/>
                <a:gd name="connsiteY14" fmla="*/ 177934 h 212015"/>
                <a:gd name="connsiteX15" fmla="*/ 177934 w 212015"/>
                <a:gd name="connsiteY15" fmla="*/ 177934 h 212015"/>
                <a:gd name="connsiteX16" fmla="*/ 206662 w 212015"/>
                <a:gd name="connsiteY16" fmla="*/ 108605 h 212015"/>
                <a:gd name="connsiteX17" fmla="*/ 177934 w 212015"/>
                <a:gd name="connsiteY17" fmla="*/ 39276 h 212015"/>
                <a:gd name="connsiteX18" fmla="*/ 177934 w 212015"/>
                <a:gd name="connsiteY18" fmla="*/ 39276 h 212015"/>
                <a:gd name="connsiteX19" fmla="*/ 108605 w 212015"/>
                <a:gd name="connsiteY19" fmla="*/ 10548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15" h="212015">
                  <a:moveTo>
                    <a:pt x="108605" y="217210"/>
                  </a:moveTo>
                  <a:cubicBezTo>
                    <a:pt x="80778" y="217210"/>
                    <a:pt x="52951" y="206609"/>
                    <a:pt x="31802" y="185461"/>
                  </a:cubicBezTo>
                  <a:cubicBezTo>
                    <a:pt x="11290" y="164948"/>
                    <a:pt x="0" y="137651"/>
                    <a:pt x="0" y="108605"/>
                  </a:cubicBezTo>
                  <a:cubicBezTo>
                    <a:pt x="0" y="79559"/>
                    <a:pt x="11290" y="52315"/>
                    <a:pt x="31802" y="31802"/>
                  </a:cubicBezTo>
                  <a:cubicBezTo>
                    <a:pt x="52315" y="11290"/>
                    <a:pt x="79612" y="0"/>
                    <a:pt x="108605" y="0"/>
                  </a:cubicBezTo>
                  <a:cubicBezTo>
                    <a:pt x="137598" y="0"/>
                    <a:pt x="164895" y="11290"/>
                    <a:pt x="185407" y="31802"/>
                  </a:cubicBezTo>
                  <a:lnTo>
                    <a:pt x="185407" y="31802"/>
                  </a:lnTo>
                  <a:lnTo>
                    <a:pt x="185407" y="31802"/>
                  </a:lnTo>
                  <a:cubicBezTo>
                    <a:pt x="205920" y="52315"/>
                    <a:pt x="217210" y="79612"/>
                    <a:pt x="217210" y="108605"/>
                  </a:cubicBezTo>
                  <a:cubicBezTo>
                    <a:pt x="217210" y="137598"/>
                    <a:pt x="205920" y="164895"/>
                    <a:pt x="185407" y="185461"/>
                  </a:cubicBezTo>
                  <a:cubicBezTo>
                    <a:pt x="164259" y="206609"/>
                    <a:pt x="136432" y="217210"/>
                    <a:pt x="108605" y="217210"/>
                  </a:cubicBezTo>
                  <a:close/>
                  <a:moveTo>
                    <a:pt x="108605" y="10548"/>
                  </a:moveTo>
                  <a:cubicBezTo>
                    <a:pt x="82421" y="10548"/>
                    <a:pt x="57774" y="20725"/>
                    <a:pt x="39276" y="39276"/>
                  </a:cubicBezTo>
                  <a:cubicBezTo>
                    <a:pt x="20778" y="57774"/>
                    <a:pt x="10548" y="82421"/>
                    <a:pt x="10548" y="108605"/>
                  </a:cubicBezTo>
                  <a:cubicBezTo>
                    <a:pt x="10548" y="134789"/>
                    <a:pt x="20725" y="159436"/>
                    <a:pt x="39276" y="177934"/>
                  </a:cubicBezTo>
                  <a:cubicBezTo>
                    <a:pt x="77492" y="216150"/>
                    <a:pt x="139718" y="216150"/>
                    <a:pt x="177934" y="177934"/>
                  </a:cubicBezTo>
                  <a:cubicBezTo>
                    <a:pt x="196432" y="159436"/>
                    <a:pt x="206662" y="134789"/>
                    <a:pt x="206662" y="108605"/>
                  </a:cubicBezTo>
                  <a:cubicBezTo>
                    <a:pt x="206662" y="82421"/>
                    <a:pt x="196485" y="57774"/>
                    <a:pt x="177934" y="39276"/>
                  </a:cubicBezTo>
                  <a:lnTo>
                    <a:pt x="177934" y="39276"/>
                  </a:lnTo>
                  <a:cubicBezTo>
                    <a:pt x="159436" y="20778"/>
                    <a:pt x="134789" y="10548"/>
                    <a:pt x="108605" y="10548"/>
                  </a:cubicBezTo>
                  <a:close/>
                </a:path>
              </a:pathLst>
            </a:custGeom>
            <a:grpFill/>
            <a:ln w="529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2D3AA53-2DA1-4447-80DD-A385405914F5}"/>
                </a:ext>
              </a:extLst>
            </p:cNvPr>
            <p:cNvSpPr/>
            <p:nvPr/>
          </p:nvSpPr>
          <p:spPr>
            <a:xfrm>
              <a:off x="1123179" y="4688938"/>
              <a:ext cx="286221" cy="286221"/>
            </a:xfrm>
            <a:custGeom>
              <a:avLst/>
              <a:gdLst>
                <a:gd name="connsiteX0" fmla="*/ 143640 w 286220"/>
                <a:gd name="connsiteY0" fmla="*/ 287069 h 286220"/>
                <a:gd name="connsiteX1" fmla="*/ 42085 w 286220"/>
                <a:gd name="connsiteY1" fmla="*/ 245090 h 286220"/>
                <a:gd name="connsiteX2" fmla="*/ 0 w 286220"/>
                <a:gd name="connsiteY2" fmla="*/ 143535 h 286220"/>
                <a:gd name="connsiteX3" fmla="*/ 42085 w 286220"/>
                <a:gd name="connsiteY3" fmla="*/ 41979 h 286220"/>
                <a:gd name="connsiteX4" fmla="*/ 245196 w 286220"/>
                <a:gd name="connsiteY4" fmla="*/ 41979 h 286220"/>
                <a:gd name="connsiteX5" fmla="*/ 245196 w 286220"/>
                <a:gd name="connsiteY5" fmla="*/ 41979 h 286220"/>
                <a:gd name="connsiteX6" fmla="*/ 287281 w 286220"/>
                <a:gd name="connsiteY6" fmla="*/ 143535 h 286220"/>
                <a:gd name="connsiteX7" fmla="*/ 245196 w 286220"/>
                <a:gd name="connsiteY7" fmla="*/ 245090 h 286220"/>
                <a:gd name="connsiteX8" fmla="*/ 143640 w 286220"/>
                <a:gd name="connsiteY8" fmla="*/ 287069 h 286220"/>
                <a:gd name="connsiteX9" fmla="*/ 143640 w 286220"/>
                <a:gd name="connsiteY9" fmla="*/ 10601 h 286220"/>
                <a:gd name="connsiteX10" fmla="*/ 49612 w 286220"/>
                <a:gd name="connsiteY10" fmla="*/ 49506 h 286220"/>
                <a:gd name="connsiteX11" fmla="*/ 10654 w 286220"/>
                <a:gd name="connsiteY11" fmla="*/ 143587 h 286220"/>
                <a:gd name="connsiteX12" fmla="*/ 49612 w 286220"/>
                <a:gd name="connsiteY12" fmla="*/ 237669 h 286220"/>
                <a:gd name="connsiteX13" fmla="*/ 237722 w 286220"/>
                <a:gd name="connsiteY13" fmla="*/ 237669 h 286220"/>
                <a:gd name="connsiteX14" fmla="*/ 276680 w 286220"/>
                <a:gd name="connsiteY14" fmla="*/ 143587 h 286220"/>
                <a:gd name="connsiteX15" fmla="*/ 237722 w 286220"/>
                <a:gd name="connsiteY15" fmla="*/ 49506 h 286220"/>
                <a:gd name="connsiteX16" fmla="*/ 237722 w 286220"/>
                <a:gd name="connsiteY16" fmla="*/ 49506 h 286220"/>
                <a:gd name="connsiteX17" fmla="*/ 143640 w 286220"/>
                <a:gd name="connsiteY17" fmla="*/ 10601 h 28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220" h="286220">
                  <a:moveTo>
                    <a:pt x="143640" y="287069"/>
                  </a:moveTo>
                  <a:cubicBezTo>
                    <a:pt x="106856" y="287069"/>
                    <a:pt x="70071" y="273076"/>
                    <a:pt x="42085" y="245090"/>
                  </a:cubicBezTo>
                  <a:cubicBezTo>
                    <a:pt x="14947" y="217952"/>
                    <a:pt x="0" y="181909"/>
                    <a:pt x="0" y="143535"/>
                  </a:cubicBezTo>
                  <a:cubicBezTo>
                    <a:pt x="0" y="105160"/>
                    <a:pt x="14947" y="69117"/>
                    <a:pt x="42085" y="41979"/>
                  </a:cubicBezTo>
                  <a:cubicBezTo>
                    <a:pt x="98057" y="-13993"/>
                    <a:pt x="189171" y="-13993"/>
                    <a:pt x="245196" y="41979"/>
                  </a:cubicBezTo>
                  <a:lnTo>
                    <a:pt x="245196" y="41979"/>
                  </a:lnTo>
                  <a:cubicBezTo>
                    <a:pt x="272334" y="69117"/>
                    <a:pt x="287281" y="105160"/>
                    <a:pt x="287281" y="143535"/>
                  </a:cubicBezTo>
                  <a:cubicBezTo>
                    <a:pt x="287281" y="181909"/>
                    <a:pt x="272334" y="217952"/>
                    <a:pt x="245196" y="245090"/>
                  </a:cubicBezTo>
                  <a:cubicBezTo>
                    <a:pt x="217210" y="273076"/>
                    <a:pt x="180425" y="287069"/>
                    <a:pt x="143640" y="287069"/>
                  </a:cubicBezTo>
                  <a:close/>
                  <a:moveTo>
                    <a:pt x="143640" y="10601"/>
                  </a:moveTo>
                  <a:cubicBezTo>
                    <a:pt x="109559" y="10601"/>
                    <a:pt x="75530" y="23587"/>
                    <a:pt x="49612" y="49506"/>
                  </a:cubicBezTo>
                  <a:cubicBezTo>
                    <a:pt x="24488" y="74630"/>
                    <a:pt x="10654" y="108022"/>
                    <a:pt x="10654" y="143587"/>
                  </a:cubicBezTo>
                  <a:cubicBezTo>
                    <a:pt x="10654" y="179153"/>
                    <a:pt x="24488" y="212492"/>
                    <a:pt x="49612" y="237669"/>
                  </a:cubicBezTo>
                  <a:cubicBezTo>
                    <a:pt x="101449" y="289560"/>
                    <a:pt x="185885" y="289560"/>
                    <a:pt x="237722" y="237669"/>
                  </a:cubicBezTo>
                  <a:cubicBezTo>
                    <a:pt x="262846" y="212545"/>
                    <a:pt x="276680" y="179153"/>
                    <a:pt x="276680" y="143587"/>
                  </a:cubicBezTo>
                  <a:cubicBezTo>
                    <a:pt x="276680" y="108022"/>
                    <a:pt x="262846" y="74682"/>
                    <a:pt x="237722" y="49506"/>
                  </a:cubicBezTo>
                  <a:lnTo>
                    <a:pt x="237722" y="49506"/>
                  </a:lnTo>
                  <a:cubicBezTo>
                    <a:pt x="211750" y="23534"/>
                    <a:pt x="177722" y="10601"/>
                    <a:pt x="143640" y="10601"/>
                  </a:cubicBezTo>
                  <a:close/>
                </a:path>
              </a:pathLst>
            </a:custGeom>
            <a:grpFill/>
            <a:ln w="5296" cap="flat">
              <a:noFill/>
              <a:prstDash val="solid"/>
              <a:miter/>
            </a:ln>
          </p:spPr>
          <p:txBody>
            <a:bodyPr rtlCol="0" anchor="ctr"/>
            <a:lstStyle/>
            <a:p>
              <a:endParaRPr lang="en-US">
                <a:solidFill>
                  <a:schemeClr val="accent1"/>
                </a:solidFill>
              </a:endParaRPr>
            </a:p>
          </p:txBody>
        </p:sp>
        <p:sp>
          <p:nvSpPr>
            <p:cNvPr id="42" name="Freeform: Shape 41">
              <a:extLst>
                <a:ext uri="{FF2B5EF4-FFF2-40B4-BE49-F238E27FC236}">
                  <a16:creationId xmlns:a16="http://schemas.microsoft.com/office/drawing/2014/main" id="{74D90944-E009-46A9-8166-FC1D3EF43B87}"/>
                </a:ext>
              </a:extLst>
            </p:cNvPr>
            <p:cNvSpPr/>
            <p:nvPr/>
          </p:nvSpPr>
          <p:spPr>
            <a:xfrm>
              <a:off x="1342124" y="4907089"/>
              <a:ext cx="190814" cy="190814"/>
            </a:xfrm>
            <a:custGeom>
              <a:avLst/>
              <a:gdLst>
                <a:gd name="connsiteX0" fmla="*/ 165491 w 190813"/>
                <a:gd name="connsiteY0" fmla="*/ 193795 h 190813"/>
                <a:gd name="connsiteX1" fmla="*/ 145562 w 190813"/>
                <a:gd name="connsiteY1" fmla="*/ 185527 h 190813"/>
                <a:gd name="connsiteX2" fmla="*/ 1550 w 190813"/>
                <a:gd name="connsiteY2" fmla="*/ 41515 h 190813"/>
                <a:gd name="connsiteX3" fmla="*/ 1550 w 190813"/>
                <a:gd name="connsiteY3" fmla="*/ 34042 h 190813"/>
                <a:gd name="connsiteX4" fmla="*/ 9024 w 190813"/>
                <a:gd name="connsiteY4" fmla="*/ 34042 h 190813"/>
                <a:gd name="connsiteX5" fmla="*/ 153035 w 190813"/>
                <a:gd name="connsiteY5" fmla="*/ 178053 h 190813"/>
                <a:gd name="connsiteX6" fmla="*/ 177947 w 190813"/>
                <a:gd name="connsiteY6" fmla="*/ 178053 h 190813"/>
                <a:gd name="connsiteX7" fmla="*/ 177947 w 190813"/>
                <a:gd name="connsiteY7" fmla="*/ 153088 h 190813"/>
                <a:gd name="connsiteX8" fmla="*/ 33830 w 190813"/>
                <a:gd name="connsiteY8" fmla="*/ 9024 h 190813"/>
                <a:gd name="connsiteX9" fmla="*/ 33830 w 190813"/>
                <a:gd name="connsiteY9" fmla="*/ 1550 h 190813"/>
                <a:gd name="connsiteX10" fmla="*/ 41303 w 190813"/>
                <a:gd name="connsiteY10" fmla="*/ 1550 h 190813"/>
                <a:gd name="connsiteX11" fmla="*/ 185421 w 190813"/>
                <a:gd name="connsiteY11" fmla="*/ 145615 h 190813"/>
                <a:gd name="connsiteX12" fmla="*/ 185421 w 190813"/>
                <a:gd name="connsiteY12" fmla="*/ 185527 h 190813"/>
                <a:gd name="connsiteX13" fmla="*/ 165491 w 190813"/>
                <a:gd name="connsiteY13" fmla="*/ 193795 h 19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813" h="190813">
                  <a:moveTo>
                    <a:pt x="165491" y="193795"/>
                  </a:moveTo>
                  <a:cubicBezTo>
                    <a:pt x="158283" y="193795"/>
                    <a:pt x="151074" y="191039"/>
                    <a:pt x="145562" y="185527"/>
                  </a:cubicBezTo>
                  <a:lnTo>
                    <a:pt x="1550" y="41515"/>
                  </a:lnTo>
                  <a:cubicBezTo>
                    <a:pt x="-517" y="39448"/>
                    <a:pt x="-517" y="36109"/>
                    <a:pt x="1550" y="34042"/>
                  </a:cubicBezTo>
                  <a:cubicBezTo>
                    <a:pt x="3618" y="31975"/>
                    <a:pt x="6957" y="31975"/>
                    <a:pt x="9024" y="34042"/>
                  </a:cubicBezTo>
                  <a:lnTo>
                    <a:pt x="153035" y="178053"/>
                  </a:lnTo>
                  <a:cubicBezTo>
                    <a:pt x="159873" y="184891"/>
                    <a:pt x="171057" y="184891"/>
                    <a:pt x="177947" y="178053"/>
                  </a:cubicBezTo>
                  <a:cubicBezTo>
                    <a:pt x="184785" y="171163"/>
                    <a:pt x="184785" y="159979"/>
                    <a:pt x="177947" y="153088"/>
                  </a:cubicBezTo>
                  <a:lnTo>
                    <a:pt x="33830" y="9024"/>
                  </a:lnTo>
                  <a:cubicBezTo>
                    <a:pt x="31763" y="6957"/>
                    <a:pt x="31763" y="3617"/>
                    <a:pt x="33830" y="1550"/>
                  </a:cubicBezTo>
                  <a:cubicBezTo>
                    <a:pt x="35897" y="-517"/>
                    <a:pt x="39236" y="-517"/>
                    <a:pt x="41303" y="1550"/>
                  </a:cubicBezTo>
                  <a:lnTo>
                    <a:pt x="185421" y="145615"/>
                  </a:lnTo>
                  <a:cubicBezTo>
                    <a:pt x="196393" y="156587"/>
                    <a:pt x="196393" y="174502"/>
                    <a:pt x="185421" y="185527"/>
                  </a:cubicBezTo>
                  <a:cubicBezTo>
                    <a:pt x="179961" y="191039"/>
                    <a:pt x="172700" y="193795"/>
                    <a:pt x="165491" y="193795"/>
                  </a:cubicBezTo>
                  <a:close/>
                </a:path>
              </a:pathLst>
            </a:custGeom>
            <a:grpFill/>
            <a:ln w="529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3C31EF1-84B2-4215-A79B-B273238784E6}"/>
                </a:ext>
              </a:extLst>
            </p:cNvPr>
            <p:cNvSpPr/>
            <p:nvPr/>
          </p:nvSpPr>
          <p:spPr>
            <a:xfrm>
              <a:off x="1379386" y="4944828"/>
              <a:ext cx="63605" cy="63605"/>
            </a:xfrm>
            <a:custGeom>
              <a:avLst/>
              <a:gdLst>
                <a:gd name="connsiteX0" fmla="*/ 59378 w 63604"/>
                <a:gd name="connsiteY0" fmla="*/ 64625 h 63604"/>
                <a:gd name="connsiteX1" fmla="*/ 55614 w 63604"/>
                <a:gd name="connsiteY1" fmla="*/ 63088 h 63604"/>
                <a:gd name="connsiteX2" fmla="*/ 1550 w 63604"/>
                <a:gd name="connsiteY2" fmla="*/ 9024 h 63604"/>
                <a:gd name="connsiteX3" fmla="*/ 1550 w 63604"/>
                <a:gd name="connsiteY3" fmla="*/ 1550 h 63604"/>
                <a:gd name="connsiteX4" fmla="*/ 9024 w 63604"/>
                <a:gd name="connsiteY4" fmla="*/ 1550 h 63604"/>
                <a:gd name="connsiteX5" fmla="*/ 63088 w 63604"/>
                <a:gd name="connsiteY5" fmla="*/ 55614 h 63604"/>
                <a:gd name="connsiteX6" fmla="*/ 63088 w 63604"/>
                <a:gd name="connsiteY6" fmla="*/ 63088 h 63604"/>
                <a:gd name="connsiteX7" fmla="*/ 59378 w 63604"/>
                <a:gd name="connsiteY7" fmla="*/ 64625 h 6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04" h="63604">
                  <a:moveTo>
                    <a:pt x="59378" y="64625"/>
                  </a:moveTo>
                  <a:cubicBezTo>
                    <a:pt x="57999" y="64625"/>
                    <a:pt x="56674" y="64095"/>
                    <a:pt x="55614" y="63088"/>
                  </a:cubicBezTo>
                  <a:lnTo>
                    <a:pt x="1550" y="9024"/>
                  </a:lnTo>
                  <a:cubicBezTo>
                    <a:pt x="-517" y="6957"/>
                    <a:pt x="-517" y="3617"/>
                    <a:pt x="1550" y="1550"/>
                  </a:cubicBezTo>
                  <a:cubicBezTo>
                    <a:pt x="3618" y="-517"/>
                    <a:pt x="6957" y="-517"/>
                    <a:pt x="9024" y="1550"/>
                  </a:cubicBezTo>
                  <a:lnTo>
                    <a:pt x="63088" y="55614"/>
                  </a:lnTo>
                  <a:cubicBezTo>
                    <a:pt x="65155" y="57681"/>
                    <a:pt x="65155" y="61021"/>
                    <a:pt x="63088" y="63088"/>
                  </a:cubicBezTo>
                  <a:cubicBezTo>
                    <a:pt x="62134" y="64095"/>
                    <a:pt x="60756" y="64625"/>
                    <a:pt x="59378" y="64625"/>
                  </a:cubicBezTo>
                  <a:close/>
                </a:path>
              </a:pathLst>
            </a:custGeom>
            <a:grpFill/>
            <a:ln w="52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E944259-B84A-4825-8E70-2AECBB471B89}"/>
                </a:ext>
              </a:extLst>
            </p:cNvPr>
            <p:cNvSpPr/>
            <p:nvPr/>
          </p:nvSpPr>
          <p:spPr>
            <a:xfrm>
              <a:off x="1443362" y="5008750"/>
              <a:ext cx="15901" cy="15901"/>
            </a:xfrm>
            <a:custGeom>
              <a:avLst/>
              <a:gdLst>
                <a:gd name="connsiteX0" fmla="*/ 13423 w 15901"/>
                <a:gd name="connsiteY0" fmla="*/ 18671 h 15901"/>
                <a:gd name="connsiteX1" fmla="*/ 9660 w 15901"/>
                <a:gd name="connsiteY1" fmla="*/ 17134 h 15901"/>
                <a:gd name="connsiteX2" fmla="*/ 1550 w 15901"/>
                <a:gd name="connsiteY2" fmla="*/ 9024 h 15901"/>
                <a:gd name="connsiteX3" fmla="*/ 1550 w 15901"/>
                <a:gd name="connsiteY3" fmla="*/ 1550 h 15901"/>
                <a:gd name="connsiteX4" fmla="*/ 9024 w 15901"/>
                <a:gd name="connsiteY4" fmla="*/ 1550 h 15901"/>
                <a:gd name="connsiteX5" fmla="*/ 17186 w 15901"/>
                <a:gd name="connsiteY5" fmla="*/ 9713 h 15901"/>
                <a:gd name="connsiteX6" fmla="*/ 17186 w 15901"/>
                <a:gd name="connsiteY6" fmla="*/ 17187 h 15901"/>
                <a:gd name="connsiteX7" fmla="*/ 13423 w 15901"/>
                <a:gd name="connsiteY7" fmla="*/ 18671 h 1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 h="15901">
                  <a:moveTo>
                    <a:pt x="13423" y="18671"/>
                  </a:moveTo>
                  <a:cubicBezTo>
                    <a:pt x="12045" y="18671"/>
                    <a:pt x="10720" y="18141"/>
                    <a:pt x="9660" y="17134"/>
                  </a:cubicBezTo>
                  <a:lnTo>
                    <a:pt x="1550" y="9024"/>
                  </a:lnTo>
                  <a:cubicBezTo>
                    <a:pt x="-517" y="6957"/>
                    <a:pt x="-517" y="3617"/>
                    <a:pt x="1550" y="1550"/>
                  </a:cubicBezTo>
                  <a:cubicBezTo>
                    <a:pt x="3618" y="-517"/>
                    <a:pt x="6957" y="-517"/>
                    <a:pt x="9024" y="1550"/>
                  </a:cubicBezTo>
                  <a:lnTo>
                    <a:pt x="17186" y="9713"/>
                  </a:lnTo>
                  <a:cubicBezTo>
                    <a:pt x="19254" y="11780"/>
                    <a:pt x="19254" y="15119"/>
                    <a:pt x="17186" y="17187"/>
                  </a:cubicBezTo>
                  <a:cubicBezTo>
                    <a:pt x="16126" y="18193"/>
                    <a:pt x="14801" y="18671"/>
                    <a:pt x="13423" y="18671"/>
                  </a:cubicBezTo>
                  <a:close/>
                </a:path>
              </a:pathLst>
            </a:custGeom>
            <a:grpFill/>
            <a:ln w="5296" cap="flat">
              <a:noFill/>
              <a:prstDash val="solid"/>
              <a:miter/>
            </a:ln>
          </p:spPr>
          <p:txBody>
            <a:bodyPr rtlCol="0" anchor="ctr"/>
            <a:lstStyle/>
            <a:p>
              <a:endParaRPr lang="en-US"/>
            </a:p>
          </p:txBody>
        </p:sp>
      </p:grpSp>
      <p:sp>
        <p:nvSpPr>
          <p:cNvPr id="45" name="Title 1">
            <a:extLst>
              <a:ext uri="{FF2B5EF4-FFF2-40B4-BE49-F238E27FC236}">
                <a16:creationId xmlns:a16="http://schemas.microsoft.com/office/drawing/2014/main" id="{E4BF3FB9-22E2-4F3B-97EC-9BA9D3AA3933}"/>
              </a:ext>
            </a:extLst>
          </p:cNvPr>
          <p:cNvSpPr txBox="1">
            <a:spLocks/>
          </p:cNvSpPr>
          <p:nvPr/>
        </p:nvSpPr>
        <p:spPr>
          <a:xfrm>
            <a:off x="0" y="6"/>
            <a:ext cx="9144000" cy="640081"/>
          </a:xfrm>
          <a:prstGeom prst="rect">
            <a:avLst/>
          </a:prstGeom>
        </p:spPr>
        <p:txBody>
          <a:bodyPr/>
          <a:lst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a:lstStyle>
          <a:p>
            <a:pPr defTabSz="914400"/>
            <a:r>
              <a:rPr lang="en-US" kern="0" dirty="0">
                <a:latin typeface="Century Gothic" panose="020B0502020202020204" pitchFamily="34" charset="0"/>
              </a:rPr>
              <a:t>Activities of the Project</a:t>
            </a:r>
          </a:p>
        </p:txBody>
      </p:sp>
    </p:spTree>
    <p:extLst>
      <p:ext uri="{BB962C8B-B14F-4D97-AF65-F5344CB8AC3E}">
        <p14:creationId xmlns:p14="http://schemas.microsoft.com/office/powerpoint/2010/main" val="80495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4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6" grpId="0"/>
      <p:bldP spid="17" grpId="0"/>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1"/>
          <p:cNvSpPr txBox="1"/>
          <p:nvPr/>
        </p:nvSpPr>
        <p:spPr>
          <a:xfrm>
            <a:off x="-1375286" y="741897"/>
            <a:ext cx="5565415" cy="215444"/>
          </a:xfrm>
          <a:prstGeom prst="rect">
            <a:avLst/>
          </a:prstGeom>
          <a:noFill/>
          <a:ln>
            <a:noFill/>
          </a:ln>
        </p:spPr>
        <p:txBody>
          <a:bodyPr lIns="0" tIns="0" rIns="0" bIns="0" anchor="ctr">
            <a:spAutoFit/>
          </a:bodyPr>
          <a:lstStyle/>
          <a:p>
            <a:pPr algn="ctr"/>
            <a:r>
              <a:rPr lang="en-US" sz="1400" spc="-1" dirty="0">
                <a:latin typeface="Raleway" pitchFamily="2" charset="77"/>
              </a:rPr>
              <a:t>Drive laser optical layout at ATF</a:t>
            </a:r>
          </a:p>
        </p:txBody>
      </p:sp>
      <p:sp>
        <p:nvSpPr>
          <p:cNvPr id="53" name="TextShape 2"/>
          <p:cNvSpPr txBox="1"/>
          <p:nvPr/>
        </p:nvSpPr>
        <p:spPr>
          <a:xfrm>
            <a:off x="1788935" y="2520402"/>
            <a:ext cx="5565415" cy="325923"/>
          </a:xfrm>
          <a:prstGeom prst="rect">
            <a:avLst/>
          </a:prstGeom>
          <a:noFill/>
          <a:ln>
            <a:noFill/>
          </a:ln>
        </p:spPr>
        <p:txBody>
          <a:bodyPr lIns="0" tIns="0" rIns="0" bIns="0" anchor="ctr">
            <a:spAutoFit/>
          </a:bodyPr>
          <a:lstStyle/>
          <a:p>
            <a:pPr algn="ctr"/>
            <a:endParaRPr lang="en-US" sz="2118" spc="-1">
              <a:latin typeface="Arial"/>
            </a:endParaRPr>
          </a:p>
        </p:txBody>
      </p:sp>
      <p:pic>
        <p:nvPicPr>
          <p:cNvPr id="54" name="Picture 53"/>
          <p:cNvPicPr/>
          <p:nvPr/>
        </p:nvPicPr>
        <p:blipFill>
          <a:blip r:embed="rId3"/>
          <a:srcRect t="23204"/>
          <a:stretch/>
        </p:blipFill>
        <p:spPr>
          <a:xfrm>
            <a:off x="2696887" y="781779"/>
            <a:ext cx="6050700" cy="2009276"/>
          </a:xfrm>
          <a:prstGeom prst="rect">
            <a:avLst/>
          </a:prstGeom>
          <a:ln>
            <a:noFill/>
          </a:ln>
        </p:spPr>
      </p:pic>
      <p:pic>
        <p:nvPicPr>
          <p:cNvPr id="55" name="Picture 54"/>
          <p:cNvPicPr/>
          <p:nvPr/>
        </p:nvPicPr>
        <p:blipFill>
          <a:blip r:embed="rId4"/>
          <a:stretch/>
        </p:blipFill>
        <p:spPr>
          <a:xfrm>
            <a:off x="5580201" y="3077389"/>
            <a:ext cx="2944069" cy="1754841"/>
          </a:xfrm>
          <a:prstGeom prst="rect">
            <a:avLst/>
          </a:prstGeom>
          <a:ln>
            <a:noFill/>
          </a:ln>
        </p:spPr>
      </p:pic>
      <p:sp>
        <p:nvSpPr>
          <p:cNvPr id="56" name="CustomShape 3"/>
          <p:cNvSpPr/>
          <p:nvPr/>
        </p:nvSpPr>
        <p:spPr>
          <a:xfrm rot="10800000">
            <a:off x="5850551" y="1625107"/>
            <a:ext cx="2673719" cy="1452282"/>
          </a:xfrm>
          <a:custGeom>
            <a:avLst/>
            <a:gdLst/>
            <a:ahLst/>
            <a:cxnLst/>
            <a:rect l="0" t="0" r="r" b="b"/>
            <a:pathLst>
              <a:path w="10669" h="6098">
                <a:moveTo>
                  <a:pt x="0" y="0"/>
                </a:moveTo>
                <a:lnTo>
                  <a:pt x="10668" y="0"/>
                </a:lnTo>
                <a:lnTo>
                  <a:pt x="9301" y="6097"/>
                </a:lnTo>
                <a:lnTo>
                  <a:pt x="8740" y="6097"/>
                </a:lnTo>
                <a:lnTo>
                  <a:pt x="0" y="0"/>
                </a:lnTo>
              </a:path>
            </a:pathLst>
          </a:custGeom>
          <a:solidFill>
            <a:srgbClr val="EEEEEE">
              <a:alpha val="60000"/>
            </a:srgbClr>
          </a:solidFill>
          <a:ln>
            <a:solidFill>
              <a:srgbClr val="000000"/>
            </a:solidFill>
          </a:ln>
        </p:spPr>
        <p:style>
          <a:lnRef idx="0">
            <a:scrgbClr r="0" g="0" b="0"/>
          </a:lnRef>
          <a:fillRef idx="0">
            <a:scrgbClr r="0" g="0" b="0"/>
          </a:fillRef>
          <a:effectRef idx="0">
            <a:scrgbClr r="0" g="0" b="0"/>
          </a:effectRef>
          <a:fontRef idx="minor"/>
        </p:style>
        <p:txBody>
          <a:bodyPr/>
          <a:lstStyle/>
          <a:p>
            <a:endParaRPr lang="en-AT"/>
          </a:p>
        </p:txBody>
      </p:sp>
      <p:sp>
        <p:nvSpPr>
          <p:cNvPr id="57" name="CustomShape 4"/>
          <p:cNvSpPr/>
          <p:nvPr/>
        </p:nvSpPr>
        <p:spPr>
          <a:xfrm>
            <a:off x="4929353" y="3019632"/>
            <a:ext cx="2686965" cy="1754841"/>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a:lstStyle/>
          <a:p>
            <a:endParaRPr lang="en-AT"/>
          </a:p>
        </p:txBody>
      </p:sp>
      <p:sp>
        <p:nvSpPr>
          <p:cNvPr id="58" name="TextShape 5"/>
          <p:cNvSpPr txBox="1"/>
          <p:nvPr/>
        </p:nvSpPr>
        <p:spPr>
          <a:xfrm>
            <a:off x="44112" y="2810015"/>
            <a:ext cx="4397599" cy="2022215"/>
          </a:xfrm>
          <a:prstGeom prst="rect">
            <a:avLst/>
          </a:prstGeom>
          <a:noFill/>
          <a:ln>
            <a:noFill/>
          </a:ln>
        </p:spPr>
        <p:txBody>
          <a:bodyPr wrap="square" lIns="59559" tIns="29779" rIns="59559" bIns="29779" anchor="t">
            <a:spAutoFit/>
          </a:bodyPr>
          <a:lstStyle/>
          <a:p>
            <a:pPr marL="189109" indent="-189109">
              <a:spcAft>
                <a:spcPts val="331"/>
              </a:spcAft>
              <a:buClr>
                <a:srgbClr val="000000"/>
              </a:buClr>
              <a:buSzPct val="45000"/>
              <a:buFont typeface="Arial"/>
              <a:buChar char="•"/>
            </a:pPr>
            <a:r>
              <a:rPr lang="en-US" sz="1200" spc="-1" dirty="0">
                <a:latin typeface="Arial"/>
              </a:rPr>
              <a:t>Spatial Light Modulator (SLM) will modulate </a:t>
            </a:r>
            <a:r>
              <a:rPr lang="en-US" sz="1200" spc="-1" dirty="0" err="1">
                <a:latin typeface="Arial"/>
              </a:rPr>
              <a:t>phasefronts</a:t>
            </a:r>
            <a:r>
              <a:rPr lang="en-US" sz="1200" spc="-1" dirty="0">
                <a:latin typeface="Arial"/>
              </a:rPr>
              <a:t> and cause beam reshaping through diffraction</a:t>
            </a:r>
            <a:endParaRPr lang="en-US" sz="1200" dirty="0"/>
          </a:p>
          <a:p>
            <a:pPr marL="189109" indent="-189109">
              <a:spcAft>
                <a:spcPts val="331"/>
              </a:spcAft>
              <a:buClr>
                <a:srgbClr val="000000"/>
              </a:buClr>
              <a:buSzPct val="45000"/>
              <a:buFont typeface="Arial"/>
              <a:buChar char="•"/>
            </a:pPr>
            <a:r>
              <a:rPr lang="en-US" sz="1200" spc="-1" dirty="0">
                <a:latin typeface="Arial"/>
              </a:rPr>
              <a:t>Inserting SLM between second and fourth harmonic generation crystals allows device to operate at optimum efficiency and damage threshold</a:t>
            </a:r>
          </a:p>
          <a:p>
            <a:pPr marL="189109" indent="-189109">
              <a:spcAft>
                <a:spcPts val="331"/>
              </a:spcAft>
              <a:buClr>
                <a:srgbClr val="000000"/>
              </a:buClr>
              <a:buSzPct val="45000"/>
              <a:buFont typeface="Arial"/>
              <a:buChar char="•"/>
            </a:pPr>
            <a:r>
              <a:rPr lang="en-US" sz="1200" spc="-1" dirty="0">
                <a:latin typeface="Arial"/>
              </a:rPr>
              <a:t>Modulated green beam profile is transferred to UV and imaged to photocathode</a:t>
            </a:r>
          </a:p>
          <a:p>
            <a:pPr marL="189109" indent="-189109">
              <a:spcAft>
                <a:spcPts val="331"/>
              </a:spcAft>
              <a:buClr>
                <a:srgbClr val="000000"/>
              </a:buClr>
              <a:buSzPct val="45000"/>
              <a:buFont typeface="Arial"/>
              <a:buChar char="•"/>
            </a:pPr>
            <a:r>
              <a:rPr lang="en-US" sz="1200" spc="-1" dirty="0">
                <a:latin typeface="Arial"/>
              </a:rPr>
              <a:t>Higher-order energy diffracted out of central beam is filtered by aperture or limited acceptance angle of fourth harmonic crystal (~few </a:t>
            </a:r>
            <a:r>
              <a:rPr lang="en-US" sz="1200" spc="-1" dirty="0" err="1">
                <a:latin typeface="Arial"/>
              </a:rPr>
              <a:t>mradian</a:t>
            </a:r>
            <a:r>
              <a:rPr lang="en-US" sz="1200" spc="-1" dirty="0">
                <a:latin typeface="Arial"/>
              </a:rPr>
              <a:t>).</a:t>
            </a:r>
          </a:p>
        </p:txBody>
      </p:sp>
      <p:sp>
        <p:nvSpPr>
          <p:cNvPr id="3" name="TextBox 2">
            <a:extLst>
              <a:ext uri="{FF2B5EF4-FFF2-40B4-BE49-F238E27FC236}">
                <a16:creationId xmlns:a16="http://schemas.microsoft.com/office/drawing/2014/main" id="{C0646B42-A7D7-1D9D-E974-A18BC2774D6C}"/>
              </a:ext>
            </a:extLst>
          </p:cNvPr>
          <p:cNvSpPr txBox="1"/>
          <p:nvPr/>
        </p:nvSpPr>
        <p:spPr>
          <a:xfrm>
            <a:off x="2938113" y="92450"/>
            <a:ext cx="5284176" cy="369332"/>
          </a:xfrm>
          <a:prstGeom prst="rect">
            <a:avLst/>
          </a:prstGeom>
          <a:noFill/>
        </p:spPr>
        <p:txBody>
          <a:bodyPr wrap="square">
            <a:spAutoFit/>
          </a:bodyPr>
          <a:lstStyle/>
          <a:p>
            <a:pPr defTabSz="914400"/>
            <a:r>
              <a:rPr lang="en-US" kern="0" dirty="0">
                <a:solidFill>
                  <a:schemeClr val="accent1"/>
                </a:solidFill>
                <a:latin typeface="Century Gothic" panose="020B0502020202020204" pitchFamily="34" charset="0"/>
              </a:rPr>
              <a:t>Experimental Setup</a:t>
            </a:r>
          </a:p>
        </p:txBody>
      </p:sp>
    </p:spTree>
    <p:extLst>
      <p:ext uri="{BB962C8B-B14F-4D97-AF65-F5344CB8AC3E}">
        <p14:creationId xmlns:p14="http://schemas.microsoft.com/office/powerpoint/2010/main" val="32975757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2"/>
          <p:cNvSpPr txBox="1"/>
          <p:nvPr/>
        </p:nvSpPr>
        <p:spPr>
          <a:xfrm>
            <a:off x="983206" y="599162"/>
            <a:ext cx="7124603" cy="242285"/>
          </a:xfrm>
          <a:prstGeom prst="rect">
            <a:avLst/>
          </a:prstGeom>
          <a:noFill/>
          <a:ln>
            <a:noFill/>
          </a:ln>
        </p:spPr>
        <p:txBody>
          <a:bodyPr lIns="60512" tIns="30256" rIns="60512" bIns="30256" anchor="b">
            <a:normAutofit/>
          </a:bodyPr>
          <a:lstStyle/>
          <a:p>
            <a:pPr algn="ctr">
              <a:lnSpc>
                <a:spcPct val="90000"/>
              </a:lnSpc>
              <a:spcBef>
                <a:spcPts val="662"/>
              </a:spcBef>
            </a:pPr>
            <a:r>
              <a:rPr lang="en-US" sz="927" b="1" spc="-1" dirty="0">
                <a:solidFill>
                  <a:srgbClr val="000000"/>
                </a:solidFill>
                <a:latin typeface="Arial"/>
              </a:rPr>
              <a:t>Laser delivery to photoinjector already incorporates Fourier relay imaging transport from laser room</a:t>
            </a:r>
            <a:endParaRPr lang="en-US" sz="927" spc="-1" dirty="0">
              <a:latin typeface="Arial"/>
            </a:endParaRPr>
          </a:p>
        </p:txBody>
      </p:sp>
      <p:pic>
        <p:nvPicPr>
          <p:cNvPr id="43" name="Content Placeholder 8"/>
          <p:cNvPicPr/>
          <p:nvPr/>
        </p:nvPicPr>
        <p:blipFill>
          <a:blip r:embed="rId3"/>
          <a:srcRect l="27313" b="40553"/>
          <a:stretch/>
        </p:blipFill>
        <p:spPr>
          <a:xfrm>
            <a:off x="1151128" y="-1566635"/>
            <a:ext cx="6220800" cy="4039994"/>
          </a:xfrm>
          <a:prstGeom prst="rect">
            <a:avLst/>
          </a:prstGeom>
          <a:ln>
            <a:noFill/>
          </a:ln>
        </p:spPr>
      </p:pic>
      <p:sp>
        <p:nvSpPr>
          <p:cNvPr id="44" name="CustomShape 3"/>
          <p:cNvSpPr/>
          <p:nvPr/>
        </p:nvSpPr>
        <p:spPr>
          <a:xfrm>
            <a:off x="6342562" y="841209"/>
            <a:ext cx="1456148" cy="243395"/>
          </a:xfrm>
          <a:prstGeom prst="rect">
            <a:avLst/>
          </a:prstGeom>
          <a:noFill/>
          <a:ln>
            <a:noFill/>
          </a:ln>
        </p:spPr>
        <p:style>
          <a:lnRef idx="0">
            <a:scrgbClr r="0" g="0" b="0"/>
          </a:lnRef>
          <a:fillRef idx="0">
            <a:scrgbClr r="0" g="0" b="0"/>
          </a:fillRef>
          <a:effectRef idx="0">
            <a:scrgbClr r="0" g="0" b="0"/>
          </a:effectRef>
          <a:fontRef idx="minor"/>
        </p:style>
        <p:txBody>
          <a:bodyPr wrap="square" lIns="59559" tIns="29779" rIns="59559" bIns="29779">
            <a:spAutoFit/>
          </a:bodyPr>
          <a:lstStyle/>
          <a:p>
            <a:pPr>
              <a:lnSpc>
                <a:spcPct val="100000"/>
              </a:lnSpc>
            </a:pPr>
            <a:r>
              <a:rPr lang="en-US" sz="1191" spc="-1">
                <a:solidFill>
                  <a:srgbClr val="000000"/>
                </a:solidFill>
                <a:latin typeface="Times New Roman"/>
              </a:rPr>
              <a:t>YAG Laser Room</a:t>
            </a:r>
            <a:endParaRPr lang="en-US" sz="1191" spc="-1">
              <a:latin typeface="Arial"/>
            </a:endParaRPr>
          </a:p>
        </p:txBody>
      </p:sp>
      <p:sp>
        <p:nvSpPr>
          <p:cNvPr id="45" name="CustomShape 4"/>
          <p:cNvSpPr/>
          <p:nvPr/>
        </p:nvSpPr>
        <p:spPr>
          <a:xfrm rot="8871000" flipV="1">
            <a:off x="7072518" y="1141385"/>
            <a:ext cx="292553" cy="253006"/>
          </a:xfrm>
          <a:custGeom>
            <a:avLst/>
            <a:gdLst/>
            <a:ahLst/>
            <a:cxnLst/>
            <a:rect l="l" t="t" r="r" b="b"/>
            <a:pathLst>
              <a:path w="21600" h="21600">
                <a:moveTo>
                  <a:pt x="0" y="0"/>
                </a:moveTo>
                <a:lnTo>
                  <a:pt x="21600" y="21600"/>
                </a:lnTo>
              </a:path>
            </a:pathLst>
          </a:custGeom>
          <a:noFill/>
          <a:ln w="38160">
            <a:solidFill>
              <a:schemeClr val="tx1"/>
            </a:solidFill>
            <a:tailEnd type="triangle" w="med" len="med"/>
          </a:ln>
        </p:spPr>
        <p:style>
          <a:lnRef idx="1">
            <a:schemeClr val="accent1"/>
          </a:lnRef>
          <a:fillRef idx="0">
            <a:schemeClr val="accent1"/>
          </a:fillRef>
          <a:effectRef idx="0">
            <a:schemeClr val="accent1"/>
          </a:effectRef>
          <a:fontRef idx="minor"/>
        </p:style>
        <p:txBody>
          <a:bodyPr/>
          <a:lstStyle/>
          <a:p>
            <a:endParaRPr lang="en-AT"/>
          </a:p>
        </p:txBody>
      </p:sp>
      <p:pic>
        <p:nvPicPr>
          <p:cNvPr id="46" name="Picture 12"/>
          <p:cNvPicPr/>
          <p:nvPr/>
        </p:nvPicPr>
        <p:blipFill>
          <a:blip r:embed="rId4"/>
          <a:stretch/>
        </p:blipFill>
        <p:spPr>
          <a:xfrm>
            <a:off x="6012847" y="1689565"/>
            <a:ext cx="1639297" cy="921256"/>
          </a:xfrm>
          <a:prstGeom prst="rect">
            <a:avLst/>
          </a:prstGeom>
          <a:ln>
            <a:noFill/>
          </a:ln>
        </p:spPr>
      </p:pic>
      <p:pic>
        <p:nvPicPr>
          <p:cNvPr id="47" name="Picture 46"/>
          <p:cNvPicPr/>
          <p:nvPr/>
        </p:nvPicPr>
        <p:blipFill>
          <a:blip r:embed="rId5"/>
          <a:srcRect t="17243" b="4139"/>
          <a:stretch/>
        </p:blipFill>
        <p:spPr>
          <a:xfrm>
            <a:off x="2641579" y="2563173"/>
            <a:ext cx="5037724" cy="2299209"/>
          </a:xfrm>
          <a:prstGeom prst="rect">
            <a:avLst/>
          </a:prstGeom>
          <a:ln>
            <a:noFill/>
          </a:ln>
        </p:spPr>
      </p:pic>
      <p:pic>
        <p:nvPicPr>
          <p:cNvPr id="48" name="Content Placeholder 8"/>
          <p:cNvPicPr/>
          <p:nvPr/>
        </p:nvPicPr>
        <p:blipFill>
          <a:blip r:embed="rId3"/>
          <a:srcRect l="43383" t="58995" r="33988" b="23196"/>
          <a:stretch/>
        </p:blipFill>
        <p:spPr>
          <a:xfrm>
            <a:off x="3295297" y="1627862"/>
            <a:ext cx="1331021" cy="831918"/>
          </a:xfrm>
          <a:prstGeom prst="rect">
            <a:avLst/>
          </a:prstGeom>
          <a:ln>
            <a:noFill/>
          </a:ln>
        </p:spPr>
      </p:pic>
      <p:sp>
        <p:nvSpPr>
          <p:cNvPr id="49" name="CustomShape 5"/>
          <p:cNvSpPr/>
          <p:nvPr/>
        </p:nvSpPr>
        <p:spPr>
          <a:xfrm>
            <a:off x="3016562" y="4569114"/>
            <a:ext cx="363071" cy="121024"/>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txBody>
          <a:bodyPr/>
          <a:lstStyle/>
          <a:p>
            <a:endParaRPr lang="en-AT"/>
          </a:p>
        </p:txBody>
      </p:sp>
      <p:sp>
        <p:nvSpPr>
          <p:cNvPr id="50" name="TextShape 6"/>
          <p:cNvSpPr txBox="1"/>
          <p:nvPr/>
        </p:nvSpPr>
        <p:spPr>
          <a:xfrm>
            <a:off x="1562374" y="3055606"/>
            <a:ext cx="1754841" cy="426650"/>
          </a:xfrm>
          <a:prstGeom prst="rect">
            <a:avLst/>
          </a:prstGeom>
          <a:noFill/>
          <a:ln>
            <a:noFill/>
          </a:ln>
        </p:spPr>
        <p:txBody>
          <a:bodyPr lIns="59559" tIns="29779" rIns="59559" bIns="29779">
            <a:spAutoFit/>
          </a:bodyPr>
          <a:lstStyle/>
          <a:p>
            <a:r>
              <a:rPr lang="en-US" sz="1191" spc="-1">
                <a:latin typeface="Arial"/>
              </a:rPr>
              <a:t>Harmonic generation and SLM location</a:t>
            </a:r>
          </a:p>
        </p:txBody>
      </p:sp>
      <p:sp>
        <p:nvSpPr>
          <p:cNvPr id="51" name="CustomShape 7"/>
          <p:cNvSpPr/>
          <p:nvPr/>
        </p:nvSpPr>
        <p:spPr>
          <a:xfrm rot="5505600" flipV="1">
            <a:off x="2304000" y="3459415"/>
            <a:ext cx="292553" cy="253006"/>
          </a:xfrm>
          <a:custGeom>
            <a:avLst/>
            <a:gdLst/>
            <a:ahLst/>
            <a:cxnLst/>
            <a:rect l="l" t="t" r="r" b="b"/>
            <a:pathLst>
              <a:path w="21600" h="21600">
                <a:moveTo>
                  <a:pt x="0" y="0"/>
                </a:moveTo>
                <a:lnTo>
                  <a:pt x="21600" y="21600"/>
                </a:lnTo>
              </a:path>
            </a:pathLst>
          </a:custGeom>
          <a:noFill/>
          <a:ln w="38160">
            <a:solidFill>
              <a:schemeClr val="tx1"/>
            </a:solidFill>
            <a:tailEnd type="triangle" w="med" len="med"/>
          </a:ln>
        </p:spPr>
        <p:style>
          <a:lnRef idx="1">
            <a:schemeClr val="accent1"/>
          </a:lnRef>
          <a:fillRef idx="0">
            <a:schemeClr val="accent1"/>
          </a:fillRef>
          <a:effectRef idx="0">
            <a:schemeClr val="accent1"/>
          </a:effectRef>
          <a:fontRef idx="minor"/>
        </p:style>
        <p:txBody>
          <a:bodyPr/>
          <a:lstStyle/>
          <a:p>
            <a:endParaRPr lang="en-AT"/>
          </a:p>
        </p:txBody>
      </p:sp>
      <p:sp>
        <p:nvSpPr>
          <p:cNvPr id="15" name="TextBox 14">
            <a:extLst>
              <a:ext uri="{FF2B5EF4-FFF2-40B4-BE49-F238E27FC236}">
                <a16:creationId xmlns:a16="http://schemas.microsoft.com/office/drawing/2014/main" id="{FFC08CB8-7C98-AEB8-7497-FC42E60018BD}"/>
              </a:ext>
            </a:extLst>
          </p:cNvPr>
          <p:cNvSpPr txBox="1"/>
          <p:nvPr/>
        </p:nvSpPr>
        <p:spPr>
          <a:xfrm>
            <a:off x="-127286" y="1257641"/>
            <a:ext cx="7537244" cy="1785104"/>
          </a:xfrm>
          <a:prstGeom prst="rect">
            <a:avLst/>
          </a:prstGeom>
          <a:noFill/>
        </p:spPr>
        <p:txBody>
          <a:bodyPr wrap="square">
            <a:spAutoFit/>
          </a:bodyPr>
          <a:lstStyle/>
          <a:p>
            <a:r>
              <a:rPr lang="en-US" sz="1400" dirty="0">
                <a:solidFill>
                  <a:schemeClr val="accent1"/>
                </a:solidFill>
              </a:rPr>
              <a:t>	</a:t>
            </a:r>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p:txBody>
      </p:sp>
      <p:pic>
        <p:nvPicPr>
          <p:cNvPr id="3" name="Content Placeholder 8">
            <a:extLst>
              <a:ext uri="{FF2B5EF4-FFF2-40B4-BE49-F238E27FC236}">
                <a16:creationId xmlns:a16="http://schemas.microsoft.com/office/drawing/2014/main" id="{A567E2E2-AE5F-1B8C-C6F8-E809D27B63D1}"/>
              </a:ext>
            </a:extLst>
          </p:cNvPr>
          <p:cNvPicPr/>
          <p:nvPr/>
        </p:nvPicPr>
        <p:blipFill>
          <a:blip r:embed="rId3"/>
          <a:srcRect l="27313" b="40553"/>
          <a:stretch/>
        </p:blipFill>
        <p:spPr>
          <a:xfrm>
            <a:off x="1189158" y="-1566635"/>
            <a:ext cx="6220800" cy="4039994"/>
          </a:xfrm>
          <a:prstGeom prst="rect">
            <a:avLst/>
          </a:prstGeom>
          <a:ln>
            <a:noFill/>
          </a:ln>
        </p:spPr>
      </p:pic>
      <p:sp>
        <p:nvSpPr>
          <p:cNvPr id="5" name="TextBox 4">
            <a:extLst>
              <a:ext uri="{FF2B5EF4-FFF2-40B4-BE49-F238E27FC236}">
                <a16:creationId xmlns:a16="http://schemas.microsoft.com/office/drawing/2014/main" id="{BB93880B-72DE-D5F5-511C-63E99B607D76}"/>
              </a:ext>
            </a:extLst>
          </p:cNvPr>
          <p:cNvSpPr txBox="1"/>
          <p:nvPr/>
        </p:nvSpPr>
        <p:spPr>
          <a:xfrm>
            <a:off x="2822854" y="102101"/>
            <a:ext cx="4743450" cy="369332"/>
          </a:xfrm>
          <a:prstGeom prst="rect">
            <a:avLst/>
          </a:prstGeom>
          <a:noFill/>
        </p:spPr>
        <p:txBody>
          <a:bodyPr wrap="square">
            <a:spAutoFit/>
          </a:bodyPr>
          <a:lstStyle/>
          <a:p>
            <a:pPr defTabSz="914400"/>
            <a:r>
              <a:rPr lang="en-US" kern="0" dirty="0">
                <a:solidFill>
                  <a:schemeClr val="accent1"/>
                </a:solidFill>
                <a:latin typeface="Century Gothic" panose="020B0502020202020204" pitchFamily="34" charset="0"/>
              </a:rPr>
              <a:t>Experimental Setup</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E4EE3A-A137-4178-8D09-837FCA33468C}"/>
              </a:ext>
            </a:extLst>
          </p:cNvPr>
          <p:cNvSpPr>
            <a:spLocks noGrp="1"/>
          </p:cNvSpPr>
          <p:nvPr>
            <p:ph type="body" sz="quarter" idx="16"/>
          </p:nvPr>
        </p:nvSpPr>
        <p:spPr>
          <a:xfrm>
            <a:off x="6134327" y="742184"/>
            <a:ext cx="2507116" cy="858697"/>
          </a:xfrm>
        </p:spPr>
        <p:txBody>
          <a:bodyPr/>
          <a:lstStyle/>
          <a:p>
            <a:pPr algn="r"/>
            <a:r>
              <a:rPr lang="en-US" b="1" dirty="0">
                <a:latin typeface="Century Gothic" panose="020B0502020202020204" pitchFamily="34" charset="0"/>
              </a:rPr>
              <a:t>Experimental setup: Detail</a:t>
            </a:r>
          </a:p>
        </p:txBody>
      </p:sp>
      <p:sp>
        <p:nvSpPr>
          <p:cNvPr id="27" name="Rectangle 26">
            <a:extLst>
              <a:ext uri="{FF2B5EF4-FFF2-40B4-BE49-F238E27FC236}">
                <a16:creationId xmlns:a16="http://schemas.microsoft.com/office/drawing/2014/main" id="{4AA4F999-9336-43C7-B510-EDD2E3C19BAA}"/>
              </a:ext>
            </a:extLst>
          </p:cNvPr>
          <p:cNvSpPr/>
          <p:nvPr/>
        </p:nvSpPr>
        <p:spPr>
          <a:xfrm>
            <a:off x="65760" y="3029553"/>
            <a:ext cx="6068567" cy="1184940"/>
          </a:xfrm>
          <a:prstGeom prst="rect">
            <a:avLst/>
          </a:prstGeom>
        </p:spPr>
        <p:txBody>
          <a:bodyPr wrap="square">
            <a:spAutoFit/>
          </a:bodyPr>
          <a:lstStyle/>
          <a:p>
            <a:pPr marL="171450" indent="-171450">
              <a:buFont typeface="Arial" panose="020B0604020202020204" pitchFamily="34" charset="0"/>
              <a:buChar char="•"/>
            </a:pPr>
            <a:r>
              <a:rPr lang="en-US" sz="1000" dirty="0">
                <a:solidFill>
                  <a:srgbClr val="000000"/>
                </a:solidFill>
                <a:ea typeface="Calibri" panose="020F0502020204030204" pitchFamily="34" charset="0"/>
              </a:rPr>
              <a:t>Optical configuration consists of a series of image planes transferred through the system by lens pairs in a 4f arrangement.  </a:t>
            </a:r>
          </a:p>
          <a:p>
            <a:pPr marL="171450" indent="-171450">
              <a:buFont typeface="Arial" panose="020B0604020202020204" pitchFamily="34" charset="0"/>
              <a:buChar char="•"/>
            </a:pPr>
            <a:r>
              <a:rPr lang="en-US" sz="1000" dirty="0">
                <a:solidFill>
                  <a:srgbClr val="000000"/>
                </a:solidFill>
                <a:ea typeface="Calibri" panose="020F0502020204030204" pitchFamily="34" charset="0"/>
              </a:rPr>
              <a:t>An initial object plane is repeatedly imaged to critical elements such as amplifiers and the two harmonic generation crystals in the laser system, and finally to the photocathode. </a:t>
            </a:r>
          </a:p>
          <a:p>
            <a:pPr marL="171450" indent="-171450">
              <a:buFont typeface="Arial" panose="020B0604020202020204" pitchFamily="34" charset="0"/>
              <a:buChar char="•"/>
            </a:pPr>
            <a:r>
              <a:rPr lang="en-US" sz="1000" dirty="0"/>
              <a:t>This imaging enables the use of a spatial light modulator (SLM) between the two harmonic generation crystals for intensity control of the second harmonic of the ATF Nd: YAG laser at 532 nm. </a:t>
            </a:r>
          </a:p>
          <a:p>
            <a:pPr marL="171450" indent="-171450">
              <a:buFont typeface="Arial" panose="020B0604020202020204" pitchFamily="34" charset="0"/>
              <a:buChar char="•"/>
            </a:pPr>
            <a:endParaRPr lang="en-US" sz="1100" dirty="0">
              <a:solidFill>
                <a:srgbClr val="000000"/>
              </a:solidFill>
              <a:ea typeface="Calibri" panose="020F0502020204030204" pitchFamily="34" charset="0"/>
            </a:endParaRPr>
          </a:p>
        </p:txBody>
      </p:sp>
      <p:sp>
        <p:nvSpPr>
          <p:cNvPr id="21" name="Rectangle 20">
            <a:extLst>
              <a:ext uri="{FF2B5EF4-FFF2-40B4-BE49-F238E27FC236}">
                <a16:creationId xmlns:a16="http://schemas.microsoft.com/office/drawing/2014/main" id="{E458FAD0-DF7D-4C7C-97C1-B79F64D08B3E}"/>
              </a:ext>
            </a:extLst>
          </p:cNvPr>
          <p:cNvSpPr/>
          <p:nvPr/>
        </p:nvSpPr>
        <p:spPr>
          <a:xfrm>
            <a:off x="6054900" y="2047472"/>
            <a:ext cx="2877788" cy="2585323"/>
          </a:xfrm>
          <a:prstGeom prst="rect">
            <a:avLst/>
          </a:prstGeom>
        </p:spPr>
        <p:txBody>
          <a:bodyPr wrap="square">
            <a:spAutoFit/>
          </a:bodyPr>
          <a:lstStyle/>
          <a:p>
            <a:pPr marL="171450" indent="-171450">
              <a:buFont typeface="Arial" panose="020B0604020202020204" pitchFamily="34" charset="0"/>
              <a:buChar char="•"/>
            </a:pPr>
            <a:r>
              <a:rPr lang="en-US" sz="1000" dirty="0">
                <a:ea typeface="Calibri" panose="020F0502020204030204" pitchFamily="34" charset="0"/>
              </a:rPr>
              <a:t>Subsequent fourth harmonic generation and image relaying will allow the profile at the photocathode to be controlled and optimized.</a:t>
            </a:r>
          </a:p>
          <a:p>
            <a:pPr marL="171450" indent="-171450">
              <a:buFont typeface="Arial" panose="020B0604020202020204" pitchFamily="34" charset="0"/>
              <a:buChar char="•"/>
            </a:pPr>
            <a:r>
              <a:rPr lang="en-US" sz="1000" dirty="0">
                <a:ea typeface="Calibri" panose="020F0502020204030204" pitchFamily="34" charset="0"/>
              </a:rPr>
              <a:t>Shaping optics are usually placed close to the photocathode, and diagnostic elements are also as close to the photo-emission gun as possible to provide accurate measurements of laser parameters on the photocathode.</a:t>
            </a:r>
          </a:p>
          <a:p>
            <a:pPr marL="171450" indent="-171450" algn="just">
              <a:buFont typeface="Arial" panose="020B0604020202020204" pitchFamily="34" charset="0"/>
              <a:buChar char="•"/>
            </a:pPr>
            <a:r>
              <a:rPr lang="en-US" sz="1000" dirty="0">
                <a:ea typeface="Calibri" panose="020F0502020204030204" pitchFamily="34" charset="0"/>
              </a:rPr>
              <a:t>Commonly used metal photocathodes are very robust and long-lived in operation.</a:t>
            </a:r>
          </a:p>
          <a:p>
            <a:pPr marL="171450" indent="-171450" algn="just">
              <a:buFont typeface="Arial" panose="020B0604020202020204" pitchFamily="34" charset="0"/>
              <a:buChar char="•"/>
            </a:pPr>
            <a:r>
              <a:rPr lang="en-US" sz="1000" dirty="0">
                <a:ea typeface="Calibri" panose="020F0502020204030204" pitchFamily="34" charset="0"/>
              </a:rPr>
              <a:t>Their work functions are 3-4 eV, and so UV laser pulses are used to generate photoemission, with typical wavelengths between 250-300 nm. </a:t>
            </a:r>
            <a:r>
              <a:rPr lang="en-US" sz="1100" dirty="0">
                <a:ea typeface="Calibri" panose="020F0502020204030204" pitchFamily="34" charset="0"/>
              </a:rPr>
              <a:t> </a:t>
            </a:r>
          </a:p>
          <a:p>
            <a:pPr marL="171450" indent="-171450">
              <a:buFont typeface="Arial" panose="020B0604020202020204" pitchFamily="34" charset="0"/>
              <a:buChar char="•"/>
            </a:pPr>
            <a:endParaRPr lang="en-US" sz="1100" dirty="0">
              <a:ea typeface="Calibri" panose="020F0502020204030204" pitchFamily="34" charset="0"/>
            </a:endParaRPr>
          </a:p>
        </p:txBody>
      </p:sp>
      <p:pic>
        <p:nvPicPr>
          <p:cNvPr id="2" name="Picture 1">
            <a:extLst>
              <a:ext uri="{FF2B5EF4-FFF2-40B4-BE49-F238E27FC236}">
                <a16:creationId xmlns:a16="http://schemas.microsoft.com/office/drawing/2014/main" id="{1EFB845A-B044-5CDE-EBA3-2238EACFD12B}"/>
              </a:ext>
            </a:extLst>
          </p:cNvPr>
          <p:cNvPicPr/>
          <p:nvPr/>
        </p:nvPicPr>
        <p:blipFill>
          <a:blip r:embed="rId3"/>
          <a:srcRect t="17243" b="4139"/>
          <a:stretch/>
        </p:blipFill>
        <p:spPr>
          <a:xfrm>
            <a:off x="-8792" y="696419"/>
            <a:ext cx="5037724" cy="2299209"/>
          </a:xfrm>
          <a:prstGeom prst="rect">
            <a:avLst/>
          </a:prstGeom>
          <a:ln>
            <a:noFill/>
          </a:ln>
        </p:spPr>
      </p:pic>
      <p:sp>
        <p:nvSpPr>
          <p:cNvPr id="5" name="Picture Placeholder 4">
            <a:extLst>
              <a:ext uri="{FF2B5EF4-FFF2-40B4-BE49-F238E27FC236}">
                <a16:creationId xmlns:a16="http://schemas.microsoft.com/office/drawing/2014/main" id="{2A0206BA-1C3C-B178-24BA-DF6AA0D041FC}"/>
              </a:ext>
            </a:extLst>
          </p:cNvPr>
          <p:cNvSpPr>
            <a:spLocks noGrp="1"/>
          </p:cNvSpPr>
          <p:nvPr>
            <p:ph type="pic" sz="quarter" idx="11"/>
          </p:nvPr>
        </p:nvSpPr>
        <p:spPr/>
        <p:txBody>
          <a:bodyPr/>
          <a:lstStyle/>
          <a:p>
            <a:endParaRPr lang="en-US" dirty="0"/>
          </a:p>
        </p:txBody>
      </p:sp>
    </p:spTree>
    <p:extLst>
      <p:ext uri="{BB962C8B-B14F-4D97-AF65-F5344CB8AC3E}">
        <p14:creationId xmlns:p14="http://schemas.microsoft.com/office/powerpoint/2010/main" val="29512125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ppt_x"/>
                                          </p:val>
                                        </p:tav>
                                        <p:tav tm="100000">
                                          <p:val>
                                            <p:strVal val="#ppt_x"/>
                                          </p:val>
                                        </p:tav>
                                      </p:tavLst>
                                    </p:anim>
                                    <p:anim calcmode="lin" valueType="num">
                                      <p:cBhvr additive="base">
                                        <p:cTn id="12" dur="75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0215539D-02BE-4C98-B1B7-856A515A2199}"/>
              </a:ext>
            </a:extLst>
          </p:cNvPr>
          <p:cNvSpPr/>
          <p:nvPr/>
        </p:nvSpPr>
        <p:spPr>
          <a:xfrm>
            <a:off x="5510412" y="1075613"/>
            <a:ext cx="3312399" cy="2992275"/>
          </a:xfrm>
          <a:prstGeom prst="roundRect">
            <a:avLst>
              <a:gd name="adj" fmla="val 11862"/>
            </a:avLst>
          </a:prstGeom>
          <a:solidFill>
            <a:schemeClr val="bg1"/>
          </a:solidFill>
          <a:ln>
            <a:noFill/>
          </a:ln>
          <a:effectLst>
            <a:outerShdw blurRad="1003300" dist="342900" dir="5400000" algn="t" rotWithShape="0">
              <a:schemeClr val="accent1">
                <a:alpha val="40000"/>
              </a:schemeClr>
            </a:outerShdw>
          </a:effectLst>
        </p:spPr>
        <p:txBody>
          <a:bodyPr vert="horz" wrap="square" lIns="34286" tIns="17143" rIns="34286" bIns="17143" numCol="1" anchor="t" anchorCtr="0" compatLnSpc="1">
            <a:prstTxWarp prst="textNoShape">
              <a:avLst/>
            </a:prstTxWarp>
          </a:bodyPr>
          <a:lstStyle/>
          <a:p>
            <a:endParaRPr lang="en-US" sz="675"/>
          </a:p>
        </p:txBody>
      </p:sp>
      <p:sp>
        <p:nvSpPr>
          <p:cNvPr id="33" name="TextBox 32">
            <a:extLst>
              <a:ext uri="{FF2B5EF4-FFF2-40B4-BE49-F238E27FC236}">
                <a16:creationId xmlns:a16="http://schemas.microsoft.com/office/drawing/2014/main" id="{93B34F49-13DF-4740-87F3-73A33B21EEC8}"/>
              </a:ext>
            </a:extLst>
          </p:cNvPr>
          <p:cNvSpPr txBox="1"/>
          <p:nvPr/>
        </p:nvSpPr>
        <p:spPr>
          <a:xfrm>
            <a:off x="6100119" y="1366749"/>
            <a:ext cx="2389273" cy="1015663"/>
          </a:xfrm>
          <a:prstGeom prst="rect">
            <a:avLst/>
          </a:prstGeom>
          <a:noFill/>
        </p:spPr>
        <p:txBody>
          <a:bodyPr wrap="square" rtlCol="0">
            <a:spAutoFit/>
          </a:bodyPr>
          <a:lstStyle/>
          <a:p>
            <a:r>
              <a:rPr lang="en-US" sz="1200" b="1" dirty="0">
                <a:latin typeface="Century Gothic" panose="020B0502020202020204" pitchFamily="34" charset="0"/>
                <a:ea typeface="Calibri" panose="020F0502020204030204" pitchFamily="34" charset="0"/>
              </a:rPr>
              <a:t>In this project, we aim to use a liquid crystal based SLMs to control the transverse shape of the second harmonic of a </a:t>
            </a:r>
            <a:r>
              <a:rPr lang="en-US" sz="1200" b="1" dirty="0" err="1">
                <a:solidFill>
                  <a:schemeClr val="accent1"/>
                </a:solidFill>
                <a:latin typeface="Century Gothic" panose="020B0502020202020204" pitchFamily="34" charset="0"/>
                <a:ea typeface="Calibri" panose="020F0502020204030204" pitchFamily="34" charset="0"/>
              </a:rPr>
              <a:t>Nd:YAG</a:t>
            </a:r>
            <a:r>
              <a:rPr lang="en-US" sz="1200" b="1" dirty="0">
                <a:solidFill>
                  <a:schemeClr val="accent1"/>
                </a:solidFill>
                <a:latin typeface="Century Gothic" panose="020B0502020202020204" pitchFamily="34" charset="0"/>
                <a:ea typeface="Calibri" panose="020F0502020204030204" pitchFamily="34" charset="0"/>
              </a:rPr>
              <a:t> </a:t>
            </a:r>
            <a:r>
              <a:rPr lang="en-US" sz="1200" b="1" dirty="0">
                <a:latin typeface="Century Gothic" panose="020B0502020202020204" pitchFamily="34" charset="0"/>
                <a:ea typeface="Calibri" panose="020F0502020204030204" pitchFamily="34" charset="0"/>
              </a:rPr>
              <a:t>laser at 532 nm.</a:t>
            </a:r>
          </a:p>
        </p:txBody>
      </p:sp>
      <p:sp>
        <p:nvSpPr>
          <p:cNvPr id="34" name="TextBox 33">
            <a:extLst>
              <a:ext uri="{FF2B5EF4-FFF2-40B4-BE49-F238E27FC236}">
                <a16:creationId xmlns:a16="http://schemas.microsoft.com/office/drawing/2014/main" id="{447A5D0B-1861-44C5-BFB5-471372F20839}"/>
              </a:ext>
            </a:extLst>
          </p:cNvPr>
          <p:cNvSpPr txBox="1"/>
          <p:nvPr/>
        </p:nvSpPr>
        <p:spPr>
          <a:xfrm>
            <a:off x="6127456" y="2633910"/>
            <a:ext cx="2389273" cy="1107996"/>
          </a:xfrm>
          <a:prstGeom prst="rect">
            <a:avLst/>
          </a:prstGeom>
          <a:noFill/>
        </p:spPr>
        <p:txBody>
          <a:bodyPr wrap="square" rtlCol="0">
            <a:spAutoFit/>
          </a:bodyPr>
          <a:lstStyle/>
          <a:p>
            <a:r>
              <a:rPr lang="en-US" sz="1100" dirty="0">
                <a:solidFill>
                  <a:srgbClr val="1D2228"/>
                </a:solidFill>
                <a:ea typeface="Calibri" panose="020F0502020204030204" pitchFamily="34" charset="0"/>
              </a:rPr>
              <a:t>In order to enable optimization of laser profile for a specific photoinjector and electron beam parameters, a learning phase is required to train the neural network. </a:t>
            </a:r>
          </a:p>
        </p:txBody>
      </p:sp>
      <p:sp>
        <p:nvSpPr>
          <p:cNvPr id="8" name="Freeform 5">
            <a:extLst>
              <a:ext uri="{FF2B5EF4-FFF2-40B4-BE49-F238E27FC236}">
                <a16:creationId xmlns:a16="http://schemas.microsoft.com/office/drawing/2014/main" id="{613C8D64-D825-4495-8C48-75E4C2DDE989}"/>
              </a:ext>
            </a:extLst>
          </p:cNvPr>
          <p:cNvSpPr>
            <a:spLocks/>
          </p:cNvSpPr>
          <p:nvPr/>
        </p:nvSpPr>
        <p:spPr bwMode="auto">
          <a:xfrm>
            <a:off x="3389864" y="1286042"/>
            <a:ext cx="2261893" cy="1125590"/>
          </a:xfrm>
          <a:custGeom>
            <a:avLst/>
            <a:gdLst>
              <a:gd name="T0" fmla="*/ 1224 w 2184"/>
              <a:gd name="T1" fmla="*/ 723 h 1086"/>
              <a:gd name="T2" fmla="*/ 1836 w 2184"/>
              <a:gd name="T3" fmla="*/ 569 h 1086"/>
              <a:gd name="T4" fmla="*/ 2184 w 2184"/>
              <a:gd name="T5" fmla="*/ 619 h 1086"/>
              <a:gd name="T6" fmla="*/ 1111 w 2184"/>
              <a:gd name="T7" fmla="*/ 11 h 1086"/>
              <a:gd name="T8" fmla="*/ 0 w 2184"/>
              <a:gd name="T9" fmla="*/ 690 h 1086"/>
              <a:gd name="T10" fmla="*/ 1224 w 2184"/>
              <a:gd name="T11" fmla="*/ 723 h 1086"/>
            </a:gdLst>
            <a:ahLst/>
            <a:cxnLst>
              <a:cxn ang="0">
                <a:pos x="T0" y="T1"/>
              </a:cxn>
              <a:cxn ang="0">
                <a:pos x="T2" y="T3"/>
              </a:cxn>
              <a:cxn ang="0">
                <a:pos x="T4" y="T5"/>
              </a:cxn>
              <a:cxn ang="0">
                <a:pos x="T6" y="T7"/>
              </a:cxn>
              <a:cxn ang="0">
                <a:pos x="T8" y="T9"/>
              </a:cxn>
              <a:cxn ang="0">
                <a:pos x="T10" y="T11"/>
              </a:cxn>
            </a:cxnLst>
            <a:rect l="0" t="0" r="r" b="b"/>
            <a:pathLst>
              <a:path w="2184" h="1086">
                <a:moveTo>
                  <a:pt x="1224" y="723"/>
                </a:moveTo>
                <a:cubicBezTo>
                  <a:pt x="1419" y="643"/>
                  <a:pt x="1620" y="561"/>
                  <a:pt x="1836" y="569"/>
                </a:cubicBezTo>
                <a:cubicBezTo>
                  <a:pt x="1968" y="574"/>
                  <a:pt x="2058" y="544"/>
                  <a:pt x="2184" y="619"/>
                </a:cubicBezTo>
                <a:cubicBezTo>
                  <a:pt x="1870" y="208"/>
                  <a:pt x="1580" y="22"/>
                  <a:pt x="1111" y="11"/>
                </a:cubicBezTo>
                <a:cubicBezTo>
                  <a:pt x="652" y="0"/>
                  <a:pt x="215" y="320"/>
                  <a:pt x="0" y="690"/>
                </a:cubicBezTo>
                <a:cubicBezTo>
                  <a:pt x="477" y="1086"/>
                  <a:pt x="860" y="873"/>
                  <a:pt x="1224" y="723"/>
                </a:cubicBezTo>
                <a:close/>
              </a:path>
            </a:pathLst>
          </a:custGeom>
          <a:solidFill>
            <a:schemeClr val="accent3">
              <a:lumMod val="50000"/>
            </a:schemeClr>
          </a:solidFill>
          <a:ln>
            <a:noFill/>
          </a:ln>
        </p:spPr>
        <p:txBody>
          <a:bodyPr vert="horz" wrap="square" lIns="34286" tIns="17143" rIns="34286" bIns="17143" numCol="1" anchor="t" anchorCtr="0" compatLnSpc="1">
            <a:prstTxWarp prst="textNoShape">
              <a:avLst/>
            </a:prstTxWarp>
          </a:bodyPr>
          <a:lstStyle/>
          <a:p>
            <a:endParaRPr lang="en-US" sz="675"/>
          </a:p>
        </p:txBody>
      </p:sp>
      <p:sp>
        <p:nvSpPr>
          <p:cNvPr id="9" name="Freeform 6">
            <a:extLst>
              <a:ext uri="{FF2B5EF4-FFF2-40B4-BE49-F238E27FC236}">
                <a16:creationId xmlns:a16="http://schemas.microsoft.com/office/drawing/2014/main" id="{C403A641-A3A2-45F5-9BFC-EA23308CA8E6}"/>
              </a:ext>
            </a:extLst>
          </p:cNvPr>
          <p:cNvSpPr>
            <a:spLocks/>
          </p:cNvSpPr>
          <p:nvPr/>
        </p:nvSpPr>
        <p:spPr bwMode="auto">
          <a:xfrm>
            <a:off x="3377364" y="2622345"/>
            <a:ext cx="2389273" cy="1235113"/>
          </a:xfrm>
          <a:custGeom>
            <a:avLst/>
            <a:gdLst>
              <a:gd name="T0" fmla="*/ 1256 w 2307"/>
              <a:gd name="T1" fmla="*/ 415 h 1192"/>
              <a:gd name="T2" fmla="*/ 573 w 2307"/>
              <a:gd name="T3" fmla="*/ 580 h 1192"/>
              <a:gd name="T4" fmla="*/ 0 w 2307"/>
              <a:gd name="T5" fmla="*/ 479 h 1192"/>
              <a:gd name="T6" fmla="*/ 1123 w 2307"/>
              <a:gd name="T7" fmla="*/ 1192 h 1192"/>
              <a:gd name="T8" fmla="*/ 2307 w 2307"/>
              <a:gd name="T9" fmla="*/ 322 h 1192"/>
              <a:gd name="T10" fmla="*/ 1256 w 2307"/>
              <a:gd name="T11" fmla="*/ 415 h 1192"/>
            </a:gdLst>
            <a:ahLst/>
            <a:cxnLst>
              <a:cxn ang="0">
                <a:pos x="T0" y="T1"/>
              </a:cxn>
              <a:cxn ang="0">
                <a:pos x="T2" y="T3"/>
              </a:cxn>
              <a:cxn ang="0">
                <a:pos x="T4" y="T5"/>
              </a:cxn>
              <a:cxn ang="0">
                <a:pos x="T6" y="T7"/>
              </a:cxn>
              <a:cxn ang="0">
                <a:pos x="T8" y="T9"/>
              </a:cxn>
              <a:cxn ang="0">
                <a:pos x="T10" y="T11"/>
              </a:cxn>
            </a:cxnLst>
            <a:rect l="0" t="0" r="r" b="b"/>
            <a:pathLst>
              <a:path w="2307" h="1192">
                <a:moveTo>
                  <a:pt x="1256" y="415"/>
                </a:moveTo>
                <a:cubicBezTo>
                  <a:pt x="1045" y="502"/>
                  <a:pt x="826" y="592"/>
                  <a:pt x="573" y="580"/>
                </a:cubicBezTo>
                <a:cubicBezTo>
                  <a:pt x="359" y="570"/>
                  <a:pt x="211" y="642"/>
                  <a:pt x="0" y="479"/>
                </a:cubicBezTo>
                <a:cubicBezTo>
                  <a:pt x="206" y="785"/>
                  <a:pt x="567" y="1192"/>
                  <a:pt x="1123" y="1192"/>
                </a:cubicBezTo>
                <a:cubicBezTo>
                  <a:pt x="1619" y="1192"/>
                  <a:pt x="2108" y="743"/>
                  <a:pt x="2307" y="322"/>
                </a:cubicBezTo>
                <a:cubicBezTo>
                  <a:pt x="1944" y="0"/>
                  <a:pt x="1602" y="273"/>
                  <a:pt x="1256" y="415"/>
                </a:cubicBezTo>
                <a:close/>
              </a:path>
            </a:pathLst>
          </a:custGeom>
          <a:solidFill>
            <a:schemeClr val="accent1">
              <a:lumMod val="50000"/>
            </a:schemeClr>
          </a:solidFill>
          <a:ln>
            <a:noFill/>
          </a:ln>
        </p:spPr>
        <p:txBody>
          <a:bodyPr vert="horz" wrap="square" lIns="34286" tIns="17143" rIns="34286" bIns="17143" numCol="1" anchor="t" anchorCtr="0" compatLnSpc="1">
            <a:prstTxWarp prst="textNoShape">
              <a:avLst/>
            </a:prstTxWarp>
          </a:bodyPr>
          <a:lstStyle/>
          <a:p>
            <a:endParaRPr lang="en-US" sz="675"/>
          </a:p>
        </p:txBody>
      </p:sp>
      <p:sp>
        <p:nvSpPr>
          <p:cNvPr id="10" name="Oval 7">
            <a:extLst>
              <a:ext uri="{FF2B5EF4-FFF2-40B4-BE49-F238E27FC236}">
                <a16:creationId xmlns:a16="http://schemas.microsoft.com/office/drawing/2014/main" id="{D49F7AC3-9BD3-4A31-8BBC-7593DFCDA034}"/>
              </a:ext>
            </a:extLst>
          </p:cNvPr>
          <p:cNvSpPr>
            <a:spLocks noChangeArrowheads="1"/>
          </p:cNvSpPr>
          <p:nvPr/>
        </p:nvSpPr>
        <p:spPr bwMode="auto">
          <a:xfrm>
            <a:off x="3432100" y="1431280"/>
            <a:ext cx="2279800" cy="2280941"/>
          </a:xfrm>
          <a:prstGeom prst="ellipse">
            <a:avLst/>
          </a:prstGeom>
          <a:gradFill flip="none" rotWithShape="1">
            <a:gsLst>
              <a:gs pos="100000">
                <a:schemeClr val="tx2">
                  <a:lumMod val="50000"/>
                </a:schemeClr>
              </a:gs>
              <a:gs pos="0">
                <a:schemeClr val="accent3"/>
              </a:gs>
            </a:gsLst>
            <a:path path="circle">
              <a:fillToRect r="100000" b="100000"/>
            </a:path>
            <a:tileRect l="-100000" t="-100000"/>
          </a:gradFill>
          <a:ln>
            <a:noFill/>
          </a:ln>
          <a:effectLst>
            <a:innerShdw blurRad="1181100">
              <a:schemeClr val="accent1">
                <a:lumMod val="75000"/>
              </a:schemeClr>
            </a:inn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 name="TextBox 15">
            <a:extLst>
              <a:ext uri="{FF2B5EF4-FFF2-40B4-BE49-F238E27FC236}">
                <a16:creationId xmlns:a16="http://schemas.microsoft.com/office/drawing/2014/main" id="{CE89EE0B-D935-4DB1-8147-988549AC9E36}"/>
              </a:ext>
            </a:extLst>
          </p:cNvPr>
          <p:cNvSpPr txBox="1"/>
          <p:nvPr/>
        </p:nvSpPr>
        <p:spPr>
          <a:xfrm>
            <a:off x="3599710" y="2401169"/>
            <a:ext cx="2079415" cy="756041"/>
          </a:xfrm>
          <a:prstGeom prst="rect">
            <a:avLst/>
          </a:prstGeom>
          <a:noFill/>
        </p:spPr>
        <p:txBody>
          <a:bodyPr wrap="none" rtlCol="0" anchor="b">
            <a:spAutoFit/>
          </a:bodyPr>
          <a:lstStyle/>
          <a:p>
            <a:pPr algn="ctr"/>
            <a:r>
              <a:rPr lang="en-US" sz="4313"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532nm</a:t>
            </a:r>
          </a:p>
        </p:txBody>
      </p:sp>
      <p:sp>
        <p:nvSpPr>
          <p:cNvPr id="11" name="Freeform 8">
            <a:extLst>
              <a:ext uri="{FF2B5EF4-FFF2-40B4-BE49-F238E27FC236}">
                <a16:creationId xmlns:a16="http://schemas.microsoft.com/office/drawing/2014/main" id="{00533726-A921-48A5-B480-FD75B7B88648}"/>
              </a:ext>
            </a:extLst>
          </p:cNvPr>
          <p:cNvSpPr>
            <a:spLocks/>
          </p:cNvSpPr>
          <p:nvPr/>
        </p:nvSpPr>
        <p:spPr bwMode="auto">
          <a:xfrm>
            <a:off x="3377364" y="2784845"/>
            <a:ext cx="2389273" cy="1072613"/>
          </a:xfrm>
          <a:custGeom>
            <a:avLst/>
            <a:gdLst>
              <a:gd name="T0" fmla="*/ 990 w 2307"/>
              <a:gd name="T1" fmla="*/ 258 h 1035"/>
              <a:gd name="T2" fmla="*/ 1673 w 2307"/>
              <a:gd name="T3" fmla="*/ 423 h 1035"/>
              <a:gd name="T4" fmla="*/ 2307 w 2307"/>
              <a:gd name="T5" fmla="*/ 165 h 1035"/>
              <a:gd name="T6" fmla="*/ 1123 w 2307"/>
              <a:gd name="T7" fmla="*/ 1035 h 1035"/>
              <a:gd name="T8" fmla="*/ 0 w 2307"/>
              <a:gd name="T9" fmla="*/ 322 h 1035"/>
              <a:gd name="T10" fmla="*/ 990 w 2307"/>
              <a:gd name="T11" fmla="*/ 258 h 1035"/>
            </a:gdLst>
            <a:ahLst/>
            <a:cxnLst>
              <a:cxn ang="0">
                <a:pos x="T0" y="T1"/>
              </a:cxn>
              <a:cxn ang="0">
                <a:pos x="T2" y="T3"/>
              </a:cxn>
              <a:cxn ang="0">
                <a:pos x="T4" y="T5"/>
              </a:cxn>
              <a:cxn ang="0">
                <a:pos x="T6" y="T7"/>
              </a:cxn>
              <a:cxn ang="0">
                <a:pos x="T8" y="T9"/>
              </a:cxn>
              <a:cxn ang="0">
                <a:pos x="T10" y="T11"/>
              </a:cxn>
            </a:cxnLst>
            <a:rect l="0" t="0" r="r" b="b"/>
            <a:pathLst>
              <a:path w="2307" h="1035">
                <a:moveTo>
                  <a:pt x="990" y="258"/>
                </a:moveTo>
                <a:cubicBezTo>
                  <a:pt x="1201" y="345"/>
                  <a:pt x="1420" y="435"/>
                  <a:pt x="1673" y="423"/>
                </a:cubicBezTo>
                <a:cubicBezTo>
                  <a:pt x="1887" y="413"/>
                  <a:pt x="2096" y="328"/>
                  <a:pt x="2307" y="165"/>
                </a:cubicBezTo>
                <a:cubicBezTo>
                  <a:pt x="2149" y="669"/>
                  <a:pt x="1679" y="1035"/>
                  <a:pt x="1123" y="1035"/>
                </a:cubicBezTo>
                <a:cubicBezTo>
                  <a:pt x="627" y="1035"/>
                  <a:pt x="198" y="743"/>
                  <a:pt x="0" y="322"/>
                </a:cubicBezTo>
                <a:cubicBezTo>
                  <a:pt x="363" y="0"/>
                  <a:pt x="644" y="116"/>
                  <a:pt x="990" y="258"/>
                </a:cubicBezTo>
                <a:close/>
              </a:path>
            </a:pathLst>
          </a:custGeom>
          <a:solidFill>
            <a:schemeClr val="accent1"/>
          </a:solidFill>
          <a:ln>
            <a:noFill/>
          </a:ln>
          <a:effectLst>
            <a:outerShdw blurRad="393700" dist="190500" dir="16200000" sx="97000" sy="97000" rotWithShape="0">
              <a:prstClr val="black">
                <a:alpha val="40000"/>
              </a:prstClr>
            </a:outerShdw>
          </a:effectLst>
        </p:spPr>
        <p:txBody>
          <a:bodyPr vert="horz" wrap="square" lIns="34286" tIns="17143" rIns="34286" bIns="17143" numCol="1" anchor="t" anchorCtr="0" compatLnSpc="1">
            <a:prstTxWarp prst="textNoShape">
              <a:avLst/>
            </a:prstTxWarp>
          </a:bodyPr>
          <a:lstStyle/>
          <a:p>
            <a:endParaRPr lang="en-US" sz="675"/>
          </a:p>
        </p:txBody>
      </p:sp>
      <p:sp>
        <p:nvSpPr>
          <p:cNvPr id="17" name="TextBox 16">
            <a:extLst>
              <a:ext uri="{FF2B5EF4-FFF2-40B4-BE49-F238E27FC236}">
                <a16:creationId xmlns:a16="http://schemas.microsoft.com/office/drawing/2014/main" id="{6F0A5E92-E9F7-459A-AAD7-03DF0403097A}"/>
              </a:ext>
            </a:extLst>
          </p:cNvPr>
          <p:cNvSpPr txBox="1"/>
          <p:nvPr/>
        </p:nvSpPr>
        <p:spPr>
          <a:xfrm>
            <a:off x="3680649" y="2159273"/>
            <a:ext cx="1826141" cy="338554"/>
          </a:xfrm>
          <a:prstGeom prst="rect">
            <a:avLst/>
          </a:prstGeom>
          <a:noFill/>
        </p:spPr>
        <p:txBody>
          <a:bodyPr wrap="none" rtlCol="0">
            <a:spAutoFit/>
          </a:bodyPr>
          <a:lstStyle/>
          <a:p>
            <a:r>
              <a:rPr lang="en-US" sz="1600" b="1" dirty="0" err="1">
                <a:solidFill>
                  <a:schemeClr val="bg1"/>
                </a:solidFill>
                <a:latin typeface="Century Gothic" panose="020B0502020202020204" pitchFamily="34" charset="0"/>
                <a:ea typeface="Calibri" panose="020F0502020204030204" pitchFamily="34" charset="0"/>
              </a:rPr>
              <a:t>Nd:YAG</a:t>
            </a:r>
            <a:r>
              <a:rPr lang="en-US" sz="1600" b="1" dirty="0">
                <a:solidFill>
                  <a:schemeClr val="bg1"/>
                </a:solidFill>
                <a:latin typeface="Century Gothic" panose="020B0502020202020204" pitchFamily="34" charset="0"/>
                <a:ea typeface="Calibri" panose="020F0502020204030204" pitchFamily="34" charset="0"/>
              </a:rPr>
              <a:t> laser </a:t>
            </a:r>
            <a:r>
              <a:rPr lang="en-US" sz="1600" b="1" dirty="0">
                <a:latin typeface="Century Gothic" panose="020B0502020202020204" pitchFamily="34" charset="0"/>
                <a:ea typeface="Calibri" panose="020F0502020204030204" pitchFamily="34" charset="0"/>
              </a:rPr>
              <a:t>at </a:t>
            </a:r>
            <a:endParaRPr lang="en-US" sz="1600" b="1" dirty="0">
              <a:latin typeface="Century Gothic" panose="020B0502020202020204" pitchFamily="34" charset="0"/>
              <a:ea typeface="Open Sans Extrabold" panose="020B0906030804020204" pitchFamily="34" charset="0"/>
              <a:cs typeface="Open Sans Extrabold" panose="020B0906030804020204" pitchFamily="34" charset="0"/>
            </a:endParaRPr>
          </a:p>
        </p:txBody>
      </p:sp>
      <p:sp>
        <p:nvSpPr>
          <p:cNvPr id="12" name="Freeform 9">
            <a:extLst>
              <a:ext uri="{FF2B5EF4-FFF2-40B4-BE49-F238E27FC236}">
                <a16:creationId xmlns:a16="http://schemas.microsoft.com/office/drawing/2014/main" id="{6C09E521-8273-4AAF-B889-DC42FAE543CF}"/>
              </a:ext>
            </a:extLst>
          </p:cNvPr>
          <p:cNvSpPr>
            <a:spLocks/>
          </p:cNvSpPr>
          <p:nvPr/>
        </p:nvSpPr>
        <p:spPr bwMode="auto">
          <a:xfrm>
            <a:off x="3389864" y="1287233"/>
            <a:ext cx="2261893" cy="1051185"/>
          </a:xfrm>
          <a:custGeom>
            <a:avLst/>
            <a:gdLst>
              <a:gd name="T0" fmla="*/ 998 w 2184"/>
              <a:gd name="T1" fmla="*/ 722 h 1014"/>
              <a:gd name="T2" fmla="*/ 386 w 2184"/>
              <a:gd name="T3" fmla="*/ 568 h 1014"/>
              <a:gd name="T4" fmla="*/ 0 w 2184"/>
              <a:gd name="T5" fmla="*/ 689 h 1014"/>
              <a:gd name="T6" fmla="*/ 1111 w 2184"/>
              <a:gd name="T7" fmla="*/ 0 h 1014"/>
              <a:gd name="T8" fmla="*/ 2184 w 2184"/>
              <a:gd name="T9" fmla="*/ 618 h 1014"/>
              <a:gd name="T10" fmla="*/ 998 w 2184"/>
              <a:gd name="T11" fmla="*/ 722 h 1014"/>
            </a:gdLst>
            <a:ahLst/>
            <a:cxnLst>
              <a:cxn ang="0">
                <a:pos x="T0" y="T1"/>
              </a:cxn>
              <a:cxn ang="0">
                <a:pos x="T2" y="T3"/>
              </a:cxn>
              <a:cxn ang="0">
                <a:pos x="T4" y="T5"/>
              </a:cxn>
              <a:cxn ang="0">
                <a:pos x="T6" y="T7"/>
              </a:cxn>
              <a:cxn ang="0">
                <a:pos x="T8" y="T9"/>
              </a:cxn>
              <a:cxn ang="0">
                <a:pos x="T10" y="T11"/>
              </a:cxn>
            </a:cxnLst>
            <a:rect l="0" t="0" r="r" b="b"/>
            <a:pathLst>
              <a:path w="2184" h="1014">
                <a:moveTo>
                  <a:pt x="998" y="722"/>
                </a:moveTo>
                <a:cubicBezTo>
                  <a:pt x="803" y="642"/>
                  <a:pt x="602" y="560"/>
                  <a:pt x="386" y="568"/>
                </a:cubicBezTo>
                <a:cubicBezTo>
                  <a:pt x="253" y="573"/>
                  <a:pt x="126" y="613"/>
                  <a:pt x="0" y="689"/>
                </a:cubicBezTo>
                <a:cubicBezTo>
                  <a:pt x="203" y="280"/>
                  <a:pt x="624" y="0"/>
                  <a:pt x="1111" y="0"/>
                </a:cubicBezTo>
                <a:cubicBezTo>
                  <a:pt x="1569" y="0"/>
                  <a:pt x="1969" y="249"/>
                  <a:pt x="2184" y="618"/>
                </a:cubicBezTo>
                <a:cubicBezTo>
                  <a:pt x="1707" y="1014"/>
                  <a:pt x="1361" y="872"/>
                  <a:pt x="998" y="722"/>
                </a:cubicBezTo>
                <a:close/>
              </a:path>
            </a:pathLst>
          </a:custGeom>
          <a:solidFill>
            <a:schemeClr val="accent6"/>
          </a:solidFill>
          <a:ln>
            <a:noFill/>
          </a:ln>
          <a:effectLst>
            <a:outerShdw blurRad="406400" dist="254000" dir="5400000" sx="93000" sy="93000" algn="t" rotWithShape="0">
              <a:prstClr val="black">
                <a:alpha val="40000"/>
              </a:prstClr>
            </a:outerShdw>
          </a:effectLst>
        </p:spPr>
        <p:txBody>
          <a:bodyPr vert="horz" wrap="square" lIns="34286" tIns="17143" rIns="34286" bIns="17143" numCol="1" anchor="t" anchorCtr="0" compatLnSpc="1">
            <a:prstTxWarp prst="textNoShape">
              <a:avLst/>
            </a:prstTxWarp>
          </a:bodyPr>
          <a:lstStyle/>
          <a:p>
            <a:endParaRPr lang="en-US" sz="675"/>
          </a:p>
        </p:txBody>
      </p:sp>
      <p:sp>
        <p:nvSpPr>
          <p:cNvPr id="18" name="TextBox 17">
            <a:extLst>
              <a:ext uri="{FF2B5EF4-FFF2-40B4-BE49-F238E27FC236}">
                <a16:creationId xmlns:a16="http://schemas.microsoft.com/office/drawing/2014/main" id="{0DD3F9E8-FEE0-4F06-B75F-A93613B343F3}"/>
              </a:ext>
            </a:extLst>
          </p:cNvPr>
          <p:cNvSpPr txBox="1"/>
          <p:nvPr/>
        </p:nvSpPr>
        <p:spPr>
          <a:xfrm>
            <a:off x="0" y="867535"/>
            <a:ext cx="3063237" cy="338554"/>
          </a:xfrm>
          <a:prstGeom prst="rect">
            <a:avLst/>
          </a:prstGeom>
          <a:noFill/>
        </p:spPr>
        <p:txBody>
          <a:bodyPr wrap="square" rtlCol="0" anchor="b">
            <a:spAutoFit/>
          </a:bodyPr>
          <a:lstStyle/>
          <a:p>
            <a:pPr algn="r"/>
            <a:r>
              <a:rPr lang="en-US" sz="1600" b="1" dirty="0">
                <a:solidFill>
                  <a:srgbClr val="1D2228"/>
                </a:solidFill>
                <a:latin typeface="Century Gothic" panose="020B0502020202020204" pitchFamily="34" charset="0"/>
                <a:ea typeface="Calibri" panose="020F0502020204030204" pitchFamily="34" charset="0"/>
              </a:rPr>
              <a:t>Training Process Methods</a:t>
            </a:r>
            <a:endParaRPr lang="en-US" sz="1600" b="1" dirty="0">
              <a:latin typeface="Century Gothic" panose="020B0502020202020204" pitchFamily="34" charset="0"/>
            </a:endParaRPr>
          </a:p>
        </p:txBody>
      </p:sp>
      <p:grpSp>
        <p:nvGrpSpPr>
          <p:cNvPr id="19" name="Group 18">
            <a:extLst>
              <a:ext uri="{FF2B5EF4-FFF2-40B4-BE49-F238E27FC236}">
                <a16:creationId xmlns:a16="http://schemas.microsoft.com/office/drawing/2014/main" id="{D1217F0D-DFED-4E9F-93F4-215A07B0E9B6}"/>
              </a:ext>
            </a:extLst>
          </p:cNvPr>
          <p:cNvGrpSpPr/>
          <p:nvPr/>
        </p:nvGrpSpPr>
        <p:grpSpPr>
          <a:xfrm>
            <a:off x="1121420" y="1263790"/>
            <a:ext cx="1675201" cy="0"/>
            <a:chOff x="16620565" y="4448175"/>
            <a:chExt cx="4467785" cy="0"/>
          </a:xfrm>
        </p:grpSpPr>
        <p:cxnSp>
          <p:nvCxnSpPr>
            <p:cNvPr id="20" name="Straight Connector 19">
              <a:extLst>
                <a:ext uri="{FF2B5EF4-FFF2-40B4-BE49-F238E27FC236}">
                  <a16:creationId xmlns:a16="http://schemas.microsoft.com/office/drawing/2014/main" id="{69094323-79A6-404B-9998-B26045DCF5B3}"/>
                </a:ext>
              </a:extLst>
            </p:cNvPr>
            <p:cNvCxnSpPr/>
            <p:nvPr/>
          </p:nvCxnSpPr>
          <p:spPr>
            <a:xfrm>
              <a:off x="16620565" y="4448175"/>
              <a:ext cx="446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78A2FC-AC11-433D-81B7-2F756C9BD1CD}"/>
                </a:ext>
              </a:extLst>
            </p:cNvPr>
            <p:cNvCxnSpPr>
              <a:cxnSpLocks/>
            </p:cNvCxnSpPr>
            <p:nvPr/>
          </p:nvCxnSpPr>
          <p:spPr>
            <a:xfrm>
              <a:off x="16620565" y="4448175"/>
              <a:ext cx="111498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F1DA7D5-5963-4BD6-9D95-E37679DAC923}"/>
              </a:ext>
            </a:extLst>
          </p:cNvPr>
          <p:cNvSpPr txBox="1"/>
          <p:nvPr/>
        </p:nvSpPr>
        <p:spPr>
          <a:xfrm>
            <a:off x="1125812" y="1347914"/>
            <a:ext cx="1675201" cy="276999"/>
          </a:xfrm>
          <a:prstGeom prst="rect">
            <a:avLst/>
          </a:prstGeom>
          <a:noFill/>
        </p:spPr>
        <p:txBody>
          <a:bodyPr wrap="square" rtlCol="0" anchor="b">
            <a:spAutoFit/>
          </a:bodyPr>
          <a:lstStyle/>
          <a:p>
            <a:pPr algn="r"/>
            <a:r>
              <a:rPr lang="en-US" sz="1200" b="1" dirty="0">
                <a:latin typeface="Century Gothic" panose="020B0502020202020204" pitchFamily="34" charset="0"/>
              </a:rPr>
              <a:t>First Method</a:t>
            </a:r>
          </a:p>
        </p:txBody>
      </p:sp>
      <p:cxnSp>
        <p:nvCxnSpPr>
          <p:cNvPr id="25" name="Straight Connector 24">
            <a:extLst>
              <a:ext uri="{FF2B5EF4-FFF2-40B4-BE49-F238E27FC236}">
                <a16:creationId xmlns:a16="http://schemas.microsoft.com/office/drawing/2014/main" id="{D22965F4-B2F8-45B9-B730-AD1A4D24C9AE}"/>
              </a:ext>
            </a:extLst>
          </p:cNvPr>
          <p:cNvCxnSpPr>
            <a:cxnSpLocks/>
          </p:cNvCxnSpPr>
          <p:nvPr/>
        </p:nvCxnSpPr>
        <p:spPr>
          <a:xfrm>
            <a:off x="1543877" y="1682614"/>
            <a:ext cx="1257136"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4FF430-F4B9-47ED-A755-3AB004CB4211}"/>
              </a:ext>
            </a:extLst>
          </p:cNvPr>
          <p:cNvSpPr txBox="1"/>
          <p:nvPr/>
        </p:nvSpPr>
        <p:spPr>
          <a:xfrm>
            <a:off x="-419099" y="1743772"/>
            <a:ext cx="3423408" cy="1338828"/>
          </a:xfrm>
          <a:prstGeom prst="rect">
            <a:avLst/>
          </a:prstGeom>
          <a:noFill/>
        </p:spPr>
        <p:txBody>
          <a:bodyPr wrap="square" rtlCol="0">
            <a:spAutoFit/>
          </a:bodyPr>
          <a:lstStyle/>
          <a:p>
            <a:pPr lvl="1" algn="r"/>
            <a:r>
              <a:rPr lang="en-US" sz="900" dirty="0">
                <a:solidFill>
                  <a:srgbClr val="1D2228"/>
                </a:solidFill>
                <a:ea typeface="Calibri" panose="020F0502020204030204" pitchFamily="34" charset="0"/>
              </a:rPr>
              <a:t>An image of the photocurrent can be formed downstream with the magnetic optics that reproduces the </a:t>
            </a:r>
            <a:r>
              <a:rPr lang="en-US" sz="900" b="1" dirty="0">
                <a:solidFill>
                  <a:srgbClr val="1D2228"/>
                </a:solidFill>
                <a:ea typeface="Calibri" panose="020F0502020204030204" pitchFamily="34" charset="0"/>
              </a:rPr>
              <a:t>emission profile </a:t>
            </a:r>
            <a:r>
              <a:rPr lang="en-US" sz="900" dirty="0">
                <a:solidFill>
                  <a:srgbClr val="1D2228"/>
                </a:solidFill>
                <a:ea typeface="Calibri" panose="020F0502020204030204" pitchFamily="34" charset="0"/>
              </a:rPr>
              <a:t>at the photocathode. </a:t>
            </a:r>
          </a:p>
          <a:p>
            <a:pPr marL="742916" lvl="1" indent="-285750" algn="r">
              <a:buFont typeface="Courier New" panose="02070309020205020404" pitchFamily="49" charset="0"/>
              <a:buChar char="o"/>
            </a:pPr>
            <a:endParaRPr lang="en-US" sz="900" dirty="0">
              <a:solidFill>
                <a:srgbClr val="1D2228"/>
              </a:solidFill>
              <a:ea typeface="Calibri" panose="020F0502020204030204" pitchFamily="34" charset="0"/>
            </a:endParaRPr>
          </a:p>
          <a:p>
            <a:pPr lvl="1" algn="r"/>
            <a:r>
              <a:rPr lang="en-US" sz="900" dirty="0">
                <a:solidFill>
                  <a:srgbClr val="1D2228"/>
                </a:solidFill>
                <a:ea typeface="Calibri" panose="020F0502020204030204" pitchFamily="34" charset="0"/>
              </a:rPr>
              <a:t> This profile can then be recorded by phosphor screen and camera.  Image analysis will then permit the quality of fit between the ideal and measured emission profiles to be calculated and used as a fitness function to train the neural network.  </a:t>
            </a:r>
          </a:p>
        </p:txBody>
      </p:sp>
      <p:sp>
        <p:nvSpPr>
          <p:cNvPr id="28" name="TextBox 27">
            <a:extLst>
              <a:ext uri="{FF2B5EF4-FFF2-40B4-BE49-F238E27FC236}">
                <a16:creationId xmlns:a16="http://schemas.microsoft.com/office/drawing/2014/main" id="{4847DEFB-D976-4B37-9B61-F2AA41112905}"/>
              </a:ext>
            </a:extLst>
          </p:cNvPr>
          <p:cNvSpPr txBox="1"/>
          <p:nvPr/>
        </p:nvSpPr>
        <p:spPr>
          <a:xfrm>
            <a:off x="1135293" y="3128368"/>
            <a:ext cx="1675201" cy="276999"/>
          </a:xfrm>
          <a:prstGeom prst="rect">
            <a:avLst/>
          </a:prstGeom>
          <a:noFill/>
        </p:spPr>
        <p:txBody>
          <a:bodyPr wrap="square" rtlCol="0" anchor="b">
            <a:spAutoFit/>
          </a:bodyPr>
          <a:lstStyle/>
          <a:p>
            <a:pPr algn="r"/>
            <a:r>
              <a:rPr lang="en-US" sz="1200" b="1" dirty="0">
                <a:latin typeface="Century Gothic" panose="020B0502020202020204" pitchFamily="34" charset="0"/>
              </a:rPr>
              <a:t>Second Method</a:t>
            </a:r>
          </a:p>
        </p:txBody>
      </p:sp>
      <p:cxnSp>
        <p:nvCxnSpPr>
          <p:cNvPr id="29" name="Straight Connector 28">
            <a:extLst>
              <a:ext uri="{FF2B5EF4-FFF2-40B4-BE49-F238E27FC236}">
                <a16:creationId xmlns:a16="http://schemas.microsoft.com/office/drawing/2014/main" id="{FD7320B4-D029-4780-9E0E-E78D8DB45A27}"/>
              </a:ext>
            </a:extLst>
          </p:cNvPr>
          <p:cNvCxnSpPr>
            <a:cxnSpLocks/>
          </p:cNvCxnSpPr>
          <p:nvPr/>
        </p:nvCxnSpPr>
        <p:spPr>
          <a:xfrm>
            <a:off x="1230922" y="3463067"/>
            <a:ext cx="157957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9B5B06F-DC14-4DAC-B851-BC039A277E95}"/>
              </a:ext>
            </a:extLst>
          </p:cNvPr>
          <p:cNvSpPr txBox="1"/>
          <p:nvPr/>
        </p:nvSpPr>
        <p:spPr>
          <a:xfrm>
            <a:off x="2858168" y="3376505"/>
            <a:ext cx="185713" cy="173124"/>
          </a:xfrm>
          <a:prstGeom prst="rect">
            <a:avLst/>
          </a:prstGeom>
          <a:noFill/>
        </p:spPr>
        <p:txBody>
          <a:bodyPr wrap="square" rtlCol="0" anchor="ctr">
            <a:spAutoFit/>
          </a:bodyPr>
          <a:lstStyle/>
          <a:p>
            <a:pPr algn="ctr"/>
            <a:endParaRPr lang="en-US" sz="525" b="1" dirty="0"/>
          </a:p>
        </p:txBody>
      </p:sp>
      <p:sp>
        <p:nvSpPr>
          <p:cNvPr id="31" name="TextBox 30">
            <a:extLst>
              <a:ext uri="{FF2B5EF4-FFF2-40B4-BE49-F238E27FC236}">
                <a16:creationId xmlns:a16="http://schemas.microsoft.com/office/drawing/2014/main" id="{4FB09F33-6A68-4235-BBD7-23D4ECBDF8CC}"/>
              </a:ext>
            </a:extLst>
          </p:cNvPr>
          <p:cNvSpPr txBox="1"/>
          <p:nvPr/>
        </p:nvSpPr>
        <p:spPr>
          <a:xfrm>
            <a:off x="-252743" y="3517051"/>
            <a:ext cx="3250451" cy="1615827"/>
          </a:xfrm>
          <a:prstGeom prst="rect">
            <a:avLst/>
          </a:prstGeom>
          <a:noFill/>
        </p:spPr>
        <p:txBody>
          <a:bodyPr wrap="square" rtlCol="0">
            <a:spAutoFit/>
          </a:bodyPr>
          <a:lstStyle/>
          <a:p>
            <a:pPr lvl="1" algn="r"/>
            <a:r>
              <a:rPr lang="en-US" sz="900" dirty="0">
                <a:solidFill>
                  <a:srgbClr val="1D2228"/>
                </a:solidFill>
                <a:ea typeface="Calibri" panose="020F0502020204030204" pitchFamily="34" charset="0"/>
              </a:rPr>
              <a:t>Second, at each iteration of the neural network-controlled laser profile, an</a:t>
            </a:r>
            <a:r>
              <a:rPr lang="en-US" sz="900" b="1" dirty="0">
                <a:solidFill>
                  <a:srgbClr val="1D2228"/>
                </a:solidFill>
                <a:ea typeface="Calibri" panose="020F0502020204030204" pitchFamily="34" charset="0"/>
              </a:rPr>
              <a:t> emittance </a:t>
            </a:r>
            <a:r>
              <a:rPr lang="en-US" sz="900" dirty="0">
                <a:solidFill>
                  <a:srgbClr val="1D2228"/>
                </a:solidFill>
                <a:ea typeface="Calibri" panose="020F0502020204030204" pitchFamily="34" charset="0"/>
              </a:rPr>
              <a:t>scan can be performed with the magnetic optics and beam profile monitors, and the beam emittance calculated for use as a fitness function</a:t>
            </a:r>
          </a:p>
          <a:p>
            <a:pPr lvl="1" algn="r"/>
            <a:r>
              <a:rPr lang="en-US" sz="900" dirty="0">
                <a:solidFill>
                  <a:srgbClr val="1D2228"/>
                </a:solidFill>
                <a:ea typeface="Calibri" panose="020F0502020204030204" pitchFamily="34" charset="0"/>
              </a:rPr>
              <a:t>. </a:t>
            </a:r>
          </a:p>
          <a:p>
            <a:pPr lvl="1" algn="r"/>
            <a:endParaRPr lang="en-US" sz="900" dirty="0">
              <a:solidFill>
                <a:srgbClr val="1D2228"/>
              </a:solidFill>
              <a:ea typeface="Calibri" panose="020F0502020204030204" pitchFamily="34" charset="0"/>
            </a:endParaRPr>
          </a:p>
          <a:p>
            <a:pPr lvl="1" algn="r"/>
            <a:r>
              <a:rPr lang="en-US" sz="900" dirty="0">
                <a:solidFill>
                  <a:schemeClr val="accent1"/>
                </a:solidFill>
                <a:ea typeface="Calibri" panose="020F0502020204030204" pitchFamily="34" charset="0"/>
              </a:rPr>
              <a:t>These two methods can be compared for efficiency and may prove to be complimentary.</a:t>
            </a:r>
          </a:p>
          <a:p>
            <a:pPr lvl="1" algn="r"/>
            <a:endParaRPr lang="en-US" sz="900" dirty="0">
              <a:solidFill>
                <a:schemeClr val="accent1"/>
              </a:solidFill>
              <a:ea typeface="Calibri" panose="020F0502020204030204" pitchFamily="34" charset="0"/>
            </a:endParaRPr>
          </a:p>
          <a:p>
            <a:pPr lvl="1" algn="r"/>
            <a:endParaRPr lang="en-US" sz="900" dirty="0">
              <a:solidFill>
                <a:srgbClr val="1D2228"/>
              </a:solidFill>
              <a:ea typeface="Calibri" panose="020F0502020204030204" pitchFamily="34" charset="0"/>
            </a:endParaRPr>
          </a:p>
        </p:txBody>
      </p:sp>
    </p:spTree>
    <p:extLst>
      <p:ext uri="{BB962C8B-B14F-4D97-AF65-F5344CB8AC3E}">
        <p14:creationId xmlns:p14="http://schemas.microsoft.com/office/powerpoint/2010/main" val="42510048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1500"/>
                                      </p:stCondLst>
                                      <p:iterate type="lt">
                                        <p:tmPct val="10000"/>
                                      </p:iterate>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300"/>
                                            <p:tgtEl>
                                              <p:spTgt spid="18"/>
                                            </p:tgtEl>
                                          </p:cBhvr>
                                        </p:animEffect>
                                      </p:childTnLst>
                                    </p:cTn>
                                  </p:par>
                                  <p:par>
                                    <p:cTn id="14" presetID="22" presetClass="entr" presetSubtype="8"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par>
                                    <p:cTn id="20" presetID="22" presetClass="entr" presetSubtype="8" fill="hold" nodeType="withEffect">
                                      <p:stCondLst>
                                        <p:cond delay="2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
                                            <p:tgtEl>
                                              <p:spTgt spid="27"/>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300"/>
                                            <p:tgtEl>
                                              <p:spTgt spid="28"/>
                                            </p:tgtEl>
                                          </p:cBhvr>
                                        </p:animEffect>
                                      </p:childTnLst>
                                    </p:cTn>
                                  </p:par>
                                  <p:par>
                                    <p:cTn id="29" presetID="22" presetClass="entr" presetSubtype="8" fill="hold" nodeType="withEffect">
                                      <p:stCondLst>
                                        <p:cond delay="3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10" presetClass="entr" presetSubtype="0" fill="hold" grpId="0" nodeType="withEffect" nodePh="1">
                                      <p:stCondLst>
                                        <p:cond delay="400"/>
                                      </p:stCondLst>
                                      <p:endCondLst>
                                        <p:cond evt="begin" delay="0">
                                          <p:tn val="32"/>
                                        </p:cond>
                                      </p:endCondLst>
                                      <p:childTnLst>
                                        <p:set>
                                          <p:cBhvr>
                                            <p:cTn id="33" dur="1" fill="hold">
                                              <p:stCondLst>
                                                <p:cond delay="0"/>
                                              </p:stCondLst>
                                            </p:cTn>
                                            <p:tgtEl>
                                              <p:spTgt spid="30"/>
                                            </p:tgtEl>
                                            <p:attrNameLst>
                                              <p:attrName>style.visibility</p:attrName>
                                            </p:attrNameLst>
                                          </p:cBhvr>
                                          <p:to>
                                            <p:strVal val="visible"/>
                                          </p:to>
                                        </p:set>
                                        <p:animEffect transition="in" filter="fade">
                                          <p:cBhvr>
                                            <p:cTn id="34" dur="300"/>
                                            <p:tgtEl>
                                              <p:spTgt spid="30"/>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300"/>
                                            <p:tgtEl>
                                              <p:spTgt spid="31"/>
                                            </p:tgtEl>
                                          </p:cBhvr>
                                        </p:animEffect>
                                      </p:childTnLst>
                                    </p:cTn>
                                  </p:par>
                                  <p:par>
                                    <p:cTn id="38" presetID="2" presetClass="entr" presetSubtype="2" accel="20000" decel="8000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1000" fill="hold"/>
                                            <p:tgtEl>
                                              <p:spTgt spid="32"/>
                                            </p:tgtEl>
                                            <p:attrNameLst>
                                              <p:attrName>ppt_x</p:attrName>
                                            </p:attrNameLst>
                                          </p:cBhvr>
                                          <p:tavLst>
                                            <p:tav tm="0">
                                              <p:val>
                                                <p:strVal val="1+#ppt_w/2"/>
                                              </p:val>
                                            </p:tav>
                                            <p:tav tm="100000">
                                              <p:val>
                                                <p:strVal val="#ppt_x"/>
                                              </p:val>
                                            </p:tav>
                                          </p:tavLst>
                                        </p:anim>
                                        <p:anim calcmode="lin" valueType="num">
                                          <p:cBhvr additive="base">
                                            <p:cTn id="41" dur="10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accel="20000" decel="80000" fill="hold" grpId="0" nodeType="withEffect">
                                      <p:stCondLst>
                                        <p:cond delay="2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1+#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2" accel="20000" decel="80000" fill="hold" grpId="0"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000" fill="hold"/>
                                            <p:tgtEl>
                                              <p:spTgt spid="34"/>
                                            </p:tgtEl>
                                            <p:attrNameLst>
                                              <p:attrName>ppt_x</p:attrName>
                                            </p:attrNameLst>
                                          </p:cBhvr>
                                          <p:tavLst>
                                            <p:tav tm="0">
                                              <p:val>
                                                <p:strVal val="1+#ppt_w/2"/>
                                              </p:val>
                                            </p:tav>
                                            <p:tav tm="100000">
                                              <p:val>
                                                <p:strVal val="#ppt_x"/>
                                              </p:val>
                                            </p:tav>
                                          </p:tavLst>
                                        </p:anim>
                                        <p:anim calcmode="lin" valueType="num">
                                          <p:cBhvr additive="base">
                                            <p:cTn id="49" dur="1000" fill="hold"/>
                                            <p:tgtEl>
                                              <p:spTgt spid="34"/>
                                            </p:tgtEl>
                                            <p:attrNameLst>
                                              <p:attrName>ppt_y</p:attrName>
                                            </p:attrNameLst>
                                          </p:cBhvr>
                                          <p:tavLst>
                                            <p:tav tm="0">
                                              <p:val>
                                                <p:strVal val="#ppt_y"/>
                                              </p:val>
                                            </p:tav>
                                            <p:tav tm="100000">
                                              <p:val>
                                                <p:strVal val="#ppt_y"/>
                                              </p:val>
                                            </p:tav>
                                          </p:tavLst>
                                        </p:anim>
                                      </p:childTnLst>
                                    </p:cTn>
                                  </p:par>
                                  <p:par>
                                    <p:cTn id="50" presetID="49" presetClass="entr" presetSubtype="0" decel="100000" fill="hold" grpId="0" nodeType="withEffect">
                                      <p:stCondLst>
                                        <p:cond delay="1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par>
                                    <p:cTn id="56" presetID="2" presetClass="entr" presetSubtype="1" accel="20000" fill="hold" grpId="0" nodeType="withEffect" p14:presetBounceEnd="60000">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14:bounceEnd="60000">
                                          <p:cBhvr additive="base">
                                            <p:cTn id="58" dur="1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59" dur="1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1" accel="20000" fill="hold" grpId="0" nodeType="withEffect" p14:presetBounceEnd="60000">
                                      <p:stCondLst>
                                        <p:cond delay="300"/>
                                      </p:stCondLst>
                                      <p:childTnLst>
                                        <p:set>
                                          <p:cBhvr>
                                            <p:cTn id="61" dur="1" fill="hold">
                                              <p:stCondLst>
                                                <p:cond delay="0"/>
                                              </p:stCondLst>
                                            </p:cTn>
                                            <p:tgtEl>
                                              <p:spTgt spid="12"/>
                                            </p:tgtEl>
                                            <p:attrNameLst>
                                              <p:attrName>style.visibility</p:attrName>
                                            </p:attrNameLst>
                                          </p:cBhvr>
                                          <p:to>
                                            <p:strVal val="visible"/>
                                          </p:to>
                                        </p:set>
                                        <p:anim calcmode="lin" valueType="num" p14:bounceEnd="60000">
                                          <p:cBhvr additive="base">
                                            <p:cTn id="62" dur="1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63" dur="1500" fill="hold"/>
                                            <p:tgtEl>
                                              <p:spTgt spid="12"/>
                                            </p:tgtEl>
                                            <p:attrNameLst>
                                              <p:attrName>ppt_y</p:attrName>
                                            </p:attrNameLst>
                                          </p:cBhvr>
                                          <p:tavLst>
                                            <p:tav tm="0">
                                              <p:val>
                                                <p:strVal val="0-#ppt_h/2"/>
                                              </p:val>
                                            </p:tav>
                                            <p:tav tm="100000">
                                              <p:val>
                                                <p:strVal val="#ppt_y"/>
                                              </p:val>
                                            </p:tav>
                                          </p:tavLst>
                                        </p:anim>
                                      </p:childTnLst>
                                    </p:cTn>
                                  </p:par>
                                  <p:par>
                                    <p:cTn id="64" presetID="2" presetClass="entr" presetSubtype="4" accel="20000" fill="hold" grpId="0" nodeType="withEffect" p14:presetBounceEnd="60000">
                                      <p:stCondLst>
                                        <p:cond delay="500"/>
                                      </p:stCondLst>
                                      <p:childTnLst>
                                        <p:set>
                                          <p:cBhvr>
                                            <p:cTn id="65" dur="1" fill="hold">
                                              <p:stCondLst>
                                                <p:cond delay="0"/>
                                              </p:stCondLst>
                                            </p:cTn>
                                            <p:tgtEl>
                                              <p:spTgt spid="9"/>
                                            </p:tgtEl>
                                            <p:attrNameLst>
                                              <p:attrName>style.visibility</p:attrName>
                                            </p:attrNameLst>
                                          </p:cBhvr>
                                          <p:to>
                                            <p:strVal val="visible"/>
                                          </p:to>
                                        </p:set>
                                        <p:anim calcmode="lin" valueType="num" p14:bounceEnd="60000">
                                          <p:cBhvr additive="base">
                                            <p:cTn id="66" dur="1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67" dur="1500" fill="hold"/>
                                            <p:tgtEl>
                                              <p:spTgt spid="9"/>
                                            </p:tgtEl>
                                            <p:attrNameLst>
                                              <p:attrName>ppt_y</p:attrName>
                                            </p:attrNameLst>
                                          </p:cBhvr>
                                          <p:tavLst>
                                            <p:tav tm="0">
                                              <p:val>
                                                <p:strVal val="1+#ppt_h/2"/>
                                              </p:val>
                                            </p:tav>
                                            <p:tav tm="100000">
                                              <p:val>
                                                <p:strVal val="#ppt_y"/>
                                              </p:val>
                                            </p:tav>
                                          </p:tavLst>
                                        </p:anim>
                                      </p:childTnLst>
                                    </p:cTn>
                                  </p:par>
                                  <p:par>
                                    <p:cTn id="68" presetID="2" presetClass="entr" presetSubtype="4" accel="20000" fill="hold" grpId="0" nodeType="withEffect" p14:presetBounceEnd="60000">
                                      <p:stCondLst>
                                        <p:cond delay="600"/>
                                      </p:stCondLst>
                                      <p:childTnLst>
                                        <p:set>
                                          <p:cBhvr>
                                            <p:cTn id="69" dur="1" fill="hold">
                                              <p:stCondLst>
                                                <p:cond delay="0"/>
                                              </p:stCondLst>
                                            </p:cTn>
                                            <p:tgtEl>
                                              <p:spTgt spid="11"/>
                                            </p:tgtEl>
                                            <p:attrNameLst>
                                              <p:attrName>style.visibility</p:attrName>
                                            </p:attrNameLst>
                                          </p:cBhvr>
                                          <p:to>
                                            <p:strVal val="visible"/>
                                          </p:to>
                                        </p:set>
                                        <p:anim calcmode="lin" valueType="num" p14:bounceEnd="60000">
                                          <p:cBhvr additive="base">
                                            <p:cTn id="70"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71"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8" grpId="0" animBg="1"/>
          <p:bldP spid="9" grpId="0" animBg="1"/>
          <p:bldP spid="10" grpId="0" animBg="1"/>
          <p:bldP spid="16" grpId="0"/>
          <p:bldP spid="11" grpId="0" animBg="1"/>
          <p:bldP spid="17" grpId="0"/>
          <p:bldP spid="12" grpId="0" animBg="1"/>
          <p:bldP spid="18" grpId="0"/>
          <p:bldP spid="24" grpId="0"/>
          <p:bldP spid="27" grpId="0"/>
          <p:bldP spid="28"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1500"/>
                                      </p:stCondLst>
                                      <p:iterate type="lt">
                                        <p:tmPct val="10000"/>
                                      </p:iterate>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300"/>
                                            <p:tgtEl>
                                              <p:spTgt spid="18"/>
                                            </p:tgtEl>
                                          </p:cBhvr>
                                        </p:animEffect>
                                      </p:childTnLst>
                                    </p:cTn>
                                  </p:par>
                                  <p:par>
                                    <p:cTn id="14" presetID="22" presetClass="entr" presetSubtype="8"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par>
                                    <p:cTn id="20" presetID="22" presetClass="entr" presetSubtype="8" fill="hold" nodeType="withEffect">
                                      <p:stCondLst>
                                        <p:cond delay="2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
                                            <p:tgtEl>
                                              <p:spTgt spid="27"/>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300"/>
                                            <p:tgtEl>
                                              <p:spTgt spid="28"/>
                                            </p:tgtEl>
                                          </p:cBhvr>
                                        </p:animEffect>
                                      </p:childTnLst>
                                    </p:cTn>
                                  </p:par>
                                  <p:par>
                                    <p:cTn id="29" presetID="22" presetClass="entr" presetSubtype="8" fill="hold" nodeType="withEffect">
                                      <p:stCondLst>
                                        <p:cond delay="3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10" presetClass="entr" presetSubtype="0" fill="hold" grpId="0" nodeType="withEffect" nodePh="1">
                                      <p:stCondLst>
                                        <p:cond delay="400"/>
                                      </p:stCondLst>
                                      <p:endCondLst>
                                        <p:cond evt="begin" delay="0">
                                          <p:tn val="32"/>
                                        </p:cond>
                                      </p:endCondLst>
                                      <p:childTnLst>
                                        <p:set>
                                          <p:cBhvr>
                                            <p:cTn id="33" dur="1" fill="hold">
                                              <p:stCondLst>
                                                <p:cond delay="0"/>
                                              </p:stCondLst>
                                            </p:cTn>
                                            <p:tgtEl>
                                              <p:spTgt spid="30"/>
                                            </p:tgtEl>
                                            <p:attrNameLst>
                                              <p:attrName>style.visibility</p:attrName>
                                            </p:attrNameLst>
                                          </p:cBhvr>
                                          <p:to>
                                            <p:strVal val="visible"/>
                                          </p:to>
                                        </p:set>
                                        <p:animEffect transition="in" filter="fade">
                                          <p:cBhvr>
                                            <p:cTn id="34" dur="300"/>
                                            <p:tgtEl>
                                              <p:spTgt spid="30"/>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300"/>
                                            <p:tgtEl>
                                              <p:spTgt spid="31"/>
                                            </p:tgtEl>
                                          </p:cBhvr>
                                        </p:animEffect>
                                      </p:childTnLst>
                                    </p:cTn>
                                  </p:par>
                                  <p:par>
                                    <p:cTn id="38" presetID="2" presetClass="entr" presetSubtype="2" accel="20000" decel="8000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1000" fill="hold"/>
                                            <p:tgtEl>
                                              <p:spTgt spid="32"/>
                                            </p:tgtEl>
                                            <p:attrNameLst>
                                              <p:attrName>ppt_x</p:attrName>
                                            </p:attrNameLst>
                                          </p:cBhvr>
                                          <p:tavLst>
                                            <p:tav tm="0">
                                              <p:val>
                                                <p:strVal val="1+#ppt_w/2"/>
                                              </p:val>
                                            </p:tav>
                                            <p:tav tm="100000">
                                              <p:val>
                                                <p:strVal val="#ppt_x"/>
                                              </p:val>
                                            </p:tav>
                                          </p:tavLst>
                                        </p:anim>
                                        <p:anim calcmode="lin" valueType="num">
                                          <p:cBhvr additive="base">
                                            <p:cTn id="41" dur="10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accel="20000" decel="80000" fill="hold" grpId="0" nodeType="withEffect">
                                      <p:stCondLst>
                                        <p:cond delay="2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1+#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2" accel="20000" decel="80000" fill="hold" grpId="0"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000" fill="hold"/>
                                            <p:tgtEl>
                                              <p:spTgt spid="34"/>
                                            </p:tgtEl>
                                            <p:attrNameLst>
                                              <p:attrName>ppt_x</p:attrName>
                                            </p:attrNameLst>
                                          </p:cBhvr>
                                          <p:tavLst>
                                            <p:tav tm="0">
                                              <p:val>
                                                <p:strVal val="1+#ppt_w/2"/>
                                              </p:val>
                                            </p:tav>
                                            <p:tav tm="100000">
                                              <p:val>
                                                <p:strVal val="#ppt_x"/>
                                              </p:val>
                                            </p:tav>
                                          </p:tavLst>
                                        </p:anim>
                                        <p:anim calcmode="lin" valueType="num">
                                          <p:cBhvr additive="base">
                                            <p:cTn id="49" dur="1000" fill="hold"/>
                                            <p:tgtEl>
                                              <p:spTgt spid="34"/>
                                            </p:tgtEl>
                                            <p:attrNameLst>
                                              <p:attrName>ppt_y</p:attrName>
                                            </p:attrNameLst>
                                          </p:cBhvr>
                                          <p:tavLst>
                                            <p:tav tm="0">
                                              <p:val>
                                                <p:strVal val="#ppt_y"/>
                                              </p:val>
                                            </p:tav>
                                            <p:tav tm="100000">
                                              <p:val>
                                                <p:strVal val="#ppt_y"/>
                                              </p:val>
                                            </p:tav>
                                          </p:tavLst>
                                        </p:anim>
                                      </p:childTnLst>
                                    </p:cTn>
                                  </p:par>
                                  <p:par>
                                    <p:cTn id="50" presetID="49" presetClass="entr" presetSubtype="0" decel="100000" fill="hold" grpId="0" nodeType="withEffect">
                                      <p:stCondLst>
                                        <p:cond delay="1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par>
                                    <p:cTn id="56" presetID="2" presetClass="entr" presetSubtype="1" accel="20000"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1500" fill="hold"/>
                                            <p:tgtEl>
                                              <p:spTgt spid="8"/>
                                            </p:tgtEl>
                                            <p:attrNameLst>
                                              <p:attrName>ppt_x</p:attrName>
                                            </p:attrNameLst>
                                          </p:cBhvr>
                                          <p:tavLst>
                                            <p:tav tm="0">
                                              <p:val>
                                                <p:strVal val="#ppt_x"/>
                                              </p:val>
                                            </p:tav>
                                            <p:tav tm="100000">
                                              <p:val>
                                                <p:strVal val="#ppt_x"/>
                                              </p:val>
                                            </p:tav>
                                          </p:tavLst>
                                        </p:anim>
                                        <p:anim calcmode="lin" valueType="num">
                                          <p:cBhvr additive="base">
                                            <p:cTn id="59" dur="1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1" accel="20000" fill="hold" grpId="0" nodeType="withEffect">
                                      <p:stCondLst>
                                        <p:cond delay="30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1500" fill="hold"/>
                                            <p:tgtEl>
                                              <p:spTgt spid="12"/>
                                            </p:tgtEl>
                                            <p:attrNameLst>
                                              <p:attrName>ppt_x</p:attrName>
                                            </p:attrNameLst>
                                          </p:cBhvr>
                                          <p:tavLst>
                                            <p:tav tm="0">
                                              <p:val>
                                                <p:strVal val="#ppt_x"/>
                                              </p:val>
                                            </p:tav>
                                            <p:tav tm="100000">
                                              <p:val>
                                                <p:strVal val="#ppt_x"/>
                                              </p:val>
                                            </p:tav>
                                          </p:tavLst>
                                        </p:anim>
                                        <p:anim calcmode="lin" valueType="num">
                                          <p:cBhvr additive="base">
                                            <p:cTn id="63" dur="1500" fill="hold"/>
                                            <p:tgtEl>
                                              <p:spTgt spid="12"/>
                                            </p:tgtEl>
                                            <p:attrNameLst>
                                              <p:attrName>ppt_y</p:attrName>
                                            </p:attrNameLst>
                                          </p:cBhvr>
                                          <p:tavLst>
                                            <p:tav tm="0">
                                              <p:val>
                                                <p:strVal val="0-#ppt_h/2"/>
                                              </p:val>
                                            </p:tav>
                                            <p:tav tm="100000">
                                              <p:val>
                                                <p:strVal val="#ppt_y"/>
                                              </p:val>
                                            </p:tav>
                                          </p:tavLst>
                                        </p:anim>
                                      </p:childTnLst>
                                    </p:cTn>
                                  </p:par>
                                  <p:par>
                                    <p:cTn id="64" presetID="2" presetClass="entr" presetSubtype="4" accel="20000" fill="hold" grpId="0" nodeType="withEffect">
                                      <p:stCondLst>
                                        <p:cond delay="50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1500" fill="hold"/>
                                            <p:tgtEl>
                                              <p:spTgt spid="9"/>
                                            </p:tgtEl>
                                            <p:attrNameLst>
                                              <p:attrName>ppt_x</p:attrName>
                                            </p:attrNameLst>
                                          </p:cBhvr>
                                          <p:tavLst>
                                            <p:tav tm="0">
                                              <p:val>
                                                <p:strVal val="#ppt_x"/>
                                              </p:val>
                                            </p:tav>
                                            <p:tav tm="100000">
                                              <p:val>
                                                <p:strVal val="#ppt_x"/>
                                              </p:val>
                                            </p:tav>
                                          </p:tavLst>
                                        </p:anim>
                                        <p:anim calcmode="lin" valueType="num">
                                          <p:cBhvr additive="base">
                                            <p:cTn id="67" dur="1500" fill="hold"/>
                                            <p:tgtEl>
                                              <p:spTgt spid="9"/>
                                            </p:tgtEl>
                                            <p:attrNameLst>
                                              <p:attrName>ppt_y</p:attrName>
                                            </p:attrNameLst>
                                          </p:cBhvr>
                                          <p:tavLst>
                                            <p:tav tm="0">
                                              <p:val>
                                                <p:strVal val="1+#ppt_h/2"/>
                                              </p:val>
                                            </p:tav>
                                            <p:tav tm="100000">
                                              <p:val>
                                                <p:strVal val="#ppt_y"/>
                                              </p:val>
                                            </p:tav>
                                          </p:tavLst>
                                        </p:anim>
                                      </p:childTnLst>
                                    </p:cTn>
                                  </p:par>
                                  <p:par>
                                    <p:cTn id="68" presetID="2" presetClass="entr" presetSubtype="4" accel="20000" fill="hold" grpId="0" nodeType="withEffect">
                                      <p:stCondLst>
                                        <p:cond delay="60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1500" fill="hold"/>
                                            <p:tgtEl>
                                              <p:spTgt spid="11"/>
                                            </p:tgtEl>
                                            <p:attrNameLst>
                                              <p:attrName>ppt_x</p:attrName>
                                            </p:attrNameLst>
                                          </p:cBhvr>
                                          <p:tavLst>
                                            <p:tav tm="0">
                                              <p:val>
                                                <p:strVal val="#ppt_x"/>
                                              </p:val>
                                            </p:tav>
                                            <p:tav tm="100000">
                                              <p:val>
                                                <p:strVal val="#ppt_x"/>
                                              </p:val>
                                            </p:tav>
                                          </p:tavLst>
                                        </p:anim>
                                        <p:anim calcmode="lin" valueType="num">
                                          <p:cBhvr additive="base">
                                            <p:cTn id="71"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8" grpId="0" animBg="1"/>
          <p:bldP spid="9" grpId="0" animBg="1"/>
          <p:bldP spid="10" grpId="0" animBg="1"/>
          <p:bldP spid="16" grpId="0"/>
          <p:bldP spid="11" grpId="0" animBg="1"/>
          <p:bldP spid="17" grpId="0"/>
          <p:bldP spid="12" grpId="0" animBg="1"/>
          <p:bldP spid="18" grpId="0"/>
          <p:bldP spid="24" grpId="0"/>
          <p:bldP spid="27" grpId="0"/>
          <p:bldP spid="28" grpId="0"/>
          <p:bldP spid="30" grpId="0"/>
          <p:bldP spid="3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D6AE-60DE-F2B8-F552-7B6192615043}"/>
              </a:ext>
            </a:extLst>
          </p:cNvPr>
          <p:cNvSpPr>
            <a:spLocks noGrp="1"/>
          </p:cNvSpPr>
          <p:nvPr>
            <p:ph type="title"/>
          </p:nvPr>
        </p:nvSpPr>
        <p:spPr/>
        <p:txBody>
          <a:bodyPr/>
          <a:lstStyle/>
          <a:p>
            <a:r>
              <a:rPr lang="en-US" dirty="0"/>
              <a:t>Purchased Hardware</a:t>
            </a:r>
          </a:p>
        </p:txBody>
      </p:sp>
      <p:sp>
        <p:nvSpPr>
          <p:cNvPr id="3" name="Content Placeholder 2">
            <a:extLst>
              <a:ext uri="{FF2B5EF4-FFF2-40B4-BE49-F238E27FC236}">
                <a16:creationId xmlns:a16="http://schemas.microsoft.com/office/drawing/2014/main" id="{54DC2311-29AA-7FD1-FAFC-3AFD5E7C6680}"/>
              </a:ext>
            </a:extLst>
          </p:cNvPr>
          <p:cNvSpPr>
            <a:spLocks noGrp="1"/>
          </p:cNvSpPr>
          <p:nvPr>
            <p:ph sz="half" idx="1"/>
          </p:nvPr>
        </p:nvSpPr>
        <p:spPr>
          <a:xfrm>
            <a:off x="76200" y="1078575"/>
            <a:ext cx="4888523" cy="1727493"/>
          </a:xfrm>
        </p:spPr>
        <p:txBody>
          <a:bodyPr/>
          <a:lstStyle/>
          <a:p>
            <a:r>
              <a:rPr lang="en-US" sz="1800" b="1" i="0" dirty="0">
                <a:solidFill>
                  <a:srgbClr val="374151"/>
                </a:solidFill>
                <a:effectLst/>
                <a:latin typeface="Raleway" pitchFamily="2" charset="77"/>
              </a:rPr>
              <a:t>A Spatial Light Modulator (SLM) </a:t>
            </a:r>
            <a:r>
              <a:rPr lang="en-US" sz="1800" b="0" i="0" dirty="0">
                <a:solidFill>
                  <a:srgbClr val="374151"/>
                </a:solidFill>
                <a:effectLst/>
                <a:latin typeface="Raleway" pitchFamily="2" charset="77"/>
              </a:rPr>
              <a:t>is an electronic device used to modulate the amplitude</a:t>
            </a:r>
            <a:r>
              <a:rPr lang="en-US" sz="1800" dirty="0">
                <a:solidFill>
                  <a:srgbClr val="374151"/>
                </a:solidFill>
                <a:latin typeface="Raleway" pitchFamily="2" charset="77"/>
              </a:rPr>
              <a:t> or </a:t>
            </a:r>
            <a:r>
              <a:rPr lang="en-US" sz="1800" b="0" i="0" dirty="0">
                <a:solidFill>
                  <a:srgbClr val="374151"/>
                </a:solidFill>
                <a:effectLst/>
                <a:latin typeface="Raleway" pitchFamily="2" charset="77"/>
              </a:rPr>
              <a:t>phase</a:t>
            </a:r>
            <a:r>
              <a:rPr lang="en-US" sz="1800" dirty="0">
                <a:solidFill>
                  <a:srgbClr val="374151"/>
                </a:solidFill>
                <a:latin typeface="Raleway" pitchFamily="2" charset="77"/>
              </a:rPr>
              <a:t> </a:t>
            </a:r>
            <a:r>
              <a:rPr lang="en-US" sz="1800" b="0" i="0" dirty="0">
                <a:solidFill>
                  <a:srgbClr val="374151"/>
                </a:solidFill>
                <a:effectLst/>
                <a:latin typeface="Raleway" pitchFamily="2" charset="77"/>
              </a:rPr>
              <a:t>of light waves in space and time. An SLM is essentially an optical component that can control various aspects of light, often used in conjunction with lasers or other coherent light sources.</a:t>
            </a:r>
          </a:p>
          <a:p>
            <a:endParaRPr lang="en-US" dirty="0"/>
          </a:p>
        </p:txBody>
      </p:sp>
      <p:sp>
        <p:nvSpPr>
          <p:cNvPr id="5" name="Date Placeholder 4">
            <a:extLst>
              <a:ext uri="{FF2B5EF4-FFF2-40B4-BE49-F238E27FC236}">
                <a16:creationId xmlns:a16="http://schemas.microsoft.com/office/drawing/2014/main" id="{72A4A654-0D5F-6AD6-69EA-A1C478BC0DD9}"/>
              </a:ext>
            </a:extLst>
          </p:cNvPr>
          <p:cNvSpPr>
            <a:spLocks noGrp="1"/>
          </p:cNvSpPr>
          <p:nvPr>
            <p:ph type="dt" sz="half" idx="10"/>
          </p:nvPr>
        </p:nvSpPr>
        <p:spPr/>
        <p:txBody>
          <a:bodyPr/>
          <a:lstStyle/>
          <a:p>
            <a:fld id="{C628F4DE-D8AE-D649-944C-FF2CBD06F161}" type="datetime1">
              <a:rPr lang="en-US" smtClean="0"/>
              <a:t>1/17/24</a:t>
            </a:fld>
            <a:endParaRPr lang="en-US"/>
          </a:p>
        </p:txBody>
      </p:sp>
      <p:sp>
        <p:nvSpPr>
          <p:cNvPr id="6" name="Slide Number Placeholder 5">
            <a:extLst>
              <a:ext uri="{FF2B5EF4-FFF2-40B4-BE49-F238E27FC236}">
                <a16:creationId xmlns:a16="http://schemas.microsoft.com/office/drawing/2014/main" id="{BD88DBE5-9C88-5AF8-0BC8-C3E36749C3A2}"/>
              </a:ext>
            </a:extLst>
          </p:cNvPr>
          <p:cNvSpPr>
            <a:spLocks noGrp="1"/>
          </p:cNvSpPr>
          <p:nvPr>
            <p:ph type="sldNum" sz="quarter" idx="12"/>
          </p:nvPr>
        </p:nvSpPr>
        <p:spPr/>
        <p:txBody>
          <a:bodyPr/>
          <a:lstStyle/>
          <a:p>
            <a:fld id="{921CBE81-14BD-7343-B359-01BCBA3179F9}" type="slidenum">
              <a:rPr lang="en-US" smtClean="0"/>
              <a:t>25</a:t>
            </a:fld>
            <a:endParaRPr lang="en-US"/>
          </a:p>
        </p:txBody>
      </p:sp>
      <p:pic>
        <p:nvPicPr>
          <p:cNvPr id="7" name="Content Placeholder 6">
            <a:extLst>
              <a:ext uri="{FF2B5EF4-FFF2-40B4-BE49-F238E27FC236}">
                <a16:creationId xmlns:a16="http://schemas.microsoft.com/office/drawing/2014/main" id="{D8208927-D61D-8209-A1D9-C4587B286855}"/>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046785" y="789647"/>
            <a:ext cx="1447800" cy="2590800"/>
          </a:xfrm>
          <a:prstGeom prst="rect">
            <a:avLst/>
          </a:prstGeom>
        </p:spPr>
      </p:pic>
      <p:pic>
        <p:nvPicPr>
          <p:cNvPr id="8" name="Content Placeholder 4">
            <a:extLst>
              <a:ext uri="{FF2B5EF4-FFF2-40B4-BE49-F238E27FC236}">
                <a16:creationId xmlns:a16="http://schemas.microsoft.com/office/drawing/2014/main" id="{5AEA4531-91A3-4312-FBA4-CD0DAF299C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494585" y="789647"/>
            <a:ext cx="1457325" cy="2590800"/>
          </a:xfrm>
          <a:prstGeom prst="rect">
            <a:avLst/>
          </a:prstGeom>
          <a:noFill/>
          <a:ln w="9525">
            <a:noFill/>
            <a:miter lim="800000"/>
            <a:headEnd/>
            <a:tailEnd/>
          </a:ln>
        </p:spPr>
      </p:pic>
      <p:sp>
        <p:nvSpPr>
          <p:cNvPr id="4" name="TextBox 3">
            <a:extLst>
              <a:ext uri="{FF2B5EF4-FFF2-40B4-BE49-F238E27FC236}">
                <a16:creationId xmlns:a16="http://schemas.microsoft.com/office/drawing/2014/main" id="{94834B5C-38F2-A19D-CAF7-78A484BDD00D}"/>
              </a:ext>
            </a:extLst>
          </p:cNvPr>
          <p:cNvSpPr txBox="1"/>
          <p:nvPr/>
        </p:nvSpPr>
        <p:spPr>
          <a:xfrm>
            <a:off x="4754441" y="3549087"/>
            <a:ext cx="6394938" cy="246221"/>
          </a:xfrm>
          <a:prstGeom prst="rect">
            <a:avLst/>
          </a:prstGeom>
          <a:noFill/>
        </p:spPr>
        <p:txBody>
          <a:bodyPr wrap="square" rtlCol="0">
            <a:spAutoFit/>
          </a:bodyPr>
          <a:lstStyle/>
          <a:p>
            <a:r>
              <a:rPr lang="en-US" sz="1000" b="1" dirty="0">
                <a:latin typeface="Raleway" pitchFamily="2" charset="77"/>
              </a:rPr>
              <a:t>Picture showing Purchased SLM for experimental purpose</a:t>
            </a:r>
          </a:p>
        </p:txBody>
      </p:sp>
    </p:spTree>
    <p:extLst>
      <p:ext uri="{BB962C8B-B14F-4D97-AF65-F5344CB8AC3E}">
        <p14:creationId xmlns:p14="http://schemas.microsoft.com/office/powerpoint/2010/main" val="261820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9B895-388C-4440-B75B-A9C95017F35E}"/>
              </a:ext>
            </a:extLst>
          </p:cNvPr>
          <p:cNvSpPr>
            <a:spLocks noGrp="1"/>
          </p:cNvSpPr>
          <p:nvPr>
            <p:ph type="title"/>
          </p:nvPr>
        </p:nvSpPr>
        <p:spPr>
          <a:xfrm>
            <a:off x="0" y="20419"/>
            <a:ext cx="9144000" cy="640081"/>
          </a:xfrm>
        </p:spPr>
        <p:txBody>
          <a:bodyPr/>
          <a:lstStyle/>
          <a:p>
            <a:r>
              <a:rPr lang="en-US" sz="1800" dirty="0"/>
              <a:t>Research Methodology: Surrogate Model</a:t>
            </a:r>
          </a:p>
        </p:txBody>
      </p:sp>
      <p:pic>
        <p:nvPicPr>
          <p:cNvPr id="4" name="image1.png">
            <a:extLst>
              <a:ext uri="{FF2B5EF4-FFF2-40B4-BE49-F238E27FC236}">
                <a16:creationId xmlns:a16="http://schemas.microsoft.com/office/drawing/2014/main" id="{9E79106B-1AA2-4D39-8043-4D77079C4FAD}"/>
              </a:ext>
            </a:extLst>
          </p:cNvPr>
          <p:cNvPicPr>
            <a:picLocks noGrp="1"/>
          </p:cNvPicPr>
          <p:nvPr>
            <p:ph idx="1"/>
          </p:nvPr>
        </p:nvPicPr>
        <p:blipFill rotWithShape="1">
          <a:blip r:embed="rId2"/>
          <a:srcRect l="21481" t="2391" r="14109" b="-4513"/>
          <a:stretch/>
        </p:blipFill>
        <p:spPr>
          <a:xfrm>
            <a:off x="2972290" y="1041137"/>
            <a:ext cx="3899001" cy="3462276"/>
          </a:xfrm>
          <a:prstGeom prst="rect">
            <a:avLst/>
          </a:prstGeom>
          <a:ln/>
        </p:spPr>
      </p:pic>
      <p:sp>
        <p:nvSpPr>
          <p:cNvPr id="2" name="TextBox 1">
            <a:extLst>
              <a:ext uri="{FF2B5EF4-FFF2-40B4-BE49-F238E27FC236}">
                <a16:creationId xmlns:a16="http://schemas.microsoft.com/office/drawing/2014/main" id="{9EBE71B7-02D2-6C4C-BFFC-C4EBFC21128F}"/>
              </a:ext>
            </a:extLst>
          </p:cNvPr>
          <p:cNvSpPr txBox="1"/>
          <p:nvPr/>
        </p:nvSpPr>
        <p:spPr>
          <a:xfrm>
            <a:off x="680314" y="2322490"/>
            <a:ext cx="2384755" cy="369332"/>
          </a:xfrm>
          <a:prstGeom prst="rect">
            <a:avLst/>
          </a:prstGeom>
          <a:noFill/>
        </p:spPr>
        <p:txBody>
          <a:bodyPr wrap="square" rtlCol="0">
            <a:spAutoFit/>
          </a:bodyPr>
          <a:lstStyle/>
          <a:p>
            <a:r>
              <a:rPr lang="en-US" dirty="0"/>
              <a:t>Inputs:</a:t>
            </a:r>
          </a:p>
        </p:txBody>
      </p:sp>
      <p:sp>
        <p:nvSpPr>
          <p:cNvPr id="5" name="TextBox 4">
            <a:extLst>
              <a:ext uri="{FF2B5EF4-FFF2-40B4-BE49-F238E27FC236}">
                <a16:creationId xmlns:a16="http://schemas.microsoft.com/office/drawing/2014/main" id="{DF8E1796-B6BD-9F4F-9263-030BC6E83DFC}"/>
              </a:ext>
            </a:extLst>
          </p:cNvPr>
          <p:cNvSpPr txBox="1"/>
          <p:nvPr/>
        </p:nvSpPr>
        <p:spPr>
          <a:xfrm>
            <a:off x="6858465" y="2322490"/>
            <a:ext cx="1060704" cy="369332"/>
          </a:xfrm>
          <a:prstGeom prst="rect">
            <a:avLst/>
          </a:prstGeom>
          <a:noFill/>
        </p:spPr>
        <p:txBody>
          <a:bodyPr wrap="square" rtlCol="0">
            <a:spAutoFit/>
          </a:bodyPr>
          <a:lstStyle/>
          <a:p>
            <a:r>
              <a:rPr lang="en-US" dirty="0"/>
              <a:t>Outputs:</a:t>
            </a:r>
          </a:p>
        </p:txBody>
      </p:sp>
      <p:sp>
        <p:nvSpPr>
          <p:cNvPr id="7" name="TextBox 6">
            <a:extLst>
              <a:ext uri="{FF2B5EF4-FFF2-40B4-BE49-F238E27FC236}">
                <a16:creationId xmlns:a16="http://schemas.microsoft.com/office/drawing/2014/main" id="{1B55BF22-51D2-534C-98E6-04ECEFCB905D}"/>
              </a:ext>
            </a:extLst>
          </p:cNvPr>
          <p:cNvSpPr txBox="1"/>
          <p:nvPr/>
        </p:nvSpPr>
        <p:spPr>
          <a:xfrm>
            <a:off x="-147234" y="2368656"/>
            <a:ext cx="4719234" cy="646331"/>
          </a:xfrm>
          <a:prstGeom prst="rect">
            <a:avLst/>
          </a:prstGeom>
          <a:noFill/>
        </p:spPr>
        <p:txBody>
          <a:bodyPr wrap="square">
            <a:spAutoFit/>
          </a:bodyPr>
          <a:lstStyle/>
          <a:p>
            <a:pPr algn="ctr"/>
            <a:r>
              <a:rPr lang="en-US" sz="1800" b="1" dirty="0">
                <a:solidFill>
                  <a:schemeClr val="tx1">
                    <a:lumMod val="90000"/>
                    <a:lumOff val="10000"/>
                  </a:schemeClr>
                </a:solidFill>
                <a:latin typeface="Century Gothic" panose="020B0502020202020204" pitchFamily="34" charset="0"/>
              </a:rPr>
              <a:t>Parameter </a:t>
            </a:r>
          </a:p>
          <a:p>
            <a:pPr algn="ctr"/>
            <a:r>
              <a:rPr lang="en-US" sz="1800" b="1" dirty="0">
                <a:solidFill>
                  <a:schemeClr val="tx1">
                    <a:lumMod val="90000"/>
                    <a:lumOff val="10000"/>
                  </a:schemeClr>
                </a:solidFill>
                <a:latin typeface="Century Gothic" panose="020B0502020202020204" pitchFamily="34" charset="0"/>
              </a:rPr>
              <a:t>Control</a:t>
            </a:r>
          </a:p>
        </p:txBody>
      </p:sp>
      <p:sp>
        <p:nvSpPr>
          <p:cNvPr id="9" name="TextBox 8">
            <a:extLst>
              <a:ext uri="{FF2B5EF4-FFF2-40B4-BE49-F238E27FC236}">
                <a16:creationId xmlns:a16="http://schemas.microsoft.com/office/drawing/2014/main" id="{418512F7-016A-3048-9940-A79E85A7F154}"/>
              </a:ext>
            </a:extLst>
          </p:cNvPr>
          <p:cNvSpPr txBox="1"/>
          <p:nvPr/>
        </p:nvSpPr>
        <p:spPr>
          <a:xfrm>
            <a:off x="7528302" y="2110084"/>
            <a:ext cx="1685441" cy="923330"/>
          </a:xfrm>
          <a:prstGeom prst="rect">
            <a:avLst/>
          </a:prstGeom>
          <a:noFill/>
        </p:spPr>
        <p:txBody>
          <a:bodyPr wrap="square">
            <a:spAutoFit/>
          </a:bodyPr>
          <a:lstStyle/>
          <a:p>
            <a:pPr algn="ctr"/>
            <a:r>
              <a:rPr lang="en-US" sz="1800" b="1" dirty="0">
                <a:solidFill>
                  <a:schemeClr val="tx1">
                    <a:lumMod val="90000"/>
                    <a:lumOff val="10000"/>
                  </a:schemeClr>
                </a:solidFill>
                <a:latin typeface="Century Gothic" panose="020B0502020202020204" pitchFamily="34" charset="0"/>
              </a:rPr>
              <a:t>Control of Electron Bunch</a:t>
            </a:r>
          </a:p>
        </p:txBody>
      </p:sp>
      <p:sp>
        <p:nvSpPr>
          <p:cNvPr id="8" name="TextBox 7">
            <a:extLst>
              <a:ext uri="{FF2B5EF4-FFF2-40B4-BE49-F238E27FC236}">
                <a16:creationId xmlns:a16="http://schemas.microsoft.com/office/drawing/2014/main" id="{791B3076-6BC7-A2BB-4EDE-810A1A79BD14}"/>
              </a:ext>
            </a:extLst>
          </p:cNvPr>
          <p:cNvSpPr txBox="1"/>
          <p:nvPr/>
        </p:nvSpPr>
        <p:spPr>
          <a:xfrm>
            <a:off x="897307" y="640087"/>
            <a:ext cx="8024501" cy="553998"/>
          </a:xfrm>
          <a:prstGeom prst="rect">
            <a:avLst/>
          </a:prstGeom>
          <a:noFill/>
        </p:spPr>
        <p:txBody>
          <a:bodyPr wrap="square">
            <a:spAutoFit/>
          </a:bodyPr>
          <a:lstStyle/>
          <a:p>
            <a:r>
              <a:rPr lang="en-US" sz="1000" dirty="0">
                <a:solidFill>
                  <a:schemeClr val="tx1"/>
                </a:solidFill>
                <a:latin typeface="Arial" pitchFamily="34" charset="0"/>
                <a:ea typeface="Calibri" pitchFamily="34" charset="0"/>
                <a:cs typeface="Arial" pitchFamily="34" charset="0"/>
              </a:rPr>
              <a:t>We will apply Feedforward Neural Network (FFNN), Fit Regression NN (FRNN), </a:t>
            </a:r>
            <a:r>
              <a:rPr lang="en-US" sz="1000" dirty="0">
                <a:solidFill>
                  <a:schemeClr val="tx1"/>
                </a:solidFill>
              </a:rPr>
              <a:t>Support Vector Machine (SVM), Genetic Algorithm (GA), and Random Forest (RF) for regression. </a:t>
            </a:r>
          </a:p>
          <a:p>
            <a:pPr lvl="0">
              <a:buFont typeface="Arial" pitchFamily="34" charset="0"/>
              <a:buChar char="•"/>
            </a:pPr>
            <a:r>
              <a:rPr lang="en-US" sz="1000" dirty="0">
                <a:solidFill>
                  <a:schemeClr val="tx1"/>
                </a:solidFill>
                <a:latin typeface="Arial" pitchFamily="34" charset="0"/>
                <a:ea typeface="Calibri" pitchFamily="34" charset="0"/>
                <a:cs typeface="Arial" pitchFamily="34" charset="0"/>
              </a:rPr>
              <a:t>With the different number of layers and Neurons. </a:t>
            </a:r>
            <a:r>
              <a:rPr lang="en-US" sz="1000" dirty="0">
                <a:solidFill>
                  <a:srgbClr val="1D2129"/>
                </a:solidFill>
                <a:latin typeface="Arial" pitchFamily="34" charset="0"/>
                <a:ea typeface="Calibri" pitchFamily="34" charset="0"/>
                <a:cs typeface="Arial" pitchFamily="34" charset="0"/>
              </a:rPr>
              <a:t>Schematic for the internal structure of the feedforward Neural Network is given below:</a:t>
            </a:r>
            <a:endParaRPr lang="en-US" sz="1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69699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2" y="748500"/>
            <a:ext cx="9144000" cy="904453"/>
          </a:xfrm>
        </p:spPr>
        <p:txBody>
          <a:bodyPr>
            <a:noAutofit/>
          </a:bodyPr>
          <a:lstStyle/>
          <a:p>
            <a:pPr marL="342900" indent="-342900" algn="l">
              <a:buFont typeface="Arial" panose="020B0604020202020204" pitchFamily="34" charset="0"/>
              <a:buChar char="•"/>
            </a:pPr>
            <a:br>
              <a:rPr lang="en-US" sz="800" b="0" dirty="0"/>
            </a:br>
            <a:r>
              <a:rPr lang="en-US" sz="800" dirty="0"/>
              <a:t>An Artificial Neural Network (ANN) is made up of many interconnected neurons:</a:t>
            </a:r>
            <a:br>
              <a:rPr lang="en-US" sz="800" dirty="0"/>
            </a:br>
            <a:r>
              <a:rPr lang="en-US" sz="800" dirty="0"/>
              <a:t>How each neuron works?</a:t>
            </a:r>
            <a:br>
              <a:rPr lang="en-US" sz="800" dirty="0"/>
            </a:br>
            <a:r>
              <a:rPr lang="en-US" sz="800" dirty="0"/>
              <a:t>Each neuron takes in some floating point numbers (e.g. 1.0, 0.5, -1.0) and multiplies them by some other floating point numbers (e.g. 0.7, 0.6, 1.4) </a:t>
            </a:r>
            <a:br>
              <a:rPr lang="en-US" sz="800" dirty="0"/>
            </a:br>
            <a:r>
              <a:rPr lang="en-US" sz="800" dirty="0"/>
              <a:t>known as </a:t>
            </a:r>
            <a:r>
              <a:rPr lang="en-US" sz="800" b="1" dirty="0"/>
              <a:t>weights</a:t>
            </a:r>
            <a:r>
              <a:rPr lang="en-US" sz="800" dirty="0"/>
              <a:t> (1.0 * 0.7 = 0.7, 0.5 * 0.6 = 0.3, -1.0 * 1.4 = -1.4). The weights act as a mechanism to focus on, or ignore, certain inputs.</a:t>
            </a:r>
            <a:br>
              <a:rPr lang="en-US" sz="800" dirty="0"/>
            </a:br>
            <a:endParaRPr lang="en-US" sz="800" dirty="0"/>
          </a:p>
        </p:txBody>
      </p:sp>
      <p:pic>
        <p:nvPicPr>
          <p:cNvPr id="6" name="Content Placeholder 5" descr="pix4.gif"/>
          <p:cNvPicPr>
            <a:picLocks noGrp="1" noChangeAspect="1"/>
          </p:cNvPicPr>
          <p:nvPr>
            <p:ph idx="1"/>
          </p:nvPr>
        </p:nvPicPr>
        <p:blipFill>
          <a:blip r:embed="rId3" cstate="print"/>
          <a:stretch>
            <a:fillRect/>
          </a:stretch>
        </p:blipFill>
        <p:spPr>
          <a:xfrm>
            <a:off x="4281853" y="1697603"/>
            <a:ext cx="4191000" cy="3048000"/>
          </a:xfrm>
        </p:spPr>
      </p:pic>
      <p:sp>
        <p:nvSpPr>
          <p:cNvPr id="4" name="Rectangle 3"/>
          <p:cNvSpPr/>
          <p:nvPr/>
        </p:nvSpPr>
        <p:spPr>
          <a:xfrm>
            <a:off x="2992885" y="140826"/>
            <a:ext cx="3158229" cy="338550"/>
          </a:xfrm>
          <a:prstGeom prst="rect">
            <a:avLst/>
          </a:prstGeom>
        </p:spPr>
        <p:txBody>
          <a:bodyPr wrap="none" lIns="91436" tIns="45718" rIns="91436" bIns="45718">
            <a:spAutoFit/>
          </a:bodyPr>
          <a:lstStyle/>
          <a:p>
            <a:r>
              <a:rPr lang="en-US" sz="1600" dirty="0">
                <a:solidFill>
                  <a:schemeClr val="accent1"/>
                </a:solidFill>
              </a:rPr>
              <a:t>Application of Machine Learning</a:t>
            </a:r>
          </a:p>
        </p:txBody>
      </p:sp>
      <p:pic>
        <p:nvPicPr>
          <p:cNvPr id="3" name="Content Placeholder 8" descr="pix2.gif">
            <a:extLst>
              <a:ext uri="{FF2B5EF4-FFF2-40B4-BE49-F238E27FC236}">
                <a16:creationId xmlns:a16="http://schemas.microsoft.com/office/drawing/2014/main" id="{8F4F8545-3F53-B255-67E1-FF784C63C4AC}"/>
              </a:ext>
            </a:extLst>
          </p:cNvPr>
          <p:cNvPicPr>
            <a:picLocks noChangeAspect="1"/>
          </p:cNvPicPr>
          <p:nvPr/>
        </p:nvPicPr>
        <p:blipFill>
          <a:blip r:embed="rId4" cstate="print"/>
          <a:stretch>
            <a:fillRect/>
          </a:stretch>
        </p:blipFill>
        <p:spPr bwMode="auto">
          <a:xfrm>
            <a:off x="539263" y="2206417"/>
            <a:ext cx="3289718" cy="203037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236573"/>
            <a:ext cx="9168714" cy="2639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latin typeface="Raleway" pitchFamily="2" charset="0"/>
            </a:endParaRPr>
          </a:p>
        </p:txBody>
      </p:sp>
      <p:sp>
        <p:nvSpPr>
          <p:cNvPr id="24" name="Text Placeholder 7"/>
          <p:cNvSpPr txBox="1">
            <a:spLocks/>
          </p:cNvSpPr>
          <p:nvPr/>
        </p:nvSpPr>
        <p:spPr>
          <a:xfrm>
            <a:off x="7113865" y="4875581"/>
            <a:ext cx="1401485" cy="159484"/>
          </a:xfrm>
          <a:prstGeom prst="rect">
            <a:avLst/>
          </a:prstGeom>
        </p:spPr>
        <p:txBody>
          <a:bodyPr>
            <a:noAutofit/>
          </a:bodyP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r">
              <a:buNone/>
            </a:pPr>
            <a:r>
              <a:rPr lang="en-US" sz="825" dirty="0">
                <a:solidFill>
                  <a:schemeClr val="bg1"/>
                </a:solidFill>
                <a:latin typeface="Raleway" pitchFamily="2" charset="0"/>
              </a:rPr>
              <a:t>www.companyname.com</a:t>
            </a:r>
          </a:p>
        </p:txBody>
      </p:sp>
      <p:sp>
        <p:nvSpPr>
          <p:cNvPr id="11" name="Rectangle 10">
            <a:extLst>
              <a:ext uri="{FF2B5EF4-FFF2-40B4-BE49-F238E27FC236}">
                <a16:creationId xmlns:a16="http://schemas.microsoft.com/office/drawing/2014/main" id="{CF7A42B8-F2AA-45C0-800E-7197B06ECA06}"/>
              </a:ext>
            </a:extLst>
          </p:cNvPr>
          <p:cNvSpPr/>
          <p:nvPr/>
        </p:nvSpPr>
        <p:spPr>
          <a:xfrm>
            <a:off x="-76140" y="720969"/>
            <a:ext cx="3703534" cy="2787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Raleway" pitchFamily="2" charset="0"/>
            </a:endParaRPr>
          </a:p>
        </p:txBody>
      </p:sp>
      <p:sp>
        <p:nvSpPr>
          <p:cNvPr id="16" name="Title 11"/>
          <p:cNvSpPr txBox="1">
            <a:spLocks/>
          </p:cNvSpPr>
          <p:nvPr/>
        </p:nvSpPr>
        <p:spPr>
          <a:xfrm>
            <a:off x="389087" y="924820"/>
            <a:ext cx="3193072" cy="199298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Research Methodology: Developing the </a:t>
            </a:r>
          </a:p>
          <a:p>
            <a:pPr algn="l"/>
            <a:r>
              <a:rPr lang="en-US" sz="24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Neural Network</a:t>
            </a:r>
          </a:p>
        </p:txBody>
      </p:sp>
      <p:sp>
        <p:nvSpPr>
          <p:cNvPr id="6" name="Title 1">
            <a:extLst>
              <a:ext uri="{FF2B5EF4-FFF2-40B4-BE49-F238E27FC236}">
                <a16:creationId xmlns:a16="http://schemas.microsoft.com/office/drawing/2014/main" id="{0C7949FD-4D12-4F25-93DC-A3F2F180F43B}"/>
              </a:ext>
            </a:extLst>
          </p:cNvPr>
          <p:cNvSpPr txBox="1">
            <a:spLocks/>
          </p:cNvSpPr>
          <p:nvPr/>
        </p:nvSpPr>
        <p:spPr>
          <a:xfrm>
            <a:off x="3980099" y="2577263"/>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bg1"/>
                </a:solidFill>
                <a:latin typeface="Raleway" pitchFamily="2" charset="0"/>
              </a:rPr>
              <a:t>01</a:t>
            </a:r>
          </a:p>
        </p:txBody>
      </p:sp>
      <p:sp>
        <p:nvSpPr>
          <p:cNvPr id="2" name="TextBox 1">
            <a:extLst>
              <a:ext uri="{FF2B5EF4-FFF2-40B4-BE49-F238E27FC236}">
                <a16:creationId xmlns:a16="http://schemas.microsoft.com/office/drawing/2014/main" id="{7F6AF217-BD5D-48EE-8F50-F8B19E2F969A}"/>
              </a:ext>
            </a:extLst>
          </p:cNvPr>
          <p:cNvSpPr txBox="1"/>
          <p:nvPr/>
        </p:nvSpPr>
        <p:spPr>
          <a:xfrm>
            <a:off x="4153329" y="2625545"/>
            <a:ext cx="3953548" cy="292259"/>
          </a:xfrm>
          <a:prstGeom prst="rect">
            <a:avLst/>
          </a:prstGeom>
          <a:noFill/>
        </p:spPr>
        <p:txBody>
          <a:bodyPr wrap="square" rtlCol="0">
            <a:spAutoFit/>
          </a:bodyPr>
          <a:lstStyle/>
          <a:p>
            <a:pPr marL="530398" lvl="3">
              <a:lnSpc>
                <a:spcPct val="115000"/>
              </a:lnSpc>
              <a:spcBef>
                <a:spcPts val="0"/>
              </a:spcBef>
              <a:spcAft>
                <a:spcPts val="800"/>
              </a:spcAft>
            </a:pP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Levenberg-Marquardt. </a:t>
            </a:r>
          </a:p>
        </p:txBody>
      </p:sp>
      <p:sp>
        <p:nvSpPr>
          <p:cNvPr id="9" name="TextBox 8">
            <a:extLst>
              <a:ext uri="{FF2B5EF4-FFF2-40B4-BE49-F238E27FC236}">
                <a16:creationId xmlns:a16="http://schemas.microsoft.com/office/drawing/2014/main" id="{E6B1608F-0847-42F2-9E38-1BD2C2D702FA}"/>
              </a:ext>
            </a:extLst>
          </p:cNvPr>
          <p:cNvSpPr txBox="1"/>
          <p:nvPr/>
        </p:nvSpPr>
        <p:spPr>
          <a:xfrm>
            <a:off x="4679264" y="2978816"/>
            <a:ext cx="4489450" cy="276999"/>
          </a:xfrm>
          <a:prstGeom prst="rect">
            <a:avLst/>
          </a:prstGeom>
          <a:noFill/>
        </p:spPr>
        <p:txBody>
          <a:bodyPr wrap="square" rtlCol="0">
            <a:spAutoFit/>
          </a:bodyPr>
          <a:lstStyle/>
          <a:p>
            <a:r>
              <a:rPr lang="en-US" sz="1200" dirty="0">
                <a:solidFill>
                  <a:schemeClr val="bg1"/>
                </a:solidFill>
                <a:latin typeface="Raleway" pitchFamily="2" charset="0"/>
                <a:ea typeface="Times New Roman" panose="02020603050405020304" pitchFamily="18" charset="0"/>
                <a:cs typeface="Calibri" panose="020F0502020204030204" pitchFamily="34" charset="0"/>
              </a:rPr>
              <a:t>G</a:t>
            </a: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radient descent method and Gauss-Newton method.</a:t>
            </a:r>
            <a:endParaRPr lang="en-US" sz="1200" dirty="0">
              <a:solidFill>
                <a:schemeClr val="bg1"/>
              </a:solidFill>
              <a:latin typeface="Raleway" pitchFamily="2" charset="0"/>
              <a:cs typeface="Calibri" panose="020F0502020204030204" pitchFamily="34" charset="0"/>
            </a:endParaRPr>
          </a:p>
        </p:txBody>
      </p:sp>
      <p:sp>
        <p:nvSpPr>
          <p:cNvPr id="12" name="TextBox 11">
            <a:extLst>
              <a:ext uri="{FF2B5EF4-FFF2-40B4-BE49-F238E27FC236}">
                <a16:creationId xmlns:a16="http://schemas.microsoft.com/office/drawing/2014/main" id="{FEF96176-0809-4FB6-BB4A-24C385D091D2}"/>
              </a:ext>
            </a:extLst>
          </p:cNvPr>
          <p:cNvSpPr txBox="1"/>
          <p:nvPr/>
        </p:nvSpPr>
        <p:spPr>
          <a:xfrm>
            <a:off x="4153329" y="3329119"/>
            <a:ext cx="4489450" cy="292259"/>
          </a:xfrm>
          <a:prstGeom prst="rect">
            <a:avLst/>
          </a:prstGeom>
          <a:noFill/>
        </p:spPr>
        <p:txBody>
          <a:bodyPr wrap="square" rtlCol="0">
            <a:spAutoFit/>
          </a:bodyPr>
          <a:lstStyle/>
          <a:p>
            <a:pPr marL="530398" lvl="3" algn="just">
              <a:lnSpc>
                <a:spcPct val="115000"/>
              </a:lnSpc>
              <a:spcBef>
                <a:spcPts val="0"/>
              </a:spcBef>
              <a:spcAft>
                <a:spcPts val="800"/>
              </a:spcAft>
            </a:pP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Bayesian Regularization.</a:t>
            </a:r>
          </a:p>
        </p:txBody>
      </p:sp>
      <p:sp>
        <p:nvSpPr>
          <p:cNvPr id="13" name="Title 1">
            <a:extLst>
              <a:ext uri="{FF2B5EF4-FFF2-40B4-BE49-F238E27FC236}">
                <a16:creationId xmlns:a16="http://schemas.microsoft.com/office/drawing/2014/main" id="{A14809EA-AE49-4A0B-9B5B-0007F3AFD6BD}"/>
              </a:ext>
            </a:extLst>
          </p:cNvPr>
          <p:cNvSpPr txBox="1">
            <a:spLocks/>
          </p:cNvSpPr>
          <p:nvPr/>
        </p:nvSpPr>
        <p:spPr>
          <a:xfrm>
            <a:off x="3980099" y="3302189"/>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bg1"/>
                </a:solidFill>
                <a:latin typeface="Raleway" pitchFamily="2" charset="0"/>
              </a:rPr>
              <a:t>02</a:t>
            </a:r>
          </a:p>
        </p:txBody>
      </p:sp>
      <p:sp>
        <p:nvSpPr>
          <p:cNvPr id="15" name="TextBox 14">
            <a:extLst>
              <a:ext uri="{FF2B5EF4-FFF2-40B4-BE49-F238E27FC236}">
                <a16:creationId xmlns:a16="http://schemas.microsoft.com/office/drawing/2014/main" id="{DFDA30D7-038F-48B1-B501-493F15CB466E}"/>
              </a:ext>
            </a:extLst>
          </p:cNvPr>
          <p:cNvSpPr txBox="1"/>
          <p:nvPr/>
        </p:nvSpPr>
        <p:spPr>
          <a:xfrm>
            <a:off x="4153329" y="3712328"/>
            <a:ext cx="4489450" cy="292259"/>
          </a:xfrm>
          <a:prstGeom prst="rect">
            <a:avLst/>
          </a:prstGeom>
          <a:noFill/>
        </p:spPr>
        <p:txBody>
          <a:bodyPr wrap="square" rtlCol="0">
            <a:spAutoFit/>
          </a:bodyPr>
          <a:lstStyle/>
          <a:p>
            <a:pPr marL="530398" lvl="3" algn="just">
              <a:lnSpc>
                <a:spcPct val="115000"/>
              </a:lnSpc>
              <a:spcBef>
                <a:spcPts val="0"/>
              </a:spcBef>
              <a:spcAft>
                <a:spcPts val="800"/>
              </a:spcAft>
            </a:pP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Scaled Conjugate Gradient.</a:t>
            </a:r>
          </a:p>
        </p:txBody>
      </p:sp>
      <p:sp>
        <p:nvSpPr>
          <p:cNvPr id="17" name="TextBox 16">
            <a:extLst>
              <a:ext uri="{FF2B5EF4-FFF2-40B4-BE49-F238E27FC236}">
                <a16:creationId xmlns:a16="http://schemas.microsoft.com/office/drawing/2014/main" id="{409649BC-0DD2-4BE1-9CDC-233D697ABFB3}"/>
              </a:ext>
            </a:extLst>
          </p:cNvPr>
          <p:cNvSpPr txBox="1"/>
          <p:nvPr/>
        </p:nvSpPr>
        <p:spPr>
          <a:xfrm>
            <a:off x="3801547" y="1261416"/>
            <a:ext cx="5342453" cy="1619931"/>
          </a:xfrm>
          <a:prstGeom prst="rect">
            <a:avLst/>
          </a:prstGeom>
          <a:noFill/>
        </p:spPr>
        <p:txBody>
          <a:bodyPr wrap="square" rtlCol="0">
            <a:spAutoFit/>
          </a:bodyPr>
          <a:lstStyle/>
          <a:p>
            <a:pPr marL="0" marR="0" indent="0">
              <a:lnSpc>
                <a:spcPct val="115000"/>
              </a:lnSpc>
              <a:spcBef>
                <a:spcPts val="0"/>
              </a:spcBef>
              <a:spcAft>
                <a:spcPts val="800"/>
              </a:spcAft>
              <a:buNone/>
            </a:pPr>
            <a:r>
              <a:rPr lang="en-US" sz="1400" dirty="0">
                <a:effectLst/>
                <a:latin typeface="Raleway" pitchFamily="2" charset="0"/>
                <a:ea typeface="Times New Roman" panose="02020603050405020304" pitchFamily="18" charset="0"/>
                <a:cs typeface="Calibri" panose="020F0502020204030204" pitchFamily="34" charset="0"/>
              </a:rPr>
              <a:t>The choice for training function is plenty especially for a FFNN such as:</a:t>
            </a:r>
          </a:p>
          <a:p>
            <a:pPr marL="0" marR="0" indent="0">
              <a:lnSpc>
                <a:spcPct val="115000"/>
              </a:lnSpc>
              <a:spcBef>
                <a:spcPts val="0"/>
              </a:spcBef>
              <a:spcAft>
                <a:spcPts val="800"/>
              </a:spcAft>
              <a:buNone/>
            </a:pPr>
            <a:r>
              <a:rPr lang="en-US" sz="1400" dirty="0">
                <a:latin typeface="Raleway" pitchFamily="2" charset="0"/>
                <a:ea typeface="Times New Roman" panose="02020603050405020304" pitchFamily="18" charset="0"/>
                <a:cs typeface="Calibri" panose="020F0502020204030204" pitchFamily="34" charset="0"/>
              </a:rPr>
              <a:t>	1.Training set</a:t>
            </a:r>
          </a:p>
          <a:p>
            <a:pPr>
              <a:lnSpc>
                <a:spcPct val="115000"/>
              </a:lnSpc>
              <a:spcAft>
                <a:spcPts val="800"/>
              </a:spcAft>
            </a:pPr>
            <a:r>
              <a:rPr lang="en-US" sz="1400" dirty="0">
                <a:latin typeface="Raleway" pitchFamily="2" charset="0"/>
                <a:ea typeface="Times New Roman" panose="02020603050405020304" pitchFamily="18" charset="0"/>
                <a:cs typeface="Calibri" panose="020F0502020204030204" pitchFamily="34" charset="0"/>
              </a:rPr>
              <a:t>	</a:t>
            </a:r>
            <a:r>
              <a:rPr lang="en-US" sz="1400" dirty="0">
                <a:solidFill>
                  <a:schemeClr val="bg1"/>
                </a:solidFill>
                <a:latin typeface="Raleway" pitchFamily="2" charset="0"/>
                <a:ea typeface="Times New Roman" panose="02020603050405020304" pitchFamily="18" charset="0"/>
                <a:cs typeface="Calibri" panose="020F0502020204030204" pitchFamily="34" charset="0"/>
              </a:rPr>
              <a:t>2. Adaption set</a:t>
            </a:r>
            <a:endParaRPr lang="en-US" sz="1400" dirty="0">
              <a:solidFill>
                <a:schemeClr val="bg1"/>
              </a:solidFill>
              <a:effectLst/>
              <a:latin typeface="Raleway" pitchFamily="2" charset="0"/>
              <a:ea typeface="Times New Roman" panose="02020603050405020304" pitchFamily="18" charset="0"/>
              <a:cs typeface="Calibri" panose="020F0502020204030204" pitchFamily="34" charset="0"/>
            </a:endParaRPr>
          </a:p>
          <a:p>
            <a:pPr marL="0" marR="0" indent="0">
              <a:lnSpc>
                <a:spcPct val="115000"/>
              </a:lnSpc>
              <a:spcBef>
                <a:spcPts val="0"/>
              </a:spcBef>
              <a:spcAft>
                <a:spcPts val="800"/>
              </a:spcAft>
              <a:buNone/>
            </a:pPr>
            <a:endParaRPr lang="en-US" sz="1400" dirty="0">
              <a:effectLst/>
              <a:latin typeface="Raleway" pitchFamily="2" charset="0"/>
              <a:ea typeface="Times New Roman" panose="02020603050405020304" pitchFamily="18" charset="0"/>
              <a:cs typeface="Calibri" panose="020F0502020204030204" pitchFamily="34" charset="0"/>
            </a:endParaRPr>
          </a:p>
        </p:txBody>
      </p:sp>
      <p:sp>
        <p:nvSpPr>
          <p:cNvPr id="18" name="Title 1">
            <a:extLst>
              <a:ext uri="{FF2B5EF4-FFF2-40B4-BE49-F238E27FC236}">
                <a16:creationId xmlns:a16="http://schemas.microsoft.com/office/drawing/2014/main" id="{EB7CF5CD-F9F4-410F-93B4-C702BF0B4488}"/>
              </a:ext>
            </a:extLst>
          </p:cNvPr>
          <p:cNvSpPr txBox="1">
            <a:spLocks/>
          </p:cNvSpPr>
          <p:nvPr/>
        </p:nvSpPr>
        <p:spPr>
          <a:xfrm>
            <a:off x="3980099" y="3682120"/>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bg1"/>
                </a:solidFill>
                <a:latin typeface="Raleway" pitchFamily="2" charset="0"/>
              </a:rPr>
              <a:t>03</a:t>
            </a:r>
          </a:p>
        </p:txBody>
      </p:sp>
      <p:sp>
        <p:nvSpPr>
          <p:cNvPr id="4" name="TextBox 3">
            <a:extLst>
              <a:ext uri="{FF2B5EF4-FFF2-40B4-BE49-F238E27FC236}">
                <a16:creationId xmlns:a16="http://schemas.microsoft.com/office/drawing/2014/main" id="{EAE4D5D4-A98A-E298-5654-397416C95B42}"/>
              </a:ext>
            </a:extLst>
          </p:cNvPr>
          <p:cNvSpPr txBox="1"/>
          <p:nvPr/>
        </p:nvSpPr>
        <p:spPr>
          <a:xfrm>
            <a:off x="3627394" y="899093"/>
            <a:ext cx="4721468" cy="386452"/>
          </a:xfrm>
          <a:prstGeom prst="rect">
            <a:avLst/>
          </a:prstGeom>
          <a:noFill/>
        </p:spPr>
        <p:txBody>
          <a:bodyPr wrap="square">
            <a:spAutoFit/>
          </a:bodyPr>
          <a:lstStyle/>
          <a:p>
            <a:pPr marL="0" marR="0" indent="0">
              <a:lnSpc>
                <a:spcPct val="115000"/>
              </a:lnSpc>
              <a:spcBef>
                <a:spcPts val="0"/>
              </a:spcBef>
              <a:spcAft>
                <a:spcPts val="800"/>
              </a:spcAft>
              <a:buNone/>
            </a:pPr>
            <a:r>
              <a:rPr lang="en-US" sz="1800" dirty="0">
                <a:effectLst/>
                <a:latin typeface="Raleway" pitchFamily="2" charset="0"/>
                <a:ea typeface="Times New Roman" panose="02020603050405020304" pitchFamily="18" charset="0"/>
                <a:cs typeface="Calibri" panose="020F0502020204030204" pitchFamily="34" charset="0"/>
              </a:rPr>
              <a:t>The FFNN contains:</a:t>
            </a:r>
          </a:p>
        </p:txBody>
      </p:sp>
    </p:spTree>
    <p:extLst>
      <p:ext uri="{BB962C8B-B14F-4D97-AF65-F5344CB8AC3E}">
        <p14:creationId xmlns:p14="http://schemas.microsoft.com/office/powerpoint/2010/main" val="11740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339147"/>
            <a:ext cx="91440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endParaRPr>
          </a:p>
        </p:txBody>
      </p:sp>
      <p:sp>
        <p:nvSpPr>
          <p:cNvPr id="24" name="Text Placeholder 7"/>
          <p:cNvSpPr txBox="1">
            <a:spLocks/>
          </p:cNvSpPr>
          <p:nvPr/>
        </p:nvSpPr>
        <p:spPr>
          <a:xfrm>
            <a:off x="6415365" y="4988259"/>
            <a:ext cx="1401485" cy="159484"/>
          </a:xfrm>
          <a:prstGeom prst="rect">
            <a:avLst/>
          </a:prstGeom>
        </p:spPr>
        <p:txBody>
          <a:bodyPr>
            <a:noAutofit/>
          </a:bodyP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r">
              <a:buNone/>
            </a:pPr>
            <a:r>
              <a:rPr lang="en-US" sz="825" dirty="0">
                <a:solidFill>
                  <a:schemeClr val="bg1"/>
                </a:solidFill>
                <a:latin typeface="+mj-lt"/>
              </a:rPr>
              <a:t>www.companyname.com</a:t>
            </a:r>
          </a:p>
        </p:txBody>
      </p:sp>
      <p:sp>
        <p:nvSpPr>
          <p:cNvPr id="11" name="Rectangle 10">
            <a:extLst>
              <a:ext uri="{FF2B5EF4-FFF2-40B4-BE49-F238E27FC236}">
                <a16:creationId xmlns:a16="http://schemas.microsoft.com/office/drawing/2014/main" id="{CF7A42B8-F2AA-45C0-800E-7197B06ECA06}"/>
              </a:ext>
            </a:extLst>
          </p:cNvPr>
          <p:cNvSpPr/>
          <p:nvPr/>
        </p:nvSpPr>
        <p:spPr>
          <a:xfrm>
            <a:off x="5736509" y="705056"/>
            <a:ext cx="2840485" cy="3304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5764467" y="2150345"/>
            <a:ext cx="2711318" cy="1533632"/>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u="none" strike="noStrike" dirty="0">
                <a:solidFill>
                  <a:schemeClr val="bg1"/>
                </a:solidFill>
                <a:effectLst/>
                <a:latin typeface="Century Gothic" panose="020B0502020202020204" pitchFamily="34" charset="0"/>
                <a:ea typeface="Times New Roman" panose="02020603050405020304" pitchFamily="18" charset="0"/>
              </a:rPr>
              <a:t>Review: Training and Testing Process </a:t>
            </a:r>
            <a:br>
              <a:rPr lang="en-US" sz="2800" b="1" u="none" strike="noStrike" dirty="0">
                <a:solidFill>
                  <a:schemeClr val="bg1"/>
                </a:solidFill>
                <a:effectLst/>
                <a:latin typeface="Century Gothic" panose="020B0502020202020204" pitchFamily="34" charset="0"/>
                <a:ea typeface="SimSun" panose="02010600030101010101" pitchFamily="2" charset="-122"/>
              </a:rPr>
            </a:br>
            <a:endPar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endParaRPr>
          </a:p>
        </p:txBody>
      </p:sp>
      <p:sp>
        <p:nvSpPr>
          <p:cNvPr id="6" name="Title 1">
            <a:extLst>
              <a:ext uri="{FF2B5EF4-FFF2-40B4-BE49-F238E27FC236}">
                <a16:creationId xmlns:a16="http://schemas.microsoft.com/office/drawing/2014/main" id="{0C7949FD-4D12-4F25-93DC-A3F2F180F43B}"/>
              </a:ext>
            </a:extLst>
          </p:cNvPr>
          <p:cNvSpPr txBox="1">
            <a:spLocks/>
          </p:cNvSpPr>
          <p:nvPr/>
        </p:nvSpPr>
        <p:spPr>
          <a:xfrm>
            <a:off x="567006" y="1632571"/>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01</a:t>
            </a:r>
          </a:p>
        </p:txBody>
      </p:sp>
      <p:sp>
        <p:nvSpPr>
          <p:cNvPr id="2" name="TextBox 1">
            <a:extLst>
              <a:ext uri="{FF2B5EF4-FFF2-40B4-BE49-F238E27FC236}">
                <a16:creationId xmlns:a16="http://schemas.microsoft.com/office/drawing/2014/main" id="{7F6AF217-BD5D-48EE-8F50-F8B19E2F969A}"/>
              </a:ext>
            </a:extLst>
          </p:cNvPr>
          <p:cNvSpPr txBox="1"/>
          <p:nvPr/>
        </p:nvSpPr>
        <p:spPr>
          <a:xfrm>
            <a:off x="509070" y="1621186"/>
            <a:ext cx="3953548" cy="321114"/>
          </a:xfrm>
          <a:prstGeom prst="rect">
            <a:avLst/>
          </a:prstGeom>
          <a:noFill/>
        </p:spPr>
        <p:txBody>
          <a:bodyPr wrap="square" rtlCol="0">
            <a:spAutoFit/>
          </a:bodyPr>
          <a:lstStyle/>
          <a:p>
            <a:pPr marL="530398" lvl="3">
              <a:lnSpc>
                <a:spcPct val="115000"/>
              </a:lnSpc>
              <a:spcBef>
                <a:spcPts val="0"/>
              </a:spcBef>
              <a:spcAft>
                <a:spcPts val="800"/>
              </a:spcAft>
            </a:pP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Levenberg-Marquardt</a:t>
            </a:r>
            <a:r>
              <a:rPr lang="en-US" sz="1400" dirty="0">
                <a:solidFill>
                  <a:schemeClr val="bg1"/>
                </a:solidFill>
                <a:latin typeface="Raleway" pitchFamily="2" charset="0"/>
                <a:ea typeface="Times New Roman" panose="02020603050405020304" pitchFamily="18" charset="0"/>
                <a:cs typeface="Calibri" panose="020F0502020204030204" pitchFamily="34" charset="0"/>
              </a:rPr>
              <a:t> for training. </a:t>
            </a:r>
            <a:endParaRPr lang="en-US" sz="1400" dirty="0">
              <a:solidFill>
                <a:schemeClr val="bg1"/>
              </a:solidFill>
              <a:effectLst/>
              <a:latin typeface="Raleway" pitchFamily="2" charset="0"/>
              <a:ea typeface="Times New Roman" panose="02020603050405020304" pitchFamily="18" charset="0"/>
              <a:cs typeface="Calibri" panose="020F0502020204030204" pitchFamily="34" charset="0"/>
            </a:endParaRPr>
          </a:p>
        </p:txBody>
      </p:sp>
      <p:sp>
        <p:nvSpPr>
          <p:cNvPr id="8" name="Title 1">
            <a:extLst>
              <a:ext uri="{FF2B5EF4-FFF2-40B4-BE49-F238E27FC236}">
                <a16:creationId xmlns:a16="http://schemas.microsoft.com/office/drawing/2014/main" id="{A9D28B82-A080-41F8-AD4A-352A39319959}"/>
              </a:ext>
            </a:extLst>
          </p:cNvPr>
          <p:cNvSpPr txBox="1">
            <a:spLocks/>
          </p:cNvSpPr>
          <p:nvPr/>
        </p:nvSpPr>
        <p:spPr>
          <a:xfrm>
            <a:off x="567006" y="2014174"/>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02</a:t>
            </a:r>
          </a:p>
        </p:txBody>
      </p:sp>
      <p:sp>
        <p:nvSpPr>
          <p:cNvPr id="9" name="TextBox 8">
            <a:extLst>
              <a:ext uri="{FF2B5EF4-FFF2-40B4-BE49-F238E27FC236}">
                <a16:creationId xmlns:a16="http://schemas.microsoft.com/office/drawing/2014/main" id="{E6B1608F-0847-42F2-9E38-1BD2C2D702FA}"/>
              </a:ext>
            </a:extLst>
          </p:cNvPr>
          <p:cNvSpPr txBox="1"/>
          <p:nvPr/>
        </p:nvSpPr>
        <p:spPr>
          <a:xfrm>
            <a:off x="1014994" y="2074870"/>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err="1">
                <a:solidFill>
                  <a:schemeClr val="bg1"/>
                </a:solidFill>
                <a:latin typeface="Raleway" pitchFamily="2" charset="0"/>
                <a:ea typeface="Times New Roman" panose="02020603050405020304" pitchFamily="18" charset="0"/>
                <a:cs typeface="Calibri" panose="020F0502020204030204" pitchFamily="34" charset="0"/>
              </a:rPr>
              <a:t>T</a:t>
            </a:r>
            <a:r>
              <a:rPr lang="en-US" sz="1400" dirty="0" err="1">
                <a:solidFill>
                  <a:schemeClr val="bg1"/>
                </a:solidFill>
                <a:effectLst/>
                <a:latin typeface="Raleway" pitchFamily="2" charset="0"/>
                <a:ea typeface="Times New Roman" panose="02020603050405020304" pitchFamily="18" charset="0"/>
                <a:cs typeface="Calibri" panose="020F0502020204030204" pitchFamily="34" charset="0"/>
              </a:rPr>
              <a:t>ansig</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 symmetric sigmoid transfer function. </a:t>
            </a:r>
          </a:p>
        </p:txBody>
      </p:sp>
      <p:sp>
        <p:nvSpPr>
          <p:cNvPr id="10" name="Title 1">
            <a:extLst>
              <a:ext uri="{FF2B5EF4-FFF2-40B4-BE49-F238E27FC236}">
                <a16:creationId xmlns:a16="http://schemas.microsoft.com/office/drawing/2014/main" id="{7A4094B0-525B-461B-829B-CE6E020CA10B}"/>
              </a:ext>
            </a:extLst>
          </p:cNvPr>
          <p:cNvSpPr txBox="1">
            <a:spLocks/>
          </p:cNvSpPr>
          <p:nvPr/>
        </p:nvSpPr>
        <p:spPr>
          <a:xfrm>
            <a:off x="567006" y="2395777"/>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03</a:t>
            </a:r>
          </a:p>
        </p:txBody>
      </p:sp>
      <p:sp>
        <p:nvSpPr>
          <p:cNvPr id="12" name="TextBox 11">
            <a:extLst>
              <a:ext uri="{FF2B5EF4-FFF2-40B4-BE49-F238E27FC236}">
                <a16:creationId xmlns:a16="http://schemas.microsoft.com/office/drawing/2014/main" id="{FEF96176-0809-4FB6-BB4A-24C385D091D2}"/>
              </a:ext>
            </a:extLst>
          </p:cNvPr>
          <p:cNvSpPr txBox="1"/>
          <p:nvPr/>
        </p:nvSpPr>
        <p:spPr>
          <a:xfrm>
            <a:off x="1043859" y="2397097"/>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Nguyen-</a:t>
            </a:r>
            <a:r>
              <a:rPr lang="en-US" sz="1400" dirty="0" err="1">
                <a:solidFill>
                  <a:schemeClr val="bg1"/>
                </a:solidFill>
                <a:effectLst/>
                <a:latin typeface="Raleway" pitchFamily="2" charset="0"/>
                <a:ea typeface="Times New Roman" panose="02020603050405020304" pitchFamily="18" charset="0"/>
                <a:cs typeface="Calibri" panose="020F0502020204030204" pitchFamily="34" charset="0"/>
              </a:rPr>
              <a:t>widrow</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 layer  for optimization. </a:t>
            </a:r>
            <a:endParaRPr lang="en-US" sz="1400" dirty="0">
              <a:solidFill>
                <a:schemeClr val="bg1"/>
              </a:solidFill>
              <a:latin typeface="Raleway" pitchFamily="2" charset="0"/>
              <a:ea typeface="Times New Roman" panose="02020603050405020304" pitchFamily="18" charset="0"/>
              <a:cs typeface="Calibri" panose="020F0502020204030204" pitchFamily="34" charset="0"/>
            </a:endParaRPr>
          </a:p>
        </p:txBody>
      </p:sp>
      <p:sp>
        <p:nvSpPr>
          <p:cNvPr id="13" name="Title 1">
            <a:extLst>
              <a:ext uri="{FF2B5EF4-FFF2-40B4-BE49-F238E27FC236}">
                <a16:creationId xmlns:a16="http://schemas.microsoft.com/office/drawing/2014/main" id="{A14809EA-AE49-4A0B-9B5B-0007F3AFD6BD}"/>
              </a:ext>
            </a:extLst>
          </p:cNvPr>
          <p:cNvSpPr txBox="1">
            <a:spLocks/>
          </p:cNvSpPr>
          <p:nvPr/>
        </p:nvSpPr>
        <p:spPr>
          <a:xfrm>
            <a:off x="567006" y="2777380"/>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04</a:t>
            </a:r>
          </a:p>
        </p:txBody>
      </p:sp>
      <p:sp>
        <p:nvSpPr>
          <p:cNvPr id="15" name="TextBox 14">
            <a:extLst>
              <a:ext uri="{FF2B5EF4-FFF2-40B4-BE49-F238E27FC236}">
                <a16:creationId xmlns:a16="http://schemas.microsoft.com/office/drawing/2014/main" id="{DFDA30D7-038F-48B1-B501-493F15CB466E}"/>
              </a:ext>
            </a:extLst>
          </p:cNvPr>
          <p:cNvSpPr txBox="1"/>
          <p:nvPr/>
        </p:nvSpPr>
        <p:spPr>
          <a:xfrm>
            <a:off x="509070" y="2775613"/>
            <a:ext cx="4489450" cy="321114"/>
          </a:xfrm>
          <a:prstGeom prst="rect">
            <a:avLst/>
          </a:prstGeom>
          <a:noFill/>
        </p:spPr>
        <p:txBody>
          <a:bodyPr wrap="square" rtlCol="0">
            <a:spAutoFit/>
          </a:bodyPr>
          <a:lstStyle/>
          <a:p>
            <a:pPr marL="530398" lvl="3" algn="just">
              <a:lnSpc>
                <a:spcPct val="115000"/>
              </a:lnSpc>
              <a:spcBef>
                <a:spcPts val="0"/>
              </a:spcBef>
              <a:spcAft>
                <a:spcPts val="800"/>
              </a:spcAft>
            </a:pPr>
            <a:r>
              <a:rPr lang="en-US" sz="1400" dirty="0">
                <a:solidFill>
                  <a:schemeClr val="bg1"/>
                </a:solidFill>
                <a:latin typeface="Raleway" pitchFamily="2" charset="0"/>
                <a:ea typeface="Times New Roman" panose="02020603050405020304" pitchFamily="18" charset="0"/>
                <a:cs typeface="Calibri" panose="020F0502020204030204" pitchFamily="34" charset="0"/>
              </a:rPr>
              <a:t>S</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equential order incremental adoption.</a:t>
            </a:r>
          </a:p>
        </p:txBody>
      </p:sp>
      <p:sp>
        <p:nvSpPr>
          <p:cNvPr id="18" name="Title 1">
            <a:extLst>
              <a:ext uri="{FF2B5EF4-FFF2-40B4-BE49-F238E27FC236}">
                <a16:creationId xmlns:a16="http://schemas.microsoft.com/office/drawing/2014/main" id="{DA0E2CB2-81DA-4D58-8D4C-2CCA1813CEF5}"/>
              </a:ext>
            </a:extLst>
          </p:cNvPr>
          <p:cNvSpPr txBox="1">
            <a:spLocks/>
          </p:cNvSpPr>
          <p:nvPr/>
        </p:nvSpPr>
        <p:spPr>
          <a:xfrm>
            <a:off x="567006" y="3158983"/>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05</a:t>
            </a:r>
          </a:p>
        </p:txBody>
      </p:sp>
      <p:sp>
        <p:nvSpPr>
          <p:cNvPr id="19" name="TextBox 18">
            <a:extLst>
              <a:ext uri="{FF2B5EF4-FFF2-40B4-BE49-F238E27FC236}">
                <a16:creationId xmlns:a16="http://schemas.microsoft.com/office/drawing/2014/main" id="{116C80C7-0D18-4588-BC5D-08A2579604F3}"/>
              </a:ext>
            </a:extLst>
          </p:cNvPr>
          <p:cNvSpPr txBox="1"/>
          <p:nvPr/>
        </p:nvSpPr>
        <p:spPr>
          <a:xfrm>
            <a:off x="1043859" y="3165157"/>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a:solidFill>
                  <a:schemeClr val="bg1"/>
                </a:solidFill>
                <a:latin typeface="Raleway" pitchFamily="2" charset="0"/>
                <a:ea typeface="Times New Roman" panose="02020603050405020304" pitchFamily="18" charset="0"/>
                <a:cs typeface="Calibri" panose="020F0502020204030204" pitchFamily="34" charset="0"/>
              </a:rPr>
              <a:t>G</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radient descent with momentum. </a:t>
            </a:r>
            <a:endParaRPr lang="en-US" sz="1400" dirty="0">
              <a:solidFill>
                <a:schemeClr val="bg1"/>
              </a:solidFill>
              <a:effectLst/>
              <a:latin typeface="Raleway" pitchFamily="2" charset="0"/>
              <a:ea typeface="SimSun" panose="02010600030101010101" pitchFamily="2" charset="-122"/>
              <a:cs typeface="Calibri" panose="020F0502020204030204" pitchFamily="34" charset="0"/>
            </a:endParaRPr>
          </a:p>
        </p:txBody>
      </p:sp>
      <p:sp>
        <p:nvSpPr>
          <p:cNvPr id="20" name="Title 1">
            <a:extLst>
              <a:ext uri="{FF2B5EF4-FFF2-40B4-BE49-F238E27FC236}">
                <a16:creationId xmlns:a16="http://schemas.microsoft.com/office/drawing/2014/main" id="{C93A8666-64B7-4E38-9DF5-0D31F63B28CC}"/>
              </a:ext>
            </a:extLst>
          </p:cNvPr>
          <p:cNvSpPr txBox="1">
            <a:spLocks/>
          </p:cNvSpPr>
          <p:nvPr/>
        </p:nvSpPr>
        <p:spPr>
          <a:xfrm>
            <a:off x="567006" y="3540586"/>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06</a:t>
            </a:r>
          </a:p>
        </p:txBody>
      </p:sp>
      <p:sp>
        <p:nvSpPr>
          <p:cNvPr id="21" name="TextBox 20">
            <a:extLst>
              <a:ext uri="{FF2B5EF4-FFF2-40B4-BE49-F238E27FC236}">
                <a16:creationId xmlns:a16="http://schemas.microsoft.com/office/drawing/2014/main" id="{6A561957-0806-4D13-88FD-1084C75F60E3}"/>
              </a:ext>
            </a:extLst>
          </p:cNvPr>
          <p:cNvSpPr txBox="1"/>
          <p:nvPr/>
        </p:nvSpPr>
        <p:spPr>
          <a:xfrm>
            <a:off x="1043859" y="3543673"/>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a:solidFill>
                  <a:schemeClr val="bg1"/>
                </a:solidFill>
                <a:latin typeface="Raleway" pitchFamily="2" charset="0"/>
                <a:ea typeface="Times New Roman" panose="02020603050405020304" pitchFamily="18" charset="0"/>
                <a:cs typeface="Calibri" panose="020F0502020204030204" pitchFamily="34" charset="0"/>
              </a:rPr>
              <a:t>M</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ean squared error for performance measurement.</a:t>
            </a:r>
          </a:p>
        </p:txBody>
      </p:sp>
      <p:sp>
        <p:nvSpPr>
          <p:cNvPr id="22" name="Title 1">
            <a:extLst>
              <a:ext uri="{FF2B5EF4-FFF2-40B4-BE49-F238E27FC236}">
                <a16:creationId xmlns:a16="http://schemas.microsoft.com/office/drawing/2014/main" id="{873F1469-727A-4B70-9440-605ACD6B6533}"/>
              </a:ext>
            </a:extLst>
          </p:cNvPr>
          <p:cNvSpPr txBox="1">
            <a:spLocks/>
          </p:cNvSpPr>
          <p:nvPr/>
        </p:nvSpPr>
        <p:spPr>
          <a:xfrm>
            <a:off x="567006" y="3922189"/>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07</a:t>
            </a:r>
          </a:p>
        </p:txBody>
      </p:sp>
      <p:sp>
        <p:nvSpPr>
          <p:cNvPr id="23" name="TextBox 22">
            <a:extLst>
              <a:ext uri="{FF2B5EF4-FFF2-40B4-BE49-F238E27FC236}">
                <a16:creationId xmlns:a16="http://schemas.microsoft.com/office/drawing/2014/main" id="{2B2060D8-BA50-4C26-9E17-2465EB1A8205}"/>
              </a:ext>
            </a:extLst>
          </p:cNvPr>
          <p:cNvSpPr txBox="1"/>
          <p:nvPr/>
        </p:nvSpPr>
        <p:spPr>
          <a:xfrm>
            <a:off x="1043859" y="3922189"/>
            <a:ext cx="4489450" cy="538737"/>
          </a:xfrm>
          <a:prstGeom prst="rect">
            <a:avLst/>
          </a:prstGeom>
          <a:noFill/>
        </p:spPr>
        <p:txBody>
          <a:bodyPr wrap="square" rtlCol="0">
            <a:spAutoFit/>
          </a:bodyPr>
          <a:lstStyle/>
          <a:p>
            <a:pPr marL="0" algn="just">
              <a:lnSpc>
                <a:spcPct val="107000"/>
              </a:lnSpc>
              <a:spcBef>
                <a:spcPts val="0"/>
              </a:spcBef>
              <a:spcAft>
                <a:spcPts val="800"/>
              </a:spcAft>
            </a:pP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70% of the data </a:t>
            </a:r>
            <a:r>
              <a:rPr lang="en-US" sz="1400" dirty="0">
                <a:solidFill>
                  <a:schemeClr val="bg1"/>
                </a:solidFill>
                <a:latin typeface="Raleway" pitchFamily="2" charset="0"/>
                <a:ea typeface="Times New Roman" panose="02020603050405020304" pitchFamily="18" charset="0"/>
                <a:cs typeface="Calibri" panose="020F0502020204030204" pitchFamily="34" charset="0"/>
              </a:rPr>
              <a:t>will be</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 taken for training, 15% for validation and 15% for testing. </a:t>
            </a:r>
          </a:p>
        </p:txBody>
      </p:sp>
    </p:spTree>
    <p:extLst>
      <p:ext uri="{BB962C8B-B14F-4D97-AF65-F5344CB8AC3E}">
        <p14:creationId xmlns:p14="http://schemas.microsoft.com/office/powerpoint/2010/main" val="277362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B94093-8BC3-B23C-416E-1C5F996FD412}"/>
              </a:ext>
            </a:extLst>
          </p:cNvPr>
          <p:cNvSpPr>
            <a:spLocks noGrp="1"/>
          </p:cNvSpPr>
          <p:nvPr>
            <p:ph type="dt" sz="half" idx="10"/>
          </p:nvPr>
        </p:nvSpPr>
        <p:spPr/>
        <p:txBody>
          <a:bodyPr/>
          <a:lstStyle/>
          <a:p>
            <a:fld id="{D1B92AA7-D556-D148-90AC-86BEBEA90A7A}" type="datetime1">
              <a:rPr lang="en-US" smtClean="0"/>
              <a:t>1/17/24</a:t>
            </a:fld>
            <a:endParaRPr lang="en-US"/>
          </a:p>
        </p:txBody>
      </p:sp>
      <p:sp>
        <p:nvSpPr>
          <p:cNvPr id="6" name="Slide Number Placeholder 5">
            <a:extLst>
              <a:ext uri="{FF2B5EF4-FFF2-40B4-BE49-F238E27FC236}">
                <a16:creationId xmlns:a16="http://schemas.microsoft.com/office/drawing/2014/main" id="{FEBBE9C4-FDEA-8A84-3469-652C8CDC6E08}"/>
              </a:ext>
            </a:extLst>
          </p:cNvPr>
          <p:cNvSpPr>
            <a:spLocks noGrp="1"/>
          </p:cNvSpPr>
          <p:nvPr>
            <p:ph type="sldNum" sz="quarter" idx="12"/>
          </p:nvPr>
        </p:nvSpPr>
        <p:spPr/>
        <p:txBody>
          <a:bodyPr/>
          <a:lstStyle/>
          <a:p>
            <a:fld id="{921CBE81-14BD-7343-B359-01BCBA3179F9}" type="slidenum">
              <a:rPr lang="en-US" smtClean="0"/>
              <a:t>3</a:t>
            </a:fld>
            <a:endParaRPr lang="en-US"/>
          </a:p>
        </p:txBody>
      </p:sp>
      <p:sp>
        <p:nvSpPr>
          <p:cNvPr id="8" name="TextBox 7">
            <a:extLst>
              <a:ext uri="{FF2B5EF4-FFF2-40B4-BE49-F238E27FC236}">
                <a16:creationId xmlns:a16="http://schemas.microsoft.com/office/drawing/2014/main" id="{ECACE15A-C594-B16B-4BD7-BC841C3E17C7}"/>
              </a:ext>
            </a:extLst>
          </p:cNvPr>
          <p:cNvSpPr txBox="1"/>
          <p:nvPr/>
        </p:nvSpPr>
        <p:spPr>
          <a:xfrm>
            <a:off x="1328967" y="966689"/>
            <a:ext cx="6486066" cy="523220"/>
          </a:xfrm>
          <a:prstGeom prst="rect">
            <a:avLst/>
          </a:prstGeom>
          <a:noFill/>
        </p:spPr>
        <p:txBody>
          <a:bodyPr wrap="square">
            <a:spAutoFit/>
          </a:bodyPr>
          <a:lstStyle/>
          <a:p>
            <a:r>
              <a:rPr lang="en-US" sz="1400" b="0" i="0" u="none" strike="noStrike" dirty="0">
                <a:solidFill>
                  <a:srgbClr val="1D2228"/>
                </a:solidFill>
                <a:effectLst/>
                <a:latin typeface="Helvetica Neue" panose="02000503000000020004" pitchFamily="2" charset="0"/>
              </a:rPr>
              <a:t>Just passed my Comprehensive Exam in December and now full force on my dissertation and completing work at BNL. Details enclosed.</a:t>
            </a:r>
            <a:endParaRPr lang="en-US" sz="1400" dirty="0"/>
          </a:p>
        </p:txBody>
      </p:sp>
      <p:pic>
        <p:nvPicPr>
          <p:cNvPr id="16" name="Content Placeholder 15" descr="A screenshot of a computer&#10;&#10;Description automatically generated">
            <a:extLst>
              <a:ext uri="{FF2B5EF4-FFF2-40B4-BE49-F238E27FC236}">
                <a16:creationId xmlns:a16="http://schemas.microsoft.com/office/drawing/2014/main" id="{96C0EFD9-53B8-D623-2C84-55EC08F0DF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592" t="47188" r="24664" b="35145"/>
          <a:stretch/>
        </p:blipFill>
        <p:spPr>
          <a:xfrm>
            <a:off x="565242" y="1870564"/>
            <a:ext cx="7772796" cy="1402372"/>
          </a:xfrm>
        </p:spPr>
      </p:pic>
      <p:sp>
        <p:nvSpPr>
          <p:cNvPr id="2" name="TextBox 1">
            <a:extLst>
              <a:ext uri="{FF2B5EF4-FFF2-40B4-BE49-F238E27FC236}">
                <a16:creationId xmlns:a16="http://schemas.microsoft.com/office/drawing/2014/main" id="{D89EBE07-D9A8-B56C-BE9A-EEBA96AE1F2B}"/>
              </a:ext>
            </a:extLst>
          </p:cNvPr>
          <p:cNvSpPr txBox="1"/>
          <p:nvPr/>
        </p:nvSpPr>
        <p:spPr>
          <a:xfrm>
            <a:off x="2483893" y="1228299"/>
            <a:ext cx="5022376" cy="64226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5083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78469"/>
            <a:ext cx="91440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highlight>
                <a:srgbClr val="00FF00"/>
              </a:highlight>
            </a:endParaRPr>
          </a:p>
        </p:txBody>
      </p:sp>
      <p:sp>
        <p:nvSpPr>
          <p:cNvPr id="2" name="Content Placeholder 1"/>
          <p:cNvSpPr>
            <a:spLocks noGrp="1"/>
          </p:cNvSpPr>
          <p:nvPr>
            <p:ph idx="1"/>
          </p:nvPr>
        </p:nvSpPr>
        <p:spPr>
          <a:xfrm>
            <a:off x="2633124" y="1607726"/>
            <a:ext cx="6190336" cy="4209221"/>
          </a:xfrm>
        </p:spPr>
        <p:txBody>
          <a:bodyPr/>
          <a:lstStyle/>
          <a:p>
            <a:pPr>
              <a:buFont typeface="Wingdings" panose="05000000000000000000" pitchFamily="2" charset="2"/>
              <a:buChar char="§"/>
            </a:pPr>
            <a:r>
              <a:rPr lang="en-US" sz="1600" dirty="0">
                <a:solidFill>
                  <a:schemeClr val="bg1"/>
                </a:solidFill>
                <a:latin typeface="Raleway" pitchFamily="2" charset="0"/>
              </a:rPr>
              <a:t>To model this complex system using ML, we will initially use few data points to train the NN.</a:t>
            </a:r>
          </a:p>
          <a:p>
            <a:pPr>
              <a:buFont typeface="Wingdings" panose="05000000000000000000" pitchFamily="2" charset="2"/>
              <a:buChar char="§"/>
            </a:pPr>
            <a:endParaRPr lang="en-US" sz="1600" dirty="0">
              <a:solidFill>
                <a:schemeClr val="bg1"/>
              </a:solidFill>
              <a:latin typeface="Raleway" pitchFamily="2" charset="0"/>
            </a:endParaRPr>
          </a:p>
          <a:p>
            <a:pPr>
              <a:buFont typeface="Wingdings" panose="05000000000000000000" pitchFamily="2" charset="2"/>
              <a:buChar char="§"/>
            </a:pPr>
            <a:r>
              <a:rPr lang="en-US" sz="1600" dirty="0">
                <a:solidFill>
                  <a:schemeClr val="bg1"/>
                </a:solidFill>
                <a:latin typeface="Raleway" pitchFamily="2" charset="0"/>
              </a:rPr>
              <a:t>Later, we will increase the data points to train the NN and for comparison of the small and large dataset results, first we will use 5, 10, and then 15 neurons in three hidden layers. We will use the remaining points to validate the results to find the computed outputs are closer or far from the target values.</a:t>
            </a:r>
          </a:p>
          <a:p>
            <a:pPr marL="0" indent="0">
              <a:buNone/>
            </a:pPr>
            <a:endParaRPr lang="en-US" sz="1600" dirty="0">
              <a:solidFill>
                <a:schemeClr val="bg1"/>
              </a:solidFill>
              <a:latin typeface="Raleway" pitchFamily="2" charset="0"/>
            </a:endParaRPr>
          </a:p>
          <a:p>
            <a:pPr>
              <a:buFont typeface="Wingdings" panose="05000000000000000000" pitchFamily="2" charset="2"/>
              <a:buChar char="§"/>
            </a:pPr>
            <a:endParaRPr lang="en-US" sz="1600" dirty="0">
              <a:solidFill>
                <a:schemeClr val="bg1"/>
              </a:solidFill>
              <a:latin typeface="Raleway" pitchFamily="2" charset="0"/>
            </a:endParaRPr>
          </a:p>
        </p:txBody>
      </p:sp>
      <p:sp>
        <p:nvSpPr>
          <p:cNvPr id="7" name="Rectangle 6">
            <a:extLst>
              <a:ext uri="{FF2B5EF4-FFF2-40B4-BE49-F238E27FC236}">
                <a16:creationId xmlns:a16="http://schemas.microsoft.com/office/drawing/2014/main" id="{CF7A42B8-F2AA-45C0-800E-7197B06ECA06}"/>
              </a:ext>
            </a:extLst>
          </p:cNvPr>
          <p:cNvSpPr/>
          <p:nvPr/>
        </p:nvSpPr>
        <p:spPr>
          <a:xfrm>
            <a:off x="171813" y="705682"/>
            <a:ext cx="2140772"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5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Modelling the Laser</a:t>
            </a:r>
          </a:p>
        </p:txBody>
      </p:sp>
    </p:spTree>
    <p:extLst>
      <p:ext uri="{BB962C8B-B14F-4D97-AF65-F5344CB8AC3E}">
        <p14:creationId xmlns:p14="http://schemas.microsoft.com/office/powerpoint/2010/main" val="35340231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199" y="1"/>
            <a:ext cx="6892119" cy="618906"/>
          </a:xfrm>
          <a:prstGeom prst="rect">
            <a:avLst/>
          </a:prstGeom>
        </p:spPr>
        <p:txBody>
          <a:bodyPr vert="horz" lIns="91440" rIns="45720" rtlCol="0" anchor="ctr">
            <a:noAutofit/>
            <a:scene3d>
              <a:camera prst="orthographicFront"/>
              <a:lightRig rig="threePt" dir="t">
                <a:rot lat="0" lon="0" rev="4800000"/>
              </a:lightRig>
            </a:scene3d>
            <a:sp3d prstMaterial="matte"/>
          </a:bodyPr>
          <a:lstStyle>
            <a:lvl1pPr algn="l" rtl="0" eaLnBrk="1" latinLnBrk="0" hangingPunct="1">
              <a:spcBef>
                <a:spcPct val="0"/>
              </a:spcBef>
              <a:buNone/>
              <a:defRPr kumimoji="0" sz="3400" b="1" i="0" kern="1200" spc="0">
                <a:solidFill>
                  <a:schemeClr val="bg1"/>
                </a:solidFill>
                <a:effectLst/>
                <a:latin typeface="Vitesse" charset="0"/>
                <a:ea typeface="Vitesse" charset="0"/>
                <a:cs typeface="Vitesse" charset="0"/>
              </a:defRPr>
            </a:lvl1pPr>
            <a:extLst/>
          </a:lstStyle>
          <a:p>
            <a:r>
              <a:rPr lang="en-US" sz="2500" dirty="0"/>
              <a:t>Argonne Leadership Computer Facility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906"/>
            <a:ext cx="9144000" cy="520621"/>
          </a:xfrm>
          <a:prstGeom prst="rect">
            <a:avLst/>
          </a:prstGeom>
        </p:spPr>
      </p:pic>
      <p:sp>
        <p:nvSpPr>
          <p:cNvPr id="8" name="Content Placeholder 8">
            <a:extLst>
              <a:ext uri="{FF2B5EF4-FFF2-40B4-BE49-F238E27FC236}">
                <a16:creationId xmlns:a16="http://schemas.microsoft.com/office/drawing/2014/main" id="{93F6177B-F7CA-495B-9CFD-5F8B9821BC45}"/>
              </a:ext>
            </a:extLst>
          </p:cNvPr>
          <p:cNvSpPr>
            <a:spLocks noGrp="1"/>
          </p:cNvSpPr>
          <p:nvPr>
            <p:ph sz="half" idx="2"/>
          </p:nvPr>
        </p:nvSpPr>
        <p:spPr>
          <a:xfrm>
            <a:off x="274750" y="2497846"/>
            <a:ext cx="4456255" cy="4113946"/>
          </a:xfrm>
        </p:spPr>
        <p:txBody>
          <a:bodyPr>
            <a:normAutofit/>
          </a:bodyPr>
          <a:lstStyle/>
          <a:p>
            <a:pPr algn="just"/>
            <a:r>
              <a:rPr lang="en-US" sz="1200" dirty="0">
                <a:latin typeface="Raleway" pitchFamily="2" charset="77"/>
              </a:rPr>
              <a:t>Our AI for accelerators projects have allocations at the ALCF’s THETA supercomputer.</a:t>
            </a:r>
          </a:p>
          <a:p>
            <a:pPr algn="just"/>
            <a:r>
              <a:rPr lang="en-US" sz="1200" dirty="0">
                <a:latin typeface="Raleway" pitchFamily="2" charset="77"/>
              </a:rPr>
              <a:t>We currently use THETA for:</a:t>
            </a:r>
          </a:p>
          <a:p>
            <a:pPr lvl="1" algn="just"/>
            <a:r>
              <a:rPr lang="en-US" sz="1200" dirty="0">
                <a:latin typeface="Raleway" pitchFamily="2" charset="77"/>
              </a:rPr>
              <a:t>simulations using </a:t>
            </a:r>
            <a:r>
              <a:rPr lang="en-US" sz="1200" dirty="0" err="1">
                <a:latin typeface="Raleway" pitchFamily="2" charset="77"/>
              </a:rPr>
              <a:t>VSim</a:t>
            </a:r>
            <a:r>
              <a:rPr lang="en-US" sz="1200" dirty="0">
                <a:latin typeface="Raleway" pitchFamily="2" charset="77"/>
              </a:rPr>
              <a:t>.</a:t>
            </a:r>
          </a:p>
          <a:p>
            <a:pPr lvl="1" algn="just"/>
            <a:r>
              <a:rPr lang="en-US" sz="1200" dirty="0">
                <a:latin typeface="Raleway" pitchFamily="2" charset="77"/>
              </a:rPr>
              <a:t>Deep learning and optimization.</a:t>
            </a:r>
          </a:p>
          <a:p>
            <a:pPr lvl="1" algn="just"/>
            <a:r>
              <a:rPr lang="en-US" sz="1200" dirty="0">
                <a:latin typeface="Raleway" pitchFamily="2" charset="77"/>
              </a:rPr>
              <a:t>Surrogate models</a:t>
            </a:r>
          </a:p>
          <a:p>
            <a:pPr lvl="1" algn="just"/>
            <a:r>
              <a:rPr lang="en-US" sz="1200" dirty="0">
                <a:latin typeface="Raleway" pitchFamily="2" charset="77"/>
              </a:rPr>
              <a:t>Training of AI-based controllers.</a:t>
            </a:r>
          </a:p>
          <a:p>
            <a:pPr marL="192871" lvl="1" indent="0">
              <a:buNone/>
            </a:pPr>
            <a:endParaRPr lang="en-US" sz="2000" dirty="0"/>
          </a:p>
        </p:txBody>
      </p:sp>
      <p:sp>
        <p:nvSpPr>
          <p:cNvPr id="12" name="TextBox 11">
            <a:extLst>
              <a:ext uri="{FF2B5EF4-FFF2-40B4-BE49-F238E27FC236}">
                <a16:creationId xmlns:a16="http://schemas.microsoft.com/office/drawing/2014/main" id="{86A73E60-E5C3-4230-959F-8EBE19FCF4D6}"/>
              </a:ext>
            </a:extLst>
          </p:cNvPr>
          <p:cNvSpPr txBox="1"/>
          <p:nvPr/>
        </p:nvSpPr>
        <p:spPr>
          <a:xfrm>
            <a:off x="4572000" y="2457970"/>
            <a:ext cx="4668404"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THETA is a 11.69 petaflops system based on the second-generation Intel® Xeon Phi™ processor, </a:t>
            </a:r>
            <a:r>
              <a:rPr kumimoji="0" lang="en-US" sz="800" b="1" i="0" u="none" strike="noStrike" kern="1200" cap="none" spc="0" normalizeH="0" baseline="0" noProof="0" dirty="0">
                <a:ln>
                  <a:noFill/>
                </a:ln>
                <a:solidFill>
                  <a:srgbClr val="000000"/>
                </a:solidFill>
                <a:effectLst/>
                <a:uLnTx/>
                <a:uFillTx/>
                <a:latin typeface="Arial"/>
                <a:ea typeface="+mn-ea"/>
                <a:cs typeface="Arial"/>
              </a:rPr>
              <a:t>281,088 cores.</a:t>
            </a:r>
            <a:r>
              <a:rPr lang="en-US" sz="800" dirty="0">
                <a:solidFill>
                  <a:srgbClr val="000000"/>
                </a:solidFill>
                <a:latin typeface="Arial"/>
                <a:cs typeface="Arial"/>
              </a:rPr>
              <a:t> </a:t>
            </a:r>
            <a:r>
              <a:rPr kumimoji="0" lang="en-US" sz="800" b="0" i="0" u="none" strike="noStrike" kern="1200" cap="none" spc="0" normalizeH="0" baseline="0" noProof="0" dirty="0">
                <a:ln>
                  <a:noFill/>
                </a:ln>
                <a:solidFill>
                  <a:srgbClr val="000000"/>
                </a:solidFill>
                <a:effectLst/>
                <a:uLnTx/>
                <a:uFillTx/>
                <a:latin typeface="Arial"/>
                <a:ea typeface="+mn-ea"/>
                <a:cs typeface="Arial"/>
              </a:rPr>
              <a:t>For more information: </a:t>
            </a:r>
            <a:r>
              <a:rPr kumimoji="0" lang="en-US" sz="800" b="0" i="0" u="none" strike="noStrike" kern="1200" cap="none" spc="0" normalizeH="0" baseline="0" noProof="0" dirty="0">
                <a:ln>
                  <a:noFill/>
                </a:ln>
                <a:solidFill>
                  <a:srgbClr val="000000"/>
                </a:solidFill>
                <a:effectLst/>
                <a:uLnTx/>
                <a:uFillTx/>
                <a:latin typeface="Arial"/>
                <a:ea typeface="+mn-ea"/>
                <a:cs typeface="Arial"/>
                <a:hlinkClick r:id="rId4"/>
              </a:rPr>
              <a:t>https://www.alcf.anl.gov/theta</a:t>
            </a: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Content Placeholder 7" descr="A picture containing building&#10;&#10;Description automatically generated">
            <a:extLst>
              <a:ext uri="{FF2B5EF4-FFF2-40B4-BE49-F238E27FC236}">
                <a16:creationId xmlns:a16="http://schemas.microsoft.com/office/drawing/2014/main" id="{32B10F72-C113-4CD2-A8F8-B23110DE17A9}"/>
              </a:ext>
            </a:extLst>
          </p:cNvPr>
          <p:cNvPicPr>
            <a:picLocks noGrp="1" noChangeAspect="1"/>
          </p:cNvPicPr>
          <p:nvPr>
            <p:ph sz="half" idx="1"/>
          </p:nvPr>
        </p:nvPicPr>
        <p:blipFill>
          <a:blip r:embed="rId5" cstate="email">
            <a:extLst>
              <a:ext uri="{28A0092B-C50C-407E-A947-70E740481C1C}">
                <a14:useLocalDpi xmlns:a14="http://schemas.microsoft.com/office/drawing/2010/main" val="0"/>
              </a:ext>
            </a:extLst>
          </a:blip>
          <a:stretch>
            <a:fillRect/>
          </a:stretch>
        </p:blipFill>
        <p:spPr>
          <a:xfrm>
            <a:off x="5206465" y="693758"/>
            <a:ext cx="2988856" cy="1679132"/>
          </a:xfrm>
        </p:spPr>
      </p:pic>
      <p:sp>
        <p:nvSpPr>
          <p:cNvPr id="2" name="TextBox 1">
            <a:extLst>
              <a:ext uri="{FF2B5EF4-FFF2-40B4-BE49-F238E27FC236}">
                <a16:creationId xmlns:a16="http://schemas.microsoft.com/office/drawing/2014/main" id="{9B9FF69A-EAE8-AA51-5625-1711FCD53027}"/>
              </a:ext>
            </a:extLst>
          </p:cNvPr>
          <p:cNvSpPr txBox="1"/>
          <p:nvPr/>
        </p:nvSpPr>
        <p:spPr>
          <a:xfrm>
            <a:off x="2778369" y="140677"/>
            <a:ext cx="3833446" cy="369332"/>
          </a:xfrm>
          <a:prstGeom prst="rect">
            <a:avLst/>
          </a:prstGeom>
          <a:noFill/>
        </p:spPr>
        <p:txBody>
          <a:bodyPr wrap="square" rtlCol="0">
            <a:spAutoFit/>
          </a:bodyPr>
          <a:lstStyle/>
          <a:p>
            <a:r>
              <a:rPr lang="en-US" dirty="0">
                <a:solidFill>
                  <a:schemeClr val="accent1"/>
                </a:solidFill>
              </a:rPr>
              <a:t>Research Resources and Software</a:t>
            </a:r>
          </a:p>
        </p:txBody>
      </p:sp>
      <p:pic>
        <p:nvPicPr>
          <p:cNvPr id="3" name="Picture 2">
            <a:extLst>
              <a:ext uri="{FF2B5EF4-FFF2-40B4-BE49-F238E27FC236}">
                <a16:creationId xmlns:a16="http://schemas.microsoft.com/office/drawing/2014/main" id="{22842FDB-0D0C-DB90-E13C-5115675C31B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15177" y="2954826"/>
            <a:ext cx="968230" cy="1721297"/>
          </a:xfrm>
          <a:prstGeom prst="rect">
            <a:avLst/>
          </a:prstGeom>
        </p:spPr>
      </p:pic>
      <p:pic>
        <p:nvPicPr>
          <p:cNvPr id="4" name="Content Placeholder 4">
            <a:extLst>
              <a:ext uri="{FF2B5EF4-FFF2-40B4-BE49-F238E27FC236}">
                <a16:creationId xmlns:a16="http://schemas.microsoft.com/office/drawing/2014/main" id="{6C7B0E6A-83F3-D832-52F1-2F818396B05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bwMode="auto">
          <a:xfrm>
            <a:off x="7007374" y="2923407"/>
            <a:ext cx="968229" cy="1721296"/>
          </a:xfrm>
          <a:prstGeom prst="rect">
            <a:avLst/>
          </a:prstGeom>
          <a:noFill/>
          <a:ln w="9525">
            <a:noFill/>
            <a:miter lim="800000"/>
            <a:headEnd/>
            <a:tailEnd/>
          </a:ln>
        </p:spPr>
      </p:pic>
      <p:sp>
        <p:nvSpPr>
          <p:cNvPr id="11" name="TextBox 10">
            <a:extLst>
              <a:ext uri="{FF2B5EF4-FFF2-40B4-BE49-F238E27FC236}">
                <a16:creationId xmlns:a16="http://schemas.microsoft.com/office/drawing/2014/main" id="{740BE9A9-CF9E-042C-A5AD-49B677CA915F}"/>
              </a:ext>
            </a:extLst>
          </p:cNvPr>
          <p:cNvSpPr txBox="1"/>
          <p:nvPr/>
        </p:nvSpPr>
        <p:spPr>
          <a:xfrm>
            <a:off x="6253471" y="4643318"/>
            <a:ext cx="5164542" cy="276999"/>
          </a:xfrm>
          <a:prstGeom prst="rect">
            <a:avLst/>
          </a:prstGeom>
          <a:noFill/>
        </p:spPr>
        <p:txBody>
          <a:bodyPr wrap="square">
            <a:spAutoFit/>
          </a:bodyPr>
          <a:lstStyle/>
          <a:p>
            <a:r>
              <a:rPr lang="en-US" sz="1200" dirty="0">
                <a:solidFill>
                  <a:srgbClr val="242424"/>
                </a:solidFill>
                <a:latin typeface="Calibri" panose="020F0502020204030204" pitchFamily="34" charset="0"/>
                <a:cs typeface="Calibri" panose="020F0502020204030204" pitchFamily="34" charset="0"/>
              </a:rPr>
              <a:t>Spatial Light Modulator</a:t>
            </a:r>
          </a:p>
        </p:txBody>
      </p:sp>
      <p:sp>
        <p:nvSpPr>
          <p:cNvPr id="13" name="TextBox 12">
            <a:extLst>
              <a:ext uri="{FF2B5EF4-FFF2-40B4-BE49-F238E27FC236}">
                <a16:creationId xmlns:a16="http://schemas.microsoft.com/office/drawing/2014/main" id="{570C434C-065A-4DB0-223C-0047CCC33A69}"/>
              </a:ext>
            </a:extLst>
          </p:cNvPr>
          <p:cNvSpPr txBox="1"/>
          <p:nvPr/>
        </p:nvSpPr>
        <p:spPr>
          <a:xfrm>
            <a:off x="145371" y="3947966"/>
            <a:ext cx="3846538" cy="461665"/>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latin typeface="Raleway" pitchFamily="2" charset="77"/>
              </a:rPr>
              <a:t>MATLAB, </a:t>
            </a:r>
            <a:r>
              <a:rPr lang="en-US" sz="1200" dirty="0" err="1">
                <a:latin typeface="Raleway" pitchFamily="2" charset="77"/>
              </a:rPr>
              <a:t>Jupyter</a:t>
            </a:r>
            <a:r>
              <a:rPr lang="en-US" sz="1200" dirty="0">
                <a:latin typeface="Raleway" pitchFamily="2" charset="77"/>
              </a:rPr>
              <a:t> Notebook, MS office, and Overleaf.</a:t>
            </a:r>
          </a:p>
        </p:txBody>
      </p:sp>
      <p:sp>
        <p:nvSpPr>
          <p:cNvPr id="14" name="TextBox 13">
            <a:extLst>
              <a:ext uri="{FF2B5EF4-FFF2-40B4-BE49-F238E27FC236}">
                <a16:creationId xmlns:a16="http://schemas.microsoft.com/office/drawing/2014/main" id="{EAAC4AB3-B43B-5D90-0D25-3C86C5C94885}"/>
              </a:ext>
            </a:extLst>
          </p:cNvPr>
          <p:cNvSpPr txBox="1"/>
          <p:nvPr/>
        </p:nvSpPr>
        <p:spPr>
          <a:xfrm>
            <a:off x="-291983" y="595089"/>
            <a:ext cx="4863983" cy="2108269"/>
          </a:xfrm>
          <a:prstGeom prst="rect">
            <a:avLst/>
          </a:prstGeom>
          <a:noFill/>
        </p:spPr>
        <p:txBody>
          <a:bodyPr wrap="square" rtlCol="0">
            <a:spAutoFit/>
          </a:bodyPr>
          <a:lstStyle/>
          <a:p>
            <a:pPr marL="742916" lvl="1" indent="-285750" algn="just">
              <a:buFont typeface="Arial" panose="020B0604020202020204" pitchFamily="34" charset="0"/>
              <a:buChar char="•"/>
            </a:pPr>
            <a:r>
              <a:rPr lang="en-US" sz="1200" b="1" i="0" dirty="0">
                <a:solidFill>
                  <a:srgbClr val="374151"/>
                </a:solidFill>
                <a:effectLst/>
                <a:latin typeface="Raleway" pitchFamily="2" charset="77"/>
              </a:rPr>
              <a:t>ALCF:</a:t>
            </a:r>
            <a:r>
              <a:rPr lang="en-US" sz="1200" b="0" i="0" dirty="0">
                <a:solidFill>
                  <a:srgbClr val="374151"/>
                </a:solidFill>
                <a:effectLst/>
                <a:latin typeface="Raleway" pitchFamily="2" charset="77"/>
              </a:rPr>
              <a:t> The Argonne Leadership Computing Facility is part of the U.S. Department of Energy's (DOE) system of High-Performance Computing (HPC) facilities, supporting large-scale scientific and engineering research.</a:t>
            </a:r>
          </a:p>
          <a:p>
            <a:pPr marL="742916" lvl="1" indent="-285750" algn="just">
              <a:buFont typeface="Arial" panose="020B0604020202020204" pitchFamily="34" charset="0"/>
              <a:buChar char="•"/>
            </a:pPr>
            <a:r>
              <a:rPr lang="en-US" sz="1200" b="1" i="0" dirty="0">
                <a:solidFill>
                  <a:srgbClr val="374151"/>
                </a:solidFill>
                <a:effectLst/>
                <a:latin typeface="Raleway" pitchFamily="2" charset="77"/>
              </a:rPr>
              <a:t>THETA Supercomputer:</a:t>
            </a:r>
            <a:r>
              <a:rPr lang="en-US" sz="1200" b="0" i="0" dirty="0">
                <a:solidFill>
                  <a:srgbClr val="374151"/>
                </a:solidFill>
                <a:effectLst/>
                <a:latin typeface="Raleway" pitchFamily="2" charset="77"/>
              </a:rPr>
              <a:t> THETA is one of the supercomputing systems available at ALCF. It is designed for complex simulations and computational tasks in various scientific domains, including physics, chemistry, biology, and machine learning.</a:t>
            </a:r>
          </a:p>
          <a:p>
            <a:endParaRPr lang="en-US" sz="1100" dirty="0"/>
          </a:p>
        </p:txBody>
      </p:sp>
      <p:sp>
        <p:nvSpPr>
          <p:cNvPr id="15" name="TextBox 14">
            <a:extLst>
              <a:ext uri="{FF2B5EF4-FFF2-40B4-BE49-F238E27FC236}">
                <a16:creationId xmlns:a16="http://schemas.microsoft.com/office/drawing/2014/main" id="{5F603C7D-9AC6-6222-F58E-3AD776A0A884}"/>
              </a:ext>
            </a:extLst>
          </p:cNvPr>
          <p:cNvSpPr txBox="1"/>
          <p:nvPr/>
        </p:nvSpPr>
        <p:spPr>
          <a:xfrm>
            <a:off x="100664" y="4293761"/>
            <a:ext cx="5752530" cy="461665"/>
          </a:xfrm>
          <a:prstGeom prst="rect">
            <a:avLst/>
          </a:prstGeom>
          <a:noFill/>
        </p:spPr>
        <p:txBody>
          <a:bodyPr wrap="square">
            <a:spAutoFit/>
          </a:bodyPr>
          <a:lstStyle/>
          <a:p>
            <a:r>
              <a:rPr lang="en-US" sz="1200" b="0" i="0" u="none" strike="noStrike" dirty="0">
                <a:solidFill>
                  <a:srgbClr val="1D2228"/>
                </a:solidFill>
                <a:effectLst/>
                <a:latin typeface="Raleway" pitchFamily="2" charset="77"/>
              </a:rPr>
              <a:t>Note: The ALCF files and operation is being migrated to Polaris from Theta so there is a transitions time.</a:t>
            </a:r>
            <a:endParaRPr lang="en-US" sz="1200" dirty="0">
              <a:latin typeface="Raleway" pitchFamily="2" charset="77"/>
            </a:endParaRPr>
          </a:p>
        </p:txBody>
      </p:sp>
    </p:spTree>
    <p:extLst>
      <p:ext uri="{BB962C8B-B14F-4D97-AF65-F5344CB8AC3E}">
        <p14:creationId xmlns:p14="http://schemas.microsoft.com/office/powerpoint/2010/main" val="295031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ADA55-8643-7EAE-04C3-8421DA0E7CAE}"/>
              </a:ext>
            </a:extLst>
          </p:cNvPr>
          <p:cNvSpPr>
            <a:spLocks noGrp="1"/>
          </p:cNvSpPr>
          <p:nvPr>
            <p:ph idx="1"/>
          </p:nvPr>
        </p:nvSpPr>
        <p:spPr/>
        <p:txBody>
          <a:bodyPr/>
          <a:lstStyle/>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FB425337-789A-DEB5-32D4-2391A4F1E2B2}"/>
              </a:ext>
            </a:extLst>
          </p:cNvPr>
          <p:cNvSpPr>
            <a:spLocks noGrp="1"/>
          </p:cNvSpPr>
          <p:nvPr>
            <p:ph type="title"/>
          </p:nvPr>
        </p:nvSpPr>
        <p:spPr/>
        <p:txBody>
          <a:bodyPr/>
          <a:lstStyle/>
          <a:p>
            <a:r>
              <a:rPr lang="en-US" dirty="0"/>
              <a:t>Literature Review and Selected Methods </a:t>
            </a:r>
          </a:p>
        </p:txBody>
      </p:sp>
      <p:pic>
        <p:nvPicPr>
          <p:cNvPr id="5" name="Picture 4" descr="A screenshot of a computer&#10;&#10;Description automatically generated">
            <a:extLst>
              <a:ext uri="{FF2B5EF4-FFF2-40B4-BE49-F238E27FC236}">
                <a16:creationId xmlns:a16="http://schemas.microsoft.com/office/drawing/2014/main" id="{24C70094-8C02-1B12-21AE-CA9ACEBE3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431" y="905606"/>
            <a:ext cx="4001867" cy="2768819"/>
          </a:xfrm>
          <a:prstGeom prst="rect">
            <a:avLst/>
          </a:prstGeom>
        </p:spPr>
      </p:pic>
      <p:sp>
        <p:nvSpPr>
          <p:cNvPr id="7" name="TextBox 6">
            <a:extLst>
              <a:ext uri="{FF2B5EF4-FFF2-40B4-BE49-F238E27FC236}">
                <a16:creationId xmlns:a16="http://schemas.microsoft.com/office/drawing/2014/main" id="{CD06A345-4979-2398-8E56-105FA0FC663A}"/>
              </a:ext>
            </a:extLst>
          </p:cNvPr>
          <p:cNvSpPr txBox="1"/>
          <p:nvPr/>
        </p:nvSpPr>
        <p:spPr>
          <a:xfrm>
            <a:off x="736356" y="3740020"/>
            <a:ext cx="7671288" cy="738664"/>
          </a:xfrm>
          <a:prstGeom prst="rect">
            <a:avLst/>
          </a:prstGeom>
          <a:noFill/>
        </p:spPr>
        <p:txBody>
          <a:bodyPr wrap="square">
            <a:spAutoFit/>
          </a:bodyPr>
          <a:lstStyle/>
          <a:p>
            <a:r>
              <a:rPr lang="en-US" sz="1400" b="0" i="0" dirty="0">
                <a:solidFill>
                  <a:srgbClr val="374151"/>
                </a:solidFill>
                <a:effectLst/>
                <a:latin typeface="Raleway" pitchFamily="2" charset="77"/>
              </a:rPr>
              <a:t>This table summarizes the performance metrics of each method described in the literature. The Mean Squared Error (MSE) is a measure of accuracy, with lower values indicating higher accuracy. The inference time reflects the computational efficiency of each method. </a:t>
            </a:r>
            <a:endParaRPr lang="en-US" sz="1400" dirty="0">
              <a:latin typeface="Raleway" pitchFamily="2" charset="77"/>
            </a:endParaRPr>
          </a:p>
        </p:txBody>
      </p:sp>
    </p:spTree>
    <p:extLst>
      <p:ext uri="{BB962C8B-B14F-4D97-AF65-F5344CB8AC3E}">
        <p14:creationId xmlns:p14="http://schemas.microsoft.com/office/powerpoint/2010/main" val="108651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Rounded Corners 160">
            <a:extLst>
              <a:ext uri="{FF2B5EF4-FFF2-40B4-BE49-F238E27FC236}">
                <a16:creationId xmlns:a16="http://schemas.microsoft.com/office/drawing/2014/main" id="{3EFDB6E3-F95F-4BFC-85C7-589B0256DDD9}"/>
              </a:ext>
            </a:extLst>
          </p:cNvPr>
          <p:cNvSpPr/>
          <p:nvPr/>
        </p:nvSpPr>
        <p:spPr>
          <a:xfrm>
            <a:off x="744706" y="763929"/>
            <a:ext cx="3827294" cy="4062714"/>
          </a:xfrm>
          <a:prstGeom prst="roundRect">
            <a:avLst>
              <a:gd name="adj" fmla="val 11862"/>
            </a:avLst>
          </a:prstGeom>
          <a:solidFill>
            <a:schemeClr val="bg1"/>
          </a:solidFill>
          <a:ln>
            <a:noFill/>
          </a:ln>
          <a:effectLst>
            <a:outerShdw blurRad="1003300" dist="342900" dir="5400000" algn="t" rotWithShape="0">
              <a:schemeClr val="accent1">
                <a:alpha val="40000"/>
              </a:schemeClr>
            </a:outerShdw>
          </a:effectLst>
        </p:spPr>
        <p:txBody>
          <a:bodyPr vert="horz" wrap="square" lIns="34286" tIns="17143" rIns="34286" bIns="17143" numCol="1" anchor="t" anchorCtr="0" compatLnSpc="1">
            <a:prstTxWarp prst="textNoShape">
              <a:avLst/>
            </a:prstTxWarp>
          </a:bodyPr>
          <a:lstStyle/>
          <a:p>
            <a:pPr defTabSz="171450">
              <a:defRPr/>
            </a:pPr>
            <a:endParaRPr lang="en-US" sz="675">
              <a:solidFill>
                <a:srgbClr val="172144"/>
              </a:solidFill>
              <a:latin typeface="Calibri"/>
            </a:endParaRPr>
          </a:p>
        </p:txBody>
      </p:sp>
      <p:sp>
        <p:nvSpPr>
          <p:cNvPr id="162" name="Rectangle 161">
            <a:extLst>
              <a:ext uri="{FF2B5EF4-FFF2-40B4-BE49-F238E27FC236}">
                <a16:creationId xmlns:a16="http://schemas.microsoft.com/office/drawing/2014/main" id="{69E1D33F-142E-4148-81C4-A2ACB50D4F07}"/>
              </a:ext>
            </a:extLst>
          </p:cNvPr>
          <p:cNvSpPr/>
          <p:nvPr/>
        </p:nvSpPr>
        <p:spPr>
          <a:xfrm>
            <a:off x="1354361" y="2061804"/>
            <a:ext cx="232598" cy="300082"/>
          </a:xfrm>
          <a:prstGeom prst="rect">
            <a:avLst/>
          </a:prstGeom>
        </p:spPr>
        <p:txBody>
          <a:bodyPr wrap="square">
            <a:spAutoFit/>
          </a:bodyPr>
          <a:lstStyle/>
          <a:p>
            <a:pPr algn="ctr" defTabSz="171450">
              <a:defRPr/>
            </a:pPr>
            <a:endParaRPr lang="en-US" sz="2475" dirty="0">
              <a:solidFill>
                <a:srgbClr val="377DFF"/>
              </a:solidFill>
              <a:latin typeface="Designball-Charts-01" pitchFamily="2" charset="0"/>
              <a:cs typeface="Arial" panose="020B0604020202020204" pitchFamily="34" charset="0"/>
            </a:endParaRPr>
          </a:p>
        </p:txBody>
      </p:sp>
      <p:sp>
        <p:nvSpPr>
          <p:cNvPr id="164" name="TextBox 163">
            <a:extLst>
              <a:ext uri="{FF2B5EF4-FFF2-40B4-BE49-F238E27FC236}">
                <a16:creationId xmlns:a16="http://schemas.microsoft.com/office/drawing/2014/main" id="{E42DF510-6576-4AC5-98D8-C78C30BCD712}"/>
              </a:ext>
            </a:extLst>
          </p:cNvPr>
          <p:cNvSpPr txBox="1"/>
          <p:nvPr/>
        </p:nvSpPr>
        <p:spPr>
          <a:xfrm>
            <a:off x="1216936" y="2075018"/>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Li </a:t>
            </a:r>
            <a:r>
              <a:rPr lang="en-US" sz="1100" i="1" dirty="0">
                <a:ea typeface="Calibri" panose="020F0502020204030204" pitchFamily="34" charset="0"/>
              </a:rPr>
              <a:t>et. al.</a:t>
            </a:r>
            <a:r>
              <a:rPr lang="en-US" sz="1100" dirty="0">
                <a:ea typeface="Calibri" panose="020F0502020204030204" pitchFamily="34" charset="0"/>
              </a:rPr>
              <a:t> demonstrated that ultraviolet laser transverse profile shaping could be utilized to improve X-ray free electron laser performance.</a:t>
            </a:r>
            <a:endParaRPr lang="en-US" sz="1100" b="1" dirty="0">
              <a:solidFill>
                <a:srgbClr val="377DFF"/>
              </a:solidFill>
              <a:latin typeface="Calibri"/>
            </a:endParaRPr>
          </a:p>
        </p:txBody>
      </p:sp>
      <p:sp>
        <p:nvSpPr>
          <p:cNvPr id="168" name="TextBox 167">
            <a:extLst>
              <a:ext uri="{FF2B5EF4-FFF2-40B4-BE49-F238E27FC236}">
                <a16:creationId xmlns:a16="http://schemas.microsoft.com/office/drawing/2014/main" id="{8764904F-02A3-4751-A4C0-9FF57FDE9708}"/>
              </a:ext>
            </a:extLst>
          </p:cNvPr>
          <p:cNvSpPr txBox="1"/>
          <p:nvPr/>
        </p:nvSpPr>
        <p:spPr>
          <a:xfrm>
            <a:off x="1234070" y="2905702"/>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The authors employed a digital micromirror device to control the shape of a 253 nm drive laser at the linear coherent light source.</a:t>
            </a:r>
            <a:endParaRPr lang="en-US" sz="1100" b="1" dirty="0">
              <a:latin typeface="Calibri"/>
            </a:endParaRPr>
          </a:p>
        </p:txBody>
      </p:sp>
      <p:sp>
        <p:nvSpPr>
          <p:cNvPr id="170" name="TextBox 169">
            <a:extLst>
              <a:ext uri="{FF2B5EF4-FFF2-40B4-BE49-F238E27FC236}">
                <a16:creationId xmlns:a16="http://schemas.microsoft.com/office/drawing/2014/main" id="{E601A99F-2F7A-4785-892D-8DC3F32E62E7}"/>
              </a:ext>
            </a:extLst>
          </p:cNvPr>
          <p:cNvSpPr txBox="1"/>
          <p:nvPr/>
        </p:nvSpPr>
        <p:spPr>
          <a:xfrm>
            <a:off x="1387553" y="1120095"/>
            <a:ext cx="2834575" cy="892552"/>
          </a:xfrm>
          <a:prstGeom prst="rect">
            <a:avLst/>
          </a:prstGeom>
          <a:noFill/>
        </p:spPr>
        <p:txBody>
          <a:bodyPr wrap="square" rtlCol="0">
            <a:spAutoFit/>
          </a:bodyPr>
          <a:lstStyle/>
          <a:p>
            <a:pPr algn="ctr" defTabSz="171450">
              <a:defRPr/>
            </a:pPr>
            <a:r>
              <a:rPr lang="en-US" sz="1300" b="1" dirty="0">
                <a:latin typeface="Century Gothic" panose="020B0502020202020204" pitchFamily="34" charset="0"/>
              </a:rPr>
              <a:t>Ultraviolet laser transverse profile shaping for improving x-ray</a:t>
            </a:r>
            <a:br>
              <a:rPr lang="en-US" sz="1300" b="1" dirty="0">
                <a:latin typeface="Century Gothic" panose="020B0502020202020204" pitchFamily="34" charset="0"/>
              </a:rPr>
            </a:br>
            <a:r>
              <a:rPr lang="en-US" sz="1300" b="1" dirty="0">
                <a:latin typeface="Century Gothic" panose="020B0502020202020204" pitchFamily="34" charset="0"/>
              </a:rPr>
              <a:t>free electron laser performance </a:t>
            </a:r>
            <a:br>
              <a:rPr lang="en-US" sz="1300" dirty="0"/>
            </a:br>
            <a:endParaRPr lang="en-US" sz="1300" b="1" dirty="0">
              <a:latin typeface="Century Gothic"/>
            </a:endParaRPr>
          </a:p>
        </p:txBody>
      </p:sp>
      <p:sp>
        <p:nvSpPr>
          <p:cNvPr id="217" name="TextBox 216">
            <a:extLst>
              <a:ext uri="{FF2B5EF4-FFF2-40B4-BE49-F238E27FC236}">
                <a16:creationId xmlns:a16="http://schemas.microsoft.com/office/drawing/2014/main" id="{23EDAD71-5B8F-4385-A0D3-08E8433E4F59}"/>
              </a:ext>
            </a:extLst>
          </p:cNvPr>
          <p:cNvSpPr txBox="1"/>
          <p:nvPr/>
        </p:nvSpPr>
        <p:spPr>
          <a:xfrm>
            <a:off x="1192940" y="3779407"/>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However, due to the low damage threshold of the digital micromirror in the UV, the work is limited in its applications</a:t>
            </a:r>
            <a:endParaRPr lang="en-US" sz="1100" b="1" dirty="0">
              <a:latin typeface="Calibri"/>
            </a:endParaRPr>
          </a:p>
        </p:txBody>
      </p:sp>
      <p:sp>
        <p:nvSpPr>
          <p:cNvPr id="218" name="Rectangle 217">
            <a:extLst>
              <a:ext uri="{FF2B5EF4-FFF2-40B4-BE49-F238E27FC236}">
                <a16:creationId xmlns:a16="http://schemas.microsoft.com/office/drawing/2014/main" id="{D91B40F9-8C42-4D7C-9483-5AF6ADB81DDE}"/>
              </a:ext>
            </a:extLst>
          </p:cNvPr>
          <p:cNvSpPr/>
          <p:nvPr/>
        </p:nvSpPr>
        <p:spPr>
          <a:xfrm>
            <a:off x="893477" y="1105049"/>
            <a:ext cx="478250" cy="569258"/>
          </a:xfrm>
          <a:prstGeom prst="rect">
            <a:avLst/>
          </a:prstGeom>
          <a:gradFill>
            <a:gsLst>
              <a:gs pos="0">
                <a:schemeClr val="accent2">
                  <a:lumMod val="75000"/>
                </a:schemeClr>
              </a:gs>
              <a:gs pos="91000">
                <a:schemeClr val="accent3">
                  <a:lumMod val="75000"/>
                </a:schemeClr>
              </a:gs>
            </a:gsLst>
            <a:lin ang="2700000" scaled="1"/>
          </a:gradFill>
          <a:ln>
            <a:no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89" name="Group 188">
            <a:extLst>
              <a:ext uri="{FF2B5EF4-FFF2-40B4-BE49-F238E27FC236}">
                <a16:creationId xmlns:a16="http://schemas.microsoft.com/office/drawing/2014/main" id="{1ABCBAD0-0865-4A70-805A-26BCF1719E9C}"/>
              </a:ext>
            </a:extLst>
          </p:cNvPr>
          <p:cNvGrpSpPr/>
          <p:nvPr/>
        </p:nvGrpSpPr>
        <p:grpSpPr>
          <a:xfrm>
            <a:off x="994568" y="1220667"/>
            <a:ext cx="332925" cy="294644"/>
            <a:chOff x="10670975" y="1516718"/>
            <a:chExt cx="380197" cy="381628"/>
          </a:xfrm>
          <a:solidFill>
            <a:schemeClr val="bg1"/>
          </a:solidFill>
        </p:grpSpPr>
        <p:sp>
          <p:nvSpPr>
            <p:cNvPr id="190" name="Freeform: Shape 189">
              <a:extLst>
                <a:ext uri="{FF2B5EF4-FFF2-40B4-BE49-F238E27FC236}">
                  <a16:creationId xmlns:a16="http://schemas.microsoft.com/office/drawing/2014/main" id="{8B942449-5E08-4DC7-A156-3747D11559D5}"/>
                </a:ext>
              </a:extLst>
            </p:cNvPr>
            <p:cNvSpPr/>
            <p:nvPr/>
          </p:nvSpPr>
          <p:spPr>
            <a:xfrm>
              <a:off x="10670975" y="1516718"/>
              <a:ext cx="275620" cy="381628"/>
            </a:xfrm>
            <a:custGeom>
              <a:avLst/>
              <a:gdLst>
                <a:gd name="connsiteX0" fmla="*/ 270320 w 275620"/>
                <a:gd name="connsiteY0" fmla="*/ 385444 h 381627"/>
                <a:gd name="connsiteX1" fmla="*/ 5300 w 275620"/>
                <a:gd name="connsiteY1" fmla="*/ 385444 h 381627"/>
                <a:gd name="connsiteX2" fmla="*/ 0 w 275620"/>
                <a:gd name="connsiteY2" fmla="*/ 380144 h 381627"/>
                <a:gd name="connsiteX3" fmla="*/ 0 w 275620"/>
                <a:gd name="connsiteY3" fmla="*/ 5300 h 381627"/>
                <a:gd name="connsiteX4" fmla="*/ 5300 w 275620"/>
                <a:gd name="connsiteY4" fmla="*/ 0 h 381627"/>
                <a:gd name="connsiteX5" fmla="*/ 190337 w 275620"/>
                <a:gd name="connsiteY5" fmla="*/ 0 h 381627"/>
                <a:gd name="connsiteX6" fmla="*/ 194100 w 275620"/>
                <a:gd name="connsiteY6" fmla="*/ 1537 h 381627"/>
                <a:gd name="connsiteX7" fmla="*/ 274083 w 275620"/>
                <a:gd name="connsiteY7" fmla="*/ 81520 h 381627"/>
                <a:gd name="connsiteX8" fmla="*/ 275620 w 275620"/>
                <a:gd name="connsiteY8" fmla="*/ 85283 h 381627"/>
                <a:gd name="connsiteX9" fmla="*/ 275620 w 275620"/>
                <a:gd name="connsiteY9" fmla="*/ 380144 h 381627"/>
                <a:gd name="connsiteX10" fmla="*/ 270320 w 275620"/>
                <a:gd name="connsiteY10" fmla="*/ 385444 h 381627"/>
                <a:gd name="connsiteX11" fmla="*/ 10601 w 275620"/>
                <a:gd name="connsiteY11" fmla="*/ 374843 h 381627"/>
                <a:gd name="connsiteX12" fmla="*/ 265019 w 275620"/>
                <a:gd name="connsiteY12" fmla="*/ 374843 h 381627"/>
                <a:gd name="connsiteX13" fmla="*/ 265019 w 275620"/>
                <a:gd name="connsiteY13" fmla="*/ 87456 h 381627"/>
                <a:gd name="connsiteX14" fmla="*/ 188164 w 275620"/>
                <a:gd name="connsiteY14" fmla="*/ 10601 h 381627"/>
                <a:gd name="connsiteX15" fmla="*/ 10601 w 275620"/>
                <a:gd name="connsiteY15" fmla="*/ 10601 h 381627"/>
                <a:gd name="connsiteX16" fmla="*/ 10601 w 275620"/>
                <a:gd name="connsiteY16" fmla="*/ 37484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20" h="381627">
                  <a:moveTo>
                    <a:pt x="270320" y="385444"/>
                  </a:moveTo>
                  <a:lnTo>
                    <a:pt x="5300" y="385444"/>
                  </a:lnTo>
                  <a:cubicBezTo>
                    <a:pt x="2385" y="385444"/>
                    <a:pt x="0" y="383059"/>
                    <a:pt x="0" y="380144"/>
                  </a:cubicBezTo>
                  <a:lnTo>
                    <a:pt x="0" y="5300"/>
                  </a:lnTo>
                  <a:cubicBezTo>
                    <a:pt x="0" y="2385"/>
                    <a:pt x="2385" y="0"/>
                    <a:pt x="5300" y="0"/>
                  </a:cubicBezTo>
                  <a:lnTo>
                    <a:pt x="190337" y="0"/>
                  </a:lnTo>
                  <a:cubicBezTo>
                    <a:pt x="191768" y="0"/>
                    <a:pt x="193093" y="583"/>
                    <a:pt x="194100" y="1537"/>
                  </a:cubicBezTo>
                  <a:lnTo>
                    <a:pt x="274083" y="81520"/>
                  </a:lnTo>
                  <a:cubicBezTo>
                    <a:pt x="275090" y="82527"/>
                    <a:pt x="275620" y="83852"/>
                    <a:pt x="275620" y="85283"/>
                  </a:cubicBezTo>
                  <a:lnTo>
                    <a:pt x="275620" y="380144"/>
                  </a:lnTo>
                  <a:cubicBezTo>
                    <a:pt x="275620" y="383059"/>
                    <a:pt x="273288" y="385444"/>
                    <a:pt x="270320" y="385444"/>
                  </a:cubicBezTo>
                  <a:close/>
                  <a:moveTo>
                    <a:pt x="10601" y="374843"/>
                  </a:moveTo>
                  <a:lnTo>
                    <a:pt x="265019" y="374843"/>
                  </a:lnTo>
                  <a:lnTo>
                    <a:pt x="265019" y="87456"/>
                  </a:lnTo>
                  <a:lnTo>
                    <a:pt x="188164" y="10601"/>
                  </a:lnTo>
                  <a:lnTo>
                    <a:pt x="10601" y="10601"/>
                  </a:lnTo>
                  <a:lnTo>
                    <a:pt x="10601" y="374843"/>
                  </a:lnTo>
                  <a:close/>
                </a:path>
              </a:pathLst>
            </a:custGeom>
            <a:grpFill/>
            <a:ln w="5296"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C993067-D419-4EB5-A4F5-DAFE933977F8}"/>
                </a:ext>
              </a:extLst>
            </p:cNvPr>
            <p:cNvSpPr/>
            <p:nvPr/>
          </p:nvSpPr>
          <p:spPr>
            <a:xfrm>
              <a:off x="10856012" y="1516750"/>
              <a:ext cx="90107" cy="90107"/>
            </a:xfrm>
            <a:custGeom>
              <a:avLst/>
              <a:gdLst>
                <a:gd name="connsiteX0" fmla="*/ 85283 w 90106"/>
                <a:gd name="connsiteY0" fmla="*/ 90552 h 90106"/>
                <a:gd name="connsiteX1" fmla="*/ 5300 w 90106"/>
                <a:gd name="connsiteY1" fmla="*/ 90552 h 90106"/>
                <a:gd name="connsiteX2" fmla="*/ 0 w 90106"/>
                <a:gd name="connsiteY2" fmla="*/ 85252 h 90106"/>
                <a:gd name="connsiteX3" fmla="*/ 0 w 90106"/>
                <a:gd name="connsiteY3" fmla="*/ 5269 h 90106"/>
                <a:gd name="connsiteX4" fmla="*/ 3286 w 90106"/>
                <a:gd name="connsiteY4" fmla="*/ 393 h 90106"/>
                <a:gd name="connsiteX5" fmla="*/ 9063 w 90106"/>
                <a:gd name="connsiteY5" fmla="*/ 1559 h 90106"/>
                <a:gd name="connsiteX6" fmla="*/ 89046 w 90106"/>
                <a:gd name="connsiteY6" fmla="*/ 81542 h 90106"/>
                <a:gd name="connsiteX7" fmla="*/ 90212 w 90106"/>
                <a:gd name="connsiteY7" fmla="*/ 87319 h 90106"/>
                <a:gd name="connsiteX8" fmla="*/ 85283 w 90106"/>
                <a:gd name="connsiteY8" fmla="*/ 90552 h 90106"/>
                <a:gd name="connsiteX9" fmla="*/ 10601 w 90106"/>
                <a:gd name="connsiteY9" fmla="*/ 79951 h 90106"/>
                <a:gd name="connsiteX10" fmla="*/ 72509 w 90106"/>
                <a:gd name="connsiteY10" fmla="*/ 79951 h 90106"/>
                <a:gd name="connsiteX11" fmla="*/ 10601 w 90106"/>
                <a:gd name="connsiteY11" fmla="*/ 18043 h 90106"/>
                <a:gd name="connsiteX12" fmla="*/ 10601 w 90106"/>
                <a:gd name="connsiteY12" fmla="*/ 79951 h 9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106" h="90106">
                  <a:moveTo>
                    <a:pt x="85283" y="90552"/>
                  </a:moveTo>
                  <a:lnTo>
                    <a:pt x="5300" y="90552"/>
                  </a:lnTo>
                  <a:cubicBezTo>
                    <a:pt x="2385" y="90552"/>
                    <a:pt x="0" y="88167"/>
                    <a:pt x="0" y="85252"/>
                  </a:cubicBezTo>
                  <a:lnTo>
                    <a:pt x="0" y="5269"/>
                  </a:lnTo>
                  <a:cubicBezTo>
                    <a:pt x="0" y="3149"/>
                    <a:pt x="1272" y="1188"/>
                    <a:pt x="3286" y="393"/>
                  </a:cubicBezTo>
                  <a:cubicBezTo>
                    <a:pt x="5300" y="-402"/>
                    <a:pt x="7526" y="22"/>
                    <a:pt x="9063" y="1559"/>
                  </a:cubicBezTo>
                  <a:lnTo>
                    <a:pt x="89046" y="81542"/>
                  </a:lnTo>
                  <a:cubicBezTo>
                    <a:pt x="90583" y="83079"/>
                    <a:pt x="91007" y="85358"/>
                    <a:pt x="90212" y="87319"/>
                  </a:cubicBezTo>
                  <a:cubicBezTo>
                    <a:pt x="89364" y="89280"/>
                    <a:pt x="87456" y="90552"/>
                    <a:pt x="85283" y="90552"/>
                  </a:cubicBezTo>
                  <a:close/>
                  <a:moveTo>
                    <a:pt x="10601" y="79951"/>
                  </a:moveTo>
                  <a:lnTo>
                    <a:pt x="72509" y="79951"/>
                  </a:lnTo>
                  <a:lnTo>
                    <a:pt x="10601" y="18043"/>
                  </a:lnTo>
                  <a:lnTo>
                    <a:pt x="10601" y="79951"/>
                  </a:lnTo>
                  <a:close/>
                </a:path>
              </a:pathLst>
            </a:custGeom>
            <a:grpFill/>
            <a:ln w="5296"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C3E5E1E-DE24-475E-A576-2F63FD5B1266}"/>
                </a:ext>
              </a:extLst>
            </p:cNvPr>
            <p:cNvSpPr/>
            <p:nvPr/>
          </p:nvSpPr>
          <p:spPr>
            <a:xfrm>
              <a:off x="10990058" y="1634016"/>
              <a:ext cx="53004" cy="180213"/>
            </a:xfrm>
            <a:custGeom>
              <a:avLst/>
              <a:gdLst>
                <a:gd name="connsiteX0" fmla="*/ 5460 w 53003"/>
                <a:gd name="connsiteY0" fmla="*/ 184718 h 180213"/>
                <a:gd name="connsiteX1" fmla="*/ 159 w 53003"/>
                <a:gd name="connsiteY1" fmla="*/ 179418 h 180213"/>
                <a:gd name="connsiteX2" fmla="*/ 0 w 53003"/>
                <a:gd name="connsiteY2" fmla="*/ 5353 h 180213"/>
                <a:gd name="connsiteX3" fmla="*/ 5300 w 53003"/>
                <a:gd name="connsiteY3" fmla="*/ 53 h 180213"/>
                <a:gd name="connsiteX4" fmla="*/ 5300 w 53003"/>
                <a:gd name="connsiteY4" fmla="*/ 53 h 180213"/>
                <a:gd name="connsiteX5" fmla="*/ 10601 w 53003"/>
                <a:gd name="connsiteY5" fmla="*/ 5353 h 180213"/>
                <a:gd name="connsiteX6" fmla="*/ 10760 w 53003"/>
                <a:gd name="connsiteY6" fmla="*/ 174118 h 180213"/>
                <a:gd name="connsiteX7" fmla="*/ 44842 w 53003"/>
                <a:gd name="connsiteY7" fmla="*/ 174065 h 180213"/>
                <a:gd name="connsiteX8" fmla="*/ 44683 w 53003"/>
                <a:gd name="connsiteY8" fmla="*/ 5300 h 180213"/>
                <a:gd name="connsiteX9" fmla="*/ 49983 w 53003"/>
                <a:gd name="connsiteY9" fmla="*/ 0 h 180213"/>
                <a:gd name="connsiteX10" fmla="*/ 49983 w 53003"/>
                <a:gd name="connsiteY10" fmla="*/ 0 h 180213"/>
                <a:gd name="connsiteX11" fmla="*/ 55283 w 53003"/>
                <a:gd name="connsiteY11" fmla="*/ 5300 h 180213"/>
                <a:gd name="connsiteX12" fmla="*/ 55442 w 53003"/>
                <a:gd name="connsiteY12" fmla="*/ 179365 h 180213"/>
                <a:gd name="connsiteX13" fmla="*/ 50142 w 53003"/>
                <a:gd name="connsiteY13" fmla="*/ 184665 h 180213"/>
                <a:gd name="connsiteX14" fmla="*/ 5460 w 53003"/>
                <a:gd name="connsiteY14" fmla="*/ 184718 h 180213"/>
                <a:gd name="connsiteX15" fmla="*/ 5460 w 53003"/>
                <a:gd name="connsiteY15" fmla="*/ 184718 h 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03" h="180213">
                  <a:moveTo>
                    <a:pt x="5460" y="184718"/>
                  </a:moveTo>
                  <a:cubicBezTo>
                    <a:pt x="2544" y="184718"/>
                    <a:pt x="159" y="182333"/>
                    <a:pt x="159" y="179418"/>
                  </a:cubicBezTo>
                  <a:lnTo>
                    <a:pt x="0" y="5353"/>
                  </a:lnTo>
                  <a:cubicBezTo>
                    <a:pt x="0" y="2438"/>
                    <a:pt x="2386" y="53"/>
                    <a:pt x="5300" y="53"/>
                  </a:cubicBezTo>
                  <a:lnTo>
                    <a:pt x="5300" y="53"/>
                  </a:lnTo>
                  <a:cubicBezTo>
                    <a:pt x="8216" y="53"/>
                    <a:pt x="10601" y="2438"/>
                    <a:pt x="10601" y="5353"/>
                  </a:cubicBezTo>
                  <a:lnTo>
                    <a:pt x="10760" y="174118"/>
                  </a:lnTo>
                  <a:lnTo>
                    <a:pt x="44842" y="174065"/>
                  </a:lnTo>
                  <a:lnTo>
                    <a:pt x="44683" y="5300"/>
                  </a:lnTo>
                  <a:cubicBezTo>
                    <a:pt x="44683" y="2385"/>
                    <a:pt x="47067" y="0"/>
                    <a:pt x="49983" y="0"/>
                  </a:cubicBezTo>
                  <a:lnTo>
                    <a:pt x="49983" y="0"/>
                  </a:lnTo>
                  <a:cubicBezTo>
                    <a:pt x="52898" y="0"/>
                    <a:pt x="55283" y="2385"/>
                    <a:pt x="55283" y="5300"/>
                  </a:cubicBezTo>
                  <a:lnTo>
                    <a:pt x="55442" y="179365"/>
                  </a:lnTo>
                  <a:cubicBezTo>
                    <a:pt x="55442" y="182280"/>
                    <a:pt x="53057" y="184665"/>
                    <a:pt x="50142" y="184665"/>
                  </a:cubicBezTo>
                  <a:lnTo>
                    <a:pt x="5460" y="184718"/>
                  </a:lnTo>
                  <a:lnTo>
                    <a:pt x="5460" y="184718"/>
                  </a:lnTo>
                  <a:close/>
                </a:path>
              </a:pathLst>
            </a:custGeom>
            <a:grpFill/>
            <a:ln w="5296"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85F65D-F860-45BF-9962-208B4025AC80}"/>
                </a:ext>
              </a:extLst>
            </p:cNvPr>
            <p:cNvSpPr/>
            <p:nvPr/>
          </p:nvSpPr>
          <p:spPr>
            <a:xfrm>
              <a:off x="10990244" y="1808127"/>
              <a:ext cx="53004" cy="58304"/>
            </a:xfrm>
            <a:custGeom>
              <a:avLst/>
              <a:gdLst>
                <a:gd name="connsiteX0" fmla="*/ 27271 w 53003"/>
                <a:gd name="connsiteY0" fmla="*/ 60166 h 58304"/>
                <a:gd name="connsiteX1" fmla="*/ 27271 w 53003"/>
                <a:gd name="connsiteY1" fmla="*/ 60166 h 58304"/>
                <a:gd name="connsiteX2" fmla="*/ 22447 w 53003"/>
                <a:gd name="connsiteY2" fmla="*/ 57039 h 58304"/>
                <a:gd name="connsiteX3" fmla="*/ 451 w 53003"/>
                <a:gd name="connsiteY3" fmla="*/ 7480 h 58304"/>
                <a:gd name="connsiteX4" fmla="*/ 3154 w 53003"/>
                <a:gd name="connsiteY4" fmla="*/ 484 h 58304"/>
                <a:gd name="connsiteX5" fmla="*/ 10151 w 53003"/>
                <a:gd name="connsiteY5" fmla="*/ 3187 h 58304"/>
                <a:gd name="connsiteX6" fmla="*/ 27377 w 53003"/>
                <a:gd name="connsiteY6" fmla="*/ 41986 h 58304"/>
                <a:gd name="connsiteX7" fmla="*/ 45186 w 53003"/>
                <a:gd name="connsiteY7" fmla="*/ 3081 h 58304"/>
                <a:gd name="connsiteX8" fmla="*/ 52235 w 53003"/>
                <a:gd name="connsiteY8" fmla="*/ 484 h 58304"/>
                <a:gd name="connsiteX9" fmla="*/ 54833 w 53003"/>
                <a:gd name="connsiteY9" fmla="*/ 7533 h 58304"/>
                <a:gd name="connsiteX10" fmla="*/ 32094 w 53003"/>
                <a:gd name="connsiteY10" fmla="*/ 57145 h 58304"/>
                <a:gd name="connsiteX11" fmla="*/ 27271 w 53003"/>
                <a:gd name="connsiteY11" fmla="*/ 60166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03" h="58304">
                  <a:moveTo>
                    <a:pt x="27271" y="60166"/>
                  </a:moveTo>
                  <a:cubicBezTo>
                    <a:pt x="27271" y="60166"/>
                    <a:pt x="27271" y="60166"/>
                    <a:pt x="27271" y="60166"/>
                  </a:cubicBezTo>
                  <a:cubicBezTo>
                    <a:pt x="25150" y="60166"/>
                    <a:pt x="23295" y="58947"/>
                    <a:pt x="22447" y="57039"/>
                  </a:cubicBezTo>
                  <a:lnTo>
                    <a:pt x="451" y="7480"/>
                  </a:lnTo>
                  <a:cubicBezTo>
                    <a:pt x="-715" y="4830"/>
                    <a:pt x="451" y="1650"/>
                    <a:pt x="3154" y="484"/>
                  </a:cubicBezTo>
                  <a:cubicBezTo>
                    <a:pt x="5857" y="-736"/>
                    <a:pt x="8932" y="484"/>
                    <a:pt x="10151" y="3187"/>
                  </a:cubicBezTo>
                  <a:lnTo>
                    <a:pt x="27377" y="41986"/>
                  </a:lnTo>
                  <a:lnTo>
                    <a:pt x="45186" y="3081"/>
                  </a:lnTo>
                  <a:cubicBezTo>
                    <a:pt x="46405" y="431"/>
                    <a:pt x="49532" y="-736"/>
                    <a:pt x="52235" y="484"/>
                  </a:cubicBezTo>
                  <a:cubicBezTo>
                    <a:pt x="54886" y="1703"/>
                    <a:pt x="56052" y="4830"/>
                    <a:pt x="54833" y="7533"/>
                  </a:cubicBezTo>
                  <a:lnTo>
                    <a:pt x="32094" y="57145"/>
                  </a:lnTo>
                  <a:cubicBezTo>
                    <a:pt x="31246" y="58947"/>
                    <a:pt x="29391" y="60166"/>
                    <a:pt x="27271" y="60166"/>
                  </a:cubicBezTo>
                  <a:close/>
                </a:path>
              </a:pathLst>
            </a:custGeom>
            <a:grpFill/>
            <a:ln w="5296"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8EF3BE6-D139-414D-8AC1-1175D1D9C9DF}"/>
                </a:ext>
              </a:extLst>
            </p:cNvPr>
            <p:cNvSpPr/>
            <p:nvPr/>
          </p:nvSpPr>
          <p:spPr>
            <a:xfrm>
              <a:off x="10982267" y="1516771"/>
              <a:ext cx="68905" cy="127209"/>
            </a:xfrm>
            <a:custGeom>
              <a:avLst/>
              <a:gdLst>
                <a:gd name="connsiteX0" fmla="*/ 5406 w 68905"/>
                <a:gd name="connsiteY0" fmla="*/ 127898 h 127209"/>
                <a:gd name="connsiteX1" fmla="*/ 106 w 68905"/>
                <a:gd name="connsiteY1" fmla="*/ 122598 h 127209"/>
                <a:gd name="connsiteX2" fmla="*/ 0 w 68905"/>
                <a:gd name="connsiteY2" fmla="*/ 5353 h 127209"/>
                <a:gd name="connsiteX3" fmla="*/ 1537 w 68905"/>
                <a:gd name="connsiteY3" fmla="*/ 1590 h 127209"/>
                <a:gd name="connsiteX4" fmla="*/ 5300 w 68905"/>
                <a:gd name="connsiteY4" fmla="*/ 53 h 127209"/>
                <a:gd name="connsiteX5" fmla="*/ 64612 w 68905"/>
                <a:gd name="connsiteY5" fmla="*/ 0 h 127209"/>
                <a:gd name="connsiteX6" fmla="*/ 64612 w 68905"/>
                <a:gd name="connsiteY6" fmla="*/ 0 h 127209"/>
                <a:gd name="connsiteX7" fmla="*/ 68375 w 68905"/>
                <a:gd name="connsiteY7" fmla="*/ 1537 h 127209"/>
                <a:gd name="connsiteX8" fmla="*/ 69912 w 68905"/>
                <a:gd name="connsiteY8" fmla="*/ 5300 h 127209"/>
                <a:gd name="connsiteX9" fmla="*/ 70018 w 68905"/>
                <a:gd name="connsiteY9" fmla="*/ 122545 h 127209"/>
                <a:gd name="connsiteX10" fmla="*/ 64718 w 68905"/>
                <a:gd name="connsiteY10" fmla="*/ 127845 h 127209"/>
                <a:gd name="connsiteX11" fmla="*/ 5406 w 68905"/>
                <a:gd name="connsiteY11" fmla="*/ 127898 h 127209"/>
                <a:gd name="connsiteX12" fmla="*/ 5406 w 68905"/>
                <a:gd name="connsiteY12" fmla="*/ 127898 h 127209"/>
                <a:gd name="connsiteX13" fmla="*/ 10601 w 68905"/>
                <a:gd name="connsiteY13" fmla="*/ 10601 h 127209"/>
                <a:gd name="connsiteX14" fmla="*/ 10707 w 68905"/>
                <a:gd name="connsiteY14" fmla="*/ 117245 h 127209"/>
                <a:gd name="connsiteX15" fmla="*/ 59417 w 68905"/>
                <a:gd name="connsiteY15" fmla="*/ 117192 h 127209"/>
                <a:gd name="connsiteX16" fmla="*/ 59312 w 68905"/>
                <a:gd name="connsiteY16" fmla="*/ 10548 h 127209"/>
                <a:gd name="connsiteX17" fmla="*/ 10601 w 68905"/>
                <a:gd name="connsiteY17" fmla="*/ 10601 h 1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5" h="127209">
                  <a:moveTo>
                    <a:pt x="5406" y="127898"/>
                  </a:moveTo>
                  <a:cubicBezTo>
                    <a:pt x="2491" y="127898"/>
                    <a:pt x="106" y="125513"/>
                    <a:pt x="106" y="122598"/>
                  </a:cubicBezTo>
                  <a:lnTo>
                    <a:pt x="0" y="5353"/>
                  </a:lnTo>
                  <a:cubicBezTo>
                    <a:pt x="0" y="3922"/>
                    <a:pt x="530" y="2597"/>
                    <a:pt x="1537" y="1590"/>
                  </a:cubicBezTo>
                  <a:cubicBezTo>
                    <a:pt x="2544" y="583"/>
                    <a:pt x="3869" y="53"/>
                    <a:pt x="5300" y="53"/>
                  </a:cubicBezTo>
                  <a:lnTo>
                    <a:pt x="64612" y="0"/>
                  </a:lnTo>
                  <a:lnTo>
                    <a:pt x="64612" y="0"/>
                  </a:lnTo>
                  <a:cubicBezTo>
                    <a:pt x="65990" y="0"/>
                    <a:pt x="67368" y="530"/>
                    <a:pt x="68375" y="1537"/>
                  </a:cubicBezTo>
                  <a:cubicBezTo>
                    <a:pt x="69382" y="2544"/>
                    <a:pt x="69912" y="3869"/>
                    <a:pt x="69912" y="5300"/>
                  </a:cubicBezTo>
                  <a:lnTo>
                    <a:pt x="70018" y="122545"/>
                  </a:lnTo>
                  <a:cubicBezTo>
                    <a:pt x="70018" y="125460"/>
                    <a:pt x="67633" y="127845"/>
                    <a:pt x="64718" y="127845"/>
                  </a:cubicBezTo>
                  <a:lnTo>
                    <a:pt x="5406" y="127898"/>
                  </a:lnTo>
                  <a:lnTo>
                    <a:pt x="5406" y="127898"/>
                  </a:lnTo>
                  <a:close/>
                  <a:moveTo>
                    <a:pt x="10601" y="10601"/>
                  </a:moveTo>
                  <a:lnTo>
                    <a:pt x="10707" y="117245"/>
                  </a:lnTo>
                  <a:lnTo>
                    <a:pt x="59417" y="117192"/>
                  </a:lnTo>
                  <a:lnTo>
                    <a:pt x="59312" y="10548"/>
                  </a:lnTo>
                  <a:lnTo>
                    <a:pt x="10601" y="10601"/>
                  </a:lnTo>
                  <a:close/>
                </a:path>
              </a:pathLst>
            </a:custGeom>
            <a:grpFill/>
            <a:ln w="5296"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4AF9EE2-A9DA-4590-B751-D282BB35F00C}"/>
                </a:ext>
              </a:extLst>
            </p:cNvPr>
            <p:cNvSpPr/>
            <p:nvPr/>
          </p:nvSpPr>
          <p:spPr>
            <a:xfrm>
              <a:off x="11023186" y="1541630"/>
              <a:ext cx="10601" cy="74205"/>
            </a:xfrm>
            <a:custGeom>
              <a:avLst/>
              <a:gdLst>
                <a:gd name="connsiteX0" fmla="*/ 5353 w 10600"/>
                <a:gd name="connsiteY0" fmla="*/ 77068 h 74205"/>
                <a:gd name="connsiteX1" fmla="*/ 53 w 10600"/>
                <a:gd name="connsiteY1" fmla="*/ 71767 h 74205"/>
                <a:gd name="connsiteX2" fmla="*/ 0 w 10600"/>
                <a:gd name="connsiteY2" fmla="*/ 5300 h 74205"/>
                <a:gd name="connsiteX3" fmla="*/ 5300 w 10600"/>
                <a:gd name="connsiteY3" fmla="*/ 0 h 74205"/>
                <a:gd name="connsiteX4" fmla="*/ 5300 w 10600"/>
                <a:gd name="connsiteY4" fmla="*/ 0 h 74205"/>
                <a:gd name="connsiteX5" fmla="*/ 10601 w 10600"/>
                <a:gd name="connsiteY5" fmla="*/ 5300 h 74205"/>
                <a:gd name="connsiteX6" fmla="*/ 10654 w 10600"/>
                <a:gd name="connsiteY6" fmla="*/ 71767 h 74205"/>
                <a:gd name="connsiteX7" fmla="*/ 5353 w 10600"/>
                <a:gd name="connsiteY7" fmla="*/ 77068 h 74205"/>
                <a:gd name="connsiteX8" fmla="*/ 5353 w 10600"/>
                <a:gd name="connsiteY8" fmla="*/ 77068 h 7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74205">
                  <a:moveTo>
                    <a:pt x="5353" y="77068"/>
                  </a:moveTo>
                  <a:cubicBezTo>
                    <a:pt x="2439" y="77068"/>
                    <a:pt x="53" y="74682"/>
                    <a:pt x="53" y="71767"/>
                  </a:cubicBezTo>
                  <a:lnTo>
                    <a:pt x="0" y="5300"/>
                  </a:lnTo>
                  <a:cubicBezTo>
                    <a:pt x="0" y="2385"/>
                    <a:pt x="2386" y="0"/>
                    <a:pt x="5300" y="0"/>
                  </a:cubicBezTo>
                  <a:lnTo>
                    <a:pt x="5300" y="0"/>
                  </a:lnTo>
                  <a:cubicBezTo>
                    <a:pt x="8216" y="0"/>
                    <a:pt x="10601" y="2385"/>
                    <a:pt x="10601" y="5300"/>
                  </a:cubicBezTo>
                  <a:lnTo>
                    <a:pt x="10654" y="71767"/>
                  </a:lnTo>
                  <a:cubicBezTo>
                    <a:pt x="10707" y="74682"/>
                    <a:pt x="8322" y="77068"/>
                    <a:pt x="5353" y="77068"/>
                  </a:cubicBezTo>
                  <a:lnTo>
                    <a:pt x="5353" y="77068"/>
                  </a:lnTo>
                  <a:close/>
                </a:path>
              </a:pathLst>
            </a:custGeom>
            <a:grpFill/>
            <a:ln w="5296"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5B5E819-633F-464B-8A6F-E09FE5C98FAE}"/>
                </a:ext>
              </a:extLst>
            </p:cNvPr>
            <p:cNvSpPr/>
            <p:nvPr/>
          </p:nvSpPr>
          <p:spPr>
            <a:xfrm>
              <a:off x="11016296" y="1677426"/>
              <a:ext cx="10601" cy="106008"/>
            </a:xfrm>
            <a:custGeom>
              <a:avLst/>
              <a:gdLst>
                <a:gd name="connsiteX0" fmla="*/ 5406 w 10600"/>
                <a:gd name="connsiteY0" fmla="*/ 109347 h 106007"/>
                <a:gd name="connsiteX1" fmla="*/ 106 w 10600"/>
                <a:gd name="connsiteY1" fmla="*/ 104047 h 106007"/>
                <a:gd name="connsiteX2" fmla="*/ 0 w 10600"/>
                <a:gd name="connsiteY2" fmla="*/ 5300 h 106007"/>
                <a:gd name="connsiteX3" fmla="*/ 5300 w 10600"/>
                <a:gd name="connsiteY3" fmla="*/ 0 h 106007"/>
                <a:gd name="connsiteX4" fmla="*/ 5300 w 10600"/>
                <a:gd name="connsiteY4" fmla="*/ 0 h 106007"/>
                <a:gd name="connsiteX5" fmla="*/ 10601 w 10600"/>
                <a:gd name="connsiteY5" fmla="*/ 5300 h 106007"/>
                <a:gd name="connsiteX6" fmla="*/ 10707 w 10600"/>
                <a:gd name="connsiteY6" fmla="*/ 104047 h 106007"/>
                <a:gd name="connsiteX7" fmla="*/ 5406 w 10600"/>
                <a:gd name="connsiteY7" fmla="*/ 109347 h 106007"/>
                <a:gd name="connsiteX8" fmla="*/ 5406 w 10600"/>
                <a:gd name="connsiteY8" fmla="*/ 109347 h 10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106007">
                  <a:moveTo>
                    <a:pt x="5406" y="109347"/>
                  </a:moveTo>
                  <a:cubicBezTo>
                    <a:pt x="2491" y="109347"/>
                    <a:pt x="106" y="106962"/>
                    <a:pt x="106" y="104047"/>
                  </a:cubicBezTo>
                  <a:lnTo>
                    <a:pt x="0" y="5300"/>
                  </a:lnTo>
                  <a:cubicBezTo>
                    <a:pt x="0" y="2385"/>
                    <a:pt x="2385" y="0"/>
                    <a:pt x="5300" y="0"/>
                  </a:cubicBezTo>
                  <a:lnTo>
                    <a:pt x="5300" y="0"/>
                  </a:lnTo>
                  <a:cubicBezTo>
                    <a:pt x="8215" y="0"/>
                    <a:pt x="10601" y="2385"/>
                    <a:pt x="10601" y="5300"/>
                  </a:cubicBezTo>
                  <a:lnTo>
                    <a:pt x="10707" y="104047"/>
                  </a:lnTo>
                  <a:cubicBezTo>
                    <a:pt x="10707" y="107015"/>
                    <a:pt x="8321" y="109347"/>
                    <a:pt x="5406" y="109347"/>
                  </a:cubicBezTo>
                  <a:lnTo>
                    <a:pt x="5406" y="109347"/>
                  </a:lnTo>
                  <a:close/>
                </a:path>
              </a:pathLst>
            </a:custGeom>
            <a:grpFill/>
            <a:ln w="5296"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BE1B847-DD77-4075-A108-6E1AF3BEC227}"/>
                </a:ext>
              </a:extLst>
            </p:cNvPr>
            <p:cNvSpPr/>
            <p:nvPr/>
          </p:nvSpPr>
          <p:spPr>
            <a:xfrm>
              <a:off x="10717301" y="1589016"/>
              <a:ext cx="111308" cy="10601"/>
            </a:xfrm>
            <a:custGeom>
              <a:avLst/>
              <a:gdLst>
                <a:gd name="connsiteX0" fmla="*/ 110884 w 111308"/>
                <a:gd name="connsiteY0" fmla="*/ 10601 h 10600"/>
                <a:gd name="connsiteX1" fmla="*/ 5300 w 111308"/>
                <a:gd name="connsiteY1" fmla="*/ 10601 h 10600"/>
                <a:gd name="connsiteX2" fmla="*/ 0 w 111308"/>
                <a:gd name="connsiteY2" fmla="*/ 5300 h 10600"/>
                <a:gd name="connsiteX3" fmla="*/ 5300 w 111308"/>
                <a:gd name="connsiteY3" fmla="*/ 0 h 10600"/>
                <a:gd name="connsiteX4" fmla="*/ 110884 w 111308"/>
                <a:gd name="connsiteY4" fmla="*/ 0 h 10600"/>
                <a:gd name="connsiteX5" fmla="*/ 116185 w 111308"/>
                <a:gd name="connsiteY5" fmla="*/ 5300 h 10600"/>
                <a:gd name="connsiteX6" fmla="*/ 110884 w 111308"/>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08" h="10600">
                  <a:moveTo>
                    <a:pt x="110884" y="10601"/>
                  </a:moveTo>
                  <a:lnTo>
                    <a:pt x="5300" y="10601"/>
                  </a:lnTo>
                  <a:cubicBezTo>
                    <a:pt x="2385" y="10601"/>
                    <a:pt x="0" y="8216"/>
                    <a:pt x="0" y="5300"/>
                  </a:cubicBezTo>
                  <a:cubicBezTo>
                    <a:pt x="0" y="2385"/>
                    <a:pt x="2385" y="0"/>
                    <a:pt x="5300" y="0"/>
                  </a:cubicBezTo>
                  <a:lnTo>
                    <a:pt x="110884" y="0"/>
                  </a:lnTo>
                  <a:cubicBezTo>
                    <a:pt x="113799" y="0"/>
                    <a:pt x="116185" y="2385"/>
                    <a:pt x="116185" y="5300"/>
                  </a:cubicBezTo>
                  <a:cubicBezTo>
                    <a:pt x="116185" y="8216"/>
                    <a:pt x="113799" y="10601"/>
                    <a:pt x="110884" y="10601"/>
                  </a:cubicBezTo>
                  <a:close/>
                </a:path>
              </a:pathLst>
            </a:custGeom>
            <a:grpFill/>
            <a:ln w="5296"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6D59BFF-E182-4810-8C00-D33F6FCD94D5}"/>
                </a:ext>
              </a:extLst>
            </p:cNvPr>
            <p:cNvSpPr/>
            <p:nvPr/>
          </p:nvSpPr>
          <p:spPr>
            <a:xfrm>
              <a:off x="10717301" y="163788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A3051C6-DCEF-49B6-90B7-6031A062A715}"/>
                </a:ext>
              </a:extLst>
            </p:cNvPr>
            <p:cNvSpPr/>
            <p:nvPr/>
          </p:nvSpPr>
          <p:spPr>
            <a:xfrm>
              <a:off x="10717301" y="168675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D8AA6D7-7C23-42A2-AFC2-A968474198E7}"/>
                </a:ext>
              </a:extLst>
            </p:cNvPr>
            <p:cNvSpPr/>
            <p:nvPr/>
          </p:nvSpPr>
          <p:spPr>
            <a:xfrm>
              <a:off x="10717301" y="173562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616F0DB8-8AD8-409A-BF8F-2BFF38397417}"/>
                </a:ext>
              </a:extLst>
            </p:cNvPr>
            <p:cNvSpPr/>
            <p:nvPr/>
          </p:nvSpPr>
          <p:spPr>
            <a:xfrm>
              <a:off x="10717301" y="178449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473FC94-6DD8-45D3-89C7-DBB910FF6BE5}"/>
                </a:ext>
              </a:extLst>
            </p:cNvPr>
            <p:cNvSpPr/>
            <p:nvPr/>
          </p:nvSpPr>
          <p:spPr>
            <a:xfrm>
              <a:off x="10717301" y="1833363"/>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grpSp>
      <p:cxnSp>
        <p:nvCxnSpPr>
          <p:cNvPr id="3" name="Straight Connector 2">
            <a:extLst>
              <a:ext uri="{FF2B5EF4-FFF2-40B4-BE49-F238E27FC236}">
                <a16:creationId xmlns:a16="http://schemas.microsoft.com/office/drawing/2014/main" id="{2C403C90-142C-4591-BE6E-24588FD92C89}"/>
              </a:ext>
            </a:extLst>
          </p:cNvPr>
          <p:cNvCxnSpPr/>
          <p:nvPr/>
        </p:nvCxnSpPr>
        <p:spPr>
          <a:xfrm>
            <a:off x="1132602" y="2130040"/>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3EEBDD2-1511-4E1E-9A2C-8EB0E0696307}"/>
              </a:ext>
            </a:extLst>
          </p:cNvPr>
          <p:cNvCxnSpPr/>
          <p:nvPr/>
        </p:nvCxnSpPr>
        <p:spPr>
          <a:xfrm>
            <a:off x="1132602" y="2946159"/>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5D0267D-F797-4B12-BE60-E007064D8EB9}"/>
              </a:ext>
            </a:extLst>
          </p:cNvPr>
          <p:cNvCxnSpPr/>
          <p:nvPr/>
        </p:nvCxnSpPr>
        <p:spPr>
          <a:xfrm>
            <a:off x="1132602" y="3762278"/>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1" name="Rectangle: Rounded Corners 220">
            <a:extLst>
              <a:ext uri="{FF2B5EF4-FFF2-40B4-BE49-F238E27FC236}">
                <a16:creationId xmlns:a16="http://schemas.microsoft.com/office/drawing/2014/main" id="{92E1CB79-6E87-4B07-BCA2-EF90A793ED63}"/>
              </a:ext>
            </a:extLst>
          </p:cNvPr>
          <p:cNvSpPr/>
          <p:nvPr/>
        </p:nvSpPr>
        <p:spPr>
          <a:xfrm>
            <a:off x="4673467" y="763929"/>
            <a:ext cx="3827294" cy="4062714"/>
          </a:xfrm>
          <a:prstGeom prst="roundRect">
            <a:avLst>
              <a:gd name="adj" fmla="val 11862"/>
            </a:avLst>
          </a:prstGeom>
          <a:solidFill>
            <a:schemeClr val="bg1"/>
          </a:solidFill>
          <a:ln>
            <a:noFill/>
          </a:ln>
          <a:effectLst>
            <a:outerShdw blurRad="1003300" dist="342900" dir="5400000" algn="t" rotWithShape="0">
              <a:schemeClr val="accent1">
                <a:alpha val="40000"/>
              </a:schemeClr>
            </a:outerShdw>
          </a:effectLst>
        </p:spPr>
        <p:txBody>
          <a:bodyPr vert="horz" wrap="square" lIns="34286" tIns="17143" rIns="34286" bIns="17143" numCol="1" anchor="t" anchorCtr="0" compatLnSpc="1">
            <a:prstTxWarp prst="textNoShape">
              <a:avLst/>
            </a:prstTxWarp>
          </a:bodyPr>
          <a:lstStyle/>
          <a:p>
            <a:pPr defTabSz="171450">
              <a:defRPr/>
            </a:pPr>
            <a:endParaRPr lang="en-US" sz="675">
              <a:solidFill>
                <a:srgbClr val="172144"/>
              </a:solidFill>
              <a:latin typeface="Calibri"/>
            </a:endParaRPr>
          </a:p>
        </p:txBody>
      </p:sp>
      <p:sp>
        <p:nvSpPr>
          <p:cNvPr id="222" name="Rectangle 221">
            <a:extLst>
              <a:ext uri="{FF2B5EF4-FFF2-40B4-BE49-F238E27FC236}">
                <a16:creationId xmlns:a16="http://schemas.microsoft.com/office/drawing/2014/main" id="{034952DF-9198-4429-B3C3-B059753FAB71}"/>
              </a:ext>
            </a:extLst>
          </p:cNvPr>
          <p:cNvSpPr/>
          <p:nvPr/>
        </p:nvSpPr>
        <p:spPr>
          <a:xfrm>
            <a:off x="5283122" y="2061804"/>
            <a:ext cx="232598" cy="300082"/>
          </a:xfrm>
          <a:prstGeom prst="rect">
            <a:avLst/>
          </a:prstGeom>
        </p:spPr>
        <p:txBody>
          <a:bodyPr wrap="square">
            <a:spAutoFit/>
          </a:bodyPr>
          <a:lstStyle/>
          <a:p>
            <a:pPr algn="ctr" defTabSz="171450">
              <a:defRPr/>
            </a:pPr>
            <a:endParaRPr lang="en-US" sz="2475" dirty="0">
              <a:solidFill>
                <a:srgbClr val="377DFF"/>
              </a:solidFill>
              <a:latin typeface="Designball-Charts-01" pitchFamily="2" charset="0"/>
              <a:cs typeface="Arial" panose="020B0604020202020204" pitchFamily="34" charset="0"/>
            </a:endParaRPr>
          </a:p>
        </p:txBody>
      </p:sp>
      <p:sp>
        <p:nvSpPr>
          <p:cNvPr id="223" name="TextBox 222">
            <a:extLst>
              <a:ext uri="{FF2B5EF4-FFF2-40B4-BE49-F238E27FC236}">
                <a16:creationId xmlns:a16="http://schemas.microsoft.com/office/drawing/2014/main" id="{1D1E30FE-E5CB-42A2-9A32-BEC4DE3D09D3}"/>
              </a:ext>
            </a:extLst>
          </p:cNvPr>
          <p:cNvSpPr txBox="1"/>
          <p:nvPr/>
        </p:nvSpPr>
        <p:spPr>
          <a:xfrm>
            <a:off x="5145697" y="2075018"/>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On the other hand, Maxson </a:t>
            </a:r>
            <a:r>
              <a:rPr lang="en-US" sz="1100" i="1" dirty="0">
                <a:ea typeface="Calibri" panose="020F0502020204030204" pitchFamily="34" charset="0"/>
              </a:rPr>
              <a:t>et. al.</a:t>
            </a:r>
            <a:r>
              <a:rPr lang="en-US" sz="1100" dirty="0">
                <a:ea typeface="Calibri" panose="020F0502020204030204" pitchFamily="34" charset="0"/>
              </a:rPr>
              <a:t> used a SLM for shaping the drive laser of a dc photoemission gun.</a:t>
            </a:r>
            <a:endParaRPr lang="en-US" sz="1100" b="1" dirty="0">
              <a:solidFill>
                <a:srgbClr val="377DFF"/>
              </a:solidFill>
              <a:latin typeface="Calibri"/>
            </a:endParaRPr>
          </a:p>
        </p:txBody>
      </p:sp>
      <p:sp>
        <p:nvSpPr>
          <p:cNvPr id="225" name="TextBox 224">
            <a:extLst>
              <a:ext uri="{FF2B5EF4-FFF2-40B4-BE49-F238E27FC236}">
                <a16:creationId xmlns:a16="http://schemas.microsoft.com/office/drawing/2014/main" id="{5CF4DE78-8EF5-4AEB-AD42-22A08A9B961C}"/>
              </a:ext>
            </a:extLst>
          </p:cNvPr>
          <p:cNvSpPr txBox="1"/>
          <p:nvPr/>
        </p:nvSpPr>
        <p:spPr>
          <a:xfrm>
            <a:off x="5215125" y="2937591"/>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The authors created a simple shaping algorithm which results in a detailed transverse laser shaping with very high fidelity.</a:t>
            </a:r>
            <a:endParaRPr lang="en-US" sz="1100" b="1" dirty="0">
              <a:latin typeface="Calibri"/>
            </a:endParaRPr>
          </a:p>
        </p:txBody>
      </p:sp>
      <p:sp>
        <p:nvSpPr>
          <p:cNvPr id="226" name="TextBox 225">
            <a:extLst>
              <a:ext uri="{FF2B5EF4-FFF2-40B4-BE49-F238E27FC236}">
                <a16:creationId xmlns:a16="http://schemas.microsoft.com/office/drawing/2014/main" id="{2D346FC2-95AF-4E42-81B1-7939DD9A3F3D}"/>
              </a:ext>
            </a:extLst>
          </p:cNvPr>
          <p:cNvSpPr txBox="1"/>
          <p:nvPr/>
        </p:nvSpPr>
        <p:spPr>
          <a:xfrm>
            <a:off x="5316314" y="1069035"/>
            <a:ext cx="2934209" cy="892552"/>
          </a:xfrm>
          <a:prstGeom prst="rect">
            <a:avLst/>
          </a:prstGeom>
          <a:noFill/>
        </p:spPr>
        <p:txBody>
          <a:bodyPr wrap="square" rtlCol="0">
            <a:spAutoFit/>
          </a:bodyPr>
          <a:lstStyle/>
          <a:p>
            <a:pPr algn="ctr" defTabSz="171450">
              <a:defRPr/>
            </a:pPr>
            <a:r>
              <a:rPr lang="en-US" sz="1300" b="1" dirty="0">
                <a:latin typeface="Century Gothic" panose="020B0502020202020204" pitchFamily="34" charset="0"/>
              </a:rPr>
              <a:t>Adaptive electron beam shaping using a photoemission gun</a:t>
            </a:r>
            <a:br>
              <a:rPr lang="en-US" sz="1300" b="1" dirty="0">
                <a:latin typeface="Century Gothic" panose="020B0502020202020204" pitchFamily="34" charset="0"/>
              </a:rPr>
            </a:br>
            <a:r>
              <a:rPr lang="en-US" sz="1300" b="1" dirty="0">
                <a:latin typeface="Century Gothic" panose="020B0502020202020204" pitchFamily="34" charset="0"/>
              </a:rPr>
              <a:t>and spatial light modulator </a:t>
            </a:r>
            <a:br>
              <a:rPr lang="en-US" sz="1300" b="1" dirty="0">
                <a:latin typeface="Century Gothic" panose="020B0502020202020204" pitchFamily="34" charset="0"/>
              </a:rPr>
            </a:br>
            <a:endParaRPr lang="en-US" sz="1300" b="1" dirty="0">
              <a:latin typeface="Century Gothic" panose="020B0502020202020204" pitchFamily="34" charset="0"/>
            </a:endParaRPr>
          </a:p>
        </p:txBody>
      </p:sp>
      <p:sp>
        <p:nvSpPr>
          <p:cNvPr id="227" name="TextBox 226">
            <a:extLst>
              <a:ext uri="{FF2B5EF4-FFF2-40B4-BE49-F238E27FC236}">
                <a16:creationId xmlns:a16="http://schemas.microsoft.com/office/drawing/2014/main" id="{229D143B-9894-4B26-A786-28B369C44CCB}"/>
              </a:ext>
            </a:extLst>
          </p:cNvPr>
          <p:cNvSpPr txBox="1"/>
          <p:nvPr/>
        </p:nvSpPr>
        <p:spPr>
          <a:xfrm>
            <a:off x="5124810" y="3672975"/>
            <a:ext cx="3208164" cy="769441"/>
          </a:xfrm>
          <a:prstGeom prst="rect">
            <a:avLst/>
          </a:prstGeom>
          <a:noFill/>
        </p:spPr>
        <p:txBody>
          <a:bodyPr wrap="square" rtlCol="0">
            <a:spAutoFit/>
          </a:bodyPr>
          <a:lstStyle/>
          <a:p>
            <a:pPr defTabSz="171450">
              <a:defRPr/>
            </a:pPr>
            <a:r>
              <a:rPr lang="en-US" sz="1100" dirty="0">
                <a:ea typeface="Calibri" panose="020F0502020204030204" pitchFamily="34" charset="0"/>
              </a:rPr>
              <a:t>An active feedback system was put in place which would take the unshaped electron beam image, and then create accurate detailed laser shaping further contributing to better efficiency.</a:t>
            </a:r>
            <a:endParaRPr lang="en-US" sz="1100" b="1" dirty="0">
              <a:latin typeface="Calibri"/>
            </a:endParaRPr>
          </a:p>
        </p:txBody>
      </p:sp>
      <p:sp>
        <p:nvSpPr>
          <p:cNvPr id="228" name="Rectangle 227">
            <a:extLst>
              <a:ext uri="{FF2B5EF4-FFF2-40B4-BE49-F238E27FC236}">
                <a16:creationId xmlns:a16="http://schemas.microsoft.com/office/drawing/2014/main" id="{BF4F4703-40AC-4DE0-89A9-ADBD54EDF3CD}"/>
              </a:ext>
            </a:extLst>
          </p:cNvPr>
          <p:cNvSpPr/>
          <p:nvPr/>
        </p:nvSpPr>
        <p:spPr>
          <a:xfrm>
            <a:off x="4822238" y="1105049"/>
            <a:ext cx="478250" cy="569258"/>
          </a:xfrm>
          <a:prstGeom prst="rect">
            <a:avLst/>
          </a:prstGeom>
          <a:gradFill>
            <a:gsLst>
              <a:gs pos="0">
                <a:schemeClr val="accent2">
                  <a:lumMod val="75000"/>
                </a:schemeClr>
              </a:gs>
              <a:gs pos="91000">
                <a:schemeClr val="accent3">
                  <a:lumMod val="75000"/>
                </a:schemeClr>
              </a:gs>
            </a:gsLst>
            <a:lin ang="2700000" scaled="1"/>
          </a:gradFill>
          <a:ln>
            <a:no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29" name="Group 228">
            <a:extLst>
              <a:ext uri="{FF2B5EF4-FFF2-40B4-BE49-F238E27FC236}">
                <a16:creationId xmlns:a16="http://schemas.microsoft.com/office/drawing/2014/main" id="{E8B838CE-9DE7-4D6D-9F81-D893ED857AF9}"/>
              </a:ext>
            </a:extLst>
          </p:cNvPr>
          <p:cNvGrpSpPr/>
          <p:nvPr/>
        </p:nvGrpSpPr>
        <p:grpSpPr>
          <a:xfrm>
            <a:off x="4923329" y="1220667"/>
            <a:ext cx="332925" cy="294644"/>
            <a:chOff x="10670975" y="1516718"/>
            <a:chExt cx="380197" cy="381628"/>
          </a:xfrm>
          <a:solidFill>
            <a:schemeClr val="bg1"/>
          </a:solidFill>
        </p:grpSpPr>
        <p:sp>
          <p:nvSpPr>
            <p:cNvPr id="230" name="Freeform: Shape 229">
              <a:extLst>
                <a:ext uri="{FF2B5EF4-FFF2-40B4-BE49-F238E27FC236}">
                  <a16:creationId xmlns:a16="http://schemas.microsoft.com/office/drawing/2014/main" id="{0B64215B-FABF-4A0C-814F-4E8D0285C8EA}"/>
                </a:ext>
              </a:extLst>
            </p:cNvPr>
            <p:cNvSpPr/>
            <p:nvPr/>
          </p:nvSpPr>
          <p:spPr>
            <a:xfrm>
              <a:off x="10670975" y="1516718"/>
              <a:ext cx="275620" cy="381628"/>
            </a:xfrm>
            <a:custGeom>
              <a:avLst/>
              <a:gdLst>
                <a:gd name="connsiteX0" fmla="*/ 270320 w 275620"/>
                <a:gd name="connsiteY0" fmla="*/ 385444 h 381627"/>
                <a:gd name="connsiteX1" fmla="*/ 5300 w 275620"/>
                <a:gd name="connsiteY1" fmla="*/ 385444 h 381627"/>
                <a:gd name="connsiteX2" fmla="*/ 0 w 275620"/>
                <a:gd name="connsiteY2" fmla="*/ 380144 h 381627"/>
                <a:gd name="connsiteX3" fmla="*/ 0 w 275620"/>
                <a:gd name="connsiteY3" fmla="*/ 5300 h 381627"/>
                <a:gd name="connsiteX4" fmla="*/ 5300 w 275620"/>
                <a:gd name="connsiteY4" fmla="*/ 0 h 381627"/>
                <a:gd name="connsiteX5" fmla="*/ 190337 w 275620"/>
                <a:gd name="connsiteY5" fmla="*/ 0 h 381627"/>
                <a:gd name="connsiteX6" fmla="*/ 194100 w 275620"/>
                <a:gd name="connsiteY6" fmla="*/ 1537 h 381627"/>
                <a:gd name="connsiteX7" fmla="*/ 274083 w 275620"/>
                <a:gd name="connsiteY7" fmla="*/ 81520 h 381627"/>
                <a:gd name="connsiteX8" fmla="*/ 275620 w 275620"/>
                <a:gd name="connsiteY8" fmla="*/ 85283 h 381627"/>
                <a:gd name="connsiteX9" fmla="*/ 275620 w 275620"/>
                <a:gd name="connsiteY9" fmla="*/ 380144 h 381627"/>
                <a:gd name="connsiteX10" fmla="*/ 270320 w 275620"/>
                <a:gd name="connsiteY10" fmla="*/ 385444 h 381627"/>
                <a:gd name="connsiteX11" fmla="*/ 10601 w 275620"/>
                <a:gd name="connsiteY11" fmla="*/ 374843 h 381627"/>
                <a:gd name="connsiteX12" fmla="*/ 265019 w 275620"/>
                <a:gd name="connsiteY12" fmla="*/ 374843 h 381627"/>
                <a:gd name="connsiteX13" fmla="*/ 265019 w 275620"/>
                <a:gd name="connsiteY13" fmla="*/ 87456 h 381627"/>
                <a:gd name="connsiteX14" fmla="*/ 188164 w 275620"/>
                <a:gd name="connsiteY14" fmla="*/ 10601 h 381627"/>
                <a:gd name="connsiteX15" fmla="*/ 10601 w 275620"/>
                <a:gd name="connsiteY15" fmla="*/ 10601 h 381627"/>
                <a:gd name="connsiteX16" fmla="*/ 10601 w 275620"/>
                <a:gd name="connsiteY16" fmla="*/ 37484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20" h="381627">
                  <a:moveTo>
                    <a:pt x="270320" y="385444"/>
                  </a:moveTo>
                  <a:lnTo>
                    <a:pt x="5300" y="385444"/>
                  </a:lnTo>
                  <a:cubicBezTo>
                    <a:pt x="2385" y="385444"/>
                    <a:pt x="0" y="383059"/>
                    <a:pt x="0" y="380144"/>
                  </a:cubicBezTo>
                  <a:lnTo>
                    <a:pt x="0" y="5300"/>
                  </a:lnTo>
                  <a:cubicBezTo>
                    <a:pt x="0" y="2385"/>
                    <a:pt x="2385" y="0"/>
                    <a:pt x="5300" y="0"/>
                  </a:cubicBezTo>
                  <a:lnTo>
                    <a:pt x="190337" y="0"/>
                  </a:lnTo>
                  <a:cubicBezTo>
                    <a:pt x="191768" y="0"/>
                    <a:pt x="193093" y="583"/>
                    <a:pt x="194100" y="1537"/>
                  </a:cubicBezTo>
                  <a:lnTo>
                    <a:pt x="274083" y="81520"/>
                  </a:lnTo>
                  <a:cubicBezTo>
                    <a:pt x="275090" y="82527"/>
                    <a:pt x="275620" y="83852"/>
                    <a:pt x="275620" y="85283"/>
                  </a:cubicBezTo>
                  <a:lnTo>
                    <a:pt x="275620" y="380144"/>
                  </a:lnTo>
                  <a:cubicBezTo>
                    <a:pt x="275620" y="383059"/>
                    <a:pt x="273288" y="385444"/>
                    <a:pt x="270320" y="385444"/>
                  </a:cubicBezTo>
                  <a:close/>
                  <a:moveTo>
                    <a:pt x="10601" y="374843"/>
                  </a:moveTo>
                  <a:lnTo>
                    <a:pt x="265019" y="374843"/>
                  </a:lnTo>
                  <a:lnTo>
                    <a:pt x="265019" y="87456"/>
                  </a:lnTo>
                  <a:lnTo>
                    <a:pt x="188164" y="10601"/>
                  </a:lnTo>
                  <a:lnTo>
                    <a:pt x="10601" y="10601"/>
                  </a:lnTo>
                  <a:lnTo>
                    <a:pt x="10601" y="374843"/>
                  </a:lnTo>
                  <a:close/>
                </a:path>
              </a:pathLst>
            </a:custGeom>
            <a:grpFill/>
            <a:ln w="5296"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689781D-B762-4031-8EAD-9E949FEC375C}"/>
                </a:ext>
              </a:extLst>
            </p:cNvPr>
            <p:cNvSpPr/>
            <p:nvPr/>
          </p:nvSpPr>
          <p:spPr>
            <a:xfrm>
              <a:off x="10856012" y="1516750"/>
              <a:ext cx="90107" cy="90107"/>
            </a:xfrm>
            <a:custGeom>
              <a:avLst/>
              <a:gdLst>
                <a:gd name="connsiteX0" fmla="*/ 85283 w 90106"/>
                <a:gd name="connsiteY0" fmla="*/ 90552 h 90106"/>
                <a:gd name="connsiteX1" fmla="*/ 5300 w 90106"/>
                <a:gd name="connsiteY1" fmla="*/ 90552 h 90106"/>
                <a:gd name="connsiteX2" fmla="*/ 0 w 90106"/>
                <a:gd name="connsiteY2" fmla="*/ 85252 h 90106"/>
                <a:gd name="connsiteX3" fmla="*/ 0 w 90106"/>
                <a:gd name="connsiteY3" fmla="*/ 5269 h 90106"/>
                <a:gd name="connsiteX4" fmla="*/ 3286 w 90106"/>
                <a:gd name="connsiteY4" fmla="*/ 393 h 90106"/>
                <a:gd name="connsiteX5" fmla="*/ 9063 w 90106"/>
                <a:gd name="connsiteY5" fmla="*/ 1559 h 90106"/>
                <a:gd name="connsiteX6" fmla="*/ 89046 w 90106"/>
                <a:gd name="connsiteY6" fmla="*/ 81542 h 90106"/>
                <a:gd name="connsiteX7" fmla="*/ 90212 w 90106"/>
                <a:gd name="connsiteY7" fmla="*/ 87319 h 90106"/>
                <a:gd name="connsiteX8" fmla="*/ 85283 w 90106"/>
                <a:gd name="connsiteY8" fmla="*/ 90552 h 90106"/>
                <a:gd name="connsiteX9" fmla="*/ 10601 w 90106"/>
                <a:gd name="connsiteY9" fmla="*/ 79951 h 90106"/>
                <a:gd name="connsiteX10" fmla="*/ 72509 w 90106"/>
                <a:gd name="connsiteY10" fmla="*/ 79951 h 90106"/>
                <a:gd name="connsiteX11" fmla="*/ 10601 w 90106"/>
                <a:gd name="connsiteY11" fmla="*/ 18043 h 90106"/>
                <a:gd name="connsiteX12" fmla="*/ 10601 w 90106"/>
                <a:gd name="connsiteY12" fmla="*/ 79951 h 9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106" h="90106">
                  <a:moveTo>
                    <a:pt x="85283" y="90552"/>
                  </a:moveTo>
                  <a:lnTo>
                    <a:pt x="5300" y="90552"/>
                  </a:lnTo>
                  <a:cubicBezTo>
                    <a:pt x="2385" y="90552"/>
                    <a:pt x="0" y="88167"/>
                    <a:pt x="0" y="85252"/>
                  </a:cubicBezTo>
                  <a:lnTo>
                    <a:pt x="0" y="5269"/>
                  </a:lnTo>
                  <a:cubicBezTo>
                    <a:pt x="0" y="3149"/>
                    <a:pt x="1272" y="1188"/>
                    <a:pt x="3286" y="393"/>
                  </a:cubicBezTo>
                  <a:cubicBezTo>
                    <a:pt x="5300" y="-402"/>
                    <a:pt x="7526" y="22"/>
                    <a:pt x="9063" y="1559"/>
                  </a:cubicBezTo>
                  <a:lnTo>
                    <a:pt x="89046" y="81542"/>
                  </a:lnTo>
                  <a:cubicBezTo>
                    <a:pt x="90583" y="83079"/>
                    <a:pt x="91007" y="85358"/>
                    <a:pt x="90212" y="87319"/>
                  </a:cubicBezTo>
                  <a:cubicBezTo>
                    <a:pt x="89364" y="89280"/>
                    <a:pt x="87456" y="90552"/>
                    <a:pt x="85283" y="90552"/>
                  </a:cubicBezTo>
                  <a:close/>
                  <a:moveTo>
                    <a:pt x="10601" y="79951"/>
                  </a:moveTo>
                  <a:lnTo>
                    <a:pt x="72509" y="79951"/>
                  </a:lnTo>
                  <a:lnTo>
                    <a:pt x="10601" y="18043"/>
                  </a:lnTo>
                  <a:lnTo>
                    <a:pt x="10601" y="79951"/>
                  </a:lnTo>
                  <a:close/>
                </a:path>
              </a:pathLst>
            </a:custGeom>
            <a:grpFill/>
            <a:ln w="5296"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0C4CAD0C-49C9-4B04-A766-410D0A9B0478}"/>
                </a:ext>
              </a:extLst>
            </p:cNvPr>
            <p:cNvSpPr/>
            <p:nvPr/>
          </p:nvSpPr>
          <p:spPr>
            <a:xfrm>
              <a:off x="10990058" y="1634016"/>
              <a:ext cx="53004" cy="180213"/>
            </a:xfrm>
            <a:custGeom>
              <a:avLst/>
              <a:gdLst>
                <a:gd name="connsiteX0" fmla="*/ 5460 w 53003"/>
                <a:gd name="connsiteY0" fmla="*/ 184718 h 180213"/>
                <a:gd name="connsiteX1" fmla="*/ 159 w 53003"/>
                <a:gd name="connsiteY1" fmla="*/ 179418 h 180213"/>
                <a:gd name="connsiteX2" fmla="*/ 0 w 53003"/>
                <a:gd name="connsiteY2" fmla="*/ 5353 h 180213"/>
                <a:gd name="connsiteX3" fmla="*/ 5300 w 53003"/>
                <a:gd name="connsiteY3" fmla="*/ 53 h 180213"/>
                <a:gd name="connsiteX4" fmla="*/ 5300 w 53003"/>
                <a:gd name="connsiteY4" fmla="*/ 53 h 180213"/>
                <a:gd name="connsiteX5" fmla="*/ 10601 w 53003"/>
                <a:gd name="connsiteY5" fmla="*/ 5353 h 180213"/>
                <a:gd name="connsiteX6" fmla="*/ 10760 w 53003"/>
                <a:gd name="connsiteY6" fmla="*/ 174118 h 180213"/>
                <a:gd name="connsiteX7" fmla="*/ 44842 w 53003"/>
                <a:gd name="connsiteY7" fmla="*/ 174065 h 180213"/>
                <a:gd name="connsiteX8" fmla="*/ 44683 w 53003"/>
                <a:gd name="connsiteY8" fmla="*/ 5300 h 180213"/>
                <a:gd name="connsiteX9" fmla="*/ 49983 w 53003"/>
                <a:gd name="connsiteY9" fmla="*/ 0 h 180213"/>
                <a:gd name="connsiteX10" fmla="*/ 49983 w 53003"/>
                <a:gd name="connsiteY10" fmla="*/ 0 h 180213"/>
                <a:gd name="connsiteX11" fmla="*/ 55283 w 53003"/>
                <a:gd name="connsiteY11" fmla="*/ 5300 h 180213"/>
                <a:gd name="connsiteX12" fmla="*/ 55442 w 53003"/>
                <a:gd name="connsiteY12" fmla="*/ 179365 h 180213"/>
                <a:gd name="connsiteX13" fmla="*/ 50142 w 53003"/>
                <a:gd name="connsiteY13" fmla="*/ 184665 h 180213"/>
                <a:gd name="connsiteX14" fmla="*/ 5460 w 53003"/>
                <a:gd name="connsiteY14" fmla="*/ 184718 h 180213"/>
                <a:gd name="connsiteX15" fmla="*/ 5460 w 53003"/>
                <a:gd name="connsiteY15" fmla="*/ 184718 h 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03" h="180213">
                  <a:moveTo>
                    <a:pt x="5460" y="184718"/>
                  </a:moveTo>
                  <a:cubicBezTo>
                    <a:pt x="2544" y="184718"/>
                    <a:pt x="159" y="182333"/>
                    <a:pt x="159" y="179418"/>
                  </a:cubicBezTo>
                  <a:lnTo>
                    <a:pt x="0" y="5353"/>
                  </a:lnTo>
                  <a:cubicBezTo>
                    <a:pt x="0" y="2438"/>
                    <a:pt x="2386" y="53"/>
                    <a:pt x="5300" y="53"/>
                  </a:cubicBezTo>
                  <a:lnTo>
                    <a:pt x="5300" y="53"/>
                  </a:lnTo>
                  <a:cubicBezTo>
                    <a:pt x="8216" y="53"/>
                    <a:pt x="10601" y="2438"/>
                    <a:pt x="10601" y="5353"/>
                  </a:cubicBezTo>
                  <a:lnTo>
                    <a:pt x="10760" y="174118"/>
                  </a:lnTo>
                  <a:lnTo>
                    <a:pt x="44842" y="174065"/>
                  </a:lnTo>
                  <a:lnTo>
                    <a:pt x="44683" y="5300"/>
                  </a:lnTo>
                  <a:cubicBezTo>
                    <a:pt x="44683" y="2385"/>
                    <a:pt x="47067" y="0"/>
                    <a:pt x="49983" y="0"/>
                  </a:cubicBezTo>
                  <a:lnTo>
                    <a:pt x="49983" y="0"/>
                  </a:lnTo>
                  <a:cubicBezTo>
                    <a:pt x="52898" y="0"/>
                    <a:pt x="55283" y="2385"/>
                    <a:pt x="55283" y="5300"/>
                  </a:cubicBezTo>
                  <a:lnTo>
                    <a:pt x="55442" y="179365"/>
                  </a:lnTo>
                  <a:cubicBezTo>
                    <a:pt x="55442" y="182280"/>
                    <a:pt x="53057" y="184665"/>
                    <a:pt x="50142" y="184665"/>
                  </a:cubicBezTo>
                  <a:lnTo>
                    <a:pt x="5460" y="184718"/>
                  </a:lnTo>
                  <a:lnTo>
                    <a:pt x="5460" y="184718"/>
                  </a:lnTo>
                  <a:close/>
                </a:path>
              </a:pathLst>
            </a:custGeom>
            <a:grpFill/>
            <a:ln w="5296"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8893AF-4BD8-4C3D-AE25-4F5167CADD3F}"/>
                </a:ext>
              </a:extLst>
            </p:cNvPr>
            <p:cNvSpPr/>
            <p:nvPr/>
          </p:nvSpPr>
          <p:spPr>
            <a:xfrm>
              <a:off x="10990244" y="1808127"/>
              <a:ext cx="53004" cy="58304"/>
            </a:xfrm>
            <a:custGeom>
              <a:avLst/>
              <a:gdLst>
                <a:gd name="connsiteX0" fmla="*/ 27271 w 53003"/>
                <a:gd name="connsiteY0" fmla="*/ 60166 h 58304"/>
                <a:gd name="connsiteX1" fmla="*/ 27271 w 53003"/>
                <a:gd name="connsiteY1" fmla="*/ 60166 h 58304"/>
                <a:gd name="connsiteX2" fmla="*/ 22447 w 53003"/>
                <a:gd name="connsiteY2" fmla="*/ 57039 h 58304"/>
                <a:gd name="connsiteX3" fmla="*/ 451 w 53003"/>
                <a:gd name="connsiteY3" fmla="*/ 7480 h 58304"/>
                <a:gd name="connsiteX4" fmla="*/ 3154 w 53003"/>
                <a:gd name="connsiteY4" fmla="*/ 484 h 58304"/>
                <a:gd name="connsiteX5" fmla="*/ 10151 w 53003"/>
                <a:gd name="connsiteY5" fmla="*/ 3187 h 58304"/>
                <a:gd name="connsiteX6" fmla="*/ 27377 w 53003"/>
                <a:gd name="connsiteY6" fmla="*/ 41986 h 58304"/>
                <a:gd name="connsiteX7" fmla="*/ 45186 w 53003"/>
                <a:gd name="connsiteY7" fmla="*/ 3081 h 58304"/>
                <a:gd name="connsiteX8" fmla="*/ 52235 w 53003"/>
                <a:gd name="connsiteY8" fmla="*/ 484 h 58304"/>
                <a:gd name="connsiteX9" fmla="*/ 54833 w 53003"/>
                <a:gd name="connsiteY9" fmla="*/ 7533 h 58304"/>
                <a:gd name="connsiteX10" fmla="*/ 32094 w 53003"/>
                <a:gd name="connsiteY10" fmla="*/ 57145 h 58304"/>
                <a:gd name="connsiteX11" fmla="*/ 27271 w 53003"/>
                <a:gd name="connsiteY11" fmla="*/ 60166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03" h="58304">
                  <a:moveTo>
                    <a:pt x="27271" y="60166"/>
                  </a:moveTo>
                  <a:cubicBezTo>
                    <a:pt x="27271" y="60166"/>
                    <a:pt x="27271" y="60166"/>
                    <a:pt x="27271" y="60166"/>
                  </a:cubicBezTo>
                  <a:cubicBezTo>
                    <a:pt x="25150" y="60166"/>
                    <a:pt x="23295" y="58947"/>
                    <a:pt x="22447" y="57039"/>
                  </a:cubicBezTo>
                  <a:lnTo>
                    <a:pt x="451" y="7480"/>
                  </a:lnTo>
                  <a:cubicBezTo>
                    <a:pt x="-715" y="4830"/>
                    <a:pt x="451" y="1650"/>
                    <a:pt x="3154" y="484"/>
                  </a:cubicBezTo>
                  <a:cubicBezTo>
                    <a:pt x="5857" y="-736"/>
                    <a:pt x="8932" y="484"/>
                    <a:pt x="10151" y="3187"/>
                  </a:cubicBezTo>
                  <a:lnTo>
                    <a:pt x="27377" y="41986"/>
                  </a:lnTo>
                  <a:lnTo>
                    <a:pt x="45186" y="3081"/>
                  </a:lnTo>
                  <a:cubicBezTo>
                    <a:pt x="46405" y="431"/>
                    <a:pt x="49532" y="-736"/>
                    <a:pt x="52235" y="484"/>
                  </a:cubicBezTo>
                  <a:cubicBezTo>
                    <a:pt x="54886" y="1703"/>
                    <a:pt x="56052" y="4830"/>
                    <a:pt x="54833" y="7533"/>
                  </a:cubicBezTo>
                  <a:lnTo>
                    <a:pt x="32094" y="57145"/>
                  </a:lnTo>
                  <a:cubicBezTo>
                    <a:pt x="31246" y="58947"/>
                    <a:pt x="29391" y="60166"/>
                    <a:pt x="27271" y="60166"/>
                  </a:cubicBezTo>
                  <a:close/>
                </a:path>
              </a:pathLst>
            </a:custGeom>
            <a:grpFill/>
            <a:ln w="5296"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05B9D311-D626-4D65-9F1F-51EF2A5A57B3}"/>
                </a:ext>
              </a:extLst>
            </p:cNvPr>
            <p:cNvSpPr/>
            <p:nvPr/>
          </p:nvSpPr>
          <p:spPr>
            <a:xfrm>
              <a:off x="10982267" y="1516771"/>
              <a:ext cx="68905" cy="127209"/>
            </a:xfrm>
            <a:custGeom>
              <a:avLst/>
              <a:gdLst>
                <a:gd name="connsiteX0" fmla="*/ 5406 w 68905"/>
                <a:gd name="connsiteY0" fmla="*/ 127898 h 127209"/>
                <a:gd name="connsiteX1" fmla="*/ 106 w 68905"/>
                <a:gd name="connsiteY1" fmla="*/ 122598 h 127209"/>
                <a:gd name="connsiteX2" fmla="*/ 0 w 68905"/>
                <a:gd name="connsiteY2" fmla="*/ 5353 h 127209"/>
                <a:gd name="connsiteX3" fmla="*/ 1537 w 68905"/>
                <a:gd name="connsiteY3" fmla="*/ 1590 h 127209"/>
                <a:gd name="connsiteX4" fmla="*/ 5300 w 68905"/>
                <a:gd name="connsiteY4" fmla="*/ 53 h 127209"/>
                <a:gd name="connsiteX5" fmla="*/ 64612 w 68905"/>
                <a:gd name="connsiteY5" fmla="*/ 0 h 127209"/>
                <a:gd name="connsiteX6" fmla="*/ 64612 w 68905"/>
                <a:gd name="connsiteY6" fmla="*/ 0 h 127209"/>
                <a:gd name="connsiteX7" fmla="*/ 68375 w 68905"/>
                <a:gd name="connsiteY7" fmla="*/ 1537 h 127209"/>
                <a:gd name="connsiteX8" fmla="*/ 69912 w 68905"/>
                <a:gd name="connsiteY8" fmla="*/ 5300 h 127209"/>
                <a:gd name="connsiteX9" fmla="*/ 70018 w 68905"/>
                <a:gd name="connsiteY9" fmla="*/ 122545 h 127209"/>
                <a:gd name="connsiteX10" fmla="*/ 64718 w 68905"/>
                <a:gd name="connsiteY10" fmla="*/ 127845 h 127209"/>
                <a:gd name="connsiteX11" fmla="*/ 5406 w 68905"/>
                <a:gd name="connsiteY11" fmla="*/ 127898 h 127209"/>
                <a:gd name="connsiteX12" fmla="*/ 5406 w 68905"/>
                <a:gd name="connsiteY12" fmla="*/ 127898 h 127209"/>
                <a:gd name="connsiteX13" fmla="*/ 10601 w 68905"/>
                <a:gd name="connsiteY13" fmla="*/ 10601 h 127209"/>
                <a:gd name="connsiteX14" fmla="*/ 10707 w 68905"/>
                <a:gd name="connsiteY14" fmla="*/ 117245 h 127209"/>
                <a:gd name="connsiteX15" fmla="*/ 59417 w 68905"/>
                <a:gd name="connsiteY15" fmla="*/ 117192 h 127209"/>
                <a:gd name="connsiteX16" fmla="*/ 59312 w 68905"/>
                <a:gd name="connsiteY16" fmla="*/ 10548 h 127209"/>
                <a:gd name="connsiteX17" fmla="*/ 10601 w 68905"/>
                <a:gd name="connsiteY17" fmla="*/ 10601 h 1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5" h="127209">
                  <a:moveTo>
                    <a:pt x="5406" y="127898"/>
                  </a:moveTo>
                  <a:cubicBezTo>
                    <a:pt x="2491" y="127898"/>
                    <a:pt x="106" y="125513"/>
                    <a:pt x="106" y="122598"/>
                  </a:cubicBezTo>
                  <a:lnTo>
                    <a:pt x="0" y="5353"/>
                  </a:lnTo>
                  <a:cubicBezTo>
                    <a:pt x="0" y="3922"/>
                    <a:pt x="530" y="2597"/>
                    <a:pt x="1537" y="1590"/>
                  </a:cubicBezTo>
                  <a:cubicBezTo>
                    <a:pt x="2544" y="583"/>
                    <a:pt x="3869" y="53"/>
                    <a:pt x="5300" y="53"/>
                  </a:cubicBezTo>
                  <a:lnTo>
                    <a:pt x="64612" y="0"/>
                  </a:lnTo>
                  <a:lnTo>
                    <a:pt x="64612" y="0"/>
                  </a:lnTo>
                  <a:cubicBezTo>
                    <a:pt x="65990" y="0"/>
                    <a:pt x="67368" y="530"/>
                    <a:pt x="68375" y="1537"/>
                  </a:cubicBezTo>
                  <a:cubicBezTo>
                    <a:pt x="69382" y="2544"/>
                    <a:pt x="69912" y="3869"/>
                    <a:pt x="69912" y="5300"/>
                  </a:cubicBezTo>
                  <a:lnTo>
                    <a:pt x="70018" y="122545"/>
                  </a:lnTo>
                  <a:cubicBezTo>
                    <a:pt x="70018" y="125460"/>
                    <a:pt x="67633" y="127845"/>
                    <a:pt x="64718" y="127845"/>
                  </a:cubicBezTo>
                  <a:lnTo>
                    <a:pt x="5406" y="127898"/>
                  </a:lnTo>
                  <a:lnTo>
                    <a:pt x="5406" y="127898"/>
                  </a:lnTo>
                  <a:close/>
                  <a:moveTo>
                    <a:pt x="10601" y="10601"/>
                  </a:moveTo>
                  <a:lnTo>
                    <a:pt x="10707" y="117245"/>
                  </a:lnTo>
                  <a:lnTo>
                    <a:pt x="59417" y="117192"/>
                  </a:lnTo>
                  <a:lnTo>
                    <a:pt x="59312" y="10548"/>
                  </a:lnTo>
                  <a:lnTo>
                    <a:pt x="10601" y="10601"/>
                  </a:lnTo>
                  <a:close/>
                </a:path>
              </a:pathLst>
            </a:custGeom>
            <a:grpFill/>
            <a:ln w="5296"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D50F270-234E-4AC0-A9A3-F7396EDA0692}"/>
                </a:ext>
              </a:extLst>
            </p:cNvPr>
            <p:cNvSpPr/>
            <p:nvPr/>
          </p:nvSpPr>
          <p:spPr>
            <a:xfrm>
              <a:off x="11023186" y="1541630"/>
              <a:ext cx="10601" cy="74205"/>
            </a:xfrm>
            <a:custGeom>
              <a:avLst/>
              <a:gdLst>
                <a:gd name="connsiteX0" fmla="*/ 5353 w 10600"/>
                <a:gd name="connsiteY0" fmla="*/ 77068 h 74205"/>
                <a:gd name="connsiteX1" fmla="*/ 53 w 10600"/>
                <a:gd name="connsiteY1" fmla="*/ 71767 h 74205"/>
                <a:gd name="connsiteX2" fmla="*/ 0 w 10600"/>
                <a:gd name="connsiteY2" fmla="*/ 5300 h 74205"/>
                <a:gd name="connsiteX3" fmla="*/ 5300 w 10600"/>
                <a:gd name="connsiteY3" fmla="*/ 0 h 74205"/>
                <a:gd name="connsiteX4" fmla="*/ 5300 w 10600"/>
                <a:gd name="connsiteY4" fmla="*/ 0 h 74205"/>
                <a:gd name="connsiteX5" fmla="*/ 10601 w 10600"/>
                <a:gd name="connsiteY5" fmla="*/ 5300 h 74205"/>
                <a:gd name="connsiteX6" fmla="*/ 10654 w 10600"/>
                <a:gd name="connsiteY6" fmla="*/ 71767 h 74205"/>
                <a:gd name="connsiteX7" fmla="*/ 5353 w 10600"/>
                <a:gd name="connsiteY7" fmla="*/ 77068 h 74205"/>
                <a:gd name="connsiteX8" fmla="*/ 5353 w 10600"/>
                <a:gd name="connsiteY8" fmla="*/ 77068 h 7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74205">
                  <a:moveTo>
                    <a:pt x="5353" y="77068"/>
                  </a:moveTo>
                  <a:cubicBezTo>
                    <a:pt x="2439" y="77068"/>
                    <a:pt x="53" y="74682"/>
                    <a:pt x="53" y="71767"/>
                  </a:cubicBezTo>
                  <a:lnTo>
                    <a:pt x="0" y="5300"/>
                  </a:lnTo>
                  <a:cubicBezTo>
                    <a:pt x="0" y="2385"/>
                    <a:pt x="2386" y="0"/>
                    <a:pt x="5300" y="0"/>
                  </a:cubicBezTo>
                  <a:lnTo>
                    <a:pt x="5300" y="0"/>
                  </a:lnTo>
                  <a:cubicBezTo>
                    <a:pt x="8216" y="0"/>
                    <a:pt x="10601" y="2385"/>
                    <a:pt x="10601" y="5300"/>
                  </a:cubicBezTo>
                  <a:lnTo>
                    <a:pt x="10654" y="71767"/>
                  </a:lnTo>
                  <a:cubicBezTo>
                    <a:pt x="10707" y="74682"/>
                    <a:pt x="8322" y="77068"/>
                    <a:pt x="5353" y="77068"/>
                  </a:cubicBezTo>
                  <a:lnTo>
                    <a:pt x="5353" y="77068"/>
                  </a:lnTo>
                  <a:close/>
                </a:path>
              </a:pathLst>
            </a:custGeom>
            <a:grpFill/>
            <a:ln w="5296"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E8AE513-D451-4453-AFC0-2E56B3504A4D}"/>
                </a:ext>
              </a:extLst>
            </p:cNvPr>
            <p:cNvSpPr/>
            <p:nvPr/>
          </p:nvSpPr>
          <p:spPr>
            <a:xfrm>
              <a:off x="11016296" y="1677426"/>
              <a:ext cx="10601" cy="106008"/>
            </a:xfrm>
            <a:custGeom>
              <a:avLst/>
              <a:gdLst>
                <a:gd name="connsiteX0" fmla="*/ 5406 w 10600"/>
                <a:gd name="connsiteY0" fmla="*/ 109347 h 106007"/>
                <a:gd name="connsiteX1" fmla="*/ 106 w 10600"/>
                <a:gd name="connsiteY1" fmla="*/ 104047 h 106007"/>
                <a:gd name="connsiteX2" fmla="*/ 0 w 10600"/>
                <a:gd name="connsiteY2" fmla="*/ 5300 h 106007"/>
                <a:gd name="connsiteX3" fmla="*/ 5300 w 10600"/>
                <a:gd name="connsiteY3" fmla="*/ 0 h 106007"/>
                <a:gd name="connsiteX4" fmla="*/ 5300 w 10600"/>
                <a:gd name="connsiteY4" fmla="*/ 0 h 106007"/>
                <a:gd name="connsiteX5" fmla="*/ 10601 w 10600"/>
                <a:gd name="connsiteY5" fmla="*/ 5300 h 106007"/>
                <a:gd name="connsiteX6" fmla="*/ 10707 w 10600"/>
                <a:gd name="connsiteY6" fmla="*/ 104047 h 106007"/>
                <a:gd name="connsiteX7" fmla="*/ 5406 w 10600"/>
                <a:gd name="connsiteY7" fmla="*/ 109347 h 106007"/>
                <a:gd name="connsiteX8" fmla="*/ 5406 w 10600"/>
                <a:gd name="connsiteY8" fmla="*/ 109347 h 10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106007">
                  <a:moveTo>
                    <a:pt x="5406" y="109347"/>
                  </a:moveTo>
                  <a:cubicBezTo>
                    <a:pt x="2491" y="109347"/>
                    <a:pt x="106" y="106962"/>
                    <a:pt x="106" y="104047"/>
                  </a:cubicBezTo>
                  <a:lnTo>
                    <a:pt x="0" y="5300"/>
                  </a:lnTo>
                  <a:cubicBezTo>
                    <a:pt x="0" y="2385"/>
                    <a:pt x="2385" y="0"/>
                    <a:pt x="5300" y="0"/>
                  </a:cubicBezTo>
                  <a:lnTo>
                    <a:pt x="5300" y="0"/>
                  </a:lnTo>
                  <a:cubicBezTo>
                    <a:pt x="8215" y="0"/>
                    <a:pt x="10601" y="2385"/>
                    <a:pt x="10601" y="5300"/>
                  </a:cubicBezTo>
                  <a:lnTo>
                    <a:pt x="10707" y="104047"/>
                  </a:lnTo>
                  <a:cubicBezTo>
                    <a:pt x="10707" y="107015"/>
                    <a:pt x="8321" y="109347"/>
                    <a:pt x="5406" y="109347"/>
                  </a:cubicBezTo>
                  <a:lnTo>
                    <a:pt x="5406" y="109347"/>
                  </a:lnTo>
                  <a:close/>
                </a:path>
              </a:pathLst>
            </a:custGeom>
            <a:grpFill/>
            <a:ln w="5296"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BA95EF06-5BEF-49A4-94C8-61CB6EDCF6AA}"/>
                </a:ext>
              </a:extLst>
            </p:cNvPr>
            <p:cNvSpPr/>
            <p:nvPr/>
          </p:nvSpPr>
          <p:spPr>
            <a:xfrm>
              <a:off x="10717301" y="1589016"/>
              <a:ext cx="111308" cy="10601"/>
            </a:xfrm>
            <a:custGeom>
              <a:avLst/>
              <a:gdLst>
                <a:gd name="connsiteX0" fmla="*/ 110884 w 111308"/>
                <a:gd name="connsiteY0" fmla="*/ 10601 h 10600"/>
                <a:gd name="connsiteX1" fmla="*/ 5300 w 111308"/>
                <a:gd name="connsiteY1" fmla="*/ 10601 h 10600"/>
                <a:gd name="connsiteX2" fmla="*/ 0 w 111308"/>
                <a:gd name="connsiteY2" fmla="*/ 5300 h 10600"/>
                <a:gd name="connsiteX3" fmla="*/ 5300 w 111308"/>
                <a:gd name="connsiteY3" fmla="*/ 0 h 10600"/>
                <a:gd name="connsiteX4" fmla="*/ 110884 w 111308"/>
                <a:gd name="connsiteY4" fmla="*/ 0 h 10600"/>
                <a:gd name="connsiteX5" fmla="*/ 116185 w 111308"/>
                <a:gd name="connsiteY5" fmla="*/ 5300 h 10600"/>
                <a:gd name="connsiteX6" fmla="*/ 110884 w 111308"/>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08" h="10600">
                  <a:moveTo>
                    <a:pt x="110884" y="10601"/>
                  </a:moveTo>
                  <a:lnTo>
                    <a:pt x="5300" y="10601"/>
                  </a:lnTo>
                  <a:cubicBezTo>
                    <a:pt x="2385" y="10601"/>
                    <a:pt x="0" y="8216"/>
                    <a:pt x="0" y="5300"/>
                  </a:cubicBezTo>
                  <a:cubicBezTo>
                    <a:pt x="0" y="2385"/>
                    <a:pt x="2385" y="0"/>
                    <a:pt x="5300" y="0"/>
                  </a:cubicBezTo>
                  <a:lnTo>
                    <a:pt x="110884" y="0"/>
                  </a:lnTo>
                  <a:cubicBezTo>
                    <a:pt x="113799" y="0"/>
                    <a:pt x="116185" y="2385"/>
                    <a:pt x="116185" y="5300"/>
                  </a:cubicBezTo>
                  <a:cubicBezTo>
                    <a:pt x="116185" y="8216"/>
                    <a:pt x="113799" y="10601"/>
                    <a:pt x="110884" y="10601"/>
                  </a:cubicBezTo>
                  <a:close/>
                </a:path>
              </a:pathLst>
            </a:custGeom>
            <a:grpFill/>
            <a:ln w="5296"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30F43BF-FD66-4454-B16C-4BCB30016352}"/>
                </a:ext>
              </a:extLst>
            </p:cNvPr>
            <p:cNvSpPr/>
            <p:nvPr/>
          </p:nvSpPr>
          <p:spPr>
            <a:xfrm>
              <a:off x="10717301" y="163788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88B92DB-7A00-4EDF-8410-0D83FB9180EF}"/>
                </a:ext>
              </a:extLst>
            </p:cNvPr>
            <p:cNvSpPr/>
            <p:nvPr/>
          </p:nvSpPr>
          <p:spPr>
            <a:xfrm>
              <a:off x="10717301" y="168675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1202B26-4EA9-4F69-BB14-5934FAB68121}"/>
                </a:ext>
              </a:extLst>
            </p:cNvPr>
            <p:cNvSpPr/>
            <p:nvPr/>
          </p:nvSpPr>
          <p:spPr>
            <a:xfrm>
              <a:off x="10717301" y="173562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C6065E8A-8B5B-4DA3-A176-B8458914A77D}"/>
                </a:ext>
              </a:extLst>
            </p:cNvPr>
            <p:cNvSpPr/>
            <p:nvPr/>
          </p:nvSpPr>
          <p:spPr>
            <a:xfrm>
              <a:off x="10717301" y="178449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0845323-F3C7-4832-8DD5-60A84B7ABB1A}"/>
                </a:ext>
              </a:extLst>
            </p:cNvPr>
            <p:cNvSpPr/>
            <p:nvPr/>
          </p:nvSpPr>
          <p:spPr>
            <a:xfrm>
              <a:off x="10717301" y="1833363"/>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grpSp>
      <p:cxnSp>
        <p:nvCxnSpPr>
          <p:cNvPr id="243" name="Straight Connector 242">
            <a:extLst>
              <a:ext uri="{FF2B5EF4-FFF2-40B4-BE49-F238E27FC236}">
                <a16:creationId xmlns:a16="http://schemas.microsoft.com/office/drawing/2014/main" id="{E4DA5F27-2EB4-4B2A-8C1D-45609E11D78E}"/>
              </a:ext>
            </a:extLst>
          </p:cNvPr>
          <p:cNvCxnSpPr/>
          <p:nvPr/>
        </p:nvCxnSpPr>
        <p:spPr>
          <a:xfrm>
            <a:off x="5061363" y="2130040"/>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EF78D30-2F67-4BEF-AEF3-CC534269C778}"/>
              </a:ext>
            </a:extLst>
          </p:cNvPr>
          <p:cNvCxnSpPr/>
          <p:nvPr/>
        </p:nvCxnSpPr>
        <p:spPr>
          <a:xfrm>
            <a:off x="5061363" y="2946159"/>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5AF8BE4-6592-466D-AE46-9566CCC05FB0}"/>
              </a:ext>
            </a:extLst>
          </p:cNvPr>
          <p:cNvCxnSpPr/>
          <p:nvPr/>
        </p:nvCxnSpPr>
        <p:spPr>
          <a:xfrm>
            <a:off x="5061363" y="3762278"/>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6" name="Title 1">
            <a:extLst>
              <a:ext uri="{FF2B5EF4-FFF2-40B4-BE49-F238E27FC236}">
                <a16:creationId xmlns:a16="http://schemas.microsoft.com/office/drawing/2014/main" id="{0C1F6469-1EC6-4356-B7FC-C0EA9D6C0C14}"/>
              </a:ext>
            </a:extLst>
          </p:cNvPr>
          <p:cNvSpPr txBox="1">
            <a:spLocks/>
          </p:cNvSpPr>
          <p:nvPr/>
        </p:nvSpPr>
        <p:spPr>
          <a:xfrm>
            <a:off x="0" y="6"/>
            <a:ext cx="9144000" cy="640081"/>
          </a:xfrm>
          <a:prstGeom prst="rect">
            <a:avLst/>
          </a:prstGeom>
        </p:spPr>
        <p:txBody>
          <a:bodyPr/>
          <a:lst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a:lstStyle>
          <a:p>
            <a:pPr defTabSz="914400"/>
            <a:r>
              <a:rPr lang="en-US" kern="0" dirty="0">
                <a:latin typeface="Century Gothic" panose="020B0502020202020204" pitchFamily="34" charset="0"/>
              </a:rPr>
              <a:t>Literature Reference</a:t>
            </a:r>
          </a:p>
        </p:txBody>
      </p:sp>
    </p:spTree>
    <p:extLst>
      <p:ext uri="{BB962C8B-B14F-4D97-AF65-F5344CB8AC3E}">
        <p14:creationId xmlns:p14="http://schemas.microsoft.com/office/powerpoint/2010/main" val="427059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100"/>
                                  </p:stCondLst>
                                  <p:endCondLst>
                                    <p:cond evt="begin" delay="0">
                                      <p:tn val="5"/>
                                    </p:cond>
                                  </p:end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500" fill="hold"/>
                                        <p:tgtEl>
                                          <p:spTgt spid="162"/>
                                        </p:tgtEl>
                                        <p:attrNameLst>
                                          <p:attrName>ppt_x</p:attrName>
                                        </p:attrNameLst>
                                      </p:cBhvr>
                                      <p:tavLst>
                                        <p:tav tm="0">
                                          <p:val>
                                            <p:strVal val="#ppt_x"/>
                                          </p:val>
                                        </p:tav>
                                        <p:tav tm="100000">
                                          <p:val>
                                            <p:strVal val="#ppt_x"/>
                                          </p:val>
                                        </p:tav>
                                      </p:tavLst>
                                    </p:anim>
                                    <p:anim calcmode="lin" valueType="num">
                                      <p:cBhvr additive="base">
                                        <p:cTn id="8" dur="1500" fill="hold"/>
                                        <p:tgtEl>
                                          <p:spTgt spid="162"/>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1500" fill="hold"/>
                                        <p:tgtEl>
                                          <p:spTgt spid="170"/>
                                        </p:tgtEl>
                                        <p:attrNameLst>
                                          <p:attrName>ppt_x</p:attrName>
                                        </p:attrNameLst>
                                      </p:cBhvr>
                                      <p:tavLst>
                                        <p:tav tm="0">
                                          <p:val>
                                            <p:strVal val="#ppt_x"/>
                                          </p:val>
                                        </p:tav>
                                        <p:tav tm="100000">
                                          <p:val>
                                            <p:strVal val="#ppt_x"/>
                                          </p:val>
                                        </p:tav>
                                      </p:tavLst>
                                    </p:anim>
                                    <p:anim calcmode="lin" valueType="num">
                                      <p:cBhvr additive="base">
                                        <p:cTn id="12" dur="1500" fill="hold"/>
                                        <p:tgtEl>
                                          <p:spTgt spid="17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189"/>
                                        </p:tgtEl>
                                        <p:attrNameLst>
                                          <p:attrName>style.visibility</p:attrName>
                                        </p:attrNameLst>
                                      </p:cBhvr>
                                      <p:to>
                                        <p:strVal val="visible"/>
                                      </p:to>
                                    </p:set>
                                    <p:anim calcmode="lin" valueType="num">
                                      <p:cBhvr additive="base">
                                        <p:cTn id="15" dur="1500" fill="hold"/>
                                        <p:tgtEl>
                                          <p:spTgt spid="189"/>
                                        </p:tgtEl>
                                        <p:attrNameLst>
                                          <p:attrName>ppt_x</p:attrName>
                                        </p:attrNameLst>
                                      </p:cBhvr>
                                      <p:tavLst>
                                        <p:tav tm="0">
                                          <p:val>
                                            <p:strVal val="#ppt_x"/>
                                          </p:val>
                                        </p:tav>
                                        <p:tav tm="100000">
                                          <p:val>
                                            <p:strVal val="#ppt_x"/>
                                          </p:val>
                                        </p:tav>
                                      </p:tavLst>
                                    </p:anim>
                                    <p:anim calcmode="lin" valueType="num">
                                      <p:cBhvr additive="base">
                                        <p:cTn id="16" dur="1500" fill="hold"/>
                                        <p:tgtEl>
                                          <p:spTgt spid="18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200"/>
                                  </p:stCondLst>
                                  <p:childTnLst>
                                    <p:set>
                                      <p:cBhvr>
                                        <p:cTn id="18" dur="1" fill="hold">
                                          <p:stCondLst>
                                            <p:cond delay="0"/>
                                          </p:stCondLst>
                                        </p:cTn>
                                        <p:tgtEl>
                                          <p:spTgt spid="218"/>
                                        </p:tgtEl>
                                        <p:attrNameLst>
                                          <p:attrName>style.visibility</p:attrName>
                                        </p:attrNameLst>
                                      </p:cBhvr>
                                      <p:to>
                                        <p:strVal val="visible"/>
                                      </p:to>
                                    </p:set>
                                    <p:animEffect transition="in" filter="fade">
                                      <p:cBhvr>
                                        <p:cTn id="19" dur="1300"/>
                                        <p:tgtEl>
                                          <p:spTgt spid="218"/>
                                        </p:tgtEl>
                                      </p:cBhvr>
                                    </p:animEffect>
                                  </p:childTnLst>
                                </p:cTn>
                              </p:par>
                              <p:par>
                                <p:cTn id="20" presetID="2" presetClass="entr" presetSubtype="1" accel="20000" decel="80000" fill="hold" grpId="0" nodeType="withEffect">
                                  <p:stCondLst>
                                    <p:cond delay="200"/>
                                  </p:stCondLst>
                                  <p:childTnLst>
                                    <p:set>
                                      <p:cBhvr>
                                        <p:cTn id="21" dur="1" fill="hold">
                                          <p:stCondLst>
                                            <p:cond delay="0"/>
                                          </p:stCondLst>
                                        </p:cTn>
                                        <p:tgtEl>
                                          <p:spTgt spid="161"/>
                                        </p:tgtEl>
                                        <p:attrNameLst>
                                          <p:attrName>style.visibility</p:attrName>
                                        </p:attrNameLst>
                                      </p:cBhvr>
                                      <p:to>
                                        <p:strVal val="visible"/>
                                      </p:to>
                                    </p:set>
                                    <p:anim calcmode="lin" valueType="num">
                                      <p:cBhvr additive="base">
                                        <p:cTn id="22" dur="1500" fill="hold"/>
                                        <p:tgtEl>
                                          <p:spTgt spid="161"/>
                                        </p:tgtEl>
                                        <p:attrNameLst>
                                          <p:attrName>ppt_x</p:attrName>
                                        </p:attrNameLst>
                                      </p:cBhvr>
                                      <p:tavLst>
                                        <p:tav tm="0">
                                          <p:val>
                                            <p:strVal val="#ppt_x"/>
                                          </p:val>
                                        </p:tav>
                                        <p:tav tm="100000">
                                          <p:val>
                                            <p:strVal val="#ppt_x"/>
                                          </p:val>
                                        </p:tav>
                                      </p:tavLst>
                                    </p:anim>
                                    <p:anim calcmode="lin" valueType="num">
                                      <p:cBhvr additive="base">
                                        <p:cTn id="23" dur="1500" fill="hold"/>
                                        <p:tgtEl>
                                          <p:spTgt spid="16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64"/>
                                        </p:tgtEl>
                                        <p:attrNameLst>
                                          <p:attrName>style.visibility</p:attrName>
                                        </p:attrNameLst>
                                      </p:cBhvr>
                                      <p:to>
                                        <p:strVal val="visible"/>
                                      </p:to>
                                    </p:set>
                                    <p:animEffect transition="in" filter="wipe(left)">
                                      <p:cBhvr>
                                        <p:cTn id="31" dur="500"/>
                                        <p:tgtEl>
                                          <p:spTgt spid="1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9"/>
                                        </p:tgtEl>
                                        <p:attrNameLst>
                                          <p:attrName>style.visibility</p:attrName>
                                        </p:attrNameLst>
                                      </p:cBhvr>
                                      <p:to>
                                        <p:strVal val="visible"/>
                                      </p:to>
                                    </p:set>
                                    <p:animEffect transition="in" filter="fade">
                                      <p:cBhvr>
                                        <p:cTn id="36" dur="500"/>
                                        <p:tgtEl>
                                          <p:spTgt spid="219"/>
                                        </p:tgtEl>
                                      </p:cBhvr>
                                    </p:animEffect>
                                  </p:childTnLst>
                                </p:cTn>
                              </p:par>
                              <p:par>
                                <p:cTn id="37" presetID="22" presetClass="entr" presetSubtype="8" fill="hold" grpId="0" nodeType="withEffect">
                                  <p:stCondLst>
                                    <p:cond delay="30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0"/>
                                        </p:tgtEl>
                                        <p:attrNameLst>
                                          <p:attrName>style.visibility</p:attrName>
                                        </p:attrNameLst>
                                      </p:cBhvr>
                                      <p:to>
                                        <p:strVal val="visible"/>
                                      </p:to>
                                    </p:set>
                                    <p:animEffect transition="in" filter="fade">
                                      <p:cBhvr>
                                        <p:cTn id="44" dur="500"/>
                                        <p:tgtEl>
                                          <p:spTgt spid="220"/>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217"/>
                                        </p:tgtEl>
                                        <p:attrNameLst>
                                          <p:attrName>style.visibility</p:attrName>
                                        </p:attrNameLst>
                                      </p:cBhvr>
                                      <p:to>
                                        <p:strVal val="visible"/>
                                      </p:to>
                                    </p:set>
                                    <p:animEffect transition="in" filter="wipe(left)">
                                      <p:cBhvr>
                                        <p:cTn id="47" dur="500"/>
                                        <p:tgtEl>
                                          <p:spTgt spid="217"/>
                                        </p:tgtEl>
                                      </p:cBhvr>
                                    </p:animEffect>
                                  </p:childTnLst>
                                </p:cTn>
                              </p:par>
                              <p:par>
                                <p:cTn id="48" presetID="2" presetClass="entr" presetSubtype="1" decel="100000" fill="hold" grpId="0" nodeType="withEffect" nodePh="1">
                                  <p:stCondLst>
                                    <p:cond delay="100"/>
                                  </p:stCondLst>
                                  <p:endCondLst>
                                    <p:cond evt="begin" delay="0">
                                      <p:tn val="48"/>
                                    </p:cond>
                                  </p:endCondLst>
                                  <p:childTnLst>
                                    <p:set>
                                      <p:cBhvr>
                                        <p:cTn id="49" dur="1" fill="hold">
                                          <p:stCondLst>
                                            <p:cond delay="0"/>
                                          </p:stCondLst>
                                        </p:cTn>
                                        <p:tgtEl>
                                          <p:spTgt spid="222"/>
                                        </p:tgtEl>
                                        <p:attrNameLst>
                                          <p:attrName>style.visibility</p:attrName>
                                        </p:attrNameLst>
                                      </p:cBhvr>
                                      <p:to>
                                        <p:strVal val="visible"/>
                                      </p:to>
                                    </p:set>
                                    <p:anim calcmode="lin" valueType="num">
                                      <p:cBhvr additive="base">
                                        <p:cTn id="50" dur="1500" fill="hold"/>
                                        <p:tgtEl>
                                          <p:spTgt spid="222"/>
                                        </p:tgtEl>
                                        <p:attrNameLst>
                                          <p:attrName>ppt_x</p:attrName>
                                        </p:attrNameLst>
                                      </p:cBhvr>
                                      <p:tavLst>
                                        <p:tav tm="0">
                                          <p:val>
                                            <p:strVal val="#ppt_x"/>
                                          </p:val>
                                        </p:tav>
                                        <p:tav tm="100000">
                                          <p:val>
                                            <p:strVal val="#ppt_x"/>
                                          </p:val>
                                        </p:tav>
                                      </p:tavLst>
                                    </p:anim>
                                    <p:anim calcmode="lin" valueType="num">
                                      <p:cBhvr additive="base">
                                        <p:cTn id="51" dur="1500" fill="hold"/>
                                        <p:tgtEl>
                                          <p:spTgt spid="222"/>
                                        </p:tgtEl>
                                        <p:attrNameLst>
                                          <p:attrName>ppt_y</p:attrName>
                                        </p:attrNameLst>
                                      </p:cBhvr>
                                      <p:tavLst>
                                        <p:tav tm="0">
                                          <p:val>
                                            <p:strVal val="0-#ppt_h/2"/>
                                          </p:val>
                                        </p:tav>
                                        <p:tav tm="100000">
                                          <p:val>
                                            <p:strVal val="#ppt_y"/>
                                          </p:val>
                                        </p:tav>
                                      </p:tavLst>
                                    </p:anim>
                                  </p:childTnLst>
                                </p:cTn>
                              </p:par>
                              <p:par>
                                <p:cTn id="52" presetID="2" presetClass="entr" presetSubtype="1" accel="20000" decel="80000" fill="hold" grpId="0" nodeType="withEffect">
                                  <p:stCondLst>
                                    <p:cond delay="200"/>
                                  </p:stCondLst>
                                  <p:childTnLst>
                                    <p:set>
                                      <p:cBhvr>
                                        <p:cTn id="53" dur="1" fill="hold">
                                          <p:stCondLst>
                                            <p:cond delay="0"/>
                                          </p:stCondLst>
                                        </p:cTn>
                                        <p:tgtEl>
                                          <p:spTgt spid="226"/>
                                        </p:tgtEl>
                                        <p:attrNameLst>
                                          <p:attrName>style.visibility</p:attrName>
                                        </p:attrNameLst>
                                      </p:cBhvr>
                                      <p:to>
                                        <p:strVal val="visible"/>
                                      </p:to>
                                    </p:set>
                                    <p:anim calcmode="lin" valueType="num">
                                      <p:cBhvr additive="base">
                                        <p:cTn id="54" dur="1500" fill="hold"/>
                                        <p:tgtEl>
                                          <p:spTgt spid="226"/>
                                        </p:tgtEl>
                                        <p:attrNameLst>
                                          <p:attrName>ppt_x</p:attrName>
                                        </p:attrNameLst>
                                      </p:cBhvr>
                                      <p:tavLst>
                                        <p:tav tm="0">
                                          <p:val>
                                            <p:strVal val="#ppt_x"/>
                                          </p:val>
                                        </p:tav>
                                        <p:tav tm="100000">
                                          <p:val>
                                            <p:strVal val="#ppt_x"/>
                                          </p:val>
                                        </p:tav>
                                      </p:tavLst>
                                    </p:anim>
                                    <p:anim calcmode="lin" valueType="num">
                                      <p:cBhvr additive="base">
                                        <p:cTn id="55" dur="1500" fill="hold"/>
                                        <p:tgtEl>
                                          <p:spTgt spid="226"/>
                                        </p:tgtEl>
                                        <p:attrNameLst>
                                          <p:attrName>ppt_y</p:attrName>
                                        </p:attrNameLst>
                                      </p:cBhvr>
                                      <p:tavLst>
                                        <p:tav tm="0">
                                          <p:val>
                                            <p:strVal val="0-#ppt_h/2"/>
                                          </p:val>
                                        </p:tav>
                                        <p:tav tm="100000">
                                          <p:val>
                                            <p:strVal val="#ppt_y"/>
                                          </p:val>
                                        </p:tav>
                                      </p:tavLst>
                                    </p:anim>
                                  </p:childTnLst>
                                </p:cTn>
                              </p:par>
                              <p:par>
                                <p:cTn id="56" presetID="2" presetClass="entr" presetSubtype="1" decel="100000" fill="hold" nodeType="withEffect">
                                  <p:stCondLst>
                                    <p:cond delay="200"/>
                                  </p:stCondLst>
                                  <p:childTnLst>
                                    <p:set>
                                      <p:cBhvr>
                                        <p:cTn id="57" dur="1" fill="hold">
                                          <p:stCondLst>
                                            <p:cond delay="0"/>
                                          </p:stCondLst>
                                        </p:cTn>
                                        <p:tgtEl>
                                          <p:spTgt spid="229"/>
                                        </p:tgtEl>
                                        <p:attrNameLst>
                                          <p:attrName>style.visibility</p:attrName>
                                        </p:attrNameLst>
                                      </p:cBhvr>
                                      <p:to>
                                        <p:strVal val="visible"/>
                                      </p:to>
                                    </p:set>
                                    <p:anim calcmode="lin" valueType="num">
                                      <p:cBhvr additive="base">
                                        <p:cTn id="58" dur="1500" fill="hold"/>
                                        <p:tgtEl>
                                          <p:spTgt spid="229"/>
                                        </p:tgtEl>
                                        <p:attrNameLst>
                                          <p:attrName>ppt_x</p:attrName>
                                        </p:attrNameLst>
                                      </p:cBhvr>
                                      <p:tavLst>
                                        <p:tav tm="0">
                                          <p:val>
                                            <p:strVal val="#ppt_x"/>
                                          </p:val>
                                        </p:tav>
                                        <p:tav tm="100000">
                                          <p:val>
                                            <p:strVal val="#ppt_x"/>
                                          </p:val>
                                        </p:tav>
                                      </p:tavLst>
                                    </p:anim>
                                    <p:anim calcmode="lin" valueType="num">
                                      <p:cBhvr additive="base">
                                        <p:cTn id="59" dur="1500" fill="hold"/>
                                        <p:tgtEl>
                                          <p:spTgt spid="229"/>
                                        </p:tgtEl>
                                        <p:attrNameLst>
                                          <p:attrName>ppt_y</p:attrName>
                                        </p:attrNameLst>
                                      </p:cBhvr>
                                      <p:tavLst>
                                        <p:tav tm="0">
                                          <p:val>
                                            <p:strVal val="0-#ppt_h/2"/>
                                          </p:val>
                                        </p:tav>
                                        <p:tav tm="100000">
                                          <p:val>
                                            <p:strVal val="#ppt_y"/>
                                          </p:val>
                                        </p:tav>
                                      </p:tavLst>
                                    </p:anim>
                                  </p:childTnLst>
                                </p:cTn>
                              </p:par>
                              <p:par>
                                <p:cTn id="60" presetID="10" presetClass="entr" presetSubtype="0" fill="hold" grpId="0" nodeType="withEffect">
                                  <p:stCondLst>
                                    <p:cond delay="200"/>
                                  </p:stCondLst>
                                  <p:childTnLst>
                                    <p:set>
                                      <p:cBhvr>
                                        <p:cTn id="61" dur="1" fill="hold">
                                          <p:stCondLst>
                                            <p:cond delay="0"/>
                                          </p:stCondLst>
                                        </p:cTn>
                                        <p:tgtEl>
                                          <p:spTgt spid="228"/>
                                        </p:tgtEl>
                                        <p:attrNameLst>
                                          <p:attrName>style.visibility</p:attrName>
                                        </p:attrNameLst>
                                      </p:cBhvr>
                                      <p:to>
                                        <p:strVal val="visible"/>
                                      </p:to>
                                    </p:set>
                                    <p:animEffect transition="in" filter="fade">
                                      <p:cBhvr>
                                        <p:cTn id="62" dur="1300"/>
                                        <p:tgtEl>
                                          <p:spTgt spid="228"/>
                                        </p:tgtEl>
                                      </p:cBhvr>
                                    </p:animEffect>
                                  </p:childTnLst>
                                </p:cTn>
                              </p:par>
                              <p:par>
                                <p:cTn id="63" presetID="2" presetClass="entr" presetSubtype="1" accel="20000" decel="80000" fill="hold" grpId="0" nodeType="withEffect">
                                  <p:stCondLst>
                                    <p:cond delay="200"/>
                                  </p:stCondLst>
                                  <p:childTnLst>
                                    <p:set>
                                      <p:cBhvr>
                                        <p:cTn id="64" dur="1" fill="hold">
                                          <p:stCondLst>
                                            <p:cond delay="0"/>
                                          </p:stCondLst>
                                        </p:cTn>
                                        <p:tgtEl>
                                          <p:spTgt spid="221"/>
                                        </p:tgtEl>
                                        <p:attrNameLst>
                                          <p:attrName>style.visibility</p:attrName>
                                        </p:attrNameLst>
                                      </p:cBhvr>
                                      <p:to>
                                        <p:strVal val="visible"/>
                                      </p:to>
                                    </p:set>
                                    <p:anim calcmode="lin" valueType="num">
                                      <p:cBhvr additive="base">
                                        <p:cTn id="65" dur="1500" fill="hold"/>
                                        <p:tgtEl>
                                          <p:spTgt spid="221"/>
                                        </p:tgtEl>
                                        <p:attrNameLst>
                                          <p:attrName>ppt_x</p:attrName>
                                        </p:attrNameLst>
                                      </p:cBhvr>
                                      <p:tavLst>
                                        <p:tav tm="0">
                                          <p:val>
                                            <p:strVal val="#ppt_x"/>
                                          </p:val>
                                        </p:tav>
                                        <p:tav tm="100000">
                                          <p:val>
                                            <p:strVal val="#ppt_x"/>
                                          </p:val>
                                        </p:tav>
                                      </p:tavLst>
                                    </p:anim>
                                    <p:anim calcmode="lin" valueType="num">
                                      <p:cBhvr additive="base">
                                        <p:cTn id="66" dur="1500" fill="hold"/>
                                        <p:tgtEl>
                                          <p:spTgt spid="22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3"/>
                                        </p:tgtEl>
                                        <p:attrNameLst>
                                          <p:attrName>style.visibility</p:attrName>
                                        </p:attrNameLst>
                                      </p:cBhvr>
                                      <p:to>
                                        <p:strVal val="visible"/>
                                      </p:to>
                                    </p:set>
                                    <p:animEffect transition="in" filter="fade">
                                      <p:cBhvr>
                                        <p:cTn id="71" dur="500"/>
                                        <p:tgtEl>
                                          <p:spTgt spid="243"/>
                                        </p:tgtEl>
                                      </p:cBhvr>
                                    </p:animEffect>
                                  </p:childTnLst>
                                </p:cTn>
                              </p:par>
                              <p:par>
                                <p:cTn id="72" presetID="22" presetClass="entr" presetSubtype="8" fill="hold" grpId="0" nodeType="withEffect">
                                  <p:stCondLst>
                                    <p:cond delay="300"/>
                                  </p:stCondLst>
                                  <p:childTnLst>
                                    <p:set>
                                      <p:cBhvr>
                                        <p:cTn id="73" dur="1" fill="hold">
                                          <p:stCondLst>
                                            <p:cond delay="0"/>
                                          </p:stCondLst>
                                        </p:cTn>
                                        <p:tgtEl>
                                          <p:spTgt spid="223"/>
                                        </p:tgtEl>
                                        <p:attrNameLst>
                                          <p:attrName>style.visibility</p:attrName>
                                        </p:attrNameLst>
                                      </p:cBhvr>
                                      <p:to>
                                        <p:strVal val="visible"/>
                                      </p:to>
                                    </p:set>
                                    <p:animEffect transition="in" filter="wipe(left)">
                                      <p:cBhvr>
                                        <p:cTn id="74" dur="500"/>
                                        <p:tgtEl>
                                          <p:spTgt spid="2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4"/>
                                        </p:tgtEl>
                                        <p:attrNameLst>
                                          <p:attrName>style.visibility</p:attrName>
                                        </p:attrNameLst>
                                      </p:cBhvr>
                                      <p:to>
                                        <p:strVal val="visible"/>
                                      </p:to>
                                    </p:set>
                                    <p:animEffect transition="in" filter="fade">
                                      <p:cBhvr>
                                        <p:cTn id="79" dur="500"/>
                                        <p:tgtEl>
                                          <p:spTgt spid="244"/>
                                        </p:tgtEl>
                                      </p:cBhvr>
                                    </p:animEffect>
                                  </p:childTnLst>
                                </p:cTn>
                              </p:par>
                              <p:par>
                                <p:cTn id="80" presetID="22" presetClass="entr" presetSubtype="8" fill="hold" grpId="0" nodeType="withEffect">
                                  <p:stCondLst>
                                    <p:cond delay="300"/>
                                  </p:stCondLst>
                                  <p:childTnLst>
                                    <p:set>
                                      <p:cBhvr>
                                        <p:cTn id="81" dur="1" fill="hold">
                                          <p:stCondLst>
                                            <p:cond delay="0"/>
                                          </p:stCondLst>
                                        </p:cTn>
                                        <p:tgtEl>
                                          <p:spTgt spid="225"/>
                                        </p:tgtEl>
                                        <p:attrNameLst>
                                          <p:attrName>style.visibility</p:attrName>
                                        </p:attrNameLst>
                                      </p:cBhvr>
                                      <p:to>
                                        <p:strVal val="visible"/>
                                      </p:to>
                                    </p:set>
                                    <p:animEffect transition="in" filter="wipe(left)">
                                      <p:cBhvr>
                                        <p:cTn id="82" dur="500"/>
                                        <p:tgtEl>
                                          <p:spTgt spid="2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5"/>
                                        </p:tgtEl>
                                        <p:attrNameLst>
                                          <p:attrName>style.visibility</p:attrName>
                                        </p:attrNameLst>
                                      </p:cBhvr>
                                      <p:to>
                                        <p:strVal val="visible"/>
                                      </p:to>
                                    </p:set>
                                    <p:animEffect transition="in" filter="fade">
                                      <p:cBhvr>
                                        <p:cTn id="87" dur="500"/>
                                        <p:tgtEl>
                                          <p:spTgt spid="245"/>
                                        </p:tgtEl>
                                      </p:cBhvr>
                                    </p:animEffect>
                                  </p:childTnLst>
                                </p:cTn>
                              </p:par>
                              <p:par>
                                <p:cTn id="88" presetID="22" presetClass="entr" presetSubtype="8" fill="hold" grpId="0" nodeType="withEffect">
                                  <p:stCondLst>
                                    <p:cond delay="300"/>
                                  </p:stCondLst>
                                  <p:childTnLst>
                                    <p:set>
                                      <p:cBhvr>
                                        <p:cTn id="89" dur="1" fill="hold">
                                          <p:stCondLst>
                                            <p:cond delay="0"/>
                                          </p:stCondLst>
                                        </p:cTn>
                                        <p:tgtEl>
                                          <p:spTgt spid="227"/>
                                        </p:tgtEl>
                                        <p:attrNameLst>
                                          <p:attrName>style.visibility</p:attrName>
                                        </p:attrNameLst>
                                      </p:cBhvr>
                                      <p:to>
                                        <p:strVal val="visible"/>
                                      </p:to>
                                    </p:set>
                                    <p:animEffect transition="in" filter="wipe(left)">
                                      <p:cBhvr>
                                        <p:cTn id="9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p:bldP spid="164" grpId="0"/>
      <p:bldP spid="168" grpId="0"/>
      <p:bldP spid="170" grpId="0"/>
      <p:bldP spid="217" grpId="0"/>
      <p:bldP spid="218" grpId="0" animBg="1"/>
      <p:bldP spid="221" grpId="0" animBg="1"/>
      <p:bldP spid="222" grpId="0"/>
      <p:bldP spid="223" grpId="0"/>
      <p:bldP spid="225" grpId="0"/>
      <p:bldP spid="226" grpId="0"/>
      <p:bldP spid="227" grpId="0"/>
      <p:bldP spid="2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F07A5-FE1D-134D-AC09-5557DA46D62E}"/>
              </a:ext>
            </a:extLst>
          </p:cNvPr>
          <p:cNvSpPr>
            <a:spLocks noGrp="1"/>
          </p:cNvSpPr>
          <p:nvPr>
            <p:ph idx="1"/>
          </p:nvPr>
        </p:nvSpPr>
        <p:spPr>
          <a:xfrm>
            <a:off x="2520516" y="821586"/>
            <a:ext cx="4900192" cy="3728928"/>
          </a:xfrm>
        </p:spPr>
        <p:txBody>
          <a:bodyPr/>
          <a:lstStyle/>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Surveyed Available SLM Hardware and Designed Integration   </a:t>
            </a:r>
          </a:p>
          <a:p>
            <a:pPr marL="0" marR="0" indent="0">
              <a:spcBef>
                <a:spcPts val="0"/>
              </a:spcBef>
              <a:spcAft>
                <a:spcPts val="0"/>
              </a:spcAft>
              <a:buNone/>
            </a:pPr>
            <a:r>
              <a:rPr lang="en-US" sz="1200" kern="100" dirty="0">
                <a:latin typeface="Raleway" pitchFamily="2" charset="77"/>
                <a:ea typeface="Calibri" panose="020F0502020204030204" pitchFamily="34" charset="0"/>
                <a:cs typeface="Times New Roman" panose="02020603050405020304" pitchFamily="18" charset="0"/>
              </a:rPr>
              <a:t>   </a:t>
            </a:r>
            <a:r>
              <a:rPr lang="en-US" sz="1200" kern="100" dirty="0">
                <a:effectLst/>
                <a:latin typeface="Raleway" pitchFamily="2" charset="77"/>
                <a:ea typeface="Calibri" panose="020F0502020204030204" pitchFamily="34" charset="0"/>
                <a:cs typeface="Times New Roman" panose="02020603050405020304" pitchFamily="18" charset="0"/>
              </a:rPr>
              <a:t>Approach</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Worked with Vendors to Identify Top Candidate Devices.</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Vendor and Model Selection</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SLM ordered and delivered </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Negotiated Damage Testing Protocol and Timeline</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Discussion of ATF Running Schedule </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Development of Remote Access Capability</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Renewal of BNL User Guest Account</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Experiment Readiness Achievement</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Surveyed Machine Learning Algorithms</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VSIM simulations and simulated Data Generation (In Progress)</a:t>
            </a:r>
          </a:p>
          <a:p>
            <a:pPr marL="0">
              <a:spcBef>
                <a:spcPts val="0"/>
              </a:spcBef>
              <a:spcAft>
                <a:spcPts val="0"/>
              </a:spcAft>
            </a:pPr>
            <a:r>
              <a:rPr lang="en-US" sz="1200" b="0" i="0" u="none" strike="noStrike" dirty="0">
                <a:solidFill>
                  <a:srgbClr val="1D2228"/>
                </a:solidFill>
                <a:effectLst/>
                <a:latin typeface="Raleway" pitchFamily="2" charset="77"/>
              </a:rPr>
              <a:t>Utilizing ALCF (Theta) for Large Data Set Analysis (We are</a:t>
            </a:r>
          </a:p>
          <a:p>
            <a:pPr marL="0" indent="0">
              <a:spcBef>
                <a:spcPts val="0"/>
              </a:spcBef>
              <a:spcAft>
                <a:spcPts val="0"/>
              </a:spcAft>
              <a:buNone/>
            </a:pPr>
            <a:r>
              <a:rPr lang="en-US" sz="1200" dirty="0">
                <a:solidFill>
                  <a:srgbClr val="1D2228"/>
                </a:solidFill>
                <a:latin typeface="Raleway" pitchFamily="2" charset="77"/>
              </a:rPr>
              <a:t>    </a:t>
            </a:r>
            <a:r>
              <a:rPr lang="en-US" sz="1200" b="0" i="0" u="none" strike="noStrike" dirty="0">
                <a:solidFill>
                  <a:srgbClr val="1D2228"/>
                </a:solidFill>
                <a:effectLst/>
                <a:latin typeface="Raleway" pitchFamily="2" charset="77"/>
              </a:rPr>
              <a:t>transitioning from Theta to Polaris)</a:t>
            </a:r>
            <a:endParaRPr lang="en-US" sz="1200" kern="100" dirty="0">
              <a:effectLst/>
              <a:latin typeface="Raleway" pitchFamily="2" charset="77"/>
              <a:ea typeface="Calibri" panose="020F0502020204030204" pitchFamily="34" charset="0"/>
              <a:cs typeface="Times New Roman" panose="02020603050405020304" pitchFamily="18" charset="0"/>
            </a:endParaRP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Research Article Writing</a:t>
            </a:r>
          </a:p>
          <a:p>
            <a:pPr marL="0" marR="0">
              <a:spcBef>
                <a:spcPts val="0"/>
              </a:spcBef>
              <a:spcAft>
                <a:spcPts val="0"/>
              </a:spcAft>
            </a:pPr>
            <a:r>
              <a:rPr lang="en-US" sz="1200" kern="100" dirty="0">
                <a:effectLst/>
                <a:latin typeface="Raleway" pitchFamily="2" charset="77"/>
                <a:ea typeface="Calibri" panose="020F0502020204030204" pitchFamily="34" charset="0"/>
                <a:cs typeface="Times New Roman" panose="02020603050405020304" pitchFamily="18" charset="0"/>
              </a:rPr>
              <a:t>Dissertation  Writing</a:t>
            </a:r>
          </a:p>
        </p:txBody>
      </p:sp>
      <p:sp>
        <p:nvSpPr>
          <p:cNvPr id="3" name="Title 2">
            <a:extLst>
              <a:ext uri="{FF2B5EF4-FFF2-40B4-BE49-F238E27FC236}">
                <a16:creationId xmlns:a16="http://schemas.microsoft.com/office/drawing/2014/main" id="{470E3A1E-BFB1-0C4D-B926-A6E78B1259E7}"/>
              </a:ext>
            </a:extLst>
          </p:cNvPr>
          <p:cNvSpPr>
            <a:spLocks noGrp="1"/>
          </p:cNvSpPr>
          <p:nvPr>
            <p:ph type="title"/>
          </p:nvPr>
        </p:nvSpPr>
        <p:spPr/>
        <p:txBody>
          <a:bodyPr/>
          <a:lstStyle/>
          <a:p>
            <a:r>
              <a:rPr lang="en-US" dirty="0"/>
              <a:t>Current Status</a:t>
            </a:r>
          </a:p>
        </p:txBody>
      </p:sp>
    </p:spTree>
    <p:extLst>
      <p:ext uri="{BB962C8B-B14F-4D97-AF65-F5344CB8AC3E}">
        <p14:creationId xmlns:p14="http://schemas.microsoft.com/office/powerpoint/2010/main" val="3551162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400776"/>
            <a:ext cx="9144001" cy="33150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2" name="Content Placeholder 1"/>
          <p:cNvSpPr>
            <a:spLocks noGrp="1"/>
          </p:cNvSpPr>
          <p:nvPr>
            <p:ph idx="1"/>
          </p:nvPr>
        </p:nvSpPr>
        <p:spPr>
          <a:xfrm>
            <a:off x="228600" y="1649488"/>
            <a:ext cx="8625017" cy="2817618"/>
          </a:xfrm>
        </p:spPr>
        <p:txBody>
          <a:bodyPr/>
          <a:lstStyle/>
          <a:p>
            <a:pPr>
              <a:buFont typeface="Arial" panose="020B0604020202020204" pitchFamily="34" charset="0"/>
              <a:buChar char="•"/>
            </a:pPr>
            <a:r>
              <a:rPr lang="en-US" sz="1400" dirty="0">
                <a:solidFill>
                  <a:schemeClr val="bg1"/>
                </a:solidFill>
                <a:latin typeface="Raleway" pitchFamily="2" charset="0"/>
              </a:rPr>
              <a:t>The future scope of this work includes </a:t>
            </a:r>
            <a:r>
              <a:rPr lang="en-US" sz="1400" b="1" i="1" dirty="0">
                <a:solidFill>
                  <a:schemeClr val="bg1"/>
                </a:solidFill>
                <a:latin typeface="Raleway" pitchFamily="2" charset="0"/>
              </a:rPr>
              <a:t>investigating all NN, SVM, GA and </a:t>
            </a:r>
            <a:r>
              <a:rPr lang="en-US" sz="1400" dirty="0">
                <a:solidFill>
                  <a:schemeClr val="bg1"/>
                </a:solidFill>
                <a:latin typeface="Raleway" pitchFamily="2" charset="0"/>
              </a:rPr>
              <a:t>on the number of layers, number of neurons, type of NN and many other parameters to evaluate the performance of </a:t>
            </a:r>
            <a:r>
              <a:rPr lang="en-US" sz="1400" b="1" i="1" dirty="0">
                <a:solidFill>
                  <a:schemeClr val="bg1"/>
                </a:solidFill>
                <a:latin typeface="Raleway" pitchFamily="2" charset="0"/>
              </a:rPr>
              <a:t>our NN </a:t>
            </a:r>
            <a:r>
              <a:rPr lang="en-US" sz="1400" dirty="0">
                <a:solidFill>
                  <a:schemeClr val="bg1"/>
                </a:solidFill>
                <a:latin typeface="Raleway" pitchFamily="2" charset="0"/>
              </a:rPr>
              <a:t>and its variants.</a:t>
            </a:r>
          </a:p>
          <a:p>
            <a:pPr>
              <a:buFont typeface="Arial" panose="020B0604020202020204" pitchFamily="34" charset="0"/>
              <a:buChar char="•"/>
            </a:pPr>
            <a:endParaRPr lang="en-US" sz="1400" dirty="0">
              <a:solidFill>
                <a:schemeClr val="bg1"/>
              </a:solidFill>
              <a:latin typeface="Raleway" pitchFamily="2" charset="0"/>
            </a:endParaRPr>
          </a:p>
          <a:p>
            <a:pPr>
              <a:buFont typeface="Arial" panose="020B0604020202020204" pitchFamily="34" charset="0"/>
              <a:buChar char="•"/>
            </a:pPr>
            <a:r>
              <a:rPr lang="en-US" sz="1400" dirty="0">
                <a:solidFill>
                  <a:schemeClr val="bg1"/>
                </a:solidFill>
                <a:latin typeface="Raleway" pitchFamily="2" charset="0"/>
              </a:rPr>
              <a:t>We will automate method for optimizing the number of layers, number of nodes, choice of NN.</a:t>
            </a:r>
          </a:p>
          <a:p>
            <a:pPr>
              <a:buFont typeface="Arial" panose="020B0604020202020204" pitchFamily="34" charset="0"/>
              <a:buChar char="•"/>
            </a:pPr>
            <a:r>
              <a:rPr lang="en-US" sz="1400" dirty="0">
                <a:solidFill>
                  <a:schemeClr val="bg1"/>
                </a:solidFill>
                <a:latin typeface="Raleway" pitchFamily="2" charset="0"/>
              </a:rPr>
              <a:t>We are also planning to test this approach experimentally at University of Michigan and to obtain data sets to refine our model to reliably modeling the complex system. </a:t>
            </a:r>
          </a:p>
          <a:p>
            <a:pPr>
              <a:buFont typeface="Arial" panose="020B0604020202020204" pitchFamily="34" charset="0"/>
              <a:buChar char="•"/>
            </a:pPr>
            <a:endParaRPr lang="en-US" sz="1400" dirty="0">
              <a:solidFill>
                <a:schemeClr val="bg1"/>
              </a:solidFill>
              <a:latin typeface="Raleway" pitchFamily="2" charset="0"/>
            </a:endParaRPr>
          </a:p>
          <a:p>
            <a:pPr>
              <a:buFont typeface="Arial" panose="020B0604020202020204" pitchFamily="34" charset="0"/>
              <a:buChar char="•"/>
            </a:pPr>
            <a:r>
              <a:rPr lang="en-US" sz="1400" dirty="0">
                <a:solidFill>
                  <a:schemeClr val="bg1"/>
                </a:solidFill>
                <a:latin typeface="Raleway" pitchFamily="2" charset="0"/>
              </a:rPr>
              <a:t>As large amounts of labeled experimental data are generally needed, it is a challenge to collect data and label suitable data in the case of NN. Additionally, in the future we can use a variation in the feedforward network.</a:t>
            </a:r>
          </a:p>
          <a:p>
            <a:pPr>
              <a:buFont typeface="Arial" panose="020B0604020202020204" pitchFamily="34" charset="0"/>
              <a:buChar char="•"/>
            </a:pPr>
            <a:endParaRPr lang="en-US" dirty="0">
              <a:solidFill>
                <a:schemeClr val="bg1"/>
              </a:solidFill>
              <a:latin typeface="Raleway" pitchFamily="2" charset="0"/>
            </a:endParaRPr>
          </a:p>
        </p:txBody>
      </p:sp>
      <p:sp>
        <p:nvSpPr>
          <p:cNvPr id="7" name="Rectangle 6">
            <a:extLst>
              <a:ext uri="{FF2B5EF4-FFF2-40B4-BE49-F238E27FC236}">
                <a16:creationId xmlns:a16="http://schemas.microsoft.com/office/drawing/2014/main" id="{935A8BAC-F326-4E32-957F-9F2A30DF438C}"/>
              </a:ext>
            </a:extLst>
          </p:cNvPr>
          <p:cNvSpPr/>
          <p:nvPr/>
        </p:nvSpPr>
        <p:spPr>
          <a:xfrm>
            <a:off x="0" y="1136880"/>
            <a:ext cx="2869242" cy="70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8" name="Rectangle 7">
            <a:extLst>
              <a:ext uri="{FF2B5EF4-FFF2-40B4-BE49-F238E27FC236}">
                <a16:creationId xmlns:a16="http://schemas.microsoft.com/office/drawing/2014/main" id="{E6B74BC3-09DD-48DC-A048-E09B588625EB}"/>
              </a:ext>
            </a:extLst>
          </p:cNvPr>
          <p:cNvSpPr/>
          <p:nvPr/>
        </p:nvSpPr>
        <p:spPr>
          <a:xfrm>
            <a:off x="1" y="414018"/>
            <a:ext cx="2866767" cy="692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9" name="Rectangle 8">
            <a:extLst>
              <a:ext uri="{FF2B5EF4-FFF2-40B4-BE49-F238E27FC236}">
                <a16:creationId xmlns:a16="http://schemas.microsoft.com/office/drawing/2014/main" id="{D26FF868-F5DF-4CF4-AAF3-6473416DAB85}"/>
              </a:ext>
            </a:extLst>
          </p:cNvPr>
          <p:cNvSpPr/>
          <p:nvPr/>
        </p:nvSpPr>
        <p:spPr>
          <a:xfrm>
            <a:off x="228600" y="550885"/>
            <a:ext cx="4936524" cy="477054"/>
          </a:xfrm>
          <a:prstGeom prst="rect">
            <a:avLst/>
          </a:prstGeom>
        </p:spPr>
        <p:txBody>
          <a:bodyPr wrap="square">
            <a:spAutoFit/>
          </a:bodyPr>
          <a:lstStyle/>
          <a:p>
            <a:pPr marL="0" indent="0">
              <a:buNone/>
            </a:pPr>
            <a:r>
              <a:rPr lang="en-US" sz="2500" b="1" dirty="0">
                <a:solidFill>
                  <a:schemeClr val="bg1"/>
                </a:solidFill>
                <a:latin typeface="Century Gothic" panose="020B0502020202020204" pitchFamily="34" charset="0"/>
              </a:rPr>
              <a:t>Future Scope</a:t>
            </a:r>
          </a:p>
        </p:txBody>
      </p:sp>
    </p:spTree>
    <p:extLst>
      <p:ext uri="{BB962C8B-B14F-4D97-AF65-F5344CB8AC3E}">
        <p14:creationId xmlns:p14="http://schemas.microsoft.com/office/powerpoint/2010/main" val="4257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400776"/>
            <a:ext cx="9144001" cy="33150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2" name="Content Placeholder 1"/>
          <p:cNvSpPr>
            <a:spLocks noGrp="1"/>
          </p:cNvSpPr>
          <p:nvPr>
            <p:ph idx="1"/>
          </p:nvPr>
        </p:nvSpPr>
        <p:spPr>
          <a:xfrm>
            <a:off x="133065" y="1479718"/>
            <a:ext cx="8625017" cy="2817618"/>
          </a:xfrm>
        </p:spPr>
        <p:txBody>
          <a:bodyPr/>
          <a:lstStyle/>
          <a:p>
            <a:pPr marL="742950" lvl="1" indent="-285750" algn="l">
              <a:buFont typeface="Arial" panose="020B0604020202020204" pitchFamily="34" charset="0"/>
              <a:buChar char="•"/>
            </a:pPr>
            <a:r>
              <a:rPr lang="en-US" b="0" i="0" u="none" strike="noStrike" dirty="0">
                <a:solidFill>
                  <a:schemeClr val="bg1"/>
                </a:solidFill>
                <a:effectLst/>
                <a:latin typeface="Söhne"/>
              </a:rPr>
              <a:t>Working with Advisor: Collaborating with the advisor to secure additional funds for the control system.</a:t>
            </a:r>
          </a:p>
          <a:p>
            <a:pPr marL="742950" lvl="1" indent="-285750" algn="l">
              <a:buFont typeface="Arial" panose="020B0604020202020204" pitchFamily="34" charset="0"/>
              <a:buChar char="•"/>
            </a:pPr>
            <a:r>
              <a:rPr lang="en-US" b="0" i="0" u="none" strike="noStrike" dirty="0">
                <a:solidFill>
                  <a:schemeClr val="bg1"/>
                </a:solidFill>
                <a:effectLst/>
                <a:latin typeface="Söhne"/>
              </a:rPr>
              <a:t>Implementing at BNL: Planning to implement the </a:t>
            </a:r>
            <a:r>
              <a:rPr lang="en-US" dirty="0">
                <a:solidFill>
                  <a:schemeClr val="bg1"/>
                </a:solidFill>
                <a:latin typeface="Söhne"/>
              </a:rPr>
              <a:t>purchased </a:t>
            </a:r>
            <a:r>
              <a:rPr lang="en-US" b="0" i="0" u="none" strike="noStrike" dirty="0">
                <a:solidFill>
                  <a:schemeClr val="bg1"/>
                </a:solidFill>
                <a:effectLst/>
                <a:latin typeface="Söhne"/>
              </a:rPr>
              <a:t>device and developed model at Brookhaven National Laboratory (BNL).</a:t>
            </a:r>
          </a:p>
          <a:p>
            <a:pPr algn="l">
              <a:buFont typeface="Arial" panose="020B0604020202020204" pitchFamily="34" charset="0"/>
              <a:buChar char="•"/>
            </a:pPr>
            <a:r>
              <a:rPr lang="en-US" b="1" i="0" u="none" strike="noStrike" dirty="0">
                <a:solidFill>
                  <a:schemeClr val="bg1"/>
                </a:solidFill>
                <a:effectLst/>
                <a:latin typeface="Söhne"/>
              </a:rPr>
              <a:t>Financial Collaboration:</a:t>
            </a:r>
            <a:endParaRPr lang="en-US" b="0" i="0" u="none" strike="noStrike" dirty="0">
              <a:solidFill>
                <a:schemeClr val="bg1"/>
              </a:solidFill>
              <a:effectLst/>
              <a:latin typeface="Söhne"/>
            </a:endParaRPr>
          </a:p>
          <a:p>
            <a:pPr marL="742950" lvl="1" indent="-285750" algn="l">
              <a:buFont typeface="Arial" panose="020B0604020202020204" pitchFamily="34" charset="0"/>
              <a:buChar char="•"/>
            </a:pPr>
            <a:r>
              <a:rPr lang="en-US" b="0" i="0" u="none" strike="noStrike" dirty="0">
                <a:solidFill>
                  <a:schemeClr val="bg1"/>
                </a:solidFill>
                <a:effectLst/>
                <a:latin typeface="Söhne"/>
              </a:rPr>
              <a:t>Advisor Partnership: Exploring opportunities to work closely with the advisor for financial support.</a:t>
            </a:r>
          </a:p>
          <a:p>
            <a:pPr marL="742950" lvl="1" indent="-285750" algn="l">
              <a:buFont typeface="Arial" panose="020B0604020202020204" pitchFamily="34" charset="0"/>
              <a:buChar char="•"/>
            </a:pPr>
            <a:r>
              <a:rPr lang="en-US" b="0" i="0" u="none" strike="noStrike" dirty="0">
                <a:solidFill>
                  <a:schemeClr val="bg1"/>
                </a:solidFill>
                <a:effectLst/>
                <a:latin typeface="Söhne"/>
              </a:rPr>
              <a:t>Additional Funds: Seeking additional funds to enhance the control system's capabilities.</a:t>
            </a:r>
          </a:p>
          <a:p>
            <a:pPr algn="l">
              <a:buFont typeface="Arial" panose="020B0604020202020204" pitchFamily="34" charset="0"/>
              <a:buChar char="•"/>
            </a:pPr>
            <a:r>
              <a:rPr lang="en-US" b="1" i="0" u="none" strike="noStrike" dirty="0">
                <a:solidFill>
                  <a:schemeClr val="bg1"/>
                </a:solidFill>
                <a:effectLst/>
                <a:latin typeface="Söhne"/>
              </a:rPr>
              <a:t>Implementation at BNL:</a:t>
            </a:r>
            <a:endParaRPr lang="en-US" b="0" i="0" u="none" strike="noStrike" dirty="0">
              <a:solidFill>
                <a:schemeClr val="bg1"/>
              </a:solidFill>
              <a:effectLst/>
              <a:latin typeface="Söhne"/>
            </a:endParaRPr>
          </a:p>
          <a:p>
            <a:pPr marL="742950" lvl="1" indent="-285750" algn="l">
              <a:buFont typeface="Arial" panose="020B0604020202020204" pitchFamily="34" charset="0"/>
              <a:buChar char="•"/>
            </a:pPr>
            <a:r>
              <a:rPr lang="en-US" b="0" i="0" u="none" strike="noStrike" dirty="0">
                <a:solidFill>
                  <a:schemeClr val="bg1"/>
                </a:solidFill>
                <a:effectLst/>
                <a:latin typeface="Söhne"/>
              </a:rPr>
              <a:t>Strategic Partnership: Establishing a strategic partnership with BNL for seamless implementation.</a:t>
            </a:r>
          </a:p>
          <a:p>
            <a:pPr marL="742950" lvl="1" indent="-285750" algn="l">
              <a:buFont typeface="Arial" panose="020B0604020202020204" pitchFamily="34" charset="0"/>
              <a:buChar char="•"/>
            </a:pPr>
            <a:r>
              <a:rPr lang="en-US" b="0" i="0" u="none" strike="noStrike" dirty="0">
                <a:solidFill>
                  <a:schemeClr val="bg1"/>
                </a:solidFill>
                <a:effectLst/>
                <a:latin typeface="Söhne"/>
              </a:rPr>
              <a:t>Facility Integration: Ensuring the smooth integration of the device within the BNL infrastructure.</a:t>
            </a:r>
          </a:p>
          <a:p>
            <a:pPr algn="l">
              <a:buFont typeface="Arial" panose="020B0604020202020204" pitchFamily="34" charset="0"/>
              <a:buChar char="•"/>
            </a:pPr>
            <a:r>
              <a:rPr lang="en-US" b="1" i="0" u="none" strike="noStrike" dirty="0">
                <a:solidFill>
                  <a:schemeClr val="bg1"/>
                </a:solidFill>
                <a:effectLst/>
                <a:latin typeface="Söhne"/>
              </a:rPr>
              <a:t>Transition to ATF:</a:t>
            </a:r>
            <a:endParaRPr lang="en-US" b="0" i="0" u="none" strike="noStrike" dirty="0">
              <a:solidFill>
                <a:schemeClr val="bg1"/>
              </a:solidFill>
              <a:effectLst/>
              <a:latin typeface="Söhne"/>
            </a:endParaRPr>
          </a:p>
          <a:p>
            <a:pPr marL="742950" lvl="1" indent="-285750" algn="l">
              <a:buFont typeface="Arial" panose="020B0604020202020204" pitchFamily="34" charset="0"/>
              <a:buChar char="•"/>
            </a:pPr>
            <a:r>
              <a:rPr lang="en-US" b="0" i="0" u="none" strike="noStrike" dirty="0">
                <a:solidFill>
                  <a:schemeClr val="bg1"/>
                </a:solidFill>
                <a:effectLst/>
                <a:latin typeface="Söhne"/>
              </a:rPr>
              <a:t>Graduation Goal: Aspiring to transition to the Advanced Test Facility (ATF) post-graduation.</a:t>
            </a:r>
          </a:p>
          <a:p>
            <a:pPr marL="742950" lvl="1" indent="-285750" algn="l">
              <a:buFont typeface="Arial" panose="020B0604020202020204" pitchFamily="34" charset="0"/>
              <a:buChar char="•"/>
            </a:pPr>
            <a:r>
              <a:rPr lang="en-US" b="0" i="0" u="none" strike="noStrike" dirty="0">
                <a:solidFill>
                  <a:schemeClr val="bg1"/>
                </a:solidFill>
                <a:effectLst/>
                <a:latin typeface="Söhne"/>
              </a:rPr>
              <a:t>Milestones: Outlining key milestones to achieve a successful transition to ATF.</a:t>
            </a:r>
          </a:p>
          <a:p>
            <a:pPr>
              <a:buFont typeface="Arial" panose="020B0604020202020204" pitchFamily="34" charset="0"/>
              <a:buChar char="•"/>
            </a:pPr>
            <a:endParaRPr lang="en-US" dirty="0">
              <a:solidFill>
                <a:schemeClr val="bg1"/>
              </a:solidFill>
              <a:latin typeface="Raleway" pitchFamily="2" charset="0"/>
            </a:endParaRPr>
          </a:p>
        </p:txBody>
      </p:sp>
      <p:sp>
        <p:nvSpPr>
          <p:cNvPr id="7" name="Rectangle 6">
            <a:extLst>
              <a:ext uri="{FF2B5EF4-FFF2-40B4-BE49-F238E27FC236}">
                <a16:creationId xmlns:a16="http://schemas.microsoft.com/office/drawing/2014/main" id="{935A8BAC-F326-4E32-957F-9F2A30DF438C}"/>
              </a:ext>
            </a:extLst>
          </p:cNvPr>
          <p:cNvSpPr/>
          <p:nvPr/>
        </p:nvSpPr>
        <p:spPr>
          <a:xfrm>
            <a:off x="0" y="1136880"/>
            <a:ext cx="2869242" cy="70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8" name="Rectangle 7">
            <a:extLst>
              <a:ext uri="{FF2B5EF4-FFF2-40B4-BE49-F238E27FC236}">
                <a16:creationId xmlns:a16="http://schemas.microsoft.com/office/drawing/2014/main" id="{E6B74BC3-09DD-48DC-A048-E09B588625EB}"/>
              </a:ext>
            </a:extLst>
          </p:cNvPr>
          <p:cNvSpPr/>
          <p:nvPr/>
        </p:nvSpPr>
        <p:spPr>
          <a:xfrm>
            <a:off x="1" y="414018"/>
            <a:ext cx="2866767" cy="692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9" name="Rectangle 8">
            <a:extLst>
              <a:ext uri="{FF2B5EF4-FFF2-40B4-BE49-F238E27FC236}">
                <a16:creationId xmlns:a16="http://schemas.microsoft.com/office/drawing/2014/main" id="{D26FF868-F5DF-4CF4-AAF3-6473416DAB85}"/>
              </a:ext>
            </a:extLst>
          </p:cNvPr>
          <p:cNvSpPr/>
          <p:nvPr/>
        </p:nvSpPr>
        <p:spPr>
          <a:xfrm>
            <a:off x="228600" y="550885"/>
            <a:ext cx="4936524" cy="477054"/>
          </a:xfrm>
          <a:prstGeom prst="rect">
            <a:avLst/>
          </a:prstGeom>
        </p:spPr>
        <p:txBody>
          <a:bodyPr wrap="square">
            <a:spAutoFit/>
          </a:bodyPr>
          <a:lstStyle/>
          <a:p>
            <a:pPr marL="0" indent="0">
              <a:buNone/>
            </a:pPr>
            <a:r>
              <a:rPr lang="en-US" sz="2500" b="1" dirty="0">
                <a:solidFill>
                  <a:schemeClr val="bg1"/>
                </a:solidFill>
                <a:latin typeface="Century Gothic" panose="020B0502020202020204" pitchFamily="34" charset="0"/>
              </a:rPr>
              <a:t>Future Scope</a:t>
            </a:r>
          </a:p>
        </p:txBody>
      </p:sp>
    </p:spTree>
    <p:extLst>
      <p:ext uri="{BB962C8B-B14F-4D97-AF65-F5344CB8AC3E}">
        <p14:creationId xmlns:p14="http://schemas.microsoft.com/office/powerpoint/2010/main" val="27273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06915B-87B3-F685-2D93-209A6107BEF7}"/>
              </a:ext>
            </a:extLst>
          </p:cNvPr>
          <p:cNvSpPr>
            <a:spLocks noGrp="1"/>
          </p:cNvSpPr>
          <p:nvPr>
            <p:ph idx="1"/>
          </p:nvPr>
        </p:nvSpPr>
        <p:spPr>
          <a:xfrm>
            <a:off x="165314" y="640087"/>
            <a:ext cx="8813371" cy="3638875"/>
          </a:xfrm>
        </p:spPr>
        <p:txBody>
          <a:bodyPr/>
          <a:lstStyle/>
          <a:p>
            <a:pPr marL="0" indent="0">
              <a:buNone/>
            </a:pPr>
            <a:endParaRPr lang="en-US" sz="1400" dirty="0">
              <a:solidFill>
                <a:srgbClr val="374151"/>
              </a:solidFill>
              <a:latin typeface="Söhne"/>
            </a:endParaRPr>
          </a:p>
          <a:p>
            <a:pPr algn="l"/>
            <a:r>
              <a:rPr lang="en-US" sz="1400" b="1" i="0" dirty="0">
                <a:solidFill>
                  <a:srgbClr val="374151"/>
                </a:solidFill>
                <a:effectLst/>
                <a:latin typeface="Söhne"/>
              </a:rPr>
              <a:t>Neural Network-Based Control</a:t>
            </a:r>
            <a:r>
              <a:rPr lang="en-US" sz="1400" b="0" i="0" dirty="0">
                <a:solidFill>
                  <a:srgbClr val="374151"/>
                </a:solidFill>
                <a:effectLst/>
                <a:latin typeface="Söhne"/>
              </a:rPr>
              <a:t>: Develop a system to enhance electron beam dynamics.</a:t>
            </a:r>
          </a:p>
          <a:p>
            <a:pPr algn="l">
              <a:buFont typeface="Arial" panose="020B0604020202020204" pitchFamily="34" charset="0"/>
              <a:buChar char="•"/>
            </a:pPr>
            <a:r>
              <a:rPr lang="en-US" sz="1400" b="1" i="0" dirty="0">
                <a:solidFill>
                  <a:srgbClr val="374151"/>
                </a:solidFill>
                <a:effectLst/>
                <a:latin typeface="Söhne"/>
              </a:rPr>
              <a:t>Laser System Enhancement</a:t>
            </a:r>
            <a:r>
              <a:rPr lang="en-US" sz="1400" b="0" i="0" dirty="0">
                <a:solidFill>
                  <a:srgbClr val="374151"/>
                </a:solidFill>
                <a:effectLst/>
                <a:latin typeface="Söhne"/>
              </a:rPr>
              <a:t>: Integrate a Spatial Light Modulator (SLM) with the ATF drive laser for superior beam shaping.</a:t>
            </a:r>
          </a:p>
          <a:p>
            <a:pPr algn="l">
              <a:buFont typeface="Arial" panose="020B0604020202020204" pitchFamily="34" charset="0"/>
              <a:buChar char="•"/>
            </a:pPr>
            <a:r>
              <a:rPr lang="en-US" sz="1400" b="1" i="0" dirty="0">
                <a:solidFill>
                  <a:srgbClr val="374151"/>
                </a:solidFill>
                <a:effectLst/>
                <a:latin typeface="Söhne"/>
              </a:rPr>
              <a:t>Optimization &amp; Analysis</a:t>
            </a:r>
            <a:r>
              <a:rPr lang="en-US" sz="1400" b="0" i="0" dirty="0">
                <a:solidFill>
                  <a:srgbClr val="374151"/>
                </a:solidFill>
                <a:effectLst/>
                <a:latin typeface="Söhne"/>
              </a:rPr>
              <a:t>: Configure and analyze laser shaping parameters using VSIM and ALCF resources.</a:t>
            </a:r>
          </a:p>
          <a:p>
            <a:pPr algn="l">
              <a:buFont typeface="Arial" panose="020B0604020202020204" pitchFamily="34" charset="0"/>
              <a:buChar char="•"/>
            </a:pPr>
            <a:r>
              <a:rPr lang="en-US" sz="1400" b="1" i="0" dirty="0">
                <a:solidFill>
                  <a:srgbClr val="374151"/>
                </a:solidFill>
                <a:effectLst/>
                <a:latin typeface="Söhne"/>
              </a:rPr>
              <a:t>Machine Learning Application</a:t>
            </a:r>
            <a:r>
              <a:rPr lang="en-US" sz="1400" b="0" i="0" dirty="0">
                <a:solidFill>
                  <a:srgbClr val="374151"/>
                </a:solidFill>
                <a:effectLst/>
                <a:latin typeface="Söhne"/>
              </a:rPr>
              <a:t>: Employ machine learning to reduce emittance, using FFNN, FRNN, SVM, GA, and RF techniques.</a:t>
            </a:r>
          </a:p>
          <a:p>
            <a:pPr algn="l">
              <a:buFont typeface="Arial" panose="020B0604020202020204" pitchFamily="34" charset="0"/>
              <a:buChar char="•"/>
            </a:pPr>
            <a:r>
              <a:rPr lang="en-US" sz="1400" b="1" i="0" dirty="0">
                <a:solidFill>
                  <a:srgbClr val="374151"/>
                </a:solidFill>
                <a:effectLst/>
                <a:latin typeface="Söhne"/>
              </a:rPr>
              <a:t>Research Dissemination</a:t>
            </a:r>
            <a:r>
              <a:rPr lang="en-US" sz="1400" b="0" i="0" dirty="0">
                <a:solidFill>
                  <a:srgbClr val="374151"/>
                </a:solidFill>
                <a:effectLst/>
                <a:latin typeface="Söhne"/>
              </a:rPr>
              <a:t>: Writing of papers to journals and conferences.</a:t>
            </a:r>
          </a:p>
          <a:p>
            <a:pPr algn="l">
              <a:buFont typeface="Arial" panose="020B0604020202020204" pitchFamily="34" charset="0"/>
              <a:buChar char="•"/>
            </a:pPr>
            <a:r>
              <a:rPr lang="en-US" sz="1400" b="1" i="0" dirty="0">
                <a:solidFill>
                  <a:srgbClr val="374151"/>
                </a:solidFill>
                <a:effectLst/>
                <a:latin typeface="Söhne"/>
              </a:rPr>
              <a:t>Technique Advancement</a:t>
            </a:r>
            <a:r>
              <a:rPr lang="en-US" sz="1400" b="0" i="0" dirty="0">
                <a:solidFill>
                  <a:srgbClr val="374151"/>
                </a:solidFill>
                <a:effectLst/>
                <a:latin typeface="Söhne"/>
              </a:rPr>
              <a:t>: Application of advanced machine learning to refine and improve upon genetic algorithm methods.</a:t>
            </a:r>
          </a:p>
          <a:p>
            <a:pPr algn="l">
              <a:buFont typeface="Arial" panose="020B0604020202020204" pitchFamily="34" charset="0"/>
              <a:buChar char="•"/>
            </a:pPr>
            <a:r>
              <a:rPr lang="en-US" sz="1400" b="1" i="0" dirty="0">
                <a:solidFill>
                  <a:srgbClr val="374151"/>
                </a:solidFill>
                <a:effectLst/>
                <a:latin typeface="Söhne"/>
              </a:rPr>
              <a:t>Performance Objectives</a:t>
            </a:r>
            <a:r>
              <a:rPr lang="en-US" sz="1400" b="0" i="0" dirty="0">
                <a:solidFill>
                  <a:srgbClr val="374151"/>
                </a:solidFill>
                <a:effectLst/>
                <a:latin typeface="Söhne"/>
              </a:rPr>
              <a:t>: Aim for greater prediction accuracy and computational efficiency.</a:t>
            </a:r>
          </a:p>
          <a:p>
            <a:pPr marL="0" indent="0">
              <a:buNone/>
            </a:pPr>
            <a:endParaRPr lang="en-US" sz="14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b="0" i="0" dirty="0">
              <a:effectLst/>
              <a:latin typeface="Söhne"/>
            </a:endParaRPr>
          </a:p>
          <a:p>
            <a:endParaRPr lang="en-US" dirty="0">
              <a:solidFill>
                <a:srgbClr val="C00000"/>
              </a:solidFill>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41F7C5A3-6EDF-C8AC-9D9B-CD0B907DDB62}"/>
              </a:ext>
            </a:extLst>
          </p:cNvPr>
          <p:cNvSpPr>
            <a:spLocks noGrp="1"/>
          </p:cNvSpPr>
          <p:nvPr>
            <p:ph type="dt" sz="half" idx="10"/>
          </p:nvPr>
        </p:nvSpPr>
        <p:spPr/>
        <p:txBody>
          <a:bodyPr/>
          <a:lstStyle/>
          <a:p>
            <a:fld id="{D2906432-BADB-A34E-841E-5ED0A87A5755}" type="datetime1">
              <a:rPr lang="en-US" smtClean="0"/>
              <a:t>1/17/24</a:t>
            </a:fld>
            <a:endParaRPr lang="en-US"/>
          </a:p>
        </p:txBody>
      </p:sp>
      <p:sp>
        <p:nvSpPr>
          <p:cNvPr id="4" name="Slide Number Placeholder 3">
            <a:extLst>
              <a:ext uri="{FF2B5EF4-FFF2-40B4-BE49-F238E27FC236}">
                <a16:creationId xmlns:a16="http://schemas.microsoft.com/office/drawing/2014/main" id="{2FFB435F-27E6-4BF4-5770-23C4ACF42BF6}"/>
              </a:ext>
            </a:extLst>
          </p:cNvPr>
          <p:cNvSpPr>
            <a:spLocks noGrp="1"/>
          </p:cNvSpPr>
          <p:nvPr>
            <p:ph type="sldNum" sz="quarter" idx="12"/>
          </p:nvPr>
        </p:nvSpPr>
        <p:spPr/>
        <p:txBody>
          <a:bodyPr/>
          <a:lstStyle/>
          <a:p>
            <a:fld id="{921CBE81-14BD-7343-B359-01BCBA3179F9}" type="slidenum">
              <a:rPr lang="en-US" smtClean="0"/>
              <a:t>37</a:t>
            </a:fld>
            <a:endParaRPr lang="en-US"/>
          </a:p>
        </p:txBody>
      </p:sp>
      <p:sp>
        <p:nvSpPr>
          <p:cNvPr id="2" name="Title 1">
            <a:extLst>
              <a:ext uri="{FF2B5EF4-FFF2-40B4-BE49-F238E27FC236}">
                <a16:creationId xmlns:a16="http://schemas.microsoft.com/office/drawing/2014/main" id="{D74F8E92-35D1-2F4E-A50D-C070772D0006}"/>
              </a:ext>
            </a:extLst>
          </p:cNvPr>
          <p:cNvSpPr>
            <a:spLocks noGrp="1"/>
          </p:cNvSpPr>
          <p:nvPr>
            <p:ph type="title"/>
          </p:nvPr>
        </p:nvSpPr>
        <p:spPr/>
        <p:txBody>
          <a:bodyPr/>
          <a:lstStyle/>
          <a:p>
            <a:r>
              <a:rPr lang="en-US" sz="2000" b="1" dirty="0">
                <a:latin typeface="Century Gothic" panose="020B0502020202020204" pitchFamily="34" charset="0"/>
              </a:rPr>
              <a:t>Own Contributions</a:t>
            </a:r>
            <a:endParaRPr lang="en-AT" sz="2000" b="1" dirty="0">
              <a:latin typeface="Century Gothic" panose="020B0502020202020204" pitchFamily="34" charset="0"/>
            </a:endParaRPr>
          </a:p>
        </p:txBody>
      </p:sp>
    </p:spTree>
    <p:extLst>
      <p:ext uri="{BB962C8B-B14F-4D97-AF65-F5344CB8AC3E}">
        <p14:creationId xmlns:p14="http://schemas.microsoft.com/office/powerpoint/2010/main" val="1950456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62294" y="688173"/>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11" name="Rectangle 10">
            <a:extLst>
              <a:ext uri="{FF2B5EF4-FFF2-40B4-BE49-F238E27FC236}">
                <a16:creationId xmlns:a16="http://schemas.microsoft.com/office/drawing/2014/main" id="{CF7A42B8-F2AA-45C0-800E-7197B06ECA06}"/>
              </a:ext>
            </a:extLst>
          </p:cNvPr>
          <p:cNvSpPr/>
          <p:nvPr/>
        </p:nvSpPr>
        <p:spPr>
          <a:xfrm>
            <a:off x="5703378" y="2115278"/>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5681089" y="3223389"/>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Outcomes</a:t>
            </a:r>
          </a:p>
        </p:txBody>
      </p:sp>
      <p:sp>
        <p:nvSpPr>
          <p:cNvPr id="18" name="TextBox 17">
            <a:extLst>
              <a:ext uri="{FF2B5EF4-FFF2-40B4-BE49-F238E27FC236}">
                <a16:creationId xmlns:a16="http://schemas.microsoft.com/office/drawing/2014/main" id="{DCDC1906-1F9D-7B49-9E13-778878960BDE}"/>
              </a:ext>
            </a:extLst>
          </p:cNvPr>
          <p:cNvSpPr txBox="1"/>
          <p:nvPr/>
        </p:nvSpPr>
        <p:spPr>
          <a:xfrm>
            <a:off x="821410" y="95094"/>
            <a:ext cx="6726265" cy="369332"/>
          </a:xfrm>
          <a:prstGeom prst="rect">
            <a:avLst/>
          </a:prstGeom>
          <a:noFill/>
        </p:spPr>
        <p:txBody>
          <a:bodyPr wrap="square">
            <a:spAutoFit/>
          </a:bodyPr>
          <a:lstStyle/>
          <a:p>
            <a:pPr algn="ctr"/>
            <a:r>
              <a:rPr lang="en-US" b="1" dirty="0">
                <a:solidFill>
                  <a:srgbClr val="C00000"/>
                </a:solidFill>
                <a:latin typeface="Century Gothic" panose="020B0502020202020204" pitchFamily="34" charset="0"/>
              </a:rPr>
              <a:t>Publications/Presentations Status</a:t>
            </a:r>
          </a:p>
        </p:txBody>
      </p:sp>
      <p:sp>
        <p:nvSpPr>
          <p:cNvPr id="3" name="Rectangle 2">
            <a:extLst>
              <a:ext uri="{FF2B5EF4-FFF2-40B4-BE49-F238E27FC236}">
                <a16:creationId xmlns:a16="http://schemas.microsoft.com/office/drawing/2014/main" id="{3D18DD5D-BFFE-467A-9C26-B2519BC277C5}"/>
              </a:ext>
            </a:extLst>
          </p:cNvPr>
          <p:cNvSpPr/>
          <p:nvPr/>
        </p:nvSpPr>
        <p:spPr>
          <a:xfrm>
            <a:off x="159444" y="1092565"/>
            <a:ext cx="4572000" cy="276999"/>
          </a:xfrm>
          <a:prstGeom prst="rect">
            <a:avLst/>
          </a:prstGeom>
        </p:spPr>
        <p:txBody>
          <a:bodyPr>
            <a:spAutoFit/>
          </a:bodyPr>
          <a:lstStyle/>
          <a:p>
            <a:r>
              <a:rPr lang="en-US" sz="12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AF0F549A-EA01-4633-A1A9-28901D3D426B}"/>
              </a:ext>
            </a:extLst>
          </p:cNvPr>
          <p:cNvSpPr txBox="1"/>
          <p:nvPr/>
        </p:nvSpPr>
        <p:spPr>
          <a:xfrm>
            <a:off x="431779" y="754982"/>
            <a:ext cx="5271599"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Submission of recent work and presentation at DEPS2023  + Poster Presentation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Submission of recent work at </a:t>
            </a:r>
            <a:r>
              <a:rPr lang="en-US" sz="1200" dirty="0">
                <a:latin typeface="Calibri" panose="020F0502020204030204" pitchFamily="34" charset="0"/>
                <a:cs typeface="Calibri" panose="020F0502020204030204" pitchFamily="34" charset="0"/>
                <a:hlinkClick r:id="rId3"/>
              </a:rPr>
              <a:t>IPAC23</a:t>
            </a:r>
            <a:r>
              <a:rPr lang="en-US" sz="1200" dirty="0">
                <a:latin typeface="Calibri" panose="020F0502020204030204" pitchFamily="34" charset="0"/>
                <a:cs typeface="Calibri" panose="020F0502020204030204" pitchFamily="34" charset="0"/>
              </a:rPr>
              <a:t> + Poster Presentation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Submission of recent work at NAPAC23  + Poster Presentation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Submission of recent work at CODA23  + Poster Presentation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Attended BNL annual meeting  2023.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Published Research article for the Journal named </a:t>
            </a:r>
            <a:r>
              <a:rPr lang="en-US" sz="1200" i="1" dirty="0">
                <a:latin typeface="Calibri" panose="020F0502020204030204" pitchFamily="34" charset="0"/>
                <a:cs typeface="Calibri" panose="020F0502020204030204" pitchFamily="34" charset="0"/>
              </a:rPr>
              <a:t>“ </a:t>
            </a:r>
            <a:r>
              <a:rPr lang="en-US" sz="1200" i="1" dirty="0">
                <a:solidFill>
                  <a:schemeClr val="accent1"/>
                </a:solidFill>
                <a:latin typeface="Calibri" panose="020F0502020204030204" pitchFamily="34" charset="0"/>
                <a:cs typeface="Calibri" panose="020F0502020204030204" pitchFamily="34" charset="0"/>
              </a:rPr>
              <a:t>Nuclear Instruments and Methods in Physics Research Section A: Accelerators, Spectrometers, Detectors and Associated Equipment</a:t>
            </a:r>
            <a:r>
              <a:rPr lang="en-US" sz="1200" i="1"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sz="1200" i="1" dirty="0">
                <a:latin typeface="Calibri" panose="020F0502020204030204" pitchFamily="34" charset="0"/>
                <a:cs typeface="Calibri" panose="020F0502020204030204" pitchFamily="34" charset="0"/>
              </a:rPr>
              <a:t>Abstract submission for IPAC2024. </a:t>
            </a:r>
          </a:p>
          <a:p>
            <a:pPr marL="171450" indent="-171450">
              <a:buFont typeface="Arial" panose="020B0604020202020204" pitchFamily="34" charset="0"/>
              <a:buChar char="•"/>
            </a:pPr>
            <a:r>
              <a:rPr lang="en-US" sz="1200" i="1" dirty="0">
                <a:latin typeface="Calibri" panose="020F0502020204030204" pitchFamily="34" charset="0"/>
                <a:cs typeface="Calibri" panose="020F0502020204030204" pitchFamily="34" charset="0"/>
              </a:rPr>
              <a:t>Registration done for  APS.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60952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63833"/>
            <a:ext cx="20955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11" name="Rectangle 10">
            <a:extLst>
              <a:ext uri="{FF2B5EF4-FFF2-40B4-BE49-F238E27FC236}">
                <a16:creationId xmlns:a16="http://schemas.microsoft.com/office/drawing/2014/main" id="{CF7A42B8-F2AA-45C0-800E-7197B06ECA06}"/>
              </a:ext>
            </a:extLst>
          </p:cNvPr>
          <p:cNvSpPr/>
          <p:nvPr/>
        </p:nvSpPr>
        <p:spPr>
          <a:xfrm>
            <a:off x="254619" y="1465303"/>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739779" y="3223390"/>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endParaRPr>
          </a:p>
        </p:txBody>
      </p:sp>
      <p:pic>
        <p:nvPicPr>
          <p:cNvPr id="1028" name="Picture 4" descr="7 Brilliant Ways to End Any Presentation: When to Use a Presentation Thank  You Address - Orai">
            <a:extLst>
              <a:ext uri="{FF2B5EF4-FFF2-40B4-BE49-F238E27FC236}">
                <a16:creationId xmlns:a16="http://schemas.microsoft.com/office/drawing/2014/main" id="{A006BEE0-97D5-CCB1-6C81-FA3FE00BC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783" y="1339740"/>
            <a:ext cx="280670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3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AD8A-E8C5-7170-0DD1-0F8B393BA780}"/>
              </a:ext>
            </a:extLst>
          </p:cNvPr>
          <p:cNvSpPr>
            <a:spLocks noGrp="1"/>
          </p:cNvSpPr>
          <p:nvPr>
            <p:ph type="title"/>
          </p:nvPr>
        </p:nvSpPr>
        <p:spPr/>
        <p:txBody>
          <a:bodyPr/>
          <a:lstStyle/>
          <a:p>
            <a:r>
              <a:rPr lang="en-US" dirty="0"/>
              <a:t>Presentation Contents </a:t>
            </a:r>
          </a:p>
        </p:txBody>
      </p:sp>
      <p:sp>
        <p:nvSpPr>
          <p:cNvPr id="7" name="TextBox 6">
            <a:extLst>
              <a:ext uri="{FF2B5EF4-FFF2-40B4-BE49-F238E27FC236}">
                <a16:creationId xmlns:a16="http://schemas.microsoft.com/office/drawing/2014/main" id="{BC4E394D-CF42-4B9E-681A-95A40B780B33}"/>
              </a:ext>
            </a:extLst>
          </p:cNvPr>
          <p:cNvSpPr txBox="1"/>
          <p:nvPr/>
        </p:nvSpPr>
        <p:spPr>
          <a:xfrm>
            <a:off x="461596" y="647128"/>
            <a:ext cx="5143500" cy="1754326"/>
          </a:xfrm>
          <a:prstGeom prst="rect">
            <a:avLst/>
          </a:prstGeom>
          <a:noFill/>
        </p:spPr>
        <p:txBody>
          <a:bodyPr wrap="square" rtlCol="0">
            <a:spAutoFit/>
          </a:bodyPr>
          <a:lstStyle/>
          <a:p>
            <a:endParaRPr lang="en-US" sz="1800" b="1" dirty="0">
              <a:latin typeface="Century Gothic" panose="020B0502020202020204" pitchFamily="34" charset="0"/>
            </a:endParaRPr>
          </a:p>
          <a:p>
            <a:endParaRPr lang="en-US" sz="1800" dirty="0">
              <a:latin typeface="Times New Roman" panose="02020603050405020304" pitchFamily="18" charset="0"/>
              <a:cs typeface="Times New Roman" panose="02020603050405020304" pitchFamily="18" charset="0"/>
            </a:endParaRPr>
          </a:p>
          <a:p>
            <a:endParaRPr lang="en-US" kern="0" dirty="0">
              <a:solidFill>
                <a:schemeClr val="accent1"/>
              </a:solidFill>
              <a:latin typeface="Century Gothic" panose="020B0502020202020204" pitchFamily="34" charset="0"/>
            </a:endParaRPr>
          </a:p>
          <a:p>
            <a:endParaRPr lang="en-US" dirty="0"/>
          </a:p>
          <a:p>
            <a:endParaRPr lang="en-US" dirty="0"/>
          </a:p>
          <a:p>
            <a:endParaRPr lang="en-US" dirty="0"/>
          </a:p>
        </p:txBody>
      </p:sp>
      <p:sp>
        <p:nvSpPr>
          <p:cNvPr id="9" name="TextBox 8">
            <a:extLst>
              <a:ext uri="{FF2B5EF4-FFF2-40B4-BE49-F238E27FC236}">
                <a16:creationId xmlns:a16="http://schemas.microsoft.com/office/drawing/2014/main" id="{76B4EF25-F1A1-A869-9488-2F588D060489}"/>
              </a:ext>
            </a:extLst>
          </p:cNvPr>
          <p:cNvSpPr txBox="1"/>
          <p:nvPr/>
        </p:nvSpPr>
        <p:spPr>
          <a:xfrm>
            <a:off x="76200" y="647128"/>
            <a:ext cx="4380034" cy="3847207"/>
          </a:xfrm>
          <a:prstGeom prst="rect">
            <a:avLst/>
          </a:prstGeom>
          <a:noFill/>
        </p:spPr>
        <p:txBody>
          <a:bodyPr wrap="square" rtlCol="0">
            <a:spAutoFit/>
          </a:bodyPr>
          <a:lstStyle/>
          <a:p>
            <a:pPr marL="171450" indent="-171450" algn="l">
              <a:buFont typeface="Arial" panose="020B0604020202020204" pitchFamily="34" charset="0"/>
              <a:buChar char="•"/>
            </a:pPr>
            <a:r>
              <a:rPr lang="en-US" sz="1200" b="1" i="0" u="none" strike="noStrike" dirty="0">
                <a:solidFill>
                  <a:srgbClr val="374151"/>
                </a:solidFill>
                <a:effectLst/>
                <a:latin typeface="Söhne"/>
              </a:rPr>
              <a:t>Slide 1-8: Title and </a:t>
            </a:r>
            <a:r>
              <a:rPr lang="en-US" sz="1200" b="1" dirty="0">
                <a:solidFill>
                  <a:srgbClr val="374151"/>
                </a:solidFill>
                <a:latin typeface="Söhne"/>
              </a:rPr>
              <a:t>Introduction (ML)</a:t>
            </a:r>
            <a:endParaRPr lang="en-US" sz="1200" b="1" i="0" u="none" strike="noStrike" dirty="0">
              <a:solidFill>
                <a:srgbClr val="374151"/>
              </a:solidFill>
              <a:effectLst/>
              <a:latin typeface="Söhne"/>
            </a:endParaRPr>
          </a:p>
          <a:p>
            <a:pPr marL="171450" indent="-171450" algn="l">
              <a:buFont typeface="Arial" panose="020B0604020202020204" pitchFamily="34" charset="0"/>
              <a:buChar char="•"/>
            </a:pPr>
            <a:r>
              <a:rPr lang="en-US" sz="1200" b="1" i="0" u="none" strike="noStrike" dirty="0">
                <a:solidFill>
                  <a:srgbClr val="374151"/>
                </a:solidFill>
                <a:effectLst/>
                <a:latin typeface="Söhne"/>
              </a:rPr>
              <a:t>Slide 9-32: Project Details</a:t>
            </a:r>
            <a:endParaRPr lang="en-US" sz="1200" b="0" i="0" u="none" strike="noStrike" dirty="0">
              <a:solidFill>
                <a:srgbClr val="374151"/>
              </a:solidFill>
              <a:effectLst/>
              <a:latin typeface="Söhne"/>
            </a:endParaRPr>
          </a:p>
          <a:p>
            <a:pPr marL="171450" indent="-171450" algn="l">
              <a:buFont typeface="Arial" panose="020B0604020202020204" pitchFamily="34" charset="0"/>
              <a:buChar char="•"/>
            </a:pPr>
            <a:r>
              <a:rPr lang="en-US" sz="1200" i="0" u="none" strike="noStrike" dirty="0">
                <a:solidFill>
                  <a:srgbClr val="374151"/>
                </a:solidFill>
                <a:effectLst/>
                <a:latin typeface="Söhne"/>
              </a:rPr>
              <a:t>Two DOE facilities: ATF and ALCF</a:t>
            </a:r>
          </a:p>
          <a:p>
            <a:pPr marL="171450" indent="-171450" algn="l">
              <a:buFont typeface="Arial" panose="020B0604020202020204" pitchFamily="34" charset="0"/>
              <a:buChar char="•"/>
            </a:pPr>
            <a:r>
              <a:rPr lang="en-US" sz="1200" i="0" u="none" strike="noStrike" dirty="0">
                <a:solidFill>
                  <a:srgbClr val="374151"/>
                </a:solidFill>
                <a:effectLst/>
                <a:latin typeface="Söhne"/>
              </a:rPr>
              <a:t>Abstract</a:t>
            </a:r>
          </a:p>
          <a:p>
            <a:pPr marL="171450" indent="-171450" algn="l">
              <a:buFont typeface="Arial" panose="020B0604020202020204" pitchFamily="34" charset="0"/>
              <a:buChar char="•"/>
            </a:pPr>
            <a:r>
              <a:rPr lang="en-US" sz="1200" i="0" u="none" strike="noStrike" dirty="0">
                <a:solidFill>
                  <a:srgbClr val="374151"/>
                </a:solidFill>
                <a:effectLst/>
                <a:latin typeface="Söhne"/>
              </a:rPr>
              <a:t>Research Objectives</a:t>
            </a:r>
          </a:p>
          <a:p>
            <a:pPr marL="171450" indent="-171450" algn="l">
              <a:buFont typeface="Arial" panose="020B0604020202020204" pitchFamily="34" charset="0"/>
              <a:buChar char="•"/>
            </a:pPr>
            <a:r>
              <a:rPr lang="en-US" sz="1200" i="0" u="none" strike="noStrike" dirty="0">
                <a:solidFill>
                  <a:srgbClr val="374151"/>
                </a:solidFill>
                <a:effectLst/>
                <a:latin typeface="Söhne"/>
              </a:rPr>
              <a:t>Activities of the Project</a:t>
            </a:r>
          </a:p>
          <a:p>
            <a:pPr marL="171450" indent="-171450" algn="l">
              <a:buFont typeface="Arial" panose="020B0604020202020204" pitchFamily="34" charset="0"/>
              <a:buChar char="•"/>
            </a:pPr>
            <a:r>
              <a:rPr lang="en-US" sz="1200" i="0" u="none" strike="noStrike" dirty="0">
                <a:solidFill>
                  <a:srgbClr val="374151"/>
                </a:solidFill>
                <a:effectLst/>
                <a:latin typeface="Söhne"/>
              </a:rPr>
              <a:t>Experimental Setup</a:t>
            </a:r>
          </a:p>
          <a:p>
            <a:pPr marL="171450" indent="-171450" algn="l">
              <a:buFont typeface="Arial" panose="020B0604020202020204" pitchFamily="34" charset="0"/>
              <a:buChar char="•"/>
            </a:pPr>
            <a:r>
              <a:rPr lang="en-US" sz="1200" i="0" u="none" strike="noStrike" dirty="0">
                <a:solidFill>
                  <a:srgbClr val="374151"/>
                </a:solidFill>
                <a:effectLst/>
                <a:latin typeface="Söhne"/>
              </a:rPr>
              <a:t>Steps Involved for Virtual Simulation (VSIM)</a:t>
            </a:r>
          </a:p>
          <a:p>
            <a:pPr marL="171450" indent="-171450" algn="l">
              <a:buFont typeface="Arial" panose="020B0604020202020204" pitchFamily="34" charset="0"/>
              <a:buChar char="•"/>
            </a:pPr>
            <a:r>
              <a:rPr lang="en-US" sz="1200" dirty="0">
                <a:solidFill>
                  <a:srgbClr val="374151"/>
                </a:solidFill>
                <a:latin typeface="Söhne"/>
              </a:rPr>
              <a:t>Application of ML, </a:t>
            </a:r>
            <a:r>
              <a:rPr lang="en-US" sz="1200" i="0" u="none" strike="noStrike" dirty="0">
                <a:solidFill>
                  <a:srgbClr val="374151"/>
                </a:solidFill>
                <a:effectLst/>
                <a:latin typeface="Söhne"/>
              </a:rPr>
              <a:t>Developing the Neural Network (NN)</a:t>
            </a:r>
          </a:p>
          <a:p>
            <a:pPr marL="171450" indent="-171450" algn="l">
              <a:buFont typeface="Arial" panose="020B0604020202020204" pitchFamily="34" charset="0"/>
              <a:buChar char="•"/>
            </a:pPr>
            <a:r>
              <a:rPr lang="en-US" sz="1200" i="0" u="none" strike="noStrike" dirty="0">
                <a:solidFill>
                  <a:srgbClr val="374151"/>
                </a:solidFill>
                <a:effectLst/>
                <a:latin typeface="Söhne"/>
              </a:rPr>
              <a:t>Review, Training and Testing Process</a:t>
            </a:r>
          </a:p>
          <a:p>
            <a:pPr marL="171450" indent="-171450" algn="l">
              <a:buFont typeface="Arial" panose="020B0604020202020204" pitchFamily="34" charset="0"/>
              <a:buChar char="•"/>
            </a:pPr>
            <a:r>
              <a:rPr lang="en-US" sz="1200" i="0" u="none" strike="noStrike" dirty="0">
                <a:solidFill>
                  <a:srgbClr val="374151"/>
                </a:solidFill>
                <a:effectLst/>
                <a:latin typeface="Söhne"/>
              </a:rPr>
              <a:t>Modelling the Laser</a:t>
            </a:r>
          </a:p>
          <a:p>
            <a:pPr marL="171450" indent="-171450" algn="l">
              <a:buFont typeface="Arial" panose="020B0604020202020204" pitchFamily="34" charset="0"/>
              <a:buChar char="•"/>
            </a:pPr>
            <a:r>
              <a:rPr lang="en-US" sz="1200" i="0" u="none" strike="noStrike" dirty="0">
                <a:solidFill>
                  <a:srgbClr val="374151"/>
                </a:solidFill>
                <a:effectLst/>
                <a:latin typeface="Söhne"/>
              </a:rPr>
              <a:t>Training Process Methods</a:t>
            </a:r>
          </a:p>
          <a:p>
            <a:pPr marL="171450" indent="-171450" algn="l">
              <a:buFont typeface="Arial" panose="020B0604020202020204" pitchFamily="34" charset="0"/>
              <a:buChar char="•"/>
            </a:pPr>
            <a:r>
              <a:rPr lang="en-US" sz="1200" i="0" u="none" strike="noStrike" dirty="0">
                <a:solidFill>
                  <a:srgbClr val="374151"/>
                </a:solidFill>
                <a:effectLst/>
                <a:latin typeface="Söhne"/>
              </a:rPr>
              <a:t>Research Resources</a:t>
            </a:r>
          </a:p>
          <a:p>
            <a:pPr marL="171450" indent="-171450" algn="l">
              <a:buFont typeface="Arial" panose="020B0604020202020204" pitchFamily="34" charset="0"/>
              <a:buChar char="•"/>
            </a:pPr>
            <a:r>
              <a:rPr lang="en-US" sz="1200" i="0" u="none" strike="noStrike" dirty="0">
                <a:solidFill>
                  <a:srgbClr val="374151"/>
                </a:solidFill>
                <a:effectLst/>
                <a:latin typeface="Söhne"/>
              </a:rPr>
              <a:t>Literature Review and Selected Methods</a:t>
            </a:r>
          </a:p>
          <a:p>
            <a:pPr marL="171450" indent="-171450" algn="l">
              <a:buFont typeface="Arial" panose="020B0604020202020204" pitchFamily="34" charset="0"/>
              <a:buChar char="•"/>
            </a:pPr>
            <a:r>
              <a:rPr lang="en-US" sz="1200" i="0" u="none" strike="noStrike" dirty="0">
                <a:solidFill>
                  <a:srgbClr val="374151"/>
                </a:solidFill>
                <a:effectLst/>
                <a:latin typeface="Söhne"/>
              </a:rPr>
              <a:t>Current Status</a:t>
            </a:r>
          </a:p>
          <a:p>
            <a:pPr marL="171450" indent="-171450" algn="l">
              <a:buFont typeface="Arial" panose="020B0604020202020204" pitchFamily="34" charset="0"/>
              <a:buChar char="•"/>
            </a:pPr>
            <a:r>
              <a:rPr lang="en-US" sz="1200" b="1" i="0" u="none" strike="noStrike" dirty="0">
                <a:solidFill>
                  <a:srgbClr val="374151"/>
                </a:solidFill>
                <a:effectLst/>
                <a:latin typeface="Söhne"/>
              </a:rPr>
              <a:t>Slide 33-36: Future Scope</a:t>
            </a:r>
          </a:p>
          <a:p>
            <a:pPr marL="171450" indent="-171450" algn="l">
              <a:buFont typeface="Arial" panose="020B0604020202020204" pitchFamily="34" charset="0"/>
              <a:buChar char="•"/>
            </a:pPr>
            <a:r>
              <a:rPr lang="en-US" sz="1200" b="1" i="0" u="none" strike="noStrike" dirty="0">
                <a:solidFill>
                  <a:srgbClr val="374151"/>
                </a:solidFill>
                <a:effectLst/>
                <a:latin typeface="Söhne"/>
              </a:rPr>
              <a:t>Slide 37: Own Contribution</a:t>
            </a:r>
          </a:p>
          <a:p>
            <a:pPr marL="171450" indent="-171450" algn="l">
              <a:buFont typeface="Arial" panose="020B0604020202020204" pitchFamily="34" charset="0"/>
              <a:buChar char="•"/>
            </a:pPr>
            <a:r>
              <a:rPr lang="en-US" sz="1200" b="1" i="0" u="none" strike="noStrike" dirty="0">
                <a:solidFill>
                  <a:srgbClr val="374151"/>
                </a:solidFill>
                <a:effectLst/>
                <a:latin typeface="Söhne"/>
              </a:rPr>
              <a:t>Slide 38: Publications/Presentation Status</a:t>
            </a:r>
          </a:p>
          <a:p>
            <a:pPr algn="l"/>
            <a:endParaRPr lang="en-US" sz="1200" i="0" u="none" strike="noStrike" dirty="0">
              <a:solidFill>
                <a:srgbClr val="374151"/>
              </a:solidFill>
              <a:effectLst/>
              <a:latin typeface="Söhne"/>
            </a:endParaRPr>
          </a:p>
          <a:p>
            <a:pPr marL="171450" indent="-171450" algn="l">
              <a:buFont typeface="Arial" panose="020B0604020202020204" pitchFamily="34" charset="0"/>
              <a:buChar char="•"/>
            </a:pPr>
            <a:endParaRPr lang="en-US" sz="1600" b="0" i="0" u="none" strike="noStrike" dirty="0">
              <a:solidFill>
                <a:srgbClr val="374151"/>
              </a:solidFill>
              <a:effectLst/>
              <a:latin typeface="Söhne"/>
            </a:endParaRPr>
          </a:p>
        </p:txBody>
      </p:sp>
    </p:spTree>
    <p:extLst>
      <p:ext uri="{BB962C8B-B14F-4D97-AF65-F5344CB8AC3E}">
        <p14:creationId xmlns:p14="http://schemas.microsoft.com/office/powerpoint/2010/main" val="361443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ep Learning Spreads">
            <a:extLst>
              <a:ext uri="{FF2B5EF4-FFF2-40B4-BE49-F238E27FC236}">
                <a16:creationId xmlns:a16="http://schemas.microsoft.com/office/drawing/2014/main" id="{14297932-F5A9-8641-AAEC-163C207D4C9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474" b="57158"/>
          <a:stretch/>
        </p:blipFill>
        <p:spPr bwMode="auto">
          <a:xfrm>
            <a:off x="1385300" y="2799526"/>
            <a:ext cx="6373397" cy="1516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0F33F9-37EA-4C81-8BFD-F6EB0FE238DE}"/>
              </a:ext>
            </a:extLst>
          </p:cNvPr>
          <p:cNvSpPr/>
          <p:nvPr/>
        </p:nvSpPr>
        <p:spPr>
          <a:xfrm>
            <a:off x="-1" y="1403727"/>
            <a:ext cx="9144000" cy="1833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3" name="TextBox 2">
            <a:extLst>
              <a:ext uri="{FF2B5EF4-FFF2-40B4-BE49-F238E27FC236}">
                <a16:creationId xmlns:a16="http://schemas.microsoft.com/office/drawing/2014/main" id="{44B36642-E6BC-CA43-8F72-26DDC4BF73ED}"/>
              </a:ext>
            </a:extLst>
          </p:cNvPr>
          <p:cNvSpPr txBox="1"/>
          <p:nvPr/>
        </p:nvSpPr>
        <p:spPr>
          <a:xfrm>
            <a:off x="1385300" y="1858791"/>
            <a:ext cx="6318344" cy="923330"/>
          </a:xfrm>
          <a:prstGeom prst="rect">
            <a:avLst/>
          </a:prstGeom>
          <a:noFill/>
        </p:spPr>
        <p:txBody>
          <a:bodyPr wrap="square" rtlCol="0">
            <a:spAutoFit/>
          </a:bodyPr>
          <a:lstStyle/>
          <a:p>
            <a:pPr algn="ctr"/>
            <a:r>
              <a:rPr lang="en-US" dirty="0">
                <a:solidFill>
                  <a:schemeClr val="bg1"/>
                </a:solidFill>
                <a:latin typeface="Raleway" pitchFamily="2" charset="0"/>
              </a:rPr>
              <a:t>Machine learning is the concept that a computer program can learn and adapt to new data without human intervention. </a:t>
            </a:r>
          </a:p>
        </p:txBody>
      </p:sp>
      <p:sp>
        <p:nvSpPr>
          <p:cNvPr id="6" name="Rectangle 5">
            <a:extLst>
              <a:ext uri="{FF2B5EF4-FFF2-40B4-BE49-F238E27FC236}">
                <a16:creationId xmlns:a16="http://schemas.microsoft.com/office/drawing/2014/main" id="{85716090-61C9-481D-933B-3A1096560F28}"/>
              </a:ext>
            </a:extLst>
          </p:cNvPr>
          <p:cNvSpPr/>
          <p:nvPr/>
        </p:nvSpPr>
        <p:spPr>
          <a:xfrm>
            <a:off x="1978686" y="-1768"/>
            <a:ext cx="4337222" cy="753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7" name="Title 11">
            <a:extLst>
              <a:ext uri="{FF2B5EF4-FFF2-40B4-BE49-F238E27FC236}">
                <a16:creationId xmlns:a16="http://schemas.microsoft.com/office/drawing/2014/main" id="{3FAE77D8-4C00-43BB-97B2-7F9458D05A56}"/>
              </a:ext>
            </a:extLst>
          </p:cNvPr>
          <p:cNvSpPr txBox="1">
            <a:spLocks/>
          </p:cNvSpPr>
          <p:nvPr/>
        </p:nvSpPr>
        <p:spPr>
          <a:xfrm>
            <a:off x="2168611" y="-39183"/>
            <a:ext cx="4230881"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What is Machine Learning</a:t>
            </a:r>
          </a:p>
        </p:txBody>
      </p:sp>
      <p:sp>
        <p:nvSpPr>
          <p:cNvPr id="8" name="Rectangle 7">
            <a:extLst>
              <a:ext uri="{FF2B5EF4-FFF2-40B4-BE49-F238E27FC236}">
                <a16:creationId xmlns:a16="http://schemas.microsoft.com/office/drawing/2014/main" id="{C9B62983-FF43-4267-8C14-8AFEA988C512}"/>
              </a:ext>
            </a:extLst>
          </p:cNvPr>
          <p:cNvSpPr/>
          <p:nvPr/>
        </p:nvSpPr>
        <p:spPr>
          <a:xfrm>
            <a:off x="0" y="1031922"/>
            <a:ext cx="4337222" cy="70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10" name="TextBox 9">
            <a:extLst>
              <a:ext uri="{FF2B5EF4-FFF2-40B4-BE49-F238E27FC236}">
                <a16:creationId xmlns:a16="http://schemas.microsoft.com/office/drawing/2014/main" id="{639499D9-F123-BC25-F3AA-D26411EA0AF9}"/>
              </a:ext>
            </a:extLst>
          </p:cNvPr>
          <p:cNvSpPr txBox="1"/>
          <p:nvPr/>
        </p:nvSpPr>
        <p:spPr>
          <a:xfrm>
            <a:off x="5435125" y="5016381"/>
            <a:ext cx="184731" cy="369332"/>
          </a:xfrm>
          <a:prstGeom prst="rect">
            <a:avLst/>
          </a:prstGeom>
          <a:noFill/>
        </p:spPr>
        <p:txBody>
          <a:bodyPr wrap="none" rtlCol="0">
            <a:spAutoFit/>
          </a:bodyPr>
          <a:lstStyle/>
          <a:p>
            <a:endParaRPr lang="en-US" dirty="0"/>
          </a:p>
        </p:txBody>
      </p:sp>
      <p:sp>
        <p:nvSpPr>
          <p:cNvPr id="11" name="Title 10">
            <a:extLst>
              <a:ext uri="{FF2B5EF4-FFF2-40B4-BE49-F238E27FC236}">
                <a16:creationId xmlns:a16="http://schemas.microsoft.com/office/drawing/2014/main" id="{EB973B1A-C8D2-E748-199C-DEB3ED35FE7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3816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pplications of Machine Learning - Javatpoint">
            <a:extLst>
              <a:ext uri="{FF2B5EF4-FFF2-40B4-BE49-F238E27FC236}">
                <a16:creationId xmlns:a16="http://schemas.microsoft.com/office/drawing/2014/main" id="{1AAFB26D-D397-2747-8FEE-218DD61549B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4973" y="949569"/>
            <a:ext cx="4337856" cy="3719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71FCE1-84F6-4F3C-B273-7793EF2263CB}"/>
              </a:ext>
            </a:extLst>
          </p:cNvPr>
          <p:cNvSpPr/>
          <p:nvPr/>
        </p:nvSpPr>
        <p:spPr>
          <a:xfrm>
            <a:off x="6807200" y="1339147"/>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9CB119F2-6699-4578-B3FE-EB182F3BFD87}"/>
              </a:ext>
            </a:extLst>
          </p:cNvPr>
          <p:cNvSpPr/>
          <p:nvPr/>
        </p:nvSpPr>
        <p:spPr>
          <a:xfrm>
            <a:off x="5875127"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6" name="Title 11">
            <a:extLst>
              <a:ext uri="{FF2B5EF4-FFF2-40B4-BE49-F238E27FC236}">
                <a16:creationId xmlns:a16="http://schemas.microsoft.com/office/drawing/2014/main" id="{6A6D12B7-E126-4D03-8281-2D240FA27D7B}"/>
              </a:ext>
            </a:extLst>
          </p:cNvPr>
          <p:cNvSpPr txBox="1">
            <a:spLocks/>
          </p:cNvSpPr>
          <p:nvPr/>
        </p:nvSpPr>
        <p:spPr>
          <a:xfrm>
            <a:off x="5975620" y="1733329"/>
            <a:ext cx="2135814"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Applications of Machine Learning</a:t>
            </a:r>
          </a:p>
        </p:txBody>
      </p:sp>
    </p:spTree>
    <p:extLst>
      <p:ext uri="{BB962C8B-B14F-4D97-AF65-F5344CB8AC3E}">
        <p14:creationId xmlns:p14="http://schemas.microsoft.com/office/powerpoint/2010/main" val="32693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machine learning - 7 steps of machine learning">
            <a:extLst>
              <a:ext uri="{FF2B5EF4-FFF2-40B4-BE49-F238E27FC236}">
                <a16:creationId xmlns:a16="http://schemas.microsoft.com/office/drawing/2014/main" id="{2B328716-37C4-9246-9DE3-93BD80DDDD7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183" t="24986" r="13317" b="4636"/>
          <a:stretch/>
        </p:blipFill>
        <p:spPr bwMode="auto">
          <a:xfrm>
            <a:off x="3447535" y="972785"/>
            <a:ext cx="5567038" cy="3327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8F8E12-DA70-4838-BF8A-D359DA59F051}"/>
              </a:ext>
            </a:extLst>
          </p:cNvPr>
          <p:cNvSpPr/>
          <p:nvPr/>
        </p:nvSpPr>
        <p:spPr>
          <a:xfrm>
            <a:off x="0" y="1339147"/>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CDB49B0E-BEFB-4137-AF5A-54DE66ED6261}"/>
              </a:ext>
            </a:extLst>
          </p:cNvPr>
          <p:cNvSpPr/>
          <p:nvPr/>
        </p:nvSpPr>
        <p:spPr>
          <a:xfrm>
            <a:off x="958511"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6" name="Title 11">
            <a:extLst>
              <a:ext uri="{FF2B5EF4-FFF2-40B4-BE49-F238E27FC236}">
                <a16:creationId xmlns:a16="http://schemas.microsoft.com/office/drawing/2014/main" id="{367043F6-0089-404D-A73F-E6656E377759}"/>
              </a:ext>
            </a:extLst>
          </p:cNvPr>
          <p:cNvSpPr txBox="1">
            <a:spLocks/>
          </p:cNvSpPr>
          <p:nvPr/>
        </p:nvSpPr>
        <p:spPr>
          <a:xfrm>
            <a:off x="1059004" y="1733329"/>
            <a:ext cx="2135814"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chemeClr val="bg1"/>
                </a:solidFill>
                <a:latin typeface="Century Gothic" panose="020B0502020202020204" pitchFamily="34" charset="0"/>
              </a:rPr>
              <a:t>Steps of Machine Learning</a:t>
            </a:r>
            <a:endParaRPr lang="en-US" sz="30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2453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B6CE-3B52-1FF7-9F53-4E56E7274C4C}"/>
              </a:ext>
            </a:extLst>
          </p:cNvPr>
          <p:cNvSpPr>
            <a:spLocks noGrp="1"/>
          </p:cNvSpPr>
          <p:nvPr>
            <p:ph type="title"/>
          </p:nvPr>
        </p:nvSpPr>
        <p:spPr/>
        <p:txBody>
          <a:bodyPr/>
          <a:lstStyle/>
          <a:p>
            <a:r>
              <a:rPr lang="en-US" dirty="0"/>
              <a:t>AI FOR SCIENCE</a:t>
            </a:r>
          </a:p>
        </p:txBody>
      </p:sp>
      <p:sp>
        <p:nvSpPr>
          <p:cNvPr id="3" name="Date Placeholder 2">
            <a:extLst>
              <a:ext uri="{FF2B5EF4-FFF2-40B4-BE49-F238E27FC236}">
                <a16:creationId xmlns:a16="http://schemas.microsoft.com/office/drawing/2014/main" id="{C9D41EF8-220A-79E0-FBA4-E3043D76BD5D}"/>
              </a:ext>
            </a:extLst>
          </p:cNvPr>
          <p:cNvSpPr>
            <a:spLocks noGrp="1"/>
          </p:cNvSpPr>
          <p:nvPr>
            <p:ph type="dt" sz="half" idx="10"/>
          </p:nvPr>
        </p:nvSpPr>
        <p:spPr/>
        <p:txBody>
          <a:bodyPr/>
          <a:lstStyle/>
          <a:p>
            <a:fld id="{D2906432-BADB-A34E-841E-5ED0A87A5755}" type="datetime1">
              <a:rPr lang="en-US" smtClean="0"/>
              <a:t>1/17/24</a:t>
            </a:fld>
            <a:endParaRPr lang="en-US"/>
          </a:p>
        </p:txBody>
      </p:sp>
      <p:pic>
        <p:nvPicPr>
          <p:cNvPr id="6" name="Picture 5" descr="A close-up of a cover&#10;&#10;Description automatically generated">
            <a:extLst>
              <a:ext uri="{FF2B5EF4-FFF2-40B4-BE49-F238E27FC236}">
                <a16:creationId xmlns:a16="http://schemas.microsoft.com/office/drawing/2014/main" id="{A8396E82-F26C-0D8B-36D2-A925F1C02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40087"/>
            <a:ext cx="3159369" cy="4242809"/>
          </a:xfrm>
          <a:prstGeom prst="rect">
            <a:avLst/>
          </a:prstGeom>
        </p:spPr>
      </p:pic>
      <p:sp>
        <p:nvSpPr>
          <p:cNvPr id="9" name="TextBox 8">
            <a:extLst>
              <a:ext uri="{FF2B5EF4-FFF2-40B4-BE49-F238E27FC236}">
                <a16:creationId xmlns:a16="http://schemas.microsoft.com/office/drawing/2014/main" id="{513F7667-EA64-D52C-5BDB-D15DCA495704}"/>
              </a:ext>
            </a:extLst>
          </p:cNvPr>
          <p:cNvSpPr txBox="1"/>
          <p:nvPr/>
        </p:nvSpPr>
        <p:spPr>
          <a:xfrm>
            <a:off x="6783266" y="4562821"/>
            <a:ext cx="4721468" cy="246221"/>
          </a:xfrm>
          <a:prstGeom prst="rect">
            <a:avLst/>
          </a:prstGeom>
          <a:noFill/>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www.anl.gov</a:t>
            </a:r>
            <a:r>
              <a:rPr lang="en-US" sz="1000" dirty="0">
                <a:latin typeface="Times New Roman" panose="02020603050405020304" pitchFamily="18" charset="0"/>
                <a:cs typeface="Times New Roman" panose="02020603050405020304" pitchFamily="18" charset="0"/>
              </a:rPr>
              <a:t>/ai-for-science-report.</a:t>
            </a:r>
          </a:p>
        </p:txBody>
      </p:sp>
      <p:sp>
        <p:nvSpPr>
          <p:cNvPr id="10" name="TextBox 9">
            <a:extLst>
              <a:ext uri="{FF2B5EF4-FFF2-40B4-BE49-F238E27FC236}">
                <a16:creationId xmlns:a16="http://schemas.microsoft.com/office/drawing/2014/main" id="{98B434F8-EC7A-E3C3-46DE-2BAF971B70C1}"/>
              </a:ext>
            </a:extLst>
          </p:cNvPr>
          <p:cNvSpPr txBox="1"/>
          <p:nvPr/>
        </p:nvSpPr>
        <p:spPr>
          <a:xfrm>
            <a:off x="3490548" y="712177"/>
            <a:ext cx="3200400" cy="2862322"/>
          </a:xfrm>
          <a:prstGeom prst="rect">
            <a:avLst/>
          </a:prstGeom>
          <a:noFill/>
        </p:spPr>
        <p:txBody>
          <a:bodyPr wrap="square" rtlCol="0">
            <a:spAutoFit/>
          </a:bodyPr>
          <a:lstStyle/>
          <a:p>
            <a:pPr marL="0" marR="0" algn="just">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“In the Department of Energy (DOE) laboratory community, we use the term “AI for Science” to broadly represent the next generation of methods and scientific opportunities in computing, including the development and application of AI methods (e.g., </a:t>
            </a:r>
            <a:r>
              <a:rPr lang="en-US" sz="1000" b="1" i="1" kern="100" dirty="0">
                <a:effectLst/>
                <a:latin typeface="Calibri" panose="020F0502020204030204" pitchFamily="34" charset="0"/>
                <a:ea typeface="Calibri" panose="020F0502020204030204" pitchFamily="34" charset="0"/>
                <a:cs typeface="Times New Roman" panose="02020603050405020304" pitchFamily="18" charset="0"/>
              </a:rPr>
              <a:t>machine learning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deep learning, statistical methods, data analytics, </a:t>
            </a:r>
            <a:r>
              <a:rPr lang="en-US" sz="1000" b="1" i="1" kern="100" dirty="0">
                <a:effectLst/>
                <a:latin typeface="Calibri" panose="020F0502020204030204" pitchFamily="34" charset="0"/>
                <a:ea typeface="Calibri" panose="020F0502020204030204" pitchFamily="34" charset="0"/>
                <a:cs typeface="Times New Roman" panose="02020603050405020304" pitchFamily="18" charset="0"/>
              </a:rPr>
              <a:t>automated control</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and related areas) to build models from data and to use these models alone or in conjunction with simulation and scalable computing to advance scientific research.</a:t>
            </a:r>
          </a:p>
          <a:p>
            <a:pPr marL="0" marR="0" algn="just">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AI for Science town hall discussions focused on capturing the transformational uses of AI that employ HPC and/or data analysis, </a:t>
            </a:r>
            <a:r>
              <a:rPr lang="en-US" sz="1000" b="1" i="1" kern="100" dirty="0">
                <a:effectLst/>
                <a:latin typeface="Calibri" panose="020F0502020204030204" pitchFamily="34" charset="0"/>
                <a:ea typeface="Calibri" panose="020F0502020204030204" pitchFamily="34" charset="0"/>
                <a:cs typeface="Times New Roman" panose="02020603050405020304" pitchFamily="18" charset="0"/>
              </a:rPr>
              <a:t>leveraging data sets from HPC simulations or instruments and user facilities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b="1" i="1" kern="100" dirty="0">
                <a:effectLst/>
                <a:latin typeface="Calibri" panose="020F0502020204030204" pitchFamily="34" charset="0"/>
                <a:ea typeface="Calibri" panose="020F0502020204030204" pitchFamily="34" charset="0"/>
                <a:cs typeface="Times New Roman" panose="02020603050405020304" pitchFamily="18" charset="0"/>
              </a:rPr>
              <a:t>addressing scientific challenges unique to DOE user facilities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and the agency’s wide-ranging fundamental and applied science enterprise.”</a:t>
            </a:r>
          </a:p>
        </p:txBody>
      </p:sp>
      <p:sp>
        <p:nvSpPr>
          <p:cNvPr id="13" name="Rectangle 12">
            <a:extLst>
              <a:ext uri="{FF2B5EF4-FFF2-40B4-BE49-F238E27FC236}">
                <a16:creationId xmlns:a16="http://schemas.microsoft.com/office/drawing/2014/main" id="{29737E1C-ECA5-DC36-99F9-7F65037EBA60}"/>
              </a:ext>
            </a:extLst>
          </p:cNvPr>
          <p:cNvSpPr/>
          <p:nvPr/>
        </p:nvSpPr>
        <p:spPr>
          <a:xfrm>
            <a:off x="6690948" y="758113"/>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goal of my </a:t>
            </a:r>
            <a:r>
              <a:rPr lang="en-US" sz="1400" kern="100" dirty="0">
                <a:latin typeface="Calibri" panose="020F0502020204030204" pitchFamily="34" charset="0"/>
                <a:ea typeface="Calibri" panose="020F0502020204030204" pitchFamily="34" charset="0"/>
                <a:cs typeface="Times New Roman" panose="02020603050405020304" pitchFamily="18" charset="0"/>
              </a:rPr>
              <a:t>research</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is to use Artificial Intelligence (AI), specifically Machine Learning (ML), to enhance the performance of user facilities/research infrastructures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2280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optical devices&#10;&#10;Description automatically generated">
            <a:extLst>
              <a:ext uri="{FF2B5EF4-FFF2-40B4-BE49-F238E27FC236}">
                <a16:creationId xmlns:a16="http://schemas.microsoft.com/office/drawing/2014/main" id="{956F3E5B-3DAE-7110-6460-3A82557DA4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8417" y="1007202"/>
            <a:ext cx="4073746" cy="1252677"/>
          </a:xfrm>
        </p:spPr>
      </p:pic>
      <p:sp>
        <p:nvSpPr>
          <p:cNvPr id="3" name="Date Placeholder 2">
            <a:extLst>
              <a:ext uri="{FF2B5EF4-FFF2-40B4-BE49-F238E27FC236}">
                <a16:creationId xmlns:a16="http://schemas.microsoft.com/office/drawing/2014/main" id="{37E98C76-8F58-E6E3-AF41-C417793A0BB0}"/>
              </a:ext>
            </a:extLst>
          </p:cNvPr>
          <p:cNvSpPr>
            <a:spLocks noGrp="1"/>
          </p:cNvSpPr>
          <p:nvPr>
            <p:ph type="dt" sz="half" idx="10"/>
          </p:nvPr>
        </p:nvSpPr>
        <p:spPr/>
        <p:txBody>
          <a:bodyPr/>
          <a:lstStyle/>
          <a:p>
            <a:fld id="{E74FDEAD-430B-7F4E-92F7-D650392F4A6E}" type="datetime1">
              <a:rPr lang="en-US" smtClean="0"/>
              <a:t>1/17/24</a:t>
            </a:fld>
            <a:endParaRPr lang="en-US" dirty="0"/>
          </a:p>
        </p:txBody>
      </p:sp>
      <p:sp>
        <p:nvSpPr>
          <p:cNvPr id="5" name="Title 4">
            <a:extLst>
              <a:ext uri="{FF2B5EF4-FFF2-40B4-BE49-F238E27FC236}">
                <a16:creationId xmlns:a16="http://schemas.microsoft.com/office/drawing/2014/main" id="{E8A878F9-D41E-5430-A815-F97CB0180DA5}"/>
              </a:ext>
            </a:extLst>
          </p:cNvPr>
          <p:cNvSpPr>
            <a:spLocks noGrp="1"/>
          </p:cNvSpPr>
          <p:nvPr>
            <p:ph type="title"/>
          </p:nvPr>
        </p:nvSpPr>
        <p:spPr/>
        <p:txBody>
          <a:bodyPr/>
          <a:lstStyle/>
          <a:p>
            <a:r>
              <a:rPr lang="en-US" dirty="0"/>
              <a:t>Laboratory Usage </a:t>
            </a:r>
          </a:p>
        </p:txBody>
      </p:sp>
      <p:pic>
        <p:nvPicPr>
          <p:cNvPr id="11" name="Picture 10" descr="A large metal machine in a factory&#10;&#10;Description automatically generated">
            <a:extLst>
              <a:ext uri="{FF2B5EF4-FFF2-40B4-BE49-F238E27FC236}">
                <a16:creationId xmlns:a16="http://schemas.microsoft.com/office/drawing/2014/main" id="{452BD008-EBA7-9E1F-9BD5-5E9521A6A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17" y="2520264"/>
            <a:ext cx="4073746" cy="1252677"/>
          </a:xfrm>
          <a:prstGeom prst="rect">
            <a:avLst/>
          </a:prstGeom>
        </p:spPr>
      </p:pic>
      <p:sp>
        <p:nvSpPr>
          <p:cNvPr id="13" name="TextBox 12">
            <a:extLst>
              <a:ext uri="{FF2B5EF4-FFF2-40B4-BE49-F238E27FC236}">
                <a16:creationId xmlns:a16="http://schemas.microsoft.com/office/drawing/2014/main" id="{39454385-DE99-B5EF-7080-CA498D50CB0B}"/>
              </a:ext>
            </a:extLst>
          </p:cNvPr>
          <p:cNvSpPr txBox="1"/>
          <p:nvPr/>
        </p:nvSpPr>
        <p:spPr>
          <a:xfrm>
            <a:off x="199269" y="1151882"/>
            <a:ext cx="3950677" cy="1277273"/>
          </a:xfrm>
          <a:prstGeom prst="rect">
            <a:avLst/>
          </a:prstGeom>
          <a:noFill/>
        </p:spPr>
        <p:txBody>
          <a:bodyPr wrap="square">
            <a:spAutoFit/>
          </a:bodyPr>
          <a:lstStyle/>
          <a:p>
            <a:pPr marL="171450" indent="-171450" algn="just">
              <a:buFont typeface="Arial" panose="020B0604020202020204" pitchFamily="34" charset="0"/>
              <a:buChar char="•"/>
            </a:pPr>
            <a:r>
              <a:rPr lang="en-US" sz="1100" b="0" i="0" u="none" strike="noStrike" dirty="0">
                <a:solidFill>
                  <a:srgbClr val="494B4D"/>
                </a:solidFill>
                <a:effectLst/>
                <a:latin typeface="Raleway" pitchFamily="2" charset="77"/>
              </a:rPr>
              <a:t>The Accelerator Test Facility (ATF) is the DOE Office of Science User Facility. </a:t>
            </a:r>
          </a:p>
          <a:p>
            <a:pPr marL="171450" indent="-171450" algn="just">
              <a:buFont typeface="Arial" panose="020B0604020202020204" pitchFamily="34" charset="0"/>
              <a:buChar char="•"/>
            </a:pPr>
            <a:endParaRPr lang="en-US" sz="1100" b="0" i="0" u="none" strike="noStrike" dirty="0">
              <a:solidFill>
                <a:srgbClr val="494B4D"/>
              </a:solidFill>
              <a:effectLst/>
              <a:latin typeface="Raleway" pitchFamily="2" charset="77"/>
            </a:endParaRPr>
          </a:p>
          <a:p>
            <a:pPr marL="171450" indent="-171450" algn="just">
              <a:buFont typeface="Arial" panose="020B0604020202020204" pitchFamily="34" charset="0"/>
              <a:buChar char="•"/>
            </a:pPr>
            <a:r>
              <a:rPr lang="en-US" sz="1100" b="0" i="0" u="none" strike="noStrike" dirty="0">
                <a:solidFill>
                  <a:srgbClr val="494B4D"/>
                </a:solidFill>
                <a:effectLst/>
                <a:latin typeface="Raleway" pitchFamily="2" charset="77"/>
              </a:rPr>
              <a:t>It provides users with high brightness electron beams, near-infrared (NIR) and long-wave infrared (LWIR) laser beams, and an ultrafast electron diffraction (UED) facility.</a:t>
            </a:r>
            <a:endParaRPr lang="en-US" sz="1100" dirty="0">
              <a:latin typeface="Raleway" pitchFamily="2" charset="77"/>
            </a:endParaRPr>
          </a:p>
        </p:txBody>
      </p:sp>
      <p:sp>
        <p:nvSpPr>
          <p:cNvPr id="15" name="TextBox 14">
            <a:extLst>
              <a:ext uri="{FF2B5EF4-FFF2-40B4-BE49-F238E27FC236}">
                <a16:creationId xmlns:a16="http://schemas.microsoft.com/office/drawing/2014/main" id="{178D52AE-AE2A-43B3-72E1-BB5EFE19087D}"/>
              </a:ext>
            </a:extLst>
          </p:cNvPr>
          <p:cNvSpPr txBox="1"/>
          <p:nvPr/>
        </p:nvSpPr>
        <p:spPr>
          <a:xfrm>
            <a:off x="199268" y="2571750"/>
            <a:ext cx="3950677" cy="1107996"/>
          </a:xfrm>
          <a:prstGeom prst="rect">
            <a:avLst/>
          </a:prstGeom>
          <a:noFill/>
        </p:spPr>
        <p:txBody>
          <a:bodyPr wrap="square">
            <a:spAutoFit/>
          </a:bodyPr>
          <a:lstStyle/>
          <a:p>
            <a:pPr marL="171450" indent="-171450" algn="just">
              <a:buFont typeface="Arial" panose="020B0604020202020204" pitchFamily="34" charset="0"/>
              <a:buChar char="•"/>
            </a:pPr>
            <a:r>
              <a:rPr lang="en-US" sz="1100" b="0" i="0" u="none" strike="noStrike" dirty="0">
                <a:solidFill>
                  <a:srgbClr val="494B4D"/>
                </a:solidFill>
                <a:effectLst/>
                <a:latin typeface="Raleway" pitchFamily="2" charset="77"/>
              </a:rPr>
              <a:t>The ATF pioneered the concept of a user facility studying properties of modern accelerators and new techniques of particle acceleration over 25 years ago.</a:t>
            </a:r>
          </a:p>
          <a:p>
            <a:pPr marL="171450" indent="-171450" algn="just">
              <a:buFont typeface="Arial" panose="020B0604020202020204" pitchFamily="34" charset="0"/>
              <a:buChar char="•"/>
            </a:pPr>
            <a:endParaRPr lang="en-US" sz="1100" b="0" i="0" u="none" strike="noStrike" dirty="0">
              <a:solidFill>
                <a:srgbClr val="494B4D"/>
              </a:solidFill>
              <a:effectLst/>
              <a:latin typeface="Raleway" pitchFamily="2" charset="77"/>
            </a:endParaRPr>
          </a:p>
          <a:p>
            <a:pPr marL="171450" indent="-171450" algn="just">
              <a:buFont typeface="Arial" panose="020B0604020202020204" pitchFamily="34" charset="0"/>
              <a:buChar char="•"/>
            </a:pPr>
            <a:r>
              <a:rPr lang="en-US" sz="1100" b="0" i="0" u="none" strike="noStrike" dirty="0">
                <a:solidFill>
                  <a:srgbClr val="494B4D"/>
                </a:solidFill>
                <a:effectLst/>
                <a:latin typeface="Raleway" pitchFamily="2" charset="77"/>
              </a:rPr>
              <a:t>Its role continues to evolve as a valuable resource to the advanced accelerator and laser user community.</a:t>
            </a:r>
            <a:endParaRPr lang="en-US" sz="1100" dirty="0">
              <a:latin typeface="Raleway" pitchFamily="2" charset="77"/>
            </a:endParaRPr>
          </a:p>
        </p:txBody>
      </p:sp>
      <p:sp>
        <p:nvSpPr>
          <p:cNvPr id="16" name="TextBox 15">
            <a:extLst>
              <a:ext uri="{FF2B5EF4-FFF2-40B4-BE49-F238E27FC236}">
                <a16:creationId xmlns:a16="http://schemas.microsoft.com/office/drawing/2014/main" id="{661B7AD3-BF9B-CB84-52FC-5DDCB09DB800}"/>
              </a:ext>
            </a:extLst>
          </p:cNvPr>
          <p:cNvSpPr txBox="1"/>
          <p:nvPr/>
        </p:nvSpPr>
        <p:spPr>
          <a:xfrm>
            <a:off x="5539155" y="4039775"/>
            <a:ext cx="2963008" cy="276999"/>
          </a:xfrm>
          <a:prstGeom prst="rect">
            <a:avLst/>
          </a:prstGeom>
          <a:noFill/>
        </p:spPr>
        <p:txBody>
          <a:bodyPr wrap="square" rtlCol="0">
            <a:spAutoFit/>
          </a:bodyPr>
          <a:lstStyle/>
          <a:p>
            <a:r>
              <a:rPr lang="en-US" sz="1200" dirty="0"/>
              <a:t>ATF Experimental setup  </a:t>
            </a:r>
          </a:p>
        </p:txBody>
      </p:sp>
    </p:spTree>
    <p:extLst>
      <p:ext uri="{BB962C8B-B14F-4D97-AF65-F5344CB8AC3E}">
        <p14:creationId xmlns:p14="http://schemas.microsoft.com/office/powerpoint/2010/main" val="4082489125"/>
      </p:ext>
    </p:extLst>
  </p:cSld>
  <p:clrMapOvr>
    <a:masterClrMapping/>
  </p:clrMapOvr>
</p:sld>
</file>

<file path=ppt/theme/theme1.xml><?xml version="1.0" encoding="utf-8"?>
<a:theme xmlns:a="http://schemas.openxmlformats.org/drawingml/2006/main" name="ODU-SLAC-LARP-HiLumi">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ight Beams theme">
  <a:themeElements>
    <a:clrScheme name="CBB COLORS">
      <a:dk1>
        <a:srgbClr val="000000"/>
      </a:dk1>
      <a:lt1>
        <a:srgbClr val="FFFFFF"/>
      </a:lt1>
      <a:dk2>
        <a:srgbClr val="CBCBCB"/>
      </a:dk2>
      <a:lt2>
        <a:srgbClr val="E5E5E5"/>
      </a:lt2>
      <a:accent1>
        <a:srgbClr val="B31B1B"/>
      </a:accent1>
      <a:accent2>
        <a:srgbClr val="08657C"/>
      </a:accent2>
      <a:accent3>
        <a:srgbClr val="FE7E00"/>
      </a:accent3>
      <a:accent4>
        <a:srgbClr val="CB2A10"/>
      </a:accent4>
      <a:accent5>
        <a:srgbClr val="9D9583"/>
      </a:accent5>
      <a:accent6>
        <a:srgbClr val="CBCBCB"/>
      </a:accent6>
      <a:hlink>
        <a:srgbClr val="FE7E00"/>
      </a:hlink>
      <a:folHlink>
        <a:srgbClr val="CB2A10"/>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Temp_16to9" id="{E16BDA77-B995-E740-BEAD-CFA7EAD27E0C}" vid="{9302349C-FF9F-3F46-9DE4-BC53EE1B2B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1ee2a67-55c4-4a11-b154-19fc8b11d809}" enabled="1" method="Standard" siteId="{29208c38-8fc5-4a03-89e2-9b6e8e4b388b}" contentBits="0" removed="0"/>
</clbl:labelList>
</file>

<file path=docProps/app.xml><?xml version="1.0" encoding="utf-8"?>
<Properties xmlns="http://schemas.openxmlformats.org/officeDocument/2006/extended-properties" xmlns:vt="http://schemas.openxmlformats.org/officeDocument/2006/docPropsVTypes">
  <Template>UNM Brand Template 3</Template>
  <TotalTime>77839</TotalTime>
  <Words>6292</Words>
  <Application>Microsoft Macintosh PowerPoint</Application>
  <PresentationFormat>On-screen Show (16:9)</PresentationFormat>
  <Paragraphs>497</Paragraphs>
  <Slides>39</Slides>
  <Notes>27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Arial</vt:lpstr>
      <vt:lpstr>Calibri</vt:lpstr>
      <vt:lpstr>Century Gothic</vt:lpstr>
      <vt:lpstr>Courier New</vt:lpstr>
      <vt:lpstr>Designball-Charts-01</vt:lpstr>
      <vt:lpstr>Designball-Electronic-Device-01</vt:lpstr>
      <vt:lpstr>Google Sans</vt:lpstr>
      <vt:lpstr>Helvetica Neue</vt:lpstr>
      <vt:lpstr>old times</vt:lpstr>
      <vt:lpstr>Open Sans Extrabold</vt:lpstr>
      <vt:lpstr>Raleway</vt:lpstr>
      <vt:lpstr>Söhne</vt:lpstr>
      <vt:lpstr>Times New Roman</vt:lpstr>
      <vt:lpstr>Wingdings</vt:lpstr>
      <vt:lpstr>ODU-SLAC-LARP-HiLumi</vt:lpstr>
      <vt:lpstr>Custom Design</vt:lpstr>
      <vt:lpstr>Bright Beams theme</vt:lpstr>
      <vt:lpstr>PowerPoint Presentation</vt:lpstr>
      <vt:lpstr>PowerPoint Presentation</vt:lpstr>
      <vt:lpstr>PowerPoint Presentation</vt:lpstr>
      <vt:lpstr>Presentation Contents </vt:lpstr>
      <vt:lpstr>PowerPoint Presentation</vt:lpstr>
      <vt:lpstr>PowerPoint Presentation</vt:lpstr>
      <vt:lpstr>PowerPoint Presentation</vt:lpstr>
      <vt:lpstr>AI FOR SCIENCE</vt:lpstr>
      <vt:lpstr>Laboratory Usage </vt:lpstr>
      <vt:lpstr>Two DOE facilities are involved: ATF and ALCF</vt:lpstr>
      <vt:lpstr>Experimental Time Request</vt:lpstr>
      <vt:lpstr>The Accelerator Test Facility at Brookhaven National Laboratory </vt:lpstr>
      <vt:lpstr> </vt:lpstr>
      <vt:lpstr>PowerPoint Presentation</vt:lpstr>
      <vt:lpstr>Research Objectives</vt:lpstr>
      <vt:lpstr>PowerPoint Presentation</vt:lpstr>
      <vt:lpstr>PowerPoint Presentation</vt:lpstr>
      <vt:lpstr>VSIM Simulation and Device Integration </vt:lpstr>
      <vt:lpstr>PowerPoint Presentation</vt:lpstr>
      <vt:lpstr>PowerPoint Presentation</vt:lpstr>
      <vt:lpstr>PowerPoint Presentation</vt:lpstr>
      <vt:lpstr>PowerPoint Presentation</vt:lpstr>
      <vt:lpstr>PowerPoint Presentation</vt:lpstr>
      <vt:lpstr>PowerPoint Presentation</vt:lpstr>
      <vt:lpstr>Purchased Hardware</vt:lpstr>
      <vt:lpstr>Research Methodology: Surrogate Model</vt:lpstr>
      <vt:lpstr> An Artificial Neural Network (ANN) is made up of many interconnected neurons: How each neuron works? Each neuron takes in some floating point numbers (e.g. 1.0, 0.5, -1.0) and multiplies them by some other floating point numbers (e.g. 0.7, 0.6, 1.4)  known as weights (1.0 * 0.7 = 0.7, 0.5 * 0.6 = 0.3, -1.0 * 1.4 = -1.4). The weights act as a mechanism to focus on, or ignore, certain inputs. </vt:lpstr>
      <vt:lpstr>PowerPoint Presentation</vt:lpstr>
      <vt:lpstr>PowerPoint Presentation</vt:lpstr>
      <vt:lpstr>PowerPoint Presentation</vt:lpstr>
      <vt:lpstr>PowerPoint Presentation</vt:lpstr>
      <vt:lpstr>Literature Review and Selected Methods </vt:lpstr>
      <vt:lpstr>PowerPoint Presentation</vt:lpstr>
      <vt:lpstr>Current Status</vt:lpstr>
      <vt:lpstr>PowerPoint Presentation</vt:lpstr>
      <vt:lpstr>PowerPoint Presentation</vt:lpstr>
      <vt:lpstr>Own Contributions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Ethan Gregory Rule</dc:creator>
  <cp:keywords>CTPClassification=CTP_NT</cp:keywords>
  <cp:lastModifiedBy>Aasma Aslam</cp:lastModifiedBy>
  <cp:revision>1659</cp:revision>
  <cp:lastPrinted>2016-02-15T22:48:54Z</cp:lastPrinted>
  <dcterms:created xsi:type="dcterms:W3CDTF">2017-09-13T16:57:15Z</dcterms:created>
  <dcterms:modified xsi:type="dcterms:W3CDTF">2024-01-18T20:39:22Z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d36ab43e-aa8d-49bf-9b6d-55681e55461e</vt:lpwstr>
  </property>
  <property fmtid="{D5CDD505-2E9C-101B-9397-08002B2CF9AE}" pid="3" name="CTP_TimeStamp">
    <vt:lpwstr>2019-09-15 21:50:26Z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