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10"/>
  </p:notesMasterIdLst>
  <p:sldIdLst>
    <p:sldId id="1587" r:id="rId5"/>
    <p:sldId id="1588" r:id="rId6"/>
    <p:sldId id="1589" r:id="rId7"/>
    <p:sldId id="1590" r:id="rId8"/>
    <p:sldId id="160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C82"/>
    <a:srgbClr val="092290"/>
    <a:srgbClr val="F5DB4B"/>
    <a:srgbClr val="945200"/>
    <a:srgbClr val="F5B60F"/>
    <a:srgbClr val="CD990F"/>
    <a:srgbClr val="C1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/>
    <p:restoredTop sz="85188"/>
  </p:normalViewPr>
  <p:slideViewPr>
    <p:cSldViewPr snapToGrid="0" snapToObjects="1">
      <p:cViewPr varScale="1">
        <p:scale>
          <a:sx n="110" d="100"/>
          <a:sy n="110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EBD1-83FE-8043-B347-DA1D8C221F15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1059-B48D-EE43-9FAA-94E71734D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1059-B48D-EE43-9FAA-94E71734D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1059-B48D-EE43-9FAA-94E71734D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1059-B48D-EE43-9FAA-94E71734D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1059-B48D-EE43-9FAA-94E71734D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0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E1059-B48D-EE43-9FAA-94E71734D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5464" y="306185"/>
            <a:ext cx="7712736" cy="2268045"/>
          </a:xfrm>
          <a:solidFill>
            <a:srgbClr val="9F0927"/>
          </a:solidFill>
          <a:ln>
            <a:noFill/>
          </a:ln>
        </p:spPr>
        <p:txBody>
          <a:bodyPr/>
          <a:lstStyle>
            <a:lvl1pPr algn="ctr">
              <a:defRPr sz="600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98972"/>
            <a:ext cx="6400800" cy="963391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CESR low r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894" y="3725606"/>
            <a:ext cx="2905354" cy="1907105"/>
          </a:xfrm>
          <a:prstGeom prst="rect">
            <a:avLst/>
          </a:prstGeom>
        </p:spPr>
      </p:pic>
      <p:pic>
        <p:nvPicPr>
          <p:cNvPr id="9" name="Picture 8" descr="Reentrant_ca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77" y="6121367"/>
            <a:ext cx="1773874" cy="579378"/>
          </a:xfrm>
          <a:prstGeom prst="rect">
            <a:avLst/>
          </a:prstGeom>
        </p:spPr>
      </p:pic>
      <p:pic>
        <p:nvPicPr>
          <p:cNvPr id="13" name="Picture 12" descr="StrukturderMaterie_Higgs_450x25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15718" r="7896"/>
          <a:stretch/>
        </p:blipFill>
        <p:spPr>
          <a:xfrm>
            <a:off x="-2625890" y="-2334928"/>
            <a:ext cx="2087183" cy="1178363"/>
          </a:xfrm>
          <a:prstGeom prst="rect">
            <a:avLst/>
          </a:prstGeom>
        </p:spPr>
      </p:pic>
      <p:pic>
        <p:nvPicPr>
          <p:cNvPr id="15" name="Picture 14" descr="bann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5"/>
          <a:stretch/>
        </p:blipFill>
        <p:spPr>
          <a:xfrm>
            <a:off x="4180242" y="6067911"/>
            <a:ext cx="1813484" cy="609053"/>
          </a:xfrm>
          <a:prstGeom prst="rect">
            <a:avLst/>
          </a:prstGeom>
        </p:spPr>
      </p:pic>
      <p:pic>
        <p:nvPicPr>
          <p:cNvPr id="16" name="Picture 15" descr="t792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444"/>
          <a:stretch/>
        </p:blipFill>
        <p:spPr>
          <a:xfrm>
            <a:off x="7590338" y="5740744"/>
            <a:ext cx="1422909" cy="917194"/>
          </a:xfrm>
          <a:prstGeom prst="rect">
            <a:avLst/>
          </a:prstGeom>
        </p:spPr>
      </p:pic>
      <p:sp>
        <p:nvSpPr>
          <p:cNvPr id="17" name="Shape 76"/>
          <p:cNvSpPr>
            <a:spLocks noChangeAspect="1"/>
          </p:cNvSpPr>
          <p:nvPr userDrawn="1"/>
        </p:nvSpPr>
        <p:spPr>
          <a:xfrm>
            <a:off x="2069257" y="3723300"/>
            <a:ext cx="1986077" cy="1641814"/>
          </a:xfrm>
          <a:prstGeom prst="roundRect">
            <a:avLst>
              <a:gd name="adj" fmla="val 0"/>
            </a:avLst>
          </a:prstGeom>
          <a:blipFill>
            <a:blip r:embed="rId7"/>
            <a:srcRect/>
            <a:stretch>
              <a:fillRect l="-9452" t="-7525" r="-5806" b="-7637"/>
            </a:stretch>
          </a:blipFill>
          <a:ln>
            <a:noFill/>
            <a:round/>
          </a:ln>
          <a:effectLst/>
        </p:spPr>
        <p:txBody>
          <a:bodyPr lIns="0" tIns="0" rIns="0" bIns="0" anchor="ctr"/>
          <a:lstStyle/>
          <a:p>
            <a:pPr marL="82203" marR="82203" lvl="0" defTabSz="927100">
              <a:buClrTx/>
              <a:buFontTx/>
              <a:defRPr sz="48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" name="Picture 1" descr="ACT-700.jp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3132"/>
          <a:stretch/>
        </p:blipFill>
        <p:spPr>
          <a:xfrm>
            <a:off x="2069256" y="5530924"/>
            <a:ext cx="1986077" cy="1146041"/>
          </a:xfrm>
          <a:prstGeom prst="rect">
            <a:avLst/>
          </a:prstGeom>
        </p:spPr>
      </p:pic>
      <p:pic>
        <p:nvPicPr>
          <p:cNvPr id="18" name="Picture 17" descr="Gonnella_Sm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73"/>
          <a:stretch/>
        </p:blipFill>
        <p:spPr>
          <a:xfrm>
            <a:off x="154677" y="3725606"/>
            <a:ext cx="1773874" cy="228608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89987" y="5006878"/>
            <a:ext cx="1803739" cy="976136"/>
            <a:chOff x="4189987" y="4986444"/>
            <a:chExt cx="1661032" cy="78019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489" y="4991758"/>
              <a:ext cx="533256" cy="37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124" y="4995821"/>
              <a:ext cx="532318" cy="37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137" y="4986444"/>
              <a:ext cx="538882" cy="38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987" y="5387167"/>
              <a:ext cx="535756" cy="37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812" y="5387167"/>
              <a:ext cx="535444" cy="37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949" y="5387167"/>
              <a:ext cx="535444" cy="37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/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0174" b="88887" l="14350" r="86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2835" r="4331" b="3774"/>
          <a:stretch/>
        </p:blipFill>
        <p:spPr bwMode="auto">
          <a:xfrm>
            <a:off x="6034696" y="5731510"/>
            <a:ext cx="1522730" cy="112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Picture 28" descr="StrukturderMaterie_Higgs_450x254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r="5423"/>
          <a:stretch/>
        </p:blipFill>
        <p:spPr>
          <a:xfrm>
            <a:off x="4182239" y="3754144"/>
            <a:ext cx="1782945" cy="11466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6185"/>
            <a:ext cx="7772400" cy="2268045"/>
          </a:xfrm>
          <a:solidFill>
            <a:srgbClr val="9F0927"/>
          </a:solidFill>
          <a:ln>
            <a:noFill/>
          </a:ln>
        </p:spPr>
        <p:txBody>
          <a:bodyPr/>
          <a:lstStyle>
            <a:lvl1pPr algn="ctr">
              <a:defRPr sz="600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98972"/>
            <a:ext cx="6400800" cy="963391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3" descr="0859_04_pano4D_selec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3"/>
            <a:ext cx="9144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2674"/>
            <a:ext cx="4040188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1742"/>
            <a:ext cx="4040188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92674"/>
            <a:ext cx="4041775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1742"/>
            <a:ext cx="4041775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37667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6185"/>
            <a:ext cx="7772400" cy="2268045"/>
          </a:xfrm>
          <a:solidFill>
            <a:srgbClr val="9F0927"/>
          </a:solidFill>
          <a:ln>
            <a:noFill/>
          </a:ln>
        </p:spPr>
        <p:txBody>
          <a:bodyPr/>
          <a:lstStyle>
            <a:lvl1pPr algn="ctr">
              <a:defRPr sz="600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98972"/>
            <a:ext cx="6400800" cy="963391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3" descr="0859_04_pano4D_selec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3"/>
            <a:ext cx="9144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2674"/>
            <a:ext cx="4040188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1742"/>
            <a:ext cx="4040188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92674"/>
            <a:ext cx="4041775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1742"/>
            <a:ext cx="4041775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6185"/>
            <a:ext cx="7772400" cy="2268045"/>
          </a:xfrm>
          <a:solidFill>
            <a:srgbClr val="9F0927"/>
          </a:solidFill>
          <a:ln>
            <a:noFill/>
          </a:ln>
        </p:spPr>
        <p:txBody>
          <a:bodyPr/>
          <a:lstStyle>
            <a:lvl1pPr algn="ctr">
              <a:defRPr sz="600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98972"/>
            <a:ext cx="6400800" cy="963391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3" descr="0859_04_pano4D_selec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3"/>
            <a:ext cx="9144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2674"/>
            <a:ext cx="4040188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1742"/>
            <a:ext cx="4040188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92674"/>
            <a:ext cx="4041775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1742"/>
            <a:ext cx="4041775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2674"/>
            <a:ext cx="4040188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1742"/>
            <a:ext cx="4040188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92674"/>
            <a:ext cx="4041775" cy="8690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1742"/>
            <a:ext cx="4041775" cy="49390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-3177" y="-16329"/>
            <a:ext cx="915971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9" descr="CUCLASSE 3line White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879" y="-16329"/>
            <a:ext cx="242865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New 36in Header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10" t="1" r="18933" b="-2717"/>
          <a:stretch/>
        </p:blipFill>
        <p:spPr bwMode="auto">
          <a:xfrm>
            <a:off x="4391521" y="-16329"/>
            <a:ext cx="233553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7214" y="-16329"/>
            <a:ext cx="5037667" cy="5486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rgbClr val="1516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ln>
            <a:noFill/>
          </a:ln>
          <a:solidFill>
            <a:srgbClr val="1516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0" y="1"/>
            <a:ext cx="9144000" cy="547891"/>
          </a:xfrm>
          <a:prstGeom prst="rect">
            <a:avLst/>
          </a:prstGeom>
          <a:solidFill>
            <a:srgbClr val="9F0927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106332" y="0"/>
            <a:ext cx="5037667" cy="533400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1552" y="-56444"/>
            <a:ext cx="135466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Bright </a:t>
            </a:r>
            <a:b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</a:b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Beams</a:t>
            </a:r>
            <a:endParaRPr lang="en-US" sz="1400" b="1" dirty="0">
              <a:ln>
                <a:solidFill>
                  <a:schemeClr val="accent3"/>
                </a:solidFill>
              </a:ln>
              <a:solidFill>
                <a:srgbClr val="9F0927"/>
              </a:solidFill>
              <a:effectLst>
                <a:glow rad="101600">
                  <a:srgbClr val="BF8B24">
                    <a:alpha val="75000"/>
                  </a:srgbClr>
                </a:glow>
              </a:effectLst>
              <a:latin typeface="Palatino"/>
              <a:cs typeface="Palatino"/>
            </a:endParaRPr>
          </a:p>
        </p:txBody>
      </p:sp>
      <p:pic>
        <p:nvPicPr>
          <p:cNvPr id="3" name="Picture 2" descr="nsf1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" y="-13729"/>
            <a:ext cx="571906" cy="575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rgbClr val="1516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ln>
            <a:noFill/>
          </a:ln>
          <a:solidFill>
            <a:srgbClr val="1516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0" y="1"/>
            <a:ext cx="9144000" cy="547891"/>
          </a:xfrm>
          <a:prstGeom prst="rect">
            <a:avLst/>
          </a:prstGeom>
          <a:solidFill>
            <a:srgbClr val="9F0927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106332" y="0"/>
            <a:ext cx="5037667" cy="533400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1552" y="-56444"/>
            <a:ext cx="135466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Bright </a:t>
            </a:r>
            <a:b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</a:b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Beams</a:t>
            </a:r>
            <a:endParaRPr lang="en-US" sz="1400" b="1" dirty="0">
              <a:ln>
                <a:solidFill>
                  <a:schemeClr val="accent3"/>
                </a:solidFill>
              </a:ln>
              <a:solidFill>
                <a:srgbClr val="9F0927"/>
              </a:solidFill>
              <a:effectLst>
                <a:glow rad="101600">
                  <a:srgbClr val="BF8B24">
                    <a:alpha val="75000"/>
                  </a:srgbClr>
                </a:glow>
              </a:effectLst>
              <a:latin typeface="Palatino"/>
              <a:cs typeface="Palatino"/>
            </a:endParaRPr>
          </a:p>
        </p:txBody>
      </p:sp>
      <p:pic>
        <p:nvPicPr>
          <p:cNvPr id="3" name="Picture 2" descr="nsf1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" y="-13729"/>
            <a:ext cx="571906" cy="575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rgbClr val="1516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ln>
            <a:noFill/>
          </a:ln>
          <a:solidFill>
            <a:srgbClr val="1516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 txBox="1">
            <a:spLocks noChangeArrowheads="1"/>
          </p:cNvSpPr>
          <p:nvPr/>
        </p:nvSpPr>
        <p:spPr bwMode="auto">
          <a:xfrm>
            <a:off x="0" y="1"/>
            <a:ext cx="9144000" cy="547891"/>
          </a:xfrm>
          <a:prstGeom prst="rect">
            <a:avLst/>
          </a:prstGeom>
          <a:solidFill>
            <a:srgbClr val="9F0927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r>
              <a:rPr lang="en-US"/>
              <a:t>Aug. 30, 2023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r>
              <a:rPr lang="en-US"/>
              <a:t>Cornell Accelerator Science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106332" y="0"/>
            <a:ext cx="5037667" cy="533400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1552" y="-56444"/>
            <a:ext cx="135466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Bright </a:t>
            </a:r>
            <a:b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</a:br>
            <a:r>
              <a:rPr lang="en-US" sz="2400" b="1" dirty="0">
                <a:ln>
                  <a:solidFill>
                    <a:schemeClr val="accent3"/>
                  </a:solidFill>
                </a:ln>
                <a:solidFill>
                  <a:srgbClr val="9F0927"/>
                </a:solidFill>
                <a:effectLst>
                  <a:glow rad="101600">
                    <a:srgbClr val="BF8B24">
                      <a:alpha val="75000"/>
                    </a:srgbClr>
                  </a:glow>
                </a:effectLst>
                <a:latin typeface="Palatino"/>
                <a:cs typeface="Palatino"/>
              </a:rPr>
              <a:t>Beams</a:t>
            </a:r>
            <a:endParaRPr lang="en-US" sz="1400" b="1" dirty="0">
              <a:ln>
                <a:solidFill>
                  <a:schemeClr val="accent3"/>
                </a:solidFill>
              </a:ln>
              <a:solidFill>
                <a:srgbClr val="9F0927"/>
              </a:solidFill>
              <a:effectLst>
                <a:glow rad="101600">
                  <a:srgbClr val="BF8B24">
                    <a:alpha val="75000"/>
                  </a:srgbClr>
                </a:glow>
              </a:effectLst>
              <a:latin typeface="Palatino"/>
              <a:cs typeface="Palatino"/>
            </a:endParaRPr>
          </a:p>
        </p:txBody>
      </p:sp>
      <p:pic>
        <p:nvPicPr>
          <p:cNvPr id="3" name="Picture 2" descr="nsf1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" y="-13729"/>
            <a:ext cx="571906" cy="575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ln>
            <a:noFill/>
          </a:ln>
          <a:solidFill>
            <a:srgbClr val="15161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ln>
            <a:noFill/>
          </a:ln>
          <a:solidFill>
            <a:srgbClr val="15161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ln>
            <a:noFill/>
          </a:ln>
          <a:solidFill>
            <a:srgbClr val="1516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AEF1DF-B022-D807-9C86-D9AF5DC8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99909" cy="533400"/>
          </a:xfrm>
        </p:spPr>
        <p:txBody>
          <a:bodyPr/>
          <a:lstStyle/>
          <a:p>
            <a:r>
              <a:rPr lang="en-US" dirty="0"/>
              <a:t>Electron Source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39EE-8FE1-3F6F-F6AF-2C44ABF5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Aug. 30,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9E45-CAA7-2813-4861-D0C9D166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Accelerator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ABCAE-E58D-2A88-5D2C-1A3F0A98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212F48-4E34-C98F-C6AD-D415043B7D5F}"/>
              </a:ext>
            </a:extLst>
          </p:cNvPr>
          <p:cNvGrpSpPr/>
          <p:nvPr/>
        </p:nvGrpSpPr>
        <p:grpSpPr>
          <a:xfrm>
            <a:off x="353259" y="856463"/>
            <a:ext cx="3872346" cy="2126912"/>
            <a:chOff x="6732718" y="1615075"/>
            <a:chExt cx="2298883" cy="1262677"/>
          </a:xfrm>
        </p:grpSpPr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071275F8-4F54-B660-0399-FB963C464B3E}"/>
                </a:ext>
              </a:extLst>
            </p:cNvPr>
            <p:cNvSpPr/>
            <p:nvPr/>
          </p:nvSpPr>
          <p:spPr>
            <a:xfrm>
              <a:off x="6732718" y="2514033"/>
              <a:ext cx="2298883" cy="363719"/>
            </a:xfrm>
            <a:prstGeom prst="borderCallout1">
              <a:avLst>
                <a:gd name="adj1" fmla="val 46682"/>
                <a:gd name="adj2" fmla="val 766"/>
                <a:gd name="adj3" fmla="val 131121"/>
                <a:gd name="adj4" fmla="val -62381"/>
              </a:avLst>
            </a:prstGeom>
            <a:solidFill>
              <a:schemeClr val="accent3"/>
            </a:solidFill>
            <a:ln w="38100" cmpd="sng">
              <a:noFill/>
              <a:headEnd type="none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High Current Testing: HERACLES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E16591-2ED1-6280-D267-D24D04461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52" t="21353" r="5784" b="24085"/>
            <a:stretch/>
          </p:blipFill>
          <p:spPr>
            <a:xfrm>
              <a:off x="6740548" y="1615075"/>
              <a:ext cx="2286000" cy="900664"/>
            </a:xfrm>
            <a:prstGeom prst="rect">
              <a:avLst/>
            </a:prstGeom>
          </p:spPr>
        </p:pic>
      </p:grp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D5C5B224-3D44-9330-02A8-2872E8FA405C}"/>
              </a:ext>
            </a:extLst>
          </p:cNvPr>
          <p:cNvSpPr/>
          <p:nvPr/>
        </p:nvSpPr>
        <p:spPr>
          <a:xfrm>
            <a:off x="4774177" y="2367163"/>
            <a:ext cx="3872346" cy="612665"/>
          </a:xfrm>
          <a:prstGeom prst="borderCallout1">
            <a:avLst>
              <a:gd name="adj1" fmla="val 46682"/>
              <a:gd name="adj2" fmla="val 766"/>
              <a:gd name="adj3" fmla="val 131121"/>
              <a:gd name="adj4" fmla="val -62381"/>
            </a:avLst>
          </a:prstGeom>
          <a:solidFill>
            <a:schemeClr val="accent3"/>
          </a:solidFill>
          <a:ln w="38100" cmpd="sng">
            <a:noFill/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Ultrafast Electron Diffraction: MEDUSA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B943A0-CB94-2334-14EE-EDFC17880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4" b="20207"/>
          <a:stretch/>
        </p:blipFill>
        <p:spPr>
          <a:xfrm>
            <a:off x="5221632" y="844888"/>
            <a:ext cx="3134188" cy="1517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9981E8-DBBF-C07E-7550-729B06F16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86" y="3314569"/>
            <a:ext cx="3685519" cy="2811633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6405986B-2888-4FBF-8490-9E5D8B6BF83B}"/>
              </a:ext>
            </a:extLst>
          </p:cNvPr>
          <p:cNvSpPr/>
          <p:nvPr/>
        </p:nvSpPr>
        <p:spPr>
          <a:xfrm>
            <a:off x="391359" y="5513537"/>
            <a:ext cx="3872346" cy="612665"/>
          </a:xfrm>
          <a:prstGeom prst="borderCallout1">
            <a:avLst>
              <a:gd name="adj1" fmla="val 46682"/>
              <a:gd name="adj2" fmla="val 766"/>
              <a:gd name="adj3" fmla="val 131121"/>
              <a:gd name="adj4" fmla="val -62381"/>
            </a:avLst>
          </a:prstGeom>
          <a:solidFill>
            <a:schemeClr val="accent3"/>
          </a:solidFill>
          <a:ln w="38100" cmpd="sng">
            <a:noFill/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Photocathode Characterization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40DAC-97C4-7FA5-940C-E03BF0D85688}"/>
              </a:ext>
            </a:extLst>
          </p:cNvPr>
          <p:cNvSpPr txBox="1"/>
          <p:nvPr/>
        </p:nvSpPr>
        <p:spPr>
          <a:xfrm>
            <a:off x="5196513" y="3494593"/>
            <a:ext cx="31854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 Leads: </a:t>
            </a:r>
            <a:r>
              <a:rPr lang="en-US" dirty="0" err="1"/>
              <a:t>Bazarov</a:t>
            </a:r>
            <a:r>
              <a:rPr lang="en-US" dirty="0"/>
              <a:t>, Maxson</a:t>
            </a:r>
          </a:p>
          <a:p>
            <a:r>
              <a:rPr lang="en-US" dirty="0"/>
              <a:t>Characterization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Intrinsic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</a:t>
            </a:r>
          </a:p>
          <a:p>
            <a:endParaRPr lang="en-US" dirty="0"/>
          </a:p>
          <a:p>
            <a:r>
              <a:rPr lang="en-US" dirty="0"/>
              <a:t>~ 7 grad students + Postdocs</a:t>
            </a:r>
          </a:p>
          <a:p>
            <a:r>
              <a:rPr lang="en-US" dirty="0"/>
              <a:t>2 Staff Scientists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CE42D-4AE7-6F88-D12D-7B666EB5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45" y="5455927"/>
            <a:ext cx="7061386" cy="1212571"/>
          </a:xfrm>
        </p:spPr>
        <p:txBody>
          <a:bodyPr/>
          <a:lstStyle/>
          <a:p>
            <a:r>
              <a:rPr lang="en-US" sz="2000" dirty="0"/>
              <a:t>Example: the Cornell DC/SRF Photoinjector (1.3 GHz)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E1862-C9CB-37D0-9E97-7C94260B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bigger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9D1EE-6C25-96B9-FC26-683D95ED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Aug. 30,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7E33-4A79-01AF-FC15-F0801D9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Accelerator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3A80-0BD8-3AF1-8342-91F51835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66E00-F9AB-EEBE-DFE8-9C945BCA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61" y="985054"/>
            <a:ext cx="2751759" cy="1821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548ED-B46B-4E0B-9D39-7F10B220FBD2}"/>
              </a:ext>
            </a:extLst>
          </p:cNvPr>
          <p:cNvSpPr txBox="1"/>
          <p:nvPr/>
        </p:nvSpPr>
        <p:spPr>
          <a:xfrm>
            <a:off x="600890" y="56429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Development</a:t>
            </a:r>
          </a:p>
        </p:txBody>
      </p:sp>
      <p:pic>
        <p:nvPicPr>
          <p:cNvPr id="1026" name="Picture 2" descr="Superconducting radio frequency - Wikipedia">
            <a:extLst>
              <a:ext uri="{FF2B5EF4-FFF2-40B4-BE49-F238E27FC236}">
                <a16:creationId xmlns:a16="http://schemas.microsoft.com/office/drawing/2014/main" id="{E51320A2-C867-F5D4-3BFA-63EFB8B1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34" y="864359"/>
            <a:ext cx="2904076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DA8FC-460C-3190-ECF4-577C2DB63447}"/>
              </a:ext>
            </a:extLst>
          </p:cNvPr>
          <p:cNvSpPr txBox="1"/>
          <p:nvPr/>
        </p:nvSpPr>
        <p:spPr>
          <a:xfrm>
            <a:off x="4488938" y="5642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FFF5B-505B-B29C-1F72-B43DD75A9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54" y="933625"/>
            <a:ext cx="2116185" cy="1942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6FD9A-B866-FBDD-03A3-D56A0107B0C6}"/>
              </a:ext>
            </a:extLst>
          </p:cNvPr>
          <p:cNvSpPr txBox="1"/>
          <p:nvPr/>
        </p:nvSpPr>
        <p:spPr>
          <a:xfrm>
            <a:off x="6633254" y="56429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Dynamics/Modeling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3D53E1-B1CD-80C4-0B14-ADA6AA77D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631326"/>
            <a:ext cx="7772400" cy="1448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39287D-725B-2E2C-397A-6CBC43E6A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626" y="3458058"/>
            <a:ext cx="4070596" cy="30852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253D5BC9-1783-C915-8669-2FCD288758D9}"/>
              </a:ext>
            </a:extLst>
          </p:cNvPr>
          <p:cNvSpPr/>
          <p:nvPr/>
        </p:nvSpPr>
        <p:spPr>
          <a:xfrm rot="13143826">
            <a:off x="2203554" y="2927690"/>
            <a:ext cx="942766" cy="282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354B7788-273E-DFBF-306B-3C6A108F1B11}"/>
              </a:ext>
            </a:extLst>
          </p:cNvPr>
          <p:cNvSpPr/>
          <p:nvPr/>
        </p:nvSpPr>
        <p:spPr>
          <a:xfrm rot="19240017">
            <a:off x="5886241" y="2927689"/>
            <a:ext cx="942766" cy="282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94BC746-831A-CD75-9401-8A6019B96638}"/>
              </a:ext>
            </a:extLst>
          </p:cNvPr>
          <p:cNvSpPr/>
          <p:nvPr/>
        </p:nvSpPr>
        <p:spPr>
          <a:xfrm rot="16200000">
            <a:off x="4443142" y="3027446"/>
            <a:ext cx="759007" cy="2614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E363D-240C-633D-8A18-C9D327F21D61}"/>
              </a:ext>
            </a:extLst>
          </p:cNvPr>
          <p:cNvSpPr txBox="1"/>
          <p:nvPr/>
        </p:nvSpPr>
        <p:spPr>
          <a:xfrm>
            <a:off x="6382910" y="6253757"/>
            <a:ext cx="251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 Transfer: BNL, RI</a:t>
            </a:r>
          </a:p>
        </p:txBody>
      </p:sp>
    </p:spTree>
    <p:extLst>
      <p:ext uri="{BB962C8B-B14F-4D97-AF65-F5344CB8AC3E}">
        <p14:creationId xmlns:p14="http://schemas.microsoft.com/office/powerpoint/2010/main" val="39380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B9042-3799-667F-CDEF-BD9B32D4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81075" cy="533400"/>
          </a:xfrm>
        </p:spPr>
        <p:txBody>
          <a:bodyPr/>
          <a:lstStyle/>
          <a:p>
            <a:r>
              <a:rPr lang="en-US" dirty="0"/>
              <a:t>Photocathode Highlights --HEP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5EC8-5C3A-8CA8-B57C-FA64B27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Aug. 30,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3E13-F132-BCA8-3A84-39989476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Accelerator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3847B-4313-C1C5-945D-5B7FC174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095B21-42E0-5A55-5D0C-523615ECF892}"/>
              </a:ext>
            </a:extLst>
          </p:cNvPr>
          <p:cNvCxnSpPr/>
          <p:nvPr/>
        </p:nvCxnSpPr>
        <p:spPr>
          <a:xfrm>
            <a:off x="4572000" y="805721"/>
            <a:ext cx="0" cy="5246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90075F-1A5A-66E3-798D-7E286C46CBAF}"/>
              </a:ext>
            </a:extLst>
          </p:cNvPr>
          <p:cNvCxnSpPr/>
          <p:nvPr/>
        </p:nvCxnSpPr>
        <p:spPr>
          <a:xfrm>
            <a:off x="329784" y="3267855"/>
            <a:ext cx="819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5F59B3-18A4-245E-EE9F-9D0E662F76F5}"/>
              </a:ext>
            </a:extLst>
          </p:cNvPr>
          <p:cNvGrpSpPr/>
          <p:nvPr/>
        </p:nvGrpSpPr>
        <p:grpSpPr>
          <a:xfrm>
            <a:off x="19987" y="682116"/>
            <a:ext cx="4583306" cy="2423210"/>
            <a:chOff x="19987" y="682116"/>
            <a:chExt cx="4583306" cy="24232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D91AD9-67B5-777E-B1D1-0AB42F253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31" y="1391664"/>
              <a:ext cx="2158144" cy="164641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490B43-3E3F-03CC-A774-AC4834CD1636}"/>
                </a:ext>
              </a:extLst>
            </p:cNvPr>
            <p:cNvSpPr txBox="1"/>
            <p:nvPr/>
          </p:nvSpPr>
          <p:spPr>
            <a:xfrm>
              <a:off x="19987" y="682116"/>
              <a:ext cx="458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The first single-crystal alkali antimonide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130292-435B-9DF2-C55E-CADBAC1CE21D}"/>
                </a:ext>
              </a:extLst>
            </p:cNvPr>
            <p:cNvSpPr txBox="1"/>
            <p:nvPr/>
          </p:nvSpPr>
          <p:spPr>
            <a:xfrm>
              <a:off x="2473494" y="1351000"/>
              <a:ext cx="208310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Up to 10x higher QE and 10x thinner.</a:t>
              </a:r>
            </a:p>
            <a:p>
              <a:endParaRPr lang="en-US" dirty="0"/>
            </a:p>
            <a:p>
              <a:r>
                <a:rPr lang="en-US" dirty="0"/>
                <a:t>PRL 128, 114801</a:t>
              </a:r>
            </a:p>
            <a:p>
              <a:r>
                <a:rPr lang="en-US" dirty="0"/>
                <a:t>(2022)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21B41C-3307-6F08-88E9-3ADDD2FD5BCE}"/>
              </a:ext>
            </a:extLst>
          </p:cNvPr>
          <p:cNvGrpSpPr/>
          <p:nvPr/>
        </p:nvGrpSpPr>
        <p:grpSpPr>
          <a:xfrm>
            <a:off x="4615702" y="637672"/>
            <a:ext cx="4426943" cy="2607221"/>
            <a:chOff x="4615702" y="637672"/>
            <a:chExt cx="4426943" cy="2607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12FAF7-DBDB-D8FC-B626-FFC1A80BD991}"/>
                </a:ext>
              </a:extLst>
            </p:cNvPr>
            <p:cNvSpPr txBox="1"/>
            <p:nvPr/>
          </p:nvSpPr>
          <p:spPr>
            <a:xfrm>
              <a:off x="4685396" y="637672"/>
              <a:ext cx="4108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Robust coatings for GaAs polarized</a:t>
              </a:r>
            </a:p>
            <a:p>
              <a:r>
                <a:rPr lang="en-US" b="1" i="1" dirty="0"/>
                <a:t>cathodes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AE4050-4610-FFF4-0374-4F1509804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971" t="10298" b="47491"/>
            <a:stretch/>
          </p:blipFill>
          <p:spPr>
            <a:xfrm>
              <a:off x="4615702" y="1388275"/>
              <a:ext cx="2379986" cy="16061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C7BFDE-DDD2-AD93-05EF-72C6EF60F948}"/>
                </a:ext>
              </a:extLst>
            </p:cNvPr>
            <p:cNvSpPr txBox="1"/>
            <p:nvPr/>
          </p:nvSpPr>
          <p:spPr>
            <a:xfrm>
              <a:off x="6661051" y="1213568"/>
              <a:ext cx="238159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~10x less sensitive to chemical poisoning, preserving spin.</a:t>
              </a:r>
            </a:p>
            <a:p>
              <a:endParaRPr lang="en-US" dirty="0"/>
            </a:p>
            <a:p>
              <a:r>
                <a:rPr lang="en-US" dirty="0"/>
                <a:t>Journal of Applied Physics 127, 124901 (2020)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DA161F-B428-2285-C5C9-7B8150342633}"/>
              </a:ext>
            </a:extLst>
          </p:cNvPr>
          <p:cNvGrpSpPr/>
          <p:nvPr/>
        </p:nvGrpSpPr>
        <p:grpSpPr>
          <a:xfrm>
            <a:off x="0" y="3402683"/>
            <a:ext cx="4622012" cy="2773201"/>
            <a:chOff x="0" y="3402683"/>
            <a:chExt cx="4622012" cy="2773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67A83C-D20E-1EC6-39B5-9768C1CC5EAF}"/>
                </a:ext>
              </a:extLst>
            </p:cNvPr>
            <p:cNvSpPr txBox="1"/>
            <p:nvPr/>
          </p:nvSpPr>
          <p:spPr>
            <a:xfrm>
              <a:off x="164675" y="3402683"/>
              <a:ext cx="4438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Extremely Low emittance from cryo-cathodes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CE16DF-CCF5-34BE-633B-6BFB6C471B09}"/>
                </a:ext>
              </a:extLst>
            </p:cNvPr>
            <p:cNvSpPr txBox="1"/>
            <p:nvPr/>
          </p:nvSpPr>
          <p:spPr>
            <a:xfrm>
              <a:off x="2538910" y="4130006"/>
              <a:ext cx="208310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Cryocooling reduces cathode energy spread down to 19 </a:t>
              </a:r>
              <a:r>
                <a:rPr lang="en-US" dirty="0" err="1"/>
                <a:t>meV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PRAB 18, 113401 (2015)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94204F-F001-BEBB-9944-9E523BF4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195174"/>
              <a:ext cx="2522252" cy="198071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3BAD56-88CE-DD77-5B94-AA6D8A88BEDF}"/>
              </a:ext>
            </a:extLst>
          </p:cNvPr>
          <p:cNvGrpSpPr/>
          <p:nvPr/>
        </p:nvGrpSpPr>
        <p:grpSpPr>
          <a:xfrm>
            <a:off x="4685396" y="3356434"/>
            <a:ext cx="4438618" cy="3138462"/>
            <a:chOff x="4685396" y="3331955"/>
            <a:chExt cx="4438618" cy="31384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D05E6B-D9FB-6512-B24C-3C46D63F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6482" y="4042385"/>
              <a:ext cx="2946644" cy="19745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1E2072-7053-84EE-746E-8871C4BBFCAA}"/>
                </a:ext>
              </a:extLst>
            </p:cNvPr>
            <p:cNvSpPr txBox="1"/>
            <p:nvPr/>
          </p:nvSpPr>
          <p:spPr>
            <a:xfrm>
              <a:off x="4685396" y="3331955"/>
              <a:ext cx="4438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New Discovery (DOE HEP): Cubic </a:t>
              </a:r>
              <a:r>
                <a:rPr lang="en-US" b="1" i="1" dirty="0" err="1"/>
                <a:t>GaN</a:t>
              </a:r>
              <a:r>
                <a:rPr lang="en-US" b="1" i="1" dirty="0"/>
                <a:t> is a spin polarized emitter like GaAs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185571-2CD9-E56B-1C0F-CAF78247B7DF}"/>
                </a:ext>
              </a:extLst>
            </p:cNvPr>
            <p:cNvSpPr txBox="1"/>
            <p:nvPr/>
          </p:nvSpPr>
          <p:spPr>
            <a:xfrm>
              <a:off x="4822453" y="6101085"/>
              <a:ext cx="4164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But may be more robust than GaAs!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7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277D2-D0F5-844E-56FB-FDED3624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417"/>
            <a:ext cx="9144000" cy="5943600"/>
          </a:xfrm>
        </p:spPr>
        <p:txBody>
          <a:bodyPr/>
          <a:lstStyle/>
          <a:p>
            <a:r>
              <a:rPr lang="en-US" sz="2400" dirty="0"/>
              <a:t>We envision a multi-GeV cold copper </a:t>
            </a:r>
            <a:r>
              <a:rPr lang="en-US" sz="2400" dirty="0" err="1"/>
              <a:t>linac</a:t>
            </a:r>
            <a:r>
              <a:rPr lang="en-US" sz="2400" dirty="0"/>
              <a:t> at Cornell</a:t>
            </a:r>
          </a:p>
          <a:p>
            <a:pPr lvl="1"/>
            <a:r>
              <a:rPr lang="en-US" sz="2000" dirty="0"/>
              <a:t>Fundamental High Gradient Studies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baseline="30000" dirty="0"/>
              <a:t>3 </a:t>
            </a:r>
            <a:r>
              <a:rPr lang="en-US" sz="2000" b="1" dirty="0"/>
              <a:t>Demonstrator (3 GeV)</a:t>
            </a:r>
          </a:p>
          <a:p>
            <a:pPr lvl="1"/>
            <a:r>
              <a:rPr lang="en-US" sz="2000" dirty="0"/>
              <a:t>Ultimately, 6 GeV </a:t>
            </a:r>
            <a:r>
              <a:rPr lang="en-US" sz="2000" dirty="0" err="1"/>
              <a:t>linac</a:t>
            </a:r>
            <a:r>
              <a:rPr lang="en-US" sz="2000" dirty="0"/>
              <a:t> could revolutionize CHESS</a:t>
            </a:r>
          </a:p>
          <a:p>
            <a:pPr lvl="2"/>
            <a:r>
              <a:rPr lang="en-US" sz="2000" dirty="0"/>
              <a:t>Direct energy injection</a:t>
            </a:r>
          </a:p>
          <a:p>
            <a:pPr lvl="2"/>
            <a:r>
              <a:rPr lang="en-US" sz="2000" dirty="0"/>
              <a:t>Faster filling, stabler current</a:t>
            </a:r>
          </a:p>
          <a:p>
            <a:pPr lvl="2"/>
            <a:r>
              <a:rPr lang="en-US" sz="2000" dirty="0"/>
              <a:t>Options for compact XFEL, short x-ray pulses</a:t>
            </a:r>
          </a:p>
          <a:p>
            <a:pPr marL="114300" indent="0">
              <a:buNone/>
            </a:pPr>
            <a:r>
              <a:rPr lang="en-US" sz="2400" dirty="0"/>
              <a:t>Our Plan’s First step: 150 MeV Testbed facility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076E4-F184-4C2A-612A-F75B1025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05534" cy="533400"/>
          </a:xfrm>
        </p:spPr>
        <p:txBody>
          <a:bodyPr/>
          <a:lstStyle/>
          <a:p>
            <a:r>
              <a:rPr lang="en-US" dirty="0"/>
              <a:t>Vision for a C3 Demonstrator @ Cornell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D31A-5E00-1796-8836-76993A88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Aug. 30,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4593-B102-5352-D183-4C2579B5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Accelerator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135C-D0F4-E79C-A94F-E7E6F575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diagram of a factory&#10;&#10;Description automatically generated">
            <a:extLst>
              <a:ext uri="{FF2B5EF4-FFF2-40B4-BE49-F238E27FC236}">
                <a16:creationId xmlns:a16="http://schemas.microsoft.com/office/drawing/2014/main" id="{33E09348-92C8-2C8D-216B-4102C6097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15" y="3851546"/>
            <a:ext cx="3526634" cy="227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7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3561A4-10D6-9468-0B49-2FA8C350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1" y="3979846"/>
            <a:ext cx="7772400" cy="18877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9277D2-D0F5-844E-56FB-FDED3624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417"/>
            <a:ext cx="9144000" cy="5943600"/>
          </a:xfrm>
        </p:spPr>
        <p:txBody>
          <a:bodyPr/>
          <a:lstStyle/>
          <a:p>
            <a:r>
              <a:rPr lang="en-US" sz="2400" dirty="0"/>
              <a:t>We envision a multi-GeV cold copper </a:t>
            </a:r>
            <a:r>
              <a:rPr lang="en-US" sz="2400" dirty="0" err="1"/>
              <a:t>linac</a:t>
            </a:r>
            <a:r>
              <a:rPr lang="en-US" sz="2400" dirty="0"/>
              <a:t> at Cornell</a:t>
            </a:r>
          </a:p>
          <a:p>
            <a:pPr lvl="1"/>
            <a:r>
              <a:rPr lang="en-US" sz="2000" dirty="0"/>
              <a:t>Fundamental High Gradient Studies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baseline="30000" dirty="0"/>
              <a:t>3 </a:t>
            </a:r>
            <a:r>
              <a:rPr lang="en-US" sz="2000" b="1" dirty="0"/>
              <a:t>Demonstrator (3 GeV)</a:t>
            </a:r>
          </a:p>
          <a:p>
            <a:pPr lvl="1"/>
            <a:r>
              <a:rPr lang="en-US" sz="2000" dirty="0"/>
              <a:t>Ultimately, 6 GeV </a:t>
            </a:r>
            <a:r>
              <a:rPr lang="en-US" sz="2000" dirty="0" err="1"/>
              <a:t>linac</a:t>
            </a:r>
            <a:r>
              <a:rPr lang="en-US" sz="2000" dirty="0"/>
              <a:t> could revolutionize CHESS</a:t>
            </a:r>
          </a:p>
          <a:p>
            <a:pPr lvl="2"/>
            <a:r>
              <a:rPr lang="en-US" sz="2000" dirty="0"/>
              <a:t>Direct energy injection</a:t>
            </a:r>
          </a:p>
          <a:p>
            <a:pPr lvl="2"/>
            <a:r>
              <a:rPr lang="en-US" sz="2000" dirty="0"/>
              <a:t>Faster filling, stabler current</a:t>
            </a:r>
          </a:p>
          <a:p>
            <a:pPr lvl="2"/>
            <a:r>
              <a:rPr lang="en-US" sz="2000" dirty="0"/>
              <a:t>Options for compact XFEL, short x-ray pulses</a:t>
            </a:r>
          </a:p>
          <a:p>
            <a:pPr marL="114300" indent="0">
              <a:buNone/>
            </a:pPr>
            <a:r>
              <a:rPr lang="en-US" sz="2400" dirty="0"/>
              <a:t>Our Plan’s First step: 150 MeV Testbed facility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076E4-F184-4C2A-612A-F75B1025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05534" cy="533400"/>
          </a:xfrm>
        </p:spPr>
        <p:txBody>
          <a:bodyPr/>
          <a:lstStyle/>
          <a:p>
            <a:r>
              <a:rPr lang="en-US" dirty="0"/>
              <a:t>Vision for a C3 Demonstrator @ Cornell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D31A-5E00-1796-8836-76993A88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Aug. 30,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4593-B102-5352-D183-4C2579B5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Accelerator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135C-D0F4-E79C-A94F-E7E6F575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3256D-C152-8E7A-8457-3D89BB4161C4}"/>
              </a:ext>
            </a:extLst>
          </p:cNvPr>
          <p:cNvSpPr/>
          <p:nvPr/>
        </p:nvSpPr>
        <p:spPr>
          <a:xfrm>
            <a:off x="7164481" y="4682220"/>
            <a:ext cx="491354" cy="4209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Laser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F3887-4478-C35F-EEC4-1F5D1FCA47C1}"/>
              </a:ext>
            </a:extLst>
          </p:cNvPr>
          <p:cNvSpPr/>
          <p:nvPr/>
        </p:nvSpPr>
        <p:spPr>
          <a:xfrm>
            <a:off x="4631937" y="4713243"/>
            <a:ext cx="505718" cy="42091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8F8D5F-E4C4-1916-A91B-880CD0E78AC9}"/>
              </a:ext>
            </a:extLst>
          </p:cNvPr>
          <p:cNvSpPr/>
          <p:nvPr/>
        </p:nvSpPr>
        <p:spPr>
          <a:xfrm>
            <a:off x="2359433" y="4651197"/>
            <a:ext cx="491355" cy="4519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User </a:t>
            </a:r>
            <a:r>
              <a:rPr lang="en-US" sz="800" dirty="0" err="1"/>
              <a:t>Expts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48876-CA21-F983-8008-FD62B189D552}"/>
              </a:ext>
            </a:extLst>
          </p:cNvPr>
          <p:cNvSpPr txBox="1"/>
          <p:nvPr/>
        </p:nvSpPr>
        <p:spPr>
          <a:xfrm>
            <a:off x="2310680" y="5868251"/>
            <a:ext cx="420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Partners: SLAC, UCLA, LANL, MSU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40229-B7C1-AF9E-6FB6-F435D3087CC4}"/>
              </a:ext>
            </a:extLst>
          </p:cNvPr>
          <p:cNvSpPr txBox="1"/>
          <p:nvPr/>
        </p:nvSpPr>
        <p:spPr>
          <a:xfrm>
            <a:off x="524691" y="391446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the bunker: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0F737-E6F6-3CCC-7DDD-D055C4993705}"/>
              </a:ext>
            </a:extLst>
          </p:cNvPr>
          <p:cNvSpPr/>
          <p:nvPr/>
        </p:nvSpPr>
        <p:spPr>
          <a:xfrm>
            <a:off x="3187921" y="4502786"/>
            <a:ext cx="1252275" cy="42091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 meter-long </a:t>
            </a:r>
          </a:p>
          <a:p>
            <a:pPr algn="ctr"/>
            <a:r>
              <a:rPr lang="en-US" sz="800" dirty="0"/>
              <a:t>structures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A5348-DECB-1101-C196-F077F177B012}"/>
              </a:ext>
            </a:extLst>
          </p:cNvPr>
          <p:cNvSpPr/>
          <p:nvPr/>
        </p:nvSpPr>
        <p:spPr>
          <a:xfrm>
            <a:off x="1334425" y="4666708"/>
            <a:ext cx="491354" cy="4209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Dump</a:t>
            </a:r>
          </a:p>
        </p:txBody>
      </p:sp>
    </p:spTree>
    <p:extLst>
      <p:ext uri="{BB962C8B-B14F-4D97-AF65-F5344CB8AC3E}">
        <p14:creationId xmlns:p14="http://schemas.microsoft.com/office/powerpoint/2010/main" val="1824554551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Beams theme">
  <a:themeElements>
    <a:clrScheme name="Custom 3">
      <a:dk1>
        <a:srgbClr val="9F0927"/>
      </a:dk1>
      <a:lt1>
        <a:sysClr val="window" lastClr="FFFFFF"/>
      </a:lt1>
      <a:dk2>
        <a:srgbClr val="151615"/>
      </a:dk2>
      <a:lt2>
        <a:srgbClr val="DEDEE0"/>
      </a:lt2>
      <a:accent1>
        <a:srgbClr val="94A596"/>
      </a:accent1>
      <a:accent2>
        <a:srgbClr val="00558C"/>
      </a:accent2>
      <a:accent3>
        <a:srgbClr val="ED8B00"/>
      </a:accent3>
      <a:accent4>
        <a:srgbClr val="002B49"/>
      </a:accent4>
      <a:accent5>
        <a:srgbClr val="EF3340"/>
      </a:accent5>
      <a:accent6>
        <a:srgbClr val="64A70B"/>
      </a:accent6>
      <a:hlink>
        <a:srgbClr val="D26900"/>
      </a:hlink>
      <a:folHlink>
        <a:srgbClr val="D89243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right Beams theme">
  <a:themeElements>
    <a:clrScheme name="Custom 3">
      <a:dk1>
        <a:srgbClr val="9F0927"/>
      </a:dk1>
      <a:lt1>
        <a:sysClr val="window" lastClr="FFFFFF"/>
      </a:lt1>
      <a:dk2>
        <a:srgbClr val="151615"/>
      </a:dk2>
      <a:lt2>
        <a:srgbClr val="DEDEE0"/>
      </a:lt2>
      <a:accent1>
        <a:srgbClr val="94A596"/>
      </a:accent1>
      <a:accent2>
        <a:srgbClr val="00558C"/>
      </a:accent2>
      <a:accent3>
        <a:srgbClr val="ED8B00"/>
      </a:accent3>
      <a:accent4>
        <a:srgbClr val="002B49"/>
      </a:accent4>
      <a:accent5>
        <a:srgbClr val="EF3340"/>
      </a:accent5>
      <a:accent6>
        <a:srgbClr val="64A70B"/>
      </a:accent6>
      <a:hlink>
        <a:srgbClr val="D26900"/>
      </a:hlink>
      <a:folHlink>
        <a:srgbClr val="D89243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right Beams theme">
  <a:themeElements>
    <a:clrScheme name="Custom 3">
      <a:dk1>
        <a:srgbClr val="9F0927"/>
      </a:dk1>
      <a:lt1>
        <a:sysClr val="window" lastClr="FFFFFF"/>
      </a:lt1>
      <a:dk2>
        <a:srgbClr val="151615"/>
      </a:dk2>
      <a:lt2>
        <a:srgbClr val="DEDEE0"/>
      </a:lt2>
      <a:accent1>
        <a:srgbClr val="94A596"/>
      </a:accent1>
      <a:accent2>
        <a:srgbClr val="00558C"/>
      </a:accent2>
      <a:accent3>
        <a:srgbClr val="ED8B00"/>
      </a:accent3>
      <a:accent4>
        <a:srgbClr val="002B49"/>
      </a:accent4>
      <a:accent5>
        <a:srgbClr val="EF3340"/>
      </a:accent5>
      <a:accent6>
        <a:srgbClr val="64A70B"/>
      </a:accent6>
      <a:hlink>
        <a:srgbClr val="D26900"/>
      </a:hlink>
      <a:folHlink>
        <a:srgbClr val="D89243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right Beams theme">
  <a:themeElements>
    <a:clrScheme name="Custom 3">
      <a:dk1>
        <a:srgbClr val="9F0927"/>
      </a:dk1>
      <a:lt1>
        <a:sysClr val="window" lastClr="FFFFFF"/>
      </a:lt1>
      <a:dk2>
        <a:srgbClr val="151615"/>
      </a:dk2>
      <a:lt2>
        <a:srgbClr val="DEDEE0"/>
      </a:lt2>
      <a:accent1>
        <a:srgbClr val="94A596"/>
      </a:accent1>
      <a:accent2>
        <a:srgbClr val="00558C"/>
      </a:accent2>
      <a:accent3>
        <a:srgbClr val="ED8B00"/>
      </a:accent3>
      <a:accent4>
        <a:srgbClr val="002B49"/>
      </a:accent4>
      <a:accent5>
        <a:srgbClr val="EF3340"/>
      </a:accent5>
      <a:accent6>
        <a:srgbClr val="64A70B"/>
      </a:accent6>
      <a:hlink>
        <a:srgbClr val="D26900"/>
      </a:hlink>
      <a:folHlink>
        <a:srgbClr val="D89243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CLASSE template - Cornell colors</Template>
  <TotalTime>29366</TotalTime>
  <Words>350</Words>
  <Application>Microsoft Macintosh PowerPoint</Application>
  <PresentationFormat>On-screen Show (4:3)</PresentationFormat>
  <Paragraphs>82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Palatino</vt:lpstr>
      <vt:lpstr>Bright Beams theme</vt:lpstr>
      <vt:lpstr>1_Bright Beams theme</vt:lpstr>
      <vt:lpstr>2_Bright Beams theme</vt:lpstr>
      <vt:lpstr>3_Bright Beams theme</vt:lpstr>
      <vt:lpstr>Electron Source Development</vt:lpstr>
      <vt:lpstr>The bigger picture</vt:lpstr>
      <vt:lpstr>Photocathode Highlights --HEP</vt:lpstr>
      <vt:lpstr>Vision for a C3 Demonstrator @ Cornell</vt:lpstr>
      <vt:lpstr>Vision for a C3 Demonstrator @ Cornell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 Patterson</dc:creator>
  <cp:lastModifiedBy>Jared Michael Maxson</cp:lastModifiedBy>
  <cp:revision>128</cp:revision>
  <dcterms:created xsi:type="dcterms:W3CDTF">2017-10-11T03:06:42Z</dcterms:created>
  <dcterms:modified xsi:type="dcterms:W3CDTF">2023-10-10T22:28:57Z</dcterms:modified>
</cp:coreProperties>
</file>