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0"/>
    <p:restoredTop sz="96327"/>
  </p:normalViewPr>
  <p:slideViewPr>
    <p:cSldViewPr snapToGrid="0">
      <p:cViewPr varScale="1">
        <p:scale>
          <a:sx n="128" d="100"/>
          <a:sy n="128" d="100"/>
        </p:scale>
        <p:origin x="8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DE51E-5C88-BB7F-3BD8-EF1FA062C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F6B95-669A-5515-2DE5-74EC1411F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DF4F9-7D58-89BB-412C-50DE1CE08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146-DB5C-BE4B-8A37-36A14D35535D}" type="datetimeFigureOut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458A-3AF4-D095-3D1A-193FC1916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8E042-8761-4A0F-9DC9-FF3FD7C47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9D2B5-B8BD-7B43-9FFA-D1668D354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86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9382-5F56-570C-8FCB-43F80BB4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9D363-9D7B-F393-99DD-EBA3908E1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22F96-2F37-6F07-38D7-508777C14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146-DB5C-BE4B-8A37-36A14D35535D}" type="datetimeFigureOut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C3B61-D636-07FE-6336-3CE35FAD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84A8B-15C8-873A-4239-2C217E6B8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9D2B5-B8BD-7B43-9FFA-D1668D354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9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14A5D1-74C8-6670-21DD-FD65FE104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AB836-76AC-A95A-56A1-4242B2F73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56AD0-B547-CD96-01A2-ACA2DA66F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146-DB5C-BE4B-8A37-36A14D35535D}" type="datetimeFigureOut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5673-B31E-4704-AA5A-9F5B116E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868CD-EE07-84C4-8822-D3A8A7BE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9D2B5-B8BD-7B43-9FFA-D1668D354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6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7A3B5C-BD07-6F02-53A2-D7317EFF5A1C}"/>
              </a:ext>
            </a:extLst>
          </p:cNvPr>
          <p:cNvSpPr/>
          <p:nvPr userDrawn="1"/>
        </p:nvSpPr>
        <p:spPr>
          <a:xfrm>
            <a:off x="0" y="0"/>
            <a:ext cx="12192000" cy="1036320"/>
          </a:xfrm>
          <a:prstGeom prst="rect">
            <a:avLst/>
          </a:prstGeom>
          <a:solidFill>
            <a:srgbClr val="A4040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A3285-DD23-65A6-6E5F-E8499D24B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836"/>
            <a:ext cx="10515600" cy="671195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9F1AF-1C95-5FE3-10A5-1F3EF6013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577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7BBAF-4521-7156-3446-B5F6274C6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95432-AA93-7752-9C02-A8D146BEF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EA47D-E67A-A3C6-671E-3D5AD899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146-DB5C-BE4B-8A37-36A14D35535D}" type="datetimeFigureOut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2E12A-E8BB-FD01-6772-3CA30F70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E8BB0-8D51-E60F-431C-C4D25363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9D2B5-B8BD-7B43-9FFA-D1668D354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64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0223-9AB1-07B4-BE10-9FD758A94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50FB0-F72F-FCB4-834D-DED141521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8AD20-D947-DFBE-3CA2-CB908021D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4778F-1B77-99F8-CA5C-DF1E6E5CD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146-DB5C-BE4B-8A37-36A14D35535D}" type="datetimeFigureOut">
              <a:rPr lang="en-US" smtClean="0"/>
              <a:t>7/19/23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759BD-6A98-932E-F20F-34327452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9B9EE-EC33-A14C-BEE9-927D3B70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9D2B5-B8BD-7B43-9FFA-D1668D354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94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0D5A4-0347-27CF-E3CF-88D275BA9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D3D3E-5890-F23E-B704-9CDEA3A45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05626-86E8-ADD8-DB6D-8D8497E1E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FEC43-49BD-6E73-9B92-D3F893FED1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9ECE3D-5DFC-D72D-ABDE-38CDBEDB2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8BAA4D-F234-7534-D18E-B3328C9EE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146-DB5C-BE4B-8A37-36A14D35535D}" type="datetimeFigureOut">
              <a:rPr lang="en-US" smtClean="0"/>
              <a:t>7/19/23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D5A66D-9CFE-0CA5-47F8-61DC9038E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6013D-1BB3-2AA9-00DD-CE312CDA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9D2B5-B8BD-7B43-9FFA-D1668D354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7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6AC5-DDF9-D3E5-91DD-DA28AA5D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B9944-5412-F843-7D8F-5B4C32BF1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146-DB5C-BE4B-8A37-36A14D35535D}" type="datetimeFigureOut">
              <a:rPr lang="en-US" smtClean="0"/>
              <a:t>7/19/23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3DB33B-2F8F-E8E3-BD84-2506539C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D4287-DCFE-D03C-7D1E-8378A3C8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9D2B5-B8BD-7B43-9FFA-D1668D354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8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02CCF8-D853-244E-54D3-E0FD5FA8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146-DB5C-BE4B-8A37-36A14D35535D}" type="datetimeFigureOut">
              <a:rPr lang="en-US" smtClean="0"/>
              <a:t>7/19/23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262E1-4AFE-DD98-A212-86AADA68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7A33E-AB0B-A361-D332-300699A2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9D2B5-B8BD-7B43-9FFA-D1668D354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7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FE194-2BDE-157B-C1C9-5C6F48D10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0DA8A-20FC-66F4-7622-0CAF2AB51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CEEDA-2F7E-9045-F136-6D2711B9A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48177-13F1-4233-1B1F-1C1C1ABF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146-DB5C-BE4B-8A37-36A14D35535D}" type="datetimeFigureOut">
              <a:rPr lang="en-US" smtClean="0"/>
              <a:t>7/19/23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03F8A-B365-2E51-DFF8-D11C7018B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D2391-14D7-E676-77DC-148E5EE9C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9D2B5-B8BD-7B43-9FFA-D1668D354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06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BCE1C-E6AF-EE78-6DD5-3AD936FDC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B11BA-FD2E-F68A-00CD-4E3C1A4A8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AFE992-1D78-3F32-5092-33E9CB7B6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E296A-AEB8-6E25-319F-ADE2019CD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1146-DB5C-BE4B-8A37-36A14D35535D}" type="datetimeFigureOut">
              <a:rPr lang="en-US" smtClean="0"/>
              <a:t>7/19/23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E432A-9E70-10FB-79DC-67D455A1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06243-3E85-205C-4EAA-7B522D9C9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9D2B5-B8BD-7B43-9FFA-D1668D354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3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CEE33C-C8C9-40B0-0B2F-88F0F0A1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3D9D9-D2D7-9EE6-5CF7-B7FE1B4AE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4FA7F-28FC-B06B-A791-C26C7A4200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91146-DB5C-BE4B-8A37-36A14D35535D}" type="datetimeFigureOut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84A7E-8758-BE88-1FA2-323F95D80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34AE6-9B1E-C044-3DAF-2C2F6634E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9D2B5-B8BD-7B43-9FFA-D1668D354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7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6D94-FB6C-D3FA-B65F-C316A1B58D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3D Design</a:t>
            </a:r>
            <a:br>
              <a:rPr lang="en-US" dirty="0"/>
            </a:br>
            <a:r>
              <a:rPr lang="en-US" dirty="0"/>
              <a:t>using Fusion 360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EBC33-7E99-F295-4181-16F098B2D8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Melissa A. Hines</a:t>
            </a:r>
          </a:p>
        </p:txBody>
      </p:sp>
    </p:spTree>
    <p:extLst>
      <p:ext uri="{BB962C8B-B14F-4D97-AF65-F5344CB8AC3E}">
        <p14:creationId xmlns:p14="http://schemas.microsoft.com/office/powerpoint/2010/main" val="2660224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166819"/>
            <a:ext cx="10972133" cy="671195"/>
          </a:xfrm>
        </p:spPr>
        <p:txBody>
          <a:bodyPr>
            <a:normAutofit/>
          </a:bodyPr>
          <a:lstStyle/>
          <a:p>
            <a:r>
              <a:rPr lang="en-US" sz="3600" dirty="0"/>
              <a:t>Dimension the Face of the Stand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88B8BB-F7FA-944D-9D5F-429D7F91B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72" y="1120416"/>
            <a:ext cx="10716054" cy="545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00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39D209-86FC-AAAC-32DF-8A1B4BA33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224" y="1082154"/>
            <a:ext cx="7655551" cy="5320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199870"/>
            <a:ext cx="10972133" cy="671195"/>
          </a:xfrm>
        </p:spPr>
        <p:txBody>
          <a:bodyPr>
            <a:normAutofit/>
          </a:bodyPr>
          <a:lstStyle/>
          <a:p>
            <a:r>
              <a:rPr lang="en-US" sz="3600" dirty="0"/>
              <a:t>Dimension the Base of the Stand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3CE9F1-AE9F-4655-601E-A5916A8B770C}"/>
              </a:ext>
            </a:extLst>
          </p:cNvPr>
          <p:cNvSpPr txBox="1"/>
          <p:nvPr/>
        </p:nvSpPr>
        <p:spPr>
          <a:xfrm>
            <a:off x="1292947" y="6314146"/>
            <a:ext cx="9877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rebuchet MS" panose="020B0703020202090204" pitchFamily="34" charset="0"/>
              </a:rPr>
              <a:t>The LHS of the base must be to the </a:t>
            </a:r>
            <a:r>
              <a:rPr lang="en-US" sz="2400" i="1" dirty="0">
                <a:latin typeface="Trebuchet MS" panose="020B0703020202090204" pitchFamily="34" charset="0"/>
              </a:rPr>
              <a:t>left</a:t>
            </a:r>
            <a:r>
              <a:rPr lang="en-US" sz="2400" dirty="0">
                <a:latin typeface="Trebuchet MS" panose="020B0703020202090204" pitchFamily="34" charset="0"/>
              </a:rPr>
              <a:t> of the phone’s center of mass</a:t>
            </a:r>
          </a:p>
        </p:txBody>
      </p:sp>
    </p:spTree>
    <p:extLst>
      <p:ext uri="{BB962C8B-B14F-4D97-AF65-F5344CB8AC3E}">
        <p14:creationId xmlns:p14="http://schemas.microsoft.com/office/powerpoint/2010/main" val="3526048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52" y="221904"/>
            <a:ext cx="11322089" cy="671195"/>
          </a:xfrm>
        </p:spPr>
        <p:txBody>
          <a:bodyPr>
            <a:normAutofit/>
          </a:bodyPr>
          <a:lstStyle/>
          <a:p>
            <a:r>
              <a:rPr lang="en-US" sz="3600" i="1" dirty="0"/>
              <a:t>Constrain </a:t>
            </a:r>
            <a:r>
              <a:rPr lang="en-US" sz="3600" dirty="0"/>
              <a:t>the Stand End to be Coincident with Back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A5130-2AAB-DBBF-415F-600A64787B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803" y="1127394"/>
            <a:ext cx="8420010" cy="585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18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3" y="214364"/>
            <a:ext cx="11818804" cy="671195"/>
          </a:xfrm>
        </p:spPr>
        <p:txBody>
          <a:bodyPr>
            <a:normAutofit/>
          </a:bodyPr>
          <a:lstStyle/>
          <a:p>
            <a:r>
              <a:rPr lang="en-US" sz="3600" i="1" dirty="0"/>
              <a:t>Extruding</a:t>
            </a:r>
            <a:r>
              <a:rPr lang="en-US" sz="3600" dirty="0"/>
              <a:t> the Sketch to Make a Body using Thin Extrude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A5130-2AAB-DBBF-415F-600A64787B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3" y="1094882"/>
            <a:ext cx="7946715" cy="5522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10BCDB-FC30-DF86-F477-0164E7F8B1D0}"/>
              </a:ext>
            </a:extLst>
          </p:cNvPr>
          <p:cNvSpPr txBox="1"/>
          <p:nvPr/>
        </p:nvSpPr>
        <p:spPr>
          <a:xfrm>
            <a:off x="1230489" y="6333499"/>
            <a:ext cx="1002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rebuchet MS" panose="020B0703020202090204" pitchFamily="34" charset="0"/>
              </a:rPr>
              <a:t>Extrude sketch in perpendicular direction while giving sketch thickness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636F1-A81C-4FC8-3E14-13941475D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295" y="1795298"/>
            <a:ext cx="3926353" cy="38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21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3" y="170296"/>
            <a:ext cx="11818804" cy="671195"/>
          </a:xfrm>
        </p:spPr>
        <p:txBody>
          <a:bodyPr>
            <a:normAutofit/>
          </a:bodyPr>
          <a:lstStyle/>
          <a:p>
            <a:r>
              <a:rPr lang="en-US" sz="3600" dirty="0"/>
              <a:t>Navigating in 3D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0BCDB-FC30-DF86-F477-0164E7F8B1D0}"/>
              </a:ext>
            </a:extLst>
          </p:cNvPr>
          <p:cNvSpPr txBox="1"/>
          <p:nvPr/>
        </p:nvSpPr>
        <p:spPr>
          <a:xfrm>
            <a:off x="225778" y="1429564"/>
            <a:ext cx="741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Use trackpad + modifier keys</a:t>
            </a:r>
            <a:br>
              <a:rPr lang="en-US" sz="2400" dirty="0">
                <a:latin typeface="Trebuchet MS" panose="020B0703020202090204" pitchFamily="34" charset="0"/>
              </a:rPr>
            </a:br>
            <a:endParaRPr lang="en-US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Use navigation icon on RHS of screen</a:t>
            </a:r>
            <a:br>
              <a:rPr lang="en-US" sz="2400" dirty="0">
                <a:latin typeface="Trebuchet MS" panose="020B0703020202090204" pitchFamily="34" charset="0"/>
              </a:rPr>
            </a:br>
            <a:endParaRPr lang="en-US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Use buttons at bottom of screen (esc to exit)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E116D6-6AE4-24BC-836D-82A2650AB5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29711" y="1134046"/>
            <a:ext cx="2725279" cy="2438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15D404-5EC4-6D19-EA56-F43A70E11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210" y="5309079"/>
            <a:ext cx="8537617" cy="122438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66417-A42D-5714-478B-0699C88E6B6E}"/>
              </a:ext>
            </a:extLst>
          </p:cNvPr>
          <p:cNvCxnSpPr/>
          <p:nvPr/>
        </p:nvCxnSpPr>
        <p:spPr>
          <a:xfrm>
            <a:off x="2405270" y="4899991"/>
            <a:ext cx="0" cy="6492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2B4801-B114-6941-92F5-7CB9F033548C}"/>
              </a:ext>
            </a:extLst>
          </p:cNvPr>
          <p:cNvCxnSpPr>
            <a:cxnSpLocks/>
          </p:cNvCxnSpPr>
          <p:nvPr/>
        </p:nvCxnSpPr>
        <p:spPr>
          <a:xfrm>
            <a:off x="3551164" y="4328932"/>
            <a:ext cx="0" cy="122028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E51CA19-E8DA-F5F1-1BAB-9E10A4778CFC}"/>
              </a:ext>
            </a:extLst>
          </p:cNvPr>
          <p:cNvCxnSpPr/>
          <p:nvPr/>
        </p:nvCxnSpPr>
        <p:spPr>
          <a:xfrm>
            <a:off x="4396116" y="4899991"/>
            <a:ext cx="0" cy="6492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3DC89A-F2F5-FB5E-8E44-7081EB9C6FCC}"/>
              </a:ext>
            </a:extLst>
          </p:cNvPr>
          <p:cNvCxnSpPr>
            <a:cxnSpLocks/>
          </p:cNvCxnSpPr>
          <p:nvPr/>
        </p:nvCxnSpPr>
        <p:spPr>
          <a:xfrm>
            <a:off x="5206344" y="4328932"/>
            <a:ext cx="0" cy="122028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8F67B12-CCF5-C4B3-FF01-122DB7921FA0}"/>
              </a:ext>
            </a:extLst>
          </p:cNvPr>
          <p:cNvSpPr txBox="1"/>
          <p:nvPr/>
        </p:nvSpPr>
        <p:spPr>
          <a:xfrm>
            <a:off x="1895985" y="4438326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rebuchet MS" panose="020B0703020202090204" pitchFamily="34" charset="0"/>
              </a:rPr>
              <a:t>Orbit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93CC8-60C0-721B-5601-99CF870964A6}"/>
              </a:ext>
            </a:extLst>
          </p:cNvPr>
          <p:cNvSpPr txBox="1"/>
          <p:nvPr/>
        </p:nvSpPr>
        <p:spPr>
          <a:xfrm>
            <a:off x="3933129" y="4438326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rebuchet MS" panose="020B0703020202090204" pitchFamily="34" charset="0"/>
              </a:rPr>
              <a:t>Pan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5FF08B-AF4C-8B42-824F-EFF72EA28FFF}"/>
              </a:ext>
            </a:extLst>
          </p:cNvPr>
          <p:cNvSpPr txBox="1"/>
          <p:nvPr/>
        </p:nvSpPr>
        <p:spPr>
          <a:xfrm>
            <a:off x="3041878" y="3813294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rebuchet MS" panose="020B0703020202090204" pitchFamily="34" charset="0"/>
              </a:rPr>
              <a:t>Look 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3DB13C-F430-52EC-0780-0F85B48B9557}"/>
              </a:ext>
            </a:extLst>
          </p:cNvPr>
          <p:cNvSpPr txBox="1"/>
          <p:nvPr/>
        </p:nvSpPr>
        <p:spPr>
          <a:xfrm>
            <a:off x="4720208" y="3813294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rebuchet MS" panose="020B0703020202090204" pitchFamily="34" charset="0"/>
              </a:rPr>
              <a:t>Zoom</a:t>
            </a:r>
          </a:p>
        </p:txBody>
      </p:sp>
    </p:spTree>
    <p:extLst>
      <p:ext uri="{BB962C8B-B14F-4D97-AF65-F5344CB8AC3E}">
        <p14:creationId xmlns:p14="http://schemas.microsoft.com/office/powerpoint/2010/main" val="2109433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A9C677-987D-615F-3783-203679460C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883" y="1832620"/>
            <a:ext cx="8777891" cy="5181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16" y="181313"/>
            <a:ext cx="11818804" cy="671195"/>
          </a:xfrm>
        </p:spPr>
        <p:txBody>
          <a:bodyPr>
            <a:normAutofit/>
          </a:bodyPr>
          <a:lstStyle/>
          <a:p>
            <a:r>
              <a:rPr lang="en-US" sz="3600" dirty="0"/>
              <a:t>Creating Phone Ledge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0BCDB-FC30-DF86-F477-0164E7F8B1D0}"/>
              </a:ext>
            </a:extLst>
          </p:cNvPr>
          <p:cNvSpPr txBox="1"/>
          <p:nvPr/>
        </p:nvSpPr>
        <p:spPr>
          <a:xfrm>
            <a:off x="181173" y="995729"/>
            <a:ext cx="741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Create new component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Create new sketch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749471-0DB8-09F9-68F2-FC4D2E59CF66}"/>
              </a:ext>
            </a:extLst>
          </p:cNvPr>
          <p:cNvCxnSpPr/>
          <p:nvPr/>
        </p:nvCxnSpPr>
        <p:spPr>
          <a:xfrm flipH="1">
            <a:off x="8971005" y="4176584"/>
            <a:ext cx="790833" cy="902043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60D6BF-6BC6-338C-6EC3-E87428163EA1}"/>
              </a:ext>
            </a:extLst>
          </p:cNvPr>
          <p:cNvSpPr txBox="1"/>
          <p:nvPr/>
        </p:nvSpPr>
        <p:spPr>
          <a:xfrm>
            <a:off x="9761838" y="3891350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standWidth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411082-B1FF-7A83-151C-7263096D95DF}"/>
              </a:ext>
            </a:extLst>
          </p:cNvPr>
          <p:cNvCxnSpPr>
            <a:cxnSpLocks/>
          </p:cNvCxnSpPr>
          <p:nvPr/>
        </p:nvCxnSpPr>
        <p:spPr>
          <a:xfrm flipH="1">
            <a:off x="6524367" y="4353015"/>
            <a:ext cx="902044" cy="1392877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E5EED71-5790-0503-BD38-DF4CEAD7C0ED}"/>
              </a:ext>
            </a:extLst>
          </p:cNvPr>
          <p:cNvSpPr txBox="1"/>
          <p:nvPr/>
        </p:nvSpPr>
        <p:spPr>
          <a:xfrm>
            <a:off x="7401698" y="4002561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</a:rPr>
              <a:t>ledgeWidth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421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3" y="159279"/>
            <a:ext cx="11818804" cy="671195"/>
          </a:xfrm>
        </p:spPr>
        <p:txBody>
          <a:bodyPr>
            <a:normAutofit/>
          </a:bodyPr>
          <a:lstStyle/>
          <a:p>
            <a:r>
              <a:rPr lang="en-US" sz="3600" dirty="0"/>
              <a:t>Define Point at Center of Phone Ledge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DF344CA-CEBE-4B81-8A70-EC1E24CD59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3088"/>
            <a:ext cx="11719024" cy="379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82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3" y="170296"/>
            <a:ext cx="11818804" cy="671195"/>
          </a:xfrm>
        </p:spPr>
        <p:txBody>
          <a:bodyPr>
            <a:normAutofit/>
          </a:bodyPr>
          <a:lstStyle/>
          <a:p>
            <a:r>
              <a:rPr lang="en-US" sz="3600" dirty="0"/>
              <a:t>Define Top View of Phone Ledge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A picture containing text, indoor, table, floor&#10;&#10;Description automatically generated">
            <a:extLst>
              <a:ext uri="{FF2B5EF4-FFF2-40B4-BE49-F238E27FC236}">
                <a16:creationId xmlns:a16="http://schemas.microsoft.com/office/drawing/2014/main" id="{E610569E-97BC-150D-A92F-68023F9212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4626" y="1219905"/>
            <a:ext cx="2669059" cy="3471199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4B9A2AE-B6B6-A933-9E21-E1D642FDBC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60660"/>
            <a:ext cx="7772400" cy="271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F946DC-7B83-A1C7-6227-D5985B40D6EF}"/>
              </a:ext>
            </a:extLst>
          </p:cNvPr>
          <p:cNvSpPr txBox="1"/>
          <p:nvPr/>
        </p:nvSpPr>
        <p:spPr>
          <a:xfrm>
            <a:off x="102263" y="1216085"/>
            <a:ext cx="741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Circle with diameter = </a:t>
            </a:r>
            <a:r>
              <a:rPr lang="en-US" sz="2400" dirty="0" err="1">
                <a:latin typeface="Trebuchet MS" panose="020B0703020202090204" pitchFamily="34" charset="0"/>
              </a:rPr>
              <a:t>cableGrommet</a:t>
            </a:r>
            <a:br>
              <a:rPr lang="en-US" sz="2400" dirty="0">
                <a:latin typeface="Trebuchet MS" panose="020B0703020202090204" pitchFamily="34" charset="0"/>
              </a:rPr>
            </a:br>
            <a:endParaRPr lang="en-US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Circle with Diameter = </a:t>
            </a:r>
            <a:r>
              <a:rPr lang="en-US" sz="2400" dirty="0" err="1">
                <a:latin typeface="Trebuchet MS" panose="020B0703020202090204" pitchFamily="34" charset="0"/>
              </a:rPr>
              <a:t>cableDiameter</a:t>
            </a:r>
            <a:br>
              <a:rPr lang="en-US" sz="2400" dirty="0">
                <a:latin typeface="Trebuchet MS" panose="020B0703020202090204" pitchFamily="34" charset="0"/>
              </a:rPr>
            </a:br>
            <a:endParaRPr lang="en-US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Center Rectangle = </a:t>
            </a:r>
            <a:r>
              <a:rPr lang="en-US" sz="2400" dirty="0" err="1">
                <a:latin typeface="Trebuchet MS" panose="020B0703020202090204" pitchFamily="34" charset="0"/>
              </a:rPr>
              <a:t>plugWidth</a:t>
            </a:r>
            <a:r>
              <a:rPr lang="en-US" sz="2400" dirty="0">
                <a:latin typeface="Trebuchet MS" panose="020B0703020202090204" pitchFamily="34" charset="0"/>
              </a:rPr>
              <a:t> × </a:t>
            </a:r>
            <a:r>
              <a:rPr lang="en-US" sz="2400" dirty="0" err="1">
                <a:latin typeface="Trebuchet MS" panose="020B0703020202090204" pitchFamily="34" charset="0"/>
              </a:rPr>
              <a:t>plugDepth</a:t>
            </a:r>
            <a:endParaRPr lang="en-US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Lines from </a:t>
            </a:r>
            <a:r>
              <a:rPr lang="en-US" sz="2400" dirty="0" err="1">
                <a:latin typeface="Trebuchet MS" panose="020B0703020202090204" pitchFamily="34" charset="0"/>
              </a:rPr>
              <a:t>cableDiameter</a:t>
            </a:r>
            <a:r>
              <a:rPr lang="en-US" sz="2400" dirty="0">
                <a:latin typeface="Trebuchet MS" panose="020B0703020202090204" pitchFamily="34" charset="0"/>
              </a:rPr>
              <a:t> to front</a:t>
            </a:r>
          </a:p>
        </p:txBody>
      </p:sp>
    </p:spTree>
    <p:extLst>
      <p:ext uri="{BB962C8B-B14F-4D97-AF65-F5344CB8AC3E}">
        <p14:creationId xmlns:p14="http://schemas.microsoft.com/office/powerpoint/2010/main" val="3758056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3" y="159279"/>
            <a:ext cx="11818804" cy="671195"/>
          </a:xfrm>
        </p:spPr>
        <p:txBody>
          <a:bodyPr>
            <a:normAutofit/>
          </a:bodyPr>
          <a:lstStyle/>
          <a:p>
            <a:r>
              <a:rPr lang="en-US" sz="3600" dirty="0"/>
              <a:t>Extrude Entire Phone Ledge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A picture containing text, indoor, table, floor&#10;&#10;Description automatically generated">
            <a:extLst>
              <a:ext uri="{FF2B5EF4-FFF2-40B4-BE49-F238E27FC236}">
                <a16:creationId xmlns:a16="http://schemas.microsoft.com/office/drawing/2014/main" id="{E610569E-97BC-150D-A92F-68023F9212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4626" y="1219905"/>
            <a:ext cx="2669059" cy="3471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F946DC-7B83-A1C7-6227-D5985B40D6EF}"/>
              </a:ext>
            </a:extLst>
          </p:cNvPr>
          <p:cNvSpPr txBox="1"/>
          <p:nvPr/>
        </p:nvSpPr>
        <p:spPr>
          <a:xfrm>
            <a:off x="102263" y="1216085"/>
            <a:ext cx="741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Height = </a:t>
            </a:r>
            <a:r>
              <a:rPr lang="en-US" sz="2400" dirty="0" err="1">
                <a:latin typeface="Trebuchet MS" panose="020B0703020202090204" pitchFamily="34" charset="0"/>
              </a:rPr>
              <a:t>plugHeight</a:t>
            </a:r>
            <a:r>
              <a:rPr lang="en-US" sz="2400" dirty="0">
                <a:latin typeface="Trebuchet MS" panose="020B0703020202090204" pitchFamily="34" charset="0"/>
              </a:rPr>
              <a:t> + 0.15</a:t>
            </a:r>
          </a:p>
        </p:txBody>
      </p:sp>
    </p:spTree>
    <p:extLst>
      <p:ext uri="{BB962C8B-B14F-4D97-AF65-F5344CB8AC3E}">
        <p14:creationId xmlns:p14="http://schemas.microsoft.com/office/powerpoint/2010/main" val="911443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48" y="203347"/>
            <a:ext cx="11818804" cy="671195"/>
          </a:xfrm>
        </p:spPr>
        <p:txBody>
          <a:bodyPr>
            <a:normAutofit/>
          </a:bodyPr>
          <a:lstStyle/>
          <a:p>
            <a:r>
              <a:rPr lang="en-US" sz="3600" dirty="0"/>
              <a:t>Use Extrude to Cut Features in Phone Ledge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A picture containing text, indoor, table, floor&#10;&#10;Description automatically generated">
            <a:extLst>
              <a:ext uri="{FF2B5EF4-FFF2-40B4-BE49-F238E27FC236}">
                <a16:creationId xmlns:a16="http://schemas.microsoft.com/office/drawing/2014/main" id="{E610569E-97BC-150D-A92F-68023F9212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4626" y="1219905"/>
            <a:ext cx="2669059" cy="3471199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4B9A2AE-B6B6-A933-9E21-E1D642FDBC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60660"/>
            <a:ext cx="7772400" cy="271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F946DC-7B83-A1C7-6227-D5985B40D6EF}"/>
              </a:ext>
            </a:extLst>
          </p:cNvPr>
          <p:cNvSpPr txBox="1"/>
          <p:nvPr/>
        </p:nvSpPr>
        <p:spPr>
          <a:xfrm>
            <a:off x="102263" y="1216085"/>
            <a:ext cx="741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Circle with diameter = </a:t>
            </a:r>
            <a:r>
              <a:rPr lang="en-US" sz="2400" dirty="0" err="1">
                <a:latin typeface="Trebuchet MS" panose="020B0703020202090204" pitchFamily="34" charset="0"/>
              </a:rPr>
              <a:t>cableGrommet</a:t>
            </a:r>
            <a:r>
              <a:rPr lang="en-US" sz="2400" dirty="0">
                <a:solidFill>
                  <a:srgbClr val="C00000"/>
                </a:solidFill>
                <a:latin typeface="Trebuchet MS" panose="020B0703020202090204" pitchFamily="34" charset="0"/>
              </a:rPr>
              <a:t> (Thru)</a:t>
            </a:r>
            <a:br>
              <a:rPr lang="en-US" sz="2400" dirty="0">
                <a:latin typeface="Trebuchet MS" panose="020B0703020202090204" pitchFamily="34" charset="0"/>
              </a:rPr>
            </a:br>
            <a:endParaRPr lang="en-US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Circle with Diameter = </a:t>
            </a:r>
            <a:r>
              <a:rPr lang="en-US" sz="2400" dirty="0" err="1">
                <a:latin typeface="Trebuchet MS" panose="020B0703020202090204" pitchFamily="34" charset="0"/>
              </a:rPr>
              <a:t>cableDiameter</a:t>
            </a:r>
            <a:r>
              <a:rPr lang="en-US" sz="2400" dirty="0">
                <a:solidFill>
                  <a:srgbClr val="C00000"/>
                </a:solidFill>
                <a:latin typeface="Trebuchet MS" panose="020B0703020202090204" pitchFamily="34" charset="0"/>
              </a:rPr>
              <a:t> (Thru)</a:t>
            </a:r>
            <a:br>
              <a:rPr lang="en-US" sz="2400" dirty="0">
                <a:latin typeface="Trebuchet MS" panose="020B0703020202090204" pitchFamily="34" charset="0"/>
              </a:rPr>
            </a:br>
            <a:r>
              <a:rPr lang="en-US" sz="2400" dirty="0">
                <a:latin typeface="Trebuchet MS" panose="020B0703020202090204" pitchFamily="34" charset="0"/>
              </a:rPr>
              <a:t>Lines from </a:t>
            </a:r>
            <a:r>
              <a:rPr lang="en-US" sz="2400" dirty="0" err="1">
                <a:latin typeface="Trebuchet MS" panose="020B0703020202090204" pitchFamily="34" charset="0"/>
              </a:rPr>
              <a:t>cableDiameter</a:t>
            </a:r>
            <a:br>
              <a:rPr lang="en-US" sz="2400" dirty="0">
                <a:latin typeface="Trebuchet MS" panose="020B0703020202090204" pitchFamily="34" charset="0"/>
              </a:rPr>
            </a:br>
            <a:endParaRPr lang="en-US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Center Rectangle </a:t>
            </a:r>
            <a:r>
              <a:rPr lang="en-US" sz="2400" dirty="0">
                <a:solidFill>
                  <a:srgbClr val="C00000"/>
                </a:solidFill>
                <a:latin typeface="Trebuchet MS" panose="020B0703020202090204" pitchFamily="34" charset="0"/>
              </a:rPr>
              <a:t>(Depth = </a:t>
            </a:r>
            <a:r>
              <a:rPr lang="en-US" sz="2400" dirty="0" err="1">
                <a:solidFill>
                  <a:srgbClr val="C00000"/>
                </a:solidFill>
                <a:latin typeface="Trebuchet MS" panose="020B0703020202090204" pitchFamily="34" charset="0"/>
              </a:rPr>
              <a:t>plugHeight</a:t>
            </a:r>
            <a:r>
              <a:rPr lang="en-US" sz="2400" dirty="0">
                <a:solidFill>
                  <a:srgbClr val="C00000"/>
                </a:solidFill>
                <a:latin typeface="Trebuchet MS" panose="020B0703020202090204" pitchFamily="34" charset="0"/>
              </a:rPr>
              <a:t>)</a:t>
            </a:r>
            <a:endParaRPr lang="en-US" sz="24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75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4" y="155802"/>
            <a:ext cx="10515600" cy="671195"/>
          </a:xfrm>
        </p:spPr>
        <p:txBody>
          <a:bodyPr>
            <a:normAutofit/>
          </a:bodyPr>
          <a:lstStyle/>
          <a:p>
            <a:r>
              <a:rPr lang="en-US" sz="3600" dirty="0"/>
              <a:t>Goal: Mobile Phone Charging Stand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328551-6F07-718F-3E99-9C388D425F87}"/>
              </a:ext>
            </a:extLst>
          </p:cNvPr>
          <p:cNvSpPr txBox="1"/>
          <p:nvPr/>
        </p:nvSpPr>
        <p:spPr>
          <a:xfrm>
            <a:off x="955497" y="5876819"/>
            <a:ext cx="10836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rebuchet MS" panose="020B0703020202090204" pitchFamily="34" charset="0"/>
              </a:rPr>
              <a:t>Use </a:t>
            </a:r>
            <a:r>
              <a:rPr lang="en-US" sz="2400" i="1" dirty="0">
                <a:latin typeface="Trebuchet MS" panose="020B0703020202090204" pitchFamily="34" charset="0"/>
              </a:rPr>
              <a:t>parametrized design</a:t>
            </a:r>
            <a:r>
              <a:rPr lang="en-US" sz="2400" dirty="0">
                <a:latin typeface="Trebuchet MS" panose="020B0703020202090204" pitchFamily="34" charset="0"/>
              </a:rPr>
              <a:t> principles to create modifiable stand for any phone</a:t>
            </a:r>
          </a:p>
          <a:p>
            <a:r>
              <a:rPr lang="en-US" sz="2400" dirty="0">
                <a:latin typeface="Trebuchet MS" panose="020B0703020202090204" pitchFamily="34" charset="0"/>
              </a:rPr>
              <a:t>Suitable for 3D printing</a:t>
            </a:r>
          </a:p>
        </p:txBody>
      </p:sp>
      <p:pic>
        <p:nvPicPr>
          <p:cNvPr id="6" name="Picture 5" descr="A picture containing text, indoor, table, floor&#10;&#10;Description automatically generated">
            <a:extLst>
              <a:ext uri="{FF2B5EF4-FFF2-40B4-BE49-F238E27FC236}">
                <a16:creationId xmlns:a16="http://schemas.microsoft.com/office/drawing/2014/main" id="{20DC4D2B-852C-803E-9977-1B162A3191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803" y="1218129"/>
            <a:ext cx="5895654" cy="442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26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3" y="181313"/>
            <a:ext cx="11818804" cy="671195"/>
          </a:xfrm>
        </p:spPr>
        <p:txBody>
          <a:bodyPr>
            <a:normAutofit/>
          </a:bodyPr>
          <a:lstStyle/>
          <a:p>
            <a:r>
              <a:rPr lang="en-US" sz="3600" dirty="0"/>
              <a:t>Use a Fixed Joint to Assemble Stand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A picture containing text, indoor, table, floor&#10;&#10;Description automatically generated">
            <a:extLst>
              <a:ext uri="{FF2B5EF4-FFF2-40B4-BE49-F238E27FC236}">
                <a16:creationId xmlns:a16="http://schemas.microsoft.com/office/drawing/2014/main" id="{E610569E-97BC-150D-A92F-68023F9212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4626" y="1219905"/>
            <a:ext cx="2669059" cy="3471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0702CD-206F-95CE-2681-29AB36292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52" y="1085849"/>
            <a:ext cx="6680348" cy="5250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498AD9-9191-9421-3562-21CF88FDB9EA}"/>
              </a:ext>
            </a:extLst>
          </p:cNvPr>
          <p:cNvSpPr txBox="1"/>
          <p:nvPr/>
        </p:nvSpPr>
        <p:spPr>
          <a:xfrm>
            <a:off x="6734430" y="5556707"/>
            <a:ext cx="1973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Trebuchet MS" panose="020B0703020202090204" pitchFamily="34" charset="0"/>
              </a:rPr>
              <a:t>First selection</a:t>
            </a:r>
          </a:p>
          <a:p>
            <a:pPr algn="ctr"/>
            <a:r>
              <a:rPr lang="en-US" sz="2200" dirty="0">
                <a:solidFill>
                  <a:srgbClr val="C00000"/>
                </a:solidFill>
                <a:latin typeface="Trebuchet MS" panose="020B0703020202090204" pitchFamily="34" charset="0"/>
              </a:rPr>
              <a:t>(flyer)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4BEFE-27E0-3A4A-E0F4-6B7A7833CDB9}"/>
              </a:ext>
            </a:extLst>
          </p:cNvPr>
          <p:cNvSpPr txBox="1"/>
          <p:nvPr/>
        </p:nvSpPr>
        <p:spPr>
          <a:xfrm>
            <a:off x="1544595" y="5902695"/>
            <a:ext cx="2302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Trebuchet MS" panose="020B0703020202090204" pitchFamily="34" charset="0"/>
              </a:rPr>
              <a:t>Second selection</a:t>
            </a:r>
          </a:p>
          <a:p>
            <a:pPr algn="ctr"/>
            <a:r>
              <a:rPr lang="en-US" sz="2200" dirty="0">
                <a:solidFill>
                  <a:srgbClr val="C00000"/>
                </a:solidFill>
                <a:latin typeface="Trebuchet MS" panose="020B0703020202090204" pitchFamily="34" charset="0"/>
              </a:rPr>
              <a:t>(</a:t>
            </a:r>
            <a:r>
              <a:rPr lang="en-US" sz="2200" dirty="0" err="1">
                <a:solidFill>
                  <a:srgbClr val="C00000"/>
                </a:solidFill>
                <a:latin typeface="Trebuchet MS" panose="020B0703020202090204" pitchFamily="34" charset="0"/>
              </a:rPr>
              <a:t>flyee</a:t>
            </a:r>
            <a:r>
              <a:rPr lang="en-US" sz="2200" dirty="0">
                <a:solidFill>
                  <a:srgbClr val="C00000"/>
                </a:solidFill>
                <a:latin typeface="Trebuchet MS" panose="020B070302020209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C5E7F8-FE24-0B5D-0453-130B5F3CE315}"/>
              </a:ext>
            </a:extLst>
          </p:cNvPr>
          <p:cNvSpPr txBox="1"/>
          <p:nvPr/>
        </p:nvSpPr>
        <p:spPr>
          <a:xfrm>
            <a:off x="224800" y="1219905"/>
            <a:ext cx="1330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rgbClr val="C00000"/>
                </a:solidFill>
                <a:latin typeface="Trebuchet MS" panose="020B0703020202090204" pitchFamily="34" charset="0"/>
              </a:rPr>
              <a:t>Pinned @</a:t>
            </a:r>
          </a:p>
          <a:p>
            <a:pPr algn="r"/>
            <a:r>
              <a:rPr lang="en-US" sz="2200" dirty="0">
                <a:solidFill>
                  <a:srgbClr val="C00000"/>
                </a:solidFill>
                <a:latin typeface="Trebuchet MS" panose="020B0703020202090204" pitchFamily="34" charset="0"/>
              </a:rPr>
              <a:t>origin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350B3D-0C4C-0FE5-C6CF-A0068F58EF11}"/>
              </a:ext>
            </a:extLst>
          </p:cNvPr>
          <p:cNvCxnSpPr/>
          <p:nvPr/>
        </p:nvCxnSpPr>
        <p:spPr>
          <a:xfrm>
            <a:off x="1555229" y="1804086"/>
            <a:ext cx="755485" cy="432487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E7D8209-ED45-C7E4-BA44-126C2E8E6487}"/>
              </a:ext>
            </a:extLst>
          </p:cNvPr>
          <p:cNvSpPr/>
          <p:nvPr/>
        </p:nvSpPr>
        <p:spPr>
          <a:xfrm>
            <a:off x="8872151" y="5350476"/>
            <a:ext cx="3142197" cy="1119798"/>
          </a:xfrm>
          <a:prstGeom prst="roundRect">
            <a:avLst/>
          </a:prstGeom>
          <a:solidFill>
            <a:srgbClr val="A4040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rebuchet MS" panose="020B0703020202090204" pitchFamily="34" charset="0"/>
              </a:rPr>
              <a:t>First step: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rebuchet MS" panose="020B0703020202090204" pitchFamily="34" charset="0"/>
              </a:rPr>
              <a:t>Define stand face</a:t>
            </a:r>
          </a:p>
        </p:txBody>
      </p:sp>
    </p:spTree>
    <p:extLst>
      <p:ext uri="{BB962C8B-B14F-4D97-AF65-F5344CB8AC3E}">
        <p14:creationId xmlns:p14="http://schemas.microsoft.com/office/powerpoint/2010/main" val="441655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56605-6196-A1B9-0422-1AB99B757B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774" y="1072032"/>
            <a:ext cx="4667288" cy="5637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3" y="181313"/>
            <a:ext cx="11818804" cy="671195"/>
          </a:xfrm>
        </p:spPr>
        <p:txBody>
          <a:bodyPr>
            <a:normAutofit/>
          </a:bodyPr>
          <a:lstStyle/>
          <a:p>
            <a:r>
              <a:rPr lang="en-US" sz="3600" dirty="0"/>
              <a:t>Drag Ledge into Place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FF78A-F9FD-CDDA-0D02-3CDA742F0640}"/>
              </a:ext>
            </a:extLst>
          </p:cNvPr>
          <p:cNvSpPr txBox="1"/>
          <p:nvPr/>
        </p:nvSpPr>
        <p:spPr>
          <a:xfrm>
            <a:off x="5663425" y="4349578"/>
            <a:ext cx="3831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rebuchet MS" panose="020B0703020202090204" pitchFamily="34" charset="0"/>
              </a:rPr>
              <a:t>Joint should be 0.5" above</a:t>
            </a:r>
          </a:p>
          <a:p>
            <a:r>
              <a:rPr lang="en-US" sz="2400" dirty="0">
                <a:latin typeface="Trebuchet MS" panose="020B0703020202090204" pitchFamily="34" charset="0"/>
              </a:rPr>
              <a:t>bottom of stand face</a:t>
            </a:r>
          </a:p>
        </p:txBody>
      </p:sp>
    </p:spTree>
    <p:extLst>
      <p:ext uri="{BB962C8B-B14F-4D97-AF65-F5344CB8AC3E}">
        <p14:creationId xmlns:p14="http://schemas.microsoft.com/office/powerpoint/2010/main" val="3074238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3" y="192330"/>
            <a:ext cx="11818804" cy="671195"/>
          </a:xfrm>
        </p:spPr>
        <p:txBody>
          <a:bodyPr>
            <a:normAutofit/>
          </a:bodyPr>
          <a:lstStyle/>
          <a:p>
            <a:r>
              <a:rPr lang="en-US" sz="3600" dirty="0"/>
              <a:t>Possible Modifications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2B63FD-FB65-AA55-8B6F-73366F449A3C}"/>
              </a:ext>
            </a:extLst>
          </p:cNvPr>
          <p:cNvSpPr txBox="1"/>
          <p:nvPr/>
        </p:nvSpPr>
        <p:spPr>
          <a:xfrm>
            <a:off x="102262" y="1216085"/>
            <a:ext cx="9086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Create a thru hole below ledge for cable</a:t>
            </a:r>
            <a:br>
              <a:rPr lang="en-US" sz="2400" dirty="0">
                <a:latin typeface="Trebuchet MS" panose="020B0703020202090204" pitchFamily="34" charset="0"/>
              </a:rPr>
            </a:br>
            <a:endParaRPr lang="en-US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Fillet plug recess to match your cable plug</a:t>
            </a:r>
            <a:br>
              <a:rPr lang="en-US" sz="2400" dirty="0">
                <a:latin typeface="Trebuchet MS" panose="020B0703020202090204" pitchFamily="34" charset="0"/>
              </a:rPr>
            </a:br>
            <a:endParaRPr lang="en-US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Fillet front of ledge for aesthetics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Modify stand height, making sure c-of-m remains supported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Engrave CBB logo / your name into face,…</a:t>
            </a:r>
          </a:p>
        </p:txBody>
      </p:sp>
      <p:pic>
        <p:nvPicPr>
          <p:cNvPr id="4" name="Picture 3" descr="A picture containing text, indoor, table, floor&#10;&#10;Description automatically generated">
            <a:extLst>
              <a:ext uri="{FF2B5EF4-FFF2-40B4-BE49-F238E27FC236}">
                <a16:creationId xmlns:a16="http://schemas.microsoft.com/office/drawing/2014/main" id="{3F8D500F-C484-3246-A77A-6D13B3F65F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7558" y="1916936"/>
            <a:ext cx="3183510" cy="41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24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3" y="192330"/>
            <a:ext cx="11818804" cy="671195"/>
          </a:xfrm>
        </p:spPr>
        <p:txBody>
          <a:bodyPr>
            <a:normAutofit/>
          </a:bodyPr>
          <a:lstStyle/>
          <a:p>
            <a:r>
              <a:rPr lang="en-US" sz="3600" dirty="0"/>
              <a:t>3D Printing a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2B63FD-FB65-AA55-8B6F-73366F449A3C}"/>
              </a:ext>
            </a:extLst>
          </p:cNvPr>
          <p:cNvSpPr txBox="1"/>
          <p:nvPr/>
        </p:nvSpPr>
        <p:spPr>
          <a:xfrm>
            <a:off x="102262" y="1216085"/>
            <a:ext cx="9086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Export .</a:t>
            </a:r>
            <a:r>
              <a:rPr lang="en-US" sz="2400" dirty="0" err="1">
                <a:latin typeface="Trebuchet MS" panose="020B0703020202090204" pitchFamily="34" charset="0"/>
              </a:rPr>
              <a:t>stl</a:t>
            </a:r>
            <a:r>
              <a:rPr lang="en-US" sz="2400" dirty="0">
                <a:latin typeface="Trebuchet MS" panose="020B0703020202090204" pitchFamily="34" charset="0"/>
              </a:rPr>
              <a:t> from Fusion 360 (STL = </a:t>
            </a:r>
            <a:r>
              <a:rPr lang="en-US" sz="2400" dirty="0" err="1">
                <a:latin typeface="Trebuchet MS" panose="020B0703020202090204" pitchFamily="34" charset="0"/>
              </a:rPr>
              <a:t>stereolithograph</a:t>
            </a:r>
            <a:r>
              <a:rPr lang="en-US" sz="2400" dirty="0">
                <a:latin typeface="Trebuchet MS" panose="020B0703020202090204" pitchFamily="34" charset="0"/>
              </a:rPr>
              <a:t>)</a:t>
            </a:r>
            <a:br>
              <a:rPr lang="en-US" sz="2400" dirty="0">
                <a:latin typeface="Trebuchet MS" panose="020B0703020202090204" pitchFamily="34" charset="0"/>
              </a:rPr>
            </a:br>
            <a:r>
              <a:rPr lang="en-US" sz="2400" dirty="0">
                <a:latin typeface="Trebuchet MS" panose="020B0703020202090204" pitchFamily="34" charset="0"/>
              </a:rPr>
              <a:t>Creates a triangulated surface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10E9E-10F4-384F-A656-882CE7FD73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142" y="1216085"/>
            <a:ext cx="3861427" cy="43320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33ADC0-AA48-A156-D270-D5CBCBE8F954}"/>
              </a:ext>
            </a:extLst>
          </p:cNvPr>
          <p:cNvSpPr txBox="1"/>
          <p:nvPr/>
        </p:nvSpPr>
        <p:spPr>
          <a:xfrm>
            <a:off x="8071996" y="5616921"/>
            <a:ext cx="3669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rebuchet MS" panose="020B0703020202090204" pitchFamily="34" charset="0"/>
              </a:rPr>
              <a:t>Triangulated Goat’s Head</a:t>
            </a:r>
          </a:p>
        </p:txBody>
      </p:sp>
    </p:spTree>
    <p:extLst>
      <p:ext uri="{BB962C8B-B14F-4D97-AF65-F5344CB8AC3E}">
        <p14:creationId xmlns:p14="http://schemas.microsoft.com/office/powerpoint/2010/main" val="2351494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3" y="126229"/>
            <a:ext cx="11818804" cy="671195"/>
          </a:xfrm>
        </p:spPr>
        <p:txBody>
          <a:bodyPr>
            <a:normAutofit/>
          </a:bodyPr>
          <a:lstStyle/>
          <a:p>
            <a:r>
              <a:rPr lang="en-US" sz="3600" dirty="0"/>
              <a:t>Use a Slicer to Create 3D Print Instructions from .</a:t>
            </a:r>
            <a:r>
              <a:rPr lang="en-US" sz="3600" dirty="0" err="1"/>
              <a:t>stl</a:t>
            </a:r>
            <a:endParaRPr lang="en-US" sz="3600" dirty="0"/>
          </a:p>
        </p:txBody>
      </p:sp>
      <p:pic>
        <p:nvPicPr>
          <p:cNvPr id="9" name="Picture 8" descr="Chart, surface chart&#10;&#10;Description automatically generated">
            <a:extLst>
              <a:ext uri="{FF2B5EF4-FFF2-40B4-BE49-F238E27FC236}">
                <a16:creationId xmlns:a16="http://schemas.microsoft.com/office/drawing/2014/main" id="{74A4C898-B498-4CB9-9FDA-7CF3A1849E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3" y="963672"/>
            <a:ext cx="7257888" cy="58943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D18675-159E-C1C2-FDF7-C8BA32D74A9C}"/>
              </a:ext>
            </a:extLst>
          </p:cNvPr>
          <p:cNvSpPr txBox="1"/>
          <p:nvPr/>
        </p:nvSpPr>
        <p:spPr>
          <a:xfrm>
            <a:off x="7697491" y="2167963"/>
            <a:ext cx="44714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rebuchet MS" panose="020B0703020202090204" pitchFamily="34" charset="0"/>
              </a:rPr>
              <a:t>Problem</a:t>
            </a:r>
          </a:p>
          <a:p>
            <a:pPr algn="ctr"/>
            <a:r>
              <a:rPr lang="en-US" sz="2600" dirty="0">
                <a:latin typeface="Trebuchet MS" panose="020B0703020202090204" pitchFamily="34" charset="0"/>
              </a:rPr>
              <a:t>Printing unsupported regions</a:t>
            </a:r>
          </a:p>
        </p:txBody>
      </p:sp>
      <p:pic>
        <p:nvPicPr>
          <p:cNvPr id="12" name="Picture 11" descr="Chart, surface chart&#10;&#10;Description automatically generated">
            <a:extLst>
              <a:ext uri="{FF2B5EF4-FFF2-40B4-BE49-F238E27FC236}">
                <a16:creationId xmlns:a16="http://schemas.microsoft.com/office/drawing/2014/main" id="{EAB87233-B511-BB58-5372-484C012928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3" y="963673"/>
            <a:ext cx="7257888" cy="58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3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3" y="203347"/>
            <a:ext cx="11818804" cy="671195"/>
          </a:xfrm>
        </p:spPr>
        <p:txBody>
          <a:bodyPr>
            <a:normAutofit/>
          </a:bodyPr>
          <a:lstStyle/>
          <a:p>
            <a:r>
              <a:rPr lang="en-US" sz="3600" dirty="0"/>
              <a:t>Use a Slicer to Create 3D Print Instructions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D18675-159E-C1C2-FDF7-C8BA32D74A9C}"/>
              </a:ext>
            </a:extLst>
          </p:cNvPr>
          <p:cNvSpPr txBox="1"/>
          <p:nvPr/>
        </p:nvSpPr>
        <p:spPr>
          <a:xfrm>
            <a:off x="8812572" y="2167963"/>
            <a:ext cx="2241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rebuchet MS" panose="020B0703020202090204" pitchFamily="34" charset="0"/>
              </a:rPr>
              <a:t>Solution</a:t>
            </a:r>
          </a:p>
          <a:p>
            <a:pPr algn="ctr"/>
            <a:r>
              <a:rPr lang="en-US" sz="2600" dirty="0">
                <a:latin typeface="Trebuchet MS" panose="020B0703020202090204" pitchFamily="34" charset="0"/>
              </a:rPr>
              <a:t>Add supports!</a:t>
            </a:r>
          </a:p>
        </p:txBody>
      </p:sp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036963BD-E628-6B82-680F-84B1D7F9C8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81" y="898011"/>
            <a:ext cx="7338734" cy="5959985"/>
          </a:xfrm>
          <a:prstGeom prst="rect">
            <a:avLst/>
          </a:prstGeom>
        </p:spPr>
      </p:pic>
      <p:pic>
        <p:nvPicPr>
          <p:cNvPr id="7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CF439407-7FA5-3646-CF7C-F104021209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81" y="898011"/>
            <a:ext cx="7338739" cy="595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3" y="181313"/>
            <a:ext cx="11818804" cy="671195"/>
          </a:xfrm>
        </p:spPr>
        <p:txBody>
          <a:bodyPr>
            <a:normAutofit/>
          </a:bodyPr>
          <a:lstStyle/>
          <a:p>
            <a:r>
              <a:rPr lang="en-US" sz="3600" dirty="0"/>
              <a:t>Printing the Phone Stand</a:t>
            </a:r>
          </a:p>
        </p:txBody>
      </p:sp>
      <p:pic>
        <p:nvPicPr>
          <p:cNvPr id="4" name="IMG_4800.mov">
            <a:hlinkClick r:id="" action="ppaction://media"/>
            <a:extLst>
              <a:ext uri="{FF2B5EF4-FFF2-40B4-BE49-F238E27FC236}">
                <a16:creationId xmlns:a16="http://schemas.microsoft.com/office/drawing/2014/main" id="{36A5527D-61A0-E77B-3328-7CE2F4420A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8519" y="1033334"/>
            <a:ext cx="10354962" cy="582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3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4" y="155802"/>
            <a:ext cx="10515600" cy="671195"/>
          </a:xfrm>
        </p:spPr>
        <p:txBody>
          <a:bodyPr>
            <a:normAutofit/>
          </a:bodyPr>
          <a:lstStyle/>
          <a:p>
            <a:r>
              <a:rPr lang="en-US" sz="3600" dirty="0"/>
              <a:t>Setting Preferences in Fusion 360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04ACF2-0F9B-B504-C5CC-56CEF66644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3847"/>
            <a:ext cx="7297680" cy="466673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42D884-27E7-9942-29C7-3AEE93D9A8F8}"/>
              </a:ext>
            </a:extLst>
          </p:cNvPr>
          <p:cNvCxnSpPr/>
          <p:nvPr/>
        </p:nvCxnSpPr>
        <p:spPr>
          <a:xfrm flipH="1" flipV="1">
            <a:off x="6980715" y="1458930"/>
            <a:ext cx="575353" cy="16438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FB6EDF-28DD-3F5B-0A6F-113ADF0C7C9E}"/>
              </a:ext>
            </a:extLst>
          </p:cNvPr>
          <p:cNvSpPr txBox="1"/>
          <p:nvPr/>
        </p:nvSpPr>
        <p:spPr>
          <a:xfrm>
            <a:off x="7560935" y="1426351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rebuchet MS" panose="020B0703020202090204" pitchFamily="34" charset="0"/>
              </a:rPr>
              <a:t>Preferences</a:t>
            </a:r>
            <a:endParaRPr lang="en-US" sz="2400" dirty="0">
              <a:solidFill>
                <a:srgbClr val="C00000"/>
              </a:solidFill>
              <a:latin typeface="Trebuchet MS" panose="020B070302020209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6B5165-D3ED-3772-F375-6EBF1A9A7695}"/>
              </a:ext>
            </a:extLst>
          </p:cNvPr>
          <p:cNvSpPr txBox="1"/>
          <p:nvPr/>
        </p:nvSpPr>
        <p:spPr>
          <a:xfrm>
            <a:off x="7166790" y="1970230"/>
            <a:ext cx="48988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79400" algn="l"/>
              </a:tabLst>
            </a:pPr>
            <a:r>
              <a:rPr lang="en-US" sz="2000">
                <a:latin typeface="Trebuchet MS" panose="020B0703020202090204" pitchFamily="34" charset="0"/>
              </a:rPr>
              <a:t>Default Units/Design Panel</a:t>
            </a:r>
          </a:p>
          <a:p>
            <a:pPr>
              <a:tabLst>
                <a:tab pos="279400" algn="l"/>
              </a:tabLst>
            </a:pPr>
            <a:r>
              <a:rPr lang="en-US" sz="2000">
                <a:latin typeface="Trebuchet MS" panose="020B0703020202090204" pitchFamily="34" charset="0"/>
              </a:rPr>
              <a:t>	Set Units = inches</a:t>
            </a:r>
            <a:br>
              <a:rPr lang="en-US" sz="2000">
                <a:latin typeface="Trebuchet MS" panose="020B0703020202090204" pitchFamily="34" charset="0"/>
              </a:rPr>
            </a:br>
            <a:endParaRPr lang="en-US" sz="2000">
              <a:latin typeface="Trebuchet MS" panose="020B0703020202090204" pitchFamily="34" charset="0"/>
            </a:endParaRPr>
          </a:p>
          <a:p>
            <a:pPr marL="285750" indent="-276225">
              <a:tabLst>
                <a:tab pos="279400" algn="l"/>
              </a:tabLst>
            </a:pPr>
            <a:r>
              <a:rPr lang="en-US" sz="2000">
                <a:latin typeface="Trebuchet MS" panose="020B0703020202090204" pitchFamily="34" charset="0"/>
              </a:rPr>
              <a:t>(Trackpad Mac) </a:t>
            </a:r>
            <a:r>
              <a:rPr lang="en-US" sz="2000" kern="0">
                <a:effectLst/>
                <a:latin typeface="Trebuchet MS" panose="020B0703020202090204" pitchFamily="34" charset="0"/>
                <a:ea typeface="MS Mincho" panose="02020609040205080304" pitchFamily="49" charset="-128"/>
              </a:rPr>
              <a:t>General panel: Select “Use Gesture-Based View Navigation.”</a:t>
            </a:r>
            <a:r>
              <a:rPr lang="en-US" sz="2000">
                <a:effectLst/>
                <a:latin typeface="Trebuchet MS" panose="020B0703020202090204" pitchFamily="34" charset="0"/>
              </a:rPr>
              <a:t> </a:t>
            </a:r>
            <a:r>
              <a:rPr lang="en-US" sz="2000">
                <a:latin typeface="Trebuchet MS" panose="020B0703020202090204" pitchFamily="34" charset="0"/>
              </a:rPr>
              <a:t>Preview Features Panel: Set “Native Trackpad” under General</a:t>
            </a:r>
            <a:br>
              <a:rPr lang="en-US" sz="2000">
                <a:latin typeface="Trebuchet MS" panose="020B0703020202090204" pitchFamily="34" charset="0"/>
              </a:rPr>
            </a:br>
            <a:endParaRPr lang="en-US" sz="2000">
              <a:latin typeface="Trebuchet MS" panose="020B0703020202090204" pitchFamily="34" charset="0"/>
            </a:endParaRPr>
          </a:p>
          <a:p>
            <a:pPr>
              <a:tabLst>
                <a:tab pos="279400" algn="l"/>
              </a:tabLst>
            </a:pPr>
            <a:r>
              <a:rPr lang="en-US" sz="2000">
                <a:latin typeface="Trebuchet MS" panose="020B0703020202090204" pitchFamily="34" charset="0"/>
              </a:rPr>
              <a:t>(Optional) General Panel</a:t>
            </a:r>
          </a:p>
          <a:p>
            <a:pPr>
              <a:tabLst>
                <a:tab pos="279400" algn="l"/>
              </a:tabLst>
            </a:pPr>
            <a:r>
              <a:rPr lang="en-US" sz="2000">
                <a:latin typeface="Trebuchet MS" panose="020B0703020202090204" pitchFamily="34" charset="0"/>
              </a:rPr>
              <a:t>	Set favorite 3D interface choices</a:t>
            </a:r>
          </a:p>
          <a:p>
            <a:pPr>
              <a:tabLst>
                <a:tab pos="279400" algn="l"/>
              </a:tabLst>
            </a:pPr>
            <a:r>
              <a:rPr lang="en-US" sz="2000">
                <a:latin typeface="Trebuchet MS" panose="020B0703020202090204" pitchFamily="34" charset="0"/>
              </a:rPr>
              <a:t>	I use:</a:t>
            </a:r>
          </a:p>
          <a:p>
            <a:pPr>
              <a:tabLst>
                <a:tab pos="279400" algn="l"/>
              </a:tabLst>
            </a:pPr>
            <a:r>
              <a:rPr lang="en-US" sz="2000">
                <a:latin typeface="Trebuchet MS" panose="020B0703020202090204" pitchFamily="34" charset="0"/>
              </a:rPr>
              <a:t>		Z up</a:t>
            </a:r>
          </a:p>
          <a:p>
            <a:pPr>
              <a:tabLst>
                <a:tab pos="279400" algn="l"/>
              </a:tabLst>
            </a:pPr>
            <a:r>
              <a:rPr lang="en-US" sz="2000">
                <a:latin typeface="Trebuchet MS" panose="020B0703020202090204" pitchFamily="34" charset="0"/>
              </a:rPr>
              <a:t>		“Fusion 360” shortcuts</a:t>
            </a:r>
          </a:p>
          <a:p>
            <a:pPr>
              <a:tabLst>
                <a:tab pos="279400" algn="l"/>
              </a:tabLst>
            </a:pPr>
            <a:r>
              <a:rPr lang="en-US" sz="2000">
                <a:latin typeface="Trebuchet MS" panose="020B0703020202090204" pitchFamily="34" charset="0"/>
              </a:rPr>
              <a:t>		“Free Orbit” = Default Orbit type</a:t>
            </a:r>
            <a:endParaRPr lang="en-US" sz="20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867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table, floor&#10;&#10;Description automatically generated">
            <a:extLst>
              <a:ext uri="{FF2B5EF4-FFF2-40B4-BE49-F238E27FC236}">
                <a16:creationId xmlns:a16="http://schemas.microsoft.com/office/drawing/2014/main" id="{E5438E59-B095-67E0-92E5-1CA5B47290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59429"/>
            <a:ext cx="5252188" cy="3939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166819"/>
            <a:ext cx="10972133" cy="671195"/>
          </a:xfrm>
        </p:spPr>
        <p:txBody>
          <a:bodyPr>
            <a:normAutofit/>
          </a:bodyPr>
          <a:lstStyle/>
          <a:p>
            <a:r>
              <a:rPr lang="en-US" sz="3600" dirty="0"/>
              <a:t>Parametrizing the Design for Specific Phone/Cable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8D74D-375E-DCBE-EC83-7BCEC3863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857" y="1281220"/>
            <a:ext cx="3002704" cy="3889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CEAA8-AEDD-61F5-70DD-1C02F9DF48AA}"/>
              </a:ext>
            </a:extLst>
          </p:cNvPr>
          <p:cNvSpPr txBox="1"/>
          <p:nvPr/>
        </p:nvSpPr>
        <p:spPr>
          <a:xfrm>
            <a:off x="971513" y="5825138"/>
            <a:ext cx="10597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rebuchet MS" panose="020B0703020202090204" pitchFamily="34" charset="0"/>
              </a:rPr>
              <a:t>Initial design with my parameters, then change to match your phone/cable</a:t>
            </a:r>
          </a:p>
        </p:txBody>
      </p:sp>
    </p:spTree>
    <p:extLst>
      <p:ext uri="{BB962C8B-B14F-4D97-AF65-F5344CB8AC3E}">
        <p14:creationId xmlns:p14="http://schemas.microsoft.com/office/powerpoint/2010/main" val="3506355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table, floor&#10;&#10;Description automatically generated">
            <a:extLst>
              <a:ext uri="{FF2B5EF4-FFF2-40B4-BE49-F238E27FC236}">
                <a16:creationId xmlns:a16="http://schemas.microsoft.com/office/drawing/2014/main" id="{E5438E59-B095-67E0-92E5-1CA5B47290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59429"/>
            <a:ext cx="5252188" cy="3939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199870"/>
            <a:ext cx="10972133" cy="671195"/>
          </a:xfrm>
        </p:spPr>
        <p:txBody>
          <a:bodyPr>
            <a:normAutofit/>
          </a:bodyPr>
          <a:lstStyle/>
          <a:p>
            <a:r>
              <a:rPr lang="en-US" sz="3600" dirty="0"/>
              <a:t>Parametrizing the Design for Specific Phone/Cable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0DC5C1-F437-BC80-7904-493B8706A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53" y="2223911"/>
            <a:ext cx="5797369" cy="2093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CEAA8-AEDD-61F5-70DD-1C02F9DF48AA}"/>
              </a:ext>
            </a:extLst>
          </p:cNvPr>
          <p:cNvSpPr txBox="1"/>
          <p:nvPr/>
        </p:nvSpPr>
        <p:spPr>
          <a:xfrm>
            <a:off x="672935" y="5821679"/>
            <a:ext cx="10597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rebuchet MS" panose="020B0703020202090204" pitchFamily="34" charset="0"/>
              </a:rPr>
              <a:t>Initial design with my parameters, then change to match your phone/cable</a:t>
            </a:r>
          </a:p>
        </p:txBody>
      </p:sp>
    </p:spTree>
    <p:extLst>
      <p:ext uri="{BB962C8B-B14F-4D97-AF65-F5344CB8AC3E}">
        <p14:creationId xmlns:p14="http://schemas.microsoft.com/office/powerpoint/2010/main" val="3962950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155803"/>
            <a:ext cx="10972133" cy="671195"/>
          </a:xfrm>
        </p:spPr>
        <p:txBody>
          <a:bodyPr>
            <a:normAutofit/>
          </a:bodyPr>
          <a:lstStyle/>
          <a:p>
            <a:r>
              <a:rPr lang="en-US" sz="3600" dirty="0"/>
              <a:t>Entering the Design Parameters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CEAA8-AEDD-61F5-70DD-1C02F9DF48AA}"/>
              </a:ext>
            </a:extLst>
          </p:cNvPr>
          <p:cNvSpPr txBox="1"/>
          <p:nvPr/>
        </p:nvSpPr>
        <p:spPr>
          <a:xfrm>
            <a:off x="485756" y="4927709"/>
            <a:ext cx="11220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>
              <a:spcBef>
                <a:spcPts val="0"/>
              </a:spcBef>
              <a:spcAft>
                <a:spcPts val="500"/>
              </a:spcAft>
              <a:buFont typeface="Symbol" pitchFamily="2" charset="2"/>
              <a:buChar char=""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In the Modify menu of the toolbar, select “Change Parameters.” Click “+ User Parameter,” then define each of the 9 parameters in the table above. When you are finished, close the window using the “OK” button at the lower right.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B89C2E6-0C6C-C778-A55E-2A11F0F267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868671"/>
              </p:ext>
            </p:extLst>
          </p:nvPr>
        </p:nvGraphicFramePr>
        <p:xfrm>
          <a:off x="1357433" y="1245978"/>
          <a:ext cx="6654418" cy="3524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860800" imgH="2044700" progId="Excel.Sheet.12">
                  <p:embed/>
                </p:oleObj>
              </mc:Choice>
              <mc:Fallback>
                <p:oleObj name="Worksheet" r:id="rId2" imgW="3860800" imgH="2044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7433" y="1245978"/>
                        <a:ext cx="6654418" cy="3524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74AA177-CA46-E930-A945-168143499303}"/>
              </a:ext>
            </a:extLst>
          </p:cNvPr>
          <p:cNvSpPr/>
          <p:nvPr/>
        </p:nvSpPr>
        <p:spPr>
          <a:xfrm>
            <a:off x="8468139" y="1908313"/>
            <a:ext cx="3429000" cy="1421296"/>
          </a:xfrm>
          <a:prstGeom prst="roundRect">
            <a:avLst/>
          </a:prstGeom>
          <a:solidFill>
            <a:srgbClr val="A4040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Trebuchet MS" panose="020B0703020202090204" pitchFamily="34" charset="0"/>
              </a:rPr>
              <a:t>Accuracy of 3D Printer</a:t>
            </a:r>
          </a:p>
          <a:p>
            <a:pPr algn="ctr"/>
            <a:r>
              <a:rPr lang="en-US" sz="2200" i="1" dirty="0">
                <a:latin typeface="Trebuchet MS" panose="020B0703020202090204" pitchFamily="34" charset="0"/>
              </a:rPr>
              <a:t>z</a:t>
            </a:r>
            <a:r>
              <a:rPr lang="en-US" sz="2200" dirty="0">
                <a:latin typeface="Trebuchet MS" panose="020B0703020202090204" pitchFamily="34" charset="0"/>
              </a:rPr>
              <a:t>	0.004"</a:t>
            </a:r>
          </a:p>
          <a:p>
            <a:pPr algn="ctr"/>
            <a:r>
              <a:rPr lang="en-US" sz="2200" i="1" dirty="0">
                <a:latin typeface="Trebuchet MS" panose="020B0703020202090204" pitchFamily="34" charset="0"/>
              </a:rPr>
              <a:t>x, y</a:t>
            </a:r>
            <a:r>
              <a:rPr lang="en-US" sz="2200" dirty="0">
                <a:latin typeface="Trebuchet MS" panose="020B0703020202090204" pitchFamily="34" charset="0"/>
              </a:rPr>
              <a:t>	0.010"</a:t>
            </a:r>
            <a:endParaRPr lang="en-US" sz="2200" i="1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7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133769"/>
            <a:ext cx="10972133" cy="671195"/>
          </a:xfrm>
        </p:spPr>
        <p:txBody>
          <a:bodyPr>
            <a:normAutofit/>
          </a:bodyPr>
          <a:lstStyle/>
          <a:p>
            <a:r>
              <a:rPr lang="en-US" sz="3600" dirty="0"/>
              <a:t>Making the Stand Body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1D260-0887-6612-18D6-C5728CA5AE8C}"/>
              </a:ext>
            </a:extLst>
          </p:cNvPr>
          <p:cNvSpPr txBox="1"/>
          <p:nvPr/>
        </p:nvSpPr>
        <p:spPr>
          <a:xfrm>
            <a:off x="1022360" y="1193832"/>
            <a:ext cx="1041887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876425" algn="r"/>
                <a:tab pos="2055813" algn="l"/>
              </a:tabLst>
            </a:pPr>
            <a:r>
              <a:rPr lang="en-US" sz="2400" b="1" dirty="0">
                <a:latin typeface="Trebuchet MS" panose="020B0703020202090204" pitchFamily="34" charset="0"/>
              </a:rPr>
              <a:t>	Component:	</a:t>
            </a:r>
            <a:r>
              <a:rPr lang="en-US" sz="2400" dirty="0">
                <a:latin typeface="Trebuchet MS" panose="020B0703020202090204" pitchFamily="34" charset="0"/>
              </a:rPr>
              <a:t>3D part capable of motion with its own unique origin</a:t>
            </a:r>
          </a:p>
          <a:p>
            <a:pPr>
              <a:tabLst>
                <a:tab pos="1876425" algn="r"/>
                <a:tab pos="2055813" algn="l"/>
              </a:tabLst>
            </a:pPr>
            <a:r>
              <a:rPr lang="en-US" sz="2400" dirty="0">
                <a:latin typeface="Trebuchet MS" panose="020B0703020202090204" pitchFamily="34" charset="0"/>
              </a:rPr>
              <a:t>		We will have 2 components: Stand body and phone support</a:t>
            </a:r>
          </a:p>
          <a:p>
            <a:pPr>
              <a:tabLst>
                <a:tab pos="1876425" algn="r"/>
                <a:tab pos="2055813" algn="l"/>
              </a:tabLst>
            </a:pPr>
            <a:br>
              <a:rPr lang="en-US" sz="2400" dirty="0">
                <a:latin typeface="Trebuchet MS" panose="020B0703020202090204" pitchFamily="34" charset="0"/>
              </a:rPr>
            </a:br>
            <a:r>
              <a:rPr lang="en-US" sz="2400" dirty="0">
                <a:latin typeface="Trebuchet MS" panose="020B0703020202090204" pitchFamily="34" charset="0"/>
              </a:rPr>
              <a:t>	</a:t>
            </a:r>
            <a:r>
              <a:rPr lang="en-US" sz="2400" b="1" dirty="0">
                <a:latin typeface="Trebuchet MS" panose="020B0703020202090204" pitchFamily="34" charset="0"/>
              </a:rPr>
              <a:t>Body:	</a:t>
            </a:r>
            <a:r>
              <a:rPr lang="en-US" sz="2400" dirty="0">
                <a:latin typeface="Trebuchet MS" panose="020B0703020202090204" pitchFamily="34" charset="0"/>
              </a:rPr>
              <a:t>Any continuous 3D shape</a:t>
            </a:r>
          </a:p>
          <a:p>
            <a:pPr>
              <a:tabLst>
                <a:tab pos="1876425" algn="r"/>
                <a:tab pos="2055813" algn="l"/>
              </a:tabLst>
            </a:pPr>
            <a:r>
              <a:rPr lang="en-US" sz="2400" dirty="0">
                <a:latin typeface="Trebuchet MS" panose="020B0703020202090204" pitchFamily="34" charset="0"/>
              </a:rPr>
              <a:t>		A component may have as many bodies as needed</a:t>
            </a:r>
          </a:p>
          <a:p>
            <a:pPr>
              <a:tabLst>
                <a:tab pos="1876425" algn="r"/>
                <a:tab pos="2055813" algn="l"/>
              </a:tabLst>
            </a:pPr>
            <a:endParaRPr lang="en-US" sz="2400" dirty="0">
              <a:latin typeface="Trebuchet MS" panose="020B0703020202090204" pitchFamily="34" charset="0"/>
            </a:endParaRPr>
          </a:p>
          <a:p>
            <a:pPr>
              <a:tabLst>
                <a:tab pos="1876425" algn="r"/>
                <a:tab pos="2055813" algn="l"/>
              </a:tabLst>
            </a:pPr>
            <a:r>
              <a:rPr lang="en-US" sz="2400" dirty="0">
                <a:latin typeface="Trebuchet MS" panose="020B0703020202090204" pitchFamily="34" charset="0"/>
              </a:rPr>
              <a:t>	</a:t>
            </a:r>
            <a:r>
              <a:rPr lang="en-US" sz="2400" b="1" dirty="0">
                <a:latin typeface="Trebuchet MS" panose="020B0703020202090204" pitchFamily="34" charset="0"/>
              </a:rPr>
              <a:t>Sketch:</a:t>
            </a:r>
            <a:r>
              <a:rPr lang="en-US" sz="2400" dirty="0">
                <a:latin typeface="Trebuchet MS" panose="020B0703020202090204" pitchFamily="34" charset="0"/>
              </a:rPr>
              <a:t>	Geometric profile (2D) that defines 3D design</a:t>
            </a:r>
          </a:p>
          <a:p>
            <a:pPr>
              <a:tabLst>
                <a:tab pos="1876425" algn="r"/>
                <a:tab pos="2055813" algn="l"/>
              </a:tabLst>
            </a:pPr>
            <a:r>
              <a:rPr lang="en-US" sz="2400" dirty="0">
                <a:latin typeface="Trebuchet MS" panose="020B0703020202090204" pitchFamily="34" charset="0"/>
              </a:rPr>
              <a:t>		A body is typically defined by a sketch</a:t>
            </a:r>
          </a:p>
        </p:txBody>
      </p:sp>
      <p:pic>
        <p:nvPicPr>
          <p:cNvPr id="7" name="Picture 6" descr="A picture containing text, indoor, table, floor&#10;&#10;Description automatically generated">
            <a:extLst>
              <a:ext uri="{FF2B5EF4-FFF2-40B4-BE49-F238E27FC236}">
                <a16:creationId xmlns:a16="http://schemas.microsoft.com/office/drawing/2014/main" id="{62A86282-DD78-3AAB-C6B8-50239CB43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822" y="4211461"/>
            <a:ext cx="3804356" cy="285326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BE20BA-E498-3640-F186-07E6A4ECE5A4}"/>
              </a:ext>
            </a:extLst>
          </p:cNvPr>
          <p:cNvCxnSpPr>
            <a:cxnSpLocks/>
          </p:cNvCxnSpPr>
          <p:nvPr/>
        </p:nvCxnSpPr>
        <p:spPr>
          <a:xfrm flipH="1">
            <a:off x="6186311" y="4583289"/>
            <a:ext cx="1952978" cy="32885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CA4C4F5-928C-C1F1-AB13-C10399FB6218}"/>
              </a:ext>
            </a:extLst>
          </p:cNvPr>
          <p:cNvSpPr txBox="1"/>
          <p:nvPr/>
        </p:nvSpPr>
        <p:spPr>
          <a:xfrm>
            <a:off x="8175747" y="4352456"/>
            <a:ext cx="3100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rebuchet MS" panose="020B0703020202090204" pitchFamily="34" charset="0"/>
              </a:rPr>
              <a:t>Stand body</a:t>
            </a:r>
            <a:r>
              <a:rPr lang="en-US" dirty="0">
                <a:solidFill>
                  <a:srgbClr val="C00000"/>
                </a:solidFill>
                <a:latin typeface="Trebuchet MS" panose="020B0703020202090204" pitchFamily="34" charset="0"/>
              </a:rPr>
              <a:t> (component)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958577-D452-3C89-09C0-ABE59BD310D4}"/>
              </a:ext>
            </a:extLst>
          </p:cNvPr>
          <p:cNvCxnSpPr>
            <a:cxnSpLocks/>
          </p:cNvCxnSpPr>
          <p:nvPr/>
        </p:nvCxnSpPr>
        <p:spPr>
          <a:xfrm flipH="1">
            <a:off x="6592711" y="5488347"/>
            <a:ext cx="1583036" cy="27046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11EFDF8-FBC5-C713-9A5D-63914E94E56F}"/>
              </a:ext>
            </a:extLst>
          </p:cNvPr>
          <p:cNvSpPr txBox="1"/>
          <p:nvPr/>
        </p:nvSpPr>
        <p:spPr>
          <a:xfrm>
            <a:off x="8187035" y="5255567"/>
            <a:ext cx="353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rebuchet MS" panose="020B0703020202090204" pitchFamily="34" charset="0"/>
              </a:rPr>
              <a:t>Phone support</a:t>
            </a:r>
            <a:r>
              <a:rPr lang="en-US" dirty="0">
                <a:solidFill>
                  <a:srgbClr val="C00000"/>
                </a:solidFill>
                <a:latin typeface="Trebuchet MS" panose="020B0703020202090204" pitchFamily="34" charset="0"/>
              </a:rPr>
              <a:t> (component)</a:t>
            </a:r>
          </a:p>
        </p:txBody>
      </p:sp>
    </p:spTree>
    <p:extLst>
      <p:ext uri="{BB962C8B-B14F-4D97-AF65-F5344CB8AC3E}">
        <p14:creationId xmlns:p14="http://schemas.microsoft.com/office/powerpoint/2010/main" val="106965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2" y="159279"/>
            <a:ext cx="11818804" cy="671195"/>
          </a:xfrm>
        </p:spPr>
        <p:txBody>
          <a:bodyPr>
            <a:normAutofit/>
          </a:bodyPr>
          <a:lstStyle/>
          <a:p>
            <a:r>
              <a:rPr lang="en-US" sz="3600" dirty="0"/>
              <a:t>Creating Stand Body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0BCDB-FC30-DF86-F477-0164E7F8B1D0}"/>
              </a:ext>
            </a:extLst>
          </p:cNvPr>
          <p:cNvSpPr txBox="1"/>
          <p:nvPr/>
        </p:nvSpPr>
        <p:spPr>
          <a:xfrm>
            <a:off x="181173" y="1440574"/>
            <a:ext cx="741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Create new component (named </a:t>
            </a:r>
            <a:r>
              <a:rPr lang="en-US" sz="2400" dirty="0" err="1">
                <a:latin typeface="Trebuchet MS" panose="020B0703020202090204" pitchFamily="34" charset="0"/>
              </a:rPr>
              <a:t>standBody</a:t>
            </a:r>
            <a:r>
              <a:rPr lang="en-US" sz="2400" dirty="0">
                <a:latin typeface="Trebuchet MS" panose="020B0703020202090204" pitchFamily="34" charset="0"/>
              </a:rPr>
              <a:t>)</a:t>
            </a:r>
          </a:p>
          <a:p>
            <a:endParaRPr lang="en-US" sz="2400" dirty="0"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Create new sketch in component</a:t>
            </a:r>
          </a:p>
        </p:txBody>
      </p:sp>
    </p:spTree>
    <p:extLst>
      <p:ext uri="{BB962C8B-B14F-4D97-AF65-F5344CB8AC3E}">
        <p14:creationId xmlns:p14="http://schemas.microsoft.com/office/powerpoint/2010/main" val="3157542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1D0B0-F49B-549E-6CED-99E0EE8EA0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210" y="1039296"/>
            <a:ext cx="8578236" cy="5057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F29729-5A6F-797F-264D-B03ADE1D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221904"/>
            <a:ext cx="10972133" cy="671195"/>
          </a:xfrm>
        </p:spPr>
        <p:txBody>
          <a:bodyPr>
            <a:normAutofit/>
          </a:bodyPr>
          <a:lstStyle/>
          <a:p>
            <a:r>
              <a:rPr lang="en-US" sz="3600" dirty="0"/>
              <a:t>Sketch the Stand Body and Fillet Corners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DDC3-3450-308F-1F5D-60ACAF7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2844" y="1219905"/>
            <a:ext cx="224992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7294B-E77A-132A-CC79-2FD8F30A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211" y="1010246"/>
            <a:ext cx="2003480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C4F120-A406-FC14-B766-8A13B4E990D3}"/>
              </a:ext>
            </a:extLst>
          </p:cNvPr>
          <p:cNvSpPr txBox="1"/>
          <p:nvPr/>
        </p:nvSpPr>
        <p:spPr>
          <a:xfrm>
            <a:off x="2100400" y="6115024"/>
            <a:ext cx="847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rebuchet MS" panose="020B0703020202090204" pitchFamily="34" charset="0"/>
              </a:rPr>
              <a:t>This </a:t>
            </a:r>
            <a:r>
              <a:rPr lang="en-US" sz="2400" i="1" dirty="0">
                <a:latin typeface="Trebuchet MS" panose="020B0703020202090204" pitchFamily="34" charset="0"/>
              </a:rPr>
              <a:t>does not</a:t>
            </a:r>
            <a:r>
              <a:rPr lang="en-US" sz="2400" dirty="0">
                <a:latin typeface="Trebuchet MS" panose="020B0703020202090204" pitchFamily="34" charset="0"/>
              </a:rPr>
              <a:t> define the final shape, just its starting point.</a:t>
            </a:r>
          </a:p>
        </p:txBody>
      </p:sp>
    </p:spTree>
    <p:extLst>
      <p:ext uri="{BB962C8B-B14F-4D97-AF65-F5344CB8AC3E}">
        <p14:creationId xmlns:p14="http://schemas.microsoft.com/office/powerpoint/2010/main" val="1550063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662</Words>
  <Application>Microsoft Macintosh PowerPoint</Application>
  <PresentationFormat>Widescreen</PresentationFormat>
  <Paragraphs>103</Paragraphs>
  <Slides>26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Symbol</vt:lpstr>
      <vt:lpstr>Times New Roman</vt:lpstr>
      <vt:lpstr>Trebuchet MS</vt:lpstr>
      <vt:lpstr>Office Theme</vt:lpstr>
      <vt:lpstr>Worksheet</vt:lpstr>
      <vt:lpstr>Introduction to 3D Design using Fusion 360</vt:lpstr>
      <vt:lpstr>Goal: Mobile Phone Charging Stand</vt:lpstr>
      <vt:lpstr>Setting Preferences in Fusion 360</vt:lpstr>
      <vt:lpstr>Parametrizing the Design for Specific Phone/Cable</vt:lpstr>
      <vt:lpstr>Parametrizing the Design for Specific Phone/Cable</vt:lpstr>
      <vt:lpstr>Entering the Design Parameters</vt:lpstr>
      <vt:lpstr>Making the Stand Body</vt:lpstr>
      <vt:lpstr>Creating Stand Body</vt:lpstr>
      <vt:lpstr>Sketch the Stand Body and Fillet Corners</vt:lpstr>
      <vt:lpstr>Dimension the Face of the Stand</vt:lpstr>
      <vt:lpstr>Dimension the Base of the Stand</vt:lpstr>
      <vt:lpstr>Constrain the Stand End to be Coincident with Back</vt:lpstr>
      <vt:lpstr>Extruding the Sketch to Make a Body using Thin Extrude</vt:lpstr>
      <vt:lpstr>Navigating in 3D</vt:lpstr>
      <vt:lpstr>Creating Phone Ledge</vt:lpstr>
      <vt:lpstr>Define Point at Center of Phone Ledge</vt:lpstr>
      <vt:lpstr>Define Top View of Phone Ledge</vt:lpstr>
      <vt:lpstr>Extrude Entire Phone Ledge</vt:lpstr>
      <vt:lpstr>Use Extrude to Cut Features in Phone Ledge</vt:lpstr>
      <vt:lpstr>Use a Fixed Joint to Assemble Stand</vt:lpstr>
      <vt:lpstr>Drag Ledge into Place</vt:lpstr>
      <vt:lpstr>Possible Modifications</vt:lpstr>
      <vt:lpstr>3D Printing a Design</vt:lpstr>
      <vt:lpstr>Use a Slicer to Create 3D Print Instructions from .stl</vt:lpstr>
      <vt:lpstr>Use a Slicer to Create 3D Print Instructions</vt:lpstr>
      <vt:lpstr>Printing the Phone Stand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3D Design</dc:title>
  <dc:creator>Melissa A. Hines</dc:creator>
  <cp:lastModifiedBy>Melissa A. Hines</cp:lastModifiedBy>
  <cp:revision>41</cp:revision>
  <dcterms:created xsi:type="dcterms:W3CDTF">2023-07-17T15:41:48Z</dcterms:created>
  <dcterms:modified xsi:type="dcterms:W3CDTF">2023-07-19T19:33:15Z</dcterms:modified>
</cp:coreProperties>
</file>