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sldIdLst>
    <p:sldId id="256" r:id="rId2"/>
    <p:sldId id="276" r:id="rId3"/>
    <p:sldId id="325" r:id="rId4"/>
    <p:sldId id="281" r:id="rId5"/>
    <p:sldId id="282" r:id="rId6"/>
    <p:sldId id="310" r:id="rId7"/>
    <p:sldId id="278" r:id="rId8"/>
    <p:sldId id="259" r:id="rId9"/>
    <p:sldId id="260" r:id="rId10"/>
    <p:sldId id="311" r:id="rId11"/>
    <p:sldId id="312" r:id="rId12"/>
    <p:sldId id="314" r:id="rId13"/>
    <p:sldId id="321" r:id="rId14"/>
    <p:sldId id="326" r:id="rId15"/>
    <p:sldId id="32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den Harbick" initials="AH" lastIdx="3" clrIdx="0">
    <p:extLst>
      <p:ext uri="{19B8F6BF-5375-455C-9EA6-DF929625EA0E}">
        <p15:presenceInfo xmlns:p15="http://schemas.microsoft.com/office/powerpoint/2012/main" userId="bd1b87dfffaa22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00"/>
    <a:srgbClr val="0000FF"/>
    <a:srgbClr val="CD990F"/>
    <a:srgbClr val="F5DB4B"/>
    <a:srgbClr val="F5B6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432039-AF54-473B-8118-4193BB9C1279}" v="1493" dt="2023-07-14T22:48:47.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9072" autoAdjust="0"/>
  </p:normalViewPr>
  <p:slideViewPr>
    <p:cSldViewPr snapToGrid="0" snapToObjects="1">
      <p:cViewPr varScale="1">
        <p:scale>
          <a:sx n="98" d="100"/>
          <a:sy n="98" d="100"/>
        </p:scale>
        <p:origin x="420" y="72"/>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den Harbick" userId="bd1b87dfffaa2247" providerId="LiveId" clId="{C6432039-AF54-473B-8118-4193BB9C1279}"/>
    <pc:docChg chg="undo redo custSel addSld modSld sldOrd addSection delSection modSection">
      <pc:chgData name="Aiden Harbick" userId="bd1b87dfffaa2247" providerId="LiveId" clId="{C6432039-AF54-473B-8118-4193BB9C1279}" dt="2023-07-14T22:48:47.125" v="3545" actId="27636"/>
      <pc:docMkLst>
        <pc:docMk/>
      </pc:docMkLst>
      <pc:sldChg chg="modSp mod">
        <pc:chgData name="Aiden Harbick" userId="bd1b87dfffaa2247" providerId="LiveId" clId="{C6432039-AF54-473B-8118-4193BB9C1279}" dt="2023-07-13T18:10:46.093" v="41" actId="255"/>
        <pc:sldMkLst>
          <pc:docMk/>
          <pc:sldMk cId="1544353638" sldId="256"/>
        </pc:sldMkLst>
        <pc:spChg chg="mod">
          <ac:chgData name="Aiden Harbick" userId="bd1b87dfffaa2247" providerId="LiveId" clId="{C6432039-AF54-473B-8118-4193BB9C1279}" dt="2023-07-13T18:10:46.093" v="41" actId="255"/>
          <ac:spMkLst>
            <pc:docMk/>
            <pc:sldMk cId="1544353638" sldId="256"/>
            <ac:spMk id="2" creationId="{00000000-0000-0000-0000-000000000000}"/>
          </ac:spMkLst>
        </pc:spChg>
      </pc:sldChg>
      <pc:sldChg chg="modSp mod modAnim">
        <pc:chgData name="Aiden Harbick" userId="bd1b87dfffaa2247" providerId="LiveId" clId="{C6432039-AF54-473B-8118-4193BB9C1279}" dt="2023-07-13T18:45:38.712" v="403" actId="14100"/>
        <pc:sldMkLst>
          <pc:docMk/>
          <pc:sldMk cId="750494203" sldId="276"/>
        </pc:sldMkLst>
        <pc:spChg chg="mod">
          <ac:chgData name="Aiden Harbick" userId="bd1b87dfffaa2247" providerId="LiveId" clId="{C6432039-AF54-473B-8118-4193BB9C1279}" dt="2023-07-13T18:45:38.712" v="403" actId="14100"/>
          <ac:spMkLst>
            <pc:docMk/>
            <pc:sldMk cId="750494203" sldId="276"/>
            <ac:spMk id="2" creationId="{20290649-44BF-46FC-B59C-BF54B51171B2}"/>
          </ac:spMkLst>
        </pc:spChg>
      </pc:sldChg>
      <pc:sldChg chg="modNotesTx">
        <pc:chgData name="Aiden Harbick" userId="bd1b87dfffaa2247" providerId="LiveId" clId="{C6432039-AF54-473B-8118-4193BB9C1279}" dt="2023-07-14T18:38:12.275" v="1450" actId="20577"/>
        <pc:sldMkLst>
          <pc:docMk/>
          <pc:sldMk cId="1867463108" sldId="278"/>
        </pc:sldMkLst>
      </pc:sldChg>
      <pc:sldChg chg="add ord">
        <pc:chgData name="Aiden Harbick" userId="bd1b87dfffaa2247" providerId="LiveId" clId="{C6432039-AF54-473B-8118-4193BB9C1279}" dt="2023-07-13T18:47:57.026" v="407"/>
        <pc:sldMkLst>
          <pc:docMk/>
          <pc:sldMk cId="4134435201" sldId="282"/>
        </pc:sldMkLst>
      </pc:sldChg>
      <pc:sldChg chg="modNotesTx">
        <pc:chgData name="Aiden Harbick" userId="bd1b87dfffaa2247" providerId="LiveId" clId="{C6432039-AF54-473B-8118-4193BB9C1279}" dt="2023-07-14T18:12:01.136" v="674" actId="20577"/>
        <pc:sldMkLst>
          <pc:docMk/>
          <pc:sldMk cId="4217016353" sldId="310"/>
        </pc:sldMkLst>
      </pc:sldChg>
      <pc:sldChg chg="modSp mod modNotesTx">
        <pc:chgData name="Aiden Harbick" userId="bd1b87dfffaa2247" providerId="LiveId" clId="{C6432039-AF54-473B-8118-4193BB9C1279}" dt="2023-07-14T18:17:38.255" v="937" actId="20577"/>
        <pc:sldMkLst>
          <pc:docMk/>
          <pc:sldMk cId="2878272863" sldId="311"/>
        </pc:sldMkLst>
        <pc:spChg chg="mod">
          <ac:chgData name="Aiden Harbick" userId="bd1b87dfffaa2247" providerId="LiveId" clId="{C6432039-AF54-473B-8118-4193BB9C1279}" dt="2023-07-13T18:34:24.333" v="264" actId="20577"/>
          <ac:spMkLst>
            <pc:docMk/>
            <pc:sldMk cId="2878272863" sldId="311"/>
            <ac:spMk id="2" creationId="{18D144F7-539B-F785-3071-2CB20E41C535}"/>
          </ac:spMkLst>
        </pc:spChg>
        <pc:cxnChg chg="mod">
          <ac:chgData name="Aiden Harbick" userId="bd1b87dfffaa2247" providerId="LiveId" clId="{C6432039-AF54-473B-8118-4193BB9C1279}" dt="2023-07-14T17:54:08.750" v="408" actId="14100"/>
          <ac:cxnSpMkLst>
            <pc:docMk/>
            <pc:sldMk cId="2878272863" sldId="311"/>
            <ac:cxnSpMk id="9" creationId="{FCACEFE8-63D3-F38D-1D50-105181988A35}"/>
          </ac:cxnSpMkLst>
        </pc:cxnChg>
      </pc:sldChg>
      <pc:sldChg chg="addSp delSp modSp mod modAnim modNotesTx">
        <pc:chgData name="Aiden Harbick" userId="bd1b87dfffaa2247" providerId="LiveId" clId="{C6432039-AF54-473B-8118-4193BB9C1279}" dt="2023-07-14T22:03:18.015" v="1811"/>
        <pc:sldMkLst>
          <pc:docMk/>
          <pc:sldMk cId="4113121443" sldId="321"/>
        </pc:sldMkLst>
        <pc:spChg chg="mod">
          <ac:chgData name="Aiden Harbick" userId="bd1b87dfffaa2247" providerId="LiveId" clId="{C6432039-AF54-473B-8118-4193BB9C1279}" dt="2023-07-14T22:02:50.714" v="1807" actId="20577"/>
          <ac:spMkLst>
            <pc:docMk/>
            <pc:sldMk cId="4113121443" sldId="321"/>
            <ac:spMk id="2" creationId="{D0C31BFA-63A3-22F0-73E3-8071AD1C756A}"/>
          </ac:spMkLst>
        </pc:spChg>
        <pc:picChg chg="add del mod">
          <ac:chgData name="Aiden Harbick" userId="bd1b87dfffaa2247" providerId="LiveId" clId="{C6432039-AF54-473B-8118-4193BB9C1279}" dt="2023-07-13T18:33:53.196" v="253" actId="478"/>
          <ac:picMkLst>
            <pc:docMk/>
            <pc:sldMk cId="4113121443" sldId="321"/>
            <ac:picMk id="7" creationId="{A5F2F4FA-FF8D-97FD-744F-9E4D3B85EA8C}"/>
          </ac:picMkLst>
        </pc:picChg>
        <pc:picChg chg="mod">
          <ac:chgData name="Aiden Harbick" userId="bd1b87dfffaa2247" providerId="LiveId" clId="{C6432039-AF54-473B-8118-4193BB9C1279}" dt="2023-07-13T18:28:26.788" v="53" actId="1076"/>
          <ac:picMkLst>
            <pc:docMk/>
            <pc:sldMk cId="4113121443" sldId="321"/>
            <ac:picMk id="15" creationId="{711BDD2D-9FCA-A104-F9C4-EDF96E6C7670}"/>
          </ac:picMkLst>
        </pc:picChg>
        <pc:picChg chg="add mod">
          <ac:chgData name="Aiden Harbick" userId="bd1b87dfffaa2247" providerId="LiveId" clId="{C6432039-AF54-473B-8118-4193BB9C1279}" dt="2023-07-14T21:56:19.984" v="1610" actId="1076"/>
          <ac:picMkLst>
            <pc:docMk/>
            <pc:sldMk cId="4113121443" sldId="321"/>
            <ac:picMk id="1026" creationId="{22551CC7-424E-8AB3-BA20-8D5577A157FC}"/>
          </ac:picMkLst>
        </pc:picChg>
        <pc:picChg chg="del">
          <ac:chgData name="Aiden Harbick" userId="bd1b87dfffaa2247" providerId="LiveId" clId="{C6432039-AF54-473B-8118-4193BB9C1279}" dt="2023-07-13T18:17:58.167" v="42" actId="478"/>
          <ac:picMkLst>
            <pc:docMk/>
            <pc:sldMk cId="4113121443" sldId="321"/>
            <ac:picMk id="1026" creationId="{E810C849-EBE2-327D-8594-C5A07A633C21}"/>
          </ac:picMkLst>
        </pc:picChg>
        <pc:picChg chg="add del mod">
          <ac:chgData name="Aiden Harbick" userId="bd1b87dfffaa2247" providerId="LiveId" clId="{C6432039-AF54-473B-8118-4193BB9C1279}" dt="2023-07-13T18:29:35.806" v="69" actId="478"/>
          <ac:picMkLst>
            <pc:docMk/>
            <pc:sldMk cId="4113121443" sldId="321"/>
            <ac:picMk id="1028" creationId="{04406AA2-7114-4DB4-6E99-720060963304}"/>
          </ac:picMkLst>
        </pc:picChg>
        <pc:picChg chg="add mod">
          <ac:chgData name="Aiden Harbick" userId="bd1b87dfffaa2247" providerId="LiveId" clId="{C6432039-AF54-473B-8118-4193BB9C1279}" dt="2023-07-14T22:03:10.212" v="1809" actId="1076"/>
          <ac:picMkLst>
            <pc:docMk/>
            <pc:sldMk cId="4113121443" sldId="321"/>
            <ac:picMk id="1028" creationId="{AEDF1721-EAE7-F7FF-3118-9FEC39ED181E}"/>
          </ac:picMkLst>
        </pc:picChg>
        <pc:picChg chg="add del mod">
          <ac:chgData name="Aiden Harbick" userId="bd1b87dfffaa2247" providerId="LiveId" clId="{C6432039-AF54-473B-8118-4193BB9C1279}" dt="2023-07-14T21:56:09.473" v="1608" actId="478"/>
          <ac:picMkLst>
            <pc:docMk/>
            <pc:sldMk cId="4113121443" sldId="321"/>
            <ac:picMk id="1030" creationId="{2A6DE328-C394-7165-C73F-AAD9692DD658}"/>
          </ac:picMkLst>
        </pc:picChg>
        <pc:picChg chg="add del mod">
          <ac:chgData name="Aiden Harbick" userId="bd1b87dfffaa2247" providerId="LiveId" clId="{C6432039-AF54-473B-8118-4193BB9C1279}" dt="2023-07-14T21:54:39.754" v="1600" actId="478"/>
          <ac:picMkLst>
            <pc:docMk/>
            <pc:sldMk cId="4113121443" sldId="321"/>
            <ac:picMk id="1032" creationId="{30E02B09-5776-1580-D77C-BCD3FDD608AA}"/>
          </ac:picMkLst>
        </pc:picChg>
        <pc:cxnChg chg="mod">
          <ac:chgData name="Aiden Harbick" userId="bd1b87dfffaa2247" providerId="LiveId" clId="{C6432039-AF54-473B-8118-4193BB9C1279}" dt="2023-07-13T18:28:45.427" v="64" actId="14100"/>
          <ac:cxnSpMkLst>
            <pc:docMk/>
            <pc:sldMk cId="4113121443" sldId="321"/>
            <ac:cxnSpMk id="17" creationId="{AA24FC68-9757-27C5-CC4F-1F51AEB7A175}"/>
          </ac:cxnSpMkLst>
        </pc:cxnChg>
      </pc:sldChg>
      <pc:sldChg chg="modSp mod modAnim modNotesTx">
        <pc:chgData name="Aiden Harbick" userId="bd1b87dfffaa2247" providerId="LiveId" clId="{C6432039-AF54-473B-8118-4193BB9C1279}" dt="2023-07-14T22:48:47.125" v="3545" actId="27636"/>
        <pc:sldMkLst>
          <pc:docMk/>
          <pc:sldMk cId="382595693" sldId="323"/>
        </pc:sldMkLst>
        <pc:spChg chg="mod">
          <ac:chgData name="Aiden Harbick" userId="bd1b87dfffaa2247" providerId="LiveId" clId="{C6432039-AF54-473B-8118-4193BB9C1279}" dt="2023-07-14T22:48:47.125" v="3545" actId="27636"/>
          <ac:spMkLst>
            <pc:docMk/>
            <pc:sldMk cId="382595693" sldId="323"/>
            <ac:spMk id="10" creationId="{9C69FBA5-EE77-6CAB-CFEB-AE7852B12581}"/>
          </ac:spMkLst>
        </pc:spChg>
      </pc:sldChg>
      <pc:sldChg chg="add modNotesTx">
        <pc:chgData name="Aiden Harbick" userId="bd1b87dfffaa2247" providerId="LiveId" clId="{C6432039-AF54-473B-8118-4193BB9C1279}" dt="2023-07-14T18:09:19.888" v="510" actId="20577"/>
        <pc:sldMkLst>
          <pc:docMk/>
          <pc:sldMk cId="107149946" sldId="325"/>
        </pc:sldMkLst>
      </pc:sldChg>
      <pc:sldChg chg="addSp delSp modSp new mod modAnim">
        <pc:chgData name="Aiden Harbick" userId="bd1b87dfffaa2247" providerId="LiveId" clId="{C6432039-AF54-473B-8118-4193BB9C1279}" dt="2023-07-14T22:25:54.967" v="2639"/>
        <pc:sldMkLst>
          <pc:docMk/>
          <pc:sldMk cId="627033469" sldId="326"/>
        </pc:sldMkLst>
        <pc:spChg chg="mod">
          <ac:chgData name="Aiden Harbick" userId="bd1b87dfffaa2247" providerId="LiveId" clId="{C6432039-AF54-473B-8118-4193BB9C1279}" dt="2023-07-14T22:24:58.417" v="2625" actId="20577"/>
          <ac:spMkLst>
            <pc:docMk/>
            <pc:sldMk cId="627033469" sldId="326"/>
            <ac:spMk id="2" creationId="{A30416E6-1AED-74D8-6538-7E81554C98B4}"/>
          </ac:spMkLst>
        </pc:spChg>
        <pc:spChg chg="mod">
          <ac:chgData name="Aiden Harbick" userId="bd1b87dfffaa2247" providerId="LiveId" clId="{C6432039-AF54-473B-8118-4193BB9C1279}" dt="2023-07-14T18:40:29.189" v="1538" actId="20577"/>
          <ac:spMkLst>
            <pc:docMk/>
            <pc:sldMk cId="627033469" sldId="326"/>
            <ac:spMk id="3" creationId="{73B824E5-1BB9-ECE3-C2EE-EC1EC584A3EB}"/>
          </ac:spMkLst>
        </pc:spChg>
        <pc:spChg chg="add mod">
          <ac:chgData name="Aiden Harbick" userId="bd1b87dfffaa2247" providerId="LiveId" clId="{C6432039-AF54-473B-8118-4193BB9C1279}" dt="2023-07-14T22:19:03.380" v="2409" actId="1076"/>
          <ac:spMkLst>
            <pc:docMk/>
            <pc:sldMk cId="627033469" sldId="326"/>
            <ac:spMk id="9" creationId="{F27BE703-F592-EF56-2870-8ED0D36BE037}"/>
          </ac:spMkLst>
        </pc:spChg>
        <pc:spChg chg="add del mod">
          <ac:chgData name="Aiden Harbick" userId="bd1b87dfffaa2247" providerId="LiveId" clId="{C6432039-AF54-473B-8118-4193BB9C1279}" dt="2023-07-14T22:18:28.495" v="2396" actId="478"/>
          <ac:spMkLst>
            <pc:docMk/>
            <pc:sldMk cId="627033469" sldId="326"/>
            <ac:spMk id="10" creationId="{C541667A-2372-FFE7-9529-5013BFFB102F}"/>
          </ac:spMkLst>
        </pc:spChg>
        <pc:spChg chg="add del mod">
          <ac:chgData name="Aiden Harbick" userId="bd1b87dfffaa2247" providerId="LiveId" clId="{C6432039-AF54-473B-8118-4193BB9C1279}" dt="2023-07-14T22:18:21.833" v="2393"/>
          <ac:spMkLst>
            <pc:docMk/>
            <pc:sldMk cId="627033469" sldId="326"/>
            <ac:spMk id="11" creationId="{67C7D7D4-7686-FDBC-CE17-40531E7C75E6}"/>
          </ac:spMkLst>
        </pc:spChg>
        <pc:spChg chg="add mod">
          <ac:chgData name="Aiden Harbick" userId="bd1b87dfffaa2247" providerId="LiveId" clId="{C6432039-AF54-473B-8118-4193BB9C1279}" dt="2023-07-14T22:24:02.707" v="2503" actId="1076"/>
          <ac:spMkLst>
            <pc:docMk/>
            <pc:sldMk cId="627033469" sldId="326"/>
            <ac:spMk id="14" creationId="{DA48D294-802F-5EBD-564C-55127123B6B7}"/>
          </ac:spMkLst>
        </pc:spChg>
        <pc:picChg chg="add mod">
          <ac:chgData name="Aiden Harbick" userId="bd1b87dfffaa2247" providerId="LiveId" clId="{C6432039-AF54-473B-8118-4193BB9C1279}" dt="2023-07-14T22:18:56.652" v="2408" actId="14100"/>
          <ac:picMkLst>
            <pc:docMk/>
            <pc:sldMk cId="627033469" sldId="326"/>
            <ac:picMk id="8" creationId="{2B6C3B8A-13DE-7D56-D618-687B2653F5FD}"/>
          </ac:picMkLst>
        </pc:picChg>
        <pc:picChg chg="add mod">
          <ac:chgData name="Aiden Harbick" userId="bd1b87dfffaa2247" providerId="LiveId" clId="{C6432039-AF54-473B-8118-4193BB9C1279}" dt="2023-07-14T22:19:08.990" v="2410" actId="1076"/>
          <ac:picMkLst>
            <pc:docMk/>
            <pc:sldMk cId="627033469" sldId="326"/>
            <ac:picMk id="13" creationId="{43A4F073-6622-FCEC-7C5B-5BA1418F1C2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a:t>
            </a:fld>
            <a:endParaRPr lang="en-US"/>
          </a:p>
        </p:txBody>
      </p:sp>
    </p:spTree>
    <p:extLst>
      <p:ext uri="{BB962C8B-B14F-4D97-AF65-F5344CB8AC3E}">
        <p14:creationId xmlns:p14="http://schemas.microsoft.com/office/powerpoint/2010/main" val="244465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kappa = 10, we have a sanity check, small bumps matter more for larger kappa. But now we have a path to quantify this, though we still need more time to get more datapoints and work out the details</a:t>
            </a:r>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62344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takeaways of superconductivity (length scales), remind surface roughness introduces more length scales, finite element methods allow us to do this, basically summarize talk more, research conclusions more sparse</a:t>
            </a:r>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163897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a:t>
            </a:fld>
            <a:endParaRPr lang="en-US"/>
          </a:p>
        </p:txBody>
      </p:sp>
    </p:spTree>
    <p:extLst>
      <p:ext uri="{BB962C8B-B14F-4D97-AF65-F5344CB8AC3E}">
        <p14:creationId xmlns:p14="http://schemas.microsoft.com/office/powerpoint/2010/main" val="253206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we mostly think about the high-level abstractions, but there is microscopic interpretations</a:t>
            </a:r>
          </a:p>
        </p:txBody>
      </p:sp>
      <p:sp>
        <p:nvSpPr>
          <p:cNvPr id="4" name="Slide Number Placeholder 3"/>
          <p:cNvSpPr>
            <a:spLocks noGrp="1"/>
          </p:cNvSpPr>
          <p:nvPr>
            <p:ph type="sldNum" sz="quarter" idx="5"/>
          </p:nvPr>
        </p:nvSpPr>
        <p:spPr/>
        <p:txBody>
          <a:bodyPr/>
          <a:lstStyle/>
          <a:p>
            <a:fld id="{25C686A9-6F14-8749-8EDD-000CD18B3D6C}" type="slidenum">
              <a:rPr lang="en-US" smtClean="0"/>
              <a:t>3</a:t>
            </a:fld>
            <a:endParaRPr lang="en-US"/>
          </a:p>
        </p:txBody>
      </p:sp>
    </p:spTree>
    <p:extLst>
      <p:ext uri="{BB962C8B-B14F-4D97-AF65-F5344CB8AC3E}">
        <p14:creationId xmlns:p14="http://schemas.microsoft.com/office/powerpoint/2010/main" val="265964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324224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clear slide 5 is basic theory, surface roughness introduces new non-trivial length scales to the problem, this leads us to our research questions</a:t>
            </a:r>
          </a:p>
        </p:txBody>
      </p:sp>
      <p:sp>
        <p:nvSpPr>
          <p:cNvPr id="4" name="Slide Number Placeholder 3"/>
          <p:cNvSpPr>
            <a:spLocks noGrp="1"/>
          </p:cNvSpPr>
          <p:nvPr>
            <p:ph type="sldNum" sz="quarter" idx="5"/>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208407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people and idea of the scale of simulation, typical simulation has x mesh points, runs for y long, etc.</a:t>
            </a:r>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349219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63328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superconductors have just 2 length scales, when looking at surface roughness </a:t>
            </a:r>
            <a:r>
              <a:rPr lang="en-US" dirty="0" err="1"/>
              <a:t>theres</a:t>
            </a:r>
            <a:r>
              <a:rPr lang="en-US" dirty="0"/>
              <a:t> height/width/curvature length scales; very high dimensional parameter space; want to isolate what we think will be the most relevant/highest order effects</a:t>
            </a:r>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40985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cavities in the bump can reduce efficiency but don’t prevent operation (modify text) Add eq. H&gt;&gt;lambda&gt;&gt;xi</a:t>
            </a:r>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3359980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9" y="2942950"/>
            <a:ext cx="184731" cy="248209"/>
          </a:xfrm>
          <a:prstGeom prst="rect">
            <a:avLst/>
          </a:prstGeom>
          <a:noFill/>
          <a:ln w="9525">
            <a:noFill/>
            <a:miter lim="800000"/>
            <a:headEnd/>
            <a:tailEnd/>
          </a:ln>
          <a:effectLst/>
        </p:spPr>
        <p:txBody>
          <a:bodyPr wrap="none" anchor="ctr">
            <a:spAutoFit/>
          </a:bodyPr>
          <a:lstStyle/>
          <a:p>
            <a:pPr>
              <a:defRPr/>
            </a:pPr>
            <a:endParaRPr lang="en-US" sz="1013"/>
          </a:p>
        </p:txBody>
      </p:sp>
      <p:sp>
        <p:nvSpPr>
          <p:cNvPr id="5122" name="Rectangle 2"/>
          <p:cNvSpPr>
            <a:spLocks noGrp="1" noChangeArrowheads="1"/>
          </p:cNvSpPr>
          <p:nvPr>
            <p:ph type="ctrTitle"/>
          </p:nvPr>
        </p:nvSpPr>
        <p:spPr>
          <a:xfrm>
            <a:off x="912672" y="2318163"/>
            <a:ext cx="10283648" cy="2268045"/>
          </a:xfrm>
          <a:noFill/>
          <a:ln>
            <a:noFill/>
          </a:ln>
        </p:spPr>
        <p:txBody>
          <a:bodyPr/>
          <a:lstStyle>
            <a:lvl1pPr algn="ctr">
              <a:defRPr sz="3600">
                <a:solidFill>
                  <a:schemeClr val="tx1"/>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485192" y="1550784"/>
            <a:ext cx="11221616" cy="0"/>
          </a:xfrm>
          <a:prstGeom prst="line">
            <a:avLst/>
          </a:prstGeom>
          <a:noFill/>
          <a:ln w="38100">
            <a:solidFill>
              <a:schemeClr val="accent1"/>
            </a:solidFill>
            <a:round/>
            <a:headEnd/>
            <a:tailEnd/>
          </a:ln>
          <a:effectLst/>
        </p:spPr>
        <p:txBody>
          <a:bodyPr/>
          <a:lstStyle/>
          <a:p>
            <a:pPr>
              <a:defRPr/>
            </a:pPr>
            <a:endParaRPr lang="en-US" sz="1013"/>
          </a:p>
        </p:txBody>
      </p:sp>
      <p:pic>
        <p:nvPicPr>
          <p:cNvPr id="11" name="Picture 10"/>
          <p:cNvPicPr>
            <a:picLocks noChangeAspect="1"/>
          </p:cNvPicPr>
          <p:nvPr userDrawn="1"/>
        </p:nvPicPr>
        <p:blipFill>
          <a:blip r:embed="rId2"/>
          <a:stretch>
            <a:fillRect/>
          </a:stretch>
        </p:blipFill>
        <p:spPr>
          <a:xfrm>
            <a:off x="10734455" y="354979"/>
            <a:ext cx="828903" cy="832020"/>
          </a:xfrm>
          <a:prstGeom prst="rect">
            <a:avLst/>
          </a:prstGeom>
        </p:spPr>
      </p:pic>
      <p:pic>
        <p:nvPicPr>
          <p:cNvPr id="7" name="Picture 6">
            <a:extLst>
              <a:ext uri="{FF2B5EF4-FFF2-40B4-BE49-F238E27FC236}">
                <a16:creationId xmlns:a16="http://schemas.microsoft.com/office/drawing/2014/main" id="{2F49B7D3-407D-474A-9897-E6FB6711B47E}"/>
              </a:ext>
            </a:extLst>
          </p:cNvPr>
          <p:cNvPicPr>
            <a:picLocks noChangeAspect="1"/>
          </p:cNvPicPr>
          <p:nvPr userDrawn="1"/>
        </p:nvPicPr>
        <p:blipFill>
          <a:blip r:embed="rId3"/>
          <a:stretch>
            <a:fillRect/>
          </a:stretch>
        </p:blipFill>
        <p:spPr>
          <a:xfrm>
            <a:off x="485192" y="309420"/>
            <a:ext cx="5811315" cy="92315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7/14/2023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907627"/>
            <a:ext cx="3048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89408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7/14/2023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88907" y="189653"/>
            <a:ext cx="10349653" cy="533400"/>
          </a:xfrm>
        </p:spPr>
        <p:txBody>
          <a:bodyPr/>
          <a:lstStyle/>
          <a:p>
            <a:r>
              <a:rPr lang="en-US"/>
              <a:t>Click to edit Master title style</a:t>
            </a:r>
          </a:p>
        </p:txBody>
      </p:sp>
      <p:sp>
        <p:nvSpPr>
          <p:cNvPr id="3" name="Content Placeholder 2"/>
          <p:cNvSpPr>
            <a:spLocks noGrp="1"/>
          </p:cNvSpPr>
          <p:nvPr>
            <p:ph sz="half" idx="1"/>
          </p:nvPr>
        </p:nvSpPr>
        <p:spPr>
          <a:xfrm>
            <a:off x="0" y="970280"/>
            <a:ext cx="12192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92"/>
            <a:ext cx="12192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7/14/2023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12192000" cy="826347"/>
          </a:xfrm>
        </p:spPr>
        <p:txBody>
          <a:bodyPr/>
          <a:lstStyle/>
          <a:p>
            <a:r>
              <a:rPr lang="en-US"/>
              <a:t>Click to edit Master title style</a:t>
            </a:r>
          </a:p>
        </p:txBody>
      </p:sp>
      <p:sp>
        <p:nvSpPr>
          <p:cNvPr id="3" name="Text Placeholder 2"/>
          <p:cNvSpPr>
            <a:spLocks noGrp="1"/>
          </p:cNvSpPr>
          <p:nvPr>
            <p:ph type="body" sz="half" idx="1"/>
          </p:nvPr>
        </p:nvSpPr>
        <p:spPr>
          <a:xfrm>
            <a:off x="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21178"/>
            <a:ext cx="59944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7/14/2023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7/14/2023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6"/>
            <a:ext cx="10363200" cy="1362075"/>
          </a:xfrm>
        </p:spPr>
        <p:txBody>
          <a:bodyPr anchor="t"/>
          <a:lstStyle>
            <a:lvl1pPr algn="l">
              <a:defRPr sz="2251"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baseline="0"/>
            </a:lvl1pPr>
            <a:lvl2pPr marL="257163" indent="0">
              <a:buNone/>
              <a:defRPr sz="1013"/>
            </a:lvl2pPr>
            <a:lvl3pPr marL="514324" indent="0">
              <a:buNone/>
              <a:defRPr sz="900"/>
            </a:lvl3pPr>
            <a:lvl4pPr marL="771487" indent="0">
              <a:buNone/>
              <a:defRPr sz="788"/>
            </a:lvl4pPr>
            <a:lvl5pPr marL="1028649" indent="0">
              <a:buNone/>
              <a:defRPr sz="788"/>
            </a:lvl5pPr>
            <a:lvl6pPr marL="1285811" indent="0">
              <a:buNone/>
              <a:defRPr sz="788"/>
            </a:lvl6pPr>
            <a:lvl7pPr marL="1542972" indent="0">
              <a:buNone/>
              <a:defRPr sz="788"/>
            </a:lvl7pPr>
            <a:lvl8pPr marL="1800135" indent="0">
              <a:buNone/>
              <a:defRPr sz="788"/>
            </a:lvl8pPr>
            <a:lvl9pPr marL="2057298" indent="0">
              <a:buNone/>
              <a:defRPr sz="78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7/14/2023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48267"/>
            <a:ext cx="5994400" cy="5604933"/>
          </a:xfrm>
        </p:spPr>
        <p:txBody>
          <a:bodyPr/>
          <a:lstStyle>
            <a:lvl1pPr>
              <a:defRPr sz="2400"/>
            </a:lvl1pPr>
            <a:lvl2pPr>
              <a:defRPr sz="1800"/>
            </a:lvl2pPr>
            <a:lvl3pPr>
              <a:defRPr sz="1800"/>
            </a:lvl3pPr>
            <a:lvl4pPr>
              <a:defRPr sz="1800"/>
            </a:lvl4pPr>
            <a:lvl5pPr>
              <a:defRPr sz="18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7/14/2023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11395"/>
            <a:ext cx="5386917"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1461746"/>
            <a:ext cx="5386917"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511395"/>
            <a:ext cx="5389033" cy="869068"/>
          </a:xfrm>
        </p:spPr>
        <p:txBody>
          <a:bodyPr anchor="b"/>
          <a:lstStyle>
            <a:lvl1pPr marL="0" indent="0">
              <a:buNone/>
              <a:defRPr sz="2400" b="1"/>
            </a:lvl1pPr>
            <a:lvl2pPr marL="257163" indent="0">
              <a:buNone/>
              <a:defRPr sz="1125" b="1"/>
            </a:lvl2pPr>
            <a:lvl3pPr marL="514324" indent="0">
              <a:buNone/>
              <a:defRPr sz="1013" b="1"/>
            </a:lvl3pPr>
            <a:lvl4pPr marL="771487" indent="0">
              <a:buNone/>
              <a:defRPr sz="900" b="1"/>
            </a:lvl4pPr>
            <a:lvl5pPr marL="1028649" indent="0">
              <a:buNone/>
              <a:defRPr sz="900" b="1"/>
            </a:lvl5pPr>
            <a:lvl6pPr marL="1285811" indent="0">
              <a:buNone/>
              <a:defRPr sz="900" b="1"/>
            </a:lvl6pPr>
            <a:lvl7pPr marL="1542972" indent="0">
              <a:buNone/>
              <a:defRPr sz="900" b="1"/>
            </a:lvl7pPr>
            <a:lvl8pPr marL="1800135" indent="0">
              <a:buNone/>
              <a:defRPr sz="900" b="1"/>
            </a:lvl8pPr>
            <a:lvl9pPr marL="205729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8" y="1461746"/>
            <a:ext cx="5389033" cy="4939059"/>
          </a:xfrm>
        </p:spPr>
        <p:txBody>
          <a:bodyPr/>
          <a:lstStyle>
            <a:lvl1pPr>
              <a:defRPr sz="2000"/>
            </a:lvl1pPr>
            <a:lvl2pPr>
              <a:defRPr sz="1800"/>
            </a:lvl2pPr>
            <a:lvl3pPr>
              <a:defRPr sz="1800"/>
            </a:lvl3pPr>
            <a:lvl4pPr>
              <a:defRPr sz="1800"/>
            </a:lvl4pPr>
            <a:lvl5pP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7/14/2023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7/14/2023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7/14/2023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880541"/>
            <a:ext cx="4011084" cy="89111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880535"/>
            <a:ext cx="6815667" cy="5582180"/>
          </a:xfrm>
        </p:spPr>
        <p:txBody>
          <a:bodyPr/>
          <a:lstStyle>
            <a:lvl1pPr>
              <a:defRPr sz="2400"/>
            </a:lvl1pPr>
            <a:lvl2pPr>
              <a:defRPr sz="1800"/>
            </a:lvl2pPr>
            <a:lvl3pPr>
              <a:defRPr sz="1800"/>
            </a:lvl3pPr>
            <a:lvl4pPr>
              <a:defRPr sz="1800"/>
            </a:lvl4pPr>
            <a:lvl5pPr>
              <a:defRPr sz="1800"/>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9" y="1771652"/>
            <a:ext cx="4011084" cy="46910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7/14/2023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894087"/>
            <a:ext cx="7315200" cy="3833495"/>
          </a:xfrm>
        </p:spPr>
        <p:txBody>
          <a:bodyPr/>
          <a:lstStyle>
            <a:lvl1pPr marL="0" indent="0">
              <a:buNone/>
              <a:defRPr sz="1800"/>
            </a:lvl1pPr>
            <a:lvl2pPr marL="257163" indent="0">
              <a:buNone/>
              <a:defRPr sz="1575"/>
            </a:lvl2pPr>
            <a:lvl3pPr marL="514324" indent="0">
              <a:buNone/>
              <a:defRPr sz="1351"/>
            </a:lvl3pPr>
            <a:lvl4pPr marL="771487" indent="0">
              <a:buNone/>
              <a:defRPr sz="1125"/>
            </a:lvl4pPr>
            <a:lvl5pPr marL="1028649" indent="0">
              <a:buNone/>
              <a:defRPr sz="1125"/>
            </a:lvl5pPr>
            <a:lvl6pPr marL="1285811" indent="0">
              <a:buNone/>
              <a:defRPr sz="1125"/>
            </a:lvl6pPr>
            <a:lvl7pPr marL="1542972" indent="0">
              <a:buNone/>
              <a:defRPr sz="1125"/>
            </a:lvl7pPr>
            <a:lvl8pPr marL="1800135" indent="0">
              <a:buNone/>
              <a:defRPr sz="1125"/>
            </a:lvl8pPr>
            <a:lvl9pPr marL="2057298"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00"/>
            </a:lvl1pPr>
            <a:lvl2pPr marL="257163" indent="0">
              <a:buNone/>
              <a:defRPr sz="675"/>
            </a:lvl2pPr>
            <a:lvl3pPr marL="514324" indent="0">
              <a:buNone/>
              <a:defRPr sz="563"/>
            </a:lvl3pPr>
            <a:lvl4pPr marL="771487" indent="0">
              <a:buNone/>
              <a:defRPr sz="507"/>
            </a:lvl4pPr>
            <a:lvl5pPr marL="1028649" indent="0">
              <a:buNone/>
              <a:defRPr sz="507"/>
            </a:lvl5pPr>
            <a:lvl6pPr marL="1285811" indent="0">
              <a:buNone/>
              <a:defRPr sz="507"/>
            </a:lvl6pPr>
            <a:lvl7pPr marL="1542972" indent="0">
              <a:buNone/>
              <a:defRPr sz="507"/>
            </a:lvl7pPr>
            <a:lvl8pPr marL="1800135" indent="0">
              <a:buNone/>
              <a:defRPr sz="507"/>
            </a:lvl8pPr>
            <a:lvl9pPr marL="2057298" indent="0">
              <a:buNone/>
              <a:defRPr sz="5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7/14/2023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482AC1-74C1-474A-8F9A-BFA4F4443A35}"/>
              </a:ext>
            </a:extLst>
          </p:cNvPr>
          <p:cNvSpPr/>
          <p:nvPr userDrawn="1"/>
        </p:nvSpPr>
        <p:spPr>
          <a:xfrm>
            <a:off x="-93945" y="6553203"/>
            <a:ext cx="12544816" cy="3736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7" name="Rectangle 3"/>
          <p:cNvSpPr>
            <a:spLocks noGrp="1" noChangeArrowheads="1"/>
          </p:cNvSpPr>
          <p:nvPr>
            <p:ph type="body" idx="1"/>
          </p:nvPr>
        </p:nvSpPr>
        <p:spPr bwMode="auto">
          <a:xfrm>
            <a:off x="0" y="940908"/>
            <a:ext cx="12192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101600" y="6629400"/>
            <a:ext cx="26416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675" i="1" smtClean="0">
                <a:latin typeface="+mn-lt"/>
              </a:defRPr>
            </a:lvl1pPr>
          </a:lstStyle>
          <a:p>
            <a:fld id="{9B4E1649-15B1-084D-B163-9FB9D17F080B}" type="datetime1">
              <a:rPr lang="en-US" smtClean="0"/>
              <a:t>7/14/2023</a:t>
            </a:fld>
            <a:endParaRPr lang="en-US"/>
          </a:p>
        </p:txBody>
      </p:sp>
      <p:sp>
        <p:nvSpPr>
          <p:cNvPr id="4101" name="Rectangle 5"/>
          <p:cNvSpPr>
            <a:spLocks noGrp="1" noChangeArrowheads="1"/>
          </p:cNvSpPr>
          <p:nvPr>
            <p:ph type="ftr" sz="quarter" idx="3"/>
          </p:nvPr>
        </p:nvSpPr>
        <p:spPr bwMode="auto">
          <a:xfrm>
            <a:off x="2438400" y="6629400"/>
            <a:ext cx="7315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675" i="1" smtClean="0">
                <a:latin typeface="+mn-lt"/>
              </a:defRPr>
            </a:lvl1pPr>
          </a:lstStyle>
          <a:p>
            <a:endParaRPr lang="en-US"/>
          </a:p>
        </p:txBody>
      </p:sp>
      <p:sp>
        <p:nvSpPr>
          <p:cNvPr id="4102" name="Rectangle 6"/>
          <p:cNvSpPr>
            <a:spLocks noGrp="1" noChangeArrowheads="1"/>
          </p:cNvSpPr>
          <p:nvPr>
            <p:ph type="sldNum" sz="quarter" idx="4"/>
          </p:nvPr>
        </p:nvSpPr>
        <p:spPr bwMode="auto">
          <a:xfrm>
            <a:off x="11176000" y="6629400"/>
            <a:ext cx="914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675"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7"/>
            <a:ext cx="12192000" cy="853441"/>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213568" y="873448"/>
            <a:ext cx="11764864" cy="0"/>
          </a:xfrm>
          <a:prstGeom prst="line">
            <a:avLst/>
          </a:prstGeom>
          <a:noFill/>
          <a:ln w="38100">
            <a:solidFill>
              <a:schemeClr val="accent1"/>
            </a:solidFill>
            <a:round/>
            <a:headEnd/>
            <a:tailEnd/>
          </a:ln>
          <a:effectLst/>
        </p:spPr>
        <p:txBody>
          <a:bodyPr/>
          <a:lstStyle/>
          <a:p>
            <a:pPr>
              <a:defRPr/>
            </a:pPr>
            <a:endParaRPr lang="en-US" sz="1013"/>
          </a:p>
        </p:txBody>
      </p:sp>
      <p:pic>
        <p:nvPicPr>
          <p:cNvPr id="10" name="Picture 9"/>
          <p:cNvPicPr>
            <a:picLocks noChangeAspect="1"/>
          </p:cNvPicPr>
          <p:nvPr userDrawn="1"/>
        </p:nvPicPr>
        <p:blipFill>
          <a:blip r:embed="rId15"/>
          <a:stretch>
            <a:fillRect/>
          </a:stretch>
        </p:blipFill>
        <p:spPr>
          <a:xfrm>
            <a:off x="315980" y="82952"/>
            <a:ext cx="734561" cy="687550"/>
          </a:xfrm>
          <a:prstGeom prst="rect">
            <a:avLst/>
          </a:prstGeom>
        </p:spPr>
      </p:pic>
      <p:pic>
        <p:nvPicPr>
          <p:cNvPr id="11" name="Picture 10"/>
          <p:cNvPicPr>
            <a:picLocks noChangeAspect="1"/>
          </p:cNvPicPr>
          <p:nvPr userDrawn="1"/>
        </p:nvPicPr>
        <p:blipFill>
          <a:blip r:embed="rId16"/>
          <a:stretch>
            <a:fillRect/>
          </a:stretch>
        </p:blipFill>
        <p:spPr>
          <a:xfrm>
            <a:off x="11277702" y="76242"/>
            <a:ext cx="698345" cy="70097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1800">
          <a:solidFill>
            <a:schemeClr val="bg1"/>
          </a:solidFill>
          <a:latin typeface="Arial" charset="0"/>
        </a:defRPr>
      </a:lvl2pPr>
      <a:lvl3pPr algn="ctr" rtl="0" eaLnBrk="1" fontAlgn="base" hangingPunct="1">
        <a:spcBef>
          <a:spcPct val="0"/>
        </a:spcBef>
        <a:spcAft>
          <a:spcPct val="0"/>
        </a:spcAft>
        <a:defRPr sz="1800">
          <a:solidFill>
            <a:schemeClr val="bg1"/>
          </a:solidFill>
          <a:latin typeface="Arial" charset="0"/>
        </a:defRPr>
      </a:lvl3pPr>
      <a:lvl4pPr algn="ctr" rtl="0" eaLnBrk="1" fontAlgn="base" hangingPunct="1">
        <a:spcBef>
          <a:spcPct val="0"/>
        </a:spcBef>
        <a:spcAft>
          <a:spcPct val="0"/>
        </a:spcAft>
        <a:defRPr sz="1800">
          <a:solidFill>
            <a:schemeClr val="bg1"/>
          </a:solidFill>
          <a:latin typeface="Arial" charset="0"/>
        </a:defRPr>
      </a:lvl4pPr>
      <a:lvl5pPr algn="ctr" rtl="0" eaLnBrk="1" fontAlgn="base" hangingPunct="1">
        <a:spcBef>
          <a:spcPct val="0"/>
        </a:spcBef>
        <a:spcAft>
          <a:spcPct val="0"/>
        </a:spcAft>
        <a:defRPr sz="1800">
          <a:solidFill>
            <a:schemeClr val="bg1"/>
          </a:solidFill>
          <a:latin typeface="Arial" charset="0"/>
        </a:defRPr>
      </a:lvl5pPr>
      <a:lvl6pPr marL="257163" algn="ctr" rtl="0" eaLnBrk="1" fontAlgn="base" hangingPunct="1">
        <a:spcBef>
          <a:spcPct val="0"/>
        </a:spcBef>
        <a:spcAft>
          <a:spcPct val="0"/>
        </a:spcAft>
        <a:defRPr sz="1800">
          <a:solidFill>
            <a:schemeClr val="bg1"/>
          </a:solidFill>
          <a:latin typeface="Arial" charset="0"/>
        </a:defRPr>
      </a:lvl6pPr>
      <a:lvl7pPr marL="514324" algn="ctr" rtl="0" eaLnBrk="1" fontAlgn="base" hangingPunct="1">
        <a:spcBef>
          <a:spcPct val="0"/>
        </a:spcBef>
        <a:spcAft>
          <a:spcPct val="0"/>
        </a:spcAft>
        <a:defRPr sz="1800">
          <a:solidFill>
            <a:schemeClr val="bg1"/>
          </a:solidFill>
          <a:latin typeface="Arial" charset="0"/>
        </a:defRPr>
      </a:lvl7pPr>
      <a:lvl8pPr marL="771487" algn="ctr" rtl="0" eaLnBrk="1" fontAlgn="base" hangingPunct="1">
        <a:spcBef>
          <a:spcPct val="0"/>
        </a:spcBef>
        <a:spcAft>
          <a:spcPct val="0"/>
        </a:spcAft>
        <a:defRPr sz="1800">
          <a:solidFill>
            <a:schemeClr val="bg1"/>
          </a:solidFill>
          <a:latin typeface="Arial" charset="0"/>
        </a:defRPr>
      </a:lvl8pPr>
      <a:lvl9pPr marL="1028649" algn="ctr" rtl="0" eaLnBrk="1" fontAlgn="base" hangingPunct="1">
        <a:spcBef>
          <a:spcPct val="0"/>
        </a:spcBef>
        <a:spcAft>
          <a:spcPct val="0"/>
        </a:spcAft>
        <a:defRPr sz="1800">
          <a:solidFill>
            <a:schemeClr val="bg1"/>
          </a:solidFill>
          <a:latin typeface="Arial" charset="0"/>
        </a:defRPr>
      </a:lvl9pPr>
    </p:titleStyle>
    <p:bodyStyle>
      <a:lvl1pPr marL="192871" indent="-192871" algn="l" rtl="0" eaLnBrk="1" fontAlgn="base" hangingPunct="1">
        <a:spcBef>
          <a:spcPct val="20000"/>
        </a:spcBef>
        <a:spcAft>
          <a:spcPct val="0"/>
        </a:spcAft>
        <a:buChar char="•"/>
        <a:defRPr sz="2400">
          <a:ln>
            <a:noFill/>
          </a:ln>
          <a:solidFill>
            <a:schemeClr val="tx1"/>
          </a:solidFill>
          <a:latin typeface="+mj-lt"/>
          <a:ea typeface="+mn-ea"/>
          <a:cs typeface="+mn-cs"/>
        </a:defRPr>
      </a:lvl1pPr>
      <a:lvl2pPr marL="417888" indent="-160727" algn="l" rtl="0" eaLnBrk="1" fontAlgn="base" hangingPunct="1">
        <a:spcBef>
          <a:spcPct val="20000"/>
        </a:spcBef>
        <a:spcAft>
          <a:spcPct val="0"/>
        </a:spcAft>
        <a:buChar char="–"/>
        <a:defRPr sz="1800">
          <a:ln>
            <a:noFill/>
          </a:ln>
          <a:solidFill>
            <a:schemeClr val="tx1"/>
          </a:solidFill>
          <a:latin typeface="+mn-lt"/>
        </a:defRPr>
      </a:lvl2pPr>
      <a:lvl3pPr marL="642905" indent="-128582" algn="l" rtl="0" eaLnBrk="1" fontAlgn="base" hangingPunct="1">
        <a:spcBef>
          <a:spcPct val="20000"/>
        </a:spcBef>
        <a:spcAft>
          <a:spcPct val="0"/>
        </a:spcAft>
        <a:buChar char="•"/>
        <a:defRPr sz="1800">
          <a:ln>
            <a:noFill/>
          </a:ln>
          <a:solidFill>
            <a:schemeClr val="tx1"/>
          </a:solidFill>
          <a:latin typeface="+mn-lt"/>
        </a:defRPr>
      </a:lvl3pPr>
      <a:lvl4pPr marL="900068" indent="-128582" algn="l" rtl="0" eaLnBrk="1" fontAlgn="base" hangingPunct="1">
        <a:spcBef>
          <a:spcPct val="20000"/>
        </a:spcBef>
        <a:spcAft>
          <a:spcPct val="0"/>
        </a:spcAft>
        <a:buChar char="–"/>
        <a:defRPr sz="1800">
          <a:ln>
            <a:noFill/>
          </a:ln>
          <a:solidFill>
            <a:schemeClr val="tx1"/>
          </a:solidFill>
          <a:latin typeface="+mn-lt"/>
        </a:defRPr>
      </a:lvl4pPr>
      <a:lvl5pPr marL="1157230" indent="-128582" algn="l" rtl="0" eaLnBrk="1" fontAlgn="base" hangingPunct="1">
        <a:spcBef>
          <a:spcPct val="20000"/>
        </a:spcBef>
        <a:spcAft>
          <a:spcPct val="0"/>
        </a:spcAft>
        <a:buChar char="»"/>
        <a:defRPr sz="1800">
          <a:ln>
            <a:noFill/>
          </a:ln>
          <a:solidFill>
            <a:schemeClr val="tx1"/>
          </a:solidFill>
          <a:latin typeface="+mn-lt"/>
        </a:defRPr>
      </a:lvl5pPr>
      <a:lvl6pPr marL="1414391" indent="-128582" algn="l" rtl="0" eaLnBrk="1" fontAlgn="base" hangingPunct="1">
        <a:spcBef>
          <a:spcPct val="20000"/>
        </a:spcBef>
        <a:spcAft>
          <a:spcPct val="0"/>
        </a:spcAft>
        <a:buChar char="»"/>
        <a:defRPr sz="1125">
          <a:solidFill>
            <a:srgbClr val="660066"/>
          </a:solidFill>
          <a:latin typeface="+mn-lt"/>
        </a:defRPr>
      </a:lvl6pPr>
      <a:lvl7pPr marL="1671554" indent="-128582" algn="l" rtl="0" eaLnBrk="1" fontAlgn="base" hangingPunct="1">
        <a:spcBef>
          <a:spcPct val="20000"/>
        </a:spcBef>
        <a:spcAft>
          <a:spcPct val="0"/>
        </a:spcAft>
        <a:buChar char="»"/>
        <a:defRPr sz="1125">
          <a:solidFill>
            <a:srgbClr val="660066"/>
          </a:solidFill>
          <a:latin typeface="+mn-lt"/>
        </a:defRPr>
      </a:lvl7pPr>
      <a:lvl8pPr marL="1928717" indent="-128582" algn="l" rtl="0" eaLnBrk="1" fontAlgn="base" hangingPunct="1">
        <a:spcBef>
          <a:spcPct val="20000"/>
        </a:spcBef>
        <a:spcAft>
          <a:spcPct val="0"/>
        </a:spcAft>
        <a:buChar char="»"/>
        <a:defRPr sz="1125">
          <a:solidFill>
            <a:srgbClr val="660066"/>
          </a:solidFill>
          <a:latin typeface="+mn-lt"/>
        </a:defRPr>
      </a:lvl8pPr>
      <a:lvl9pPr marL="2185879" indent="-128582" algn="l" rtl="0" eaLnBrk="1" fontAlgn="base" hangingPunct="1">
        <a:spcBef>
          <a:spcPct val="20000"/>
        </a:spcBef>
        <a:spcAft>
          <a:spcPct val="0"/>
        </a:spcAft>
        <a:buChar char="»"/>
        <a:defRPr sz="1125">
          <a:solidFill>
            <a:srgbClr val="660066"/>
          </a:solidFill>
          <a:latin typeface="+mn-lt"/>
        </a:defRPr>
      </a:lvl9pPr>
    </p:bodyStyle>
    <p:otherStyle>
      <a:defPPr>
        <a:defRPr lang="en-US"/>
      </a:defPPr>
      <a:lvl1pPr marL="0" algn="l" defTabSz="514324" rtl="0" eaLnBrk="1" latinLnBrk="0" hangingPunct="1">
        <a:defRPr sz="1013" kern="1200">
          <a:solidFill>
            <a:schemeClr val="tx1"/>
          </a:solidFill>
          <a:latin typeface="+mn-lt"/>
          <a:ea typeface="+mn-ea"/>
          <a:cs typeface="+mn-cs"/>
        </a:defRPr>
      </a:lvl1pPr>
      <a:lvl2pPr marL="257163" algn="l" defTabSz="514324" rtl="0" eaLnBrk="1" latinLnBrk="0" hangingPunct="1">
        <a:defRPr sz="1013" kern="1200">
          <a:solidFill>
            <a:schemeClr val="tx1"/>
          </a:solidFill>
          <a:latin typeface="+mn-lt"/>
          <a:ea typeface="+mn-ea"/>
          <a:cs typeface="+mn-cs"/>
        </a:defRPr>
      </a:lvl2pPr>
      <a:lvl3pPr marL="514324" algn="l" defTabSz="514324" rtl="0" eaLnBrk="1" latinLnBrk="0" hangingPunct="1">
        <a:defRPr sz="1013" kern="1200">
          <a:solidFill>
            <a:schemeClr val="tx1"/>
          </a:solidFill>
          <a:latin typeface="+mn-lt"/>
          <a:ea typeface="+mn-ea"/>
          <a:cs typeface="+mn-cs"/>
        </a:defRPr>
      </a:lvl3pPr>
      <a:lvl4pPr marL="771487" algn="l" defTabSz="514324" rtl="0" eaLnBrk="1" latinLnBrk="0" hangingPunct="1">
        <a:defRPr sz="1013" kern="1200">
          <a:solidFill>
            <a:schemeClr val="tx1"/>
          </a:solidFill>
          <a:latin typeface="+mn-lt"/>
          <a:ea typeface="+mn-ea"/>
          <a:cs typeface="+mn-cs"/>
        </a:defRPr>
      </a:lvl4pPr>
      <a:lvl5pPr marL="1028649" algn="l" defTabSz="514324" rtl="0" eaLnBrk="1" latinLnBrk="0" hangingPunct="1">
        <a:defRPr sz="1013" kern="1200">
          <a:solidFill>
            <a:schemeClr val="tx1"/>
          </a:solidFill>
          <a:latin typeface="+mn-lt"/>
          <a:ea typeface="+mn-ea"/>
          <a:cs typeface="+mn-cs"/>
        </a:defRPr>
      </a:lvl5pPr>
      <a:lvl6pPr marL="1285811" algn="l" defTabSz="514324" rtl="0" eaLnBrk="1" latinLnBrk="0" hangingPunct="1">
        <a:defRPr sz="1013" kern="1200">
          <a:solidFill>
            <a:schemeClr val="tx1"/>
          </a:solidFill>
          <a:latin typeface="+mn-lt"/>
          <a:ea typeface="+mn-ea"/>
          <a:cs typeface="+mn-cs"/>
        </a:defRPr>
      </a:lvl6pPr>
      <a:lvl7pPr marL="1542972" algn="l" defTabSz="514324" rtl="0" eaLnBrk="1" latinLnBrk="0" hangingPunct="1">
        <a:defRPr sz="1013" kern="1200">
          <a:solidFill>
            <a:schemeClr val="tx1"/>
          </a:solidFill>
          <a:latin typeface="+mn-lt"/>
          <a:ea typeface="+mn-ea"/>
          <a:cs typeface="+mn-cs"/>
        </a:defRPr>
      </a:lvl7pPr>
      <a:lvl8pPr marL="1800135" algn="l" defTabSz="514324" rtl="0" eaLnBrk="1" latinLnBrk="0" hangingPunct="1">
        <a:defRPr sz="1013" kern="1200">
          <a:solidFill>
            <a:schemeClr val="tx1"/>
          </a:solidFill>
          <a:latin typeface="+mn-lt"/>
          <a:ea typeface="+mn-ea"/>
          <a:cs typeface="+mn-cs"/>
        </a:defRPr>
      </a:lvl8pPr>
      <a:lvl9pPr marL="2057298" algn="l" defTabSz="514324"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2672" y="2318164"/>
            <a:ext cx="10283648" cy="1398160"/>
          </a:xfrm>
        </p:spPr>
        <p:txBody>
          <a:bodyPr/>
          <a:lstStyle/>
          <a:p>
            <a:r>
              <a:rPr lang="en-US" dirty="0"/>
              <a:t>Simulation of the Field Enhancement Effect and Surface Roughness in </a:t>
            </a:r>
            <a:r>
              <a:rPr kumimoji="0" lang="en-US" b="0" i="0" u="none" strike="noStrike" kern="0" cap="none" spc="0" normalizeH="0" baseline="0" noProof="0" dirty="0">
                <a:ln>
                  <a:noFill/>
                </a:ln>
                <a:solidFill>
                  <a:srgbClr val="000000"/>
                </a:solidFill>
                <a:effectLst/>
                <a:uLnTx/>
                <a:uFillTx/>
                <a:latin typeface="Arial"/>
                <a:ea typeface="+mn-ea"/>
                <a:cs typeface="+mn-cs"/>
              </a:rPr>
              <a:t>Nb</a:t>
            </a:r>
            <a:r>
              <a:rPr kumimoji="0" lang="en-US" b="0" i="0" u="none" strike="noStrike" kern="0" cap="none" spc="0" normalizeH="0" baseline="-25000" noProof="0" dirty="0">
                <a:ln>
                  <a:noFill/>
                </a:ln>
                <a:solidFill>
                  <a:srgbClr val="000000"/>
                </a:solidFill>
                <a:effectLst/>
                <a:uLnTx/>
                <a:uFillTx/>
                <a:latin typeface="Arial"/>
                <a:ea typeface="+mn-ea"/>
                <a:cs typeface="+mn-cs"/>
              </a:rPr>
              <a:t>3</a:t>
            </a:r>
            <a:r>
              <a:rPr kumimoji="0" lang="en-US" b="0" i="0" u="none" strike="noStrike" kern="0" cap="none" spc="0" normalizeH="0" baseline="0" noProof="0" dirty="0">
                <a:ln>
                  <a:noFill/>
                </a:ln>
                <a:solidFill>
                  <a:srgbClr val="000000"/>
                </a:solidFill>
                <a:effectLst/>
                <a:uLnTx/>
                <a:uFillTx/>
                <a:latin typeface="Arial"/>
                <a:ea typeface="+mn-ea"/>
                <a:cs typeface="+mn-cs"/>
              </a:rPr>
              <a:t>Sn</a:t>
            </a:r>
            <a:endParaRPr lang="en-US" dirty="0"/>
          </a:p>
        </p:txBody>
      </p:sp>
      <p:sp>
        <p:nvSpPr>
          <p:cNvPr id="3" name="TextBox 2">
            <a:extLst>
              <a:ext uri="{FF2B5EF4-FFF2-40B4-BE49-F238E27FC236}">
                <a16:creationId xmlns:a16="http://schemas.microsoft.com/office/drawing/2014/main" id="{F850AE49-C3B5-4813-9C80-041B38E70371}"/>
              </a:ext>
            </a:extLst>
          </p:cNvPr>
          <p:cNvSpPr txBox="1"/>
          <p:nvPr/>
        </p:nvSpPr>
        <p:spPr>
          <a:xfrm>
            <a:off x="1199626" y="4278385"/>
            <a:ext cx="9630561" cy="923330"/>
          </a:xfrm>
          <a:prstGeom prst="rect">
            <a:avLst/>
          </a:prstGeom>
          <a:noFill/>
        </p:spPr>
        <p:txBody>
          <a:bodyPr wrap="square" rtlCol="0">
            <a:spAutoFit/>
          </a:bodyPr>
          <a:lstStyle/>
          <a:p>
            <a:pPr algn="ctr"/>
            <a:r>
              <a:rPr lang="en-US" dirty="0">
                <a:solidFill>
                  <a:schemeClr val="accent6">
                    <a:lumMod val="50000"/>
                  </a:schemeClr>
                </a:solidFill>
              </a:rPr>
              <a:t>Aiden Harbick, Mark Transtrum</a:t>
            </a:r>
          </a:p>
          <a:p>
            <a:pPr algn="ctr"/>
            <a:endParaRPr lang="en-US" dirty="0"/>
          </a:p>
          <a:p>
            <a:pPr algn="ctr"/>
            <a:r>
              <a:rPr lang="en-US" dirty="0">
                <a:solidFill>
                  <a:schemeClr val="accent6">
                    <a:lumMod val="50000"/>
                  </a:schemeClr>
                </a:solidFill>
              </a:rPr>
              <a:t>March 7, 2023</a:t>
            </a:r>
          </a:p>
        </p:txBody>
      </p:sp>
      <p:pic>
        <p:nvPicPr>
          <p:cNvPr id="1026" name="Picture 2" descr="Brigham Young University - Wikipedia">
            <a:extLst>
              <a:ext uri="{FF2B5EF4-FFF2-40B4-BE49-F238E27FC236}">
                <a16:creationId xmlns:a16="http://schemas.microsoft.com/office/drawing/2014/main" id="{A7F0557F-8BAF-4FD5-A43D-50432CA81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640" y="254579"/>
            <a:ext cx="1039477" cy="103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D144F7-539B-F785-3071-2CB20E41C535}"/>
              </a:ext>
            </a:extLst>
          </p:cNvPr>
          <p:cNvSpPr>
            <a:spLocks noGrp="1"/>
          </p:cNvSpPr>
          <p:nvPr>
            <p:ph idx="1"/>
          </p:nvPr>
        </p:nvSpPr>
        <p:spPr>
          <a:xfrm>
            <a:off x="0" y="940908"/>
            <a:ext cx="7568119" cy="5612295"/>
          </a:xfrm>
        </p:spPr>
        <p:txBody>
          <a:bodyPr/>
          <a:lstStyle/>
          <a:p>
            <a:r>
              <a:rPr lang="en-US" dirty="0"/>
              <a:t>The main geometry I have been focusing on first is what I have been calling a step function bump</a:t>
            </a:r>
          </a:p>
          <a:p>
            <a:endParaRPr lang="en-US" dirty="0"/>
          </a:p>
          <a:p>
            <a:r>
              <a:rPr lang="en-US" dirty="0"/>
              <a:t>TDGL is best at making qualitative predictions so using an idealized geometry like this is a natural choice </a:t>
            </a:r>
          </a:p>
          <a:p>
            <a:endParaRPr lang="en-US" dirty="0"/>
          </a:p>
          <a:p>
            <a:r>
              <a:rPr lang="en-US" dirty="0"/>
              <a:t>We want to get a sense of the various tradeoffs associated with general surface features of different sizes</a:t>
            </a:r>
          </a:p>
          <a:p>
            <a:endParaRPr lang="en-US" dirty="0"/>
          </a:p>
          <a:p>
            <a:r>
              <a:rPr lang="en-US" dirty="0"/>
              <a:t>This geometry allows us to unambiguously define surface features of specific widths/heights</a:t>
            </a:r>
          </a:p>
        </p:txBody>
      </p:sp>
      <p:sp>
        <p:nvSpPr>
          <p:cNvPr id="3" name="Title 2">
            <a:extLst>
              <a:ext uri="{FF2B5EF4-FFF2-40B4-BE49-F238E27FC236}">
                <a16:creationId xmlns:a16="http://schemas.microsoft.com/office/drawing/2014/main" id="{980CA68F-6083-FC32-0FB9-63AE356063C1}"/>
              </a:ext>
            </a:extLst>
          </p:cNvPr>
          <p:cNvSpPr>
            <a:spLocks noGrp="1"/>
          </p:cNvSpPr>
          <p:nvPr>
            <p:ph type="title"/>
          </p:nvPr>
        </p:nvSpPr>
        <p:spPr/>
        <p:txBody>
          <a:bodyPr/>
          <a:lstStyle/>
          <a:p>
            <a:r>
              <a:rPr lang="en-US" dirty="0"/>
              <a:t>“Step Function” Bump Geometry</a:t>
            </a:r>
          </a:p>
        </p:txBody>
      </p:sp>
      <p:sp>
        <p:nvSpPr>
          <p:cNvPr id="4" name="Date Placeholder 3">
            <a:extLst>
              <a:ext uri="{FF2B5EF4-FFF2-40B4-BE49-F238E27FC236}">
                <a16:creationId xmlns:a16="http://schemas.microsoft.com/office/drawing/2014/main" id="{918C346B-7C01-714B-612C-9E52884EACF4}"/>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4943AD94-AF54-5673-DC58-4A417297C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649B3-8258-5915-EA5B-68CCBE8BCF1B}"/>
              </a:ext>
            </a:extLst>
          </p:cNvPr>
          <p:cNvSpPr>
            <a:spLocks noGrp="1"/>
          </p:cNvSpPr>
          <p:nvPr>
            <p:ph type="sldNum" sz="quarter" idx="12"/>
          </p:nvPr>
        </p:nvSpPr>
        <p:spPr/>
        <p:txBody>
          <a:bodyPr/>
          <a:lstStyle/>
          <a:p>
            <a:fld id="{921CBE81-14BD-7343-B359-01BCBA3179F9}" type="slidenum">
              <a:rPr lang="en-US" smtClean="0"/>
              <a:t>10</a:t>
            </a:fld>
            <a:endParaRPr lang="en-US"/>
          </a:p>
        </p:txBody>
      </p:sp>
      <p:pic>
        <p:nvPicPr>
          <p:cNvPr id="7" name="Picture 6">
            <a:extLst>
              <a:ext uri="{FF2B5EF4-FFF2-40B4-BE49-F238E27FC236}">
                <a16:creationId xmlns:a16="http://schemas.microsoft.com/office/drawing/2014/main" id="{05E4CB53-57DC-12DE-7376-D9FB95244ACF}"/>
              </a:ext>
            </a:extLst>
          </p:cNvPr>
          <p:cNvPicPr>
            <a:picLocks noChangeAspect="1"/>
          </p:cNvPicPr>
          <p:nvPr/>
        </p:nvPicPr>
        <p:blipFill>
          <a:blip r:embed="rId3"/>
          <a:stretch>
            <a:fillRect/>
          </a:stretch>
        </p:blipFill>
        <p:spPr>
          <a:xfrm>
            <a:off x="8019047" y="1118681"/>
            <a:ext cx="3892486" cy="5009459"/>
          </a:xfrm>
          <a:prstGeom prst="rect">
            <a:avLst/>
          </a:prstGeom>
        </p:spPr>
      </p:pic>
      <p:cxnSp>
        <p:nvCxnSpPr>
          <p:cNvPr id="9" name="Straight Arrow Connector 8">
            <a:extLst>
              <a:ext uri="{FF2B5EF4-FFF2-40B4-BE49-F238E27FC236}">
                <a16:creationId xmlns:a16="http://schemas.microsoft.com/office/drawing/2014/main" id="{FCACEFE8-63D3-F38D-1D50-105181988A35}"/>
              </a:ext>
            </a:extLst>
          </p:cNvPr>
          <p:cNvCxnSpPr>
            <a:cxnSpLocks/>
          </p:cNvCxnSpPr>
          <p:nvPr/>
        </p:nvCxnSpPr>
        <p:spPr>
          <a:xfrm>
            <a:off x="6747641" y="1546698"/>
            <a:ext cx="1170674" cy="252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B03781-A82A-4F5F-6E5D-3BBF16F62692}"/>
              </a:ext>
            </a:extLst>
          </p:cNvPr>
          <p:cNvCxnSpPr/>
          <p:nvPr/>
        </p:nvCxnSpPr>
        <p:spPr>
          <a:xfrm flipV="1">
            <a:off x="10204315" y="4007796"/>
            <a:ext cx="486383" cy="1945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A963C6-2AD4-FEA2-1693-335167093C39}"/>
              </a:ext>
            </a:extLst>
          </p:cNvPr>
          <p:cNvSpPr txBox="1"/>
          <p:nvPr/>
        </p:nvSpPr>
        <p:spPr>
          <a:xfrm rot="20244264">
            <a:off x="10235502" y="4122814"/>
            <a:ext cx="573932" cy="246221"/>
          </a:xfrm>
          <a:prstGeom prst="rect">
            <a:avLst/>
          </a:prstGeom>
          <a:noFill/>
        </p:spPr>
        <p:txBody>
          <a:bodyPr wrap="square" rtlCol="0">
            <a:spAutoFit/>
          </a:bodyPr>
          <a:lstStyle/>
          <a:p>
            <a:r>
              <a:rPr lang="en-US" sz="1000" dirty="0"/>
              <a:t>Width</a:t>
            </a:r>
          </a:p>
        </p:txBody>
      </p:sp>
      <p:cxnSp>
        <p:nvCxnSpPr>
          <p:cNvPr id="13" name="Straight Connector 12">
            <a:extLst>
              <a:ext uri="{FF2B5EF4-FFF2-40B4-BE49-F238E27FC236}">
                <a16:creationId xmlns:a16="http://schemas.microsoft.com/office/drawing/2014/main" id="{B27E5580-906D-A84F-8C8C-1B92A12B35F3}"/>
              </a:ext>
            </a:extLst>
          </p:cNvPr>
          <p:cNvCxnSpPr>
            <a:cxnSpLocks/>
          </p:cNvCxnSpPr>
          <p:nvPr/>
        </p:nvCxnSpPr>
        <p:spPr>
          <a:xfrm>
            <a:off x="10126494" y="3600366"/>
            <a:ext cx="0" cy="50470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24D5328-ABDB-4FFD-3249-79C05B412BE9}"/>
              </a:ext>
            </a:extLst>
          </p:cNvPr>
          <p:cNvSpPr txBox="1"/>
          <p:nvPr/>
        </p:nvSpPr>
        <p:spPr>
          <a:xfrm>
            <a:off x="9647136" y="3600366"/>
            <a:ext cx="636308" cy="246221"/>
          </a:xfrm>
          <a:prstGeom prst="rect">
            <a:avLst/>
          </a:prstGeom>
          <a:noFill/>
        </p:spPr>
        <p:txBody>
          <a:bodyPr wrap="square" rtlCol="0">
            <a:spAutoFit/>
          </a:bodyPr>
          <a:lstStyle/>
          <a:p>
            <a:r>
              <a:rPr lang="en-US" sz="1000" dirty="0"/>
              <a:t>Height</a:t>
            </a:r>
          </a:p>
        </p:txBody>
      </p:sp>
    </p:spTree>
    <p:extLst>
      <p:ext uri="{BB962C8B-B14F-4D97-AF65-F5344CB8AC3E}">
        <p14:creationId xmlns:p14="http://schemas.microsoft.com/office/powerpoint/2010/main" val="28782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9B067-8037-A03C-6AEB-800C29E35A7B}"/>
              </a:ext>
            </a:extLst>
          </p:cNvPr>
          <p:cNvSpPr>
            <a:spLocks noGrp="1"/>
          </p:cNvSpPr>
          <p:nvPr>
            <p:ph idx="1"/>
          </p:nvPr>
        </p:nvSpPr>
        <p:spPr>
          <a:xfrm>
            <a:off x="0" y="940908"/>
            <a:ext cx="6589986" cy="5612295"/>
          </a:xfrm>
        </p:spPr>
        <p:txBody>
          <a:bodyPr>
            <a:normAutofit fontScale="92500" lnSpcReduction="10000"/>
          </a:bodyPr>
          <a:lstStyle/>
          <a:p>
            <a:r>
              <a:rPr lang="en-US" dirty="0"/>
              <a:t>The primary focus of my results in this presentation will be on the tall bump limit</a:t>
            </a:r>
          </a:p>
          <a:p>
            <a:endParaRPr lang="en-US" dirty="0"/>
          </a:p>
          <a:p>
            <a:r>
              <a:rPr lang="en-US" dirty="0"/>
              <a:t>In this limit, vortices enter the bump very easily, but will not be able to penetrate the bulk</a:t>
            </a:r>
          </a:p>
          <a:p>
            <a:endParaRPr lang="en-US" dirty="0"/>
          </a:p>
          <a:p>
            <a:r>
              <a:rPr lang="en-US" dirty="0"/>
              <a:t>These vortices will reduce the cavity’s efficiency, but will not prevent operation</a:t>
            </a:r>
          </a:p>
          <a:p>
            <a:endParaRPr lang="en-US" dirty="0"/>
          </a:p>
          <a:p>
            <a:r>
              <a:rPr lang="en-US" dirty="0"/>
              <a:t>Vortices being able to enter the bulk leads to large amounts of dissipation and represents a cavity-quenching phenomenon</a:t>
            </a:r>
          </a:p>
          <a:p>
            <a:endParaRPr lang="en-US" dirty="0"/>
          </a:p>
          <a:p>
            <a:r>
              <a:rPr lang="en-US" dirty="0"/>
              <a:t>Question to answer: If we have a surface defect that can nucleate vortices, at what characteristic width can those vortices easily enter the bulk?</a:t>
            </a:r>
          </a:p>
          <a:p>
            <a:endParaRPr lang="en-US" dirty="0"/>
          </a:p>
          <a:p>
            <a:endParaRPr lang="en-US" dirty="0"/>
          </a:p>
        </p:txBody>
      </p:sp>
      <p:sp>
        <p:nvSpPr>
          <p:cNvPr id="3" name="Title 2">
            <a:extLst>
              <a:ext uri="{FF2B5EF4-FFF2-40B4-BE49-F238E27FC236}">
                <a16:creationId xmlns:a16="http://schemas.microsoft.com/office/drawing/2014/main" id="{715048C6-79CA-07F2-A0BD-36F9142A8B1F}"/>
              </a:ext>
            </a:extLst>
          </p:cNvPr>
          <p:cNvSpPr>
            <a:spLocks noGrp="1"/>
          </p:cNvSpPr>
          <p:nvPr>
            <p:ph type="title"/>
          </p:nvPr>
        </p:nvSpPr>
        <p:spPr/>
        <p:txBody>
          <a:bodyPr/>
          <a:lstStyle/>
          <a:p>
            <a:r>
              <a:rPr lang="en-US" dirty="0"/>
              <a:t>The Tall Bump Limit</a:t>
            </a:r>
          </a:p>
        </p:txBody>
      </p:sp>
      <p:sp>
        <p:nvSpPr>
          <p:cNvPr id="4" name="Date Placeholder 3">
            <a:extLst>
              <a:ext uri="{FF2B5EF4-FFF2-40B4-BE49-F238E27FC236}">
                <a16:creationId xmlns:a16="http://schemas.microsoft.com/office/drawing/2014/main" id="{2CD0EFB9-436A-CF6F-58F6-92D01167EE83}"/>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C8AA59D1-25D7-E19D-4E0B-C07FC2A3D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70E52-7ACE-ECB9-CAE3-A8E05887ADDD}"/>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8" name="Picture 7">
            <a:extLst>
              <a:ext uri="{FF2B5EF4-FFF2-40B4-BE49-F238E27FC236}">
                <a16:creationId xmlns:a16="http://schemas.microsoft.com/office/drawing/2014/main" id="{4F03C749-A963-BBCD-1619-71044D98B767}"/>
              </a:ext>
            </a:extLst>
          </p:cNvPr>
          <p:cNvPicPr>
            <a:picLocks noChangeAspect="1"/>
          </p:cNvPicPr>
          <p:nvPr/>
        </p:nvPicPr>
        <p:blipFill>
          <a:blip r:embed="rId3"/>
          <a:stretch>
            <a:fillRect/>
          </a:stretch>
        </p:blipFill>
        <p:spPr>
          <a:xfrm>
            <a:off x="7306096" y="1850592"/>
            <a:ext cx="4360873" cy="4401628"/>
          </a:xfrm>
          <a:prstGeom prst="rect">
            <a:avLst/>
          </a:prstGeom>
        </p:spPr>
      </p:pic>
      <p:pic>
        <p:nvPicPr>
          <p:cNvPr id="11" name="Picture 10">
            <a:extLst>
              <a:ext uri="{FF2B5EF4-FFF2-40B4-BE49-F238E27FC236}">
                <a16:creationId xmlns:a16="http://schemas.microsoft.com/office/drawing/2014/main" id="{5FE312E6-04F4-2C4E-0168-FFEE5212213F}"/>
              </a:ext>
            </a:extLst>
          </p:cNvPr>
          <p:cNvPicPr>
            <a:picLocks noChangeAspect="1"/>
          </p:cNvPicPr>
          <p:nvPr/>
        </p:nvPicPr>
        <p:blipFill>
          <a:blip r:embed="rId4"/>
          <a:stretch>
            <a:fillRect/>
          </a:stretch>
        </p:blipFill>
        <p:spPr>
          <a:xfrm>
            <a:off x="8123252" y="917012"/>
            <a:ext cx="2210108" cy="933580"/>
          </a:xfrm>
          <a:prstGeom prst="rect">
            <a:avLst/>
          </a:prstGeom>
        </p:spPr>
      </p:pic>
    </p:spTree>
    <p:extLst>
      <p:ext uri="{BB962C8B-B14F-4D97-AF65-F5344CB8AC3E}">
        <p14:creationId xmlns:p14="http://schemas.microsoft.com/office/powerpoint/2010/main" val="38544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2B259A-6D38-8059-EE41-FAF07FAF0002}"/>
              </a:ext>
            </a:extLst>
          </p:cNvPr>
          <p:cNvSpPr>
            <a:spLocks noGrp="1"/>
          </p:cNvSpPr>
          <p:nvPr>
            <p:ph type="title"/>
          </p:nvPr>
        </p:nvSpPr>
        <p:spPr/>
        <p:txBody>
          <a:bodyPr/>
          <a:lstStyle/>
          <a:p>
            <a:r>
              <a:rPr lang="en-US" dirty="0"/>
              <a:t>Vortex Bulk Entry</a:t>
            </a:r>
          </a:p>
        </p:txBody>
      </p:sp>
      <p:sp>
        <p:nvSpPr>
          <p:cNvPr id="4" name="Date Placeholder 3">
            <a:extLst>
              <a:ext uri="{FF2B5EF4-FFF2-40B4-BE49-F238E27FC236}">
                <a16:creationId xmlns:a16="http://schemas.microsoft.com/office/drawing/2014/main" id="{CEBC599F-D1A2-6194-0569-A06134BB4A85}"/>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4C06E730-BBCB-FF3F-1A54-8095A5477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05640-1FE0-3E32-DAD0-CFEE4A6C4012}"/>
              </a:ext>
            </a:extLst>
          </p:cNvPr>
          <p:cNvSpPr>
            <a:spLocks noGrp="1"/>
          </p:cNvSpPr>
          <p:nvPr>
            <p:ph type="sldNum" sz="quarter" idx="12"/>
          </p:nvPr>
        </p:nvSpPr>
        <p:spPr/>
        <p:txBody>
          <a:bodyPr/>
          <a:lstStyle/>
          <a:p>
            <a:fld id="{921CBE81-14BD-7343-B359-01BCBA3179F9}" type="slidenum">
              <a:rPr lang="en-US" smtClean="0"/>
              <a:t>12</a:t>
            </a:fld>
            <a:endParaRPr lang="en-US"/>
          </a:p>
        </p:txBody>
      </p:sp>
      <p:pic>
        <p:nvPicPr>
          <p:cNvPr id="10" name="Content Placeholder 9" descr="Chart, engineering drawing&#10;&#10;Description automatically generated">
            <a:extLst>
              <a:ext uri="{FF2B5EF4-FFF2-40B4-BE49-F238E27FC236}">
                <a16:creationId xmlns:a16="http://schemas.microsoft.com/office/drawing/2014/main" id="{13ECFCB4-DC8D-688A-637F-F274976E5A05}"/>
              </a:ext>
            </a:extLst>
          </p:cNvPr>
          <p:cNvPicPr>
            <a:picLocks noGrp="1" noChangeAspect="1"/>
          </p:cNvPicPr>
          <p:nvPr>
            <p:ph idx="1"/>
          </p:nvPr>
        </p:nvPicPr>
        <p:blipFill>
          <a:blip r:embed="rId2"/>
          <a:stretch>
            <a:fillRect/>
          </a:stretch>
        </p:blipFill>
        <p:spPr>
          <a:xfrm>
            <a:off x="-1" y="1961885"/>
            <a:ext cx="6044781" cy="4533586"/>
          </a:xfrm>
        </p:spPr>
      </p:pic>
      <p:pic>
        <p:nvPicPr>
          <p:cNvPr id="12" name="Picture 11" descr="Chart, diagram, engineering drawing&#10;&#10;Description automatically generated">
            <a:extLst>
              <a:ext uri="{FF2B5EF4-FFF2-40B4-BE49-F238E27FC236}">
                <a16:creationId xmlns:a16="http://schemas.microsoft.com/office/drawing/2014/main" id="{638C503A-3ECA-44F1-0659-033E3E14D744}"/>
              </a:ext>
            </a:extLst>
          </p:cNvPr>
          <p:cNvPicPr>
            <a:picLocks noChangeAspect="1"/>
          </p:cNvPicPr>
          <p:nvPr/>
        </p:nvPicPr>
        <p:blipFill>
          <a:blip r:embed="rId3"/>
          <a:stretch>
            <a:fillRect/>
          </a:stretch>
        </p:blipFill>
        <p:spPr>
          <a:xfrm>
            <a:off x="6147221" y="1961886"/>
            <a:ext cx="6044780" cy="4533585"/>
          </a:xfrm>
          <a:prstGeom prst="rect">
            <a:avLst/>
          </a:prstGeom>
        </p:spPr>
      </p:pic>
      <p:sp>
        <p:nvSpPr>
          <p:cNvPr id="13" name="TextBox 12">
            <a:extLst>
              <a:ext uri="{FF2B5EF4-FFF2-40B4-BE49-F238E27FC236}">
                <a16:creationId xmlns:a16="http://schemas.microsoft.com/office/drawing/2014/main" id="{304A5919-CD2D-65F1-2FE2-5D8869A9B990}"/>
              </a:ext>
            </a:extLst>
          </p:cNvPr>
          <p:cNvSpPr txBox="1"/>
          <p:nvPr/>
        </p:nvSpPr>
        <p:spPr>
          <a:xfrm>
            <a:off x="2110903" y="1019538"/>
            <a:ext cx="3229583" cy="369332"/>
          </a:xfrm>
          <a:prstGeom prst="rect">
            <a:avLst/>
          </a:prstGeom>
          <a:noFill/>
        </p:spPr>
        <p:txBody>
          <a:bodyPr wrap="square" rtlCol="0">
            <a:spAutoFit/>
          </a:bodyPr>
          <a:lstStyle/>
          <a:p>
            <a:r>
              <a:rPr lang="en-US" dirty="0"/>
              <a:t>No Bulk Entry:</a:t>
            </a:r>
          </a:p>
        </p:txBody>
      </p:sp>
      <p:sp>
        <p:nvSpPr>
          <p:cNvPr id="14" name="TextBox 13">
            <a:extLst>
              <a:ext uri="{FF2B5EF4-FFF2-40B4-BE49-F238E27FC236}">
                <a16:creationId xmlns:a16="http://schemas.microsoft.com/office/drawing/2014/main" id="{AF2ADDB0-8D1D-793D-285B-C3961623E38B}"/>
              </a:ext>
            </a:extLst>
          </p:cNvPr>
          <p:cNvSpPr txBox="1"/>
          <p:nvPr/>
        </p:nvSpPr>
        <p:spPr>
          <a:xfrm>
            <a:off x="7946417" y="1039284"/>
            <a:ext cx="3229583" cy="369332"/>
          </a:xfrm>
          <a:prstGeom prst="rect">
            <a:avLst/>
          </a:prstGeom>
          <a:noFill/>
        </p:spPr>
        <p:txBody>
          <a:bodyPr wrap="square" rtlCol="0">
            <a:spAutoFit/>
          </a:bodyPr>
          <a:lstStyle/>
          <a:p>
            <a:r>
              <a:rPr lang="en-US" dirty="0"/>
              <a:t>Bulk Entry:</a:t>
            </a:r>
          </a:p>
        </p:txBody>
      </p:sp>
    </p:spTree>
    <p:extLst>
      <p:ext uri="{BB962C8B-B14F-4D97-AF65-F5344CB8AC3E}">
        <p14:creationId xmlns:p14="http://schemas.microsoft.com/office/powerpoint/2010/main" val="786558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D0C31BFA-63A3-22F0-73E3-8071AD1C756A}"/>
                  </a:ext>
                </a:extLst>
              </p:cNvPr>
              <p:cNvSpPr>
                <a:spLocks noGrp="1"/>
              </p:cNvSpPr>
              <p:nvPr>
                <p:ph idx="1"/>
              </p:nvPr>
            </p:nvSpPr>
            <p:spPr>
              <a:xfrm>
                <a:off x="0" y="940908"/>
                <a:ext cx="6800193" cy="5612295"/>
              </a:xfrm>
            </p:spPr>
            <p:txBody>
              <a:bodyPr>
                <a:normAutofit lnSpcReduction="10000"/>
              </a:bodyPr>
              <a:lstStyle/>
              <a:p>
                <a:r>
                  <a:rPr lang="en-US" dirty="0"/>
                  <a:t>We calculated the field at which vortices first are able to enter the bulk varying width as well as </a:t>
                </a:r>
                <a14:m>
                  <m:oMath xmlns:m="http://schemas.openxmlformats.org/officeDocument/2006/math">
                    <m:r>
                      <a:rPr lang="en-US" i="1">
                        <a:latin typeface="Cambria Math" panose="02040503050406030204" pitchFamily="18" charset="0"/>
                        <a:ea typeface="Cambria Math" panose="02040503050406030204" pitchFamily="18" charset="0"/>
                      </a:rPr>
                      <m:t>𝜅</m:t>
                    </m:r>
                  </m:oMath>
                </a14:m>
                <a:endParaRPr lang="en-US" dirty="0"/>
              </a:p>
              <a:p>
                <a:endParaRPr lang="en-US" dirty="0"/>
              </a:p>
              <a:p>
                <a:r>
                  <a:rPr lang="en-US" dirty="0"/>
                  <a:t>Idea: Calculate the slope of the small width trend for different </a:t>
                </a:r>
                <a14:m>
                  <m:oMath xmlns:m="http://schemas.openxmlformats.org/officeDocument/2006/math">
                    <m:r>
                      <a:rPr lang="en-US" i="1" smtClean="0">
                        <a:latin typeface="Cambria Math" panose="02040503050406030204" pitchFamily="18" charset="0"/>
                        <a:ea typeface="Cambria Math" panose="02040503050406030204" pitchFamily="18" charset="0"/>
                      </a:rPr>
                      <m:t>𝜅</m:t>
                    </m:r>
                  </m:oMath>
                </a14:m>
                <a:r>
                  <a:rPr lang="en-US" dirty="0"/>
                  <a:t> values, and use this to extract the relevant length scale</a:t>
                </a:r>
              </a:p>
              <a:p>
                <a:endParaRPr lang="en-US" dirty="0"/>
              </a:p>
              <a:p>
                <a:r>
                  <a:rPr lang="en-US" dirty="0"/>
                  <a:t>A should be close to the bulk </a:t>
                </a:r>
                <a:r>
                  <a:rPr lang="en-US" dirty="0" err="1"/>
                  <a:t>Hsh</a:t>
                </a:r>
                <a:r>
                  <a:rPr lang="en-US" dirty="0"/>
                  <a:t> value, C is a (currently unknown) function of </a:t>
                </a:r>
                <a14:m>
                  <m:oMath xmlns:m="http://schemas.openxmlformats.org/officeDocument/2006/math">
                    <m:r>
                      <a:rPr lang="en-US" i="1">
                        <a:latin typeface="Cambria Math" panose="02040503050406030204" pitchFamily="18" charset="0"/>
                        <a:ea typeface="Cambria Math" panose="02040503050406030204" pitchFamily="18" charset="0"/>
                      </a:rPr>
                      <m:t>𝜅</m:t>
                    </m:r>
                  </m:oMath>
                </a14:m>
                <a:endParaRPr lang="en-US" dirty="0"/>
              </a:p>
              <a:p>
                <a:endParaRPr lang="en-US" dirty="0"/>
              </a:p>
              <a:p>
                <a:r>
                  <a:rPr lang="en-US" dirty="0"/>
                  <a:t>The increasing slope with </a:t>
                </a:r>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t> is consistent with idea that small </a:t>
                </a:r>
                <a14:m>
                  <m:oMath xmlns:m="http://schemas.openxmlformats.org/officeDocument/2006/math">
                    <m:r>
                      <a:rPr lang="en-US" i="1" smtClean="0">
                        <a:latin typeface="Cambria Math" panose="02040503050406030204" pitchFamily="18" charset="0"/>
                        <a:ea typeface="Cambria Math" panose="02040503050406030204" pitchFamily="18" charset="0"/>
                      </a:rPr>
                      <m:t>𝜉</m:t>
                    </m:r>
                  </m:oMath>
                </a14:m>
                <a:r>
                  <a:rPr lang="en-US" dirty="0"/>
                  <a:t> = more sensitive to surface defects</a:t>
                </a:r>
              </a:p>
              <a:p>
                <a:endParaRPr lang="en-US" dirty="0"/>
              </a:p>
              <a:p>
                <a:endParaRPr lang="en-US" dirty="0"/>
              </a:p>
            </p:txBody>
          </p:sp>
        </mc:Choice>
        <mc:Fallback>
          <p:sp>
            <p:nvSpPr>
              <p:cNvPr id="2" name="Content Placeholder 1">
                <a:extLst>
                  <a:ext uri="{FF2B5EF4-FFF2-40B4-BE49-F238E27FC236}">
                    <a16:creationId xmlns:a16="http://schemas.microsoft.com/office/drawing/2014/main" id="{D0C31BFA-63A3-22F0-73E3-8071AD1C756A}"/>
                  </a:ext>
                </a:extLst>
              </p:cNvPr>
              <p:cNvSpPr>
                <a:spLocks noGrp="1" noRot="1" noChangeAspect="1" noMove="1" noResize="1" noEditPoints="1" noAdjustHandles="1" noChangeArrowheads="1" noChangeShapeType="1" noTextEdit="1"/>
              </p:cNvSpPr>
              <p:nvPr>
                <p:ph idx="1"/>
              </p:nvPr>
            </p:nvSpPr>
            <p:spPr>
              <a:xfrm>
                <a:off x="0" y="940908"/>
                <a:ext cx="6800193" cy="5612295"/>
              </a:xfrm>
              <a:blipFill>
                <a:blip r:embed="rId3"/>
                <a:stretch>
                  <a:fillRect l="-1165" t="-1412" r="-53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48D15E8-88CA-AD52-8E2F-BF46BD286F19}"/>
              </a:ext>
            </a:extLst>
          </p:cNvPr>
          <p:cNvSpPr>
            <a:spLocks noGrp="1"/>
          </p:cNvSpPr>
          <p:nvPr>
            <p:ph type="title"/>
          </p:nvPr>
        </p:nvSpPr>
        <p:spPr/>
        <p:txBody>
          <a:bodyPr/>
          <a:lstStyle/>
          <a:p>
            <a:r>
              <a:rPr lang="en-US" dirty="0"/>
              <a:t>Preliminary Results</a:t>
            </a:r>
          </a:p>
        </p:txBody>
      </p:sp>
      <p:sp>
        <p:nvSpPr>
          <p:cNvPr id="4" name="Date Placeholder 3">
            <a:extLst>
              <a:ext uri="{FF2B5EF4-FFF2-40B4-BE49-F238E27FC236}">
                <a16:creationId xmlns:a16="http://schemas.microsoft.com/office/drawing/2014/main" id="{910EC5FD-A72F-CC3A-A92C-21B7E6EB49ED}"/>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D29B125A-0E35-68BD-A2C4-C803A072A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3BC7D-E08E-F742-A3F4-C9FE39177634}"/>
              </a:ext>
            </a:extLst>
          </p:cNvPr>
          <p:cNvSpPr>
            <a:spLocks noGrp="1"/>
          </p:cNvSpPr>
          <p:nvPr>
            <p:ph type="sldNum" sz="quarter" idx="12"/>
          </p:nvPr>
        </p:nvSpPr>
        <p:spPr/>
        <p:txBody>
          <a:bodyPr/>
          <a:lstStyle/>
          <a:p>
            <a:fld id="{921CBE81-14BD-7343-B359-01BCBA3179F9}" type="slidenum">
              <a:rPr lang="en-US" smtClean="0"/>
              <a:t>13</a:t>
            </a:fld>
            <a:endParaRPr lang="en-US"/>
          </a:p>
        </p:txBody>
      </p:sp>
      <p:pic>
        <p:nvPicPr>
          <p:cNvPr id="15" name="Picture 14">
            <a:extLst>
              <a:ext uri="{FF2B5EF4-FFF2-40B4-BE49-F238E27FC236}">
                <a16:creationId xmlns:a16="http://schemas.microsoft.com/office/drawing/2014/main" id="{711BDD2D-9FCA-A104-F9C4-EDF96E6C7670}"/>
              </a:ext>
            </a:extLst>
          </p:cNvPr>
          <p:cNvPicPr>
            <a:picLocks noChangeAspect="1"/>
          </p:cNvPicPr>
          <p:nvPr/>
        </p:nvPicPr>
        <p:blipFill>
          <a:blip r:embed="rId4"/>
          <a:stretch>
            <a:fillRect/>
          </a:stretch>
        </p:blipFill>
        <p:spPr>
          <a:xfrm>
            <a:off x="7509476" y="983128"/>
            <a:ext cx="3962953" cy="704948"/>
          </a:xfrm>
          <a:prstGeom prst="rect">
            <a:avLst/>
          </a:prstGeom>
        </p:spPr>
      </p:pic>
      <p:cxnSp>
        <p:nvCxnSpPr>
          <p:cNvPr id="17" name="Straight Arrow Connector 16">
            <a:extLst>
              <a:ext uri="{FF2B5EF4-FFF2-40B4-BE49-F238E27FC236}">
                <a16:creationId xmlns:a16="http://schemas.microsoft.com/office/drawing/2014/main" id="{AA24FC68-9757-27C5-CC4F-1F51AEB7A175}"/>
              </a:ext>
            </a:extLst>
          </p:cNvPr>
          <p:cNvCxnSpPr>
            <a:cxnSpLocks/>
          </p:cNvCxnSpPr>
          <p:nvPr/>
        </p:nvCxnSpPr>
        <p:spPr>
          <a:xfrm flipV="1">
            <a:off x="6096000" y="1469569"/>
            <a:ext cx="1413476" cy="1205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2551CC7-424E-8AB3-BA20-8D5577A15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5093" y="1650951"/>
            <a:ext cx="4377014" cy="2453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DF1721-EAE7-F7FF-3118-9FEC39ED18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093" y="4066149"/>
            <a:ext cx="3560602" cy="248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0416E6-1AED-74D8-6538-7E81554C98B4}"/>
              </a:ext>
            </a:extLst>
          </p:cNvPr>
          <p:cNvSpPr>
            <a:spLocks noGrp="1"/>
          </p:cNvSpPr>
          <p:nvPr>
            <p:ph idx="1"/>
          </p:nvPr>
        </p:nvSpPr>
        <p:spPr>
          <a:xfrm>
            <a:off x="0" y="940908"/>
            <a:ext cx="6096000" cy="5612295"/>
          </a:xfrm>
        </p:spPr>
        <p:txBody>
          <a:bodyPr/>
          <a:lstStyle/>
          <a:p>
            <a:r>
              <a:rPr lang="en-US" dirty="0"/>
              <a:t>We still have more work to do to explore different specific length scales</a:t>
            </a:r>
          </a:p>
          <a:p>
            <a:endParaRPr lang="en-US" dirty="0"/>
          </a:p>
          <a:p>
            <a:r>
              <a:rPr lang="en-US" dirty="0"/>
              <a:t>We plan to also look at ‘wide bump limit’ and length scales associated with curvature</a:t>
            </a:r>
          </a:p>
          <a:p>
            <a:endParaRPr lang="en-US" dirty="0"/>
          </a:p>
          <a:p>
            <a:r>
              <a:rPr lang="en-US" dirty="0"/>
              <a:t>There is a lot of room for future collaboration, in particular:</a:t>
            </a:r>
          </a:p>
          <a:p>
            <a:pPr lvl="1"/>
            <a:r>
              <a:rPr lang="en-US" dirty="0"/>
              <a:t>Directly simulate some part of the RF surface based on AFM scan</a:t>
            </a:r>
          </a:p>
          <a:p>
            <a:pPr lvl="1"/>
            <a:r>
              <a:rPr lang="en-US" dirty="0"/>
              <a:t>Create random surface roughness profiles based on power spectral density characterizations of surface roughness</a:t>
            </a:r>
          </a:p>
          <a:p>
            <a:pPr lvl="1"/>
            <a:endParaRPr lang="en-US" dirty="0"/>
          </a:p>
        </p:txBody>
      </p:sp>
      <p:sp>
        <p:nvSpPr>
          <p:cNvPr id="3" name="Title 2">
            <a:extLst>
              <a:ext uri="{FF2B5EF4-FFF2-40B4-BE49-F238E27FC236}">
                <a16:creationId xmlns:a16="http://schemas.microsoft.com/office/drawing/2014/main" id="{73B824E5-1BB9-ECE3-C2EE-EC1EC584A3EB}"/>
              </a:ext>
            </a:extLst>
          </p:cNvPr>
          <p:cNvSpPr>
            <a:spLocks noGrp="1"/>
          </p:cNvSpPr>
          <p:nvPr>
            <p:ph type="title"/>
          </p:nvPr>
        </p:nvSpPr>
        <p:spPr/>
        <p:txBody>
          <a:bodyPr/>
          <a:lstStyle/>
          <a:p>
            <a:r>
              <a:rPr lang="en-US" dirty="0"/>
              <a:t>Future Plans</a:t>
            </a:r>
          </a:p>
        </p:txBody>
      </p:sp>
      <p:sp>
        <p:nvSpPr>
          <p:cNvPr id="4" name="Date Placeholder 3">
            <a:extLst>
              <a:ext uri="{FF2B5EF4-FFF2-40B4-BE49-F238E27FC236}">
                <a16:creationId xmlns:a16="http://schemas.microsoft.com/office/drawing/2014/main" id="{E16813CA-2D08-E98F-2EF8-12A22C35EA67}"/>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7AB88B3A-4E64-1C47-4026-14FEC334E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B4939-8FB3-B2AA-DC9B-C49D3BC7D668}"/>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2B6C3B8A-13DE-7D56-D618-687B2653F5FD}"/>
              </a:ext>
            </a:extLst>
          </p:cNvPr>
          <p:cNvPicPr>
            <a:picLocks noChangeAspect="1"/>
          </p:cNvPicPr>
          <p:nvPr/>
        </p:nvPicPr>
        <p:blipFill>
          <a:blip r:embed="rId2"/>
          <a:stretch>
            <a:fillRect/>
          </a:stretch>
        </p:blipFill>
        <p:spPr>
          <a:xfrm>
            <a:off x="7694204" y="937346"/>
            <a:ext cx="3711582" cy="2365804"/>
          </a:xfrm>
          <a:prstGeom prst="rect">
            <a:avLst/>
          </a:prstGeom>
        </p:spPr>
      </p:pic>
      <p:sp>
        <p:nvSpPr>
          <p:cNvPr id="9" name="TextBox 8">
            <a:extLst>
              <a:ext uri="{FF2B5EF4-FFF2-40B4-BE49-F238E27FC236}">
                <a16:creationId xmlns:a16="http://schemas.microsoft.com/office/drawing/2014/main" id="{F27BE703-F592-EF56-2870-8ED0D36BE037}"/>
              </a:ext>
            </a:extLst>
          </p:cNvPr>
          <p:cNvSpPr txBox="1"/>
          <p:nvPr/>
        </p:nvSpPr>
        <p:spPr>
          <a:xfrm>
            <a:off x="8474413" y="3256236"/>
            <a:ext cx="2558374" cy="246221"/>
          </a:xfrm>
          <a:prstGeom prst="rect">
            <a:avLst/>
          </a:prstGeom>
          <a:noFill/>
        </p:spPr>
        <p:txBody>
          <a:bodyPr wrap="square" rtlCol="0">
            <a:spAutoFit/>
          </a:bodyPr>
          <a:lstStyle/>
          <a:p>
            <a:r>
              <a:rPr lang="en-US" sz="1000" dirty="0"/>
              <a:t>Porter, R. D. (2021) Ph.D. Dissertation</a:t>
            </a:r>
          </a:p>
        </p:txBody>
      </p:sp>
      <p:pic>
        <p:nvPicPr>
          <p:cNvPr id="13" name="Picture 12" descr="A graph of different colored lines&#10;&#10;Description automatically generated">
            <a:extLst>
              <a:ext uri="{FF2B5EF4-FFF2-40B4-BE49-F238E27FC236}">
                <a16:creationId xmlns:a16="http://schemas.microsoft.com/office/drawing/2014/main" id="{43A4F073-6622-FCEC-7C5B-5BA1418F1C2C}"/>
              </a:ext>
            </a:extLst>
          </p:cNvPr>
          <p:cNvPicPr>
            <a:picLocks noChangeAspect="1"/>
          </p:cNvPicPr>
          <p:nvPr/>
        </p:nvPicPr>
        <p:blipFill>
          <a:blip r:embed="rId3"/>
          <a:stretch>
            <a:fillRect/>
          </a:stretch>
        </p:blipFill>
        <p:spPr>
          <a:xfrm>
            <a:off x="8001246" y="3578654"/>
            <a:ext cx="3272537" cy="2409747"/>
          </a:xfrm>
          <a:prstGeom prst="rect">
            <a:avLst/>
          </a:prstGeom>
        </p:spPr>
      </p:pic>
      <p:sp>
        <p:nvSpPr>
          <p:cNvPr id="14" name="TextBox 13">
            <a:extLst>
              <a:ext uri="{FF2B5EF4-FFF2-40B4-BE49-F238E27FC236}">
                <a16:creationId xmlns:a16="http://schemas.microsoft.com/office/drawing/2014/main" id="{DA48D294-802F-5EBD-564C-55127123B6B7}"/>
              </a:ext>
            </a:extLst>
          </p:cNvPr>
          <p:cNvSpPr txBox="1"/>
          <p:nvPr/>
        </p:nvSpPr>
        <p:spPr>
          <a:xfrm>
            <a:off x="8077200" y="6063850"/>
            <a:ext cx="3352800" cy="400110"/>
          </a:xfrm>
          <a:prstGeom prst="rect">
            <a:avLst/>
          </a:prstGeom>
          <a:noFill/>
        </p:spPr>
        <p:txBody>
          <a:bodyPr wrap="square" rtlCol="0">
            <a:spAutoFit/>
          </a:bodyPr>
          <a:lstStyle/>
          <a:p>
            <a:pPr algn="ctr"/>
            <a:r>
              <a:rPr lang="en-US" sz="1000" dirty="0"/>
              <a:t>Figure provided courtesy of </a:t>
            </a:r>
            <a:r>
              <a:rPr lang="en-US" sz="1000" dirty="0" err="1"/>
              <a:t>Zeming</a:t>
            </a:r>
            <a:r>
              <a:rPr lang="en-US" sz="1000" dirty="0"/>
              <a:t> Sun </a:t>
            </a:r>
          </a:p>
          <a:p>
            <a:pPr algn="ctr"/>
            <a:r>
              <a:rPr lang="en-US" sz="1000" dirty="0"/>
              <a:t>(I am unsure of original source)</a:t>
            </a:r>
          </a:p>
        </p:txBody>
      </p:sp>
    </p:spTree>
    <p:extLst>
      <p:ext uri="{BB962C8B-B14F-4D97-AF65-F5344CB8AC3E}">
        <p14:creationId xmlns:p14="http://schemas.microsoft.com/office/powerpoint/2010/main" val="62703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15B5E-44DA-38C6-8C24-C7FB65092E68}"/>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C9F0B402-AD87-7FA0-01F0-007EAABAAB30}"/>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84FF04B0-DEA3-017D-4E14-A78DB86CD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CFE09-9B95-896B-142E-796F29FE7D1C}"/>
              </a:ext>
            </a:extLst>
          </p:cNvPr>
          <p:cNvSpPr>
            <a:spLocks noGrp="1"/>
          </p:cNvSpPr>
          <p:nvPr>
            <p:ph type="sldNum" sz="quarter" idx="12"/>
          </p:nvPr>
        </p:nvSpPr>
        <p:spPr/>
        <p:txBody>
          <a:bodyPr/>
          <a:lstStyle/>
          <a:p>
            <a:fld id="{921CBE81-14BD-7343-B359-01BCBA3179F9}" type="slidenum">
              <a:rPr lang="en-US" smtClean="0"/>
              <a:t>15</a:t>
            </a:fld>
            <a:endParaRPr lang="en-US"/>
          </a:p>
        </p:txBody>
      </p:sp>
      <mc:AlternateContent xmlns:mc="http://schemas.openxmlformats.org/markup-compatibility/2006">
        <mc:Choice xmlns:a14="http://schemas.microsoft.com/office/drawing/2010/main" Requires="a14">
          <p:sp>
            <p:nvSpPr>
              <p:cNvPr id="10" name="Content Placeholder 9">
                <a:extLst>
                  <a:ext uri="{FF2B5EF4-FFF2-40B4-BE49-F238E27FC236}">
                    <a16:creationId xmlns:a16="http://schemas.microsoft.com/office/drawing/2014/main" id="{9C69FBA5-EE77-6CAB-CFEB-AE7852B12581}"/>
                  </a:ext>
                </a:extLst>
              </p:cNvPr>
              <p:cNvSpPr>
                <a:spLocks noGrp="1"/>
              </p:cNvSpPr>
              <p:nvPr>
                <p:ph idx="1"/>
              </p:nvPr>
            </p:nvSpPr>
            <p:spPr>
              <a:xfrm>
                <a:off x="0" y="940908"/>
                <a:ext cx="6906638" cy="5612295"/>
              </a:xfrm>
            </p:spPr>
            <p:txBody>
              <a:bodyPr>
                <a:normAutofit fontScale="92500" lnSpcReduction="10000"/>
              </a:bodyPr>
              <a:lstStyle/>
              <a:p>
                <a:pPr marL="0" indent="0">
                  <a:buNone/>
                </a:pPr>
                <a:r>
                  <a:rPr lang="en-US" b="1" dirty="0"/>
                  <a:t>Primary Takeaways:</a:t>
                </a:r>
              </a:p>
              <a:p>
                <a:r>
                  <a:rPr lang="en-US" sz="2000" dirty="0"/>
                  <a:t>Length scales play an important role in determining the properties of a superconductor</a:t>
                </a:r>
              </a:p>
              <a:p>
                <a:endParaRPr lang="en-US" sz="2000" dirty="0"/>
              </a:p>
              <a:p>
                <a:r>
                  <a:rPr lang="en-US" sz="2000" dirty="0"/>
                  <a:t>Surface roughness introduces more length scales to the interactions of magnetic fields with the superconducting state</a:t>
                </a:r>
              </a:p>
              <a:p>
                <a:endParaRPr lang="en-US" sz="2000" dirty="0"/>
              </a:p>
              <a:p>
                <a:r>
                  <a:rPr lang="en-US" sz="2000" dirty="0"/>
                  <a:t>We simulate rough vacuum-superconductor interfaces via finite element simulations</a:t>
                </a:r>
              </a:p>
              <a:p>
                <a:endParaRPr lang="en-US" sz="2000" dirty="0"/>
              </a:p>
              <a:p>
                <a:r>
                  <a:rPr lang="en-US" sz="2000" dirty="0"/>
                  <a:t>In the ‘tall bump limit,’ the width dependence of bulk entry appears roughly linear</a:t>
                </a:r>
              </a:p>
              <a:p>
                <a:endParaRPr lang="en-US" sz="2000" dirty="0"/>
              </a:p>
              <a:p>
                <a:r>
                  <a:rPr lang="en-US" sz="2000" dirty="0"/>
                  <a:t>The slope change for different </a:t>
                </a:r>
                <a14:m>
                  <m:oMath xmlns:m="http://schemas.openxmlformats.org/officeDocument/2006/math">
                    <m:r>
                      <a:rPr lang="en-US" sz="2000" i="1">
                        <a:latin typeface="Cambria Math" panose="02040503050406030204" pitchFamily="18" charset="0"/>
                        <a:ea typeface="Cambria Math" panose="02040503050406030204" pitchFamily="18" charset="0"/>
                      </a:rPr>
                      <m:t>𝜅</m:t>
                    </m:r>
                  </m:oMath>
                </a14:m>
                <a:r>
                  <a:rPr lang="en-US" sz="2000" dirty="0"/>
                  <a:t> aligns with our expectations (though more data is needed)</a:t>
                </a:r>
              </a:p>
              <a:p>
                <a:pPr marL="0" indent="0">
                  <a:buNone/>
                </a:pPr>
                <a:endParaRPr lang="en-US" dirty="0"/>
              </a:p>
              <a:p>
                <a:pPr marL="0" indent="0" algn="ctr">
                  <a:buNone/>
                </a:pPr>
                <a:r>
                  <a:rPr lang="en-US" sz="1400" dirty="0">
                    <a:solidFill>
                      <a:schemeClr val="bg2">
                        <a:lumMod val="50000"/>
                      </a:schemeClr>
                    </a:solidFill>
                  </a:rPr>
                  <a:t>This work was supported by the US National Science Foundation under Award OIA-1549132, the Center for Bright Beams</a:t>
                </a:r>
              </a:p>
              <a:p>
                <a:pPr marL="0" indent="0">
                  <a:buNone/>
                </a:pPr>
                <a:endParaRPr lang="en-US" dirty="0"/>
              </a:p>
            </p:txBody>
          </p:sp>
        </mc:Choice>
        <mc:Fallback>
          <p:sp>
            <p:nvSpPr>
              <p:cNvPr id="10" name="Content Placeholder 9">
                <a:extLst>
                  <a:ext uri="{FF2B5EF4-FFF2-40B4-BE49-F238E27FC236}">
                    <a16:creationId xmlns:a16="http://schemas.microsoft.com/office/drawing/2014/main" id="{9C69FBA5-EE77-6CAB-CFEB-AE7852B12581}"/>
                  </a:ext>
                </a:extLst>
              </p:cNvPr>
              <p:cNvSpPr>
                <a:spLocks noGrp="1" noRot="1" noChangeAspect="1" noMove="1" noResize="1" noEditPoints="1" noAdjustHandles="1" noChangeArrowheads="1" noChangeShapeType="1" noTextEdit="1"/>
              </p:cNvSpPr>
              <p:nvPr>
                <p:ph idx="1"/>
              </p:nvPr>
            </p:nvSpPr>
            <p:spPr>
              <a:xfrm>
                <a:off x="0" y="940908"/>
                <a:ext cx="6906638" cy="5612295"/>
              </a:xfrm>
              <a:blipFill>
                <a:blip r:embed="rId3"/>
                <a:stretch>
                  <a:fillRect l="-1147" t="-1194" r="-706"/>
                </a:stretch>
              </a:blipFill>
            </p:spPr>
            <p:txBody>
              <a:bodyPr/>
              <a:lstStyle/>
              <a:p>
                <a:r>
                  <a:rPr lang="en-US">
                    <a:noFill/>
                  </a:rPr>
                  <a:t> </a:t>
                </a:r>
              </a:p>
            </p:txBody>
          </p:sp>
        </mc:Fallback>
      </mc:AlternateContent>
      <p:pic>
        <p:nvPicPr>
          <p:cNvPr id="2" name="Picture 1" descr="Chart, diagram, engineering drawing&#10;&#10;Description automatically generated">
            <a:extLst>
              <a:ext uri="{FF2B5EF4-FFF2-40B4-BE49-F238E27FC236}">
                <a16:creationId xmlns:a16="http://schemas.microsoft.com/office/drawing/2014/main" id="{7E1BA769-6FDE-9E74-8EC7-618D03D9DBF0}"/>
              </a:ext>
            </a:extLst>
          </p:cNvPr>
          <p:cNvPicPr>
            <a:picLocks noChangeAspect="1"/>
          </p:cNvPicPr>
          <p:nvPr/>
        </p:nvPicPr>
        <p:blipFill>
          <a:blip r:embed="rId4"/>
          <a:stretch>
            <a:fillRect/>
          </a:stretch>
        </p:blipFill>
        <p:spPr>
          <a:xfrm>
            <a:off x="7071135" y="1859200"/>
            <a:ext cx="5019265" cy="3764448"/>
          </a:xfrm>
          <a:prstGeom prst="rect">
            <a:avLst/>
          </a:prstGeom>
        </p:spPr>
      </p:pic>
    </p:spTree>
    <p:extLst>
      <p:ext uri="{BB962C8B-B14F-4D97-AF65-F5344CB8AC3E}">
        <p14:creationId xmlns:p14="http://schemas.microsoft.com/office/powerpoint/2010/main" val="38259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90649-44BF-46FC-B59C-BF54B51171B2}"/>
              </a:ext>
            </a:extLst>
          </p:cNvPr>
          <p:cNvSpPr>
            <a:spLocks noGrp="1"/>
          </p:cNvSpPr>
          <p:nvPr>
            <p:ph idx="1"/>
          </p:nvPr>
        </p:nvSpPr>
        <p:spPr>
          <a:xfrm>
            <a:off x="0" y="940908"/>
            <a:ext cx="6293796" cy="5612295"/>
          </a:xfrm>
        </p:spPr>
        <p:txBody>
          <a:bodyPr/>
          <a:lstStyle/>
          <a:p>
            <a:r>
              <a:rPr lang="en-US" dirty="0"/>
              <a:t>SRF Cavities are and important component of modern particle accelerators</a:t>
            </a:r>
          </a:p>
          <a:p>
            <a:pPr lvl="1"/>
            <a:r>
              <a:rPr lang="en-US" dirty="0"/>
              <a:t>Nb primary workhorse of cavities up to this point</a:t>
            </a:r>
          </a:p>
          <a:p>
            <a:pPr lvl="1"/>
            <a:r>
              <a:rPr lang="en-US" dirty="0"/>
              <a:t>Optimized through decades of research</a:t>
            </a:r>
          </a:p>
          <a:p>
            <a:endParaRPr lang="en-US" dirty="0"/>
          </a:p>
          <a:p>
            <a:r>
              <a:rPr lang="en-US" dirty="0"/>
              <a:t>Exploring cutting edge materials to build the next generation of accelerators</a:t>
            </a:r>
          </a:p>
          <a:p>
            <a:endParaRPr lang="en-US" dirty="0"/>
          </a:p>
          <a:p>
            <a:r>
              <a:rPr lang="en-US" dirty="0"/>
              <a:t>Nb</a:t>
            </a:r>
            <a:r>
              <a:rPr lang="en-US" baseline="-25000" dirty="0"/>
              <a:t>3</a:t>
            </a:r>
            <a:r>
              <a:rPr lang="en-US" dirty="0"/>
              <a:t>Sn is a promising SRF candidate</a:t>
            </a:r>
          </a:p>
          <a:p>
            <a:pPr lvl="1"/>
            <a:r>
              <a:rPr lang="en-US" dirty="0"/>
              <a:t>Tc ~2x higher than Nb (operates at higher temp)</a:t>
            </a:r>
          </a:p>
          <a:p>
            <a:pPr lvl="1"/>
            <a:r>
              <a:rPr lang="en-US" dirty="0"/>
              <a:t>Theoretically larger accelerating fields</a:t>
            </a:r>
          </a:p>
          <a:p>
            <a:pPr marL="257161" lvl="1" indent="0">
              <a:buNone/>
            </a:pPr>
            <a:endParaRPr lang="en-US" dirty="0"/>
          </a:p>
          <a:p>
            <a:r>
              <a:rPr lang="en-US" dirty="0"/>
              <a:t>Nb</a:t>
            </a:r>
            <a:r>
              <a:rPr lang="en-US" baseline="-25000" dirty="0"/>
              <a:t>3</a:t>
            </a:r>
            <a:r>
              <a:rPr lang="en-US" dirty="0"/>
              <a:t>Sn cavity construction is currently much less optimized than Nb cavities</a:t>
            </a:r>
          </a:p>
        </p:txBody>
      </p:sp>
      <p:sp>
        <p:nvSpPr>
          <p:cNvPr id="3" name="Title 2">
            <a:extLst>
              <a:ext uri="{FF2B5EF4-FFF2-40B4-BE49-F238E27FC236}">
                <a16:creationId xmlns:a16="http://schemas.microsoft.com/office/drawing/2014/main" id="{2F412D6F-4AF9-42B5-93E1-B54AEE5702B6}"/>
              </a:ext>
            </a:extLst>
          </p:cNvPr>
          <p:cNvSpPr>
            <a:spLocks noGrp="1"/>
          </p:cNvSpPr>
          <p:nvPr>
            <p:ph type="title"/>
          </p:nvPr>
        </p:nvSpPr>
        <p:spPr/>
        <p:txBody>
          <a:bodyPr/>
          <a:lstStyle/>
          <a:p>
            <a:r>
              <a:rPr lang="en-US" dirty="0"/>
              <a:t>SRF Cavities</a:t>
            </a:r>
          </a:p>
        </p:txBody>
      </p:sp>
      <p:sp>
        <p:nvSpPr>
          <p:cNvPr id="4" name="Date Placeholder 3">
            <a:extLst>
              <a:ext uri="{FF2B5EF4-FFF2-40B4-BE49-F238E27FC236}">
                <a16:creationId xmlns:a16="http://schemas.microsoft.com/office/drawing/2014/main" id="{4B90E4FE-B135-4F40-BA52-E83C44E8F648}"/>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75269634-0870-4C47-B5A6-B11B76801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F3231-A927-4334-A683-2902298396CF}"/>
              </a:ext>
            </a:extLst>
          </p:cNvPr>
          <p:cNvSpPr>
            <a:spLocks noGrp="1"/>
          </p:cNvSpPr>
          <p:nvPr>
            <p:ph type="sldNum" sz="quarter" idx="12"/>
          </p:nvPr>
        </p:nvSpPr>
        <p:spPr/>
        <p:txBody>
          <a:bodyPr/>
          <a:lstStyle/>
          <a:p>
            <a:fld id="{921CBE81-14BD-7343-B359-01BCBA3179F9}" type="slidenum">
              <a:rPr lang="en-US" smtClean="0"/>
              <a:t>2</a:t>
            </a:fld>
            <a:endParaRPr lang="en-US"/>
          </a:p>
        </p:txBody>
      </p:sp>
      <p:pic>
        <p:nvPicPr>
          <p:cNvPr id="2050" name="Picture 2">
            <a:extLst>
              <a:ext uri="{FF2B5EF4-FFF2-40B4-BE49-F238E27FC236}">
                <a16:creationId xmlns:a16="http://schemas.microsoft.com/office/drawing/2014/main" id="{4574C30F-E31A-4F55-9839-647C6ED51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16" y="941535"/>
            <a:ext cx="2536086" cy="3382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CBC86C-3364-48C5-85B7-BABEA6284F8E}"/>
              </a:ext>
            </a:extLst>
          </p:cNvPr>
          <p:cNvSpPr txBox="1"/>
          <p:nvPr/>
        </p:nvSpPr>
        <p:spPr>
          <a:xfrm>
            <a:off x="8321927" y="4284808"/>
            <a:ext cx="2310063" cy="230832"/>
          </a:xfrm>
          <a:prstGeom prst="rect">
            <a:avLst/>
          </a:prstGeom>
          <a:noFill/>
        </p:spPr>
        <p:txBody>
          <a:bodyPr wrap="square" rtlCol="0">
            <a:spAutoFit/>
          </a:bodyPr>
          <a:lstStyle/>
          <a:p>
            <a:r>
              <a:rPr lang="en-US" sz="900" dirty="0"/>
              <a:t>Image Provided Courtesy of Sam Posen</a:t>
            </a:r>
          </a:p>
        </p:txBody>
      </p:sp>
      <p:pic>
        <p:nvPicPr>
          <p:cNvPr id="9" name="Picture 8" descr="A picture containing different, gear, several, arranged&#10;&#10;Description automatically generated">
            <a:extLst>
              <a:ext uri="{FF2B5EF4-FFF2-40B4-BE49-F238E27FC236}">
                <a16:creationId xmlns:a16="http://schemas.microsoft.com/office/drawing/2014/main" id="{24E27B71-61CB-4EC1-8100-0B438070655B}"/>
              </a:ext>
            </a:extLst>
          </p:cNvPr>
          <p:cNvPicPr>
            <a:picLocks noChangeAspect="1"/>
          </p:cNvPicPr>
          <p:nvPr/>
        </p:nvPicPr>
        <p:blipFill>
          <a:blip r:embed="rId4"/>
          <a:stretch>
            <a:fillRect/>
          </a:stretch>
        </p:blipFill>
        <p:spPr>
          <a:xfrm>
            <a:off x="6155891" y="4876474"/>
            <a:ext cx="5954829" cy="1392092"/>
          </a:xfrm>
          <a:prstGeom prst="rect">
            <a:avLst/>
          </a:prstGeom>
        </p:spPr>
      </p:pic>
    </p:spTree>
    <p:extLst>
      <p:ext uri="{BB962C8B-B14F-4D97-AF65-F5344CB8AC3E}">
        <p14:creationId xmlns:p14="http://schemas.microsoft.com/office/powerpoint/2010/main" val="7504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AEB0E41-3E6A-15B9-C6D6-F67826769F4C}"/>
                  </a:ext>
                </a:extLst>
              </p:cNvPr>
              <p:cNvSpPr>
                <a:spLocks noGrp="1"/>
              </p:cNvSpPr>
              <p:nvPr>
                <p:ph idx="1"/>
              </p:nvPr>
            </p:nvSpPr>
            <p:spPr>
              <a:xfrm>
                <a:off x="0" y="940908"/>
                <a:ext cx="7821038" cy="5612295"/>
              </a:xfrm>
            </p:spPr>
            <p:txBody>
              <a:bodyPr/>
              <a:lstStyle/>
              <a:p>
                <a:r>
                  <a:rPr lang="en-US" dirty="0"/>
                  <a:t>There are two main length scales which govern the properties of superconductors</a:t>
                </a:r>
              </a:p>
              <a:p>
                <a:pPr marL="0" indent="0">
                  <a:buNone/>
                </a:pPr>
                <a:endParaRPr lang="en-US" dirty="0"/>
              </a:p>
              <a:p>
                <a:r>
                  <a:rPr lang="en-US" dirty="0"/>
                  <a:t>The penetration depth describes how far field can ‘penetrate’ into the superconductor</a:t>
                </a:r>
              </a:p>
              <a:p>
                <a:pPr marL="0" indent="0">
                  <a:buNone/>
                </a:pPr>
                <a:endParaRPr lang="en-US" dirty="0"/>
              </a:p>
              <a:p>
                <a:r>
                  <a:rPr lang="en-US" dirty="0"/>
                  <a:t>The coherence length gives a characteristic length for variations in the superconducting order parameter </a:t>
                </a:r>
              </a:p>
              <a:p>
                <a:pPr lvl="1"/>
                <a:r>
                  <a:rPr lang="en-US" dirty="0"/>
                  <a:t>The order parameter squared can be thought of as giving the density of superconducting electrons</a:t>
                </a:r>
              </a:p>
              <a:p>
                <a:endParaRPr lang="en-US" dirty="0"/>
              </a:p>
              <a:p>
                <a:r>
                  <a:rPr lang="en-US" dirty="0"/>
                  <a:t>The ratio of these two length scales is called the Ginzburg-Landau parameter, </a:t>
                </a:r>
                <a14:m>
                  <m:oMath xmlns:m="http://schemas.openxmlformats.org/officeDocument/2006/math">
                    <m:r>
                      <a:rPr lang="en-US" i="1">
                        <a:latin typeface="Cambria Math" panose="02040503050406030204" pitchFamily="18" charset="0"/>
                        <a:ea typeface="Cambria Math" panose="02040503050406030204" pitchFamily="18" charset="0"/>
                      </a:rPr>
                      <m:t>𝜅</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num>
                      <m:den>
                        <m:r>
                          <a:rPr lang="en-US" i="1">
                            <a:latin typeface="Cambria Math" panose="02040503050406030204" pitchFamily="18" charset="0"/>
                            <a:ea typeface="Cambria Math" panose="02040503050406030204" pitchFamily="18" charset="0"/>
                          </a:rPr>
                          <m:t>𝜉</m:t>
                        </m:r>
                      </m:den>
                    </m:f>
                  </m:oMath>
                </a14:m>
                <a:endParaRPr lang="en-US" dirty="0"/>
              </a:p>
              <a:p>
                <a:endParaRPr lang="en-US" dirty="0"/>
              </a:p>
            </p:txBody>
          </p:sp>
        </mc:Choice>
        <mc:Fallback xmlns="">
          <p:sp>
            <p:nvSpPr>
              <p:cNvPr id="2" name="Content Placeholder 1">
                <a:extLst>
                  <a:ext uri="{FF2B5EF4-FFF2-40B4-BE49-F238E27FC236}">
                    <a16:creationId xmlns:a16="http://schemas.microsoft.com/office/drawing/2014/main" id="{CAEB0E41-3E6A-15B9-C6D6-F67826769F4C}"/>
                  </a:ext>
                </a:extLst>
              </p:cNvPr>
              <p:cNvSpPr>
                <a:spLocks noGrp="1" noRot="1" noChangeAspect="1" noMove="1" noResize="1" noEditPoints="1" noAdjustHandles="1" noChangeArrowheads="1" noChangeShapeType="1" noTextEdit="1"/>
              </p:cNvSpPr>
              <p:nvPr>
                <p:ph idx="1"/>
              </p:nvPr>
            </p:nvSpPr>
            <p:spPr>
              <a:xfrm>
                <a:off x="0" y="940908"/>
                <a:ext cx="7821038" cy="5612295"/>
              </a:xfrm>
              <a:blipFill>
                <a:blip r:embed="rId3"/>
                <a:stretch>
                  <a:fillRect l="-1013" t="-760" r="-124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5354352-4989-A589-0F3D-C4C05A10F7CC}"/>
              </a:ext>
            </a:extLst>
          </p:cNvPr>
          <p:cNvSpPr>
            <a:spLocks noGrp="1"/>
          </p:cNvSpPr>
          <p:nvPr>
            <p:ph type="title"/>
          </p:nvPr>
        </p:nvSpPr>
        <p:spPr/>
        <p:txBody>
          <a:bodyPr/>
          <a:lstStyle/>
          <a:p>
            <a:r>
              <a:rPr lang="en-US" dirty="0"/>
              <a:t>Superconducting Length Scales</a:t>
            </a:r>
          </a:p>
        </p:txBody>
      </p:sp>
      <p:sp>
        <p:nvSpPr>
          <p:cNvPr id="4" name="Date Placeholder 3">
            <a:extLst>
              <a:ext uri="{FF2B5EF4-FFF2-40B4-BE49-F238E27FC236}">
                <a16:creationId xmlns:a16="http://schemas.microsoft.com/office/drawing/2014/main" id="{257A7B46-2D95-B5ED-63A2-A88ACD2A6BEE}"/>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B76ADFC8-B4A3-D4F8-A78D-68E683E4F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A5041-2897-5FFB-71D5-D45581A17959}"/>
              </a:ext>
            </a:extLst>
          </p:cNvPr>
          <p:cNvSpPr>
            <a:spLocks noGrp="1"/>
          </p:cNvSpPr>
          <p:nvPr>
            <p:ph type="sldNum" sz="quarter" idx="12"/>
          </p:nvPr>
        </p:nvSpPr>
        <p:spPr/>
        <p:txBody>
          <a:bodyPr/>
          <a:lstStyle/>
          <a:p>
            <a:fld id="{921CBE81-14BD-7343-B359-01BCBA3179F9}" type="slidenum">
              <a:rPr lang="en-US" smtClean="0"/>
              <a:t>3</a:t>
            </a:fld>
            <a:endParaRPr lang="en-US"/>
          </a:p>
        </p:txBody>
      </p:sp>
      <p:pic>
        <p:nvPicPr>
          <p:cNvPr id="7" name="Picture 6" descr="Diagram&#10;&#10;Description automatically generated">
            <a:extLst>
              <a:ext uri="{FF2B5EF4-FFF2-40B4-BE49-F238E27FC236}">
                <a16:creationId xmlns:a16="http://schemas.microsoft.com/office/drawing/2014/main" id="{AF6964CC-C540-C0FF-5F22-D68415DE0A82}"/>
              </a:ext>
            </a:extLst>
          </p:cNvPr>
          <p:cNvPicPr>
            <a:picLocks noChangeAspect="1"/>
          </p:cNvPicPr>
          <p:nvPr/>
        </p:nvPicPr>
        <p:blipFill>
          <a:blip r:embed="rId4"/>
          <a:stretch>
            <a:fillRect/>
          </a:stretch>
        </p:blipFill>
        <p:spPr>
          <a:xfrm>
            <a:off x="7821038" y="1740813"/>
            <a:ext cx="4269362" cy="3376374"/>
          </a:xfrm>
          <a:prstGeom prst="rect">
            <a:avLst/>
          </a:prstGeom>
        </p:spPr>
      </p:pic>
      <p:cxnSp>
        <p:nvCxnSpPr>
          <p:cNvPr id="9" name="Straight Arrow Connector 8">
            <a:extLst>
              <a:ext uri="{FF2B5EF4-FFF2-40B4-BE49-F238E27FC236}">
                <a16:creationId xmlns:a16="http://schemas.microsoft.com/office/drawing/2014/main" id="{7035AA21-B3A6-25A2-4192-297F809C600B}"/>
              </a:ext>
            </a:extLst>
          </p:cNvPr>
          <p:cNvCxnSpPr>
            <a:cxnSpLocks/>
          </p:cNvCxnSpPr>
          <p:nvPr/>
        </p:nvCxnSpPr>
        <p:spPr>
          <a:xfrm>
            <a:off x="7081736" y="2577830"/>
            <a:ext cx="1566153" cy="171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8BA182-1ED0-B0DA-0E90-71F9C1E513FB}"/>
              </a:ext>
            </a:extLst>
          </p:cNvPr>
          <p:cNvCxnSpPr>
            <a:cxnSpLocks/>
          </p:cNvCxnSpPr>
          <p:nvPr/>
        </p:nvCxnSpPr>
        <p:spPr>
          <a:xfrm flipV="1">
            <a:off x="7641076" y="2850204"/>
            <a:ext cx="821988" cy="896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746A3-155E-0672-9EE7-B2C872BC5239}"/>
              </a:ext>
            </a:extLst>
          </p:cNvPr>
          <p:cNvSpPr>
            <a:spLocks noGrp="1"/>
          </p:cNvSpPr>
          <p:nvPr>
            <p:ph idx="1"/>
          </p:nvPr>
        </p:nvSpPr>
        <p:spPr/>
        <p:txBody>
          <a:bodyPr/>
          <a:lstStyle/>
          <a:p>
            <a:r>
              <a:rPr lang="en-US" dirty="0"/>
              <a:t>At temperatures below Tc, the state of the superconductor is determined by the externally applied field</a:t>
            </a:r>
          </a:p>
          <a:p>
            <a:r>
              <a:rPr lang="en-US" dirty="0"/>
              <a:t>Critical fields separate different superconducting states:</a:t>
            </a:r>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r>
              <a:rPr lang="en-US" dirty="0"/>
              <a:t>For SRF cavities, the superheating field is the main limiting factor when it comes to performance</a:t>
            </a:r>
          </a:p>
        </p:txBody>
      </p:sp>
      <p:sp>
        <p:nvSpPr>
          <p:cNvPr id="3" name="Title 2">
            <a:extLst>
              <a:ext uri="{FF2B5EF4-FFF2-40B4-BE49-F238E27FC236}">
                <a16:creationId xmlns:a16="http://schemas.microsoft.com/office/drawing/2014/main" id="{85B9781C-5320-787A-E70F-C28AA1E3EEE7}"/>
              </a:ext>
            </a:extLst>
          </p:cNvPr>
          <p:cNvSpPr>
            <a:spLocks noGrp="1"/>
          </p:cNvSpPr>
          <p:nvPr>
            <p:ph type="title"/>
          </p:nvPr>
        </p:nvSpPr>
        <p:spPr/>
        <p:txBody>
          <a:bodyPr/>
          <a:lstStyle/>
          <a:p>
            <a:r>
              <a:rPr lang="en-US" dirty="0"/>
              <a:t>Critical Fields</a:t>
            </a:r>
          </a:p>
        </p:txBody>
      </p:sp>
      <p:sp>
        <p:nvSpPr>
          <p:cNvPr id="4" name="Date Placeholder 3">
            <a:extLst>
              <a:ext uri="{FF2B5EF4-FFF2-40B4-BE49-F238E27FC236}">
                <a16:creationId xmlns:a16="http://schemas.microsoft.com/office/drawing/2014/main" id="{B84657D2-991A-0B8B-694F-3EC5D1AA78CA}"/>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FCEC3256-B09E-DFC9-F25B-67477B9C6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28DEA-B2F6-39FA-841E-B8C01930F6CC}"/>
              </a:ext>
            </a:extLst>
          </p:cNvPr>
          <p:cNvSpPr>
            <a:spLocks noGrp="1"/>
          </p:cNvSpPr>
          <p:nvPr>
            <p:ph type="sldNum" sz="quarter" idx="12"/>
          </p:nvPr>
        </p:nvSpPr>
        <p:spPr/>
        <p:txBody>
          <a:bodyPr/>
          <a:lstStyle/>
          <a:p>
            <a:fld id="{921CBE81-14BD-7343-B359-01BCBA3179F9}" type="slidenum">
              <a:rPr lang="en-US" smtClean="0"/>
              <a:t>4</a:t>
            </a:fld>
            <a:endParaRPr lang="en-US"/>
          </a:p>
        </p:txBody>
      </p:sp>
      <p:pic>
        <p:nvPicPr>
          <p:cNvPr id="8" name="Picture 4">
            <a:extLst>
              <a:ext uri="{FF2B5EF4-FFF2-40B4-BE49-F238E27FC236}">
                <a16:creationId xmlns:a16="http://schemas.microsoft.com/office/drawing/2014/main" id="{4E285B85-9BF9-FE24-8131-34E35C34F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745" y="1939251"/>
            <a:ext cx="2869710" cy="3615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hart, pie chart">
            <a:extLst>
              <a:ext uri="{FF2B5EF4-FFF2-40B4-BE49-F238E27FC236}">
                <a16:creationId xmlns:a16="http://schemas.microsoft.com/office/drawing/2014/main" id="{0C0EF897-6727-2083-8A79-62A0F92427AF}"/>
              </a:ext>
            </a:extLst>
          </p:cNvPr>
          <p:cNvPicPr>
            <a:picLocks noChangeAspect="1"/>
          </p:cNvPicPr>
          <p:nvPr/>
        </p:nvPicPr>
        <p:blipFill>
          <a:blip r:embed="rId3"/>
          <a:stretch>
            <a:fillRect/>
          </a:stretch>
        </p:blipFill>
        <p:spPr>
          <a:xfrm>
            <a:off x="1241896" y="2558086"/>
            <a:ext cx="5197816" cy="3210416"/>
          </a:xfrm>
          <a:prstGeom prst="rect">
            <a:avLst/>
          </a:prstGeom>
        </p:spPr>
      </p:pic>
      <p:pic>
        <p:nvPicPr>
          <p:cNvPr id="15" name="Picture 14" descr="Diagram&#10;&#10;Description automatically generated">
            <a:extLst>
              <a:ext uri="{FF2B5EF4-FFF2-40B4-BE49-F238E27FC236}">
                <a16:creationId xmlns:a16="http://schemas.microsoft.com/office/drawing/2014/main" id="{B65C4C56-C56F-020F-C495-92787DA92C01}"/>
              </a:ext>
            </a:extLst>
          </p:cNvPr>
          <p:cNvPicPr>
            <a:picLocks noChangeAspect="1"/>
          </p:cNvPicPr>
          <p:nvPr/>
        </p:nvPicPr>
        <p:blipFill>
          <a:blip r:embed="rId4"/>
          <a:stretch>
            <a:fillRect/>
          </a:stretch>
        </p:blipFill>
        <p:spPr>
          <a:xfrm>
            <a:off x="1241896" y="2558086"/>
            <a:ext cx="5197816" cy="3210416"/>
          </a:xfrm>
          <a:prstGeom prst="rect">
            <a:avLst/>
          </a:prstGeom>
        </p:spPr>
      </p:pic>
      <p:cxnSp>
        <p:nvCxnSpPr>
          <p:cNvPr id="10" name="Straight Arrow Connector 9">
            <a:extLst>
              <a:ext uri="{FF2B5EF4-FFF2-40B4-BE49-F238E27FC236}">
                <a16:creationId xmlns:a16="http://schemas.microsoft.com/office/drawing/2014/main" id="{BE9EBC33-35F5-7BFA-6952-85693C12572A}"/>
              </a:ext>
            </a:extLst>
          </p:cNvPr>
          <p:cNvCxnSpPr>
            <a:cxnSpLocks/>
          </p:cNvCxnSpPr>
          <p:nvPr/>
        </p:nvCxnSpPr>
        <p:spPr>
          <a:xfrm>
            <a:off x="6011694" y="3112851"/>
            <a:ext cx="2898842" cy="544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8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22F3A07-555F-608B-3A34-01852A960576}"/>
                  </a:ext>
                </a:extLst>
              </p:cNvPr>
              <p:cNvSpPr>
                <a:spLocks noGrp="1"/>
              </p:cNvSpPr>
              <p:nvPr>
                <p:ph idx="1"/>
              </p:nvPr>
            </p:nvSpPr>
            <p:spPr>
              <a:xfrm>
                <a:off x="0" y="1495385"/>
                <a:ext cx="7733489" cy="5612295"/>
              </a:xfrm>
            </p:spPr>
            <p:txBody>
              <a:bodyPr/>
              <a:lstStyle/>
              <a:p>
                <a:r>
                  <a:rPr lang="en-US" dirty="0"/>
                  <a:t>These lengths also determine the size of vortices (for type II superconductors)</a:t>
                </a:r>
              </a:p>
              <a:p>
                <a:endParaRPr lang="en-US" dirty="0"/>
              </a:p>
              <a:p>
                <a:r>
                  <a:rPr lang="en-US" dirty="0"/>
                  <a:t>Coherence length gives size of the normal core</a:t>
                </a:r>
              </a:p>
              <a:p>
                <a:endParaRPr lang="en-US" dirty="0"/>
              </a:p>
              <a:p>
                <a:r>
                  <a:rPr lang="en-US" dirty="0"/>
                  <a:t>Penetration depth gives the size of the region where screening current flows around the vortex</a:t>
                </a:r>
              </a:p>
              <a:p>
                <a:endParaRPr lang="en-US" dirty="0"/>
              </a:p>
              <a:p>
                <a:r>
                  <a:rPr lang="en-US" dirty="0"/>
                  <a:t>This means that materials with different values of </a:t>
                </a:r>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t> will have different sized vortices</a:t>
                </a:r>
              </a:p>
            </p:txBody>
          </p:sp>
        </mc:Choice>
        <mc:Fallback xmlns="">
          <p:sp>
            <p:nvSpPr>
              <p:cNvPr id="2" name="Content Placeholder 1">
                <a:extLst>
                  <a:ext uri="{FF2B5EF4-FFF2-40B4-BE49-F238E27FC236}">
                    <a16:creationId xmlns:a16="http://schemas.microsoft.com/office/drawing/2014/main" id="{722F3A07-555F-608B-3A34-01852A960576}"/>
                  </a:ext>
                </a:extLst>
              </p:cNvPr>
              <p:cNvSpPr>
                <a:spLocks noGrp="1" noRot="1" noChangeAspect="1" noMove="1" noResize="1" noEditPoints="1" noAdjustHandles="1" noChangeArrowheads="1" noChangeShapeType="1" noTextEdit="1"/>
              </p:cNvSpPr>
              <p:nvPr>
                <p:ph idx="1"/>
              </p:nvPr>
            </p:nvSpPr>
            <p:spPr>
              <a:xfrm>
                <a:off x="0" y="1495385"/>
                <a:ext cx="7733489" cy="5612295"/>
              </a:xfrm>
              <a:blipFill>
                <a:blip r:embed="rId3"/>
                <a:stretch>
                  <a:fillRect l="-1024" t="-76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C3A8113-1FA1-DA57-75AD-BE1104655ED2}"/>
              </a:ext>
            </a:extLst>
          </p:cNvPr>
          <p:cNvSpPr>
            <a:spLocks noGrp="1"/>
          </p:cNvSpPr>
          <p:nvPr>
            <p:ph type="title"/>
          </p:nvPr>
        </p:nvSpPr>
        <p:spPr/>
        <p:txBody>
          <a:bodyPr/>
          <a:lstStyle/>
          <a:p>
            <a:r>
              <a:rPr lang="en-US" dirty="0"/>
              <a:t>Length Scales in the Vortex State</a:t>
            </a:r>
          </a:p>
        </p:txBody>
      </p:sp>
      <p:sp>
        <p:nvSpPr>
          <p:cNvPr id="4" name="Date Placeholder 3">
            <a:extLst>
              <a:ext uri="{FF2B5EF4-FFF2-40B4-BE49-F238E27FC236}">
                <a16:creationId xmlns:a16="http://schemas.microsoft.com/office/drawing/2014/main" id="{218A8F0A-283C-084F-FB66-561F2CCA47BA}"/>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BC012870-8A62-1277-C104-181A704D5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58E0A-579D-EFD9-4B1F-B4696E3F0353}"/>
              </a:ext>
            </a:extLst>
          </p:cNvPr>
          <p:cNvSpPr>
            <a:spLocks noGrp="1"/>
          </p:cNvSpPr>
          <p:nvPr>
            <p:ph type="sldNum" sz="quarter" idx="12"/>
          </p:nvPr>
        </p:nvSpPr>
        <p:spPr/>
        <p:txBody>
          <a:bodyPr/>
          <a:lstStyle/>
          <a:p>
            <a:fld id="{921CBE81-14BD-7343-B359-01BCBA3179F9}" type="slidenum">
              <a:rPr lang="en-US" smtClean="0"/>
              <a:t>5</a:t>
            </a:fld>
            <a:endParaRPr lang="en-US"/>
          </a:p>
        </p:txBody>
      </p:sp>
      <p:pic>
        <p:nvPicPr>
          <p:cNvPr id="1026" name="Picture 2" descr="Scales of a vortex. The core size is of the order of superconducting coherence length ξ, while the extent of supercurrent circulations is roughly equal to the much larger London penetration depth λ. This paper will work in the limit in which λ → ∞.">
            <a:extLst>
              <a:ext uri="{FF2B5EF4-FFF2-40B4-BE49-F238E27FC236}">
                <a16:creationId xmlns:a16="http://schemas.microsoft.com/office/drawing/2014/main" id="{E2EA5B35-CFF6-173C-65D0-5E3A64E7A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973" y="2081365"/>
            <a:ext cx="4495427" cy="299695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52799A7-2C67-06F4-0F46-F363436DDEDA}"/>
              </a:ext>
            </a:extLst>
          </p:cNvPr>
          <p:cNvSpPr txBox="1"/>
          <p:nvPr/>
        </p:nvSpPr>
        <p:spPr>
          <a:xfrm>
            <a:off x="9248534" y="5166950"/>
            <a:ext cx="2841866" cy="215444"/>
          </a:xfrm>
          <a:prstGeom prst="rect">
            <a:avLst/>
          </a:prstGeom>
          <a:noFill/>
        </p:spPr>
        <p:txBody>
          <a:bodyPr wrap="square" rtlCol="0">
            <a:spAutoFit/>
          </a:bodyPr>
          <a:lstStyle/>
          <a:p>
            <a:r>
              <a:rPr lang="en-US" sz="800" dirty="0"/>
              <a:t>Phys. Rev. B 73, 134511</a:t>
            </a:r>
          </a:p>
        </p:txBody>
      </p:sp>
      <p:cxnSp>
        <p:nvCxnSpPr>
          <p:cNvPr id="36" name="Straight Arrow Connector 35">
            <a:extLst>
              <a:ext uri="{FF2B5EF4-FFF2-40B4-BE49-F238E27FC236}">
                <a16:creationId xmlns:a16="http://schemas.microsoft.com/office/drawing/2014/main" id="{ACD710C1-76DC-C129-D24A-2BE867EF1BBF}"/>
              </a:ext>
            </a:extLst>
          </p:cNvPr>
          <p:cNvCxnSpPr/>
          <p:nvPr/>
        </p:nvCxnSpPr>
        <p:spPr>
          <a:xfrm>
            <a:off x="6731540" y="2976664"/>
            <a:ext cx="1284051" cy="45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472BF8-EEC6-4567-F74A-9643FA489FFB}"/>
              </a:ext>
            </a:extLst>
          </p:cNvPr>
          <p:cNvCxnSpPr/>
          <p:nvPr/>
        </p:nvCxnSpPr>
        <p:spPr>
          <a:xfrm flipV="1">
            <a:off x="7179013" y="3836225"/>
            <a:ext cx="415960" cy="346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4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37C26C54-1C02-4953-D79E-897FAC7BAE80}"/>
                  </a:ext>
                </a:extLst>
              </p:cNvPr>
              <p:cNvSpPr>
                <a:spLocks noGrp="1"/>
              </p:cNvSpPr>
              <p:nvPr>
                <p:ph idx="1"/>
              </p:nvPr>
            </p:nvSpPr>
            <p:spPr/>
            <p:txBody>
              <a:bodyPr/>
              <a:lstStyle/>
              <a:p>
                <a:r>
                  <a:rPr lang="en-US" dirty="0"/>
                  <a:t>Field enhancement is a superconducting phenomenon in which rough surface structures lead to larger (enhanced) magnetic field magnitude near the surface.</a:t>
                </a:r>
              </a:p>
              <a:p>
                <a:r>
                  <a:rPr lang="en-US" dirty="0"/>
                  <a:t>When near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𝑠h</m:t>
                        </m:r>
                      </m:sub>
                    </m:sSub>
                  </m:oMath>
                </a14:m>
                <a:r>
                  <a:rPr lang="en-US" dirty="0"/>
                  <a:t>, this enhanced field could lead to vortex nucleation </a:t>
                </a:r>
              </a:p>
              <a:p>
                <a:r>
                  <a:rPr lang="en-US" dirty="0"/>
                  <a:t>The size and shape of these surface defects determines their impact</a:t>
                </a:r>
              </a:p>
              <a:p>
                <a:r>
                  <a:rPr lang="en-US" dirty="0"/>
                  <a:t>Our goal is to perform simulations capable of producing field enhancement and make predictions for how different surface defects impact SRF performance</a:t>
                </a:r>
              </a:p>
              <a:p>
                <a:endParaRPr lang="en-US" dirty="0"/>
              </a:p>
              <a:p>
                <a:endParaRPr lang="en-US" dirty="0"/>
              </a:p>
            </p:txBody>
          </p:sp>
        </mc:Choice>
        <mc:Fallback xmlns="">
          <p:sp>
            <p:nvSpPr>
              <p:cNvPr id="2" name="Content Placeholder 1">
                <a:extLst>
                  <a:ext uri="{FF2B5EF4-FFF2-40B4-BE49-F238E27FC236}">
                    <a16:creationId xmlns:a16="http://schemas.microsoft.com/office/drawing/2014/main" id="{37C26C54-1C02-4953-D79E-897FAC7BAE80}"/>
                  </a:ext>
                </a:extLst>
              </p:cNvPr>
              <p:cNvSpPr>
                <a:spLocks noGrp="1" noRot="1" noChangeAspect="1" noMove="1" noResize="1" noEditPoints="1" noAdjustHandles="1" noChangeArrowheads="1" noChangeShapeType="1" noTextEdit="1"/>
              </p:cNvSpPr>
              <p:nvPr>
                <p:ph idx="1"/>
              </p:nvPr>
            </p:nvSpPr>
            <p:spPr>
              <a:blipFill>
                <a:blip r:embed="rId3"/>
                <a:stretch>
                  <a:fillRect l="-650" t="-76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62A22AE-5BF4-2FC0-3A43-DC1703BA70C3}"/>
              </a:ext>
            </a:extLst>
          </p:cNvPr>
          <p:cNvSpPr>
            <a:spLocks noGrp="1"/>
          </p:cNvSpPr>
          <p:nvPr>
            <p:ph type="title"/>
          </p:nvPr>
        </p:nvSpPr>
        <p:spPr/>
        <p:txBody>
          <a:bodyPr/>
          <a:lstStyle/>
          <a:p>
            <a:r>
              <a:rPr lang="en-US" dirty="0"/>
              <a:t>Field Enhancement and Surface Roughness</a:t>
            </a:r>
          </a:p>
        </p:txBody>
      </p:sp>
      <p:sp>
        <p:nvSpPr>
          <p:cNvPr id="4" name="Date Placeholder 3">
            <a:extLst>
              <a:ext uri="{FF2B5EF4-FFF2-40B4-BE49-F238E27FC236}">
                <a16:creationId xmlns:a16="http://schemas.microsoft.com/office/drawing/2014/main" id="{E39567F2-704F-816C-8A66-9A7750CA9F1B}"/>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05D5F898-565F-34C9-A711-48A711DA2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B8E88-ADD8-2801-8AAA-9F5E7501C130}"/>
              </a:ext>
            </a:extLst>
          </p:cNvPr>
          <p:cNvSpPr>
            <a:spLocks noGrp="1"/>
          </p:cNvSpPr>
          <p:nvPr>
            <p:ph type="sldNum" sz="quarter" idx="12"/>
          </p:nvPr>
        </p:nvSpPr>
        <p:spPr/>
        <p:txBody>
          <a:bodyPr/>
          <a:lstStyle/>
          <a:p>
            <a:fld id="{921CBE81-14BD-7343-B359-01BCBA3179F9}" type="slidenum">
              <a:rPr lang="en-US" smtClean="0"/>
              <a:t>6</a:t>
            </a:fld>
            <a:endParaRPr lang="en-US"/>
          </a:p>
        </p:txBody>
      </p:sp>
      <p:pic>
        <p:nvPicPr>
          <p:cNvPr id="8" name="Picture 7">
            <a:extLst>
              <a:ext uri="{FF2B5EF4-FFF2-40B4-BE49-F238E27FC236}">
                <a16:creationId xmlns:a16="http://schemas.microsoft.com/office/drawing/2014/main" id="{E83019BF-F36F-D0C1-50F1-2FF5B020A7A8}"/>
              </a:ext>
            </a:extLst>
          </p:cNvPr>
          <p:cNvPicPr>
            <a:picLocks noChangeAspect="1"/>
          </p:cNvPicPr>
          <p:nvPr/>
        </p:nvPicPr>
        <p:blipFill>
          <a:blip r:embed="rId4"/>
          <a:stretch>
            <a:fillRect/>
          </a:stretch>
        </p:blipFill>
        <p:spPr>
          <a:xfrm>
            <a:off x="3218459" y="3467482"/>
            <a:ext cx="3794555" cy="2991729"/>
          </a:xfrm>
          <a:prstGeom prst="rect">
            <a:avLst/>
          </a:prstGeom>
        </p:spPr>
      </p:pic>
      <p:pic>
        <p:nvPicPr>
          <p:cNvPr id="10" name="Picture 9">
            <a:extLst>
              <a:ext uri="{FF2B5EF4-FFF2-40B4-BE49-F238E27FC236}">
                <a16:creationId xmlns:a16="http://schemas.microsoft.com/office/drawing/2014/main" id="{B73DA5CE-FEF8-FE31-AA60-D9F9BE8E6DD6}"/>
              </a:ext>
            </a:extLst>
          </p:cNvPr>
          <p:cNvPicPr>
            <a:picLocks noChangeAspect="1"/>
          </p:cNvPicPr>
          <p:nvPr/>
        </p:nvPicPr>
        <p:blipFill>
          <a:blip r:embed="rId5"/>
          <a:stretch>
            <a:fillRect/>
          </a:stretch>
        </p:blipFill>
        <p:spPr>
          <a:xfrm>
            <a:off x="3214196" y="3466709"/>
            <a:ext cx="3795380" cy="3011552"/>
          </a:xfrm>
          <a:prstGeom prst="rect">
            <a:avLst/>
          </a:prstGeom>
        </p:spPr>
      </p:pic>
      <p:pic>
        <p:nvPicPr>
          <p:cNvPr id="12" name="Picture 11">
            <a:extLst>
              <a:ext uri="{FF2B5EF4-FFF2-40B4-BE49-F238E27FC236}">
                <a16:creationId xmlns:a16="http://schemas.microsoft.com/office/drawing/2014/main" id="{49779D1D-1B04-E2BE-0559-6AA549A73356}"/>
              </a:ext>
            </a:extLst>
          </p:cNvPr>
          <p:cNvPicPr>
            <a:picLocks noChangeAspect="1"/>
          </p:cNvPicPr>
          <p:nvPr/>
        </p:nvPicPr>
        <p:blipFill>
          <a:blip r:embed="rId6"/>
          <a:stretch>
            <a:fillRect/>
          </a:stretch>
        </p:blipFill>
        <p:spPr>
          <a:xfrm>
            <a:off x="3210758" y="3457185"/>
            <a:ext cx="3788504" cy="3011551"/>
          </a:xfrm>
          <a:prstGeom prst="rect">
            <a:avLst/>
          </a:prstGeom>
        </p:spPr>
      </p:pic>
      <p:sp>
        <p:nvSpPr>
          <p:cNvPr id="7" name="Oval 6">
            <a:extLst>
              <a:ext uri="{FF2B5EF4-FFF2-40B4-BE49-F238E27FC236}">
                <a16:creationId xmlns:a16="http://schemas.microsoft.com/office/drawing/2014/main" id="{85E54E64-A98C-C4BA-ED2C-A4DC98A2C587}"/>
              </a:ext>
            </a:extLst>
          </p:cNvPr>
          <p:cNvSpPr/>
          <p:nvPr/>
        </p:nvSpPr>
        <p:spPr>
          <a:xfrm>
            <a:off x="4706112" y="4337685"/>
            <a:ext cx="865632" cy="4998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1F80E08-3E4D-297B-3559-A49DBF931886}"/>
              </a:ext>
            </a:extLst>
          </p:cNvPr>
          <p:cNvCxnSpPr/>
          <p:nvPr/>
        </p:nvCxnSpPr>
        <p:spPr>
          <a:xfrm flipV="1">
            <a:off x="2182368" y="4581525"/>
            <a:ext cx="2414016" cy="658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EB92EB4-E0C7-39E6-BA5A-F03B0AE08FA9}"/>
              </a:ext>
            </a:extLst>
          </p:cNvPr>
          <p:cNvSpPr txBox="1"/>
          <p:nvPr/>
        </p:nvSpPr>
        <p:spPr>
          <a:xfrm>
            <a:off x="0" y="5093326"/>
            <a:ext cx="2414016" cy="369332"/>
          </a:xfrm>
          <a:prstGeom prst="rect">
            <a:avLst/>
          </a:prstGeom>
          <a:noFill/>
        </p:spPr>
        <p:txBody>
          <a:bodyPr wrap="square" rtlCol="0">
            <a:spAutoFit/>
          </a:bodyPr>
          <a:lstStyle/>
          <a:p>
            <a:r>
              <a:rPr lang="en-US" dirty="0"/>
              <a:t>Field Enhancement!</a:t>
            </a:r>
          </a:p>
        </p:txBody>
      </p:sp>
      <p:graphicFrame>
        <p:nvGraphicFramePr>
          <p:cNvPr id="15" name="Table 15">
            <a:extLst>
              <a:ext uri="{FF2B5EF4-FFF2-40B4-BE49-F238E27FC236}">
                <a16:creationId xmlns:a16="http://schemas.microsoft.com/office/drawing/2014/main" id="{C1F7CE5E-F5D4-BA76-B83D-33EA8B0CB3A2}"/>
              </a:ext>
            </a:extLst>
          </p:cNvPr>
          <p:cNvGraphicFramePr>
            <a:graphicFrameLocks noGrp="1"/>
          </p:cNvGraphicFramePr>
          <p:nvPr>
            <p:extLst>
              <p:ext uri="{D42A27DB-BD31-4B8C-83A1-F6EECF244321}">
                <p14:modId xmlns:p14="http://schemas.microsoft.com/office/powerpoint/2010/main" val="651109153"/>
              </p:ext>
            </p:extLst>
          </p:nvPr>
        </p:nvGraphicFramePr>
        <p:xfrm>
          <a:off x="7119304" y="4350138"/>
          <a:ext cx="4971096" cy="1407160"/>
        </p:xfrm>
        <a:graphic>
          <a:graphicData uri="http://schemas.openxmlformats.org/drawingml/2006/table">
            <a:tbl>
              <a:tblPr firstRow="1" bandRow="1">
                <a:tableStyleId>{5C22544A-7EE6-4342-B048-85BDC9FD1C3A}</a:tableStyleId>
              </a:tblPr>
              <a:tblGrid>
                <a:gridCol w="1657032">
                  <a:extLst>
                    <a:ext uri="{9D8B030D-6E8A-4147-A177-3AD203B41FA5}">
                      <a16:colId xmlns:a16="http://schemas.microsoft.com/office/drawing/2014/main" val="3484613437"/>
                    </a:ext>
                  </a:extLst>
                </a:gridCol>
                <a:gridCol w="1657032">
                  <a:extLst>
                    <a:ext uri="{9D8B030D-6E8A-4147-A177-3AD203B41FA5}">
                      <a16:colId xmlns:a16="http://schemas.microsoft.com/office/drawing/2014/main" val="1088211318"/>
                    </a:ext>
                  </a:extLst>
                </a:gridCol>
                <a:gridCol w="1657032">
                  <a:extLst>
                    <a:ext uri="{9D8B030D-6E8A-4147-A177-3AD203B41FA5}">
                      <a16:colId xmlns:a16="http://schemas.microsoft.com/office/drawing/2014/main" val="1393279472"/>
                    </a:ext>
                  </a:extLst>
                </a:gridCol>
              </a:tblGrid>
              <a:tr h="370840">
                <a:tc>
                  <a:txBody>
                    <a:bodyPr/>
                    <a:lstStyle/>
                    <a:p>
                      <a:pPr algn="ctr"/>
                      <a:endParaRPr lang="en-US" sz="1400" dirty="0"/>
                    </a:p>
                  </a:txBody>
                  <a:tcPr/>
                </a:tc>
                <a:tc>
                  <a:txBody>
                    <a:bodyPr/>
                    <a:lstStyle/>
                    <a:p>
                      <a:pPr algn="ctr"/>
                      <a:r>
                        <a:rPr lang="en-US" sz="1400" dirty="0"/>
                        <a:t>Nb</a:t>
                      </a:r>
                    </a:p>
                  </a:txBody>
                  <a:tcPr/>
                </a:tc>
                <a:tc>
                  <a:txBody>
                    <a:bodyPr/>
                    <a:lstStyle/>
                    <a:p>
                      <a:pPr algn="ctr"/>
                      <a:r>
                        <a:rPr lang="en-US" sz="1400" dirty="0"/>
                        <a:t>Nb</a:t>
                      </a:r>
                      <a:r>
                        <a:rPr lang="en-US" sz="1400" baseline="-25000" dirty="0"/>
                        <a:t>3</a:t>
                      </a:r>
                      <a:r>
                        <a:rPr lang="en-US" sz="1400" baseline="0" dirty="0"/>
                        <a:t>Sn</a:t>
                      </a:r>
                      <a:endParaRPr lang="en-US" sz="1400" dirty="0"/>
                    </a:p>
                  </a:txBody>
                  <a:tcPr/>
                </a:tc>
                <a:extLst>
                  <a:ext uri="{0D108BD9-81ED-4DB2-BD59-A6C34878D82A}">
                    <a16:rowId xmlns:a16="http://schemas.microsoft.com/office/drawing/2014/main" val="869306221"/>
                  </a:ext>
                </a:extLst>
              </a:tr>
              <a:tr h="370840">
                <a:tc>
                  <a:txBody>
                    <a:bodyPr/>
                    <a:lstStyle/>
                    <a:p>
                      <a:pPr algn="ctr"/>
                      <a:r>
                        <a:rPr lang="en-US" sz="1400" dirty="0"/>
                        <a:t>Penetration Depth (nm)</a:t>
                      </a:r>
                    </a:p>
                  </a:txBody>
                  <a:tcPr/>
                </a:tc>
                <a:tc>
                  <a:txBody>
                    <a:bodyPr/>
                    <a:lstStyle/>
                    <a:p>
                      <a:pPr algn="ctr"/>
                      <a:r>
                        <a:rPr lang="en-US" sz="1400" dirty="0"/>
                        <a:t>~40</a:t>
                      </a:r>
                    </a:p>
                  </a:txBody>
                  <a:tcPr/>
                </a:tc>
                <a:tc>
                  <a:txBody>
                    <a:bodyPr/>
                    <a:lstStyle/>
                    <a:p>
                      <a:pPr algn="ctr"/>
                      <a:r>
                        <a:rPr lang="en-US" sz="1400" dirty="0"/>
                        <a:t>~100</a:t>
                      </a:r>
                    </a:p>
                  </a:txBody>
                  <a:tcPr/>
                </a:tc>
                <a:extLst>
                  <a:ext uri="{0D108BD9-81ED-4DB2-BD59-A6C34878D82A}">
                    <a16:rowId xmlns:a16="http://schemas.microsoft.com/office/drawing/2014/main" val="109777623"/>
                  </a:ext>
                </a:extLst>
              </a:tr>
              <a:tr h="370840">
                <a:tc>
                  <a:txBody>
                    <a:bodyPr/>
                    <a:lstStyle/>
                    <a:p>
                      <a:pPr algn="ctr"/>
                      <a:r>
                        <a:rPr lang="en-US" sz="1400" dirty="0"/>
                        <a:t>Coherence Length (nm)</a:t>
                      </a:r>
                    </a:p>
                  </a:txBody>
                  <a:tcPr/>
                </a:tc>
                <a:tc>
                  <a:txBody>
                    <a:bodyPr/>
                    <a:lstStyle/>
                    <a:p>
                      <a:pPr algn="ctr"/>
                      <a:r>
                        <a:rPr lang="en-US" sz="1400" dirty="0"/>
                        <a:t>~40</a:t>
                      </a:r>
                    </a:p>
                  </a:txBody>
                  <a:tcPr/>
                </a:tc>
                <a:tc>
                  <a:txBody>
                    <a:bodyPr/>
                    <a:lstStyle/>
                    <a:p>
                      <a:pPr algn="ctr"/>
                      <a:r>
                        <a:rPr lang="en-US" sz="1400" dirty="0"/>
                        <a:t>~4</a:t>
                      </a:r>
                    </a:p>
                  </a:txBody>
                  <a:tcPr/>
                </a:tc>
                <a:extLst>
                  <a:ext uri="{0D108BD9-81ED-4DB2-BD59-A6C34878D82A}">
                    <a16:rowId xmlns:a16="http://schemas.microsoft.com/office/drawing/2014/main" val="2195565071"/>
                  </a:ext>
                </a:extLst>
              </a:tr>
            </a:tbl>
          </a:graphicData>
        </a:graphic>
      </p:graphicFrame>
    </p:spTree>
    <p:extLst>
      <p:ext uri="{BB962C8B-B14F-4D97-AF65-F5344CB8AC3E}">
        <p14:creationId xmlns:p14="http://schemas.microsoft.com/office/powerpoint/2010/main" val="42170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19BD3A-C990-4ABE-B55E-4825F2A2ACCD}"/>
              </a:ext>
            </a:extLst>
          </p:cNvPr>
          <p:cNvSpPr>
            <a:spLocks noGrp="1"/>
          </p:cNvSpPr>
          <p:nvPr>
            <p:ph idx="1"/>
          </p:nvPr>
        </p:nvSpPr>
        <p:spPr>
          <a:xfrm>
            <a:off x="0" y="940908"/>
            <a:ext cx="6096000" cy="5612295"/>
          </a:xfrm>
        </p:spPr>
        <p:txBody>
          <a:bodyPr/>
          <a:lstStyle/>
          <a:p>
            <a:r>
              <a:rPr lang="en-US" sz="2200" dirty="0"/>
              <a:t>Phenomenological model, valid near Tc</a:t>
            </a:r>
          </a:p>
          <a:p>
            <a:endParaRPr lang="en-US" sz="2200" dirty="0"/>
          </a:p>
          <a:p>
            <a:r>
              <a:rPr lang="en-US" sz="2200" dirty="0"/>
              <a:t>TDGL is a reasonable mesoscopic model</a:t>
            </a:r>
          </a:p>
          <a:p>
            <a:pPr lvl="1"/>
            <a:r>
              <a:rPr lang="en-US" sz="1600" dirty="0"/>
              <a:t>Captures relevant SRF phenomena such as vortex dynamics</a:t>
            </a:r>
          </a:p>
          <a:p>
            <a:pPr lvl="1"/>
            <a:r>
              <a:rPr lang="en-US" sz="1600" dirty="0"/>
              <a:t>Reasonable computational cost</a:t>
            </a:r>
          </a:p>
          <a:p>
            <a:pPr lvl="1"/>
            <a:endParaRPr lang="en-US" sz="1600" dirty="0"/>
          </a:p>
          <a:p>
            <a:r>
              <a:rPr lang="en-US" sz="2200" dirty="0"/>
              <a:t>Solving the below equations for </a:t>
            </a:r>
            <a:r>
              <a:rPr lang="el-GR" sz="2200" dirty="0"/>
              <a:t>ψ</a:t>
            </a:r>
            <a:r>
              <a:rPr lang="en-US" sz="2200" dirty="0"/>
              <a:t> and A give important mesoscopic features</a:t>
            </a:r>
          </a:p>
          <a:p>
            <a:pPr lvl="1"/>
            <a:r>
              <a:rPr lang="en-US" sz="1600" dirty="0"/>
              <a:t>We use a finite element method to get solutions</a:t>
            </a:r>
          </a:p>
        </p:txBody>
      </p:sp>
      <p:sp>
        <p:nvSpPr>
          <p:cNvPr id="3" name="Title 2">
            <a:extLst>
              <a:ext uri="{FF2B5EF4-FFF2-40B4-BE49-F238E27FC236}">
                <a16:creationId xmlns:a16="http://schemas.microsoft.com/office/drawing/2014/main" id="{245F19FC-DB1C-4D18-AAA4-86A652F30437}"/>
              </a:ext>
            </a:extLst>
          </p:cNvPr>
          <p:cNvSpPr>
            <a:spLocks noGrp="1"/>
          </p:cNvSpPr>
          <p:nvPr>
            <p:ph type="title"/>
          </p:nvPr>
        </p:nvSpPr>
        <p:spPr/>
        <p:txBody>
          <a:bodyPr/>
          <a:lstStyle/>
          <a:p>
            <a:r>
              <a:rPr lang="en-US" dirty="0"/>
              <a:t>Time-Dependent Ginzburg-Landau Theory</a:t>
            </a:r>
          </a:p>
        </p:txBody>
      </p:sp>
      <p:sp>
        <p:nvSpPr>
          <p:cNvPr id="4" name="Date Placeholder 3">
            <a:extLst>
              <a:ext uri="{FF2B5EF4-FFF2-40B4-BE49-F238E27FC236}">
                <a16:creationId xmlns:a16="http://schemas.microsoft.com/office/drawing/2014/main" id="{06B050A3-71DF-406D-B2BC-90BA58DD216F}"/>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2FC3AA5C-DA71-427F-9C01-A3E904B5B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302D4-761E-4FDF-B278-F87CB0745435}"/>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9" name="Picture 8">
            <a:extLst>
              <a:ext uri="{FF2B5EF4-FFF2-40B4-BE49-F238E27FC236}">
                <a16:creationId xmlns:a16="http://schemas.microsoft.com/office/drawing/2014/main" id="{5D435343-BC9E-4B19-8FAD-4C29F637991D}"/>
              </a:ext>
            </a:extLst>
          </p:cNvPr>
          <p:cNvPicPr>
            <a:picLocks noChangeAspect="1"/>
          </p:cNvPicPr>
          <p:nvPr/>
        </p:nvPicPr>
        <p:blipFill>
          <a:blip r:embed="rId3"/>
          <a:stretch>
            <a:fillRect/>
          </a:stretch>
        </p:blipFill>
        <p:spPr>
          <a:xfrm>
            <a:off x="920513" y="4273306"/>
            <a:ext cx="10350974" cy="2279897"/>
          </a:xfrm>
          <a:prstGeom prst="rect">
            <a:avLst/>
          </a:prstGeom>
        </p:spPr>
      </p:pic>
      <p:pic>
        <p:nvPicPr>
          <p:cNvPr id="1026" name="Picture 2">
            <a:extLst>
              <a:ext uri="{FF2B5EF4-FFF2-40B4-BE49-F238E27FC236}">
                <a16:creationId xmlns:a16="http://schemas.microsoft.com/office/drawing/2014/main" id="{3944EA5C-EF54-4070-B1B3-32F30A880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516" y="929645"/>
            <a:ext cx="4760388" cy="357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46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E8F3A-7E51-AF1A-62DB-3396DBFC26DB}"/>
              </a:ext>
            </a:extLst>
          </p:cNvPr>
          <p:cNvSpPr>
            <a:spLocks noGrp="1"/>
          </p:cNvSpPr>
          <p:nvPr>
            <p:ph idx="1"/>
          </p:nvPr>
        </p:nvSpPr>
        <p:spPr>
          <a:xfrm>
            <a:off x="0" y="940908"/>
            <a:ext cx="7110554" cy="5612295"/>
          </a:xfrm>
        </p:spPr>
        <p:txBody>
          <a:bodyPr/>
          <a:lstStyle/>
          <a:p>
            <a:r>
              <a:rPr lang="en-US" dirty="0"/>
              <a:t>The boundary conditions for TDGL are:</a:t>
            </a:r>
          </a:p>
          <a:p>
            <a:endParaRPr lang="en-US" dirty="0"/>
          </a:p>
          <a:p>
            <a:endParaRPr lang="en-US" dirty="0"/>
          </a:p>
          <a:p>
            <a:endParaRPr lang="en-US" dirty="0"/>
          </a:p>
          <a:p>
            <a:r>
              <a:rPr lang="en-US" dirty="0"/>
              <a:t>These equations ensure no current can flow out of the superconductor</a:t>
            </a:r>
          </a:p>
          <a:p>
            <a:endParaRPr lang="en-US" dirty="0"/>
          </a:p>
          <a:p>
            <a:r>
              <a:rPr lang="en-US" dirty="0"/>
              <a:t>To apply external magnetic field on the boundary we additionally impose:</a:t>
            </a:r>
          </a:p>
          <a:p>
            <a:endParaRPr lang="en-US" dirty="0"/>
          </a:p>
          <a:p>
            <a:endParaRPr lang="en-US" dirty="0"/>
          </a:p>
          <a:p>
            <a:r>
              <a:rPr lang="en-US" b="1" dirty="0"/>
              <a:t>This prevents field enhancement!</a:t>
            </a:r>
          </a:p>
        </p:txBody>
      </p:sp>
      <p:sp>
        <p:nvSpPr>
          <p:cNvPr id="3" name="Title 2">
            <a:extLst>
              <a:ext uri="{FF2B5EF4-FFF2-40B4-BE49-F238E27FC236}">
                <a16:creationId xmlns:a16="http://schemas.microsoft.com/office/drawing/2014/main" id="{629276C4-9BF7-3F74-3845-1343AD9586B5}"/>
              </a:ext>
            </a:extLst>
          </p:cNvPr>
          <p:cNvSpPr>
            <a:spLocks noGrp="1"/>
          </p:cNvSpPr>
          <p:nvPr>
            <p:ph type="title"/>
          </p:nvPr>
        </p:nvSpPr>
        <p:spPr/>
        <p:txBody>
          <a:bodyPr/>
          <a:lstStyle/>
          <a:p>
            <a:r>
              <a:rPr lang="en-US" dirty="0"/>
              <a:t>Boundary Conditions</a:t>
            </a:r>
          </a:p>
        </p:txBody>
      </p:sp>
      <p:sp>
        <p:nvSpPr>
          <p:cNvPr id="4" name="Date Placeholder 3">
            <a:extLst>
              <a:ext uri="{FF2B5EF4-FFF2-40B4-BE49-F238E27FC236}">
                <a16:creationId xmlns:a16="http://schemas.microsoft.com/office/drawing/2014/main" id="{D1FD4986-8C2E-6302-5B0C-0462AAB06D1B}"/>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0F5AEA50-450B-91E6-1F97-1B9ECA989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2D542-260E-C4C8-D830-6F94F4B95612}"/>
              </a:ext>
            </a:extLst>
          </p:cNvPr>
          <p:cNvSpPr>
            <a:spLocks noGrp="1"/>
          </p:cNvSpPr>
          <p:nvPr>
            <p:ph type="sldNum" sz="quarter" idx="12"/>
          </p:nvPr>
        </p:nvSpPr>
        <p:spPr/>
        <p:txBody>
          <a:bodyPr/>
          <a:lstStyle/>
          <a:p>
            <a:fld id="{921CBE81-14BD-7343-B359-01BCBA3179F9}" type="slidenum">
              <a:rPr lang="en-US" smtClean="0"/>
              <a:t>8</a:t>
            </a:fld>
            <a:endParaRPr lang="en-US"/>
          </a:p>
        </p:txBody>
      </p:sp>
      <p:pic>
        <p:nvPicPr>
          <p:cNvPr id="8" name="Picture 7">
            <a:extLst>
              <a:ext uri="{FF2B5EF4-FFF2-40B4-BE49-F238E27FC236}">
                <a16:creationId xmlns:a16="http://schemas.microsoft.com/office/drawing/2014/main" id="{8D87C02D-D62F-8216-A571-7A6C116D071D}"/>
              </a:ext>
            </a:extLst>
          </p:cNvPr>
          <p:cNvPicPr>
            <a:picLocks noChangeAspect="1"/>
          </p:cNvPicPr>
          <p:nvPr/>
        </p:nvPicPr>
        <p:blipFill>
          <a:blip r:embed="rId2"/>
          <a:stretch>
            <a:fillRect/>
          </a:stretch>
        </p:blipFill>
        <p:spPr>
          <a:xfrm>
            <a:off x="2475989" y="1374253"/>
            <a:ext cx="1952898" cy="1171739"/>
          </a:xfrm>
          <a:prstGeom prst="rect">
            <a:avLst/>
          </a:prstGeom>
        </p:spPr>
      </p:pic>
      <p:pic>
        <p:nvPicPr>
          <p:cNvPr id="10" name="Picture 9">
            <a:extLst>
              <a:ext uri="{FF2B5EF4-FFF2-40B4-BE49-F238E27FC236}">
                <a16:creationId xmlns:a16="http://schemas.microsoft.com/office/drawing/2014/main" id="{5B7C0C4F-AD1C-8009-02CE-8A5B6C5BC7E9}"/>
              </a:ext>
            </a:extLst>
          </p:cNvPr>
          <p:cNvPicPr>
            <a:picLocks noChangeAspect="1"/>
          </p:cNvPicPr>
          <p:nvPr/>
        </p:nvPicPr>
        <p:blipFill>
          <a:blip r:embed="rId3"/>
          <a:stretch>
            <a:fillRect/>
          </a:stretch>
        </p:blipFill>
        <p:spPr>
          <a:xfrm>
            <a:off x="2540723" y="4902641"/>
            <a:ext cx="2029108" cy="581106"/>
          </a:xfrm>
          <a:prstGeom prst="rect">
            <a:avLst/>
          </a:prstGeom>
        </p:spPr>
      </p:pic>
      <p:sp>
        <p:nvSpPr>
          <p:cNvPr id="13" name="TextBox 12">
            <a:extLst>
              <a:ext uri="{FF2B5EF4-FFF2-40B4-BE49-F238E27FC236}">
                <a16:creationId xmlns:a16="http://schemas.microsoft.com/office/drawing/2014/main" id="{9742584D-7911-9B7C-7B1F-02D1D2AEAE95}"/>
              </a:ext>
            </a:extLst>
          </p:cNvPr>
          <p:cNvSpPr txBox="1"/>
          <p:nvPr/>
        </p:nvSpPr>
        <p:spPr>
          <a:xfrm>
            <a:off x="8725710" y="1668982"/>
            <a:ext cx="3239311" cy="369332"/>
          </a:xfrm>
          <a:prstGeom prst="rect">
            <a:avLst/>
          </a:prstGeom>
          <a:noFill/>
        </p:spPr>
        <p:txBody>
          <a:bodyPr wrap="square" rtlCol="0">
            <a:spAutoFit/>
          </a:bodyPr>
          <a:lstStyle/>
          <a:p>
            <a:r>
              <a:rPr lang="en-US" dirty="0"/>
              <a:t>Schematic:</a:t>
            </a:r>
          </a:p>
        </p:txBody>
      </p:sp>
      <p:cxnSp>
        <p:nvCxnSpPr>
          <p:cNvPr id="9" name="Straight Arrow Connector 8">
            <a:extLst>
              <a:ext uri="{FF2B5EF4-FFF2-40B4-BE49-F238E27FC236}">
                <a16:creationId xmlns:a16="http://schemas.microsoft.com/office/drawing/2014/main" id="{7FE3D007-6E84-0807-39CE-5ADD1B8C2174}"/>
              </a:ext>
            </a:extLst>
          </p:cNvPr>
          <p:cNvCxnSpPr>
            <a:stCxn id="10" idx="2"/>
          </p:cNvCxnSpPr>
          <p:nvPr/>
        </p:nvCxnSpPr>
        <p:spPr>
          <a:xfrm flipH="1">
            <a:off x="3112851" y="5483747"/>
            <a:ext cx="442426" cy="187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low confidence">
            <a:extLst>
              <a:ext uri="{FF2B5EF4-FFF2-40B4-BE49-F238E27FC236}">
                <a16:creationId xmlns:a16="http://schemas.microsoft.com/office/drawing/2014/main" id="{59464D1A-0DD7-724A-EFA1-0EDB23D1B254}"/>
              </a:ext>
            </a:extLst>
          </p:cNvPr>
          <p:cNvPicPr>
            <a:picLocks noChangeAspect="1"/>
          </p:cNvPicPr>
          <p:nvPr/>
        </p:nvPicPr>
        <p:blipFill>
          <a:blip r:embed="rId4"/>
          <a:stretch>
            <a:fillRect/>
          </a:stretch>
        </p:blipFill>
        <p:spPr>
          <a:xfrm>
            <a:off x="7264445" y="2101523"/>
            <a:ext cx="4564389" cy="2801118"/>
          </a:xfrm>
          <a:prstGeom prst="rect">
            <a:avLst/>
          </a:prstGeom>
        </p:spPr>
      </p:pic>
    </p:spTree>
    <p:extLst>
      <p:ext uri="{BB962C8B-B14F-4D97-AF65-F5344CB8AC3E}">
        <p14:creationId xmlns:p14="http://schemas.microsoft.com/office/powerpoint/2010/main" val="34809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6D691-4704-FDA6-FF9E-46C30418866F}"/>
              </a:ext>
            </a:extLst>
          </p:cNvPr>
          <p:cNvSpPr>
            <a:spLocks noGrp="1"/>
          </p:cNvSpPr>
          <p:nvPr>
            <p:ph idx="1"/>
          </p:nvPr>
        </p:nvSpPr>
        <p:spPr>
          <a:xfrm>
            <a:off x="0" y="940908"/>
            <a:ext cx="5583677" cy="5612295"/>
          </a:xfrm>
        </p:spPr>
        <p:txBody>
          <a:bodyPr/>
          <a:lstStyle/>
          <a:p>
            <a:r>
              <a:rPr lang="en-US" dirty="0"/>
              <a:t>Schematic for Field Enhancement Simulations</a:t>
            </a:r>
          </a:p>
          <a:p>
            <a:endParaRPr lang="en-US" dirty="0"/>
          </a:p>
          <a:p>
            <a:r>
              <a:rPr lang="en-US" dirty="0"/>
              <a:t>Note: A is continuous across the internal boundary, but this is automatically enforced by finite element</a:t>
            </a:r>
          </a:p>
          <a:p>
            <a:endParaRPr lang="en-US" dirty="0"/>
          </a:p>
          <a:p>
            <a:r>
              <a:rPr lang="en-US" dirty="0"/>
              <a:t>This formulation follows that of </a:t>
            </a:r>
            <a:r>
              <a:rPr lang="en-US" dirty="0" err="1"/>
              <a:t>Oripov</a:t>
            </a:r>
            <a:r>
              <a:rPr lang="en-US" dirty="0"/>
              <a:t> and Anlage </a:t>
            </a:r>
            <a:r>
              <a:rPr lang="en-US" sz="2000" dirty="0"/>
              <a:t>(Physical Review E </a:t>
            </a:r>
            <a:r>
              <a:rPr lang="en-US" sz="2000" b="1" dirty="0"/>
              <a:t>101</a:t>
            </a:r>
            <a:r>
              <a:rPr lang="en-US" sz="2000" dirty="0"/>
              <a:t>, 033306)</a:t>
            </a:r>
          </a:p>
          <a:p>
            <a:endParaRPr lang="en-US" dirty="0"/>
          </a:p>
        </p:txBody>
      </p:sp>
      <p:sp>
        <p:nvSpPr>
          <p:cNvPr id="3" name="Title 2">
            <a:extLst>
              <a:ext uri="{FF2B5EF4-FFF2-40B4-BE49-F238E27FC236}">
                <a16:creationId xmlns:a16="http://schemas.microsoft.com/office/drawing/2014/main" id="{4C1CDBFC-B37A-0591-C4F6-706F3511A389}"/>
              </a:ext>
            </a:extLst>
          </p:cNvPr>
          <p:cNvSpPr>
            <a:spLocks noGrp="1"/>
          </p:cNvSpPr>
          <p:nvPr>
            <p:ph type="title"/>
          </p:nvPr>
        </p:nvSpPr>
        <p:spPr/>
        <p:txBody>
          <a:bodyPr/>
          <a:lstStyle/>
          <a:p>
            <a:r>
              <a:rPr lang="en-US" dirty="0"/>
              <a:t>Incorporating Field Enhancement</a:t>
            </a:r>
          </a:p>
        </p:txBody>
      </p:sp>
      <p:sp>
        <p:nvSpPr>
          <p:cNvPr id="4" name="Date Placeholder 3">
            <a:extLst>
              <a:ext uri="{FF2B5EF4-FFF2-40B4-BE49-F238E27FC236}">
                <a16:creationId xmlns:a16="http://schemas.microsoft.com/office/drawing/2014/main" id="{6E947CE4-62F8-69DF-A329-8C8118CD2358}"/>
              </a:ext>
            </a:extLst>
          </p:cNvPr>
          <p:cNvSpPr>
            <a:spLocks noGrp="1"/>
          </p:cNvSpPr>
          <p:nvPr>
            <p:ph type="dt" sz="half" idx="10"/>
          </p:nvPr>
        </p:nvSpPr>
        <p:spPr/>
        <p:txBody>
          <a:bodyPr/>
          <a:lstStyle/>
          <a:p>
            <a:fld id="{DEC16E0C-D3B9-9044-A832-B8662CAF7899}" type="datetime1">
              <a:rPr lang="en-US" smtClean="0"/>
              <a:t>7/14/2023</a:t>
            </a:fld>
            <a:endParaRPr lang="en-US"/>
          </a:p>
        </p:txBody>
      </p:sp>
      <p:sp>
        <p:nvSpPr>
          <p:cNvPr id="5" name="Footer Placeholder 4">
            <a:extLst>
              <a:ext uri="{FF2B5EF4-FFF2-40B4-BE49-F238E27FC236}">
                <a16:creationId xmlns:a16="http://schemas.microsoft.com/office/drawing/2014/main" id="{474EE161-EE0F-AD79-3705-993B3A010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A7F17-9D0E-3DA0-3DD8-6A677EB74010}"/>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10" name="Picture 9" descr="A picture containing text&#10;&#10;Description automatically generated">
            <a:extLst>
              <a:ext uri="{FF2B5EF4-FFF2-40B4-BE49-F238E27FC236}">
                <a16:creationId xmlns:a16="http://schemas.microsoft.com/office/drawing/2014/main" id="{11F481ED-EEA0-AD30-F4A6-3BDBA892FF8A}"/>
              </a:ext>
            </a:extLst>
          </p:cNvPr>
          <p:cNvPicPr>
            <a:picLocks noChangeAspect="1"/>
          </p:cNvPicPr>
          <p:nvPr/>
        </p:nvPicPr>
        <p:blipFill>
          <a:blip r:embed="rId3"/>
          <a:stretch>
            <a:fillRect/>
          </a:stretch>
        </p:blipFill>
        <p:spPr>
          <a:xfrm>
            <a:off x="5882420" y="1361872"/>
            <a:ext cx="5867512" cy="4397555"/>
          </a:xfrm>
          <a:prstGeom prst="rect">
            <a:avLst/>
          </a:prstGeom>
        </p:spPr>
      </p:pic>
    </p:spTree>
    <p:extLst>
      <p:ext uri="{BB962C8B-B14F-4D97-AF65-F5344CB8AC3E}">
        <p14:creationId xmlns:p14="http://schemas.microsoft.com/office/powerpoint/2010/main" val="14715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ight Beams theme">
  <a:themeElements>
    <a:clrScheme name="CBB COLORS">
      <a:dk1>
        <a:srgbClr val="000000"/>
      </a:dk1>
      <a:lt1>
        <a:srgbClr val="FFFFFF"/>
      </a:lt1>
      <a:dk2>
        <a:srgbClr val="CBCBCB"/>
      </a:dk2>
      <a:lt2>
        <a:srgbClr val="E5E5E5"/>
      </a:lt2>
      <a:accent1>
        <a:srgbClr val="B31B1B"/>
      </a:accent1>
      <a:accent2>
        <a:srgbClr val="08657C"/>
      </a:accent2>
      <a:accent3>
        <a:srgbClr val="FE7E00"/>
      </a:accent3>
      <a:accent4>
        <a:srgbClr val="CB2A10"/>
      </a:accent4>
      <a:accent5>
        <a:srgbClr val="9D9583"/>
      </a:accent5>
      <a:accent6>
        <a:srgbClr val="CBCBCB"/>
      </a:accent6>
      <a:hlink>
        <a:srgbClr val="FE7E00"/>
      </a:hlink>
      <a:folHlink>
        <a:srgbClr val="CB2A10"/>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Temp_16to9" id="{E16BDA77-B995-E740-BEAD-CFA7EAD27E0C}" vid="{9302349C-FF9F-3F46-9DE4-BC53EE1B2B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19968</TotalTime>
  <Words>1213</Words>
  <Application>Microsoft Office PowerPoint</Application>
  <PresentationFormat>Widescreen</PresentationFormat>
  <Paragraphs>189</Paragraphs>
  <Slides>15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Cambria Math</vt:lpstr>
      <vt:lpstr>Bright Beams theme</vt:lpstr>
      <vt:lpstr>Simulation of the Field Enhancement Effect and Surface Roughness in Nb3Sn</vt:lpstr>
      <vt:lpstr>SRF Cavities</vt:lpstr>
      <vt:lpstr>Superconducting Length Scales</vt:lpstr>
      <vt:lpstr>Critical Fields</vt:lpstr>
      <vt:lpstr>Length Scales in the Vortex State</vt:lpstr>
      <vt:lpstr>Field Enhancement and Surface Roughness</vt:lpstr>
      <vt:lpstr>Time-Dependent Ginzburg-Landau Theory</vt:lpstr>
      <vt:lpstr>Boundary Conditions</vt:lpstr>
      <vt:lpstr>Incorporating Field Enhancement</vt:lpstr>
      <vt:lpstr>“Step Function” Bump Geometry</vt:lpstr>
      <vt:lpstr>The Tall Bump Limit</vt:lpstr>
      <vt:lpstr>Vortex Bulk Entry</vt:lpstr>
      <vt:lpstr>Preliminary Results</vt:lpstr>
      <vt:lpstr>Future Plans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Morrison Pierce</dc:creator>
  <cp:lastModifiedBy>Aiden Harbick</cp:lastModifiedBy>
  <cp:revision>33</cp:revision>
  <dcterms:created xsi:type="dcterms:W3CDTF">2021-02-25T23:04:46Z</dcterms:created>
  <dcterms:modified xsi:type="dcterms:W3CDTF">2023-07-14T22:48:56Z</dcterms:modified>
</cp:coreProperties>
</file>