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698" r:id="rId2"/>
    <p:sldId id="732" r:id="rId3"/>
    <p:sldId id="968" r:id="rId4"/>
    <p:sldId id="971" r:id="rId5"/>
    <p:sldId id="983" r:id="rId6"/>
    <p:sldId id="973" r:id="rId7"/>
    <p:sldId id="998" r:id="rId8"/>
    <p:sldId id="981" r:id="rId9"/>
    <p:sldId id="990" r:id="rId10"/>
    <p:sldId id="978" r:id="rId11"/>
    <p:sldId id="984" r:id="rId12"/>
    <p:sldId id="986" r:id="rId13"/>
    <p:sldId id="999" r:id="rId14"/>
    <p:sldId id="997" r:id="rId15"/>
    <p:sldId id="980" r:id="rId16"/>
    <p:sldId id="813" r:id="rId17"/>
    <p:sldId id="1001" r:id="rId18"/>
    <p:sldId id="99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31A1B"/>
    <a:srgbClr val="000000"/>
    <a:srgbClr val="FF9300"/>
    <a:srgbClr val="4E8F00"/>
    <a:srgbClr val="F5B60F"/>
    <a:srgbClr val="00FDFF"/>
    <a:srgbClr val="F5DB4B"/>
    <a:srgbClr val="B8EDFA"/>
    <a:srgbClr val="00F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41"/>
    <p:restoredTop sz="95304"/>
  </p:normalViewPr>
  <p:slideViewPr>
    <p:cSldViewPr snapToGrid="0" snapToObjects="1">
      <p:cViewPr>
        <p:scale>
          <a:sx n="68" d="100"/>
          <a:sy n="68" d="100"/>
        </p:scale>
        <p:origin x="2024" y="13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796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D74DE6-C4A6-AC49-AF7C-6CC46D58FECA}" type="datetime1">
              <a:rPr lang="en-US" smtClean="0"/>
              <a:t>7/20/23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D7ED8-E414-B044-ACA4-F4B36413947D}" type="datetime1">
              <a:rPr lang="en-US" smtClean="0"/>
              <a:t>7/20/23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73EFF-999A-384F-AB4D-C2E9F9A3712A}" type="datetime1">
              <a:rPr lang="en-US" smtClean="0"/>
              <a:t>7/20/23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8D5D0-711A-8740-9527-5DCAC5598D34}" type="datetime1">
              <a:rPr lang="en-US" smtClean="0"/>
              <a:t>7/20/23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DCD7-D8E3-5945-A7F5-FDE5BFB7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3" y="35536"/>
            <a:ext cx="11324095" cy="83996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1FEFA-5AAD-A243-AA66-217FA35310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3334" y="1382185"/>
            <a:ext cx="6371167" cy="4811183"/>
          </a:xfrm>
        </p:spPr>
        <p:txBody>
          <a:bodyPr/>
          <a:lstStyle>
            <a:lvl1pPr>
              <a:buClr>
                <a:srgbClr val="737373"/>
              </a:buCl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Clr>
                <a:srgbClr val="737373"/>
              </a:buCl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buClr>
                <a:srgbClr val="737373"/>
              </a:buCl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buClr>
                <a:srgbClr val="737373"/>
              </a:buCl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buClr>
                <a:srgbClr val="737373"/>
              </a:buCl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Google Shape;24;p3">
            <a:extLst>
              <a:ext uri="{FF2B5EF4-FFF2-40B4-BE49-F238E27FC236}">
                <a16:creationId xmlns:a16="http://schemas.microsoft.com/office/drawing/2014/main" id="{7BEAE3F4-CA38-3B44-B100-199EB1794F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724400" y="647169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67" b="1" i="0" u="none" strike="noStrike" cap="none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8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8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8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8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8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8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8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8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6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16E0C-D3B9-9044-A832-B8662CAF7899}" type="datetime1">
              <a:rPr lang="en-US" smtClean="0"/>
              <a:t>7/20/23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5B191-A0D3-664B-AF32-DC77341F32A0}" type="datetime1">
              <a:rPr lang="en-US" smtClean="0"/>
              <a:t>7/20/23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57D47-8A81-FB4C-A53F-10C9C6BDEEF1}" type="datetime1">
              <a:rPr lang="en-US" smtClean="0"/>
              <a:t>7/20/23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DF0F2-7EBE-8743-BAF0-9AE59F1D9B3F}" type="datetime1">
              <a:rPr lang="en-US" smtClean="0"/>
              <a:t>7/20/23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2FA76-88C5-F640-8681-A024AEFF50BD}" type="datetime1">
              <a:rPr lang="en-US" smtClean="0"/>
              <a:t>7/20/23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8596-C7EC-364A-8791-84239986D633}" type="datetime1">
              <a:rPr lang="en-US" smtClean="0"/>
              <a:t>7/20/23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E7D62-D8B6-8A4F-8E33-63F5B903D91C}" type="datetime1">
              <a:rPr lang="en-US" smtClean="0"/>
              <a:t>7/20/23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E1FC9-8716-F14C-9D3F-30E7A626FD40}" type="datetime1">
              <a:rPr lang="en-US" smtClean="0"/>
              <a:t>7/20/23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482AC1-74C1-474A-8F9A-BFA4F4443A35}"/>
              </a:ext>
            </a:extLst>
          </p:cNvPr>
          <p:cNvSpPr/>
          <p:nvPr userDrawn="1"/>
        </p:nvSpPr>
        <p:spPr>
          <a:xfrm>
            <a:off x="-93945" y="6553203"/>
            <a:ext cx="12544816" cy="373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8"/>
            <a:ext cx="12192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675" i="1" smtClean="0">
                <a:latin typeface="+mn-lt"/>
              </a:defRPr>
            </a:lvl1pPr>
          </a:lstStyle>
          <a:p>
            <a:fld id="{9B4E1649-15B1-084D-B163-9FB9D17F080B}" type="datetime1">
              <a:rPr lang="en-US" smtClean="0"/>
              <a:t>7/20/23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i="1" smtClean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j-lt"/>
          <a:ea typeface="+mn-ea"/>
          <a:cs typeface="+mn-cs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+mn-lt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+mn-lt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F4010-BD9F-6D47-B9CB-10DE1FF65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322" y="2630526"/>
            <a:ext cx="11433356" cy="2268045"/>
          </a:xfrm>
        </p:spPr>
        <p:txBody>
          <a:bodyPr/>
          <a:lstStyle/>
          <a:p>
            <a:pPr defTabSz="914400"/>
            <a:r>
              <a:rPr lang="en-US" sz="40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Mechanistic Investigations of the Substrate-Mediated Factors Influencing Nb</a:t>
            </a:r>
            <a:r>
              <a:rPr lang="en-US" sz="4000" b="0" i="0" baseline="-25000" dirty="0">
                <a:solidFill>
                  <a:srgbClr val="000000"/>
                </a:solidFill>
                <a:effectLst/>
                <a:latin typeface="Helvetica" pitchFamily="2" charset="0"/>
              </a:rPr>
              <a:t>3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Sn Film Growth</a:t>
            </a:r>
            <a:br>
              <a:rPr lang="en-US" sz="4000" b="0" i="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br>
              <a:rPr lang="en-US" dirty="0">
                <a:latin typeface="Helvetica" pitchFamily="2" charset="0"/>
              </a:rPr>
            </a:br>
            <a:r>
              <a:rPr lang="en-US" sz="2800" u="sng" dirty="0">
                <a:latin typeface="Helvetica" pitchFamily="2" charset="0"/>
              </a:rPr>
              <a:t>Sarah Willson</a:t>
            </a:r>
            <a:r>
              <a:rPr lang="en-US" sz="2800" dirty="0">
                <a:latin typeface="Helvetica" pitchFamily="2" charset="0"/>
              </a:rPr>
              <a:t>, Rachael Farber, Ajinkya Hire, Van Do, Richard Hennig, Steven </a:t>
            </a:r>
            <a:r>
              <a:rPr lang="en-US" sz="2800" dirty="0" err="1">
                <a:latin typeface="Helvetica" pitchFamily="2" charset="0"/>
              </a:rPr>
              <a:t>Sibener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ADE05-E8BB-2096-BF68-AC40CA8CC4BC}"/>
              </a:ext>
            </a:extLst>
          </p:cNvPr>
          <p:cNvSpPr txBox="1">
            <a:spLocks/>
          </p:cNvSpPr>
          <p:nvPr/>
        </p:nvSpPr>
        <p:spPr bwMode="auto">
          <a:xfrm>
            <a:off x="0" y="796574"/>
            <a:ext cx="2357546" cy="99032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Palatin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5pPr>
            <a:lvl6pPr marL="257163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6pPr>
            <a:lvl7pPr marL="514324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7pPr>
            <a:lvl8pPr marL="771487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8pPr>
            <a:lvl9pPr marL="1028649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en-US" sz="2400" kern="0" dirty="0">
                <a:latin typeface="Helvetica" pitchFamily="2" charset="0"/>
              </a:rPr>
              <a:t>CBB Annual Meeting 2023</a:t>
            </a:r>
            <a:endParaRPr lang="en-US" sz="4800" kern="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7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1AB3-4F46-3153-2D61-9DA760FD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B31A1B"/>
                </a:solidFill>
                <a:latin typeface="Helvetica" pitchFamily="2" charset="0"/>
                <a:cs typeface="Arial" panose="020B0604020202020204" pitchFamily="34" charset="0"/>
              </a:rPr>
              <a:t>(</a:t>
            </a:r>
            <a:r>
              <a:rPr lang="en-US" sz="3200" dirty="0">
                <a:solidFill>
                  <a:srgbClr val="B31A1B"/>
                </a:solidFill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3×1)-O/Nb(100) </a:t>
            </a:r>
            <a:r>
              <a:rPr lang="en-US" dirty="0">
                <a:solidFill>
                  <a:srgbClr val="B31A1B"/>
                </a:solidFill>
              </a:rPr>
              <a:t>Binding Energies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C4488-0BCC-F28E-9575-CEA52E724D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1598" y="1106047"/>
            <a:ext cx="5702816" cy="2969745"/>
          </a:xfrm>
        </p:spPr>
        <p:txBody>
          <a:bodyPr/>
          <a:lstStyle/>
          <a:p>
            <a:r>
              <a:rPr lang="en-US" sz="2000" dirty="0"/>
              <a:t>Both experimental and theoretical results suggest instability of Sn adlayers and atoms along the on (3×1)-O rung sites</a:t>
            </a:r>
          </a:p>
          <a:p>
            <a:r>
              <a:rPr lang="en-US" sz="2000" dirty="0"/>
              <a:t>DFT calculations done by </a:t>
            </a:r>
            <a:r>
              <a:rPr lang="en-US" sz="2000" b="1" dirty="0"/>
              <a:t>Ajinkya Hire</a:t>
            </a:r>
            <a:r>
              <a:rPr lang="en-US" sz="2000" dirty="0"/>
              <a:t> (</a:t>
            </a:r>
            <a:r>
              <a:rPr lang="en-US" sz="2000" b="1" dirty="0"/>
              <a:t>Hennig Group)</a:t>
            </a:r>
          </a:p>
          <a:p>
            <a:pPr lvl="1"/>
            <a:r>
              <a:rPr lang="en-US" dirty="0"/>
              <a:t>Identified only 2 favorite Sn adsorption sites</a:t>
            </a:r>
          </a:p>
          <a:p>
            <a:pPr lvl="1"/>
            <a:r>
              <a:rPr lang="en-US" dirty="0"/>
              <a:t>No converged Sn overlayer on (3×1)-O/Nb(100) with experimental atomic spacing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E3EC3-BC73-D3C5-5595-2E09EF7862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A4CD5A8-B939-B0D0-7E4A-12E68B0CC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38"/>
          <a:stretch/>
        </p:blipFill>
        <p:spPr>
          <a:xfrm>
            <a:off x="6190128" y="3751127"/>
            <a:ext cx="5169383" cy="26949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A4858-3B4B-9ECF-1D48-A9D716F4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1190807"/>
            <a:ext cx="2560320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6A926C-E3A2-9953-8144-E401261E0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" r="66171"/>
          <a:stretch/>
        </p:blipFill>
        <p:spPr>
          <a:xfrm>
            <a:off x="8774820" y="1106047"/>
            <a:ext cx="2584691" cy="2645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C659A-29A2-E288-3CF4-5F64B7B135C8}"/>
              </a:ext>
            </a:extLst>
          </p:cNvPr>
          <p:cNvSpPr txBox="1"/>
          <p:nvPr/>
        </p:nvSpPr>
        <p:spPr>
          <a:xfrm>
            <a:off x="6722347" y="1347325"/>
            <a:ext cx="1772387" cy="553998"/>
          </a:xfrm>
          <a:prstGeom prst="rect">
            <a:avLst/>
          </a:prstGeom>
          <a:solidFill>
            <a:schemeClr val="bg1">
              <a:alpha val="75546"/>
            </a:schemeClr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diffusing to ladder edge sites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7E7B-A689-9DE1-01D8-3A314632563F}"/>
              </a:ext>
            </a:extLst>
          </p:cNvPr>
          <p:cNvSpPr txBox="1"/>
          <p:nvPr/>
        </p:nvSpPr>
        <p:spPr>
          <a:xfrm>
            <a:off x="9282668" y="1347325"/>
            <a:ext cx="1479118" cy="553998"/>
          </a:xfrm>
          <a:prstGeom prst="rect">
            <a:avLst/>
          </a:prstGeom>
          <a:solidFill>
            <a:schemeClr val="bg1">
              <a:alpha val="75546"/>
            </a:schemeClr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adsorbed Sn atoms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2EA9E-6871-DFCE-63C5-3B2C2100E70F}"/>
              </a:ext>
            </a:extLst>
          </p:cNvPr>
          <p:cNvSpPr txBox="1"/>
          <p:nvPr/>
        </p:nvSpPr>
        <p:spPr>
          <a:xfrm>
            <a:off x="490787" y="3911082"/>
            <a:ext cx="4575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" pitchFamily="2" charset="0"/>
                <a:cs typeface="Arial" panose="020B0604020202020204" pitchFamily="34" charset="0"/>
              </a:rPr>
              <a:t>Evidence for specific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Helvetica" pitchFamily="2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solidFill>
                  <a:srgbClr val="002060"/>
                </a:solidFill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3×1)-O/Nb(100) surface sites inhibiting Sn nucleation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2122B-6903-63F9-312B-B07E58F85029}"/>
              </a:ext>
            </a:extLst>
          </p:cNvPr>
          <p:cNvSpPr txBox="1"/>
          <p:nvPr/>
        </p:nvSpPr>
        <p:spPr>
          <a:xfrm>
            <a:off x="5912980" y="6591090"/>
            <a:ext cx="65186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1A1A1A"/>
                </a:solidFill>
                <a:effectLst/>
                <a:latin typeface="Helvetica" pitchFamily="2" charset="0"/>
              </a:rPr>
              <a:t>S.A. Willson, R.G. Farber, A.C. Hire, R.G. Hennig, S.J. </a:t>
            </a:r>
            <a:r>
              <a:rPr lang="en-US" sz="1000" b="0" dirty="0" err="1">
                <a:solidFill>
                  <a:srgbClr val="1A1A1A"/>
                </a:solidFill>
                <a:effectLst/>
                <a:latin typeface="Helvetica" pitchFamily="2" charset="0"/>
              </a:rPr>
              <a:t>Sibener</a:t>
            </a:r>
            <a:r>
              <a:rPr lang="en-US" sz="1000" b="0" dirty="0">
                <a:solidFill>
                  <a:srgbClr val="1A1A1A"/>
                </a:solidFill>
                <a:effectLst/>
                <a:latin typeface="Helvetica" pitchFamily="2" charset="0"/>
              </a:rPr>
              <a:t>, 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J. Phys. Chem. C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2023, 127, 6, 3339–3348</a:t>
            </a:r>
            <a:endParaRPr lang="en-US" sz="1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C159E-C62C-B373-071E-9FB79350BF25}"/>
              </a:ext>
            </a:extLst>
          </p:cNvPr>
          <p:cNvSpPr txBox="1"/>
          <p:nvPr/>
        </p:nvSpPr>
        <p:spPr>
          <a:xfrm>
            <a:off x="433953" y="5258575"/>
            <a:ext cx="4575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" pitchFamily="2" charset="0"/>
                <a:cs typeface="Arial" panose="020B0604020202020204" pitchFamily="34" charset="0"/>
              </a:rPr>
              <a:t>Nanoscale structure drives Sn stability on the surface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99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54AB6F-D4D3-491E-3AED-259EA11A76F4}"/>
              </a:ext>
            </a:extLst>
          </p:cNvPr>
          <p:cNvSpPr txBox="1">
            <a:spLocks/>
          </p:cNvSpPr>
          <p:nvPr/>
        </p:nvSpPr>
        <p:spPr bwMode="auto">
          <a:xfrm>
            <a:off x="140945" y="1133318"/>
            <a:ext cx="7727145" cy="547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37373"/>
              </a:buClr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37373"/>
              </a:buClr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37373"/>
              </a:buClr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37373"/>
              </a:buClr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37373"/>
              </a:buClr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r>
              <a:rPr lang="en-US" sz="2000" b="1" dirty="0"/>
              <a:t>Comparing morphology and oxidation pathways for:</a:t>
            </a:r>
          </a:p>
          <a:p>
            <a:pPr marL="567917" lvl="1" indent="-342900">
              <a:buFont typeface="+mj-lt"/>
              <a:buAutoNum type="arabicPeriod"/>
            </a:pPr>
            <a:r>
              <a:rPr lang="en-US" sz="2000" dirty="0"/>
              <a:t>Nb substrate </a:t>
            </a:r>
          </a:p>
          <a:p>
            <a:pPr marL="567917" lvl="1" indent="-342900">
              <a:buFont typeface="+mj-lt"/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Nb</a:t>
            </a:r>
            <a:r>
              <a:rPr lang="en-US" sz="2000" b="1" baseline="-25000" dirty="0">
                <a:solidFill>
                  <a:srgbClr val="002060"/>
                </a:solidFill>
              </a:rPr>
              <a:t>3</a:t>
            </a:r>
            <a:r>
              <a:rPr lang="en-US" sz="2000" b="1" dirty="0">
                <a:solidFill>
                  <a:srgbClr val="002060"/>
                </a:solidFill>
              </a:rPr>
              <a:t>Sn film</a:t>
            </a:r>
          </a:p>
          <a:p>
            <a:pPr marL="792934" lvl="2" indent="-342900"/>
            <a:r>
              <a:rPr lang="en-US" sz="2000" dirty="0"/>
              <a:t>CBB collaborators demonstrated</a:t>
            </a:r>
          </a:p>
          <a:p>
            <a:pPr marL="1050097" lvl="3" indent="-342900">
              <a:buFont typeface="+mj-lt"/>
              <a:buAutoNum type="arabicPeriod"/>
            </a:pPr>
            <a:r>
              <a:rPr lang="en-US" dirty="0"/>
              <a:t>Persistence of Nb</a:t>
            </a:r>
            <a:r>
              <a:rPr lang="en-US" baseline="-25000" dirty="0"/>
              <a:t>3</a:t>
            </a:r>
            <a:r>
              <a:rPr lang="en-US" dirty="0"/>
              <a:t>Sn oxides</a:t>
            </a:r>
          </a:p>
          <a:p>
            <a:pPr marL="1050097" lvl="3" indent="-342900">
              <a:buFont typeface="+mj-lt"/>
              <a:buAutoNum type="arabicPeriod"/>
            </a:pPr>
            <a:r>
              <a:rPr lang="en-US" dirty="0"/>
              <a:t>Impact of oxides on field dependence &amp; SRF performance</a:t>
            </a:r>
          </a:p>
          <a:p>
            <a:pPr marL="0" indent="0" defTabSz="914400">
              <a:buFontTx/>
              <a:buNone/>
            </a:pPr>
            <a:endParaRPr lang="en-US" b="1" kern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3D455-CAD4-8574-AB31-DFF3EB82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31A1B"/>
                </a:solidFill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5C713-29EF-9E18-6A51-877EEA4839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223756-3BB4-DE34-78B3-509B8A5F0DD4}"/>
              </a:ext>
            </a:extLst>
          </p:cNvPr>
          <p:cNvSpPr txBox="1"/>
          <p:nvPr/>
        </p:nvSpPr>
        <p:spPr>
          <a:xfrm>
            <a:off x="9144230" y="6576243"/>
            <a:ext cx="34164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Z. Sun et al., arXiv:2305.02467 [</a:t>
            </a:r>
            <a:r>
              <a:rPr lang="en-US" sz="1000" dirty="0" err="1">
                <a:latin typeface="Helvetica" pitchFamily="2" charset="0"/>
              </a:rPr>
              <a:t>cond</a:t>
            </a:r>
            <a:r>
              <a:rPr lang="en-US" sz="1000" dirty="0">
                <a:latin typeface="Helvetica" pitchFamily="2" charset="0"/>
              </a:rPr>
              <a:t>-</a:t>
            </a:r>
            <a:r>
              <a:rPr lang="en-US" sz="1000" dirty="0" err="1">
                <a:latin typeface="Helvetica" pitchFamily="2" charset="0"/>
              </a:rPr>
              <a:t>mat.mtrl</a:t>
            </a:r>
            <a:r>
              <a:rPr lang="en-US" sz="1000" dirty="0">
                <a:latin typeface="Helvetica" pitchFamily="2" charset="0"/>
              </a:rPr>
              <a:t>-sci]</a:t>
            </a:r>
          </a:p>
        </p:txBody>
      </p:sp>
    </p:spTree>
    <p:extLst>
      <p:ext uri="{BB962C8B-B14F-4D97-AF65-F5344CB8AC3E}">
        <p14:creationId xmlns:p14="http://schemas.microsoft.com/office/powerpoint/2010/main" val="2196133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195CF-90C1-56D4-17F6-0082BF63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31A1B"/>
                </a:solidFill>
              </a:rPr>
              <a:t>Varying Surface Morphology of Nb</a:t>
            </a:r>
            <a:r>
              <a:rPr lang="en-US" baseline="-25000" dirty="0">
                <a:solidFill>
                  <a:srgbClr val="B31A1B"/>
                </a:solidFill>
              </a:rPr>
              <a:t>3</a:t>
            </a:r>
            <a:r>
              <a:rPr lang="en-US" dirty="0">
                <a:solidFill>
                  <a:srgbClr val="B31A1B"/>
                </a:solidFill>
              </a:rPr>
              <a:t>Sn Grains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D6379-1406-A37E-1C8C-F10BA5DFFC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F3BD64-F8F7-0862-8E7E-8A5BA6EB84CE}"/>
              </a:ext>
            </a:extLst>
          </p:cNvPr>
          <p:cNvGrpSpPr>
            <a:grpSpLocks noChangeAspect="1"/>
          </p:cNvGrpSpPr>
          <p:nvPr/>
        </p:nvGrpSpPr>
        <p:grpSpPr>
          <a:xfrm>
            <a:off x="5318215" y="1138435"/>
            <a:ext cx="6482474" cy="4004247"/>
            <a:chOff x="704919" y="37182330"/>
            <a:chExt cx="6686480" cy="41302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82A5D0-6E5A-F937-DCF6-36D5E3017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6558" y="37197792"/>
              <a:ext cx="2937839" cy="4114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DA2385-17ED-A28C-060B-C403E520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919" y="37194899"/>
              <a:ext cx="3511769" cy="4114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7088E7-68E1-EF75-8BAD-465E203B0AF6}"/>
                </a:ext>
              </a:extLst>
            </p:cNvPr>
            <p:cNvSpPr txBox="1"/>
            <p:nvPr/>
          </p:nvSpPr>
          <p:spPr>
            <a:xfrm>
              <a:off x="3597685" y="37182330"/>
              <a:ext cx="619005" cy="283377"/>
            </a:xfrm>
            <a:prstGeom prst="rect">
              <a:avLst/>
            </a:prstGeom>
            <a:solidFill>
              <a:schemeClr val="bg1">
                <a:alpha val="75546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AFM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126B36-5D37-5F2B-9BE1-419CA4AE800B}"/>
                </a:ext>
              </a:extLst>
            </p:cNvPr>
            <p:cNvSpPr txBox="1"/>
            <p:nvPr/>
          </p:nvSpPr>
          <p:spPr>
            <a:xfrm>
              <a:off x="6772394" y="37190292"/>
              <a:ext cx="619005" cy="285716"/>
            </a:xfrm>
            <a:prstGeom prst="rect">
              <a:avLst/>
            </a:prstGeom>
            <a:solidFill>
              <a:schemeClr val="bg1">
                <a:alpha val="75546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SEM</a:t>
              </a:r>
            </a:p>
          </p:txBody>
        </p:sp>
        <p:sp>
          <p:nvSpPr>
            <p:cNvPr id="20" name="5-Point Star 19">
              <a:extLst>
                <a:ext uri="{FF2B5EF4-FFF2-40B4-BE49-F238E27FC236}">
                  <a16:creationId xmlns:a16="http://schemas.microsoft.com/office/drawing/2014/main" id="{18E5BDFE-B8E6-04E6-F7C2-4A2F8F1A30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4392" y="37977321"/>
              <a:ext cx="658261" cy="658261"/>
            </a:xfrm>
            <a:prstGeom prst="star5">
              <a:avLst>
                <a:gd name="adj" fmla="val 17789"/>
                <a:gd name="hf" fmla="val 105146"/>
                <a:gd name="vf" fmla="val 110557"/>
              </a:avLst>
            </a:prstGeom>
            <a:solidFill>
              <a:srgbClr val="11814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>
              <a:extLst>
                <a:ext uri="{FF2B5EF4-FFF2-40B4-BE49-F238E27FC236}">
                  <a16:creationId xmlns:a16="http://schemas.microsoft.com/office/drawing/2014/main" id="{29473940-3B4F-4A43-EEAA-880DED86A9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6965" y="37776700"/>
              <a:ext cx="585372" cy="585372"/>
            </a:xfrm>
            <a:prstGeom prst="star5">
              <a:avLst>
                <a:gd name="adj" fmla="val 17789"/>
                <a:gd name="hf" fmla="val 105146"/>
                <a:gd name="vf" fmla="val 110557"/>
              </a:avLst>
            </a:prstGeom>
            <a:solidFill>
              <a:srgbClr val="11814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>
              <a:extLst>
                <a:ext uri="{FF2B5EF4-FFF2-40B4-BE49-F238E27FC236}">
                  <a16:creationId xmlns:a16="http://schemas.microsoft.com/office/drawing/2014/main" id="{C7D6A4C0-DB66-8334-A2C0-9AC3031399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2015" y="37852717"/>
              <a:ext cx="585372" cy="585372"/>
            </a:xfrm>
            <a:prstGeom prst="star5">
              <a:avLst>
                <a:gd name="adj" fmla="val 17789"/>
                <a:gd name="hf" fmla="val 105146"/>
                <a:gd name="vf" fmla="val 110557"/>
              </a:avLst>
            </a:prstGeom>
            <a:solidFill>
              <a:srgbClr val="FF9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5-Point Star 22">
              <a:extLst>
                <a:ext uri="{FF2B5EF4-FFF2-40B4-BE49-F238E27FC236}">
                  <a16:creationId xmlns:a16="http://schemas.microsoft.com/office/drawing/2014/main" id="{6B61E6D2-FB56-2CA6-69B1-A734D3DED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09967" y="40518245"/>
              <a:ext cx="553555" cy="553555"/>
            </a:xfrm>
            <a:prstGeom prst="star5">
              <a:avLst>
                <a:gd name="adj" fmla="val 17789"/>
                <a:gd name="hf" fmla="val 105146"/>
                <a:gd name="vf" fmla="val 110557"/>
              </a:avLst>
            </a:prstGeom>
            <a:solidFill>
              <a:srgbClr val="521B9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35">
            <a:extLst>
              <a:ext uri="{FF2B5EF4-FFF2-40B4-BE49-F238E27FC236}">
                <a16:creationId xmlns:a16="http://schemas.microsoft.com/office/drawing/2014/main" id="{65C44EA2-C449-7C0A-BC94-4C3A7753FF04}"/>
              </a:ext>
            </a:extLst>
          </p:cNvPr>
          <p:cNvSpPr txBox="1">
            <a:spLocks/>
          </p:cNvSpPr>
          <p:nvPr/>
        </p:nvSpPr>
        <p:spPr bwMode="auto">
          <a:xfrm>
            <a:off x="5812302" y="5238449"/>
            <a:ext cx="5821073" cy="141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n-US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 stoichiometry, roughness, and thermal stability of Nb</a:t>
            </a:r>
            <a:r>
              <a:rPr lang="en-US" b="1" baseline="-25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indicate varying SRF performance</a:t>
            </a:r>
            <a:endParaRPr lang="en-US" sz="2400" b="1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 defTabSz="914400">
              <a:buFontTx/>
              <a:buNone/>
            </a:pPr>
            <a:endParaRPr lang="en-US" kern="0" dirty="0">
              <a:solidFill>
                <a:srgbClr val="00206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99B624-10FE-99FD-6914-939402626B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5706" y="1023409"/>
            <a:ext cx="4816986" cy="5448286"/>
          </a:xfrm>
        </p:spPr>
        <p:txBody>
          <a:bodyPr/>
          <a:lstStyle/>
          <a:p>
            <a:pPr marL="0" indent="0" defTabSz="228600">
              <a:buNone/>
              <a:tabLst>
                <a:tab pos="457200" algn="l"/>
              </a:tabLst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Distinct Nb</a:t>
            </a:r>
            <a:r>
              <a:rPr lang="en-US" sz="2000" b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Grains</a:t>
            </a:r>
          </a:p>
          <a:p>
            <a:pPr marL="171450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dirty="0">
                <a:solidFill>
                  <a:srgbClr val="11814B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Type 1 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Smooth, stoichiometric Nb</a:t>
            </a:r>
            <a:r>
              <a:rPr lang="en-US" sz="18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O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nly found in films &gt; 275 nm thick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Evidence of coalescing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/>
              <a:t>H</a:t>
            </a: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igher thermal stability, resistance to degradation</a:t>
            </a:r>
          </a:p>
          <a:p>
            <a:pPr marL="171450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dirty="0">
                <a:solidFill>
                  <a:srgbClr val="FF93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Type 2 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Corrugated, Sn-deficient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30 – 50 n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 surface buckling</a:t>
            </a:r>
            <a:endParaRPr lang="en-US" sz="1600" dirty="0"/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Largest surface area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Sn deficiency throughout film, not segregated to the surface region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Observed for all film growth conditions and thicknesses, preferentially found at surface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dirty="0">
                <a:solidFill>
                  <a:srgbClr val="521B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Type 3: </a:t>
            </a:r>
            <a:r>
              <a:rPr lang="en-US" sz="18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Rough, Sn-rich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~ 50 </a:t>
            </a:r>
            <a:r>
              <a:rPr lang="en-US" sz="1600" dirty="0"/>
              <a:t>– 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100 nm spherical grains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Higher roughness determined by grain size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Observed across all films</a:t>
            </a:r>
          </a:p>
        </p:txBody>
      </p:sp>
    </p:spTree>
    <p:extLst>
      <p:ext uri="{BB962C8B-B14F-4D97-AF65-F5344CB8AC3E}">
        <p14:creationId xmlns:p14="http://schemas.microsoft.com/office/powerpoint/2010/main" val="34691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2A26C8B-E5B2-C2C6-C692-074FE9886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328" y="1245705"/>
            <a:ext cx="2142026" cy="23408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325F78-9898-2D76-7C9F-4FB97DB98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478" y="1245705"/>
            <a:ext cx="1907036" cy="234086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0119E6-A318-57BA-F3FB-ACF32DB6075D}"/>
              </a:ext>
            </a:extLst>
          </p:cNvPr>
          <p:cNvSpPr/>
          <p:nvPr/>
        </p:nvSpPr>
        <p:spPr>
          <a:xfrm>
            <a:off x="6502083" y="938085"/>
            <a:ext cx="5614604" cy="2759708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18B27-7A22-9F6B-C124-8234C16E6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083" y="4145379"/>
            <a:ext cx="2142026" cy="2340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CEBF04-37E0-3F97-9B09-2B99BD99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31A1B"/>
                </a:solidFill>
              </a:rPr>
              <a:t>Nb</a:t>
            </a:r>
            <a:r>
              <a:rPr lang="en-US" baseline="-25000" dirty="0">
                <a:solidFill>
                  <a:srgbClr val="B31A1B"/>
                </a:solidFill>
              </a:rPr>
              <a:t>3</a:t>
            </a:r>
            <a:r>
              <a:rPr lang="en-US" dirty="0">
                <a:solidFill>
                  <a:srgbClr val="B31A1B"/>
                </a:solidFill>
              </a:rPr>
              <a:t>Sn Surface Stability and Oxidation Pathways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B79CF-98D0-8912-1B3A-7CECF86F39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B30EBD-C222-59B3-9071-A38A397C4BDC}"/>
              </a:ext>
            </a:extLst>
          </p:cNvPr>
          <p:cNvCxnSpPr>
            <a:cxnSpLocks/>
          </p:cNvCxnSpPr>
          <p:nvPr/>
        </p:nvCxnSpPr>
        <p:spPr>
          <a:xfrm flipH="1">
            <a:off x="7528994" y="4870583"/>
            <a:ext cx="398666" cy="16927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7768888-4CD5-1FDB-1952-FF44CCE7B317}"/>
              </a:ext>
            </a:extLst>
          </p:cNvPr>
          <p:cNvSpPr txBox="1"/>
          <p:nvPr/>
        </p:nvSpPr>
        <p:spPr>
          <a:xfrm>
            <a:off x="7791066" y="4701306"/>
            <a:ext cx="75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Nb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+2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81FF0B-65F2-C2CD-D75B-C0A2B18AD753}"/>
              </a:ext>
            </a:extLst>
          </p:cNvPr>
          <p:cNvSpPr txBox="1"/>
          <p:nvPr/>
        </p:nvSpPr>
        <p:spPr>
          <a:xfrm>
            <a:off x="7653847" y="1901645"/>
            <a:ext cx="75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Nb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+5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83F8DD-1FAC-4B32-E43A-4EA0D36EA561}"/>
              </a:ext>
            </a:extLst>
          </p:cNvPr>
          <p:cNvCxnSpPr>
            <a:cxnSpLocks/>
          </p:cNvCxnSpPr>
          <p:nvPr/>
        </p:nvCxnSpPr>
        <p:spPr>
          <a:xfrm>
            <a:off x="7992592" y="2214050"/>
            <a:ext cx="205687" cy="64958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5B62EEF-6C6C-69A3-9760-0886EF6BE6B9}"/>
              </a:ext>
            </a:extLst>
          </p:cNvPr>
          <p:cNvCxnSpPr>
            <a:cxnSpLocks/>
          </p:cNvCxnSpPr>
          <p:nvPr/>
        </p:nvCxnSpPr>
        <p:spPr>
          <a:xfrm flipH="1">
            <a:off x="7791066" y="2240198"/>
            <a:ext cx="201526" cy="42800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7DCDBD0-B479-6BEA-AB0C-96A95C65C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628" y="4125283"/>
            <a:ext cx="1907036" cy="2340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C3FC26-609F-E131-BD7F-1D61AF1D0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9251" y="4145381"/>
            <a:ext cx="1527436" cy="234086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D42AF1-D3A5-ED1C-D7B5-F356FEE281E9}"/>
              </a:ext>
            </a:extLst>
          </p:cNvPr>
          <p:cNvCxnSpPr>
            <a:cxnSpLocks/>
          </p:cNvCxnSpPr>
          <p:nvPr/>
        </p:nvCxnSpPr>
        <p:spPr>
          <a:xfrm>
            <a:off x="10075465" y="2009486"/>
            <a:ext cx="118306" cy="52360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20F647-7E32-4A4A-1EAA-8A817F710884}"/>
              </a:ext>
            </a:extLst>
          </p:cNvPr>
          <p:cNvCxnSpPr>
            <a:cxnSpLocks/>
          </p:cNvCxnSpPr>
          <p:nvPr/>
        </p:nvCxnSpPr>
        <p:spPr>
          <a:xfrm flipH="1">
            <a:off x="9403525" y="2017061"/>
            <a:ext cx="677217" cy="216933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8827D99-08B6-9B60-FED7-6BD7BA1E8110}"/>
              </a:ext>
            </a:extLst>
          </p:cNvPr>
          <p:cNvSpPr txBox="1"/>
          <p:nvPr/>
        </p:nvSpPr>
        <p:spPr>
          <a:xfrm>
            <a:off x="9820698" y="1726063"/>
            <a:ext cx="75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+4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203031-3E81-B953-E37D-691FD2B76C99}"/>
              </a:ext>
            </a:extLst>
          </p:cNvPr>
          <p:cNvSpPr txBox="1"/>
          <p:nvPr/>
        </p:nvSpPr>
        <p:spPr>
          <a:xfrm>
            <a:off x="7528994" y="948357"/>
            <a:ext cx="40880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XPS: Nb</a:t>
            </a:r>
            <a:r>
              <a:rPr lang="en-US" sz="1600" b="1" baseline="-25000" dirty="0">
                <a:latin typeface="Helvetica" pitchFamily="2" charset="0"/>
              </a:rPr>
              <a:t>3</a:t>
            </a:r>
            <a:r>
              <a:rPr lang="en-US" sz="1600" b="1" dirty="0">
                <a:latin typeface="Helvetica" pitchFamily="2" charset="0"/>
              </a:rPr>
              <a:t>Sn Exposed to Atmosphere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DAC211-9665-E4F0-439A-CB05F0A612D3}"/>
              </a:ext>
            </a:extLst>
          </p:cNvPr>
          <p:cNvSpPr/>
          <p:nvPr/>
        </p:nvSpPr>
        <p:spPr>
          <a:xfrm>
            <a:off x="6502083" y="3754888"/>
            <a:ext cx="5614604" cy="2759708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1F915C-DB7F-9F12-D91A-0A35367F5849}"/>
              </a:ext>
            </a:extLst>
          </p:cNvPr>
          <p:cNvSpPr txBox="1"/>
          <p:nvPr/>
        </p:nvSpPr>
        <p:spPr>
          <a:xfrm>
            <a:off x="6802321" y="3780856"/>
            <a:ext cx="50141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XPS: Thermal Degradation of Deteriorating Nb</a:t>
            </a:r>
            <a:r>
              <a:rPr lang="en-US" sz="1600" b="1" baseline="-25000" dirty="0">
                <a:latin typeface="Helvetica" pitchFamily="2" charset="0"/>
              </a:rPr>
              <a:t>3</a:t>
            </a:r>
            <a:r>
              <a:rPr lang="en-US" sz="1600" b="1" dirty="0">
                <a:latin typeface="Helvetica" pitchFamily="2" charset="0"/>
              </a:rPr>
              <a:t>Sn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DC7D988-8124-3831-6C42-0A682B50D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0618" y="1257993"/>
            <a:ext cx="1527436" cy="2340864"/>
          </a:xfrm>
          <a:prstGeom prst="rect">
            <a:avLst/>
          </a:prstGeom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63451E68-F81F-8C81-F34D-B2C0A8AD3B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7156" y="1031059"/>
            <a:ext cx="6410690" cy="5455184"/>
          </a:xfrm>
        </p:spPr>
        <p:txBody>
          <a:bodyPr/>
          <a:lstStyle/>
          <a:p>
            <a:pPr marL="171450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Energetically unfavorable terminations prone to: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Reconstructions (i.e. NbO/Nb(100) </a:t>
            </a:r>
            <a:r>
              <a:rPr lang="en-US" sz="1600" dirty="0">
                <a:sym typeface="Wingdings" pitchFamily="2" charset="2"/>
              </a:rPr>
              <a:t></a:t>
            </a:r>
            <a:r>
              <a:rPr lang="en-US" sz="1600" dirty="0"/>
              <a:t> (3×1)-O/Nb(100))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Reactivity (oxidation, contamination, etc.)</a:t>
            </a:r>
          </a:p>
          <a:p>
            <a:pPr marL="0" indent="0" defTabSz="228600">
              <a:buNone/>
              <a:tabLst>
                <a:tab pos="457200" algn="l"/>
              </a:tabLst>
            </a:pPr>
            <a:r>
              <a:rPr lang="en-US" sz="1800" b="1" u="sng" dirty="0"/>
              <a:t>Observed 2 Distinct Oxidation Pathways</a:t>
            </a:r>
          </a:p>
          <a:p>
            <a:pPr marL="342900" indent="-342900" defTabSz="2286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C00000"/>
                </a:solidFill>
              </a:rPr>
              <a:t>Atmosphere Exposure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Nb</a:t>
            </a:r>
            <a:r>
              <a:rPr lang="en-US" sz="1600" baseline="-25000" dirty="0"/>
              <a:t>3</a:t>
            </a:r>
            <a:r>
              <a:rPr lang="en-US" sz="1600" dirty="0"/>
              <a:t>Sn does not form an oxide post-deposition (UHV, </a:t>
            </a:r>
            <a:r>
              <a:rPr lang="en-US" sz="1600" i="1" dirty="0"/>
              <a:t>in situ</a:t>
            </a:r>
            <a:r>
              <a:rPr lang="en-US" sz="1600" dirty="0"/>
              <a:t>)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Post-oxygen exposure: formation of </a:t>
            </a:r>
            <a:r>
              <a:rPr lang="en-US" sz="1600" b="1" dirty="0"/>
              <a:t>Nb(V)–Sn(IV)–O </a:t>
            </a:r>
            <a:r>
              <a:rPr lang="en-US" sz="1600" dirty="0"/>
              <a:t>complex</a:t>
            </a:r>
          </a:p>
          <a:p>
            <a:pPr marL="621484" lvl="2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Oxide shift in both Nb, Sn XPS doublets</a:t>
            </a:r>
          </a:p>
          <a:p>
            <a:pPr marL="621484" lvl="2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Fully reducible – gentle annealing fully removes oxygen</a:t>
            </a:r>
          </a:p>
          <a:p>
            <a:pPr marL="342900" indent="-342900" defTabSz="2286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0070C0"/>
                </a:solidFill>
              </a:rPr>
              <a:t>Annealing Sn-deficient Nb</a:t>
            </a:r>
            <a:r>
              <a:rPr lang="en-US" sz="1800" b="1" baseline="-25000" dirty="0">
                <a:solidFill>
                  <a:srgbClr val="0070C0"/>
                </a:solidFill>
              </a:rPr>
              <a:t>3</a:t>
            </a:r>
            <a:r>
              <a:rPr lang="en-US" sz="1800" b="1" dirty="0">
                <a:solidFill>
                  <a:srgbClr val="0070C0"/>
                </a:solidFill>
              </a:rPr>
              <a:t>Sn 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Post-deposition annealing drives Sn segregation</a:t>
            </a:r>
            <a:r>
              <a:rPr lang="en-US" sz="1600" i="1" dirty="0"/>
              <a:t> via </a:t>
            </a:r>
            <a:r>
              <a:rPr lang="en-US" sz="1600" dirty="0"/>
              <a:t>precipitation &amp; desorption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Film deterioration: </a:t>
            </a:r>
            <a:r>
              <a:rPr lang="en-US" sz="1600" i="1" dirty="0"/>
              <a:t>in situ </a:t>
            </a:r>
            <a:r>
              <a:rPr lang="en-US" sz="1600" dirty="0"/>
              <a:t>formation of </a:t>
            </a:r>
            <a:r>
              <a:rPr lang="en-US" sz="1600" b="1" dirty="0"/>
              <a:t>Nb(II)-Sn(II/IV)-O </a:t>
            </a:r>
            <a:r>
              <a:rPr lang="en-US" sz="1600" dirty="0"/>
              <a:t>complex</a:t>
            </a:r>
            <a:endParaRPr lang="en-US" sz="1600" i="1" dirty="0"/>
          </a:p>
          <a:p>
            <a:pPr marL="621484" lvl="2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Oxide distinct from atmospheric-driven complex</a:t>
            </a:r>
          </a:p>
          <a:p>
            <a:pPr marL="621484" lvl="2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oxide resistant to </a:t>
            </a:r>
            <a:r>
              <a:rPr lang="en-US" sz="1600" b="1" dirty="0"/>
              <a:t>annealing under UHV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BCBEBD-03E9-BF4C-B605-CD3FFF94D408}"/>
              </a:ext>
            </a:extLst>
          </p:cNvPr>
          <p:cNvSpPr txBox="1"/>
          <p:nvPr/>
        </p:nvSpPr>
        <p:spPr>
          <a:xfrm>
            <a:off x="9688125" y="4678345"/>
            <a:ext cx="75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+2,4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E5F0CE-9384-DAFC-19D8-8CA832D0319B}"/>
              </a:ext>
            </a:extLst>
          </p:cNvPr>
          <p:cNvCxnSpPr>
            <a:cxnSpLocks/>
          </p:cNvCxnSpPr>
          <p:nvPr/>
        </p:nvCxnSpPr>
        <p:spPr>
          <a:xfrm flipH="1">
            <a:off x="9332590" y="4941442"/>
            <a:ext cx="488108" cy="57120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D5B020-C3FA-1D11-31BB-98CFDEBD2510}"/>
              </a:ext>
            </a:extLst>
          </p:cNvPr>
          <p:cNvCxnSpPr>
            <a:cxnSpLocks/>
          </p:cNvCxnSpPr>
          <p:nvPr/>
        </p:nvCxnSpPr>
        <p:spPr>
          <a:xfrm>
            <a:off x="10065640" y="4902462"/>
            <a:ext cx="103041" cy="83906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702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BF04-37E0-3F97-9B09-2B99BD99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31A1B"/>
                </a:solidFill>
              </a:rPr>
              <a:t>Nb</a:t>
            </a:r>
            <a:r>
              <a:rPr lang="en-US" baseline="-25000" dirty="0">
                <a:solidFill>
                  <a:srgbClr val="B31A1B"/>
                </a:solidFill>
              </a:rPr>
              <a:t>3</a:t>
            </a:r>
            <a:r>
              <a:rPr lang="en-US" dirty="0">
                <a:solidFill>
                  <a:srgbClr val="B31A1B"/>
                </a:solidFill>
              </a:rPr>
              <a:t>Sn Surface Stability and Oxidation Pathways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B79CF-98D0-8912-1B3A-7CECF86F39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CCDDA1-6F73-9275-891C-0233F4DA4D91}"/>
              </a:ext>
            </a:extLst>
          </p:cNvPr>
          <p:cNvGrpSpPr>
            <a:grpSpLocks noChangeAspect="1"/>
          </p:cNvGrpSpPr>
          <p:nvPr/>
        </p:nvGrpSpPr>
        <p:grpSpPr>
          <a:xfrm>
            <a:off x="7987055" y="950079"/>
            <a:ext cx="3968170" cy="2853997"/>
            <a:chOff x="656058" y="1719806"/>
            <a:chExt cx="4841807" cy="34823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6E4469-DDF5-C836-C739-150AE2FE7E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6058" y="1727424"/>
              <a:ext cx="4841807" cy="3474720"/>
              <a:chOff x="1091777" y="1428214"/>
              <a:chExt cx="3480222" cy="249758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FE75387-81CB-46DE-4239-8D2ACEF98F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4753" t="18666" r="10604" b="29525"/>
              <a:stretch/>
            </p:blipFill>
            <p:spPr>
              <a:xfrm>
                <a:off x="1091777" y="1428214"/>
                <a:ext cx="3480222" cy="2462041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E260DDC-10A1-41B9-088A-44814C910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964" t="93542" r="90307" b="-817"/>
              <a:stretch/>
            </p:blipFill>
            <p:spPr>
              <a:xfrm>
                <a:off x="3893268" y="3580017"/>
                <a:ext cx="678731" cy="345777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001265-9BB6-807A-E042-97772B7F4385}"/>
                </a:ext>
              </a:extLst>
            </p:cNvPr>
            <p:cNvSpPr/>
            <p:nvPr/>
          </p:nvSpPr>
          <p:spPr>
            <a:xfrm>
              <a:off x="3951900" y="1719806"/>
              <a:ext cx="1545965" cy="305331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Secondary e</a:t>
              </a:r>
              <a:r>
                <a:rPr lang="en-US" sz="1600" baseline="300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-</a:t>
              </a:r>
              <a:r>
                <a:rPr lang="en-US" sz="16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180225-9E15-69E6-040D-E8FCB80B3711}"/>
                </a:ext>
              </a:extLst>
            </p:cNvPr>
            <p:cNvSpPr/>
            <p:nvPr/>
          </p:nvSpPr>
          <p:spPr>
            <a:xfrm>
              <a:off x="2447114" y="2162587"/>
              <a:ext cx="840553" cy="553263"/>
            </a:xfrm>
            <a:prstGeom prst="ellipse">
              <a:avLst/>
            </a:prstGeom>
            <a:noFill/>
            <a:ln w="19050">
              <a:solidFill>
                <a:srgbClr val="F5D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17B0AD6-7B57-5515-5729-DE4A6213A5C0}"/>
                </a:ext>
              </a:extLst>
            </p:cNvPr>
            <p:cNvSpPr/>
            <p:nvPr/>
          </p:nvSpPr>
          <p:spPr>
            <a:xfrm>
              <a:off x="2363048" y="3782884"/>
              <a:ext cx="840553" cy="775865"/>
            </a:xfrm>
            <a:prstGeom prst="ellipse">
              <a:avLst/>
            </a:prstGeom>
            <a:noFill/>
            <a:ln w="19050">
              <a:solidFill>
                <a:srgbClr val="F5D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9E435D-87D4-4DFA-56F6-4358A7C21AFD}"/>
              </a:ext>
            </a:extLst>
          </p:cNvPr>
          <p:cNvGrpSpPr>
            <a:grpSpLocks noChangeAspect="1"/>
          </p:cNvGrpSpPr>
          <p:nvPr/>
        </p:nvGrpSpPr>
        <p:grpSpPr>
          <a:xfrm>
            <a:off x="7985545" y="3872337"/>
            <a:ext cx="3996660" cy="2647891"/>
            <a:chOff x="6044434" y="1716362"/>
            <a:chExt cx="5170027" cy="34252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D6E923-63C2-B771-19C9-D8050C38F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500" r="5543"/>
            <a:stretch/>
          </p:blipFill>
          <p:spPr>
            <a:xfrm>
              <a:off x="6044434" y="1716362"/>
              <a:ext cx="5170027" cy="342527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D203A1-4865-FFEC-727D-59094ED13EE7}"/>
                </a:ext>
              </a:extLst>
            </p:cNvPr>
            <p:cNvSpPr/>
            <p:nvPr/>
          </p:nvSpPr>
          <p:spPr>
            <a:xfrm>
              <a:off x="9180796" y="1716362"/>
              <a:ext cx="2033665" cy="323705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Backscattered e</a:t>
              </a:r>
              <a:r>
                <a:rPr lang="en-US" sz="1600" baseline="300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91BFE0D-79B8-4836-437D-E78DE8C95E41}"/>
                </a:ext>
              </a:extLst>
            </p:cNvPr>
            <p:cNvSpPr/>
            <p:nvPr/>
          </p:nvSpPr>
          <p:spPr>
            <a:xfrm>
              <a:off x="8008600" y="1753577"/>
              <a:ext cx="960049" cy="676640"/>
            </a:xfrm>
            <a:prstGeom prst="ellipse">
              <a:avLst/>
            </a:prstGeom>
            <a:noFill/>
            <a:ln w="19050">
              <a:solidFill>
                <a:srgbClr val="F5D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717EC05-FBCD-BA41-917F-9B6978A8188B}"/>
                </a:ext>
              </a:extLst>
            </p:cNvPr>
            <p:cNvSpPr/>
            <p:nvPr/>
          </p:nvSpPr>
          <p:spPr>
            <a:xfrm>
              <a:off x="8008600" y="3672856"/>
              <a:ext cx="840553" cy="775865"/>
            </a:xfrm>
            <a:prstGeom prst="ellipse">
              <a:avLst/>
            </a:prstGeom>
            <a:noFill/>
            <a:ln w="19050">
              <a:solidFill>
                <a:srgbClr val="F5D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7BCC76-088C-2185-4628-560C1A85DD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7156" y="1031059"/>
            <a:ext cx="6414273" cy="5455184"/>
          </a:xfrm>
        </p:spPr>
        <p:txBody>
          <a:bodyPr/>
          <a:lstStyle/>
          <a:p>
            <a:pPr marL="171450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Energetically unfavorable terminations prone to: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Reconstructions (i.e. NbO/Nb(100) </a:t>
            </a:r>
            <a:r>
              <a:rPr lang="en-US" sz="1600" dirty="0">
                <a:sym typeface="Wingdings" pitchFamily="2" charset="2"/>
              </a:rPr>
              <a:t></a:t>
            </a:r>
            <a:r>
              <a:rPr lang="en-US" sz="1600" dirty="0"/>
              <a:t> (3×1)-O/Nb(100))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Reactivity (oxidation, contamination, etc.)</a:t>
            </a:r>
          </a:p>
          <a:p>
            <a:pPr marL="0" indent="0" defTabSz="228600">
              <a:buNone/>
              <a:tabLst>
                <a:tab pos="457200" algn="l"/>
              </a:tabLst>
            </a:pPr>
            <a:r>
              <a:rPr lang="en-US" sz="1800" b="1" u="sng" dirty="0"/>
              <a:t>Observed 2 Distinct Oxidation Pathways</a:t>
            </a:r>
          </a:p>
          <a:p>
            <a:pPr marL="342900" indent="-342900" defTabSz="2286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C00000"/>
                </a:solidFill>
              </a:rPr>
              <a:t>Atmosphere Exposure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Nb</a:t>
            </a:r>
            <a:r>
              <a:rPr lang="en-US" sz="1600" baseline="-25000" dirty="0"/>
              <a:t>3</a:t>
            </a:r>
            <a:r>
              <a:rPr lang="en-US" sz="1600" dirty="0"/>
              <a:t>Sn does not form an oxide post-deposition (UHV, </a:t>
            </a:r>
            <a:r>
              <a:rPr lang="en-US" sz="1600" i="1" dirty="0"/>
              <a:t>in situ</a:t>
            </a:r>
            <a:r>
              <a:rPr lang="en-US" sz="1600" dirty="0"/>
              <a:t>)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Post-oxygen exposure: formation of </a:t>
            </a:r>
            <a:r>
              <a:rPr lang="en-US" sz="1600" b="1" dirty="0"/>
              <a:t>Nb(V)–Sn(IV)–O </a:t>
            </a:r>
            <a:r>
              <a:rPr lang="en-US" sz="1600" dirty="0"/>
              <a:t>complex</a:t>
            </a:r>
          </a:p>
          <a:p>
            <a:pPr marL="621484" lvl="2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Oxide shift in both Nb, Sn XPS doublets</a:t>
            </a:r>
          </a:p>
          <a:p>
            <a:pPr marL="621484" lvl="2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Fully reducible – gentle annealing fully removes oxygen</a:t>
            </a:r>
          </a:p>
          <a:p>
            <a:pPr marL="342900" indent="-342900" defTabSz="2286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0070C0"/>
                </a:solidFill>
              </a:rPr>
              <a:t>Annealing Sn-deficient Nb</a:t>
            </a:r>
            <a:r>
              <a:rPr lang="en-US" sz="1800" b="1" baseline="-25000" dirty="0">
                <a:solidFill>
                  <a:srgbClr val="0070C0"/>
                </a:solidFill>
              </a:rPr>
              <a:t>3</a:t>
            </a:r>
            <a:r>
              <a:rPr lang="en-US" sz="1800" b="1" dirty="0">
                <a:solidFill>
                  <a:srgbClr val="0070C0"/>
                </a:solidFill>
              </a:rPr>
              <a:t>Sn 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Post-deposition annealing drives Sn segregation</a:t>
            </a:r>
            <a:r>
              <a:rPr lang="en-US" sz="1600" i="1" dirty="0"/>
              <a:t> via </a:t>
            </a:r>
            <a:r>
              <a:rPr lang="en-US" sz="1600" dirty="0"/>
              <a:t>precipitation &amp; desorption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Film deterioration: </a:t>
            </a:r>
            <a:r>
              <a:rPr lang="en-US" sz="1600" i="1" dirty="0"/>
              <a:t>in situ </a:t>
            </a:r>
            <a:r>
              <a:rPr lang="en-US" sz="1600" dirty="0"/>
              <a:t>formation of </a:t>
            </a:r>
            <a:r>
              <a:rPr lang="en-US" sz="1600" b="1" dirty="0"/>
              <a:t>Nb(II)-Sn(II/IV)-O </a:t>
            </a:r>
            <a:r>
              <a:rPr lang="en-US" sz="1600" dirty="0"/>
              <a:t>complex</a:t>
            </a:r>
            <a:endParaRPr lang="en-US" sz="1600" i="1" dirty="0"/>
          </a:p>
          <a:p>
            <a:pPr marL="621484" lvl="2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Oxide distinct from atmospheric-driven complex</a:t>
            </a:r>
          </a:p>
          <a:p>
            <a:pPr marL="621484" lvl="2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oxide resistant to </a:t>
            </a:r>
            <a:r>
              <a:rPr lang="en-US" sz="1600" b="1" dirty="0"/>
              <a:t>annealing under UHV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Insulating Sn oxide regions identified with BSE mapping</a:t>
            </a:r>
            <a:endParaRPr lang="en-US" sz="1500" dirty="0"/>
          </a:p>
          <a:p>
            <a:pPr marL="621484" lvl="2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/>
              <a:t>Morphologic &amp; chemical marker to Nb</a:t>
            </a:r>
            <a:r>
              <a:rPr lang="en-US" sz="1600" b="1" baseline="-25000" dirty="0"/>
              <a:t>3</a:t>
            </a:r>
            <a:r>
              <a:rPr lang="en-US" sz="1600" b="1" dirty="0"/>
              <a:t>Sn decomposition</a:t>
            </a:r>
          </a:p>
        </p:txBody>
      </p:sp>
    </p:spTree>
    <p:extLst>
      <p:ext uri="{BB962C8B-B14F-4D97-AF65-F5344CB8AC3E}">
        <p14:creationId xmlns:p14="http://schemas.microsoft.com/office/powerpoint/2010/main" val="2091222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7241-8249-AE19-C76D-9EBC27E2A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31A1B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9C1FF-717E-9A67-83A6-2D0D136A4C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660" y="995511"/>
            <a:ext cx="5607708" cy="5658746"/>
          </a:xfrm>
        </p:spPr>
        <p:txBody>
          <a:bodyPr/>
          <a:lstStyle/>
          <a:p>
            <a:r>
              <a:rPr lang="en-US" sz="2000" b="1" dirty="0"/>
              <a:t>Compared morphology and oxidation pathways for:</a:t>
            </a:r>
          </a:p>
          <a:p>
            <a:pPr marL="567917" lvl="1" indent="-342900">
              <a:buFont typeface="+mj-lt"/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Nb substrate </a:t>
            </a:r>
          </a:p>
          <a:p>
            <a:pPr marL="792934" lvl="2" indent="-342900"/>
            <a:r>
              <a:rPr lang="en-US" dirty="0"/>
              <a:t>Demonstrated structural factors that limit alloy growth on a less oxidized Nb surface </a:t>
            </a:r>
            <a:endParaRPr lang="en-US" sz="2000" b="1" dirty="0">
              <a:solidFill>
                <a:srgbClr val="002060"/>
              </a:solidFill>
            </a:endParaRPr>
          </a:p>
          <a:p>
            <a:pPr marL="567917" lvl="1" indent="-342900">
              <a:buFont typeface="+mj-lt"/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Nb</a:t>
            </a:r>
            <a:r>
              <a:rPr lang="en-US" sz="2000" b="1" baseline="-25000" dirty="0">
                <a:solidFill>
                  <a:srgbClr val="002060"/>
                </a:solidFill>
              </a:rPr>
              <a:t>3</a:t>
            </a:r>
            <a:r>
              <a:rPr lang="en-US" sz="2000" b="1" dirty="0">
                <a:solidFill>
                  <a:srgbClr val="002060"/>
                </a:solidFill>
              </a:rPr>
              <a:t>Sn film</a:t>
            </a:r>
          </a:p>
          <a:p>
            <a:pPr marL="792934" lvl="2" indent="-342900"/>
            <a:r>
              <a:rPr lang="en-US" dirty="0"/>
              <a:t>Identified Nb</a:t>
            </a:r>
            <a:r>
              <a:rPr lang="en-US" baseline="-25000" dirty="0"/>
              <a:t>3</a:t>
            </a:r>
            <a:r>
              <a:rPr lang="en-US" dirty="0"/>
              <a:t>Sn grain morphologies, stabilities, and oxidation processes</a:t>
            </a:r>
          </a:p>
          <a:p>
            <a:r>
              <a:rPr lang="en-US" sz="2000" dirty="0"/>
              <a:t>Studies have provided a broad overview of Nb</a:t>
            </a:r>
            <a:r>
              <a:rPr lang="en-US" sz="2000" baseline="-25000" dirty="0"/>
              <a:t>3</a:t>
            </a:r>
            <a:r>
              <a:rPr lang="en-US" sz="2000" dirty="0"/>
              <a:t>Sn growth and optimization ranging from:</a:t>
            </a:r>
          </a:p>
          <a:p>
            <a:endParaRPr lang="en-US" sz="2000" dirty="0">
              <a:sym typeface="Wingdings" pitchFamily="2" charset="2"/>
            </a:endParaRP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Contributes to the overall SRF/CBB mission to understand complex reactive interfaces for industrial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10A2B-4185-0E25-6D02-2042F90F55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648B58-FF4C-F8D0-E8DC-D24D45AC1478}"/>
              </a:ext>
            </a:extLst>
          </p:cNvPr>
          <p:cNvGrpSpPr/>
          <p:nvPr/>
        </p:nvGrpSpPr>
        <p:grpSpPr>
          <a:xfrm>
            <a:off x="232985" y="4317122"/>
            <a:ext cx="4982110" cy="656509"/>
            <a:chOff x="532199" y="3814706"/>
            <a:chExt cx="4982110" cy="6565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217824-6653-6F61-D37F-2D1CEE11BA1E}"/>
                </a:ext>
              </a:extLst>
            </p:cNvPr>
            <p:cNvSpPr txBox="1"/>
            <p:nvPr/>
          </p:nvSpPr>
          <p:spPr>
            <a:xfrm>
              <a:off x="532199" y="3824884"/>
              <a:ext cx="196947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 </a:t>
              </a:r>
              <a:r>
                <a:rPr lang="en-US" b="1" dirty="0">
                  <a:solidFill>
                    <a:srgbClr val="B31A1B"/>
                  </a:solidFill>
                  <a:latin typeface="Helvetica" pitchFamily="2" charset="0"/>
                </a:rPr>
                <a:t>Atomic-surface dynamics</a:t>
              </a:r>
              <a:endParaRPr lang="en-US" b="1" dirty="0">
                <a:solidFill>
                  <a:srgbClr val="B31A1B"/>
                </a:solidFill>
                <a:latin typeface="Helvetica" pitchFamily="2" charset="0"/>
                <a:sym typeface="Wingdings" pitchFamily="2" charset="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98B67F-10EF-5253-B484-74D6527C088C}"/>
                </a:ext>
              </a:extLst>
            </p:cNvPr>
            <p:cNvSpPr txBox="1"/>
            <p:nvPr/>
          </p:nvSpPr>
          <p:spPr>
            <a:xfrm>
              <a:off x="3379852" y="3814706"/>
              <a:ext cx="2134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B31A1B"/>
                  </a:solidFill>
                  <a:latin typeface="Helvetica" pitchFamily="2" charset="0"/>
                  <a:sym typeface="Wingdings" pitchFamily="2" charset="2"/>
                </a:rPr>
                <a:t>Mesoscale materials growth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27C27E4-4238-EEDD-CB1A-375F34C64858}"/>
                </a:ext>
              </a:extLst>
            </p:cNvPr>
            <p:cNvCxnSpPr>
              <a:cxnSpLocks/>
            </p:cNvCxnSpPr>
            <p:nvPr/>
          </p:nvCxnSpPr>
          <p:spPr>
            <a:xfrm>
              <a:off x="2501676" y="4168017"/>
              <a:ext cx="878176" cy="0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0C035-EAFF-B505-314A-E7F295CD8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697" y="1033142"/>
            <a:ext cx="1568332" cy="156833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7CB218-51C7-1BD2-E2FE-B691BCF8EF3B}"/>
              </a:ext>
            </a:extLst>
          </p:cNvPr>
          <p:cNvGrpSpPr>
            <a:grpSpLocks noChangeAspect="1"/>
          </p:cNvGrpSpPr>
          <p:nvPr/>
        </p:nvGrpSpPr>
        <p:grpSpPr>
          <a:xfrm>
            <a:off x="9372600" y="2837834"/>
            <a:ext cx="2739740" cy="1743064"/>
            <a:chOff x="912229" y="37194899"/>
            <a:chExt cx="6472168" cy="41176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FCDB2E-5563-1EE1-DDC5-B7E60D03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6558" y="37197792"/>
              <a:ext cx="2937839" cy="4114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BF7705-B593-80C7-28A4-3E2F1CE05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2229" y="37194899"/>
              <a:ext cx="3511769" cy="4114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1AA6E10-CEA2-445D-999D-EC053D7B22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00" r="5543"/>
          <a:stretch/>
        </p:blipFill>
        <p:spPr>
          <a:xfrm>
            <a:off x="8010842" y="4887118"/>
            <a:ext cx="2284075" cy="15132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35384CC-4AB9-9CAC-D6F6-73E2DCCD580A}"/>
              </a:ext>
            </a:extLst>
          </p:cNvPr>
          <p:cNvGrpSpPr>
            <a:grpSpLocks noChangeAspect="1"/>
          </p:cNvGrpSpPr>
          <p:nvPr/>
        </p:nvGrpSpPr>
        <p:grpSpPr>
          <a:xfrm>
            <a:off x="5871770" y="4887118"/>
            <a:ext cx="2139072" cy="1535103"/>
            <a:chOff x="1091777" y="1428214"/>
            <a:chExt cx="3480222" cy="249758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533E238-3128-A195-E0E0-2CA621CF3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753" t="18666" r="10604" b="29525"/>
            <a:stretch/>
          </p:blipFill>
          <p:spPr>
            <a:xfrm>
              <a:off x="1091777" y="1428214"/>
              <a:ext cx="3480222" cy="246204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C537586-7CE4-8B40-A0E8-7FD87FC42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964" t="93542" r="90307" b="-817"/>
            <a:stretch/>
          </p:blipFill>
          <p:spPr>
            <a:xfrm>
              <a:off x="3893268" y="3580017"/>
              <a:ext cx="678731" cy="3457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4A83A0-270C-44BF-54DB-2B12830563EC}"/>
              </a:ext>
            </a:extLst>
          </p:cNvPr>
          <p:cNvGrpSpPr>
            <a:grpSpLocks noChangeAspect="1"/>
          </p:cNvGrpSpPr>
          <p:nvPr/>
        </p:nvGrpSpPr>
        <p:grpSpPr>
          <a:xfrm>
            <a:off x="7696029" y="1033142"/>
            <a:ext cx="1568332" cy="1568332"/>
            <a:chOff x="6797619" y="3914535"/>
            <a:chExt cx="1828800" cy="18288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BE4C98C-1309-5C88-659D-25CA4E56C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97619" y="3914535"/>
              <a:ext cx="1828800" cy="1828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4ACC5E0-F618-7056-8232-52CFB0A4C20D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177667" y="5686334"/>
              <a:ext cx="36576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FE07091-7589-E3FA-3890-95A396D470BA}"/>
                </a:ext>
              </a:extLst>
            </p:cNvPr>
            <p:cNvSpPr/>
            <p:nvPr/>
          </p:nvSpPr>
          <p:spPr>
            <a:xfrm>
              <a:off x="7970827" y="5517664"/>
              <a:ext cx="655592" cy="153888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marL="114300" algn="ctr"/>
              <a:r>
                <a:rPr lang="en-US" sz="1000" b="1" dirty="0">
                  <a:solidFill>
                    <a:srgbClr val="FFFFFF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10 nm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09072C7-6A69-0263-CD78-67608B472273}"/>
              </a:ext>
            </a:extLst>
          </p:cNvPr>
          <p:cNvSpPr txBox="1"/>
          <p:nvPr/>
        </p:nvSpPr>
        <p:spPr>
          <a:xfrm>
            <a:off x="9227688" y="1275412"/>
            <a:ext cx="2134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  <a:sym typeface="Wingdings" pitchFamily="2" charset="2"/>
              </a:rPr>
              <a:t>Sn adsorption and incorporation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9B7D19-EA87-EAE8-F274-9B1624BB65F9}"/>
              </a:ext>
            </a:extLst>
          </p:cNvPr>
          <p:cNvSpPr txBox="1"/>
          <p:nvPr/>
        </p:nvSpPr>
        <p:spPr>
          <a:xfrm>
            <a:off x="7467600" y="3285017"/>
            <a:ext cx="2134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  <a:sym typeface="Wingdings" pitchFamily="2" charset="2"/>
              </a:rPr>
              <a:t>Nb</a:t>
            </a:r>
            <a:r>
              <a:rPr lang="en-US" b="1" baseline="-25000" dirty="0">
                <a:latin typeface="Helvetica" pitchFamily="2" charset="0"/>
                <a:sym typeface="Wingdings" pitchFamily="2" charset="2"/>
              </a:rPr>
              <a:t>3</a:t>
            </a:r>
            <a:r>
              <a:rPr lang="en-US" b="1" dirty="0">
                <a:latin typeface="Helvetica" pitchFamily="2" charset="0"/>
                <a:sym typeface="Wingdings" pitchFamily="2" charset="2"/>
              </a:rPr>
              <a:t>Sn Morphologies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B6B187-863A-8C2A-730B-AD2B0DB884B7}"/>
              </a:ext>
            </a:extLst>
          </p:cNvPr>
          <p:cNvSpPr txBox="1"/>
          <p:nvPr/>
        </p:nvSpPr>
        <p:spPr>
          <a:xfrm>
            <a:off x="10149914" y="5456694"/>
            <a:ext cx="2134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  <a:sym typeface="Wingdings" pitchFamily="2" charset="2"/>
              </a:rPr>
              <a:t>Nb</a:t>
            </a:r>
            <a:r>
              <a:rPr lang="en-US" b="1" baseline="-25000" dirty="0">
                <a:latin typeface="Helvetica" pitchFamily="2" charset="0"/>
                <a:sym typeface="Wingdings" pitchFamily="2" charset="2"/>
              </a:rPr>
              <a:t>3</a:t>
            </a:r>
            <a:r>
              <a:rPr lang="en-US" b="1" dirty="0">
                <a:latin typeface="Helvetica" pitchFamily="2" charset="0"/>
                <a:sym typeface="Wingdings" pitchFamily="2" charset="2"/>
              </a:rPr>
              <a:t>Sn reactivity &amp; stability</a:t>
            </a:r>
          </a:p>
        </p:txBody>
      </p:sp>
    </p:spTree>
    <p:extLst>
      <p:ext uri="{BB962C8B-B14F-4D97-AF65-F5344CB8AC3E}">
        <p14:creationId xmlns:p14="http://schemas.microsoft.com/office/powerpoint/2010/main" val="2234697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999F2-16E8-1483-49F0-D6F247D7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31A1B"/>
                </a:solidFill>
              </a:rPr>
              <a:t>Thank you for listening!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65684-47E7-0617-FFAC-12D5A3AE23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90C422-F7EC-7D74-C7FF-23433ED485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7834" y="1042491"/>
            <a:ext cx="4449370" cy="4068772"/>
          </a:xfrm>
        </p:spPr>
        <p:txBody>
          <a:bodyPr/>
          <a:lstStyle/>
          <a:p>
            <a:pPr marL="0" indent="0">
              <a:buNone/>
            </a:pPr>
            <a:r>
              <a:rPr lang="en-US" kern="0" dirty="0"/>
              <a:t>Special thanks to</a:t>
            </a:r>
          </a:p>
          <a:p>
            <a:r>
              <a:rPr lang="en-US" b="1" kern="0" dirty="0" err="1"/>
              <a:t>Sibener</a:t>
            </a:r>
            <a:r>
              <a:rPr lang="en-US" b="1" kern="0" dirty="0"/>
              <a:t> Group</a:t>
            </a:r>
          </a:p>
          <a:p>
            <a:pPr lvl="1"/>
            <a:r>
              <a:rPr lang="en-US" sz="2400" kern="0" dirty="0"/>
              <a:t>Prof. Steve </a:t>
            </a:r>
            <a:r>
              <a:rPr lang="en-US" sz="2400" kern="0" dirty="0" err="1"/>
              <a:t>Sibener</a:t>
            </a:r>
            <a:endParaRPr lang="en-US" sz="2400" kern="0" dirty="0"/>
          </a:p>
          <a:p>
            <a:pPr lvl="1"/>
            <a:r>
              <a:rPr lang="en-US" sz="2400" kern="0" dirty="0"/>
              <a:t>Prof. Rachael Farber</a:t>
            </a:r>
          </a:p>
          <a:p>
            <a:pPr lvl="1"/>
            <a:r>
              <a:rPr lang="en-US" sz="2400" dirty="0"/>
              <a:t>Grad student Van Do</a:t>
            </a:r>
          </a:p>
          <a:p>
            <a:pPr lvl="1"/>
            <a:r>
              <a:rPr lang="en-US" sz="2400" dirty="0"/>
              <a:t>Undergrad student </a:t>
            </a:r>
            <a:r>
              <a:rPr lang="en-US" sz="2400" i="0" dirty="0">
                <a:solidFill>
                  <a:srgbClr val="1F1F1F"/>
                </a:solidFill>
                <a:effectLst/>
              </a:rPr>
              <a:t>Helena Lew-</a:t>
            </a:r>
            <a:r>
              <a:rPr lang="en-US" sz="2400" i="0" dirty="0" err="1">
                <a:solidFill>
                  <a:srgbClr val="1F1F1F"/>
                </a:solidFill>
                <a:effectLst/>
              </a:rPr>
              <a:t>Kiedrowska</a:t>
            </a:r>
            <a:endParaRPr lang="en-US" sz="2400" dirty="0"/>
          </a:p>
          <a:p>
            <a:r>
              <a:rPr lang="en-US" b="1" kern="0" dirty="0"/>
              <a:t>CBB</a:t>
            </a:r>
          </a:p>
          <a:p>
            <a:pPr lvl="1"/>
            <a:r>
              <a:rPr lang="en-US" sz="2400" kern="0" dirty="0"/>
              <a:t>SRF Theme </a:t>
            </a:r>
          </a:p>
          <a:p>
            <a:pPr defTabSz="914400"/>
            <a:endParaRPr lang="en-US" sz="2400" kern="0" dirty="0"/>
          </a:p>
          <a:p>
            <a:endParaRPr lang="en-US" dirty="0"/>
          </a:p>
        </p:txBody>
      </p:sp>
      <p:pic>
        <p:nvPicPr>
          <p:cNvPr id="7" name="Picture 2" descr="the cbb banner reduced in size">
            <a:extLst>
              <a:ext uri="{FF2B5EF4-FFF2-40B4-BE49-F238E27FC236}">
                <a16:creationId xmlns:a16="http://schemas.microsoft.com/office/drawing/2014/main" id="{5CC3BEC5-FC7E-AA82-C324-2DB19F9B9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14" y="5054991"/>
            <a:ext cx="2446422" cy="101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FA7BAE6-07B1-DB63-4085-0171026C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4" y="4951620"/>
            <a:ext cx="1118121" cy="111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bener-group">
            <a:extLst>
              <a:ext uri="{FF2B5EF4-FFF2-40B4-BE49-F238E27FC236}">
                <a16:creationId xmlns:a16="http://schemas.microsoft.com/office/drawing/2014/main" id="{15A557D3-474C-552C-BFF1-0A634F849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8" b="8388"/>
          <a:stretch/>
        </p:blipFill>
        <p:spPr bwMode="auto">
          <a:xfrm>
            <a:off x="5220228" y="1145470"/>
            <a:ext cx="6665824" cy="203582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an">
            <a:extLst>
              <a:ext uri="{FF2B5EF4-FFF2-40B4-BE49-F238E27FC236}">
                <a16:creationId xmlns:a16="http://schemas.microsoft.com/office/drawing/2014/main" id="{BCD319FC-D916-6F03-1271-B8D81D75F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" r="4530" b="32174"/>
          <a:stretch/>
        </p:blipFill>
        <p:spPr bwMode="auto">
          <a:xfrm>
            <a:off x="7181540" y="3371168"/>
            <a:ext cx="1371600" cy="1371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elena">
            <a:extLst>
              <a:ext uri="{FF2B5EF4-FFF2-40B4-BE49-F238E27FC236}">
                <a16:creationId xmlns:a16="http://schemas.microsoft.com/office/drawing/2014/main" id="{B6004A03-56BF-C0E6-AA6C-AC08F8BC9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5225" r="4753" b="28625"/>
          <a:stretch/>
        </p:blipFill>
        <p:spPr bwMode="auto">
          <a:xfrm>
            <a:off x="7181540" y="4825053"/>
            <a:ext cx="1371600" cy="1371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. Rachael G. Farber">
            <a:extLst>
              <a:ext uri="{FF2B5EF4-FFF2-40B4-BE49-F238E27FC236}">
                <a16:creationId xmlns:a16="http://schemas.microsoft.com/office/drawing/2014/main" id="{EB3D88C4-8970-1383-2FFC-F0007963D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 b="16755"/>
          <a:stretch/>
        </p:blipFill>
        <p:spPr bwMode="auto">
          <a:xfrm>
            <a:off x="5669216" y="4825053"/>
            <a:ext cx="1371600" cy="1371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7735AB8-07F8-AF01-3921-887448759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5834"/>
          <a:stretch/>
        </p:blipFill>
        <p:spPr bwMode="auto">
          <a:xfrm>
            <a:off x="5659808" y="3371168"/>
            <a:ext cx="1371600" cy="1371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06D55F-5C6C-0C61-2168-C29579915BEF}"/>
              </a:ext>
            </a:extLst>
          </p:cNvPr>
          <p:cNvSpPr txBox="1"/>
          <p:nvPr/>
        </p:nvSpPr>
        <p:spPr>
          <a:xfrm>
            <a:off x="789905" y="6091951"/>
            <a:ext cx="4042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rgbClr val="444444"/>
                </a:solidFill>
                <a:effectLst/>
                <a:latin typeface="Helvetica" pitchFamily="2" charset="0"/>
              </a:rPr>
              <a:t>This work was supported by the U.S. National Science Foundation under Award PHY-1549132, the Center for Bright Beams.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F1734F-5D42-806B-6062-C05706F62D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531" t="28026" r="30488" b="-1"/>
          <a:stretch/>
        </p:blipFill>
        <p:spPr>
          <a:xfrm>
            <a:off x="8703272" y="3381281"/>
            <a:ext cx="2763427" cy="2763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8976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187A6-5C30-432B-EF4A-20542180D8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6556" y="1044092"/>
            <a:ext cx="5246240" cy="3646670"/>
          </a:xfrm>
        </p:spPr>
        <p:txBody>
          <a:bodyPr/>
          <a:lstStyle/>
          <a:p>
            <a:r>
              <a:rPr lang="en-US" sz="1800" dirty="0"/>
              <a:t>Compared Sn nucleation and initial Nb</a:t>
            </a:r>
            <a:r>
              <a:rPr lang="en-US" sz="1800" baseline="-25000" dirty="0"/>
              <a:t>3</a:t>
            </a:r>
            <a:r>
              <a:rPr lang="en-US" sz="1800" dirty="0"/>
              <a:t>Sn film growth for NbO or Nb</a:t>
            </a:r>
            <a:r>
              <a:rPr lang="en-US" sz="1800" baseline="-25000" dirty="0"/>
              <a:t>2</a:t>
            </a:r>
            <a:r>
              <a:rPr lang="en-US" sz="1800" dirty="0"/>
              <a:t>O</a:t>
            </a:r>
            <a:r>
              <a:rPr lang="en-US" sz="1800" baseline="-25000" dirty="0"/>
              <a:t>5</a:t>
            </a:r>
            <a:r>
              <a:rPr lang="en-US" sz="1800" dirty="0"/>
              <a:t> polycrystalline Nb</a:t>
            </a:r>
          </a:p>
          <a:p>
            <a:pPr lvl="1"/>
            <a:r>
              <a:rPr lang="en-US" dirty="0"/>
              <a:t>Films grown under same coating conditions</a:t>
            </a:r>
          </a:p>
          <a:p>
            <a:pPr lvl="1"/>
            <a:r>
              <a:rPr lang="en-US" dirty="0"/>
              <a:t>Similar Nb</a:t>
            </a:r>
            <a:r>
              <a:rPr lang="en-US" baseline="-25000" dirty="0"/>
              <a:t>3</a:t>
            </a:r>
            <a:r>
              <a:rPr lang="en-US" dirty="0"/>
              <a:t>Sn film coverage and morphology</a:t>
            </a:r>
          </a:p>
          <a:p>
            <a:pPr lvl="1"/>
            <a:r>
              <a:rPr lang="en-US" dirty="0"/>
              <a:t>More Sn nucleation on </a:t>
            </a:r>
            <a:r>
              <a:rPr lang="en-US" sz="1800" dirty="0"/>
              <a:t>Nb</a:t>
            </a:r>
            <a:r>
              <a:rPr lang="en-US" sz="1800" baseline="-25000" dirty="0"/>
              <a:t>2</a:t>
            </a:r>
            <a:r>
              <a:rPr lang="en-US" sz="1800" dirty="0"/>
              <a:t>O</a:t>
            </a:r>
            <a:r>
              <a:rPr lang="en-US" sz="1800" baseline="-25000" dirty="0"/>
              <a:t>5 </a:t>
            </a:r>
          </a:p>
          <a:p>
            <a:pPr lvl="2"/>
            <a:r>
              <a:rPr lang="en-US" dirty="0"/>
              <a:t>Growth of new intermetallic domains </a:t>
            </a:r>
          </a:p>
          <a:p>
            <a:r>
              <a:rPr lang="en-US" sz="1800" dirty="0"/>
              <a:t>Impact of varying Nb oxidation/structure is much less significant than the crystallographic orientation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17130-E2F9-33E7-C5C4-C88F344695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9B5721-3247-1696-BF5E-08DF99509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35536"/>
            <a:ext cx="9872420" cy="8399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B31A1B"/>
                </a:solidFill>
              </a:rPr>
              <a:t>Nb Oxidation Impact on Sn Nucleation and Nb</a:t>
            </a:r>
            <a:r>
              <a:rPr lang="en-US" baseline="-25000" dirty="0">
                <a:solidFill>
                  <a:srgbClr val="B31A1B"/>
                </a:solidFill>
              </a:rPr>
              <a:t>3</a:t>
            </a:r>
            <a:r>
              <a:rPr lang="en-US" dirty="0">
                <a:solidFill>
                  <a:srgbClr val="B31A1B"/>
                </a:solidFill>
              </a:rPr>
              <a:t>Sn Growth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9EFB2B-CD77-1E83-3E86-A2378D4C6AB1}"/>
              </a:ext>
            </a:extLst>
          </p:cNvPr>
          <p:cNvGrpSpPr/>
          <p:nvPr/>
        </p:nvGrpSpPr>
        <p:grpSpPr>
          <a:xfrm>
            <a:off x="9500946" y="1113887"/>
            <a:ext cx="2525401" cy="2518212"/>
            <a:chOff x="9500946" y="1113887"/>
            <a:chExt cx="2525401" cy="25182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D2FF27-CA5B-80AF-F0BA-50CB0D901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0946" y="1117499"/>
              <a:ext cx="2514600" cy="2514600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C278F8-C35E-8764-417A-A0BFF056CE63}"/>
                </a:ext>
              </a:extLst>
            </p:cNvPr>
            <p:cNvSpPr txBox="1"/>
            <p:nvPr/>
          </p:nvSpPr>
          <p:spPr>
            <a:xfrm>
              <a:off x="11300773" y="1113887"/>
              <a:ext cx="725574" cy="283464"/>
            </a:xfrm>
            <a:prstGeom prst="rect">
              <a:avLst/>
            </a:prstGeom>
            <a:solidFill>
              <a:schemeClr val="bg1">
                <a:alpha val="75546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Nb</a:t>
              </a:r>
              <a:r>
                <a:rPr lang="en-US" baseline="-25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</a:t>
              </a:r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</a:t>
              </a:r>
              <a:r>
                <a:rPr lang="en-US" baseline="-25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3880B0-73B2-0869-219D-AD7F70FBD5B0}"/>
              </a:ext>
            </a:extLst>
          </p:cNvPr>
          <p:cNvGrpSpPr/>
          <p:nvPr/>
        </p:nvGrpSpPr>
        <p:grpSpPr>
          <a:xfrm>
            <a:off x="6316112" y="1120352"/>
            <a:ext cx="2515883" cy="2519727"/>
            <a:chOff x="6274232" y="1120352"/>
            <a:chExt cx="2515883" cy="25197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B42963-24AF-0FAE-EF10-8BC05571B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16"/>
            <a:stretch/>
          </p:blipFill>
          <p:spPr>
            <a:xfrm>
              <a:off x="6274232" y="1125479"/>
              <a:ext cx="2515883" cy="2514600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E2D48A-AD98-9274-6703-6EB4BD794FFF}"/>
                </a:ext>
              </a:extLst>
            </p:cNvPr>
            <p:cNvSpPr txBox="1"/>
            <p:nvPr/>
          </p:nvSpPr>
          <p:spPr>
            <a:xfrm>
              <a:off x="8255725" y="1120352"/>
              <a:ext cx="534390" cy="276999"/>
            </a:xfrm>
            <a:prstGeom prst="rect">
              <a:avLst/>
            </a:prstGeom>
            <a:solidFill>
              <a:schemeClr val="bg1">
                <a:alpha val="75546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NbO</a:t>
              </a:r>
              <a:endParaRPr lang="en-US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9586E1B-5D17-AFDF-9939-8E3307507A61}"/>
              </a:ext>
            </a:extLst>
          </p:cNvPr>
          <p:cNvSpPr txBox="1"/>
          <p:nvPr/>
        </p:nvSpPr>
        <p:spPr>
          <a:xfrm>
            <a:off x="8728137" y="1778853"/>
            <a:ext cx="876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vs.</a:t>
            </a:r>
            <a:endParaRPr lang="en-US" sz="2800" b="1" dirty="0"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26D419-E16B-A04C-3BC4-59B4E1480D10}"/>
              </a:ext>
            </a:extLst>
          </p:cNvPr>
          <p:cNvSpPr txBox="1"/>
          <p:nvPr/>
        </p:nvSpPr>
        <p:spPr>
          <a:xfrm>
            <a:off x="6749032" y="2542612"/>
            <a:ext cx="1054566" cy="246221"/>
          </a:xfrm>
          <a:prstGeom prst="rect">
            <a:avLst/>
          </a:prstGeom>
          <a:solidFill>
            <a:schemeClr val="bg1">
              <a:alpha val="75546"/>
            </a:schemeClr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Nb</a:t>
            </a:r>
            <a:r>
              <a:rPr lang="en-US" sz="16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film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20DB51-1B65-96E1-0807-83687566C001}"/>
              </a:ext>
            </a:extLst>
          </p:cNvPr>
          <p:cNvSpPr txBox="1"/>
          <p:nvPr/>
        </p:nvSpPr>
        <p:spPr>
          <a:xfrm>
            <a:off x="7694995" y="1504417"/>
            <a:ext cx="980984" cy="492443"/>
          </a:xfrm>
          <a:prstGeom prst="rect">
            <a:avLst/>
          </a:prstGeom>
          <a:solidFill>
            <a:schemeClr val="bg1">
              <a:alpha val="75546"/>
            </a:schemeClr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islands on Nb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8B3BFD-549C-DA83-F75B-6225282AD99D}"/>
              </a:ext>
            </a:extLst>
          </p:cNvPr>
          <p:cNvSpPr txBox="1"/>
          <p:nvPr/>
        </p:nvSpPr>
        <p:spPr>
          <a:xfrm>
            <a:off x="9567760" y="1397351"/>
            <a:ext cx="1650549" cy="492443"/>
          </a:xfrm>
          <a:prstGeom prst="rect">
            <a:avLst/>
          </a:prstGeom>
          <a:solidFill>
            <a:schemeClr val="bg1">
              <a:alpha val="75546"/>
            </a:schemeClr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intermetallic domains</a:t>
            </a:r>
          </a:p>
        </p:txBody>
      </p:sp>
      <p:sp>
        <p:nvSpPr>
          <p:cNvPr id="26" name="Content Placeholder 35">
            <a:extLst>
              <a:ext uri="{FF2B5EF4-FFF2-40B4-BE49-F238E27FC236}">
                <a16:creationId xmlns:a16="http://schemas.microsoft.com/office/drawing/2014/main" id="{A43E190A-FE4B-F542-C537-2FA4C4823DAD}"/>
              </a:ext>
            </a:extLst>
          </p:cNvPr>
          <p:cNvSpPr txBox="1">
            <a:spLocks/>
          </p:cNvSpPr>
          <p:nvPr/>
        </p:nvSpPr>
        <p:spPr bwMode="auto">
          <a:xfrm>
            <a:off x="139161" y="5055887"/>
            <a:ext cx="5821073" cy="141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n-US" sz="2400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Crystallographic orientation </a:t>
            </a:r>
            <a:r>
              <a:rPr lang="en-US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the </a:t>
            </a:r>
            <a:r>
              <a:rPr lang="en-US" sz="2400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dominating factor in early stages of Nb</a:t>
            </a:r>
            <a:r>
              <a:rPr lang="en-US" sz="2400" b="1" baseline="-25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2400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film growth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D8249D7-2794-C184-F333-5881A5BA1075}"/>
              </a:ext>
            </a:extLst>
          </p:cNvPr>
          <p:cNvSpPr/>
          <p:nvPr/>
        </p:nvSpPr>
        <p:spPr>
          <a:xfrm>
            <a:off x="9756866" y="2169646"/>
            <a:ext cx="589770" cy="61918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126B3A-EF66-C226-D52D-51F28A483C9C}"/>
              </a:ext>
            </a:extLst>
          </p:cNvPr>
          <p:cNvGrpSpPr/>
          <p:nvPr/>
        </p:nvGrpSpPr>
        <p:grpSpPr>
          <a:xfrm>
            <a:off x="6308121" y="4016454"/>
            <a:ext cx="2514600" cy="2514600"/>
            <a:chOff x="6629460" y="3798587"/>
            <a:chExt cx="2514600" cy="2514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D9E65D-2ACD-7B88-4CA8-2709F6E7D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9460" y="3798587"/>
              <a:ext cx="2514600" cy="2514600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384943-874C-C4BA-4B95-394B242321A7}"/>
                </a:ext>
              </a:extLst>
            </p:cNvPr>
            <p:cNvSpPr txBox="1"/>
            <p:nvPr/>
          </p:nvSpPr>
          <p:spPr>
            <a:xfrm>
              <a:off x="8174876" y="3798587"/>
              <a:ext cx="969184" cy="276999"/>
            </a:xfrm>
            <a:prstGeom prst="rect">
              <a:avLst/>
            </a:prstGeom>
            <a:solidFill>
              <a:schemeClr val="bg1">
                <a:alpha val="75546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Helvetica" pitchFamily="2" charset="0"/>
                </a:rPr>
                <a:t>Nb(100)</a:t>
              </a:r>
              <a:endParaRPr lang="en-US" sz="1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47138-513D-9C1C-0A08-F54974B4EB44}"/>
              </a:ext>
            </a:extLst>
          </p:cNvPr>
          <p:cNvGrpSpPr/>
          <p:nvPr/>
        </p:nvGrpSpPr>
        <p:grpSpPr>
          <a:xfrm>
            <a:off x="9518495" y="4016454"/>
            <a:ext cx="2514600" cy="2514600"/>
            <a:chOff x="9518495" y="3798587"/>
            <a:chExt cx="2514600" cy="2514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B48DF0-0499-CCB5-4B21-5BD59A8A1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18495" y="3798587"/>
              <a:ext cx="2514600" cy="2514600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80CCFA-A75A-1A3C-2BEE-2E32576EE0DC}"/>
                </a:ext>
              </a:extLst>
            </p:cNvPr>
            <p:cNvSpPr txBox="1"/>
            <p:nvPr/>
          </p:nvSpPr>
          <p:spPr>
            <a:xfrm>
              <a:off x="11149070" y="3803373"/>
              <a:ext cx="884025" cy="276999"/>
            </a:xfrm>
            <a:prstGeom prst="rect">
              <a:avLst/>
            </a:prstGeom>
            <a:solidFill>
              <a:schemeClr val="bg1">
                <a:alpha val="75546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Helvetica" pitchFamily="2" charset="0"/>
                </a:rPr>
                <a:t>Nb(111)</a:t>
              </a:r>
              <a:endParaRPr lang="en-US" sz="18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8A661C5-3FA5-82EB-00F9-9DD6D8738D71}"/>
              </a:ext>
            </a:extLst>
          </p:cNvPr>
          <p:cNvSpPr txBox="1"/>
          <p:nvPr/>
        </p:nvSpPr>
        <p:spPr>
          <a:xfrm>
            <a:off x="8763990" y="4904422"/>
            <a:ext cx="876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vs.</a:t>
            </a:r>
            <a:endParaRPr lang="en-US" sz="2800" b="1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6EA03-55F9-58B1-DE2D-16D2529700ED}"/>
              </a:ext>
            </a:extLst>
          </p:cNvPr>
          <p:cNvSpPr txBox="1"/>
          <p:nvPr/>
        </p:nvSpPr>
        <p:spPr>
          <a:xfrm>
            <a:off x="6774257" y="5486299"/>
            <a:ext cx="1380916" cy="492443"/>
          </a:xfrm>
          <a:prstGeom prst="rect">
            <a:avLst/>
          </a:prstGeom>
          <a:solidFill>
            <a:schemeClr val="bg1">
              <a:alpha val="75546"/>
            </a:schemeClr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domain coverage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D09336-E91B-8A51-DCB9-19D99A75FEAD}"/>
              </a:ext>
            </a:extLst>
          </p:cNvPr>
          <p:cNvSpPr txBox="1"/>
          <p:nvPr/>
        </p:nvSpPr>
        <p:spPr>
          <a:xfrm>
            <a:off x="10111385" y="5740501"/>
            <a:ext cx="1567846" cy="246221"/>
          </a:xfrm>
          <a:prstGeom prst="rect">
            <a:avLst/>
          </a:prstGeom>
          <a:solidFill>
            <a:schemeClr val="bg1">
              <a:alpha val="75546"/>
            </a:schemeClr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Poor nucleation</a:t>
            </a:r>
          </a:p>
        </p:txBody>
      </p:sp>
    </p:spTree>
    <p:extLst>
      <p:ext uri="{BB962C8B-B14F-4D97-AF65-F5344CB8AC3E}">
        <p14:creationId xmlns:p14="http://schemas.microsoft.com/office/powerpoint/2010/main" val="1504086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62E59-BBD3-275C-65ED-8BD1E7437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909" y="1273480"/>
            <a:ext cx="6486483" cy="4363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195CF-90C1-56D4-17F6-0082BF63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31A1B"/>
                </a:solidFill>
              </a:rPr>
              <a:t>Varying Surface Morphology of Nb</a:t>
            </a:r>
            <a:r>
              <a:rPr lang="en-US" baseline="-25000" dirty="0">
                <a:solidFill>
                  <a:srgbClr val="B31A1B"/>
                </a:solidFill>
              </a:rPr>
              <a:t>3</a:t>
            </a:r>
            <a:r>
              <a:rPr lang="en-US" dirty="0">
                <a:solidFill>
                  <a:srgbClr val="B31A1B"/>
                </a:solidFill>
              </a:rPr>
              <a:t>Sn Grains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D6379-1406-A37E-1C8C-F10BA5DFFC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7F76B5-1BD0-954B-60EC-874103404A94}"/>
              </a:ext>
            </a:extLst>
          </p:cNvPr>
          <p:cNvSpPr txBox="1"/>
          <p:nvPr/>
        </p:nvSpPr>
        <p:spPr>
          <a:xfrm>
            <a:off x="5530451" y="1405844"/>
            <a:ext cx="1688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E8F00"/>
                </a:solidFill>
                <a:latin typeface="Helvetica" pitchFamily="2" charset="0"/>
              </a:rPr>
              <a:t>Preference for thicker films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FF7166-4F71-791D-6BFA-1DDBD79163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5706" y="1023409"/>
            <a:ext cx="4816986" cy="5448286"/>
          </a:xfrm>
        </p:spPr>
        <p:txBody>
          <a:bodyPr/>
          <a:lstStyle/>
          <a:p>
            <a:pPr marL="0" indent="0" defTabSz="228600">
              <a:buNone/>
              <a:tabLst>
                <a:tab pos="457200" algn="l"/>
              </a:tabLst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Distinct Nb</a:t>
            </a:r>
            <a:r>
              <a:rPr lang="en-US" sz="2000" b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Grains</a:t>
            </a:r>
          </a:p>
          <a:p>
            <a:pPr marL="171450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dirty="0">
                <a:solidFill>
                  <a:srgbClr val="11814B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Type 1 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Smooth, stoichiometric Nb</a:t>
            </a:r>
            <a:r>
              <a:rPr lang="en-US" sz="18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O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nly found in films &gt; 275 nm thick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Evidence of coalescing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/>
              <a:t>H</a:t>
            </a: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igher thermal stability, resistance to degradation</a:t>
            </a:r>
          </a:p>
          <a:p>
            <a:pPr marL="171450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dirty="0">
                <a:solidFill>
                  <a:srgbClr val="FF93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Type 2 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Corrugated, Sn-deficient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30 – 50 n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 buckling at surface</a:t>
            </a:r>
            <a:endParaRPr lang="en-US" sz="1600" dirty="0"/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Largest surface area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Sn deficiency throughout film, not segregated to the surface region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Observed for all film growth conditions and thicknesses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dirty="0">
                <a:solidFill>
                  <a:srgbClr val="521B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Type 3: </a:t>
            </a:r>
            <a:r>
              <a:rPr lang="en-US" sz="18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Rough, Sn-rich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~ 50 </a:t>
            </a:r>
            <a:r>
              <a:rPr lang="en-US" sz="1600" dirty="0"/>
              <a:t>– 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100 nm spherical grains</a:t>
            </a: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Higher roughness determined by grain size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96467" lvl="1" indent="-171450" defTabSz="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Observed across all films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C5E44C-1F24-2DB3-C784-ED86F536D715}"/>
              </a:ext>
            </a:extLst>
          </p:cNvPr>
          <p:cNvSpPr txBox="1"/>
          <p:nvPr/>
        </p:nvSpPr>
        <p:spPr>
          <a:xfrm>
            <a:off x="7219310" y="1000841"/>
            <a:ext cx="28436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Diffraction of Nb</a:t>
            </a:r>
            <a:r>
              <a:rPr lang="en-US" sz="1600" b="1" baseline="-25000" dirty="0">
                <a:latin typeface="Helvetica" pitchFamily="2" charset="0"/>
              </a:rPr>
              <a:t>3</a:t>
            </a:r>
            <a:r>
              <a:rPr lang="en-US" sz="1600" b="1" dirty="0">
                <a:latin typeface="Helvetica" pitchFamily="2" charset="0"/>
              </a:rPr>
              <a:t>Sn Films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E6F03-97EF-FBB7-A26B-B5DE40CD444A}"/>
              </a:ext>
            </a:extLst>
          </p:cNvPr>
          <p:cNvSpPr txBox="1"/>
          <p:nvPr/>
        </p:nvSpPr>
        <p:spPr>
          <a:xfrm>
            <a:off x="9381887" y="3455164"/>
            <a:ext cx="1688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Helvetica" pitchFamily="2" charset="0"/>
              </a:rPr>
              <a:t>Small domain, always present</a:t>
            </a:r>
          </a:p>
        </p:txBody>
      </p:sp>
      <p:sp>
        <p:nvSpPr>
          <p:cNvPr id="13" name="Content Placeholder 35">
            <a:extLst>
              <a:ext uri="{FF2B5EF4-FFF2-40B4-BE49-F238E27FC236}">
                <a16:creationId xmlns:a16="http://schemas.microsoft.com/office/drawing/2014/main" id="{2AF31912-6CFC-5C20-6E69-F68375098240}"/>
              </a:ext>
            </a:extLst>
          </p:cNvPr>
          <p:cNvSpPr txBox="1">
            <a:spLocks/>
          </p:cNvSpPr>
          <p:nvPr/>
        </p:nvSpPr>
        <p:spPr bwMode="auto">
          <a:xfrm>
            <a:off x="5730615" y="5569008"/>
            <a:ext cx="5821073" cy="76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n-US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Associating surface morphology with grain orientation </a:t>
            </a:r>
            <a:endParaRPr lang="en-US" sz="2400" b="1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 defTabSz="914400">
              <a:buFontTx/>
              <a:buNone/>
            </a:pPr>
            <a:endParaRPr lang="en-US" kern="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B5D096-9CD5-112E-8B27-729B901B0359}"/>
              </a:ext>
            </a:extLst>
          </p:cNvPr>
          <p:cNvSpPr txBox="1"/>
          <p:nvPr/>
        </p:nvSpPr>
        <p:spPr>
          <a:xfrm>
            <a:off x="7571909" y="2916554"/>
            <a:ext cx="16888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9300"/>
                </a:solidFill>
                <a:latin typeface="Helvetica" pitchFamily="2" charset="0"/>
              </a:rPr>
              <a:t>Dominating at surface &amp; in thin films</a:t>
            </a:r>
          </a:p>
        </p:txBody>
      </p:sp>
    </p:spTree>
    <p:extLst>
      <p:ext uri="{BB962C8B-B14F-4D97-AF65-F5344CB8AC3E}">
        <p14:creationId xmlns:p14="http://schemas.microsoft.com/office/powerpoint/2010/main" val="2932170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67DA276-7358-634D-853A-7605D423AC63}"/>
              </a:ext>
            </a:extLst>
          </p:cNvPr>
          <p:cNvSpPr txBox="1"/>
          <p:nvPr/>
        </p:nvSpPr>
        <p:spPr>
          <a:xfrm>
            <a:off x="194174" y="6611779"/>
            <a:ext cx="5681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U. </a:t>
            </a:r>
            <a:r>
              <a:rPr lang="en-US" sz="1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Pudasaini</a:t>
            </a:r>
            <a:r>
              <a:rPr lang="en-US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al. </a:t>
            </a:r>
            <a:r>
              <a:rPr lang="en-US" sz="10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Supercond</a:t>
            </a:r>
            <a:r>
              <a:rPr lang="en-US" sz="1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Sci. Technol</a:t>
            </a:r>
            <a:r>
              <a:rPr lang="en-US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32</a:t>
            </a:r>
            <a:r>
              <a:rPr lang="en-US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045008 (2019).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426119-4325-9847-BC4C-46522BDC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917" y="90589"/>
            <a:ext cx="10176214" cy="1064309"/>
          </a:xfrm>
        </p:spPr>
        <p:txBody>
          <a:bodyPr>
            <a:noAutofit/>
          </a:bodyPr>
          <a:lstStyle/>
          <a:p>
            <a:r>
              <a:rPr lang="en-US" sz="2667" dirty="0">
                <a:solidFill>
                  <a:schemeClr val="accent1"/>
                </a:solidFill>
              </a:rPr>
              <a:t>Nb</a:t>
            </a:r>
            <a:r>
              <a:rPr lang="en-US" sz="2667" baseline="-25000" dirty="0">
                <a:solidFill>
                  <a:schemeClr val="accent1"/>
                </a:solidFill>
              </a:rPr>
              <a:t>3</a:t>
            </a:r>
            <a:r>
              <a:rPr lang="en-US" sz="2667" dirty="0">
                <a:solidFill>
                  <a:schemeClr val="accent1"/>
                </a:solidFill>
              </a:rPr>
              <a:t>Sn Cavity SRF Performance is Limited By Near-Surface Defects that Quench Superconductivity</a:t>
            </a:r>
            <a:br>
              <a:rPr lang="en-US" sz="2667" dirty="0">
                <a:solidFill>
                  <a:schemeClr val="accent1"/>
                </a:solidFill>
              </a:rPr>
            </a:br>
            <a:endParaRPr lang="en-US" sz="2667" dirty="0">
              <a:solidFill>
                <a:schemeClr val="accent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729CF0-6F7E-9143-AADE-2A7AFF1C6978}"/>
              </a:ext>
            </a:extLst>
          </p:cNvPr>
          <p:cNvGrpSpPr/>
          <p:nvPr/>
        </p:nvGrpSpPr>
        <p:grpSpPr>
          <a:xfrm>
            <a:off x="4528711" y="1085915"/>
            <a:ext cx="3847872" cy="3472867"/>
            <a:chOff x="3738300" y="1656899"/>
            <a:chExt cx="2650570" cy="2209474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B3DB3EA4-2E77-0945-BD12-FAC327A87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215"/>
            <a:stretch/>
          </p:blipFill>
          <p:spPr>
            <a:xfrm>
              <a:off x="3738300" y="1656899"/>
              <a:ext cx="2650570" cy="22094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D765EA-BE34-C347-94D3-BDD746B19765}"/>
                </a:ext>
              </a:extLst>
            </p:cNvPr>
            <p:cNvSpPr/>
            <p:nvPr/>
          </p:nvSpPr>
          <p:spPr>
            <a:xfrm>
              <a:off x="4333328" y="1747609"/>
              <a:ext cx="1571078" cy="38621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Sn-depleted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A0C63E3-5375-6546-9F60-00C06D583F31}"/>
                </a:ext>
              </a:extLst>
            </p:cNvPr>
            <p:cNvSpPr/>
            <p:nvPr/>
          </p:nvSpPr>
          <p:spPr>
            <a:xfrm>
              <a:off x="4869409" y="1879382"/>
              <a:ext cx="1176836" cy="38621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region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1310EEE-B104-4849-8F01-35F3A13B8402}"/>
                </a:ext>
              </a:extLst>
            </p:cNvPr>
            <p:cNvSpPr/>
            <p:nvPr/>
          </p:nvSpPr>
          <p:spPr>
            <a:xfrm>
              <a:off x="4196153" y="1879382"/>
              <a:ext cx="1142981" cy="38621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interface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F95B18C-D631-4E4F-A40E-0C4DBA7864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4592" y="2188572"/>
              <a:ext cx="391366" cy="689329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C02FFDD-9427-4946-AFDA-145042287A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2990" y="2188572"/>
              <a:ext cx="16354" cy="561429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32D0412-A811-5D45-8F80-78E22F71C3DB}"/>
              </a:ext>
            </a:extLst>
          </p:cNvPr>
          <p:cNvSpPr txBox="1"/>
          <p:nvPr/>
        </p:nvSpPr>
        <p:spPr>
          <a:xfrm>
            <a:off x="675159" y="4697465"/>
            <a:ext cx="41890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Stoichiometric and structural inhomogeneities, surface roughness, grain size, etc. </a:t>
            </a:r>
          </a:p>
          <a:p>
            <a:endParaRPr lang="en-US" sz="2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4F3475-8706-2140-889B-9F9D804E492C}"/>
              </a:ext>
            </a:extLst>
          </p:cNvPr>
          <p:cNvGrpSpPr>
            <a:grpSpLocks noChangeAspect="1"/>
          </p:cNvGrpSpPr>
          <p:nvPr/>
        </p:nvGrpSpPr>
        <p:grpSpPr>
          <a:xfrm>
            <a:off x="549185" y="70749"/>
            <a:ext cx="3558040" cy="4248428"/>
            <a:chOff x="6455422" y="339287"/>
            <a:chExt cx="2504027" cy="298989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0D35695-4139-3E49-9AC8-B39350DCCC0E}"/>
                </a:ext>
              </a:extLst>
            </p:cNvPr>
            <p:cNvGrpSpPr/>
            <p:nvPr/>
          </p:nvGrpSpPr>
          <p:grpSpPr>
            <a:xfrm>
              <a:off x="6544078" y="339287"/>
              <a:ext cx="2415371" cy="2989899"/>
              <a:chOff x="6545639" y="475092"/>
              <a:chExt cx="2279616" cy="261553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801E4B1-1ED3-2542-8DB9-9DD5BD8078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9000" contrast="1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45639" y="1090138"/>
                <a:ext cx="2279616" cy="2000492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BBFCFB6-4DC2-9F41-9F69-9AB6A8D6F370}"/>
                  </a:ext>
                </a:extLst>
              </p:cNvPr>
              <p:cNvSpPr/>
              <p:nvPr/>
            </p:nvSpPr>
            <p:spPr>
              <a:xfrm>
                <a:off x="6562222" y="475092"/>
                <a:ext cx="2086041" cy="71684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19B66D-7A3D-A840-8F57-4DCD22D61890}"/>
                </a:ext>
              </a:extLst>
            </p:cNvPr>
            <p:cNvSpPr/>
            <p:nvPr/>
          </p:nvSpPr>
          <p:spPr>
            <a:xfrm>
              <a:off x="6455422" y="1139401"/>
              <a:ext cx="1271338" cy="4172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Sn segregation on SRF cavity surface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2499867-4E57-594B-9BF7-56B0FE4CB9DD}"/>
              </a:ext>
            </a:extLst>
          </p:cNvPr>
          <p:cNvSpPr txBox="1"/>
          <p:nvPr/>
        </p:nvSpPr>
        <p:spPr>
          <a:xfrm>
            <a:off x="8502558" y="6588067"/>
            <a:ext cx="77515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Nb</a:t>
            </a:r>
            <a:r>
              <a:rPr lang="en-US" sz="105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105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Sample Supplied by R. Porter (Cornell Univ., SLAC)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011D28-55D7-110B-F640-2A3449BA9553}"/>
              </a:ext>
            </a:extLst>
          </p:cNvPr>
          <p:cNvGrpSpPr/>
          <p:nvPr/>
        </p:nvGrpSpPr>
        <p:grpSpPr>
          <a:xfrm>
            <a:off x="8282375" y="1168999"/>
            <a:ext cx="3534508" cy="3254280"/>
            <a:chOff x="6294209" y="1251990"/>
            <a:chExt cx="2650881" cy="244071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C118554-9FC0-3942-A309-8475C057748D}"/>
                </a:ext>
              </a:extLst>
            </p:cNvPr>
            <p:cNvGrpSpPr/>
            <p:nvPr/>
          </p:nvGrpSpPr>
          <p:grpSpPr>
            <a:xfrm>
              <a:off x="6459346" y="1251990"/>
              <a:ext cx="2485744" cy="2440710"/>
              <a:chOff x="5998604" y="965692"/>
              <a:chExt cx="3138972" cy="3058847"/>
            </a:xfrm>
          </p:grpSpPr>
          <p:pic>
            <p:nvPicPr>
              <p:cNvPr id="40" name="Content Placeholder 8" descr="A picture containing outdoor object, honeycomb, indoor, wasp's nest&#10;&#10;Description automatically generated">
                <a:extLst>
                  <a:ext uri="{FF2B5EF4-FFF2-40B4-BE49-F238E27FC236}">
                    <a16:creationId xmlns:a16="http://schemas.microsoft.com/office/drawing/2014/main" id="{86306659-9515-D848-928A-1DBBE28FEB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998604" y="965692"/>
                <a:ext cx="3138972" cy="305884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8E900BF-0661-2E4D-9DEF-C77BD3B6DD2B}"/>
                  </a:ext>
                </a:extLst>
              </p:cNvPr>
              <p:cNvCxnSpPr/>
              <p:nvPr/>
            </p:nvCxnSpPr>
            <p:spPr>
              <a:xfrm>
                <a:off x="6165930" y="3887470"/>
                <a:ext cx="30921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DC4AF1F-D2B0-614A-8983-C0C004EAD640}"/>
                </a:ext>
              </a:extLst>
            </p:cNvPr>
            <p:cNvSpPr/>
            <p:nvPr/>
          </p:nvSpPr>
          <p:spPr>
            <a:xfrm>
              <a:off x="6294209" y="3357143"/>
              <a:ext cx="840154" cy="277821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7" b="1" dirty="0">
                  <a:solidFill>
                    <a:schemeClr val="bg1"/>
                  </a:solidFill>
                  <a:latin typeface="Times New Roman" panose="02020603050405020304" pitchFamily="18" charset="0"/>
                  <a:ea typeface="Helvetica Neue" panose="02000503000000020004" pitchFamily="2" charset="0"/>
                  <a:cs typeface="Times New Roman" panose="02020603050405020304" pitchFamily="18" charset="0"/>
                </a:rPr>
                <a:t>400 nm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EBFF640-D6A0-D447-B3D5-4B29E259B7D8}"/>
              </a:ext>
            </a:extLst>
          </p:cNvPr>
          <p:cNvCxnSpPr>
            <a:cxnSpLocks/>
          </p:cNvCxnSpPr>
          <p:nvPr/>
        </p:nvCxnSpPr>
        <p:spPr>
          <a:xfrm flipV="1">
            <a:off x="8918477" y="5274523"/>
            <a:ext cx="0" cy="590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891435C-B783-404B-8F7E-D3C353D4F2B5}"/>
              </a:ext>
            </a:extLst>
          </p:cNvPr>
          <p:cNvCxnSpPr>
            <a:cxnSpLocks/>
          </p:cNvCxnSpPr>
          <p:nvPr/>
        </p:nvCxnSpPr>
        <p:spPr>
          <a:xfrm flipV="1">
            <a:off x="8569753" y="5275922"/>
            <a:ext cx="0" cy="590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B617B87E-8B28-5FF6-83DB-C6E9CC4D5199}"/>
              </a:ext>
            </a:extLst>
          </p:cNvPr>
          <p:cNvSpPr/>
          <p:nvPr/>
        </p:nvSpPr>
        <p:spPr>
          <a:xfrm>
            <a:off x="5137271" y="4697466"/>
            <a:ext cx="2190503" cy="992127"/>
          </a:xfrm>
          <a:prstGeom prst="rightArrow">
            <a:avLst/>
          </a:prstGeom>
          <a:solidFill>
            <a:srgbClr val="800000"/>
          </a:solidFill>
          <a:ln>
            <a:solidFill>
              <a:schemeClr val="tx1"/>
            </a:solidFill>
          </a:ln>
          <a:effectLst>
            <a:glow rad="80443">
              <a:srgbClr val="F5DB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elvetica" pitchFamily="2" charset="0"/>
              </a:rPr>
              <a:t>Impacts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71A109-576C-BA18-B5D4-F25BD6601BF0}"/>
              </a:ext>
            </a:extLst>
          </p:cNvPr>
          <p:cNvSpPr txBox="1"/>
          <p:nvPr/>
        </p:nvSpPr>
        <p:spPr>
          <a:xfrm>
            <a:off x="7608997" y="4730879"/>
            <a:ext cx="3640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Superconducting critical temperature, accelerating gradients, quality factor, etc.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365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A2C7478-FD9A-5347-AE06-2CC942223EFC}"/>
              </a:ext>
            </a:extLst>
          </p:cNvPr>
          <p:cNvSpPr txBox="1">
            <a:spLocks/>
          </p:cNvSpPr>
          <p:nvPr/>
        </p:nvSpPr>
        <p:spPr>
          <a:xfrm>
            <a:off x="40624" y="959865"/>
            <a:ext cx="4228700" cy="5690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37373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3737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3737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indent="0">
              <a:lnSpc>
                <a:spcPct val="100000"/>
              </a:lnSpc>
              <a:buNone/>
            </a:pPr>
            <a:r>
              <a:rPr lang="en-US" sz="2000" b="1" dirty="0"/>
              <a:t>Nb</a:t>
            </a:r>
            <a:r>
              <a:rPr lang="en-US" sz="2000" b="1" baseline="-25000" dirty="0"/>
              <a:t>3</a:t>
            </a:r>
            <a:r>
              <a:rPr lang="en-US" sz="2000" b="1" dirty="0"/>
              <a:t>Sn</a:t>
            </a:r>
            <a:r>
              <a:rPr lang="en-US" sz="2000" b="1" dirty="0">
                <a:solidFill>
                  <a:schemeClr val="tx1"/>
                </a:solidFill>
              </a:rPr>
              <a:t> growth and quality dependent on:</a:t>
            </a:r>
          </a:p>
          <a:p>
            <a:pPr marL="0" indent="0">
              <a:lnSpc>
                <a:spcPct val="100000"/>
              </a:lnSpc>
              <a:buFont typeface="Noto Sans Symbols"/>
              <a:buNone/>
            </a:pPr>
            <a:r>
              <a:rPr lang="en-US" sz="1600" b="1" dirty="0">
                <a:solidFill>
                  <a:schemeClr val="tx1"/>
                </a:solidFill>
              </a:rPr>
              <a:t>1. </a:t>
            </a:r>
            <a:r>
              <a:rPr lang="en-US" b="1" dirty="0">
                <a:solidFill>
                  <a:schemeClr val="tx1"/>
                </a:solidFill>
              </a:rPr>
              <a:t>Deposition conditions</a:t>
            </a:r>
          </a:p>
          <a:p>
            <a:r>
              <a:rPr lang="en-US" sz="1600" dirty="0">
                <a:solidFill>
                  <a:schemeClr val="tx1"/>
                </a:solidFill>
              </a:rPr>
              <a:t>Relationship between Sn vapor flux and Nb substrate deposition temperature</a:t>
            </a:r>
          </a:p>
          <a:p>
            <a:pPr lvl="1"/>
            <a:r>
              <a:rPr lang="en-US" dirty="0"/>
              <a:t>Insufficient Sn flux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Sn-deficient regions</a:t>
            </a:r>
          </a:p>
          <a:p>
            <a:pPr lvl="1"/>
            <a:r>
              <a:rPr lang="en-US" dirty="0"/>
              <a:t>Excess Sn flux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persistence of Sn hot spots</a:t>
            </a:r>
          </a:p>
          <a:p>
            <a:pPr marL="0" indent="0">
              <a:lnSpc>
                <a:spcPct val="100000"/>
              </a:lnSpc>
              <a:buFont typeface="Noto Sans Symbols"/>
              <a:buNone/>
            </a:pPr>
            <a:r>
              <a:rPr lang="en-US" b="1" dirty="0">
                <a:solidFill>
                  <a:schemeClr val="tx1"/>
                </a:solidFill>
              </a:rPr>
              <a:t>2. Nb substrate morphology</a:t>
            </a:r>
          </a:p>
          <a:p>
            <a:r>
              <a:rPr lang="en-US" sz="1600" dirty="0">
                <a:solidFill>
                  <a:schemeClr val="tx1"/>
                </a:solidFill>
              </a:rPr>
              <a:t>Nb surface sites determine initial Nb-Sn interfacial interactions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Nucleating agent typically used to stabilize adlayers</a:t>
            </a:r>
          </a:p>
          <a:p>
            <a:r>
              <a:rPr lang="en-US" sz="1600" b="1" dirty="0">
                <a:solidFill>
                  <a:srgbClr val="002060"/>
                </a:solidFill>
                <a:latin typeface="Helvetica" pitchFamily="2" charset="0"/>
              </a:rPr>
              <a:t>Many Nb oxidation states and structures with unique energetics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0A60134-863F-D847-8583-9168D69A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33" y="-61707"/>
            <a:ext cx="9893945" cy="1064309"/>
          </a:xfrm>
        </p:spPr>
        <p:txBody>
          <a:bodyPr>
            <a:noAutofit/>
          </a:bodyPr>
          <a:lstStyle/>
          <a:p>
            <a:r>
              <a:rPr lang="en-US" sz="2667" dirty="0">
                <a:solidFill>
                  <a:schemeClr val="accent1"/>
                </a:solidFill>
              </a:rPr>
              <a:t>Conducting Growth Studies for Optimal Nb</a:t>
            </a:r>
            <a:r>
              <a:rPr lang="en-US" sz="2667" baseline="-25000" dirty="0">
                <a:solidFill>
                  <a:schemeClr val="accent1"/>
                </a:solidFill>
              </a:rPr>
              <a:t>3</a:t>
            </a:r>
            <a:r>
              <a:rPr lang="en-US" sz="2667" dirty="0">
                <a:solidFill>
                  <a:schemeClr val="accent1"/>
                </a:solidFill>
              </a:rPr>
              <a:t>Sn Films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FCD917-ED68-9397-B365-0A2BF2B21092}"/>
              </a:ext>
            </a:extLst>
          </p:cNvPr>
          <p:cNvGrpSpPr/>
          <p:nvPr/>
        </p:nvGrpSpPr>
        <p:grpSpPr>
          <a:xfrm>
            <a:off x="4738138" y="1936348"/>
            <a:ext cx="6651773" cy="2143823"/>
            <a:chOff x="5464914" y="2077862"/>
            <a:chExt cx="6651773" cy="214382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B70A74C-1A02-2E14-E9E5-58DA0AC423BB}"/>
                </a:ext>
              </a:extLst>
            </p:cNvPr>
            <p:cNvGrpSpPr/>
            <p:nvPr/>
          </p:nvGrpSpPr>
          <p:grpSpPr>
            <a:xfrm>
              <a:off x="5475030" y="2133967"/>
              <a:ext cx="6555120" cy="2031612"/>
              <a:chOff x="2674630" y="764054"/>
              <a:chExt cx="6555120" cy="203161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109BE4B-2A2C-47ED-79A6-A181D4B5881B}"/>
                  </a:ext>
                </a:extLst>
              </p:cNvPr>
              <p:cNvGrpSpPr/>
              <p:nvPr/>
            </p:nvGrpSpPr>
            <p:grpSpPr>
              <a:xfrm>
                <a:off x="2771024" y="764054"/>
                <a:ext cx="6458726" cy="2031612"/>
                <a:chOff x="2710064" y="1361553"/>
                <a:chExt cx="6458726" cy="2031612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B9A1E03-62D1-CCF2-6B18-5FD5E6D99C88}"/>
                    </a:ext>
                  </a:extLst>
                </p:cNvPr>
                <p:cNvSpPr txBox="1"/>
                <p:nvPr/>
              </p:nvSpPr>
              <p:spPr>
                <a:xfrm>
                  <a:off x="3746060" y="1361553"/>
                  <a:ext cx="404998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800" b="1" dirty="0"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Nb</a:t>
                  </a:r>
                  <a:r>
                    <a:rPr lang="en-US" sz="1800" b="1" baseline="-25000" dirty="0"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3</a:t>
                  </a:r>
                  <a:r>
                    <a:rPr lang="en-US" sz="1800" b="1" dirty="0"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Sn Growth – Va</a:t>
                  </a:r>
                  <a:r>
                    <a:rPr lang="en-US" b="1" dirty="0"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por Deposition</a:t>
                  </a:r>
                  <a:endParaRPr lang="en-US" sz="1800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51462DE3-8F53-D0EB-A943-66C818B05EDF}"/>
                    </a:ext>
                  </a:extLst>
                </p:cNvPr>
                <p:cNvGrpSpPr/>
                <p:nvPr/>
              </p:nvGrpSpPr>
              <p:grpSpPr>
                <a:xfrm>
                  <a:off x="2710064" y="1818402"/>
                  <a:ext cx="6458726" cy="1574763"/>
                  <a:chOff x="2800882" y="951303"/>
                  <a:chExt cx="6458726" cy="1574763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455A7F31-40A9-A57E-6784-FD7948F909C1}"/>
                      </a:ext>
                    </a:extLst>
                  </p:cNvPr>
                  <p:cNvGrpSpPr/>
                  <p:nvPr/>
                </p:nvGrpSpPr>
                <p:grpSpPr>
                  <a:xfrm>
                    <a:off x="2800882" y="951303"/>
                    <a:ext cx="6458726" cy="1574763"/>
                    <a:chOff x="2786814" y="916133"/>
                    <a:chExt cx="6458726" cy="1574763"/>
                  </a:xfrm>
                </p:grpSpPr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AC570125-FB2B-437B-8D42-D20FA10946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34154" y="1906121"/>
                      <a:ext cx="944972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T: 500 -1000</a:t>
                      </a:r>
                      <a:r>
                        <a:rPr lang="en-US" sz="1600" dirty="0">
                          <a:latin typeface="Helvetica" pitchFamily="2" charset="0"/>
                        </a:rPr>
                        <a:t> ºC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03DF0037-9775-26A4-3E8D-B01EE5904E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89157" y="1891452"/>
                      <a:ext cx="939050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T: 950 -1200</a:t>
                      </a:r>
                      <a:r>
                        <a:rPr lang="en-US" sz="1600" b="1" dirty="0">
                          <a:latin typeface="Helvetica" pitchFamily="2" charset="0"/>
                        </a:rPr>
                        <a:t> </a:t>
                      </a:r>
                      <a:r>
                        <a:rPr lang="en-US" sz="1600" dirty="0">
                          <a:latin typeface="Helvetica" pitchFamily="2" charset="0"/>
                        </a:rPr>
                        <a:t>ºC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4E97A6B4-9DA9-E29B-CBDA-0DF33FBC71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18342" y="1320483"/>
                      <a:ext cx="5027198" cy="1010089"/>
                      <a:chOff x="5437003" y="1874584"/>
                      <a:chExt cx="5027198" cy="1008501"/>
                    </a:xfrm>
                  </p:grpSpPr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id="{49241ADF-1A59-A879-21A6-E371EF3E7C05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6969" y="1874584"/>
                        <a:ext cx="4137232" cy="1008501"/>
                        <a:chOff x="6334108" y="2021822"/>
                        <a:chExt cx="4544499" cy="1107781"/>
                      </a:xfrm>
                    </p:grpSpPr>
                    <p:pic>
                      <p:nvPicPr>
                        <p:cNvPr id="46" name="Picture 45" descr="A picture containing food, indoor, plate, set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9EE2C547-D150-D17A-16C3-3812C73F581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 cstate="hqprint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334108" y="2024746"/>
                          <a:ext cx="1521214" cy="110485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47" name="Picture 46" descr="A picture containing plate, food, indoor, arranged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19D3BFD3-4378-0446-D7B8-E4F1DB93219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 cstate="hqprint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9235161" y="2021822"/>
                          <a:ext cx="1643446" cy="1104857"/>
                        </a:xfrm>
                        <a:prstGeom prst="rect">
                          <a:avLst/>
                        </a:prstGeom>
                      </p:spPr>
                    </p:pic>
                  </p:grpSp>
                  <p:cxnSp>
                    <p:nvCxnSpPr>
                      <p:cNvPr id="44" name="Straight Arrow Connector 43">
                        <a:extLst>
                          <a:ext uri="{FF2B5EF4-FFF2-40B4-BE49-F238E27FC236}">
                            <a16:creationId xmlns:a16="http://schemas.microsoft.com/office/drawing/2014/main" id="{F77AA6C9-95C9-1EA6-AF70-44E810249B3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437003" y="2380167"/>
                        <a:ext cx="798763" cy="12298"/>
                      </a:xfrm>
                      <a:prstGeom prst="straightConnector1">
                        <a:avLst/>
                      </a:prstGeom>
                      <a:ln w="571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Straight Arrow Connector 44">
                        <a:extLst>
                          <a:ext uri="{FF2B5EF4-FFF2-40B4-BE49-F238E27FC236}">
                            <a16:creationId xmlns:a16="http://schemas.microsoft.com/office/drawing/2014/main" id="{AF6129BB-3FDE-00CE-B25F-F9BF206DCD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7805503" y="2313332"/>
                        <a:ext cx="1029817" cy="3730"/>
                      </a:xfrm>
                      <a:prstGeom prst="straightConnector1">
                        <a:avLst/>
                      </a:prstGeom>
                      <a:ln w="571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pic>
                  <p:nvPicPr>
                    <p:cNvPr id="37" name="Picture 36">
                      <a:extLst>
                        <a:ext uri="{FF2B5EF4-FFF2-40B4-BE49-F238E27FC236}">
                          <a16:creationId xmlns:a16="http://schemas.microsoft.com/office/drawing/2014/main" id="{82A9F569-5852-032A-FE9C-88473B6EF8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86814" y="1553419"/>
                      <a:ext cx="1384884" cy="77487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id="{91696048-506C-B319-C22F-D812BB03F1D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25717"/>
                    <a:stretch/>
                  </p:blipFill>
                  <p:spPr>
                    <a:xfrm>
                      <a:off x="5557555" y="916133"/>
                      <a:ext cx="580501" cy="4070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id="{1B66E106-4C24-C62A-D843-30E0B8F1C2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rot="11110162">
                      <a:off x="3181464" y="996797"/>
                      <a:ext cx="781471" cy="40701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DCB0BEEA-365E-1DB9-0B6E-4F3AE096F7BA}"/>
                      </a:ext>
                    </a:extLst>
                  </p:cNvPr>
                  <p:cNvSpPr/>
                  <p:nvPr/>
                </p:nvSpPr>
                <p:spPr>
                  <a:xfrm>
                    <a:off x="4145408" y="1456538"/>
                    <a:ext cx="993246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b="1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a:t>Coating</a:t>
                    </a:r>
                    <a:endParaRPr lang="en-US" sz="1600" dirty="0"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47BF5604-F32C-D790-CDF0-F5C003A3F13B}"/>
                      </a:ext>
                    </a:extLst>
                  </p:cNvPr>
                  <p:cNvSpPr/>
                  <p:nvPr/>
                </p:nvSpPr>
                <p:spPr>
                  <a:xfrm>
                    <a:off x="6343649" y="1439676"/>
                    <a:ext cx="1496164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b="1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a:t>Incorporation</a:t>
                    </a:r>
                    <a:endParaRPr lang="en-US" sz="1600" dirty="0"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p:grp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FAAEB0B-41A3-7895-433E-81ADD535D043}"/>
                  </a:ext>
                </a:extLst>
              </p:cNvPr>
              <p:cNvSpPr/>
              <p:nvPr/>
            </p:nvSpPr>
            <p:spPr>
              <a:xfrm>
                <a:off x="2706735" y="2275997"/>
                <a:ext cx="1437911" cy="300674"/>
              </a:xfrm>
              <a:prstGeom prst="rect">
                <a:avLst/>
              </a:prstGeom>
              <a:solidFill>
                <a:schemeClr val="bg1">
                  <a:alpha val="6590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  <a:latin typeface="Helvetica" pitchFamily="2" charset="0"/>
                  </a:rPr>
                  <a:t>Nb substrate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B368C58-0B58-7818-6564-3F2B639086D7}"/>
                  </a:ext>
                </a:extLst>
              </p:cNvPr>
              <p:cNvSpPr/>
              <p:nvPr/>
            </p:nvSpPr>
            <p:spPr>
              <a:xfrm>
                <a:off x="2674630" y="1097112"/>
                <a:ext cx="1230730" cy="203902"/>
              </a:xfrm>
              <a:prstGeom prst="rect">
                <a:avLst/>
              </a:prstGeom>
              <a:solidFill>
                <a:schemeClr val="bg1">
                  <a:alpha val="6590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  <a:latin typeface="Helvetica" pitchFamily="2" charset="0"/>
                  </a:rPr>
                  <a:t>Sn atoms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FBA15D9-CBA9-34DA-060E-598C3D46B801}"/>
                  </a:ext>
                </a:extLst>
              </p:cNvPr>
              <p:cNvSpPr/>
              <p:nvPr/>
            </p:nvSpPr>
            <p:spPr>
              <a:xfrm>
                <a:off x="7866303" y="1925062"/>
                <a:ext cx="1230730" cy="203902"/>
              </a:xfrm>
              <a:prstGeom prst="rect">
                <a:avLst/>
              </a:prstGeom>
              <a:solidFill>
                <a:schemeClr val="bg1">
                  <a:alpha val="6590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  <a:latin typeface="Helvetica" pitchFamily="2" charset="0"/>
                  </a:rPr>
                  <a:t>Nb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Helvetica" pitchFamily="2" charset="0"/>
                  </a:rPr>
                  <a:t>3</a:t>
                </a:r>
                <a:r>
                  <a:rPr lang="en-US" b="1" dirty="0">
                    <a:solidFill>
                      <a:srgbClr val="000000"/>
                    </a:solidFill>
                    <a:latin typeface="Helvetica" pitchFamily="2" charset="0"/>
                  </a:rPr>
                  <a:t>Sn film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A75675-D8FF-233A-E9E9-6C9B702A296F}"/>
                </a:ext>
              </a:extLst>
            </p:cNvPr>
            <p:cNvSpPr/>
            <p:nvPr/>
          </p:nvSpPr>
          <p:spPr>
            <a:xfrm>
              <a:off x="5464914" y="2077862"/>
              <a:ext cx="6651773" cy="2143823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23024D0-BEAF-3CE7-F45F-1B18273438E1}"/>
              </a:ext>
            </a:extLst>
          </p:cNvPr>
          <p:cNvSpPr txBox="1"/>
          <p:nvPr/>
        </p:nvSpPr>
        <p:spPr>
          <a:xfrm>
            <a:off x="4230617" y="5516463"/>
            <a:ext cx="7666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en-US" sz="2400" b="1" dirty="0">
                <a:solidFill>
                  <a:srgbClr val="002060"/>
                </a:solidFill>
                <a:latin typeface="Helvetica" pitchFamily="2" charset="0"/>
              </a:rPr>
              <a:t>It is not well understood which specific Nb features influence Sn nucleation and alloy growth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395C7A-CD2E-3A6B-C0D0-462FF3BF0464}"/>
              </a:ext>
            </a:extLst>
          </p:cNvPr>
          <p:cNvSpPr/>
          <p:nvPr/>
        </p:nvSpPr>
        <p:spPr>
          <a:xfrm>
            <a:off x="44944" y="5257802"/>
            <a:ext cx="4048085" cy="67299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9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B874B-A2AE-4B8B-5F30-BADA6F1C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Experimental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3E659-3BFD-B518-F1D1-11BF39A829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0948" y="1021371"/>
            <a:ext cx="6691916" cy="5632886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Ultra-high vacuum chamber with </a:t>
            </a:r>
            <a:r>
              <a:rPr lang="en-US" sz="1800" b="1" i="1" u="sng" dirty="0"/>
              <a:t>in situ</a:t>
            </a:r>
            <a:r>
              <a:rPr lang="en-US" sz="1800" b="1" u="sng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Nb substrate modification</a:t>
            </a:r>
          </a:p>
          <a:p>
            <a:pPr marL="567917" lvl="1" indent="-342900"/>
            <a:r>
              <a:rPr lang="en-US" sz="1600" dirty="0"/>
              <a:t>Annealing ( &lt; 1700</a:t>
            </a:r>
            <a:r>
              <a:rPr lang="en-US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°C</a:t>
            </a:r>
            <a:r>
              <a:rPr lang="en-US" sz="1600" dirty="0"/>
              <a:t>), </a:t>
            </a:r>
            <a:r>
              <a:rPr lang="en-US" sz="1600" dirty="0" err="1"/>
              <a:t>Ar</a:t>
            </a:r>
            <a:r>
              <a:rPr lang="en-US" sz="1600" baseline="30000" dirty="0"/>
              <a:t>+</a:t>
            </a:r>
            <a:r>
              <a:rPr lang="en-US" sz="1600" dirty="0"/>
              <a:t> sputtering, gas dosing</a:t>
            </a:r>
          </a:p>
          <a:p>
            <a:pPr marL="792934" lvl="2" indent="-342900"/>
            <a:r>
              <a:rPr lang="en-US" sz="1600" dirty="0"/>
              <a:t>Control over oxidation, roughness, contaminants,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Nb</a:t>
            </a:r>
            <a:r>
              <a:rPr lang="en-US" sz="1800" b="1" baseline="-25000" dirty="0"/>
              <a:t>3</a:t>
            </a:r>
            <a:r>
              <a:rPr lang="en-US" sz="1800" b="1" dirty="0"/>
              <a:t>Sn growth</a:t>
            </a:r>
          </a:p>
          <a:p>
            <a:pPr marL="682217" lvl="1" indent="-457200" defTabSz="228600">
              <a:tabLst>
                <a:tab pos="457200" algn="l"/>
              </a:tabLst>
            </a:pPr>
            <a:r>
              <a:rPr lang="en-US" sz="1600" dirty="0"/>
              <a:t>3 independent electron beam evaporation cells</a:t>
            </a:r>
          </a:p>
          <a:p>
            <a:pPr marL="682217" lvl="1" indent="-457200" defTabSz="228600">
              <a:tabLst>
                <a:tab pos="457200" algn="l"/>
              </a:tabLst>
            </a:pPr>
            <a:r>
              <a:rPr lang="en-US" sz="1600" dirty="0"/>
              <a:t>Vapor flux calibrated with quartz crystal microbalance (QCM) to sub-monolayer (ML) precision</a:t>
            </a:r>
          </a:p>
          <a:p>
            <a:pPr marL="682217" lvl="1" indent="-457200" defTabSz="228600">
              <a:tabLst>
                <a:tab pos="457200" algn="l"/>
              </a:tabLst>
            </a:pPr>
            <a:r>
              <a:rPr lang="en-US" sz="1600" dirty="0"/>
              <a:t>Variable substrate deposition temperature</a:t>
            </a:r>
          </a:p>
          <a:p>
            <a:pPr marL="457200" indent="-457200" defTabSz="2286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/>
              <a:t>Surface characterization</a:t>
            </a:r>
          </a:p>
          <a:p>
            <a:pPr lvl="1"/>
            <a:r>
              <a:rPr lang="en-US" sz="1600" dirty="0"/>
              <a:t>Auger electron spectroscopy (AES) </a:t>
            </a:r>
          </a:p>
          <a:p>
            <a:pPr lvl="1"/>
            <a:r>
              <a:rPr lang="en-US" sz="1600" dirty="0"/>
              <a:t>X-ray photoelectron spectroscopy (XPS) </a:t>
            </a:r>
          </a:p>
          <a:p>
            <a:pPr lvl="1"/>
            <a:r>
              <a:rPr lang="en-US" sz="1600" dirty="0"/>
              <a:t>Scanning tunneling microscopy/spectroscopy (STM/STS)</a:t>
            </a:r>
          </a:p>
          <a:p>
            <a:pPr marL="32144" indent="0">
              <a:buNone/>
            </a:pPr>
            <a:r>
              <a:rPr lang="en-US" sz="1800" b="1" i="1" u="sng" dirty="0"/>
              <a:t>Ex situ </a:t>
            </a:r>
            <a:r>
              <a:rPr lang="en-US" sz="1800" b="1" u="sng" dirty="0"/>
              <a:t>analysis</a:t>
            </a:r>
          </a:p>
          <a:p>
            <a:pPr marL="457200" indent="-457200" defTabSz="228600"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Scanning electron microscopy (SEM)</a:t>
            </a:r>
          </a:p>
          <a:p>
            <a:pPr marL="457200" indent="-457200" defTabSz="228600"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Energy dispersive spectroscopy (EDX)</a:t>
            </a:r>
          </a:p>
          <a:p>
            <a:pPr marL="457200" indent="-457200" defTabSz="228600"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Grazing incidence X-ray diffraction (GIXRD)</a:t>
            </a:r>
          </a:p>
          <a:p>
            <a:pPr marL="457200" indent="-457200" defTabSz="228600"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Atomic force microscopy (AFM)</a:t>
            </a:r>
          </a:p>
          <a:p>
            <a:pPr marL="32144" indent="0">
              <a:buNone/>
            </a:pPr>
            <a:endParaRPr lang="en-US" dirty="0"/>
          </a:p>
          <a:p>
            <a:pPr marL="257161" lvl="1" indent="0">
              <a:buNone/>
            </a:pPr>
            <a:endParaRPr lang="en-US" dirty="0"/>
          </a:p>
          <a:p>
            <a:pPr marL="600061" lvl="1" indent="-3429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D21B1-97CE-B450-4C02-3B236424ED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6A3D7-6E1E-E7DE-A478-BBF9EF8AE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18" t="20836" r="24008" b="30838"/>
          <a:stretch/>
        </p:blipFill>
        <p:spPr>
          <a:xfrm>
            <a:off x="6886176" y="1210975"/>
            <a:ext cx="5036012" cy="2655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A45A9C-2A76-1DA0-1F1E-9BEFD6B3D79C}"/>
              </a:ext>
            </a:extLst>
          </p:cNvPr>
          <p:cNvSpPr/>
          <p:nvPr/>
        </p:nvSpPr>
        <p:spPr>
          <a:xfrm>
            <a:off x="7073375" y="1271343"/>
            <a:ext cx="1114451" cy="628651"/>
          </a:xfrm>
          <a:prstGeom prst="rect">
            <a:avLst/>
          </a:prstGeom>
          <a:solidFill>
            <a:srgbClr val="FEFFFE">
              <a:alpha val="7568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STM Chamber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DFBD5E-03C3-8E07-CC60-EA4D6D6B5A50}"/>
              </a:ext>
            </a:extLst>
          </p:cNvPr>
          <p:cNvSpPr/>
          <p:nvPr/>
        </p:nvSpPr>
        <p:spPr>
          <a:xfrm>
            <a:off x="8942836" y="1210250"/>
            <a:ext cx="1186646" cy="870310"/>
          </a:xfrm>
          <a:prstGeom prst="rect">
            <a:avLst/>
          </a:prstGeom>
          <a:solidFill>
            <a:srgbClr val="FEFFFE">
              <a:alpha val="74902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Cleaning &amp; Analysis Chamber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F08C7F-EE7B-DD84-39CA-D24B3973AF8A}"/>
              </a:ext>
            </a:extLst>
          </p:cNvPr>
          <p:cNvSpPr/>
          <p:nvPr/>
        </p:nvSpPr>
        <p:spPr>
          <a:xfrm>
            <a:off x="10758374" y="1340914"/>
            <a:ext cx="1071573" cy="559080"/>
          </a:xfrm>
          <a:prstGeom prst="rect">
            <a:avLst/>
          </a:prstGeom>
          <a:solidFill>
            <a:srgbClr val="FEFFFE">
              <a:alpha val="74902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Growth Chamber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9EDF74-FDBD-D7A7-1CA1-AC458C11A50F}"/>
              </a:ext>
            </a:extLst>
          </p:cNvPr>
          <p:cNvCxnSpPr>
            <a:cxnSpLocks/>
          </p:cNvCxnSpPr>
          <p:nvPr/>
        </p:nvCxnSpPr>
        <p:spPr>
          <a:xfrm>
            <a:off x="8424743" y="1053268"/>
            <a:ext cx="10247" cy="2784546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7D5B18-4419-ECFA-D138-82C80DBCF63C}"/>
              </a:ext>
            </a:extLst>
          </p:cNvPr>
          <p:cNvCxnSpPr>
            <a:cxnSpLocks/>
          </p:cNvCxnSpPr>
          <p:nvPr/>
        </p:nvCxnSpPr>
        <p:spPr>
          <a:xfrm>
            <a:off x="10443927" y="1210975"/>
            <a:ext cx="0" cy="3246928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270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0AD31-4283-967A-9B17-F17D1883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7FD4-C7A3-F105-B9A7-2442AEF1E5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0945" y="1133318"/>
            <a:ext cx="7727145" cy="5474311"/>
          </a:xfrm>
        </p:spPr>
        <p:txBody>
          <a:bodyPr/>
          <a:lstStyle/>
          <a:p>
            <a:r>
              <a:rPr lang="en-US" sz="1800" dirty="0"/>
              <a:t>Examining Nb</a:t>
            </a:r>
            <a:r>
              <a:rPr lang="en-US" sz="1800" baseline="-25000" dirty="0"/>
              <a:t>3</a:t>
            </a:r>
            <a:r>
              <a:rPr lang="en-US" sz="1800" dirty="0"/>
              <a:t>Sn film growth across coverage regimes</a:t>
            </a:r>
          </a:p>
          <a:p>
            <a:r>
              <a:rPr lang="en-US" sz="1800" dirty="0"/>
              <a:t>How can we leverage surface chemistry techniques to better understand reactivity of these SRF interfaces?</a:t>
            </a:r>
          </a:p>
          <a:p>
            <a:r>
              <a:rPr lang="en-US" sz="1800" dirty="0"/>
              <a:t>Can studying Nb and Nb</a:t>
            </a:r>
            <a:r>
              <a:rPr lang="en-US" sz="1800" baseline="-25000" dirty="0"/>
              <a:t>3</a:t>
            </a:r>
            <a:r>
              <a:rPr lang="en-US" sz="1800" dirty="0"/>
              <a:t>Sn surface behavior inform optimal film growth efforts?</a:t>
            </a:r>
          </a:p>
          <a:p>
            <a:r>
              <a:rPr lang="en-US" sz="1800" b="1" dirty="0"/>
              <a:t>Comparing morphology and oxidation pathways for:</a:t>
            </a:r>
          </a:p>
          <a:p>
            <a:pPr marL="567917" lvl="1" indent="-342900">
              <a:buFont typeface="+mj-lt"/>
              <a:buAutoNum type="arabicPeriod"/>
            </a:pPr>
            <a:r>
              <a:rPr lang="en-US" b="1" dirty="0"/>
              <a:t>Nb substrate </a:t>
            </a:r>
          </a:p>
          <a:p>
            <a:pPr marL="567917" lvl="1" indent="-342900">
              <a:buFont typeface="+mj-lt"/>
              <a:buAutoNum type="arabicPeriod"/>
            </a:pPr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 film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64B37-74E9-512E-ECF5-A3BE464A0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5B81A6-865F-C73C-22E0-65DC7ACAB641}"/>
              </a:ext>
            </a:extLst>
          </p:cNvPr>
          <p:cNvGrpSpPr/>
          <p:nvPr/>
        </p:nvGrpSpPr>
        <p:grpSpPr>
          <a:xfrm>
            <a:off x="8602616" y="982842"/>
            <a:ext cx="3362336" cy="5392455"/>
            <a:chOff x="9021257" y="1081994"/>
            <a:chExt cx="3362336" cy="53924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421493-DC04-62D5-D737-9E1BF1FB0B2E}"/>
                </a:ext>
              </a:extLst>
            </p:cNvPr>
            <p:cNvGrpSpPr/>
            <p:nvPr/>
          </p:nvGrpSpPr>
          <p:grpSpPr>
            <a:xfrm>
              <a:off x="9021257" y="1525262"/>
              <a:ext cx="3029798" cy="4877008"/>
              <a:chOff x="9206081" y="346870"/>
              <a:chExt cx="3029798" cy="487700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B459B9D-26F0-F72F-6CB4-0DB07A7213A6}"/>
                  </a:ext>
                </a:extLst>
              </p:cNvPr>
              <p:cNvGrpSpPr/>
              <p:nvPr/>
            </p:nvGrpSpPr>
            <p:grpSpPr>
              <a:xfrm>
                <a:off x="9206081" y="4515992"/>
                <a:ext cx="1669045" cy="707886"/>
                <a:chOff x="9609492" y="4619194"/>
                <a:chExt cx="1669045" cy="707886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74DB3B23-1051-A01C-7DDC-E13D78DAC3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903679" y="5315133"/>
                  <a:ext cx="1245410" cy="11947"/>
                </a:xfrm>
                <a:prstGeom prst="line">
                  <a:avLst/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49B5465-A621-1709-DCCB-DE1A501F06AB}"/>
                    </a:ext>
                  </a:extLst>
                </p:cNvPr>
                <p:cNvSpPr txBox="1"/>
                <p:nvPr/>
              </p:nvSpPr>
              <p:spPr>
                <a:xfrm>
                  <a:off x="9609492" y="4619194"/>
                  <a:ext cx="166904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Sub-monolayer</a:t>
                  </a:r>
                  <a:endParaRPr lang="en-US" sz="2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B6D07C2-0F9B-77E0-CA52-DB317AD3DBB7}"/>
                  </a:ext>
                </a:extLst>
              </p:cNvPr>
              <p:cNvGrpSpPr/>
              <p:nvPr/>
            </p:nvGrpSpPr>
            <p:grpSpPr>
              <a:xfrm>
                <a:off x="9536077" y="3116820"/>
                <a:ext cx="1188720" cy="456490"/>
                <a:chOff x="9939488" y="3677221"/>
                <a:chExt cx="1188720" cy="456490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35FEE9B-6A05-D21B-B57A-D0DB358EB2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939488" y="4133711"/>
                  <a:ext cx="1188720" cy="0"/>
                </a:xfrm>
                <a:prstGeom prst="line">
                  <a:avLst/>
                </a:prstGeom>
                <a:ln w="762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15C063-5C6A-B5E6-6888-6C975FB5B391}"/>
                    </a:ext>
                  </a:extLst>
                </p:cNvPr>
                <p:cNvSpPr txBox="1"/>
                <p:nvPr/>
              </p:nvSpPr>
              <p:spPr>
                <a:xfrm>
                  <a:off x="10121750" y="3677221"/>
                  <a:ext cx="97303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5 nm</a:t>
                  </a:r>
                  <a:endParaRPr lang="en-US" sz="2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4AFC923-AC01-F61A-B943-9FAF5EBE1A28}"/>
                  </a:ext>
                </a:extLst>
              </p:cNvPr>
              <p:cNvGrpSpPr/>
              <p:nvPr/>
            </p:nvGrpSpPr>
            <p:grpSpPr>
              <a:xfrm>
                <a:off x="9549514" y="1937399"/>
                <a:ext cx="1325612" cy="483481"/>
                <a:chOff x="9966372" y="3126509"/>
                <a:chExt cx="1325612" cy="483481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14AC8512-FF41-E9FD-E2C4-1D6CBE57B3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966372" y="3609990"/>
                  <a:ext cx="1188720" cy="0"/>
                </a:xfrm>
                <a:prstGeom prst="line">
                  <a:avLst/>
                </a:prstGeom>
                <a:ln w="76200">
                  <a:solidFill>
                    <a:srgbClr val="FF9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A94C7D8-19C0-4C77-8816-F4AB7731DAD6}"/>
                    </a:ext>
                  </a:extLst>
                </p:cNvPr>
                <p:cNvSpPr txBox="1"/>
                <p:nvPr/>
              </p:nvSpPr>
              <p:spPr>
                <a:xfrm>
                  <a:off x="10078472" y="3126509"/>
                  <a:ext cx="121351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3</a:t>
                  </a:r>
                  <a:r>
                    <a:rPr lang="en-US" sz="2000" b="1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0 nm</a:t>
                  </a:r>
                  <a:endParaRPr lang="en-US" sz="2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1202E91-3D94-D3A2-89D4-36A51ABAB3B4}"/>
                  </a:ext>
                </a:extLst>
              </p:cNvPr>
              <p:cNvGrpSpPr/>
              <p:nvPr/>
            </p:nvGrpSpPr>
            <p:grpSpPr>
              <a:xfrm>
                <a:off x="9549514" y="346870"/>
                <a:ext cx="2686365" cy="707886"/>
                <a:chOff x="9966372" y="2072210"/>
                <a:chExt cx="2686365" cy="707886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B9CF4019-3009-F4F9-CE30-014450174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966372" y="2558365"/>
                  <a:ext cx="1188720" cy="0"/>
                </a:xfrm>
                <a:prstGeom prst="line">
                  <a:avLst/>
                </a:prstGeom>
                <a:ln w="762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6E8F04-0E50-23C4-42D7-AB8EEAE666FC}"/>
                    </a:ext>
                  </a:extLst>
                </p:cNvPr>
                <p:cNvSpPr txBox="1"/>
                <p:nvPr/>
              </p:nvSpPr>
              <p:spPr>
                <a:xfrm>
                  <a:off x="11174821" y="2072210"/>
                  <a:ext cx="14779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Full </a:t>
                  </a:r>
                  <a:r>
                    <a:rPr lang="en-US" sz="2000" b="1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Nb</a:t>
                  </a:r>
                  <a:r>
                    <a:rPr lang="en-US" sz="2000" b="1" baseline="-250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3</a:t>
                  </a:r>
                  <a:r>
                    <a:rPr lang="en-US" sz="2000" b="1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Sn film </a:t>
                  </a:r>
                  <a:endParaRPr lang="en-US" sz="2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5D93FE-6C15-5F00-A97F-8A9ED6281D3C}"/>
                </a:ext>
              </a:extLst>
            </p:cNvPr>
            <p:cNvSpPr txBox="1"/>
            <p:nvPr/>
          </p:nvSpPr>
          <p:spPr>
            <a:xfrm>
              <a:off x="9141983" y="1081994"/>
              <a:ext cx="14656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Thickness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4EEF2F-AC2B-A4A8-8815-DCD6052D3207}"/>
                </a:ext>
              </a:extLst>
            </p:cNvPr>
            <p:cNvSpPr txBox="1"/>
            <p:nvPr/>
          </p:nvSpPr>
          <p:spPr>
            <a:xfrm>
              <a:off x="9553489" y="1577880"/>
              <a:ext cx="784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 μm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D9487-20BC-6F55-8BD8-78E208FC599F}"/>
                </a:ext>
              </a:extLst>
            </p:cNvPr>
            <p:cNvSpPr txBox="1"/>
            <p:nvPr/>
          </p:nvSpPr>
          <p:spPr>
            <a:xfrm>
              <a:off x="10597593" y="3111400"/>
              <a:ext cx="14656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Initial film growth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CDE56DB-81FE-2F86-6B61-2F7EEE218EC8}"/>
                </a:ext>
              </a:extLst>
            </p:cNvPr>
            <p:cNvSpPr txBox="1"/>
            <p:nvPr/>
          </p:nvSpPr>
          <p:spPr>
            <a:xfrm>
              <a:off x="10585308" y="4222231"/>
              <a:ext cx="14656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Sn wetting &amp; nucleation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04BE64-F409-CF1D-478A-81751834B067}"/>
                </a:ext>
              </a:extLst>
            </p:cNvPr>
            <p:cNvSpPr txBox="1"/>
            <p:nvPr/>
          </p:nvSpPr>
          <p:spPr>
            <a:xfrm>
              <a:off x="10528956" y="5766563"/>
              <a:ext cx="1854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Atomic interactions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12D7519-5010-E426-F6E8-03057CD927C1}"/>
                </a:ext>
              </a:extLst>
            </p:cNvPr>
            <p:cNvCxnSpPr/>
            <p:nvPr/>
          </p:nvCxnSpPr>
          <p:spPr>
            <a:xfrm>
              <a:off x="10563274" y="1346402"/>
              <a:ext cx="0" cy="510139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3864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5ED89-1928-D4A6-B56F-E51A3E87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31A1B"/>
                </a:solidFill>
              </a:rPr>
              <a:t>Niobium Oxidation at Sn Deposition Temperatures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AFD83-E1C3-9383-AB47-6B8F293209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E3A167-DC74-1A66-BCA9-540373F102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14651"/>
            <a:ext cx="4724399" cy="5257044"/>
          </a:xfrm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  <a:latin typeface="Helvetica" pitchFamily="2" charset="0"/>
              </a:rPr>
              <a:t>Nb</a:t>
            </a:r>
            <a:r>
              <a:rPr lang="en-US" sz="1800" b="1" baseline="-25000" dirty="0">
                <a:solidFill>
                  <a:schemeClr val="tx1"/>
                </a:solidFill>
                <a:latin typeface="Helvetica" pitchFamily="2" charset="0"/>
              </a:rPr>
              <a:t>2</a:t>
            </a:r>
            <a:r>
              <a:rPr lang="en-US" sz="1800" b="1" dirty="0">
                <a:solidFill>
                  <a:schemeClr val="tx1"/>
                </a:solidFill>
                <a:latin typeface="Helvetica" pitchFamily="2" charset="0"/>
              </a:rPr>
              <a:t>O</a:t>
            </a:r>
            <a:r>
              <a:rPr lang="en-US" sz="1800" b="1" baseline="-25000" dirty="0">
                <a:solidFill>
                  <a:schemeClr val="tx1"/>
                </a:solidFill>
                <a:latin typeface="Helvetica" pitchFamily="2" charset="0"/>
              </a:rPr>
              <a:t>5</a:t>
            </a:r>
            <a:r>
              <a:rPr lang="en-US" sz="1800" baseline="-25000" dirty="0">
                <a:latin typeface="Helvetica" pitchFamily="2" charset="0"/>
              </a:rPr>
              <a:t> </a:t>
            </a:r>
          </a:p>
          <a:p>
            <a:pPr lvl="1"/>
            <a:r>
              <a:rPr lang="en-US" dirty="0"/>
              <a:t>Near-amorphous structure with many possible crystalline phases</a:t>
            </a:r>
          </a:p>
          <a:p>
            <a:pPr lvl="1"/>
            <a:r>
              <a:rPr lang="en-US" dirty="0"/>
              <a:t>Rapid reformation from either from either bulk precipitation or dissociative chemisorption of environmental H</a:t>
            </a:r>
            <a:r>
              <a:rPr lang="en-US" baseline="-25000" dirty="0"/>
              <a:t>2</a:t>
            </a:r>
            <a:r>
              <a:rPr lang="en-US" dirty="0"/>
              <a:t>O/O</a:t>
            </a:r>
            <a:r>
              <a:rPr lang="en-US" baseline="-25000" dirty="0"/>
              <a:t>2</a:t>
            </a:r>
          </a:p>
          <a:p>
            <a:r>
              <a:rPr lang="en-US" sz="1800" b="1" dirty="0"/>
              <a:t>NbO</a:t>
            </a:r>
          </a:p>
          <a:p>
            <a:pPr lvl="1"/>
            <a:r>
              <a:rPr lang="en-US" dirty="0"/>
              <a:t>High temperature annealing ( &gt;1530</a:t>
            </a:r>
            <a:r>
              <a:rPr lang="en-US" dirty="0">
                <a:latin typeface="Helvetica" pitchFamily="2" charset="0"/>
              </a:rPr>
              <a:t> ºC</a:t>
            </a:r>
            <a:r>
              <a:rPr lang="en-US" dirty="0"/>
              <a:t>) forms various reconstructions</a:t>
            </a:r>
          </a:p>
          <a:p>
            <a:pPr lvl="1"/>
            <a:r>
              <a:rPr lang="en-US" dirty="0">
                <a:latin typeface="Helvetica" pitchFamily="2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3×1)-O/Nb(100) forms a highly ordered “ladder” structure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8039AE-B5E0-0130-1D9B-920EC460D7D4}"/>
              </a:ext>
            </a:extLst>
          </p:cNvPr>
          <p:cNvSpPr/>
          <p:nvPr/>
        </p:nvSpPr>
        <p:spPr>
          <a:xfrm>
            <a:off x="4724399" y="1401433"/>
            <a:ext cx="30115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STM of (3×1)-O Nb(100)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8D8BCF-FB75-11D9-5A63-F3FFF9941382}"/>
              </a:ext>
            </a:extLst>
          </p:cNvPr>
          <p:cNvGrpSpPr>
            <a:grpSpLocks noChangeAspect="1"/>
          </p:cNvGrpSpPr>
          <p:nvPr/>
        </p:nvGrpSpPr>
        <p:grpSpPr>
          <a:xfrm>
            <a:off x="5159374" y="1920447"/>
            <a:ext cx="2286000" cy="2286000"/>
            <a:chOff x="2980078" y="3178999"/>
            <a:chExt cx="1463040" cy="14630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632E80-5693-25C9-7E8B-0E04849AD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0078" y="3178999"/>
              <a:ext cx="1463040" cy="14630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CB39F6C-2FCD-3E66-2D02-6F945BF4C86C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025623" y="4583642"/>
              <a:ext cx="37723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FD3CD9D-8231-3F30-323A-F329A7B1CB44}"/>
              </a:ext>
            </a:extLst>
          </p:cNvPr>
          <p:cNvGrpSpPr>
            <a:grpSpLocks noChangeAspect="1"/>
          </p:cNvGrpSpPr>
          <p:nvPr/>
        </p:nvGrpSpPr>
        <p:grpSpPr>
          <a:xfrm>
            <a:off x="7672182" y="1475353"/>
            <a:ext cx="4554450" cy="3703352"/>
            <a:chOff x="7753218" y="3278736"/>
            <a:chExt cx="3033514" cy="24666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7B94E1-FB96-09F1-ADF1-F5B224F8C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6378" y="3740445"/>
              <a:ext cx="2892439" cy="1772579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351FF9F-1A72-BDAF-1EC7-001F76242A45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781500" y="3376018"/>
              <a:ext cx="37723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5CD21C-5568-DCE5-A13F-7B37EB6E79AD}"/>
                </a:ext>
              </a:extLst>
            </p:cNvPr>
            <p:cNvSpPr/>
            <p:nvPr/>
          </p:nvSpPr>
          <p:spPr>
            <a:xfrm>
              <a:off x="7790401" y="3738394"/>
              <a:ext cx="1193434" cy="400459"/>
            </a:xfrm>
            <a:prstGeom prst="rect">
              <a:avLst/>
            </a:prstGeom>
            <a:noFill/>
            <a:ln w="31750">
              <a:solidFill>
                <a:srgbClr val="227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D2EB4A-30EB-7C70-B159-4936D878C1B1}"/>
                </a:ext>
              </a:extLst>
            </p:cNvPr>
            <p:cNvSpPr txBox="1"/>
            <p:nvPr/>
          </p:nvSpPr>
          <p:spPr>
            <a:xfrm>
              <a:off x="7811394" y="3472674"/>
              <a:ext cx="1065382" cy="225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27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ladder rung</a:t>
              </a:r>
            </a:p>
          </p:txBody>
        </p:sp>
        <p:sp>
          <p:nvSpPr>
            <p:cNvPr id="20" name="Right Bracket 19">
              <a:extLst>
                <a:ext uri="{FF2B5EF4-FFF2-40B4-BE49-F238E27FC236}">
                  <a16:creationId xmlns:a16="http://schemas.microsoft.com/office/drawing/2014/main" id="{3B488B4C-C70D-C63C-3928-235461619EED}"/>
                </a:ext>
              </a:extLst>
            </p:cNvPr>
            <p:cNvSpPr/>
            <p:nvPr/>
          </p:nvSpPr>
          <p:spPr>
            <a:xfrm rot="5400000">
              <a:off x="8323889" y="4831345"/>
              <a:ext cx="117536" cy="1258877"/>
            </a:xfrm>
            <a:prstGeom prst="rightBracket">
              <a:avLst>
                <a:gd name="adj" fmla="val 62336"/>
              </a:avLst>
            </a:prstGeom>
            <a:ln w="25400">
              <a:solidFill>
                <a:srgbClr val="227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ket 20">
              <a:extLst>
                <a:ext uri="{FF2B5EF4-FFF2-40B4-BE49-F238E27FC236}">
                  <a16:creationId xmlns:a16="http://schemas.microsoft.com/office/drawing/2014/main" id="{89586873-D524-AE6F-9946-C24A6AA9D6CF}"/>
                </a:ext>
              </a:extLst>
            </p:cNvPr>
            <p:cNvSpPr/>
            <p:nvPr/>
          </p:nvSpPr>
          <p:spPr>
            <a:xfrm rot="5400000">
              <a:off x="9945167" y="4830915"/>
              <a:ext cx="117536" cy="1258877"/>
            </a:xfrm>
            <a:prstGeom prst="rightBracket">
              <a:avLst>
                <a:gd name="adj" fmla="val 62336"/>
              </a:avLst>
            </a:prstGeom>
            <a:ln w="25400">
              <a:solidFill>
                <a:srgbClr val="227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FB5BFE-E637-5169-F9DE-929569290D12}"/>
                </a:ext>
              </a:extLst>
            </p:cNvPr>
            <p:cNvSpPr txBox="1"/>
            <p:nvPr/>
          </p:nvSpPr>
          <p:spPr>
            <a:xfrm>
              <a:off x="8626047" y="5622259"/>
              <a:ext cx="106538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227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ladder rows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5F9DD0-2182-EDC4-5DB6-672989036748}"/>
                </a:ext>
              </a:extLst>
            </p:cNvPr>
            <p:cNvSpPr txBox="1"/>
            <p:nvPr/>
          </p:nvSpPr>
          <p:spPr>
            <a:xfrm>
              <a:off x="8990743" y="3278736"/>
              <a:ext cx="732637" cy="3279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27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ladder edge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EB5608-CC30-A90E-7FBE-C2F86A850D11}"/>
                </a:ext>
              </a:extLst>
            </p:cNvPr>
            <p:cNvCxnSpPr>
              <a:cxnSpLocks/>
            </p:cNvCxnSpPr>
            <p:nvPr/>
          </p:nvCxnSpPr>
          <p:spPr>
            <a:xfrm>
              <a:off x="8409103" y="5519350"/>
              <a:ext cx="754269" cy="84941"/>
            </a:xfrm>
            <a:prstGeom prst="line">
              <a:avLst/>
            </a:prstGeom>
            <a:ln w="25400">
              <a:solidFill>
                <a:srgbClr val="227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A8DE25-1822-E91E-426E-A9D943ED4C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0197" y="5519352"/>
              <a:ext cx="822716" cy="84991"/>
            </a:xfrm>
            <a:prstGeom prst="line">
              <a:avLst/>
            </a:prstGeom>
            <a:ln w="25400">
              <a:solidFill>
                <a:srgbClr val="227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40A871-888C-26E9-6C9E-7B4F217EDBEE}"/>
                </a:ext>
              </a:extLst>
            </p:cNvPr>
            <p:cNvSpPr/>
            <p:nvPr/>
          </p:nvSpPr>
          <p:spPr>
            <a:xfrm rot="5400000">
              <a:off x="9784966" y="4096668"/>
              <a:ext cx="832104" cy="292608"/>
            </a:xfrm>
            <a:prstGeom prst="rect">
              <a:avLst/>
            </a:prstGeom>
            <a:noFill/>
            <a:ln w="31750">
              <a:solidFill>
                <a:srgbClr val="227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94C7D0-C72D-D13E-F654-F71C28B81DA3}"/>
                </a:ext>
              </a:extLst>
            </p:cNvPr>
            <p:cNvSpPr txBox="1"/>
            <p:nvPr/>
          </p:nvSpPr>
          <p:spPr>
            <a:xfrm>
              <a:off x="9660017" y="3368869"/>
              <a:ext cx="1126715" cy="389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276FF"/>
                  </a:solidFill>
                  <a:effectLst/>
                  <a:latin typeface="Helvetica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(3×1)-O/Nb(100) </a:t>
              </a:r>
              <a:r>
                <a:rPr lang="en-US" sz="1600" b="1" dirty="0">
                  <a:solidFill>
                    <a:srgbClr val="2276FF"/>
                  </a:solidFill>
                  <a:latin typeface="Helvetica" pitchFamily="2" charset="0"/>
                  <a:cs typeface="Arial" panose="020B0604020202020204" pitchFamily="34" charset="0"/>
                </a:rPr>
                <a:t>unit cell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EE01D8-2708-3A2A-FEC0-9AB8EF5F5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74240" y="3609895"/>
              <a:ext cx="0" cy="135574"/>
            </a:xfrm>
            <a:prstGeom prst="line">
              <a:avLst/>
            </a:prstGeom>
            <a:ln w="38100">
              <a:solidFill>
                <a:srgbClr val="2276FF"/>
              </a:solidFill>
              <a:headEnd type="triangl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2F8359-6304-705D-460E-3393CC0CF4D1}"/>
              </a:ext>
            </a:extLst>
          </p:cNvPr>
          <p:cNvSpPr txBox="1"/>
          <p:nvPr/>
        </p:nvSpPr>
        <p:spPr>
          <a:xfrm>
            <a:off x="5912980" y="6591090"/>
            <a:ext cx="65186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1A1A1A"/>
                </a:solidFill>
                <a:effectLst/>
                <a:latin typeface="Helvetica" pitchFamily="2" charset="0"/>
              </a:rPr>
              <a:t>S.A. Willson, R.G. Farber, A.C. Hire, R.G. Hennig, S.J. </a:t>
            </a:r>
            <a:r>
              <a:rPr lang="en-US" sz="1000" b="0" dirty="0" err="1">
                <a:solidFill>
                  <a:srgbClr val="1A1A1A"/>
                </a:solidFill>
                <a:effectLst/>
                <a:latin typeface="Helvetica" pitchFamily="2" charset="0"/>
              </a:rPr>
              <a:t>Sibener</a:t>
            </a:r>
            <a:r>
              <a:rPr lang="en-US" sz="1000" b="0" dirty="0">
                <a:solidFill>
                  <a:srgbClr val="1A1A1A"/>
                </a:solidFill>
                <a:effectLst/>
                <a:latin typeface="Helvetica" pitchFamily="2" charset="0"/>
              </a:rPr>
              <a:t>, 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J. Phys. Chem. C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2023, 127, 6, 3339–3348</a:t>
            </a:r>
            <a:endParaRPr lang="en-US" sz="1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12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187A6-5C30-432B-EF4A-20542180D8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6556" y="1044092"/>
            <a:ext cx="4938972" cy="3646670"/>
          </a:xfrm>
        </p:spPr>
        <p:txBody>
          <a:bodyPr/>
          <a:lstStyle/>
          <a:p>
            <a:r>
              <a:rPr lang="en-US" sz="2000" dirty="0"/>
              <a:t>Compared Sn nucleation and initial Nb</a:t>
            </a:r>
            <a:r>
              <a:rPr lang="en-US" sz="2000" baseline="-25000" dirty="0"/>
              <a:t>3</a:t>
            </a:r>
            <a:r>
              <a:rPr lang="en-US" sz="2000" dirty="0"/>
              <a:t>Sn film growth for Sn deposited on polycrystalline Nb in either a </a:t>
            </a:r>
            <a:r>
              <a:rPr lang="en-US" sz="2000" b="1" dirty="0"/>
              <a:t>NbO or Nb</a:t>
            </a:r>
            <a:r>
              <a:rPr lang="en-US" sz="2000" b="1" baseline="-25000" dirty="0"/>
              <a:t>2</a:t>
            </a:r>
            <a:r>
              <a:rPr lang="en-US" sz="2000" b="1" dirty="0"/>
              <a:t>O</a:t>
            </a:r>
            <a:r>
              <a:rPr lang="en-US" sz="2000" b="1" baseline="-25000" dirty="0"/>
              <a:t>5 </a:t>
            </a:r>
            <a:r>
              <a:rPr lang="en-US" sz="2000" dirty="0"/>
              <a:t>state</a:t>
            </a:r>
          </a:p>
          <a:p>
            <a:pPr lvl="1"/>
            <a:r>
              <a:rPr lang="en-US" sz="2000" dirty="0"/>
              <a:t>Films grown under same coating conditions (</a:t>
            </a:r>
            <a:r>
              <a:rPr lang="en-US" sz="2000" dirty="0" err="1"/>
              <a:t>T</a:t>
            </a:r>
            <a:r>
              <a:rPr lang="en-US" sz="2000" baseline="-25000" dirty="0" err="1"/>
              <a:t>dep</a:t>
            </a:r>
            <a:r>
              <a:rPr lang="en-US" sz="2000" dirty="0"/>
              <a:t>: 850 - 900</a:t>
            </a:r>
            <a:r>
              <a:rPr lang="en-US" sz="2000" dirty="0">
                <a:latin typeface="Helvetica" pitchFamily="2" charset="0"/>
              </a:rPr>
              <a:t>ºC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Similar Nb</a:t>
            </a:r>
            <a:r>
              <a:rPr lang="en-US" sz="2000" baseline="-25000" dirty="0"/>
              <a:t>3</a:t>
            </a:r>
            <a:r>
              <a:rPr lang="en-US" sz="2000" dirty="0"/>
              <a:t>Sn film morphologies</a:t>
            </a:r>
          </a:p>
          <a:p>
            <a:pPr lvl="1"/>
            <a:r>
              <a:rPr lang="en-US" sz="2000" dirty="0"/>
              <a:t>More Sn nucleation sites on Nb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5 </a:t>
            </a:r>
          </a:p>
          <a:p>
            <a:pPr lvl="2"/>
            <a:r>
              <a:rPr lang="en-US" sz="2000" dirty="0"/>
              <a:t>Growth of new intermetallic domains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17130-E2F9-33E7-C5C4-C88F344695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9B5721-3247-1696-BF5E-08DF99509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35536"/>
            <a:ext cx="9872420" cy="8399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B31A1B"/>
                </a:solidFill>
              </a:rPr>
              <a:t>Nb Oxidation Impact on Sn Nucleation and Nb</a:t>
            </a:r>
            <a:r>
              <a:rPr lang="en-US" baseline="-25000" dirty="0">
                <a:solidFill>
                  <a:srgbClr val="B31A1B"/>
                </a:solidFill>
              </a:rPr>
              <a:t>3</a:t>
            </a:r>
            <a:r>
              <a:rPr lang="en-US" dirty="0">
                <a:solidFill>
                  <a:srgbClr val="B31A1B"/>
                </a:solidFill>
              </a:rPr>
              <a:t>Sn Growth</a:t>
            </a:r>
          </a:p>
        </p:txBody>
      </p:sp>
      <p:sp>
        <p:nvSpPr>
          <p:cNvPr id="26" name="Content Placeholder 35">
            <a:extLst>
              <a:ext uri="{FF2B5EF4-FFF2-40B4-BE49-F238E27FC236}">
                <a16:creationId xmlns:a16="http://schemas.microsoft.com/office/drawing/2014/main" id="{A43E190A-FE4B-F542-C537-2FA4C4823DAD}"/>
              </a:ext>
            </a:extLst>
          </p:cNvPr>
          <p:cNvSpPr txBox="1">
            <a:spLocks/>
          </p:cNvSpPr>
          <p:nvPr/>
        </p:nvSpPr>
        <p:spPr bwMode="auto">
          <a:xfrm>
            <a:off x="196556" y="4951192"/>
            <a:ext cx="6703267" cy="141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n-US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More oxidized Nb surface enhances Sn nucleation and aids in the formation of new intermetallic domains</a:t>
            </a:r>
            <a:endParaRPr lang="en-US" sz="2400" b="1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 defTabSz="914400">
              <a:buFontTx/>
              <a:buNone/>
            </a:pPr>
            <a:endParaRPr lang="en-US" kern="0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7E0AC1-1834-FFDF-AD6B-94A504389A47}"/>
              </a:ext>
            </a:extLst>
          </p:cNvPr>
          <p:cNvGrpSpPr/>
          <p:nvPr/>
        </p:nvGrpSpPr>
        <p:grpSpPr>
          <a:xfrm>
            <a:off x="5031747" y="1512494"/>
            <a:ext cx="6960915" cy="3204472"/>
            <a:chOff x="4924600" y="1061450"/>
            <a:chExt cx="6960915" cy="320447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89EFB2B-CD77-1E83-3E86-A2378D4C6A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75979" y="1065522"/>
              <a:ext cx="3209536" cy="3200400"/>
              <a:chOff x="9500946" y="1113887"/>
              <a:chExt cx="2525401" cy="251821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D2FF27-CA5B-80AF-F0BA-50CB0D901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500946" y="1117499"/>
                <a:ext cx="2514600" cy="2514600"/>
              </a:xfrm>
              <a:prstGeom prst="rect">
                <a:avLst/>
              </a:prstGeom>
              <a:ln w="12700">
                <a:solidFill>
                  <a:srgbClr val="000000"/>
                </a:solidFill>
              </a:ln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C278F8-C35E-8764-417A-A0BFF056CE63}"/>
                  </a:ext>
                </a:extLst>
              </p:cNvPr>
              <p:cNvSpPr txBox="1"/>
              <p:nvPr/>
            </p:nvSpPr>
            <p:spPr>
              <a:xfrm>
                <a:off x="11300773" y="1113887"/>
                <a:ext cx="725574" cy="283464"/>
              </a:xfrm>
              <a:prstGeom prst="rect">
                <a:avLst/>
              </a:prstGeom>
              <a:solidFill>
                <a:schemeClr val="bg1">
                  <a:alpha val="75546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Nb</a:t>
                </a:r>
                <a:r>
                  <a:rPr lang="en-US" baseline="-25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2</a:t>
                </a:r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</a:t>
                </a:r>
                <a:r>
                  <a:rPr lang="en-US" baseline="-25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5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33880B0-73B2-0869-219D-AD7F70FBD5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4600" y="1061450"/>
              <a:ext cx="3195520" cy="3200400"/>
              <a:chOff x="6274232" y="1120354"/>
              <a:chExt cx="2515883" cy="251972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7B42963-24AF-0FAE-EF10-8BC05571B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516"/>
              <a:stretch/>
            </p:blipFill>
            <p:spPr>
              <a:xfrm>
                <a:off x="6274232" y="1125479"/>
                <a:ext cx="2515883" cy="2514600"/>
              </a:xfrm>
              <a:prstGeom prst="rect">
                <a:avLst/>
              </a:prstGeom>
              <a:ln w="12700">
                <a:solidFill>
                  <a:srgbClr val="000000"/>
                </a:solidFill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E2D48A-AD98-9274-6703-6EB4BD794FFF}"/>
                  </a:ext>
                </a:extLst>
              </p:cNvPr>
              <p:cNvSpPr txBox="1"/>
              <p:nvPr/>
            </p:nvSpPr>
            <p:spPr>
              <a:xfrm>
                <a:off x="8258971" y="1120354"/>
                <a:ext cx="531143" cy="276998"/>
              </a:xfrm>
              <a:prstGeom prst="rect">
                <a:avLst/>
              </a:prstGeom>
              <a:solidFill>
                <a:schemeClr val="bg1">
                  <a:alpha val="75546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 anchor="ctr" anchorCtr="1">
                <a:spAutoFit/>
              </a:bodyPr>
              <a:lstStyle/>
              <a:p>
                <a:pPr algn="ctr"/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NbO</a:t>
                </a:r>
                <a:endParaRPr lang="en-US" baseline="-25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586E1B-5D17-AFDF-9939-8E3307507A61}"/>
                </a:ext>
              </a:extLst>
            </p:cNvPr>
            <p:cNvSpPr txBox="1"/>
            <p:nvPr/>
          </p:nvSpPr>
          <p:spPr>
            <a:xfrm>
              <a:off x="7959860" y="2404112"/>
              <a:ext cx="8766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Helvetica" pitchFamily="2" charset="0"/>
                  <a:ea typeface="Helvetica Neue Medium" panose="02000503000000020004" pitchFamily="2" charset="0"/>
                  <a:cs typeface="Arial" panose="020B0604020202020204" pitchFamily="34" charset="0"/>
                </a:rPr>
                <a:t>vs.</a:t>
              </a:r>
              <a:endParaRPr lang="en-US" sz="2800" b="1" dirty="0">
                <a:latin typeface="Helvetica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26D419-E16B-A04C-3BC4-59B4E1480D10}"/>
                </a:ext>
              </a:extLst>
            </p:cNvPr>
            <p:cNvSpPr txBox="1"/>
            <p:nvPr/>
          </p:nvSpPr>
          <p:spPr>
            <a:xfrm>
              <a:off x="5493128" y="2729094"/>
              <a:ext cx="1054566" cy="246221"/>
            </a:xfrm>
            <a:prstGeom prst="rect">
              <a:avLst/>
            </a:prstGeom>
            <a:solidFill>
              <a:schemeClr val="bg1">
                <a:alpha val="75546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Nb</a:t>
              </a:r>
              <a:r>
                <a:rPr lang="en-US" sz="1600" baseline="-25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3</a:t>
              </a:r>
              <a:r>
                <a:rPr lang="en-US" sz="16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Sn film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20DB51-1B65-96E1-0807-83687566C001}"/>
                </a:ext>
              </a:extLst>
            </p:cNvPr>
            <p:cNvSpPr txBox="1"/>
            <p:nvPr/>
          </p:nvSpPr>
          <p:spPr>
            <a:xfrm>
              <a:off x="6195484" y="1169380"/>
              <a:ext cx="980984" cy="492443"/>
            </a:xfrm>
            <a:prstGeom prst="rect">
              <a:avLst/>
            </a:prstGeom>
            <a:solidFill>
              <a:schemeClr val="bg1">
                <a:alpha val="75546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Sn islands on Nb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8B3BFD-549C-DA83-F75B-6225282AD99D}"/>
                </a:ext>
              </a:extLst>
            </p:cNvPr>
            <p:cNvSpPr txBox="1"/>
            <p:nvPr/>
          </p:nvSpPr>
          <p:spPr>
            <a:xfrm>
              <a:off x="8719389" y="1627528"/>
              <a:ext cx="1650549" cy="738664"/>
            </a:xfrm>
            <a:prstGeom prst="rect">
              <a:avLst/>
            </a:prstGeom>
            <a:solidFill>
              <a:schemeClr val="bg1">
                <a:alpha val="75546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New intermetallic domains &amp; more Sn islands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8249D7-2794-C184-F333-5881A5BA1075}"/>
                </a:ext>
              </a:extLst>
            </p:cNvPr>
            <p:cNvSpPr/>
            <p:nvPr/>
          </p:nvSpPr>
          <p:spPr>
            <a:xfrm>
              <a:off x="9122217" y="2542612"/>
              <a:ext cx="589770" cy="61918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BFCA28D-6951-3AD1-05CE-E90B32B0EC41}"/>
              </a:ext>
            </a:extLst>
          </p:cNvPr>
          <p:cNvSpPr/>
          <p:nvPr/>
        </p:nvSpPr>
        <p:spPr>
          <a:xfrm>
            <a:off x="6999564" y="998481"/>
            <a:ext cx="3011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30 nm Nb</a:t>
            </a:r>
            <a:r>
              <a:rPr lang="en-US" b="1" baseline="-25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</a:t>
            </a:r>
            <a:r>
              <a:rPr lang="en-US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Sn films</a:t>
            </a:r>
          </a:p>
        </p:txBody>
      </p:sp>
    </p:spTree>
    <p:extLst>
      <p:ext uri="{BB962C8B-B14F-4D97-AF65-F5344CB8AC3E}">
        <p14:creationId xmlns:p14="http://schemas.microsoft.com/office/powerpoint/2010/main" val="1346825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C51F7-73DB-CAC2-5142-59A2BF91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31A1B"/>
                </a:solidFill>
              </a:rPr>
              <a:t>Niobium Oxidation at Sn Deposition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9AFA1-B3AE-2F7F-E896-E40F16A318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2577" y="1020374"/>
            <a:ext cx="4531823" cy="3777466"/>
          </a:xfrm>
        </p:spPr>
        <p:txBody>
          <a:bodyPr/>
          <a:lstStyle/>
          <a:p>
            <a:r>
              <a:rPr lang="en-US" sz="2000" dirty="0"/>
              <a:t>Is oxygen playing a role in Nb</a:t>
            </a:r>
            <a:r>
              <a:rPr lang="en-US" sz="2000" baseline="-25000" dirty="0"/>
              <a:t>3</a:t>
            </a:r>
            <a:r>
              <a:rPr lang="en-US" sz="2000" dirty="0"/>
              <a:t>Sn coordination?</a:t>
            </a:r>
          </a:p>
          <a:p>
            <a:pPr defTabSz="914400"/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Low temperature annealing reduces Nb</a:t>
            </a:r>
            <a:r>
              <a:rPr lang="en-US" sz="2000" baseline="-25000" dirty="0">
                <a:solidFill>
                  <a:schemeClr val="tx1"/>
                </a:solidFill>
                <a:latin typeface="Helvetica" pitchFamily="2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O</a:t>
            </a:r>
            <a:r>
              <a:rPr lang="en-US" sz="2000" baseline="-25000" dirty="0">
                <a:solidFill>
                  <a:schemeClr val="tx1"/>
                </a:solidFill>
                <a:latin typeface="Helvetica" pitchFamily="2" charset="0"/>
              </a:rPr>
              <a:t>5</a:t>
            </a:r>
            <a:r>
              <a:rPr lang="en-US" sz="2000" baseline="-25000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NbO </a:t>
            </a:r>
          </a:p>
          <a:p>
            <a:pPr lvl="1"/>
            <a:r>
              <a:rPr lang="en-US" sz="2000" dirty="0">
                <a:latin typeface="Helvetica" pitchFamily="2" charset="0"/>
              </a:rPr>
              <a:t>Same BE and O </a:t>
            </a:r>
            <a:r>
              <a:rPr lang="en-US" sz="2000" i="1" dirty="0">
                <a:latin typeface="Helvetica" pitchFamily="2" charset="0"/>
              </a:rPr>
              <a:t>at. </a:t>
            </a:r>
            <a:r>
              <a:rPr lang="en-US" sz="2000" dirty="0">
                <a:latin typeface="Helvetica" pitchFamily="2" charset="0"/>
              </a:rPr>
              <a:t>% as NbO with disordered structure</a:t>
            </a:r>
          </a:p>
          <a:p>
            <a:r>
              <a:rPr lang="en-US" sz="2000" dirty="0"/>
              <a:t>During heated deposition on </a:t>
            </a:r>
            <a:r>
              <a:rPr lang="en-US" sz="2000" dirty="0">
                <a:latin typeface="Helvetica" pitchFamily="2" charset="0"/>
              </a:rPr>
              <a:t>Nb</a:t>
            </a:r>
            <a:r>
              <a:rPr lang="en-US" sz="2000" baseline="-25000" dirty="0">
                <a:latin typeface="Helvetica" pitchFamily="2" charset="0"/>
              </a:rPr>
              <a:t>2</a:t>
            </a:r>
            <a:r>
              <a:rPr lang="en-US" sz="2000" dirty="0">
                <a:latin typeface="Helvetica" pitchFamily="2" charset="0"/>
              </a:rPr>
              <a:t>O</a:t>
            </a:r>
            <a:r>
              <a:rPr lang="en-US" sz="2000" baseline="-25000" dirty="0">
                <a:latin typeface="Helvetica" pitchFamily="2" charset="0"/>
              </a:rPr>
              <a:t>5</a:t>
            </a:r>
            <a:r>
              <a:rPr lang="en-US" sz="2000" dirty="0"/>
              <a:t>, Sn is interfacing with a NbO with different available binding sites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37147-07D0-F01F-045C-3252AD3E2D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9B2C23-A96F-D799-68A1-72D1C4344A6F}"/>
              </a:ext>
            </a:extLst>
          </p:cNvPr>
          <p:cNvSpPr txBox="1"/>
          <p:nvPr/>
        </p:nvSpPr>
        <p:spPr>
          <a:xfrm>
            <a:off x="2917825" y="5091972"/>
            <a:ext cx="5928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" pitchFamily="2" charset="0"/>
                <a:cs typeface="Arial" panose="020B0604020202020204" pitchFamily="34" charset="0"/>
              </a:rPr>
              <a:t>Is Sn adsorption unfavorable at specific (</a:t>
            </a:r>
            <a:r>
              <a:rPr lang="en-US" sz="2400" b="1" dirty="0">
                <a:solidFill>
                  <a:srgbClr val="002060"/>
                </a:solidFill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3×1)-O/Nb(100) surface sites?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C46219-3CED-0400-BE68-042E358EB94A}"/>
              </a:ext>
            </a:extLst>
          </p:cNvPr>
          <p:cNvGrpSpPr/>
          <p:nvPr/>
        </p:nvGrpSpPr>
        <p:grpSpPr>
          <a:xfrm>
            <a:off x="9287243" y="1375975"/>
            <a:ext cx="2712180" cy="2712180"/>
            <a:chOff x="9207053" y="1585331"/>
            <a:chExt cx="2712180" cy="271218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411952-8FBF-4D37-53F0-A7C83A6F58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07053" y="1585331"/>
              <a:ext cx="2712180" cy="2712180"/>
              <a:chOff x="5880018" y="1039272"/>
              <a:chExt cx="2560320" cy="256032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2F4A791-347C-6BEC-AD03-A04EBCBC2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80018" y="1039272"/>
                <a:ext cx="2560320" cy="2560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3A77788-1C61-9197-86FA-7B76226E00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6085" y="3439551"/>
                <a:ext cx="429768" cy="0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0D73476-74A6-B433-FA87-543954088979}"/>
                  </a:ext>
                </a:extLst>
              </p:cNvPr>
              <p:cNvSpPr/>
              <p:nvPr/>
            </p:nvSpPr>
            <p:spPr>
              <a:xfrm>
                <a:off x="7783085" y="3005207"/>
                <a:ext cx="526878" cy="462037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114300" indent="0" algn="ctr">
                  <a:lnSpc>
                    <a:spcPct val="100000"/>
                  </a:lnSpc>
                  <a:buNone/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15 nm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F95E3F-4CE7-613D-57A6-0C572A7C8BBB}"/>
                </a:ext>
              </a:extLst>
            </p:cNvPr>
            <p:cNvSpPr txBox="1"/>
            <p:nvPr/>
          </p:nvSpPr>
          <p:spPr>
            <a:xfrm>
              <a:off x="9207053" y="1595504"/>
              <a:ext cx="2712180" cy="276999"/>
            </a:xfrm>
            <a:prstGeom prst="rect">
              <a:avLst/>
            </a:prstGeom>
            <a:solidFill>
              <a:schemeClr val="bg1">
                <a:alpha val="75546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Helvetica" pitchFamily="2" charset="0"/>
                </a:rPr>
                <a:t>Nb</a:t>
              </a:r>
              <a:r>
                <a:rPr lang="en-US" sz="1800" baseline="-25000" dirty="0">
                  <a:solidFill>
                    <a:schemeClr val="tx1"/>
                  </a:solidFill>
                  <a:latin typeface="Helvetica" pitchFamily="2" charset="0"/>
                </a:rPr>
                <a:t>2</a:t>
              </a:r>
              <a:r>
                <a:rPr lang="en-US" sz="1800" dirty="0">
                  <a:solidFill>
                    <a:schemeClr val="tx1"/>
                  </a:solidFill>
                  <a:latin typeface="Helvetica" pitchFamily="2" charset="0"/>
                </a:rPr>
                <a:t>O</a:t>
              </a:r>
              <a:r>
                <a:rPr lang="en-US" sz="1800" baseline="-25000" dirty="0">
                  <a:solidFill>
                    <a:schemeClr val="tx1"/>
                  </a:solidFill>
                  <a:latin typeface="Helvetica" pitchFamily="2" charset="0"/>
                </a:rPr>
                <a:t>5</a:t>
              </a:r>
              <a:r>
                <a:rPr lang="en-US" sz="1800" dirty="0">
                  <a:solidFill>
                    <a:schemeClr val="tx1"/>
                  </a:solidFill>
                  <a:latin typeface="Helvetica" pitchFamily="2" charset="0"/>
                </a:rPr>
                <a:t>+ 300 ºC </a:t>
              </a:r>
              <a:r>
                <a:rPr lang="en-US" sz="1800" dirty="0">
                  <a:solidFill>
                    <a:schemeClr val="tx1"/>
                  </a:solidFill>
                  <a:latin typeface="Helvetica" pitchFamily="2" charset="0"/>
                  <a:sym typeface="Wingdings" pitchFamily="2" charset="2"/>
                </a:rPr>
                <a:t> NbO</a:t>
              </a:r>
              <a:r>
                <a:rPr lang="en-US" sz="1800" dirty="0">
                  <a:solidFill>
                    <a:schemeClr val="tx1"/>
                  </a:solidFill>
                  <a:latin typeface="Helvetica" pitchFamily="2" charset="0"/>
                </a:rPr>
                <a:t> </a:t>
              </a:r>
              <a:endParaRPr lang="en-US" sz="18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345BCDE-F9AE-25A0-9F4D-06E20A0D9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854" y="1020374"/>
            <a:ext cx="3326690" cy="3326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D9509-5109-9956-FF24-3C00E8854CF4}"/>
              </a:ext>
            </a:extLst>
          </p:cNvPr>
          <p:cNvSpPr txBox="1"/>
          <p:nvPr/>
        </p:nvSpPr>
        <p:spPr>
          <a:xfrm>
            <a:off x="7467600" y="2224749"/>
            <a:ext cx="75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Nb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+5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B3A136-E04F-4352-FE17-B620679127C3}"/>
              </a:ext>
            </a:extLst>
          </p:cNvPr>
          <p:cNvCxnSpPr>
            <a:cxnSpLocks/>
          </p:cNvCxnSpPr>
          <p:nvPr/>
        </p:nvCxnSpPr>
        <p:spPr>
          <a:xfrm>
            <a:off x="7806345" y="2476593"/>
            <a:ext cx="311743" cy="84647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DD954A-A2E8-B59B-D43C-8D9FA284AB76}"/>
              </a:ext>
            </a:extLst>
          </p:cNvPr>
          <p:cNvCxnSpPr>
            <a:cxnSpLocks/>
          </p:cNvCxnSpPr>
          <p:nvPr/>
        </p:nvCxnSpPr>
        <p:spPr>
          <a:xfrm flipH="1">
            <a:off x="7560527" y="2502741"/>
            <a:ext cx="245818" cy="41887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756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C5634-063C-B40F-31D1-D83F3FB0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31A1B"/>
                </a:solidFill>
              </a:rPr>
              <a:t>Sn Nucleation on </a:t>
            </a:r>
            <a:r>
              <a:rPr lang="en-US" sz="3200" dirty="0">
                <a:solidFill>
                  <a:srgbClr val="B31A1B"/>
                </a:solidFill>
                <a:latin typeface="Helvetica" pitchFamily="2" charset="0"/>
                <a:cs typeface="Arial" panose="020B0604020202020204" pitchFamily="34" charset="0"/>
              </a:rPr>
              <a:t>(</a:t>
            </a:r>
            <a:r>
              <a:rPr lang="en-US" sz="3200" dirty="0">
                <a:solidFill>
                  <a:srgbClr val="B31A1B"/>
                </a:solidFill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3×1)-O/Nb(100)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8A85D-1F89-A0BB-9D19-9D335F95B0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3" name="Picture 32" descr="A picture containing text, outdoor, building, brick&#10;&#10;Description automatically generated">
            <a:extLst>
              <a:ext uri="{FF2B5EF4-FFF2-40B4-BE49-F238E27FC236}">
                <a16:creationId xmlns:a16="http://schemas.microsoft.com/office/drawing/2014/main" id="{06508869-B982-2033-D558-6F3DA209C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31" y="982288"/>
            <a:ext cx="2514600" cy="2514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6E7A526-0F33-2459-23A9-FA98E91EB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33" y="3957095"/>
            <a:ext cx="2514600" cy="2514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537EE3-264C-48BF-D7A5-C0E935C62689}"/>
              </a:ext>
            </a:extLst>
          </p:cNvPr>
          <p:cNvSpPr txBox="1">
            <a:spLocks/>
          </p:cNvSpPr>
          <p:nvPr/>
        </p:nvSpPr>
        <p:spPr bwMode="auto">
          <a:xfrm>
            <a:off x="241394" y="1165758"/>
            <a:ext cx="4621875" cy="481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37373"/>
              </a:buClr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37373"/>
              </a:buClr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37373"/>
              </a:buClr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37373"/>
              </a:buClr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37373"/>
              </a:buClr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sz="2000" kern="0" dirty="0">
                <a:latin typeface="Helvetica" pitchFamily="2" charset="0"/>
              </a:rPr>
              <a:t>Sn unable to form uniform layer on </a:t>
            </a:r>
            <a:r>
              <a:rPr lang="en-US" sz="2000" kern="0" dirty="0">
                <a:latin typeface="Helvetica" pitchFamily="2" charset="0"/>
                <a:cs typeface="Arial" panose="020B0604020202020204" pitchFamily="34" charset="0"/>
              </a:rPr>
              <a:t>(</a:t>
            </a:r>
            <a:r>
              <a:rPr lang="en-US" sz="2000" kern="0" dirty="0"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3×1)-O/Nb(100) surface</a:t>
            </a:r>
          </a:p>
          <a:p>
            <a:pPr defTabSz="914400"/>
            <a:r>
              <a:rPr lang="en-US" sz="2000" kern="0" dirty="0">
                <a:latin typeface="Helvetica" pitchFamily="2" charset="0"/>
              </a:rPr>
              <a:t>Increased </a:t>
            </a:r>
            <a:r>
              <a:rPr lang="en-US" sz="2000" kern="0" dirty="0">
                <a:latin typeface="Helvetica" pitchFamily="2" charset="0"/>
                <a:cs typeface="Arial" panose="020B0604020202020204" pitchFamily="34" charset="0"/>
              </a:rPr>
              <a:t>(</a:t>
            </a:r>
            <a:r>
              <a:rPr lang="en-US" sz="2000" kern="0" dirty="0"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3×1)-O/Nb(100)</a:t>
            </a:r>
            <a:r>
              <a:rPr lang="en-US" sz="2000" kern="0" dirty="0">
                <a:latin typeface="Helvetica" pitchFamily="2" charset="0"/>
              </a:rPr>
              <a:t> defect density</a:t>
            </a:r>
          </a:p>
          <a:p>
            <a:pPr lvl="1" defTabSz="914400"/>
            <a:r>
              <a:rPr lang="en-US" sz="2000" kern="0" dirty="0">
                <a:latin typeface="Helvetica" pitchFamily="2" charset="0"/>
              </a:rPr>
              <a:t>Higher proportion of edge sites not containing the characteristic </a:t>
            </a:r>
            <a:r>
              <a:rPr lang="en-US" sz="2000" kern="0" dirty="0">
                <a:latin typeface="Helvetica" pitchFamily="2" charset="0"/>
                <a:cs typeface="Arial" panose="020B0604020202020204" pitchFamily="34" charset="0"/>
              </a:rPr>
              <a:t>(</a:t>
            </a:r>
            <a:r>
              <a:rPr lang="en-US" sz="2000" kern="0" dirty="0"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3×1) coordination</a:t>
            </a:r>
            <a:endParaRPr lang="en-US" sz="2000" kern="0" dirty="0">
              <a:latin typeface="Helvetica" pitchFamily="2" charset="0"/>
            </a:endParaRPr>
          </a:p>
          <a:p>
            <a:pPr lvl="1" defTabSz="914400"/>
            <a:r>
              <a:rPr lang="en-US" sz="2000" kern="0" dirty="0">
                <a:latin typeface="Helvetica" pitchFamily="2" charset="0"/>
              </a:rPr>
              <a:t>Sn persists at higher temperatures due to favorable defects on Nb surface</a:t>
            </a:r>
          </a:p>
          <a:p>
            <a:pPr lvl="1" defTabSz="914400"/>
            <a:endParaRPr lang="en-US" kern="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5A6996-50BD-BB4F-C1F6-527666ADFBC3}"/>
              </a:ext>
            </a:extLst>
          </p:cNvPr>
          <p:cNvCxnSpPr>
            <a:cxnSpLocks/>
          </p:cNvCxnSpPr>
          <p:nvPr/>
        </p:nvCxnSpPr>
        <p:spPr>
          <a:xfrm>
            <a:off x="8305534" y="2384903"/>
            <a:ext cx="878176" cy="0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C018037-D012-C600-616E-33D39ABAFF95}"/>
              </a:ext>
            </a:extLst>
          </p:cNvPr>
          <p:cNvSpPr txBox="1"/>
          <p:nvPr/>
        </p:nvSpPr>
        <p:spPr>
          <a:xfrm>
            <a:off x="7881436" y="1666027"/>
            <a:ext cx="1460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Sn + 850 </a:t>
            </a:r>
            <a:r>
              <a:rPr lang="en-US" b="1" dirty="0">
                <a:latin typeface="Helvetica" pitchFamily="2" charset="0"/>
              </a:rPr>
              <a:t>ºC anneal</a:t>
            </a:r>
            <a:r>
              <a:rPr lang="en-US" b="1" dirty="0">
                <a:latin typeface="Helvetica" pitchFamily="2" charset="0"/>
                <a:cs typeface="Arial" panose="020B0604020202020204" pitchFamily="34" charset="0"/>
              </a:rPr>
              <a:t> </a:t>
            </a:r>
            <a:endParaRPr lang="en-US" b="1" dirty="0">
              <a:latin typeface="Helvetica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FE76EB-99A1-6BD4-D8C6-64CB70A3F2A9}"/>
              </a:ext>
            </a:extLst>
          </p:cNvPr>
          <p:cNvCxnSpPr>
            <a:cxnSpLocks/>
          </p:cNvCxnSpPr>
          <p:nvPr/>
        </p:nvCxnSpPr>
        <p:spPr>
          <a:xfrm>
            <a:off x="8370555" y="5166477"/>
            <a:ext cx="878176" cy="0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53800B8-1233-3E22-3D84-09DD98B7C467}"/>
              </a:ext>
            </a:extLst>
          </p:cNvPr>
          <p:cNvSpPr txBox="1"/>
          <p:nvPr/>
        </p:nvSpPr>
        <p:spPr>
          <a:xfrm>
            <a:off x="7940811" y="4482460"/>
            <a:ext cx="1483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  <a:ea typeface="Helvetica Neue Medium" panose="02000503000000020004" pitchFamily="2" charset="0"/>
                <a:cs typeface="Arial" panose="020B0604020202020204" pitchFamily="34" charset="0"/>
              </a:rPr>
              <a:t>Sn + 850 </a:t>
            </a:r>
            <a:r>
              <a:rPr lang="en-US" b="1" dirty="0">
                <a:latin typeface="Helvetica" pitchFamily="2" charset="0"/>
              </a:rPr>
              <a:t>ºC anneal</a:t>
            </a:r>
            <a:r>
              <a:rPr lang="en-US" b="1" dirty="0">
                <a:latin typeface="Helvetica" pitchFamily="2" charset="0"/>
                <a:cs typeface="Arial" panose="020B0604020202020204" pitchFamily="34" charset="0"/>
              </a:rPr>
              <a:t> 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5D3F4C-8352-F2F6-40E6-5AE4617B32E1}"/>
              </a:ext>
            </a:extLst>
          </p:cNvPr>
          <p:cNvSpPr txBox="1"/>
          <p:nvPr/>
        </p:nvSpPr>
        <p:spPr>
          <a:xfrm>
            <a:off x="8192805" y="6638198"/>
            <a:ext cx="416220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1A1A1A"/>
                </a:solidFill>
                <a:effectLst/>
                <a:latin typeface="Helvetica" pitchFamily="2" charset="0"/>
              </a:rPr>
              <a:t>Farber, R.G., Willson, S.A., </a:t>
            </a:r>
            <a:r>
              <a:rPr lang="en-US" sz="1000" b="0" dirty="0" err="1">
                <a:solidFill>
                  <a:srgbClr val="1A1A1A"/>
                </a:solidFill>
                <a:effectLst/>
                <a:latin typeface="Helvetica" pitchFamily="2" charset="0"/>
              </a:rPr>
              <a:t>Sibener</a:t>
            </a:r>
            <a:r>
              <a:rPr lang="en-US" sz="1000" b="0" dirty="0">
                <a:solidFill>
                  <a:srgbClr val="1A1A1A"/>
                </a:solidFill>
                <a:effectLst/>
                <a:latin typeface="Helvetica" pitchFamily="2" charset="0"/>
              </a:rPr>
              <a:t>, S.J. </a:t>
            </a:r>
            <a:r>
              <a:rPr lang="en-US" sz="1000" b="0" i="1" dirty="0">
                <a:solidFill>
                  <a:srgbClr val="1A1A1A"/>
                </a:solidFill>
                <a:effectLst/>
                <a:latin typeface="Helvetica" pitchFamily="2" charset="0"/>
              </a:rPr>
              <a:t>JVST A</a:t>
            </a:r>
            <a:r>
              <a:rPr lang="en-US" sz="1000" b="0" i="0" dirty="0">
                <a:solidFill>
                  <a:srgbClr val="1A1A1A"/>
                </a:solidFill>
                <a:effectLst/>
                <a:latin typeface="Helvetica" pitchFamily="2" charset="0"/>
              </a:rPr>
              <a:t> 39, 063212 (2021)</a:t>
            </a:r>
            <a:endParaRPr lang="en-US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D03C6C-8637-3A3E-1A5F-DC09073F11AF}"/>
              </a:ext>
            </a:extLst>
          </p:cNvPr>
          <p:cNvSpPr txBox="1"/>
          <p:nvPr/>
        </p:nvSpPr>
        <p:spPr>
          <a:xfrm>
            <a:off x="9688449" y="1885840"/>
            <a:ext cx="1288228" cy="553998"/>
          </a:xfrm>
          <a:prstGeom prst="rect">
            <a:avLst/>
          </a:prstGeom>
          <a:solidFill>
            <a:schemeClr val="bg1">
              <a:alpha val="75546"/>
            </a:schemeClr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fully desorbed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03A14F-CF53-7392-383E-DF9651FCF767}"/>
              </a:ext>
            </a:extLst>
          </p:cNvPr>
          <p:cNvSpPr txBox="1"/>
          <p:nvPr/>
        </p:nvSpPr>
        <p:spPr>
          <a:xfrm>
            <a:off x="9709591" y="4070131"/>
            <a:ext cx="1552239" cy="553998"/>
          </a:xfrm>
          <a:prstGeom prst="rect">
            <a:avLst/>
          </a:prstGeom>
          <a:solidFill>
            <a:schemeClr val="bg1">
              <a:alpha val="75546"/>
            </a:schemeClr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remaining on surface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8404EBA-D7F7-9C57-4847-082AE4E9F9AB}"/>
              </a:ext>
            </a:extLst>
          </p:cNvPr>
          <p:cNvSpPr/>
          <p:nvPr/>
        </p:nvSpPr>
        <p:spPr>
          <a:xfrm>
            <a:off x="10298371" y="4673135"/>
            <a:ext cx="1272337" cy="1306646"/>
          </a:xfrm>
          <a:prstGeom prst="ellips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6772DE-95D9-18C4-D466-6CFBC0392977}"/>
              </a:ext>
            </a:extLst>
          </p:cNvPr>
          <p:cNvSpPr txBox="1"/>
          <p:nvPr/>
        </p:nvSpPr>
        <p:spPr>
          <a:xfrm>
            <a:off x="144098" y="4726293"/>
            <a:ext cx="42170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" pitchFamily="2" charset="0"/>
                <a:cs typeface="Arial" panose="020B0604020202020204" pitchFamily="34" charset="0"/>
              </a:rPr>
              <a:t>Surface defects do impact Sn desorption rates and improve nucleation</a:t>
            </a:r>
            <a:endParaRPr lang="en-US" sz="2400" b="1" dirty="0">
              <a:solidFill>
                <a:srgbClr val="002060"/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730D7D-FEC2-2B8A-2748-AB5779A39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11" y="973116"/>
            <a:ext cx="2514600" cy="2514600"/>
          </a:xfrm>
          <a:prstGeom prst="rect">
            <a:avLst/>
          </a:prstGeom>
        </p:spPr>
      </p:pic>
      <p:pic>
        <p:nvPicPr>
          <p:cNvPr id="18" name="Picture 17" descr="A picture containing floor, indoor, tile, tiled&#10;&#10;Description automatically generated">
            <a:extLst>
              <a:ext uri="{FF2B5EF4-FFF2-40B4-BE49-F238E27FC236}">
                <a16:creationId xmlns:a16="http://schemas.microsoft.com/office/drawing/2014/main" id="{30B4C1BE-6595-A529-6E1E-59E878607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147" y="3957095"/>
            <a:ext cx="2514600" cy="2514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41E59A6-07E8-B623-0EFE-34D65FB15185}"/>
              </a:ext>
            </a:extLst>
          </p:cNvPr>
          <p:cNvSpPr/>
          <p:nvPr/>
        </p:nvSpPr>
        <p:spPr>
          <a:xfrm>
            <a:off x="5737091" y="4198895"/>
            <a:ext cx="2063527" cy="567130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High defect density (31.3 %)</a:t>
            </a:r>
            <a:endParaRPr lang="en-US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CB280C-9929-D068-F867-129E486880EF}"/>
              </a:ext>
            </a:extLst>
          </p:cNvPr>
          <p:cNvSpPr/>
          <p:nvPr/>
        </p:nvSpPr>
        <p:spPr>
          <a:xfrm>
            <a:off x="5721683" y="1098897"/>
            <a:ext cx="2063527" cy="567130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Medium defect density (17.8 %)</a:t>
            </a:r>
            <a:endParaRPr lang="en-US" b="1" dirty="0">
              <a:solidFill>
                <a:schemeClr val="tx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17130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Beams theme</Template>
  <TotalTime>169285</TotalTime>
  <Words>1840</Words>
  <Application>Microsoft Macintosh PowerPoint</Application>
  <PresentationFormat>Widescreen</PresentationFormat>
  <Paragraphs>282</Paragraphs>
  <Slides>18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Helvetica</vt:lpstr>
      <vt:lpstr>Helvetica Neue</vt:lpstr>
      <vt:lpstr>Helvetica Neue Medium</vt:lpstr>
      <vt:lpstr>Noto Sans Symbols</vt:lpstr>
      <vt:lpstr>Times New Roman</vt:lpstr>
      <vt:lpstr>Wingdings</vt:lpstr>
      <vt:lpstr>Bright Beams theme</vt:lpstr>
      <vt:lpstr>Mechanistic Investigations of the Substrate-Mediated Factors Influencing Nb3Sn Film Growth  Sarah Willson, Rachael Farber, Ajinkya Hire, Van Do, Richard Hennig, Steven Sibener </vt:lpstr>
      <vt:lpstr>Nb3Sn Cavity SRF Performance is Limited By Near-Surface Defects that Quench Superconductivity </vt:lpstr>
      <vt:lpstr>Conducting Growth Studies for Optimal Nb3Sn Films</vt:lpstr>
      <vt:lpstr>Experimental Techniques</vt:lpstr>
      <vt:lpstr>Outline</vt:lpstr>
      <vt:lpstr>Niobium Oxidation at Sn Deposition Temperatures</vt:lpstr>
      <vt:lpstr>Nb Oxidation Impact on Sn Nucleation and Nb3Sn Growth</vt:lpstr>
      <vt:lpstr>Niobium Oxidation at Sn Deposition Temperatures</vt:lpstr>
      <vt:lpstr>Sn Nucleation on (3×1)-O/Nb(100)</vt:lpstr>
      <vt:lpstr>(3×1)-O/Nb(100) Binding Energies </vt:lpstr>
      <vt:lpstr>Outline</vt:lpstr>
      <vt:lpstr>Varying Surface Morphology of Nb3Sn Grains</vt:lpstr>
      <vt:lpstr>Nb3Sn Surface Stability and Oxidation Pathways</vt:lpstr>
      <vt:lpstr>Nb3Sn Surface Stability and Oxidation Pathways</vt:lpstr>
      <vt:lpstr>Summary</vt:lpstr>
      <vt:lpstr>Thank you for listening!</vt:lpstr>
      <vt:lpstr>Nb Oxidation Impact on Sn Nucleation and Nb3Sn Growth</vt:lpstr>
      <vt:lpstr>Varying Surface Morphology of Nb3Sn Grains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SRF Update</dc:title>
  <dc:creator>sarahalexwillson@gmail.com</dc:creator>
  <cp:lastModifiedBy>Sarah Willson</cp:lastModifiedBy>
  <cp:revision>1385</cp:revision>
  <dcterms:created xsi:type="dcterms:W3CDTF">2021-05-12T17:10:14Z</dcterms:created>
  <dcterms:modified xsi:type="dcterms:W3CDTF">2023-07-20T13:54:30Z</dcterms:modified>
</cp:coreProperties>
</file>