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456" r:id="rId3"/>
    <p:sldId id="358" r:id="rId4"/>
    <p:sldId id="354" r:id="rId5"/>
    <p:sldId id="418" r:id="rId6"/>
    <p:sldId id="457" r:id="rId7"/>
    <p:sldId id="459" r:id="rId8"/>
    <p:sldId id="458" r:id="rId9"/>
    <p:sldId id="365" r:id="rId10"/>
    <p:sldId id="366" r:id="rId11"/>
    <p:sldId id="460" r:id="rId12"/>
    <p:sldId id="414" r:id="rId13"/>
    <p:sldId id="415" r:id="rId14"/>
    <p:sldId id="408" r:id="rId15"/>
    <p:sldId id="461" r:id="rId16"/>
    <p:sldId id="315" r:id="rId17"/>
    <p:sldId id="455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8"/>
    <p:restoredTop sz="94694"/>
  </p:normalViewPr>
  <p:slideViewPr>
    <p:cSldViewPr snapToGrid="0" snapToObjects="1">
      <p:cViewPr>
        <p:scale>
          <a:sx n="99" d="100"/>
          <a:sy n="99" d="100"/>
        </p:scale>
        <p:origin x="114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8F003A72-F22C-4745-9D63-369E894B0E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882" y="592594"/>
            <a:ext cx="2570723" cy="670624"/>
          </a:xfrm>
          <a:prstGeom prst="rect">
            <a:avLst/>
          </a:prstGeom>
        </p:spPr>
      </p:pic>
      <p:pic>
        <p:nvPicPr>
          <p:cNvPr id="7" name="Picture 6" descr="the cbb banner reduced in size">
            <a:extLst>
              <a:ext uri="{FF2B5EF4-FFF2-40B4-BE49-F238E27FC236}">
                <a16:creationId xmlns:a16="http://schemas.microsoft.com/office/drawing/2014/main" id="{EF19D134-F2DB-8547-9F93-3F5E6475DD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2" y="1440570"/>
            <a:ext cx="1615962" cy="6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F2DCDBA8-C0F0-2947-89BE-E49245648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6FB6BE6A-242F-C841-BBEC-DF14BCF49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2D47BBA5-4921-634C-AA34-A4CB1B13D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1B0F6021-BCDA-3941-ADA9-D79898161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A18F6919-2B8C-A44C-9B6A-BF59F925C0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454" y="607076"/>
            <a:ext cx="2558797" cy="66751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DF67CAC-75C5-C743-8C83-A2F8BEEB6A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2454" y="1454459"/>
            <a:ext cx="1607929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B7BEFDAB-1143-B944-9DB2-592959BCC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FCF2602F-532C-9D47-82DC-9F0784BE2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EF99CA7C-4C94-244C-BF81-6A75BD0F43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9CCA5E49-6A53-8F46-AD60-EC9F35A03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8" name="Graphic 10">
            <a:extLst>
              <a:ext uri="{FF2B5EF4-FFF2-40B4-BE49-F238E27FC236}">
                <a16:creationId xmlns:a16="http://schemas.microsoft.com/office/drawing/2014/main" id="{66C91605-6F81-5946-8465-864075FA3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B07B6CE8-7C97-0E40-A70B-A081C52988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299" y="2351801"/>
            <a:ext cx="10334625" cy="194746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Machine Learning Applications for Improving Accelerator Operations at Brookhaven National Laboratory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905948"/>
            <a:ext cx="10334625" cy="602177"/>
          </a:xfrm>
        </p:spPr>
        <p:txBody>
          <a:bodyPr>
            <a:normAutofit/>
          </a:bodyPr>
          <a:lstStyle/>
          <a:p>
            <a:r>
              <a:rPr lang="en-US" dirty="0"/>
              <a:t>July 20, 2023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E4598-6315-2048-86F5-03575B616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228403"/>
            <a:ext cx="11254740" cy="1259607"/>
          </a:xfrm>
        </p:spPr>
        <p:txBody>
          <a:bodyPr/>
          <a:lstStyle/>
          <a:p>
            <a:r>
              <a:rPr lang="en-US" sz="2000" dirty="0"/>
              <a:t>Lucy Lin</a:t>
            </a:r>
          </a:p>
          <a:p>
            <a:r>
              <a:rPr lang="en-US" sz="2000" dirty="0"/>
              <a:t>Advisor: Georg Hoffstaetter de Torquat</a:t>
            </a:r>
          </a:p>
          <a:p>
            <a:endParaRPr lang="en-US" sz="2000" dirty="0"/>
          </a:p>
          <a:p>
            <a:r>
              <a:rPr lang="en-US" sz="2000" dirty="0"/>
              <a:t>CBB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F1EC20-8FE6-4D92-5222-3DE194080E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1500" y="176280"/>
                <a:ext cx="110490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Inverse NN model: orbit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/>
                  <a:t> corrector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F1EC20-8FE6-4D92-5222-3DE194080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1500" y="176280"/>
                <a:ext cx="11049000" cy="1325563"/>
              </a:xfrm>
              <a:blipFill>
                <a:blip r:embed="rId2"/>
                <a:stretch>
                  <a:fillRect l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3469C-C515-45DC-AED6-7A042509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A3A264-5FC2-1579-43A2-32A475D1F9B3}"/>
                  </a:ext>
                </a:extLst>
              </p:cNvPr>
              <p:cNvSpPr txBox="1"/>
              <p:nvPr/>
            </p:nvSpPr>
            <p:spPr>
              <a:xfrm>
                <a:off x="736271" y="1272479"/>
                <a:ext cx="9280874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Input y orbit measured at BPM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Output vertical corrector kick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Trained on 800 data pairs, tested on 200 data pairs: accuracy = 99.3%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A3A264-5FC2-1579-43A2-32A475D1F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1" y="1272479"/>
                <a:ext cx="9280874" cy="892552"/>
              </a:xfrm>
              <a:prstGeom prst="rect">
                <a:avLst/>
              </a:prstGeom>
              <a:blipFill>
                <a:blip r:embed="rId3"/>
                <a:stretch>
                  <a:fillRect l="-821" t="-5634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E5B99CF-BF76-1232-868F-C4923C1CA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83" y="2649216"/>
            <a:ext cx="7868834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7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70F2-F424-E08C-D56D-5C234F63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Future work: error identification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4ECD5-2392-ADA0-E527-05135825C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AC0E73-1703-EA70-509F-923DA59590FC}"/>
              </a:ext>
            </a:extLst>
          </p:cNvPr>
          <p:cNvGrpSpPr/>
          <p:nvPr/>
        </p:nvGrpSpPr>
        <p:grpSpPr>
          <a:xfrm>
            <a:off x="5002358" y="2243835"/>
            <a:ext cx="7017388" cy="3314229"/>
            <a:chOff x="2210355" y="2921000"/>
            <a:chExt cx="7017388" cy="33142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742DC4-204F-DDBA-E611-266587C1F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8250" y="3440113"/>
              <a:ext cx="2095500" cy="25527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83822E-F562-AD65-DBE5-2FD32CABE9C2}"/>
                </a:ext>
              </a:extLst>
            </p:cNvPr>
            <p:cNvSpPr txBox="1"/>
            <p:nvPr/>
          </p:nvSpPr>
          <p:spPr>
            <a:xfrm>
              <a:off x="5208577" y="2921000"/>
              <a:ext cx="1774845" cy="369332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Neural Network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3B7D3CF-CB0F-F348-07C7-36E4C0014148}"/>
                    </a:ext>
                  </a:extLst>
                </p:cNvPr>
                <p:cNvSpPr txBox="1"/>
                <p:nvPr/>
              </p:nvSpPr>
              <p:spPr>
                <a:xfrm>
                  <a:off x="2615034" y="4059325"/>
                  <a:ext cx="1443344" cy="9741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𝑚𝑎𝑔𝑛𝑒𝑡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𝑚𝑎𝑐h𝑖𝑛𝑒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3B7D3CF-CB0F-F348-07C7-36E4C0014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5034" y="4059325"/>
                  <a:ext cx="1443344" cy="974177"/>
                </a:xfrm>
                <a:prstGeom prst="rect">
                  <a:avLst/>
                </a:prstGeom>
                <a:blipFill>
                  <a:blip r:embed="rId3"/>
                  <a:stretch>
                    <a:fillRect t="-1282"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9989E32-8054-4C21-4218-3B4D5B93C391}"/>
                    </a:ext>
                  </a:extLst>
                </p:cNvPr>
                <p:cNvSpPr txBox="1"/>
                <p:nvPr/>
              </p:nvSpPr>
              <p:spPr>
                <a:xfrm>
                  <a:off x="8187817" y="4058864"/>
                  <a:ext cx="507318" cy="10113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mr>
                              <m:m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mr>
                              <m:m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9989E32-8054-4C21-4218-3B4D5B93C3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17" y="4058864"/>
                  <a:ext cx="507318" cy="1011302"/>
                </a:xfrm>
                <a:prstGeom prst="rect">
                  <a:avLst/>
                </a:prstGeom>
                <a:blipFill>
                  <a:blip r:embed="rId4"/>
                  <a:stretch>
                    <a:fillRect t="-14815"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6DE771B-D198-87A9-3948-454D7B234C33}"/>
                </a:ext>
              </a:extLst>
            </p:cNvPr>
            <p:cNvCxnSpPr>
              <a:cxnSpLocks/>
            </p:cNvCxnSpPr>
            <p:nvPr/>
          </p:nvCxnSpPr>
          <p:spPr>
            <a:xfrm>
              <a:off x="4216955" y="4223920"/>
              <a:ext cx="685800" cy="1662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E1D868F-E278-67D8-7483-40146D9BB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6955" y="4725580"/>
              <a:ext cx="685800" cy="1662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46034BA-B28E-EAB1-8168-7D6747CCD285}"/>
                </a:ext>
              </a:extLst>
            </p:cNvPr>
            <p:cNvCxnSpPr>
              <a:cxnSpLocks/>
            </p:cNvCxnSpPr>
            <p:nvPr/>
          </p:nvCxnSpPr>
          <p:spPr>
            <a:xfrm>
              <a:off x="7289245" y="4725580"/>
              <a:ext cx="685800" cy="1662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B842CDF-440E-BB1D-DB61-50DC536751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9245" y="4223920"/>
              <a:ext cx="685800" cy="1662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F0DDE3-FDD0-98A5-5B44-DBAA306BF264}"/>
                </a:ext>
              </a:extLst>
            </p:cNvPr>
            <p:cNvSpPr txBox="1"/>
            <p:nvPr/>
          </p:nvSpPr>
          <p:spPr>
            <a:xfrm>
              <a:off x="7655209" y="5311899"/>
              <a:ext cx="1572534" cy="923330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Beam properties (e.g. orbit)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F51EA7-1E93-7D3F-FF8B-FFCF7C217902}"/>
                </a:ext>
              </a:extLst>
            </p:cNvPr>
            <p:cNvSpPr txBox="1"/>
            <p:nvPr/>
          </p:nvSpPr>
          <p:spPr>
            <a:xfrm>
              <a:off x="2210355" y="5311899"/>
              <a:ext cx="2349500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Magnet settings + Machine errors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02D5E8-117A-010E-97E9-3D9D40100FC5}"/>
              </a:ext>
            </a:extLst>
          </p:cNvPr>
          <p:cNvSpPr txBox="1"/>
          <p:nvPr/>
        </p:nvSpPr>
        <p:spPr>
          <a:xfrm>
            <a:off x="434321" y="1809858"/>
            <a:ext cx="44225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Neural network can establish mapping between any inputs and outputs with sufficient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Machine error sources (e.g., misalignment, gradient / calibration errors, etc.) can be included as outputs of an inverse NN model for beam-based error diagnostic algorithm</a:t>
            </a:r>
          </a:p>
        </p:txBody>
      </p:sp>
    </p:spTree>
    <p:extLst>
      <p:ext uri="{BB962C8B-B14F-4D97-AF65-F5344CB8AC3E}">
        <p14:creationId xmlns:p14="http://schemas.microsoft.com/office/powerpoint/2010/main" val="61382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F7AB7-3B96-A1EF-EEC0-3FEB6A1EE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C5F42C-05D7-7EDC-C33C-730E1A319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389" y="2665780"/>
            <a:ext cx="10334625" cy="1526439"/>
          </a:xfrm>
        </p:spPr>
        <p:txBody>
          <a:bodyPr>
            <a:noAutofit/>
          </a:bodyPr>
          <a:lstStyle/>
          <a:p>
            <a:r>
              <a:rPr lang="en-US" sz="4800" dirty="0"/>
              <a:t>Current to Magnet Strength Calibration with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56628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EB582F-2F1E-B921-43BA-DB357D6B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Magnet current to strength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2A8DD-9B12-21C3-CBEC-5E80DD0F6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27E37-ACFC-5CA9-7780-256D911B3281}"/>
              </a:ext>
            </a:extLst>
          </p:cNvPr>
          <p:cNvSpPr txBox="1"/>
          <p:nvPr/>
        </p:nvSpPr>
        <p:spPr>
          <a:xfrm>
            <a:off x="499687" y="1849923"/>
            <a:ext cx="57695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u="sng" dirty="0"/>
              <a:t>Magnet transfer function</a:t>
            </a:r>
            <a:r>
              <a:rPr lang="en-US" sz="2200" dirty="0"/>
              <a:t>: mapping between the power supply (PS) current and the resulting strength of a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Example: 5</a:t>
            </a:r>
            <a:r>
              <a:rPr lang="en-US" sz="2200" baseline="30000" dirty="0"/>
              <a:t>th</a:t>
            </a:r>
            <a:r>
              <a:rPr lang="en-US" sz="2200" dirty="0"/>
              <a:t> order polynomial for Booster quadrupoles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Transfer functions are measured before the magnets were installed in the ring, and there is </a:t>
            </a:r>
            <a:r>
              <a:rPr lang="en-US" sz="2200" u="sng" dirty="0"/>
              <a:t>no existing way to verify them</a:t>
            </a:r>
            <a:r>
              <a:rPr lang="en-US" sz="2200" dirty="0"/>
              <a:t> after installation.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F781B4-0BD4-1DA7-0CE9-6111D6DBB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94" y="1501842"/>
            <a:ext cx="5247919" cy="451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5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5CE00-AE28-1AB9-3B9A-3DEF91738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122F01-AE2A-1062-A191-F6AEDDA752DA}"/>
              </a:ext>
            </a:extLst>
          </p:cNvPr>
          <p:cNvSpPr txBox="1">
            <a:spLocks/>
          </p:cNvSpPr>
          <p:nvPr/>
        </p:nvSpPr>
        <p:spPr>
          <a:xfrm>
            <a:off x="571500" y="176279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Preliminary NN model training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CE3D4-45B3-07C8-7DFD-09DCAE52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733" y="3232434"/>
            <a:ext cx="6332657" cy="36255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9453F4-09FA-1CC1-C0D5-8B73573134F0}"/>
                  </a:ext>
                </a:extLst>
              </p:cNvPr>
              <p:cNvSpPr txBox="1"/>
              <p:nvPr/>
            </p:nvSpPr>
            <p:spPr>
              <a:xfrm>
                <a:off x="743776" y="1138383"/>
                <a:ext cx="1064857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Input y orbit under different quadrupole PS currents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Output corresponding vertical quadrupole strength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Initial data was collected with magnet settings within the linear range of the transfer function, working on collecting more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Trained on 800 data pairs, tested on 200 data pairs: accuracy = 99.5%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9453F4-09FA-1CC1-C0D5-8B7357313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76" y="1138383"/>
                <a:ext cx="10648572" cy="2031325"/>
              </a:xfrm>
              <a:prstGeom prst="rect">
                <a:avLst/>
              </a:prstGeom>
              <a:blipFill>
                <a:blip r:embed="rId3"/>
                <a:stretch>
                  <a:fillRect l="-714" t="-1863" b="-4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58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4B22-9CCD-7431-CE00-A4456B44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/>
          <a:lstStyle/>
          <a:p>
            <a:r>
              <a:rPr lang="en-US" dirty="0"/>
              <a:t>Future work: Optimization with ML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022BEE-C1E0-6C82-288D-D8B6B8048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7ECB8B-7ADC-9792-EBF8-0F35DD4C4C7C}"/>
              </a:ext>
            </a:extLst>
          </p:cNvPr>
          <p:cNvGrpSpPr/>
          <p:nvPr/>
        </p:nvGrpSpPr>
        <p:grpSpPr>
          <a:xfrm>
            <a:off x="491812" y="1501843"/>
            <a:ext cx="11208376" cy="5221677"/>
            <a:chOff x="412124" y="1501843"/>
            <a:chExt cx="11208376" cy="522167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7DDC407-C061-CC2E-8D46-AEF981A538B6}"/>
                </a:ext>
              </a:extLst>
            </p:cNvPr>
            <p:cNvSpPr/>
            <p:nvPr/>
          </p:nvSpPr>
          <p:spPr>
            <a:xfrm>
              <a:off x="412124" y="2228044"/>
              <a:ext cx="2266684" cy="12009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Control parameters + Environmental factors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8B87578-5B4D-AEFE-4A27-482E8FDF84E1}"/>
                </a:ext>
              </a:extLst>
            </p:cNvPr>
            <p:cNvCxnSpPr/>
            <p:nvPr/>
          </p:nvCxnSpPr>
          <p:spPr>
            <a:xfrm>
              <a:off x="2833353" y="2828521"/>
              <a:ext cx="9530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9046421-DC76-BEF6-47CF-E4D74F87B896}"/>
                </a:ext>
              </a:extLst>
            </p:cNvPr>
            <p:cNvCxnSpPr>
              <a:cxnSpLocks/>
            </p:cNvCxnSpPr>
            <p:nvPr/>
          </p:nvCxnSpPr>
          <p:spPr>
            <a:xfrm>
              <a:off x="7531995" y="2855351"/>
              <a:ext cx="1174124" cy="12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FD67980-684B-AAC2-1B57-AF4B29559755}"/>
                </a:ext>
              </a:extLst>
            </p:cNvPr>
            <p:cNvSpPr/>
            <p:nvPr/>
          </p:nvSpPr>
          <p:spPr>
            <a:xfrm>
              <a:off x="8871101" y="2247362"/>
              <a:ext cx="2749399" cy="11623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Evaluation Metric (e.g., agreement with real measurements)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4494685-5944-4E61-26BC-FE34FC15EC4D}"/>
                </a:ext>
              </a:extLst>
            </p:cNvPr>
            <p:cNvGrpSpPr/>
            <p:nvPr/>
          </p:nvGrpSpPr>
          <p:grpSpPr>
            <a:xfrm>
              <a:off x="3940936" y="1501843"/>
              <a:ext cx="3400023" cy="2477728"/>
              <a:chOff x="3940936" y="1501843"/>
              <a:chExt cx="3400023" cy="247772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F6980FB-0535-90B7-CBB3-0B3F0251C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08949" y="1832458"/>
                <a:ext cx="2806416" cy="2048256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8A52F9-BAA1-78A3-7D8A-5E6F4430B00E}"/>
                  </a:ext>
                </a:extLst>
              </p:cNvPr>
              <p:cNvSpPr/>
              <p:nvPr/>
            </p:nvSpPr>
            <p:spPr>
              <a:xfrm>
                <a:off x="3940936" y="1501843"/>
                <a:ext cx="3400023" cy="2477728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574183-5FF0-F56E-540B-446D573C9BB9}"/>
                  </a:ext>
                </a:extLst>
              </p:cNvPr>
              <p:cNvSpPr txBox="1"/>
              <p:nvPr/>
            </p:nvSpPr>
            <p:spPr>
              <a:xfrm>
                <a:off x="4791885" y="1524780"/>
                <a:ext cx="18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u="sng" dirty="0"/>
                  <a:t>Neural Network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3B4352-D2FD-7F58-5C5C-7109A9AF4ACB}"/>
                </a:ext>
              </a:extLst>
            </p:cNvPr>
            <p:cNvGrpSpPr/>
            <p:nvPr/>
          </p:nvGrpSpPr>
          <p:grpSpPr>
            <a:xfrm>
              <a:off x="4791885" y="4245792"/>
              <a:ext cx="4365938" cy="2477728"/>
              <a:chOff x="3477296" y="4211384"/>
              <a:chExt cx="4365938" cy="247772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C0F9C45-4887-6BDB-D4BF-A20BEB191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3206" y="4729192"/>
                <a:ext cx="4111222" cy="1826191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4692C97-5B7C-7118-2649-16EDC1F5BF26}"/>
                  </a:ext>
                </a:extLst>
              </p:cNvPr>
              <p:cNvSpPr/>
              <p:nvPr/>
            </p:nvSpPr>
            <p:spPr>
              <a:xfrm>
                <a:off x="3477296" y="4211384"/>
                <a:ext cx="4365938" cy="2477728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249884-B048-221B-7BC0-D96DC1E9DC59}"/>
                  </a:ext>
                </a:extLst>
              </p:cNvPr>
              <p:cNvSpPr txBox="1"/>
              <p:nvPr/>
            </p:nvSpPr>
            <p:spPr>
              <a:xfrm>
                <a:off x="4318966" y="4243954"/>
                <a:ext cx="2659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u="sng" dirty="0"/>
                  <a:t>Bayesian Optimization</a:t>
                </a:r>
              </a:p>
            </p:txBody>
          </p:sp>
        </p:grp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292FD4DB-6611-F99B-0278-11D6B52EF3F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731867" y="4128346"/>
              <a:ext cx="2074836" cy="953038"/>
            </a:xfrm>
            <a:prstGeom prst="bentConnector3">
              <a:avLst>
                <a:gd name="adj1" fmla="val 9965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5D87C85F-D05B-0314-0EB9-F5F3F0CFE35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493669" y="3567447"/>
              <a:ext cx="3088532" cy="2074836"/>
            </a:xfrm>
            <a:prstGeom prst="bentConnector3">
              <a:avLst>
                <a:gd name="adj1" fmla="val 100039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0419233-97C2-A237-E333-51CD5BBC0A7B}"/>
                </a:ext>
              </a:extLst>
            </p:cNvPr>
            <p:cNvSpPr/>
            <p:nvPr/>
          </p:nvSpPr>
          <p:spPr>
            <a:xfrm>
              <a:off x="1755619" y="4492836"/>
              <a:ext cx="2713349" cy="9063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9051"/>
                  </a:solidFill>
                </a:rPr>
                <a:t>Find best settings for desired machine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16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9C4F0-294A-0A44-B5B2-B5671952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5B74B-EBE2-C447-9F38-34CA6F8CE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92B65-655A-EC42-AF75-D38C0B72CDBE}"/>
              </a:ext>
            </a:extLst>
          </p:cNvPr>
          <p:cNvSpPr txBox="1"/>
          <p:nvPr/>
        </p:nvSpPr>
        <p:spPr>
          <a:xfrm>
            <a:off x="741045" y="1859339"/>
            <a:ext cx="107099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[1] W. Lin, et al., “Machine Learning Applications for Orbit and Optics Correction at the Alternating Gradient Synchrotron”, in </a:t>
            </a:r>
            <a:r>
              <a:rPr lang="en-US" i="1" dirty="0"/>
              <a:t>Proc. IPAC’23</a:t>
            </a:r>
            <a:r>
              <a:rPr lang="en-US" dirty="0"/>
              <a:t>, Venice, Italy, May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[2] W. Lin, et al., “AGS Booster Beam-based Main Quadrupole Transfer Function Measurements”, in </a:t>
            </a:r>
            <a:r>
              <a:rPr lang="en-US" i="1" dirty="0"/>
              <a:t>Proc. IPAC’23</a:t>
            </a:r>
            <a:r>
              <a:rPr lang="en-US" dirty="0"/>
              <a:t>, Venice, Italy, May 2023.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[3] N.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Ketkar</a:t>
            </a:r>
            <a:r>
              <a:rPr lang="en-US" b="0" i="0" dirty="0">
                <a:effectLst/>
                <a:latin typeface="Arial" panose="020B0604020202020204" pitchFamily="34" charset="0"/>
              </a:rPr>
              <a:t>, “Feed forward neural networks,” in </a:t>
            </a:r>
            <a:r>
              <a:rPr lang="en-US" b="0" i="1" dirty="0">
                <a:effectLst/>
                <a:latin typeface="Arial" panose="020B0604020202020204" pitchFamily="34" charset="0"/>
              </a:rPr>
              <a:t>Deep Learning with Python: A Hands-on Introduction</a:t>
            </a:r>
            <a:r>
              <a:rPr lang="en-US" b="0" i="0" dirty="0">
                <a:effectLst/>
                <a:latin typeface="Arial" panose="020B0604020202020204" pitchFamily="34" charset="0"/>
              </a:rPr>
              <a:t>. 2017, pp. 17–33.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[4] </a:t>
            </a:r>
            <a:r>
              <a:rPr lang="en-US" b="0" i="0" dirty="0">
                <a:effectLst/>
                <a:latin typeface="Arial" panose="020B0604020202020204" pitchFamily="34" charset="0"/>
              </a:rPr>
              <a:t>K. Brown, et al., “A high precision model of AGS Booster Tune Control,” in </a:t>
            </a:r>
            <a:r>
              <a:rPr lang="en-US" b="0" i="1" dirty="0">
                <a:effectLst/>
                <a:latin typeface="Arial" panose="020B0604020202020204" pitchFamily="34" charset="0"/>
              </a:rPr>
              <a:t>Proc. EPAC’02</a:t>
            </a:r>
            <a:r>
              <a:rPr lang="en-US" b="0" i="0" dirty="0">
                <a:effectLst/>
                <a:latin typeface="Arial" panose="020B0604020202020204" pitchFamily="34" charset="0"/>
              </a:rPr>
              <a:t>, Paris, France, June 2002, pp. 548–550.</a:t>
            </a:r>
          </a:p>
        </p:txBody>
      </p:sp>
    </p:spTree>
    <p:extLst>
      <p:ext uri="{BB962C8B-B14F-4D97-AF65-F5344CB8AC3E}">
        <p14:creationId xmlns:p14="http://schemas.microsoft.com/office/powerpoint/2010/main" val="24180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8872-7F50-0E02-F783-656EDA10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Thanks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C74415-265C-00D0-5B8A-A13ECC5C3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  <p:pic>
        <p:nvPicPr>
          <p:cNvPr id="5" name="Picture 4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D24C0067-2A62-662C-3F33-EA929DFEF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1600200"/>
            <a:ext cx="3602736" cy="903844"/>
          </a:xfrm>
          <a:prstGeom prst="rect">
            <a:avLst/>
          </a:prstGeom>
        </p:spPr>
      </p:pic>
      <p:pic>
        <p:nvPicPr>
          <p:cNvPr id="7" name="Picture 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2FBACA26-185A-710F-1E14-0C2590C7B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27" y="3307899"/>
            <a:ext cx="3602736" cy="934764"/>
          </a:xfrm>
          <a:prstGeom prst="rect">
            <a:avLst/>
          </a:prstGeom>
        </p:spPr>
      </p:pic>
      <p:pic>
        <p:nvPicPr>
          <p:cNvPr id="9" name="Picture 8" descr="A picture containing logo, graphics, screenshot, font&#10;&#10;Description automatically generated">
            <a:extLst>
              <a:ext uri="{FF2B5EF4-FFF2-40B4-BE49-F238E27FC236}">
                <a16:creationId xmlns:a16="http://schemas.microsoft.com/office/drawing/2014/main" id="{620597F3-E3B7-A06F-390E-97002F32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63" y="4961642"/>
            <a:ext cx="36068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888F88-D116-8E28-3DB9-1A6A2896FC61}"/>
              </a:ext>
            </a:extLst>
          </p:cNvPr>
          <p:cNvSpPr txBox="1"/>
          <p:nvPr/>
        </p:nvSpPr>
        <p:spPr>
          <a:xfrm>
            <a:off x="5154543" y="1696985"/>
            <a:ext cx="6592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Petra Adams, Kevin Brown, Bhawin Dhital, Yuan Gao, Levente Hajdu, Kiel Hock, Vincent Schoefer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08277-04DF-FD2B-9A20-6CFB4C33BDA7}"/>
              </a:ext>
            </a:extLst>
          </p:cNvPr>
          <p:cNvSpPr txBox="1"/>
          <p:nvPr/>
        </p:nvSpPr>
        <p:spPr>
          <a:xfrm>
            <a:off x="5154543" y="3421338"/>
            <a:ext cx="6033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Georg Hoffstaetter de Torquat, David Sagan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8155E2-E7CA-6D50-5C90-05B5D722A19B}"/>
              </a:ext>
            </a:extLst>
          </p:cNvPr>
          <p:cNvSpPr txBox="1"/>
          <p:nvPr/>
        </p:nvSpPr>
        <p:spPr>
          <a:xfrm>
            <a:off x="5154543" y="5066387"/>
            <a:ext cx="6130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Weining Dai, Bohong Huang, Thomas Robertazzi</a:t>
            </a:r>
          </a:p>
        </p:txBody>
      </p:sp>
    </p:spTree>
    <p:extLst>
      <p:ext uri="{BB962C8B-B14F-4D97-AF65-F5344CB8AC3E}">
        <p14:creationId xmlns:p14="http://schemas.microsoft.com/office/powerpoint/2010/main" val="306687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AD25D-D768-1D44-9E2F-EEFFCBE6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97" y="3086322"/>
            <a:ext cx="10334625" cy="68535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Thank you!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149FC-A5E0-FC4E-B803-1ACDAAC5A0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16663"/>
            <a:ext cx="431800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9263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0D9D1-272D-E037-1427-A97AA37FD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67BAB2-9B68-F767-7508-FA1B3429D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479" y="1008388"/>
            <a:ext cx="4064000" cy="30480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B62C9AA-4C75-47D4-8C73-D28AC31D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Electron Ion Collider (EIC)</a:t>
            </a:r>
          </a:p>
        </p:txBody>
      </p:sp>
      <p:pic>
        <p:nvPicPr>
          <p:cNvPr id="12" name="Picture 11" descr="A puzzle pieces with different colored objects&#10;&#10;Description automatically generated">
            <a:extLst>
              <a:ext uri="{FF2B5EF4-FFF2-40B4-BE49-F238E27FC236}">
                <a16:creationId xmlns:a16="http://schemas.microsoft.com/office/drawing/2014/main" id="{6B7766AD-0797-486A-9D4F-010DD8B2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75296"/>
            <a:ext cx="6638958" cy="2553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BD512E-BFA3-0873-585B-278016D36EB5}"/>
              </a:ext>
            </a:extLst>
          </p:cNvPr>
          <p:cNvSpPr txBox="1"/>
          <p:nvPr/>
        </p:nvSpPr>
        <p:spPr>
          <a:xfrm>
            <a:off x="571500" y="1466366"/>
            <a:ext cx="5524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Collisions between fundamental particles produce a 3-D snapshot of their </a:t>
            </a:r>
            <a:r>
              <a:rPr lang="en-US" sz="2000" u="sng" dirty="0"/>
              <a:t>internal arrangement</a:t>
            </a:r>
            <a:r>
              <a:rPr lang="en-US" sz="2000" dirty="0"/>
              <a:t> of quarks and gluons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Understand </a:t>
            </a:r>
            <a:r>
              <a:rPr lang="en-US" sz="2000" b="1" u="sng" dirty="0"/>
              <a:t>strong nuclear force</a:t>
            </a:r>
            <a:r>
              <a:rPr lang="en-US" sz="2000" dirty="0"/>
              <a:t>: how are quarks and gluons held together within ordinary matter?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Solve </a:t>
            </a:r>
            <a:r>
              <a:rPr lang="en-US" sz="2000" b="1" u="sng" dirty="0"/>
              <a:t>spin crisis</a:t>
            </a:r>
            <a:r>
              <a:rPr lang="en-US" sz="2000" dirty="0"/>
              <a:t>: The three main constituent quarks cannot account for a proton’s total spin. How exactly do quarks and gluons contribute to a proton’s spin?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D6902B-5BDA-9E6F-3528-6379B422459D}"/>
              </a:ext>
            </a:extLst>
          </p:cNvPr>
          <p:cNvSpPr/>
          <p:nvPr/>
        </p:nvSpPr>
        <p:spPr>
          <a:xfrm>
            <a:off x="571500" y="5433808"/>
            <a:ext cx="5705341" cy="94520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We improve EIC luminosity, polarization, and operation with machine learning (ML) techniques</a:t>
            </a:r>
          </a:p>
        </p:txBody>
      </p:sp>
    </p:spTree>
    <p:extLst>
      <p:ext uri="{BB962C8B-B14F-4D97-AF65-F5344CB8AC3E}">
        <p14:creationId xmlns:p14="http://schemas.microsoft.com/office/powerpoint/2010/main" val="226519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AF8370-E5C8-F3A6-EA35-03F1B819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Injector compound for RHIC and EIC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A63DC-E973-1DF9-9338-1ED103F7A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7AC2E1-3A01-3C03-C9C5-A9C5E459FB62}"/>
              </a:ext>
            </a:extLst>
          </p:cNvPr>
          <p:cNvSpPr txBox="1"/>
          <p:nvPr/>
        </p:nvSpPr>
        <p:spPr>
          <a:xfrm>
            <a:off x="4794214" y="1414363"/>
            <a:ext cx="67139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/>
              <a:t>Relativistic Heavy Ion Collider (RHIC)</a:t>
            </a:r>
            <a:r>
              <a:rPr lang="en-US" sz="2000" dirty="0"/>
              <a:t>: largest operating accelerator in the 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/>
              <a:t>Electron Ion Collider (EIC)</a:t>
            </a:r>
            <a:r>
              <a:rPr lang="en-US" sz="2000" dirty="0"/>
              <a:t>: the nation’s largest particle accelerator project.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/>
              <a:t>Alternating Gradient Synchrotron</a:t>
            </a:r>
            <a:r>
              <a:rPr lang="en-US" sz="2000" dirty="0"/>
              <a:t> (AGS) and its </a:t>
            </a:r>
            <a:r>
              <a:rPr lang="en-US" sz="2000" b="1" u="sng" dirty="0"/>
              <a:t>Booster</a:t>
            </a:r>
            <a:r>
              <a:rPr lang="en-US" sz="2000" dirty="0"/>
              <a:t> serve as part of the </a:t>
            </a:r>
            <a:r>
              <a:rPr lang="en-US" sz="2000" b="1" u="sng" dirty="0"/>
              <a:t>injector compound</a:t>
            </a:r>
            <a:r>
              <a:rPr lang="en-US" sz="2000" dirty="0"/>
              <a:t> for RHIC and future EIC.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/>
              <a:t>Bright ion beams</a:t>
            </a:r>
            <a:r>
              <a:rPr lang="en-US" sz="2000" dirty="0"/>
              <a:t> in the AGS and Booster are required for optimal luminosity and highest polarization in RHIC and EIC.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Obtaining bright beam requires </a:t>
            </a:r>
            <a:r>
              <a:rPr lang="en-US" sz="2000" b="1" u="sng" dirty="0"/>
              <a:t>more accurate beam control</a:t>
            </a:r>
            <a:r>
              <a:rPr lang="en-US" sz="2000" dirty="0"/>
              <a:t> in the injector compound, which is currently mostly hand tuned by operators.</a:t>
            </a:r>
          </a:p>
        </p:txBody>
      </p:sp>
      <p:pic>
        <p:nvPicPr>
          <p:cNvPr id="7" name="Picture 6" descr="A colorful wire with a black background&#10;&#10;Description automatically generated">
            <a:extLst>
              <a:ext uri="{FF2B5EF4-FFF2-40B4-BE49-F238E27FC236}">
                <a16:creationId xmlns:a16="http://schemas.microsoft.com/office/drawing/2014/main" id="{B030F3D0-39CD-A1AF-84A1-E6534389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63" y="1289422"/>
            <a:ext cx="3907301" cy="520973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F2C3C2-255A-FA42-F52A-D7B5E21ABFE3}"/>
              </a:ext>
            </a:extLst>
          </p:cNvPr>
          <p:cNvSpPr/>
          <p:nvPr/>
        </p:nvSpPr>
        <p:spPr>
          <a:xfrm>
            <a:off x="1409252" y="5273964"/>
            <a:ext cx="1904103" cy="1117600"/>
          </a:xfrm>
          <a:prstGeom prst="round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7CB27B-67B7-277C-79C9-9AC5BB5E0660}"/>
              </a:ext>
            </a:extLst>
          </p:cNvPr>
          <p:cNvSpPr txBox="1"/>
          <p:nvPr/>
        </p:nvSpPr>
        <p:spPr>
          <a:xfrm>
            <a:off x="3268012" y="5459830"/>
            <a:ext cx="136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Injector Compound</a:t>
            </a:r>
          </a:p>
        </p:txBody>
      </p:sp>
    </p:spTree>
    <p:extLst>
      <p:ext uri="{BB962C8B-B14F-4D97-AF65-F5344CB8AC3E}">
        <p14:creationId xmlns:p14="http://schemas.microsoft.com/office/powerpoint/2010/main" val="114222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olution and Concepts Of Neural Networks | Deep Learning">
            <a:extLst>
              <a:ext uri="{FF2B5EF4-FFF2-40B4-BE49-F238E27FC236}">
                <a16:creationId xmlns:a16="http://schemas.microsoft.com/office/drawing/2014/main" id="{5286B0C5-1D3B-3031-6280-77042199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80" y="2962248"/>
            <a:ext cx="5950040" cy="38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ADFFFE-6B55-124C-88C0-05B8BA58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ML Method 101: Neural Network (NN)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0BC2A-CBDF-C549-9B7D-B69546D0B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0F0F84-A8BD-544D-B13B-EE69AF5BEECC}"/>
                  </a:ext>
                </a:extLst>
              </p:cNvPr>
              <p:cNvSpPr txBox="1"/>
              <p:nvPr/>
            </p:nvSpPr>
            <p:spPr>
              <a:xfrm>
                <a:off x="571500" y="1297053"/>
                <a:ext cx="10616514" cy="19807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/>
                  <a:t>Establish mapping between a given set of inputs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200" dirty="0"/>
                  <a:t> and corresponding outputs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endParaRPr lang="en-US" sz="2200" dirty="0"/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/>
                  <a:t>No prior knowledge about the mapping is needed for training 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Trained NN model is faster and cheaper to evaluate than the real system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0F0F84-A8BD-544D-B13B-EE69AF5BE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297053"/>
                <a:ext cx="10616514" cy="1980735"/>
              </a:xfrm>
              <a:prstGeom prst="rect">
                <a:avLst/>
              </a:prstGeom>
              <a:blipFill>
                <a:blip r:embed="rId3"/>
                <a:stretch>
                  <a:fillRect l="-718" b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">
            <a:extLst>
              <a:ext uri="{FF2B5EF4-FFF2-40B4-BE49-F238E27FC236}">
                <a16:creationId xmlns:a16="http://schemas.microsoft.com/office/drawing/2014/main" id="{FD2C1BEA-A195-E5AE-3EA1-5C2B547F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3754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6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B1FF0-FAD1-8844-50B3-07E36FA74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336683-7DC3-B0A1-3AF0-8E4A403D2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389" y="2644955"/>
            <a:ext cx="10334625" cy="1568090"/>
          </a:xfrm>
        </p:spPr>
        <p:txBody>
          <a:bodyPr>
            <a:noAutofit/>
          </a:bodyPr>
          <a:lstStyle/>
          <a:p>
            <a:r>
              <a:rPr lang="en-US" sz="4800" dirty="0"/>
              <a:t>Machine Learning for Better Orbit Correction</a:t>
            </a:r>
          </a:p>
        </p:txBody>
      </p:sp>
    </p:spTree>
    <p:extLst>
      <p:ext uri="{BB962C8B-B14F-4D97-AF65-F5344CB8AC3E}">
        <p14:creationId xmlns:p14="http://schemas.microsoft.com/office/powerpoint/2010/main" val="333999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D915BC-B8DB-C42E-C844-7C4EFD7C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Orbit in an Accelerator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F7514-3F4D-7949-BAFB-ADCA339AF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9220EB-8CEF-FDDE-AE75-2E99915AC8B7}"/>
                  </a:ext>
                </a:extLst>
              </p:cNvPr>
              <p:cNvSpPr txBox="1"/>
              <p:nvPr/>
            </p:nvSpPr>
            <p:spPr>
              <a:xfrm>
                <a:off x="571500" y="2048018"/>
                <a:ext cx="606112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Design orbit: ideal orbit the particles should move on, defined 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Particles need to be </a:t>
                </a:r>
                <a:r>
                  <a:rPr lang="en-US" sz="2200" u="sng" dirty="0"/>
                  <a:t>bent</a:t>
                </a:r>
                <a:r>
                  <a:rPr lang="en-US" sz="2200" dirty="0"/>
                  <a:t> (by dipoles) and </a:t>
                </a:r>
                <a:r>
                  <a:rPr lang="en-US" sz="2200" u="sng" dirty="0"/>
                  <a:t>focused</a:t>
                </a:r>
                <a:r>
                  <a:rPr lang="en-US" sz="2200" dirty="0"/>
                  <a:t> (by quadrupoles)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Closed orbit: equilibrium orbit actually moved on, with harmonic oscillations around the design orbit caused by magnet focusing force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9220EB-8CEF-FDDE-AE75-2E99915AC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048018"/>
                <a:ext cx="6061120" cy="3477875"/>
              </a:xfrm>
              <a:prstGeom prst="rect">
                <a:avLst/>
              </a:prstGeom>
              <a:blipFill>
                <a:blip r:embed="rId2"/>
                <a:stretch>
                  <a:fillRect l="-1255" t="-1460" r="-837" b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ED3CDFE-C2A7-82B4-3922-E0124E923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10" y="137921"/>
            <a:ext cx="4444280" cy="3136392"/>
          </a:xfrm>
          <a:prstGeom prst="rect">
            <a:avLst/>
          </a:prstGeom>
        </p:spPr>
      </p:pic>
      <p:pic>
        <p:nvPicPr>
          <p:cNvPr id="2050" name="Picture 2" descr="Cyclotron ( Concept and Operation ) -1">
            <a:extLst>
              <a:ext uri="{FF2B5EF4-FFF2-40B4-BE49-F238E27FC236}">
                <a16:creationId xmlns:a16="http://schemas.microsoft.com/office/drawing/2014/main" id="{9835C064-68A2-C94C-9546-88C7F1F7C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49" y="3313180"/>
            <a:ext cx="3450402" cy="346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8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D915BC-B8DB-C42E-C844-7C4EFD7C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Orbit Measurement and Correction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F7514-3F4D-7949-BAFB-ADCA339AF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220EB-8CEF-FDDE-AE75-2E99915AC8B7}"/>
              </a:ext>
            </a:extLst>
          </p:cNvPr>
          <p:cNvSpPr txBox="1"/>
          <p:nvPr/>
        </p:nvSpPr>
        <p:spPr>
          <a:xfrm>
            <a:off x="571500" y="1657470"/>
            <a:ext cx="60299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Beam Position Monitor (BPM): pick up electrodes (PUE) measure charges induced by electric field of the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Corrector magnet: dipole magnets for closed orbit correction, give horizontal / vertical kicks to charged particles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9AB252-EBE8-2AAD-E670-CD92446A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1501843"/>
            <a:ext cx="46736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9CC5CC5-E696-7D3A-CC3E-BFE25990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4350426"/>
            <a:ext cx="4578350" cy="16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schematic of the orbit correction system in a linear accelerator,... |  Download Scientific Diagram">
            <a:extLst>
              <a:ext uri="{FF2B5EF4-FFF2-40B4-BE49-F238E27FC236}">
                <a16:creationId xmlns:a16="http://schemas.microsoft.com/office/drawing/2014/main" id="{01139CD4-F994-EC42-9D11-DCC452B0E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824360"/>
            <a:ext cx="6316338" cy="149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D915BC-B8DB-C42E-C844-7C4EFD7C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Orbit Correction with Neural Network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F7514-3F4D-7949-BAFB-ADCA339AF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55FDC-B9B6-FA6C-109A-A6040D819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90" y="1501843"/>
            <a:ext cx="3876361" cy="47085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45E2B9-B965-5D1B-EB22-D50830B4B767}"/>
                  </a:ext>
                </a:extLst>
              </p:cNvPr>
              <p:cNvSpPr txBox="1"/>
              <p:nvPr/>
            </p:nvSpPr>
            <p:spPr>
              <a:xfrm>
                <a:off x="5158040" y="1501843"/>
                <a:ext cx="6029974" cy="4216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Traditional orbit correction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obtain mapping from corrector settings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200" dirty="0"/>
                  <a:t> to orbit measurements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000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inverse mapping to get corrector settings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200" dirty="0"/>
                  <a:t> needed to cancel orbit deviations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Orbit correction with NN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train directly to get inverse mapping, no need for extra calculation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easily update with new data and stay accurate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45E2B9-B965-5D1B-EB22-D50830B4B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040" y="1501843"/>
                <a:ext cx="6029974" cy="4216667"/>
              </a:xfrm>
              <a:prstGeom prst="rect">
                <a:avLst/>
              </a:prstGeom>
              <a:blipFill>
                <a:blip r:embed="rId3"/>
                <a:stretch>
                  <a:fillRect l="-1263" t="-901" r="-1895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75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F1EC20-8FE6-4D92-5222-3DE194080E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1500" y="176280"/>
                <a:ext cx="110490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NN model: corrector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/>
                  <a:t> orbit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F1EC20-8FE6-4D92-5222-3DE194080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1500" y="176280"/>
                <a:ext cx="11049000" cy="1325563"/>
              </a:xfrm>
              <a:blipFill>
                <a:blip r:embed="rId2"/>
                <a:stretch>
                  <a:fillRect l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3469C-C515-45DC-AED6-7A042509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9B17FF-DD87-02C6-C85A-053F77ECE5C3}"/>
                  </a:ext>
                </a:extLst>
              </p:cNvPr>
              <p:cNvSpPr txBox="1"/>
              <p:nvPr/>
            </p:nvSpPr>
            <p:spPr>
              <a:xfrm>
                <a:off x="736271" y="1272479"/>
                <a:ext cx="9280874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Input vertical corrector kick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Output y orbit measured at BPM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Trained on 800 data pairs, tested on 200 data pairs: accuracy = 99.8%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9B17FF-DD87-02C6-C85A-053F77ECE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1" y="1272479"/>
                <a:ext cx="9280874" cy="892552"/>
              </a:xfrm>
              <a:prstGeom prst="rect">
                <a:avLst/>
              </a:prstGeom>
              <a:blipFill>
                <a:blip r:embed="rId3"/>
                <a:stretch>
                  <a:fillRect l="-821" t="-5634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86FC498-3C6B-BDD7-78A3-AEE74CD67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472" y="2575504"/>
            <a:ext cx="8129056" cy="40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3186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CBB" id="{5D53F0F4-4192-F242-806B-C7051139D4FB}" vid="{59AA1060-E595-B046-8BFE-67FA7F7791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22153</TotalTime>
  <Words>909</Words>
  <Application>Microsoft Macintosh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BNL</vt:lpstr>
      <vt:lpstr>Machine Learning Applications for Improving Accelerator Operations at Brookhaven National Laboratory</vt:lpstr>
      <vt:lpstr>The Electron Ion Collider (EIC)</vt:lpstr>
      <vt:lpstr>Injector compound for RHIC and EIC</vt:lpstr>
      <vt:lpstr>ML Method 101: Neural Network (NN)</vt:lpstr>
      <vt:lpstr>Machine Learning for Better Orbit Correction</vt:lpstr>
      <vt:lpstr>Orbit in an Accelerator</vt:lpstr>
      <vt:lpstr>Orbit Measurement and Correction</vt:lpstr>
      <vt:lpstr>Orbit Correction with Neural Network</vt:lpstr>
      <vt:lpstr>NN model: corrector → orbit</vt:lpstr>
      <vt:lpstr>Inverse NN model: orbit → corrector</vt:lpstr>
      <vt:lpstr>Future work: error identification</vt:lpstr>
      <vt:lpstr>Current to Magnet Strength Calibration with Neural Network</vt:lpstr>
      <vt:lpstr>Magnet current to strength mapping</vt:lpstr>
      <vt:lpstr>PowerPoint Presentation</vt:lpstr>
      <vt:lpstr>Future work: Optimization with ML</vt:lpstr>
      <vt:lpstr>References</vt:lpstr>
      <vt:lpstr>Thanks</vt:lpstr>
      <vt:lpstr>Thank you!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Machine Learning Techniques to Improve Cooling Performance at RHIC </dc:title>
  <dc:subject/>
  <dc:creator>Lucy Lin</dc:creator>
  <cp:keywords/>
  <dc:description/>
  <cp:lastModifiedBy>Lucy Lin</cp:lastModifiedBy>
  <cp:revision>258</cp:revision>
  <dcterms:created xsi:type="dcterms:W3CDTF">2022-05-14T22:24:32Z</dcterms:created>
  <dcterms:modified xsi:type="dcterms:W3CDTF">2023-07-19T17:17:19Z</dcterms:modified>
  <cp:category/>
</cp:coreProperties>
</file>