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sldIdLst>
    <p:sldId id="256" r:id="rId2"/>
    <p:sldId id="257" r:id="rId3"/>
    <p:sldId id="258" r:id="rId4"/>
    <p:sldId id="312" r:id="rId5"/>
    <p:sldId id="1467" r:id="rId6"/>
    <p:sldId id="1469" r:id="rId7"/>
    <p:sldId id="281" r:id="rId8"/>
    <p:sldId id="1473" r:id="rId9"/>
    <p:sldId id="1474" r:id="rId10"/>
    <p:sldId id="1475" r:id="rId11"/>
    <p:sldId id="1476" r:id="rId12"/>
    <p:sldId id="289" r:id="rId13"/>
    <p:sldId id="1445" r:id="rId14"/>
    <p:sldId id="1462" r:id="rId15"/>
    <p:sldId id="1470" r:id="rId16"/>
    <p:sldId id="1478" r:id="rId17"/>
    <p:sldId id="1480" r:id="rId18"/>
    <p:sldId id="1481" r:id="rId19"/>
    <p:sldId id="1447" r:id="rId20"/>
    <p:sldId id="292" r:id="rId21"/>
    <p:sldId id="293" r:id="rId22"/>
    <p:sldId id="271" r:id="rId23"/>
    <p:sldId id="1477" r:id="rId24"/>
    <p:sldId id="299" r:id="rId25"/>
    <p:sldId id="316" r:id="rId26"/>
    <p:sldId id="304" r:id="rId27"/>
    <p:sldId id="295" r:id="rId28"/>
    <p:sldId id="382" r:id="rId29"/>
    <p:sldId id="1453" r:id="rId30"/>
    <p:sldId id="1451" r:id="rId31"/>
    <p:sldId id="376" r:id="rId32"/>
    <p:sldId id="1461" r:id="rId33"/>
    <p:sldId id="1457" r:id="rId34"/>
    <p:sldId id="1479" r:id="rId35"/>
    <p:sldId id="28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F39FCC0-210A-4840-B573-678A00982800}">
          <p14:sldIdLst>
            <p14:sldId id="256"/>
            <p14:sldId id="257"/>
            <p14:sldId id="258"/>
          </p14:sldIdLst>
        </p14:section>
        <p14:section name="BACKGROUND" id="{54EBDC8E-757C-43E6-B606-7B3695E65C41}">
          <p14:sldIdLst>
            <p14:sldId id="312"/>
            <p14:sldId id="1467"/>
            <p14:sldId id="1469"/>
          </p14:sldIdLst>
        </p14:section>
        <p14:section name="MOTHRA" id="{71B15326-2383-4EC8-B200-52711CB81498}">
          <p14:sldIdLst>
            <p14:sldId id="281"/>
            <p14:sldId id="1473"/>
            <p14:sldId id="1474"/>
            <p14:sldId id="1475"/>
          </p14:sldIdLst>
        </p14:section>
        <p14:section name="MILES" id="{FCBAD0E1-779A-490C-A0CF-9AC28243599B}">
          <p14:sldIdLst>
            <p14:sldId id="1476"/>
            <p14:sldId id="289"/>
            <p14:sldId id="1445"/>
            <p14:sldId id="1462"/>
            <p14:sldId id="1470"/>
            <p14:sldId id="1478"/>
            <p14:sldId id="1480"/>
            <p14:sldId id="1481"/>
          </p14:sldIdLst>
        </p14:section>
        <p14:section name="SPARE SLIDES" id="{E65B70E7-D3A0-4383-A4C9-E06E30185A5B}">
          <p14:sldIdLst>
            <p14:sldId id="1447"/>
            <p14:sldId id="292"/>
            <p14:sldId id="293"/>
            <p14:sldId id="271"/>
            <p14:sldId id="1477"/>
            <p14:sldId id="299"/>
            <p14:sldId id="316"/>
            <p14:sldId id="304"/>
            <p14:sldId id="295"/>
            <p14:sldId id="382"/>
            <p14:sldId id="1453"/>
            <p14:sldId id="1451"/>
            <p14:sldId id="376"/>
            <p14:sldId id="1461"/>
            <p14:sldId id="1457"/>
            <p14:sldId id="1479"/>
            <p14:sldId id="2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FF"/>
    <a:srgbClr val="CCFF99"/>
    <a:srgbClr val="F5DB4B"/>
    <a:srgbClr val="F5B60F"/>
    <a:srgbClr val="CD990F"/>
    <a:srgbClr val="C18B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05" autoAdjust="0"/>
    <p:restoredTop sz="79184" autoAdjust="0"/>
  </p:normalViewPr>
  <p:slideViewPr>
    <p:cSldViewPr snapToGrid="0" snapToObjects="1">
      <p:cViewPr varScale="1">
        <p:scale>
          <a:sx n="66" d="100"/>
          <a:sy n="66" d="100"/>
        </p:scale>
        <p:origin x="700" y="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F1823-2881-412A-AEFF-1CA825FF8BC3}" type="doc">
      <dgm:prSet loTypeId="urn:microsoft.com/office/officeart/2005/8/layout/cycle2" loCatId="cycle" qsTypeId="urn:microsoft.com/office/officeart/2005/8/quickstyle/simple5" qsCatId="simple" csTypeId="urn:microsoft.com/office/officeart/2005/8/colors/colorful4" csCatId="colorful" phldr="1"/>
      <dgm:spPr/>
      <dgm:t>
        <a:bodyPr/>
        <a:lstStyle/>
        <a:p>
          <a:endParaRPr lang="en-US"/>
        </a:p>
      </dgm:t>
    </dgm:pt>
    <dgm:pt modelId="{88B6438B-A1C4-4B23-99FC-3F040131EEEA}">
      <dgm:prSet phldrT="[Testo]"/>
      <dgm:spPr>
        <a:solidFill>
          <a:srgbClr val="00B0F0"/>
        </a:solidFill>
      </dgm:spPr>
      <dgm:t>
        <a:bodyPr/>
        <a:lstStyle/>
        <a:p>
          <a:r>
            <a:rPr lang="it-IT" dirty="0">
              <a:solidFill>
                <a:schemeClr val="tx1"/>
              </a:solidFill>
            </a:rPr>
            <a:t>Off-</a:t>
          </a:r>
          <a:r>
            <a:rPr lang="it-IT" dirty="0" err="1">
              <a:solidFill>
                <a:schemeClr val="tx1"/>
              </a:solidFill>
            </a:rPr>
            <a:t>axis</a:t>
          </a:r>
          <a:r>
            <a:rPr lang="it-IT" dirty="0">
              <a:solidFill>
                <a:schemeClr val="tx1"/>
              </a:solidFill>
            </a:rPr>
            <a:t> </a:t>
          </a:r>
          <a:r>
            <a:rPr lang="it-IT" dirty="0" err="1">
              <a:solidFill>
                <a:schemeClr val="tx1"/>
              </a:solidFill>
            </a:rPr>
            <a:t>bunches</a:t>
          </a:r>
          <a:endParaRPr lang="en-US" dirty="0">
            <a:solidFill>
              <a:schemeClr val="tx1"/>
            </a:solidFill>
          </a:endParaRPr>
        </a:p>
      </dgm:t>
    </dgm:pt>
    <dgm:pt modelId="{D371C2FE-CED1-4067-B1FD-C5487425609B}" type="parTrans" cxnId="{EB505AE8-004C-448E-AF05-B7A7ED72166E}">
      <dgm:prSet/>
      <dgm:spPr/>
      <dgm:t>
        <a:bodyPr/>
        <a:lstStyle/>
        <a:p>
          <a:endParaRPr lang="en-US"/>
        </a:p>
      </dgm:t>
    </dgm:pt>
    <dgm:pt modelId="{D19D82A2-3F4B-481D-B2D8-FD7D98299CA4}" type="sibTrans" cxnId="{EB505AE8-004C-448E-AF05-B7A7ED72166E}">
      <dgm:prSet/>
      <dgm:spPr>
        <a:solidFill>
          <a:schemeClr val="tx1"/>
        </a:solidFill>
      </dgm:spPr>
      <dgm:t>
        <a:bodyPr/>
        <a:lstStyle/>
        <a:p>
          <a:endParaRPr lang="en-US"/>
        </a:p>
      </dgm:t>
    </dgm:pt>
    <dgm:pt modelId="{58171469-3AFA-457C-88A6-079C76C85579}">
      <dgm:prSet phldrT="[Testo]"/>
      <dgm:spPr>
        <a:solidFill>
          <a:srgbClr val="FFFF00"/>
        </a:solidFill>
      </dgm:spPr>
      <dgm:t>
        <a:bodyPr/>
        <a:lstStyle/>
        <a:p>
          <a:r>
            <a:rPr lang="it-IT" dirty="0" err="1">
              <a:solidFill>
                <a:schemeClr val="tx1"/>
              </a:solidFill>
            </a:rPr>
            <a:t>Excitation</a:t>
          </a:r>
          <a:r>
            <a:rPr lang="it-IT" dirty="0">
              <a:solidFill>
                <a:schemeClr val="tx1"/>
              </a:solidFill>
            </a:rPr>
            <a:t> of </a:t>
          </a:r>
          <a:r>
            <a:rPr lang="it-IT" dirty="0" err="1">
              <a:solidFill>
                <a:schemeClr val="tx1"/>
              </a:solidFill>
            </a:rPr>
            <a:t>dipole</a:t>
          </a:r>
          <a:r>
            <a:rPr lang="it-IT" dirty="0">
              <a:solidFill>
                <a:schemeClr val="tx1"/>
              </a:solidFill>
            </a:rPr>
            <a:t> </a:t>
          </a:r>
          <a:r>
            <a:rPr lang="it-IT" dirty="0" err="1">
              <a:solidFill>
                <a:schemeClr val="tx1"/>
              </a:solidFill>
            </a:rPr>
            <a:t>HOMs</a:t>
          </a:r>
          <a:endParaRPr lang="en-US" dirty="0">
            <a:solidFill>
              <a:schemeClr val="tx1"/>
            </a:solidFill>
          </a:endParaRPr>
        </a:p>
      </dgm:t>
    </dgm:pt>
    <dgm:pt modelId="{FCCB3E62-06D7-4B52-B6E2-936DBA51E271}" type="parTrans" cxnId="{9D7765CC-37DD-4156-8FBA-BF8300988F59}">
      <dgm:prSet/>
      <dgm:spPr/>
      <dgm:t>
        <a:bodyPr/>
        <a:lstStyle/>
        <a:p>
          <a:endParaRPr lang="en-US"/>
        </a:p>
      </dgm:t>
    </dgm:pt>
    <dgm:pt modelId="{0B6C11D0-85FD-4386-99DD-921E70298B3F}" type="sibTrans" cxnId="{9D7765CC-37DD-4156-8FBA-BF8300988F59}">
      <dgm:prSet/>
      <dgm:spPr>
        <a:solidFill>
          <a:schemeClr val="tx1"/>
        </a:solidFill>
      </dgm:spPr>
      <dgm:t>
        <a:bodyPr/>
        <a:lstStyle/>
        <a:p>
          <a:endParaRPr lang="en-US"/>
        </a:p>
      </dgm:t>
    </dgm:pt>
    <dgm:pt modelId="{9926B5ED-2C7F-4E74-A9CF-25B4AB6505D0}">
      <dgm:prSet phldrT="[Testo]"/>
      <dgm:spPr>
        <a:solidFill>
          <a:srgbClr val="92D050"/>
        </a:solidFill>
      </dgm:spPr>
      <dgm:t>
        <a:bodyPr/>
        <a:lstStyle/>
        <a:p>
          <a:r>
            <a:rPr lang="it-IT" dirty="0" err="1">
              <a:solidFill>
                <a:schemeClr val="tx1"/>
              </a:solidFill>
            </a:rPr>
            <a:t>Transverse</a:t>
          </a:r>
          <a:r>
            <a:rPr lang="it-IT" dirty="0">
              <a:solidFill>
                <a:schemeClr val="tx1"/>
              </a:solidFill>
            </a:rPr>
            <a:t> </a:t>
          </a:r>
          <a:r>
            <a:rPr lang="it-IT" dirty="0" err="1">
              <a:solidFill>
                <a:schemeClr val="tx1"/>
              </a:solidFill>
            </a:rPr>
            <a:t>deflection</a:t>
          </a:r>
          <a:endParaRPr lang="en-US" dirty="0">
            <a:solidFill>
              <a:schemeClr val="tx1"/>
            </a:solidFill>
          </a:endParaRPr>
        </a:p>
      </dgm:t>
    </dgm:pt>
    <dgm:pt modelId="{6A6BF710-9B9E-46D2-AE72-F42A6EFA5038}" type="parTrans" cxnId="{961E435F-E9B7-498A-A1C8-7E6FD7E9B417}">
      <dgm:prSet/>
      <dgm:spPr/>
      <dgm:t>
        <a:bodyPr/>
        <a:lstStyle/>
        <a:p>
          <a:endParaRPr lang="en-US"/>
        </a:p>
      </dgm:t>
    </dgm:pt>
    <dgm:pt modelId="{AC92DC2C-6BE2-4BE1-9CEE-2258E2EF7350}" type="sibTrans" cxnId="{961E435F-E9B7-498A-A1C8-7E6FD7E9B417}">
      <dgm:prSet/>
      <dgm:spPr>
        <a:solidFill>
          <a:schemeClr val="tx1"/>
        </a:solidFill>
      </dgm:spPr>
      <dgm:t>
        <a:bodyPr/>
        <a:lstStyle/>
        <a:p>
          <a:endParaRPr lang="en-US"/>
        </a:p>
      </dgm:t>
    </dgm:pt>
    <dgm:pt modelId="{980685F2-7B5D-4017-874A-2ABF838D6611}" type="pres">
      <dgm:prSet presAssocID="{CF3F1823-2881-412A-AEFF-1CA825FF8BC3}" presName="cycle" presStyleCnt="0">
        <dgm:presLayoutVars>
          <dgm:dir/>
          <dgm:resizeHandles val="exact"/>
        </dgm:presLayoutVars>
      </dgm:prSet>
      <dgm:spPr/>
    </dgm:pt>
    <dgm:pt modelId="{626E8C3E-8E94-4463-B0C6-290D022FE26C}" type="pres">
      <dgm:prSet presAssocID="{88B6438B-A1C4-4B23-99FC-3F040131EEEA}" presName="node" presStyleLbl="node1" presStyleIdx="0" presStyleCnt="3">
        <dgm:presLayoutVars>
          <dgm:bulletEnabled val="1"/>
        </dgm:presLayoutVars>
      </dgm:prSet>
      <dgm:spPr/>
    </dgm:pt>
    <dgm:pt modelId="{D1FF8E0D-C4F7-407B-9BDA-7CAA7110B521}" type="pres">
      <dgm:prSet presAssocID="{D19D82A2-3F4B-481D-B2D8-FD7D98299CA4}" presName="sibTrans" presStyleLbl="sibTrans2D1" presStyleIdx="0" presStyleCnt="3"/>
      <dgm:spPr/>
    </dgm:pt>
    <dgm:pt modelId="{BCE00004-A577-4B14-9C41-E204519F7915}" type="pres">
      <dgm:prSet presAssocID="{D19D82A2-3F4B-481D-B2D8-FD7D98299CA4}" presName="connectorText" presStyleLbl="sibTrans2D1" presStyleIdx="0" presStyleCnt="3"/>
      <dgm:spPr/>
    </dgm:pt>
    <dgm:pt modelId="{7C8EF7F3-7CC8-407D-AE66-A10E5D90470E}" type="pres">
      <dgm:prSet presAssocID="{58171469-3AFA-457C-88A6-079C76C85579}" presName="node" presStyleLbl="node1" presStyleIdx="1" presStyleCnt="3">
        <dgm:presLayoutVars>
          <dgm:bulletEnabled val="1"/>
        </dgm:presLayoutVars>
      </dgm:prSet>
      <dgm:spPr/>
    </dgm:pt>
    <dgm:pt modelId="{FC053C4B-EA79-496D-B376-37F69F42E409}" type="pres">
      <dgm:prSet presAssocID="{0B6C11D0-85FD-4386-99DD-921E70298B3F}" presName="sibTrans" presStyleLbl="sibTrans2D1" presStyleIdx="1" presStyleCnt="3"/>
      <dgm:spPr/>
    </dgm:pt>
    <dgm:pt modelId="{AB0837D0-C57D-4060-98D3-B8FAD3F31183}" type="pres">
      <dgm:prSet presAssocID="{0B6C11D0-85FD-4386-99DD-921E70298B3F}" presName="connectorText" presStyleLbl="sibTrans2D1" presStyleIdx="1" presStyleCnt="3"/>
      <dgm:spPr/>
    </dgm:pt>
    <dgm:pt modelId="{C7939CE0-A01D-4E9E-8B7B-021D097AB5BD}" type="pres">
      <dgm:prSet presAssocID="{9926B5ED-2C7F-4E74-A9CF-25B4AB6505D0}" presName="node" presStyleLbl="node1" presStyleIdx="2" presStyleCnt="3">
        <dgm:presLayoutVars>
          <dgm:bulletEnabled val="1"/>
        </dgm:presLayoutVars>
      </dgm:prSet>
      <dgm:spPr/>
    </dgm:pt>
    <dgm:pt modelId="{EB72FAD8-683A-496E-B5AE-A88BFBB37D94}" type="pres">
      <dgm:prSet presAssocID="{AC92DC2C-6BE2-4BE1-9CEE-2258E2EF7350}" presName="sibTrans" presStyleLbl="sibTrans2D1" presStyleIdx="2" presStyleCnt="3"/>
      <dgm:spPr/>
    </dgm:pt>
    <dgm:pt modelId="{BFC0C9FD-E97F-4C5B-928C-5B635B87BBCB}" type="pres">
      <dgm:prSet presAssocID="{AC92DC2C-6BE2-4BE1-9CEE-2258E2EF7350}" presName="connectorText" presStyleLbl="sibTrans2D1" presStyleIdx="2" presStyleCnt="3"/>
      <dgm:spPr/>
    </dgm:pt>
  </dgm:ptLst>
  <dgm:cxnLst>
    <dgm:cxn modelId="{0A7A2A12-B550-4432-A166-E18C75793C54}" type="presOf" srcId="{AC92DC2C-6BE2-4BE1-9CEE-2258E2EF7350}" destId="{EB72FAD8-683A-496E-B5AE-A88BFBB37D94}" srcOrd="0" destOrd="0" presId="urn:microsoft.com/office/officeart/2005/8/layout/cycle2"/>
    <dgm:cxn modelId="{EFCC5A5D-D69B-4475-B1D2-815CABC8AFDF}" type="presOf" srcId="{D19D82A2-3F4B-481D-B2D8-FD7D98299CA4}" destId="{D1FF8E0D-C4F7-407B-9BDA-7CAA7110B521}" srcOrd="0" destOrd="0" presId="urn:microsoft.com/office/officeart/2005/8/layout/cycle2"/>
    <dgm:cxn modelId="{961E435F-E9B7-498A-A1C8-7E6FD7E9B417}" srcId="{CF3F1823-2881-412A-AEFF-1CA825FF8BC3}" destId="{9926B5ED-2C7F-4E74-A9CF-25B4AB6505D0}" srcOrd="2" destOrd="0" parTransId="{6A6BF710-9B9E-46D2-AE72-F42A6EFA5038}" sibTransId="{AC92DC2C-6BE2-4BE1-9CEE-2258E2EF7350}"/>
    <dgm:cxn modelId="{5A496441-DA6C-45B3-A56C-AF47DDA069B9}" type="presOf" srcId="{88B6438B-A1C4-4B23-99FC-3F040131EEEA}" destId="{626E8C3E-8E94-4463-B0C6-290D022FE26C}" srcOrd="0" destOrd="0" presId="urn:microsoft.com/office/officeart/2005/8/layout/cycle2"/>
    <dgm:cxn modelId="{CABB0D70-E3D4-4945-8720-EF8BDE531BA2}" type="presOf" srcId="{0B6C11D0-85FD-4386-99DD-921E70298B3F}" destId="{AB0837D0-C57D-4060-98D3-B8FAD3F31183}" srcOrd="1" destOrd="0" presId="urn:microsoft.com/office/officeart/2005/8/layout/cycle2"/>
    <dgm:cxn modelId="{A502C955-8A0B-4486-8804-2F2A4288DD32}" type="presOf" srcId="{0B6C11D0-85FD-4386-99DD-921E70298B3F}" destId="{FC053C4B-EA79-496D-B376-37F69F42E409}" srcOrd="0" destOrd="0" presId="urn:microsoft.com/office/officeart/2005/8/layout/cycle2"/>
    <dgm:cxn modelId="{A7FE857B-020F-43A1-9497-3D9898BA5505}" type="presOf" srcId="{CF3F1823-2881-412A-AEFF-1CA825FF8BC3}" destId="{980685F2-7B5D-4017-874A-2ABF838D6611}" srcOrd="0" destOrd="0" presId="urn:microsoft.com/office/officeart/2005/8/layout/cycle2"/>
    <dgm:cxn modelId="{5CC90C87-4DCD-43CF-BCA1-7D17CDE85752}" type="presOf" srcId="{58171469-3AFA-457C-88A6-079C76C85579}" destId="{7C8EF7F3-7CC8-407D-AE66-A10E5D90470E}" srcOrd="0" destOrd="0" presId="urn:microsoft.com/office/officeart/2005/8/layout/cycle2"/>
    <dgm:cxn modelId="{76A45A90-9D57-4E37-81BC-7B3B609611C1}" type="presOf" srcId="{9926B5ED-2C7F-4E74-A9CF-25B4AB6505D0}" destId="{C7939CE0-A01D-4E9E-8B7B-021D097AB5BD}" srcOrd="0" destOrd="0" presId="urn:microsoft.com/office/officeart/2005/8/layout/cycle2"/>
    <dgm:cxn modelId="{9D7765CC-37DD-4156-8FBA-BF8300988F59}" srcId="{CF3F1823-2881-412A-AEFF-1CA825FF8BC3}" destId="{58171469-3AFA-457C-88A6-079C76C85579}" srcOrd="1" destOrd="0" parTransId="{FCCB3E62-06D7-4B52-B6E2-936DBA51E271}" sibTransId="{0B6C11D0-85FD-4386-99DD-921E70298B3F}"/>
    <dgm:cxn modelId="{13C2AFD6-3F92-41D8-A085-C2A48C8744B3}" type="presOf" srcId="{AC92DC2C-6BE2-4BE1-9CEE-2258E2EF7350}" destId="{BFC0C9FD-E97F-4C5B-928C-5B635B87BBCB}" srcOrd="1" destOrd="0" presId="urn:microsoft.com/office/officeart/2005/8/layout/cycle2"/>
    <dgm:cxn modelId="{EB505AE8-004C-448E-AF05-B7A7ED72166E}" srcId="{CF3F1823-2881-412A-AEFF-1CA825FF8BC3}" destId="{88B6438B-A1C4-4B23-99FC-3F040131EEEA}" srcOrd="0" destOrd="0" parTransId="{D371C2FE-CED1-4067-B1FD-C5487425609B}" sibTransId="{D19D82A2-3F4B-481D-B2D8-FD7D98299CA4}"/>
    <dgm:cxn modelId="{3B1796EC-251D-4B07-9C33-2C3B69E2F21B}" type="presOf" srcId="{D19D82A2-3F4B-481D-B2D8-FD7D98299CA4}" destId="{BCE00004-A577-4B14-9C41-E204519F7915}" srcOrd="1" destOrd="0" presId="urn:microsoft.com/office/officeart/2005/8/layout/cycle2"/>
    <dgm:cxn modelId="{712A12C9-DDE0-4F01-89A8-0DD4D01A5C37}" type="presParOf" srcId="{980685F2-7B5D-4017-874A-2ABF838D6611}" destId="{626E8C3E-8E94-4463-B0C6-290D022FE26C}" srcOrd="0" destOrd="0" presId="urn:microsoft.com/office/officeart/2005/8/layout/cycle2"/>
    <dgm:cxn modelId="{6E6869D0-6F60-4996-8818-464164AB5957}" type="presParOf" srcId="{980685F2-7B5D-4017-874A-2ABF838D6611}" destId="{D1FF8E0D-C4F7-407B-9BDA-7CAA7110B521}" srcOrd="1" destOrd="0" presId="urn:microsoft.com/office/officeart/2005/8/layout/cycle2"/>
    <dgm:cxn modelId="{05F74D14-4199-4AD8-97E5-6BA36E6E75ED}" type="presParOf" srcId="{D1FF8E0D-C4F7-407B-9BDA-7CAA7110B521}" destId="{BCE00004-A577-4B14-9C41-E204519F7915}" srcOrd="0" destOrd="0" presId="urn:microsoft.com/office/officeart/2005/8/layout/cycle2"/>
    <dgm:cxn modelId="{042C79AF-CCD2-4270-9C6F-AB8195BE4F48}" type="presParOf" srcId="{980685F2-7B5D-4017-874A-2ABF838D6611}" destId="{7C8EF7F3-7CC8-407D-AE66-A10E5D90470E}" srcOrd="2" destOrd="0" presId="urn:microsoft.com/office/officeart/2005/8/layout/cycle2"/>
    <dgm:cxn modelId="{8548C770-9EFB-4199-A3EC-B8CCEC388D87}" type="presParOf" srcId="{980685F2-7B5D-4017-874A-2ABF838D6611}" destId="{FC053C4B-EA79-496D-B376-37F69F42E409}" srcOrd="3" destOrd="0" presId="urn:microsoft.com/office/officeart/2005/8/layout/cycle2"/>
    <dgm:cxn modelId="{5D3D3337-F904-4541-87EB-23284FB7857D}" type="presParOf" srcId="{FC053C4B-EA79-496D-B376-37F69F42E409}" destId="{AB0837D0-C57D-4060-98D3-B8FAD3F31183}" srcOrd="0" destOrd="0" presId="urn:microsoft.com/office/officeart/2005/8/layout/cycle2"/>
    <dgm:cxn modelId="{0DFEE3C6-1062-43FB-8C4F-AEEF8E9B4F01}" type="presParOf" srcId="{980685F2-7B5D-4017-874A-2ABF838D6611}" destId="{C7939CE0-A01D-4E9E-8B7B-021D097AB5BD}" srcOrd="4" destOrd="0" presId="urn:microsoft.com/office/officeart/2005/8/layout/cycle2"/>
    <dgm:cxn modelId="{D85E6C86-EC16-4365-A6C1-951FEAE1650D}" type="presParOf" srcId="{980685F2-7B5D-4017-874A-2ABF838D6611}" destId="{EB72FAD8-683A-496E-B5AE-A88BFBB37D94}" srcOrd="5" destOrd="0" presId="urn:microsoft.com/office/officeart/2005/8/layout/cycle2"/>
    <dgm:cxn modelId="{F628B0CE-C439-4DB8-B7E9-62D422ACC725}" type="presParOf" srcId="{EB72FAD8-683A-496E-B5AE-A88BFBB37D94}" destId="{BFC0C9FD-E97F-4C5B-928C-5B635B87BBCB}"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8C3E-8E94-4463-B0C6-290D022FE26C}">
      <dsp:nvSpPr>
        <dsp:cNvPr id="0" name=""/>
        <dsp:cNvSpPr/>
      </dsp:nvSpPr>
      <dsp:spPr>
        <a:xfrm>
          <a:off x="1386853" y="126"/>
          <a:ext cx="1008284" cy="1008284"/>
        </a:xfrm>
        <a:prstGeom prst="ellipse">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kern="1200" dirty="0">
              <a:solidFill>
                <a:schemeClr val="tx1"/>
              </a:solidFill>
            </a:rPr>
            <a:t>Off-</a:t>
          </a:r>
          <a:r>
            <a:rPr lang="it-IT" sz="1000" kern="1200" dirty="0" err="1">
              <a:solidFill>
                <a:schemeClr val="tx1"/>
              </a:solidFill>
            </a:rPr>
            <a:t>axis</a:t>
          </a:r>
          <a:r>
            <a:rPr lang="it-IT" sz="1000" kern="1200" dirty="0">
              <a:solidFill>
                <a:schemeClr val="tx1"/>
              </a:solidFill>
            </a:rPr>
            <a:t> </a:t>
          </a:r>
          <a:r>
            <a:rPr lang="it-IT" sz="1000" kern="1200" dirty="0" err="1">
              <a:solidFill>
                <a:schemeClr val="tx1"/>
              </a:solidFill>
            </a:rPr>
            <a:t>bunches</a:t>
          </a:r>
          <a:endParaRPr lang="en-US" sz="1000" kern="1200" dirty="0">
            <a:solidFill>
              <a:schemeClr val="tx1"/>
            </a:solidFill>
          </a:endParaRPr>
        </a:p>
      </dsp:txBody>
      <dsp:txXfrm>
        <a:off x="1534513" y="147786"/>
        <a:ext cx="712964" cy="712964"/>
      </dsp:txXfrm>
    </dsp:sp>
    <dsp:sp modelId="{D1FF8E0D-C4F7-407B-9BDA-7CAA7110B521}">
      <dsp:nvSpPr>
        <dsp:cNvPr id="0" name=""/>
        <dsp:cNvSpPr/>
      </dsp:nvSpPr>
      <dsp:spPr>
        <a:xfrm rot="3600000">
          <a:off x="2131663" y="983595"/>
          <a:ext cx="268612" cy="340296"/>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151809" y="1016760"/>
        <a:ext cx="188028" cy="204178"/>
      </dsp:txXfrm>
    </dsp:sp>
    <dsp:sp modelId="{7C8EF7F3-7CC8-407D-AE66-A10E5D90470E}">
      <dsp:nvSpPr>
        <dsp:cNvPr id="0" name=""/>
        <dsp:cNvSpPr/>
      </dsp:nvSpPr>
      <dsp:spPr>
        <a:xfrm>
          <a:off x="2144403" y="1312242"/>
          <a:ext cx="1008284" cy="1008284"/>
        </a:xfrm>
        <a:prstGeom prst="ellipse">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kern="1200" dirty="0" err="1">
              <a:solidFill>
                <a:schemeClr val="tx1"/>
              </a:solidFill>
            </a:rPr>
            <a:t>Excitation</a:t>
          </a:r>
          <a:r>
            <a:rPr lang="it-IT" sz="1000" kern="1200" dirty="0">
              <a:solidFill>
                <a:schemeClr val="tx1"/>
              </a:solidFill>
            </a:rPr>
            <a:t> of </a:t>
          </a:r>
          <a:r>
            <a:rPr lang="it-IT" sz="1000" kern="1200" dirty="0" err="1">
              <a:solidFill>
                <a:schemeClr val="tx1"/>
              </a:solidFill>
            </a:rPr>
            <a:t>dipole</a:t>
          </a:r>
          <a:r>
            <a:rPr lang="it-IT" sz="1000" kern="1200" dirty="0">
              <a:solidFill>
                <a:schemeClr val="tx1"/>
              </a:solidFill>
            </a:rPr>
            <a:t> </a:t>
          </a:r>
          <a:r>
            <a:rPr lang="it-IT" sz="1000" kern="1200" dirty="0" err="1">
              <a:solidFill>
                <a:schemeClr val="tx1"/>
              </a:solidFill>
            </a:rPr>
            <a:t>HOMs</a:t>
          </a:r>
          <a:endParaRPr lang="en-US" sz="1000" kern="1200" dirty="0">
            <a:solidFill>
              <a:schemeClr val="tx1"/>
            </a:solidFill>
          </a:endParaRPr>
        </a:p>
      </dsp:txBody>
      <dsp:txXfrm>
        <a:off x="2292063" y="1459902"/>
        <a:ext cx="712964" cy="712964"/>
      </dsp:txXfrm>
    </dsp:sp>
    <dsp:sp modelId="{FC053C4B-EA79-496D-B376-37F69F42E409}">
      <dsp:nvSpPr>
        <dsp:cNvPr id="0" name=""/>
        <dsp:cNvSpPr/>
      </dsp:nvSpPr>
      <dsp:spPr>
        <a:xfrm rot="10800000">
          <a:off x="1764291" y="1646236"/>
          <a:ext cx="268612" cy="340296"/>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844875" y="1714295"/>
        <a:ext cx="188028" cy="204178"/>
      </dsp:txXfrm>
    </dsp:sp>
    <dsp:sp modelId="{C7939CE0-A01D-4E9E-8B7B-021D097AB5BD}">
      <dsp:nvSpPr>
        <dsp:cNvPr id="0" name=""/>
        <dsp:cNvSpPr/>
      </dsp:nvSpPr>
      <dsp:spPr>
        <a:xfrm>
          <a:off x="629302" y="1312242"/>
          <a:ext cx="1008284" cy="1008284"/>
        </a:xfrm>
        <a:prstGeom prst="ellipse">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kern="1200" dirty="0" err="1">
              <a:solidFill>
                <a:schemeClr val="tx1"/>
              </a:solidFill>
            </a:rPr>
            <a:t>Transverse</a:t>
          </a:r>
          <a:r>
            <a:rPr lang="it-IT" sz="1000" kern="1200" dirty="0">
              <a:solidFill>
                <a:schemeClr val="tx1"/>
              </a:solidFill>
            </a:rPr>
            <a:t> </a:t>
          </a:r>
          <a:r>
            <a:rPr lang="it-IT" sz="1000" kern="1200" dirty="0" err="1">
              <a:solidFill>
                <a:schemeClr val="tx1"/>
              </a:solidFill>
            </a:rPr>
            <a:t>deflection</a:t>
          </a:r>
          <a:endParaRPr lang="en-US" sz="1000" kern="1200" dirty="0">
            <a:solidFill>
              <a:schemeClr val="tx1"/>
            </a:solidFill>
          </a:endParaRPr>
        </a:p>
      </dsp:txBody>
      <dsp:txXfrm>
        <a:off x="776962" y="1459902"/>
        <a:ext cx="712964" cy="712964"/>
      </dsp:txXfrm>
    </dsp:sp>
    <dsp:sp modelId="{EB72FAD8-683A-496E-B5AE-A88BFBB37D94}">
      <dsp:nvSpPr>
        <dsp:cNvPr id="0" name=""/>
        <dsp:cNvSpPr/>
      </dsp:nvSpPr>
      <dsp:spPr>
        <a:xfrm rot="18000000">
          <a:off x="1374112" y="996762"/>
          <a:ext cx="268612" cy="340296"/>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394258" y="1099715"/>
        <a:ext cx="188028" cy="20417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97616-ECBD-CB4F-A207-8F29E7150674}"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686A9-6F14-8749-8EDD-000CD18B3D6C}" type="slidenum">
              <a:rPr lang="en-US" smtClean="0"/>
              <a:t>‹N›</a:t>
            </a:fld>
            <a:endParaRPr lang="en-US"/>
          </a:p>
        </p:txBody>
      </p:sp>
    </p:spTree>
    <p:extLst>
      <p:ext uri="{BB962C8B-B14F-4D97-AF65-F5344CB8AC3E}">
        <p14:creationId xmlns:p14="http://schemas.microsoft.com/office/powerpoint/2010/main" val="24019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My PI and I, postdoc </a:t>
            </a:r>
            <a:r>
              <a:rPr lang="it-IT" dirty="0" err="1"/>
              <a:t>at</a:t>
            </a:r>
            <a:r>
              <a:rPr lang="it-IT" dirty="0"/>
              <a:t> </a:t>
            </a:r>
            <a:r>
              <a:rPr lang="it-IT" dirty="0" err="1"/>
              <a:t>ucla</a:t>
            </a:r>
            <a:r>
              <a:rPr lang="it-IT" dirty="0"/>
              <a:t> and </a:t>
            </a:r>
            <a:r>
              <a:rPr lang="it-IT" dirty="0" err="1"/>
              <a:t>cbb</a:t>
            </a:r>
            <a:r>
              <a:rPr lang="it-IT" dirty="0"/>
              <a:t> </a:t>
            </a:r>
            <a:r>
              <a:rPr lang="it-IT" dirty="0" err="1"/>
              <a:t>member</a:t>
            </a:r>
            <a:r>
              <a:rPr lang="it-IT" dirty="0"/>
              <a:t> </a:t>
            </a:r>
            <a:r>
              <a:rPr lang="it-IT" dirty="0" err="1"/>
              <a:t>since</a:t>
            </a:r>
            <a:r>
              <a:rPr lang="it-IT" dirty="0"/>
              <a:t> April</a:t>
            </a:r>
            <a:endParaRPr lang="en-US" dirty="0"/>
          </a:p>
          <a:p>
            <a:r>
              <a:rPr lang="en-US" dirty="0"/>
              <a:t>the project I am working on is</a:t>
            </a:r>
            <a:endParaRPr lang="it-IT" dirty="0"/>
          </a:p>
        </p:txBody>
      </p:sp>
      <p:sp>
        <p:nvSpPr>
          <p:cNvPr id="4" name="Segnaposto numero diapositiva 3"/>
          <p:cNvSpPr>
            <a:spLocks noGrp="1"/>
          </p:cNvSpPr>
          <p:nvPr>
            <p:ph type="sldNum" sz="quarter" idx="5"/>
          </p:nvPr>
        </p:nvSpPr>
        <p:spPr/>
        <p:txBody>
          <a:bodyPr/>
          <a:lstStyle/>
          <a:p>
            <a:fld id="{25C686A9-6F14-8749-8EDD-000CD18B3D6C}" type="slidenum">
              <a:rPr lang="en-US" smtClean="0"/>
              <a:t>1</a:t>
            </a:fld>
            <a:endParaRPr lang="en-US"/>
          </a:p>
        </p:txBody>
      </p:sp>
    </p:spTree>
    <p:extLst>
      <p:ext uri="{BB962C8B-B14F-4D97-AF65-F5344CB8AC3E}">
        <p14:creationId xmlns:p14="http://schemas.microsoft.com/office/powerpoint/2010/main" val="3642720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t>The necessity to perform customized studies on wakefield effects has motivated us to develop MILES</a:t>
                </a:r>
                <a:r>
                  <a:rPr lang="en-US" sz="1000" b="0" baseline="0" dirty="0"/>
                  <a:t>: a dedicated tracking code investigating wakefield effects in linacs while also including simple models for space charge forces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code uses semi-analytical approaches that yield a flexible and time-efficient tool at the expenses of an acceptable reduction of the accuracy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For the sake of time today I will not focus on the models adopted by this code however if anyone is curious to know more you can find the details on this paper that was accepted in NIM las week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p:txBody>
          </p:sp>
        </mc:Choice>
        <mc:Fallback xmlns="">
          <p:sp>
            <p:nvSpPr>
              <p:cNvPr id="3" name="Segnaposto note 2"/>
              <p:cNvSpPr>
                <a:spLocks noGrp="1"/>
              </p:cNvSpPr>
              <p:nvPr>
                <p:ph type="body" idx="1"/>
              </p:nvPr>
            </p:nvSpPr>
            <p:spPr/>
            <p:txBody>
              <a:bodyPr/>
              <a:lstStyle/>
              <a:p>
                <a:r>
                  <a:rPr lang="en-US" dirty="0"/>
                  <a:t>----</a:t>
                </a:r>
              </a:p>
              <a:p>
                <a:r>
                  <a:rPr lang="en-US" dirty="0" err="1"/>
                  <a:t>Floquet</a:t>
                </a:r>
                <a:r>
                  <a:rPr lang="en-US" dirty="0"/>
                  <a:t> expansion of the longitudinal field on axis</a:t>
                </a:r>
              </a:p>
              <a:p>
                <a:r>
                  <a:rPr lang="en-US" dirty="0"/>
                  <a:t>The fundamental harmonic (</a:t>
                </a:r>
                <a:r>
                  <a:rPr lang="en-US" b="0" i="0">
                    <a:latin typeface="Cambria Math" panose="02040503050406030204" pitchFamily="18" charset="0"/>
                  </a:rPr>
                  <a:t>𝑎_1</a:t>
                </a:r>
                <a:r>
                  <a:rPr lang="en-US" dirty="0"/>
                  <a:t>) is resonant with the beam and provides acceleration</a:t>
                </a:r>
              </a:p>
              <a:p>
                <a:r>
                  <a:rPr lang="en-US" dirty="0"/>
                  <a:t>The non-synchronous harmonics (</a:t>
                </a:r>
                <a:r>
                  <a:rPr lang="en-US" b="0" i="0">
                    <a:latin typeface="Cambria Math" panose="02040503050406030204" pitchFamily="18" charset="0"/>
                  </a:rPr>
                  <a:t>𝑎_𝑛, 𝑛&gt;1</a:t>
                </a:r>
                <a:r>
                  <a:rPr lang="en-US" dirty="0"/>
                  <a:t>) provide transverse focusing</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t>
                </a:r>
              </a:p>
              <a:p>
                <a:pPr marL="171450" indent="-171450">
                  <a:buFont typeface="Arial" panose="020B0604020202020204" pitchFamily="34" charset="0"/>
                  <a:buChar char="•"/>
                </a:pPr>
                <a:r>
                  <a:rPr lang="en-US" dirty="0"/>
                  <a:t>It is well known that high intensity electron beams, such as those employed for radiation sources or linear colliders, are subjected to a strong </a:t>
                </a:r>
                <a:r>
                  <a:rPr lang="en-US" dirty="0" err="1"/>
                  <a:t>wakefield</a:t>
                </a:r>
                <a:r>
                  <a:rPr lang="en-US" dirty="0"/>
                  <a:t> interaction when accelerated in high gradient linacs. This can result in a significant loss in terms of phase space quality or can lead to instabilities such as the Beam Breakup.</a:t>
                </a:r>
              </a:p>
              <a:p>
                <a:pPr marL="171450" indent="-171450">
                  <a:buFont typeface="Arial" panose="020B0604020202020204" pitchFamily="34" charset="0"/>
                  <a:buChar char="•"/>
                </a:pPr>
                <a:r>
                  <a:rPr lang="en-US" u="none" dirty="0"/>
                  <a:t>In this work we describe the development of a custom tracking code meant to investigate the effects of transverse </a:t>
                </a:r>
                <a:r>
                  <a:rPr lang="en-US" u="none" dirty="0" err="1"/>
                  <a:t>wakefields</a:t>
                </a:r>
                <a:r>
                  <a:rPr lang="en-US" u="none" dirty="0"/>
                  <a:t> in </a:t>
                </a:r>
                <a:r>
                  <a:rPr lang="en-US" u="none" dirty="0" err="1"/>
                  <a:t>linacs</a:t>
                </a:r>
                <a:r>
                  <a:rPr lang="en-US" u="none" dirty="0"/>
                  <a:t>. Based on simple models, the code turns out to be very light and flexible with typical run-times below one minute.</a:t>
                </a:r>
              </a:p>
              <a:p>
                <a:pPr marL="171450" indent="-171450">
                  <a:buFont typeface="Arial" panose="020B0604020202020204" pitchFamily="34" charset="0"/>
                  <a:buChar char="•"/>
                </a:pPr>
                <a:r>
                  <a:rPr lang="en-US" u="none" dirty="0"/>
                  <a:t>As the code accounts also for space charge forces through the model of an ellipsoidal beam, we called it MILES which is an acronym for  </a:t>
                </a:r>
                <a:r>
                  <a:rPr lang="en-US" sz="1200" b="0" dirty="0">
                    <a:solidFill>
                      <a:srgbClr val="C00000"/>
                    </a:solidFill>
                  </a:rPr>
                  <a:t>M</a:t>
                </a:r>
                <a:r>
                  <a:rPr lang="en-US" sz="1200" b="0" dirty="0"/>
                  <a:t>odeling</a:t>
                </a:r>
                <a:r>
                  <a:rPr lang="en-US" sz="1200" b="0" dirty="0">
                    <a:solidFill>
                      <a:srgbClr val="C00000"/>
                    </a:solidFill>
                  </a:rPr>
                  <a:t> I</a:t>
                </a:r>
                <a:r>
                  <a:rPr lang="en-US" sz="1200" b="0" dirty="0"/>
                  <a:t>nstabilities</a:t>
                </a:r>
                <a:r>
                  <a:rPr lang="en-US" sz="1200" b="0" dirty="0">
                    <a:solidFill>
                      <a:srgbClr val="C00000"/>
                    </a:solidFill>
                  </a:rPr>
                  <a:t> </a:t>
                </a:r>
                <a:r>
                  <a:rPr lang="en-US" sz="1200" b="0" dirty="0"/>
                  <a:t>in </a:t>
                </a:r>
                <a:r>
                  <a:rPr lang="en-US" sz="1200" b="0" dirty="0" err="1">
                    <a:solidFill>
                      <a:srgbClr val="C00000"/>
                    </a:solidFill>
                  </a:rPr>
                  <a:t>L</a:t>
                </a:r>
                <a:r>
                  <a:rPr lang="en-US" sz="1200" b="0" dirty="0" err="1"/>
                  <a:t>inacs</a:t>
                </a:r>
                <a:r>
                  <a:rPr lang="en-US" sz="1200" b="0" dirty="0">
                    <a:solidFill>
                      <a:srgbClr val="C00000"/>
                    </a:solidFill>
                  </a:rPr>
                  <a:t> </a:t>
                </a:r>
                <a:r>
                  <a:rPr lang="en-US" sz="1200" b="0" dirty="0"/>
                  <a:t>with</a:t>
                </a:r>
                <a:r>
                  <a:rPr lang="en-US" sz="1200" b="0" dirty="0">
                    <a:solidFill>
                      <a:srgbClr val="C00000"/>
                    </a:solidFill>
                  </a:rPr>
                  <a:t> E</a:t>
                </a:r>
                <a:r>
                  <a:rPr lang="en-US" sz="1200" b="0" dirty="0"/>
                  <a:t>llipsoidal</a:t>
                </a:r>
                <a:r>
                  <a:rPr lang="en-US" sz="1200" b="0" dirty="0">
                    <a:solidFill>
                      <a:srgbClr val="C00000"/>
                    </a:solidFill>
                  </a:rPr>
                  <a:t> S</a:t>
                </a:r>
                <a:r>
                  <a:rPr lang="en-US" sz="1200" b="0" dirty="0"/>
                  <a:t>pace charge.</a:t>
                </a:r>
              </a:p>
            </p:txBody>
          </p:sp>
        </mc:Fallback>
      </mc:AlternateContent>
      <p:sp>
        <p:nvSpPr>
          <p:cNvPr id="4" name="Segnaposto numero diapositiva 3"/>
          <p:cNvSpPr>
            <a:spLocks noGrp="1"/>
          </p:cNvSpPr>
          <p:nvPr>
            <p:ph type="sldNum" sz="quarter" idx="5"/>
          </p:nvPr>
        </p:nvSpPr>
        <p:spPr/>
        <p:txBody>
          <a:bodyPr/>
          <a:lstStyle/>
          <a:p>
            <a:fld id="{FA79E7F1-A272-4570-B6C2-95A834B3446D}" type="slidenum">
              <a:rPr lang="en-US" smtClean="0"/>
              <a:t>13</a:t>
            </a:fld>
            <a:endParaRPr lang="en-US"/>
          </a:p>
        </p:txBody>
      </p:sp>
    </p:spTree>
    <p:extLst>
      <p:ext uri="{BB962C8B-B14F-4D97-AF65-F5344CB8AC3E}">
        <p14:creationId xmlns:p14="http://schemas.microsoft.com/office/powerpoint/2010/main" val="2900836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An alternative approach I have recently investigated is to find a trajectory for which the excitation of dipole </a:t>
            </a:r>
            <a:r>
              <a:rPr lang="en-US" dirty="0" err="1"/>
              <a:t>wakefield</a:t>
            </a:r>
            <a:r>
              <a:rPr lang="en-US" dirty="0"/>
              <a:t> is minimized so that we can expect minimum emittance growth</a:t>
            </a:r>
          </a:p>
          <a:p>
            <a:pPr marL="171450" indent="-171450">
              <a:buFont typeface="Arial" panose="020B0604020202020204" pitchFamily="34" charset="0"/>
              <a:buChar char="•"/>
            </a:pPr>
            <a:r>
              <a:rPr lang="en-US" dirty="0"/>
              <a:t>If two dipole correctors per linac module are employed instead of a single one, we have two degrees of freedom which allow to adjust the offset and the angle independently at each section’s input</a:t>
            </a:r>
          </a:p>
          <a:p>
            <a:pPr marL="171450" indent="-171450">
              <a:buFont typeface="Arial" panose="020B0604020202020204" pitchFamily="34" charset="0"/>
              <a:buChar char="•"/>
            </a:pPr>
            <a:r>
              <a:rPr lang="en-US" dirty="0"/>
              <a:t>This procedure forces the beam to travel always on the axis of a given linac section so that dipole wakes are not excited and the emittance growth is limited</a:t>
            </a:r>
          </a:p>
          <a:p>
            <a:pPr marL="171450" indent="-171450">
              <a:buFont typeface="Arial" panose="020B0604020202020204" pitchFamily="34" charset="0"/>
              <a:buChar char="•"/>
            </a:pPr>
            <a:r>
              <a:rPr lang="en-US" dirty="0"/>
              <a:t>The solution is very simple and it works with moderate strength of the dipole correctors</a:t>
            </a:r>
          </a:p>
        </p:txBody>
      </p:sp>
      <p:sp>
        <p:nvSpPr>
          <p:cNvPr id="4" name="Segnaposto numero diapositiva 3"/>
          <p:cNvSpPr>
            <a:spLocks noGrp="1"/>
          </p:cNvSpPr>
          <p:nvPr>
            <p:ph type="sldNum" sz="quarter" idx="5"/>
          </p:nvPr>
        </p:nvSpPr>
        <p:spPr/>
        <p:txBody>
          <a:bodyPr/>
          <a:lstStyle/>
          <a:p>
            <a:fld id="{27482D25-418A-4973-86BC-2CAE8DCC28B5}" type="slidenum">
              <a:rPr lang="en-US" smtClean="0"/>
              <a:t>15</a:t>
            </a:fld>
            <a:endParaRPr lang="en-US"/>
          </a:p>
        </p:txBody>
      </p:sp>
    </p:spTree>
    <p:extLst>
      <p:ext uri="{BB962C8B-B14F-4D97-AF65-F5344CB8AC3E}">
        <p14:creationId xmlns:p14="http://schemas.microsoft.com/office/powerpoint/2010/main" val="422754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25C686A9-6F14-8749-8EDD-000CD18B3D6C}" type="slidenum">
              <a:rPr lang="en-US" smtClean="0"/>
              <a:t>17</a:t>
            </a:fld>
            <a:endParaRPr lang="en-US"/>
          </a:p>
        </p:txBody>
      </p:sp>
    </p:spTree>
    <p:extLst>
      <p:ext uri="{BB962C8B-B14F-4D97-AF65-F5344CB8AC3E}">
        <p14:creationId xmlns:p14="http://schemas.microsoft.com/office/powerpoint/2010/main" val="375221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For what concerns SC forces, the strength of such effects depends on the shape and the size of the distribution, and therefore their description utilizes PIC methods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Here I am showing two alternative semi-analytical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first one associates the actual beam to an equivalent uniform ellipsoid which produces well-known self induced forces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whereas the second one divides the beam in cylindrical slices with individual size and energy and producing a field in this form in the surrounding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force acting on each particle is then given by the superposition of the EM field produced by all the slices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baseline="0" dirty="0">
              <a:latin typeface="CMR1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ellipsoid method is very fast and in many practical cases reproduces the </a:t>
            </a:r>
            <a:r>
              <a:rPr lang="en-US" sz="1200" b="0" i="0" u="none" strike="noStrike" baseline="0" dirty="0" err="1">
                <a:latin typeface="CMR10"/>
              </a:rPr>
              <a:t>rms</a:t>
            </a:r>
            <a:r>
              <a:rPr lang="en-US" sz="1200" b="0" i="0" u="none" strike="noStrike" baseline="0" dirty="0">
                <a:latin typeface="CMR10"/>
              </a:rPr>
              <a:t> beam dimension and energy spread correctly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However, since the forces are not slice-dependent, the model forbids to observe well-known emittance dynamics that are induced by the independent evolution of the beam slices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In addition, in presence of wakefields, the deflection introduced by the transverse wake will displace the centroid of each slice breaking the symmetry that is implied in the ellipsoidal model meaning that the model is not valid in strong-BBU regime unless correction schemes for the trajectories are introduced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The multi-slice approach overcomes both this limitations: it exhibits correlation between the planes and allows description of more arbitrary shapes. The drawback is that this method become more time consuming but remains faster than a PIC</a:t>
            </a:r>
          </a:p>
        </p:txBody>
      </p:sp>
      <p:sp>
        <p:nvSpPr>
          <p:cNvPr id="4" name="Segnaposto numero diapositiva 3"/>
          <p:cNvSpPr>
            <a:spLocks noGrp="1"/>
          </p:cNvSpPr>
          <p:nvPr>
            <p:ph type="sldNum" sz="quarter" idx="5"/>
          </p:nvPr>
        </p:nvSpPr>
        <p:spPr/>
        <p:txBody>
          <a:bodyPr/>
          <a:lstStyle/>
          <a:p>
            <a:fld id="{8FCB4A4F-09BE-491F-B171-900CF43823E8}" type="slidenum">
              <a:rPr lang="en-US" smtClean="0"/>
              <a:t>20</a:t>
            </a:fld>
            <a:endParaRPr lang="en-US"/>
          </a:p>
        </p:txBody>
      </p:sp>
    </p:spTree>
    <p:extLst>
      <p:ext uri="{BB962C8B-B14F-4D97-AF65-F5344CB8AC3E}">
        <p14:creationId xmlns:p14="http://schemas.microsoft.com/office/powerpoint/2010/main" val="487515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we</a:t>
            </a:r>
            <a:r>
              <a:rPr lang="en-US" baseline="0" dirty="0"/>
              <a:t> can see some examples where our approach is compared to codes like GPT and ASTRA, both using 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both cases we consider the beam produced by the hybrid </a:t>
            </a:r>
            <a:r>
              <a:rPr lang="en-US" baseline="0" dirty="0" err="1"/>
              <a:t>photoinjector</a:t>
            </a:r>
            <a:r>
              <a:rPr lang="en-US" baseline="0" dirty="0"/>
              <a:t> that, on the left, propagates in a long drift space and on the right is injected in a booster </a:t>
            </a:r>
            <a:r>
              <a:rPr lang="en-US" baseline="0" dirty="0" err="1"/>
              <a:t>linac</a:t>
            </a:r>
            <a:r>
              <a:rPr lang="en-US" baseline="0" dirty="0"/>
              <a:t> receiving emittance compensation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 the LHS MILES is using the Ellipsoidal model which, as anticipated, describes the transverse and the longitudinal dimensions as well as the energy spread correctly but it fails to reproduce the emittance oscillation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On the RHS the ellipsoidal model still fails in describing the evolution of the </a:t>
            </a:r>
            <a:r>
              <a:rPr lang="en-US" baseline="0" dirty="0" err="1"/>
              <a:t>rms</a:t>
            </a:r>
            <a:r>
              <a:rPr lang="en-US" baseline="0" dirty="0"/>
              <a:t> emittance however the multi-slice approach reproduces successfully both the oscillation in the drift and the compensation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egnaposto numero diapositiva 3"/>
          <p:cNvSpPr>
            <a:spLocks noGrp="1"/>
          </p:cNvSpPr>
          <p:nvPr>
            <p:ph type="sldNum" sz="quarter" idx="5"/>
          </p:nvPr>
        </p:nvSpPr>
        <p:spPr/>
        <p:txBody>
          <a:bodyPr/>
          <a:lstStyle/>
          <a:p>
            <a:fld id="{8FCB4A4F-09BE-491F-B171-900CF43823E8}" type="slidenum">
              <a:rPr lang="en-US" smtClean="0"/>
              <a:t>21</a:t>
            </a:fld>
            <a:endParaRPr lang="en-US"/>
          </a:p>
        </p:txBody>
      </p:sp>
    </p:spTree>
    <p:extLst>
      <p:ext uri="{BB962C8B-B14F-4D97-AF65-F5344CB8AC3E}">
        <p14:creationId xmlns:p14="http://schemas.microsoft.com/office/powerpoint/2010/main" val="3716179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Here I want to introduce the algebraic formalism that I developed in order to describe the effects of both longitudinal and transverse wakefields</a:t>
            </a:r>
          </a:p>
          <a:p>
            <a:pPr marL="171450" indent="-171450">
              <a:buFont typeface="Arial" panose="020B0604020202020204" pitchFamily="34" charset="0"/>
              <a:buChar char="•"/>
            </a:pPr>
            <a:r>
              <a:rPr lang="en-US" dirty="0"/>
              <a:t>The fundamental idea upon which the formalism relies is the interaction of a charged particle with a resonant cavity mode</a:t>
            </a:r>
          </a:p>
          <a:p>
            <a:pPr marL="171450" indent="-171450">
              <a:buFont typeface="Arial" panose="020B0604020202020204" pitchFamily="34" charset="0"/>
              <a:buChar char="•"/>
            </a:pPr>
            <a:r>
              <a:rPr lang="en-US" dirty="0"/>
              <a:t>Such modes can wither be the actual higher order modes excited in the accelerating structures or can be used to represent arbitrary </a:t>
            </a:r>
            <a:r>
              <a:rPr lang="en-US" dirty="0" err="1"/>
              <a:t>wakefunctions</a:t>
            </a:r>
            <a:endParaRPr lang="en-US" dirty="0"/>
          </a:p>
          <a:p>
            <a:pPr marL="171450" indent="-171450">
              <a:buFont typeface="Arial" panose="020B0604020202020204" pitchFamily="34" charset="0"/>
              <a:buChar char="•"/>
            </a:pPr>
            <a:r>
              <a:rPr lang="en-US" dirty="0"/>
              <a:t>It can be shown that the energy variation as well as the deflection of a particle interacting with a resonant mode can be described in terms of the voltage across the equivalent RLC circuit representing the mode. Therefore, all is needed is to keep track of the evolution of the voltage continuously excited by the passing charges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evolution of the voltage state, consisting of the voltage and its derivative, is described by this operator where the matrix M accounts for the free-evolution according to the usual homogeneous differential equation whereas the perturbation vector p modifies the state after the passage of a new charge</a:t>
            </a:r>
          </a:p>
          <a:p>
            <a:pPr marL="171450" indent="-171450">
              <a:buFont typeface="Arial" panose="020B0604020202020204" pitchFamily="34" charset="0"/>
              <a:buChar char="•"/>
            </a:pPr>
            <a:r>
              <a:rPr lang="en-US" dirty="0"/>
              <a:t>The voltage state after the transit of n charges is obtained by the composition of operators of such kind and provides a recursive formula which significantly reduces the number of operations with respect to the convolution integral approach</a:t>
            </a:r>
          </a:p>
          <a:p>
            <a:pPr marL="171450" indent="-171450">
              <a:buFont typeface="Arial" panose="020B0604020202020204" pitchFamily="34" charset="0"/>
              <a:buChar char="•"/>
            </a:pPr>
            <a:endParaRPr lang="it-IT" dirty="0"/>
          </a:p>
        </p:txBody>
      </p:sp>
      <p:sp>
        <p:nvSpPr>
          <p:cNvPr id="4" name="Segnaposto numero diapositiva 3"/>
          <p:cNvSpPr>
            <a:spLocks noGrp="1"/>
          </p:cNvSpPr>
          <p:nvPr>
            <p:ph type="sldNum" sz="quarter" idx="10"/>
          </p:nvPr>
        </p:nvSpPr>
        <p:spPr/>
        <p:txBody>
          <a:bodyPr/>
          <a:lstStyle/>
          <a:p>
            <a:fld id="{F48FD583-DE08-477E-AB05-F3D9423F0206}" type="slidenum">
              <a:rPr lang="it-IT" smtClean="0"/>
              <a:t>22</a:t>
            </a:fld>
            <a:endParaRPr lang="it-IT"/>
          </a:p>
        </p:txBody>
      </p:sp>
    </p:spTree>
    <p:extLst>
      <p:ext uri="{BB962C8B-B14F-4D97-AF65-F5344CB8AC3E}">
        <p14:creationId xmlns:p14="http://schemas.microsoft.com/office/powerpoint/2010/main" val="212787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To be clear, when we talk about fast algorithms we should mention the conventional approaches utilized to describe the two types of collective effects we are interested in</a:t>
            </a:r>
          </a:p>
          <a:p>
            <a:pPr marL="171450" indent="-171450">
              <a:buFont typeface="Arial" panose="020B0604020202020204" pitchFamily="34" charset="0"/>
              <a:buChar char="•"/>
            </a:pPr>
            <a:r>
              <a:rPr lang="en-US" dirty="0"/>
              <a:t>The strength of the space charge forces arising from the local field produced by the charge distribution itself, generally depends on both the shape and the size of the beam and therefore common models utilize PIC methods</a:t>
            </a:r>
          </a:p>
          <a:p>
            <a:pPr marL="171450" indent="-171450">
              <a:buFont typeface="Arial" panose="020B0604020202020204" pitchFamily="34" charset="0"/>
              <a:buChar char="•"/>
            </a:pPr>
            <a:r>
              <a:rPr lang="en-US" dirty="0"/>
              <a:t>On the other hand the </a:t>
            </a:r>
            <a:r>
              <a:rPr lang="en-US" dirty="0" err="1"/>
              <a:t>wakefields</a:t>
            </a:r>
            <a:r>
              <a:rPr lang="en-US" dirty="0"/>
              <a:t> arising from the interaction of the charges with surrounding environment and responsible for energy spread as well as transverse deflections are commonly described by the convolution between the charge density and the so-called </a:t>
            </a:r>
            <a:r>
              <a:rPr lang="en-US" dirty="0" err="1"/>
              <a:t>wakefunctions</a:t>
            </a:r>
            <a:r>
              <a:rPr lang="en-US" dirty="0"/>
              <a:t> accounting for the interaction between two charges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D7A4FE46-007E-4A71-B22E-17B5F8DF60AA}" type="slidenum">
              <a:rPr lang="it-IT" smtClean="0"/>
              <a:t>23</a:t>
            </a:fld>
            <a:endParaRPr lang="it-IT"/>
          </a:p>
        </p:txBody>
      </p:sp>
    </p:spTree>
    <p:extLst>
      <p:ext uri="{BB962C8B-B14F-4D97-AF65-F5344CB8AC3E}">
        <p14:creationId xmlns:p14="http://schemas.microsoft.com/office/powerpoint/2010/main" val="1248638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Here we consider an example where the SRWF excited in a distributed coupling </a:t>
            </a:r>
            <a:r>
              <a:rPr lang="en-US" dirty="0" err="1"/>
              <a:t>linac</a:t>
            </a:r>
            <a:r>
              <a:rPr lang="en-US" dirty="0"/>
              <a:t> cause mutual interaction among particles in the same bunch</a:t>
            </a:r>
          </a:p>
          <a:p>
            <a:pPr marL="171450" indent="-171450">
              <a:buFont typeface="Arial" panose="020B0604020202020204" pitchFamily="34" charset="0"/>
              <a:buChar char="•"/>
            </a:pPr>
            <a:r>
              <a:rPr lang="en-US" dirty="0"/>
              <a:t>The longitudinal and transverse binary interaction in</a:t>
            </a:r>
            <a:r>
              <a:rPr lang="en-US" baseline="0" dirty="0"/>
              <a:t> a periodic accelerating structure is </a:t>
            </a:r>
            <a:r>
              <a:rPr lang="en-US" dirty="0"/>
              <a:t>described by use of diffraction theory by means of well known wake-functions</a:t>
            </a:r>
          </a:p>
          <a:p>
            <a:pPr marL="171450" indent="-171450">
              <a:buFont typeface="Arial" panose="020B0604020202020204" pitchFamily="34" charset="0"/>
              <a:buChar char="•"/>
            </a:pPr>
            <a:r>
              <a:rPr lang="en-US" dirty="0"/>
              <a:t>In the first example the longitudinal wakefield excited in the </a:t>
            </a:r>
            <a:r>
              <a:rPr lang="en-US" dirty="0" err="1"/>
              <a:t>linac</a:t>
            </a:r>
            <a:r>
              <a:rPr lang="en-US" dirty="0"/>
              <a:t> affects the energy</a:t>
            </a:r>
            <a:r>
              <a:rPr lang="en-US" baseline="0" dirty="0"/>
              <a:t> spread of an originally monochromatic </a:t>
            </a:r>
            <a:r>
              <a:rPr lang="en-US" dirty="0"/>
              <a:t>beam modifying its projection on the LPS</a:t>
            </a:r>
          </a:p>
          <a:p>
            <a:pPr marL="171450" indent="-171450">
              <a:buFont typeface="Arial" panose="020B0604020202020204" pitchFamily="34" charset="0"/>
              <a:buChar char="•"/>
            </a:pPr>
            <a:r>
              <a:rPr lang="en-US" dirty="0"/>
              <a:t>In the second example a misaligned </a:t>
            </a:r>
            <a:r>
              <a:rPr lang="en-US" dirty="0" err="1"/>
              <a:t>linac</a:t>
            </a:r>
            <a:r>
              <a:rPr lang="en-US" dirty="0"/>
              <a:t> section causes the beam centroid to travel off-axis where dipole wakefields are excited causing a growth of the </a:t>
            </a:r>
            <a:r>
              <a:rPr lang="en-US" dirty="0" err="1"/>
              <a:t>rms</a:t>
            </a:r>
            <a:r>
              <a:rPr lang="en-US" dirty="0"/>
              <a:t> emittance</a:t>
            </a:r>
          </a:p>
          <a:p>
            <a:pPr marL="171450" indent="-171450">
              <a:buFont typeface="Arial" panose="020B0604020202020204" pitchFamily="34" charset="0"/>
              <a:buChar char="•"/>
            </a:pPr>
            <a:r>
              <a:rPr lang="en-US" dirty="0"/>
              <a:t>In both cases our model reproduces the expected behavior</a:t>
            </a:r>
          </a:p>
          <a:p>
            <a:pPr marL="171450" indent="-171450">
              <a:buFont typeface="Arial" panose="020B0604020202020204" pitchFamily="34" charset="0"/>
              <a:buChar char="•"/>
            </a:pPr>
            <a:endParaRPr lang="it-IT" dirty="0"/>
          </a:p>
        </p:txBody>
      </p:sp>
      <p:sp>
        <p:nvSpPr>
          <p:cNvPr id="4" name="Segnaposto numero diapositiva 3"/>
          <p:cNvSpPr>
            <a:spLocks noGrp="1"/>
          </p:cNvSpPr>
          <p:nvPr>
            <p:ph type="sldNum" sz="quarter" idx="10"/>
          </p:nvPr>
        </p:nvSpPr>
        <p:spPr/>
        <p:txBody>
          <a:bodyPr/>
          <a:lstStyle/>
          <a:p>
            <a:fld id="{F48FD583-DE08-477E-AB05-F3D9423F0206}" type="slidenum">
              <a:rPr lang="it-IT" smtClean="0"/>
              <a:t>24</a:t>
            </a:fld>
            <a:endParaRPr lang="it-IT"/>
          </a:p>
        </p:txBody>
      </p:sp>
    </p:spTree>
    <p:extLst>
      <p:ext uri="{BB962C8B-B14F-4D97-AF65-F5344CB8AC3E}">
        <p14:creationId xmlns:p14="http://schemas.microsoft.com/office/powerpoint/2010/main" val="886661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noProof="0" dirty="0"/>
              <a:t>As shown by the previous</a:t>
            </a:r>
            <a:r>
              <a:rPr lang="en-US" baseline="0" noProof="0" dirty="0"/>
              <a:t> example, dipole wakes excited in misaligned </a:t>
            </a:r>
            <a:r>
              <a:rPr lang="en-US" baseline="0" noProof="0" dirty="0" err="1"/>
              <a:t>linacs</a:t>
            </a:r>
            <a:r>
              <a:rPr lang="en-US" baseline="0" noProof="0" dirty="0"/>
              <a:t> are a cause of emittance dilution</a:t>
            </a:r>
          </a:p>
          <a:p>
            <a:pPr marL="171450" indent="-171450">
              <a:buFont typeface="Arial" panose="020B0604020202020204" pitchFamily="34" charset="0"/>
              <a:buChar char="•"/>
            </a:pPr>
            <a:r>
              <a:rPr lang="en-US" baseline="0" noProof="0" dirty="0"/>
              <a:t>Therefore it is useful to exploit our code to design correction schemes for the beam trajectories based on the combination of BPMs steering dipole magnets</a:t>
            </a:r>
            <a:endParaRPr lang="en-US" dirty="0"/>
          </a:p>
          <a:p>
            <a:pPr marL="171450" indent="-171450">
              <a:buFont typeface="Arial" panose="020B0604020202020204" pitchFamily="34" charset="0"/>
              <a:buChar char="•"/>
            </a:pPr>
            <a:r>
              <a:rPr lang="en-US" dirty="0"/>
              <a:t>BPMs measure the transverse displacement of the beam at various locations and such information can be exploited to adjust accordingly the strength of the dipole kickers upstream modifying the center-of-mass trajectory</a:t>
            </a:r>
          </a:p>
          <a:p>
            <a:pPr marL="171450" indent="-171450">
              <a:buFont typeface="Arial" panose="020B0604020202020204" pitchFamily="34" charset="0"/>
              <a:buChar char="•"/>
            </a:pPr>
            <a:r>
              <a:rPr lang="en-US" dirty="0"/>
              <a:t>This correction technique</a:t>
            </a:r>
            <a:r>
              <a:rPr lang="en-US" baseline="0" dirty="0"/>
              <a:t> </a:t>
            </a:r>
            <a:r>
              <a:rPr lang="en-US" dirty="0"/>
              <a:t>is known as beam based alignment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25</a:t>
            </a:fld>
            <a:endParaRPr lang="en-US"/>
          </a:p>
        </p:txBody>
      </p:sp>
    </p:spTree>
    <p:extLst>
      <p:ext uri="{BB962C8B-B14F-4D97-AF65-F5344CB8AC3E}">
        <p14:creationId xmlns:p14="http://schemas.microsoft.com/office/powerpoint/2010/main" val="3037677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baseline="0" noProof="0" dirty="0"/>
              <a:t>Here we show two possible correction schemes applied to a common reference case where the first section of the UCXFEL </a:t>
            </a:r>
            <a:r>
              <a:rPr lang="en-US" baseline="0" noProof="0" dirty="0" err="1"/>
              <a:t>linac</a:t>
            </a:r>
            <a:r>
              <a:rPr lang="en-US" baseline="0" noProof="0" dirty="0"/>
              <a:t> is 100 um off-axis</a:t>
            </a:r>
          </a:p>
          <a:p>
            <a:pPr marL="171450" indent="-171450">
              <a:buFont typeface="Arial" panose="020B0604020202020204" pitchFamily="34" charset="0"/>
              <a:buChar char="•"/>
            </a:pPr>
            <a:r>
              <a:rPr lang="en-US" baseline="0" noProof="0" dirty="0"/>
              <a:t>On the LHS we use one steering magnet per </a:t>
            </a:r>
            <a:r>
              <a:rPr lang="en-US" baseline="0" noProof="0" dirty="0" err="1"/>
              <a:t>linac</a:t>
            </a:r>
            <a:r>
              <a:rPr lang="en-US" baseline="0" noProof="0" dirty="0"/>
              <a:t> section forcing the trajectory to intersect the </a:t>
            </a:r>
            <a:r>
              <a:rPr lang="en-US" baseline="0" noProof="0" dirty="0" err="1"/>
              <a:t>linac</a:t>
            </a:r>
            <a:r>
              <a:rPr lang="en-US" baseline="0" noProof="0" dirty="0"/>
              <a:t> axis at the BPM locations which reduces but does not prevent the emittance growth since the algorithm aims for a local control of the trajectory instead of a global optimization</a:t>
            </a:r>
          </a:p>
          <a:p>
            <a:pPr marL="171450" indent="-171450">
              <a:buFont typeface="Arial" panose="020B0604020202020204" pitchFamily="34" charset="0"/>
              <a:buChar char="•"/>
            </a:pPr>
            <a:r>
              <a:rPr lang="en-US" baseline="0" noProof="0" dirty="0"/>
              <a:t>On the RHS instead, we use two steering magnets per </a:t>
            </a:r>
            <a:r>
              <a:rPr lang="en-US" baseline="0" noProof="0" dirty="0" err="1"/>
              <a:t>linac</a:t>
            </a:r>
            <a:r>
              <a:rPr lang="en-US" baseline="0" noProof="0" dirty="0"/>
              <a:t> section so that we can force the beam to propagate always on the axis of each section regardless of the misalignments. In this case the excitation of dipole wakes is minimized and the emittance is preserved</a:t>
            </a:r>
          </a:p>
          <a:p>
            <a:pPr marL="171450" indent="-171450">
              <a:buFont typeface="Arial" panose="020B0604020202020204" pitchFamily="34" charset="0"/>
              <a:buChar char="•"/>
            </a:pPr>
            <a:endParaRPr lang="en-US" baseline="0" noProof="0" dirty="0"/>
          </a:p>
          <a:p>
            <a:pPr marL="171450" indent="-171450">
              <a:buFont typeface="Arial" panose="020B0604020202020204" pitchFamily="34" charset="0"/>
              <a:buChar char="•"/>
            </a:pPr>
            <a:endParaRPr lang="en-US" baseline="0" noProof="0" dirty="0"/>
          </a:p>
          <a:p>
            <a:pPr marL="0" indent="0">
              <a:buFont typeface="Arial" panose="020B0604020202020204" pitchFamily="34" charset="0"/>
              <a:buNone/>
            </a:pPr>
            <a:r>
              <a:rPr lang="en-US" baseline="0" noProof="0" dirty="0"/>
              <a:t>---- </a:t>
            </a:r>
          </a:p>
          <a:p>
            <a:pPr marL="0" indent="0">
              <a:buFont typeface="Arial" panose="020B0604020202020204" pitchFamily="34" charset="0"/>
              <a:buNone/>
            </a:pPr>
            <a:endParaRPr lang="en-US" baseline="0" noProof="0" dirty="0"/>
          </a:p>
          <a:p>
            <a:pPr marL="171450" indent="-171450">
              <a:buFont typeface="Arial" panose="020B0604020202020204" pitchFamily="34" charset="0"/>
              <a:buChar char="•"/>
            </a:pPr>
            <a:r>
              <a:rPr lang="en-US" noProof="0" dirty="0"/>
              <a:t>As shown by the previous</a:t>
            </a:r>
            <a:r>
              <a:rPr lang="en-US" baseline="0" noProof="0" dirty="0"/>
              <a:t> example, dipole wakes excited in misaligned </a:t>
            </a:r>
            <a:r>
              <a:rPr lang="en-US" baseline="0" noProof="0" dirty="0" err="1"/>
              <a:t>linacs</a:t>
            </a:r>
            <a:r>
              <a:rPr lang="en-US" baseline="0" noProof="0" dirty="0"/>
              <a:t> are a cause of emittance dilution</a:t>
            </a:r>
          </a:p>
          <a:p>
            <a:pPr marL="171450" indent="-171450">
              <a:buFont typeface="Arial" panose="020B0604020202020204" pitchFamily="34" charset="0"/>
              <a:buChar char="•"/>
            </a:pPr>
            <a:r>
              <a:rPr lang="en-US" baseline="0" noProof="0" dirty="0"/>
              <a:t>Therefore it is useful to exploit our code to design correction schemes for the beam trajectories where measurements of the transverse offset are used to adjust the strength of the steering dipoles deflecting the beam</a:t>
            </a:r>
            <a:endParaRPr lang="en-US" noProof="0" dirty="0"/>
          </a:p>
        </p:txBody>
      </p:sp>
      <p:sp>
        <p:nvSpPr>
          <p:cNvPr id="4" name="Segnaposto numero diapositiva 3"/>
          <p:cNvSpPr>
            <a:spLocks noGrp="1"/>
          </p:cNvSpPr>
          <p:nvPr>
            <p:ph type="sldNum" sz="quarter" idx="10"/>
          </p:nvPr>
        </p:nvSpPr>
        <p:spPr/>
        <p:txBody>
          <a:bodyPr/>
          <a:lstStyle/>
          <a:p>
            <a:fld id="{F48FD583-DE08-477E-AB05-F3D9423F0206}" type="slidenum">
              <a:rPr lang="it-IT" smtClean="0"/>
              <a:t>26</a:t>
            </a:fld>
            <a:endParaRPr lang="it-IT"/>
          </a:p>
        </p:txBody>
      </p:sp>
    </p:spTree>
    <p:extLst>
      <p:ext uri="{BB962C8B-B14F-4D97-AF65-F5344CB8AC3E}">
        <p14:creationId xmlns:p14="http://schemas.microsoft.com/office/powerpoint/2010/main" val="278005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My background </a:t>
            </a:r>
            <a:r>
              <a:rPr lang="it-IT" dirty="0" err="1"/>
              <a:t>is</a:t>
            </a:r>
            <a:r>
              <a:rPr lang="it-IT" dirty="0"/>
              <a:t> in EE, I </a:t>
            </a:r>
            <a:r>
              <a:rPr lang="it-IT" dirty="0" err="1"/>
              <a:t>majored</a:t>
            </a:r>
            <a:r>
              <a:rPr lang="it-IT" dirty="0"/>
              <a:t> art URLS </a:t>
            </a:r>
            <a:r>
              <a:rPr lang="it-IT" dirty="0" err="1"/>
              <a:t>where</a:t>
            </a:r>
            <a:r>
              <a:rPr lang="it-IT" dirty="0"/>
              <a:t> I </a:t>
            </a:r>
            <a:r>
              <a:rPr lang="it-IT" dirty="0" err="1"/>
              <a:t>also</a:t>
            </a:r>
            <a:r>
              <a:rPr lang="it-IT" dirty="0"/>
              <a:t> </a:t>
            </a:r>
            <a:r>
              <a:rPr lang="it-IT" dirty="0" err="1"/>
              <a:t>got</a:t>
            </a:r>
            <a:r>
              <a:rPr lang="it-IT" dirty="0"/>
              <a:t> </a:t>
            </a:r>
            <a:r>
              <a:rPr lang="it-IT" dirty="0" err="1"/>
              <a:t>my</a:t>
            </a:r>
            <a:r>
              <a:rPr lang="it-IT" dirty="0"/>
              <a:t> PhD in </a:t>
            </a:r>
            <a:r>
              <a:rPr lang="it-IT" dirty="0" err="1"/>
              <a:t>acc</a:t>
            </a:r>
            <a:r>
              <a:rPr lang="it-IT" dirty="0"/>
              <a:t> </a:t>
            </a:r>
            <a:r>
              <a:rPr lang="it-IT" dirty="0" err="1"/>
              <a:t>physics</a:t>
            </a:r>
            <a:r>
              <a:rPr lang="it-IT" dirty="0"/>
              <a:t>. </a:t>
            </a:r>
            <a:r>
              <a:rPr lang="it-IT" dirty="0" err="1"/>
              <a:t>Collab</a:t>
            </a:r>
            <a:r>
              <a:rPr lang="it-IT" dirty="0"/>
              <a:t> with </a:t>
            </a:r>
            <a:r>
              <a:rPr lang="it-IT" dirty="0" err="1"/>
              <a:t>ucla</a:t>
            </a:r>
            <a:r>
              <a:rPr lang="it-IT" dirty="0"/>
              <a:t> and</a:t>
            </a:r>
          </a:p>
          <a:p>
            <a:endParaRPr lang="en-US" dirty="0"/>
          </a:p>
        </p:txBody>
      </p:sp>
      <p:sp>
        <p:nvSpPr>
          <p:cNvPr id="4" name="Segnaposto numero diapositiva 3"/>
          <p:cNvSpPr>
            <a:spLocks noGrp="1"/>
          </p:cNvSpPr>
          <p:nvPr>
            <p:ph type="sldNum" sz="quarter" idx="5"/>
          </p:nvPr>
        </p:nvSpPr>
        <p:spPr/>
        <p:txBody>
          <a:bodyPr/>
          <a:lstStyle/>
          <a:p>
            <a:fld id="{25C686A9-6F14-8749-8EDD-000CD18B3D6C}" type="slidenum">
              <a:rPr lang="en-US" smtClean="0"/>
              <a:t>2</a:t>
            </a:fld>
            <a:endParaRPr lang="en-US"/>
          </a:p>
        </p:txBody>
      </p:sp>
    </p:spTree>
    <p:extLst>
      <p:ext uri="{BB962C8B-B14F-4D97-AF65-F5344CB8AC3E}">
        <p14:creationId xmlns:p14="http://schemas.microsoft.com/office/powerpoint/2010/main" val="1718468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So far we have only focused on the benefits associated with this type of structures but we should also say that high shunt impedance structures are accompanied by stronger wakefields</a:t>
            </a:r>
          </a:p>
          <a:p>
            <a:pPr marL="171450" indent="-171450">
              <a:buFont typeface="Arial" panose="020B0604020202020204" pitchFamily="34" charset="0"/>
              <a:buChar char="•"/>
            </a:pPr>
            <a:r>
              <a:rPr lang="en-US" dirty="0"/>
              <a:t>Wakefields are self-induced EM fields produced by the beam and diffracted by the discontinuity of in the surrounding geometry</a:t>
            </a:r>
          </a:p>
          <a:p>
            <a:pPr marL="171450" indent="-171450">
              <a:buFont typeface="Arial" panose="020B0604020202020204" pitchFamily="34" charset="0"/>
              <a:buChar char="•"/>
            </a:pPr>
            <a:r>
              <a:rPr lang="en-US" dirty="0"/>
              <a:t>Such parasitic fields introduce energy spread and transverse deflection that are described by a dedicated formalism that makes use of the wake-functions</a:t>
            </a:r>
          </a:p>
          <a:p>
            <a:pPr marL="171450" indent="-171450">
              <a:buFont typeface="Arial" panose="020B0604020202020204" pitchFamily="34" charset="0"/>
              <a:buChar char="•"/>
            </a:pPr>
            <a:r>
              <a:rPr lang="en-US" dirty="0"/>
              <a:t>In rf linacs the main contribution of wakefields is introduced by the interaction with the accelerating structures themselves</a:t>
            </a:r>
          </a:p>
          <a:p>
            <a:pPr marL="171450" indent="-171450">
              <a:buFont typeface="Arial" panose="020B0604020202020204" pitchFamily="34" charset="0"/>
              <a:buChar char="•"/>
            </a:pPr>
            <a:r>
              <a:rPr lang="en-US" dirty="0"/>
              <a:t>Depending on the time scale of the separation among the particles, two types of effects are observed: a long range interaction due to the excitation of HOMs introduces coupling among different bunches whereas a short range interaction due to the cell irises introduces intra-beam coupling described by diffraction theory</a:t>
            </a:r>
          </a:p>
          <a:p>
            <a:pPr marL="171450" indent="-171450">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C8C2A46C-B47A-4D0F-9F58-12981661E1C0}" type="slidenum">
              <a:rPr lang="en-US" smtClean="0"/>
              <a:t>27</a:t>
            </a:fld>
            <a:endParaRPr lang="en-US"/>
          </a:p>
        </p:txBody>
      </p:sp>
    </p:spTree>
    <p:extLst>
      <p:ext uri="{BB962C8B-B14F-4D97-AF65-F5344CB8AC3E}">
        <p14:creationId xmlns:p14="http://schemas.microsoft.com/office/powerpoint/2010/main" val="4199500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err="1"/>
              <a:t>These</a:t>
            </a:r>
            <a:r>
              <a:rPr lang="it-IT" dirty="0"/>
              <a:t> </a:t>
            </a:r>
            <a:r>
              <a:rPr lang="it-IT" dirty="0" err="1"/>
              <a:t>two</a:t>
            </a:r>
            <a:r>
              <a:rPr lang="it-IT" dirty="0"/>
              <a:t> </a:t>
            </a:r>
            <a:r>
              <a:rPr lang="it-IT" dirty="0" err="1"/>
              <a:t>types</a:t>
            </a:r>
            <a:r>
              <a:rPr lang="it-IT" dirty="0"/>
              <a:t> of interaction in the </a:t>
            </a:r>
            <a:r>
              <a:rPr lang="it-IT" dirty="0" err="1"/>
              <a:t>transverse</a:t>
            </a:r>
            <a:r>
              <a:rPr lang="it-IT" dirty="0"/>
              <a:t> </a:t>
            </a:r>
            <a:r>
              <a:rPr lang="it-IT" dirty="0" err="1"/>
              <a:t>plane</a:t>
            </a:r>
            <a:r>
              <a:rPr lang="it-IT" dirty="0"/>
              <a:t> are </a:t>
            </a:r>
            <a:r>
              <a:rPr lang="it-IT" dirty="0" err="1"/>
              <a:t>responsible</a:t>
            </a:r>
            <a:r>
              <a:rPr lang="it-IT" dirty="0"/>
              <a:t> for BBU </a:t>
            </a:r>
            <a:r>
              <a:rPr lang="it-IT" dirty="0" err="1"/>
              <a:t>effects</a:t>
            </a:r>
            <a:endParaRPr lang="it-IT" dirty="0"/>
          </a:p>
          <a:p>
            <a:pPr marL="171450" indent="-171450">
              <a:buFont typeface="Arial" panose="020B0604020202020204" pitchFamily="34" charset="0"/>
              <a:buChar char="•"/>
            </a:pPr>
            <a:r>
              <a:rPr lang="it-IT" dirty="0"/>
              <a:t>In </a:t>
            </a:r>
            <a:r>
              <a:rPr lang="it-IT" dirty="0" err="1"/>
              <a:t>particular</a:t>
            </a:r>
            <a:r>
              <a:rPr lang="it-IT" dirty="0"/>
              <a:t>, in the LR time-scale </a:t>
            </a:r>
            <a:r>
              <a:rPr lang="it-IT" dirty="0" err="1"/>
              <a:t>bunches</a:t>
            </a:r>
            <a:r>
              <a:rPr lang="it-IT" dirty="0"/>
              <a:t> </a:t>
            </a:r>
            <a:r>
              <a:rPr lang="it-IT" dirty="0" err="1"/>
              <a:t>traveling</a:t>
            </a:r>
            <a:r>
              <a:rPr lang="it-IT" dirty="0"/>
              <a:t> off-</a:t>
            </a:r>
            <a:r>
              <a:rPr lang="it-IT" dirty="0" err="1"/>
              <a:t>axis</a:t>
            </a:r>
            <a:r>
              <a:rPr lang="it-IT" dirty="0"/>
              <a:t> </a:t>
            </a:r>
            <a:r>
              <a:rPr lang="it-IT" dirty="0" err="1"/>
              <a:t>will</a:t>
            </a:r>
            <a:r>
              <a:rPr lang="it-IT" dirty="0"/>
              <a:t> </a:t>
            </a:r>
            <a:r>
              <a:rPr lang="it-IT" dirty="0" err="1"/>
              <a:t>excite</a:t>
            </a:r>
            <a:r>
              <a:rPr lang="it-IT" dirty="0"/>
              <a:t> </a:t>
            </a:r>
            <a:r>
              <a:rPr lang="it-IT" dirty="0" err="1"/>
              <a:t>dipole</a:t>
            </a:r>
            <a:r>
              <a:rPr lang="it-IT" dirty="0"/>
              <a:t> </a:t>
            </a:r>
            <a:r>
              <a:rPr lang="it-IT" dirty="0" err="1"/>
              <a:t>HOMs</a:t>
            </a:r>
            <a:r>
              <a:rPr lang="it-IT" dirty="0"/>
              <a:t> </a:t>
            </a:r>
            <a:r>
              <a:rPr lang="it-IT" dirty="0" err="1"/>
              <a:t>which</a:t>
            </a:r>
            <a:r>
              <a:rPr lang="it-IT" dirty="0"/>
              <a:t> </a:t>
            </a:r>
            <a:r>
              <a:rPr lang="it-IT" dirty="0" err="1"/>
              <a:t>causes</a:t>
            </a:r>
            <a:r>
              <a:rPr lang="it-IT" dirty="0"/>
              <a:t> </a:t>
            </a:r>
            <a:r>
              <a:rPr lang="it-IT" dirty="0" err="1"/>
              <a:t>deflection</a:t>
            </a:r>
            <a:r>
              <a:rPr lang="it-IT" dirty="0"/>
              <a:t> of the </a:t>
            </a:r>
            <a:r>
              <a:rPr lang="it-IT" dirty="0" err="1"/>
              <a:t>trailing</a:t>
            </a:r>
            <a:r>
              <a:rPr lang="it-IT" dirty="0"/>
              <a:t> </a:t>
            </a:r>
            <a:r>
              <a:rPr lang="it-IT" dirty="0" err="1"/>
              <a:t>bunches</a:t>
            </a:r>
            <a:r>
              <a:rPr lang="it-IT" dirty="0"/>
              <a:t>. </a:t>
            </a:r>
            <a:r>
              <a:rPr lang="it-IT" dirty="0" err="1"/>
              <a:t>Eventually</a:t>
            </a:r>
            <a:r>
              <a:rPr lang="it-IT" dirty="0"/>
              <a:t>, </a:t>
            </a:r>
            <a:r>
              <a:rPr lang="it-IT" dirty="0" err="1"/>
              <a:t>this</a:t>
            </a:r>
            <a:r>
              <a:rPr lang="it-IT" dirty="0"/>
              <a:t> </a:t>
            </a:r>
            <a:r>
              <a:rPr lang="it-IT" dirty="0" err="1"/>
              <a:t>process</a:t>
            </a:r>
            <a:r>
              <a:rPr lang="it-IT" dirty="0"/>
              <a:t> </a:t>
            </a:r>
            <a:r>
              <a:rPr lang="it-IT" dirty="0" err="1"/>
              <a:t>repeats</a:t>
            </a:r>
            <a:r>
              <a:rPr lang="it-IT" dirty="0"/>
              <a:t> </a:t>
            </a:r>
            <a:r>
              <a:rPr lang="it-IT" dirty="0" err="1"/>
              <a:t>itself</a:t>
            </a:r>
            <a:r>
              <a:rPr lang="it-IT" dirty="0"/>
              <a:t> in a </a:t>
            </a:r>
            <a:r>
              <a:rPr lang="it-IT" dirty="0" err="1"/>
              <a:t>cycle</a:t>
            </a:r>
            <a:r>
              <a:rPr lang="it-IT" dirty="0"/>
              <a:t> </a:t>
            </a:r>
            <a:r>
              <a:rPr lang="it-IT" dirty="0" err="1"/>
              <a:t>leading</a:t>
            </a:r>
            <a:r>
              <a:rPr lang="it-IT" dirty="0"/>
              <a:t> to an </a:t>
            </a:r>
            <a:r>
              <a:rPr lang="it-IT" dirty="0" err="1"/>
              <a:t>instability</a:t>
            </a:r>
            <a:r>
              <a:rPr lang="it-IT" dirty="0"/>
              <a:t>: the </a:t>
            </a:r>
            <a:r>
              <a:rPr lang="it-IT" dirty="0" err="1"/>
              <a:t>amplitude</a:t>
            </a:r>
            <a:r>
              <a:rPr lang="it-IT" dirty="0"/>
              <a:t> of the </a:t>
            </a:r>
            <a:r>
              <a:rPr lang="it-IT" dirty="0" err="1"/>
              <a:t>transverse</a:t>
            </a:r>
            <a:r>
              <a:rPr lang="it-IT" dirty="0"/>
              <a:t> </a:t>
            </a:r>
            <a:r>
              <a:rPr lang="it-IT" dirty="0" err="1"/>
              <a:t>oscillation</a:t>
            </a:r>
            <a:r>
              <a:rPr lang="it-IT" dirty="0"/>
              <a:t> </a:t>
            </a:r>
            <a:r>
              <a:rPr lang="it-IT" dirty="0" err="1"/>
              <a:t>grows</a:t>
            </a:r>
            <a:r>
              <a:rPr lang="it-IT" dirty="0"/>
              <a:t> </a:t>
            </a:r>
            <a:r>
              <a:rPr lang="it-IT" dirty="0" err="1"/>
              <a:t>without</a:t>
            </a:r>
            <a:r>
              <a:rPr lang="it-IT" dirty="0"/>
              <a:t> control</a:t>
            </a:r>
          </a:p>
          <a:p>
            <a:pPr marL="171450" indent="-171450">
              <a:buFont typeface="Arial" panose="020B0604020202020204" pitchFamily="34" charset="0"/>
              <a:buChar char="•"/>
            </a:pPr>
            <a:r>
              <a:rPr lang="it-IT" dirty="0"/>
              <a:t>In the short-range time-scale the slice-</a:t>
            </a:r>
            <a:r>
              <a:rPr lang="it-IT" dirty="0" err="1"/>
              <a:t>dependent</a:t>
            </a:r>
            <a:r>
              <a:rPr lang="it-IT" dirty="0"/>
              <a:t> </a:t>
            </a:r>
            <a:r>
              <a:rPr lang="it-IT" dirty="0" err="1"/>
              <a:t>deflection</a:t>
            </a:r>
            <a:r>
              <a:rPr lang="it-IT" dirty="0"/>
              <a:t> </a:t>
            </a:r>
            <a:r>
              <a:rPr lang="it-IT" dirty="0" err="1"/>
              <a:t>induced</a:t>
            </a:r>
            <a:r>
              <a:rPr lang="it-IT" dirty="0"/>
              <a:t> by the SRWF </a:t>
            </a:r>
            <a:r>
              <a:rPr lang="it-IT" dirty="0" err="1"/>
              <a:t>introduces</a:t>
            </a:r>
            <a:r>
              <a:rPr lang="it-IT" dirty="0"/>
              <a:t> a </a:t>
            </a:r>
            <a:r>
              <a:rPr lang="it-IT" dirty="0" err="1"/>
              <a:t>correlation</a:t>
            </a:r>
            <a:r>
              <a:rPr lang="it-IT" dirty="0"/>
              <a:t> </a:t>
            </a:r>
            <a:r>
              <a:rPr lang="it-IT" dirty="0" err="1"/>
              <a:t>between</a:t>
            </a:r>
            <a:r>
              <a:rPr lang="it-IT" dirty="0"/>
              <a:t> the </a:t>
            </a:r>
            <a:r>
              <a:rPr lang="it-IT" dirty="0" err="1"/>
              <a:t>longitudinal</a:t>
            </a:r>
            <a:r>
              <a:rPr lang="it-IT" dirty="0"/>
              <a:t> and </a:t>
            </a:r>
            <a:r>
              <a:rPr lang="it-IT" dirty="0" err="1"/>
              <a:t>transverse</a:t>
            </a:r>
            <a:r>
              <a:rPr lang="it-IT" dirty="0"/>
              <a:t> </a:t>
            </a:r>
            <a:r>
              <a:rPr lang="it-IT" dirty="0" err="1"/>
              <a:t>planes</a:t>
            </a:r>
            <a:r>
              <a:rPr lang="it-IT" dirty="0"/>
              <a:t> </a:t>
            </a:r>
            <a:r>
              <a:rPr lang="it-IT" dirty="0" err="1"/>
              <a:t>leading</a:t>
            </a:r>
            <a:r>
              <a:rPr lang="it-IT" dirty="0"/>
              <a:t> to a </a:t>
            </a:r>
            <a:r>
              <a:rPr lang="it-IT" dirty="0" err="1"/>
              <a:t>growth</a:t>
            </a:r>
            <a:r>
              <a:rPr lang="it-IT" dirty="0"/>
              <a:t> of the </a:t>
            </a:r>
            <a:r>
              <a:rPr lang="it-IT" dirty="0" err="1"/>
              <a:t>projected</a:t>
            </a:r>
            <a:r>
              <a:rPr lang="it-IT" dirty="0"/>
              <a:t> </a:t>
            </a:r>
            <a:r>
              <a:rPr lang="it-IT" dirty="0" err="1"/>
              <a:t>emittance</a:t>
            </a:r>
            <a:endParaRPr lang="en-US" dirty="0"/>
          </a:p>
        </p:txBody>
      </p:sp>
      <p:sp>
        <p:nvSpPr>
          <p:cNvPr id="4" name="Segnaposto numero diapositiva 3"/>
          <p:cNvSpPr>
            <a:spLocks noGrp="1"/>
          </p:cNvSpPr>
          <p:nvPr>
            <p:ph type="sldNum" sz="quarter" idx="5"/>
          </p:nvPr>
        </p:nvSpPr>
        <p:spPr/>
        <p:txBody>
          <a:bodyPr/>
          <a:lstStyle/>
          <a:p>
            <a:fld id="{C8C2A46C-B47A-4D0F-9F58-12981661E1C0}" type="slidenum">
              <a:rPr lang="en-US" smtClean="0"/>
              <a:t>28</a:t>
            </a:fld>
            <a:endParaRPr lang="en-US"/>
          </a:p>
        </p:txBody>
      </p:sp>
    </p:spTree>
    <p:extLst>
      <p:ext uri="{BB962C8B-B14F-4D97-AF65-F5344CB8AC3E}">
        <p14:creationId xmlns:p14="http://schemas.microsoft.com/office/powerpoint/2010/main" val="2822927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err="1"/>
              <a:t>Similarly</a:t>
            </a:r>
            <a:r>
              <a:rPr lang="it-IT" dirty="0"/>
              <a:t>, on the </a:t>
            </a:r>
            <a:r>
              <a:rPr lang="it-IT" dirty="0" err="1"/>
              <a:t>longitudinal</a:t>
            </a:r>
            <a:r>
              <a:rPr lang="it-IT" dirty="0"/>
              <a:t> </a:t>
            </a:r>
            <a:r>
              <a:rPr lang="it-IT" dirty="0" err="1"/>
              <a:t>plane</a:t>
            </a:r>
            <a:r>
              <a:rPr lang="it-IT" dirty="0"/>
              <a:t> </a:t>
            </a:r>
            <a:r>
              <a:rPr lang="it-IT" dirty="0" err="1"/>
              <a:t>particle</a:t>
            </a:r>
            <a:r>
              <a:rPr lang="it-IT" dirty="0"/>
              <a:t> </a:t>
            </a:r>
            <a:r>
              <a:rPr lang="it-IT" dirty="0" err="1"/>
              <a:t>exchange</a:t>
            </a:r>
            <a:r>
              <a:rPr lang="it-IT" dirty="0"/>
              <a:t> energy with the </a:t>
            </a:r>
            <a:r>
              <a:rPr lang="it-IT" dirty="0" err="1"/>
              <a:t>longitudinal</a:t>
            </a:r>
            <a:r>
              <a:rPr lang="it-IT" dirty="0"/>
              <a:t> wakefields </a:t>
            </a:r>
            <a:r>
              <a:rPr lang="it-IT" dirty="0" err="1"/>
              <a:t>which</a:t>
            </a:r>
            <a:r>
              <a:rPr lang="it-IT" dirty="0"/>
              <a:t> leads to </a:t>
            </a:r>
            <a:r>
              <a:rPr lang="it-IT" dirty="0" err="1"/>
              <a:t>bunch</a:t>
            </a:r>
            <a:r>
              <a:rPr lang="it-IT" dirty="0"/>
              <a:t> to </a:t>
            </a:r>
            <a:r>
              <a:rPr lang="it-IT" dirty="0" err="1"/>
              <a:t>bunch</a:t>
            </a:r>
            <a:r>
              <a:rPr lang="it-IT" dirty="0"/>
              <a:t> energy spread in the long-range time scale and intra-</a:t>
            </a:r>
            <a:r>
              <a:rPr lang="it-IT" dirty="0" err="1"/>
              <a:t>beam</a:t>
            </a:r>
            <a:r>
              <a:rPr lang="it-IT" dirty="0"/>
              <a:t> energy spread in the short range time scale</a:t>
            </a:r>
          </a:p>
        </p:txBody>
      </p:sp>
      <p:sp>
        <p:nvSpPr>
          <p:cNvPr id="4" name="Segnaposto numero diapositiva 3"/>
          <p:cNvSpPr>
            <a:spLocks noGrp="1"/>
          </p:cNvSpPr>
          <p:nvPr>
            <p:ph type="sldNum" sz="quarter" idx="5"/>
          </p:nvPr>
        </p:nvSpPr>
        <p:spPr/>
        <p:txBody>
          <a:bodyPr/>
          <a:lstStyle/>
          <a:p>
            <a:fld id="{C8C2A46C-B47A-4D0F-9F58-12981661E1C0}" type="slidenum">
              <a:rPr lang="en-US" smtClean="0"/>
              <a:t>29</a:t>
            </a:fld>
            <a:endParaRPr lang="en-US"/>
          </a:p>
        </p:txBody>
      </p:sp>
    </p:spTree>
    <p:extLst>
      <p:ext uri="{BB962C8B-B14F-4D97-AF65-F5344CB8AC3E}">
        <p14:creationId xmlns:p14="http://schemas.microsoft.com/office/powerpoint/2010/main" val="562282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err="1"/>
              <a:t>We</a:t>
            </a:r>
            <a:r>
              <a:rPr lang="it-IT" dirty="0"/>
              <a:t> </a:t>
            </a:r>
            <a:r>
              <a:rPr lang="it-IT" dirty="0" err="1"/>
              <a:t>should</a:t>
            </a:r>
            <a:r>
              <a:rPr lang="it-IT" dirty="0"/>
              <a:t> start by a quantitative </a:t>
            </a:r>
            <a:r>
              <a:rPr lang="it-IT" dirty="0" err="1"/>
              <a:t>description</a:t>
            </a:r>
            <a:r>
              <a:rPr lang="it-IT" dirty="0"/>
              <a:t> of </a:t>
            </a:r>
            <a:r>
              <a:rPr lang="it-IT" dirty="0" err="1"/>
              <a:t>our</a:t>
            </a:r>
            <a:r>
              <a:rPr lang="it-IT" dirty="0"/>
              <a:t> wakefields</a:t>
            </a:r>
          </a:p>
          <a:p>
            <a:pPr marL="171450" indent="-171450">
              <a:buFont typeface="Arial" panose="020B0604020202020204" pitchFamily="34" charset="0"/>
              <a:buChar char="•"/>
            </a:pPr>
            <a:r>
              <a:rPr lang="it-IT" dirty="0"/>
              <a:t>In the SR case the </a:t>
            </a:r>
            <a:r>
              <a:rPr lang="it-IT" dirty="0" err="1"/>
              <a:t>wakefunctions</a:t>
            </a:r>
            <a:r>
              <a:rPr lang="it-IT" dirty="0"/>
              <a:t> can be </a:t>
            </a:r>
            <a:r>
              <a:rPr lang="it-IT" dirty="0" err="1"/>
              <a:t>calculated</a:t>
            </a:r>
            <a:r>
              <a:rPr lang="it-IT" dirty="0"/>
              <a:t> by the </a:t>
            </a:r>
            <a:r>
              <a:rPr lang="it-IT" dirty="0" err="1"/>
              <a:t>geometric</a:t>
            </a:r>
            <a:r>
              <a:rPr lang="it-IT" dirty="0"/>
              <a:t> </a:t>
            </a:r>
            <a:r>
              <a:rPr lang="it-IT" dirty="0" err="1"/>
              <a:t>parameters</a:t>
            </a:r>
            <a:r>
              <a:rPr lang="it-IT" dirty="0"/>
              <a:t> of the </a:t>
            </a:r>
            <a:r>
              <a:rPr lang="it-IT" dirty="0" err="1"/>
              <a:t>cell</a:t>
            </a:r>
            <a:r>
              <a:rPr lang="it-IT" dirty="0"/>
              <a:t> and </a:t>
            </a:r>
            <a:r>
              <a:rPr lang="it-IT" dirty="0" err="1"/>
              <a:t>we</a:t>
            </a:r>
            <a:r>
              <a:rPr lang="it-IT" dirty="0"/>
              <a:t> can </a:t>
            </a:r>
            <a:r>
              <a:rPr lang="it-IT" dirty="0" err="1"/>
              <a:t>notice</a:t>
            </a:r>
            <a:r>
              <a:rPr lang="it-IT" dirty="0"/>
              <a:t> </a:t>
            </a:r>
            <a:r>
              <a:rPr lang="it-IT" dirty="0" err="1"/>
              <a:t>that</a:t>
            </a:r>
            <a:r>
              <a:rPr lang="it-IT" dirty="0"/>
              <a:t> </a:t>
            </a:r>
            <a:r>
              <a:rPr lang="it-IT" dirty="0" err="1"/>
              <a:t>such</a:t>
            </a:r>
            <a:r>
              <a:rPr lang="it-IT" dirty="0"/>
              <a:t> fields are </a:t>
            </a:r>
            <a:r>
              <a:rPr lang="it-IT" dirty="0" err="1"/>
              <a:t>sligthly</a:t>
            </a:r>
            <a:r>
              <a:rPr lang="it-IT" dirty="0"/>
              <a:t> </a:t>
            </a:r>
            <a:r>
              <a:rPr lang="it-IT" dirty="0" err="1"/>
              <a:t>stronger</a:t>
            </a:r>
            <a:r>
              <a:rPr lang="it-IT" dirty="0"/>
              <a:t> for the 3pi/4 mode (in </a:t>
            </a:r>
            <a:r>
              <a:rPr lang="it-IT" dirty="0" err="1"/>
              <a:t>solid</a:t>
            </a:r>
            <a:r>
              <a:rPr lang="it-IT" dirty="0"/>
              <a:t> lines) </a:t>
            </a:r>
          </a:p>
          <a:p>
            <a:pPr marL="171450" indent="-171450">
              <a:buFont typeface="Arial" panose="020B0604020202020204" pitchFamily="34" charset="0"/>
              <a:buChar char="•"/>
            </a:pPr>
            <a:r>
              <a:rPr lang="it-IT" dirty="0"/>
              <a:t>And the </a:t>
            </a:r>
            <a:r>
              <a:rPr lang="it-IT" dirty="0" err="1"/>
              <a:t>same</a:t>
            </a:r>
            <a:r>
              <a:rPr lang="it-IT" dirty="0"/>
              <a:t> </a:t>
            </a:r>
            <a:r>
              <a:rPr lang="it-IT" dirty="0" err="1"/>
              <a:t>is</a:t>
            </a:r>
            <a:r>
              <a:rPr lang="it-IT" dirty="0"/>
              <a:t> </a:t>
            </a:r>
            <a:r>
              <a:rPr lang="it-IT" dirty="0" err="1"/>
              <a:t>true</a:t>
            </a:r>
            <a:r>
              <a:rPr lang="it-IT" dirty="0"/>
              <a:t> for the R/Q of the </a:t>
            </a:r>
            <a:r>
              <a:rPr lang="it-IT" dirty="0" err="1"/>
              <a:t>higher</a:t>
            </a:r>
            <a:r>
              <a:rPr lang="it-IT" dirty="0"/>
              <a:t> </a:t>
            </a:r>
            <a:r>
              <a:rPr lang="it-IT" dirty="0" err="1"/>
              <a:t>order</a:t>
            </a:r>
            <a:r>
              <a:rPr lang="it-IT" dirty="0"/>
              <a:t> </a:t>
            </a:r>
            <a:r>
              <a:rPr lang="it-IT" dirty="0" err="1"/>
              <a:t>modes</a:t>
            </a:r>
            <a:r>
              <a:rPr lang="it-IT" dirty="0"/>
              <a:t> so me must be </a:t>
            </a:r>
            <a:r>
              <a:rPr lang="it-IT" dirty="0" err="1"/>
              <a:t>prepared</a:t>
            </a:r>
            <a:r>
              <a:rPr lang="it-IT" dirty="0"/>
              <a:t> more </a:t>
            </a:r>
            <a:r>
              <a:rPr lang="it-IT" dirty="0" err="1"/>
              <a:t>serious</a:t>
            </a:r>
            <a:r>
              <a:rPr lang="it-IT" dirty="0"/>
              <a:t> </a:t>
            </a:r>
            <a:r>
              <a:rPr lang="it-IT" dirty="0" err="1"/>
              <a:t>problems</a:t>
            </a:r>
            <a:endParaRPr lang="en-US" dirty="0"/>
          </a:p>
        </p:txBody>
      </p:sp>
      <p:sp>
        <p:nvSpPr>
          <p:cNvPr id="4" name="Segnaposto numero diapositiva 3"/>
          <p:cNvSpPr>
            <a:spLocks noGrp="1"/>
          </p:cNvSpPr>
          <p:nvPr>
            <p:ph type="sldNum" sz="quarter" idx="5"/>
          </p:nvPr>
        </p:nvSpPr>
        <p:spPr/>
        <p:txBody>
          <a:bodyPr/>
          <a:lstStyle/>
          <a:p>
            <a:fld id="{C8C2A46C-B47A-4D0F-9F58-12981661E1C0}" type="slidenum">
              <a:rPr lang="en-US" smtClean="0"/>
              <a:t>30</a:t>
            </a:fld>
            <a:endParaRPr lang="en-US"/>
          </a:p>
        </p:txBody>
      </p:sp>
    </p:spTree>
    <p:extLst>
      <p:ext uri="{BB962C8B-B14F-4D97-AF65-F5344CB8AC3E}">
        <p14:creationId xmlns:p14="http://schemas.microsoft.com/office/powerpoint/2010/main" val="2398223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following example takes into account the 250 GeV CM working point of the C3 linear collider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relevant parameters for our purposes can be read from this column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egnaposto numero diapositiva 3"/>
          <p:cNvSpPr>
            <a:spLocks noGrp="1"/>
          </p:cNvSpPr>
          <p:nvPr>
            <p:ph type="sldNum" sz="quarter" idx="5"/>
          </p:nvPr>
        </p:nvSpPr>
        <p:spPr/>
        <p:txBody>
          <a:bodyPr/>
          <a:lstStyle/>
          <a:p>
            <a:fld id="{61562055-0420-42F1-8323-0EA143501382}" type="slidenum">
              <a:rPr lang="en-US" smtClean="0"/>
              <a:t>31</a:t>
            </a:fld>
            <a:endParaRPr lang="en-US"/>
          </a:p>
        </p:txBody>
      </p:sp>
    </p:spTree>
    <p:extLst>
      <p:ext uri="{BB962C8B-B14F-4D97-AF65-F5344CB8AC3E}">
        <p14:creationId xmlns:p14="http://schemas.microsoft.com/office/powerpoint/2010/main" val="2265755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Here we investigate an injection error of 100 um in absence of mitigation techniques and </a:t>
            </a:r>
          </a:p>
          <a:p>
            <a:pPr marL="171450" indent="-171450">
              <a:buFont typeface="Arial" panose="020B0604020202020204" pitchFamily="34" charset="0"/>
              <a:buChar char="•"/>
            </a:pPr>
            <a:r>
              <a:rPr lang="en-US" dirty="0"/>
              <a:t>The plot shows the amplitude of the transverse oscillation and the energy for each one of the 133 bunches in the rf-macro pulse at the end of the linac.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Allow me a quick comment on the beam loading: I shouldn’t have included this effect as the loaded gradient already accounts for it. The reason why I did is to show that this effect is indeed strong and this energy droop is consistent with the beam power to rf power ratio</a:t>
            </a:r>
          </a:p>
          <a:p>
            <a:pPr marL="171450" indent="-171450">
              <a:buFont typeface="Arial" panose="020B0604020202020204" pitchFamily="34" charset="0"/>
              <a:buChar char="•"/>
            </a:pPr>
            <a:r>
              <a:rPr lang="en-US" dirty="0"/>
              <a:t>For the transverse oscillations, amplitudes are normalized to the value of the first bunch (which by causality doesn’t experience dipole wakes) showing grow factors ranging from 20k to 140k that require clearly require mitigation</a:t>
            </a:r>
          </a:p>
        </p:txBody>
      </p:sp>
      <p:sp>
        <p:nvSpPr>
          <p:cNvPr id="4" name="Segnaposto numero diapositiva 3"/>
          <p:cNvSpPr>
            <a:spLocks noGrp="1"/>
          </p:cNvSpPr>
          <p:nvPr>
            <p:ph type="sldNum" sz="quarter" idx="5"/>
          </p:nvPr>
        </p:nvSpPr>
        <p:spPr/>
        <p:txBody>
          <a:bodyPr/>
          <a:lstStyle/>
          <a:p>
            <a:fld id="{61562055-0420-42F1-8323-0EA143501382}" type="slidenum">
              <a:rPr lang="en-US" smtClean="0"/>
              <a:t>32</a:t>
            </a:fld>
            <a:endParaRPr lang="en-US"/>
          </a:p>
        </p:txBody>
      </p:sp>
    </p:spTree>
    <p:extLst>
      <p:ext uri="{BB962C8B-B14F-4D97-AF65-F5344CB8AC3E}">
        <p14:creationId xmlns:p14="http://schemas.microsoft.com/office/powerpoint/2010/main" val="198678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is possible to demonstrate that the motion becomes highly unstable when the ratio of the HOM frequency and the bunch repetition rate is close to an integer as the mode and the pulsed beam fulfill a resonant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possible mitigation scheme, </a:t>
            </a:r>
            <a:r>
              <a:rPr lang="en-US" baseline="0" dirty="0"/>
              <a:t>known as frequency spread</a:t>
            </a:r>
            <a:r>
              <a:rPr lang="en-US" dirty="0"/>
              <a:t>, </a:t>
            </a:r>
            <a:r>
              <a:rPr lang="en-US" baseline="0" dirty="0"/>
              <a:t>consists in applying small changes to the nominal geometry of the cavity so that the mode will appear with different frequencies in subsequent </a:t>
            </a:r>
            <a:r>
              <a:rPr lang="en-US" baseline="0" dirty="0" err="1"/>
              <a:t>linac</a:t>
            </a:r>
            <a:r>
              <a:rPr lang="en-US" baseline="0" dirty="0"/>
              <a:t> sections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Such fluctuations break the coherent interplay of the pulsed beam with the mode</a:t>
            </a:r>
          </a:p>
          <a:p>
            <a:pPr marL="171450" indent="-171450">
              <a:buFont typeface="Arial" panose="020B0604020202020204" pitchFamily="34" charset="0"/>
              <a:buChar char="•"/>
            </a:pPr>
            <a:r>
              <a:rPr lang="en-US" dirty="0"/>
              <a:t>Repeating the previous simulation with frequency spread. </a:t>
            </a:r>
            <a:r>
              <a:rPr lang="en-US" baseline="0" dirty="0"/>
              <a:t>We can observe that, since all the normalized amplitudes are close to 1, </a:t>
            </a:r>
            <a:r>
              <a:rPr lang="en-US" sz="1200" b="0" i="0" kern="1200" dirty="0">
                <a:solidFill>
                  <a:schemeClr val="tx1"/>
                </a:solidFill>
                <a:effectLst/>
                <a:latin typeface="+mn-lt"/>
                <a:ea typeface="+mn-ea"/>
                <a:cs typeface="+mn-cs"/>
              </a:rPr>
              <a:t>breaking the interaction pattern cancels the BBU-effects completely</a:t>
            </a:r>
            <a:endParaRPr lang="en-US" dirty="0"/>
          </a:p>
        </p:txBody>
      </p:sp>
      <p:sp>
        <p:nvSpPr>
          <p:cNvPr id="4" name="Segnaposto numero diapositiva 3"/>
          <p:cNvSpPr>
            <a:spLocks noGrp="1"/>
          </p:cNvSpPr>
          <p:nvPr>
            <p:ph type="sldNum" sz="quarter" idx="5"/>
          </p:nvPr>
        </p:nvSpPr>
        <p:spPr/>
        <p:txBody>
          <a:bodyPr/>
          <a:lstStyle/>
          <a:p>
            <a:fld id="{61562055-0420-42F1-8323-0EA143501382}" type="slidenum">
              <a:rPr lang="en-US" smtClean="0"/>
              <a:t>33</a:t>
            </a:fld>
            <a:endParaRPr lang="en-US"/>
          </a:p>
        </p:txBody>
      </p:sp>
    </p:spTree>
    <p:extLst>
      <p:ext uri="{BB962C8B-B14F-4D97-AF65-F5344CB8AC3E}">
        <p14:creationId xmlns:p14="http://schemas.microsoft.com/office/powerpoint/2010/main" val="1554107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a:t>The last bit </a:t>
            </a:r>
            <a:r>
              <a:rPr lang="it-IT" dirty="0" err="1"/>
              <a:t>that</a:t>
            </a:r>
            <a:r>
              <a:rPr lang="it-IT" dirty="0"/>
              <a:t> I </a:t>
            </a:r>
            <a:r>
              <a:rPr lang="it-IT" dirty="0" err="1"/>
              <a:t>want</a:t>
            </a:r>
            <a:r>
              <a:rPr lang="it-IT" dirty="0"/>
              <a:t> to show </a:t>
            </a:r>
            <a:r>
              <a:rPr lang="it-IT" dirty="0" err="1"/>
              <a:t>is</a:t>
            </a:r>
            <a:r>
              <a:rPr lang="it-IT" dirty="0"/>
              <a:t> an extension of the capabilities of </a:t>
            </a:r>
            <a:r>
              <a:rPr lang="it-IT" dirty="0" err="1"/>
              <a:t>our</a:t>
            </a:r>
            <a:r>
              <a:rPr lang="it-IT" dirty="0"/>
              <a:t> </a:t>
            </a:r>
            <a:r>
              <a:rPr lang="it-IT" dirty="0" err="1"/>
              <a:t>simulations</a:t>
            </a:r>
            <a:r>
              <a:rPr lang="it-IT" dirty="0"/>
              <a:t> in </a:t>
            </a:r>
            <a:r>
              <a:rPr lang="it-IT" dirty="0" err="1"/>
              <a:t>order</a:t>
            </a:r>
            <a:r>
              <a:rPr lang="it-IT" dirty="0"/>
              <a:t> to include </a:t>
            </a:r>
            <a:r>
              <a:rPr lang="it-IT" dirty="0" err="1"/>
              <a:t>simultaneously</a:t>
            </a:r>
            <a:r>
              <a:rPr lang="it-IT" dirty="0"/>
              <a:t> </a:t>
            </a:r>
            <a:r>
              <a:rPr lang="it-IT" dirty="0" err="1"/>
              <a:t>space</a:t>
            </a:r>
            <a:r>
              <a:rPr lang="it-IT" dirty="0"/>
              <a:t> </a:t>
            </a:r>
            <a:r>
              <a:rPr lang="it-IT" dirty="0" err="1"/>
              <a:t>charge</a:t>
            </a:r>
            <a:r>
              <a:rPr lang="it-IT" dirty="0"/>
              <a:t>, sr and long range wakefields in the </a:t>
            </a:r>
            <a:r>
              <a:rPr lang="it-IT" dirty="0" err="1"/>
              <a:t>same</a:t>
            </a:r>
            <a:r>
              <a:rPr lang="it-IT" dirty="0"/>
              <a:t> </a:t>
            </a:r>
            <a:r>
              <a:rPr lang="it-IT" dirty="0" err="1"/>
              <a:t>simulations</a:t>
            </a:r>
            <a:r>
              <a:rPr lang="it-IT" dirty="0"/>
              <a:t> and </a:t>
            </a:r>
            <a:r>
              <a:rPr lang="it-IT" dirty="0" err="1"/>
              <a:t>observe</a:t>
            </a:r>
            <a:r>
              <a:rPr lang="it-IT" dirty="0"/>
              <a:t> some of </a:t>
            </a:r>
            <a:r>
              <a:rPr lang="it-IT" dirty="0" err="1"/>
              <a:t>their</a:t>
            </a:r>
            <a:r>
              <a:rPr lang="it-IT" dirty="0"/>
              <a:t> </a:t>
            </a:r>
            <a:r>
              <a:rPr lang="it-IT" dirty="0" err="1"/>
              <a:t>subtle</a:t>
            </a:r>
            <a:r>
              <a:rPr lang="it-IT" dirty="0"/>
              <a:t> </a:t>
            </a:r>
            <a:r>
              <a:rPr lang="it-IT" dirty="0" err="1"/>
              <a:t>interplays</a:t>
            </a:r>
            <a:endParaRPr lang="it-IT" dirty="0"/>
          </a:p>
          <a:p>
            <a:pPr marL="171450" indent="-171450">
              <a:buFont typeface="Arial" panose="020B0604020202020204" pitchFamily="34" charset="0"/>
              <a:buChar char="•"/>
            </a:pPr>
            <a:r>
              <a:rPr lang="it-IT" dirty="0"/>
              <a:t>Here </a:t>
            </a:r>
            <a:r>
              <a:rPr lang="it-IT" dirty="0" err="1"/>
              <a:t>we</a:t>
            </a:r>
            <a:r>
              <a:rPr lang="it-IT" dirty="0"/>
              <a:t> are </a:t>
            </a:r>
            <a:r>
              <a:rPr lang="it-IT" dirty="0" err="1"/>
              <a:t>considering</a:t>
            </a:r>
            <a:r>
              <a:rPr lang="it-IT" dirty="0"/>
              <a:t> </a:t>
            </a:r>
            <a:r>
              <a:rPr lang="it-IT" dirty="0" err="1"/>
              <a:t>again</a:t>
            </a:r>
            <a:r>
              <a:rPr lang="it-IT" dirty="0"/>
              <a:t> the </a:t>
            </a:r>
            <a:r>
              <a:rPr lang="it-IT" dirty="0" err="1"/>
              <a:t>same</a:t>
            </a:r>
            <a:r>
              <a:rPr lang="it-IT" dirty="0"/>
              <a:t> scenario from the </a:t>
            </a:r>
            <a:r>
              <a:rPr lang="it-IT" dirty="0" err="1"/>
              <a:t>previous</a:t>
            </a:r>
            <a:r>
              <a:rPr lang="it-IT" dirty="0"/>
              <a:t> slide </a:t>
            </a:r>
            <a:r>
              <a:rPr lang="it-IT" dirty="0" err="1"/>
              <a:t>ust</a:t>
            </a:r>
            <a:r>
              <a:rPr lang="it-IT" dirty="0"/>
              <a:t> </a:t>
            </a:r>
            <a:r>
              <a:rPr lang="it-IT" dirty="0" err="1"/>
              <a:t>without</a:t>
            </a:r>
            <a:r>
              <a:rPr lang="it-IT" dirty="0"/>
              <a:t> </a:t>
            </a:r>
            <a:r>
              <a:rPr lang="it-IT" dirty="0" err="1"/>
              <a:t>correction</a:t>
            </a:r>
            <a:r>
              <a:rPr lang="it-IT" dirty="0"/>
              <a:t> </a:t>
            </a:r>
            <a:r>
              <a:rPr lang="it-IT" dirty="0" err="1"/>
              <a:t>magnets</a:t>
            </a:r>
            <a:r>
              <a:rPr lang="it-IT" dirty="0"/>
              <a:t> </a:t>
            </a:r>
            <a:r>
              <a:rPr lang="it-IT" dirty="0" err="1"/>
              <a:t>but</a:t>
            </a:r>
            <a:r>
              <a:rPr lang="it-IT" dirty="0"/>
              <a:t> </a:t>
            </a:r>
            <a:r>
              <a:rPr lang="it-IT" dirty="0" err="1"/>
              <a:t>we</a:t>
            </a:r>
            <a:r>
              <a:rPr lang="it-IT" dirty="0"/>
              <a:t> accelerate a </a:t>
            </a:r>
            <a:r>
              <a:rPr lang="it-IT" dirty="0" err="1"/>
              <a:t>train</a:t>
            </a:r>
            <a:r>
              <a:rPr lang="it-IT" dirty="0"/>
              <a:t> of 100 </a:t>
            </a:r>
            <a:r>
              <a:rPr lang="it-IT" dirty="0" err="1"/>
              <a:t>bunches</a:t>
            </a:r>
            <a:r>
              <a:rPr lang="it-IT" dirty="0"/>
              <a:t> to </a:t>
            </a:r>
            <a:r>
              <a:rPr lang="it-IT" dirty="0" err="1"/>
              <a:t>observe</a:t>
            </a:r>
            <a:r>
              <a:rPr lang="it-IT" dirty="0"/>
              <a:t>, ina </a:t>
            </a:r>
            <a:r>
              <a:rPr lang="it-IT" dirty="0" err="1"/>
              <a:t>ddition</a:t>
            </a:r>
            <a:r>
              <a:rPr lang="it-IT" dirty="0"/>
              <a:t> </a:t>
            </a:r>
            <a:r>
              <a:rPr lang="it-IT" dirty="0" err="1"/>
              <a:t>their</a:t>
            </a:r>
            <a:r>
              <a:rPr lang="it-IT" dirty="0"/>
              <a:t> </a:t>
            </a:r>
            <a:r>
              <a:rPr lang="it-IT" dirty="0" err="1"/>
              <a:t>mutual</a:t>
            </a:r>
            <a:r>
              <a:rPr lang="it-IT" dirty="0"/>
              <a:t> </a:t>
            </a:r>
            <a:r>
              <a:rPr lang="it-IT" dirty="0" err="1"/>
              <a:t>coupling</a:t>
            </a:r>
            <a:r>
              <a:rPr lang="it-IT" dirty="0"/>
              <a:t>.</a:t>
            </a:r>
          </a:p>
          <a:p>
            <a:pPr marL="171450" indent="-171450">
              <a:buFont typeface="Arial" panose="020B0604020202020204" pitchFamily="34" charset="0"/>
              <a:buChar char="•"/>
            </a:pPr>
            <a:r>
              <a:rPr lang="it-IT" dirty="0"/>
              <a:t>A </a:t>
            </a:r>
            <a:r>
              <a:rPr lang="it-IT" dirty="0" err="1"/>
              <a:t>subtle</a:t>
            </a:r>
            <a:r>
              <a:rPr lang="it-IT" dirty="0"/>
              <a:t> </a:t>
            </a:r>
            <a:r>
              <a:rPr lang="it-IT" dirty="0" err="1"/>
              <a:t>effect</a:t>
            </a:r>
            <a:r>
              <a:rPr lang="it-IT" dirty="0"/>
              <a:t> </a:t>
            </a:r>
            <a:r>
              <a:rPr lang="it-IT" dirty="0" err="1"/>
              <a:t>that</a:t>
            </a:r>
            <a:r>
              <a:rPr lang="it-IT" dirty="0"/>
              <a:t> </a:t>
            </a:r>
            <a:r>
              <a:rPr lang="it-IT" dirty="0" err="1"/>
              <a:t>we</a:t>
            </a:r>
            <a:r>
              <a:rPr lang="it-IT" dirty="0"/>
              <a:t> </a:t>
            </a:r>
            <a:r>
              <a:rPr lang="it-IT" dirty="0" err="1"/>
              <a:t>notice</a:t>
            </a:r>
            <a:r>
              <a:rPr lang="it-IT" dirty="0"/>
              <a:t> </a:t>
            </a:r>
            <a:r>
              <a:rPr lang="it-IT" dirty="0" err="1"/>
              <a:t>is</a:t>
            </a:r>
            <a:r>
              <a:rPr lang="it-IT" dirty="0"/>
              <a:t> </a:t>
            </a:r>
            <a:r>
              <a:rPr lang="it-IT" dirty="0" err="1"/>
              <a:t>that</a:t>
            </a:r>
            <a:r>
              <a:rPr lang="it-IT" dirty="0"/>
              <a:t> the </a:t>
            </a:r>
            <a:r>
              <a:rPr lang="it-IT" dirty="0" err="1"/>
              <a:t>bunch</a:t>
            </a:r>
            <a:r>
              <a:rPr lang="it-IT" dirty="0"/>
              <a:t> to </a:t>
            </a:r>
            <a:r>
              <a:rPr lang="it-IT" dirty="0" err="1"/>
              <a:t>bunch</a:t>
            </a:r>
            <a:r>
              <a:rPr lang="it-IT" dirty="0"/>
              <a:t> energy </a:t>
            </a:r>
            <a:r>
              <a:rPr lang="it-IT" dirty="0" err="1"/>
              <a:t>variations</a:t>
            </a:r>
            <a:r>
              <a:rPr lang="it-IT" dirty="0"/>
              <a:t> due to the </a:t>
            </a:r>
            <a:r>
              <a:rPr lang="it-IT" dirty="0" err="1"/>
              <a:t>beam</a:t>
            </a:r>
            <a:r>
              <a:rPr lang="it-IT" dirty="0"/>
              <a:t> loading </a:t>
            </a:r>
            <a:r>
              <a:rPr lang="it-IT" dirty="0" err="1"/>
              <a:t>affect</a:t>
            </a:r>
            <a:r>
              <a:rPr lang="it-IT" dirty="0"/>
              <a:t> the </a:t>
            </a:r>
            <a:r>
              <a:rPr lang="it-IT" dirty="0" err="1"/>
              <a:t>beam</a:t>
            </a:r>
            <a:r>
              <a:rPr lang="it-IT" dirty="0"/>
              <a:t> </a:t>
            </a:r>
            <a:r>
              <a:rPr lang="it-IT" dirty="0" err="1"/>
              <a:t>trajectories</a:t>
            </a:r>
            <a:r>
              <a:rPr lang="it-IT" dirty="0"/>
              <a:t> so </a:t>
            </a:r>
            <a:r>
              <a:rPr lang="it-IT" dirty="0" err="1"/>
              <a:t>that</a:t>
            </a:r>
            <a:r>
              <a:rPr lang="it-IT" dirty="0"/>
              <a:t> one </a:t>
            </a:r>
            <a:r>
              <a:rPr lang="it-IT" dirty="0" err="1"/>
              <a:t>observes</a:t>
            </a:r>
            <a:r>
              <a:rPr lang="it-IT" dirty="0"/>
              <a:t> </a:t>
            </a:r>
            <a:r>
              <a:rPr lang="it-IT" dirty="0" err="1"/>
              <a:t>slightly</a:t>
            </a:r>
            <a:r>
              <a:rPr lang="it-IT" dirty="0"/>
              <a:t> </a:t>
            </a:r>
            <a:r>
              <a:rPr lang="it-IT" dirty="0" err="1"/>
              <a:t>different</a:t>
            </a:r>
            <a:r>
              <a:rPr lang="it-IT" dirty="0"/>
              <a:t> </a:t>
            </a:r>
            <a:r>
              <a:rPr lang="it-IT" dirty="0" err="1"/>
              <a:t>emittances</a:t>
            </a:r>
            <a:r>
              <a:rPr lang="it-IT" dirty="0"/>
              <a:t> </a:t>
            </a:r>
            <a:r>
              <a:rPr lang="it-IT" dirty="0" err="1"/>
              <a:t>between</a:t>
            </a:r>
            <a:r>
              <a:rPr lang="it-IT" dirty="0"/>
              <a:t> the first and the last </a:t>
            </a:r>
            <a:r>
              <a:rPr lang="it-IT" dirty="0" err="1"/>
              <a:t>bunch</a:t>
            </a:r>
            <a:r>
              <a:rPr lang="it-IT" dirty="0"/>
              <a:t> of the RF </a:t>
            </a:r>
            <a:r>
              <a:rPr lang="it-IT" dirty="0" err="1"/>
              <a:t>pulse</a:t>
            </a:r>
            <a:endParaRPr lang="it-IT" dirty="0"/>
          </a:p>
          <a:p>
            <a:pPr marL="171450" indent="-171450">
              <a:buFont typeface="Arial" panose="020B0604020202020204" pitchFamily="34" charset="0"/>
              <a:buChar char="•"/>
            </a:pPr>
            <a:endParaRPr lang="it-IT" dirty="0"/>
          </a:p>
          <a:p>
            <a:pPr marL="171450" indent="-171450">
              <a:buFont typeface="Arial" panose="020B0604020202020204" pitchFamily="34" charset="0"/>
              <a:buChar char="•"/>
            </a:pPr>
            <a:endParaRPr lang="it-IT" dirty="0"/>
          </a:p>
          <a:p>
            <a:pPr marL="171450" indent="-171450">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C8C2A46C-B47A-4D0F-9F58-12981661E1C0}" type="slidenum">
              <a:rPr lang="en-US" smtClean="0"/>
              <a:t>34</a:t>
            </a:fld>
            <a:endParaRPr lang="en-US"/>
          </a:p>
        </p:txBody>
      </p:sp>
    </p:spTree>
    <p:extLst>
      <p:ext uri="{BB962C8B-B14F-4D97-AF65-F5344CB8AC3E}">
        <p14:creationId xmlns:p14="http://schemas.microsoft.com/office/powerpoint/2010/main" val="2384214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want to thank my supervisors prof. MM and LP but also I want to acknowledge all the people with whom</a:t>
            </a:r>
            <a:r>
              <a:rPr lang="en-US" baseline="0" dirty="0"/>
              <a:t> I had positive scientific discussions during daily work, meetings and workshops</a:t>
            </a:r>
            <a:endParaRPr lang="en-US" dirty="0"/>
          </a:p>
          <a:p>
            <a:pPr marL="0" indent="0">
              <a:buFont typeface="Arial" panose="020B0604020202020204" pitchFamily="34" charset="0"/>
              <a:buNone/>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35</a:t>
            </a:fld>
            <a:endParaRPr lang="en-US"/>
          </a:p>
        </p:txBody>
      </p:sp>
    </p:spTree>
    <p:extLst>
      <p:ext uri="{BB962C8B-B14F-4D97-AF65-F5344CB8AC3E}">
        <p14:creationId xmlns:p14="http://schemas.microsoft.com/office/powerpoint/2010/main" val="238866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What’s</a:t>
            </a:r>
            <a:r>
              <a:rPr lang="it-IT" dirty="0"/>
              <a:t> </a:t>
            </a:r>
            <a:r>
              <a:rPr lang="it-IT" dirty="0" err="1"/>
              <a:t>next</a:t>
            </a:r>
            <a:r>
              <a:rPr lang="it-IT" dirty="0"/>
              <a:t>? </a:t>
            </a:r>
            <a:r>
              <a:rPr lang="it-IT" dirty="0" err="1"/>
              <a:t>Research</a:t>
            </a:r>
            <a:r>
              <a:rPr lang="it-IT" dirty="0"/>
              <a:t> goals for </a:t>
            </a:r>
            <a:r>
              <a:rPr lang="it-IT" dirty="0" err="1"/>
              <a:t>my</a:t>
            </a:r>
            <a:r>
              <a:rPr lang="it-IT" dirty="0"/>
              <a:t> postdoc</a:t>
            </a:r>
            <a:endParaRPr lang="en-US" dirty="0"/>
          </a:p>
        </p:txBody>
      </p:sp>
      <p:sp>
        <p:nvSpPr>
          <p:cNvPr id="4" name="Segnaposto numero diapositiva 3"/>
          <p:cNvSpPr>
            <a:spLocks noGrp="1"/>
          </p:cNvSpPr>
          <p:nvPr>
            <p:ph type="sldNum" sz="quarter" idx="5"/>
          </p:nvPr>
        </p:nvSpPr>
        <p:spPr/>
        <p:txBody>
          <a:bodyPr/>
          <a:lstStyle/>
          <a:p>
            <a:fld id="{25C686A9-6F14-8749-8EDD-000CD18B3D6C}" type="slidenum">
              <a:rPr lang="en-US" smtClean="0"/>
              <a:t>3</a:t>
            </a:fld>
            <a:endParaRPr lang="en-US"/>
          </a:p>
        </p:txBody>
      </p:sp>
    </p:spTree>
    <p:extLst>
      <p:ext uri="{BB962C8B-B14F-4D97-AF65-F5344CB8AC3E}">
        <p14:creationId xmlns:p14="http://schemas.microsoft.com/office/powerpoint/2010/main" val="67309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Larger picture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work takes place in the framework of an international collaboration </a:t>
            </a:r>
          </a:p>
          <a:p>
            <a:pPr marL="171450" indent="-171450">
              <a:buFont typeface="Arial" panose="020B0604020202020204" pitchFamily="34" charset="0"/>
              <a:buChar char="•"/>
            </a:pPr>
            <a:r>
              <a:rPr lang="en-US" dirty="0"/>
              <a:t>The partners involved share the interest in exploiting advanced accelerator and beam physics concepts in order to realize state-of-the-art</a:t>
            </a:r>
            <a:r>
              <a:rPr lang="en-US" baseline="0" dirty="0"/>
              <a:t> </a:t>
            </a:r>
            <a:r>
              <a:rPr lang="en-US" dirty="0"/>
              <a:t>facilities based on high brightness electron linear accelerators</a:t>
            </a:r>
          </a:p>
          <a:p>
            <a:pPr marL="171450" indent="-171450">
              <a:buFont typeface="Arial" panose="020B0604020202020204" pitchFamily="34" charset="0"/>
              <a:buChar char="•"/>
            </a:pPr>
            <a:r>
              <a:rPr lang="en-US" dirty="0"/>
              <a:t>The main initiatives of the collaboration are addressed to compact, particle-driven radiation sources such as FEL and ICS machines but there is, in addition,</a:t>
            </a:r>
            <a:r>
              <a:rPr lang="en-US" baseline="0" dirty="0"/>
              <a:t> a strong interest for high luminosity lepton colliders</a:t>
            </a:r>
          </a:p>
          <a:p>
            <a:pPr marL="171450" indent="-171450">
              <a:buFont typeface="Arial" panose="020B0604020202020204" pitchFamily="34" charset="0"/>
              <a:buChar char="•"/>
            </a:pPr>
            <a:r>
              <a:rPr lang="en-US" dirty="0"/>
              <a:t>In this context, our research group contributes to the beam dynamics studies with a special dedication for the collective effects</a:t>
            </a:r>
            <a:r>
              <a:rPr lang="en-US" baseline="0" dirty="0"/>
              <a:t> attributed to space charge forces and </a:t>
            </a:r>
            <a:r>
              <a:rPr lang="en-US" baseline="0" dirty="0" err="1"/>
              <a:t>wakefileds</a:t>
            </a:r>
            <a:r>
              <a:rPr lang="en-US" baseline="0" dirty="0"/>
              <a:t>. The former describe the field produced and experienced by the charged beam itself whereas the latter is responsible for the interaction of the beam with the surrounding environment</a:t>
            </a: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4</a:t>
            </a:fld>
            <a:endParaRPr lang="en-US"/>
          </a:p>
        </p:txBody>
      </p:sp>
    </p:spTree>
    <p:extLst>
      <p:ext uri="{BB962C8B-B14F-4D97-AF65-F5344CB8AC3E}">
        <p14:creationId xmlns:p14="http://schemas.microsoft.com/office/powerpoint/2010/main" val="115192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6D brightness is a quantity that provides information on the beam intensity, spectrum and solid angle as it depends on the peak current, the energy spread and the rms emittances.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brightness is</a:t>
            </a:r>
            <a:r>
              <a:rPr lang="en-US" baseline="0" dirty="0"/>
              <a:t> thus a measure of the 6D phase space density and crucially impacts the quality of the radiation in electron-driven light 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addition, the rms emittance</a:t>
            </a:r>
            <a:r>
              <a:rPr lang="en-US" baseline="0" dirty="0"/>
              <a:t>s </a:t>
            </a:r>
            <a:r>
              <a:rPr lang="en-US" dirty="0"/>
              <a:t>account for the transverse phase space area as well as its distortion which allows to describe</a:t>
            </a:r>
            <a:r>
              <a:rPr lang="en-US" baseline="0" dirty="0"/>
              <a:t> </a:t>
            </a:r>
            <a:r>
              <a:rPr lang="en-US" dirty="0"/>
              <a:t>the confinement of the beam nearby</a:t>
            </a:r>
            <a:r>
              <a:rPr lang="en-US" baseline="0" dirty="0"/>
              <a:t> the reference trajectory</a:t>
            </a:r>
          </a:p>
          <a:p>
            <a:pPr marL="171450" indent="-171450">
              <a:buFont typeface="Arial" panose="020B0604020202020204" pitchFamily="34" charset="0"/>
              <a:buChar char="•"/>
            </a:pPr>
            <a:r>
              <a:rPr lang="en-US" dirty="0"/>
              <a:t>High brightness electron beams are typically produced by rf photoinjectors where the photo-</a:t>
            </a:r>
            <a:r>
              <a:rPr lang="en-US" baseline="0" dirty="0"/>
              <a:t>emission occurs inside a SW multi-cell cavity </a:t>
            </a:r>
            <a:r>
              <a:rPr lang="en-US" dirty="0"/>
              <a:t>which </a:t>
            </a:r>
            <a:r>
              <a:rPr lang="en-US" baseline="0" dirty="0"/>
              <a:t>rapidly accelerates the particles acting against the intense repulsive intra-beam forces</a:t>
            </a:r>
          </a:p>
          <a:p>
            <a:pPr marL="171450" indent="-171450">
              <a:buFont typeface="Arial" panose="020B0604020202020204" pitchFamily="34" charset="0"/>
              <a:buChar char="•"/>
            </a:pPr>
            <a:r>
              <a:rPr lang="en-US" dirty="0"/>
              <a:t>Photoinjectors also exist in the hybrid configuration which combines a SW and a TW section through a coupling cell</a:t>
            </a:r>
          </a:p>
          <a:p>
            <a:pPr marL="171450" indent="-171450">
              <a:buFont typeface="Arial" panose="020B0604020202020204" pitchFamily="34" charset="0"/>
              <a:buChar char="•"/>
            </a:pPr>
            <a:r>
              <a:rPr lang="en-US" dirty="0"/>
              <a:t>The SW section still provides for the energy gain, a</a:t>
            </a:r>
            <a:r>
              <a:rPr lang="en-US" baseline="0" dirty="0"/>
              <a:t> solenoid magnet introduces transverse focusing and emittance control as in the case of conventional rf guns whereas the TW can provide longitudinal focusing</a:t>
            </a:r>
            <a:endParaRPr lang="en-US" dirty="0"/>
          </a:p>
          <a:p>
            <a:pPr marL="171450" indent="-171450">
              <a:buFont typeface="Arial" panose="020B0604020202020204" pitchFamily="34" charset="0"/>
              <a:buChar char="•"/>
            </a:pPr>
            <a:r>
              <a:rPr lang="en-US" dirty="0"/>
              <a:t>In fact, the peculiarity of this device is that the field in the two sections is 90 degrees out of phase which introduces an energy-time correlation so that,</a:t>
            </a:r>
            <a:r>
              <a:rPr lang="en-US" baseline="0" dirty="0"/>
              <a:t> as t</a:t>
            </a:r>
            <a:r>
              <a:rPr lang="en-US" dirty="0"/>
              <a:t>he beam propagates </a:t>
            </a:r>
            <a:r>
              <a:rPr lang="en-US" baseline="0" dirty="0"/>
              <a:t>in a drift space, it experiences a ballistic compresses which enhances the peak current with a positive impact on the brightness</a:t>
            </a:r>
          </a:p>
          <a:p>
            <a:endParaRPr lang="en-US" dirty="0"/>
          </a:p>
        </p:txBody>
      </p:sp>
      <p:sp>
        <p:nvSpPr>
          <p:cNvPr id="4" name="Segnaposto numero diapositiva 3"/>
          <p:cNvSpPr>
            <a:spLocks noGrp="1"/>
          </p:cNvSpPr>
          <p:nvPr>
            <p:ph type="sldNum" sz="quarter" idx="5"/>
          </p:nvPr>
        </p:nvSpPr>
        <p:spPr/>
        <p:txBody>
          <a:bodyPr/>
          <a:lstStyle/>
          <a:p>
            <a:fld id="{25C686A9-6F14-8749-8EDD-000CD18B3D6C}" type="slidenum">
              <a:rPr lang="en-US" smtClean="0"/>
              <a:t>5</a:t>
            </a:fld>
            <a:endParaRPr lang="en-US"/>
          </a:p>
        </p:txBody>
      </p:sp>
    </p:spTree>
    <p:extLst>
      <p:ext uri="{BB962C8B-B14F-4D97-AF65-F5344CB8AC3E}">
        <p14:creationId xmlns:p14="http://schemas.microsoft.com/office/powerpoint/2010/main" val="2397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25C686A9-6F14-8749-8EDD-000CD18B3D6C}" type="slidenum">
              <a:rPr lang="en-US" smtClean="0"/>
              <a:t>6</a:t>
            </a:fld>
            <a:endParaRPr lang="en-US"/>
          </a:p>
        </p:txBody>
      </p:sp>
    </p:spTree>
    <p:extLst>
      <p:ext uri="{BB962C8B-B14F-4D97-AF65-F5344CB8AC3E}">
        <p14:creationId xmlns:p14="http://schemas.microsoft.com/office/powerpoint/2010/main" val="21490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noProof="0" dirty="0"/>
              <a:t>MOTHRA is an on-campus lab at UCLA that performs studies for the development of high gradient rf accelerators. In particular the beamline sketched here is under development and it aims to investigate the attainable beam brightness of cryogenic photocathodes by use of a half cell gun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noProof="0" dirty="0"/>
              <a:t>The latter will establish a proof-of-principle for the operation of cryogenic rf guns and a stepping stone for the actual 1.6 cell photoinjector foreseen by the UCXFEL</a:t>
            </a:r>
          </a:p>
        </p:txBody>
      </p:sp>
      <p:sp>
        <p:nvSpPr>
          <p:cNvPr id="4" name="Segnaposto numero diapositiva 3"/>
          <p:cNvSpPr>
            <a:spLocks noGrp="1"/>
          </p:cNvSpPr>
          <p:nvPr>
            <p:ph type="sldNum" sz="quarter" idx="10"/>
          </p:nvPr>
        </p:nvSpPr>
        <p:spPr/>
        <p:txBody>
          <a:bodyPr/>
          <a:lstStyle/>
          <a:p>
            <a:fld id="{F48FD583-DE08-477E-AB05-F3D9423F0206}" type="slidenum">
              <a:rPr lang="it-IT" smtClean="0"/>
              <a:t>7</a:t>
            </a:fld>
            <a:endParaRPr lang="it-IT"/>
          </a:p>
        </p:txBody>
      </p:sp>
    </p:spTree>
    <p:extLst>
      <p:ext uri="{BB962C8B-B14F-4D97-AF65-F5344CB8AC3E}">
        <p14:creationId xmlns:p14="http://schemas.microsoft.com/office/powerpoint/2010/main" val="209274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Imagine</a:t>
            </a:r>
            <a:r>
              <a:rPr lang="it-IT" dirty="0"/>
              <a:t> </a:t>
            </a:r>
            <a:r>
              <a:rPr lang="it-IT" dirty="0" err="1"/>
              <a:t>we</a:t>
            </a:r>
            <a:r>
              <a:rPr lang="it-IT" dirty="0"/>
              <a:t> produce a </a:t>
            </a:r>
            <a:r>
              <a:rPr lang="it-IT" dirty="0" err="1"/>
              <a:t>decent</a:t>
            </a:r>
            <a:r>
              <a:rPr lang="it-IT" dirty="0"/>
              <a:t> </a:t>
            </a:r>
            <a:r>
              <a:rPr lang="it-IT" dirty="0" err="1"/>
              <a:t>emittance</a:t>
            </a:r>
            <a:r>
              <a:rPr lang="it-IT" dirty="0"/>
              <a:t> </a:t>
            </a:r>
            <a:r>
              <a:rPr lang="it-IT" dirty="0" err="1"/>
              <a:t>at</a:t>
            </a:r>
            <a:r>
              <a:rPr lang="it-IT" dirty="0"/>
              <a:t> the source: </a:t>
            </a:r>
            <a:r>
              <a:rPr lang="it-IT" dirty="0" err="1"/>
              <a:t>we</a:t>
            </a:r>
            <a:r>
              <a:rPr lang="it-IT" dirty="0"/>
              <a:t> </a:t>
            </a:r>
            <a:r>
              <a:rPr lang="it-IT" dirty="0" err="1"/>
              <a:t>don’t</a:t>
            </a:r>
            <a:r>
              <a:rPr lang="it-IT" dirty="0"/>
              <a:t> </a:t>
            </a:r>
            <a:r>
              <a:rPr lang="it-IT" dirty="0" err="1"/>
              <a:t>want</a:t>
            </a:r>
            <a:r>
              <a:rPr lang="it-IT" dirty="0"/>
              <a:t> </a:t>
            </a:r>
            <a:endParaRPr lang="en-US" dirty="0"/>
          </a:p>
        </p:txBody>
      </p:sp>
      <p:sp>
        <p:nvSpPr>
          <p:cNvPr id="4" name="Segnaposto numero diapositiva 3"/>
          <p:cNvSpPr>
            <a:spLocks noGrp="1"/>
          </p:cNvSpPr>
          <p:nvPr>
            <p:ph type="sldNum" sz="quarter" idx="5"/>
          </p:nvPr>
        </p:nvSpPr>
        <p:spPr/>
        <p:txBody>
          <a:bodyPr/>
          <a:lstStyle/>
          <a:p>
            <a:fld id="{25C686A9-6F14-8749-8EDD-000CD18B3D6C}" type="slidenum">
              <a:rPr lang="en-US" smtClean="0"/>
              <a:t>11</a:t>
            </a:fld>
            <a:endParaRPr lang="en-US"/>
          </a:p>
        </p:txBody>
      </p:sp>
    </p:spTree>
    <p:extLst>
      <p:ext uri="{BB962C8B-B14F-4D97-AF65-F5344CB8AC3E}">
        <p14:creationId xmlns:p14="http://schemas.microsoft.com/office/powerpoint/2010/main" val="302842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To be clear, when we talk about fast algorithms we should mention the conventional approaches utilized to describe the two types of collective effects we are interested in</a:t>
            </a:r>
          </a:p>
          <a:p>
            <a:pPr marL="171450" indent="-171450">
              <a:buFont typeface="Arial" panose="020B0604020202020204" pitchFamily="34" charset="0"/>
              <a:buChar char="•"/>
            </a:pPr>
            <a:r>
              <a:rPr lang="en-US" dirty="0"/>
              <a:t>The strength of the space charge forces arising from the local field produced by the charge distribution itself, generally depends on both the shape and the size of the beam and therefore common models utilize PIC methods</a:t>
            </a:r>
          </a:p>
          <a:p>
            <a:pPr marL="171450" indent="-171450">
              <a:buFont typeface="Arial" panose="020B0604020202020204" pitchFamily="34" charset="0"/>
              <a:buChar char="•"/>
            </a:pPr>
            <a:r>
              <a:rPr lang="en-US" dirty="0"/>
              <a:t>On the other hand the </a:t>
            </a:r>
            <a:r>
              <a:rPr lang="en-US" dirty="0" err="1"/>
              <a:t>wakefields</a:t>
            </a:r>
            <a:r>
              <a:rPr lang="en-US" dirty="0"/>
              <a:t> arising from the interaction of the charges with surrounding environment and responsible for energy spread as well as transverse deflections are commonly described by the convolution between the charge density and the so-called </a:t>
            </a:r>
            <a:r>
              <a:rPr lang="en-US" dirty="0" err="1"/>
              <a:t>wakefunctions</a:t>
            </a:r>
            <a:r>
              <a:rPr lang="en-US" dirty="0"/>
              <a:t> accounting for the interaction between two charges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D7A4FE46-007E-4A71-B22E-17B5F8DF60AA}" type="slidenum">
              <a:rPr lang="it-IT" smtClean="0"/>
              <a:t>12</a:t>
            </a:fld>
            <a:endParaRPr lang="it-IT"/>
          </a:p>
        </p:txBody>
      </p:sp>
    </p:spTree>
    <p:extLst>
      <p:ext uri="{BB962C8B-B14F-4D97-AF65-F5344CB8AC3E}">
        <p14:creationId xmlns:p14="http://schemas.microsoft.com/office/powerpoint/2010/main" val="426291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Ref idx="1001">
        <a:schemeClr val="bg1"/>
      </p:bgRef>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9" y="2942950"/>
            <a:ext cx="184731" cy="248209"/>
          </a:xfrm>
          <a:prstGeom prst="rect">
            <a:avLst/>
          </a:prstGeom>
          <a:noFill/>
          <a:ln w="9525">
            <a:noFill/>
            <a:miter lim="800000"/>
            <a:headEnd/>
            <a:tailEnd/>
          </a:ln>
          <a:effectLst/>
        </p:spPr>
        <p:txBody>
          <a:bodyPr wrap="none" anchor="ctr">
            <a:spAutoFit/>
          </a:bodyPr>
          <a:lstStyle/>
          <a:p>
            <a:pPr>
              <a:defRPr/>
            </a:pPr>
            <a:endParaRPr lang="en-US" sz="1013"/>
          </a:p>
        </p:txBody>
      </p:sp>
      <p:sp>
        <p:nvSpPr>
          <p:cNvPr id="5122" name="Rectangle 2"/>
          <p:cNvSpPr>
            <a:spLocks noGrp="1" noChangeArrowheads="1"/>
          </p:cNvSpPr>
          <p:nvPr>
            <p:ph type="ctrTitle"/>
          </p:nvPr>
        </p:nvSpPr>
        <p:spPr>
          <a:xfrm>
            <a:off x="912672" y="2318163"/>
            <a:ext cx="10283648" cy="2268045"/>
          </a:xfrm>
          <a:noFill/>
          <a:ln>
            <a:noFill/>
          </a:ln>
        </p:spPr>
        <p:txBody>
          <a:bodyPr/>
          <a:lstStyle>
            <a:lvl1pPr algn="ctr">
              <a:defRPr sz="3600">
                <a:solidFill>
                  <a:schemeClr val="tx1"/>
                </a:solidFill>
                <a:latin typeface="+mj-lt"/>
                <a:cs typeface="Palatino"/>
              </a:defRPr>
            </a:lvl1pPr>
          </a:lstStyle>
          <a:p>
            <a:r>
              <a:rPr lang="it-IT"/>
              <a:t>Fare clic per modificare lo stile del titolo dello schema</a:t>
            </a:r>
            <a:endParaRPr lang="en-US" dirty="0"/>
          </a:p>
        </p:txBody>
      </p:sp>
      <p:sp>
        <p:nvSpPr>
          <p:cNvPr id="32" name="Line 7"/>
          <p:cNvSpPr>
            <a:spLocks noChangeShapeType="1"/>
          </p:cNvSpPr>
          <p:nvPr userDrawn="1"/>
        </p:nvSpPr>
        <p:spPr bwMode="auto">
          <a:xfrm flipV="1">
            <a:off x="485192" y="1550784"/>
            <a:ext cx="11221616" cy="0"/>
          </a:xfrm>
          <a:prstGeom prst="line">
            <a:avLst/>
          </a:prstGeom>
          <a:noFill/>
          <a:ln w="38100">
            <a:solidFill>
              <a:schemeClr val="accent1"/>
            </a:solidFill>
            <a:round/>
            <a:headEnd/>
            <a:tailEnd/>
          </a:ln>
          <a:effectLst/>
        </p:spPr>
        <p:txBody>
          <a:bodyPr/>
          <a:lstStyle/>
          <a:p>
            <a:pPr>
              <a:defRPr/>
            </a:pPr>
            <a:endParaRPr lang="en-US" sz="1013"/>
          </a:p>
        </p:txBody>
      </p:sp>
      <p:pic>
        <p:nvPicPr>
          <p:cNvPr id="11" name="Picture 10"/>
          <p:cNvPicPr>
            <a:picLocks noChangeAspect="1"/>
          </p:cNvPicPr>
          <p:nvPr userDrawn="1"/>
        </p:nvPicPr>
        <p:blipFill>
          <a:blip r:embed="rId2"/>
          <a:stretch>
            <a:fillRect/>
          </a:stretch>
        </p:blipFill>
        <p:spPr>
          <a:xfrm>
            <a:off x="10734455" y="354979"/>
            <a:ext cx="828903" cy="832020"/>
          </a:xfrm>
          <a:prstGeom prst="rect">
            <a:avLst/>
          </a:prstGeom>
        </p:spPr>
      </p:pic>
      <p:pic>
        <p:nvPicPr>
          <p:cNvPr id="7" name="Picture 6">
            <a:extLst>
              <a:ext uri="{FF2B5EF4-FFF2-40B4-BE49-F238E27FC236}">
                <a16:creationId xmlns:a16="http://schemas.microsoft.com/office/drawing/2014/main" id="{2F49B7D3-407D-474A-9897-E6FB6711B47E}"/>
              </a:ext>
            </a:extLst>
          </p:cNvPr>
          <p:cNvPicPr>
            <a:picLocks noChangeAspect="1"/>
          </p:cNvPicPr>
          <p:nvPr userDrawn="1"/>
        </p:nvPicPr>
        <p:blipFill>
          <a:blip r:embed="rId3"/>
          <a:stretch>
            <a:fillRect/>
          </a:stretch>
        </p:blipFill>
        <p:spPr>
          <a:xfrm>
            <a:off x="485192" y="309420"/>
            <a:ext cx="5811315" cy="92315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Rectangle 4"/>
          <p:cNvSpPr>
            <a:spLocks noGrp="1" noChangeArrowheads="1"/>
          </p:cNvSpPr>
          <p:nvPr>
            <p:ph type="dt" sz="half" idx="10"/>
          </p:nvPr>
        </p:nvSpPr>
        <p:spPr>
          <a:ln/>
        </p:spPr>
        <p:txBody>
          <a:bodyPr/>
          <a:lstStyle>
            <a:lvl1pPr>
              <a:defRPr/>
            </a:lvl1pPr>
          </a:lstStyle>
          <a:p>
            <a:fld id="{89D74DE6-C4A6-AC49-AF7C-6CC46D58FECA}" type="datetime1">
              <a:rPr lang="en-US" smtClean="0"/>
              <a:t>9/21/2023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907627"/>
            <a:ext cx="3048000" cy="5721773"/>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0" y="907627"/>
            <a:ext cx="8940800" cy="572177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Rectangle 4"/>
          <p:cNvSpPr>
            <a:spLocks noGrp="1" noChangeArrowheads="1"/>
          </p:cNvSpPr>
          <p:nvPr>
            <p:ph type="dt" sz="half" idx="10"/>
          </p:nvPr>
        </p:nvSpPr>
        <p:spPr>
          <a:ln/>
        </p:spPr>
        <p:txBody>
          <a:bodyPr/>
          <a:lstStyle>
            <a:lvl1pPr>
              <a:defRPr/>
            </a:lvl1pPr>
          </a:lstStyle>
          <a:p>
            <a:fld id="{1F9D7ED8-E414-B044-ACA4-F4B36413947D}" type="datetime1">
              <a:rPr lang="en-US" smtClean="0"/>
              <a:t>9/21/2023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le 1"/>
          <p:cNvSpPr>
            <a:spLocks noGrp="1"/>
          </p:cNvSpPr>
          <p:nvPr>
            <p:ph type="title"/>
          </p:nvPr>
        </p:nvSpPr>
        <p:spPr>
          <a:xfrm>
            <a:off x="988907" y="189653"/>
            <a:ext cx="10349653" cy="533400"/>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0" y="970280"/>
            <a:ext cx="12192000" cy="2819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0" y="3914992"/>
            <a:ext cx="12192000" cy="25620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Rectangle 4"/>
          <p:cNvSpPr>
            <a:spLocks noGrp="1" noChangeArrowheads="1"/>
          </p:cNvSpPr>
          <p:nvPr>
            <p:ph type="dt" sz="half" idx="10"/>
          </p:nvPr>
        </p:nvSpPr>
        <p:spPr>
          <a:ln/>
        </p:spPr>
        <p:txBody>
          <a:bodyPr/>
          <a:lstStyle>
            <a:lvl1pPr>
              <a:defRPr/>
            </a:lvl1pPr>
          </a:lstStyle>
          <a:p>
            <a:fld id="{05973EFF-999A-384F-AB4D-C2E9F9A3712A}" type="datetime1">
              <a:rPr lang="en-US" smtClean="0"/>
              <a:t>9/21/2023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826347"/>
          </a:xfrm>
        </p:spPr>
        <p:txBody>
          <a:bodyPr/>
          <a:lstStyle/>
          <a:p>
            <a:r>
              <a:rPr lang="it-IT"/>
              <a:t>Fare clic per modificare lo stile del titolo dello schema</a:t>
            </a:r>
            <a:endParaRPr lang="en-US"/>
          </a:p>
        </p:txBody>
      </p:sp>
      <p:sp>
        <p:nvSpPr>
          <p:cNvPr id="3" name="Text Placeholder 2"/>
          <p:cNvSpPr>
            <a:spLocks noGrp="1"/>
          </p:cNvSpPr>
          <p:nvPr>
            <p:ph type="body" sz="half" idx="1"/>
          </p:nvPr>
        </p:nvSpPr>
        <p:spPr>
          <a:xfrm>
            <a:off x="0" y="921178"/>
            <a:ext cx="5994400" cy="563202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97600" y="921178"/>
            <a:ext cx="5994400" cy="563202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Rectangle 4"/>
          <p:cNvSpPr>
            <a:spLocks noGrp="1" noChangeArrowheads="1"/>
          </p:cNvSpPr>
          <p:nvPr>
            <p:ph type="dt" sz="half" idx="10"/>
          </p:nvPr>
        </p:nvSpPr>
        <p:spPr>
          <a:ln/>
        </p:spPr>
        <p:txBody>
          <a:bodyPr/>
          <a:lstStyle>
            <a:lvl1pPr>
              <a:defRPr/>
            </a:lvl1pPr>
          </a:lstStyle>
          <a:p>
            <a:fld id="{9E68D5D0-711A-8740-9527-5DCAC5598D34}" type="datetime1">
              <a:rPr lang="en-US" smtClean="0"/>
              <a:t>9/21/2023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p:cNvSpPr>
            <a:spLocks noGrp="1"/>
          </p:cNvSpPr>
          <p:nvPr>
            <p:ph type="title"/>
          </p:nvPr>
        </p:nvSpPr>
        <p:spPr/>
        <p:txBody>
          <a:bodyPr/>
          <a:lstStyle/>
          <a:p>
            <a:r>
              <a:rPr lang="it-IT"/>
              <a:t>Fare clic per modificare lo stile del 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fld id="{DEC16E0C-D3B9-9044-A832-B8662CAF7899}" type="datetime1">
              <a:rPr lang="en-US" smtClean="0"/>
              <a:t>9/21/2023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6"/>
            <a:ext cx="10363200" cy="1362075"/>
          </a:xfrm>
        </p:spPr>
        <p:txBody>
          <a:bodyPr anchor="t"/>
          <a:lstStyle>
            <a:lvl1pPr algn="l">
              <a:defRPr sz="2251" b="1" cap="all" baseline="0">
                <a:solidFill>
                  <a:schemeClr val="bg1"/>
                </a:solidFill>
              </a:defRPr>
            </a:lvl1pPr>
          </a:lstStyle>
          <a:p>
            <a:r>
              <a:rPr lang="en-US" dirty="0"/>
              <a:t>Title of objective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baseline="0"/>
            </a:lvl1pPr>
            <a:lvl2pPr marL="257163" indent="0">
              <a:buNone/>
              <a:defRPr sz="1013"/>
            </a:lvl2pPr>
            <a:lvl3pPr marL="514324" indent="0">
              <a:buNone/>
              <a:defRPr sz="900"/>
            </a:lvl3pPr>
            <a:lvl4pPr marL="771487" indent="0">
              <a:buNone/>
              <a:defRPr sz="788"/>
            </a:lvl4pPr>
            <a:lvl5pPr marL="1028649" indent="0">
              <a:buNone/>
              <a:defRPr sz="788"/>
            </a:lvl5pPr>
            <a:lvl6pPr marL="1285811" indent="0">
              <a:buNone/>
              <a:defRPr sz="788"/>
            </a:lvl6pPr>
            <a:lvl7pPr marL="1542972" indent="0">
              <a:buNone/>
              <a:defRPr sz="788"/>
            </a:lvl7pPr>
            <a:lvl8pPr marL="1800135" indent="0">
              <a:buNone/>
              <a:defRPr sz="788"/>
            </a:lvl8pPr>
            <a:lvl9pPr marL="2057298" indent="0">
              <a:buNone/>
              <a:defRPr sz="788"/>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fld id="{7B75B191-A0D3-664B-AF32-DC77341F32A0}" type="datetime1">
              <a:rPr lang="en-US" smtClean="0"/>
              <a:t>9/21/2023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0" y="948267"/>
            <a:ext cx="5994400" cy="5604933"/>
          </a:xfrm>
        </p:spPr>
        <p:txBody>
          <a:bodyPr/>
          <a:lstStyle>
            <a:lvl1pPr>
              <a:defRPr sz="24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97600" y="948267"/>
            <a:ext cx="5994400" cy="5604933"/>
          </a:xfrm>
        </p:spPr>
        <p:txBody>
          <a:bodyPr/>
          <a:lstStyle>
            <a:lvl1pPr>
              <a:defRPr sz="2400"/>
            </a:lvl1pPr>
            <a:lvl2pPr>
              <a:defRPr sz="1800"/>
            </a:lvl2pPr>
            <a:lvl3pPr>
              <a:defRPr sz="1800"/>
            </a:lvl3pPr>
            <a:lvl4pPr>
              <a:defRPr sz="1800"/>
            </a:lvl4pPr>
            <a:lvl5pPr>
              <a:defRPr sz="1800"/>
            </a:lvl5pPr>
            <a:lvl6pPr>
              <a:defRPr sz="1013"/>
            </a:lvl6pPr>
            <a:lvl7pPr>
              <a:defRPr sz="1013"/>
            </a:lvl7pPr>
            <a:lvl8pPr>
              <a:defRPr sz="1013"/>
            </a:lvl8pPr>
            <a:lvl9pPr>
              <a:defRPr sz="1013"/>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Rectangle 4"/>
          <p:cNvSpPr>
            <a:spLocks noGrp="1" noChangeArrowheads="1"/>
          </p:cNvSpPr>
          <p:nvPr>
            <p:ph type="dt" sz="half" idx="10"/>
          </p:nvPr>
        </p:nvSpPr>
        <p:spPr>
          <a:ln/>
        </p:spPr>
        <p:txBody>
          <a:bodyPr/>
          <a:lstStyle>
            <a:lvl1pPr>
              <a:defRPr/>
            </a:lvl1pPr>
          </a:lstStyle>
          <a:p>
            <a:fld id="{7EF57D47-8A81-FB4C-A53F-10C9C6BDEEF1}" type="datetime1">
              <a:rPr lang="en-US" smtClean="0"/>
              <a:t>9/21/2023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11395"/>
            <a:ext cx="5386917" cy="869068"/>
          </a:xfrm>
        </p:spPr>
        <p:txBody>
          <a:bodyPr anchor="b"/>
          <a:lstStyle>
            <a:lvl1pPr marL="0" indent="0">
              <a:buNone/>
              <a:defRPr sz="2400" b="1"/>
            </a:lvl1pPr>
            <a:lvl2pPr marL="257163"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2" indent="0">
              <a:buNone/>
              <a:defRPr sz="900" b="1"/>
            </a:lvl7pPr>
            <a:lvl8pPr marL="1800135" indent="0">
              <a:buNone/>
              <a:defRPr sz="900" b="1"/>
            </a:lvl8pPr>
            <a:lvl9pPr marL="2057298" indent="0">
              <a:buNone/>
              <a:defRPr sz="900" b="1"/>
            </a:lvl9pPr>
          </a:lstStyle>
          <a:p>
            <a:pPr lvl="0"/>
            <a:r>
              <a:rPr lang="it-IT"/>
              <a:t>Fare clic per modificare gli stili del testo dello schema</a:t>
            </a:r>
          </a:p>
        </p:txBody>
      </p:sp>
      <p:sp>
        <p:nvSpPr>
          <p:cNvPr id="4" name="Content Placeholder 3"/>
          <p:cNvSpPr>
            <a:spLocks noGrp="1"/>
          </p:cNvSpPr>
          <p:nvPr>
            <p:ph sz="half" idx="2"/>
          </p:nvPr>
        </p:nvSpPr>
        <p:spPr>
          <a:xfrm>
            <a:off x="609600" y="1461746"/>
            <a:ext cx="5386917" cy="4939059"/>
          </a:xfrm>
        </p:spPr>
        <p:txBody>
          <a:bodyPr/>
          <a:lstStyle>
            <a:lvl1pPr>
              <a:defRPr sz="2000"/>
            </a:lvl1pPr>
            <a:lvl2pPr>
              <a:defRPr sz="1800"/>
            </a:lvl2pPr>
            <a:lvl3pPr>
              <a:defRPr sz="1800"/>
            </a:lvl3pPr>
            <a:lvl4pPr>
              <a:defRPr sz="1800"/>
            </a:lvl4pPr>
            <a:lvl5pPr>
              <a:defRPr sz="1800"/>
            </a:lvl5pPr>
            <a:lvl6pPr>
              <a:defRPr sz="900"/>
            </a:lvl6pPr>
            <a:lvl7pPr>
              <a:defRPr sz="900"/>
            </a:lvl7pPr>
            <a:lvl8pPr>
              <a:defRPr sz="900"/>
            </a:lvl8pPr>
            <a:lvl9pPr>
              <a:defRPr sz="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93378" y="511395"/>
            <a:ext cx="5389033" cy="869068"/>
          </a:xfrm>
        </p:spPr>
        <p:txBody>
          <a:bodyPr anchor="b"/>
          <a:lstStyle>
            <a:lvl1pPr marL="0" indent="0">
              <a:buNone/>
              <a:defRPr sz="2400" b="1"/>
            </a:lvl1pPr>
            <a:lvl2pPr marL="257163"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2" indent="0">
              <a:buNone/>
              <a:defRPr sz="900" b="1"/>
            </a:lvl7pPr>
            <a:lvl8pPr marL="1800135" indent="0">
              <a:buNone/>
              <a:defRPr sz="900" b="1"/>
            </a:lvl8pPr>
            <a:lvl9pPr marL="2057298" indent="0">
              <a:buNone/>
              <a:defRPr sz="900" b="1"/>
            </a:lvl9pPr>
          </a:lstStyle>
          <a:p>
            <a:pPr lvl="0"/>
            <a:r>
              <a:rPr lang="it-IT"/>
              <a:t>Fare clic per modificare gli stili del testo dello schema</a:t>
            </a:r>
          </a:p>
        </p:txBody>
      </p:sp>
      <p:sp>
        <p:nvSpPr>
          <p:cNvPr id="6" name="Content Placeholder 5"/>
          <p:cNvSpPr>
            <a:spLocks noGrp="1"/>
          </p:cNvSpPr>
          <p:nvPr>
            <p:ph sz="quarter" idx="4"/>
          </p:nvPr>
        </p:nvSpPr>
        <p:spPr>
          <a:xfrm>
            <a:off x="6193378" y="1461746"/>
            <a:ext cx="5389033" cy="4939059"/>
          </a:xfrm>
        </p:spPr>
        <p:txBody>
          <a:bodyPr/>
          <a:lstStyle>
            <a:lvl1pPr>
              <a:defRPr sz="2000"/>
            </a:lvl1pPr>
            <a:lvl2pPr>
              <a:defRPr sz="1800"/>
            </a:lvl2pPr>
            <a:lvl3pPr>
              <a:defRPr sz="1800"/>
            </a:lvl3pPr>
            <a:lvl4pPr>
              <a:defRPr sz="1800"/>
            </a:lvl4pPr>
            <a:lvl5pPr>
              <a:defRPr sz="1800"/>
            </a:lvl5pPr>
            <a:lvl6pPr>
              <a:defRPr sz="900"/>
            </a:lvl6pPr>
            <a:lvl7pPr>
              <a:defRPr sz="900"/>
            </a:lvl7pPr>
            <a:lvl8pPr>
              <a:defRPr sz="900"/>
            </a:lvl8pPr>
            <a:lvl9pPr>
              <a:defRPr sz="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Rectangle 4"/>
          <p:cNvSpPr>
            <a:spLocks noGrp="1" noChangeArrowheads="1"/>
          </p:cNvSpPr>
          <p:nvPr>
            <p:ph type="dt" sz="half" idx="10"/>
          </p:nvPr>
        </p:nvSpPr>
        <p:spPr>
          <a:ln/>
        </p:spPr>
        <p:txBody>
          <a:bodyPr/>
          <a:lstStyle>
            <a:lvl1pPr>
              <a:defRPr/>
            </a:lvl1pPr>
          </a:lstStyle>
          <a:p>
            <a:fld id="{551DF0F2-7EBE-8743-BAF0-9AE59F1D9B3F}" type="datetime1">
              <a:rPr lang="en-US" smtClean="0"/>
              <a:t>9/21/2023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Rectangle 4"/>
          <p:cNvSpPr>
            <a:spLocks noGrp="1" noChangeArrowheads="1"/>
          </p:cNvSpPr>
          <p:nvPr>
            <p:ph type="dt" sz="half" idx="10"/>
          </p:nvPr>
        </p:nvSpPr>
        <p:spPr>
          <a:ln/>
        </p:spPr>
        <p:txBody>
          <a:bodyPr/>
          <a:lstStyle>
            <a:lvl1pPr>
              <a:defRPr/>
            </a:lvl1pPr>
          </a:lstStyle>
          <a:p>
            <a:fld id="{A0E2FA76-88C5-F640-8681-A024AEFF50BD}" type="datetime1">
              <a:rPr lang="en-US" smtClean="0"/>
              <a:t>9/21/2023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3A48596-C7EC-364A-8791-84239986D633}" type="datetime1">
              <a:rPr lang="en-US" smtClean="0"/>
              <a:t>9/21/2023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9" y="880541"/>
            <a:ext cx="4011084" cy="891117"/>
          </a:xfrm>
        </p:spPr>
        <p:txBody>
          <a:bodyPr anchor="b"/>
          <a:lstStyle>
            <a:lvl1pPr algn="l">
              <a:defRPr sz="20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6733" y="880535"/>
            <a:ext cx="6815667" cy="5582180"/>
          </a:xfrm>
        </p:spPr>
        <p:txBody>
          <a:bodyPr/>
          <a:lstStyle>
            <a:lvl1pPr>
              <a:defRPr sz="2400"/>
            </a:lvl1pPr>
            <a:lvl2pPr>
              <a:defRPr sz="1800"/>
            </a:lvl2pPr>
            <a:lvl3pPr>
              <a:defRPr sz="1800"/>
            </a:lvl3pPr>
            <a:lvl4pPr>
              <a:defRPr sz="1800"/>
            </a:lvl4pPr>
            <a:lvl5pPr>
              <a:defRPr sz="1800"/>
            </a:lvl5pPr>
            <a:lvl6pPr>
              <a:defRPr sz="1125"/>
            </a:lvl6pPr>
            <a:lvl7pPr>
              <a:defRPr sz="1125"/>
            </a:lvl7pPr>
            <a:lvl8pPr>
              <a:defRPr sz="1125"/>
            </a:lvl8pPr>
            <a:lvl9pPr>
              <a:defRPr sz="1125"/>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609" y="1771652"/>
            <a:ext cx="4011084" cy="4691063"/>
          </a:xfrm>
        </p:spPr>
        <p:txBody>
          <a:bodyPr/>
          <a:lstStyle>
            <a:lvl1pPr marL="0" indent="0">
              <a:buNone/>
              <a:defRPr sz="1800"/>
            </a:lvl1pPr>
            <a:lvl2pPr marL="257163" indent="0">
              <a:buNone/>
              <a:defRPr sz="675"/>
            </a:lvl2pPr>
            <a:lvl3pPr marL="514324" indent="0">
              <a:buNone/>
              <a:defRPr sz="563"/>
            </a:lvl3pPr>
            <a:lvl4pPr marL="771487" indent="0">
              <a:buNone/>
              <a:defRPr sz="507"/>
            </a:lvl4pPr>
            <a:lvl5pPr marL="1028649" indent="0">
              <a:buNone/>
              <a:defRPr sz="507"/>
            </a:lvl5pPr>
            <a:lvl6pPr marL="1285811" indent="0">
              <a:buNone/>
              <a:defRPr sz="507"/>
            </a:lvl6pPr>
            <a:lvl7pPr marL="1542972" indent="0">
              <a:buNone/>
              <a:defRPr sz="507"/>
            </a:lvl7pPr>
            <a:lvl8pPr marL="1800135" indent="0">
              <a:buNone/>
              <a:defRPr sz="507"/>
            </a:lvl8pPr>
            <a:lvl9pPr marL="2057298" indent="0">
              <a:buNone/>
              <a:defRPr sz="507"/>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fld id="{FA0E7D62-D8B6-8A4F-8E33-63F5B903D91C}" type="datetime1">
              <a:rPr lang="en-US" smtClean="0"/>
              <a:t>9/21/2023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2389717" y="894087"/>
            <a:ext cx="7315200" cy="3833495"/>
          </a:xfrm>
        </p:spPr>
        <p:txBody>
          <a:bodyPr/>
          <a:lstStyle>
            <a:lvl1pPr marL="0" indent="0">
              <a:buNone/>
              <a:defRPr sz="1800"/>
            </a:lvl1pPr>
            <a:lvl2pPr marL="257163"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2" indent="0">
              <a:buNone/>
              <a:defRPr sz="1125"/>
            </a:lvl7pPr>
            <a:lvl8pPr marL="1800135" indent="0">
              <a:buNone/>
              <a:defRPr sz="1125"/>
            </a:lvl8pPr>
            <a:lvl9pPr marL="2057298" indent="0">
              <a:buNone/>
              <a:defRPr sz="1125"/>
            </a:lvl9pPr>
          </a:lstStyle>
          <a:p>
            <a:pPr lvl="0"/>
            <a:r>
              <a:rPr lang="it-IT" noProof="0"/>
              <a:t>Fare clic sull'icona per inserire un'immagine</a:t>
            </a:r>
            <a:endParaRPr lang="en-US" noProof="0"/>
          </a:p>
        </p:txBody>
      </p:sp>
      <p:sp>
        <p:nvSpPr>
          <p:cNvPr id="4" name="Text Placeholder 3"/>
          <p:cNvSpPr>
            <a:spLocks noGrp="1"/>
          </p:cNvSpPr>
          <p:nvPr>
            <p:ph type="body" sz="half" idx="2"/>
          </p:nvPr>
        </p:nvSpPr>
        <p:spPr>
          <a:xfrm>
            <a:off x="2389717" y="5367346"/>
            <a:ext cx="7315200" cy="804863"/>
          </a:xfrm>
        </p:spPr>
        <p:txBody>
          <a:bodyPr/>
          <a:lstStyle>
            <a:lvl1pPr marL="0" indent="0">
              <a:buNone/>
              <a:defRPr sz="1800"/>
            </a:lvl1pPr>
            <a:lvl2pPr marL="257163" indent="0">
              <a:buNone/>
              <a:defRPr sz="675"/>
            </a:lvl2pPr>
            <a:lvl3pPr marL="514324" indent="0">
              <a:buNone/>
              <a:defRPr sz="563"/>
            </a:lvl3pPr>
            <a:lvl4pPr marL="771487" indent="0">
              <a:buNone/>
              <a:defRPr sz="507"/>
            </a:lvl4pPr>
            <a:lvl5pPr marL="1028649" indent="0">
              <a:buNone/>
              <a:defRPr sz="507"/>
            </a:lvl5pPr>
            <a:lvl6pPr marL="1285811" indent="0">
              <a:buNone/>
              <a:defRPr sz="507"/>
            </a:lvl6pPr>
            <a:lvl7pPr marL="1542972" indent="0">
              <a:buNone/>
              <a:defRPr sz="507"/>
            </a:lvl7pPr>
            <a:lvl8pPr marL="1800135" indent="0">
              <a:buNone/>
              <a:defRPr sz="507"/>
            </a:lvl8pPr>
            <a:lvl9pPr marL="2057298" indent="0">
              <a:buNone/>
              <a:defRPr sz="507"/>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fld id="{FD4E1FC9-8716-F14C-9D3F-30E7A626FD40}" type="datetime1">
              <a:rPr lang="en-US" smtClean="0"/>
              <a:t>9/21/2023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482AC1-74C1-474A-8F9A-BFA4F4443A35}"/>
              </a:ext>
            </a:extLst>
          </p:cNvPr>
          <p:cNvSpPr/>
          <p:nvPr userDrawn="1"/>
        </p:nvSpPr>
        <p:spPr>
          <a:xfrm>
            <a:off x="-93945" y="6553203"/>
            <a:ext cx="12544816" cy="37369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7" name="Rectangle 3"/>
          <p:cNvSpPr>
            <a:spLocks noGrp="1" noChangeArrowheads="1"/>
          </p:cNvSpPr>
          <p:nvPr>
            <p:ph type="body" idx="1"/>
          </p:nvPr>
        </p:nvSpPr>
        <p:spPr bwMode="auto">
          <a:xfrm>
            <a:off x="0" y="940908"/>
            <a:ext cx="12192000" cy="5612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100" name="Rectangle 4"/>
          <p:cNvSpPr>
            <a:spLocks noGrp="1" noChangeArrowheads="1"/>
          </p:cNvSpPr>
          <p:nvPr>
            <p:ph type="dt" sz="half" idx="2"/>
          </p:nvPr>
        </p:nvSpPr>
        <p:spPr bwMode="auto">
          <a:xfrm>
            <a:off x="101600" y="6629400"/>
            <a:ext cx="26416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675" i="1" smtClean="0">
                <a:latin typeface="+mn-lt"/>
              </a:defRPr>
            </a:lvl1pPr>
          </a:lstStyle>
          <a:p>
            <a:fld id="{9B4E1649-15B1-084D-B163-9FB9D17F080B}" type="datetime1">
              <a:rPr lang="en-US" smtClean="0"/>
              <a:t>9/21/2023</a:t>
            </a:fld>
            <a:endParaRPr lang="en-US"/>
          </a:p>
        </p:txBody>
      </p:sp>
      <p:sp>
        <p:nvSpPr>
          <p:cNvPr id="4101" name="Rectangle 5"/>
          <p:cNvSpPr>
            <a:spLocks noGrp="1" noChangeArrowheads="1"/>
          </p:cNvSpPr>
          <p:nvPr>
            <p:ph type="ftr" sz="quarter" idx="3"/>
          </p:nvPr>
        </p:nvSpPr>
        <p:spPr bwMode="auto">
          <a:xfrm>
            <a:off x="2438400" y="6629400"/>
            <a:ext cx="7315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75" i="1" smtClean="0">
                <a:latin typeface="+mn-lt"/>
              </a:defRPr>
            </a:lvl1pPr>
          </a:lstStyle>
          <a:p>
            <a:endParaRPr lang="en-US"/>
          </a:p>
        </p:txBody>
      </p:sp>
      <p:sp>
        <p:nvSpPr>
          <p:cNvPr id="4102" name="Rectangle 6"/>
          <p:cNvSpPr>
            <a:spLocks noGrp="1" noChangeArrowheads="1"/>
          </p:cNvSpPr>
          <p:nvPr>
            <p:ph type="sldNum" sz="quarter" idx="4"/>
          </p:nvPr>
        </p:nvSpPr>
        <p:spPr bwMode="auto">
          <a:xfrm>
            <a:off x="11176000" y="6629400"/>
            <a:ext cx="914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675" i="1" smtClean="0">
                <a:latin typeface="+mn-lt"/>
              </a:defRPr>
            </a:lvl1pPr>
          </a:lstStyle>
          <a:p>
            <a:fld id="{921CBE81-14BD-7343-B359-01BCBA3179F9}" type="slidenum">
              <a:rPr lang="en-US" smtClean="0"/>
              <a:t>‹N›</a:t>
            </a:fld>
            <a:endParaRPr lang="en-US"/>
          </a:p>
        </p:txBody>
      </p:sp>
      <p:sp>
        <p:nvSpPr>
          <p:cNvPr id="1033" name="Rectangle 9"/>
          <p:cNvSpPr>
            <a:spLocks noGrp="1" noChangeArrowheads="1"/>
          </p:cNvSpPr>
          <p:nvPr>
            <p:ph type="title"/>
          </p:nvPr>
        </p:nvSpPr>
        <p:spPr bwMode="auto">
          <a:xfrm>
            <a:off x="0" y="7"/>
            <a:ext cx="12192000" cy="853441"/>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endParaRPr lang="en-US" dirty="0"/>
          </a:p>
        </p:txBody>
      </p:sp>
      <p:sp>
        <p:nvSpPr>
          <p:cNvPr id="21" name="Line 7"/>
          <p:cNvSpPr>
            <a:spLocks noChangeShapeType="1"/>
          </p:cNvSpPr>
          <p:nvPr userDrawn="1"/>
        </p:nvSpPr>
        <p:spPr bwMode="auto">
          <a:xfrm>
            <a:off x="213568" y="873448"/>
            <a:ext cx="11764864" cy="0"/>
          </a:xfrm>
          <a:prstGeom prst="line">
            <a:avLst/>
          </a:prstGeom>
          <a:noFill/>
          <a:ln w="38100">
            <a:solidFill>
              <a:schemeClr val="accent1"/>
            </a:solidFill>
            <a:round/>
            <a:headEnd/>
            <a:tailEnd/>
          </a:ln>
          <a:effectLst/>
        </p:spPr>
        <p:txBody>
          <a:bodyPr/>
          <a:lstStyle/>
          <a:p>
            <a:pPr>
              <a:defRPr/>
            </a:pPr>
            <a:endParaRPr lang="en-US" sz="1013"/>
          </a:p>
        </p:txBody>
      </p:sp>
      <p:pic>
        <p:nvPicPr>
          <p:cNvPr id="10" name="Picture 9"/>
          <p:cNvPicPr>
            <a:picLocks noChangeAspect="1"/>
          </p:cNvPicPr>
          <p:nvPr userDrawn="1"/>
        </p:nvPicPr>
        <p:blipFill>
          <a:blip r:embed="rId15"/>
          <a:stretch>
            <a:fillRect/>
          </a:stretch>
        </p:blipFill>
        <p:spPr>
          <a:xfrm>
            <a:off x="315980" y="82952"/>
            <a:ext cx="734561" cy="687550"/>
          </a:xfrm>
          <a:prstGeom prst="rect">
            <a:avLst/>
          </a:prstGeom>
        </p:spPr>
      </p:pic>
      <p:pic>
        <p:nvPicPr>
          <p:cNvPr id="11" name="Picture 10"/>
          <p:cNvPicPr>
            <a:picLocks noChangeAspect="1"/>
          </p:cNvPicPr>
          <p:nvPr userDrawn="1"/>
        </p:nvPicPr>
        <p:blipFill>
          <a:blip r:embed="rId16"/>
          <a:stretch>
            <a:fillRect/>
          </a:stretch>
        </p:blipFill>
        <p:spPr>
          <a:xfrm>
            <a:off x="11277702" y="76242"/>
            <a:ext cx="698345" cy="70097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ctr" rtl="0" eaLnBrk="1" fontAlgn="base" hangingPunct="1">
        <a:spcBef>
          <a:spcPct val="0"/>
        </a:spcBef>
        <a:spcAft>
          <a:spcPct val="0"/>
        </a:spcAft>
        <a:defRPr sz="3600">
          <a:solidFill>
            <a:schemeClr val="accent1"/>
          </a:solidFill>
          <a:latin typeface="+mj-lt"/>
          <a:ea typeface="+mj-ea"/>
          <a:cs typeface="+mj-cs"/>
        </a:defRPr>
      </a:lvl1pPr>
      <a:lvl2pPr algn="ctr" rtl="0" eaLnBrk="1" fontAlgn="base" hangingPunct="1">
        <a:spcBef>
          <a:spcPct val="0"/>
        </a:spcBef>
        <a:spcAft>
          <a:spcPct val="0"/>
        </a:spcAft>
        <a:defRPr sz="1800">
          <a:solidFill>
            <a:schemeClr val="bg1"/>
          </a:solidFill>
          <a:latin typeface="Arial" charset="0"/>
        </a:defRPr>
      </a:lvl2pPr>
      <a:lvl3pPr algn="ctr" rtl="0" eaLnBrk="1" fontAlgn="base" hangingPunct="1">
        <a:spcBef>
          <a:spcPct val="0"/>
        </a:spcBef>
        <a:spcAft>
          <a:spcPct val="0"/>
        </a:spcAft>
        <a:defRPr sz="1800">
          <a:solidFill>
            <a:schemeClr val="bg1"/>
          </a:solidFill>
          <a:latin typeface="Arial" charset="0"/>
        </a:defRPr>
      </a:lvl3pPr>
      <a:lvl4pPr algn="ctr" rtl="0" eaLnBrk="1" fontAlgn="base" hangingPunct="1">
        <a:spcBef>
          <a:spcPct val="0"/>
        </a:spcBef>
        <a:spcAft>
          <a:spcPct val="0"/>
        </a:spcAft>
        <a:defRPr sz="1800">
          <a:solidFill>
            <a:schemeClr val="bg1"/>
          </a:solidFill>
          <a:latin typeface="Arial" charset="0"/>
        </a:defRPr>
      </a:lvl4pPr>
      <a:lvl5pPr algn="ctr" rtl="0" eaLnBrk="1" fontAlgn="base" hangingPunct="1">
        <a:spcBef>
          <a:spcPct val="0"/>
        </a:spcBef>
        <a:spcAft>
          <a:spcPct val="0"/>
        </a:spcAft>
        <a:defRPr sz="1800">
          <a:solidFill>
            <a:schemeClr val="bg1"/>
          </a:solidFill>
          <a:latin typeface="Arial" charset="0"/>
        </a:defRPr>
      </a:lvl5pPr>
      <a:lvl6pPr marL="257163" algn="ctr" rtl="0" eaLnBrk="1" fontAlgn="base" hangingPunct="1">
        <a:spcBef>
          <a:spcPct val="0"/>
        </a:spcBef>
        <a:spcAft>
          <a:spcPct val="0"/>
        </a:spcAft>
        <a:defRPr sz="1800">
          <a:solidFill>
            <a:schemeClr val="bg1"/>
          </a:solidFill>
          <a:latin typeface="Arial" charset="0"/>
        </a:defRPr>
      </a:lvl6pPr>
      <a:lvl7pPr marL="514324" algn="ctr" rtl="0" eaLnBrk="1" fontAlgn="base" hangingPunct="1">
        <a:spcBef>
          <a:spcPct val="0"/>
        </a:spcBef>
        <a:spcAft>
          <a:spcPct val="0"/>
        </a:spcAft>
        <a:defRPr sz="1800">
          <a:solidFill>
            <a:schemeClr val="bg1"/>
          </a:solidFill>
          <a:latin typeface="Arial" charset="0"/>
        </a:defRPr>
      </a:lvl7pPr>
      <a:lvl8pPr marL="771487" algn="ctr" rtl="0" eaLnBrk="1" fontAlgn="base" hangingPunct="1">
        <a:spcBef>
          <a:spcPct val="0"/>
        </a:spcBef>
        <a:spcAft>
          <a:spcPct val="0"/>
        </a:spcAft>
        <a:defRPr sz="1800">
          <a:solidFill>
            <a:schemeClr val="bg1"/>
          </a:solidFill>
          <a:latin typeface="Arial" charset="0"/>
        </a:defRPr>
      </a:lvl8pPr>
      <a:lvl9pPr marL="1028649" algn="ctr" rtl="0" eaLnBrk="1" fontAlgn="base" hangingPunct="1">
        <a:spcBef>
          <a:spcPct val="0"/>
        </a:spcBef>
        <a:spcAft>
          <a:spcPct val="0"/>
        </a:spcAft>
        <a:defRPr sz="1800">
          <a:solidFill>
            <a:schemeClr val="bg1"/>
          </a:solidFill>
          <a:latin typeface="Arial" charset="0"/>
        </a:defRPr>
      </a:lvl9pPr>
    </p:titleStyle>
    <p:bodyStyle>
      <a:lvl1pPr marL="192871" indent="-192871" algn="l" rtl="0" eaLnBrk="1" fontAlgn="base" hangingPunct="1">
        <a:spcBef>
          <a:spcPct val="20000"/>
        </a:spcBef>
        <a:spcAft>
          <a:spcPct val="0"/>
        </a:spcAft>
        <a:buChar char="•"/>
        <a:defRPr sz="2400">
          <a:ln>
            <a:noFill/>
          </a:ln>
          <a:solidFill>
            <a:schemeClr val="tx1"/>
          </a:solidFill>
          <a:latin typeface="+mj-lt"/>
          <a:ea typeface="+mn-ea"/>
          <a:cs typeface="+mn-cs"/>
        </a:defRPr>
      </a:lvl1pPr>
      <a:lvl2pPr marL="417888" indent="-160727" algn="l" rtl="0" eaLnBrk="1" fontAlgn="base" hangingPunct="1">
        <a:spcBef>
          <a:spcPct val="20000"/>
        </a:spcBef>
        <a:spcAft>
          <a:spcPct val="0"/>
        </a:spcAft>
        <a:buChar char="–"/>
        <a:defRPr sz="1800">
          <a:ln>
            <a:noFill/>
          </a:ln>
          <a:solidFill>
            <a:schemeClr val="tx1"/>
          </a:solidFill>
          <a:latin typeface="+mn-lt"/>
        </a:defRPr>
      </a:lvl2pPr>
      <a:lvl3pPr marL="642905" indent="-128582" algn="l" rtl="0" eaLnBrk="1" fontAlgn="base" hangingPunct="1">
        <a:spcBef>
          <a:spcPct val="20000"/>
        </a:spcBef>
        <a:spcAft>
          <a:spcPct val="0"/>
        </a:spcAft>
        <a:buChar char="•"/>
        <a:defRPr sz="1800">
          <a:ln>
            <a:noFill/>
          </a:ln>
          <a:solidFill>
            <a:schemeClr val="tx1"/>
          </a:solidFill>
          <a:latin typeface="+mn-lt"/>
        </a:defRPr>
      </a:lvl3pPr>
      <a:lvl4pPr marL="900068" indent="-128582" algn="l" rtl="0" eaLnBrk="1" fontAlgn="base" hangingPunct="1">
        <a:spcBef>
          <a:spcPct val="20000"/>
        </a:spcBef>
        <a:spcAft>
          <a:spcPct val="0"/>
        </a:spcAft>
        <a:buChar char="–"/>
        <a:defRPr sz="1800">
          <a:ln>
            <a:noFill/>
          </a:ln>
          <a:solidFill>
            <a:schemeClr val="tx1"/>
          </a:solidFill>
          <a:latin typeface="+mn-lt"/>
        </a:defRPr>
      </a:lvl4pPr>
      <a:lvl5pPr marL="1157230" indent="-128582" algn="l" rtl="0" eaLnBrk="1" fontAlgn="base" hangingPunct="1">
        <a:spcBef>
          <a:spcPct val="20000"/>
        </a:spcBef>
        <a:spcAft>
          <a:spcPct val="0"/>
        </a:spcAft>
        <a:buChar char="»"/>
        <a:defRPr sz="1800">
          <a:ln>
            <a:noFill/>
          </a:ln>
          <a:solidFill>
            <a:schemeClr val="tx1"/>
          </a:solidFill>
          <a:latin typeface="+mn-lt"/>
        </a:defRPr>
      </a:lvl5pPr>
      <a:lvl6pPr marL="1414391" indent="-128582" algn="l" rtl="0" eaLnBrk="1" fontAlgn="base" hangingPunct="1">
        <a:spcBef>
          <a:spcPct val="20000"/>
        </a:spcBef>
        <a:spcAft>
          <a:spcPct val="0"/>
        </a:spcAft>
        <a:buChar char="»"/>
        <a:defRPr sz="1125">
          <a:solidFill>
            <a:srgbClr val="660066"/>
          </a:solidFill>
          <a:latin typeface="+mn-lt"/>
        </a:defRPr>
      </a:lvl6pPr>
      <a:lvl7pPr marL="1671554" indent="-128582" algn="l" rtl="0" eaLnBrk="1" fontAlgn="base" hangingPunct="1">
        <a:spcBef>
          <a:spcPct val="20000"/>
        </a:spcBef>
        <a:spcAft>
          <a:spcPct val="0"/>
        </a:spcAft>
        <a:buChar char="»"/>
        <a:defRPr sz="1125">
          <a:solidFill>
            <a:srgbClr val="660066"/>
          </a:solidFill>
          <a:latin typeface="+mn-lt"/>
        </a:defRPr>
      </a:lvl7pPr>
      <a:lvl8pPr marL="1928717" indent="-128582" algn="l" rtl="0" eaLnBrk="1" fontAlgn="base" hangingPunct="1">
        <a:spcBef>
          <a:spcPct val="20000"/>
        </a:spcBef>
        <a:spcAft>
          <a:spcPct val="0"/>
        </a:spcAft>
        <a:buChar char="»"/>
        <a:defRPr sz="1125">
          <a:solidFill>
            <a:srgbClr val="660066"/>
          </a:solidFill>
          <a:latin typeface="+mn-lt"/>
        </a:defRPr>
      </a:lvl8pPr>
      <a:lvl9pPr marL="2185879" indent="-128582" algn="l" rtl="0" eaLnBrk="1" fontAlgn="base" hangingPunct="1">
        <a:spcBef>
          <a:spcPct val="20000"/>
        </a:spcBef>
        <a:spcAft>
          <a:spcPct val="0"/>
        </a:spcAft>
        <a:buChar char="»"/>
        <a:defRPr sz="1125">
          <a:solidFill>
            <a:srgbClr val="660066"/>
          </a:solidFill>
          <a:latin typeface="+mn-lt"/>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3"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2"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8" algn="l" defTabSz="514324"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jpe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doi.org/10.1016/j.nima.2023.168642" TargetMode="External"/><Relationship Id="rId5" Type="http://schemas.openxmlformats.org/officeDocument/2006/relationships/image" Target="../media/image74.png"/><Relationship Id="rId4" Type="http://schemas.openxmlformats.org/officeDocument/2006/relationships/image" Target="../media/image73.jpeg"/></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78.png"/><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2.png"/><Relationship Id="rId11" Type="http://schemas.openxmlformats.org/officeDocument/2006/relationships/image" Target="../media/image69.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1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71.png"/><Relationship Id="rId3" Type="http://schemas.openxmlformats.org/officeDocument/2006/relationships/image" Target="../media/image69.png"/><Relationship Id="rId7" Type="http://schemas.openxmlformats.org/officeDocument/2006/relationships/image" Target="../media/image92.png"/><Relationship Id="rId12"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21.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200.png"/><Relationship Id="rId12"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0.png"/><Relationship Id="rId11" Type="http://schemas.openxmlformats.org/officeDocument/2006/relationships/image" Target="../media/image101.png"/><Relationship Id="rId5" Type="http://schemas.openxmlformats.org/officeDocument/2006/relationships/image" Target="../media/image98.png"/><Relationship Id="rId10" Type="http://schemas.openxmlformats.org/officeDocument/2006/relationships/image" Target="../media/image230.png"/><Relationship Id="rId4" Type="http://schemas.openxmlformats.org/officeDocument/2006/relationships/image" Target="../media/image171.png"/><Relationship Id="rId9" Type="http://schemas.openxmlformats.org/officeDocument/2006/relationships/image" Target="../media/image100.png"/></Relationships>
</file>

<file path=ppt/slides/_rels/slide22.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 Id="rId14" Type="http://schemas.openxmlformats.org/officeDocument/2006/relationships/image" Target="../media/image114.png"/></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15.png"/><Relationship Id="rId7" Type="http://schemas.openxmlformats.org/officeDocument/2006/relationships/image" Target="../media/image116.png"/><Relationship Id="rId12"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image" Target="../media/image66.png"/><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20.png"/><Relationship Id="rId11" Type="http://schemas.openxmlformats.org/officeDocument/2006/relationships/image" Target="../media/image124.png"/><Relationship Id="rId5" Type="http://schemas.openxmlformats.org/officeDocument/2006/relationships/image" Target="../media/image119.png"/><Relationship Id="rId10" Type="http://schemas.openxmlformats.org/officeDocument/2006/relationships/image" Target="../media/image10.png"/><Relationship Id="rId4" Type="http://schemas.openxmlformats.org/officeDocument/2006/relationships/image" Target="../media/image118.png"/><Relationship Id="rId9" Type="http://schemas.openxmlformats.org/officeDocument/2006/relationships/image" Target="../media/image123.png"/></Relationships>
</file>

<file path=ppt/slides/_rels/slide25.xml.rels><?xml version="1.0" encoding="UTF-8" standalone="yes"?>
<Relationships xmlns="http://schemas.openxmlformats.org/package/2006/relationships"><Relationship Id="rId8" Type="http://schemas.openxmlformats.org/officeDocument/2006/relationships/image" Target="../media/image130.jpeg"/><Relationship Id="rId3" Type="http://schemas.openxmlformats.org/officeDocument/2006/relationships/image" Target="../media/image126.png"/><Relationship Id="rId7" Type="http://schemas.openxmlformats.org/officeDocument/2006/relationships/image" Target="../media/image129.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128.png"/><Relationship Id="rId4" Type="http://schemas.openxmlformats.org/officeDocument/2006/relationships/image" Target="../media/image127.png"/></Relationships>
</file>

<file path=ppt/slides/_rels/slide26.xml.rels><?xml version="1.0" encoding="UTF-8" standalone="yes"?>
<Relationships xmlns="http://schemas.openxmlformats.org/package/2006/relationships"><Relationship Id="rId13" Type="http://schemas.openxmlformats.org/officeDocument/2006/relationships/image" Target="../media/image137.png"/><Relationship Id="rId18" Type="http://schemas.openxmlformats.org/officeDocument/2006/relationships/image" Target="../media/image138.png"/><Relationship Id="rId3" Type="http://schemas.openxmlformats.org/officeDocument/2006/relationships/image" Target="../media/image131.png"/><Relationship Id="rId21" Type="http://schemas.openxmlformats.org/officeDocument/2006/relationships/image" Target="../media/image141.png"/><Relationship Id="rId12" Type="http://schemas.openxmlformats.org/officeDocument/2006/relationships/image" Target="../media/image136.png"/><Relationship Id="rId17" Type="http://schemas.openxmlformats.org/officeDocument/2006/relationships/image" Target="../media/image81.png"/><Relationship Id="rId2" Type="http://schemas.openxmlformats.org/officeDocument/2006/relationships/notesSlide" Target="../notesSlides/notesSlide19.xml"/><Relationship Id="rId16" Type="http://schemas.openxmlformats.org/officeDocument/2006/relationships/image" Target="../media/image80.png"/><Relationship Id="rId20" Type="http://schemas.openxmlformats.org/officeDocument/2006/relationships/image" Target="../media/image140.png"/><Relationship Id="rId1" Type="http://schemas.openxmlformats.org/officeDocument/2006/relationships/slideLayout" Target="../slideLayouts/slideLayout6.xml"/><Relationship Id="rId11" Type="http://schemas.openxmlformats.org/officeDocument/2006/relationships/image" Target="../media/image135.png"/><Relationship Id="rId5" Type="http://schemas.openxmlformats.org/officeDocument/2006/relationships/image" Target="../media/image133.png"/><Relationship Id="rId15" Type="http://schemas.openxmlformats.org/officeDocument/2006/relationships/image" Target="../media/image79.png"/><Relationship Id="rId10" Type="http://schemas.openxmlformats.org/officeDocument/2006/relationships/image" Target="../media/image134.png"/><Relationship Id="rId19" Type="http://schemas.openxmlformats.org/officeDocument/2006/relationships/image" Target="../media/image139.png"/><Relationship Id="rId4" Type="http://schemas.openxmlformats.org/officeDocument/2006/relationships/image" Target="../media/image132.png"/><Relationship Id="rId9" Type="http://schemas.openxmlformats.org/officeDocument/2006/relationships/image" Target="../media/image1030.png"/><Relationship Id="rId14" Type="http://schemas.openxmlformats.org/officeDocument/2006/relationships/image" Target="../media/image1080.png"/><Relationship Id="rId22" Type="http://schemas.openxmlformats.org/officeDocument/2006/relationships/image" Target="../media/image142.png"/></Relationships>
</file>

<file path=ppt/slides/_rels/slide27.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62.png"/><Relationship Id="rId3" Type="http://schemas.openxmlformats.org/officeDocument/2006/relationships/image" Target="../media/image143.png"/><Relationship Id="rId7" Type="http://schemas.openxmlformats.org/officeDocument/2006/relationships/image" Target="../media/image110.png"/><Relationship Id="rId12" Type="http://schemas.openxmlformats.org/officeDocument/2006/relationships/image" Target="../media/image125.png"/><Relationship Id="rId2" Type="http://schemas.openxmlformats.org/officeDocument/2006/relationships/notesSlide" Target="../notesSlides/notesSlide20.xml"/><Relationship Id="rId16" Type="http://schemas.openxmlformats.org/officeDocument/2006/relationships/image" Target="../media/image148.png"/><Relationship Id="rId1" Type="http://schemas.openxmlformats.org/officeDocument/2006/relationships/slideLayout" Target="../slideLayouts/slideLayout6.xml"/><Relationship Id="rId6" Type="http://schemas.openxmlformats.org/officeDocument/2006/relationships/image" Target="../media/image145.png"/><Relationship Id="rId11" Type="http://schemas.openxmlformats.org/officeDocument/2006/relationships/image" Target="../media/image124.png"/><Relationship Id="rId5" Type="http://schemas.openxmlformats.org/officeDocument/2006/relationships/image" Target="../media/image123.png"/><Relationship Id="rId15" Type="http://schemas.openxmlformats.org/officeDocument/2006/relationships/image" Target="../media/image64.png"/><Relationship Id="rId10" Type="http://schemas.openxmlformats.org/officeDocument/2006/relationships/image" Target="../media/image147.png"/><Relationship Id="rId4" Type="http://schemas.openxmlformats.org/officeDocument/2006/relationships/image" Target="../media/image144.png"/><Relationship Id="rId9" Type="http://schemas.openxmlformats.org/officeDocument/2006/relationships/image" Target="../media/image68.png"/><Relationship Id="rId14"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3.png"/><Relationship Id="rId7" Type="http://schemas.openxmlformats.org/officeDocument/2006/relationships/diagramQuickStyle" Target="../diagrams/quickStyle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9.png"/><Relationship Id="rId4" Type="http://schemas.openxmlformats.org/officeDocument/2006/relationships/image" Target="../media/image123.png"/><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18.png"/><Relationship Id="rId5" Type="http://schemas.openxmlformats.org/officeDocument/2006/relationships/image" Target="../media/image149.png"/><Relationship Id="rId4" Type="http://schemas.openxmlformats.org/officeDocument/2006/relationships/image" Target="../media/image1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23.png"/><Relationship Id="rId7" Type="http://schemas.openxmlformats.org/officeDocument/2006/relationships/image" Target="../media/image151.png"/><Relationship Id="rId12" Type="http://schemas.openxmlformats.org/officeDocument/2006/relationships/image" Target="../media/image143.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50.png"/><Relationship Id="rId11" Type="http://schemas.openxmlformats.org/officeDocument/2006/relationships/image" Target="../media/image155.png"/><Relationship Id="rId5" Type="http://schemas.openxmlformats.org/officeDocument/2006/relationships/image" Target="../media/image500.png"/><Relationship Id="rId10" Type="http://schemas.openxmlformats.org/officeDocument/2006/relationships/image" Target="../media/image154.png"/><Relationship Id="rId19" Type="http://schemas.openxmlformats.org/officeDocument/2006/relationships/image" Target="../media/image560.png"/><Relationship Id="rId9" Type="http://schemas.openxmlformats.org/officeDocument/2006/relationships/image" Target="../media/image153.png"/><Relationship Id="rId14" Type="http://schemas.openxmlformats.org/officeDocument/2006/relationships/image" Target="../media/image156.png"/></Relationships>
</file>

<file path=ppt/slides/_rels/slide31.xml.rels><?xml version="1.0" encoding="UTF-8" standalone="yes"?>
<Relationships xmlns="http://schemas.openxmlformats.org/package/2006/relationships"><Relationship Id="rId8" Type="http://schemas.openxmlformats.org/officeDocument/2006/relationships/image" Target="../media/image160.png"/><Relationship Id="rId7" Type="http://schemas.openxmlformats.org/officeDocument/2006/relationships/image" Target="../media/image159.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580.png"/></Relationships>
</file>

<file path=ppt/slides/_rels/slide32.xml.rels><?xml version="1.0" encoding="UTF-8" standalone="yes"?>
<Relationships xmlns="http://schemas.openxmlformats.org/package/2006/relationships"><Relationship Id="rId3" Type="http://schemas.openxmlformats.org/officeDocument/2006/relationships/image" Target="../media/image550.png"/><Relationship Id="rId7" Type="http://schemas.openxmlformats.org/officeDocument/2006/relationships/image" Target="../media/image164.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33.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561.png"/><Relationship Id="rId7" Type="http://schemas.openxmlformats.org/officeDocument/2006/relationships/image" Target="../media/image16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66.png"/><Relationship Id="rId5" Type="http://schemas.openxmlformats.org/officeDocument/2006/relationships/image" Target="../media/image630.png"/><Relationship Id="rId4" Type="http://schemas.openxmlformats.org/officeDocument/2006/relationships/image" Target="../media/image165.png"/></Relationships>
</file>

<file path=ppt/slides/_rels/slide34.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3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74" y="2110685"/>
            <a:ext cx="11388415" cy="2268045"/>
          </a:xfrm>
        </p:spPr>
        <p:txBody>
          <a:bodyPr/>
          <a:lstStyle/>
          <a:p>
            <a:r>
              <a:rPr lang="en-US" dirty="0"/>
              <a:t>Production, Acceleration and Stability of High Brightness Electron Beams in Cryogenic RF Structures</a:t>
            </a:r>
          </a:p>
        </p:txBody>
      </p:sp>
      <p:sp>
        <p:nvSpPr>
          <p:cNvPr id="5" name="CasellaDiTesto 4">
            <a:extLst>
              <a:ext uri="{FF2B5EF4-FFF2-40B4-BE49-F238E27FC236}">
                <a16:creationId xmlns:a16="http://schemas.microsoft.com/office/drawing/2014/main" id="{0B4AF965-34BB-3C80-C56A-9E36D1BB9F16}"/>
              </a:ext>
            </a:extLst>
          </p:cNvPr>
          <p:cNvSpPr txBox="1"/>
          <p:nvPr/>
        </p:nvSpPr>
        <p:spPr>
          <a:xfrm>
            <a:off x="912672" y="4702938"/>
            <a:ext cx="6436395" cy="646331"/>
          </a:xfrm>
          <a:prstGeom prst="rect">
            <a:avLst/>
          </a:prstGeom>
          <a:noFill/>
        </p:spPr>
        <p:txBody>
          <a:bodyPr wrap="square" rtlCol="0">
            <a:spAutoFit/>
          </a:bodyPr>
          <a:lstStyle/>
          <a:p>
            <a:r>
              <a:rPr lang="en-US" b="1" dirty="0"/>
              <a:t>Speaker</a:t>
            </a:r>
            <a:r>
              <a:rPr lang="en-US" dirty="0"/>
              <a:t>: F. Bosco*</a:t>
            </a:r>
          </a:p>
          <a:p>
            <a:r>
              <a:rPr lang="en-US" b="1" dirty="0"/>
              <a:t>PI</a:t>
            </a:r>
            <a:r>
              <a:rPr lang="en-US" dirty="0"/>
              <a:t>: Prof. J. Rosenzweig</a:t>
            </a:r>
          </a:p>
        </p:txBody>
      </p:sp>
      <p:sp>
        <p:nvSpPr>
          <p:cNvPr id="6" name="CasellaDiTesto 12">
            <a:extLst>
              <a:ext uri="{FF2B5EF4-FFF2-40B4-BE49-F238E27FC236}">
                <a16:creationId xmlns:a16="http://schemas.microsoft.com/office/drawing/2014/main" id="{1E4794E9-8F54-D8E3-04A7-F783C075AD63}"/>
              </a:ext>
            </a:extLst>
          </p:cNvPr>
          <p:cNvSpPr txBox="1"/>
          <p:nvPr/>
        </p:nvSpPr>
        <p:spPr>
          <a:xfrm>
            <a:off x="912672" y="6211521"/>
            <a:ext cx="31813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rPr>
              <a:t>* </a:t>
            </a:r>
            <a:r>
              <a:rPr lang="en-US" b="1" i="0" dirty="0">
                <a:effectLst/>
                <a:latin typeface="Arial" panose="020B0604020202020204" pitchFamily="34" charset="0"/>
              </a:rPr>
              <a:t>fbosco@physics.ucla.edu</a:t>
            </a:r>
            <a:endParaRPr lang="en-US" b="1" dirty="0"/>
          </a:p>
        </p:txBody>
      </p:sp>
      <p:pic>
        <p:nvPicPr>
          <p:cNvPr id="7" name="Immagine 8">
            <a:extLst>
              <a:ext uri="{FF2B5EF4-FFF2-40B4-BE49-F238E27FC236}">
                <a16:creationId xmlns:a16="http://schemas.microsoft.com/office/drawing/2014/main" id="{4FE649A5-53C7-D755-E223-850B4B115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9721" y="4639075"/>
            <a:ext cx="2456599" cy="790938"/>
          </a:xfrm>
          <a:prstGeom prst="rect">
            <a:avLst/>
          </a:prstGeom>
        </p:spPr>
      </p:pic>
      <p:sp>
        <p:nvSpPr>
          <p:cNvPr id="8" name="CasellaDiTesto 7">
            <a:extLst>
              <a:ext uri="{FF2B5EF4-FFF2-40B4-BE49-F238E27FC236}">
                <a16:creationId xmlns:a16="http://schemas.microsoft.com/office/drawing/2014/main" id="{F5BB54A1-C3A5-012E-6F1F-9404AD2791BB}"/>
              </a:ext>
            </a:extLst>
          </p:cNvPr>
          <p:cNvSpPr txBox="1"/>
          <p:nvPr/>
        </p:nvSpPr>
        <p:spPr>
          <a:xfrm>
            <a:off x="7177345" y="6350021"/>
            <a:ext cx="4898238" cy="461665"/>
          </a:xfrm>
          <a:prstGeom prst="rect">
            <a:avLst/>
          </a:prstGeom>
          <a:noFill/>
        </p:spPr>
        <p:txBody>
          <a:bodyPr wrap="square">
            <a:spAutoFit/>
          </a:bodyPr>
          <a:lstStyle/>
          <a:p>
            <a:pPr algn="r"/>
            <a:r>
              <a:rPr lang="en-US" sz="1200" b="0" i="0" dirty="0">
                <a:solidFill>
                  <a:srgbClr val="333333"/>
                </a:solidFill>
                <a:effectLst/>
                <a:latin typeface="+mj-lt"/>
              </a:rPr>
              <a:t>This work was supported by the U.S. National Science Foundation under Award PHY-1549132, the Center for Bright Beams</a:t>
            </a:r>
            <a:endParaRPr lang="en-US" sz="1200" dirty="0">
              <a:latin typeface="+mj-lt"/>
            </a:endParaRPr>
          </a:p>
        </p:txBody>
      </p:sp>
      <p:sp>
        <p:nvSpPr>
          <p:cNvPr id="3" name="CasellaDiTesto 2">
            <a:extLst>
              <a:ext uri="{FF2B5EF4-FFF2-40B4-BE49-F238E27FC236}">
                <a16:creationId xmlns:a16="http://schemas.microsoft.com/office/drawing/2014/main" id="{1C345F3A-1837-A38C-D61A-1999EF043229}"/>
              </a:ext>
            </a:extLst>
          </p:cNvPr>
          <p:cNvSpPr txBox="1"/>
          <p:nvPr/>
        </p:nvSpPr>
        <p:spPr>
          <a:xfrm>
            <a:off x="5206524" y="1665674"/>
            <a:ext cx="6605728" cy="369332"/>
          </a:xfrm>
          <a:prstGeom prst="rect">
            <a:avLst/>
          </a:prstGeom>
          <a:noFill/>
        </p:spPr>
        <p:txBody>
          <a:bodyPr wrap="square" rtlCol="0">
            <a:spAutoFit/>
          </a:bodyPr>
          <a:lstStyle/>
          <a:p>
            <a:pPr algn="r"/>
            <a:r>
              <a:rPr lang="it-IT" dirty="0" err="1">
                <a:solidFill>
                  <a:schemeClr val="accent2"/>
                </a:solidFill>
              </a:rPr>
              <a:t>Beam</a:t>
            </a:r>
            <a:r>
              <a:rPr lang="it-IT" dirty="0">
                <a:solidFill>
                  <a:schemeClr val="accent2"/>
                </a:solidFill>
              </a:rPr>
              <a:t> Dynamics and Control CBB Meeting – 2023/09/28</a:t>
            </a:r>
            <a:endParaRPr lang="en-US" dirty="0">
              <a:solidFill>
                <a:schemeClr val="accent2"/>
              </a:solidFill>
            </a:endParaRPr>
          </a:p>
        </p:txBody>
      </p:sp>
    </p:spTree>
    <p:extLst>
      <p:ext uri="{BB962C8B-B14F-4D97-AF65-F5344CB8AC3E}">
        <p14:creationId xmlns:p14="http://schemas.microsoft.com/office/powerpoint/2010/main" val="154435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239E09-EA52-306C-62CA-DC8C1AB1ACE3}"/>
              </a:ext>
            </a:extLst>
          </p:cNvPr>
          <p:cNvSpPr>
            <a:spLocks noGrp="1"/>
          </p:cNvSpPr>
          <p:nvPr>
            <p:ph type="title"/>
          </p:nvPr>
        </p:nvSpPr>
        <p:spPr/>
        <p:txBody>
          <a:bodyPr/>
          <a:lstStyle/>
          <a:p>
            <a:r>
              <a:rPr lang="it-IT" dirty="0" err="1"/>
              <a:t>What’s</a:t>
            </a:r>
            <a:r>
              <a:rPr lang="it-IT" dirty="0"/>
              <a:t> Next?</a:t>
            </a:r>
            <a:endParaRPr lang="en-US" dirty="0"/>
          </a:p>
        </p:txBody>
      </p:sp>
      <p:sp>
        <p:nvSpPr>
          <p:cNvPr id="3" name="Segnaposto data 2">
            <a:extLst>
              <a:ext uri="{FF2B5EF4-FFF2-40B4-BE49-F238E27FC236}">
                <a16:creationId xmlns:a16="http://schemas.microsoft.com/office/drawing/2014/main" id="{D601A4AB-E965-F518-7545-0F26F42F8102}"/>
              </a:ext>
            </a:extLst>
          </p:cNvPr>
          <p:cNvSpPr>
            <a:spLocks noGrp="1"/>
          </p:cNvSpPr>
          <p:nvPr>
            <p:ph type="dt" sz="half" idx="10"/>
          </p:nvPr>
        </p:nvSpPr>
        <p:spPr/>
        <p:txBody>
          <a:bodyPr/>
          <a:lstStyle/>
          <a:p>
            <a:fld id="{A0E2FA76-88C5-F640-8681-A024AEFF50BD}" type="datetime1">
              <a:rPr lang="en-US" smtClean="0"/>
              <a:t>9/26/2023</a:t>
            </a:fld>
            <a:endParaRPr lang="en-US"/>
          </a:p>
        </p:txBody>
      </p:sp>
      <p:sp>
        <p:nvSpPr>
          <p:cNvPr id="4" name="Segnaposto piè di pagina 3">
            <a:extLst>
              <a:ext uri="{FF2B5EF4-FFF2-40B4-BE49-F238E27FC236}">
                <a16:creationId xmlns:a16="http://schemas.microsoft.com/office/drawing/2014/main" id="{682BE5D0-765E-C6E8-A247-8D45072FE9A2}"/>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E4E22C3B-5707-7989-C9F5-209E3F7F8B09}"/>
              </a:ext>
            </a:extLst>
          </p:cNvPr>
          <p:cNvSpPr>
            <a:spLocks noGrp="1"/>
          </p:cNvSpPr>
          <p:nvPr>
            <p:ph type="sldNum" sz="quarter" idx="12"/>
          </p:nvPr>
        </p:nvSpPr>
        <p:spPr/>
        <p:txBody>
          <a:bodyPr/>
          <a:lstStyle/>
          <a:p>
            <a:fld id="{921CBE81-14BD-7343-B359-01BCBA3179F9}" type="slidenum">
              <a:rPr lang="en-US" smtClean="0"/>
              <a:t>10</a:t>
            </a:fld>
            <a:endParaRPr lang="en-US"/>
          </a:p>
        </p:txBody>
      </p:sp>
      <p:sp>
        <p:nvSpPr>
          <p:cNvPr id="7" name="CasellaDiTesto 6">
            <a:extLst>
              <a:ext uri="{FF2B5EF4-FFF2-40B4-BE49-F238E27FC236}">
                <a16:creationId xmlns:a16="http://schemas.microsoft.com/office/drawing/2014/main" id="{BD77401C-8826-C59D-562E-A88BCF8761CA}"/>
              </a:ext>
            </a:extLst>
          </p:cNvPr>
          <p:cNvSpPr txBox="1"/>
          <p:nvPr/>
        </p:nvSpPr>
        <p:spPr>
          <a:xfrm>
            <a:off x="149225" y="942975"/>
            <a:ext cx="10661650" cy="1754326"/>
          </a:xfrm>
          <a:prstGeom prst="rect">
            <a:avLst/>
          </a:prstGeom>
          <a:noFill/>
        </p:spPr>
        <p:txBody>
          <a:bodyPr wrap="square" rtlCol="0">
            <a:spAutoFit/>
          </a:bodyPr>
          <a:lstStyle/>
          <a:p>
            <a:r>
              <a:rPr lang="it-IT" b="1" dirty="0"/>
              <a:t>Steps </a:t>
            </a:r>
            <a:r>
              <a:rPr lang="it-IT" b="1" dirty="0" err="1"/>
              <a:t>towards</a:t>
            </a:r>
            <a:r>
              <a:rPr lang="it-IT" b="1" dirty="0"/>
              <a:t> the </a:t>
            </a:r>
            <a:r>
              <a:rPr lang="it-IT" b="1" dirty="0" err="1"/>
              <a:t>commissioning</a:t>
            </a:r>
            <a:r>
              <a:rPr lang="it-IT" b="1" dirty="0"/>
              <a:t> of the </a:t>
            </a:r>
            <a:r>
              <a:rPr lang="it-IT" b="1" dirty="0" err="1"/>
              <a:t>beamline</a:t>
            </a:r>
            <a:endParaRPr lang="it-IT" b="1" dirty="0"/>
          </a:p>
          <a:p>
            <a:pPr marL="285750" indent="-285750">
              <a:buFont typeface="Arial" panose="020B0604020202020204" pitchFamily="34" charset="0"/>
              <a:buChar char="•"/>
            </a:pPr>
            <a:r>
              <a:rPr lang="it-IT" dirty="0" err="1"/>
              <a:t>Installing</a:t>
            </a:r>
            <a:r>
              <a:rPr lang="it-IT" dirty="0"/>
              <a:t> the </a:t>
            </a:r>
            <a:r>
              <a:rPr lang="it-IT" dirty="0" err="1"/>
              <a:t>optics</a:t>
            </a:r>
            <a:r>
              <a:rPr lang="it-IT" dirty="0"/>
              <a:t>/</a:t>
            </a:r>
            <a:r>
              <a:rPr lang="it-IT" dirty="0" err="1"/>
              <a:t>diagnostics</a:t>
            </a:r>
            <a:r>
              <a:rPr lang="it-IT" dirty="0"/>
              <a:t>: </a:t>
            </a:r>
            <a:r>
              <a:rPr lang="it-IT" b="1" dirty="0" err="1">
                <a:solidFill>
                  <a:schemeClr val="accent2"/>
                </a:solidFill>
              </a:rPr>
              <a:t>alignment</a:t>
            </a:r>
            <a:r>
              <a:rPr lang="it-IT" b="1" dirty="0">
                <a:solidFill>
                  <a:schemeClr val="accent2"/>
                </a:solidFill>
              </a:rPr>
              <a:t> with </a:t>
            </a:r>
            <a:r>
              <a:rPr lang="it-IT" b="1" dirty="0" err="1">
                <a:solidFill>
                  <a:schemeClr val="accent2"/>
                </a:solidFill>
              </a:rPr>
              <a:t>HeNe</a:t>
            </a:r>
            <a:r>
              <a:rPr lang="it-IT" b="1" dirty="0">
                <a:solidFill>
                  <a:schemeClr val="accent2"/>
                </a:solidFill>
              </a:rPr>
              <a:t> laser</a:t>
            </a:r>
            <a:endParaRPr lang="en-US" b="1" dirty="0">
              <a:solidFill>
                <a:schemeClr val="accent2"/>
              </a:solidFill>
            </a:endParaRPr>
          </a:p>
          <a:p>
            <a:pPr marL="285750" indent="-285750">
              <a:buFont typeface="Arial" panose="020B0604020202020204" pitchFamily="34" charset="0"/>
              <a:buChar char="•"/>
            </a:pPr>
            <a:r>
              <a:rPr lang="it-IT" dirty="0" err="1"/>
              <a:t>Transport</a:t>
            </a:r>
            <a:r>
              <a:rPr lang="it-IT" dirty="0"/>
              <a:t> of the UV Laser to the </a:t>
            </a:r>
            <a:r>
              <a:rPr lang="it-IT" dirty="0" err="1"/>
              <a:t>cathode</a:t>
            </a:r>
            <a:endParaRPr lang="it-IT" dirty="0"/>
          </a:p>
          <a:p>
            <a:pPr marL="285750" indent="-285750">
              <a:buFont typeface="Arial" panose="020B0604020202020204" pitchFamily="34" charset="0"/>
              <a:buChar char="•"/>
            </a:pPr>
            <a:r>
              <a:rPr lang="it-IT" dirty="0"/>
              <a:t>UV Laser &amp; RF Gun field </a:t>
            </a:r>
            <a:r>
              <a:rPr lang="it-IT" dirty="0" err="1"/>
              <a:t>synchronization</a:t>
            </a:r>
            <a:r>
              <a:rPr lang="it-IT" dirty="0"/>
              <a:t>: </a:t>
            </a:r>
            <a:r>
              <a:rPr lang="it-IT" b="1" dirty="0">
                <a:solidFill>
                  <a:schemeClr val="accent2"/>
                </a:solidFill>
              </a:rPr>
              <a:t>design of a MW </a:t>
            </a:r>
            <a:r>
              <a:rPr lang="it-IT" b="1" dirty="0" err="1">
                <a:solidFill>
                  <a:schemeClr val="accent2"/>
                </a:solidFill>
              </a:rPr>
              <a:t>circuit</a:t>
            </a:r>
            <a:r>
              <a:rPr lang="it-IT" b="1" dirty="0">
                <a:solidFill>
                  <a:schemeClr val="accent2"/>
                </a:solidFill>
              </a:rPr>
              <a:t> </a:t>
            </a:r>
            <a:r>
              <a:rPr lang="it-IT" b="1" dirty="0" err="1">
                <a:solidFill>
                  <a:schemeClr val="accent2"/>
                </a:solidFill>
              </a:rPr>
              <a:t>that</a:t>
            </a:r>
            <a:r>
              <a:rPr lang="it-IT" b="1" dirty="0">
                <a:solidFill>
                  <a:schemeClr val="accent2"/>
                </a:solidFill>
              </a:rPr>
              <a:t> controls the </a:t>
            </a:r>
            <a:r>
              <a:rPr lang="it-IT" b="1" dirty="0" err="1">
                <a:solidFill>
                  <a:schemeClr val="accent2"/>
                </a:solidFill>
              </a:rPr>
              <a:t>phase</a:t>
            </a:r>
            <a:r>
              <a:rPr lang="it-IT" b="1" dirty="0">
                <a:solidFill>
                  <a:schemeClr val="accent2"/>
                </a:solidFill>
              </a:rPr>
              <a:t> delay</a:t>
            </a:r>
          </a:p>
          <a:p>
            <a:pPr marL="285750" indent="-285750">
              <a:buFont typeface="Arial" panose="020B0604020202020204" pitchFamily="34" charset="0"/>
              <a:buChar char="•"/>
            </a:pPr>
            <a:r>
              <a:rPr lang="it-IT" b="1" dirty="0">
                <a:solidFill>
                  <a:schemeClr val="accent2"/>
                </a:solidFill>
              </a:rPr>
              <a:t>Design of a TEM </a:t>
            </a:r>
            <a:r>
              <a:rPr lang="it-IT" b="1" dirty="0" err="1">
                <a:solidFill>
                  <a:schemeClr val="accent2"/>
                </a:solidFill>
              </a:rPr>
              <a:t>grid</a:t>
            </a:r>
            <a:r>
              <a:rPr lang="it-IT" b="1" dirty="0">
                <a:solidFill>
                  <a:schemeClr val="accent2"/>
                </a:solidFill>
              </a:rPr>
              <a:t> system</a:t>
            </a:r>
            <a:r>
              <a:rPr lang="it-IT" dirty="0"/>
              <a:t> for the </a:t>
            </a:r>
            <a:r>
              <a:rPr lang="it-IT" dirty="0" err="1"/>
              <a:t>emittance</a:t>
            </a:r>
            <a:r>
              <a:rPr lang="it-IT" dirty="0"/>
              <a:t> </a:t>
            </a:r>
            <a:r>
              <a:rPr lang="it-IT" dirty="0" err="1"/>
              <a:t>measurement</a:t>
            </a:r>
            <a:r>
              <a:rPr lang="it-IT" dirty="0"/>
              <a:t> of low </a:t>
            </a:r>
            <a:r>
              <a:rPr lang="it-IT" dirty="0" err="1"/>
              <a:t>charge</a:t>
            </a:r>
            <a:r>
              <a:rPr lang="it-IT" dirty="0"/>
              <a:t> </a:t>
            </a:r>
            <a:r>
              <a:rPr lang="it-IT" dirty="0" err="1"/>
              <a:t>beams</a:t>
            </a:r>
            <a:endParaRPr lang="it-IT" dirty="0"/>
          </a:p>
          <a:p>
            <a:pPr marL="285750" indent="-285750">
              <a:buFont typeface="Arial" panose="020B0604020202020204" pitchFamily="34" charset="0"/>
              <a:buChar char="•"/>
            </a:pPr>
            <a:r>
              <a:rPr lang="it-IT" b="1" dirty="0">
                <a:solidFill>
                  <a:schemeClr val="accent2"/>
                </a:solidFill>
              </a:rPr>
              <a:t>Design of an ICT system</a:t>
            </a:r>
            <a:r>
              <a:rPr lang="it-IT" dirty="0"/>
              <a:t> for non-</a:t>
            </a:r>
            <a:r>
              <a:rPr lang="it-IT" dirty="0" err="1"/>
              <a:t>destructive</a:t>
            </a:r>
            <a:r>
              <a:rPr lang="it-IT" dirty="0"/>
              <a:t> </a:t>
            </a:r>
            <a:r>
              <a:rPr lang="it-IT" dirty="0" err="1"/>
              <a:t>charge</a:t>
            </a:r>
            <a:r>
              <a:rPr lang="it-IT" dirty="0"/>
              <a:t> </a:t>
            </a:r>
            <a:r>
              <a:rPr lang="it-IT" dirty="0" err="1"/>
              <a:t>measurement</a:t>
            </a:r>
            <a:endParaRPr lang="it-IT" dirty="0"/>
          </a:p>
        </p:txBody>
      </p:sp>
      <p:grpSp>
        <p:nvGrpSpPr>
          <p:cNvPr id="22" name="Gruppo 21">
            <a:extLst>
              <a:ext uri="{FF2B5EF4-FFF2-40B4-BE49-F238E27FC236}">
                <a16:creationId xmlns:a16="http://schemas.microsoft.com/office/drawing/2014/main" id="{A10EFC57-D5F9-1208-3595-52225D2CF60D}"/>
              </a:ext>
            </a:extLst>
          </p:cNvPr>
          <p:cNvGrpSpPr/>
          <p:nvPr/>
        </p:nvGrpSpPr>
        <p:grpSpPr>
          <a:xfrm>
            <a:off x="7343773" y="3127559"/>
            <a:ext cx="3624820" cy="2373278"/>
            <a:chOff x="7772398" y="3320976"/>
            <a:chExt cx="3624820" cy="2373278"/>
          </a:xfrm>
        </p:grpSpPr>
        <p:pic>
          <p:nvPicPr>
            <p:cNvPr id="12" name="Picture 4">
              <a:extLst>
                <a:ext uri="{FF2B5EF4-FFF2-40B4-BE49-F238E27FC236}">
                  <a16:creationId xmlns:a16="http://schemas.microsoft.com/office/drawing/2014/main" id="{ECF73465-63CC-B9F4-73E7-3BB24750E7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3246"/>
            <a:stretch/>
          </p:blipFill>
          <p:spPr>
            <a:xfrm rot="5400000">
              <a:off x="7896528" y="3196846"/>
              <a:ext cx="2009680" cy="2257939"/>
            </a:xfrm>
            <a:prstGeom prst="rect">
              <a:avLst/>
            </a:prstGeom>
          </p:spPr>
        </p:pic>
        <p:pic>
          <p:nvPicPr>
            <p:cNvPr id="14" name="Immagine 13">
              <a:extLst>
                <a:ext uri="{FF2B5EF4-FFF2-40B4-BE49-F238E27FC236}">
                  <a16:creationId xmlns:a16="http://schemas.microsoft.com/office/drawing/2014/main" id="{512CE017-FF71-0078-41B1-5A35FAB776D1}"/>
                </a:ext>
              </a:extLst>
            </p:cNvPr>
            <p:cNvPicPr>
              <a:picLocks noChangeAspect="1"/>
            </p:cNvPicPr>
            <p:nvPr/>
          </p:nvPicPr>
          <p:blipFill>
            <a:blip r:embed="rId3"/>
            <a:stretch>
              <a:fillRect/>
            </a:stretch>
          </p:blipFill>
          <p:spPr>
            <a:xfrm>
              <a:off x="7772398" y="5396146"/>
              <a:ext cx="3624820" cy="298108"/>
            </a:xfrm>
            <a:prstGeom prst="rect">
              <a:avLst/>
            </a:prstGeom>
          </p:spPr>
        </p:pic>
      </p:grpSp>
      <p:grpSp>
        <p:nvGrpSpPr>
          <p:cNvPr id="21" name="Gruppo 20">
            <a:extLst>
              <a:ext uri="{FF2B5EF4-FFF2-40B4-BE49-F238E27FC236}">
                <a16:creationId xmlns:a16="http://schemas.microsoft.com/office/drawing/2014/main" id="{F842B8B9-DB3C-B9E4-D4D1-D0D74F79493C}"/>
              </a:ext>
            </a:extLst>
          </p:cNvPr>
          <p:cNvGrpSpPr/>
          <p:nvPr/>
        </p:nvGrpSpPr>
        <p:grpSpPr>
          <a:xfrm>
            <a:off x="495301" y="2867951"/>
            <a:ext cx="6056250" cy="3077660"/>
            <a:chOff x="438152" y="3045961"/>
            <a:chExt cx="6056250" cy="3077660"/>
          </a:xfrm>
        </p:grpSpPr>
        <p:pic>
          <p:nvPicPr>
            <p:cNvPr id="9" name="Immagine 8">
              <a:extLst>
                <a:ext uri="{FF2B5EF4-FFF2-40B4-BE49-F238E27FC236}">
                  <a16:creationId xmlns:a16="http://schemas.microsoft.com/office/drawing/2014/main" id="{1099297C-4E69-2179-26EF-6FC56F550F34}"/>
                </a:ext>
              </a:extLst>
            </p:cNvPr>
            <p:cNvPicPr>
              <a:picLocks noChangeAspect="1"/>
            </p:cNvPicPr>
            <p:nvPr/>
          </p:nvPicPr>
          <p:blipFill>
            <a:blip r:embed="rId4"/>
            <a:stretch>
              <a:fillRect/>
            </a:stretch>
          </p:blipFill>
          <p:spPr>
            <a:xfrm>
              <a:off x="1681787" y="3045961"/>
              <a:ext cx="3334125" cy="2559709"/>
            </a:xfrm>
            <a:prstGeom prst="rect">
              <a:avLst/>
            </a:prstGeom>
          </p:spPr>
        </p:pic>
        <p:pic>
          <p:nvPicPr>
            <p:cNvPr id="18" name="Immagine 17">
              <a:extLst>
                <a:ext uri="{FF2B5EF4-FFF2-40B4-BE49-F238E27FC236}">
                  <a16:creationId xmlns:a16="http://schemas.microsoft.com/office/drawing/2014/main" id="{C9FACEFB-7B44-E5CD-7EEA-701748CB6433}"/>
                </a:ext>
              </a:extLst>
            </p:cNvPr>
            <p:cNvPicPr>
              <a:picLocks noChangeAspect="1"/>
            </p:cNvPicPr>
            <p:nvPr/>
          </p:nvPicPr>
          <p:blipFill rotWithShape="1">
            <a:blip r:embed="rId5"/>
            <a:srcRect l="8312" t="1714" b="-1"/>
            <a:stretch/>
          </p:blipFill>
          <p:spPr>
            <a:xfrm>
              <a:off x="5015912" y="3535268"/>
              <a:ext cx="1478490" cy="1556073"/>
            </a:xfrm>
            <a:prstGeom prst="rect">
              <a:avLst/>
            </a:prstGeom>
          </p:spPr>
        </p:pic>
        <p:pic>
          <p:nvPicPr>
            <p:cNvPr id="19" name="Immagine 18">
              <a:extLst>
                <a:ext uri="{FF2B5EF4-FFF2-40B4-BE49-F238E27FC236}">
                  <a16:creationId xmlns:a16="http://schemas.microsoft.com/office/drawing/2014/main" id="{C922F81D-522E-5AA3-D426-6A7A9E97EE2C}"/>
                </a:ext>
              </a:extLst>
            </p:cNvPr>
            <p:cNvPicPr>
              <a:picLocks noChangeAspect="1"/>
            </p:cNvPicPr>
            <p:nvPr/>
          </p:nvPicPr>
          <p:blipFill>
            <a:blip r:embed="rId6"/>
            <a:stretch>
              <a:fillRect/>
            </a:stretch>
          </p:blipFill>
          <p:spPr>
            <a:xfrm>
              <a:off x="1859167" y="5676000"/>
              <a:ext cx="2979364" cy="447621"/>
            </a:xfrm>
            <a:prstGeom prst="rect">
              <a:avLst/>
            </a:prstGeom>
          </p:spPr>
        </p:pic>
        <p:pic>
          <p:nvPicPr>
            <p:cNvPr id="20" name="Immagine 19">
              <a:extLst>
                <a:ext uri="{FF2B5EF4-FFF2-40B4-BE49-F238E27FC236}">
                  <a16:creationId xmlns:a16="http://schemas.microsoft.com/office/drawing/2014/main" id="{3F8F8EF7-1AAA-970E-B656-D2C43247A51B}"/>
                </a:ext>
              </a:extLst>
            </p:cNvPr>
            <p:cNvPicPr>
              <a:picLocks noChangeAspect="1"/>
            </p:cNvPicPr>
            <p:nvPr/>
          </p:nvPicPr>
          <p:blipFill>
            <a:blip r:embed="rId7"/>
            <a:stretch>
              <a:fillRect/>
            </a:stretch>
          </p:blipFill>
          <p:spPr>
            <a:xfrm rot="16200000">
              <a:off x="-231770" y="3763304"/>
              <a:ext cx="2486025" cy="1146181"/>
            </a:xfrm>
            <a:prstGeom prst="rect">
              <a:avLst/>
            </a:prstGeom>
          </p:spPr>
        </p:pic>
      </p:grpSp>
      <p:sp>
        <p:nvSpPr>
          <p:cNvPr id="23" name="CasellaDiTesto 22">
            <a:extLst>
              <a:ext uri="{FF2B5EF4-FFF2-40B4-BE49-F238E27FC236}">
                <a16:creationId xmlns:a16="http://schemas.microsoft.com/office/drawing/2014/main" id="{B9EE9DF6-3791-8570-7B55-10E3B054D757}"/>
              </a:ext>
            </a:extLst>
          </p:cNvPr>
          <p:cNvSpPr txBox="1"/>
          <p:nvPr/>
        </p:nvSpPr>
        <p:spPr>
          <a:xfrm>
            <a:off x="9585325" y="5892995"/>
            <a:ext cx="2505075" cy="523220"/>
          </a:xfrm>
          <a:prstGeom prst="rect">
            <a:avLst/>
          </a:prstGeom>
          <a:noFill/>
        </p:spPr>
        <p:txBody>
          <a:bodyPr wrap="square" rtlCol="0">
            <a:spAutoFit/>
          </a:bodyPr>
          <a:lstStyle/>
          <a:p>
            <a:r>
              <a:rPr lang="it-IT" sz="1400" dirty="0">
                <a:solidFill>
                  <a:schemeClr val="accent2"/>
                </a:solidFill>
              </a:rPr>
              <a:t>(*tasks I </a:t>
            </a:r>
            <a:r>
              <a:rPr lang="it-IT" sz="1400" dirty="0" err="1">
                <a:solidFill>
                  <a:schemeClr val="accent2"/>
                </a:solidFill>
              </a:rPr>
              <a:t>have</a:t>
            </a:r>
            <a:r>
              <a:rPr lang="it-IT" sz="1400" dirty="0">
                <a:solidFill>
                  <a:schemeClr val="accent2"/>
                </a:solidFill>
              </a:rPr>
              <a:t> </a:t>
            </a:r>
            <a:r>
              <a:rPr lang="it-IT" sz="1400" dirty="0" err="1">
                <a:solidFill>
                  <a:schemeClr val="accent2"/>
                </a:solidFill>
              </a:rPr>
              <a:t>started</a:t>
            </a:r>
            <a:r>
              <a:rPr lang="it-IT" sz="1400" dirty="0">
                <a:solidFill>
                  <a:schemeClr val="accent2"/>
                </a:solidFill>
              </a:rPr>
              <a:t> to work on </a:t>
            </a:r>
            <a:r>
              <a:rPr lang="it-IT" sz="1400" dirty="0" err="1">
                <a:solidFill>
                  <a:schemeClr val="accent2"/>
                </a:solidFill>
              </a:rPr>
              <a:t>recently</a:t>
            </a:r>
            <a:r>
              <a:rPr lang="it-IT" sz="1400" dirty="0">
                <a:solidFill>
                  <a:schemeClr val="accent2"/>
                </a:solidFill>
              </a:rPr>
              <a:t>/</a:t>
            </a:r>
            <a:r>
              <a:rPr lang="it-IT" sz="1400" dirty="0" err="1">
                <a:solidFill>
                  <a:schemeClr val="accent2"/>
                </a:solidFill>
              </a:rPr>
              <a:t>will</a:t>
            </a:r>
            <a:r>
              <a:rPr lang="it-IT" sz="1400" dirty="0">
                <a:solidFill>
                  <a:schemeClr val="accent2"/>
                </a:solidFill>
              </a:rPr>
              <a:t> start </a:t>
            </a:r>
            <a:r>
              <a:rPr lang="it-IT" sz="1400" dirty="0" err="1">
                <a:solidFill>
                  <a:schemeClr val="accent2"/>
                </a:solidFill>
              </a:rPr>
              <a:t>soon</a:t>
            </a:r>
            <a:r>
              <a:rPr lang="it-IT" sz="1400" dirty="0">
                <a:solidFill>
                  <a:schemeClr val="accent2"/>
                </a:solidFill>
              </a:rPr>
              <a:t>)</a:t>
            </a:r>
            <a:endParaRPr lang="en-US" sz="1400" dirty="0">
              <a:solidFill>
                <a:schemeClr val="accent2"/>
              </a:solidFill>
            </a:endParaRPr>
          </a:p>
        </p:txBody>
      </p:sp>
    </p:spTree>
    <p:extLst>
      <p:ext uri="{BB962C8B-B14F-4D97-AF65-F5344CB8AC3E}">
        <p14:creationId xmlns:p14="http://schemas.microsoft.com/office/powerpoint/2010/main" val="317874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50B069-60E8-50A6-5F45-3668166F502A}"/>
              </a:ext>
            </a:extLst>
          </p:cNvPr>
          <p:cNvSpPr>
            <a:spLocks noGrp="1"/>
          </p:cNvSpPr>
          <p:nvPr>
            <p:ph type="title"/>
          </p:nvPr>
        </p:nvSpPr>
        <p:spPr/>
        <p:txBody>
          <a:bodyPr/>
          <a:lstStyle/>
          <a:p>
            <a:endParaRPr lang="en-US"/>
          </a:p>
        </p:txBody>
      </p:sp>
      <p:sp>
        <p:nvSpPr>
          <p:cNvPr id="3" name="Segnaposto testo 2">
            <a:extLst>
              <a:ext uri="{FF2B5EF4-FFF2-40B4-BE49-F238E27FC236}">
                <a16:creationId xmlns:a16="http://schemas.microsoft.com/office/drawing/2014/main" id="{F877172F-036E-2B13-9BDC-D4FAD8D67056}"/>
              </a:ext>
            </a:extLst>
          </p:cNvPr>
          <p:cNvSpPr>
            <a:spLocks noGrp="1"/>
          </p:cNvSpPr>
          <p:nvPr>
            <p:ph type="body" idx="1"/>
          </p:nvPr>
        </p:nvSpPr>
        <p:spPr/>
        <p:txBody>
          <a:bodyPr/>
          <a:lstStyle/>
          <a:p>
            <a:r>
              <a:rPr lang="it-IT" dirty="0" err="1"/>
              <a:t>Beam</a:t>
            </a:r>
            <a:r>
              <a:rPr lang="it-IT" dirty="0"/>
              <a:t> Dynamics Studies with the code MILES</a:t>
            </a:r>
            <a:endParaRPr lang="en-US" dirty="0"/>
          </a:p>
        </p:txBody>
      </p:sp>
      <p:sp>
        <p:nvSpPr>
          <p:cNvPr id="4" name="Segnaposto data 3">
            <a:extLst>
              <a:ext uri="{FF2B5EF4-FFF2-40B4-BE49-F238E27FC236}">
                <a16:creationId xmlns:a16="http://schemas.microsoft.com/office/drawing/2014/main" id="{E728FB1A-9DDE-F070-05D7-F2817D34516E}"/>
              </a:ext>
            </a:extLst>
          </p:cNvPr>
          <p:cNvSpPr>
            <a:spLocks noGrp="1"/>
          </p:cNvSpPr>
          <p:nvPr>
            <p:ph type="dt" sz="half" idx="10"/>
          </p:nvPr>
        </p:nvSpPr>
        <p:spPr/>
        <p:txBody>
          <a:bodyPr/>
          <a:lstStyle/>
          <a:p>
            <a:fld id="{7B75B191-A0D3-664B-AF32-DC77341F32A0}" type="datetime1">
              <a:rPr lang="en-US" smtClean="0"/>
              <a:t>9/26/2023</a:t>
            </a:fld>
            <a:endParaRPr lang="en-US"/>
          </a:p>
        </p:txBody>
      </p:sp>
      <p:sp>
        <p:nvSpPr>
          <p:cNvPr id="5" name="Segnaposto piè di pagina 4">
            <a:extLst>
              <a:ext uri="{FF2B5EF4-FFF2-40B4-BE49-F238E27FC236}">
                <a16:creationId xmlns:a16="http://schemas.microsoft.com/office/drawing/2014/main" id="{76F9693C-D18B-EAA8-9014-30E21942F0A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7BF0CBB2-7D6E-FA98-0172-C3200267B1B0}"/>
              </a:ext>
            </a:extLst>
          </p:cNvPr>
          <p:cNvSpPr>
            <a:spLocks noGrp="1"/>
          </p:cNvSpPr>
          <p:nvPr>
            <p:ph type="sldNum" sz="quarter" idx="12"/>
          </p:nvPr>
        </p:nvSpPr>
        <p:spPr/>
        <p:txBody>
          <a:bodyPr/>
          <a:lstStyle/>
          <a:p>
            <a:fld id="{921CBE81-14BD-7343-B359-01BCBA3179F9}" type="slidenum">
              <a:rPr lang="en-US" smtClean="0"/>
              <a:t>11</a:t>
            </a:fld>
            <a:endParaRPr lang="en-US"/>
          </a:p>
        </p:txBody>
      </p:sp>
    </p:spTree>
    <p:extLst>
      <p:ext uri="{BB962C8B-B14F-4D97-AF65-F5344CB8AC3E}">
        <p14:creationId xmlns:p14="http://schemas.microsoft.com/office/powerpoint/2010/main" val="1025620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Collective Effects in </a:t>
            </a:r>
            <a:r>
              <a:rPr lang="en-US" dirty="0" err="1"/>
              <a:t>Linacs</a:t>
            </a:r>
            <a:endParaRPr lang="en-US" dirty="0"/>
          </a:p>
        </p:txBody>
      </p:sp>
      <p:sp>
        <p:nvSpPr>
          <p:cNvPr id="3" name="CasellaDiTesto 2"/>
          <p:cNvSpPr txBox="1"/>
          <p:nvPr/>
        </p:nvSpPr>
        <p:spPr>
          <a:xfrm>
            <a:off x="125078" y="976376"/>
            <a:ext cx="4514850" cy="369332"/>
          </a:xfrm>
          <a:prstGeom prst="rect">
            <a:avLst/>
          </a:prstGeom>
          <a:noFill/>
        </p:spPr>
        <p:txBody>
          <a:bodyPr wrap="square" rtlCol="0">
            <a:spAutoFit/>
          </a:bodyPr>
          <a:lstStyle/>
          <a:p>
            <a:r>
              <a:rPr lang="en-US" b="1" dirty="0">
                <a:solidFill>
                  <a:srgbClr val="C00000"/>
                </a:solidFill>
              </a:rPr>
              <a:t>Space Charge Forces</a:t>
            </a:r>
          </a:p>
        </p:txBody>
      </p:sp>
      <p:sp>
        <p:nvSpPr>
          <p:cNvPr id="4" name="CasellaDiTesto 3"/>
          <p:cNvSpPr txBox="1"/>
          <p:nvPr/>
        </p:nvSpPr>
        <p:spPr>
          <a:xfrm>
            <a:off x="6179804" y="1023422"/>
            <a:ext cx="2755521" cy="369332"/>
          </a:xfrm>
          <a:prstGeom prst="rect">
            <a:avLst/>
          </a:prstGeom>
          <a:noFill/>
        </p:spPr>
        <p:txBody>
          <a:bodyPr wrap="square" rtlCol="0">
            <a:spAutoFit/>
          </a:bodyPr>
          <a:lstStyle/>
          <a:p>
            <a:r>
              <a:rPr lang="en-US" b="1" dirty="0">
                <a:solidFill>
                  <a:srgbClr val="C00000"/>
                </a:solidFill>
              </a:rPr>
              <a:t>Wakefield Interaction</a:t>
            </a:r>
          </a:p>
        </p:txBody>
      </p:sp>
      <mc:AlternateContent xmlns:mc="http://schemas.openxmlformats.org/markup-compatibility/2006">
        <mc:Choice xmlns:a14="http://schemas.microsoft.com/office/drawing/2010/main" Requires="a14">
          <p:sp>
            <p:nvSpPr>
              <p:cNvPr id="5" name="CasellaDiTesto 4"/>
              <p:cNvSpPr txBox="1"/>
              <p:nvPr/>
            </p:nvSpPr>
            <p:spPr>
              <a:xfrm>
                <a:off x="125078" y="1316088"/>
                <a:ext cx="5818816" cy="981744"/>
              </a:xfrm>
              <a:prstGeom prst="rect">
                <a:avLst/>
              </a:prstGeom>
              <a:noFill/>
            </p:spPr>
            <p:txBody>
              <a:bodyPr wrap="square" rtlCol="0">
                <a:spAutoFit/>
              </a:bodyPr>
              <a:lstStyle/>
              <a:p>
                <a:pPr marL="285750" indent="-285750">
                  <a:buFont typeface="Arial" panose="020B0604020202020204" pitchFamily="34" charset="0"/>
                  <a:buChar char="•"/>
                </a:pPr>
                <a:r>
                  <a:rPr lang="en-US" dirty="0"/>
                  <a:t>Charged particles exert mutual </a:t>
                </a:r>
                <a:r>
                  <a:rPr lang="en-US" b="1" dirty="0"/>
                  <a:t>repulsive</a:t>
                </a:r>
                <a:r>
                  <a:rPr lang="en-US" dirty="0"/>
                  <a:t> forces</a:t>
                </a:r>
              </a:p>
              <a:p>
                <a:pPr marL="285750" indent="-285750">
                  <a:buFont typeface="Arial" panose="020B0604020202020204" pitchFamily="34" charset="0"/>
                  <a:buChar char="•"/>
                </a:pPr>
                <a:r>
                  <a:rPr lang="en-US" dirty="0"/>
                  <a:t>For two particles at distance </a:t>
                </a:r>
                <a14:m>
                  <m:oMath xmlns:m="http://schemas.openxmlformats.org/officeDocument/2006/math">
                    <m:r>
                      <a:rPr lang="en-US" b="0" i="1" smtClean="0">
                        <a:latin typeface="Cambria Math" panose="02040503050406030204" pitchFamily="18" charset="0"/>
                      </a:rPr>
                      <m:t>𝑟</m:t>
                    </m:r>
                  </m:oMath>
                </a14:m>
                <a:r>
                  <a:rPr lang="en-US" dirty="0"/>
                  <a:t> traveling with velocity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𝑐</m:t>
                    </m:r>
                  </m:oMath>
                </a14:m>
                <a:r>
                  <a:rPr lang="en-US" dirty="0"/>
                  <a:t> one has radial force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2</m:t>
                            </m:r>
                          </m:sup>
                        </m:sSup>
                      </m:e>
                    </m:rad>
                  </m:oMath>
                </a14:m>
                <a:r>
                  <a:rPr lang="en-US" dirty="0"/>
                  <a:t>)</a:t>
                </a:r>
              </a:p>
            </p:txBody>
          </p:sp>
        </mc:Choice>
        <mc:Fallback>
          <p:sp>
            <p:nvSpPr>
              <p:cNvPr id="5" name="CasellaDiTesto 4"/>
              <p:cNvSpPr txBox="1">
                <a:spLocks noRot="1" noChangeAspect="1" noMove="1" noResize="1" noEditPoints="1" noAdjustHandles="1" noChangeArrowheads="1" noChangeShapeType="1" noTextEdit="1"/>
              </p:cNvSpPr>
              <p:nvPr/>
            </p:nvSpPr>
            <p:spPr>
              <a:xfrm>
                <a:off x="125078" y="1316088"/>
                <a:ext cx="5818816" cy="981744"/>
              </a:xfrm>
              <a:prstGeom prst="rect">
                <a:avLst/>
              </a:prstGeom>
              <a:blipFill>
                <a:blip r:embed="rId3"/>
                <a:stretch>
                  <a:fillRect l="-734" t="-3727" r="-210" b="-8075"/>
                </a:stretch>
              </a:blipFill>
            </p:spPr>
            <p:txBody>
              <a:bodyPr/>
              <a:lstStyle/>
              <a:p>
                <a:r>
                  <a:rPr lang="en-US">
                    <a:noFill/>
                  </a:rPr>
                  <a:t> </a:t>
                </a:r>
              </a:p>
            </p:txBody>
          </p:sp>
        </mc:Fallback>
      </mc:AlternateContent>
      <p:pic>
        <p:nvPicPr>
          <p:cNvPr id="8" name="Immagine 7"/>
          <p:cNvPicPr>
            <a:picLocks noChangeAspect="1"/>
          </p:cNvPicPr>
          <p:nvPr/>
        </p:nvPicPr>
        <p:blipFill>
          <a:blip r:embed="rId4"/>
          <a:stretch>
            <a:fillRect/>
          </a:stretch>
        </p:blipFill>
        <p:spPr>
          <a:xfrm>
            <a:off x="3757344" y="2440158"/>
            <a:ext cx="1250971" cy="993021"/>
          </a:xfrm>
          <a:prstGeom prst="rect">
            <a:avLst/>
          </a:prstGeom>
        </p:spPr>
      </p:pic>
      <p:sp>
        <p:nvSpPr>
          <p:cNvPr id="9" name="CasellaDiTesto 8"/>
          <p:cNvSpPr txBox="1"/>
          <p:nvPr/>
        </p:nvSpPr>
        <p:spPr>
          <a:xfrm>
            <a:off x="125078" y="3465629"/>
            <a:ext cx="5128974" cy="923330"/>
          </a:xfrm>
          <a:prstGeom prst="rect">
            <a:avLst/>
          </a:prstGeom>
          <a:noFill/>
        </p:spPr>
        <p:txBody>
          <a:bodyPr wrap="square" rtlCol="0">
            <a:spAutoFit/>
          </a:bodyPr>
          <a:lstStyle/>
          <a:p>
            <a:pPr marL="285750" indent="-285750">
              <a:buFont typeface="Arial" panose="020B0604020202020204" pitchFamily="34" charset="0"/>
              <a:buChar char="•"/>
            </a:pPr>
            <a:r>
              <a:rPr lang="en-US" dirty="0"/>
              <a:t>For an </a:t>
            </a:r>
            <a:r>
              <a:rPr lang="en-US" b="1" dirty="0"/>
              <a:t>arbitrary distribution</a:t>
            </a:r>
            <a:r>
              <a:rPr lang="en-US" dirty="0"/>
              <a:t>, the strength of the force depends on both its </a:t>
            </a:r>
            <a:r>
              <a:rPr lang="en-US" i="1" dirty="0"/>
              <a:t>shape</a:t>
            </a:r>
            <a:r>
              <a:rPr lang="en-US" dirty="0"/>
              <a:t> and </a:t>
            </a:r>
            <a:r>
              <a:rPr lang="en-US" i="1" dirty="0"/>
              <a:t>size</a:t>
            </a:r>
          </a:p>
          <a:p>
            <a:pPr marL="285750" indent="-285750">
              <a:buFont typeface="Arial" panose="020B0604020202020204" pitchFamily="34" charset="0"/>
              <a:buChar char="•"/>
            </a:pPr>
            <a:r>
              <a:rPr lang="en-US" dirty="0"/>
              <a:t>Generally </a:t>
            </a:r>
            <a:r>
              <a:rPr lang="en-US" b="1" dirty="0"/>
              <a:t>slice-dependent</a:t>
            </a:r>
          </a:p>
        </p:txBody>
      </p:sp>
      <p:sp>
        <p:nvSpPr>
          <p:cNvPr id="10" name="CasellaDiTesto 9">
            <a:extLst>
              <a:ext uri="{FF2B5EF4-FFF2-40B4-BE49-F238E27FC236}">
                <a16:creationId xmlns:a16="http://schemas.microsoft.com/office/drawing/2014/main" id="{B160D936-AA2A-4B2D-AFDB-DC796D51483A}"/>
              </a:ext>
            </a:extLst>
          </p:cNvPr>
          <p:cNvSpPr txBox="1"/>
          <p:nvPr/>
        </p:nvSpPr>
        <p:spPr>
          <a:xfrm>
            <a:off x="447674" y="5156801"/>
            <a:ext cx="5103297" cy="1200329"/>
          </a:xfrm>
          <a:prstGeom prst="rect">
            <a:avLst/>
          </a:prstGeom>
          <a:noFill/>
        </p:spPr>
        <p:txBody>
          <a:bodyPr wrap="square" rtlCol="0">
            <a:spAutoFit/>
          </a:bodyPr>
          <a:lstStyle/>
          <a:p>
            <a:r>
              <a:rPr lang="en-US" b="1" dirty="0">
                <a:solidFill>
                  <a:srgbClr val="C00000"/>
                </a:solidFill>
              </a:rPr>
              <a:t>Space charge forces – PIC Methods</a:t>
            </a:r>
          </a:p>
          <a:p>
            <a:pPr marL="342900" indent="-342900">
              <a:buFont typeface="+mj-lt"/>
              <a:buAutoNum type="arabicPeriod"/>
            </a:pPr>
            <a:r>
              <a:rPr lang="en-US" dirty="0"/>
              <a:t>Solve </a:t>
            </a:r>
            <a:r>
              <a:rPr lang="en-US" i="1" dirty="0"/>
              <a:t>Poisson equation</a:t>
            </a:r>
            <a:r>
              <a:rPr lang="en-US" dirty="0"/>
              <a:t> in the beam frame</a:t>
            </a:r>
          </a:p>
          <a:p>
            <a:pPr marL="342900" indent="-342900">
              <a:buFont typeface="+mj-lt"/>
              <a:buAutoNum type="arabicPeriod"/>
            </a:pPr>
            <a:r>
              <a:rPr lang="en-US" i="1" dirty="0"/>
              <a:t>Lorentz field transformation</a:t>
            </a:r>
            <a:r>
              <a:rPr lang="en-US" dirty="0"/>
              <a:t> in the lab frame</a:t>
            </a:r>
          </a:p>
          <a:p>
            <a:pPr marL="342900" indent="-342900">
              <a:buFont typeface="+mj-lt"/>
              <a:buAutoNum type="arabicPeriod"/>
            </a:pPr>
            <a:r>
              <a:rPr lang="en-US" i="1" dirty="0"/>
              <a:t>Integration</a:t>
            </a:r>
            <a:r>
              <a:rPr lang="en-US" dirty="0"/>
              <a:t> of the equations of motion</a:t>
            </a:r>
          </a:p>
        </p:txBody>
      </p:sp>
      <p:sp>
        <p:nvSpPr>
          <p:cNvPr id="11" name="CasellaDiTesto 10">
            <a:extLst>
              <a:ext uri="{FF2B5EF4-FFF2-40B4-BE49-F238E27FC236}">
                <a16:creationId xmlns:a16="http://schemas.microsoft.com/office/drawing/2014/main" id="{E0954203-C0F5-4431-985F-58D4E37739CA}"/>
              </a:ext>
            </a:extLst>
          </p:cNvPr>
          <p:cNvSpPr txBox="1"/>
          <p:nvPr/>
        </p:nvSpPr>
        <p:spPr>
          <a:xfrm>
            <a:off x="6466616" y="5156801"/>
            <a:ext cx="5153884" cy="1200329"/>
          </a:xfrm>
          <a:prstGeom prst="rect">
            <a:avLst/>
          </a:prstGeom>
          <a:noFill/>
        </p:spPr>
        <p:txBody>
          <a:bodyPr wrap="square" rtlCol="0">
            <a:spAutoFit/>
          </a:bodyPr>
          <a:lstStyle/>
          <a:p>
            <a:r>
              <a:rPr lang="en-US" b="1" dirty="0">
                <a:solidFill>
                  <a:srgbClr val="C00000"/>
                </a:solidFill>
              </a:rPr>
              <a:t>Wakefield interaction – Convolution integral</a:t>
            </a:r>
          </a:p>
          <a:p>
            <a:pPr marL="342900" indent="-342900">
              <a:buFont typeface="+mj-lt"/>
              <a:buAutoNum type="arabicPeriod"/>
            </a:pPr>
            <a:r>
              <a:rPr lang="en-US" dirty="0"/>
              <a:t>Knowledge of the wake-function</a:t>
            </a:r>
          </a:p>
          <a:p>
            <a:pPr marL="342900" indent="-342900">
              <a:buFont typeface="+mj-lt"/>
              <a:buAutoNum type="arabicPeriod"/>
            </a:pPr>
            <a:r>
              <a:rPr lang="en-US" dirty="0"/>
              <a:t>Calculate the </a:t>
            </a:r>
            <a:r>
              <a:rPr lang="en-US" i="1" dirty="0"/>
              <a:t>wake-potential</a:t>
            </a:r>
            <a:r>
              <a:rPr lang="en-US" dirty="0"/>
              <a:t> (convolution integral with the current)</a:t>
            </a:r>
          </a:p>
        </p:txBody>
      </p:sp>
      <p:sp>
        <p:nvSpPr>
          <p:cNvPr id="12" name="Rettangolo 11"/>
          <p:cNvSpPr/>
          <p:nvPr/>
        </p:nvSpPr>
        <p:spPr>
          <a:xfrm>
            <a:off x="447674" y="5156800"/>
            <a:ext cx="4996486" cy="1258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ttangolo 12"/>
          <p:cNvSpPr/>
          <p:nvPr/>
        </p:nvSpPr>
        <p:spPr>
          <a:xfrm>
            <a:off x="6395040" y="5159376"/>
            <a:ext cx="5120796" cy="122182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Connettore 1 14"/>
          <p:cNvCxnSpPr/>
          <p:nvPr/>
        </p:nvCxnSpPr>
        <p:spPr>
          <a:xfrm flipH="1" flipV="1">
            <a:off x="6034134" y="1101978"/>
            <a:ext cx="33088" cy="507602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Immagine 16"/>
          <p:cNvPicPr>
            <a:picLocks noChangeAspect="1"/>
          </p:cNvPicPr>
          <p:nvPr/>
        </p:nvPicPr>
        <p:blipFill>
          <a:blip r:embed="rId5"/>
          <a:stretch>
            <a:fillRect/>
          </a:stretch>
        </p:blipFill>
        <p:spPr>
          <a:xfrm>
            <a:off x="8894574" y="3002503"/>
            <a:ext cx="2233934" cy="453184"/>
          </a:xfrm>
          <a:prstGeom prst="rect">
            <a:avLst/>
          </a:prstGeom>
        </p:spPr>
      </p:pic>
      <p:pic>
        <p:nvPicPr>
          <p:cNvPr id="18" name="Immagine 17"/>
          <p:cNvPicPr>
            <a:picLocks noChangeAspect="1"/>
          </p:cNvPicPr>
          <p:nvPr/>
        </p:nvPicPr>
        <p:blipFill>
          <a:blip r:embed="rId6"/>
          <a:stretch>
            <a:fillRect/>
          </a:stretch>
        </p:blipFill>
        <p:spPr>
          <a:xfrm>
            <a:off x="8773342" y="3373595"/>
            <a:ext cx="1466794" cy="936558"/>
          </a:xfrm>
          <a:prstGeom prst="rect">
            <a:avLst/>
          </a:prstGeom>
        </p:spPr>
      </p:pic>
      <p:sp>
        <p:nvSpPr>
          <p:cNvPr id="21" name="CasellaDiTesto 20"/>
          <p:cNvSpPr txBox="1"/>
          <p:nvPr/>
        </p:nvSpPr>
        <p:spPr>
          <a:xfrm>
            <a:off x="6208173" y="1344448"/>
            <a:ext cx="589242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Field generated by the beam, </a:t>
            </a:r>
            <a:r>
              <a:rPr lang="en-US" b="1" dirty="0"/>
              <a:t>diffracted</a:t>
            </a:r>
            <a:r>
              <a:rPr lang="en-US" dirty="0"/>
              <a:t> by the discontinuities and acting back on the beam itself</a:t>
            </a:r>
          </a:p>
          <a:p>
            <a:pPr marL="285750" indent="-285750">
              <a:buFont typeface="Arial" panose="020B0604020202020204" pitchFamily="34" charset="0"/>
              <a:buChar char="•"/>
            </a:pPr>
            <a:r>
              <a:rPr lang="en-US" dirty="0"/>
              <a:t>Responsible for </a:t>
            </a:r>
            <a:r>
              <a:rPr lang="en-US" b="1" dirty="0"/>
              <a:t>energy spread</a:t>
            </a:r>
            <a:r>
              <a:rPr lang="en-US" dirty="0"/>
              <a:t> and </a:t>
            </a:r>
            <a:r>
              <a:rPr lang="en-US" b="1" dirty="0"/>
              <a:t>transverse deflection</a:t>
            </a:r>
          </a:p>
          <a:p>
            <a:pPr marL="285750" indent="-285750">
              <a:buFont typeface="Arial" panose="020B0604020202020204" pitchFamily="34" charset="0"/>
              <a:buChar char="•"/>
            </a:pPr>
            <a:r>
              <a:rPr lang="en-US" dirty="0"/>
              <a:t>Slice-dependent deflection dilutes the projected rms emittance: </a:t>
            </a:r>
            <a:r>
              <a:rPr lang="en-US" b="1" dirty="0"/>
              <a:t>BBU effects</a:t>
            </a:r>
          </a:p>
        </p:txBody>
      </p:sp>
      <p:pic>
        <p:nvPicPr>
          <p:cNvPr id="22" name="Immagine 21"/>
          <p:cNvPicPr>
            <a:picLocks noChangeAspect="1"/>
          </p:cNvPicPr>
          <p:nvPr/>
        </p:nvPicPr>
        <p:blipFill>
          <a:blip r:embed="rId7"/>
          <a:stretch>
            <a:fillRect/>
          </a:stretch>
        </p:blipFill>
        <p:spPr>
          <a:xfrm>
            <a:off x="6549886" y="3070031"/>
            <a:ext cx="2082505" cy="1114431"/>
          </a:xfrm>
          <a:prstGeom prst="rect">
            <a:avLst/>
          </a:prstGeom>
        </p:spPr>
      </p:pic>
      <p:sp>
        <p:nvSpPr>
          <p:cNvPr id="29" name="Segnaposto numero diapositiva 28"/>
          <p:cNvSpPr>
            <a:spLocks noGrp="1"/>
          </p:cNvSpPr>
          <p:nvPr>
            <p:ph type="sldNum" sz="quarter" idx="12"/>
          </p:nvPr>
        </p:nvSpPr>
        <p:spPr/>
        <p:txBody>
          <a:bodyPr/>
          <a:lstStyle/>
          <a:p>
            <a:fld id="{B0043FEA-55C3-4395-962E-F0BE92B1849C}" type="slidenum">
              <a:rPr lang="it-IT" smtClean="0"/>
              <a:t>12</a:t>
            </a:fld>
            <a:endParaRPr lang="it-IT"/>
          </a:p>
        </p:txBody>
      </p:sp>
      <p:pic>
        <p:nvPicPr>
          <p:cNvPr id="30" name="Immagine 29"/>
          <p:cNvPicPr>
            <a:picLocks noChangeAspect="1"/>
          </p:cNvPicPr>
          <p:nvPr/>
        </p:nvPicPr>
        <p:blipFill>
          <a:blip r:embed="rId8"/>
          <a:stretch>
            <a:fillRect/>
          </a:stretch>
        </p:blipFill>
        <p:spPr>
          <a:xfrm>
            <a:off x="517071" y="2552316"/>
            <a:ext cx="2975994" cy="643987"/>
          </a:xfrm>
          <a:prstGeom prst="rect">
            <a:avLst/>
          </a:prstGeom>
        </p:spPr>
      </p:pic>
      <p:pic>
        <p:nvPicPr>
          <p:cNvPr id="31" name="Immagine 30"/>
          <p:cNvPicPr>
            <a:picLocks noChangeAspect="1"/>
          </p:cNvPicPr>
          <p:nvPr/>
        </p:nvPicPr>
        <p:blipFill>
          <a:blip r:embed="rId9"/>
          <a:stretch>
            <a:fillRect/>
          </a:stretch>
        </p:blipFill>
        <p:spPr>
          <a:xfrm>
            <a:off x="517071" y="4431310"/>
            <a:ext cx="1639645" cy="315487"/>
          </a:xfrm>
          <a:prstGeom prst="rect">
            <a:avLst/>
          </a:prstGeom>
        </p:spPr>
      </p:pic>
      <p:pic>
        <p:nvPicPr>
          <p:cNvPr id="32" name="Immagine 31"/>
          <p:cNvPicPr>
            <a:picLocks noChangeAspect="1"/>
          </p:cNvPicPr>
          <p:nvPr/>
        </p:nvPicPr>
        <p:blipFill>
          <a:blip r:embed="rId10"/>
          <a:stretch>
            <a:fillRect/>
          </a:stretch>
        </p:blipFill>
        <p:spPr>
          <a:xfrm>
            <a:off x="6550480" y="4606611"/>
            <a:ext cx="2056551" cy="187935"/>
          </a:xfrm>
          <a:prstGeom prst="rect">
            <a:avLst/>
          </a:prstGeom>
        </p:spPr>
      </p:pic>
      <p:pic>
        <p:nvPicPr>
          <p:cNvPr id="33" name="Immagine 32"/>
          <p:cNvPicPr>
            <a:picLocks noChangeAspect="1"/>
          </p:cNvPicPr>
          <p:nvPr/>
        </p:nvPicPr>
        <p:blipFill>
          <a:blip r:embed="rId11"/>
          <a:stretch>
            <a:fillRect/>
          </a:stretch>
        </p:blipFill>
        <p:spPr>
          <a:xfrm>
            <a:off x="6550480" y="4279595"/>
            <a:ext cx="1944750" cy="269469"/>
          </a:xfrm>
          <a:prstGeom prst="rect">
            <a:avLst/>
          </a:prstGeom>
        </p:spPr>
      </p:pic>
      <p:sp>
        <p:nvSpPr>
          <p:cNvPr id="6" name="CasellaDiTesto 5"/>
          <p:cNvSpPr txBox="1"/>
          <p:nvPr/>
        </p:nvSpPr>
        <p:spPr>
          <a:xfrm>
            <a:off x="7068201" y="3984715"/>
            <a:ext cx="1633537" cy="253916"/>
          </a:xfrm>
          <a:prstGeom prst="rect">
            <a:avLst/>
          </a:prstGeom>
          <a:noFill/>
        </p:spPr>
        <p:txBody>
          <a:bodyPr wrap="square" rtlCol="0">
            <a:spAutoFit/>
          </a:bodyPr>
          <a:lstStyle/>
          <a:p>
            <a:r>
              <a:rPr lang="en-US" sz="1050" i="1" dirty="0"/>
              <a:t>Courtesy of M. </a:t>
            </a:r>
            <a:r>
              <a:rPr lang="en-US" sz="1050" i="1" dirty="0" err="1"/>
              <a:t>Migliorati</a:t>
            </a:r>
            <a:endParaRPr lang="it-IT" sz="1050" i="1" dirty="0"/>
          </a:p>
        </p:txBody>
      </p:sp>
      <p:pic>
        <p:nvPicPr>
          <p:cNvPr id="7" name="Immagine 6">
            <a:extLst>
              <a:ext uri="{FF2B5EF4-FFF2-40B4-BE49-F238E27FC236}">
                <a16:creationId xmlns:a16="http://schemas.microsoft.com/office/drawing/2014/main" id="{F93173AF-1DB6-8E44-9B42-513B037D3E5E}"/>
              </a:ext>
            </a:extLst>
          </p:cNvPr>
          <p:cNvPicPr>
            <a:picLocks noChangeAspect="1"/>
          </p:cNvPicPr>
          <p:nvPr/>
        </p:nvPicPr>
        <p:blipFill>
          <a:blip r:embed="rId12"/>
          <a:stretch>
            <a:fillRect/>
          </a:stretch>
        </p:blipFill>
        <p:spPr>
          <a:xfrm>
            <a:off x="8773342" y="4248175"/>
            <a:ext cx="2090170" cy="719916"/>
          </a:xfrm>
          <a:prstGeom prst="rect">
            <a:avLst/>
          </a:prstGeom>
        </p:spPr>
      </p:pic>
      <p:grpSp>
        <p:nvGrpSpPr>
          <p:cNvPr id="14" name="Gruppo 13">
            <a:extLst>
              <a:ext uri="{FF2B5EF4-FFF2-40B4-BE49-F238E27FC236}">
                <a16:creationId xmlns:a16="http://schemas.microsoft.com/office/drawing/2014/main" id="{451BD677-CAC5-CA8B-4F36-11D3617DED25}"/>
              </a:ext>
            </a:extLst>
          </p:cNvPr>
          <p:cNvGrpSpPr/>
          <p:nvPr/>
        </p:nvGrpSpPr>
        <p:grpSpPr>
          <a:xfrm>
            <a:off x="3816218" y="4128992"/>
            <a:ext cx="1877398" cy="862354"/>
            <a:chOff x="463662" y="5426785"/>
            <a:chExt cx="2542525" cy="1135489"/>
          </a:xfrm>
        </p:grpSpPr>
        <p:pic>
          <p:nvPicPr>
            <p:cNvPr id="16" name="Immagine 15">
              <a:extLst>
                <a:ext uri="{FF2B5EF4-FFF2-40B4-BE49-F238E27FC236}">
                  <a16:creationId xmlns:a16="http://schemas.microsoft.com/office/drawing/2014/main" id="{32369D9F-3312-DAFA-5B91-BF30AA6C9A47}"/>
                </a:ext>
              </a:extLst>
            </p:cNvPr>
            <p:cNvPicPr>
              <a:picLocks noChangeAspect="1"/>
            </p:cNvPicPr>
            <p:nvPr/>
          </p:nvPicPr>
          <p:blipFill>
            <a:blip r:embed="rId13"/>
            <a:stretch>
              <a:fillRect/>
            </a:stretch>
          </p:blipFill>
          <p:spPr>
            <a:xfrm>
              <a:off x="463662" y="5426785"/>
              <a:ext cx="1530093" cy="1135489"/>
            </a:xfrm>
            <a:prstGeom prst="rect">
              <a:avLst/>
            </a:prstGeom>
          </p:spPr>
        </p:pic>
        <p:pic>
          <p:nvPicPr>
            <p:cNvPr id="19" name="Immagine 18">
              <a:extLst>
                <a:ext uri="{FF2B5EF4-FFF2-40B4-BE49-F238E27FC236}">
                  <a16:creationId xmlns:a16="http://schemas.microsoft.com/office/drawing/2014/main" id="{EBBBDCCE-F990-ADF9-9B7A-FCF973E3FA96}"/>
                </a:ext>
              </a:extLst>
            </p:cNvPr>
            <p:cNvPicPr>
              <a:picLocks noChangeAspect="1"/>
            </p:cNvPicPr>
            <p:nvPr/>
          </p:nvPicPr>
          <p:blipFill>
            <a:blip r:embed="rId14"/>
            <a:stretch>
              <a:fillRect/>
            </a:stretch>
          </p:blipFill>
          <p:spPr>
            <a:xfrm>
              <a:off x="1568040" y="5445249"/>
              <a:ext cx="1438147" cy="460530"/>
            </a:xfrm>
            <a:prstGeom prst="rect">
              <a:avLst/>
            </a:prstGeom>
          </p:spPr>
        </p:pic>
      </p:grpSp>
    </p:spTree>
    <p:extLst>
      <p:ext uri="{BB962C8B-B14F-4D97-AF65-F5344CB8AC3E}">
        <p14:creationId xmlns:p14="http://schemas.microsoft.com/office/powerpoint/2010/main" val="307553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17864-7A29-405F-8D2F-DEC36165AE5F}"/>
              </a:ext>
            </a:extLst>
          </p:cNvPr>
          <p:cNvSpPr>
            <a:spLocks noGrp="1"/>
          </p:cNvSpPr>
          <p:nvPr>
            <p:ph type="title"/>
          </p:nvPr>
        </p:nvSpPr>
        <p:spPr/>
        <p:txBody>
          <a:bodyPr/>
          <a:lstStyle/>
          <a:p>
            <a:r>
              <a:rPr lang="en-US" dirty="0"/>
              <a:t>The Code MILES</a:t>
            </a:r>
          </a:p>
        </p:txBody>
      </p:sp>
      <p:sp>
        <p:nvSpPr>
          <p:cNvPr id="10" name="Segnaposto numero diapositiva 9">
            <a:extLst>
              <a:ext uri="{FF2B5EF4-FFF2-40B4-BE49-F238E27FC236}">
                <a16:creationId xmlns:a16="http://schemas.microsoft.com/office/drawing/2014/main" id="{1F0C1773-2C18-4F5D-B27A-F433CA101CA6}"/>
              </a:ext>
            </a:extLst>
          </p:cNvPr>
          <p:cNvSpPr>
            <a:spLocks noGrp="1"/>
          </p:cNvSpPr>
          <p:nvPr>
            <p:ph type="sldNum" sz="quarter" idx="12"/>
          </p:nvPr>
        </p:nvSpPr>
        <p:spPr/>
        <p:txBody>
          <a:bodyPr/>
          <a:lstStyle/>
          <a:p>
            <a:fld id="{1B6D9910-E225-46A3-9BED-ED920682445F}" type="slidenum">
              <a:rPr lang="en-US" smtClean="0"/>
              <a:t>13</a:t>
            </a:fld>
            <a:endParaRPr lang="en-US"/>
          </a:p>
        </p:txBody>
      </p:sp>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C65BF3A7-2E2B-43D7-85D0-8CD6C85B51D5}"/>
                  </a:ext>
                </a:extLst>
              </p:cNvPr>
              <p:cNvSpPr txBox="1"/>
              <p:nvPr/>
            </p:nvSpPr>
            <p:spPr>
              <a:xfrm>
                <a:off x="336554" y="1090934"/>
                <a:ext cx="9871440" cy="2031325"/>
              </a:xfrm>
              <a:prstGeom prst="rect">
                <a:avLst/>
              </a:prstGeom>
              <a:noFill/>
            </p:spPr>
            <p:txBody>
              <a:bodyPr wrap="square">
                <a:spAutoFit/>
              </a:bodyPr>
              <a:lstStyle/>
              <a:p>
                <a:r>
                  <a:rPr lang="en-US" b="1" dirty="0">
                    <a:solidFill>
                      <a:srgbClr val="C00000"/>
                    </a:solidFill>
                  </a:rPr>
                  <a:t>Dedicated tracking code</a:t>
                </a:r>
              </a:p>
              <a:p>
                <a:pPr marL="285750" indent="-285750">
                  <a:buFont typeface="Arial" panose="020B0604020202020204" pitchFamily="34" charset="0"/>
                  <a:buChar char="•"/>
                </a:pPr>
                <a:r>
                  <a:rPr lang="en-US" dirty="0"/>
                  <a:t>Motivation to investigate </a:t>
                </a:r>
                <a:r>
                  <a:rPr lang="en-US" b="1" dirty="0" err="1"/>
                  <a:t>wakefields</a:t>
                </a:r>
                <a:r>
                  <a:rPr lang="en-US" dirty="0"/>
                  <a:t> </a:t>
                </a:r>
                <a:r>
                  <a:rPr lang="en-US" b="1" dirty="0"/>
                  <a:t>effects</a:t>
                </a:r>
                <a:r>
                  <a:rPr lang="en-US" dirty="0"/>
                  <a:t> in </a:t>
                </a:r>
                <a:r>
                  <a:rPr lang="en-US" dirty="0" err="1"/>
                  <a:t>linacs</a:t>
                </a:r>
                <a:r>
                  <a:rPr lang="en-US" dirty="0"/>
                  <a:t> in presence of non-negligible </a:t>
                </a:r>
                <a:r>
                  <a:rPr lang="en-US" b="1" dirty="0"/>
                  <a:t>space charge</a:t>
                </a:r>
                <a:r>
                  <a:rPr lang="en-US" dirty="0"/>
                  <a:t> endangering the nominal beam quality</a:t>
                </a:r>
              </a:p>
              <a:p>
                <a:pPr marL="285750" indent="-285750">
                  <a:buFont typeface="Arial" panose="020B0604020202020204" pitchFamily="34" charset="0"/>
                  <a:buChar char="•"/>
                </a:pPr>
                <a:r>
                  <a:rPr lang="en-US" dirty="0"/>
                  <a:t>Use of simple</a:t>
                </a:r>
                <a:r>
                  <a:rPr lang="en-US" b="1" dirty="0"/>
                  <a:t> semi-analytical models</a:t>
                </a:r>
                <a:r>
                  <a:rPr lang="en-US" dirty="0"/>
                  <a:t>: </a:t>
                </a:r>
                <a:r>
                  <a:rPr lang="en-US" i="1" dirty="0"/>
                  <a:t>flexible</a:t>
                </a:r>
                <a:r>
                  <a:rPr lang="en-US" b="1" dirty="0"/>
                  <a:t> </a:t>
                </a:r>
                <a:r>
                  <a:rPr lang="en-US" dirty="0"/>
                  <a:t>and </a:t>
                </a:r>
                <a:r>
                  <a:rPr lang="en-US" i="1" dirty="0"/>
                  <a:t>time-efficient</a:t>
                </a:r>
                <a:r>
                  <a:rPr lang="en-US" b="1" dirty="0"/>
                  <a:t> </a:t>
                </a:r>
                <a:r>
                  <a:rPr lang="en-US" dirty="0"/>
                  <a:t>tool</a:t>
                </a:r>
                <a:r>
                  <a:rPr lang="en-US" b="1" dirty="0"/>
                  <a:t> </a:t>
                </a:r>
                <a:r>
                  <a:rPr lang="en-US" dirty="0"/>
                  <a:t>(</a:t>
                </a:r>
                <a:r>
                  <a:rPr lang="en-US" b="1" dirty="0">
                    <a:solidFill>
                      <a:srgbClr val="00B050"/>
                    </a:solidFill>
                  </a:rPr>
                  <a:t>factors </a:t>
                </a:r>
                <a14:m>
                  <m:oMath xmlns:m="http://schemas.openxmlformats.org/officeDocument/2006/math">
                    <m:r>
                      <a:rPr lang="en-GB" b="1" i="1" smtClean="0">
                        <a:solidFill>
                          <a:srgbClr val="00B050"/>
                        </a:solidFill>
                      </a:rPr>
                      <m:t>∼</m:t>
                    </m:r>
                  </m:oMath>
                </a14:m>
                <a:r>
                  <a:rPr lang="en-US" b="1" dirty="0">
                    <a:solidFill>
                      <a:srgbClr val="00B050"/>
                    </a:solidFill>
                  </a:rPr>
                  <a:t>1/40-1/10</a:t>
                </a:r>
                <a:r>
                  <a:rPr lang="en-US" dirty="0"/>
                  <a:t>)</a:t>
                </a:r>
                <a:r>
                  <a:rPr lang="en-US" b="1" dirty="0">
                    <a:solidFill>
                      <a:srgbClr val="00B050"/>
                    </a:solidFill>
                  </a:rPr>
                  <a:t> </a:t>
                </a:r>
                <a:r>
                  <a:rPr lang="en-US" dirty="0"/>
                  <a:t>with acceptable reduction of the accuracy</a:t>
                </a:r>
              </a:p>
              <a:p>
                <a:pPr marL="285750" indent="-285750">
                  <a:buFont typeface="Arial" panose="020B0604020202020204" pitchFamily="34" charset="0"/>
                  <a:buChar char="•"/>
                </a:pPr>
                <a:r>
                  <a:rPr lang="en-US" dirty="0"/>
                  <a:t>Main applications: investigation of misalignment effects and design of possible </a:t>
                </a:r>
                <a:r>
                  <a:rPr lang="en-US" b="1" dirty="0"/>
                  <a:t>correction</a:t>
                </a:r>
                <a:r>
                  <a:rPr lang="en-US" dirty="0"/>
                  <a:t> schemes</a:t>
                </a:r>
              </a:p>
            </p:txBody>
          </p:sp>
        </mc:Choice>
        <mc:Fallback>
          <p:sp>
            <p:nvSpPr>
              <p:cNvPr id="28" name="CasellaDiTesto 27">
                <a:extLst>
                  <a:ext uri="{FF2B5EF4-FFF2-40B4-BE49-F238E27FC236}">
                    <a16:creationId xmlns:a16="http://schemas.microsoft.com/office/drawing/2014/main" id="{C65BF3A7-2E2B-43D7-85D0-8CD6C85B51D5}"/>
                  </a:ext>
                </a:extLst>
              </p:cNvPr>
              <p:cNvSpPr txBox="1">
                <a:spLocks noRot="1" noChangeAspect="1" noMove="1" noResize="1" noEditPoints="1" noAdjustHandles="1" noChangeArrowheads="1" noChangeShapeType="1" noTextEdit="1"/>
              </p:cNvSpPr>
              <p:nvPr/>
            </p:nvSpPr>
            <p:spPr>
              <a:xfrm>
                <a:off x="336554" y="1090934"/>
                <a:ext cx="9871440" cy="2031325"/>
              </a:xfrm>
              <a:prstGeom prst="rect">
                <a:avLst/>
              </a:prstGeom>
              <a:blipFill>
                <a:blip r:embed="rId3"/>
                <a:stretch>
                  <a:fillRect l="-494" t="-1802" b="-3904"/>
                </a:stretch>
              </a:blipFill>
            </p:spPr>
            <p:txBody>
              <a:bodyPr/>
              <a:lstStyle/>
              <a:p>
                <a:r>
                  <a:rPr lang="en-US">
                    <a:noFill/>
                  </a:rPr>
                  <a:t> </a:t>
                </a:r>
              </a:p>
            </p:txBody>
          </p:sp>
        </mc:Fallback>
      </mc:AlternateContent>
      <p:sp>
        <p:nvSpPr>
          <p:cNvPr id="29" name="CasellaDiTesto 28">
            <a:extLst>
              <a:ext uri="{FF2B5EF4-FFF2-40B4-BE49-F238E27FC236}">
                <a16:creationId xmlns:a16="http://schemas.microsoft.com/office/drawing/2014/main" id="{CBE5F000-32CE-4148-B82C-4F7CB471098F}"/>
              </a:ext>
            </a:extLst>
          </p:cNvPr>
          <p:cNvSpPr txBox="1"/>
          <p:nvPr/>
        </p:nvSpPr>
        <p:spPr>
          <a:xfrm>
            <a:off x="596134" y="3160717"/>
            <a:ext cx="11357811" cy="461665"/>
          </a:xfrm>
          <a:prstGeom prst="rect">
            <a:avLst/>
          </a:prstGeom>
          <a:noFill/>
        </p:spPr>
        <p:txBody>
          <a:bodyPr wrap="square" rtlCol="0">
            <a:spAutoFit/>
          </a:bodyPr>
          <a:lstStyle/>
          <a:p>
            <a:r>
              <a:rPr lang="en-US" sz="2400" b="1" dirty="0">
                <a:solidFill>
                  <a:srgbClr val="C00000"/>
                </a:solidFill>
              </a:rPr>
              <a:t>MILES</a:t>
            </a:r>
            <a:r>
              <a:rPr lang="en-US" sz="2400" b="1" dirty="0"/>
              <a:t> =</a:t>
            </a:r>
            <a:r>
              <a:rPr lang="en-US" sz="2400" b="1" dirty="0">
                <a:solidFill>
                  <a:srgbClr val="C00000"/>
                </a:solidFill>
              </a:rPr>
              <a:t> M</a:t>
            </a:r>
            <a:r>
              <a:rPr lang="en-US" sz="2400" b="1" dirty="0"/>
              <a:t>ulti-bunch and </a:t>
            </a:r>
            <a:r>
              <a:rPr lang="en-US" sz="2400" b="1" dirty="0">
                <a:solidFill>
                  <a:srgbClr val="C00000"/>
                </a:solidFill>
              </a:rPr>
              <a:t>I</a:t>
            </a:r>
            <a:r>
              <a:rPr lang="en-US" sz="2400" b="1" dirty="0"/>
              <a:t>ntra-beam effects</a:t>
            </a:r>
            <a:r>
              <a:rPr lang="en-US" sz="2400" b="1" dirty="0">
                <a:solidFill>
                  <a:srgbClr val="C00000"/>
                </a:solidFill>
              </a:rPr>
              <a:t> </a:t>
            </a:r>
            <a:r>
              <a:rPr lang="en-US" sz="2400" b="1" dirty="0"/>
              <a:t>in </a:t>
            </a:r>
            <a:r>
              <a:rPr lang="en-US" sz="2400" b="1" dirty="0">
                <a:solidFill>
                  <a:srgbClr val="C00000"/>
                </a:solidFill>
              </a:rPr>
              <a:t>L</a:t>
            </a:r>
            <a:r>
              <a:rPr lang="en-US" sz="2400" b="1" dirty="0"/>
              <a:t>inacs</a:t>
            </a:r>
            <a:r>
              <a:rPr lang="en-US" sz="2400" b="1" dirty="0">
                <a:solidFill>
                  <a:srgbClr val="C00000"/>
                </a:solidFill>
              </a:rPr>
              <a:t> E</a:t>
            </a:r>
            <a:r>
              <a:rPr lang="en-US" sz="2400" b="1" dirty="0"/>
              <a:t>valuating</a:t>
            </a:r>
            <a:r>
              <a:rPr lang="en-US" sz="2400" b="1" dirty="0">
                <a:solidFill>
                  <a:srgbClr val="C00000"/>
                </a:solidFill>
              </a:rPr>
              <a:t> S</a:t>
            </a:r>
            <a:r>
              <a:rPr lang="en-US" sz="2400" b="1" dirty="0"/>
              <a:t>tability</a:t>
            </a:r>
          </a:p>
        </p:txBody>
      </p:sp>
      <p:grpSp>
        <p:nvGrpSpPr>
          <p:cNvPr id="30" name="Group 5">
            <a:extLst>
              <a:ext uri="{FF2B5EF4-FFF2-40B4-BE49-F238E27FC236}">
                <a16:creationId xmlns:a16="http://schemas.microsoft.com/office/drawing/2014/main" id="{1578EA2F-E41F-449D-A40C-C15F55EFA5DE}"/>
              </a:ext>
            </a:extLst>
          </p:cNvPr>
          <p:cNvGrpSpPr/>
          <p:nvPr/>
        </p:nvGrpSpPr>
        <p:grpSpPr>
          <a:xfrm>
            <a:off x="10207994" y="1222300"/>
            <a:ext cx="2108333" cy="1572283"/>
            <a:chOff x="8792387" y="2836248"/>
            <a:chExt cx="2108333" cy="1572283"/>
          </a:xfrm>
        </p:grpSpPr>
        <p:sp>
          <p:nvSpPr>
            <p:cNvPr id="31" name="Rectangle 3">
              <a:extLst>
                <a:ext uri="{FF2B5EF4-FFF2-40B4-BE49-F238E27FC236}">
                  <a16:creationId xmlns:a16="http://schemas.microsoft.com/office/drawing/2014/main" id="{196939E6-341D-4D70-9755-80908F1ADF29}"/>
                </a:ext>
              </a:extLst>
            </p:cNvPr>
            <p:cNvSpPr/>
            <p:nvPr/>
          </p:nvSpPr>
          <p:spPr>
            <a:xfrm>
              <a:off x="8792387" y="3977644"/>
              <a:ext cx="2108333" cy="430887"/>
            </a:xfrm>
            <a:prstGeom prst="rect">
              <a:avLst/>
            </a:prstGeom>
          </p:spPr>
          <p:txBody>
            <a:bodyPr wrap="square">
              <a:spAutoFit/>
            </a:bodyPr>
            <a:lstStyle/>
            <a:p>
              <a:r>
                <a:rPr lang="en-US" sz="1100" dirty="0">
                  <a:solidFill>
                    <a:srgbClr val="202122"/>
                  </a:solidFill>
                  <a:latin typeface="Arial" panose="020B0604020202020204" pitchFamily="34" charset="0"/>
                </a:rPr>
                <a:t>Miles Davis (May 26, 1926 – September 28, 1991) </a:t>
              </a:r>
              <a:endParaRPr lang="en-US" sz="1100" dirty="0"/>
            </a:p>
          </p:txBody>
        </p:sp>
        <p:pic>
          <p:nvPicPr>
            <p:cNvPr id="32" name="Picture 4">
              <a:extLst>
                <a:ext uri="{FF2B5EF4-FFF2-40B4-BE49-F238E27FC236}">
                  <a16:creationId xmlns:a16="http://schemas.microsoft.com/office/drawing/2014/main" id="{95562B41-3F85-4DBE-9CB0-3ADF4DC148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855" y="2836248"/>
              <a:ext cx="1606687" cy="1140327"/>
            </a:xfrm>
            <a:prstGeom prst="rect">
              <a:avLst/>
            </a:prstGeom>
          </p:spPr>
        </p:pic>
      </p:grpSp>
      <p:sp>
        <p:nvSpPr>
          <p:cNvPr id="11" name="CasellaDiTesto 10">
            <a:extLst>
              <a:ext uri="{FF2B5EF4-FFF2-40B4-BE49-F238E27FC236}">
                <a16:creationId xmlns:a16="http://schemas.microsoft.com/office/drawing/2014/main" id="{F846F5B1-2C17-F32A-C739-0CC4188E4AA6}"/>
              </a:ext>
            </a:extLst>
          </p:cNvPr>
          <p:cNvSpPr txBox="1"/>
          <p:nvPr/>
        </p:nvSpPr>
        <p:spPr>
          <a:xfrm>
            <a:off x="596134" y="4498704"/>
            <a:ext cx="6096000" cy="369332"/>
          </a:xfrm>
          <a:prstGeom prst="rect">
            <a:avLst/>
          </a:prstGeom>
          <a:noFill/>
        </p:spPr>
        <p:txBody>
          <a:bodyPr wrap="square">
            <a:spAutoFit/>
          </a:bodyPr>
          <a:lstStyle/>
          <a:p>
            <a:r>
              <a:rPr lang="en-US" b="1" dirty="0">
                <a:solidFill>
                  <a:srgbClr val="C00000"/>
                </a:solidFill>
              </a:rPr>
              <a:t>Modeling overview and comparison with other codes</a:t>
            </a:r>
            <a:endParaRPr lang="en-US" dirty="0">
              <a:solidFill>
                <a:srgbClr val="C00000"/>
              </a:solidFill>
            </a:endParaRPr>
          </a:p>
        </p:txBody>
      </p:sp>
      <p:graphicFrame>
        <p:nvGraphicFramePr>
          <p:cNvPr id="13" name="Tabella 13">
            <a:extLst>
              <a:ext uri="{FF2B5EF4-FFF2-40B4-BE49-F238E27FC236}">
                <a16:creationId xmlns:a16="http://schemas.microsoft.com/office/drawing/2014/main" id="{3C34CD18-1CEF-EA47-CA8C-FF50D2AAB766}"/>
              </a:ext>
            </a:extLst>
          </p:cNvPr>
          <p:cNvGraphicFramePr>
            <a:graphicFrameLocks noGrp="1"/>
          </p:cNvGraphicFramePr>
          <p:nvPr>
            <p:extLst>
              <p:ext uri="{D42A27DB-BD31-4B8C-83A1-F6EECF244321}">
                <p14:modId xmlns:p14="http://schemas.microsoft.com/office/powerpoint/2010/main" val="2487867576"/>
              </p:ext>
            </p:extLst>
          </p:nvPr>
        </p:nvGraphicFramePr>
        <p:xfrm>
          <a:off x="601283" y="4871213"/>
          <a:ext cx="9728613" cy="1493520"/>
        </p:xfrm>
        <a:graphic>
          <a:graphicData uri="http://schemas.openxmlformats.org/drawingml/2006/table">
            <a:tbl>
              <a:tblPr firstRow="1" bandRow="1">
                <a:tableStyleId>{9D7B26C5-4107-4FEC-AEDC-1716B250A1EF}</a:tableStyleId>
              </a:tblPr>
              <a:tblGrid>
                <a:gridCol w="3242871">
                  <a:extLst>
                    <a:ext uri="{9D8B030D-6E8A-4147-A177-3AD203B41FA5}">
                      <a16:colId xmlns:a16="http://schemas.microsoft.com/office/drawing/2014/main" val="1461006351"/>
                    </a:ext>
                  </a:extLst>
                </a:gridCol>
                <a:gridCol w="3242871">
                  <a:extLst>
                    <a:ext uri="{9D8B030D-6E8A-4147-A177-3AD203B41FA5}">
                      <a16:colId xmlns:a16="http://schemas.microsoft.com/office/drawing/2014/main" val="2686236858"/>
                    </a:ext>
                  </a:extLst>
                </a:gridCol>
                <a:gridCol w="3242871">
                  <a:extLst>
                    <a:ext uri="{9D8B030D-6E8A-4147-A177-3AD203B41FA5}">
                      <a16:colId xmlns:a16="http://schemas.microsoft.com/office/drawing/2014/main" val="2748089419"/>
                    </a:ext>
                  </a:extLst>
                </a:gridCol>
              </a:tblGrid>
              <a:tr h="234509">
                <a:tc>
                  <a:txBody>
                    <a:bodyPr/>
                    <a:lstStyle/>
                    <a:p>
                      <a:endParaRPr lang="en-US" sz="1600" dirty="0"/>
                    </a:p>
                  </a:txBody>
                  <a:tcPr/>
                </a:tc>
                <a:tc>
                  <a:txBody>
                    <a:bodyPr/>
                    <a:lstStyle/>
                    <a:p>
                      <a:r>
                        <a:rPr lang="it-IT" sz="1600" dirty="0"/>
                        <a:t>MILES </a:t>
                      </a:r>
                      <a:r>
                        <a:rPr lang="it-IT" sz="1600" dirty="0" err="1"/>
                        <a:t>approach</a:t>
                      </a:r>
                      <a:endParaRPr lang="en-US" sz="1600" dirty="0"/>
                    </a:p>
                  </a:txBody>
                  <a:tcPr/>
                </a:tc>
                <a:tc>
                  <a:txBody>
                    <a:bodyPr/>
                    <a:lstStyle/>
                    <a:p>
                      <a:r>
                        <a:rPr lang="it-IT" sz="1600" dirty="0" err="1"/>
                        <a:t>Commonly</a:t>
                      </a:r>
                      <a:r>
                        <a:rPr lang="it-IT" sz="1600" dirty="0"/>
                        <a:t> </a:t>
                      </a:r>
                      <a:r>
                        <a:rPr lang="it-IT" sz="1600" dirty="0" err="1"/>
                        <a:t>utilized</a:t>
                      </a:r>
                      <a:r>
                        <a:rPr lang="it-IT" sz="1600" dirty="0"/>
                        <a:t> </a:t>
                      </a:r>
                      <a:r>
                        <a:rPr lang="it-IT" sz="1600" dirty="0" err="1"/>
                        <a:t>approaches</a:t>
                      </a:r>
                      <a:endParaRPr lang="en-US" sz="1600" dirty="0"/>
                    </a:p>
                  </a:txBody>
                  <a:tcPr/>
                </a:tc>
                <a:extLst>
                  <a:ext uri="{0D108BD9-81ED-4DB2-BD59-A6C34878D82A}">
                    <a16:rowId xmlns:a16="http://schemas.microsoft.com/office/drawing/2014/main" val="3230008089"/>
                  </a:ext>
                </a:extLst>
              </a:tr>
              <a:tr h="410391">
                <a:tc>
                  <a:txBody>
                    <a:bodyPr/>
                    <a:lstStyle/>
                    <a:p>
                      <a:r>
                        <a:rPr lang="it-IT" sz="1600" dirty="0"/>
                        <a:t>Space </a:t>
                      </a:r>
                      <a:r>
                        <a:rPr lang="it-IT" sz="1600" dirty="0" err="1"/>
                        <a:t>Charge</a:t>
                      </a:r>
                      <a:endParaRPr lang="en-US" sz="1600" dirty="0"/>
                    </a:p>
                  </a:txBody>
                  <a:tcPr/>
                </a:tc>
                <a:tc>
                  <a:txBody>
                    <a:bodyPr/>
                    <a:lstStyle/>
                    <a:p>
                      <a:r>
                        <a:rPr lang="it-IT" sz="1600" dirty="0" err="1"/>
                        <a:t>Equivalelent</a:t>
                      </a:r>
                      <a:r>
                        <a:rPr lang="it-IT" sz="1600" dirty="0"/>
                        <a:t> </a:t>
                      </a:r>
                      <a:r>
                        <a:rPr lang="it-IT" sz="1600" dirty="0" err="1"/>
                        <a:t>ellipsoid</a:t>
                      </a:r>
                      <a:r>
                        <a:rPr lang="it-IT" sz="1600" dirty="0"/>
                        <a:t> or Multi-slice </a:t>
                      </a:r>
                      <a:r>
                        <a:rPr lang="it-IT" sz="1600" dirty="0" err="1"/>
                        <a:t>superposition</a:t>
                      </a:r>
                      <a:endParaRPr lang="en-US" sz="1600" dirty="0"/>
                    </a:p>
                  </a:txBody>
                  <a:tcPr/>
                </a:tc>
                <a:tc>
                  <a:txBody>
                    <a:bodyPr/>
                    <a:lstStyle/>
                    <a:p>
                      <a:r>
                        <a:rPr lang="it-IT" sz="1600" dirty="0" err="1"/>
                        <a:t>Particle</a:t>
                      </a:r>
                      <a:r>
                        <a:rPr lang="it-IT" sz="1600" dirty="0"/>
                        <a:t> in </a:t>
                      </a:r>
                      <a:r>
                        <a:rPr lang="it-IT" sz="1600" dirty="0" err="1"/>
                        <a:t>cell</a:t>
                      </a:r>
                      <a:r>
                        <a:rPr lang="it-IT" sz="1600" dirty="0"/>
                        <a:t> (PIC)</a:t>
                      </a:r>
                      <a:endParaRPr lang="en-US" sz="1600" dirty="0"/>
                    </a:p>
                  </a:txBody>
                  <a:tcPr/>
                </a:tc>
                <a:extLst>
                  <a:ext uri="{0D108BD9-81ED-4DB2-BD59-A6C34878D82A}">
                    <a16:rowId xmlns:a16="http://schemas.microsoft.com/office/drawing/2014/main" val="2448147307"/>
                  </a:ext>
                </a:extLst>
              </a:tr>
              <a:tr h="410391">
                <a:tc>
                  <a:txBody>
                    <a:bodyPr/>
                    <a:lstStyle/>
                    <a:p>
                      <a:r>
                        <a:rPr lang="it-IT" sz="1600" dirty="0"/>
                        <a:t>Wakefields</a:t>
                      </a:r>
                      <a:endParaRPr lang="en-US" sz="1600" dirty="0"/>
                    </a:p>
                  </a:txBody>
                  <a:tcPr/>
                </a:tc>
                <a:tc>
                  <a:txBody>
                    <a:bodyPr/>
                    <a:lstStyle/>
                    <a:p>
                      <a:r>
                        <a:rPr lang="it-IT" sz="1600" dirty="0" err="1"/>
                        <a:t>Algebraic</a:t>
                      </a:r>
                      <a:r>
                        <a:rPr lang="it-IT" sz="1600" dirty="0"/>
                        <a:t> </a:t>
                      </a:r>
                      <a:r>
                        <a:rPr lang="it-IT" sz="1600" dirty="0" err="1"/>
                        <a:t>formalism</a:t>
                      </a:r>
                      <a:endParaRPr lang="en-US" sz="1600" dirty="0"/>
                    </a:p>
                  </a:txBody>
                  <a:tcPr/>
                </a:tc>
                <a:tc>
                  <a:txBody>
                    <a:bodyPr/>
                    <a:lstStyle/>
                    <a:p>
                      <a:r>
                        <a:rPr lang="it-IT" sz="1600" dirty="0" err="1"/>
                        <a:t>Convolution</a:t>
                      </a:r>
                      <a:r>
                        <a:rPr lang="it-IT" sz="1600" dirty="0"/>
                        <a:t> </a:t>
                      </a:r>
                      <a:r>
                        <a:rPr lang="it-IT" sz="1600" dirty="0" err="1"/>
                        <a:t>integral</a:t>
                      </a:r>
                      <a:r>
                        <a:rPr lang="it-IT" sz="1600" dirty="0"/>
                        <a:t> or FFT </a:t>
                      </a:r>
                      <a:r>
                        <a:rPr lang="it-IT" sz="1600" dirty="0" err="1"/>
                        <a:t>equivalent</a:t>
                      </a:r>
                      <a:endParaRPr lang="en-US" sz="1600" dirty="0"/>
                    </a:p>
                  </a:txBody>
                  <a:tcPr/>
                </a:tc>
                <a:extLst>
                  <a:ext uri="{0D108BD9-81ED-4DB2-BD59-A6C34878D82A}">
                    <a16:rowId xmlns:a16="http://schemas.microsoft.com/office/drawing/2014/main" val="647453936"/>
                  </a:ext>
                </a:extLst>
              </a:tr>
            </a:tbl>
          </a:graphicData>
        </a:graphic>
      </p:graphicFrame>
      <p:pic>
        <p:nvPicPr>
          <p:cNvPr id="14" name="Immagine 13">
            <a:extLst>
              <a:ext uri="{FF2B5EF4-FFF2-40B4-BE49-F238E27FC236}">
                <a16:creationId xmlns:a16="http://schemas.microsoft.com/office/drawing/2014/main" id="{1E68E81D-16E5-DD1D-CE21-D96FE57320E8}"/>
              </a:ext>
            </a:extLst>
          </p:cNvPr>
          <p:cNvPicPr>
            <a:picLocks noChangeAspect="1"/>
          </p:cNvPicPr>
          <p:nvPr/>
        </p:nvPicPr>
        <p:blipFill>
          <a:blip r:embed="rId5"/>
          <a:stretch>
            <a:fillRect/>
          </a:stretch>
        </p:blipFill>
        <p:spPr>
          <a:xfrm>
            <a:off x="9761070" y="3694161"/>
            <a:ext cx="763310" cy="950178"/>
          </a:xfrm>
          <a:prstGeom prst="rect">
            <a:avLst/>
          </a:prstGeom>
        </p:spPr>
      </p:pic>
      <p:sp>
        <p:nvSpPr>
          <p:cNvPr id="8" name="CasellaDiTesto 7">
            <a:extLst>
              <a:ext uri="{FF2B5EF4-FFF2-40B4-BE49-F238E27FC236}">
                <a16:creationId xmlns:a16="http://schemas.microsoft.com/office/drawing/2014/main" id="{535AFA17-04E0-01BF-A73A-D7273AE2E6E4}"/>
              </a:ext>
            </a:extLst>
          </p:cNvPr>
          <p:cNvSpPr txBox="1"/>
          <p:nvPr/>
        </p:nvSpPr>
        <p:spPr>
          <a:xfrm>
            <a:off x="596134" y="3695692"/>
            <a:ext cx="9029129" cy="584775"/>
          </a:xfrm>
          <a:prstGeom prst="rect">
            <a:avLst/>
          </a:prstGeom>
          <a:noFill/>
        </p:spPr>
        <p:txBody>
          <a:bodyPr wrap="square">
            <a:spAutoFit/>
          </a:bodyPr>
          <a:lstStyle/>
          <a:p>
            <a:pPr algn="l" rtl="0"/>
            <a:r>
              <a:rPr lang="en-US" sz="1600" b="0" i="0" dirty="0">
                <a:effectLst/>
              </a:rPr>
              <a:t>F. Bosco et al., “Fast models for the evaluation of self-induced field effects in linear accelerators,” NIM</a:t>
            </a:r>
            <a:r>
              <a:rPr lang="it-IT" sz="1600" b="0" i="0" dirty="0">
                <a:effectLst/>
              </a:rPr>
              <a:t>-</a:t>
            </a:r>
            <a:r>
              <a:rPr lang="en-US" sz="1600" b="0" i="0" dirty="0">
                <a:effectLst/>
              </a:rPr>
              <a:t>A vol. 1056, p. 168642, 2023 </a:t>
            </a:r>
            <a:r>
              <a:rPr lang="en-US" sz="1600" b="0" i="0" u="none" strike="noStrike" dirty="0">
                <a:solidFill>
                  <a:schemeClr val="accent2"/>
                </a:solidFill>
                <a:effectLst/>
                <a:hlinkClick r:id="rId6" tooltip="Persistent link using digital object identifier">
                  <a:extLst>
                    <a:ext uri="{A12FA001-AC4F-418D-AE19-62706E023703}">
                      <ahyp:hlinkClr xmlns:ahyp="http://schemas.microsoft.com/office/drawing/2018/hyperlinkcolor" val="tx"/>
                    </a:ext>
                  </a:extLst>
                </a:hlinkClick>
              </a:rPr>
              <a:t>https://doi.org/10.1016/j.nima.2023.168642</a:t>
            </a:r>
            <a:endParaRPr lang="en-US" sz="1600" dirty="0">
              <a:solidFill>
                <a:schemeClr val="accent2"/>
              </a:solidFill>
            </a:endParaRPr>
          </a:p>
        </p:txBody>
      </p:sp>
    </p:spTree>
    <p:extLst>
      <p:ext uri="{BB962C8B-B14F-4D97-AF65-F5344CB8AC3E}">
        <p14:creationId xmlns:p14="http://schemas.microsoft.com/office/powerpoint/2010/main" val="219770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47A0F6-656A-A527-A5C2-A97C7A2B88CC}"/>
              </a:ext>
            </a:extLst>
          </p:cNvPr>
          <p:cNvSpPr>
            <a:spLocks noGrp="1"/>
          </p:cNvSpPr>
          <p:nvPr>
            <p:ph type="title"/>
          </p:nvPr>
        </p:nvSpPr>
        <p:spPr/>
        <p:txBody>
          <a:bodyPr/>
          <a:lstStyle/>
          <a:p>
            <a:r>
              <a:rPr lang="it-IT" dirty="0"/>
              <a:t>Injection in a Linac Booster - WP</a:t>
            </a:r>
            <a:endParaRPr lang="en-US" dirty="0"/>
          </a:p>
        </p:txBody>
      </p:sp>
      <p:sp>
        <p:nvSpPr>
          <p:cNvPr id="3" name="Segnaposto data 2">
            <a:extLst>
              <a:ext uri="{FF2B5EF4-FFF2-40B4-BE49-F238E27FC236}">
                <a16:creationId xmlns:a16="http://schemas.microsoft.com/office/drawing/2014/main" id="{0A89FA00-C514-2F6F-D0C8-EA74B75273C5}"/>
              </a:ext>
            </a:extLst>
          </p:cNvPr>
          <p:cNvSpPr>
            <a:spLocks noGrp="1"/>
          </p:cNvSpPr>
          <p:nvPr>
            <p:ph type="dt" sz="half" idx="10"/>
          </p:nvPr>
        </p:nvSpPr>
        <p:spPr/>
        <p:txBody>
          <a:bodyPr/>
          <a:lstStyle/>
          <a:p>
            <a:fld id="{A0E2FA76-88C5-F640-8681-A024AEFF50BD}" type="datetime1">
              <a:rPr lang="en-US" smtClean="0"/>
              <a:t>9/26/2023</a:t>
            </a:fld>
            <a:endParaRPr lang="en-US"/>
          </a:p>
        </p:txBody>
      </p:sp>
      <p:sp>
        <p:nvSpPr>
          <p:cNvPr id="4" name="Segnaposto piè di pagina 3">
            <a:extLst>
              <a:ext uri="{FF2B5EF4-FFF2-40B4-BE49-F238E27FC236}">
                <a16:creationId xmlns:a16="http://schemas.microsoft.com/office/drawing/2014/main" id="{E2F2211D-58BC-FA25-DA2A-B68237B22A25}"/>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74DCF502-7136-EB34-BA96-9938D40DF1D9}"/>
              </a:ext>
            </a:extLst>
          </p:cNvPr>
          <p:cNvSpPr>
            <a:spLocks noGrp="1"/>
          </p:cNvSpPr>
          <p:nvPr>
            <p:ph type="sldNum" sz="quarter" idx="12"/>
          </p:nvPr>
        </p:nvSpPr>
        <p:spPr/>
        <p:txBody>
          <a:bodyPr/>
          <a:lstStyle/>
          <a:p>
            <a:fld id="{921CBE81-14BD-7343-B359-01BCBA3179F9}" type="slidenum">
              <a:rPr lang="en-US" smtClean="0"/>
              <a:t>14</a:t>
            </a:fld>
            <a:endParaRPr lang="en-US"/>
          </a:p>
        </p:txBody>
      </p:sp>
      <p:pic>
        <p:nvPicPr>
          <p:cNvPr id="1026" name="Picture 2">
            <a:extLst>
              <a:ext uri="{FF2B5EF4-FFF2-40B4-BE49-F238E27FC236}">
                <a16:creationId xmlns:a16="http://schemas.microsoft.com/office/drawing/2014/main" id="{0E98E68E-A171-CE16-862F-B134A2590C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67" t="25467" r="21167" b="12400"/>
          <a:stretch/>
        </p:blipFill>
        <p:spPr bwMode="auto">
          <a:xfrm>
            <a:off x="355412" y="3345015"/>
            <a:ext cx="4820899" cy="3137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4444917-2403-0224-A4B4-1191A6C60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595" y="3203006"/>
            <a:ext cx="5247413" cy="32796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39EB3F7-3A18-D885-7CEF-1C46A7272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1695" y="2261977"/>
            <a:ext cx="2048095" cy="756097"/>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DD60785E-6D77-87F0-2236-1A3261733719}"/>
              </a:ext>
            </a:extLst>
          </p:cNvPr>
          <p:cNvSpPr txBox="1"/>
          <p:nvPr/>
        </p:nvSpPr>
        <p:spPr>
          <a:xfrm>
            <a:off x="130174" y="957973"/>
            <a:ext cx="11576051" cy="923330"/>
          </a:xfrm>
          <a:prstGeom prst="rect">
            <a:avLst/>
          </a:prstGeom>
          <a:noFill/>
        </p:spPr>
        <p:txBody>
          <a:bodyPr wrap="square" rtlCol="0">
            <a:spAutoFit/>
          </a:bodyPr>
          <a:lstStyle/>
          <a:p>
            <a:pPr marL="285750" indent="-285750">
              <a:buFont typeface="Arial" panose="020B0604020202020204" pitchFamily="34" charset="0"/>
              <a:buChar char="•"/>
            </a:pPr>
            <a:r>
              <a:rPr lang="it-IT" b="1" dirty="0" err="1"/>
              <a:t>Emittance</a:t>
            </a:r>
            <a:r>
              <a:rPr lang="it-IT" dirty="0"/>
              <a:t> </a:t>
            </a:r>
            <a:r>
              <a:rPr lang="it-IT" b="1" dirty="0" err="1"/>
              <a:t>compensation</a:t>
            </a:r>
            <a:r>
              <a:rPr lang="it-IT" dirty="0"/>
              <a:t> in a </a:t>
            </a:r>
            <a:r>
              <a:rPr lang="it-IT" i="1" dirty="0"/>
              <a:t>split</a:t>
            </a:r>
            <a:r>
              <a:rPr lang="it-IT" dirty="0"/>
              <a:t> RF photo-</a:t>
            </a:r>
            <a:r>
              <a:rPr lang="it-IT" dirty="0" err="1"/>
              <a:t>injector</a:t>
            </a:r>
            <a:r>
              <a:rPr lang="it-IT" dirty="0"/>
              <a:t>: RF gun + linac booster</a:t>
            </a:r>
          </a:p>
          <a:p>
            <a:pPr marL="285750" indent="-285750">
              <a:buFont typeface="Arial" panose="020B0604020202020204" pitchFamily="34" charset="0"/>
              <a:buChar char="•"/>
            </a:pPr>
            <a:r>
              <a:rPr lang="it-IT" dirty="0" err="1"/>
              <a:t>Beam</a:t>
            </a:r>
            <a:r>
              <a:rPr lang="it-IT" dirty="0"/>
              <a:t>-linac </a:t>
            </a:r>
            <a:r>
              <a:rPr lang="it-IT" b="1" dirty="0"/>
              <a:t>matching</a:t>
            </a:r>
            <a:r>
              <a:rPr lang="it-IT" dirty="0"/>
              <a:t>: </a:t>
            </a:r>
            <a:r>
              <a:rPr lang="it-IT" dirty="0" err="1"/>
              <a:t>proper</a:t>
            </a:r>
            <a:r>
              <a:rPr lang="it-IT" dirty="0"/>
              <a:t> </a:t>
            </a:r>
            <a:r>
              <a:rPr lang="it-IT" dirty="0" err="1"/>
              <a:t>combination</a:t>
            </a:r>
            <a:r>
              <a:rPr lang="it-IT" dirty="0"/>
              <a:t> of </a:t>
            </a:r>
            <a:r>
              <a:rPr lang="it-IT" dirty="0" err="1"/>
              <a:t>acc</a:t>
            </a:r>
            <a:r>
              <a:rPr lang="it-IT" dirty="0"/>
              <a:t>. </a:t>
            </a:r>
            <a:r>
              <a:rPr lang="it-IT" dirty="0" err="1"/>
              <a:t>gradient</a:t>
            </a:r>
            <a:r>
              <a:rPr lang="it-IT" dirty="0"/>
              <a:t>, </a:t>
            </a:r>
            <a:r>
              <a:rPr lang="it-IT" dirty="0" err="1"/>
              <a:t>transverse</a:t>
            </a:r>
            <a:r>
              <a:rPr lang="it-IT" dirty="0"/>
              <a:t> </a:t>
            </a:r>
            <a:r>
              <a:rPr lang="it-IT" dirty="0" err="1"/>
              <a:t>focusing</a:t>
            </a:r>
            <a:r>
              <a:rPr lang="it-IT" dirty="0"/>
              <a:t>, </a:t>
            </a:r>
            <a:r>
              <a:rPr lang="it-IT" dirty="0" err="1"/>
              <a:t>current</a:t>
            </a:r>
            <a:r>
              <a:rPr lang="it-IT" dirty="0"/>
              <a:t>, energy and </a:t>
            </a:r>
            <a:r>
              <a:rPr lang="it-IT" dirty="0" err="1"/>
              <a:t>spotsize</a:t>
            </a:r>
            <a:endParaRPr lang="it-IT" dirty="0"/>
          </a:p>
          <a:p>
            <a:pPr marL="285750" indent="-285750">
              <a:buFont typeface="Arial" panose="020B0604020202020204" pitchFamily="34" charset="0"/>
              <a:buChar char="•"/>
            </a:pPr>
            <a:r>
              <a:rPr lang="it-IT" dirty="0"/>
              <a:t>Shift the injection position and </a:t>
            </a:r>
            <a:r>
              <a:rPr lang="it-IT" dirty="0" err="1"/>
              <a:t>adjust</a:t>
            </a:r>
            <a:r>
              <a:rPr lang="it-IT" dirty="0"/>
              <a:t> the </a:t>
            </a:r>
            <a:r>
              <a:rPr lang="it-IT" dirty="0" err="1"/>
              <a:t>avg</a:t>
            </a:r>
            <a:r>
              <a:rPr lang="it-IT" dirty="0"/>
              <a:t> </a:t>
            </a:r>
            <a:r>
              <a:rPr lang="it-IT" dirty="0" err="1"/>
              <a:t>accelerating</a:t>
            </a:r>
            <a:r>
              <a:rPr lang="it-IT" dirty="0"/>
              <a:t> field to </a:t>
            </a:r>
            <a:r>
              <a:rPr lang="it-IT" b="1" dirty="0" err="1"/>
              <a:t>minimize</a:t>
            </a:r>
            <a:r>
              <a:rPr lang="it-IT" dirty="0"/>
              <a:t> the </a:t>
            </a:r>
            <a:r>
              <a:rPr lang="it-IT" dirty="0" err="1"/>
              <a:t>final</a:t>
            </a:r>
            <a:r>
              <a:rPr lang="it-IT" dirty="0"/>
              <a:t> </a:t>
            </a:r>
            <a:r>
              <a:rPr lang="it-IT" dirty="0" err="1"/>
              <a:t>emittance</a:t>
            </a:r>
            <a:endParaRPr lang="en-US" dirty="0"/>
          </a:p>
        </p:txBody>
      </p:sp>
      <p:pic>
        <p:nvPicPr>
          <p:cNvPr id="7" name="Immagine 6">
            <a:extLst>
              <a:ext uri="{FF2B5EF4-FFF2-40B4-BE49-F238E27FC236}">
                <a16:creationId xmlns:a16="http://schemas.microsoft.com/office/drawing/2014/main" id="{3AD01BCA-6364-E1E3-7D96-C59E1FA566EA}"/>
              </a:ext>
            </a:extLst>
          </p:cNvPr>
          <p:cNvPicPr>
            <a:picLocks noChangeAspect="1"/>
          </p:cNvPicPr>
          <p:nvPr/>
        </p:nvPicPr>
        <p:blipFill>
          <a:blip r:embed="rId5"/>
          <a:stretch>
            <a:fillRect/>
          </a:stretch>
        </p:blipFill>
        <p:spPr>
          <a:xfrm>
            <a:off x="8394432" y="2233463"/>
            <a:ext cx="3520069" cy="406562"/>
          </a:xfrm>
          <a:prstGeom prst="rect">
            <a:avLst/>
          </a:prstGeom>
        </p:spPr>
      </p:pic>
      <p:pic>
        <p:nvPicPr>
          <p:cNvPr id="8" name="Immagine 7">
            <a:extLst>
              <a:ext uri="{FF2B5EF4-FFF2-40B4-BE49-F238E27FC236}">
                <a16:creationId xmlns:a16="http://schemas.microsoft.com/office/drawing/2014/main" id="{E7A2C9F9-069A-0D81-3DAE-868EEE59E0BF}"/>
              </a:ext>
            </a:extLst>
          </p:cNvPr>
          <p:cNvPicPr>
            <a:picLocks noChangeAspect="1"/>
          </p:cNvPicPr>
          <p:nvPr/>
        </p:nvPicPr>
        <p:blipFill>
          <a:blip r:embed="rId6"/>
          <a:stretch>
            <a:fillRect/>
          </a:stretch>
        </p:blipFill>
        <p:spPr>
          <a:xfrm>
            <a:off x="1877605" y="1956787"/>
            <a:ext cx="3839927" cy="1409752"/>
          </a:xfrm>
          <a:prstGeom prst="rect">
            <a:avLst/>
          </a:prstGeom>
        </p:spPr>
      </p:pic>
      <p:sp>
        <p:nvSpPr>
          <p:cNvPr id="9" name="CasellaDiTesto 8">
            <a:extLst>
              <a:ext uri="{FF2B5EF4-FFF2-40B4-BE49-F238E27FC236}">
                <a16:creationId xmlns:a16="http://schemas.microsoft.com/office/drawing/2014/main" id="{0175FC70-403E-021A-555A-7A9F4EE00E5A}"/>
              </a:ext>
            </a:extLst>
          </p:cNvPr>
          <p:cNvSpPr txBox="1"/>
          <p:nvPr/>
        </p:nvSpPr>
        <p:spPr>
          <a:xfrm>
            <a:off x="3198934" y="6128138"/>
            <a:ext cx="2140649" cy="307777"/>
          </a:xfrm>
          <a:prstGeom prst="rect">
            <a:avLst/>
          </a:prstGeom>
          <a:noFill/>
        </p:spPr>
        <p:txBody>
          <a:bodyPr wrap="square" rtlCol="0">
            <a:spAutoFit/>
          </a:bodyPr>
          <a:lstStyle/>
          <a:p>
            <a:r>
              <a:rPr lang="it-IT" sz="1400" dirty="0">
                <a:solidFill>
                  <a:schemeClr val="accent2"/>
                </a:solidFill>
              </a:rPr>
              <a:t>(</a:t>
            </a:r>
            <a:r>
              <a:rPr lang="it-IT" sz="1400" dirty="0" err="1">
                <a:solidFill>
                  <a:schemeClr val="accent2"/>
                </a:solidFill>
              </a:rPr>
              <a:t>total</a:t>
            </a:r>
            <a:r>
              <a:rPr lang="it-IT" sz="1400" dirty="0">
                <a:solidFill>
                  <a:schemeClr val="accent2"/>
                </a:solidFill>
              </a:rPr>
              <a:t> </a:t>
            </a:r>
            <a:r>
              <a:rPr lang="it-IT" sz="1400" dirty="0" err="1">
                <a:solidFill>
                  <a:schemeClr val="accent2"/>
                </a:solidFill>
              </a:rPr>
              <a:t>drift</a:t>
            </a:r>
            <a:r>
              <a:rPr lang="it-IT" sz="1400" dirty="0">
                <a:solidFill>
                  <a:schemeClr val="accent2"/>
                </a:solidFill>
              </a:rPr>
              <a:t> = 112 cm + d)</a:t>
            </a:r>
            <a:endParaRPr lang="en-US" sz="1400" dirty="0">
              <a:solidFill>
                <a:schemeClr val="accent2"/>
              </a:solidFill>
            </a:endParaRPr>
          </a:p>
        </p:txBody>
      </p:sp>
    </p:spTree>
    <p:extLst>
      <p:ext uri="{BB962C8B-B14F-4D97-AF65-F5344CB8AC3E}">
        <p14:creationId xmlns:p14="http://schemas.microsoft.com/office/powerpoint/2010/main" val="121733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F59A3E-7044-4943-811D-85555581DD66}"/>
              </a:ext>
            </a:extLst>
          </p:cNvPr>
          <p:cNvSpPr>
            <a:spLocks noGrp="1"/>
          </p:cNvSpPr>
          <p:nvPr>
            <p:ph type="title"/>
          </p:nvPr>
        </p:nvSpPr>
        <p:spPr/>
        <p:txBody>
          <a:bodyPr/>
          <a:lstStyle/>
          <a:p>
            <a:r>
              <a:rPr lang="en-US" dirty="0"/>
              <a:t>Beam Based Alignment (BBA)</a:t>
            </a:r>
          </a:p>
        </p:txBody>
      </p:sp>
      <p:sp>
        <p:nvSpPr>
          <p:cNvPr id="3" name="Segnaposto numero diapositiva 2">
            <a:extLst>
              <a:ext uri="{FF2B5EF4-FFF2-40B4-BE49-F238E27FC236}">
                <a16:creationId xmlns:a16="http://schemas.microsoft.com/office/drawing/2014/main" id="{4608D22A-76A3-41B8-A129-0CA46F17028E}"/>
              </a:ext>
            </a:extLst>
          </p:cNvPr>
          <p:cNvSpPr>
            <a:spLocks noGrp="1"/>
          </p:cNvSpPr>
          <p:nvPr>
            <p:ph type="sldNum" sz="quarter" idx="12"/>
          </p:nvPr>
        </p:nvSpPr>
        <p:spPr/>
        <p:txBody>
          <a:bodyPr/>
          <a:lstStyle/>
          <a:p>
            <a:fld id="{1264127A-850C-4786-AB51-CFEC9BD15BC8}" type="slidenum">
              <a:rPr lang="en-US" smtClean="0"/>
              <a:t>15</a:t>
            </a:fld>
            <a:endParaRPr lang="en-US"/>
          </a:p>
        </p:txBody>
      </p:sp>
      <p:sp>
        <p:nvSpPr>
          <p:cNvPr id="4" name="TextBox 15">
            <a:extLst>
              <a:ext uri="{FF2B5EF4-FFF2-40B4-BE49-F238E27FC236}">
                <a16:creationId xmlns:a16="http://schemas.microsoft.com/office/drawing/2014/main" id="{A0955267-0593-E3C2-1F3F-59223576CBB0}"/>
              </a:ext>
            </a:extLst>
          </p:cNvPr>
          <p:cNvSpPr txBox="1"/>
          <p:nvPr/>
        </p:nvSpPr>
        <p:spPr>
          <a:xfrm>
            <a:off x="120540" y="962483"/>
            <a:ext cx="619849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Alignment errors cause </a:t>
            </a:r>
            <a:r>
              <a:rPr lang="en-US" b="1" dirty="0"/>
              <a:t>off-axis motion</a:t>
            </a:r>
            <a:r>
              <a:rPr lang="en-US" dirty="0"/>
              <a:t>: excitation of </a:t>
            </a:r>
            <a:r>
              <a:rPr lang="en-US" i="1" dirty="0"/>
              <a:t>dipole wakes</a:t>
            </a:r>
            <a:r>
              <a:rPr lang="en-US" dirty="0"/>
              <a:t> leads to </a:t>
            </a:r>
            <a:r>
              <a:rPr lang="en-US" i="1" dirty="0"/>
              <a:t>emittance growth</a:t>
            </a:r>
          </a:p>
          <a:p>
            <a:pPr marL="285750" indent="-285750">
              <a:buFont typeface="Arial" panose="020B0604020202020204" pitchFamily="34" charset="0"/>
              <a:buChar char="•"/>
            </a:pPr>
            <a:r>
              <a:rPr lang="en-US" dirty="0"/>
              <a:t>Design of </a:t>
            </a:r>
            <a:r>
              <a:rPr lang="en-US" b="1" dirty="0"/>
              <a:t>correction schemes</a:t>
            </a:r>
            <a:r>
              <a:rPr lang="en-US" dirty="0"/>
              <a:t>: BPM </a:t>
            </a:r>
            <a:r>
              <a:rPr lang="en-US" i="1" dirty="0"/>
              <a:t>readings</a:t>
            </a:r>
            <a:r>
              <a:rPr lang="en-US" dirty="0"/>
              <a:t> are used to adjust the strength in the </a:t>
            </a:r>
            <a:r>
              <a:rPr lang="en-US" i="1" dirty="0"/>
              <a:t>steering dipole</a:t>
            </a:r>
            <a:r>
              <a:rPr lang="en-US" dirty="0"/>
              <a:t> correctors </a:t>
            </a:r>
          </a:p>
        </p:txBody>
      </p:sp>
      <p:grpSp>
        <p:nvGrpSpPr>
          <p:cNvPr id="5" name="Gruppo 4">
            <a:extLst>
              <a:ext uri="{FF2B5EF4-FFF2-40B4-BE49-F238E27FC236}">
                <a16:creationId xmlns:a16="http://schemas.microsoft.com/office/drawing/2014/main" id="{EB7CB84A-622A-3D43-45F9-C11EABE92380}"/>
              </a:ext>
            </a:extLst>
          </p:cNvPr>
          <p:cNvGrpSpPr/>
          <p:nvPr/>
        </p:nvGrpSpPr>
        <p:grpSpPr>
          <a:xfrm>
            <a:off x="7347194" y="990081"/>
            <a:ext cx="4608154" cy="1799254"/>
            <a:chOff x="7308908" y="1496232"/>
            <a:chExt cx="4608154" cy="1799254"/>
          </a:xfrm>
        </p:grpSpPr>
        <p:pic>
          <p:nvPicPr>
            <p:cNvPr id="6" name="Immagine 5">
              <a:extLst>
                <a:ext uri="{FF2B5EF4-FFF2-40B4-BE49-F238E27FC236}">
                  <a16:creationId xmlns:a16="http://schemas.microsoft.com/office/drawing/2014/main" id="{0783CA82-D0C8-E22C-B379-F8EC32DB8290}"/>
                </a:ext>
              </a:extLst>
            </p:cNvPr>
            <p:cNvPicPr>
              <a:picLocks noChangeAspect="1"/>
            </p:cNvPicPr>
            <p:nvPr/>
          </p:nvPicPr>
          <p:blipFill>
            <a:blip r:embed="rId3"/>
            <a:stretch>
              <a:fillRect/>
            </a:stretch>
          </p:blipFill>
          <p:spPr>
            <a:xfrm>
              <a:off x="8047645" y="2228254"/>
              <a:ext cx="2969707" cy="1007331"/>
            </a:xfrm>
            <a:prstGeom prst="rect">
              <a:avLst/>
            </a:prstGeom>
          </p:spPr>
        </p:pic>
        <mc:AlternateContent xmlns:mc="http://schemas.openxmlformats.org/markup-compatibility/2006">
          <mc:Choice xmlns:a14="http://schemas.microsoft.com/office/drawing/2010/main" Requires="a14">
            <p:sp>
              <p:nvSpPr>
                <p:cNvPr id="7" name="TextBox 21">
                  <a:extLst>
                    <a:ext uri="{FF2B5EF4-FFF2-40B4-BE49-F238E27FC236}">
                      <a16:creationId xmlns:a16="http://schemas.microsoft.com/office/drawing/2014/main" id="{B600965F-D622-E197-D163-B6B2F1CE7871}"/>
                    </a:ext>
                  </a:extLst>
                </p:cNvPr>
                <p:cNvSpPr txBox="1"/>
                <p:nvPr/>
              </p:nvSpPr>
              <p:spPr>
                <a:xfrm>
                  <a:off x="7308908" y="1523216"/>
                  <a:ext cx="3270294" cy="738664"/>
                </a:xfrm>
                <a:prstGeom prst="rect">
                  <a:avLst/>
                </a:prstGeom>
                <a:noFill/>
              </p:spPr>
              <p:txBody>
                <a:bodyPr wrap="square" rtlCol="0">
                  <a:spAutoFit/>
                </a:bodyPr>
                <a:lstStyle/>
                <a:p>
                  <a:r>
                    <a:rPr lang="en-US" sz="1400" b="1" dirty="0">
                      <a:solidFill>
                        <a:srgbClr val="C00000"/>
                      </a:solidFill>
                    </a:rPr>
                    <a:t>Reference case from the UC-XFEL</a:t>
                  </a:r>
                </a:p>
                <a:p>
                  <a:pPr marL="285750" indent="-285750">
                    <a:buFont typeface="Wingdings" panose="05000000000000000000" pitchFamily="2" charset="2"/>
                    <a:buChar char="q"/>
                  </a:pPr>
                  <a:r>
                    <a:rPr lang="en-US" sz="1400" dirty="0"/>
                    <a:t>Two section </a:t>
                  </a:r>
                  <a:r>
                    <a:rPr lang="en-US" sz="1400" dirty="0" err="1"/>
                    <a:t>linac</a:t>
                  </a:r>
                  <a:r>
                    <a:rPr lang="en-US" sz="1400" dirty="0"/>
                    <a:t> (</a:t>
                  </a:r>
                  <a14:m>
                    <m:oMath xmlns:m="http://schemas.openxmlformats.org/officeDocument/2006/math">
                      <m:r>
                        <a:rPr lang="en-US" sz="1400" b="0" i="1" smtClean="0">
                          <a:latin typeface="Cambria Math" panose="02040503050406030204" pitchFamily="18" charset="0"/>
                        </a:rPr>
                        <m:t>∼2 </m:t>
                      </m:r>
                      <m:r>
                        <m:rPr>
                          <m:sty m:val="p"/>
                        </m:rPr>
                        <a:rPr lang="en-US" sz="1400" b="0" i="0" smtClean="0">
                          <a:latin typeface="Cambria Math" panose="02040503050406030204" pitchFamily="18" charset="0"/>
                        </a:rPr>
                        <m:t>m</m:t>
                      </m:r>
                    </m:oMath>
                  </a14:m>
                  <a:r>
                    <a:rPr lang="en-US" sz="1400" dirty="0"/>
                    <a:t>)</a:t>
                  </a:r>
                </a:p>
                <a:p>
                  <a:pPr marL="285750" indent="-285750">
                    <a:buFont typeface="Wingdings" panose="05000000000000000000" pitchFamily="2" charset="2"/>
                    <a:buChar char="q"/>
                  </a:pPr>
                  <a:r>
                    <a:rPr lang="en-US" sz="1400" dirty="0"/>
                    <a:t>Section 1 is 100 </a:t>
                  </a:r>
                  <a14:m>
                    <m:oMath xmlns:m="http://schemas.openxmlformats.org/officeDocument/2006/math">
                      <m:r>
                        <a:rPr lang="en-US" sz="1400" b="0" i="1" smtClean="0">
                          <a:latin typeface="Cambria Math" panose="02040503050406030204" pitchFamily="18" charset="0"/>
                        </a:rPr>
                        <m:t>𝜇</m:t>
                      </m:r>
                      <m:r>
                        <m:rPr>
                          <m:sty m:val="p"/>
                        </m:rPr>
                        <a:rPr lang="en-US" sz="1400" b="0" i="0" smtClean="0">
                          <a:latin typeface="Cambria Math" panose="02040503050406030204" pitchFamily="18" charset="0"/>
                        </a:rPr>
                        <m:t>m</m:t>
                      </m:r>
                    </m:oMath>
                  </a14:m>
                  <a:r>
                    <a:rPr lang="en-US" sz="1400" dirty="0"/>
                    <a:t> off-axis</a:t>
                  </a:r>
                </a:p>
              </p:txBody>
            </p:sp>
          </mc:Choice>
          <mc:Fallback>
            <p:sp>
              <p:nvSpPr>
                <p:cNvPr id="7" name="TextBox 21">
                  <a:extLst>
                    <a:ext uri="{FF2B5EF4-FFF2-40B4-BE49-F238E27FC236}">
                      <a16:creationId xmlns:a16="http://schemas.microsoft.com/office/drawing/2014/main" id="{B600965F-D622-E197-D163-B6B2F1CE7871}"/>
                    </a:ext>
                  </a:extLst>
                </p:cNvPr>
                <p:cNvSpPr txBox="1">
                  <a:spLocks noRot="1" noChangeAspect="1" noMove="1" noResize="1" noEditPoints="1" noAdjustHandles="1" noChangeArrowheads="1" noChangeShapeType="1" noTextEdit="1"/>
                </p:cNvSpPr>
                <p:nvPr/>
              </p:nvSpPr>
              <p:spPr>
                <a:xfrm>
                  <a:off x="7308908" y="1523216"/>
                  <a:ext cx="3270294" cy="738664"/>
                </a:xfrm>
                <a:prstGeom prst="rect">
                  <a:avLst/>
                </a:prstGeom>
                <a:blipFill>
                  <a:blip r:embed="rId4"/>
                  <a:stretch>
                    <a:fillRect l="-559" t="-1653" b="-7438"/>
                  </a:stretch>
                </a:blipFill>
              </p:spPr>
              <p:txBody>
                <a:bodyPr/>
                <a:lstStyle/>
                <a:p>
                  <a:r>
                    <a:rPr lang="en-US">
                      <a:noFill/>
                    </a:rPr>
                    <a:t> </a:t>
                  </a:r>
                </a:p>
              </p:txBody>
            </p:sp>
          </mc:Fallback>
        </mc:AlternateContent>
        <p:pic>
          <p:nvPicPr>
            <p:cNvPr id="8" name="Picture 31">
              <a:extLst>
                <a:ext uri="{FF2B5EF4-FFF2-40B4-BE49-F238E27FC236}">
                  <a16:creationId xmlns:a16="http://schemas.microsoft.com/office/drawing/2014/main" id="{D588782E-058A-44EE-3C4C-823FA9C91543}"/>
                </a:ext>
              </a:extLst>
            </p:cNvPr>
            <p:cNvPicPr>
              <a:picLocks noChangeAspect="1"/>
            </p:cNvPicPr>
            <p:nvPr/>
          </p:nvPicPr>
          <p:blipFill>
            <a:blip r:embed="rId5"/>
            <a:stretch>
              <a:fillRect/>
            </a:stretch>
          </p:blipFill>
          <p:spPr>
            <a:xfrm>
              <a:off x="10418788" y="1557418"/>
              <a:ext cx="1437851" cy="680294"/>
            </a:xfrm>
            <a:prstGeom prst="rect">
              <a:avLst/>
            </a:prstGeom>
          </p:spPr>
        </p:pic>
        <p:sp>
          <p:nvSpPr>
            <p:cNvPr id="9" name="Rettangolo 8">
              <a:extLst>
                <a:ext uri="{FF2B5EF4-FFF2-40B4-BE49-F238E27FC236}">
                  <a16:creationId xmlns:a16="http://schemas.microsoft.com/office/drawing/2014/main" id="{BF694C5B-E216-78D7-7999-BC4CC3C78872}"/>
                </a:ext>
              </a:extLst>
            </p:cNvPr>
            <p:cNvSpPr/>
            <p:nvPr/>
          </p:nvSpPr>
          <p:spPr>
            <a:xfrm>
              <a:off x="7308908" y="1496232"/>
              <a:ext cx="4608154" cy="17992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 name="Gruppo 9">
            <a:extLst>
              <a:ext uri="{FF2B5EF4-FFF2-40B4-BE49-F238E27FC236}">
                <a16:creationId xmlns:a16="http://schemas.microsoft.com/office/drawing/2014/main" id="{4F151ECC-353F-AA9E-F077-4C17A8D79EFA}"/>
              </a:ext>
            </a:extLst>
          </p:cNvPr>
          <p:cNvGrpSpPr/>
          <p:nvPr/>
        </p:nvGrpSpPr>
        <p:grpSpPr>
          <a:xfrm>
            <a:off x="523215" y="3002172"/>
            <a:ext cx="10656906" cy="3533874"/>
            <a:chOff x="523215" y="3002172"/>
            <a:chExt cx="10656906" cy="3533874"/>
          </a:xfrm>
        </p:grpSpPr>
        <p:pic>
          <p:nvPicPr>
            <p:cNvPr id="12" name="Immagine 11">
              <a:extLst>
                <a:ext uri="{FF2B5EF4-FFF2-40B4-BE49-F238E27FC236}">
                  <a16:creationId xmlns:a16="http://schemas.microsoft.com/office/drawing/2014/main" id="{E5CDA653-9EE2-FB17-29CF-6D2D5B12E522}"/>
                </a:ext>
              </a:extLst>
            </p:cNvPr>
            <p:cNvPicPr>
              <a:picLocks noChangeAspect="1"/>
            </p:cNvPicPr>
            <p:nvPr/>
          </p:nvPicPr>
          <p:blipFill>
            <a:blip r:embed="rId6"/>
            <a:srcRect/>
            <a:stretch/>
          </p:blipFill>
          <p:spPr>
            <a:xfrm>
              <a:off x="6057635" y="3002172"/>
              <a:ext cx="5122486" cy="3201554"/>
            </a:xfrm>
            <a:prstGeom prst="rect">
              <a:avLst/>
            </a:prstGeom>
          </p:spPr>
        </p:pic>
        <p:pic>
          <p:nvPicPr>
            <p:cNvPr id="20" name="Immagine 19">
              <a:extLst>
                <a:ext uri="{FF2B5EF4-FFF2-40B4-BE49-F238E27FC236}">
                  <a16:creationId xmlns:a16="http://schemas.microsoft.com/office/drawing/2014/main" id="{C8DF79E3-BB05-7B11-098C-6C5D91D2F967}"/>
                </a:ext>
              </a:extLst>
            </p:cNvPr>
            <p:cNvPicPr>
              <a:picLocks noChangeAspect="1"/>
            </p:cNvPicPr>
            <p:nvPr/>
          </p:nvPicPr>
          <p:blipFill>
            <a:blip r:embed="rId7"/>
            <a:srcRect/>
            <a:stretch/>
          </p:blipFill>
          <p:spPr>
            <a:xfrm>
              <a:off x="523215" y="3002401"/>
              <a:ext cx="5122486" cy="3201554"/>
            </a:xfrm>
            <a:prstGeom prst="rect">
              <a:avLst/>
            </a:prstGeom>
          </p:spPr>
        </p:pic>
        <mc:AlternateContent xmlns:mc="http://schemas.openxmlformats.org/markup-compatibility/2006">
          <mc:Choice xmlns:a14="http://schemas.microsoft.com/office/drawing/2010/main" Requires="a14">
            <p:sp>
              <p:nvSpPr>
                <p:cNvPr id="18" name="CasellaDiTesto 17">
                  <a:extLst>
                    <a:ext uri="{FF2B5EF4-FFF2-40B4-BE49-F238E27FC236}">
                      <a16:creationId xmlns:a16="http://schemas.microsoft.com/office/drawing/2014/main" id="{CBF65949-1D89-48A1-BEF4-AA99DB62800A}"/>
                    </a:ext>
                  </a:extLst>
                </p:cNvPr>
                <p:cNvSpPr txBox="1"/>
                <p:nvPr/>
              </p:nvSpPr>
              <p:spPr>
                <a:xfrm>
                  <a:off x="3273111" y="6228269"/>
                  <a:ext cx="4812820" cy="307777"/>
                </a:xfrm>
                <a:prstGeom prst="rect">
                  <a:avLst/>
                </a:prstGeom>
                <a:noFill/>
              </p:spPr>
              <p:txBody>
                <a:bodyPr wrap="square" rtlCol="0">
                  <a:spAutoFit/>
                </a:bodyPr>
                <a:lstStyle/>
                <a:p>
                  <a:r>
                    <a:rPr lang="en-US" sz="1400" dirty="0"/>
                    <a:t>Moderate corrector strength (order of </a:t>
                  </a:r>
                  <a14:m>
                    <m:oMath xmlns:m="http://schemas.openxmlformats.org/officeDocument/2006/math">
                      <m:r>
                        <a:rPr lang="it-IT" sz="1400" b="0" i="1" smtClean="0">
                          <a:latin typeface="Cambria Math" panose="02040503050406030204" pitchFamily="18" charset="0"/>
                        </a:rPr>
                        <m:t>∼</m:t>
                      </m:r>
                      <m:r>
                        <a:rPr lang="it-IT" sz="1400" b="0" i="1" smtClean="0">
                          <a:latin typeface="Cambria Math" panose="02040503050406030204" pitchFamily="18" charset="0"/>
                        </a:rPr>
                        <m:t>5</m:t>
                      </m:r>
                      <m:r>
                        <a:rPr lang="it-IT" sz="1400" b="0" i="1" smtClean="0">
                          <a:latin typeface="Cambria Math" panose="02040503050406030204" pitchFamily="18" charset="0"/>
                        </a:rPr>
                        <m:t>0÷</m:t>
                      </m:r>
                      <m:r>
                        <a:rPr lang="it-IT" sz="1400" b="0" i="1" smtClean="0">
                          <a:latin typeface="Cambria Math" panose="02040503050406030204" pitchFamily="18" charset="0"/>
                        </a:rPr>
                        <m:t>22</m:t>
                      </m:r>
                      <m:r>
                        <a:rPr lang="it-IT" sz="1400" b="0" i="1" smtClean="0">
                          <a:latin typeface="Cambria Math" panose="02040503050406030204" pitchFamily="18" charset="0"/>
                        </a:rPr>
                        <m:t>0 </m:t>
                      </m:r>
                      <m:r>
                        <m:rPr>
                          <m:sty m:val="p"/>
                        </m:rPr>
                        <a:rPr lang="it-IT" sz="1400" b="0" i="0" smtClean="0">
                          <a:latin typeface="Cambria Math" panose="02040503050406030204" pitchFamily="18" charset="0"/>
                        </a:rPr>
                        <m:t>μT</m:t>
                      </m:r>
                      <m:r>
                        <a:rPr lang="it-IT" sz="1400" b="0" i="0" smtClean="0">
                          <a:latin typeface="Cambria Math" panose="02040503050406030204" pitchFamily="18" charset="0"/>
                        </a:rPr>
                        <m:t>⋅</m:t>
                      </m:r>
                      <m:r>
                        <m:rPr>
                          <m:sty m:val="p"/>
                        </m:rPr>
                        <a:rPr lang="it-IT" sz="1400" b="0" i="0" smtClean="0">
                          <a:latin typeface="Cambria Math" panose="02040503050406030204" pitchFamily="18" charset="0"/>
                        </a:rPr>
                        <m:t>m</m:t>
                      </m:r>
                    </m:oMath>
                  </a14:m>
                  <a:r>
                    <a:rPr lang="en-US" sz="1400" dirty="0"/>
                    <a:t>)</a:t>
                  </a:r>
                </a:p>
              </p:txBody>
            </p:sp>
          </mc:Choice>
          <mc:Fallback>
            <p:sp>
              <p:nvSpPr>
                <p:cNvPr id="18" name="CasellaDiTesto 17">
                  <a:extLst>
                    <a:ext uri="{FF2B5EF4-FFF2-40B4-BE49-F238E27FC236}">
                      <a16:creationId xmlns:a16="http://schemas.microsoft.com/office/drawing/2014/main" id="{CBF65949-1D89-48A1-BEF4-AA99DB62800A}"/>
                    </a:ext>
                  </a:extLst>
                </p:cNvPr>
                <p:cNvSpPr txBox="1">
                  <a:spLocks noRot="1" noChangeAspect="1" noMove="1" noResize="1" noEditPoints="1" noAdjustHandles="1" noChangeArrowheads="1" noChangeShapeType="1" noTextEdit="1"/>
                </p:cNvSpPr>
                <p:nvPr/>
              </p:nvSpPr>
              <p:spPr>
                <a:xfrm>
                  <a:off x="3273111" y="6228269"/>
                  <a:ext cx="4812820" cy="307777"/>
                </a:xfrm>
                <a:prstGeom prst="rect">
                  <a:avLst/>
                </a:prstGeom>
                <a:blipFill>
                  <a:blip r:embed="rId8"/>
                  <a:stretch>
                    <a:fillRect l="-380" t="-4000"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20">
                  <a:extLst>
                    <a:ext uri="{FF2B5EF4-FFF2-40B4-BE49-F238E27FC236}">
                      <a16:creationId xmlns:a16="http://schemas.microsoft.com/office/drawing/2014/main" id="{F08BA483-F675-3441-D231-5F5B1A63BE60}"/>
                    </a:ext>
                  </a:extLst>
                </p:cNvPr>
                <p:cNvSpPr txBox="1"/>
                <p:nvPr/>
              </p:nvSpPr>
              <p:spPr>
                <a:xfrm>
                  <a:off x="7876255" y="3016017"/>
                  <a:ext cx="1485246" cy="381515"/>
                </a:xfrm>
                <a:prstGeom prst="rect">
                  <a:avLst/>
                </a:prstGeom>
                <a:noFill/>
              </p:spPr>
              <p:txBody>
                <a:bodyPr wrap="square" rtlCol="0">
                  <a:spAutoFit/>
                </a:bodyPr>
                <a:lstStyle/>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𝝐</m:t>
                          </m:r>
                        </m:e>
                        <m:sub>
                          <m:r>
                            <a:rPr lang="en-US" b="1" i="1" smtClean="0">
                              <a:solidFill>
                                <a:schemeClr val="tx1"/>
                              </a:solidFill>
                              <a:latin typeface="Cambria Math" panose="02040503050406030204" pitchFamily="18" charset="0"/>
                            </a:rPr>
                            <m:t>𝒏𝒙</m:t>
                          </m:r>
                          <m:r>
                            <a:rPr lang="en-US" b="1" i="1"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𝐫𝐦𝐬</m:t>
                          </m:r>
                        </m:sub>
                      </m:sSub>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p:sp>
              <p:nvSpPr>
                <p:cNvPr id="13" name="TextBox 20">
                  <a:extLst>
                    <a:ext uri="{FF2B5EF4-FFF2-40B4-BE49-F238E27FC236}">
                      <a16:creationId xmlns:a16="http://schemas.microsoft.com/office/drawing/2014/main" id="{F08BA483-F675-3441-D231-5F5B1A63BE60}"/>
                    </a:ext>
                  </a:extLst>
                </p:cNvPr>
                <p:cNvSpPr txBox="1">
                  <a:spLocks noRot="1" noChangeAspect="1" noMove="1" noResize="1" noEditPoints="1" noAdjustHandles="1" noChangeArrowheads="1" noChangeShapeType="1" noTextEdit="1"/>
                </p:cNvSpPr>
                <p:nvPr/>
              </p:nvSpPr>
              <p:spPr>
                <a:xfrm>
                  <a:off x="7876255" y="3016017"/>
                  <a:ext cx="1485246" cy="381515"/>
                </a:xfrm>
                <a:prstGeom prst="rect">
                  <a:avLst/>
                </a:prstGeom>
                <a:blipFill>
                  <a:blip r:embed="rId9"/>
                  <a:stretch>
                    <a:fillRect t="-9677" b="-22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9">
                  <a:extLst>
                    <a:ext uri="{FF2B5EF4-FFF2-40B4-BE49-F238E27FC236}">
                      <a16:creationId xmlns:a16="http://schemas.microsoft.com/office/drawing/2014/main" id="{04BCD32C-FE4A-8B4A-DB47-244E27E3D08B}"/>
                    </a:ext>
                  </a:extLst>
                </p:cNvPr>
                <p:cNvSpPr txBox="1"/>
                <p:nvPr/>
              </p:nvSpPr>
              <p:spPr>
                <a:xfrm>
                  <a:off x="2547465" y="3028200"/>
                  <a:ext cx="1073985" cy="369332"/>
                </a:xfrm>
                <a:prstGeom prst="rect">
                  <a:avLst/>
                </a:prstGeom>
                <a:noFill/>
              </p:spPr>
              <p:txBody>
                <a:bodyPr wrap="square" rtlCol="0">
                  <a:spAutoFit/>
                </a:bodyPr>
                <a:lstStyle/>
                <a:p>
                  <a14:m>
                    <m:oMath xmlns:m="http://schemas.openxmlformats.org/officeDocument/2006/math">
                      <m:d>
                        <m:dPr>
                          <m:begChr m:val="〈"/>
                          <m:endChr m:val="〉"/>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e>
                      </m:d>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p:sp>
              <p:nvSpPr>
                <p:cNvPr id="15" name="TextBox 19">
                  <a:extLst>
                    <a:ext uri="{FF2B5EF4-FFF2-40B4-BE49-F238E27FC236}">
                      <a16:creationId xmlns:a16="http://schemas.microsoft.com/office/drawing/2014/main" id="{04BCD32C-FE4A-8B4A-DB47-244E27E3D08B}"/>
                    </a:ext>
                  </a:extLst>
                </p:cNvPr>
                <p:cNvSpPr txBox="1">
                  <a:spLocks noRot="1" noChangeAspect="1" noMove="1" noResize="1" noEditPoints="1" noAdjustHandles="1" noChangeArrowheads="1" noChangeShapeType="1" noTextEdit="1"/>
                </p:cNvSpPr>
                <p:nvPr/>
              </p:nvSpPr>
              <p:spPr>
                <a:xfrm>
                  <a:off x="2547465" y="3028200"/>
                  <a:ext cx="1073985" cy="369332"/>
                </a:xfrm>
                <a:prstGeom prst="rect">
                  <a:avLst/>
                </a:prstGeom>
                <a:blipFill>
                  <a:blip r:embed="rId10"/>
                  <a:stretch>
                    <a:fillRect t="-10000" b="-26667"/>
                  </a:stretch>
                </a:blipFill>
              </p:spPr>
              <p:txBody>
                <a:bodyPr/>
                <a:lstStyle/>
                <a:p>
                  <a:r>
                    <a:rPr lang="en-US">
                      <a:noFill/>
                    </a:rPr>
                    <a:t> </a:t>
                  </a:r>
                </a:p>
              </p:txBody>
            </p:sp>
          </mc:Fallback>
        </mc:AlternateContent>
      </p:grpSp>
      <p:pic>
        <p:nvPicPr>
          <p:cNvPr id="21" name="Immagine 20">
            <a:extLst>
              <a:ext uri="{FF2B5EF4-FFF2-40B4-BE49-F238E27FC236}">
                <a16:creationId xmlns:a16="http://schemas.microsoft.com/office/drawing/2014/main" id="{DCA1E594-313D-3852-AFE7-F9A08E9D8B1A}"/>
              </a:ext>
            </a:extLst>
          </p:cNvPr>
          <p:cNvPicPr>
            <a:picLocks noChangeAspect="1"/>
          </p:cNvPicPr>
          <p:nvPr/>
        </p:nvPicPr>
        <p:blipFill>
          <a:blip r:embed="rId11"/>
          <a:stretch>
            <a:fillRect/>
          </a:stretch>
        </p:blipFill>
        <p:spPr>
          <a:xfrm>
            <a:off x="446847" y="2119420"/>
            <a:ext cx="2637610" cy="908470"/>
          </a:xfrm>
          <a:prstGeom prst="rect">
            <a:avLst/>
          </a:prstGeom>
        </p:spPr>
      </p:pic>
    </p:spTree>
    <p:extLst>
      <p:ext uri="{BB962C8B-B14F-4D97-AF65-F5344CB8AC3E}">
        <p14:creationId xmlns:p14="http://schemas.microsoft.com/office/powerpoint/2010/main" val="294897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04DF4F-1A15-17E3-D747-68D717892EEB}"/>
              </a:ext>
            </a:extLst>
          </p:cNvPr>
          <p:cNvSpPr>
            <a:spLocks noGrp="1"/>
          </p:cNvSpPr>
          <p:nvPr>
            <p:ph type="title"/>
          </p:nvPr>
        </p:nvSpPr>
        <p:spPr/>
        <p:txBody>
          <a:bodyPr/>
          <a:lstStyle/>
          <a:p>
            <a:r>
              <a:rPr lang="it-IT" dirty="0" err="1"/>
              <a:t>What’s</a:t>
            </a:r>
            <a:r>
              <a:rPr lang="it-IT" dirty="0"/>
              <a:t> Next?</a:t>
            </a:r>
            <a:endParaRPr lang="en-US" dirty="0"/>
          </a:p>
        </p:txBody>
      </p:sp>
      <p:sp>
        <p:nvSpPr>
          <p:cNvPr id="3" name="Segnaposto data 2">
            <a:extLst>
              <a:ext uri="{FF2B5EF4-FFF2-40B4-BE49-F238E27FC236}">
                <a16:creationId xmlns:a16="http://schemas.microsoft.com/office/drawing/2014/main" id="{58203C9B-FAD5-1ED6-6FAE-0B001C03A9A0}"/>
              </a:ext>
            </a:extLst>
          </p:cNvPr>
          <p:cNvSpPr>
            <a:spLocks noGrp="1"/>
          </p:cNvSpPr>
          <p:nvPr>
            <p:ph type="dt" sz="half" idx="10"/>
          </p:nvPr>
        </p:nvSpPr>
        <p:spPr/>
        <p:txBody>
          <a:bodyPr/>
          <a:lstStyle/>
          <a:p>
            <a:fld id="{A0E2FA76-88C5-F640-8681-A024AEFF50BD}" type="datetime1">
              <a:rPr lang="en-US" smtClean="0"/>
              <a:t>9/26/2023</a:t>
            </a:fld>
            <a:endParaRPr lang="en-US"/>
          </a:p>
        </p:txBody>
      </p:sp>
      <p:sp>
        <p:nvSpPr>
          <p:cNvPr id="4" name="Segnaposto piè di pagina 3">
            <a:extLst>
              <a:ext uri="{FF2B5EF4-FFF2-40B4-BE49-F238E27FC236}">
                <a16:creationId xmlns:a16="http://schemas.microsoft.com/office/drawing/2014/main" id="{AD55AC3C-D9F9-DBF9-A59F-FA122E4C4BA0}"/>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E4A98F24-D00E-9077-7167-F63EB10CACFD}"/>
              </a:ext>
            </a:extLst>
          </p:cNvPr>
          <p:cNvSpPr>
            <a:spLocks noGrp="1"/>
          </p:cNvSpPr>
          <p:nvPr>
            <p:ph type="sldNum" sz="quarter" idx="12"/>
          </p:nvPr>
        </p:nvSpPr>
        <p:spPr/>
        <p:txBody>
          <a:bodyPr/>
          <a:lstStyle/>
          <a:p>
            <a:fld id="{921CBE81-14BD-7343-B359-01BCBA3179F9}" type="slidenum">
              <a:rPr lang="en-US" smtClean="0"/>
              <a:t>16</a:t>
            </a:fld>
            <a:endParaRPr lang="en-US"/>
          </a:p>
        </p:txBody>
      </p:sp>
      <p:sp>
        <p:nvSpPr>
          <p:cNvPr id="6" name="CasellaDiTesto 5">
            <a:extLst>
              <a:ext uri="{FF2B5EF4-FFF2-40B4-BE49-F238E27FC236}">
                <a16:creationId xmlns:a16="http://schemas.microsoft.com/office/drawing/2014/main" id="{A1A6B6DD-5A66-811C-7F96-74FEFCBC3A0A}"/>
              </a:ext>
            </a:extLst>
          </p:cNvPr>
          <p:cNvSpPr txBox="1"/>
          <p:nvPr/>
        </p:nvSpPr>
        <p:spPr>
          <a:xfrm>
            <a:off x="111125" y="961629"/>
            <a:ext cx="7572375" cy="2585323"/>
          </a:xfrm>
          <a:prstGeom prst="rect">
            <a:avLst/>
          </a:prstGeom>
          <a:noFill/>
        </p:spPr>
        <p:txBody>
          <a:bodyPr wrap="square" rtlCol="0">
            <a:spAutoFit/>
          </a:bodyPr>
          <a:lstStyle/>
          <a:p>
            <a:pPr marL="285750" indent="-285750">
              <a:buFont typeface="Arial" panose="020B0604020202020204" pitchFamily="34" charset="0"/>
              <a:buChar char="•"/>
            </a:pPr>
            <a:r>
              <a:rPr lang="it-IT" b="1" dirty="0"/>
              <a:t>Long range</a:t>
            </a:r>
            <a:r>
              <a:rPr lang="it-IT" dirty="0"/>
              <a:t> BBU </a:t>
            </a:r>
            <a:r>
              <a:rPr lang="it-IT" dirty="0" err="1"/>
              <a:t>effetcs</a:t>
            </a:r>
            <a:r>
              <a:rPr lang="it-IT" dirty="0"/>
              <a:t>: </a:t>
            </a:r>
            <a:r>
              <a:rPr lang="it-IT" dirty="0" err="1"/>
              <a:t>mutual</a:t>
            </a:r>
            <a:r>
              <a:rPr lang="it-IT" dirty="0"/>
              <a:t> interaction </a:t>
            </a:r>
            <a:r>
              <a:rPr lang="it-IT" dirty="0" err="1"/>
              <a:t>among</a:t>
            </a:r>
            <a:r>
              <a:rPr lang="it-IT" dirty="0"/>
              <a:t> </a:t>
            </a:r>
            <a:r>
              <a:rPr lang="it-IT" dirty="0" err="1"/>
              <a:t>different</a:t>
            </a:r>
            <a:r>
              <a:rPr lang="it-IT" dirty="0"/>
              <a:t> </a:t>
            </a:r>
            <a:r>
              <a:rPr lang="it-IT" dirty="0" err="1"/>
              <a:t>bunches</a:t>
            </a:r>
            <a:r>
              <a:rPr lang="it-IT" dirty="0"/>
              <a:t> in multi-</a:t>
            </a:r>
            <a:r>
              <a:rPr lang="it-IT" dirty="0" err="1"/>
              <a:t>pulse</a:t>
            </a:r>
            <a:r>
              <a:rPr lang="it-IT" dirty="0"/>
              <a:t> </a:t>
            </a:r>
            <a:r>
              <a:rPr lang="it-IT" dirty="0" err="1"/>
              <a:t>operation</a:t>
            </a:r>
            <a:endParaRPr lang="it-IT" dirty="0"/>
          </a:p>
          <a:p>
            <a:pPr marL="742950" lvl="1" indent="-285750">
              <a:buFont typeface="Arial" panose="020B0604020202020204" pitchFamily="34" charset="0"/>
              <a:buChar char="•"/>
            </a:pPr>
            <a:r>
              <a:rPr lang="it-IT" dirty="0"/>
              <a:t>High </a:t>
            </a:r>
            <a:r>
              <a:rPr lang="it-IT" dirty="0" err="1"/>
              <a:t>luminosity</a:t>
            </a:r>
            <a:r>
              <a:rPr lang="it-IT" dirty="0"/>
              <a:t> </a:t>
            </a:r>
            <a:r>
              <a:rPr lang="it-IT" b="1" dirty="0"/>
              <a:t>linear </a:t>
            </a:r>
            <a:r>
              <a:rPr lang="it-IT" b="1" dirty="0" err="1"/>
              <a:t>colliders</a:t>
            </a:r>
            <a:r>
              <a:rPr lang="it-IT" dirty="0"/>
              <a:t> -&gt; C3 and </a:t>
            </a:r>
            <a:r>
              <a:rPr lang="it-IT" dirty="0" err="1"/>
              <a:t>its</a:t>
            </a:r>
            <a:r>
              <a:rPr lang="it-IT" dirty="0"/>
              <a:t> intermediate stages (250 GeV, 550 GeV, TeV-scale)</a:t>
            </a:r>
          </a:p>
          <a:p>
            <a:pPr marL="742950" lvl="1" indent="-285750">
              <a:buFont typeface="Arial" panose="020B0604020202020204" pitchFamily="34" charset="0"/>
              <a:buChar char="•"/>
            </a:pPr>
            <a:r>
              <a:rPr lang="it-IT" dirty="0"/>
              <a:t>Hard X-rays </a:t>
            </a:r>
            <a:r>
              <a:rPr lang="it-IT" b="1" dirty="0" err="1"/>
              <a:t>FELs</a:t>
            </a:r>
            <a:r>
              <a:rPr lang="it-IT" dirty="0"/>
              <a:t> for chip </a:t>
            </a:r>
            <a:r>
              <a:rPr lang="it-IT" dirty="0" err="1"/>
              <a:t>metrology</a:t>
            </a:r>
            <a:r>
              <a:rPr lang="it-IT" dirty="0"/>
              <a:t> (2.44 GeV)</a:t>
            </a:r>
          </a:p>
          <a:p>
            <a:pPr marL="285750" indent="-285750">
              <a:buFont typeface="Arial" panose="020B0604020202020204" pitchFamily="34" charset="0"/>
              <a:buChar char="•"/>
            </a:pPr>
            <a:r>
              <a:rPr lang="it-IT" dirty="0" err="1"/>
              <a:t>Identify</a:t>
            </a:r>
            <a:r>
              <a:rPr lang="it-IT" dirty="0"/>
              <a:t> </a:t>
            </a:r>
            <a:r>
              <a:rPr lang="it-IT" dirty="0" err="1"/>
              <a:t>potential</a:t>
            </a:r>
            <a:r>
              <a:rPr lang="it-IT" dirty="0"/>
              <a:t> </a:t>
            </a:r>
            <a:r>
              <a:rPr lang="it-IT" b="1" dirty="0"/>
              <a:t>new </a:t>
            </a:r>
            <a:r>
              <a:rPr lang="it-IT" b="1" dirty="0" err="1"/>
              <a:t>problems</a:t>
            </a:r>
            <a:r>
              <a:rPr lang="it-IT" dirty="0"/>
              <a:t> </a:t>
            </a:r>
            <a:r>
              <a:rPr lang="it-IT" dirty="0" err="1"/>
              <a:t>that</a:t>
            </a:r>
            <a:r>
              <a:rPr lang="it-IT" dirty="0"/>
              <a:t> can be </a:t>
            </a:r>
            <a:r>
              <a:rPr lang="it-IT" dirty="0" err="1"/>
              <a:t>described</a:t>
            </a:r>
            <a:r>
              <a:rPr lang="it-IT" dirty="0"/>
              <a:t> by and benefit from the fast </a:t>
            </a:r>
            <a:r>
              <a:rPr lang="it-IT" dirty="0" err="1"/>
              <a:t>simulation</a:t>
            </a:r>
            <a:r>
              <a:rPr lang="it-IT" dirty="0"/>
              <a:t> framework</a:t>
            </a:r>
          </a:p>
          <a:p>
            <a:pPr marL="742950" lvl="1" indent="-285750">
              <a:buFont typeface="Arial" panose="020B0604020202020204" pitchFamily="34" charset="0"/>
              <a:buChar char="•"/>
            </a:pPr>
            <a:r>
              <a:rPr lang="it-IT" i="1" dirty="0"/>
              <a:t>E.g.</a:t>
            </a:r>
            <a:r>
              <a:rPr lang="it-IT" dirty="0"/>
              <a:t> </a:t>
            </a:r>
            <a:r>
              <a:rPr lang="it-IT" dirty="0" err="1"/>
              <a:t>Dielectric</a:t>
            </a:r>
            <a:r>
              <a:rPr lang="it-IT" dirty="0"/>
              <a:t> wakefield </a:t>
            </a:r>
            <a:r>
              <a:rPr lang="it-IT" dirty="0" err="1"/>
              <a:t>accelerators</a:t>
            </a:r>
            <a:r>
              <a:rPr lang="it-IT" dirty="0"/>
              <a:t> (</a:t>
            </a:r>
            <a:r>
              <a:rPr lang="it-IT" b="1" dirty="0"/>
              <a:t>DWA</a:t>
            </a:r>
            <a:r>
              <a:rPr lang="it-IT" dirty="0"/>
              <a:t>) </a:t>
            </a:r>
            <a:r>
              <a:rPr lang="it-IT" dirty="0" err="1"/>
              <a:t>rectangular</a:t>
            </a:r>
            <a:r>
              <a:rPr lang="it-IT" dirty="0"/>
              <a:t> </a:t>
            </a:r>
            <a:r>
              <a:rPr lang="it-IT" dirty="0" err="1"/>
              <a:t>slabs</a:t>
            </a:r>
            <a:r>
              <a:rPr lang="it-IT" dirty="0"/>
              <a:t> with </a:t>
            </a:r>
            <a:r>
              <a:rPr lang="it-IT" dirty="0" err="1"/>
              <a:t>alternating</a:t>
            </a:r>
            <a:r>
              <a:rPr lang="it-IT" dirty="0"/>
              <a:t> </a:t>
            </a:r>
            <a:r>
              <a:rPr lang="it-IT" dirty="0" err="1"/>
              <a:t>gradient</a:t>
            </a:r>
            <a:r>
              <a:rPr lang="it-IT" dirty="0"/>
              <a:t> for BNS damping</a:t>
            </a:r>
          </a:p>
        </p:txBody>
      </p:sp>
      <p:pic>
        <p:nvPicPr>
          <p:cNvPr id="7" name="Immagine 6">
            <a:extLst>
              <a:ext uri="{FF2B5EF4-FFF2-40B4-BE49-F238E27FC236}">
                <a16:creationId xmlns:a16="http://schemas.microsoft.com/office/drawing/2014/main" id="{A74990EE-24A6-1236-FC8B-A7A3FBFBEECD}"/>
              </a:ext>
            </a:extLst>
          </p:cNvPr>
          <p:cNvPicPr>
            <a:picLocks noChangeAspect="1"/>
          </p:cNvPicPr>
          <p:nvPr/>
        </p:nvPicPr>
        <p:blipFill>
          <a:blip r:embed="rId2"/>
          <a:stretch>
            <a:fillRect/>
          </a:stretch>
        </p:blipFill>
        <p:spPr>
          <a:xfrm>
            <a:off x="5295117" y="3716805"/>
            <a:ext cx="3736036" cy="2818941"/>
          </a:xfrm>
          <a:prstGeom prst="rect">
            <a:avLst/>
          </a:prstGeom>
        </p:spPr>
      </p:pic>
      <p:pic>
        <p:nvPicPr>
          <p:cNvPr id="8" name="Immagine 7">
            <a:extLst>
              <a:ext uri="{FF2B5EF4-FFF2-40B4-BE49-F238E27FC236}">
                <a16:creationId xmlns:a16="http://schemas.microsoft.com/office/drawing/2014/main" id="{955DB6BD-81E7-52E4-CBEE-3A50B52180CE}"/>
              </a:ext>
            </a:extLst>
          </p:cNvPr>
          <p:cNvPicPr>
            <a:picLocks noChangeAspect="1"/>
          </p:cNvPicPr>
          <p:nvPr/>
        </p:nvPicPr>
        <p:blipFill>
          <a:blip r:embed="rId3"/>
          <a:stretch>
            <a:fillRect/>
          </a:stretch>
        </p:blipFill>
        <p:spPr>
          <a:xfrm>
            <a:off x="9018453" y="5856287"/>
            <a:ext cx="3003264" cy="333696"/>
          </a:xfrm>
          <a:prstGeom prst="rect">
            <a:avLst/>
          </a:prstGeom>
        </p:spPr>
      </p:pic>
    </p:spTree>
    <p:extLst>
      <p:ext uri="{BB962C8B-B14F-4D97-AF65-F5344CB8AC3E}">
        <p14:creationId xmlns:p14="http://schemas.microsoft.com/office/powerpoint/2010/main" val="210806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0F3B3C-B93F-5EB4-6752-523ED11A6EEB}"/>
              </a:ext>
            </a:extLst>
          </p:cNvPr>
          <p:cNvSpPr>
            <a:spLocks noGrp="1"/>
          </p:cNvSpPr>
          <p:nvPr>
            <p:ph type="title"/>
          </p:nvPr>
        </p:nvSpPr>
        <p:spPr/>
        <p:txBody>
          <a:bodyPr/>
          <a:lstStyle/>
          <a:p>
            <a:r>
              <a:rPr lang="it-IT" dirty="0" err="1"/>
              <a:t>Conclusions</a:t>
            </a:r>
            <a:endParaRPr lang="en-US" dirty="0"/>
          </a:p>
        </p:txBody>
      </p:sp>
      <p:sp>
        <p:nvSpPr>
          <p:cNvPr id="3" name="Segnaposto data 2">
            <a:extLst>
              <a:ext uri="{FF2B5EF4-FFF2-40B4-BE49-F238E27FC236}">
                <a16:creationId xmlns:a16="http://schemas.microsoft.com/office/drawing/2014/main" id="{D71057BE-1A6F-9DF4-4233-90C229E0B64A}"/>
              </a:ext>
            </a:extLst>
          </p:cNvPr>
          <p:cNvSpPr>
            <a:spLocks noGrp="1"/>
          </p:cNvSpPr>
          <p:nvPr>
            <p:ph type="dt" sz="half" idx="10"/>
          </p:nvPr>
        </p:nvSpPr>
        <p:spPr/>
        <p:txBody>
          <a:bodyPr/>
          <a:lstStyle/>
          <a:p>
            <a:fld id="{A0E2FA76-88C5-F640-8681-A024AEFF50BD}" type="datetime1">
              <a:rPr lang="en-US" smtClean="0"/>
              <a:t>9/27/2023</a:t>
            </a:fld>
            <a:endParaRPr lang="en-US"/>
          </a:p>
        </p:txBody>
      </p:sp>
      <p:sp>
        <p:nvSpPr>
          <p:cNvPr id="4" name="Segnaposto piè di pagina 3">
            <a:extLst>
              <a:ext uri="{FF2B5EF4-FFF2-40B4-BE49-F238E27FC236}">
                <a16:creationId xmlns:a16="http://schemas.microsoft.com/office/drawing/2014/main" id="{14B1A258-B2F6-764C-D7A3-E446CEA1F010}"/>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B0BDAEDC-3633-A0C3-BE3A-643A74242FF4}"/>
              </a:ext>
            </a:extLst>
          </p:cNvPr>
          <p:cNvSpPr>
            <a:spLocks noGrp="1"/>
          </p:cNvSpPr>
          <p:nvPr>
            <p:ph type="sldNum" sz="quarter" idx="12"/>
          </p:nvPr>
        </p:nvSpPr>
        <p:spPr/>
        <p:txBody>
          <a:bodyPr/>
          <a:lstStyle/>
          <a:p>
            <a:fld id="{921CBE81-14BD-7343-B359-01BCBA3179F9}" type="slidenum">
              <a:rPr lang="en-US" smtClean="0"/>
              <a:t>17</a:t>
            </a:fld>
            <a:endParaRPr lang="en-US"/>
          </a:p>
        </p:txBody>
      </p:sp>
      <p:sp>
        <p:nvSpPr>
          <p:cNvPr id="6" name="CasellaDiTesto 5">
            <a:extLst>
              <a:ext uri="{FF2B5EF4-FFF2-40B4-BE49-F238E27FC236}">
                <a16:creationId xmlns:a16="http://schemas.microsoft.com/office/drawing/2014/main" id="{7776ED8B-412D-1553-CE5F-D79A022C6387}"/>
              </a:ext>
            </a:extLst>
          </p:cNvPr>
          <p:cNvSpPr txBox="1"/>
          <p:nvPr/>
        </p:nvSpPr>
        <p:spPr>
          <a:xfrm>
            <a:off x="193194" y="1457857"/>
            <a:ext cx="945154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Advanced accelerator applications rely on </a:t>
            </a:r>
            <a:r>
              <a:rPr lang="en-US" b="1" dirty="0"/>
              <a:t>high brightness electron beams</a:t>
            </a:r>
            <a:r>
              <a:rPr lang="en-US" dirty="0"/>
              <a:t>: motivation to increase the beam brightness</a:t>
            </a:r>
          </a:p>
          <a:p>
            <a:pPr marL="285750" indent="-285750">
              <a:buFont typeface="Arial" panose="020B0604020202020204" pitchFamily="34" charset="0"/>
              <a:buChar char="•"/>
            </a:pPr>
            <a:r>
              <a:rPr lang="en-US" dirty="0"/>
              <a:t>Near threshold emission at cryogenic temperatures with high launch fields has </a:t>
            </a:r>
            <a:r>
              <a:rPr lang="en-US" b="1" dirty="0"/>
              <a:t>notable</a:t>
            </a:r>
            <a:r>
              <a:rPr lang="en-US" dirty="0"/>
              <a:t> </a:t>
            </a:r>
            <a:r>
              <a:rPr lang="en-US" b="1" dirty="0"/>
              <a:t>advantages</a:t>
            </a:r>
          </a:p>
          <a:p>
            <a:pPr marL="285750" indent="-285750">
              <a:buFont typeface="Arial" panose="020B0604020202020204" pitchFamily="34" charset="0"/>
              <a:buChar char="•"/>
            </a:pPr>
            <a:r>
              <a:rPr lang="en-US" b="1" dirty="0"/>
              <a:t>CYBORG beamline</a:t>
            </a:r>
            <a:r>
              <a:rPr lang="en-US" dirty="0"/>
              <a:t>: a demonstrator for this emission scheme</a:t>
            </a:r>
          </a:p>
          <a:p>
            <a:pPr marL="742950" lvl="1" indent="-285750">
              <a:buFont typeface="Arial" panose="020B0604020202020204" pitchFamily="34" charset="0"/>
              <a:buChar char="•"/>
            </a:pPr>
            <a:r>
              <a:rPr lang="en-US" dirty="0"/>
              <a:t>Progress in the development of the cryo-RF infrastructure</a:t>
            </a:r>
          </a:p>
          <a:p>
            <a:pPr marL="742950" lvl="1" indent="-285750">
              <a:buFont typeface="Arial" panose="020B0604020202020204" pitchFamily="34" charset="0"/>
              <a:buChar char="•"/>
            </a:pPr>
            <a:r>
              <a:rPr lang="en-US" dirty="0"/>
              <a:t>Excitement for the next steps leading to the machine commissioning</a:t>
            </a:r>
          </a:p>
          <a:p>
            <a:pPr marL="285750" indent="-285750">
              <a:buFont typeface="Arial" panose="020B0604020202020204" pitchFamily="34" charset="0"/>
              <a:buChar char="•"/>
            </a:pPr>
            <a:r>
              <a:rPr lang="en-US" dirty="0"/>
              <a:t>Potential quality dilution due to strong self-induced EM fields: </a:t>
            </a:r>
            <a:r>
              <a:rPr lang="en-US" b="1" dirty="0"/>
              <a:t>modeling </a:t>
            </a:r>
            <a:r>
              <a:rPr lang="en-US" dirty="0"/>
              <a:t>and</a:t>
            </a:r>
            <a:r>
              <a:rPr lang="en-US" b="1" dirty="0"/>
              <a:t> mitigation</a:t>
            </a:r>
            <a:r>
              <a:rPr lang="en-US" dirty="0"/>
              <a:t> with dedicated codes</a:t>
            </a:r>
          </a:p>
        </p:txBody>
      </p:sp>
      <p:sp>
        <p:nvSpPr>
          <p:cNvPr id="7" name="CasellaDiTesto 6">
            <a:extLst>
              <a:ext uri="{FF2B5EF4-FFF2-40B4-BE49-F238E27FC236}">
                <a16:creationId xmlns:a16="http://schemas.microsoft.com/office/drawing/2014/main" id="{B4DD1BAE-1CC5-31B5-E515-A5DFFF4517BA}"/>
              </a:ext>
            </a:extLst>
          </p:cNvPr>
          <p:cNvSpPr txBox="1"/>
          <p:nvPr/>
        </p:nvSpPr>
        <p:spPr>
          <a:xfrm>
            <a:off x="6374606" y="923682"/>
            <a:ext cx="5624199" cy="646331"/>
          </a:xfrm>
          <a:prstGeom prst="rect">
            <a:avLst/>
          </a:prstGeom>
          <a:noFill/>
        </p:spPr>
        <p:txBody>
          <a:bodyPr wrap="square" rtlCol="0">
            <a:spAutoFit/>
          </a:bodyPr>
          <a:lstStyle/>
          <a:p>
            <a:pPr algn="r"/>
            <a:r>
              <a:rPr lang="it-IT" dirty="0" err="1">
                <a:solidFill>
                  <a:schemeClr val="accent2"/>
                </a:solidFill>
              </a:rPr>
              <a:t>Beam</a:t>
            </a:r>
            <a:r>
              <a:rPr lang="it-IT" dirty="0">
                <a:solidFill>
                  <a:schemeClr val="accent2"/>
                </a:solidFill>
              </a:rPr>
              <a:t> Dynamics and Control CBB Meeting – 2023/09/28</a:t>
            </a:r>
            <a:endParaRPr lang="en-US" dirty="0">
              <a:solidFill>
                <a:schemeClr val="accent2"/>
              </a:solidFill>
            </a:endParaRPr>
          </a:p>
        </p:txBody>
      </p:sp>
      <p:sp>
        <p:nvSpPr>
          <p:cNvPr id="12" name="Rectangle 8">
            <a:extLst>
              <a:ext uri="{FF2B5EF4-FFF2-40B4-BE49-F238E27FC236}">
                <a16:creationId xmlns:a16="http://schemas.microsoft.com/office/drawing/2014/main" id="{B5B109BF-1021-7A5C-EA6D-414297CAD034}"/>
              </a:ext>
            </a:extLst>
          </p:cNvPr>
          <p:cNvSpPr/>
          <p:nvPr/>
        </p:nvSpPr>
        <p:spPr>
          <a:xfrm>
            <a:off x="480785" y="4938861"/>
            <a:ext cx="4335309" cy="830997"/>
          </a:xfrm>
          <a:prstGeom prst="rect">
            <a:avLst/>
          </a:prstGeom>
          <a:ln w="19050">
            <a:noFill/>
          </a:ln>
        </p:spPr>
        <p:txBody>
          <a:bodyPr wrap="square">
            <a:spAutoFit/>
          </a:bodyPr>
          <a:lstStyle/>
          <a:p>
            <a:pPr algn="r"/>
            <a:r>
              <a:rPr lang="en-US" sz="2400" b="1" dirty="0">
                <a:solidFill>
                  <a:schemeClr val="accent2"/>
                </a:solidFill>
              </a:rPr>
              <a:t>Thank you for your attention</a:t>
            </a:r>
          </a:p>
          <a:p>
            <a:pPr algn="r"/>
            <a:r>
              <a:rPr lang="en-US" sz="2400" b="1" dirty="0">
                <a:solidFill>
                  <a:schemeClr val="accent3"/>
                </a:solidFill>
              </a:rPr>
              <a:t>(Questions are welcome)</a:t>
            </a:r>
          </a:p>
        </p:txBody>
      </p:sp>
      <p:sp>
        <p:nvSpPr>
          <p:cNvPr id="13" name="CasellaDiTesto 12">
            <a:extLst>
              <a:ext uri="{FF2B5EF4-FFF2-40B4-BE49-F238E27FC236}">
                <a16:creationId xmlns:a16="http://schemas.microsoft.com/office/drawing/2014/main" id="{6648D9AD-DAB2-67B8-51A2-DCA87454A952}"/>
              </a:ext>
            </a:extLst>
          </p:cNvPr>
          <p:cNvSpPr txBox="1"/>
          <p:nvPr/>
        </p:nvSpPr>
        <p:spPr>
          <a:xfrm>
            <a:off x="317500" y="6113955"/>
            <a:ext cx="31813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rPr>
              <a:t>* </a:t>
            </a:r>
            <a:r>
              <a:rPr lang="en-US" b="1" i="0" dirty="0">
                <a:effectLst/>
                <a:latin typeface="Arial" panose="020B0604020202020204" pitchFamily="34" charset="0"/>
              </a:rPr>
              <a:t>fbosco@physics.ucla.edu</a:t>
            </a:r>
            <a:endParaRPr lang="en-US" b="1" dirty="0"/>
          </a:p>
        </p:txBody>
      </p:sp>
      <p:sp>
        <p:nvSpPr>
          <p:cNvPr id="14" name="CasellaDiTesto 13">
            <a:extLst>
              <a:ext uri="{FF2B5EF4-FFF2-40B4-BE49-F238E27FC236}">
                <a16:creationId xmlns:a16="http://schemas.microsoft.com/office/drawing/2014/main" id="{89001F0D-A7F8-ED82-89F0-B6CAAD4FB126}"/>
              </a:ext>
            </a:extLst>
          </p:cNvPr>
          <p:cNvSpPr txBox="1"/>
          <p:nvPr/>
        </p:nvSpPr>
        <p:spPr>
          <a:xfrm>
            <a:off x="7304481" y="6032527"/>
            <a:ext cx="4898238" cy="461665"/>
          </a:xfrm>
          <a:prstGeom prst="rect">
            <a:avLst/>
          </a:prstGeom>
          <a:noFill/>
        </p:spPr>
        <p:txBody>
          <a:bodyPr wrap="square">
            <a:spAutoFit/>
          </a:bodyPr>
          <a:lstStyle/>
          <a:p>
            <a:pPr algn="r"/>
            <a:r>
              <a:rPr lang="en-US" sz="1200" b="0" i="0" dirty="0">
                <a:solidFill>
                  <a:srgbClr val="333333"/>
                </a:solidFill>
                <a:effectLst/>
                <a:latin typeface="+mj-lt"/>
              </a:rPr>
              <a:t>This work was supported by the U.S. National Science Foundation under Award PHY-1549132, the Center for Bright Beams</a:t>
            </a:r>
            <a:endParaRPr lang="en-US" sz="1200" dirty="0">
              <a:latin typeface="+mj-lt"/>
            </a:endParaRPr>
          </a:p>
        </p:txBody>
      </p:sp>
      <p:sp>
        <p:nvSpPr>
          <p:cNvPr id="15" name="CasellaDiTesto 14">
            <a:extLst>
              <a:ext uri="{FF2B5EF4-FFF2-40B4-BE49-F238E27FC236}">
                <a16:creationId xmlns:a16="http://schemas.microsoft.com/office/drawing/2014/main" id="{0A186503-EC3C-DE74-39F5-755ACD1441AD}"/>
              </a:ext>
            </a:extLst>
          </p:cNvPr>
          <p:cNvSpPr txBox="1"/>
          <p:nvPr/>
        </p:nvSpPr>
        <p:spPr>
          <a:xfrm>
            <a:off x="480785" y="4043180"/>
            <a:ext cx="8325757" cy="923330"/>
          </a:xfrm>
          <a:prstGeom prst="rect">
            <a:avLst/>
          </a:prstGeom>
          <a:noFill/>
        </p:spPr>
        <p:txBody>
          <a:bodyPr wrap="square" rtlCol="0">
            <a:spAutoFit/>
          </a:bodyPr>
          <a:lstStyle/>
          <a:p>
            <a:r>
              <a:rPr lang="en-US" b="1" dirty="0">
                <a:solidFill>
                  <a:schemeClr val="accent1"/>
                </a:solidFill>
              </a:rPr>
              <a:t>Acknowledgements</a:t>
            </a:r>
          </a:p>
          <a:p>
            <a:r>
              <a:rPr lang="en-US" dirty="0"/>
              <a:t>G. Lawler, A. </a:t>
            </a:r>
            <a:r>
              <a:rPr lang="en-US" dirty="0" err="1"/>
              <a:t>Fukasawa</a:t>
            </a:r>
            <a:r>
              <a:rPr lang="en-US" dirty="0"/>
              <a:t>, Y. Sakai, O. Williams, J. Rosenzweig, G. </a:t>
            </a:r>
            <a:r>
              <a:rPr lang="en-US" dirty="0" err="1"/>
              <a:t>Andonian</a:t>
            </a:r>
            <a:r>
              <a:rPr lang="en-US" dirty="0"/>
              <a:t>,</a:t>
            </a:r>
          </a:p>
          <a:p>
            <a:r>
              <a:rPr lang="en-US" dirty="0"/>
              <a:t>P. </a:t>
            </a:r>
            <a:r>
              <a:rPr lang="en-US" dirty="0" err="1"/>
              <a:t>Manwani</a:t>
            </a:r>
            <a:r>
              <a:rPr lang="en-US" dirty="0"/>
              <a:t>, M. Yadav, W. Lynn, J. Mann, S. </a:t>
            </a:r>
            <a:r>
              <a:rPr lang="en-US" dirty="0" err="1"/>
              <a:t>O’Tool</a:t>
            </a:r>
            <a:r>
              <a:rPr lang="en-US" dirty="0"/>
              <a:t>, J. Pan, J. Phillips, G. Anand</a:t>
            </a:r>
          </a:p>
        </p:txBody>
      </p:sp>
    </p:spTree>
    <p:extLst>
      <p:ext uri="{BB962C8B-B14F-4D97-AF65-F5344CB8AC3E}">
        <p14:creationId xmlns:p14="http://schemas.microsoft.com/office/powerpoint/2010/main" val="58243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FE8A9B-7C6C-D637-A969-D1264CA6B755}"/>
              </a:ext>
            </a:extLst>
          </p:cNvPr>
          <p:cNvSpPr>
            <a:spLocks noGrp="1"/>
          </p:cNvSpPr>
          <p:nvPr>
            <p:ph type="title"/>
          </p:nvPr>
        </p:nvSpPr>
        <p:spPr/>
        <p:txBody>
          <a:bodyPr/>
          <a:lstStyle/>
          <a:p>
            <a:r>
              <a:rPr lang="en-US" dirty="0"/>
              <a:t>Acknowledgements</a:t>
            </a:r>
          </a:p>
        </p:txBody>
      </p:sp>
      <p:sp>
        <p:nvSpPr>
          <p:cNvPr id="3" name="Segnaposto data 2">
            <a:extLst>
              <a:ext uri="{FF2B5EF4-FFF2-40B4-BE49-F238E27FC236}">
                <a16:creationId xmlns:a16="http://schemas.microsoft.com/office/drawing/2014/main" id="{DF931E47-9684-9077-9FA9-6A6DAF83B19C}"/>
              </a:ext>
            </a:extLst>
          </p:cNvPr>
          <p:cNvSpPr>
            <a:spLocks noGrp="1"/>
          </p:cNvSpPr>
          <p:nvPr>
            <p:ph type="dt" sz="half" idx="10"/>
          </p:nvPr>
        </p:nvSpPr>
        <p:spPr/>
        <p:txBody>
          <a:bodyPr/>
          <a:lstStyle/>
          <a:p>
            <a:fld id="{A0E2FA76-88C5-F640-8681-A024AEFF50BD}" type="datetime1">
              <a:rPr lang="en-US" smtClean="0"/>
              <a:t>9/27/2023</a:t>
            </a:fld>
            <a:endParaRPr lang="en-US"/>
          </a:p>
        </p:txBody>
      </p:sp>
      <p:sp>
        <p:nvSpPr>
          <p:cNvPr id="4" name="Segnaposto piè di pagina 3">
            <a:extLst>
              <a:ext uri="{FF2B5EF4-FFF2-40B4-BE49-F238E27FC236}">
                <a16:creationId xmlns:a16="http://schemas.microsoft.com/office/drawing/2014/main" id="{1EAA1036-38F1-5D52-8BB5-7FC1DA4277D8}"/>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323C7311-3FCC-6B2A-7B39-AAA243E93771}"/>
              </a:ext>
            </a:extLst>
          </p:cNvPr>
          <p:cNvSpPr>
            <a:spLocks noGrp="1"/>
          </p:cNvSpPr>
          <p:nvPr>
            <p:ph type="sldNum" sz="quarter" idx="12"/>
          </p:nvPr>
        </p:nvSpPr>
        <p:spPr/>
        <p:txBody>
          <a:bodyPr/>
          <a:lstStyle/>
          <a:p>
            <a:fld id="{921CBE81-14BD-7343-B359-01BCBA3179F9}" type="slidenum">
              <a:rPr lang="en-US" smtClean="0"/>
              <a:t>18</a:t>
            </a:fld>
            <a:endParaRPr lang="en-US"/>
          </a:p>
        </p:txBody>
      </p:sp>
      <p:sp>
        <p:nvSpPr>
          <p:cNvPr id="8" name="CasellaDiTesto 7">
            <a:extLst>
              <a:ext uri="{FF2B5EF4-FFF2-40B4-BE49-F238E27FC236}">
                <a16:creationId xmlns:a16="http://schemas.microsoft.com/office/drawing/2014/main" id="{CAB29D42-27DE-E9F3-E707-AABC56EF1DF1}"/>
              </a:ext>
            </a:extLst>
          </p:cNvPr>
          <p:cNvSpPr txBox="1"/>
          <p:nvPr/>
        </p:nvSpPr>
        <p:spPr>
          <a:xfrm>
            <a:off x="236856" y="1051997"/>
            <a:ext cx="9288144" cy="923330"/>
          </a:xfrm>
          <a:prstGeom prst="rect">
            <a:avLst/>
          </a:prstGeom>
          <a:noFill/>
        </p:spPr>
        <p:txBody>
          <a:bodyPr wrap="square" rtlCol="0">
            <a:spAutoFit/>
          </a:bodyPr>
          <a:lstStyle/>
          <a:p>
            <a:r>
              <a:rPr lang="en-US" b="1" dirty="0">
                <a:solidFill>
                  <a:schemeClr val="accent1"/>
                </a:solidFill>
              </a:rPr>
              <a:t>Acknowledgements</a:t>
            </a:r>
          </a:p>
          <a:p>
            <a:r>
              <a:rPr lang="en-US" dirty="0"/>
              <a:t>G. Lawler, A. </a:t>
            </a:r>
            <a:r>
              <a:rPr lang="en-US" dirty="0" err="1"/>
              <a:t>Fukasawa</a:t>
            </a:r>
            <a:r>
              <a:rPr lang="en-US" dirty="0"/>
              <a:t>, Y. Sakai, O. Williams, J. Rosenzweig, G. </a:t>
            </a:r>
            <a:r>
              <a:rPr lang="en-US" dirty="0" err="1"/>
              <a:t>Andonian</a:t>
            </a:r>
            <a:r>
              <a:rPr lang="en-US" dirty="0"/>
              <a:t>, P. </a:t>
            </a:r>
            <a:r>
              <a:rPr lang="en-US" dirty="0" err="1"/>
              <a:t>Manwani</a:t>
            </a:r>
            <a:r>
              <a:rPr lang="en-US" dirty="0"/>
              <a:t>, M. Yadav, W. Lynn, J. Mann, S. </a:t>
            </a:r>
            <a:r>
              <a:rPr lang="en-US" dirty="0" err="1"/>
              <a:t>O’Tool</a:t>
            </a:r>
            <a:r>
              <a:rPr lang="en-US" dirty="0"/>
              <a:t>, J. Pan, J. Phillips, G. Anand</a:t>
            </a:r>
          </a:p>
        </p:txBody>
      </p:sp>
    </p:spTree>
    <p:extLst>
      <p:ext uri="{BB962C8B-B14F-4D97-AF65-F5344CB8AC3E}">
        <p14:creationId xmlns:p14="http://schemas.microsoft.com/office/powerpoint/2010/main" val="113772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00F2CF-FBA7-672C-5029-134111AF5555}"/>
              </a:ext>
            </a:extLst>
          </p:cNvPr>
          <p:cNvSpPr>
            <a:spLocks noGrp="1"/>
          </p:cNvSpPr>
          <p:nvPr>
            <p:ph type="title"/>
          </p:nvPr>
        </p:nvSpPr>
        <p:spPr/>
        <p:txBody>
          <a:bodyPr/>
          <a:lstStyle/>
          <a:p>
            <a:endParaRPr lang="en-US"/>
          </a:p>
        </p:txBody>
      </p:sp>
      <p:sp>
        <p:nvSpPr>
          <p:cNvPr id="3" name="Segnaposto testo 2">
            <a:extLst>
              <a:ext uri="{FF2B5EF4-FFF2-40B4-BE49-F238E27FC236}">
                <a16:creationId xmlns:a16="http://schemas.microsoft.com/office/drawing/2014/main" id="{08C51390-EAE6-139C-7A08-4A4AC2C0B160}"/>
              </a:ext>
            </a:extLst>
          </p:cNvPr>
          <p:cNvSpPr>
            <a:spLocks noGrp="1"/>
          </p:cNvSpPr>
          <p:nvPr>
            <p:ph type="body" idx="1"/>
          </p:nvPr>
        </p:nvSpPr>
        <p:spPr/>
        <p:txBody>
          <a:bodyPr/>
          <a:lstStyle/>
          <a:p>
            <a:r>
              <a:rPr lang="it-IT" dirty="0" err="1"/>
              <a:t>Spare</a:t>
            </a:r>
            <a:r>
              <a:rPr lang="it-IT" dirty="0"/>
              <a:t> slides</a:t>
            </a:r>
            <a:endParaRPr lang="en-US" dirty="0"/>
          </a:p>
        </p:txBody>
      </p:sp>
      <p:sp>
        <p:nvSpPr>
          <p:cNvPr id="4" name="Segnaposto data 3">
            <a:extLst>
              <a:ext uri="{FF2B5EF4-FFF2-40B4-BE49-F238E27FC236}">
                <a16:creationId xmlns:a16="http://schemas.microsoft.com/office/drawing/2014/main" id="{E0700F2E-43B8-4F26-BC2B-76E6F48323D8}"/>
              </a:ext>
            </a:extLst>
          </p:cNvPr>
          <p:cNvSpPr>
            <a:spLocks noGrp="1"/>
          </p:cNvSpPr>
          <p:nvPr>
            <p:ph type="dt" sz="half" idx="10"/>
          </p:nvPr>
        </p:nvSpPr>
        <p:spPr/>
        <p:txBody>
          <a:bodyPr/>
          <a:lstStyle/>
          <a:p>
            <a:fld id="{7B75B191-A0D3-664B-AF32-DC77341F32A0}" type="datetime1">
              <a:rPr lang="en-US" smtClean="0"/>
              <a:t>9/24/2023</a:t>
            </a:fld>
            <a:endParaRPr lang="en-US"/>
          </a:p>
        </p:txBody>
      </p:sp>
      <p:sp>
        <p:nvSpPr>
          <p:cNvPr id="5" name="Segnaposto piè di pagina 4">
            <a:extLst>
              <a:ext uri="{FF2B5EF4-FFF2-40B4-BE49-F238E27FC236}">
                <a16:creationId xmlns:a16="http://schemas.microsoft.com/office/drawing/2014/main" id="{9BE7480D-AB63-8283-9E6D-29E050FFC28D}"/>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28DEC413-36D5-76BE-BDBB-20F4764B2FB9}"/>
              </a:ext>
            </a:extLst>
          </p:cNvPr>
          <p:cNvSpPr>
            <a:spLocks noGrp="1"/>
          </p:cNvSpPr>
          <p:nvPr>
            <p:ph type="sldNum" sz="quarter" idx="12"/>
          </p:nvPr>
        </p:nvSpPr>
        <p:spPr/>
        <p:txBody>
          <a:bodyPr/>
          <a:lstStyle/>
          <a:p>
            <a:fld id="{921CBE81-14BD-7343-B359-01BCBA3179F9}" type="slidenum">
              <a:rPr lang="en-US" smtClean="0"/>
              <a:t>19</a:t>
            </a:fld>
            <a:endParaRPr lang="en-US"/>
          </a:p>
        </p:txBody>
      </p:sp>
    </p:spTree>
    <p:extLst>
      <p:ext uri="{BB962C8B-B14F-4D97-AF65-F5344CB8AC3E}">
        <p14:creationId xmlns:p14="http://schemas.microsoft.com/office/powerpoint/2010/main" val="870303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D7AB79-F2FE-2E38-3651-94016742B2B9}"/>
              </a:ext>
            </a:extLst>
          </p:cNvPr>
          <p:cNvSpPr>
            <a:spLocks noGrp="1"/>
          </p:cNvSpPr>
          <p:nvPr>
            <p:ph type="title"/>
          </p:nvPr>
        </p:nvSpPr>
        <p:spPr/>
        <p:txBody>
          <a:bodyPr/>
          <a:lstStyle/>
          <a:p>
            <a:r>
              <a:rPr lang="en-US" dirty="0"/>
              <a:t>About Me</a:t>
            </a:r>
          </a:p>
        </p:txBody>
      </p:sp>
      <p:sp>
        <p:nvSpPr>
          <p:cNvPr id="3" name="Segnaposto data 2">
            <a:extLst>
              <a:ext uri="{FF2B5EF4-FFF2-40B4-BE49-F238E27FC236}">
                <a16:creationId xmlns:a16="http://schemas.microsoft.com/office/drawing/2014/main" id="{DFF85CFC-402D-EE88-7492-F6BB87DF0044}"/>
              </a:ext>
            </a:extLst>
          </p:cNvPr>
          <p:cNvSpPr>
            <a:spLocks noGrp="1"/>
          </p:cNvSpPr>
          <p:nvPr>
            <p:ph type="dt" sz="half" idx="10"/>
          </p:nvPr>
        </p:nvSpPr>
        <p:spPr/>
        <p:txBody>
          <a:bodyPr/>
          <a:lstStyle/>
          <a:p>
            <a:fld id="{A0E2FA76-88C5-F640-8681-A024AEFF50BD}" type="datetime1">
              <a:rPr lang="en-US" smtClean="0"/>
              <a:t>9/24/2023</a:t>
            </a:fld>
            <a:endParaRPr lang="en-US"/>
          </a:p>
        </p:txBody>
      </p:sp>
      <p:sp>
        <p:nvSpPr>
          <p:cNvPr id="4" name="Segnaposto piè di pagina 3">
            <a:extLst>
              <a:ext uri="{FF2B5EF4-FFF2-40B4-BE49-F238E27FC236}">
                <a16:creationId xmlns:a16="http://schemas.microsoft.com/office/drawing/2014/main" id="{DC6F4281-A478-BB04-CE53-A079EEE19595}"/>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BA33438D-9D07-238C-39F5-2611F43B1153}"/>
              </a:ext>
            </a:extLst>
          </p:cNvPr>
          <p:cNvSpPr>
            <a:spLocks noGrp="1"/>
          </p:cNvSpPr>
          <p:nvPr>
            <p:ph type="sldNum" sz="quarter" idx="12"/>
          </p:nvPr>
        </p:nvSpPr>
        <p:spPr/>
        <p:txBody>
          <a:bodyPr/>
          <a:lstStyle/>
          <a:p>
            <a:fld id="{921CBE81-14BD-7343-B359-01BCBA3179F9}" type="slidenum">
              <a:rPr lang="en-US" smtClean="0"/>
              <a:t>2</a:t>
            </a:fld>
            <a:endParaRPr lang="en-US"/>
          </a:p>
        </p:txBody>
      </p:sp>
      <p:pic>
        <p:nvPicPr>
          <p:cNvPr id="7" name="Immagine 6">
            <a:extLst>
              <a:ext uri="{FF2B5EF4-FFF2-40B4-BE49-F238E27FC236}">
                <a16:creationId xmlns:a16="http://schemas.microsoft.com/office/drawing/2014/main" id="{35C8AD3A-D8BE-5380-53D6-04F474B2C184}"/>
              </a:ext>
            </a:extLst>
          </p:cNvPr>
          <p:cNvPicPr>
            <a:picLocks noChangeAspect="1"/>
          </p:cNvPicPr>
          <p:nvPr/>
        </p:nvPicPr>
        <p:blipFill>
          <a:blip r:embed="rId3"/>
          <a:stretch>
            <a:fillRect/>
          </a:stretch>
        </p:blipFill>
        <p:spPr>
          <a:xfrm>
            <a:off x="9784500" y="1129559"/>
            <a:ext cx="2034149" cy="1944263"/>
          </a:xfrm>
          <a:prstGeom prst="rect">
            <a:avLst/>
          </a:prstGeom>
        </p:spPr>
      </p:pic>
      <p:pic>
        <p:nvPicPr>
          <p:cNvPr id="10" name="Immagine 10">
            <a:extLst>
              <a:ext uri="{FF2B5EF4-FFF2-40B4-BE49-F238E27FC236}">
                <a16:creationId xmlns:a16="http://schemas.microsoft.com/office/drawing/2014/main" id="{DAA389CE-71FA-E8BB-2EA7-4465ABEFBB2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85253" y="5559582"/>
            <a:ext cx="708827" cy="835126"/>
          </a:xfrm>
          <a:prstGeom prst="rect">
            <a:avLst/>
          </a:prstGeom>
        </p:spPr>
      </p:pic>
      <p:pic>
        <p:nvPicPr>
          <p:cNvPr id="13" name="Immagine 8">
            <a:extLst>
              <a:ext uri="{FF2B5EF4-FFF2-40B4-BE49-F238E27FC236}">
                <a16:creationId xmlns:a16="http://schemas.microsoft.com/office/drawing/2014/main" id="{8D3E249D-4A54-D7A7-224C-1D1127D738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5423" y="5802655"/>
            <a:ext cx="1083912" cy="348981"/>
          </a:xfrm>
          <a:prstGeom prst="rect">
            <a:avLst/>
          </a:prstGeom>
        </p:spPr>
      </p:pic>
      <p:sp>
        <p:nvSpPr>
          <p:cNvPr id="14" name="CasellaDiTesto 13">
            <a:extLst>
              <a:ext uri="{FF2B5EF4-FFF2-40B4-BE49-F238E27FC236}">
                <a16:creationId xmlns:a16="http://schemas.microsoft.com/office/drawing/2014/main" id="{6C6550ED-9CC8-B170-0510-7D4635C1763C}"/>
              </a:ext>
            </a:extLst>
          </p:cNvPr>
          <p:cNvSpPr txBox="1"/>
          <p:nvPr/>
        </p:nvSpPr>
        <p:spPr>
          <a:xfrm>
            <a:off x="405358" y="1077010"/>
            <a:ext cx="8392133" cy="2031325"/>
          </a:xfrm>
          <a:prstGeom prst="rect">
            <a:avLst/>
          </a:prstGeom>
          <a:noFill/>
        </p:spPr>
        <p:txBody>
          <a:bodyPr wrap="square" rtlCol="0">
            <a:spAutoFit/>
          </a:bodyPr>
          <a:lstStyle/>
          <a:p>
            <a:r>
              <a:rPr lang="en-US" b="1" dirty="0">
                <a:solidFill>
                  <a:srgbClr val="C00000"/>
                </a:solidFill>
              </a:rPr>
              <a:t>Education</a:t>
            </a:r>
          </a:p>
          <a:p>
            <a:pPr marL="285750" indent="-285750">
              <a:buFont typeface="Arial" panose="020B0604020202020204" pitchFamily="34" charset="0"/>
              <a:buChar char="•"/>
            </a:pPr>
            <a:r>
              <a:rPr lang="en-US" b="1" dirty="0"/>
              <a:t>Jan 2023</a:t>
            </a:r>
            <a:r>
              <a:rPr lang="en-US" dirty="0"/>
              <a:t> – PhD in Accelerator Physics at the University of Rome “La Sapienza”</a:t>
            </a:r>
          </a:p>
          <a:p>
            <a:pPr marL="285750" indent="-285750">
              <a:buFont typeface="Arial" panose="020B0604020202020204" pitchFamily="34" charset="0"/>
              <a:buChar char="•"/>
            </a:pPr>
            <a:r>
              <a:rPr lang="en-US" b="1" dirty="0"/>
              <a:t>May 2019</a:t>
            </a:r>
            <a:r>
              <a:rPr lang="en-US" dirty="0"/>
              <a:t> – Master degree in Electronics Engineering at the University of Rome “La Sapienza”</a:t>
            </a:r>
          </a:p>
          <a:p>
            <a:pPr marL="285750" indent="-285750">
              <a:buFont typeface="Arial" panose="020B0604020202020204" pitchFamily="34" charset="0"/>
              <a:buChar char="•"/>
            </a:pPr>
            <a:r>
              <a:rPr lang="en-US" b="1" dirty="0"/>
              <a:t>October 2016</a:t>
            </a:r>
            <a:r>
              <a:rPr lang="en-US" dirty="0"/>
              <a:t> – Bachelor degree in Electronics Engineering at the University of Rome “La Sapienza”</a:t>
            </a:r>
            <a:endParaRPr lang="it-IT" dirty="0"/>
          </a:p>
        </p:txBody>
      </p:sp>
      <p:sp>
        <p:nvSpPr>
          <p:cNvPr id="15" name="CasellaDiTesto 14">
            <a:extLst>
              <a:ext uri="{FF2B5EF4-FFF2-40B4-BE49-F238E27FC236}">
                <a16:creationId xmlns:a16="http://schemas.microsoft.com/office/drawing/2014/main" id="{91BF2CC3-72B5-FFE1-B7C5-BA461C74D6E7}"/>
              </a:ext>
            </a:extLst>
          </p:cNvPr>
          <p:cNvSpPr txBox="1"/>
          <p:nvPr/>
        </p:nvSpPr>
        <p:spPr>
          <a:xfrm>
            <a:off x="404319" y="3180503"/>
            <a:ext cx="10501104" cy="1200329"/>
          </a:xfrm>
          <a:prstGeom prst="rect">
            <a:avLst/>
          </a:prstGeom>
          <a:noFill/>
        </p:spPr>
        <p:txBody>
          <a:bodyPr wrap="square" rtlCol="0">
            <a:spAutoFit/>
          </a:bodyPr>
          <a:lstStyle/>
          <a:p>
            <a:r>
              <a:rPr lang="en-US" b="1" dirty="0">
                <a:solidFill>
                  <a:srgbClr val="C00000"/>
                </a:solidFill>
              </a:rPr>
              <a:t>Research experience</a:t>
            </a:r>
          </a:p>
          <a:p>
            <a:pPr marL="285750" indent="-285750">
              <a:buFont typeface="Arial" panose="020B0604020202020204" pitchFamily="34" charset="0"/>
              <a:buChar char="•"/>
            </a:pPr>
            <a:r>
              <a:rPr lang="en-US" b="1" dirty="0"/>
              <a:t>2019 – 2023</a:t>
            </a:r>
            <a:r>
              <a:rPr lang="en-US" dirty="0"/>
              <a:t>: PhD Researcher at La Sapienza’s Department for Basic and Applied Engineering</a:t>
            </a:r>
          </a:p>
          <a:p>
            <a:pPr marL="285750" indent="-285750">
              <a:buFont typeface="Arial" panose="020B0604020202020204" pitchFamily="34" charset="0"/>
              <a:buChar char="•"/>
            </a:pPr>
            <a:r>
              <a:rPr lang="en-US" b="1" dirty="0"/>
              <a:t>2022</a:t>
            </a:r>
            <a:r>
              <a:rPr lang="en-US" dirty="0"/>
              <a:t>: Visiting graduate researcher at UCLA in the Particle Beam Physics Laboratory (PBPL)</a:t>
            </a:r>
          </a:p>
          <a:p>
            <a:pPr marL="285750" indent="-285750">
              <a:buFont typeface="Arial" panose="020B0604020202020204" pitchFamily="34" charset="0"/>
              <a:buChar char="•"/>
            </a:pPr>
            <a:r>
              <a:rPr lang="en-US" b="1" dirty="0"/>
              <a:t>2018</a:t>
            </a:r>
            <a:r>
              <a:rPr lang="en-US" dirty="0"/>
              <a:t>: Internship at Fermi National Accelerator Lab </a:t>
            </a:r>
          </a:p>
        </p:txBody>
      </p:sp>
      <p:sp>
        <p:nvSpPr>
          <p:cNvPr id="16" name="CasellaDiTesto 15">
            <a:extLst>
              <a:ext uri="{FF2B5EF4-FFF2-40B4-BE49-F238E27FC236}">
                <a16:creationId xmlns:a16="http://schemas.microsoft.com/office/drawing/2014/main" id="{1E72DD8A-4DD6-91A0-40B1-A277857FD891}"/>
              </a:ext>
            </a:extLst>
          </p:cNvPr>
          <p:cNvSpPr txBox="1"/>
          <p:nvPr/>
        </p:nvSpPr>
        <p:spPr>
          <a:xfrm>
            <a:off x="405358" y="4527320"/>
            <a:ext cx="11445298" cy="923330"/>
          </a:xfrm>
          <a:prstGeom prst="rect">
            <a:avLst/>
          </a:prstGeom>
          <a:noFill/>
        </p:spPr>
        <p:txBody>
          <a:bodyPr wrap="square" rtlCol="0">
            <a:spAutoFit/>
          </a:bodyPr>
          <a:lstStyle/>
          <a:p>
            <a:r>
              <a:rPr lang="en-US" b="1" dirty="0">
                <a:solidFill>
                  <a:srgbClr val="C00000"/>
                </a:solidFill>
              </a:rPr>
              <a:t>Main research interests</a:t>
            </a:r>
          </a:p>
          <a:p>
            <a:r>
              <a:rPr lang="en-US" dirty="0"/>
              <a:t>Accelerator physics, beam dynamics, collective effects, tracking codes, high brightness electron</a:t>
            </a:r>
          </a:p>
          <a:p>
            <a:r>
              <a:rPr lang="en-US" dirty="0" err="1"/>
              <a:t>linacs</a:t>
            </a:r>
            <a:r>
              <a:rPr lang="en-US" dirty="0"/>
              <a:t>, RF photo-injectors, electrodynamics and RF-systems, particle driven radiation sources</a:t>
            </a:r>
            <a:endParaRPr lang="it-IT" dirty="0"/>
          </a:p>
        </p:txBody>
      </p:sp>
    </p:spTree>
    <p:extLst>
      <p:ext uri="{BB962C8B-B14F-4D97-AF65-F5344CB8AC3E}">
        <p14:creationId xmlns:p14="http://schemas.microsoft.com/office/powerpoint/2010/main" val="48880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magine 46"/>
          <p:cNvPicPr>
            <a:picLocks noChangeAspect="1"/>
          </p:cNvPicPr>
          <p:nvPr/>
        </p:nvPicPr>
        <p:blipFill>
          <a:blip r:embed="rId3"/>
          <a:stretch>
            <a:fillRect/>
          </a:stretch>
        </p:blipFill>
        <p:spPr>
          <a:xfrm>
            <a:off x="3620502" y="5873750"/>
            <a:ext cx="1453586" cy="500657"/>
          </a:xfrm>
          <a:prstGeom prst="rect">
            <a:avLst/>
          </a:prstGeom>
        </p:spPr>
      </p:pic>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Modeling Space Charge Forces</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20</a:t>
            </a:fld>
            <a:endParaRPr lang="en-US">
              <a:solidFill>
                <a:schemeClr val="tx1"/>
              </a:solidFill>
            </a:endParaRPr>
          </a:p>
        </p:txBody>
      </p:sp>
      <p:pic>
        <p:nvPicPr>
          <p:cNvPr id="16" name="Picture 15"/>
          <p:cNvPicPr>
            <a:picLocks noChangeAspect="1"/>
          </p:cNvPicPr>
          <p:nvPr/>
        </p:nvPicPr>
        <p:blipFill rotWithShape="1">
          <a:blip r:embed="rId4"/>
          <a:srcRect l="14576" t="3901" r="1867" b="21230"/>
          <a:stretch/>
        </p:blipFill>
        <p:spPr>
          <a:xfrm>
            <a:off x="4977790" y="1891327"/>
            <a:ext cx="790172" cy="555083"/>
          </a:xfrm>
          <a:prstGeom prst="rect">
            <a:avLst/>
          </a:prstGeom>
        </p:spPr>
      </p:pic>
      <p:sp>
        <p:nvSpPr>
          <p:cNvPr id="26" name="CasellaDiTesto 25"/>
          <p:cNvSpPr txBox="1"/>
          <p:nvPr/>
        </p:nvSpPr>
        <p:spPr>
          <a:xfrm>
            <a:off x="341631" y="973841"/>
            <a:ext cx="10623084" cy="923330"/>
          </a:xfrm>
          <a:prstGeom prst="rect">
            <a:avLst/>
          </a:prstGeom>
          <a:noFill/>
        </p:spPr>
        <p:txBody>
          <a:bodyPr wrap="square" rtlCol="0">
            <a:spAutoFit/>
          </a:bodyPr>
          <a:lstStyle/>
          <a:p>
            <a:pPr marL="285750" indent="-285750">
              <a:buFont typeface="Arial" panose="020B0604020202020204" pitchFamily="34" charset="0"/>
              <a:buChar char="•"/>
            </a:pPr>
            <a:r>
              <a:rPr lang="en-US" dirty="0"/>
              <a:t>Beams consist of large ensembles of charged particles exerting mutual </a:t>
            </a:r>
            <a:r>
              <a:rPr lang="en-US" b="1" dirty="0"/>
              <a:t>repulsive</a:t>
            </a:r>
            <a:r>
              <a:rPr lang="en-US" dirty="0"/>
              <a:t> forces</a:t>
            </a:r>
          </a:p>
          <a:p>
            <a:pPr marL="285750" indent="-285750">
              <a:buFont typeface="Arial" panose="020B0604020202020204" pitchFamily="34" charset="0"/>
              <a:buChar char="•"/>
            </a:pPr>
            <a:r>
              <a:rPr lang="en-US" dirty="0"/>
              <a:t>For </a:t>
            </a:r>
            <a:r>
              <a:rPr lang="en-US" b="1" dirty="0"/>
              <a:t>arbitrary distributions</a:t>
            </a:r>
            <a:r>
              <a:rPr lang="en-US" dirty="0"/>
              <a:t>, the strength of the force depends on both its </a:t>
            </a:r>
            <a:r>
              <a:rPr lang="en-US" i="1" dirty="0"/>
              <a:t>shape</a:t>
            </a:r>
            <a:r>
              <a:rPr lang="en-US" dirty="0"/>
              <a:t> and </a:t>
            </a:r>
            <a:r>
              <a:rPr lang="en-US" i="1" dirty="0"/>
              <a:t>size</a:t>
            </a:r>
          </a:p>
          <a:p>
            <a:pPr marL="285750" indent="-285750">
              <a:buFont typeface="Arial" panose="020B0604020202020204" pitchFamily="34" charset="0"/>
              <a:buChar char="•"/>
            </a:pPr>
            <a:r>
              <a:rPr lang="en-US" dirty="0"/>
              <a:t>Exact solution typically utilizes </a:t>
            </a:r>
            <a:r>
              <a:rPr lang="en-US" b="1" dirty="0"/>
              <a:t>particle in cell</a:t>
            </a:r>
            <a:r>
              <a:rPr lang="en-US" dirty="0"/>
              <a:t> (PIC) approaches</a:t>
            </a:r>
          </a:p>
        </p:txBody>
      </p:sp>
      <p:pic>
        <p:nvPicPr>
          <p:cNvPr id="36" name="Immagine 35">
            <a:extLst>
              <a:ext uri="{FF2B5EF4-FFF2-40B4-BE49-F238E27FC236}">
                <a16:creationId xmlns:a16="http://schemas.microsoft.com/office/drawing/2014/main" id="{E43B378F-1E18-4157-8AF2-6BBDE72097CF}"/>
              </a:ext>
            </a:extLst>
          </p:cNvPr>
          <p:cNvPicPr>
            <a:picLocks noChangeAspect="1"/>
          </p:cNvPicPr>
          <p:nvPr/>
        </p:nvPicPr>
        <p:blipFill>
          <a:blip r:embed="rId5"/>
          <a:stretch>
            <a:fillRect/>
          </a:stretch>
        </p:blipFill>
        <p:spPr>
          <a:xfrm>
            <a:off x="10594074" y="1776684"/>
            <a:ext cx="1496326" cy="743657"/>
          </a:xfrm>
          <a:prstGeom prst="rect">
            <a:avLst/>
          </a:prstGeom>
        </p:spPr>
      </p:pic>
      <p:sp>
        <p:nvSpPr>
          <p:cNvPr id="4" name="CasellaDiTesto 3"/>
          <p:cNvSpPr txBox="1"/>
          <p:nvPr/>
        </p:nvSpPr>
        <p:spPr>
          <a:xfrm>
            <a:off x="228521" y="2129881"/>
            <a:ext cx="3995886" cy="369332"/>
          </a:xfrm>
          <a:prstGeom prst="rect">
            <a:avLst/>
          </a:prstGeom>
          <a:noFill/>
        </p:spPr>
        <p:txBody>
          <a:bodyPr wrap="square" rtlCol="0">
            <a:spAutoFit/>
          </a:bodyPr>
          <a:lstStyle/>
          <a:p>
            <a:r>
              <a:rPr lang="en-US" b="1" dirty="0">
                <a:solidFill>
                  <a:srgbClr val="C00000"/>
                </a:solidFill>
              </a:rPr>
              <a:t>Equivalent ellipsoid method</a:t>
            </a:r>
            <a:endParaRPr lang="it-IT" b="1" dirty="0">
              <a:solidFill>
                <a:srgbClr val="C00000"/>
              </a:solidFill>
            </a:endParaRPr>
          </a:p>
        </p:txBody>
      </p:sp>
      <p:sp>
        <p:nvSpPr>
          <p:cNvPr id="37" name="CasellaDiTesto 36"/>
          <p:cNvSpPr txBox="1"/>
          <p:nvPr/>
        </p:nvSpPr>
        <p:spPr>
          <a:xfrm>
            <a:off x="6217316" y="2148513"/>
            <a:ext cx="3995886" cy="369332"/>
          </a:xfrm>
          <a:prstGeom prst="rect">
            <a:avLst/>
          </a:prstGeom>
          <a:noFill/>
        </p:spPr>
        <p:txBody>
          <a:bodyPr wrap="square" rtlCol="0">
            <a:spAutoFit/>
          </a:bodyPr>
          <a:lstStyle/>
          <a:p>
            <a:r>
              <a:rPr lang="en-US" b="1" dirty="0">
                <a:solidFill>
                  <a:srgbClr val="C00000"/>
                </a:solidFill>
              </a:rPr>
              <a:t>Multi-slice superposition method</a:t>
            </a:r>
            <a:endParaRPr lang="it-IT" b="1" dirty="0">
              <a:solidFill>
                <a:srgbClr val="C00000"/>
              </a:solidFill>
            </a:endParaRPr>
          </a:p>
        </p:txBody>
      </p:sp>
      <p:sp>
        <p:nvSpPr>
          <p:cNvPr id="6" name="Rettangolo 5"/>
          <p:cNvSpPr/>
          <p:nvPr/>
        </p:nvSpPr>
        <p:spPr>
          <a:xfrm>
            <a:off x="228519" y="2439428"/>
            <a:ext cx="5766519" cy="1200329"/>
          </a:xfrm>
          <a:prstGeom prst="rect">
            <a:avLst/>
          </a:prstGeom>
        </p:spPr>
        <p:txBody>
          <a:bodyPr wrap="square">
            <a:spAutoFit/>
          </a:bodyPr>
          <a:lstStyle/>
          <a:p>
            <a:pPr marL="285750" indent="-285750">
              <a:buFont typeface="Arial" panose="020B0604020202020204" pitchFamily="34" charset="0"/>
              <a:buChar char="•"/>
            </a:pPr>
            <a:r>
              <a:rPr lang="en-US" dirty="0"/>
              <a:t>An </a:t>
            </a:r>
            <a:r>
              <a:rPr lang="en-US" b="1" dirty="0"/>
              <a:t>equivalent</a:t>
            </a:r>
            <a:r>
              <a:rPr lang="en-US" dirty="0"/>
              <a:t> uniform ellipsoid is associated to the actual beam distribution</a:t>
            </a:r>
          </a:p>
          <a:p>
            <a:pPr marL="285750" indent="-285750">
              <a:buFont typeface="Arial" panose="020B0604020202020204" pitchFamily="34" charset="0"/>
              <a:buChar char="•"/>
            </a:pPr>
            <a:r>
              <a:rPr lang="en-US" dirty="0"/>
              <a:t>Self-induced </a:t>
            </a:r>
            <a:r>
              <a:rPr lang="en-US" b="1" dirty="0"/>
              <a:t>forces</a:t>
            </a:r>
            <a:r>
              <a:rPr lang="en-US" dirty="0"/>
              <a:t> are known analytically</a:t>
            </a:r>
          </a:p>
          <a:p>
            <a:pPr marL="285750" indent="-285750">
              <a:buFont typeface="Arial" panose="020B0604020202020204" pitchFamily="34" charset="0"/>
              <a:buChar char="•"/>
            </a:pPr>
            <a:r>
              <a:rPr lang="en-US" dirty="0"/>
              <a:t>Forces are </a:t>
            </a:r>
            <a:r>
              <a:rPr lang="en-US" b="1" dirty="0"/>
              <a:t>linear</a:t>
            </a:r>
            <a:r>
              <a:rPr lang="en-US" dirty="0"/>
              <a:t>: self consistent model</a:t>
            </a:r>
          </a:p>
        </p:txBody>
      </p:sp>
      <p:pic>
        <p:nvPicPr>
          <p:cNvPr id="38" name="Immagine 37"/>
          <p:cNvPicPr>
            <a:picLocks noChangeAspect="1"/>
          </p:cNvPicPr>
          <p:nvPr/>
        </p:nvPicPr>
        <p:blipFill>
          <a:blip r:embed="rId6"/>
          <a:stretch>
            <a:fillRect/>
          </a:stretch>
        </p:blipFill>
        <p:spPr>
          <a:xfrm>
            <a:off x="518884" y="3676847"/>
            <a:ext cx="4393778" cy="808948"/>
          </a:xfrm>
          <a:prstGeom prst="rect">
            <a:avLst/>
          </a:prstGeom>
          <a:ln w="28575">
            <a:noFill/>
          </a:ln>
        </p:spPr>
      </p:pic>
      <p:pic>
        <p:nvPicPr>
          <p:cNvPr id="41" name="Immagine 14">
            <a:extLst>
              <a:ext uri="{FF2B5EF4-FFF2-40B4-BE49-F238E27FC236}">
                <a16:creationId xmlns:a16="http://schemas.microsoft.com/office/drawing/2014/main" id="{9DEB184E-A7D5-4705-AB43-9CEC686C9055}"/>
              </a:ext>
            </a:extLst>
          </p:cNvPr>
          <p:cNvPicPr>
            <a:picLocks noChangeAspect="1"/>
          </p:cNvPicPr>
          <p:nvPr/>
        </p:nvPicPr>
        <p:blipFill rotWithShape="1">
          <a:blip r:embed="rId7"/>
          <a:srcRect r="6572" b="-8491"/>
          <a:stretch/>
        </p:blipFill>
        <p:spPr>
          <a:xfrm>
            <a:off x="2778691" y="4427874"/>
            <a:ext cx="2907734" cy="228869"/>
          </a:xfrm>
          <a:prstGeom prst="rect">
            <a:avLst/>
          </a:prstGeom>
        </p:spPr>
      </p:pic>
      <p:cxnSp>
        <p:nvCxnSpPr>
          <p:cNvPr id="9" name="Connettore 1 8"/>
          <p:cNvCxnSpPr/>
          <p:nvPr/>
        </p:nvCxnSpPr>
        <p:spPr>
          <a:xfrm flipH="1">
            <a:off x="6176177" y="2074653"/>
            <a:ext cx="20785" cy="41497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CasellaDiTesto 11"/>
              <p:cNvSpPr txBox="1"/>
              <p:nvPr/>
            </p:nvSpPr>
            <p:spPr>
              <a:xfrm>
                <a:off x="122643" y="4659677"/>
                <a:ext cx="2945295" cy="845616"/>
              </a:xfrm>
              <a:prstGeom prst="rect">
                <a:avLst/>
              </a:prstGeom>
              <a:solidFill>
                <a:schemeClr val="accent6">
                  <a:lumMod val="20000"/>
                  <a:lumOff val="80000"/>
                </a:schemeClr>
              </a:solidFill>
              <a:ln w="19050">
                <a:solidFill>
                  <a:srgbClr val="00B050"/>
                </a:solidFill>
              </a:ln>
            </p:spPr>
            <p:txBody>
              <a:bodyPr wrap="square" rtlCol="0">
                <a:spAutoFit/>
              </a:bodyPr>
              <a:lstStyle/>
              <a:p>
                <a:r>
                  <a:rPr lang="en-US" sz="1200" b="1" dirty="0">
                    <a:solidFill>
                      <a:srgbClr val="00B050"/>
                    </a:solidFill>
                  </a:rPr>
                  <a:t>Advantages</a:t>
                </a:r>
              </a:p>
              <a:p>
                <a:pPr marL="285750" indent="-285750">
                  <a:buFont typeface="Arial" panose="020B0604020202020204" pitchFamily="34" charset="0"/>
                  <a:buChar char="•"/>
                </a:pPr>
                <a:r>
                  <a:rPr lang="en-US" sz="1200" dirty="0"/>
                  <a:t>Very </a:t>
                </a:r>
                <a:r>
                  <a:rPr lang="en-US" sz="1200" i="1" dirty="0"/>
                  <a:t>fast </a:t>
                </a:r>
                <a:r>
                  <a:rPr lang="en-US" sz="1200" dirty="0"/>
                  <a:t>(</a:t>
                </a:r>
                <a14:m>
                  <m:oMath xmlns:m="http://schemas.openxmlformats.org/officeDocument/2006/math">
                    <m:r>
                      <a:rPr lang="en-US" sz="1200" b="0" i="1" smtClean="0">
                        <a:latin typeface="Cambria Math" panose="02040503050406030204" pitchFamily="18" charset="0"/>
                      </a:rPr>
                      <m:t>∼30</m:t>
                    </m:r>
                  </m:oMath>
                </a14:m>
                <a:r>
                  <a:rPr lang="en-US" sz="1200" dirty="0"/>
                  <a:t> times of 3D PIC )</a:t>
                </a:r>
              </a:p>
              <a:p>
                <a:pPr marL="285750" indent="-285750">
                  <a:buFont typeface="Arial" panose="020B0604020202020204" pitchFamily="34" charset="0"/>
                  <a:buChar char="•"/>
                </a:pPr>
                <a:r>
                  <a:rPr lang="en-US" sz="1200" dirty="0"/>
                  <a:t>Successfully reproduces </a:t>
                </a:r>
                <a:r>
                  <a:rPr lang="en-US" sz="1200" dirty="0" err="1"/>
                  <a:t>rms</a:t>
                </a:r>
                <a:r>
                  <a:rPr lang="en-US" sz="1200" dirty="0"/>
                  <a:t> </a:t>
                </a:r>
                <a:r>
                  <a:rPr lang="en-US" sz="1200" i="1" dirty="0"/>
                  <a:t>size</a:t>
                </a:r>
                <a:r>
                  <a:rPr lang="en-US" sz="1200" dirty="0"/>
                  <a:t>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𝑥</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𝑦</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𝑧</m:t>
                        </m:r>
                      </m:sub>
                    </m:sSub>
                  </m:oMath>
                </a14:m>
                <a:r>
                  <a:rPr lang="en-US" sz="1200" dirty="0"/>
                  <a:t>) and </a:t>
                </a:r>
                <a:r>
                  <a:rPr lang="en-US" sz="1200" i="1" dirty="0"/>
                  <a:t>energy spread </a:t>
                </a:r>
                <a:r>
                  <a:rPr lang="en-US" sz="1200" dirty="0"/>
                  <a:t>(</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𝐸</m:t>
                        </m:r>
                      </m:sub>
                    </m:sSub>
                  </m:oMath>
                </a14:m>
                <a:r>
                  <a:rPr lang="en-US" sz="1200" dirty="0"/>
                  <a:t>)</a:t>
                </a:r>
                <a:endParaRPr lang="it-IT" sz="1200" dirty="0"/>
              </a:p>
            </p:txBody>
          </p:sp>
        </mc:Choice>
        <mc:Fallback>
          <p:sp>
            <p:nvSpPr>
              <p:cNvPr id="12" name="CasellaDiTesto 11"/>
              <p:cNvSpPr txBox="1">
                <a:spLocks noRot="1" noChangeAspect="1" noMove="1" noResize="1" noEditPoints="1" noAdjustHandles="1" noChangeArrowheads="1" noChangeShapeType="1" noTextEdit="1"/>
              </p:cNvSpPr>
              <p:nvPr/>
            </p:nvSpPr>
            <p:spPr>
              <a:xfrm>
                <a:off x="122643" y="4659677"/>
                <a:ext cx="2945295" cy="845616"/>
              </a:xfrm>
              <a:prstGeom prst="rect">
                <a:avLst/>
              </a:prstGeom>
              <a:blipFill>
                <a:blip r:embed="rId8"/>
                <a:stretch>
                  <a:fillRect b="-704"/>
                </a:stretch>
              </a:blipFill>
              <a:ln w="19050">
                <a:solidFill>
                  <a:srgbClr val="00B050"/>
                </a:solidFill>
              </a:ln>
            </p:spPr>
            <p:txBody>
              <a:bodyPr/>
              <a:lstStyle/>
              <a:p>
                <a:r>
                  <a:rPr lang="en-US">
                    <a:noFill/>
                  </a:rPr>
                  <a:t> </a:t>
                </a:r>
              </a:p>
            </p:txBody>
          </p:sp>
        </mc:Fallback>
      </mc:AlternateContent>
      <p:sp>
        <p:nvSpPr>
          <p:cNvPr id="46" name="CasellaDiTesto 45"/>
          <p:cNvSpPr txBox="1"/>
          <p:nvPr/>
        </p:nvSpPr>
        <p:spPr>
          <a:xfrm>
            <a:off x="3138300" y="4663640"/>
            <a:ext cx="2907734" cy="1015663"/>
          </a:xfrm>
          <a:prstGeom prst="rect">
            <a:avLst/>
          </a:prstGeom>
          <a:solidFill>
            <a:schemeClr val="accent1">
              <a:lumMod val="20000"/>
              <a:lumOff val="80000"/>
            </a:schemeClr>
          </a:solidFill>
          <a:ln w="19050">
            <a:solidFill>
              <a:srgbClr val="FF0000"/>
            </a:solidFill>
          </a:ln>
        </p:spPr>
        <p:txBody>
          <a:bodyPr wrap="square" rtlCol="0">
            <a:spAutoFit/>
          </a:bodyPr>
          <a:lstStyle/>
          <a:p>
            <a:r>
              <a:rPr lang="en-US" sz="1200" b="1" dirty="0">
                <a:solidFill>
                  <a:srgbClr val="FF0000"/>
                </a:solidFill>
              </a:rPr>
              <a:t>Limitations</a:t>
            </a:r>
          </a:p>
          <a:p>
            <a:pPr marL="285750" indent="-285750">
              <a:buFont typeface="Arial" panose="020B0604020202020204" pitchFamily="34" charset="0"/>
              <a:buChar char="•"/>
            </a:pPr>
            <a:r>
              <a:rPr lang="en-US" sz="1200" dirty="0"/>
              <a:t>Absence of </a:t>
            </a:r>
            <a:r>
              <a:rPr lang="en-US" sz="1200" i="1" dirty="0"/>
              <a:t>correlation</a:t>
            </a:r>
            <a:r>
              <a:rPr lang="en-US" sz="1200" dirty="0"/>
              <a:t> prevents the observation of emittance dynamics</a:t>
            </a:r>
          </a:p>
          <a:p>
            <a:pPr marL="285750" indent="-285750">
              <a:buFont typeface="Arial" panose="020B0604020202020204" pitchFamily="34" charset="0"/>
              <a:buChar char="•"/>
            </a:pPr>
            <a:r>
              <a:rPr lang="en-US" sz="1200" dirty="0"/>
              <a:t>Loss of </a:t>
            </a:r>
            <a:r>
              <a:rPr lang="en-US" sz="1200" i="1" dirty="0"/>
              <a:t>axial symmetry</a:t>
            </a:r>
            <a:r>
              <a:rPr lang="en-US" sz="1200" dirty="0"/>
              <a:t> in presence of strong transverse wakefield</a:t>
            </a:r>
            <a:endParaRPr lang="it-IT" sz="1200" dirty="0"/>
          </a:p>
        </p:txBody>
      </p:sp>
      <p:pic>
        <p:nvPicPr>
          <p:cNvPr id="48" name="Immagine 47">
            <a:extLst>
              <a:ext uri="{FF2B5EF4-FFF2-40B4-BE49-F238E27FC236}">
                <a16:creationId xmlns:a16="http://schemas.microsoft.com/office/drawing/2014/main" id="{49B2342B-3C9D-4D10-B67F-C284B48E64DA}"/>
              </a:ext>
            </a:extLst>
          </p:cNvPr>
          <p:cNvPicPr>
            <a:picLocks noChangeAspect="1"/>
          </p:cNvPicPr>
          <p:nvPr/>
        </p:nvPicPr>
        <p:blipFill>
          <a:blip r:embed="rId9"/>
          <a:stretch>
            <a:fillRect/>
          </a:stretch>
        </p:blipFill>
        <p:spPr>
          <a:xfrm>
            <a:off x="6836003" y="4267296"/>
            <a:ext cx="1608345" cy="725595"/>
          </a:xfrm>
          <a:prstGeom prst="rect">
            <a:avLst/>
          </a:prstGeom>
          <a:ln w="19050">
            <a:solidFill>
              <a:srgbClr val="00B050"/>
            </a:solidFill>
          </a:ln>
        </p:spPr>
      </p:pic>
      <mc:AlternateContent xmlns:mc="http://schemas.openxmlformats.org/markup-compatibility/2006">
        <mc:Choice xmlns:a14="http://schemas.microsoft.com/office/drawing/2010/main" Requires="a14">
          <p:sp>
            <p:nvSpPr>
              <p:cNvPr id="49" name="CasellaDiTesto 48">
                <a:extLst>
                  <a:ext uri="{FF2B5EF4-FFF2-40B4-BE49-F238E27FC236}">
                    <a16:creationId xmlns:a16="http://schemas.microsoft.com/office/drawing/2014/main" id="{E84CDF1A-B78A-4962-898C-C4E9E4B533BB}"/>
                  </a:ext>
                </a:extLst>
              </p:cNvPr>
              <p:cNvSpPr txBox="1"/>
              <p:nvPr/>
            </p:nvSpPr>
            <p:spPr>
              <a:xfrm>
                <a:off x="6217316" y="2516890"/>
                <a:ext cx="587308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Divide the beam in </a:t>
                </a:r>
                <a:r>
                  <a:rPr lang="en-US" b="1" dirty="0"/>
                  <a:t>cylindrical slices</a:t>
                </a:r>
                <a:r>
                  <a:rPr lang="en-US" dirty="0"/>
                  <a:t> with individual size, energy and aspect ratio</a:t>
                </a:r>
              </a:p>
              <a:p>
                <a:pPr marL="285750" indent="-285750">
                  <a:buFont typeface="Arial" panose="020B0604020202020204" pitchFamily="34" charset="0"/>
                  <a:buChar char="•"/>
                </a:pPr>
                <a:r>
                  <a:rPr lang="en-US" dirty="0"/>
                  <a:t>Field produced by each (uniform) slice is known analytically (</a:t>
                </a:r>
                <a14:m>
                  <m:oMath xmlns:m="http://schemas.openxmlformats.org/officeDocument/2006/math">
                    <m:r>
                      <a:rPr lang="it-IT" i="1" smtClean="0"/>
                      <m:t>𝜕</m:t>
                    </m:r>
                    <m:r>
                      <a:rPr lang="it-IT" i="1" smtClean="0"/>
                      <m:t>/</m:t>
                    </m:r>
                    <m:r>
                      <a:rPr lang="it-IT" i="1" smtClean="0"/>
                      <m:t>𝜕𝜃</m:t>
                    </m:r>
                    <m:r>
                      <a:rPr lang="it-IT" i="1" smtClean="0"/>
                      <m:t>=0</m:t>
                    </m:r>
                  </m:oMath>
                </a14:m>
                <a:r>
                  <a:rPr lang="en-US" dirty="0"/>
                  <a:t>, </a:t>
                </a:r>
                <a14:m>
                  <m:oMath xmlns:m="http://schemas.openxmlformats.org/officeDocument/2006/math">
                    <m:r>
                      <a:rPr lang="it-IT" i="1"/>
                      <m:t>𝜕</m:t>
                    </m:r>
                    <m:sSub>
                      <m:sSubPr>
                        <m:ctrlPr>
                          <a:rPr lang="it-IT" i="1"/>
                        </m:ctrlPr>
                      </m:sSubPr>
                      <m:e>
                        <m:r>
                          <a:rPr lang="it-IT" i="1"/>
                          <m:t>𝐸</m:t>
                        </m:r>
                      </m:e>
                      <m:sub>
                        <m:r>
                          <a:rPr lang="it-IT" i="1"/>
                          <m:t>𝑧</m:t>
                        </m:r>
                      </m:sub>
                    </m:sSub>
                    <m:r>
                      <a:rPr lang="it-IT" i="1"/>
                      <m:t>/</m:t>
                    </m:r>
                    <m:r>
                      <a:rPr lang="it-IT" i="1"/>
                      <m:t>𝜕</m:t>
                    </m:r>
                    <m:r>
                      <a:rPr lang="it-IT" i="1"/>
                      <m:t>𝑟</m:t>
                    </m:r>
                    <m:r>
                      <a:rPr lang="it-IT" i="1"/>
                      <m:t>=0</m:t>
                    </m:r>
                  </m:oMath>
                </a14:m>
                <a:r>
                  <a:rPr lang="en-US" dirty="0"/>
                  <a:t>)</a:t>
                </a:r>
              </a:p>
              <a:p>
                <a:pPr marL="285750" indent="-285750">
                  <a:buFont typeface="Arial" panose="020B0604020202020204" pitchFamily="34" charset="0"/>
                  <a:buChar char="•"/>
                </a:pPr>
                <a:r>
                  <a:rPr lang="en-US" b="1" dirty="0"/>
                  <a:t>Superposition</a:t>
                </a:r>
                <a:r>
                  <a:rPr lang="en-US" dirty="0"/>
                  <a:t> of the fields produced by all the slices</a:t>
                </a:r>
              </a:p>
            </p:txBody>
          </p:sp>
        </mc:Choice>
        <mc:Fallback>
          <p:sp>
            <p:nvSpPr>
              <p:cNvPr id="49" name="CasellaDiTesto 48">
                <a:extLst>
                  <a:ext uri="{FF2B5EF4-FFF2-40B4-BE49-F238E27FC236}">
                    <a16:creationId xmlns:a16="http://schemas.microsoft.com/office/drawing/2014/main" id="{E84CDF1A-B78A-4962-898C-C4E9E4B533BB}"/>
                  </a:ext>
                </a:extLst>
              </p:cNvPr>
              <p:cNvSpPr txBox="1">
                <a:spLocks noRot="1" noChangeAspect="1" noMove="1" noResize="1" noEditPoints="1" noAdjustHandles="1" noChangeArrowheads="1" noChangeShapeType="1" noTextEdit="1"/>
              </p:cNvSpPr>
              <p:nvPr/>
            </p:nvSpPr>
            <p:spPr>
              <a:xfrm>
                <a:off x="6217316" y="2516890"/>
                <a:ext cx="5873084" cy="1477328"/>
              </a:xfrm>
              <a:prstGeom prst="rect">
                <a:avLst/>
              </a:prstGeom>
              <a:blipFill>
                <a:blip r:embed="rId10"/>
                <a:stretch>
                  <a:fillRect l="-727" t="-2479" r="-831" b="-5785"/>
                </a:stretch>
              </a:blipFill>
            </p:spPr>
            <p:txBody>
              <a:bodyPr/>
              <a:lstStyle/>
              <a:p>
                <a:r>
                  <a:rPr lang="en-US">
                    <a:noFill/>
                  </a:rPr>
                  <a:t> </a:t>
                </a:r>
              </a:p>
            </p:txBody>
          </p:sp>
        </mc:Fallback>
      </mc:AlternateContent>
      <p:pic>
        <p:nvPicPr>
          <p:cNvPr id="50" name="Immagine 49"/>
          <p:cNvPicPr>
            <a:picLocks noChangeAspect="1"/>
          </p:cNvPicPr>
          <p:nvPr/>
        </p:nvPicPr>
        <p:blipFill>
          <a:blip r:embed="rId11"/>
          <a:stretch>
            <a:fillRect/>
          </a:stretch>
        </p:blipFill>
        <p:spPr>
          <a:xfrm>
            <a:off x="9199323" y="4101083"/>
            <a:ext cx="1526777" cy="1069970"/>
          </a:xfrm>
          <a:prstGeom prst="rect">
            <a:avLst/>
          </a:prstGeom>
        </p:spPr>
      </p:pic>
      <p:sp>
        <p:nvSpPr>
          <p:cNvPr id="51" name="Freccia a destra 50"/>
          <p:cNvSpPr/>
          <p:nvPr/>
        </p:nvSpPr>
        <p:spPr>
          <a:xfrm>
            <a:off x="8645342" y="4402729"/>
            <a:ext cx="457240" cy="466330"/>
          </a:xfrm>
          <a:prstGeom prst="righ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52"/>
          <p:cNvSpPr txBox="1"/>
          <p:nvPr/>
        </p:nvSpPr>
        <p:spPr>
          <a:xfrm>
            <a:off x="6578626" y="5422395"/>
            <a:ext cx="4228288" cy="646331"/>
          </a:xfrm>
          <a:prstGeom prst="rect">
            <a:avLst/>
          </a:prstGeom>
          <a:solidFill>
            <a:schemeClr val="accent6">
              <a:lumMod val="20000"/>
              <a:lumOff val="80000"/>
            </a:schemeClr>
          </a:solidFill>
          <a:ln w="19050">
            <a:solidFill>
              <a:srgbClr val="00B050"/>
            </a:solidFill>
          </a:ln>
        </p:spPr>
        <p:txBody>
          <a:bodyPr wrap="square" rtlCol="0">
            <a:spAutoFit/>
          </a:bodyPr>
          <a:lstStyle/>
          <a:p>
            <a:pPr marL="285750" indent="-285750">
              <a:buFont typeface="Arial" panose="020B0604020202020204" pitchFamily="34" charset="0"/>
              <a:buChar char="•"/>
            </a:pPr>
            <a:r>
              <a:rPr lang="en-US" sz="1200" dirty="0"/>
              <a:t>Correlation between the planes describes the emittance dynamics</a:t>
            </a:r>
          </a:p>
          <a:p>
            <a:pPr marL="285750" indent="-285750">
              <a:buFont typeface="Arial" panose="020B0604020202020204" pitchFamily="34" charset="0"/>
              <a:buChar char="•"/>
            </a:pPr>
            <a:r>
              <a:rPr lang="en-US" sz="1200" dirty="0"/>
              <a:t>Allows description of more arbitrary geometries</a:t>
            </a:r>
          </a:p>
        </p:txBody>
      </p:sp>
      <p:sp>
        <p:nvSpPr>
          <p:cNvPr id="54" name="CasellaDiTesto 53"/>
          <p:cNvSpPr txBox="1"/>
          <p:nvPr/>
        </p:nvSpPr>
        <p:spPr>
          <a:xfrm>
            <a:off x="6561028" y="6132327"/>
            <a:ext cx="3953403" cy="276999"/>
          </a:xfrm>
          <a:prstGeom prst="rect">
            <a:avLst/>
          </a:prstGeom>
          <a:solidFill>
            <a:schemeClr val="accent1">
              <a:lumMod val="20000"/>
              <a:lumOff val="80000"/>
            </a:schemeClr>
          </a:solidFill>
          <a:ln w="19050">
            <a:solidFill>
              <a:srgbClr val="FF0000"/>
            </a:solidFill>
          </a:ln>
        </p:spPr>
        <p:txBody>
          <a:bodyPr wrap="square" rtlCol="0">
            <a:spAutoFit/>
          </a:bodyPr>
          <a:lstStyle/>
          <a:p>
            <a:pPr marL="285750" indent="-285750">
              <a:buFont typeface="Arial" panose="020B0604020202020204" pitchFamily="34" charset="0"/>
              <a:buChar char="•"/>
            </a:pPr>
            <a:r>
              <a:rPr lang="en-US" sz="1200" dirty="0"/>
              <a:t>More time-consuming but still faster than PIC</a:t>
            </a:r>
            <a:endParaRPr lang="it-IT" sz="1200" dirty="0"/>
          </a:p>
        </p:txBody>
      </p:sp>
      <p:sp>
        <p:nvSpPr>
          <p:cNvPr id="15" name="Rettangolo 14"/>
          <p:cNvSpPr/>
          <p:nvPr/>
        </p:nvSpPr>
        <p:spPr>
          <a:xfrm>
            <a:off x="6494655" y="5136487"/>
            <a:ext cx="1702646" cy="276999"/>
          </a:xfrm>
          <a:prstGeom prst="rect">
            <a:avLst/>
          </a:prstGeom>
        </p:spPr>
        <p:txBody>
          <a:bodyPr wrap="none">
            <a:spAutoFit/>
          </a:bodyPr>
          <a:lstStyle/>
          <a:p>
            <a:r>
              <a:rPr lang="en-US" sz="1200" b="1" dirty="0">
                <a:solidFill>
                  <a:srgbClr val="00B050"/>
                </a:solidFill>
              </a:rPr>
              <a:t>Advantages</a:t>
            </a:r>
            <a:r>
              <a:rPr lang="en-US" sz="1200" b="1" dirty="0"/>
              <a:t>/</a:t>
            </a:r>
            <a:r>
              <a:rPr lang="en-US" sz="1200" b="1" dirty="0">
                <a:solidFill>
                  <a:srgbClr val="FF0000"/>
                </a:solidFill>
              </a:rPr>
              <a:t>Limitations</a:t>
            </a:r>
          </a:p>
        </p:txBody>
      </p:sp>
      <p:grpSp>
        <p:nvGrpSpPr>
          <p:cNvPr id="5" name="Gruppo 4">
            <a:extLst>
              <a:ext uri="{FF2B5EF4-FFF2-40B4-BE49-F238E27FC236}">
                <a16:creationId xmlns:a16="http://schemas.microsoft.com/office/drawing/2014/main" id="{3D138994-8FDF-ECC5-9158-CD8F85BB8C76}"/>
              </a:ext>
            </a:extLst>
          </p:cNvPr>
          <p:cNvGrpSpPr/>
          <p:nvPr/>
        </p:nvGrpSpPr>
        <p:grpSpPr>
          <a:xfrm>
            <a:off x="699929" y="5616151"/>
            <a:ext cx="1877398" cy="862354"/>
            <a:chOff x="463662" y="5426785"/>
            <a:chExt cx="2542525" cy="1135489"/>
          </a:xfrm>
        </p:grpSpPr>
        <p:pic>
          <p:nvPicPr>
            <p:cNvPr id="7" name="Immagine 6">
              <a:extLst>
                <a:ext uri="{FF2B5EF4-FFF2-40B4-BE49-F238E27FC236}">
                  <a16:creationId xmlns:a16="http://schemas.microsoft.com/office/drawing/2014/main" id="{2D4A925F-7638-6675-79F2-847729B80976}"/>
                </a:ext>
              </a:extLst>
            </p:cNvPr>
            <p:cNvPicPr>
              <a:picLocks noChangeAspect="1"/>
            </p:cNvPicPr>
            <p:nvPr/>
          </p:nvPicPr>
          <p:blipFill>
            <a:blip r:embed="rId12"/>
            <a:stretch>
              <a:fillRect/>
            </a:stretch>
          </p:blipFill>
          <p:spPr>
            <a:xfrm>
              <a:off x="463662" y="5426785"/>
              <a:ext cx="1530093" cy="1135489"/>
            </a:xfrm>
            <a:prstGeom prst="rect">
              <a:avLst/>
            </a:prstGeom>
          </p:spPr>
        </p:pic>
        <p:pic>
          <p:nvPicPr>
            <p:cNvPr id="8" name="Immagine 7">
              <a:extLst>
                <a:ext uri="{FF2B5EF4-FFF2-40B4-BE49-F238E27FC236}">
                  <a16:creationId xmlns:a16="http://schemas.microsoft.com/office/drawing/2014/main" id="{26A873D7-A27E-8114-060A-07DD57052E4C}"/>
                </a:ext>
              </a:extLst>
            </p:cNvPr>
            <p:cNvPicPr>
              <a:picLocks noChangeAspect="1"/>
            </p:cNvPicPr>
            <p:nvPr/>
          </p:nvPicPr>
          <p:blipFill>
            <a:blip r:embed="rId13"/>
            <a:stretch>
              <a:fillRect/>
            </a:stretch>
          </p:blipFill>
          <p:spPr>
            <a:xfrm>
              <a:off x="1568040" y="5445249"/>
              <a:ext cx="1438147" cy="460530"/>
            </a:xfrm>
            <a:prstGeom prst="rect">
              <a:avLst/>
            </a:prstGeom>
          </p:spPr>
        </p:pic>
      </p:grpSp>
    </p:spTree>
    <p:extLst>
      <p:ext uri="{BB962C8B-B14F-4D97-AF65-F5344CB8AC3E}">
        <p14:creationId xmlns:p14="http://schemas.microsoft.com/office/powerpoint/2010/main" val="19961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6" grpId="0"/>
      <p:bldP spid="12" grpId="0" animBg="1"/>
      <p:bldP spid="46" grpId="0" animBg="1"/>
      <p:bldP spid="49" grpId="0"/>
      <p:bldP spid="51" grpId="0" animBg="1"/>
      <p:bldP spid="53" grpId="0" animBg="1"/>
      <p:bldP spid="5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5">
            <a:extLst>
              <a:ext uri="{FF2B5EF4-FFF2-40B4-BE49-F238E27FC236}">
                <a16:creationId xmlns:a16="http://schemas.microsoft.com/office/drawing/2014/main" id="{1225769E-7EB9-42FE-A7AC-426483E4FD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4870" y="3944297"/>
            <a:ext cx="3336422" cy="2085263"/>
          </a:xfrm>
          <a:prstGeom prst="rect">
            <a:avLst/>
          </a:prstGeom>
        </p:spPr>
      </p:pic>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598D5728-96A0-4DE6-ABFF-80BEBD6B0631}"/>
                  </a:ext>
                </a:extLst>
              </p:cNvPr>
              <p:cNvSpPr txBox="1"/>
              <p:nvPr/>
            </p:nvSpPr>
            <p:spPr>
              <a:xfrm>
                <a:off x="317500" y="4187724"/>
                <a:ext cx="1461657" cy="523220"/>
              </a:xfrm>
              <a:prstGeom prst="rect">
                <a:avLst/>
              </a:prstGeom>
              <a:noFill/>
              <a:ln w="28575">
                <a:solidFill>
                  <a:srgbClr val="00B050"/>
                </a:solidFill>
              </a:ln>
            </p:spPr>
            <p:txBody>
              <a:bodyPr wrap="square" rtlCol="0">
                <a:spAutoFit/>
              </a:bodyPr>
              <a:lstStyle/>
              <a:p>
                <a:r>
                  <a:rPr lang="en-US" sz="1400" b="1" dirty="0">
                    <a:solidFill>
                      <a:srgbClr val="00B050"/>
                    </a:solidFill>
                  </a:rPr>
                  <a:t>Longitudinal plane: </a:t>
                </a:r>
                <a14:m>
                  <m:oMath xmlns:m="http://schemas.openxmlformats.org/officeDocument/2006/math">
                    <m:sSub>
                      <m:sSubPr>
                        <m:ctrlPr>
                          <a:rPr lang="it-IT" sz="1400" b="1" i="1" smtClean="0">
                            <a:solidFill>
                              <a:srgbClr val="00B050"/>
                            </a:solidFill>
                            <a:latin typeface="Cambria Math" panose="02040503050406030204" pitchFamily="18" charset="0"/>
                          </a:rPr>
                        </m:ctrlPr>
                      </m:sSubPr>
                      <m:e>
                        <m:r>
                          <a:rPr lang="it-IT" sz="1400" b="1" i="1" smtClean="0">
                            <a:solidFill>
                              <a:srgbClr val="00B050"/>
                            </a:solidFill>
                            <a:latin typeface="Cambria Math" panose="02040503050406030204" pitchFamily="18" charset="0"/>
                          </a:rPr>
                          <m:t>𝝈</m:t>
                        </m:r>
                      </m:e>
                      <m:sub>
                        <m:r>
                          <a:rPr lang="it-IT" sz="1400" b="1" i="1" smtClean="0">
                            <a:solidFill>
                              <a:srgbClr val="00B050"/>
                            </a:solidFill>
                            <a:latin typeface="Cambria Math" panose="02040503050406030204" pitchFamily="18" charset="0"/>
                          </a:rPr>
                          <m:t>𝒛</m:t>
                        </m:r>
                      </m:sub>
                    </m:sSub>
                  </m:oMath>
                </a14:m>
                <a:r>
                  <a:rPr lang="en-US" sz="1400" b="1" dirty="0">
                    <a:solidFill>
                      <a:srgbClr val="00B050"/>
                    </a:solidFill>
                  </a:rPr>
                  <a:t>, </a:t>
                </a:r>
                <a14:m>
                  <m:oMath xmlns:m="http://schemas.openxmlformats.org/officeDocument/2006/math">
                    <m:sSub>
                      <m:sSubPr>
                        <m:ctrlPr>
                          <a:rPr lang="it-IT" sz="1400" b="1" i="1">
                            <a:solidFill>
                              <a:srgbClr val="00B050"/>
                            </a:solidFill>
                            <a:latin typeface="Cambria Math" panose="02040503050406030204" pitchFamily="18" charset="0"/>
                          </a:rPr>
                        </m:ctrlPr>
                      </m:sSubPr>
                      <m:e>
                        <m:r>
                          <a:rPr lang="it-IT" sz="1400" b="1" i="1">
                            <a:solidFill>
                              <a:srgbClr val="00B050"/>
                            </a:solidFill>
                            <a:latin typeface="Cambria Math" panose="02040503050406030204" pitchFamily="18" charset="0"/>
                          </a:rPr>
                          <m:t>𝝈</m:t>
                        </m:r>
                      </m:e>
                      <m:sub>
                        <m:r>
                          <a:rPr lang="it-IT" sz="1400" b="1" i="1" smtClean="0">
                            <a:solidFill>
                              <a:srgbClr val="00B050"/>
                            </a:solidFill>
                            <a:latin typeface="Cambria Math" panose="02040503050406030204" pitchFamily="18" charset="0"/>
                          </a:rPr>
                          <m:t>𝑬</m:t>
                        </m:r>
                      </m:sub>
                    </m:sSub>
                  </m:oMath>
                </a14:m>
                <a:endParaRPr lang="en-US" sz="1400" b="1" dirty="0">
                  <a:solidFill>
                    <a:srgbClr val="00B050"/>
                  </a:solidFill>
                </a:endParaRPr>
              </a:p>
            </p:txBody>
          </p:sp>
        </mc:Choice>
        <mc:Fallback xmlns="">
          <p:sp>
            <p:nvSpPr>
              <p:cNvPr id="19" name="CasellaDiTesto 18">
                <a:extLst>
                  <a:ext uri="{FF2B5EF4-FFF2-40B4-BE49-F238E27FC236}">
                    <a16:creationId xmlns:a16="http://schemas.microsoft.com/office/drawing/2014/main" id="{598D5728-96A0-4DE6-ABFF-80BEBD6B0631}"/>
                  </a:ext>
                </a:extLst>
              </p:cNvPr>
              <p:cNvSpPr txBox="1">
                <a:spLocks noRot="1" noChangeAspect="1" noMove="1" noResize="1" noEditPoints="1" noAdjustHandles="1" noChangeArrowheads="1" noChangeShapeType="1" noTextEdit="1"/>
              </p:cNvSpPr>
              <p:nvPr/>
            </p:nvSpPr>
            <p:spPr>
              <a:xfrm>
                <a:off x="317500" y="4187724"/>
                <a:ext cx="1461657" cy="523220"/>
              </a:xfrm>
              <a:prstGeom prst="rect">
                <a:avLst/>
              </a:prstGeom>
              <a:blipFill>
                <a:blip r:embed="rId4"/>
                <a:stretch>
                  <a:fillRect l="-408" b="-6593"/>
                </a:stretch>
              </a:blipFill>
              <a:ln w="28575">
                <a:solidFill>
                  <a:srgbClr val="00B050"/>
                </a:solidFill>
              </a:ln>
            </p:spPr>
            <p:txBody>
              <a:bodyPr/>
              <a:lstStyle/>
              <a:p>
                <a:r>
                  <a:rPr lang="en-US">
                    <a:noFill/>
                  </a:rPr>
                  <a:t> </a:t>
                </a:r>
              </a:p>
            </p:txBody>
          </p:sp>
        </mc:Fallback>
      </mc:AlternateContent>
      <p:pic>
        <p:nvPicPr>
          <p:cNvPr id="15" name="Immagine 3">
            <a:extLst>
              <a:ext uri="{FF2B5EF4-FFF2-40B4-BE49-F238E27FC236}">
                <a16:creationId xmlns:a16="http://schemas.microsoft.com/office/drawing/2014/main" id="{C405E8D9-7B84-46C6-9ACD-DE86DECAC6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501" y="2008355"/>
            <a:ext cx="3336421" cy="2085263"/>
          </a:xfrm>
          <a:prstGeom prst="rect">
            <a:avLst/>
          </a:prstGeom>
        </p:spPr>
      </p:pic>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Modeling Space Charge Forces (2)</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21</a:t>
            </a:fld>
            <a:endParaRPr lang="en-US" dirty="0">
              <a:solidFill>
                <a:schemeClr val="tx1"/>
              </a:solidFill>
            </a:endParaRPr>
          </a:p>
        </p:txBody>
      </p:sp>
      <p:cxnSp>
        <p:nvCxnSpPr>
          <p:cNvPr id="6" name="Connettore diritto 5">
            <a:extLst>
              <a:ext uri="{FF2B5EF4-FFF2-40B4-BE49-F238E27FC236}">
                <a16:creationId xmlns:a16="http://schemas.microsoft.com/office/drawing/2014/main" id="{9A4F2740-05D5-4636-9D62-50AA3C48659B}"/>
              </a:ext>
            </a:extLst>
          </p:cNvPr>
          <p:cNvCxnSpPr/>
          <p:nvPr/>
        </p:nvCxnSpPr>
        <p:spPr>
          <a:xfrm>
            <a:off x="6349934" y="1430317"/>
            <a:ext cx="0" cy="5147681"/>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732AA4B6-0C0E-49E2-9219-93F2A1769CC0}"/>
                  </a:ext>
                </a:extLst>
              </p:cNvPr>
              <p:cNvSpPr txBox="1"/>
              <p:nvPr/>
            </p:nvSpPr>
            <p:spPr>
              <a:xfrm>
                <a:off x="183012" y="1286066"/>
                <a:ext cx="6176597"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it-IT" b="0" i="0" smtClean="0">
                        <a:latin typeface="Cambria Math" panose="02040503050406030204" pitchFamily="18" charset="0"/>
                      </a:rPr>
                      <m:t>2</m:t>
                    </m:r>
                    <m:r>
                      <a:rPr lang="it-IT" b="0" i="1" smtClean="0">
                        <a:latin typeface="Cambria Math" panose="02040503050406030204" pitchFamily="18" charset="0"/>
                      </a:rPr>
                      <m:t>50 </m:t>
                    </m:r>
                    <m:r>
                      <m:rPr>
                        <m:sty m:val="p"/>
                      </m:rPr>
                      <a:rPr lang="it-IT" b="0" i="0" smtClean="0">
                        <a:latin typeface="Cambria Math" panose="02040503050406030204" pitchFamily="18" charset="0"/>
                      </a:rPr>
                      <m:t>pC</m:t>
                    </m:r>
                  </m:oMath>
                </a14:m>
                <a:r>
                  <a:rPr lang="en-US" dirty="0"/>
                  <a:t> </a:t>
                </a:r>
                <a14:m>
                  <m:oMath xmlns:m="http://schemas.openxmlformats.org/officeDocument/2006/math">
                    <m:sSup>
                      <m:sSupPr>
                        <m:ctrlPr>
                          <a:rPr lang="it-IT" b="0" i="1" dirty="0" smtClean="0">
                            <a:latin typeface="Cambria Math" panose="02040503050406030204" pitchFamily="18" charset="0"/>
                          </a:rPr>
                        </m:ctrlPr>
                      </m:sSupPr>
                      <m:e>
                        <m:r>
                          <a:rPr lang="it-IT" b="0" i="1" dirty="0" smtClean="0">
                            <a:latin typeface="Cambria Math" panose="02040503050406030204" pitchFamily="18" charset="0"/>
                          </a:rPr>
                          <m:t>𝑒</m:t>
                        </m:r>
                      </m:e>
                      <m:sup>
                        <m:r>
                          <a:rPr lang="it-IT" b="0" i="1" dirty="0" smtClean="0">
                            <a:latin typeface="Cambria Math" panose="02040503050406030204" pitchFamily="18" charset="0"/>
                          </a:rPr>
                          <m:t>−</m:t>
                        </m:r>
                      </m:sup>
                    </m:sSup>
                  </m:oMath>
                </a14:m>
                <a:r>
                  <a:rPr lang="en-US" dirty="0"/>
                  <a:t> beam from the C-band hybrid </a:t>
                </a:r>
                <a:r>
                  <a:rPr lang="en-US" dirty="0" err="1"/>
                  <a:t>photoinjector</a:t>
                </a:r>
                <a:endParaRPr lang="en-US" b="1" dirty="0"/>
              </a:p>
              <a:p>
                <a:pPr marL="285750" indent="-285750">
                  <a:buFont typeface="Arial" panose="020B0604020202020204" pitchFamily="34" charset="0"/>
                  <a:buChar char="•"/>
                </a:pPr>
                <a:r>
                  <a:rPr lang="en-US" dirty="0"/>
                  <a:t>Evolution in a </a:t>
                </a:r>
                <a:r>
                  <a:rPr lang="en-US" b="1" dirty="0"/>
                  <a:t>field-free (drift)</a:t>
                </a:r>
                <a:r>
                  <a:rPr lang="en-US" dirty="0"/>
                  <a:t> region with GPT (</a:t>
                </a:r>
                <a:r>
                  <a:rPr lang="en-US" i="1" dirty="0"/>
                  <a:t>solid</a:t>
                </a:r>
                <a:r>
                  <a:rPr lang="en-US" dirty="0"/>
                  <a:t> lines) and with the ellipsoidal model in MILES (</a:t>
                </a:r>
                <a:r>
                  <a:rPr lang="en-US" i="1" dirty="0"/>
                  <a:t>dashed</a:t>
                </a:r>
                <a:r>
                  <a:rPr lang="en-US" dirty="0"/>
                  <a:t> lines)</a:t>
                </a:r>
              </a:p>
            </p:txBody>
          </p:sp>
        </mc:Choice>
        <mc:Fallback xmlns="">
          <p:sp>
            <p:nvSpPr>
              <p:cNvPr id="17" name="CasellaDiTesto 16">
                <a:extLst>
                  <a:ext uri="{FF2B5EF4-FFF2-40B4-BE49-F238E27FC236}">
                    <a16:creationId xmlns:a16="http://schemas.microsoft.com/office/drawing/2014/main" id="{732AA4B6-0C0E-49E2-9219-93F2A1769CC0}"/>
                  </a:ext>
                </a:extLst>
              </p:cNvPr>
              <p:cNvSpPr txBox="1">
                <a:spLocks noRot="1" noChangeAspect="1" noMove="1" noResize="1" noEditPoints="1" noAdjustHandles="1" noChangeArrowheads="1" noChangeShapeType="1" noTextEdit="1"/>
              </p:cNvSpPr>
              <p:nvPr/>
            </p:nvSpPr>
            <p:spPr>
              <a:xfrm>
                <a:off x="183012" y="1286066"/>
                <a:ext cx="6176597" cy="923330"/>
              </a:xfrm>
              <a:prstGeom prst="rect">
                <a:avLst/>
              </a:prstGeom>
              <a:blipFill>
                <a:blip r:embed="rId6"/>
                <a:stretch>
                  <a:fillRect l="-592" t="-3974" b="-397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7B35AB45-DDD7-4848-9228-BD244F33C85D}"/>
                  </a:ext>
                </a:extLst>
              </p:cNvPr>
              <p:cNvSpPr txBox="1"/>
              <p:nvPr/>
            </p:nvSpPr>
            <p:spPr>
              <a:xfrm>
                <a:off x="317500" y="2567476"/>
                <a:ext cx="1500997" cy="523220"/>
              </a:xfrm>
              <a:prstGeom prst="rect">
                <a:avLst/>
              </a:prstGeom>
              <a:noFill/>
              <a:ln w="28575">
                <a:solidFill>
                  <a:srgbClr val="00B050"/>
                </a:solidFill>
              </a:ln>
            </p:spPr>
            <p:txBody>
              <a:bodyPr wrap="square" rtlCol="0">
                <a:spAutoFit/>
              </a:bodyPr>
              <a:lstStyle/>
              <a:p>
                <a:r>
                  <a:rPr lang="en-US" sz="1400" b="1" dirty="0">
                    <a:solidFill>
                      <a:srgbClr val="00B050"/>
                    </a:solidFill>
                  </a:rPr>
                  <a:t>Transverse plane: </a:t>
                </a:r>
                <a14:m>
                  <m:oMath xmlns:m="http://schemas.openxmlformats.org/officeDocument/2006/math">
                    <m:sSub>
                      <m:sSubPr>
                        <m:ctrlPr>
                          <a:rPr lang="it-IT" sz="1400" b="1" i="1" smtClean="0">
                            <a:solidFill>
                              <a:srgbClr val="00B050"/>
                            </a:solidFill>
                            <a:latin typeface="Cambria Math" panose="02040503050406030204" pitchFamily="18" charset="0"/>
                          </a:rPr>
                        </m:ctrlPr>
                      </m:sSubPr>
                      <m:e>
                        <m:r>
                          <a:rPr lang="it-IT" sz="1400" b="1" i="1" smtClean="0">
                            <a:solidFill>
                              <a:srgbClr val="00B050"/>
                            </a:solidFill>
                            <a:latin typeface="Cambria Math" panose="02040503050406030204" pitchFamily="18" charset="0"/>
                          </a:rPr>
                          <m:t>𝝈</m:t>
                        </m:r>
                      </m:e>
                      <m:sub>
                        <m:r>
                          <a:rPr lang="it-IT" sz="1400" b="1" i="1" smtClean="0">
                            <a:solidFill>
                              <a:srgbClr val="00B050"/>
                            </a:solidFill>
                            <a:latin typeface="Cambria Math" panose="02040503050406030204" pitchFamily="18" charset="0"/>
                          </a:rPr>
                          <m:t>𝒙</m:t>
                        </m:r>
                      </m:sub>
                    </m:sSub>
                  </m:oMath>
                </a14:m>
                <a:r>
                  <a:rPr lang="en-US" sz="1400" b="1" dirty="0">
                    <a:solidFill>
                      <a:srgbClr val="00B050"/>
                    </a:solidFill>
                  </a:rPr>
                  <a:t>,</a:t>
                </a:r>
                <a:r>
                  <a:rPr lang="it-IT" sz="1400" b="1" dirty="0">
                    <a:solidFill>
                      <a:srgbClr val="00B050"/>
                    </a:solidFill>
                  </a:rPr>
                  <a:t> </a:t>
                </a:r>
                <a14:m>
                  <m:oMath xmlns:m="http://schemas.openxmlformats.org/officeDocument/2006/math">
                    <m:sSub>
                      <m:sSubPr>
                        <m:ctrlPr>
                          <a:rPr lang="it-IT" sz="1400" b="1" i="1" smtClean="0">
                            <a:solidFill>
                              <a:srgbClr val="00B050"/>
                            </a:solidFill>
                            <a:latin typeface="Cambria Math" panose="02040503050406030204" pitchFamily="18" charset="0"/>
                          </a:rPr>
                        </m:ctrlPr>
                      </m:sSubPr>
                      <m:e>
                        <m:r>
                          <a:rPr lang="en-US" sz="1400" b="1" i="1" smtClean="0">
                            <a:solidFill>
                              <a:srgbClr val="00B050"/>
                            </a:solidFill>
                            <a:latin typeface="Cambria Math" panose="02040503050406030204" pitchFamily="18" charset="0"/>
                          </a:rPr>
                          <m:t>𝝐</m:t>
                        </m:r>
                      </m:e>
                      <m:sub>
                        <m:r>
                          <a:rPr lang="en-US" sz="1400" b="1" i="1" smtClean="0">
                            <a:solidFill>
                              <a:srgbClr val="00B050"/>
                            </a:solidFill>
                            <a:latin typeface="Cambria Math" panose="02040503050406030204" pitchFamily="18" charset="0"/>
                          </a:rPr>
                          <m:t>𝒏</m:t>
                        </m:r>
                        <m:r>
                          <a:rPr lang="it-IT" sz="1400" b="1" i="1" smtClean="0">
                            <a:solidFill>
                              <a:srgbClr val="00B050"/>
                            </a:solidFill>
                            <a:latin typeface="Cambria Math" panose="02040503050406030204" pitchFamily="18" charset="0"/>
                          </a:rPr>
                          <m:t>𝒙</m:t>
                        </m:r>
                        <m:r>
                          <a:rPr lang="en-US" sz="1400" b="1" i="1" smtClean="0">
                            <a:solidFill>
                              <a:srgbClr val="00B050"/>
                            </a:solidFill>
                            <a:latin typeface="Cambria Math" panose="02040503050406030204" pitchFamily="18" charset="0"/>
                          </a:rPr>
                          <m:t> </m:t>
                        </m:r>
                      </m:sub>
                    </m:sSub>
                  </m:oMath>
                </a14:m>
                <a:endParaRPr lang="en-US" sz="1400" b="1" dirty="0">
                  <a:solidFill>
                    <a:srgbClr val="00B050"/>
                  </a:solidFill>
                </a:endParaRPr>
              </a:p>
            </p:txBody>
          </p:sp>
        </mc:Choice>
        <mc:Fallback xmlns="">
          <p:sp>
            <p:nvSpPr>
              <p:cNvPr id="5" name="CasellaDiTesto 4">
                <a:extLst>
                  <a:ext uri="{FF2B5EF4-FFF2-40B4-BE49-F238E27FC236}">
                    <a16:creationId xmlns:a16="http://schemas.microsoft.com/office/drawing/2014/main" id="{7B35AB45-DDD7-4848-9228-BD244F33C85D}"/>
                  </a:ext>
                </a:extLst>
              </p:cNvPr>
              <p:cNvSpPr txBox="1">
                <a:spLocks noRot="1" noChangeAspect="1" noMove="1" noResize="1" noEditPoints="1" noAdjustHandles="1" noChangeArrowheads="1" noChangeShapeType="1" noTextEdit="1"/>
              </p:cNvSpPr>
              <p:nvPr/>
            </p:nvSpPr>
            <p:spPr>
              <a:xfrm>
                <a:off x="317500" y="2567476"/>
                <a:ext cx="1500997" cy="523220"/>
              </a:xfrm>
              <a:prstGeom prst="rect">
                <a:avLst/>
              </a:prstGeom>
              <a:blipFill>
                <a:blip r:embed="rId7"/>
                <a:stretch>
                  <a:fillRect l="-398" b="-7692"/>
                </a:stretch>
              </a:blipFill>
              <a:ln w="28575">
                <a:solidFill>
                  <a:srgbClr val="00B050"/>
                </a:solidFill>
              </a:ln>
            </p:spPr>
            <p:txBody>
              <a:bodyPr/>
              <a:lstStyle/>
              <a:p>
                <a:r>
                  <a:rPr lang="en-US">
                    <a:noFill/>
                  </a:rPr>
                  <a:t> </a:t>
                </a:r>
              </a:p>
            </p:txBody>
          </p:sp>
        </mc:Fallback>
      </mc:AlternateContent>
      <p:pic>
        <p:nvPicPr>
          <p:cNvPr id="10" name="Immagine 9"/>
          <p:cNvPicPr>
            <a:picLocks noChangeAspect="1"/>
          </p:cNvPicPr>
          <p:nvPr/>
        </p:nvPicPr>
        <p:blipFill>
          <a:blip r:embed="rId8"/>
          <a:stretch>
            <a:fillRect/>
          </a:stretch>
        </p:blipFill>
        <p:spPr>
          <a:xfrm>
            <a:off x="205872" y="6269109"/>
            <a:ext cx="1789721" cy="120552"/>
          </a:xfrm>
          <a:prstGeom prst="rect">
            <a:avLst/>
          </a:prstGeom>
        </p:spPr>
      </p:pic>
      <p:pic>
        <p:nvPicPr>
          <p:cNvPr id="18" name="Immagine 17">
            <a:extLst>
              <a:ext uri="{FF2B5EF4-FFF2-40B4-BE49-F238E27FC236}">
                <a16:creationId xmlns:a16="http://schemas.microsoft.com/office/drawing/2014/main" id="{9B9D26E8-C4E3-DD2A-A6AE-4FD4B6A14247}"/>
              </a:ext>
            </a:extLst>
          </p:cNvPr>
          <p:cNvPicPr>
            <a:picLocks noChangeAspect="1"/>
          </p:cNvPicPr>
          <p:nvPr/>
        </p:nvPicPr>
        <p:blipFill rotWithShape="1">
          <a:blip r:embed="rId9"/>
          <a:srcRect b="22181"/>
          <a:stretch/>
        </p:blipFill>
        <p:spPr>
          <a:xfrm>
            <a:off x="3670590" y="6087996"/>
            <a:ext cx="2520735" cy="301665"/>
          </a:xfrm>
          <a:prstGeom prst="rect">
            <a:avLst/>
          </a:prstGeom>
        </p:spPr>
      </p:pic>
      <p:sp>
        <p:nvSpPr>
          <p:cNvPr id="34" name="Rettangolo 33"/>
          <p:cNvSpPr/>
          <p:nvPr/>
        </p:nvSpPr>
        <p:spPr>
          <a:xfrm>
            <a:off x="131966" y="6000811"/>
            <a:ext cx="2908430" cy="276999"/>
          </a:xfrm>
          <a:prstGeom prst="rect">
            <a:avLst/>
          </a:prstGeom>
        </p:spPr>
        <p:txBody>
          <a:bodyPr wrap="square">
            <a:spAutoFit/>
          </a:bodyPr>
          <a:lstStyle/>
          <a:p>
            <a:r>
              <a:rPr lang="en-US" sz="600" dirty="0"/>
              <a:t>M. </a:t>
            </a:r>
            <a:r>
              <a:rPr lang="en-US" sz="600" dirty="0" err="1"/>
              <a:t>Ferrario</a:t>
            </a:r>
            <a:r>
              <a:rPr lang="en-US" sz="600" dirty="0"/>
              <a:t> </a:t>
            </a:r>
            <a:r>
              <a:rPr lang="en-US" sz="600" i="1" dirty="0"/>
              <a:t>et al.</a:t>
            </a:r>
            <a:r>
              <a:rPr lang="en-US" sz="600" dirty="0"/>
              <a:t>, Direct measurement of the double emittance minimum in the beam dynamics of the </a:t>
            </a:r>
            <a:r>
              <a:rPr lang="en-US" sz="600" dirty="0" err="1"/>
              <a:t>Sparc</a:t>
            </a:r>
            <a:r>
              <a:rPr lang="en-US" sz="600" dirty="0"/>
              <a:t> high-brightness </a:t>
            </a:r>
            <a:r>
              <a:rPr lang="en-US" sz="600" dirty="0" err="1"/>
              <a:t>photoinjector</a:t>
            </a:r>
            <a:r>
              <a:rPr lang="en-US" sz="600" dirty="0"/>
              <a:t>, Phys. Rev. Lett. 99, 234801 (2007).</a:t>
            </a:r>
          </a:p>
        </p:txBody>
      </p:sp>
      <p:sp>
        <p:nvSpPr>
          <p:cNvPr id="7" name="CasellaDiTesto 6"/>
          <p:cNvSpPr txBox="1"/>
          <p:nvPr/>
        </p:nvSpPr>
        <p:spPr>
          <a:xfrm>
            <a:off x="183012" y="996177"/>
            <a:ext cx="5901267" cy="369332"/>
          </a:xfrm>
          <a:prstGeom prst="rect">
            <a:avLst/>
          </a:prstGeom>
          <a:noFill/>
        </p:spPr>
        <p:txBody>
          <a:bodyPr wrap="square" rtlCol="0">
            <a:spAutoFit/>
          </a:bodyPr>
          <a:lstStyle/>
          <a:p>
            <a:r>
              <a:rPr lang="en-US" b="1" dirty="0">
                <a:solidFill>
                  <a:srgbClr val="C00000"/>
                </a:solidFill>
              </a:rPr>
              <a:t>Equivalent ellipsoid method</a:t>
            </a:r>
            <a:endParaRPr lang="it-IT" b="1" dirty="0">
              <a:solidFill>
                <a:srgbClr val="C00000"/>
              </a:solidFill>
            </a:endParaRPr>
          </a:p>
        </p:txBody>
      </p:sp>
      <p:sp>
        <p:nvSpPr>
          <p:cNvPr id="23" name="CasellaDiTesto 22"/>
          <p:cNvSpPr txBox="1"/>
          <p:nvPr/>
        </p:nvSpPr>
        <p:spPr>
          <a:xfrm>
            <a:off x="6547692" y="996177"/>
            <a:ext cx="5901267" cy="369332"/>
          </a:xfrm>
          <a:prstGeom prst="rect">
            <a:avLst/>
          </a:prstGeom>
          <a:noFill/>
        </p:spPr>
        <p:txBody>
          <a:bodyPr wrap="square" rtlCol="0">
            <a:spAutoFit/>
          </a:bodyPr>
          <a:lstStyle/>
          <a:p>
            <a:r>
              <a:rPr lang="en-US" b="1" dirty="0">
                <a:solidFill>
                  <a:srgbClr val="C00000"/>
                </a:solidFill>
              </a:rPr>
              <a:t>Multi-slice superposition method</a:t>
            </a:r>
            <a:endParaRPr lang="it-IT" b="1" dirty="0">
              <a:solidFill>
                <a:srgbClr val="C00000"/>
              </a:solidFill>
            </a:endParaRPr>
          </a:p>
        </p:txBody>
      </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A9AF26F6-33F4-F437-598E-DFBC38DCD46A}"/>
                  </a:ext>
                </a:extLst>
              </p:cNvPr>
              <p:cNvSpPr txBox="1"/>
              <p:nvPr/>
            </p:nvSpPr>
            <p:spPr>
              <a:xfrm>
                <a:off x="6526546" y="1298646"/>
                <a:ext cx="5449575" cy="1200329"/>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250</m:t>
                    </m:r>
                    <m:r>
                      <a:rPr lang="en-US" b="0" i="1" dirty="0" smtClean="0">
                        <a:latin typeface="Cambria Math" panose="02040503050406030204" pitchFamily="18" charset="0"/>
                      </a:rPr>
                      <m:t> </m:t>
                    </m:r>
                    <m:r>
                      <m:rPr>
                        <m:sty m:val="p"/>
                      </m:rPr>
                      <a:rPr lang="en-US" b="0" i="0" dirty="0" smtClean="0">
                        <a:latin typeface="Cambria Math" panose="02040503050406030204" pitchFamily="18" charset="0"/>
                      </a:rPr>
                      <m:t>pC</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𝑒</m:t>
                        </m:r>
                      </m:e>
                      <m:sup>
                        <m:r>
                          <a:rPr lang="en-US" b="0" i="1" dirty="0" smtClean="0">
                            <a:latin typeface="Cambria Math" panose="02040503050406030204" pitchFamily="18" charset="0"/>
                          </a:rPr>
                          <m:t>−</m:t>
                        </m:r>
                      </m:sup>
                    </m:sSup>
                  </m:oMath>
                </a14:m>
                <a:r>
                  <a:rPr lang="en-US" b="1" dirty="0"/>
                  <a:t> beam</a:t>
                </a:r>
                <a:r>
                  <a:rPr lang="en-US" dirty="0"/>
                  <a:t> produced by the hybrid gun and matched to its invariant envelope in a booster </a:t>
                </a:r>
                <a:r>
                  <a:rPr lang="en-US" dirty="0" err="1"/>
                  <a:t>linac</a:t>
                </a:r>
                <a:endParaRPr lang="en-US" dirty="0"/>
              </a:p>
              <a:p>
                <a:pPr marL="285750" indent="-285750">
                  <a:buFont typeface="Arial" panose="020B0604020202020204" pitchFamily="34" charset="0"/>
                  <a:buChar char="•"/>
                </a:pPr>
                <a:r>
                  <a:rPr lang="en-GB" dirty="0"/>
                  <a:t>Emittance </a:t>
                </a:r>
                <a:r>
                  <a:rPr lang="en-GB" b="1" dirty="0"/>
                  <a:t>dynamics</a:t>
                </a:r>
                <a:r>
                  <a:rPr lang="en-GB" dirty="0"/>
                  <a:t>: oscillations in the drift and compensation in the </a:t>
                </a:r>
                <a:r>
                  <a:rPr lang="en-GB" dirty="0" err="1"/>
                  <a:t>linac</a:t>
                </a:r>
                <a:endParaRPr lang="en-US" i="1" dirty="0"/>
              </a:p>
            </p:txBody>
          </p:sp>
        </mc:Choice>
        <mc:Fallback xmlns="">
          <p:sp>
            <p:nvSpPr>
              <p:cNvPr id="26" name="CasellaDiTesto 25">
                <a:extLst>
                  <a:ext uri="{FF2B5EF4-FFF2-40B4-BE49-F238E27FC236}">
                    <a16:creationId xmlns:a16="http://schemas.microsoft.com/office/drawing/2014/main" id="{A9AF26F6-33F4-F437-598E-DFBC38DCD46A}"/>
                  </a:ext>
                </a:extLst>
              </p:cNvPr>
              <p:cNvSpPr txBox="1">
                <a:spLocks noRot="1" noChangeAspect="1" noMove="1" noResize="1" noEditPoints="1" noAdjustHandles="1" noChangeArrowheads="1" noChangeShapeType="1" noTextEdit="1"/>
              </p:cNvSpPr>
              <p:nvPr/>
            </p:nvSpPr>
            <p:spPr>
              <a:xfrm>
                <a:off x="6526546" y="1298646"/>
                <a:ext cx="5449575" cy="1200329"/>
              </a:xfrm>
              <a:prstGeom prst="rect">
                <a:avLst/>
              </a:prstGeom>
              <a:blipFill>
                <a:blip r:embed="rId10"/>
                <a:stretch>
                  <a:fillRect l="-783" t="-2538" r="-1454" b="-29949"/>
                </a:stretch>
              </a:blipFill>
            </p:spPr>
            <p:txBody>
              <a:bodyPr/>
              <a:lstStyle/>
              <a:p>
                <a:r>
                  <a:rPr lang="en-US">
                    <a:noFill/>
                  </a:rPr>
                  <a:t> </a:t>
                </a:r>
              </a:p>
            </p:txBody>
          </p:sp>
        </mc:Fallback>
      </mc:AlternateContent>
      <p:pic>
        <p:nvPicPr>
          <p:cNvPr id="35" name="Immagine 34"/>
          <p:cNvPicPr>
            <a:picLocks noChangeAspect="1"/>
          </p:cNvPicPr>
          <p:nvPr/>
        </p:nvPicPr>
        <p:blipFill>
          <a:blip r:embed="rId11"/>
          <a:stretch>
            <a:fillRect/>
          </a:stretch>
        </p:blipFill>
        <p:spPr>
          <a:xfrm>
            <a:off x="8979675" y="5844319"/>
            <a:ext cx="2336393" cy="140607"/>
          </a:xfrm>
          <a:prstGeom prst="rect">
            <a:avLst/>
          </a:prstGeom>
        </p:spPr>
      </p:pic>
      <p:pic>
        <p:nvPicPr>
          <p:cNvPr id="38" name="Immagine 37">
            <a:extLst>
              <a:ext uri="{FF2B5EF4-FFF2-40B4-BE49-F238E27FC236}">
                <a16:creationId xmlns:a16="http://schemas.microsoft.com/office/drawing/2014/main" id="{E711C5ED-9B78-4DAA-8E89-E93C59ED11B4}"/>
              </a:ext>
            </a:extLst>
          </p:cNvPr>
          <p:cNvPicPr>
            <a:picLocks noChangeAspect="1"/>
          </p:cNvPicPr>
          <p:nvPr/>
        </p:nvPicPr>
        <p:blipFill>
          <a:blip r:embed="rId12"/>
          <a:stretch>
            <a:fillRect/>
          </a:stretch>
        </p:blipFill>
        <p:spPr>
          <a:xfrm>
            <a:off x="8970050" y="6043476"/>
            <a:ext cx="2996446" cy="346085"/>
          </a:xfrm>
          <a:prstGeom prst="rect">
            <a:avLst/>
          </a:prstGeom>
        </p:spPr>
      </p:pic>
      <p:grpSp>
        <p:nvGrpSpPr>
          <p:cNvPr id="8" name="Gruppo 7"/>
          <p:cNvGrpSpPr/>
          <p:nvPr/>
        </p:nvGrpSpPr>
        <p:grpSpPr>
          <a:xfrm>
            <a:off x="7188642" y="2878209"/>
            <a:ext cx="4262637" cy="2715250"/>
            <a:chOff x="7188642" y="2954409"/>
            <a:chExt cx="4262637" cy="2715250"/>
          </a:xfrm>
        </p:grpSpPr>
        <p:pic>
          <p:nvPicPr>
            <p:cNvPr id="25" name="Immagine 24">
              <a:extLst>
                <a:ext uri="{FF2B5EF4-FFF2-40B4-BE49-F238E27FC236}">
                  <a16:creationId xmlns:a16="http://schemas.microsoft.com/office/drawing/2014/main" id="{74B53E1C-5CF4-7695-5774-A2304990051B}"/>
                </a:ext>
              </a:extLst>
            </p:cNvPr>
            <p:cNvPicPr>
              <a:picLocks noChangeAspect="1"/>
            </p:cNvPicPr>
            <p:nvPr/>
          </p:nvPicPr>
          <p:blipFill rotWithShape="1">
            <a:blip r:embed="rId13">
              <a:extLst>
                <a:ext uri="{28A0092B-C50C-407E-A947-70E740481C1C}">
                  <a14:useLocalDpi xmlns:a14="http://schemas.microsoft.com/office/drawing/2010/main" val="0"/>
                </a:ext>
              </a:extLst>
            </a:blip>
            <a:srcRect l="2635" t="9026" r="8102"/>
            <a:stretch/>
          </p:blipFill>
          <p:spPr>
            <a:xfrm>
              <a:off x="7188642" y="2954409"/>
              <a:ext cx="4262637" cy="2715250"/>
            </a:xfrm>
            <a:prstGeom prst="rect">
              <a:avLst/>
            </a:prstGeom>
          </p:spPr>
        </p:pic>
        <p:sp>
          <p:nvSpPr>
            <p:cNvPr id="22" name="CasellaDiTesto 21"/>
            <p:cNvSpPr txBox="1"/>
            <p:nvPr/>
          </p:nvSpPr>
          <p:spPr>
            <a:xfrm>
              <a:off x="8933134" y="3705341"/>
              <a:ext cx="1152275" cy="315432"/>
            </a:xfrm>
            <a:prstGeom prst="rect">
              <a:avLst/>
            </a:prstGeom>
            <a:noFill/>
            <a:ln>
              <a:solidFill>
                <a:schemeClr val="tx1"/>
              </a:solidFill>
            </a:ln>
          </p:spPr>
          <p:txBody>
            <a:bodyPr wrap="square" rtlCol="0">
              <a:spAutoFit/>
            </a:bodyPr>
            <a:lstStyle/>
            <a:p>
              <a:r>
                <a:rPr lang="it-IT" sz="800" dirty="0" err="1"/>
                <a:t>Injection</a:t>
              </a:r>
              <a:r>
                <a:rPr lang="it-IT" sz="800" dirty="0"/>
                <a:t> in the booster</a:t>
              </a:r>
            </a:p>
          </p:txBody>
        </p:sp>
        <p:cxnSp>
          <p:nvCxnSpPr>
            <p:cNvPr id="24" name="Connettore 2 23"/>
            <p:cNvCxnSpPr/>
            <p:nvPr/>
          </p:nvCxnSpPr>
          <p:spPr>
            <a:xfrm flipH="1">
              <a:off x="8715375" y="3941904"/>
              <a:ext cx="217760" cy="18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1657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7C327B-4E84-4420-A7E8-B0B81909E80C}"/>
              </a:ext>
            </a:extLst>
          </p:cNvPr>
          <p:cNvSpPr>
            <a:spLocks noGrp="1"/>
          </p:cNvSpPr>
          <p:nvPr>
            <p:ph type="title"/>
          </p:nvPr>
        </p:nvSpPr>
        <p:spPr/>
        <p:txBody>
          <a:bodyPr/>
          <a:lstStyle/>
          <a:p>
            <a:r>
              <a:rPr lang="en-US" dirty="0"/>
              <a:t>Modeling Wakefield Effects</a:t>
            </a:r>
          </a:p>
        </p:txBody>
      </p:sp>
      <p:sp>
        <p:nvSpPr>
          <p:cNvPr id="3" name="Segnaposto numero diapositiva 2">
            <a:extLst>
              <a:ext uri="{FF2B5EF4-FFF2-40B4-BE49-F238E27FC236}">
                <a16:creationId xmlns:a16="http://schemas.microsoft.com/office/drawing/2014/main" id="{0D85F233-2EED-43BD-BFE1-1E9097696645}"/>
              </a:ext>
            </a:extLst>
          </p:cNvPr>
          <p:cNvSpPr>
            <a:spLocks noGrp="1"/>
          </p:cNvSpPr>
          <p:nvPr>
            <p:ph type="sldNum" sz="quarter" idx="12"/>
          </p:nvPr>
        </p:nvSpPr>
        <p:spPr/>
        <p:txBody>
          <a:bodyPr/>
          <a:lstStyle/>
          <a:p>
            <a:fld id="{62EE6E3B-1986-4A06-9D04-53EACBB36779}" type="slidenum">
              <a:rPr lang="en-US" smtClean="0"/>
              <a:t>22</a:t>
            </a:fld>
            <a:endParaRPr lang="en-US"/>
          </a:p>
        </p:txBody>
      </p:sp>
      <p:pic>
        <p:nvPicPr>
          <p:cNvPr id="27" name="Immagine 26">
            <a:extLst>
              <a:ext uri="{FF2B5EF4-FFF2-40B4-BE49-F238E27FC236}">
                <a16:creationId xmlns:a16="http://schemas.microsoft.com/office/drawing/2014/main" id="{A664C10C-D460-75E1-4EB7-E20F9CE2276B}"/>
              </a:ext>
            </a:extLst>
          </p:cNvPr>
          <p:cNvPicPr>
            <a:picLocks noChangeAspect="1"/>
          </p:cNvPicPr>
          <p:nvPr/>
        </p:nvPicPr>
        <p:blipFill>
          <a:blip r:embed="rId3"/>
          <a:stretch>
            <a:fillRect/>
          </a:stretch>
        </p:blipFill>
        <p:spPr>
          <a:xfrm>
            <a:off x="8285994" y="3703313"/>
            <a:ext cx="2838136" cy="534380"/>
          </a:xfrm>
          <a:prstGeom prst="rect">
            <a:avLst/>
          </a:prstGeom>
          <a:ln w="28575">
            <a:solidFill>
              <a:srgbClr val="00B050"/>
            </a:solidFill>
          </a:ln>
        </p:spPr>
      </p:pic>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738026BD-5C93-9B87-DC34-8FC812F26DB3}"/>
                  </a:ext>
                </a:extLst>
              </p:cNvPr>
              <p:cNvSpPr txBox="1"/>
              <p:nvPr/>
            </p:nvSpPr>
            <p:spPr>
              <a:xfrm>
                <a:off x="7676804" y="2538186"/>
                <a:ext cx="4413596" cy="646331"/>
              </a:xfrm>
              <a:prstGeom prst="rect">
                <a:avLst/>
              </a:prstGeom>
              <a:noFill/>
              <a:ln w="19050">
                <a:noFill/>
              </a:ln>
            </p:spPr>
            <p:txBody>
              <a:bodyPr wrap="square" rtlCol="0">
                <a:spAutoFit/>
              </a:bodyPr>
              <a:lstStyle/>
              <a:p>
                <a:pPr marL="285750" indent="-285750">
                  <a:buFont typeface="Arial" panose="020B0604020202020204" pitchFamily="34" charset="0"/>
                  <a:buChar char="•"/>
                </a:pPr>
                <a:r>
                  <a:rPr lang="en-US" sz="1800" b="1" i="0" dirty="0">
                    <a:solidFill>
                      <a:schemeClr val="tx1"/>
                    </a:solidFill>
                  </a:rPr>
                  <a:t>State</a:t>
                </a:r>
                <a:r>
                  <a:rPr lang="en-US" sz="1800" b="0" i="0" dirty="0">
                    <a:solidFill>
                      <a:schemeClr val="tx1"/>
                    </a:solidFill>
                  </a:rPr>
                  <a:t> after the </a:t>
                </a:r>
                <a14:m>
                  <m:oMath xmlns:m="http://schemas.openxmlformats.org/officeDocument/2006/math">
                    <m:r>
                      <a:rPr lang="en-US" sz="1800" b="0" i="1" dirty="0" smtClean="0">
                        <a:solidFill>
                          <a:schemeClr val="tx1"/>
                        </a:solidFill>
                        <a:latin typeface="Cambria Math" panose="02040503050406030204" pitchFamily="18" charset="0"/>
                      </a:rPr>
                      <m:t>𝑛</m:t>
                    </m:r>
                  </m:oMath>
                </a14:m>
                <a:r>
                  <a:rPr lang="en-US" sz="1800" b="0" i="0" dirty="0">
                    <a:solidFill>
                      <a:schemeClr val="tx1"/>
                    </a:solidFill>
                  </a:rPr>
                  <a:t> charges have passed</a:t>
                </a:r>
                <a:endParaRPr lang="en-US" sz="1800" b="0" i="1" dirty="0">
                  <a:solidFill>
                    <a:schemeClr val="tx1"/>
                  </a:solidFill>
                </a:endParaRPr>
              </a:p>
              <a:p>
                <a:pPr marL="285750" indent="-285750">
                  <a:buFont typeface="Arial" panose="020B0604020202020204" pitchFamily="34" charset="0"/>
                  <a:buChar char="•"/>
                </a:pPr>
                <a14:m>
                  <m:oMath xmlns:m="http://schemas.openxmlformats.org/officeDocument/2006/math">
                    <m:r>
                      <a:rPr lang="en-US" sz="1800" b="0" i="1" dirty="0" smtClean="0">
                        <a:solidFill>
                          <a:schemeClr val="tx1"/>
                        </a:solidFill>
                        <a:latin typeface="Cambria Math" panose="02040503050406030204" pitchFamily="18" charset="0"/>
                      </a:rPr>
                      <m:t>𝑁</m:t>
                    </m:r>
                  </m:oMath>
                </a14:m>
                <a:r>
                  <a:rPr lang="en-US" sz="1800" dirty="0">
                    <a:solidFill>
                      <a:schemeClr val="tx1"/>
                    </a:solidFill>
                  </a:rPr>
                  <a:t> particles </a:t>
                </a:r>
                <a14:m>
                  <m:oMath xmlns:m="http://schemas.openxmlformats.org/officeDocument/2006/math">
                    <m:r>
                      <a:rPr lang="it-IT" sz="1800" b="0" i="1" smtClean="0">
                        <a:solidFill>
                          <a:schemeClr val="tx1"/>
                        </a:solidFill>
                        <a:latin typeface="Cambria Math" panose="02040503050406030204" pitchFamily="18" charset="0"/>
                      </a:rPr>
                      <m:t>⇒</m:t>
                    </m:r>
                  </m:oMath>
                </a14:m>
                <a:r>
                  <a:rPr lang="en-US" sz="1800" dirty="0">
                    <a:solidFill>
                      <a:schemeClr val="tx1"/>
                    </a:solidFill>
                  </a:rPr>
                  <a:t> </a:t>
                </a:r>
                <a14:m>
                  <m:oMath xmlns:m="http://schemas.openxmlformats.org/officeDocument/2006/math">
                    <m:r>
                      <a:rPr lang="en-US" sz="1800" b="0" i="1" dirty="0" smtClean="0">
                        <a:solidFill>
                          <a:schemeClr val="tx1"/>
                        </a:solidFill>
                        <a:latin typeface="Cambria Math" panose="02040503050406030204" pitchFamily="18" charset="0"/>
                      </a:rPr>
                      <m:t>𝑁</m:t>
                    </m:r>
                    <m:r>
                      <a:rPr lang="en-US" sz="1800" b="0" i="1" dirty="0" smtClean="0">
                        <a:solidFill>
                          <a:schemeClr val="tx1"/>
                        </a:solidFill>
                        <a:latin typeface="Cambria Math" panose="02040503050406030204" pitchFamily="18" charset="0"/>
                      </a:rPr>
                      <m:t>−1</m:t>
                    </m:r>
                  </m:oMath>
                </a14:m>
                <a:r>
                  <a:rPr lang="en-US" sz="1800" dirty="0">
                    <a:solidFill>
                      <a:schemeClr val="tx1"/>
                    </a:solidFill>
                  </a:rPr>
                  <a:t> </a:t>
                </a:r>
                <a:r>
                  <a:rPr lang="en-US" sz="1800" b="1" dirty="0">
                    <a:solidFill>
                      <a:schemeClr val="tx1"/>
                    </a:solidFill>
                  </a:rPr>
                  <a:t>operations</a:t>
                </a:r>
                <a:endParaRPr lang="en-US" sz="1800" dirty="0">
                  <a:solidFill>
                    <a:schemeClr val="tx1"/>
                  </a:solidFill>
                </a:endParaRPr>
              </a:p>
            </p:txBody>
          </p:sp>
        </mc:Choice>
        <mc:Fallback>
          <p:sp>
            <p:nvSpPr>
              <p:cNvPr id="28" name="CasellaDiTesto 27">
                <a:extLst>
                  <a:ext uri="{FF2B5EF4-FFF2-40B4-BE49-F238E27FC236}">
                    <a16:creationId xmlns:a16="http://schemas.microsoft.com/office/drawing/2014/main" id="{738026BD-5C93-9B87-DC34-8FC812F26DB3}"/>
                  </a:ext>
                </a:extLst>
              </p:cNvPr>
              <p:cNvSpPr txBox="1">
                <a:spLocks noRot="1" noChangeAspect="1" noMove="1" noResize="1" noEditPoints="1" noAdjustHandles="1" noChangeArrowheads="1" noChangeShapeType="1" noTextEdit="1"/>
              </p:cNvSpPr>
              <p:nvPr/>
            </p:nvSpPr>
            <p:spPr>
              <a:xfrm>
                <a:off x="7676804" y="2538186"/>
                <a:ext cx="4413596" cy="646331"/>
              </a:xfrm>
              <a:prstGeom prst="rect">
                <a:avLst/>
              </a:prstGeom>
              <a:blipFill>
                <a:blip r:embed="rId4"/>
                <a:stretch>
                  <a:fillRect l="-829" t="-4717" r="-138" b="-14151"/>
                </a:stretch>
              </a:blipFill>
              <a:ln w="19050">
                <a:noFill/>
              </a:ln>
            </p:spPr>
            <p:txBody>
              <a:bodyPr/>
              <a:lstStyle/>
              <a:p>
                <a:r>
                  <a:rPr lang="en-US">
                    <a:noFill/>
                  </a:rPr>
                  <a:t> </a:t>
                </a:r>
              </a:p>
            </p:txBody>
          </p:sp>
        </mc:Fallback>
      </mc:AlternateContent>
      <p:pic>
        <p:nvPicPr>
          <p:cNvPr id="32" name="Immagine 31">
            <a:extLst>
              <a:ext uri="{FF2B5EF4-FFF2-40B4-BE49-F238E27FC236}">
                <a16:creationId xmlns:a16="http://schemas.microsoft.com/office/drawing/2014/main" id="{D8BAD5E8-AA3F-6894-6D0C-183E8FA2C39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86688" y="2707967"/>
            <a:ext cx="1967686" cy="368319"/>
          </a:xfrm>
          <a:prstGeom prst="rect">
            <a:avLst/>
          </a:prstGeom>
        </p:spPr>
      </p:pic>
      <p:sp>
        <p:nvSpPr>
          <p:cNvPr id="35" name="CasellaDiTesto 34">
            <a:extLst>
              <a:ext uri="{FF2B5EF4-FFF2-40B4-BE49-F238E27FC236}">
                <a16:creationId xmlns:a16="http://schemas.microsoft.com/office/drawing/2014/main" id="{5529506C-B8A9-F97E-3473-32D4DA175456}"/>
              </a:ext>
            </a:extLst>
          </p:cNvPr>
          <p:cNvSpPr txBox="1"/>
          <p:nvPr/>
        </p:nvSpPr>
        <p:spPr>
          <a:xfrm>
            <a:off x="168393" y="2173450"/>
            <a:ext cx="3635263" cy="369332"/>
          </a:xfrm>
          <a:prstGeom prst="rect">
            <a:avLst/>
          </a:prstGeom>
          <a:noFill/>
        </p:spPr>
        <p:txBody>
          <a:bodyPr wrap="square" rtlCol="0">
            <a:spAutoFit/>
          </a:bodyPr>
          <a:lstStyle/>
          <a:p>
            <a:r>
              <a:rPr lang="en-US" b="1" dirty="0">
                <a:solidFill>
                  <a:srgbClr val="C00000"/>
                </a:solidFill>
              </a:rPr>
              <a:t>Evolution of the voltage state</a:t>
            </a:r>
          </a:p>
        </p:txBody>
      </p:sp>
      <p:cxnSp>
        <p:nvCxnSpPr>
          <p:cNvPr id="39" name="Connettore 2 38">
            <a:extLst>
              <a:ext uri="{FF2B5EF4-FFF2-40B4-BE49-F238E27FC236}">
                <a16:creationId xmlns:a16="http://schemas.microsoft.com/office/drawing/2014/main" id="{81A043A6-59A2-F8AD-965F-5735D1F74E98}"/>
              </a:ext>
            </a:extLst>
          </p:cNvPr>
          <p:cNvCxnSpPr>
            <a:cxnSpLocks/>
          </p:cNvCxnSpPr>
          <p:nvPr/>
        </p:nvCxnSpPr>
        <p:spPr>
          <a:xfrm flipH="1">
            <a:off x="1937525" y="3055941"/>
            <a:ext cx="957833" cy="47465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0" name="Rettangolo 39">
            <a:extLst>
              <a:ext uri="{FF2B5EF4-FFF2-40B4-BE49-F238E27FC236}">
                <a16:creationId xmlns:a16="http://schemas.microsoft.com/office/drawing/2014/main" id="{B37915E1-09B3-53BE-0E9C-FFC5A599DBA8}"/>
              </a:ext>
            </a:extLst>
          </p:cNvPr>
          <p:cNvSpPr/>
          <p:nvPr/>
        </p:nvSpPr>
        <p:spPr>
          <a:xfrm>
            <a:off x="254425" y="3606330"/>
            <a:ext cx="2127395" cy="182196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sellaDiTesto 40">
            <a:extLst>
              <a:ext uri="{FF2B5EF4-FFF2-40B4-BE49-F238E27FC236}">
                <a16:creationId xmlns:a16="http://schemas.microsoft.com/office/drawing/2014/main" id="{31BA37DC-52BE-707D-517F-E3FE52E95064}"/>
              </a:ext>
            </a:extLst>
          </p:cNvPr>
          <p:cNvSpPr txBox="1"/>
          <p:nvPr/>
        </p:nvSpPr>
        <p:spPr>
          <a:xfrm>
            <a:off x="300403" y="3612774"/>
            <a:ext cx="1991821" cy="830997"/>
          </a:xfrm>
          <a:prstGeom prst="rect">
            <a:avLst/>
          </a:prstGeom>
          <a:noFill/>
          <a:ln>
            <a:noFill/>
          </a:ln>
        </p:spPr>
        <p:txBody>
          <a:bodyPr wrap="square" rtlCol="0">
            <a:spAutoFit/>
          </a:bodyPr>
          <a:lstStyle/>
          <a:p>
            <a:r>
              <a:rPr lang="en-US" sz="1600" b="1" dirty="0"/>
              <a:t>Perturbation</a:t>
            </a:r>
            <a:r>
              <a:rPr lang="en-US" sz="1600" dirty="0"/>
              <a:t>:</a:t>
            </a:r>
          </a:p>
          <a:p>
            <a:r>
              <a:rPr lang="en-US" sz="1600" dirty="0"/>
              <a:t>Kick induced by the passing charges</a:t>
            </a:r>
          </a:p>
        </p:txBody>
      </p:sp>
      <p:pic>
        <p:nvPicPr>
          <p:cNvPr id="42" name="Immagine 41">
            <a:extLst>
              <a:ext uri="{FF2B5EF4-FFF2-40B4-BE49-F238E27FC236}">
                <a16:creationId xmlns:a16="http://schemas.microsoft.com/office/drawing/2014/main" id="{60C223FA-EEA8-F862-78B9-A7D79B990D6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01303" y="2504646"/>
            <a:ext cx="811584" cy="774963"/>
          </a:xfrm>
          <a:prstGeom prst="rect">
            <a:avLst/>
          </a:prstGeom>
        </p:spPr>
      </p:pic>
      <p:sp>
        <p:nvSpPr>
          <p:cNvPr id="43" name="Freccia a destra 42">
            <a:extLst>
              <a:ext uri="{FF2B5EF4-FFF2-40B4-BE49-F238E27FC236}">
                <a16:creationId xmlns:a16="http://schemas.microsoft.com/office/drawing/2014/main" id="{1B14B942-AF47-BE68-08F0-CBBED4C5F225}"/>
              </a:ext>
            </a:extLst>
          </p:cNvPr>
          <p:cNvSpPr/>
          <p:nvPr/>
        </p:nvSpPr>
        <p:spPr>
          <a:xfrm>
            <a:off x="1639731" y="2747069"/>
            <a:ext cx="346294" cy="27935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Connettore 2 43">
            <a:extLst>
              <a:ext uri="{FF2B5EF4-FFF2-40B4-BE49-F238E27FC236}">
                <a16:creationId xmlns:a16="http://schemas.microsoft.com/office/drawing/2014/main" id="{91FF3B25-F7AC-9716-377D-3F7322573EEA}"/>
              </a:ext>
            </a:extLst>
          </p:cNvPr>
          <p:cNvCxnSpPr>
            <a:cxnSpLocks/>
          </p:cNvCxnSpPr>
          <p:nvPr/>
        </p:nvCxnSpPr>
        <p:spPr>
          <a:xfrm>
            <a:off x="3669181" y="3049026"/>
            <a:ext cx="897739" cy="47465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CasellaDiTesto 44">
            <a:extLst>
              <a:ext uri="{FF2B5EF4-FFF2-40B4-BE49-F238E27FC236}">
                <a16:creationId xmlns:a16="http://schemas.microsoft.com/office/drawing/2014/main" id="{EBDA7BBF-8EBE-1ACF-7DD4-1EF97D0C5565}"/>
              </a:ext>
            </a:extLst>
          </p:cNvPr>
          <p:cNvSpPr txBox="1"/>
          <p:nvPr/>
        </p:nvSpPr>
        <p:spPr>
          <a:xfrm>
            <a:off x="7597893" y="2173037"/>
            <a:ext cx="2540599" cy="369332"/>
          </a:xfrm>
          <a:prstGeom prst="rect">
            <a:avLst/>
          </a:prstGeom>
          <a:noFill/>
        </p:spPr>
        <p:txBody>
          <a:bodyPr wrap="square" rtlCol="0">
            <a:spAutoFit/>
          </a:bodyPr>
          <a:lstStyle/>
          <a:p>
            <a:r>
              <a:rPr lang="en-US" b="1" dirty="0">
                <a:solidFill>
                  <a:srgbClr val="C00000"/>
                </a:solidFill>
              </a:rPr>
              <a:t>Recursive formula</a:t>
            </a:r>
          </a:p>
        </p:txBody>
      </p:sp>
      <p:sp>
        <p:nvSpPr>
          <p:cNvPr id="46" name="Rettangolo 45">
            <a:extLst>
              <a:ext uri="{FF2B5EF4-FFF2-40B4-BE49-F238E27FC236}">
                <a16:creationId xmlns:a16="http://schemas.microsoft.com/office/drawing/2014/main" id="{C2922183-168C-CA26-0CD7-0F45524FC05A}"/>
              </a:ext>
            </a:extLst>
          </p:cNvPr>
          <p:cNvSpPr/>
          <p:nvPr/>
        </p:nvSpPr>
        <p:spPr>
          <a:xfrm>
            <a:off x="2634732" y="3606330"/>
            <a:ext cx="4638154" cy="24968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Immagine 46">
            <a:extLst>
              <a:ext uri="{FF2B5EF4-FFF2-40B4-BE49-F238E27FC236}">
                <a16:creationId xmlns:a16="http://schemas.microsoft.com/office/drawing/2014/main" id="{E184CE44-B2A5-2F8A-AB70-F33CA9A80CF1}"/>
              </a:ext>
            </a:extLst>
          </p:cNvPr>
          <p:cNvPicPr>
            <a:picLocks noChangeAspect="1"/>
          </p:cNvPicPr>
          <p:nvPr/>
        </p:nvPicPr>
        <p:blipFill>
          <a:blip r:embed="rId7"/>
          <a:stretch>
            <a:fillRect/>
          </a:stretch>
        </p:blipFill>
        <p:spPr>
          <a:xfrm>
            <a:off x="2696167" y="4648577"/>
            <a:ext cx="4499781" cy="1255668"/>
          </a:xfrm>
          <a:prstGeom prst="rect">
            <a:avLst/>
          </a:prstGeom>
        </p:spPr>
      </p:pic>
      <p:pic>
        <p:nvPicPr>
          <p:cNvPr id="48" name="Immagine 47">
            <a:extLst>
              <a:ext uri="{FF2B5EF4-FFF2-40B4-BE49-F238E27FC236}">
                <a16:creationId xmlns:a16="http://schemas.microsoft.com/office/drawing/2014/main" id="{66654169-1DB1-2EC1-CCE2-80C0DB814BAD}"/>
              </a:ext>
            </a:extLst>
          </p:cNvPr>
          <p:cNvPicPr>
            <a:picLocks noChangeAspect="1"/>
          </p:cNvPicPr>
          <p:nvPr/>
        </p:nvPicPr>
        <p:blipFill>
          <a:blip r:embed="rId8"/>
          <a:stretch>
            <a:fillRect/>
          </a:stretch>
        </p:blipFill>
        <p:spPr>
          <a:xfrm>
            <a:off x="2736435" y="4271777"/>
            <a:ext cx="2152896" cy="293937"/>
          </a:xfrm>
          <a:prstGeom prst="rect">
            <a:avLst/>
          </a:prstGeom>
        </p:spPr>
      </p:pic>
      <p:sp>
        <p:nvSpPr>
          <p:cNvPr id="49" name="CasellaDiTesto 48">
            <a:extLst>
              <a:ext uri="{FF2B5EF4-FFF2-40B4-BE49-F238E27FC236}">
                <a16:creationId xmlns:a16="http://schemas.microsoft.com/office/drawing/2014/main" id="{C39F84DB-EB01-ECA2-5FD4-7BE0ED6AD88C}"/>
              </a:ext>
            </a:extLst>
          </p:cNvPr>
          <p:cNvSpPr txBox="1"/>
          <p:nvPr/>
        </p:nvSpPr>
        <p:spPr>
          <a:xfrm>
            <a:off x="2645365" y="3665599"/>
            <a:ext cx="4655827" cy="584775"/>
          </a:xfrm>
          <a:prstGeom prst="rect">
            <a:avLst/>
          </a:prstGeom>
          <a:noFill/>
          <a:ln>
            <a:noFill/>
          </a:ln>
        </p:spPr>
        <p:txBody>
          <a:bodyPr wrap="square" rtlCol="0">
            <a:spAutoFit/>
          </a:bodyPr>
          <a:lstStyle/>
          <a:p>
            <a:r>
              <a:rPr lang="en-US" sz="1600" b="1" dirty="0"/>
              <a:t>Free-evolution</a:t>
            </a:r>
            <a:r>
              <a:rPr lang="en-US" sz="1600" dirty="0"/>
              <a:t>:</a:t>
            </a:r>
          </a:p>
          <a:p>
            <a:r>
              <a:rPr lang="en-US" sz="1600" dirty="0"/>
              <a:t>Homogenous 2</a:t>
            </a:r>
            <a:r>
              <a:rPr lang="en-US" sz="1600" baseline="30000" dirty="0"/>
              <a:t>nd</a:t>
            </a:r>
            <a:r>
              <a:rPr lang="en-US" sz="1600" dirty="0"/>
              <a:t> order differential equation</a:t>
            </a:r>
          </a:p>
        </p:txBody>
      </p:sp>
      <p:pic>
        <p:nvPicPr>
          <p:cNvPr id="50" name="Immagine 49"/>
          <p:cNvPicPr>
            <a:picLocks noChangeAspect="1"/>
          </p:cNvPicPr>
          <p:nvPr/>
        </p:nvPicPr>
        <p:blipFill>
          <a:blip r:embed="rId9"/>
          <a:stretch>
            <a:fillRect/>
          </a:stretch>
        </p:blipFill>
        <p:spPr>
          <a:xfrm>
            <a:off x="351509" y="4513511"/>
            <a:ext cx="1756045" cy="862285"/>
          </a:xfrm>
          <a:prstGeom prst="rect">
            <a:avLst/>
          </a:prstGeom>
        </p:spPr>
      </p:pic>
      <p:sp>
        <p:nvSpPr>
          <p:cNvPr id="52" name="CasellaDiTesto 51">
            <a:extLst>
              <a:ext uri="{FF2B5EF4-FFF2-40B4-BE49-F238E27FC236}">
                <a16:creationId xmlns:a16="http://schemas.microsoft.com/office/drawing/2014/main" id="{738026BD-5C93-9B87-DC34-8FC812F26DB3}"/>
              </a:ext>
            </a:extLst>
          </p:cNvPr>
          <p:cNvSpPr txBox="1"/>
          <p:nvPr/>
        </p:nvSpPr>
        <p:spPr>
          <a:xfrm>
            <a:off x="170090" y="997347"/>
            <a:ext cx="6204813" cy="923330"/>
          </a:xfrm>
          <a:prstGeom prst="rect">
            <a:avLst/>
          </a:prstGeom>
          <a:noFill/>
          <a:ln w="19050">
            <a:noFill/>
          </a:ln>
        </p:spPr>
        <p:txBody>
          <a:bodyPr wrap="square" rtlCol="0">
            <a:spAutoFit/>
          </a:bodyPr>
          <a:lstStyle/>
          <a:p>
            <a:pPr marL="285750" indent="-285750">
              <a:buFont typeface="Arial" panose="020B0604020202020204" pitchFamily="34" charset="0"/>
              <a:buChar char="•"/>
            </a:pPr>
            <a:r>
              <a:rPr lang="en-GB" sz="1800" b="0" i="0" dirty="0">
                <a:solidFill>
                  <a:schemeClr val="tx1"/>
                </a:solidFill>
              </a:rPr>
              <a:t>Interaction </a:t>
            </a:r>
            <a:r>
              <a:rPr lang="en-GB" sz="1800" dirty="0"/>
              <a:t>of a particle with a cavity resonant </a:t>
            </a:r>
            <a:r>
              <a:rPr lang="en-GB" sz="1800" b="1" dirty="0"/>
              <a:t>mode</a:t>
            </a:r>
          </a:p>
          <a:p>
            <a:pPr marL="285750" indent="-285750">
              <a:buFont typeface="Arial" panose="020B0604020202020204" pitchFamily="34" charset="0"/>
              <a:buChar char="•"/>
            </a:pPr>
            <a:r>
              <a:rPr lang="en-GB" sz="1800" b="0" i="0" dirty="0">
                <a:solidFill>
                  <a:schemeClr val="tx1"/>
                </a:solidFill>
              </a:rPr>
              <a:t>The </a:t>
            </a:r>
            <a:r>
              <a:rPr lang="en-GB" sz="1800" dirty="0"/>
              <a:t>c</a:t>
            </a:r>
            <a:r>
              <a:rPr lang="en-GB" sz="1800" b="0" i="0" dirty="0">
                <a:solidFill>
                  <a:schemeClr val="tx1"/>
                </a:solidFill>
              </a:rPr>
              <a:t>hange in momentum (energy/deflection) is described by the equivalent shunt </a:t>
            </a:r>
            <a:r>
              <a:rPr lang="en-GB" sz="1800" dirty="0"/>
              <a:t>circuit </a:t>
            </a:r>
            <a:r>
              <a:rPr lang="en-GB" sz="1800" b="1" i="0" dirty="0">
                <a:solidFill>
                  <a:schemeClr val="tx1"/>
                </a:solidFill>
              </a:rPr>
              <a:t>voltage</a:t>
            </a:r>
            <a:endParaRPr lang="en-US" sz="1800" b="1" i="1" dirty="0">
              <a:solidFill>
                <a:schemeClr val="tx1"/>
              </a:solidFill>
            </a:endParaRPr>
          </a:p>
        </p:txBody>
      </p:sp>
      <p:pic>
        <p:nvPicPr>
          <p:cNvPr id="53" name="Immagine 52"/>
          <p:cNvPicPr>
            <a:picLocks noChangeAspect="1"/>
          </p:cNvPicPr>
          <p:nvPr/>
        </p:nvPicPr>
        <p:blipFill>
          <a:blip r:embed="rId10"/>
          <a:stretch>
            <a:fillRect/>
          </a:stretch>
        </p:blipFill>
        <p:spPr>
          <a:xfrm>
            <a:off x="6258367" y="1092789"/>
            <a:ext cx="1262993" cy="751468"/>
          </a:xfrm>
          <a:prstGeom prst="rect">
            <a:avLst/>
          </a:prstGeom>
        </p:spPr>
      </p:pic>
      <p:pic>
        <p:nvPicPr>
          <p:cNvPr id="54" name="Immagine 53"/>
          <p:cNvPicPr>
            <a:picLocks noChangeAspect="1"/>
          </p:cNvPicPr>
          <p:nvPr/>
        </p:nvPicPr>
        <p:blipFill rotWithShape="1">
          <a:blip r:embed="rId11"/>
          <a:srcRect r="4756"/>
          <a:stretch/>
        </p:blipFill>
        <p:spPr>
          <a:xfrm>
            <a:off x="7597893" y="3281720"/>
            <a:ext cx="4449912" cy="300546"/>
          </a:xfrm>
          <a:prstGeom prst="rect">
            <a:avLst/>
          </a:prstGeom>
        </p:spPr>
      </p:pic>
      <p:cxnSp>
        <p:nvCxnSpPr>
          <p:cNvPr id="60" name="Connettore diritto 11">
            <a:extLst>
              <a:ext uri="{FF2B5EF4-FFF2-40B4-BE49-F238E27FC236}">
                <a16:creationId xmlns:a16="http://schemas.microsoft.com/office/drawing/2014/main" id="{366E9DE5-A9DB-44F8-B2EA-70DB45C44906}"/>
              </a:ext>
            </a:extLst>
          </p:cNvPr>
          <p:cNvCxnSpPr>
            <a:cxnSpLocks/>
          </p:cNvCxnSpPr>
          <p:nvPr/>
        </p:nvCxnSpPr>
        <p:spPr>
          <a:xfrm>
            <a:off x="7445160" y="2297301"/>
            <a:ext cx="3570" cy="3968032"/>
          </a:xfrm>
          <a:prstGeom prst="line">
            <a:avLst/>
          </a:prstGeom>
          <a:ln w="3810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4" name="Immagine 3"/>
          <p:cNvPicPr>
            <a:picLocks noChangeAspect="1"/>
          </p:cNvPicPr>
          <p:nvPr/>
        </p:nvPicPr>
        <p:blipFill>
          <a:blip r:embed="rId12"/>
          <a:stretch>
            <a:fillRect/>
          </a:stretch>
        </p:blipFill>
        <p:spPr>
          <a:xfrm>
            <a:off x="122962" y="6066665"/>
            <a:ext cx="1971525" cy="373219"/>
          </a:xfrm>
          <a:prstGeom prst="rect">
            <a:avLst/>
          </a:prstGeom>
        </p:spPr>
      </p:pic>
      <p:pic>
        <p:nvPicPr>
          <p:cNvPr id="30" name="Immagine 29"/>
          <p:cNvPicPr>
            <a:picLocks noChangeAspect="1"/>
          </p:cNvPicPr>
          <p:nvPr/>
        </p:nvPicPr>
        <p:blipFill rotWithShape="1">
          <a:blip r:embed="rId13">
            <a:extLst>
              <a:ext uri="{28A0092B-C50C-407E-A947-70E740481C1C}">
                <a14:useLocalDpi xmlns:a14="http://schemas.microsoft.com/office/drawing/2010/main" val="0"/>
              </a:ext>
            </a:extLst>
          </a:blip>
          <a:srcRect l="2474" t="10267" r="8367"/>
          <a:stretch/>
        </p:blipFill>
        <p:spPr>
          <a:xfrm>
            <a:off x="8213741" y="4315136"/>
            <a:ext cx="2981101" cy="1874590"/>
          </a:xfrm>
          <a:prstGeom prst="rect">
            <a:avLst/>
          </a:prstGeom>
        </p:spPr>
      </p:pic>
      <p:pic>
        <p:nvPicPr>
          <p:cNvPr id="6" name="Immagine 5">
            <a:extLst>
              <a:ext uri="{FF2B5EF4-FFF2-40B4-BE49-F238E27FC236}">
                <a16:creationId xmlns:a16="http://schemas.microsoft.com/office/drawing/2014/main" id="{3C946D20-324D-76FB-7172-A79499BBAF1F}"/>
              </a:ext>
            </a:extLst>
          </p:cNvPr>
          <p:cNvPicPr>
            <a:picLocks noChangeAspect="1"/>
          </p:cNvPicPr>
          <p:nvPr/>
        </p:nvPicPr>
        <p:blipFill>
          <a:blip r:embed="rId14"/>
          <a:stretch>
            <a:fillRect/>
          </a:stretch>
        </p:blipFill>
        <p:spPr>
          <a:xfrm>
            <a:off x="7801845" y="927012"/>
            <a:ext cx="3931475" cy="1079771"/>
          </a:xfrm>
          <a:prstGeom prst="rect">
            <a:avLst/>
          </a:prstGeom>
        </p:spPr>
      </p:pic>
    </p:spTree>
    <p:extLst>
      <p:ext uri="{BB962C8B-B14F-4D97-AF65-F5344CB8AC3E}">
        <p14:creationId xmlns:p14="http://schemas.microsoft.com/office/powerpoint/2010/main" val="146468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40" grpId="0" animBg="1"/>
      <p:bldP spid="41" grpId="0"/>
      <p:bldP spid="43" grpId="0" animBg="1"/>
      <p:bldP spid="45" grpId="0"/>
      <p:bldP spid="46" grpId="0" animBg="1"/>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Collective Effects in </a:t>
            </a:r>
            <a:r>
              <a:rPr lang="en-US" dirty="0" err="1"/>
              <a:t>Linacs</a:t>
            </a:r>
            <a:endParaRPr lang="en-US" dirty="0"/>
          </a:p>
        </p:txBody>
      </p:sp>
      <p:sp>
        <p:nvSpPr>
          <p:cNvPr id="3" name="CasellaDiTesto 2"/>
          <p:cNvSpPr txBox="1"/>
          <p:nvPr/>
        </p:nvSpPr>
        <p:spPr>
          <a:xfrm>
            <a:off x="360988" y="1023422"/>
            <a:ext cx="4514850" cy="369332"/>
          </a:xfrm>
          <a:prstGeom prst="rect">
            <a:avLst/>
          </a:prstGeom>
          <a:noFill/>
        </p:spPr>
        <p:txBody>
          <a:bodyPr wrap="square" rtlCol="0">
            <a:spAutoFit/>
          </a:bodyPr>
          <a:lstStyle/>
          <a:p>
            <a:r>
              <a:rPr lang="en-US" b="1" dirty="0">
                <a:solidFill>
                  <a:srgbClr val="C00000"/>
                </a:solidFill>
              </a:rPr>
              <a:t>Space Charge Forces</a:t>
            </a:r>
          </a:p>
        </p:txBody>
      </p:sp>
      <p:sp>
        <p:nvSpPr>
          <p:cNvPr id="4" name="CasellaDiTesto 3"/>
          <p:cNvSpPr txBox="1"/>
          <p:nvPr/>
        </p:nvSpPr>
        <p:spPr>
          <a:xfrm>
            <a:off x="6179804" y="1023422"/>
            <a:ext cx="2755521" cy="369332"/>
          </a:xfrm>
          <a:prstGeom prst="rect">
            <a:avLst/>
          </a:prstGeom>
          <a:noFill/>
        </p:spPr>
        <p:txBody>
          <a:bodyPr wrap="square" rtlCol="0">
            <a:spAutoFit/>
          </a:bodyPr>
          <a:lstStyle/>
          <a:p>
            <a:r>
              <a:rPr lang="en-US" b="1" dirty="0">
                <a:solidFill>
                  <a:srgbClr val="C00000"/>
                </a:solidFill>
              </a:rPr>
              <a:t>Wakefield Interaction</a:t>
            </a:r>
          </a:p>
        </p:txBody>
      </p:sp>
      <mc:AlternateContent xmlns:mc="http://schemas.openxmlformats.org/markup-compatibility/2006">
        <mc:Choice xmlns:a14="http://schemas.microsoft.com/office/drawing/2010/main" Requires="a14">
          <p:sp>
            <p:nvSpPr>
              <p:cNvPr id="5" name="CasellaDiTesto 4"/>
              <p:cNvSpPr txBox="1"/>
              <p:nvPr/>
            </p:nvSpPr>
            <p:spPr>
              <a:xfrm>
                <a:off x="117474" y="1361933"/>
                <a:ext cx="5818816" cy="1258743"/>
              </a:xfrm>
              <a:prstGeom prst="rect">
                <a:avLst/>
              </a:prstGeom>
              <a:noFill/>
            </p:spPr>
            <p:txBody>
              <a:bodyPr wrap="square" rtlCol="0">
                <a:spAutoFit/>
              </a:bodyPr>
              <a:lstStyle/>
              <a:p>
                <a:pPr marL="285750" indent="-285750">
                  <a:buFont typeface="Arial" panose="020B0604020202020204" pitchFamily="34" charset="0"/>
                  <a:buChar char="•"/>
                </a:pPr>
                <a:r>
                  <a:rPr lang="en-US" dirty="0"/>
                  <a:t>Beams consist of large ensembles of charged particles exerting mutual </a:t>
                </a:r>
                <a:r>
                  <a:rPr lang="en-US" b="1" dirty="0"/>
                  <a:t>repulsive</a:t>
                </a:r>
                <a:r>
                  <a:rPr lang="en-US" dirty="0"/>
                  <a:t> forces</a:t>
                </a:r>
              </a:p>
              <a:p>
                <a:pPr marL="285750" indent="-285750">
                  <a:buFont typeface="Arial" panose="020B0604020202020204" pitchFamily="34" charset="0"/>
                  <a:buChar char="•"/>
                </a:pPr>
                <a:r>
                  <a:rPr lang="en-US" dirty="0"/>
                  <a:t>For two particles at distance </a:t>
                </a:r>
                <a14:m>
                  <m:oMath xmlns:m="http://schemas.openxmlformats.org/officeDocument/2006/math">
                    <m:r>
                      <a:rPr lang="en-US" b="0" i="1" smtClean="0">
                        <a:latin typeface="Cambria Math" panose="02040503050406030204" pitchFamily="18" charset="0"/>
                      </a:rPr>
                      <m:t>𝑟</m:t>
                    </m:r>
                  </m:oMath>
                </a14:m>
                <a:r>
                  <a:rPr lang="en-US" dirty="0"/>
                  <a:t> traveling with velocity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𝑐</m:t>
                    </m:r>
                  </m:oMath>
                </a14:m>
                <a:r>
                  <a:rPr lang="en-US" dirty="0"/>
                  <a:t> one has the radial force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2</m:t>
                            </m:r>
                          </m:sup>
                        </m:sSup>
                      </m:e>
                    </m:rad>
                  </m:oMath>
                </a14:m>
                <a:r>
                  <a:rPr lang="en-US" dirty="0"/>
                  <a:t>)</a:t>
                </a:r>
              </a:p>
            </p:txBody>
          </p:sp>
        </mc:Choice>
        <mc:Fallback>
          <p:sp>
            <p:nvSpPr>
              <p:cNvPr id="5" name="CasellaDiTesto 4"/>
              <p:cNvSpPr txBox="1">
                <a:spLocks noRot="1" noChangeAspect="1" noMove="1" noResize="1" noEditPoints="1" noAdjustHandles="1" noChangeArrowheads="1" noChangeShapeType="1" noTextEdit="1"/>
              </p:cNvSpPr>
              <p:nvPr/>
            </p:nvSpPr>
            <p:spPr>
              <a:xfrm>
                <a:off x="117474" y="1361933"/>
                <a:ext cx="5818816" cy="1258743"/>
              </a:xfrm>
              <a:prstGeom prst="rect">
                <a:avLst/>
              </a:prstGeom>
              <a:blipFill>
                <a:blip r:embed="rId3"/>
                <a:stretch>
                  <a:fillRect l="-628" t="-2415" r="-209" b="-5797"/>
                </a:stretch>
              </a:blipFill>
            </p:spPr>
            <p:txBody>
              <a:bodyPr/>
              <a:lstStyle/>
              <a:p>
                <a:r>
                  <a:rPr lang="en-US">
                    <a:noFill/>
                  </a:rPr>
                  <a:t> </a:t>
                </a:r>
              </a:p>
            </p:txBody>
          </p:sp>
        </mc:Fallback>
      </mc:AlternateContent>
      <p:pic>
        <p:nvPicPr>
          <p:cNvPr id="8" name="Immagine 7"/>
          <p:cNvPicPr>
            <a:picLocks noChangeAspect="1"/>
          </p:cNvPicPr>
          <p:nvPr/>
        </p:nvPicPr>
        <p:blipFill>
          <a:blip r:embed="rId4"/>
          <a:stretch>
            <a:fillRect/>
          </a:stretch>
        </p:blipFill>
        <p:spPr>
          <a:xfrm>
            <a:off x="3734646" y="2672625"/>
            <a:ext cx="1511802" cy="1200069"/>
          </a:xfrm>
          <a:prstGeom prst="rect">
            <a:avLst/>
          </a:prstGeom>
        </p:spPr>
      </p:pic>
      <p:sp>
        <p:nvSpPr>
          <p:cNvPr id="9" name="CasellaDiTesto 8"/>
          <p:cNvSpPr txBox="1"/>
          <p:nvPr/>
        </p:nvSpPr>
        <p:spPr>
          <a:xfrm>
            <a:off x="117474" y="3836798"/>
            <a:ext cx="5128974" cy="646331"/>
          </a:xfrm>
          <a:prstGeom prst="rect">
            <a:avLst/>
          </a:prstGeom>
          <a:noFill/>
        </p:spPr>
        <p:txBody>
          <a:bodyPr wrap="square" rtlCol="0">
            <a:spAutoFit/>
          </a:bodyPr>
          <a:lstStyle/>
          <a:p>
            <a:pPr marL="285750" indent="-285750">
              <a:buFont typeface="Arial" panose="020B0604020202020204" pitchFamily="34" charset="0"/>
              <a:buChar char="•"/>
            </a:pPr>
            <a:r>
              <a:rPr lang="en-US" dirty="0"/>
              <a:t>For an </a:t>
            </a:r>
            <a:r>
              <a:rPr lang="en-US" b="1" dirty="0"/>
              <a:t>arbitrary distribution</a:t>
            </a:r>
            <a:r>
              <a:rPr lang="en-US" dirty="0"/>
              <a:t>, the strength of the force depends on both its </a:t>
            </a:r>
            <a:r>
              <a:rPr lang="en-US" i="1" dirty="0"/>
              <a:t>shape</a:t>
            </a:r>
            <a:r>
              <a:rPr lang="en-US" dirty="0"/>
              <a:t> and </a:t>
            </a:r>
            <a:r>
              <a:rPr lang="en-US" i="1" dirty="0"/>
              <a:t>size</a:t>
            </a:r>
          </a:p>
        </p:txBody>
      </p:sp>
      <p:sp>
        <p:nvSpPr>
          <p:cNvPr id="10" name="CasellaDiTesto 9">
            <a:extLst>
              <a:ext uri="{FF2B5EF4-FFF2-40B4-BE49-F238E27FC236}">
                <a16:creationId xmlns:a16="http://schemas.microsoft.com/office/drawing/2014/main" id="{B160D936-AA2A-4B2D-AFDB-DC796D51483A}"/>
              </a:ext>
            </a:extLst>
          </p:cNvPr>
          <p:cNvSpPr txBox="1"/>
          <p:nvPr/>
        </p:nvSpPr>
        <p:spPr>
          <a:xfrm>
            <a:off x="447674" y="5156801"/>
            <a:ext cx="5103297" cy="1200329"/>
          </a:xfrm>
          <a:prstGeom prst="rect">
            <a:avLst/>
          </a:prstGeom>
          <a:noFill/>
        </p:spPr>
        <p:txBody>
          <a:bodyPr wrap="square" rtlCol="0">
            <a:spAutoFit/>
          </a:bodyPr>
          <a:lstStyle/>
          <a:p>
            <a:r>
              <a:rPr lang="en-US" b="1" dirty="0">
                <a:solidFill>
                  <a:srgbClr val="C00000"/>
                </a:solidFill>
              </a:rPr>
              <a:t>Space charge forces – PIC Methods</a:t>
            </a:r>
          </a:p>
          <a:p>
            <a:pPr marL="342900" indent="-342900">
              <a:buFont typeface="+mj-lt"/>
              <a:buAutoNum type="arabicPeriod"/>
            </a:pPr>
            <a:r>
              <a:rPr lang="en-US" dirty="0"/>
              <a:t>Solve </a:t>
            </a:r>
            <a:r>
              <a:rPr lang="en-US" i="1" dirty="0"/>
              <a:t>Poisson equation</a:t>
            </a:r>
            <a:r>
              <a:rPr lang="en-US" dirty="0"/>
              <a:t> in the beam frame</a:t>
            </a:r>
          </a:p>
          <a:p>
            <a:pPr marL="342900" indent="-342900">
              <a:buFont typeface="+mj-lt"/>
              <a:buAutoNum type="arabicPeriod"/>
            </a:pPr>
            <a:r>
              <a:rPr lang="en-US" i="1" dirty="0"/>
              <a:t>Lorentz field transformation</a:t>
            </a:r>
            <a:r>
              <a:rPr lang="en-US" dirty="0"/>
              <a:t> in the lab frame</a:t>
            </a:r>
          </a:p>
          <a:p>
            <a:pPr marL="342900" indent="-342900">
              <a:buFont typeface="+mj-lt"/>
              <a:buAutoNum type="arabicPeriod"/>
            </a:pPr>
            <a:r>
              <a:rPr lang="en-US" i="1" dirty="0"/>
              <a:t>Integration</a:t>
            </a:r>
            <a:r>
              <a:rPr lang="en-US" dirty="0"/>
              <a:t> of the equations of motion</a:t>
            </a:r>
          </a:p>
        </p:txBody>
      </p:sp>
      <p:sp>
        <p:nvSpPr>
          <p:cNvPr id="11" name="CasellaDiTesto 10">
            <a:extLst>
              <a:ext uri="{FF2B5EF4-FFF2-40B4-BE49-F238E27FC236}">
                <a16:creationId xmlns:a16="http://schemas.microsoft.com/office/drawing/2014/main" id="{E0954203-C0F5-4431-985F-58D4E37739CA}"/>
              </a:ext>
            </a:extLst>
          </p:cNvPr>
          <p:cNvSpPr txBox="1"/>
          <p:nvPr/>
        </p:nvSpPr>
        <p:spPr>
          <a:xfrm>
            <a:off x="6466616" y="5156801"/>
            <a:ext cx="5153884" cy="1200329"/>
          </a:xfrm>
          <a:prstGeom prst="rect">
            <a:avLst/>
          </a:prstGeom>
          <a:noFill/>
        </p:spPr>
        <p:txBody>
          <a:bodyPr wrap="square" rtlCol="0">
            <a:spAutoFit/>
          </a:bodyPr>
          <a:lstStyle/>
          <a:p>
            <a:r>
              <a:rPr lang="en-US" b="1" dirty="0">
                <a:solidFill>
                  <a:srgbClr val="C00000"/>
                </a:solidFill>
              </a:rPr>
              <a:t>Wakefield interaction – Convolution integral</a:t>
            </a:r>
          </a:p>
          <a:p>
            <a:pPr marL="342900" indent="-342900">
              <a:buFont typeface="+mj-lt"/>
              <a:buAutoNum type="arabicPeriod"/>
            </a:pPr>
            <a:r>
              <a:rPr lang="en-US" dirty="0"/>
              <a:t>Knowledge of the wake-function</a:t>
            </a:r>
          </a:p>
          <a:p>
            <a:pPr marL="342900" indent="-342900">
              <a:buFont typeface="+mj-lt"/>
              <a:buAutoNum type="arabicPeriod"/>
            </a:pPr>
            <a:r>
              <a:rPr lang="en-US" dirty="0"/>
              <a:t>Calculate the </a:t>
            </a:r>
            <a:r>
              <a:rPr lang="en-US" i="1" dirty="0"/>
              <a:t>wake-potential</a:t>
            </a:r>
            <a:r>
              <a:rPr lang="en-US" dirty="0"/>
              <a:t> (convolution integral with the current)</a:t>
            </a:r>
          </a:p>
        </p:txBody>
      </p:sp>
      <p:sp>
        <p:nvSpPr>
          <p:cNvPr id="12" name="Rettangolo 11"/>
          <p:cNvSpPr/>
          <p:nvPr/>
        </p:nvSpPr>
        <p:spPr>
          <a:xfrm>
            <a:off x="447674" y="5156800"/>
            <a:ext cx="4996486" cy="12587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ttangolo 12"/>
          <p:cNvSpPr/>
          <p:nvPr/>
        </p:nvSpPr>
        <p:spPr>
          <a:xfrm>
            <a:off x="6395040" y="5159376"/>
            <a:ext cx="5120796" cy="122182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Connettore 1 14"/>
          <p:cNvCxnSpPr/>
          <p:nvPr/>
        </p:nvCxnSpPr>
        <p:spPr>
          <a:xfrm flipH="1" flipV="1">
            <a:off x="6034134" y="1101978"/>
            <a:ext cx="33088" cy="507602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Immagine 16"/>
          <p:cNvPicPr>
            <a:picLocks noChangeAspect="1"/>
          </p:cNvPicPr>
          <p:nvPr/>
        </p:nvPicPr>
        <p:blipFill>
          <a:blip r:embed="rId5"/>
          <a:stretch>
            <a:fillRect/>
          </a:stretch>
        </p:blipFill>
        <p:spPr>
          <a:xfrm>
            <a:off x="6732261" y="3445106"/>
            <a:ext cx="2233934" cy="453184"/>
          </a:xfrm>
          <a:prstGeom prst="rect">
            <a:avLst/>
          </a:prstGeom>
        </p:spPr>
      </p:pic>
      <p:pic>
        <p:nvPicPr>
          <p:cNvPr id="18" name="Immagine 17"/>
          <p:cNvPicPr>
            <a:picLocks noChangeAspect="1"/>
          </p:cNvPicPr>
          <p:nvPr/>
        </p:nvPicPr>
        <p:blipFill>
          <a:blip r:embed="rId6"/>
          <a:stretch>
            <a:fillRect/>
          </a:stretch>
        </p:blipFill>
        <p:spPr>
          <a:xfrm>
            <a:off x="6624108" y="3995598"/>
            <a:ext cx="1466794" cy="936558"/>
          </a:xfrm>
          <a:prstGeom prst="rect">
            <a:avLst/>
          </a:prstGeom>
        </p:spPr>
      </p:pic>
      <mc:AlternateContent xmlns:mc="http://schemas.openxmlformats.org/markup-compatibility/2006">
        <mc:Choice xmlns:a14="http://schemas.microsoft.com/office/drawing/2010/main" Requires="a14">
          <p:sp>
            <p:nvSpPr>
              <p:cNvPr id="21" name="CasellaDiTesto 20"/>
              <p:cNvSpPr txBox="1"/>
              <p:nvPr/>
            </p:nvSpPr>
            <p:spPr>
              <a:xfrm>
                <a:off x="6197979" y="1344448"/>
                <a:ext cx="589242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Field generated by the beam, </a:t>
                </a:r>
                <a:r>
                  <a:rPr lang="en-US" b="1" dirty="0"/>
                  <a:t>diffracted</a:t>
                </a:r>
                <a:r>
                  <a:rPr lang="en-US" dirty="0"/>
                  <a:t> by the surrounding environment and acting back on the beam itself</a:t>
                </a:r>
              </a:p>
              <a:p>
                <a:pPr marL="285750" indent="-285750">
                  <a:buFont typeface="Arial" panose="020B0604020202020204" pitchFamily="34" charset="0"/>
                  <a:buChar char="•"/>
                </a:pPr>
                <a:r>
                  <a:rPr lang="en-US" b="1" dirty="0"/>
                  <a:t>Causality</a:t>
                </a:r>
                <a:r>
                  <a:rPr lang="en-US" dirty="0"/>
                  <a:t>: for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→1</m:t>
                    </m:r>
                  </m:oMath>
                </a14:m>
                <a:r>
                  <a:rPr lang="en-US" dirty="0"/>
                  <a:t> the self-field acts behind the source</a:t>
                </a:r>
              </a:p>
              <a:p>
                <a:pPr marL="285750" indent="-285750">
                  <a:buFont typeface="Arial" panose="020B0604020202020204" pitchFamily="34" charset="0"/>
                  <a:buChar char="•"/>
                </a:pPr>
                <a:r>
                  <a:rPr lang="en-US" dirty="0"/>
                  <a:t>Responsible for </a:t>
                </a:r>
                <a:r>
                  <a:rPr lang="en-US" i="1" dirty="0"/>
                  <a:t>energy spread</a:t>
                </a:r>
                <a:r>
                  <a:rPr lang="en-US" dirty="0"/>
                  <a:t> and </a:t>
                </a:r>
                <a:r>
                  <a:rPr lang="en-US" i="1" dirty="0"/>
                  <a:t>transverse deflection</a:t>
                </a:r>
              </a:p>
            </p:txBody>
          </p:sp>
        </mc:Choice>
        <mc:Fallback>
          <p:sp>
            <p:nvSpPr>
              <p:cNvPr id="21" name="CasellaDiTesto 20"/>
              <p:cNvSpPr txBox="1">
                <a:spLocks noRot="1" noChangeAspect="1" noMove="1" noResize="1" noEditPoints="1" noAdjustHandles="1" noChangeArrowheads="1" noChangeShapeType="1" noTextEdit="1"/>
              </p:cNvSpPr>
              <p:nvPr/>
            </p:nvSpPr>
            <p:spPr>
              <a:xfrm>
                <a:off x="6197979" y="1344448"/>
                <a:ext cx="5892421" cy="2031325"/>
              </a:xfrm>
              <a:prstGeom prst="rect">
                <a:avLst/>
              </a:prstGeom>
              <a:blipFill>
                <a:blip r:embed="rId7"/>
                <a:stretch>
                  <a:fillRect l="-725" t="-1802" b="-3904"/>
                </a:stretch>
              </a:blipFill>
            </p:spPr>
            <p:txBody>
              <a:bodyPr/>
              <a:lstStyle/>
              <a:p>
                <a:r>
                  <a:rPr lang="en-US">
                    <a:noFill/>
                  </a:rPr>
                  <a:t> </a:t>
                </a:r>
              </a:p>
            </p:txBody>
          </p:sp>
        </mc:Fallback>
      </mc:AlternateContent>
      <p:pic>
        <p:nvPicPr>
          <p:cNvPr id="22" name="Immagine 21"/>
          <p:cNvPicPr>
            <a:picLocks noChangeAspect="1"/>
          </p:cNvPicPr>
          <p:nvPr/>
        </p:nvPicPr>
        <p:blipFill>
          <a:blip r:embed="rId8"/>
          <a:stretch>
            <a:fillRect/>
          </a:stretch>
        </p:blipFill>
        <p:spPr>
          <a:xfrm>
            <a:off x="9154397" y="3135831"/>
            <a:ext cx="2082505" cy="1114431"/>
          </a:xfrm>
          <a:prstGeom prst="rect">
            <a:avLst/>
          </a:prstGeom>
        </p:spPr>
      </p:pic>
      <p:sp>
        <p:nvSpPr>
          <p:cNvPr id="29" name="Segnaposto numero diapositiva 28"/>
          <p:cNvSpPr>
            <a:spLocks noGrp="1"/>
          </p:cNvSpPr>
          <p:nvPr>
            <p:ph type="sldNum" sz="quarter" idx="12"/>
          </p:nvPr>
        </p:nvSpPr>
        <p:spPr/>
        <p:txBody>
          <a:bodyPr/>
          <a:lstStyle/>
          <a:p>
            <a:fld id="{B0043FEA-55C3-4395-962E-F0BE92B1849C}" type="slidenum">
              <a:rPr lang="it-IT" smtClean="0"/>
              <a:t>23</a:t>
            </a:fld>
            <a:endParaRPr lang="it-IT"/>
          </a:p>
        </p:txBody>
      </p:sp>
      <p:pic>
        <p:nvPicPr>
          <p:cNvPr id="30" name="Immagine 29"/>
          <p:cNvPicPr>
            <a:picLocks noChangeAspect="1"/>
          </p:cNvPicPr>
          <p:nvPr/>
        </p:nvPicPr>
        <p:blipFill>
          <a:blip r:embed="rId9"/>
          <a:stretch>
            <a:fillRect/>
          </a:stretch>
        </p:blipFill>
        <p:spPr>
          <a:xfrm>
            <a:off x="611159" y="2959187"/>
            <a:ext cx="2975994" cy="643987"/>
          </a:xfrm>
          <a:prstGeom prst="rect">
            <a:avLst/>
          </a:prstGeom>
        </p:spPr>
      </p:pic>
      <p:pic>
        <p:nvPicPr>
          <p:cNvPr id="31" name="Immagine 30"/>
          <p:cNvPicPr>
            <a:picLocks noChangeAspect="1"/>
          </p:cNvPicPr>
          <p:nvPr/>
        </p:nvPicPr>
        <p:blipFill>
          <a:blip r:embed="rId10"/>
          <a:stretch>
            <a:fillRect/>
          </a:stretch>
        </p:blipFill>
        <p:spPr>
          <a:xfrm>
            <a:off x="4099502" y="4479022"/>
            <a:ext cx="1639645" cy="315487"/>
          </a:xfrm>
          <a:prstGeom prst="rect">
            <a:avLst/>
          </a:prstGeom>
        </p:spPr>
      </p:pic>
      <p:pic>
        <p:nvPicPr>
          <p:cNvPr id="32" name="Immagine 31"/>
          <p:cNvPicPr>
            <a:picLocks noChangeAspect="1"/>
          </p:cNvPicPr>
          <p:nvPr/>
        </p:nvPicPr>
        <p:blipFill>
          <a:blip r:embed="rId11"/>
          <a:stretch>
            <a:fillRect/>
          </a:stretch>
        </p:blipFill>
        <p:spPr>
          <a:xfrm>
            <a:off x="9154397" y="4744221"/>
            <a:ext cx="2056551" cy="187935"/>
          </a:xfrm>
          <a:prstGeom prst="rect">
            <a:avLst/>
          </a:prstGeom>
        </p:spPr>
      </p:pic>
      <p:pic>
        <p:nvPicPr>
          <p:cNvPr id="33" name="Immagine 32"/>
          <p:cNvPicPr>
            <a:picLocks noChangeAspect="1"/>
          </p:cNvPicPr>
          <p:nvPr/>
        </p:nvPicPr>
        <p:blipFill>
          <a:blip r:embed="rId12"/>
          <a:stretch>
            <a:fillRect/>
          </a:stretch>
        </p:blipFill>
        <p:spPr>
          <a:xfrm>
            <a:off x="9154397" y="4420494"/>
            <a:ext cx="1944750" cy="269469"/>
          </a:xfrm>
          <a:prstGeom prst="rect">
            <a:avLst/>
          </a:prstGeom>
        </p:spPr>
      </p:pic>
      <p:sp>
        <p:nvSpPr>
          <p:cNvPr id="6" name="CasellaDiTesto 5"/>
          <p:cNvSpPr txBox="1"/>
          <p:nvPr/>
        </p:nvSpPr>
        <p:spPr>
          <a:xfrm>
            <a:off x="9758057" y="4037966"/>
            <a:ext cx="1633537" cy="253916"/>
          </a:xfrm>
          <a:prstGeom prst="rect">
            <a:avLst/>
          </a:prstGeom>
          <a:noFill/>
        </p:spPr>
        <p:txBody>
          <a:bodyPr wrap="square" rtlCol="0">
            <a:spAutoFit/>
          </a:bodyPr>
          <a:lstStyle/>
          <a:p>
            <a:r>
              <a:rPr lang="en-US" sz="1050" i="1" dirty="0"/>
              <a:t>Courtesy of M. </a:t>
            </a:r>
            <a:r>
              <a:rPr lang="en-US" sz="1050" i="1" dirty="0" err="1"/>
              <a:t>Migliorati</a:t>
            </a:r>
            <a:endParaRPr lang="it-IT" sz="1050" i="1" dirty="0"/>
          </a:p>
        </p:txBody>
      </p:sp>
    </p:spTree>
    <p:extLst>
      <p:ext uri="{BB962C8B-B14F-4D97-AF65-F5344CB8AC3E}">
        <p14:creationId xmlns:p14="http://schemas.microsoft.com/office/powerpoint/2010/main" val="33806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3E6E5B71-A331-4CA0-9C15-0FFAAB6A9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444" y="3634835"/>
            <a:ext cx="3743227" cy="2339517"/>
          </a:xfrm>
          <a:prstGeom prst="rect">
            <a:avLst/>
          </a:prstGeom>
        </p:spPr>
      </p:pic>
      <p:sp>
        <p:nvSpPr>
          <p:cNvPr id="2" name="Titolo 1">
            <a:extLst>
              <a:ext uri="{FF2B5EF4-FFF2-40B4-BE49-F238E27FC236}">
                <a16:creationId xmlns:a16="http://schemas.microsoft.com/office/drawing/2014/main" id="{AE0D1E43-EDE4-4899-909C-9147B7BD167D}"/>
              </a:ext>
            </a:extLst>
          </p:cNvPr>
          <p:cNvSpPr>
            <a:spLocks noGrp="1"/>
          </p:cNvSpPr>
          <p:nvPr>
            <p:ph type="title"/>
          </p:nvPr>
        </p:nvSpPr>
        <p:spPr/>
        <p:txBody>
          <a:bodyPr/>
          <a:lstStyle/>
          <a:p>
            <a:r>
              <a:rPr lang="en-US" dirty="0"/>
              <a:t>Modeling Wakefield Effects (2)</a:t>
            </a:r>
          </a:p>
        </p:txBody>
      </p:sp>
      <p:sp>
        <p:nvSpPr>
          <p:cNvPr id="3" name="Segnaposto numero diapositiva 2">
            <a:extLst>
              <a:ext uri="{FF2B5EF4-FFF2-40B4-BE49-F238E27FC236}">
                <a16:creationId xmlns:a16="http://schemas.microsoft.com/office/drawing/2014/main" id="{3112E844-2AB1-4453-8870-C75E3BBBC5A6}"/>
              </a:ext>
            </a:extLst>
          </p:cNvPr>
          <p:cNvSpPr>
            <a:spLocks noGrp="1"/>
          </p:cNvSpPr>
          <p:nvPr>
            <p:ph type="sldNum" sz="quarter" idx="12"/>
          </p:nvPr>
        </p:nvSpPr>
        <p:spPr/>
        <p:txBody>
          <a:bodyPr/>
          <a:lstStyle/>
          <a:p>
            <a:fld id="{62EE6E3B-1986-4A06-9D04-53EACBB36779}" type="slidenum">
              <a:rPr lang="en-US" smtClean="0"/>
              <a:t>24</a:t>
            </a:fld>
            <a:endParaRPr lang="en-US" dirty="0"/>
          </a:p>
        </p:txBody>
      </p:sp>
      <p:cxnSp>
        <p:nvCxnSpPr>
          <p:cNvPr id="12" name="Connettore diritto 11">
            <a:extLst>
              <a:ext uri="{FF2B5EF4-FFF2-40B4-BE49-F238E27FC236}">
                <a16:creationId xmlns:a16="http://schemas.microsoft.com/office/drawing/2014/main" id="{366E9DE5-A9DB-44F8-B2EA-70DB45C44906}"/>
              </a:ext>
            </a:extLst>
          </p:cNvPr>
          <p:cNvCxnSpPr/>
          <p:nvPr/>
        </p:nvCxnSpPr>
        <p:spPr>
          <a:xfrm>
            <a:off x="5679503" y="2292443"/>
            <a:ext cx="6922" cy="4086132"/>
          </a:xfrm>
          <a:prstGeom prst="line">
            <a:avLst/>
          </a:prstGeom>
          <a:ln w="38100">
            <a:solidFill>
              <a:schemeClr val="accent2"/>
            </a:solidFill>
          </a:ln>
        </p:spPr>
        <p:style>
          <a:lnRef idx="1">
            <a:schemeClr val="accent3"/>
          </a:lnRef>
          <a:fillRef idx="0">
            <a:schemeClr val="accent3"/>
          </a:fillRef>
          <a:effectRef idx="0">
            <a:schemeClr val="accent3"/>
          </a:effectRef>
          <a:fontRef idx="minor">
            <a:schemeClr val="tx1"/>
          </a:fontRef>
        </p:style>
      </p:cxnSp>
      <p:sp>
        <p:nvSpPr>
          <p:cNvPr id="13" name="CasellaDiTesto 12">
            <a:extLst>
              <a:ext uri="{FF2B5EF4-FFF2-40B4-BE49-F238E27FC236}">
                <a16:creationId xmlns:a16="http://schemas.microsoft.com/office/drawing/2014/main" id="{C6F81DF7-7EC6-461C-A3D1-ECF4EC65FD8C}"/>
              </a:ext>
            </a:extLst>
          </p:cNvPr>
          <p:cNvSpPr txBox="1"/>
          <p:nvPr/>
        </p:nvSpPr>
        <p:spPr>
          <a:xfrm>
            <a:off x="899917" y="6000518"/>
            <a:ext cx="4185889" cy="523220"/>
          </a:xfrm>
          <a:prstGeom prst="rect">
            <a:avLst/>
          </a:prstGeom>
          <a:noFill/>
        </p:spPr>
        <p:txBody>
          <a:bodyPr wrap="square" rtlCol="0">
            <a:spAutoFit/>
          </a:bodyPr>
          <a:lstStyle/>
          <a:p>
            <a:r>
              <a:rPr lang="en-US" sz="1400" i="1" dirty="0"/>
              <a:t>Energy spread induced by the longitudinal SRWF in a </a:t>
            </a:r>
            <a:r>
              <a:rPr lang="en-US" sz="1400" i="1" dirty="0" err="1"/>
              <a:t>linac</a:t>
            </a:r>
            <a:r>
              <a:rPr lang="en-US" sz="1400" i="1" dirty="0"/>
              <a:t> section (longitudinal phase space)</a:t>
            </a:r>
          </a:p>
        </p:txBody>
      </p:sp>
      <p:sp>
        <p:nvSpPr>
          <p:cNvPr id="14" name="CasellaDiTesto 13">
            <a:extLst>
              <a:ext uri="{FF2B5EF4-FFF2-40B4-BE49-F238E27FC236}">
                <a16:creationId xmlns:a16="http://schemas.microsoft.com/office/drawing/2014/main" id="{382C2D5F-5A45-442A-87AE-0FBC242E8138}"/>
              </a:ext>
            </a:extLst>
          </p:cNvPr>
          <p:cNvSpPr txBox="1"/>
          <p:nvPr/>
        </p:nvSpPr>
        <p:spPr>
          <a:xfrm>
            <a:off x="6750292" y="6005870"/>
            <a:ext cx="4606981" cy="523220"/>
          </a:xfrm>
          <a:prstGeom prst="rect">
            <a:avLst/>
          </a:prstGeom>
          <a:noFill/>
        </p:spPr>
        <p:txBody>
          <a:bodyPr wrap="square" rtlCol="0">
            <a:spAutoFit/>
          </a:bodyPr>
          <a:lstStyle/>
          <a:p>
            <a:r>
              <a:rPr lang="en-US" sz="1400" i="1" dirty="0"/>
              <a:t>Misaligned </a:t>
            </a:r>
            <a:r>
              <a:rPr lang="en-US" sz="1400" i="1" dirty="0" err="1"/>
              <a:t>linac</a:t>
            </a:r>
            <a:r>
              <a:rPr lang="en-US" sz="1400" i="1" dirty="0"/>
              <a:t> section: the beam propagates off axis exciting dipole wakes which cause emittance growth</a:t>
            </a:r>
          </a:p>
        </p:txBody>
      </p:sp>
      <p:sp>
        <p:nvSpPr>
          <p:cNvPr id="20" name="CasellaDiTesto 19">
            <a:extLst>
              <a:ext uri="{FF2B5EF4-FFF2-40B4-BE49-F238E27FC236}">
                <a16:creationId xmlns:a16="http://schemas.microsoft.com/office/drawing/2014/main" id="{49AA67DE-9B0A-4E51-AA8B-D87A9DC527B2}"/>
              </a:ext>
            </a:extLst>
          </p:cNvPr>
          <p:cNvSpPr txBox="1"/>
          <p:nvPr/>
        </p:nvSpPr>
        <p:spPr>
          <a:xfrm>
            <a:off x="5852582" y="2311372"/>
            <a:ext cx="3478768" cy="369332"/>
          </a:xfrm>
          <a:prstGeom prst="rect">
            <a:avLst/>
          </a:prstGeom>
          <a:noFill/>
        </p:spPr>
        <p:txBody>
          <a:bodyPr wrap="square" rtlCol="0">
            <a:spAutoFit/>
          </a:bodyPr>
          <a:lstStyle/>
          <a:p>
            <a:r>
              <a:rPr lang="en-US" b="1" dirty="0">
                <a:solidFill>
                  <a:srgbClr val="C00000"/>
                </a:solidFill>
              </a:rPr>
              <a:t>Transverse interaction</a:t>
            </a:r>
          </a:p>
        </p:txBody>
      </p:sp>
      <p:grpSp>
        <p:nvGrpSpPr>
          <p:cNvPr id="29" name="Gruppo 28"/>
          <p:cNvGrpSpPr/>
          <p:nvPr/>
        </p:nvGrpSpPr>
        <p:grpSpPr>
          <a:xfrm>
            <a:off x="945827" y="3634835"/>
            <a:ext cx="3753862" cy="2346163"/>
            <a:chOff x="112600" y="1711073"/>
            <a:chExt cx="3753862" cy="2346163"/>
          </a:xfrm>
        </p:grpSpPr>
        <p:pic>
          <p:nvPicPr>
            <p:cNvPr id="7" name="Immagine 6">
              <a:extLst>
                <a:ext uri="{FF2B5EF4-FFF2-40B4-BE49-F238E27FC236}">
                  <a16:creationId xmlns:a16="http://schemas.microsoft.com/office/drawing/2014/main" id="{10FA5A7A-64BC-4771-886C-B63EEF4A8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00" y="1711073"/>
              <a:ext cx="3753862" cy="2346163"/>
            </a:xfrm>
            <a:prstGeom prst="rect">
              <a:avLst/>
            </a:prstGeom>
          </p:spPr>
        </p:pic>
        <p:cxnSp>
          <p:nvCxnSpPr>
            <p:cNvPr id="5" name="Connettore 2 4"/>
            <p:cNvCxnSpPr/>
            <p:nvPr/>
          </p:nvCxnSpPr>
          <p:spPr>
            <a:xfrm flipH="1" flipV="1">
              <a:off x="942225" y="2131264"/>
              <a:ext cx="182616" cy="266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730319" y="2398169"/>
              <a:ext cx="853940" cy="319031"/>
            </a:xfrm>
            <a:prstGeom prst="rect">
              <a:avLst/>
            </a:prstGeom>
            <a:noFill/>
            <a:ln>
              <a:solidFill>
                <a:schemeClr val="tx1"/>
              </a:solidFill>
            </a:ln>
          </p:spPr>
          <p:txBody>
            <a:bodyPr wrap="square" rtlCol="0">
              <a:spAutoFit/>
            </a:bodyPr>
            <a:lstStyle/>
            <a:p>
              <a:pPr algn="ctr"/>
              <a:r>
                <a:rPr lang="en-US" sz="1400" dirty="0"/>
                <a:t>Injection</a:t>
              </a:r>
            </a:p>
          </p:txBody>
        </p:sp>
        <p:cxnSp>
          <p:nvCxnSpPr>
            <p:cNvPr id="25" name="Connettore 2 24"/>
            <p:cNvCxnSpPr/>
            <p:nvPr/>
          </p:nvCxnSpPr>
          <p:spPr>
            <a:xfrm>
              <a:off x="2276782" y="2717200"/>
              <a:ext cx="224080" cy="223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1836108" y="2403795"/>
              <a:ext cx="992630" cy="307777"/>
            </a:xfrm>
            <a:prstGeom prst="rect">
              <a:avLst/>
            </a:prstGeom>
            <a:noFill/>
            <a:ln>
              <a:solidFill>
                <a:schemeClr val="tx1"/>
              </a:solidFill>
            </a:ln>
          </p:spPr>
          <p:txBody>
            <a:bodyPr wrap="square" rtlCol="0">
              <a:spAutoFit/>
            </a:bodyPr>
            <a:lstStyle/>
            <a:p>
              <a:pPr algn="ctr"/>
              <a:r>
                <a:rPr lang="en-US" sz="1400" dirty="0"/>
                <a:t>Extraction</a:t>
              </a:r>
            </a:p>
          </p:txBody>
        </p:sp>
      </p:grpSp>
      <p:sp>
        <p:nvSpPr>
          <p:cNvPr id="19" name="CasellaDiTesto 18">
            <a:extLst>
              <a:ext uri="{FF2B5EF4-FFF2-40B4-BE49-F238E27FC236}">
                <a16:creationId xmlns:a16="http://schemas.microsoft.com/office/drawing/2014/main" id="{D3BF5E30-4AC6-454D-B298-303AD27C7DFC}"/>
              </a:ext>
            </a:extLst>
          </p:cNvPr>
          <p:cNvSpPr txBox="1"/>
          <p:nvPr/>
        </p:nvSpPr>
        <p:spPr>
          <a:xfrm>
            <a:off x="280012" y="2311372"/>
            <a:ext cx="3478768" cy="369332"/>
          </a:xfrm>
          <a:prstGeom prst="rect">
            <a:avLst/>
          </a:prstGeom>
          <a:noFill/>
        </p:spPr>
        <p:txBody>
          <a:bodyPr wrap="square" rtlCol="0">
            <a:spAutoFit/>
          </a:bodyPr>
          <a:lstStyle/>
          <a:p>
            <a:r>
              <a:rPr lang="en-US" b="1" dirty="0">
                <a:solidFill>
                  <a:srgbClr val="C00000"/>
                </a:solidFill>
              </a:rPr>
              <a:t>Longitudinal interaction</a:t>
            </a:r>
          </a:p>
        </p:txBody>
      </p:sp>
      <mc:AlternateContent xmlns:mc="http://schemas.openxmlformats.org/markup-compatibility/2006">
        <mc:Choice xmlns:a14="http://schemas.microsoft.com/office/drawing/2010/main" Requires="a14">
          <p:sp>
            <p:nvSpPr>
              <p:cNvPr id="30" name="Rettangolo 29"/>
              <p:cNvSpPr/>
              <p:nvPr/>
            </p:nvSpPr>
            <p:spPr>
              <a:xfrm>
                <a:off x="5886450" y="2618920"/>
                <a:ext cx="5913755" cy="646331"/>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5 </m:t>
                    </m:r>
                    <m:r>
                      <m:rPr>
                        <m:sty m:val="p"/>
                      </m:rPr>
                      <a:rPr lang="en-US" i="0" dirty="0" smtClean="0">
                        <a:latin typeface="Cambria Math" panose="02040503050406030204" pitchFamily="18" charset="0"/>
                      </a:rPr>
                      <m:t>MeV</m:t>
                    </m:r>
                  </m:oMath>
                </a14:m>
                <a:r>
                  <a:rPr lang="en-US" dirty="0"/>
                  <a:t> rectangular beam propagating in two </a:t>
                </a:r>
                <a:r>
                  <a:rPr lang="en-US" dirty="0" err="1"/>
                  <a:t>linac</a:t>
                </a:r>
                <a:r>
                  <a:rPr lang="en-US" dirty="0"/>
                  <a:t> sections with transverse offset </a:t>
                </a:r>
                <a14:m>
                  <m:oMath xmlns:m="http://schemas.openxmlformats.org/officeDocument/2006/math">
                    <m:r>
                      <a:rPr lang="en-US" i="1">
                        <a:latin typeface="Cambria Math" panose="02040503050406030204" pitchFamily="18" charset="0"/>
                      </a:rPr>
                      <m:t>𝛥</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=100 </m:t>
                    </m:r>
                    <m:r>
                      <m:rPr>
                        <m:sty m:val="p"/>
                      </m:rPr>
                      <a:rPr lang="en-US" i="0">
                        <a:latin typeface="Cambria Math" panose="02040503050406030204" pitchFamily="18" charset="0"/>
                      </a:rPr>
                      <m:t>μm</m:t>
                    </m:r>
                  </m:oMath>
                </a14:m>
                <a:r>
                  <a:rPr lang="en-US" i="1" dirty="0"/>
                  <a:t> </a:t>
                </a:r>
                <a:r>
                  <a:rPr lang="en-US" dirty="0"/>
                  <a:t>and</a:t>
                </a:r>
                <a:r>
                  <a:rPr lang="en-US" i="1" dirty="0"/>
                  <a:t> </a:t>
                </a:r>
                <a14:m>
                  <m:oMath xmlns:m="http://schemas.openxmlformats.org/officeDocument/2006/math">
                    <m:r>
                      <a:rPr lang="en-US" i="1">
                        <a:latin typeface="Cambria Math" panose="02040503050406030204" pitchFamily="18" charset="0"/>
                      </a:rPr>
                      <m:t>𝛥</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=0</m:t>
                    </m:r>
                  </m:oMath>
                </a14:m>
                <a:endParaRPr lang="en-US" i="1" dirty="0"/>
              </a:p>
            </p:txBody>
          </p:sp>
        </mc:Choice>
        <mc:Fallback>
          <p:sp>
            <p:nvSpPr>
              <p:cNvPr id="30" name="Rettangolo 29"/>
              <p:cNvSpPr>
                <a:spLocks noRot="1" noChangeAspect="1" noMove="1" noResize="1" noEditPoints="1" noAdjustHandles="1" noChangeArrowheads="1" noChangeShapeType="1" noTextEdit="1"/>
              </p:cNvSpPr>
              <p:nvPr/>
            </p:nvSpPr>
            <p:spPr>
              <a:xfrm>
                <a:off x="5886450" y="2618920"/>
                <a:ext cx="5913755" cy="646331"/>
              </a:xfrm>
              <a:prstGeom prst="rect">
                <a:avLst/>
              </a:prstGeom>
              <a:blipFill>
                <a:blip r:embed="rId5"/>
                <a:stretch>
                  <a:fillRect l="-722" t="-5660" b="-424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Rettangolo 30"/>
              <p:cNvSpPr/>
              <p:nvPr/>
            </p:nvSpPr>
            <p:spPr>
              <a:xfrm>
                <a:off x="292723" y="2633354"/>
                <a:ext cx="5228777" cy="646331"/>
              </a:xfrm>
              <a:prstGeom prst="rect">
                <a:avLst/>
              </a:prstGeom>
            </p:spPr>
            <p:txBody>
              <a:bodyPr wrap="square">
                <a:spAutoFit/>
              </a:bodyPr>
              <a:lstStyle/>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50 </m:t>
                    </m:r>
                    <m:r>
                      <m:rPr>
                        <m:sty m:val="p"/>
                      </m:rPr>
                      <a:rPr lang="en-US" i="0" dirty="0" smtClean="0">
                        <a:latin typeface="Cambria Math" panose="02040503050406030204" pitchFamily="18" charset="0"/>
                      </a:rPr>
                      <m:t>MeV</m:t>
                    </m:r>
                  </m:oMath>
                </a14:m>
                <a:r>
                  <a:rPr lang="en-US" dirty="0"/>
                  <a:t> rectangular beam propagating on-axis in a </a:t>
                </a:r>
                <a14:m>
                  <m:oMath xmlns:m="http://schemas.openxmlformats.org/officeDocument/2006/math">
                    <m:r>
                      <a:rPr lang="en-US" b="0" i="1" smtClean="0">
                        <a:latin typeface="Cambria Math" panose="02040503050406030204" pitchFamily="18" charset="0"/>
                      </a:rPr>
                      <m:t>∼1 </m:t>
                    </m:r>
                    <m:r>
                      <m:rPr>
                        <m:sty m:val="p"/>
                      </m:rPr>
                      <a:rPr lang="en-US" b="0" i="0" smtClean="0">
                        <a:latin typeface="Cambria Math" panose="02040503050406030204" pitchFamily="18" charset="0"/>
                      </a:rPr>
                      <m:t>m</m:t>
                    </m:r>
                  </m:oMath>
                </a14:m>
                <a:r>
                  <a:rPr lang="en-US" dirty="0"/>
                  <a:t> long </a:t>
                </a:r>
                <a:r>
                  <a:rPr lang="en-US" dirty="0" err="1"/>
                  <a:t>linac</a:t>
                </a:r>
                <a:r>
                  <a:rPr lang="en-US" dirty="0"/>
                  <a:t> section: long. phase-space</a:t>
                </a:r>
              </a:p>
            </p:txBody>
          </p:sp>
        </mc:Choice>
        <mc:Fallback>
          <p:sp>
            <p:nvSpPr>
              <p:cNvPr id="31" name="Rettangolo 30"/>
              <p:cNvSpPr>
                <a:spLocks noRot="1" noChangeAspect="1" noMove="1" noResize="1" noEditPoints="1" noAdjustHandles="1" noChangeArrowheads="1" noChangeShapeType="1" noTextEdit="1"/>
              </p:cNvSpPr>
              <p:nvPr/>
            </p:nvSpPr>
            <p:spPr>
              <a:xfrm>
                <a:off x="292723" y="2633354"/>
                <a:ext cx="5228777" cy="646331"/>
              </a:xfrm>
              <a:prstGeom prst="rect">
                <a:avLst/>
              </a:prstGeom>
              <a:blipFill>
                <a:blip r:embed="rId6"/>
                <a:stretch>
                  <a:fillRect l="-699" t="-5660" r="-117" b="-56604"/>
                </a:stretch>
              </a:blipFill>
            </p:spPr>
            <p:txBody>
              <a:bodyPr/>
              <a:lstStyle/>
              <a:p>
                <a:r>
                  <a:rPr lang="en-US">
                    <a:noFill/>
                  </a:rPr>
                  <a:t> </a:t>
                </a:r>
              </a:p>
            </p:txBody>
          </p:sp>
        </mc:Fallback>
      </mc:AlternateContent>
      <p:pic>
        <p:nvPicPr>
          <p:cNvPr id="33" name="Immagine 32"/>
          <p:cNvPicPr>
            <a:picLocks noChangeAspect="1"/>
          </p:cNvPicPr>
          <p:nvPr/>
        </p:nvPicPr>
        <p:blipFill>
          <a:blip r:embed="rId7"/>
          <a:stretch>
            <a:fillRect/>
          </a:stretch>
        </p:blipFill>
        <p:spPr>
          <a:xfrm>
            <a:off x="8140451" y="3265707"/>
            <a:ext cx="2036507" cy="625519"/>
          </a:xfrm>
          <a:prstGeom prst="rect">
            <a:avLst/>
          </a:prstGeom>
        </p:spPr>
      </p:pic>
      <p:pic>
        <p:nvPicPr>
          <p:cNvPr id="34" name="Immagine 33"/>
          <p:cNvPicPr>
            <a:picLocks noChangeAspect="1"/>
          </p:cNvPicPr>
          <p:nvPr/>
        </p:nvPicPr>
        <p:blipFill>
          <a:blip r:embed="rId8"/>
          <a:stretch>
            <a:fillRect/>
          </a:stretch>
        </p:blipFill>
        <p:spPr>
          <a:xfrm>
            <a:off x="1998612" y="3258329"/>
            <a:ext cx="1926661" cy="628259"/>
          </a:xfrm>
          <a:prstGeom prst="rect">
            <a:avLst/>
          </a:prstGeom>
        </p:spPr>
      </p:pic>
      <p:sp>
        <p:nvSpPr>
          <p:cNvPr id="4" name="CasellaDiTesto 3"/>
          <p:cNvSpPr txBox="1"/>
          <p:nvPr/>
        </p:nvSpPr>
        <p:spPr>
          <a:xfrm>
            <a:off x="159544" y="1052186"/>
            <a:ext cx="612501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Short-range wakefield (</a:t>
            </a:r>
            <a:r>
              <a:rPr lang="en-US" b="1" dirty="0"/>
              <a:t>SRWF</a:t>
            </a:r>
            <a:r>
              <a:rPr lang="en-US" dirty="0"/>
              <a:t>) effects in a distributed coupling </a:t>
            </a:r>
            <a:r>
              <a:rPr lang="en-US" dirty="0" err="1"/>
              <a:t>linac</a:t>
            </a:r>
            <a:endParaRPr lang="en-US" dirty="0"/>
          </a:p>
          <a:p>
            <a:pPr marL="285750" indent="-285750">
              <a:buFont typeface="Arial" panose="020B0604020202020204" pitchFamily="34" charset="0"/>
              <a:buChar char="•"/>
            </a:pPr>
            <a:r>
              <a:rPr lang="en-US" dirty="0"/>
              <a:t>Longitudinal monopole and transverse dipole wake-functions from </a:t>
            </a:r>
            <a:r>
              <a:rPr lang="en-US" b="1" dirty="0"/>
              <a:t>diffraction theory</a:t>
            </a:r>
          </a:p>
        </p:txBody>
      </p:sp>
      <p:sp>
        <p:nvSpPr>
          <p:cNvPr id="37" name="CasellaDiTesto 36"/>
          <p:cNvSpPr txBox="1"/>
          <p:nvPr/>
        </p:nvSpPr>
        <p:spPr>
          <a:xfrm>
            <a:off x="4262877" y="3889591"/>
            <a:ext cx="725542" cy="307777"/>
          </a:xfrm>
          <a:prstGeom prst="rect">
            <a:avLst/>
          </a:prstGeom>
          <a:noFill/>
          <a:ln>
            <a:noFill/>
          </a:ln>
        </p:spPr>
        <p:txBody>
          <a:bodyPr wrap="square" rtlCol="0">
            <a:spAutoFit/>
          </a:bodyPr>
          <a:lstStyle/>
          <a:p>
            <a:r>
              <a:rPr lang="en-US" sz="1400" dirty="0"/>
              <a:t>Head</a:t>
            </a:r>
          </a:p>
        </p:txBody>
      </p:sp>
      <p:sp>
        <p:nvSpPr>
          <p:cNvPr id="38" name="CasellaDiTesto 37"/>
          <p:cNvSpPr txBox="1"/>
          <p:nvPr/>
        </p:nvSpPr>
        <p:spPr>
          <a:xfrm>
            <a:off x="1412681" y="5286688"/>
            <a:ext cx="725542" cy="307777"/>
          </a:xfrm>
          <a:prstGeom prst="rect">
            <a:avLst/>
          </a:prstGeom>
          <a:noFill/>
          <a:ln>
            <a:noFill/>
          </a:ln>
        </p:spPr>
        <p:txBody>
          <a:bodyPr wrap="square" rtlCol="0">
            <a:spAutoFit/>
          </a:bodyPr>
          <a:lstStyle/>
          <a:p>
            <a:r>
              <a:rPr lang="en-US" sz="1400" dirty="0"/>
              <a:t>Tail</a:t>
            </a:r>
          </a:p>
        </p:txBody>
      </p:sp>
      <p:pic>
        <p:nvPicPr>
          <p:cNvPr id="39" name="Immagin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1150569"/>
            <a:ext cx="3931495" cy="1048398"/>
          </a:xfrm>
          <a:prstGeom prst="rect">
            <a:avLst/>
          </a:prstGeom>
          <a:ln>
            <a:solidFill>
              <a:schemeClr val="tx1"/>
            </a:solidFill>
          </a:ln>
        </p:spPr>
      </p:pic>
      <p:pic>
        <p:nvPicPr>
          <p:cNvPr id="46" name="Immagine 45">
            <a:extLst>
              <a:ext uri="{FF2B5EF4-FFF2-40B4-BE49-F238E27FC236}">
                <a16:creationId xmlns:a16="http://schemas.microsoft.com/office/drawing/2014/main" id="{D9BFD1D7-148F-AAEA-5CBA-3E010612F8BD}"/>
              </a:ext>
            </a:extLst>
          </p:cNvPr>
          <p:cNvPicPr>
            <a:picLocks noChangeAspect="1"/>
          </p:cNvPicPr>
          <p:nvPr/>
        </p:nvPicPr>
        <p:blipFill>
          <a:blip r:embed="rId10"/>
          <a:stretch>
            <a:fillRect/>
          </a:stretch>
        </p:blipFill>
        <p:spPr>
          <a:xfrm>
            <a:off x="4554871" y="4654732"/>
            <a:ext cx="2195421" cy="773734"/>
          </a:xfrm>
          <a:prstGeom prst="rect">
            <a:avLst/>
          </a:prstGeom>
        </p:spPr>
      </p:pic>
      <p:pic>
        <p:nvPicPr>
          <p:cNvPr id="47" name="Immagine 46"/>
          <p:cNvPicPr>
            <a:picLocks noChangeAspect="1"/>
          </p:cNvPicPr>
          <p:nvPr/>
        </p:nvPicPr>
        <p:blipFill>
          <a:blip r:embed="rId11"/>
          <a:stretch>
            <a:fillRect/>
          </a:stretch>
        </p:blipFill>
        <p:spPr>
          <a:xfrm>
            <a:off x="10207137" y="1246359"/>
            <a:ext cx="1984863" cy="327775"/>
          </a:xfrm>
          <a:prstGeom prst="rect">
            <a:avLst/>
          </a:prstGeom>
        </p:spPr>
      </p:pic>
      <p:pic>
        <p:nvPicPr>
          <p:cNvPr id="48" name="Immagine 47"/>
          <p:cNvPicPr>
            <a:picLocks noChangeAspect="1"/>
          </p:cNvPicPr>
          <p:nvPr/>
        </p:nvPicPr>
        <p:blipFill>
          <a:blip r:embed="rId12"/>
          <a:stretch>
            <a:fillRect/>
          </a:stretch>
        </p:blipFill>
        <p:spPr>
          <a:xfrm>
            <a:off x="10207137" y="1725768"/>
            <a:ext cx="1978793" cy="303495"/>
          </a:xfrm>
          <a:prstGeom prst="rect">
            <a:avLst/>
          </a:prstGeom>
        </p:spPr>
      </p:pic>
    </p:spTree>
    <p:extLst>
      <p:ext uri="{BB962C8B-B14F-4D97-AF65-F5344CB8AC3E}">
        <p14:creationId xmlns:p14="http://schemas.microsoft.com/office/powerpoint/2010/main" val="23228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19" grpId="0"/>
      <p:bldP spid="30" grpId="0"/>
      <p:bldP spid="31"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36BD59-0F83-4BBB-99A7-2A2D20AEA19C}"/>
              </a:ext>
            </a:extLst>
          </p:cNvPr>
          <p:cNvSpPr>
            <a:spLocks noGrp="1"/>
          </p:cNvSpPr>
          <p:nvPr>
            <p:ph type="title"/>
          </p:nvPr>
        </p:nvSpPr>
        <p:spPr/>
        <p:txBody>
          <a:bodyPr/>
          <a:lstStyle/>
          <a:p>
            <a:r>
              <a:rPr lang="en-US" dirty="0"/>
              <a:t>Trajectory Steering</a:t>
            </a:r>
          </a:p>
        </p:txBody>
      </p:sp>
      <p:sp>
        <p:nvSpPr>
          <p:cNvPr id="3" name="Segnaposto numero diapositiva 2">
            <a:extLst>
              <a:ext uri="{FF2B5EF4-FFF2-40B4-BE49-F238E27FC236}">
                <a16:creationId xmlns:a16="http://schemas.microsoft.com/office/drawing/2014/main" id="{709F67A8-F113-40D0-A4DE-7AC5783A356B}"/>
              </a:ext>
            </a:extLst>
          </p:cNvPr>
          <p:cNvSpPr>
            <a:spLocks noGrp="1"/>
          </p:cNvSpPr>
          <p:nvPr>
            <p:ph type="sldNum" sz="quarter" idx="12"/>
          </p:nvPr>
        </p:nvSpPr>
        <p:spPr/>
        <p:txBody>
          <a:bodyPr/>
          <a:lstStyle/>
          <a:p>
            <a:fld id="{62EE6E3B-1986-4A06-9D04-53EACBB36779}" type="slidenum">
              <a:rPr lang="en-US" smtClean="0"/>
              <a:t>25</a:t>
            </a:fld>
            <a:endParaRPr lang="en-US"/>
          </a:p>
        </p:txBody>
      </p:sp>
      <mc:AlternateContent xmlns:mc="http://schemas.openxmlformats.org/markup-compatibility/2006">
        <mc:Choice xmlns:a14="http://schemas.microsoft.com/office/drawing/2010/main" Requires="a14">
          <p:sp>
            <p:nvSpPr>
              <p:cNvPr id="36" name="TextBox 15">
                <a:extLst>
                  <a:ext uri="{FF2B5EF4-FFF2-40B4-BE49-F238E27FC236}">
                    <a16:creationId xmlns:a16="http://schemas.microsoft.com/office/drawing/2014/main" id="{B8504A4D-5105-4301-B1D3-C3A26B50502E}"/>
                  </a:ext>
                </a:extLst>
              </p:cNvPr>
              <p:cNvSpPr txBox="1"/>
              <p:nvPr/>
            </p:nvSpPr>
            <p:spPr>
              <a:xfrm>
                <a:off x="518218" y="1245428"/>
                <a:ext cx="6315719" cy="923330"/>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chemeClr val="tx1"/>
                    </a:solidFill>
                  </a:rPr>
                  <a:t>Steering magnets</a:t>
                </a:r>
                <a:r>
                  <a:rPr lang="en-US" dirty="0">
                    <a:solidFill>
                      <a:schemeClr val="tx1"/>
                    </a:solidFill>
                  </a:rPr>
                  <a:t>: dipole fields of moderate strength providing </a:t>
                </a:r>
                <a:r>
                  <a:rPr lang="en-US" b="1" dirty="0">
                    <a:solidFill>
                      <a:schemeClr val="tx1"/>
                    </a:solidFill>
                  </a:rPr>
                  <a:t>correction</a:t>
                </a:r>
                <a:r>
                  <a:rPr lang="en-US" dirty="0">
                    <a:solidFill>
                      <a:schemeClr val="tx1"/>
                    </a:solidFill>
                  </a:rPr>
                  <a:t> of the trajectories</a:t>
                </a:r>
              </a:p>
              <a:p>
                <a:pPr marL="285750" indent="-285750">
                  <a:buFont typeface="Arial" panose="020B0604020202020204" pitchFamily="34" charset="0"/>
                  <a:buChar char="•"/>
                </a:pPr>
                <a:r>
                  <a:rPr lang="en-US" dirty="0">
                    <a:solidFill>
                      <a:schemeClr val="tx1"/>
                    </a:solidFill>
                  </a:rPr>
                  <a:t>Transverse </a:t>
                </a:r>
                <a:r>
                  <a:rPr lang="en-US" b="1" dirty="0">
                    <a:solidFill>
                      <a:schemeClr val="tx1"/>
                    </a:solidFill>
                  </a:rPr>
                  <a:t>kick</a:t>
                </a:r>
                <a:r>
                  <a:rPr lang="en-US" dirty="0">
                    <a:solidFill>
                      <a:schemeClr val="tx1"/>
                    </a:solidFill>
                  </a:rPr>
                  <a:t> from a corrector of </a:t>
                </a:r>
                <a:r>
                  <a:rPr lang="en-US" i="1" dirty="0">
                    <a:solidFill>
                      <a:schemeClr val="tx1"/>
                    </a:solidFill>
                  </a:rPr>
                  <a:t>integrated field</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𝐾</m:t>
                    </m:r>
                  </m:oMath>
                </a14:m>
                <a:endParaRPr lang="en-US" dirty="0">
                  <a:solidFill>
                    <a:schemeClr val="tx1"/>
                  </a:solidFill>
                </a:endParaRPr>
              </a:p>
            </p:txBody>
          </p:sp>
        </mc:Choice>
        <mc:Fallback>
          <p:sp>
            <p:nvSpPr>
              <p:cNvPr id="36" name="TextBox 15">
                <a:extLst>
                  <a:ext uri="{FF2B5EF4-FFF2-40B4-BE49-F238E27FC236}">
                    <a16:creationId xmlns:a16="http://schemas.microsoft.com/office/drawing/2014/main" id="{B8504A4D-5105-4301-B1D3-C3A26B50502E}"/>
                  </a:ext>
                </a:extLst>
              </p:cNvPr>
              <p:cNvSpPr txBox="1">
                <a:spLocks noRot="1" noChangeAspect="1" noMove="1" noResize="1" noEditPoints="1" noAdjustHandles="1" noChangeArrowheads="1" noChangeShapeType="1" noTextEdit="1"/>
              </p:cNvSpPr>
              <p:nvPr/>
            </p:nvSpPr>
            <p:spPr>
              <a:xfrm>
                <a:off x="518218" y="1245428"/>
                <a:ext cx="6315719" cy="923330"/>
              </a:xfrm>
              <a:prstGeom prst="rect">
                <a:avLst/>
              </a:prstGeom>
              <a:blipFill>
                <a:blip r:embed="rId3"/>
                <a:stretch>
                  <a:fillRect l="-579" t="-3289" b="-9211"/>
                </a:stretch>
              </a:blipFill>
            </p:spPr>
            <p:txBody>
              <a:bodyPr/>
              <a:lstStyle/>
              <a:p>
                <a:r>
                  <a:rPr lang="en-US">
                    <a:noFill/>
                  </a:rPr>
                  <a:t> </a:t>
                </a:r>
              </a:p>
            </p:txBody>
          </p:sp>
        </mc:Fallback>
      </mc:AlternateContent>
      <p:pic>
        <p:nvPicPr>
          <p:cNvPr id="37" name="Picture 16">
            <a:extLst>
              <a:ext uri="{FF2B5EF4-FFF2-40B4-BE49-F238E27FC236}">
                <a16:creationId xmlns:a16="http://schemas.microsoft.com/office/drawing/2014/main" id="{6CF92325-1E3D-46A2-89B3-96F7EB051AB6}"/>
              </a:ext>
            </a:extLst>
          </p:cNvPr>
          <p:cNvPicPr>
            <a:picLocks noChangeAspect="1"/>
          </p:cNvPicPr>
          <p:nvPr/>
        </p:nvPicPr>
        <p:blipFill rotWithShape="1">
          <a:blip r:embed="rId4"/>
          <a:srcRect b="51298"/>
          <a:stretch/>
        </p:blipFill>
        <p:spPr>
          <a:xfrm>
            <a:off x="838200" y="2441983"/>
            <a:ext cx="2897643" cy="556872"/>
          </a:xfrm>
          <a:prstGeom prst="rect">
            <a:avLst/>
          </a:prstGeom>
        </p:spPr>
      </p:pic>
      <p:pic>
        <p:nvPicPr>
          <p:cNvPr id="38" name="Picture 17">
            <a:extLst>
              <a:ext uri="{FF2B5EF4-FFF2-40B4-BE49-F238E27FC236}">
                <a16:creationId xmlns:a16="http://schemas.microsoft.com/office/drawing/2014/main" id="{FE7146D1-7C5B-4557-9AC0-033590B97351}"/>
              </a:ext>
            </a:extLst>
          </p:cNvPr>
          <p:cNvPicPr>
            <a:picLocks noChangeAspect="1"/>
          </p:cNvPicPr>
          <p:nvPr/>
        </p:nvPicPr>
        <p:blipFill rotWithShape="1">
          <a:blip r:embed="rId4"/>
          <a:srcRect t="49630"/>
          <a:stretch/>
        </p:blipFill>
        <p:spPr>
          <a:xfrm>
            <a:off x="3788178" y="2429448"/>
            <a:ext cx="2897643" cy="575948"/>
          </a:xfrm>
          <a:prstGeom prst="rect">
            <a:avLst/>
          </a:prstGeom>
        </p:spPr>
      </p:pic>
      <p:pic>
        <p:nvPicPr>
          <p:cNvPr id="68" name="Immagine 67">
            <a:extLst>
              <a:ext uri="{FF2B5EF4-FFF2-40B4-BE49-F238E27FC236}">
                <a16:creationId xmlns:a16="http://schemas.microsoft.com/office/drawing/2014/main" id="{E0FA28CA-7BED-45C3-8464-7580C0288DBB}"/>
              </a:ext>
            </a:extLst>
          </p:cNvPr>
          <p:cNvPicPr>
            <a:picLocks noChangeAspect="1"/>
          </p:cNvPicPr>
          <p:nvPr/>
        </p:nvPicPr>
        <p:blipFill>
          <a:blip r:embed="rId5"/>
          <a:stretch>
            <a:fillRect/>
          </a:stretch>
        </p:blipFill>
        <p:spPr>
          <a:xfrm>
            <a:off x="838200" y="4535050"/>
            <a:ext cx="3784834" cy="1622862"/>
          </a:xfrm>
          <a:prstGeom prst="rect">
            <a:avLst/>
          </a:prstGeom>
        </p:spPr>
      </p:pic>
      <p:sp>
        <p:nvSpPr>
          <p:cNvPr id="69" name="TextBox 15">
            <a:extLst>
              <a:ext uri="{FF2B5EF4-FFF2-40B4-BE49-F238E27FC236}">
                <a16:creationId xmlns:a16="http://schemas.microsoft.com/office/drawing/2014/main" id="{DBC9C4F7-7154-4760-ADE9-4542B115B217}"/>
              </a:ext>
            </a:extLst>
          </p:cNvPr>
          <p:cNvSpPr txBox="1"/>
          <p:nvPr/>
        </p:nvSpPr>
        <p:spPr>
          <a:xfrm>
            <a:off x="518218" y="3268168"/>
            <a:ext cx="655991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Beam position monitors (</a:t>
            </a:r>
            <a:r>
              <a:rPr lang="en-US" b="1" dirty="0"/>
              <a:t>BPMs</a:t>
            </a:r>
            <a:r>
              <a:rPr lang="en-US" dirty="0"/>
              <a:t>) measure the transverse position of the beam</a:t>
            </a:r>
          </a:p>
          <a:p>
            <a:pPr marL="285750" indent="-285750">
              <a:buFont typeface="Arial" panose="020B0604020202020204" pitchFamily="34" charset="0"/>
              <a:buChar char="•"/>
            </a:pPr>
            <a:r>
              <a:rPr lang="en-US" dirty="0"/>
              <a:t>Beam based alignment (</a:t>
            </a:r>
            <a:r>
              <a:rPr lang="en-US" b="1" dirty="0"/>
              <a:t>BBA</a:t>
            </a:r>
            <a:r>
              <a:rPr lang="en-US" dirty="0"/>
              <a:t>): adjust the strength of the kickers as a function of the BPM readings</a:t>
            </a:r>
          </a:p>
        </p:txBody>
      </p:sp>
      <p:pic>
        <p:nvPicPr>
          <p:cNvPr id="73" name="Picture 31">
            <a:extLst>
              <a:ext uri="{FF2B5EF4-FFF2-40B4-BE49-F238E27FC236}">
                <a16:creationId xmlns:a16="http://schemas.microsoft.com/office/drawing/2014/main" id="{591031D0-34AC-4353-9848-DADB18611063}"/>
              </a:ext>
            </a:extLst>
          </p:cNvPr>
          <p:cNvPicPr>
            <a:picLocks noChangeAspect="1"/>
          </p:cNvPicPr>
          <p:nvPr/>
        </p:nvPicPr>
        <p:blipFill rotWithShape="1">
          <a:blip r:embed="rId6"/>
          <a:srcRect l="3243" t="34775" r="27737" b="35045"/>
          <a:stretch/>
        </p:blipFill>
        <p:spPr>
          <a:xfrm>
            <a:off x="7920686" y="958811"/>
            <a:ext cx="1995040" cy="412750"/>
          </a:xfrm>
          <a:prstGeom prst="rect">
            <a:avLst/>
          </a:prstGeom>
        </p:spPr>
      </p:pic>
      <p:grpSp>
        <p:nvGrpSpPr>
          <p:cNvPr id="29" name="Gruppo 28">
            <a:extLst>
              <a:ext uri="{FF2B5EF4-FFF2-40B4-BE49-F238E27FC236}">
                <a16:creationId xmlns:a16="http://schemas.microsoft.com/office/drawing/2014/main" id="{396B26B5-0AE3-4F38-946E-132F1E94399A}"/>
              </a:ext>
            </a:extLst>
          </p:cNvPr>
          <p:cNvGrpSpPr/>
          <p:nvPr/>
        </p:nvGrpSpPr>
        <p:grpSpPr>
          <a:xfrm>
            <a:off x="6708556" y="4020326"/>
            <a:ext cx="3787074" cy="1964234"/>
            <a:chOff x="5900033" y="4020326"/>
            <a:chExt cx="3787074" cy="1964234"/>
          </a:xfrm>
        </p:grpSpPr>
        <p:pic>
          <p:nvPicPr>
            <p:cNvPr id="70" name="Picture 10">
              <a:extLst>
                <a:ext uri="{FF2B5EF4-FFF2-40B4-BE49-F238E27FC236}">
                  <a16:creationId xmlns:a16="http://schemas.microsoft.com/office/drawing/2014/main" id="{67459014-D49E-4EF2-B376-81D375CBC7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0036" y="4361698"/>
              <a:ext cx="2163815" cy="1622862"/>
            </a:xfrm>
            <a:prstGeom prst="rect">
              <a:avLst/>
            </a:prstGeom>
          </p:spPr>
        </p:pic>
        <p:sp>
          <p:nvSpPr>
            <p:cNvPr id="71" name="CasellaDiTesto 70">
              <a:extLst>
                <a:ext uri="{FF2B5EF4-FFF2-40B4-BE49-F238E27FC236}">
                  <a16:creationId xmlns:a16="http://schemas.microsoft.com/office/drawing/2014/main" id="{59EAA691-487B-4FC8-B0CD-D0AC4021B8DF}"/>
                </a:ext>
              </a:extLst>
            </p:cNvPr>
            <p:cNvSpPr txBox="1"/>
            <p:nvPr/>
          </p:nvSpPr>
          <p:spPr>
            <a:xfrm>
              <a:off x="5900033" y="5461340"/>
              <a:ext cx="1199763" cy="523220"/>
            </a:xfrm>
            <a:prstGeom prst="rect">
              <a:avLst/>
            </a:prstGeom>
            <a:solidFill>
              <a:srgbClr val="FFFF00"/>
            </a:solidFill>
            <a:ln>
              <a:solidFill>
                <a:schemeClr val="tx1"/>
              </a:solidFill>
            </a:ln>
          </p:spPr>
          <p:txBody>
            <a:bodyPr wrap="square" rtlCol="0">
              <a:spAutoFit/>
            </a:bodyPr>
            <a:lstStyle/>
            <a:p>
              <a:r>
                <a:rPr lang="en-US" sz="1400" dirty="0"/>
                <a:t>Courtesy of A. </a:t>
              </a:r>
              <a:r>
                <a:rPr lang="en-US" sz="1400" dirty="0" err="1"/>
                <a:t>Mostacci</a:t>
              </a:r>
              <a:endParaRPr lang="en-US" sz="1400" dirty="0"/>
            </a:p>
          </p:txBody>
        </p:sp>
        <p:pic>
          <p:nvPicPr>
            <p:cNvPr id="74" name="Picture 31">
              <a:extLst>
                <a:ext uri="{FF2B5EF4-FFF2-40B4-BE49-F238E27FC236}">
                  <a16:creationId xmlns:a16="http://schemas.microsoft.com/office/drawing/2014/main" id="{B75BE4C5-073E-47F7-A039-A4CDE00E4364}"/>
                </a:ext>
              </a:extLst>
            </p:cNvPr>
            <p:cNvPicPr>
              <a:picLocks noChangeAspect="1"/>
            </p:cNvPicPr>
            <p:nvPr/>
          </p:nvPicPr>
          <p:blipFill rotWithShape="1">
            <a:blip r:embed="rId6"/>
            <a:srcRect l="4472" t="8722" r="3893" b="68254"/>
            <a:stretch/>
          </p:blipFill>
          <p:spPr>
            <a:xfrm>
              <a:off x="7087595" y="4020326"/>
              <a:ext cx="2599512" cy="309033"/>
            </a:xfrm>
            <a:prstGeom prst="rect">
              <a:avLst/>
            </a:prstGeom>
          </p:spPr>
        </p:pic>
      </p:grpSp>
      <p:pic>
        <p:nvPicPr>
          <p:cNvPr id="4" name="Immagine 3">
            <a:extLst>
              <a:ext uri="{FF2B5EF4-FFF2-40B4-BE49-F238E27FC236}">
                <a16:creationId xmlns:a16="http://schemas.microsoft.com/office/drawing/2014/main" id="{4825D8BA-D0D8-ADC6-105A-EB08E03B0A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58559" y="1544172"/>
            <a:ext cx="2303041" cy="1727280"/>
          </a:xfrm>
          <a:prstGeom prst="rect">
            <a:avLst/>
          </a:prstGeom>
        </p:spPr>
      </p:pic>
    </p:spTree>
    <p:extLst>
      <p:ext uri="{BB962C8B-B14F-4D97-AF65-F5344CB8AC3E}">
        <p14:creationId xmlns:p14="http://schemas.microsoft.com/office/powerpoint/2010/main" val="154229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Beam Based Alignment (BBA)</a:t>
            </a:r>
            <a:endParaRPr lang="it-IT" dirty="0"/>
          </a:p>
        </p:txBody>
      </p:sp>
      <p:sp>
        <p:nvSpPr>
          <p:cNvPr id="3" name="Segnaposto numero diapositiva 2"/>
          <p:cNvSpPr>
            <a:spLocks noGrp="1"/>
          </p:cNvSpPr>
          <p:nvPr>
            <p:ph type="sldNum" sz="quarter" idx="12"/>
          </p:nvPr>
        </p:nvSpPr>
        <p:spPr/>
        <p:txBody>
          <a:bodyPr/>
          <a:lstStyle/>
          <a:p>
            <a:fld id="{A4F9285A-A6B8-4CAF-AFF2-562A5BDCA3B4}" type="slidenum">
              <a:rPr lang="it-IT" smtClean="0"/>
              <a:t>26</a:t>
            </a:fld>
            <a:endParaRPr lang="it-IT"/>
          </a:p>
        </p:txBody>
      </p:sp>
      <p:grpSp>
        <p:nvGrpSpPr>
          <p:cNvPr id="9" name="Gruppo 8">
            <a:extLst>
              <a:ext uri="{FF2B5EF4-FFF2-40B4-BE49-F238E27FC236}">
                <a16:creationId xmlns:a16="http://schemas.microsoft.com/office/drawing/2014/main" id="{49929121-75A6-48C9-923E-D9F76A080504}"/>
              </a:ext>
            </a:extLst>
          </p:cNvPr>
          <p:cNvGrpSpPr/>
          <p:nvPr/>
        </p:nvGrpSpPr>
        <p:grpSpPr>
          <a:xfrm>
            <a:off x="309413" y="4215055"/>
            <a:ext cx="5200949" cy="1960779"/>
            <a:chOff x="4693104" y="3166188"/>
            <a:chExt cx="5200949" cy="1960779"/>
          </a:xfrm>
        </p:grpSpPr>
        <p:pic>
          <p:nvPicPr>
            <p:cNvPr id="10" name="Immagine 9">
              <a:extLst>
                <a:ext uri="{FF2B5EF4-FFF2-40B4-BE49-F238E27FC236}">
                  <a16:creationId xmlns:a16="http://schemas.microsoft.com/office/drawing/2014/main" id="{881E04A7-1D34-4371-978E-F886FA5795B0}"/>
                </a:ext>
              </a:extLst>
            </p:cNvPr>
            <p:cNvPicPr>
              <a:picLocks noChangeAspect="1"/>
            </p:cNvPicPr>
            <p:nvPr/>
          </p:nvPicPr>
          <p:blipFill>
            <a:blip r:embed="rId3"/>
            <a:srcRect/>
            <a:stretch/>
          </p:blipFill>
          <p:spPr>
            <a:xfrm>
              <a:off x="4693104" y="3387879"/>
              <a:ext cx="2782542" cy="1739088"/>
            </a:xfrm>
            <a:prstGeom prst="rect">
              <a:avLst/>
            </a:prstGeom>
          </p:spPr>
        </p:pic>
        <p:pic>
          <p:nvPicPr>
            <p:cNvPr id="11" name="Immagine 10">
              <a:extLst>
                <a:ext uri="{FF2B5EF4-FFF2-40B4-BE49-F238E27FC236}">
                  <a16:creationId xmlns:a16="http://schemas.microsoft.com/office/drawing/2014/main" id="{71C6A3A7-D000-4DCC-9580-F34EAFEAD1D7}"/>
                </a:ext>
              </a:extLst>
            </p:cNvPr>
            <p:cNvPicPr>
              <a:picLocks noChangeAspect="1"/>
            </p:cNvPicPr>
            <p:nvPr/>
          </p:nvPicPr>
          <p:blipFill>
            <a:blip r:embed="rId4"/>
            <a:srcRect l="5595" r="5595"/>
            <a:stretch/>
          </p:blipFill>
          <p:spPr>
            <a:xfrm>
              <a:off x="7422850" y="3373437"/>
              <a:ext cx="2471203" cy="1739089"/>
            </a:xfrm>
            <a:prstGeom prst="rect">
              <a:avLst/>
            </a:prstGeom>
          </p:spPr>
        </p:pic>
        <p:grpSp>
          <p:nvGrpSpPr>
            <p:cNvPr id="12" name="Gruppo 11">
              <a:extLst>
                <a:ext uri="{FF2B5EF4-FFF2-40B4-BE49-F238E27FC236}">
                  <a16:creationId xmlns:a16="http://schemas.microsoft.com/office/drawing/2014/main" id="{94A936FB-47A2-46C3-A8A6-AC381735183E}"/>
                </a:ext>
              </a:extLst>
            </p:cNvPr>
            <p:cNvGrpSpPr/>
            <p:nvPr/>
          </p:nvGrpSpPr>
          <p:grpSpPr>
            <a:xfrm>
              <a:off x="5778090" y="3166188"/>
              <a:ext cx="3753576" cy="406357"/>
              <a:chOff x="1823956" y="3443866"/>
              <a:chExt cx="3753576" cy="406357"/>
            </a:xfrm>
          </p:grpSpPr>
          <mc:AlternateContent xmlns:mc="http://schemas.openxmlformats.org/markup-compatibility/2006">
            <mc:Choice xmlns:a14="http://schemas.microsoft.com/office/drawing/2010/main" Requires="a14">
              <p:sp>
                <p:nvSpPr>
                  <p:cNvPr id="13" name="TextBox 19">
                    <a:extLst>
                      <a:ext uri="{FF2B5EF4-FFF2-40B4-BE49-F238E27FC236}">
                        <a16:creationId xmlns:a16="http://schemas.microsoft.com/office/drawing/2014/main" id="{7174F2F8-46B8-42F3-AAD5-D9E503FD617F}"/>
                      </a:ext>
                    </a:extLst>
                  </p:cNvPr>
                  <p:cNvSpPr txBox="1"/>
                  <p:nvPr/>
                </p:nvSpPr>
                <p:spPr>
                  <a:xfrm>
                    <a:off x="1823956" y="3480891"/>
                    <a:ext cx="1073985" cy="369332"/>
                  </a:xfrm>
                  <a:prstGeom prst="rect">
                    <a:avLst/>
                  </a:prstGeom>
                  <a:noFill/>
                </p:spPr>
                <p:txBody>
                  <a:bodyPr wrap="square" rtlCol="0">
                    <a:spAutoFit/>
                  </a:bodyPr>
                  <a:lstStyle/>
                  <a:p>
                    <a14:m>
                      <m:oMath xmlns:m="http://schemas.openxmlformats.org/officeDocument/2006/math">
                        <m:d>
                          <m:dPr>
                            <m:begChr m:val="〈"/>
                            <m:endChr m:val="〉"/>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e>
                        </m:d>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p:sp>
                <p:nvSpPr>
                  <p:cNvPr id="13" name="TextBox 19">
                    <a:extLst>
                      <a:ext uri="{FF2B5EF4-FFF2-40B4-BE49-F238E27FC236}">
                        <a16:creationId xmlns:a16="http://schemas.microsoft.com/office/drawing/2014/main" id="{7174F2F8-46B8-42F3-AAD5-D9E503FD617F}"/>
                      </a:ext>
                    </a:extLst>
                  </p:cNvPr>
                  <p:cNvSpPr txBox="1">
                    <a:spLocks noRot="1" noChangeAspect="1" noMove="1" noResize="1" noEditPoints="1" noAdjustHandles="1" noChangeArrowheads="1" noChangeShapeType="1" noTextEdit="1"/>
                  </p:cNvSpPr>
                  <p:nvPr/>
                </p:nvSpPr>
                <p:spPr>
                  <a:xfrm>
                    <a:off x="1823956" y="3480891"/>
                    <a:ext cx="1073985" cy="369332"/>
                  </a:xfrm>
                  <a:prstGeom prst="rect">
                    <a:avLst/>
                  </a:prstGeom>
                  <a:blipFill>
                    <a:blip r:embed="rId5"/>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20">
                    <a:extLst>
                      <a:ext uri="{FF2B5EF4-FFF2-40B4-BE49-F238E27FC236}">
                        <a16:creationId xmlns:a16="http://schemas.microsoft.com/office/drawing/2014/main" id="{928D3E9D-FF3E-436A-A831-7BA810861EA4}"/>
                      </a:ext>
                    </a:extLst>
                  </p:cNvPr>
                  <p:cNvSpPr txBox="1"/>
                  <p:nvPr/>
                </p:nvSpPr>
                <p:spPr>
                  <a:xfrm>
                    <a:off x="4092286" y="3443866"/>
                    <a:ext cx="1485246" cy="381515"/>
                  </a:xfrm>
                  <a:prstGeom prst="rect">
                    <a:avLst/>
                  </a:prstGeom>
                  <a:noFill/>
                </p:spPr>
                <p:txBody>
                  <a:bodyPr wrap="square" rtlCol="0">
                    <a:spAutoFit/>
                  </a:bodyPr>
                  <a:lstStyle/>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𝝐</m:t>
                            </m:r>
                          </m:e>
                          <m:sub>
                            <m:r>
                              <a:rPr lang="en-US" b="1" i="1" smtClean="0">
                                <a:solidFill>
                                  <a:schemeClr val="tx1"/>
                                </a:solidFill>
                                <a:latin typeface="Cambria Math" panose="02040503050406030204" pitchFamily="18" charset="0"/>
                              </a:rPr>
                              <m:t>𝒏𝒙</m:t>
                            </m:r>
                            <m:r>
                              <a:rPr lang="en-US" b="1" i="1"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𝐫𝐦𝐬</m:t>
                            </m:r>
                          </m:sub>
                        </m:sSub>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xmlns="">
              <p:sp>
                <p:nvSpPr>
                  <p:cNvPr id="14" name="TextBox 20">
                    <a:extLst>
                      <a:ext uri="{FF2B5EF4-FFF2-40B4-BE49-F238E27FC236}">
                        <a16:creationId xmlns="" xmlns:a16="http://schemas.microsoft.com/office/drawing/2014/main" xmlns:a14="http://schemas.microsoft.com/office/drawing/2010/main" id="{928D3E9D-FF3E-436A-A831-7BA810861EA4}"/>
                      </a:ext>
                    </a:extLst>
                  </p:cNvPr>
                  <p:cNvSpPr txBox="1">
                    <a:spLocks noRot="1" noChangeAspect="1" noMove="1" noResize="1" noEditPoints="1" noAdjustHandles="1" noChangeArrowheads="1" noChangeShapeType="1" noTextEdit="1"/>
                  </p:cNvSpPr>
                  <p:nvPr/>
                </p:nvSpPr>
                <p:spPr>
                  <a:xfrm>
                    <a:off x="4092286" y="3443866"/>
                    <a:ext cx="1485246" cy="381515"/>
                  </a:xfrm>
                  <a:prstGeom prst="rect">
                    <a:avLst/>
                  </a:prstGeom>
                  <a:blipFill rotWithShape="0">
                    <a:blip r:embed="rId9"/>
                    <a:stretch>
                      <a:fillRect t="-6349" b="-22222"/>
                    </a:stretch>
                  </a:blipFill>
                </p:spPr>
                <p:txBody>
                  <a:bodyPr/>
                  <a:lstStyle/>
                  <a:p>
                    <a:r>
                      <a:rPr lang="it-IT">
                        <a:noFill/>
                      </a:rPr>
                      <a:t> </a:t>
                    </a:r>
                  </a:p>
                </p:txBody>
              </p:sp>
            </mc:Fallback>
          </mc:AlternateContent>
        </p:grpSp>
      </p:grpSp>
      <mc:AlternateContent xmlns:mc="http://schemas.openxmlformats.org/markup-compatibility/2006">
        <mc:Choice xmlns:a14="http://schemas.microsoft.com/office/drawing/2010/main" Requires="a14">
          <p:sp>
            <p:nvSpPr>
              <p:cNvPr id="17" name="CasellaDiTesto 16">
                <a:extLst>
                  <a:ext uri="{FF2B5EF4-FFF2-40B4-BE49-F238E27FC236}">
                    <a16:creationId xmlns:a16="http://schemas.microsoft.com/office/drawing/2014/main" id="{CBF65949-1D89-48A1-BEF4-AA99DB62800A}"/>
                  </a:ext>
                </a:extLst>
              </p:cNvPr>
              <p:cNvSpPr txBox="1"/>
              <p:nvPr/>
            </p:nvSpPr>
            <p:spPr>
              <a:xfrm>
                <a:off x="4065857" y="6180630"/>
                <a:ext cx="4465025" cy="307777"/>
              </a:xfrm>
              <a:prstGeom prst="rect">
                <a:avLst/>
              </a:prstGeom>
              <a:noFill/>
            </p:spPr>
            <p:txBody>
              <a:bodyPr wrap="square" rtlCol="0">
                <a:spAutoFit/>
              </a:bodyPr>
              <a:lstStyle/>
              <a:p>
                <a:r>
                  <a:rPr lang="en-US" sz="1400" i="1" dirty="0"/>
                  <a:t>Moderate corrector strength</a:t>
                </a:r>
                <a:r>
                  <a:rPr lang="en-US" sz="1400" dirty="0"/>
                  <a:t> (</a:t>
                </a:r>
                <a14:m>
                  <m:oMath xmlns:m="http://schemas.openxmlformats.org/officeDocument/2006/math">
                    <m:r>
                      <a:rPr lang="it-IT" sz="1400" b="0" i="1" smtClean="0">
                        <a:latin typeface="Cambria Math" panose="02040503050406030204" pitchFamily="18" charset="0"/>
                      </a:rPr>
                      <m:t>∼10÷100 </m:t>
                    </m:r>
                    <m:r>
                      <m:rPr>
                        <m:sty m:val="p"/>
                      </m:rPr>
                      <a:rPr lang="it-IT" sz="1400" b="0" i="0" smtClean="0">
                        <a:latin typeface="Cambria Math" panose="02040503050406030204" pitchFamily="18" charset="0"/>
                      </a:rPr>
                      <m:t>μT</m:t>
                    </m:r>
                    <m:r>
                      <a:rPr lang="it-IT" sz="1400" b="0" i="0" smtClean="0">
                        <a:latin typeface="Cambria Math" panose="02040503050406030204" pitchFamily="18" charset="0"/>
                      </a:rPr>
                      <m:t>⋅</m:t>
                    </m:r>
                    <m:r>
                      <m:rPr>
                        <m:sty m:val="p"/>
                      </m:rPr>
                      <a:rPr lang="it-IT" sz="1400" b="0" i="0" smtClean="0">
                        <a:latin typeface="Cambria Math" panose="02040503050406030204" pitchFamily="18" charset="0"/>
                      </a:rPr>
                      <m:t>m</m:t>
                    </m:r>
                  </m:oMath>
                </a14:m>
                <a:r>
                  <a:rPr lang="en-US" sz="1400" dirty="0"/>
                  <a:t>)</a:t>
                </a:r>
              </a:p>
            </p:txBody>
          </p:sp>
        </mc:Choice>
        <mc:Fallback>
          <p:sp>
            <p:nvSpPr>
              <p:cNvPr id="17" name="CasellaDiTesto 16">
                <a:extLst>
                  <a:ext uri="{FF2B5EF4-FFF2-40B4-BE49-F238E27FC236}">
                    <a16:creationId xmlns:a16="http://schemas.microsoft.com/office/drawing/2014/main" id="{CBF65949-1D89-48A1-BEF4-AA99DB62800A}"/>
                  </a:ext>
                </a:extLst>
              </p:cNvPr>
              <p:cNvSpPr txBox="1">
                <a:spLocks noRot="1" noChangeAspect="1" noMove="1" noResize="1" noEditPoints="1" noAdjustHandles="1" noChangeArrowheads="1" noChangeShapeType="1" noTextEdit="1"/>
              </p:cNvSpPr>
              <p:nvPr/>
            </p:nvSpPr>
            <p:spPr>
              <a:xfrm>
                <a:off x="4065857" y="6180630"/>
                <a:ext cx="4465025" cy="307777"/>
              </a:xfrm>
              <a:prstGeom prst="rect">
                <a:avLst/>
              </a:prstGeom>
              <a:blipFill>
                <a:blip r:embed="rId10"/>
                <a:stretch>
                  <a:fillRect l="-410" t="-4000" b="-20000"/>
                </a:stretch>
              </a:blipFill>
            </p:spPr>
            <p:txBody>
              <a:bodyPr/>
              <a:lstStyle/>
              <a:p>
                <a:r>
                  <a:rPr lang="en-US">
                    <a:noFill/>
                  </a:rPr>
                  <a:t> </a:t>
                </a:r>
              </a:p>
            </p:txBody>
          </p:sp>
        </mc:Fallback>
      </mc:AlternateContent>
      <p:grpSp>
        <p:nvGrpSpPr>
          <p:cNvPr id="37" name="Gruppo 36"/>
          <p:cNvGrpSpPr/>
          <p:nvPr/>
        </p:nvGrpSpPr>
        <p:grpSpPr>
          <a:xfrm>
            <a:off x="6341351" y="4206450"/>
            <a:ext cx="5683118" cy="1960780"/>
            <a:chOff x="6263760" y="4465142"/>
            <a:chExt cx="5683118" cy="1960780"/>
          </a:xfrm>
        </p:grpSpPr>
        <p:pic>
          <p:nvPicPr>
            <p:cNvPr id="18" name="Immagine 17">
              <a:extLst>
                <a:ext uri="{FF2B5EF4-FFF2-40B4-BE49-F238E27FC236}">
                  <a16:creationId xmlns:a16="http://schemas.microsoft.com/office/drawing/2014/main" id="{E5CDA653-9EE2-FB17-29CF-6D2D5B12E522}"/>
                </a:ext>
              </a:extLst>
            </p:cNvPr>
            <p:cNvPicPr>
              <a:picLocks noChangeAspect="1"/>
            </p:cNvPicPr>
            <p:nvPr/>
          </p:nvPicPr>
          <p:blipFill>
            <a:blip r:embed="rId11"/>
            <a:srcRect/>
            <a:stretch/>
          </p:blipFill>
          <p:spPr>
            <a:xfrm>
              <a:off x="9096011" y="4644131"/>
              <a:ext cx="2850867" cy="1781791"/>
            </a:xfrm>
            <a:prstGeom prst="rect">
              <a:avLst/>
            </a:prstGeom>
          </p:spPr>
        </p:pic>
        <p:pic>
          <p:nvPicPr>
            <p:cNvPr id="19" name="Immagine 18">
              <a:extLst>
                <a:ext uri="{FF2B5EF4-FFF2-40B4-BE49-F238E27FC236}">
                  <a16:creationId xmlns:a16="http://schemas.microsoft.com/office/drawing/2014/main" id="{C8DF79E3-BB05-7B11-098C-6C5D91D2F967}"/>
                </a:ext>
              </a:extLst>
            </p:cNvPr>
            <p:cNvPicPr>
              <a:picLocks noChangeAspect="1"/>
            </p:cNvPicPr>
            <p:nvPr/>
          </p:nvPicPr>
          <p:blipFill>
            <a:blip r:embed="rId12"/>
            <a:srcRect/>
            <a:stretch/>
          </p:blipFill>
          <p:spPr>
            <a:xfrm>
              <a:off x="6263760" y="4644131"/>
              <a:ext cx="2850867" cy="1781791"/>
            </a:xfrm>
            <a:prstGeom prst="rect">
              <a:avLst/>
            </a:prstGeom>
          </p:spPr>
        </p:pic>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7174F2F8-46B8-42F3-AAD5-D9E503FD617F}"/>
                    </a:ext>
                  </a:extLst>
                </p:cNvPr>
                <p:cNvSpPr txBox="1"/>
                <p:nvPr/>
              </p:nvSpPr>
              <p:spPr>
                <a:xfrm>
                  <a:off x="7210832" y="4499391"/>
                  <a:ext cx="1054189" cy="369332"/>
                </a:xfrm>
                <a:prstGeom prst="rect">
                  <a:avLst/>
                </a:prstGeom>
                <a:noFill/>
              </p:spPr>
              <p:txBody>
                <a:bodyPr wrap="square" rtlCol="0">
                  <a:spAutoFit/>
                </a:bodyPr>
                <a:lstStyle/>
                <a:p>
                  <a14:m>
                    <m:oMath xmlns:m="http://schemas.openxmlformats.org/officeDocument/2006/math">
                      <m:d>
                        <m:dPr>
                          <m:begChr m:val="〈"/>
                          <m:endChr m:val="〉"/>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e>
                      </m:d>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p:sp>
              <p:nvSpPr>
                <p:cNvPr id="20" name="TextBox 19">
                  <a:extLst>
                    <a:ext uri="{FF2B5EF4-FFF2-40B4-BE49-F238E27FC236}">
                      <a16:creationId xmlns:a16="http://schemas.microsoft.com/office/drawing/2014/main" id="{7174F2F8-46B8-42F3-AAD5-D9E503FD617F}"/>
                    </a:ext>
                  </a:extLst>
                </p:cNvPr>
                <p:cNvSpPr txBox="1">
                  <a:spLocks noRot="1" noChangeAspect="1" noMove="1" noResize="1" noEditPoints="1" noAdjustHandles="1" noChangeArrowheads="1" noChangeShapeType="1" noTextEdit="1"/>
                </p:cNvSpPr>
                <p:nvPr/>
              </p:nvSpPr>
              <p:spPr>
                <a:xfrm>
                  <a:off x="7210832" y="4499391"/>
                  <a:ext cx="1054189" cy="369332"/>
                </a:xfrm>
                <a:prstGeom prst="rect">
                  <a:avLst/>
                </a:prstGeom>
                <a:blipFill>
                  <a:blip r:embed="rId13"/>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28D3E9D-FF3E-436A-A831-7BA810861EA4}"/>
                    </a:ext>
                  </a:extLst>
                </p:cNvPr>
                <p:cNvSpPr txBox="1"/>
                <p:nvPr/>
              </p:nvSpPr>
              <p:spPr>
                <a:xfrm>
                  <a:off x="9942444" y="4465142"/>
                  <a:ext cx="1485246" cy="381515"/>
                </a:xfrm>
                <a:prstGeom prst="rect">
                  <a:avLst/>
                </a:prstGeom>
                <a:noFill/>
              </p:spPr>
              <p:txBody>
                <a:bodyPr wrap="square" rtlCol="0">
                  <a:spAutoFit/>
                </a:bodyPr>
                <a:lstStyle/>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𝝐</m:t>
                          </m:r>
                        </m:e>
                        <m:sub>
                          <m:r>
                            <a:rPr lang="en-US" b="1" i="1" smtClean="0">
                              <a:solidFill>
                                <a:schemeClr val="tx1"/>
                              </a:solidFill>
                              <a:latin typeface="Cambria Math" panose="02040503050406030204" pitchFamily="18" charset="0"/>
                            </a:rPr>
                            <m:t>𝒏𝒙</m:t>
                          </m:r>
                          <m:r>
                            <a:rPr lang="en-US" b="1" i="1"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𝐫𝐦𝐬</m:t>
                          </m:r>
                        </m:sub>
                      </m:sSub>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xmlns="">
            <p:sp>
              <p:nvSpPr>
                <p:cNvPr id="21" name="TextBox 20">
                  <a:extLst>
                    <a:ext uri="{FF2B5EF4-FFF2-40B4-BE49-F238E27FC236}">
                      <a16:creationId xmlns="" xmlns:a16="http://schemas.microsoft.com/office/drawing/2014/main" xmlns:a14="http://schemas.microsoft.com/office/drawing/2010/main" id="{928D3E9D-FF3E-436A-A831-7BA810861EA4}"/>
                    </a:ext>
                  </a:extLst>
                </p:cNvPr>
                <p:cNvSpPr txBox="1">
                  <a:spLocks noRot="1" noChangeAspect="1" noMove="1" noResize="1" noEditPoints="1" noAdjustHandles="1" noChangeArrowheads="1" noChangeShapeType="1" noTextEdit="1"/>
                </p:cNvSpPr>
                <p:nvPr/>
              </p:nvSpPr>
              <p:spPr>
                <a:xfrm>
                  <a:off x="9942444" y="4465142"/>
                  <a:ext cx="1485246" cy="381515"/>
                </a:xfrm>
                <a:prstGeom prst="rect">
                  <a:avLst/>
                </a:prstGeom>
                <a:blipFill rotWithShape="0">
                  <a:blip r:embed="rId14"/>
                  <a:stretch>
                    <a:fillRect t="-6349" b="-22222"/>
                  </a:stretch>
                </a:blipFill>
              </p:spPr>
              <p:txBody>
                <a:bodyPr/>
                <a:lstStyle/>
                <a:p>
                  <a:r>
                    <a:rPr lang="it-IT">
                      <a:noFill/>
                    </a:rPr>
                    <a:t> </a:t>
                  </a:r>
                </a:p>
              </p:txBody>
            </p:sp>
          </mc:Fallback>
        </mc:AlternateContent>
      </p:grpSp>
      <p:sp>
        <p:nvSpPr>
          <p:cNvPr id="22" name="TextBox 15">
            <a:extLst>
              <a:ext uri="{FF2B5EF4-FFF2-40B4-BE49-F238E27FC236}">
                <a16:creationId xmlns:a16="http://schemas.microsoft.com/office/drawing/2014/main" id="{DBC9C4F7-7154-4760-ADE9-4542B115B217}"/>
              </a:ext>
            </a:extLst>
          </p:cNvPr>
          <p:cNvSpPr txBox="1"/>
          <p:nvPr/>
        </p:nvSpPr>
        <p:spPr>
          <a:xfrm>
            <a:off x="309413" y="1069944"/>
            <a:ext cx="619849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Alignment errors cause </a:t>
            </a:r>
            <a:r>
              <a:rPr lang="en-US" b="1" dirty="0"/>
              <a:t>off-axis motion</a:t>
            </a:r>
            <a:r>
              <a:rPr lang="en-US" dirty="0"/>
              <a:t>: excitation of </a:t>
            </a:r>
            <a:r>
              <a:rPr lang="en-US" i="1" dirty="0"/>
              <a:t>dipole wakes</a:t>
            </a:r>
            <a:r>
              <a:rPr lang="en-US" dirty="0"/>
              <a:t> leads to </a:t>
            </a:r>
            <a:r>
              <a:rPr lang="en-US" i="1" dirty="0"/>
              <a:t>emittance growth</a:t>
            </a:r>
          </a:p>
          <a:p>
            <a:pPr marL="285750" indent="-285750">
              <a:buFont typeface="Arial" panose="020B0604020202020204" pitchFamily="34" charset="0"/>
              <a:buChar char="•"/>
            </a:pPr>
            <a:r>
              <a:rPr lang="en-US" dirty="0"/>
              <a:t>Design of </a:t>
            </a:r>
            <a:r>
              <a:rPr lang="en-US" b="1" dirty="0"/>
              <a:t>correction schemes</a:t>
            </a:r>
            <a:r>
              <a:rPr lang="en-US" dirty="0"/>
              <a:t>: BPM </a:t>
            </a:r>
            <a:r>
              <a:rPr lang="en-US" i="1" dirty="0"/>
              <a:t>readings</a:t>
            </a:r>
            <a:r>
              <a:rPr lang="en-US" dirty="0"/>
              <a:t> are used to adjust the strength in the </a:t>
            </a:r>
            <a:r>
              <a:rPr lang="en-US" i="1" dirty="0"/>
              <a:t>steering dipole</a:t>
            </a:r>
            <a:r>
              <a:rPr lang="en-US" dirty="0"/>
              <a:t> correctors </a:t>
            </a:r>
          </a:p>
        </p:txBody>
      </p:sp>
      <p:grpSp>
        <p:nvGrpSpPr>
          <p:cNvPr id="26" name="Gruppo 25"/>
          <p:cNvGrpSpPr/>
          <p:nvPr/>
        </p:nvGrpSpPr>
        <p:grpSpPr>
          <a:xfrm>
            <a:off x="7347194" y="976997"/>
            <a:ext cx="4608154" cy="1799254"/>
            <a:chOff x="7308908" y="1496232"/>
            <a:chExt cx="4608154" cy="1799254"/>
          </a:xfrm>
        </p:grpSpPr>
        <p:pic>
          <p:nvPicPr>
            <p:cNvPr id="7" name="Immagine 6">
              <a:extLst>
                <a:ext uri="{FF2B5EF4-FFF2-40B4-BE49-F238E27FC236}">
                  <a16:creationId xmlns:a16="http://schemas.microsoft.com/office/drawing/2014/main" id="{E7DD180B-97C8-451C-A887-7436D865D57C}"/>
                </a:ext>
              </a:extLst>
            </p:cNvPr>
            <p:cNvPicPr>
              <a:picLocks noChangeAspect="1"/>
            </p:cNvPicPr>
            <p:nvPr/>
          </p:nvPicPr>
          <p:blipFill>
            <a:blip r:embed="rId15"/>
            <a:stretch>
              <a:fillRect/>
            </a:stretch>
          </p:blipFill>
          <p:spPr>
            <a:xfrm>
              <a:off x="8047645" y="2228254"/>
              <a:ext cx="2969707" cy="1007331"/>
            </a:xfrm>
            <a:prstGeom prst="rect">
              <a:avLst/>
            </a:prstGeom>
          </p:spPr>
        </p:pic>
        <mc:AlternateContent xmlns:mc="http://schemas.openxmlformats.org/markup-compatibility/2006">
          <mc:Choice xmlns:a14="http://schemas.microsoft.com/office/drawing/2010/main" Requires="a14">
            <p:sp>
              <p:nvSpPr>
                <p:cNvPr id="8" name="TextBox 21">
                  <a:extLst>
                    <a:ext uri="{FF2B5EF4-FFF2-40B4-BE49-F238E27FC236}">
                      <a16:creationId xmlns:a16="http://schemas.microsoft.com/office/drawing/2014/main" id="{C2F28FF7-8E25-4850-BD75-ED547D67EB57}"/>
                    </a:ext>
                  </a:extLst>
                </p:cNvPr>
                <p:cNvSpPr txBox="1"/>
                <p:nvPr/>
              </p:nvSpPr>
              <p:spPr>
                <a:xfrm>
                  <a:off x="7308908" y="1523216"/>
                  <a:ext cx="3270294" cy="738664"/>
                </a:xfrm>
                <a:prstGeom prst="rect">
                  <a:avLst/>
                </a:prstGeom>
                <a:noFill/>
              </p:spPr>
              <p:txBody>
                <a:bodyPr wrap="square" rtlCol="0">
                  <a:spAutoFit/>
                </a:bodyPr>
                <a:lstStyle/>
                <a:p>
                  <a:r>
                    <a:rPr lang="en-US" sz="1400" b="1" dirty="0">
                      <a:solidFill>
                        <a:srgbClr val="C00000"/>
                      </a:solidFill>
                    </a:rPr>
                    <a:t>Reference case from the UC-XFEL</a:t>
                  </a:r>
                </a:p>
                <a:p>
                  <a:pPr marL="285750" indent="-285750">
                    <a:buFont typeface="Wingdings" panose="05000000000000000000" pitchFamily="2" charset="2"/>
                    <a:buChar char="q"/>
                  </a:pPr>
                  <a:r>
                    <a:rPr lang="en-US" sz="1400" dirty="0"/>
                    <a:t>Two section </a:t>
                  </a:r>
                  <a:r>
                    <a:rPr lang="en-US" sz="1400" dirty="0" err="1"/>
                    <a:t>linac</a:t>
                  </a:r>
                  <a:r>
                    <a:rPr lang="en-US" sz="1400" dirty="0"/>
                    <a:t> (</a:t>
                  </a:r>
                  <a14:m>
                    <m:oMath xmlns:m="http://schemas.openxmlformats.org/officeDocument/2006/math">
                      <m:r>
                        <a:rPr lang="en-US" sz="1400" b="0" i="1" smtClean="0">
                          <a:latin typeface="Cambria Math" panose="02040503050406030204" pitchFamily="18" charset="0"/>
                        </a:rPr>
                        <m:t>∼2 </m:t>
                      </m:r>
                      <m:r>
                        <m:rPr>
                          <m:sty m:val="p"/>
                        </m:rPr>
                        <a:rPr lang="en-US" sz="1400" b="0" i="0" smtClean="0">
                          <a:latin typeface="Cambria Math" panose="02040503050406030204" pitchFamily="18" charset="0"/>
                        </a:rPr>
                        <m:t>m</m:t>
                      </m:r>
                    </m:oMath>
                  </a14:m>
                  <a:r>
                    <a:rPr lang="en-US" sz="1400" dirty="0"/>
                    <a:t>)</a:t>
                  </a:r>
                </a:p>
                <a:p>
                  <a:pPr marL="285750" indent="-285750">
                    <a:buFont typeface="Wingdings" panose="05000000000000000000" pitchFamily="2" charset="2"/>
                    <a:buChar char="q"/>
                  </a:pPr>
                  <a:r>
                    <a:rPr lang="en-US" sz="1400" dirty="0"/>
                    <a:t>Section 1 is 100 </a:t>
                  </a:r>
                  <a14:m>
                    <m:oMath xmlns:m="http://schemas.openxmlformats.org/officeDocument/2006/math">
                      <m:r>
                        <a:rPr lang="en-US" sz="1400" b="0" i="1" smtClean="0">
                          <a:latin typeface="Cambria Math" panose="02040503050406030204" pitchFamily="18" charset="0"/>
                        </a:rPr>
                        <m:t>𝜇</m:t>
                      </m:r>
                      <m:r>
                        <m:rPr>
                          <m:sty m:val="p"/>
                        </m:rPr>
                        <a:rPr lang="en-US" sz="1400" b="0" i="0" smtClean="0">
                          <a:latin typeface="Cambria Math" panose="02040503050406030204" pitchFamily="18" charset="0"/>
                        </a:rPr>
                        <m:t>m</m:t>
                      </m:r>
                    </m:oMath>
                  </a14:m>
                  <a:r>
                    <a:rPr lang="en-US" sz="1400" dirty="0"/>
                    <a:t> off-axis</a:t>
                  </a:r>
                </a:p>
              </p:txBody>
            </p:sp>
          </mc:Choice>
          <mc:Fallback>
            <p:sp>
              <p:nvSpPr>
                <p:cNvPr id="8" name="TextBox 21">
                  <a:extLst>
                    <a:ext uri="{FF2B5EF4-FFF2-40B4-BE49-F238E27FC236}">
                      <a16:creationId xmlns:a16="http://schemas.microsoft.com/office/drawing/2014/main" id="{C2F28FF7-8E25-4850-BD75-ED547D67EB57}"/>
                    </a:ext>
                  </a:extLst>
                </p:cNvPr>
                <p:cNvSpPr txBox="1">
                  <a:spLocks noRot="1" noChangeAspect="1" noMove="1" noResize="1" noEditPoints="1" noAdjustHandles="1" noChangeArrowheads="1" noChangeShapeType="1" noTextEdit="1"/>
                </p:cNvSpPr>
                <p:nvPr/>
              </p:nvSpPr>
              <p:spPr>
                <a:xfrm>
                  <a:off x="7308908" y="1523216"/>
                  <a:ext cx="3270294" cy="738664"/>
                </a:xfrm>
                <a:prstGeom prst="rect">
                  <a:avLst/>
                </a:prstGeom>
                <a:blipFill>
                  <a:blip r:embed="rId16"/>
                  <a:stretch>
                    <a:fillRect l="-559" t="-1653" b="-7438"/>
                  </a:stretch>
                </a:blipFill>
              </p:spPr>
              <p:txBody>
                <a:bodyPr/>
                <a:lstStyle/>
                <a:p>
                  <a:r>
                    <a:rPr lang="en-US">
                      <a:noFill/>
                    </a:rPr>
                    <a:t> </a:t>
                  </a:r>
                </a:p>
              </p:txBody>
            </p:sp>
          </mc:Fallback>
        </mc:AlternateContent>
        <p:pic>
          <p:nvPicPr>
            <p:cNvPr id="24" name="Picture 31">
              <a:extLst>
                <a:ext uri="{FF2B5EF4-FFF2-40B4-BE49-F238E27FC236}">
                  <a16:creationId xmlns:a16="http://schemas.microsoft.com/office/drawing/2014/main" id="{485CD1DF-CFE3-4E37-8DFD-488C2A8F540F}"/>
                </a:ext>
              </a:extLst>
            </p:cNvPr>
            <p:cNvPicPr>
              <a:picLocks noChangeAspect="1"/>
            </p:cNvPicPr>
            <p:nvPr/>
          </p:nvPicPr>
          <p:blipFill>
            <a:blip r:embed="rId17"/>
            <a:stretch>
              <a:fillRect/>
            </a:stretch>
          </p:blipFill>
          <p:spPr>
            <a:xfrm>
              <a:off x="10418788" y="1557418"/>
              <a:ext cx="1437851" cy="680294"/>
            </a:xfrm>
            <a:prstGeom prst="rect">
              <a:avLst/>
            </a:prstGeom>
          </p:spPr>
        </p:pic>
        <p:sp>
          <p:nvSpPr>
            <p:cNvPr id="25" name="Rettangolo 24"/>
            <p:cNvSpPr/>
            <p:nvPr/>
          </p:nvSpPr>
          <p:spPr>
            <a:xfrm>
              <a:off x="7308908" y="1496232"/>
              <a:ext cx="4608154" cy="17992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27" name="Connettore diritto 11">
            <a:extLst>
              <a:ext uri="{FF2B5EF4-FFF2-40B4-BE49-F238E27FC236}">
                <a16:creationId xmlns:a16="http://schemas.microsoft.com/office/drawing/2014/main" id="{366E9DE5-A9DB-44F8-B2EA-70DB45C44906}"/>
              </a:ext>
            </a:extLst>
          </p:cNvPr>
          <p:cNvCxnSpPr/>
          <p:nvPr/>
        </p:nvCxnSpPr>
        <p:spPr>
          <a:xfrm>
            <a:off x="5989054" y="2816804"/>
            <a:ext cx="5354" cy="3289877"/>
          </a:xfrm>
          <a:prstGeom prst="line">
            <a:avLst/>
          </a:prstGeom>
          <a:ln w="38100">
            <a:solidFill>
              <a:schemeClr val="accent2"/>
            </a:solidFill>
          </a:ln>
        </p:spPr>
        <p:style>
          <a:lnRef idx="1">
            <a:schemeClr val="accent3"/>
          </a:lnRef>
          <a:fillRef idx="0">
            <a:schemeClr val="accent3"/>
          </a:fillRef>
          <a:effectRef idx="0">
            <a:schemeClr val="accent3"/>
          </a:effectRef>
          <a:fontRef idx="minor">
            <a:schemeClr val="tx1"/>
          </a:fontRef>
        </p:style>
      </p:cxnSp>
      <p:sp>
        <p:nvSpPr>
          <p:cNvPr id="30" name="CasellaDiTesto 29"/>
          <p:cNvSpPr txBox="1"/>
          <p:nvPr/>
        </p:nvSpPr>
        <p:spPr>
          <a:xfrm>
            <a:off x="667844" y="2897938"/>
            <a:ext cx="4284032" cy="646331"/>
          </a:xfrm>
          <a:prstGeom prst="rect">
            <a:avLst/>
          </a:prstGeom>
          <a:noFill/>
        </p:spPr>
        <p:txBody>
          <a:bodyPr wrap="square" rtlCol="0">
            <a:spAutoFit/>
          </a:bodyPr>
          <a:lstStyle/>
          <a:p>
            <a:pPr algn="ctr"/>
            <a:r>
              <a:rPr lang="en-US" b="1" dirty="0">
                <a:solidFill>
                  <a:srgbClr val="C00000"/>
                </a:solidFill>
              </a:rPr>
              <a:t>One-to-one steering: one corrector upstream each </a:t>
            </a:r>
            <a:r>
              <a:rPr lang="en-US" b="1" dirty="0" err="1">
                <a:solidFill>
                  <a:srgbClr val="C00000"/>
                </a:solidFill>
              </a:rPr>
              <a:t>linac</a:t>
            </a:r>
            <a:r>
              <a:rPr lang="en-US" b="1" dirty="0">
                <a:solidFill>
                  <a:srgbClr val="C00000"/>
                </a:solidFill>
              </a:rPr>
              <a:t> section</a:t>
            </a:r>
          </a:p>
        </p:txBody>
      </p:sp>
      <p:pic>
        <p:nvPicPr>
          <p:cNvPr id="32" name="Immagine 31"/>
          <p:cNvPicPr>
            <a:picLocks noChangeAspect="1"/>
          </p:cNvPicPr>
          <p:nvPr/>
        </p:nvPicPr>
        <p:blipFill>
          <a:blip r:embed="rId18"/>
          <a:stretch>
            <a:fillRect/>
          </a:stretch>
        </p:blipFill>
        <p:spPr>
          <a:xfrm>
            <a:off x="7859244" y="3736026"/>
            <a:ext cx="2903414" cy="519639"/>
          </a:xfrm>
          <a:prstGeom prst="rect">
            <a:avLst/>
          </a:prstGeom>
        </p:spPr>
      </p:pic>
      <p:sp>
        <p:nvSpPr>
          <p:cNvPr id="34" name="CasellaDiTesto 33"/>
          <p:cNvSpPr txBox="1"/>
          <p:nvPr/>
        </p:nvSpPr>
        <p:spPr>
          <a:xfrm>
            <a:off x="6403294" y="2902169"/>
            <a:ext cx="5158093" cy="646331"/>
          </a:xfrm>
          <a:prstGeom prst="rect">
            <a:avLst/>
          </a:prstGeom>
          <a:noFill/>
        </p:spPr>
        <p:txBody>
          <a:bodyPr wrap="square" rtlCol="0">
            <a:spAutoFit/>
          </a:bodyPr>
          <a:lstStyle/>
          <a:p>
            <a:pPr algn="ctr"/>
            <a:r>
              <a:rPr lang="en-US" b="1" dirty="0">
                <a:solidFill>
                  <a:srgbClr val="C00000"/>
                </a:solidFill>
              </a:rPr>
              <a:t>“Wake-free” steering: two correctors upstream each </a:t>
            </a:r>
            <a:r>
              <a:rPr lang="en-US" b="1" dirty="0" err="1">
                <a:solidFill>
                  <a:srgbClr val="C00000"/>
                </a:solidFill>
              </a:rPr>
              <a:t>linac</a:t>
            </a:r>
            <a:r>
              <a:rPr lang="en-US" b="1" dirty="0">
                <a:solidFill>
                  <a:srgbClr val="C00000"/>
                </a:solidFill>
              </a:rPr>
              <a:t> section</a:t>
            </a:r>
          </a:p>
        </p:txBody>
      </p:sp>
      <p:pic>
        <p:nvPicPr>
          <p:cNvPr id="39" name="Immagine 38"/>
          <p:cNvPicPr>
            <a:picLocks noChangeAspect="1"/>
          </p:cNvPicPr>
          <p:nvPr/>
        </p:nvPicPr>
        <p:blipFill>
          <a:blip r:embed="rId19"/>
          <a:stretch>
            <a:fillRect/>
          </a:stretch>
        </p:blipFill>
        <p:spPr>
          <a:xfrm>
            <a:off x="5288302" y="3855952"/>
            <a:ext cx="1401504" cy="597328"/>
          </a:xfrm>
          <a:prstGeom prst="rect">
            <a:avLst/>
          </a:prstGeom>
          <a:ln w="19050">
            <a:solidFill>
              <a:schemeClr val="tx1"/>
            </a:solidFill>
          </a:ln>
        </p:spPr>
      </p:pic>
      <p:pic>
        <p:nvPicPr>
          <p:cNvPr id="15" name="Immagine 14"/>
          <p:cNvPicPr>
            <a:picLocks noChangeAspect="1"/>
          </p:cNvPicPr>
          <p:nvPr/>
        </p:nvPicPr>
        <p:blipFill>
          <a:blip r:embed="rId20"/>
          <a:stretch>
            <a:fillRect/>
          </a:stretch>
        </p:blipFill>
        <p:spPr>
          <a:xfrm>
            <a:off x="1417432" y="3700571"/>
            <a:ext cx="2814164" cy="514631"/>
          </a:xfrm>
          <a:prstGeom prst="rect">
            <a:avLst/>
          </a:prstGeom>
        </p:spPr>
      </p:pic>
      <p:pic>
        <p:nvPicPr>
          <p:cNvPr id="16" name="Immagine 15"/>
          <p:cNvPicPr>
            <a:picLocks noChangeAspect="1"/>
          </p:cNvPicPr>
          <p:nvPr/>
        </p:nvPicPr>
        <p:blipFill>
          <a:blip r:embed="rId21"/>
          <a:stretch>
            <a:fillRect/>
          </a:stretch>
        </p:blipFill>
        <p:spPr>
          <a:xfrm>
            <a:off x="145441" y="2359379"/>
            <a:ext cx="1785950" cy="334047"/>
          </a:xfrm>
          <a:prstGeom prst="rect">
            <a:avLst/>
          </a:prstGeom>
        </p:spPr>
      </p:pic>
      <p:pic>
        <p:nvPicPr>
          <p:cNvPr id="23" name="Immagine 22"/>
          <p:cNvPicPr>
            <a:picLocks noChangeAspect="1"/>
          </p:cNvPicPr>
          <p:nvPr/>
        </p:nvPicPr>
        <p:blipFill>
          <a:blip r:embed="rId22"/>
          <a:stretch>
            <a:fillRect/>
          </a:stretch>
        </p:blipFill>
        <p:spPr>
          <a:xfrm>
            <a:off x="2357264" y="2365654"/>
            <a:ext cx="1874332" cy="424119"/>
          </a:xfrm>
          <a:prstGeom prst="rect">
            <a:avLst/>
          </a:prstGeom>
        </p:spPr>
      </p:pic>
    </p:spTree>
    <p:extLst>
      <p:ext uri="{BB962C8B-B14F-4D97-AF65-F5344CB8AC3E}">
        <p14:creationId xmlns:p14="http://schemas.microsoft.com/office/powerpoint/2010/main" val="10004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Sources of </a:t>
            </a:r>
            <a:r>
              <a:rPr lang="en-US" dirty="0" err="1"/>
              <a:t>Wakefields</a:t>
            </a:r>
            <a:r>
              <a:rPr lang="en-US" dirty="0"/>
              <a:t> in </a:t>
            </a:r>
            <a:r>
              <a:rPr lang="en-US" dirty="0" err="1"/>
              <a:t>Linacs</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18" y="5023061"/>
            <a:ext cx="3633874" cy="985861"/>
          </a:xfrm>
          <a:prstGeom prst="rect">
            <a:avLst/>
          </a:prstGeom>
        </p:spPr>
      </p:pic>
      <p:sp>
        <p:nvSpPr>
          <p:cNvPr id="5" name="CasellaDiTesto 4"/>
          <p:cNvSpPr txBox="1"/>
          <p:nvPr/>
        </p:nvSpPr>
        <p:spPr>
          <a:xfrm>
            <a:off x="5744858" y="3052747"/>
            <a:ext cx="6543888"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t>Longitudinal monopole and transverse dipole impedance from </a:t>
            </a:r>
            <a:r>
              <a:rPr lang="en-US" sz="1800" b="1" dirty="0"/>
              <a:t>diffraction theory</a:t>
            </a:r>
          </a:p>
          <a:p>
            <a:pPr marL="285750" indent="-285750">
              <a:buFont typeface="Arial" panose="020B0604020202020204" pitchFamily="34" charset="0"/>
              <a:buChar char="•"/>
            </a:pPr>
            <a:r>
              <a:rPr lang="en-US" sz="1800" dirty="0"/>
              <a:t>Responsible for the </a:t>
            </a:r>
            <a:r>
              <a:rPr lang="en-US" sz="1800" b="1" dirty="0"/>
              <a:t>short-range</a:t>
            </a:r>
            <a:r>
              <a:rPr lang="en-US" sz="1800" dirty="0"/>
              <a:t> </a:t>
            </a:r>
            <a:r>
              <a:rPr lang="en-US" sz="1800" b="1" dirty="0"/>
              <a:t>wakefield</a:t>
            </a:r>
            <a:r>
              <a:rPr lang="en-US" sz="1800" dirty="0"/>
              <a:t> (SRWF) interaction in </a:t>
            </a:r>
            <a:r>
              <a:rPr lang="en-US" sz="1800" i="1" dirty="0"/>
              <a:t>periodic accelerating structures</a:t>
            </a:r>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855" y="4108667"/>
            <a:ext cx="1368205" cy="915097"/>
          </a:xfrm>
          <a:prstGeom prst="rect">
            <a:avLst/>
          </a:prstGeom>
        </p:spPr>
      </p:pic>
      <p:sp>
        <p:nvSpPr>
          <p:cNvPr id="8" name="CasellaDiTesto 7"/>
          <p:cNvSpPr txBox="1"/>
          <p:nvPr/>
        </p:nvSpPr>
        <p:spPr>
          <a:xfrm>
            <a:off x="718115" y="2209275"/>
            <a:ext cx="3592998" cy="400110"/>
          </a:xfrm>
          <a:prstGeom prst="rect">
            <a:avLst/>
          </a:prstGeom>
          <a:noFill/>
        </p:spPr>
        <p:txBody>
          <a:bodyPr wrap="square" rtlCol="0">
            <a:spAutoFit/>
          </a:bodyPr>
          <a:lstStyle/>
          <a:p>
            <a:r>
              <a:rPr lang="en-US" sz="2000" b="1" u="sng" dirty="0">
                <a:solidFill>
                  <a:srgbClr val="C00000"/>
                </a:solidFill>
              </a:rPr>
              <a:t>Modes in resonant cavities</a:t>
            </a:r>
          </a:p>
        </p:txBody>
      </p:sp>
      <p:sp>
        <p:nvSpPr>
          <p:cNvPr id="9" name="CasellaDiTesto 8"/>
          <p:cNvSpPr txBox="1"/>
          <p:nvPr/>
        </p:nvSpPr>
        <p:spPr>
          <a:xfrm>
            <a:off x="6004622" y="2209275"/>
            <a:ext cx="5472764" cy="400110"/>
          </a:xfrm>
          <a:prstGeom prst="rect">
            <a:avLst/>
          </a:prstGeom>
          <a:noFill/>
        </p:spPr>
        <p:txBody>
          <a:bodyPr wrap="square" rtlCol="0">
            <a:spAutoFit/>
          </a:bodyPr>
          <a:lstStyle/>
          <a:p>
            <a:r>
              <a:rPr lang="en-US" sz="2000" b="1" u="sng" dirty="0">
                <a:solidFill>
                  <a:srgbClr val="C00000"/>
                </a:solidFill>
              </a:rPr>
              <a:t>Periodic accelerating structures</a:t>
            </a:r>
          </a:p>
        </p:txBody>
      </p:sp>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1719" y="5051636"/>
            <a:ext cx="3585899" cy="956239"/>
          </a:xfrm>
          <a:prstGeom prst="rect">
            <a:avLst/>
          </a:prstGeom>
        </p:spPr>
      </p:pic>
      <p:pic>
        <p:nvPicPr>
          <p:cNvPr id="11" name="Immagine 10">
            <a:extLst>
              <a:ext uri="{FF2B5EF4-FFF2-40B4-BE49-F238E27FC236}">
                <a16:creationId xmlns:a16="http://schemas.microsoft.com/office/drawing/2014/main" id="{EC241620-9175-4524-A1F0-66FDF197D405}"/>
              </a:ext>
            </a:extLst>
          </p:cNvPr>
          <p:cNvPicPr>
            <a:picLocks noChangeAspect="1"/>
          </p:cNvPicPr>
          <p:nvPr/>
        </p:nvPicPr>
        <p:blipFill>
          <a:blip r:embed="rId6"/>
          <a:stretch>
            <a:fillRect/>
          </a:stretch>
        </p:blipFill>
        <p:spPr>
          <a:xfrm>
            <a:off x="8741004" y="3766301"/>
            <a:ext cx="2762175" cy="1599827"/>
          </a:xfrm>
          <a:prstGeom prst="rect">
            <a:avLst/>
          </a:prstGeom>
        </p:spPr>
      </p:pic>
      <p:pic>
        <p:nvPicPr>
          <p:cNvPr id="20" name="Immagine 19"/>
          <p:cNvPicPr>
            <a:picLocks noChangeAspect="1"/>
          </p:cNvPicPr>
          <p:nvPr/>
        </p:nvPicPr>
        <p:blipFill>
          <a:blip r:embed="rId7"/>
          <a:stretch>
            <a:fillRect/>
          </a:stretch>
        </p:blipFill>
        <p:spPr>
          <a:xfrm>
            <a:off x="2994918" y="4113076"/>
            <a:ext cx="1422940" cy="846634"/>
          </a:xfrm>
          <a:prstGeom prst="rect">
            <a:avLst/>
          </a:prstGeom>
        </p:spPr>
      </p:pic>
      <mc:AlternateContent xmlns:mc="http://schemas.openxmlformats.org/markup-compatibility/2006">
        <mc:Choice xmlns:a14="http://schemas.microsoft.com/office/drawing/2010/main" Requires="a14">
          <p:sp>
            <p:nvSpPr>
              <p:cNvPr id="21" name="CasellaDiTesto 20"/>
              <p:cNvSpPr txBox="1"/>
              <p:nvPr/>
            </p:nvSpPr>
            <p:spPr>
              <a:xfrm>
                <a:off x="3313261" y="3841012"/>
                <a:ext cx="997852" cy="307777"/>
              </a:xfrm>
              <a:prstGeom prst="rect">
                <a:avLst/>
              </a:prstGeom>
              <a:noFill/>
            </p:spPr>
            <p:txBody>
              <a:bodyPr wrap="square" rtlCol="0">
                <a:spAutoFit/>
              </a:bodyPr>
              <a:lstStyle/>
              <a:p>
                <a14:m>
                  <m:oMath xmlns:m="http://schemas.openxmlformats.org/officeDocument/2006/math">
                    <m:sSub>
                      <m:sSubPr>
                        <m:ctrlPr>
                          <a:rPr lang="en-US" sz="1400" b="0" i="1" smtClean="0">
                            <a:solidFill>
                              <a:srgbClr val="0070C0"/>
                            </a:solidFill>
                            <a:latin typeface="Cambria Math" panose="02040503050406030204" pitchFamily="18" charset="0"/>
                          </a:rPr>
                        </m:ctrlPr>
                      </m:sSubPr>
                      <m:e>
                        <m:r>
                          <a:rPr lang="en-US" sz="1400" b="0" i="1" smtClean="0">
                            <a:solidFill>
                              <a:srgbClr val="0070C0"/>
                            </a:solidFill>
                            <a:latin typeface="Cambria Math" panose="02040503050406030204" pitchFamily="18" charset="0"/>
                          </a:rPr>
                          <m:t>𝜔</m:t>
                        </m:r>
                      </m:e>
                      <m:sub>
                        <m:r>
                          <a:rPr lang="en-US" sz="1400" b="0" i="1" smtClean="0">
                            <a:solidFill>
                              <a:srgbClr val="0070C0"/>
                            </a:solidFill>
                            <a:latin typeface="Cambria Math" panose="02040503050406030204" pitchFamily="18" charset="0"/>
                          </a:rPr>
                          <m:t>0</m:t>
                        </m:r>
                      </m:sub>
                    </m:sSub>
                  </m:oMath>
                </a14:m>
                <a:r>
                  <a:rPr lang="en-US" sz="1400" dirty="0">
                    <a:solidFill>
                      <a:srgbClr val="0070C0"/>
                    </a:solidFill>
                  </a:rPr>
                  <a:t>, </a:t>
                </a:r>
                <a14:m>
                  <m:oMath xmlns:m="http://schemas.openxmlformats.org/officeDocument/2006/math">
                    <m:r>
                      <a:rPr lang="en-US" sz="1400" b="0" i="1" smtClean="0">
                        <a:solidFill>
                          <a:srgbClr val="0070C0"/>
                        </a:solidFill>
                        <a:latin typeface="Cambria Math" panose="02040503050406030204" pitchFamily="18" charset="0"/>
                      </a:rPr>
                      <m:t>𝑄</m:t>
                    </m:r>
                  </m:oMath>
                </a14:m>
                <a:r>
                  <a:rPr lang="en-US" sz="1400" dirty="0">
                    <a:solidFill>
                      <a:srgbClr val="0070C0"/>
                    </a:solidFill>
                  </a:rPr>
                  <a:t>, </a:t>
                </a:r>
                <a14:m>
                  <m:oMath xmlns:m="http://schemas.openxmlformats.org/officeDocument/2006/math">
                    <m:r>
                      <a:rPr lang="en-US" sz="1400" b="0" i="1" smtClean="0">
                        <a:solidFill>
                          <a:srgbClr val="0070C0"/>
                        </a:solidFill>
                        <a:latin typeface="Cambria Math" panose="02040503050406030204" pitchFamily="18" charset="0"/>
                      </a:rPr>
                      <m:t>𝑅</m:t>
                    </m:r>
                  </m:oMath>
                </a14:m>
                <a:endParaRPr lang="en-US" sz="1400" dirty="0">
                  <a:solidFill>
                    <a:srgbClr val="0070C0"/>
                  </a:solidFill>
                </a:endParaRPr>
              </a:p>
            </p:txBody>
          </p:sp>
        </mc:Choice>
        <mc:Fallback>
          <p:sp>
            <p:nvSpPr>
              <p:cNvPr id="21" name="CasellaDiTesto 20"/>
              <p:cNvSpPr txBox="1">
                <a:spLocks noRot="1" noChangeAspect="1" noMove="1" noResize="1" noEditPoints="1" noAdjustHandles="1" noChangeArrowheads="1" noChangeShapeType="1" noTextEdit="1"/>
              </p:cNvSpPr>
              <p:nvPr/>
            </p:nvSpPr>
            <p:spPr>
              <a:xfrm>
                <a:off x="3313261" y="3841012"/>
                <a:ext cx="997852" cy="307777"/>
              </a:xfrm>
              <a:prstGeom prst="rect">
                <a:avLst/>
              </a:prstGeom>
              <a:blipFill>
                <a:blip r:embed="rId8"/>
                <a:stretch>
                  <a:fillRect t="-3922" b="-19608"/>
                </a:stretch>
              </a:blipFill>
            </p:spPr>
            <p:txBody>
              <a:bodyPr/>
              <a:lstStyle/>
              <a:p>
                <a:r>
                  <a:rPr lang="en-US">
                    <a:noFill/>
                  </a:rPr>
                  <a:t> </a:t>
                </a:r>
              </a:p>
            </p:txBody>
          </p:sp>
        </mc:Fallback>
      </mc:AlternateContent>
      <p:cxnSp>
        <p:nvCxnSpPr>
          <p:cNvPr id="23" name="Connettore 1 22"/>
          <p:cNvCxnSpPr/>
          <p:nvPr/>
        </p:nvCxnSpPr>
        <p:spPr>
          <a:xfrm flipH="1">
            <a:off x="5612945" y="2297341"/>
            <a:ext cx="13767" cy="398733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Segnaposto numero diapositiva 23"/>
          <p:cNvSpPr>
            <a:spLocks noGrp="1"/>
          </p:cNvSpPr>
          <p:nvPr>
            <p:ph type="sldNum" sz="quarter" idx="12"/>
          </p:nvPr>
        </p:nvSpPr>
        <p:spPr/>
        <p:txBody>
          <a:bodyPr/>
          <a:lstStyle/>
          <a:p>
            <a:fld id="{B0043FEA-55C3-4395-962E-F0BE92B1849C}" type="slidenum">
              <a:rPr lang="it-IT" smtClean="0"/>
              <a:t>27</a:t>
            </a:fld>
            <a:endParaRPr lang="it-IT"/>
          </a:p>
        </p:txBody>
      </p:sp>
      <p:sp>
        <p:nvSpPr>
          <p:cNvPr id="25" name="CasellaDiTesto 24"/>
          <p:cNvSpPr txBox="1"/>
          <p:nvPr/>
        </p:nvSpPr>
        <p:spPr>
          <a:xfrm>
            <a:off x="130291" y="974063"/>
            <a:ext cx="5874332" cy="923330"/>
          </a:xfrm>
          <a:prstGeom prst="rect">
            <a:avLst/>
          </a:prstGeom>
          <a:noFill/>
        </p:spPr>
        <p:txBody>
          <a:bodyPr wrap="square" rtlCol="0">
            <a:spAutoFit/>
          </a:bodyPr>
          <a:lstStyle/>
          <a:p>
            <a:pPr marL="285750" indent="-285750">
              <a:buFont typeface="Arial" panose="020B0604020202020204" pitchFamily="34" charset="0"/>
              <a:buChar char="•"/>
            </a:pPr>
            <a:r>
              <a:rPr lang="en-US" dirty="0"/>
              <a:t>Field generated by the beam, </a:t>
            </a:r>
            <a:r>
              <a:rPr lang="en-US" b="1" dirty="0"/>
              <a:t>diffracted</a:t>
            </a:r>
            <a:r>
              <a:rPr lang="en-US" dirty="0"/>
              <a:t> by the surrounding environment and acting back on the beam</a:t>
            </a:r>
          </a:p>
          <a:p>
            <a:pPr marL="285750" indent="-285750">
              <a:buFont typeface="Arial" panose="020B0604020202020204" pitchFamily="34" charset="0"/>
              <a:buChar char="•"/>
            </a:pPr>
            <a:r>
              <a:rPr lang="en-US" dirty="0"/>
              <a:t>Responsible for </a:t>
            </a:r>
            <a:r>
              <a:rPr lang="en-US" b="1" dirty="0"/>
              <a:t>energy spread</a:t>
            </a:r>
            <a:r>
              <a:rPr lang="en-US" dirty="0"/>
              <a:t> and </a:t>
            </a:r>
            <a:r>
              <a:rPr lang="en-US" b="1" dirty="0"/>
              <a:t>transverse deflection</a:t>
            </a:r>
          </a:p>
        </p:txBody>
      </p:sp>
      <p:pic>
        <p:nvPicPr>
          <p:cNvPr id="26" name="Immagine 25"/>
          <p:cNvPicPr>
            <a:picLocks noChangeAspect="1"/>
          </p:cNvPicPr>
          <p:nvPr/>
        </p:nvPicPr>
        <p:blipFill>
          <a:blip r:embed="rId9"/>
          <a:stretch>
            <a:fillRect/>
          </a:stretch>
        </p:blipFill>
        <p:spPr>
          <a:xfrm>
            <a:off x="2901493" y="6009422"/>
            <a:ext cx="2096915" cy="290553"/>
          </a:xfrm>
          <a:prstGeom prst="rect">
            <a:avLst/>
          </a:prstGeom>
        </p:spPr>
      </p:pic>
      <mc:AlternateContent xmlns:mc="http://schemas.openxmlformats.org/markup-compatibility/2006">
        <mc:Choice xmlns:a14="http://schemas.microsoft.com/office/drawing/2010/main" Requires="a14">
          <p:sp>
            <p:nvSpPr>
              <p:cNvPr id="12" name="Rettangolo 11"/>
              <p:cNvSpPr/>
              <p:nvPr/>
            </p:nvSpPr>
            <p:spPr>
              <a:xfrm>
                <a:off x="165781" y="2638451"/>
                <a:ext cx="5361439" cy="1258743"/>
              </a:xfrm>
              <a:prstGeom prst="rect">
                <a:avLst/>
              </a:prstGeom>
            </p:spPr>
            <p:txBody>
              <a:bodyPr wrap="square">
                <a:spAutoFit/>
              </a:bodyPr>
              <a:lstStyle/>
              <a:p>
                <a:pPr marL="285750" indent="-285750">
                  <a:buFont typeface="Arial" panose="020B0604020202020204" pitchFamily="34" charset="0"/>
                  <a:buChar char="•"/>
                </a:pPr>
                <a:r>
                  <a:rPr lang="en-US" dirty="0"/>
                  <a:t>Longitudinal monopole and transverse dipole </a:t>
                </a:r>
                <a:r>
                  <a:rPr lang="en-US" b="1" dirty="0"/>
                  <a:t>higher order modes</a:t>
                </a:r>
                <a:r>
                  <a:rPr lang="en-US" dirty="0"/>
                  <a:t> (HOMs) in the accelerating cavities</a:t>
                </a:r>
              </a:p>
              <a:p>
                <a:pPr marL="285750" indent="-285750">
                  <a:buFont typeface="Arial" panose="020B0604020202020204" pitchFamily="34" charset="0"/>
                  <a:buChar char="•"/>
                </a:pPr>
                <a:r>
                  <a:rPr lang="en-US" dirty="0"/>
                  <a:t>Responsible for the </a:t>
                </a:r>
                <a:r>
                  <a:rPr lang="en-US" b="1" dirty="0"/>
                  <a:t>long-range</a:t>
                </a:r>
                <a:r>
                  <a:rPr lang="en-US" dirty="0"/>
                  <a:t> </a:t>
                </a:r>
                <a:r>
                  <a:rPr lang="en-US" b="1" dirty="0"/>
                  <a:t>wakefield</a:t>
                </a:r>
                <a:r>
                  <a:rPr lang="en-US" dirty="0"/>
                  <a:t> (LRWF) interaction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0</m:t>
                        </m:r>
                      </m:sub>
                    </m:sSub>
                    <m:rad>
                      <m:radPr>
                        <m:degHide m:val="on"/>
                        <m:ctrlPr>
                          <a:rPr lang="en-US" i="1">
                            <a:latin typeface="Cambria Math" panose="02040503050406030204" pitchFamily="18" charset="0"/>
                          </a:rPr>
                        </m:ctrlPr>
                      </m:radPr>
                      <m:deg/>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𝑄</m:t>
                                </m:r>
                              </m:e>
                            </m:d>
                          </m:e>
                          <m:sup>
                            <m:r>
                              <a:rPr lang="en-US" i="1">
                                <a:latin typeface="Cambria Math" panose="02040503050406030204" pitchFamily="18" charset="0"/>
                              </a:rPr>
                              <m:t>−2</m:t>
                            </m:r>
                          </m:sup>
                        </m:sSup>
                      </m:e>
                    </m:rad>
                  </m:oMath>
                </a14:m>
                <a:r>
                  <a:rPr lang="en-US" dirty="0"/>
                  <a:t> and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0</m:t>
                        </m:r>
                      </m:sub>
                    </m:sSub>
                    <m:r>
                      <a:rPr lang="en-US" i="1">
                        <a:latin typeface="Cambria Math" panose="02040503050406030204" pitchFamily="18" charset="0"/>
                      </a:rPr>
                      <m:t>/2</m:t>
                    </m:r>
                    <m:r>
                      <a:rPr lang="en-US" i="1">
                        <a:latin typeface="Cambria Math" panose="02040503050406030204" pitchFamily="18" charset="0"/>
                      </a:rPr>
                      <m:t>𝑄</m:t>
                    </m:r>
                  </m:oMath>
                </a14:m>
                <a:r>
                  <a:rPr lang="en-US" dirty="0"/>
                  <a:t>)</a:t>
                </a:r>
              </a:p>
            </p:txBody>
          </p:sp>
        </mc:Choice>
        <mc:Fallback>
          <p:sp>
            <p:nvSpPr>
              <p:cNvPr id="12" name="Rettangolo 11"/>
              <p:cNvSpPr>
                <a:spLocks noRot="1" noChangeAspect="1" noMove="1" noResize="1" noEditPoints="1" noAdjustHandles="1" noChangeArrowheads="1" noChangeShapeType="1" noTextEdit="1"/>
              </p:cNvSpPr>
              <p:nvPr/>
            </p:nvSpPr>
            <p:spPr>
              <a:xfrm>
                <a:off x="165781" y="2638451"/>
                <a:ext cx="5361439" cy="1258743"/>
              </a:xfrm>
              <a:prstGeom prst="rect">
                <a:avLst/>
              </a:prstGeom>
              <a:blipFill>
                <a:blip r:embed="rId10"/>
                <a:stretch>
                  <a:fillRect l="-682" t="-2913" b="-50971"/>
                </a:stretch>
              </a:blipFill>
            </p:spPr>
            <p:txBody>
              <a:bodyPr/>
              <a:lstStyle/>
              <a:p>
                <a:r>
                  <a:rPr lang="en-US">
                    <a:noFill/>
                  </a:rPr>
                  <a:t> </a:t>
                </a:r>
              </a:p>
            </p:txBody>
          </p:sp>
        </mc:Fallback>
      </mc:AlternateContent>
      <p:pic>
        <p:nvPicPr>
          <p:cNvPr id="18" name="Immagine 17"/>
          <p:cNvPicPr>
            <a:picLocks noChangeAspect="1"/>
          </p:cNvPicPr>
          <p:nvPr/>
        </p:nvPicPr>
        <p:blipFill>
          <a:blip r:embed="rId11"/>
          <a:stretch>
            <a:fillRect/>
          </a:stretch>
        </p:blipFill>
        <p:spPr>
          <a:xfrm>
            <a:off x="6047314" y="6031981"/>
            <a:ext cx="1984863" cy="327775"/>
          </a:xfrm>
          <a:prstGeom prst="rect">
            <a:avLst/>
          </a:prstGeom>
        </p:spPr>
      </p:pic>
      <p:pic>
        <p:nvPicPr>
          <p:cNvPr id="27" name="Immagine 26"/>
          <p:cNvPicPr>
            <a:picLocks noChangeAspect="1"/>
          </p:cNvPicPr>
          <p:nvPr/>
        </p:nvPicPr>
        <p:blipFill>
          <a:blip r:embed="rId12"/>
          <a:stretch>
            <a:fillRect/>
          </a:stretch>
        </p:blipFill>
        <p:spPr>
          <a:xfrm>
            <a:off x="8193695" y="6028072"/>
            <a:ext cx="1978793" cy="303495"/>
          </a:xfrm>
          <a:prstGeom prst="rect">
            <a:avLst/>
          </a:prstGeom>
        </p:spPr>
      </p:pic>
      <p:grpSp>
        <p:nvGrpSpPr>
          <p:cNvPr id="29" name="Gruppo 28"/>
          <p:cNvGrpSpPr/>
          <p:nvPr/>
        </p:nvGrpSpPr>
        <p:grpSpPr>
          <a:xfrm>
            <a:off x="6064664" y="1010178"/>
            <a:ext cx="4010319" cy="984200"/>
            <a:chOff x="7094175" y="1474190"/>
            <a:chExt cx="3776109" cy="931674"/>
          </a:xfrm>
        </p:grpSpPr>
        <p:pic>
          <p:nvPicPr>
            <p:cNvPr id="19" name="Immagine 18"/>
            <p:cNvPicPr>
              <a:picLocks noChangeAspect="1"/>
            </p:cNvPicPr>
            <p:nvPr/>
          </p:nvPicPr>
          <p:blipFill>
            <a:blip r:embed="rId13"/>
            <a:stretch>
              <a:fillRect/>
            </a:stretch>
          </p:blipFill>
          <p:spPr>
            <a:xfrm>
              <a:off x="7150858" y="1736242"/>
              <a:ext cx="2233934" cy="453184"/>
            </a:xfrm>
            <a:prstGeom prst="rect">
              <a:avLst/>
            </a:prstGeom>
          </p:spPr>
        </p:pic>
        <p:pic>
          <p:nvPicPr>
            <p:cNvPr id="22" name="Immagine 21"/>
            <p:cNvPicPr>
              <a:picLocks noChangeAspect="1"/>
            </p:cNvPicPr>
            <p:nvPr/>
          </p:nvPicPr>
          <p:blipFill>
            <a:blip r:embed="rId14"/>
            <a:stretch>
              <a:fillRect/>
            </a:stretch>
          </p:blipFill>
          <p:spPr>
            <a:xfrm>
              <a:off x="9479308" y="1508124"/>
              <a:ext cx="1390976" cy="888148"/>
            </a:xfrm>
            <a:prstGeom prst="rect">
              <a:avLst/>
            </a:prstGeom>
          </p:spPr>
        </p:pic>
        <p:sp>
          <p:nvSpPr>
            <p:cNvPr id="28" name="Rettangolo 27"/>
            <p:cNvSpPr/>
            <p:nvPr/>
          </p:nvSpPr>
          <p:spPr>
            <a:xfrm>
              <a:off x="7094175" y="1474190"/>
              <a:ext cx="3776109" cy="9316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3" name="Immagine 12">
            <a:extLst>
              <a:ext uri="{FF2B5EF4-FFF2-40B4-BE49-F238E27FC236}">
                <a16:creationId xmlns:a16="http://schemas.microsoft.com/office/drawing/2014/main" id="{3F0E30E3-E726-25B9-68BA-2DD3E6D2F719}"/>
              </a:ext>
            </a:extLst>
          </p:cNvPr>
          <p:cNvPicPr>
            <a:picLocks noChangeAspect="1"/>
          </p:cNvPicPr>
          <p:nvPr/>
        </p:nvPicPr>
        <p:blipFill>
          <a:blip r:embed="rId15"/>
          <a:stretch>
            <a:fillRect/>
          </a:stretch>
        </p:blipFill>
        <p:spPr>
          <a:xfrm>
            <a:off x="6056212" y="3881981"/>
            <a:ext cx="1953655" cy="1045479"/>
          </a:xfrm>
          <a:prstGeom prst="rect">
            <a:avLst/>
          </a:prstGeom>
        </p:spPr>
      </p:pic>
      <p:pic>
        <p:nvPicPr>
          <p:cNvPr id="31" name="Immagine 30">
            <a:extLst>
              <a:ext uri="{FF2B5EF4-FFF2-40B4-BE49-F238E27FC236}">
                <a16:creationId xmlns:a16="http://schemas.microsoft.com/office/drawing/2014/main" id="{FD71BADC-8CFA-2A7D-7A56-CF5D1CF836BA}"/>
              </a:ext>
            </a:extLst>
          </p:cNvPr>
          <p:cNvPicPr>
            <a:picLocks noChangeAspect="1"/>
          </p:cNvPicPr>
          <p:nvPr/>
        </p:nvPicPr>
        <p:blipFill>
          <a:blip r:embed="rId16"/>
          <a:stretch>
            <a:fillRect/>
          </a:stretch>
        </p:blipFill>
        <p:spPr>
          <a:xfrm>
            <a:off x="551075" y="6013679"/>
            <a:ext cx="2088422" cy="222797"/>
          </a:xfrm>
          <a:prstGeom prst="rect">
            <a:avLst/>
          </a:prstGeom>
        </p:spPr>
      </p:pic>
    </p:spTree>
    <p:extLst>
      <p:ext uri="{BB962C8B-B14F-4D97-AF65-F5344CB8AC3E}">
        <p14:creationId xmlns:p14="http://schemas.microsoft.com/office/powerpoint/2010/main" val="368702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1" grpId="0"/>
      <p:bldP spid="24"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CA2592-1F54-D353-FA17-1CF417E63222}"/>
              </a:ext>
            </a:extLst>
          </p:cNvPr>
          <p:cNvSpPr>
            <a:spLocks noGrp="1"/>
          </p:cNvSpPr>
          <p:nvPr>
            <p:ph type="title"/>
          </p:nvPr>
        </p:nvSpPr>
        <p:spPr/>
        <p:txBody>
          <a:bodyPr/>
          <a:lstStyle/>
          <a:p>
            <a:r>
              <a:rPr lang="en-US" dirty="0"/>
              <a:t>Beam Breakup Effects</a:t>
            </a:r>
          </a:p>
        </p:txBody>
      </p:sp>
      <p:pic>
        <p:nvPicPr>
          <p:cNvPr id="3" name="Immagine 2">
            <a:extLst>
              <a:ext uri="{FF2B5EF4-FFF2-40B4-BE49-F238E27FC236}">
                <a16:creationId xmlns:a16="http://schemas.microsoft.com/office/drawing/2014/main" id="{D5029F12-066D-1CB4-3377-BAA9E7A1BBFF}"/>
              </a:ext>
            </a:extLst>
          </p:cNvPr>
          <p:cNvPicPr>
            <a:picLocks noChangeAspect="1"/>
          </p:cNvPicPr>
          <p:nvPr/>
        </p:nvPicPr>
        <p:blipFill rotWithShape="1">
          <a:blip r:embed="rId3">
            <a:extLst>
              <a:ext uri="{28A0092B-C50C-407E-A947-70E740481C1C}">
                <a14:useLocalDpi xmlns:a14="http://schemas.microsoft.com/office/drawing/2010/main" val="0"/>
              </a:ext>
            </a:extLst>
          </a:blip>
          <a:srcRect t="52179" r="36830"/>
          <a:stretch/>
        </p:blipFill>
        <p:spPr>
          <a:xfrm>
            <a:off x="1336413" y="1943206"/>
            <a:ext cx="2718756" cy="558377"/>
          </a:xfrm>
          <a:prstGeom prst="rect">
            <a:avLst/>
          </a:prstGeom>
        </p:spPr>
      </p:pic>
      <p:sp>
        <p:nvSpPr>
          <p:cNvPr id="4" name="CasellaDiTesto 3">
            <a:extLst>
              <a:ext uri="{FF2B5EF4-FFF2-40B4-BE49-F238E27FC236}">
                <a16:creationId xmlns:a16="http://schemas.microsoft.com/office/drawing/2014/main" id="{E7CD3CD1-A332-DEB1-4D7D-FCD765A14BDF}"/>
              </a:ext>
            </a:extLst>
          </p:cNvPr>
          <p:cNvSpPr txBox="1"/>
          <p:nvPr/>
        </p:nvSpPr>
        <p:spPr>
          <a:xfrm>
            <a:off x="772545" y="1360930"/>
            <a:ext cx="3850826" cy="400110"/>
          </a:xfrm>
          <a:prstGeom prst="rect">
            <a:avLst/>
          </a:prstGeom>
          <a:noFill/>
        </p:spPr>
        <p:txBody>
          <a:bodyPr wrap="square" rtlCol="0">
            <a:spAutoFit/>
          </a:bodyPr>
          <a:lstStyle/>
          <a:p>
            <a:r>
              <a:rPr lang="en-US" sz="2000" b="1" u="sng" dirty="0">
                <a:solidFill>
                  <a:srgbClr val="C00000"/>
                </a:solidFill>
              </a:rPr>
              <a:t>Long-range transverse interaction</a:t>
            </a:r>
          </a:p>
        </p:txBody>
      </p:sp>
      <p:sp>
        <p:nvSpPr>
          <p:cNvPr id="5" name="CasellaDiTesto 4">
            <a:extLst>
              <a:ext uri="{FF2B5EF4-FFF2-40B4-BE49-F238E27FC236}">
                <a16:creationId xmlns:a16="http://schemas.microsoft.com/office/drawing/2014/main" id="{B9F23E85-F96F-2C63-12C7-0EFC4CECB316}"/>
              </a:ext>
            </a:extLst>
          </p:cNvPr>
          <p:cNvSpPr txBox="1"/>
          <p:nvPr/>
        </p:nvSpPr>
        <p:spPr>
          <a:xfrm>
            <a:off x="6059052" y="1360930"/>
            <a:ext cx="5472764" cy="400110"/>
          </a:xfrm>
          <a:prstGeom prst="rect">
            <a:avLst/>
          </a:prstGeom>
          <a:noFill/>
        </p:spPr>
        <p:txBody>
          <a:bodyPr wrap="square" rtlCol="0">
            <a:spAutoFit/>
          </a:bodyPr>
          <a:lstStyle/>
          <a:p>
            <a:r>
              <a:rPr lang="en-US" sz="2000" b="1" u="sng" dirty="0">
                <a:solidFill>
                  <a:srgbClr val="C00000"/>
                </a:solidFill>
              </a:rPr>
              <a:t>Short-range transverse interaction</a:t>
            </a:r>
          </a:p>
        </p:txBody>
      </p:sp>
      <p:pic>
        <p:nvPicPr>
          <p:cNvPr id="6" name="Immagine 5">
            <a:extLst>
              <a:ext uri="{FF2B5EF4-FFF2-40B4-BE49-F238E27FC236}">
                <a16:creationId xmlns:a16="http://schemas.microsoft.com/office/drawing/2014/main" id="{04B503E5-1BE1-F7BB-0BBC-F20A589369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322"/>
          <a:stretch/>
        </p:blipFill>
        <p:spPr>
          <a:xfrm>
            <a:off x="6095986" y="1947867"/>
            <a:ext cx="4759601" cy="655909"/>
          </a:xfrm>
          <a:prstGeom prst="rect">
            <a:avLst/>
          </a:prstGeom>
        </p:spPr>
      </p:pic>
      <p:cxnSp>
        <p:nvCxnSpPr>
          <p:cNvPr id="10" name="Connettore 1 22">
            <a:extLst>
              <a:ext uri="{FF2B5EF4-FFF2-40B4-BE49-F238E27FC236}">
                <a16:creationId xmlns:a16="http://schemas.microsoft.com/office/drawing/2014/main" id="{DA0AC515-F3F4-488E-2D74-1A565DE77FEC}"/>
              </a:ext>
            </a:extLst>
          </p:cNvPr>
          <p:cNvCxnSpPr>
            <a:cxnSpLocks/>
          </p:cNvCxnSpPr>
          <p:nvPr/>
        </p:nvCxnSpPr>
        <p:spPr>
          <a:xfrm>
            <a:off x="5681142" y="1448996"/>
            <a:ext cx="0" cy="45675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14" name="Diagramma 13">
            <a:extLst>
              <a:ext uri="{FF2B5EF4-FFF2-40B4-BE49-F238E27FC236}">
                <a16:creationId xmlns:a16="http://schemas.microsoft.com/office/drawing/2014/main" id="{DCE4E65B-2823-948E-A095-ACCE7373A4BE}"/>
              </a:ext>
            </a:extLst>
          </p:cNvPr>
          <p:cNvGraphicFramePr/>
          <p:nvPr>
            <p:extLst>
              <p:ext uri="{D42A27DB-BD31-4B8C-83A1-F6EECF244321}">
                <p14:modId xmlns:p14="http://schemas.microsoft.com/office/powerpoint/2010/main" val="3486589881"/>
              </p:ext>
            </p:extLst>
          </p:nvPr>
        </p:nvGraphicFramePr>
        <p:xfrm>
          <a:off x="913256" y="2674573"/>
          <a:ext cx="3781991" cy="23206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CasellaDiTesto 14">
            <a:extLst>
              <a:ext uri="{FF2B5EF4-FFF2-40B4-BE49-F238E27FC236}">
                <a16:creationId xmlns:a16="http://schemas.microsoft.com/office/drawing/2014/main" id="{5BAEB550-9132-0949-9287-DBD9C3C354FF}"/>
              </a:ext>
            </a:extLst>
          </p:cNvPr>
          <p:cNvSpPr txBox="1"/>
          <p:nvPr/>
        </p:nvSpPr>
        <p:spPr>
          <a:xfrm>
            <a:off x="1118059" y="5317320"/>
            <a:ext cx="4027314" cy="646331"/>
          </a:xfrm>
          <a:prstGeom prst="rect">
            <a:avLst/>
          </a:prstGeom>
          <a:noFill/>
          <a:ln w="28575">
            <a:solidFill>
              <a:srgbClr val="FF0000"/>
            </a:solidFill>
          </a:ln>
        </p:spPr>
        <p:txBody>
          <a:bodyPr wrap="square" rtlCol="0">
            <a:spAutoFit/>
          </a:bodyPr>
          <a:lstStyle/>
          <a:p>
            <a:r>
              <a:rPr lang="it-IT" b="1" dirty="0" err="1"/>
              <a:t>Instability</a:t>
            </a:r>
            <a:r>
              <a:rPr lang="it-IT" dirty="0"/>
              <a:t>: the </a:t>
            </a:r>
            <a:r>
              <a:rPr lang="it-IT" dirty="0" err="1"/>
              <a:t>amplitude</a:t>
            </a:r>
            <a:r>
              <a:rPr lang="it-IT" dirty="0"/>
              <a:t> of the center of mass </a:t>
            </a:r>
            <a:r>
              <a:rPr lang="it-IT" dirty="0" err="1"/>
              <a:t>oscillation</a:t>
            </a:r>
            <a:r>
              <a:rPr lang="it-IT" dirty="0"/>
              <a:t> </a:t>
            </a:r>
            <a:r>
              <a:rPr lang="it-IT" dirty="0" err="1"/>
              <a:t>grows</a:t>
            </a:r>
            <a:endParaRPr lang="en-US" dirty="0"/>
          </a:p>
        </p:txBody>
      </p:sp>
      <p:sp>
        <p:nvSpPr>
          <p:cNvPr id="16" name="Triangolo isoscele 15">
            <a:extLst>
              <a:ext uri="{FF2B5EF4-FFF2-40B4-BE49-F238E27FC236}">
                <a16:creationId xmlns:a16="http://schemas.microsoft.com/office/drawing/2014/main" id="{088F0E00-B903-BEC0-92BC-D39935716AF3}"/>
              </a:ext>
            </a:extLst>
          </p:cNvPr>
          <p:cNvSpPr/>
          <p:nvPr/>
        </p:nvSpPr>
        <p:spPr>
          <a:xfrm>
            <a:off x="283337" y="5331391"/>
            <a:ext cx="629919" cy="589280"/>
          </a:xfrm>
          <a:prstGeom prst="triangl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2E61B5D2-2C82-F7FA-DB23-F8C69E804863}"/>
              </a:ext>
            </a:extLst>
          </p:cNvPr>
          <p:cNvSpPr txBox="1"/>
          <p:nvPr/>
        </p:nvSpPr>
        <p:spPr>
          <a:xfrm>
            <a:off x="421672" y="5370225"/>
            <a:ext cx="640079" cy="646331"/>
          </a:xfrm>
          <a:prstGeom prst="rect">
            <a:avLst/>
          </a:prstGeom>
          <a:noFill/>
        </p:spPr>
        <p:txBody>
          <a:bodyPr wrap="square" rtlCol="0">
            <a:spAutoFit/>
          </a:bodyPr>
          <a:lstStyle/>
          <a:p>
            <a:r>
              <a:rPr lang="en-US" sz="3600" b="1" dirty="0"/>
              <a:t>!</a:t>
            </a:r>
          </a:p>
        </p:txBody>
      </p:sp>
      <p:sp>
        <p:nvSpPr>
          <p:cNvPr id="18" name="CasellaDiTesto 17">
            <a:extLst>
              <a:ext uri="{FF2B5EF4-FFF2-40B4-BE49-F238E27FC236}">
                <a16:creationId xmlns:a16="http://schemas.microsoft.com/office/drawing/2014/main" id="{2FC1EEE0-C1C7-C0B1-0847-829402E53671}"/>
              </a:ext>
            </a:extLst>
          </p:cNvPr>
          <p:cNvSpPr txBox="1"/>
          <p:nvPr/>
        </p:nvSpPr>
        <p:spPr>
          <a:xfrm>
            <a:off x="6927502" y="5317320"/>
            <a:ext cx="4604314" cy="646331"/>
          </a:xfrm>
          <a:prstGeom prst="rect">
            <a:avLst/>
          </a:prstGeom>
          <a:noFill/>
          <a:ln w="28575">
            <a:solidFill>
              <a:srgbClr val="FF0000"/>
            </a:solidFill>
          </a:ln>
        </p:spPr>
        <p:txBody>
          <a:bodyPr wrap="square" rtlCol="0">
            <a:spAutoFit/>
          </a:bodyPr>
          <a:lstStyle/>
          <a:p>
            <a:r>
              <a:rPr lang="it-IT" b="1" dirty="0" err="1"/>
              <a:t>Phase</a:t>
            </a:r>
            <a:r>
              <a:rPr lang="it-IT" b="1" dirty="0"/>
              <a:t> </a:t>
            </a:r>
            <a:r>
              <a:rPr lang="it-IT" b="1" dirty="0" err="1"/>
              <a:t>space</a:t>
            </a:r>
            <a:r>
              <a:rPr lang="it-IT" b="1" dirty="0"/>
              <a:t> </a:t>
            </a:r>
            <a:r>
              <a:rPr lang="it-IT" b="1" dirty="0" err="1"/>
              <a:t>dilution</a:t>
            </a:r>
            <a:r>
              <a:rPr lang="it-IT" dirty="0"/>
              <a:t>: the </a:t>
            </a:r>
            <a:r>
              <a:rPr lang="it-IT" dirty="0" err="1"/>
              <a:t>correlation</a:t>
            </a:r>
            <a:r>
              <a:rPr lang="it-IT" dirty="0"/>
              <a:t> </a:t>
            </a:r>
            <a:r>
              <a:rPr lang="it-IT" dirty="0" err="1"/>
              <a:t>between</a:t>
            </a:r>
            <a:r>
              <a:rPr lang="it-IT" dirty="0"/>
              <a:t> the </a:t>
            </a:r>
            <a:r>
              <a:rPr lang="it-IT" dirty="0" err="1"/>
              <a:t>planes</a:t>
            </a:r>
            <a:r>
              <a:rPr lang="it-IT" dirty="0"/>
              <a:t> </a:t>
            </a:r>
            <a:r>
              <a:rPr lang="it-IT" dirty="0" err="1"/>
              <a:t>is</a:t>
            </a:r>
            <a:r>
              <a:rPr lang="it-IT" dirty="0"/>
              <a:t> a cause of </a:t>
            </a:r>
            <a:r>
              <a:rPr lang="it-IT" dirty="0" err="1"/>
              <a:t>emittance</a:t>
            </a:r>
            <a:r>
              <a:rPr lang="it-IT" dirty="0"/>
              <a:t> </a:t>
            </a:r>
            <a:r>
              <a:rPr lang="it-IT" dirty="0" err="1"/>
              <a:t>growth</a:t>
            </a:r>
            <a:endParaRPr lang="en-US" dirty="0"/>
          </a:p>
        </p:txBody>
      </p:sp>
      <p:sp>
        <p:nvSpPr>
          <p:cNvPr id="19" name="Triangolo isoscele 18">
            <a:extLst>
              <a:ext uri="{FF2B5EF4-FFF2-40B4-BE49-F238E27FC236}">
                <a16:creationId xmlns:a16="http://schemas.microsoft.com/office/drawing/2014/main" id="{5DBE00BD-78EE-8440-A9CD-FD07A229588C}"/>
              </a:ext>
            </a:extLst>
          </p:cNvPr>
          <p:cNvSpPr/>
          <p:nvPr/>
        </p:nvSpPr>
        <p:spPr>
          <a:xfrm>
            <a:off x="6092781" y="5331391"/>
            <a:ext cx="629919" cy="589280"/>
          </a:xfrm>
          <a:prstGeom prst="triangl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14A969C9-6FF2-1B50-D51D-C90145CF34AA}"/>
              </a:ext>
            </a:extLst>
          </p:cNvPr>
          <p:cNvSpPr txBox="1"/>
          <p:nvPr/>
        </p:nvSpPr>
        <p:spPr>
          <a:xfrm>
            <a:off x="6231116" y="5370225"/>
            <a:ext cx="640079" cy="646331"/>
          </a:xfrm>
          <a:prstGeom prst="rect">
            <a:avLst/>
          </a:prstGeom>
          <a:noFill/>
        </p:spPr>
        <p:txBody>
          <a:bodyPr wrap="square" rtlCol="0">
            <a:spAutoFit/>
          </a:bodyPr>
          <a:lstStyle/>
          <a:p>
            <a:r>
              <a:rPr lang="en-US" sz="3600" b="1" dirty="0"/>
              <a:t>!</a:t>
            </a:r>
          </a:p>
        </p:txBody>
      </p:sp>
      <p:pic>
        <p:nvPicPr>
          <p:cNvPr id="21" name="Immagine 20">
            <a:extLst>
              <a:ext uri="{FF2B5EF4-FFF2-40B4-BE49-F238E27FC236}">
                <a16:creationId xmlns:a16="http://schemas.microsoft.com/office/drawing/2014/main" id="{39A343D5-B8C4-6164-1D25-318887C6FF60}"/>
              </a:ext>
            </a:extLst>
          </p:cNvPr>
          <p:cNvPicPr>
            <a:picLocks noChangeAspect="1"/>
          </p:cNvPicPr>
          <p:nvPr/>
        </p:nvPicPr>
        <p:blipFill>
          <a:blip r:embed="rId10"/>
          <a:stretch>
            <a:fillRect/>
          </a:stretch>
        </p:blipFill>
        <p:spPr>
          <a:xfrm>
            <a:off x="6722700" y="3073067"/>
            <a:ext cx="3930607" cy="1353815"/>
          </a:xfrm>
          <a:prstGeom prst="rect">
            <a:avLst/>
          </a:prstGeom>
        </p:spPr>
      </p:pic>
      <p:sp>
        <p:nvSpPr>
          <p:cNvPr id="13" name="Segnaposto numero diapositiva 12">
            <a:extLst>
              <a:ext uri="{FF2B5EF4-FFF2-40B4-BE49-F238E27FC236}">
                <a16:creationId xmlns:a16="http://schemas.microsoft.com/office/drawing/2014/main" id="{26472EE6-A78B-F7A4-A504-B27DC7A37B59}"/>
              </a:ext>
            </a:extLst>
          </p:cNvPr>
          <p:cNvSpPr>
            <a:spLocks noGrp="1"/>
          </p:cNvSpPr>
          <p:nvPr>
            <p:ph type="sldNum" sz="quarter" idx="12"/>
          </p:nvPr>
        </p:nvSpPr>
        <p:spPr/>
        <p:txBody>
          <a:bodyPr/>
          <a:lstStyle/>
          <a:p>
            <a:fld id="{679D9BAF-EB0A-4984-B454-62179873F15C}" type="slidenum">
              <a:rPr lang="en-US" smtClean="0"/>
              <a:t>28</a:t>
            </a:fld>
            <a:endParaRPr lang="en-US"/>
          </a:p>
        </p:txBody>
      </p:sp>
    </p:spTree>
    <p:extLst>
      <p:ext uri="{BB962C8B-B14F-4D97-AF65-F5344CB8AC3E}">
        <p14:creationId xmlns:p14="http://schemas.microsoft.com/office/powerpoint/2010/main" val="98263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P spid="19"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CA2592-1F54-D353-FA17-1CF417E63222}"/>
              </a:ext>
            </a:extLst>
          </p:cNvPr>
          <p:cNvSpPr>
            <a:spLocks noGrp="1"/>
          </p:cNvSpPr>
          <p:nvPr>
            <p:ph type="title"/>
          </p:nvPr>
        </p:nvSpPr>
        <p:spPr/>
        <p:txBody>
          <a:bodyPr/>
          <a:lstStyle/>
          <a:p>
            <a:r>
              <a:rPr lang="en-US" dirty="0"/>
              <a:t>Beam Loading Effects</a:t>
            </a:r>
          </a:p>
        </p:txBody>
      </p:sp>
      <p:sp>
        <p:nvSpPr>
          <p:cNvPr id="4" name="CasellaDiTesto 3">
            <a:extLst>
              <a:ext uri="{FF2B5EF4-FFF2-40B4-BE49-F238E27FC236}">
                <a16:creationId xmlns:a16="http://schemas.microsoft.com/office/drawing/2014/main" id="{E7CD3CD1-A332-DEB1-4D7D-FCD765A14BDF}"/>
              </a:ext>
            </a:extLst>
          </p:cNvPr>
          <p:cNvSpPr txBox="1"/>
          <p:nvPr/>
        </p:nvSpPr>
        <p:spPr>
          <a:xfrm>
            <a:off x="772544" y="1110563"/>
            <a:ext cx="4572341" cy="400110"/>
          </a:xfrm>
          <a:prstGeom prst="rect">
            <a:avLst/>
          </a:prstGeom>
          <a:noFill/>
        </p:spPr>
        <p:txBody>
          <a:bodyPr wrap="square" rtlCol="0">
            <a:spAutoFit/>
          </a:bodyPr>
          <a:lstStyle/>
          <a:p>
            <a:r>
              <a:rPr lang="en-US" sz="2000" b="1" u="sng" dirty="0">
                <a:solidFill>
                  <a:srgbClr val="C00000"/>
                </a:solidFill>
              </a:rPr>
              <a:t>Long-range longitudinal interaction</a:t>
            </a:r>
          </a:p>
        </p:txBody>
      </p:sp>
      <p:sp>
        <p:nvSpPr>
          <p:cNvPr id="5" name="CasellaDiTesto 4">
            <a:extLst>
              <a:ext uri="{FF2B5EF4-FFF2-40B4-BE49-F238E27FC236}">
                <a16:creationId xmlns:a16="http://schemas.microsoft.com/office/drawing/2014/main" id="{B9F23E85-F96F-2C63-12C7-0EFC4CECB316}"/>
              </a:ext>
            </a:extLst>
          </p:cNvPr>
          <p:cNvSpPr txBox="1"/>
          <p:nvPr/>
        </p:nvSpPr>
        <p:spPr>
          <a:xfrm>
            <a:off x="6414653" y="1110563"/>
            <a:ext cx="5472764" cy="400110"/>
          </a:xfrm>
          <a:prstGeom prst="rect">
            <a:avLst/>
          </a:prstGeom>
          <a:noFill/>
        </p:spPr>
        <p:txBody>
          <a:bodyPr wrap="square" rtlCol="0">
            <a:spAutoFit/>
          </a:bodyPr>
          <a:lstStyle/>
          <a:p>
            <a:r>
              <a:rPr lang="en-US" sz="2000" b="1" u="sng" dirty="0">
                <a:solidFill>
                  <a:srgbClr val="C00000"/>
                </a:solidFill>
              </a:rPr>
              <a:t>Short-range longitudinal interaction</a:t>
            </a:r>
          </a:p>
        </p:txBody>
      </p:sp>
      <p:cxnSp>
        <p:nvCxnSpPr>
          <p:cNvPr id="10" name="Connettore 1 22">
            <a:extLst>
              <a:ext uri="{FF2B5EF4-FFF2-40B4-BE49-F238E27FC236}">
                <a16:creationId xmlns:a16="http://schemas.microsoft.com/office/drawing/2014/main" id="{DA0AC515-F3F4-488E-2D74-1A565DE77FEC}"/>
              </a:ext>
            </a:extLst>
          </p:cNvPr>
          <p:cNvCxnSpPr>
            <a:cxnSpLocks/>
          </p:cNvCxnSpPr>
          <p:nvPr/>
        </p:nvCxnSpPr>
        <p:spPr>
          <a:xfrm>
            <a:off x="5681142" y="1198629"/>
            <a:ext cx="0" cy="396784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2FC1EEE0-C1C7-C0B1-0847-829402E53671}"/>
              </a:ext>
            </a:extLst>
          </p:cNvPr>
          <p:cNvSpPr txBox="1"/>
          <p:nvPr/>
        </p:nvSpPr>
        <p:spPr>
          <a:xfrm>
            <a:off x="3653905" y="5555045"/>
            <a:ext cx="5309742" cy="646331"/>
          </a:xfrm>
          <a:prstGeom prst="rect">
            <a:avLst/>
          </a:prstGeom>
          <a:noFill/>
          <a:ln w="28575">
            <a:solidFill>
              <a:srgbClr val="FF0000"/>
            </a:solidFill>
          </a:ln>
        </p:spPr>
        <p:txBody>
          <a:bodyPr wrap="square" rtlCol="0">
            <a:spAutoFit/>
          </a:bodyPr>
          <a:lstStyle/>
          <a:p>
            <a:r>
              <a:rPr lang="it-IT" b="1" dirty="0"/>
              <a:t>Energy </a:t>
            </a:r>
            <a:r>
              <a:rPr lang="it-IT" b="1" dirty="0" err="1"/>
              <a:t>exchange</a:t>
            </a:r>
            <a:r>
              <a:rPr lang="it-IT" b="1" dirty="0"/>
              <a:t> with self-EM fields</a:t>
            </a:r>
            <a:r>
              <a:rPr lang="it-IT" dirty="0"/>
              <a:t>:</a:t>
            </a:r>
          </a:p>
          <a:p>
            <a:r>
              <a:rPr lang="it-IT" dirty="0" err="1"/>
              <a:t>bunch</a:t>
            </a:r>
            <a:r>
              <a:rPr lang="it-IT" dirty="0"/>
              <a:t>-to-</a:t>
            </a:r>
            <a:r>
              <a:rPr lang="it-IT" dirty="0" err="1"/>
              <a:t>bunch</a:t>
            </a:r>
            <a:r>
              <a:rPr lang="it-IT" dirty="0"/>
              <a:t> and intra-</a:t>
            </a:r>
            <a:r>
              <a:rPr lang="it-IT" dirty="0" err="1"/>
              <a:t>beam</a:t>
            </a:r>
            <a:r>
              <a:rPr lang="it-IT" dirty="0"/>
              <a:t> energy spread</a:t>
            </a:r>
            <a:endParaRPr lang="en-US" dirty="0"/>
          </a:p>
        </p:txBody>
      </p:sp>
      <p:sp>
        <p:nvSpPr>
          <p:cNvPr id="19" name="Triangolo isoscele 18">
            <a:extLst>
              <a:ext uri="{FF2B5EF4-FFF2-40B4-BE49-F238E27FC236}">
                <a16:creationId xmlns:a16="http://schemas.microsoft.com/office/drawing/2014/main" id="{5DBE00BD-78EE-8440-A9CD-FD07A229588C}"/>
              </a:ext>
            </a:extLst>
          </p:cNvPr>
          <p:cNvSpPr/>
          <p:nvPr/>
        </p:nvSpPr>
        <p:spPr>
          <a:xfrm>
            <a:off x="2819186" y="5569116"/>
            <a:ext cx="629919" cy="589280"/>
          </a:xfrm>
          <a:prstGeom prst="triangl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14A969C9-6FF2-1B50-D51D-C90145CF34AA}"/>
              </a:ext>
            </a:extLst>
          </p:cNvPr>
          <p:cNvSpPr txBox="1"/>
          <p:nvPr/>
        </p:nvSpPr>
        <p:spPr>
          <a:xfrm>
            <a:off x="2957521" y="5607950"/>
            <a:ext cx="640079" cy="646331"/>
          </a:xfrm>
          <a:prstGeom prst="rect">
            <a:avLst/>
          </a:prstGeom>
          <a:noFill/>
        </p:spPr>
        <p:txBody>
          <a:bodyPr wrap="square" rtlCol="0">
            <a:spAutoFit/>
          </a:bodyPr>
          <a:lstStyle/>
          <a:p>
            <a:r>
              <a:rPr lang="en-US" sz="3600" b="1" dirty="0"/>
              <a:t>!</a:t>
            </a:r>
          </a:p>
        </p:txBody>
      </p:sp>
      <p:sp>
        <p:nvSpPr>
          <p:cNvPr id="13" name="Segnaposto numero diapositiva 12">
            <a:extLst>
              <a:ext uri="{FF2B5EF4-FFF2-40B4-BE49-F238E27FC236}">
                <a16:creationId xmlns:a16="http://schemas.microsoft.com/office/drawing/2014/main" id="{26472EE6-A78B-F7A4-A504-B27DC7A37B59}"/>
              </a:ext>
            </a:extLst>
          </p:cNvPr>
          <p:cNvSpPr>
            <a:spLocks noGrp="1"/>
          </p:cNvSpPr>
          <p:nvPr>
            <p:ph type="sldNum" sz="quarter" idx="12"/>
          </p:nvPr>
        </p:nvSpPr>
        <p:spPr/>
        <p:txBody>
          <a:bodyPr/>
          <a:lstStyle/>
          <a:p>
            <a:fld id="{679D9BAF-EB0A-4984-B454-62179873F15C}" type="slidenum">
              <a:rPr lang="en-US" smtClean="0"/>
              <a:t>29</a:t>
            </a:fld>
            <a:endParaRPr lang="en-US"/>
          </a:p>
        </p:txBody>
      </p:sp>
      <p:pic>
        <p:nvPicPr>
          <p:cNvPr id="12" name="Immagine 11">
            <a:extLst>
              <a:ext uri="{FF2B5EF4-FFF2-40B4-BE49-F238E27FC236}">
                <a16:creationId xmlns:a16="http://schemas.microsoft.com/office/drawing/2014/main" id="{617EA7E1-F49E-5E21-8CC0-0F7195868F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154" b="50743"/>
          <a:stretch/>
        </p:blipFill>
        <p:spPr>
          <a:xfrm>
            <a:off x="6643121" y="1553212"/>
            <a:ext cx="3563463" cy="809149"/>
          </a:xfrm>
          <a:prstGeom prst="rect">
            <a:avLst/>
          </a:prstGeom>
        </p:spPr>
      </p:pic>
      <p:pic>
        <p:nvPicPr>
          <p:cNvPr id="22" name="Immagine 21">
            <a:extLst>
              <a:ext uri="{FF2B5EF4-FFF2-40B4-BE49-F238E27FC236}">
                <a16:creationId xmlns:a16="http://schemas.microsoft.com/office/drawing/2014/main" id="{EDF80024-9270-41D6-ED86-AD386087F86E}"/>
              </a:ext>
            </a:extLst>
          </p:cNvPr>
          <p:cNvPicPr>
            <a:picLocks noChangeAspect="1"/>
          </p:cNvPicPr>
          <p:nvPr/>
        </p:nvPicPr>
        <p:blipFill rotWithShape="1">
          <a:blip r:embed="rId4">
            <a:extLst>
              <a:ext uri="{28A0092B-C50C-407E-A947-70E740481C1C}">
                <a14:useLocalDpi xmlns:a14="http://schemas.microsoft.com/office/drawing/2010/main" val="0"/>
              </a:ext>
            </a:extLst>
          </a:blip>
          <a:srcRect b="49458"/>
          <a:stretch/>
        </p:blipFill>
        <p:spPr>
          <a:xfrm>
            <a:off x="184721" y="1626977"/>
            <a:ext cx="5351722" cy="733827"/>
          </a:xfrm>
          <a:prstGeom prst="rect">
            <a:avLst/>
          </a:prstGeom>
        </p:spPr>
      </p:pic>
      <p:pic>
        <p:nvPicPr>
          <p:cNvPr id="24" name="Immagine 23">
            <a:extLst>
              <a:ext uri="{FF2B5EF4-FFF2-40B4-BE49-F238E27FC236}">
                <a16:creationId xmlns:a16="http://schemas.microsoft.com/office/drawing/2014/main" id="{E3EDB4BA-F755-69D6-E1BF-D9C2FD46C222}"/>
              </a:ext>
            </a:extLst>
          </p:cNvPr>
          <p:cNvPicPr>
            <a:picLocks noChangeAspect="1"/>
          </p:cNvPicPr>
          <p:nvPr/>
        </p:nvPicPr>
        <p:blipFill>
          <a:blip r:embed="rId5"/>
          <a:stretch>
            <a:fillRect/>
          </a:stretch>
        </p:blipFill>
        <p:spPr>
          <a:xfrm>
            <a:off x="1172736" y="2660399"/>
            <a:ext cx="3437950" cy="2222031"/>
          </a:xfrm>
          <a:prstGeom prst="rect">
            <a:avLst/>
          </a:prstGeom>
        </p:spPr>
      </p:pic>
      <p:sp>
        <p:nvSpPr>
          <p:cNvPr id="27" name="CasellaDiTesto 26">
            <a:extLst>
              <a:ext uri="{FF2B5EF4-FFF2-40B4-BE49-F238E27FC236}">
                <a16:creationId xmlns:a16="http://schemas.microsoft.com/office/drawing/2014/main" id="{D9BC2A78-CE1A-6033-183B-7E57CE1C17CE}"/>
              </a:ext>
            </a:extLst>
          </p:cNvPr>
          <p:cNvSpPr txBox="1"/>
          <p:nvPr/>
        </p:nvSpPr>
        <p:spPr>
          <a:xfrm>
            <a:off x="6959396" y="4805001"/>
            <a:ext cx="3536604" cy="523220"/>
          </a:xfrm>
          <a:prstGeom prst="rect">
            <a:avLst/>
          </a:prstGeom>
          <a:noFill/>
        </p:spPr>
        <p:txBody>
          <a:bodyPr wrap="square" rtlCol="0">
            <a:spAutoFit/>
          </a:bodyPr>
          <a:lstStyle/>
          <a:p>
            <a:r>
              <a:rPr lang="en-US" sz="1400" i="1" dirty="0"/>
              <a:t>Energy spread induced by the longitudinal SRWF in a linac section (LPS)</a:t>
            </a:r>
          </a:p>
        </p:txBody>
      </p:sp>
      <p:grpSp>
        <p:nvGrpSpPr>
          <p:cNvPr id="28" name="Gruppo 27">
            <a:extLst>
              <a:ext uri="{FF2B5EF4-FFF2-40B4-BE49-F238E27FC236}">
                <a16:creationId xmlns:a16="http://schemas.microsoft.com/office/drawing/2014/main" id="{3D775C2B-07A7-F8A4-C5A3-04FDF5155FB3}"/>
              </a:ext>
            </a:extLst>
          </p:cNvPr>
          <p:cNvGrpSpPr/>
          <p:nvPr/>
        </p:nvGrpSpPr>
        <p:grpSpPr>
          <a:xfrm>
            <a:off x="6575385" y="2457540"/>
            <a:ext cx="3753862" cy="2346163"/>
            <a:chOff x="112600" y="1711073"/>
            <a:chExt cx="3753862" cy="2346163"/>
          </a:xfrm>
        </p:grpSpPr>
        <p:pic>
          <p:nvPicPr>
            <p:cNvPr id="29" name="Immagine 28">
              <a:extLst>
                <a:ext uri="{FF2B5EF4-FFF2-40B4-BE49-F238E27FC236}">
                  <a16:creationId xmlns:a16="http://schemas.microsoft.com/office/drawing/2014/main" id="{42B348A5-2B31-2813-9507-08B872AF08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600" y="1711073"/>
              <a:ext cx="3753862" cy="2346163"/>
            </a:xfrm>
            <a:prstGeom prst="rect">
              <a:avLst/>
            </a:prstGeom>
          </p:spPr>
        </p:pic>
        <p:cxnSp>
          <p:nvCxnSpPr>
            <p:cNvPr id="30" name="Connettore 2 29">
              <a:extLst>
                <a:ext uri="{FF2B5EF4-FFF2-40B4-BE49-F238E27FC236}">
                  <a16:creationId xmlns:a16="http://schemas.microsoft.com/office/drawing/2014/main" id="{8497AFC8-FAC1-4911-DC10-23B80C8C758B}"/>
                </a:ext>
              </a:extLst>
            </p:cNvPr>
            <p:cNvCxnSpPr/>
            <p:nvPr/>
          </p:nvCxnSpPr>
          <p:spPr>
            <a:xfrm flipH="1" flipV="1">
              <a:off x="942225" y="2131264"/>
              <a:ext cx="182616" cy="266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6A687808-C0E1-827D-B79C-92A6C9B7F238}"/>
                </a:ext>
              </a:extLst>
            </p:cNvPr>
            <p:cNvSpPr txBox="1"/>
            <p:nvPr/>
          </p:nvSpPr>
          <p:spPr>
            <a:xfrm>
              <a:off x="831920" y="2398169"/>
              <a:ext cx="725542" cy="307777"/>
            </a:xfrm>
            <a:prstGeom prst="rect">
              <a:avLst/>
            </a:prstGeom>
            <a:noFill/>
            <a:ln>
              <a:solidFill>
                <a:schemeClr val="tx1"/>
              </a:solidFill>
            </a:ln>
          </p:spPr>
          <p:txBody>
            <a:bodyPr wrap="square" rtlCol="0">
              <a:spAutoFit/>
            </a:bodyPr>
            <a:lstStyle/>
            <a:p>
              <a:r>
                <a:rPr lang="en-US" sz="1400" dirty="0"/>
                <a:t>Before</a:t>
              </a:r>
            </a:p>
          </p:txBody>
        </p:sp>
        <p:cxnSp>
          <p:nvCxnSpPr>
            <p:cNvPr id="32" name="Connettore 2 31">
              <a:extLst>
                <a:ext uri="{FF2B5EF4-FFF2-40B4-BE49-F238E27FC236}">
                  <a16:creationId xmlns:a16="http://schemas.microsoft.com/office/drawing/2014/main" id="{1488F904-1537-28E2-BDE8-68E97B481526}"/>
                </a:ext>
              </a:extLst>
            </p:cNvPr>
            <p:cNvCxnSpPr/>
            <p:nvPr/>
          </p:nvCxnSpPr>
          <p:spPr>
            <a:xfrm>
              <a:off x="2276782" y="2717200"/>
              <a:ext cx="224080" cy="223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50BE55DE-0993-5739-6448-A0DD77A7B98B}"/>
                </a:ext>
              </a:extLst>
            </p:cNvPr>
            <p:cNvSpPr txBox="1"/>
            <p:nvPr/>
          </p:nvSpPr>
          <p:spPr>
            <a:xfrm>
              <a:off x="1914011" y="2409423"/>
              <a:ext cx="725542" cy="307777"/>
            </a:xfrm>
            <a:prstGeom prst="rect">
              <a:avLst/>
            </a:prstGeom>
            <a:noFill/>
            <a:ln>
              <a:solidFill>
                <a:schemeClr val="tx1"/>
              </a:solidFill>
            </a:ln>
          </p:spPr>
          <p:txBody>
            <a:bodyPr wrap="square" rtlCol="0">
              <a:spAutoFit/>
            </a:bodyPr>
            <a:lstStyle/>
            <a:p>
              <a:r>
                <a:rPr lang="en-US" sz="1400" dirty="0"/>
                <a:t>After</a:t>
              </a:r>
            </a:p>
          </p:txBody>
        </p:sp>
      </p:grpSp>
      <p:sp>
        <p:nvSpPr>
          <p:cNvPr id="34" name="CasellaDiTesto 33">
            <a:extLst>
              <a:ext uri="{FF2B5EF4-FFF2-40B4-BE49-F238E27FC236}">
                <a16:creationId xmlns:a16="http://schemas.microsoft.com/office/drawing/2014/main" id="{CCB9198B-C24B-95C6-201E-44AC111CEE14}"/>
              </a:ext>
            </a:extLst>
          </p:cNvPr>
          <p:cNvSpPr txBox="1"/>
          <p:nvPr/>
        </p:nvSpPr>
        <p:spPr>
          <a:xfrm>
            <a:off x="1444030" y="4803703"/>
            <a:ext cx="3261071" cy="523220"/>
          </a:xfrm>
          <a:prstGeom prst="rect">
            <a:avLst/>
          </a:prstGeom>
          <a:noFill/>
        </p:spPr>
        <p:txBody>
          <a:bodyPr wrap="square" rtlCol="0">
            <a:spAutoFit/>
          </a:bodyPr>
          <a:lstStyle/>
          <a:p>
            <a:r>
              <a:rPr lang="en-US" sz="1400" i="1" dirty="0"/>
              <a:t>Bunch to bunch final energy variation due to the longitudinal LRWF</a:t>
            </a:r>
          </a:p>
        </p:txBody>
      </p:sp>
    </p:spTree>
    <p:extLst>
      <p:ext uri="{BB962C8B-B14F-4D97-AF65-F5344CB8AC3E}">
        <p14:creationId xmlns:p14="http://schemas.microsoft.com/office/powerpoint/2010/main" val="141313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DC25F4-CE41-CBAF-70BB-B678F49D49F3}"/>
              </a:ext>
            </a:extLst>
          </p:cNvPr>
          <p:cNvSpPr>
            <a:spLocks noGrp="1"/>
          </p:cNvSpPr>
          <p:nvPr>
            <p:ph type="title"/>
          </p:nvPr>
        </p:nvSpPr>
        <p:spPr/>
        <p:txBody>
          <a:bodyPr/>
          <a:lstStyle/>
          <a:p>
            <a:r>
              <a:rPr lang="en-US" dirty="0" err="1"/>
              <a:t>Outiline</a:t>
            </a:r>
            <a:endParaRPr lang="en-US" dirty="0"/>
          </a:p>
        </p:txBody>
      </p:sp>
      <p:sp>
        <p:nvSpPr>
          <p:cNvPr id="3" name="Segnaposto data 2">
            <a:extLst>
              <a:ext uri="{FF2B5EF4-FFF2-40B4-BE49-F238E27FC236}">
                <a16:creationId xmlns:a16="http://schemas.microsoft.com/office/drawing/2014/main" id="{08B8A95F-160B-0655-CB45-F82F19DD5B03}"/>
              </a:ext>
            </a:extLst>
          </p:cNvPr>
          <p:cNvSpPr>
            <a:spLocks noGrp="1"/>
          </p:cNvSpPr>
          <p:nvPr>
            <p:ph type="dt" sz="half" idx="10"/>
          </p:nvPr>
        </p:nvSpPr>
        <p:spPr/>
        <p:txBody>
          <a:bodyPr/>
          <a:lstStyle/>
          <a:p>
            <a:fld id="{A0E2FA76-88C5-F640-8681-A024AEFF50BD}" type="datetime1">
              <a:rPr lang="en-US" smtClean="0"/>
              <a:t>9/21/2023</a:t>
            </a:fld>
            <a:endParaRPr lang="en-US"/>
          </a:p>
        </p:txBody>
      </p:sp>
      <p:sp>
        <p:nvSpPr>
          <p:cNvPr id="4" name="Segnaposto piè di pagina 3">
            <a:extLst>
              <a:ext uri="{FF2B5EF4-FFF2-40B4-BE49-F238E27FC236}">
                <a16:creationId xmlns:a16="http://schemas.microsoft.com/office/drawing/2014/main" id="{4D5F022A-971C-1D0A-C159-A380563C454A}"/>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411DD8A4-C6D1-3982-C838-900338BC997E}"/>
              </a:ext>
            </a:extLst>
          </p:cNvPr>
          <p:cNvSpPr>
            <a:spLocks noGrp="1"/>
          </p:cNvSpPr>
          <p:nvPr>
            <p:ph type="sldNum" sz="quarter" idx="12"/>
          </p:nvPr>
        </p:nvSpPr>
        <p:spPr/>
        <p:txBody>
          <a:bodyPr/>
          <a:lstStyle/>
          <a:p>
            <a:fld id="{921CBE81-14BD-7343-B359-01BCBA3179F9}" type="slidenum">
              <a:rPr lang="en-US" smtClean="0"/>
              <a:t>3</a:t>
            </a:fld>
            <a:endParaRPr lang="en-US"/>
          </a:p>
        </p:txBody>
      </p:sp>
      <p:sp>
        <p:nvSpPr>
          <p:cNvPr id="6" name="CasellaDiTesto 5">
            <a:extLst>
              <a:ext uri="{FF2B5EF4-FFF2-40B4-BE49-F238E27FC236}">
                <a16:creationId xmlns:a16="http://schemas.microsoft.com/office/drawing/2014/main" id="{1803794C-A2F6-C312-CB01-4F0C6DA22401}"/>
              </a:ext>
            </a:extLst>
          </p:cNvPr>
          <p:cNvSpPr txBox="1"/>
          <p:nvPr/>
        </p:nvSpPr>
        <p:spPr>
          <a:xfrm>
            <a:off x="406400" y="1346200"/>
            <a:ext cx="10858500" cy="2862322"/>
          </a:xfrm>
          <a:prstGeom prst="rect">
            <a:avLst/>
          </a:prstGeom>
          <a:noFill/>
        </p:spPr>
        <p:txBody>
          <a:bodyPr wrap="square" rtlCol="0">
            <a:spAutoFit/>
          </a:bodyPr>
          <a:lstStyle/>
          <a:p>
            <a:r>
              <a:rPr lang="en-US" b="1" dirty="0"/>
              <a:t>Cryogenic RF Initiatives</a:t>
            </a:r>
          </a:p>
          <a:p>
            <a:pPr marL="742950" lvl="1" indent="-285750">
              <a:buFont typeface="Arial" panose="020B0604020202020204" pitchFamily="34" charset="0"/>
              <a:buChar char="•"/>
            </a:pPr>
            <a:r>
              <a:rPr lang="en-US" dirty="0"/>
              <a:t>High field C-band RF structures</a:t>
            </a:r>
          </a:p>
          <a:p>
            <a:pPr marL="742950" lvl="1" indent="-285750">
              <a:buFont typeface="Arial" panose="020B0604020202020204" pitchFamily="34" charset="0"/>
              <a:buChar char="•"/>
            </a:pPr>
            <a:r>
              <a:rPr lang="en-US" dirty="0"/>
              <a:t>State of the art facilities: UC-XFEL, C3</a:t>
            </a:r>
          </a:p>
          <a:p>
            <a:pPr marL="742950" lvl="1" indent="-285750">
              <a:buFont typeface="Arial" panose="020B0604020202020204" pitchFamily="34" charset="0"/>
              <a:buChar char="•"/>
            </a:pPr>
            <a:r>
              <a:rPr lang="en-US" dirty="0"/>
              <a:t>Investigating solutions to enhance the brightness</a:t>
            </a:r>
          </a:p>
          <a:p>
            <a:r>
              <a:rPr lang="en-US" b="1" dirty="0"/>
              <a:t>CYBORG Beamline at MOTHRA</a:t>
            </a:r>
          </a:p>
          <a:p>
            <a:pPr marL="742950" lvl="1" indent="-285750">
              <a:buFont typeface="Arial" panose="020B0604020202020204" pitchFamily="34" charset="0"/>
              <a:buChar char="•"/>
            </a:pPr>
            <a:r>
              <a:rPr lang="en-US" dirty="0"/>
              <a:t>Present status</a:t>
            </a:r>
          </a:p>
          <a:p>
            <a:pPr marL="742950" lvl="1" indent="-285750">
              <a:buFont typeface="Arial" panose="020B0604020202020204" pitchFamily="34" charset="0"/>
              <a:buChar char="•"/>
            </a:pPr>
            <a:r>
              <a:rPr lang="en-US" dirty="0"/>
              <a:t>Next steps towards commissioning</a:t>
            </a:r>
          </a:p>
          <a:p>
            <a:r>
              <a:rPr lang="en-US" b="1" dirty="0"/>
              <a:t>MILES – Beam Dynamics</a:t>
            </a:r>
          </a:p>
          <a:p>
            <a:pPr marL="742950" lvl="1" indent="-285750">
              <a:buFont typeface="Arial" panose="020B0604020202020204" pitchFamily="34" charset="0"/>
              <a:buChar char="•"/>
            </a:pPr>
            <a:r>
              <a:rPr lang="en-US" dirty="0"/>
              <a:t>Simplified modeling for self-induced fields</a:t>
            </a:r>
          </a:p>
          <a:p>
            <a:pPr marL="742950" lvl="1" indent="-285750">
              <a:buFont typeface="Arial" panose="020B0604020202020204" pitchFamily="34" charset="0"/>
              <a:buChar char="•"/>
            </a:pPr>
            <a:r>
              <a:rPr lang="en-US" dirty="0"/>
              <a:t>Example of applications: </a:t>
            </a:r>
            <a:r>
              <a:rPr lang="en-US" i="1" dirty="0"/>
              <a:t>e.g.</a:t>
            </a:r>
            <a:r>
              <a:rPr lang="en-US" dirty="0"/>
              <a:t> stability and mitigation of BBU effects</a:t>
            </a:r>
          </a:p>
        </p:txBody>
      </p:sp>
    </p:spTree>
    <p:extLst>
      <p:ext uri="{BB962C8B-B14F-4D97-AF65-F5344CB8AC3E}">
        <p14:creationId xmlns:p14="http://schemas.microsoft.com/office/powerpoint/2010/main" val="704272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80409126-B630-0303-48D7-80FCF3E59439}"/>
                  </a:ext>
                </a:extLst>
              </p:cNvPr>
              <p:cNvSpPr>
                <a:spLocks noGrp="1"/>
              </p:cNvSpPr>
              <p:nvPr>
                <p:ph type="title"/>
              </p:nvPr>
            </p:nvSpPr>
            <p:spPr/>
            <p:txBody>
              <a:bodyPr/>
              <a:lstStyle/>
              <a:p>
                <a:r>
                  <a:rPr lang="en-US" dirty="0"/>
                  <a:t>Wakefields </a:t>
                </a:r>
                <a:r>
                  <a:rPr lang="it-IT" dirty="0"/>
                  <a:t>in the </a:t>
                </a:r>
                <a14:m>
                  <m:oMath xmlns:m="http://schemas.openxmlformats.org/officeDocument/2006/math">
                    <m:r>
                      <a:rPr lang="it-IT" b="0" i="1" smtClean="0">
                        <a:latin typeface="Cambria Math" panose="02040503050406030204" pitchFamily="18" charset="0"/>
                      </a:rPr>
                      <m:t>3</m:t>
                    </m:r>
                    <m:r>
                      <a:rPr lang="it-IT" b="0" i="1" smtClean="0">
                        <a:latin typeface="Cambria Math" panose="02040503050406030204" pitchFamily="18" charset="0"/>
                      </a:rPr>
                      <m:t>𝜋</m:t>
                    </m:r>
                    <m:r>
                      <a:rPr lang="it-IT" b="0" i="1" smtClean="0">
                        <a:latin typeface="Cambria Math" panose="02040503050406030204" pitchFamily="18" charset="0"/>
                      </a:rPr>
                      <m:t>/4</m:t>
                    </m:r>
                  </m:oMath>
                </a14:m>
                <a:r>
                  <a:rPr lang="en-US" dirty="0"/>
                  <a:t> Structures</a:t>
                </a:r>
              </a:p>
            </p:txBody>
          </p:sp>
        </mc:Choice>
        <mc:Fallback xmlns="">
          <p:sp>
            <p:nvSpPr>
              <p:cNvPr id="2" name="Titolo 1">
                <a:extLst>
                  <a:ext uri="{FF2B5EF4-FFF2-40B4-BE49-F238E27FC236}">
                    <a16:creationId xmlns:a16="http://schemas.microsoft.com/office/drawing/2014/main" id="{80409126-B630-0303-48D7-80FCF3E59439}"/>
                  </a:ext>
                </a:extLst>
              </p:cNvPr>
              <p:cNvSpPr>
                <a:spLocks noGrp="1" noRot="1" noChangeAspect="1" noMove="1" noResize="1" noEditPoints="1" noAdjustHandles="1" noChangeArrowheads="1" noChangeShapeType="1" noTextEdit="1"/>
              </p:cNvSpPr>
              <p:nvPr>
                <p:ph type="title"/>
              </p:nvPr>
            </p:nvSpPr>
            <p:spPr>
              <a:blipFill>
                <a:blip r:embed="rId5"/>
                <a:stretch>
                  <a:fillRect l="-2377"/>
                </a:stretch>
              </a:blipFill>
            </p:spPr>
            <p:txBody>
              <a:bodyPr/>
              <a:lstStyle/>
              <a:p>
                <a:r>
                  <a:rPr lang="en-US">
                    <a:noFill/>
                  </a:rPr>
                  <a:t> </a:t>
                </a:r>
              </a:p>
            </p:txBody>
          </p:sp>
        </mc:Fallback>
      </mc:AlternateContent>
      <p:sp>
        <p:nvSpPr>
          <p:cNvPr id="3" name="Segnaposto numero diapositiva 2">
            <a:extLst>
              <a:ext uri="{FF2B5EF4-FFF2-40B4-BE49-F238E27FC236}">
                <a16:creationId xmlns:a16="http://schemas.microsoft.com/office/drawing/2014/main" id="{0720D5F5-C754-EAF2-6F82-CD6A9E9D4FF2}"/>
              </a:ext>
            </a:extLst>
          </p:cNvPr>
          <p:cNvSpPr>
            <a:spLocks noGrp="1"/>
          </p:cNvSpPr>
          <p:nvPr>
            <p:ph type="sldNum" sz="quarter" idx="12"/>
          </p:nvPr>
        </p:nvSpPr>
        <p:spPr/>
        <p:txBody>
          <a:bodyPr/>
          <a:lstStyle/>
          <a:p>
            <a:fld id="{679D9BAF-EB0A-4984-B454-62179873F15C}" type="slidenum">
              <a:rPr lang="en-US" smtClean="0"/>
              <a:t>30</a:t>
            </a:fld>
            <a:endParaRPr lang="en-US"/>
          </a:p>
        </p:txBody>
      </p:sp>
      <p:grpSp>
        <p:nvGrpSpPr>
          <p:cNvPr id="28" name="Gruppo 27">
            <a:extLst>
              <a:ext uri="{FF2B5EF4-FFF2-40B4-BE49-F238E27FC236}">
                <a16:creationId xmlns:a16="http://schemas.microsoft.com/office/drawing/2014/main" id="{F511DBF6-5CF9-BED2-3870-F4DD336BD187}"/>
              </a:ext>
            </a:extLst>
          </p:cNvPr>
          <p:cNvGrpSpPr/>
          <p:nvPr/>
        </p:nvGrpSpPr>
        <p:grpSpPr>
          <a:xfrm>
            <a:off x="4887154" y="1365951"/>
            <a:ext cx="3613092" cy="2638212"/>
            <a:chOff x="4887154" y="1755418"/>
            <a:chExt cx="3613092" cy="2638212"/>
          </a:xfrm>
        </p:grpSpPr>
        <p:pic>
          <p:nvPicPr>
            <p:cNvPr id="22" name="Immagine 21">
              <a:extLst>
                <a:ext uri="{FF2B5EF4-FFF2-40B4-BE49-F238E27FC236}">
                  <a16:creationId xmlns:a16="http://schemas.microsoft.com/office/drawing/2014/main" id="{0E096607-7CFA-9FA3-5B32-17B5BD11BEF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887154" y="1812851"/>
              <a:ext cx="3613092" cy="2580779"/>
            </a:xfrm>
            <a:prstGeom prst="rect">
              <a:avLst/>
            </a:prstGeom>
          </p:spPr>
        </p:pic>
        <p:sp>
          <p:nvSpPr>
            <p:cNvPr id="9" name="CasellaDiTesto 8">
              <a:extLst>
                <a:ext uri="{FF2B5EF4-FFF2-40B4-BE49-F238E27FC236}">
                  <a16:creationId xmlns:a16="http://schemas.microsoft.com/office/drawing/2014/main" id="{C2ABF435-D083-3C5B-FB5A-BEBB16F819FB}"/>
                </a:ext>
              </a:extLst>
            </p:cNvPr>
            <p:cNvSpPr txBox="1"/>
            <p:nvPr/>
          </p:nvSpPr>
          <p:spPr>
            <a:xfrm>
              <a:off x="6603887" y="1755418"/>
              <a:ext cx="1538879" cy="307777"/>
            </a:xfrm>
            <a:prstGeom prst="rect">
              <a:avLst/>
            </a:prstGeom>
            <a:solidFill>
              <a:srgbClr val="FFFF00"/>
            </a:solidFill>
            <a:ln>
              <a:solidFill>
                <a:schemeClr val="tx1"/>
              </a:solidFill>
            </a:ln>
          </p:spPr>
          <p:txBody>
            <a:bodyPr wrap="square" rtlCol="0">
              <a:spAutoFit/>
            </a:bodyPr>
            <a:lstStyle/>
            <a:p>
              <a:r>
                <a:rPr lang="en-US" sz="1400" dirty="0"/>
                <a:t>Monopole HOMs</a:t>
              </a:r>
            </a:p>
          </p:txBody>
        </p:sp>
      </p:grpSp>
      <p:grpSp>
        <p:nvGrpSpPr>
          <p:cNvPr id="29" name="Gruppo 28">
            <a:extLst>
              <a:ext uri="{FF2B5EF4-FFF2-40B4-BE49-F238E27FC236}">
                <a16:creationId xmlns:a16="http://schemas.microsoft.com/office/drawing/2014/main" id="{33F6B40C-4CD3-D771-E667-D3AE9E42F21D}"/>
              </a:ext>
            </a:extLst>
          </p:cNvPr>
          <p:cNvGrpSpPr/>
          <p:nvPr/>
        </p:nvGrpSpPr>
        <p:grpSpPr>
          <a:xfrm>
            <a:off x="8573530" y="1369688"/>
            <a:ext cx="3613092" cy="2625150"/>
            <a:chOff x="8573530" y="1759155"/>
            <a:chExt cx="3613092" cy="2625150"/>
          </a:xfrm>
        </p:grpSpPr>
        <p:pic>
          <p:nvPicPr>
            <p:cNvPr id="20" name="Immagine 19">
              <a:extLst>
                <a:ext uri="{FF2B5EF4-FFF2-40B4-BE49-F238E27FC236}">
                  <a16:creationId xmlns:a16="http://schemas.microsoft.com/office/drawing/2014/main" id="{CD7CB0F1-2495-2250-AE4A-71B382080F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3530" y="1803525"/>
              <a:ext cx="3613092" cy="2580780"/>
            </a:xfrm>
            <a:prstGeom prst="rect">
              <a:avLst/>
            </a:prstGeom>
          </p:spPr>
        </p:pic>
        <p:sp>
          <p:nvSpPr>
            <p:cNvPr id="14" name="CasellaDiTesto 13">
              <a:extLst>
                <a:ext uri="{FF2B5EF4-FFF2-40B4-BE49-F238E27FC236}">
                  <a16:creationId xmlns:a16="http://schemas.microsoft.com/office/drawing/2014/main" id="{E11A6D5C-B912-8477-AE3C-FE7305449DCA}"/>
                </a:ext>
              </a:extLst>
            </p:cNvPr>
            <p:cNvSpPr txBox="1"/>
            <p:nvPr/>
          </p:nvSpPr>
          <p:spPr>
            <a:xfrm>
              <a:off x="10500874" y="1759155"/>
              <a:ext cx="1318749" cy="307777"/>
            </a:xfrm>
            <a:prstGeom prst="rect">
              <a:avLst/>
            </a:prstGeom>
            <a:solidFill>
              <a:srgbClr val="FFFF00"/>
            </a:solidFill>
            <a:ln>
              <a:solidFill>
                <a:schemeClr val="tx1"/>
              </a:solidFill>
            </a:ln>
          </p:spPr>
          <p:txBody>
            <a:bodyPr wrap="square" rtlCol="0">
              <a:spAutoFit/>
            </a:bodyPr>
            <a:lstStyle/>
            <a:p>
              <a:r>
                <a:rPr lang="en-US" sz="1400" dirty="0"/>
                <a:t>Dipole HOMs</a:t>
              </a:r>
            </a:p>
          </p:txBody>
        </p:sp>
      </p:grpSp>
      <p:pic>
        <p:nvPicPr>
          <p:cNvPr id="24" name="Immagine 23">
            <a:extLst>
              <a:ext uri="{FF2B5EF4-FFF2-40B4-BE49-F238E27FC236}">
                <a16:creationId xmlns:a16="http://schemas.microsoft.com/office/drawing/2014/main" id="{F9C420A4-2894-D8DD-DF9A-74FF5D94B1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721" y="1437304"/>
            <a:ext cx="4129250" cy="2580781"/>
          </a:xfrm>
          <a:prstGeom prst="rect">
            <a:avLst/>
          </a:prstGeom>
        </p:spPr>
      </p:pic>
      <p:sp>
        <p:nvSpPr>
          <p:cNvPr id="31" name="CasellaDiTesto 30">
            <a:extLst>
              <a:ext uri="{FF2B5EF4-FFF2-40B4-BE49-F238E27FC236}">
                <a16:creationId xmlns:a16="http://schemas.microsoft.com/office/drawing/2014/main" id="{203B5417-7545-84AD-0A2A-52E86F5A1E60}"/>
              </a:ext>
            </a:extLst>
          </p:cNvPr>
          <p:cNvSpPr txBox="1"/>
          <p:nvPr/>
        </p:nvSpPr>
        <p:spPr>
          <a:xfrm>
            <a:off x="623446" y="1365951"/>
            <a:ext cx="2480734" cy="369332"/>
          </a:xfrm>
          <a:prstGeom prst="rect">
            <a:avLst/>
          </a:prstGeom>
          <a:noFill/>
        </p:spPr>
        <p:txBody>
          <a:bodyPr wrap="square" rtlCol="0">
            <a:spAutoFit/>
          </a:bodyPr>
          <a:lstStyle/>
          <a:p>
            <a:r>
              <a:rPr lang="it-IT" b="1" u="sng" dirty="0"/>
              <a:t>SRWF</a:t>
            </a:r>
            <a:endParaRPr lang="en-US" b="1" u="sng" dirty="0"/>
          </a:p>
        </p:txBody>
      </p:sp>
      <p:sp>
        <p:nvSpPr>
          <p:cNvPr id="32" name="CasellaDiTesto 31">
            <a:extLst>
              <a:ext uri="{FF2B5EF4-FFF2-40B4-BE49-F238E27FC236}">
                <a16:creationId xmlns:a16="http://schemas.microsoft.com/office/drawing/2014/main" id="{C72FF4B7-C091-2C18-A8B3-C4255E1D0069}"/>
              </a:ext>
            </a:extLst>
          </p:cNvPr>
          <p:cNvSpPr txBox="1"/>
          <p:nvPr/>
        </p:nvSpPr>
        <p:spPr>
          <a:xfrm>
            <a:off x="5274735" y="1350622"/>
            <a:ext cx="2480734" cy="369332"/>
          </a:xfrm>
          <a:prstGeom prst="rect">
            <a:avLst/>
          </a:prstGeom>
          <a:noFill/>
        </p:spPr>
        <p:txBody>
          <a:bodyPr wrap="square" rtlCol="0">
            <a:spAutoFit/>
          </a:bodyPr>
          <a:lstStyle/>
          <a:p>
            <a:r>
              <a:rPr lang="it-IT" b="1" u="sng" dirty="0"/>
              <a:t>LRWF</a:t>
            </a:r>
            <a:endParaRPr lang="en-US" b="1" u="sng" dirty="0"/>
          </a:p>
        </p:txBody>
      </p:sp>
      <p:cxnSp>
        <p:nvCxnSpPr>
          <p:cNvPr id="34" name="Connettore diritto 33">
            <a:extLst>
              <a:ext uri="{FF2B5EF4-FFF2-40B4-BE49-F238E27FC236}">
                <a16:creationId xmlns:a16="http://schemas.microsoft.com/office/drawing/2014/main" id="{162A2ADB-1D56-893D-343F-DF1A1D9EC82E}"/>
              </a:ext>
            </a:extLst>
          </p:cNvPr>
          <p:cNvCxnSpPr/>
          <p:nvPr/>
        </p:nvCxnSpPr>
        <p:spPr>
          <a:xfrm>
            <a:off x="4826001" y="1349008"/>
            <a:ext cx="0" cy="47834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magine 34">
            <a:extLst>
              <a:ext uri="{FF2B5EF4-FFF2-40B4-BE49-F238E27FC236}">
                <a16:creationId xmlns:a16="http://schemas.microsoft.com/office/drawing/2014/main" id="{95D17B37-8DDF-23BF-3418-9E9A2944054D}"/>
              </a:ext>
            </a:extLst>
          </p:cNvPr>
          <p:cNvPicPr>
            <a:picLocks noChangeAspect="1"/>
          </p:cNvPicPr>
          <p:nvPr/>
        </p:nvPicPr>
        <p:blipFill>
          <a:blip r:embed="rId9"/>
          <a:stretch>
            <a:fillRect/>
          </a:stretch>
        </p:blipFill>
        <p:spPr>
          <a:xfrm>
            <a:off x="3231930" y="4043045"/>
            <a:ext cx="1477304" cy="2188599"/>
          </a:xfrm>
          <a:prstGeom prst="rect">
            <a:avLst/>
          </a:prstGeom>
        </p:spPr>
      </p:pic>
      <p:pic>
        <p:nvPicPr>
          <p:cNvPr id="36" name="Picture 13">
            <a:extLst>
              <a:ext uri="{FF2B5EF4-FFF2-40B4-BE49-F238E27FC236}">
                <a16:creationId xmlns:a16="http://schemas.microsoft.com/office/drawing/2014/main" id="{6052C634-337E-85B5-FBF2-50BDCEA837D1}"/>
              </a:ext>
            </a:extLst>
          </p:cNvPr>
          <p:cNvPicPr>
            <a:picLocks noChangeAspect="1"/>
          </p:cNvPicPr>
          <p:nvPr/>
        </p:nvPicPr>
        <p:blipFill rotWithShape="1">
          <a:blip r:embed="rId10"/>
          <a:srcRect l="1265" t="15714" r="34920" b="10735"/>
          <a:stretch/>
        </p:blipFill>
        <p:spPr>
          <a:xfrm>
            <a:off x="6063247" y="4240161"/>
            <a:ext cx="1260905" cy="1290381"/>
          </a:xfrm>
          <a:prstGeom prst="ellipse">
            <a:avLst/>
          </a:prstGeom>
        </p:spPr>
      </p:pic>
      <p:pic>
        <p:nvPicPr>
          <p:cNvPr id="37" name="Picture 17">
            <a:extLst>
              <a:ext uri="{FF2B5EF4-FFF2-40B4-BE49-F238E27FC236}">
                <a16:creationId xmlns:a16="http://schemas.microsoft.com/office/drawing/2014/main" id="{C9730F13-C55F-A77E-41E2-F827327AEA4E}"/>
              </a:ext>
            </a:extLst>
          </p:cNvPr>
          <p:cNvPicPr>
            <a:picLocks noChangeAspect="1"/>
          </p:cNvPicPr>
          <p:nvPr/>
        </p:nvPicPr>
        <p:blipFill rotWithShape="1">
          <a:blip r:embed="rId11"/>
          <a:srcRect l="1034" t="15790" r="31543" b="10303"/>
          <a:stretch/>
        </p:blipFill>
        <p:spPr>
          <a:xfrm rot="19244796">
            <a:off x="9861842" y="4238396"/>
            <a:ext cx="1285702" cy="1293913"/>
          </a:xfrm>
          <a:prstGeom prst="ellipse">
            <a:avLst/>
          </a:prstGeom>
        </p:spPr>
      </p:pic>
      <p:pic>
        <p:nvPicPr>
          <p:cNvPr id="4" name="Immagine 3">
            <a:extLst>
              <a:ext uri="{FF2B5EF4-FFF2-40B4-BE49-F238E27FC236}">
                <a16:creationId xmlns:a16="http://schemas.microsoft.com/office/drawing/2014/main" id="{504CCD4D-6926-2A2A-A268-A82E51F3DC2C}"/>
              </a:ext>
            </a:extLst>
          </p:cNvPr>
          <p:cNvPicPr>
            <a:picLocks noChangeAspect="1"/>
          </p:cNvPicPr>
          <p:nvPr/>
        </p:nvPicPr>
        <p:blipFill rotWithShape="1">
          <a:blip r:embed="rId12">
            <a:extLst>
              <a:ext uri="{28A0092B-C50C-407E-A947-70E740481C1C}">
                <a14:useLocalDpi xmlns:a14="http://schemas.microsoft.com/office/drawing/2010/main" val="0"/>
              </a:ext>
            </a:extLst>
          </a:blip>
          <a:srcRect b="50556"/>
          <a:stretch/>
        </p:blipFill>
        <p:spPr>
          <a:xfrm>
            <a:off x="4955632" y="5639539"/>
            <a:ext cx="3118939" cy="418376"/>
          </a:xfrm>
          <a:prstGeom prst="rect">
            <a:avLst/>
          </a:prstGeom>
        </p:spPr>
      </p:pic>
      <p:pic>
        <p:nvPicPr>
          <p:cNvPr id="5" name="Immagine 4">
            <a:extLst>
              <a:ext uri="{FF2B5EF4-FFF2-40B4-BE49-F238E27FC236}">
                <a16:creationId xmlns:a16="http://schemas.microsoft.com/office/drawing/2014/main" id="{2F1A7BE7-48E3-E267-7E28-CF44B255244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4721" y="5010790"/>
            <a:ext cx="2919669" cy="778578"/>
          </a:xfrm>
          <a:prstGeom prst="rect">
            <a:avLst/>
          </a:prstGeom>
        </p:spPr>
      </p:pic>
      <p:pic>
        <p:nvPicPr>
          <p:cNvPr id="6" name="Immagine 5">
            <a:extLst>
              <a:ext uri="{FF2B5EF4-FFF2-40B4-BE49-F238E27FC236}">
                <a16:creationId xmlns:a16="http://schemas.microsoft.com/office/drawing/2014/main" id="{6A6D75F1-D323-2D79-799E-4A9C22FA6D95}"/>
              </a:ext>
            </a:extLst>
          </p:cNvPr>
          <p:cNvPicPr>
            <a:picLocks noChangeAspect="1"/>
          </p:cNvPicPr>
          <p:nvPr/>
        </p:nvPicPr>
        <p:blipFill rotWithShape="1">
          <a:blip r:embed="rId12">
            <a:extLst>
              <a:ext uri="{28A0092B-C50C-407E-A947-70E740481C1C}">
                <a14:useLocalDpi xmlns:a14="http://schemas.microsoft.com/office/drawing/2010/main" val="0"/>
              </a:ext>
            </a:extLst>
          </a:blip>
          <a:srcRect t="50053"/>
          <a:stretch/>
        </p:blipFill>
        <p:spPr>
          <a:xfrm>
            <a:off x="9225278" y="5636357"/>
            <a:ext cx="3633874" cy="492402"/>
          </a:xfrm>
          <a:prstGeom prst="rect">
            <a:avLst/>
          </a:prstGeom>
        </p:spPr>
      </p:pic>
      <p:sp>
        <p:nvSpPr>
          <p:cNvPr id="7" name="CasellaDiTesto 6">
            <a:extLst>
              <a:ext uri="{FF2B5EF4-FFF2-40B4-BE49-F238E27FC236}">
                <a16:creationId xmlns:a16="http://schemas.microsoft.com/office/drawing/2014/main" id="{33ED316F-DCAF-55B4-8419-1E1093BAFC41}"/>
              </a:ext>
            </a:extLst>
          </p:cNvPr>
          <p:cNvSpPr txBox="1"/>
          <p:nvPr/>
        </p:nvSpPr>
        <p:spPr>
          <a:xfrm>
            <a:off x="3071141" y="1874003"/>
            <a:ext cx="683803" cy="307777"/>
          </a:xfrm>
          <a:prstGeom prst="rect">
            <a:avLst/>
          </a:prstGeom>
          <a:solidFill>
            <a:srgbClr val="FFFF00"/>
          </a:solidFill>
          <a:ln>
            <a:solidFill>
              <a:schemeClr val="tx1"/>
            </a:solidFill>
          </a:ln>
        </p:spPr>
        <p:txBody>
          <a:bodyPr wrap="square" rtlCol="0">
            <a:spAutoFit/>
          </a:bodyPr>
          <a:lstStyle/>
          <a:p>
            <a:r>
              <a:rPr lang="en-US" sz="1400" dirty="0"/>
              <a:t>Dipole</a:t>
            </a:r>
          </a:p>
        </p:txBody>
      </p:sp>
      <p:sp>
        <p:nvSpPr>
          <p:cNvPr id="8" name="CasellaDiTesto 7">
            <a:extLst>
              <a:ext uri="{FF2B5EF4-FFF2-40B4-BE49-F238E27FC236}">
                <a16:creationId xmlns:a16="http://schemas.microsoft.com/office/drawing/2014/main" id="{658E9484-F7EE-A051-4B2E-309B96A6CDE0}"/>
              </a:ext>
            </a:extLst>
          </p:cNvPr>
          <p:cNvSpPr txBox="1"/>
          <p:nvPr/>
        </p:nvSpPr>
        <p:spPr>
          <a:xfrm>
            <a:off x="1464972" y="3141127"/>
            <a:ext cx="936469" cy="307777"/>
          </a:xfrm>
          <a:prstGeom prst="rect">
            <a:avLst/>
          </a:prstGeom>
          <a:solidFill>
            <a:srgbClr val="FFFF00"/>
          </a:solidFill>
          <a:ln>
            <a:solidFill>
              <a:schemeClr val="tx1"/>
            </a:solidFill>
          </a:ln>
        </p:spPr>
        <p:txBody>
          <a:bodyPr wrap="square" rtlCol="0">
            <a:spAutoFit/>
          </a:bodyPr>
          <a:lstStyle/>
          <a:p>
            <a:r>
              <a:rPr lang="en-US" sz="1400" dirty="0"/>
              <a:t>Monopole</a:t>
            </a:r>
          </a:p>
        </p:txBody>
      </p:sp>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349F817E-504C-A1EC-9E58-21E446A2A8B3}"/>
                  </a:ext>
                </a:extLst>
              </p:cNvPr>
              <p:cNvSpPr txBox="1"/>
              <p:nvPr/>
            </p:nvSpPr>
            <p:spPr>
              <a:xfrm>
                <a:off x="618645" y="4029991"/>
                <a:ext cx="2029064" cy="523220"/>
              </a:xfrm>
              <a:prstGeom prst="rect">
                <a:avLst/>
              </a:prstGeom>
              <a:noFill/>
            </p:spPr>
            <p:txBody>
              <a:bodyPr wrap="square" rtlCol="0">
                <a:spAutoFit/>
              </a:bodyPr>
              <a:lstStyle/>
              <a:p>
                <a:r>
                  <a:rPr lang="it-IT" sz="1400" dirty="0"/>
                  <a:t>Solid - </a:t>
                </a:r>
                <a14:m>
                  <m:oMath xmlns:m="http://schemas.openxmlformats.org/officeDocument/2006/math">
                    <m:r>
                      <a:rPr lang="it-IT" sz="1400" b="0" i="1" smtClean="0">
                        <a:latin typeface="Cambria Math" panose="02040503050406030204" pitchFamily="18" charset="0"/>
                      </a:rPr>
                      <m:t>3</m:t>
                    </m:r>
                    <m:r>
                      <a:rPr lang="it-IT" sz="1400" b="0" i="1" smtClean="0">
                        <a:latin typeface="Cambria Math" panose="02040503050406030204" pitchFamily="18" charset="0"/>
                      </a:rPr>
                      <m:t>𝜋</m:t>
                    </m:r>
                    <m:r>
                      <a:rPr lang="it-IT" sz="1400" b="0" i="1" smtClean="0">
                        <a:latin typeface="Cambria Math" panose="02040503050406030204" pitchFamily="18" charset="0"/>
                      </a:rPr>
                      <m:t>/4</m:t>
                    </m:r>
                  </m:oMath>
                </a14:m>
                <a:r>
                  <a:rPr lang="en-US" sz="1400" dirty="0"/>
                  <a:t>-mode</a:t>
                </a:r>
              </a:p>
              <a:p>
                <a:r>
                  <a:rPr lang="en-US" sz="1400" dirty="0"/>
                  <a:t>Dashed -- </a:t>
                </a:r>
                <a14:m>
                  <m:oMath xmlns:m="http://schemas.openxmlformats.org/officeDocument/2006/math">
                    <m:r>
                      <a:rPr lang="it-IT" sz="1400" b="0" i="1" smtClean="0">
                        <a:latin typeface="Cambria Math" panose="02040503050406030204" pitchFamily="18" charset="0"/>
                      </a:rPr>
                      <m:t>𝜋</m:t>
                    </m:r>
                  </m:oMath>
                </a14:m>
                <a:r>
                  <a:rPr lang="en-US" sz="1400" dirty="0"/>
                  <a:t>-mode</a:t>
                </a:r>
              </a:p>
            </p:txBody>
          </p:sp>
        </mc:Choice>
        <mc:Fallback>
          <p:sp>
            <p:nvSpPr>
              <p:cNvPr id="10" name="CasellaDiTesto 9">
                <a:extLst>
                  <a:ext uri="{FF2B5EF4-FFF2-40B4-BE49-F238E27FC236}">
                    <a16:creationId xmlns:a16="http://schemas.microsoft.com/office/drawing/2014/main" id="{349F817E-504C-A1EC-9E58-21E446A2A8B3}"/>
                  </a:ext>
                </a:extLst>
              </p:cNvPr>
              <p:cNvSpPr txBox="1">
                <a:spLocks noRot="1" noChangeAspect="1" noMove="1" noResize="1" noEditPoints="1" noAdjustHandles="1" noChangeArrowheads="1" noChangeShapeType="1" noTextEdit="1"/>
              </p:cNvSpPr>
              <p:nvPr/>
            </p:nvSpPr>
            <p:spPr>
              <a:xfrm>
                <a:off x="618645" y="4029991"/>
                <a:ext cx="2029064" cy="523220"/>
              </a:xfrm>
              <a:prstGeom prst="rect">
                <a:avLst/>
              </a:prstGeom>
              <a:blipFill>
                <a:blip r:embed="rId14"/>
                <a:stretch>
                  <a:fillRect l="-901" t="-2326" b="-11628"/>
                </a:stretch>
              </a:blipFill>
            </p:spPr>
            <p:txBody>
              <a:bodyPr/>
              <a:lstStyle/>
              <a:p>
                <a:r>
                  <a:rPr lang="en-US">
                    <a:noFill/>
                  </a:rPr>
                  <a:t> </a:t>
                </a:r>
              </a:p>
            </p:txBody>
          </p:sp>
        </mc:Fallback>
      </mc:AlternateContent>
      <p:grpSp>
        <p:nvGrpSpPr>
          <p:cNvPr id="21" name="Gruppo 20">
            <a:extLst>
              <a:ext uri="{FF2B5EF4-FFF2-40B4-BE49-F238E27FC236}">
                <a16:creationId xmlns:a16="http://schemas.microsoft.com/office/drawing/2014/main" id="{0943C3EC-A26C-CCB8-5C93-B2822161ABA4}"/>
              </a:ext>
            </a:extLst>
          </p:cNvPr>
          <p:cNvGrpSpPr/>
          <p:nvPr/>
        </p:nvGrpSpPr>
        <p:grpSpPr>
          <a:xfrm>
            <a:off x="7649410" y="4029991"/>
            <a:ext cx="2012511" cy="338554"/>
            <a:chOff x="7929880" y="4364478"/>
            <a:chExt cx="2012511" cy="338554"/>
          </a:xfrm>
        </p:grpSpPr>
        <p:sp>
          <p:nvSpPr>
            <p:cNvPr id="11" name="Triangolo isoscele 10">
              <a:extLst>
                <a:ext uri="{FF2B5EF4-FFF2-40B4-BE49-F238E27FC236}">
                  <a16:creationId xmlns:a16="http://schemas.microsoft.com/office/drawing/2014/main" id="{0621628B-0A15-B269-C196-C5258CB9FBA7}"/>
                </a:ext>
              </a:extLst>
            </p:cNvPr>
            <p:cNvSpPr/>
            <p:nvPr/>
          </p:nvSpPr>
          <p:spPr>
            <a:xfrm>
              <a:off x="7929880" y="4445000"/>
              <a:ext cx="144690" cy="18288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olo isoscele 11">
              <a:extLst>
                <a:ext uri="{FF2B5EF4-FFF2-40B4-BE49-F238E27FC236}">
                  <a16:creationId xmlns:a16="http://schemas.microsoft.com/office/drawing/2014/main" id="{F583417F-4696-A0FD-DAEA-2A7559B7EF23}"/>
                </a:ext>
              </a:extLst>
            </p:cNvPr>
            <p:cNvSpPr/>
            <p:nvPr/>
          </p:nvSpPr>
          <p:spPr>
            <a:xfrm>
              <a:off x="8162335" y="4445000"/>
              <a:ext cx="144690" cy="182880"/>
            </a:xfrm>
            <a:prstGeom prst="triangl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olo isoscele 12">
              <a:extLst>
                <a:ext uri="{FF2B5EF4-FFF2-40B4-BE49-F238E27FC236}">
                  <a16:creationId xmlns:a16="http://schemas.microsoft.com/office/drawing/2014/main" id="{D91B06E5-C09A-316D-1E78-9B9FF17F378E}"/>
                </a:ext>
              </a:extLst>
            </p:cNvPr>
            <p:cNvSpPr/>
            <p:nvPr/>
          </p:nvSpPr>
          <p:spPr>
            <a:xfrm>
              <a:off x="8374482" y="4445000"/>
              <a:ext cx="144690" cy="182880"/>
            </a:xfrm>
            <a:prstGeom prst="triangl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59A1C781-D399-63F9-1DF2-8D95A33394EA}"/>
                    </a:ext>
                  </a:extLst>
                </p:cNvPr>
                <p:cNvSpPr txBox="1"/>
                <p:nvPr/>
              </p:nvSpPr>
              <p:spPr>
                <a:xfrm>
                  <a:off x="8472706" y="4364478"/>
                  <a:ext cx="1469685" cy="338554"/>
                </a:xfrm>
                <a:prstGeom prst="rect">
                  <a:avLst/>
                </a:prstGeom>
                <a:noFill/>
              </p:spPr>
              <p:txBody>
                <a:bodyPr wrap="square" rtlCol="0">
                  <a:spAutoFit/>
                </a:bodyPr>
                <a:lstStyle/>
                <a:p>
                  <a:r>
                    <a:rPr lang="it-IT" sz="1600" dirty="0"/>
                    <a:t>= </a:t>
                  </a:r>
                  <a14:m>
                    <m:oMath xmlns:m="http://schemas.openxmlformats.org/officeDocument/2006/math">
                      <m:r>
                        <a:rPr lang="it-IT" sz="1600" b="0" i="1" smtClean="0">
                          <a:latin typeface="Cambria Math" panose="02040503050406030204" pitchFamily="18" charset="0"/>
                        </a:rPr>
                        <m:t>3</m:t>
                      </m:r>
                      <m:r>
                        <a:rPr lang="it-IT" sz="1600" b="0" i="1" smtClean="0">
                          <a:latin typeface="Cambria Math" panose="02040503050406030204" pitchFamily="18" charset="0"/>
                        </a:rPr>
                        <m:t>𝜋</m:t>
                      </m:r>
                      <m:r>
                        <a:rPr lang="it-IT" sz="1600" b="0" i="1" smtClean="0">
                          <a:latin typeface="Cambria Math" panose="02040503050406030204" pitchFamily="18" charset="0"/>
                        </a:rPr>
                        <m:t>/4</m:t>
                      </m:r>
                    </m:oMath>
                  </a14:m>
                  <a:r>
                    <a:rPr lang="en-US" sz="1600" dirty="0"/>
                    <a:t>-mode</a:t>
                  </a:r>
                </a:p>
              </p:txBody>
            </p:sp>
          </mc:Choice>
          <mc:Fallback xmlns="">
            <p:sp>
              <p:nvSpPr>
                <p:cNvPr id="19" name="CasellaDiTesto 18">
                  <a:extLst>
                    <a:ext uri="{FF2B5EF4-FFF2-40B4-BE49-F238E27FC236}">
                      <a16:creationId xmlns:a16="http://schemas.microsoft.com/office/drawing/2014/main" id="{59A1C781-D399-63F9-1DF2-8D95A33394EA}"/>
                    </a:ext>
                  </a:extLst>
                </p:cNvPr>
                <p:cNvSpPr txBox="1">
                  <a:spLocks noRot="1" noChangeAspect="1" noMove="1" noResize="1" noEditPoints="1" noAdjustHandles="1" noChangeArrowheads="1" noChangeShapeType="1" noTextEdit="1"/>
                </p:cNvSpPr>
                <p:nvPr/>
              </p:nvSpPr>
              <p:spPr>
                <a:xfrm>
                  <a:off x="8472706" y="4364478"/>
                  <a:ext cx="1469685" cy="338554"/>
                </a:xfrm>
                <a:prstGeom prst="rect">
                  <a:avLst/>
                </a:prstGeom>
                <a:blipFill>
                  <a:blip r:embed="rId19"/>
                  <a:stretch>
                    <a:fillRect l="-2490" t="-5357" b="-21429"/>
                  </a:stretch>
                </a:blipFill>
              </p:spPr>
              <p:txBody>
                <a:bodyPr/>
                <a:lstStyle/>
                <a:p>
                  <a:r>
                    <a:rPr lang="en-US">
                      <a:noFill/>
                    </a:rPr>
                    <a:t> </a:t>
                  </a:r>
                </a:p>
              </p:txBody>
            </p:sp>
          </mc:Fallback>
        </mc:AlternateContent>
      </p:grpSp>
    </p:spTree>
    <p:extLst>
      <p:ext uri="{BB962C8B-B14F-4D97-AF65-F5344CB8AC3E}">
        <p14:creationId xmlns:p14="http://schemas.microsoft.com/office/powerpoint/2010/main" val="1550434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0ECE512E-397A-362D-7F9E-5991EFBC2601}"/>
                  </a:ext>
                </a:extLst>
              </p:cNvPr>
              <p:cNvSpPr>
                <a:spLocks noGrp="1"/>
              </p:cNvSpPr>
              <p:nvPr>
                <p:ph type="title"/>
              </p:nvPr>
            </p:nvSpPr>
            <p:spPr/>
            <p:txBody>
              <a:bodyPr/>
              <a:lstStyle/>
              <a:p>
                <a:r>
                  <a:rPr lang="en-US" dirty="0"/>
                  <a:t>Long-range BBU in the </a:t>
                </a:r>
                <a14:m>
                  <m:oMath xmlns:m="http://schemas.openxmlformats.org/officeDocument/2006/math">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C</m:t>
                        </m:r>
                      </m:e>
                      <m:sup>
                        <m:r>
                          <a:rPr lang="it-IT" b="0" i="0" smtClean="0">
                            <a:latin typeface="Cambria Math" panose="02040503050406030204" pitchFamily="18" charset="0"/>
                          </a:rPr>
                          <m:t>3</m:t>
                        </m:r>
                      </m:sup>
                    </m:sSup>
                  </m:oMath>
                </a14:m>
                <a:r>
                  <a:rPr lang="en-US" dirty="0"/>
                  <a:t> Linac</a:t>
                </a:r>
              </a:p>
            </p:txBody>
          </p:sp>
        </mc:Choice>
        <mc:Fallback xmlns="">
          <p:sp>
            <p:nvSpPr>
              <p:cNvPr id="2" name="Titolo 1">
                <a:extLst>
                  <a:ext uri="{FF2B5EF4-FFF2-40B4-BE49-F238E27FC236}">
                    <a16:creationId xmlns:a16="http://schemas.microsoft.com/office/drawing/2014/main" id="{0ECE512E-397A-362D-7F9E-5991EFBC2601}"/>
                  </a:ext>
                </a:extLst>
              </p:cNvPr>
              <p:cNvSpPr>
                <a:spLocks noGrp="1" noRot="1" noChangeAspect="1" noMove="1" noResize="1" noEditPoints="1" noAdjustHandles="1" noChangeArrowheads="1" noChangeShapeType="1" noTextEdit="1"/>
              </p:cNvSpPr>
              <p:nvPr>
                <p:ph type="title"/>
              </p:nvPr>
            </p:nvSpPr>
            <p:spPr>
              <a:blipFill>
                <a:blip r:embed="rId4"/>
                <a:stretch>
                  <a:fillRect l="-2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asellaDiTesto 2"/>
              <p:cNvSpPr txBox="1"/>
              <p:nvPr/>
            </p:nvSpPr>
            <p:spPr>
              <a:xfrm>
                <a:off x="138871" y="963183"/>
                <a:ext cx="11107885" cy="923330"/>
              </a:xfrm>
              <a:prstGeom prst="rect">
                <a:avLst/>
              </a:prstGeom>
              <a:noFill/>
            </p:spPr>
            <p:txBody>
              <a:bodyPr wrap="square" rtlCol="0">
                <a:spAutoFit/>
              </a:bodyPr>
              <a:lstStyle/>
              <a:p>
                <a:pPr marL="285750" indent="-285750">
                  <a:buFont typeface="Arial" panose="020B0604020202020204" pitchFamily="34" charset="0"/>
                  <a:buChar char="•"/>
                </a:pPr>
                <a:r>
                  <a:rPr lang="en-US" dirty="0"/>
                  <a:t>BBU studies for the </a:t>
                </a:r>
                <a:r>
                  <a:rPr lang="en-US" b="1" dirty="0">
                    <a:solidFill>
                      <a:srgbClr val="FF0000"/>
                    </a:solidFill>
                  </a:rPr>
                  <a:t>250 GeV CM</a:t>
                </a:r>
                <a:r>
                  <a:rPr lang="en-US" dirty="0"/>
                  <a:t> working point of the </a:t>
                </a:r>
                <a14:m>
                  <m:oMath xmlns:m="http://schemas.openxmlformats.org/officeDocument/2006/math">
                    <m:sSup>
                      <m:sSupPr>
                        <m:ctrlPr>
                          <a:rPr lang="it-IT" i="1">
                            <a:latin typeface="Cambria Math" panose="02040503050406030204" pitchFamily="18" charset="0"/>
                          </a:rPr>
                        </m:ctrlPr>
                      </m:sSupPr>
                      <m:e>
                        <m:r>
                          <a:rPr lang="it-IT" i="1">
                            <a:latin typeface="Cambria Math" panose="02040503050406030204" pitchFamily="18" charset="0"/>
                          </a:rPr>
                          <m:t>𝐶</m:t>
                        </m:r>
                      </m:e>
                      <m:sup>
                        <m:r>
                          <a:rPr lang="it-IT" i="1">
                            <a:latin typeface="Cambria Math" panose="02040503050406030204" pitchFamily="18" charset="0"/>
                          </a:rPr>
                          <m:t>3</m:t>
                        </m:r>
                      </m:sup>
                    </m:sSup>
                  </m:oMath>
                </a14:m>
                <a:r>
                  <a:rPr lang="en-US" dirty="0"/>
                  <a:t> </a:t>
                </a:r>
                <a:r>
                  <a:rPr lang="en-US" b="1" dirty="0"/>
                  <a:t>linear collider</a:t>
                </a:r>
                <a:endParaRPr lang="it-IT" dirty="0"/>
              </a:p>
              <a:p>
                <a:pPr marL="285750" indent="-285750">
                  <a:buFont typeface="Arial" panose="020B0604020202020204" pitchFamily="34" charset="0"/>
                  <a:buChar char="•"/>
                </a:pPr>
                <a:r>
                  <a:rPr lang="en-US" dirty="0"/>
                  <a:t>Center of mass </a:t>
                </a:r>
                <a:r>
                  <a:rPr lang="en-US" b="1" dirty="0"/>
                  <a:t>oscillations </a:t>
                </a:r>
                <a:r>
                  <a:rPr lang="en-US" dirty="0"/>
                  <a:t>and</a:t>
                </a:r>
                <a:r>
                  <a:rPr lang="en-US" b="1" dirty="0"/>
                  <a:t> beam loading effects </a:t>
                </a:r>
                <a:r>
                  <a:rPr lang="en-US" dirty="0"/>
                  <a:t>in multi</a:t>
                </a:r>
                <a:r>
                  <a:rPr lang="it-IT" dirty="0"/>
                  <a:t>-</a:t>
                </a:r>
                <a:r>
                  <a:rPr lang="en-US" dirty="0"/>
                  <a:t>bunch operation: sequence of point-like, structureless macro-particles carrying the whole bunch charge</a:t>
                </a:r>
              </a:p>
            </p:txBody>
          </p:sp>
        </mc:Choice>
        <mc:Fallback>
          <p:sp>
            <p:nvSpPr>
              <p:cNvPr id="3" name="CasellaDiTesto 2"/>
              <p:cNvSpPr txBox="1">
                <a:spLocks noRot="1" noChangeAspect="1" noMove="1" noResize="1" noEditPoints="1" noAdjustHandles="1" noChangeArrowheads="1" noChangeShapeType="1" noTextEdit="1"/>
              </p:cNvSpPr>
              <p:nvPr/>
            </p:nvSpPr>
            <p:spPr>
              <a:xfrm>
                <a:off x="138871" y="963183"/>
                <a:ext cx="11107885" cy="923330"/>
              </a:xfrm>
              <a:prstGeom prst="rect">
                <a:avLst/>
              </a:prstGeom>
              <a:blipFill>
                <a:blip r:embed="rId5"/>
                <a:stretch>
                  <a:fillRect l="-384" t="-3311" r="-384" b="-9934"/>
                </a:stretch>
              </a:blipFill>
            </p:spPr>
            <p:txBody>
              <a:bodyPr/>
              <a:lstStyle/>
              <a:p>
                <a:r>
                  <a:rPr lang="en-US">
                    <a:noFill/>
                  </a:rPr>
                  <a:t> </a:t>
                </a:r>
              </a:p>
            </p:txBody>
          </p:sp>
        </mc:Fallback>
      </mc:AlternateContent>
      <p:sp>
        <p:nvSpPr>
          <p:cNvPr id="13" name="Segnaposto numero diapositiva 12"/>
          <p:cNvSpPr>
            <a:spLocks noGrp="1"/>
          </p:cNvSpPr>
          <p:nvPr>
            <p:ph type="sldNum" sz="quarter" idx="12"/>
          </p:nvPr>
        </p:nvSpPr>
        <p:spPr/>
        <p:txBody>
          <a:bodyPr/>
          <a:lstStyle/>
          <a:p>
            <a:fld id="{DA88F107-29D3-4193-A23C-C6E5D8B0097F}" type="slidenum">
              <a:rPr lang="it-IT" smtClean="0"/>
              <a:t>31</a:t>
            </a:fld>
            <a:endParaRPr lang="it-IT"/>
          </a:p>
        </p:txBody>
      </p:sp>
      <p:pic>
        <p:nvPicPr>
          <p:cNvPr id="24" name="Immagine 23"/>
          <p:cNvPicPr>
            <a:picLocks noChangeAspect="1"/>
          </p:cNvPicPr>
          <p:nvPr/>
        </p:nvPicPr>
        <p:blipFill>
          <a:blip r:embed="rId6"/>
          <a:stretch>
            <a:fillRect/>
          </a:stretch>
        </p:blipFill>
        <p:spPr>
          <a:xfrm>
            <a:off x="334815" y="6184988"/>
            <a:ext cx="4479095" cy="208331"/>
          </a:xfrm>
          <a:prstGeom prst="rect">
            <a:avLst/>
          </a:prstGeom>
        </p:spPr>
      </p:pic>
      <p:pic>
        <p:nvPicPr>
          <p:cNvPr id="18" name="Immagine 17">
            <a:extLst>
              <a:ext uri="{FF2B5EF4-FFF2-40B4-BE49-F238E27FC236}">
                <a16:creationId xmlns:a16="http://schemas.microsoft.com/office/drawing/2014/main" id="{93D1ED4E-BFD5-E7CC-FEB1-FF44142DFD7B}"/>
              </a:ext>
            </a:extLst>
          </p:cNvPr>
          <p:cNvPicPr>
            <a:picLocks noChangeAspect="1"/>
          </p:cNvPicPr>
          <p:nvPr/>
        </p:nvPicPr>
        <p:blipFill>
          <a:blip r:embed="rId7"/>
          <a:stretch>
            <a:fillRect/>
          </a:stretch>
        </p:blipFill>
        <p:spPr>
          <a:xfrm>
            <a:off x="2061769" y="1881606"/>
            <a:ext cx="7653976" cy="3835131"/>
          </a:xfrm>
          <a:prstGeom prst="rect">
            <a:avLst/>
          </a:prstGeom>
        </p:spPr>
      </p:pic>
      <p:pic>
        <p:nvPicPr>
          <p:cNvPr id="33" name="Immagine 32">
            <a:extLst>
              <a:ext uri="{FF2B5EF4-FFF2-40B4-BE49-F238E27FC236}">
                <a16:creationId xmlns:a16="http://schemas.microsoft.com/office/drawing/2014/main" id="{74D8651D-C47D-BF63-E632-6AA852B27EB2}"/>
              </a:ext>
            </a:extLst>
          </p:cNvPr>
          <p:cNvPicPr>
            <a:picLocks noChangeAspect="1"/>
          </p:cNvPicPr>
          <p:nvPr/>
        </p:nvPicPr>
        <p:blipFill>
          <a:blip r:embed="rId8"/>
          <a:stretch>
            <a:fillRect/>
          </a:stretch>
        </p:blipFill>
        <p:spPr>
          <a:xfrm>
            <a:off x="334815" y="5785754"/>
            <a:ext cx="4369025" cy="330217"/>
          </a:xfrm>
          <a:prstGeom prst="rect">
            <a:avLst/>
          </a:prstGeom>
        </p:spPr>
      </p:pic>
      <p:sp>
        <p:nvSpPr>
          <p:cNvPr id="34" name="Rettangolo 33">
            <a:extLst>
              <a:ext uri="{FF2B5EF4-FFF2-40B4-BE49-F238E27FC236}">
                <a16:creationId xmlns:a16="http://schemas.microsoft.com/office/drawing/2014/main" id="{3C8226E4-03B2-8563-3725-E886CC6DE9FA}"/>
              </a:ext>
            </a:extLst>
          </p:cNvPr>
          <p:cNvSpPr/>
          <p:nvPr/>
        </p:nvSpPr>
        <p:spPr>
          <a:xfrm>
            <a:off x="6896100" y="2022925"/>
            <a:ext cx="889000" cy="3556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ttangolo 3">
            <a:extLst>
              <a:ext uri="{FF2B5EF4-FFF2-40B4-BE49-F238E27FC236}">
                <a16:creationId xmlns:a16="http://schemas.microsoft.com/office/drawing/2014/main" id="{9ECB6251-F8F5-FDD4-4E6C-1A9615A45135}"/>
              </a:ext>
            </a:extLst>
          </p:cNvPr>
          <p:cNvSpPr/>
          <p:nvPr/>
        </p:nvSpPr>
        <p:spPr>
          <a:xfrm>
            <a:off x="6896100" y="3171005"/>
            <a:ext cx="889000" cy="403860"/>
          </a:xfrm>
          <a:prstGeom prst="rect">
            <a:avLst/>
          </a:prstGeom>
          <a:solidFill>
            <a:srgbClr val="FF0000">
              <a:alpha val="1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a:extLst>
              <a:ext uri="{FF2B5EF4-FFF2-40B4-BE49-F238E27FC236}">
                <a16:creationId xmlns:a16="http://schemas.microsoft.com/office/drawing/2014/main" id="{DE146BEC-9A15-9663-42A3-664E68C34DBE}"/>
              </a:ext>
            </a:extLst>
          </p:cNvPr>
          <p:cNvSpPr/>
          <p:nvPr/>
        </p:nvSpPr>
        <p:spPr>
          <a:xfrm>
            <a:off x="6896100" y="3833944"/>
            <a:ext cx="889000" cy="182881"/>
          </a:xfrm>
          <a:prstGeom prst="rect">
            <a:avLst/>
          </a:prstGeom>
          <a:solidFill>
            <a:srgbClr val="FF0000">
              <a:alpha val="1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a:extLst>
              <a:ext uri="{FF2B5EF4-FFF2-40B4-BE49-F238E27FC236}">
                <a16:creationId xmlns:a16="http://schemas.microsoft.com/office/drawing/2014/main" id="{F90BA2D8-1E53-FF1A-8B6C-9D77F4ACC66B}"/>
              </a:ext>
            </a:extLst>
          </p:cNvPr>
          <p:cNvSpPr/>
          <p:nvPr/>
        </p:nvSpPr>
        <p:spPr>
          <a:xfrm>
            <a:off x="6896100" y="4264474"/>
            <a:ext cx="889000" cy="400051"/>
          </a:xfrm>
          <a:prstGeom prst="rect">
            <a:avLst/>
          </a:prstGeom>
          <a:solidFill>
            <a:srgbClr val="FF0000">
              <a:alpha val="1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a:extLst>
              <a:ext uri="{FF2B5EF4-FFF2-40B4-BE49-F238E27FC236}">
                <a16:creationId xmlns:a16="http://schemas.microsoft.com/office/drawing/2014/main" id="{89AEB18A-6DDD-1E7D-AB1B-929EFEF0C275}"/>
              </a:ext>
            </a:extLst>
          </p:cNvPr>
          <p:cNvSpPr/>
          <p:nvPr/>
        </p:nvSpPr>
        <p:spPr>
          <a:xfrm>
            <a:off x="6896100" y="5166778"/>
            <a:ext cx="889000" cy="182881"/>
          </a:xfrm>
          <a:prstGeom prst="rect">
            <a:avLst/>
          </a:prstGeom>
          <a:solidFill>
            <a:srgbClr val="FF0000">
              <a:alpha val="1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71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0ECE512E-397A-362D-7F9E-5991EFBC2601}"/>
                  </a:ext>
                </a:extLst>
              </p:cNvPr>
              <p:cNvSpPr>
                <a:spLocks noGrp="1"/>
              </p:cNvSpPr>
              <p:nvPr>
                <p:ph type="title"/>
              </p:nvPr>
            </p:nvSpPr>
            <p:spPr/>
            <p:txBody>
              <a:bodyPr/>
              <a:lstStyle/>
              <a:p>
                <a:r>
                  <a:rPr lang="en-US" dirty="0"/>
                  <a:t>Long-range BBU in the </a:t>
                </a:r>
                <a14:m>
                  <m:oMath xmlns:m="http://schemas.openxmlformats.org/officeDocument/2006/math">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C</m:t>
                        </m:r>
                      </m:e>
                      <m:sup>
                        <m:r>
                          <a:rPr lang="it-IT" b="0" i="0" smtClean="0">
                            <a:latin typeface="Cambria Math" panose="02040503050406030204" pitchFamily="18" charset="0"/>
                          </a:rPr>
                          <m:t>3</m:t>
                        </m:r>
                      </m:sup>
                    </m:sSup>
                  </m:oMath>
                </a14:m>
                <a:r>
                  <a:rPr lang="en-US" dirty="0"/>
                  <a:t> Linac (2)</a:t>
                </a:r>
              </a:p>
            </p:txBody>
          </p:sp>
        </mc:Choice>
        <mc:Fallback xmlns="">
          <p:sp>
            <p:nvSpPr>
              <p:cNvPr id="2" name="Titolo 1">
                <a:extLst>
                  <a:ext uri="{FF2B5EF4-FFF2-40B4-BE49-F238E27FC236}">
                    <a16:creationId xmlns:a16="http://schemas.microsoft.com/office/drawing/2014/main" id="{0ECE512E-397A-362D-7F9E-5991EFBC2601}"/>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p:sp>
        <p:nvSpPr>
          <p:cNvPr id="13" name="Segnaposto numero diapositiva 12"/>
          <p:cNvSpPr>
            <a:spLocks noGrp="1"/>
          </p:cNvSpPr>
          <p:nvPr>
            <p:ph type="sldNum" sz="quarter" idx="12"/>
          </p:nvPr>
        </p:nvSpPr>
        <p:spPr/>
        <p:txBody>
          <a:bodyPr/>
          <a:lstStyle/>
          <a:p>
            <a:fld id="{DA88F107-29D3-4193-A23C-C6E5D8B0097F}" type="slidenum">
              <a:rPr lang="it-IT" smtClean="0"/>
              <a:t>32</a:t>
            </a:fld>
            <a:endParaRPr lang="it-IT"/>
          </a:p>
        </p:txBody>
      </p:sp>
      <p:pic>
        <p:nvPicPr>
          <p:cNvPr id="7" name="Immagine 6">
            <a:extLst>
              <a:ext uri="{FF2B5EF4-FFF2-40B4-BE49-F238E27FC236}">
                <a16:creationId xmlns:a16="http://schemas.microsoft.com/office/drawing/2014/main" id="{E45A6F74-8C73-519C-673F-EA327EAD2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78" y="2589968"/>
            <a:ext cx="4927391" cy="3519565"/>
          </a:xfrm>
          <a:prstGeom prst="rect">
            <a:avLst/>
          </a:prstGeom>
        </p:spPr>
      </p:pic>
      <mc:AlternateContent xmlns:mc="http://schemas.openxmlformats.org/markup-compatibility/2006">
        <mc:Choice xmlns:a14="http://schemas.microsoft.com/office/drawing/2010/main" Requires="a14">
          <p:sp>
            <p:nvSpPr>
              <p:cNvPr id="8" name="CasellaDiTesto 7">
                <a:extLst>
                  <a:ext uri="{FF2B5EF4-FFF2-40B4-BE49-F238E27FC236}">
                    <a16:creationId xmlns:a16="http://schemas.microsoft.com/office/drawing/2014/main" id="{435E8080-822C-C1AF-492D-1F729ACC906C}"/>
                  </a:ext>
                </a:extLst>
              </p:cNvPr>
              <p:cNvSpPr txBox="1"/>
              <p:nvPr/>
            </p:nvSpPr>
            <p:spPr>
              <a:xfrm>
                <a:off x="186378" y="1287844"/>
                <a:ext cx="5865354" cy="1477328"/>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700 </m:t>
                    </m:r>
                    <m:r>
                      <m:rPr>
                        <m:sty m:val="p"/>
                      </m:rPr>
                      <a:rPr lang="en-US" i="0" dirty="0" smtClean="0">
                        <a:latin typeface="Cambria Math" panose="02040503050406030204" pitchFamily="18" charset="0"/>
                      </a:rPr>
                      <m:t>ns</m:t>
                    </m:r>
                  </m:oMath>
                </a14:m>
                <a:r>
                  <a:rPr lang="en-US" dirty="0"/>
                  <a:t> RF-pulse (flat-top) filled with 133 bunches, </a:t>
                </a:r>
                <a14:m>
                  <m:oMath xmlns:m="http://schemas.openxmlformats.org/officeDocument/2006/math">
                    <m:r>
                      <a:rPr lang="en-US" i="1" dirty="0" smtClean="0">
                        <a:latin typeface="Cambria Math" panose="02040503050406030204" pitchFamily="18" charset="0"/>
                      </a:rPr>
                      <m:t>1 </m:t>
                    </m:r>
                    <m:r>
                      <m:rPr>
                        <m:sty m:val="p"/>
                      </m:rPr>
                      <a:rPr lang="en-US" i="0" dirty="0" err="1" smtClean="0">
                        <a:latin typeface="Cambria Math" panose="02040503050406030204" pitchFamily="18" charset="0"/>
                      </a:rPr>
                      <m:t>nC</m:t>
                    </m:r>
                  </m:oMath>
                </a14:m>
                <a:r>
                  <a:rPr lang="en-US" dirty="0"/>
                  <a:t> each, and </a:t>
                </a:r>
                <a14:m>
                  <m:oMath xmlns:m="http://schemas.openxmlformats.org/officeDocument/2006/math">
                    <m:r>
                      <a:rPr lang="en-US" i="1" dirty="0" smtClean="0">
                        <a:latin typeface="Cambria Math" panose="02040503050406030204" pitchFamily="18" charset="0"/>
                      </a:rPr>
                      <m:t>5.26 </m:t>
                    </m:r>
                    <m:r>
                      <m:rPr>
                        <m:sty m:val="p"/>
                      </m:rPr>
                      <a:rPr lang="en-US" i="0" dirty="0" smtClean="0">
                        <a:latin typeface="Cambria Math" panose="02040503050406030204" pitchFamily="18" charset="0"/>
                      </a:rPr>
                      <m:t>ns</m:t>
                    </m:r>
                  </m:oMath>
                </a14:m>
                <a:r>
                  <a:rPr lang="en-US" dirty="0"/>
                  <a:t> separation (30 RF-periods)</a:t>
                </a:r>
              </a:p>
              <a:p>
                <a:pPr marL="285750" indent="-285750">
                  <a:buFont typeface="Arial" panose="020B0604020202020204" pitchFamily="34" charset="0"/>
                  <a:buChar char="•"/>
                </a:pPr>
                <a:r>
                  <a:rPr lang="en-US" dirty="0"/>
                  <a:t>Acceleration at an avg loaded gradient of </a:t>
                </a:r>
                <a14:m>
                  <m:oMath xmlns:m="http://schemas.openxmlformats.org/officeDocument/2006/math">
                    <m:r>
                      <a:rPr lang="it-IT" b="0" i="1" smtClean="0">
                        <a:latin typeface="Cambria Math" panose="02040503050406030204" pitchFamily="18" charset="0"/>
                      </a:rPr>
                      <m:t>70 </m:t>
                    </m:r>
                    <m:r>
                      <m:rPr>
                        <m:sty m:val="p"/>
                      </m:rPr>
                      <a:rPr lang="it-IT" b="0" i="0" smtClean="0">
                        <a:latin typeface="Cambria Math" panose="02040503050406030204" pitchFamily="18" charset="0"/>
                      </a:rPr>
                      <m:t>MeV</m:t>
                    </m:r>
                    <m:r>
                      <a:rPr lang="it-IT" b="0" i="0" smtClean="0">
                        <a:latin typeface="Cambria Math" panose="02040503050406030204" pitchFamily="18" charset="0"/>
                      </a:rPr>
                      <m:t>/</m:t>
                    </m:r>
                    <m:r>
                      <m:rPr>
                        <m:sty m:val="p"/>
                      </m:rPr>
                      <a:rPr lang="it-IT" b="0" i="0" smtClean="0">
                        <a:latin typeface="Cambria Math" panose="02040503050406030204" pitchFamily="18" charset="0"/>
                      </a:rPr>
                      <m:t>m</m:t>
                    </m:r>
                  </m:oMath>
                </a14:m>
                <a:endParaRPr lang="en-US" dirty="0"/>
              </a:p>
              <a:p>
                <a:pPr marL="285750" indent="-285750">
                  <a:buFont typeface="Arial" panose="020B0604020202020204" pitchFamily="34" charset="0"/>
                  <a:buChar char="•"/>
                </a:pPr>
                <a:r>
                  <a:rPr lang="en-US" dirty="0"/>
                  <a:t>Injection </a:t>
                </a:r>
                <a14:m>
                  <m:oMath xmlns:m="http://schemas.openxmlformats.org/officeDocument/2006/math">
                    <m:r>
                      <a:rPr lang="en-US" b="1" i="1" dirty="0" smtClean="0">
                        <a:solidFill>
                          <a:srgbClr val="FF0000"/>
                        </a:solidFill>
                        <a:latin typeface="Cambria Math" panose="02040503050406030204" pitchFamily="18" charset="0"/>
                      </a:rPr>
                      <m:t>𝟏𝟎𝟎</m:t>
                    </m:r>
                    <m:r>
                      <a:rPr lang="en-US" b="1" i="1" dirty="0" smtClean="0">
                        <a:solidFill>
                          <a:srgbClr val="FF0000"/>
                        </a:solidFill>
                        <a:latin typeface="Cambria Math" panose="02040503050406030204" pitchFamily="18" charset="0"/>
                      </a:rPr>
                      <m:t> </m:t>
                    </m:r>
                    <m:r>
                      <a:rPr lang="it-IT" b="1" i="1" dirty="0" smtClean="0">
                        <a:solidFill>
                          <a:srgbClr val="FF0000"/>
                        </a:solidFill>
                        <a:latin typeface="Cambria Math" panose="02040503050406030204" pitchFamily="18" charset="0"/>
                      </a:rPr>
                      <m:t>𝝁</m:t>
                    </m:r>
                    <m:r>
                      <a:rPr lang="en-US" b="1" i="0" dirty="0" smtClean="0">
                        <a:solidFill>
                          <a:srgbClr val="FF0000"/>
                        </a:solidFill>
                        <a:latin typeface="Cambria Math" panose="02040503050406030204" pitchFamily="18" charset="0"/>
                      </a:rPr>
                      <m:t>𝐦</m:t>
                    </m:r>
                  </m:oMath>
                </a14:m>
                <a:r>
                  <a:rPr lang="en-US" b="1" dirty="0">
                    <a:solidFill>
                      <a:srgbClr val="FF0000"/>
                    </a:solidFill>
                  </a:rPr>
                  <a:t> off axis</a:t>
                </a:r>
                <a:r>
                  <a:rPr lang="en-US" dirty="0"/>
                  <a:t> causes excitation of dipole HOMs</a:t>
                </a:r>
              </a:p>
            </p:txBody>
          </p:sp>
        </mc:Choice>
        <mc:Fallback>
          <p:sp>
            <p:nvSpPr>
              <p:cNvPr id="8" name="CasellaDiTesto 7">
                <a:extLst>
                  <a:ext uri="{FF2B5EF4-FFF2-40B4-BE49-F238E27FC236}">
                    <a16:creationId xmlns:a16="http://schemas.microsoft.com/office/drawing/2014/main" id="{435E8080-822C-C1AF-492D-1F729ACC906C}"/>
                  </a:ext>
                </a:extLst>
              </p:cNvPr>
              <p:cNvSpPr txBox="1">
                <a:spLocks noRot="1" noChangeAspect="1" noMove="1" noResize="1" noEditPoints="1" noAdjustHandles="1" noChangeArrowheads="1" noChangeShapeType="1" noTextEdit="1"/>
              </p:cNvSpPr>
              <p:nvPr/>
            </p:nvSpPr>
            <p:spPr>
              <a:xfrm>
                <a:off x="186378" y="1287844"/>
                <a:ext cx="5865354" cy="1477328"/>
              </a:xfrm>
              <a:prstGeom prst="rect">
                <a:avLst/>
              </a:prstGeom>
              <a:blipFill>
                <a:blip r:embed="rId5"/>
                <a:stretch>
                  <a:fillRect l="-728" t="-2058" r="-832" b="-5350"/>
                </a:stretch>
              </a:blipFill>
            </p:spPr>
            <p:txBody>
              <a:bodyPr/>
              <a:lstStyle/>
              <a:p>
                <a:r>
                  <a:rPr lang="en-US">
                    <a:noFill/>
                  </a:rPr>
                  <a:t> </a:t>
                </a:r>
              </a:p>
            </p:txBody>
          </p:sp>
        </mc:Fallback>
      </mc:AlternateContent>
      <p:sp>
        <p:nvSpPr>
          <p:cNvPr id="14" name="CasellaDiTesto 13">
            <a:extLst>
              <a:ext uri="{FF2B5EF4-FFF2-40B4-BE49-F238E27FC236}">
                <a16:creationId xmlns:a16="http://schemas.microsoft.com/office/drawing/2014/main" id="{72956404-9708-528B-A4D5-BD339A352015}"/>
              </a:ext>
            </a:extLst>
          </p:cNvPr>
          <p:cNvSpPr txBox="1"/>
          <p:nvPr/>
        </p:nvSpPr>
        <p:spPr>
          <a:xfrm>
            <a:off x="2520786" y="6019800"/>
            <a:ext cx="6775614" cy="523220"/>
          </a:xfrm>
          <a:prstGeom prst="rect">
            <a:avLst/>
          </a:prstGeom>
          <a:noFill/>
        </p:spPr>
        <p:txBody>
          <a:bodyPr wrap="square">
            <a:spAutoFit/>
          </a:bodyPr>
          <a:lstStyle/>
          <a:p>
            <a:pPr algn="ctr"/>
            <a:r>
              <a:rPr lang="en-US" sz="1400" i="1" dirty="0"/>
              <a:t>Amplitude of the transverse oscillation for each bunch in the rf-pulse at the interaction point normalized to the first bunch’s amplitude</a:t>
            </a:r>
          </a:p>
        </p:txBody>
      </p:sp>
      <p:pic>
        <p:nvPicPr>
          <p:cNvPr id="3" name="Immagine 2">
            <a:extLst>
              <a:ext uri="{FF2B5EF4-FFF2-40B4-BE49-F238E27FC236}">
                <a16:creationId xmlns:a16="http://schemas.microsoft.com/office/drawing/2014/main" id="{FB6A01C8-DFBF-159E-3CCB-BF8023EA74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2392" y="2589968"/>
            <a:ext cx="4910808" cy="3507720"/>
          </a:xfrm>
          <a:prstGeom prst="rect">
            <a:avLst/>
          </a:prstGeom>
        </p:spPr>
      </p:pic>
      <mc:AlternateContent xmlns:mc="http://schemas.openxmlformats.org/markup-compatibility/2006">
        <mc:Choice xmlns:a14="http://schemas.microsoft.com/office/drawing/2010/main" Requires="a14">
          <p:sp>
            <p:nvSpPr>
              <p:cNvPr id="9" name="CasellaDiTesto 8">
                <a:extLst>
                  <a:ext uri="{FF2B5EF4-FFF2-40B4-BE49-F238E27FC236}">
                    <a16:creationId xmlns:a16="http://schemas.microsoft.com/office/drawing/2014/main" id="{DB9253BA-BFE1-310D-5E62-1D4D7D0384A5}"/>
                  </a:ext>
                </a:extLst>
              </p:cNvPr>
              <p:cNvSpPr txBox="1"/>
              <p:nvPr/>
            </p:nvSpPr>
            <p:spPr>
              <a:xfrm>
                <a:off x="6275846" y="1029584"/>
                <a:ext cx="5865354" cy="1754326"/>
              </a:xfrm>
              <a:prstGeom prst="rect">
                <a:avLst/>
              </a:prstGeom>
              <a:noFill/>
            </p:spPr>
            <p:txBody>
              <a:bodyPr wrap="square">
                <a:spAutoFit/>
              </a:bodyPr>
              <a:lstStyle/>
              <a:p>
                <a:r>
                  <a:rPr lang="en-US" b="1" dirty="0">
                    <a:solidFill>
                      <a:srgbClr val="C00000"/>
                    </a:solidFill>
                  </a:rPr>
                  <a:t>Mitigation: detuning of the HOMs</a:t>
                </a:r>
              </a:p>
              <a:p>
                <a:pPr marL="285750" indent="-285750">
                  <a:buFont typeface="Arial" panose="020B0604020202020204" pitchFamily="34" charset="0"/>
                  <a:buChar char="•"/>
                </a:pPr>
                <a:r>
                  <a:rPr lang="en-US" b="1" dirty="0"/>
                  <a:t>Unstable</a:t>
                </a:r>
                <a:r>
                  <a:rPr lang="en-US" dirty="0"/>
                  <a:t> motion if the ratio </a:t>
                </a:r>
                <a14:m>
                  <m:oMath xmlns:m="http://schemas.openxmlformats.org/officeDocument/2006/math">
                    <m:sSub>
                      <m:sSubPr>
                        <m:ctrlPr>
                          <a:rPr lang="it-IT"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𝐻𝑂𝑀</m:t>
                        </m:r>
                      </m:sub>
                    </m:sSub>
                    <m:r>
                      <a:rPr lang="it-IT" i="1" dirty="0">
                        <a:latin typeface="Cambria Math" panose="02040503050406030204" pitchFamily="18" charset="0"/>
                      </a:rPr>
                      <m:t>/</m:t>
                    </m:r>
                    <m:sSub>
                      <m:sSubPr>
                        <m:ctrlPr>
                          <a:rPr lang="it-IT" i="1" dirty="0">
                            <a:latin typeface="Cambria Math" panose="02040503050406030204" pitchFamily="18" charset="0"/>
                          </a:rPr>
                        </m:ctrlPr>
                      </m:sSubPr>
                      <m:e>
                        <m:r>
                          <a:rPr lang="it-IT" i="1" dirty="0">
                            <a:latin typeface="Cambria Math" panose="02040503050406030204" pitchFamily="18" charset="0"/>
                          </a:rPr>
                          <m:t>𝑓</m:t>
                        </m:r>
                      </m:e>
                      <m:sub>
                        <m:r>
                          <a:rPr lang="it-IT" i="1" dirty="0">
                            <a:latin typeface="Cambria Math" panose="02040503050406030204" pitchFamily="18" charset="0"/>
                          </a:rPr>
                          <m:t>𝑏</m:t>
                        </m:r>
                      </m:sub>
                    </m:sSub>
                  </m:oMath>
                </a14:m>
                <a:r>
                  <a:rPr lang="en-US" dirty="0"/>
                  <a:t> is close to an integer (</a:t>
                </a:r>
                <a:r>
                  <a:rPr lang="en-US" i="1" dirty="0"/>
                  <a:t>see</a:t>
                </a:r>
                <a:r>
                  <a:rPr lang="en-US" dirty="0"/>
                  <a:t> </a:t>
                </a:r>
                <a:r>
                  <a:rPr lang="en-US" dirty="0" err="1"/>
                  <a:t>Mosnier</a:t>
                </a:r>
                <a:r>
                  <a:rPr lang="en-US" dirty="0"/>
                  <a:t>)</a:t>
                </a:r>
              </a:p>
              <a:p>
                <a:pPr marL="285750" indent="-285750">
                  <a:buFont typeface="Arial" panose="020B0604020202020204" pitchFamily="34" charset="0"/>
                  <a:buChar char="•"/>
                </a:pPr>
                <a:r>
                  <a:rPr lang="en-US" dirty="0"/>
                  <a:t>Small </a:t>
                </a:r>
                <a:r>
                  <a:rPr lang="en-US" b="1" dirty="0"/>
                  <a:t>variations</a:t>
                </a:r>
                <a:r>
                  <a:rPr lang="en-US" dirty="0"/>
                  <a:t> of the original geometry: HOMs exhibit different frequencies in subsequent linac sections</a:t>
                </a:r>
              </a:p>
            </p:txBody>
          </p:sp>
        </mc:Choice>
        <mc:Fallback>
          <p:sp>
            <p:nvSpPr>
              <p:cNvPr id="9" name="CasellaDiTesto 8">
                <a:extLst>
                  <a:ext uri="{FF2B5EF4-FFF2-40B4-BE49-F238E27FC236}">
                    <a16:creationId xmlns:a16="http://schemas.microsoft.com/office/drawing/2014/main" id="{DB9253BA-BFE1-310D-5E62-1D4D7D0384A5}"/>
                  </a:ext>
                </a:extLst>
              </p:cNvPr>
              <p:cNvSpPr txBox="1">
                <a:spLocks noRot="1" noChangeAspect="1" noMove="1" noResize="1" noEditPoints="1" noAdjustHandles="1" noChangeArrowheads="1" noChangeShapeType="1" noTextEdit="1"/>
              </p:cNvSpPr>
              <p:nvPr/>
            </p:nvSpPr>
            <p:spPr>
              <a:xfrm>
                <a:off x="6275846" y="1029584"/>
                <a:ext cx="5865354" cy="1754326"/>
              </a:xfrm>
              <a:prstGeom prst="rect">
                <a:avLst/>
              </a:prstGeom>
              <a:blipFill>
                <a:blip r:embed="rId7"/>
                <a:stretch>
                  <a:fillRect l="-936" t="-2083" b="-4514"/>
                </a:stretch>
              </a:blipFill>
            </p:spPr>
            <p:txBody>
              <a:bodyPr/>
              <a:lstStyle/>
              <a:p>
                <a:r>
                  <a:rPr lang="en-US">
                    <a:noFill/>
                  </a:rPr>
                  <a:t> </a:t>
                </a:r>
              </a:p>
            </p:txBody>
          </p:sp>
        </mc:Fallback>
      </mc:AlternateContent>
    </p:spTree>
    <p:extLst>
      <p:ext uri="{BB962C8B-B14F-4D97-AF65-F5344CB8AC3E}">
        <p14:creationId xmlns:p14="http://schemas.microsoft.com/office/powerpoint/2010/main" val="29659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0ECE512E-397A-362D-7F9E-5991EFBC2601}"/>
                  </a:ext>
                </a:extLst>
              </p:cNvPr>
              <p:cNvSpPr>
                <a:spLocks noGrp="1"/>
              </p:cNvSpPr>
              <p:nvPr>
                <p:ph type="title"/>
              </p:nvPr>
            </p:nvSpPr>
            <p:spPr/>
            <p:txBody>
              <a:bodyPr/>
              <a:lstStyle/>
              <a:p>
                <a:r>
                  <a:rPr lang="en-US" dirty="0"/>
                  <a:t>Long-range BBU in the </a:t>
                </a:r>
                <a14:m>
                  <m:oMath xmlns:m="http://schemas.openxmlformats.org/officeDocument/2006/math">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C</m:t>
                        </m:r>
                      </m:e>
                      <m:sup>
                        <m:r>
                          <a:rPr lang="it-IT" b="0" i="0" smtClean="0">
                            <a:latin typeface="Cambria Math" panose="02040503050406030204" pitchFamily="18" charset="0"/>
                          </a:rPr>
                          <m:t>3</m:t>
                        </m:r>
                      </m:sup>
                    </m:sSup>
                  </m:oMath>
                </a14:m>
                <a:r>
                  <a:rPr lang="en-US" dirty="0"/>
                  <a:t> Linac (3)</a:t>
                </a:r>
              </a:p>
            </p:txBody>
          </p:sp>
        </mc:Choice>
        <mc:Fallback xmlns="">
          <p:sp>
            <p:nvSpPr>
              <p:cNvPr id="2" name="Titolo 1">
                <a:extLst>
                  <a:ext uri="{FF2B5EF4-FFF2-40B4-BE49-F238E27FC236}">
                    <a16:creationId xmlns:a16="http://schemas.microsoft.com/office/drawing/2014/main" id="{0ECE512E-397A-362D-7F9E-5991EFBC2601}"/>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p:sp>
        <p:nvSpPr>
          <p:cNvPr id="16" name="CasellaDiTesto 15">
            <a:extLst>
              <a:ext uri="{FF2B5EF4-FFF2-40B4-BE49-F238E27FC236}">
                <a16:creationId xmlns:a16="http://schemas.microsoft.com/office/drawing/2014/main" id="{AC7328C0-230D-152A-4B46-7448476646EF}"/>
              </a:ext>
            </a:extLst>
          </p:cNvPr>
          <p:cNvSpPr txBox="1"/>
          <p:nvPr/>
        </p:nvSpPr>
        <p:spPr>
          <a:xfrm>
            <a:off x="6622116" y="5803558"/>
            <a:ext cx="5236765" cy="523220"/>
          </a:xfrm>
          <a:prstGeom prst="rect">
            <a:avLst/>
          </a:prstGeom>
          <a:noFill/>
        </p:spPr>
        <p:txBody>
          <a:bodyPr wrap="square">
            <a:spAutoFit/>
          </a:bodyPr>
          <a:lstStyle/>
          <a:p>
            <a:pPr algn="ctr"/>
            <a:r>
              <a:rPr lang="en-US" sz="1400" i="1" dirty="0"/>
              <a:t>Amplitude of the transverse oscillation for each bunch in the rf-pulse at the interaction point normalized to the first bunch’s amplitude</a:t>
            </a:r>
          </a:p>
        </p:txBody>
      </p:sp>
      <p:pic>
        <p:nvPicPr>
          <p:cNvPr id="25" name="Immagine 24">
            <a:extLst>
              <a:ext uri="{FF2B5EF4-FFF2-40B4-BE49-F238E27FC236}">
                <a16:creationId xmlns:a16="http://schemas.microsoft.com/office/drawing/2014/main" id="{6111F056-8573-C3B1-BD58-2FAF871FD2FA}"/>
              </a:ext>
            </a:extLst>
          </p:cNvPr>
          <p:cNvPicPr>
            <a:picLocks noChangeAspect="1"/>
          </p:cNvPicPr>
          <p:nvPr/>
        </p:nvPicPr>
        <p:blipFill>
          <a:blip r:embed="rId4"/>
          <a:stretch>
            <a:fillRect/>
          </a:stretch>
        </p:blipFill>
        <p:spPr>
          <a:xfrm>
            <a:off x="728134" y="5807021"/>
            <a:ext cx="2161871" cy="663496"/>
          </a:xfrm>
          <a:prstGeom prst="rect">
            <a:avLst/>
          </a:prstGeom>
        </p:spPr>
      </p:pic>
      <p:sp>
        <p:nvSpPr>
          <p:cNvPr id="3" name="Segnaposto numero diapositiva 2"/>
          <p:cNvSpPr>
            <a:spLocks noGrp="1"/>
          </p:cNvSpPr>
          <p:nvPr>
            <p:ph type="sldNum" sz="quarter" idx="12"/>
          </p:nvPr>
        </p:nvSpPr>
        <p:spPr/>
        <p:txBody>
          <a:bodyPr/>
          <a:lstStyle/>
          <a:p>
            <a:fld id="{DA88F107-29D3-4193-A23C-C6E5D8B0097F}" type="slidenum">
              <a:rPr lang="it-IT" smtClean="0"/>
              <a:t>33</a:t>
            </a:fld>
            <a:endParaRPr lang="it-IT"/>
          </a:p>
        </p:txBody>
      </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2930A671-F144-6DBB-3576-72523546BAA5}"/>
                  </a:ext>
                </a:extLst>
              </p:cNvPr>
              <p:cNvSpPr txBox="1"/>
              <p:nvPr/>
            </p:nvSpPr>
            <p:spPr>
              <a:xfrm>
                <a:off x="388531" y="1410624"/>
                <a:ext cx="5859869" cy="2031325"/>
              </a:xfrm>
              <a:prstGeom prst="rect">
                <a:avLst/>
              </a:prstGeom>
              <a:noFill/>
            </p:spPr>
            <p:txBody>
              <a:bodyPr wrap="square" rtlCol="0">
                <a:spAutoFit/>
              </a:bodyPr>
              <a:lstStyle/>
              <a:p>
                <a:r>
                  <a:rPr lang="en-US" b="1" dirty="0">
                    <a:solidFill>
                      <a:srgbClr val="C00000"/>
                    </a:solidFill>
                  </a:rPr>
                  <a:t>Detuning of the HOMs</a:t>
                </a:r>
              </a:p>
              <a:p>
                <a:pPr marL="285750" indent="-285750">
                  <a:buFont typeface="Arial" panose="020B0604020202020204" pitchFamily="34" charset="0"/>
                  <a:buChar char="•"/>
                </a:pPr>
                <a:r>
                  <a:rPr lang="en-US" b="1" dirty="0"/>
                  <a:t>Unstable</a:t>
                </a:r>
                <a:r>
                  <a:rPr lang="en-US" dirty="0"/>
                  <a:t> motion if the ratio </a:t>
                </a:r>
                <a14:m>
                  <m:oMath xmlns:m="http://schemas.openxmlformats.org/officeDocument/2006/math">
                    <m:sSub>
                      <m:sSubPr>
                        <m:ctrlPr>
                          <a:rPr lang="it-IT" i="1" dirty="0">
                            <a:latin typeface="Cambria Math" panose="02040503050406030204" pitchFamily="18" charset="0"/>
                          </a:rPr>
                        </m:ctrlPr>
                      </m:sSubPr>
                      <m:e>
                        <m:r>
                          <a:rPr lang="en-US" i="1" dirty="0">
                            <a:latin typeface="Cambria Math" panose="02040503050406030204" pitchFamily="18" charset="0"/>
                          </a:rPr>
                          <m:t>𝑓</m:t>
                        </m:r>
                      </m:e>
                      <m:sub>
                        <m:r>
                          <a:rPr lang="en-US" i="1" dirty="0">
                            <a:latin typeface="Cambria Math" panose="02040503050406030204" pitchFamily="18" charset="0"/>
                          </a:rPr>
                          <m:t>𝐻𝑂𝑀</m:t>
                        </m:r>
                      </m:sub>
                    </m:sSub>
                    <m:r>
                      <a:rPr lang="it-IT" i="1" dirty="0">
                        <a:latin typeface="Cambria Math" panose="02040503050406030204" pitchFamily="18" charset="0"/>
                      </a:rPr>
                      <m:t>/</m:t>
                    </m:r>
                    <m:sSub>
                      <m:sSubPr>
                        <m:ctrlPr>
                          <a:rPr lang="it-IT" i="1" dirty="0">
                            <a:latin typeface="Cambria Math" panose="02040503050406030204" pitchFamily="18" charset="0"/>
                          </a:rPr>
                        </m:ctrlPr>
                      </m:sSubPr>
                      <m:e>
                        <m:r>
                          <a:rPr lang="it-IT" i="1" dirty="0">
                            <a:latin typeface="Cambria Math" panose="02040503050406030204" pitchFamily="18" charset="0"/>
                          </a:rPr>
                          <m:t>𝑓</m:t>
                        </m:r>
                      </m:e>
                      <m:sub>
                        <m:r>
                          <a:rPr lang="it-IT" i="1" dirty="0">
                            <a:latin typeface="Cambria Math" panose="02040503050406030204" pitchFamily="18" charset="0"/>
                          </a:rPr>
                          <m:t>𝑏</m:t>
                        </m:r>
                      </m:sub>
                    </m:sSub>
                  </m:oMath>
                </a14:m>
                <a:r>
                  <a:rPr lang="en-US" dirty="0"/>
                  <a:t> is close to an integer (</a:t>
                </a:r>
                <a:r>
                  <a:rPr lang="en-US" i="1" dirty="0"/>
                  <a:t>see</a:t>
                </a:r>
                <a:r>
                  <a:rPr lang="en-US" dirty="0"/>
                  <a:t> </a:t>
                </a:r>
                <a:r>
                  <a:rPr lang="en-US" dirty="0" err="1"/>
                  <a:t>Mosnier</a:t>
                </a:r>
                <a:r>
                  <a:rPr lang="en-US" dirty="0"/>
                  <a:t>)</a:t>
                </a:r>
              </a:p>
              <a:p>
                <a:pPr marL="285750" indent="-285750">
                  <a:buFont typeface="Arial" panose="020B0604020202020204" pitchFamily="34" charset="0"/>
                  <a:buChar char="•"/>
                </a:pPr>
                <a:r>
                  <a:rPr lang="en-US" dirty="0"/>
                  <a:t>Mitigation through frequency </a:t>
                </a:r>
                <a:r>
                  <a:rPr lang="en-US" b="1" dirty="0"/>
                  <a:t>spread</a:t>
                </a:r>
                <a:r>
                  <a:rPr lang="en-US" dirty="0"/>
                  <a:t> (or </a:t>
                </a:r>
                <a:r>
                  <a:rPr lang="en-US" i="1" dirty="0"/>
                  <a:t>detuning</a:t>
                </a:r>
                <a:r>
                  <a:rPr lang="en-US" dirty="0"/>
                  <a:t>)</a:t>
                </a:r>
              </a:p>
              <a:p>
                <a:pPr marL="285750" indent="-285750">
                  <a:buFont typeface="Arial" panose="020B0604020202020204" pitchFamily="34" charset="0"/>
                  <a:buChar char="•"/>
                </a:pPr>
                <a:r>
                  <a:rPr lang="en-US" dirty="0"/>
                  <a:t>Small </a:t>
                </a:r>
                <a:r>
                  <a:rPr lang="en-US" b="1" dirty="0"/>
                  <a:t>variations</a:t>
                </a:r>
                <a:r>
                  <a:rPr lang="en-US" dirty="0"/>
                  <a:t> of the original cavity geometry: HOMs exhibit different </a:t>
                </a:r>
                <a:r>
                  <a:rPr lang="en-US" b="1" dirty="0"/>
                  <a:t>random</a:t>
                </a:r>
                <a:r>
                  <a:rPr lang="en-US" dirty="0"/>
                  <a:t> frequencies in subsequent linac sections</a:t>
                </a:r>
              </a:p>
            </p:txBody>
          </p:sp>
        </mc:Choice>
        <mc:Fallback xmlns="">
          <p:sp>
            <p:nvSpPr>
              <p:cNvPr id="26" name="CasellaDiTesto 25">
                <a:extLst>
                  <a:ext uri="{FF2B5EF4-FFF2-40B4-BE49-F238E27FC236}">
                    <a16:creationId xmlns:a16="http://schemas.microsoft.com/office/drawing/2014/main" id="{2930A671-F144-6DBB-3576-72523546BAA5}"/>
                  </a:ext>
                </a:extLst>
              </p:cNvPr>
              <p:cNvSpPr txBox="1">
                <a:spLocks noRot="1" noChangeAspect="1" noMove="1" noResize="1" noEditPoints="1" noAdjustHandles="1" noChangeArrowheads="1" noChangeShapeType="1" noTextEdit="1"/>
              </p:cNvSpPr>
              <p:nvPr/>
            </p:nvSpPr>
            <p:spPr>
              <a:xfrm>
                <a:off x="388531" y="1410624"/>
                <a:ext cx="5859869" cy="2031325"/>
              </a:xfrm>
              <a:prstGeom prst="rect">
                <a:avLst/>
              </a:prstGeom>
              <a:blipFill>
                <a:blip r:embed="rId5"/>
                <a:stretch>
                  <a:fillRect l="-937" t="-1497" b="-3593"/>
                </a:stretch>
              </a:blipFill>
            </p:spPr>
            <p:txBody>
              <a:bodyPr/>
              <a:lstStyle/>
              <a:p>
                <a:r>
                  <a:rPr lang="en-US">
                    <a:noFill/>
                  </a:rPr>
                  <a:t> </a:t>
                </a:r>
              </a:p>
            </p:txBody>
          </p:sp>
        </mc:Fallback>
      </mc:AlternateContent>
      <p:pic>
        <p:nvPicPr>
          <p:cNvPr id="4" name="Immagine 3"/>
          <p:cNvPicPr>
            <a:picLocks noChangeAspect="1"/>
          </p:cNvPicPr>
          <p:nvPr/>
        </p:nvPicPr>
        <p:blipFill>
          <a:blip r:embed="rId6"/>
          <a:stretch>
            <a:fillRect/>
          </a:stretch>
        </p:blipFill>
        <p:spPr>
          <a:xfrm>
            <a:off x="728134" y="3441949"/>
            <a:ext cx="3703814" cy="1779284"/>
          </a:xfrm>
          <a:prstGeom prst="rect">
            <a:avLst/>
          </a:prstGeom>
        </p:spPr>
      </p:pic>
      <p:pic>
        <p:nvPicPr>
          <p:cNvPr id="6" name="Immagine 5"/>
          <p:cNvPicPr>
            <a:picLocks noChangeAspect="1"/>
          </p:cNvPicPr>
          <p:nvPr/>
        </p:nvPicPr>
        <p:blipFill>
          <a:blip r:embed="rId7"/>
          <a:stretch>
            <a:fillRect/>
          </a:stretch>
        </p:blipFill>
        <p:spPr>
          <a:xfrm>
            <a:off x="728134" y="5434334"/>
            <a:ext cx="4273222" cy="311294"/>
          </a:xfrm>
          <a:prstGeom prst="rect">
            <a:avLst/>
          </a:prstGeom>
        </p:spPr>
      </p:pic>
      <p:pic>
        <p:nvPicPr>
          <p:cNvPr id="14" name="Immagine 13">
            <a:extLst>
              <a:ext uri="{FF2B5EF4-FFF2-40B4-BE49-F238E27FC236}">
                <a16:creationId xmlns:a16="http://schemas.microsoft.com/office/drawing/2014/main" id="{CFE21A78-F788-590D-74E5-E4B310A8F4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3293" y="1410624"/>
            <a:ext cx="6108707" cy="4363362"/>
          </a:xfrm>
          <a:prstGeom prst="rect">
            <a:avLst/>
          </a:prstGeom>
        </p:spPr>
      </p:pic>
    </p:spTree>
    <p:extLst>
      <p:ext uri="{BB962C8B-B14F-4D97-AF65-F5344CB8AC3E}">
        <p14:creationId xmlns:p14="http://schemas.microsoft.com/office/powerpoint/2010/main" val="419795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F4171E-2D60-8D39-B09E-FF444D3FA4CD}"/>
              </a:ext>
            </a:extLst>
          </p:cNvPr>
          <p:cNvSpPr>
            <a:spLocks noGrp="1"/>
          </p:cNvSpPr>
          <p:nvPr>
            <p:ph type="title"/>
          </p:nvPr>
        </p:nvSpPr>
        <p:spPr/>
        <p:txBody>
          <a:bodyPr/>
          <a:lstStyle/>
          <a:p>
            <a:r>
              <a:rPr lang="it-IT" dirty="0"/>
              <a:t>SRWF and LRWF </a:t>
            </a:r>
            <a:r>
              <a:rPr lang="it-IT" dirty="0" err="1"/>
              <a:t>Simultaneously</a:t>
            </a:r>
            <a:endParaRPr lang="en-US" dirty="0"/>
          </a:p>
        </p:txBody>
      </p:sp>
      <p:pic>
        <p:nvPicPr>
          <p:cNvPr id="4" name="Immagine 3">
            <a:extLst>
              <a:ext uri="{FF2B5EF4-FFF2-40B4-BE49-F238E27FC236}">
                <a16:creationId xmlns:a16="http://schemas.microsoft.com/office/drawing/2014/main" id="{681E00E2-002A-984D-212A-EF53B48723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6700" y="2996834"/>
            <a:ext cx="5584452" cy="3490282"/>
          </a:xfrm>
          <a:prstGeom prst="rect">
            <a:avLst/>
          </a:prstGeom>
        </p:spPr>
      </p:pic>
      <p:pic>
        <p:nvPicPr>
          <p:cNvPr id="3" name="Immagine 2">
            <a:extLst>
              <a:ext uri="{FF2B5EF4-FFF2-40B4-BE49-F238E27FC236}">
                <a16:creationId xmlns:a16="http://schemas.microsoft.com/office/drawing/2014/main" id="{2E8543B1-30BE-2ECF-2525-AAE733425F18}"/>
              </a:ext>
            </a:extLst>
          </p:cNvPr>
          <p:cNvPicPr>
            <a:picLocks noChangeAspect="1"/>
          </p:cNvPicPr>
          <p:nvPr/>
        </p:nvPicPr>
        <p:blipFill>
          <a:blip r:embed="rId4"/>
          <a:stretch>
            <a:fillRect/>
          </a:stretch>
        </p:blipFill>
        <p:spPr>
          <a:xfrm>
            <a:off x="1142388" y="2500468"/>
            <a:ext cx="2870812" cy="513805"/>
          </a:xfrm>
          <a:prstGeom prst="rect">
            <a:avLst/>
          </a:prstGeom>
        </p:spPr>
      </p:pic>
      <mc:AlternateContent xmlns:mc="http://schemas.openxmlformats.org/markup-compatibility/2006">
        <mc:Choice xmlns:a14="http://schemas.microsoft.com/office/drawing/2010/main" Requires="a14">
          <p:sp>
            <p:nvSpPr>
              <p:cNvPr id="5" name="CasellaDiTesto 4">
                <a:extLst>
                  <a:ext uri="{FF2B5EF4-FFF2-40B4-BE49-F238E27FC236}">
                    <a16:creationId xmlns:a16="http://schemas.microsoft.com/office/drawing/2014/main" id="{ABA86300-EEA7-7330-1D5F-34E813757FD3}"/>
                  </a:ext>
                </a:extLst>
              </p:cNvPr>
              <p:cNvSpPr txBox="1"/>
              <p:nvPr/>
            </p:nvSpPr>
            <p:spPr>
              <a:xfrm>
                <a:off x="877151" y="1300139"/>
                <a:ext cx="9354504" cy="1200329"/>
              </a:xfrm>
              <a:prstGeom prst="rect">
                <a:avLst/>
              </a:prstGeom>
              <a:noFill/>
            </p:spPr>
            <p:txBody>
              <a:bodyPr wrap="square" rtlCol="0">
                <a:spAutoFit/>
              </a:bodyPr>
              <a:lstStyle/>
              <a:p>
                <a:r>
                  <a:rPr lang="en-US" b="1" dirty="0">
                    <a:solidFill>
                      <a:srgbClr val="C00000"/>
                    </a:solidFill>
                  </a:rPr>
                  <a:t>Reference case</a:t>
                </a:r>
              </a:p>
              <a:p>
                <a:pPr marL="285750" indent="-285750">
                  <a:buFont typeface="Arial" panose="020B0604020202020204" pitchFamily="34" charset="0"/>
                  <a:buChar char="•"/>
                </a:pPr>
                <a:r>
                  <a:rPr lang="en-US" dirty="0"/>
                  <a:t>UC-XFEL scenario (</a:t>
                </a:r>
                <a:r>
                  <a:rPr lang="en-US" b="1" dirty="0"/>
                  <a:t>100 bunches, 6 RF-bucket (</a:t>
                </a:r>
                <a14:m>
                  <m:oMath xmlns:m="http://schemas.openxmlformats.org/officeDocument/2006/math">
                    <m:r>
                      <a:rPr lang="it-IT" b="1" i="1" smtClean="0">
                        <a:latin typeface="Cambria Math" panose="02040503050406030204" pitchFamily="18" charset="0"/>
                      </a:rPr>
                      <m:t>∼</m:t>
                    </m:r>
                    <m:r>
                      <a:rPr lang="it-IT" b="1" i="1" smtClean="0">
                        <a:latin typeface="Cambria Math" panose="02040503050406030204" pitchFamily="18" charset="0"/>
                      </a:rPr>
                      <m:t>𝟏</m:t>
                    </m:r>
                    <m:r>
                      <a:rPr lang="it-IT" b="1" i="1" smtClean="0">
                        <a:latin typeface="Cambria Math" panose="02040503050406030204" pitchFamily="18" charset="0"/>
                      </a:rPr>
                      <m:t> </m:t>
                    </m:r>
                    <m:r>
                      <a:rPr lang="it-IT" b="1" i="0" smtClean="0">
                        <a:latin typeface="Cambria Math" panose="02040503050406030204" pitchFamily="18" charset="0"/>
                      </a:rPr>
                      <m:t>𝐧𝐬</m:t>
                    </m:r>
                  </m:oMath>
                </a14:m>
                <a:r>
                  <a:rPr lang="en-US" b="1" dirty="0"/>
                  <a:t>) separation</a:t>
                </a:r>
                <a:r>
                  <a:rPr lang="en-US" dirty="0"/>
                  <a:t>: 100 </a:t>
                </a:r>
                <a:r>
                  <a:rPr lang="en-US" dirty="0" err="1"/>
                  <a:t>pC</a:t>
                </a:r>
                <a:r>
                  <a:rPr lang="en-US" dirty="0"/>
                  <a:t>, 0.5 mm rms long beam, ~100 nm emittance at injection)</a:t>
                </a:r>
              </a:p>
              <a:p>
                <a:pPr marL="285750" indent="-285750">
                  <a:buFont typeface="Arial" panose="020B0604020202020204" pitchFamily="34" charset="0"/>
                  <a:buChar char="•"/>
                </a:pPr>
                <a:r>
                  <a:rPr lang="en-US" dirty="0"/>
                  <a:t>2 </a:t>
                </a:r>
                <a:r>
                  <a:rPr lang="en-US" dirty="0" err="1"/>
                  <a:t>linac</a:t>
                </a:r>
                <a:r>
                  <a:rPr lang="en-US" dirty="0"/>
                  <a:t> sections: </a:t>
                </a:r>
                <a14:m>
                  <m:oMath xmlns:m="http://schemas.openxmlformats.org/officeDocument/2006/math">
                    <m:r>
                      <a:rPr lang="en-US" i="1" dirty="0" smtClean="0">
                        <a:latin typeface="Cambria Math" panose="02040503050406030204" pitchFamily="18" charset="0"/>
                      </a:rPr>
                      <m:t>6.9 </m:t>
                    </m:r>
                    <m:r>
                      <m:rPr>
                        <m:sty m:val="p"/>
                      </m:rPr>
                      <a:rPr lang="en-US" i="0" dirty="0" smtClean="0">
                        <a:latin typeface="Cambria Math" panose="02040503050406030204" pitchFamily="18" charset="0"/>
                      </a:rPr>
                      <m:t>MeV</m:t>
                    </m:r>
                    <m:r>
                      <a:rPr lang="en-US" i="1" dirty="0" smtClean="0">
                        <a:latin typeface="Cambria Math" panose="02040503050406030204" pitchFamily="18" charset="0"/>
                      </a:rPr>
                      <m:t>&lt;</m:t>
                    </m:r>
                    <m:r>
                      <a:rPr lang="en-US" b="0" i="1" dirty="0" smtClean="0">
                        <a:latin typeface="Cambria Math" panose="02040503050406030204" pitchFamily="18" charset="0"/>
                      </a:rPr>
                      <m:t>𝛾</m:t>
                    </m:r>
                    <m:r>
                      <a:rPr lang="en-US" b="0" i="1" dirty="0" smtClean="0">
                        <a:latin typeface="Cambria Math" panose="02040503050406030204" pitchFamily="18" charset="0"/>
                      </a:rPr>
                      <m:t>𝑚</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𝑐</m:t>
                        </m:r>
                      </m:e>
                      <m:sup>
                        <m:r>
                          <a:rPr lang="en-US" b="0" i="1" dirty="0" smtClean="0">
                            <a:latin typeface="Cambria Math" panose="02040503050406030204" pitchFamily="18" charset="0"/>
                          </a:rPr>
                          <m:t>2</m:t>
                        </m:r>
                      </m:sup>
                    </m:sSup>
                    <m:r>
                      <a:rPr lang="en-US" i="1" dirty="0" smtClean="0">
                        <a:latin typeface="Cambria Math" panose="02040503050406030204" pitchFamily="18" charset="0"/>
                      </a:rPr>
                      <m:t>&lt;150 </m:t>
                    </m:r>
                    <m:r>
                      <m:rPr>
                        <m:sty m:val="p"/>
                      </m:rPr>
                      <a:rPr lang="en-US" i="0" dirty="0" smtClean="0">
                        <a:latin typeface="Cambria Math" panose="02040503050406030204" pitchFamily="18" charset="0"/>
                      </a:rPr>
                      <m:t>MeV</m:t>
                    </m:r>
                  </m:oMath>
                </a14:m>
                <a:r>
                  <a:rPr lang="en-US" dirty="0"/>
                  <a:t> with the 1</a:t>
                </a:r>
                <a:r>
                  <a:rPr lang="en-US" baseline="30000" dirty="0"/>
                  <a:t>st</a:t>
                </a:r>
                <a:r>
                  <a:rPr lang="en-US" dirty="0"/>
                  <a:t> section is </a:t>
                </a:r>
                <a:r>
                  <a:rPr lang="en-US" b="1" dirty="0">
                    <a:solidFill>
                      <a:srgbClr val="FF0000"/>
                    </a:solidFill>
                  </a:rPr>
                  <a:t>100 um</a:t>
                </a:r>
                <a:r>
                  <a:rPr lang="en-US" dirty="0"/>
                  <a:t> off-axis</a:t>
                </a:r>
              </a:p>
            </p:txBody>
          </p:sp>
        </mc:Choice>
        <mc:Fallback>
          <p:sp>
            <p:nvSpPr>
              <p:cNvPr id="5" name="CasellaDiTesto 4">
                <a:extLst>
                  <a:ext uri="{FF2B5EF4-FFF2-40B4-BE49-F238E27FC236}">
                    <a16:creationId xmlns:a16="http://schemas.microsoft.com/office/drawing/2014/main" id="{ABA86300-EEA7-7330-1D5F-34E813757FD3}"/>
                  </a:ext>
                </a:extLst>
              </p:cNvPr>
              <p:cNvSpPr txBox="1">
                <a:spLocks noRot="1" noChangeAspect="1" noMove="1" noResize="1" noEditPoints="1" noAdjustHandles="1" noChangeArrowheads="1" noChangeShapeType="1" noTextEdit="1"/>
              </p:cNvSpPr>
              <p:nvPr/>
            </p:nvSpPr>
            <p:spPr>
              <a:xfrm>
                <a:off x="877151" y="1300139"/>
                <a:ext cx="9354504" cy="1200329"/>
              </a:xfrm>
              <a:prstGeom prst="rect">
                <a:avLst/>
              </a:prstGeom>
              <a:blipFill>
                <a:blip r:embed="rId5"/>
                <a:stretch>
                  <a:fillRect l="-587" t="-2538" b="-7107"/>
                </a:stretch>
              </a:blipFill>
            </p:spPr>
            <p:txBody>
              <a:bodyPr/>
              <a:lstStyle/>
              <a:p>
                <a:r>
                  <a:rPr lang="en-US">
                    <a:noFill/>
                  </a:rPr>
                  <a:t> </a:t>
                </a:r>
              </a:p>
            </p:txBody>
          </p:sp>
        </mc:Fallback>
      </mc:AlternateContent>
      <p:pic>
        <p:nvPicPr>
          <p:cNvPr id="6" name="Immagine 5">
            <a:extLst>
              <a:ext uri="{FF2B5EF4-FFF2-40B4-BE49-F238E27FC236}">
                <a16:creationId xmlns:a16="http://schemas.microsoft.com/office/drawing/2014/main" id="{45DEB517-0A00-0F31-2A5C-95CE2886BCA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08864" y="2858619"/>
            <a:ext cx="5805596" cy="3628497"/>
          </a:xfrm>
          <a:prstGeom prst="rect">
            <a:avLst/>
          </a:prstGeom>
        </p:spPr>
      </p:pic>
    </p:spTree>
    <p:extLst>
      <p:ext uri="{BB962C8B-B14F-4D97-AF65-F5344CB8AC3E}">
        <p14:creationId xmlns:p14="http://schemas.microsoft.com/office/powerpoint/2010/main" val="2312446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8F545-C8F3-4A27-B4AE-964F0A1A7BDE}"/>
              </a:ext>
            </a:extLst>
          </p:cNvPr>
          <p:cNvSpPr>
            <a:spLocks noGrp="1"/>
          </p:cNvSpPr>
          <p:nvPr>
            <p:ph type="title"/>
          </p:nvPr>
        </p:nvSpPr>
        <p:spPr/>
        <p:txBody>
          <a:bodyPr/>
          <a:lstStyle/>
          <a:p>
            <a:r>
              <a:rPr lang="en-US" dirty="0"/>
              <a:t>Acknowledgements</a:t>
            </a:r>
          </a:p>
        </p:txBody>
      </p:sp>
      <p:sp>
        <p:nvSpPr>
          <p:cNvPr id="22" name="Segnaposto numero diapositiva 21">
            <a:extLst>
              <a:ext uri="{FF2B5EF4-FFF2-40B4-BE49-F238E27FC236}">
                <a16:creationId xmlns:a16="http://schemas.microsoft.com/office/drawing/2014/main" id="{99214780-D71B-4EDA-B5B5-AEE53E54C985}"/>
              </a:ext>
            </a:extLst>
          </p:cNvPr>
          <p:cNvSpPr>
            <a:spLocks noGrp="1"/>
          </p:cNvSpPr>
          <p:nvPr>
            <p:ph type="sldNum" sz="quarter" idx="12"/>
          </p:nvPr>
        </p:nvSpPr>
        <p:spPr/>
        <p:txBody>
          <a:bodyPr/>
          <a:lstStyle/>
          <a:p>
            <a:fld id="{62EE6E3B-1986-4A06-9D04-53EACBB36779}" type="slidenum">
              <a:rPr lang="en-US" smtClean="0"/>
              <a:t>35</a:t>
            </a:fld>
            <a:endParaRPr lang="en-US"/>
          </a:p>
        </p:txBody>
      </p:sp>
      <p:sp>
        <p:nvSpPr>
          <p:cNvPr id="5" name="CasellaDiTesto 4">
            <a:extLst>
              <a:ext uri="{FF2B5EF4-FFF2-40B4-BE49-F238E27FC236}">
                <a16:creationId xmlns:a16="http://schemas.microsoft.com/office/drawing/2014/main" id="{1232E33F-1378-5E5F-D52D-640EBFD35AB2}"/>
              </a:ext>
            </a:extLst>
          </p:cNvPr>
          <p:cNvSpPr txBox="1"/>
          <p:nvPr/>
        </p:nvSpPr>
        <p:spPr>
          <a:xfrm>
            <a:off x="164432" y="1114385"/>
            <a:ext cx="2589087" cy="3139321"/>
          </a:xfrm>
          <a:prstGeom prst="rect">
            <a:avLst/>
          </a:prstGeom>
          <a:noFill/>
        </p:spPr>
        <p:txBody>
          <a:bodyPr wrap="square" rtlCol="0">
            <a:spAutoFit/>
          </a:bodyPr>
          <a:lstStyle/>
          <a:p>
            <a:r>
              <a:rPr lang="en-US" b="1" dirty="0">
                <a:solidFill>
                  <a:srgbClr val="C00000"/>
                </a:solidFill>
              </a:rPr>
              <a:t>La Sapienza</a:t>
            </a:r>
          </a:p>
          <a:p>
            <a:r>
              <a:rPr lang="en-US" dirty="0"/>
              <a:t>M. </a:t>
            </a:r>
            <a:r>
              <a:rPr lang="en-US" dirty="0" err="1"/>
              <a:t>Carillo</a:t>
            </a:r>
            <a:endParaRPr lang="en-US" dirty="0"/>
          </a:p>
          <a:p>
            <a:r>
              <a:rPr lang="en-US" dirty="0"/>
              <a:t>E. </a:t>
            </a:r>
            <a:r>
              <a:rPr lang="en-US" dirty="0" err="1"/>
              <a:t>Chiadroni</a:t>
            </a:r>
            <a:endParaRPr lang="en-US" dirty="0"/>
          </a:p>
          <a:p>
            <a:r>
              <a:rPr lang="en-US" dirty="0"/>
              <a:t>L. </a:t>
            </a:r>
            <a:r>
              <a:rPr lang="en-US" dirty="0" err="1"/>
              <a:t>Ficcadenti</a:t>
            </a:r>
            <a:endParaRPr lang="en-US" dirty="0"/>
          </a:p>
          <a:p>
            <a:r>
              <a:rPr lang="en-US" dirty="0"/>
              <a:t>D. </a:t>
            </a:r>
            <a:r>
              <a:rPr lang="en-US" dirty="0" err="1"/>
              <a:t>Francescone</a:t>
            </a:r>
            <a:endParaRPr lang="en-US" dirty="0"/>
          </a:p>
          <a:p>
            <a:r>
              <a:rPr lang="en-US" dirty="0"/>
              <a:t>G. </a:t>
            </a:r>
            <a:r>
              <a:rPr lang="en-US" dirty="0" err="1"/>
              <a:t>Franciosini</a:t>
            </a:r>
            <a:endParaRPr lang="en-US" dirty="0"/>
          </a:p>
          <a:p>
            <a:r>
              <a:rPr lang="en-US" dirty="0"/>
              <a:t>L. Giuliano</a:t>
            </a:r>
          </a:p>
          <a:p>
            <a:r>
              <a:rPr lang="en-US" dirty="0"/>
              <a:t>M. </a:t>
            </a:r>
            <a:r>
              <a:rPr lang="en-US" dirty="0" err="1"/>
              <a:t>Migliorati</a:t>
            </a:r>
            <a:endParaRPr lang="en-US" dirty="0"/>
          </a:p>
          <a:p>
            <a:r>
              <a:rPr lang="en-US" dirty="0"/>
              <a:t>A. </a:t>
            </a:r>
            <a:r>
              <a:rPr lang="en-US" dirty="0" err="1"/>
              <a:t>Mostacci</a:t>
            </a:r>
            <a:endParaRPr lang="en-US" dirty="0"/>
          </a:p>
          <a:p>
            <a:r>
              <a:rPr lang="en-US" dirty="0"/>
              <a:t>L. Palumbo</a:t>
            </a:r>
          </a:p>
          <a:p>
            <a:r>
              <a:rPr lang="en-US" dirty="0"/>
              <a:t>G. J. </a:t>
            </a:r>
            <a:r>
              <a:rPr lang="en-US" dirty="0" err="1"/>
              <a:t>Silvi</a:t>
            </a:r>
            <a:endParaRPr lang="en-US" dirty="0"/>
          </a:p>
        </p:txBody>
      </p:sp>
      <p:sp>
        <p:nvSpPr>
          <p:cNvPr id="7" name="CasellaDiTesto 6">
            <a:extLst>
              <a:ext uri="{FF2B5EF4-FFF2-40B4-BE49-F238E27FC236}">
                <a16:creationId xmlns:a16="http://schemas.microsoft.com/office/drawing/2014/main" id="{1D7F55F8-9B7D-E576-72B9-0EE434F35421}"/>
              </a:ext>
            </a:extLst>
          </p:cNvPr>
          <p:cNvSpPr txBox="1"/>
          <p:nvPr/>
        </p:nvSpPr>
        <p:spPr>
          <a:xfrm>
            <a:off x="2110188" y="1108987"/>
            <a:ext cx="2589087" cy="2862322"/>
          </a:xfrm>
          <a:prstGeom prst="rect">
            <a:avLst/>
          </a:prstGeom>
          <a:noFill/>
        </p:spPr>
        <p:txBody>
          <a:bodyPr wrap="square" rtlCol="0">
            <a:spAutoFit/>
          </a:bodyPr>
          <a:lstStyle/>
          <a:p>
            <a:r>
              <a:rPr lang="en-US" b="1" dirty="0">
                <a:solidFill>
                  <a:srgbClr val="C00000"/>
                </a:solidFill>
              </a:rPr>
              <a:t>INFN-LNF</a:t>
            </a:r>
          </a:p>
          <a:p>
            <a:r>
              <a:rPr lang="en-US" dirty="0"/>
              <a:t>D. </a:t>
            </a:r>
            <a:r>
              <a:rPr lang="en-US" dirty="0" err="1"/>
              <a:t>Alesini</a:t>
            </a:r>
            <a:endParaRPr lang="en-US" dirty="0"/>
          </a:p>
          <a:p>
            <a:r>
              <a:rPr lang="en-US" dirty="0"/>
              <a:t>M. </a:t>
            </a:r>
            <a:r>
              <a:rPr lang="en-US" dirty="0" err="1"/>
              <a:t>Behtouei</a:t>
            </a:r>
            <a:endParaRPr lang="en-US" dirty="0"/>
          </a:p>
          <a:p>
            <a:r>
              <a:rPr lang="en-US" dirty="0"/>
              <a:t>A. </a:t>
            </a:r>
            <a:r>
              <a:rPr lang="en-US" dirty="0" err="1"/>
              <a:t>Cianchi</a:t>
            </a:r>
            <a:endParaRPr lang="en-US" dirty="0"/>
          </a:p>
          <a:p>
            <a:r>
              <a:rPr lang="en-US" dirty="0"/>
              <a:t>L. </a:t>
            </a:r>
            <a:r>
              <a:rPr lang="en-US" dirty="0" err="1"/>
              <a:t>Faillace</a:t>
            </a:r>
            <a:endParaRPr lang="en-US" dirty="0"/>
          </a:p>
          <a:p>
            <a:r>
              <a:rPr lang="en-US" dirty="0"/>
              <a:t>M. </a:t>
            </a:r>
            <a:r>
              <a:rPr lang="en-US" dirty="0" err="1"/>
              <a:t>Ferrario</a:t>
            </a:r>
            <a:endParaRPr lang="en-US" dirty="0"/>
          </a:p>
          <a:p>
            <a:r>
              <a:rPr lang="en-US" dirty="0"/>
              <a:t>A. Gallo</a:t>
            </a:r>
          </a:p>
          <a:p>
            <a:r>
              <a:rPr lang="en-US" dirty="0"/>
              <a:t>A. </a:t>
            </a:r>
            <a:r>
              <a:rPr lang="en-US" dirty="0" err="1"/>
              <a:t>Giribono</a:t>
            </a:r>
            <a:endParaRPr lang="en-US" dirty="0"/>
          </a:p>
          <a:p>
            <a:r>
              <a:rPr lang="en-US" dirty="0"/>
              <a:t>B. </a:t>
            </a:r>
            <a:r>
              <a:rPr lang="en-US" dirty="0" err="1"/>
              <a:t>Spataro</a:t>
            </a:r>
            <a:endParaRPr lang="en-US" dirty="0"/>
          </a:p>
          <a:p>
            <a:r>
              <a:rPr lang="en-US" dirty="0"/>
              <a:t>C. </a:t>
            </a:r>
            <a:r>
              <a:rPr lang="en-US" dirty="0" err="1"/>
              <a:t>Vaccarezza</a:t>
            </a:r>
            <a:endParaRPr lang="en-US" dirty="0"/>
          </a:p>
        </p:txBody>
      </p:sp>
      <p:sp>
        <p:nvSpPr>
          <p:cNvPr id="8" name="CasellaDiTesto 7">
            <a:extLst>
              <a:ext uri="{FF2B5EF4-FFF2-40B4-BE49-F238E27FC236}">
                <a16:creationId xmlns:a16="http://schemas.microsoft.com/office/drawing/2014/main" id="{AA2A13EF-4EAD-7153-FFA0-F9552841040A}"/>
              </a:ext>
            </a:extLst>
          </p:cNvPr>
          <p:cNvSpPr txBox="1"/>
          <p:nvPr/>
        </p:nvSpPr>
        <p:spPr>
          <a:xfrm>
            <a:off x="4199256" y="1051997"/>
            <a:ext cx="2589087" cy="4524315"/>
          </a:xfrm>
          <a:prstGeom prst="rect">
            <a:avLst/>
          </a:prstGeom>
          <a:noFill/>
        </p:spPr>
        <p:txBody>
          <a:bodyPr wrap="square" rtlCol="0">
            <a:spAutoFit/>
          </a:bodyPr>
          <a:lstStyle/>
          <a:p>
            <a:r>
              <a:rPr lang="en-US" b="1" dirty="0">
                <a:solidFill>
                  <a:srgbClr val="C00000"/>
                </a:solidFill>
              </a:rPr>
              <a:t>UCLA</a:t>
            </a:r>
          </a:p>
          <a:p>
            <a:r>
              <a:rPr lang="en-US" dirty="0"/>
              <a:t>G. </a:t>
            </a:r>
            <a:r>
              <a:rPr lang="en-US" dirty="0" err="1"/>
              <a:t>Andonian</a:t>
            </a:r>
            <a:endParaRPr lang="en-US" dirty="0"/>
          </a:p>
          <a:p>
            <a:r>
              <a:rPr lang="en-US" dirty="0"/>
              <a:t>O. Camacho</a:t>
            </a:r>
          </a:p>
          <a:p>
            <a:r>
              <a:rPr lang="en-US" dirty="0"/>
              <a:t>S. Crisp</a:t>
            </a:r>
          </a:p>
          <a:p>
            <a:r>
              <a:rPr lang="en-US" dirty="0"/>
              <a:t>A. Fisher</a:t>
            </a:r>
          </a:p>
          <a:p>
            <a:r>
              <a:rPr lang="en-US" dirty="0"/>
              <a:t>A. </a:t>
            </a:r>
            <a:r>
              <a:rPr lang="en-US" dirty="0" err="1"/>
              <a:t>Fukasawa</a:t>
            </a:r>
            <a:endParaRPr lang="en-US" dirty="0"/>
          </a:p>
          <a:p>
            <a:r>
              <a:rPr lang="en-US" dirty="0"/>
              <a:t>G. Lawler</a:t>
            </a:r>
          </a:p>
          <a:p>
            <a:r>
              <a:rPr lang="en-US" dirty="0"/>
              <a:t>M. Lenz</a:t>
            </a:r>
          </a:p>
          <a:p>
            <a:r>
              <a:rPr lang="en-US" dirty="0"/>
              <a:t>W. Lynn</a:t>
            </a:r>
          </a:p>
          <a:p>
            <a:r>
              <a:rPr lang="en-US" dirty="0"/>
              <a:t>J. Mann</a:t>
            </a:r>
          </a:p>
          <a:p>
            <a:r>
              <a:rPr lang="en-US" dirty="0"/>
              <a:t>P. </a:t>
            </a:r>
            <a:r>
              <a:rPr lang="en-US" dirty="0" err="1"/>
              <a:t>Manwani</a:t>
            </a:r>
            <a:endParaRPr lang="en-US" dirty="0"/>
          </a:p>
          <a:p>
            <a:r>
              <a:rPr lang="en-US" dirty="0"/>
              <a:t>P. </a:t>
            </a:r>
            <a:r>
              <a:rPr lang="en-US" dirty="0" err="1"/>
              <a:t>Musumeci</a:t>
            </a:r>
            <a:endParaRPr lang="en-US" dirty="0"/>
          </a:p>
          <a:p>
            <a:r>
              <a:rPr lang="en-US" dirty="0"/>
              <a:t>J. B. Rosenzweig</a:t>
            </a:r>
          </a:p>
          <a:p>
            <a:r>
              <a:rPr lang="en-US" dirty="0"/>
              <a:t>Y. Sakai</a:t>
            </a:r>
          </a:p>
          <a:p>
            <a:r>
              <a:rPr lang="en-US" dirty="0"/>
              <a:t>O. Williams</a:t>
            </a:r>
          </a:p>
          <a:p>
            <a:r>
              <a:rPr lang="en-US" dirty="0"/>
              <a:t>M. Yadav</a:t>
            </a:r>
          </a:p>
        </p:txBody>
      </p:sp>
      <p:sp>
        <p:nvSpPr>
          <p:cNvPr id="9" name="CasellaDiTesto 8">
            <a:extLst>
              <a:ext uri="{FF2B5EF4-FFF2-40B4-BE49-F238E27FC236}">
                <a16:creationId xmlns:a16="http://schemas.microsoft.com/office/drawing/2014/main" id="{813F59EA-0C0F-2D7C-5318-8F46BAC0C972}"/>
              </a:ext>
            </a:extLst>
          </p:cNvPr>
          <p:cNvSpPr txBox="1"/>
          <p:nvPr/>
        </p:nvSpPr>
        <p:spPr>
          <a:xfrm>
            <a:off x="5954448" y="1051997"/>
            <a:ext cx="2589087" cy="2031325"/>
          </a:xfrm>
          <a:prstGeom prst="rect">
            <a:avLst/>
          </a:prstGeom>
          <a:noFill/>
        </p:spPr>
        <p:txBody>
          <a:bodyPr wrap="square" rtlCol="0">
            <a:spAutoFit/>
          </a:bodyPr>
          <a:lstStyle/>
          <a:p>
            <a:r>
              <a:rPr lang="en-US" b="1" dirty="0">
                <a:solidFill>
                  <a:srgbClr val="C00000"/>
                </a:solidFill>
              </a:rPr>
              <a:t>SLAC</a:t>
            </a:r>
          </a:p>
          <a:p>
            <a:r>
              <a:rPr lang="en-US" dirty="0"/>
              <a:t>C. Emma</a:t>
            </a:r>
          </a:p>
          <a:p>
            <a:r>
              <a:rPr lang="en-US" dirty="0"/>
              <a:t>Z. Li</a:t>
            </a:r>
          </a:p>
          <a:p>
            <a:r>
              <a:rPr lang="en-US" dirty="0"/>
              <a:t>N. </a:t>
            </a:r>
            <a:r>
              <a:rPr lang="en-US" dirty="0" err="1"/>
              <a:t>Majernik</a:t>
            </a:r>
            <a:endParaRPr lang="en-US" dirty="0"/>
          </a:p>
          <a:p>
            <a:r>
              <a:rPr lang="en-US" dirty="0"/>
              <a:t>E. </a:t>
            </a:r>
            <a:r>
              <a:rPr lang="en-US" dirty="0" err="1"/>
              <a:t>Nanni</a:t>
            </a:r>
            <a:endParaRPr lang="en-US" dirty="0"/>
          </a:p>
          <a:p>
            <a:r>
              <a:rPr lang="en-US" dirty="0"/>
              <a:t>R. Robles</a:t>
            </a:r>
          </a:p>
          <a:p>
            <a:r>
              <a:rPr lang="en-US" dirty="0"/>
              <a:t>S. Tantawi</a:t>
            </a:r>
          </a:p>
        </p:txBody>
      </p:sp>
      <p:sp>
        <p:nvSpPr>
          <p:cNvPr id="11" name="CasellaDiTesto 10">
            <a:extLst>
              <a:ext uri="{FF2B5EF4-FFF2-40B4-BE49-F238E27FC236}">
                <a16:creationId xmlns:a16="http://schemas.microsoft.com/office/drawing/2014/main" id="{A2728F2E-2544-2C28-E625-E530739CE647}"/>
              </a:ext>
            </a:extLst>
          </p:cNvPr>
          <p:cNvSpPr txBox="1"/>
          <p:nvPr/>
        </p:nvSpPr>
        <p:spPr>
          <a:xfrm>
            <a:off x="7597850" y="1051997"/>
            <a:ext cx="2589087" cy="1477328"/>
          </a:xfrm>
          <a:prstGeom prst="rect">
            <a:avLst/>
          </a:prstGeom>
          <a:noFill/>
        </p:spPr>
        <p:txBody>
          <a:bodyPr wrap="square" rtlCol="0">
            <a:spAutoFit/>
          </a:bodyPr>
          <a:lstStyle/>
          <a:p>
            <a:r>
              <a:rPr lang="en-US" b="1" dirty="0" err="1">
                <a:solidFill>
                  <a:srgbClr val="C00000"/>
                </a:solidFill>
              </a:rPr>
              <a:t>Radiabeam</a:t>
            </a:r>
            <a:endParaRPr lang="en-US" b="1" dirty="0">
              <a:solidFill>
                <a:srgbClr val="C00000"/>
              </a:solidFill>
            </a:endParaRPr>
          </a:p>
          <a:p>
            <a:r>
              <a:rPr lang="en-US" dirty="0"/>
              <a:t>P. Carriere</a:t>
            </a:r>
          </a:p>
          <a:p>
            <a:r>
              <a:rPr lang="en-US" dirty="0"/>
              <a:t>M. </a:t>
            </a:r>
            <a:r>
              <a:rPr lang="en-US" b="0" i="0" dirty="0">
                <a:solidFill>
                  <a:srgbClr val="222222"/>
                </a:solidFill>
                <a:effectLst/>
              </a:rPr>
              <a:t>Kravchenko </a:t>
            </a:r>
            <a:endParaRPr lang="en-US" dirty="0"/>
          </a:p>
          <a:p>
            <a:r>
              <a:rPr lang="en-US" dirty="0"/>
              <a:t>A. </a:t>
            </a:r>
            <a:r>
              <a:rPr lang="en-US" dirty="0" err="1"/>
              <a:t>Murokh</a:t>
            </a:r>
            <a:endParaRPr lang="en-US" dirty="0"/>
          </a:p>
          <a:p>
            <a:r>
              <a:rPr lang="en-US" dirty="0"/>
              <a:t>M. </a:t>
            </a:r>
            <a:r>
              <a:rPr lang="en-US" dirty="0" err="1"/>
              <a:t>Ruleas</a:t>
            </a:r>
            <a:endParaRPr lang="en-US" dirty="0"/>
          </a:p>
        </p:txBody>
      </p:sp>
      <p:sp>
        <p:nvSpPr>
          <p:cNvPr id="3" name="CasellaDiTesto 2">
            <a:extLst>
              <a:ext uri="{FF2B5EF4-FFF2-40B4-BE49-F238E27FC236}">
                <a16:creationId xmlns:a16="http://schemas.microsoft.com/office/drawing/2014/main" id="{EC7A01FA-87FC-931A-C76C-378965CC5202}"/>
              </a:ext>
            </a:extLst>
          </p:cNvPr>
          <p:cNvSpPr txBox="1"/>
          <p:nvPr/>
        </p:nvSpPr>
        <p:spPr>
          <a:xfrm>
            <a:off x="9464830" y="1108987"/>
            <a:ext cx="1444213" cy="1200329"/>
          </a:xfrm>
          <a:prstGeom prst="rect">
            <a:avLst/>
          </a:prstGeom>
          <a:noFill/>
        </p:spPr>
        <p:txBody>
          <a:bodyPr wrap="square" rtlCol="0">
            <a:spAutoFit/>
          </a:bodyPr>
          <a:lstStyle/>
          <a:p>
            <a:r>
              <a:rPr lang="en-US" b="1" dirty="0">
                <a:solidFill>
                  <a:srgbClr val="C00000"/>
                </a:solidFill>
              </a:rPr>
              <a:t>LANL</a:t>
            </a:r>
          </a:p>
          <a:p>
            <a:r>
              <a:rPr lang="en-US" dirty="0"/>
              <a:t>P. Anisimov</a:t>
            </a:r>
          </a:p>
          <a:p>
            <a:r>
              <a:rPr lang="en-US" dirty="0"/>
              <a:t>D. Kim</a:t>
            </a:r>
          </a:p>
          <a:p>
            <a:r>
              <a:rPr lang="en-US" dirty="0"/>
              <a:t>E. </a:t>
            </a:r>
            <a:r>
              <a:rPr lang="en-US" dirty="0" err="1"/>
              <a:t>Symakov</a:t>
            </a:r>
            <a:endParaRPr lang="en-US" dirty="0"/>
          </a:p>
        </p:txBody>
      </p:sp>
    </p:spTree>
    <p:extLst>
      <p:ext uri="{BB962C8B-B14F-4D97-AF65-F5344CB8AC3E}">
        <p14:creationId xmlns:p14="http://schemas.microsoft.com/office/powerpoint/2010/main" val="372986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8F545-C8F3-4A27-B4AE-964F0A1A7BDE}"/>
              </a:ext>
            </a:extLst>
          </p:cNvPr>
          <p:cNvSpPr>
            <a:spLocks noGrp="1"/>
          </p:cNvSpPr>
          <p:nvPr>
            <p:ph type="title"/>
          </p:nvPr>
        </p:nvSpPr>
        <p:spPr/>
        <p:txBody>
          <a:bodyPr/>
          <a:lstStyle/>
          <a:p>
            <a:r>
              <a:rPr lang="en-US" dirty="0">
                <a:latin typeface="+mn-lt"/>
              </a:rPr>
              <a:t>Cryogenic RF Initiatives</a:t>
            </a:r>
          </a:p>
        </p:txBody>
      </p:sp>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D2E22531-E474-40B8-8FF8-C99AECFAB550}"/>
                  </a:ext>
                </a:extLst>
              </p:cNvPr>
              <p:cNvSpPr txBox="1"/>
              <p:nvPr/>
            </p:nvSpPr>
            <p:spPr>
              <a:xfrm>
                <a:off x="238646" y="1069988"/>
                <a:ext cx="10922000" cy="1200329"/>
              </a:xfrm>
              <a:prstGeom prst="rect">
                <a:avLst/>
              </a:prstGeom>
              <a:noFill/>
            </p:spPr>
            <p:txBody>
              <a:bodyPr wrap="square">
                <a:spAutoFit/>
              </a:bodyPr>
              <a:lstStyle/>
              <a:p>
                <a:pPr marL="285750" indent="-285750">
                  <a:buFont typeface="Arial" panose="020B0604020202020204" pitchFamily="34" charset="0"/>
                  <a:buChar char="•"/>
                </a:pPr>
                <a:r>
                  <a:rPr lang="en-US" dirty="0"/>
                  <a:t>Scientific collaboration of research institutes in the fields of </a:t>
                </a:r>
                <a:r>
                  <a:rPr lang="en-US" b="1" dirty="0"/>
                  <a:t>accelerators</a:t>
                </a:r>
                <a:r>
                  <a:rPr lang="en-US" dirty="0"/>
                  <a:t> and </a:t>
                </a:r>
                <a:r>
                  <a:rPr lang="en-US" b="1" dirty="0"/>
                  <a:t>beam physics</a:t>
                </a:r>
              </a:p>
              <a:p>
                <a:pPr marL="285750" indent="-285750">
                  <a:buFont typeface="Arial" panose="020B0604020202020204" pitchFamily="34" charset="0"/>
                  <a:buChar char="•"/>
                </a:pPr>
                <a:r>
                  <a:rPr lang="en-US" dirty="0"/>
                  <a:t>Interest in </a:t>
                </a:r>
                <a:r>
                  <a:rPr lang="en-US" b="1" dirty="0"/>
                  <a:t>high brightness</a:t>
                </a:r>
                <a:r>
                  <a:rPr lang="en-US" dirty="0"/>
                  <a:t> electron linac-based facilities exploiting </a:t>
                </a:r>
                <a:r>
                  <a:rPr lang="en-US" i="1" dirty="0"/>
                  <a:t>advanced accelerator concepts</a:t>
                </a:r>
              </a:p>
              <a:p>
                <a:pPr marL="742950" lvl="1" indent="-285750">
                  <a:buFont typeface="Wingdings" panose="05000000000000000000" pitchFamily="2" charset="2"/>
                  <a:buChar char="q"/>
                </a:pPr>
                <a:r>
                  <a:rPr lang="en-US" dirty="0"/>
                  <a:t>Compact, high brilliance </a:t>
                </a:r>
                <a:r>
                  <a:rPr lang="en-US" b="1" dirty="0"/>
                  <a:t>radiation sources</a:t>
                </a:r>
                <a:r>
                  <a:rPr lang="en-US" dirty="0"/>
                  <a:t> (FEL, ICS)</a:t>
                </a:r>
              </a:p>
              <a:p>
                <a:pPr marL="742950" lvl="1" indent="-285750">
                  <a:buFont typeface="Wingdings" panose="05000000000000000000" pitchFamily="2" charset="2"/>
                  <a:buChar char="q"/>
                </a:pPr>
                <a:r>
                  <a:rPr lang="en-US" dirty="0"/>
                  <a:t>High luminosity </a:t>
                </a:r>
                <a14:m>
                  <m:oMath xmlns:m="http://schemas.openxmlformats.org/officeDocument/2006/math">
                    <m:sSup>
                      <m:sSupPr>
                        <m:ctrlPr>
                          <a:rPr lang="it-IT" b="0" i="1" dirty="0" smtClean="0">
                            <a:latin typeface="Cambria Math" panose="02040503050406030204" pitchFamily="18" charset="0"/>
                          </a:rPr>
                        </m:ctrlPr>
                      </m:sSupPr>
                      <m:e>
                        <m:r>
                          <a:rPr lang="en-US" i="1" dirty="0" smtClean="0">
                            <a:latin typeface="Cambria Math" panose="02040503050406030204" pitchFamily="18" charset="0"/>
                          </a:rPr>
                          <m:t>𝑒</m:t>
                        </m:r>
                      </m:e>
                      <m:sup>
                        <m:r>
                          <a:rPr lang="it-IT" b="0" i="1" dirty="0" smtClean="0">
                            <a:latin typeface="Cambria Math" panose="02040503050406030204" pitchFamily="18" charset="0"/>
                          </a:rPr>
                          <m:t>+</m:t>
                        </m:r>
                      </m:sup>
                    </m:sSup>
                    <m:sSup>
                      <m:sSupPr>
                        <m:ctrlPr>
                          <a:rPr lang="it-IT" b="0" i="1" dirty="0" smtClean="0">
                            <a:latin typeface="Cambria Math" panose="02040503050406030204" pitchFamily="18" charset="0"/>
                          </a:rPr>
                        </m:ctrlPr>
                      </m:sSupPr>
                      <m:e>
                        <m:r>
                          <a:rPr lang="en-US" i="1" dirty="0" smtClean="0">
                            <a:latin typeface="Cambria Math" panose="02040503050406030204" pitchFamily="18" charset="0"/>
                          </a:rPr>
                          <m:t>𝑒</m:t>
                        </m:r>
                      </m:e>
                      <m:sup>
                        <m:r>
                          <a:rPr lang="it-IT" b="0" i="1" dirty="0" smtClean="0">
                            <a:latin typeface="Cambria Math" panose="02040503050406030204" pitchFamily="18" charset="0"/>
                          </a:rPr>
                          <m:t>−</m:t>
                        </m:r>
                      </m:sup>
                    </m:sSup>
                  </m:oMath>
                </a14:m>
                <a:r>
                  <a:rPr lang="en-US" dirty="0"/>
                  <a:t> </a:t>
                </a:r>
                <a:r>
                  <a:rPr lang="en-US" b="1" dirty="0"/>
                  <a:t>linear colliders </a:t>
                </a:r>
                <a:r>
                  <a:rPr lang="en-US" dirty="0"/>
                  <a:t>for HEP</a:t>
                </a:r>
                <a:endParaRPr lang="en-US" i="1" dirty="0"/>
              </a:p>
            </p:txBody>
          </p:sp>
        </mc:Choice>
        <mc:Fallback>
          <p:sp>
            <p:nvSpPr>
              <p:cNvPr id="6" name="CasellaDiTesto 5">
                <a:extLst>
                  <a:ext uri="{FF2B5EF4-FFF2-40B4-BE49-F238E27FC236}">
                    <a16:creationId xmlns:a16="http://schemas.microsoft.com/office/drawing/2014/main" id="{D2E22531-E474-40B8-8FF8-C99AECFAB550}"/>
                  </a:ext>
                </a:extLst>
              </p:cNvPr>
              <p:cNvSpPr txBox="1">
                <a:spLocks noRot="1" noChangeAspect="1" noMove="1" noResize="1" noEditPoints="1" noAdjustHandles="1" noChangeArrowheads="1" noChangeShapeType="1" noTextEdit="1"/>
              </p:cNvSpPr>
              <p:nvPr/>
            </p:nvSpPr>
            <p:spPr>
              <a:xfrm>
                <a:off x="238646" y="1069988"/>
                <a:ext cx="10922000" cy="1200329"/>
              </a:xfrm>
              <a:prstGeom prst="rect">
                <a:avLst/>
              </a:prstGeom>
              <a:blipFill>
                <a:blip r:embed="rId3"/>
                <a:stretch>
                  <a:fillRect l="-335" t="-3061" b="-7653"/>
                </a:stretch>
              </a:blipFill>
            </p:spPr>
            <p:txBody>
              <a:bodyPr/>
              <a:lstStyle/>
              <a:p>
                <a:r>
                  <a:rPr lang="en-US">
                    <a:noFill/>
                  </a:rPr>
                  <a:t> </a:t>
                </a:r>
              </a:p>
            </p:txBody>
          </p:sp>
        </mc:Fallback>
      </mc:AlternateContent>
      <p:sp>
        <p:nvSpPr>
          <p:cNvPr id="22" name="Segnaposto numero diapositiva 21">
            <a:extLst>
              <a:ext uri="{FF2B5EF4-FFF2-40B4-BE49-F238E27FC236}">
                <a16:creationId xmlns:a16="http://schemas.microsoft.com/office/drawing/2014/main" id="{99214780-D71B-4EDA-B5B5-AEE53E54C985}"/>
              </a:ext>
            </a:extLst>
          </p:cNvPr>
          <p:cNvSpPr>
            <a:spLocks noGrp="1"/>
          </p:cNvSpPr>
          <p:nvPr>
            <p:ph type="sldNum" sz="quarter" idx="12"/>
          </p:nvPr>
        </p:nvSpPr>
        <p:spPr/>
        <p:txBody>
          <a:bodyPr/>
          <a:lstStyle/>
          <a:p>
            <a:fld id="{62EE6E3B-1986-4A06-9D04-53EACBB36779}" type="slidenum">
              <a:rPr lang="en-US" smtClean="0"/>
              <a:t>4</a:t>
            </a:fld>
            <a:endParaRPr lang="en-US"/>
          </a:p>
        </p:txBody>
      </p:sp>
      <p:pic>
        <p:nvPicPr>
          <p:cNvPr id="3" name="Immagine 2"/>
          <p:cNvPicPr>
            <a:picLocks noChangeAspect="1"/>
          </p:cNvPicPr>
          <p:nvPr/>
        </p:nvPicPr>
        <p:blipFill>
          <a:blip r:embed="rId4"/>
          <a:stretch>
            <a:fillRect/>
          </a:stretch>
        </p:blipFill>
        <p:spPr>
          <a:xfrm>
            <a:off x="6803038" y="1786162"/>
            <a:ext cx="5287362" cy="402170"/>
          </a:xfrm>
          <a:prstGeom prst="rect">
            <a:avLst/>
          </a:prstGeom>
        </p:spPr>
      </p:pic>
      <p:pic>
        <p:nvPicPr>
          <p:cNvPr id="4" name="Immagine 3"/>
          <p:cNvPicPr>
            <a:picLocks noChangeAspect="1"/>
          </p:cNvPicPr>
          <p:nvPr/>
        </p:nvPicPr>
        <p:blipFill>
          <a:blip r:embed="rId5"/>
          <a:stretch>
            <a:fillRect/>
          </a:stretch>
        </p:blipFill>
        <p:spPr>
          <a:xfrm>
            <a:off x="6850351" y="2188332"/>
            <a:ext cx="5240049" cy="431742"/>
          </a:xfrm>
          <a:prstGeom prst="rect">
            <a:avLst/>
          </a:prstGeom>
        </p:spPr>
      </p:pic>
      <p:pic>
        <p:nvPicPr>
          <p:cNvPr id="7" name="Immagine 6">
            <a:extLst>
              <a:ext uri="{FF2B5EF4-FFF2-40B4-BE49-F238E27FC236}">
                <a16:creationId xmlns:a16="http://schemas.microsoft.com/office/drawing/2014/main" id="{43CFA8AA-F1CE-4E7E-BAFA-5E6523DBB1E9}"/>
              </a:ext>
            </a:extLst>
          </p:cNvPr>
          <p:cNvPicPr>
            <a:picLocks noChangeAspect="1"/>
          </p:cNvPicPr>
          <p:nvPr/>
        </p:nvPicPr>
        <p:blipFill>
          <a:blip r:embed="rId6"/>
          <a:stretch>
            <a:fillRect/>
          </a:stretch>
        </p:blipFill>
        <p:spPr>
          <a:xfrm>
            <a:off x="122534" y="4752554"/>
            <a:ext cx="2120511" cy="747333"/>
          </a:xfrm>
          <a:prstGeom prst="rect">
            <a:avLst/>
          </a:prstGeom>
        </p:spPr>
      </p:pic>
      <p:pic>
        <p:nvPicPr>
          <p:cNvPr id="8" name="Immagine 7">
            <a:extLst>
              <a:ext uri="{FF2B5EF4-FFF2-40B4-BE49-F238E27FC236}">
                <a16:creationId xmlns:a16="http://schemas.microsoft.com/office/drawing/2014/main" id="{2E40F630-CCE1-D7D8-B03E-3EE805F84BBA}"/>
              </a:ext>
            </a:extLst>
          </p:cNvPr>
          <p:cNvPicPr>
            <a:picLocks noChangeAspect="1"/>
          </p:cNvPicPr>
          <p:nvPr/>
        </p:nvPicPr>
        <p:blipFill>
          <a:blip r:embed="rId7"/>
          <a:stretch>
            <a:fillRect/>
          </a:stretch>
        </p:blipFill>
        <p:spPr>
          <a:xfrm>
            <a:off x="59734" y="5788012"/>
            <a:ext cx="2961754" cy="351691"/>
          </a:xfrm>
          <a:prstGeom prst="rect">
            <a:avLst/>
          </a:prstGeom>
        </p:spPr>
      </p:pic>
      <p:pic>
        <p:nvPicPr>
          <p:cNvPr id="9" name="Immagine 8">
            <a:extLst>
              <a:ext uri="{FF2B5EF4-FFF2-40B4-BE49-F238E27FC236}">
                <a16:creationId xmlns:a16="http://schemas.microsoft.com/office/drawing/2014/main" id="{512016AA-6D50-7705-EC11-7022CA9E3C32}"/>
              </a:ext>
            </a:extLst>
          </p:cNvPr>
          <p:cNvPicPr>
            <a:picLocks noChangeAspect="1"/>
          </p:cNvPicPr>
          <p:nvPr/>
        </p:nvPicPr>
        <p:blipFill>
          <a:blip r:embed="rId8"/>
          <a:stretch>
            <a:fillRect/>
          </a:stretch>
        </p:blipFill>
        <p:spPr>
          <a:xfrm>
            <a:off x="3540176" y="4402086"/>
            <a:ext cx="2507622" cy="1589094"/>
          </a:xfrm>
          <a:prstGeom prst="rect">
            <a:avLst/>
          </a:prstGeom>
        </p:spPr>
      </p:pic>
      <p:pic>
        <p:nvPicPr>
          <p:cNvPr id="11" name="Immagine 10">
            <a:extLst>
              <a:ext uri="{FF2B5EF4-FFF2-40B4-BE49-F238E27FC236}">
                <a16:creationId xmlns:a16="http://schemas.microsoft.com/office/drawing/2014/main" id="{51086E56-88AE-331E-972E-89A2F8678431}"/>
              </a:ext>
            </a:extLst>
          </p:cNvPr>
          <p:cNvPicPr>
            <a:picLocks noChangeAspect="1"/>
          </p:cNvPicPr>
          <p:nvPr/>
        </p:nvPicPr>
        <p:blipFill>
          <a:blip r:embed="rId9"/>
          <a:stretch>
            <a:fillRect/>
          </a:stretch>
        </p:blipFill>
        <p:spPr>
          <a:xfrm>
            <a:off x="3568162" y="6051130"/>
            <a:ext cx="2346162" cy="351692"/>
          </a:xfrm>
          <a:prstGeom prst="rect">
            <a:avLst/>
          </a:prstGeom>
        </p:spPr>
      </p:pic>
      <p:pic>
        <p:nvPicPr>
          <p:cNvPr id="12" name="Immagine 11">
            <a:extLst>
              <a:ext uri="{FF2B5EF4-FFF2-40B4-BE49-F238E27FC236}">
                <a16:creationId xmlns:a16="http://schemas.microsoft.com/office/drawing/2014/main" id="{B83A30A9-4912-D0BC-D5CC-09BF6B87F27D}"/>
              </a:ext>
            </a:extLst>
          </p:cNvPr>
          <p:cNvPicPr>
            <a:picLocks noChangeAspect="1"/>
          </p:cNvPicPr>
          <p:nvPr/>
        </p:nvPicPr>
        <p:blipFill>
          <a:blip r:embed="rId10"/>
          <a:stretch>
            <a:fillRect/>
          </a:stretch>
        </p:blipFill>
        <p:spPr>
          <a:xfrm>
            <a:off x="2307771" y="4798338"/>
            <a:ext cx="1087248" cy="671067"/>
          </a:xfrm>
          <a:prstGeom prst="rect">
            <a:avLst/>
          </a:prstGeom>
        </p:spPr>
      </p:pic>
      <p:pic>
        <p:nvPicPr>
          <p:cNvPr id="13" name="Immagine 12">
            <a:extLst>
              <a:ext uri="{FF2B5EF4-FFF2-40B4-BE49-F238E27FC236}">
                <a16:creationId xmlns:a16="http://schemas.microsoft.com/office/drawing/2014/main" id="{A5A66FA1-93AD-E2C3-18E7-F99BC756FD2D}"/>
              </a:ext>
            </a:extLst>
          </p:cNvPr>
          <p:cNvPicPr>
            <a:picLocks noChangeAspect="1"/>
          </p:cNvPicPr>
          <p:nvPr/>
        </p:nvPicPr>
        <p:blipFill>
          <a:blip r:embed="rId11"/>
          <a:stretch>
            <a:fillRect/>
          </a:stretch>
        </p:blipFill>
        <p:spPr>
          <a:xfrm>
            <a:off x="34529" y="6188181"/>
            <a:ext cx="3414228" cy="238370"/>
          </a:xfrm>
          <a:prstGeom prst="rect">
            <a:avLst/>
          </a:prstGeom>
        </p:spPr>
      </p:pic>
      <p:cxnSp>
        <p:nvCxnSpPr>
          <p:cNvPr id="16" name="Connettore 1 14">
            <a:extLst>
              <a:ext uri="{FF2B5EF4-FFF2-40B4-BE49-F238E27FC236}">
                <a16:creationId xmlns:a16="http://schemas.microsoft.com/office/drawing/2014/main" id="{301A729C-4B72-3825-EF26-527E1AC91583}"/>
              </a:ext>
            </a:extLst>
          </p:cNvPr>
          <p:cNvCxnSpPr/>
          <p:nvPr/>
        </p:nvCxnSpPr>
        <p:spPr>
          <a:xfrm flipH="1" flipV="1">
            <a:off x="6144203" y="2835724"/>
            <a:ext cx="33088" cy="346699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Immagine 16">
            <a:extLst>
              <a:ext uri="{FF2B5EF4-FFF2-40B4-BE49-F238E27FC236}">
                <a16:creationId xmlns:a16="http://schemas.microsoft.com/office/drawing/2014/main" id="{9334B490-0509-B508-B5CB-EA2A1BC1C3D1}"/>
              </a:ext>
            </a:extLst>
          </p:cNvPr>
          <p:cNvPicPr>
            <a:picLocks noChangeAspect="1"/>
          </p:cNvPicPr>
          <p:nvPr/>
        </p:nvPicPr>
        <p:blipFill>
          <a:blip r:embed="rId12"/>
          <a:stretch>
            <a:fillRect/>
          </a:stretch>
        </p:blipFill>
        <p:spPr>
          <a:xfrm>
            <a:off x="6393683" y="4412048"/>
            <a:ext cx="2689931" cy="1543589"/>
          </a:xfrm>
          <a:prstGeom prst="rect">
            <a:avLst/>
          </a:prstGeom>
        </p:spPr>
      </p:pic>
      <p:pic>
        <p:nvPicPr>
          <p:cNvPr id="18" name="Immagine 17">
            <a:extLst>
              <a:ext uri="{FF2B5EF4-FFF2-40B4-BE49-F238E27FC236}">
                <a16:creationId xmlns:a16="http://schemas.microsoft.com/office/drawing/2014/main" id="{48B372CB-91ED-32EC-35ED-79A6E568B4E1}"/>
              </a:ext>
            </a:extLst>
          </p:cNvPr>
          <p:cNvPicPr>
            <a:picLocks noChangeAspect="1"/>
          </p:cNvPicPr>
          <p:nvPr/>
        </p:nvPicPr>
        <p:blipFill>
          <a:blip r:embed="rId13"/>
          <a:stretch>
            <a:fillRect/>
          </a:stretch>
        </p:blipFill>
        <p:spPr>
          <a:xfrm>
            <a:off x="6302971" y="6058197"/>
            <a:ext cx="2834925" cy="232051"/>
          </a:xfrm>
          <a:prstGeom prst="rect">
            <a:avLst/>
          </a:prstGeom>
        </p:spPr>
      </p:pic>
      <p:pic>
        <p:nvPicPr>
          <p:cNvPr id="19" name="Immagine 18">
            <a:extLst>
              <a:ext uri="{FF2B5EF4-FFF2-40B4-BE49-F238E27FC236}">
                <a16:creationId xmlns:a16="http://schemas.microsoft.com/office/drawing/2014/main" id="{7543EF9D-9815-DD14-4689-5B1B5D8648CA}"/>
              </a:ext>
            </a:extLst>
          </p:cNvPr>
          <p:cNvPicPr>
            <a:picLocks noChangeAspect="1"/>
          </p:cNvPicPr>
          <p:nvPr/>
        </p:nvPicPr>
        <p:blipFill>
          <a:blip r:embed="rId14"/>
          <a:stretch>
            <a:fillRect/>
          </a:stretch>
        </p:blipFill>
        <p:spPr>
          <a:xfrm>
            <a:off x="9300006" y="4582565"/>
            <a:ext cx="2689931" cy="945960"/>
          </a:xfrm>
          <a:prstGeom prst="rect">
            <a:avLst/>
          </a:prstGeom>
        </p:spPr>
      </p:pic>
      <p:pic>
        <p:nvPicPr>
          <p:cNvPr id="21" name="Immagine 20">
            <a:extLst>
              <a:ext uri="{FF2B5EF4-FFF2-40B4-BE49-F238E27FC236}">
                <a16:creationId xmlns:a16="http://schemas.microsoft.com/office/drawing/2014/main" id="{E81A96B4-13E3-70C0-0490-1FAD13CCE4C9}"/>
              </a:ext>
            </a:extLst>
          </p:cNvPr>
          <p:cNvPicPr>
            <a:picLocks noChangeAspect="1"/>
          </p:cNvPicPr>
          <p:nvPr/>
        </p:nvPicPr>
        <p:blipFill>
          <a:blip r:embed="rId15"/>
          <a:stretch>
            <a:fillRect/>
          </a:stretch>
        </p:blipFill>
        <p:spPr>
          <a:xfrm>
            <a:off x="9527713" y="6089231"/>
            <a:ext cx="2629758" cy="136116"/>
          </a:xfrm>
          <a:prstGeom prst="rect">
            <a:avLst/>
          </a:prstGeom>
        </p:spPr>
      </p:pic>
      <mc:AlternateContent xmlns:mc="http://schemas.openxmlformats.org/markup-compatibility/2006">
        <mc:Choice xmlns:a14="http://schemas.microsoft.com/office/drawing/2010/main" Requires="a14">
          <p:sp>
            <p:nvSpPr>
              <p:cNvPr id="24" name="CasellaDiTesto 23">
                <a:extLst>
                  <a:ext uri="{FF2B5EF4-FFF2-40B4-BE49-F238E27FC236}">
                    <a16:creationId xmlns:a16="http://schemas.microsoft.com/office/drawing/2014/main" id="{674AB586-28CE-F5A3-F42C-30F7C57EA1C8}"/>
                  </a:ext>
                </a:extLst>
              </p:cNvPr>
              <p:cNvSpPr txBox="1"/>
              <p:nvPr/>
            </p:nvSpPr>
            <p:spPr>
              <a:xfrm>
                <a:off x="6192405" y="2791262"/>
                <a:ext cx="6323445" cy="1483548"/>
              </a:xfrm>
              <a:prstGeom prst="rect">
                <a:avLst/>
              </a:prstGeom>
              <a:noFill/>
            </p:spPr>
            <p:txBody>
              <a:bodyPr wrap="square" rtlCol="0">
                <a:spAutoFit/>
              </a:bodyPr>
              <a:lstStyle/>
              <a:p>
                <a:r>
                  <a:rPr lang="en-US" b="1" dirty="0">
                    <a:solidFill>
                      <a:schemeClr val="accent1"/>
                    </a:solidFill>
                  </a:rPr>
                  <a:t>Initiatives</a:t>
                </a:r>
              </a:p>
              <a:p>
                <a:pPr marL="285750" indent="-285750">
                  <a:buFont typeface="Arial" panose="020B0604020202020204" pitchFamily="34" charset="0"/>
                  <a:buChar char="•"/>
                </a:pPr>
                <a:r>
                  <a:rPr lang="en-US" dirty="0"/>
                  <a:t>Ultra-Compact X-rays Free Electron Laser (</a:t>
                </a:r>
                <a:r>
                  <a:rPr lang="it-IT" b="1" dirty="0"/>
                  <a:t>UC-XFEL</a:t>
                </a:r>
                <a:r>
                  <a:rPr lang="en-US" dirty="0"/>
                  <a:t>): new paradigm for university-scale facilities</a:t>
                </a:r>
              </a:p>
              <a:p>
                <a:pPr marL="285750" indent="-285750">
                  <a:buFont typeface="Arial" panose="020B0604020202020204" pitchFamily="34" charset="0"/>
                  <a:buChar char="•"/>
                </a:pPr>
                <a:r>
                  <a:rPr lang="en-US" dirty="0"/>
                  <a:t>Cool Copper Collider (</a:t>
                </a:r>
                <a14:m>
                  <m:oMath xmlns:m="http://schemas.openxmlformats.org/officeDocument/2006/math">
                    <m:sSup>
                      <m:sSupPr>
                        <m:ctrlPr>
                          <a:rPr lang="it-IT" b="1" smtClean="0">
                            <a:latin typeface="Cambria Math" panose="02040503050406030204" pitchFamily="18" charset="0"/>
                          </a:rPr>
                        </m:ctrlPr>
                      </m:sSupPr>
                      <m:e>
                        <m:r>
                          <a:rPr lang="it-IT" b="1" i="0" smtClean="0">
                            <a:latin typeface="Cambria Math" panose="02040503050406030204" pitchFamily="18" charset="0"/>
                          </a:rPr>
                          <m:t>𝐂</m:t>
                        </m:r>
                      </m:e>
                      <m:sup>
                        <m:r>
                          <a:rPr lang="it-IT" b="1" i="0" smtClean="0">
                            <a:latin typeface="Cambria Math" panose="02040503050406030204" pitchFamily="18" charset="0"/>
                          </a:rPr>
                          <m:t>𝟑</m:t>
                        </m:r>
                      </m:sup>
                    </m:sSup>
                  </m:oMath>
                </a14:m>
                <a:r>
                  <a:rPr lang="en-US" dirty="0"/>
                  <a:t>): based on C-band (</a:t>
                </a:r>
                <a14:m>
                  <m:oMath xmlns:m="http://schemas.openxmlformats.org/officeDocument/2006/math">
                    <m:r>
                      <a:rPr lang="it-IT" b="0" i="1" dirty="0" smtClean="0">
                        <a:latin typeface="Cambria Math" panose="02040503050406030204" pitchFamily="18" charset="0"/>
                      </a:rPr>
                      <m:t>∼</m:t>
                    </m:r>
                  </m:oMath>
                </a14:m>
                <a:r>
                  <a:rPr lang="en-US" dirty="0"/>
                  <a:t>6 GHz) cryo-cooled, distributed coupling linacs (</a:t>
                </a:r>
                <a14:m>
                  <m:oMath xmlns:m="http://schemas.openxmlformats.org/officeDocument/2006/math">
                    <m:r>
                      <a:rPr lang="it-IT" i="1">
                        <a:latin typeface="Cambria Math" panose="02040503050406030204" pitchFamily="18" charset="0"/>
                      </a:rPr>
                      <m:t>∼125 </m:t>
                    </m:r>
                    <m:r>
                      <m:rPr>
                        <m:sty m:val="p"/>
                      </m:rPr>
                      <a:rPr lang="it-IT">
                        <a:latin typeface="Cambria Math" panose="02040503050406030204" pitchFamily="18" charset="0"/>
                      </a:rPr>
                      <m:t>MV</m:t>
                    </m:r>
                    <m:r>
                      <a:rPr lang="it-IT">
                        <a:latin typeface="Cambria Math" panose="02040503050406030204" pitchFamily="18" charset="0"/>
                      </a:rPr>
                      <m:t>/</m:t>
                    </m:r>
                    <m:r>
                      <m:rPr>
                        <m:sty m:val="p"/>
                      </m:rPr>
                      <a:rPr lang="it-IT">
                        <a:latin typeface="Cambria Math" panose="02040503050406030204" pitchFamily="18" charset="0"/>
                      </a:rPr>
                      <m:t>m</m:t>
                    </m:r>
                  </m:oMath>
                </a14:m>
                <a:r>
                  <a:rPr lang="en-US" dirty="0"/>
                  <a:t>)</a:t>
                </a:r>
              </a:p>
            </p:txBody>
          </p:sp>
        </mc:Choice>
        <mc:Fallback>
          <p:sp>
            <p:nvSpPr>
              <p:cNvPr id="24" name="CasellaDiTesto 23">
                <a:extLst>
                  <a:ext uri="{FF2B5EF4-FFF2-40B4-BE49-F238E27FC236}">
                    <a16:creationId xmlns:a16="http://schemas.microsoft.com/office/drawing/2014/main" id="{674AB586-28CE-F5A3-F42C-30F7C57EA1C8}"/>
                  </a:ext>
                </a:extLst>
              </p:cNvPr>
              <p:cNvSpPr txBox="1">
                <a:spLocks noRot="1" noChangeAspect="1" noMove="1" noResize="1" noEditPoints="1" noAdjustHandles="1" noChangeArrowheads="1" noChangeShapeType="1" noTextEdit="1"/>
              </p:cNvSpPr>
              <p:nvPr/>
            </p:nvSpPr>
            <p:spPr>
              <a:xfrm>
                <a:off x="6192405" y="2791262"/>
                <a:ext cx="6323445" cy="1483548"/>
              </a:xfrm>
              <a:prstGeom prst="rect">
                <a:avLst/>
              </a:prstGeom>
              <a:blipFill>
                <a:blip r:embed="rId16"/>
                <a:stretch>
                  <a:fillRect l="-868" t="-2469" b="-57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28C0FF43-440A-0057-FE3C-EF66A87C1550}"/>
                  </a:ext>
                </a:extLst>
              </p:cNvPr>
              <p:cNvSpPr txBox="1"/>
              <p:nvPr/>
            </p:nvSpPr>
            <p:spPr>
              <a:xfrm>
                <a:off x="139645" y="2793988"/>
                <a:ext cx="5956355" cy="1754326"/>
              </a:xfrm>
              <a:prstGeom prst="rect">
                <a:avLst/>
              </a:prstGeom>
              <a:noFill/>
            </p:spPr>
            <p:txBody>
              <a:bodyPr wrap="square">
                <a:spAutoFit/>
              </a:bodyPr>
              <a:lstStyle/>
              <a:p>
                <a:r>
                  <a:rPr lang="en-US" b="1" dirty="0">
                    <a:solidFill>
                      <a:schemeClr val="accent1"/>
                    </a:solidFill>
                  </a:rPr>
                  <a:t>High gradient acceleration in RF Structures</a:t>
                </a:r>
              </a:p>
              <a:p>
                <a:pPr marL="285750" indent="-285750">
                  <a:buFont typeface="Arial" panose="020B0604020202020204" pitchFamily="34" charset="0"/>
                  <a:buChar char="•"/>
                </a:pPr>
                <a:r>
                  <a:rPr lang="en-US" b="1" dirty="0"/>
                  <a:t>Distributed coupling</a:t>
                </a:r>
                <a:r>
                  <a:rPr lang="en-US" dirty="0"/>
                  <a:t> linacs: use of guiding manifolds</a:t>
                </a:r>
                <a:endParaRPr lang="en-US" b="1" dirty="0">
                  <a:solidFill>
                    <a:srgbClr val="00B050"/>
                  </a:solidFill>
                </a:endParaRPr>
              </a:p>
              <a:p>
                <a:pPr marL="285750" indent="-285750">
                  <a:buFont typeface="Arial" panose="020B0604020202020204" pitchFamily="34" charset="0"/>
                  <a:buChar char="•"/>
                </a:pPr>
                <a:r>
                  <a:rPr lang="en-US" dirty="0"/>
                  <a:t>Optimized </a:t>
                </a:r>
                <a:r>
                  <a:rPr lang="en-US" b="1" dirty="0"/>
                  <a:t>cavity topology</a:t>
                </a:r>
                <a:r>
                  <a:rPr lang="en-US" dirty="0"/>
                  <a:t> to enhance the efficiency of acceleration</a:t>
                </a:r>
              </a:p>
              <a:p>
                <a:pPr marL="285750" indent="-285750">
                  <a:buFont typeface="Arial" panose="020B0604020202020204" pitchFamily="34" charset="0"/>
                  <a:buChar char="•"/>
                </a:pPr>
                <a:r>
                  <a:rPr lang="en-US" b="1" dirty="0"/>
                  <a:t>Cryogenic operation </a:t>
                </a:r>
                <a:r>
                  <a:rPr lang="en-US" dirty="0"/>
                  <a:t>(</a:t>
                </a:r>
                <a14:m>
                  <m:oMath xmlns:m="http://schemas.openxmlformats.org/officeDocument/2006/math">
                    <m:r>
                      <a:rPr lang="it-IT" b="0" i="1" smtClean="0"/>
                      <m:t>∼</m:t>
                    </m:r>
                  </m:oMath>
                </a14:m>
                <a:r>
                  <a:rPr lang="it-IT" b="0" i="0" dirty="0"/>
                  <a:t>77K</a:t>
                </a:r>
                <a:r>
                  <a:rPr lang="en-US" dirty="0"/>
                  <a:t>) to reduce the breakdown probability rates</a:t>
                </a:r>
              </a:p>
            </p:txBody>
          </p:sp>
        </mc:Choice>
        <mc:Fallback>
          <p:sp>
            <p:nvSpPr>
              <p:cNvPr id="28" name="CasellaDiTesto 27">
                <a:extLst>
                  <a:ext uri="{FF2B5EF4-FFF2-40B4-BE49-F238E27FC236}">
                    <a16:creationId xmlns:a16="http://schemas.microsoft.com/office/drawing/2014/main" id="{28C0FF43-440A-0057-FE3C-EF66A87C1550}"/>
                  </a:ext>
                </a:extLst>
              </p:cNvPr>
              <p:cNvSpPr txBox="1">
                <a:spLocks noRot="1" noChangeAspect="1" noMove="1" noResize="1" noEditPoints="1" noAdjustHandles="1" noChangeArrowheads="1" noChangeShapeType="1" noTextEdit="1"/>
              </p:cNvSpPr>
              <p:nvPr/>
            </p:nvSpPr>
            <p:spPr>
              <a:xfrm>
                <a:off x="139645" y="2793988"/>
                <a:ext cx="5956355" cy="1754326"/>
              </a:xfrm>
              <a:prstGeom prst="rect">
                <a:avLst/>
              </a:prstGeom>
              <a:blipFill>
                <a:blip r:embed="rId17"/>
                <a:stretch>
                  <a:fillRect l="-921" t="-1736" r="-716" b="-4514"/>
                </a:stretch>
              </a:blipFill>
            </p:spPr>
            <p:txBody>
              <a:bodyPr/>
              <a:lstStyle/>
              <a:p>
                <a:r>
                  <a:rPr lang="en-US">
                    <a:noFill/>
                  </a:rPr>
                  <a:t> </a:t>
                </a:r>
              </a:p>
            </p:txBody>
          </p:sp>
        </mc:Fallback>
      </mc:AlternateContent>
    </p:spTree>
    <p:extLst>
      <p:ext uri="{BB962C8B-B14F-4D97-AF65-F5344CB8AC3E}">
        <p14:creationId xmlns:p14="http://schemas.microsoft.com/office/powerpoint/2010/main" val="77090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A33DE0-3301-1024-460E-3B330F12BAEC}"/>
              </a:ext>
            </a:extLst>
          </p:cNvPr>
          <p:cNvSpPr>
            <a:spLocks noGrp="1"/>
          </p:cNvSpPr>
          <p:nvPr>
            <p:ph type="title"/>
          </p:nvPr>
        </p:nvSpPr>
        <p:spPr/>
        <p:txBody>
          <a:bodyPr/>
          <a:lstStyle/>
          <a:p>
            <a:r>
              <a:rPr lang="en-US" dirty="0"/>
              <a:t>Beam Brightness</a:t>
            </a:r>
          </a:p>
        </p:txBody>
      </p:sp>
      <p:sp>
        <p:nvSpPr>
          <p:cNvPr id="3" name="Segnaposto data 2">
            <a:extLst>
              <a:ext uri="{FF2B5EF4-FFF2-40B4-BE49-F238E27FC236}">
                <a16:creationId xmlns:a16="http://schemas.microsoft.com/office/drawing/2014/main" id="{B8C203B7-4E4C-4137-42B9-F97D085AE6BF}"/>
              </a:ext>
            </a:extLst>
          </p:cNvPr>
          <p:cNvSpPr>
            <a:spLocks noGrp="1"/>
          </p:cNvSpPr>
          <p:nvPr>
            <p:ph type="dt" sz="half" idx="10"/>
          </p:nvPr>
        </p:nvSpPr>
        <p:spPr/>
        <p:txBody>
          <a:bodyPr/>
          <a:lstStyle/>
          <a:p>
            <a:fld id="{A0E2FA76-88C5-F640-8681-A024AEFF50BD}" type="datetime1">
              <a:rPr lang="en-US" smtClean="0"/>
              <a:t>9/25/2023</a:t>
            </a:fld>
            <a:endParaRPr lang="en-US" dirty="0"/>
          </a:p>
        </p:txBody>
      </p:sp>
      <p:sp>
        <p:nvSpPr>
          <p:cNvPr id="4" name="Segnaposto piè di pagina 3">
            <a:extLst>
              <a:ext uri="{FF2B5EF4-FFF2-40B4-BE49-F238E27FC236}">
                <a16:creationId xmlns:a16="http://schemas.microsoft.com/office/drawing/2014/main" id="{DFFCDD0B-8CFC-36DF-CF80-13D72D9D2317}"/>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CC13ABBD-38B0-AF16-D968-AE39016E0EB9}"/>
              </a:ext>
            </a:extLst>
          </p:cNvPr>
          <p:cNvSpPr>
            <a:spLocks noGrp="1"/>
          </p:cNvSpPr>
          <p:nvPr>
            <p:ph type="sldNum" sz="quarter" idx="12"/>
          </p:nvPr>
        </p:nvSpPr>
        <p:spPr/>
        <p:txBody>
          <a:bodyPr/>
          <a:lstStyle/>
          <a:p>
            <a:fld id="{921CBE81-14BD-7343-B359-01BCBA3179F9}" type="slidenum">
              <a:rPr lang="en-US" smtClean="0"/>
              <a:t>5</a:t>
            </a:fld>
            <a:endParaRPr lang="en-US" dirty="0"/>
          </a:p>
        </p:txBody>
      </p:sp>
      <p:sp>
        <p:nvSpPr>
          <p:cNvPr id="6" name="CasellaDiTesto 5">
            <a:extLst>
              <a:ext uri="{FF2B5EF4-FFF2-40B4-BE49-F238E27FC236}">
                <a16:creationId xmlns:a16="http://schemas.microsoft.com/office/drawing/2014/main" id="{545346E1-9845-CC80-A2BD-E371A702F6CD}"/>
              </a:ext>
            </a:extLst>
          </p:cNvPr>
          <p:cNvSpPr txBox="1"/>
          <p:nvPr/>
        </p:nvSpPr>
        <p:spPr>
          <a:xfrm>
            <a:off x="6253641" y="2673765"/>
            <a:ext cx="3785136" cy="461665"/>
          </a:xfrm>
          <a:prstGeom prst="rect">
            <a:avLst/>
          </a:prstGeom>
          <a:noFill/>
        </p:spPr>
        <p:txBody>
          <a:bodyPr wrap="square">
            <a:spAutoFit/>
          </a:bodyPr>
          <a:lstStyle/>
          <a:p>
            <a:pPr algn="l"/>
            <a:r>
              <a:rPr lang="en-US" sz="1200" b="0" i="0" u="none" strike="noStrike" baseline="0" dirty="0">
                <a:latin typeface="Times New Roman" panose="02020603050405020304" pitchFamily="18" charset="0"/>
              </a:rPr>
              <a:t>M. Reiser, </a:t>
            </a:r>
            <a:r>
              <a:rPr lang="en-US" sz="1200" b="0" i="1" u="none" strike="noStrike" baseline="0" dirty="0">
                <a:latin typeface="Times New Roman" panose="02020603050405020304" pitchFamily="18" charset="0"/>
              </a:rPr>
              <a:t>Theory and Design of Charged Particle Beams,</a:t>
            </a:r>
          </a:p>
          <a:p>
            <a:pPr algn="l"/>
            <a:r>
              <a:rPr lang="en-US" sz="1200" b="0" i="0" u="none" strike="noStrike" baseline="0" dirty="0">
                <a:latin typeface="Times New Roman" panose="02020603050405020304" pitchFamily="18" charset="0"/>
              </a:rPr>
              <a:t>John Wiley &amp; Sons, New York, 1994</a:t>
            </a:r>
            <a:endParaRPr lang="en-US" sz="1200" dirty="0"/>
          </a:p>
        </p:txBody>
      </p:sp>
      <p:pic>
        <p:nvPicPr>
          <p:cNvPr id="7" name="Immagine 6">
            <a:extLst>
              <a:ext uri="{FF2B5EF4-FFF2-40B4-BE49-F238E27FC236}">
                <a16:creationId xmlns:a16="http://schemas.microsoft.com/office/drawing/2014/main" id="{AE80F355-B0B4-19A3-3D82-8F33E1268783}"/>
              </a:ext>
            </a:extLst>
          </p:cNvPr>
          <p:cNvPicPr>
            <a:picLocks noChangeAspect="1"/>
          </p:cNvPicPr>
          <p:nvPr/>
        </p:nvPicPr>
        <p:blipFill>
          <a:blip r:embed="rId3"/>
          <a:stretch>
            <a:fillRect/>
          </a:stretch>
        </p:blipFill>
        <p:spPr>
          <a:xfrm>
            <a:off x="2827627" y="2503882"/>
            <a:ext cx="3142875" cy="791829"/>
          </a:xfrm>
          <a:prstGeom prst="rect">
            <a:avLst/>
          </a:prstGeom>
        </p:spPr>
      </p:pic>
      <p:pic>
        <p:nvPicPr>
          <p:cNvPr id="8" name="Immagine 7">
            <a:extLst>
              <a:ext uri="{FF2B5EF4-FFF2-40B4-BE49-F238E27FC236}">
                <a16:creationId xmlns:a16="http://schemas.microsoft.com/office/drawing/2014/main" id="{73C075F0-0FD7-D0D6-AEAA-C9D37DEE6959}"/>
              </a:ext>
            </a:extLst>
          </p:cNvPr>
          <p:cNvPicPr>
            <a:picLocks noChangeAspect="1"/>
          </p:cNvPicPr>
          <p:nvPr/>
        </p:nvPicPr>
        <p:blipFill>
          <a:blip r:embed="rId4"/>
          <a:stretch>
            <a:fillRect/>
          </a:stretch>
        </p:blipFill>
        <p:spPr>
          <a:xfrm>
            <a:off x="724326" y="2548481"/>
            <a:ext cx="1895140" cy="751165"/>
          </a:xfrm>
          <a:prstGeom prst="rect">
            <a:avLst/>
          </a:prstGeom>
        </p:spPr>
      </p:pic>
      <mc:AlternateContent xmlns:mc="http://schemas.openxmlformats.org/markup-compatibility/2006">
        <mc:Choice xmlns:a14="http://schemas.microsoft.com/office/drawing/2010/main" Requires="a14">
          <p:sp>
            <p:nvSpPr>
              <p:cNvPr id="9" name="CasellaDiTesto 8">
                <a:extLst>
                  <a:ext uri="{FF2B5EF4-FFF2-40B4-BE49-F238E27FC236}">
                    <a16:creationId xmlns:a16="http://schemas.microsoft.com/office/drawing/2014/main" id="{8FB635A2-CABF-54A4-65E8-AA34DD2A70BA}"/>
                  </a:ext>
                </a:extLst>
              </p:cNvPr>
              <p:cNvSpPr txBox="1"/>
              <p:nvPr/>
            </p:nvSpPr>
            <p:spPr>
              <a:xfrm>
                <a:off x="128760" y="983097"/>
                <a:ext cx="9741381" cy="1499513"/>
              </a:xfrm>
              <a:prstGeom prst="rect">
                <a:avLst/>
              </a:prstGeom>
              <a:noFill/>
            </p:spPr>
            <p:txBody>
              <a:bodyPr wrap="square" rtlCol="0">
                <a:spAutoFit/>
              </a:bodyPr>
              <a:lstStyle/>
              <a:p>
                <a:pPr marL="285750" indent="-285750">
                  <a:buFont typeface="Arial" panose="020B0604020202020204" pitchFamily="34" charset="0"/>
                  <a:buChar char="•"/>
                </a:pPr>
                <a:r>
                  <a:rPr lang="en-US" dirty="0"/>
                  <a:t>The performance of advanced linac-based application relies on the high </a:t>
                </a:r>
                <a:r>
                  <a:rPr lang="en-US" b="1" dirty="0"/>
                  <a:t>beam brightness</a:t>
                </a:r>
                <a:r>
                  <a:rPr lang="en-US" dirty="0"/>
                  <a:t>: high </a:t>
                </a:r>
                <a:r>
                  <a:rPr lang="en-US" i="1" dirty="0"/>
                  <a:t>current</a:t>
                </a:r>
                <a:r>
                  <a:rPr lang="en-US" dirty="0"/>
                  <a:t>, low </a:t>
                </a:r>
                <a:r>
                  <a:rPr lang="en-US" i="1" dirty="0"/>
                  <a:t>transverse emittances</a:t>
                </a:r>
                <a:r>
                  <a:rPr lang="en-US" dirty="0"/>
                  <a:t> and narrow </a:t>
                </a:r>
                <a:r>
                  <a:rPr lang="en-US" i="1" dirty="0"/>
                  <a:t>energy spectrum</a:t>
                </a:r>
              </a:p>
              <a:p>
                <a:pPr marL="285750" indent="-285750">
                  <a:buFont typeface="Arial" panose="020B0604020202020204" pitchFamily="34" charset="0"/>
                  <a:buChar char="•"/>
                </a:pPr>
                <a:r>
                  <a:rPr lang="en-US" dirty="0"/>
                  <a:t>A demanding example</a:t>
                </a:r>
                <a:r>
                  <a:rPr lang="en-US" i="1" dirty="0"/>
                  <a:t>:</a:t>
                </a:r>
                <a:r>
                  <a:rPr lang="en-US" dirty="0"/>
                  <a:t> efficient </a:t>
                </a:r>
                <a:r>
                  <a:rPr lang="en-US" b="1" dirty="0"/>
                  <a:t>FEL radiation</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𝛾</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𝛾</m:t>
                        </m:r>
                      </m:e>
                    </m:d>
                    <m:r>
                      <a:rPr lang="en-US" i="1">
                        <a:latin typeface="Cambria Math" panose="02040503050406030204" pitchFamily="18" charset="0"/>
                      </a:rPr>
                      <m:t>&lt;</m:t>
                    </m:r>
                    <m:r>
                      <a:rPr lang="en-US" i="1">
                        <a:latin typeface="Cambria Math" panose="02040503050406030204" pitchFamily="18" charset="0"/>
                      </a:rPr>
                      <m:t>𝜌</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𝑛𝑥</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𝛾</m:t>
                        </m:r>
                      </m:e>
                    </m:d>
                    <m:r>
                      <a:rPr lang="en-US" i="1">
                        <a:latin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𝑟</m:t>
                        </m:r>
                      </m:sub>
                    </m:sSub>
                    <m:r>
                      <a:rPr lang="en-US" i="1">
                        <a:latin typeface="Cambria Math" panose="02040503050406030204" pitchFamily="18" charset="0"/>
                      </a:rPr>
                      <m:t>/4</m:t>
                    </m:r>
                    <m:r>
                      <a:rPr lang="en-US" i="1">
                        <a:latin typeface="Cambria Math" panose="02040503050406030204" pitchFamily="18" charset="0"/>
                      </a:rPr>
                      <m:t>𝜋</m:t>
                    </m:r>
                  </m:oMath>
                </a14:m>
                <a:r>
                  <a:rPr lang="en-US" dirty="0"/>
                  <a:t> where </a:t>
                </a:r>
                <a14:m>
                  <m:oMath xmlns:m="http://schemas.openxmlformats.org/officeDocument/2006/math">
                    <m:r>
                      <a:rPr lang="en-US" i="1">
                        <a:latin typeface="Cambria Math" panose="02040503050406030204" pitchFamily="18" charset="0"/>
                      </a:rPr>
                      <m:t>𝜌</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6</m:t>
                        </m:r>
                        <m:r>
                          <a:rPr lang="en-US" i="1">
                            <a:latin typeface="Cambria Math" panose="02040503050406030204" pitchFamily="18" charset="0"/>
                          </a:rPr>
                          <m:t>𝐷</m:t>
                        </m:r>
                      </m:sub>
                    </m:sSub>
                  </m:oMath>
                </a14:m>
                <a:r>
                  <a:rPr lang="en-US" dirty="0"/>
                  <a:t> is the </a:t>
                </a:r>
                <a:r>
                  <a:rPr lang="en-US" i="1" dirty="0"/>
                  <a:t>Pierce parameter</a:t>
                </a:r>
              </a:p>
              <a:p>
                <a:pPr marL="285750" indent="-285750">
                  <a:buFont typeface="Arial" panose="020B0604020202020204" pitchFamily="34" charset="0"/>
                  <a:buChar char="•"/>
                </a:pPr>
                <a:r>
                  <a:rPr lang="en-US" dirty="0"/>
                  <a:t>Brightness is hard to </a:t>
                </a:r>
                <a:r>
                  <a:rPr lang="en-US" b="1" dirty="0"/>
                  <a:t>preserve</a:t>
                </a:r>
                <a:r>
                  <a:rPr lang="en-US" dirty="0"/>
                  <a:t>: must be high at source and not diluted by the linac</a:t>
                </a:r>
              </a:p>
            </p:txBody>
          </p:sp>
        </mc:Choice>
        <mc:Fallback>
          <p:sp>
            <p:nvSpPr>
              <p:cNvPr id="9" name="CasellaDiTesto 8">
                <a:extLst>
                  <a:ext uri="{FF2B5EF4-FFF2-40B4-BE49-F238E27FC236}">
                    <a16:creationId xmlns:a16="http://schemas.microsoft.com/office/drawing/2014/main" id="{8FB635A2-CABF-54A4-65E8-AA34DD2A70BA}"/>
                  </a:ext>
                </a:extLst>
              </p:cNvPr>
              <p:cNvSpPr txBox="1">
                <a:spLocks noRot="1" noChangeAspect="1" noMove="1" noResize="1" noEditPoints="1" noAdjustHandles="1" noChangeArrowheads="1" noChangeShapeType="1" noTextEdit="1"/>
              </p:cNvSpPr>
              <p:nvPr/>
            </p:nvSpPr>
            <p:spPr>
              <a:xfrm>
                <a:off x="128760" y="983097"/>
                <a:ext cx="9741381" cy="1499513"/>
              </a:xfrm>
              <a:prstGeom prst="rect">
                <a:avLst/>
              </a:prstGeom>
              <a:blipFill>
                <a:blip r:embed="rId5"/>
                <a:stretch>
                  <a:fillRect l="-375" t="-2033" r="-438" b="-5691"/>
                </a:stretch>
              </a:blipFill>
            </p:spPr>
            <p:txBody>
              <a:bodyPr/>
              <a:lstStyle/>
              <a:p>
                <a:r>
                  <a:rPr lang="en-US">
                    <a:noFill/>
                  </a:rPr>
                  <a:t> </a:t>
                </a:r>
              </a:p>
            </p:txBody>
          </p:sp>
        </mc:Fallback>
      </mc:AlternateContent>
      <p:pic>
        <p:nvPicPr>
          <p:cNvPr id="10" name="Immagine 9">
            <a:extLst>
              <a:ext uri="{FF2B5EF4-FFF2-40B4-BE49-F238E27FC236}">
                <a16:creationId xmlns:a16="http://schemas.microsoft.com/office/drawing/2014/main" id="{3B40B926-0BCD-5C7E-6D06-81AEF8DADA0D}"/>
              </a:ext>
            </a:extLst>
          </p:cNvPr>
          <p:cNvPicPr>
            <a:picLocks noChangeAspect="1"/>
          </p:cNvPicPr>
          <p:nvPr/>
        </p:nvPicPr>
        <p:blipFill>
          <a:blip r:embed="rId6"/>
          <a:stretch>
            <a:fillRect/>
          </a:stretch>
        </p:blipFill>
        <p:spPr>
          <a:xfrm>
            <a:off x="9950210" y="985194"/>
            <a:ext cx="1869598" cy="1426726"/>
          </a:xfrm>
          <a:prstGeom prst="rect">
            <a:avLst/>
          </a:prstGeom>
        </p:spPr>
      </p:pic>
      <mc:AlternateContent xmlns:mc="http://schemas.openxmlformats.org/markup-compatibility/2006">
        <mc:Choice xmlns:a14="http://schemas.microsoft.com/office/drawing/2010/main" Requires="a14">
          <p:sp>
            <p:nvSpPr>
              <p:cNvPr id="15" name="CasellaDiTesto 14">
                <a:extLst>
                  <a:ext uri="{FF2B5EF4-FFF2-40B4-BE49-F238E27FC236}">
                    <a16:creationId xmlns:a16="http://schemas.microsoft.com/office/drawing/2014/main" id="{64F2133D-269D-F8B9-110A-6885ED38D910}"/>
                  </a:ext>
                </a:extLst>
              </p:cNvPr>
              <p:cNvSpPr txBox="1"/>
              <p:nvPr/>
            </p:nvSpPr>
            <p:spPr>
              <a:xfrm>
                <a:off x="128760" y="3506206"/>
                <a:ext cx="6927360" cy="2031325"/>
              </a:xfrm>
              <a:prstGeom prst="rect">
                <a:avLst/>
              </a:prstGeom>
              <a:noFill/>
            </p:spPr>
            <p:txBody>
              <a:bodyPr wrap="square" rtlCol="0">
                <a:spAutoFit/>
              </a:bodyPr>
              <a:lstStyle/>
              <a:p>
                <a:r>
                  <a:rPr lang="en-US" b="1" dirty="0">
                    <a:solidFill>
                      <a:schemeClr val="accent1"/>
                    </a:solidFill>
                  </a:rPr>
                  <a:t>RF photoinjectors: a “recipe” for high brightness </a:t>
                </a:r>
                <a14:m>
                  <m:oMath xmlns:m="http://schemas.openxmlformats.org/officeDocument/2006/math">
                    <m:sSup>
                      <m:sSupPr>
                        <m:ctrlPr>
                          <a:rPr lang="en-US" b="1" i="1" smtClean="0">
                            <a:solidFill>
                              <a:schemeClr val="accent1"/>
                            </a:solidFill>
                            <a:latin typeface="Cambria Math" panose="02040503050406030204" pitchFamily="18" charset="0"/>
                          </a:rPr>
                        </m:ctrlPr>
                      </m:sSupPr>
                      <m:e>
                        <m:r>
                          <a:rPr lang="en-US" b="1" i="1" smtClean="0">
                            <a:solidFill>
                              <a:schemeClr val="accent1"/>
                            </a:solidFill>
                            <a:latin typeface="Cambria Math" panose="02040503050406030204" pitchFamily="18" charset="0"/>
                          </a:rPr>
                          <m:t>𝒆</m:t>
                        </m:r>
                      </m:e>
                      <m:sup>
                        <m:r>
                          <a:rPr lang="en-US" b="1" i="1" smtClean="0">
                            <a:solidFill>
                              <a:schemeClr val="accent1"/>
                            </a:solidFill>
                            <a:latin typeface="Cambria Math" panose="02040503050406030204" pitchFamily="18" charset="0"/>
                          </a:rPr>
                          <m:t>−</m:t>
                        </m:r>
                      </m:sup>
                    </m:sSup>
                  </m:oMath>
                </a14:m>
                <a:r>
                  <a:rPr lang="en-US" b="1" dirty="0">
                    <a:solidFill>
                      <a:schemeClr val="accent1"/>
                    </a:solidFill>
                  </a:rPr>
                  <a:t> beams</a:t>
                </a:r>
              </a:p>
              <a:p>
                <a:pPr marL="285750" indent="-285750">
                  <a:buFont typeface="Arial" panose="020B0604020202020204" pitchFamily="34" charset="0"/>
                  <a:buChar char="•"/>
                </a:pPr>
                <a:r>
                  <a:rPr lang="en-US" b="1" dirty="0"/>
                  <a:t>Photo-emission</a:t>
                </a:r>
                <a:r>
                  <a:rPr lang="en-US" dirty="0"/>
                  <a:t>: UV, sub-</a:t>
                </a:r>
                <a:r>
                  <a:rPr lang="en-US" dirty="0" err="1"/>
                  <a:t>ps</a:t>
                </a:r>
                <a:r>
                  <a:rPr lang="en-US" dirty="0"/>
                  <a:t> laser pulse illuminating a metallic photo-cathode</a:t>
                </a:r>
              </a:p>
              <a:p>
                <a:pPr marL="285750" indent="-285750">
                  <a:buFont typeface="Arial" panose="020B0604020202020204" pitchFamily="34" charset="0"/>
                  <a:buChar char="•"/>
                </a:pPr>
                <a:r>
                  <a:rPr lang="en-US" b="1" dirty="0"/>
                  <a:t>Acceleration</a:t>
                </a:r>
                <a:r>
                  <a:rPr lang="en-US" dirty="0"/>
                  <a:t>: high field multi-cell standing wave RF cavity</a:t>
                </a:r>
              </a:p>
              <a:p>
                <a:pPr marL="285750" indent="-285750">
                  <a:buFont typeface="Arial" panose="020B0604020202020204" pitchFamily="34" charset="0"/>
                  <a:buChar char="•"/>
                </a:pPr>
                <a:r>
                  <a:rPr lang="en-US" b="1" dirty="0"/>
                  <a:t>Focusing</a:t>
                </a:r>
                <a:r>
                  <a:rPr lang="en-US" dirty="0"/>
                  <a:t>: a solenoid magnets controls emittance and </a:t>
                </a:r>
                <a:r>
                  <a:rPr lang="en-US" dirty="0" err="1"/>
                  <a:t>spotsize</a:t>
                </a:r>
                <a:endParaRPr lang="en-US" dirty="0"/>
              </a:p>
              <a:p>
                <a:pPr marL="285750" indent="-285750">
                  <a:buFont typeface="Arial" panose="020B0604020202020204" pitchFamily="34" charset="0"/>
                  <a:buChar char="•"/>
                </a:pPr>
                <a:r>
                  <a:rPr lang="en-US" b="1" dirty="0"/>
                  <a:t>Energy-boost</a:t>
                </a:r>
                <a:r>
                  <a:rPr lang="en-US" dirty="0"/>
                  <a:t>: matching to a linac where the beam experiences gentle focusing and emittance compensation</a:t>
                </a:r>
              </a:p>
            </p:txBody>
          </p:sp>
        </mc:Choice>
        <mc:Fallback>
          <p:sp>
            <p:nvSpPr>
              <p:cNvPr id="15" name="CasellaDiTesto 14">
                <a:extLst>
                  <a:ext uri="{FF2B5EF4-FFF2-40B4-BE49-F238E27FC236}">
                    <a16:creationId xmlns:a16="http://schemas.microsoft.com/office/drawing/2014/main" id="{64F2133D-269D-F8B9-110A-6885ED38D910}"/>
                  </a:ext>
                </a:extLst>
              </p:cNvPr>
              <p:cNvSpPr txBox="1">
                <a:spLocks noRot="1" noChangeAspect="1" noMove="1" noResize="1" noEditPoints="1" noAdjustHandles="1" noChangeArrowheads="1" noChangeShapeType="1" noTextEdit="1"/>
              </p:cNvSpPr>
              <p:nvPr/>
            </p:nvSpPr>
            <p:spPr>
              <a:xfrm>
                <a:off x="128760" y="3506206"/>
                <a:ext cx="6927360" cy="2031325"/>
              </a:xfrm>
              <a:prstGeom prst="rect">
                <a:avLst/>
              </a:prstGeom>
              <a:blipFill>
                <a:blip r:embed="rId7"/>
                <a:stretch>
                  <a:fillRect l="-704" t="-1502" r="-176" b="-3904"/>
                </a:stretch>
              </a:blipFill>
            </p:spPr>
            <p:txBody>
              <a:bodyPr/>
              <a:lstStyle/>
              <a:p>
                <a:r>
                  <a:rPr lang="en-US">
                    <a:noFill/>
                  </a:rPr>
                  <a:t> </a:t>
                </a:r>
              </a:p>
            </p:txBody>
          </p:sp>
        </mc:Fallback>
      </mc:AlternateContent>
      <p:pic>
        <p:nvPicPr>
          <p:cNvPr id="21" name="Immagine 20">
            <a:extLst>
              <a:ext uri="{FF2B5EF4-FFF2-40B4-BE49-F238E27FC236}">
                <a16:creationId xmlns:a16="http://schemas.microsoft.com/office/drawing/2014/main" id="{0AE0F9FA-8506-CAF3-D6A4-A443B3FAC6DA}"/>
              </a:ext>
            </a:extLst>
          </p:cNvPr>
          <p:cNvPicPr>
            <a:picLocks noChangeAspect="1"/>
          </p:cNvPicPr>
          <p:nvPr/>
        </p:nvPicPr>
        <p:blipFill>
          <a:blip r:embed="rId8"/>
          <a:stretch>
            <a:fillRect/>
          </a:stretch>
        </p:blipFill>
        <p:spPr>
          <a:xfrm>
            <a:off x="7148147" y="3506205"/>
            <a:ext cx="4942253" cy="1814449"/>
          </a:xfrm>
          <a:prstGeom prst="rect">
            <a:avLst/>
          </a:prstGeom>
        </p:spPr>
      </p:pic>
      <p:pic>
        <p:nvPicPr>
          <p:cNvPr id="25" name="Immagine 24">
            <a:extLst>
              <a:ext uri="{FF2B5EF4-FFF2-40B4-BE49-F238E27FC236}">
                <a16:creationId xmlns:a16="http://schemas.microsoft.com/office/drawing/2014/main" id="{19BDD5D6-807C-E413-23BF-5EF0645331A3}"/>
              </a:ext>
            </a:extLst>
          </p:cNvPr>
          <p:cNvPicPr>
            <a:picLocks noChangeAspect="1"/>
          </p:cNvPicPr>
          <p:nvPr/>
        </p:nvPicPr>
        <p:blipFill>
          <a:blip r:embed="rId9"/>
          <a:stretch>
            <a:fillRect/>
          </a:stretch>
        </p:blipFill>
        <p:spPr>
          <a:xfrm>
            <a:off x="493801" y="5701158"/>
            <a:ext cx="2917477" cy="671867"/>
          </a:xfrm>
          <a:prstGeom prst="rect">
            <a:avLst/>
          </a:prstGeom>
        </p:spPr>
      </p:pic>
      <p:pic>
        <p:nvPicPr>
          <p:cNvPr id="27" name="Immagine 26">
            <a:extLst>
              <a:ext uri="{FF2B5EF4-FFF2-40B4-BE49-F238E27FC236}">
                <a16:creationId xmlns:a16="http://schemas.microsoft.com/office/drawing/2014/main" id="{9DDAC00C-4FF8-CA43-112F-5A7BEACE275A}"/>
              </a:ext>
            </a:extLst>
          </p:cNvPr>
          <p:cNvPicPr>
            <a:picLocks noChangeAspect="1"/>
          </p:cNvPicPr>
          <p:nvPr/>
        </p:nvPicPr>
        <p:blipFill>
          <a:blip r:embed="rId10"/>
          <a:stretch>
            <a:fillRect/>
          </a:stretch>
        </p:blipFill>
        <p:spPr>
          <a:xfrm>
            <a:off x="3925566" y="5695320"/>
            <a:ext cx="3048501" cy="559415"/>
          </a:xfrm>
          <a:prstGeom prst="rect">
            <a:avLst/>
          </a:prstGeom>
        </p:spPr>
      </p:pic>
    </p:spTree>
    <p:extLst>
      <p:ext uri="{BB962C8B-B14F-4D97-AF65-F5344CB8AC3E}">
        <p14:creationId xmlns:p14="http://schemas.microsoft.com/office/powerpoint/2010/main" val="2853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3F47A1-5C1F-D838-6AB0-D4F5D5356142}"/>
              </a:ext>
            </a:extLst>
          </p:cNvPr>
          <p:cNvSpPr>
            <a:spLocks noGrp="1"/>
          </p:cNvSpPr>
          <p:nvPr>
            <p:ph type="title"/>
          </p:nvPr>
        </p:nvSpPr>
        <p:spPr/>
        <p:txBody>
          <a:bodyPr/>
          <a:lstStyle/>
          <a:p>
            <a:r>
              <a:rPr lang="en-US" dirty="0"/>
              <a:t>How to Improve the Brightness at Source?</a:t>
            </a:r>
          </a:p>
        </p:txBody>
      </p:sp>
      <p:sp>
        <p:nvSpPr>
          <p:cNvPr id="3" name="Segnaposto data 2">
            <a:extLst>
              <a:ext uri="{FF2B5EF4-FFF2-40B4-BE49-F238E27FC236}">
                <a16:creationId xmlns:a16="http://schemas.microsoft.com/office/drawing/2014/main" id="{C4912E3B-3BB5-9391-F52F-F99A2A1C42B0}"/>
              </a:ext>
            </a:extLst>
          </p:cNvPr>
          <p:cNvSpPr>
            <a:spLocks noGrp="1"/>
          </p:cNvSpPr>
          <p:nvPr>
            <p:ph type="dt" sz="half" idx="10"/>
          </p:nvPr>
        </p:nvSpPr>
        <p:spPr/>
        <p:txBody>
          <a:bodyPr/>
          <a:lstStyle/>
          <a:p>
            <a:fld id="{A0E2FA76-88C5-F640-8681-A024AEFF50BD}" type="datetime1">
              <a:rPr lang="en-US" smtClean="0"/>
              <a:t>9/26/2023</a:t>
            </a:fld>
            <a:endParaRPr lang="en-US" dirty="0"/>
          </a:p>
        </p:txBody>
      </p:sp>
      <p:sp>
        <p:nvSpPr>
          <p:cNvPr id="4" name="Segnaposto piè di pagina 3">
            <a:extLst>
              <a:ext uri="{FF2B5EF4-FFF2-40B4-BE49-F238E27FC236}">
                <a16:creationId xmlns:a16="http://schemas.microsoft.com/office/drawing/2014/main" id="{E94EEA0D-063E-4D54-A812-0B678243E6AD}"/>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8632F956-CEE0-84F6-2FE6-331477EC0E1C}"/>
              </a:ext>
            </a:extLst>
          </p:cNvPr>
          <p:cNvSpPr>
            <a:spLocks noGrp="1"/>
          </p:cNvSpPr>
          <p:nvPr>
            <p:ph type="sldNum" sz="quarter" idx="12"/>
          </p:nvPr>
        </p:nvSpPr>
        <p:spPr/>
        <p:txBody>
          <a:bodyPr/>
          <a:lstStyle/>
          <a:p>
            <a:fld id="{921CBE81-14BD-7343-B359-01BCBA3179F9}" type="slidenum">
              <a:rPr lang="en-US" smtClean="0"/>
              <a:t>6</a:t>
            </a:fld>
            <a:endParaRPr lang="en-US" dirty="0"/>
          </a:p>
        </p:txBody>
      </p:sp>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349E2B86-E729-1F57-4CE8-ACBC99C5EDA6}"/>
                  </a:ext>
                </a:extLst>
              </p:cNvPr>
              <p:cNvSpPr txBox="1"/>
              <p:nvPr/>
            </p:nvSpPr>
            <p:spPr>
              <a:xfrm>
                <a:off x="134593" y="2879072"/>
                <a:ext cx="5994401" cy="2031325"/>
              </a:xfrm>
              <a:prstGeom prst="rect">
                <a:avLst/>
              </a:prstGeom>
              <a:noFill/>
            </p:spPr>
            <p:txBody>
              <a:bodyPr wrap="square" rtlCol="0">
                <a:spAutoFit/>
              </a:bodyPr>
              <a:lstStyle/>
              <a:p>
                <a:r>
                  <a:rPr lang="en-US" b="1" dirty="0">
                    <a:solidFill>
                      <a:schemeClr val="accent1"/>
                    </a:solidFill>
                  </a:rPr>
                  <a:t>Additional knobs</a:t>
                </a:r>
              </a:p>
              <a:p>
                <a:pPr marL="285750" indent="-285750">
                  <a:buFont typeface="Arial" panose="020B0604020202020204" pitchFamily="34" charset="0"/>
                  <a:buChar char="•"/>
                </a:pPr>
                <a:r>
                  <a:rPr lang="en-US" dirty="0"/>
                  <a:t>Maximum achievable current density: high </a:t>
                </a:r>
                <a:r>
                  <a:rPr lang="en-US" b="1" dirty="0"/>
                  <a:t>launch</a:t>
                </a:r>
                <a:r>
                  <a:rPr lang="en-US" dirty="0"/>
                  <a:t> </a:t>
                </a:r>
                <a:r>
                  <a:rPr lang="en-US" b="1" dirty="0"/>
                  <a:t>field </a:t>
                </a:r>
                <a:r>
                  <a:rPr lang="en-US" dirty="0"/>
                  <a:t>at cathode</a:t>
                </a:r>
              </a:p>
              <a:p>
                <a:pPr marL="285750" indent="-285750">
                  <a:buFont typeface="Arial" panose="020B0604020202020204" pitchFamily="34" charset="0"/>
                  <a:buChar char="•"/>
                </a:pPr>
                <a:r>
                  <a:rPr lang="en-US" b="1" dirty="0"/>
                  <a:t>Laser wavelength </a:t>
                </a:r>
                <a:r>
                  <a:rPr lang="en-US" dirty="0"/>
                  <a:t>tuning: for </a:t>
                </a:r>
                <a14:m>
                  <m:oMath xmlns:m="http://schemas.openxmlformats.org/officeDocument/2006/math">
                    <m:r>
                      <a:rPr lang="it-IT" b="0" i="1" smtClean="0">
                        <a:latin typeface="Cambria Math" panose="02040503050406030204" pitchFamily="18" charset="0"/>
                      </a:rPr>
                      <m:t>ℏ</m:t>
                    </m:r>
                    <m:r>
                      <a:rPr lang="it-IT" b="0" i="1" smtClean="0">
                        <a:latin typeface="Cambria Math" panose="02040503050406030204" pitchFamily="18" charset="0"/>
                      </a:rPr>
                      <m:t>𝜔</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𝜙</m:t>
                        </m:r>
                      </m:e>
                      <m:sub>
                        <m:r>
                          <m:rPr>
                            <m:sty m:val="p"/>
                          </m:rPr>
                          <a:rPr lang="it-IT" b="0" i="0" smtClean="0">
                            <a:latin typeface="Cambria Math" panose="02040503050406030204" pitchFamily="18" charset="0"/>
                          </a:rPr>
                          <m:t>eff</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𝑐</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𝑚</m:t>
                        </m:r>
                      </m:sub>
                    </m:sSub>
                  </m:oMath>
                </a14:m>
                <a:r>
                  <a:rPr lang="en-US" dirty="0"/>
                  <a:t> (physical material temperature)</a:t>
                </a:r>
              </a:p>
              <a:p>
                <a:pPr marL="285750" indent="-285750">
                  <a:buFont typeface="Arial" panose="020B0604020202020204" pitchFamily="34" charset="0"/>
                  <a:buChar char="•"/>
                </a:pPr>
                <a:r>
                  <a:rPr lang="en-US" b="1" dirty="0"/>
                  <a:t>Materials</a:t>
                </a:r>
                <a:r>
                  <a:rPr lang="en-US" dirty="0"/>
                  <a:t>: novel photo-cathodes with enhanced performance</a:t>
                </a:r>
              </a:p>
            </p:txBody>
          </p:sp>
        </mc:Choice>
        <mc:Fallback>
          <p:sp>
            <p:nvSpPr>
              <p:cNvPr id="6" name="CasellaDiTesto 5">
                <a:extLst>
                  <a:ext uri="{FF2B5EF4-FFF2-40B4-BE49-F238E27FC236}">
                    <a16:creationId xmlns:a16="http://schemas.microsoft.com/office/drawing/2014/main" id="{349E2B86-E729-1F57-4CE8-ACBC99C5EDA6}"/>
                  </a:ext>
                </a:extLst>
              </p:cNvPr>
              <p:cNvSpPr txBox="1">
                <a:spLocks noRot="1" noChangeAspect="1" noMove="1" noResize="1" noEditPoints="1" noAdjustHandles="1" noChangeArrowheads="1" noChangeShapeType="1" noTextEdit="1"/>
              </p:cNvSpPr>
              <p:nvPr/>
            </p:nvSpPr>
            <p:spPr>
              <a:xfrm>
                <a:off x="134593" y="2879072"/>
                <a:ext cx="5994401" cy="2031325"/>
              </a:xfrm>
              <a:prstGeom prst="rect">
                <a:avLst/>
              </a:prstGeom>
              <a:blipFill>
                <a:blip r:embed="rId3"/>
                <a:stretch>
                  <a:fillRect l="-814" t="-1497" b="-3593"/>
                </a:stretch>
              </a:blipFill>
            </p:spPr>
            <p:txBody>
              <a:bodyPr/>
              <a:lstStyle/>
              <a:p>
                <a:r>
                  <a:rPr lang="en-US">
                    <a:noFill/>
                  </a:rPr>
                  <a:t> </a:t>
                </a:r>
              </a:p>
            </p:txBody>
          </p:sp>
        </mc:Fallback>
      </mc:AlternateContent>
      <p:pic>
        <p:nvPicPr>
          <p:cNvPr id="10" name="Immagine 9">
            <a:extLst>
              <a:ext uri="{FF2B5EF4-FFF2-40B4-BE49-F238E27FC236}">
                <a16:creationId xmlns:a16="http://schemas.microsoft.com/office/drawing/2014/main" id="{449ECA96-4EE8-04A2-92E2-910844AABD56}"/>
              </a:ext>
            </a:extLst>
          </p:cNvPr>
          <p:cNvPicPr>
            <a:picLocks noChangeAspect="1"/>
          </p:cNvPicPr>
          <p:nvPr/>
        </p:nvPicPr>
        <p:blipFill rotWithShape="1">
          <a:blip r:embed="rId4"/>
          <a:srcRect l="51119"/>
          <a:stretch/>
        </p:blipFill>
        <p:spPr>
          <a:xfrm>
            <a:off x="7961376" y="3536863"/>
            <a:ext cx="3689224" cy="2450386"/>
          </a:xfrm>
          <a:prstGeom prst="rect">
            <a:avLst/>
          </a:prstGeom>
        </p:spPr>
      </p:pic>
      <p:grpSp>
        <p:nvGrpSpPr>
          <p:cNvPr id="25" name="Gruppo 24">
            <a:extLst>
              <a:ext uri="{FF2B5EF4-FFF2-40B4-BE49-F238E27FC236}">
                <a16:creationId xmlns:a16="http://schemas.microsoft.com/office/drawing/2014/main" id="{3C844A21-EC7F-C3FB-4063-D9E6F682A93C}"/>
              </a:ext>
            </a:extLst>
          </p:cNvPr>
          <p:cNvGrpSpPr/>
          <p:nvPr/>
        </p:nvGrpSpPr>
        <p:grpSpPr>
          <a:xfrm>
            <a:off x="526886" y="4613775"/>
            <a:ext cx="6227909" cy="1594667"/>
            <a:chOff x="5362996" y="1793747"/>
            <a:chExt cx="6227909" cy="1594667"/>
          </a:xfrm>
        </p:grpSpPr>
        <p:cxnSp>
          <p:nvCxnSpPr>
            <p:cNvPr id="15" name="Connettore 2 14">
              <a:extLst>
                <a:ext uri="{FF2B5EF4-FFF2-40B4-BE49-F238E27FC236}">
                  <a16:creationId xmlns:a16="http://schemas.microsoft.com/office/drawing/2014/main" id="{A38F7A79-A7C0-B9E7-4490-96E4D0640460}"/>
                </a:ext>
              </a:extLst>
            </p:cNvPr>
            <p:cNvCxnSpPr/>
            <p:nvPr/>
          </p:nvCxnSpPr>
          <p:spPr>
            <a:xfrm flipV="1">
              <a:off x="9783044" y="2134800"/>
              <a:ext cx="377371" cy="320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CasellaDiTesto 15">
                  <a:extLst>
                    <a:ext uri="{FF2B5EF4-FFF2-40B4-BE49-F238E27FC236}">
                      <a16:creationId xmlns:a16="http://schemas.microsoft.com/office/drawing/2014/main" id="{0B525F30-9650-22B0-75B7-D8C6795912CA}"/>
                    </a:ext>
                  </a:extLst>
                </p:cNvPr>
                <p:cNvSpPr txBox="1"/>
                <p:nvPr/>
              </p:nvSpPr>
              <p:spPr>
                <a:xfrm>
                  <a:off x="9341191" y="1793747"/>
                  <a:ext cx="2249714"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it-IT" b="0" i="1" smtClean="0">
                                <a:solidFill>
                                  <a:schemeClr val="accent1"/>
                                </a:solidFill>
                                <a:latin typeface="Cambria Math" panose="02040503050406030204" pitchFamily="18" charset="0"/>
                              </a:rPr>
                            </m:ctrlPr>
                          </m:sSubPr>
                          <m:e>
                            <m:r>
                              <a:rPr lang="it-IT" b="0" i="1" smtClean="0">
                                <a:solidFill>
                                  <a:schemeClr val="accent1"/>
                                </a:solidFill>
                                <a:latin typeface="Cambria Math" panose="02040503050406030204" pitchFamily="18" charset="0"/>
                              </a:rPr>
                              <m:t>∝</m:t>
                            </m:r>
                            <m:r>
                              <a:rPr lang="it-IT" b="0" i="1" smtClean="0">
                                <a:solidFill>
                                  <a:schemeClr val="accent1"/>
                                </a:solidFill>
                                <a:latin typeface="Cambria Math" panose="02040503050406030204" pitchFamily="18" charset="0"/>
                              </a:rPr>
                              <m:t>𝐽</m:t>
                            </m:r>
                          </m:e>
                          <m:sub>
                            <m:r>
                              <m:rPr>
                                <m:sty m:val="p"/>
                              </m:rPr>
                              <a:rPr lang="it-IT" b="0" i="0" smtClean="0">
                                <a:solidFill>
                                  <a:schemeClr val="accent1"/>
                                </a:solidFill>
                                <a:latin typeface="Cambria Math" panose="02040503050406030204" pitchFamily="18" charset="0"/>
                              </a:rPr>
                              <m:t>max</m:t>
                            </m:r>
                          </m:sub>
                        </m:sSub>
                      </m:oMath>
                    </m:oMathPara>
                  </a14:m>
                  <a:endParaRPr lang="en-US" dirty="0">
                    <a:solidFill>
                      <a:schemeClr val="accent1"/>
                    </a:solidFill>
                  </a:endParaRPr>
                </a:p>
              </p:txBody>
            </p:sp>
          </mc:Choice>
          <mc:Fallback>
            <p:sp>
              <p:nvSpPr>
                <p:cNvPr id="16" name="CasellaDiTesto 15">
                  <a:extLst>
                    <a:ext uri="{FF2B5EF4-FFF2-40B4-BE49-F238E27FC236}">
                      <a16:creationId xmlns:a16="http://schemas.microsoft.com/office/drawing/2014/main" id="{0B525F30-9650-22B0-75B7-D8C6795912CA}"/>
                    </a:ext>
                  </a:extLst>
                </p:cNvPr>
                <p:cNvSpPr txBox="1">
                  <a:spLocks noRot="1" noChangeAspect="1" noMove="1" noResize="1" noEditPoints="1" noAdjustHandles="1" noChangeArrowheads="1" noChangeShapeType="1" noTextEdit="1"/>
                </p:cNvSpPr>
                <p:nvPr/>
              </p:nvSpPr>
              <p:spPr>
                <a:xfrm>
                  <a:off x="9341191" y="1793747"/>
                  <a:ext cx="2249714" cy="369332"/>
                </a:xfrm>
                <a:prstGeom prst="rect">
                  <a:avLst/>
                </a:prstGeom>
                <a:blipFill>
                  <a:blip r:embed="rId5"/>
                  <a:stretch>
                    <a:fillRect b="-11667"/>
                  </a:stretch>
                </a:blipFill>
              </p:spPr>
              <p:txBody>
                <a:bodyPr/>
                <a:lstStyle/>
                <a:p>
                  <a:r>
                    <a:rPr lang="en-US">
                      <a:noFill/>
                    </a:rPr>
                    <a:t> </a:t>
                  </a:r>
                </a:p>
              </p:txBody>
            </p:sp>
          </mc:Fallback>
        </mc:AlternateContent>
        <p:grpSp>
          <p:nvGrpSpPr>
            <p:cNvPr id="18" name="Gruppo 17">
              <a:extLst>
                <a:ext uri="{FF2B5EF4-FFF2-40B4-BE49-F238E27FC236}">
                  <a16:creationId xmlns:a16="http://schemas.microsoft.com/office/drawing/2014/main" id="{AE8C5A0A-AB9F-3043-067F-D484385C54C5}"/>
                </a:ext>
              </a:extLst>
            </p:cNvPr>
            <p:cNvGrpSpPr/>
            <p:nvPr/>
          </p:nvGrpSpPr>
          <p:grpSpPr>
            <a:xfrm>
              <a:off x="5362996" y="2412068"/>
              <a:ext cx="5103052" cy="976346"/>
              <a:chOff x="5362996" y="2412068"/>
              <a:chExt cx="5103052" cy="976346"/>
            </a:xfrm>
          </p:grpSpPr>
          <p:grpSp>
            <p:nvGrpSpPr>
              <p:cNvPr id="13" name="Gruppo 12">
                <a:extLst>
                  <a:ext uri="{FF2B5EF4-FFF2-40B4-BE49-F238E27FC236}">
                    <a16:creationId xmlns:a16="http://schemas.microsoft.com/office/drawing/2014/main" id="{B1096B7C-8401-7925-1CF7-E998B914B1DD}"/>
                  </a:ext>
                </a:extLst>
              </p:cNvPr>
              <p:cNvGrpSpPr/>
              <p:nvPr/>
            </p:nvGrpSpPr>
            <p:grpSpPr>
              <a:xfrm>
                <a:off x="5769556" y="2426255"/>
                <a:ext cx="4696492" cy="962159"/>
                <a:chOff x="2439360" y="1373124"/>
                <a:chExt cx="4696492" cy="962159"/>
              </a:xfrm>
            </p:grpSpPr>
            <p:pic>
              <p:nvPicPr>
                <p:cNvPr id="8" name="Immagine 7">
                  <a:extLst>
                    <a:ext uri="{FF2B5EF4-FFF2-40B4-BE49-F238E27FC236}">
                      <a16:creationId xmlns:a16="http://schemas.microsoft.com/office/drawing/2014/main" id="{DD13235C-26FD-17D0-8CAC-D3F0CD809BE2}"/>
                    </a:ext>
                  </a:extLst>
                </p:cNvPr>
                <p:cNvPicPr>
                  <a:picLocks noChangeAspect="1"/>
                </p:cNvPicPr>
                <p:nvPr/>
              </p:nvPicPr>
              <p:blipFill rotWithShape="1">
                <a:blip r:embed="rId6"/>
                <a:srcRect l="37325" r="-3285"/>
                <a:stretch/>
              </p:blipFill>
              <p:spPr>
                <a:xfrm>
                  <a:off x="2439360" y="1373124"/>
                  <a:ext cx="2061029" cy="962159"/>
                </a:xfrm>
                <a:prstGeom prst="rect">
                  <a:avLst/>
                </a:prstGeom>
              </p:spPr>
            </p:pic>
            <p:pic>
              <p:nvPicPr>
                <p:cNvPr id="12" name="Immagine 11">
                  <a:extLst>
                    <a:ext uri="{FF2B5EF4-FFF2-40B4-BE49-F238E27FC236}">
                      <a16:creationId xmlns:a16="http://schemas.microsoft.com/office/drawing/2014/main" id="{F156B6D0-F5B4-4102-503E-02016AB185D9}"/>
                    </a:ext>
                  </a:extLst>
                </p:cNvPr>
                <p:cNvPicPr>
                  <a:picLocks noChangeAspect="1"/>
                </p:cNvPicPr>
                <p:nvPr/>
              </p:nvPicPr>
              <p:blipFill>
                <a:blip r:embed="rId7"/>
                <a:stretch>
                  <a:fillRect/>
                </a:stretch>
              </p:blipFill>
              <p:spPr>
                <a:xfrm>
                  <a:off x="4420848" y="1401703"/>
                  <a:ext cx="2715004" cy="933580"/>
                </a:xfrm>
                <a:prstGeom prst="rect">
                  <a:avLst/>
                </a:prstGeom>
              </p:spPr>
            </p:pic>
          </p:grpSp>
          <p:pic>
            <p:nvPicPr>
              <p:cNvPr id="17" name="Immagine 16">
                <a:extLst>
                  <a:ext uri="{FF2B5EF4-FFF2-40B4-BE49-F238E27FC236}">
                    <a16:creationId xmlns:a16="http://schemas.microsoft.com/office/drawing/2014/main" id="{53277E0A-82A1-5040-610A-706996B26AC7}"/>
                  </a:ext>
                </a:extLst>
              </p:cNvPr>
              <p:cNvPicPr>
                <a:picLocks noChangeAspect="1"/>
              </p:cNvPicPr>
              <p:nvPr/>
            </p:nvPicPr>
            <p:blipFill rotWithShape="1">
              <a:blip r:embed="rId6"/>
              <a:srcRect l="2" r="86987"/>
              <a:stretch/>
            </p:blipFill>
            <p:spPr>
              <a:xfrm>
                <a:off x="5362996" y="2412068"/>
                <a:ext cx="406560" cy="962159"/>
              </a:xfrm>
              <a:prstGeom prst="rect">
                <a:avLst/>
              </a:prstGeom>
            </p:spPr>
          </p:pic>
        </p:grpSp>
      </p:grpSp>
      <mc:AlternateContent xmlns:mc="http://schemas.openxmlformats.org/markup-compatibility/2006">
        <mc:Choice xmlns:a14="http://schemas.microsoft.com/office/drawing/2010/main" Requires="a14">
          <p:sp>
            <p:nvSpPr>
              <p:cNvPr id="20" name="CasellaDiTesto 19">
                <a:extLst>
                  <a:ext uri="{FF2B5EF4-FFF2-40B4-BE49-F238E27FC236}">
                    <a16:creationId xmlns:a16="http://schemas.microsoft.com/office/drawing/2014/main" id="{791C928C-6DD5-E618-16B8-C9635E8CC7C9}"/>
                  </a:ext>
                </a:extLst>
              </p:cNvPr>
              <p:cNvSpPr txBox="1"/>
              <p:nvPr/>
            </p:nvSpPr>
            <p:spPr>
              <a:xfrm>
                <a:off x="101600" y="1014373"/>
                <a:ext cx="7458872" cy="369332"/>
              </a:xfrm>
              <a:prstGeom prst="rect">
                <a:avLst/>
              </a:prstGeom>
              <a:noFill/>
            </p:spPr>
            <p:txBody>
              <a:bodyPr wrap="square" rtlCol="0">
                <a:spAutoFit/>
              </a:bodyPr>
              <a:lstStyle/>
              <a:p>
                <a:pPr marL="285750" indent="-285750">
                  <a:buFont typeface="Arial" panose="020B0604020202020204" pitchFamily="34" charset="0"/>
                  <a:buChar char="•"/>
                </a:pPr>
                <a:r>
                  <a:rPr lang="it-IT" dirty="0"/>
                  <a:t>Effective temperature (MTE) and QE </a:t>
                </a:r>
                <a:r>
                  <a:rPr lang="it-IT" b="1" dirty="0"/>
                  <a:t>trade-off</a:t>
                </a:r>
                <a:r>
                  <a:rPr lang="it-IT" dirty="0"/>
                  <a:t>: for </a:t>
                </a:r>
                <a14:m>
                  <m:oMath xmlns:m="http://schemas.openxmlformats.org/officeDocument/2006/math">
                    <m:r>
                      <a:rPr lang="it-IT" b="0" i="1" smtClean="0">
                        <a:latin typeface="Cambria Math" panose="02040503050406030204" pitchFamily="18" charset="0"/>
                      </a:rPr>
                      <m:t>ℏ</m:t>
                    </m:r>
                    <m:r>
                      <a:rPr lang="it-IT" b="0" i="1" smtClean="0">
                        <a:latin typeface="Cambria Math" panose="02040503050406030204" pitchFamily="18" charset="0"/>
                      </a:rPr>
                      <m:t>𝜔</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𝜙</m:t>
                        </m:r>
                      </m:e>
                      <m:sub>
                        <m:r>
                          <m:rPr>
                            <m:sty m:val="p"/>
                          </m:rPr>
                          <a:rPr lang="it-IT" b="0" i="0" smtClean="0">
                            <a:latin typeface="Cambria Math" panose="02040503050406030204" pitchFamily="18" charset="0"/>
                          </a:rPr>
                          <m:t>eff</m:t>
                        </m:r>
                      </m:sub>
                    </m:sSub>
                  </m:oMath>
                </a14:m>
                <a:endParaRPr lang="en-US" dirty="0"/>
              </a:p>
            </p:txBody>
          </p:sp>
        </mc:Choice>
        <mc:Fallback>
          <p:sp>
            <p:nvSpPr>
              <p:cNvPr id="20" name="CasellaDiTesto 19">
                <a:extLst>
                  <a:ext uri="{FF2B5EF4-FFF2-40B4-BE49-F238E27FC236}">
                    <a16:creationId xmlns:a16="http://schemas.microsoft.com/office/drawing/2014/main" id="{791C928C-6DD5-E618-16B8-C9635E8CC7C9}"/>
                  </a:ext>
                </a:extLst>
              </p:cNvPr>
              <p:cNvSpPr txBox="1">
                <a:spLocks noRot="1" noChangeAspect="1" noMove="1" noResize="1" noEditPoints="1" noAdjustHandles="1" noChangeArrowheads="1" noChangeShapeType="1" noTextEdit="1"/>
              </p:cNvSpPr>
              <p:nvPr/>
            </p:nvSpPr>
            <p:spPr>
              <a:xfrm>
                <a:off x="101600" y="1014373"/>
                <a:ext cx="7458872" cy="369332"/>
              </a:xfrm>
              <a:prstGeom prst="rect">
                <a:avLst/>
              </a:prstGeom>
              <a:blipFill>
                <a:blip r:embed="rId8"/>
                <a:stretch>
                  <a:fillRect l="-572" t="-8197" b="-24590"/>
                </a:stretch>
              </a:blipFill>
            </p:spPr>
            <p:txBody>
              <a:bodyPr/>
              <a:lstStyle/>
              <a:p>
                <a:r>
                  <a:rPr lang="en-US">
                    <a:noFill/>
                  </a:rPr>
                  <a:t> </a:t>
                </a:r>
              </a:p>
            </p:txBody>
          </p:sp>
        </mc:Fallback>
      </mc:AlternateContent>
      <p:pic>
        <p:nvPicPr>
          <p:cNvPr id="22" name="Immagine 21">
            <a:extLst>
              <a:ext uri="{FF2B5EF4-FFF2-40B4-BE49-F238E27FC236}">
                <a16:creationId xmlns:a16="http://schemas.microsoft.com/office/drawing/2014/main" id="{287F18E2-81DA-C815-619A-3A484B591B5D}"/>
              </a:ext>
            </a:extLst>
          </p:cNvPr>
          <p:cNvPicPr>
            <a:picLocks noChangeAspect="1"/>
          </p:cNvPicPr>
          <p:nvPr/>
        </p:nvPicPr>
        <p:blipFill>
          <a:blip r:embed="rId9"/>
          <a:stretch>
            <a:fillRect/>
          </a:stretch>
        </p:blipFill>
        <p:spPr>
          <a:xfrm>
            <a:off x="460364" y="1333327"/>
            <a:ext cx="3641339" cy="1290171"/>
          </a:xfrm>
          <a:prstGeom prst="rect">
            <a:avLst/>
          </a:prstGeom>
        </p:spPr>
      </p:pic>
      <p:pic>
        <p:nvPicPr>
          <p:cNvPr id="23" name="Immagine 22">
            <a:extLst>
              <a:ext uri="{FF2B5EF4-FFF2-40B4-BE49-F238E27FC236}">
                <a16:creationId xmlns:a16="http://schemas.microsoft.com/office/drawing/2014/main" id="{68145274-0C67-50CD-6B4D-B024B6ECCB0E}"/>
              </a:ext>
            </a:extLst>
          </p:cNvPr>
          <p:cNvPicPr>
            <a:picLocks noChangeAspect="1"/>
          </p:cNvPicPr>
          <p:nvPr/>
        </p:nvPicPr>
        <p:blipFill>
          <a:blip r:embed="rId10"/>
          <a:stretch>
            <a:fillRect/>
          </a:stretch>
        </p:blipFill>
        <p:spPr>
          <a:xfrm>
            <a:off x="8283279" y="5985338"/>
            <a:ext cx="3143838" cy="410894"/>
          </a:xfrm>
          <a:prstGeom prst="rect">
            <a:avLst/>
          </a:prstGeom>
        </p:spPr>
      </p:pic>
      <p:pic>
        <p:nvPicPr>
          <p:cNvPr id="24" name="Immagine 23">
            <a:extLst>
              <a:ext uri="{FF2B5EF4-FFF2-40B4-BE49-F238E27FC236}">
                <a16:creationId xmlns:a16="http://schemas.microsoft.com/office/drawing/2014/main" id="{3B56025B-47EA-6B87-ECC8-C80FA6B9249F}"/>
              </a:ext>
            </a:extLst>
          </p:cNvPr>
          <p:cNvPicPr>
            <a:picLocks noChangeAspect="1"/>
          </p:cNvPicPr>
          <p:nvPr/>
        </p:nvPicPr>
        <p:blipFill rotWithShape="1">
          <a:blip r:embed="rId11"/>
          <a:srcRect t="4200"/>
          <a:stretch/>
        </p:blipFill>
        <p:spPr>
          <a:xfrm>
            <a:off x="3635431" y="2191519"/>
            <a:ext cx="3000375" cy="479063"/>
          </a:xfrm>
          <a:prstGeom prst="rect">
            <a:avLst/>
          </a:prstGeom>
        </p:spPr>
      </p:pic>
      <p:pic>
        <p:nvPicPr>
          <p:cNvPr id="26" name="Immagine 25">
            <a:extLst>
              <a:ext uri="{FF2B5EF4-FFF2-40B4-BE49-F238E27FC236}">
                <a16:creationId xmlns:a16="http://schemas.microsoft.com/office/drawing/2014/main" id="{C1F898F9-EDE4-3496-9B84-75BADB5114C6}"/>
              </a:ext>
            </a:extLst>
          </p:cNvPr>
          <p:cNvPicPr>
            <a:picLocks noChangeAspect="1"/>
          </p:cNvPicPr>
          <p:nvPr/>
        </p:nvPicPr>
        <p:blipFill rotWithShape="1">
          <a:blip r:embed="rId4"/>
          <a:srcRect r="49415"/>
          <a:stretch/>
        </p:blipFill>
        <p:spPr>
          <a:xfrm>
            <a:off x="8061271" y="1089758"/>
            <a:ext cx="3817892" cy="2450386"/>
          </a:xfrm>
          <a:prstGeom prst="rect">
            <a:avLst/>
          </a:prstGeom>
        </p:spPr>
      </p:pic>
    </p:spTree>
    <p:extLst>
      <p:ext uri="{BB962C8B-B14F-4D97-AF65-F5344CB8AC3E}">
        <p14:creationId xmlns:p14="http://schemas.microsoft.com/office/powerpoint/2010/main" val="42144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CYBORG Beamline</a:t>
            </a:r>
            <a:endParaRPr lang="it-IT" dirty="0"/>
          </a:p>
        </p:txBody>
      </p:sp>
      <mc:AlternateContent xmlns:mc="http://schemas.openxmlformats.org/markup-compatibility/2006">
        <mc:Choice xmlns:a14="http://schemas.microsoft.com/office/drawing/2010/main" Requires="a14">
          <p:sp>
            <p:nvSpPr>
              <p:cNvPr id="7" name="CasellaDiTesto 6"/>
              <p:cNvSpPr txBox="1"/>
              <p:nvPr/>
            </p:nvSpPr>
            <p:spPr>
              <a:xfrm>
                <a:off x="151174" y="1001352"/>
                <a:ext cx="11198997" cy="1776577"/>
              </a:xfrm>
              <a:prstGeom prst="rect">
                <a:avLst/>
              </a:prstGeom>
              <a:noFill/>
            </p:spPr>
            <p:txBody>
              <a:bodyPr wrap="square" rtlCol="0">
                <a:spAutoFit/>
              </a:bodyPr>
              <a:lstStyle/>
              <a:p>
                <a:pPr marL="285750" indent="-285750">
                  <a:buFont typeface="Arial" panose="020B0604020202020204" pitchFamily="34" charset="0"/>
                  <a:buChar char="•"/>
                </a:pPr>
                <a:r>
                  <a:rPr lang="en-US" b="1" dirty="0"/>
                  <a:t>CYBORG </a:t>
                </a:r>
                <a:r>
                  <a:rPr lang="en-US" dirty="0"/>
                  <a:t>(</a:t>
                </a:r>
                <a:r>
                  <a:rPr lang="en-US" dirty="0" err="1"/>
                  <a:t>CrYogenic</a:t>
                </a:r>
                <a:r>
                  <a:rPr lang="en-US" dirty="0"/>
                  <a:t> Brightness Optimized RF Gun)</a:t>
                </a:r>
              </a:p>
              <a:p>
                <a:pPr marL="742950" lvl="1" indent="-285750">
                  <a:buFont typeface="Arial" panose="020B0604020202020204" pitchFamily="34" charset="0"/>
                  <a:buChar char="•"/>
                </a:pPr>
                <a:r>
                  <a:rPr lang="en-US" dirty="0"/>
                  <a:t>Investigate the </a:t>
                </a:r>
                <a:r>
                  <a:rPr lang="en-US" b="1" dirty="0"/>
                  <a:t>attainable brightness</a:t>
                </a:r>
                <a:r>
                  <a:rPr lang="en-US" dirty="0"/>
                  <a:t> at the source in </a:t>
                </a:r>
                <a:r>
                  <a:rPr lang="en-US" i="1" dirty="0"/>
                  <a:t>high field</a:t>
                </a:r>
                <a:r>
                  <a:rPr lang="en-US" dirty="0"/>
                  <a:t> (&gt;120 MV/m) </a:t>
                </a:r>
                <a:r>
                  <a:rPr lang="en-US" i="1" dirty="0"/>
                  <a:t>cryogenic</a:t>
                </a:r>
                <a:r>
                  <a:rPr lang="en-US" dirty="0"/>
                  <a:t> (&lt;90 K) RF guns at the </a:t>
                </a:r>
                <a:r>
                  <a:rPr lang="en-US" i="1" dirty="0"/>
                  <a:t>emission threshold </a:t>
                </a:r>
                <a:r>
                  <a:rPr lang="en-US" dirty="0"/>
                  <a:t>(</a:t>
                </a:r>
                <a14:m>
                  <m:oMath xmlns:m="http://schemas.openxmlformats.org/officeDocument/2006/math">
                    <m:r>
                      <a:rPr lang="it-IT" b="0" i="1" smtClean="0">
                        <a:latin typeface="Cambria Math" panose="02040503050406030204" pitchFamily="18" charset="0"/>
                      </a:rPr>
                      <m:t>ℏ</m:t>
                    </m:r>
                    <m:r>
                      <a:rPr lang="it-IT" b="0" i="1" smtClean="0">
                        <a:latin typeface="Cambria Math" panose="02040503050406030204" pitchFamily="18" charset="0"/>
                      </a:rPr>
                      <m:t>𝜔</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𝜙</m:t>
                        </m:r>
                      </m:e>
                      <m:sub>
                        <m:r>
                          <m:rPr>
                            <m:sty m:val="p"/>
                          </m:rPr>
                          <a:rPr lang="it-IT" b="0" i="0" smtClean="0">
                            <a:latin typeface="Cambria Math" panose="02040503050406030204" pitchFamily="18" charset="0"/>
                          </a:rPr>
                          <m:t>eff</m:t>
                        </m:r>
                      </m:sub>
                    </m:sSub>
                  </m:oMath>
                </a14:m>
                <a:r>
                  <a:rPr lang="en-US" dirty="0"/>
                  <a:t>)</a:t>
                </a:r>
              </a:p>
              <a:p>
                <a:pPr marL="742950" lvl="1" indent="-285750">
                  <a:buFont typeface="Arial" panose="020B0604020202020204" pitchFamily="34" charset="0"/>
                  <a:buChar char="•"/>
                </a:pPr>
                <a:r>
                  <a:rPr lang="en-US" dirty="0"/>
                  <a:t>Stepping stone for the </a:t>
                </a:r>
                <a:r>
                  <a:rPr lang="en-US" b="1" dirty="0"/>
                  <a:t>UC-XFEL</a:t>
                </a:r>
                <a:r>
                  <a:rPr lang="en-US" dirty="0"/>
                  <a:t> cryogenic 1.6 cell RF gun</a:t>
                </a:r>
              </a:p>
              <a:p>
                <a:pPr marL="285750" indent="-285750">
                  <a:buFont typeface="Arial" panose="020B0604020202020204" pitchFamily="34" charset="0"/>
                  <a:buChar char="•"/>
                </a:pPr>
                <a:r>
                  <a:rPr lang="en-US" dirty="0"/>
                  <a:t>The beamline is situated in</a:t>
                </a:r>
                <a:r>
                  <a:rPr lang="en-US" b="1" dirty="0"/>
                  <a:t> MOTHRA</a:t>
                </a:r>
                <a:r>
                  <a:rPr lang="en-US" dirty="0"/>
                  <a:t> </a:t>
                </a:r>
                <a:r>
                  <a:rPr lang="en-US" b="1" dirty="0"/>
                  <a:t>Lab</a:t>
                </a:r>
                <a:r>
                  <a:rPr lang="en-US" dirty="0"/>
                  <a:t> (Multi-Objective Testing for High field RF Accelerators), on-campus lab at UCLA</a:t>
                </a:r>
              </a:p>
            </p:txBody>
          </p:sp>
        </mc:Choice>
        <mc:Fallback>
          <p:sp>
            <p:nvSpPr>
              <p:cNvPr id="7" name="CasellaDiTesto 6"/>
              <p:cNvSpPr txBox="1">
                <a:spLocks noRot="1" noChangeAspect="1" noMove="1" noResize="1" noEditPoints="1" noAdjustHandles="1" noChangeArrowheads="1" noChangeShapeType="1" noTextEdit="1"/>
              </p:cNvSpPr>
              <p:nvPr/>
            </p:nvSpPr>
            <p:spPr>
              <a:xfrm>
                <a:off x="151174" y="1001352"/>
                <a:ext cx="11198997" cy="1776577"/>
              </a:xfrm>
              <a:prstGeom prst="rect">
                <a:avLst/>
              </a:prstGeom>
              <a:blipFill>
                <a:blip r:embed="rId3"/>
                <a:stretch>
                  <a:fillRect l="-381" t="-1712" b="-3082"/>
                </a:stretch>
              </a:blipFill>
            </p:spPr>
            <p:txBody>
              <a:bodyPr/>
              <a:lstStyle/>
              <a:p>
                <a:r>
                  <a:rPr lang="en-US">
                    <a:noFill/>
                  </a:rPr>
                  <a:t> </a:t>
                </a:r>
              </a:p>
            </p:txBody>
          </p:sp>
        </mc:Fallback>
      </mc:AlternateContent>
      <p:sp>
        <p:nvSpPr>
          <p:cNvPr id="9" name="Segnaposto numero diapositiva 8"/>
          <p:cNvSpPr>
            <a:spLocks noGrp="1"/>
          </p:cNvSpPr>
          <p:nvPr>
            <p:ph type="sldNum" sz="quarter" idx="12"/>
          </p:nvPr>
        </p:nvSpPr>
        <p:spPr/>
        <p:txBody>
          <a:bodyPr/>
          <a:lstStyle/>
          <a:p>
            <a:fld id="{A4F9285A-A6B8-4CAF-AFF2-562A5BDCA3B4}" type="slidenum">
              <a:rPr lang="it-IT" smtClean="0"/>
              <a:t>7</a:t>
            </a:fld>
            <a:endParaRPr lang="it-IT"/>
          </a:p>
        </p:txBody>
      </p:sp>
      <p:pic>
        <p:nvPicPr>
          <p:cNvPr id="19" name="Immagine 18">
            <a:extLst>
              <a:ext uri="{FF2B5EF4-FFF2-40B4-BE49-F238E27FC236}">
                <a16:creationId xmlns:a16="http://schemas.microsoft.com/office/drawing/2014/main" id="{2DC392D4-3053-F663-0B42-8494C5A0DA85}"/>
              </a:ext>
            </a:extLst>
          </p:cNvPr>
          <p:cNvPicPr>
            <a:picLocks noChangeAspect="1"/>
          </p:cNvPicPr>
          <p:nvPr/>
        </p:nvPicPr>
        <p:blipFill>
          <a:blip r:embed="rId4"/>
          <a:stretch>
            <a:fillRect/>
          </a:stretch>
        </p:blipFill>
        <p:spPr>
          <a:xfrm>
            <a:off x="6186101" y="2674853"/>
            <a:ext cx="4815728" cy="3430228"/>
          </a:xfrm>
          <a:prstGeom prst="rect">
            <a:avLst/>
          </a:prstGeom>
        </p:spPr>
      </p:pic>
      <p:pic>
        <p:nvPicPr>
          <p:cNvPr id="22" name="Immagine 21">
            <a:extLst>
              <a:ext uri="{FF2B5EF4-FFF2-40B4-BE49-F238E27FC236}">
                <a16:creationId xmlns:a16="http://schemas.microsoft.com/office/drawing/2014/main" id="{C9719331-C987-911A-C6FA-3BD20980888F}"/>
              </a:ext>
            </a:extLst>
          </p:cNvPr>
          <p:cNvPicPr>
            <a:picLocks noChangeAspect="1"/>
          </p:cNvPicPr>
          <p:nvPr/>
        </p:nvPicPr>
        <p:blipFill rotWithShape="1">
          <a:blip r:embed="rId5"/>
          <a:srcRect l="8128"/>
          <a:stretch/>
        </p:blipFill>
        <p:spPr>
          <a:xfrm>
            <a:off x="510750" y="2682569"/>
            <a:ext cx="4531885" cy="3549158"/>
          </a:xfrm>
          <a:prstGeom prst="rect">
            <a:avLst/>
          </a:prstGeom>
        </p:spPr>
      </p:pic>
      <p:sp>
        <p:nvSpPr>
          <p:cNvPr id="24" name="CasellaDiTesto 23">
            <a:extLst>
              <a:ext uri="{FF2B5EF4-FFF2-40B4-BE49-F238E27FC236}">
                <a16:creationId xmlns:a16="http://schemas.microsoft.com/office/drawing/2014/main" id="{6EE4A058-9EFF-B93E-8C08-6BC04E9DDDEC}"/>
              </a:ext>
            </a:extLst>
          </p:cNvPr>
          <p:cNvSpPr txBox="1"/>
          <p:nvPr/>
        </p:nvSpPr>
        <p:spPr>
          <a:xfrm>
            <a:off x="4165605" y="5633667"/>
            <a:ext cx="1944914" cy="307777"/>
          </a:xfrm>
          <a:prstGeom prst="rect">
            <a:avLst/>
          </a:prstGeom>
          <a:solidFill>
            <a:srgbClr val="FFFF00"/>
          </a:solidFill>
          <a:ln>
            <a:solidFill>
              <a:schemeClr val="tx1"/>
            </a:solidFill>
          </a:ln>
        </p:spPr>
        <p:txBody>
          <a:bodyPr wrap="square" rtlCol="0">
            <a:spAutoFit/>
          </a:bodyPr>
          <a:lstStyle/>
          <a:p>
            <a:r>
              <a:rPr lang="it-IT" sz="1400" i="1" dirty="0" err="1"/>
              <a:t>Courtesy</a:t>
            </a:r>
            <a:r>
              <a:rPr lang="it-IT" sz="1400" i="1" dirty="0"/>
              <a:t> of G. </a:t>
            </a:r>
            <a:r>
              <a:rPr lang="it-IT" sz="1400" i="1" dirty="0" err="1"/>
              <a:t>Lawler</a:t>
            </a:r>
            <a:endParaRPr lang="en-US" sz="1400" i="1" dirty="0"/>
          </a:p>
        </p:txBody>
      </p:sp>
      <p:pic>
        <p:nvPicPr>
          <p:cNvPr id="25" name="Immagine 24">
            <a:extLst>
              <a:ext uri="{FF2B5EF4-FFF2-40B4-BE49-F238E27FC236}">
                <a16:creationId xmlns:a16="http://schemas.microsoft.com/office/drawing/2014/main" id="{F757CBA9-60BE-425D-9BA4-20F87940ED20}"/>
              </a:ext>
            </a:extLst>
          </p:cNvPr>
          <p:cNvPicPr>
            <a:picLocks noChangeAspect="1"/>
          </p:cNvPicPr>
          <p:nvPr/>
        </p:nvPicPr>
        <p:blipFill>
          <a:blip r:embed="rId6"/>
          <a:stretch>
            <a:fillRect/>
          </a:stretch>
        </p:blipFill>
        <p:spPr>
          <a:xfrm>
            <a:off x="9190292" y="6012234"/>
            <a:ext cx="2900108" cy="438985"/>
          </a:xfrm>
          <a:prstGeom prst="rect">
            <a:avLst/>
          </a:prstGeom>
        </p:spPr>
      </p:pic>
    </p:spTree>
    <p:extLst>
      <p:ext uri="{BB962C8B-B14F-4D97-AF65-F5344CB8AC3E}">
        <p14:creationId xmlns:p14="http://schemas.microsoft.com/office/powerpoint/2010/main" val="264906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AF1226-489F-D74F-3C22-645B5F8FA8F4}"/>
              </a:ext>
            </a:extLst>
          </p:cNvPr>
          <p:cNvSpPr>
            <a:spLocks noGrp="1"/>
          </p:cNvSpPr>
          <p:nvPr>
            <p:ph type="title"/>
          </p:nvPr>
        </p:nvSpPr>
        <p:spPr/>
        <p:txBody>
          <a:bodyPr/>
          <a:lstStyle/>
          <a:p>
            <a:r>
              <a:rPr lang="it-IT" dirty="0"/>
              <a:t>CYBORG </a:t>
            </a:r>
            <a:r>
              <a:rPr lang="it-IT" dirty="0" err="1"/>
              <a:t>Beamline</a:t>
            </a:r>
            <a:r>
              <a:rPr lang="it-IT" dirty="0"/>
              <a:t> (2)</a:t>
            </a:r>
            <a:endParaRPr lang="en-US" dirty="0"/>
          </a:p>
        </p:txBody>
      </p:sp>
      <p:sp>
        <p:nvSpPr>
          <p:cNvPr id="3" name="Segnaposto data 2">
            <a:extLst>
              <a:ext uri="{FF2B5EF4-FFF2-40B4-BE49-F238E27FC236}">
                <a16:creationId xmlns:a16="http://schemas.microsoft.com/office/drawing/2014/main" id="{E451C4E6-294E-33DB-70BB-D2827754463A}"/>
              </a:ext>
            </a:extLst>
          </p:cNvPr>
          <p:cNvSpPr>
            <a:spLocks noGrp="1"/>
          </p:cNvSpPr>
          <p:nvPr>
            <p:ph type="dt" sz="half" idx="10"/>
          </p:nvPr>
        </p:nvSpPr>
        <p:spPr/>
        <p:txBody>
          <a:bodyPr/>
          <a:lstStyle/>
          <a:p>
            <a:fld id="{A0E2FA76-88C5-F640-8681-A024AEFF50BD}" type="datetime1">
              <a:rPr lang="en-US" smtClean="0"/>
              <a:t>9/26/2023</a:t>
            </a:fld>
            <a:endParaRPr lang="en-US"/>
          </a:p>
        </p:txBody>
      </p:sp>
      <p:sp>
        <p:nvSpPr>
          <p:cNvPr id="4" name="Segnaposto piè di pagina 3">
            <a:extLst>
              <a:ext uri="{FF2B5EF4-FFF2-40B4-BE49-F238E27FC236}">
                <a16:creationId xmlns:a16="http://schemas.microsoft.com/office/drawing/2014/main" id="{976BEED8-81DD-3350-F979-D1D139FFC5CF}"/>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EC4A1DC6-99B6-6128-B277-7A3329F1A186}"/>
              </a:ext>
            </a:extLst>
          </p:cNvPr>
          <p:cNvSpPr>
            <a:spLocks noGrp="1"/>
          </p:cNvSpPr>
          <p:nvPr>
            <p:ph type="sldNum" sz="quarter" idx="12"/>
          </p:nvPr>
        </p:nvSpPr>
        <p:spPr/>
        <p:txBody>
          <a:bodyPr/>
          <a:lstStyle/>
          <a:p>
            <a:fld id="{921CBE81-14BD-7343-B359-01BCBA3179F9}" type="slidenum">
              <a:rPr lang="en-US" smtClean="0"/>
              <a:t>8</a:t>
            </a:fld>
            <a:endParaRPr lang="en-US"/>
          </a:p>
        </p:txBody>
      </p:sp>
      <p:pic>
        <p:nvPicPr>
          <p:cNvPr id="6" name="Immagine 5">
            <a:extLst>
              <a:ext uri="{FF2B5EF4-FFF2-40B4-BE49-F238E27FC236}">
                <a16:creationId xmlns:a16="http://schemas.microsoft.com/office/drawing/2014/main" id="{8BEBAB9C-FA6C-705A-61FD-4F8E162551C4}"/>
              </a:ext>
            </a:extLst>
          </p:cNvPr>
          <p:cNvPicPr>
            <a:picLocks noChangeAspect="1"/>
          </p:cNvPicPr>
          <p:nvPr/>
        </p:nvPicPr>
        <p:blipFill>
          <a:blip r:embed="rId2"/>
          <a:stretch>
            <a:fillRect/>
          </a:stretch>
        </p:blipFill>
        <p:spPr>
          <a:xfrm>
            <a:off x="5884591" y="1010618"/>
            <a:ext cx="5869208" cy="1828114"/>
          </a:xfrm>
          <a:prstGeom prst="rect">
            <a:avLst/>
          </a:prstGeom>
        </p:spPr>
      </p:pic>
      <p:sp>
        <p:nvSpPr>
          <p:cNvPr id="11" name="CasellaDiTesto 10">
            <a:extLst>
              <a:ext uri="{FF2B5EF4-FFF2-40B4-BE49-F238E27FC236}">
                <a16:creationId xmlns:a16="http://schemas.microsoft.com/office/drawing/2014/main" id="{DA6977BB-901E-AEF3-D5F1-056584E82C82}"/>
              </a:ext>
            </a:extLst>
          </p:cNvPr>
          <p:cNvSpPr txBox="1"/>
          <p:nvPr/>
        </p:nvSpPr>
        <p:spPr>
          <a:xfrm>
            <a:off x="101600" y="1010618"/>
            <a:ext cx="6096000" cy="2308324"/>
          </a:xfrm>
          <a:prstGeom prst="rect">
            <a:avLst/>
          </a:prstGeom>
          <a:noFill/>
        </p:spPr>
        <p:txBody>
          <a:bodyPr wrap="square" rtlCol="0">
            <a:spAutoFit/>
          </a:bodyPr>
          <a:lstStyle/>
          <a:p>
            <a:pPr marL="285750" indent="-285750">
              <a:buFont typeface="Arial" panose="020B0604020202020204" pitchFamily="34" charset="0"/>
              <a:buChar char="•"/>
            </a:pPr>
            <a:r>
              <a:rPr lang="it-IT" dirty="0"/>
              <a:t>Half-</a:t>
            </a:r>
            <a:r>
              <a:rPr lang="it-IT" dirty="0" err="1"/>
              <a:t>cell</a:t>
            </a:r>
            <a:r>
              <a:rPr lang="it-IT" dirty="0"/>
              <a:t> C-band (5.712 GHz) </a:t>
            </a:r>
            <a:r>
              <a:rPr lang="it-IT" b="1" dirty="0"/>
              <a:t>RF gun</a:t>
            </a:r>
            <a:r>
              <a:rPr lang="it-IT" dirty="0"/>
              <a:t> in </a:t>
            </a:r>
            <a:r>
              <a:rPr lang="it-IT" dirty="0" err="1"/>
              <a:t>thermal</a:t>
            </a:r>
            <a:r>
              <a:rPr lang="it-IT" dirty="0"/>
              <a:t> contact with a </a:t>
            </a:r>
            <a:r>
              <a:rPr lang="it-IT" dirty="0" err="1"/>
              <a:t>cryostat</a:t>
            </a:r>
            <a:r>
              <a:rPr lang="it-IT" dirty="0"/>
              <a:t> </a:t>
            </a:r>
            <a:r>
              <a:rPr lang="it-IT" dirty="0" err="1"/>
              <a:t>cold</a:t>
            </a:r>
            <a:r>
              <a:rPr lang="it-IT" dirty="0"/>
              <a:t>-head</a:t>
            </a:r>
          </a:p>
          <a:p>
            <a:pPr marL="742950" lvl="1" indent="-285750">
              <a:buFont typeface="Arial" panose="020B0604020202020204" pitchFamily="34" charset="0"/>
              <a:buChar char="•"/>
            </a:pPr>
            <a:r>
              <a:rPr lang="it-IT" i="1" dirty="0" err="1"/>
              <a:t>Phase</a:t>
            </a:r>
            <a:r>
              <a:rPr lang="it-IT" i="1" dirty="0"/>
              <a:t> 1</a:t>
            </a:r>
            <a:r>
              <a:rPr lang="it-IT" dirty="0"/>
              <a:t>: Copper photo-</a:t>
            </a:r>
            <a:r>
              <a:rPr lang="it-IT" dirty="0" err="1"/>
              <a:t>cathode</a:t>
            </a:r>
            <a:endParaRPr lang="it-IT" dirty="0"/>
          </a:p>
          <a:p>
            <a:pPr marL="742950" lvl="1" indent="-285750">
              <a:buFont typeface="Arial" panose="020B0604020202020204" pitchFamily="34" charset="0"/>
              <a:buChar char="•"/>
            </a:pPr>
            <a:r>
              <a:rPr lang="it-IT" i="1" dirty="0" err="1"/>
              <a:t>Phase</a:t>
            </a:r>
            <a:r>
              <a:rPr lang="it-IT" i="1" dirty="0"/>
              <a:t> 2</a:t>
            </a:r>
            <a:r>
              <a:rPr lang="it-IT" dirty="0"/>
              <a:t>: Design of a load-lock system to test alternative photo-</a:t>
            </a:r>
            <a:r>
              <a:rPr lang="it-IT" dirty="0" err="1"/>
              <a:t>cathodes</a:t>
            </a:r>
            <a:endParaRPr lang="it-IT" dirty="0"/>
          </a:p>
          <a:p>
            <a:pPr marL="285750" indent="-285750">
              <a:buFont typeface="Arial" panose="020B0604020202020204" pitchFamily="34" charset="0"/>
              <a:buChar char="•"/>
            </a:pPr>
            <a:r>
              <a:rPr lang="it-IT" b="1" dirty="0" err="1"/>
              <a:t>Optics</a:t>
            </a:r>
            <a:r>
              <a:rPr lang="it-IT" dirty="0"/>
              <a:t> (</a:t>
            </a:r>
            <a:r>
              <a:rPr lang="it-IT" dirty="0" err="1"/>
              <a:t>solenoid</a:t>
            </a:r>
            <a:r>
              <a:rPr lang="it-IT" dirty="0"/>
              <a:t> and quadrupole </a:t>
            </a:r>
            <a:r>
              <a:rPr lang="it-IT" dirty="0" err="1"/>
              <a:t>magnets</a:t>
            </a:r>
            <a:r>
              <a:rPr lang="it-IT" dirty="0"/>
              <a:t>)</a:t>
            </a:r>
          </a:p>
          <a:p>
            <a:pPr marL="285750" indent="-285750">
              <a:buFont typeface="Arial" panose="020B0604020202020204" pitchFamily="34" charset="0"/>
              <a:buChar char="•"/>
            </a:pPr>
            <a:r>
              <a:rPr lang="it-IT" b="1" dirty="0" err="1"/>
              <a:t>Diagnostics</a:t>
            </a:r>
            <a:r>
              <a:rPr lang="it-IT" dirty="0"/>
              <a:t> (screens, </a:t>
            </a:r>
            <a:r>
              <a:rPr lang="it-IT" dirty="0" err="1"/>
              <a:t>spectrometer</a:t>
            </a:r>
            <a:r>
              <a:rPr lang="it-IT" dirty="0"/>
              <a:t>, FC/ICT, </a:t>
            </a:r>
            <a:r>
              <a:rPr lang="it-IT" dirty="0" err="1"/>
              <a:t>emittance-meter</a:t>
            </a:r>
            <a:r>
              <a:rPr lang="it-IT" dirty="0"/>
              <a:t>)</a:t>
            </a:r>
            <a:endParaRPr lang="en-US" dirty="0"/>
          </a:p>
        </p:txBody>
      </p:sp>
      <p:grpSp>
        <p:nvGrpSpPr>
          <p:cNvPr id="24" name="Gruppo 23">
            <a:extLst>
              <a:ext uri="{FF2B5EF4-FFF2-40B4-BE49-F238E27FC236}">
                <a16:creationId xmlns:a16="http://schemas.microsoft.com/office/drawing/2014/main" id="{62DED46F-EA16-9333-82AC-A10A58D26AAB}"/>
              </a:ext>
            </a:extLst>
          </p:cNvPr>
          <p:cNvGrpSpPr/>
          <p:nvPr/>
        </p:nvGrpSpPr>
        <p:grpSpPr>
          <a:xfrm>
            <a:off x="5856015" y="3160696"/>
            <a:ext cx="5147039" cy="3341404"/>
            <a:chOff x="4595676" y="2918203"/>
            <a:chExt cx="5147039" cy="3341404"/>
          </a:xfrm>
        </p:grpSpPr>
        <p:pic>
          <p:nvPicPr>
            <p:cNvPr id="17" name="Immagine 16">
              <a:extLst>
                <a:ext uri="{FF2B5EF4-FFF2-40B4-BE49-F238E27FC236}">
                  <a16:creationId xmlns:a16="http://schemas.microsoft.com/office/drawing/2014/main" id="{7D2CB2E5-2B5B-FB66-705F-F4EF66902ECC}"/>
                </a:ext>
              </a:extLst>
            </p:cNvPr>
            <p:cNvPicPr>
              <a:picLocks noChangeAspect="1"/>
            </p:cNvPicPr>
            <p:nvPr/>
          </p:nvPicPr>
          <p:blipFill>
            <a:blip r:embed="rId3"/>
            <a:stretch>
              <a:fillRect/>
            </a:stretch>
          </p:blipFill>
          <p:spPr>
            <a:xfrm>
              <a:off x="7326890" y="3195838"/>
              <a:ext cx="2132904" cy="1622744"/>
            </a:xfrm>
            <a:prstGeom prst="rect">
              <a:avLst/>
            </a:prstGeom>
          </p:spPr>
        </p:pic>
        <p:pic>
          <p:nvPicPr>
            <p:cNvPr id="18" name="Immagine 17">
              <a:extLst>
                <a:ext uri="{FF2B5EF4-FFF2-40B4-BE49-F238E27FC236}">
                  <a16:creationId xmlns:a16="http://schemas.microsoft.com/office/drawing/2014/main" id="{1C002A51-BBE2-3FF6-8F24-7757F0D8300F}"/>
                </a:ext>
              </a:extLst>
            </p:cNvPr>
            <p:cNvPicPr>
              <a:picLocks noChangeAspect="1"/>
            </p:cNvPicPr>
            <p:nvPr/>
          </p:nvPicPr>
          <p:blipFill>
            <a:blip r:embed="rId4"/>
            <a:stretch>
              <a:fillRect/>
            </a:stretch>
          </p:blipFill>
          <p:spPr>
            <a:xfrm>
              <a:off x="4624252" y="3214887"/>
              <a:ext cx="2693113" cy="2845143"/>
            </a:xfrm>
            <a:prstGeom prst="rect">
              <a:avLst/>
            </a:prstGeom>
          </p:spPr>
        </p:pic>
        <p:pic>
          <p:nvPicPr>
            <p:cNvPr id="19" name="Immagine 18">
              <a:extLst>
                <a:ext uri="{FF2B5EF4-FFF2-40B4-BE49-F238E27FC236}">
                  <a16:creationId xmlns:a16="http://schemas.microsoft.com/office/drawing/2014/main" id="{B0F87C0A-BBDE-DFC4-1A5F-9D844B47DF43}"/>
                </a:ext>
              </a:extLst>
            </p:cNvPr>
            <p:cNvPicPr>
              <a:picLocks noChangeAspect="1"/>
            </p:cNvPicPr>
            <p:nvPr/>
          </p:nvPicPr>
          <p:blipFill>
            <a:blip r:embed="rId5"/>
            <a:stretch>
              <a:fillRect/>
            </a:stretch>
          </p:blipFill>
          <p:spPr>
            <a:xfrm>
              <a:off x="7317365" y="4802270"/>
              <a:ext cx="2425350" cy="1457337"/>
            </a:xfrm>
            <a:prstGeom prst="rect">
              <a:avLst/>
            </a:prstGeom>
          </p:spPr>
        </p:pic>
        <p:sp>
          <p:nvSpPr>
            <p:cNvPr id="20" name="CasellaDiTesto 19">
              <a:extLst>
                <a:ext uri="{FF2B5EF4-FFF2-40B4-BE49-F238E27FC236}">
                  <a16:creationId xmlns:a16="http://schemas.microsoft.com/office/drawing/2014/main" id="{DC9BEEDB-6074-698C-D5CE-1B2D56E03B8E}"/>
                </a:ext>
              </a:extLst>
            </p:cNvPr>
            <p:cNvSpPr txBox="1"/>
            <p:nvPr/>
          </p:nvSpPr>
          <p:spPr>
            <a:xfrm>
              <a:off x="4595676" y="2918203"/>
              <a:ext cx="3214823" cy="307777"/>
            </a:xfrm>
            <a:prstGeom prst="rect">
              <a:avLst/>
            </a:prstGeom>
            <a:noFill/>
          </p:spPr>
          <p:txBody>
            <a:bodyPr wrap="square" rtlCol="0">
              <a:spAutoFit/>
            </a:bodyPr>
            <a:lstStyle/>
            <a:p>
              <a:r>
                <a:rPr lang="it-IT" sz="1400" u="sng" dirty="0" err="1"/>
                <a:t>Klystron+modulator</a:t>
              </a:r>
              <a:endParaRPr lang="en-US" sz="1400" u="sng" dirty="0"/>
            </a:p>
          </p:txBody>
        </p:sp>
      </p:grpSp>
      <p:grpSp>
        <p:nvGrpSpPr>
          <p:cNvPr id="23" name="Gruppo 22">
            <a:extLst>
              <a:ext uri="{FF2B5EF4-FFF2-40B4-BE49-F238E27FC236}">
                <a16:creationId xmlns:a16="http://schemas.microsoft.com/office/drawing/2014/main" id="{482F79AD-B0BA-CBA9-731F-3816F173CDC3}"/>
              </a:ext>
            </a:extLst>
          </p:cNvPr>
          <p:cNvGrpSpPr/>
          <p:nvPr/>
        </p:nvGrpSpPr>
        <p:grpSpPr>
          <a:xfrm>
            <a:off x="2490458" y="3157564"/>
            <a:ext cx="3214823" cy="3308397"/>
            <a:chOff x="591490" y="2913999"/>
            <a:chExt cx="3214823" cy="3308397"/>
          </a:xfrm>
        </p:grpSpPr>
        <p:pic>
          <p:nvPicPr>
            <p:cNvPr id="7" name="Immagine 6">
              <a:extLst>
                <a:ext uri="{FF2B5EF4-FFF2-40B4-BE49-F238E27FC236}">
                  <a16:creationId xmlns:a16="http://schemas.microsoft.com/office/drawing/2014/main" id="{9A91C1E4-0746-31C4-AFBE-9E9C100D395C}"/>
                </a:ext>
              </a:extLst>
            </p:cNvPr>
            <p:cNvPicPr>
              <a:picLocks noChangeAspect="1"/>
            </p:cNvPicPr>
            <p:nvPr/>
          </p:nvPicPr>
          <p:blipFill>
            <a:blip r:embed="rId6"/>
            <a:stretch>
              <a:fillRect/>
            </a:stretch>
          </p:blipFill>
          <p:spPr>
            <a:xfrm>
              <a:off x="675677" y="4339196"/>
              <a:ext cx="2056529" cy="1883200"/>
            </a:xfrm>
            <a:prstGeom prst="rect">
              <a:avLst/>
            </a:prstGeom>
          </p:spPr>
        </p:pic>
        <p:pic>
          <p:nvPicPr>
            <p:cNvPr id="10" name="Immagine 9">
              <a:extLst>
                <a:ext uri="{FF2B5EF4-FFF2-40B4-BE49-F238E27FC236}">
                  <a16:creationId xmlns:a16="http://schemas.microsoft.com/office/drawing/2014/main" id="{33B2C138-6D89-17DD-57C4-C50EC4B133F3}"/>
                </a:ext>
              </a:extLst>
            </p:cNvPr>
            <p:cNvPicPr>
              <a:picLocks noChangeAspect="1"/>
            </p:cNvPicPr>
            <p:nvPr/>
          </p:nvPicPr>
          <p:blipFill>
            <a:blip r:embed="rId7"/>
            <a:stretch>
              <a:fillRect/>
            </a:stretch>
          </p:blipFill>
          <p:spPr>
            <a:xfrm>
              <a:off x="1953764" y="3183287"/>
              <a:ext cx="873242" cy="1102239"/>
            </a:xfrm>
            <a:prstGeom prst="rect">
              <a:avLst/>
            </a:prstGeom>
          </p:spPr>
        </p:pic>
        <p:pic>
          <p:nvPicPr>
            <p:cNvPr id="13" name="Immagine 12">
              <a:extLst>
                <a:ext uri="{FF2B5EF4-FFF2-40B4-BE49-F238E27FC236}">
                  <a16:creationId xmlns:a16="http://schemas.microsoft.com/office/drawing/2014/main" id="{43CFC891-4DAE-CCDF-C6E4-9F435D1E9819}"/>
                </a:ext>
              </a:extLst>
            </p:cNvPr>
            <p:cNvPicPr>
              <a:picLocks noChangeAspect="1"/>
            </p:cNvPicPr>
            <p:nvPr/>
          </p:nvPicPr>
          <p:blipFill>
            <a:blip r:embed="rId8"/>
            <a:stretch>
              <a:fillRect/>
            </a:stretch>
          </p:blipFill>
          <p:spPr>
            <a:xfrm>
              <a:off x="675678" y="3237635"/>
              <a:ext cx="1163846" cy="1047891"/>
            </a:xfrm>
            <a:prstGeom prst="rect">
              <a:avLst/>
            </a:prstGeom>
          </p:spPr>
        </p:pic>
        <p:sp>
          <p:nvSpPr>
            <p:cNvPr id="21" name="CasellaDiTesto 20">
              <a:extLst>
                <a:ext uri="{FF2B5EF4-FFF2-40B4-BE49-F238E27FC236}">
                  <a16:creationId xmlns:a16="http://schemas.microsoft.com/office/drawing/2014/main" id="{8E0DA00B-096E-4EB8-ADF3-78BB5D939665}"/>
                </a:ext>
              </a:extLst>
            </p:cNvPr>
            <p:cNvSpPr txBox="1"/>
            <p:nvPr/>
          </p:nvSpPr>
          <p:spPr>
            <a:xfrm>
              <a:off x="591490" y="2913999"/>
              <a:ext cx="3214823" cy="307777"/>
            </a:xfrm>
            <a:prstGeom prst="rect">
              <a:avLst/>
            </a:prstGeom>
            <a:noFill/>
          </p:spPr>
          <p:txBody>
            <a:bodyPr wrap="square" rtlCol="0">
              <a:spAutoFit/>
            </a:bodyPr>
            <a:lstStyle/>
            <a:p>
              <a:r>
                <a:rPr lang="it-IT" sz="1400" u="sng" dirty="0"/>
                <a:t>0.5 gun + </a:t>
              </a:r>
              <a:r>
                <a:rPr lang="it-IT" sz="1400" u="sng" dirty="0" err="1"/>
                <a:t>cryostat</a:t>
              </a:r>
              <a:endParaRPr lang="en-US" sz="1400" u="sng" dirty="0"/>
            </a:p>
          </p:txBody>
        </p:sp>
      </p:grpSp>
      <p:sp>
        <p:nvSpPr>
          <p:cNvPr id="22" name="CasellaDiTesto 21">
            <a:extLst>
              <a:ext uri="{FF2B5EF4-FFF2-40B4-BE49-F238E27FC236}">
                <a16:creationId xmlns:a16="http://schemas.microsoft.com/office/drawing/2014/main" id="{2253144D-2B10-62CC-8B7F-709CDDFD4466}"/>
              </a:ext>
            </a:extLst>
          </p:cNvPr>
          <p:cNvSpPr txBox="1"/>
          <p:nvPr/>
        </p:nvSpPr>
        <p:spPr>
          <a:xfrm>
            <a:off x="4732824" y="6086015"/>
            <a:ext cx="1944914" cy="307777"/>
          </a:xfrm>
          <a:prstGeom prst="rect">
            <a:avLst/>
          </a:prstGeom>
          <a:solidFill>
            <a:srgbClr val="FFFF00"/>
          </a:solidFill>
          <a:ln>
            <a:solidFill>
              <a:schemeClr val="tx1"/>
            </a:solidFill>
          </a:ln>
        </p:spPr>
        <p:txBody>
          <a:bodyPr wrap="square" rtlCol="0">
            <a:spAutoFit/>
          </a:bodyPr>
          <a:lstStyle/>
          <a:p>
            <a:r>
              <a:rPr lang="it-IT" sz="1400" i="1" dirty="0" err="1"/>
              <a:t>Courtesy</a:t>
            </a:r>
            <a:r>
              <a:rPr lang="it-IT" sz="1400" i="1" dirty="0"/>
              <a:t> of G. </a:t>
            </a:r>
            <a:r>
              <a:rPr lang="it-IT" sz="1400" i="1" dirty="0" err="1"/>
              <a:t>Lawler</a:t>
            </a:r>
            <a:endParaRPr lang="en-US" sz="1400" i="1" dirty="0"/>
          </a:p>
        </p:txBody>
      </p:sp>
    </p:spTree>
    <p:extLst>
      <p:ext uri="{BB962C8B-B14F-4D97-AF65-F5344CB8AC3E}">
        <p14:creationId xmlns:p14="http://schemas.microsoft.com/office/powerpoint/2010/main" val="213330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0E3579-E31B-C9AD-31E8-FB7ECC5CA7D7}"/>
              </a:ext>
            </a:extLst>
          </p:cNvPr>
          <p:cNvSpPr>
            <a:spLocks noGrp="1"/>
          </p:cNvSpPr>
          <p:nvPr>
            <p:ph type="title"/>
          </p:nvPr>
        </p:nvSpPr>
        <p:spPr/>
        <p:txBody>
          <a:bodyPr/>
          <a:lstStyle/>
          <a:p>
            <a:r>
              <a:rPr lang="en-US" dirty="0"/>
              <a:t>Current Status</a:t>
            </a:r>
          </a:p>
        </p:txBody>
      </p:sp>
      <p:sp>
        <p:nvSpPr>
          <p:cNvPr id="3" name="Segnaposto data 2">
            <a:extLst>
              <a:ext uri="{FF2B5EF4-FFF2-40B4-BE49-F238E27FC236}">
                <a16:creationId xmlns:a16="http://schemas.microsoft.com/office/drawing/2014/main" id="{07E9FA47-68E4-4FE6-6F45-686353487F09}"/>
              </a:ext>
            </a:extLst>
          </p:cNvPr>
          <p:cNvSpPr>
            <a:spLocks noGrp="1"/>
          </p:cNvSpPr>
          <p:nvPr>
            <p:ph type="dt" sz="half" idx="10"/>
          </p:nvPr>
        </p:nvSpPr>
        <p:spPr/>
        <p:txBody>
          <a:bodyPr/>
          <a:lstStyle/>
          <a:p>
            <a:fld id="{A0E2FA76-88C5-F640-8681-A024AEFF50BD}" type="datetime1">
              <a:rPr lang="en-US" smtClean="0"/>
              <a:t>9/26/2023</a:t>
            </a:fld>
            <a:endParaRPr lang="en-US"/>
          </a:p>
        </p:txBody>
      </p:sp>
      <p:sp>
        <p:nvSpPr>
          <p:cNvPr id="4" name="Segnaposto piè di pagina 3">
            <a:extLst>
              <a:ext uri="{FF2B5EF4-FFF2-40B4-BE49-F238E27FC236}">
                <a16:creationId xmlns:a16="http://schemas.microsoft.com/office/drawing/2014/main" id="{C0D72D8F-3BDE-810B-9797-2CA1B5801882}"/>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1AA2F337-68D6-A4DA-B3E2-456DD64C0FDB}"/>
              </a:ext>
            </a:extLst>
          </p:cNvPr>
          <p:cNvSpPr>
            <a:spLocks noGrp="1"/>
          </p:cNvSpPr>
          <p:nvPr>
            <p:ph type="sldNum" sz="quarter" idx="12"/>
          </p:nvPr>
        </p:nvSpPr>
        <p:spPr/>
        <p:txBody>
          <a:bodyPr/>
          <a:lstStyle/>
          <a:p>
            <a:fld id="{921CBE81-14BD-7343-B359-01BCBA3179F9}" type="slidenum">
              <a:rPr lang="en-US" smtClean="0"/>
              <a:t>9</a:t>
            </a:fld>
            <a:endParaRPr lang="en-US"/>
          </a:p>
        </p:txBody>
      </p:sp>
      <p:sp>
        <p:nvSpPr>
          <p:cNvPr id="7" name="CasellaDiTesto 6">
            <a:extLst>
              <a:ext uri="{FF2B5EF4-FFF2-40B4-BE49-F238E27FC236}">
                <a16:creationId xmlns:a16="http://schemas.microsoft.com/office/drawing/2014/main" id="{3A73716C-F2B8-F9C1-68D0-63EC8879E2D0}"/>
              </a:ext>
            </a:extLst>
          </p:cNvPr>
          <p:cNvSpPr txBox="1"/>
          <p:nvPr/>
        </p:nvSpPr>
        <p:spPr>
          <a:xfrm>
            <a:off x="209549" y="1058228"/>
            <a:ext cx="759142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Characterization of the </a:t>
            </a:r>
            <a:r>
              <a:rPr lang="en-US" b="1" dirty="0"/>
              <a:t>cryo-RF infrastructure</a:t>
            </a:r>
          </a:p>
          <a:p>
            <a:pPr marL="742950" lvl="1" indent="-285750">
              <a:buFont typeface="Arial" panose="020B0604020202020204" pitchFamily="34" charset="0"/>
              <a:buChar char="•"/>
            </a:pPr>
            <a:r>
              <a:rPr lang="en-US" dirty="0"/>
              <a:t>Cooling capabilities</a:t>
            </a:r>
          </a:p>
          <a:p>
            <a:pPr marL="742950" lvl="1" indent="-285750">
              <a:buFont typeface="Arial" panose="020B0604020202020204" pitchFamily="34" charset="0"/>
              <a:buChar char="•"/>
            </a:pPr>
            <a:r>
              <a:rPr lang="en-US" dirty="0"/>
              <a:t>Temperature dependent surface resistivity</a:t>
            </a:r>
          </a:p>
          <a:p>
            <a:pPr marL="742950" lvl="1" indent="-285750">
              <a:buFont typeface="Arial" panose="020B0604020202020204" pitchFamily="34" charset="0"/>
              <a:buChar char="•"/>
            </a:pPr>
            <a:r>
              <a:rPr lang="en-US" dirty="0"/>
              <a:t>Frequency detuning</a:t>
            </a:r>
          </a:p>
          <a:p>
            <a:pPr marL="742950" lvl="1" indent="-285750">
              <a:buFont typeface="Arial" panose="020B0604020202020204" pitchFamily="34" charset="0"/>
              <a:buChar char="•"/>
            </a:pPr>
            <a:r>
              <a:rPr lang="en-US" dirty="0"/>
              <a:t>Vacuum tests</a:t>
            </a:r>
          </a:p>
          <a:p>
            <a:pPr marL="285750" indent="-285750">
              <a:buFont typeface="Arial" panose="020B0604020202020204" pitchFamily="34" charset="0"/>
              <a:buChar char="•"/>
            </a:pPr>
            <a:r>
              <a:rPr lang="en-US" dirty="0"/>
              <a:t>Klystron to gun </a:t>
            </a:r>
            <a:r>
              <a:rPr lang="en-US" b="1" dirty="0"/>
              <a:t>connection</a:t>
            </a:r>
            <a:r>
              <a:rPr lang="en-US" dirty="0"/>
              <a:t> (waveguide, circulator, probes)</a:t>
            </a:r>
            <a:r>
              <a:rPr lang="it-IT" dirty="0"/>
              <a:t>: ready for high field </a:t>
            </a:r>
            <a:r>
              <a:rPr lang="it-IT" dirty="0" err="1"/>
              <a:t>tests</a:t>
            </a:r>
            <a:r>
              <a:rPr lang="it-IT" dirty="0"/>
              <a:t> (</a:t>
            </a:r>
            <a:r>
              <a:rPr lang="it-IT" i="1" dirty="0"/>
              <a:t>e.g.</a:t>
            </a:r>
            <a:r>
              <a:rPr lang="it-IT" dirty="0"/>
              <a:t> dark </a:t>
            </a:r>
            <a:r>
              <a:rPr lang="it-IT" dirty="0" err="1"/>
              <a:t>current</a:t>
            </a:r>
            <a:r>
              <a:rPr lang="it-IT" dirty="0"/>
              <a:t>)</a:t>
            </a:r>
            <a:endParaRPr lang="en-US" dirty="0"/>
          </a:p>
        </p:txBody>
      </p:sp>
      <p:grpSp>
        <p:nvGrpSpPr>
          <p:cNvPr id="15" name="Gruppo 14">
            <a:extLst>
              <a:ext uri="{FF2B5EF4-FFF2-40B4-BE49-F238E27FC236}">
                <a16:creationId xmlns:a16="http://schemas.microsoft.com/office/drawing/2014/main" id="{293E60C1-C654-499D-538A-54045BCBC73F}"/>
              </a:ext>
            </a:extLst>
          </p:cNvPr>
          <p:cNvGrpSpPr/>
          <p:nvPr/>
        </p:nvGrpSpPr>
        <p:grpSpPr>
          <a:xfrm>
            <a:off x="9057982" y="3954938"/>
            <a:ext cx="2819987" cy="2057132"/>
            <a:chOff x="7819732" y="4000634"/>
            <a:chExt cx="2819987" cy="2057132"/>
          </a:xfrm>
        </p:grpSpPr>
        <p:pic>
          <p:nvPicPr>
            <p:cNvPr id="11" name="Immagine 10">
              <a:extLst>
                <a:ext uri="{FF2B5EF4-FFF2-40B4-BE49-F238E27FC236}">
                  <a16:creationId xmlns:a16="http://schemas.microsoft.com/office/drawing/2014/main" id="{9390B643-7711-C02B-2E46-3B65BC5E3D4C}"/>
                </a:ext>
              </a:extLst>
            </p:cNvPr>
            <p:cNvPicPr>
              <a:picLocks noChangeAspect="1"/>
            </p:cNvPicPr>
            <p:nvPr/>
          </p:nvPicPr>
          <p:blipFill>
            <a:blip r:embed="rId2"/>
            <a:stretch>
              <a:fillRect/>
            </a:stretch>
          </p:blipFill>
          <p:spPr>
            <a:xfrm>
              <a:off x="7819732" y="4219523"/>
              <a:ext cx="2819986" cy="1838243"/>
            </a:xfrm>
            <a:prstGeom prst="rect">
              <a:avLst/>
            </a:prstGeom>
          </p:spPr>
        </p:pic>
        <p:sp>
          <p:nvSpPr>
            <p:cNvPr id="12" name="CasellaDiTesto 11">
              <a:extLst>
                <a:ext uri="{FF2B5EF4-FFF2-40B4-BE49-F238E27FC236}">
                  <a16:creationId xmlns:a16="http://schemas.microsoft.com/office/drawing/2014/main" id="{1EE84B6F-3171-0E20-1A8E-2AAD994B5F0D}"/>
                </a:ext>
              </a:extLst>
            </p:cNvPr>
            <p:cNvSpPr txBox="1"/>
            <p:nvPr/>
          </p:nvSpPr>
          <p:spPr>
            <a:xfrm>
              <a:off x="7945623" y="4000634"/>
              <a:ext cx="2694096" cy="276999"/>
            </a:xfrm>
            <a:prstGeom prst="rect">
              <a:avLst/>
            </a:prstGeom>
            <a:noFill/>
          </p:spPr>
          <p:txBody>
            <a:bodyPr wrap="square" rtlCol="0">
              <a:spAutoFit/>
            </a:bodyPr>
            <a:lstStyle/>
            <a:p>
              <a:r>
                <a:rPr lang="it-IT" sz="1200" dirty="0"/>
                <a:t>Crystal detector probe </a:t>
              </a:r>
              <a:r>
                <a:rPr lang="it-IT" sz="1200" dirty="0" err="1"/>
                <a:t>calibration</a:t>
              </a:r>
              <a:endParaRPr lang="en-US" sz="1200" dirty="0"/>
            </a:p>
          </p:txBody>
        </p:sp>
      </p:grpSp>
      <p:grpSp>
        <p:nvGrpSpPr>
          <p:cNvPr id="19" name="Gruppo 18">
            <a:extLst>
              <a:ext uri="{FF2B5EF4-FFF2-40B4-BE49-F238E27FC236}">
                <a16:creationId xmlns:a16="http://schemas.microsoft.com/office/drawing/2014/main" id="{EEF7D5D0-5D8E-C1B2-6B35-AF7BABE22870}"/>
              </a:ext>
            </a:extLst>
          </p:cNvPr>
          <p:cNvGrpSpPr/>
          <p:nvPr/>
        </p:nvGrpSpPr>
        <p:grpSpPr>
          <a:xfrm>
            <a:off x="8181236" y="1369307"/>
            <a:ext cx="3744358" cy="2436843"/>
            <a:chOff x="8219336" y="1778068"/>
            <a:chExt cx="3744358" cy="2436843"/>
          </a:xfrm>
        </p:grpSpPr>
        <p:pic>
          <p:nvPicPr>
            <p:cNvPr id="14" name="Immagine 13">
              <a:extLst>
                <a:ext uri="{FF2B5EF4-FFF2-40B4-BE49-F238E27FC236}">
                  <a16:creationId xmlns:a16="http://schemas.microsoft.com/office/drawing/2014/main" id="{9F528A2F-121A-56F4-F424-9B93E2676B2C}"/>
                </a:ext>
              </a:extLst>
            </p:cNvPr>
            <p:cNvPicPr>
              <a:picLocks noChangeAspect="1"/>
            </p:cNvPicPr>
            <p:nvPr/>
          </p:nvPicPr>
          <p:blipFill>
            <a:blip r:embed="rId3"/>
            <a:stretch>
              <a:fillRect/>
            </a:stretch>
          </p:blipFill>
          <p:spPr>
            <a:xfrm>
              <a:off x="8827160" y="1969182"/>
              <a:ext cx="3019718" cy="1967486"/>
            </a:xfrm>
            <a:prstGeom prst="rect">
              <a:avLst/>
            </a:prstGeom>
          </p:spPr>
        </p:pic>
        <p:sp>
          <p:nvSpPr>
            <p:cNvPr id="16" name="CasellaDiTesto 15">
              <a:extLst>
                <a:ext uri="{FF2B5EF4-FFF2-40B4-BE49-F238E27FC236}">
                  <a16:creationId xmlns:a16="http://schemas.microsoft.com/office/drawing/2014/main" id="{D06E32B2-B57F-CF8A-B815-769DD3FE293D}"/>
                </a:ext>
              </a:extLst>
            </p:cNvPr>
            <p:cNvSpPr txBox="1"/>
            <p:nvPr/>
          </p:nvSpPr>
          <p:spPr>
            <a:xfrm>
              <a:off x="9269598" y="1778068"/>
              <a:ext cx="2694096" cy="276999"/>
            </a:xfrm>
            <a:prstGeom prst="rect">
              <a:avLst/>
            </a:prstGeom>
            <a:noFill/>
          </p:spPr>
          <p:txBody>
            <a:bodyPr wrap="square" rtlCol="0">
              <a:spAutoFit/>
            </a:bodyPr>
            <a:lstStyle/>
            <a:p>
              <a:r>
                <a:rPr lang="it-IT" sz="1200" dirty="0"/>
                <a:t>Surface </a:t>
              </a:r>
              <a:r>
                <a:rPr lang="it-IT" sz="1200" dirty="0" err="1"/>
                <a:t>resistance</a:t>
              </a:r>
              <a:r>
                <a:rPr lang="it-IT" sz="1200" dirty="0"/>
                <a:t> vs temperature</a:t>
              </a:r>
              <a:endParaRPr lang="en-US" sz="1200" dirty="0"/>
            </a:p>
          </p:txBody>
        </p:sp>
        <p:pic>
          <p:nvPicPr>
            <p:cNvPr id="18" name="Immagine 17">
              <a:extLst>
                <a:ext uri="{FF2B5EF4-FFF2-40B4-BE49-F238E27FC236}">
                  <a16:creationId xmlns:a16="http://schemas.microsoft.com/office/drawing/2014/main" id="{C5AE24AF-AE3E-DE17-0F6F-DD243EB6B612}"/>
                </a:ext>
              </a:extLst>
            </p:cNvPr>
            <p:cNvPicPr>
              <a:picLocks noChangeAspect="1"/>
            </p:cNvPicPr>
            <p:nvPr/>
          </p:nvPicPr>
          <p:blipFill>
            <a:blip r:embed="rId4"/>
            <a:stretch>
              <a:fillRect/>
            </a:stretch>
          </p:blipFill>
          <p:spPr>
            <a:xfrm>
              <a:off x="8219336" y="3944547"/>
              <a:ext cx="3658632" cy="270364"/>
            </a:xfrm>
            <a:prstGeom prst="rect">
              <a:avLst/>
            </a:prstGeom>
          </p:spPr>
        </p:pic>
      </p:grpSp>
      <p:pic>
        <p:nvPicPr>
          <p:cNvPr id="21" name="Immagine 20">
            <a:extLst>
              <a:ext uri="{FF2B5EF4-FFF2-40B4-BE49-F238E27FC236}">
                <a16:creationId xmlns:a16="http://schemas.microsoft.com/office/drawing/2014/main" id="{8793AF07-3F3D-20D4-2578-81DFF9988B9E}"/>
              </a:ext>
            </a:extLst>
          </p:cNvPr>
          <p:cNvPicPr>
            <a:picLocks noChangeAspect="1"/>
          </p:cNvPicPr>
          <p:nvPr/>
        </p:nvPicPr>
        <p:blipFill>
          <a:blip r:embed="rId5"/>
          <a:stretch>
            <a:fillRect/>
          </a:stretch>
        </p:blipFill>
        <p:spPr>
          <a:xfrm>
            <a:off x="314031" y="3050624"/>
            <a:ext cx="7109390" cy="2256458"/>
          </a:xfrm>
          <a:prstGeom prst="rect">
            <a:avLst/>
          </a:prstGeom>
        </p:spPr>
      </p:pic>
      <p:pic>
        <p:nvPicPr>
          <p:cNvPr id="22" name="Immagine 21">
            <a:extLst>
              <a:ext uri="{FF2B5EF4-FFF2-40B4-BE49-F238E27FC236}">
                <a16:creationId xmlns:a16="http://schemas.microsoft.com/office/drawing/2014/main" id="{F78484D4-5B35-F44F-2CAC-22F7F1A4EAEB}"/>
              </a:ext>
            </a:extLst>
          </p:cNvPr>
          <p:cNvPicPr>
            <a:picLocks noChangeAspect="1"/>
          </p:cNvPicPr>
          <p:nvPr/>
        </p:nvPicPr>
        <p:blipFill>
          <a:blip r:embed="rId6"/>
          <a:stretch>
            <a:fillRect/>
          </a:stretch>
        </p:blipFill>
        <p:spPr>
          <a:xfrm>
            <a:off x="193738" y="5153071"/>
            <a:ext cx="2152524" cy="1293402"/>
          </a:xfrm>
          <a:prstGeom prst="rect">
            <a:avLst/>
          </a:prstGeom>
        </p:spPr>
      </p:pic>
    </p:spTree>
    <p:extLst>
      <p:ext uri="{BB962C8B-B14F-4D97-AF65-F5344CB8AC3E}">
        <p14:creationId xmlns:p14="http://schemas.microsoft.com/office/powerpoint/2010/main" val="1933292720"/>
      </p:ext>
    </p:extLst>
  </p:cSld>
  <p:clrMapOvr>
    <a:masterClrMapping/>
  </p:clrMapOvr>
</p:sld>
</file>

<file path=ppt/theme/theme1.xml><?xml version="1.0" encoding="utf-8"?>
<a:theme xmlns:a="http://schemas.openxmlformats.org/drawingml/2006/main" name="Bright Beams theme">
  <a:themeElements>
    <a:clrScheme name="CBB COLORS">
      <a:dk1>
        <a:srgbClr val="000000"/>
      </a:dk1>
      <a:lt1>
        <a:srgbClr val="FFFFFF"/>
      </a:lt1>
      <a:dk2>
        <a:srgbClr val="CBCBCB"/>
      </a:dk2>
      <a:lt2>
        <a:srgbClr val="E5E5E5"/>
      </a:lt2>
      <a:accent1>
        <a:srgbClr val="B31B1B"/>
      </a:accent1>
      <a:accent2>
        <a:srgbClr val="08657C"/>
      </a:accent2>
      <a:accent3>
        <a:srgbClr val="FE7E00"/>
      </a:accent3>
      <a:accent4>
        <a:srgbClr val="CB2A10"/>
      </a:accent4>
      <a:accent5>
        <a:srgbClr val="9D9583"/>
      </a:accent5>
      <a:accent6>
        <a:srgbClr val="CBCBCB"/>
      </a:accent6>
      <a:hlink>
        <a:srgbClr val="FE7E00"/>
      </a:hlink>
      <a:folHlink>
        <a:srgbClr val="CB2A10"/>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ideTemp_16to9" id="{E16BDA77-B995-E740-BEAD-CFA7EAD27E0C}" vid="{9302349C-FF9F-3F46-9DE4-BC53EE1B2B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2023_09_28_BDC_CBBmeeting_Bosco</Template>
  <TotalTime>10210</TotalTime>
  <Words>5803</Words>
  <Application>Microsoft Office PowerPoint</Application>
  <PresentationFormat>Widescreen</PresentationFormat>
  <Paragraphs>547</Paragraphs>
  <Slides>35</Slides>
  <Notes>28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35</vt:i4>
      </vt:variant>
    </vt:vector>
  </HeadingPairs>
  <TitlesOfParts>
    <vt:vector size="42" baseType="lpstr">
      <vt:lpstr>Arial</vt:lpstr>
      <vt:lpstr>Calibri</vt:lpstr>
      <vt:lpstr>Cambria Math</vt:lpstr>
      <vt:lpstr>CMR10</vt:lpstr>
      <vt:lpstr>Times New Roman</vt:lpstr>
      <vt:lpstr>Wingdings</vt:lpstr>
      <vt:lpstr>Bright Beams theme</vt:lpstr>
      <vt:lpstr>Production, Acceleration and Stability of High Brightness Electron Beams in Cryogenic RF Structures</vt:lpstr>
      <vt:lpstr>About Me</vt:lpstr>
      <vt:lpstr>Outiline</vt:lpstr>
      <vt:lpstr>Cryogenic RF Initiatives</vt:lpstr>
      <vt:lpstr>Beam Brightness</vt:lpstr>
      <vt:lpstr>How to Improve the Brightness at Source?</vt:lpstr>
      <vt:lpstr>CYBORG Beamline</vt:lpstr>
      <vt:lpstr>CYBORG Beamline (2)</vt:lpstr>
      <vt:lpstr>Current Status</vt:lpstr>
      <vt:lpstr>What’s Next?</vt:lpstr>
      <vt:lpstr>Presentazione standard di PowerPoint</vt:lpstr>
      <vt:lpstr>Collective Effects in Linacs</vt:lpstr>
      <vt:lpstr>The Code MILES</vt:lpstr>
      <vt:lpstr>Injection in a Linac Booster - WP</vt:lpstr>
      <vt:lpstr>Beam Based Alignment (BBA)</vt:lpstr>
      <vt:lpstr>What’s Next?</vt:lpstr>
      <vt:lpstr>Conclusions</vt:lpstr>
      <vt:lpstr>Acknowledgements</vt:lpstr>
      <vt:lpstr>Presentazione standard di PowerPoint</vt:lpstr>
      <vt:lpstr>Modeling Space Charge Forces</vt:lpstr>
      <vt:lpstr>Modeling Space Charge Forces (2)</vt:lpstr>
      <vt:lpstr>Modeling Wakefield Effects</vt:lpstr>
      <vt:lpstr>Collective Effects in Linacs</vt:lpstr>
      <vt:lpstr>Modeling Wakefield Effects (2)</vt:lpstr>
      <vt:lpstr>Trajectory Steering</vt:lpstr>
      <vt:lpstr>Beam Based Alignment (BBA)</vt:lpstr>
      <vt:lpstr>Sources of Wakefields in Linacs</vt:lpstr>
      <vt:lpstr>Beam Breakup Effects</vt:lpstr>
      <vt:lpstr>Beam Loading Effects</vt:lpstr>
      <vt:lpstr>Wakefields in the 3π/4 Structures</vt:lpstr>
      <vt:lpstr>Long-range BBU in the C^3 Linac</vt:lpstr>
      <vt:lpstr>Long-range BBU in the C^3 Linac (2)</vt:lpstr>
      <vt:lpstr>Long-range BBU in the C^3 Linac (3)</vt:lpstr>
      <vt:lpstr>SRWF and LRWF Simultaneously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ACCELERATION AND STABILITY OF HIGH BRIGHTNESS ELECTRON BEAMS IN CRYOGENIC RF STRUCTURES</dc:title>
  <dc:creator>Fabio Bosco</dc:creator>
  <cp:lastModifiedBy>Fabio Bosco</cp:lastModifiedBy>
  <cp:revision>77</cp:revision>
  <dcterms:created xsi:type="dcterms:W3CDTF">2023-09-21T15:05:09Z</dcterms:created>
  <dcterms:modified xsi:type="dcterms:W3CDTF">2023-09-28T23:16:43Z</dcterms:modified>
</cp:coreProperties>
</file>