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343" r:id="rId3"/>
    <p:sldId id="344" r:id="rId4"/>
    <p:sldId id="372" r:id="rId5"/>
    <p:sldId id="361" r:id="rId6"/>
    <p:sldId id="369" r:id="rId7"/>
    <p:sldId id="364" r:id="rId8"/>
    <p:sldId id="308" r:id="rId9"/>
    <p:sldId id="321" r:id="rId10"/>
    <p:sldId id="347" r:id="rId11"/>
    <p:sldId id="350" r:id="rId12"/>
    <p:sldId id="357" r:id="rId13"/>
    <p:sldId id="358" r:id="rId14"/>
    <p:sldId id="359" r:id="rId15"/>
    <p:sldId id="353" r:id="rId16"/>
    <p:sldId id="388" r:id="rId17"/>
    <p:sldId id="383" r:id="rId18"/>
    <p:sldId id="390" r:id="rId19"/>
    <p:sldId id="385" r:id="rId20"/>
    <p:sldId id="381" r:id="rId21"/>
    <p:sldId id="382" r:id="rId22"/>
    <p:sldId id="3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261"/>
  </p:normalViewPr>
  <p:slideViewPr>
    <p:cSldViewPr snapToGrid="0">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AB0A0-DC2E-244B-B48E-0B685E344CF7}" type="datetimeFigureOut">
              <a:rPr lang="en-US" smtClean="0"/>
              <a:t>9/24/23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E18F1-2E46-B54E-9881-D40D5B1E2AE8}" type="slidenum">
              <a:rPr lang="en-US" smtClean="0"/>
              <a:t>‹#›</a:t>
            </a:fld>
            <a:endParaRPr lang="en-US"/>
          </a:p>
        </p:txBody>
      </p:sp>
    </p:spTree>
    <p:extLst>
      <p:ext uri="{BB962C8B-B14F-4D97-AF65-F5344CB8AC3E}">
        <p14:creationId xmlns:p14="http://schemas.microsoft.com/office/powerpoint/2010/main" val="419967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29AD5-25B1-0644-945A-B2DE3FB83CC0}" type="slidenum">
              <a:rPr lang="en-US" smtClean="0"/>
              <a:t>1</a:t>
            </a:fld>
            <a:endParaRPr lang="en-US"/>
          </a:p>
        </p:txBody>
      </p:sp>
    </p:spTree>
    <p:extLst>
      <p:ext uri="{BB962C8B-B14F-4D97-AF65-F5344CB8AC3E}">
        <p14:creationId xmlns:p14="http://schemas.microsoft.com/office/powerpoint/2010/main" val="4032698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ML model's guess, which may be close to the true distribution, the MLE algorithm may also reliably converge to the true distribution, as the issue of incorrectly identified convergent points is suppressed. </a:t>
            </a:r>
          </a:p>
        </p:txBody>
      </p:sp>
      <p:sp>
        <p:nvSpPr>
          <p:cNvPr id="4" name="Slide Number Placeholder 3"/>
          <p:cNvSpPr>
            <a:spLocks noGrp="1"/>
          </p:cNvSpPr>
          <p:nvPr>
            <p:ph type="sldNum" sz="quarter" idx="5"/>
          </p:nvPr>
        </p:nvSpPr>
        <p:spPr/>
        <p:txBody>
          <a:bodyPr/>
          <a:lstStyle/>
          <a:p>
            <a:fld id="{766DDB3B-3525-DB49-B10B-405D36E424AF}" type="slidenum">
              <a:rPr lang="en-US" smtClean="0"/>
              <a:t>13</a:t>
            </a:fld>
            <a:endParaRPr lang="en-US"/>
          </a:p>
        </p:txBody>
      </p:sp>
    </p:spTree>
    <p:extLst>
      <p:ext uri="{BB962C8B-B14F-4D97-AF65-F5344CB8AC3E}">
        <p14:creationId xmlns:p14="http://schemas.microsoft.com/office/powerpoint/2010/main" val="205838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14</a:t>
            </a:fld>
            <a:endParaRPr lang="en-US"/>
          </a:p>
        </p:txBody>
      </p:sp>
    </p:spTree>
    <p:extLst>
      <p:ext uri="{BB962C8B-B14F-4D97-AF65-F5344CB8AC3E}">
        <p14:creationId xmlns:p14="http://schemas.microsoft.com/office/powerpoint/2010/main" val="115149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MLE: This statistical technique determines unknown parameters from a given distribution of observed data.</a:t>
            </a:r>
          </a:p>
          <a:p>
            <a:endParaRPr lang="en-US" dirty="0"/>
          </a:p>
          <a:p>
            <a:r>
              <a:rPr lang="en-US" dirty="0"/>
              <a:t>Various beam diagnostic devices and techniques already exist, such as the beam current transformer used to measure beam intensity or charge and laser-Compton scattering used to measure transverse beam spot size and emittance</a:t>
            </a:r>
          </a:p>
          <a:p>
            <a:endParaRPr lang="en-US" dirty="0"/>
          </a:p>
          <a:p>
            <a:r>
              <a:rPr lang="en-US" dirty="0"/>
              <a:t>main concepts behind MLE and lay out a method for using an MLE algorithm to identify beam parameters from different types of betatron radiation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information about the properties of the beam (e.g., emittance, energy) is encoded in the betatron radiation spectrum, measurements of this radiation can be used in principle to reconstruct beam parameters, mainly through the changing characteristics of the radiation with strength parameter $K$</a:t>
            </a:r>
          </a:p>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2</a:t>
            </a:fld>
            <a:endParaRPr lang="en-US"/>
          </a:p>
        </p:txBody>
      </p:sp>
    </p:spTree>
    <p:extLst>
      <p:ext uri="{BB962C8B-B14F-4D97-AF65-F5344CB8AC3E}">
        <p14:creationId xmlns:p14="http://schemas.microsoft.com/office/powerpoint/2010/main" val="168916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FACET-II, at photon energies ranging from 200 keV through 30 MeV, a dedicated Compton spectrometer, termed CPT.</a:t>
            </a:r>
          </a:p>
          <a:p>
            <a:endParaRPr lang="en-US" dirty="0"/>
          </a:p>
          <a:p>
            <a:r>
              <a:rPr lang="en-US" dirty="0"/>
              <a:t>Its magnetic field geometry is sextupole-like, permitting a sizeable single-shot energy range. </a:t>
            </a:r>
          </a:p>
          <a:p>
            <a:endParaRPr lang="en-US" dirty="0"/>
          </a:p>
          <a:p>
            <a:r>
              <a:rPr lang="en-US" dirty="0"/>
              <a:t>Positron-Electron Detector for Radiative Observations</a:t>
            </a:r>
          </a:p>
          <a:p>
            <a:r>
              <a:rPr lang="en-US" dirty="0"/>
              <a:t>channels the photons through a beryllium converter target.</a:t>
            </a:r>
          </a:p>
          <a:p>
            <a:r>
              <a:rPr lang="en-US" dirty="0"/>
              <a:t>energies between 10 MeV and 10 GeV</a:t>
            </a:r>
          </a:p>
          <a:p>
            <a:endParaRPr lang="en-US" dirty="0"/>
          </a:p>
          <a:p>
            <a:r>
              <a:rPr lang="en-US" dirty="0"/>
              <a:t>produce electron-positron pairs through the nuclear field interaction</a:t>
            </a:r>
          </a:p>
        </p:txBody>
      </p:sp>
      <p:sp>
        <p:nvSpPr>
          <p:cNvPr id="4" name="Slide Number Placeholder 3"/>
          <p:cNvSpPr>
            <a:spLocks noGrp="1"/>
          </p:cNvSpPr>
          <p:nvPr>
            <p:ph type="sldNum" sz="quarter" idx="5"/>
          </p:nvPr>
        </p:nvSpPr>
        <p:spPr/>
        <p:txBody>
          <a:bodyPr/>
          <a:lstStyle/>
          <a:p>
            <a:fld id="{766DDB3B-3525-DB49-B10B-405D36E424AF}" type="slidenum">
              <a:rPr lang="en-US" smtClean="0"/>
              <a:t>3</a:t>
            </a:fld>
            <a:endParaRPr lang="en-US"/>
          </a:p>
        </p:txBody>
      </p:sp>
    </p:spTree>
    <p:extLst>
      <p:ext uri="{BB962C8B-B14F-4D97-AF65-F5344CB8AC3E}">
        <p14:creationId xmlns:p14="http://schemas.microsoft.com/office/powerpoint/2010/main" val="413089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766DDB3B-3525-DB49-B10B-405D36E424AF}" type="slidenum">
              <a:rPr lang="en-US" smtClean="0"/>
              <a:t>5</a:t>
            </a:fld>
            <a:endParaRPr lang="en-US"/>
          </a:p>
        </p:txBody>
      </p:sp>
    </p:spTree>
    <p:extLst>
      <p:ext uri="{BB962C8B-B14F-4D97-AF65-F5344CB8AC3E}">
        <p14:creationId xmlns:p14="http://schemas.microsoft.com/office/powerpoint/2010/main" val="265594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120 different ``test'' simulations were run, with spot sizes chosen similarly.</a:t>
            </a:r>
          </a:p>
          <a:p>
            <a:endParaRPr lang="en-US" dirty="0"/>
          </a:p>
          <a:p>
            <a:r>
              <a:rPr lang="en-US" dirty="0"/>
              <a:t>310 simulations were run with only spot size varied between them.</a:t>
            </a:r>
          </a:p>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6</a:t>
            </a:fld>
            <a:endParaRPr lang="en-US"/>
          </a:p>
        </p:txBody>
      </p:sp>
    </p:spTree>
    <p:extLst>
      <p:ext uri="{BB962C8B-B14F-4D97-AF65-F5344CB8AC3E}">
        <p14:creationId xmlns:p14="http://schemas.microsoft.com/office/powerpoint/2010/main" val="25218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7</a:t>
            </a:fld>
            <a:endParaRPr lang="en-US"/>
          </a:p>
        </p:txBody>
      </p:sp>
    </p:spTree>
    <p:extLst>
      <p:ext uri="{BB962C8B-B14F-4D97-AF65-F5344CB8AC3E}">
        <p14:creationId xmlns:p14="http://schemas.microsoft.com/office/powerpoint/2010/main" val="107895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8</a:t>
            </a:fld>
            <a:endParaRPr lang="en-US"/>
          </a:p>
        </p:txBody>
      </p:sp>
    </p:spTree>
    <p:extLst>
      <p:ext uri="{BB962C8B-B14F-4D97-AF65-F5344CB8AC3E}">
        <p14:creationId xmlns:p14="http://schemas.microsoft.com/office/powerpoint/2010/main" val="110807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direct ML models, another model was trained to predict spot sizes from 150 $\times$ 150-pixel images of the radiation spectra rather than from the spectrum data itself, which allows for broader application of these ML beam diagnostics. For this 150 $\times$ 150 image input model, the neural network contains six hidden layers with 200, 100, 100, 20, 20, and 10 nodes, and the model was trained over 100 epochs using the loss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the model fits too exactly against the training data and generalizes poorly to the test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persisting inaccuracy at low spot sizes is likely related to the equivalent \</a:t>
            </a:r>
            <a:r>
              <a:rPr lang="en-US" dirty="0" err="1"/>
              <a:t>textit</a:t>
            </a:r>
            <a:r>
              <a:rPr lang="en-US" dirty="0"/>
              <a:t>{K} parameter values for the simulated small spot size beams. For a single particle, \</a:t>
            </a:r>
            <a:r>
              <a:rPr lang="en-US" dirty="0" err="1"/>
              <a:t>textit</a:t>
            </a:r>
            <a:r>
              <a:rPr lang="en-US" dirty="0"/>
              <a:t>{K} is given by</a:t>
            </a:r>
          </a:p>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9</a:t>
            </a:fld>
            <a:endParaRPr lang="en-US"/>
          </a:p>
        </p:txBody>
      </p:sp>
    </p:spTree>
    <p:extLst>
      <p:ext uri="{BB962C8B-B14F-4D97-AF65-F5344CB8AC3E}">
        <p14:creationId xmlns:p14="http://schemas.microsoft.com/office/powerpoint/2010/main" val="1088470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methods included: developing a machine-learning model, combining the model with the MLE algorithm, and applying QR decomposition to the R matrix. </a:t>
            </a:r>
          </a:p>
          <a:p>
            <a:endParaRPr lang="en-US" dirty="0"/>
          </a:p>
          <a:p>
            <a:endParaRPr lang="en-US" dirty="0"/>
          </a:p>
          <a:p>
            <a:r>
              <a:rPr lang="en-US" sz="1200" dirty="0">
                <a:latin typeface="CMR10"/>
              </a:rPr>
              <a:t>The linear relationship between the energy distribution of photons and the spectrometer’s response. </a:t>
            </a:r>
          </a:p>
          <a:p>
            <a:endParaRPr lang="en-US" sz="1200" dirty="0"/>
          </a:p>
          <a:p>
            <a:r>
              <a:rPr lang="en-US" sz="1200" dirty="0">
                <a:latin typeface="CMR10"/>
              </a:rPr>
              <a:t>Gamma energy distribution, coefficients, and the spectrometer’s responses. </a:t>
            </a:r>
          </a:p>
          <a:p>
            <a:endParaRPr lang="en-US" sz="1200" dirty="0">
              <a:latin typeface="CMR10"/>
            </a:endParaRPr>
          </a:p>
          <a:p>
            <a:r>
              <a:rPr lang="en-US" sz="1200" dirty="0">
                <a:latin typeface="CMR10"/>
              </a:rPr>
              <a:t> Linear relation permits building a matrix that can be used to generate any number of training and test cases for training and assessing the accuracy of different models when recovering the photon energy distributions from spectral responses. </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6DDB3B-3525-DB49-B10B-405D36E424AF}" type="slidenum">
              <a:rPr lang="en-US" smtClean="0"/>
              <a:t>11</a:t>
            </a:fld>
            <a:endParaRPr lang="en-US"/>
          </a:p>
        </p:txBody>
      </p:sp>
    </p:spTree>
    <p:extLst>
      <p:ext uri="{BB962C8B-B14F-4D97-AF65-F5344CB8AC3E}">
        <p14:creationId xmlns:p14="http://schemas.microsoft.com/office/powerpoint/2010/main" val="249584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A29-4707-DF22-2C87-A2FB8D2683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5B16-8F97-F621-17B3-363B53777E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7C09AB-D0ED-EB11-CFF7-A1EEBB0BD659}"/>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CD39C5FB-9795-F7F3-A314-559314BA5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8B993-2268-1ADC-4C97-5C20B08A317D}"/>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2870761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819B-A72E-73A1-B83F-769413D43F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EBAEB-8D68-E24C-B89F-2C2B238BD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4D616-3C94-2268-7AC9-6811F3957C89}"/>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8BC8663F-F656-D4D3-0B44-28DEDD97A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FAF02-92B2-006F-24FB-2327EB67C395}"/>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289220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92314A-5AEA-07D8-E35C-B6D7E538D6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2B54C-68DB-D02F-4FE1-6D7FD95179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030B9-9D5C-DC99-0F8C-79EDB6641CAF}"/>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C29CCF32-4692-71E7-93B3-8071528F5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D7B62-02C6-7F01-0819-C044B02C1491}"/>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305813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0A70-2218-B94E-685E-2419AF289E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59D07-06CB-9D8D-4961-B0AF8567F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0CF22-2061-4E5D-573D-A968AF022314}"/>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DD597C73-5E43-11BA-5420-2B6373577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BFCB9-E24C-D67D-E0AD-5AAA15AEB18B}"/>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232149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61EF-3A65-7997-76C0-77B5935FC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FBF54C-B619-2AEB-6501-D9A4630AF7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93010-BBE7-62A3-88F2-256FCA23FFBF}"/>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C5872DB7-9433-2AF3-B762-E81799CC1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30504-8A5C-179C-35FD-E37C2C2D0D2D}"/>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347751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0434-EE21-92C8-1EFB-4166B30DC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E1B45-1AFD-F2A6-BB53-80AF14D8C3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94E6E-E5E5-D31A-3A48-C7C4D4F513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CE192-3736-9B85-C94B-BFFFDBB7B60F}"/>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6" name="Footer Placeholder 5">
            <a:extLst>
              <a:ext uri="{FF2B5EF4-FFF2-40B4-BE49-F238E27FC236}">
                <a16:creationId xmlns:a16="http://schemas.microsoft.com/office/drawing/2014/main" id="{B7EB16FB-1FF3-1FA0-E5F1-C25AFDD6C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156CB-8F90-8D26-99C3-458A5A1389B7}"/>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2697894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4A6E-3DE9-E04E-7C9A-975323903A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28FF8-A892-AA0F-CA84-76AD0E246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74C26-9E6F-3D13-1420-988EE2278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81986-A04F-670A-3D0B-2F145DBA9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98DD0-E5DE-0F53-3951-C35C23975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1A0BDD-B361-6A18-90BB-1228237D8A19}"/>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8" name="Footer Placeholder 7">
            <a:extLst>
              <a:ext uri="{FF2B5EF4-FFF2-40B4-BE49-F238E27FC236}">
                <a16:creationId xmlns:a16="http://schemas.microsoft.com/office/drawing/2014/main" id="{E63609AF-9EE2-5D2C-1A73-CD06E13E4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EE5C35-0B04-9902-1DC9-29F3122EAB2B}"/>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142891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39F5-06F7-B2DE-9443-F4C2164FA4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6CC0F7-3AC6-2020-9464-898395C1CED1}"/>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4" name="Footer Placeholder 3">
            <a:extLst>
              <a:ext uri="{FF2B5EF4-FFF2-40B4-BE49-F238E27FC236}">
                <a16:creationId xmlns:a16="http://schemas.microsoft.com/office/drawing/2014/main" id="{6DA025E3-06A9-60BD-1AAC-A8BB26E68D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63B5C5-0AFD-DF94-B618-0CCB4DDDBDFE}"/>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285288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8396E-8DB5-2DFF-8847-FB9C50242C75}"/>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3" name="Footer Placeholder 2">
            <a:extLst>
              <a:ext uri="{FF2B5EF4-FFF2-40B4-BE49-F238E27FC236}">
                <a16:creationId xmlns:a16="http://schemas.microsoft.com/office/drawing/2014/main" id="{EA522B5E-ED1F-D1BE-5DB4-E449AEB266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9C8003-51FE-5734-FDC0-7AEDAD357F56}"/>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362408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A293F-400F-B001-13B9-037357DC3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E4AD6-F257-E918-575A-5790A3563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6FC30-1C09-5444-16CA-36AB29456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7013B-C1B6-1ACC-A434-36E2BB8DF863}"/>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6" name="Footer Placeholder 5">
            <a:extLst>
              <a:ext uri="{FF2B5EF4-FFF2-40B4-BE49-F238E27FC236}">
                <a16:creationId xmlns:a16="http://schemas.microsoft.com/office/drawing/2014/main" id="{F93FEA03-D8ED-4C74-AACA-6656FDC36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81012-D25D-26C6-7464-7E2503990DE8}"/>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326244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61FA-ACE6-4044-E7F4-73E84ADF9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B0A9B5-AAB2-8E98-F108-0E7CBE6A1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4ABB58-3B15-0E5B-07C6-2FF6E0167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40E9E-2F82-E6A6-D637-1D43DF604263}"/>
              </a:ext>
            </a:extLst>
          </p:cNvPr>
          <p:cNvSpPr>
            <a:spLocks noGrp="1"/>
          </p:cNvSpPr>
          <p:nvPr>
            <p:ph type="dt" sz="half" idx="10"/>
          </p:nvPr>
        </p:nvSpPr>
        <p:spPr/>
        <p:txBody>
          <a:bodyPr/>
          <a:lstStyle/>
          <a:p>
            <a:fld id="{D248EE36-4A37-9B47-BDC8-D352B42758AD}" type="datetimeFigureOut">
              <a:rPr lang="en-US" smtClean="0"/>
              <a:t>9/24/23</a:t>
            </a:fld>
            <a:endParaRPr lang="en-US"/>
          </a:p>
        </p:txBody>
      </p:sp>
      <p:sp>
        <p:nvSpPr>
          <p:cNvPr id="6" name="Footer Placeholder 5">
            <a:extLst>
              <a:ext uri="{FF2B5EF4-FFF2-40B4-BE49-F238E27FC236}">
                <a16:creationId xmlns:a16="http://schemas.microsoft.com/office/drawing/2014/main" id="{33671564-60BC-184C-501A-8D77FA289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8DA64-CEBC-09C9-6EBE-52DDA2535DE9}"/>
              </a:ext>
            </a:extLst>
          </p:cNvPr>
          <p:cNvSpPr>
            <a:spLocks noGrp="1"/>
          </p:cNvSpPr>
          <p:nvPr>
            <p:ph type="sldNum" sz="quarter" idx="12"/>
          </p:nvPr>
        </p:nvSpPr>
        <p:spPr/>
        <p:txBody>
          <a:bodyPr/>
          <a:lstStyle/>
          <a:p>
            <a:fld id="{43A70A5C-847D-F34A-92DC-97C6F1F902F1}" type="slidenum">
              <a:rPr lang="en-US" smtClean="0"/>
              <a:t>‹#›</a:t>
            </a:fld>
            <a:endParaRPr lang="en-US"/>
          </a:p>
        </p:txBody>
      </p:sp>
    </p:spTree>
    <p:extLst>
      <p:ext uri="{BB962C8B-B14F-4D97-AF65-F5344CB8AC3E}">
        <p14:creationId xmlns:p14="http://schemas.microsoft.com/office/powerpoint/2010/main" val="365516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B9367-DD5F-B7CB-9CAE-74404DFD68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A540DB-C166-0035-7BCC-54F1F3213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5F793-2E5F-49F8-4557-552665F82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8EE36-4A37-9B47-BDC8-D352B42758AD}" type="datetimeFigureOut">
              <a:rPr lang="en-US" smtClean="0"/>
              <a:t>9/24/23</a:t>
            </a:fld>
            <a:endParaRPr lang="en-US"/>
          </a:p>
        </p:txBody>
      </p:sp>
      <p:sp>
        <p:nvSpPr>
          <p:cNvPr id="5" name="Footer Placeholder 4">
            <a:extLst>
              <a:ext uri="{FF2B5EF4-FFF2-40B4-BE49-F238E27FC236}">
                <a16:creationId xmlns:a16="http://schemas.microsoft.com/office/drawing/2014/main" id="{8B6DDDC4-83C6-8C82-28D2-2FACC49F3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5ECD9-A96C-46F3-1F13-51031BD1B8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70A5C-847D-F34A-92DC-97C6F1F902F1}" type="slidenum">
              <a:rPr lang="en-US" smtClean="0"/>
              <a:t>‹#›</a:t>
            </a:fld>
            <a:endParaRPr lang="en-US"/>
          </a:p>
        </p:txBody>
      </p:sp>
    </p:spTree>
    <p:extLst>
      <p:ext uri="{BB962C8B-B14F-4D97-AF65-F5344CB8AC3E}">
        <p14:creationId xmlns:p14="http://schemas.microsoft.com/office/powerpoint/2010/main" val="3278860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lide Number Placeholder 4"/>
          <p:cNvSpPr txBox="1">
            <a:spLocks noGrp="1"/>
          </p:cNvSpPr>
          <p:nvPr>
            <p:ph type="sldNum" sz="quarter" idx="1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96" name="Rectangle"/>
          <p:cNvSpPr/>
          <p:nvPr/>
        </p:nvSpPr>
        <p:spPr>
          <a:xfrm>
            <a:off x="0" y="-1"/>
            <a:ext cx="12192000" cy="6858001"/>
          </a:xfrm>
          <a:prstGeom prst="rect">
            <a:avLst/>
          </a:prstGeom>
          <a:solidFill>
            <a:srgbClr val="2774AE"/>
          </a:solidFill>
          <a:ln w="12700">
            <a:miter lim="400000"/>
          </a:ln>
        </p:spPr>
        <p:txBody>
          <a:bodyPr lIns="45719" rIns="45719" anchor="ctr"/>
          <a:lstStyle/>
          <a:p>
            <a:pPr>
              <a:defRPr sz="2700">
                <a:solidFill>
                  <a:srgbClr val="FFFFFF"/>
                </a:solidFill>
                <a:latin typeface="+mn-lt"/>
                <a:ea typeface="+mn-ea"/>
                <a:cs typeface="+mn-cs"/>
                <a:sym typeface="Helvetica"/>
              </a:defRPr>
            </a:pPr>
            <a:endParaRPr dirty="0"/>
          </a:p>
        </p:txBody>
      </p:sp>
      <p:sp>
        <p:nvSpPr>
          <p:cNvPr id="97" name="Working Group 4: Beam-Driven Acceleration…"/>
          <p:cNvSpPr txBox="1"/>
          <p:nvPr/>
        </p:nvSpPr>
        <p:spPr>
          <a:xfrm>
            <a:off x="4753609" y="2314277"/>
            <a:ext cx="6169572" cy="2205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lvl="4" algn="just">
              <a:defRPr>
                <a:solidFill>
                  <a:srgbClr val="FFFFFF"/>
                </a:solidFill>
                <a:latin typeface="+mn-lt"/>
                <a:ea typeface="+mn-ea"/>
                <a:cs typeface="+mn-cs"/>
                <a:sym typeface="Helvetica"/>
              </a:defRPr>
            </a:pPr>
            <a:r>
              <a:rPr sz="2800" dirty="0"/>
              <a:t>M</a:t>
            </a:r>
            <a:r>
              <a:rPr lang="en-US" sz="2800" dirty="0"/>
              <a:t>onika </a:t>
            </a:r>
            <a:r>
              <a:rPr sz="2800" dirty="0"/>
              <a:t>Yadav</a:t>
            </a:r>
            <a:endParaRPr lang="en-US" sz="2800" dirty="0"/>
          </a:p>
          <a:p>
            <a:pPr lvl="4" algn="just">
              <a:defRPr>
                <a:solidFill>
                  <a:srgbClr val="FFFFFF"/>
                </a:solidFill>
                <a:latin typeface="+mn-lt"/>
                <a:ea typeface="+mn-ea"/>
                <a:cs typeface="+mn-cs"/>
                <a:sym typeface="Helvetica"/>
              </a:defRPr>
            </a:pPr>
            <a:r>
              <a:rPr lang="en-US" sz="2800" dirty="0"/>
              <a:t>PI: Prof James Rosenzweig</a:t>
            </a:r>
          </a:p>
          <a:p>
            <a:pPr lvl="4" algn="just">
              <a:defRPr>
                <a:solidFill>
                  <a:srgbClr val="FFFFFF"/>
                </a:solidFill>
                <a:latin typeface="+mn-lt"/>
                <a:ea typeface="+mn-ea"/>
                <a:cs typeface="+mn-cs"/>
                <a:sym typeface="Helvetica"/>
              </a:defRPr>
            </a:pPr>
            <a:endParaRPr sz="2800" dirty="0"/>
          </a:p>
          <a:p>
            <a:pPr lvl="4" algn="just">
              <a:defRPr sz="2000" baseline="31999">
                <a:solidFill>
                  <a:srgbClr val="FFFFFF"/>
                </a:solidFill>
                <a:latin typeface="+mn-lt"/>
                <a:ea typeface="+mn-ea"/>
                <a:cs typeface="+mn-cs"/>
                <a:sym typeface="Helvetica"/>
              </a:defRPr>
            </a:pPr>
            <a:r>
              <a:rPr sz="2800" baseline="0" dirty="0"/>
              <a:t>yadav</a:t>
            </a:r>
            <a:r>
              <a:rPr lang="en-US" sz="2800" baseline="0" dirty="0"/>
              <a:t>monika</a:t>
            </a:r>
            <a:r>
              <a:rPr sz="2800" baseline="0" dirty="0"/>
              <a:t>@</a:t>
            </a:r>
            <a:r>
              <a:rPr lang="en-US" sz="2800" baseline="0" dirty="0"/>
              <a:t>g.ucla.edu</a:t>
            </a:r>
          </a:p>
          <a:p>
            <a:pPr lvl="4" algn="just">
              <a:defRPr sz="2000" baseline="31999">
                <a:solidFill>
                  <a:srgbClr val="FFFFFF"/>
                </a:solidFill>
                <a:latin typeface="+mn-lt"/>
                <a:ea typeface="+mn-ea"/>
                <a:cs typeface="+mn-cs"/>
                <a:sym typeface="Helvetica"/>
              </a:defRPr>
            </a:pPr>
            <a:endParaRPr lang="en-US" sz="2800" baseline="0" dirty="0"/>
          </a:p>
        </p:txBody>
      </p:sp>
      <p:sp>
        <p:nvSpPr>
          <p:cNvPr id="98" name="Modeling Betatron Radiation Diagnostics for E310 - Trojan Horse"/>
          <p:cNvSpPr txBox="1"/>
          <p:nvPr/>
        </p:nvSpPr>
        <p:spPr>
          <a:xfrm>
            <a:off x="269358" y="0"/>
            <a:ext cx="11653284" cy="183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lvl="3">
              <a:defRPr sz="3600">
                <a:solidFill>
                  <a:srgbClr val="FFFFFF"/>
                </a:solidFill>
                <a:latin typeface="+mn-lt"/>
                <a:ea typeface="+mn-ea"/>
                <a:cs typeface="+mn-cs"/>
                <a:sym typeface="Helvetica"/>
              </a:defRPr>
            </a:pPr>
            <a:endParaRPr lang="en-US" dirty="0"/>
          </a:p>
          <a:p>
            <a:pPr lvl="3">
              <a:defRPr sz="3600">
                <a:solidFill>
                  <a:srgbClr val="FFFFFF"/>
                </a:solidFill>
                <a:latin typeface="+mn-lt"/>
                <a:ea typeface="+mn-ea"/>
                <a:cs typeface="+mn-cs"/>
                <a:sym typeface="Helvetica"/>
              </a:defRPr>
            </a:pPr>
            <a:r>
              <a:rPr lang="en-US" sz="4000" dirty="0">
                <a:sym typeface="Helvetica"/>
              </a:rPr>
              <a:t>Machine learning-based analysis of high-intensity electron beams and gamma energy distributions</a:t>
            </a:r>
            <a:endParaRPr sz="4000" dirty="0"/>
          </a:p>
        </p:txBody>
      </p:sp>
      <p:pic>
        <p:nvPicPr>
          <p:cNvPr id="2" name="logo_UCLA_blue_boxed.png" descr="logo_UCLA_blue_boxed.png">
            <a:extLst>
              <a:ext uri="{FF2B5EF4-FFF2-40B4-BE49-F238E27FC236}">
                <a16:creationId xmlns:a16="http://schemas.microsoft.com/office/drawing/2014/main" id="{FC099ACB-B61F-94AF-81AD-5F7CD65134E3}"/>
              </a:ext>
            </a:extLst>
          </p:cNvPr>
          <p:cNvPicPr>
            <a:picLocks noChangeAspect="1"/>
          </p:cNvPicPr>
          <p:nvPr/>
        </p:nvPicPr>
        <p:blipFill>
          <a:blip r:embed="rId3"/>
          <a:stretch>
            <a:fillRect/>
          </a:stretch>
        </p:blipFill>
        <p:spPr>
          <a:xfrm>
            <a:off x="8264213" y="5087770"/>
            <a:ext cx="3089588" cy="1451142"/>
          </a:xfrm>
          <a:prstGeom prst="rect">
            <a:avLst/>
          </a:prstGeom>
          <a:ln w="12700">
            <a:miter lim="400000"/>
          </a:ln>
        </p:spPr>
      </p:pic>
      <p:sp>
        <p:nvSpPr>
          <p:cNvPr id="5" name="Working Group 4: Beam-Driven Acceleration…">
            <a:extLst>
              <a:ext uri="{FF2B5EF4-FFF2-40B4-BE49-F238E27FC236}">
                <a16:creationId xmlns:a16="http://schemas.microsoft.com/office/drawing/2014/main" id="{D161242C-5CED-EE82-D823-363BCC71E8B3}"/>
              </a:ext>
            </a:extLst>
          </p:cNvPr>
          <p:cNvSpPr txBox="1"/>
          <p:nvPr/>
        </p:nvSpPr>
        <p:spPr>
          <a:xfrm>
            <a:off x="2908349" y="5932577"/>
            <a:ext cx="6169572"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lvl="4" algn="just">
              <a:defRPr>
                <a:solidFill>
                  <a:srgbClr val="FFFFFF"/>
                </a:solidFill>
                <a:latin typeface="+mn-lt"/>
                <a:ea typeface="+mn-ea"/>
                <a:cs typeface="+mn-cs"/>
                <a:sym typeface="Helvetica"/>
              </a:defRPr>
            </a:pPr>
            <a:r>
              <a:rPr lang="en-US" sz="2800" dirty="0"/>
              <a:t>28 Sep 2023</a:t>
            </a:r>
            <a:endParaRPr sz="2800" baseline="0" dirty="0"/>
          </a:p>
        </p:txBody>
      </p:sp>
      <p:pic>
        <p:nvPicPr>
          <p:cNvPr id="4" name="Picture 3" descr="A document with text and images&#10;&#10;Description automatically generated">
            <a:extLst>
              <a:ext uri="{FF2B5EF4-FFF2-40B4-BE49-F238E27FC236}">
                <a16:creationId xmlns:a16="http://schemas.microsoft.com/office/drawing/2014/main" id="{1170331D-DB06-32EA-C4A2-39791F03768C}"/>
              </a:ext>
            </a:extLst>
          </p:cNvPr>
          <p:cNvPicPr>
            <a:picLocks noChangeAspect="1"/>
          </p:cNvPicPr>
          <p:nvPr/>
        </p:nvPicPr>
        <p:blipFill rotWithShape="1">
          <a:blip r:embed="rId4"/>
          <a:srcRect b="37958"/>
          <a:stretch/>
        </p:blipFill>
        <p:spPr>
          <a:xfrm rot="19923443">
            <a:off x="476679" y="3390600"/>
            <a:ext cx="5279840" cy="21984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Part-2</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10</a:t>
            </a:fld>
            <a:endParaRPr lang="en-US"/>
          </a:p>
        </p:txBody>
      </p:sp>
      <p:sp>
        <p:nvSpPr>
          <p:cNvPr id="3" name="Content Placeholder 2">
            <a:extLst>
              <a:ext uri="{FF2B5EF4-FFF2-40B4-BE49-F238E27FC236}">
                <a16:creationId xmlns:a16="http://schemas.microsoft.com/office/drawing/2014/main" id="{A018468A-9599-059C-541A-599A99FB703C}"/>
              </a:ext>
            </a:extLst>
          </p:cNvPr>
          <p:cNvSpPr>
            <a:spLocks noGrp="1"/>
          </p:cNvSpPr>
          <p:nvPr>
            <p:ph idx="1"/>
          </p:nvPr>
        </p:nvSpPr>
        <p:spPr>
          <a:xfrm>
            <a:off x="838200" y="2512458"/>
            <a:ext cx="10515600" cy="2326177"/>
          </a:xfrm>
        </p:spPr>
        <p:txBody>
          <a:bodyPr>
            <a:normAutofit/>
          </a:bodyPr>
          <a:lstStyle/>
          <a:p>
            <a:pPr marL="0" indent="0">
              <a:buNone/>
            </a:pPr>
            <a:r>
              <a:rPr lang="en-US" sz="3600" dirty="0"/>
              <a:t>Given the spectrometer data, how can we interpret it to reconstruct the energy distribution of the incoming gamma rays?</a:t>
            </a:r>
          </a:p>
        </p:txBody>
      </p:sp>
    </p:spTree>
    <p:extLst>
      <p:ext uri="{BB962C8B-B14F-4D97-AF65-F5344CB8AC3E}">
        <p14:creationId xmlns:p14="http://schemas.microsoft.com/office/powerpoint/2010/main" val="120751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33103"/>
            <a:ext cx="12195671" cy="2564805"/>
            <a:chOff x="-1" y="-476907"/>
            <a:chExt cx="12195669" cy="2564802"/>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476907"/>
              <a:ext cx="12195669" cy="2564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endParaRPr lang="en-US" sz="4000" dirty="0"/>
            </a:p>
            <a:p>
              <a:pPr lvl="3">
                <a:defRPr sz="5600">
                  <a:solidFill>
                    <a:srgbClr val="FFFFFF"/>
                  </a:solidFill>
                  <a:latin typeface="+mn-lt"/>
                  <a:ea typeface="+mn-ea"/>
                  <a:cs typeface="+mn-cs"/>
                  <a:sym typeface="Helvetica"/>
                </a:defRPr>
              </a:pPr>
              <a:r>
                <a:rPr lang="en-US" sz="4000" dirty="0"/>
                <a:t>Predict incident gamma spectra based on spectrometer data</a:t>
              </a:r>
            </a:p>
            <a:p>
              <a:pPr lvl="3">
                <a:defRPr sz="5600">
                  <a:solidFill>
                    <a:srgbClr val="FFFFFF"/>
                  </a:solidFill>
                  <a:latin typeface="+mn-lt"/>
                  <a:ea typeface="+mn-ea"/>
                  <a:cs typeface="+mn-cs"/>
                  <a:sym typeface="Helvetica"/>
                </a:defRPr>
              </a:pPr>
              <a:endParaRPr lang="en-US" sz="4000" dirty="0"/>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11</a:t>
            </a:fld>
            <a:endParaRPr lang="en-US"/>
          </a:p>
        </p:txBody>
      </p:sp>
      <p:sp>
        <p:nvSpPr>
          <p:cNvPr id="3" name="Content Placeholder 2">
            <a:extLst>
              <a:ext uri="{FF2B5EF4-FFF2-40B4-BE49-F238E27FC236}">
                <a16:creationId xmlns:a16="http://schemas.microsoft.com/office/drawing/2014/main" id="{FFD409E2-2181-1A09-39D1-5774DA13CF33}"/>
              </a:ext>
            </a:extLst>
          </p:cNvPr>
          <p:cNvSpPr>
            <a:spLocks noGrp="1"/>
          </p:cNvSpPr>
          <p:nvPr>
            <p:ph idx="1"/>
          </p:nvPr>
        </p:nvSpPr>
        <p:spPr>
          <a:xfrm>
            <a:off x="744187" y="1716927"/>
            <a:ext cx="10515600" cy="4351338"/>
          </a:xfrm>
        </p:spPr>
        <p:txBody>
          <a:bodyPr>
            <a:normAutofit/>
          </a:bodyPr>
          <a:lstStyle/>
          <a:p>
            <a:r>
              <a:rPr lang="en-US" dirty="0"/>
              <a:t>ML</a:t>
            </a:r>
          </a:p>
          <a:p>
            <a:pPr lvl="1"/>
            <a:r>
              <a:rPr lang="en-US" dirty="0"/>
              <a:t>Requires synthesized training data</a:t>
            </a:r>
          </a:p>
          <a:p>
            <a:pPr lvl="1"/>
            <a:r>
              <a:rPr lang="en-US" dirty="0"/>
              <a:t>Makes no assumptions about gamma energy distributions</a:t>
            </a:r>
          </a:p>
          <a:p>
            <a:pPr lvl="1"/>
            <a:endParaRPr lang="en-US" dirty="0"/>
          </a:p>
          <a:p>
            <a:r>
              <a:rPr lang="en-US" dirty="0"/>
              <a:t>ML-EM</a:t>
            </a:r>
          </a:p>
          <a:p>
            <a:pPr lvl="1"/>
            <a:r>
              <a:rPr lang="en-US" dirty="0"/>
              <a:t>Requires accurate guess of gamma energy distribution</a:t>
            </a:r>
          </a:p>
          <a:p>
            <a:pPr lvl="1"/>
            <a:r>
              <a:rPr lang="en-US" dirty="0"/>
              <a:t>Has no reliance on training data</a:t>
            </a:r>
          </a:p>
          <a:p>
            <a:pPr lvl="1"/>
            <a:endParaRPr lang="en-US" dirty="0"/>
          </a:p>
          <a:p>
            <a:r>
              <a:rPr lang="en-US" dirty="0"/>
              <a:t>QR</a:t>
            </a:r>
          </a:p>
          <a:p>
            <a:pPr lvl="1"/>
            <a:r>
              <a:rPr lang="en-US" dirty="0"/>
              <a:t>Matrix decomposition</a:t>
            </a:r>
          </a:p>
        </p:txBody>
      </p:sp>
      <p:pic>
        <p:nvPicPr>
          <p:cNvPr id="4" name="Picture 3">
            <a:extLst>
              <a:ext uri="{FF2B5EF4-FFF2-40B4-BE49-F238E27FC236}">
                <a16:creationId xmlns:a16="http://schemas.microsoft.com/office/drawing/2014/main" id="{8A683CD6-2485-7A06-1D30-A8E690D1146E}"/>
              </a:ext>
            </a:extLst>
          </p:cNvPr>
          <p:cNvPicPr>
            <a:picLocks noChangeAspect="1"/>
          </p:cNvPicPr>
          <p:nvPr/>
        </p:nvPicPr>
        <p:blipFill>
          <a:blip r:embed="rId3"/>
          <a:stretch>
            <a:fillRect/>
          </a:stretch>
        </p:blipFill>
        <p:spPr>
          <a:xfrm>
            <a:off x="6291990" y="4502337"/>
            <a:ext cx="4637219" cy="1405218"/>
          </a:xfrm>
          <a:prstGeom prst="rect">
            <a:avLst/>
          </a:prstGeom>
        </p:spPr>
      </p:pic>
      <p:sp>
        <p:nvSpPr>
          <p:cNvPr id="6" name="TextBox 5">
            <a:extLst>
              <a:ext uri="{FF2B5EF4-FFF2-40B4-BE49-F238E27FC236}">
                <a16:creationId xmlns:a16="http://schemas.microsoft.com/office/drawing/2014/main" id="{32CF4D82-2512-49F2-E8ED-252D8325909F}"/>
              </a:ext>
            </a:extLst>
          </p:cNvPr>
          <p:cNvSpPr txBox="1"/>
          <p:nvPr/>
        </p:nvSpPr>
        <p:spPr>
          <a:xfrm>
            <a:off x="6432697" y="5931542"/>
            <a:ext cx="6103088" cy="923330"/>
          </a:xfrm>
          <a:prstGeom prst="rect">
            <a:avLst/>
          </a:prstGeom>
          <a:noFill/>
        </p:spPr>
        <p:txBody>
          <a:bodyPr wrap="square">
            <a:spAutoFit/>
          </a:bodyPr>
          <a:lstStyle/>
          <a:p>
            <a:r>
              <a:rPr lang="en-US" sz="1800" dirty="0"/>
              <a:t>x represents the gamma energy distribution</a:t>
            </a:r>
          </a:p>
          <a:p>
            <a:r>
              <a:rPr lang="en-US" sz="1800" dirty="0"/>
              <a:t>y represent the spectrometer's responses</a:t>
            </a:r>
          </a:p>
          <a:p>
            <a:endParaRPr lang="en-US" dirty="0"/>
          </a:p>
        </p:txBody>
      </p:sp>
    </p:spTree>
    <p:extLst>
      <p:ext uri="{BB962C8B-B14F-4D97-AF65-F5344CB8AC3E}">
        <p14:creationId xmlns:p14="http://schemas.microsoft.com/office/powerpoint/2010/main" val="2554247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QED case using ML</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12</a:t>
            </a:fld>
            <a:endParaRPr lang="en-US"/>
          </a:p>
        </p:txBody>
      </p:sp>
      <p:pic>
        <p:nvPicPr>
          <p:cNvPr id="5" name="Picture 4" descr="A graph of a graph&#10;&#10;Description automatically generated">
            <a:extLst>
              <a:ext uri="{FF2B5EF4-FFF2-40B4-BE49-F238E27FC236}">
                <a16:creationId xmlns:a16="http://schemas.microsoft.com/office/drawing/2014/main" id="{068AB584-71F5-8AB9-4FF9-ECC72D8060E4}"/>
              </a:ext>
            </a:extLst>
          </p:cNvPr>
          <p:cNvPicPr>
            <a:picLocks noChangeAspect="1"/>
          </p:cNvPicPr>
          <p:nvPr/>
        </p:nvPicPr>
        <p:blipFill>
          <a:blip r:embed="rId2"/>
          <a:stretch>
            <a:fillRect/>
          </a:stretch>
        </p:blipFill>
        <p:spPr>
          <a:xfrm>
            <a:off x="744187" y="1944760"/>
            <a:ext cx="5351813" cy="3199165"/>
          </a:xfrm>
          <a:prstGeom prst="rect">
            <a:avLst/>
          </a:prstGeom>
        </p:spPr>
      </p:pic>
      <p:sp>
        <p:nvSpPr>
          <p:cNvPr id="7" name="TextBox 6">
            <a:extLst>
              <a:ext uri="{FF2B5EF4-FFF2-40B4-BE49-F238E27FC236}">
                <a16:creationId xmlns:a16="http://schemas.microsoft.com/office/drawing/2014/main" id="{0DE8193B-70D1-E440-1704-99014D917E11}"/>
              </a:ext>
            </a:extLst>
          </p:cNvPr>
          <p:cNvSpPr txBox="1"/>
          <p:nvPr/>
        </p:nvSpPr>
        <p:spPr>
          <a:xfrm>
            <a:off x="7910945" y="2082432"/>
            <a:ext cx="3236142" cy="4093428"/>
          </a:xfrm>
          <a:prstGeom prst="rect">
            <a:avLst/>
          </a:prstGeom>
          <a:noFill/>
        </p:spPr>
        <p:txBody>
          <a:bodyPr wrap="square">
            <a:spAutoFit/>
          </a:bodyPr>
          <a:lstStyle/>
          <a:p>
            <a:r>
              <a:rPr lang="en-US" sz="2000" dirty="0"/>
              <a:t>The model predicts the correct distribution pattern between bins 1 and 30 (approximately corresponding to a range of 10-250 MeV). </a:t>
            </a:r>
          </a:p>
          <a:p>
            <a:endParaRPr lang="en-US" sz="2000" dirty="0"/>
          </a:p>
          <a:p>
            <a:r>
              <a:rPr lang="en-US" sz="2000" dirty="0"/>
              <a:t>In the higher energy bins, the model's predicted photons fall within the spectrometer's dynamic range in the nonlinear Compton scattering.</a:t>
            </a:r>
          </a:p>
        </p:txBody>
      </p:sp>
      <p:sp>
        <p:nvSpPr>
          <p:cNvPr id="4" name="TextBox 3">
            <a:extLst>
              <a:ext uri="{FF2B5EF4-FFF2-40B4-BE49-F238E27FC236}">
                <a16:creationId xmlns:a16="http://schemas.microsoft.com/office/drawing/2014/main" id="{4EC9018F-704D-672D-C99F-4B86FFE93E23}"/>
              </a:ext>
            </a:extLst>
          </p:cNvPr>
          <p:cNvSpPr txBox="1"/>
          <p:nvPr/>
        </p:nvSpPr>
        <p:spPr>
          <a:xfrm>
            <a:off x="249007" y="5536775"/>
            <a:ext cx="7195325" cy="1200329"/>
          </a:xfrm>
          <a:prstGeom prst="rect">
            <a:avLst/>
          </a:prstGeom>
          <a:noFill/>
        </p:spPr>
        <p:txBody>
          <a:bodyPr wrap="square">
            <a:spAutoFit/>
          </a:bodyPr>
          <a:lstStyle/>
          <a:p>
            <a:pPr algn="just"/>
            <a:r>
              <a:rPr lang="en-US" dirty="0">
                <a:latin typeface="Arial" panose="020B0604020202020204" pitchFamily="34" charset="0"/>
              </a:rPr>
              <a:t>T</a:t>
            </a:r>
            <a:r>
              <a:rPr lang="en-US" b="0" i="0" u="none" strike="noStrike" dirty="0">
                <a:effectLst/>
                <a:latin typeface="Arial" panose="020B0604020202020204" pitchFamily="34" charset="0"/>
              </a:rPr>
              <a:t>raining data was synthesized by creating an arbitrary energy distribution and multiplying each x -x-vector by the matrix to generate the corresponding spectrum (or y-vector) that PEDRO would measure</a:t>
            </a:r>
            <a:endParaRPr lang="en-US" dirty="0"/>
          </a:p>
        </p:txBody>
      </p:sp>
    </p:spTree>
    <p:extLst>
      <p:ext uri="{BB962C8B-B14F-4D97-AF65-F5344CB8AC3E}">
        <p14:creationId xmlns:p14="http://schemas.microsoft.com/office/powerpoint/2010/main" val="295557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QED case using MLE</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13</a:t>
            </a:fld>
            <a:endParaRPr lang="en-US"/>
          </a:p>
        </p:txBody>
      </p:sp>
      <p:pic>
        <p:nvPicPr>
          <p:cNvPr id="5" name="Picture 4" descr="A graph of a graph&#10;&#10;Description automatically generated">
            <a:extLst>
              <a:ext uri="{FF2B5EF4-FFF2-40B4-BE49-F238E27FC236}">
                <a16:creationId xmlns:a16="http://schemas.microsoft.com/office/drawing/2014/main" id="{19296025-06D9-9587-8575-81CDF35F69E2}"/>
              </a:ext>
            </a:extLst>
          </p:cNvPr>
          <p:cNvPicPr>
            <a:picLocks noChangeAspect="1"/>
          </p:cNvPicPr>
          <p:nvPr/>
        </p:nvPicPr>
        <p:blipFill>
          <a:blip r:embed="rId3"/>
          <a:stretch>
            <a:fillRect/>
          </a:stretch>
        </p:blipFill>
        <p:spPr>
          <a:xfrm>
            <a:off x="344752" y="1963362"/>
            <a:ext cx="6298528" cy="3765085"/>
          </a:xfrm>
          <a:prstGeom prst="rect">
            <a:avLst/>
          </a:prstGeom>
        </p:spPr>
      </p:pic>
      <p:sp>
        <p:nvSpPr>
          <p:cNvPr id="7" name="TextBox 6">
            <a:extLst>
              <a:ext uri="{FF2B5EF4-FFF2-40B4-BE49-F238E27FC236}">
                <a16:creationId xmlns:a16="http://schemas.microsoft.com/office/drawing/2014/main" id="{5D03D4F9-4216-44C2-9A5C-08DA0344562A}"/>
              </a:ext>
            </a:extLst>
          </p:cNvPr>
          <p:cNvSpPr txBox="1"/>
          <p:nvPr/>
        </p:nvSpPr>
        <p:spPr>
          <a:xfrm>
            <a:off x="7839634" y="2109033"/>
            <a:ext cx="3281081" cy="2585323"/>
          </a:xfrm>
          <a:prstGeom prst="rect">
            <a:avLst/>
          </a:prstGeom>
          <a:noFill/>
        </p:spPr>
        <p:txBody>
          <a:bodyPr wrap="square">
            <a:spAutoFit/>
          </a:bodyPr>
          <a:lstStyle/>
          <a:p>
            <a:r>
              <a:rPr lang="en-US" dirty="0"/>
              <a:t>In the smooth cases from the hybrid approach closely follow the pattern of the gamma distribution across all the energy ranges (with a deviation from the filamentation case above 250 MeV).</a:t>
            </a:r>
          </a:p>
          <a:p>
            <a:endParaRPr lang="en-US" dirty="0"/>
          </a:p>
          <a:p>
            <a:r>
              <a:rPr lang="en-US" dirty="0"/>
              <a:t> </a:t>
            </a:r>
          </a:p>
        </p:txBody>
      </p:sp>
    </p:spTree>
    <p:extLst>
      <p:ext uri="{BB962C8B-B14F-4D97-AF65-F5344CB8AC3E}">
        <p14:creationId xmlns:p14="http://schemas.microsoft.com/office/powerpoint/2010/main" val="333152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QED case using QR </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14</a:t>
            </a:fld>
            <a:endParaRPr lang="en-US"/>
          </a:p>
        </p:txBody>
      </p:sp>
      <p:pic>
        <p:nvPicPr>
          <p:cNvPr id="5" name="Picture 4" descr="A graph of a graph&#10;&#10;Description automatically generated">
            <a:extLst>
              <a:ext uri="{FF2B5EF4-FFF2-40B4-BE49-F238E27FC236}">
                <a16:creationId xmlns:a16="http://schemas.microsoft.com/office/drawing/2014/main" id="{DCE8C67E-6C17-107B-A68B-78468B9B99D1}"/>
              </a:ext>
            </a:extLst>
          </p:cNvPr>
          <p:cNvPicPr>
            <a:picLocks noChangeAspect="1"/>
          </p:cNvPicPr>
          <p:nvPr/>
        </p:nvPicPr>
        <p:blipFill>
          <a:blip r:embed="rId3"/>
          <a:stretch>
            <a:fillRect/>
          </a:stretch>
        </p:blipFill>
        <p:spPr>
          <a:xfrm>
            <a:off x="744187" y="1998008"/>
            <a:ext cx="6195579" cy="3703545"/>
          </a:xfrm>
          <a:prstGeom prst="rect">
            <a:avLst/>
          </a:prstGeom>
        </p:spPr>
      </p:pic>
      <p:sp>
        <p:nvSpPr>
          <p:cNvPr id="7" name="TextBox 6">
            <a:extLst>
              <a:ext uri="{FF2B5EF4-FFF2-40B4-BE49-F238E27FC236}">
                <a16:creationId xmlns:a16="http://schemas.microsoft.com/office/drawing/2014/main" id="{153EA9D8-D143-9A32-3334-FA92B6084E69}"/>
              </a:ext>
            </a:extLst>
          </p:cNvPr>
          <p:cNvSpPr txBox="1"/>
          <p:nvPr/>
        </p:nvSpPr>
        <p:spPr>
          <a:xfrm>
            <a:off x="7669790" y="2285233"/>
            <a:ext cx="3684010" cy="3416320"/>
          </a:xfrm>
          <a:prstGeom prst="rect">
            <a:avLst/>
          </a:prstGeom>
          <a:noFill/>
        </p:spPr>
        <p:txBody>
          <a:bodyPr wrap="square">
            <a:spAutoFit/>
          </a:bodyPr>
          <a:lstStyle/>
          <a:p>
            <a:pPr marL="285750" indent="-285750">
              <a:buFont typeface="Arial" panose="020B0604020202020204" pitchFamily="34" charset="0"/>
              <a:buChar char="•"/>
            </a:pPr>
            <a:r>
              <a:rPr lang="en-US" dirty="0"/>
              <a:t>Within a single iteration, QR decomposition generates distributions with an accuracy like that of the other two approaches.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Across all energy bins, the QR decomposition method predicts the correct pattern and frequencies of photons, with the standard exception of the range above roughly 250 MeV in the filamentation case. </a:t>
            </a:r>
          </a:p>
        </p:txBody>
      </p:sp>
      <p:sp>
        <p:nvSpPr>
          <p:cNvPr id="9" name="TextBox 8">
            <a:extLst>
              <a:ext uri="{FF2B5EF4-FFF2-40B4-BE49-F238E27FC236}">
                <a16:creationId xmlns:a16="http://schemas.microsoft.com/office/drawing/2014/main" id="{01474E8C-FB45-03A8-5FD5-2DBFC3C0F64B}"/>
              </a:ext>
            </a:extLst>
          </p:cNvPr>
          <p:cNvSpPr txBox="1"/>
          <p:nvPr/>
        </p:nvSpPr>
        <p:spPr>
          <a:xfrm>
            <a:off x="553192" y="5923649"/>
            <a:ext cx="10134599" cy="646331"/>
          </a:xfrm>
          <a:prstGeom prst="rect">
            <a:avLst/>
          </a:prstGeom>
          <a:noFill/>
        </p:spPr>
        <p:txBody>
          <a:bodyPr wrap="square">
            <a:spAutoFit/>
          </a:bodyPr>
          <a:lstStyle/>
          <a:p>
            <a:r>
              <a:rPr lang="en-US" dirty="0"/>
              <a:t>The computational analysis goal is to invert the response matrix  R effectively so, given a PEDRO spectrum, the originating x-vector may be recovered.</a:t>
            </a:r>
          </a:p>
        </p:txBody>
      </p:sp>
    </p:spTree>
    <p:extLst>
      <p:ext uri="{BB962C8B-B14F-4D97-AF65-F5344CB8AC3E}">
        <p14:creationId xmlns:p14="http://schemas.microsoft.com/office/powerpoint/2010/main" val="2612758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397031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r>
              <a:rPr dirty="0">
                <a:latin typeface="Helvetica Neue" panose="02000503000000020004" pitchFamily="2" charset="0"/>
                <a:ea typeface="Helvetica Neue" panose="02000503000000020004" pitchFamily="2" charset="0"/>
                <a:cs typeface="Helvetica Neue" panose="02000503000000020004" pitchFamily="2" charset="0"/>
              </a:rPr>
              <a:t>We have developed an accurate betatron radiation model for </a:t>
            </a:r>
            <a:r>
              <a:rPr lang="en-US" dirty="0">
                <a:latin typeface="Helvetica Neue" panose="02000503000000020004" pitchFamily="2" charset="0"/>
                <a:ea typeface="Helvetica Neue" panose="02000503000000020004" pitchFamily="2" charset="0"/>
                <a:cs typeface="Helvetica Neue" panose="02000503000000020004" pitchFamily="2" charset="0"/>
              </a:rPr>
              <a:t>PWFA </a:t>
            </a:r>
            <a:r>
              <a:rPr dirty="0">
                <a:latin typeface="Helvetica Neue" panose="02000503000000020004" pitchFamily="2" charset="0"/>
                <a:ea typeface="Helvetica Neue" panose="02000503000000020004" pitchFamily="2" charset="0"/>
                <a:cs typeface="Helvetica Neue" panose="02000503000000020004" pitchFamily="2" charset="0"/>
              </a:rPr>
              <a:t>experiments.</a:t>
            </a:r>
          </a:p>
          <a:p>
            <a:pPr algn="just">
              <a:defRPr sz="2100">
                <a:latin typeface="Helvetica Neue"/>
                <a:ea typeface="Helvetica Neue"/>
                <a:cs typeface="Helvetica Neue"/>
                <a:sym typeface="Helvetica Neue"/>
              </a:defRPr>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r>
              <a:rPr lang="en-US" dirty="0">
                <a:latin typeface="Helvetica Neue" panose="02000503000000020004" pitchFamily="2" charset="0"/>
                <a:ea typeface="Helvetica Neue" panose="02000503000000020004" pitchFamily="2" charset="0"/>
                <a:cs typeface="Helvetica Neue" panose="02000503000000020004" pitchFamily="2" charset="0"/>
              </a:rPr>
              <a:t>Studied </a:t>
            </a:r>
            <a:r>
              <a:rPr dirty="0">
                <a:latin typeface="Helvetica Neue" panose="02000503000000020004" pitchFamily="2" charset="0"/>
                <a:ea typeface="Helvetica Neue" panose="02000503000000020004" pitchFamily="2" charset="0"/>
                <a:cs typeface="Helvetica Neue" panose="02000503000000020004" pitchFamily="2" charset="0"/>
              </a:rPr>
              <a:t>beam</a:t>
            </a:r>
            <a:r>
              <a:rPr lang="en-US" dirty="0">
                <a:latin typeface="Helvetica Neue" panose="02000503000000020004" pitchFamily="2" charset="0"/>
                <a:ea typeface="Helvetica Neue" panose="02000503000000020004" pitchFamily="2" charset="0"/>
                <a:cs typeface="Helvetica Neue" panose="02000503000000020004" pitchFamily="2" charset="0"/>
              </a:rPr>
              <a:t> and spectrum</a:t>
            </a:r>
            <a:r>
              <a:rPr dirty="0">
                <a:latin typeface="Helvetica Neue" panose="02000503000000020004" pitchFamily="2" charset="0"/>
                <a:ea typeface="Helvetica Neue" panose="02000503000000020004" pitchFamily="2" charset="0"/>
                <a:cs typeface="Helvetica Neue" panose="02000503000000020004" pitchFamily="2" charset="0"/>
              </a:rPr>
              <a:t> reconstruction using </a:t>
            </a:r>
            <a:r>
              <a:rPr lang="en-US" dirty="0">
                <a:latin typeface="Helvetica Neue" panose="02000503000000020004" pitchFamily="2" charset="0"/>
                <a:ea typeface="Helvetica Neue" panose="02000503000000020004" pitchFamily="2" charset="0"/>
                <a:cs typeface="Helvetica Neue" panose="02000503000000020004" pitchFamily="2" charset="0"/>
              </a:rPr>
              <a:t>MLE, QR</a:t>
            </a:r>
            <a:r>
              <a:rPr dirty="0">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and</a:t>
            </a:r>
            <a:r>
              <a:rPr dirty="0">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ML</a:t>
            </a:r>
            <a:r>
              <a:rPr dirty="0">
                <a:latin typeface="Helvetica Neue" panose="02000503000000020004" pitchFamily="2" charset="0"/>
                <a:ea typeface="Helvetica Neue" panose="02000503000000020004" pitchFamily="2" charset="0"/>
                <a:cs typeface="Helvetica Neue" panose="02000503000000020004" pitchFamily="2" charset="0"/>
              </a:rPr>
              <a:t>.</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QR decomposition method requires the least amount of calculational time.</a:t>
            </a:r>
          </a:p>
          <a:p>
            <a:pPr marL="285750" indent="-285750" algn="just">
              <a:buSzPct val="100000"/>
              <a:buFont typeface="Arial"/>
              <a:buChar char="•"/>
              <a:defRPr sz="2100">
                <a:latin typeface="Helvetica Neue"/>
                <a:ea typeface="Helvetica Neue"/>
                <a:cs typeface="Helvetica Neue"/>
                <a:sym typeface="Helvetica Neue"/>
              </a:defRPr>
            </a:pP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r>
              <a:rPr lang="en-US" dirty="0">
                <a:latin typeface="Helvetica Neue" panose="02000503000000020004" pitchFamily="2" charset="0"/>
                <a:ea typeface="Helvetica Neue" panose="02000503000000020004" pitchFamily="2" charset="0"/>
                <a:cs typeface="Helvetica Neue" panose="02000503000000020004" pitchFamily="2" charset="0"/>
              </a:rPr>
              <a:t>N</a:t>
            </a:r>
            <a:r>
              <a:rPr lang="en-US" dirty="0">
                <a:effectLst/>
                <a:latin typeface="Helvetica Neue" panose="02000503000000020004" pitchFamily="2" charset="0"/>
                <a:ea typeface="Helvetica Neue" panose="02000503000000020004" pitchFamily="2" charset="0"/>
                <a:cs typeface="Helvetica Neue" panose="02000503000000020004" pitchFamily="2" charset="0"/>
              </a:rPr>
              <a:t>on-destructive virtual diagnostics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algn="just">
              <a:buSzPct val="100000"/>
              <a:defRPr sz="2100">
                <a:latin typeface="Helvetica Neue"/>
                <a:ea typeface="Helvetica Neue"/>
                <a:cs typeface="Helvetica Neue"/>
                <a:sym typeface="Helvetica Neue"/>
              </a:defRPr>
            </a:pP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r>
              <a:rPr lang="en-US" dirty="0">
                <a:latin typeface="Helvetica Neue" panose="02000503000000020004" pitchFamily="2" charset="0"/>
                <a:ea typeface="Helvetica Neue" panose="02000503000000020004" pitchFamily="2" charset="0"/>
                <a:cs typeface="Helvetica Neue" panose="02000503000000020004" pitchFamily="2" charset="0"/>
              </a:rPr>
              <a:t>Ongoing work on the multishot case.</a:t>
            </a:r>
            <a:r>
              <a:rPr lang="en-US"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SzPct val="100000"/>
              <a:buFont typeface="Arial"/>
              <a:buChar char="•"/>
              <a:defRPr sz="2100">
                <a:latin typeface="Helvetica Neue"/>
                <a:ea typeface="Helvetica Neue"/>
                <a:cs typeface="Helvetica Neue"/>
                <a:sym typeface="Helvetica Neue"/>
              </a:defRPr>
            </a:pP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r>
                <a:rPr dirty="0"/>
                <a:t>Conclusion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84866"/>
              <a:ext cx="12195669" cy="841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sz="4800" dirty="0"/>
                <a:t>                  Future goals</a:t>
              </a:r>
              <a:endParaRPr sz="4800" dirty="0"/>
            </a:p>
          </p:txBody>
        </p:sp>
      </p:grpSp>
      <p:sp>
        <p:nvSpPr>
          <p:cNvPr id="3" name="TextBox 2">
            <a:extLst>
              <a:ext uri="{FF2B5EF4-FFF2-40B4-BE49-F238E27FC236}">
                <a16:creationId xmlns:a16="http://schemas.microsoft.com/office/drawing/2014/main" id="{E85442BD-89E8-F9BE-2470-202BBE4A5729}"/>
              </a:ext>
            </a:extLst>
          </p:cNvPr>
          <p:cNvSpPr txBox="1"/>
          <p:nvPr/>
        </p:nvSpPr>
        <p:spPr>
          <a:xfrm>
            <a:off x="329609" y="1939662"/>
            <a:ext cx="11646096" cy="3139321"/>
          </a:xfrm>
          <a:prstGeom prst="rect">
            <a:avLst/>
          </a:prstGeom>
          <a:noFill/>
        </p:spPr>
        <p:txBody>
          <a:bodyPr wrap="square">
            <a:spAutoFit/>
          </a:bodyPr>
          <a:lstStyle/>
          <a:p>
            <a:pPr marL="285750" indent="-285750">
              <a:buFont typeface="Arial" panose="020B0604020202020204" pitchFamily="34" charset="0"/>
              <a:buChar char="•"/>
            </a:pPr>
            <a:r>
              <a:rPr lang="en-US" dirty="0"/>
              <a:t>Optimizing the precision phase space control of particle accelerator systems is crucial for improving their performance and efficiency.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ML techniques can significantly enhance the tuning and control processes. </a:t>
            </a:r>
          </a:p>
          <a:p>
            <a:r>
              <a:rPr lang="en-US" dirty="0"/>
              <a:t>  </a:t>
            </a:r>
          </a:p>
          <a:p>
            <a:pPr marL="285750" indent="-285750">
              <a:buFont typeface="Arial" panose="020B0604020202020204" pitchFamily="34" charset="0"/>
              <a:buChar char="•"/>
            </a:pPr>
            <a:r>
              <a:rPr lang="en-US" dirty="0"/>
              <a:t>Utilizing ML algorithms such as neural networks or reinforcement learning, to create data-driven models that can predict and optimize accelerator parameters.</a:t>
            </a:r>
          </a:p>
          <a:p>
            <a:endParaRPr lang="en-US" dirty="0"/>
          </a:p>
          <a:p>
            <a:pPr marL="285750" indent="-285750">
              <a:buFont typeface="Arial" panose="020B0604020202020204" pitchFamily="34" charset="0"/>
              <a:buChar char="•"/>
            </a:pPr>
            <a:r>
              <a:rPr lang="en-US" dirty="0"/>
              <a:t>Developing real-time control systems that use ML algorithms to continuously adjust accelerator parameters based on beam diagnostics data.</a:t>
            </a:r>
          </a:p>
          <a:p>
            <a:endParaRPr lang="en-US" dirty="0"/>
          </a:p>
        </p:txBody>
      </p:sp>
    </p:spTree>
    <p:extLst>
      <p:ext uri="{BB962C8B-B14F-4D97-AF65-F5344CB8AC3E}">
        <p14:creationId xmlns:p14="http://schemas.microsoft.com/office/powerpoint/2010/main" val="226748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endParaRPr dirty="0"/>
            </a:p>
          </p:txBody>
        </p:sp>
      </p:grpSp>
      <p:pic>
        <p:nvPicPr>
          <p:cNvPr id="1026" name="Picture 2">
            <a:extLst>
              <a:ext uri="{FF2B5EF4-FFF2-40B4-BE49-F238E27FC236}">
                <a16:creationId xmlns:a16="http://schemas.microsoft.com/office/drawing/2014/main" id="{8752BAFF-3015-E9B0-5AAA-481040CE1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35" y="1758504"/>
            <a:ext cx="8591698" cy="17283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C762482-0BC0-FD1A-5BB6-FC7955E030FA}"/>
                  </a:ext>
                </a:extLst>
              </p:cNvPr>
              <p:cNvSpPr txBox="1"/>
              <p:nvPr/>
            </p:nvSpPr>
            <p:spPr>
              <a:xfrm>
                <a:off x="4284921" y="3758966"/>
                <a:ext cx="3083442" cy="16174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Beginning of plasma:</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33 MeV</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𝑥</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6e-05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𝑦</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3.2e-05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𝑧</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1.6e-04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E</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mit_x_rms: 1.4855e-06 rad</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E</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mit_y_rms: 4.4512e-06 rad</a:t>
                </a:r>
                <a:endParaRPr kumimoji="0" lang="en-US" altLang="en-US" sz="1400" b="0" i="0" u="none" strike="noStrike" cap="none" normalizeH="0" baseline="0" dirty="0">
                  <a:ln>
                    <a:noFill/>
                  </a:ln>
                  <a:solidFill>
                    <a:srgbClr val="000000"/>
                  </a:solidFill>
                  <a:effectLst/>
                </a:endParaRPr>
              </a:p>
            </p:txBody>
          </p:sp>
        </mc:Choice>
        <mc:Fallback>
          <p:sp>
            <p:nvSpPr>
              <p:cNvPr id="6" name="TextBox 5">
                <a:extLst>
                  <a:ext uri="{FF2B5EF4-FFF2-40B4-BE49-F238E27FC236}">
                    <a16:creationId xmlns:a16="http://schemas.microsoft.com/office/drawing/2014/main" id="{DC762482-0BC0-FD1A-5BB6-FC7955E030FA}"/>
                  </a:ext>
                </a:extLst>
              </p:cNvPr>
              <p:cNvSpPr txBox="1">
                <a:spLocks noRot="1" noChangeAspect="1" noMove="1" noResize="1" noEditPoints="1" noAdjustHandles="1" noChangeArrowheads="1" noChangeShapeType="1" noTextEdit="1"/>
              </p:cNvSpPr>
              <p:nvPr/>
            </p:nvSpPr>
            <p:spPr>
              <a:xfrm>
                <a:off x="4284921" y="3758966"/>
                <a:ext cx="3083442" cy="1617430"/>
              </a:xfrm>
              <a:prstGeom prst="rect">
                <a:avLst/>
              </a:prstGeom>
              <a:blipFill>
                <a:blip r:embed="rId3"/>
                <a:stretch>
                  <a:fillRect l="-410" t="-1563" b="-23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E5455CE-77B8-31EF-E505-AF606C6C4DB3}"/>
                  </a:ext>
                </a:extLst>
              </p:cNvPr>
              <p:cNvSpPr txBox="1"/>
              <p:nvPr/>
            </p:nvSpPr>
            <p:spPr>
              <a:xfrm>
                <a:off x="422835" y="3811012"/>
                <a:ext cx="4098852"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After linac:</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avgG: 6.255e+01 </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𝑥</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7.818e-05 m </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𝑧</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1.924e-05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E</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mit_x_rms : 1.651e-06 rad</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Arial" panose="020B0604020202020204" pitchFamily="34" charset="0"/>
                </a:endParaRPr>
              </a:p>
            </p:txBody>
          </p:sp>
        </mc:Choice>
        <mc:Fallback>
          <p:sp>
            <p:nvSpPr>
              <p:cNvPr id="8" name="TextBox 7">
                <a:extLst>
                  <a:ext uri="{FF2B5EF4-FFF2-40B4-BE49-F238E27FC236}">
                    <a16:creationId xmlns:a16="http://schemas.microsoft.com/office/drawing/2014/main" id="{DE5455CE-77B8-31EF-E505-AF606C6C4DB3}"/>
                  </a:ext>
                </a:extLst>
              </p:cNvPr>
              <p:cNvSpPr txBox="1">
                <a:spLocks noRot="1" noChangeAspect="1" noMove="1" noResize="1" noEditPoints="1" noAdjustHandles="1" noChangeArrowheads="1" noChangeShapeType="1" noTextEdit="1"/>
              </p:cNvSpPr>
              <p:nvPr/>
            </p:nvSpPr>
            <p:spPr>
              <a:xfrm>
                <a:off x="422835" y="3811012"/>
                <a:ext cx="4098852" cy="1384995"/>
              </a:xfrm>
              <a:prstGeom prst="rect">
                <a:avLst/>
              </a:prstGeom>
              <a:blipFill>
                <a:blip r:embed="rId4"/>
                <a:stretch>
                  <a:fillRect l="-617" t="-183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240C805-023C-5FD8-CEB9-C141E4F0F01F}"/>
              </a:ext>
            </a:extLst>
          </p:cNvPr>
          <p:cNvSpPr txBox="1"/>
          <p:nvPr/>
        </p:nvSpPr>
        <p:spPr>
          <a:xfrm>
            <a:off x="3617918" y="329609"/>
            <a:ext cx="7111819" cy="923330"/>
          </a:xfrm>
          <a:prstGeom prst="rect">
            <a:avLst/>
          </a:prstGeom>
          <a:noFill/>
        </p:spPr>
        <p:txBody>
          <a:bodyPr wrap="none" rtlCol="0">
            <a:spAutoFit/>
          </a:bodyPr>
          <a:lstStyle/>
          <a:p>
            <a:r>
              <a:rPr lang="en-US" sz="5400" dirty="0">
                <a:solidFill>
                  <a:schemeClr val="bg1"/>
                </a:solidFill>
              </a:rPr>
              <a:t>MITHRA Beam Transport</a:t>
            </a:r>
          </a:p>
        </p:txBody>
      </p:sp>
      <p:cxnSp>
        <p:nvCxnSpPr>
          <p:cNvPr id="17" name="Straight Arrow Connector 16">
            <a:extLst>
              <a:ext uri="{FF2B5EF4-FFF2-40B4-BE49-F238E27FC236}">
                <a16:creationId xmlns:a16="http://schemas.microsoft.com/office/drawing/2014/main" id="{FFBACC22-0F64-E486-F790-169CEA3E65FD}"/>
              </a:ext>
            </a:extLst>
          </p:cNvPr>
          <p:cNvCxnSpPr/>
          <p:nvPr/>
        </p:nvCxnSpPr>
        <p:spPr>
          <a:xfrm flipV="1">
            <a:off x="925033" y="2913321"/>
            <a:ext cx="659218" cy="744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771C01-1B3B-A9EB-BDD1-24D2143DB9F5}"/>
              </a:ext>
            </a:extLst>
          </p:cNvPr>
          <p:cNvCxnSpPr>
            <a:cxnSpLocks/>
          </p:cNvCxnSpPr>
          <p:nvPr/>
        </p:nvCxnSpPr>
        <p:spPr>
          <a:xfrm flipV="1">
            <a:off x="5938714" y="3435432"/>
            <a:ext cx="260556" cy="372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A diagram of a diagram of a diagram&#10;&#10;Description automatically generated">
            <a:extLst>
              <a:ext uri="{FF2B5EF4-FFF2-40B4-BE49-F238E27FC236}">
                <a16:creationId xmlns:a16="http://schemas.microsoft.com/office/drawing/2014/main" id="{E7DA6676-F1A1-A80B-AFC7-F4949D95BE25}"/>
              </a:ext>
            </a:extLst>
          </p:cNvPr>
          <p:cNvPicPr>
            <a:picLocks noChangeAspect="1"/>
          </p:cNvPicPr>
          <p:nvPr/>
        </p:nvPicPr>
        <p:blipFill>
          <a:blip r:embed="rId5"/>
          <a:stretch>
            <a:fillRect/>
          </a:stretch>
        </p:blipFill>
        <p:spPr>
          <a:xfrm>
            <a:off x="7147123" y="3621502"/>
            <a:ext cx="4575703" cy="2877842"/>
          </a:xfrm>
          <a:prstGeom prst="rect">
            <a:avLst/>
          </a:prstGeom>
        </p:spPr>
      </p:pic>
      <p:sp>
        <p:nvSpPr>
          <p:cNvPr id="27" name="TextBox 26">
            <a:extLst>
              <a:ext uri="{FF2B5EF4-FFF2-40B4-BE49-F238E27FC236}">
                <a16:creationId xmlns:a16="http://schemas.microsoft.com/office/drawing/2014/main" id="{3ACF77F5-D12C-14C8-6E67-1FCA1F5B539E}"/>
              </a:ext>
            </a:extLst>
          </p:cNvPr>
          <p:cNvSpPr txBox="1"/>
          <p:nvPr/>
        </p:nvSpPr>
        <p:spPr>
          <a:xfrm>
            <a:off x="7752845" y="1645792"/>
            <a:ext cx="4144987" cy="646331"/>
          </a:xfrm>
          <a:prstGeom prst="rect">
            <a:avLst/>
          </a:prstGeom>
          <a:noFill/>
        </p:spPr>
        <p:txBody>
          <a:bodyPr wrap="square">
            <a:spAutoFit/>
          </a:bodyPr>
          <a:lstStyle/>
          <a:p>
            <a:pPr algn="l"/>
            <a:r>
              <a:rPr lang="en-US" b="1" i="0" u="none" strike="noStrike" dirty="0">
                <a:effectLst/>
                <a:latin typeface="Georgia" panose="02040502050405020303" pitchFamily="18" charset="0"/>
              </a:rPr>
              <a:t>Megavolt InTense High-gradient </a:t>
            </a:r>
          </a:p>
          <a:p>
            <a:pPr algn="l"/>
            <a:r>
              <a:rPr lang="en-US" b="1" i="0" u="none" strike="noStrike" dirty="0">
                <a:effectLst/>
                <a:latin typeface="Georgia" panose="02040502050405020303" pitchFamily="18" charset="0"/>
              </a:rPr>
              <a:t>Research Accelerator (MITHRA)</a:t>
            </a:r>
            <a:endParaRPr lang="en-US" b="0" i="0" u="none" strike="noStrike" dirty="0">
              <a:effectLst/>
              <a:latin typeface="Georgia" panose="02040502050405020303" pitchFamily="18" charset="0"/>
            </a:endParaRPr>
          </a:p>
        </p:txBody>
      </p:sp>
    </p:spTree>
    <p:extLst>
      <p:ext uri="{BB962C8B-B14F-4D97-AF65-F5344CB8AC3E}">
        <p14:creationId xmlns:p14="http://schemas.microsoft.com/office/powerpoint/2010/main" val="579172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endParaRPr dirty="0"/>
            </a:p>
          </p:txBody>
        </p:sp>
      </p:grpSp>
      <p:sp>
        <p:nvSpPr>
          <p:cNvPr id="9" name="TextBox 8">
            <a:extLst>
              <a:ext uri="{FF2B5EF4-FFF2-40B4-BE49-F238E27FC236}">
                <a16:creationId xmlns:a16="http://schemas.microsoft.com/office/drawing/2014/main" id="{7240C805-023C-5FD8-CEB9-C141E4F0F01F}"/>
              </a:ext>
            </a:extLst>
          </p:cNvPr>
          <p:cNvSpPr txBox="1"/>
          <p:nvPr/>
        </p:nvSpPr>
        <p:spPr>
          <a:xfrm>
            <a:off x="3617918" y="329609"/>
            <a:ext cx="7111819" cy="923330"/>
          </a:xfrm>
          <a:prstGeom prst="rect">
            <a:avLst/>
          </a:prstGeom>
          <a:noFill/>
        </p:spPr>
        <p:txBody>
          <a:bodyPr wrap="none" rtlCol="0">
            <a:spAutoFit/>
          </a:bodyPr>
          <a:lstStyle/>
          <a:p>
            <a:r>
              <a:rPr lang="en-US" sz="5400" dirty="0">
                <a:solidFill>
                  <a:schemeClr val="bg1"/>
                </a:solidFill>
              </a:rPr>
              <a:t>MITHRA Beam Transport</a:t>
            </a:r>
          </a:p>
        </p:txBody>
      </p:sp>
      <p:sp>
        <p:nvSpPr>
          <p:cNvPr id="2" name="TextBox 1">
            <a:extLst>
              <a:ext uri="{FF2B5EF4-FFF2-40B4-BE49-F238E27FC236}">
                <a16:creationId xmlns:a16="http://schemas.microsoft.com/office/drawing/2014/main" id="{54DFC9A0-A3D4-3861-E008-1032A89E4C9F}"/>
              </a:ext>
            </a:extLst>
          </p:cNvPr>
          <p:cNvSpPr txBox="1"/>
          <p:nvPr/>
        </p:nvSpPr>
        <p:spPr>
          <a:xfrm>
            <a:off x="125023" y="4443301"/>
            <a:ext cx="5970977" cy="646331"/>
          </a:xfrm>
          <a:prstGeom prst="rect">
            <a:avLst/>
          </a:prstGeom>
          <a:noFill/>
        </p:spPr>
        <p:txBody>
          <a:bodyPr wrap="square">
            <a:spAutoFit/>
          </a:bodyPr>
          <a:lstStyle/>
          <a:p>
            <a:r>
              <a:rPr lang="en-US" dirty="0"/>
              <a:t>Transport line from MITHRA 20-30 MeV output the </a:t>
            </a:r>
          </a:p>
          <a:p>
            <a:r>
              <a:rPr lang="en-US" dirty="0"/>
              <a:t>LAPD for magnetized PWFA experiments.</a:t>
            </a:r>
          </a:p>
        </p:txBody>
      </p:sp>
      <p:pic>
        <p:nvPicPr>
          <p:cNvPr id="3" name="Picture 2" descr="A drawing of a machine&#10;&#10;Description automatically generated">
            <a:extLst>
              <a:ext uri="{FF2B5EF4-FFF2-40B4-BE49-F238E27FC236}">
                <a16:creationId xmlns:a16="http://schemas.microsoft.com/office/drawing/2014/main" id="{E506430C-6730-E7C3-B785-F865F4AC2C04}"/>
              </a:ext>
            </a:extLst>
          </p:cNvPr>
          <p:cNvPicPr>
            <a:picLocks noChangeAspect="1"/>
          </p:cNvPicPr>
          <p:nvPr/>
        </p:nvPicPr>
        <p:blipFill>
          <a:blip r:embed="rId2"/>
          <a:stretch>
            <a:fillRect/>
          </a:stretch>
        </p:blipFill>
        <p:spPr>
          <a:xfrm>
            <a:off x="719406" y="1936586"/>
            <a:ext cx="5797024" cy="2397680"/>
          </a:xfrm>
          <a:prstGeom prst="rect">
            <a:avLst/>
          </a:prstGeom>
        </p:spPr>
      </p:pic>
      <p:pic>
        <p:nvPicPr>
          <p:cNvPr id="4" name="Picture 3" descr="A diagram of a factory&#10;&#10;Description automatically generated">
            <a:extLst>
              <a:ext uri="{FF2B5EF4-FFF2-40B4-BE49-F238E27FC236}">
                <a16:creationId xmlns:a16="http://schemas.microsoft.com/office/drawing/2014/main" id="{6D8298AC-B929-FBC5-B8AF-5A58CD35C5C3}"/>
              </a:ext>
            </a:extLst>
          </p:cNvPr>
          <p:cNvPicPr>
            <a:picLocks noChangeAspect="1"/>
          </p:cNvPicPr>
          <p:nvPr/>
        </p:nvPicPr>
        <p:blipFill>
          <a:blip r:embed="rId3"/>
          <a:stretch>
            <a:fillRect/>
          </a:stretch>
        </p:blipFill>
        <p:spPr>
          <a:xfrm>
            <a:off x="7634176" y="1576948"/>
            <a:ext cx="4173919" cy="3161743"/>
          </a:xfrm>
          <a:prstGeom prst="rect">
            <a:avLst/>
          </a:prstGeom>
        </p:spPr>
      </p:pic>
      <p:sp>
        <p:nvSpPr>
          <p:cNvPr id="5" name="TextBox 4">
            <a:extLst>
              <a:ext uri="{FF2B5EF4-FFF2-40B4-BE49-F238E27FC236}">
                <a16:creationId xmlns:a16="http://schemas.microsoft.com/office/drawing/2014/main" id="{482622C6-A967-1E52-7A69-BAA72C93A9C2}"/>
              </a:ext>
            </a:extLst>
          </p:cNvPr>
          <p:cNvSpPr txBox="1"/>
          <p:nvPr/>
        </p:nvSpPr>
        <p:spPr>
          <a:xfrm>
            <a:off x="5463267" y="5369645"/>
            <a:ext cx="6096000" cy="646331"/>
          </a:xfrm>
          <a:prstGeom prst="rect">
            <a:avLst/>
          </a:prstGeom>
          <a:noFill/>
        </p:spPr>
        <p:txBody>
          <a:bodyPr wrap="square">
            <a:spAutoFit/>
          </a:bodyPr>
          <a:lstStyle/>
          <a:p>
            <a:r>
              <a:rPr lang="en-US" dirty="0"/>
              <a:t>Schematic of U-bend connecting the MITHRA beamline to the LAPD plasma column in the basement of UCLA's STRB.</a:t>
            </a:r>
          </a:p>
        </p:txBody>
      </p:sp>
    </p:spTree>
    <p:extLst>
      <p:ext uri="{BB962C8B-B14F-4D97-AF65-F5344CB8AC3E}">
        <p14:creationId xmlns:p14="http://schemas.microsoft.com/office/powerpoint/2010/main" val="4170580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endParaRPr dirty="0"/>
            </a:p>
          </p:txBody>
        </p:sp>
      </p:grpSp>
      <p:pic>
        <p:nvPicPr>
          <p:cNvPr id="3" name="Picture 2" descr="A graph of a hydrogen electrons&#10;&#10;Description automatically generated">
            <a:extLst>
              <a:ext uri="{FF2B5EF4-FFF2-40B4-BE49-F238E27FC236}">
                <a16:creationId xmlns:a16="http://schemas.microsoft.com/office/drawing/2014/main" id="{E08019D3-1E45-4934-F740-F53AA8614F95}"/>
              </a:ext>
            </a:extLst>
          </p:cNvPr>
          <p:cNvPicPr>
            <a:picLocks noChangeAspect="1"/>
          </p:cNvPicPr>
          <p:nvPr/>
        </p:nvPicPr>
        <p:blipFill>
          <a:blip r:embed="rId2"/>
          <a:stretch>
            <a:fillRect/>
          </a:stretch>
        </p:blipFill>
        <p:spPr>
          <a:xfrm>
            <a:off x="1194391" y="2982728"/>
            <a:ext cx="3657600" cy="2870200"/>
          </a:xfrm>
          <a:prstGeom prst="rect">
            <a:avLst/>
          </a:prstGeom>
        </p:spPr>
      </p:pic>
      <p:pic>
        <p:nvPicPr>
          <p:cNvPr id="5" name="Picture 4" descr="A graph of a hydrogen electrons&#10;&#10;Description automatically generated">
            <a:extLst>
              <a:ext uri="{FF2B5EF4-FFF2-40B4-BE49-F238E27FC236}">
                <a16:creationId xmlns:a16="http://schemas.microsoft.com/office/drawing/2014/main" id="{B28317FC-CFD2-BA06-C67A-1829514D2120}"/>
              </a:ext>
            </a:extLst>
          </p:cNvPr>
          <p:cNvPicPr>
            <a:picLocks noChangeAspect="1"/>
          </p:cNvPicPr>
          <p:nvPr/>
        </p:nvPicPr>
        <p:blipFill>
          <a:blip r:embed="rId3"/>
          <a:stretch>
            <a:fillRect/>
          </a:stretch>
        </p:blipFill>
        <p:spPr>
          <a:xfrm>
            <a:off x="6199270" y="2830451"/>
            <a:ext cx="3721100" cy="2895600"/>
          </a:xfrm>
          <a:prstGeom prst="rect">
            <a:avLst/>
          </a:prstGeom>
        </p:spPr>
      </p:pic>
      <p:sp>
        <p:nvSpPr>
          <p:cNvPr id="6" name="TextBox 5">
            <a:extLst>
              <a:ext uri="{FF2B5EF4-FFF2-40B4-BE49-F238E27FC236}">
                <a16:creationId xmlns:a16="http://schemas.microsoft.com/office/drawing/2014/main" id="{414C1D1F-94CE-1E68-C6D6-244EBEDDEF88}"/>
              </a:ext>
            </a:extLst>
          </p:cNvPr>
          <p:cNvSpPr txBox="1"/>
          <p:nvPr/>
        </p:nvSpPr>
        <p:spPr>
          <a:xfrm>
            <a:off x="573856" y="2230287"/>
            <a:ext cx="3946850" cy="369332"/>
          </a:xfrm>
          <a:prstGeom prst="rect">
            <a:avLst/>
          </a:prstGeom>
          <a:noFill/>
        </p:spPr>
        <p:txBody>
          <a:bodyPr wrap="none" rtlCol="0">
            <a:spAutoFit/>
          </a:bodyPr>
          <a:lstStyle/>
          <a:p>
            <a:r>
              <a:rPr lang="en-US" dirty="0"/>
              <a:t>Beam 1 (3m, no external magnetic field)</a:t>
            </a:r>
          </a:p>
        </p:txBody>
      </p:sp>
      <p:sp>
        <p:nvSpPr>
          <p:cNvPr id="7" name="TextBox 6">
            <a:extLst>
              <a:ext uri="{FF2B5EF4-FFF2-40B4-BE49-F238E27FC236}">
                <a16:creationId xmlns:a16="http://schemas.microsoft.com/office/drawing/2014/main" id="{33A5ED62-11EC-FD37-2962-8544E3513FA0}"/>
              </a:ext>
            </a:extLst>
          </p:cNvPr>
          <p:cNvSpPr txBox="1"/>
          <p:nvPr/>
        </p:nvSpPr>
        <p:spPr>
          <a:xfrm>
            <a:off x="6199270" y="2230287"/>
            <a:ext cx="4394088" cy="369332"/>
          </a:xfrm>
          <a:prstGeom prst="rect">
            <a:avLst/>
          </a:prstGeom>
          <a:noFill/>
        </p:spPr>
        <p:txBody>
          <a:bodyPr wrap="none" rtlCol="0">
            <a:spAutoFit/>
          </a:bodyPr>
          <a:lstStyle/>
          <a:p>
            <a:r>
              <a:rPr lang="en-US" dirty="0"/>
              <a:t>Beam 1 (3m, 2.026 T external magnetic field)</a:t>
            </a:r>
          </a:p>
        </p:txBody>
      </p:sp>
      <p:sp>
        <p:nvSpPr>
          <p:cNvPr id="8" name="TextBox 7">
            <a:extLst>
              <a:ext uri="{FF2B5EF4-FFF2-40B4-BE49-F238E27FC236}">
                <a16:creationId xmlns:a16="http://schemas.microsoft.com/office/drawing/2014/main" id="{78088397-7241-E0B0-B95D-6EAE622B9EA6}"/>
              </a:ext>
            </a:extLst>
          </p:cNvPr>
          <p:cNvSpPr txBox="1"/>
          <p:nvPr/>
        </p:nvSpPr>
        <p:spPr>
          <a:xfrm>
            <a:off x="3690190" y="114839"/>
            <a:ext cx="5899948" cy="923330"/>
          </a:xfrm>
          <a:prstGeom prst="rect">
            <a:avLst/>
          </a:prstGeom>
          <a:noFill/>
        </p:spPr>
        <p:txBody>
          <a:bodyPr wrap="none" rtlCol="0">
            <a:spAutoFit/>
          </a:bodyPr>
          <a:lstStyle/>
          <a:p>
            <a:r>
              <a:rPr lang="en-US" sz="5400" dirty="0">
                <a:solidFill>
                  <a:schemeClr val="bg1"/>
                </a:solidFill>
              </a:rPr>
              <a:t>Large Plasma Device</a:t>
            </a:r>
          </a:p>
        </p:txBody>
      </p:sp>
    </p:spTree>
    <p:extLst>
      <p:ext uri="{BB962C8B-B14F-4D97-AF65-F5344CB8AC3E}">
        <p14:creationId xmlns:p14="http://schemas.microsoft.com/office/powerpoint/2010/main" val="108513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Outlines</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2</a:t>
            </a:fld>
            <a:endParaRPr lang="en-US"/>
          </a:p>
        </p:txBody>
      </p:sp>
      <p:sp>
        <p:nvSpPr>
          <p:cNvPr id="9" name="TextBox 8">
            <a:extLst>
              <a:ext uri="{FF2B5EF4-FFF2-40B4-BE49-F238E27FC236}">
                <a16:creationId xmlns:a16="http://schemas.microsoft.com/office/drawing/2014/main" id="{B60E4890-0FFD-2EB6-2D45-D3EDA0DE98FC}"/>
              </a:ext>
            </a:extLst>
          </p:cNvPr>
          <p:cNvSpPr txBox="1"/>
          <p:nvPr/>
        </p:nvSpPr>
        <p:spPr>
          <a:xfrm>
            <a:off x="580697" y="1585988"/>
            <a:ext cx="11103060" cy="4524315"/>
          </a:xfrm>
          <a:prstGeom prst="rect">
            <a:avLst/>
          </a:prstGeom>
          <a:noFill/>
        </p:spPr>
        <p:txBody>
          <a:bodyPr wrap="square">
            <a:spAutoFit/>
          </a:bodyPr>
          <a:lstStyle/>
          <a:p>
            <a:pPr marL="285750" indent="-285750">
              <a:buFont typeface="Arial" panose="020B0604020202020204" pitchFamily="34" charset="0"/>
              <a:buChar char="•"/>
            </a:pPr>
            <a:r>
              <a:rPr lang="en-US" sz="2400" dirty="0"/>
              <a:t>I</a:t>
            </a:r>
            <a:r>
              <a:rPr lang="en-US" sz="2400" b="0" i="0" u="none" strike="noStrike" dirty="0">
                <a:effectLst/>
              </a:rPr>
              <a:t>dentifying beam parameters from different types of betatron radiation data. Compton spectrometer (few keV to few MeV)</a:t>
            </a:r>
          </a:p>
          <a:p>
            <a:pPr marL="285750" indent="-285750">
              <a:buFont typeface="Arial" panose="020B0604020202020204" pitchFamily="34" charset="0"/>
              <a:buChar char="•"/>
            </a:pPr>
            <a:endParaRPr lang="en-US" sz="2400" b="0" i="0" u="none" strike="noStrike" dirty="0">
              <a:effectLst/>
            </a:endParaRPr>
          </a:p>
          <a:p>
            <a:pPr marL="742950" lvl="1" indent="-285750">
              <a:buFont typeface="Arial" panose="020B0604020202020204" pitchFamily="34" charset="0"/>
              <a:buChar char="•"/>
            </a:pPr>
            <a:r>
              <a:rPr lang="en-US" sz="2400" dirty="0"/>
              <a:t>Maximum Likelihood Estimation (MLE) </a:t>
            </a:r>
          </a:p>
          <a:p>
            <a:pPr marL="742950" lvl="1" indent="-285750">
              <a:buFont typeface="Arial" panose="020B0604020202020204" pitchFamily="34" charset="0"/>
              <a:buChar char="•"/>
            </a:pPr>
            <a:r>
              <a:rPr lang="en-US" sz="2400" b="0" i="0" u="none" strike="noStrike" dirty="0">
                <a:effectLst/>
              </a:rPr>
              <a:t>Machine Learning (ML)</a:t>
            </a:r>
          </a:p>
          <a:p>
            <a:pPr marL="285750" indent="-285750">
              <a:buFont typeface="Arial" panose="020B0604020202020204" pitchFamily="34" charset="0"/>
              <a:buChar char="•"/>
            </a:pPr>
            <a:endParaRPr lang="en-US" sz="2400" b="0" i="0" u="none" strike="noStrike" dirty="0">
              <a:effectLst/>
            </a:endParaRPr>
          </a:p>
          <a:p>
            <a:pPr marL="285750" indent="-285750">
              <a:buFont typeface="Arial" panose="020B0604020202020204" pitchFamily="34" charset="0"/>
              <a:buChar char="•"/>
            </a:pPr>
            <a:r>
              <a:rPr lang="en-US" sz="2400" dirty="0"/>
              <a:t>M</a:t>
            </a:r>
            <a:r>
              <a:rPr lang="en-US" sz="2400" b="0" i="0" u="none" strike="noStrike" dirty="0">
                <a:effectLst/>
              </a:rPr>
              <a:t>ethods specific to the pair spectrometer (100s of MeV to few GeV) analysis</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b="0" i="0" u="none" strike="noStrike" dirty="0">
                <a:effectLst/>
              </a:rPr>
              <a:t> ML</a:t>
            </a:r>
          </a:p>
          <a:p>
            <a:pPr marL="742950" lvl="1" indent="-285750">
              <a:buFont typeface="Arial" panose="020B0604020202020204" pitchFamily="34" charset="0"/>
              <a:buChar char="•"/>
            </a:pPr>
            <a:r>
              <a:rPr lang="en-US" sz="2400" b="0" i="0" u="none" strike="noStrike" dirty="0">
                <a:effectLst/>
              </a:rPr>
              <a:t> MLE  </a:t>
            </a:r>
          </a:p>
          <a:p>
            <a:pPr marL="742950" lvl="1" indent="-285750">
              <a:buFont typeface="Arial" panose="020B0604020202020204" pitchFamily="34" charset="0"/>
              <a:buChar char="•"/>
            </a:pPr>
            <a:r>
              <a:rPr lang="en-US" sz="2400" b="0" i="0" u="none" strike="noStrike" dirty="0">
                <a:effectLst/>
              </a:rPr>
              <a:t>QR decomposition methods. </a:t>
            </a:r>
            <a:br>
              <a:rPr lang="en-US" sz="2400" dirty="0"/>
            </a:br>
            <a:endParaRPr lang="en-US" sz="2400" dirty="0"/>
          </a:p>
        </p:txBody>
      </p:sp>
    </p:spTree>
    <p:extLst>
      <p:ext uri="{BB962C8B-B14F-4D97-AF65-F5344CB8AC3E}">
        <p14:creationId xmlns:p14="http://schemas.microsoft.com/office/powerpoint/2010/main" val="1256693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endParaRPr dirty="0"/>
            </a:p>
          </p:txBody>
        </p:sp>
      </p:grpSp>
      <p:pic>
        <p:nvPicPr>
          <p:cNvPr id="2" name="Picture 1" descr="A diagram of a machine&#10;&#10;Description automatically generated">
            <a:extLst>
              <a:ext uri="{FF2B5EF4-FFF2-40B4-BE49-F238E27FC236}">
                <a16:creationId xmlns:a16="http://schemas.microsoft.com/office/drawing/2014/main" id="{BF834B70-AD0E-9E98-C908-B7FFB67DD593}"/>
              </a:ext>
            </a:extLst>
          </p:cNvPr>
          <p:cNvPicPr>
            <a:picLocks noChangeAspect="1"/>
          </p:cNvPicPr>
          <p:nvPr/>
        </p:nvPicPr>
        <p:blipFill>
          <a:blip r:embed="rId4"/>
          <a:stretch>
            <a:fillRect/>
          </a:stretch>
        </p:blipFill>
        <p:spPr>
          <a:xfrm>
            <a:off x="422835" y="1872791"/>
            <a:ext cx="3749649" cy="2735293"/>
          </a:xfrm>
          <a:prstGeom prst="rect">
            <a:avLst/>
          </a:prstGeom>
        </p:spPr>
      </p:pic>
      <p:pic>
        <p:nvPicPr>
          <p:cNvPr id="3" name="IMG_6423_E5473C80-0CAF-476E-909D-4E9D8C31EABB.mp4">
            <a:hlinkClick r:id="" action="ppaction://media"/>
            <a:extLst>
              <a:ext uri="{FF2B5EF4-FFF2-40B4-BE49-F238E27FC236}">
                <a16:creationId xmlns:a16="http://schemas.microsoft.com/office/drawing/2014/main" id="{040D005C-8F3C-5800-D79D-F4E80E564C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4166" y="1878107"/>
            <a:ext cx="4548210" cy="2558369"/>
          </a:xfrm>
          <a:prstGeom prst="rect">
            <a:avLst/>
          </a:prstGeom>
        </p:spPr>
      </p:pic>
      <p:pic>
        <p:nvPicPr>
          <p:cNvPr id="4" name="Picture 3" descr="A person's face in the dark&#10;&#10;Description automatically generated">
            <a:extLst>
              <a:ext uri="{FF2B5EF4-FFF2-40B4-BE49-F238E27FC236}">
                <a16:creationId xmlns:a16="http://schemas.microsoft.com/office/drawing/2014/main" id="{52399DF0-F3F9-1F5C-C9ED-39A03965939F}"/>
              </a:ext>
            </a:extLst>
          </p:cNvPr>
          <p:cNvPicPr>
            <a:picLocks noChangeAspect="1"/>
          </p:cNvPicPr>
          <p:nvPr/>
        </p:nvPicPr>
        <p:blipFill>
          <a:blip r:embed="rId6"/>
          <a:stretch>
            <a:fillRect/>
          </a:stretch>
        </p:blipFill>
        <p:spPr>
          <a:xfrm>
            <a:off x="460301" y="4888710"/>
            <a:ext cx="2512676" cy="1884508"/>
          </a:xfrm>
          <a:prstGeom prst="rect">
            <a:avLst/>
          </a:prstGeom>
        </p:spPr>
      </p:pic>
      <p:sp>
        <p:nvSpPr>
          <p:cNvPr id="5" name="TextBox 4">
            <a:extLst>
              <a:ext uri="{FF2B5EF4-FFF2-40B4-BE49-F238E27FC236}">
                <a16:creationId xmlns:a16="http://schemas.microsoft.com/office/drawing/2014/main" id="{0999C500-12F5-820A-0EEA-34B80136C430}"/>
              </a:ext>
            </a:extLst>
          </p:cNvPr>
          <p:cNvSpPr txBox="1"/>
          <p:nvPr/>
        </p:nvSpPr>
        <p:spPr>
          <a:xfrm>
            <a:off x="4259400" y="333800"/>
            <a:ext cx="1856598" cy="830997"/>
          </a:xfrm>
          <a:prstGeom prst="rect">
            <a:avLst/>
          </a:prstGeom>
          <a:noFill/>
        </p:spPr>
        <p:txBody>
          <a:bodyPr wrap="none" rtlCol="0">
            <a:spAutoFit/>
          </a:bodyPr>
          <a:lstStyle/>
          <a:p>
            <a:r>
              <a:rPr lang="en-US" sz="4800" dirty="0">
                <a:solidFill>
                  <a:schemeClr val="bg1"/>
                </a:solidFill>
              </a:rPr>
              <a:t>LASER </a:t>
            </a:r>
          </a:p>
        </p:txBody>
      </p:sp>
      <p:sp>
        <p:nvSpPr>
          <p:cNvPr id="6" name="TextBox 5">
            <a:extLst>
              <a:ext uri="{FF2B5EF4-FFF2-40B4-BE49-F238E27FC236}">
                <a16:creationId xmlns:a16="http://schemas.microsoft.com/office/drawing/2014/main" id="{2A6ACDD3-D6CD-5567-F9A5-5D2910597799}"/>
              </a:ext>
            </a:extLst>
          </p:cNvPr>
          <p:cNvSpPr txBox="1"/>
          <p:nvPr/>
        </p:nvSpPr>
        <p:spPr>
          <a:xfrm>
            <a:off x="3153186" y="5144930"/>
            <a:ext cx="2512676" cy="1477328"/>
          </a:xfrm>
          <a:prstGeom prst="rect">
            <a:avLst/>
          </a:prstGeom>
          <a:noFill/>
        </p:spPr>
        <p:txBody>
          <a:bodyPr wrap="none" rtlCol="0">
            <a:spAutoFit/>
          </a:bodyPr>
          <a:lstStyle/>
          <a:p>
            <a:pPr marL="285750" indent="-285750">
              <a:buFont typeface="Arial" panose="020B0604020202020204" pitchFamily="34" charset="0"/>
              <a:buChar char="•"/>
            </a:pPr>
            <a:r>
              <a:rPr lang="en-US" dirty="0"/>
              <a:t>Laser alignment</a:t>
            </a:r>
          </a:p>
          <a:p>
            <a:pPr marL="285750" indent="-285750">
              <a:buFont typeface="Arial" panose="020B0604020202020204" pitchFamily="34" charset="0"/>
              <a:buChar char="•"/>
            </a:pPr>
            <a:r>
              <a:rPr lang="en-US" dirty="0"/>
              <a:t>Cooling water system</a:t>
            </a:r>
          </a:p>
          <a:p>
            <a:pPr marL="285750" indent="-285750">
              <a:buFont typeface="Arial" panose="020B0604020202020204" pitchFamily="34" charset="0"/>
              <a:buChar char="•"/>
            </a:pPr>
            <a:r>
              <a:rPr lang="en-US" dirty="0"/>
              <a:t>Check the flash lamps</a:t>
            </a:r>
          </a:p>
          <a:p>
            <a:pPr marL="285750" indent="-285750">
              <a:buFont typeface="Arial" panose="020B0604020202020204" pitchFamily="34" charset="0"/>
              <a:buChar char="•"/>
            </a:pPr>
            <a:r>
              <a:rPr lang="en-US" dirty="0"/>
              <a:t>Nd: glass  </a:t>
            </a:r>
          </a:p>
          <a:p>
            <a:endParaRPr lang="en-US" dirty="0"/>
          </a:p>
        </p:txBody>
      </p:sp>
      <p:sp>
        <p:nvSpPr>
          <p:cNvPr id="7" name="TextBox 6">
            <a:extLst>
              <a:ext uri="{FF2B5EF4-FFF2-40B4-BE49-F238E27FC236}">
                <a16:creationId xmlns:a16="http://schemas.microsoft.com/office/drawing/2014/main" id="{DA771320-FB3D-0C76-8C68-64FF6CBFD2FC}"/>
              </a:ext>
            </a:extLst>
          </p:cNvPr>
          <p:cNvSpPr txBox="1"/>
          <p:nvPr/>
        </p:nvSpPr>
        <p:spPr>
          <a:xfrm>
            <a:off x="6115998" y="5144930"/>
            <a:ext cx="4087786" cy="923330"/>
          </a:xfrm>
          <a:prstGeom prst="rect">
            <a:avLst/>
          </a:prstGeom>
          <a:noFill/>
        </p:spPr>
        <p:txBody>
          <a:bodyPr wrap="none" rtlCol="0">
            <a:spAutoFit/>
          </a:bodyPr>
          <a:lstStyle/>
          <a:p>
            <a:pPr marL="285750" indent="-285750">
              <a:buFont typeface="Arial" panose="020B0604020202020204" pitchFamily="34" charset="0"/>
              <a:buChar char="•"/>
            </a:pPr>
            <a:r>
              <a:rPr lang="en-US" dirty="0"/>
              <a:t>Understand the system before seeding</a:t>
            </a:r>
          </a:p>
          <a:p>
            <a:pPr marL="285750" indent="-285750">
              <a:buFont typeface="Arial" panose="020B0604020202020204" pitchFamily="34" charset="0"/>
              <a:buChar char="•"/>
            </a:pPr>
            <a:r>
              <a:rPr lang="en-US" dirty="0"/>
              <a:t>Amplification of laser</a:t>
            </a:r>
          </a:p>
          <a:p>
            <a:endParaRPr lang="en-US" dirty="0"/>
          </a:p>
        </p:txBody>
      </p:sp>
    </p:spTree>
    <p:extLst>
      <p:ext uri="{BB962C8B-B14F-4D97-AF65-F5344CB8AC3E}">
        <p14:creationId xmlns:p14="http://schemas.microsoft.com/office/powerpoint/2010/main" val="39618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1.65 THz frequency </a:t>
              </a:r>
              <a:endParaRPr dirty="0"/>
            </a:p>
          </p:txBody>
        </p:sp>
      </p:grpSp>
      <p:pic>
        <p:nvPicPr>
          <p:cNvPr id="2" name="Picture 1" descr="A long metal tube with a blue center&#10;&#10;Description automatically generated">
            <a:extLst>
              <a:ext uri="{FF2B5EF4-FFF2-40B4-BE49-F238E27FC236}">
                <a16:creationId xmlns:a16="http://schemas.microsoft.com/office/drawing/2014/main" id="{DB31774F-17FA-A8A7-A495-2D35E52DCB98}"/>
              </a:ext>
            </a:extLst>
          </p:cNvPr>
          <p:cNvPicPr>
            <a:picLocks noChangeAspect="1"/>
          </p:cNvPicPr>
          <p:nvPr/>
        </p:nvPicPr>
        <p:blipFill>
          <a:blip r:embed="rId2"/>
          <a:stretch>
            <a:fillRect/>
          </a:stretch>
        </p:blipFill>
        <p:spPr>
          <a:xfrm>
            <a:off x="216295" y="1878107"/>
            <a:ext cx="5381893" cy="1789478"/>
          </a:xfrm>
          <a:prstGeom prst="rect">
            <a:avLst/>
          </a:prstGeom>
        </p:spPr>
      </p:pic>
      <p:pic>
        <p:nvPicPr>
          <p:cNvPr id="3" name="Picture 2" descr="A graph with colored lines&#10;&#10;Description automatically generated">
            <a:extLst>
              <a:ext uri="{FF2B5EF4-FFF2-40B4-BE49-F238E27FC236}">
                <a16:creationId xmlns:a16="http://schemas.microsoft.com/office/drawing/2014/main" id="{4672287D-E22F-D7A2-E89A-334A61BB7531}"/>
              </a:ext>
            </a:extLst>
          </p:cNvPr>
          <p:cNvPicPr>
            <a:picLocks noChangeAspect="1"/>
          </p:cNvPicPr>
          <p:nvPr/>
        </p:nvPicPr>
        <p:blipFill>
          <a:blip r:embed="rId3"/>
          <a:stretch>
            <a:fillRect/>
          </a:stretch>
        </p:blipFill>
        <p:spPr>
          <a:xfrm>
            <a:off x="216295" y="4204431"/>
            <a:ext cx="7267156" cy="2398160"/>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21DECA0-FE6B-EE23-F35E-2F20EDAA7F60}"/>
                  </a:ext>
                </a:extLst>
              </p:cNvPr>
              <p:cNvSpPr txBox="1"/>
              <p:nvPr/>
            </p:nvSpPr>
            <p:spPr>
              <a:xfrm>
                <a:off x="7655931" y="1878107"/>
                <a:ext cx="3072320" cy="16174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Energy: 33 MeV</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𝑥</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6e-05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𝑦</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3.2e-05 m</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𝑧</m:t>
                        </m:r>
                      </m:sub>
                    </m:sSub>
                    <m:r>
                      <a:rPr lang="en-US" sz="1400" b="0" i="1" smtClean="0">
                        <a:latin typeface="Cambria Math" panose="02040503050406030204" pitchFamily="18" charset="0"/>
                      </a:rPr>
                      <m:t> </m:t>
                    </m:r>
                  </m:oMath>
                </a14:m>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1.6e-04 m</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Charge 100 pC</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E</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mit_x_rms: 1.4855e-06 rad</a:t>
                </a:r>
                <a:endParaRPr kumimoji="0" lang="en-US" altLang="en-US" sz="1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Arial" panose="020B0604020202020204" pitchFamily="34" charset="0"/>
                    <a:cs typeface="Arial" panose="020B0604020202020204" pitchFamily="34" charset="0"/>
                  </a:rPr>
                  <a:t>E</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mit_y_rms: 4.4512e-06 rad</a:t>
                </a:r>
                <a:endParaRPr kumimoji="0" lang="en-US" altLang="en-US" sz="1400" b="0" i="0" u="none" strike="noStrike" cap="none" normalizeH="0" baseline="0" dirty="0">
                  <a:ln>
                    <a:noFill/>
                  </a:ln>
                  <a:solidFill>
                    <a:srgbClr val="000000"/>
                  </a:solidFill>
                  <a:effectLst/>
                </a:endParaRPr>
              </a:p>
            </p:txBody>
          </p:sp>
        </mc:Choice>
        <mc:Fallback>
          <p:sp>
            <p:nvSpPr>
              <p:cNvPr id="8" name="TextBox 7">
                <a:extLst>
                  <a:ext uri="{FF2B5EF4-FFF2-40B4-BE49-F238E27FC236}">
                    <a16:creationId xmlns:a16="http://schemas.microsoft.com/office/drawing/2014/main" id="{821DECA0-FE6B-EE23-F35E-2F20EDAA7F60}"/>
                  </a:ext>
                </a:extLst>
              </p:cNvPr>
              <p:cNvSpPr txBox="1">
                <a:spLocks noRot="1" noChangeAspect="1" noMove="1" noResize="1" noEditPoints="1" noAdjustHandles="1" noChangeArrowheads="1" noChangeShapeType="1" noTextEdit="1"/>
              </p:cNvSpPr>
              <p:nvPr/>
            </p:nvSpPr>
            <p:spPr>
              <a:xfrm>
                <a:off x="7655931" y="1878107"/>
                <a:ext cx="3072320" cy="1617430"/>
              </a:xfrm>
              <a:prstGeom prst="rect">
                <a:avLst/>
              </a:prstGeom>
              <a:blipFill>
                <a:blip r:embed="rId4"/>
                <a:stretch>
                  <a:fillRect l="-412" t="-1550" b="-2326"/>
                </a:stretch>
              </a:blipFill>
            </p:spPr>
            <p:txBody>
              <a:bodyPr/>
              <a:lstStyle/>
              <a:p>
                <a:r>
                  <a:rPr lang="en-US">
                    <a:noFill/>
                  </a:rPr>
                  <a:t> </a:t>
                </a:r>
              </a:p>
            </p:txBody>
          </p:sp>
        </mc:Fallback>
      </mc:AlternateContent>
      <p:pic>
        <p:nvPicPr>
          <p:cNvPr id="12" name="Picture 11" descr="A graph with a red line&#10;&#10;Description automatically generated">
            <a:extLst>
              <a:ext uri="{FF2B5EF4-FFF2-40B4-BE49-F238E27FC236}">
                <a16:creationId xmlns:a16="http://schemas.microsoft.com/office/drawing/2014/main" id="{F8FCB3DE-DD85-522B-1959-C7E39555A6BD}"/>
              </a:ext>
            </a:extLst>
          </p:cNvPr>
          <p:cNvPicPr>
            <a:picLocks noChangeAspect="1"/>
          </p:cNvPicPr>
          <p:nvPr/>
        </p:nvPicPr>
        <p:blipFill rotWithShape="1">
          <a:blip r:embed="rId5"/>
          <a:srcRect r="21731"/>
          <a:stretch/>
        </p:blipFill>
        <p:spPr>
          <a:xfrm>
            <a:off x="7789008" y="4632784"/>
            <a:ext cx="4186697" cy="1789478"/>
          </a:xfrm>
          <a:prstGeom prst="rect">
            <a:avLst/>
          </a:prstGeom>
        </p:spPr>
      </p:pic>
    </p:spTree>
    <p:extLst>
      <p:ext uri="{BB962C8B-B14F-4D97-AF65-F5344CB8AC3E}">
        <p14:creationId xmlns:p14="http://schemas.microsoft.com/office/powerpoint/2010/main" val="408938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3"/>
          <p:cNvSpPr txBox="1"/>
          <p:nvPr/>
        </p:nvSpPr>
        <p:spPr>
          <a:xfrm>
            <a:off x="422835" y="2414953"/>
            <a:ext cx="11552870" cy="415498"/>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spAutoFit/>
          </a:bodyPr>
          <a:lstStyle/>
          <a:p>
            <a:pPr marL="285750" indent="-285750" algn="just">
              <a:buSzPct val="100000"/>
              <a:buFont typeface="Arial"/>
              <a:buChar char="•"/>
              <a:defRPr sz="2100">
                <a:latin typeface="Helvetica Neue"/>
                <a:ea typeface="Helvetica Neue"/>
                <a:cs typeface="Helvetica Neue"/>
                <a:sym typeface="Helvetica Neue"/>
              </a:defRPr>
            </a:pPr>
            <a:endParaRPr dirty="0"/>
          </a:p>
        </p:txBody>
      </p:sp>
      <p:grpSp>
        <p:nvGrpSpPr>
          <p:cNvPr id="154" name="References"/>
          <p:cNvGrpSpPr/>
          <p:nvPr/>
        </p:nvGrpSpPr>
        <p:grpSpPr>
          <a:xfrm>
            <a:off x="-3669" y="-56196"/>
            <a:ext cx="12195671" cy="1610991"/>
            <a:chOff x="-1" y="-1"/>
            <a:chExt cx="12195669" cy="1610989"/>
          </a:xfrm>
        </p:grpSpPr>
        <p:sp>
          <p:nvSpPr>
            <p:cNvPr id="15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53" name="Conclusion"/>
            <p:cNvSpPr txBox="1"/>
            <p:nvPr/>
          </p:nvSpPr>
          <p:spPr>
            <a:xfrm>
              <a:off x="-1" y="323311"/>
              <a:ext cx="12195669" cy="964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a:t>
              </a:r>
              <a:endParaRPr dirty="0"/>
            </a:p>
          </p:txBody>
        </p:sp>
      </p:grpSp>
      <p:pic>
        <p:nvPicPr>
          <p:cNvPr id="2054" name="Picture 6">
            <a:extLst>
              <a:ext uri="{FF2B5EF4-FFF2-40B4-BE49-F238E27FC236}">
                <a16:creationId xmlns:a16="http://schemas.microsoft.com/office/drawing/2014/main" id="{3FE5EA20-61C9-2E86-8808-2992505FF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1" y="2830451"/>
            <a:ext cx="5688419" cy="2944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277EE07-DF77-9C51-B981-F30C0B3E3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528" y="2838894"/>
            <a:ext cx="5168621" cy="2484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DCF60E-AA19-1368-F087-410D28C56AA7}"/>
              </a:ext>
            </a:extLst>
          </p:cNvPr>
          <p:cNvSpPr txBox="1"/>
          <p:nvPr/>
        </p:nvSpPr>
        <p:spPr>
          <a:xfrm>
            <a:off x="340342" y="267116"/>
            <a:ext cx="11851658" cy="830997"/>
          </a:xfrm>
          <a:prstGeom prst="rect">
            <a:avLst/>
          </a:prstGeom>
          <a:noFill/>
        </p:spPr>
        <p:txBody>
          <a:bodyPr wrap="square">
            <a:spAutoFit/>
          </a:bodyPr>
          <a:lstStyle/>
          <a:p>
            <a:pPr lvl="3">
              <a:defRPr sz="5600">
                <a:solidFill>
                  <a:srgbClr val="FFFFFF"/>
                </a:solidFill>
                <a:latin typeface="+mn-lt"/>
                <a:ea typeface="+mn-ea"/>
                <a:cs typeface="+mn-cs"/>
                <a:sym typeface="Helvetica"/>
              </a:defRPr>
            </a:pPr>
            <a:r>
              <a:rPr lang="en-US" sz="4800" dirty="0"/>
              <a:t>Spectrometer Installation at SLAC              </a:t>
            </a:r>
          </a:p>
        </p:txBody>
      </p:sp>
    </p:spTree>
    <p:extLst>
      <p:ext uri="{BB962C8B-B14F-4D97-AF65-F5344CB8AC3E}">
        <p14:creationId xmlns:p14="http://schemas.microsoft.com/office/powerpoint/2010/main" val="253883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Background</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3</a:t>
            </a:fld>
            <a:endParaRPr lang="en-US" dirty="0"/>
          </a:p>
        </p:txBody>
      </p:sp>
      <p:sp>
        <p:nvSpPr>
          <p:cNvPr id="3" name="Rectangle 13">
            <a:extLst>
              <a:ext uri="{FF2B5EF4-FFF2-40B4-BE49-F238E27FC236}">
                <a16:creationId xmlns:a16="http://schemas.microsoft.com/office/drawing/2014/main" id="{E2229A33-BFD7-5EAF-9983-1E8A4104A1B3}"/>
              </a:ext>
            </a:extLst>
          </p:cNvPr>
          <p:cNvSpPr txBox="1"/>
          <p:nvPr/>
        </p:nvSpPr>
        <p:spPr>
          <a:xfrm>
            <a:off x="276572" y="1810356"/>
            <a:ext cx="5817594" cy="3416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lgn="just">
              <a:buSzPct val="100000"/>
              <a:buFont typeface="Arial"/>
              <a:buChar char="•"/>
              <a:defRPr sz="2400">
                <a:latin typeface="Helvetica Neue"/>
                <a:ea typeface="Helvetica Neue"/>
                <a:cs typeface="Helvetica Neue"/>
                <a:sym typeface="Helvetica Neue"/>
              </a:defRPr>
            </a:pPr>
            <a:r>
              <a:rPr sz="2400" dirty="0">
                <a:ea typeface="Helvetica Neue" panose="02000503000000020004" pitchFamily="2" charset="0"/>
                <a:cs typeface="Helvetica Neue" panose="02000503000000020004" pitchFamily="2" charset="0"/>
              </a:rPr>
              <a:t>Betatron radiation is produced by the </a:t>
            </a:r>
            <a:r>
              <a:rPr lang="en-US" sz="2400" dirty="0">
                <a:ea typeface="Helvetica Neue" panose="02000503000000020004" pitchFamily="2" charset="0"/>
                <a:cs typeface="Helvetica Neue" panose="02000503000000020004" pitchFamily="2" charset="0"/>
              </a:rPr>
              <a:t>transverse </a:t>
            </a:r>
            <a:r>
              <a:rPr sz="2400" dirty="0">
                <a:ea typeface="Helvetica Neue" panose="02000503000000020004" pitchFamily="2" charset="0"/>
                <a:cs typeface="Helvetica Neue" panose="02000503000000020004" pitchFamily="2" charset="0"/>
              </a:rPr>
              <a:t>oscillation of particles within beams in </a:t>
            </a:r>
            <a:r>
              <a:rPr lang="en-US" sz="2400" dirty="0">
                <a:ea typeface="Helvetica Neue" panose="02000503000000020004" pitchFamily="2" charset="0"/>
                <a:cs typeface="Helvetica Neue" panose="02000503000000020004" pitchFamily="2" charset="0"/>
              </a:rPr>
              <a:t>PWFA</a:t>
            </a:r>
            <a:r>
              <a:rPr sz="2400" dirty="0">
                <a:ea typeface="Helvetica Neue" panose="02000503000000020004" pitchFamily="2" charset="0"/>
                <a:cs typeface="Helvetica Neue" panose="02000503000000020004" pitchFamily="2" charset="0"/>
              </a:rPr>
              <a:t>.</a:t>
            </a:r>
          </a:p>
          <a:p>
            <a:pPr marL="285750" indent="-285750" algn="just">
              <a:buSzPct val="100000"/>
              <a:buFont typeface="Arial"/>
              <a:buChar char="•"/>
              <a:defRPr sz="2400">
                <a:latin typeface="Helvetica Neue"/>
                <a:ea typeface="Helvetica Neue"/>
                <a:cs typeface="Helvetica Neue"/>
                <a:sym typeface="Helvetica Neue"/>
              </a:defRPr>
            </a:pPr>
            <a:endParaRPr sz="2400" dirty="0">
              <a:ea typeface="Helvetica Neue" panose="02000503000000020004" pitchFamily="2" charset="0"/>
              <a:cs typeface="Helvetica Neue" panose="02000503000000020004" pitchFamily="2" charset="0"/>
            </a:endParaRPr>
          </a:p>
          <a:p>
            <a:pPr marL="285750" indent="-285750" algn="just">
              <a:buSzPct val="100000"/>
              <a:buFont typeface="Arial"/>
              <a:buChar char="•"/>
              <a:defRPr sz="2400">
                <a:latin typeface="Helvetica Neue"/>
                <a:ea typeface="Helvetica Neue"/>
                <a:cs typeface="Helvetica Neue"/>
                <a:sym typeface="Helvetica Neue"/>
              </a:defRPr>
            </a:pPr>
            <a:r>
              <a:rPr sz="2400" dirty="0">
                <a:ea typeface="Helvetica Neue" panose="02000503000000020004" pitchFamily="2" charset="0"/>
                <a:cs typeface="Helvetica Neue" panose="02000503000000020004" pitchFamily="2" charset="0"/>
              </a:rPr>
              <a:t>This radiation can be used as a beam diagnostic. This has </a:t>
            </a:r>
            <a:r>
              <a:rPr lang="en-US" sz="2400" dirty="0">
                <a:ea typeface="Helvetica Neue" panose="02000503000000020004" pitchFamily="2" charset="0"/>
                <a:cs typeface="Helvetica Neue" panose="02000503000000020004" pitchFamily="2" charset="0"/>
              </a:rPr>
              <a:t>several</a:t>
            </a:r>
            <a:r>
              <a:rPr sz="2400" dirty="0">
                <a:ea typeface="Helvetica Neue" panose="02000503000000020004" pitchFamily="2" charset="0"/>
                <a:cs typeface="Helvetica Neue" panose="02000503000000020004" pitchFamily="2" charset="0"/>
              </a:rPr>
              <a:t> advantages including being single-shot, </a:t>
            </a:r>
            <a:r>
              <a:rPr lang="en-US" sz="2400" dirty="0">
                <a:ea typeface="Helvetica Neue" panose="02000503000000020004" pitchFamily="2" charset="0"/>
                <a:cs typeface="Helvetica Neue" panose="02000503000000020004" pitchFamily="2" charset="0"/>
              </a:rPr>
              <a:t>and </a:t>
            </a:r>
            <a:r>
              <a:rPr sz="2400" dirty="0">
                <a:ea typeface="Helvetica Neue" panose="02000503000000020004" pitchFamily="2" charset="0"/>
                <a:cs typeface="Helvetica Neue" panose="02000503000000020004" pitchFamily="2" charset="0"/>
              </a:rPr>
              <a:t>non-destructive</a:t>
            </a:r>
            <a:r>
              <a:rPr lang="en-US" sz="2400" dirty="0">
                <a:ea typeface="Helvetica Neue" panose="02000503000000020004" pitchFamily="2" charset="0"/>
                <a:cs typeface="Helvetica Neue" panose="02000503000000020004" pitchFamily="2" charset="0"/>
              </a:rPr>
              <a:t>.</a:t>
            </a:r>
          </a:p>
          <a:p>
            <a:pPr marL="285750" indent="-285750" algn="just">
              <a:buSzPct val="100000"/>
              <a:buFont typeface="Arial"/>
              <a:buChar char="•"/>
              <a:defRPr sz="2400">
                <a:latin typeface="Helvetica Neue"/>
                <a:ea typeface="Helvetica Neue"/>
                <a:cs typeface="Helvetica Neue"/>
                <a:sym typeface="Helvetica Neue"/>
              </a:defRPr>
            </a:pPr>
            <a:endParaRPr sz="2400" dirty="0">
              <a:ea typeface="Helvetica Neue" panose="02000503000000020004" pitchFamily="2" charset="0"/>
              <a:cs typeface="Helvetica Neue" panose="02000503000000020004" pitchFamily="2" charset="0"/>
            </a:endParaRPr>
          </a:p>
        </p:txBody>
      </p:sp>
      <p:sp>
        <p:nvSpPr>
          <p:cNvPr id="4" name="Rectangle 3">
            <a:extLst>
              <a:ext uri="{FF2B5EF4-FFF2-40B4-BE49-F238E27FC236}">
                <a16:creationId xmlns:a16="http://schemas.microsoft.com/office/drawing/2014/main" id="{4C6B5092-73E1-1FD9-EF63-4BCE74D6EC7E}"/>
              </a:ext>
            </a:extLst>
          </p:cNvPr>
          <p:cNvSpPr/>
          <p:nvPr/>
        </p:nvSpPr>
        <p:spPr>
          <a:xfrm>
            <a:off x="6904716" y="1643959"/>
            <a:ext cx="4543097" cy="400110"/>
          </a:xfrm>
          <a:prstGeom prst="rect">
            <a:avLst/>
          </a:prstGeom>
        </p:spPr>
        <p:txBody>
          <a:bodyPr wrap="square">
            <a:spAutoFit/>
          </a:bodyPr>
          <a:lstStyle/>
          <a:p>
            <a:pPr>
              <a:defRPr sz="2000"/>
            </a:pPr>
            <a:r>
              <a:rPr lang="en-US" sz="2000" i="1" dirty="0">
                <a:solidFill>
                  <a:schemeClr val="accent1">
                    <a:lumMod val="75000"/>
                  </a:schemeClr>
                </a:solidFill>
              </a:rPr>
              <a:t>Diagram of UCLA Spectrometer</a:t>
            </a:r>
          </a:p>
        </p:txBody>
      </p:sp>
      <p:grpSp>
        <p:nvGrpSpPr>
          <p:cNvPr id="5" name="Group 4">
            <a:extLst>
              <a:ext uri="{FF2B5EF4-FFF2-40B4-BE49-F238E27FC236}">
                <a16:creationId xmlns:a16="http://schemas.microsoft.com/office/drawing/2014/main" id="{A7B3E60E-8F9E-3882-939D-D1E38B09364F}"/>
              </a:ext>
            </a:extLst>
          </p:cNvPr>
          <p:cNvGrpSpPr/>
          <p:nvPr/>
        </p:nvGrpSpPr>
        <p:grpSpPr>
          <a:xfrm>
            <a:off x="7421526" y="2035235"/>
            <a:ext cx="3932274" cy="2526132"/>
            <a:chOff x="8156873" y="2220104"/>
            <a:chExt cx="3196928" cy="2110998"/>
          </a:xfrm>
        </p:grpSpPr>
        <p:pic>
          <p:nvPicPr>
            <p:cNvPr id="6" name="ZdOTik6fA7D0V1BH-pAE-AFO41LvLazdEteSmVVth2MNCXbk5R6t73qsqIfcGpBvlN4Gw1arNiNrxYp2Pc1ki3TtB8TwdvFyeaNQwMwbz5wlEKW1cHNAjgX1AyTiWCtE2b0c6ur63uU.png" descr="ZdOTik6fA7D0V1BH-pAE-AFO41LvLazdEteSmVVth2MNCXbk5R6t73qsqIfcGpBvlN4Gw1arNiNrxYp2Pc1ki3TtB8TwdvFyeaNQwMwbz5wlEKW1cHNAjgX1AyTiWCtE2b0c6ur63uU.png">
              <a:extLst>
                <a:ext uri="{FF2B5EF4-FFF2-40B4-BE49-F238E27FC236}">
                  <a16:creationId xmlns:a16="http://schemas.microsoft.com/office/drawing/2014/main" id="{327E3487-2988-F912-5BB0-3F4DA41AEA3C}"/>
                </a:ext>
              </a:extLst>
            </p:cNvPr>
            <p:cNvPicPr>
              <a:picLocks noChangeAspect="1"/>
            </p:cNvPicPr>
            <p:nvPr/>
          </p:nvPicPr>
          <p:blipFill>
            <a:blip r:embed="rId3"/>
            <a:stretch>
              <a:fillRect/>
            </a:stretch>
          </p:blipFill>
          <p:spPr>
            <a:xfrm>
              <a:off x="8252593" y="2220104"/>
              <a:ext cx="3101208" cy="2110998"/>
            </a:xfrm>
            <a:prstGeom prst="rect">
              <a:avLst/>
            </a:prstGeom>
            <a:ln w="12700">
              <a:miter lim="400000"/>
            </a:ln>
          </p:spPr>
        </p:pic>
        <p:sp>
          <p:nvSpPr>
            <p:cNvPr id="7" name="Rectangle 6">
              <a:extLst>
                <a:ext uri="{FF2B5EF4-FFF2-40B4-BE49-F238E27FC236}">
                  <a16:creationId xmlns:a16="http://schemas.microsoft.com/office/drawing/2014/main" id="{7557B7D8-5748-BD71-C696-839DBE8EF72D}"/>
                </a:ext>
              </a:extLst>
            </p:cNvPr>
            <p:cNvSpPr/>
            <p:nvPr/>
          </p:nvSpPr>
          <p:spPr>
            <a:xfrm>
              <a:off x="8156873" y="2220104"/>
              <a:ext cx="453727" cy="29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E5C4CA6C-BDF5-2ADF-2B03-43FA7A323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52" y="4880344"/>
            <a:ext cx="10152377" cy="183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8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323311"/>
              <a:ext cx="1219566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dirty="0"/>
                <a:t>            Part-1</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4</a:t>
            </a:fld>
            <a:endParaRPr lang="en-US"/>
          </a:p>
        </p:txBody>
      </p:sp>
      <p:sp>
        <p:nvSpPr>
          <p:cNvPr id="3" name="Content Placeholder 2">
            <a:extLst>
              <a:ext uri="{FF2B5EF4-FFF2-40B4-BE49-F238E27FC236}">
                <a16:creationId xmlns:a16="http://schemas.microsoft.com/office/drawing/2014/main" id="{A018468A-9599-059C-541A-599A99FB703C}"/>
              </a:ext>
            </a:extLst>
          </p:cNvPr>
          <p:cNvSpPr>
            <a:spLocks noGrp="1"/>
          </p:cNvSpPr>
          <p:nvPr>
            <p:ph idx="1"/>
          </p:nvPr>
        </p:nvSpPr>
        <p:spPr>
          <a:xfrm>
            <a:off x="680543" y="2866149"/>
            <a:ext cx="11248697" cy="1852996"/>
          </a:xfrm>
        </p:spPr>
        <p:txBody>
          <a:bodyPr>
            <a:normAutofit/>
          </a:bodyPr>
          <a:lstStyle/>
          <a:p>
            <a:pPr marL="0" indent="0">
              <a:buNone/>
            </a:pPr>
            <a:r>
              <a:rPr lang="en-US" sz="4000" dirty="0"/>
              <a:t>Given the radiation spectrum, how can we interpret it to reconstruct the initial beam parameters?</a:t>
            </a:r>
          </a:p>
        </p:txBody>
      </p:sp>
    </p:spTree>
    <p:extLst>
      <p:ext uri="{BB962C8B-B14F-4D97-AF65-F5344CB8AC3E}">
        <p14:creationId xmlns:p14="http://schemas.microsoft.com/office/powerpoint/2010/main" val="251242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446421"/>
              <a:ext cx="12195669"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sz="4000" dirty="0"/>
                <a:t>Reconstruction of beam parameters using MLE</a:t>
              </a:r>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5</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08F02BC-0124-36BF-16B6-C6ECAECBE8C5}"/>
                  </a:ext>
                </a:extLst>
              </p:cNvPr>
              <p:cNvSpPr txBox="1"/>
              <p:nvPr/>
            </p:nvSpPr>
            <p:spPr>
              <a:xfrm>
                <a:off x="168124" y="1656613"/>
                <a:ext cx="11279689" cy="3416320"/>
              </a:xfrm>
              <a:prstGeom prst="rect">
                <a:avLst/>
              </a:prstGeom>
              <a:noFill/>
            </p:spPr>
            <p:txBody>
              <a:bodyPr wrap="square">
                <a:spAutoFit/>
              </a:bodyPr>
              <a:lstStyle/>
              <a:p>
                <a:pPr algn="just"/>
                <a:endParaRPr lang="en-US" sz="2400" b="0" i="0" u="none" strike="noStrike" dirty="0">
                  <a:effectLst/>
                </a:endParaRPr>
              </a:p>
              <a:p>
                <a:pPr marL="285750" indent="-285750" algn="just">
                  <a:buFont typeface="Arial" panose="020B0604020202020204" pitchFamily="34" charset="0"/>
                  <a:buChar char="•"/>
                </a:pPr>
                <a:r>
                  <a:rPr lang="en-US" sz="2400" dirty="0"/>
                  <a:t>The goal of the analysis is to determine the value for an initially unknown parameter </a:t>
                </a:r>
                <a14:m>
                  <m:oMath xmlns:m="http://schemas.openxmlformats.org/officeDocument/2006/math">
                    <m:r>
                      <a:rPr lang="en-US" sz="2400" i="1" smtClean="0">
                        <a:latin typeface="Cambria Math" panose="02040503050406030204" pitchFamily="18" charset="0"/>
                        <a:ea typeface="Cambria Math" panose="02040503050406030204" pitchFamily="18" charset="0"/>
                      </a:rPr>
                      <m:t>𝜎</m:t>
                    </m:r>
                    <m:r>
                      <a:rPr lang="en-US" sz="2400" b="0" i="1" smtClean="0">
                        <a:latin typeface="Cambria Math" panose="02040503050406030204" pitchFamily="18" charset="0"/>
                        <a:ea typeface="Cambria Math" panose="02040503050406030204" pitchFamily="18" charset="0"/>
                      </a:rPr>
                      <m:t> </m:t>
                    </m:r>
                  </m:oMath>
                </a14:m>
                <a:r>
                  <a:rPr lang="en-US" sz="2400" dirty="0"/>
                  <a:t>which allows the probability distribution function f(x|</a:t>
                </a:r>
                <a14:m>
                  <m:oMath xmlns:m="http://schemas.openxmlformats.org/officeDocument/2006/math">
                    <m:r>
                      <a:rPr lang="en-US" sz="2400" i="1" smtClean="0">
                        <a:latin typeface="Cambria Math" panose="02040503050406030204" pitchFamily="18" charset="0"/>
                        <a:ea typeface="Cambria Math" panose="02040503050406030204" pitchFamily="18" charset="0"/>
                      </a:rPr>
                      <m:t>𝜎</m:t>
                    </m:r>
                  </m:oMath>
                </a14:m>
                <a:r>
                  <a:rPr lang="en-US" sz="2400" dirty="0"/>
                  <a:t>) to best model a set of observed x vectors.</a:t>
                </a:r>
              </a:p>
              <a:p>
                <a:pPr marL="285750" indent="-285750" algn="just">
                  <a:buFont typeface="Arial" panose="020B0604020202020204" pitchFamily="34" charset="0"/>
                  <a:buChar char="•"/>
                </a:pPr>
                <a:r>
                  <a:rPr lang="en-US" sz="2400" dirty="0"/>
                  <a:t>P</a:t>
                </a:r>
                <a:r>
                  <a:rPr lang="en-US" sz="2400" b="0" i="0" u="none" strike="noStrike" dirty="0">
                    <a:effectLst/>
                  </a:rPr>
                  <a:t>reviously generated training sets of spectra were converted into probability distributions as a function of photon energy. </a:t>
                </a:r>
              </a:p>
              <a:p>
                <a:pPr marL="285750" indent="-285750" algn="just">
                  <a:buFont typeface="Arial" panose="020B0604020202020204" pitchFamily="34" charset="0"/>
                  <a:buChar char="•"/>
                </a:pPr>
                <a:r>
                  <a:rPr lang="en-US" sz="2400" b="0" i="0" u="none" strike="noStrike" dirty="0">
                    <a:effectLst/>
                  </a:rPr>
                  <a:t>Probability distributions and the test spectra as inputs into the likelihood function, the likelihood can be plotted for spot size.</a:t>
                </a:r>
              </a:p>
              <a:p>
                <a:pPr marL="285750" indent="-285750" algn="just">
                  <a:buFont typeface="Arial" panose="020B0604020202020204" pitchFamily="34" charset="0"/>
                  <a:buChar char="•"/>
                </a:pPr>
                <a:endParaRPr lang="en-US" sz="2400" dirty="0"/>
              </a:p>
            </p:txBody>
          </p:sp>
        </mc:Choice>
        <mc:Fallback>
          <p:sp>
            <p:nvSpPr>
              <p:cNvPr id="4" name="TextBox 3">
                <a:extLst>
                  <a:ext uri="{FF2B5EF4-FFF2-40B4-BE49-F238E27FC236}">
                    <a16:creationId xmlns:a16="http://schemas.microsoft.com/office/drawing/2014/main" id="{E08F02BC-0124-36BF-16B6-C6ECAECBE8C5}"/>
                  </a:ext>
                </a:extLst>
              </p:cNvPr>
              <p:cNvSpPr txBox="1">
                <a:spLocks noRot="1" noChangeAspect="1" noMove="1" noResize="1" noEditPoints="1" noAdjustHandles="1" noChangeArrowheads="1" noChangeShapeType="1" noTextEdit="1"/>
              </p:cNvSpPr>
              <p:nvPr/>
            </p:nvSpPr>
            <p:spPr>
              <a:xfrm>
                <a:off x="168124" y="1656613"/>
                <a:ext cx="11279689" cy="3416320"/>
              </a:xfrm>
              <a:prstGeom prst="rect">
                <a:avLst/>
              </a:prstGeom>
              <a:blipFill>
                <a:blip r:embed="rId3"/>
                <a:stretch>
                  <a:fillRect l="-787" r="-900"/>
                </a:stretch>
              </a:blipFill>
            </p:spPr>
            <p:txBody>
              <a:bodyPr/>
              <a:lstStyle/>
              <a:p>
                <a:r>
                  <a:rPr lang="en-US">
                    <a:noFill/>
                  </a:rPr>
                  <a:t> </a:t>
                </a:r>
              </a:p>
            </p:txBody>
          </p:sp>
        </mc:Fallback>
      </mc:AlternateContent>
      <p:pic>
        <p:nvPicPr>
          <p:cNvPr id="5" name="Picture 4" descr="A mathematical equation with numbers and symbols&#10;&#10;Description automatically generated">
            <a:extLst>
              <a:ext uri="{FF2B5EF4-FFF2-40B4-BE49-F238E27FC236}">
                <a16:creationId xmlns:a16="http://schemas.microsoft.com/office/drawing/2014/main" id="{AEE5F17B-A352-8086-47E5-9CC37C272FD6}"/>
              </a:ext>
            </a:extLst>
          </p:cNvPr>
          <p:cNvPicPr>
            <a:picLocks noChangeAspect="1"/>
          </p:cNvPicPr>
          <p:nvPr/>
        </p:nvPicPr>
        <p:blipFill>
          <a:blip r:embed="rId4"/>
          <a:stretch>
            <a:fillRect/>
          </a:stretch>
        </p:blipFill>
        <p:spPr>
          <a:xfrm>
            <a:off x="3434707" y="5058942"/>
            <a:ext cx="4164867" cy="1154963"/>
          </a:xfrm>
          <a:prstGeom prst="rect">
            <a:avLst/>
          </a:prstGeom>
        </p:spPr>
      </p:pic>
    </p:spTree>
    <p:extLst>
      <p:ext uri="{BB962C8B-B14F-4D97-AF65-F5344CB8AC3E}">
        <p14:creationId xmlns:p14="http://schemas.microsoft.com/office/powerpoint/2010/main" val="375515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References"/>
          <p:cNvGrpSpPr/>
          <p:nvPr/>
        </p:nvGrpSpPr>
        <p:grpSpPr>
          <a:xfrm>
            <a:off x="-3669" y="-56196"/>
            <a:ext cx="12195671" cy="1610991"/>
            <a:chOff x="-1" y="-1"/>
            <a:chExt cx="12195669" cy="1610989"/>
          </a:xfrm>
        </p:grpSpPr>
        <p:sp>
          <p:nvSpPr>
            <p:cNvPr id="132"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33" name="Beam Initial Spot Size Scan"/>
            <p:cNvSpPr txBox="1"/>
            <p:nvPr/>
          </p:nvSpPr>
          <p:spPr>
            <a:xfrm>
              <a:off x="-1" y="446421"/>
              <a:ext cx="12195669"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sz="4000" dirty="0"/>
                <a:t>Maximum likelihood estimation results</a:t>
              </a:r>
              <a:endParaRPr sz="4000" dirty="0"/>
            </a:p>
          </p:txBody>
        </p:sp>
      </p:grpSp>
      <p:sp>
        <p:nvSpPr>
          <p:cNvPr id="2" name="Slide Number Placeholder 1">
            <a:extLst>
              <a:ext uri="{FF2B5EF4-FFF2-40B4-BE49-F238E27FC236}">
                <a16:creationId xmlns:a16="http://schemas.microsoft.com/office/drawing/2014/main" id="{BDFBFE35-F197-FD35-A434-F103BEB5988B}"/>
              </a:ext>
            </a:extLst>
          </p:cNvPr>
          <p:cNvSpPr>
            <a:spLocks noGrp="1"/>
          </p:cNvSpPr>
          <p:nvPr>
            <p:ph type="sldNum" sz="quarter" idx="12"/>
          </p:nvPr>
        </p:nvSpPr>
        <p:spPr/>
        <p:txBody>
          <a:bodyPr/>
          <a:lstStyle/>
          <a:p>
            <a:fld id="{09778A22-0B7A-4B48-9659-D0B9E3BB2E2A}" type="slidenum">
              <a:rPr lang="en-US" smtClean="0"/>
              <a:t>6</a:t>
            </a:fld>
            <a:endParaRPr lang="en-US"/>
          </a:p>
        </p:txBody>
      </p:sp>
      <p:pic>
        <p:nvPicPr>
          <p:cNvPr id="3" name="Picture 2" descr="Chart&#10;&#10;Description automatically generated">
            <a:extLst>
              <a:ext uri="{FF2B5EF4-FFF2-40B4-BE49-F238E27FC236}">
                <a16:creationId xmlns:a16="http://schemas.microsoft.com/office/drawing/2014/main" id="{C482122B-B577-D739-AFD6-D1CCCAB2B9B1}"/>
              </a:ext>
            </a:extLst>
          </p:cNvPr>
          <p:cNvPicPr>
            <a:picLocks noChangeAspect="1"/>
          </p:cNvPicPr>
          <p:nvPr/>
        </p:nvPicPr>
        <p:blipFill>
          <a:blip r:embed="rId3"/>
          <a:stretch>
            <a:fillRect/>
          </a:stretch>
        </p:blipFill>
        <p:spPr>
          <a:xfrm>
            <a:off x="1036035" y="2671260"/>
            <a:ext cx="4654550" cy="3092240"/>
          </a:xfrm>
          <a:prstGeom prst="rect">
            <a:avLst/>
          </a:prstGeom>
        </p:spPr>
      </p:pic>
      <p:pic>
        <p:nvPicPr>
          <p:cNvPr id="4" name="Picture 3" descr="Chart, scatter chart&#10;&#10;Description automatically generated">
            <a:extLst>
              <a:ext uri="{FF2B5EF4-FFF2-40B4-BE49-F238E27FC236}">
                <a16:creationId xmlns:a16="http://schemas.microsoft.com/office/drawing/2014/main" id="{B29886B4-5C47-68B5-91B9-A5CD3FB26956}"/>
              </a:ext>
            </a:extLst>
          </p:cNvPr>
          <p:cNvPicPr>
            <a:picLocks noChangeAspect="1"/>
          </p:cNvPicPr>
          <p:nvPr/>
        </p:nvPicPr>
        <p:blipFill>
          <a:blip r:embed="rId4"/>
          <a:stretch>
            <a:fillRect/>
          </a:stretch>
        </p:blipFill>
        <p:spPr>
          <a:xfrm>
            <a:off x="6221263" y="2671260"/>
            <a:ext cx="3792619" cy="3092240"/>
          </a:xfrm>
          <a:prstGeom prst="rect">
            <a:avLst/>
          </a:prstGeom>
        </p:spPr>
      </p:pic>
      <p:sp>
        <p:nvSpPr>
          <p:cNvPr id="5" name="TextBox 4">
            <a:extLst>
              <a:ext uri="{FF2B5EF4-FFF2-40B4-BE49-F238E27FC236}">
                <a16:creationId xmlns:a16="http://schemas.microsoft.com/office/drawing/2014/main" id="{8093A732-FCC4-1BD8-B395-A228C4FF5738}"/>
              </a:ext>
            </a:extLst>
          </p:cNvPr>
          <p:cNvSpPr txBox="1"/>
          <p:nvPr/>
        </p:nvSpPr>
        <p:spPr>
          <a:xfrm>
            <a:off x="552980" y="1801389"/>
            <a:ext cx="11289271" cy="707886"/>
          </a:xfrm>
          <a:prstGeom prst="rect">
            <a:avLst/>
          </a:prstGeom>
          <a:noFill/>
        </p:spPr>
        <p:txBody>
          <a:bodyPr wrap="square">
            <a:spAutoFit/>
          </a:bodyPr>
          <a:lstStyle/>
          <a:p>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This statistical technique determines unknown parameters from a given distribution of observed data. </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8C8ADD95-F613-65CB-3E92-149467EFD4EA}"/>
              </a:ext>
            </a:extLst>
          </p:cNvPr>
          <p:cNvSpPr txBox="1"/>
          <p:nvPr/>
        </p:nvSpPr>
        <p:spPr>
          <a:xfrm>
            <a:off x="502180" y="5833130"/>
            <a:ext cx="11798300" cy="707886"/>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120 different test simulations were run. 310 simulations were run with only spot size varied between them.</a:t>
            </a: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7295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References"/>
          <p:cNvGrpSpPr/>
          <p:nvPr/>
        </p:nvGrpSpPr>
        <p:grpSpPr>
          <a:xfrm>
            <a:off x="-3669" y="-56196"/>
            <a:ext cx="12195671" cy="1610991"/>
            <a:chOff x="-1" y="-1"/>
            <a:chExt cx="12195669" cy="1610989"/>
          </a:xfrm>
        </p:grpSpPr>
        <p:sp>
          <p:nvSpPr>
            <p:cNvPr id="103" name="Rectangle"/>
            <p:cNvSpPr/>
            <p:nvPr/>
          </p:nvSpPr>
          <p:spPr>
            <a:xfrm>
              <a:off x="-1" y="-1"/>
              <a:ext cx="12195669" cy="1610989"/>
            </a:xfrm>
            <a:prstGeom prst="rect">
              <a:avLst/>
            </a:prstGeom>
            <a:solidFill>
              <a:srgbClr val="2774AE"/>
            </a:solidFill>
            <a:ln w="12700" cap="flat">
              <a:noFill/>
              <a:miter lim="400000"/>
            </a:ln>
            <a:effectLst/>
          </p:spPr>
          <p:txBody>
            <a:bodyPr wrap="square" lIns="45719" tIns="45719" rIns="45719" bIns="45719" numCol="1" anchor="ctr">
              <a:noAutofit/>
            </a:bodyPr>
            <a:lstStyle/>
            <a:p>
              <a:pPr>
                <a:defRPr sz="5600">
                  <a:solidFill>
                    <a:srgbClr val="FFFFFF"/>
                  </a:solidFill>
                  <a:latin typeface="+mn-lt"/>
                  <a:ea typeface="+mn-ea"/>
                  <a:cs typeface="+mn-cs"/>
                  <a:sym typeface="Helvetica"/>
                </a:defRPr>
              </a:pPr>
              <a:endParaRPr/>
            </a:p>
          </p:txBody>
        </p:sp>
        <p:sp>
          <p:nvSpPr>
            <p:cNvPr id="104" name="Background"/>
            <p:cNvSpPr txBox="1"/>
            <p:nvPr/>
          </p:nvSpPr>
          <p:spPr>
            <a:xfrm>
              <a:off x="-1" y="507976"/>
              <a:ext cx="12195669"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3">
                <a:defRPr sz="5600">
                  <a:solidFill>
                    <a:srgbClr val="FFFFFF"/>
                  </a:solidFill>
                  <a:latin typeface="+mn-lt"/>
                  <a:ea typeface="+mn-ea"/>
                  <a:cs typeface="+mn-cs"/>
                  <a:sym typeface="Helvetica"/>
                </a:defRPr>
              </a:pPr>
              <a:r>
                <a:rPr lang="en-US" sz="3200" b="0" i="0" u="none" strike="noStrike" dirty="0">
                  <a:effectLst/>
                </a:rPr>
                <a:t>Reconstruction of beam parameters using ML</a:t>
              </a:r>
              <a:endParaRPr lang="en-US" sz="3200" dirty="0"/>
            </a:p>
          </p:txBody>
        </p:sp>
      </p:grpSp>
      <p:sp>
        <p:nvSpPr>
          <p:cNvPr id="106" name="Rectangle 13"/>
          <p:cNvSpPr txBox="1"/>
          <p:nvPr/>
        </p:nvSpPr>
        <p:spPr>
          <a:xfrm>
            <a:off x="344752" y="2220104"/>
            <a:ext cx="11103061" cy="48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marR="0" lvl="0" indent="-342900">
              <a:lnSpc>
                <a:spcPts val="1200"/>
              </a:lnSpc>
              <a:spcBef>
                <a:spcPts val="0"/>
              </a:spcBef>
              <a:spcAft>
                <a:spcPts val="600"/>
              </a:spcAft>
              <a:buFont typeface="Symbol" pitchFamily="2" charset="2"/>
              <a:buChar char=""/>
              <a:tabLst>
                <a:tab pos="457200" algn="l"/>
              </a:tabLst>
            </a:pPr>
            <a:endParaRPr lang="en-US" sz="1600" dirty="0">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600"/>
              </a:spcAft>
              <a:buFont typeface="Symbol" pitchFamily="2" charset="2"/>
              <a:buChar char=""/>
              <a:tabLst>
                <a:tab pos="457200" algn="l"/>
              </a:tabLst>
            </a:pP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464EBDC-01C3-66CE-A1F2-EF63FAA0CC3E}"/>
              </a:ext>
            </a:extLst>
          </p:cNvPr>
          <p:cNvSpPr>
            <a:spLocks noGrp="1"/>
          </p:cNvSpPr>
          <p:nvPr>
            <p:ph type="sldNum" sz="quarter" idx="12"/>
          </p:nvPr>
        </p:nvSpPr>
        <p:spPr/>
        <p:txBody>
          <a:bodyPr/>
          <a:lstStyle/>
          <a:p>
            <a:fld id="{09778A22-0B7A-4B48-9659-D0B9E3BB2E2A}" type="slidenum">
              <a:rPr lang="en-US" smtClean="0"/>
              <a:t>7</a:t>
            </a:fld>
            <a:endParaRPr lang="en-US"/>
          </a:p>
        </p:txBody>
      </p:sp>
      <p:sp>
        <p:nvSpPr>
          <p:cNvPr id="4" name="TextBox 3">
            <a:extLst>
              <a:ext uri="{FF2B5EF4-FFF2-40B4-BE49-F238E27FC236}">
                <a16:creationId xmlns:a16="http://schemas.microsoft.com/office/drawing/2014/main" id="{CF5D3E41-993D-FC91-B7DE-332CC5B5BC89}"/>
              </a:ext>
            </a:extLst>
          </p:cNvPr>
          <p:cNvSpPr txBox="1"/>
          <p:nvPr/>
        </p:nvSpPr>
        <p:spPr>
          <a:xfrm>
            <a:off x="650174" y="2220104"/>
            <a:ext cx="10703626" cy="2862322"/>
          </a:xfrm>
          <a:prstGeom prst="rect">
            <a:avLst/>
          </a:prstGeom>
          <a:noFill/>
        </p:spPr>
        <p:txBody>
          <a:bodyPr wrap="square">
            <a:spAutoFit/>
          </a:bodyPr>
          <a:lstStyle/>
          <a:p>
            <a:pPr marL="285750" indent="-285750">
              <a:buFont typeface="Arial" panose="020B0604020202020204" pitchFamily="34" charset="0"/>
              <a:buChar char="•"/>
            </a:pPr>
            <a:r>
              <a:rPr lang="en-US" sz="20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machine learning tasks use densely connected neural networks, which are comprised of several layers containing any number of nodes. </a:t>
            </a:r>
          </a:p>
          <a:p>
            <a:pPr marL="285750" indent="-285750">
              <a:buFont typeface="Arial" panose="020B0604020202020204" pitchFamily="34" charset="0"/>
              <a:buChar char="•"/>
            </a:pPr>
            <a:endParaRPr lang="en-US" sz="20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free parameters of the models are the number of layers, the size of each layer, and the activation function of each layer</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direct 1D model had three hidden layers of 460, 246, and 128 nodes, while the double differential case model had two hidden layers of 800 and 100 nodes.</a:t>
            </a:r>
          </a:p>
          <a:p>
            <a:pPr marL="285750" indent="-285750">
              <a:buFont typeface="Arial" panose="020B0604020202020204" pitchFamily="34" charset="0"/>
              <a:buChar char="•"/>
            </a:pPr>
            <a:endParaRPr lang="en-US" sz="20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3143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p:cNvSpPr/>
          <p:nvPr/>
        </p:nvSpPr>
        <p:spPr>
          <a:xfrm>
            <a:off x="-3669" y="-56196"/>
            <a:ext cx="12195671" cy="1610991"/>
          </a:xfrm>
          <a:prstGeom prst="rect">
            <a:avLst/>
          </a:prstGeom>
          <a:solidFill>
            <a:srgbClr val="2774AE"/>
          </a:solidFill>
          <a:ln w="12700" cap="flat">
            <a:noFill/>
            <a:miter lim="400000"/>
          </a:ln>
          <a:effectLst/>
        </p:spPr>
        <p:txBody>
          <a:bodyPr wrap="square" lIns="45719" tIns="45719" rIns="45719" bIns="45719" numCol="1" anchor="ctr">
            <a:noAutofit/>
          </a:bodyPr>
          <a:lstStyle/>
          <a:p>
            <a:pPr lvl="3">
              <a:defRPr sz="5600">
                <a:solidFill>
                  <a:srgbClr val="FFFFFF"/>
                </a:solidFill>
                <a:latin typeface="+mn-lt"/>
                <a:ea typeface="+mn-ea"/>
                <a:cs typeface="+mn-cs"/>
                <a:sym typeface="Helvetica"/>
              </a:defRPr>
            </a:pPr>
            <a:r>
              <a:rPr lang="en-US" sz="3200" b="0" i="0" u="none" strike="noStrike" dirty="0">
                <a:effectLst/>
              </a:rPr>
              <a:t>Reconstruction of beam parameters using ML</a:t>
            </a:r>
            <a:endParaRPr lang="en-US" sz="3200" dirty="0"/>
          </a:p>
        </p:txBody>
      </p:sp>
      <p:pic>
        <p:nvPicPr>
          <p:cNvPr id="11" name="Picture 10" descr="Chart, scatter chart&#10;&#10;Description automatically generated">
            <a:extLst>
              <a:ext uri="{FF2B5EF4-FFF2-40B4-BE49-F238E27FC236}">
                <a16:creationId xmlns:a16="http://schemas.microsoft.com/office/drawing/2014/main" id="{56733D1F-F06D-1376-2DA2-9B905FCC8E23}"/>
              </a:ext>
            </a:extLst>
          </p:cNvPr>
          <p:cNvPicPr>
            <a:picLocks noChangeAspect="1"/>
          </p:cNvPicPr>
          <p:nvPr/>
        </p:nvPicPr>
        <p:blipFill>
          <a:blip r:embed="rId3"/>
          <a:stretch>
            <a:fillRect/>
          </a:stretch>
        </p:blipFill>
        <p:spPr>
          <a:xfrm>
            <a:off x="241302" y="4277998"/>
            <a:ext cx="3155248" cy="2316586"/>
          </a:xfrm>
          <a:prstGeom prst="rect">
            <a:avLst/>
          </a:prstGeom>
        </p:spPr>
      </p:pic>
      <p:pic>
        <p:nvPicPr>
          <p:cNvPr id="13" name="Picture 12" descr="Chart, scatter chart&#10;&#10;Description automatically generated">
            <a:extLst>
              <a:ext uri="{FF2B5EF4-FFF2-40B4-BE49-F238E27FC236}">
                <a16:creationId xmlns:a16="http://schemas.microsoft.com/office/drawing/2014/main" id="{D2CBF863-147A-5694-4AB5-D8625DCB9ABC}"/>
              </a:ext>
            </a:extLst>
          </p:cNvPr>
          <p:cNvPicPr>
            <a:picLocks noChangeAspect="1"/>
          </p:cNvPicPr>
          <p:nvPr/>
        </p:nvPicPr>
        <p:blipFill>
          <a:blip r:embed="rId4"/>
          <a:stretch>
            <a:fillRect/>
          </a:stretch>
        </p:blipFill>
        <p:spPr>
          <a:xfrm>
            <a:off x="241302" y="1756116"/>
            <a:ext cx="3155248" cy="2342712"/>
          </a:xfrm>
          <a:prstGeom prst="rect">
            <a:avLst/>
          </a:prstGeom>
        </p:spPr>
      </p:pic>
      <p:sp>
        <p:nvSpPr>
          <p:cNvPr id="18" name="TextBox 17">
            <a:extLst>
              <a:ext uri="{FF2B5EF4-FFF2-40B4-BE49-F238E27FC236}">
                <a16:creationId xmlns:a16="http://schemas.microsoft.com/office/drawing/2014/main" id="{6036B8F5-10B5-833C-9911-55432907D3FF}"/>
              </a:ext>
            </a:extLst>
          </p:cNvPr>
          <p:cNvSpPr txBox="1"/>
          <p:nvPr/>
        </p:nvSpPr>
        <p:spPr>
          <a:xfrm>
            <a:off x="3810000" y="1756116"/>
            <a:ext cx="7543800" cy="4524315"/>
          </a:xfrm>
          <a:prstGeom prst="rect">
            <a:avLst/>
          </a:prstGeom>
          <a:noFill/>
        </p:spPr>
        <p:txBody>
          <a:bodyPr wrap="square">
            <a:spAutoFit/>
          </a:bodyPr>
          <a:lstStyle/>
          <a:p>
            <a:pPr marL="285750" indent="-285750">
              <a:buFont typeface="Arial" panose="020B0604020202020204" pitchFamily="34" charset="0"/>
              <a:buChar char="•"/>
            </a:pPr>
            <a:r>
              <a:rPr lang="en-US" sz="2400" dirty="0"/>
              <a:t>ML model prediction spot size using 90 training cases and 30 test cases.</a:t>
            </a:r>
          </a:p>
          <a:p>
            <a:endParaRPr lang="en-US" sz="2400" dirty="0">
              <a:effectLst/>
            </a:endParaRPr>
          </a:p>
          <a:p>
            <a:pPr marL="285750" indent="-285750">
              <a:buFont typeface="Arial" panose="020B0604020202020204" pitchFamily="34" charset="0"/>
              <a:buChar char="•"/>
            </a:pPr>
            <a:r>
              <a:rPr lang="en-US" sz="2400" dirty="0">
                <a:effectLst/>
              </a:rPr>
              <a:t>Simulation data was used to train a fully connected neural network. Then, the model was used to identify parameter values for test data. </a:t>
            </a:r>
          </a:p>
          <a:p>
            <a:pPr marL="285750" indent="-285750">
              <a:buFont typeface="Arial" panose="020B0604020202020204" pitchFamily="34" charset="0"/>
              <a:buChar char="•"/>
            </a:pPr>
            <a:endParaRPr lang="en-US" sz="2400" dirty="0">
              <a:effectLst/>
            </a:endParaRPr>
          </a:p>
          <a:p>
            <a:pPr marL="285750" indent="-285750">
              <a:buFont typeface="Arial" panose="020B0604020202020204" pitchFamily="34" charset="0"/>
              <a:buChar char="•"/>
            </a:pPr>
            <a:r>
              <a:rPr lang="en-US" sz="2400" dirty="0">
                <a:ea typeface="Helvetica Neue" panose="02000503000000020004" pitchFamily="2" charset="0"/>
                <a:cs typeface="Helvetica Neue" panose="02000503000000020004" pitchFamily="2" charset="0"/>
              </a:rPr>
              <a:t>Their radiation spectra were compared to an experimental spectrum produced by a beam of unknown spot size.</a:t>
            </a:r>
          </a:p>
          <a:p>
            <a:pPr marL="285750" indent="-285750">
              <a:buFont typeface="Arial" panose="020B0604020202020204" pitchFamily="34" charset="0"/>
              <a:buChar char="•"/>
            </a:pPr>
            <a:endParaRPr lang="en-US" sz="2400" dirty="0">
              <a:solidFill>
                <a:schemeClr val="accent1"/>
              </a:solidFill>
              <a:ea typeface="Helvetica Neue" panose="02000503000000020004" pitchFamily="2" charset="0"/>
              <a:cs typeface="Helvetica Neue" panose="02000503000000020004" pitchFamily="2" charset="0"/>
            </a:endParaRPr>
          </a:p>
          <a:p>
            <a:endParaRPr lang="en-US" sz="2400" dirty="0"/>
          </a:p>
        </p:txBody>
      </p:sp>
      <p:sp>
        <p:nvSpPr>
          <p:cNvPr id="2" name="Slide Number Placeholder 1">
            <a:extLst>
              <a:ext uri="{FF2B5EF4-FFF2-40B4-BE49-F238E27FC236}">
                <a16:creationId xmlns:a16="http://schemas.microsoft.com/office/drawing/2014/main" id="{B3880653-239D-E5C3-E1ED-FB841AA96116}"/>
              </a:ext>
            </a:extLst>
          </p:cNvPr>
          <p:cNvSpPr>
            <a:spLocks noGrp="1"/>
          </p:cNvSpPr>
          <p:nvPr>
            <p:ph type="sldNum" sz="quarter" idx="12"/>
          </p:nvPr>
        </p:nvSpPr>
        <p:spPr/>
        <p:txBody>
          <a:bodyPr/>
          <a:lstStyle/>
          <a:p>
            <a:fld id="{09778A22-0B7A-4B48-9659-D0B9E3BB2E2A}" type="slidenum">
              <a:rPr lang="en-US" smtClean="0"/>
              <a:t>8</a:t>
            </a:fld>
            <a:endParaRPr lang="en-US"/>
          </a:p>
        </p:txBody>
      </p:sp>
    </p:spTree>
    <p:extLst>
      <p:ext uri="{BB962C8B-B14F-4D97-AF65-F5344CB8AC3E}">
        <p14:creationId xmlns:p14="http://schemas.microsoft.com/office/powerpoint/2010/main" val="201175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p:cNvSpPr/>
          <p:nvPr/>
        </p:nvSpPr>
        <p:spPr>
          <a:xfrm>
            <a:off x="-3669" y="-56196"/>
            <a:ext cx="12195671" cy="1610991"/>
          </a:xfrm>
          <a:prstGeom prst="rect">
            <a:avLst/>
          </a:prstGeom>
          <a:solidFill>
            <a:srgbClr val="2774AE"/>
          </a:solidFill>
          <a:ln w="12700" cap="flat">
            <a:noFill/>
            <a:miter lim="400000"/>
          </a:ln>
          <a:effectLst/>
        </p:spPr>
        <p:txBody>
          <a:bodyPr wrap="square" lIns="45719" tIns="45719" rIns="45719" bIns="45719" numCol="1" anchor="ctr">
            <a:noAutofit/>
          </a:bodyPr>
          <a:lstStyle/>
          <a:p>
            <a:pPr lvl="3">
              <a:defRPr sz="5600">
                <a:solidFill>
                  <a:srgbClr val="FFFFFF"/>
                </a:solidFill>
                <a:latin typeface="+mn-lt"/>
                <a:ea typeface="+mn-ea"/>
                <a:cs typeface="+mn-cs"/>
                <a:sym typeface="Helvetica"/>
              </a:defRPr>
            </a:pPr>
            <a:r>
              <a:rPr lang="en-US" sz="3200" dirty="0"/>
              <a:t>Reconstructing beam parameters using ML</a:t>
            </a:r>
          </a:p>
        </p:txBody>
      </p:sp>
      <p:pic>
        <p:nvPicPr>
          <p:cNvPr id="9" name="Picture 8" descr="Chart, scatter chart&#10;&#10;Description automatically generated">
            <a:extLst>
              <a:ext uri="{FF2B5EF4-FFF2-40B4-BE49-F238E27FC236}">
                <a16:creationId xmlns:a16="http://schemas.microsoft.com/office/drawing/2014/main" id="{F8999481-49ED-3C20-E7EB-E91417DC06E5}"/>
              </a:ext>
            </a:extLst>
          </p:cNvPr>
          <p:cNvPicPr>
            <a:picLocks noChangeAspect="1"/>
          </p:cNvPicPr>
          <p:nvPr/>
        </p:nvPicPr>
        <p:blipFill>
          <a:blip r:embed="rId3"/>
          <a:stretch>
            <a:fillRect/>
          </a:stretch>
        </p:blipFill>
        <p:spPr>
          <a:xfrm>
            <a:off x="6467804" y="1890120"/>
            <a:ext cx="4454991" cy="3270857"/>
          </a:xfrm>
          <a:prstGeom prst="rect">
            <a:avLst/>
          </a:prstGeom>
        </p:spPr>
      </p:pic>
      <p:pic>
        <p:nvPicPr>
          <p:cNvPr id="16" name="Picture 15" descr="Chart, scatter chart&#10;&#10;Description automatically generated">
            <a:extLst>
              <a:ext uri="{FF2B5EF4-FFF2-40B4-BE49-F238E27FC236}">
                <a16:creationId xmlns:a16="http://schemas.microsoft.com/office/drawing/2014/main" id="{B0DB37D6-58E1-8A3A-8058-C793C12882AC}"/>
              </a:ext>
            </a:extLst>
          </p:cNvPr>
          <p:cNvPicPr>
            <a:picLocks noChangeAspect="1"/>
          </p:cNvPicPr>
          <p:nvPr/>
        </p:nvPicPr>
        <p:blipFill>
          <a:blip r:embed="rId4"/>
          <a:stretch>
            <a:fillRect/>
          </a:stretch>
        </p:blipFill>
        <p:spPr>
          <a:xfrm>
            <a:off x="270642" y="1890121"/>
            <a:ext cx="4415658" cy="3270858"/>
          </a:xfrm>
          <a:prstGeom prst="rect">
            <a:avLst/>
          </a:prstGeom>
        </p:spPr>
      </p:pic>
      <p:sp>
        <p:nvSpPr>
          <p:cNvPr id="3" name="TextBox 2">
            <a:extLst>
              <a:ext uri="{FF2B5EF4-FFF2-40B4-BE49-F238E27FC236}">
                <a16:creationId xmlns:a16="http://schemas.microsoft.com/office/drawing/2014/main" id="{7E712CD3-5F8F-170B-0946-182038286AAB}"/>
              </a:ext>
            </a:extLst>
          </p:cNvPr>
          <p:cNvSpPr txBox="1"/>
          <p:nvPr/>
        </p:nvSpPr>
        <p:spPr>
          <a:xfrm>
            <a:off x="6870700" y="5338583"/>
            <a:ext cx="4363096" cy="923330"/>
          </a:xfrm>
          <a:prstGeom prst="rect">
            <a:avLst/>
          </a:prstGeom>
          <a:noFill/>
        </p:spPr>
        <p:txBody>
          <a:bodyPr wrap="square">
            <a:spAutoFit/>
          </a:bodyPr>
          <a:lstStyle/>
          <a:p>
            <a:r>
              <a:rPr lang="en-US" dirty="0"/>
              <a:t>150 x150 image input ML model prediction results for spot size. The results are like predictions from raw spectrum data. </a:t>
            </a:r>
          </a:p>
        </p:txBody>
      </p:sp>
      <p:sp>
        <p:nvSpPr>
          <p:cNvPr id="5" name="TextBox 4">
            <a:extLst>
              <a:ext uri="{FF2B5EF4-FFF2-40B4-BE49-F238E27FC236}">
                <a16:creationId xmlns:a16="http://schemas.microsoft.com/office/drawing/2014/main" id="{C6C2CE9E-C584-5CA5-5C9E-6CDC4DA7D033}"/>
              </a:ext>
            </a:extLst>
          </p:cNvPr>
          <p:cNvSpPr txBox="1"/>
          <p:nvPr/>
        </p:nvSpPr>
        <p:spPr>
          <a:xfrm>
            <a:off x="270642" y="5338582"/>
            <a:ext cx="4618858" cy="923330"/>
          </a:xfrm>
          <a:prstGeom prst="rect">
            <a:avLst/>
          </a:prstGeom>
          <a:noFill/>
        </p:spPr>
        <p:txBody>
          <a:bodyPr wrap="square">
            <a:spAutoFit/>
          </a:bodyPr>
          <a:lstStyle/>
          <a:p>
            <a:r>
              <a:rPr lang="en-US" dirty="0"/>
              <a:t>ML model prediction results for emittance using 1D radiation spectrum with 130 sets of training data and 50 test cases.</a:t>
            </a:r>
          </a:p>
        </p:txBody>
      </p:sp>
      <p:sp>
        <p:nvSpPr>
          <p:cNvPr id="2" name="Slide Number Placeholder 1">
            <a:extLst>
              <a:ext uri="{FF2B5EF4-FFF2-40B4-BE49-F238E27FC236}">
                <a16:creationId xmlns:a16="http://schemas.microsoft.com/office/drawing/2014/main" id="{F20F11D1-460B-960C-AA28-2D8494341694}"/>
              </a:ext>
            </a:extLst>
          </p:cNvPr>
          <p:cNvSpPr>
            <a:spLocks noGrp="1"/>
          </p:cNvSpPr>
          <p:nvPr>
            <p:ph type="sldNum" sz="quarter" idx="12"/>
          </p:nvPr>
        </p:nvSpPr>
        <p:spPr/>
        <p:txBody>
          <a:bodyPr/>
          <a:lstStyle/>
          <a:p>
            <a:fld id="{09778A22-0B7A-4B48-9659-D0B9E3BB2E2A}" type="slidenum">
              <a:rPr lang="en-US" smtClean="0"/>
              <a:t>9</a:t>
            </a:fld>
            <a:endParaRPr lang="en-US"/>
          </a:p>
        </p:txBody>
      </p:sp>
    </p:spTree>
    <p:extLst>
      <p:ext uri="{BB962C8B-B14F-4D97-AF65-F5344CB8AC3E}">
        <p14:creationId xmlns:p14="http://schemas.microsoft.com/office/powerpoint/2010/main" val="908650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5245</TotalTime>
  <Words>1592</Words>
  <Application>Microsoft Macintosh PowerPoint</Application>
  <PresentationFormat>Widescreen</PresentationFormat>
  <Paragraphs>201</Paragraphs>
  <Slides>22</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Cambria Math</vt:lpstr>
      <vt:lpstr>CMR10</vt:lpstr>
      <vt:lpstr>Georgia</vt:lpstr>
      <vt:lpstr>Helvetica Neue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Yadav, Monika</dc:creator>
  <cp:lastModifiedBy>Yadav, Monika</cp:lastModifiedBy>
  <cp:revision>58</cp:revision>
  <dcterms:created xsi:type="dcterms:W3CDTF">2023-09-25T03:39:25Z</dcterms:created>
  <dcterms:modified xsi:type="dcterms:W3CDTF">2023-09-28T19:04:37Z</dcterms:modified>
</cp:coreProperties>
</file>