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0" r:id="rId2"/>
    <p:sldId id="369" r:id="rId3"/>
    <p:sldId id="377" r:id="rId4"/>
    <p:sldId id="424" r:id="rId5"/>
    <p:sldId id="423" r:id="rId6"/>
    <p:sldId id="406" r:id="rId7"/>
    <p:sldId id="376" r:id="rId8"/>
    <p:sldId id="374" r:id="rId9"/>
    <p:sldId id="416" r:id="rId10"/>
    <p:sldId id="371" r:id="rId11"/>
    <p:sldId id="311" r:id="rId12"/>
    <p:sldId id="380" r:id="rId13"/>
    <p:sldId id="379" r:id="rId14"/>
    <p:sldId id="324" r:id="rId15"/>
    <p:sldId id="370" r:id="rId16"/>
    <p:sldId id="382" r:id="rId17"/>
    <p:sldId id="295" r:id="rId18"/>
    <p:sldId id="325" r:id="rId19"/>
    <p:sldId id="354" r:id="rId20"/>
    <p:sldId id="328" r:id="rId21"/>
    <p:sldId id="326" r:id="rId22"/>
    <p:sldId id="417" r:id="rId23"/>
    <p:sldId id="425" r:id="rId24"/>
    <p:sldId id="415" r:id="rId25"/>
    <p:sldId id="367" r:id="rId26"/>
    <p:sldId id="386" r:id="rId27"/>
    <p:sldId id="387" r:id="rId28"/>
    <p:sldId id="388" r:id="rId29"/>
    <p:sldId id="357" r:id="rId30"/>
    <p:sldId id="342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3"/>
    <p:restoredTop sz="97059"/>
  </p:normalViewPr>
  <p:slideViewPr>
    <p:cSldViewPr snapToGrid="0" snapToObjects="1">
      <p:cViewPr varScale="1">
        <p:scale>
          <a:sx n="45" d="100"/>
          <a:sy n="45" d="100"/>
        </p:scale>
        <p:origin x="804" y="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5782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3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/>
          <a:lstStyle/>
          <a:p>
            <a:fld id="{690DDB96-3B05-E644-9E6C-2B3BF91F0BEF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652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18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90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8" name="Shape 8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• Rotating Gantry Assembly </a:t>
            </a:r>
          </a:p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• 3 Independent Co60 Headed Design</a:t>
            </a:r>
          </a:p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	• Enabling Fast IMRT, SBRT or Conformal External Beam Radiation with Asynchronous Delivery</a:t>
            </a:r>
          </a:p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	• Mounted with 120 degree separation </a:t>
            </a:r>
          </a:p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	• 15,000 Ci per source</a:t>
            </a:r>
          </a:p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	• ±240 degree Rotation for 2 or 3 Head Operation for Maximum Reliability.</a:t>
            </a:r>
          </a:p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• 3 Doubly Focused MLC Systems</a:t>
            </a:r>
          </a:p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	• 180 MLC Leaves. 60 per Head</a:t>
            </a:r>
          </a:p>
          <a:p>
            <a:pPr>
              <a:lnSpc>
                <a:spcPct val="100000"/>
              </a:lnSpc>
              <a:defRPr sz="14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	• Best-in-class MLC for Reduced Penumbra &amp; Interleaf Leakage</a:t>
            </a:r>
          </a:p>
        </p:txBody>
      </p:sp>
    </p:spTree>
    <p:extLst>
      <p:ext uri="{BB962C8B-B14F-4D97-AF65-F5344CB8AC3E}">
        <p14:creationId xmlns:p14="http://schemas.microsoft.com/office/powerpoint/2010/main" val="1098077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5650"/>
            <a:ext cx="6719887" cy="3779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Left to right</a:t>
            </a:r>
          </a:p>
          <a:p>
            <a:endParaRPr lang="en-US" dirty="0"/>
          </a:p>
          <a:p>
            <a:r>
              <a:rPr lang="en-US" dirty="0"/>
              <a:t>Box</a:t>
            </a:r>
            <a:r>
              <a:rPr lang="en-US" baseline="0" dirty="0"/>
              <a:t> 1 – Pancreas</a:t>
            </a:r>
          </a:p>
          <a:p>
            <a:r>
              <a:rPr lang="en-US" baseline="0" dirty="0"/>
              <a:t>Box 2 – Lung</a:t>
            </a:r>
          </a:p>
          <a:p>
            <a:r>
              <a:rPr lang="en-US" baseline="0" dirty="0"/>
              <a:t>Box 3 – Prostate</a:t>
            </a:r>
          </a:p>
          <a:p>
            <a:r>
              <a:rPr lang="en-US" baseline="0" dirty="0"/>
              <a:t>Box4 – Breast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19826" y="9575450"/>
            <a:ext cx="3381248" cy="504063"/>
          </a:xfrm>
          <a:prstGeom prst="rect">
            <a:avLst/>
          </a:prstGeom>
        </p:spPr>
        <p:txBody>
          <a:bodyPr/>
          <a:lstStyle/>
          <a:p>
            <a:fld id="{690DDB96-3B05-E644-9E6C-2B3BF91F0BE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47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5650"/>
            <a:ext cx="6719887" cy="3779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Left to right</a:t>
            </a:r>
          </a:p>
          <a:p>
            <a:endParaRPr lang="en-US" dirty="0"/>
          </a:p>
          <a:p>
            <a:r>
              <a:rPr lang="en-US" dirty="0"/>
              <a:t>Box</a:t>
            </a:r>
            <a:r>
              <a:rPr lang="en-US" baseline="0" dirty="0"/>
              <a:t> 1 – Pancreas</a:t>
            </a:r>
          </a:p>
          <a:p>
            <a:r>
              <a:rPr lang="en-US" baseline="0" dirty="0"/>
              <a:t>Box 2 – Lung</a:t>
            </a:r>
          </a:p>
          <a:p>
            <a:r>
              <a:rPr lang="en-US" baseline="0" dirty="0"/>
              <a:t>Box 3 – Prostate</a:t>
            </a:r>
          </a:p>
          <a:p>
            <a:r>
              <a:rPr lang="en-US" baseline="0" dirty="0"/>
              <a:t>Box4 – Breast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19826" y="9575450"/>
            <a:ext cx="3381248" cy="504063"/>
          </a:xfrm>
          <a:prstGeom prst="rect">
            <a:avLst/>
          </a:prstGeom>
        </p:spPr>
        <p:txBody>
          <a:bodyPr/>
          <a:lstStyle/>
          <a:p>
            <a:fld id="{690DDB96-3B05-E644-9E6C-2B3BF91F0BE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18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5650"/>
            <a:ext cx="6719887" cy="3779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Left to right</a:t>
            </a:r>
          </a:p>
          <a:p>
            <a:endParaRPr lang="en-US" dirty="0"/>
          </a:p>
          <a:p>
            <a:r>
              <a:rPr lang="en-US" dirty="0"/>
              <a:t>Box</a:t>
            </a:r>
            <a:r>
              <a:rPr lang="en-US" baseline="0" dirty="0"/>
              <a:t> 1 – Pancreas</a:t>
            </a:r>
          </a:p>
          <a:p>
            <a:r>
              <a:rPr lang="en-US" baseline="0" dirty="0"/>
              <a:t>Box 2 – Lung</a:t>
            </a:r>
          </a:p>
          <a:p>
            <a:r>
              <a:rPr lang="en-US" baseline="0" dirty="0"/>
              <a:t>Box 3 – Prostate</a:t>
            </a:r>
          </a:p>
          <a:p>
            <a:r>
              <a:rPr lang="en-US" baseline="0" dirty="0"/>
              <a:t>Box4 – Breast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19826" y="9575450"/>
            <a:ext cx="3381248" cy="504063"/>
          </a:xfrm>
          <a:prstGeom prst="rect">
            <a:avLst/>
          </a:prstGeom>
        </p:spPr>
        <p:txBody>
          <a:bodyPr/>
          <a:lstStyle/>
          <a:p>
            <a:fld id="{690DDB96-3B05-E644-9E6C-2B3BF91F0BE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4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5650"/>
            <a:ext cx="6719887" cy="3779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Left to right</a:t>
            </a:r>
          </a:p>
          <a:p>
            <a:endParaRPr lang="en-US" dirty="0"/>
          </a:p>
          <a:p>
            <a:r>
              <a:rPr lang="en-US" dirty="0"/>
              <a:t>Box</a:t>
            </a:r>
            <a:r>
              <a:rPr lang="en-US" baseline="0" dirty="0"/>
              <a:t> 1 – Pancreas</a:t>
            </a:r>
          </a:p>
          <a:p>
            <a:r>
              <a:rPr lang="en-US" baseline="0" dirty="0"/>
              <a:t>Box 2 – Lung</a:t>
            </a:r>
          </a:p>
          <a:p>
            <a:r>
              <a:rPr lang="en-US" baseline="0" dirty="0"/>
              <a:t>Box 3 – Prostate</a:t>
            </a:r>
          </a:p>
          <a:p>
            <a:r>
              <a:rPr lang="en-US" baseline="0" dirty="0"/>
              <a:t>Box4 – Breast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19826" y="9575450"/>
            <a:ext cx="3381248" cy="504063"/>
          </a:xfrm>
          <a:prstGeom prst="rect">
            <a:avLst/>
          </a:prstGeom>
        </p:spPr>
        <p:txBody>
          <a:bodyPr/>
          <a:lstStyle/>
          <a:p>
            <a:fld id="{690DDB96-3B05-E644-9E6C-2B3BF91F0BE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0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mark astro 2015 a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81"/>
          <a:stretch/>
        </p:blipFill>
        <p:spPr>
          <a:xfrm>
            <a:off x="7378700" y="-1270000"/>
            <a:ext cx="17126712" cy="17469440"/>
          </a:xfrm>
          <a:prstGeom prst="rect">
            <a:avLst/>
          </a:prstGeom>
        </p:spPr>
      </p:pic>
      <p:sp>
        <p:nvSpPr>
          <p:cNvPr id="129" name="Shape 129"/>
          <p:cNvSpPr/>
          <p:nvPr/>
        </p:nvSpPr>
        <p:spPr>
          <a:xfrm>
            <a:off x="10780011" y="12965038"/>
            <a:ext cx="2823978" cy="422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7150" tIns="57150" rIns="57150" bIns="57150">
            <a:spAutoFit/>
          </a:bodyPr>
          <a:lstStyle>
            <a:lvl1pPr marR="431800" algn="l" defTabSz="8636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Euphemia UCAS"/>
                <a:ea typeface="Euphemia UCAS"/>
                <a:cs typeface="Euphemia UCAS"/>
                <a:sym typeface="Euphemia UCAS"/>
              </a:defRPr>
            </a:lvl1pPr>
          </a:lstStyle>
          <a:p>
            <a:r>
              <a:t>Confidential Information </a:t>
            </a:r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-95250" y="361950"/>
            <a:ext cx="24536400" cy="1733550"/>
          </a:xfrm>
          <a:prstGeom prst="rect">
            <a:avLst/>
          </a:prstGeom>
        </p:spPr>
        <p:txBody>
          <a:bodyPr lIns="76200" tIns="76200" rIns="76200" bIns="76200"/>
          <a:lstStyle/>
          <a:p>
            <a:r>
              <a:t>Title Text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23302458" y="12915900"/>
            <a:ext cx="520205" cy="546299"/>
          </a:xfrm>
          <a:prstGeom prst="rect">
            <a:avLst/>
          </a:prstGeom>
        </p:spPr>
        <p:txBody>
          <a:bodyPr lIns="76200" tIns="76200" rIns="76200" bIns="76200"/>
          <a:lstStyle>
            <a:lvl1pPr defTabSz="546100"/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2" name="Shape 132"/>
          <p:cNvSpPr>
            <a:spLocks noGrp="1"/>
          </p:cNvSpPr>
          <p:nvPr>
            <p:ph idx="3"/>
          </p:nvPr>
        </p:nvSpPr>
        <p:spPr>
          <a:xfrm>
            <a:off x="2951126" y="3429000"/>
            <a:ext cx="19413574" cy="8039100"/>
          </a:xfrm>
          <a:prstGeom prst="rect">
            <a:avLst/>
          </a:prstGeom>
        </p:spPr>
        <p:txBody>
          <a:bodyPr anchor="ctr"/>
          <a:lstStyle/>
          <a:p>
            <a:pPr defTabSz="457200">
              <a:lnSpc>
                <a:spcPct val="100000"/>
              </a:lnSpc>
              <a:defRPr sz="4000">
                <a:solidFill>
                  <a:srgbClr val="EBEBEB"/>
                </a:solidFill>
              </a:defRPr>
            </a:pPr>
            <a:endParaRPr/>
          </a:p>
        </p:txBody>
      </p:sp>
      <p:pic>
        <p:nvPicPr>
          <p:cNvPr id="133" name="ViewRay_logo2015-straight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7" y="12799163"/>
            <a:ext cx="6604001" cy="775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10778365" y="12942339"/>
            <a:ext cx="2823977" cy="422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7150" tIns="57150" rIns="57150" bIns="57150">
            <a:spAutoFit/>
          </a:bodyPr>
          <a:lstStyle>
            <a:lvl1pPr marR="431800" algn="l" defTabSz="8636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Euphemia UCAS"/>
                <a:ea typeface="Euphemia UCAS"/>
                <a:cs typeface="Euphemia UCAS"/>
                <a:sym typeface="Euphemia UCAS"/>
              </a:defRPr>
            </a:lvl1pPr>
          </a:lstStyle>
          <a:p>
            <a:r>
              <a:t>Confidential Information </a:t>
            </a:r>
          </a:p>
        </p:txBody>
      </p:sp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-95250" y="361950"/>
            <a:ext cx="24536400" cy="1733550"/>
          </a:xfrm>
          <a:prstGeom prst="rect">
            <a:avLst/>
          </a:prstGeom>
        </p:spPr>
        <p:txBody>
          <a:bodyPr lIns="76200" tIns="76200" rIns="76200" bIns="76200"/>
          <a:lstStyle/>
          <a:p>
            <a:r>
              <a:t>Title Text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xfrm>
            <a:off x="1828800" y="3426563"/>
            <a:ext cx="20726400" cy="8041537"/>
          </a:xfrm>
          <a:prstGeom prst="rect">
            <a:avLst/>
          </a:prstGeom>
        </p:spPr>
        <p:txBody>
          <a:bodyPr lIns="76200" tIns="76200" rIns="76200" bIns="76200"/>
          <a:lstStyle>
            <a:lvl1pPr marL="582083" indent="-582083">
              <a:lnSpc>
                <a:spcPct val="120000"/>
              </a:lnSpc>
              <a:buSzPct val="200000"/>
              <a:buChar char="•"/>
              <a:defRPr sz="5500">
                <a:solidFill>
                  <a:srgbClr val="FFFFFF"/>
                </a:solidFill>
              </a:defRPr>
            </a:lvl1pPr>
            <a:lvl2pPr marL="976312" indent="-595312">
              <a:lnSpc>
                <a:spcPct val="150000"/>
              </a:lnSpc>
              <a:buSzPct val="200000"/>
              <a:buChar char="•"/>
              <a:defRPr sz="5000">
                <a:solidFill>
                  <a:srgbClr val="FFFFFF"/>
                </a:solidFill>
              </a:defRPr>
            </a:lvl2pPr>
            <a:lvl3pPr marL="1374321" indent="-612321">
              <a:lnSpc>
                <a:spcPct val="150000"/>
              </a:lnSpc>
              <a:buSzPct val="200000"/>
              <a:buChar char="•"/>
              <a:defRPr sz="4500">
                <a:solidFill>
                  <a:srgbClr val="FFFFFF"/>
                </a:solidFill>
              </a:defRPr>
            </a:lvl3pPr>
            <a:lvl4pPr marL="1835727" indent="-692727">
              <a:lnSpc>
                <a:spcPct val="150000"/>
              </a:lnSpc>
              <a:buSzPct val="200000"/>
              <a:buChar char="•"/>
              <a:defRPr sz="4000">
                <a:solidFill>
                  <a:srgbClr val="FFFFFF"/>
                </a:solidFill>
              </a:defRPr>
            </a:lvl4pPr>
            <a:lvl5pPr marL="2264833" indent="-740833">
              <a:lnSpc>
                <a:spcPct val="150000"/>
              </a:lnSpc>
              <a:buSzPct val="200000"/>
              <a:buChar char="•"/>
              <a:defRPr sz="35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23311913" y="12925425"/>
            <a:ext cx="520205" cy="546299"/>
          </a:xfrm>
          <a:prstGeom prst="rect">
            <a:avLst/>
          </a:prstGeom>
        </p:spPr>
        <p:txBody>
          <a:bodyPr lIns="76200" tIns="76200" rIns="76200" bIns="76200"/>
          <a:lstStyle>
            <a:lvl1pPr defTabSz="546100"/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5" name="ViewRay_logo2015-straight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07" y="12799163"/>
            <a:ext cx="6604001" cy="775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Watermark astro 2015 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81"/>
          <a:stretch/>
        </p:blipFill>
        <p:spPr>
          <a:xfrm>
            <a:off x="7378700" y="-1270000"/>
            <a:ext cx="17126712" cy="1746944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termark astro 2015 a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81"/>
          <a:stretch/>
        </p:blipFill>
        <p:spPr>
          <a:xfrm>
            <a:off x="7378700" y="-1270000"/>
            <a:ext cx="17126712" cy="17469440"/>
          </a:xfrm>
          <a:prstGeom prst="rect">
            <a:avLst/>
          </a:prstGeom>
        </p:spPr>
      </p:pic>
      <p:sp>
        <p:nvSpPr>
          <p:cNvPr id="174" name="Shape 174"/>
          <p:cNvSpPr/>
          <p:nvPr/>
        </p:nvSpPr>
        <p:spPr>
          <a:xfrm>
            <a:off x="10780011" y="12942339"/>
            <a:ext cx="2823978" cy="422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7150" tIns="57150" rIns="57150" bIns="57150">
            <a:spAutoFit/>
          </a:bodyPr>
          <a:lstStyle>
            <a:lvl1pPr marR="431800" algn="l" defTabSz="8636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Euphemia UCAS"/>
                <a:ea typeface="Euphemia UCAS"/>
                <a:cs typeface="Euphemia UCAS"/>
                <a:sym typeface="Euphemia UCAS"/>
              </a:defRPr>
            </a:lvl1pPr>
          </a:lstStyle>
          <a:p>
            <a:r>
              <a:t>Confidential Information </a:t>
            </a:r>
          </a:p>
        </p:txBody>
      </p:sp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-9525" y="5581650"/>
            <a:ext cx="24403050" cy="1352550"/>
          </a:xfrm>
          <a:prstGeom prst="rect">
            <a:avLst/>
          </a:prstGeom>
          <a:effectLst>
            <a:outerShdw blurRad="571500" dir="18900000" rotWithShape="0">
              <a:srgbClr val="000000">
                <a:alpha val="30000"/>
              </a:srgbClr>
            </a:outerShdw>
          </a:effectLst>
        </p:spPr>
        <p:txBody>
          <a:bodyPr lIns="76200" tIns="76200" rIns="76200" bIns="76200" anchor="t"/>
          <a:lstStyle/>
          <a:p>
            <a:r>
              <a:t>Title Text</a:t>
            </a:r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23317066" y="12923911"/>
            <a:ext cx="520205" cy="546300"/>
          </a:xfrm>
          <a:prstGeom prst="rect">
            <a:avLst/>
          </a:prstGeom>
        </p:spPr>
        <p:txBody>
          <a:bodyPr lIns="76200" tIns="76200" rIns="76200" bIns="76200"/>
          <a:lstStyle>
            <a:lvl1pPr defTabSz="546100"/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7" name="ViewRay_logo2015-straight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7" y="12799163"/>
            <a:ext cx="6604001" cy="775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74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4961"/>
              </a:buClr>
              <a:buSzPct val="110000"/>
              <a:defRPr/>
            </a:lvl1pPr>
            <a:lvl2pPr>
              <a:buClr>
                <a:srgbClr val="004961"/>
              </a:buClr>
              <a:defRPr/>
            </a:lvl2pPr>
            <a:lvl3pPr marL="1828823" indent="-609608">
              <a:buClr>
                <a:srgbClr val="004961"/>
              </a:buClr>
              <a:buSzPct val="95000"/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11913" y="12925425"/>
            <a:ext cx="650819" cy="523220"/>
          </a:xfrm>
        </p:spPr>
        <p:txBody>
          <a:bodyPr/>
          <a:lstStyle/>
          <a:p>
            <a:fld id="{88556296-854F-864F-AD52-4C56011C32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4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5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5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311913" y="12925425"/>
            <a:ext cx="650819" cy="523220"/>
          </a:xfrm>
        </p:spPr>
        <p:txBody>
          <a:bodyPr/>
          <a:lstStyle/>
          <a:p>
            <a:fld id="{88556296-854F-864F-AD52-4C56011C32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10771082" y="12959024"/>
            <a:ext cx="2823977" cy="422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7150" tIns="57150" rIns="57150" bIns="57150">
            <a:spAutoFit/>
          </a:bodyPr>
          <a:lstStyle>
            <a:lvl1pPr marR="431800" algn="l" defTabSz="8636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Euphemia UCAS"/>
                <a:ea typeface="Euphemia UCAS"/>
                <a:cs typeface="Euphemia UCAS"/>
                <a:sym typeface="Euphemia UCAS"/>
              </a:defRPr>
            </a:lvl1pPr>
          </a:lstStyle>
          <a:p>
            <a:r>
              <a:t>Confidential Information 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737275" y="652810"/>
            <a:ext cx="22909451" cy="169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23320463" y="12924871"/>
            <a:ext cx="510680" cy="53677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l" defTabSz="457200">
              <a:defRPr sz="2400">
                <a:solidFill>
                  <a:srgbClr val="FFFFFF"/>
                </a:solidFill>
                <a:latin typeface="Euphemia UCAS"/>
                <a:ea typeface="Euphemia UCAS"/>
                <a:cs typeface="Euphemia UCAS"/>
                <a:sym typeface="Euphemia UCA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ViewRay_logo2015-straightWhite-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07" y="12799163"/>
            <a:ext cx="6604001" cy="77597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14930" y="2286000"/>
            <a:ext cx="21954140" cy="10144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>
            <a:lvl2pPr>
              <a:lnSpc>
                <a:spcPct val="120000"/>
              </a:lnSpc>
              <a:defRPr sz="6000"/>
            </a:lvl2pPr>
            <a:lvl3pPr>
              <a:lnSpc>
                <a:spcPct val="120000"/>
              </a:lnSpc>
              <a:defRPr sz="5600"/>
            </a:lvl3pPr>
            <a:lvl4pPr>
              <a:lnSpc>
                <a:spcPct val="120000"/>
              </a:lnSpc>
              <a:defRPr sz="5000"/>
            </a:lvl4pPr>
            <a:lvl5pPr>
              <a:lnSpc>
                <a:spcPct val="120000"/>
              </a:lnSpc>
              <a:defRPr sz="4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8" name="Picture 7" descr="Watermark astro 2015 a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81"/>
          <a:stretch/>
        </p:blipFill>
        <p:spPr>
          <a:xfrm>
            <a:off x="7378700" y="-1270000"/>
            <a:ext cx="17126712" cy="174694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81" r:id="rId5"/>
    <p:sldLayoutId id="2147483682" r:id="rId6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Euphemia UCAS"/>
          <a:ea typeface="Euphemia UCAS"/>
          <a:cs typeface="Euphemia UCAS"/>
          <a:sym typeface="Euphemia UCAS"/>
        </a:defRPr>
      </a:lvl1pPr>
      <a:lvl2pPr marL="555625" marR="0" indent="-555625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Euphemia UCAS"/>
          <a:ea typeface="Euphemia UCAS"/>
          <a:cs typeface="Euphemia UCAS"/>
          <a:sym typeface="Euphemia UCAS"/>
        </a:defRPr>
      </a:lvl2pPr>
      <a:lvl3pPr marL="1000125" marR="0" indent="-555625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Euphemia UCAS"/>
          <a:ea typeface="Euphemia UCAS"/>
          <a:cs typeface="Euphemia UCAS"/>
          <a:sym typeface="Euphemia UCAS"/>
        </a:defRPr>
      </a:lvl3pPr>
      <a:lvl4pPr marL="1444625" marR="0" indent="-555625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Euphemia UCAS"/>
          <a:ea typeface="Euphemia UCAS"/>
          <a:cs typeface="Euphemia UCAS"/>
          <a:sym typeface="Euphemia UCAS"/>
        </a:defRPr>
      </a:lvl4pPr>
      <a:lvl5pPr marL="1889125" marR="0" indent="-555625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Euphemia UCAS"/>
          <a:ea typeface="Euphemia UCAS"/>
          <a:cs typeface="Euphemia UCAS"/>
          <a:sym typeface="Euphemia UCAS"/>
        </a:defRPr>
      </a:lvl5pPr>
      <a:lvl6pPr marL="2333625" marR="0" indent="-555625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Euphemia UCAS"/>
          <a:ea typeface="Euphemia UCAS"/>
          <a:cs typeface="Euphemia UCAS"/>
          <a:sym typeface="Euphemia UCAS"/>
        </a:defRPr>
      </a:lvl6pPr>
      <a:lvl7pPr marL="2778125" marR="0" indent="-555625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Euphemia UCAS"/>
          <a:ea typeface="Euphemia UCAS"/>
          <a:cs typeface="Euphemia UCAS"/>
          <a:sym typeface="Euphemia UCAS"/>
        </a:defRPr>
      </a:lvl7pPr>
      <a:lvl8pPr marL="3222625" marR="0" indent="-555625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Euphemia UCAS"/>
          <a:ea typeface="Euphemia UCAS"/>
          <a:cs typeface="Euphemia UCAS"/>
          <a:sym typeface="Euphemia UCAS"/>
        </a:defRPr>
      </a:lvl8pPr>
      <a:lvl9pPr marL="3667125" marR="0" indent="-555625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Euphemia UCAS"/>
          <a:ea typeface="Euphemia UCAS"/>
          <a:cs typeface="Euphemia UCAS"/>
          <a:sym typeface="Euphemia UCAS"/>
        </a:defRPr>
      </a:lvl9pPr>
    </p:titleStyle>
    <p:bodyStyle>
      <a:lvl1pPr marL="0" marR="0" indent="0" algn="l" defTabSz="5461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D6D6D6"/>
          </a:solidFill>
          <a:uFillTx/>
          <a:latin typeface="Euphemia UCAS"/>
          <a:ea typeface="Euphemia UCAS"/>
          <a:cs typeface="Euphemia UCAS"/>
          <a:sym typeface="Euphemia UCAS"/>
        </a:defRPr>
      </a:lvl1pPr>
      <a:lvl2pPr marL="0" marR="0" indent="342900" algn="l" defTabSz="5461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D6D6D6"/>
          </a:solidFill>
          <a:uFillTx/>
          <a:latin typeface="Euphemia UCAS"/>
          <a:ea typeface="Euphemia UCAS"/>
          <a:cs typeface="Euphemia UCAS"/>
          <a:sym typeface="Euphemia UCAS"/>
        </a:defRPr>
      </a:lvl2pPr>
      <a:lvl3pPr marL="0" marR="0" indent="685800" algn="l" defTabSz="5461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D6D6D6"/>
          </a:solidFill>
          <a:uFillTx/>
          <a:latin typeface="Euphemia UCAS"/>
          <a:ea typeface="Euphemia UCAS"/>
          <a:cs typeface="Euphemia UCAS"/>
          <a:sym typeface="Euphemia UCAS"/>
        </a:defRPr>
      </a:lvl3pPr>
      <a:lvl4pPr marL="0" marR="0" indent="1028700" algn="l" defTabSz="5461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D6D6D6"/>
          </a:solidFill>
          <a:uFillTx/>
          <a:latin typeface="Euphemia UCAS"/>
          <a:ea typeface="Euphemia UCAS"/>
          <a:cs typeface="Euphemia UCAS"/>
          <a:sym typeface="Euphemia UCAS"/>
        </a:defRPr>
      </a:lvl4pPr>
      <a:lvl5pPr marL="0" marR="0" indent="1371600" algn="l" defTabSz="5461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D6D6D6"/>
          </a:solidFill>
          <a:uFillTx/>
          <a:latin typeface="Euphemia UCAS"/>
          <a:ea typeface="Euphemia UCAS"/>
          <a:cs typeface="Euphemia UCAS"/>
          <a:sym typeface="Euphemia UCAS"/>
        </a:defRPr>
      </a:lvl5pPr>
      <a:lvl6pPr marL="0" marR="0" indent="1714500" algn="l" defTabSz="5461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D6D6D6"/>
          </a:solidFill>
          <a:uFillTx/>
          <a:latin typeface="Euphemia UCAS"/>
          <a:ea typeface="Euphemia UCAS"/>
          <a:cs typeface="Euphemia UCAS"/>
          <a:sym typeface="Euphemia UCAS"/>
        </a:defRPr>
      </a:lvl6pPr>
      <a:lvl7pPr marL="0" marR="0" indent="2057400" algn="l" defTabSz="5461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D6D6D6"/>
          </a:solidFill>
          <a:uFillTx/>
          <a:latin typeface="Euphemia UCAS"/>
          <a:ea typeface="Euphemia UCAS"/>
          <a:cs typeface="Euphemia UCAS"/>
          <a:sym typeface="Euphemia UCAS"/>
        </a:defRPr>
      </a:lvl7pPr>
      <a:lvl8pPr marL="0" marR="0" indent="2400300" algn="l" defTabSz="5461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D6D6D6"/>
          </a:solidFill>
          <a:uFillTx/>
          <a:latin typeface="Euphemia UCAS"/>
          <a:ea typeface="Euphemia UCAS"/>
          <a:cs typeface="Euphemia UCAS"/>
          <a:sym typeface="Euphemia UCAS"/>
        </a:defRPr>
      </a:lvl8pPr>
      <a:lvl9pPr marL="0" marR="0" indent="2743200" algn="l" defTabSz="5461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D6D6D6"/>
          </a:solidFill>
          <a:uFillTx/>
          <a:latin typeface="Euphemia UCAS"/>
          <a:ea typeface="Euphemia UCAS"/>
          <a:cs typeface="Euphemia UCAS"/>
          <a:sym typeface="Euphemia UCAS"/>
        </a:defRPr>
      </a:lvl9pPr>
    </p:bodyStyle>
    <p:other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uphemia UCAS"/>
        </a:defRPr>
      </a:lvl1pPr>
      <a:lvl2pPr marL="0" marR="0" indent="228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uphemia UCAS"/>
        </a:defRPr>
      </a:lvl2pPr>
      <a:lvl3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uphemia UCAS"/>
        </a:defRPr>
      </a:lvl3pPr>
      <a:lvl4pPr marL="0" marR="0" indent="685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uphemia UCAS"/>
        </a:defRPr>
      </a:lvl4pPr>
      <a:lvl5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uphemia UCAS"/>
        </a:defRPr>
      </a:lvl5pPr>
      <a:lvl6pPr marL="0" marR="0" indent="1143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uphemia UCAS"/>
        </a:defRPr>
      </a:lvl6pPr>
      <a:lvl7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uphemia UCAS"/>
        </a:defRPr>
      </a:lvl7pPr>
      <a:lvl8pPr marL="0" marR="0" indent="1600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uphemia UCAS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uphemia UCA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C49AD68-40CC-691E-39E1-3602F5C3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1065573"/>
            <a:ext cx="24403050" cy="1352550"/>
          </a:xfrm>
        </p:spPr>
        <p:txBody>
          <a:bodyPr>
            <a:noAutofit/>
          </a:bodyPr>
          <a:lstStyle/>
          <a:p>
            <a:r>
              <a:rPr lang="en-US" sz="13800" dirty="0"/>
              <a:t>Beams for medical treatment</a:t>
            </a:r>
          </a:p>
        </p:txBody>
      </p:sp>
      <p:sp>
        <p:nvSpPr>
          <p:cNvPr id="600" name="Shape 6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5249"/>
          <a:stretch/>
        </p:blipFill>
        <p:spPr>
          <a:xfrm>
            <a:off x="8557520" y="4113107"/>
            <a:ext cx="7808200" cy="434147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804815"/>
            <a:ext cx="24383999" cy="20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1pPr>
            <a:lvl2pPr marL="0" marR="0" indent="3429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2pPr>
            <a:lvl3pPr marL="0" marR="0" indent="6858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3pPr>
            <a:lvl4pPr marL="0" marR="0" indent="10287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4pPr>
            <a:lvl5pPr marL="0" marR="0" indent="13716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5pPr>
            <a:lvl6pPr marL="0" marR="0" indent="17145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6pPr>
            <a:lvl7pPr marL="0" marR="0" indent="20574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7pPr>
            <a:lvl8pPr marL="0" marR="0" indent="24003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8pPr>
            <a:lvl9pPr marL="0" marR="0" indent="27432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9pPr>
          </a:lstStyle>
          <a:p>
            <a:pPr algn="ctr" hangingPunct="1"/>
            <a:r>
              <a:rPr lang="en-US" sz="5400" b="1" dirty="0"/>
              <a:t>Massimo Dal Forno</a:t>
            </a:r>
          </a:p>
          <a:p>
            <a:pPr algn="ctr" hangingPunct="1"/>
            <a:r>
              <a:rPr lang="en-US" b="1" dirty="0"/>
              <a:t>July 21, 2023</a:t>
            </a:r>
          </a:p>
          <a:p>
            <a:pPr algn="ctr" hangingPunct="1"/>
            <a:r>
              <a:rPr lang="en-US" b="1" dirty="0"/>
              <a:t>2023 CBB Annual Symposium: Accelerators and Society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 r="13332" b="4871"/>
          <a:stretch/>
        </p:blipFill>
        <p:spPr>
          <a:xfrm>
            <a:off x="12802828" y="3468110"/>
            <a:ext cx="9328355" cy="7563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299" y="2100577"/>
            <a:ext cx="11241728" cy="1022593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Two unique technologies</a:t>
            </a:r>
          </a:p>
          <a:p>
            <a:pPr lvl="1"/>
            <a:r>
              <a:rPr lang="en-US" sz="3733" dirty="0"/>
              <a:t>A 0.35T MRI magnet for imaging the patient</a:t>
            </a:r>
          </a:p>
          <a:p>
            <a:pPr lvl="1"/>
            <a:r>
              <a:rPr lang="en-US" sz="3733" dirty="0"/>
              <a:t>A </a:t>
            </a:r>
            <a:r>
              <a:rPr lang="en-US" sz="3733" dirty="0" err="1"/>
              <a:t>linac</a:t>
            </a:r>
            <a:r>
              <a:rPr lang="en-US" sz="3733" dirty="0"/>
              <a:t> for Radiation Therapy</a:t>
            </a:r>
            <a:endParaRPr lang="en-US" dirty="0"/>
          </a:p>
          <a:p>
            <a:r>
              <a:rPr lang="en-US" b="1" dirty="0"/>
              <a:t>Optimized Magnet</a:t>
            </a:r>
          </a:p>
          <a:p>
            <a:pPr lvl="1"/>
            <a:r>
              <a:rPr lang="en-US" sz="3200" dirty="0"/>
              <a:t>Clear, high SNR images</a:t>
            </a:r>
          </a:p>
          <a:p>
            <a:pPr lvl="1"/>
            <a:r>
              <a:rPr lang="en-US" sz="3200" dirty="0"/>
              <a:t>Continuous fast imaging without overheating patient</a:t>
            </a:r>
          </a:p>
          <a:p>
            <a:pPr lvl="1"/>
            <a:r>
              <a:rPr lang="en-US" sz="3200" dirty="0"/>
              <a:t>Geometric precision with high spatial integrity </a:t>
            </a:r>
            <a:endParaRPr lang="en-US" dirty="0"/>
          </a:p>
          <a:p>
            <a:r>
              <a:rPr lang="en-US" b="1" dirty="0"/>
              <a:t>Radiation source silent to the MRI</a:t>
            </a:r>
          </a:p>
          <a:p>
            <a:pPr lvl="1"/>
            <a:r>
              <a:rPr lang="en-US" sz="3200" dirty="0"/>
              <a:t>Accurate dose delivered as planned </a:t>
            </a:r>
          </a:p>
          <a:p>
            <a:pPr lvl="1"/>
            <a:r>
              <a:rPr lang="en-US" sz="3200" dirty="0"/>
              <a:t>No image interference, no image artifacts</a:t>
            </a:r>
          </a:p>
          <a:p>
            <a:pPr lvl="1"/>
            <a:endParaRPr lang="en-US" sz="3200" dirty="0"/>
          </a:p>
          <a:p>
            <a:r>
              <a:rPr lang="en-US" dirty="0"/>
              <a:t>Compact system fits in existing rooms</a:t>
            </a:r>
          </a:p>
          <a:p>
            <a:r>
              <a:rPr lang="en-US" dirty="0"/>
              <a:t>Protected by US and international patents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6296-854F-864F-AD52-4C56011C32D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727693" y="2128990"/>
            <a:ext cx="9895659" cy="1487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15" hangingPunct="1"/>
            <a:r>
              <a:rPr lang="en-US" sz="2933" kern="1200" dirty="0">
                <a:solidFill>
                  <a:schemeClr val="bg1"/>
                </a:solidFill>
              </a:rPr>
              <a:t>Diagnostic magnets are optimized for </a:t>
            </a:r>
            <a:r>
              <a:rPr lang="en-US" sz="2933" b="1" kern="1200" dirty="0">
                <a:solidFill>
                  <a:schemeClr val="bg1"/>
                </a:solidFill>
              </a:rPr>
              <a:t>diagnosing </a:t>
            </a:r>
            <a:r>
              <a:rPr lang="en-US" sz="2933" kern="1200" dirty="0">
                <a:solidFill>
                  <a:schemeClr val="bg1"/>
                </a:solidFill>
              </a:rPr>
              <a:t>patients</a:t>
            </a:r>
          </a:p>
          <a:p>
            <a:pPr defTabSz="1219215" hangingPunct="1"/>
            <a:r>
              <a:rPr lang="en-US" sz="2933" kern="1200" dirty="0" err="1">
                <a:solidFill>
                  <a:schemeClr val="bg1"/>
                </a:solidFill>
              </a:rPr>
              <a:t>ViewRay’s</a:t>
            </a:r>
            <a:r>
              <a:rPr lang="en-US" sz="2933" kern="1200" dirty="0">
                <a:solidFill>
                  <a:schemeClr val="bg1"/>
                </a:solidFill>
              </a:rPr>
              <a:t> magnet is optimized for </a:t>
            </a:r>
            <a:r>
              <a:rPr lang="en-US" sz="2933" b="1" kern="1200" dirty="0">
                <a:solidFill>
                  <a:schemeClr val="bg1"/>
                </a:solidFill>
              </a:rPr>
              <a:t>treating </a:t>
            </a:r>
            <a:r>
              <a:rPr lang="en-US" sz="2933" kern="1200" dirty="0">
                <a:solidFill>
                  <a:schemeClr val="bg1"/>
                </a:solidFill>
              </a:rPr>
              <a:t>patients</a:t>
            </a:r>
          </a:p>
          <a:p>
            <a:pPr defTabSz="1219215" hangingPunct="1"/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57300" y="0"/>
            <a:ext cx="22229523" cy="2286000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800" b="1" kern="1200">
                <a:solidFill>
                  <a:srgbClr val="00496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algn="ctr"/>
            <a:r>
              <a:rPr lang="en-US" sz="9000" dirty="0">
                <a:solidFill>
                  <a:schemeClr val="bg1"/>
                </a:solidFill>
              </a:rPr>
              <a:t>ViewRay </a:t>
            </a:r>
            <a:r>
              <a:rPr lang="en-US" sz="9000" dirty="0" err="1">
                <a:solidFill>
                  <a:schemeClr val="bg1"/>
                </a:solidFill>
              </a:rPr>
              <a:t>MRIdian</a:t>
            </a:r>
            <a:r>
              <a:rPr lang="en-US" sz="9000" dirty="0">
                <a:solidFill>
                  <a:schemeClr val="bg1"/>
                </a:solidFill>
              </a:rPr>
              <a:t> </a:t>
            </a:r>
            <a:r>
              <a:rPr lang="en-US" sz="9000" dirty="0" err="1">
                <a:solidFill>
                  <a:schemeClr val="bg1"/>
                </a:solidFill>
              </a:rPr>
              <a:t>Linac</a:t>
            </a:r>
            <a:endParaRPr sz="9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77891" y="3553386"/>
            <a:ext cx="2607252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15" hangingPunct="1"/>
            <a:r>
              <a:rPr lang="en-US" sz="2133" kern="1200" dirty="0">
                <a:solidFill>
                  <a:srgbClr val="004961"/>
                </a:solidFill>
              </a:rPr>
              <a:t>Magnetic &amp; RF </a:t>
            </a:r>
          </a:p>
          <a:p>
            <a:pPr defTabSz="1219215" hangingPunct="1"/>
            <a:r>
              <a:rPr lang="en-US" sz="2133" kern="1200" dirty="0">
                <a:solidFill>
                  <a:srgbClr val="004961"/>
                </a:solidFill>
              </a:rPr>
              <a:t>shielding technology*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61920" y="6403047"/>
            <a:ext cx="1653914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15" hangingPunct="1"/>
            <a:r>
              <a:rPr lang="en-US" sz="2133" kern="1200" dirty="0">
                <a:solidFill>
                  <a:srgbClr val="004961"/>
                </a:solidFill>
              </a:rPr>
              <a:t>Linear </a:t>
            </a:r>
          </a:p>
          <a:p>
            <a:pPr defTabSz="1219215" hangingPunct="1"/>
            <a:r>
              <a:rPr lang="en-US" sz="2133" kern="1200" dirty="0">
                <a:solidFill>
                  <a:srgbClr val="004961"/>
                </a:solidFill>
              </a:rPr>
              <a:t>Accelerator*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162031" y="3711171"/>
            <a:ext cx="209570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15" hangingPunct="1"/>
            <a:r>
              <a:rPr lang="en-US" sz="2133" kern="1200" dirty="0">
                <a:solidFill>
                  <a:srgbClr val="004961"/>
                </a:solidFill>
              </a:rPr>
              <a:t>Split MRI magnet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38978" y="5257860"/>
            <a:ext cx="3092205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hangingPunct="1"/>
            <a:r>
              <a:rPr lang="en-US" sz="2133" kern="1200" dirty="0">
                <a:solidFill>
                  <a:srgbClr val="004961"/>
                </a:solidFill>
              </a:rPr>
              <a:t>Double-focused </a:t>
            </a:r>
          </a:p>
          <a:p>
            <a:pPr defTabSz="1219215" hangingPunct="1"/>
            <a:r>
              <a:rPr lang="en-US" sz="2133" kern="1200" dirty="0">
                <a:solidFill>
                  <a:srgbClr val="004961"/>
                </a:solidFill>
              </a:rPr>
              <a:t>MLC*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000411" y="8411667"/>
            <a:ext cx="1597424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15" hangingPunct="1"/>
            <a:r>
              <a:rPr lang="en-US" sz="2133" kern="1200" dirty="0">
                <a:solidFill>
                  <a:srgbClr val="004961"/>
                </a:solidFill>
              </a:rPr>
              <a:t>Patient table</a:t>
            </a:r>
          </a:p>
        </p:txBody>
      </p:sp>
      <p:cxnSp>
        <p:nvCxnSpPr>
          <p:cNvPr id="16" name="Straight Arrow Connector 15"/>
          <p:cNvCxnSpPr>
            <a:stCxn id="5" idx="2"/>
          </p:cNvCxnSpPr>
          <p:nvPr/>
        </p:nvCxnSpPr>
        <p:spPr>
          <a:xfrm>
            <a:off x="14281517" y="4302181"/>
            <a:ext cx="1633830" cy="807405"/>
          </a:xfrm>
          <a:prstGeom prst="straightConnector1">
            <a:avLst/>
          </a:prstGeom>
          <a:ln w="12700">
            <a:tailEnd type="triangl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2"/>
          </p:cNvCxnSpPr>
          <p:nvPr/>
        </p:nvCxnSpPr>
        <p:spPr>
          <a:xfrm>
            <a:off x="14281517" y="4302181"/>
            <a:ext cx="1028438" cy="1915232"/>
          </a:xfrm>
          <a:prstGeom prst="straightConnector1">
            <a:avLst/>
          </a:prstGeom>
          <a:ln w="12700">
            <a:tailEnd type="triangl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2"/>
          </p:cNvCxnSpPr>
          <p:nvPr/>
        </p:nvCxnSpPr>
        <p:spPr>
          <a:xfrm flipH="1">
            <a:off x="19038981" y="7151842"/>
            <a:ext cx="1849896" cy="91740"/>
          </a:xfrm>
          <a:prstGeom prst="straightConnector1">
            <a:avLst/>
          </a:prstGeom>
          <a:ln w="12700">
            <a:tailEnd type="triangl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2"/>
          </p:cNvCxnSpPr>
          <p:nvPr/>
        </p:nvCxnSpPr>
        <p:spPr>
          <a:xfrm flipH="1">
            <a:off x="18807665" y="4131735"/>
            <a:ext cx="1402217" cy="1172802"/>
          </a:xfrm>
          <a:prstGeom prst="straightConnector1">
            <a:avLst/>
          </a:prstGeom>
          <a:ln w="12700">
            <a:tailEnd type="triangl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2"/>
          </p:cNvCxnSpPr>
          <p:nvPr/>
        </p:nvCxnSpPr>
        <p:spPr>
          <a:xfrm>
            <a:off x="13799123" y="8832231"/>
            <a:ext cx="482393" cy="474236"/>
          </a:xfrm>
          <a:prstGeom prst="straightConnector1">
            <a:avLst/>
          </a:prstGeom>
          <a:ln w="12700">
            <a:tailEnd type="triangl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8522800" y="6142450"/>
            <a:ext cx="2062277" cy="408099"/>
          </a:xfrm>
          <a:prstGeom prst="straightConnector1">
            <a:avLst/>
          </a:prstGeom>
          <a:ln w="12700">
            <a:tailEnd type="triangl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7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-76200" y="481592"/>
            <a:ext cx="24536400" cy="1733551"/>
          </a:xfrm>
          <a:prstGeom prst="rect">
            <a:avLst/>
          </a:prstGeom>
        </p:spPr>
        <p:txBody>
          <a:bodyPr/>
          <a:lstStyle/>
          <a:p>
            <a:r>
              <a:rPr dirty="0"/>
              <a:t>LINAC Based Radiation System</a:t>
            </a:r>
            <a:endParaRPr sz="6100" dirty="0"/>
          </a:p>
        </p:txBody>
      </p:sp>
      <p:sp>
        <p:nvSpPr>
          <p:cNvPr id="272" name="Shape 272"/>
          <p:cNvSpPr>
            <a:spLocks noGrp="1"/>
          </p:cNvSpPr>
          <p:nvPr>
            <p:ph type="body" idx="1"/>
          </p:nvPr>
        </p:nvSpPr>
        <p:spPr>
          <a:xfrm>
            <a:off x="902485" y="2896669"/>
            <a:ext cx="12878829" cy="9493957"/>
          </a:xfrm>
          <a:prstGeom prst="rect">
            <a:avLst/>
          </a:prstGeom>
        </p:spPr>
        <p:txBody>
          <a:bodyPr/>
          <a:lstStyle/>
          <a:p>
            <a:pPr marL="576262" indent="-576262" defTabSz="540638">
              <a:defRPr sz="5049"/>
            </a:pPr>
            <a:r>
              <a:rPr dirty="0"/>
              <a:t>Compact inline S-Band 6 MV standing wave </a:t>
            </a:r>
            <a:r>
              <a:rPr dirty="0" err="1"/>
              <a:t>linac</a:t>
            </a:r>
            <a:r>
              <a:rPr dirty="0"/>
              <a:t> with side coupled cavities</a:t>
            </a:r>
            <a:r>
              <a:rPr lang="en-US" dirty="0"/>
              <a:t>;</a:t>
            </a:r>
            <a:endParaRPr dirty="0"/>
          </a:p>
          <a:p>
            <a:pPr marL="576262" indent="-576262" defTabSz="540638">
              <a:defRPr sz="5049"/>
            </a:pPr>
            <a:r>
              <a:rPr dirty="0"/>
              <a:t>Designed for &gt;6</a:t>
            </a:r>
            <a:r>
              <a:rPr lang="en-US" dirty="0"/>
              <a:t> </a:t>
            </a:r>
            <a:r>
              <a:rPr lang="en-US" dirty="0" err="1"/>
              <a:t>Gy</a:t>
            </a:r>
            <a:r>
              <a:rPr dirty="0"/>
              <a:t>/min </a:t>
            </a:r>
          </a:p>
          <a:p>
            <a:pPr marL="576262" indent="-576262" defTabSz="540638">
              <a:defRPr sz="5049"/>
            </a:pPr>
            <a:r>
              <a:rPr dirty="0"/>
              <a:t>±180º gantry rotation</a:t>
            </a:r>
          </a:p>
          <a:p>
            <a:pPr marL="953452" lvl="1" indent="-576262" defTabSz="540638">
              <a:lnSpc>
                <a:spcPct val="120000"/>
              </a:lnSpc>
              <a:defRPr sz="5049"/>
            </a:pPr>
            <a:r>
              <a:rPr dirty="0"/>
              <a:t>360º treatment around patient</a:t>
            </a:r>
            <a:r>
              <a:rPr lang="en-US" dirty="0"/>
              <a:t>;</a:t>
            </a:r>
            <a:endParaRPr dirty="0"/>
          </a:p>
          <a:p>
            <a:pPr marL="576262" indent="-576262" defTabSz="540638">
              <a:defRPr sz="5049"/>
            </a:pPr>
            <a:r>
              <a:rPr lang="en-US" dirty="0"/>
              <a:t>Source-Axis distance = 90 cm </a:t>
            </a:r>
            <a:r>
              <a:rPr lang="en-US" sz="4400" dirty="0"/>
              <a:t>(vs 143.5 cm of competitive systems);</a:t>
            </a:r>
          </a:p>
          <a:p>
            <a:pPr marL="576262" indent="-576262" defTabSz="540638">
              <a:defRPr sz="5049"/>
            </a:pPr>
            <a:r>
              <a:rPr lang="en-US" dirty="0"/>
              <a:t>Triode e-gun, designed for beam gating </a:t>
            </a:r>
            <a:r>
              <a:rPr lang="en-US" sz="4400" dirty="0"/>
              <a:t>(competitive systems don’t have this).</a:t>
            </a:r>
            <a:endParaRPr sz="4400" dirty="0"/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xfrm>
            <a:off x="23311913" y="12925425"/>
            <a:ext cx="342653" cy="5462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74" name="Gant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772" y="2556323"/>
            <a:ext cx="12658609" cy="949395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/>
          <p:cNvSpPr/>
          <p:nvPr/>
        </p:nvSpPr>
        <p:spPr>
          <a:xfrm>
            <a:off x="22773672" y="6778228"/>
            <a:ext cx="15985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charset="0"/>
              </a:rPr>
              <a:t>S-Band </a:t>
            </a:r>
          </a:p>
          <a:p>
            <a:r>
              <a:rPr lang="en-US" sz="3600" dirty="0">
                <a:solidFill>
                  <a:schemeClr val="bg1"/>
                </a:solidFill>
                <a:latin typeface="Calibri" charset="0"/>
              </a:rPr>
              <a:t>Linac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27561" y="2556323"/>
            <a:ext cx="2020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charset="0"/>
              </a:rPr>
              <a:t>Circulator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22723" y="2215143"/>
            <a:ext cx="2289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charset="0"/>
              </a:rPr>
              <a:t>Magnetron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64205" y="7643647"/>
            <a:ext cx="25170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charset="0"/>
              </a:rPr>
              <a:t>Pulse </a:t>
            </a:r>
          </a:p>
          <a:p>
            <a:r>
              <a:rPr lang="en-US" sz="3600" dirty="0">
                <a:solidFill>
                  <a:schemeClr val="bg1"/>
                </a:solidFill>
                <a:latin typeface="Calibri" charset="0"/>
              </a:rPr>
              <a:t>Transformer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07999" y="11084843"/>
            <a:ext cx="13324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charset="0"/>
              </a:rPr>
              <a:t>Gun </a:t>
            </a:r>
          </a:p>
          <a:p>
            <a:r>
              <a:rPr lang="en-US" sz="3600" dirty="0">
                <a:solidFill>
                  <a:schemeClr val="bg1"/>
                </a:solidFill>
                <a:latin typeface="Calibri" charset="0"/>
              </a:rPr>
              <a:t>Driver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837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91" y="2398493"/>
            <a:ext cx="7366517" cy="98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7778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magnet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05" y="2509882"/>
            <a:ext cx="8849489" cy="96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454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ViewRay </a:t>
            </a:r>
            <a:r>
              <a:rPr lang="en-US" dirty="0" err="1"/>
              <a:t>Linac</a:t>
            </a:r>
            <a:r>
              <a:rPr lang="en-US" dirty="0"/>
              <a:t> installed in the vault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126" y="1872973"/>
            <a:ext cx="18731484" cy="105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01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Shielding the magnetic field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73" t="12688" r="1532" b="17420"/>
          <a:stretch/>
        </p:blipFill>
        <p:spPr>
          <a:xfrm>
            <a:off x="383458" y="2536727"/>
            <a:ext cx="23626916" cy="95864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8232" y="2683288"/>
            <a:ext cx="4129548" cy="1683152"/>
          </a:xfrm>
          <a:prstGeom prst="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Concentric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layers of steel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197780" y="3274142"/>
            <a:ext cx="550607" cy="560439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/>
          <p:nvPr/>
        </p:nvCxnSpPr>
        <p:spPr>
          <a:xfrm flipH="1">
            <a:off x="9488128" y="3495370"/>
            <a:ext cx="550607" cy="693175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275370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372" y="3290392"/>
            <a:ext cx="17852261" cy="82723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92" name="Building concentric ferromagnetic rings we create voids in the magnetic field to shield the Linac components"/>
          <p:cNvSpPr txBox="1">
            <a:spLocks noGrp="1"/>
          </p:cNvSpPr>
          <p:nvPr>
            <p:ph type="title"/>
          </p:nvPr>
        </p:nvSpPr>
        <p:spPr>
          <a:xfrm>
            <a:off x="813290" y="769848"/>
            <a:ext cx="22535535" cy="1714501"/>
          </a:xfrm>
          <a:prstGeom prst="rect">
            <a:avLst/>
          </a:prstGeom>
        </p:spPr>
        <p:txBody>
          <a:bodyPr>
            <a:noAutofit/>
          </a:bodyPr>
          <a:lstStyle>
            <a:lvl1pPr defTabSz="684919">
              <a:defRPr sz="3476"/>
            </a:lvl1pPr>
          </a:lstStyle>
          <a:p>
            <a:r>
              <a:rPr sz="6000" dirty="0"/>
              <a:t>Building concentric ferromagnetic rings we create voids in the magnetic field to shield the </a:t>
            </a:r>
            <a:r>
              <a:rPr sz="6000" dirty="0" err="1"/>
              <a:t>Linac</a:t>
            </a:r>
            <a:r>
              <a:rPr sz="6000" dirty="0"/>
              <a:t> components </a:t>
            </a:r>
          </a:p>
        </p:txBody>
      </p:sp>
      <p:grpSp>
        <p:nvGrpSpPr>
          <p:cNvPr id="1116" name="Group"/>
          <p:cNvGrpSpPr/>
          <p:nvPr/>
        </p:nvGrpSpPr>
        <p:grpSpPr>
          <a:xfrm>
            <a:off x="4358006" y="3998313"/>
            <a:ext cx="9364296" cy="5029201"/>
            <a:chOff x="0" y="0"/>
            <a:chExt cx="6659054" cy="3576320"/>
          </a:xfrm>
        </p:grpSpPr>
        <p:sp>
          <p:nvSpPr>
            <p:cNvPr id="1093" name="Line"/>
            <p:cNvSpPr/>
            <p:nvPr/>
          </p:nvSpPr>
          <p:spPr>
            <a:xfrm>
              <a:off x="0" y="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094" name="Line"/>
            <p:cNvSpPr/>
            <p:nvPr/>
          </p:nvSpPr>
          <p:spPr>
            <a:xfrm>
              <a:off x="0" y="16256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095" name="Line"/>
            <p:cNvSpPr/>
            <p:nvPr/>
          </p:nvSpPr>
          <p:spPr>
            <a:xfrm>
              <a:off x="0" y="32512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096" name="Line"/>
            <p:cNvSpPr/>
            <p:nvPr/>
          </p:nvSpPr>
          <p:spPr>
            <a:xfrm>
              <a:off x="0" y="48768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097" name="Line"/>
            <p:cNvSpPr/>
            <p:nvPr/>
          </p:nvSpPr>
          <p:spPr>
            <a:xfrm>
              <a:off x="0" y="65024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098" name="Line"/>
            <p:cNvSpPr/>
            <p:nvPr/>
          </p:nvSpPr>
          <p:spPr>
            <a:xfrm>
              <a:off x="0" y="812800"/>
              <a:ext cx="6659055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099" name="Line"/>
            <p:cNvSpPr/>
            <p:nvPr/>
          </p:nvSpPr>
          <p:spPr>
            <a:xfrm>
              <a:off x="0" y="97536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0" name="Line"/>
            <p:cNvSpPr/>
            <p:nvPr/>
          </p:nvSpPr>
          <p:spPr>
            <a:xfrm>
              <a:off x="0" y="1137919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1" name="Line"/>
            <p:cNvSpPr/>
            <p:nvPr/>
          </p:nvSpPr>
          <p:spPr>
            <a:xfrm>
              <a:off x="0" y="130048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2" name="Line"/>
            <p:cNvSpPr/>
            <p:nvPr/>
          </p:nvSpPr>
          <p:spPr>
            <a:xfrm>
              <a:off x="0" y="146304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3" name="Line"/>
            <p:cNvSpPr/>
            <p:nvPr/>
          </p:nvSpPr>
          <p:spPr>
            <a:xfrm>
              <a:off x="0" y="1625600"/>
              <a:ext cx="6659055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4" name="Line"/>
            <p:cNvSpPr/>
            <p:nvPr/>
          </p:nvSpPr>
          <p:spPr>
            <a:xfrm>
              <a:off x="0" y="178816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5" name="Line"/>
            <p:cNvSpPr/>
            <p:nvPr/>
          </p:nvSpPr>
          <p:spPr>
            <a:xfrm>
              <a:off x="0" y="195072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6" name="Line"/>
            <p:cNvSpPr/>
            <p:nvPr/>
          </p:nvSpPr>
          <p:spPr>
            <a:xfrm>
              <a:off x="0" y="211328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7" name="Line"/>
            <p:cNvSpPr/>
            <p:nvPr/>
          </p:nvSpPr>
          <p:spPr>
            <a:xfrm>
              <a:off x="0" y="2275839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8" name="Line"/>
            <p:cNvSpPr/>
            <p:nvPr/>
          </p:nvSpPr>
          <p:spPr>
            <a:xfrm>
              <a:off x="0" y="2438400"/>
              <a:ext cx="6659055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09" name="Line"/>
            <p:cNvSpPr/>
            <p:nvPr/>
          </p:nvSpPr>
          <p:spPr>
            <a:xfrm>
              <a:off x="0" y="260096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10" name="Line"/>
            <p:cNvSpPr/>
            <p:nvPr/>
          </p:nvSpPr>
          <p:spPr>
            <a:xfrm>
              <a:off x="0" y="276352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11" name="Line"/>
            <p:cNvSpPr/>
            <p:nvPr/>
          </p:nvSpPr>
          <p:spPr>
            <a:xfrm>
              <a:off x="0" y="292608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12" name="Line"/>
            <p:cNvSpPr/>
            <p:nvPr/>
          </p:nvSpPr>
          <p:spPr>
            <a:xfrm>
              <a:off x="0" y="308864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13" name="Line"/>
            <p:cNvSpPr/>
            <p:nvPr/>
          </p:nvSpPr>
          <p:spPr>
            <a:xfrm>
              <a:off x="0" y="3251200"/>
              <a:ext cx="6659055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14" name="Line"/>
            <p:cNvSpPr/>
            <p:nvPr/>
          </p:nvSpPr>
          <p:spPr>
            <a:xfrm>
              <a:off x="0" y="341376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  <p:sp>
          <p:nvSpPr>
            <p:cNvPr id="1115" name="Line"/>
            <p:cNvSpPr/>
            <p:nvPr/>
          </p:nvSpPr>
          <p:spPr>
            <a:xfrm>
              <a:off x="0" y="3576320"/>
              <a:ext cx="665905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</p:grpSp>
      <p:grpSp>
        <p:nvGrpSpPr>
          <p:cNvPr id="1119" name="Group"/>
          <p:cNvGrpSpPr/>
          <p:nvPr/>
        </p:nvGrpSpPr>
        <p:grpSpPr>
          <a:xfrm>
            <a:off x="7777885" y="4041443"/>
            <a:ext cx="4942938" cy="4942938"/>
            <a:chOff x="0" y="0"/>
            <a:chExt cx="3514976" cy="3514976"/>
          </a:xfrm>
        </p:grpSpPr>
        <p:sp>
          <p:nvSpPr>
            <p:cNvPr id="1117" name="Circle"/>
            <p:cNvSpPr/>
            <p:nvPr/>
          </p:nvSpPr>
          <p:spPr>
            <a:xfrm>
              <a:off x="816471" y="805976"/>
              <a:ext cx="1915888" cy="191588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219242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 sz="3375"/>
            </a:p>
          </p:txBody>
        </p:sp>
        <p:sp>
          <p:nvSpPr>
            <p:cNvPr id="1118" name="Shape"/>
            <p:cNvSpPr/>
            <p:nvPr/>
          </p:nvSpPr>
          <p:spPr>
            <a:xfrm>
              <a:off x="0" y="0"/>
              <a:ext cx="3514977" cy="351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6077" y="10800"/>
                  </a:moveTo>
                  <a:cubicBezTo>
                    <a:pt x="6077" y="13408"/>
                    <a:pt x="8192" y="15523"/>
                    <a:pt x="10800" y="15523"/>
                  </a:cubicBezTo>
                  <a:cubicBezTo>
                    <a:pt x="13408" y="15523"/>
                    <a:pt x="15523" y="13408"/>
                    <a:pt x="15523" y="10800"/>
                  </a:cubicBezTo>
                  <a:cubicBezTo>
                    <a:pt x="15523" y="8192"/>
                    <a:pt x="13408" y="6077"/>
                    <a:pt x="10800" y="6077"/>
                  </a:cubicBezTo>
                  <a:cubicBezTo>
                    <a:pt x="8192" y="6077"/>
                    <a:pt x="6077" y="8192"/>
                    <a:pt x="6077" y="10800"/>
                  </a:cubicBezTo>
                  <a:close/>
                </a:path>
              </a:pathLst>
            </a:custGeom>
            <a:solidFill>
              <a:srgbClr val="4F81BD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219242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375"/>
            </a:p>
          </p:txBody>
        </p:sp>
      </p:grpSp>
      <p:grpSp>
        <p:nvGrpSpPr>
          <p:cNvPr id="1143" name="Group"/>
          <p:cNvGrpSpPr/>
          <p:nvPr/>
        </p:nvGrpSpPr>
        <p:grpSpPr>
          <a:xfrm>
            <a:off x="7784865" y="4087954"/>
            <a:ext cx="4973036" cy="4880381"/>
            <a:chOff x="0" y="0"/>
            <a:chExt cx="3536379" cy="3470492"/>
          </a:xfrm>
        </p:grpSpPr>
        <p:grpSp>
          <p:nvGrpSpPr>
            <p:cNvPr id="1141" name="Group"/>
            <p:cNvGrpSpPr/>
            <p:nvPr/>
          </p:nvGrpSpPr>
          <p:grpSpPr>
            <a:xfrm>
              <a:off x="-1" y="-1"/>
              <a:ext cx="3536381" cy="3470494"/>
              <a:chOff x="0" y="0"/>
              <a:chExt cx="3536379" cy="3470492"/>
            </a:xfrm>
          </p:grpSpPr>
          <p:grpSp>
            <p:nvGrpSpPr>
              <p:cNvPr id="1139" name="Group"/>
              <p:cNvGrpSpPr/>
              <p:nvPr/>
            </p:nvGrpSpPr>
            <p:grpSpPr>
              <a:xfrm>
                <a:off x="-1" y="-1"/>
                <a:ext cx="3536381" cy="3470493"/>
                <a:chOff x="0" y="0"/>
                <a:chExt cx="3536380" cy="3470492"/>
              </a:xfrm>
            </p:grpSpPr>
            <p:grpSp>
              <p:nvGrpSpPr>
                <p:cNvPr id="1124" name="Group"/>
                <p:cNvGrpSpPr/>
                <p:nvPr/>
              </p:nvGrpSpPr>
              <p:grpSpPr>
                <a:xfrm>
                  <a:off x="185110" y="-1"/>
                  <a:ext cx="3213715" cy="1098483"/>
                  <a:chOff x="0" y="0"/>
                  <a:chExt cx="3213714" cy="1098481"/>
                </a:xfrm>
              </p:grpSpPr>
              <p:sp>
                <p:nvSpPr>
                  <p:cNvPr id="1120" name="Line"/>
                  <p:cNvSpPr/>
                  <p:nvPr/>
                </p:nvSpPr>
                <p:spPr>
                  <a:xfrm rot="16200000">
                    <a:off x="1336721" y="-778512"/>
                    <a:ext cx="540273" cy="32137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28" h="21600" extrusionOk="0">
                        <a:moveTo>
                          <a:pt x="2416" y="0"/>
                        </a:moveTo>
                        <a:lnTo>
                          <a:pt x="2416" y="0"/>
                        </a:lnTo>
                        <a:cubicBezTo>
                          <a:pt x="20309" y="5268"/>
                          <a:pt x="21600" y="14225"/>
                          <a:pt x="5299" y="20007"/>
                        </a:cubicBezTo>
                        <a:cubicBezTo>
                          <a:pt x="3671" y="20584"/>
                          <a:pt x="1899" y="21117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21" name="Line"/>
                  <p:cNvSpPr/>
                  <p:nvPr/>
                </p:nvSpPr>
                <p:spPr>
                  <a:xfrm rot="16200000">
                    <a:off x="1362587" y="-927106"/>
                    <a:ext cx="487677" cy="29491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180" h="21600" extrusionOk="0">
                        <a:moveTo>
                          <a:pt x="155" y="0"/>
                        </a:moveTo>
                        <a:lnTo>
                          <a:pt x="155" y="0"/>
                        </a:lnTo>
                        <a:cubicBezTo>
                          <a:pt x="19020" y="4949"/>
                          <a:pt x="21600" y="13787"/>
                          <a:pt x="5918" y="19741"/>
                        </a:cubicBezTo>
                        <a:cubicBezTo>
                          <a:pt x="4135" y="20418"/>
                          <a:pt x="2153" y="21040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22" name="Line"/>
                  <p:cNvSpPr/>
                  <p:nvPr/>
                </p:nvSpPr>
                <p:spPr>
                  <a:xfrm rot="16200000">
                    <a:off x="1544247" y="-578062"/>
                    <a:ext cx="155552" cy="1311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188" h="21600" extrusionOk="0">
                        <a:moveTo>
                          <a:pt x="1641" y="0"/>
                        </a:moveTo>
                        <a:lnTo>
                          <a:pt x="1641" y="0"/>
                        </a:lnTo>
                        <a:cubicBezTo>
                          <a:pt x="21600" y="6823"/>
                          <a:pt x="20989" y="14867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23" name="Line"/>
                  <p:cNvSpPr/>
                  <p:nvPr/>
                </p:nvSpPr>
                <p:spPr>
                  <a:xfrm rot="16200000">
                    <a:off x="1328096" y="-955978"/>
                    <a:ext cx="515512" cy="27094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373" h="2160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7414" y="4221"/>
                          <a:pt x="21600" y="12507"/>
                          <a:pt x="9349" y="18507"/>
                        </a:cubicBezTo>
                        <a:cubicBezTo>
                          <a:pt x="6918" y="19698"/>
                          <a:pt x="3936" y="20743"/>
                          <a:pt x="521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</p:grpSp>
            <p:grpSp>
              <p:nvGrpSpPr>
                <p:cNvPr id="1129" name="Group"/>
                <p:cNvGrpSpPr/>
                <p:nvPr/>
              </p:nvGrpSpPr>
              <p:grpSpPr>
                <a:xfrm>
                  <a:off x="133155" y="2372010"/>
                  <a:ext cx="3213715" cy="1098483"/>
                  <a:chOff x="0" y="0"/>
                  <a:chExt cx="3213714" cy="1098481"/>
                </a:xfrm>
              </p:grpSpPr>
              <p:sp>
                <p:nvSpPr>
                  <p:cNvPr id="1125" name="Line"/>
                  <p:cNvSpPr/>
                  <p:nvPr/>
                </p:nvSpPr>
                <p:spPr>
                  <a:xfrm rot="5400000">
                    <a:off x="1336721" y="-1336722"/>
                    <a:ext cx="540273" cy="32137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28" h="21600" extrusionOk="0">
                        <a:moveTo>
                          <a:pt x="2416" y="0"/>
                        </a:moveTo>
                        <a:lnTo>
                          <a:pt x="2416" y="0"/>
                        </a:lnTo>
                        <a:cubicBezTo>
                          <a:pt x="20309" y="5268"/>
                          <a:pt x="21600" y="14225"/>
                          <a:pt x="5299" y="20007"/>
                        </a:cubicBezTo>
                        <a:cubicBezTo>
                          <a:pt x="3671" y="20584"/>
                          <a:pt x="1899" y="21117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26" name="Line"/>
                  <p:cNvSpPr/>
                  <p:nvPr/>
                </p:nvSpPr>
                <p:spPr>
                  <a:xfrm rot="5400000">
                    <a:off x="1363450" y="-923524"/>
                    <a:ext cx="487677" cy="29491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180" h="21600" extrusionOk="0">
                        <a:moveTo>
                          <a:pt x="155" y="0"/>
                        </a:moveTo>
                        <a:lnTo>
                          <a:pt x="155" y="0"/>
                        </a:lnTo>
                        <a:cubicBezTo>
                          <a:pt x="19020" y="4949"/>
                          <a:pt x="21600" y="13787"/>
                          <a:pt x="5918" y="19741"/>
                        </a:cubicBezTo>
                        <a:cubicBezTo>
                          <a:pt x="4135" y="20418"/>
                          <a:pt x="2153" y="21040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27" name="Line"/>
                  <p:cNvSpPr/>
                  <p:nvPr/>
                </p:nvSpPr>
                <p:spPr>
                  <a:xfrm rot="5400000">
                    <a:off x="1513915" y="364869"/>
                    <a:ext cx="155552" cy="1311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188" h="21600" extrusionOk="0">
                        <a:moveTo>
                          <a:pt x="1641" y="0"/>
                        </a:moveTo>
                        <a:lnTo>
                          <a:pt x="1641" y="0"/>
                        </a:lnTo>
                        <a:cubicBezTo>
                          <a:pt x="21600" y="6823"/>
                          <a:pt x="20989" y="14867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28" name="Line"/>
                  <p:cNvSpPr/>
                  <p:nvPr/>
                </p:nvSpPr>
                <p:spPr>
                  <a:xfrm rot="5400000">
                    <a:off x="1370107" y="-654978"/>
                    <a:ext cx="515511" cy="27094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373" h="2160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7414" y="4221"/>
                          <a:pt x="21600" y="12507"/>
                          <a:pt x="9349" y="18507"/>
                        </a:cubicBezTo>
                        <a:cubicBezTo>
                          <a:pt x="6918" y="19698"/>
                          <a:pt x="3936" y="20743"/>
                          <a:pt x="521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</p:grpSp>
            <p:sp>
              <p:nvSpPr>
                <p:cNvPr id="1130" name="Line"/>
                <p:cNvSpPr/>
                <p:nvPr/>
              </p:nvSpPr>
              <p:spPr>
                <a:xfrm rot="16200000">
                  <a:off x="1520995" y="-695065"/>
                  <a:ext cx="549833" cy="33815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088" h="21600" extrusionOk="0">
                      <a:moveTo>
                        <a:pt x="3702" y="0"/>
                      </a:moveTo>
                      <a:lnTo>
                        <a:pt x="3702" y="0"/>
                      </a:lnTo>
                      <a:cubicBezTo>
                        <a:pt x="21155" y="5498"/>
                        <a:pt x="21600" y="14557"/>
                        <a:pt x="4697" y="20234"/>
                      </a:cubicBezTo>
                      <a:cubicBezTo>
                        <a:pt x="3233" y="20725"/>
                        <a:pt x="1664" y="21182"/>
                        <a:pt x="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  <p:sp>
              <p:nvSpPr>
                <p:cNvPr id="1131" name="Line"/>
                <p:cNvSpPr/>
                <p:nvPr/>
              </p:nvSpPr>
              <p:spPr>
                <a:xfrm rot="16200000">
                  <a:off x="1505516" y="-541430"/>
                  <a:ext cx="563308" cy="3412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51" h="21600" extrusionOk="0">
                      <a:moveTo>
                        <a:pt x="5079" y="0"/>
                      </a:moveTo>
                      <a:lnTo>
                        <a:pt x="5079" y="0"/>
                      </a:lnTo>
                      <a:cubicBezTo>
                        <a:pt x="21600" y="5754"/>
                        <a:pt x="21102" y="14915"/>
                        <a:pt x="3967" y="20463"/>
                      </a:cubicBezTo>
                      <a:cubicBezTo>
                        <a:pt x="2714" y="20868"/>
                        <a:pt x="1389" y="21248"/>
                        <a:pt x="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  <p:grpSp>
              <p:nvGrpSpPr>
                <p:cNvPr id="1135" name="Group"/>
                <p:cNvGrpSpPr/>
                <p:nvPr/>
              </p:nvGrpSpPr>
              <p:grpSpPr>
                <a:xfrm>
                  <a:off x="12308" y="1015024"/>
                  <a:ext cx="3524072" cy="902270"/>
                  <a:chOff x="0" y="0"/>
                  <a:chExt cx="3524071" cy="902268"/>
                </a:xfrm>
              </p:grpSpPr>
              <p:sp>
                <p:nvSpPr>
                  <p:cNvPr id="1132" name="Line"/>
                  <p:cNvSpPr/>
                  <p:nvPr/>
                </p:nvSpPr>
                <p:spPr>
                  <a:xfrm rot="16200000">
                    <a:off x="1487506" y="-1487506"/>
                    <a:ext cx="549060" cy="35240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156" h="21600" extrusionOk="0">
                        <a:moveTo>
                          <a:pt x="4486" y="0"/>
                        </a:moveTo>
                        <a:lnTo>
                          <a:pt x="4486" y="0"/>
                        </a:lnTo>
                        <a:cubicBezTo>
                          <a:pt x="21600" y="5707"/>
                          <a:pt x="21345" y="14877"/>
                          <a:pt x="3915" y="20481"/>
                        </a:cubicBezTo>
                        <a:cubicBezTo>
                          <a:pt x="2678" y="20879"/>
                          <a:pt x="1371" y="21253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33" name="Line"/>
                  <p:cNvSpPr/>
                  <p:nvPr/>
                </p:nvSpPr>
                <p:spPr>
                  <a:xfrm rot="16200000">
                    <a:off x="1487506" y="-1324948"/>
                    <a:ext cx="549060" cy="35240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156" h="21600" extrusionOk="0">
                        <a:moveTo>
                          <a:pt x="4486" y="0"/>
                        </a:moveTo>
                        <a:lnTo>
                          <a:pt x="4486" y="0"/>
                        </a:lnTo>
                        <a:cubicBezTo>
                          <a:pt x="21600" y="5707"/>
                          <a:pt x="21345" y="14877"/>
                          <a:pt x="3915" y="20481"/>
                        </a:cubicBezTo>
                        <a:cubicBezTo>
                          <a:pt x="2678" y="20879"/>
                          <a:pt x="1371" y="21253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34" name="Line"/>
                  <p:cNvSpPr/>
                  <p:nvPr/>
                </p:nvSpPr>
                <p:spPr>
                  <a:xfrm rot="16200000">
                    <a:off x="1497391" y="-1112969"/>
                    <a:ext cx="531579" cy="34988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013" h="21600" extrusionOk="0">
                        <a:moveTo>
                          <a:pt x="4496" y="0"/>
                        </a:moveTo>
                        <a:lnTo>
                          <a:pt x="4496" y="0"/>
                        </a:lnTo>
                        <a:cubicBezTo>
                          <a:pt x="21600" y="5794"/>
                          <a:pt x="21114" y="15029"/>
                          <a:pt x="3410" y="20626"/>
                        </a:cubicBezTo>
                        <a:cubicBezTo>
                          <a:pt x="2324" y="20970"/>
                          <a:pt x="1186" y="21295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</p:grpSp>
            <p:sp>
              <p:nvSpPr>
                <p:cNvPr id="1136" name="Line"/>
                <p:cNvSpPr/>
                <p:nvPr/>
              </p:nvSpPr>
              <p:spPr>
                <a:xfrm rot="5400000">
                  <a:off x="1463730" y="794133"/>
                  <a:ext cx="556230" cy="333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209" h="21600" extrusionOk="0">
                      <a:moveTo>
                        <a:pt x="4181" y="0"/>
                      </a:moveTo>
                      <a:lnTo>
                        <a:pt x="4181" y="0"/>
                      </a:lnTo>
                      <a:cubicBezTo>
                        <a:pt x="21168" y="5462"/>
                        <a:pt x="21600" y="14460"/>
                        <a:pt x="5145" y="20098"/>
                      </a:cubicBezTo>
                      <a:cubicBezTo>
                        <a:pt x="3554" y="20644"/>
                        <a:pt x="1833" y="21146"/>
                        <a:pt x="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  <p:sp>
              <p:nvSpPr>
                <p:cNvPr id="1137" name="Line"/>
                <p:cNvSpPr/>
                <p:nvPr/>
              </p:nvSpPr>
              <p:spPr>
                <a:xfrm rot="5400000">
                  <a:off x="1470111" y="494102"/>
                  <a:ext cx="549067" cy="3467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830" h="21600" extrusionOk="0">
                      <a:moveTo>
                        <a:pt x="5381" y="0"/>
                      </a:moveTo>
                      <a:lnTo>
                        <a:pt x="5381" y="0"/>
                      </a:lnTo>
                      <a:cubicBezTo>
                        <a:pt x="21600" y="5984"/>
                        <a:pt x="20448" y="15294"/>
                        <a:pt x="2809" y="20796"/>
                      </a:cubicBezTo>
                      <a:cubicBezTo>
                        <a:pt x="1906" y="21077"/>
                        <a:pt x="969" y="21345"/>
                        <a:pt x="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  <p:sp>
              <p:nvSpPr>
                <p:cNvPr id="1138" name="Line"/>
                <p:cNvSpPr/>
                <p:nvPr/>
              </p:nvSpPr>
              <p:spPr>
                <a:xfrm rot="5400000">
                  <a:off x="1507960" y="278495"/>
                  <a:ext cx="498796" cy="3514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595" h="21600" extrusionOk="0">
                      <a:moveTo>
                        <a:pt x="5493" y="0"/>
                      </a:moveTo>
                      <a:lnTo>
                        <a:pt x="5493" y="0"/>
                      </a:lnTo>
                      <a:cubicBezTo>
                        <a:pt x="21600" y="6152"/>
                        <a:pt x="19992" y="15579"/>
                        <a:pt x="1902" y="21056"/>
                      </a:cubicBezTo>
                      <a:cubicBezTo>
                        <a:pt x="1283" y="21244"/>
                        <a:pt x="649" y="21425"/>
                        <a:pt x="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</p:grpSp>
          <p:sp>
            <p:nvSpPr>
              <p:cNvPr id="1140" name="Line"/>
              <p:cNvSpPr/>
              <p:nvPr/>
            </p:nvSpPr>
            <p:spPr>
              <a:xfrm rot="5400000">
                <a:off x="1623613" y="226559"/>
                <a:ext cx="328444" cy="336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9" h="21600" extrusionOk="0">
                    <a:moveTo>
                      <a:pt x="5467" y="0"/>
                    </a:moveTo>
                    <a:lnTo>
                      <a:pt x="5467" y="0"/>
                    </a:lnTo>
                    <a:cubicBezTo>
                      <a:pt x="21600" y="6745"/>
                      <a:pt x="19387" y="15488"/>
                      <a:pt x="0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</p:grpSp>
        <p:sp>
          <p:nvSpPr>
            <p:cNvPr id="1142" name="Line"/>
            <p:cNvSpPr/>
            <p:nvPr/>
          </p:nvSpPr>
          <p:spPr>
            <a:xfrm>
              <a:off x="47361" y="1730849"/>
              <a:ext cx="3422240" cy="12403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</p:grpSp>
      <p:grpSp>
        <p:nvGrpSpPr>
          <p:cNvPr id="1175" name="Group"/>
          <p:cNvGrpSpPr/>
          <p:nvPr/>
        </p:nvGrpSpPr>
        <p:grpSpPr>
          <a:xfrm>
            <a:off x="7708253" y="4038201"/>
            <a:ext cx="5040238" cy="4942938"/>
            <a:chOff x="0" y="0"/>
            <a:chExt cx="3584168" cy="3514976"/>
          </a:xfrm>
        </p:grpSpPr>
        <p:grpSp>
          <p:nvGrpSpPr>
            <p:cNvPr id="1171" name="Group"/>
            <p:cNvGrpSpPr/>
            <p:nvPr/>
          </p:nvGrpSpPr>
          <p:grpSpPr>
            <a:xfrm>
              <a:off x="-1" y="-1"/>
              <a:ext cx="3584169" cy="3514978"/>
              <a:chOff x="0" y="0"/>
              <a:chExt cx="3584168" cy="3514976"/>
            </a:xfrm>
          </p:grpSpPr>
          <p:grpSp>
            <p:nvGrpSpPr>
              <p:cNvPr id="1148" name="Group"/>
              <p:cNvGrpSpPr/>
              <p:nvPr/>
            </p:nvGrpSpPr>
            <p:grpSpPr>
              <a:xfrm>
                <a:off x="31537" y="-1"/>
                <a:ext cx="3514978" cy="3514978"/>
                <a:chOff x="0" y="0"/>
                <a:chExt cx="3514976" cy="3514976"/>
              </a:xfrm>
            </p:grpSpPr>
            <p:grpSp>
              <p:nvGrpSpPr>
                <p:cNvPr id="1146" name="Group"/>
                <p:cNvGrpSpPr/>
                <p:nvPr/>
              </p:nvGrpSpPr>
              <p:grpSpPr>
                <a:xfrm>
                  <a:off x="-1" y="-1"/>
                  <a:ext cx="3514978" cy="3514978"/>
                  <a:chOff x="0" y="0"/>
                  <a:chExt cx="3514976" cy="3514976"/>
                </a:xfrm>
              </p:grpSpPr>
              <p:sp>
                <p:nvSpPr>
                  <p:cNvPr id="1144" name="Circle"/>
                  <p:cNvSpPr/>
                  <p:nvPr/>
                </p:nvSpPr>
                <p:spPr>
                  <a:xfrm>
                    <a:off x="816471" y="805976"/>
                    <a:ext cx="1915888" cy="191588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3A5E8A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45" name="Shape"/>
                  <p:cNvSpPr/>
                  <p:nvPr/>
                </p:nvSpPr>
                <p:spPr>
                  <a:xfrm>
                    <a:off x="0" y="0"/>
                    <a:ext cx="3514977" cy="3514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6077" y="10800"/>
                        </a:moveTo>
                        <a:cubicBezTo>
                          <a:pt x="6077" y="13408"/>
                          <a:pt x="8192" y="15523"/>
                          <a:pt x="10800" y="15523"/>
                        </a:cubicBezTo>
                        <a:cubicBezTo>
                          <a:pt x="13408" y="15523"/>
                          <a:pt x="15523" y="13408"/>
                          <a:pt x="15523" y="10800"/>
                        </a:cubicBezTo>
                        <a:cubicBezTo>
                          <a:pt x="15523" y="8192"/>
                          <a:pt x="13408" y="6077"/>
                          <a:pt x="10800" y="6077"/>
                        </a:cubicBezTo>
                        <a:cubicBezTo>
                          <a:pt x="8192" y="6077"/>
                          <a:pt x="6077" y="8192"/>
                          <a:pt x="6077" y="10800"/>
                        </a:cubicBezTo>
                        <a:close/>
                      </a:path>
                    </a:pathLst>
                  </a:custGeom>
                  <a:solidFill>
                    <a:srgbClr val="4F81BD"/>
                  </a:solidFill>
                  <a:ln w="25400" cap="flat">
                    <a:solidFill>
                      <a:srgbClr val="3A5E8A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</p:grpSp>
            <p:sp>
              <p:nvSpPr>
                <p:cNvPr id="1147" name="Shape"/>
                <p:cNvSpPr/>
                <p:nvPr/>
              </p:nvSpPr>
              <p:spPr>
                <a:xfrm>
                  <a:off x="323026" y="349159"/>
                  <a:ext cx="2864137" cy="2864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437" y="10800"/>
                      </a:moveTo>
                      <a:cubicBezTo>
                        <a:pt x="1437" y="15971"/>
                        <a:pt x="5629" y="20163"/>
                        <a:pt x="10800" y="20163"/>
                      </a:cubicBezTo>
                      <a:cubicBezTo>
                        <a:pt x="15971" y="20163"/>
                        <a:pt x="20163" y="15971"/>
                        <a:pt x="20163" y="10800"/>
                      </a:cubicBezTo>
                      <a:cubicBezTo>
                        <a:pt x="20163" y="5629"/>
                        <a:pt x="15971" y="1437"/>
                        <a:pt x="10800" y="1437"/>
                      </a:cubicBezTo>
                      <a:cubicBezTo>
                        <a:pt x="5629" y="1437"/>
                        <a:pt x="1437" y="5629"/>
                        <a:pt x="1437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3A5E8A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</p:grpSp>
          <p:grpSp>
            <p:nvGrpSpPr>
              <p:cNvPr id="1159" name="Group"/>
              <p:cNvGrpSpPr/>
              <p:nvPr/>
            </p:nvGrpSpPr>
            <p:grpSpPr>
              <a:xfrm>
                <a:off x="-1" y="1822333"/>
                <a:ext cx="3525927" cy="1648312"/>
                <a:chOff x="0" y="0"/>
                <a:chExt cx="3525925" cy="1648311"/>
              </a:xfrm>
            </p:grpSpPr>
            <p:grpSp>
              <p:nvGrpSpPr>
                <p:cNvPr id="1157" name="Group"/>
                <p:cNvGrpSpPr/>
                <p:nvPr/>
              </p:nvGrpSpPr>
              <p:grpSpPr>
                <a:xfrm>
                  <a:off x="26502" y="-1"/>
                  <a:ext cx="3471709" cy="1648313"/>
                  <a:chOff x="0" y="0"/>
                  <a:chExt cx="3471707" cy="1648311"/>
                </a:xfrm>
              </p:grpSpPr>
              <p:grpSp>
                <p:nvGrpSpPr>
                  <p:cNvPr id="1153" name="Group"/>
                  <p:cNvGrpSpPr/>
                  <p:nvPr/>
                </p:nvGrpSpPr>
                <p:grpSpPr>
                  <a:xfrm>
                    <a:off x="56283" y="320256"/>
                    <a:ext cx="3362939" cy="1328056"/>
                    <a:chOff x="0" y="0"/>
                    <a:chExt cx="3362937" cy="1328054"/>
                  </a:xfrm>
                </p:grpSpPr>
                <p:sp>
                  <p:nvSpPr>
                    <p:cNvPr id="1149" name="Line"/>
                    <p:cNvSpPr/>
                    <p:nvPr/>
                  </p:nvSpPr>
                  <p:spPr>
                    <a:xfrm rot="5400000">
                      <a:off x="1158606" y="-1158607"/>
                      <a:ext cx="1045725" cy="33629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266" h="21600" extrusionOk="0">
                          <a:moveTo>
                            <a:pt x="2857" y="0"/>
                          </a:moveTo>
                          <a:lnTo>
                            <a:pt x="2857" y="0"/>
                          </a:lnTo>
                          <a:cubicBezTo>
                            <a:pt x="17285" y="3653"/>
                            <a:pt x="21600" y="11305"/>
                            <a:pt x="12495" y="17093"/>
                          </a:cubicBezTo>
                          <a:cubicBezTo>
                            <a:pt x="9448" y="19030"/>
                            <a:pt x="5123" y="20590"/>
                            <a:pt x="0" y="21600"/>
                          </a:cubicBezTo>
                        </a:path>
                      </a:pathLst>
                    </a:custGeom>
                    <a:noFill/>
                    <a:ln w="381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defTabSz="1219242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3375"/>
                    </a:p>
                  </p:txBody>
                </p:sp>
                <p:sp>
                  <p:nvSpPr>
                    <p:cNvPr id="1150" name="Line"/>
                    <p:cNvSpPr/>
                    <p:nvPr/>
                  </p:nvSpPr>
                  <p:spPr>
                    <a:xfrm rot="5400000">
                      <a:off x="1099076" y="-988778"/>
                      <a:ext cx="1107847" cy="32891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583" h="21600" extrusionOk="0">
                          <a:moveTo>
                            <a:pt x="3792" y="0"/>
                          </a:moveTo>
                          <a:lnTo>
                            <a:pt x="3792" y="0"/>
                          </a:lnTo>
                          <a:cubicBezTo>
                            <a:pt x="17239" y="3444"/>
                            <a:pt x="21600" y="10888"/>
                            <a:pt x="13533" y="16628"/>
                          </a:cubicBezTo>
                          <a:cubicBezTo>
                            <a:pt x="10392" y="18864"/>
                            <a:pt x="5646" y="20607"/>
                            <a:pt x="0" y="21600"/>
                          </a:cubicBezTo>
                        </a:path>
                      </a:pathLst>
                    </a:custGeom>
                    <a:noFill/>
                    <a:ln w="381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defTabSz="1219242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3375"/>
                    </a:p>
                  </p:txBody>
                </p:sp>
                <p:sp>
                  <p:nvSpPr>
                    <p:cNvPr id="1151" name="Line"/>
                    <p:cNvSpPr/>
                    <p:nvPr/>
                  </p:nvSpPr>
                  <p:spPr>
                    <a:xfrm rot="5400000">
                      <a:off x="1324643" y="-408565"/>
                      <a:ext cx="628426" cy="272449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193" h="21600" extrusionOk="0">
                          <a:moveTo>
                            <a:pt x="4090" y="0"/>
                          </a:moveTo>
                          <a:lnTo>
                            <a:pt x="4090" y="0"/>
                          </a:lnTo>
                          <a:cubicBezTo>
                            <a:pt x="19262" y="4592"/>
                            <a:pt x="21600" y="12910"/>
                            <a:pt x="9313" y="18580"/>
                          </a:cubicBezTo>
                          <a:cubicBezTo>
                            <a:pt x="6706" y="19783"/>
                            <a:pt x="3554" y="20805"/>
                            <a:pt x="0" y="21600"/>
                          </a:cubicBezTo>
                        </a:path>
                      </a:pathLst>
                    </a:custGeom>
                    <a:noFill/>
                    <a:ln w="381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defTabSz="1219242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3375"/>
                    </a:p>
                  </p:txBody>
                </p:sp>
                <p:sp>
                  <p:nvSpPr>
                    <p:cNvPr id="1152" name="Line"/>
                    <p:cNvSpPr/>
                    <p:nvPr/>
                  </p:nvSpPr>
                  <p:spPr>
                    <a:xfrm rot="5400000">
                      <a:off x="1414689" y="-194350"/>
                      <a:ext cx="579039" cy="24657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6671" h="21600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16450" y="3679"/>
                            <a:pt x="21600" y="11521"/>
                            <a:pt x="11503" y="17515"/>
                          </a:cubicBezTo>
                          <a:cubicBezTo>
                            <a:pt x="8725" y="19164"/>
                            <a:pt x="4951" y="20562"/>
                            <a:pt x="468" y="21600"/>
                          </a:cubicBezTo>
                        </a:path>
                      </a:pathLst>
                    </a:custGeom>
                    <a:noFill/>
                    <a:ln w="381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defTabSz="1219242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3375"/>
                    </a:p>
                  </p:txBody>
                </p:sp>
              </p:grpSp>
              <p:sp>
                <p:nvSpPr>
                  <p:cNvPr id="1154" name="Line"/>
                  <p:cNvSpPr/>
                  <p:nvPr/>
                </p:nvSpPr>
                <p:spPr>
                  <a:xfrm rot="5400000">
                    <a:off x="1270435" y="-1114885"/>
                    <a:ext cx="940089" cy="34479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268" h="21600" extrusionOk="0">
                        <a:moveTo>
                          <a:pt x="4548" y="0"/>
                        </a:moveTo>
                        <a:lnTo>
                          <a:pt x="4548" y="0"/>
                        </a:lnTo>
                        <a:cubicBezTo>
                          <a:pt x="20199" y="5000"/>
                          <a:pt x="21600" y="13610"/>
                          <a:pt x="7677" y="19231"/>
                        </a:cubicBezTo>
                        <a:cubicBezTo>
                          <a:pt x="5424" y="20140"/>
                          <a:pt x="2842" y="20937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55" name="Line"/>
                  <p:cNvSpPr/>
                  <p:nvPr/>
                </p:nvSpPr>
                <p:spPr>
                  <a:xfrm rot="5400000">
                    <a:off x="1303778" y="-1303779"/>
                    <a:ext cx="864152" cy="3471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19" h="21600" extrusionOk="0">
                        <a:moveTo>
                          <a:pt x="4746" y="0"/>
                        </a:moveTo>
                        <a:lnTo>
                          <a:pt x="4746" y="0"/>
                        </a:lnTo>
                        <a:cubicBezTo>
                          <a:pt x="20113" y="4938"/>
                          <a:pt x="21600" y="13486"/>
                          <a:pt x="8067" y="19093"/>
                        </a:cubicBezTo>
                        <a:cubicBezTo>
                          <a:pt x="5721" y="20066"/>
                          <a:pt x="3004" y="20910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56" name="Line"/>
                  <p:cNvSpPr/>
                  <p:nvPr/>
                </p:nvSpPr>
                <p:spPr>
                  <a:xfrm rot="5400000">
                    <a:off x="1276829" y="-626020"/>
                    <a:ext cx="914909" cy="32029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332" h="2160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7595" y="4405"/>
                          <a:pt x="21600" y="12942"/>
                          <a:pt x="8944" y="19067"/>
                        </a:cubicBezTo>
                        <a:cubicBezTo>
                          <a:pt x="7000" y="20008"/>
                          <a:pt x="4718" y="20859"/>
                          <a:pt x="2156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</p:grpSp>
            <p:sp>
              <p:nvSpPr>
                <p:cNvPr id="1158" name="Line"/>
                <p:cNvSpPr/>
                <p:nvPr/>
              </p:nvSpPr>
              <p:spPr>
                <a:xfrm rot="5400000">
                  <a:off x="1177400" y="-1147492"/>
                  <a:ext cx="1171125" cy="35259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10" h="21600" extrusionOk="0">
                      <a:moveTo>
                        <a:pt x="2413" y="0"/>
                      </a:moveTo>
                      <a:lnTo>
                        <a:pt x="2413" y="0"/>
                      </a:lnTo>
                      <a:cubicBezTo>
                        <a:pt x="15891" y="2790"/>
                        <a:pt x="21600" y="9789"/>
                        <a:pt x="15165" y="15632"/>
                      </a:cubicBezTo>
                      <a:cubicBezTo>
                        <a:pt x="12110" y="18407"/>
                        <a:pt x="6664" y="20550"/>
                        <a:pt x="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</p:grpSp>
          <p:grpSp>
            <p:nvGrpSpPr>
              <p:cNvPr id="1170" name="Group"/>
              <p:cNvGrpSpPr/>
              <p:nvPr/>
            </p:nvGrpSpPr>
            <p:grpSpPr>
              <a:xfrm>
                <a:off x="58242" y="66849"/>
                <a:ext cx="3525926" cy="1648312"/>
                <a:chOff x="0" y="0"/>
                <a:chExt cx="3525925" cy="1648311"/>
              </a:xfrm>
            </p:grpSpPr>
            <p:grpSp>
              <p:nvGrpSpPr>
                <p:cNvPr id="1168" name="Group"/>
                <p:cNvGrpSpPr/>
                <p:nvPr/>
              </p:nvGrpSpPr>
              <p:grpSpPr>
                <a:xfrm>
                  <a:off x="27714" y="-1"/>
                  <a:ext cx="3471709" cy="1648313"/>
                  <a:chOff x="0" y="0"/>
                  <a:chExt cx="3471707" cy="1648311"/>
                </a:xfrm>
              </p:grpSpPr>
              <p:grpSp>
                <p:nvGrpSpPr>
                  <p:cNvPr id="1164" name="Group"/>
                  <p:cNvGrpSpPr/>
                  <p:nvPr/>
                </p:nvGrpSpPr>
                <p:grpSpPr>
                  <a:xfrm>
                    <a:off x="52486" y="-1"/>
                    <a:ext cx="3362939" cy="1328056"/>
                    <a:chOff x="0" y="0"/>
                    <a:chExt cx="3362937" cy="1328054"/>
                  </a:xfrm>
                </p:grpSpPr>
                <p:sp>
                  <p:nvSpPr>
                    <p:cNvPr id="1160" name="Line"/>
                    <p:cNvSpPr/>
                    <p:nvPr/>
                  </p:nvSpPr>
                  <p:spPr>
                    <a:xfrm rot="16200000">
                      <a:off x="1158606" y="-876277"/>
                      <a:ext cx="1045725" cy="336293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266" h="21600" extrusionOk="0">
                          <a:moveTo>
                            <a:pt x="2857" y="0"/>
                          </a:moveTo>
                          <a:lnTo>
                            <a:pt x="2857" y="0"/>
                          </a:lnTo>
                          <a:cubicBezTo>
                            <a:pt x="17285" y="3653"/>
                            <a:pt x="21600" y="11305"/>
                            <a:pt x="12495" y="17093"/>
                          </a:cubicBezTo>
                          <a:cubicBezTo>
                            <a:pt x="9448" y="19030"/>
                            <a:pt x="5123" y="20590"/>
                            <a:pt x="0" y="21600"/>
                          </a:cubicBezTo>
                        </a:path>
                      </a:pathLst>
                    </a:custGeom>
                    <a:noFill/>
                    <a:ln w="381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defTabSz="1219242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3375"/>
                    </a:p>
                  </p:txBody>
                </p:sp>
                <p:sp>
                  <p:nvSpPr>
                    <p:cNvPr id="1161" name="Line"/>
                    <p:cNvSpPr/>
                    <p:nvPr/>
                  </p:nvSpPr>
                  <p:spPr>
                    <a:xfrm rot="16200000">
                      <a:off x="1156014" y="-972290"/>
                      <a:ext cx="1107847" cy="32891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583" h="21600" extrusionOk="0">
                          <a:moveTo>
                            <a:pt x="3792" y="0"/>
                          </a:moveTo>
                          <a:lnTo>
                            <a:pt x="3792" y="0"/>
                          </a:lnTo>
                          <a:cubicBezTo>
                            <a:pt x="17239" y="3444"/>
                            <a:pt x="21600" y="10888"/>
                            <a:pt x="13533" y="16628"/>
                          </a:cubicBezTo>
                          <a:cubicBezTo>
                            <a:pt x="10392" y="18864"/>
                            <a:pt x="5646" y="20607"/>
                            <a:pt x="0" y="21600"/>
                          </a:cubicBezTo>
                        </a:path>
                      </a:pathLst>
                    </a:custGeom>
                    <a:noFill/>
                    <a:ln w="381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defTabSz="1219242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3375"/>
                    </a:p>
                  </p:txBody>
                </p:sp>
                <p:sp>
                  <p:nvSpPr>
                    <p:cNvPr id="1162" name="Line"/>
                    <p:cNvSpPr/>
                    <p:nvPr/>
                  </p:nvSpPr>
                  <p:spPr>
                    <a:xfrm rot="16200000">
                      <a:off x="1409869" y="-987872"/>
                      <a:ext cx="628425" cy="27244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193" h="21600" extrusionOk="0">
                          <a:moveTo>
                            <a:pt x="4090" y="0"/>
                          </a:moveTo>
                          <a:lnTo>
                            <a:pt x="4090" y="0"/>
                          </a:lnTo>
                          <a:cubicBezTo>
                            <a:pt x="19262" y="4592"/>
                            <a:pt x="21600" y="12910"/>
                            <a:pt x="9313" y="18580"/>
                          </a:cubicBezTo>
                          <a:cubicBezTo>
                            <a:pt x="6706" y="19783"/>
                            <a:pt x="3554" y="20805"/>
                            <a:pt x="0" y="21600"/>
                          </a:cubicBezTo>
                        </a:path>
                      </a:pathLst>
                    </a:custGeom>
                    <a:noFill/>
                    <a:ln w="381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defTabSz="1219242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3375"/>
                    </a:p>
                  </p:txBody>
                </p:sp>
                <p:sp>
                  <p:nvSpPr>
                    <p:cNvPr id="1163" name="Line"/>
                    <p:cNvSpPr/>
                    <p:nvPr/>
                  </p:nvSpPr>
                  <p:spPr>
                    <a:xfrm rot="16200000">
                      <a:off x="1369209" y="-943367"/>
                      <a:ext cx="579039" cy="24657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6671" h="21600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16450" y="3679"/>
                            <a:pt x="21600" y="11521"/>
                            <a:pt x="11503" y="17515"/>
                          </a:cubicBezTo>
                          <a:cubicBezTo>
                            <a:pt x="8725" y="19164"/>
                            <a:pt x="4951" y="20562"/>
                            <a:pt x="468" y="21600"/>
                          </a:cubicBezTo>
                        </a:path>
                      </a:pathLst>
                    </a:custGeom>
                    <a:noFill/>
                    <a:ln w="381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defTabSz="1219242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3375"/>
                    </a:p>
                  </p:txBody>
                </p:sp>
              </p:grpSp>
              <p:sp>
                <p:nvSpPr>
                  <p:cNvPr id="1165" name="Line"/>
                  <p:cNvSpPr/>
                  <p:nvPr/>
                </p:nvSpPr>
                <p:spPr>
                  <a:xfrm rot="16200000">
                    <a:off x="1261184" y="-684777"/>
                    <a:ext cx="940089" cy="34479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268" h="21600" extrusionOk="0">
                        <a:moveTo>
                          <a:pt x="4548" y="0"/>
                        </a:moveTo>
                        <a:lnTo>
                          <a:pt x="4548" y="0"/>
                        </a:lnTo>
                        <a:cubicBezTo>
                          <a:pt x="20199" y="5000"/>
                          <a:pt x="21600" y="13610"/>
                          <a:pt x="7677" y="19231"/>
                        </a:cubicBezTo>
                        <a:cubicBezTo>
                          <a:pt x="5424" y="20140"/>
                          <a:pt x="2842" y="20937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66" name="Line"/>
                  <p:cNvSpPr/>
                  <p:nvPr/>
                </p:nvSpPr>
                <p:spPr>
                  <a:xfrm rot="16200000">
                    <a:off x="1303778" y="-519619"/>
                    <a:ext cx="864152" cy="3471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19" h="21600" extrusionOk="0">
                        <a:moveTo>
                          <a:pt x="4746" y="0"/>
                        </a:moveTo>
                        <a:lnTo>
                          <a:pt x="4746" y="0"/>
                        </a:lnTo>
                        <a:cubicBezTo>
                          <a:pt x="20113" y="4938"/>
                          <a:pt x="21600" y="13486"/>
                          <a:pt x="8067" y="19093"/>
                        </a:cubicBezTo>
                        <a:cubicBezTo>
                          <a:pt x="5721" y="20066"/>
                          <a:pt x="3004" y="20910"/>
                          <a:pt x="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  <p:sp>
                <p:nvSpPr>
                  <p:cNvPr id="1167" name="Line"/>
                  <p:cNvSpPr/>
                  <p:nvPr/>
                </p:nvSpPr>
                <p:spPr>
                  <a:xfrm rot="16200000">
                    <a:off x="1279969" y="-928636"/>
                    <a:ext cx="914910" cy="32029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332" h="2160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7595" y="4405"/>
                          <a:pt x="21600" y="12942"/>
                          <a:pt x="8944" y="19067"/>
                        </a:cubicBezTo>
                        <a:cubicBezTo>
                          <a:pt x="7000" y="20008"/>
                          <a:pt x="4718" y="20859"/>
                          <a:pt x="2156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defTabSz="1219242">
                      <a:def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3375"/>
                  </a:p>
                </p:txBody>
              </p:sp>
            </p:grpSp>
            <p:sp>
              <p:nvSpPr>
                <p:cNvPr id="1169" name="Line"/>
                <p:cNvSpPr/>
                <p:nvPr/>
              </p:nvSpPr>
              <p:spPr>
                <a:xfrm rot="16200000">
                  <a:off x="1177401" y="-730123"/>
                  <a:ext cx="1171124" cy="35259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10" h="21600" extrusionOk="0">
                      <a:moveTo>
                        <a:pt x="2413" y="0"/>
                      </a:moveTo>
                      <a:lnTo>
                        <a:pt x="2413" y="0"/>
                      </a:lnTo>
                      <a:cubicBezTo>
                        <a:pt x="15891" y="2790"/>
                        <a:pt x="21600" y="9789"/>
                        <a:pt x="15165" y="15632"/>
                      </a:cubicBezTo>
                      <a:cubicBezTo>
                        <a:pt x="12110" y="18407"/>
                        <a:pt x="6664" y="20550"/>
                        <a:pt x="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</p:grpSp>
        </p:grpSp>
        <p:sp>
          <p:nvSpPr>
            <p:cNvPr id="1172" name="Line"/>
            <p:cNvSpPr/>
            <p:nvPr/>
          </p:nvSpPr>
          <p:spPr>
            <a:xfrm rot="5400000">
              <a:off x="1475902" y="245924"/>
              <a:ext cx="634288" cy="3524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72" h="21600" extrusionOk="0">
                  <a:moveTo>
                    <a:pt x="3491" y="0"/>
                  </a:moveTo>
                  <a:lnTo>
                    <a:pt x="3491" y="0"/>
                  </a:lnTo>
                  <a:cubicBezTo>
                    <a:pt x="21600" y="5806"/>
                    <a:pt x="21290" y="15121"/>
                    <a:pt x="2798" y="20806"/>
                  </a:cubicBezTo>
                  <a:cubicBezTo>
                    <a:pt x="1900" y="21083"/>
                    <a:pt x="966" y="21347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219242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375"/>
            </a:p>
          </p:txBody>
        </p:sp>
        <p:sp>
          <p:nvSpPr>
            <p:cNvPr id="1173" name="Line"/>
            <p:cNvSpPr/>
            <p:nvPr/>
          </p:nvSpPr>
          <p:spPr>
            <a:xfrm rot="16200000">
              <a:off x="1481449" y="-269198"/>
              <a:ext cx="634288" cy="352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72" h="21600" extrusionOk="0">
                  <a:moveTo>
                    <a:pt x="3491" y="0"/>
                  </a:moveTo>
                  <a:lnTo>
                    <a:pt x="3491" y="0"/>
                  </a:lnTo>
                  <a:cubicBezTo>
                    <a:pt x="21600" y="5806"/>
                    <a:pt x="21290" y="15121"/>
                    <a:pt x="2798" y="20806"/>
                  </a:cubicBezTo>
                  <a:cubicBezTo>
                    <a:pt x="1900" y="21083"/>
                    <a:pt x="966" y="21347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219242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375"/>
            </a:p>
          </p:txBody>
        </p:sp>
        <p:sp>
          <p:nvSpPr>
            <p:cNvPr id="1174" name="Line"/>
            <p:cNvSpPr/>
            <p:nvPr/>
          </p:nvSpPr>
          <p:spPr>
            <a:xfrm>
              <a:off x="30033" y="1687256"/>
              <a:ext cx="3516481" cy="7023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219242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781"/>
            </a:p>
          </p:txBody>
        </p:sp>
      </p:grpSp>
      <p:grpSp>
        <p:nvGrpSpPr>
          <p:cNvPr id="1201" name="Group"/>
          <p:cNvGrpSpPr/>
          <p:nvPr/>
        </p:nvGrpSpPr>
        <p:grpSpPr>
          <a:xfrm>
            <a:off x="7784100" y="4042117"/>
            <a:ext cx="4942936" cy="4953700"/>
            <a:chOff x="0" y="0"/>
            <a:chExt cx="3514976" cy="3522630"/>
          </a:xfrm>
        </p:grpSpPr>
        <p:grpSp>
          <p:nvGrpSpPr>
            <p:cNvPr id="1182" name="Group"/>
            <p:cNvGrpSpPr/>
            <p:nvPr/>
          </p:nvGrpSpPr>
          <p:grpSpPr>
            <a:xfrm>
              <a:off x="-1" y="-1"/>
              <a:ext cx="3514978" cy="3514978"/>
              <a:chOff x="0" y="0"/>
              <a:chExt cx="3514976" cy="3514976"/>
            </a:xfrm>
          </p:grpSpPr>
          <p:grpSp>
            <p:nvGrpSpPr>
              <p:cNvPr id="1178" name="Group"/>
              <p:cNvGrpSpPr/>
              <p:nvPr/>
            </p:nvGrpSpPr>
            <p:grpSpPr>
              <a:xfrm>
                <a:off x="-1" y="-1"/>
                <a:ext cx="3514978" cy="3514978"/>
                <a:chOff x="0" y="0"/>
                <a:chExt cx="3514976" cy="3514976"/>
              </a:xfrm>
            </p:grpSpPr>
            <p:sp>
              <p:nvSpPr>
                <p:cNvPr id="1176" name="Circle"/>
                <p:cNvSpPr/>
                <p:nvPr/>
              </p:nvSpPr>
              <p:spPr>
                <a:xfrm>
                  <a:off x="816471" y="805976"/>
                  <a:ext cx="1915888" cy="1915888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3A5E8A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  <p:sp>
              <p:nvSpPr>
                <p:cNvPr id="1177" name="Shape"/>
                <p:cNvSpPr/>
                <p:nvPr/>
              </p:nvSpPr>
              <p:spPr>
                <a:xfrm>
                  <a:off x="0" y="0"/>
                  <a:ext cx="3514977" cy="3514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6077" y="10800"/>
                      </a:moveTo>
                      <a:cubicBezTo>
                        <a:pt x="6077" y="13408"/>
                        <a:pt x="8192" y="15523"/>
                        <a:pt x="10800" y="15523"/>
                      </a:cubicBezTo>
                      <a:cubicBezTo>
                        <a:pt x="13408" y="15523"/>
                        <a:pt x="15523" y="13408"/>
                        <a:pt x="15523" y="10800"/>
                      </a:cubicBezTo>
                      <a:cubicBezTo>
                        <a:pt x="15523" y="8192"/>
                        <a:pt x="13408" y="6077"/>
                        <a:pt x="10800" y="6077"/>
                      </a:cubicBezTo>
                      <a:cubicBezTo>
                        <a:pt x="8192" y="6077"/>
                        <a:pt x="6077" y="8192"/>
                        <a:pt x="6077" y="10800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25400" cap="flat">
                  <a:solidFill>
                    <a:srgbClr val="3A5E8A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219242">
                    <a:def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375"/>
                </a:p>
              </p:txBody>
            </p:sp>
          </p:grpSp>
          <p:sp>
            <p:nvSpPr>
              <p:cNvPr id="1179" name="Shape"/>
              <p:cNvSpPr/>
              <p:nvPr/>
            </p:nvSpPr>
            <p:spPr>
              <a:xfrm>
                <a:off x="429241" y="429241"/>
                <a:ext cx="2656496" cy="2656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913" y="10800"/>
                    </a:moveTo>
                    <a:cubicBezTo>
                      <a:pt x="913" y="16260"/>
                      <a:pt x="5340" y="20687"/>
                      <a:pt x="10800" y="20687"/>
                    </a:cubicBezTo>
                    <a:cubicBezTo>
                      <a:pt x="16260" y="20687"/>
                      <a:pt x="20687" y="16260"/>
                      <a:pt x="20687" y="10800"/>
                    </a:cubicBezTo>
                    <a:cubicBezTo>
                      <a:pt x="20687" y="5340"/>
                      <a:pt x="16260" y="913"/>
                      <a:pt x="10800" y="913"/>
                    </a:cubicBezTo>
                    <a:cubicBezTo>
                      <a:pt x="5340" y="913"/>
                      <a:pt x="913" y="5340"/>
                      <a:pt x="913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3A5E8A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80" name="Shape"/>
              <p:cNvSpPr/>
              <p:nvPr/>
            </p:nvSpPr>
            <p:spPr>
              <a:xfrm>
                <a:off x="129442" y="129442"/>
                <a:ext cx="3256093" cy="3256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06" y="10800"/>
                    </a:moveTo>
                    <a:cubicBezTo>
                      <a:pt x="706" y="16375"/>
                      <a:pt x="5225" y="20894"/>
                      <a:pt x="10800" y="20894"/>
                    </a:cubicBezTo>
                    <a:cubicBezTo>
                      <a:pt x="16375" y="20894"/>
                      <a:pt x="20894" y="16375"/>
                      <a:pt x="20894" y="10800"/>
                    </a:cubicBezTo>
                    <a:cubicBezTo>
                      <a:pt x="20894" y="5225"/>
                      <a:pt x="16375" y="706"/>
                      <a:pt x="10800" y="706"/>
                    </a:cubicBezTo>
                    <a:cubicBezTo>
                      <a:pt x="5225" y="706"/>
                      <a:pt x="706" y="5225"/>
                      <a:pt x="706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3A5E8A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81" name="Shape"/>
              <p:cNvSpPr/>
              <p:nvPr/>
            </p:nvSpPr>
            <p:spPr>
              <a:xfrm>
                <a:off x="694868" y="700313"/>
                <a:ext cx="2125242" cy="2114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160" y="10800"/>
                    </a:moveTo>
                    <a:cubicBezTo>
                      <a:pt x="1160" y="16121"/>
                      <a:pt x="5476" y="20434"/>
                      <a:pt x="10800" y="20434"/>
                    </a:cubicBezTo>
                    <a:cubicBezTo>
                      <a:pt x="16124" y="20434"/>
                      <a:pt x="20440" y="16121"/>
                      <a:pt x="20440" y="10800"/>
                    </a:cubicBezTo>
                    <a:cubicBezTo>
                      <a:pt x="20440" y="5479"/>
                      <a:pt x="16124" y="1166"/>
                      <a:pt x="10800" y="1166"/>
                    </a:cubicBezTo>
                    <a:cubicBezTo>
                      <a:pt x="5476" y="1166"/>
                      <a:pt x="1160" y="5479"/>
                      <a:pt x="116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3A5E8A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</p:grpSp>
        <p:grpSp>
          <p:nvGrpSpPr>
            <p:cNvPr id="1191" name="Group"/>
            <p:cNvGrpSpPr/>
            <p:nvPr/>
          </p:nvGrpSpPr>
          <p:grpSpPr>
            <a:xfrm>
              <a:off x="4598" y="4251"/>
              <a:ext cx="3505937" cy="1808756"/>
              <a:chOff x="0" y="0"/>
              <a:chExt cx="3505935" cy="1808754"/>
            </a:xfrm>
          </p:grpSpPr>
          <p:sp>
            <p:nvSpPr>
              <p:cNvPr id="1183" name="Line"/>
              <p:cNvSpPr/>
              <p:nvPr/>
            </p:nvSpPr>
            <p:spPr>
              <a:xfrm rot="16200000">
                <a:off x="1231769" y="-1231770"/>
                <a:ext cx="1042397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84" name="Line"/>
              <p:cNvSpPr/>
              <p:nvPr/>
            </p:nvSpPr>
            <p:spPr>
              <a:xfrm rot="16200000">
                <a:off x="1231769" y="-1084699"/>
                <a:ext cx="1042397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85" name="Line"/>
              <p:cNvSpPr/>
              <p:nvPr/>
            </p:nvSpPr>
            <p:spPr>
              <a:xfrm rot="16200000">
                <a:off x="1231769" y="-984060"/>
                <a:ext cx="1042397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86" name="Line"/>
              <p:cNvSpPr/>
              <p:nvPr/>
            </p:nvSpPr>
            <p:spPr>
              <a:xfrm rot="16200000">
                <a:off x="1231769" y="-883427"/>
                <a:ext cx="1042397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87" name="Line"/>
              <p:cNvSpPr/>
              <p:nvPr/>
            </p:nvSpPr>
            <p:spPr>
              <a:xfrm rot="16200000">
                <a:off x="1231769" y="-782793"/>
                <a:ext cx="1042397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88" name="Line"/>
              <p:cNvSpPr/>
              <p:nvPr/>
            </p:nvSpPr>
            <p:spPr>
              <a:xfrm rot="16200000">
                <a:off x="1231769" y="-666678"/>
                <a:ext cx="1042397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89" name="Line"/>
              <p:cNvSpPr/>
              <p:nvPr/>
            </p:nvSpPr>
            <p:spPr>
              <a:xfrm rot="16200000">
                <a:off x="1231769" y="-566044"/>
                <a:ext cx="1042397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90" name="Line"/>
              <p:cNvSpPr/>
              <p:nvPr/>
            </p:nvSpPr>
            <p:spPr>
              <a:xfrm rot="16200000">
                <a:off x="1231769" y="-465411"/>
                <a:ext cx="1042397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</p:grpSp>
        <p:grpSp>
          <p:nvGrpSpPr>
            <p:cNvPr id="1200" name="Group"/>
            <p:cNvGrpSpPr/>
            <p:nvPr/>
          </p:nvGrpSpPr>
          <p:grpSpPr>
            <a:xfrm>
              <a:off x="7518" y="1713875"/>
              <a:ext cx="3505936" cy="1808756"/>
              <a:chOff x="0" y="0"/>
              <a:chExt cx="3505935" cy="1808754"/>
            </a:xfrm>
          </p:grpSpPr>
          <p:sp>
            <p:nvSpPr>
              <p:cNvPr id="1192" name="Line"/>
              <p:cNvSpPr/>
              <p:nvPr/>
            </p:nvSpPr>
            <p:spPr>
              <a:xfrm rot="5400000">
                <a:off x="1231770" y="-465411"/>
                <a:ext cx="1042396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93" name="Line"/>
              <p:cNvSpPr/>
              <p:nvPr/>
            </p:nvSpPr>
            <p:spPr>
              <a:xfrm rot="5400000">
                <a:off x="1231770" y="-612482"/>
                <a:ext cx="1042396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94" name="Line"/>
              <p:cNvSpPr/>
              <p:nvPr/>
            </p:nvSpPr>
            <p:spPr>
              <a:xfrm rot="5400000">
                <a:off x="1231770" y="-713121"/>
                <a:ext cx="1042396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95" name="Line"/>
              <p:cNvSpPr/>
              <p:nvPr/>
            </p:nvSpPr>
            <p:spPr>
              <a:xfrm rot="5400000">
                <a:off x="1231770" y="-813754"/>
                <a:ext cx="1042396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96" name="Line"/>
              <p:cNvSpPr/>
              <p:nvPr/>
            </p:nvSpPr>
            <p:spPr>
              <a:xfrm rot="5400000">
                <a:off x="1231770" y="-914388"/>
                <a:ext cx="1042396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97" name="Line"/>
              <p:cNvSpPr/>
              <p:nvPr/>
            </p:nvSpPr>
            <p:spPr>
              <a:xfrm rot="5400000">
                <a:off x="1231770" y="-1030503"/>
                <a:ext cx="1042396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98" name="Line"/>
              <p:cNvSpPr/>
              <p:nvPr/>
            </p:nvSpPr>
            <p:spPr>
              <a:xfrm rot="5400000">
                <a:off x="1231770" y="-1131137"/>
                <a:ext cx="1042396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  <p:sp>
            <p:nvSpPr>
              <p:cNvPr id="1199" name="Line"/>
              <p:cNvSpPr/>
              <p:nvPr/>
            </p:nvSpPr>
            <p:spPr>
              <a:xfrm rot="5400000">
                <a:off x="1231770" y="-1231770"/>
                <a:ext cx="1042396" cy="350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8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713" y="4392"/>
                      <a:pt x="21600" y="12834"/>
                      <a:pt x="8681" y="18856"/>
                    </a:cubicBezTo>
                    <a:cubicBezTo>
                      <a:pt x="6456" y="19893"/>
                      <a:pt x="3808" y="20817"/>
                      <a:pt x="815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219242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375"/>
              </a:p>
            </p:txBody>
          </p:sp>
        </p:grpSp>
      </p:grpSp>
      <p:sp>
        <p:nvSpPr>
          <p:cNvPr id="1202" name="Magnetic field lines"/>
          <p:cNvSpPr txBox="1"/>
          <p:nvPr/>
        </p:nvSpPr>
        <p:spPr>
          <a:xfrm>
            <a:off x="9414849" y="9327587"/>
            <a:ext cx="4245071" cy="800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1439" tIns="91439" rIns="91439" bIns="91439">
            <a:spAutoFit/>
          </a:bodyPr>
          <a:lstStyle>
            <a:lvl1pPr algn="l" defTabSz="866986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0" dirty="0"/>
              <a:t>Magnetic field lines</a:t>
            </a:r>
          </a:p>
        </p:txBody>
      </p:sp>
      <p:grpSp>
        <p:nvGrpSpPr>
          <p:cNvPr id="1205" name="Group"/>
          <p:cNvGrpSpPr/>
          <p:nvPr/>
        </p:nvGrpSpPr>
        <p:grpSpPr>
          <a:xfrm>
            <a:off x="13915090" y="2815713"/>
            <a:ext cx="7313216" cy="3389732"/>
            <a:chOff x="-87809" y="0"/>
            <a:chExt cx="5200508" cy="2410474"/>
          </a:xfrm>
        </p:grpSpPr>
        <p:pic>
          <p:nvPicPr>
            <p:cNvPr id="1203" name="image50.png" descr="image5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406624" cy="2183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4" name="Similar to Russian nesting dolls"/>
            <p:cNvSpPr txBox="1"/>
            <p:nvPr/>
          </p:nvSpPr>
          <p:spPr>
            <a:xfrm>
              <a:off x="-87809" y="1841431"/>
              <a:ext cx="5200508" cy="5690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866986">
                <a:defRPr sz="240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sz="4000" dirty="0"/>
                <a:t>Similar to Russian nesting dolls</a:t>
              </a:r>
            </a:p>
          </p:txBody>
        </p:sp>
      </p:grpSp>
      <p:sp>
        <p:nvSpPr>
          <p:cNvPr id="1206" name="Magnetic…"/>
          <p:cNvSpPr txBox="1"/>
          <p:nvPr/>
        </p:nvSpPr>
        <p:spPr>
          <a:xfrm>
            <a:off x="9299010" y="5862704"/>
            <a:ext cx="2048957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1439" tIns="91439" rIns="91439" bIns="91439">
            <a:spAutoFit/>
          </a:bodyPr>
          <a:lstStyle/>
          <a:p>
            <a:pPr algn="l" defTabSz="1219242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0" dirty="0"/>
              <a:t>Magnetic </a:t>
            </a:r>
          </a:p>
          <a:p>
            <a:pPr algn="l" defTabSz="1219242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0" dirty="0"/>
              <a:t>free zone</a:t>
            </a:r>
          </a:p>
        </p:txBody>
      </p:sp>
      <p:pic>
        <p:nvPicPr>
          <p:cNvPr id="1207" name="image51.png" descr="image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636" y="6428409"/>
            <a:ext cx="4397048" cy="4009482"/>
          </a:xfrm>
          <a:prstGeom prst="rect">
            <a:avLst/>
          </a:prstGeom>
          <a:ln w="12700">
            <a:miter lim="400000"/>
          </a:ln>
        </p:spPr>
      </p:pic>
      <p:sp>
        <p:nvSpPr>
          <p:cNvPr id="1208" name="Line"/>
          <p:cNvSpPr/>
          <p:nvPr/>
        </p:nvSpPr>
        <p:spPr>
          <a:xfrm>
            <a:off x="12720823" y="6512912"/>
            <a:ext cx="2728745" cy="354974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91439" tIns="91439" rIns="91439" bIns="91439"/>
          <a:lstStyle/>
          <a:p>
            <a:pPr algn="l" defTabSz="1219242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781"/>
          </a:p>
        </p:txBody>
      </p:sp>
      <p:sp>
        <p:nvSpPr>
          <p:cNvPr id="1209" name="Line"/>
          <p:cNvSpPr/>
          <p:nvPr/>
        </p:nvSpPr>
        <p:spPr>
          <a:xfrm>
            <a:off x="12727036" y="6513586"/>
            <a:ext cx="2229975" cy="1676952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91439" tIns="91439" rIns="91439" bIns="91439"/>
          <a:lstStyle/>
          <a:p>
            <a:pPr algn="l" defTabSz="1219242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781"/>
          </a:p>
        </p:txBody>
      </p:sp>
      <p:sp>
        <p:nvSpPr>
          <p:cNvPr id="1210" name="Line"/>
          <p:cNvSpPr/>
          <p:nvPr/>
        </p:nvSpPr>
        <p:spPr>
          <a:xfrm>
            <a:off x="12727036" y="6513584"/>
            <a:ext cx="2909609" cy="3563910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91439" tIns="91439" rIns="91439" bIns="91439"/>
          <a:lstStyle/>
          <a:p>
            <a:pPr algn="l" defTabSz="1219242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781"/>
          </a:p>
        </p:txBody>
      </p:sp>
      <p:sp>
        <p:nvSpPr>
          <p:cNvPr id="1211" name="Line"/>
          <p:cNvSpPr/>
          <p:nvPr/>
        </p:nvSpPr>
        <p:spPr>
          <a:xfrm>
            <a:off x="12727036" y="6513586"/>
            <a:ext cx="4609448" cy="57838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91439" tIns="91439" rIns="91439" bIns="91439"/>
          <a:lstStyle/>
          <a:p>
            <a:pPr algn="l" defTabSz="1219242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781"/>
          </a:p>
        </p:txBody>
      </p:sp>
      <p:sp>
        <p:nvSpPr>
          <p:cNvPr id="1212" name="Line"/>
          <p:cNvSpPr/>
          <p:nvPr/>
        </p:nvSpPr>
        <p:spPr>
          <a:xfrm>
            <a:off x="12720820" y="6512913"/>
            <a:ext cx="4541648" cy="3114063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91439" tIns="91439" rIns="91439" bIns="91439"/>
          <a:lstStyle/>
          <a:p>
            <a:pPr algn="l" defTabSz="1219242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781"/>
          </a:p>
        </p:txBody>
      </p:sp>
      <p:sp>
        <p:nvSpPr>
          <p:cNvPr id="1213" name="Line"/>
          <p:cNvSpPr/>
          <p:nvPr/>
        </p:nvSpPr>
        <p:spPr>
          <a:xfrm>
            <a:off x="12727036" y="6513586"/>
            <a:ext cx="5473806" cy="1605990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91439" tIns="91439" rIns="91439" bIns="91439"/>
          <a:lstStyle/>
          <a:p>
            <a:pPr algn="l" defTabSz="1219242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781"/>
          </a:p>
        </p:txBody>
      </p:sp>
      <p:sp>
        <p:nvSpPr>
          <p:cNvPr id="1214" name="All linac compact on gantry &amp; shielded"/>
          <p:cNvSpPr txBox="1"/>
          <p:nvPr/>
        </p:nvSpPr>
        <p:spPr>
          <a:xfrm>
            <a:off x="13454553" y="10652242"/>
            <a:ext cx="8069518" cy="69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3600" dirty="0"/>
              <a:t>All </a:t>
            </a:r>
            <a:r>
              <a:rPr sz="3600" dirty="0" err="1"/>
              <a:t>linac</a:t>
            </a:r>
            <a:r>
              <a:rPr sz="3600" dirty="0"/>
              <a:t> compact on gantry &amp; shielded </a:t>
            </a:r>
          </a:p>
        </p:txBody>
      </p:sp>
    </p:spTree>
    <p:extLst>
      <p:ext uri="{BB962C8B-B14F-4D97-AF65-F5344CB8AC3E}">
        <p14:creationId xmlns:p14="http://schemas.microsoft.com/office/powerpoint/2010/main" val="17432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" grpId="0" animBg="1" advAuto="0"/>
      <p:bldP spid="1119" grpId="0" animBg="1" advAuto="0"/>
      <p:bldP spid="1143" grpId="0" animBg="1" advAuto="0"/>
      <p:bldP spid="1175" grpId="0" animBg="1" advAuto="0"/>
      <p:bldP spid="1201" grpId="0" animBg="1" advAuto="0"/>
      <p:bldP spid="1202" grpId="0" animBg="1" advAuto="0"/>
      <p:bldP spid="1205" grpId="0" animBg="1" advAuto="0"/>
      <p:bldP spid="1206" grpId="0" animBg="1" advAuto="0"/>
      <p:bldP spid="1208" grpId="0" animBg="1" advAuto="0"/>
      <p:bldP spid="1209" grpId="0" animBg="1" advAuto="0"/>
      <p:bldP spid="1210" grpId="0" animBg="1" advAuto="0"/>
      <p:bldP spid="1211" grpId="0" animBg="1" advAuto="0"/>
      <p:bldP spid="1212" grpId="0" animBg="1" advAuto="0"/>
      <p:bldP spid="121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Magnetic Shield Technology</a:t>
            </a:r>
          </a:p>
        </p:txBody>
      </p:sp>
      <p:sp>
        <p:nvSpPr>
          <p:cNvPr id="747" name="Shape 7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748" name="media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429" y="3449215"/>
            <a:ext cx="15467281" cy="8700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4" fill="hold"/>
                                        <p:tgtEl>
                                          <p:spTgt spid="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Field Plots in the Bucket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3"/>
          </p:nvPr>
        </p:nvPicPr>
        <p:blipFill rotWithShape="1">
          <a:blip r:embed="rId2"/>
          <a:srcRect l="4556" t="22393" r="52213" b="45052"/>
          <a:stretch/>
        </p:blipFill>
        <p:spPr>
          <a:xfrm>
            <a:off x="4937429" y="2095499"/>
            <a:ext cx="15025774" cy="9255011"/>
          </a:xfrm>
        </p:spPr>
      </p:pic>
      <p:sp>
        <p:nvSpPr>
          <p:cNvPr id="5" name="All linac compact on gantry &amp; shielded"/>
          <p:cNvSpPr txBox="1"/>
          <p:nvPr/>
        </p:nvSpPr>
        <p:spPr>
          <a:xfrm>
            <a:off x="6944240" y="11350511"/>
            <a:ext cx="11038279" cy="88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Magnetic field is reduced at Gauss level</a:t>
            </a:r>
            <a:endParaRPr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050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Cloaking Technology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1E817-0D17-9836-C4A4-1FE434514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856" y="3863051"/>
            <a:ext cx="11019237" cy="6131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CC94A-CEC6-C397-A3B7-C4A5AEA8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80" y="3863051"/>
            <a:ext cx="10976060" cy="61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273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3"/>
          </p:nvPr>
        </p:nvSpPr>
        <p:spPr>
          <a:xfrm>
            <a:off x="2951126" y="2359742"/>
            <a:ext cx="19413574" cy="9108358"/>
          </a:xfrm>
        </p:spPr>
        <p:txBody>
          <a:bodyPr>
            <a:normAutofit/>
          </a:bodyPr>
          <a:lstStyle/>
          <a:p>
            <a:pPr marL="685800" indent="-685800">
              <a:buFontTx/>
              <a:buChar char="-"/>
            </a:pPr>
            <a:r>
              <a:rPr lang="en-US" dirty="0"/>
              <a:t>Introduction</a:t>
            </a:r>
          </a:p>
          <a:p>
            <a:pPr marL="685800" indent="-685800">
              <a:buFontTx/>
              <a:buChar char="-"/>
            </a:pPr>
            <a:r>
              <a:rPr lang="en-US" dirty="0"/>
              <a:t>Radiation therapy</a:t>
            </a:r>
          </a:p>
          <a:p>
            <a:pPr marL="685800" indent="-685800">
              <a:buFontTx/>
              <a:buChar char="-"/>
            </a:pPr>
            <a:r>
              <a:rPr lang="en-US" dirty="0"/>
              <a:t>Imaging techniques</a:t>
            </a:r>
          </a:p>
          <a:p>
            <a:pPr marL="685800" indent="-685800">
              <a:buFontTx/>
              <a:buChar char="-"/>
            </a:pPr>
            <a:r>
              <a:rPr lang="en-US" dirty="0"/>
              <a:t>ViewRay </a:t>
            </a:r>
            <a:r>
              <a:rPr lang="en-US" dirty="0" err="1"/>
              <a:t>MRIdian</a:t>
            </a:r>
            <a:r>
              <a:rPr lang="en-US" dirty="0"/>
              <a:t> </a:t>
            </a:r>
            <a:r>
              <a:rPr lang="en-US" dirty="0" err="1"/>
              <a:t>Linac</a:t>
            </a:r>
            <a:endParaRPr lang="en-US" dirty="0"/>
          </a:p>
          <a:p>
            <a:pPr marL="685800" lvl="8" indent="-685800">
              <a:buFontTx/>
              <a:buChar char="-"/>
            </a:pPr>
            <a:r>
              <a:rPr lang="en-US" dirty="0"/>
              <a:t>Magnet, </a:t>
            </a:r>
            <a:r>
              <a:rPr lang="en-US" dirty="0" err="1"/>
              <a:t>rf</a:t>
            </a:r>
            <a:r>
              <a:rPr lang="en-US" dirty="0"/>
              <a:t> system, MLC</a:t>
            </a:r>
          </a:p>
          <a:p>
            <a:pPr marL="685800" indent="-685800">
              <a:buFontTx/>
              <a:buChar char="-"/>
            </a:pPr>
            <a:r>
              <a:rPr lang="en-US" dirty="0"/>
              <a:t>Clinical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7050945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54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Double Stacked </a:t>
            </a:r>
            <a:r>
              <a:rPr dirty="0"/>
              <a:t>Double Focused </a:t>
            </a:r>
            <a:br>
              <a:rPr lang="en-US" dirty="0"/>
            </a:br>
            <a:r>
              <a:rPr dirty="0"/>
              <a:t>M</a:t>
            </a:r>
            <a:r>
              <a:rPr lang="en-US" dirty="0"/>
              <a:t>ulti </a:t>
            </a:r>
            <a:r>
              <a:rPr dirty="0"/>
              <a:t>L</a:t>
            </a:r>
            <a:r>
              <a:rPr lang="en-US" dirty="0"/>
              <a:t>eaves </a:t>
            </a:r>
            <a:r>
              <a:rPr dirty="0"/>
              <a:t>C</a:t>
            </a:r>
            <a:r>
              <a:rPr lang="en-US" dirty="0"/>
              <a:t>ollimators (MLC)</a:t>
            </a:r>
            <a:endParaRPr dirty="0"/>
          </a:p>
        </p:txBody>
      </p:sp>
      <p:sp>
        <p:nvSpPr>
          <p:cNvPr id="803" name="Shape 803"/>
          <p:cNvSpPr>
            <a:spLocks noGrp="1"/>
          </p:cNvSpPr>
          <p:nvPr>
            <p:ph type="body" idx="1"/>
          </p:nvPr>
        </p:nvSpPr>
        <p:spPr>
          <a:xfrm>
            <a:off x="902485" y="2422839"/>
            <a:ext cx="15357031" cy="9493957"/>
          </a:xfrm>
          <a:prstGeom prst="rect">
            <a:avLst/>
          </a:prstGeom>
        </p:spPr>
        <p:txBody>
          <a:bodyPr/>
          <a:lstStyle/>
          <a:p>
            <a:pPr marL="582083" indent="-582083">
              <a:defRPr sz="4500"/>
            </a:pPr>
            <a:r>
              <a:rPr dirty="0"/>
              <a:t>138 leaf Double-focus, Double-stack MLC</a:t>
            </a:r>
          </a:p>
          <a:p>
            <a:pPr marL="963083" lvl="1" indent="-582083">
              <a:lnSpc>
                <a:spcPct val="120000"/>
              </a:lnSpc>
              <a:defRPr sz="4500"/>
            </a:pPr>
            <a:r>
              <a:rPr dirty="0"/>
              <a:t>68 leaf upper stack; 70 leaf lower stack</a:t>
            </a:r>
          </a:p>
          <a:p>
            <a:pPr marL="963083" lvl="1" indent="-582083">
              <a:lnSpc>
                <a:spcPct val="120000"/>
              </a:lnSpc>
              <a:defRPr sz="4500"/>
            </a:pPr>
            <a:r>
              <a:rPr dirty="0"/>
              <a:t>Upper stack offset by ½ leaf width</a:t>
            </a:r>
            <a:endParaRPr lang="en-US" dirty="0"/>
          </a:p>
          <a:p>
            <a:pPr marL="963083" lvl="1" indent="-582083">
              <a:lnSpc>
                <a:spcPct val="120000"/>
              </a:lnSpc>
              <a:defRPr sz="4500"/>
            </a:pPr>
            <a:r>
              <a:rPr lang="en-US" dirty="0"/>
              <a:t>MLC faces stays parallel</a:t>
            </a:r>
          </a:p>
          <a:p>
            <a:pPr marL="963083" lvl="1" indent="-582083">
              <a:lnSpc>
                <a:spcPct val="120000"/>
              </a:lnSpc>
              <a:defRPr sz="4500"/>
            </a:pPr>
            <a:r>
              <a:rPr lang="en-US" dirty="0"/>
              <a:t>Minimum penumbra</a:t>
            </a:r>
            <a:endParaRPr dirty="0"/>
          </a:p>
          <a:p>
            <a:pPr>
              <a:defRPr sz="4500"/>
            </a:pPr>
            <a:r>
              <a:rPr lang="en-US" sz="4800" dirty="0"/>
              <a:t>Sharpest radiosurgery beam!</a:t>
            </a:r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8" name="Double Stacked MLC cut away 2.png"/>
          <p:cNvPicPr>
            <a:picLocks noChangeAspect="1"/>
          </p:cNvPicPr>
          <p:nvPr/>
        </p:nvPicPr>
        <p:blipFill>
          <a:blip r:embed="rId3"/>
          <a:srcRect b="1150"/>
          <a:stretch>
            <a:fillRect/>
          </a:stretch>
        </p:blipFill>
        <p:spPr>
          <a:xfrm>
            <a:off x="15866751" y="3570618"/>
            <a:ext cx="7965367" cy="721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ouble Stacked MLC cut away.png"/>
          <p:cNvPicPr>
            <a:picLocks noChangeAspect="1"/>
          </p:cNvPicPr>
          <p:nvPr/>
        </p:nvPicPr>
        <p:blipFill>
          <a:blip r:embed="rId4"/>
          <a:srcRect l="1525" t="1751" r="1525" b="1751"/>
          <a:stretch>
            <a:fillRect/>
          </a:stretch>
        </p:blipFill>
        <p:spPr>
          <a:xfrm>
            <a:off x="3579354" y="7585180"/>
            <a:ext cx="7287120" cy="48023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016140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Stacked Double Focused MLC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DFB80-EB3E-137F-4582-DD17CAE7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462" y="2031705"/>
            <a:ext cx="13758975" cy="5091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2E04F-681C-6998-3EA4-5AB79EE7B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462" y="7447867"/>
            <a:ext cx="13758974" cy="517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68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Stacked Double Focused MLC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83A7F-38BF-00B3-5ABB-3836CE16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807" y="2095500"/>
            <a:ext cx="13057106" cy="4943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B72823-6845-8075-8F6A-547DE0F09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807" y="7544574"/>
            <a:ext cx="13057106" cy="500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21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364837"/>
            <a:ext cx="24536400" cy="1733550"/>
          </a:xfrm>
        </p:spPr>
        <p:txBody>
          <a:bodyPr>
            <a:noAutofit/>
          </a:bodyPr>
          <a:lstStyle/>
          <a:p>
            <a:r>
              <a:rPr lang="en-US" sz="13800" dirty="0"/>
              <a:t>Clinical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388352760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651012" y="12510030"/>
            <a:ext cx="520975" cy="513601"/>
          </a:xfrm>
        </p:spPr>
        <p:txBody>
          <a:bodyPr/>
          <a:lstStyle/>
          <a:p>
            <a:fld id="{88556296-854F-864F-AD52-4C56011C32DD}" type="slidenum">
              <a:rPr lang="en-US" smtClean="0"/>
              <a:t>25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72308" y="313412"/>
            <a:ext cx="22229524" cy="2022112"/>
          </a:xfrm>
        </p:spPr>
        <p:txBody>
          <a:bodyPr>
            <a:normAutofit/>
          </a:bodyPr>
          <a:lstStyle/>
          <a:p>
            <a:r>
              <a:rPr lang="en-US" dirty="0"/>
              <a:t>Gating with Organ Motion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media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529" y="2836549"/>
            <a:ext cx="7781162" cy="778116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841331" y="4888219"/>
            <a:ext cx="4131462" cy="1529806"/>
          </a:xfrm>
          <a:prstGeom prst="straightConnector1">
            <a:avLst/>
          </a:prstGeom>
          <a:ln w="3810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032591" y="4061686"/>
            <a:ext cx="1042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Pink: User define contour: The Radiation beam is shot inside this contour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557595" y="6183214"/>
            <a:ext cx="4415198" cy="11051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032589" y="5817386"/>
            <a:ext cx="10894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Red: Contour of the organ to treat (obtained with organ MRI-imaging and auto-contouring)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79498" y="7484272"/>
            <a:ext cx="141308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0" algn="l"/>
            <a:r>
              <a:rPr lang="en-US" sz="4400" dirty="0">
                <a:solidFill>
                  <a:schemeClr val="bg1"/>
                </a:solidFill>
                <a:sym typeface="Wingdings" panose="05000000000000000000" pitchFamily="2" charset="2"/>
              </a:rPr>
              <a:t>Gating mode:</a:t>
            </a:r>
          </a:p>
          <a:p>
            <a:pPr marL="1485900" lvl="1" indent="-571500" algn="l"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bg1"/>
                </a:solidFill>
                <a:sym typeface="Wingdings" panose="05000000000000000000" pitchFamily="2" charset="2"/>
              </a:rPr>
              <a:t>when the organ moves out of the contour:</a:t>
            </a:r>
          </a:p>
          <a:p>
            <a:pPr marL="2400300" lvl="2" indent="-571500" algn="l"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bg1"/>
                </a:solidFill>
                <a:sym typeface="Wingdings" panose="05000000000000000000" pitchFamily="2" charset="2"/>
              </a:rPr>
              <a:t>The MRI computer vision sees that the organ is moving out of the contour;</a:t>
            </a:r>
          </a:p>
          <a:p>
            <a:pPr marL="2400300" lvl="1" indent="-571500" algn="l">
              <a:buFont typeface="Wingdings" panose="05000000000000000000" pitchFamily="2" charset="2"/>
              <a:buChar char="à"/>
            </a:pPr>
            <a:r>
              <a:rPr lang="en-US" sz="3600" b="1" dirty="0">
                <a:solidFill>
                  <a:schemeClr val="bg1"/>
                </a:solidFill>
                <a:sym typeface="Wingdings" panose="05000000000000000000" pitchFamily="2" charset="2"/>
              </a:rPr>
              <a:t>The machine turns off the radiation beam</a:t>
            </a:r>
          </a:p>
        </p:txBody>
      </p:sp>
    </p:spTree>
    <p:extLst>
      <p:ext uri="{BB962C8B-B14F-4D97-AF65-F5344CB8AC3E}">
        <p14:creationId xmlns:p14="http://schemas.microsoft.com/office/powerpoint/2010/main" val="15353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par>
              <p:cTn id="8"/>
            </p:par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651012" y="12510030"/>
            <a:ext cx="520975" cy="513601"/>
          </a:xfrm>
        </p:spPr>
        <p:txBody>
          <a:bodyPr/>
          <a:lstStyle/>
          <a:p>
            <a:fld id="{88556296-854F-864F-AD52-4C56011C32DD}" type="slidenum">
              <a:rPr lang="en-US" smtClean="0"/>
              <a:t>26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72308" y="313412"/>
            <a:ext cx="22229524" cy="2022112"/>
          </a:xfrm>
        </p:spPr>
        <p:txBody>
          <a:bodyPr>
            <a:normAutofit/>
          </a:bodyPr>
          <a:lstStyle/>
          <a:p>
            <a:r>
              <a:rPr lang="en-US" dirty="0"/>
              <a:t>Day by day variations of organ distances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109" y="2335524"/>
            <a:ext cx="15171063" cy="101745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968" y="4563607"/>
            <a:ext cx="5360468" cy="3991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m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 are miles!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</a:endParaRP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ViewRay can see these changes and on-table adapt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9125456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29" y="3149224"/>
            <a:ext cx="19269561" cy="7549256"/>
          </a:xfrm>
          <a:prstGeom prst="rect">
            <a:avLst/>
          </a:prstGeom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651012" y="12510030"/>
            <a:ext cx="520975" cy="513601"/>
          </a:xfrm>
        </p:spPr>
        <p:txBody>
          <a:bodyPr/>
          <a:lstStyle/>
          <a:p>
            <a:fld id="{88556296-854F-864F-AD52-4C56011C32DD}" type="slidenum">
              <a:rPr lang="en-US" smtClean="0"/>
              <a:t>27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72308" y="313412"/>
            <a:ext cx="22229524" cy="2022112"/>
          </a:xfrm>
        </p:spPr>
        <p:txBody>
          <a:bodyPr>
            <a:normAutofit/>
          </a:bodyPr>
          <a:lstStyle/>
          <a:p>
            <a:r>
              <a:rPr lang="en-US" dirty="0"/>
              <a:t>Day by day variations of organ position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20523" y="3267189"/>
            <a:ext cx="3179652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Day 1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21673" y="3292709"/>
            <a:ext cx="3179652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Day 2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97590" y="3084723"/>
            <a:ext cx="5255770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Sensible organ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823960" y="3724044"/>
            <a:ext cx="1668780" cy="1145136"/>
          </a:xfrm>
          <a:prstGeom prst="straightConnector1">
            <a:avLst/>
          </a:prstGeom>
          <a:noFill/>
          <a:ln w="889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>
            <a:off x="15143426" y="3876444"/>
            <a:ext cx="2001574" cy="992736"/>
          </a:xfrm>
          <a:prstGeom prst="straightConnector1">
            <a:avLst/>
          </a:prstGeom>
          <a:noFill/>
          <a:ln w="889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15220212" y="10847693"/>
            <a:ext cx="7580674" cy="102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92500" lnSpcReduction="10000"/>
          </a:bodyPr>
          <a:lstStyle>
            <a:lvl1pPr marL="0" marR="0" indent="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1pPr>
            <a:lvl2pPr marL="0" marR="0" indent="3429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2pPr>
            <a:lvl3pPr marL="0" marR="0" indent="6858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3pPr>
            <a:lvl4pPr marL="0" marR="0" indent="10287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4pPr>
            <a:lvl5pPr marL="0" marR="0" indent="13716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5pPr>
            <a:lvl6pPr marL="0" marR="0" indent="17145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6pPr>
            <a:lvl7pPr marL="0" marR="0" indent="20574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7pPr>
            <a:lvl8pPr marL="0" marR="0" indent="24003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8pPr>
            <a:lvl9pPr marL="0" marR="0" indent="27432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9pPr>
          </a:lstStyle>
          <a:p>
            <a:pPr hangingPunct="1"/>
            <a:r>
              <a:rPr lang="en-US" dirty="0"/>
              <a:t>Courtesy </a:t>
            </a:r>
            <a:r>
              <a:rPr lang="en-US" dirty="0" err="1"/>
              <a:t>VUmc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52060" y="4206420"/>
            <a:ext cx="2461260" cy="1409520"/>
          </a:xfrm>
          <a:prstGeom prst="straightConnector1">
            <a:avLst/>
          </a:prstGeom>
          <a:noFill/>
          <a:ln w="889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2204559" y="2613460"/>
            <a:ext cx="5255770" cy="16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Organ to be treated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832463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651012" y="12510030"/>
            <a:ext cx="520975" cy="513601"/>
          </a:xfrm>
        </p:spPr>
        <p:txBody>
          <a:bodyPr/>
          <a:lstStyle/>
          <a:p>
            <a:fld id="{88556296-854F-864F-AD52-4C56011C32DD}" type="slidenum">
              <a:rPr lang="en-US" smtClean="0"/>
              <a:t>28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72308" y="313412"/>
            <a:ext cx="22229524" cy="2022112"/>
          </a:xfrm>
        </p:spPr>
        <p:txBody>
          <a:bodyPr>
            <a:normAutofit/>
          </a:bodyPr>
          <a:lstStyle/>
          <a:p>
            <a:r>
              <a:rPr lang="en-US" dirty="0"/>
              <a:t>Day by day variations of organ position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1" t="4809"/>
          <a:stretch/>
        </p:blipFill>
        <p:spPr>
          <a:xfrm>
            <a:off x="14013710" y="4508204"/>
            <a:ext cx="8247945" cy="7744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1702" y="2309619"/>
            <a:ext cx="155595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Allows accounting for day to day changes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On-table adaptive radiation therapy (</a:t>
            </a:r>
            <a:r>
              <a:rPr lang="en-US" dirty="0" err="1">
                <a:solidFill>
                  <a:schemeClr val="bg1"/>
                </a:solidFill>
              </a:rPr>
              <a:t>oART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780AD-6EED-A73A-9348-6DED75F6D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201" y="5129173"/>
            <a:ext cx="8536052" cy="627720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5CA597-2D1C-FFF8-D40E-96D9FFB9BAFD}"/>
              </a:ext>
            </a:extLst>
          </p:cNvPr>
          <p:cNvCxnSpPr>
            <a:cxnSpLocks/>
          </p:cNvCxnSpPr>
          <p:nvPr/>
        </p:nvCxnSpPr>
        <p:spPr>
          <a:xfrm>
            <a:off x="6572048" y="5020693"/>
            <a:ext cx="3050923" cy="6385688"/>
          </a:xfrm>
          <a:prstGeom prst="straightConnector1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8662180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1" name="Shape 4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pic>
        <p:nvPicPr>
          <p:cNvPr id="452" name="image6.png"/>
          <p:cNvPicPr>
            <a:picLocks noChangeAspect="1"/>
          </p:cNvPicPr>
          <p:nvPr/>
        </p:nvPicPr>
        <p:blipFill>
          <a:blip r:embed="rId2"/>
          <a:srcRect t="5634" b="17439"/>
          <a:stretch>
            <a:fillRect/>
          </a:stretch>
        </p:blipFill>
        <p:spPr>
          <a:xfrm>
            <a:off x="13783071" y="7005610"/>
            <a:ext cx="3657601" cy="2739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16.png"/>
          <p:cNvPicPr>
            <a:picLocks noChangeAspect="1"/>
          </p:cNvPicPr>
          <p:nvPr/>
        </p:nvPicPr>
        <p:blipFill>
          <a:blip r:embed="rId3"/>
          <a:srcRect t="11250" b="12261"/>
          <a:stretch>
            <a:fillRect/>
          </a:stretch>
        </p:blipFill>
        <p:spPr>
          <a:xfrm>
            <a:off x="6958031" y="10613366"/>
            <a:ext cx="3657601" cy="2909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20.png"/>
          <p:cNvPicPr>
            <a:picLocks noChangeAspect="1"/>
          </p:cNvPicPr>
          <p:nvPr/>
        </p:nvPicPr>
        <p:blipFill>
          <a:blip r:embed="rId4"/>
          <a:srcRect t="17604" b="8218"/>
          <a:stretch>
            <a:fillRect/>
          </a:stretch>
        </p:blipFill>
        <p:spPr>
          <a:xfrm>
            <a:off x="3430389" y="-24427"/>
            <a:ext cx="3657601" cy="2778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age5.png"/>
          <p:cNvPicPr>
            <a:picLocks noChangeAspect="1"/>
          </p:cNvPicPr>
          <p:nvPr/>
        </p:nvPicPr>
        <p:blipFill>
          <a:blip r:embed="rId5"/>
          <a:srcRect t="8312" b="13924"/>
          <a:stretch>
            <a:fillRect/>
          </a:stretch>
        </p:blipFill>
        <p:spPr>
          <a:xfrm>
            <a:off x="13717709" y="-28457"/>
            <a:ext cx="3657601" cy="2663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6848" y="-18331"/>
            <a:ext cx="3657601" cy="2524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52896" y="-1"/>
            <a:ext cx="3657601" cy="2420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2.png"/>
          <p:cNvPicPr>
            <a:picLocks noChangeAspect="1"/>
          </p:cNvPicPr>
          <p:nvPr/>
        </p:nvPicPr>
        <p:blipFill>
          <a:blip r:embed="rId8"/>
          <a:srcRect t="11430" b="8908"/>
          <a:stretch>
            <a:fillRect/>
          </a:stretch>
        </p:blipFill>
        <p:spPr>
          <a:xfrm>
            <a:off x="10266501" y="3370898"/>
            <a:ext cx="3657601" cy="2874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age17.png"/>
          <p:cNvPicPr>
            <a:picLocks noChangeAspect="1"/>
          </p:cNvPicPr>
          <p:nvPr/>
        </p:nvPicPr>
        <p:blipFill>
          <a:blip r:embed="rId9"/>
          <a:srcRect t="18854" b="10801"/>
          <a:stretch>
            <a:fillRect/>
          </a:stretch>
        </p:blipFill>
        <p:spPr>
          <a:xfrm>
            <a:off x="3491453" y="10654951"/>
            <a:ext cx="3657601" cy="2654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18.png"/>
          <p:cNvPicPr>
            <a:picLocks noChangeAspect="1"/>
          </p:cNvPicPr>
          <p:nvPr/>
        </p:nvPicPr>
        <p:blipFill>
          <a:blip r:embed="rId10"/>
          <a:srcRect t="5157" b="6463"/>
          <a:stretch>
            <a:fillRect/>
          </a:stretch>
        </p:blipFill>
        <p:spPr>
          <a:xfrm>
            <a:off x="10326592" y="6756538"/>
            <a:ext cx="3657601" cy="3264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1.png"/>
          <p:cNvPicPr>
            <a:picLocks noChangeAspect="1"/>
          </p:cNvPicPr>
          <p:nvPr/>
        </p:nvPicPr>
        <p:blipFill>
          <a:blip r:embed="rId11"/>
          <a:srcRect t="12281" b="14134"/>
          <a:stretch>
            <a:fillRect/>
          </a:stretch>
        </p:blipFill>
        <p:spPr>
          <a:xfrm>
            <a:off x="10388925" y="10519957"/>
            <a:ext cx="3657601" cy="2709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1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97499" y="7009624"/>
            <a:ext cx="3657601" cy="279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8.png"/>
          <p:cNvPicPr>
            <a:picLocks noChangeAspect="1"/>
          </p:cNvPicPr>
          <p:nvPr/>
        </p:nvPicPr>
        <p:blipFill>
          <a:blip r:embed="rId13"/>
          <a:srcRect t="10698" b="12671"/>
          <a:stretch>
            <a:fillRect/>
          </a:stretch>
        </p:blipFill>
        <p:spPr>
          <a:xfrm>
            <a:off x="13825050" y="10556328"/>
            <a:ext cx="3657601" cy="270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1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51900" y="10570698"/>
            <a:ext cx="3657601" cy="261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14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53277" y="7009627"/>
            <a:ext cx="3657601" cy="2401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69819" y="10305157"/>
            <a:ext cx="3657601" cy="2972710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hape 467"/>
          <p:cNvSpPr/>
          <p:nvPr/>
        </p:nvSpPr>
        <p:spPr>
          <a:xfrm>
            <a:off x="-56444" y="2983783"/>
            <a:ext cx="24483864" cy="1"/>
          </a:xfrm>
          <a:prstGeom prst="line">
            <a:avLst/>
          </a:prstGeom>
          <a:ln w="1524000">
            <a:solidFill>
              <a:srgbClr val="000000"/>
            </a:solidFill>
            <a:bevel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68" name="image3.png"/>
          <p:cNvPicPr>
            <a:picLocks noChangeAspect="1"/>
          </p:cNvPicPr>
          <p:nvPr/>
        </p:nvPicPr>
        <p:blipFill>
          <a:blip r:embed="rId17"/>
          <a:srcRect t="12836" b="16726"/>
          <a:stretch>
            <a:fillRect/>
          </a:stretch>
        </p:blipFill>
        <p:spPr>
          <a:xfrm>
            <a:off x="7002605" y="-27438"/>
            <a:ext cx="3657601" cy="2724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7.png"/>
          <p:cNvPicPr>
            <a:picLocks noChangeAspect="1"/>
          </p:cNvPicPr>
          <p:nvPr/>
        </p:nvPicPr>
        <p:blipFill>
          <a:blip r:embed="rId18"/>
          <a:srcRect t="8569" b="11084"/>
          <a:stretch>
            <a:fillRect/>
          </a:stretch>
        </p:blipFill>
        <p:spPr>
          <a:xfrm>
            <a:off x="-56444" y="-14758"/>
            <a:ext cx="3657601" cy="2716326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-46108" y="6337649"/>
            <a:ext cx="24473528" cy="54085"/>
          </a:xfrm>
          <a:prstGeom prst="line">
            <a:avLst/>
          </a:prstGeom>
          <a:ln w="1346200">
            <a:solidFill>
              <a:srgbClr val="000000"/>
            </a:solidFill>
            <a:bevel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71" name="image9.png"/>
          <p:cNvPicPr>
            <a:picLocks noChangeAspect="1"/>
          </p:cNvPicPr>
          <p:nvPr/>
        </p:nvPicPr>
        <p:blipFill>
          <a:blip r:embed="rId19"/>
          <a:srcRect t="8601" b="9515"/>
          <a:stretch>
            <a:fillRect/>
          </a:stretch>
        </p:blipFill>
        <p:spPr>
          <a:xfrm>
            <a:off x="13848199" y="3091026"/>
            <a:ext cx="3657601" cy="3082486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-53755" y="10113460"/>
            <a:ext cx="24481174" cy="1"/>
          </a:xfrm>
          <a:prstGeom prst="line">
            <a:avLst/>
          </a:prstGeom>
          <a:ln w="1117600">
            <a:solidFill>
              <a:srgbClr val="000000"/>
            </a:solidFill>
            <a:bevel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3" name="Shape 473"/>
          <p:cNvSpPr/>
          <p:nvPr/>
        </p:nvSpPr>
        <p:spPr>
          <a:xfrm flipV="1">
            <a:off x="13438664" y="6391736"/>
            <a:ext cx="1091057" cy="406401"/>
          </a:xfrm>
          <a:prstGeom prst="line">
            <a:avLst/>
          </a:prstGeom>
          <a:ln w="1346200">
            <a:solidFill>
              <a:srgbClr val="000000"/>
            </a:solidFill>
            <a:bevel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74" name="image19.png"/>
          <p:cNvPicPr>
            <a:picLocks noChangeAspect="1"/>
          </p:cNvPicPr>
          <p:nvPr/>
        </p:nvPicPr>
        <p:blipFill>
          <a:blip r:embed="rId20"/>
          <a:srcRect t="9593" b="11467"/>
          <a:stretch>
            <a:fillRect/>
          </a:stretch>
        </p:blipFill>
        <p:spPr>
          <a:xfrm>
            <a:off x="-56444" y="10461381"/>
            <a:ext cx="3657601" cy="289712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-70296" y="13452068"/>
            <a:ext cx="24481174" cy="1"/>
          </a:xfrm>
          <a:prstGeom prst="line">
            <a:avLst/>
          </a:prstGeom>
          <a:ln w="546100">
            <a:solidFill>
              <a:srgbClr val="000000"/>
            </a:solidFill>
            <a:bevel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76" name="image11.png"/>
          <p:cNvPicPr>
            <a:picLocks noChangeAspect="1"/>
          </p:cNvPicPr>
          <p:nvPr/>
        </p:nvPicPr>
        <p:blipFill>
          <a:blip r:embed="rId21"/>
          <a:srcRect t="3698" b="16116"/>
          <a:stretch>
            <a:fillRect/>
          </a:stretch>
        </p:blipFill>
        <p:spPr>
          <a:xfrm>
            <a:off x="3365559" y="6793992"/>
            <a:ext cx="3657601" cy="3089321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hape 477"/>
          <p:cNvSpPr/>
          <p:nvPr/>
        </p:nvSpPr>
        <p:spPr>
          <a:xfrm>
            <a:off x="19898816" y="9766916"/>
            <a:ext cx="4512063" cy="3"/>
          </a:xfrm>
          <a:prstGeom prst="line">
            <a:avLst/>
          </a:prstGeom>
          <a:ln w="1117600">
            <a:solidFill>
              <a:srgbClr val="000000"/>
            </a:solidFill>
            <a:bevel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78" name="image13.png"/>
          <p:cNvPicPr>
            <a:picLocks noChangeAspect="1"/>
          </p:cNvPicPr>
          <p:nvPr/>
        </p:nvPicPr>
        <p:blipFill>
          <a:blip r:embed="rId22"/>
          <a:srcRect l="2724" t="6117" b="20105"/>
          <a:stretch>
            <a:fillRect/>
          </a:stretch>
        </p:blipFill>
        <p:spPr>
          <a:xfrm>
            <a:off x="-62772" y="3142695"/>
            <a:ext cx="3557994" cy="2761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age22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365792" y="3389258"/>
            <a:ext cx="3657601" cy="2670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image12.png"/>
          <p:cNvPicPr>
            <a:picLocks noChangeAspect="1"/>
          </p:cNvPicPr>
          <p:nvPr/>
        </p:nvPicPr>
        <p:blipFill>
          <a:blip r:embed="rId24"/>
          <a:srcRect l="5447" t="10073" b="16429"/>
          <a:stretch>
            <a:fillRect/>
          </a:stretch>
        </p:blipFill>
        <p:spPr>
          <a:xfrm>
            <a:off x="3430386" y="3196455"/>
            <a:ext cx="3458372" cy="2812447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Shape 481"/>
          <p:cNvSpPr/>
          <p:nvPr/>
        </p:nvSpPr>
        <p:spPr>
          <a:xfrm>
            <a:off x="380900" y="2422927"/>
            <a:ext cx="2492758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Right Breast</a:t>
            </a:r>
          </a:p>
        </p:txBody>
      </p:sp>
      <p:sp>
        <p:nvSpPr>
          <p:cNvPr id="482" name="Shape 482"/>
          <p:cNvSpPr/>
          <p:nvPr/>
        </p:nvSpPr>
        <p:spPr>
          <a:xfrm>
            <a:off x="3907458" y="2420666"/>
            <a:ext cx="2716447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Mediastinum</a:t>
            </a:r>
          </a:p>
        </p:txBody>
      </p:sp>
      <p:sp>
        <p:nvSpPr>
          <p:cNvPr id="483" name="Shape 483"/>
          <p:cNvSpPr/>
          <p:nvPr/>
        </p:nvSpPr>
        <p:spPr>
          <a:xfrm>
            <a:off x="7443162" y="2406279"/>
            <a:ext cx="2328452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Head/Neck</a:t>
            </a:r>
          </a:p>
        </p:txBody>
      </p:sp>
      <p:sp>
        <p:nvSpPr>
          <p:cNvPr id="484" name="Shape 484"/>
          <p:cNvSpPr/>
          <p:nvPr/>
        </p:nvSpPr>
        <p:spPr>
          <a:xfrm>
            <a:off x="10870648" y="2413378"/>
            <a:ext cx="2205222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Right Lung</a:t>
            </a:r>
          </a:p>
        </p:txBody>
      </p:sp>
      <p:sp>
        <p:nvSpPr>
          <p:cNvPr id="485" name="Shape 485"/>
          <p:cNvSpPr/>
          <p:nvPr/>
        </p:nvSpPr>
        <p:spPr>
          <a:xfrm>
            <a:off x="14529719" y="2405997"/>
            <a:ext cx="1696453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Bladder</a:t>
            </a:r>
          </a:p>
        </p:txBody>
      </p:sp>
      <p:sp>
        <p:nvSpPr>
          <p:cNvPr id="486" name="Shape 486"/>
          <p:cNvSpPr/>
          <p:nvPr/>
        </p:nvSpPr>
        <p:spPr>
          <a:xfrm>
            <a:off x="17776885" y="2401578"/>
            <a:ext cx="2350553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Mesenteric</a:t>
            </a:r>
          </a:p>
        </p:txBody>
      </p:sp>
      <p:sp>
        <p:nvSpPr>
          <p:cNvPr id="487" name="Shape 487"/>
          <p:cNvSpPr/>
          <p:nvPr/>
        </p:nvSpPr>
        <p:spPr>
          <a:xfrm>
            <a:off x="21345920" y="2413378"/>
            <a:ext cx="2327112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Aortic Arch</a:t>
            </a:r>
          </a:p>
        </p:txBody>
      </p:sp>
      <p:sp>
        <p:nvSpPr>
          <p:cNvPr id="488" name="Shape 488"/>
          <p:cNvSpPr/>
          <p:nvPr/>
        </p:nvSpPr>
        <p:spPr>
          <a:xfrm>
            <a:off x="628735" y="5927277"/>
            <a:ext cx="1356679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Hilum</a:t>
            </a:r>
          </a:p>
        </p:txBody>
      </p:sp>
      <p:sp>
        <p:nvSpPr>
          <p:cNvPr id="489" name="Shape 489"/>
          <p:cNvSpPr/>
          <p:nvPr/>
        </p:nvSpPr>
        <p:spPr>
          <a:xfrm>
            <a:off x="7551765" y="5954157"/>
            <a:ext cx="1914114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Pancreas</a:t>
            </a:r>
          </a:p>
        </p:txBody>
      </p:sp>
      <p:sp>
        <p:nvSpPr>
          <p:cNvPr id="490" name="Shape 490"/>
          <p:cNvSpPr/>
          <p:nvPr/>
        </p:nvSpPr>
        <p:spPr>
          <a:xfrm>
            <a:off x="10526424" y="5954157"/>
            <a:ext cx="3025637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Mediastinal LN</a:t>
            </a:r>
          </a:p>
        </p:txBody>
      </p:sp>
      <p:sp>
        <p:nvSpPr>
          <p:cNvPr id="491" name="Shape 491"/>
          <p:cNvSpPr/>
          <p:nvPr/>
        </p:nvSpPr>
        <p:spPr>
          <a:xfrm>
            <a:off x="14689117" y="5962679"/>
            <a:ext cx="1706276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Adrenal</a:t>
            </a:r>
          </a:p>
        </p:txBody>
      </p:sp>
      <p:sp>
        <p:nvSpPr>
          <p:cNvPr id="492" name="Shape 492"/>
          <p:cNvSpPr/>
          <p:nvPr/>
        </p:nvSpPr>
        <p:spPr>
          <a:xfrm>
            <a:off x="18729542" y="5979143"/>
            <a:ext cx="849918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Rib</a:t>
            </a:r>
          </a:p>
        </p:txBody>
      </p:sp>
      <p:sp>
        <p:nvSpPr>
          <p:cNvPr id="493" name="Shape 493"/>
          <p:cNvSpPr/>
          <p:nvPr/>
        </p:nvSpPr>
        <p:spPr>
          <a:xfrm>
            <a:off x="21522655" y="5954157"/>
            <a:ext cx="1911435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Pelvic LN</a:t>
            </a:r>
          </a:p>
        </p:txBody>
      </p:sp>
      <p:sp>
        <p:nvSpPr>
          <p:cNvPr id="494" name="Shape 494"/>
          <p:cNvSpPr/>
          <p:nvPr/>
        </p:nvSpPr>
        <p:spPr>
          <a:xfrm>
            <a:off x="544546" y="9667522"/>
            <a:ext cx="214182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Paraaortic</a:t>
            </a:r>
          </a:p>
        </p:txBody>
      </p:sp>
      <p:sp>
        <p:nvSpPr>
          <p:cNvPr id="495" name="Shape 495"/>
          <p:cNvSpPr/>
          <p:nvPr/>
        </p:nvSpPr>
        <p:spPr>
          <a:xfrm>
            <a:off x="4433986" y="9667522"/>
            <a:ext cx="1142589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Liver</a:t>
            </a:r>
          </a:p>
        </p:txBody>
      </p:sp>
      <p:sp>
        <p:nvSpPr>
          <p:cNvPr id="496" name="Shape 496"/>
          <p:cNvSpPr/>
          <p:nvPr/>
        </p:nvSpPr>
        <p:spPr>
          <a:xfrm>
            <a:off x="8035557" y="9667522"/>
            <a:ext cx="993910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Iliac</a:t>
            </a:r>
          </a:p>
        </p:txBody>
      </p:sp>
      <p:sp>
        <p:nvSpPr>
          <p:cNvPr id="497" name="Shape 497"/>
          <p:cNvSpPr/>
          <p:nvPr/>
        </p:nvSpPr>
        <p:spPr>
          <a:xfrm>
            <a:off x="11111414" y="9667522"/>
            <a:ext cx="1874153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Stomach</a:t>
            </a:r>
          </a:p>
        </p:txBody>
      </p:sp>
      <p:sp>
        <p:nvSpPr>
          <p:cNvPr id="498" name="Shape 498"/>
          <p:cNvSpPr/>
          <p:nvPr/>
        </p:nvSpPr>
        <p:spPr>
          <a:xfrm>
            <a:off x="7601682" y="12924882"/>
            <a:ext cx="2046274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Periaortic</a:t>
            </a:r>
          </a:p>
        </p:txBody>
      </p:sp>
      <p:sp>
        <p:nvSpPr>
          <p:cNvPr id="499" name="Shape 499"/>
          <p:cNvSpPr/>
          <p:nvPr/>
        </p:nvSpPr>
        <p:spPr>
          <a:xfrm>
            <a:off x="17412517" y="9667522"/>
            <a:ext cx="3283928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Soft Tissue Neck</a:t>
            </a:r>
          </a:p>
        </p:txBody>
      </p:sp>
      <p:sp>
        <p:nvSpPr>
          <p:cNvPr id="500" name="Shape 500"/>
          <p:cNvSpPr/>
          <p:nvPr/>
        </p:nvSpPr>
        <p:spPr>
          <a:xfrm>
            <a:off x="853394" y="12953019"/>
            <a:ext cx="1506920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Spleen</a:t>
            </a:r>
          </a:p>
        </p:txBody>
      </p:sp>
      <p:sp>
        <p:nvSpPr>
          <p:cNvPr id="501" name="Shape 501"/>
          <p:cNvSpPr/>
          <p:nvPr/>
        </p:nvSpPr>
        <p:spPr>
          <a:xfrm>
            <a:off x="14956403" y="9667106"/>
            <a:ext cx="1279437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Spine</a:t>
            </a:r>
          </a:p>
        </p:txBody>
      </p:sp>
      <p:sp>
        <p:nvSpPr>
          <p:cNvPr id="502" name="Shape 502"/>
          <p:cNvSpPr/>
          <p:nvPr/>
        </p:nvSpPr>
        <p:spPr>
          <a:xfrm>
            <a:off x="4433986" y="12943906"/>
            <a:ext cx="1327657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Colon</a:t>
            </a:r>
          </a:p>
        </p:txBody>
      </p:sp>
      <p:sp>
        <p:nvSpPr>
          <p:cNvPr id="503" name="Shape 503"/>
          <p:cNvSpPr/>
          <p:nvPr/>
        </p:nvSpPr>
        <p:spPr>
          <a:xfrm>
            <a:off x="11060370" y="12879835"/>
            <a:ext cx="2243620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Left Breast</a:t>
            </a:r>
          </a:p>
        </p:txBody>
      </p:sp>
      <p:sp>
        <p:nvSpPr>
          <p:cNvPr id="504" name="Shape 504"/>
          <p:cNvSpPr/>
          <p:nvPr/>
        </p:nvSpPr>
        <p:spPr>
          <a:xfrm>
            <a:off x="14744971" y="12872379"/>
            <a:ext cx="1797582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Prostate</a:t>
            </a:r>
          </a:p>
        </p:txBody>
      </p:sp>
      <p:sp>
        <p:nvSpPr>
          <p:cNvPr id="505" name="Shape 505"/>
          <p:cNvSpPr/>
          <p:nvPr/>
        </p:nvSpPr>
        <p:spPr>
          <a:xfrm>
            <a:off x="17271085" y="12868381"/>
            <a:ext cx="3409837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Soft Tissue Pelvis</a:t>
            </a:r>
          </a:p>
        </p:txBody>
      </p:sp>
      <p:sp>
        <p:nvSpPr>
          <p:cNvPr id="506" name="Shape 506"/>
          <p:cNvSpPr/>
          <p:nvPr/>
        </p:nvSpPr>
        <p:spPr>
          <a:xfrm>
            <a:off x="21845184" y="12849053"/>
            <a:ext cx="1676138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Rectum</a:t>
            </a:r>
          </a:p>
        </p:txBody>
      </p:sp>
      <p:pic>
        <p:nvPicPr>
          <p:cNvPr id="507" name="image14.png"/>
          <p:cNvPicPr>
            <a:picLocks noChangeAspect="1"/>
          </p:cNvPicPr>
          <p:nvPr/>
        </p:nvPicPr>
        <p:blipFill>
          <a:blip r:embed="rId25"/>
          <a:srcRect t="7847" b="9573"/>
          <a:stretch>
            <a:fillRect/>
          </a:stretch>
        </p:blipFill>
        <p:spPr>
          <a:xfrm>
            <a:off x="6797053" y="3091026"/>
            <a:ext cx="3657601" cy="3154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4.png"/>
          <p:cNvPicPr>
            <a:picLocks noChangeAspect="1"/>
          </p:cNvPicPr>
          <p:nvPr/>
        </p:nvPicPr>
        <p:blipFill>
          <a:blip r:embed="rId26"/>
          <a:srcRect t="17929" b="11869"/>
          <a:stretch>
            <a:fillRect/>
          </a:stretch>
        </p:blipFill>
        <p:spPr>
          <a:xfrm>
            <a:off x="10269298" y="-24177"/>
            <a:ext cx="3657601" cy="2559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26.png"/>
          <p:cNvPicPr>
            <a:picLocks noChangeAspect="1"/>
          </p:cNvPicPr>
          <p:nvPr/>
        </p:nvPicPr>
        <p:blipFill>
          <a:blip r:embed="rId27"/>
          <a:srcRect l="8130" r="6186"/>
          <a:stretch>
            <a:fillRect/>
          </a:stretch>
        </p:blipFill>
        <p:spPr>
          <a:xfrm>
            <a:off x="20999540" y="3189357"/>
            <a:ext cx="3411337" cy="270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image15.png"/>
          <p:cNvPicPr>
            <a:picLocks noChangeAspect="1"/>
          </p:cNvPicPr>
          <p:nvPr/>
        </p:nvPicPr>
        <p:blipFill>
          <a:blip r:embed="rId28"/>
          <a:srcRect t="9060" b="12414"/>
          <a:stretch>
            <a:fillRect/>
          </a:stretch>
        </p:blipFill>
        <p:spPr>
          <a:xfrm>
            <a:off x="-62769" y="6791434"/>
            <a:ext cx="3565504" cy="2875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10.png"/>
          <p:cNvPicPr>
            <a:picLocks noChangeAspect="1"/>
          </p:cNvPicPr>
          <p:nvPr/>
        </p:nvPicPr>
        <p:blipFill>
          <a:blip r:embed="rId29"/>
          <a:srcRect t="7143" b="20620"/>
          <a:stretch>
            <a:fillRect/>
          </a:stretch>
        </p:blipFill>
        <p:spPr>
          <a:xfrm>
            <a:off x="6828682" y="6928984"/>
            <a:ext cx="3657601" cy="2873689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Shape 512"/>
          <p:cNvSpPr/>
          <p:nvPr/>
        </p:nvSpPr>
        <p:spPr>
          <a:xfrm>
            <a:off x="3373183" y="5951269"/>
            <a:ext cx="315467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Soft Tissue ABD</a:t>
            </a:r>
          </a:p>
        </p:txBody>
      </p:sp>
      <p:sp>
        <p:nvSpPr>
          <p:cNvPr id="513" name="Shape 513"/>
          <p:cNvSpPr/>
          <p:nvPr/>
        </p:nvSpPr>
        <p:spPr>
          <a:xfrm>
            <a:off x="21666339" y="9662786"/>
            <a:ext cx="1956084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4572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Left Lung</a:t>
            </a:r>
          </a:p>
        </p:txBody>
      </p:sp>
    </p:spTree>
    <p:extLst>
      <p:ext uri="{BB962C8B-B14F-4D97-AF65-F5344CB8AC3E}">
        <p14:creationId xmlns:p14="http://schemas.microsoft.com/office/powerpoint/2010/main" val="6092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 therapy, Bragg peak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27B035-69D8-0CF0-03EF-7CF5DAD8778A}"/>
              </a:ext>
            </a:extLst>
          </p:cNvPr>
          <p:cNvSpPr>
            <a:spLocks noGrp="1"/>
          </p:cNvSpPr>
          <p:nvPr>
            <p:ph idx="3"/>
          </p:nvPr>
        </p:nvSpPr>
        <p:spPr>
          <a:xfrm>
            <a:off x="2951126" y="2620926"/>
            <a:ext cx="19413574" cy="8039100"/>
          </a:xfrm>
        </p:spPr>
        <p:txBody>
          <a:bodyPr>
            <a:normAutofit/>
          </a:bodyPr>
          <a:lstStyle/>
          <a:p>
            <a:r>
              <a:rPr lang="en-US" sz="6600" dirty="0"/>
              <a:t>Types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/>
              <a:t>Electrons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/>
              <a:t>Photons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/>
              <a:t>Protons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/>
              <a:t>Carbon Ions</a:t>
            </a:r>
          </a:p>
        </p:txBody>
      </p:sp>
      <p:pic>
        <p:nvPicPr>
          <p:cNvPr id="10" name="Picture 9" descr="A diagram of a human body&#10;&#10;Description automatically generated">
            <a:extLst>
              <a:ext uri="{FF2B5EF4-FFF2-40B4-BE49-F238E27FC236}">
                <a16:creationId xmlns:a16="http://schemas.microsoft.com/office/drawing/2014/main" id="{BBFB0798-EEAA-8D92-60A6-A1F6AF4D9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372" y="2270053"/>
            <a:ext cx="7334102" cy="4629652"/>
          </a:xfrm>
          <a:prstGeom prst="rect">
            <a:avLst/>
          </a:prstGeom>
        </p:spPr>
      </p:pic>
      <p:pic>
        <p:nvPicPr>
          <p:cNvPr id="14" name="Picture 13" descr="A diagram of a graph&#10;&#10;Description automatically generated">
            <a:extLst>
              <a:ext uri="{FF2B5EF4-FFF2-40B4-BE49-F238E27FC236}">
                <a16:creationId xmlns:a16="http://schemas.microsoft.com/office/drawing/2014/main" id="{17B1AED9-63DC-13BE-1FE7-C5651237C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371" y="7685679"/>
            <a:ext cx="7334101" cy="471568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9791EB8-FDA7-5BED-460D-BD4600E06C18}"/>
              </a:ext>
            </a:extLst>
          </p:cNvPr>
          <p:cNvSpPr/>
          <p:nvPr/>
        </p:nvSpPr>
        <p:spPr>
          <a:xfrm>
            <a:off x="10269132" y="4508202"/>
            <a:ext cx="2388781" cy="595423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0D5686A-1475-81F9-F1AE-1B5DDDDFCB9B}"/>
              </a:ext>
            </a:extLst>
          </p:cNvPr>
          <p:cNvSpPr/>
          <p:nvPr/>
        </p:nvSpPr>
        <p:spPr>
          <a:xfrm>
            <a:off x="10269132" y="10043522"/>
            <a:ext cx="2388781" cy="595423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A6CD8-FF54-6FC3-13C0-F6D94D82EAE7}"/>
              </a:ext>
            </a:extLst>
          </p:cNvPr>
          <p:cNvSpPr txBox="1"/>
          <p:nvPr/>
        </p:nvSpPr>
        <p:spPr>
          <a:xfrm>
            <a:off x="9867014" y="2414737"/>
            <a:ext cx="3125972" cy="168315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Beam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entrance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33C0E-DE69-97EB-3581-CF96DFA2956E}"/>
              </a:ext>
            </a:extLst>
          </p:cNvPr>
          <p:cNvSpPr txBox="1"/>
          <p:nvPr/>
        </p:nvSpPr>
        <p:spPr>
          <a:xfrm>
            <a:off x="9775157" y="7934960"/>
            <a:ext cx="3125972" cy="168315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Beam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entrance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72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02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A896F-955D-4750-23CA-B98E7357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with photons (X-rays,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-rays)</a:t>
            </a:r>
            <a:endParaRPr lang="en-US" dirty="0"/>
          </a:p>
        </p:txBody>
      </p:sp>
      <p:pic>
        <p:nvPicPr>
          <p:cNvPr id="5" name="Content Placeholder 4" descr="A diagram of a building&#10;&#10;Description automatically generated">
            <a:extLst>
              <a:ext uri="{FF2B5EF4-FFF2-40B4-BE49-F238E27FC236}">
                <a16:creationId xmlns:a16="http://schemas.microsoft.com/office/drawing/2014/main" id="{E34D99D4-3898-5044-57B2-FFA47057AB08}"/>
              </a:ext>
            </a:extLst>
          </p:cNvPr>
          <p:cNvPicPr>
            <a:picLocks noGrp="1" noChangeAspect="1"/>
          </p:cNvPicPr>
          <p:nvPr>
            <p:ph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b="6498"/>
          <a:stretch/>
        </p:blipFill>
        <p:spPr>
          <a:xfrm>
            <a:off x="8609379" y="2360428"/>
            <a:ext cx="7122711" cy="1135557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D0DF1E-805C-0787-3868-1AF7EABEC14F}"/>
                  </a:ext>
                </a:extLst>
              </p:cNvPr>
              <p:cNvSpPr txBox="1"/>
              <p:nvPr/>
            </p:nvSpPr>
            <p:spPr>
              <a:xfrm>
                <a:off x="17004671" y="3547379"/>
                <a:ext cx="5501250" cy="461664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Where: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𝑑𝑜𝑠𝑒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𝐼</m:t>
                          </m:r>
                        </m:e>
                        <m:sub>
                          <m: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𝐵</m:t>
                          </m:r>
                        </m:sub>
                      </m:sSub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=</m:t>
                      </m:r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𝑏𝑒𝑎𝑚</m:t>
                      </m:r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𝑐𝑢𝑟𝑟𝑒𝑛𝑡</m:t>
                      </m:r>
                    </m:oMath>
                  </m:oMathPara>
                </a14:m>
                <a:endParaRPr kumimoji="0" lang="en-US" sz="5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𝑉</m:t>
                      </m:r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=</m:t>
                      </m:r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𝑏𝑒𝑎𝑚</m:t>
                      </m:r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𝑣𝑜𝑙𝑡𝑎𝑔𝑒</m:t>
                      </m:r>
                    </m:oMath>
                  </m:oMathPara>
                </a14:m>
                <a:endParaRPr kumimoji="0" lang="en-US" sz="5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D0DF1E-805C-0787-3868-1AF7EABEC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4671" y="3547379"/>
                <a:ext cx="5501250" cy="46166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2242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3"/>
          </p:nvPr>
        </p:nvSpPr>
        <p:spPr>
          <a:xfrm>
            <a:off x="3246094" y="2219633"/>
            <a:ext cx="19413574" cy="261655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Deliver radiation to the tumor, sparing surrounding organs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“Shoot” from several angles (machine has a gantry that rotates around the patient)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Radiation sums up at </a:t>
            </a:r>
            <a:r>
              <a:rPr lang="en-US" dirty="0" err="1"/>
              <a:t>isocenter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25" y="5229179"/>
            <a:ext cx="13390087" cy="5625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559" y="5267356"/>
            <a:ext cx="7590038" cy="558745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6134735" y="11024375"/>
            <a:ext cx="7580674" cy="102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92500" lnSpcReduction="10000"/>
          </a:bodyPr>
          <a:lstStyle>
            <a:lvl1pPr marL="0" marR="0" indent="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1pPr>
            <a:lvl2pPr marL="0" marR="0" indent="3429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2pPr>
            <a:lvl3pPr marL="0" marR="0" indent="6858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3pPr>
            <a:lvl4pPr marL="0" marR="0" indent="10287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4pPr>
            <a:lvl5pPr marL="0" marR="0" indent="13716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5pPr>
            <a:lvl6pPr marL="0" marR="0" indent="17145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6pPr>
            <a:lvl7pPr marL="0" marR="0" indent="20574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7pPr>
            <a:lvl8pPr marL="0" marR="0" indent="24003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8pPr>
            <a:lvl9pPr marL="0" marR="0" indent="27432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9pPr>
          </a:lstStyle>
          <a:p>
            <a:pPr hangingPunct="1"/>
            <a:r>
              <a:rPr lang="en-US" dirty="0"/>
              <a:t>Courtesy U Wisconsin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655CAE-8A7E-7449-C415-06807F90A425}"/>
              </a:ext>
            </a:extLst>
          </p:cNvPr>
          <p:cNvSpPr txBox="1">
            <a:spLocks/>
          </p:cNvSpPr>
          <p:nvPr/>
        </p:nvSpPr>
        <p:spPr>
          <a:xfrm>
            <a:off x="9029745" y="10812282"/>
            <a:ext cx="5513535" cy="1308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1pPr>
            <a:lvl2pPr marL="0" marR="0" indent="3429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2pPr>
            <a:lvl3pPr marL="0" marR="0" indent="6858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3pPr>
            <a:lvl4pPr marL="0" marR="0" indent="10287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4pPr>
            <a:lvl5pPr marL="0" marR="0" indent="13716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5pPr>
            <a:lvl6pPr marL="0" marR="0" indent="17145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6pPr>
            <a:lvl7pPr marL="0" marR="0" indent="20574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7pPr>
            <a:lvl8pPr marL="0" marR="0" indent="24003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8pPr>
            <a:lvl9pPr marL="0" marR="0" indent="27432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9pPr>
          </a:lstStyle>
          <a:p>
            <a:pPr hangingPunct="1"/>
            <a:r>
              <a:rPr lang="en-US" b="1" dirty="0"/>
              <a:t>Isodose contours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286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Seeing, It’s the unfair advantage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xfrm>
            <a:off x="23302458" y="12915900"/>
            <a:ext cx="342653" cy="5462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1152129" y="2763720"/>
            <a:ext cx="7637910" cy="541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defRPr sz="4000">
                <a:solidFill>
                  <a:srgbClr val="EBEBEB"/>
                </a:solidFill>
                <a:latin typeface="Euphemia UCAS"/>
                <a:ea typeface="Euphemia UCAS"/>
                <a:cs typeface="Euphemia UCAS"/>
                <a:sym typeface="Euphemia UCAS"/>
              </a:defRPr>
            </a:pPr>
            <a:r>
              <a:rPr sz="4800" dirty="0"/>
              <a:t>Surgeons cut open patients and see all of the motion and treat around it</a:t>
            </a:r>
          </a:p>
          <a:p>
            <a:pPr algn="l" defTabSz="457200">
              <a:defRPr sz="4000">
                <a:solidFill>
                  <a:srgbClr val="EBEBEB"/>
                </a:solidFill>
                <a:latin typeface="Euphemia UCAS"/>
                <a:ea typeface="Euphemia UCAS"/>
                <a:cs typeface="Euphemia UCAS"/>
                <a:sym typeface="Euphemia UCAS"/>
              </a:defRPr>
            </a:pPr>
            <a:endParaRPr sz="4800" dirty="0"/>
          </a:p>
          <a:p>
            <a:pPr algn="l" defTabSz="457200">
              <a:defRPr sz="4000">
                <a:solidFill>
                  <a:srgbClr val="EBEBEB"/>
                </a:solidFill>
                <a:latin typeface="Euphemia UCAS"/>
                <a:ea typeface="Euphemia UCAS"/>
                <a:cs typeface="Euphemia UCAS"/>
                <a:sym typeface="Euphemia UCAS"/>
              </a:defRPr>
            </a:pPr>
            <a:r>
              <a:rPr sz="4800" dirty="0"/>
              <a:t>Radiation oncologist </a:t>
            </a:r>
            <a:r>
              <a:rPr lang="en-US" sz="4800" dirty="0"/>
              <a:t>need to see the motion in real time</a:t>
            </a:r>
            <a:endParaRPr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663F4-EF3F-BFCE-4601-BFD460C16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081" y="3580236"/>
            <a:ext cx="11603296" cy="77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3896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techniques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58" y="3959404"/>
            <a:ext cx="9064577" cy="52849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719" y="3959403"/>
            <a:ext cx="7758119" cy="528494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54258" y="2292795"/>
            <a:ext cx="9241559" cy="102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1pPr>
            <a:lvl2pPr marL="0" marR="0" indent="3429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2pPr>
            <a:lvl3pPr marL="0" marR="0" indent="6858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3pPr>
            <a:lvl4pPr marL="0" marR="0" indent="10287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4pPr>
            <a:lvl5pPr marL="0" marR="0" indent="13716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5pPr>
            <a:lvl6pPr marL="0" marR="0" indent="17145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6pPr>
            <a:lvl7pPr marL="0" marR="0" indent="20574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7pPr>
            <a:lvl8pPr marL="0" marR="0" indent="24003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8pPr>
            <a:lvl9pPr marL="0" marR="0" indent="27432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9pPr>
          </a:lstStyle>
          <a:p>
            <a:pPr hangingPunct="1"/>
            <a:r>
              <a:rPr lang="en-US" b="1" dirty="0"/>
              <a:t>CT</a:t>
            </a:r>
            <a:r>
              <a:rPr lang="en-US" dirty="0"/>
              <a:t> (Computerized Tomography)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894954" y="2328437"/>
            <a:ext cx="10316112" cy="102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1pPr>
            <a:lvl2pPr marL="0" marR="0" indent="3429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2pPr>
            <a:lvl3pPr marL="0" marR="0" indent="6858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3pPr>
            <a:lvl4pPr marL="0" marR="0" indent="10287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4pPr>
            <a:lvl5pPr marL="0" marR="0" indent="13716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5pPr>
            <a:lvl6pPr marL="0" marR="0" indent="17145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6pPr>
            <a:lvl7pPr marL="0" marR="0" indent="20574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7pPr>
            <a:lvl8pPr marL="0" marR="0" indent="24003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8pPr>
            <a:lvl9pPr marL="0" marR="0" indent="27432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9pPr>
          </a:lstStyle>
          <a:p>
            <a:pPr hangingPunct="1"/>
            <a:r>
              <a:rPr lang="en-US" sz="4400" b="1" dirty="0"/>
              <a:t>MRI</a:t>
            </a:r>
            <a:r>
              <a:rPr lang="en-US" sz="4400" dirty="0"/>
              <a:t> (Magnetic Resonance Imaging)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36231" y="4266046"/>
            <a:ext cx="2949677" cy="913711"/>
          </a:xfrm>
          <a:prstGeom prst="rect">
            <a:avLst/>
          </a:prstGeom>
          <a:noFill/>
          <a:ln w="635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Bladder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36229" y="6145018"/>
            <a:ext cx="2949677" cy="913711"/>
          </a:xfrm>
          <a:prstGeom prst="rect">
            <a:avLst/>
          </a:prstGeom>
          <a:noFill/>
          <a:ln w="635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Prostate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736228" y="8023990"/>
            <a:ext cx="2949677" cy="913711"/>
          </a:xfrm>
          <a:prstGeom prst="rect">
            <a:avLst/>
          </a:prstGeom>
          <a:noFill/>
          <a:ln w="635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Rectum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15980262" y="4722902"/>
            <a:ext cx="4755969" cy="1648401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>
            <a:off x="15980263" y="6601874"/>
            <a:ext cx="4755966" cy="517557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 flipV="1">
            <a:off x="15980265" y="7761298"/>
            <a:ext cx="4755963" cy="719548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11894953" y="9001066"/>
            <a:ext cx="7580674" cy="102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92500" lnSpcReduction="10000"/>
          </a:bodyPr>
          <a:lstStyle>
            <a:lvl1pPr marL="0" marR="0" indent="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1pPr>
            <a:lvl2pPr marL="0" marR="0" indent="3429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2pPr>
            <a:lvl3pPr marL="0" marR="0" indent="6858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3pPr>
            <a:lvl4pPr marL="0" marR="0" indent="10287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4pPr>
            <a:lvl5pPr marL="0" marR="0" indent="13716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5pPr>
            <a:lvl6pPr marL="0" marR="0" indent="17145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6pPr>
            <a:lvl7pPr marL="0" marR="0" indent="20574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7pPr>
            <a:lvl8pPr marL="0" marR="0" indent="24003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8pPr>
            <a:lvl9pPr marL="0" marR="0" indent="27432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9pPr>
          </a:lstStyle>
          <a:p>
            <a:pPr hangingPunct="1"/>
            <a:r>
              <a:rPr lang="en-US" dirty="0"/>
              <a:t>Courtesy Wash U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1894953" y="9986665"/>
            <a:ext cx="10316113" cy="102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92500" lnSpcReduction="10000"/>
          </a:bodyPr>
          <a:lstStyle>
            <a:lvl1pPr marL="0" marR="0" indent="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1pPr>
            <a:lvl2pPr marL="0" marR="0" indent="3429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2pPr>
            <a:lvl3pPr marL="0" marR="0" indent="6858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3pPr>
            <a:lvl4pPr marL="0" marR="0" indent="10287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4pPr>
            <a:lvl5pPr marL="0" marR="0" indent="1371600" algn="l" defTabSz="5461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5pPr>
            <a:lvl6pPr marL="0" marR="0" indent="17145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6pPr>
            <a:lvl7pPr marL="0" marR="0" indent="20574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7pPr>
            <a:lvl8pPr marL="0" marR="0" indent="24003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8pPr>
            <a:lvl9pPr marL="0" marR="0" indent="2743200" algn="l" defTabSz="5461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D6D6D6"/>
                </a:solidFill>
                <a:uFillTx/>
                <a:latin typeface="Euphemia UCAS"/>
                <a:ea typeface="Euphemia UCAS"/>
                <a:cs typeface="Euphemia UCAS"/>
                <a:sym typeface="Euphemia UCAS"/>
              </a:defRPr>
            </a:lvl9pPr>
          </a:lstStyle>
          <a:p>
            <a:pPr hangingPunct="1"/>
            <a:r>
              <a:rPr lang="en-US" b="1" dirty="0"/>
              <a:t>No radiation delivered when imaging!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13859" y="11197261"/>
            <a:ext cx="7765407" cy="1806263"/>
          </a:xfrm>
          <a:prstGeom prst="rect">
            <a:avLst/>
          </a:prstGeom>
          <a:noFill/>
          <a:ln w="635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ViewRay integrates </a:t>
            </a:r>
            <a:r>
              <a:rPr lang="en-US" sz="5400" dirty="0" err="1">
                <a:solidFill>
                  <a:schemeClr val="bg1"/>
                </a:solidFill>
              </a:rPr>
              <a:t>Linac</a:t>
            </a:r>
            <a:r>
              <a:rPr lang="en-US" sz="5400" dirty="0">
                <a:solidFill>
                  <a:schemeClr val="bg1"/>
                </a:solidFill>
              </a:rPr>
              <a:t> with MRI</a:t>
            </a:r>
          </a:p>
        </p:txBody>
      </p:sp>
    </p:spTree>
    <p:extLst>
      <p:ext uri="{BB962C8B-B14F-4D97-AF65-F5344CB8AC3E}">
        <p14:creationId xmlns:p14="http://schemas.microsoft.com/office/powerpoint/2010/main" val="1862605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ViewRay Inc. established in 2004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3"/>
          </p:nvPr>
        </p:nvSpPr>
        <p:spPr/>
        <p:txBody>
          <a:bodyPr/>
          <a:lstStyle/>
          <a:p>
            <a:r>
              <a:rPr lang="en-US" dirty="0"/>
              <a:t>FDA Cobalt 60 - May 2012, first treatment January 2014 </a:t>
            </a:r>
          </a:p>
          <a:p>
            <a:endParaRPr lang="en-US" dirty="0"/>
          </a:p>
          <a:p>
            <a:r>
              <a:rPr lang="en-US" dirty="0"/>
              <a:t>FDA </a:t>
            </a:r>
            <a:r>
              <a:rPr lang="en-US" dirty="0" err="1"/>
              <a:t>Linac</a:t>
            </a:r>
            <a:r>
              <a:rPr lang="en-US" dirty="0"/>
              <a:t> - February 2017, first treatment July 2017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622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ViewRay paradigm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32" y="2725980"/>
            <a:ext cx="10459309" cy="8993050"/>
          </a:xfrm>
        </p:spPr>
      </p:pic>
      <p:sp>
        <p:nvSpPr>
          <p:cNvPr id="7" name="TextBox 6"/>
          <p:cNvSpPr txBox="1"/>
          <p:nvPr/>
        </p:nvSpPr>
        <p:spPr>
          <a:xfrm>
            <a:off x="7934630" y="5784606"/>
            <a:ext cx="1681316" cy="2698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*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2505" y="2785858"/>
            <a:ext cx="9424221" cy="2298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*</a:t>
            </a: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We can only win at the intersection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28983" y="5520969"/>
            <a:ext cx="9424221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don’t miss the target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880" y="6789625"/>
            <a:ext cx="7148426" cy="594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6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855</Words>
  <Application>Microsoft Office PowerPoint</Application>
  <PresentationFormat>Custom</PresentationFormat>
  <Paragraphs>217</Paragraphs>
  <Slides>30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Avenir Book</vt:lpstr>
      <vt:lpstr>Calibri</vt:lpstr>
      <vt:lpstr>Cambria Math</vt:lpstr>
      <vt:lpstr>Euphemia UCAS</vt:lpstr>
      <vt:lpstr>Helvetica</vt:lpstr>
      <vt:lpstr>Helvetica Light</vt:lpstr>
      <vt:lpstr>Helvetica Neue</vt:lpstr>
      <vt:lpstr>Lucida Grande</vt:lpstr>
      <vt:lpstr>Wingdings</vt:lpstr>
      <vt:lpstr>White</vt:lpstr>
      <vt:lpstr>Beams for medical treatment</vt:lpstr>
      <vt:lpstr>Outline</vt:lpstr>
      <vt:lpstr>Radiation therapy, Bragg peak</vt:lpstr>
      <vt:lpstr>Treatment with photons (X-rays, γ-rays)</vt:lpstr>
      <vt:lpstr>Radiation therapy</vt:lpstr>
      <vt:lpstr>Seeing, It’s the unfair advantage</vt:lpstr>
      <vt:lpstr>Imaging techniques</vt:lpstr>
      <vt:lpstr>ViewRay Inc. established in 2004</vt:lpstr>
      <vt:lpstr>The ViewRay paradigm</vt:lpstr>
      <vt:lpstr>PowerPoint Presentation</vt:lpstr>
      <vt:lpstr>LINAC Based Radiation System</vt:lpstr>
      <vt:lpstr>Gantry</vt:lpstr>
      <vt:lpstr>Split magnet</vt:lpstr>
      <vt:lpstr>ViewRay Linac installed in the vault</vt:lpstr>
      <vt:lpstr>Shielding the magnetic field</vt:lpstr>
      <vt:lpstr>Building concentric ferromagnetic rings we create voids in the magnetic field to shield the Linac components </vt:lpstr>
      <vt:lpstr>Magnetic Shield Technology</vt:lpstr>
      <vt:lpstr>B Field Plots in the Bucket </vt:lpstr>
      <vt:lpstr>RF Cloaking Technology</vt:lpstr>
      <vt:lpstr>PowerPoint Presentation</vt:lpstr>
      <vt:lpstr>Double Stacked Double Focused  Multi Leaves Collimators (MLC)</vt:lpstr>
      <vt:lpstr>Double Stacked Double Focused MLC</vt:lpstr>
      <vt:lpstr>Double Stacked Double Focused MLC</vt:lpstr>
      <vt:lpstr>Clinical Applications</vt:lpstr>
      <vt:lpstr>Gating with Organ Motion</vt:lpstr>
      <vt:lpstr>Day by day variations of organ distances</vt:lpstr>
      <vt:lpstr>Day by day variations of organ position</vt:lpstr>
      <vt:lpstr>Day by day variations of organ position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MRIdian by ViewRay  World’s First MRI-Guided  Radiation Therapy System   “Aligning, Adapting, &amp; Tracking Motion with Visual Clinical Confidence”</dc:title>
  <dc:creator>Massimo Dal Forno</dc:creator>
  <cp:lastModifiedBy>Massimo</cp:lastModifiedBy>
  <cp:revision>117</cp:revision>
  <dcterms:modified xsi:type="dcterms:W3CDTF">2023-07-20T19:43:02Z</dcterms:modified>
</cp:coreProperties>
</file>