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09" r:id="rId2"/>
    <p:sldId id="318" r:id="rId3"/>
    <p:sldId id="336" r:id="rId4"/>
    <p:sldId id="353" r:id="rId5"/>
    <p:sldId id="355" r:id="rId6"/>
    <p:sldId id="356" r:id="rId7"/>
    <p:sldId id="362" r:id="rId8"/>
    <p:sldId id="368" r:id="rId9"/>
    <p:sldId id="358" r:id="rId10"/>
    <p:sldId id="359" r:id="rId11"/>
    <p:sldId id="360" r:id="rId12"/>
    <p:sldId id="326" r:id="rId13"/>
    <p:sldId id="361" r:id="rId14"/>
    <p:sldId id="363" r:id="rId15"/>
    <p:sldId id="364" r:id="rId16"/>
    <p:sldId id="365" r:id="rId17"/>
    <p:sldId id="366" r:id="rId18"/>
    <p:sldId id="367" r:id="rId19"/>
    <p:sldId id="369" r:id="rId20"/>
    <p:sldId id="340" r:id="rId21"/>
    <p:sldId id="3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7A7"/>
    <a:srgbClr val="FF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22" autoAdjust="0"/>
    <p:restoredTop sz="96408" autoAdjust="0"/>
  </p:normalViewPr>
  <p:slideViewPr>
    <p:cSldViewPr snapToGrid="0" snapToObjects="1">
      <p:cViewPr varScale="1">
        <p:scale>
          <a:sx n="108" d="100"/>
          <a:sy n="108" d="100"/>
        </p:scale>
        <p:origin x="144" y="198"/>
      </p:cViewPr>
      <p:guideLst>
        <p:guide orient="horz" pos="1608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2023-07-20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20,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July 20,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July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ti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0.pn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7.wdp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image" Target="../media/image78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0575"/>
            <a:ext cx="12192000" cy="9326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00" dirty="0"/>
              <a:t>From the Lab to your Sewage Plant </a:t>
            </a:r>
            <a:br>
              <a:rPr lang="en-US" sz="2800" dirty="0"/>
            </a:br>
            <a:r>
              <a:rPr lang="en-US" sz="2800" dirty="0"/>
              <a:t>Treating Wastewater with Electron Beam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2" y="5844219"/>
            <a:ext cx="3208124" cy="365125"/>
          </a:xfrm>
        </p:spPr>
        <p:txBody>
          <a:bodyPr/>
          <a:lstStyle/>
          <a:p>
            <a:r>
              <a:rPr lang="en-US" dirty="0"/>
              <a:t>2023-07-21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5122283"/>
            <a:ext cx="5875975" cy="75051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John Vennekate</a:t>
            </a:r>
            <a:br>
              <a:rPr lang="en-US" dirty="0"/>
            </a:br>
            <a:r>
              <a:rPr lang="en-US" dirty="0"/>
              <a:t>Center for Bright Beams – Annual Symposium</a:t>
            </a:r>
            <a:br>
              <a:rPr lang="en-US" dirty="0"/>
            </a:br>
            <a:r>
              <a:rPr lang="en-US" dirty="0"/>
              <a:t>Accelerators and Society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C119E-769F-49E5-B2B2-6E1A6815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9" y="1701130"/>
            <a:ext cx="3829050" cy="1190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9F5EE-90BA-4C70-9F5D-0A8EC8F0FCA5}"/>
              </a:ext>
            </a:extLst>
          </p:cNvPr>
          <p:cNvSpPr txBox="1"/>
          <p:nvPr/>
        </p:nvSpPr>
        <p:spPr>
          <a:xfrm>
            <a:off x="4304668" y="1987256"/>
            <a:ext cx="72727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/>
              <a:t>“[…] the laboratory’s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r>
              <a:rPr lang="en-US" sz="2000" dirty="0"/>
              <a:t> is to:</a:t>
            </a:r>
          </a:p>
          <a:p>
            <a:pPr lvl="1">
              <a:lnSpc>
                <a:spcPct val="150000"/>
              </a:lnSpc>
            </a:pPr>
            <a:r>
              <a:rPr lang="en-US" sz="1400" dirty="0"/>
              <a:t>- </a:t>
            </a:r>
            <a:r>
              <a:rPr lang="en-US" sz="1200" dirty="0"/>
              <a:t>deliver discovery-caliber research by exploring the atomic nucleus and its fundamental constituents, including precise tests of their interactions; 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apply advanced particle accelerator, detector and other technologies to develop new basic research capabilities and to address the challenges of modern society; 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- advance knowledge of science and technology through education and public outreach, and; </a:t>
            </a:r>
          </a:p>
          <a:p>
            <a:pPr lvl="1">
              <a:lnSpc>
                <a:spcPct val="150000"/>
              </a:lnSpc>
            </a:pPr>
            <a:r>
              <a:rPr lang="en-US" sz="1200" dirty="0"/>
              <a:t>- provide responsible and effective stewardship of resources.”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0DD31CA-7D27-41BC-BE98-3A3EA0CBF722}"/>
              </a:ext>
            </a:extLst>
          </p:cNvPr>
          <p:cNvSpPr txBox="1">
            <a:spLocks/>
          </p:cNvSpPr>
          <p:nvPr/>
        </p:nvSpPr>
        <p:spPr>
          <a:xfrm>
            <a:off x="411892" y="966054"/>
            <a:ext cx="11285837" cy="5507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2018 G. Ciovati et al. – design for 1 MeV &amp; 1 MW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prototype cavity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1495 MHz single-cell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cost analysis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such a compact machine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BF637-505A-45C1-A76F-B0DFC3D2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24" y="4450443"/>
            <a:ext cx="2555320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43A8A-1BB5-4880-AF09-756CEB412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2340" r="2679" b="12780"/>
          <a:stretch/>
        </p:blipFill>
        <p:spPr bwMode="auto">
          <a:xfrm>
            <a:off x="864220" y="1453969"/>
            <a:ext cx="5486400" cy="2223989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5273A5-CF22-461E-9352-26D2F2AE6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74428" y="4307435"/>
            <a:ext cx="222561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98D214-21DA-46F7-A131-AF0B2533B9A9}"/>
              </a:ext>
            </a:extLst>
          </p:cNvPr>
          <p:cNvGrpSpPr>
            <a:grpSpLocks noChangeAspect="1"/>
          </p:cNvGrpSpPr>
          <p:nvPr/>
        </p:nvGrpSpPr>
        <p:grpSpPr>
          <a:xfrm>
            <a:off x="3257554" y="1785111"/>
            <a:ext cx="5977569" cy="2117762"/>
            <a:chOff x="224717" y="2409826"/>
            <a:chExt cx="10702477" cy="383569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B98DF4-22C8-4730-BD64-19F8494B8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614" y="2442089"/>
              <a:ext cx="3923580" cy="3735036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26BF991-9756-482F-A246-DAD675606A2D}"/>
                </a:ext>
              </a:extLst>
            </p:cNvPr>
            <p:cNvSpPr/>
            <p:nvPr/>
          </p:nvSpPr>
          <p:spPr>
            <a:xfrm rot="16200000">
              <a:off x="1651466" y="983077"/>
              <a:ext cx="3835692" cy="6689190"/>
            </a:xfrm>
            <a:prstGeom prst="triangle">
              <a:avLst>
                <a:gd name="adj" fmla="val 64698"/>
              </a:avLst>
            </a:prstGeom>
            <a:solidFill>
              <a:srgbClr val="BE1D1D">
                <a:alpha val="4784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034F3A-2C19-40DC-9FDE-EE82DBFFD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32894" y="1186234"/>
            <a:ext cx="131599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72955B4-9747-4A33-8CA7-39B169A76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663451"/>
              </p:ext>
            </p:extLst>
          </p:nvPr>
        </p:nvGraphicFramePr>
        <p:xfrm>
          <a:off x="6529278" y="4486114"/>
          <a:ext cx="2235708" cy="1828800"/>
        </p:xfrm>
        <a:graphic>
          <a:graphicData uri="http://schemas.openxmlformats.org/drawingml/2006/table">
            <a:tbl>
              <a:tblPr firstRow="1" bandRow="1"/>
              <a:tblGrid>
                <a:gridCol w="1652778">
                  <a:extLst>
                    <a:ext uri="{9D8B030D-6E8A-4147-A177-3AD203B41FA5}">
                      <a16:colId xmlns:a16="http://schemas.microsoft.com/office/drawing/2014/main" val="2469305931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3796133025"/>
                    </a:ext>
                  </a:extLst>
                </a:gridCol>
              </a:tblGrid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invest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[M$]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0917"/>
                  </a:ext>
                </a:extLst>
              </a:tr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RF source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3.2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84294"/>
                  </a:ext>
                </a:extLst>
              </a:tr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SRF module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0.92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80606"/>
                  </a:ext>
                </a:extLst>
              </a:tr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injector &amp; beamline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0.32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8750"/>
                  </a:ext>
                </a:extLst>
              </a:tr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installation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2.75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522153"/>
                  </a:ext>
                </a:extLst>
              </a:tr>
              <a:tr h="183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/>
                        <a:t>total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/>
                        <a:t>7.25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2611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AB186F-1B88-47FE-AFFA-8BA751557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71276"/>
              </p:ext>
            </p:extLst>
          </p:nvPr>
        </p:nvGraphicFramePr>
        <p:xfrm>
          <a:off x="8860060" y="4484214"/>
          <a:ext cx="3078289" cy="1828800"/>
        </p:xfrm>
        <a:graphic>
          <a:graphicData uri="http://schemas.openxmlformats.org/drawingml/2006/table">
            <a:tbl>
              <a:tblPr firstRow="1" bandRow="1"/>
              <a:tblGrid>
                <a:gridCol w="1869313">
                  <a:extLst>
                    <a:ext uri="{9D8B030D-6E8A-4147-A177-3AD203B41FA5}">
                      <a16:colId xmlns:a16="http://schemas.microsoft.com/office/drawing/2014/main" val="2469305931"/>
                    </a:ext>
                  </a:extLst>
                </a:gridCol>
                <a:gridCol w="1208976">
                  <a:extLst>
                    <a:ext uri="{9D8B030D-6E8A-4147-A177-3AD203B41FA5}">
                      <a16:colId xmlns:a16="http://schemas.microsoft.com/office/drawing/2014/main" val="3796133025"/>
                    </a:ext>
                  </a:extLst>
                </a:gridCol>
              </a:tblGrid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operation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730917"/>
                  </a:ext>
                </a:extLst>
              </a:tr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req. power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2.75 MW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84294"/>
                  </a:ext>
                </a:extLst>
              </a:tr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Maintenance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145 k$/a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80606"/>
                  </a:ext>
                </a:extLst>
              </a:tr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/>
                        <a:t>opex</a:t>
                      </a:r>
                      <a:r>
                        <a:rPr lang="en-US" sz="1400" dirty="0"/>
                        <a:t> (incl. 32 % amort)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262 $/h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8750"/>
                  </a:ext>
                </a:extLst>
              </a:tr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cost per irradiation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12.75 ¢/t/</a:t>
                      </a:r>
                      <a:r>
                        <a:rPr lang="en-US" sz="1400" dirty="0" err="1"/>
                        <a:t>kGy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522153"/>
                  </a:ext>
                </a:extLst>
              </a:tr>
              <a:tr h="200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0" dirty="0"/>
                        <a:t>@ 4 </a:t>
                      </a:r>
                      <a:r>
                        <a:rPr lang="en-US" sz="1400" b="0" dirty="0" err="1"/>
                        <a:t>kGy</a:t>
                      </a:r>
                      <a:r>
                        <a:rPr lang="en-US" sz="1400" b="0" dirty="0"/>
                        <a:t> &amp; 3 </a:t>
                      </a:r>
                      <a:r>
                        <a:rPr lang="en-US" sz="1400" b="0" dirty="0" err="1"/>
                        <a:t>Mgal</a:t>
                      </a:r>
                      <a:r>
                        <a:rPr lang="en-US" sz="1400" b="0" dirty="0"/>
                        <a:t>/d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0" dirty="0"/>
                        <a:t>1930 $/</a:t>
                      </a:r>
                      <a:r>
                        <a:rPr lang="en-US" sz="1400" b="0" dirty="0" err="1"/>
                        <a:t>Mgal</a:t>
                      </a:r>
                      <a:endParaRPr lang="en-US" sz="1400" b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26115"/>
                  </a:ext>
                </a:extLst>
              </a:tr>
            </a:tbl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4FFE8537-8349-4198-B892-6CF7EBB2F64F}"/>
              </a:ext>
            </a:extLst>
          </p:cNvPr>
          <p:cNvSpPr/>
          <p:nvPr/>
        </p:nvSpPr>
        <p:spPr>
          <a:xfrm>
            <a:off x="8224933" y="4780012"/>
            <a:ext cx="484140" cy="346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457DF2-2F75-4436-BBD5-CB27D413B941}"/>
              </a:ext>
            </a:extLst>
          </p:cNvPr>
          <p:cNvSpPr txBox="1"/>
          <p:nvPr/>
        </p:nvSpPr>
        <p:spPr>
          <a:xfrm>
            <a:off x="11215226" y="6262154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51 ¢/m</a:t>
            </a:r>
            <a:r>
              <a:rPr lang="en-US" sz="1000" baseline="30000" dirty="0"/>
              <a:t>3</a:t>
            </a:r>
            <a:endParaRPr lang="en-US" sz="1000" i="1" baseline="30000" dirty="0"/>
          </a:p>
        </p:txBody>
      </p:sp>
    </p:spTree>
    <p:extLst>
      <p:ext uri="{BB962C8B-B14F-4D97-AF65-F5344CB8AC3E}">
        <p14:creationId xmlns:p14="http://schemas.microsoft.com/office/powerpoint/2010/main" val="14725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Source Development – Magnetrons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RF source is cost driver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invest </a:t>
                </a:r>
                <a:r>
                  <a:rPr lang="en-US" u="sng" dirty="0">
                    <a:latin typeface="+mn-lt"/>
                  </a:rPr>
                  <a:t>and</a:t>
                </a:r>
                <a:r>
                  <a:rPr lang="en-US" dirty="0">
                    <a:latin typeface="+mn-lt"/>
                  </a:rPr>
                  <a:t> operation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many options in accelerator world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IOTs, klystrons, SSAs </a:t>
                </a:r>
                <a:r>
                  <a:rPr lang="en-US" sz="1700" dirty="0">
                    <a:latin typeface="+mn-lt"/>
                  </a:rPr>
                  <a:t>(</a:t>
                </a:r>
                <a:r>
                  <a:rPr lang="en-US" sz="1700" i="1" dirty="0">
                    <a:latin typeface="+mn-lt"/>
                  </a:rPr>
                  <a:t>the future?</a:t>
                </a:r>
                <a:r>
                  <a:rPr lang="en-US" sz="1700" dirty="0">
                    <a:latin typeface="+mn-lt"/>
                  </a:rPr>
                  <a:t>) </a:t>
                </a:r>
                <a:r>
                  <a:rPr lang="en-US" dirty="0">
                    <a:latin typeface="+mn-lt"/>
                  </a:rPr>
                  <a:t>…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u="sng" dirty="0">
                    <a:latin typeface="+mn-lt"/>
                  </a:rPr>
                  <a:t>magnetrons</a:t>
                </a:r>
                <a:r>
                  <a:rPr lang="en-US" dirty="0">
                    <a:latin typeface="+mn-lt"/>
                  </a:rPr>
                  <a:t> best efficiency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>
                    <a:latin typeface="+mn-lt"/>
                  </a:rPr>
                  <a:t>90 % DC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RF)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long history (important role in WW2 – look it up!)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many challenges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lifetime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cheap components – </a:t>
                </a:r>
                <a:r>
                  <a:rPr lang="en-US" b="1" dirty="0">
                    <a:latin typeface="+mn-lt"/>
                  </a:rPr>
                  <a:t>915 MHz</a:t>
                </a:r>
                <a:r>
                  <a:rPr lang="en-US" dirty="0">
                    <a:latin typeface="+mn-lt"/>
                  </a:rPr>
                  <a:t> (</a:t>
                </a:r>
                <a:r>
                  <a:rPr lang="en-US" i="1" dirty="0">
                    <a:latin typeface="+mn-lt"/>
                  </a:rPr>
                  <a:t>&amp;</a:t>
                </a:r>
                <a:r>
                  <a:rPr lang="en-US" dirty="0">
                    <a:latin typeface="+mn-lt"/>
                  </a:rPr>
                  <a:t> </a:t>
                </a:r>
                <a:r>
                  <a:rPr lang="en-US" i="1" dirty="0">
                    <a:latin typeface="+mn-lt"/>
                  </a:rPr>
                  <a:t>2.45 GHz</a:t>
                </a:r>
                <a:r>
                  <a:rPr lang="en-US" dirty="0">
                    <a:latin typeface="+mn-lt"/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phase stability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combine multiple devices to reach high power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strong R&amp;D project at JLab (</a:t>
                </a:r>
                <a:r>
                  <a:rPr lang="en-US" i="1" dirty="0">
                    <a:latin typeface="+mn-lt"/>
                  </a:rPr>
                  <a:t>H. Wang</a:t>
                </a:r>
                <a:r>
                  <a:rPr lang="en-US" dirty="0">
                    <a:latin typeface="+mn-lt"/>
                  </a:rPr>
                  <a:t>) – with </a:t>
                </a:r>
                <a:r>
                  <a:rPr lang="en-US" i="1" dirty="0">
                    <a:latin typeface="+mn-lt"/>
                  </a:rPr>
                  <a:t>General Atomics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  <a:blipFill>
                <a:blip r:embed="rId2"/>
                <a:stretch>
                  <a:fillRect l="-594" b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1A40C2D-842A-468E-9360-CEC0DB0C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140" y="1251910"/>
            <a:ext cx="3034279" cy="1828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982C22-04CC-47A8-8FFC-D9B9067769C3}"/>
              </a:ext>
            </a:extLst>
          </p:cNvPr>
          <p:cNvGrpSpPr/>
          <p:nvPr/>
        </p:nvGrpSpPr>
        <p:grpSpPr>
          <a:xfrm>
            <a:off x="8518833" y="3323170"/>
            <a:ext cx="3511792" cy="3117715"/>
            <a:chOff x="8518833" y="3258515"/>
            <a:chExt cx="3511792" cy="31177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791CBC-0021-49EE-848F-0FE03C00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8833" y="3258515"/>
              <a:ext cx="2743200" cy="31177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B6B099-5B38-41A1-9DC0-1EC071C79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67508" y="5373170"/>
              <a:ext cx="1163117" cy="457200"/>
            </a:xfrm>
            <a:prstGeom prst="rect">
              <a:avLst/>
            </a:prstGeom>
          </p:spPr>
        </p:pic>
      </p:grpSp>
      <p:pic>
        <p:nvPicPr>
          <p:cNvPr id="1026" name="Picture 2" descr="Haipeng WANG | Staff Scientist | Thomas Jefferson National Accelerator  Facility, Newport News | Jefferson Lab | Accelerator R&amp;D and Operation">
            <a:extLst>
              <a:ext uri="{FF2B5EF4-FFF2-40B4-BE49-F238E27FC236}">
                <a16:creationId xmlns:a16="http://schemas.microsoft.com/office/drawing/2014/main" id="{4F6E1840-4B04-4444-BE06-4D598ED17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22" y="4790732"/>
            <a:ext cx="1097280" cy="109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FCEFD7C-B6C9-49B1-88CC-2B3A05FD916D}"/>
              </a:ext>
            </a:extLst>
          </p:cNvPr>
          <p:cNvSpPr/>
          <p:nvPr/>
        </p:nvSpPr>
        <p:spPr>
          <a:xfrm>
            <a:off x="10309477" y="1475072"/>
            <a:ext cx="995832" cy="769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37E660-65E6-49A7-8822-1D5F8337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575" y="1119224"/>
            <a:ext cx="3830544" cy="192024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7B2F128-9148-458F-961F-78686AC1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43"/>
          <a:stretch/>
        </p:blipFill>
        <p:spPr>
          <a:xfrm>
            <a:off x="820995" y="3768078"/>
            <a:ext cx="3836524" cy="2718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New Single Cell Prototype</a:t>
            </a:r>
            <a:endParaRPr lang="en-US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915 MHz magnetron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adapted frequency to benefit of magnetron technology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re-evaluated 1 MeV </a:t>
                </a:r>
                <a:r>
                  <a:rPr lang="en-US" dirty="0" err="1">
                    <a:latin typeface="+mn-lt"/>
                  </a:rPr>
                  <a:t>linac</a:t>
                </a:r>
                <a:r>
                  <a:rPr lang="en-US" dirty="0">
                    <a:latin typeface="+mn-lt"/>
                  </a:rPr>
                  <a:t> design at 915 MHz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new proof-of-concept cavity (</a:t>
                </a:r>
                <a:r>
                  <a:rPr lang="en-US" i="1" dirty="0">
                    <a:latin typeface="+mn-lt"/>
                  </a:rPr>
                  <a:t>952 MHz</a:t>
                </a:r>
                <a:r>
                  <a:rPr lang="en-US" dirty="0">
                    <a:latin typeface="+mn-lt"/>
                  </a:rPr>
                  <a:t>) in horizontal test cryostat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performed horizontal test at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0" dirty="0"/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record performance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>
                <a:latin typeface="+mn-lt"/>
              </a:rPr>
              <a:t>Treatment of “Forever Chemicals” in Wastewater with Electron Beams – J. Vennekate IPAC ‘23</a:t>
            </a:r>
            <a:endParaRPr lang="en-US" sz="1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0D03B-C9D9-4327-879D-CB8506E87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7842" y="3192632"/>
            <a:ext cx="297226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52C79-A212-4E28-81C4-B2E7D1178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652" y="2981490"/>
            <a:ext cx="2906078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2D73C-7287-4336-A8D5-F3EAFFBB5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269640" y="3877994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FACC41E-B9B2-4C7F-9418-0BEA265B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536294" y="2032902"/>
            <a:ext cx="4501661" cy="1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B2DA85E1-F097-4CED-A248-60708062E2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262" y="966054"/>
                <a:ext cx="11285837" cy="56514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6">
                  <a:lnSpc>
                    <a:spcPct val="150000"/>
                  </a:lnSpc>
                </a:pPr>
                <a:r>
                  <a:rPr lang="en-US" sz="2200" dirty="0"/>
                  <a:t>1 MeV penetration depth e</a:t>
                </a:r>
                <a:r>
                  <a:rPr lang="en-US" sz="2200" baseline="30000" dirty="0"/>
                  <a:t>-</a:t>
                </a:r>
                <a:r>
                  <a:rPr lang="en-US" sz="2200" dirty="0"/>
                  <a:t> in water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/>
                  <a:t> 3 - 4 mm</a:t>
                </a:r>
                <a:br>
                  <a:rPr lang="en-US" sz="2200" dirty="0"/>
                </a:b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200" dirty="0"/>
                  <a:t> not very practical</a:t>
                </a:r>
              </a:p>
              <a:p>
                <a:pPr lvl="6">
                  <a:lnSpc>
                    <a:spcPct val="150000"/>
                  </a:lnSpc>
                </a:pPr>
                <a:r>
                  <a:rPr lang="en-US" sz="2200" dirty="0"/>
                  <a:t>move to 10 MeV (</a:t>
                </a:r>
                <a:r>
                  <a:rPr lang="en-US" sz="2200" i="1" u="sng" dirty="0"/>
                  <a:t>remember threshold</a:t>
                </a:r>
                <a:r>
                  <a:rPr lang="en-US" sz="2200" dirty="0"/>
                  <a:t>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/>
                  <a:t> 3 - 4 cm</a:t>
                </a:r>
              </a:p>
              <a:p>
                <a:pPr lvl="6">
                  <a:lnSpc>
                    <a:spcPct val="150000"/>
                  </a:lnSpc>
                </a:pPr>
                <a:r>
                  <a:rPr lang="en-US" sz="2200" dirty="0"/>
                  <a:t>single cell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/>
                  <a:t> multi-cell cavity</a:t>
                </a:r>
                <a:br>
                  <a:rPr lang="en-US" sz="2200" dirty="0"/>
                </a:b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200" dirty="0"/>
                  <a:t> not new for SRF </a:t>
                </a:r>
                <a:r>
                  <a:rPr lang="en-US" sz="2200" u="sng" dirty="0"/>
                  <a:t>but</a:t>
                </a:r>
                <a:r>
                  <a:rPr lang="en-US" sz="2200" dirty="0"/>
                  <a:t> for CC</a:t>
                </a:r>
              </a:p>
              <a:p>
                <a:pPr lvl="6">
                  <a:lnSpc>
                    <a:spcPct val="150000"/>
                  </a:lnSpc>
                </a:pPr>
                <a:endParaRPr lang="en-US" sz="500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develop multi-cell cavity (RF parameters, FPC etc.)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&amp; update design of compact accelerator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915 MHz (magnetron)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5-cell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known performance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test CC concept with 3-cell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 in horizontal cryostat</a:t>
                </a:r>
              </a:p>
            </p:txBody>
          </p:sp>
        </mc:Choice>
        <mc:Fallback xmlns=""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B2DA85E1-F097-4CED-A248-60708062E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62" y="966054"/>
                <a:ext cx="11285837" cy="5651407"/>
              </a:xfrm>
              <a:prstGeom prst="rect">
                <a:avLst/>
              </a:prstGeom>
              <a:blipFill>
                <a:blip r:embed="rId3"/>
                <a:stretch>
                  <a:fillRect l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for 10 MeV – Multicell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DF010-8B82-4531-B891-F20FB7798B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285" b="1352"/>
          <a:stretch/>
        </p:blipFill>
        <p:spPr>
          <a:xfrm>
            <a:off x="4404056" y="4662988"/>
            <a:ext cx="83442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2FB1D-4C48-4C4B-B248-D54988FB98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2" r="-1107" b="14417"/>
          <a:stretch/>
        </p:blipFill>
        <p:spPr>
          <a:xfrm>
            <a:off x="5516655" y="4656639"/>
            <a:ext cx="181731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2DC4C26-4B2B-416E-BE33-66C4143D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4034"/>
          <a:stretch/>
        </p:blipFill>
        <p:spPr bwMode="auto">
          <a:xfrm>
            <a:off x="7612455" y="3820417"/>
            <a:ext cx="445747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originals/ae/20/af/ae20af8c3dcdd2dfbf57713db53758d0.png">
            <a:extLst>
              <a:ext uri="{FF2B5EF4-FFF2-40B4-BE49-F238E27FC236}">
                <a16:creationId xmlns:a16="http://schemas.microsoft.com/office/drawing/2014/main" id="{72A5567E-E5E9-4B78-8B5C-2642884E6F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3" y="1201999"/>
            <a:ext cx="268224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E7C4E-B01A-4228-91F7-8DF0D5B73B33}"/>
              </a:ext>
            </a:extLst>
          </p:cNvPr>
          <p:cNvSpPr txBox="1"/>
          <p:nvPr/>
        </p:nvSpPr>
        <p:spPr>
          <a:xfrm>
            <a:off x="907177" y="3226958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Buena Vista Television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4DD8E-DBB6-4E35-99B3-1F5435162B85}"/>
              </a:ext>
            </a:extLst>
          </p:cNvPr>
          <p:cNvSpPr txBox="1"/>
          <p:nvPr/>
        </p:nvSpPr>
        <p:spPr>
          <a:xfrm>
            <a:off x="1680776" y="2259572"/>
            <a:ext cx="1380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ENERGY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––––––</a:t>
            </a:r>
          </a:p>
        </p:txBody>
      </p:sp>
    </p:spTree>
    <p:extLst>
      <p:ext uri="{BB962C8B-B14F-4D97-AF65-F5344CB8AC3E}">
        <p14:creationId xmlns:p14="http://schemas.microsoft.com/office/powerpoint/2010/main" val="3497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Approaches – We’re not the only ones!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B59B0-3BFA-4EF9-A237-81AC7EE28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" r="-1"/>
          <a:stretch/>
        </p:blipFill>
        <p:spPr>
          <a:xfrm>
            <a:off x="6959697" y="966055"/>
            <a:ext cx="4196272" cy="18288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437523-5728-4E5E-A0BD-6EF75C217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85440" y="4724370"/>
            <a:ext cx="2434649" cy="2011680"/>
          </a:xfrm>
          <a:prstGeom prst="rect">
            <a:avLst/>
          </a:prstGeom>
        </p:spPr>
      </p:pic>
      <p:pic>
        <p:nvPicPr>
          <p:cNvPr id="8" name="Picture 7" descr="A model of a ship&#10;&#10;Description automatically generated with low confidence">
            <a:extLst>
              <a:ext uri="{FF2B5EF4-FFF2-40B4-BE49-F238E27FC236}">
                <a16:creationId xmlns:a16="http://schemas.microsoft.com/office/drawing/2014/main" id="{998B4080-9C98-456A-ACEA-799F595D1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" r="1784" b="9356"/>
          <a:stretch/>
        </p:blipFill>
        <p:spPr>
          <a:xfrm>
            <a:off x="7463348" y="2794855"/>
            <a:ext cx="3749329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87BFB9-4FA1-4DEB-ABE6-AFB1D074B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887" y="2851728"/>
            <a:ext cx="196346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7EAF830-387F-4A7B-8724-BC75ACF4E0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2" y="966055"/>
                <a:ext cx="11285837" cy="53816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many other developments (US &amp; beyond)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200" dirty="0">
                    <a:latin typeface="+mn-lt"/>
                  </a:rPr>
                  <a:t> G. Eremeev ICHEP’22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FNAL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650 MHz (</a:t>
                </a:r>
                <a:r>
                  <a:rPr lang="en-US" sz="2200" i="1" dirty="0">
                    <a:latin typeface="+mn-lt"/>
                  </a:rPr>
                  <a:t>motivated by PIP II</a:t>
                </a:r>
                <a:r>
                  <a:rPr lang="en-US" sz="2200" dirty="0">
                    <a:latin typeface="+mn-lt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Euclid </a:t>
                </a:r>
                <a:r>
                  <a:rPr lang="en-US" sz="2400" dirty="0" err="1">
                    <a:latin typeface="+mn-lt"/>
                  </a:rPr>
                  <a:t>Beamlabs</a:t>
                </a:r>
                <a:endParaRPr lang="en-US" sz="2400" dirty="0">
                  <a:latin typeface="+mn-lt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UED/UEM, 2W </a:t>
                </a:r>
                <a:r>
                  <a:rPr lang="en-US" sz="2200" u="sng" dirty="0">
                    <a:latin typeface="+mn-lt"/>
                  </a:rPr>
                  <a:t>SRF gun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+mn-lt"/>
                  </a:rPr>
                  <a:t>RadiaBeam</a:t>
                </a:r>
                <a:endParaRPr lang="en-US" sz="2400" dirty="0">
                  <a:latin typeface="+mn-lt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small, mobile CM, 650 MHz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200" dirty="0">
                    <a:latin typeface="+mn-lt"/>
                  </a:rPr>
                  <a:t> collab. FNAL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i="1" dirty="0">
                    <a:highlight>
                      <a:srgbClr val="FFFF00"/>
                    </a:highlight>
                    <a:latin typeface="+mn-lt"/>
                  </a:rPr>
                  <a:t>Cornell</a:t>
                </a:r>
                <a:r>
                  <a:rPr lang="en-US" sz="2400" dirty="0">
                    <a:latin typeface="+mn-lt"/>
                  </a:rPr>
                  <a:t>, IMP (China), KEK (Japan), … 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7EAF830-387F-4A7B-8724-BC75ACF4E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966055"/>
                <a:ext cx="11285837" cy="5381694"/>
              </a:xfrm>
              <a:prstGeom prst="rect">
                <a:avLst/>
              </a:prstGeom>
              <a:blipFill>
                <a:blip r:embed="rId6"/>
                <a:stretch>
                  <a:fillRect l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2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SRF @ JLab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RF source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magnetron </a:t>
                </a:r>
                <a:r>
                  <a:rPr lang="en-US" i="1" dirty="0">
                    <a:latin typeface="+mn-lt"/>
                  </a:rPr>
                  <a:t>see above (DOE Accelerator Stewardship)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injector studies (</a:t>
                </a:r>
                <a:r>
                  <a:rPr lang="en-US" i="1" dirty="0">
                    <a:latin typeface="+mn-lt"/>
                  </a:rPr>
                  <a:t>VA state funding</a:t>
                </a:r>
                <a:r>
                  <a:rPr lang="en-US" dirty="0">
                    <a:latin typeface="+mn-lt"/>
                  </a:rPr>
                  <a:t>)</a:t>
                </a:r>
                <a:endParaRPr lang="en-US" i="1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thermal connections CCR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cavity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“Graphene-Cu Hybrid Foil Thermal Straps for Conduction Cooling of SRF systems”</a:t>
                </a:r>
                <a:br>
                  <a:rPr lang="en-US" dirty="0">
                    <a:latin typeface="+mn-lt"/>
                  </a:rPr>
                </a:br>
                <a:r>
                  <a:rPr lang="en-US" dirty="0">
                    <a:latin typeface="+mn-lt"/>
                  </a:rPr>
                  <a:t>SBIR Phase II with Faraday Technology Inc. (</a:t>
                </a:r>
                <a:r>
                  <a:rPr lang="en-US" i="1" dirty="0">
                    <a:latin typeface="+mn-lt"/>
                  </a:rPr>
                  <a:t>pending</a:t>
                </a:r>
                <a:r>
                  <a:rPr lang="en-US" dirty="0">
                    <a:latin typeface="+mn-lt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beam exit window </a:t>
                </a:r>
                <a:r>
                  <a:rPr lang="en-US" i="1" dirty="0">
                    <a:latin typeface="+mn-lt"/>
                  </a:rPr>
                  <a:t>(DOE Accelerator Stewardship)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Old Dominion U (</a:t>
                </a:r>
                <a:r>
                  <a:rPr lang="en-US" i="1" dirty="0">
                    <a:latin typeface="+mn-lt"/>
                  </a:rPr>
                  <a:t>H. Baumgart, A. Elmustafa</a:t>
                </a:r>
                <a:r>
                  <a:rPr lang="en-US" dirty="0">
                    <a:latin typeface="+mn-lt"/>
                  </a:rPr>
                  <a:t>) &amp; James Madison U (</a:t>
                </a:r>
                <a:r>
                  <a:rPr lang="en-US" i="1" dirty="0">
                    <a:latin typeface="+mn-lt"/>
                  </a:rPr>
                  <a:t>S. Pendleton, L. A. Banu</a:t>
                </a:r>
                <a:r>
                  <a:rPr lang="en-US" dirty="0">
                    <a:latin typeface="+mn-lt"/>
                  </a:rPr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interface beamline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target </a:t>
                </a: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  <a:blipFill>
                <a:blip r:embed="rId2"/>
                <a:stretch>
                  <a:fillRect l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1143FE8-A428-44C5-81F6-7A336DF1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134" y="966055"/>
            <a:ext cx="1538248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B51B9-397F-4B0D-A6A1-C2A7E7E81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"/>
          <a:stretch/>
        </p:blipFill>
        <p:spPr>
          <a:xfrm>
            <a:off x="6835775" y="3367367"/>
            <a:ext cx="4294534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328DC-AC3C-4E51-A7F4-44C7B96AB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738" y="5016937"/>
            <a:ext cx="1007005" cy="1188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F28C5E-3DE2-4029-9EC6-3A08FA0DA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334" y="5016937"/>
            <a:ext cx="188638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23E87-6BA6-4CE1-8F3A-E5E7D4081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6449" y="5016937"/>
            <a:ext cx="185166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E32ADE-515F-4C6B-8598-7BCFCD8DE9C7}"/>
              </a:ext>
            </a:extLst>
          </p:cNvPr>
          <p:cNvSpPr txBox="1"/>
          <p:nvPr/>
        </p:nvSpPr>
        <p:spPr>
          <a:xfrm>
            <a:off x="10078109" y="5606189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 JMU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08033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threats to our water? – “Forever Chemicals”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158786-1BA2-45AD-805A-7CA16074643C}"/>
              </a:ext>
            </a:extLst>
          </p:cNvPr>
          <p:cNvGrpSpPr>
            <a:grpSpLocks noChangeAspect="1"/>
          </p:cNvGrpSpPr>
          <p:nvPr/>
        </p:nvGrpSpPr>
        <p:grpSpPr>
          <a:xfrm>
            <a:off x="927828" y="4518891"/>
            <a:ext cx="4922915" cy="1371600"/>
            <a:chOff x="534200" y="630496"/>
            <a:chExt cx="6790525" cy="18919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617087-1873-4AF9-A076-3B618286C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000"/>
            <a:stretch/>
          </p:blipFill>
          <p:spPr>
            <a:xfrm>
              <a:off x="534200" y="1557101"/>
              <a:ext cx="6790525" cy="5442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E24B62-C3E4-4DD8-AD18-C26C7177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925" y="630496"/>
              <a:ext cx="3761575" cy="9266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16B2A5-BDD9-4F9D-9055-EB74BD14E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025" r="17809" b="3184"/>
            <a:stretch/>
          </p:blipFill>
          <p:spPr>
            <a:xfrm>
              <a:off x="534200" y="2101399"/>
              <a:ext cx="6790525" cy="4210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A42FF-E591-4447-BFE1-072B5B0AE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19"/>
          <a:stretch/>
        </p:blipFill>
        <p:spPr>
          <a:xfrm>
            <a:off x="970883" y="967509"/>
            <a:ext cx="4241012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37478A-A84C-46D4-87E9-74DC94A60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731" y="3767309"/>
            <a:ext cx="4209293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0E3C60-8EDB-448B-AB23-7EAE8997804C}"/>
              </a:ext>
            </a:extLst>
          </p:cNvPr>
          <p:cNvSpPr txBox="1"/>
          <p:nvPr/>
        </p:nvSpPr>
        <p:spPr>
          <a:xfrm>
            <a:off x="8834324" y="6004608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HBO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9A70D3E7-D3D4-4651-82B1-23CB2F737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545"/>
          <a:stretch/>
        </p:blipFill>
        <p:spPr bwMode="auto">
          <a:xfrm>
            <a:off x="7187657" y="1074634"/>
            <a:ext cx="3857625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BD3BB4-3DA2-4043-997D-458905EB5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57" y="2907607"/>
            <a:ext cx="394772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28C854-357F-422F-9E6E-C569C511D509}"/>
              </a:ext>
            </a:extLst>
          </p:cNvPr>
          <p:cNvSpPr txBox="1"/>
          <p:nvPr/>
        </p:nvSpPr>
        <p:spPr>
          <a:xfrm>
            <a:off x="4751722" y="5984281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ebeam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help?</a:t>
            </a:r>
          </a:p>
        </p:txBody>
      </p:sp>
    </p:spTree>
    <p:extLst>
      <p:ext uri="{BB962C8B-B14F-4D97-AF65-F5344CB8AC3E}">
        <p14:creationId xmlns:p14="http://schemas.microsoft.com/office/powerpoint/2010/main" val="7885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Ebeam</a:t>
            </a:r>
            <a:r>
              <a:rPr lang="en-US" dirty="0"/>
              <a:t> Studies @ JLab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collaboration with HRSD (</a:t>
                </a:r>
                <a:r>
                  <a:rPr lang="en-US" i="1" dirty="0">
                    <a:latin typeface="+mn-lt"/>
                  </a:rPr>
                  <a:t>High R&amp;D reputation nationwide – we got lucky!</a:t>
                </a:r>
                <a:r>
                  <a:rPr lang="en-US" dirty="0">
                    <a:latin typeface="+mn-lt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existing 10 MeV machine @ JLab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UITF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1,4-dioxane (forever chemical) &amp; PFAS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br>
                  <a:rPr lang="en-US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X. Li &amp; R. Pearce – NIM A &amp; Water Science &amp; Technology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  <a:blipFill>
                <a:blip r:embed="rId2"/>
                <a:stretch>
                  <a:fillRect l="-486" b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14737D1-4D49-49BB-8809-36AF91247998}"/>
              </a:ext>
            </a:extLst>
          </p:cNvPr>
          <p:cNvGrpSpPr/>
          <p:nvPr/>
        </p:nvGrpSpPr>
        <p:grpSpPr>
          <a:xfrm>
            <a:off x="555901" y="2555150"/>
            <a:ext cx="1972271" cy="873850"/>
            <a:chOff x="555901" y="2538770"/>
            <a:chExt cx="1972271" cy="87385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34B14A9-040C-4267-9B8C-5C4D853505C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1320800" y="2538770"/>
              <a:ext cx="221237" cy="5045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361232-4E23-40CB-8E6F-A62ABE105E51}"/>
                </a:ext>
              </a:extLst>
            </p:cNvPr>
            <p:cNvSpPr txBox="1"/>
            <p:nvPr/>
          </p:nvSpPr>
          <p:spPr>
            <a:xfrm>
              <a:off x="555901" y="3043288"/>
              <a:ext cx="1972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</a:t>
              </a:r>
              <a:r>
                <a:rPr lang="en-US" u="sng" dirty="0"/>
                <a:t>er</a:t>
              </a:r>
              <a:r>
                <a:rPr lang="en-US" dirty="0"/>
                <a:t> hanging fruit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D7E5A7-2C6D-43A4-ACCD-55F228699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5" y="3533979"/>
            <a:ext cx="361430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7660075F-19B3-44D2-A216-44B907128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10444" b="9817"/>
          <a:stretch/>
        </p:blipFill>
        <p:spPr>
          <a:xfrm>
            <a:off x="5486898" y="1616575"/>
            <a:ext cx="6210831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6B3EE2-2226-4176-B4FC-38448625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57" y="3533979"/>
            <a:ext cx="384783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CCD85F-C6B6-4100-B9A3-6C99F7887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503" y="3533979"/>
            <a:ext cx="3623734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DA0827-E870-C105-FBE2-E2C0362A2DAE}"/>
              </a:ext>
            </a:extLst>
          </p:cNvPr>
          <p:cNvGrpSpPr/>
          <p:nvPr/>
        </p:nvGrpSpPr>
        <p:grpSpPr>
          <a:xfrm>
            <a:off x="2733811" y="2538770"/>
            <a:ext cx="2568780" cy="890230"/>
            <a:chOff x="2733811" y="2538770"/>
            <a:chExt cx="2568780" cy="89023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C490BA-033F-4C13-B65C-AFCCBB015149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4018201" y="2538770"/>
              <a:ext cx="280749" cy="5208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E81D68-73BB-435F-985B-63BFE82A7497}"/>
                </a:ext>
              </a:extLst>
            </p:cNvPr>
            <p:cNvSpPr txBox="1"/>
            <p:nvPr/>
          </p:nvSpPr>
          <p:spPr>
            <a:xfrm>
              <a:off x="2733811" y="3059668"/>
              <a:ext cx="256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need more power/dose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7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50726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en-US" sz="2400" i="1" dirty="0">
                    <a:latin typeface="+mn-lt"/>
                  </a:rPr>
                  <a:t>When is it going to happen?</a:t>
                </a:r>
              </a:p>
              <a:p>
                <a:pPr marL="457200" lvl="1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i="1" dirty="0">
                    <a:latin typeface="+mn-lt"/>
                  </a:rPr>
                  <a:t> We’ll get there!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2400" i="1" dirty="0"/>
                  <a:t>Self-reflection: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Ebeam</a:t>
                </a:r>
                <a:r>
                  <a:rPr lang="en-US" sz="2400" dirty="0"/>
                  <a:t> irradiation will only be one tool in the toolbox!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/>
                  <a:t> Collaboration with water treatment community important!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2400" i="1" dirty="0">
                    <a:latin typeface="+mn-lt"/>
                  </a:rPr>
                  <a:t>Why are you telling me this?</a:t>
                </a:r>
              </a:p>
              <a:p>
                <a:pPr marL="457200" lvl="1" indent="0">
                  <a:lnSpc>
                    <a:spcPct val="16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>
                    <a:latin typeface="+mn-lt"/>
                  </a:rPr>
                  <a:t> JLab mission!</a:t>
                </a:r>
                <a:br>
                  <a:rPr lang="en-US" sz="2400" dirty="0">
                    <a:latin typeface="+mn-lt"/>
                  </a:rPr>
                </a:br>
                <a:r>
                  <a:rPr lang="en-US" sz="2400" dirty="0">
                    <a:latin typeface="+mn-lt"/>
                  </a:rPr>
                  <a:t>	&amp; You’re the taxpayer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+mn-lt"/>
                  </a:rPr>
                  <a:t> We’re doing this for you!</a:t>
                </a:r>
              </a:p>
              <a:p>
                <a:pPr marL="457200" lvl="1" indent="0">
                  <a:lnSpc>
                    <a:spcPct val="160000"/>
                  </a:lnSpc>
                  <a:buNone/>
                </a:pPr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400" dirty="0">
                    <a:latin typeface="+mn-lt"/>
                  </a:rPr>
                  <a:t> We need you/young talent to help us push this!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507261"/>
              </a:xfrm>
              <a:blipFill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4F7C2E2-C63D-45DD-95A5-D21367B44537}"/>
              </a:ext>
            </a:extLst>
          </p:cNvPr>
          <p:cNvGrpSpPr>
            <a:grpSpLocks noChangeAspect="1"/>
          </p:cNvGrpSpPr>
          <p:nvPr/>
        </p:nvGrpSpPr>
        <p:grpSpPr>
          <a:xfrm>
            <a:off x="8875492" y="3429000"/>
            <a:ext cx="2628734" cy="2194560"/>
            <a:chOff x="8033017" y="4077196"/>
            <a:chExt cx="2041285" cy="16789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18746-A433-483A-ADB7-B06DA806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3017" y="4077196"/>
              <a:ext cx="2041285" cy="1678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0DDE6F-C463-4E2F-BBBD-284D79A94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0501" l="831" r="96758">
                          <a14:foregroundMark x1="7897" y1="37651" x2="9559" y2="32297"/>
                          <a14:foregroundMark x1="9643" y1="39378" x2="2660" y2="27979"/>
                          <a14:foregroundMark x1="3159" y1="25043" x2="8146" y2="29534"/>
                          <a14:foregroundMark x1="3408" y1="28497" x2="1247" y2="24352"/>
                          <a14:foregroundMark x1="83874" y1="78929" x2="96924" y2="90501"/>
                          <a14:foregroundMark x1="3159" y1="21762" x2="914" y2="31779"/>
                          <a14:foregroundMark x1="42727" y1="11054" x2="29011" y2="10017"/>
                          <a14:foregroundMark x1="39401" y1="11744" x2="32003" y2="3454"/>
                          <a14:foregroundMark x1="1663" y1="26079" x2="914" y2="250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62219" y="4331654"/>
              <a:ext cx="1709880" cy="8229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6406D0-F802-4C70-8B98-CBBE775B0B1B}"/>
              </a:ext>
            </a:extLst>
          </p:cNvPr>
          <p:cNvGrpSpPr/>
          <p:nvPr/>
        </p:nvGrpSpPr>
        <p:grpSpPr>
          <a:xfrm>
            <a:off x="5909250" y="683597"/>
            <a:ext cx="5932488" cy="1629674"/>
            <a:chOff x="655638" y="2349500"/>
            <a:chExt cx="6259512" cy="1858963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477316C1-6D87-41DE-8120-A661F729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38" y="2349500"/>
              <a:ext cx="6259512" cy="185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9F9B358D-E92C-46BF-ACA1-38A453F90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638" y="2941118"/>
              <a:ext cx="616898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SRF accelerator in WWTP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1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537119CC-ABCE-4EC3-9AE5-E4F452B495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0262" y="966055"/>
                <a:ext cx="11285837" cy="55072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60000"/>
                  </a:lnSpc>
                </a:pPr>
                <a:r>
                  <a:rPr lang="en-US" sz="2400" dirty="0">
                    <a:latin typeface="+mn-lt"/>
                  </a:rPr>
                  <a:t>Great times to be in SRF!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400" dirty="0">
                    <a:latin typeface="+mn-lt"/>
                  </a:rPr>
                  <a:t> Everybody is hiring!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latin typeface="+mn-lt"/>
                  </a:rPr>
                  <a:t> many interesting projects &amp; positions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2400" dirty="0">
                    <a:latin typeface="+mn-lt"/>
                  </a:rPr>
                  <a:t>Why </a:t>
                </a:r>
                <a:r>
                  <a:rPr lang="en-US" sz="2400" dirty="0" err="1">
                    <a:latin typeface="+mn-lt"/>
                  </a:rPr>
                  <a:t>JLab</a:t>
                </a:r>
                <a:r>
                  <a:rPr lang="en-US" sz="2400" dirty="0">
                    <a:latin typeface="+mn-lt"/>
                  </a:rPr>
                  <a:t>/VA?</a:t>
                </a:r>
              </a:p>
              <a:p>
                <a:pPr marL="285750" lvl="1" indent="-171450">
                  <a:lnSpc>
                    <a:spcPct val="160000"/>
                  </a:lnSpc>
                </a:pPr>
                <a:r>
                  <a:rPr lang="en-US" sz="2200" dirty="0" err="1">
                    <a:latin typeface="+mn-lt"/>
                  </a:rPr>
                  <a:t>JLab</a:t>
                </a:r>
                <a:r>
                  <a:rPr lang="en-US" sz="2200" dirty="0">
                    <a:latin typeface="+mn-lt"/>
                  </a:rPr>
                  <a:t> i.e. CEBAF basically spinoff of Cornell</a:t>
                </a:r>
              </a:p>
              <a:p>
                <a:pPr marL="285750" lvl="2" indent="-171450">
                  <a:lnSpc>
                    <a:spcPct val="160000"/>
                  </a:lnSpc>
                  <a:buNone/>
                </a:pPr>
                <a:r>
                  <a:rPr lang="en-US" sz="2000" b="0" dirty="0"/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formed SRF institute “2</a:t>
                </a:r>
                <a:r>
                  <a:rPr lang="en-US" sz="2000" baseline="30000" dirty="0">
                    <a:latin typeface="+mn-lt"/>
                  </a:rPr>
                  <a:t>nd</a:t>
                </a:r>
                <a:r>
                  <a:rPr lang="en-US" sz="2000" dirty="0">
                    <a:latin typeface="+mn-lt"/>
                  </a:rPr>
                  <a:t> to none”</a:t>
                </a:r>
              </a:p>
              <a:p>
                <a:pPr marL="285750" lvl="1" indent="-171450">
                  <a:lnSpc>
                    <a:spcPct val="160000"/>
                  </a:lnSpc>
                </a:pPr>
                <a:r>
                  <a:rPr lang="en-US" sz="2200" dirty="0">
                    <a:latin typeface="+mn-lt"/>
                  </a:rPr>
                  <a:t>We got mountains!</a:t>
                </a:r>
              </a:p>
              <a:p>
                <a:pPr marL="285750" lvl="1" indent="-171450">
                  <a:lnSpc>
                    <a:spcPct val="160000"/>
                  </a:lnSpc>
                </a:pPr>
                <a:r>
                  <a:rPr lang="en-US" sz="2200" dirty="0">
                    <a:latin typeface="+mn-lt"/>
                  </a:rPr>
                  <a:t>We got beaches!</a:t>
                </a:r>
              </a:p>
              <a:p>
                <a:pPr marL="285750" lvl="1" indent="-171450">
                  <a:lnSpc>
                    <a:spcPct val="160000"/>
                  </a:lnSpc>
                </a:pPr>
                <a:r>
                  <a:rPr lang="en-US" sz="2000" dirty="0">
                    <a:latin typeface="+mn-lt"/>
                  </a:rPr>
                  <a:t>We got Wegmans!</a:t>
                </a:r>
              </a:p>
              <a:p>
                <a:pPr marL="285750" lvl="1" indent="-171450">
                  <a:lnSpc>
                    <a:spcPct val="160000"/>
                  </a:lnSpc>
                </a:pPr>
                <a:r>
                  <a:rPr lang="en-US" sz="2000" dirty="0">
                    <a:latin typeface="+mn-lt"/>
                  </a:rPr>
                  <a:t>Did I mention Costco? (</a:t>
                </a:r>
                <a:r>
                  <a:rPr lang="en-US" sz="2000" i="1" dirty="0">
                    <a:latin typeface="+mn-lt"/>
                  </a:rPr>
                  <a:t>Just across the street!!</a:t>
                </a:r>
                <a:r>
                  <a:rPr lang="en-US" sz="2000" dirty="0">
                    <a:latin typeface="+mn-lt"/>
                  </a:rPr>
                  <a:t>)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2400" dirty="0">
                    <a:latin typeface="+mn-lt"/>
                  </a:rPr>
                  <a:t>EIC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400" dirty="0">
                    <a:latin typeface="+mn-lt"/>
                  </a:rPr>
                  <a:t> “next, big thing” – all SRF @ </a:t>
                </a:r>
                <a:r>
                  <a:rPr lang="en-US" sz="2400" dirty="0" err="1">
                    <a:latin typeface="+mn-lt"/>
                  </a:rPr>
                  <a:t>JLab</a:t>
                </a:r>
                <a:endParaRPr lang="en-US" sz="2400" dirty="0">
                  <a:latin typeface="+mn-lt"/>
                </a:endParaRPr>
              </a:p>
              <a:p>
                <a:pPr marL="0" indent="0" defTabSz="228600">
                  <a:lnSpc>
                    <a:spcPct val="160000"/>
                  </a:lnSpc>
                  <a:buNone/>
                </a:pPr>
                <a:r>
                  <a:rPr lang="en-US" sz="1800" b="0" dirty="0"/>
                  <a:t>	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1800" dirty="0">
                    <a:latin typeface="+mn-lt"/>
                  </a:rPr>
                  <a:t> jlab.org/recruiting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1800" dirty="0">
                    <a:latin typeface="+mn-lt"/>
                  </a:rPr>
                  <a:t> recruiting@jlab.org (</a:t>
                </a:r>
                <a:r>
                  <a:rPr lang="en-US" sz="1800" i="1" dirty="0">
                    <a:latin typeface="+mn-lt"/>
                  </a:rPr>
                  <a:t>Vennekate@jlab.org</a:t>
                </a:r>
                <a:r>
                  <a:rPr lang="en-US" sz="1800" dirty="0">
                    <a:latin typeface="+mn-lt"/>
                  </a:rPr>
                  <a:t>)</a:t>
                </a:r>
              </a:p>
              <a:p>
                <a:pPr>
                  <a:lnSpc>
                    <a:spcPct val="160000"/>
                  </a:lnSpc>
                </a:pPr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537119CC-ABCE-4EC3-9AE5-E4F452B49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62" y="966055"/>
                <a:ext cx="11285837" cy="5507261"/>
              </a:xfrm>
              <a:prstGeom prst="rect">
                <a:avLst/>
              </a:prstGeom>
              <a:blipFill>
                <a:blip r:embed="rId2"/>
                <a:stretch>
                  <a:fillRect l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4DE676B-8F78-4673-A848-2B964982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 Pitch – Come to </a:t>
            </a:r>
            <a:r>
              <a:rPr lang="en-US" dirty="0" err="1"/>
              <a:t>JLab</a:t>
            </a:r>
            <a:r>
              <a:rPr lang="en-US" dirty="0"/>
              <a:t>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A5A2C-33BF-4166-831F-4D8C9CFC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8BB57CA-F48C-462F-BF8E-AC745E57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5CC05E-458B-4020-AAB5-62DA5E8AE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275" t="10270" r="23328" b="12753"/>
          <a:stretch/>
        </p:blipFill>
        <p:spPr>
          <a:xfrm>
            <a:off x="7837364" y="4832445"/>
            <a:ext cx="2097222" cy="1371600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AAB3BD-8923-4707-A37B-FE2179F0D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333" r="89778">
                        <a14:foregroundMark x1="10667" y1="31111" x2="31556" y2="40444"/>
                        <a14:foregroundMark x1="31556" y1="40444" x2="53333" y2="33778"/>
                        <a14:foregroundMark x1="53333" y1="33778" x2="77778" y2="40000"/>
                        <a14:foregroundMark x1="77778" y1="40000" x2="53333" y2="36000"/>
                        <a14:foregroundMark x1="53333" y1="36000" x2="76444" y2="36889"/>
                        <a14:foregroundMark x1="76444" y1="36889" x2="49333" y2="35556"/>
                        <a14:foregroundMark x1="49333" y1="35556" x2="60000" y2="34222"/>
                        <a14:foregroundMark x1="74667" y1="34667" x2="85333" y2="40000"/>
                        <a14:foregroundMark x1="78667" y1="45333" x2="84444" y2="39111"/>
                        <a14:foregroundMark x1="70222" y1="32889" x2="48444" y2="32000"/>
                        <a14:foregroundMark x1="69778" y1="51111" x2="65778" y2="48889"/>
                        <a14:foregroundMark x1="50222" y1="51111" x2="42222" y2="56000"/>
                        <a14:foregroundMark x1="31111" y1="62667" x2="25333" y2="62222"/>
                        <a14:foregroundMark x1="24444" y1="48000" x2="25778" y2="58667"/>
                        <a14:foregroundMark x1="25778" y1="42667" x2="29333" y2="30222"/>
                        <a14:foregroundMark x1="28889" y1="34222" x2="35556" y2="34222"/>
                        <a14:foregroundMark x1="35556" y1="32889" x2="35556" y2="30222"/>
                        <a14:foregroundMark x1="73778" y1="66667" x2="65778" y2="64444"/>
                        <a14:foregroundMark x1="70667" y1="70222" x2="70222" y2="67556"/>
                        <a14:foregroundMark x1="69778" y1="72889" x2="75556" y2="71111"/>
                        <a14:foregroundMark x1="68889" y1="73778" x2="77778" y2="72889"/>
                        <a14:foregroundMark x1="78222" y1="72889" x2="84444" y2="72889"/>
                        <a14:foregroundMark x1="84444" y1="72000" x2="83111" y2="64000"/>
                        <a14:foregroundMark x1="83111" y1="64000" x2="80889" y2="59556"/>
                        <a14:foregroundMark x1="83556" y1="58667" x2="84889" y2="67111"/>
                        <a14:foregroundMark x1="86222" y1="65778" x2="84889" y2="56889"/>
                        <a14:foregroundMark x1="85778" y1="64000" x2="86222" y2="74667"/>
                        <a14:foregroundMark x1="69333" y1="73333" x2="59556" y2="72889"/>
                        <a14:foregroundMark x1="59556" y1="71111" x2="45333" y2="72889"/>
                        <a14:foregroundMark x1="45778" y1="71111" x2="28889" y2="69778"/>
                        <a14:foregroundMark x1="31111" y1="72444" x2="40444" y2="75556"/>
                        <a14:foregroundMark x1="30667" y1="73778" x2="18222" y2="69333"/>
                        <a14:foregroundMark x1="12000" y1="32000" x2="23111" y2="34667"/>
                        <a14:foregroundMark x1="11556" y1="29333" x2="17778" y2="31111"/>
                        <a14:foregroundMark x1="22222" y1="30667" x2="33333" y2="31556"/>
                        <a14:foregroundMark x1="36000" y1="29333" x2="46222" y2="34667"/>
                        <a14:foregroundMark x1="48000" y1="31111" x2="56000" y2="31111"/>
                        <a14:foregroundMark x1="37333" y1="29778" x2="39556" y2="28889"/>
                        <a14:foregroundMark x1="25333" y1="29333" x2="39556" y2="29333"/>
                        <a14:foregroundMark x1="18222" y1="29333" x2="26222" y2="30667"/>
                        <a14:foregroundMark x1="15556" y1="30222" x2="27556" y2="31111"/>
                        <a14:foregroundMark x1="9333" y1="31111" x2="16000" y2="42667"/>
                        <a14:foregroundMark x1="79111" y1="30222" x2="88000" y2="44000"/>
                        <a14:foregroundMark x1="86222" y1="40889" x2="82222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4" t="25672" r="11186" b="26032"/>
          <a:stretch/>
        </p:blipFill>
        <p:spPr bwMode="auto">
          <a:xfrm>
            <a:off x="5424119" y="1484079"/>
            <a:ext cx="151465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F8A19E-AAB1-4487-ABD9-B4C0DCA361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097" r="11586"/>
          <a:stretch/>
        </p:blipFill>
        <p:spPr>
          <a:xfrm>
            <a:off x="8488377" y="1600200"/>
            <a:ext cx="35242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98C35E-EDFD-4132-A356-6F1A3C643C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4" t="10732"/>
          <a:stretch/>
        </p:blipFill>
        <p:spPr>
          <a:xfrm>
            <a:off x="10068626" y="4625285"/>
            <a:ext cx="1944001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8CDAE2-14CD-4234-BD49-41602A0B4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4418" y="2451456"/>
            <a:ext cx="3837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269973-F850-4F95-99D6-5EE6389296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409" t="6384" r="21526" b="5736"/>
          <a:stretch/>
        </p:blipFill>
        <p:spPr>
          <a:xfrm>
            <a:off x="3145467" y="3227154"/>
            <a:ext cx="2361075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59538E-F990-4491-A37A-8F8AD7868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7761" y="4539268"/>
            <a:ext cx="2145563" cy="1188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Environmental Applications of Accelerators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+mn-lt"/>
              </a:rPr>
              <a:t>history &amp; today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Accelerators in Science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Compact Accelerators based on Superconductivity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Technology Development at JLab and beyond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Water Irradiation Studies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Summary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3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D5C9BE5-ACC2-4C81-B9BA-7AB44277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&amp; References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86A26A0-125F-4F99-9718-8AD80E64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A8832D9B-8654-47D1-A95E-2BF1EE18A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507261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Many thanks to all our partners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General Atomics, HRSD, ODU, JMU, Faraday Tech, SHI, NCSU, FNAL, …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individuals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Bill Cooper, John </a:t>
                </a:r>
                <a:r>
                  <a:rPr lang="en-US" dirty="0" err="1">
                    <a:latin typeface="+mn-lt"/>
                  </a:rPr>
                  <a:t>Rathke</a:t>
                </a:r>
                <a:r>
                  <a:rPr lang="en-US" dirty="0">
                    <a:latin typeface="+mn-lt"/>
                  </a:rPr>
                  <a:t>, Tom </a:t>
                </a:r>
                <a:r>
                  <a:rPr lang="en-US" dirty="0" err="1">
                    <a:latin typeface="+mn-lt"/>
                  </a:rPr>
                  <a:t>Schultheiss</a:t>
                </a:r>
                <a:r>
                  <a:rPr lang="en-US" dirty="0">
                    <a:latin typeface="+mn-lt"/>
                  </a:rPr>
                  <a:t>, F. Hannon …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the JLab staff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DOE trust &amp; funding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the taxpayer!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latin typeface="+mn-lt"/>
                  </a:rPr>
                  <a:t>I apologize for all ©’s and “Courtesy of […]” I missed!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b="1" dirty="0">
                    <a:latin typeface="+mn-lt"/>
                  </a:rPr>
                  <a:t>References</a:t>
                </a:r>
                <a:r>
                  <a:rPr lang="en-US" dirty="0">
                    <a:latin typeface="+mn-lt"/>
                  </a:rPr>
                  <a:t> (</a:t>
                </a:r>
                <a:r>
                  <a:rPr lang="en-US" sz="1800" i="1" dirty="0">
                    <a:latin typeface="+mn-lt"/>
                  </a:rPr>
                  <a:t>not complete at all</a:t>
                </a:r>
                <a:r>
                  <a:rPr lang="en-US" dirty="0">
                    <a:latin typeface="+mn-lt"/>
                  </a:rPr>
                  <a:t>)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W. Cooper et al. “Treatment of Wastewater with High Energy Electron Beam Irradiation”, 1992 Wat. Sci. Tech.  </a:t>
                </a:r>
                <a:r>
                  <a:rPr lang="en-US" sz="1200" i="1" dirty="0">
                    <a:latin typeface="+mn-lt"/>
                  </a:rPr>
                  <a:t>and many, many more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G. Ciovati et al. “Design of a </a:t>
                </a:r>
                <a:r>
                  <a:rPr lang="en-US" sz="1200" dirty="0" err="1">
                    <a:latin typeface="+mn-lt"/>
                  </a:rPr>
                  <a:t>cw</a:t>
                </a:r>
                <a:r>
                  <a:rPr lang="en-US" sz="1200" dirty="0">
                    <a:latin typeface="+mn-lt"/>
                  </a:rPr>
                  <a:t>, low-energy, high-power superconducting </a:t>
                </a:r>
                <a:r>
                  <a:rPr lang="en-US" sz="1200" dirty="0" err="1">
                    <a:latin typeface="+mn-lt"/>
                  </a:rPr>
                  <a:t>linac</a:t>
                </a:r>
                <a:r>
                  <a:rPr lang="en-US" sz="1200" dirty="0">
                    <a:latin typeface="+mn-lt"/>
                  </a:rPr>
                  <a:t> for environmental applications”, Phys. Rev. A &amp; B, 2018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G. Eremeev “Worldwide industrial developments for compact accelerators based on the Nb3Sn superconducting radiofrequency (SRF) technology”, ICHEP’22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R.C. </a:t>
                </a:r>
                <a:r>
                  <a:rPr lang="en-US" sz="1200" dirty="0" err="1">
                    <a:latin typeface="+mn-lt"/>
                  </a:rPr>
                  <a:t>Dhuley</a:t>
                </a:r>
                <a:r>
                  <a:rPr lang="en-US" sz="1200" dirty="0">
                    <a:latin typeface="+mn-lt"/>
                  </a:rPr>
                  <a:t> et al. “Design of a 10 MeV, 1000 kW average power electron-beam accelerator for wastewater treatment applications”, Phys. Rev. A &amp; B, 2022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X. Li et al. “Design and commissioning of an e-beam irradiation beamline at the Upgraded Injector Test Facility at Jefferson Lab”, NIM A, 2022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R. Pearce et al. “Electron beam treatment for the removal of 1,4-dioxane in water and wastewater”, Water Science &amp; Technology, 2023</a:t>
                </a:r>
              </a:p>
              <a:p>
                <a:pPr>
                  <a:lnSpc>
                    <a:spcPct val="100000"/>
                  </a:lnSpc>
                  <a:buFontTx/>
                  <a:buChar char="-"/>
                </a:pPr>
                <a:r>
                  <a:rPr lang="en-US" sz="1200" dirty="0">
                    <a:latin typeface="+mn-lt"/>
                  </a:rPr>
                  <a:t>H. Wang “Magnetron R&amp;D Progress for High Efficiency CW RF Sources of Industrial Accelerators”, NAPAC‘22</a:t>
                </a: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A8832D9B-8654-47D1-A95E-2BF1EE18A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507261"/>
              </a:xfrm>
              <a:blipFill>
                <a:blip r:embed="rId2"/>
                <a:stretch>
                  <a:fillRect l="-702" t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682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1938" y="3120081"/>
            <a:ext cx="3208125" cy="617838"/>
          </a:xfrm>
        </p:spPr>
        <p:txBody>
          <a:bodyPr/>
          <a:lstStyle/>
          <a:p>
            <a:r>
              <a:rPr lang="en-US" dirty="0">
                <a:latin typeface="+mn-lt"/>
              </a:rPr>
              <a:t>Questions anyone?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75811D7-4351-42F3-9229-C60E7F916DAE}"/>
              </a:ext>
            </a:extLst>
          </p:cNvPr>
          <p:cNvSpPr txBox="1">
            <a:spLocks/>
          </p:cNvSpPr>
          <p:nvPr/>
        </p:nvSpPr>
        <p:spPr>
          <a:xfrm>
            <a:off x="3484075" y="647331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charset="0"/>
                <a:cs typeface="Arial" panose="020B0604020202020204" pitchFamily="34" charset="0"/>
              </a:rPr>
              <a:t>From the Lab to your Sewage Plant – J. Vennekate</a:t>
            </a:r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E5CE5E5-DCD3-4326-9DCF-E77DEAC1F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4" y="1080355"/>
                <a:ext cx="11618182" cy="53816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30188" indent="-230188">
                  <a:lnSpc>
                    <a:spcPct val="110000"/>
                  </a:lnSpc>
                </a:pPr>
                <a:r>
                  <a:rPr lang="en-US" sz="2400" dirty="0">
                    <a:latin typeface="+mn-lt"/>
                  </a:rPr>
                  <a:t>What are the remediation techniques </a:t>
                </a:r>
                <a:r>
                  <a:rPr lang="en-US" sz="2400" dirty="0" err="1">
                    <a:latin typeface="+mn-lt"/>
                  </a:rPr>
                  <a:t>ebeam</a:t>
                </a:r>
                <a:r>
                  <a:rPr lang="en-US" sz="2400" dirty="0">
                    <a:latin typeface="+mn-lt"/>
                  </a:rPr>
                  <a:t> can be</a:t>
                </a:r>
                <a:br>
                  <a:rPr lang="en-US" sz="2400" dirty="0">
                    <a:latin typeface="+mn-lt"/>
                  </a:rPr>
                </a:br>
                <a:r>
                  <a:rPr lang="en-US" sz="2400" dirty="0">
                    <a:latin typeface="+mn-lt"/>
                  </a:rPr>
                  <a:t>used for?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461963" algn="l"/>
                  </a:tabLst>
                </a:pPr>
                <a:r>
                  <a:rPr lang="en-US" sz="24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>
                    <a:latin typeface="+mn-lt"/>
                  </a:rPr>
                  <a:t> literature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461963" algn="l"/>
                  </a:tabLst>
                </a:pPr>
                <a:r>
                  <a:rPr lang="en-US" sz="24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latin typeface="+mn-lt"/>
                  </a:rPr>
                  <a:t> generate free radicals in gas/water</a:t>
                </a:r>
              </a:p>
              <a:p>
                <a:pPr marL="0" indent="0">
                  <a:lnSpc>
                    <a:spcPct val="150000"/>
                  </a:lnSpc>
                  <a:buNone/>
                  <a:tabLst>
                    <a:tab pos="461963" algn="l"/>
                  </a:tabLst>
                </a:pPr>
                <a:r>
                  <a:rPr lang="en-US" sz="2400" b="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+mn-lt"/>
                  </a:rPr>
                  <a:t>oxidants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b="1" u="sng" dirty="0">
                    <a:latin typeface="+mn-lt"/>
                  </a:rPr>
                  <a:t>and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>
                    <a:solidFill>
                      <a:srgbClr val="00B0F0"/>
                    </a:solidFill>
                    <a:latin typeface="+mn-lt"/>
                  </a:rPr>
                  <a:t>reductants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b="1" u="sng" dirty="0">
                    <a:latin typeface="+mn-lt"/>
                  </a:rPr>
                  <a:t>without</a:t>
                </a:r>
                <a:r>
                  <a:rPr lang="en-US" sz="2400" dirty="0">
                    <a:latin typeface="+mn-lt"/>
                  </a:rPr>
                  <a:t> adding chemicals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typical examples – flue gases or wastewater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i="1" dirty="0">
                    <a:latin typeface="+mn-lt"/>
                  </a:rPr>
                  <a:t>But does my water get radioactive?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b="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>
                    <a:latin typeface="+mn-lt"/>
                  </a:rPr>
                  <a:t> No – </a:t>
                </a:r>
                <a:r>
                  <a:rPr lang="en-US" sz="2400" b="1" dirty="0">
                    <a:latin typeface="+mn-lt"/>
                  </a:rPr>
                  <a:t>10 MeV </a:t>
                </a:r>
                <a:r>
                  <a:rPr lang="en-US" sz="2400" dirty="0">
                    <a:latin typeface="+mn-lt"/>
                  </a:rPr>
                  <a:t>(neutron) threshold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E5CE5E5-DCD3-4326-9DCF-E77DEAC1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4" y="1080355"/>
                <a:ext cx="11618182" cy="5381694"/>
              </a:xfrm>
              <a:prstGeom prst="rect">
                <a:avLst/>
              </a:prstGeom>
              <a:blipFill>
                <a:blip r:embed="rId2"/>
                <a:stretch>
                  <a:fillRect l="-735" t="-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Applications of Accelerators?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252DDE-868C-44C3-BFEA-EC80DC99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2784" y="4533050"/>
            <a:ext cx="2594416" cy="165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The trefoil symbol used to warn of presence of radioactive material or ionising radiation">
            <a:extLst>
              <a:ext uri="{FF2B5EF4-FFF2-40B4-BE49-F238E27FC236}">
                <a16:creationId xmlns:a16="http://schemas.microsoft.com/office/drawing/2014/main" id="{60514EA7-AB02-4107-B7C1-1D1D4DA6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332" y="5534548"/>
            <a:ext cx="620868" cy="54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26981-45F9-4915-8DDD-3F3DC23EC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1948" y="1181395"/>
            <a:ext cx="197855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0E294-A7FF-4B2C-A603-450B5790A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4123" y="1181395"/>
            <a:ext cx="2129151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D073A-ED6C-48A4-9369-429F46D6494D}"/>
              </a:ext>
            </a:extLst>
          </p:cNvPr>
          <p:cNvSpPr txBox="1"/>
          <p:nvPr/>
        </p:nvSpPr>
        <p:spPr>
          <a:xfrm>
            <a:off x="8468637" y="6199350"/>
            <a:ext cx="17027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Fox Broadcasting Company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1956C2-FF2A-43D7-83F3-95FCAAC60552}"/>
              </a:ext>
            </a:extLst>
          </p:cNvPr>
          <p:cNvSpPr/>
          <p:nvPr/>
        </p:nvSpPr>
        <p:spPr>
          <a:xfrm>
            <a:off x="4654551" y="4233547"/>
            <a:ext cx="1498600" cy="3298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7DD87A5-D414-49AB-9F6F-4FD5679B72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2" y="966055"/>
                <a:ext cx="11285837" cy="53816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Bill Cooper et al.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early 1980s – Miami Electron Beam Research Facility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studies at Virginia Key WWTP in Florida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1.5 MeV, 50 mA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+mn-lt"/>
                  </a:rPr>
                  <a:t> 75 kW machine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1989 High Voltage Environmental Applications Inc. (</a:t>
                </a:r>
                <a:r>
                  <a:rPr lang="en-US" sz="2400" i="1" dirty="0">
                    <a:latin typeface="+mn-lt"/>
                  </a:rPr>
                  <a:t>Tom Waite, Chuck </a:t>
                </a:r>
                <a:r>
                  <a:rPr lang="en-US" sz="2400" i="1" dirty="0" err="1">
                    <a:latin typeface="+mn-lt"/>
                  </a:rPr>
                  <a:t>Kurucz</a:t>
                </a:r>
                <a:r>
                  <a:rPr lang="en-US" sz="2400" i="1" dirty="0">
                    <a:latin typeface="+mn-lt"/>
                  </a:rPr>
                  <a:t>)</a:t>
                </a:r>
                <a:endParaRPr lang="en-US" sz="2400" dirty="0">
                  <a:latin typeface="+mn-lt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built mobile unit (500 kV, 40 mA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+mn-lt"/>
                  </a:rPr>
                  <a:t> 20 kW)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200" dirty="0">
                    <a:latin typeface="+mn-lt"/>
                  </a:rPr>
                  <a:t>contaminated groundwater studies at</a:t>
                </a:r>
                <a:br>
                  <a:rPr lang="en-US" sz="2200" dirty="0">
                    <a:latin typeface="+mn-lt"/>
                  </a:rPr>
                </a:br>
                <a:r>
                  <a:rPr lang="en-US" sz="2200" dirty="0">
                    <a:latin typeface="+mn-lt"/>
                  </a:rPr>
                  <a:t> Savannah River (EPA funded)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400" dirty="0">
                    <a:latin typeface="+mn-lt"/>
                  </a:rPr>
                  <a:t>Never took off in large scale…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200" dirty="0">
                    <a:latin typeface="+mn-lt"/>
                  </a:rPr>
                  <a:t>Ahead of its time? Regulations to high?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7DD87A5-D414-49AB-9F6F-4FD5679B7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966055"/>
                <a:ext cx="11285837" cy="5381694"/>
              </a:xfrm>
              <a:prstGeom prst="rect">
                <a:avLst/>
              </a:prstGeom>
              <a:blipFill>
                <a:blip r:embed="rId2"/>
                <a:stretch>
                  <a:fillRect l="-756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 in the 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090050-B957-4116-9DDC-AFCF44325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59901" y="974897"/>
            <a:ext cx="135041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4ABCB3-E0A7-49B1-ADED-9A741E657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8732" y="972185"/>
            <a:ext cx="1729038" cy="25255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DEE4B3-791D-4BE3-924B-5956F424B1F5}"/>
              </a:ext>
            </a:extLst>
          </p:cNvPr>
          <p:cNvSpPr/>
          <p:nvPr/>
        </p:nvSpPr>
        <p:spPr>
          <a:xfrm>
            <a:off x="10223362" y="3108557"/>
            <a:ext cx="876080" cy="1202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5939B56D-BF97-4DA4-8D58-DCBC018C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5" y="2205707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1F9277-7369-46B7-97C5-EDD428F4A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845" y="4431745"/>
            <a:ext cx="56443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5C788B-C045-447E-A58F-A977BC854D63}"/>
              </a:ext>
            </a:extLst>
          </p:cNvPr>
          <p:cNvSpPr txBox="1"/>
          <p:nvPr/>
        </p:nvSpPr>
        <p:spPr>
          <a:xfrm>
            <a:off x="8317417" y="6284432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pictures courtesy W. Cooper</a:t>
            </a:r>
          </a:p>
        </p:txBody>
      </p:sp>
    </p:spTree>
    <p:extLst>
      <p:ext uri="{BB962C8B-B14F-4D97-AF65-F5344CB8AC3E}">
        <p14:creationId xmlns:p14="http://schemas.microsoft.com/office/powerpoint/2010/main" val="7778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D8783D-78FD-4B68-95BD-0A35766DAB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Fast Forward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Ebeam</a:t>
                </a:r>
                <a:r>
                  <a:rPr lang="en-US" dirty="0"/>
                  <a:t> Treatment Today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8D8783D-78FD-4B68-95BD-0A35766DA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64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F21989-D5E4-4B1E-9BB3-4A4CF80C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62" y="966055"/>
            <a:ext cx="11285837" cy="53816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2006 – </a:t>
            </a:r>
            <a:r>
              <a:rPr lang="en-US" sz="2400" dirty="0" err="1">
                <a:latin typeface="+mn-lt"/>
              </a:rPr>
              <a:t>Deagu</a:t>
            </a:r>
            <a:r>
              <a:rPr lang="en-US" sz="2400" dirty="0">
                <a:latin typeface="+mn-lt"/>
              </a:rPr>
              <a:t> dyeing treatment plant in South Korea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+mn-lt"/>
              </a:rPr>
              <a:t>10,000 m</a:t>
            </a:r>
            <a:r>
              <a:rPr lang="en-US" sz="2400" baseline="30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/h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+mn-lt"/>
              </a:rPr>
              <a:t>1 MeV, 400 kW accelerator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2020 – </a:t>
            </a:r>
            <a:r>
              <a:rPr lang="en-US" sz="2400" dirty="0" err="1">
                <a:latin typeface="+mn-lt"/>
              </a:rPr>
              <a:t>Guanhua</a:t>
            </a:r>
            <a:r>
              <a:rPr lang="en-US" sz="2400" dirty="0">
                <a:latin typeface="+mn-lt"/>
              </a:rPr>
              <a:t> Knitting Factory wastewater in China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+mn-lt"/>
              </a:rPr>
              <a:t>30,000 m</a:t>
            </a:r>
            <a:r>
              <a:rPr lang="en-US" sz="2400" baseline="30000" dirty="0">
                <a:latin typeface="+mn-lt"/>
              </a:rPr>
              <a:t>3</a:t>
            </a:r>
            <a:r>
              <a:rPr lang="en-US" sz="2400" dirty="0">
                <a:latin typeface="+mn-lt"/>
              </a:rPr>
              <a:t>/h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+mn-lt"/>
              </a:rPr>
              <a:t>7 accelerators in total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…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+mn-lt"/>
              </a:rPr>
              <a:t>(1990s flue gas treatment in coal power plants in Poland, China, …)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9053461-AED6-448D-BE94-D90FADF81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59" t="12661" r="1568" b="3363"/>
          <a:stretch/>
        </p:blipFill>
        <p:spPr>
          <a:xfrm>
            <a:off x="8341519" y="1125665"/>
            <a:ext cx="3291840" cy="226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4D75A-5166-471E-A42A-7EA04136D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987" y="3733102"/>
            <a:ext cx="3631372" cy="18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in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4"/>
                <a:ext cx="11285837" cy="550726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dirty="0">
                    <a:latin typeface="+mn-lt"/>
                  </a:rPr>
                  <a:t>High-Voltage DC accelerators 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>
                    <a:latin typeface="+mn-lt"/>
                  </a:rPr>
                  <a:t>1970s BINP (Russia) ELV-type development dominant</a:t>
                </a:r>
              </a:p>
              <a:p>
                <a:pPr lvl="1">
                  <a:lnSpc>
                    <a:spcPct val="200000"/>
                  </a:lnSpc>
                </a:pPr>
                <a:r>
                  <a:rPr lang="en-US" dirty="0">
                    <a:latin typeface="+mn-lt"/>
                  </a:rPr>
                  <a:t>as of 2010 120 delivered – mostly China, S. Korea, Russia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>
                    <a:latin typeface="+mn-lt"/>
                  </a:rPr>
                  <a:t>development of ELV-12 with EB-Tech in S. Korea</a:t>
                </a:r>
              </a:p>
              <a:p>
                <a:pPr marL="457200" lvl="1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2006 </a:t>
                </a:r>
                <a:r>
                  <a:rPr lang="en-US" dirty="0" err="1">
                    <a:latin typeface="+mn-lt"/>
                  </a:rPr>
                  <a:t>Deagu</a:t>
                </a:r>
                <a:r>
                  <a:rPr lang="en-US" dirty="0">
                    <a:latin typeface="+mn-lt"/>
                  </a:rPr>
                  <a:t> dyeing industry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dirty="0">
                    <a:latin typeface="+mn-lt"/>
                  </a:rPr>
                  <a:t>usually limited to 1-2 MeV &amp; few 100s  kW</a:t>
                </a:r>
              </a:p>
              <a:p>
                <a:pPr marL="457200" lvl="1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scale up by adding multiple machines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4"/>
                <a:ext cx="11285837" cy="5507261"/>
              </a:xfrm>
              <a:blipFill>
                <a:blip r:embed="rId2"/>
                <a:stretch>
                  <a:fillRect l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C0C72EE-B79E-47A1-B63D-B22E1DF2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713" y="1006868"/>
            <a:ext cx="308538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917FE-AA98-4AA2-9871-AC6A5154F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702" y="4336325"/>
            <a:ext cx="244539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7E7512-8117-46EE-9FA1-38D01A813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052" y="5129724"/>
            <a:ext cx="2445396" cy="121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4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in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3978D931-14A4-499B-A72E-8FC4ABE782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2" y="966055"/>
                <a:ext cx="11285837" cy="5206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latin typeface="+mn-lt"/>
                  </a:rPr>
                  <a:t>CEBAF @ JLab</a:t>
                </a:r>
                <a:br>
                  <a:rPr lang="en-US" sz="2400" dirty="0">
                    <a:latin typeface="+mn-lt"/>
                  </a:rPr>
                </a:br>
                <a:r>
                  <a:rPr lang="en-US" sz="2200" dirty="0">
                    <a:latin typeface="+mn-lt"/>
                  </a:rPr>
                  <a:t>(first large SRF CW accelerator)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LHC @ CERN, Switzerland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XFEL @ DESY, Germany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n-lt"/>
                  </a:rPr>
                  <a:t>LCLS II, SHINE, PAL-XFEL,</a:t>
                </a:r>
                <a:br>
                  <a:rPr lang="en-US" sz="2400" dirty="0">
                    <a:latin typeface="+mn-lt"/>
                  </a:rPr>
                </a:br>
                <a:r>
                  <a:rPr lang="en-US" sz="2400" dirty="0">
                    <a:latin typeface="+mn-lt"/>
                  </a:rPr>
                  <a:t>EIC, ILC(?), FCC(?),…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200" dirty="0">
                    <a:latin typeface="+mn-lt"/>
                  </a:rPr>
                  <a:t> SRF – Superconducting Radio Frequency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Element of choice: </a:t>
                </a:r>
                <a:r>
                  <a:rPr lang="en-US" sz="2200" dirty="0" err="1">
                    <a:latin typeface="+mn-lt"/>
                  </a:rPr>
                  <a:t>Nb</a:t>
                </a:r>
                <a:endParaRPr lang="en-US" sz="2200" dirty="0">
                  <a:latin typeface="+mn-lt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operation temp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200" dirty="0">
                    <a:latin typeface="+mn-lt"/>
                  </a:rPr>
                  <a:t>2 K</a:t>
                </a:r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3978D931-14A4-499B-A72E-8FC4ABE78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966055"/>
                <a:ext cx="11285837" cy="5206146"/>
              </a:xfrm>
              <a:prstGeom prst="rect">
                <a:avLst/>
              </a:prstGeom>
              <a:blipFill>
                <a:blip r:embed="rId2"/>
                <a:stretch>
                  <a:fillRect l="-756" t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3C366C8-3471-48B1-AD25-71BF6A57D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5960" y="1046588"/>
            <a:ext cx="4572000" cy="157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18156-C931-425F-BDAE-7809F12B5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960" y="2817515"/>
            <a:ext cx="4572000" cy="140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76A991-AABA-42EA-9B37-7313C754A83C}"/>
              </a:ext>
            </a:extLst>
          </p:cNvPr>
          <p:cNvGrpSpPr>
            <a:grpSpLocks noChangeAspect="1"/>
          </p:cNvGrpSpPr>
          <p:nvPr/>
        </p:nvGrpSpPr>
        <p:grpSpPr>
          <a:xfrm>
            <a:off x="9049106" y="4635924"/>
            <a:ext cx="2628854" cy="1280160"/>
            <a:chOff x="4302244" y="3287373"/>
            <a:chExt cx="4591691" cy="24673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90AB31-BDD8-46D4-8E7D-F4D26050F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2244" y="3287373"/>
              <a:ext cx="4591691" cy="246731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45E378-3F08-4781-8B31-B75A61C0E440}"/>
                </a:ext>
              </a:extLst>
            </p:cNvPr>
            <p:cNvSpPr/>
            <p:nvPr/>
          </p:nvSpPr>
          <p:spPr>
            <a:xfrm>
              <a:off x="5480051" y="4430397"/>
              <a:ext cx="396874" cy="32983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069F79-EA6B-40F1-A562-AE7204247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053" y="5005712"/>
            <a:ext cx="4114800" cy="751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6B9F74-3912-4FE7-8A30-E13E6F5BB7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349" y="1052296"/>
            <a:ext cx="1920240" cy="317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6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for Industry?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Why </a:t>
                </a:r>
                <a:r>
                  <a:rPr lang="en-US" u="sng" dirty="0">
                    <a:latin typeface="+mn-lt"/>
                  </a:rPr>
                  <a:t>S</a:t>
                </a:r>
                <a:r>
                  <a:rPr lang="en-US" dirty="0">
                    <a:latin typeface="+mn-lt"/>
                  </a:rPr>
                  <a:t>RF (</a:t>
                </a:r>
                <a:r>
                  <a:rPr lang="en-US" dirty="0" err="1">
                    <a:solidFill>
                      <a:srgbClr val="A7A7A7"/>
                    </a:solidFill>
                    <a:latin typeface="+mn-lt"/>
                  </a:rPr>
                  <a:t>Nb</a:t>
                </a:r>
                <a:r>
                  <a:rPr lang="en-US" dirty="0">
                    <a:latin typeface="+mn-lt"/>
                  </a:rPr>
                  <a:t>) over NC RF (</a:t>
                </a:r>
                <a:r>
                  <a:rPr lang="en-US" dirty="0">
                    <a:solidFill>
                      <a:srgbClr val="FF9200"/>
                    </a:solidFill>
                    <a:latin typeface="+mn-lt"/>
                  </a:rPr>
                  <a:t>Cu</a:t>
                </a:r>
                <a:r>
                  <a:rPr lang="en-US" dirty="0">
                    <a:latin typeface="+mn-lt"/>
                  </a:rPr>
                  <a:t>)?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power conversion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amplifier/RF power to beam power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dirty="0">
                    <a:latin typeface="+mn-lt"/>
                  </a:rPr>
                  <a:t> higher energy/beam power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+mn-lt"/>
                  </a:rPr>
                  <a:t> go SC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dirty="0">
                    <a:latin typeface="+mn-lt"/>
                  </a:rPr>
                  <a:t> BUT </a:t>
                </a:r>
                <a:r>
                  <a:rPr lang="en-US" dirty="0" err="1">
                    <a:latin typeface="+mn-lt"/>
                  </a:rPr>
                  <a:t>cryoplant</a:t>
                </a:r>
                <a:r>
                  <a:rPr lang="en-US" dirty="0">
                    <a:latin typeface="+mn-lt"/>
                  </a:rPr>
                  <a:t>!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endParaRPr lang="en-US" dirty="0">
                  <a:latin typeface="+mn-lt"/>
                </a:endParaRPr>
              </a:p>
              <a:p>
                <a:pPr marL="457200" lvl="1" indent="0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						</a:t>
                </a:r>
              </a:p>
              <a:p>
                <a:pPr marL="457200" lvl="1" indent="0">
                  <a:lnSpc>
                    <a:spcPct val="110000"/>
                  </a:lnSpc>
                  <a:buNone/>
                  <a:tabLst>
                    <a:tab pos="5029200" algn="l"/>
                  </a:tabLst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	DISCLAIMER</a:t>
                </a:r>
              </a:p>
              <a:p>
                <a:pPr marL="457200" lvl="1" indent="0">
                  <a:lnSpc>
                    <a:spcPct val="110000"/>
                  </a:lnSpc>
                  <a:buNone/>
                  <a:tabLst>
                    <a:tab pos="5029200" algn="l"/>
                  </a:tabLst>
                </a:pP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	NOT to scale!!!</a:t>
                </a:r>
                <a:r>
                  <a:rPr lang="en-US" dirty="0">
                    <a:latin typeface="+mn-lt"/>
                  </a:rPr>
                  <a:t>	</a:t>
                </a:r>
              </a:p>
              <a:p>
                <a:pPr marL="457200" lvl="1" indent="0" defTabSz="838200">
                  <a:lnSpc>
                    <a:spcPct val="150000"/>
                  </a:lnSpc>
                  <a:buNone/>
                </a:pPr>
                <a:r>
                  <a:rPr lang="en-US" i="1" dirty="0">
                    <a:latin typeface="+mn-lt"/>
                  </a:rPr>
                  <a:t>						</a:t>
                </a:r>
                <a:r>
                  <a:rPr lang="en-US" sz="1900" i="1" dirty="0">
                    <a:latin typeface="+mn-lt"/>
                  </a:rPr>
                  <a:t>Don’t quote me</a:t>
                </a:r>
                <a:br>
                  <a:rPr lang="en-US" sz="1900" i="1" dirty="0">
                    <a:latin typeface="+mn-lt"/>
                  </a:rPr>
                </a:br>
                <a:r>
                  <a:rPr lang="en-US" sz="1900" i="1" dirty="0">
                    <a:latin typeface="+mn-lt"/>
                  </a:rPr>
                  <a:t>						on this one!</a:t>
                </a:r>
              </a:p>
              <a:p>
                <a:pPr marL="457200" lvl="1" indent="0">
                  <a:lnSpc>
                    <a:spcPct val="150000"/>
                  </a:lnSpc>
                  <a:buNone/>
                </a:pPr>
                <a:endParaRPr lang="en-US" sz="2200" dirty="0"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But does this make sense for industry?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900" dirty="0">
                    <a:latin typeface="+mn-lt"/>
                  </a:rPr>
                  <a:t>The “SMART accelerator” – radioisotopes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900" dirty="0">
                    <a:latin typeface="+mn-lt"/>
                  </a:rPr>
                  <a:t>300 M€, </a:t>
                </a:r>
                <a:r>
                  <a:rPr lang="en-US" sz="1900" i="1" dirty="0">
                    <a:latin typeface="+mn-lt"/>
                  </a:rPr>
                  <a:t>XX MeV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EF21989-D5E4-4B1E-9BB3-4A4CF80C54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262" y="966055"/>
                <a:ext cx="11285837" cy="5381694"/>
              </a:xfrm>
              <a:blipFill>
                <a:blip r:embed="rId2"/>
                <a:stretch>
                  <a:fillRect l="-486" b="-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>
            <a:extLst>
              <a:ext uri="{FF2B5EF4-FFF2-40B4-BE49-F238E27FC236}">
                <a16:creationId xmlns:a16="http://schemas.microsoft.com/office/drawing/2014/main" id="{856D907F-FA43-41E6-85E5-EFF7CDB45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546" y="2489766"/>
            <a:ext cx="4082634" cy="2851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67EB24-75D9-4158-8ECC-BD1F94106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518" y="2489766"/>
            <a:ext cx="4202581" cy="29375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1169B0-E3E1-4E9B-BEDA-66E66D44984E}"/>
              </a:ext>
            </a:extLst>
          </p:cNvPr>
          <p:cNvSpPr txBox="1"/>
          <p:nvPr/>
        </p:nvSpPr>
        <p:spPr>
          <a:xfrm>
            <a:off x="8990424" y="6274200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IRE – The SMART Accelerator</a:t>
            </a:r>
          </a:p>
        </p:txBody>
      </p:sp>
    </p:spTree>
    <p:extLst>
      <p:ext uri="{BB962C8B-B14F-4D97-AF65-F5344CB8AC3E}">
        <p14:creationId xmlns:p14="http://schemas.microsoft.com/office/powerpoint/2010/main" val="22757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783D-78FD-4B68-95BD-0A35766D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Leap – Nb</a:t>
            </a:r>
            <a:r>
              <a:rPr lang="en-US" baseline="-25000" dirty="0"/>
              <a:t>3</a:t>
            </a:r>
            <a:r>
              <a:rPr lang="en-US" dirty="0"/>
              <a:t>Sn and Cryocoolers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3FD4C-8375-479C-A70D-9680BAB9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73316"/>
            <a:ext cx="5223851" cy="311322"/>
          </a:xfrm>
        </p:spPr>
        <p:txBody>
          <a:bodyPr/>
          <a:lstStyle/>
          <a:p>
            <a:r>
              <a:rPr lang="en-US" dirty="0"/>
              <a:t>From the Lab to your Sewage Plant – J. Vennekate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9A235-7986-4B21-842D-8D82AC69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90C0EEB-9978-499E-99EE-634D4D1795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5564365" cy="538169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>
                    <a:latin typeface="+mn-lt"/>
                  </a:rPr>
                  <a:t>Nb</a:t>
                </a:r>
                <a:r>
                  <a:rPr lang="en-US" sz="2600" b="1" baseline="-25000" dirty="0">
                    <a:latin typeface="+mn-lt"/>
                  </a:rPr>
                  <a:t>3</a:t>
                </a:r>
                <a:r>
                  <a:rPr lang="en-US" sz="2600" b="1" dirty="0">
                    <a:latin typeface="+mn-lt"/>
                  </a:rPr>
                  <a:t>Sn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1954 first SC demonstration of alloy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+mn-lt"/>
                  </a:rPr>
                  <a:t>1970s use for SRF @ Siemens in Germany</a:t>
                </a:r>
                <a:br>
                  <a:rPr lang="en-US" sz="20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University </a:t>
                </a:r>
                <a:r>
                  <a:rPr lang="en-US" sz="2000" u="sng" dirty="0">
                    <a:latin typeface="+mn-lt"/>
                  </a:rPr>
                  <a:t>Wuppertal</a:t>
                </a:r>
                <a:r>
                  <a:rPr lang="en-US" sz="2000" dirty="0">
                    <a:latin typeface="+mn-lt"/>
                  </a:rPr>
                  <a:t> &amp; </a:t>
                </a:r>
                <a:r>
                  <a:rPr lang="en-US" sz="2000" u="sng" dirty="0">
                    <a:latin typeface="+mn-lt"/>
                  </a:rPr>
                  <a:t>JLab</a:t>
                </a:r>
                <a:r>
                  <a:rPr lang="en-US" sz="2000" dirty="0">
                    <a:latin typeface="+mn-lt"/>
                  </a:rPr>
                  <a:t> get involved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2000 development in Germany dropped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+mn-lt"/>
                  </a:rPr>
                  <a:t>2009 picked up by Cornell University again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	“Wuppertal method”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+mn-lt"/>
                  </a:rPr>
                  <a:t>many research efforts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in SRF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latin typeface="+mn-lt"/>
                  </a:rPr>
                  <a:t>coat inside of cavity</a:t>
                </a:r>
                <a:br>
                  <a:rPr lang="en-US" sz="20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as good as </a:t>
                </a:r>
                <a:r>
                  <a:rPr lang="en-US" sz="2000" dirty="0" err="1">
                    <a:latin typeface="+mn-lt"/>
                  </a:rPr>
                  <a:t>Nb</a:t>
                </a:r>
                <a:r>
                  <a:rPr lang="en-US" sz="2000" dirty="0">
                    <a:latin typeface="+mn-lt"/>
                  </a:rPr>
                  <a:t> @</a:t>
                </a:r>
                <a:r>
                  <a:rPr lang="en-US" sz="2000" dirty="0"/>
                  <a:t> </a:t>
                </a:r>
                <a:r>
                  <a:rPr lang="en-US" sz="2000" dirty="0">
                    <a:latin typeface="+mn-lt"/>
                  </a:rPr>
                  <a:t>2 K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BUT at </a:t>
                </a:r>
                <a:r>
                  <a:rPr lang="en-US" sz="2000" b="1" dirty="0">
                    <a:latin typeface="+mn-lt"/>
                  </a:rPr>
                  <a:t>4 K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90C0EEB-9978-499E-99EE-634D4D179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5564365" cy="5381694"/>
              </a:xfrm>
              <a:blipFill>
                <a:blip r:embed="rId2"/>
                <a:stretch>
                  <a:fillRect l="-1974" t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62093DD9-71DD-4A85-BB7B-059EC06A35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4856" y="966055"/>
                <a:ext cx="5492873" cy="53816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b="1" dirty="0">
                    <a:latin typeface="+mn-lt"/>
                  </a:rPr>
                  <a:t>Cryocoolers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“refrigerator to reach </a:t>
                </a:r>
                <a:r>
                  <a:rPr lang="en-US" sz="2000" u="sng" dirty="0">
                    <a:latin typeface="+mn-lt"/>
                  </a:rPr>
                  <a:t>cryo</a:t>
                </a:r>
                <a:r>
                  <a:rPr lang="en-US" sz="2000" dirty="0">
                    <a:latin typeface="+mn-lt"/>
                  </a:rPr>
                  <a:t>genic temps”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2000" dirty="0">
                    <a:latin typeface="+mn-lt"/>
                  </a:rPr>
                  <a:t>1960 Gifford-McMahon (GM) type</a:t>
                </a:r>
                <a:br>
                  <a:rPr lang="en-US" sz="20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advancement of Stirling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i="1" dirty="0">
                    <a:latin typeface="+mn-lt"/>
                  </a:rPr>
                  <a:t>robust/cheap, - eff.</a:t>
                </a:r>
                <a:br>
                  <a:rPr lang="en-US" sz="2000" i="1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	pulse tube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no displacer, less </a:t>
                </a:r>
                <a:r>
                  <a:rPr lang="en-US" sz="2000" dirty="0" err="1">
                    <a:latin typeface="+mn-lt"/>
                  </a:rPr>
                  <a:t>maintn</a:t>
                </a:r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lnSpc>
                    <a:spcPct val="110000"/>
                  </a:lnSpc>
                </a:pPr>
                <a:endParaRPr lang="en-US" sz="800" dirty="0">
                  <a:latin typeface="+mn-lt"/>
                </a:endParaRPr>
              </a:p>
              <a:p>
                <a:pPr marL="2225675" lvl="5" indent="-166688">
                  <a:lnSpc>
                    <a:spcPct val="110000"/>
                  </a:lnSpc>
                </a:pPr>
                <a:r>
                  <a:rPr lang="en-US" sz="2000" dirty="0">
                    <a:cs typeface="Arial" panose="020B0604020202020204" pitchFamily="34" charset="0"/>
                  </a:rPr>
                  <a:t>1970 first 2 stage GM</a:t>
                </a:r>
              </a:p>
              <a:p>
                <a:pPr marL="2225675" lvl="5" indent="-166688">
                  <a:lnSpc>
                    <a:spcPct val="200000"/>
                  </a:lnSpc>
                </a:pPr>
                <a:endParaRPr lang="en-US" sz="500" dirty="0">
                  <a:cs typeface="Arial" panose="020B0604020202020204" pitchFamily="34" charset="0"/>
                </a:endParaRPr>
              </a:p>
              <a:p>
                <a:pPr marL="2225675" lvl="5" indent="-166688">
                  <a:lnSpc>
                    <a:spcPct val="100000"/>
                  </a:lnSpc>
                </a:pPr>
                <a:r>
                  <a:rPr lang="en-US" sz="2000" dirty="0">
                    <a:cs typeface="Arial" panose="020B0604020202020204" pitchFamily="34" charset="0"/>
                  </a:rPr>
                  <a:t>since 1995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40k “</a:t>
                </a:r>
                <a:r>
                  <a:rPr lang="en-US" sz="2000" b="1" dirty="0">
                    <a:cs typeface="Arial" panose="020B0604020202020204" pitchFamily="34" charset="0"/>
                  </a:rPr>
                  <a:t>4 K</a:t>
                </a:r>
                <a:r>
                  <a:rPr lang="en-US" sz="2000" dirty="0">
                    <a:cs typeface="Arial" panose="020B0604020202020204" pitchFamily="34" charset="0"/>
                  </a:rPr>
                  <a:t>” GMs</a:t>
                </a:r>
                <a:br>
                  <a:rPr lang="en-US" sz="2000" dirty="0">
                    <a:cs typeface="Arial" panose="020B0604020202020204" pitchFamily="34" charset="0"/>
                  </a:rPr>
                </a:br>
                <a:r>
                  <a:rPr lang="en-US" sz="2000" dirty="0">
                    <a:cs typeface="Arial" panose="020B0604020202020204" pitchFamily="34" charset="0"/>
                  </a:rPr>
                  <a:t>mostly for MRIs</a:t>
                </a:r>
              </a:p>
              <a:p>
                <a:pPr marL="2225675" lvl="5" indent="-166688">
                  <a:lnSpc>
                    <a:spcPct val="100000"/>
                  </a:lnSpc>
                </a:pPr>
                <a:endParaRPr lang="en-US" sz="500" dirty="0">
                  <a:cs typeface="Arial" panose="020B0604020202020204" pitchFamily="34" charset="0"/>
                </a:endParaRPr>
              </a:p>
              <a:p>
                <a:pPr marL="2225675" lvl="5" indent="-166688">
                  <a:lnSpc>
                    <a:spcPct val="100000"/>
                  </a:lnSpc>
                </a:pPr>
                <a:endParaRPr lang="en-US" sz="500" dirty="0">
                  <a:cs typeface="Arial" panose="020B0604020202020204" pitchFamily="34" charset="0"/>
                </a:endParaRPr>
              </a:p>
              <a:p>
                <a:pPr marL="2225675" lvl="5" indent="-166688">
                  <a:lnSpc>
                    <a:spcPct val="100000"/>
                  </a:lnSpc>
                </a:pPr>
                <a:r>
                  <a:rPr lang="en-US" sz="2000" dirty="0">
                    <a:cs typeface="Arial" panose="020B0604020202020204" pitchFamily="34" charset="0"/>
                  </a:rPr>
                  <a:t>off the shelf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 2 W @ </a:t>
                </a:r>
                <a:r>
                  <a:rPr lang="en-US" sz="2000" b="1" dirty="0">
                    <a:cs typeface="Arial" panose="020B0604020202020204" pitchFamily="34" charset="0"/>
                  </a:rPr>
                  <a:t>4 K</a:t>
                </a:r>
                <a:r>
                  <a:rPr lang="en-US" sz="2000" dirty="0">
                    <a:cs typeface="Arial" panose="020B0604020202020204" pitchFamily="34" charset="0"/>
                  </a:rPr>
                  <a:t> 	(</a:t>
                </a:r>
                <a:r>
                  <a:rPr lang="en-US" sz="2000" i="1" dirty="0">
                    <a:cs typeface="Arial" panose="020B0604020202020204" pitchFamily="34" charset="0"/>
                  </a:rPr>
                  <a:t>6.5 kW</a:t>
                </a:r>
                <a:r>
                  <a:rPr lang="en-US" sz="2000" dirty="0">
                    <a:cs typeface="Arial" panose="020B0604020202020204" pitchFamily="34" charset="0"/>
                  </a:rPr>
                  <a:t>)</a:t>
                </a:r>
              </a:p>
              <a:p>
                <a:pPr marL="2225675" lvl="5" indent="-166688">
                  <a:lnSpc>
                    <a:spcPct val="100000"/>
                  </a:lnSpc>
                </a:pPr>
                <a:endParaRPr lang="en-US" sz="1100" dirty="0">
                  <a:cs typeface="Arial" panose="020B0604020202020204" pitchFamily="34" charset="0"/>
                </a:endParaRPr>
              </a:p>
              <a:p>
                <a:pPr marL="2058987" lvl="5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↪</m:t>
                    </m:r>
                  </m:oMath>
                </a14:m>
                <a:r>
                  <a:rPr lang="en-US" sz="2000" dirty="0">
                    <a:cs typeface="Arial" panose="020B0604020202020204" pitchFamily="34" charset="0"/>
                  </a:rPr>
                  <a:t> Compact accelerators!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62093DD9-71DD-4A85-BB7B-059EC06A3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56" y="966055"/>
                <a:ext cx="5492873" cy="5381694"/>
              </a:xfrm>
              <a:prstGeom prst="rect">
                <a:avLst/>
              </a:prstGeom>
              <a:blipFill>
                <a:blip r:embed="rId3"/>
                <a:stretch>
                  <a:fillRect l="-2331" t="-1019" b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3ED6DB3-3683-4714-BCA7-63EAF692E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26" y="3318716"/>
            <a:ext cx="2119282" cy="338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C5B05-E00A-4589-AAF3-F82B172F1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710" y="3980873"/>
            <a:ext cx="2162228" cy="224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541052-9580-4B67-9E92-163A805D2E86}"/>
                  </a:ext>
                </a:extLst>
              </p:cNvPr>
              <p:cNvSpPr txBox="1"/>
              <p:nvPr/>
            </p:nvSpPr>
            <p:spPr>
              <a:xfrm>
                <a:off x="5242436" y="3686917"/>
                <a:ext cx="1990165" cy="264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9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541052-9580-4B67-9E92-163A805D2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436" y="3686917"/>
                <a:ext cx="1990165" cy="26468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565C1A-F24A-4B31-8D25-A84F7CB97144}"/>
              </a:ext>
            </a:extLst>
          </p:cNvPr>
          <p:cNvSpPr txBox="1"/>
          <p:nvPr/>
        </p:nvSpPr>
        <p:spPr>
          <a:xfrm>
            <a:off x="6309390" y="6592839"/>
            <a:ext cx="1705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Sumitomo Heavy Industries</a:t>
            </a:r>
          </a:p>
        </p:txBody>
      </p:sp>
    </p:spTree>
    <p:extLst>
      <p:ext uri="{BB962C8B-B14F-4D97-AF65-F5344CB8AC3E}">
        <p14:creationId xmlns:p14="http://schemas.microsoft.com/office/powerpoint/2010/main" val="25860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5436</TotalTime>
  <Words>2023</Words>
  <Application>Microsoft Office PowerPoint</Application>
  <PresentationFormat>Widescreen</PresentationFormat>
  <Paragraphs>265</Paragraphs>
  <Slides>21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.PingFangSC-Regular</vt:lpstr>
      <vt:lpstr>Arial</vt:lpstr>
      <vt:lpstr>Calibri</vt:lpstr>
      <vt:lpstr>Cambria Math</vt:lpstr>
      <vt:lpstr>PingFangSC-Regular</vt:lpstr>
      <vt:lpstr>Times New Roman</vt:lpstr>
      <vt:lpstr>Office Theme</vt:lpstr>
      <vt:lpstr>From the Lab to your Sewage Plant  Treating Wastewater with Electron Beam</vt:lpstr>
      <vt:lpstr>Outline</vt:lpstr>
      <vt:lpstr>Environmental Applications of Accelerators?</vt:lpstr>
      <vt:lpstr>First Steps in the US</vt:lpstr>
      <vt:lpstr>Fast Forward → Ebeam Treatment Today</vt:lpstr>
      <vt:lpstr>Technology in Use</vt:lpstr>
      <vt:lpstr>Accelerators in Science</vt:lpstr>
      <vt:lpstr>SRF for Industry?</vt:lpstr>
      <vt:lpstr>Technology Leap – Nb3Sn and Cryocoolers</vt:lpstr>
      <vt:lpstr>What does such a compact machine look like?</vt:lpstr>
      <vt:lpstr>RF Source Development – Magnetrons</vt:lpstr>
      <vt:lpstr>New Single Cell Prototype</vt:lpstr>
      <vt:lpstr>Go for 10 MeV – Multicell Development</vt:lpstr>
      <vt:lpstr>Other Approaches – We’re not the only ones!</vt:lpstr>
      <vt:lpstr>Beyond SRF @ JLab</vt:lpstr>
      <vt:lpstr>New threats to our water? – “Forever Chemicals”</vt:lpstr>
      <vt:lpstr>Ebeam Studies @ JLab</vt:lpstr>
      <vt:lpstr>Summary</vt:lpstr>
      <vt:lpstr>Recruitment Pitch – Come to JLab!</vt:lpstr>
      <vt:lpstr>Acknowledgements &amp; References</vt:lpstr>
      <vt:lpstr>Questions anyone?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Vennekate</dc:creator>
  <cp:lastModifiedBy>John Vennekate</cp:lastModifiedBy>
  <cp:revision>344</cp:revision>
  <dcterms:created xsi:type="dcterms:W3CDTF">2021-10-16T23:55:01Z</dcterms:created>
  <dcterms:modified xsi:type="dcterms:W3CDTF">2023-07-21T03:39:14Z</dcterms:modified>
</cp:coreProperties>
</file>