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33"/>
  </p:notesMasterIdLst>
  <p:sldIdLst>
    <p:sldId id="471" r:id="rId2"/>
    <p:sldId id="472" r:id="rId3"/>
    <p:sldId id="745" r:id="rId4"/>
    <p:sldId id="747" r:id="rId5"/>
    <p:sldId id="746" r:id="rId6"/>
    <p:sldId id="473" r:id="rId7"/>
    <p:sldId id="727" r:id="rId8"/>
    <p:sldId id="728" r:id="rId9"/>
    <p:sldId id="729" r:id="rId10"/>
    <p:sldId id="730" r:id="rId11"/>
    <p:sldId id="731" r:id="rId12"/>
    <p:sldId id="732" r:id="rId13"/>
    <p:sldId id="733" r:id="rId14"/>
    <p:sldId id="734" r:id="rId15"/>
    <p:sldId id="735" r:id="rId16"/>
    <p:sldId id="736" r:id="rId17"/>
    <p:sldId id="737" r:id="rId18"/>
    <p:sldId id="738" r:id="rId19"/>
    <p:sldId id="739" r:id="rId20"/>
    <p:sldId id="740" r:id="rId21"/>
    <p:sldId id="741" r:id="rId22"/>
    <p:sldId id="743" r:id="rId23"/>
    <p:sldId id="751" r:id="rId24"/>
    <p:sldId id="742" r:id="rId25"/>
    <p:sldId id="744" r:id="rId26"/>
    <p:sldId id="475" r:id="rId27"/>
    <p:sldId id="474" r:id="rId28"/>
    <p:sldId id="476" r:id="rId29"/>
    <p:sldId id="750" r:id="rId30"/>
    <p:sldId id="477" r:id="rId31"/>
    <p:sldId id="74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ck" id="{F7933E9C-BCF1-D946-9CD7-C1E4E312B333}">
          <p14:sldIdLst>
            <p14:sldId id="471"/>
            <p14:sldId id="472"/>
            <p14:sldId id="745"/>
            <p14:sldId id="747"/>
            <p14:sldId id="746"/>
            <p14:sldId id="473"/>
            <p14:sldId id="727"/>
            <p14:sldId id="728"/>
            <p14:sldId id="729"/>
            <p14:sldId id="730"/>
            <p14:sldId id="731"/>
            <p14:sldId id="732"/>
            <p14:sldId id="733"/>
            <p14:sldId id="734"/>
            <p14:sldId id="735"/>
            <p14:sldId id="736"/>
            <p14:sldId id="737"/>
            <p14:sldId id="738"/>
            <p14:sldId id="739"/>
            <p14:sldId id="740"/>
            <p14:sldId id="741"/>
            <p14:sldId id="743"/>
            <p14:sldId id="751"/>
            <p14:sldId id="742"/>
            <p14:sldId id="744"/>
            <p14:sldId id="475"/>
            <p14:sldId id="474"/>
            <p14:sldId id="476"/>
            <p14:sldId id="750"/>
            <p14:sldId id="477"/>
            <p14:sldId id="7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  <a:srgbClr val="F690F8"/>
    <a:srgbClr val="C4848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69"/>
    <p:restoredTop sz="96286"/>
  </p:normalViewPr>
  <p:slideViewPr>
    <p:cSldViewPr snapToGrid="0" snapToObjects="1">
      <p:cViewPr varScale="1">
        <p:scale>
          <a:sx n="109" d="100"/>
          <a:sy n="109" d="100"/>
        </p:scale>
        <p:origin x="21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25FD8-3B31-F04E-A904-80289F76AF9E}" type="datetimeFigureOut">
              <a:rPr lang="en-US" smtClean="0"/>
              <a:t>7/18/23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3F6DA-EF61-8F44-A8B3-267BD36D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87FBFE-198C-5B48-85E4-AEFF42563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AC03D5-5144-5546-87DD-BD8F6520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AB50A39A-B227-674B-8924-3022C659FCC4}" type="datetime1">
              <a:rPr lang="en-US" smtClean="0"/>
              <a:t>7/18/23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9B0345-BB38-A34D-904A-A251B7A4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49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100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xLight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8F97D-A404-8B44-B8D9-875F02BC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72BCBDEC-0454-5445-83CF-404D1DD1D2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9FE041-22B2-724E-B49B-D6D7FBF150E4}"/>
              </a:ext>
            </a:extLst>
          </p:cNvPr>
          <p:cNvSpPr/>
          <p:nvPr userDrawn="1"/>
        </p:nvSpPr>
        <p:spPr>
          <a:xfrm>
            <a:off x="677036" y="3302668"/>
            <a:ext cx="10262937" cy="84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B445B6-927E-EA4D-8D02-07FC9E61BE54}"/>
              </a:ext>
            </a:extLst>
          </p:cNvPr>
          <p:cNvSpPr/>
          <p:nvPr userDrawn="1"/>
        </p:nvSpPr>
        <p:spPr>
          <a:xfrm>
            <a:off x="1226483" y="3386889"/>
            <a:ext cx="10262937" cy="842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912D27-24A1-EC41-B37B-003D1B25A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1343025"/>
            <a:ext cx="9144000" cy="18430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2338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6512E-43D8-5943-A727-6A7E4F55F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8774"/>
            <a:ext cx="10515600" cy="52582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30A45-A5A6-D743-B9FA-3D023C38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FFCB8661-CC1D-B14F-A8AE-CA5216774265}" type="datetime1">
              <a:rPr lang="en-US" smtClean="0"/>
              <a:t>7/18/23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1D590-D430-8E42-B231-E12CA0155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49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100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xLight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50367-7628-9B46-8BAA-94028F02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72BCBDEC-0454-5445-83CF-404D1DD1D2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AE5EDE-5C0E-794C-BF38-2E59DDEA5BA3}"/>
              </a:ext>
            </a:extLst>
          </p:cNvPr>
          <p:cNvSpPr/>
          <p:nvPr userDrawn="1"/>
        </p:nvSpPr>
        <p:spPr>
          <a:xfrm>
            <a:off x="360947" y="806112"/>
            <a:ext cx="10262937" cy="84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5EF6CE-FDCF-3348-B585-A8F0515DD81E}"/>
              </a:ext>
            </a:extLst>
          </p:cNvPr>
          <p:cNvSpPr/>
          <p:nvPr userDrawn="1"/>
        </p:nvSpPr>
        <p:spPr>
          <a:xfrm>
            <a:off x="910394" y="890333"/>
            <a:ext cx="10262937" cy="842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44BA80D-D431-7E41-BBD1-201825D97E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69958"/>
            <a:ext cx="10515600" cy="507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1860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B932C-3308-9145-AA47-45D640C0D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DF7AE-7372-E04A-B72D-C883B454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1B4CC82A-4EE6-F24D-B291-47727AE3E939}" type="datetime1">
              <a:rPr lang="en-US" smtClean="0"/>
              <a:t>7/18/23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2A2584-B2E5-8E4A-A478-67A32AF5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49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100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xLight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39357E-27EE-9F4B-AF83-4D26BCD2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72BCBDEC-0454-5445-83CF-404D1DD1D2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305AF5-0FBC-0940-95A4-E9DDC99C0613}"/>
              </a:ext>
            </a:extLst>
          </p:cNvPr>
          <p:cNvSpPr/>
          <p:nvPr userDrawn="1"/>
        </p:nvSpPr>
        <p:spPr>
          <a:xfrm>
            <a:off x="360947" y="4034737"/>
            <a:ext cx="10262937" cy="84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4AA7E6-4A4B-0E44-9F82-0A6E1395B748}"/>
              </a:ext>
            </a:extLst>
          </p:cNvPr>
          <p:cNvSpPr/>
          <p:nvPr userDrawn="1"/>
        </p:nvSpPr>
        <p:spPr>
          <a:xfrm>
            <a:off x="910394" y="4118958"/>
            <a:ext cx="10262937" cy="842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A7E28119-E596-C24C-89D1-1071B28C1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850" y="2107428"/>
            <a:ext cx="10515600" cy="1843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051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53ADC-C477-354E-BD23-CE444BACC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58774"/>
            <a:ext cx="5181600" cy="52582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90641-A0E6-704C-B4A8-0FC241CF7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58774"/>
            <a:ext cx="5181600" cy="52582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897745-F157-954F-ACFE-54E81B46F9F2}"/>
              </a:ext>
            </a:extLst>
          </p:cNvPr>
          <p:cNvSpPr/>
          <p:nvPr userDrawn="1"/>
        </p:nvSpPr>
        <p:spPr>
          <a:xfrm>
            <a:off x="360947" y="806112"/>
            <a:ext cx="10262937" cy="84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9628F-C37F-2445-B38D-F45023A0272E}"/>
              </a:ext>
            </a:extLst>
          </p:cNvPr>
          <p:cNvSpPr/>
          <p:nvPr userDrawn="1"/>
        </p:nvSpPr>
        <p:spPr>
          <a:xfrm>
            <a:off x="910394" y="890333"/>
            <a:ext cx="10262937" cy="842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ECE92AF-1201-134D-9D99-3A78CF2A5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3B8FE9B2-6724-3148-AEB5-ADC703C8FD40}" type="datetime1">
              <a:rPr lang="en-US" smtClean="0"/>
              <a:t>7/18/23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6C81591-4765-B44A-ACE3-810548A97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49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100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xLight Confidential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0AAEFD5-FB0A-DC47-AFEA-30B22A82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72BCBDEC-0454-5445-83CF-404D1DD1D2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76F94E-615C-E344-9960-EF6040D530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69958"/>
            <a:ext cx="10515600" cy="507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9092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30FE3-9E28-214C-94F8-04E6E13F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43773"/>
            <a:ext cx="5157787" cy="4904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25B94-F550-7F47-9713-016488AD0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87668"/>
            <a:ext cx="5157787" cy="46293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7B3D4-3E54-A344-8F1B-BA1419A38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43773"/>
            <a:ext cx="5183188" cy="4904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EF033-F460-1243-B779-C57F54995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87668"/>
            <a:ext cx="5183188" cy="46293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A68474-21CB-B742-8FA0-C4DE1365317C}"/>
              </a:ext>
            </a:extLst>
          </p:cNvPr>
          <p:cNvSpPr/>
          <p:nvPr userDrawn="1"/>
        </p:nvSpPr>
        <p:spPr>
          <a:xfrm>
            <a:off x="360947" y="806112"/>
            <a:ext cx="10262937" cy="84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A518C3-CF39-3E4B-8E15-D7B5C5302F2C}"/>
              </a:ext>
            </a:extLst>
          </p:cNvPr>
          <p:cNvSpPr/>
          <p:nvPr userDrawn="1"/>
        </p:nvSpPr>
        <p:spPr>
          <a:xfrm>
            <a:off x="910394" y="890333"/>
            <a:ext cx="10262937" cy="842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D4FC967-DED0-944D-85D4-3BD2A29C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F5C000BC-38F1-9A4F-B724-7D5D139AA5E4}" type="datetime1">
              <a:rPr lang="en-US" smtClean="0"/>
              <a:t>7/18/23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982596-E5AF-1D4C-BFCF-14415938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49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100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xLight Confidential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EDFE9B2-7BAF-2643-9E58-F812C368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72BCBDEC-0454-5445-83CF-404D1DD1D2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8A886014-5232-6F4C-9888-55BB3FF3BD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69958"/>
            <a:ext cx="10515600" cy="507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59365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F6472D0-4208-B848-80F9-BF4B9939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4A4ECBB1-6533-3143-969C-F283E396850D}" type="datetime1">
              <a:rPr lang="en-US" smtClean="0"/>
              <a:t>7/18/23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807528C-DDC5-E24A-8EE8-DA3B95DF7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49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100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xLight Confidential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2449C9-DB23-B44D-9DC8-68FAB81B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72BCBDEC-0454-5445-83CF-404D1DD1D2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7FF29-C854-2C41-A6CA-B40A5A5A8728}"/>
              </a:ext>
            </a:extLst>
          </p:cNvPr>
          <p:cNvSpPr/>
          <p:nvPr userDrawn="1"/>
        </p:nvSpPr>
        <p:spPr>
          <a:xfrm>
            <a:off x="360947" y="806112"/>
            <a:ext cx="10262937" cy="84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E53A7-D639-9B44-9F6D-51146A39005A}"/>
              </a:ext>
            </a:extLst>
          </p:cNvPr>
          <p:cNvSpPr/>
          <p:nvPr userDrawn="1"/>
        </p:nvSpPr>
        <p:spPr>
          <a:xfrm>
            <a:off x="910394" y="890333"/>
            <a:ext cx="10262937" cy="842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DC5DC5-CFFE-4E4F-935D-292C54C832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69958"/>
            <a:ext cx="10515600" cy="5075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91940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A6C718-7489-B748-8CD1-56EBBA95D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98324B4D-AD55-E546-A7BB-3B5AF83493FD}" type="datetime1">
              <a:rPr lang="en-US" smtClean="0"/>
              <a:t>7/18/23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764218-5EC8-DA42-9F1B-C6FF2254B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49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100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xLight Confidential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05D6D6-B7DE-E14B-8715-FA65CA62C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54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72BCBDEC-0454-5445-83CF-404D1DD1D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3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96A96B-04A0-25A6-48F3-501CDACCF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 Dunham</a:t>
            </a:r>
          </a:p>
          <a:p>
            <a:r>
              <a:rPr lang="en-US" dirty="0"/>
              <a:t>VP of Engineering</a:t>
            </a:r>
          </a:p>
          <a:p>
            <a:r>
              <a:rPr lang="en-US" dirty="0"/>
              <a:t>xLight, Inc.</a:t>
            </a:r>
          </a:p>
          <a:p>
            <a:r>
              <a:rPr lang="en-US" dirty="0"/>
              <a:t>July 21,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13ABB-4022-9FA3-AC93-3ECE1B33E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F62712-BCBF-CFFB-3E99-0D13D087A2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7592" y="1806499"/>
            <a:ext cx="9364115" cy="1234083"/>
          </a:xfrm>
        </p:spPr>
        <p:txBody>
          <a:bodyPr/>
          <a:lstStyle/>
          <a:p>
            <a:pPr algn="ctr"/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</a:t>
            </a: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</a:rPr>
              <a:t>accelerated </a:t>
            </a:r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approach to chip fabrication</a:t>
            </a:r>
            <a:r>
              <a:rPr lang="en-US" sz="5400" dirty="0">
                <a:effectLst/>
              </a:rPr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36229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Lithography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Powers Moore’s Law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229CBE-F2B1-4DEB-F779-9A4384B43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217" y="3233383"/>
            <a:ext cx="5776159" cy="3529613"/>
          </a:xfrm>
          <a:prstGeom prst="rect">
            <a:avLst/>
          </a:prstGeom>
        </p:spPr>
      </p:pic>
      <p:pic>
        <p:nvPicPr>
          <p:cNvPr id="13" name="Picture 12" descr="A picture containing building, factory, indoor, industry&#10;&#10;Description automatically generated">
            <a:extLst>
              <a:ext uri="{FF2B5EF4-FFF2-40B4-BE49-F238E27FC236}">
                <a16:creationId xmlns:a16="http://schemas.microsoft.com/office/drawing/2014/main" id="{2076A558-1854-A536-FE0F-0213CD51B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97" y="1081389"/>
            <a:ext cx="6214920" cy="315691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1F70741-D7DE-E5C4-28E0-2BBAB3FA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8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uses a 13.5 nm LPP Source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F47171-AE53-6C08-582F-164732581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00650"/>
            <a:ext cx="7578897" cy="5040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FAC367-ED73-041F-495B-2FA6DB883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94"/>
          <a:stretch/>
        </p:blipFill>
        <p:spPr>
          <a:xfrm>
            <a:off x="6879193" y="1099682"/>
            <a:ext cx="5099051" cy="3080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71F17-F3F4-676F-E28E-46374C366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679" y="4388215"/>
            <a:ext cx="2933495" cy="228742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C903C-8901-ADBB-2EEC-4F0030E5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95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uses a 13.5 nm LPP Source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729F9-2269-9D82-81D9-A981BED36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554"/>
          <a:stretch/>
        </p:blipFill>
        <p:spPr>
          <a:xfrm>
            <a:off x="377372" y="1060237"/>
            <a:ext cx="7760188" cy="5613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D80A6-2F20-E1FE-40ED-B290FCA52EFB}"/>
              </a:ext>
            </a:extLst>
          </p:cNvPr>
          <p:cNvSpPr txBox="1"/>
          <p:nvPr/>
        </p:nvSpPr>
        <p:spPr>
          <a:xfrm>
            <a:off x="8268189" y="1701800"/>
            <a:ext cx="3153345" cy="435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200 Watts needed from the source to meet minimum requirements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10 years ago, reaching 200W was a problem, so we worked on an accelerator-based solution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ASML finally got &gt;200W, and dropped the accelerator solutions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F7615-CF1E-A09A-03FD-E8D01EC4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46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ip shortage has global impact">
            <a:extLst>
              <a:ext uri="{FF2B5EF4-FFF2-40B4-BE49-F238E27FC236}">
                <a16:creationId xmlns:a16="http://schemas.microsoft.com/office/drawing/2014/main" id="{F0E825BB-92D1-A7EB-89E1-5CA42B10B16E}"/>
              </a:ext>
            </a:extLst>
          </p:cNvPr>
          <p:cNvSpPr txBox="1">
            <a:spLocks/>
          </p:cNvSpPr>
          <p:nvPr/>
        </p:nvSpPr>
        <p:spPr>
          <a:xfrm>
            <a:off x="603250" y="3070262"/>
            <a:ext cx="10985500" cy="717475"/>
          </a:xfrm>
          <a:prstGeom prst="rect">
            <a:avLst/>
          </a:prstGeom>
        </p:spPr>
        <p:txBody>
          <a:bodyPr/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7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EUV LPP</a:t>
            </a:r>
            <a:r>
              <a:rPr kumimoji="0" lang="en-US" sz="6000" b="1" i="0" u="none" strike="noStrike" kern="1200" cap="none" spc="-1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is Not Scalable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536896-4C8E-FD3E-BF58-59D54D18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54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ip shortage has global impact">
            <a:extLst>
              <a:ext uri="{FF2B5EF4-FFF2-40B4-BE49-F238E27FC236}">
                <a16:creationId xmlns:a16="http://schemas.microsoft.com/office/drawing/2014/main" id="{F0E825BB-92D1-A7EB-89E1-5CA42B10B16E}"/>
              </a:ext>
            </a:extLst>
          </p:cNvPr>
          <p:cNvSpPr txBox="1">
            <a:spLocks/>
          </p:cNvSpPr>
          <p:nvPr/>
        </p:nvSpPr>
        <p:spPr>
          <a:xfrm>
            <a:off x="603250" y="3070262"/>
            <a:ext cx="10985500" cy="717475"/>
          </a:xfrm>
          <a:prstGeom prst="rect">
            <a:avLst/>
          </a:prstGeom>
        </p:spPr>
        <p:txBody>
          <a:bodyPr/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7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Accelerator Based Options for EUV</a:t>
            </a:r>
            <a:endParaRPr kumimoji="0" lang="en-US" sz="5400" b="1" i="0" u="none" strike="noStrike" kern="1200" cap="none" spc="-17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1A782-D7B9-887C-E8B1-1BECAA70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9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Accelerator EUV Source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Lyncean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D69FE-78C4-F8EF-8A37-6EAED10EF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57" y="1259609"/>
            <a:ext cx="9702800" cy="4825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03968-4DE5-DDDF-C529-6118D5C3533E}"/>
              </a:ext>
            </a:extLst>
          </p:cNvPr>
          <p:cNvSpPr txBox="1"/>
          <p:nvPr/>
        </p:nvSpPr>
        <p:spPr>
          <a:xfrm>
            <a:off x="641268" y="6317673"/>
            <a:ext cx="8823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5</a:t>
            </a:r>
            <a:r>
              <a:rPr lang="en-US" sz="1400" baseline="30000" dirty="0"/>
              <a:t>th</a:t>
            </a:r>
            <a:r>
              <a:rPr lang="en-US" sz="1400" dirty="0"/>
              <a:t> EUV-FEL Workshop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271C6-086A-C154-6B2B-3E67BEA8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31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</a:t>
            </a:r>
            <a:r>
              <a:rPr lang="en-US" dirty="0"/>
              <a:t>SSMB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CD2F1E3-168B-F9E3-9B73-89CBE238790B}"/>
              </a:ext>
            </a:extLst>
          </p:cNvPr>
          <p:cNvSpPr txBox="1">
            <a:spLocks/>
          </p:cNvSpPr>
          <p:nvPr/>
        </p:nvSpPr>
        <p:spPr>
          <a:xfrm>
            <a:off x="438279" y="1151675"/>
            <a:ext cx="11315442" cy="902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A new idea to create coherent radiation from steady-state microbunching (SSMB) of the electron beam in a storage ring has been under development for the past few years. </a:t>
            </a:r>
          </a:p>
        </p:txBody>
      </p:sp>
      <p:grpSp>
        <p:nvGrpSpPr>
          <p:cNvPr id="3" name="组 86">
            <a:extLst>
              <a:ext uri="{FF2B5EF4-FFF2-40B4-BE49-F238E27FC236}">
                <a16:creationId xmlns:a16="http://schemas.microsoft.com/office/drawing/2014/main" id="{01B83BD6-890B-05EB-AB39-B28461CC0989}"/>
              </a:ext>
            </a:extLst>
          </p:cNvPr>
          <p:cNvGrpSpPr>
            <a:grpSpLocks/>
          </p:cNvGrpSpPr>
          <p:nvPr/>
        </p:nvGrpSpPr>
        <p:grpSpPr bwMode="auto">
          <a:xfrm>
            <a:off x="1081983" y="2429219"/>
            <a:ext cx="3240088" cy="3410624"/>
            <a:chOff x="107504" y="2060848"/>
            <a:chExt cx="3240360" cy="3410390"/>
          </a:xfrm>
        </p:grpSpPr>
        <p:pic>
          <p:nvPicPr>
            <p:cNvPr id="4" name="图片 84">
              <a:extLst>
                <a:ext uri="{FF2B5EF4-FFF2-40B4-BE49-F238E27FC236}">
                  <a16:creationId xmlns:a16="http://schemas.microsoft.com/office/drawing/2014/main" id="{9AF1A844-8080-0D39-76C7-044E42CE6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060848"/>
              <a:ext cx="3157937" cy="1626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85">
              <a:extLst>
                <a:ext uri="{FF2B5EF4-FFF2-40B4-BE49-F238E27FC236}">
                  <a16:creationId xmlns:a16="http://schemas.microsoft.com/office/drawing/2014/main" id="{3C9ECACE-9611-508F-AFF2-6A2147C97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20" y="3717032"/>
              <a:ext cx="3096344" cy="175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SzPct val="100000"/>
              </a:pPr>
              <a:r>
                <a:rPr kumimoji="0" lang="en-US" altLang="zh-CN" sz="1800" dirty="0">
                  <a:ea typeface="华文仿宋" charset="0"/>
                  <a:cs typeface="华文仿宋" charset="0"/>
                </a:rPr>
                <a:t>The natural idea of SSMB is a scaling from microwave to optical, i.e. using laser modulator to replace RF to </a:t>
              </a:r>
              <a:r>
                <a:rPr kumimoji="0" lang="en-US" altLang="zh-CN" sz="1800" dirty="0" err="1">
                  <a:ea typeface="华文仿宋" charset="0"/>
                  <a:cs typeface="华文仿宋" charset="0"/>
                </a:rPr>
                <a:t>microbunch</a:t>
              </a:r>
              <a:r>
                <a:rPr kumimoji="0" lang="en-US" altLang="zh-CN" sz="1800" dirty="0">
                  <a:ea typeface="华文仿宋" charset="0"/>
                  <a:cs typeface="华文仿宋" charset="0"/>
                </a:rPr>
                <a:t> the beam and let it stay in a steady state.</a:t>
              </a:r>
            </a:p>
          </p:txBody>
        </p:sp>
      </p:grpSp>
      <p:sp>
        <p:nvSpPr>
          <p:cNvPr id="7" name="矩形 5">
            <a:extLst>
              <a:ext uri="{FF2B5EF4-FFF2-40B4-BE49-F238E27FC236}">
                <a16:creationId xmlns:a16="http://schemas.microsoft.com/office/drawing/2014/main" id="{493B6107-52D6-EEF9-6789-A7E783F45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655" y="6348700"/>
            <a:ext cx="4004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CN" sz="1800" dirty="0">
                <a:ea typeface="华文仿宋" charset="0"/>
                <a:cs typeface="华文仿宋" charset="0"/>
              </a:rPr>
              <a:t>Ratner, Chao: PRL 105.15 (2010): 154801</a:t>
            </a:r>
            <a:endParaRPr kumimoji="0" lang="zh-CN" altLang="en-US" sz="1800" dirty="0"/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469A01A1-5F07-4C67-7F29-526B5266B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633" y="2213319"/>
            <a:ext cx="575945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CC9131-0E1F-DCAD-679A-45F3411A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4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SSMB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68531C-BFEF-AB6B-76CE-1DD24DE05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/>
          <a:stretch/>
        </p:blipFill>
        <p:spPr>
          <a:xfrm>
            <a:off x="918503" y="1021182"/>
            <a:ext cx="9983958" cy="5566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9BE66A-527E-9D57-E318-DF20DC12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56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</a:t>
            </a:r>
            <a:r>
              <a:rPr lang="en-US" dirty="0" err="1"/>
              <a:t>CHG@Shanghai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F5C50F-53E6-1226-860B-A6ECF7E49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63" y="1360281"/>
            <a:ext cx="5575300" cy="2527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A267C-8BD7-9F5A-3CE1-9A0607E3D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59" y="1213660"/>
            <a:ext cx="3672823" cy="3290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10CF06-A671-85DC-5FCA-9172E442C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304" y="4027311"/>
            <a:ext cx="5284304" cy="2465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2A2EB-706F-66D8-5B13-E53FD9A2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259" y="4546988"/>
            <a:ext cx="3280741" cy="219470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69D1B-2C87-4E95-4AE1-D261F2E1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1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FELs</a:t>
            </a:r>
            <a:endParaRPr lang="en-US" dirty="0"/>
          </a:p>
        </p:txBody>
      </p:sp>
      <p:pic>
        <p:nvPicPr>
          <p:cNvPr id="135" name="Picture 13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FE9E75E2-28E3-0321-C9A3-A01108492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5" y="1182486"/>
            <a:ext cx="11657213" cy="4980808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5194B637-364C-AA2D-AF09-13DE780047A2}"/>
              </a:ext>
            </a:extLst>
          </p:cNvPr>
          <p:cNvSpPr txBox="1"/>
          <p:nvPr/>
        </p:nvSpPr>
        <p:spPr>
          <a:xfrm>
            <a:off x="1151906" y="6412675"/>
            <a:ext cx="8087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2022 Source Workshop, </a:t>
            </a:r>
            <a:r>
              <a:rPr lang="en-US" sz="1600" dirty="0" err="1"/>
              <a:t>Dinh</a:t>
            </a:r>
            <a:r>
              <a:rPr lang="en-US" sz="1600" dirty="0"/>
              <a:t> Nguyen et al.</a:t>
            </a:r>
          </a:p>
        </p:txBody>
      </p:sp>
      <p:sp>
        <p:nvSpPr>
          <p:cNvPr id="137" name="Slide Number Placeholder 136">
            <a:extLst>
              <a:ext uri="{FF2B5EF4-FFF2-40B4-BE49-F238E27FC236}">
                <a16:creationId xmlns:a16="http://schemas.microsoft.com/office/drawing/2014/main" id="{91F19908-9FDC-A7E3-8959-4E4F9EAC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89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71B53-B076-55BA-85BA-0EB83EF50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2F032-C101-A5D4-FBAF-2E57CEC23B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DE4036-B67B-6B2C-4988-F27ECCB09310}"/>
              </a:ext>
            </a:extLst>
          </p:cNvPr>
          <p:cNvSpPr txBox="1"/>
          <p:nvPr/>
        </p:nvSpPr>
        <p:spPr>
          <a:xfrm>
            <a:off x="1140031" y="1888177"/>
            <a:ext cx="103552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Accelerator-based sources for Lithography</a:t>
            </a:r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Electron Beam Inspection and Lithography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Ion Implantation</a:t>
            </a:r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Careers in Accelerator Physics</a:t>
            </a:r>
          </a:p>
        </p:txBody>
      </p:sp>
    </p:spTree>
    <p:extLst>
      <p:ext uri="{BB962C8B-B14F-4D97-AF65-F5344CB8AC3E}">
        <p14:creationId xmlns:p14="http://schemas.microsoft.com/office/powerpoint/2010/main" val="2375231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FELs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F0F5BF-36FC-3B0E-0301-0373A873F81C}"/>
              </a:ext>
            </a:extLst>
          </p:cNvPr>
          <p:cNvSpPr txBox="1">
            <a:spLocks/>
          </p:cNvSpPr>
          <p:nvPr/>
        </p:nvSpPr>
        <p:spPr>
          <a:xfrm>
            <a:off x="580727" y="2135985"/>
            <a:ext cx="11211470" cy="42885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/>
              <a:t>SASE</a:t>
            </a:r>
            <a:r>
              <a:rPr lang="en-US" sz="2400" dirty="0"/>
              <a:t>   Very high gain, starting from noise, single-pass operation, temporally chaotic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FEL Amplifier  </a:t>
            </a:r>
            <a:r>
              <a:rPr lang="en-US" sz="2400" dirty="0"/>
              <a:t>High gain, coherent seed from a laser, single-pass operation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FEL Oscillator</a:t>
            </a:r>
            <a:r>
              <a:rPr lang="en-US" sz="2400" dirty="0"/>
              <a:t>  Low gain, high feedback, multi-pass operation, TEM</a:t>
            </a:r>
            <a:r>
              <a:rPr lang="en-US" sz="2400" baseline="-25000" dirty="0"/>
              <a:t>00</a:t>
            </a:r>
            <a:r>
              <a:rPr lang="en-US" sz="2400" dirty="0"/>
              <a:t> transverse profile</a:t>
            </a:r>
          </a:p>
          <a:p>
            <a:pPr>
              <a:lnSpc>
                <a:spcPct val="100000"/>
              </a:lnSpc>
            </a:pPr>
            <a:endParaRPr lang="en-US" sz="2400" b="1" dirty="0"/>
          </a:p>
          <a:p>
            <a:pPr>
              <a:lnSpc>
                <a:spcPct val="100000"/>
              </a:lnSpc>
            </a:pPr>
            <a:r>
              <a:rPr lang="en-US" sz="2400" b="1" dirty="0"/>
              <a:t>RAFEL</a:t>
            </a:r>
            <a:r>
              <a:rPr lang="en-US" sz="2400" dirty="0"/>
              <a:t>  High gain, low feedback, small # of passes, lower coherence than Oscillator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F5AC6-23FF-82D6-7A21-857049074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96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FEL Oscillator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0D895A-5F24-9356-105C-59BABE738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9" b="3390"/>
          <a:stretch/>
        </p:blipFill>
        <p:spPr>
          <a:xfrm>
            <a:off x="239625" y="1185306"/>
            <a:ext cx="7127352" cy="5179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5E65C-6EF2-CD85-349D-68C81429954E}"/>
              </a:ext>
            </a:extLst>
          </p:cNvPr>
          <p:cNvSpPr txBox="1"/>
          <p:nvPr/>
        </p:nvSpPr>
        <p:spPr>
          <a:xfrm>
            <a:off x="7705292" y="4716236"/>
            <a:ext cx="41402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G. Neil et al., “Sustained kW lasing in an FEL with same cell energy recovery” PRL 84, 662 (2000)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FFDFD-1A1C-EA20-1302-72497764EE8E}"/>
              </a:ext>
            </a:extLst>
          </p:cNvPr>
          <p:cNvSpPr txBox="1"/>
          <p:nvPr/>
        </p:nvSpPr>
        <p:spPr>
          <a:xfrm>
            <a:off x="7705292" y="5652385"/>
            <a:ext cx="3987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D. Douglas et al., “High average power UV FEL Experiments at JLAB” IPAC Conf., New Orleans, LA 2012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DF5616-BDAA-41CA-4AF3-E46562F3CE41}"/>
              </a:ext>
            </a:extLst>
          </p:cNvPr>
          <p:cNvSpPr txBox="1"/>
          <p:nvPr/>
        </p:nvSpPr>
        <p:spPr>
          <a:xfrm>
            <a:off x="7705291" y="5110357"/>
            <a:ext cx="40640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S. Benson et al., “High power operation of the JLAB IR FEL driver accelerator, in Proceedings of the 22nd Particle Accelerator Conference, PAC-2007, Albuquerque, NM (IEEE, New York, 2007), pp. 79–81.</a:t>
            </a:r>
          </a:p>
        </p:txBody>
      </p:sp>
      <p:graphicFrame>
        <p:nvGraphicFramePr>
          <p:cNvPr id="7" name="Table 37">
            <a:extLst>
              <a:ext uri="{FF2B5EF4-FFF2-40B4-BE49-F238E27FC236}">
                <a16:creationId xmlns:a16="http://schemas.microsoft.com/office/drawing/2014/main" id="{270D4837-9222-555F-CD62-ADC1CFD41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503997"/>
              </p:ext>
            </p:extLst>
          </p:nvPr>
        </p:nvGraphicFramePr>
        <p:xfrm>
          <a:off x="7992094" y="1959429"/>
          <a:ext cx="3090232" cy="2710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837">
                  <a:extLst>
                    <a:ext uri="{9D8B030D-6E8A-4147-A177-3AD203B41FA5}">
                      <a16:colId xmlns:a16="http://schemas.microsoft.com/office/drawing/2014/main" val="4087683669"/>
                    </a:ext>
                  </a:extLst>
                </a:gridCol>
                <a:gridCol w="1441395">
                  <a:extLst>
                    <a:ext uri="{9D8B030D-6E8A-4147-A177-3AD203B41FA5}">
                      <a16:colId xmlns:a16="http://schemas.microsoft.com/office/drawing/2014/main" val="4154412338"/>
                    </a:ext>
                  </a:extLst>
                </a:gridCol>
              </a:tblGrid>
              <a:tr h="32393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6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278264"/>
                  </a:ext>
                </a:extLst>
              </a:tr>
              <a:tr h="32393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135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576371"/>
                  </a:ext>
                </a:extLst>
              </a:tr>
              <a:tr h="32393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60 </a:t>
                      </a:r>
                      <a:r>
                        <a:rPr lang="en-US" sz="1600" dirty="0" err="1"/>
                        <a:t>pC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15975"/>
                  </a:ext>
                </a:extLst>
              </a:tr>
              <a:tr h="54524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Average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4.5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592296"/>
                  </a:ext>
                </a:extLst>
              </a:tr>
              <a:tr h="54524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Bunch rep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75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007958"/>
                  </a:ext>
                </a:extLst>
              </a:tr>
              <a:tr h="32393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FEL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883604"/>
                  </a:ext>
                </a:extLst>
              </a:tr>
              <a:tr h="32393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372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657097"/>
                  </a:ext>
                </a:extLst>
              </a:tr>
            </a:tbl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E11A15-C54E-F2EB-1227-04C374D5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3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</a:t>
            </a:r>
            <a:r>
              <a:rPr lang="en-US" dirty="0"/>
              <a:t>SASE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53D5E4-3BC6-289E-2995-E71433100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6" y="1119629"/>
            <a:ext cx="8228343" cy="4618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6042CA-BDEC-CFD9-A334-1317B5123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376" y="2907253"/>
            <a:ext cx="5348416" cy="299618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ADC56-6026-75C1-FE0E-53AB2FE0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7334F-B8E7-F058-7168-926F7194CE0B}"/>
              </a:ext>
            </a:extLst>
          </p:cNvPr>
          <p:cNvSpPr txBox="1"/>
          <p:nvPr/>
        </p:nvSpPr>
        <p:spPr>
          <a:xfrm>
            <a:off x="926756" y="6311043"/>
            <a:ext cx="594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H. </a:t>
            </a:r>
            <a:r>
              <a:rPr lang="en-US" sz="1200" dirty="0" err="1"/>
              <a:t>Kawata</a:t>
            </a:r>
            <a:r>
              <a:rPr lang="en-US" sz="1200" dirty="0"/>
              <a:t> et al., </a:t>
            </a:r>
            <a:r>
              <a:rPr lang="en-US" sz="1800" dirty="0">
                <a:effectLst/>
                <a:latin typeface="AdvOT82c4f4c4"/>
              </a:rPr>
              <a:t>. </a:t>
            </a:r>
            <a:r>
              <a:rPr lang="en-US" sz="1100" dirty="0">
                <a:effectLst/>
                <a:latin typeface="AdvOT82c4f4c4"/>
              </a:rPr>
              <a:t>Micro/Nanopattern. Mater. </a:t>
            </a:r>
            <a:r>
              <a:rPr lang="en-US" sz="1100" dirty="0" err="1">
                <a:effectLst/>
                <a:latin typeface="AdvOT82c4f4c4"/>
              </a:rPr>
              <a:t>Metrol</a:t>
            </a:r>
            <a:r>
              <a:rPr lang="en-US" sz="1100" dirty="0">
                <a:effectLst/>
                <a:latin typeface="AdvOT82c4f4c4"/>
              </a:rPr>
              <a:t>. 021210-1 Apr</a:t>
            </a:r>
            <a:r>
              <a:rPr lang="en-US" sz="1100" dirty="0">
                <a:effectLst/>
                <a:latin typeface="AdvOT8608a8d1+20"/>
              </a:rPr>
              <a:t>–</a:t>
            </a:r>
            <a:r>
              <a:rPr lang="en-US" sz="1100" dirty="0">
                <a:effectLst/>
                <a:latin typeface="AdvOT82c4f4c4"/>
              </a:rPr>
              <a:t>Jun 2022 </a:t>
            </a:r>
            <a:r>
              <a:rPr lang="en-US" sz="1100" dirty="0">
                <a:effectLst/>
                <a:latin typeface="AdvOT8608a8d1+20"/>
              </a:rPr>
              <a:t>• </a:t>
            </a:r>
            <a:r>
              <a:rPr lang="en-US" sz="1100" dirty="0">
                <a:effectLst/>
                <a:latin typeface="AdvOT82c4f4c4"/>
              </a:rPr>
              <a:t>Vol. 21(2) </a:t>
            </a:r>
            <a:endParaRPr lang="en-US" sz="11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1209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CBETA??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ADC56-6026-75C1-FE0E-53AB2FE0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833FC-0336-5D03-AB7F-AC88759F2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09" y="1239337"/>
            <a:ext cx="10067582" cy="47980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E5570A-5A84-148A-3850-04A62AF8C066}"/>
              </a:ext>
            </a:extLst>
          </p:cNvPr>
          <p:cNvSpPr/>
          <p:nvPr/>
        </p:nvSpPr>
        <p:spPr>
          <a:xfrm>
            <a:off x="4103077" y="6037385"/>
            <a:ext cx="3985846" cy="2930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Undulator/RAFEL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D49146-62F0-877E-C0A5-AF6F82630122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8088923" y="5470430"/>
            <a:ext cx="1301262" cy="713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46641D-121F-3616-0274-3F85A601D48B}"/>
              </a:ext>
            </a:extLst>
          </p:cNvPr>
          <p:cNvCxnSpPr>
            <a:cxnSpLocks/>
          </p:cNvCxnSpPr>
          <p:nvPr/>
        </p:nvCxnSpPr>
        <p:spPr>
          <a:xfrm flipH="1" flipV="1">
            <a:off x="2239108" y="5380892"/>
            <a:ext cx="1781907" cy="803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21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</a:t>
            </a:r>
            <a:r>
              <a:rPr lang="en-US" dirty="0"/>
              <a:t>RAFEL</a:t>
            </a:r>
          </a:p>
        </p:txBody>
      </p:sp>
      <p:graphicFrame>
        <p:nvGraphicFramePr>
          <p:cNvPr id="3" name="Table 37">
            <a:extLst>
              <a:ext uri="{FF2B5EF4-FFF2-40B4-BE49-F238E27FC236}">
                <a16:creationId xmlns:a16="http://schemas.microsoft.com/office/drawing/2014/main" id="{E4EB97F8-8A64-2A91-D625-F22B2CE9D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570258"/>
              </p:ext>
            </p:extLst>
          </p:nvPr>
        </p:nvGraphicFramePr>
        <p:xfrm>
          <a:off x="1838695" y="4639218"/>
          <a:ext cx="3315196" cy="1832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598">
                  <a:extLst>
                    <a:ext uri="{9D8B030D-6E8A-4147-A177-3AD203B41FA5}">
                      <a16:colId xmlns:a16="http://schemas.microsoft.com/office/drawing/2014/main" val="4087683669"/>
                    </a:ext>
                  </a:extLst>
                </a:gridCol>
                <a:gridCol w="1657598">
                  <a:extLst>
                    <a:ext uri="{9D8B030D-6E8A-4147-A177-3AD203B41FA5}">
                      <a16:colId xmlns:a16="http://schemas.microsoft.com/office/drawing/2014/main" val="4154412338"/>
                    </a:ext>
                  </a:extLst>
                </a:gridCol>
              </a:tblGrid>
              <a:tr h="30547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6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278264"/>
                  </a:ext>
                </a:extLst>
              </a:tr>
              <a:tr h="3054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600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576371"/>
                  </a:ext>
                </a:extLst>
              </a:tr>
              <a:tr h="3054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100 </a:t>
                      </a:r>
                      <a:r>
                        <a:rPr lang="en-US" sz="1600" dirty="0" err="1"/>
                        <a:t>pC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15975"/>
                  </a:ext>
                </a:extLst>
              </a:tr>
              <a:tr h="3054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Bunch rep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25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007958"/>
                  </a:ext>
                </a:extLst>
              </a:tr>
              <a:tr h="3054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Pulse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0.4 </a:t>
                      </a:r>
                      <a:r>
                        <a:rPr lang="en-US" sz="1600" dirty="0" err="1"/>
                        <a:t>mJ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883604"/>
                  </a:ext>
                </a:extLst>
              </a:tr>
              <a:tr h="3054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Average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600" dirty="0"/>
                        <a:t>10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65709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D11A0D9-3CB5-B2DD-87CE-80150E09F79A}"/>
              </a:ext>
            </a:extLst>
          </p:cNvPr>
          <p:cNvSpPr txBox="1"/>
          <p:nvPr/>
        </p:nvSpPr>
        <p:spPr>
          <a:xfrm>
            <a:off x="6507678" y="6133496"/>
            <a:ext cx="4643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2022 Source Workshop, </a:t>
            </a:r>
            <a:r>
              <a:rPr lang="en-US" sz="1600" dirty="0" err="1"/>
              <a:t>Dinh</a:t>
            </a:r>
            <a:r>
              <a:rPr lang="en-US" sz="1600" dirty="0"/>
              <a:t> Nguyen et al.</a:t>
            </a:r>
          </a:p>
        </p:txBody>
      </p:sp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0DD8410C-44BC-1327-9C46-5FBB3AFAD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036"/>
            <a:ext cx="11918544" cy="316667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41DD65-9DAA-94DC-9976-61819119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41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EUV Lithography 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Accelerators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0E6222-9771-37C0-34A9-3EED88BA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1F190-BA51-8877-0E66-DC269FE32684}"/>
              </a:ext>
            </a:extLst>
          </p:cNvPr>
          <p:cNvSpPr txBox="1"/>
          <p:nvPr/>
        </p:nvSpPr>
        <p:spPr>
          <a:xfrm>
            <a:off x="529281" y="1035745"/>
            <a:ext cx="10515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There are a number of accelerator-based solutions for generating kW-levels of EUV light for lithography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FELs are the most mature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Multiple countries and multiple companies are pursuing various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Onshoring, CHIPS Act and ever-increasing demand drive the need for more throughput and higher performance in chip manufacturing</a:t>
            </a:r>
          </a:p>
        </p:txBody>
      </p:sp>
    </p:spTree>
    <p:extLst>
      <p:ext uri="{BB962C8B-B14F-4D97-AF65-F5344CB8AC3E}">
        <p14:creationId xmlns:p14="http://schemas.microsoft.com/office/powerpoint/2010/main" val="3594756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6DECD-3A80-A1A7-57B2-228E22DF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BB2FC4-4F8C-BE7C-0182-EC45CEB77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Lithography - Multi-Beam Electron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4BA0E9-9554-1DBD-460F-6A2EB3FD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23" y="1569308"/>
            <a:ext cx="3693029" cy="4755548"/>
          </a:xfrm>
          <a:prstGeom prst="rect">
            <a:avLst/>
          </a:prstGeom>
        </p:spPr>
      </p:pic>
      <p:pic>
        <p:nvPicPr>
          <p:cNvPr id="1026" name="Picture 2" descr="Electron Beam Lithography (EBL) | SpringerLink">
            <a:extLst>
              <a:ext uri="{FF2B5EF4-FFF2-40B4-BE49-F238E27FC236}">
                <a16:creationId xmlns:a16="http://schemas.microsoft.com/office/drawing/2014/main" id="{14F6E682-423B-A272-E365-89F663A1E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3" y="1569307"/>
            <a:ext cx="5551269" cy="426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19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1FB3C-5927-3C69-122B-B274704C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35E91E-351B-7CBC-AB18-9504459248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Ion Implantation for Chip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A559E-8F6B-9DE2-6BCA-C00D06979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17"/>
          <a:stretch/>
        </p:blipFill>
        <p:spPr>
          <a:xfrm>
            <a:off x="6860571" y="4152507"/>
            <a:ext cx="4767813" cy="2227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85E43-CC9E-B369-78F3-1820FFA85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149"/>
          <a:stretch/>
        </p:blipFill>
        <p:spPr>
          <a:xfrm>
            <a:off x="3161671" y="1016899"/>
            <a:ext cx="5549900" cy="3263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EF098-01FB-4CBF-F02C-79F245DCAE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78" t="58903" r="15425"/>
          <a:stretch/>
        </p:blipFill>
        <p:spPr>
          <a:xfrm>
            <a:off x="245135" y="4152506"/>
            <a:ext cx="4102268" cy="20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88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4F877-112B-A831-54F4-0A79B392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CC3A1-3DD6-77FF-CD0E-EDAE6A930A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Ion Implantation for Chip Production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E54176-B2FB-2F58-B41B-FB7363FC8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47" y="1784350"/>
            <a:ext cx="5572386" cy="4015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931943-5B57-371C-3D63-62020DB99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496" y="2147680"/>
            <a:ext cx="36322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91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Accelerators for Chip Manufacturing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F0F5BF-36FC-3B0E-0301-0373A873F81C}"/>
              </a:ext>
            </a:extLst>
          </p:cNvPr>
          <p:cNvSpPr txBox="1">
            <a:spLocks/>
          </p:cNvSpPr>
          <p:nvPr/>
        </p:nvSpPr>
        <p:spPr>
          <a:xfrm>
            <a:off x="2995800" y="2475850"/>
            <a:ext cx="7167796" cy="27677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/>
              <a:t>Ion Implantation Systems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Electron Beam Lithography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Electron Beam Inspection Systems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(hopefully) accelerator-based light sources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F5AC6-23FF-82D6-7A21-857049074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06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C1C32-0816-8FA4-413C-F4FB8D06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C7F5D-781E-3FE4-6506-055AAE7E9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Market Size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8C75E-9196-B5B8-7A4B-6083300D3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641" y="847175"/>
            <a:ext cx="9210992" cy="5917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B1C24-5A74-6E8D-EA48-B032B4E25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464" y="4468255"/>
            <a:ext cx="1440482" cy="122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12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EF749-F82B-CB26-33E7-FEE66E957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678CD-D6D7-017A-F94E-D7B0F344E8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/>
              <a:t>Accelerator Job Opportunities –Large Companies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F74E142-58F3-AA12-6AA4-39F8E34782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669350"/>
              </p:ext>
            </p:extLst>
          </p:nvPr>
        </p:nvGraphicFramePr>
        <p:xfrm>
          <a:off x="885224" y="1745277"/>
          <a:ext cx="10421551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6690">
                  <a:extLst>
                    <a:ext uri="{9D8B030D-6E8A-4147-A177-3AD203B41FA5}">
                      <a16:colId xmlns:a16="http://schemas.microsoft.com/office/drawing/2014/main" val="4270235431"/>
                    </a:ext>
                  </a:extLst>
                </a:gridCol>
                <a:gridCol w="5944861">
                  <a:extLst>
                    <a:ext uri="{9D8B030D-6E8A-4147-A177-3AD203B41FA5}">
                      <a16:colId xmlns:a16="http://schemas.microsoft.com/office/drawing/2014/main" val="2026015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Company (Location)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475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Applied Materials (Santa Clara 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Ion Implanters, semi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160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KLA </a:t>
                      </a:r>
                      <a:r>
                        <a:rPr lang="en-US" sz="2400" dirty="0" err="1"/>
                        <a:t>Tencor</a:t>
                      </a:r>
                      <a:r>
                        <a:rPr lang="en-US" sz="2400" dirty="0"/>
                        <a:t> (Milpitas, 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Electron beam and optical inspection for chips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64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ASML (Netherlands; 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Lithography, EUV sources, e-beam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161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Thermo</a:t>
                      </a:r>
                      <a:r>
                        <a:rPr lang="en-US" sz="2400" dirty="0"/>
                        <a:t> Fisher (San Jose, 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Electron microscopy, inspection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324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Axcelis</a:t>
                      </a:r>
                      <a:r>
                        <a:rPr lang="en-US" sz="2400" dirty="0"/>
                        <a:t> Technologies (Beverly, 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Ion Implantation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087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Varian/Siemens (Palo Alto, 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Radiation therapy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570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CPI (Palo Alto, 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Klystrons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445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515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EF749-F82B-CB26-33E7-FEE66E957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678CD-D6D7-017A-F94E-D7B0F344E8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/>
              <a:t>Accelerator Job Opportunities –Small Companies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F74E142-58F3-AA12-6AA4-39F8E34782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357628"/>
              </p:ext>
            </p:extLst>
          </p:nvPr>
        </p:nvGraphicFramePr>
        <p:xfrm>
          <a:off x="885224" y="1745277"/>
          <a:ext cx="10421551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6690">
                  <a:extLst>
                    <a:ext uri="{9D8B030D-6E8A-4147-A177-3AD203B41FA5}">
                      <a16:colId xmlns:a16="http://schemas.microsoft.com/office/drawing/2014/main" val="4270235431"/>
                    </a:ext>
                  </a:extLst>
                </a:gridCol>
                <a:gridCol w="5944861">
                  <a:extLst>
                    <a:ext uri="{9D8B030D-6E8A-4147-A177-3AD203B41FA5}">
                      <a16:colId xmlns:a16="http://schemas.microsoft.com/office/drawing/2014/main" val="2026015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Company (Location)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475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xLight, Inc (Palo Alto)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Industrial accelerators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160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Multibeam Corp (Santa Clara)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Ebeam</a:t>
                      </a:r>
                      <a:r>
                        <a:rPr lang="en-US" sz="2400" dirty="0"/>
                        <a:t> lithography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007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ViewRay</a:t>
                      </a:r>
                      <a:r>
                        <a:rPr lang="en-US" sz="2400" dirty="0"/>
                        <a:t> (Mountain View, 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Radiation therapy/MRI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64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Radiabeam</a:t>
                      </a:r>
                      <a:r>
                        <a:rPr lang="en-US" sz="2400" dirty="0"/>
                        <a:t> (Santa Monica, 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NC RF </a:t>
                      </a:r>
                      <a:r>
                        <a:rPr lang="en-US" sz="2400" dirty="0" err="1"/>
                        <a:t>linacs</a:t>
                      </a:r>
                      <a:r>
                        <a:rPr lang="en-US" sz="2400" dirty="0"/>
                        <a:t>, accelerator components/systems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161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Reveam</a:t>
                      </a:r>
                      <a:r>
                        <a:rPr lang="en-US" sz="2400"/>
                        <a:t> (</a:t>
                      </a:r>
                      <a:r>
                        <a:rPr lang="en-US" sz="2400" dirty="0"/>
                        <a:t>Atlanta, GA)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Food irradiation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324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Xelera Research (Ithaca, NY)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Accelerator components,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087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Start your own company!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570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445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86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64002-FCE6-3EC4-82C7-BF9B5634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E9D1E-99A0-1785-7C95-EF56413E80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On-Shoring of Chip Production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5E227-CB74-3515-3E7C-B10554AE0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5939">
            <a:off x="7616168" y="1834132"/>
            <a:ext cx="2942927" cy="4329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5E4739-60DB-D000-8474-4A64AC903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88047">
            <a:off x="947909" y="2625477"/>
            <a:ext cx="3339442" cy="3002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643E61-8C9A-A242-3947-3BDC38EB6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433" y="1289167"/>
            <a:ext cx="3428353" cy="369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63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64002-FCE6-3EC4-82C7-BF9B5634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E9D1E-99A0-1785-7C95-EF56413E80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International Funding for Chips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82AC2-F032-086A-6472-04340D906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81" y="1042736"/>
            <a:ext cx="8863919" cy="54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49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E3A14-42C3-1FF8-422C-C0CE445C0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289BD-F1C5-6399-F883-4AB674342B5A}"/>
              </a:ext>
            </a:extLst>
          </p:cNvPr>
          <p:cNvSpPr txBox="1"/>
          <p:nvPr/>
        </p:nvSpPr>
        <p:spPr>
          <a:xfrm>
            <a:off x="1512124" y="3075057"/>
            <a:ext cx="10030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Modern Lithography for Chip Production</a:t>
            </a:r>
          </a:p>
        </p:txBody>
      </p:sp>
    </p:spTree>
    <p:extLst>
      <p:ext uri="{BB962C8B-B14F-4D97-AF65-F5344CB8AC3E}">
        <p14:creationId xmlns:p14="http://schemas.microsoft.com/office/powerpoint/2010/main" val="631726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33E26-C0FF-00CA-DA82-484503BE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89221-2611-5385-715B-15BB83915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Light</a:t>
            </a:r>
            <a:r>
              <a:rPr lang="en-US" dirty="0"/>
              <a:t> Drives Innovation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FE4CBA-2841-929D-1173-EB7DFBA59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55292"/>
            <a:ext cx="10201894" cy="53302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A1BB8A-DA67-0596-132C-9916DB431572}"/>
              </a:ext>
            </a:extLst>
          </p:cNvPr>
          <p:cNvSpPr/>
          <p:nvPr/>
        </p:nvSpPr>
        <p:spPr>
          <a:xfrm>
            <a:off x="10319657" y="5818909"/>
            <a:ext cx="890649" cy="666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79C76B-30A2-62A6-8713-B1915C87E8BC}"/>
              </a:ext>
            </a:extLst>
          </p:cNvPr>
          <p:cNvCxnSpPr/>
          <p:nvPr/>
        </p:nvCxnSpPr>
        <p:spPr>
          <a:xfrm>
            <a:off x="8346831" y="4259384"/>
            <a:ext cx="13989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04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6C7CB-D36B-8528-89AD-EC562395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55F2D-2610-77C0-82FC-983BABE87E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Light</a:t>
            </a:r>
            <a:r>
              <a:rPr lang="en-US" dirty="0"/>
              <a:t> Drives Innovation</a:t>
            </a:r>
          </a:p>
          <a:p>
            <a:endParaRPr lang="en-US" dirty="0"/>
          </a:p>
        </p:txBody>
      </p:sp>
      <p:pic>
        <p:nvPicPr>
          <p:cNvPr id="6" name="Picture 2" descr="Mercury Vapor Lamps: What are they? | Shine Retrofits Lighting Blog">
            <a:extLst>
              <a:ext uri="{FF2B5EF4-FFF2-40B4-BE49-F238E27FC236}">
                <a16:creationId xmlns:a16="http://schemas.microsoft.com/office/drawing/2014/main" id="{AF107996-74C5-00A3-AF65-57AF18F38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4" y="2337237"/>
            <a:ext cx="4191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F544CB-49C3-37B0-A126-A3F135023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53" y="2105315"/>
            <a:ext cx="6661063" cy="37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15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E661C-FE6D-DD00-ACBE-C2F35B8F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BDEC-0454-5445-83CF-404D1DD1D27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4F051-1266-53F9-AE9A-0C960F485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Lithography</a:t>
            </a:r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Powers Moore’s Law</a:t>
            </a:r>
          </a:p>
          <a:p>
            <a:endParaRPr lang="en-US" dirty="0"/>
          </a:p>
        </p:txBody>
      </p:sp>
      <p:pic>
        <p:nvPicPr>
          <p:cNvPr id="6" name="Picture 5" descr="Perkin Elmer - Micralign Projection Mask Alignment System">
            <a:extLst>
              <a:ext uri="{FF2B5EF4-FFF2-40B4-BE49-F238E27FC236}">
                <a16:creationId xmlns:a16="http://schemas.microsoft.com/office/drawing/2014/main" id="{3B7B3D03-786F-5663-CC94-FE61A3A62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11" y="2414233"/>
            <a:ext cx="3194765" cy="26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UV lithography systems – Products | ASML">
            <a:extLst>
              <a:ext uri="{FF2B5EF4-FFF2-40B4-BE49-F238E27FC236}">
                <a16:creationId xmlns:a16="http://schemas.microsoft.com/office/drawing/2014/main" id="{D965EFFF-CE03-4BE2-7370-F9987F0F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69" y="1842334"/>
            <a:ext cx="6361531" cy="357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w AMD became a chip giant, leapfrogged Intel after playing catch-up">
            <a:extLst>
              <a:ext uri="{FF2B5EF4-FFF2-40B4-BE49-F238E27FC236}">
                <a16:creationId xmlns:a16="http://schemas.microsoft.com/office/drawing/2014/main" id="{09F240FC-F859-38DD-8B38-CE332CEA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45" y="4286672"/>
            <a:ext cx="2807576" cy="15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exas Instruments TMS 1000 die shot | 102652262 | Computer History Museum">
            <a:extLst>
              <a:ext uri="{FF2B5EF4-FFF2-40B4-BE49-F238E27FC236}">
                <a16:creationId xmlns:a16="http://schemas.microsoft.com/office/drawing/2014/main" id="{9743C72F-71A8-2CBD-E7C6-B2B665738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303" y="4450604"/>
            <a:ext cx="1616255" cy="15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he TMS1000: The First Commercially Available Microcontroller | Hackaday">
            <a:extLst>
              <a:ext uri="{FF2B5EF4-FFF2-40B4-BE49-F238E27FC236}">
                <a16:creationId xmlns:a16="http://schemas.microsoft.com/office/drawing/2014/main" id="{F4922FF3-EF08-C4FC-7E9B-C6B00EE58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8" t="20513" r="14724" b="23932"/>
          <a:stretch/>
        </p:blipFill>
        <p:spPr bwMode="auto">
          <a:xfrm>
            <a:off x="1187616" y="4722917"/>
            <a:ext cx="2196662" cy="102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PU competition at last: AMD Ryzen brings 8 cores from just $329 | Ars  Technica">
            <a:extLst>
              <a:ext uri="{FF2B5EF4-FFF2-40B4-BE49-F238E27FC236}">
                <a16:creationId xmlns:a16="http://schemas.microsoft.com/office/drawing/2014/main" id="{FA6BC794-EE5B-9430-3801-03C9B6768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438" y="4509894"/>
            <a:ext cx="2575034" cy="11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449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Light Org_121922" id="{170E5B50-C488-884E-A3A7-DB11FAAFB741}" vid="{825D817E-84E0-2A47-BF78-9CC859CB02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32042</TotalTime>
  <Words>795</Words>
  <Application>Microsoft Macintosh PowerPoint</Application>
  <PresentationFormat>Widescreen</PresentationFormat>
  <Paragraphs>162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AdvOT82c4f4c4</vt:lpstr>
      <vt:lpstr>AdvOT8608a8d1+20</vt:lpstr>
      <vt:lpstr>Arial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Hosler</dc:creator>
  <cp:lastModifiedBy>Bruce Dunham</cp:lastModifiedBy>
  <cp:revision>82</cp:revision>
  <cp:lastPrinted>2022-09-29T15:34:42Z</cp:lastPrinted>
  <dcterms:created xsi:type="dcterms:W3CDTF">2023-01-19T22:25:21Z</dcterms:created>
  <dcterms:modified xsi:type="dcterms:W3CDTF">2023-07-21T12:03:05Z</dcterms:modified>
</cp:coreProperties>
</file>