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3660" r:id="rId1"/>
  </p:sldMasterIdLst>
  <p:notesMasterIdLst>
    <p:notesMasterId r:id="rId12"/>
  </p:notes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0000"/>
    <a:srgbClr val="DB0000"/>
    <a:srgbClr val="E10000"/>
    <a:srgbClr val="F20700"/>
    <a:srgbClr val="FF0000"/>
    <a:srgbClr val="B81E35"/>
    <a:srgbClr val="CE213B"/>
    <a:srgbClr val="991C2D"/>
    <a:srgbClr val="C52038"/>
    <a:srgbClr val="CC21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244"/>
    <p:restoredTop sz="95741"/>
  </p:normalViewPr>
  <p:slideViewPr>
    <p:cSldViewPr snapToGrid="0" snapToObjects="1">
      <p:cViewPr varScale="1">
        <p:scale>
          <a:sx n="110" d="100"/>
          <a:sy n="110" d="100"/>
        </p:scale>
        <p:origin x="141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B97054-A44F-DA41-BA23-34BFE46F5A47}" type="datetimeFigureOut">
              <a:rPr lang="en-US" smtClean="0"/>
              <a:t>4/17/23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E98776-F769-7842-98E4-3C98D7F7C6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4161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60A1F-D9B3-1F4E-A74E-E59E33115D05}" type="datetime1">
              <a:rPr lang="en-US" smtClean="0"/>
              <a:t>4/17/23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MDI Meeting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16835-8182-1B44-8702-6C8CA02EDE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2342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CD92F-9111-6645-837F-FFAC24A8AA30}" type="datetime1">
              <a:rPr lang="en-US" smtClean="0"/>
              <a:t>4/17/23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MDI Meeting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16835-8182-1B44-8702-6C8CA02EDE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1566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7D6E1-08F6-AA40-BB24-6E1A1C3E25AF}" type="datetime1">
              <a:rPr lang="en-US" smtClean="0"/>
              <a:t>4/17/23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MDI Meeting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16835-8182-1B44-8702-6C8CA02EDE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9362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7B810-D29D-9A4B-A66A-8DD8326E52C1}" type="datetime1">
              <a:rPr lang="en-US" smtClean="0"/>
              <a:t>4/17/23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MDI Meeting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16835-8182-1B44-8702-6C8CA02EDE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1468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1085A-E9C3-0641-88B1-F8E13A7854A1}" type="datetime1">
              <a:rPr lang="en-US" smtClean="0"/>
              <a:t>4/17/23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MDI Meeting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16835-8182-1B44-8702-6C8CA02EDE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5666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C8562-8066-A545-8EE9-9253228F4D52}" type="datetime1">
              <a:rPr lang="en-US" smtClean="0"/>
              <a:t>4/17/23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MDI Meeting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16835-8182-1B44-8702-6C8CA02EDE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4860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4DF97-6A39-694E-8AC2-6BD7E63C4C08}" type="datetime1">
              <a:rPr lang="en-US" smtClean="0"/>
              <a:t>4/17/23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MDI Meeting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16835-8182-1B44-8702-6C8CA02EDE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3319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4DD17-8557-924B-882D-79BE755FB99B}" type="datetime1">
              <a:rPr lang="en-US" smtClean="0"/>
              <a:t>4/17/23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MDI Meeting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16835-8182-1B44-8702-6C8CA02EDE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6490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58B28-3F48-D648-9436-A4D6A77BE423}" type="datetime1">
              <a:rPr lang="en-US" smtClean="0"/>
              <a:t>4/17/23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MDI Meeting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16835-8182-1B44-8702-6C8CA02EDE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111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4899E-89E4-0A40-BF36-0EFB6CEAAB8F}" type="datetime1">
              <a:rPr lang="en-US" smtClean="0"/>
              <a:t>4/17/23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MDI Meeting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16835-8182-1B44-8702-6C8CA02EDE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8547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774E8-9C7D-8541-B864-8A9F40484EFB}" type="datetime1">
              <a:rPr lang="en-US" smtClean="0"/>
              <a:t>4/17/23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MDI Meeting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16835-8182-1B44-8702-6C8CA02EDE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7663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2F8192-E2C8-CB48-AE18-D0F934C56908}" type="datetime1">
              <a:rPr lang="en-US" smtClean="0"/>
              <a:t>4/17/23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MDI Meeting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C16835-8182-1B44-8702-6C8CA02EDE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334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5A8B3E-EA3D-694E-BD95-F01CBD6744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574567"/>
            <a:ext cx="7772400" cy="3540233"/>
          </a:xfrm>
          <a:solidFill>
            <a:srgbClr val="DB0000"/>
          </a:solidFill>
        </p:spPr>
        <p:txBody>
          <a:bodyPr anchor="b">
            <a:normAutofit/>
          </a:bodyPr>
          <a:lstStyle/>
          <a:p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V11 Test Procedures Comparison </a:t>
            </a:r>
          </a:p>
        </p:txBody>
      </p:sp>
      <p:pic>
        <p:nvPicPr>
          <p:cNvPr id="5" name="Picture 4" descr="Diagram, schematic&#10;&#10;Description automatically generated">
            <a:extLst>
              <a:ext uri="{FF2B5EF4-FFF2-40B4-BE49-F238E27FC236}">
                <a16:creationId xmlns:a16="http://schemas.microsoft.com/office/drawing/2014/main" id="{26C6D646-B424-E243-A50C-4ADAE9A171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5261811"/>
            <a:ext cx="1021622" cy="102162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E9B8865-74B6-0F42-B525-D693979849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6578" y="5261810"/>
            <a:ext cx="1021622" cy="102162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434F21B-B712-704F-963E-A18AEF3A4E76}"/>
              </a:ext>
            </a:extLst>
          </p:cNvPr>
          <p:cNvSpPr txBox="1"/>
          <p:nvPr/>
        </p:nvSpPr>
        <p:spPr>
          <a:xfrm>
            <a:off x="3541108" y="4674308"/>
            <a:ext cx="20617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Xuan Chen</a:t>
            </a:r>
          </a:p>
        </p:txBody>
      </p:sp>
    </p:spTree>
    <p:extLst>
      <p:ext uri="{BB962C8B-B14F-4D97-AF65-F5344CB8AC3E}">
        <p14:creationId xmlns:p14="http://schemas.microsoft.com/office/powerpoint/2010/main" val="11017067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3C599E9-97ED-7242-934F-2650350686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0481" y="347580"/>
            <a:ext cx="674213" cy="674213"/>
          </a:xfrm>
          <a:prstGeom prst="rect">
            <a:avLst/>
          </a:prstGeom>
        </p:spPr>
      </p:pic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07047869-583E-0847-BA86-BB4869FC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8407D-7384-D24A-A5FB-AA2849E3E7E1}" type="datetime1">
              <a:rPr lang="en-US" smtClean="0"/>
              <a:t>4/17/23</a:t>
            </a:fld>
            <a:endParaRPr lang="en-US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1303FB9B-FB43-004E-924A-CF113477F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16835-8182-1B44-8702-6C8CA02EDEA3}" type="slidenum">
              <a:rPr lang="en-US" smtClean="0"/>
              <a:t>9</a:t>
            </a:fld>
            <a:endParaRPr lang="en-US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722B5567-B521-4144-962C-FE1D0080EB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943" y="290987"/>
            <a:ext cx="8582338" cy="696393"/>
          </a:xfrm>
          <a:solidFill>
            <a:srgbClr val="DB0000"/>
          </a:solidFill>
        </p:spPr>
        <p:txBody>
          <a:bodyPr>
            <a:norm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      Results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803864DB-A120-0142-AB53-1B7A9AD8BA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4111" y="334594"/>
            <a:ext cx="592309" cy="592309"/>
          </a:xfrm>
          <a:prstGeom prst="rect">
            <a:avLst/>
          </a:prstGeom>
        </p:spPr>
      </p:pic>
      <p:pic>
        <p:nvPicPr>
          <p:cNvPr id="21" name="Picture 20" descr="Shape&#10;&#10;Description automatically generated with medium confidence">
            <a:extLst>
              <a:ext uri="{FF2B5EF4-FFF2-40B4-BE49-F238E27FC236}">
                <a16:creationId xmlns:a16="http://schemas.microsoft.com/office/drawing/2014/main" id="{9F24E93D-915D-CD47-BA5D-D939DEA8C2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611" y="347580"/>
            <a:ext cx="562077" cy="562077"/>
          </a:xfrm>
          <a:prstGeom prst="rect">
            <a:avLst/>
          </a:prstGeom>
        </p:spPr>
      </p:pic>
      <p:sp>
        <p:nvSpPr>
          <p:cNvPr id="22" name="Footer Placeholder 21">
            <a:extLst>
              <a:ext uri="{FF2B5EF4-FFF2-40B4-BE49-F238E27FC236}">
                <a16:creationId xmlns:a16="http://schemas.microsoft.com/office/drawing/2014/main" id="{8D20E3A9-D501-3A49-A611-A443DCFDDF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MDI Meeting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47EBBD9-3422-2B88-4C8D-97C3097325F5}"/>
              </a:ext>
            </a:extLst>
          </p:cNvPr>
          <p:cNvSpPr txBox="1"/>
          <p:nvPr/>
        </p:nvSpPr>
        <p:spPr>
          <a:xfrm>
            <a:off x="921986" y="1400537"/>
            <a:ext cx="73213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With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threq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the thresholds seem to be significantly better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However, the number of masked pixels also increased significantly </a:t>
            </a:r>
          </a:p>
        </p:txBody>
      </p:sp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E2962B1A-8802-E911-A312-90755758D0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8832275"/>
              </p:ext>
            </p:extLst>
          </p:nvPr>
        </p:nvGraphicFramePr>
        <p:xfrm>
          <a:off x="4625969" y="4908823"/>
          <a:ext cx="4257312" cy="10972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419104">
                  <a:extLst>
                    <a:ext uri="{9D8B030D-6E8A-4147-A177-3AD203B41FA5}">
                      <a16:colId xmlns:a16="http://schemas.microsoft.com/office/drawing/2014/main" val="1881920343"/>
                    </a:ext>
                  </a:extLst>
                </a:gridCol>
                <a:gridCol w="1419104">
                  <a:extLst>
                    <a:ext uri="{9D8B030D-6E8A-4147-A177-3AD203B41FA5}">
                      <a16:colId xmlns:a16="http://schemas.microsoft.com/office/drawing/2014/main" val="1289187808"/>
                    </a:ext>
                  </a:extLst>
                </a:gridCol>
                <a:gridCol w="1419104">
                  <a:extLst>
                    <a:ext uri="{9D8B030D-6E8A-4147-A177-3AD203B41FA5}">
                      <a16:colId xmlns:a16="http://schemas.microsoft.com/office/drawing/2014/main" val="3933430394"/>
                    </a:ext>
                  </a:extLst>
                </a:gridCol>
              </a:tblGrid>
              <a:tr h="20736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Masked Pixels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Without </a:t>
                      </a:r>
                      <a:r>
                        <a:rPr lang="en-US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threq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With </a:t>
                      </a:r>
                      <a:r>
                        <a:rPr lang="en-US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threq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8886331"/>
                  </a:ext>
                </a:extLst>
              </a:tr>
              <a:tr h="20736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1500 e-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76230"/>
                  </a:ext>
                </a:extLst>
              </a:tr>
              <a:tr h="20736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1200 e-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1803386"/>
                  </a:ext>
                </a:extLst>
              </a:tr>
              <a:tr h="20736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1000 e-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6341025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89ED8CF3-7A26-76B1-BAB4-A6FA43D3CC51}"/>
              </a:ext>
            </a:extLst>
          </p:cNvPr>
          <p:cNvSpPr txBox="1"/>
          <p:nvPr/>
        </p:nvSpPr>
        <p:spPr>
          <a:xfrm>
            <a:off x="4625969" y="4484512"/>
            <a:ext cx="915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Chip 7: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9B945653-904D-C818-80A5-5BCFAF9099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4866693"/>
              </p:ext>
            </p:extLst>
          </p:nvPr>
        </p:nvGraphicFramePr>
        <p:xfrm>
          <a:off x="314688" y="4908823"/>
          <a:ext cx="4257312" cy="10972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419104">
                  <a:extLst>
                    <a:ext uri="{9D8B030D-6E8A-4147-A177-3AD203B41FA5}">
                      <a16:colId xmlns:a16="http://schemas.microsoft.com/office/drawing/2014/main" val="1881920343"/>
                    </a:ext>
                  </a:extLst>
                </a:gridCol>
                <a:gridCol w="1419104">
                  <a:extLst>
                    <a:ext uri="{9D8B030D-6E8A-4147-A177-3AD203B41FA5}">
                      <a16:colId xmlns:a16="http://schemas.microsoft.com/office/drawing/2014/main" val="1289187808"/>
                    </a:ext>
                  </a:extLst>
                </a:gridCol>
                <a:gridCol w="1419104">
                  <a:extLst>
                    <a:ext uri="{9D8B030D-6E8A-4147-A177-3AD203B41FA5}">
                      <a16:colId xmlns:a16="http://schemas.microsoft.com/office/drawing/2014/main" val="3933430394"/>
                    </a:ext>
                  </a:extLst>
                </a:gridCol>
              </a:tblGrid>
              <a:tr h="20736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Masked Pixels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Without </a:t>
                      </a:r>
                      <a:r>
                        <a:rPr lang="en-US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threq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With </a:t>
                      </a:r>
                      <a:r>
                        <a:rPr lang="en-US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threq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8886331"/>
                  </a:ext>
                </a:extLst>
              </a:tr>
              <a:tr h="20736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1500 e-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76230"/>
                  </a:ext>
                </a:extLst>
              </a:tr>
              <a:tr h="20736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1200 e-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1803386"/>
                  </a:ext>
                </a:extLst>
              </a:tr>
              <a:tr h="20736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1000 e-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6341025"/>
                  </a:ext>
                </a:extLst>
              </a:tr>
            </a:tbl>
          </a:graphicData>
        </a:graphic>
      </p:graphicFrame>
      <p:graphicFrame>
        <p:nvGraphicFramePr>
          <p:cNvPr id="6" name="Table 4">
            <a:extLst>
              <a:ext uri="{FF2B5EF4-FFF2-40B4-BE49-F238E27FC236}">
                <a16:creationId xmlns:a16="http://schemas.microsoft.com/office/drawing/2014/main" id="{029EAB9B-4A06-A8E2-A31C-12A4BA35B2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302756"/>
              </p:ext>
            </p:extLst>
          </p:nvPr>
        </p:nvGraphicFramePr>
        <p:xfrm>
          <a:off x="334800" y="3222972"/>
          <a:ext cx="4257312" cy="10972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419104">
                  <a:extLst>
                    <a:ext uri="{9D8B030D-6E8A-4147-A177-3AD203B41FA5}">
                      <a16:colId xmlns:a16="http://schemas.microsoft.com/office/drawing/2014/main" val="1881920343"/>
                    </a:ext>
                  </a:extLst>
                </a:gridCol>
                <a:gridCol w="1419104">
                  <a:extLst>
                    <a:ext uri="{9D8B030D-6E8A-4147-A177-3AD203B41FA5}">
                      <a16:colId xmlns:a16="http://schemas.microsoft.com/office/drawing/2014/main" val="1289187808"/>
                    </a:ext>
                  </a:extLst>
                </a:gridCol>
                <a:gridCol w="1419104">
                  <a:extLst>
                    <a:ext uri="{9D8B030D-6E8A-4147-A177-3AD203B41FA5}">
                      <a16:colId xmlns:a16="http://schemas.microsoft.com/office/drawing/2014/main" val="3933430394"/>
                    </a:ext>
                  </a:extLst>
                </a:gridCol>
              </a:tblGrid>
              <a:tr h="20736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Masked Pixels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Without </a:t>
                      </a:r>
                      <a:r>
                        <a:rPr lang="en-US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threq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With </a:t>
                      </a:r>
                      <a:r>
                        <a:rPr lang="en-US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threq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8886331"/>
                  </a:ext>
                </a:extLst>
              </a:tr>
              <a:tr h="20736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1500 e-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76230"/>
                  </a:ext>
                </a:extLst>
              </a:tr>
              <a:tr h="20736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1200 e-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1803386"/>
                  </a:ext>
                </a:extLst>
              </a:tr>
              <a:tr h="20736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1000 e-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674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6341025"/>
                  </a:ext>
                </a:extLst>
              </a:tr>
            </a:tbl>
          </a:graphicData>
        </a:graphic>
      </p:graphicFrame>
      <p:graphicFrame>
        <p:nvGraphicFramePr>
          <p:cNvPr id="7" name="Table 4">
            <a:extLst>
              <a:ext uri="{FF2B5EF4-FFF2-40B4-BE49-F238E27FC236}">
                <a16:creationId xmlns:a16="http://schemas.microsoft.com/office/drawing/2014/main" id="{ACCC0012-2BAE-9BEF-1FD5-65376C7F19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7543954"/>
              </p:ext>
            </p:extLst>
          </p:nvPr>
        </p:nvGraphicFramePr>
        <p:xfrm>
          <a:off x="4625969" y="3222972"/>
          <a:ext cx="4257312" cy="10972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419104">
                  <a:extLst>
                    <a:ext uri="{9D8B030D-6E8A-4147-A177-3AD203B41FA5}">
                      <a16:colId xmlns:a16="http://schemas.microsoft.com/office/drawing/2014/main" val="1881920343"/>
                    </a:ext>
                  </a:extLst>
                </a:gridCol>
                <a:gridCol w="1419104">
                  <a:extLst>
                    <a:ext uri="{9D8B030D-6E8A-4147-A177-3AD203B41FA5}">
                      <a16:colId xmlns:a16="http://schemas.microsoft.com/office/drawing/2014/main" val="1289187808"/>
                    </a:ext>
                  </a:extLst>
                </a:gridCol>
                <a:gridCol w="1419104">
                  <a:extLst>
                    <a:ext uri="{9D8B030D-6E8A-4147-A177-3AD203B41FA5}">
                      <a16:colId xmlns:a16="http://schemas.microsoft.com/office/drawing/2014/main" val="3933430394"/>
                    </a:ext>
                  </a:extLst>
                </a:gridCol>
              </a:tblGrid>
              <a:tr h="20736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Masked Pixels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Without </a:t>
                      </a:r>
                      <a:r>
                        <a:rPr lang="en-US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threq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With </a:t>
                      </a:r>
                      <a:r>
                        <a:rPr lang="en-US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threq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8886331"/>
                  </a:ext>
                </a:extLst>
              </a:tr>
              <a:tr h="20736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1500 e-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76230"/>
                  </a:ext>
                </a:extLst>
              </a:tr>
              <a:tr h="20736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1200 e-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1803386"/>
                  </a:ext>
                </a:extLst>
              </a:tr>
              <a:tr h="20736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1000 e-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1360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6341025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CF7CCBCA-F603-5EB7-6E29-9807F35426EF}"/>
              </a:ext>
            </a:extLst>
          </p:cNvPr>
          <p:cNvSpPr txBox="1"/>
          <p:nvPr/>
        </p:nvSpPr>
        <p:spPr>
          <a:xfrm>
            <a:off x="364603" y="4484512"/>
            <a:ext cx="915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Chip 6: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82ED7FF-D128-BA89-A7B3-D2BF89104B1F}"/>
              </a:ext>
            </a:extLst>
          </p:cNvPr>
          <p:cNvSpPr txBox="1"/>
          <p:nvPr/>
        </p:nvSpPr>
        <p:spPr>
          <a:xfrm>
            <a:off x="4629087" y="2681877"/>
            <a:ext cx="915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Chip 5: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8479585-FE76-DCF7-D456-EAA066050EF8}"/>
              </a:ext>
            </a:extLst>
          </p:cNvPr>
          <p:cNvSpPr txBox="1"/>
          <p:nvPr/>
        </p:nvSpPr>
        <p:spPr>
          <a:xfrm>
            <a:off x="367721" y="2681877"/>
            <a:ext cx="915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Chip 4:</a:t>
            </a:r>
          </a:p>
        </p:txBody>
      </p:sp>
    </p:spTree>
    <p:extLst>
      <p:ext uri="{BB962C8B-B14F-4D97-AF65-F5344CB8AC3E}">
        <p14:creationId xmlns:p14="http://schemas.microsoft.com/office/powerpoint/2010/main" val="34303031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3C599E9-97ED-7242-934F-2650350686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0481" y="347580"/>
            <a:ext cx="674213" cy="674213"/>
          </a:xfrm>
          <a:prstGeom prst="rect">
            <a:avLst/>
          </a:prstGeom>
        </p:spPr>
      </p:pic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07047869-583E-0847-BA86-BB4869FC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8407D-7384-D24A-A5FB-AA2849E3E7E1}" type="datetime1">
              <a:rPr lang="en-US" smtClean="0"/>
              <a:t>4/17/23</a:t>
            </a:fld>
            <a:endParaRPr lang="en-US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1303FB9B-FB43-004E-924A-CF113477F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16835-8182-1B44-8702-6C8CA02EDEA3}" type="slidenum">
              <a:rPr lang="en-US" smtClean="0"/>
              <a:t>1</a:t>
            </a:fld>
            <a:endParaRPr lang="en-US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722B5567-B521-4144-962C-FE1D0080EB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943" y="290987"/>
            <a:ext cx="8582338" cy="696393"/>
          </a:xfrm>
          <a:solidFill>
            <a:srgbClr val="DB0000"/>
          </a:solidFill>
        </p:spPr>
        <p:txBody>
          <a:bodyPr>
            <a:norm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      Procedures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803864DB-A120-0142-AB53-1B7A9AD8BA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4111" y="334594"/>
            <a:ext cx="592309" cy="592309"/>
          </a:xfrm>
          <a:prstGeom prst="rect">
            <a:avLst/>
          </a:prstGeom>
        </p:spPr>
      </p:pic>
      <p:pic>
        <p:nvPicPr>
          <p:cNvPr id="21" name="Picture 20" descr="Shape&#10;&#10;Description automatically generated with medium confidence">
            <a:extLst>
              <a:ext uri="{FF2B5EF4-FFF2-40B4-BE49-F238E27FC236}">
                <a16:creationId xmlns:a16="http://schemas.microsoft.com/office/drawing/2014/main" id="{9F24E93D-915D-CD47-BA5D-D939DEA8C2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611" y="347580"/>
            <a:ext cx="562077" cy="562077"/>
          </a:xfrm>
          <a:prstGeom prst="rect">
            <a:avLst/>
          </a:prstGeom>
        </p:spPr>
      </p:pic>
      <p:sp>
        <p:nvSpPr>
          <p:cNvPr id="22" name="Footer Placeholder 21">
            <a:extLst>
              <a:ext uri="{FF2B5EF4-FFF2-40B4-BE49-F238E27FC236}">
                <a16:creationId xmlns:a16="http://schemas.microsoft.com/office/drawing/2014/main" id="{8D20E3A9-D501-3A49-A611-A443DCFDDF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MDI Meeting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12987D6-300D-2D5A-55A6-7053CCDEE0CF}"/>
              </a:ext>
            </a:extLst>
          </p:cNvPr>
          <p:cNvSpPr txBox="1"/>
          <p:nvPr/>
        </p:nvSpPr>
        <p:spPr>
          <a:xfrm>
            <a:off x="909688" y="1754313"/>
            <a:ext cx="2188420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1) IV curve</a:t>
            </a:r>
            <a:endParaRPr lang="en-US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sz="1800" b="0" i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2) 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pixel alive</a:t>
            </a:r>
            <a:endParaRPr lang="en-US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2a) </a:t>
            </a:r>
            <a:r>
              <a:rPr lang="en-US" sz="1800" b="0" i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Noise </a:t>
            </a:r>
            <a:endParaRPr lang="en-US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3) 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thradj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@3500 e-</a:t>
            </a:r>
            <a:endParaRPr lang="en-US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4) 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threqu</a:t>
            </a:r>
            <a:endParaRPr lang="en-US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5) 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Scurve</a:t>
            </a:r>
            <a:endParaRPr lang="en-US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6) [Noise]</a:t>
            </a:r>
            <a:endParaRPr lang="en-US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7) 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thradj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@2000</a:t>
            </a:r>
            <a:endParaRPr lang="en-US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8) 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Scurve</a:t>
            </a:r>
            <a:endParaRPr lang="en-US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9) [Noise]</a:t>
            </a:r>
            <a:endParaRPr lang="en-US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10)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thradj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@1500</a:t>
            </a:r>
            <a:endParaRPr lang="en-US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11) [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Scurve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endParaRPr lang="en-US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12)Noise</a:t>
            </a:r>
            <a:endParaRPr lang="en-US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13) </a:t>
            </a:r>
            <a:r>
              <a:rPr lang="en-US" sz="1800" b="0" i="1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Scurve</a:t>
            </a:r>
            <a:endParaRPr lang="en-US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6F4EE83-EC4D-E923-8DB5-AC91AB632B45}"/>
              </a:ext>
            </a:extLst>
          </p:cNvPr>
          <p:cNvSpPr txBox="1"/>
          <p:nvPr/>
        </p:nvSpPr>
        <p:spPr>
          <a:xfrm>
            <a:off x="687922" y="1258148"/>
            <a:ext cx="34676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Method 1 (Current benchmark) 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E59CC99-ECDD-52C1-58AB-C1CCA5CDD280}"/>
              </a:ext>
            </a:extLst>
          </p:cNvPr>
          <p:cNvSpPr txBox="1"/>
          <p:nvPr/>
        </p:nvSpPr>
        <p:spPr>
          <a:xfrm>
            <a:off x="687922" y="5763492"/>
            <a:ext cx="2749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*steps in [ ] were skipped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8FC17B-248D-9460-9C7C-FF4B2DA4FF5B}"/>
              </a:ext>
            </a:extLst>
          </p:cNvPr>
          <p:cNvSpPr txBox="1"/>
          <p:nvPr/>
        </p:nvSpPr>
        <p:spPr>
          <a:xfrm>
            <a:off x="5097078" y="1258148"/>
            <a:ext cx="1274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Method 2 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D69AD5C-C82F-135F-5FBC-144CCCA06D46}"/>
              </a:ext>
            </a:extLst>
          </p:cNvPr>
          <p:cNvSpPr txBox="1"/>
          <p:nvPr/>
        </p:nvSpPr>
        <p:spPr>
          <a:xfrm>
            <a:off x="5020840" y="1754313"/>
            <a:ext cx="2111475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1) IV curve</a:t>
            </a:r>
            <a:endParaRPr lang="en-US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sz="1800" b="0" i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2) 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pixel alive</a:t>
            </a:r>
            <a:endParaRPr lang="en-US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2a) </a:t>
            </a:r>
            <a:r>
              <a:rPr lang="en-US" sz="1800" b="0" i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Noise </a:t>
            </a:r>
            <a:endParaRPr lang="en-US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3) 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thradj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@3500 e-</a:t>
            </a:r>
            <a:endParaRPr lang="en-US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4) 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threqu</a:t>
            </a:r>
            <a:endParaRPr lang="en-US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5) 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Scurve</a:t>
            </a:r>
            <a:endParaRPr lang="en-US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thradj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@2000</a:t>
            </a:r>
          </a:p>
          <a:p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threqu</a:t>
            </a:r>
            <a:endParaRPr lang="en-US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8) 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Scurve</a:t>
            </a:r>
            <a:endParaRPr lang="en-US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thradj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@1500</a:t>
            </a:r>
            <a:endParaRPr lang="en-US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threqu</a:t>
            </a:r>
            <a:endParaRPr lang="en-US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12)Noise</a:t>
            </a:r>
            <a:endParaRPr lang="en-US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13) </a:t>
            </a:r>
            <a:r>
              <a:rPr lang="en-US" sz="1800" b="0" i="1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Scurve</a:t>
            </a:r>
            <a:endParaRPr lang="en-US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35738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3C599E9-97ED-7242-934F-2650350686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0481" y="347580"/>
            <a:ext cx="674213" cy="674213"/>
          </a:xfrm>
          <a:prstGeom prst="rect">
            <a:avLst/>
          </a:prstGeom>
        </p:spPr>
      </p:pic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07047869-583E-0847-BA86-BB4869FC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8407D-7384-D24A-A5FB-AA2849E3E7E1}" type="datetime1">
              <a:rPr lang="en-US" smtClean="0"/>
              <a:t>4/17/23</a:t>
            </a:fld>
            <a:endParaRPr lang="en-US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1303FB9B-FB43-004E-924A-CF113477F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16835-8182-1B44-8702-6C8CA02EDEA3}" type="slidenum">
              <a:rPr lang="en-US" smtClean="0"/>
              <a:t>2</a:t>
            </a:fld>
            <a:endParaRPr lang="en-US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722B5567-B521-4144-962C-FE1D0080EB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943" y="290987"/>
            <a:ext cx="8582338" cy="696393"/>
          </a:xfrm>
          <a:solidFill>
            <a:srgbClr val="DB0000"/>
          </a:solidFill>
        </p:spPr>
        <p:txBody>
          <a:bodyPr>
            <a:norm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      Procedures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803864DB-A120-0142-AB53-1B7A9AD8BA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4111" y="334594"/>
            <a:ext cx="592309" cy="592309"/>
          </a:xfrm>
          <a:prstGeom prst="rect">
            <a:avLst/>
          </a:prstGeom>
        </p:spPr>
      </p:pic>
      <p:pic>
        <p:nvPicPr>
          <p:cNvPr id="21" name="Picture 20" descr="Shape&#10;&#10;Description automatically generated with medium confidence">
            <a:extLst>
              <a:ext uri="{FF2B5EF4-FFF2-40B4-BE49-F238E27FC236}">
                <a16:creationId xmlns:a16="http://schemas.microsoft.com/office/drawing/2014/main" id="{9F24E93D-915D-CD47-BA5D-D939DEA8C2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611" y="347580"/>
            <a:ext cx="562077" cy="562077"/>
          </a:xfrm>
          <a:prstGeom prst="rect">
            <a:avLst/>
          </a:prstGeom>
        </p:spPr>
      </p:pic>
      <p:sp>
        <p:nvSpPr>
          <p:cNvPr id="22" name="Footer Placeholder 21">
            <a:extLst>
              <a:ext uri="{FF2B5EF4-FFF2-40B4-BE49-F238E27FC236}">
                <a16:creationId xmlns:a16="http://schemas.microsoft.com/office/drawing/2014/main" id="{8D20E3A9-D501-3A49-A611-A443DCFDDF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MDI Meeting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B1BACC0-98B3-7C0C-6605-71FD8079648E}"/>
              </a:ext>
            </a:extLst>
          </p:cNvPr>
          <p:cNvSpPr txBox="1"/>
          <p:nvPr/>
        </p:nvSpPr>
        <p:spPr>
          <a:xfrm>
            <a:off x="1293135" y="1844083"/>
            <a:ext cx="659795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Managed to trim down to 1000 e- in both case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Files: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effectLst/>
                <a:latin typeface="Monaco" pitchFamily="2" charset="77"/>
              </a:rPr>
              <a:t>/</a:t>
            </a:r>
            <a:r>
              <a:rPr lang="en-US" sz="1600" dirty="0" err="1">
                <a:effectLst/>
                <a:latin typeface="Monaco" pitchFamily="2" charset="77"/>
              </a:rPr>
              <a:t>nfs</a:t>
            </a:r>
            <a:r>
              <a:rPr lang="en-US" sz="1600" dirty="0">
                <a:effectLst/>
                <a:latin typeface="Monaco" pitchFamily="2" charset="77"/>
              </a:rPr>
              <a:t>/</a:t>
            </a:r>
            <a:r>
              <a:rPr lang="en-US" sz="1600" dirty="0" err="1">
                <a:effectLst/>
                <a:latin typeface="Monaco" pitchFamily="2" charset="77"/>
              </a:rPr>
              <a:t>cms</a:t>
            </a:r>
            <a:r>
              <a:rPr lang="en-US" sz="1600" dirty="0">
                <a:effectLst/>
                <a:latin typeface="Monaco" pitchFamily="2" charset="77"/>
              </a:rPr>
              <a:t>/</a:t>
            </a:r>
            <a:r>
              <a:rPr lang="en-US" sz="1600" dirty="0" err="1">
                <a:effectLst/>
                <a:latin typeface="Monaco" pitchFamily="2" charset="77"/>
              </a:rPr>
              <a:t>fpixmech</a:t>
            </a:r>
            <a:r>
              <a:rPr lang="en-US" sz="1600" dirty="0">
                <a:effectLst/>
                <a:latin typeface="Monaco" pitchFamily="2" charset="77"/>
              </a:rPr>
              <a:t>/</a:t>
            </a:r>
            <a:r>
              <a:rPr lang="en-US" sz="1600" dirty="0" err="1">
                <a:effectLst/>
                <a:latin typeface="Monaco" pitchFamily="2" charset="77"/>
              </a:rPr>
              <a:t>module_tests</a:t>
            </a:r>
            <a:r>
              <a:rPr lang="en-US" sz="1600" dirty="0">
                <a:effectLst/>
                <a:latin typeface="Monaco" pitchFamily="2" charset="77"/>
              </a:rPr>
              <a:t>/data/</a:t>
            </a:r>
            <a:r>
              <a:rPr lang="en-US" sz="1600" dirty="0" err="1">
                <a:effectLst/>
                <a:latin typeface="Monaco" pitchFamily="2" charset="77"/>
              </a:rPr>
              <a:t>cmspixel</a:t>
            </a:r>
            <a:r>
              <a:rPr lang="en-US" sz="1600" dirty="0">
                <a:effectLst/>
                <a:latin typeface="Monaco" pitchFamily="2" charset="77"/>
              </a:rPr>
              <a:t>/</a:t>
            </a:r>
            <a:r>
              <a:rPr lang="en-US" sz="1600" dirty="0" err="1">
                <a:effectLst/>
                <a:latin typeface="Monaco" pitchFamily="2" charset="77"/>
              </a:rPr>
              <a:t>runDir_server</a:t>
            </a:r>
            <a:r>
              <a:rPr lang="en-US" sz="1600" dirty="0">
                <a:effectLst/>
                <a:latin typeface="Monaco" pitchFamily="2" charset="77"/>
              </a:rPr>
              <a:t>/</a:t>
            </a:r>
            <a:r>
              <a:rPr lang="en-US" sz="1600" dirty="0" err="1">
                <a:effectLst/>
                <a:latin typeface="Monaco" pitchFamily="2" charset="77"/>
              </a:rPr>
              <a:t>xuan</a:t>
            </a:r>
            <a:r>
              <a:rPr lang="en-US" sz="1600" dirty="0">
                <a:effectLst/>
                <a:latin typeface="Monaco" pitchFamily="2" charset="77"/>
              </a:rPr>
              <a:t>/trim_f5_v11_w_threq_0406/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effectLst/>
                <a:latin typeface="Monaco" pitchFamily="2" charset="77"/>
              </a:rPr>
              <a:t>/</a:t>
            </a:r>
            <a:r>
              <a:rPr lang="en-US" sz="1600" dirty="0" err="1">
                <a:effectLst/>
                <a:latin typeface="Monaco" pitchFamily="2" charset="77"/>
              </a:rPr>
              <a:t>nfs</a:t>
            </a:r>
            <a:r>
              <a:rPr lang="en-US" sz="1600" dirty="0">
                <a:effectLst/>
                <a:latin typeface="Monaco" pitchFamily="2" charset="77"/>
              </a:rPr>
              <a:t>/</a:t>
            </a:r>
            <a:r>
              <a:rPr lang="en-US" sz="1600" dirty="0" err="1">
                <a:effectLst/>
                <a:latin typeface="Monaco" pitchFamily="2" charset="77"/>
              </a:rPr>
              <a:t>cms</a:t>
            </a:r>
            <a:r>
              <a:rPr lang="en-US" sz="1600" dirty="0">
                <a:effectLst/>
                <a:latin typeface="Monaco" pitchFamily="2" charset="77"/>
              </a:rPr>
              <a:t>/</a:t>
            </a:r>
            <a:r>
              <a:rPr lang="en-US" sz="1600" dirty="0" err="1">
                <a:effectLst/>
                <a:latin typeface="Monaco" pitchFamily="2" charset="77"/>
              </a:rPr>
              <a:t>fpixmech</a:t>
            </a:r>
            <a:r>
              <a:rPr lang="en-US" sz="1600" dirty="0">
                <a:effectLst/>
                <a:latin typeface="Monaco" pitchFamily="2" charset="77"/>
              </a:rPr>
              <a:t>/</a:t>
            </a:r>
            <a:r>
              <a:rPr lang="en-US" sz="1600" dirty="0" err="1">
                <a:effectLst/>
                <a:latin typeface="Monaco" pitchFamily="2" charset="77"/>
              </a:rPr>
              <a:t>module_tests</a:t>
            </a:r>
            <a:r>
              <a:rPr lang="en-US" sz="1600" dirty="0">
                <a:effectLst/>
                <a:latin typeface="Monaco" pitchFamily="2" charset="77"/>
              </a:rPr>
              <a:t>/data/</a:t>
            </a:r>
            <a:r>
              <a:rPr lang="en-US" sz="1600" dirty="0" err="1">
                <a:effectLst/>
                <a:latin typeface="Monaco" pitchFamily="2" charset="77"/>
              </a:rPr>
              <a:t>cmspixel</a:t>
            </a:r>
            <a:r>
              <a:rPr lang="en-US" sz="1600" dirty="0">
                <a:effectLst/>
                <a:latin typeface="Monaco" pitchFamily="2" charset="77"/>
              </a:rPr>
              <a:t>/</a:t>
            </a:r>
            <a:r>
              <a:rPr lang="en-US" sz="1600" dirty="0" err="1">
                <a:effectLst/>
                <a:latin typeface="Monaco" pitchFamily="2" charset="77"/>
              </a:rPr>
              <a:t>runDir_server</a:t>
            </a:r>
            <a:r>
              <a:rPr lang="en-US" sz="1600" dirty="0">
                <a:effectLst/>
                <a:latin typeface="Monaco" pitchFamily="2" charset="77"/>
              </a:rPr>
              <a:t>/</a:t>
            </a:r>
            <a:r>
              <a:rPr lang="en-US" sz="1600" dirty="0" err="1">
                <a:effectLst/>
                <a:latin typeface="Monaco" pitchFamily="2" charset="77"/>
              </a:rPr>
              <a:t>xuan</a:t>
            </a:r>
            <a:r>
              <a:rPr lang="en-US" sz="1600" dirty="0">
                <a:effectLst/>
                <a:latin typeface="Monaco" pitchFamily="2" charset="77"/>
              </a:rPr>
              <a:t>/trim_f5_v11_wo_threq_0405/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99880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3C599E9-97ED-7242-934F-2650350686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0481" y="347580"/>
            <a:ext cx="674213" cy="674213"/>
          </a:xfrm>
          <a:prstGeom prst="rect">
            <a:avLst/>
          </a:prstGeom>
        </p:spPr>
      </p:pic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07047869-583E-0847-BA86-BB4869FC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8407D-7384-D24A-A5FB-AA2849E3E7E1}" type="datetime1">
              <a:rPr lang="en-US" smtClean="0"/>
              <a:t>4/17/23</a:t>
            </a:fld>
            <a:endParaRPr lang="en-US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1303FB9B-FB43-004E-924A-CF113477F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16835-8182-1B44-8702-6C8CA02EDEA3}" type="slidenum">
              <a:rPr lang="en-US" smtClean="0"/>
              <a:t>3</a:t>
            </a:fld>
            <a:endParaRPr lang="en-US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722B5567-B521-4144-962C-FE1D0080EB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943" y="290987"/>
            <a:ext cx="8582338" cy="696393"/>
          </a:xfrm>
          <a:solidFill>
            <a:srgbClr val="DB0000"/>
          </a:solidFill>
        </p:spPr>
        <p:txBody>
          <a:bodyPr>
            <a:norm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      Results – 3500 e-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803864DB-A120-0142-AB53-1B7A9AD8BA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4111" y="334594"/>
            <a:ext cx="592309" cy="592309"/>
          </a:xfrm>
          <a:prstGeom prst="rect">
            <a:avLst/>
          </a:prstGeom>
        </p:spPr>
      </p:pic>
      <p:pic>
        <p:nvPicPr>
          <p:cNvPr id="21" name="Picture 20" descr="Shape&#10;&#10;Description automatically generated with medium confidence">
            <a:extLst>
              <a:ext uri="{FF2B5EF4-FFF2-40B4-BE49-F238E27FC236}">
                <a16:creationId xmlns:a16="http://schemas.microsoft.com/office/drawing/2014/main" id="{9F24E93D-915D-CD47-BA5D-D939DEA8C2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611" y="347580"/>
            <a:ext cx="562077" cy="562077"/>
          </a:xfrm>
          <a:prstGeom prst="rect">
            <a:avLst/>
          </a:prstGeom>
        </p:spPr>
      </p:pic>
      <p:sp>
        <p:nvSpPr>
          <p:cNvPr id="22" name="Footer Placeholder 21">
            <a:extLst>
              <a:ext uri="{FF2B5EF4-FFF2-40B4-BE49-F238E27FC236}">
                <a16:creationId xmlns:a16="http://schemas.microsoft.com/office/drawing/2014/main" id="{8D20E3A9-D501-3A49-A611-A443DCFDDF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MDI Meeting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3B01618-53BC-0F0E-AE4B-9263F37371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1995715" y="257334"/>
            <a:ext cx="515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9912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3C599E9-97ED-7242-934F-2650350686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0481" y="347580"/>
            <a:ext cx="674213" cy="674213"/>
          </a:xfrm>
          <a:prstGeom prst="rect">
            <a:avLst/>
          </a:prstGeom>
        </p:spPr>
      </p:pic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07047869-583E-0847-BA86-BB4869FC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8407D-7384-D24A-A5FB-AA2849E3E7E1}" type="datetime1">
              <a:rPr lang="en-US" smtClean="0"/>
              <a:t>4/17/23</a:t>
            </a:fld>
            <a:endParaRPr lang="en-US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1303FB9B-FB43-004E-924A-CF113477F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16835-8182-1B44-8702-6C8CA02EDEA3}" type="slidenum">
              <a:rPr lang="en-US" smtClean="0"/>
              <a:t>4</a:t>
            </a:fld>
            <a:endParaRPr lang="en-US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722B5567-B521-4144-962C-FE1D0080EB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943" y="290987"/>
            <a:ext cx="8582338" cy="696393"/>
          </a:xfrm>
          <a:solidFill>
            <a:srgbClr val="DB0000"/>
          </a:solidFill>
        </p:spPr>
        <p:txBody>
          <a:bodyPr>
            <a:norm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      Results – 3500 e-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803864DB-A120-0142-AB53-1B7A9AD8BA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4111" y="334594"/>
            <a:ext cx="592309" cy="592309"/>
          </a:xfrm>
          <a:prstGeom prst="rect">
            <a:avLst/>
          </a:prstGeom>
        </p:spPr>
      </p:pic>
      <p:pic>
        <p:nvPicPr>
          <p:cNvPr id="21" name="Picture 20" descr="Shape&#10;&#10;Description automatically generated with medium confidence">
            <a:extLst>
              <a:ext uri="{FF2B5EF4-FFF2-40B4-BE49-F238E27FC236}">
                <a16:creationId xmlns:a16="http://schemas.microsoft.com/office/drawing/2014/main" id="{9F24E93D-915D-CD47-BA5D-D939DEA8C2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611" y="347580"/>
            <a:ext cx="562077" cy="562077"/>
          </a:xfrm>
          <a:prstGeom prst="rect">
            <a:avLst/>
          </a:prstGeom>
        </p:spPr>
      </p:pic>
      <p:sp>
        <p:nvSpPr>
          <p:cNvPr id="22" name="Footer Placeholder 21">
            <a:extLst>
              <a:ext uri="{FF2B5EF4-FFF2-40B4-BE49-F238E27FC236}">
                <a16:creationId xmlns:a16="http://schemas.microsoft.com/office/drawing/2014/main" id="{8D20E3A9-D501-3A49-A611-A443DCFDDF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MDI Meeting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23EA4E1-055C-0465-7FE9-34B70E24D6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1995715" y="385479"/>
            <a:ext cx="515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9568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3C599E9-97ED-7242-934F-2650350686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0481" y="347580"/>
            <a:ext cx="674213" cy="674213"/>
          </a:xfrm>
          <a:prstGeom prst="rect">
            <a:avLst/>
          </a:prstGeom>
        </p:spPr>
      </p:pic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07047869-583E-0847-BA86-BB4869FC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8407D-7384-D24A-A5FB-AA2849E3E7E1}" type="datetime1">
              <a:rPr lang="en-US" smtClean="0"/>
              <a:t>4/17/23</a:t>
            </a:fld>
            <a:endParaRPr lang="en-US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1303FB9B-FB43-004E-924A-CF113477F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16835-8182-1B44-8702-6C8CA02EDEA3}" type="slidenum">
              <a:rPr lang="en-US" smtClean="0"/>
              <a:t>5</a:t>
            </a:fld>
            <a:endParaRPr lang="en-US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722B5567-B521-4144-962C-FE1D0080EB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943" y="290987"/>
            <a:ext cx="8582338" cy="696393"/>
          </a:xfrm>
          <a:solidFill>
            <a:srgbClr val="DB0000"/>
          </a:solidFill>
        </p:spPr>
        <p:txBody>
          <a:bodyPr>
            <a:norm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      Results – 2000 e-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803864DB-A120-0142-AB53-1B7A9AD8BA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4111" y="334594"/>
            <a:ext cx="592309" cy="592309"/>
          </a:xfrm>
          <a:prstGeom prst="rect">
            <a:avLst/>
          </a:prstGeom>
        </p:spPr>
      </p:pic>
      <p:pic>
        <p:nvPicPr>
          <p:cNvPr id="21" name="Picture 20" descr="Shape&#10;&#10;Description automatically generated with medium confidence">
            <a:extLst>
              <a:ext uri="{FF2B5EF4-FFF2-40B4-BE49-F238E27FC236}">
                <a16:creationId xmlns:a16="http://schemas.microsoft.com/office/drawing/2014/main" id="{9F24E93D-915D-CD47-BA5D-D939DEA8C2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611" y="347580"/>
            <a:ext cx="562077" cy="562077"/>
          </a:xfrm>
          <a:prstGeom prst="rect">
            <a:avLst/>
          </a:prstGeom>
        </p:spPr>
      </p:pic>
      <p:sp>
        <p:nvSpPr>
          <p:cNvPr id="22" name="Footer Placeholder 21">
            <a:extLst>
              <a:ext uri="{FF2B5EF4-FFF2-40B4-BE49-F238E27FC236}">
                <a16:creationId xmlns:a16="http://schemas.microsoft.com/office/drawing/2014/main" id="{8D20E3A9-D501-3A49-A611-A443DCFDDF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MDI Meeting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C1E21F9-9F7D-A6E1-44F5-4E1DCBE8D1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1995715" y="260072"/>
            <a:ext cx="515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2129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3C599E9-97ED-7242-934F-2650350686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0481" y="347580"/>
            <a:ext cx="674213" cy="674213"/>
          </a:xfrm>
          <a:prstGeom prst="rect">
            <a:avLst/>
          </a:prstGeom>
        </p:spPr>
      </p:pic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07047869-583E-0847-BA86-BB4869FC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8407D-7384-D24A-A5FB-AA2849E3E7E1}" type="datetime1">
              <a:rPr lang="en-US" smtClean="0"/>
              <a:t>4/17/23</a:t>
            </a:fld>
            <a:endParaRPr lang="en-US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1303FB9B-FB43-004E-924A-CF113477F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16835-8182-1B44-8702-6C8CA02EDEA3}" type="slidenum">
              <a:rPr lang="en-US" smtClean="0"/>
              <a:t>6</a:t>
            </a:fld>
            <a:endParaRPr lang="en-US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722B5567-B521-4144-962C-FE1D0080EB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943" y="290987"/>
            <a:ext cx="8582338" cy="696393"/>
          </a:xfrm>
          <a:solidFill>
            <a:srgbClr val="DB0000"/>
          </a:solidFill>
        </p:spPr>
        <p:txBody>
          <a:bodyPr>
            <a:norm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      Results – 1500 e-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803864DB-A120-0142-AB53-1B7A9AD8BA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4111" y="334594"/>
            <a:ext cx="592309" cy="592309"/>
          </a:xfrm>
          <a:prstGeom prst="rect">
            <a:avLst/>
          </a:prstGeom>
        </p:spPr>
      </p:pic>
      <p:pic>
        <p:nvPicPr>
          <p:cNvPr id="21" name="Picture 20" descr="Shape&#10;&#10;Description automatically generated with medium confidence">
            <a:extLst>
              <a:ext uri="{FF2B5EF4-FFF2-40B4-BE49-F238E27FC236}">
                <a16:creationId xmlns:a16="http://schemas.microsoft.com/office/drawing/2014/main" id="{9F24E93D-915D-CD47-BA5D-D939DEA8C2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611" y="347580"/>
            <a:ext cx="562077" cy="562077"/>
          </a:xfrm>
          <a:prstGeom prst="rect">
            <a:avLst/>
          </a:prstGeom>
        </p:spPr>
      </p:pic>
      <p:sp>
        <p:nvSpPr>
          <p:cNvPr id="22" name="Footer Placeholder 21">
            <a:extLst>
              <a:ext uri="{FF2B5EF4-FFF2-40B4-BE49-F238E27FC236}">
                <a16:creationId xmlns:a16="http://schemas.microsoft.com/office/drawing/2014/main" id="{8D20E3A9-D501-3A49-A611-A443DCFDDF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MDI Meeting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CE896B3-2C04-A5C3-D9CC-DFE2317C00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1995715" y="316653"/>
            <a:ext cx="515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0170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3C599E9-97ED-7242-934F-2650350686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0481" y="347580"/>
            <a:ext cx="674213" cy="674213"/>
          </a:xfrm>
          <a:prstGeom prst="rect">
            <a:avLst/>
          </a:prstGeom>
        </p:spPr>
      </p:pic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07047869-583E-0847-BA86-BB4869FC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8407D-7384-D24A-A5FB-AA2849E3E7E1}" type="datetime1">
              <a:rPr lang="en-US" smtClean="0"/>
              <a:t>4/17/23</a:t>
            </a:fld>
            <a:endParaRPr lang="en-US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1303FB9B-FB43-004E-924A-CF113477F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16835-8182-1B44-8702-6C8CA02EDEA3}" type="slidenum">
              <a:rPr lang="en-US" smtClean="0"/>
              <a:t>7</a:t>
            </a:fld>
            <a:endParaRPr lang="en-US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722B5567-B521-4144-962C-FE1D0080EB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943" y="290987"/>
            <a:ext cx="8582338" cy="696393"/>
          </a:xfrm>
          <a:solidFill>
            <a:srgbClr val="DB0000"/>
          </a:solidFill>
        </p:spPr>
        <p:txBody>
          <a:bodyPr>
            <a:norm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      Results – 1200 e-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803864DB-A120-0142-AB53-1B7A9AD8BA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4111" y="334594"/>
            <a:ext cx="592309" cy="592309"/>
          </a:xfrm>
          <a:prstGeom prst="rect">
            <a:avLst/>
          </a:prstGeom>
        </p:spPr>
      </p:pic>
      <p:pic>
        <p:nvPicPr>
          <p:cNvPr id="21" name="Picture 20" descr="Shape&#10;&#10;Description automatically generated with medium confidence">
            <a:extLst>
              <a:ext uri="{FF2B5EF4-FFF2-40B4-BE49-F238E27FC236}">
                <a16:creationId xmlns:a16="http://schemas.microsoft.com/office/drawing/2014/main" id="{9F24E93D-915D-CD47-BA5D-D939DEA8C2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611" y="347580"/>
            <a:ext cx="562077" cy="562077"/>
          </a:xfrm>
          <a:prstGeom prst="rect">
            <a:avLst/>
          </a:prstGeom>
        </p:spPr>
      </p:pic>
      <p:sp>
        <p:nvSpPr>
          <p:cNvPr id="22" name="Footer Placeholder 21">
            <a:extLst>
              <a:ext uri="{FF2B5EF4-FFF2-40B4-BE49-F238E27FC236}">
                <a16:creationId xmlns:a16="http://schemas.microsoft.com/office/drawing/2014/main" id="{8D20E3A9-D501-3A49-A611-A443DCFDDF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MDI Meeting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9C231B4-BA79-8EA6-E1B3-7983417B2F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1995715" y="225659"/>
            <a:ext cx="515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0863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3C599E9-97ED-7242-934F-2650350686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0481" y="347580"/>
            <a:ext cx="674213" cy="674213"/>
          </a:xfrm>
          <a:prstGeom prst="rect">
            <a:avLst/>
          </a:prstGeom>
        </p:spPr>
      </p:pic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07047869-583E-0847-BA86-BB4869FC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8407D-7384-D24A-A5FB-AA2849E3E7E1}" type="datetime1">
              <a:rPr lang="en-US" smtClean="0"/>
              <a:t>4/17/23</a:t>
            </a:fld>
            <a:endParaRPr lang="en-US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1303FB9B-FB43-004E-924A-CF113477F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16835-8182-1B44-8702-6C8CA02EDEA3}" type="slidenum">
              <a:rPr lang="en-US" smtClean="0"/>
              <a:t>8</a:t>
            </a:fld>
            <a:endParaRPr lang="en-US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722B5567-B521-4144-962C-FE1D0080EB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943" y="290987"/>
            <a:ext cx="8582338" cy="696393"/>
          </a:xfrm>
          <a:solidFill>
            <a:srgbClr val="DB0000"/>
          </a:solidFill>
        </p:spPr>
        <p:txBody>
          <a:bodyPr>
            <a:norm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      Results – 1000 e-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803864DB-A120-0142-AB53-1B7A9AD8BA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4111" y="334594"/>
            <a:ext cx="592309" cy="592309"/>
          </a:xfrm>
          <a:prstGeom prst="rect">
            <a:avLst/>
          </a:prstGeom>
        </p:spPr>
      </p:pic>
      <p:pic>
        <p:nvPicPr>
          <p:cNvPr id="21" name="Picture 20" descr="Shape&#10;&#10;Description automatically generated with medium confidence">
            <a:extLst>
              <a:ext uri="{FF2B5EF4-FFF2-40B4-BE49-F238E27FC236}">
                <a16:creationId xmlns:a16="http://schemas.microsoft.com/office/drawing/2014/main" id="{9F24E93D-915D-CD47-BA5D-D939DEA8C2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611" y="347580"/>
            <a:ext cx="562077" cy="562077"/>
          </a:xfrm>
          <a:prstGeom prst="rect">
            <a:avLst/>
          </a:prstGeom>
        </p:spPr>
      </p:pic>
      <p:sp>
        <p:nvSpPr>
          <p:cNvPr id="22" name="Footer Placeholder 21">
            <a:extLst>
              <a:ext uri="{FF2B5EF4-FFF2-40B4-BE49-F238E27FC236}">
                <a16:creationId xmlns:a16="http://schemas.microsoft.com/office/drawing/2014/main" id="{8D20E3A9-D501-3A49-A611-A443DCFDDF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MDI Meeting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C4C1C0F-4F62-3781-D5C5-F9252BE20B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1995715" y="316653"/>
            <a:ext cx="515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426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00FDF0CD-9517-8E4A-B756-E9FB0EC7C522}" vid="{BEEA6A6F-4781-8D47-9375-195524F8549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54</TotalTime>
  <Words>383</Words>
  <Application>Microsoft Macintosh PowerPoint</Application>
  <PresentationFormat>On-screen Show (4:3)</PresentationFormat>
  <Paragraphs>128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Monaco</vt:lpstr>
      <vt:lpstr>Office Theme</vt:lpstr>
      <vt:lpstr>V11 Test Procedures Comparison </vt:lpstr>
      <vt:lpstr>       Procedures</vt:lpstr>
      <vt:lpstr>       Procedures</vt:lpstr>
      <vt:lpstr>       Results – 3500 e-</vt:lpstr>
      <vt:lpstr>       Results – 3500 e-</vt:lpstr>
      <vt:lpstr>       Results – 2000 e-</vt:lpstr>
      <vt:lpstr>       Results – 1500 e-</vt:lpstr>
      <vt:lpstr>       Results – 1200 e-</vt:lpstr>
      <vt:lpstr>       Results – 1000 e-</vt:lpstr>
      <vt:lpstr>       Results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V11 Test Procedures Comparison </dc:title>
  <dc:creator>Xuan Chen</dc:creator>
  <cp:lastModifiedBy>Xuan Chen</cp:lastModifiedBy>
  <cp:revision>2</cp:revision>
  <dcterms:created xsi:type="dcterms:W3CDTF">2023-04-14T19:39:50Z</dcterms:created>
  <dcterms:modified xsi:type="dcterms:W3CDTF">2023-04-17T20:46:36Z</dcterms:modified>
</cp:coreProperties>
</file>