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63" r:id="rId3"/>
    <p:sldId id="259" r:id="rId4"/>
    <p:sldId id="260" r:id="rId5"/>
    <p:sldId id="261" r:id="rId6"/>
    <p:sldId id="264" r:id="rId7"/>
    <p:sldId id="262" r:id="rId8"/>
    <p:sldId id="404" r:id="rId9"/>
    <p:sldId id="440" r:id="rId10"/>
    <p:sldId id="702" r:id="rId11"/>
    <p:sldId id="420" r:id="rId12"/>
    <p:sldId id="426" r:id="rId13"/>
    <p:sldId id="428" r:id="rId14"/>
    <p:sldId id="703" r:id="rId15"/>
    <p:sldId id="431" r:id="rId16"/>
    <p:sldId id="429" r:id="rId17"/>
    <p:sldId id="443" r:id="rId18"/>
    <p:sldId id="444" r:id="rId19"/>
    <p:sldId id="430" r:id="rId20"/>
    <p:sldId id="433" r:id="rId21"/>
    <p:sldId id="445" r:id="rId22"/>
    <p:sldId id="446" r:id="rId23"/>
    <p:sldId id="449" r:id="rId24"/>
    <p:sldId id="448" r:id="rId25"/>
    <p:sldId id="447" r:id="rId26"/>
    <p:sldId id="451" r:id="rId27"/>
    <p:sldId id="452" r:id="rId28"/>
    <p:sldId id="453" r:id="rId29"/>
    <p:sldId id="454" r:id="rId30"/>
    <p:sldId id="455" r:id="rId31"/>
    <p:sldId id="436" r:id="rId32"/>
    <p:sldId id="437" r:id="rId33"/>
    <p:sldId id="456" r:id="rId34"/>
    <p:sldId id="268" r:id="rId35"/>
    <p:sldId id="421" r:id="rId36"/>
  </p:sldIdLst>
  <p:sldSz cx="12179300" cy="6858000"/>
  <p:notesSz cx="6858000" cy="9144000"/>
  <p:defaultTextStyle>
    <a:defPPr>
      <a:defRPr lang="en-US"/>
    </a:defPPr>
    <a:lvl1pPr marL="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DCC"/>
    <a:srgbClr val="61F2F0"/>
    <a:srgbClr val="D8D818"/>
    <a:srgbClr val="59D0CC"/>
    <a:srgbClr val="2A727F"/>
    <a:srgbClr val="00B9B8"/>
    <a:srgbClr val="1DC543"/>
    <a:srgbClr val="00CACD"/>
    <a:srgbClr val="1E98AF"/>
    <a:srgbClr val="2AB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0"/>
    <p:restoredTop sz="83705" autoAdjust="0"/>
  </p:normalViewPr>
  <p:slideViewPr>
    <p:cSldViewPr snapToGrid="0" snapToObjects="1">
      <p:cViewPr>
        <p:scale>
          <a:sx n="80" d="100"/>
          <a:sy n="80" d="100"/>
        </p:scale>
        <p:origin x="608" y="536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5/30/23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6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2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</a:t>
            </a:r>
            <a:r>
              <a:rPr lang="en-US" dirty="0" err="1"/>
              <a:t>deliveres</a:t>
            </a:r>
            <a:r>
              <a:rPr lang="en-US" dirty="0"/>
              <a:t>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7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</a:t>
            </a:r>
            <a:r>
              <a:rPr lang="en-US" dirty="0" err="1"/>
              <a:t>deliveres</a:t>
            </a:r>
            <a:r>
              <a:rPr lang="en-US" dirty="0"/>
              <a:t>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 Is very smooth—much smoother than Si film.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8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transfer and science separate.</a:t>
            </a:r>
          </a:p>
          <a:p>
            <a:r>
              <a:rPr lang="en-US" dirty="0"/>
              <a:t>Simplify explanation--QE engineering opens the door.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44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work in progress, other </a:t>
            </a:r>
            <a:r>
              <a:rPr lang="en-US" dirty="0" err="1"/>
              <a:t>dirac</a:t>
            </a:r>
            <a:r>
              <a:rPr lang="en-US" dirty="0"/>
              <a:t> semimetals.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3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the plot on right and replace with text (bold)</a:t>
            </a:r>
          </a:p>
          <a:p>
            <a:r>
              <a:rPr lang="en-US" dirty="0"/>
              <a:t>Call out knowledge </a:t>
            </a:r>
            <a:r>
              <a:rPr lang="en-US" dirty="0" err="1"/>
              <a:t>tranfer</a:t>
            </a:r>
            <a:r>
              <a:rPr lang="en-US" dirty="0"/>
              <a:t> here (connect other pieces)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patent.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8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92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3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83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0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9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8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much time on flatness.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35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7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7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charge only here; include small size too!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07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Nanoscale geometry affects how well the beam focuses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3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of Accelerator Materials…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Larger energy than necessary—talk to figure.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26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have impacted a lot of research in accelerators and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8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0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Students and Postdocs in PHC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8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59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94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89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7"/>
            <a:ext cx="8172364" cy="11713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5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8"/>
            <a:ext cx="12179300" cy="2562013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B4CD6-6387-49F7-8BE6-EB25270E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4C756-B292-490C-A9E5-29641807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3F926-DF59-4749-B274-05AA045B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3996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797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798"/>
            </a:lvl2pPr>
            <a:lvl3pPr marL="913394" indent="0">
              <a:buNone/>
              <a:defRPr sz="1598"/>
            </a:lvl3pPr>
            <a:lvl4pPr marL="1370092" indent="0">
              <a:buNone/>
              <a:defRPr sz="1398"/>
            </a:lvl4pPr>
            <a:lvl5pPr marL="1826789" indent="0">
              <a:buNone/>
              <a:defRPr sz="1398"/>
            </a:lvl5pPr>
            <a:lvl6pPr marL="2283485" indent="0">
              <a:buNone/>
              <a:defRPr sz="1398"/>
            </a:lvl6pPr>
            <a:lvl7pPr marL="2740182" indent="0">
              <a:buNone/>
              <a:defRPr sz="1398"/>
            </a:lvl7pPr>
            <a:lvl8pPr marL="3196880" indent="0">
              <a:buNone/>
              <a:defRPr sz="1398"/>
            </a:lvl8pPr>
            <a:lvl9pPr marL="3653578" indent="0">
              <a:buNone/>
              <a:defRPr sz="13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38848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1"/>
            <a:ext cx="5381306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1"/>
            <a:ext cx="5383420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2638848" cy="2286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5"/>
            <a:ext cx="4006906" cy="891117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880535"/>
            <a:ext cx="6808567" cy="5582180"/>
          </a:xfrm>
        </p:spPr>
        <p:txBody>
          <a:bodyPr/>
          <a:lstStyle>
            <a:lvl1pPr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1"/>
            <a:ext cx="7307580" cy="566739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1"/>
            <a:ext cx="7307580" cy="3833495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2797"/>
            </a:lvl2pPr>
            <a:lvl3pPr marL="913394" indent="0">
              <a:buNone/>
              <a:defRPr sz="2397"/>
            </a:lvl3pPr>
            <a:lvl4pPr marL="1370092" indent="0">
              <a:buNone/>
              <a:defRPr sz="1998"/>
            </a:lvl4pPr>
            <a:lvl5pPr marL="1826789" indent="0">
              <a:buNone/>
              <a:defRPr sz="1998"/>
            </a:lvl5pPr>
            <a:lvl6pPr marL="2283485" indent="0">
              <a:buNone/>
              <a:defRPr sz="1998"/>
            </a:lvl6pPr>
            <a:lvl7pPr marL="2740182" indent="0">
              <a:buNone/>
              <a:defRPr sz="1998"/>
            </a:lvl7pPr>
            <a:lvl8pPr marL="3196880" indent="0">
              <a:buNone/>
              <a:defRPr sz="1998"/>
            </a:lvl8pPr>
            <a:lvl9pPr marL="3653578" indent="0">
              <a:buNone/>
              <a:defRPr sz="19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9"/>
            <a:ext cx="7307580" cy="8048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5/31/23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199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69" y="47329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2" y="28355"/>
            <a:ext cx="783041" cy="766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5pPr>
      <a:lvl6pPr marL="456698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6pPr>
      <a:lvl7pPr marL="913394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7pPr>
      <a:lvl8pPr marL="1370092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9pPr>
    </p:titleStyle>
    <p:bodyStyle>
      <a:lvl1pPr marL="342522" indent="-342522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133" indent="-285437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2pPr>
      <a:lvl3pPr marL="1141742" indent="-228349" algn="l" rtl="0" eaLnBrk="1" fontAlgn="base" hangingPunct="1">
        <a:spcBef>
          <a:spcPct val="20000"/>
        </a:spcBef>
        <a:spcAft>
          <a:spcPct val="0"/>
        </a:spcAft>
        <a:buChar char="•"/>
        <a:defRPr sz="2397">
          <a:ln>
            <a:noFill/>
          </a:ln>
          <a:solidFill>
            <a:schemeClr val="tx1"/>
          </a:solidFill>
          <a:latin typeface="+mn-lt"/>
        </a:defRPr>
      </a:lvl3pPr>
      <a:lvl4pPr marL="1598440" indent="-228349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4pPr>
      <a:lvl5pPr marL="2055138" indent="-228349" algn="l" rtl="0" eaLnBrk="1" fontAlgn="base" hangingPunct="1">
        <a:spcBef>
          <a:spcPct val="20000"/>
        </a:spcBef>
        <a:spcAft>
          <a:spcPct val="0"/>
        </a:spcAft>
        <a:buChar char="»"/>
        <a:defRPr sz="2397">
          <a:ln>
            <a:noFill/>
          </a:ln>
          <a:solidFill>
            <a:schemeClr val="tx1"/>
          </a:solidFill>
          <a:latin typeface="+mn-lt"/>
        </a:defRPr>
      </a:lvl5pPr>
      <a:lvl6pPr marL="2511834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6pPr>
      <a:lvl7pPr marL="2968532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7pPr>
      <a:lvl8pPr marL="3425229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8pPr>
      <a:lvl9pPr marL="3881925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94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hdphoto" Target="../media/hdphoto2.wdp"/><Relationship Id="rId18" Type="http://schemas.openxmlformats.org/officeDocument/2006/relationships/image" Target="../media/image46.jpeg"/><Relationship Id="rId3" Type="http://schemas.openxmlformats.org/officeDocument/2006/relationships/image" Target="../media/image34.jpeg"/><Relationship Id="rId21" Type="http://schemas.openxmlformats.org/officeDocument/2006/relationships/image" Target="../media/image48.jpeg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17" Type="http://schemas.microsoft.com/office/2007/relationships/hdphoto" Target="../media/hdphoto3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microsoft.com/office/2007/relationships/hdphoto" Target="../media/hdphoto1.wdp"/><Relationship Id="rId24" Type="http://schemas.openxmlformats.org/officeDocument/2006/relationships/image" Target="../media/image51.jpeg"/><Relationship Id="rId5" Type="http://schemas.openxmlformats.org/officeDocument/2006/relationships/image" Target="../media/image36.jpeg"/><Relationship Id="rId15" Type="http://schemas.openxmlformats.org/officeDocument/2006/relationships/image" Target="../media/image44.jpeg"/><Relationship Id="rId23" Type="http://schemas.openxmlformats.org/officeDocument/2006/relationships/image" Target="../media/image50.jpe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3.jpeg"/><Relationship Id="rId22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13" Type="http://schemas.openxmlformats.org/officeDocument/2006/relationships/image" Target="../media/image114.png"/><Relationship Id="rId18" Type="http://schemas.openxmlformats.org/officeDocument/2006/relationships/image" Target="../media/image118.jpeg"/><Relationship Id="rId3" Type="http://schemas.openxmlformats.org/officeDocument/2006/relationships/image" Target="../media/image105.jpeg"/><Relationship Id="rId21" Type="http://schemas.openxmlformats.org/officeDocument/2006/relationships/image" Target="../media/image121.jpeg"/><Relationship Id="rId7" Type="http://schemas.openxmlformats.org/officeDocument/2006/relationships/image" Target="../media/image109.tiff"/><Relationship Id="rId12" Type="http://schemas.microsoft.com/office/2007/relationships/hdphoto" Target="../media/hdphoto5.wdp"/><Relationship Id="rId17" Type="http://schemas.openxmlformats.org/officeDocument/2006/relationships/image" Target="../media/image117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6.jpeg"/><Relationship Id="rId20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openxmlformats.org/officeDocument/2006/relationships/image" Target="../media/image115.jpeg"/><Relationship Id="rId23" Type="http://schemas.openxmlformats.org/officeDocument/2006/relationships/image" Target="../media/image123.jpeg"/><Relationship Id="rId10" Type="http://schemas.openxmlformats.org/officeDocument/2006/relationships/image" Target="../media/image112.jpeg"/><Relationship Id="rId19" Type="http://schemas.openxmlformats.org/officeDocument/2006/relationships/image" Target="../media/image119.png"/><Relationship Id="rId4" Type="http://schemas.openxmlformats.org/officeDocument/2006/relationships/image" Target="../media/image106.jpg"/><Relationship Id="rId9" Type="http://schemas.openxmlformats.org/officeDocument/2006/relationships/image" Target="../media/image111.jpeg"/><Relationship Id="rId14" Type="http://schemas.microsoft.com/office/2007/relationships/hdphoto" Target="../media/hdphoto6.wdp"/><Relationship Id="rId22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3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image" Target="../media/image3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0" Type="http://schemas.openxmlformats.org/officeDocument/2006/relationships/image" Target="../media/image31.tiff"/><Relationship Id="rId4" Type="http://schemas.openxmlformats.org/officeDocument/2006/relationships/image" Target="../media/image15.png"/><Relationship Id="rId9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3.png"/><Relationship Id="rId4" Type="http://schemas.openxmlformats.org/officeDocument/2006/relationships/image" Target="../media/image47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>
            <a:extLst>
              <a:ext uri="{FF2B5EF4-FFF2-40B4-BE49-F238E27FC236}">
                <a16:creationId xmlns:a16="http://schemas.microsoft.com/office/drawing/2014/main" id="{F6CFD399-5DEA-4EAA-B89C-32C8541ADA32}"/>
              </a:ext>
            </a:extLst>
          </p:cNvPr>
          <p:cNvSpPr txBox="1">
            <a:spLocks/>
          </p:cNvSpPr>
          <p:nvPr/>
        </p:nvSpPr>
        <p:spPr bwMode="auto">
          <a:xfrm>
            <a:off x="2137787" y="1727927"/>
            <a:ext cx="7712736" cy="55116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Palatin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BCCCB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</a:rPr>
              <a:t>Beam Production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BCCCB">
                  <a:lumMod val="50000"/>
                </a:srgbClr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BA3A760-758B-4AC8-988B-2B3F97FEE0F3}"/>
              </a:ext>
            </a:extLst>
          </p:cNvPr>
          <p:cNvSpPr txBox="1"/>
          <p:nvPr/>
        </p:nvSpPr>
        <p:spPr>
          <a:xfrm>
            <a:off x="3466959" y="2307984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Jared Maxson, Asst. Professor, Cornell University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1588E780-C06E-47AE-8F7E-9D982BFB4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515" y="3225787"/>
            <a:ext cx="702534" cy="1104619"/>
          </a:xfrm>
          <a:prstGeom prst="rect">
            <a:avLst/>
          </a:prstGeom>
          <a:ln w="50800">
            <a:noFill/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30116FE7-F67A-48E7-A93B-BD6069046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975" y="3236492"/>
            <a:ext cx="890947" cy="1083211"/>
          </a:xfrm>
          <a:prstGeom prst="rect">
            <a:avLst/>
          </a:prstGeom>
          <a:ln w="50800">
            <a:noFill/>
          </a:ln>
        </p:spPr>
      </p:pic>
      <p:pic>
        <p:nvPicPr>
          <p:cNvPr id="109" name="Picture 108" descr="BazarovProf.jpg">
            <a:extLst>
              <a:ext uri="{FF2B5EF4-FFF2-40B4-BE49-F238E27FC236}">
                <a16:creationId xmlns:a16="http://schemas.microsoft.com/office/drawing/2014/main" id="{3C90B4B7-F0CA-45FA-9C4A-46AA9AD183F4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814" y="3242478"/>
            <a:ext cx="747013" cy="1097211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6BACB05D-A501-47AB-B9B6-58B48D635CA3}"/>
              </a:ext>
            </a:extLst>
          </p:cNvPr>
          <p:cNvSpPr txBox="1"/>
          <p:nvPr/>
        </p:nvSpPr>
        <p:spPr>
          <a:xfrm>
            <a:off x="2113160" y="4372252"/>
            <a:ext cx="137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Richard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Hennig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U. Florida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87801C1-6608-44A2-8D3A-762ECA9367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8524030" y="3218837"/>
            <a:ext cx="950784" cy="114616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F5F7B97-AD09-4165-A620-44F1940BBF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512" y="3233798"/>
            <a:ext cx="801398" cy="1083212"/>
          </a:xfrm>
          <a:prstGeom prst="rect">
            <a:avLst/>
          </a:prstGeom>
          <a:ln w="50800">
            <a:noFill/>
          </a:ln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2BB8E52-F059-4293-B63C-5771E4CF40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3385" y="3219673"/>
            <a:ext cx="693338" cy="1083212"/>
          </a:xfrm>
          <a:prstGeom prst="rect">
            <a:avLst/>
          </a:prstGeom>
          <a:ln w="50800">
            <a:noFill/>
          </a:ln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56C5D33-5C68-4CCA-B081-010B66E9F7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523" y="3241544"/>
            <a:ext cx="690362" cy="1083211"/>
          </a:xfrm>
          <a:prstGeom prst="rect">
            <a:avLst/>
          </a:prstGeom>
          <a:ln w="50800">
            <a:noFill/>
          </a:ln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8A9BF50F-0014-4A58-B9FD-C2E1B88544FE}"/>
              </a:ext>
            </a:extLst>
          </p:cNvPr>
          <p:cNvSpPr txBox="1"/>
          <p:nvPr/>
        </p:nvSpPr>
        <p:spPr>
          <a:xfrm>
            <a:off x="9347272" y="4339340"/>
            <a:ext cx="108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Tomas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Arias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A74D321-B1F1-4A6A-BA65-D655EA1B7A0F}"/>
              </a:ext>
            </a:extLst>
          </p:cNvPr>
          <p:cNvSpPr txBox="1"/>
          <p:nvPr/>
        </p:nvSpPr>
        <p:spPr>
          <a:xfrm>
            <a:off x="4117121" y="4387451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Melissa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Hines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F367B8F-16B6-4683-A9F1-A8523E3BF4E0}"/>
              </a:ext>
            </a:extLst>
          </p:cNvPr>
          <p:cNvSpPr txBox="1"/>
          <p:nvPr/>
        </p:nvSpPr>
        <p:spPr>
          <a:xfrm>
            <a:off x="4966302" y="4382511"/>
            <a:ext cx="109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Kyle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Shen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4864DFF-9103-4D6F-8E9E-30F78726C0BC}"/>
              </a:ext>
            </a:extLst>
          </p:cNvPr>
          <p:cNvSpPr txBox="1"/>
          <p:nvPr/>
        </p:nvSpPr>
        <p:spPr>
          <a:xfrm>
            <a:off x="6670215" y="4402875"/>
            <a:ext cx="113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Pietro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Musumeci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UCLA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60618C1-A571-4B49-B31C-C52C29D176D1}"/>
              </a:ext>
            </a:extLst>
          </p:cNvPr>
          <p:cNvSpPr txBox="1"/>
          <p:nvPr/>
        </p:nvSpPr>
        <p:spPr>
          <a:xfrm>
            <a:off x="5826193" y="4380320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Ivan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Bazarov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393F4AD-EDF0-4D32-9E06-B5985506B043}"/>
              </a:ext>
            </a:extLst>
          </p:cNvPr>
          <p:cNvCxnSpPr>
            <a:cxnSpLocks/>
          </p:cNvCxnSpPr>
          <p:nvPr/>
        </p:nvCxnSpPr>
        <p:spPr>
          <a:xfrm>
            <a:off x="7694371" y="3137943"/>
            <a:ext cx="2531232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2EFB3126-6163-4E3A-853B-ECE4151CEE6E}"/>
              </a:ext>
            </a:extLst>
          </p:cNvPr>
          <p:cNvSpPr txBox="1"/>
          <p:nvPr/>
        </p:nvSpPr>
        <p:spPr>
          <a:xfrm>
            <a:off x="7844517" y="2824032"/>
            <a:ext cx="2230939" cy="37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theme leaders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BC8E26E-5245-475E-A8B4-28173FE84FA4}"/>
              </a:ext>
            </a:extLst>
          </p:cNvPr>
          <p:cNvSpPr/>
          <p:nvPr/>
        </p:nvSpPr>
        <p:spPr>
          <a:xfrm>
            <a:off x="1949284" y="5728224"/>
            <a:ext cx="8223250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Optimal outcome: Methods for x100 brighter electron </a:t>
            </a:r>
            <a:r>
              <a:rPr lang="en-US" sz="1800" i="1" kern="0" dirty="0">
                <a:solidFill>
                  <a:srgbClr val="000000"/>
                </a:solidFill>
              </a:rPr>
              <a:t>sources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through better photocathodes, enabling better X-ray sources, colliders and electron imaging. 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</a:endParaRPr>
          </a:p>
        </p:txBody>
      </p:sp>
      <p:pic>
        <p:nvPicPr>
          <p:cNvPr id="125" name="Picture 2" descr="Image result for siddharth karkare">
            <a:extLst>
              <a:ext uri="{FF2B5EF4-FFF2-40B4-BE49-F238E27FC236}">
                <a16:creationId xmlns:a16="http://schemas.microsoft.com/office/drawing/2014/main" id="{779DF1F5-75D5-430E-AF8C-D4A7014BA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4371" y="3231109"/>
            <a:ext cx="757695" cy="10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AF15ED2E-9136-4C09-8853-02E1378090EA}"/>
              </a:ext>
            </a:extLst>
          </p:cNvPr>
          <p:cNvSpPr txBox="1"/>
          <p:nvPr/>
        </p:nvSpPr>
        <p:spPr>
          <a:xfrm>
            <a:off x="8507962" y="4349697"/>
            <a:ext cx="98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Jared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Maxson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Cornell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EE8501E-8FF7-41C4-8F17-38F579C1AE96}"/>
              </a:ext>
            </a:extLst>
          </p:cNvPr>
          <p:cNvSpPr txBox="1"/>
          <p:nvPr/>
        </p:nvSpPr>
        <p:spPr>
          <a:xfrm>
            <a:off x="7494975" y="4380320"/>
            <a:ext cx="108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Siddharth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Karkare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</a:rPr>
              <a:t>ASU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31B1B"/>
              </a:solidFill>
              <a:effectLst/>
              <a:uLnTx/>
              <a:uFillTx/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6D9D7CC0-25E7-4C6A-92E6-2F0AE52234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49" y="3218479"/>
            <a:ext cx="795784" cy="1104619"/>
          </a:xfrm>
          <a:prstGeom prst="rect">
            <a:avLst/>
          </a:prstGeom>
        </p:spPr>
      </p:pic>
      <p:sp>
        <p:nvSpPr>
          <p:cNvPr id="130" name="TextBox 40">
            <a:extLst>
              <a:ext uri="{FF2B5EF4-FFF2-40B4-BE49-F238E27FC236}">
                <a16:creationId xmlns:a16="http://schemas.microsoft.com/office/drawing/2014/main" id="{66D30C36-DB6E-4D16-B14D-75D8730784DB}"/>
              </a:ext>
            </a:extLst>
          </p:cNvPr>
          <p:cNvSpPr txBox="1"/>
          <p:nvPr/>
        </p:nvSpPr>
        <p:spPr>
          <a:xfrm>
            <a:off x="2933555" y="4414031"/>
            <a:ext cx="137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Jamie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Rosenzweig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31B1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UCLA</a:t>
            </a:r>
          </a:p>
        </p:txBody>
      </p:sp>
    </p:spTree>
    <p:extLst>
      <p:ext uri="{BB962C8B-B14F-4D97-AF65-F5344CB8AC3E}">
        <p14:creationId xmlns:p14="http://schemas.microsoft.com/office/powerpoint/2010/main" val="9139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PHC Graduate Students and Postdocs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FBA4F-C502-1BA5-07C2-7523B714296A}"/>
              </a:ext>
            </a:extLst>
          </p:cNvPr>
          <p:cNvSpPr txBox="1"/>
          <p:nvPr/>
        </p:nvSpPr>
        <p:spPr>
          <a:xfrm>
            <a:off x="293742" y="2292232"/>
            <a:ext cx="214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Vivek Anil,</a:t>
            </a:r>
          </a:p>
          <a:p>
            <a:pPr algn="ctr"/>
            <a:r>
              <a:rPr lang="en-US" sz="1600" dirty="0"/>
              <a:t>Cornell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7F763-71AF-EB16-D19E-D5E13DEE8460}"/>
              </a:ext>
            </a:extLst>
          </p:cNvPr>
          <p:cNvSpPr txBox="1"/>
          <p:nvPr/>
        </p:nvSpPr>
        <p:spPr>
          <a:xfrm>
            <a:off x="7197278" y="2345435"/>
            <a:ext cx="179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Daniel Franklin, NIU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9B6708-09B5-A6EF-5CB5-3134725248A4}"/>
              </a:ext>
            </a:extLst>
          </p:cNvPr>
          <p:cNvSpPr txBox="1"/>
          <p:nvPr/>
        </p:nvSpPr>
        <p:spPr>
          <a:xfrm>
            <a:off x="8891512" y="2368565"/>
            <a:ext cx="179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David Garcia, UCLA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A5CB43-9091-C009-470E-EEA8000FD7CB}"/>
              </a:ext>
            </a:extLst>
          </p:cNvPr>
          <p:cNvSpPr txBox="1"/>
          <p:nvPr/>
        </p:nvSpPr>
        <p:spPr>
          <a:xfrm>
            <a:off x="915462" y="4326351"/>
            <a:ext cx="152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Jason Gibson, U Florida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1FA09D-298D-988E-A26E-218C5E9974A3}"/>
              </a:ext>
            </a:extLst>
          </p:cNvPr>
          <p:cNvSpPr txBox="1"/>
          <p:nvPr/>
        </p:nvSpPr>
        <p:spPr>
          <a:xfrm>
            <a:off x="2332833" y="4323166"/>
            <a:ext cx="155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Tariqul Hasan, NIU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1A511B-BDFF-9272-6B12-A0D2539CE4F6}"/>
              </a:ext>
            </a:extLst>
          </p:cNvPr>
          <p:cNvSpPr txBox="1"/>
          <p:nvPr/>
        </p:nvSpPr>
        <p:spPr>
          <a:xfrm>
            <a:off x="4008394" y="4297580"/>
            <a:ext cx="164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Mariam </a:t>
            </a:r>
            <a:r>
              <a:rPr lang="en-US" sz="1600" dirty="0" err="1"/>
              <a:t>Hasany</a:t>
            </a:r>
            <a:r>
              <a:rPr lang="en-US" sz="1600" dirty="0"/>
              <a:t>, Cornell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832493-BC9C-8216-689A-C4250B312B96}"/>
              </a:ext>
            </a:extLst>
          </p:cNvPr>
          <p:cNvSpPr txBox="1"/>
          <p:nvPr/>
        </p:nvSpPr>
        <p:spPr>
          <a:xfrm>
            <a:off x="5702939" y="4212664"/>
            <a:ext cx="154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Ali </a:t>
            </a:r>
            <a:r>
              <a:rPr lang="en-US" sz="1600" dirty="0" err="1"/>
              <a:t>Kachwala</a:t>
            </a:r>
            <a:r>
              <a:rPr lang="en-US" sz="1600" dirty="0"/>
              <a:t>, ASU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7A3723-5B40-5F7F-AF7B-4F52A35D54E0}"/>
              </a:ext>
            </a:extLst>
          </p:cNvPr>
          <p:cNvSpPr txBox="1"/>
          <p:nvPr/>
        </p:nvSpPr>
        <p:spPr>
          <a:xfrm>
            <a:off x="7342326" y="4246642"/>
            <a:ext cx="150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Gerard Lawler, UCLA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2C5FE5-3247-B47E-2BEE-F92E217B4B7C}"/>
              </a:ext>
            </a:extLst>
          </p:cNvPr>
          <p:cNvSpPr txBox="1"/>
          <p:nvPr/>
        </p:nvSpPr>
        <p:spPr>
          <a:xfrm>
            <a:off x="8861213" y="4238976"/>
            <a:ext cx="1902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Sam Levenson, Cornell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2DC05-6387-914F-1213-99279F8C5356}"/>
              </a:ext>
            </a:extLst>
          </p:cNvPr>
          <p:cNvSpPr txBox="1"/>
          <p:nvPr/>
        </p:nvSpPr>
        <p:spPr>
          <a:xfrm>
            <a:off x="1708839" y="6218420"/>
            <a:ext cx="170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Joshua Mann, UCLA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F68C091-F51B-D245-58FF-E180C75C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2E06C-09EF-92EC-7D1F-39D99AC25967}"/>
              </a:ext>
            </a:extLst>
          </p:cNvPr>
          <p:cNvSpPr txBox="1"/>
          <p:nvPr/>
        </p:nvSpPr>
        <p:spPr>
          <a:xfrm>
            <a:off x="2133457" y="2281315"/>
            <a:ext cx="1937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Priyadarshini Bhattacharyya, ASU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26D9-A4E9-2FF8-E593-889D7719181A}"/>
              </a:ext>
            </a:extLst>
          </p:cNvPr>
          <p:cNvSpPr txBox="1"/>
          <p:nvPr/>
        </p:nvSpPr>
        <p:spPr>
          <a:xfrm>
            <a:off x="5603134" y="2349138"/>
            <a:ext cx="19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Azriel</a:t>
            </a:r>
            <a:r>
              <a:rPr lang="en-US" sz="1600" dirty="0"/>
              <a:t> Finsterer, Cornell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FCBE8-31F1-1FCE-7426-A985B43509B9}"/>
              </a:ext>
            </a:extLst>
          </p:cNvPr>
          <p:cNvSpPr txBox="1"/>
          <p:nvPr/>
        </p:nvSpPr>
        <p:spPr>
          <a:xfrm>
            <a:off x="3402681" y="6083870"/>
            <a:ext cx="181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Chad Pennington, Cornell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26932-3BC7-A2B5-8DA5-33EEF59BB356}"/>
              </a:ext>
            </a:extLst>
          </p:cNvPr>
          <p:cNvSpPr txBox="1"/>
          <p:nvPr/>
        </p:nvSpPr>
        <p:spPr>
          <a:xfrm>
            <a:off x="5079713" y="6095560"/>
            <a:ext cx="1706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Annabel </a:t>
            </a:r>
            <a:r>
              <a:rPr lang="en-US" sz="1600" dirty="0" err="1"/>
              <a:t>Selino</a:t>
            </a:r>
            <a:r>
              <a:rPr lang="en-US" sz="1600" dirty="0"/>
              <a:t>, Cornell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162AA-4A55-B245-3889-EA731E1047B6}"/>
              </a:ext>
            </a:extLst>
          </p:cNvPr>
          <p:cNvSpPr txBox="1"/>
          <p:nvPr/>
        </p:nvSpPr>
        <p:spPr>
          <a:xfrm>
            <a:off x="6803676" y="6087927"/>
            <a:ext cx="142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Tyler Wu, Cornell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2EE2CF-17B3-0D7B-CB42-9AB880089E08}"/>
              </a:ext>
            </a:extLst>
          </p:cNvPr>
          <p:cNvSpPr txBox="1"/>
          <p:nvPr/>
        </p:nvSpPr>
        <p:spPr>
          <a:xfrm>
            <a:off x="8467397" y="6110469"/>
            <a:ext cx="142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Amy Zhu, Cornell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1D05D-1223-7C6B-417E-A9CF33A2919C}"/>
              </a:ext>
            </a:extLst>
          </p:cNvPr>
          <p:cNvSpPr txBox="1"/>
          <p:nvPr/>
        </p:nvSpPr>
        <p:spPr>
          <a:xfrm>
            <a:off x="3946214" y="2349138"/>
            <a:ext cx="1813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Elena Echeverria, Cornell</a:t>
            </a:r>
          </a:p>
        </p:txBody>
      </p:sp>
      <p:pic>
        <p:nvPicPr>
          <p:cNvPr id="23" name="Picture 2" descr="Vivek Anil">
            <a:extLst>
              <a:ext uri="{FF2B5EF4-FFF2-40B4-BE49-F238E27FC236}">
                <a16:creationId xmlns:a16="http://schemas.microsoft.com/office/drawing/2014/main" id="{480669B0-B4BA-9D9E-B45C-C030879FB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617" y="952005"/>
            <a:ext cx="1254840" cy="130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E3C4040-DCB9-92F4-A0CD-947B0BC1B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7206" y="952005"/>
            <a:ext cx="1273770" cy="134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BC4B24-DCC4-9D7F-4665-C4205D146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9633" y="952005"/>
            <a:ext cx="1236589" cy="141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el Franklin photo">
            <a:extLst>
              <a:ext uri="{FF2B5EF4-FFF2-40B4-BE49-F238E27FC236}">
                <a16:creationId xmlns:a16="http://schemas.microsoft.com/office/drawing/2014/main" id="{C8A6B148-5458-D9DB-EA55-B3ECA2B9D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329" y="952005"/>
            <a:ext cx="1387683" cy="135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4741E60-77EE-559D-B507-89683A6DF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303" y="952005"/>
            <a:ext cx="1236589" cy="143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8A7D6AE-2531-6DD3-F53A-9D635F21B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43" y="3019057"/>
            <a:ext cx="1304705" cy="131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749FE91-147C-3DBA-7FC3-F926E0EFF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0680" y="3037472"/>
            <a:ext cx="1319797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riam Hasany">
            <a:extLst>
              <a:ext uri="{FF2B5EF4-FFF2-40B4-BE49-F238E27FC236}">
                <a16:creationId xmlns:a16="http://schemas.microsoft.com/office/drawing/2014/main" id="{316DF832-A438-14E8-A6E8-E7A24C9C2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9939" y="3053624"/>
            <a:ext cx="1297219" cy="1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023D878-79E2-0AD6-A675-B096CA5D8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5845" y="2963714"/>
            <a:ext cx="1180378" cy="1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65E5208-669A-C586-22C4-F6C61409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99" y="2904663"/>
            <a:ext cx="1282928" cy="12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A3A140D-7D8F-8E5E-0271-7E56974AC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303" y="2953340"/>
            <a:ext cx="1160624" cy="12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B7745F7-BD1C-D3D6-66F0-096A03816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4158" y="8479627"/>
            <a:ext cx="252920" cy="2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19E680E-581C-83B9-EB78-0D809525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891" y="4910292"/>
            <a:ext cx="1228526" cy="122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CA17EC34-D6A1-4F3C-92A3-AB917F2CB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0775" y="4910292"/>
            <a:ext cx="1304704" cy="12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AE87C30A-7E45-1077-75E2-DF9C10DF4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7399" y="4910292"/>
            <a:ext cx="1270212" cy="12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42E848A9-148B-B4DB-D086-86DE3A603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93714" y="4919091"/>
            <a:ext cx="1208685" cy="12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B96536B9-0AA0-C9FE-FAFC-6AE95146E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8218" y="4910293"/>
            <a:ext cx="1203911" cy="12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0F9F516B-AA89-E62E-287D-F612D785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032" y="952004"/>
            <a:ext cx="1273770" cy="13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6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1BDA98-94AB-48B3-9444-F61A6027E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47" y="3890065"/>
            <a:ext cx="2489200" cy="63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FFB16-A691-4CA6-B80D-010D6EE8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97" y="3829477"/>
            <a:ext cx="2547635" cy="75617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B69BB5-02A7-F740-A135-9B08AE6D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87" y="863395"/>
            <a:ext cx="11957726" cy="998373"/>
          </a:xfrm>
        </p:spPr>
        <p:txBody>
          <a:bodyPr/>
          <a:lstStyle/>
          <a:p>
            <a:r>
              <a:rPr lang="en-US" sz="2000" dirty="0"/>
              <a:t>Theme PHC is strongly connected to Beam Storage and Transport—we hold regular joint meetings, multiple overlap areas.</a:t>
            </a:r>
          </a:p>
          <a:p>
            <a:r>
              <a:rPr lang="en-US" sz="2000" dirty="0"/>
              <a:t>National Laboratory and industry partners: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6B9468-9F0C-934B-A4A1-1DCB49FA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211A5E-2D83-45AD-B9FA-3299E4050B7E}"/>
              </a:ext>
            </a:extLst>
          </p:cNvPr>
          <p:cNvGrpSpPr/>
          <p:nvPr/>
        </p:nvGrpSpPr>
        <p:grpSpPr>
          <a:xfrm>
            <a:off x="1541313" y="1963917"/>
            <a:ext cx="4609596" cy="1685925"/>
            <a:chOff x="273275" y="1972904"/>
            <a:chExt cx="4609596" cy="16859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5B3218-6CF5-4054-A65A-8BE33C60738E}"/>
                </a:ext>
              </a:extLst>
            </p:cNvPr>
            <p:cNvGrpSpPr/>
            <p:nvPr/>
          </p:nvGrpSpPr>
          <p:grpSpPr>
            <a:xfrm>
              <a:off x="273275" y="1972904"/>
              <a:ext cx="4609596" cy="1685925"/>
              <a:chOff x="438457" y="2204588"/>
              <a:chExt cx="4609596" cy="1685925"/>
            </a:xfrm>
          </p:grpSpPr>
          <p:pic>
            <p:nvPicPr>
              <p:cNvPr id="2050" name="Picture 2" descr="Image result for lbl logo">
                <a:extLst>
                  <a:ext uri="{FF2B5EF4-FFF2-40B4-BE49-F238E27FC236}">
                    <a16:creationId xmlns:a16="http://schemas.microsoft.com/office/drawing/2014/main" id="{484933E0-4790-498D-BB62-8BC473877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7" y="2204588"/>
                <a:ext cx="2190750" cy="1685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84BD1F-D046-4E51-9762-02C1A02E8236}"/>
                  </a:ext>
                </a:extLst>
              </p:cNvPr>
              <p:cNvSpPr txBox="1"/>
              <p:nvPr/>
            </p:nvSpPr>
            <p:spPr>
              <a:xfrm>
                <a:off x="2583917" y="2518840"/>
                <a:ext cx="246413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Cathode characterization</a:t>
                </a:r>
              </a:p>
              <a:p>
                <a:r>
                  <a:rPr lang="en-US" sz="1600" dirty="0"/>
                  <a:t>Photoinjector Physics</a:t>
                </a:r>
              </a:p>
              <a:p>
                <a:r>
                  <a:rPr lang="en-US" sz="1600" dirty="0"/>
                  <a:t>Emittance Diagnostics </a:t>
                </a:r>
              </a:p>
              <a:p>
                <a:r>
                  <a:rPr lang="en-US" sz="1600" dirty="0"/>
                  <a:t>Nanofabrication</a:t>
                </a:r>
              </a:p>
            </p:txBody>
          </p:sp>
        </p:grp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0AE94DC5-B638-423E-A048-B9BFF1589D30}"/>
                </a:ext>
              </a:extLst>
            </p:cNvPr>
            <p:cNvSpPr/>
            <p:nvPr/>
          </p:nvSpPr>
          <p:spPr>
            <a:xfrm>
              <a:off x="279175" y="2023479"/>
              <a:ext cx="4558296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A2E4A354-BF4C-43B5-BD22-08AB87BE1AEE}"/>
              </a:ext>
            </a:extLst>
          </p:cNvPr>
          <p:cNvSpPr/>
          <p:nvPr/>
        </p:nvSpPr>
        <p:spPr>
          <a:xfrm>
            <a:off x="6427394" y="2014493"/>
            <a:ext cx="4046035" cy="1635349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Image result for SLAC logo">
            <a:extLst>
              <a:ext uri="{FF2B5EF4-FFF2-40B4-BE49-F238E27FC236}">
                <a16:creationId xmlns:a16="http://schemas.microsoft.com/office/drawing/2014/main" id="{8E75C993-E337-494C-8F2E-A7509455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916" y="2085684"/>
            <a:ext cx="25050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8A456-C792-4490-A02C-2C7EA7C42F0A}"/>
              </a:ext>
            </a:extLst>
          </p:cNvPr>
          <p:cNvSpPr txBox="1"/>
          <p:nvPr/>
        </p:nvSpPr>
        <p:spPr>
          <a:xfrm>
            <a:off x="6841907" y="2855270"/>
            <a:ext cx="336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With theme 3: Space charge simulations with low MTE cathodes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2BAF0-AF8E-42EC-B643-9DA9B72493EB}"/>
              </a:ext>
            </a:extLst>
          </p:cNvPr>
          <p:cNvGrpSpPr/>
          <p:nvPr/>
        </p:nvGrpSpPr>
        <p:grpSpPr>
          <a:xfrm>
            <a:off x="64052" y="3758852"/>
            <a:ext cx="3208252" cy="1483784"/>
            <a:chOff x="479906" y="4326440"/>
            <a:chExt cx="3077405" cy="1635349"/>
          </a:xfrm>
        </p:grpSpPr>
        <p:sp>
          <p:nvSpPr>
            <p:cNvPr id="18" name="Rectangle: Single Corner Snipped 17">
              <a:extLst>
                <a:ext uri="{FF2B5EF4-FFF2-40B4-BE49-F238E27FC236}">
                  <a16:creationId xmlns:a16="http://schemas.microsoft.com/office/drawing/2014/main" id="{E8198488-32EB-4BF4-894C-7FE934188F12}"/>
                </a:ext>
              </a:extLst>
            </p:cNvPr>
            <p:cNvSpPr/>
            <p:nvPr/>
          </p:nvSpPr>
          <p:spPr>
            <a:xfrm>
              <a:off x="479906" y="4326440"/>
              <a:ext cx="3020961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4F28E7-6EF1-4ECE-9E00-D3B43A2E3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06" y="4326440"/>
              <a:ext cx="1635349" cy="16353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51B861-635B-4E12-9F17-81BF85F8D9F3}"/>
                </a:ext>
              </a:extLst>
            </p:cNvPr>
            <p:cNvSpPr txBox="1"/>
            <p:nvPr/>
          </p:nvSpPr>
          <p:spPr>
            <a:xfrm>
              <a:off x="2115255" y="4783889"/>
              <a:ext cx="1442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Photocathode </a:t>
              </a:r>
            </a:p>
            <a:p>
              <a:r>
                <a:rPr lang="en-US" sz="1600" dirty="0"/>
                <a:t>simulation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61FD47-CD81-4835-B6DF-4C8EA186D2C1}"/>
              </a:ext>
            </a:extLst>
          </p:cNvPr>
          <p:cNvGrpSpPr/>
          <p:nvPr/>
        </p:nvGrpSpPr>
        <p:grpSpPr>
          <a:xfrm>
            <a:off x="3293416" y="3758852"/>
            <a:ext cx="2822440" cy="1483784"/>
            <a:chOff x="479906" y="4326440"/>
            <a:chExt cx="3154097" cy="1635349"/>
          </a:xfrm>
        </p:grpSpPr>
        <p:sp>
          <p:nvSpPr>
            <p:cNvPr id="26" name="Rectangle: Single Corner Snipped 25">
              <a:extLst>
                <a:ext uri="{FF2B5EF4-FFF2-40B4-BE49-F238E27FC236}">
                  <a16:creationId xmlns:a16="http://schemas.microsoft.com/office/drawing/2014/main" id="{E43B4CD5-B7B9-43DC-8B53-D686A1C231B3}"/>
                </a:ext>
              </a:extLst>
            </p:cNvPr>
            <p:cNvSpPr/>
            <p:nvPr/>
          </p:nvSpPr>
          <p:spPr>
            <a:xfrm>
              <a:off x="479906" y="4326440"/>
              <a:ext cx="3154097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F00995-662E-4C74-8778-F4D1162D5A46}"/>
                </a:ext>
              </a:extLst>
            </p:cNvPr>
            <p:cNvSpPr txBox="1"/>
            <p:nvPr/>
          </p:nvSpPr>
          <p:spPr>
            <a:xfrm>
              <a:off x="1150110" y="5237698"/>
              <a:ext cx="2430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RF gun load-lock development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6F5735-FF21-4E3C-B179-DB2E39FDEB73}"/>
              </a:ext>
            </a:extLst>
          </p:cNvPr>
          <p:cNvGrpSpPr/>
          <p:nvPr/>
        </p:nvGrpSpPr>
        <p:grpSpPr>
          <a:xfrm>
            <a:off x="6254258" y="3758853"/>
            <a:ext cx="2911502" cy="1483784"/>
            <a:chOff x="479906" y="4326440"/>
            <a:chExt cx="3253625" cy="1635349"/>
          </a:xfrm>
        </p:grpSpPr>
        <p:sp>
          <p:nvSpPr>
            <p:cNvPr id="31" name="Rectangle: Single Corner Snipped 30">
              <a:extLst>
                <a:ext uri="{FF2B5EF4-FFF2-40B4-BE49-F238E27FC236}">
                  <a16:creationId xmlns:a16="http://schemas.microsoft.com/office/drawing/2014/main" id="{47806EB1-EA5F-4E91-87F5-5FE1AD1B505F}"/>
                </a:ext>
              </a:extLst>
            </p:cNvPr>
            <p:cNvSpPr/>
            <p:nvPr/>
          </p:nvSpPr>
          <p:spPr>
            <a:xfrm>
              <a:off x="479906" y="4326440"/>
              <a:ext cx="3154097" cy="1635349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235FC-10D8-49D9-8C6A-E7D218DC0B8E}"/>
                </a:ext>
              </a:extLst>
            </p:cNvPr>
            <p:cNvSpPr txBox="1"/>
            <p:nvPr/>
          </p:nvSpPr>
          <p:spPr>
            <a:xfrm>
              <a:off x="579435" y="5243133"/>
              <a:ext cx="3154096" cy="644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Cathodes for semiconductor metrology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A372C-06DD-4CAD-8BAA-75FF045F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75CDDB-9774-417B-AD65-DC279931648B}"/>
              </a:ext>
            </a:extLst>
          </p:cNvPr>
          <p:cNvGrpSpPr/>
          <p:nvPr/>
        </p:nvGrpSpPr>
        <p:grpSpPr>
          <a:xfrm>
            <a:off x="9186873" y="3758851"/>
            <a:ext cx="2864665" cy="1483785"/>
            <a:chOff x="479906" y="4381781"/>
            <a:chExt cx="3201284" cy="1483785"/>
          </a:xfrm>
        </p:grpSpPr>
        <p:sp>
          <p:nvSpPr>
            <p:cNvPr id="29" name="Rectangle: Single Corner Snipped 28">
              <a:extLst>
                <a:ext uri="{FF2B5EF4-FFF2-40B4-BE49-F238E27FC236}">
                  <a16:creationId xmlns:a16="http://schemas.microsoft.com/office/drawing/2014/main" id="{D5CBEFA0-449F-435E-BB2E-CF413BCF2B93}"/>
                </a:ext>
              </a:extLst>
            </p:cNvPr>
            <p:cNvSpPr/>
            <p:nvPr/>
          </p:nvSpPr>
          <p:spPr>
            <a:xfrm>
              <a:off x="479906" y="4381781"/>
              <a:ext cx="3154097" cy="1483785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EBB2F9-8594-4AA2-9ADF-5218E5D55AAF}"/>
                </a:ext>
              </a:extLst>
            </p:cNvPr>
            <p:cNvSpPr txBox="1"/>
            <p:nvPr/>
          </p:nvSpPr>
          <p:spPr>
            <a:xfrm>
              <a:off x="527093" y="5527012"/>
              <a:ext cx="3154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Photocathode development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142E5C-E555-26D8-A046-7F988268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ACBF-67A4-AF45-A94F-B7DDCCF6C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138" y="3803474"/>
            <a:ext cx="2209800" cy="1079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7CA6A-0A0D-309B-3FE8-C43686CF9CBE}"/>
              </a:ext>
            </a:extLst>
          </p:cNvPr>
          <p:cNvGrpSpPr/>
          <p:nvPr/>
        </p:nvGrpSpPr>
        <p:grpSpPr>
          <a:xfrm>
            <a:off x="3270763" y="5349817"/>
            <a:ext cx="2834746" cy="1439242"/>
            <a:chOff x="4557812" y="5331876"/>
            <a:chExt cx="2834746" cy="1439242"/>
          </a:xfrm>
        </p:grpSpPr>
        <p:sp>
          <p:nvSpPr>
            <p:cNvPr id="7" name="Rectangle: Single Corner Snipped 30">
              <a:extLst>
                <a:ext uri="{FF2B5EF4-FFF2-40B4-BE49-F238E27FC236}">
                  <a16:creationId xmlns:a16="http://schemas.microsoft.com/office/drawing/2014/main" id="{0E2DCAC3-54C5-0690-D041-F22812598FF0}"/>
                </a:ext>
              </a:extLst>
            </p:cNvPr>
            <p:cNvSpPr/>
            <p:nvPr/>
          </p:nvSpPr>
          <p:spPr>
            <a:xfrm>
              <a:off x="4557812" y="5331876"/>
              <a:ext cx="2822440" cy="1439242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2545DB-5F0A-1A27-4385-DEB21577C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57812" y="5341831"/>
              <a:ext cx="1416034" cy="14232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233F7E-DB9A-157A-928D-94B7C03F1382}"/>
                </a:ext>
              </a:extLst>
            </p:cNvPr>
            <p:cNvSpPr txBox="1"/>
            <p:nvPr/>
          </p:nvSpPr>
          <p:spPr>
            <a:xfrm>
              <a:off x="6128162" y="5512888"/>
              <a:ext cx="12643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xLight</a:t>
              </a:r>
              <a:r>
                <a:rPr lang="en-US" sz="1600" dirty="0"/>
                <a:t>:</a:t>
              </a:r>
            </a:p>
            <a:p>
              <a:r>
                <a:rPr lang="en-US" sz="1600" dirty="0"/>
                <a:t>High power electron sources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DF5EBC-2341-303C-8551-8648E397C312}"/>
              </a:ext>
            </a:extLst>
          </p:cNvPr>
          <p:cNvGrpSpPr/>
          <p:nvPr/>
        </p:nvGrpSpPr>
        <p:grpSpPr>
          <a:xfrm>
            <a:off x="6352127" y="5341557"/>
            <a:ext cx="3925496" cy="1494036"/>
            <a:chOff x="4557812" y="5331876"/>
            <a:chExt cx="3925496" cy="1494036"/>
          </a:xfrm>
        </p:grpSpPr>
        <p:sp>
          <p:nvSpPr>
            <p:cNvPr id="35" name="Rectangle: Single Corner Snipped 30">
              <a:extLst>
                <a:ext uri="{FF2B5EF4-FFF2-40B4-BE49-F238E27FC236}">
                  <a16:creationId xmlns:a16="http://schemas.microsoft.com/office/drawing/2014/main" id="{4A3E2C37-294E-70D4-C84F-8AD989836749}"/>
                </a:ext>
              </a:extLst>
            </p:cNvPr>
            <p:cNvSpPr/>
            <p:nvPr/>
          </p:nvSpPr>
          <p:spPr>
            <a:xfrm>
              <a:off x="4557812" y="5331876"/>
              <a:ext cx="2822440" cy="1439242"/>
            </a:xfrm>
            <a:prstGeom prst="snip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29DCDE-ECE6-9460-D849-64F63EC4D4B6}"/>
                </a:ext>
              </a:extLst>
            </p:cNvPr>
            <p:cNvSpPr txBox="1"/>
            <p:nvPr/>
          </p:nvSpPr>
          <p:spPr>
            <a:xfrm>
              <a:off x="4828884" y="6241137"/>
              <a:ext cx="3654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Cathodes for electron </a:t>
              </a:r>
            </a:p>
            <a:p>
              <a:r>
                <a:rPr lang="en-US" sz="1600" dirty="0"/>
                <a:t>microscopes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1171968-AE1D-AB07-512D-054CB4148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3624" y="5408833"/>
            <a:ext cx="2151405" cy="90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2468" y="-67649"/>
            <a:ext cx="9144000" cy="853440"/>
          </a:xfrm>
        </p:spPr>
        <p:txBody>
          <a:bodyPr/>
          <a:lstStyle/>
          <a:p>
            <a:r>
              <a:rPr lang="en-US" dirty="0"/>
              <a:t>CBB Theme 1 Objectives</a:t>
            </a:r>
          </a:p>
        </p:txBody>
      </p:sp>
      <p:sp>
        <p:nvSpPr>
          <p:cNvPr id="29" name="Chevron 4"/>
          <p:cNvSpPr/>
          <p:nvPr/>
        </p:nvSpPr>
        <p:spPr>
          <a:xfrm>
            <a:off x="5530849" y="5248442"/>
            <a:ext cx="3911602" cy="555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0005" tIns="13335" rIns="13335" bIns="13335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Objective 5 statement (short format)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15245-BF41-45F4-925F-4F6D638B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ABC4D9-0409-4274-87E2-B3549CE8FD44}"/>
              </a:ext>
            </a:extLst>
          </p:cNvPr>
          <p:cNvSpPr txBox="1"/>
          <p:nvPr/>
        </p:nvSpPr>
        <p:spPr>
          <a:xfrm>
            <a:off x="268941" y="4289612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current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AD4BD-78A9-40DB-5DD5-2416CAADF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08" y="914923"/>
            <a:ext cx="10032083" cy="57144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44158-FC14-9A43-D6C9-8752D3E0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7" name="Picture 2" descr="Fermi surface of copper, a &quot;nearly-free electron&quot; metal">
            <a:extLst>
              <a:ext uri="{FF2B5EF4-FFF2-40B4-BE49-F238E27FC236}">
                <a16:creationId xmlns:a16="http://schemas.microsoft.com/office/drawing/2014/main" id="{65C7215E-056D-4FC2-B1B5-CBB58CC6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2" y="3639627"/>
            <a:ext cx="1251601" cy="13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40E18-68A6-4519-B3B6-BAAF822CB9ED}"/>
              </a:ext>
            </a:extLst>
          </p:cNvPr>
          <p:cNvSpPr txBox="1"/>
          <p:nvPr/>
        </p:nvSpPr>
        <p:spPr>
          <a:xfrm>
            <a:off x="1530883" y="3664000"/>
            <a:ext cx="221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Already demonstrated 5 </a:t>
            </a:r>
            <a:r>
              <a:rPr lang="en-US" sz="1400" dirty="0" err="1"/>
              <a:t>meV</a:t>
            </a:r>
            <a:r>
              <a:rPr lang="en-US" sz="1400" dirty="0"/>
              <a:t> MTE for low peak intensity applications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(Key accomplishment 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99FC0-1023-C626-B449-CC8F161ED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50" r="4018" b="42249"/>
          <a:stretch/>
        </p:blipFill>
        <p:spPr>
          <a:xfrm>
            <a:off x="263488" y="1410065"/>
            <a:ext cx="11570344" cy="2135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949614-CA52-8B1B-7F78-4B7BF580C990}"/>
              </a:ext>
            </a:extLst>
          </p:cNvPr>
          <p:cNvSpPr txBox="1"/>
          <p:nvPr/>
        </p:nvSpPr>
        <p:spPr>
          <a:xfrm>
            <a:off x="231377" y="5998173"/>
            <a:ext cx="509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5 meV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MTE measured from Cu(100)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Most photoinjectors use MTE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~500 meV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40098C-1AE3-0DF2-959A-CD11E0EDE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399" y="3608750"/>
            <a:ext cx="2688274" cy="2365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32AA49-E964-06E8-269E-629613310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464" y="3653915"/>
            <a:ext cx="2822336" cy="21614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57D0D8-FAE3-622E-E97D-899685E99C2B}"/>
              </a:ext>
            </a:extLst>
          </p:cNvPr>
          <p:cNvSpPr txBox="1"/>
          <p:nvPr/>
        </p:nvSpPr>
        <p:spPr>
          <a:xfrm>
            <a:off x="8372581" y="5816329"/>
            <a:ext cx="3625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Non-linear effects will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limit MTE in metals to few 100 meV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 large charge densities (theory)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A1EDAC-6078-18D5-ABC8-4E3D04C490EA}"/>
              </a:ext>
            </a:extLst>
          </p:cNvPr>
          <p:cNvSpPr txBox="1"/>
          <p:nvPr/>
        </p:nvSpPr>
        <p:spPr>
          <a:xfrm>
            <a:off x="1167659" y="4797458"/>
            <a:ext cx="3640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Photoemission at the threshold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Cooled to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LHe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 (30K)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Atomically ordered flat surface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Good band-structure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2D25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1E10CC-E9D3-F593-2C6D-FA83A6C0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5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BF53C-A357-6D60-397C-655BA3D4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387" y="3639627"/>
            <a:ext cx="2733212" cy="218866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7" name="Picture 2" descr="Fermi surface of copper, a &quot;nearly-free electron&quot; metal">
            <a:extLst>
              <a:ext uri="{FF2B5EF4-FFF2-40B4-BE49-F238E27FC236}">
                <a16:creationId xmlns:a16="http://schemas.microsoft.com/office/drawing/2014/main" id="{65C7215E-056D-4FC2-B1B5-CBB58CC6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2" y="3639627"/>
            <a:ext cx="1251601" cy="13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40E18-68A6-4519-B3B6-BAAF822CB9ED}"/>
              </a:ext>
            </a:extLst>
          </p:cNvPr>
          <p:cNvSpPr txBox="1"/>
          <p:nvPr/>
        </p:nvSpPr>
        <p:spPr>
          <a:xfrm>
            <a:off x="1530883" y="3664000"/>
            <a:ext cx="2213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Already demonstrated 5 </a:t>
            </a:r>
            <a:r>
              <a:rPr lang="en-US" sz="1400" dirty="0" err="1"/>
              <a:t>meV</a:t>
            </a:r>
            <a:r>
              <a:rPr lang="en-US" sz="1400" dirty="0"/>
              <a:t> MTE for low peak intensity applications 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(Key accomplishment 1)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99FC0-1023-C626-B449-CC8F161ED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50" r="4018" b="42249"/>
          <a:stretch/>
        </p:blipFill>
        <p:spPr>
          <a:xfrm>
            <a:off x="263488" y="1410065"/>
            <a:ext cx="11570344" cy="2135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949614-CA52-8B1B-7F78-4B7BF580C990}"/>
              </a:ext>
            </a:extLst>
          </p:cNvPr>
          <p:cNvSpPr txBox="1"/>
          <p:nvPr/>
        </p:nvSpPr>
        <p:spPr>
          <a:xfrm>
            <a:off x="231377" y="5998173"/>
            <a:ext cx="509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5 meV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MTE measured from Cu(100)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Most photoinjectors use MTE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~500 meV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40098C-1AE3-0DF2-959A-CD11E0EDE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399" y="3608750"/>
            <a:ext cx="2688274" cy="23650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57D0D8-FAE3-622E-E97D-899685E99C2B}"/>
              </a:ext>
            </a:extLst>
          </p:cNvPr>
          <p:cNvSpPr txBox="1"/>
          <p:nvPr/>
        </p:nvSpPr>
        <p:spPr>
          <a:xfrm>
            <a:off x="8372581" y="5816329"/>
            <a:ext cx="3625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2023: experimental confirmation of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theory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noProof="0" dirty="0">
                <a:solidFill>
                  <a:srgbClr val="000000"/>
                </a:solidFill>
              </a:rPr>
              <a:t>C. </a:t>
            </a:r>
            <a:r>
              <a:rPr lang="en-US" sz="1800" b="1" kern="0" noProof="0" dirty="0" err="1">
                <a:solidFill>
                  <a:srgbClr val="000000"/>
                </a:solidFill>
              </a:rPr>
              <a:t>Knill</a:t>
            </a:r>
            <a:r>
              <a:rPr lang="en-US" sz="1800" b="1" kern="0" noProof="0" dirty="0">
                <a:solidFill>
                  <a:srgbClr val="000000"/>
                </a:solidFill>
              </a:rPr>
              <a:t> </a:t>
            </a:r>
            <a:r>
              <a:rPr lang="en-US" sz="1800" kern="0" noProof="0" dirty="0">
                <a:solidFill>
                  <a:srgbClr val="000000"/>
                </a:solidFill>
              </a:rPr>
              <a:t>et al., in prep.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A23EFC-877B-39EF-A8CF-CC475298AF46}"/>
              </a:ext>
            </a:extLst>
          </p:cNvPr>
          <p:cNvSpPr/>
          <p:nvPr/>
        </p:nvSpPr>
        <p:spPr>
          <a:xfrm>
            <a:off x="2197950" y="4141053"/>
            <a:ext cx="8071945" cy="707886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Use high QE cathodes to minimize laser fluence and non-linear effects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A1EDAC-6078-18D5-ABC8-4E3D04C490EA}"/>
              </a:ext>
            </a:extLst>
          </p:cNvPr>
          <p:cNvSpPr txBox="1"/>
          <p:nvPr/>
        </p:nvSpPr>
        <p:spPr>
          <a:xfrm>
            <a:off x="1167659" y="4797458"/>
            <a:ext cx="3640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Photoemission at the threshold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Cooled to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LHe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 (30K)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Atomically ordered flat surface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Good band-structure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B42D25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1E10CC-E9D3-F593-2C6D-FA83A6C0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410409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Objective 1, Theory Deliverable (1.3):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First principles predictions of MTE and QE spectral response for relevant photocathode materials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8F558-0703-5BAE-A688-0C45493CD318}"/>
              </a:ext>
            </a:extLst>
          </p:cNvPr>
          <p:cNvSpPr txBox="1"/>
          <p:nvPr/>
        </p:nvSpPr>
        <p:spPr>
          <a:xfrm>
            <a:off x="374650" y="2310194"/>
            <a:ext cx="1143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Lots of new results here. Each are well-integrated with other objectives.</a:t>
            </a:r>
          </a:p>
          <a:p>
            <a:pPr algn="ctr"/>
            <a:r>
              <a:rPr lang="en-US" sz="2000" dirty="0"/>
              <a:t>I will call them out as we go along. </a:t>
            </a:r>
          </a:p>
          <a:p>
            <a:pPr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New theoretical results on </a:t>
            </a:r>
            <a:r>
              <a:rPr lang="en-US" sz="2000" b="1" dirty="0">
                <a:solidFill>
                  <a:schemeClr val="accent3"/>
                </a:solidFill>
              </a:rPr>
              <a:t>QE and MTE of disordered surfaces </a:t>
            </a:r>
            <a:r>
              <a:rPr lang="en-US" sz="2000" dirty="0">
                <a:solidFill>
                  <a:schemeClr val="accent3"/>
                </a:solidFill>
              </a:rPr>
              <a:t>(P. </a:t>
            </a:r>
            <a:r>
              <a:rPr lang="en-US" sz="2000" dirty="0" err="1">
                <a:solidFill>
                  <a:schemeClr val="accent3"/>
                </a:solidFill>
              </a:rPr>
              <a:t>Saha</a:t>
            </a:r>
            <a:r>
              <a:rPr lang="en-US" sz="2000" dirty="0">
                <a:solidFill>
                  <a:schemeClr val="accent3"/>
                </a:solidFill>
              </a:rPr>
              <a:t> et al, JAP 2023) </a:t>
            </a:r>
          </a:p>
          <a:p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First-principles calculations </a:t>
            </a:r>
            <a:r>
              <a:rPr lang="en-US" sz="2000" b="1" dirty="0">
                <a:solidFill>
                  <a:schemeClr val="accent3"/>
                </a:solidFill>
              </a:rPr>
              <a:t>of electron transmission through graphene </a:t>
            </a:r>
            <a:r>
              <a:rPr lang="en-US" sz="2000" dirty="0">
                <a:solidFill>
                  <a:schemeClr val="accent3"/>
                </a:solidFill>
              </a:rPr>
              <a:t>(and other monolayer protection layers)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Excellent </a:t>
            </a:r>
            <a:r>
              <a:rPr lang="en-US" sz="2000" b="1" dirty="0">
                <a:solidFill>
                  <a:schemeClr val="accent3"/>
                </a:solidFill>
              </a:rPr>
              <a:t>DFT agreement</a:t>
            </a:r>
            <a:r>
              <a:rPr lang="en-US" sz="2000" dirty="0">
                <a:solidFill>
                  <a:schemeClr val="accent3"/>
                </a:solidFill>
              </a:rPr>
              <a:t> with ARPES data from a </a:t>
            </a:r>
            <a:r>
              <a:rPr lang="en-US" sz="2000" b="1" dirty="0">
                <a:solidFill>
                  <a:schemeClr val="accent3"/>
                </a:solidFill>
              </a:rPr>
              <a:t>new alkali antimonide phase.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67205F-7876-D48D-D475-5B1C29AC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216C7895-ECCC-601A-2D0F-C4B165F185BE}"/>
              </a:ext>
            </a:extLst>
          </p:cNvPr>
          <p:cNvSpPr/>
          <p:nvPr/>
        </p:nvSpPr>
        <p:spPr>
          <a:xfrm>
            <a:off x="4797287" y="5218097"/>
            <a:ext cx="1749287" cy="1294545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A0672-B14D-3B7B-A410-553CD42DF671}"/>
              </a:ext>
            </a:extLst>
          </p:cNvPr>
          <p:cNvSpPr txBox="1"/>
          <p:nvPr/>
        </p:nvSpPr>
        <p:spPr>
          <a:xfrm>
            <a:off x="1088825" y="5577070"/>
            <a:ext cx="3520516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out for this symbol:</a:t>
            </a:r>
          </a:p>
        </p:txBody>
      </p:sp>
    </p:spTree>
    <p:extLst>
      <p:ext uri="{BB962C8B-B14F-4D97-AF65-F5344CB8AC3E}">
        <p14:creationId xmlns:p14="http://schemas.microsoft.com/office/powerpoint/2010/main" val="2211128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410409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8DE9E-A2AD-D711-7673-A06EBA6FCAC3}"/>
              </a:ext>
            </a:extLst>
          </p:cNvPr>
          <p:cNvSpPr txBox="1"/>
          <p:nvPr/>
        </p:nvSpPr>
        <p:spPr>
          <a:xfrm>
            <a:off x="225136" y="2196958"/>
            <a:ext cx="11729028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New data: a smaller work function for </a:t>
            </a:r>
            <a:r>
              <a:rPr lang="en-US" b="1" dirty="0"/>
              <a:t>poly-crystalline </a:t>
            </a:r>
            <a:r>
              <a:rPr lang="en-US" b="1" i="1" dirty="0"/>
              <a:t>Cs</a:t>
            </a:r>
            <a:r>
              <a:rPr lang="en-US" b="1" i="1" baseline="-25000" dirty="0"/>
              <a:t>3</a:t>
            </a:r>
            <a:r>
              <a:rPr lang="en-US" b="1" i="1" dirty="0"/>
              <a:t>Sb </a:t>
            </a:r>
            <a:r>
              <a:rPr lang="en-US" b="1" dirty="0"/>
              <a:t>than anticipated. MTE arises from excess energy of </a:t>
            </a:r>
            <a:r>
              <a:rPr lang="en-US" b="1" i="1" dirty="0"/>
              <a:t>impurity states</a:t>
            </a:r>
            <a:r>
              <a:rPr lang="en-US" b="1" dirty="0"/>
              <a:t>, not surface roughness</a:t>
            </a:r>
            <a:endParaRPr lang="en-US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046E49-2D37-110C-FC86-2D0F02AC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1" y="3301488"/>
            <a:ext cx="4236993" cy="31418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066BB8C-E208-DB12-98C0-0E82F8370F9A}"/>
              </a:ext>
            </a:extLst>
          </p:cNvPr>
          <p:cNvGrpSpPr/>
          <p:nvPr/>
        </p:nvGrpSpPr>
        <p:grpSpPr>
          <a:xfrm>
            <a:off x="5414487" y="3007580"/>
            <a:ext cx="4541915" cy="3575566"/>
            <a:chOff x="5639619" y="3053834"/>
            <a:chExt cx="4541915" cy="35755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F69187-D2B3-F710-6D4C-B1CCE81A2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4"/>
            <a:stretch/>
          </p:blipFill>
          <p:spPr>
            <a:xfrm>
              <a:off x="5639619" y="3053834"/>
              <a:ext cx="4541915" cy="357556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E075120-183F-8B39-D3F3-FA3638E00670}"/>
                </a:ext>
              </a:extLst>
            </p:cNvPr>
            <p:cNvCxnSpPr>
              <a:cxnSpLocks/>
            </p:cNvCxnSpPr>
            <p:nvPr/>
          </p:nvCxnSpPr>
          <p:spPr>
            <a:xfrm>
              <a:off x="8204695" y="3949752"/>
              <a:ext cx="0" cy="20135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56675F-6903-1FFF-1EA3-E8C8C1173D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4051" y="3955410"/>
              <a:ext cx="179064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F0D733-588D-3C3B-65F7-A724287BC335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0" y="5517458"/>
              <a:ext cx="0" cy="4563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5AA643-7D8F-23EA-C536-965F740AD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4051" y="5517458"/>
              <a:ext cx="44394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52F3E4E-B703-4C7D-D955-04E773F57E85}"/>
              </a:ext>
            </a:extLst>
          </p:cNvPr>
          <p:cNvSpPr txBox="1"/>
          <p:nvPr/>
        </p:nvSpPr>
        <p:spPr>
          <a:xfrm>
            <a:off x="4045778" y="6475511"/>
            <a:ext cx="6135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Kachwala</a:t>
            </a:r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400" b="1" dirty="0" err="1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1400" dirty="0"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 al., in prep. 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B69ADD-055B-8115-42CC-8B1CAA8673EE}"/>
                  </a:ext>
                </a:extLst>
              </p:cNvPr>
              <p:cNvSpPr txBox="1"/>
              <p:nvPr/>
            </p:nvSpPr>
            <p:spPr>
              <a:xfrm>
                <a:off x="9714438" y="3763710"/>
                <a:ext cx="2159566" cy="1568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~40 </a:t>
                </a:r>
                <a:r>
                  <a:rPr lang="en-US" dirty="0" err="1"/>
                  <a:t>meV</a:t>
                </a:r>
                <a:r>
                  <a:rPr lang="en-US" dirty="0"/>
                  <a:t> MTE</a:t>
                </a:r>
              </a:p>
              <a:p>
                <a:r>
                  <a:rPr lang="en-US" dirty="0"/>
                  <a:t>@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QE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B69ADD-055B-8115-42CC-8B1CAA86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38" y="3763710"/>
                <a:ext cx="2159566" cy="1568378"/>
              </a:xfrm>
              <a:prstGeom prst="rect">
                <a:avLst/>
              </a:prstGeom>
              <a:blipFill>
                <a:blip r:embed="rId5"/>
                <a:stretch>
                  <a:fillRect l="-4678" t="-3200" r="-2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63EAE9E-BD4F-671D-D5BF-9C4B7038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7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410409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 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8DE9E-A2AD-D711-7673-A06EBA6FCAC3}"/>
              </a:ext>
            </a:extLst>
          </p:cNvPr>
          <p:cNvSpPr txBox="1"/>
          <p:nvPr/>
        </p:nvSpPr>
        <p:spPr>
          <a:xfrm>
            <a:off x="101494" y="2263935"/>
            <a:ext cx="1185267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Our emphasis now: single crystal photocathodes, and QE engineering.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89BFC-6EAC-9A43-8414-E43BF2BB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46" y="2944561"/>
            <a:ext cx="3684839" cy="3684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C5A01-23E3-B6FA-4139-1DB35F36E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27" y="3136626"/>
            <a:ext cx="5156401" cy="357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128B67-36CD-9165-2578-0138D90FBCDB}"/>
              </a:ext>
            </a:extLst>
          </p:cNvPr>
          <p:cNvSpPr txBox="1"/>
          <p:nvPr/>
        </p:nvSpPr>
        <p:spPr>
          <a:xfrm>
            <a:off x="1219345" y="2808252"/>
            <a:ext cx="1599060" cy="83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High red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945F3-3E6E-90AA-B8C8-976893019797}"/>
              </a:ext>
            </a:extLst>
          </p:cNvPr>
          <p:cNvSpPr txBox="1"/>
          <p:nvPr/>
        </p:nvSpPr>
        <p:spPr>
          <a:xfrm>
            <a:off x="8919589" y="2831520"/>
            <a:ext cx="2940228" cy="830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Smooth enough for </a:t>
            </a:r>
          </a:p>
          <a:p>
            <a:r>
              <a:rPr lang="en-US" dirty="0"/>
              <a:t>optical interference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8098C-040A-E332-B464-478E6AED04B9}"/>
              </a:ext>
            </a:extLst>
          </p:cNvPr>
          <p:cNvSpPr txBox="1"/>
          <p:nvPr/>
        </p:nvSpPr>
        <p:spPr>
          <a:xfrm>
            <a:off x="10060585" y="443011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E. Echeverria </a:t>
            </a:r>
          </a:p>
          <a:p>
            <a:r>
              <a:rPr lang="en-US" sz="1800" dirty="0"/>
              <a:t>+ C. Pennington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AAF5598-CFDD-BCC3-00AC-643C875C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4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25136" y="1274648"/>
            <a:ext cx="11648948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1.1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: A photocathode with MTE &lt; 35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baseline="30000" dirty="0">
                <a:solidFill>
                  <a:srgbClr val="000000"/>
                </a:solidFill>
                <a:latin typeface="+mj-lt"/>
              </a:rPr>
              <a:t>-3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at low or moderate laser fluence and at room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temperature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38DE9E-A2AD-D711-7673-A06EBA6FCAC3}"/>
              </a:ext>
            </a:extLst>
          </p:cNvPr>
          <p:cNvSpPr txBox="1"/>
          <p:nvPr/>
        </p:nvSpPr>
        <p:spPr>
          <a:xfrm>
            <a:off x="163315" y="2064622"/>
            <a:ext cx="1185267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Not just alkali antimonides! A visible light Dirac semimetal emitter: Na</a:t>
            </a:r>
            <a:r>
              <a:rPr lang="en-US" b="1" i="1" baseline="-25000" dirty="0"/>
              <a:t>3</a:t>
            </a:r>
            <a:r>
              <a:rPr lang="en-US" b="1" i="1" dirty="0"/>
              <a:t>Bi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C2D606B-B44D-1B05-B197-9BDD096A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401" t="15726" r="862" b="7113"/>
          <a:stretch/>
        </p:blipFill>
        <p:spPr>
          <a:xfrm>
            <a:off x="0" y="3139293"/>
            <a:ext cx="2328863" cy="2195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393F41-6935-B933-D2FC-FFE42C82D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3" y="2981645"/>
            <a:ext cx="4559920" cy="27007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04EF83-25A4-F5AD-D028-91A6EB177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788" y="2953510"/>
            <a:ext cx="4616157" cy="2757047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E064024-567E-881D-48C5-C06C7645300F}"/>
              </a:ext>
            </a:extLst>
          </p:cNvPr>
          <p:cNvSpPr txBox="1"/>
          <p:nvPr/>
        </p:nvSpPr>
        <p:spPr>
          <a:xfrm>
            <a:off x="4608823" y="5819614"/>
            <a:ext cx="5243358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Grown at PARADIM facility at Cornell</a:t>
            </a:r>
          </a:p>
          <a:p>
            <a:r>
              <a:rPr lang="en-US" b="1" dirty="0"/>
              <a:t>Work function of 2.5 eV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E67EF17-A363-CDEF-50BD-749AF6F744F5}"/>
              </a:ext>
            </a:extLst>
          </p:cNvPr>
          <p:cNvSpPr txBox="1"/>
          <p:nvPr/>
        </p:nvSpPr>
        <p:spPr>
          <a:xfrm>
            <a:off x="90927" y="6080904"/>
            <a:ext cx="313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V. Anil, E. Echeverria, C. Pennington</a:t>
            </a:r>
          </a:p>
        </p:txBody>
      </p:sp>
      <p:sp>
        <p:nvSpPr>
          <p:cNvPr id="76" name="Slide Number Placeholder 75">
            <a:extLst>
              <a:ext uri="{FF2B5EF4-FFF2-40B4-BE49-F238E27FC236}">
                <a16:creationId xmlns:a16="http://schemas.microsoft.com/office/drawing/2014/main" id="{F22DED80-2F5B-3DDB-0028-DAE9EB32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04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Develop photocathodes for high peak intensity generation with &lt;5 </a:t>
            </a:r>
            <a:r>
              <a:rPr lang="en-US" sz="2400" b="1" dirty="0" err="1">
                <a:solidFill>
                  <a:schemeClr val="accent1"/>
                </a:solidFill>
              </a:rPr>
              <a:t>meV</a:t>
            </a:r>
            <a:r>
              <a:rPr lang="en-US" sz="2400" b="1" dirty="0">
                <a:solidFill>
                  <a:schemeClr val="accent1"/>
                </a:solidFill>
              </a:rPr>
              <a:t> MTE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7058D-10BA-4A9E-821D-BD0C43CD7E5C}"/>
              </a:ext>
            </a:extLst>
          </p:cNvPr>
          <p:cNvSpPr txBox="1"/>
          <p:nvPr/>
        </p:nvSpPr>
        <p:spPr>
          <a:xfrm>
            <a:off x="7126277" y="2887837"/>
            <a:ext cx="335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/>
              <a:t>Prediction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&lt;20meV MTE even at large laser fluences for ordered alkali-antimonides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(Key accomplishment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265176" y="1438474"/>
            <a:ext cx="11648948" cy="156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1.2 (Priority):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A photocathode with MTE &lt; 35 </a:t>
            </a:r>
            <a:r>
              <a:rPr lang="en-US" sz="2400" i="0" dirty="0" err="1">
                <a:solidFill>
                  <a:srgbClr val="000000"/>
                </a:solidFill>
                <a:effectLst/>
                <a:latin typeface="+mj-lt"/>
              </a:rPr>
              <a:t>meV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 and QE &gt; 10</a:t>
            </a:r>
            <a:r>
              <a:rPr lang="en-US" sz="2400" i="0" baseline="30000" dirty="0">
                <a:solidFill>
                  <a:srgbClr val="000000"/>
                </a:solidFill>
                <a:effectLst/>
                <a:latin typeface="+mj-lt"/>
              </a:rPr>
              <a:t>-3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 at laser fluences in excess of 50 µJ/cm2 by developing cryo-cooled single-crystal, epitaxial alkali antimonides or other materials</a:t>
            </a:r>
            <a:br>
              <a:rPr lang="en-US" dirty="0"/>
            </a:b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AE09F0-7BA6-1667-9CD8-DE0AC968E58C}"/>
              </a:ext>
            </a:extLst>
          </p:cNvPr>
          <p:cNvGrpSpPr/>
          <p:nvPr/>
        </p:nvGrpSpPr>
        <p:grpSpPr>
          <a:xfrm>
            <a:off x="114270" y="3237089"/>
            <a:ext cx="4232157" cy="2584611"/>
            <a:chOff x="1924083" y="2745514"/>
            <a:chExt cx="5019675" cy="29432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15DD6E-6276-4646-9178-D671B92733F8}"/>
                </a:ext>
              </a:extLst>
            </p:cNvPr>
            <p:cNvGrpSpPr/>
            <p:nvPr/>
          </p:nvGrpSpPr>
          <p:grpSpPr>
            <a:xfrm>
              <a:off x="1924083" y="2745514"/>
              <a:ext cx="5019675" cy="2943225"/>
              <a:chOff x="1804987" y="2911627"/>
              <a:chExt cx="5019675" cy="294322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AAE35DA-178D-2EE7-EF80-2C7EC6D8C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4987" y="2911627"/>
                <a:ext cx="5019675" cy="2943225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EB0FCB-53EF-CA5D-480C-7840BA8199CF}"/>
                  </a:ext>
                </a:extLst>
              </p:cNvPr>
              <p:cNvSpPr/>
              <p:nvPr/>
            </p:nvSpPr>
            <p:spPr>
              <a:xfrm>
                <a:off x="3990975" y="3025930"/>
                <a:ext cx="2257687" cy="86027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E58E14-6A00-871C-ECB7-0AB11507B17C}"/>
                </a:ext>
              </a:extLst>
            </p:cNvPr>
            <p:cNvCxnSpPr/>
            <p:nvPr/>
          </p:nvCxnSpPr>
          <p:spPr>
            <a:xfrm>
              <a:off x="2452628" y="5108427"/>
              <a:ext cx="3314885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5D2997-0827-9779-F376-68A10D9285BA}"/>
                </a:ext>
              </a:extLst>
            </p:cNvPr>
            <p:cNvCxnSpPr/>
            <p:nvPr/>
          </p:nvCxnSpPr>
          <p:spPr>
            <a:xfrm>
              <a:off x="4662613" y="2859817"/>
              <a:ext cx="0" cy="2474183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1C05C59-350F-D63D-D41B-CA0224B54DB5}"/>
              </a:ext>
            </a:extLst>
          </p:cNvPr>
          <p:cNvSpPr txBox="1"/>
          <p:nvPr/>
        </p:nvSpPr>
        <p:spPr>
          <a:xfrm>
            <a:off x="1065968" y="3316594"/>
            <a:ext cx="2794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Optimizations of a potential injector for LCLS-II HE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6C2BF9-EFDD-94E5-F32A-24CD67546800}"/>
              </a:ext>
            </a:extLst>
          </p:cNvPr>
          <p:cNvSpPr txBox="1"/>
          <p:nvPr/>
        </p:nvSpPr>
        <p:spPr>
          <a:xfrm>
            <a:off x="3476918" y="2936559"/>
            <a:ext cx="2632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Nearly doubles x-ray photon energy</a:t>
            </a:r>
            <a:r>
              <a:rPr lang="en-US" sz="1600" b="1" dirty="0">
                <a:solidFill>
                  <a:schemeClr val="accent1"/>
                </a:solidFill>
              </a:rPr>
              <a:t> at LCLS-2-HE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Greater FEL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Smaller new FELs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BAA822-8A7C-FFA6-59D3-9614F92CAD9A}"/>
              </a:ext>
            </a:extLst>
          </p:cNvPr>
          <p:cNvSpPr/>
          <p:nvPr/>
        </p:nvSpPr>
        <p:spPr>
          <a:xfrm>
            <a:off x="-268901" y="2736502"/>
            <a:ext cx="4494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8" lvl="1"/>
            <a:r>
              <a:rPr lang="en-US" sz="2400" b="1" dirty="0">
                <a:solidFill>
                  <a:schemeClr val="accent1"/>
                </a:solidFill>
              </a:rPr>
              <a:t>Theme 3 CBB Result</a:t>
            </a:r>
            <a:endParaRPr lang="en-US" sz="3200" b="1" dirty="0"/>
          </a:p>
        </p:txBody>
      </p:sp>
      <p:pic>
        <p:nvPicPr>
          <p:cNvPr id="34" name="Picture 4" descr="Image result for SLAC logo">
            <a:extLst>
              <a:ext uri="{FF2B5EF4-FFF2-40B4-BE49-F238E27FC236}">
                <a16:creationId xmlns:a16="http://schemas.microsoft.com/office/drawing/2014/main" id="{32FBCED4-A553-406B-6CD3-F3FDCAA0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067" y="4283353"/>
            <a:ext cx="25050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D29E2BF-7AD6-82AC-1829-1CC11A69FAF7}"/>
              </a:ext>
            </a:extLst>
          </p:cNvPr>
          <p:cNvSpPr txBox="1"/>
          <p:nvPr/>
        </p:nvSpPr>
        <p:spPr>
          <a:xfrm>
            <a:off x="4711913" y="4741410"/>
            <a:ext cx="6184632" cy="166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Partnership: 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Ongoing DOE project with SLAC to transfer cathode recipes for use in the LCLS-2-HE SRF gun. Cathode is robust enough for LCLS-2-HE gun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E02CB-6919-A3D4-66E4-E1455078B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7E52F20A-7506-E868-9DFD-77A28FCD3E0C}"/>
              </a:ext>
            </a:extLst>
          </p:cNvPr>
          <p:cNvSpPr/>
          <p:nvPr/>
        </p:nvSpPr>
        <p:spPr>
          <a:xfrm>
            <a:off x="10021901" y="2314767"/>
            <a:ext cx="1749287" cy="1294545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2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03168D-D4C6-4228-8613-A375DE467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Brighter Sources?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236E4-0A76-4AE5-9C7C-D835D4EC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FCE5D0-CB03-4ED4-9ED1-65DCB10C0CA0}"/>
              </a:ext>
            </a:extLst>
          </p:cNvPr>
          <p:cNvSpPr txBox="1"/>
          <p:nvPr/>
        </p:nvSpPr>
        <p:spPr>
          <a:xfrm>
            <a:off x="183232" y="88152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Most impactful areas: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B42D25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63818A-57F5-4ACB-BC04-7C971327C825}"/>
              </a:ext>
            </a:extLst>
          </p:cNvPr>
          <p:cNvSpPr txBox="1"/>
          <p:nvPr/>
        </p:nvSpPr>
        <p:spPr>
          <a:xfrm>
            <a:off x="282342" y="1209007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1. </a:t>
            </a:r>
            <a:r>
              <a:rPr lang="en-US" sz="1800" b="1" kern="0" dirty="0">
                <a:solidFill>
                  <a:srgbClr val="4C4D52"/>
                </a:solidFill>
              </a:rPr>
              <a:t>Transformed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 X-Ray Free Electron Lasers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68E87-17E7-4088-8E19-8366F125FBED}"/>
              </a:ext>
            </a:extLst>
          </p:cNvPr>
          <p:cNvSpPr txBox="1"/>
          <p:nvPr/>
        </p:nvSpPr>
        <p:spPr>
          <a:xfrm>
            <a:off x="1461787" y="2438042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LCLS @ SLAC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ABBBAE6-E8BF-4341-826A-9882A8183AD5}"/>
              </a:ext>
            </a:extLst>
          </p:cNvPr>
          <p:cNvSpPr/>
          <p:nvPr/>
        </p:nvSpPr>
        <p:spPr>
          <a:xfrm>
            <a:off x="4494548" y="1750205"/>
            <a:ext cx="1678873" cy="483705"/>
          </a:xfrm>
          <a:prstGeom prst="rightArrow">
            <a:avLst/>
          </a:prstGeom>
          <a:solidFill>
            <a:srgbClr val="B42D25"/>
          </a:solidFill>
          <a:ln w="25400" cap="flat" cmpd="sng" algn="ctr">
            <a:solidFill>
              <a:srgbClr val="B42D2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100X brighter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6A03F5-8F04-45DE-A156-0AD52340876A}"/>
              </a:ext>
            </a:extLst>
          </p:cNvPr>
          <p:cNvSpPr txBox="1"/>
          <p:nvPr/>
        </p:nvSpPr>
        <p:spPr>
          <a:xfrm>
            <a:off x="2304137" y="3762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75B234-6F5A-44E4-B108-9140057F83D0}"/>
              </a:ext>
            </a:extLst>
          </p:cNvPr>
          <p:cNvGrpSpPr/>
          <p:nvPr/>
        </p:nvGrpSpPr>
        <p:grpSpPr>
          <a:xfrm>
            <a:off x="222920" y="2804210"/>
            <a:ext cx="10164035" cy="2005835"/>
            <a:chOff x="-1570203" y="2729061"/>
            <a:chExt cx="10164035" cy="200583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67A8EF-71A3-4BFA-B8D6-8CEF50E076B2}"/>
                </a:ext>
              </a:extLst>
            </p:cNvPr>
            <p:cNvSpPr txBox="1"/>
            <p:nvPr/>
          </p:nvSpPr>
          <p:spPr>
            <a:xfrm>
              <a:off x="-1570203" y="2729061"/>
              <a:ext cx="4814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2. Mesoscale Ultrafast Electron Diffraction</a:t>
              </a:r>
            </a:p>
          </p:txBody>
        </p:sp>
        <p:pic>
          <p:nvPicPr>
            <p:cNvPr id="42" name="Picture 2" descr="https://www.classe.cornell.edu/rsrc/Home/NewsAndEvents/CLASSENews170622Ryan/Cryogun-Figure_1.png">
              <a:extLst>
                <a:ext uri="{FF2B5EF4-FFF2-40B4-BE49-F238E27FC236}">
                  <a16:creationId xmlns:a16="http://schemas.microsoft.com/office/drawing/2014/main" id="{52D60A28-039E-4B2D-B214-7022A8A8B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53596" y="3240070"/>
              <a:ext cx="1593445" cy="1494826"/>
            </a:xfrm>
            <a:prstGeom prst="rect">
              <a:avLst/>
            </a:prstGeom>
            <a:gradFill rotWithShape="1">
              <a:gsLst>
                <a:gs pos="0">
                  <a:srgbClr val="7FBE50">
                    <a:tint val="50000"/>
                    <a:satMod val="300000"/>
                  </a:srgbClr>
                </a:gs>
                <a:gs pos="35000">
                  <a:srgbClr val="7FBE50">
                    <a:tint val="37000"/>
                    <a:satMod val="300000"/>
                  </a:srgbClr>
                </a:gs>
                <a:gs pos="100000">
                  <a:srgbClr val="7FBE5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7FBE5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391C77-D371-4480-9B10-258E40620B96}"/>
                </a:ext>
              </a:extLst>
            </p:cNvPr>
            <p:cNvGrpSpPr/>
            <p:nvPr/>
          </p:nvGrpSpPr>
          <p:grpSpPr>
            <a:xfrm>
              <a:off x="5793328" y="3206182"/>
              <a:ext cx="2800504" cy="1516636"/>
              <a:chOff x="1729691" y="3278580"/>
              <a:chExt cx="2800504" cy="1516636"/>
            </a:xfrm>
          </p:grpSpPr>
          <p:pic>
            <p:nvPicPr>
              <p:cNvPr id="45" name="Picture 2" descr="https://www.classe.cornell.edu/rsrc/Home/NewsAndEvents/CLASSENews170622Ryan/Cryogun-Figure_1.png">
                <a:extLst>
                  <a:ext uri="{FF2B5EF4-FFF2-40B4-BE49-F238E27FC236}">
                    <a16:creationId xmlns:a16="http://schemas.microsoft.com/office/drawing/2014/main" id="{6D32642C-317F-4407-9DF9-73BE34122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29691" y="3278580"/>
                <a:ext cx="2737934" cy="1516636"/>
              </a:xfrm>
              <a:prstGeom prst="rect">
                <a:avLst/>
              </a:prstGeom>
              <a:gradFill rotWithShape="1">
                <a:gsLst>
                  <a:gs pos="0">
                    <a:srgbClr val="7FBE50">
                      <a:tint val="50000"/>
                      <a:satMod val="300000"/>
                    </a:srgbClr>
                  </a:gs>
                  <a:gs pos="35000">
                    <a:srgbClr val="7FBE50">
                      <a:tint val="37000"/>
                      <a:satMod val="300000"/>
                    </a:srgbClr>
                  </a:gs>
                  <a:gs pos="100000">
                    <a:srgbClr val="7FBE5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7FBE5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456E0F-9FCE-40B5-AF7C-EAA89D81BDE5}"/>
                  </a:ext>
                </a:extLst>
              </p:cNvPr>
              <p:cNvSpPr/>
              <p:nvPr/>
            </p:nvSpPr>
            <p:spPr>
              <a:xfrm>
                <a:off x="1815755" y="4326568"/>
                <a:ext cx="1163019" cy="369332"/>
              </a:xfrm>
              <a:prstGeom prst="rect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9776905-51FE-45B6-B7C5-1A2F97686F41}"/>
                  </a:ext>
                </a:extLst>
              </p:cNvPr>
              <p:cNvSpPr txBox="1"/>
              <p:nvPr/>
            </p:nvSpPr>
            <p:spPr>
              <a:xfrm>
                <a:off x="1997122" y="4349529"/>
                <a:ext cx="800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highlight>
                      <a:srgbClr val="FFFF00"/>
                    </a:highlight>
                    <a:uLnTx/>
                    <a:uFillTx/>
                  </a:rPr>
                  <a:t>Today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2404789-56E8-4466-8C56-64DDDDE5A9C7}"/>
                  </a:ext>
                </a:extLst>
              </p:cNvPr>
              <p:cNvSpPr txBox="1"/>
              <p:nvPr/>
            </p:nvSpPr>
            <p:spPr>
              <a:xfrm>
                <a:off x="2999007" y="4378210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highlight>
                      <a:srgbClr val="FFFF00"/>
                    </a:highlight>
                    <a:uLnTx/>
                    <a:uFillTx/>
                  </a:rPr>
                  <a:t>100XBrighter</a:t>
                </a: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D4443B6-5109-41FE-92CD-4D50BCE02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0467" y="3231607"/>
              <a:ext cx="2394747" cy="1492502"/>
            </a:xfrm>
            <a:prstGeom prst="rect">
              <a:avLst/>
            </a:prstGeom>
            <a:effectLst>
              <a:glow rad="101600">
                <a:srgbClr val="F5B60F">
                  <a:alpha val="40000"/>
                </a:srgbClr>
              </a:glow>
            </a:effectLst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36AFEEB-1D7F-4315-BC67-C4570089A79A}"/>
              </a:ext>
            </a:extLst>
          </p:cNvPr>
          <p:cNvSpPr/>
          <p:nvPr/>
        </p:nvSpPr>
        <p:spPr>
          <a:xfrm>
            <a:off x="1972731" y="3463921"/>
            <a:ext cx="7896726" cy="830997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2026: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electron sources to enable these applications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E039C6B-94B8-43F5-A1AF-ABE215D66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53" y="1623211"/>
            <a:ext cx="3057579" cy="7864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A81F5AD-D363-4DEB-A7C1-917A07305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858" y="1239605"/>
            <a:ext cx="3762515" cy="138134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9A259A4-2F4B-46C8-A9FB-4519F5868B32}"/>
              </a:ext>
            </a:extLst>
          </p:cNvPr>
          <p:cNvSpPr txBox="1"/>
          <p:nvPr/>
        </p:nvSpPr>
        <p:spPr>
          <a:xfrm>
            <a:off x="8244789" y="179414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AND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692B57-CE11-4700-9AFE-E8352D0AAA79}"/>
              </a:ext>
            </a:extLst>
          </p:cNvPr>
          <p:cNvSpPr txBox="1"/>
          <p:nvPr/>
        </p:nvSpPr>
        <p:spPr>
          <a:xfrm>
            <a:off x="6176658" y="2420856"/>
            <a:ext cx="214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Higher power and photon energy </a:t>
            </a:r>
            <a:r>
              <a:rPr lang="en-US" sz="1600" kern="0" dirty="0">
                <a:solidFill>
                  <a:srgbClr val="4C4D52"/>
                </a:solidFill>
              </a:rPr>
              <a:t>x-rays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0B8791-9699-A232-E615-CCADE1C7A13D}"/>
              </a:ext>
            </a:extLst>
          </p:cNvPr>
          <p:cNvGrpSpPr/>
          <p:nvPr/>
        </p:nvGrpSpPr>
        <p:grpSpPr>
          <a:xfrm>
            <a:off x="369151" y="4794934"/>
            <a:ext cx="9335814" cy="1924521"/>
            <a:chOff x="369151" y="4794934"/>
            <a:chExt cx="9335814" cy="19245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1B68CE2-D86F-DCFD-82C6-32FE2A84B256}"/>
                </a:ext>
              </a:extLst>
            </p:cNvPr>
            <p:cNvSpPr/>
            <p:nvPr/>
          </p:nvSpPr>
          <p:spPr>
            <a:xfrm>
              <a:off x="5037058" y="5008418"/>
              <a:ext cx="4550287" cy="171103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CF93498-CAA3-45C2-BBAC-3E53BC9EBC42}"/>
                </a:ext>
              </a:extLst>
            </p:cNvPr>
            <p:cNvSpPr txBox="1"/>
            <p:nvPr/>
          </p:nvSpPr>
          <p:spPr>
            <a:xfrm>
              <a:off x="369151" y="4794934"/>
              <a:ext cx="9335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3. Time-resolved atomic resolution STEM</a:t>
              </a: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F3CABAD7-75F0-4244-BEF1-0057F34BA0DD}"/>
                </a:ext>
              </a:extLst>
            </p:cNvPr>
            <p:cNvSpPr/>
            <p:nvPr/>
          </p:nvSpPr>
          <p:spPr>
            <a:xfrm>
              <a:off x="3924385" y="5877259"/>
              <a:ext cx="659687" cy="369332"/>
            </a:xfrm>
            <a:prstGeom prst="rightArrow">
              <a:avLst/>
            </a:prstGeom>
            <a:solidFill>
              <a:srgbClr val="B42D25"/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80C506A-2F13-4D8C-9BDF-7D260E4F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227" y="5680916"/>
              <a:ext cx="456369" cy="45850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8349D7-1CAB-4EC2-B9E2-C7E6627B00C9}"/>
                </a:ext>
              </a:extLst>
            </p:cNvPr>
            <p:cNvSpPr txBox="1"/>
            <p:nvPr/>
          </p:nvSpPr>
          <p:spPr>
            <a:xfrm>
              <a:off x="7645017" y="5710750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fs motion</a:t>
              </a:r>
            </a:p>
          </p:txBody>
        </p:sp>
        <p:pic>
          <p:nvPicPr>
            <p:cNvPr id="7" name="Picture 6" descr="A picture containing text, light, close, distance&#10;&#10;Description automatically generated">
              <a:extLst>
                <a:ext uri="{FF2B5EF4-FFF2-40B4-BE49-F238E27FC236}">
                  <a16:creationId xmlns:a16="http://schemas.microsoft.com/office/drawing/2014/main" id="{0BBEB201-50BB-44D4-91F8-000B5D7E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67001" y="5138549"/>
              <a:ext cx="1531010" cy="1486762"/>
            </a:xfrm>
            <a:prstGeom prst="rect">
              <a:avLst/>
            </a:prstGeom>
          </p:spPr>
        </p:pic>
        <p:pic>
          <p:nvPicPr>
            <p:cNvPr id="63" name="Picture 62" descr="A picture containing text, light, close, distance&#10;&#10;Description automatically generated">
              <a:extLst>
                <a:ext uri="{FF2B5EF4-FFF2-40B4-BE49-F238E27FC236}">
                  <a16:creationId xmlns:a16="http://schemas.microsoft.com/office/drawing/2014/main" id="{ECAED485-FB4C-427B-8771-F59D01260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505" y="5138549"/>
              <a:ext cx="1531010" cy="148676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F52A54-5D57-846E-0853-67FDF764B7F8}"/>
                </a:ext>
              </a:extLst>
            </p:cNvPr>
            <p:cNvSpPr txBox="1"/>
            <p:nvPr/>
          </p:nvSpPr>
          <p:spPr>
            <a:xfrm>
              <a:off x="3191861" y="5085410"/>
              <a:ext cx="21247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Brighter photoemission sources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7388F7-626A-74B0-C7B3-A69489D8468C}"/>
              </a:ext>
            </a:extLst>
          </p:cNvPr>
          <p:cNvSpPr txBox="1"/>
          <p:nvPr/>
        </p:nvSpPr>
        <p:spPr>
          <a:xfrm>
            <a:off x="9453647" y="2350767"/>
            <a:ext cx="2148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Compact XFELS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52944C-A701-B678-3069-86035660B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0671" y="1274737"/>
            <a:ext cx="1989066" cy="111760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5BD62-2276-0001-FC37-24ADFA18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1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Design materials for long-lived cathodes in extreme electric field and high average current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99FC0-1023-C626-B449-CC8F161E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52" r="4018" b="25111"/>
          <a:stretch/>
        </p:blipFill>
        <p:spPr>
          <a:xfrm>
            <a:off x="304478" y="1825200"/>
            <a:ext cx="11570344" cy="1183581"/>
          </a:xfrm>
          <a:prstGeom prst="rect">
            <a:avLst/>
          </a:prstGeom>
        </p:spPr>
      </p:pic>
      <p:pic>
        <p:nvPicPr>
          <p:cNvPr id="21" name="image1.png">
            <a:extLst>
              <a:ext uri="{FF2B5EF4-FFF2-40B4-BE49-F238E27FC236}">
                <a16:creationId xmlns:a16="http://schemas.microsoft.com/office/drawing/2014/main" id="{5C2C6EBE-70EC-239B-CBB9-E0FE8E980D9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62212" y="3882812"/>
            <a:ext cx="2966720" cy="1397635"/>
          </a:xfrm>
          <a:prstGeom prst="rect">
            <a:avLst/>
          </a:prstGeom>
          <a:ln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551C5-7F15-F1A5-AE19-A0E9D7702CFC}"/>
              </a:ext>
            </a:extLst>
          </p:cNvPr>
          <p:cNvSpPr txBox="1"/>
          <p:nvPr/>
        </p:nvSpPr>
        <p:spPr>
          <a:xfrm>
            <a:off x="204817" y="3495199"/>
            <a:ext cx="35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Protective graphene coatings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D4AEC3-B932-1FA3-9F57-7208D3472689}"/>
              </a:ext>
            </a:extLst>
          </p:cNvPr>
          <p:cNvSpPr txBox="1"/>
          <p:nvPr/>
        </p:nvSpPr>
        <p:spPr>
          <a:xfrm>
            <a:off x="213154" y="5256594"/>
            <a:ext cx="3985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UHV graphene coating technique to protect an air sensitive thin film of various oxidation-sensitive metals such as Magnesium. Demonstration of protection of an alkali-antimonide film is underway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401899-69E7-0346-B5F8-CCAA535C303A}"/>
              </a:ext>
            </a:extLst>
          </p:cNvPr>
          <p:cNvSpPr txBox="1"/>
          <p:nvPr/>
        </p:nvSpPr>
        <p:spPr>
          <a:xfrm>
            <a:off x="4636442" y="3497375"/>
            <a:ext cx="330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Robust activation overlayers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57C5ED-300A-4F65-0838-AF9D3BFA0B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869" y="3896153"/>
            <a:ext cx="2311562" cy="19689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CDD32C-308B-DB20-B10B-C17052A69733}"/>
              </a:ext>
            </a:extLst>
          </p:cNvPr>
          <p:cNvSpPr txBox="1"/>
          <p:nvPr/>
        </p:nvSpPr>
        <p:spPr>
          <a:xfrm>
            <a:off x="4636442" y="5796149"/>
            <a:ext cx="3264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Cs-Sb based coatings to activate GaAs to negative electron affinity for robust high QE emission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96FC09-AEAD-5FDF-DFC4-E9FE0979CE60}"/>
              </a:ext>
            </a:extLst>
          </p:cNvPr>
          <p:cNvSpPr txBox="1"/>
          <p:nvPr/>
        </p:nvSpPr>
        <p:spPr>
          <a:xfrm>
            <a:off x="8487211" y="3495199"/>
            <a:ext cx="330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Inert high QE cathodes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186DAF-5888-45C7-AF4F-0FEF3E4A91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335" t="13506" b="18930"/>
          <a:stretch/>
        </p:blipFill>
        <p:spPr>
          <a:xfrm>
            <a:off x="8654455" y="3857418"/>
            <a:ext cx="2177969" cy="9138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D9D296B-585E-0F12-B826-8BD6FFE25214}"/>
              </a:ext>
            </a:extLst>
          </p:cNvPr>
          <p:cNvSpPr txBox="1"/>
          <p:nvPr/>
        </p:nvSpPr>
        <p:spPr>
          <a:xfrm>
            <a:off x="8265892" y="4997557"/>
            <a:ext cx="32648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Cs-free, air stable cathodes based on </a:t>
            </a:r>
            <a:r>
              <a:rPr lang="en-US" sz="1600" dirty="0" err="1"/>
              <a:t>GaN</a:t>
            </a:r>
            <a:r>
              <a:rPr lang="en-US" sz="1600" dirty="0"/>
              <a:t> heterostructures.</a:t>
            </a:r>
          </a:p>
          <a:p>
            <a:r>
              <a:rPr lang="en-US" sz="1600" dirty="0"/>
              <a:t>Demonstrated QE of 10</a:t>
            </a:r>
            <a:r>
              <a:rPr lang="en-US" sz="1600" baseline="30000" dirty="0"/>
              <a:t>-3</a:t>
            </a:r>
            <a:r>
              <a:rPr lang="en-US" sz="1600" dirty="0"/>
              <a:t>, with MTE of 100 </a:t>
            </a:r>
            <a:r>
              <a:rPr lang="en-US" sz="1600" dirty="0" err="1"/>
              <a:t>meV</a:t>
            </a:r>
            <a:r>
              <a:rPr lang="en-US" sz="1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07FF4-D332-1FD1-CDC3-7D9EC64852A6}"/>
              </a:ext>
            </a:extLst>
          </p:cNvPr>
          <p:cNvSpPr txBox="1"/>
          <p:nvPr/>
        </p:nvSpPr>
        <p:spPr>
          <a:xfrm>
            <a:off x="1972711" y="6419725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A0109-DE1E-D6DC-A73A-FC7813A3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  <p:bldP spid="32" grpId="0"/>
      <p:bldP spid="34" grpId="0"/>
      <p:bldP spid="3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Design materials for long-lived cathodes in extreme electric field and high average current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99FC0-1023-C626-B449-CC8F161E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52" r="4018" b="25111"/>
          <a:stretch/>
        </p:blipFill>
        <p:spPr>
          <a:xfrm>
            <a:off x="304478" y="1825200"/>
            <a:ext cx="11570344" cy="1183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D677B-E8C0-D8A7-3CE3-6D2A1D6D019E}"/>
              </a:ext>
            </a:extLst>
          </p:cNvPr>
          <p:cNvSpPr txBox="1"/>
          <p:nvPr/>
        </p:nvSpPr>
        <p:spPr>
          <a:xfrm>
            <a:off x="569517" y="3382685"/>
            <a:ext cx="11305305" cy="193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We’ve spent significant effort getting a cathode test “ecosystem” up and running in CBB, both for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Average Current (10s of 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Electric fields (100 MV/m and greater)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3A8197-6D04-0A7B-A75B-52391053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79DCD-4C7A-44F4-1D2A-F0886366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98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 1: UCLA Pegasus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3"/>
                </a:solidFill>
              </a:rPr>
              <a:t>NCRF S-band gun capable of up to 100 MV/m.  Equipped with load lock for vacuum cathode transfer. 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Demonstrated cathode transfer from Cornell. 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Cornell alkali antimonide cathodes helped access much higher charge for THz FEL experiments. 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More tests planned this year.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4" name="Picture 3" descr="A picture containing screenshot, diagram&#10;&#10;Description automatically generated">
            <a:extLst>
              <a:ext uri="{FF2B5EF4-FFF2-40B4-BE49-F238E27FC236}">
                <a16:creationId xmlns:a16="http://schemas.microsoft.com/office/drawing/2014/main" id="{AD788374-032F-1311-788D-D685ACC76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369590"/>
            <a:ext cx="6363970" cy="3167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8A790-74CF-6D76-E362-3B7061C0D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58" y="3563041"/>
            <a:ext cx="3703485" cy="2780123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D7A16-9656-6DD0-4F5B-F10E911A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CF2224-F339-8892-9E08-94844ACF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56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Sites at Collaborating National Labs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We have ongoing collaborations with FNAL and ANL to test photocathodes in their high gradient guns.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FNAL: FAST/IOTA, and L-band gun and SRF injector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3D60E-5CB3-1213-6763-364F8BE61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7" b="9181"/>
          <a:stretch/>
        </p:blipFill>
        <p:spPr>
          <a:xfrm>
            <a:off x="631100" y="2803791"/>
            <a:ext cx="10061919" cy="2256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8644A-37E1-9D08-0D42-C64836880305}"/>
              </a:ext>
            </a:extLst>
          </p:cNvPr>
          <p:cNvSpPr txBox="1"/>
          <p:nvPr/>
        </p:nvSpPr>
        <p:spPr>
          <a:xfrm>
            <a:off x="766567" y="5241521"/>
            <a:ext cx="9616735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tests to begin this summer (Cornell and NIU photocathodes)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0A3199-6AD7-4893-9DA9-71377923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31066-86AA-BB21-67EC-377FCEBF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5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Sites at Collaborating National Labs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We have ongoing collaborations with FNAL and ANL to test photocathodes in their high gradient guns.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Argonne Wakefield Accelerator Facility: Various high gradient guns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6DE56A-FD55-9F2C-3EE3-99FAB5FA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89" y="2888537"/>
            <a:ext cx="4510397" cy="25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307E84-4B89-05FF-077A-9A2455E909E3}"/>
              </a:ext>
            </a:extLst>
          </p:cNvPr>
          <p:cNvSpPr txBox="1"/>
          <p:nvPr/>
        </p:nvSpPr>
        <p:spPr>
          <a:xfrm>
            <a:off x="7656739" y="2427192"/>
            <a:ext cx="3445430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 cathode test stand</a:t>
            </a:r>
          </a:p>
        </p:txBody>
      </p:sp>
      <p:pic>
        <p:nvPicPr>
          <p:cNvPr id="1028" name="Picture 4" descr="Argonne Wakefield Accelerator Facility">
            <a:extLst>
              <a:ext uri="{FF2B5EF4-FFF2-40B4-BE49-F238E27FC236}">
                <a16:creationId xmlns:a16="http://schemas.microsoft.com/office/drawing/2014/main" id="{306B780F-0A27-4F1E-AA5A-55C7A524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7" y="2888537"/>
            <a:ext cx="6047138" cy="33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2CC9D-8AAF-593A-B183-CB609F963EB7}"/>
              </a:ext>
            </a:extLst>
          </p:cNvPr>
          <p:cNvSpPr txBox="1"/>
          <p:nvPr/>
        </p:nvSpPr>
        <p:spPr>
          <a:xfrm>
            <a:off x="1077131" y="2348661"/>
            <a:ext cx="4405630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 Drive and Witness </a:t>
            </a:r>
            <a:r>
              <a:rPr lang="en-US" dirty="0" err="1"/>
              <a:t>Linacs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A2437-F45D-4840-CEE8-8B4D2F82264D}"/>
              </a:ext>
            </a:extLst>
          </p:cNvPr>
          <p:cNvSpPr txBox="1"/>
          <p:nvPr/>
        </p:nvSpPr>
        <p:spPr>
          <a:xfrm>
            <a:off x="6778213" y="5512455"/>
            <a:ext cx="5401088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BDC talk will discuss beam dynamics studies upcoming at UCLA, FNAL, ANL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A687F8-A900-C1E4-4828-C7142B5F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B6B498-D432-BA33-5299-2976659E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0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Field Test Site 2: UCLA CYBORG (in commissioning)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3"/>
                </a:solidFill>
              </a:rPr>
              <a:t>NCRF </a:t>
            </a:r>
            <a:r>
              <a:rPr lang="en-US" sz="2000" i="1" dirty="0">
                <a:solidFill>
                  <a:schemeClr val="accent3"/>
                </a:solidFill>
              </a:rPr>
              <a:t>cryogenic (65 K) c-band (~6 GHz) very high field (&gt;120 MV/m) test station.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Will be upgraded</a:t>
            </a:r>
            <a:r>
              <a:rPr lang="en-US" sz="2000" i="1" dirty="0">
                <a:solidFill>
                  <a:schemeClr val="accent3"/>
                </a:solidFill>
              </a:rPr>
              <a:t> </a:t>
            </a:r>
            <a:r>
              <a:rPr lang="en-US" sz="2000" dirty="0">
                <a:solidFill>
                  <a:schemeClr val="accent3"/>
                </a:solidFill>
              </a:rPr>
              <a:t>to include vacuum load lock.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5" name="Content Placeholder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000FD12-8928-DE37-76DC-20F0FEF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3" t="8386" r="9079" b="10714"/>
          <a:stretch/>
        </p:blipFill>
        <p:spPr bwMode="auto">
          <a:xfrm>
            <a:off x="5271832" y="2835646"/>
            <a:ext cx="2587310" cy="314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E4116-F3EA-8B42-7694-D8A845E0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78" y="2776081"/>
            <a:ext cx="1432495" cy="3036362"/>
          </a:xfrm>
          <a:prstGeom prst="rect">
            <a:avLst/>
          </a:prstGeom>
        </p:spPr>
      </p:pic>
      <p:pic>
        <p:nvPicPr>
          <p:cNvPr id="8" name="Picture 7" descr="A picture containing wall, indoor, toy, cluttered&#10;&#10;Description automatically generated">
            <a:extLst>
              <a:ext uri="{FF2B5EF4-FFF2-40B4-BE49-F238E27FC236}">
                <a16:creationId xmlns:a16="http://schemas.microsoft.com/office/drawing/2014/main" id="{1D4C128C-37B5-2DF9-9EF8-46446BD6C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0" r="45144" b="505"/>
          <a:stretch/>
        </p:blipFill>
        <p:spPr>
          <a:xfrm>
            <a:off x="10150124" y="2914215"/>
            <a:ext cx="1556462" cy="355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9E365-31EC-2D67-54A6-542F1CE7E7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38" t="1662" r="15021" b="-1662"/>
          <a:stretch/>
        </p:blipFill>
        <p:spPr>
          <a:xfrm>
            <a:off x="8980106" y="2623531"/>
            <a:ext cx="1086161" cy="3532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601D5E-D24A-CF84-295E-D00C86F1C630}"/>
              </a:ext>
            </a:extLst>
          </p:cNvPr>
          <p:cNvGrpSpPr/>
          <p:nvPr/>
        </p:nvGrpSpPr>
        <p:grpSpPr>
          <a:xfrm>
            <a:off x="183738" y="2990507"/>
            <a:ext cx="5866974" cy="2607510"/>
            <a:chOff x="934816" y="2692975"/>
            <a:chExt cx="7768301" cy="34525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1165F5-66C2-4DE2-2A4B-1B8DF1C29204}"/>
                </a:ext>
              </a:extLst>
            </p:cNvPr>
            <p:cNvSpPr/>
            <p:nvPr/>
          </p:nvSpPr>
          <p:spPr>
            <a:xfrm>
              <a:off x="934820" y="3449981"/>
              <a:ext cx="1573823" cy="16433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21B69A-92EE-B281-7A08-B1266D22B6F5}"/>
                </a:ext>
              </a:extLst>
            </p:cNvPr>
            <p:cNvSpPr/>
            <p:nvPr/>
          </p:nvSpPr>
          <p:spPr>
            <a:xfrm>
              <a:off x="1747172" y="3972725"/>
              <a:ext cx="524079" cy="59787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91E755-E78D-913D-D129-F24746D62AE7}"/>
                </a:ext>
              </a:extLst>
            </p:cNvPr>
            <p:cNvSpPr/>
            <p:nvPr/>
          </p:nvSpPr>
          <p:spPr>
            <a:xfrm>
              <a:off x="2809984" y="3823255"/>
              <a:ext cx="369276" cy="896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05FE8-385A-0A65-A345-0DD5E26529DF}"/>
                </a:ext>
              </a:extLst>
            </p:cNvPr>
            <p:cNvSpPr/>
            <p:nvPr/>
          </p:nvSpPr>
          <p:spPr>
            <a:xfrm>
              <a:off x="3744927" y="3985913"/>
              <a:ext cx="571500" cy="5715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89B94A-6E98-5281-7936-910FAA99AC3A}"/>
                </a:ext>
              </a:extLst>
            </p:cNvPr>
            <p:cNvCxnSpPr>
              <a:cxnSpLocks/>
            </p:cNvCxnSpPr>
            <p:nvPr/>
          </p:nvCxnSpPr>
          <p:spPr>
            <a:xfrm>
              <a:off x="4070216" y="4076446"/>
              <a:ext cx="129902" cy="1734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FEF1C3-3AEF-52EB-1E71-63BFFC9C6E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2932" y="4163149"/>
              <a:ext cx="16492" cy="981435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049050-04DF-7091-CD8F-4C9DA778779B}"/>
                </a:ext>
              </a:extLst>
            </p:cNvPr>
            <p:cNvCxnSpPr/>
            <p:nvPr/>
          </p:nvCxnSpPr>
          <p:spPr>
            <a:xfrm flipV="1">
              <a:off x="2009211" y="4258977"/>
              <a:ext cx="5336431" cy="126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1A124C-80EB-2CEA-5D66-CE1334660CA1}"/>
                </a:ext>
              </a:extLst>
            </p:cNvPr>
            <p:cNvSpPr/>
            <p:nvPr/>
          </p:nvSpPr>
          <p:spPr>
            <a:xfrm flipH="1">
              <a:off x="4614497" y="4082789"/>
              <a:ext cx="45719" cy="3777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Isosceles Triangle 16">
              <a:extLst>
                <a:ext uri="{FF2B5EF4-FFF2-40B4-BE49-F238E27FC236}">
                  <a16:creationId xmlns:a16="http://schemas.microsoft.com/office/drawing/2014/main" id="{F84E46B8-FC7E-BC7E-2B51-D663FEDA2B4E}"/>
                </a:ext>
              </a:extLst>
            </p:cNvPr>
            <p:cNvSpPr/>
            <p:nvPr/>
          </p:nvSpPr>
          <p:spPr>
            <a:xfrm>
              <a:off x="5060924" y="3885304"/>
              <a:ext cx="190919" cy="747347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Isosceles Triangle 17">
              <a:extLst>
                <a:ext uri="{FF2B5EF4-FFF2-40B4-BE49-F238E27FC236}">
                  <a16:creationId xmlns:a16="http://schemas.microsoft.com/office/drawing/2014/main" id="{DE9CBBE7-E70C-6249-64C6-92CDE4D63BB0}"/>
                </a:ext>
              </a:extLst>
            </p:cNvPr>
            <p:cNvSpPr/>
            <p:nvPr/>
          </p:nvSpPr>
          <p:spPr>
            <a:xfrm rot="10800000">
              <a:off x="5381613" y="3847728"/>
              <a:ext cx="190919" cy="747347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549A56-E5DC-C7BF-7C6A-854EA01E2927}"/>
                </a:ext>
              </a:extLst>
            </p:cNvPr>
            <p:cNvCxnSpPr/>
            <p:nvPr/>
          </p:nvCxnSpPr>
          <p:spPr>
            <a:xfrm flipH="1">
              <a:off x="7298687" y="4197913"/>
              <a:ext cx="122128" cy="1221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DF4B9A7-1180-D96F-2E04-1FD7D375CEE4}"/>
                </a:ext>
              </a:extLst>
            </p:cNvPr>
            <p:cNvCxnSpPr>
              <a:cxnSpLocks/>
            </p:cNvCxnSpPr>
            <p:nvPr/>
          </p:nvCxnSpPr>
          <p:spPr>
            <a:xfrm>
              <a:off x="7359752" y="3449981"/>
              <a:ext cx="0" cy="8089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FBE19C-2BB4-5566-525E-23918964742C}"/>
                </a:ext>
              </a:extLst>
            </p:cNvPr>
            <p:cNvSpPr/>
            <p:nvPr/>
          </p:nvSpPr>
          <p:spPr>
            <a:xfrm flipH="1">
              <a:off x="6862008" y="4067322"/>
              <a:ext cx="45719" cy="3777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7A129DB-7943-2B9F-C85D-449D07570113}"/>
                </a:ext>
              </a:extLst>
            </p:cNvPr>
            <p:cNvSpPr/>
            <p:nvPr/>
          </p:nvSpPr>
          <p:spPr>
            <a:xfrm>
              <a:off x="6009323" y="4035741"/>
              <a:ext cx="459157" cy="45915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0D43EA8-3AC7-AEE7-A19D-47916C18E277}"/>
                </a:ext>
              </a:extLst>
            </p:cNvPr>
            <p:cNvCxnSpPr>
              <a:stCxn id="24" idx="2"/>
              <a:endCxn id="24" idx="6"/>
            </p:cNvCxnSpPr>
            <p:nvPr/>
          </p:nvCxnSpPr>
          <p:spPr>
            <a:xfrm>
              <a:off x="6009323" y="4265320"/>
              <a:ext cx="45915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B8691C-55AB-2372-CF21-D75E5EEFB1BF}"/>
                </a:ext>
              </a:extLst>
            </p:cNvPr>
            <p:cNvCxnSpPr/>
            <p:nvPr/>
          </p:nvCxnSpPr>
          <p:spPr>
            <a:xfrm>
              <a:off x="6244997" y="4271663"/>
              <a:ext cx="821686" cy="8216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339BFB-E210-3DD0-22DF-96E3212F7E24}"/>
                </a:ext>
              </a:extLst>
            </p:cNvPr>
            <p:cNvSpPr/>
            <p:nvPr/>
          </p:nvSpPr>
          <p:spPr>
            <a:xfrm rot="2700000" flipH="1">
              <a:off x="6839148" y="4688972"/>
              <a:ext cx="45719" cy="39955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A5B792-2822-A04C-CE0A-56F9BF870457}"/>
                </a:ext>
              </a:extLst>
            </p:cNvPr>
            <p:cNvSpPr/>
            <p:nvPr/>
          </p:nvSpPr>
          <p:spPr>
            <a:xfrm rot="18900000">
              <a:off x="7027948" y="4984554"/>
              <a:ext cx="203933" cy="3479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CCE9A6-9767-BB60-C65B-2F46467190ED}"/>
                </a:ext>
              </a:extLst>
            </p:cNvPr>
            <p:cNvSpPr txBox="1"/>
            <p:nvPr/>
          </p:nvSpPr>
          <p:spPr>
            <a:xfrm>
              <a:off x="3351800" y="5238046"/>
              <a:ext cx="2180307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UV (250-350nm)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330FC7-FBEA-83D8-0D5C-A4B0C9EBC995}"/>
                </a:ext>
              </a:extLst>
            </p:cNvPr>
            <p:cNvSpPr txBox="1"/>
            <p:nvPr/>
          </p:nvSpPr>
          <p:spPr>
            <a:xfrm>
              <a:off x="6468478" y="3019585"/>
              <a:ext cx="2234639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Alignment Laser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ED7516-7090-7E8A-03D9-E8AAC6DFFF9F}"/>
                </a:ext>
              </a:extLst>
            </p:cNvPr>
            <p:cNvSpPr txBox="1"/>
            <p:nvPr/>
          </p:nvSpPr>
          <p:spPr>
            <a:xfrm>
              <a:off x="4867433" y="4724017"/>
              <a:ext cx="1189076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Doublet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A27503-16E0-B50A-7D42-29A6C78B906A}"/>
                </a:ext>
              </a:extLst>
            </p:cNvPr>
            <p:cNvSpPr txBox="1"/>
            <p:nvPr/>
          </p:nvSpPr>
          <p:spPr>
            <a:xfrm>
              <a:off x="1668852" y="4627943"/>
              <a:ext cx="705661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Gun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4895A8-1517-1313-82CB-E3E0F9D8DFB1}"/>
                </a:ext>
              </a:extLst>
            </p:cNvPr>
            <p:cNvSpPr txBox="1"/>
            <p:nvPr/>
          </p:nvSpPr>
          <p:spPr>
            <a:xfrm>
              <a:off x="2662005" y="4775251"/>
              <a:ext cx="1261220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Solenoid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B82177D-18FF-4A4A-77E1-4F80D88EE996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4614497" y="3397534"/>
              <a:ext cx="9636" cy="5883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085396-F4BC-BCE0-A483-E05FE5174C48}"/>
                </a:ext>
              </a:extLst>
            </p:cNvPr>
            <p:cNvSpPr txBox="1"/>
            <p:nvPr/>
          </p:nvSpPr>
          <p:spPr>
            <a:xfrm>
              <a:off x="3649158" y="2791280"/>
              <a:ext cx="1930677" cy="60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YAG or DRZ screen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CA1307F-1C71-F8BF-538B-4B08E77DF3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5102" y="4172915"/>
              <a:ext cx="2120213" cy="1002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2F977AB2-4D83-1441-5B87-D5B318F77E1E}"/>
                </a:ext>
              </a:extLst>
            </p:cNvPr>
            <p:cNvSpPr/>
            <p:nvPr/>
          </p:nvSpPr>
          <p:spPr>
            <a:xfrm rot="5400000">
              <a:off x="1478739" y="4597800"/>
              <a:ext cx="485979" cy="1573825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3B51A5-91A3-C891-24C1-A3C6137E54FA}"/>
                </a:ext>
              </a:extLst>
            </p:cNvPr>
            <p:cNvSpPr txBox="1"/>
            <p:nvPr/>
          </p:nvSpPr>
          <p:spPr>
            <a:xfrm>
              <a:off x="1088182" y="5737990"/>
              <a:ext cx="2091078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Gun Cryostat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ECE2B1-35CB-C3BD-4F02-E4811C7E2FCD}"/>
                </a:ext>
              </a:extLst>
            </p:cNvPr>
            <p:cNvSpPr txBox="1"/>
            <p:nvPr/>
          </p:nvSpPr>
          <p:spPr>
            <a:xfrm>
              <a:off x="6655840" y="5379600"/>
              <a:ext cx="1909329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Faraday Cup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2269BA0-C5FD-42EA-5071-AD0207053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25991" y="3145329"/>
              <a:ext cx="9636" cy="82530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582F8F-4FC8-2253-1D90-80EFCC79BE44}"/>
                </a:ext>
              </a:extLst>
            </p:cNvPr>
            <p:cNvSpPr txBox="1"/>
            <p:nvPr/>
          </p:nvSpPr>
          <p:spPr>
            <a:xfrm>
              <a:off x="5854500" y="2692975"/>
              <a:ext cx="1930677" cy="35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Dipole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3E8AEC-8F22-3F1E-226D-B37E52E82BAD}"/>
                </a:ext>
              </a:extLst>
            </p:cNvPr>
            <p:cNvGrpSpPr/>
            <p:nvPr/>
          </p:nvGrpSpPr>
          <p:grpSpPr>
            <a:xfrm rot="10800000">
              <a:off x="4516553" y="4773613"/>
              <a:ext cx="217174" cy="408970"/>
              <a:chOff x="7237618" y="2544994"/>
              <a:chExt cx="217174" cy="408970"/>
            </a:xfrm>
          </p:grpSpPr>
          <p:sp>
            <p:nvSpPr>
              <p:cNvPr id="49" name="Isosceles Triangle 46">
                <a:extLst>
                  <a:ext uri="{FF2B5EF4-FFF2-40B4-BE49-F238E27FC236}">
                    <a16:creationId xmlns:a16="http://schemas.microsoft.com/office/drawing/2014/main" id="{E521346E-35F7-348A-E601-E2CF96EED523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0710686-A315-25F4-A0BB-B46B216BC98D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238B27-7553-9B96-7413-38503457336A}"/>
                </a:ext>
              </a:extLst>
            </p:cNvPr>
            <p:cNvGrpSpPr/>
            <p:nvPr/>
          </p:nvGrpSpPr>
          <p:grpSpPr>
            <a:xfrm>
              <a:off x="6773196" y="3497660"/>
              <a:ext cx="217174" cy="408970"/>
              <a:chOff x="7237618" y="2544994"/>
              <a:chExt cx="217174" cy="408970"/>
            </a:xfrm>
          </p:grpSpPr>
          <p:sp>
            <p:nvSpPr>
              <p:cNvPr id="47" name="Isosceles Triangle 44">
                <a:extLst>
                  <a:ext uri="{FF2B5EF4-FFF2-40B4-BE49-F238E27FC236}">
                    <a16:creationId xmlns:a16="http://schemas.microsoft.com/office/drawing/2014/main" id="{234F0E95-C119-8F8E-76DA-0F4EC11319CA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583219-2493-5AE2-F458-22D688204444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4AC38D-C0B9-64BB-7E32-F4B2FF443844}"/>
                </a:ext>
              </a:extLst>
            </p:cNvPr>
            <p:cNvGrpSpPr/>
            <p:nvPr/>
          </p:nvGrpSpPr>
          <p:grpSpPr>
            <a:xfrm rot="13394648">
              <a:off x="6337637" y="5068397"/>
              <a:ext cx="217174" cy="408970"/>
              <a:chOff x="7237618" y="2544994"/>
              <a:chExt cx="217174" cy="408970"/>
            </a:xfrm>
          </p:grpSpPr>
          <p:sp>
            <p:nvSpPr>
              <p:cNvPr id="45" name="Isosceles Triangle 42">
                <a:extLst>
                  <a:ext uri="{FF2B5EF4-FFF2-40B4-BE49-F238E27FC236}">
                    <a16:creationId xmlns:a16="http://schemas.microsoft.com/office/drawing/2014/main" id="{AA663827-C7FB-7D7A-4EE3-2F1556D448B4}"/>
                  </a:ext>
                </a:extLst>
              </p:cNvPr>
              <p:cNvSpPr/>
              <p:nvPr/>
            </p:nvSpPr>
            <p:spPr>
              <a:xfrm>
                <a:off x="7237618" y="2610338"/>
                <a:ext cx="217174" cy="34362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7F46AF8-54CB-C209-8573-8722FA69318D}"/>
                  </a:ext>
                </a:extLst>
              </p:cNvPr>
              <p:cNvSpPr/>
              <p:nvPr/>
            </p:nvSpPr>
            <p:spPr>
              <a:xfrm>
                <a:off x="7242436" y="2544994"/>
                <a:ext cx="207538" cy="26596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C624B02-B88F-9F12-B54D-36EC6B3F5607}"/>
              </a:ext>
            </a:extLst>
          </p:cNvPr>
          <p:cNvSpPr txBox="1"/>
          <p:nvPr/>
        </p:nvSpPr>
        <p:spPr>
          <a:xfrm>
            <a:off x="4994994" y="5879288"/>
            <a:ext cx="6156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G. Lawler</a:t>
            </a:r>
            <a:endParaRPr lang="en-US" sz="1600" dirty="0"/>
          </a:p>
        </p:txBody>
      </p:sp>
      <p:sp>
        <p:nvSpPr>
          <p:cNvPr id="53" name="Date Placeholder 52">
            <a:extLst>
              <a:ext uri="{FF2B5EF4-FFF2-40B4-BE49-F238E27FC236}">
                <a16:creationId xmlns:a16="http://schemas.microsoft.com/office/drawing/2014/main" id="{4F24ECEE-2798-C9E9-8099-042CE70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7AAC704A-49ED-7C1B-1011-7BDDA596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2" y="1034831"/>
            <a:ext cx="12179300" cy="301724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High Average Current Test Site: HERACLES @ Cornell</a:t>
            </a:r>
          </a:p>
          <a:p>
            <a:r>
              <a:rPr lang="en-US" sz="2000" dirty="0">
                <a:solidFill>
                  <a:schemeClr val="accent3"/>
                </a:solidFill>
              </a:rPr>
              <a:t>The only university test-setup for very high average current photocathode tests (multiple 10s of mA)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</a:t>
            </a: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754208B0-100E-CA09-24FB-FE2E8579648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72795" y="2014447"/>
            <a:ext cx="10382471" cy="4165636"/>
          </a:xfrm>
          <a:prstGeom prst="rect">
            <a:avLst/>
          </a:prstGeom>
          <a:ln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72C35C-287D-EDD8-403C-F2117375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2D377EE-2572-1FEA-8ED3-A3C2BFB5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2806B3-568D-A44D-656E-C2AF2F158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In-gun testing is a </a:t>
            </a:r>
            <a:r>
              <a:rPr lang="en-US" sz="2200" i="1" dirty="0"/>
              <a:t>must</a:t>
            </a:r>
            <a:r>
              <a:rPr lang="en-US" sz="2200" dirty="0"/>
              <a:t>. Example: Sb-Cs-O activation for GaAs in HERACLES</a:t>
            </a:r>
          </a:p>
          <a:p>
            <a:r>
              <a:rPr lang="en-US" sz="2200" dirty="0"/>
              <a:t>Test chamber lifetime (vacuum poisoning): 5-10x longer than traditional activation (Cs-O).</a:t>
            </a:r>
          </a:p>
          <a:p>
            <a:r>
              <a:rPr lang="en-US" sz="2200" dirty="0"/>
              <a:t>Lifetime in gun only ~50% improved—ion back bombardment has similar effects on the Cs and the Cs-Sb-O.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9399A6-E578-00FC-7B7D-7F9029B1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More robust coatings for GaAs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A3642-4BA6-8BC2-2D8F-9B757D11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18E74-4AA6-2A1F-97EB-186875C2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81" y="2572329"/>
            <a:ext cx="4175322" cy="38541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1C41AB-3EFA-8B45-37D9-8AF291426754}"/>
              </a:ext>
            </a:extLst>
          </p:cNvPr>
          <p:cNvCxnSpPr/>
          <p:nvPr/>
        </p:nvCxnSpPr>
        <p:spPr>
          <a:xfrm>
            <a:off x="1245477" y="3153103"/>
            <a:ext cx="2632841" cy="282069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14B2B8-FD21-8CFA-B64E-378E2EAE0240}"/>
              </a:ext>
            </a:extLst>
          </p:cNvPr>
          <p:cNvSpPr txBox="1"/>
          <p:nvPr/>
        </p:nvSpPr>
        <p:spPr>
          <a:xfrm>
            <a:off x="101494" y="2737925"/>
            <a:ext cx="939681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Cs-O</a:t>
            </a:r>
          </a:p>
          <a:p>
            <a:r>
              <a:rPr lang="en-US" dirty="0"/>
              <a:t>alone</a:t>
            </a:r>
          </a:p>
        </p:txBody>
      </p:sp>
      <p:pic>
        <p:nvPicPr>
          <p:cNvPr id="2050" name="Picture 2" descr="QE degradation at 780 nm. Initial QE and final QE at 780 nm are plotted as markers. The numbers in the legend are estimated charge extraction lifetimes based on Eq. (1).">
            <a:extLst>
              <a:ext uri="{FF2B5EF4-FFF2-40B4-BE49-F238E27FC236}">
                <a16:creationId xmlns:a16="http://schemas.microsoft.com/office/drawing/2014/main" id="{F3A03734-8E6D-3711-748F-032BFB0E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71" y="2828478"/>
            <a:ext cx="4828952" cy="346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911371-0A33-A884-4776-26456BCC13C7}"/>
              </a:ext>
            </a:extLst>
          </p:cNvPr>
          <p:cNvSpPr txBox="1"/>
          <p:nvPr/>
        </p:nvSpPr>
        <p:spPr>
          <a:xfrm>
            <a:off x="3943510" y="6346248"/>
            <a:ext cx="432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J.K. Bae </a:t>
            </a:r>
            <a:r>
              <a:rPr lang="en-US" sz="2000" dirty="0"/>
              <a:t>et al, AIP Advances, 2023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B04EE-E678-9DC6-78D0-17202CC90C07}"/>
              </a:ext>
            </a:extLst>
          </p:cNvPr>
          <p:cNvSpPr txBox="1"/>
          <p:nvPr/>
        </p:nvSpPr>
        <p:spPr>
          <a:xfrm>
            <a:off x="1887773" y="2401371"/>
            <a:ext cx="1863011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Current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34084-DC1F-119D-5C8F-BE26AE4E4AF9}"/>
              </a:ext>
            </a:extLst>
          </p:cNvPr>
          <p:cNvSpPr txBox="1"/>
          <p:nvPr/>
        </p:nvSpPr>
        <p:spPr>
          <a:xfrm>
            <a:off x="7351299" y="2351753"/>
            <a:ext cx="2940228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Current (1 mA)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B2269F-33E5-B7CD-FD06-14B55164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41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847F0-B92E-692A-DCDF-5A488802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Alkali antimonides are full of surprises: A “new” phase of Cs-Sb is a more robust high efficiency visible light photocathode. Cs</a:t>
            </a:r>
            <a:r>
              <a:rPr lang="en-US" baseline="-25000" dirty="0"/>
              <a:t>3</a:t>
            </a:r>
            <a:r>
              <a:rPr lang="en-US" dirty="0"/>
              <a:t>Sb --&gt; </a:t>
            </a:r>
            <a:r>
              <a:rPr lang="en-US" b="1" dirty="0"/>
              <a:t>Cs</a:t>
            </a:r>
            <a:r>
              <a:rPr lang="en-US" b="1" baseline="-25000" dirty="0"/>
              <a:t>1</a:t>
            </a:r>
            <a:r>
              <a:rPr lang="en-US" b="1" dirty="0"/>
              <a:t>Sb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88CCF-D856-216B-27E0-2669DC2A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A more robust alkali antimonide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E8374-D95F-9CBA-A374-68CC6040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75850-44B8-1440-25BE-AD519482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89" y="2261277"/>
            <a:ext cx="3744083" cy="4337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13DB2-0785-5D91-BABF-598D311CA99E}"/>
              </a:ext>
            </a:extLst>
          </p:cNvPr>
          <p:cNvSpPr txBox="1"/>
          <p:nvPr/>
        </p:nvSpPr>
        <p:spPr>
          <a:xfrm>
            <a:off x="794099" y="1861167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STM: Atomically Flat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CE9DA-AB8D-7595-008A-DF319393D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26" y="2206785"/>
            <a:ext cx="3958704" cy="4482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E29E4-1BCD-230A-5238-3080D5C0814B}"/>
              </a:ext>
            </a:extLst>
          </p:cNvPr>
          <p:cNvSpPr txBox="1"/>
          <p:nvPr/>
        </p:nvSpPr>
        <p:spPr>
          <a:xfrm>
            <a:off x="4685621" y="1806675"/>
            <a:ext cx="3106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ARPES matches </a:t>
            </a:r>
            <a:r>
              <a:rPr lang="en-US" sz="2000" b="1" dirty="0"/>
              <a:t>Theory!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3CF7A-0B8F-DFDE-78BE-F39C1192D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82" y="2255792"/>
            <a:ext cx="3085928" cy="4018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42AF9-73AF-B1A3-016D-D2D2045185A9}"/>
              </a:ext>
            </a:extLst>
          </p:cNvPr>
          <p:cNvSpPr txBox="1"/>
          <p:nvPr/>
        </p:nvSpPr>
        <p:spPr>
          <a:xfrm>
            <a:off x="8595382" y="1855682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Good QE and &gt;10x lifetime!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9249EC-F2BF-C40C-7BDC-DBB34A9197E3}"/>
              </a:ext>
            </a:extLst>
          </p:cNvPr>
          <p:cNvSpPr txBox="1"/>
          <p:nvPr/>
        </p:nvSpPr>
        <p:spPr>
          <a:xfrm>
            <a:off x="2419922" y="6594037"/>
            <a:ext cx="9064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effectLst/>
                <a:latin typeface="Arial" panose="020B0604020202020204" pitchFamily="34" charset="0"/>
              </a:rPr>
              <a:t>C. T.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Parzyck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C. A. Pennington, W. J. I.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DeBenedetti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J.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Balajka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E. Echeverria, J. K.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Nangoi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V. Anil, A.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Galdi</a:t>
            </a:r>
            <a:r>
              <a:rPr lang="en-US" sz="1100" dirty="0">
                <a:latin typeface="Arial" panose="020B0604020202020204" pitchFamily="34" charset="0"/>
              </a:rPr>
              <a:t>, in prep.</a:t>
            </a:r>
            <a:br>
              <a:rPr lang="en-US" sz="1100" dirty="0"/>
            </a:br>
            <a:endParaRPr lang="en-US" sz="14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A7E3FF0-4C06-2612-4B37-8E9ACFEB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28</a:t>
            </a:fld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BFAE5576-002E-8AAD-C265-FA104B9D2F56}"/>
              </a:ext>
            </a:extLst>
          </p:cNvPr>
          <p:cNvSpPr/>
          <p:nvPr/>
        </p:nvSpPr>
        <p:spPr>
          <a:xfrm>
            <a:off x="4115985" y="5479059"/>
            <a:ext cx="1749287" cy="1294545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86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847F0-B92E-692A-DCDF-5A488802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Alkali antimonides are full of surprises: A “new” phase of Cs-Sb is a more robust high efficiency visible light photocathode. Cs</a:t>
            </a:r>
            <a:r>
              <a:rPr lang="en-US" baseline="-25000" dirty="0"/>
              <a:t>3</a:t>
            </a:r>
            <a:r>
              <a:rPr lang="en-US" dirty="0"/>
              <a:t>Sb --&gt; </a:t>
            </a:r>
            <a:r>
              <a:rPr lang="en-US" b="1" dirty="0"/>
              <a:t>Cs</a:t>
            </a:r>
            <a:r>
              <a:rPr lang="en-US" b="1" baseline="-25000" dirty="0"/>
              <a:t>1</a:t>
            </a:r>
            <a:r>
              <a:rPr lang="en-US" b="1" dirty="0"/>
              <a:t>Sb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88CCF-D856-216B-27E0-2669DC2A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A more robust alkali antimonide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E8374-D95F-9CBA-A374-68CC6040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75850-44B8-1440-25BE-AD519482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89" y="2261277"/>
            <a:ext cx="3744083" cy="4337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A13DB2-0785-5D91-BABF-598D311CA99E}"/>
              </a:ext>
            </a:extLst>
          </p:cNvPr>
          <p:cNvSpPr txBox="1"/>
          <p:nvPr/>
        </p:nvSpPr>
        <p:spPr>
          <a:xfrm>
            <a:off x="794099" y="1861167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STM: Atomically Flat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E29E4-1BCD-230A-5238-3080D5C0814B}"/>
              </a:ext>
            </a:extLst>
          </p:cNvPr>
          <p:cNvSpPr txBox="1"/>
          <p:nvPr/>
        </p:nvSpPr>
        <p:spPr>
          <a:xfrm>
            <a:off x="4254856" y="188646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Theory prediction of Phase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3CF7A-0B8F-DFDE-78BE-F39C1192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82" y="2255792"/>
            <a:ext cx="3085928" cy="4018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342AF9-73AF-B1A3-016D-D2D2045185A9}"/>
              </a:ext>
            </a:extLst>
          </p:cNvPr>
          <p:cNvSpPr txBox="1"/>
          <p:nvPr/>
        </p:nvSpPr>
        <p:spPr>
          <a:xfrm>
            <a:off x="8595382" y="1855682"/>
            <a:ext cx="340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Good QE and &gt;10x lifetime!</a:t>
            </a:r>
            <a:endParaRPr lang="en-US" sz="2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43858E-5B17-185A-2477-E8F2FA501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21" y="2417651"/>
            <a:ext cx="4214384" cy="33266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35CAA3-01A5-53CB-E0C7-9F201892A866}"/>
              </a:ext>
            </a:extLst>
          </p:cNvPr>
          <p:cNvSpPr txBox="1"/>
          <p:nvPr/>
        </p:nvSpPr>
        <p:spPr>
          <a:xfrm>
            <a:off x="5182964" y="5875784"/>
            <a:ext cx="61800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J. Gibson and A. Hire</a:t>
            </a:r>
            <a:endParaRPr lang="en-US" sz="16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02A96A8-5195-080B-BAFB-2D83C82C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29</a:t>
            </a:fld>
            <a:endParaRPr lang="en-US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A77FFC97-8C55-EA50-F872-1E57B459FF17}"/>
              </a:ext>
            </a:extLst>
          </p:cNvPr>
          <p:cNvSpPr/>
          <p:nvPr/>
        </p:nvSpPr>
        <p:spPr>
          <a:xfrm>
            <a:off x="6949587" y="2149037"/>
            <a:ext cx="1749287" cy="1294545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79180-65F7-BA33-8A83-4EC48B5BB511}"/>
              </a:ext>
            </a:extLst>
          </p:cNvPr>
          <p:cNvSpPr txBox="1"/>
          <p:nvPr/>
        </p:nvSpPr>
        <p:spPr>
          <a:xfrm>
            <a:off x="2419922" y="6594037"/>
            <a:ext cx="9064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effectLst/>
                <a:latin typeface="Arial" panose="020B0604020202020204" pitchFamily="34" charset="0"/>
              </a:rPr>
              <a:t>C. T.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Parzyck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C. A. Pennington, W. J. I.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DeBenedetti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J.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Balajka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E. Echeverria, J. K.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Nangoi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, V. Anil, A. 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Galdi</a:t>
            </a:r>
            <a:r>
              <a:rPr lang="en-US" sz="1100" dirty="0">
                <a:latin typeface="Arial" panose="020B0604020202020204" pitchFamily="34" charset="0"/>
              </a:rPr>
              <a:t>, in prep.</a:t>
            </a:r>
            <a:br>
              <a:rPr lang="en-US" sz="11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91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28C7D-A944-4B54-A50D-696B3BD0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Electron Beam Brightness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17A2-2FEE-4117-9681-D7B8FEB8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1C0E68A-2739-47E7-8216-7607BE4CB977}"/>
              </a:ext>
            </a:extLst>
          </p:cNvPr>
          <p:cNvSpPr txBox="1">
            <a:spLocks/>
          </p:cNvSpPr>
          <p:nvPr/>
        </p:nvSpPr>
        <p:spPr bwMode="auto">
          <a:xfrm>
            <a:off x="1556430" y="1191961"/>
            <a:ext cx="9144000" cy="53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Brightness, B = Charge density in phase space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1E57811-41BE-4355-B84F-91311539705E}"/>
                  </a:ext>
                </a:extLst>
              </p:cNvPr>
              <p:cNvSpPr/>
              <p:nvPr/>
            </p:nvSpPr>
            <p:spPr>
              <a:xfrm>
                <a:off x="2770168" y="2426817"/>
                <a:ext cx="1585242" cy="667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0" lang="en-US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1E57811-41BE-4355-B84F-913115397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168" y="2426817"/>
                <a:ext cx="1585242" cy="667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4C886-C5B5-49D7-AF49-42C29D68F32D}"/>
              </a:ext>
            </a:extLst>
          </p:cNvPr>
          <p:cNvGrpSpPr/>
          <p:nvPr/>
        </p:nvGrpSpPr>
        <p:grpSpPr>
          <a:xfrm>
            <a:off x="5916633" y="2108991"/>
            <a:ext cx="3215775" cy="1643866"/>
            <a:chOff x="2368800" y="1160400"/>
            <a:chExt cx="3215775" cy="164386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316488A-C440-42EF-B563-8FE63411F9F8}"/>
                </a:ext>
              </a:extLst>
            </p:cNvPr>
            <p:cNvSpPr/>
            <p:nvPr/>
          </p:nvSpPr>
          <p:spPr>
            <a:xfrm rot="19252813">
              <a:off x="2620799" y="1505413"/>
              <a:ext cx="1346400" cy="662400"/>
            </a:xfrm>
            <a:prstGeom prst="ellipse">
              <a:avLst/>
            </a:prstGeom>
            <a:solidFill>
              <a:srgbClr val="0068AC">
                <a:lumMod val="60000"/>
                <a:lumOff val="40000"/>
              </a:srgbClr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A2EA0C8-C1A7-4045-8201-146C5087338B}"/>
                </a:ext>
              </a:extLst>
            </p:cNvPr>
            <p:cNvGrpSpPr/>
            <p:nvPr/>
          </p:nvGrpSpPr>
          <p:grpSpPr>
            <a:xfrm>
              <a:off x="2368800" y="1160400"/>
              <a:ext cx="3215775" cy="1643866"/>
              <a:chOff x="2368800" y="1160400"/>
              <a:chExt cx="3215775" cy="1643866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68C9257-CEB2-4D2A-8AB5-A2E5A8B3DF70}"/>
                  </a:ext>
                </a:extLst>
              </p:cNvPr>
              <p:cNvCxnSpPr/>
              <p:nvPr/>
            </p:nvCxnSpPr>
            <p:spPr>
              <a:xfrm flipV="1">
                <a:off x="2642400" y="1160400"/>
                <a:ext cx="0" cy="133200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99CB6CE-200D-4D78-A233-9C283CABA740}"/>
                  </a:ext>
                </a:extLst>
              </p:cNvPr>
              <p:cNvCxnSpPr/>
              <p:nvPr/>
            </p:nvCxnSpPr>
            <p:spPr>
              <a:xfrm>
                <a:off x="2642400" y="2492400"/>
                <a:ext cx="13032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606AD96-5BE7-4200-B216-F1C48BE5567A}"/>
                      </a:ext>
                    </a:extLst>
                  </p:cNvPr>
                  <p:cNvSpPr txBox="1"/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C4D52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1B0E611-9D88-460C-9BA5-7FF9AFB99A77}"/>
                      </a:ext>
                    </a:extLst>
                  </p:cNvPr>
                  <p:cNvSpPr txBox="1"/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C4D52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F547B94-9A89-4EA8-9C20-3A98ADCDFE51}"/>
                      </a:ext>
                    </a:extLst>
                  </p:cNvPr>
                  <p:cNvSpPr/>
                  <p:nvPr/>
                </p:nvSpPr>
                <p:spPr>
                  <a:xfrm>
                    <a:off x="3945600" y="1677418"/>
                    <a:ext cx="163897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</a:rPr>
                      <a:t> - Emittance</a:t>
                    </a: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BF547B94-9A89-4EA8-9C20-3A98ADCDFE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5600" y="1677418"/>
                    <a:ext cx="1638975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0000" r="-2974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5193E98D-090E-4709-BF82-64AA7BEA2051}"/>
                  </a:ext>
                </a:extLst>
              </p:cNvPr>
              <p:cNvCxnSpPr/>
              <p:nvPr/>
            </p:nvCxnSpPr>
            <p:spPr>
              <a:xfrm flipH="1" flipV="1">
                <a:off x="3549745" y="1836613"/>
                <a:ext cx="475511" cy="5746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9ADCFE2-FD0A-49D5-B464-6C007A10FED4}"/>
              </a:ext>
            </a:extLst>
          </p:cNvPr>
          <p:cNvSpPr txBox="1"/>
          <p:nvPr/>
        </p:nvSpPr>
        <p:spPr>
          <a:xfrm>
            <a:off x="2728201" y="3772526"/>
            <a:ext cx="6481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According to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Liouville’s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 theorem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4C4D52"/>
                </a:solidFill>
              </a:rPr>
              <a:t>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rightness remains invariant for Hamiltonian systems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Linacs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3" name="Down Arrow 18">
            <a:extLst>
              <a:ext uri="{FF2B5EF4-FFF2-40B4-BE49-F238E27FC236}">
                <a16:creationId xmlns:a16="http://schemas.microsoft.com/office/drawing/2014/main" id="{9D408D35-3062-491C-A8A5-E5E9C19F123A}"/>
              </a:ext>
            </a:extLst>
          </p:cNvPr>
          <p:cNvSpPr/>
          <p:nvPr/>
        </p:nvSpPr>
        <p:spPr>
          <a:xfrm>
            <a:off x="5809227" y="4739331"/>
            <a:ext cx="319203" cy="447732"/>
          </a:xfrm>
          <a:prstGeom prst="downArrow">
            <a:avLst/>
          </a:prstGeom>
          <a:solidFill>
            <a:srgbClr val="B42D25"/>
          </a:solidFill>
          <a:ln w="25400" cap="flat" cmpd="sng" algn="ctr">
            <a:solidFill>
              <a:srgbClr val="B42D2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723172-B1E4-4106-BC50-2E4270B8C84B}"/>
              </a:ext>
            </a:extLst>
          </p:cNvPr>
          <p:cNvSpPr/>
          <p:nvPr/>
        </p:nvSpPr>
        <p:spPr>
          <a:xfrm>
            <a:off x="1886134" y="5488834"/>
            <a:ext cx="8305799" cy="54947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 determines the maximum possible brightness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870B20-15AC-4E03-5765-4F92755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28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81A39F-45C9-8F93-2EDE-6C772CC5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199"/>
            <a:ext cx="8860221" cy="5750517"/>
          </a:xfrm>
        </p:spPr>
        <p:txBody>
          <a:bodyPr/>
          <a:lstStyle/>
          <a:p>
            <a:r>
              <a:rPr lang="en-US" dirty="0"/>
              <a:t>New theoretical result: understanding the transmission of electrons through graphene and other 2DM.</a:t>
            </a:r>
          </a:p>
          <a:p>
            <a:r>
              <a:rPr lang="en-US" dirty="0"/>
              <a:t>Lippman Schwinger </a:t>
            </a:r>
            <a:r>
              <a:rPr lang="en-US" dirty="0" err="1"/>
              <a:t>Eqn</a:t>
            </a:r>
            <a:r>
              <a:rPr lang="en-US" dirty="0"/>
              <a:t> for QM Scattering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7E0F4-EDF7-F05E-EF30-FA168F25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2: Understanding Graphene Protection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4627D-806E-8C57-B42B-857C520C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06C42A-5C7D-D12A-83D3-9819A084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641" y="1024758"/>
            <a:ext cx="2981872" cy="238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88187-804C-615E-34EE-B0D7A6C0C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27"/>
          <a:stretch/>
        </p:blipFill>
        <p:spPr>
          <a:xfrm>
            <a:off x="781658" y="2086333"/>
            <a:ext cx="7772400" cy="223143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E137E16-904A-3FEF-F227-0BF4DD201D7D}"/>
              </a:ext>
            </a:extLst>
          </p:cNvPr>
          <p:cNvGrpSpPr/>
          <p:nvPr/>
        </p:nvGrpSpPr>
        <p:grpSpPr>
          <a:xfrm>
            <a:off x="2171046" y="4353980"/>
            <a:ext cx="2838665" cy="2383660"/>
            <a:chOff x="2171046" y="4353980"/>
            <a:chExt cx="2838665" cy="2383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F32B33-D90B-0C64-7D9C-2698C56A6FCB}"/>
                </a:ext>
              </a:extLst>
            </p:cNvPr>
            <p:cNvSpPr txBox="1"/>
            <p:nvPr/>
          </p:nvSpPr>
          <p:spPr>
            <a:xfrm>
              <a:off x="3224012" y="6429863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 (eV)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4EBD5F-52EE-BF2A-EC0F-E3DA987821F8}"/>
                </a:ext>
              </a:extLst>
            </p:cNvPr>
            <p:cNvGrpSpPr/>
            <p:nvPr/>
          </p:nvGrpSpPr>
          <p:grpSpPr>
            <a:xfrm>
              <a:off x="2171046" y="4353980"/>
              <a:ext cx="2838665" cy="2376247"/>
              <a:chOff x="2190924" y="4345337"/>
              <a:chExt cx="2838665" cy="2376247"/>
            </a:xfrm>
          </p:grpSpPr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0724DB7F-B916-482E-42A5-0908137B7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63" t="7143" b="9586"/>
              <a:stretch/>
            </p:blipFill>
            <p:spPr bwMode="auto">
              <a:xfrm>
                <a:off x="2474976" y="4633047"/>
                <a:ext cx="2554613" cy="18226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7FC8FA-B0D6-019C-81A5-1F3962F2879C}"/>
                  </a:ext>
                </a:extLst>
              </p:cNvPr>
              <p:cNvSpPr txBox="1"/>
              <p:nvPr/>
            </p:nvSpPr>
            <p:spPr>
              <a:xfrm>
                <a:off x="2336831" y="640689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8C39F2-A6D7-44FF-C190-A0567E371293}"/>
                  </a:ext>
                </a:extLst>
              </p:cNvPr>
              <p:cNvSpPr txBox="1"/>
              <p:nvPr/>
            </p:nvSpPr>
            <p:spPr>
              <a:xfrm>
                <a:off x="4542547" y="6413807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0.5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9C63C-BBC4-0BE5-C899-0F62809624CE}"/>
                  </a:ext>
                </a:extLst>
              </p:cNvPr>
              <p:cNvSpPr txBox="1"/>
              <p:nvPr/>
            </p:nvSpPr>
            <p:spPr>
              <a:xfrm>
                <a:off x="2216483" y="626364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5369B5-42C9-4251-82FE-9F5CDD49D472}"/>
                  </a:ext>
                </a:extLst>
              </p:cNvPr>
              <p:cNvSpPr txBox="1"/>
              <p:nvPr/>
            </p:nvSpPr>
            <p:spPr>
              <a:xfrm>
                <a:off x="2190924" y="4915050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EBE4B7-51F3-A3DD-CA3A-E6BBAFE6970B}"/>
                  </a:ext>
                </a:extLst>
              </p:cNvPr>
              <p:cNvSpPr txBox="1"/>
              <p:nvPr/>
            </p:nvSpPr>
            <p:spPr>
              <a:xfrm>
                <a:off x="3100421" y="4345337"/>
                <a:ext cx="979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Graphene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2A802D-E2BA-12D1-FF0B-6C0F0A0B785D}"/>
              </a:ext>
            </a:extLst>
          </p:cNvPr>
          <p:cNvGrpSpPr/>
          <p:nvPr/>
        </p:nvGrpSpPr>
        <p:grpSpPr>
          <a:xfrm>
            <a:off x="5195440" y="4353980"/>
            <a:ext cx="2808616" cy="2414557"/>
            <a:chOff x="5171437" y="4315670"/>
            <a:chExt cx="2808616" cy="2414557"/>
          </a:xfrm>
        </p:grpSpPr>
        <p:pic>
          <p:nvPicPr>
            <p:cNvPr id="3079" name="Picture 7">
              <a:extLst>
                <a:ext uri="{FF2B5EF4-FFF2-40B4-BE49-F238E27FC236}">
                  <a16:creationId xmlns:a16="http://schemas.microsoft.com/office/drawing/2014/main" id="{F3E95643-373C-9515-2ABC-C87302A93F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0" t="7143" b="10126"/>
            <a:stretch/>
          </p:blipFill>
          <p:spPr bwMode="auto">
            <a:xfrm>
              <a:off x="5425440" y="4598866"/>
              <a:ext cx="2554613" cy="1808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200EC5-9A67-BA09-FECD-9C2B6A8F3600}"/>
                </a:ext>
              </a:extLst>
            </p:cNvPr>
            <p:cNvSpPr txBox="1"/>
            <p:nvPr/>
          </p:nvSpPr>
          <p:spPr>
            <a:xfrm>
              <a:off x="6283873" y="4315670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hBN</a:t>
              </a:r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A6D4B6-1028-3B19-BAD7-31302D49166F}"/>
                </a:ext>
              </a:extLst>
            </p:cNvPr>
            <p:cNvSpPr txBox="1"/>
            <p:nvPr/>
          </p:nvSpPr>
          <p:spPr>
            <a:xfrm>
              <a:off x="6204525" y="6422450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 (eV)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303CAF-6C4F-D2A8-2C4B-CD716B292237}"/>
                </a:ext>
              </a:extLst>
            </p:cNvPr>
            <p:cNvSpPr txBox="1"/>
            <p:nvPr/>
          </p:nvSpPr>
          <p:spPr>
            <a:xfrm>
              <a:off x="5317344" y="633473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712E70-85DA-3E3C-979F-4B7AE0B31E9B}"/>
                </a:ext>
              </a:extLst>
            </p:cNvPr>
            <p:cNvSpPr txBox="1"/>
            <p:nvPr/>
          </p:nvSpPr>
          <p:spPr>
            <a:xfrm>
              <a:off x="7500472" y="6357698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A2F712-6281-B67A-BB95-2CC03594116F}"/>
                </a:ext>
              </a:extLst>
            </p:cNvPr>
            <p:cNvSpPr txBox="1"/>
            <p:nvPr/>
          </p:nvSpPr>
          <p:spPr>
            <a:xfrm>
              <a:off x="5196996" y="619147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598EF0-341E-E7B6-F214-1CEDF1C8D75B}"/>
                </a:ext>
              </a:extLst>
            </p:cNvPr>
            <p:cNvSpPr txBox="1"/>
            <p:nvPr/>
          </p:nvSpPr>
          <p:spPr>
            <a:xfrm>
              <a:off x="5171437" y="484288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6356DF-E416-36CB-DBE5-7ACFC25B119E}"/>
              </a:ext>
            </a:extLst>
          </p:cNvPr>
          <p:cNvSpPr txBox="1"/>
          <p:nvPr/>
        </p:nvSpPr>
        <p:spPr>
          <a:xfrm>
            <a:off x="615820" y="5422604"/>
            <a:ext cx="70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T. Wu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0FCCA-9ED1-CE71-9AE2-D9E7E65889A0}"/>
              </a:ext>
            </a:extLst>
          </p:cNvPr>
          <p:cNvSpPr txBox="1"/>
          <p:nvPr/>
        </p:nvSpPr>
        <p:spPr>
          <a:xfrm>
            <a:off x="3080542" y="4881194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Transmission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93292-BB14-8B75-7750-D750E50055F6}"/>
              </a:ext>
            </a:extLst>
          </p:cNvPr>
          <p:cNvSpPr txBox="1"/>
          <p:nvPr/>
        </p:nvSpPr>
        <p:spPr>
          <a:xfrm>
            <a:off x="2935471" y="5888648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Reflection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829DB9-54C7-CB6A-BB7C-3B7E89180394}"/>
              </a:ext>
            </a:extLst>
          </p:cNvPr>
          <p:cNvSpPr txBox="1"/>
          <p:nvPr/>
        </p:nvSpPr>
        <p:spPr>
          <a:xfrm>
            <a:off x="5939987" y="5973801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Reflection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38A751-6C34-150E-7113-E280CC8DDCAA}"/>
              </a:ext>
            </a:extLst>
          </p:cNvPr>
          <p:cNvSpPr txBox="1"/>
          <p:nvPr/>
        </p:nvSpPr>
        <p:spPr>
          <a:xfrm>
            <a:off x="5953740" y="4720165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Transmission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A03B21C3-67F3-92BA-1F1E-1A8E0189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F2C6BF70-AA8B-B61F-08D3-2759F456C688}"/>
              </a:ext>
            </a:extLst>
          </p:cNvPr>
          <p:cNvSpPr/>
          <p:nvPr/>
        </p:nvSpPr>
        <p:spPr>
          <a:xfrm>
            <a:off x="7129412" y="1570233"/>
            <a:ext cx="1749287" cy="1294545"/>
          </a:xfrm>
          <a:prstGeom prst="irregularSeal1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Theory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BB17F4-27D4-4DD6-B76E-2DF214C6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7537" b="9446"/>
          <a:stretch/>
        </p:blipFill>
        <p:spPr bwMode="auto">
          <a:xfrm>
            <a:off x="8420446" y="4661757"/>
            <a:ext cx="2554613" cy="17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85D59-5BF7-2B2D-AAA5-B86961B16816}"/>
              </a:ext>
            </a:extLst>
          </p:cNvPr>
          <p:cNvSpPr txBox="1"/>
          <p:nvPr/>
        </p:nvSpPr>
        <p:spPr>
          <a:xfrm>
            <a:off x="8789444" y="5879435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Transmission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9CE24E-8E6F-3364-FA79-736AB1C6CF7F}"/>
              </a:ext>
            </a:extLst>
          </p:cNvPr>
          <p:cNvSpPr txBox="1"/>
          <p:nvPr/>
        </p:nvSpPr>
        <p:spPr>
          <a:xfrm>
            <a:off x="9156168" y="4877118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Reflection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A4F509-2275-B058-E19E-CAC9BCBA8572}"/>
              </a:ext>
            </a:extLst>
          </p:cNvPr>
          <p:cNvSpPr txBox="1"/>
          <p:nvPr/>
        </p:nvSpPr>
        <p:spPr>
          <a:xfrm>
            <a:off x="9149132" y="644364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 (eV)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2798CC-47C1-3367-F7C9-6A34E3A1C480}"/>
              </a:ext>
            </a:extLst>
          </p:cNvPr>
          <p:cNvSpPr txBox="1"/>
          <p:nvPr/>
        </p:nvSpPr>
        <p:spPr>
          <a:xfrm>
            <a:off x="8283595" y="637946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FAA5BF-9827-1B4B-CEF2-96058AEC7CC2}"/>
              </a:ext>
            </a:extLst>
          </p:cNvPr>
          <p:cNvSpPr txBox="1"/>
          <p:nvPr/>
        </p:nvSpPr>
        <p:spPr>
          <a:xfrm>
            <a:off x="10466723" y="640243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9E126C-B4E6-CCD2-CBD8-DA38E97045CA}"/>
              </a:ext>
            </a:extLst>
          </p:cNvPr>
          <p:cNvSpPr txBox="1"/>
          <p:nvPr/>
        </p:nvSpPr>
        <p:spPr>
          <a:xfrm>
            <a:off x="8175105" y="624211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DF051B-5F0F-737E-2E6F-22F911390161}"/>
              </a:ext>
            </a:extLst>
          </p:cNvPr>
          <p:cNvSpPr txBox="1"/>
          <p:nvPr/>
        </p:nvSpPr>
        <p:spPr>
          <a:xfrm>
            <a:off x="8149546" y="489352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B5D99-4D90-F850-0410-A488CA69B955}"/>
              </a:ext>
            </a:extLst>
          </p:cNvPr>
          <p:cNvSpPr txBox="1"/>
          <p:nvPr/>
        </p:nvSpPr>
        <p:spPr>
          <a:xfrm>
            <a:off x="9360869" y="4335873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NbSe</a:t>
            </a:r>
            <a:r>
              <a:rPr lang="en-US" sz="14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9522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99FC0-1023-C626-B449-CC8F161ED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365" r="4018" b="732"/>
          <a:stretch/>
        </p:blipFill>
        <p:spPr>
          <a:xfrm>
            <a:off x="304478" y="1451296"/>
            <a:ext cx="11570344" cy="1641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DB9CB-360F-25AC-EE42-AD40764ED32A}"/>
              </a:ext>
            </a:extLst>
          </p:cNvPr>
          <p:cNvSpPr txBox="1"/>
          <p:nvPr/>
        </p:nvSpPr>
        <p:spPr>
          <a:xfrm>
            <a:off x="1782033" y="3659694"/>
            <a:ext cx="8615234" cy="193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Can we obtain the quantum limit of emittance/brightness by manipulating emission area along with low MTE?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I will focus on the first deliverable, as it is presently the main focus of our activities, and enables the other two.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8FA59-C79B-85E7-AF46-8CE334F4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2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101494" y="1403930"/>
            <a:ext cx="12077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Deliverable 3.1 (priority): </a:t>
            </a:r>
            <a:r>
              <a:rPr lang="en-US" sz="2400" i="0" dirty="0">
                <a:solidFill>
                  <a:srgbClr val="000000"/>
                </a:solidFill>
                <a:effectLst/>
                <a:latin typeface="+mj-lt"/>
              </a:rPr>
              <a:t>A photoemission electron source with sub-100 nm spot size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749A2C-6C64-2B26-DB6D-9BE36C07D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2235" y="3058960"/>
            <a:ext cx="2533725" cy="33772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6FACFC-2CFA-41DB-8604-E53BD5B348B6}"/>
              </a:ext>
            </a:extLst>
          </p:cNvPr>
          <p:cNvSpPr txBox="1"/>
          <p:nvPr/>
        </p:nvSpPr>
        <p:spPr>
          <a:xfrm>
            <a:off x="202176" y="1972462"/>
            <a:ext cx="75497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Recent developments: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50"/>
                </a:solidFill>
              </a:rPr>
              <a:t>Commissioned the PEEM at ASU in conjunction with a tunable wavelength pulsed laser to get sub-40 nm spatial resolution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E1356-F6F6-48FD-3BFF-CD12D84648F9}"/>
              </a:ext>
            </a:extLst>
          </p:cNvPr>
          <p:cNvSpPr txBox="1"/>
          <p:nvPr/>
        </p:nvSpPr>
        <p:spPr>
          <a:xfrm>
            <a:off x="7293450" y="1836991"/>
            <a:ext cx="4683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/>
                </a:solidFill>
              </a:rPr>
              <a:t>Current Status/Plans: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Test performance of immersion lens based focusing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</a:rPr>
              <a:t>Resolve issues with plasmonic focusing and work function nano-patterning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343E01-CCB6-385E-747E-8745B86B41E1}"/>
              </a:ext>
            </a:extLst>
          </p:cNvPr>
          <p:cNvSpPr txBox="1"/>
          <p:nvPr/>
        </p:nvSpPr>
        <p:spPr>
          <a:xfrm>
            <a:off x="3195960" y="3051232"/>
            <a:ext cx="35133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Performed first tests of plasmonic focusing and work function nano-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patterining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33C8AF6-D68E-BA7D-915A-7FD15C789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07" t="6834" r="34314" b="32307"/>
          <a:stretch/>
        </p:blipFill>
        <p:spPr>
          <a:xfrm>
            <a:off x="3480045" y="4064361"/>
            <a:ext cx="2086253" cy="205214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C262362-C73F-B6BB-1989-F8B06FFDD587}"/>
              </a:ext>
            </a:extLst>
          </p:cNvPr>
          <p:cNvSpPr txBox="1"/>
          <p:nvPr/>
        </p:nvSpPr>
        <p:spPr>
          <a:xfrm>
            <a:off x="5547148" y="4300899"/>
            <a:ext cx="2385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lasmonic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focusing spiral structures show emission hotspots due to nanofabrication imperfections</a:t>
            </a:r>
            <a:endParaRPr lang="en-US" sz="18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15E3939-88AE-7558-A4B3-C59F257EC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32" t="9943" r="27512" b="14180"/>
          <a:stretch/>
        </p:blipFill>
        <p:spPr>
          <a:xfrm>
            <a:off x="7816262" y="4064361"/>
            <a:ext cx="2041292" cy="22436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6677195-91CD-4E60-F9B9-0465E2DA802A}"/>
              </a:ext>
            </a:extLst>
          </p:cNvPr>
          <p:cNvSpPr txBox="1"/>
          <p:nvPr/>
        </p:nvSpPr>
        <p:spPr>
          <a:xfrm>
            <a:off x="9857554" y="4405092"/>
            <a:ext cx="2385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/>
              </a:rPr>
              <a:t>Cu patch on Pt observed in PEEM under 260nm illumination.</a:t>
            </a:r>
          </a:p>
          <a:p>
            <a:r>
              <a:rPr lang="en-US" sz="1800" dirty="0">
                <a:latin typeface="Arial"/>
              </a:rPr>
              <a:t>Surface impurities cause work functions to be inverted</a:t>
            </a:r>
            <a:endParaRPr lang="en-US" sz="18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D3B449-9917-8AB0-7D67-7F63EA87B9FC}"/>
              </a:ext>
            </a:extLst>
          </p:cNvPr>
          <p:cNvSpPr txBox="1"/>
          <p:nvPr/>
        </p:nvSpPr>
        <p:spPr>
          <a:xfrm>
            <a:off x="7361517" y="3288008"/>
            <a:ext cx="5924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Impact: 10x improved resolution for UED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chemeClr val="accent1"/>
                </a:solidFill>
              </a:rPr>
              <a:t>End user: JOEL/IDES and </a:t>
            </a:r>
            <a:r>
              <a:rPr lang="en-US" sz="1800" b="1" kern="0" dirty="0" err="1">
                <a:solidFill>
                  <a:schemeClr val="accent1"/>
                </a:solidFill>
              </a:rPr>
              <a:t>HiRES</a:t>
            </a:r>
            <a:r>
              <a:rPr lang="en-US" sz="1800" b="1" kern="0" dirty="0">
                <a:solidFill>
                  <a:schemeClr val="accent1"/>
                </a:solidFill>
              </a:rPr>
              <a:t> at LBNL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E3694-1FEB-DB9E-8FC5-85587DC44D63}"/>
              </a:ext>
            </a:extLst>
          </p:cNvPr>
          <p:cNvSpPr txBox="1"/>
          <p:nvPr/>
        </p:nvSpPr>
        <p:spPr>
          <a:xfrm>
            <a:off x="2528676" y="6436259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2023: New design to eliminate hotspots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30ABC-4C36-A14B-EF59-5ADB81EDD06F}"/>
              </a:ext>
            </a:extLst>
          </p:cNvPr>
          <p:cNvSpPr txBox="1"/>
          <p:nvPr/>
        </p:nvSpPr>
        <p:spPr>
          <a:xfrm>
            <a:off x="7361517" y="6436259"/>
            <a:ext cx="462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2023: New prep method to reduce contamination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FC3DD9-AFA8-A3E6-C340-57BE8AF9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35" grpId="0"/>
      <p:bldP spid="56" grpId="0"/>
      <p:bldP spid="58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5D7F1-EB7F-4713-8E1A-6A43FA15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4200"/>
            <a:ext cx="12179300" cy="56709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Approach fundamental brightness limits with nanostructured photoemitters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891A7-A7BF-43A3-A878-AEB3FBBB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37E8-7D0C-46E4-8F25-D02F33D3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AA8FF-ED50-7433-82EC-58FBECBD1404}"/>
              </a:ext>
            </a:extLst>
          </p:cNvPr>
          <p:cNvSpPr txBox="1"/>
          <p:nvPr/>
        </p:nvSpPr>
        <p:spPr>
          <a:xfrm>
            <a:off x="101495" y="1451296"/>
            <a:ext cx="120778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New in 2023: Understanding emittance growth in plasmonic nano-emitter arrays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99E9D-FBCE-D903-7CFC-47979F382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88" y="2482733"/>
            <a:ext cx="4194594" cy="3012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A60D0-3006-4862-1668-3A235E1A6902}"/>
              </a:ext>
            </a:extLst>
          </p:cNvPr>
          <p:cNvSpPr txBox="1"/>
          <p:nvPr/>
        </p:nvSpPr>
        <p:spPr>
          <a:xfrm>
            <a:off x="202989" y="2018392"/>
            <a:ext cx="11874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+mj-lt"/>
              </a:rPr>
              <a:t>Plasmonic grooves enhance light absorption and localize emission. Edge fields can grow emittance. 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8865C6-6771-9DB2-93F4-E228BD172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243" y="2480057"/>
            <a:ext cx="3446789" cy="28295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7FD86-E7D6-97E8-5632-BD4C468B62FD}"/>
              </a:ext>
            </a:extLst>
          </p:cNvPr>
          <p:cNvSpPr txBox="1"/>
          <p:nvPr/>
        </p:nvSpPr>
        <p:spPr>
          <a:xfrm>
            <a:off x="8561959" y="5674084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Leads to emittance asymmetry!</a:t>
            </a:r>
          </a:p>
          <a:p>
            <a:endParaRPr lang="en-US" sz="1800" dirty="0"/>
          </a:p>
          <a:p>
            <a:r>
              <a:rPr lang="en-US" sz="1800" b="1" dirty="0"/>
              <a:t>C. Pierce </a:t>
            </a:r>
            <a:r>
              <a:rPr lang="en-US" sz="1800" dirty="0"/>
              <a:t>et al., PRA, 2023.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75B7A9E-CC04-4DA1-CD85-91251C31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E2BAF-1054-989C-2CA2-524CD2C97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301" y="2418502"/>
            <a:ext cx="5275513" cy="39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Output: Highly Trained Scientists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F480C2-084A-AE4B-ADFF-4AA27415D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818" y="3031440"/>
            <a:ext cx="1194090" cy="1245019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ADD6A-03F5-664D-AA43-E8E257C2F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68" y="3042704"/>
            <a:ext cx="1022845" cy="1223462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01C310-2F0E-734F-BEB3-723D37BE5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460" y="965772"/>
            <a:ext cx="1003617" cy="1376520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7251E8-DE73-E341-B041-DB066950D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469" y="1013054"/>
            <a:ext cx="1101882" cy="1356435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02D615A-A9FE-3C4C-823D-EF5BF0F7C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030" y="1000705"/>
            <a:ext cx="1034741" cy="1315703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4" name="Picture 23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2DF8411F-9E95-E246-B1B4-0CCB3A9E1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045" y="960854"/>
            <a:ext cx="1034741" cy="1395899"/>
          </a:xfrm>
          <a:prstGeom prst="rect">
            <a:avLst/>
          </a:prstGeom>
          <a:ln w="76200">
            <a:solidFill>
              <a:srgbClr val="2A727F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94" name="Picture 22" descr="William Li">
            <a:extLst>
              <a:ext uri="{FF2B5EF4-FFF2-40B4-BE49-F238E27FC236}">
                <a16:creationId xmlns:a16="http://schemas.microsoft.com/office/drawing/2014/main" id="{C49192A3-544D-6976-9695-85E44E3C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610" y="3043518"/>
            <a:ext cx="1004097" cy="123378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J. Kevin Nangoi">
            <a:extLst>
              <a:ext uri="{FF2B5EF4-FFF2-40B4-BE49-F238E27FC236}">
                <a16:creationId xmlns:a16="http://schemas.microsoft.com/office/drawing/2014/main" id="{41BCF9C3-64AE-AACD-C159-0DE3A297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394" y="1014390"/>
            <a:ext cx="1034740" cy="1291448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Dulanga Somaratne">
            <a:extLst>
              <a:ext uri="{FF2B5EF4-FFF2-40B4-BE49-F238E27FC236}">
                <a16:creationId xmlns:a16="http://schemas.microsoft.com/office/drawing/2014/main" id="{8EBC6A25-B920-B201-1C13-CF62634D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5693" y="4927687"/>
            <a:ext cx="1100577" cy="1315703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5E7B8-1FD4-4509-ACEB-B9E754701B20}"/>
              </a:ext>
            </a:extLst>
          </p:cNvPr>
          <p:cNvSpPr txBox="1"/>
          <p:nvPr/>
        </p:nvSpPr>
        <p:spPr>
          <a:xfrm>
            <a:off x="3879256" y="2411818"/>
            <a:ext cx="16529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Alice Galdi, Faculty, U Salerno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135C-4C57-C018-136E-F8E1CF01695E}"/>
              </a:ext>
            </a:extLst>
          </p:cNvPr>
          <p:cNvSpPr txBox="1"/>
          <p:nvPr/>
        </p:nvSpPr>
        <p:spPr>
          <a:xfrm>
            <a:off x="5750582" y="4363158"/>
            <a:ext cx="1534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William Li, Postdoc, BNL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D33E2-A604-404C-FB8E-24C7BEBA8E2B}"/>
              </a:ext>
            </a:extLst>
          </p:cNvPr>
          <p:cNvSpPr txBox="1"/>
          <p:nvPr/>
        </p:nvSpPr>
        <p:spPr>
          <a:xfrm>
            <a:off x="8069080" y="2406265"/>
            <a:ext cx="1826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J. Kevin Nangoi, Postdoc, UCSB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12F00E-385C-AA04-9126-236592ACD86E}"/>
              </a:ext>
            </a:extLst>
          </p:cNvPr>
          <p:cNvSpPr txBox="1"/>
          <p:nvPr/>
        </p:nvSpPr>
        <p:spPr>
          <a:xfrm>
            <a:off x="1349203" y="2419043"/>
            <a:ext cx="16163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Jan </a:t>
            </a:r>
            <a:r>
              <a:rPr lang="en-US" sz="1300" dirty="0" err="1"/>
              <a:t>Balajka</a:t>
            </a:r>
            <a:r>
              <a:rPr lang="en-US" sz="1300" dirty="0"/>
              <a:t>, Postdoc, TU Wien</a:t>
            </a:r>
          </a:p>
        </p:txBody>
      </p:sp>
      <p:pic>
        <p:nvPicPr>
          <p:cNvPr id="1026" name="Picture 2" descr="Joshua Thomas Paul, Ph.D.">
            <a:extLst>
              <a:ext uri="{FF2B5EF4-FFF2-40B4-BE49-F238E27FC236}">
                <a16:creationId xmlns:a16="http://schemas.microsoft.com/office/drawing/2014/main" id="{71537234-31DB-279D-A3A1-C9C2F98F6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000"/>
                    </a14:imgEffect>
                    <a14:imgEffect>
                      <a14:brightnessContrast bright="27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743" y="4956344"/>
            <a:ext cx="1036418" cy="135214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D75031-A726-E324-B799-D92D77A5B990}"/>
              </a:ext>
            </a:extLst>
          </p:cNvPr>
          <p:cNvSpPr txBox="1"/>
          <p:nvPr/>
        </p:nvSpPr>
        <p:spPr>
          <a:xfrm>
            <a:off x="4152293" y="6363140"/>
            <a:ext cx="16701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Joshua Paul, Postdoc, Argonne</a:t>
            </a:r>
          </a:p>
        </p:txBody>
      </p:sp>
      <p:pic>
        <p:nvPicPr>
          <p:cNvPr id="1028" name="Picture 4" descr="Eylene Pirez">
            <a:extLst>
              <a:ext uri="{FF2B5EF4-FFF2-40B4-BE49-F238E27FC236}">
                <a16:creationId xmlns:a16="http://schemas.microsoft.com/office/drawing/2014/main" id="{B02B08E2-586B-17C9-D2C9-4267770EB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9413" y="4960592"/>
            <a:ext cx="1016046" cy="1305269"/>
          </a:xfrm>
          <a:prstGeom prst="rect">
            <a:avLst/>
          </a:prstGeom>
          <a:noFill/>
          <a:ln w="76200">
            <a:solidFill>
              <a:srgbClr val="F58C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C79616-FFB2-6AAE-51DC-63737010CBDB}"/>
              </a:ext>
            </a:extLst>
          </p:cNvPr>
          <p:cNvSpPr txBox="1"/>
          <p:nvPr/>
        </p:nvSpPr>
        <p:spPr>
          <a:xfrm>
            <a:off x="8842596" y="6283151"/>
            <a:ext cx="207744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/>
              <a:t>Eylene</a:t>
            </a:r>
            <a:r>
              <a:rPr lang="en-US" sz="1300" dirty="0"/>
              <a:t> </a:t>
            </a:r>
            <a:r>
              <a:rPr lang="en-US" sz="1300" dirty="0" err="1"/>
              <a:t>Pirez</a:t>
            </a:r>
            <a:r>
              <a:rPr lang="en-US" sz="1300" dirty="0"/>
              <a:t>, Head Digital Media, Geodesic Pictures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C9A58A-DEE9-30C6-54B4-73D47E754E32}"/>
              </a:ext>
            </a:extLst>
          </p:cNvPr>
          <p:cNvSpPr txBox="1"/>
          <p:nvPr/>
        </p:nvSpPr>
        <p:spPr>
          <a:xfrm>
            <a:off x="10821968" y="4282337"/>
            <a:ext cx="1322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Erik </a:t>
            </a:r>
            <a:r>
              <a:rPr lang="en-US" sz="1300" dirty="0" err="1"/>
              <a:t>Skibinski</a:t>
            </a:r>
            <a:r>
              <a:rPr lang="en-US" sz="1300" dirty="0"/>
              <a:t>, PhD</a:t>
            </a:r>
          </a:p>
        </p:txBody>
      </p:sp>
      <p:pic>
        <p:nvPicPr>
          <p:cNvPr id="1030" name="Picture 6" descr="Jorge Giner Navarro">
            <a:extLst>
              <a:ext uri="{FF2B5EF4-FFF2-40B4-BE49-F238E27FC236}">
                <a16:creationId xmlns:a16="http://schemas.microsoft.com/office/drawing/2014/main" id="{96400B0D-D084-2373-BD90-5BA62CA8B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9846" y="3043517"/>
            <a:ext cx="1057073" cy="121961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78FFCC-7B33-D8E1-B9B0-FE4C8DA5C837}"/>
              </a:ext>
            </a:extLst>
          </p:cNvPr>
          <p:cNvSpPr txBox="1"/>
          <p:nvPr/>
        </p:nvSpPr>
        <p:spPr>
          <a:xfrm>
            <a:off x="7086140" y="4358325"/>
            <a:ext cx="1746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Jorge </a:t>
            </a:r>
            <a:r>
              <a:rPr lang="en-US" sz="1300" dirty="0" err="1"/>
              <a:t>Giner</a:t>
            </a:r>
            <a:r>
              <a:rPr lang="en-US" sz="1300" dirty="0"/>
              <a:t> Navarro, Researcher, CIEMAT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07A86C-CCC4-E66E-0739-971EA21CFE8C}"/>
              </a:ext>
            </a:extLst>
          </p:cNvPr>
          <p:cNvSpPr txBox="1"/>
          <p:nvPr/>
        </p:nvSpPr>
        <p:spPr>
          <a:xfrm>
            <a:off x="4287161" y="4375405"/>
            <a:ext cx="1746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Will </a:t>
            </a:r>
            <a:r>
              <a:rPr lang="en-US" sz="1300" dirty="0" err="1"/>
              <a:t>DeBenedetti</a:t>
            </a:r>
            <a:r>
              <a:rPr lang="en-US" sz="1300" dirty="0"/>
              <a:t>, Postdoc, LANL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5231DF-8484-D324-B3C2-EC6825A1311B}"/>
              </a:ext>
            </a:extLst>
          </p:cNvPr>
          <p:cNvSpPr txBox="1"/>
          <p:nvPr/>
        </p:nvSpPr>
        <p:spPr>
          <a:xfrm>
            <a:off x="10602097" y="6256644"/>
            <a:ext cx="1612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/>
              <a:t>Dulanga</a:t>
            </a:r>
            <a:r>
              <a:rPr lang="en-US" sz="1300" dirty="0"/>
              <a:t> Somaratne, PhD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4C5742-8A67-4C01-696E-FDF47B61C929}"/>
              </a:ext>
            </a:extLst>
          </p:cNvPr>
          <p:cNvSpPr txBox="1"/>
          <p:nvPr/>
        </p:nvSpPr>
        <p:spPr>
          <a:xfrm>
            <a:off x="6756448" y="2390740"/>
            <a:ext cx="1826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Jared Maxson, Faculty, Cornell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C5BF42-7263-F138-DA74-75D63265090A}"/>
              </a:ext>
            </a:extLst>
          </p:cNvPr>
          <p:cNvSpPr txBox="1"/>
          <p:nvPr/>
        </p:nvSpPr>
        <p:spPr>
          <a:xfrm>
            <a:off x="5276694" y="2419043"/>
            <a:ext cx="18268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Siddharth Karkare, Faculty, ASU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E92ACB-0746-34D2-E684-98E10CAAB430}"/>
              </a:ext>
            </a:extLst>
          </p:cNvPr>
          <p:cNvSpPr txBox="1"/>
          <p:nvPr/>
        </p:nvSpPr>
        <p:spPr>
          <a:xfrm>
            <a:off x="2664829" y="4336933"/>
            <a:ext cx="1807023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dirty="0"/>
              <a:t>Alex Bernstein, NSA</a:t>
            </a:r>
          </a:p>
        </p:txBody>
      </p:sp>
      <p:pic>
        <p:nvPicPr>
          <p:cNvPr id="1034" name="Picture 10" descr="Matt Andorf">
            <a:extLst>
              <a:ext uri="{FF2B5EF4-FFF2-40B4-BE49-F238E27FC236}">
                <a16:creationId xmlns:a16="http://schemas.microsoft.com/office/drawing/2014/main" id="{4912E1BA-359A-2542-2BA7-682BFEFF4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059" y="950002"/>
            <a:ext cx="1131786" cy="1343699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59B846B-D9E5-6430-C494-698E7613D164}"/>
              </a:ext>
            </a:extLst>
          </p:cNvPr>
          <p:cNvSpPr txBox="1"/>
          <p:nvPr/>
        </p:nvSpPr>
        <p:spPr>
          <a:xfrm>
            <a:off x="-263535" y="2343504"/>
            <a:ext cx="17704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Matt Andorf, Research Assoc., Cornell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0088D8-FDE2-C96B-42A1-837EEEEBA352}"/>
              </a:ext>
            </a:extLst>
          </p:cNvPr>
          <p:cNvSpPr txBox="1"/>
          <p:nvPr/>
        </p:nvSpPr>
        <p:spPr>
          <a:xfrm>
            <a:off x="2725455" y="2327595"/>
            <a:ext cx="15134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Oksana Chubenko, Faculty, NIU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A8CFC-0E60-8B0F-D95C-B1DCF531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DFF48D-6DC1-8059-6AAB-A4B60E725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5612" y="979253"/>
            <a:ext cx="1049276" cy="1366928"/>
          </a:xfrm>
          <a:prstGeom prst="rect">
            <a:avLst/>
          </a:prstGeom>
          <a:noFill/>
          <a:ln w="76200">
            <a:solidFill>
              <a:srgbClr val="2A72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A15E8-AEA2-D5E7-3A7E-E11BC2B1A498}"/>
              </a:ext>
            </a:extLst>
          </p:cNvPr>
          <p:cNvSpPr txBox="1"/>
          <p:nvPr/>
        </p:nvSpPr>
        <p:spPr>
          <a:xfrm>
            <a:off x="1212049" y="4363158"/>
            <a:ext cx="15134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Jai Kwan Bae, Postdoc SLAC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1F08F-E902-DA45-74CE-6D1620CF5FD2}"/>
              </a:ext>
            </a:extLst>
          </p:cNvPr>
          <p:cNvSpPr txBox="1"/>
          <p:nvPr/>
        </p:nvSpPr>
        <p:spPr>
          <a:xfrm>
            <a:off x="9031571" y="4263133"/>
            <a:ext cx="15705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Chris Knill, R&amp;D Scientist Honeywell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C040E-6AC6-DA3D-3D81-BF75E28C59BC}"/>
              </a:ext>
            </a:extLst>
          </p:cNvPr>
          <p:cNvSpPr txBox="1"/>
          <p:nvPr/>
        </p:nvSpPr>
        <p:spPr>
          <a:xfrm>
            <a:off x="6032508" y="6365557"/>
            <a:ext cx="13497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Pallavi Saha, Postdoc,  BNL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87ADA-F2A4-F5C8-B17D-715059618F7B}"/>
              </a:ext>
            </a:extLst>
          </p:cNvPr>
          <p:cNvSpPr txBox="1"/>
          <p:nvPr/>
        </p:nvSpPr>
        <p:spPr>
          <a:xfrm>
            <a:off x="2318699" y="6340202"/>
            <a:ext cx="20333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Nathan Majernik, Staff Scientist SLAC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E065C7-A45D-92E0-E0CE-15B0224A7B5D}"/>
              </a:ext>
            </a:extLst>
          </p:cNvPr>
          <p:cNvGrpSpPr/>
          <p:nvPr/>
        </p:nvGrpSpPr>
        <p:grpSpPr>
          <a:xfrm>
            <a:off x="9978070" y="1130658"/>
            <a:ext cx="2171685" cy="879039"/>
            <a:chOff x="10154653" y="5454316"/>
            <a:chExt cx="2171685" cy="8790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3DE09-A362-465F-62C1-5AB36A4CCFE8}"/>
                </a:ext>
              </a:extLst>
            </p:cNvPr>
            <p:cNvSpPr txBox="1"/>
            <p:nvPr/>
          </p:nvSpPr>
          <p:spPr>
            <a:xfrm>
              <a:off x="10557905" y="5500000"/>
              <a:ext cx="1768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Academia</a:t>
              </a:r>
            </a:p>
            <a:p>
              <a:r>
                <a:rPr lang="en-US" sz="1600" dirty="0"/>
                <a:t>Industry</a:t>
              </a:r>
            </a:p>
            <a:p>
              <a:r>
                <a:rPr lang="en-US" sz="1600" dirty="0"/>
                <a:t>National Lab/Gov</a:t>
              </a:r>
            </a:p>
          </p:txBody>
        </p:sp>
        <p:sp>
          <p:nvSpPr>
            <p:cNvPr id="14" name="Bevel 13">
              <a:extLst>
                <a:ext uri="{FF2B5EF4-FFF2-40B4-BE49-F238E27FC236}">
                  <a16:creationId xmlns:a16="http://schemas.microsoft.com/office/drawing/2014/main" id="{05CC6A2A-9D6F-4613-748A-BC41B8E0D2B2}"/>
                </a:ext>
              </a:extLst>
            </p:cNvPr>
            <p:cNvSpPr/>
            <p:nvPr/>
          </p:nvSpPr>
          <p:spPr>
            <a:xfrm flipH="1" flipV="1">
              <a:off x="10154653" y="6021093"/>
              <a:ext cx="403252" cy="312262"/>
            </a:xfrm>
            <a:prstGeom prst="bevel">
              <a:avLst/>
            </a:prstGeom>
            <a:solidFill>
              <a:srgbClr val="9214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evel 14">
              <a:extLst>
                <a:ext uri="{FF2B5EF4-FFF2-40B4-BE49-F238E27FC236}">
                  <a16:creationId xmlns:a16="http://schemas.microsoft.com/office/drawing/2014/main" id="{8456967D-B844-FAC1-E16B-720616473DF4}"/>
                </a:ext>
              </a:extLst>
            </p:cNvPr>
            <p:cNvSpPr/>
            <p:nvPr/>
          </p:nvSpPr>
          <p:spPr>
            <a:xfrm flipH="1" flipV="1">
              <a:off x="10158722" y="5701759"/>
              <a:ext cx="403252" cy="312262"/>
            </a:xfrm>
            <a:prstGeom prst="bevel">
              <a:avLst/>
            </a:prstGeom>
            <a:solidFill>
              <a:srgbClr val="F48C00"/>
            </a:solidFill>
            <a:ln>
              <a:solidFill>
                <a:srgbClr val="F4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evel 16">
              <a:extLst>
                <a:ext uri="{FF2B5EF4-FFF2-40B4-BE49-F238E27FC236}">
                  <a16:creationId xmlns:a16="http://schemas.microsoft.com/office/drawing/2014/main" id="{B49637A3-A728-9EFC-46C9-4B9CA58A691F}"/>
                </a:ext>
              </a:extLst>
            </p:cNvPr>
            <p:cNvSpPr/>
            <p:nvPr/>
          </p:nvSpPr>
          <p:spPr>
            <a:xfrm flipH="1" flipV="1">
              <a:off x="10154653" y="5454316"/>
              <a:ext cx="403252" cy="312262"/>
            </a:xfrm>
            <a:prstGeom prst="bevel">
              <a:avLst/>
            </a:prstGeom>
            <a:solidFill>
              <a:srgbClr val="07667C"/>
            </a:solidFill>
            <a:ln>
              <a:solidFill>
                <a:srgbClr val="0766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D2E3F6-9E3E-CBA9-E1A3-4F13CF547D1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913" y="2917280"/>
            <a:ext cx="1054100" cy="1315704"/>
          </a:xfrm>
          <a:prstGeom prst="rect">
            <a:avLst/>
          </a:prstGeom>
        </p:spPr>
      </p:pic>
      <p:pic>
        <p:nvPicPr>
          <p:cNvPr id="2052" name="Picture 4" descr="Chris Knill">
            <a:extLst>
              <a:ext uri="{FF2B5EF4-FFF2-40B4-BE49-F238E27FC236}">
                <a16:creationId xmlns:a16="http://schemas.microsoft.com/office/drawing/2014/main" id="{E5B31EEC-F89D-CE09-A721-DB8BFA82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4535" y="2953540"/>
            <a:ext cx="1006788" cy="1276138"/>
          </a:xfrm>
          <a:prstGeom prst="rect">
            <a:avLst/>
          </a:prstGeom>
          <a:noFill/>
          <a:ln w="76200">
            <a:solidFill>
              <a:srgbClr val="F58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ai-Kwan Bae">
            <a:extLst>
              <a:ext uri="{FF2B5EF4-FFF2-40B4-BE49-F238E27FC236}">
                <a16:creationId xmlns:a16="http://schemas.microsoft.com/office/drawing/2014/main" id="{9F4C9D64-7CF8-FFDE-88FE-5DF3B9BFA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3477" y="3042704"/>
            <a:ext cx="1121253" cy="1245019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athan Majernik">
            <a:extLst>
              <a:ext uri="{FF2B5EF4-FFF2-40B4-BE49-F238E27FC236}">
                <a16:creationId xmlns:a16="http://schemas.microsoft.com/office/drawing/2014/main" id="{D51C0DA4-9E33-D390-A4DD-A1AAFAC2B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8493" y="4937095"/>
            <a:ext cx="1083578" cy="139121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aha Pallavi">
            <a:extLst>
              <a:ext uri="{FF2B5EF4-FFF2-40B4-BE49-F238E27FC236}">
                <a16:creationId xmlns:a16="http://schemas.microsoft.com/office/drawing/2014/main" id="{FED19065-86BF-33CD-7DC8-C1354E90B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8691" y="4924255"/>
            <a:ext cx="1058687" cy="137818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72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17651" y="853440"/>
            <a:ext cx="8071945" cy="561229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Convergence Science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Photoemission sources: a branch of the new discipline, </a:t>
            </a:r>
            <a:r>
              <a:rPr lang="en-US" sz="1800" b="1" dirty="0">
                <a:solidFill>
                  <a:schemeClr val="tx1"/>
                </a:solidFill>
              </a:rPr>
              <a:t>accelerator materials.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Knowledge 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Deeper understanding of fundamental photoemission processes relevant to electron sources</a:t>
            </a:r>
          </a:p>
          <a:p>
            <a:pPr marL="0" indent="0">
              <a:buNone/>
            </a:pPr>
            <a:endParaRPr lang="en-US" sz="1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31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Workforce </a:t>
            </a:r>
          </a:p>
          <a:p>
            <a:pPr marL="342522" marR="0" lvl="0" indent="-34252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several graduate students in the field of accelerator physics (electron sources) – an area of critical need for current and future accelerator projects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1131FF"/>
                </a:solidFill>
              </a:rPr>
              <a:t>Technology and applications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</a:rPr>
              <a:t>By 2026: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Develop and deploy transformative electron source technology for</a:t>
            </a:r>
            <a:r>
              <a:rPr lang="en-US" sz="1800" dirty="0"/>
              <a:t>: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Free Electron Lasers 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Particle colliders Macro-molecule single-shot UED </a:t>
            </a:r>
          </a:p>
          <a:p>
            <a:pPr lvl="1"/>
            <a:r>
              <a:rPr lang="en-US" b="1" dirty="0">
                <a:solidFill>
                  <a:schemeClr val="bg1">
                    <a:lumMod val="25000"/>
                  </a:schemeClr>
                </a:solidFill>
              </a:rPr>
              <a:t>Atomic scale time-resolved electron microscopy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A051FC-C752-41F9-9AFF-D4AF0CEB92C4}"/>
              </a:ext>
            </a:extLst>
          </p:cNvPr>
          <p:cNvSpPr/>
          <p:nvPr/>
        </p:nvSpPr>
        <p:spPr>
          <a:xfrm>
            <a:off x="9743440" y="952314"/>
            <a:ext cx="1936328" cy="1206062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Growing Convergence Research</a:t>
            </a:r>
          </a:p>
          <a:p>
            <a:pPr algn="ctr"/>
            <a:r>
              <a:rPr lang="en-US" sz="18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E60B2D-F402-459C-8055-B54617CDB9CE}"/>
              </a:ext>
            </a:extLst>
          </p:cNvPr>
          <p:cNvSpPr/>
          <p:nvPr/>
        </p:nvSpPr>
        <p:spPr>
          <a:xfrm>
            <a:off x="9916179" y="4281649"/>
            <a:ext cx="1936328" cy="1206062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Understanding the Rules of Life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D32E12-D2E0-4EF1-8154-1222CCC12117}"/>
              </a:ext>
            </a:extLst>
          </p:cNvPr>
          <p:cNvSpPr/>
          <p:nvPr/>
        </p:nvSpPr>
        <p:spPr>
          <a:xfrm>
            <a:off x="9983290" y="5710597"/>
            <a:ext cx="1936328" cy="695916"/>
          </a:xfrm>
          <a:prstGeom prst="roundRect">
            <a:avLst>
              <a:gd name="adj" fmla="val 19802"/>
            </a:avLst>
          </a:prstGeom>
          <a:gradFill flip="none" rotWithShape="1">
            <a:gsLst>
              <a:gs pos="0">
                <a:srgbClr val="00B0F0"/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rgbClr val="1E98A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</a:rPr>
              <a:t>Quantum Leap</a:t>
            </a:r>
          </a:p>
          <a:p>
            <a:pPr algn="ctr"/>
            <a:r>
              <a:rPr lang="en-US" sz="1800" b="1" dirty="0">
                <a:solidFill>
                  <a:schemeClr val="accent1"/>
                </a:solidFill>
              </a:rPr>
              <a:t>NSF Big Idea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F3DB-923D-4514-AA94-32F7F808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2E5E8-2EFA-AC31-EC6E-296B2AA3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7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E996EC-E305-4F85-9A3F-EA0DD4DC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Maximum Beam Brightness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C37B-8040-4A39-AD26-8309B48C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8C9CB7-C9EB-4DDE-9B28-6109D150D3CA}"/>
              </a:ext>
            </a:extLst>
          </p:cNvPr>
          <p:cNvSpPr/>
          <p:nvPr/>
        </p:nvSpPr>
        <p:spPr>
          <a:xfrm>
            <a:off x="1591800" y="388613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1FCCE4-5C53-483D-A0B2-569EF09270E9}"/>
              </a:ext>
            </a:extLst>
          </p:cNvPr>
          <p:cNvSpPr txBox="1"/>
          <p:nvPr/>
        </p:nvSpPr>
        <p:spPr>
          <a:xfrm>
            <a:off x="6487071" y="3342289"/>
            <a:ext cx="6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9D2992-6124-4D24-9688-17CE9AED4839}"/>
              </a:ext>
            </a:extLst>
          </p:cNvPr>
          <p:cNvSpPr/>
          <p:nvPr/>
        </p:nvSpPr>
        <p:spPr>
          <a:xfrm>
            <a:off x="309059" y="5609225"/>
            <a:ext cx="11219392" cy="46166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 Charge? Brightness limited by photocathode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MTE and field gradient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13196B-42D5-4497-80EB-341AEFDF99BF}"/>
              </a:ext>
            </a:extLst>
          </p:cNvPr>
          <p:cNvSpPr txBox="1"/>
          <p:nvPr/>
        </p:nvSpPr>
        <p:spPr>
          <a:xfrm>
            <a:off x="7335397" y="2513054"/>
            <a:ext cx="65" cy="242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5495D2-3850-425F-9B03-22CC4F1EA4F9}"/>
              </a:ext>
            </a:extLst>
          </p:cNvPr>
          <p:cNvSpPr txBox="1"/>
          <p:nvPr/>
        </p:nvSpPr>
        <p:spPr>
          <a:xfrm>
            <a:off x="1857666" y="1273164"/>
            <a:ext cx="270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i="1" baseline="-25000" dirty="0" err="1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800" b="1" dirty="0">
                <a:solidFill>
                  <a:srgbClr val="A2998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(5-100MV/m)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CA5C13-ADC9-4BB8-8B55-321766566467}"/>
              </a:ext>
            </a:extLst>
          </p:cNvPr>
          <p:cNvGrpSpPr/>
          <p:nvPr/>
        </p:nvGrpSpPr>
        <p:grpSpPr>
          <a:xfrm>
            <a:off x="1759758" y="1771665"/>
            <a:ext cx="598352" cy="2694526"/>
            <a:chOff x="609873" y="1433518"/>
            <a:chExt cx="361154" cy="178992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12628C0-7533-4FD0-B86C-2C9D27238890}"/>
                </a:ext>
              </a:extLst>
            </p:cNvPr>
            <p:cNvSpPr/>
            <p:nvPr/>
          </p:nvSpPr>
          <p:spPr>
            <a:xfrm>
              <a:off x="609873" y="1606522"/>
              <a:ext cx="308607" cy="1616923"/>
            </a:xfrm>
            <a:prstGeom prst="rect">
              <a:avLst/>
            </a:prstGeom>
            <a:solidFill>
              <a:srgbClr val="B42D25"/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 extrusionH="2540000"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8519DFD-8FB4-4690-8F2B-189116310B76}"/>
                </a:ext>
              </a:extLst>
            </p:cNvPr>
            <p:cNvSpPr txBox="1"/>
            <p:nvPr/>
          </p:nvSpPr>
          <p:spPr>
            <a:xfrm rot="16200000">
              <a:off x="114837" y="1981931"/>
              <a:ext cx="1404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</a:rPr>
                <a:t>Photocathode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6DFAC53-FFE7-4DE3-A4A0-451EE792F8D8}"/>
              </a:ext>
            </a:extLst>
          </p:cNvPr>
          <p:cNvCxnSpPr/>
          <p:nvPr/>
        </p:nvCxnSpPr>
        <p:spPr>
          <a:xfrm flipV="1">
            <a:off x="2331679" y="2057453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72EC09-6B94-4FB0-A766-7CBE21A5B321}"/>
              </a:ext>
            </a:extLst>
          </p:cNvPr>
          <p:cNvCxnSpPr/>
          <p:nvPr/>
        </p:nvCxnSpPr>
        <p:spPr>
          <a:xfrm flipV="1">
            <a:off x="2331678" y="2524030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2A1DB8-FE09-4619-BAAB-00FED564F8FB}"/>
              </a:ext>
            </a:extLst>
          </p:cNvPr>
          <p:cNvCxnSpPr/>
          <p:nvPr/>
        </p:nvCxnSpPr>
        <p:spPr>
          <a:xfrm flipV="1">
            <a:off x="2309574" y="3488088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EBC089F-4A32-456B-AF77-647DE788C94A}"/>
              </a:ext>
            </a:extLst>
          </p:cNvPr>
          <p:cNvCxnSpPr/>
          <p:nvPr/>
        </p:nvCxnSpPr>
        <p:spPr>
          <a:xfrm flipV="1">
            <a:off x="2297346" y="3863223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3B02F20-189D-4D03-9A74-78271C71072D}"/>
              </a:ext>
            </a:extLst>
          </p:cNvPr>
          <p:cNvCxnSpPr/>
          <p:nvPr/>
        </p:nvCxnSpPr>
        <p:spPr>
          <a:xfrm flipV="1">
            <a:off x="2327612" y="4294714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A34553-7A88-4D47-A886-A8AD55140DAB}"/>
              </a:ext>
            </a:extLst>
          </p:cNvPr>
          <p:cNvCxnSpPr/>
          <p:nvPr/>
        </p:nvCxnSpPr>
        <p:spPr>
          <a:xfrm flipV="1">
            <a:off x="2309576" y="3004529"/>
            <a:ext cx="1682522" cy="28303"/>
          </a:xfrm>
          <a:prstGeom prst="straightConnector1">
            <a:avLst/>
          </a:prstGeom>
          <a:noFill/>
          <a:ln w="25400" cap="flat" cmpd="sng" algn="ctr">
            <a:solidFill>
              <a:srgbClr val="B42D25">
                <a:alpha val="30000"/>
              </a:srgbClr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81F319F-3EF3-4BF5-95DB-6E72A1CA3A61}"/>
              </a:ext>
            </a:extLst>
          </p:cNvPr>
          <p:cNvSpPr txBox="1"/>
          <p:nvPr/>
        </p:nvSpPr>
        <p:spPr>
          <a:xfrm rot="18164141">
            <a:off x="3097175" y="3646542"/>
            <a:ext cx="187851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Laser pulse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1ABE79-C4C1-4B46-A04E-2E0EFE1C4F88}"/>
              </a:ext>
            </a:extLst>
          </p:cNvPr>
          <p:cNvCxnSpPr/>
          <p:nvPr/>
        </p:nvCxnSpPr>
        <p:spPr>
          <a:xfrm>
            <a:off x="1581158" y="2327828"/>
            <a:ext cx="0" cy="1516606"/>
          </a:xfrm>
          <a:prstGeom prst="straightConnector1">
            <a:avLst/>
          </a:prstGeom>
          <a:noFill/>
          <a:ln w="9525" cap="flat" cmpd="sng" algn="ctr">
            <a:solidFill>
              <a:srgbClr val="B42D25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9870FA-2D41-42A7-9319-05DEDDD5BC9A}"/>
                  </a:ext>
                </a:extLst>
              </p:cNvPr>
              <p:cNvSpPr/>
              <p:nvPr/>
            </p:nvSpPr>
            <p:spPr>
              <a:xfrm rot="16200000">
                <a:off x="1087770" y="2855000"/>
                <a:ext cx="579967" cy="461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C9870FA-2D41-42A7-9319-05DEDDD5B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87770" y="2855000"/>
                <a:ext cx="579967" cy="461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reeform 57">
            <a:extLst>
              <a:ext uri="{FF2B5EF4-FFF2-40B4-BE49-F238E27FC236}">
                <a16:creationId xmlns:a16="http://schemas.microsoft.com/office/drawing/2014/main" id="{CEF0FFE1-1BD3-4858-8DA8-C9654B992CD6}"/>
              </a:ext>
            </a:extLst>
          </p:cNvPr>
          <p:cNvSpPr/>
          <p:nvPr/>
        </p:nvSpPr>
        <p:spPr>
          <a:xfrm rot="2456713">
            <a:off x="2116823" y="3856776"/>
            <a:ext cx="1615966" cy="741434"/>
          </a:xfrm>
          <a:custGeom>
            <a:avLst/>
            <a:gdLst>
              <a:gd name="connsiteX0" fmla="*/ 0 w 1720800"/>
              <a:gd name="connsiteY0" fmla="*/ 367200 h 763200"/>
              <a:gd name="connsiteX1" fmla="*/ 129600 w 1720800"/>
              <a:gd name="connsiteY1" fmla="*/ 374400 h 763200"/>
              <a:gd name="connsiteX2" fmla="*/ 237600 w 1720800"/>
              <a:gd name="connsiteY2" fmla="*/ 374400 h 763200"/>
              <a:gd name="connsiteX3" fmla="*/ 331200 w 1720800"/>
              <a:gd name="connsiteY3" fmla="*/ 518400 h 763200"/>
              <a:gd name="connsiteX4" fmla="*/ 417600 w 1720800"/>
              <a:gd name="connsiteY4" fmla="*/ 374400 h 763200"/>
              <a:gd name="connsiteX5" fmla="*/ 482400 w 1720800"/>
              <a:gd name="connsiteY5" fmla="*/ 144000 h 763200"/>
              <a:gd name="connsiteX6" fmla="*/ 583200 w 1720800"/>
              <a:gd name="connsiteY6" fmla="*/ 381600 h 763200"/>
              <a:gd name="connsiteX7" fmla="*/ 698400 w 1720800"/>
              <a:gd name="connsiteY7" fmla="*/ 763200 h 763200"/>
              <a:gd name="connsiteX8" fmla="*/ 784800 w 1720800"/>
              <a:gd name="connsiteY8" fmla="*/ 381600 h 763200"/>
              <a:gd name="connsiteX9" fmla="*/ 842400 w 1720800"/>
              <a:gd name="connsiteY9" fmla="*/ 0 h 763200"/>
              <a:gd name="connsiteX10" fmla="*/ 943200 w 1720800"/>
              <a:gd name="connsiteY10" fmla="*/ 381600 h 763200"/>
              <a:gd name="connsiteX11" fmla="*/ 1044000 w 1720800"/>
              <a:gd name="connsiteY11" fmla="*/ 669600 h 763200"/>
              <a:gd name="connsiteX12" fmla="*/ 1152000 w 1720800"/>
              <a:gd name="connsiteY12" fmla="*/ 374400 h 763200"/>
              <a:gd name="connsiteX13" fmla="*/ 1260000 w 1720800"/>
              <a:gd name="connsiteY13" fmla="*/ 237600 h 763200"/>
              <a:gd name="connsiteX14" fmla="*/ 1332000 w 1720800"/>
              <a:gd name="connsiteY14" fmla="*/ 374400 h 763200"/>
              <a:gd name="connsiteX15" fmla="*/ 1396800 w 1720800"/>
              <a:gd name="connsiteY15" fmla="*/ 504000 h 763200"/>
              <a:gd name="connsiteX16" fmla="*/ 1461600 w 1720800"/>
              <a:gd name="connsiteY16" fmla="*/ 374400 h 763200"/>
              <a:gd name="connsiteX17" fmla="*/ 1612800 w 1720800"/>
              <a:gd name="connsiteY17" fmla="*/ 374400 h 763200"/>
              <a:gd name="connsiteX18" fmla="*/ 1720800 w 1720800"/>
              <a:gd name="connsiteY18" fmla="*/ 367200 h 7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0800" h="763200">
                <a:moveTo>
                  <a:pt x="0" y="367200"/>
                </a:moveTo>
                <a:cubicBezTo>
                  <a:pt x="45000" y="370200"/>
                  <a:pt x="90000" y="373200"/>
                  <a:pt x="129600" y="374400"/>
                </a:cubicBezTo>
                <a:cubicBezTo>
                  <a:pt x="169200" y="375600"/>
                  <a:pt x="204000" y="350400"/>
                  <a:pt x="237600" y="374400"/>
                </a:cubicBezTo>
                <a:cubicBezTo>
                  <a:pt x="271200" y="398400"/>
                  <a:pt x="301200" y="518400"/>
                  <a:pt x="331200" y="518400"/>
                </a:cubicBezTo>
                <a:cubicBezTo>
                  <a:pt x="361200" y="518400"/>
                  <a:pt x="392400" y="436800"/>
                  <a:pt x="417600" y="374400"/>
                </a:cubicBezTo>
                <a:cubicBezTo>
                  <a:pt x="442800" y="312000"/>
                  <a:pt x="454800" y="142800"/>
                  <a:pt x="482400" y="144000"/>
                </a:cubicBezTo>
                <a:cubicBezTo>
                  <a:pt x="510000" y="145200"/>
                  <a:pt x="547200" y="278400"/>
                  <a:pt x="583200" y="381600"/>
                </a:cubicBezTo>
                <a:cubicBezTo>
                  <a:pt x="619200" y="484800"/>
                  <a:pt x="664800" y="763200"/>
                  <a:pt x="698400" y="763200"/>
                </a:cubicBezTo>
                <a:cubicBezTo>
                  <a:pt x="732000" y="763200"/>
                  <a:pt x="760800" y="508800"/>
                  <a:pt x="784800" y="381600"/>
                </a:cubicBezTo>
                <a:cubicBezTo>
                  <a:pt x="808800" y="254400"/>
                  <a:pt x="816000" y="0"/>
                  <a:pt x="842400" y="0"/>
                </a:cubicBezTo>
                <a:cubicBezTo>
                  <a:pt x="868800" y="0"/>
                  <a:pt x="909600" y="270000"/>
                  <a:pt x="943200" y="381600"/>
                </a:cubicBezTo>
                <a:cubicBezTo>
                  <a:pt x="976800" y="493200"/>
                  <a:pt x="1009200" y="670800"/>
                  <a:pt x="1044000" y="669600"/>
                </a:cubicBezTo>
                <a:cubicBezTo>
                  <a:pt x="1078800" y="668400"/>
                  <a:pt x="1116000" y="446400"/>
                  <a:pt x="1152000" y="374400"/>
                </a:cubicBezTo>
                <a:cubicBezTo>
                  <a:pt x="1188000" y="302400"/>
                  <a:pt x="1230000" y="237600"/>
                  <a:pt x="1260000" y="237600"/>
                </a:cubicBezTo>
                <a:cubicBezTo>
                  <a:pt x="1290000" y="237600"/>
                  <a:pt x="1309200" y="330000"/>
                  <a:pt x="1332000" y="374400"/>
                </a:cubicBezTo>
                <a:cubicBezTo>
                  <a:pt x="1354800" y="418800"/>
                  <a:pt x="1375200" y="504000"/>
                  <a:pt x="1396800" y="504000"/>
                </a:cubicBezTo>
                <a:cubicBezTo>
                  <a:pt x="1418400" y="504000"/>
                  <a:pt x="1425600" y="396000"/>
                  <a:pt x="1461600" y="374400"/>
                </a:cubicBezTo>
                <a:cubicBezTo>
                  <a:pt x="1497600" y="352800"/>
                  <a:pt x="1569600" y="375600"/>
                  <a:pt x="1612800" y="374400"/>
                </a:cubicBezTo>
                <a:cubicBezTo>
                  <a:pt x="1656000" y="373200"/>
                  <a:pt x="1688400" y="370200"/>
                  <a:pt x="1720800" y="367200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headEnd type="arrow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Freeform 58">
            <a:extLst>
              <a:ext uri="{FF2B5EF4-FFF2-40B4-BE49-F238E27FC236}">
                <a16:creationId xmlns:a16="http://schemas.microsoft.com/office/drawing/2014/main" id="{4EB85EEB-2491-45AC-AA27-2E866FB561D2}"/>
              </a:ext>
            </a:extLst>
          </p:cNvPr>
          <p:cNvSpPr/>
          <p:nvPr/>
        </p:nvSpPr>
        <p:spPr>
          <a:xfrm rot="2456713">
            <a:off x="2123147" y="2553493"/>
            <a:ext cx="1615966" cy="741434"/>
          </a:xfrm>
          <a:custGeom>
            <a:avLst/>
            <a:gdLst>
              <a:gd name="connsiteX0" fmla="*/ 0 w 1720800"/>
              <a:gd name="connsiteY0" fmla="*/ 367200 h 763200"/>
              <a:gd name="connsiteX1" fmla="*/ 129600 w 1720800"/>
              <a:gd name="connsiteY1" fmla="*/ 374400 h 763200"/>
              <a:gd name="connsiteX2" fmla="*/ 237600 w 1720800"/>
              <a:gd name="connsiteY2" fmla="*/ 374400 h 763200"/>
              <a:gd name="connsiteX3" fmla="*/ 331200 w 1720800"/>
              <a:gd name="connsiteY3" fmla="*/ 518400 h 763200"/>
              <a:gd name="connsiteX4" fmla="*/ 417600 w 1720800"/>
              <a:gd name="connsiteY4" fmla="*/ 374400 h 763200"/>
              <a:gd name="connsiteX5" fmla="*/ 482400 w 1720800"/>
              <a:gd name="connsiteY5" fmla="*/ 144000 h 763200"/>
              <a:gd name="connsiteX6" fmla="*/ 583200 w 1720800"/>
              <a:gd name="connsiteY6" fmla="*/ 381600 h 763200"/>
              <a:gd name="connsiteX7" fmla="*/ 698400 w 1720800"/>
              <a:gd name="connsiteY7" fmla="*/ 763200 h 763200"/>
              <a:gd name="connsiteX8" fmla="*/ 784800 w 1720800"/>
              <a:gd name="connsiteY8" fmla="*/ 381600 h 763200"/>
              <a:gd name="connsiteX9" fmla="*/ 842400 w 1720800"/>
              <a:gd name="connsiteY9" fmla="*/ 0 h 763200"/>
              <a:gd name="connsiteX10" fmla="*/ 943200 w 1720800"/>
              <a:gd name="connsiteY10" fmla="*/ 381600 h 763200"/>
              <a:gd name="connsiteX11" fmla="*/ 1044000 w 1720800"/>
              <a:gd name="connsiteY11" fmla="*/ 669600 h 763200"/>
              <a:gd name="connsiteX12" fmla="*/ 1152000 w 1720800"/>
              <a:gd name="connsiteY12" fmla="*/ 374400 h 763200"/>
              <a:gd name="connsiteX13" fmla="*/ 1260000 w 1720800"/>
              <a:gd name="connsiteY13" fmla="*/ 237600 h 763200"/>
              <a:gd name="connsiteX14" fmla="*/ 1332000 w 1720800"/>
              <a:gd name="connsiteY14" fmla="*/ 374400 h 763200"/>
              <a:gd name="connsiteX15" fmla="*/ 1396800 w 1720800"/>
              <a:gd name="connsiteY15" fmla="*/ 504000 h 763200"/>
              <a:gd name="connsiteX16" fmla="*/ 1461600 w 1720800"/>
              <a:gd name="connsiteY16" fmla="*/ 374400 h 763200"/>
              <a:gd name="connsiteX17" fmla="*/ 1612800 w 1720800"/>
              <a:gd name="connsiteY17" fmla="*/ 374400 h 763200"/>
              <a:gd name="connsiteX18" fmla="*/ 1720800 w 1720800"/>
              <a:gd name="connsiteY18" fmla="*/ 367200 h 7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20800" h="763200">
                <a:moveTo>
                  <a:pt x="0" y="367200"/>
                </a:moveTo>
                <a:cubicBezTo>
                  <a:pt x="45000" y="370200"/>
                  <a:pt x="90000" y="373200"/>
                  <a:pt x="129600" y="374400"/>
                </a:cubicBezTo>
                <a:cubicBezTo>
                  <a:pt x="169200" y="375600"/>
                  <a:pt x="204000" y="350400"/>
                  <a:pt x="237600" y="374400"/>
                </a:cubicBezTo>
                <a:cubicBezTo>
                  <a:pt x="271200" y="398400"/>
                  <a:pt x="301200" y="518400"/>
                  <a:pt x="331200" y="518400"/>
                </a:cubicBezTo>
                <a:cubicBezTo>
                  <a:pt x="361200" y="518400"/>
                  <a:pt x="392400" y="436800"/>
                  <a:pt x="417600" y="374400"/>
                </a:cubicBezTo>
                <a:cubicBezTo>
                  <a:pt x="442800" y="312000"/>
                  <a:pt x="454800" y="142800"/>
                  <a:pt x="482400" y="144000"/>
                </a:cubicBezTo>
                <a:cubicBezTo>
                  <a:pt x="510000" y="145200"/>
                  <a:pt x="547200" y="278400"/>
                  <a:pt x="583200" y="381600"/>
                </a:cubicBezTo>
                <a:cubicBezTo>
                  <a:pt x="619200" y="484800"/>
                  <a:pt x="664800" y="763200"/>
                  <a:pt x="698400" y="763200"/>
                </a:cubicBezTo>
                <a:cubicBezTo>
                  <a:pt x="732000" y="763200"/>
                  <a:pt x="760800" y="508800"/>
                  <a:pt x="784800" y="381600"/>
                </a:cubicBezTo>
                <a:cubicBezTo>
                  <a:pt x="808800" y="254400"/>
                  <a:pt x="816000" y="0"/>
                  <a:pt x="842400" y="0"/>
                </a:cubicBezTo>
                <a:cubicBezTo>
                  <a:pt x="868800" y="0"/>
                  <a:pt x="909600" y="270000"/>
                  <a:pt x="943200" y="381600"/>
                </a:cubicBezTo>
                <a:cubicBezTo>
                  <a:pt x="976800" y="493200"/>
                  <a:pt x="1009200" y="670800"/>
                  <a:pt x="1044000" y="669600"/>
                </a:cubicBezTo>
                <a:cubicBezTo>
                  <a:pt x="1078800" y="668400"/>
                  <a:pt x="1116000" y="446400"/>
                  <a:pt x="1152000" y="374400"/>
                </a:cubicBezTo>
                <a:cubicBezTo>
                  <a:pt x="1188000" y="302400"/>
                  <a:pt x="1230000" y="237600"/>
                  <a:pt x="1260000" y="237600"/>
                </a:cubicBezTo>
                <a:cubicBezTo>
                  <a:pt x="1290000" y="237600"/>
                  <a:pt x="1309200" y="330000"/>
                  <a:pt x="1332000" y="374400"/>
                </a:cubicBezTo>
                <a:cubicBezTo>
                  <a:pt x="1354800" y="418800"/>
                  <a:pt x="1375200" y="504000"/>
                  <a:pt x="1396800" y="504000"/>
                </a:cubicBezTo>
                <a:cubicBezTo>
                  <a:pt x="1418400" y="504000"/>
                  <a:pt x="1425600" y="396000"/>
                  <a:pt x="1461600" y="374400"/>
                </a:cubicBezTo>
                <a:cubicBezTo>
                  <a:pt x="1497600" y="352800"/>
                  <a:pt x="1569600" y="375600"/>
                  <a:pt x="1612800" y="374400"/>
                </a:cubicBezTo>
                <a:cubicBezTo>
                  <a:pt x="1656000" y="373200"/>
                  <a:pt x="1688400" y="370200"/>
                  <a:pt x="1720800" y="367200"/>
                </a:cubicBezTo>
              </a:path>
            </a:pathLst>
          </a:custGeom>
          <a:noFill/>
          <a:ln w="25400" cap="flat" cmpd="sng" algn="ctr">
            <a:solidFill>
              <a:srgbClr val="00B050"/>
            </a:solidFill>
            <a:prstDash val="solid"/>
            <a:headEnd type="arrow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05E3BB0-93AC-4978-BD89-3F592CE7CF87}"/>
                  </a:ext>
                </a:extLst>
              </p:cNvPr>
              <p:cNvSpPr txBox="1"/>
              <p:nvPr/>
            </p:nvSpPr>
            <p:spPr>
              <a:xfrm>
                <a:off x="5918756" y="3782454"/>
                <a:ext cx="21607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sngStrike" kern="0" cap="none" spc="0" normalizeH="0" baseline="0" noProof="0" dirty="0">
                    <a:ln>
                      <a:noFill/>
                    </a:ln>
                    <a:solidFill>
                      <a:srgbClr val="FFFFFE"/>
                    </a:solidFill>
                    <a:effectLst/>
                    <a:uLnTx/>
                    <a:uFillTx/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sng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sng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0" lang="en-US" sz="2800" b="0" i="1" u="none" strike="sng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kumimoji="0" lang="en-US" sz="2800" b="0" i="0" u="none" strike="sng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05E3BB0-93AC-4978-BD89-3F592CE7C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56" y="3782454"/>
                <a:ext cx="2160719" cy="523220"/>
              </a:xfrm>
              <a:prstGeom prst="rect">
                <a:avLst/>
              </a:prstGeom>
              <a:blipFill>
                <a:blip r:embed="rId4"/>
                <a:stretch>
                  <a:fillRect l="-593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1FA89E82-ED80-4EEE-9454-50717359FC63}"/>
              </a:ext>
            </a:extLst>
          </p:cNvPr>
          <p:cNvSpPr/>
          <p:nvPr/>
        </p:nvSpPr>
        <p:spPr>
          <a:xfrm>
            <a:off x="8600669" y="965537"/>
            <a:ext cx="186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I. </a:t>
            </a:r>
            <a:r>
              <a:rPr lang="en-US" sz="1000" dirty="0" err="1">
                <a:solidFill>
                  <a:srgbClr val="4C4D52"/>
                </a:solidFill>
                <a:cs typeface="Times New Roman" panose="02020603050405020304" pitchFamily="18" charset="0"/>
              </a:rPr>
              <a:t>Bazarov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 </a:t>
            </a:r>
            <a:r>
              <a:rPr lang="en-US" sz="1000" i="1" dirty="0">
                <a:solidFill>
                  <a:srgbClr val="4C4D52"/>
                </a:solidFill>
                <a:cs typeface="Times New Roman" panose="02020603050405020304" pitchFamily="18" charset="0"/>
              </a:rPr>
              <a:t>et al.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, Phys. Rev. Lett. </a:t>
            </a:r>
            <a:r>
              <a:rPr lang="en-US" sz="1000" b="1" dirty="0">
                <a:solidFill>
                  <a:srgbClr val="4C4D52"/>
                </a:solidFill>
                <a:cs typeface="Times New Roman" panose="02020603050405020304" pitchFamily="18" charset="0"/>
              </a:rPr>
              <a:t>102</a:t>
            </a:r>
            <a:r>
              <a:rPr lang="en-US" sz="1000" dirty="0">
                <a:solidFill>
                  <a:srgbClr val="4C4D52"/>
                </a:solidFill>
                <a:cs typeface="Times New Roman" panose="02020603050405020304" pitchFamily="18" charset="0"/>
              </a:rPr>
              <a:t>, 104801 (2009)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E47A857-B482-43F4-BA35-294206797B7D}"/>
              </a:ext>
            </a:extLst>
          </p:cNvPr>
          <p:cNvSpPr/>
          <p:nvPr/>
        </p:nvSpPr>
        <p:spPr>
          <a:xfrm>
            <a:off x="2296242" y="2349373"/>
            <a:ext cx="348018" cy="1686169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34E3636-428B-4984-8EED-55BBC80024CA}"/>
              </a:ext>
            </a:extLst>
          </p:cNvPr>
          <p:cNvSpPr/>
          <p:nvPr/>
        </p:nvSpPr>
        <p:spPr>
          <a:xfrm>
            <a:off x="5276982" y="2270973"/>
            <a:ext cx="5069541" cy="1792791"/>
          </a:xfrm>
          <a:prstGeom prst="rect">
            <a:avLst/>
          </a:prstGeom>
          <a:solidFill>
            <a:srgbClr val="FFFFF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8ACBD68-10E0-4B9B-A080-CF9005962507}"/>
                  </a:ext>
                </a:extLst>
              </p:cNvPr>
              <p:cNvSpPr/>
              <p:nvPr/>
            </p:nvSpPr>
            <p:spPr>
              <a:xfrm>
                <a:off x="4858754" y="2478903"/>
                <a:ext cx="6305603" cy="1901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                     </m:t>
                        </m:r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𝑏𝑢𝑛𝑐h</m:t>
                        </m:r>
                      </m:sub>
                    </m:sSub>
                    <m:r>
                      <a:rPr lang="en-US" sz="1800" i="1" kern="0">
                        <a:solidFill>
                          <a:srgbClr val="4C4D5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180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800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1800" i="1" ker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b="0" i="1" kern="0" smtClean="0">
                            <a:solidFill>
                              <a:srgbClr val="4C4D52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r>
                      <a:rPr lang="en-US" sz="1800" b="0" i="1" kern="0" smtClean="0">
                        <a:solidFill>
                          <a:srgbClr val="4C4D5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   (charge density limitation)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ad>
                      <m:radPr>
                        <m:degHide m:val="on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kumimoji="0" lang="en-US" sz="1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MTE</m:t>
                            </m:r>
                          </m:num>
                          <m:den>
                            <m:sSub>
                              <m:sSubPr>
                                <m:ctrlP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1800" b="0" i="1" u="none" strike="noStrike" kern="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C4D52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nor/>
                          </m:rPr>
                          <a:rPr kumimoji="0" lang="en-US" sz="1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</a:rPr>
                          <m:t> </m:t>
                        </m:r>
                      </m:e>
                    </m:rad>
                  </m:oMath>
                </a14:m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                                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</m:t>
                    </m:r>
                    <m:r>
                      <m:rPr>
                        <m:sty m:val="p"/>
                      </m:rPr>
                      <a: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MTE</m:t>
                    </m:r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rPr>
                  <a:t>&gt;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8ACBD68-10E0-4B9B-A080-CF90059625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754" y="2478903"/>
                <a:ext cx="6305603" cy="1901803"/>
              </a:xfrm>
              <a:prstGeom prst="rect">
                <a:avLst/>
              </a:prstGeom>
              <a:blipFill>
                <a:blip r:embed="rId5"/>
                <a:stretch>
                  <a:fillRect t="-1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EBF9AA-927E-4AA9-A220-B5A11C14086C}"/>
                  </a:ext>
                </a:extLst>
              </p:cNvPr>
              <p:cNvSpPr/>
              <p:nvPr/>
            </p:nvSpPr>
            <p:spPr>
              <a:xfrm>
                <a:off x="6293722" y="1509912"/>
                <a:ext cx="3036060" cy="738600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kumimoji="0" lang="en-US" sz="20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4C4D5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4C4D5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𝒃𝒖𝒏𝒄𝒉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kumimoji="0" lang="en-US" sz="20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C4D5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7EBF9AA-927E-4AA9-A220-B5A11C1408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722" y="1509912"/>
                <a:ext cx="3036060" cy="738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F0F5B6-A49F-4BAF-B52A-4E26B5FBEAC7}"/>
                  </a:ext>
                </a:extLst>
              </p:cNvPr>
              <p:cNvSpPr/>
              <p:nvPr/>
            </p:nvSpPr>
            <p:spPr>
              <a:xfrm>
                <a:off x="6408534" y="4777956"/>
                <a:ext cx="3036060" cy="698396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kumimoji="0" lang="en-US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kumimoji="0" lang="en-US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𝒃𝒖𝒏𝒄𝒉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0" lang="en-US" sz="24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en-US" sz="24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kumimoji="0" lang="en-US" sz="24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  <m:sup>
                            <m:r>
                              <a:rPr kumimoji="0" lang="en-US" sz="24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C4D5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</m:oMath>
                </a14:m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C4D5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kumimoji="0" lang="en-US" sz="24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1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400" b="1" i="1" kern="0">
                                    <a:solidFill>
                                      <a:srgbClr val="4C4D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kern="0">
                                    <a:solidFill>
                                      <a:srgbClr val="4C4D5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1" i="1" kern="0">
                                    <a:solidFill>
                                      <a:srgbClr val="4C4D52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2400" b="1" i="1" kern="0">
                                    <a:solidFill>
                                      <a:srgbClr val="4C4D52"/>
                                    </a:solidFill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sub>
                            </m:sSub>
                            <m:r>
                              <a:rPr lang="en-US" sz="2400" b="1" i="1" ker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b="1" i="1" kern="0" smtClea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400" b="1" i="1" kern="0" smtClea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 b="1" i="1" kern="0" smtClean="0">
                                <a:solidFill>
                                  <a:srgbClr val="4C4D52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</m:num>
                      <m:den>
                        <m:r>
                          <a:rPr kumimoji="0" lang="en-US" sz="24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C4D5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𝐌𝐓𝐄</m:t>
                        </m:r>
                      </m:den>
                    </m:f>
                  </m:oMath>
                </a14:m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F0F5B6-A49F-4BAF-B52A-4E26B5FBE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534" y="4777956"/>
                <a:ext cx="3036060" cy="6983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4A9EA10C-55B6-440F-85EF-A65D56E7C28F}"/>
              </a:ext>
            </a:extLst>
          </p:cNvPr>
          <p:cNvSpPr txBox="1"/>
          <p:nvPr/>
        </p:nvSpPr>
        <p:spPr>
          <a:xfrm>
            <a:off x="720817" y="4997715"/>
            <a:ext cx="51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Typical MTE used in photoinjectors is ~500 meV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86199B-D963-485E-9D1E-A42F61213718}"/>
              </a:ext>
            </a:extLst>
          </p:cNvPr>
          <p:cNvSpPr/>
          <p:nvPr/>
        </p:nvSpPr>
        <p:spPr>
          <a:xfrm>
            <a:off x="6399408" y="4308087"/>
            <a:ext cx="3560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MTE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sym typeface="Wingdings" panose="05000000000000000000" pitchFamily="2" charset="2"/>
              </a:rPr>
              <a:t> Mean Transverse Energy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D0D4D20-EF0C-4EE5-8D9C-5C6788EC7FDC}"/>
              </a:ext>
            </a:extLst>
          </p:cNvPr>
          <p:cNvCxnSpPr>
            <a:cxnSpLocks/>
          </p:cNvCxnSpPr>
          <p:nvPr/>
        </p:nvCxnSpPr>
        <p:spPr>
          <a:xfrm flipH="1" flipV="1">
            <a:off x="6690311" y="2340554"/>
            <a:ext cx="299173" cy="273389"/>
          </a:xfrm>
          <a:prstGeom prst="straightConnector1">
            <a:avLst/>
          </a:prstGeom>
          <a:noFill/>
          <a:ln w="9525" cap="flat" cmpd="sng" algn="ctr">
            <a:solidFill>
              <a:srgbClr val="B42D25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3029417-50B0-4C99-B049-501F47C62CFF}"/>
              </a:ext>
            </a:extLst>
          </p:cNvPr>
          <p:cNvSpPr txBox="1"/>
          <p:nvPr/>
        </p:nvSpPr>
        <p:spPr>
          <a:xfrm>
            <a:off x="5390348" y="2122993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</a:rPr>
              <a:t>Laser spot size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011CB-2C66-E1F2-A28B-641459D9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B09EF-0F17-2F0A-6397-3411B30372D9}"/>
              </a:ext>
            </a:extLst>
          </p:cNvPr>
          <p:cNvSpPr/>
          <p:nvPr/>
        </p:nvSpPr>
        <p:spPr>
          <a:xfrm>
            <a:off x="1164586" y="6159702"/>
            <a:ext cx="9840045" cy="46166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space </a:t>
            </a:r>
            <a:r>
              <a:rPr lang="en-US" sz="2400" b="1" kern="0" dirty="0">
                <a:solidFill>
                  <a:srgbClr val="4C4D52"/>
                </a:solidFill>
                <a:latin typeface="Arial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harge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Brightness limited by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MTE and source size.</a:t>
            </a:r>
          </a:p>
        </p:txBody>
      </p:sp>
    </p:spTree>
    <p:extLst>
      <p:ext uri="{BB962C8B-B14F-4D97-AF65-F5344CB8AC3E}">
        <p14:creationId xmlns:p14="http://schemas.microsoft.com/office/powerpoint/2010/main" val="14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0.51875 0.0009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3" grpId="0"/>
      <p:bldP spid="54" grpId="0" animBg="1"/>
      <p:bldP spid="55" grpId="0" animBg="1"/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8246C-0A94-4CF6-91A8-F4B5F40D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MTE limited by?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F33C0-DC35-458C-81B4-4644C6CC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53FFFA-0373-43D8-AD6A-5C98FE39C080}"/>
              </a:ext>
            </a:extLst>
          </p:cNvPr>
          <p:cNvGrpSpPr/>
          <p:nvPr/>
        </p:nvGrpSpPr>
        <p:grpSpPr>
          <a:xfrm>
            <a:off x="1894326" y="841525"/>
            <a:ext cx="8607905" cy="5274217"/>
            <a:chOff x="1894326" y="841525"/>
            <a:chExt cx="8607905" cy="527421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CAE378-789B-4CE7-B279-F62AF7916816}"/>
                </a:ext>
              </a:extLst>
            </p:cNvPr>
            <p:cNvSpPr/>
            <p:nvPr/>
          </p:nvSpPr>
          <p:spPr>
            <a:xfrm>
              <a:off x="4770605" y="2872218"/>
              <a:ext cx="2680138" cy="1342171"/>
            </a:xfrm>
            <a:prstGeom prst="ellipse">
              <a:avLst/>
            </a:prstGeom>
            <a:solidFill>
              <a:srgbClr val="B42D25"/>
            </a:solid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CBB discovers factors affecting MTE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7D21C97-FDED-4800-A947-45A9F8017B68}"/>
                </a:ext>
              </a:extLst>
            </p:cNvPr>
            <p:cNvSpPr/>
            <p:nvPr/>
          </p:nvSpPr>
          <p:spPr>
            <a:xfrm>
              <a:off x="6809762" y="4406652"/>
              <a:ext cx="1981200" cy="1182413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C176F2-554A-4CF3-B11D-0A4183AF36DA}"/>
                </a:ext>
              </a:extLst>
            </p:cNvPr>
            <p:cNvSpPr/>
            <p:nvPr/>
          </p:nvSpPr>
          <p:spPr>
            <a:xfrm>
              <a:off x="5149881" y="1209372"/>
              <a:ext cx="1981200" cy="1182413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A773C3-2DDB-46F5-8609-E9BF765210F1}"/>
                </a:ext>
              </a:extLst>
            </p:cNvPr>
            <p:cNvSpPr/>
            <p:nvPr/>
          </p:nvSpPr>
          <p:spPr>
            <a:xfrm>
              <a:off x="8040712" y="2326898"/>
              <a:ext cx="1981200" cy="118241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B7E993-2051-46A5-8970-AA1669D58861}"/>
                </a:ext>
              </a:extLst>
            </p:cNvPr>
            <p:cNvSpPr/>
            <p:nvPr/>
          </p:nvSpPr>
          <p:spPr>
            <a:xfrm>
              <a:off x="3320326" y="4390886"/>
              <a:ext cx="1981200" cy="1182413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0F643AD-8258-468C-99C1-AF25726ABC80}"/>
                </a:ext>
              </a:extLst>
            </p:cNvPr>
            <p:cNvSpPr/>
            <p:nvPr/>
          </p:nvSpPr>
          <p:spPr>
            <a:xfrm>
              <a:off x="2303832" y="2317829"/>
              <a:ext cx="2099440" cy="1182413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25400" cap="flat" cmpd="sng" algn="ctr">
              <a:solidFill>
                <a:srgbClr val="B42D2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23F241-CFE7-4ABF-9A46-986A89EC534F}"/>
                </a:ext>
              </a:extLst>
            </p:cNvPr>
            <p:cNvSpPr/>
            <p:nvPr/>
          </p:nvSpPr>
          <p:spPr>
            <a:xfrm>
              <a:off x="4660948" y="2364460"/>
              <a:ext cx="306639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Emit close to threshold and minimize temperature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E8C0EAE-39B8-4F4E-8381-12CC874BEA81}"/>
                </a:ext>
              </a:extLst>
            </p:cNvPr>
            <p:cNvSpPr/>
            <p:nvPr/>
          </p:nvSpPr>
          <p:spPr>
            <a:xfrm>
              <a:off x="8174899" y="3480237"/>
              <a:ext cx="18551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atomically smooth surfaces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4F29F9-033D-448F-A691-4DEA69F498C6}"/>
                </a:ext>
              </a:extLst>
            </p:cNvPr>
            <p:cNvSpPr/>
            <p:nvPr/>
          </p:nvSpPr>
          <p:spPr>
            <a:xfrm>
              <a:off x="2303832" y="3494116"/>
              <a:ext cx="20994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high quantum efficiency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DD7928-DCE5-4762-8D86-68D4D54DA3B8}"/>
                </a:ext>
              </a:extLst>
            </p:cNvPr>
            <p:cNvSpPr/>
            <p:nvPr/>
          </p:nvSpPr>
          <p:spPr>
            <a:xfrm>
              <a:off x="6482333" y="5566481"/>
              <a:ext cx="26801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low transverse momentum states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F3B4E7-EEBF-4592-A98B-5DED8C92461C}"/>
                </a:ext>
              </a:extLst>
            </p:cNvPr>
            <p:cNvSpPr/>
            <p:nvPr/>
          </p:nvSpPr>
          <p:spPr>
            <a:xfrm>
              <a:off x="6904593" y="4065998"/>
              <a:ext cx="18517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Band Structure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C568A4-C24F-4EA6-8E84-02367CEEA07D}"/>
                </a:ext>
              </a:extLst>
            </p:cNvPr>
            <p:cNvSpPr/>
            <p:nvPr/>
          </p:nvSpPr>
          <p:spPr>
            <a:xfrm>
              <a:off x="2997368" y="4037347"/>
              <a:ext cx="25955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Many-body Scattering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B3262D5-828B-4676-AEEF-6DAD2BB3E515}"/>
                </a:ext>
              </a:extLst>
            </p:cNvPr>
            <p:cNvSpPr/>
            <p:nvPr/>
          </p:nvSpPr>
          <p:spPr>
            <a:xfrm>
              <a:off x="1894326" y="1974294"/>
              <a:ext cx="31213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Non-linear Photoemission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56EB22-6CE5-4462-8376-DBD60370DA36}"/>
                </a:ext>
              </a:extLst>
            </p:cNvPr>
            <p:cNvSpPr txBox="1"/>
            <p:nvPr/>
          </p:nvSpPr>
          <p:spPr>
            <a:xfrm>
              <a:off x="5227410" y="841525"/>
              <a:ext cx="182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Excess Energy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70C6344-BF88-4D7B-A41F-49E67B090728}"/>
                </a:ext>
              </a:extLst>
            </p:cNvPr>
            <p:cNvSpPr/>
            <p:nvPr/>
          </p:nvSpPr>
          <p:spPr>
            <a:xfrm>
              <a:off x="7560400" y="1987523"/>
              <a:ext cx="2941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2D25"/>
                  </a:solidFill>
                  <a:effectLst/>
                  <a:uLnTx/>
                  <a:uFillTx/>
                </a:rPr>
                <a:t>Surface Non-uniformities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9CF5204-B7AA-499D-9FEC-5193D94886B9}"/>
                </a:ext>
              </a:extLst>
            </p:cNvPr>
            <p:cNvSpPr/>
            <p:nvPr/>
          </p:nvSpPr>
          <p:spPr>
            <a:xfrm>
              <a:off x="2878306" y="5592522"/>
              <a:ext cx="31773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</a:rPr>
                <a:t>Need small cross-section of electron-phonon-photon interactions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2B8AD-9186-41D1-8A9C-E1FAE5EBD2E0}"/>
              </a:ext>
            </a:extLst>
          </p:cNvPr>
          <p:cNvSpPr/>
          <p:nvPr/>
        </p:nvSpPr>
        <p:spPr>
          <a:xfrm>
            <a:off x="1513725" y="6115742"/>
            <a:ext cx="9052304" cy="461665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materials that satisfy all these criteria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E7D4F3-AEF5-4296-A090-12C7413C4E65}"/>
              </a:ext>
            </a:extLst>
          </p:cNvPr>
          <p:cNvSpPr txBox="1"/>
          <p:nvPr/>
        </p:nvSpPr>
        <p:spPr>
          <a:xfrm>
            <a:off x="224080" y="910031"/>
            <a:ext cx="47477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000" b="0" dirty="0">
                <a:effectLst/>
                <a:latin typeface="+mj-lt"/>
              </a:rPr>
              <a:t>P. Musumeci et al. Nucl. Instrum. Meth. A, 907, 209 (2018)</a:t>
            </a:r>
            <a:endParaRPr lang="fr-FR" sz="10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b="0" dirty="0" err="1">
                <a:effectLst/>
                <a:latin typeface="+mj-lt"/>
              </a:rPr>
              <a:t>Bae</a:t>
            </a:r>
            <a:r>
              <a:rPr lang="fr-FR" sz="1000" b="0" dirty="0">
                <a:effectLst/>
                <a:latin typeface="+mj-lt"/>
              </a:rPr>
              <a:t> et al. Jour. </a:t>
            </a:r>
            <a:r>
              <a:rPr lang="fr-FR" sz="1000" b="0" dirty="0" err="1">
                <a:effectLst/>
                <a:latin typeface="+mj-lt"/>
              </a:rPr>
              <a:t>Appl</a:t>
            </a:r>
            <a:r>
              <a:rPr lang="fr-FR" sz="1000" b="0" dirty="0">
                <a:effectLst/>
                <a:latin typeface="+mj-lt"/>
              </a:rPr>
              <a:t>. Phys., 124,. 244903, </a:t>
            </a:r>
            <a:r>
              <a:rPr lang="fr-FR" sz="1000" dirty="0">
                <a:latin typeface="+mj-lt"/>
              </a:rPr>
              <a:t>(</a:t>
            </a:r>
            <a:r>
              <a:rPr lang="fr-FR" sz="1000" b="0" dirty="0">
                <a:effectLst/>
                <a:latin typeface="+mj-lt"/>
              </a:rPr>
              <a:t>2018)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Nangoi et al Phys. Rev. B 104, 115132 (2021)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70362-D82F-CF05-8BEB-E13470E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4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8AE150-9FD7-813C-B36F-8EDAC6DA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9658090" y="3433786"/>
            <a:ext cx="643166" cy="7753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B56253-DDE2-4E9C-9C28-36DCAF31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Interdiscplinary</a:t>
            </a:r>
            <a:r>
              <a:rPr lang="en-US" dirty="0"/>
              <a:t>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0234-EC38-405F-A848-7FE4E98F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A304403-06A6-4032-A17F-6C3E94B8EDC7}"/>
              </a:ext>
            </a:extLst>
          </p:cNvPr>
          <p:cNvSpPr txBox="1"/>
          <p:nvPr/>
        </p:nvSpPr>
        <p:spPr>
          <a:xfrm>
            <a:off x="4611592" y="2368646"/>
            <a:ext cx="3413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Computational modeling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 electronic structure and emission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5523307-C072-4BA4-8BD5-6379F107F5DD}"/>
              </a:ext>
            </a:extLst>
          </p:cNvPr>
          <p:cNvSpPr txBox="1"/>
          <p:nvPr/>
        </p:nvSpPr>
        <p:spPr>
          <a:xfrm>
            <a:off x="4967971" y="5013899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Materials characterization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C4D27DB-8A66-4AC5-8243-2633CFA11822}"/>
              </a:ext>
            </a:extLst>
          </p:cNvPr>
          <p:cNvSpPr txBox="1"/>
          <p:nvPr/>
        </p:nvSpPr>
        <p:spPr>
          <a:xfrm>
            <a:off x="2027629" y="3298085"/>
            <a:ext cx="1924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Accelerator Testing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F6E0B83-EE96-4A39-88E3-80AF5D23D673}"/>
              </a:ext>
            </a:extLst>
          </p:cNvPr>
          <p:cNvSpPr txBox="1"/>
          <p:nvPr/>
        </p:nvSpPr>
        <p:spPr>
          <a:xfrm>
            <a:off x="8589440" y="4108065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Materials growth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F7009F9F-1788-4764-9596-4B0C96337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733" y="3239620"/>
            <a:ext cx="2394747" cy="1492502"/>
          </a:xfrm>
          <a:prstGeom prst="rect">
            <a:avLst/>
          </a:prstGeom>
          <a:effectLst>
            <a:glow rad="101600">
              <a:srgbClr val="F5B60F">
                <a:alpha val="40000"/>
              </a:srgbClr>
            </a:glow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D0BAC5E-2D94-4CC0-BE99-99032119BB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379" y="1604288"/>
            <a:ext cx="495405" cy="778937"/>
          </a:xfrm>
          <a:prstGeom prst="rect">
            <a:avLst/>
          </a:prstGeom>
          <a:ln w="50800">
            <a:noFill/>
          </a:ln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A5C0670-F4B6-4B53-88D4-B3B4CAA7FB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5457" y="5509508"/>
            <a:ext cx="633849" cy="770631"/>
          </a:xfrm>
          <a:prstGeom prst="rect">
            <a:avLst/>
          </a:prstGeom>
          <a:ln w="50800">
            <a:noFill/>
          </a:ln>
        </p:spPr>
      </p:pic>
      <p:pic>
        <p:nvPicPr>
          <p:cNvPr id="131" name="Picture 130" descr="BazarovProf.jpg">
            <a:extLst>
              <a:ext uri="{FF2B5EF4-FFF2-40B4-BE49-F238E27FC236}">
                <a16:creationId xmlns:a16="http://schemas.microsoft.com/office/drawing/2014/main" id="{9AA5245F-5BB7-4B47-BA7D-0F0EA0875C94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24" y="1584451"/>
            <a:ext cx="592336" cy="824933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B81AD5A-2581-4159-A7AE-25F2088BD4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933" y="1604289"/>
            <a:ext cx="498582" cy="778936"/>
          </a:xfrm>
          <a:prstGeom prst="rect">
            <a:avLst/>
          </a:prstGeom>
          <a:ln w="50800">
            <a:noFill/>
          </a:ln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B1EDA46-A1DE-480E-9E1C-7AD8DBC8F1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4402" y="3463615"/>
            <a:ext cx="447707" cy="702478"/>
          </a:xfrm>
          <a:prstGeom prst="rect">
            <a:avLst/>
          </a:prstGeom>
          <a:ln w="50800">
            <a:noFill/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F7866CA-06B5-4A37-9D2C-8C1353DFA8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544" y="3452543"/>
            <a:ext cx="577793" cy="702478"/>
          </a:xfrm>
          <a:prstGeom prst="rect">
            <a:avLst/>
          </a:prstGeom>
          <a:ln w="50800">
            <a:noFill/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758D265-2F97-4765-BFC3-006B1E27C3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870" y="3663096"/>
            <a:ext cx="619879" cy="837855"/>
          </a:xfrm>
          <a:prstGeom prst="rect">
            <a:avLst/>
          </a:prstGeom>
          <a:ln w="50800">
            <a:noFill/>
          </a:ln>
        </p:spPr>
      </p:pic>
      <p:pic>
        <p:nvPicPr>
          <p:cNvPr id="137" name="Picture 136" descr="BazarovProf.jpg">
            <a:extLst>
              <a:ext uri="{FF2B5EF4-FFF2-40B4-BE49-F238E27FC236}">
                <a16:creationId xmlns:a16="http://schemas.microsoft.com/office/drawing/2014/main" id="{210DE83B-8DFB-41DD-99C7-7EB7D4477083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749" y="5538333"/>
            <a:ext cx="586020" cy="697412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sp>
        <p:nvSpPr>
          <p:cNvPr id="139" name="Circular Arrow 39">
            <a:extLst>
              <a:ext uri="{FF2B5EF4-FFF2-40B4-BE49-F238E27FC236}">
                <a16:creationId xmlns:a16="http://schemas.microsoft.com/office/drawing/2014/main" id="{10D602C4-110E-48A7-8C86-E8BEC67993CA}"/>
              </a:ext>
            </a:extLst>
          </p:cNvPr>
          <p:cNvSpPr/>
          <p:nvPr/>
        </p:nvSpPr>
        <p:spPr>
          <a:xfrm rot="8630186">
            <a:off x="7020336" y="3733247"/>
            <a:ext cx="2869744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Circular Arrow 40">
            <a:extLst>
              <a:ext uri="{FF2B5EF4-FFF2-40B4-BE49-F238E27FC236}">
                <a16:creationId xmlns:a16="http://schemas.microsoft.com/office/drawing/2014/main" id="{2A7C54C0-1BF4-47C3-8383-D6C9223DC536}"/>
              </a:ext>
            </a:extLst>
          </p:cNvPr>
          <p:cNvSpPr/>
          <p:nvPr/>
        </p:nvSpPr>
        <p:spPr>
          <a:xfrm rot="13093111">
            <a:off x="2641115" y="3755739"/>
            <a:ext cx="3019266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Circular Arrow 42">
            <a:extLst>
              <a:ext uri="{FF2B5EF4-FFF2-40B4-BE49-F238E27FC236}">
                <a16:creationId xmlns:a16="http://schemas.microsoft.com/office/drawing/2014/main" id="{3FDEFC8C-463C-48CC-B78B-889FE2187B54}"/>
              </a:ext>
            </a:extLst>
          </p:cNvPr>
          <p:cNvSpPr/>
          <p:nvPr/>
        </p:nvSpPr>
        <p:spPr>
          <a:xfrm rot="19770416">
            <a:off x="2763511" y="1916899"/>
            <a:ext cx="3019266" cy="2174447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Circular Arrow 43">
            <a:extLst>
              <a:ext uri="{FF2B5EF4-FFF2-40B4-BE49-F238E27FC236}">
                <a16:creationId xmlns:a16="http://schemas.microsoft.com/office/drawing/2014/main" id="{F68FFE73-A66E-4728-960D-49C8A0D543D8}"/>
              </a:ext>
            </a:extLst>
          </p:cNvPr>
          <p:cNvSpPr/>
          <p:nvPr/>
        </p:nvSpPr>
        <p:spPr>
          <a:xfrm rot="2443154">
            <a:off x="6523065" y="1756623"/>
            <a:ext cx="3248860" cy="2484961"/>
          </a:xfrm>
          <a:prstGeom prst="circularArrow">
            <a:avLst>
              <a:gd name="adj1" fmla="val 2236"/>
              <a:gd name="adj2" fmla="val 1179981"/>
              <a:gd name="adj3" fmla="val 18714065"/>
              <a:gd name="adj4" fmla="val 12201874"/>
              <a:gd name="adj5" fmla="val 8572"/>
            </a:avLst>
          </a:prstGeom>
          <a:solidFill>
            <a:srgbClr val="F5B60F"/>
          </a:solidFill>
          <a:ln w="25400" cap="flat" cmpd="sng" algn="ctr">
            <a:solidFill>
              <a:srgbClr val="F5B60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213124E3-1E7D-4A34-976F-C8D44D0F0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5179073" y="5489741"/>
            <a:ext cx="643166" cy="77533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5DA9D79D-299A-43E1-952E-43737B0010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2640057" y="3663096"/>
            <a:ext cx="716353" cy="863557"/>
          </a:xfrm>
          <a:prstGeom prst="rect">
            <a:avLst/>
          </a:prstGeom>
        </p:spPr>
      </p:pic>
      <p:pic>
        <p:nvPicPr>
          <p:cNvPr id="145" name="Picture 144" descr="BazarovProf.jpg">
            <a:extLst>
              <a:ext uri="{FF2B5EF4-FFF2-40B4-BE49-F238E27FC236}">
                <a16:creationId xmlns:a16="http://schemas.microsoft.com/office/drawing/2014/main" id="{AA19CA7E-D155-4962-8BE0-C6128DEC54BB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166" y="3662637"/>
            <a:ext cx="592336" cy="824933"/>
          </a:xfrm>
          <a:prstGeom prst="rect">
            <a:avLst/>
          </a:prstGeom>
          <a:solidFill>
            <a:srgbClr val="FEFFFE"/>
          </a:solidFill>
          <a:ln w="50800">
            <a:noFill/>
          </a:ln>
        </p:spPr>
      </p:pic>
      <p:pic>
        <p:nvPicPr>
          <p:cNvPr id="146" name="Picture 2" descr="Image result for siddharth karkare">
            <a:extLst>
              <a:ext uri="{FF2B5EF4-FFF2-40B4-BE49-F238E27FC236}">
                <a16:creationId xmlns:a16="http://schemas.microsoft.com/office/drawing/2014/main" id="{EE83222C-41A1-44A1-A6F5-A4B8B03B6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1597" y="5538333"/>
            <a:ext cx="484950" cy="6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Image result for siddharth karkare">
            <a:extLst>
              <a:ext uri="{FF2B5EF4-FFF2-40B4-BE49-F238E27FC236}">
                <a16:creationId xmlns:a16="http://schemas.microsoft.com/office/drawing/2014/main" id="{B08CD005-35CD-47D6-A412-F08C1A469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9150" y="3469356"/>
            <a:ext cx="484950" cy="6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Image result for siddharth karkare">
            <a:extLst>
              <a:ext uri="{FF2B5EF4-FFF2-40B4-BE49-F238E27FC236}">
                <a16:creationId xmlns:a16="http://schemas.microsoft.com/office/drawing/2014/main" id="{2BC7D845-802B-4002-85C7-D382CB595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7163" y="1585706"/>
            <a:ext cx="592335" cy="8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546CDE4-1976-4752-B3FA-49586A1036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7731" y="3636639"/>
            <a:ext cx="640514" cy="889090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33AF2582-24FE-4ABF-B5D5-EFAAE03FE35B}"/>
              </a:ext>
            </a:extLst>
          </p:cNvPr>
          <p:cNvSpPr/>
          <p:nvPr/>
        </p:nvSpPr>
        <p:spPr>
          <a:xfrm>
            <a:off x="2325504" y="3438505"/>
            <a:ext cx="7896726" cy="830997"/>
          </a:xfrm>
          <a:prstGeom prst="rect">
            <a:avLst/>
          </a:prstGeom>
          <a:gradFill rotWithShape="1">
            <a:gsLst>
              <a:gs pos="0">
                <a:srgbClr val="7FBE50">
                  <a:tint val="50000"/>
                  <a:satMod val="300000"/>
                </a:srgbClr>
              </a:gs>
              <a:gs pos="35000">
                <a:srgbClr val="7FBE50">
                  <a:tint val="37000"/>
                  <a:satMod val="300000"/>
                </a:srgbClr>
              </a:gs>
              <a:gs pos="100000">
                <a:srgbClr val="7FBE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7FBE50">
                <a:shade val="95000"/>
                <a:satMod val="105000"/>
              </a:srgbClr>
            </a:solidFill>
            <a:prstDash val="solid"/>
          </a:ln>
          <a:effectLst>
            <a:glow rad="228600">
              <a:srgbClr val="B42D25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Cycle happens on a weekly basis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42D25"/>
                </a:solidFill>
                <a:effectLst/>
                <a:uLnTx/>
                <a:uFillTx/>
              </a:rPr>
              <a:t>Demonstrate ‘more than sum of parts’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485AB-EC79-5DC6-1E95-225C8ADD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F76879-8C33-4E4B-8C0B-4B9F18C3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Cross-theme Cohesion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BD2EF-323C-4CB8-9994-63E361F8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E1493A7A-58BB-4409-A23C-D43ABB3EFDF5}"/>
              </a:ext>
            </a:extLst>
          </p:cNvPr>
          <p:cNvSpPr txBox="1">
            <a:spLocks/>
          </p:cNvSpPr>
          <p:nvPr/>
        </p:nvSpPr>
        <p:spPr bwMode="auto">
          <a:xfrm>
            <a:off x="585028" y="1017105"/>
            <a:ext cx="9144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connection to Beam Dynamics and Control:</a:t>
            </a:r>
          </a:p>
          <a:p>
            <a:pPr marL="742932" marR="0" lvl="1" indent="-285744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</a:rPr>
              <a:t>Need optimized beam dynamics to conserve low MTE (or emittance)</a:t>
            </a: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b="1" kern="0" dirty="0">
              <a:solidFill>
                <a:srgbClr val="0066FF"/>
              </a:solidFill>
              <a:latin typeface="Arial"/>
            </a:endParaRP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In cases with </a:t>
            </a:r>
          </a:p>
          <a:p>
            <a:pPr lvl="1" defTabSz="914400"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significant space charge, or </a:t>
            </a:r>
          </a:p>
          <a:p>
            <a:pPr lvl="1" defTabSz="914400">
              <a:defRPr/>
            </a:pPr>
            <a:r>
              <a:rPr lang="en-US" sz="2400" kern="0" dirty="0">
                <a:solidFill>
                  <a:srgbClr val="0066FF"/>
                </a:solidFill>
                <a:latin typeface="Arial"/>
              </a:rPr>
              <a:t>aberrations/ field nonlinearities</a:t>
            </a:r>
          </a:p>
          <a:p>
            <a:pPr marL="457188" lvl="1" indent="0" defTabSz="914400">
              <a:buNone/>
              <a:defRPr/>
            </a:pPr>
            <a:r>
              <a:rPr lang="en-US" sz="2400" b="1" kern="0" dirty="0">
                <a:solidFill>
                  <a:srgbClr val="0066FF"/>
                </a:solidFill>
                <a:latin typeface="Arial"/>
              </a:rPr>
              <a:t>Brightness will depend strongly on the beam dynamics!</a:t>
            </a: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66FF"/>
              </a:solidFill>
              <a:latin typeface="Arial"/>
            </a:endParaRPr>
          </a:p>
          <a:p>
            <a:pPr marL="457188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8A0E5A-4C9D-6A83-6E98-677AE947092A}"/>
              </a:ext>
            </a:extLst>
          </p:cNvPr>
          <p:cNvGrpSpPr/>
          <p:nvPr/>
        </p:nvGrpSpPr>
        <p:grpSpPr>
          <a:xfrm>
            <a:off x="2149795" y="4378088"/>
            <a:ext cx="5003800" cy="1729475"/>
            <a:chOff x="1997555" y="2153550"/>
            <a:chExt cx="5003800" cy="1729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00AB17B-C55F-4AA2-859A-C9888D210C33}"/>
                </a:ext>
              </a:extLst>
            </p:cNvPr>
            <p:cNvGrpSpPr/>
            <p:nvPr/>
          </p:nvGrpSpPr>
          <p:grpSpPr>
            <a:xfrm>
              <a:off x="1997555" y="2153550"/>
              <a:ext cx="5003800" cy="1729475"/>
              <a:chOff x="3298824" y="2341205"/>
              <a:chExt cx="5003800" cy="1729475"/>
            </a:xfrm>
          </p:grpSpPr>
          <p:pic>
            <p:nvPicPr>
              <p:cNvPr id="25" name="Picture 2" descr="https://www.classe.cornell.edu/~ib38/images/ps.png">
                <a:extLst>
                  <a:ext uri="{FF2B5EF4-FFF2-40B4-BE49-F238E27FC236}">
                    <a16:creationId xmlns:a16="http://schemas.microsoft.com/office/drawing/2014/main" id="{FCBB607A-A797-41A0-8BE2-B95000E96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0149" y="2344900"/>
                <a:ext cx="2022475" cy="1725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DE714DD-EBCB-4C3B-BBA5-829763FB4DE3}"/>
                  </a:ext>
                </a:extLst>
              </p:cNvPr>
              <p:cNvGrpSpPr/>
              <p:nvPr/>
            </p:nvGrpSpPr>
            <p:grpSpPr>
              <a:xfrm>
                <a:off x="3298824" y="2341205"/>
                <a:ext cx="2022475" cy="1725780"/>
                <a:chOff x="4257674" y="2344900"/>
                <a:chExt cx="2022475" cy="1725780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49FC357-111F-4D22-8EBE-9389EC6B2072}"/>
                    </a:ext>
                  </a:extLst>
                </p:cNvPr>
                <p:cNvGrpSpPr/>
                <p:nvPr/>
              </p:nvGrpSpPr>
              <p:grpSpPr>
                <a:xfrm>
                  <a:off x="4257674" y="2344900"/>
                  <a:ext cx="2022475" cy="1725780"/>
                  <a:chOff x="4257674" y="2344900"/>
                  <a:chExt cx="2022475" cy="1725780"/>
                </a:xfrm>
              </p:grpSpPr>
              <p:pic>
                <p:nvPicPr>
                  <p:cNvPr id="36" name="Picture 2" descr="https://www.classe.cornell.edu/~ib38/images/ps.png">
                    <a:extLst>
                      <a:ext uri="{FF2B5EF4-FFF2-40B4-BE49-F238E27FC236}">
                        <a16:creationId xmlns:a16="http://schemas.microsoft.com/office/drawing/2014/main" id="{43ED28B8-B0DB-48B5-BDB4-A77D4EA9030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57674" y="2344900"/>
                    <a:ext cx="2022475" cy="17257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FB3EBB34-F57D-441C-B03C-349BC948144F}"/>
                      </a:ext>
                    </a:extLst>
                  </p:cNvPr>
                  <p:cNvSpPr/>
                  <p:nvPr/>
                </p:nvSpPr>
                <p:spPr>
                  <a:xfrm>
                    <a:off x="4716683" y="2432050"/>
                    <a:ext cx="1188817" cy="1274051"/>
                  </a:xfrm>
                  <a:prstGeom prst="rect">
                    <a:avLst/>
                  </a:prstGeom>
                  <a:solidFill>
                    <a:srgbClr val="FEFFFE"/>
                  </a:solidFill>
                  <a:ln w="25400" cap="flat" cmpd="sng" algn="ctr">
                    <a:solidFill>
                      <a:srgbClr val="FEFFFE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EFFF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28A9D8F-584C-4725-833B-1B6AF233E5BC}"/>
                    </a:ext>
                  </a:extLst>
                </p:cNvPr>
                <p:cNvSpPr/>
                <p:nvPr/>
              </p:nvSpPr>
              <p:spPr>
                <a:xfrm>
                  <a:off x="5019675" y="3044305"/>
                  <a:ext cx="523875" cy="15979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C00000"/>
                    </a:gs>
                    <a:gs pos="22000">
                      <a:srgbClr val="FF0000"/>
                    </a:gs>
                    <a:gs pos="41000">
                      <a:srgbClr val="FFFF00"/>
                    </a:gs>
                    <a:gs pos="97000">
                      <a:srgbClr val="0070C0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EFFF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03FB0FD-8161-4551-AECD-B1F5CFCC4518}"/>
                  </a:ext>
                </a:extLst>
              </p:cNvPr>
              <p:cNvCxnSpPr/>
              <p:nvPr/>
            </p:nvCxnSpPr>
            <p:spPr>
              <a:xfrm>
                <a:off x="4641850" y="3008545"/>
                <a:ext cx="0" cy="22392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495941-D940-41FF-A483-14636522A2C3}"/>
                  </a:ext>
                </a:extLst>
              </p:cNvPr>
              <p:cNvSpPr txBox="1"/>
              <p:nvPr/>
            </p:nvSpPr>
            <p:spPr>
              <a:xfrm>
                <a:off x="4116462" y="2630669"/>
                <a:ext cx="9364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Small MTE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9DDB0CB-F119-4CF1-AC39-6335CF0CD29C}"/>
                  </a:ext>
                </a:extLst>
              </p:cNvPr>
              <p:cNvCxnSpPr/>
              <p:nvPr/>
            </p:nvCxnSpPr>
            <p:spPr>
              <a:xfrm>
                <a:off x="4091061" y="3232465"/>
                <a:ext cx="48093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CE7D68-AFC0-4450-982B-1BD10EFDF806}"/>
                  </a:ext>
                </a:extLst>
              </p:cNvPr>
              <p:cNvSpPr txBox="1"/>
              <p:nvPr/>
            </p:nvSpPr>
            <p:spPr>
              <a:xfrm>
                <a:off x="3863292" y="3319615"/>
                <a:ext cx="10711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High  density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83EB160-B206-4B39-911A-87DF4B90A5F0}"/>
                  </a:ext>
                </a:extLst>
              </p:cNvPr>
              <p:cNvCxnSpPr/>
              <p:nvPr/>
            </p:nvCxnSpPr>
            <p:spPr>
              <a:xfrm>
                <a:off x="5486400" y="3120505"/>
                <a:ext cx="60960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B31B1B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706C72-5A0D-4075-9986-E570B333E75B}"/>
                  </a:ext>
                </a:extLst>
              </p:cNvPr>
              <p:cNvSpPr txBox="1"/>
              <p:nvPr/>
            </p:nvSpPr>
            <p:spPr>
              <a:xfrm>
                <a:off x="5378449" y="2566200"/>
                <a:ext cx="9426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Bad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Transport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3990A9E-C979-41F0-86FF-10E437278A63}"/>
                      </a:ext>
                    </a:extLst>
                  </p:cNvPr>
                  <p:cNvSpPr txBox="1"/>
                  <p:nvPr/>
                </p:nvSpPr>
                <p:spPr>
                  <a:xfrm>
                    <a:off x="6755948" y="3458114"/>
                    <a:ext cx="95340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rPr>
                      <a:t>Large </a:t>
                    </a:r>
                    <a14:m>
                      <m:oMath xmlns:m="http://schemas.openxmlformats.org/officeDocument/2006/math"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5948" y="3458114"/>
                    <a:ext cx="953403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769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384CE-DFFD-4083-A5FA-EA8024DDFA3B}"/>
                    </a:ext>
                  </a:extLst>
                </p:cNvPr>
                <p:cNvSpPr txBox="1"/>
                <p:nvPr/>
              </p:nvSpPr>
              <p:spPr>
                <a:xfrm>
                  <a:off x="2750172" y="3312377"/>
                  <a:ext cx="6520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Low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𝜖</m:t>
                      </m:r>
                    </m:oMath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31384CE-DFFD-4083-A5FA-EA8024DDFA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172" y="3312377"/>
                  <a:ext cx="652038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923" t="-3846" b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0B942D8-8098-41D3-A534-C59B077D0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9614" y="2774659"/>
            <a:ext cx="619879" cy="837855"/>
          </a:xfrm>
          <a:prstGeom prst="rect">
            <a:avLst/>
          </a:prstGeom>
          <a:ln w="50800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E525EF9-2BD3-4DAB-84F9-F9B17311D3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6"/>
          <a:stretch/>
        </p:blipFill>
        <p:spPr>
          <a:xfrm>
            <a:off x="9738520" y="3766693"/>
            <a:ext cx="792047" cy="954806"/>
          </a:xfrm>
          <a:prstGeom prst="rect">
            <a:avLst/>
          </a:prstGeom>
        </p:spPr>
      </p:pic>
      <p:pic>
        <p:nvPicPr>
          <p:cNvPr id="42" name="Picture 2" descr="Image result for siddharth karkare">
            <a:extLst>
              <a:ext uri="{FF2B5EF4-FFF2-40B4-BE49-F238E27FC236}">
                <a16:creationId xmlns:a16="http://schemas.microsoft.com/office/drawing/2014/main" id="{125E71EF-9726-4CCC-9B22-02C713D23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10408" y="2759076"/>
            <a:ext cx="594019" cy="8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324FD5-7518-4E82-8DCF-AAA15F4654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6617" y="3770387"/>
            <a:ext cx="685195" cy="95111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56226F4-EA07-479C-B199-80E41A888131}"/>
              </a:ext>
            </a:extLst>
          </p:cNvPr>
          <p:cNvSpPr txBox="1"/>
          <p:nvPr/>
        </p:nvSpPr>
        <p:spPr>
          <a:xfrm>
            <a:off x="8904044" y="2320781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Several faculty in both themes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34B1-B5DE-9FF9-3219-D0485B35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47923-B882-40EC-A16F-BD3A16A3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Achievements (2016-2022)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08763-1F87-4F33-835F-7DA596E1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BBFD7-B839-4414-8CF2-9B2E2D499601}"/>
              </a:ext>
            </a:extLst>
          </p:cNvPr>
          <p:cNvSpPr txBox="1"/>
          <p:nvPr/>
        </p:nvSpPr>
        <p:spPr>
          <a:xfrm>
            <a:off x="97488" y="1055790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Demonstration of 5 </a:t>
            </a:r>
            <a:r>
              <a:rPr lang="en-US" dirty="0" err="1">
                <a:solidFill>
                  <a:schemeClr val="accent1"/>
                </a:solidFill>
              </a:rPr>
              <a:t>meV</a:t>
            </a:r>
            <a:r>
              <a:rPr lang="en-US" dirty="0">
                <a:solidFill>
                  <a:schemeClr val="accent1"/>
                </a:solidFill>
              </a:rPr>
              <a:t> MTE </a:t>
            </a:r>
          </a:p>
          <a:p>
            <a:pPr lvl="1"/>
            <a:r>
              <a:rPr lang="en-US" dirty="0"/>
              <a:t>– two orders of magnitude higher brightness of low current density applications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BDF07-5499-46C2-9A8E-28481058E733}"/>
              </a:ext>
            </a:extLst>
          </p:cNvPr>
          <p:cNvSpPr txBox="1"/>
          <p:nvPr/>
        </p:nvSpPr>
        <p:spPr>
          <a:xfrm>
            <a:off x="101494" y="2168703"/>
            <a:ext cx="8411135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2. Effects of non-linear photoemission on MTE</a:t>
            </a:r>
          </a:p>
          <a:p>
            <a:pPr lvl="1"/>
            <a:r>
              <a:rPr lang="en-US" dirty="0"/>
              <a:t>– limits MTE in for high current density applications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B88BCD-2C8E-4AA1-9631-447CE9C85EE7}"/>
              </a:ext>
            </a:extLst>
          </p:cNvPr>
          <p:cNvSpPr txBox="1"/>
          <p:nvPr/>
        </p:nvSpPr>
        <p:spPr>
          <a:xfrm>
            <a:off x="-531159" y="3204071"/>
            <a:ext cx="11510681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3. Development of ultrasmooth ordered alkali-antimonide films </a:t>
            </a:r>
          </a:p>
          <a:p>
            <a:pPr lvl="2"/>
            <a:r>
              <a:rPr lang="en-US" dirty="0"/>
              <a:t>– can give low MTE for high current density applications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587B4-3BE1-47F9-AEA8-2E4899416A7D}"/>
              </a:ext>
            </a:extLst>
          </p:cNvPr>
          <p:cNvSpPr txBox="1"/>
          <p:nvPr/>
        </p:nvSpPr>
        <p:spPr>
          <a:xfrm>
            <a:off x="32221" y="4316984"/>
            <a:ext cx="11819324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4. Development of robust coating techniques for vacuum sensitive cathodes</a:t>
            </a:r>
          </a:p>
          <a:p>
            <a:pPr lvl="1"/>
            <a:r>
              <a:rPr lang="en-US" dirty="0"/>
              <a:t>– essential for protecting vacuum sensitive cathodes in extreme conditions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6307E-C9C0-4946-B33A-45C7285C83C9}"/>
              </a:ext>
            </a:extLst>
          </p:cNvPr>
          <p:cNvSpPr txBox="1"/>
          <p:nvPr/>
        </p:nvSpPr>
        <p:spPr>
          <a:xfrm>
            <a:off x="97488" y="5256173"/>
            <a:ext cx="12401553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5. Sub-nm emittance measurement diagnostics in accelerators </a:t>
            </a:r>
          </a:p>
          <a:p>
            <a:r>
              <a:rPr lang="en-US" dirty="0">
                <a:solidFill>
                  <a:schemeClr val="accent1"/>
                </a:solidFill>
              </a:rPr>
              <a:t>(together with BDC theme) </a:t>
            </a:r>
          </a:p>
          <a:p>
            <a:pPr lvl="1"/>
            <a:r>
              <a:rPr lang="en-US" dirty="0"/>
              <a:t>– critical for low emittance and high brightness measurements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D8C2-231A-3FE0-E13B-0D4809383B0B}"/>
              </a:ext>
            </a:extLst>
          </p:cNvPr>
          <p:cNvSpPr txBox="1"/>
          <p:nvPr/>
        </p:nvSpPr>
        <p:spPr>
          <a:xfrm>
            <a:off x="4710796" y="1135997"/>
            <a:ext cx="689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Karkare et al Phys. Rev. Lett. 125, 054801(2020) – Editor’s suggestion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40665-CECA-A63E-AE7F-0D3BB06B2F03}"/>
              </a:ext>
            </a:extLst>
          </p:cNvPr>
          <p:cNvSpPr txBox="1"/>
          <p:nvPr/>
        </p:nvSpPr>
        <p:spPr>
          <a:xfrm>
            <a:off x="6604699" y="2268109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Bae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et al. J.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Appl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Phys., 124,. 244903, </a:t>
            </a:r>
            <a:r>
              <a:rPr lang="fr-FR" sz="1400" b="1" dirty="0">
                <a:solidFill>
                  <a:srgbClr val="444444"/>
                </a:solidFill>
                <a:latin typeface="Proxima Nova"/>
              </a:rPr>
              <a:t>(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2018)</a:t>
            </a:r>
            <a:endParaRPr lang="en-US" sz="1400" b="1" dirty="0">
              <a:latin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65628-6B76-BAD5-DA79-D8F5239E7892}"/>
              </a:ext>
            </a:extLst>
          </p:cNvPr>
          <p:cNvSpPr txBox="1"/>
          <p:nvPr/>
        </p:nvSpPr>
        <p:spPr>
          <a:xfrm>
            <a:off x="8614794" y="3300369"/>
            <a:ext cx="3660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 err="1">
                <a:solidFill>
                  <a:srgbClr val="00B050"/>
                </a:solidFill>
                <a:effectLst/>
                <a:latin typeface="Proxima Nova"/>
              </a:rPr>
              <a:t>Parzyck</a:t>
            </a:r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 et al, Phys. Rev. Lett. 128, 114801</a:t>
            </a:r>
            <a:r>
              <a:rPr lang="en-US" sz="1400" b="1" dirty="0">
                <a:solidFill>
                  <a:srgbClr val="00B050"/>
                </a:solidFill>
                <a:latin typeface="Proxima Nova"/>
              </a:rPr>
              <a:t> (2022) – Editor’s suggestion</a:t>
            </a:r>
            <a:endParaRPr lang="en-US" sz="1400" b="1" i="0" dirty="0">
              <a:solidFill>
                <a:srgbClr val="00B050"/>
              </a:solidFill>
              <a:effectLst/>
              <a:latin typeface="Proxima Nov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9AA37-AA31-7CE9-6CCD-333DAFF528EC}"/>
              </a:ext>
            </a:extLst>
          </p:cNvPr>
          <p:cNvSpPr txBox="1"/>
          <p:nvPr/>
        </p:nvSpPr>
        <p:spPr>
          <a:xfrm>
            <a:off x="10444960" y="4424385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F5741-068A-746B-E1A3-A8DEC1DC7362}"/>
              </a:ext>
            </a:extLst>
          </p:cNvPr>
          <p:cNvSpPr txBox="1"/>
          <p:nvPr/>
        </p:nvSpPr>
        <p:spPr>
          <a:xfrm>
            <a:off x="5628527" y="5594247"/>
            <a:ext cx="5350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M. Gordon et al. Phys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Rev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Accel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Beams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Phys. Rev. Accel. Beams 25, 084001 (2022)</a:t>
            </a:r>
            <a:endParaRPr lang="en-US" sz="1400" b="1" dirty="0">
              <a:latin typeface="Proxima Nov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525FF-DF55-51EC-211D-3848D9B2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3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47923-B882-40EC-A16F-BD3A16A3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2023—What I’ll tell you today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08763-1F87-4F33-835F-7DA596E1F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494" y="6629400"/>
            <a:ext cx="2638848" cy="228600"/>
          </a:xfrm>
        </p:spPr>
        <p:txBody>
          <a:bodyPr/>
          <a:lstStyle/>
          <a:p>
            <a:r>
              <a:rPr lang="en-US"/>
              <a:t>5/31/23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BBFD7-B839-4414-8CF2-9B2E2D499601}"/>
              </a:ext>
            </a:extLst>
          </p:cNvPr>
          <p:cNvSpPr txBox="1"/>
          <p:nvPr/>
        </p:nvSpPr>
        <p:spPr>
          <a:xfrm>
            <a:off x="97488" y="1055790"/>
            <a:ext cx="12081812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1. Demonstration of 5 </a:t>
            </a:r>
            <a:r>
              <a:rPr lang="en-US" dirty="0" err="1">
                <a:solidFill>
                  <a:schemeClr val="accent1"/>
                </a:solidFill>
              </a:rPr>
              <a:t>meV</a:t>
            </a:r>
            <a:r>
              <a:rPr lang="en-US" dirty="0">
                <a:solidFill>
                  <a:schemeClr val="accent1"/>
                </a:solidFill>
              </a:rPr>
              <a:t> MTE </a:t>
            </a:r>
          </a:p>
          <a:p>
            <a:pPr lvl="1"/>
            <a:r>
              <a:rPr lang="en-US" dirty="0"/>
              <a:t>– two orders of magnitude higher brightness of low current density applications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NEW: Understanding MTE from polycrystalline materials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BDF07-5499-46C2-9A8E-28481058E733}"/>
              </a:ext>
            </a:extLst>
          </p:cNvPr>
          <p:cNvSpPr txBox="1"/>
          <p:nvPr/>
        </p:nvSpPr>
        <p:spPr>
          <a:xfrm>
            <a:off x="97488" y="2152382"/>
            <a:ext cx="9360558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2. Effects of non-linear photoemission on MTE</a:t>
            </a:r>
          </a:p>
          <a:p>
            <a:pPr lvl="1"/>
            <a:r>
              <a:rPr lang="en-US" dirty="0"/>
              <a:t>– limits MTE in for high current density applications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NEW: Experimental measurements confirm calculations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B88BCD-2C8E-4AA1-9631-447CE9C85EE7}"/>
              </a:ext>
            </a:extLst>
          </p:cNvPr>
          <p:cNvSpPr txBox="1"/>
          <p:nvPr/>
        </p:nvSpPr>
        <p:spPr>
          <a:xfrm>
            <a:off x="-531159" y="3204071"/>
            <a:ext cx="11510681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3. Development of ultrasmooth ordered alkali-antimonide films </a:t>
            </a:r>
          </a:p>
          <a:p>
            <a:pPr lvl="2"/>
            <a:r>
              <a:rPr lang="en-US" dirty="0"/>
              <a:t>– can give low MTE for high current density applications</a:t>
            </a:r>
          </a:p>
          <a:p>
            <a:pPr lvl="2"/>
            <a:r>
              <a:rPr lang="en-US" b="1" dirty="0">
                <a:solidFill>
                  <a:schemeClr val="accent3"/>
                </a:solidFill>
              </a:rPr>
              <a:t>NEW: New alkali antimonide phases and new materials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0587B4-3BE1-47F9-AEA8-2E4899416A7D}"/>
              </a:ext>
            </a:extLst>
          </p:cNvPr>
          <p:cNvSpPr txBox="1"/>
          <p:nvPr/>
        </p:nvSpPr>
        <p:spPr>
          <a:xfrm>
            <a:off x="32221" y="4316984"/>
            <a:ext cx="11819324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4. Development of robust coating techniques for vacuum sensitive cathodes</a:t>
            </a:r>
          </a:p>
          <a:p>
            <a:pPr lvl="1"/>
            <a:r>
              <a:rPr lang="en-US" dirty="0"/>
              <a:t>– essential for protecting vacuum sensitive cathodes in extreme conditions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NEW: high current / high field tests and new theoretical understanding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26307E-C9C0-4946-B33A-45C7285C83C9}"/>
              </a:ext>
            </a:extLst>
          </p:cNvPr>
          <p:cNvSpPr txBox="1"/>
          <p:nvPr/>
        </p:nvSpPr>
        <p:spPr>
          <a:xfrm>
            <a:off x="97488" y="5473192"/>
            <a:ext cx="12401553" cy="119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5. Sub-nm emittance measurement diagnostics in accelerators </a:t>
            </a:r>
          </a:p>
          <a:p>
            <a:r>
              <a:rPr lang="en-US" dirty="0">
                <a:solidFill>
                  <a:schemeClr val="accent1"/>
                </a:solidFill>
              </a:rPr>
              <a:t>(together with BDC theme) </a:t>
            </a:r>
          </a:p>
          <a:p>
            <a:pPr lvl="1"/>
            <a:r>
              <a:rPr lang="en-US" dirty="0"/>
              <a:t>– critical for low emittance and high brightness measurements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D8C2-231A-3FE0-E13B-0D4809383B0B}"/>
              </a:ext>
            </a:extLst>
          </p:cNvPr>
          <p:cNvSpPr txBox="1"/>
          <p:nvPr/>
        </p:nvSpPr>
        <p:spPr>
          <a:xfrm>
            <a:off x="4710796" y="1135997"/>
            <a:ext cx="6897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Karkare et al Phys. Rev. Lett. 125, 054801(2020) – Editor’s suggestion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40665-CECA-A63E-AE7F-0D3BB06B2F03}"/>
              </a:ext>
            </a:extLst>
          </p:cNvPr>
          <p:cNvSpPr txBox="1"/>
          <p:nvPr/>
        </p:nvSpPr>
        <p:spPr>
          <a:xfrm>
            <a:off x="6604699" y="2268109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Bae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et al. J.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Appl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Phys., 124,. 244903, </a:t>
            </a:r>
            <a:r>
              <a:rPr lang="fr-FR" sz="1400" b="1" dirty="0">
                <a:solidFill>
                  <a:srgbClr val="444444"/>
                </a:solidFill>
                <a:latin typeface="Proxima Nova"/>
              </a:rPr>
              <a:t>(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2018)</a:t>
            </a:r>
            <a:endParaRPr lang="en-US" sz="1400" b="1" dirty="0">
              <a:latin typeface="Proxima Nov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65628-6B76-BAD5-DA79-D8F5239E7892}"/>
              </a:ext>
            </a:extLst>
          </p:cNvPr>
          <p:cNvSpPr txBox="1"/>
          <p:nvPr/>
        </p:nvSpPr>
        <p:spPr>
          <a:xfrm>
            <a:off x="8614794" y="3300369"/>
            <a:ext cx="36603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 err="1">
                <a:solidFill>
                  <a:srgbClr val="00B050"/>
                </a:solidFill>
                <a:effectLst/>
                <a:latin typeface="Proxima Nova"/>
              </a:rPr>
              <a:t>Parzyck</a:t>
            </a:r>
            <a:r>
              <a:rPr lang="en-US" sz="1400" b="1" i="0" dirty="0">
                <a:solidFill>
                  <a:srgbClr val="00B050"/>
                </a:solidFill>
                <a:effectLst/>
                <a:latin typeface="Proxima Nova"/>
              </a:rPr>
              <a:t> et al, Phys. Rev. Lett. 128, 114801</a:t>
            </a:r>
            <a:r>
              <a:rPr lang="en-US" sz="1400" b="1" dirty="0">
                <a:solidFill>
                  <a:srgbClr val="00B050"/>
                </a:solidFill>
                <a:latin typeface="Proxima Nova"/>
              </a:rPr>
              <a:t> (2022) – Editor’s suggestion</a:t>
            </a:r>
            <a:endParaRPr lang="en-US" sz="1400" b="1" i="0" dirty="0">
              <a:solidFill>
                <a:srgbClr val="00B050"/>
              </a:solidFill>
              <a:effectLst/>
              <a:latin typeface="Proxima Nov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59AA37-AA31-7CE9-6CCD-333DAFF528EC}"/>
              </a:ext>
            </a:extLst>
          </p:cNvPr>
          <p:cNvSpPr txBox="1"/>
          <p:nvPr/>
        </p:nvSpPr>
        <p:spPr>
          <a:xfrm>
            <a:off x="10444960" y="4424385"/>
            <a:ext cx="48164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Patent </a:t>
            </a:r>
            <a:r>
              <a:rPr lang="fr-FR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Proxima Nova"/>
              </a:rPr>
              <a:t>Pending</a:t>
            </a:r>
            <a:endParaRPr lang="en-US" sz="1400" b="1" dirty="0">
              <a:solidFill>
                <a:schemeClr val="accent3">
                  <a:lumMod val="60000"/>
                  <a:lumOff val="40000"/>
                </a:schemeClr>
              </a:solidFill>
              <a:latin typeface="Proxima Nov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3F5741-068A-746B-E1A3-A8DEC1DC7362}"/>
              </a:ext>
            </a:extLst>
          </p:cNvPr>
          <p:cNvSpPr txBox="1"/>
          <p:nvPr/>
        </p:nvSpPr>
        <p:spPr>
          <a:xfrm>
            <a:off x="5628527" y="5782650"/>
            <a:ext cx="5350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M. Gordon et al. Phys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Rev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Accel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. </a:t>
            </a:r>
            <a:r>
              <a:rPr lang="fr-FR" sz="1400" b="1" dirty="0" err="1">
                <a:solidFill>
                  <a:srgbClr val="444444"/>
                </a:solidFill>
                <a:effectLst/>
                <a:latin typeface="Proxima Nova"/>
              </a:rPr>
              <a:t>Beams</a:t>
            </a:r>
            <a:r>
              <a:rPr lang="fr-FR" sz="1400" b="1" dirty="0">
                <a:solidFill>
                  <a:srgbClr val="444444"/>
                </a:solidFill>
                <a:effectLst/>
                <a:latin typeface="Proxima Nova"/>
              </a:rPr>
              <a:t>, </a:t>
            </a:r>
            <a:r>
              <a:rPr lang="en-US" sz="1400" b="1" dirty="0">
                <a:solidFill>
                  <a:srgbClr val="444444"/>
                </a:solidFill>
                <a:effectLst/>
                <a:latin typeface="Proxima Nova"/>
              </a:rPr>
              <a:t>Phys. Rev. Accel. Beams 25, 084001 (2022)</a:t>
            </a:r>
            <a:endParaRPr lang="en-US" sz="1400" b="1" dirty="0">
              <a:latin typeface="Proxima Nov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83C9B6-CF8E-3F9A-E1B7-F984FDF5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2377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24832</TotalTime>
  <Words>3098</Words>
  <Application>Microsoft Macintosh PowerPoint</Application>
  <PresentationFormat>Custom</PresentationFormat>
  <Paragraphs>562</Paragraphs>
  <Slides>35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 Math</vt:lpstr>
      <vt:lpstr>Proxima Nova</vt:lpstr>
      <vt:lpstr>Times New Roman</vt:lpstr>
      <vt:lpstr>Bright Beams theme</vt:lpstr>
      <vt:lpstr>PowerPoint Presentation</vt:lpstr>
      <vt:lpstr>Why Brighter Sources?</vt:lpstr>
      <vt:lpstr>Electron Beam Brightness</vt:lpstr>
      <vt:lpstr>Maximum Beam Brightness</vt:lpstr>
      <vt:lpstr>What is MTE limited by?</vt:lpstr>
      <vt:lpstr>Interdiscplinary Team</vt:lpstr>
      <vt:lpstr>Cross-theme Cohesion</vt:lpstr>
      <vt:lpstr>Key Achievements (2016-2022)</vt:lpstr>
      <vt:lpstr>New in 2023—What I’ll tell you today</vt:lpstr>
      <vt:lpstr>PHC Graduate Students and Postdocs</vt:lpstr>
      <vt:lpstr>Partnerships</vt:lpstr>
      <vt:lpstr>CBB Theme 1 Objectives</vt:lpstr>
      <vt:lpstr>Objective 1</vt:lpstr>
      <vt:lpstr>Objective 1</vt:lpstr>
      <vt:lpstr>Objective 1</vt:lpstr>
      <vt:lpstr>Objective 1</vt:lpstr>
      <vt:lpstr>Objective 1</vt:lpstr>
      <vt:lpstr>Objective 1</vt:lpstr>
      <vt:lpstr>Objective 1</vt:lpstr>
      <vt:lpstr>Objective 2</vt:lpstr>
      <vt:lpstr>Objective 2</vt:lpstr>
      <vt:lpstr>Objective 2</vt:lpstr>
      <vt:lpstr>Objective 2</vt:lpstr>
      <vt:lpstr>Objective 2</vt:lpstr>
      <vt:lpstr>Objective 2</vt:lpstr>
      <vt:lpstr>Objective 2</vt:lpstr>
      <vt:lpstr>Objective 2: More robust coatings for GaAs</vt:lpstr>
      <vt:lpstr>Objective 2: A more robust alkali antimonide</vt:lpstr>
      <vt:lpstr>Objective 2: A more robust alkali antimonide</vt:lpstr>
      <vt:lpstr>Objective 2: Understanding Graphene Protection</vt:lpstr>
      <vt:lpstr>Objective 3</vt:lpstr>
      <vt:lpstr>Objective 3</vt:lpstr>
      <vt:lpstr>Objective 3</vt:lpstr>
      <vt:lpstr>Our Output: Highly Trained Scientists </vt:lpstr>
      <vt:lpstr>CBB Legacy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Jared Michael Maxson</cp:lastModifiedBy>
  <cp:revision>49</cp:revision>
  <cp:lastPrinted>2019-06-22T18:04:41Z</cp:lastPrinted>
  <dcterms:created xsi:type="dcterms:W3CDTF">2020-05-01T15:30:52Z</dcterms:created>
  <dcterms:modified xsi:type="dcterms:W3CDTF">2023-05-30T18:52:40Z</dcterms:modified>
</cp:coreProperties>
</file>