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2"/>
  </p:notesMasterIdLst>
  <p:sldIdLst>
    <p:sldId id="286" r:id="rId2"/>
    <p:sldId id="1525" r:id="rId3"/>
    <p:sldId id="1526" r:id="rId4"/>
    <p:sldId id="1556" r:id="rId5"/>
    <p:sldId id="258" r:id="rId6"/>
    <p:sldId id="1557" r:id="rId7"/>
    <p:sldId id="1558" r:id="rId8"/>
    <p:sldId id="1553" r:id="rId9"/>
    <p:sldId id="1559" r:id="rId10"/>
    <p:sldId id="152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D904115-DCA8-CF4F-BA9F-0BA5016DF720}">
          <p14:sldIdLst>
            <p14:sldId id="286"/>
            <p14:sldId id="1525"/>
            <p14:sldId id="1526"/>
            <p14:sldId id="1556"/>
            <p14:sldId id="258"/>
            <p14:sldId id="1557"/>
            <p14:sldId id="1558"/>
            <p14:sldId id="1553"/>
            <p14:sldId id="1559"/>
            <p14:sldId id="1527"/>
          </p14:sldIdLst>
        </p14:section>
        <p14:section name="Backups" id="{09C93B26-10FD-D342-9FC2-3352141A430E}">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05"/>
    <a:srgbClr val="FFF5EB"/>
    <a:srgbClr val="D00809"/>
    <a:srgbClr val="88806C"/>
    <a:srgbClr val="B9BAB9"/>
    <a:srgbClr val="7B7F7B"/>
    <a:srgbClr val="770506"/>
    <a:srgbClr val="700506"/>
    <a:srgbClr val="B31B51"/>
    <a:srgbClr val="09229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02"/>
    <p:restoredTop sz="86944"/>
  </p:normalViewPr>
  <p:slideViewPr>
    <p:cSldViewPr snapToGrid="0" snapToObjects="1">
      <p:cViewPr varScale="1">
        <p:scale>
          <a:sx n="100" d="100"/>
          <a:sy n="100" d="100"/>
        </p:scale>
        <p:origin x="2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97616-ECBD-CB4F-A207-8F29E7150674}" type="datetimeFigureOut">
              <a:rPr lang="en-US" smtClean="0"/>
              <a:t>5/30/23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686A9-6F14-8749-8EDD-000CD18B3D6C}" type="slidenum">
              <a:rPr lang="en-US" smtClean="0"/>
              <a:t>‹#›</a:t>
            </a:fld>
            <a:endParaRPr lang="en-US"/>
          </a:p>
        </p:txBody>
      </p:sp>
    </p:spTree>
    <p:extLst>
      <p:ext uri="{BB962C8B-B14F-4D97-AF65-F5344CB8AC3E}">
        <p14:creationId xmlns:p14="http://schemas.microsoft.com/office/powerpoint/2010/main" val="24019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686A9-6F14-8749-8EDD-000CD18B3D6C}" type="slidenum">
              <a:rPr lang="en-US" smtClean="0"/>
              <a:t>1</a:t>
            </a:fld>
            <a:endParaRPr lang="en-US"/>
          </a:p>
        </p:txBody>
      </p:sp>
    </p:spTree>
    <p:extLst>
      <p:ext uri="{BB962C8B-B14F-4D97-AF65-F5344CB8AC3E}">
        <p14:creationId xmlns:p14="http://schemas.microsoft.com/office/powerpoint/2010/main" val="112303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2</a:t>
            </a:fld>
            <a:endParaRPr lang="en-US"/>
          </a:p>
        </p:txBody>
      </p:sp>
    </p:spTree>
    <p:extLst>
      <p:ext uri="{BB962C8B-B14F-4D97-AF65-F5344CB8AC3E}">
        <p14:creationId xmlns:p14="http://schemas.microsoft.com/office/powerpoint/2010/main" val="3292665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5</a:t>
            </a:fld>
            <a:endParaRPr lang="en-US"/>
          </a:p>
        </p:txBody>
      </p:sp>
    </p:spTree>
    <p:extLst>
      <p:ext uri="{BB962C8B-B14F-4D97-AF65-F5344CB8AC3E}">
        <p14:creationId xmlns:p14="http://schemas.microsoft.com/office/powerpoint/2010/main" val="410537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7</a:t>
            </a:fld>
            <a:endParaRPr lang="en-US"/>
          </a:p>
        </p:txBody>
      </p:sp>
    </p:spTree>
    <p:extLst>
      <p:ext uri="{BB962C8B-B14F-4D97-AF65-F5344CB8AC3E}">
        <p14:creationId xmlns:p14="http://schemas.microsoft.com/office/powerpoint/2010/main" val="338295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8</a:t>
            </a:fld>
            <a:endParaRPr lang="en-US"/>
          </a:p>
        </p:txBody>
      </p:sp>
    </p:spTree>
    <p:extLst>
      <p:ext uri="{BB962C8B-B14F-4D97-AF65-F5344CB8AC3E}">
        <p14:creationId xmlns:p14="http://schemas.microsoft.com/office/powerpoint/2010/main" val="59495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C686A9-6F14-8749-8EDD-000CD18B3D6C}" type="slidenum">
              <a:rPr lang="en-US" smtClean="0"/>
              <a:t>9</a:t>
            </a:fld>
            <a:endParaRPr lang="en-US"/>
          </a:p>
        </p:txBody>
      </p:sp>
    </p:spTree>
    <p:extLst>
      <p:ext uri="{BB962C8B-B14F-4D97-AF65-F5344CB8AC3E}">
        <p14:creationId xmlns:p14="http://schemas.microsoft.com/office/powerpoint/2010/main" val="978308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2" y="2882384"/>
            <a:ext cx="184731" cy="369332"/>
          </a:xfrm>
          <a:prstGeom prst="rect">
            <a:avLst/>
          </a:prstGeom>
          <a:noFill/>
          <a:ln w="9525">
            <a:noFill/>
            <a:miter lim="800000"/>
            <a:headEnd/>
            <a:tailEnd/>
          </a:ln>
          <a:effectLst/>
        </p:spPr>
        <p:txBody>
          <a:bodyPr wrap="none" anchor="ctr">
            <a:spAutoFit/>
          </a:bodyPr>
          <a:lstStyle/>
          <a:p>
            <a:pPr>
              <a:defRPr/>
            </a:pPr>
            <a:endParaRPr lang="en-US" sz="1800"/>
          </a:p>
        </p:txBody>
      </p:sp>
      <p:sp>
        <p:nvSpPr>
          <p:cNvPr id="5122" name="Rectangle 2"/>
          <p:cNvSpPr>
            <a:spLocks noGrp="1" noChangeArrowheads="1"/>
          </p:cNvSpPr>
          <p:nvPr>
            <p:ph type="ctrTitle"/>
          </p:nvPr>
        </p:nvSpPr>
        <p:spPr>
          <a:xfrm>
            <a:off x="684504" y="2318158"/>
            <a:ext cx="7712736" cy="2268045"/>
          </a:xfrm>
          <a:noFill/>
          <a:ln>
            <a:noFill/>
          </a:ln>
        </p:spPr>
        <p:txBody>
          <a:bodyPr/>
          <a:lstStyle>
            <a:lvl1pPr algn="ctr">
              <a:defRPr sz="6000">
                <a:solidFill>
                  <a:schemeClr val="tx2">
                    <a:lumMod val="50000"/>
                  </a:schemeClr>
                </a:solidFill>
                <a:latin typeface="+mj-lt"/>
                <a:cs typeface="Palatino"/>
              </a:defRPr>
            </a:lvl1pPr>
          </a:lstStyle>
          <a:p>
            <a:r>
              <a:rPr lang="en-US"/>
              <a:t>Click to edit Master title style</a:t>
            </a:r>
            <a:endParaRPr lang="en-US" dirty="0"/>
          </a:p>
        </p:txBody>
      </p:sp>
      <p:sp>
        <p:nvSpPr>
          <p:cNvPr id="32" name="Line 7"/>
          <p:cNvSpPr>
            <a:spLocks noChangeShapeType="1"/>
          </p:cNvSpPr>
          <p:nvPr userDrawn="1"/>
        </p:nvSpPr>
        <p:spPr bwMode="auto">
          <a:xfrm flipV="1">
            <a:off x="363894" y="1550784"/>
            <a:ext cx="8416212" cy="0"/>
          </a:xfrm>
          <a:prstGeom prst="line">
            <a:avLst/>
          </a:prstGeom>
          <a:noFill/>
          <a:ln w="38100">
            <a:solidFill>
              <a:srgbClr val="B31B1B"/>
            </a:solidFill>
            <a:round/>
            <a:headEnd/>
            <a:tailEnd/>
          </a:ln>
          <a:effectLst/>
        </p:spPr>
        <p:txBody>
          <a:bodyPr/>
          <a:lstStyle/>
          <a:p>
            <a:pPr>
              <a:defRPr/>
            </a:pPr>
            <a:endParaRPr lang="en-US" sz="1800"/>
          </a:p>
        </p:txBody>
      </p:sp>
      <p:pic>
        <p:nvPicPr>
          <p:cNvPr id="11" name="Picture 10" descr="nsf1.gi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9461" y="128016"/>
            <a:ext cx="1347565" cy="1339766"/>
          </a:xfrm>
          <a:prstGeom prst="rect">
            <a:avLst/>
          </a:prstGeom>
        </p:spPr>
      </p:pic>
      <p:pic>
        <p:nvPicPr>
          <p:cNvPr id="7" name="Picture 6">
            <a:extLst>
              <a:ext uri="{FF2B5EF4-FFF2-40B4-BE49-F238E27FC236}">
                <a16:creationId xmlns:a16="http://schemas.microsoft.com/office/drawing/2014/main" id="{A3448DBB-9AD8-9740-862B-2CC8606F8FA7}"/>
              </a:ext>
            </a:extLst>
          </p:cNvPr>
          <p:cNvPicPr>
            <a:picLocks noChangeAspect="1"/>
          </p:cNvPicPr>
          <p:nvPr userDrawn="1"/>
        </p:nvPicPr>
        <p:blipFill>
          <a:blip r:embed="rId3"/>
          <a:stretch>
            <a:fillRect/>
          </a:stretch>
        </p:blipFill>
        <p:spPr>
          <a:xfrm>
            <a:off x="1893161" y="293772"/>
            <a:ext cx="5907413" cy="931554"/>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r>
              <a:rPr lang="en-US"/>
              <a:t>5/31/2023</a:t>
            </a:r>
          </a:p>
        </p:txBody>
      </p:sp>
      <p:sp>
        <p:nvSpPr>
          <p:cNvPr id="5"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07627"/>
            <a:ext cx="2286000" cy="5721773"/>
          </a:xfrm>
        </p:spPr>
        <p:txBody>
          <a:bodyPr vert="eaVert"/>
          <a:lstStyle>
            <a:lvl1pPr>
              <a:defRPr>
                <a:solidFill>
                  <a:schemeClr val="tx1">
                    <a:lumMod val="75000"/>
                    <a:lumOff val="25000"/>
                  </a:schemeClr>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0" y="907627"/>
            <a:ext cx="6705600" cy="5721773"/>
          </a:xfrm>
        </p:spPr>
        <p:txBody>
          <a:bodyPr vert="eaVe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r>
              <a:rPr lang="en-US"/>
              <a:t>5/31/2023</a:t>
            </a:r>
          </a:p>
        </p:txBody>
      </p:sp>
      <p:sp>
        <p:nvSpPr>
          <p:cNvPr id="5"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41680" y="189653"/>
            <a:ext cx="7762240" cy="533400"/>
          </a:xfrm>
        </p:spPr>
        <p:txBody>
          <a:bodyPr/>
          <a:lstStyle/>
          <a:p>
            <a:r>
              <a:rPr lang="en-US"/>
              <a:t>Click to edit Master title style</a:t>
            </a:r>
          </a:p>
        </p:txBody>
      </p:sp>
      <p:sp>
        <p:nvSpPr>
          <p:cNvPr id="3" name="Content Placeholder 2"/>
          <p:cNvSpPr>
            <a:spLocks noGrp="1"/>
          </p:cNvSpPr>
          <p:nvPr>
            <p:ph sz="half" idx="1"/>
          </p:nvPr>
        </p:nvSpPr>
        <p:spPr>
          <a:xfrm>
            <a:off x="0" y="970280"/>
            <a:ext cx="9144000" cy="2819400"/>
          </a:xfrm>
        </p:spPr>
        <p:txBody>
          <a:bodyPr/>
          <a:lstStyle>
            <a:lvl1pPr>
              <a:defRPr sz="24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3914987"/>
            <a:ext cx="9144000" cy="2562013"/>
          </a:xfrm>
        </p:spPr>
        <p:txBody>
          <a:bodyPr/>
          <a:lstStyle>
            <a:lvl1pPr>
              <a:defRPr sz="24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r>
              <a:rPr lang="en-US"/>
              <a:t>5/31/2023</a:t>
            </a:r>
          </a:p>
        </p:txBody>
      </p:sp>
      <p:sp>
        <p:nvSpPr>
          <p:cNvPr id="6"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26347"/>
          </a:xfrm>
        </p:spPr>
        <p:txBody>
          <a:bodyPr/>
          <a:lstStyle/>
          <a:p>
            <a:r>
              <a:rPr lang="en-US"/>
              <a:t>Click to edit Master title style</a:t>
            </a:r>
            <a:endParaRPr lang="en-US" dirty="0"/>
          </a:p>
        </p:txBody>
      </p:sp>
      <p:sp>
        <p:nvSpPr>
          <p:cNvPr id="3" name="Text Placeholder 2"/>
          <p:cNvSpPr>
            <a:spLocks noGrp="1"/>
          </p:cNvSpPr>
          <p:nvPr>
            <p:ph type="body" sz="half" idx="1"/>
          </p:nvPr>
        </p:nvSpPr>
        <p:spPr>
          <a:xfrm>
            <a:off x="0" y="921173"/>
            <a:ext cx="4495800" cy="5632027"/>
          </a:xfrm>
        </p:spPr>
        <p:txBody>
          <a:bodyPr/>
          <a:lstStyle>
            <a:lvl1pPr>
              <a:defRPr sz="24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21173"/>
            <a:ext cx="4495800" cy="5632027"/>
          </a:xfrm>
        </p:spPr>
        <p:txBody>
          <a:bodyPr/>
          <a:lstStyle>
            <a:lvl1pPr>
              <a:defRPr sz="24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r>
              <a:rPr lang="en-US"/>
              <a:t>5/31/2023</a:t>
            </a:r>
          </a:p>
        </p:txBody>
      </p:sp>
      <p:sp>
        <p:nvSpPr>
          <p:cNvPr id="6"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r>
              <a:rPr lang="en-US"/>
              <a:t>5/31/2023</a:t>
            </a:r>
          </a:p>
        </p:txBody>
      </p:sp>
      <p:sp>
        <p:nvSpPr>
          <p:cNvPr id="5"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1"/>
            <a:ext cx="7772400" cy="1362075"/>
          </a:xfrm>
        </p:spPr>
        <p:txBody>
          <a:bodyPr anchor="t"/>
          <a:lstStyle>
            <a:lvl1pPr algn="l">
              <a:defRPr sz="4000" b="1" cap="all" baseline="0">
                <a:solidFill>
                  <a:schemeClr val="bg1"/>
                </a:solidFill>
              </a:defRPr>
            </a:lvl1pPr>
          </a:lstStyle>
          <a:p>
            <a:r>
              <a:rPr lang="en-US" dirty="0"/>
              <a:t>Title of objective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aseline="0">
                <a:solidFill>
                  <a:schemeClr val="tx1">
                    <a:lumMod val="75000"/>
                    <a:lumOff val="25000"/>
                  </a:schemeClr>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t>5/31/2023</a:t>
            </a:r>
          </a:p>
        </p:txBody>
      </p:sp>
      <p:sp>
        <p:nvSpPr>
          <p:cNvPr id="5"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948267"/>
            <a:ext cx="4495800" cy="560493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48267"/>
            <a:ext cx="4495800" cy="5604933"/>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r>
              <a:rPr lang="en-US"/>
              <a:t>5/31/2023</a:t>
            </a:r>
          </a:p>
        </p:txBody>
      </p:sp>
      <p:sp>
        <p:nvSpPr>
          <p:cNvPr id="6"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511395"/>
            <a:ext cx="4040188" cy="869068"/>
          </a:xfrm>
        </p:spPr>
        <p:txBody>
          <a:bodyPr anchor="b"/>
          <a:lstStyle>
            <a:lvl1pPr marL="0" indent="0">
              <a:buNone/>
              <a:defRPr sz="2400" b="1">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61741"/>
            <a:ext cx="4040188" cy="4939059"/>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511395"/>
            <a:ext cx="4041775" cy="869068"/>
          </a:xfrm>
        </p:spPr>
        <p:txBody>
          <a:bodyPr anchor="b"/>
          <a:lstStyle>
            <a:lvl1pPr marL="0" indent="0">
              <a:buNone/>
              <a:defRPr sz="2400" b="1">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461741"/>
            <a:ext cx="4041775" cy="4939059"/>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r>
              <a:rPr lang="en-US"/>
              <a:t>5/31/2023</a:t>
            </a:r>
          </a:p>
        </p:txBody>
      </p:sp>
      <p:sp>
        <p:nvSpPr>
          <p:cNvPr id="8"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9"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r>
              <a:rPr lang="en-US"/>
              <a:t>5/31/2023</a:t>
            </a:r>
          </a:p>
        </p:txBody>
      </p:sp>
      <p:sp>
        <p:nvSpPr>
          <p:cNvPr id="4"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5"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t>5/31/2023</a:t>
            </a:r>
          </a:p>
        </p:txBody>
      </p:sp>
      <p:sp>
        <p:nvSpPr>
          <p:cNvPr id="3"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4"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80534"/>
            <a:ext cx="3008313" cy="891117"/>
          </a:xfrm>
        </p:spPr>
        <p:txBody>
          <a:bodyPr anchor="b"/>
          <a:lstStyle>
            <a:lvl1pPr algn="l">
              <a:defRPr sz="2000" b="1">
                <a:solidFill>
                  <a:schemeClr val="tx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880534"/>
            <a:ext cx="5111750" cy="5582180"/>
          </a:xfrm>
        </p:spPr>
        <p:txBody>
          <a:bodyPr/>
          <a:lstStyle>
            <a:lvl1pPr>
              <a:defRPr sz="3200">
                <a:solidFill>
                  <a:schemeClr val="tx1">
                    <a:lumMod val="75000"/>
                    <a:lumOff val="25000"/>
                  </a:schemeClr>
                </a:solidFill>
              </a:defRPr>
            </a:lvl1pPr>
            <a:lvl2pPr>
              <a:defRPr sz="2400">
                <a:solidFill>
                  <a:schemeClr val="tx1">
                    <a:lumMod val="75000"/>
                    <a:lumOff val="25000"/>
                  </a:schemeClr>
                </a:solidFill>
              </a:defRPr>
            </a:lvl2pPr>
            <a:lvl3pPr>
              <a:defRPr sz="2400">
                <a:solidFill>
                  <a:schemeClr val="tx1">
                    <a:lumMod val="75000"/>
                    <a:lumOff val="25000"/>
                  </a:schemeClr>
                </a:solidFill>
              </a:defRPr>
            </a:lvl3pPr>
            <a:lvl4pPr>
              <a:defRPr sz="2400">
                <a:solidFill>
                  <a:schemeClr val="tx1">
                    <a:lumMod val="75000"/>
                    <a:lumOff val="25000"/>
                  </a:schemeClr>
                </a:solidFill>
              </a:defRPr>
            </a:lvl4pPr>
            <a:lvl5pPr>
              <a:defRPr sz="24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771651"/>
            <a:ext cx="3008313" cy="4691063"/>
          </a:xfrm>
        </p:spPr>
        <p:txBody>
          <a:bodyPr/>
          <a:lstStyle>
            <a:lvl1pPr marL="0" indent="0">
              <a:buNone/>
              <a:defRPr sz="1400">
                <a:solidFill>
                  <a:schemeClr val="tx1">
                    <a:lumMod val="75000"/>
                    <a:lumOff val="2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5/31/2023</a:t>
            </a:r>
          </a:p>
        </p:txBody>
      </p:sp>
      <p:sp>
        <p:nvSpPr>
          <p:cNvPr id="6"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894079"/>
            <a:ext cx="5486400" cy="3833495"/>
          </a:xfrm>
        </p:spPr>
        <p:txBody>
          <a:bodyPr/>
          <a:lstStyle>
            <a:lvl1pPr marL="0" indent="0">
              <a:buNone/>
              <a:defRPr sz="3200">
                <a:solidFill>
                  <a:schemeClr val="tx1">
                    <a:lumMod val="75000"/>
                    <a:lumOff val="2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solidFill>
                  <a:schemeClr val="tx1">
                    <a:lumMod val="75000"/>
                    <a:lumOff val="2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5/31/2023</a:t>
            </a:r>
          </a:p>
        </p:txBody>
      </p:sp>
      <p:sp>
        <p:nvSpPr>
          <p:cNvPr id="6" name="Rectangle 5"/>
          <p:cNvSpPr>
            <a:spLocks noGrp="1" noChangeArrowheads="1"/>
          </p:cNvSpPr>
          <p:nvPr>
            <p:ph type="ftr" sz="quarter" idx="11"/>
          </p:nvPr>
        </p:nvSpPr>
        <p:spPr>
          <a:ln/>
        </p:spPr>
        <p:txBody>
          <a:bodyPr/>
          <a:lstStyle>
            <a:lvl1pPr>
              <a:defRPr/>
            </a:lvl1pPr>
          </a:lstStyle>
          <a:p>
            <a:r>
              <a:rPr lang="en-US"/>
              <a:t>CBB EAB meeting | Charge</a:t>
            </a:r>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40905"/>
            <a:ext cx="9144000" cy="5612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0" name="Rectangle 4"/>
          <p:cNvSpPr>
            <a:spLocks noGrp="1" noChangeArrowheads="1"/>
          </p:cNvSpPr>
          <p:nvPr>
            <p:ph type="dt" sz="half" idx="2"/>
          </p:nvPr>
        </p:nvSpPr>
        <p:spPr bwMode="auto">
          <a:xfrm>
            <a:off x="76200" y="6629400"/>
            <a:ext cx="19812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i="1" smtClean="0">
                <a:latin typeface="+mn-lt"/>
              </a:defRPr>
            </a:lvl1pPr>
          </a:lstStyle>
          <a:p>
            <a:r>
              <a:rPr lang="en-US"/>
              <a:t>5/31/2023</a:t>
            </a:r>
          </a:p>
        </p:txBody>
      </p:sp>
      <p:sp>
        <p:nvSpPr>
          <p:cNvPr id="4101" name="Rectangle 5"/>
          <p:cNvSpPr>
            <a:spLocks noGrp="1" noChangeArrowheads="1"/>
          </p:cNvSpPr>
          <p:nvPr>
            <p:ph type="ftr" sz="quarter" idx="3"/>
          </p:nvPr>
        </p:nvSpPr>
        <p:spPr bwMode="auto">
          <a:xfrm>
            <a:off x="1828800" y="6629400"/>
            <a:ext cx="5486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i="1" smtClean="0">
                <a:latin typeface="+mn-lt"/>
              </a:defRPr>
            </a:lvl1pPr>
          </a:lstStyle>
          <a:p>
            <a:r>
              <a:rPr lang="en-US"/>
              <a:t>CBB EAB meeting | Charge</a:t>
            </a:r>
          </a:p>
        </p:txBody>
      </p:sp>
      <p:sp>
        <p:nvSpPr>
          <p:cNvPr id="4102" name="Rectangle 6"/>
          <p:cNvSpPr>
            <a:spLocks noGrp="1" noChangeArrowheads="1"/>
          </p:cNvSpPr>
          <p:nvPr>
            <p:ph type="sldNum" sz="quarter" idx="4"/>
          </p:nvPr>
        </p:nvSpPr>
        <p:spPr bwMode="auto">
          <a:xfrm>
            <a:off x="8382000" y="6629400"/>
            <a:ext cx="6858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i="1" smtClean="0">
                <a:latin typeface="+mn-lt"/>
              </a:defRPr>
            </a:lvl1pPr>
          </a:lstStyle>
          <a:p>
            <a:fld id="{921CBE81-14BD-7343-B359-01BCBA3179F9}" type="slidenum">
              <a:rPr lang="en-US" smtClean="0"/>
              <a:t>‹#›</a:t>
            </a:fld>
            <a:endParaRPr lang="en-US"/>
          </a:p>
        </p:txBody>
      </p:sp>
      <p:sp>
        <p:nvSpPr>
          <p:cNvPr id="1033" name="Rectangle 9"/>
          <p:cNvSpPr>
            <a:spLocks noGrp="1" noChangeArrowheads="1"/>
          </p:cNvSpPr>
          <p:nvPr>
            <p:ph type="title"/>
          </p:nvPr>
        </p:nvSpPr>
        <p:spPr bwMode="auto">
          <a:xfrm>
            <a:off x="0" y="0"/>
            <a:ext cx="9144000" cy="853440"/>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1" name="Line 7"/>
          <p:cNvSpPr>
            <a:spLocks noChangeShapeType="1"/>
          </p:cNvSpPr>
          <p:nvPr userDrawn="1"/>
        </p:nvSpPr>
        <p:spPr bwMode="auto">
          <a:xfrm>
            <a:off x="160176" y="873448"/>
            <a:ext cx="8823648" cy="0"/>
          </a:xfrm>
          <a:prstGeom prst="line">
            <a:avLst/>
          </a:prstGeom>
          <a:noFill/>
          <a:ln w="38100">
            <a:solidFill>
              <a:srgbClr val="B31B1B"/>
            </a:solidFill>
            <a:round/>
            <a:headEnd/>
            <a:tailEnd/>
          </a:ln>
          <a:effectLst/>
        </p:spPr>
        <p:txBody>
          <a:bodyPr/>
          <a:lstStyle/>
          <a:p>
            <a:pPr>
              <a:defRPr/>
            </a:pPr>
            <a:endParaRPr lang="en-US" sz="1800"/>
          </a:p>
        </p:txBody>
      </p:sp>
      <p:pic>
        <p:nvPicPr>
          <p:cNvPr id="10" name="Picture 9"/>
          <p:cNvPicPr>
            <a:picLocks noChangeAspect="1"/>
          </p:cNvPicPr>
          <p:nvPr userDrawn="1"/>
        </p:nvPicPr>
        <p:blipFill>
          <a:blip r:embed="rId15"/>
          <a:stretch>
            <a:fillRect/>
          </a:stretch>
        </p:blipFill>
        <p:spPr>
          <a:xfrm>
            <a:off x="145101" y="75683"/>
            <a:ext cx="734681" cy="713342"/>
          </a:xfrm>
          <a:prstGeom prst="rect">
            <a:avLst/>
          </a:prstGeom>
        </p:spPr>
      </p:pic>
      <p:pic>
        <p:nvPicPr>
          <p:cNvPr id="11" name="Picture 10" descr="nsf1.gif"/>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463280" y="160184"/>
            <a:ext cx="609393" cy="60586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ctr" rtl="0" eaLnBrk="1" fontAlgn="base" hangingPunct="1">
        <a:spcBef>
          <a:spcPct val="0"/>
        </a:spcBef>
        <a:spcAft>
          <a:spcPct val="0"/>
        </a:spcAft>
        <a:defRPr sz="3733">
          <a:solidFill>
            <a:schemeClr val="tx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189" algn="ctr" rtl="0" eaLnBrk="1" fontAlgn="base" hangingPunct="1">
        <a:spcBef>
          <a:spcPct val="0"/>
        </a:spcBef>
        <a:spcAft>
          <a:spcPct val="0"/>
        </a:spcAft>
        <a:defRPr sz="3200">
          <a:solidFill>
            <a:schemeClr val="bg1"/>
          </a:solidFill>
          <a:latin typeface="Arial" charset="0"/>
        </a:defRPr>
      </a:lvl6pPr>
      <a:lvl7pPr marL="914377" algn="ctr" rtl="0" eaLnBrk="1" fontAlgn="base" hangingPunct="1">
        <a:spcBef>
          <a:spcPct val="0"/>
        </a:spcBef>
        <a:spcAft>
          <a:spcPct val="0"/>
        </a:spcAft>
        <a:defRPr sz="3200">
          <a:solidFill>
            <a:schemeClr val="bg1"/>
          </a:solidFill>
          <a:latin typeface="Arial" charset="0"/>
        </a:defRPr>
      </a:lvl7pPr>
      <a:lvl8pPr marL="1371566" algn="ctr" rtl="0" eaLnBrk="1" fontAlgn="base" hangingPunct="1">
        <a:spcBef>
          <a:spcPct val="0"/>
        </a:spcBef>
        <a:spcAft>
          <a:spcPct val="0"/>
        </a:spcAft>
        <a:defRPr sz="3200">
          <a:solidFill>
            <a:schemeClr val="bg1"/>
          </a:solidFill>
          <a:latin typeface="Arial" charset="0"/>
        </a:defRPr>
      </a:lvl8pPr>
      <a:lvl9pPr marL="1828754" algn="ctr" rtl="0" eaLnBrk="1" fontAlgn="base" hangingPunct="1">
        <a:spcBef>
          <a:spcPct val="0"/>
        </a:spcBef>
        <a:spcAft>
          <a:spcPct val="0"/>
        </a:spcAft>
        <a:defRPr sz="3200">
          <a:solidFill>
            <a:schemeClr val="bg1"/>
          </a:solidFill>
          <a:latin typeface="Arial" charset="0"/>
        </a:defRPr>
      </a:lvl9pPr>
    </p:titleStyle>
    <p:bodyStyle>
      <a:lvl1pPr marL="342891" indent="-342891" algn="l" rtl="0" eaLnBrk="1" fontAlgn="base" hangingPunct="1">
        <a:spcBef>
          <a:spcPct val="20000"/>
        </a:spcBef>
        <a:spcAft>
          <a:spcPct val="0"/>
        </a:spcAft>
        <a:buChar char="•"/>
        <a:defRPr sz="3200">
          <a:ln>
            <a:noFill/>
          </a:ln>
          <a:solidFill>
            <a:schemeClr val="tx1"/>
          </a:solidFill>
          <a:latin typeface="+mn-lt"/>
          <a:ea typeface="+mn-ea"/>
          <a:cs typeface="+mn-cs"/>
        </a:defRPr>
      </a:lvl1pPr>
      <a:lvl2pPr marL="742932" indent="-285744" algn="l" rtl="0" eaLnBrk="1" fontAlgn="base" hangingPunct="1">
        <a:spcBef>
          <a:spcPct val="20000"/>
        </a:spcBef>
        <a:spcAft>
          <a:spcPct val="0"/>
        </a:spcAft>
        <a:buChar char="–"/>
        <a:defRPr sz="2400">
          <a:ln>
            <a:noFill/>
          </a:ln>
          <a:solidFill>
            <a:schemeClr val="tx1"/>
          </a:solidFill>
          <a:latin typeface="+mn-lt"/>
        </a:defRPr>
      </a:lvl2pPr>
      <a:lvl3pPr marL="1142971" indent="-228594" algn="l" rtl="0" eaLnBrk="1" fontAlgn="base" hangingPunct="1">
        <a:spcBef>
          <a:spcPct val="20000"/>
        </a:spcBef>
        <a:spcAft>
          <a:spcPct val="0"/>
        </a:spcAft>
        <a:buChar char="•"/>
        <a:defRPr sz="2400">
          <a:ln>
            <a:noFill/>
          </a:ln>
          <a:solidFill>
            <a:schemeClr val="tx1"/>
          </a:solidFill>
          <a:latin typeface="+mn-lt"/>
        </a:defRPr>
      </a:lvl3pPr>
      <a:lvl4pPr marL="1600160" indent="-228594" algn="l" rtl="0" eaLnBrk="1" fontAlgn="base" hangingPunct="1">
        <a:spcBef>
          <a:spcPct val="20000"/>
        </a:spcBef>
        <a:spcAft>
          <a:spcPct val="0"/>
        </a:spcAft>
        <a:buChar char="–"/>
        <a:defRPr sz="2400">
          <a:ln>
            <a:noFill/>
          </a:ln>
          <a:solidFill>
            <a:schemeClr val="tx1"/>
          </a:solidFill>
          <a:latin typeface="+mn-lt"/>
        </a:defRPr>
      </a:lvl4pPr>
      <a:lvl5pPr marL="2057349" indent="-228594" algn="l" rtl="0" eaLnBrk="1" fontAlgn="base" hangingPunct="1">
        <a:spcBef>
          <a:spcPct val="20000"/>
        </a:spcBef>
        <a:spcAft>
          <a:spcPct val="0"/>
        </a:spcAft>
        <a:buChar char="»"/>
        <a:defRPr sz="2400">
          <a:ln>
            <a:noFill/>
          </a:ln>
          <a:solidFill>
            <a:schemeClr val="tx1"/>
          </a:solidFill>
          <a:latin typeface="+mn-lt"/>
        </a:defRPr>
      </a:lvl5pPr>
      <a:lvl6pPr marL="2514537" indent="-228594" algn="l" rtl="0" eaLnBrk="1" fontAlgn="base" hangingPunct="1">
        <a:spcBef>
          <a:spcPct val="20000"/>
        </a:spcBef>
        <a:spcAft>
          <a:spcPct val="0"/>
        </a:spcAft>
        <a:buChar char="»"/>
        <a:defRPr sz="2000">
          <a:solidFill>
            <a:srgbClr val="660066"/>
          </a:solidFill>
          <a:latin typeface="+mn-lt"/>
        </a:defRPr>
      </a:lvl6pPr>
      <a:lvl7pPr marL="2971726" indent="-228594" algn="l" rtl="0" eaLnBrk="1" fontAlgn="base" hangingPunct="1">
        <a:spcBef>
          <a:spcPct val="20000"/>
        </a:spcBef>
        <a:spcAft>
          <a:spcPct val="0"/>
        </a:spcAft>
        <a:buChar char="»"/>
        <a:defRPr sz="2000">
          <a:solidFill>
            <a:srgbClr val="660066"/>
          </a:solidFill>
          <a:latin typeface="+mn-lt"/>
        </a:defRPr>
      </a:lvl7pPr>
      <a:lvl8pPr marL="3428914" indent="-228594" algn="l" rtl="0" eaLnBrk="1" fontAlgn="base" hangingPunct="1">
        <a:spcBef>
          <a:spcPct val="20000"/>
        </a:spcBef>
        <a:spcAft>
          <a:spcPct val="0"/>
        </a:spcAft>
        <a:buChar char="»"/>
        <a:defRPr sz="2000">
          <a:solidFill>
            <a:srgbClr val="660066"/>
          </a:solidFill>
          <a:latin typeface="+mn-lt"/>
        </a:defRPr>
      </a:lvl8pPr>
      <a:lvl9pPr marL="3886103" indent="-228594" algn="l" rtl="0" eaLnBrk="1" fontAlgn="base" hangingPunct="1">
        <a:spcBef>
          <a:spcPct val="20000"/>
        </a:spcBef>
        <a:spcAft>
          <a:spcPct val="0"/>
        </a:spcAft>
        <a:buChar char="»"/>
        <a:defRPr sz="2000">
          <a:solidFill>
            <a:srgbClr val="660066"/>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6637"/>
            <a:ext cx="9144000" cy="2773327"/>
          </a:xfrm>
        </p:spPr>
        <p:txBody>
          <a:bodyPr/>
          <a:lstStyle/>
          <a:p>
            <a:r>
              <a:rPr lang="en-US" sz="4000" b="1" dirty="0">
                <a:solidFill>
                  <a:schemeClr val="tx1"/>
                </a:solidFill>
              </a:rPr>
              <a:t>CBB EAB meeting</a:t>
            </a:r>
            <a:br>
              <a:rPr lang="en-US" sz="4000" b="1" dirty="0">
                <a:solidFill>
                  <a:schemeClr val="tx1"/>
                </a:solidFill>
              </a:rPr>
            </a:br>
            <a:r>
              <a:rPr lang="en-US" sz="3600" dirty="0">
                <a:solidFill>
                  <a:schemeClr val="accent1"/>
                </a:solidFill>
                <a:latin typeface="Avenir Book" panose="02000503020000020003" pitchFamily="2" charset="0"/>
              </a:rPr>
              <a:t>Charge</a:t>
            </a:r>
            <a:br>
              <a:rPr lang="en-US" sz="3600" b="1" dirty="0">
                <a:solidFill>
                  <a:schemeClr val="tx1">
                    <a:lumMod val="60000"/>
                    <a:lumOff val="40000"/>
                  </a:schemeClr>
                </a:solidFill>
              </a:rPr>
            </a:br>
            <a:br>
              <a:rPr lang="en-US" sz="4000" b="1" dirty="0">
                <a:solidFill>
                  <a:schemeClr val="tx1"/>
                </a:solidFill>
              </a:rPr>
            </a:br>
            <a:r>
              <a:rPr lang="en-US" sz="2400" b="1" dirty="0">
                <a:solidFill>
                  <a:schemeClr val="tx1"/>
                </a:solidFill>
              </a:rPr>
              <a:t>J. Ritchie Patterson</a:t>
            </a:r>
            <a:br>
              <a:rPr lang="en-US" sz="2400" dirty="0">
                <a:solidFill>
                  <a:schemeClr val="tx1"/>
                </a:solidFill>
              </a:rPr>
            </a:br>
            <a:r>
              <a:rPr lang="en-US" sz="2400" dirty="0">
                <a:solidFill>
                  <a:schemeClr val="tx1"/>
                </a:solidFill>
              </a:rPr>
              <a:t>Center Director</a:t>
            </a:r>
            <a:endParaRPr lang="en-US" sz="4800" dirty="0">
              <a:solidFill>
                <a:schemeClr val="tx1"/>
              </a:solidFill>
            </a:endParaRPr>
          </a:p>
        </p:txBody>
      </p:sp>
      <p:sp>
        <p:nvSpPr>
          <p:cNvPr id="4" name="Line 4"/>
          <p:cNvSpPr>
            <a:spLocks noChangeShapeType="1"/>
          </p:cNvSpPr>
          <p:nvPr/>
        </p:nvSpPr>
        <p:spPr bwMode="auto">
          <a:xfrm>
            <a:off x="0" y="6629400"/>
            <a:ext cx="9143999" cy="0"/>
          </a:xfrm>
          <a:prstGeom prst="line">
            <a:avLst/>
          </a:prstGeom>
          <a:noFill/>
          <a:ln w="38100">
            <a:solidFill>
              <a:srgbClr val="B31B1B"/>
            </a:solidFill>
            <a:round/>
            <a:headEnd/>
            <a:tailEnd/>
          </a:ln>
          <a:effectLst/>
        </p:spPr>
        <p:txBody>
          <a:bodyPr/>
          <a:lstStyle/>
          <a:p>
            <a:pPr>
              <a:defRPr/>
            </a:pPr>
            <a:endParaRPr lang="en-US" sz="1600"/>
          </a:p>
        </p:txBody>
      </p:sp>
      <p:pic>
        <p:nvPicPr>
          <p:cNvPr id="20" name="Picture 19">
            <a:extLst>
              <a:ext uri="{FF2B5EF4-FFF2-40B4-BE49-F238E27FC236}">
                <a16:creationId xmlns:a16="http://schemas.microsoft.com/office/drawing/2014/main" id="{95B9F199-B6B1-7F42-BEE5-50113736DC10}"/>
              </a:ext>
            </a:extLst>
          </p:cNvPr>
          <p:cNvPicPr>
            <a:picLocks noChangeAspect="1"/>
          </p:cNvPicPr>
          <p:nvPr/>
        </p:nvPicPr>
        <p:blipFill>
          <a:blip r:embed="rId3"/>
          <a:stretch>
            <a:fillRect/>
          </a:stretch>
        </p:blipFill>
        <p:spPr>
          <a:xfrm>
            <a:off x="7485102" y="4330989"/>
            <a:ext cx="1072113" cy="1072113"/>
          </a:xfrm>
          <a:prstGeom prst="rect">
            <a:avLst/>
          </a:prstGeom>
        </p:spPr>
      </p:pic>
      <p:grpSp>
        <p:nvGrpSpPr>
          <p:cNvPr id="11" name="Group 10">
            <a:extLst>
              <a:ext uri="{FF2B5EF4-FFF2-40B4-BE49-F238E27FC236}">
                <a16:creationId xmlns:a16="http://schemas.microsoft.com/office/drawing/2014/main" id="{1CD29A9F-5163-084F-AD66-B3E97CC97D72}"/>
              </a:ext>
            </a:extLst>
          </p:cNvPr>
          <p:cNvGrpSpPr/>
          <p:nvPr/>
        </p:nvGrpSpPr>
        <p:grpSpPr>
          <a:xfrm>
            <a:off x="6857388" y="5486400"/>
            <a:ext cx="1724797" cy="1070689"/>
            <a:chOff x="1711881" y="1261641"/>
            <a:chExt cx="1973176" cy="1342663"/>
          </a:xfrm>
        </p:grpSpPr>
        <p:sp>
          <p:nvSpPr>
            <p:cNvPr id="29" name="Rectangle 28">
              <a:extLst>
                <a:ext uri="{FF2B5EF4-FFF2-40B4-BE49-F238E27FC236}">
                  <a16:creationId xmlns:a16="http://schemas.microsoft.com/office/drawing/2014/main" id="{8278F96B-4640-8E41-B8B6-DFA11F428D47}"/>
                </a:ext>
              </a:extLst>
            </p:cNvPr>
            <p:cNvSpPr/>
            <p:nvPr/>
          </p:nvSpPr>
          <p:spPr>
            <a:xfrm>
              <a:off x="1711881" y="1261641"/>
              <a:ext cx="1973176" cy="13426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1111AB4-A191-424C-A004-AD722C9A693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6666" r="14606"/>
            <a:stretch/>
          </p:blipFill>
          <p:spPr>
            <a:xfrm rot="16351183">
              <a:off x="2077215" y="967471"/>
              <a:ext cx="1186485" cy="1848350"/>
            </a:xfrm>
            <a:prstGeom prst="rect">
              <a:avLst/>
            </a:prstGeom>
          </p:spPr>
        </p:pic>
      </p:grpSp>
      <p:pic>
        <p:nvPicPr>
          <p:cNvPr id="30" name="Content Placeholder 4">
            <a:extLst>
              <a:ext uri="{FF2B5EF4-FFF2-40B4-BE49-F238E27FC236}">
                <a16:creationId xmlns:a16="http://schemas.microsoft.com/office/drawing/2014/main" id="{64D4D173-7D87-604F-B919-21177E94C378}"/>
              </a:ext>
            </a:extLst>
          </p:cNvPr>
          <p:cNvPicPr>
            <a:picLocks noChangeAspect="1"/>
          </p:cNvPicPr>
          <p:nvPr/>
        </p:nvPicPr>
        <p:blipFill rotWithShape="1">
          <a:blip r:embed="rId5">
            <a:extLst>
              <a:ext uri="{28A0092B-C50C-407E-A947-70E740481C1C}">
                <a14:useLocalDpi xmlns:a14="http://schemas.microsoft.com/office/drawing/2010/main" val="0"/>
              </a:ext>
            </a:extLst>
          </a:blip>
          <a:srcRect r="9995" b="9825"/>
          <a:stretch/>
        </p:blipFill>
        <p:spPr>
          <a:xfrm>
            <a:off x="3298794" y="4284097"/>
            <a:ext cx="1226314" cy="1111616"/>
          </a:xfrm>
          <a:prstGeom prst="rect">
            <a:avLst/>
          </a:prstGeom>
        </p:spPr>
      </p:pic>
      <p:pic>
        <p:nvPicPr>
          <p:cNvPr id="31" name="Picture 30">
            <a:extLst>
              <a:ext uri="{FF2B5EF4-FFF2-40B4-BE49-F238E27FC236}">
                <a16:creationId xmlns:a16="http://schemas.microsoft.com/office/drawing/2014/main" id="{0144145E-9D92-6548-AA6F-0D345FC72DD6}"/>
              </a:ext>
            </a:extLst>
          </p:cNvPr>
          <p:cNvPicPr>
            <a:picLocks noChangeAspect="1"/>
          </p:cNvPicPr>
          <p:nvPr/>
        </p:nvPicPr>
        <p:blipFill rotWithShape="1">
          <a:blip r:embed="rId6"/>
          <a:srcRect l="4734" r="4180" b="22312"/>
          <a:stretch/>
        </p:blipFill>
        <p:spPr>
          <a:xfrm>
            <a:off x="4832135" y="4260650"/>
            <a:ext cx="2210763" cy="1159298"/>
          </a:xfrm>
          <a:prstGeom prst="rect">
            <a:avLst/>
          </a:prstGeom>
        </p:spPr>
      </p:pic>
      <p:pic>
        <p:nvPicPr>
          <p:cNvPr id="32" name="Picture 31">
            <a:extLst>
              <a:ext uri="{FF2B5EF4-FFF2-40B4-BE49-F238E27FC236}">
                <a16:creationId xmlns:a16="http://schemas.microsoft.com/office/drawing/2014/main" id="{47FB3164-A9B2-9549-B6C6-B51B9B569FBC}"/>
              </a:ext>
            </a:extLst>
          </p:cNvPr>
          <p:cNvPicPr>
            <a:picLocks noChangeAspect="1"/>
          </p:cNvPicPr>
          <p:nvPr/>
        </p:nvPicPr>
        <p:blipFill rotWithShape="1">
          <a:blip r:embed="rId7"/>
          <a:srcRect l="14832" b="10006"/>
          <a:stretch/>
        </p:blipFill>
        <p:spPr>
          <a:xfrm>
            <a:off x="1925553" y="4307542"/>
            <a:ext cx="1068197" cy="1076444"/>
          </a:xfrm>
          <a:prstGeom prst="rect">
            <a:avLst/>
          </a:prstGeom>
        </p:spPr>
      </p:pic>
      <p:pic>
        <p:nvPicPr>
          <p:cNvPr id="34" name="Picture 33">
            <a:extLst>
              <a:ext uri="{FF2B5EF4-FFF2-40B4-BE49-F238E27FC236}">
                <a16:creationId xmlns:a16="http://schemas.microsoft.com/office/drawing/2014/main" id="{3469FAB8-BFEB-B340-8479-029602633489}"/>
              </a:ext>
            </a:extLst>
          </p:cNvPr>
          <p:cNvPicPr>
            <a:picLocks noChangeAspect="1"/>
          </p:cNvPicPr>
          <p:nvPr/>
        </p:nvPicPr>
        <p:blipFill rotWithShape="1">
          <a:blip r:embed="rId8"/>
          <a:srcRect b="12131"/>
          <a:stretch/>
        </p:blipFill>
        <p:spPr>
          <a:xfrm>
            <a:off x="2979644" y="5567600"/>
            <a:ext cx="2344363" cy="1044215"/>
          </a:xfrm>
          <a:prstGeom prst="rect">
            <a:avLst/>
          </a:prstGeom>
        </p:spPr>
      </p:pic>
      <p:pic>
        <p:nvPicPr>
          <p:cNvPr id="36" name="Picture 35">
            <a:extLst>
              <a:ext uri="{FF2B5EF4-FFF2-40B4-BE49-F238E27FC236}">
                <a16:creationId xmlns:a16="http://schemas.microsoft.com/office/drawing/2014/main" id="{D2961849-CA4F-2E49-943F-33831C682853}"/>
              </a:ext>
            </a:extLst>
          </p:cNvPr>
          <p:cNvPicPr>
            <a:picLocks noChangeAspect="1"/>
          </p:cNvPicPr>
          <p:nvPr/>
        </p:nvPicPr>
        <p:blipFill>
          <a:blip r:embed="rId9"/>
          <a:stretch>
            <a:fillRect/>
          </a:stretch>
        </p:blipFill>
        <p:spPr>
          <a:xfrm>
            <a:off x="5435916" y="5486400"/>
            <a:ext cx="1321148" cy="1072056"/>
          </a:xfrm>
          <a:prstGeom prst="rect">
            <a:avLst/>
          </a:prstGeom>
        </p:spPr>
      </p:pic>
      <p:pic>
        <p:nvPicPr>
          <p:cNvPr id="38" name="Picture 37">
            <a:extLst>
              <a:ext uri="{FF2B5EF4-FFF2-40B4-BE49-F238E27FC236}">
                <a16:creationId xmlns:a16="http://schemas.microsoft.com/office/drawing/2014/main" id="{BBD3F6C0-CE7C-4346-80C3-772F58D0A24F}"/>
              </a:ext>
            </a:extLst>
          </p:cNvPr>
          <p:cNvPicPr>
            <a:picLocks noChangeAspect="1"/>
          </p:cNvPicPr>
          <p:nvPr/>
        </p:nvPicPr>
        <p:blipFill rotWithShape="1">
          <a:blip r:embed="rId10"/>
          <a:srcRect l="18819" b="19534"/>
          <a:stretch/>
        </p:blipFill>
        <p:spPr>
          <a:xfrm>
            <a:off x="621028" y="5438099"/>
            <a:ext cx="2215955" cy="1103377"/>
          </a:xfrm>
          <a:prstGeom prst="rect">
            <a:avLst/>
          </a:prstGeom>
        </p:spPr>
      </p:pic>
      <p:pic>
        <p:nvPicPr>
          <p:cNvPr id="39" name="Picture 6" descr="Image result for topological insulator arpes">
            <a:extLst>
              <a:ext uri="{FF2B5EF4-FFF2-40B4-BE49-F238E27FC236}">
                <a16:creationId xmlns:a16="http://schemas.microsoft.com/office/drawing/2014/main" id="{6C7108D9-A648-404F-9039-F798ABAD5BA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5107" t="14422" b="15009"/>
          <a:stretch/>
        </p:blipFill>
        <p:spPr bwMode="auto">
          <a:xfrm>
            <a:off x="620432" y="4295819"/>
            <a:ext cx="1029996" cy="105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70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3824A0-9F90-E34E-AEA5-49AA0A29F053}"/>
              </a:ext>
            </a:extLst>
          </p:cNvPr>
          <p:cNvSpPr>
            <a:spLocks noGrp="1"/>
          </p:cNvSpPr>
          <p:nvPr>
            <p:ph idx="1"/>
          </p:nvPr>
        </p:nvSpPr>
        <p:spPr>
          <a:xfrm>
            <a:off x="0" y="1346132"/>
            <a:ext cx="9144000" cy="2082868"/>
          </a:xfrm>
        </p:spPr>
        <p:txBody>
          <a:bodyPr/>
          <a:lstStyle/>
          <a:p>
            <a:pPr lvl="0">
              <a:spcBef>
                <a:spcPts val="1176"/>
              </a:spcBef>
            </a:pPr>
            <a:r>
              <a:rPr lang="en-US" dirty="0"/>
              <a:t>Are KT deliverables well-chosen?</a:t>
            </a:r>
          </a:p>
          <a:p>
            <a:pPr lvl="0">
              <a:spcBef>
                <a:spcPts val="1176"/>
              </a:spcBef>
            </a:pPr>
            <a:r>
              <a:rPr lang="en-US" dirty="0"/>
              <a:t>Is the plan to deliver 100pC with small emittance feasible? Is it worth pursuing?</a:t>
            </a:r>
          </a:p>
          <a:p>
            <a:pPr>
              <a:spcBef>
                <a:spcPts val="1176"/>
              </a:spcBef>
            </a:pPr>
            <a:r>
              <a:rPr lang="en-US" dirty="0"/>
              <a:t>What is your advice on our Site Visit presentations?</a:t>
            </a:r>
          </a:p>
          <a:p>
            <a:pPr>
              <a:spcBef>
                <a:spcPts val="1176"/>
              </a:spcBef>
            </a:pPr>
            <a:endParaRPr lang="en-US" dirty="0"/>
          </a:p>
          <a:p>
            <a:pPr marL="0" indent="0">
              <a:spcBef>
                <a:spcPts val="1176"/>
              </a:spcBef>
              <a:buNone/>
            </a:pPr>
            <a:endParaRPr lang="en-US" dirty="0"/>
          </a:p>
          <a:p>
            <a:pPr marL="0" indent="0">
              <a:spcBef>
                <a:spcPts val="1176"/>
              </a:spcBef>
              <a:buNone/>
            </a:pPr>
            <a:endParaRPr lang="en-US" dirty="0"/>
          </a:p>
          <a:p>
            <a:endParaRPr lang="en-US" dirty="0"/>
          </a:p>
        </p:txBody>
      </p:sp>
      <p:sp>
        <p:nvSpPr>
          <p:cNvPr id="3" name="Title 2">
            <a:extLst>
              <a:ext uri="{FF2B5EF4-FFF2-40B4-BE49-F238E27FC236}">
                <a16:creationId xmlns:a16="http://schemas.microsoft.com/office/drawing/2014/main" id="{075608B4-5386-C24F-AB29-55720F4249D8}"/>
              </a:ext>
            </a:extLst>
          </p:cNvPr>
          <p:cNvSpPr>
            <a:spLocks noGrp="1"/>
          </p:cNvSpPr>
          <p:nvPr>
            <p:ph type="title"/>
          </p:nvPr>
        </p:nvSpPr>
        <p:spPr/>
        <p:txBody>
          <a:bodyPr/>
          <a:lstStyle/>
          <a:p>
            <a:r>
              <a:rPr lang="en-US" dirty="0"/>
              <a:t>Charge in a nutshell</a:t>
            </a:r>
          </a:p>
        </p:txBody>
      </p:sp>
      <p:sp>
        <p:nvSpPr>
          <p:cNvPr id="4" name="Date Placeholder 3">
            <a:extLst>
              <a:ext uri="{FF2B5EF4-FFF2-40B4-BE49-F238E27FC236}">
                <a16:creationId xmlns:a16="http://schemas.microsoft.com/office/drawing/2014/main" id="{711EAF5E-D8B6-D146-A5D9-943737239800}"/>
              </a:ext>
            </a:extLst>
          </p:cNvPr>
          <p:cNvSpPr>
            <a:spLocks noGrp="1"/>
          </p:cNvSpPr>
          <p:nvPr>
            <p:ph type="dt" sz="half" idx="10"/>
          </p:nvPr>
        </p:nvSpPr>
        <p:spPr/>
        <p:txBody>
          <a:bodyPr/>
          <a:lstStyle/>
          <a:p>
            <a:r>
              <a:rPr lang="en-US"/>
              <a:t>5/31/2023</a:t>
            </a:r>
          </a:p>
        </p:txBody>
      </p:sp>
      <p:sp>
        <p:nvSpPr>
          <p:cNvPr id="5" name="Footer Placeholder 4">
            <a:extLst>
              <a:ext uri="{FF2B5EF4-FFF2-40B4-BE49-F238E27FC236}">
                <a16:creationId xmlns:a16="http://schemas.microsoft.com/office/drawing/2014/main" id="{6D6579E3-CB74-424F-9B59-974130AC5BEA}"/>
              </a:ext>
            </a:extLst>
          </p:cNvPr>
          <p:cNvSpPr>
            <a:spLocks noGrp="1"/>
          </p:cNvSpPr>
          <p:nvPr>
            <p:ph type="ftr" sz="quarter" idx="11"/>
          </p:nvPr>
        </p:nvSpPr>
        <p:spPr/>
        <p:txBody>
          <a:bodyPr/>
          <a:lstStyle/>
          <a:p>
            <a:r>
              <a:rPr lang="en-US"/>
              <a:t>CBB EAB meeting | Charge</a:t>
            </a:r>
          </a:p>
        </p:txBody>
      </p:sp>
      <p:sp>
        <p:nvSpPr>
          <p:cNvPr id="6" name="Slide Number Placeholder 5">
            <a:extLst>
              <a:ext uri="{FF2B5EF4-FFF2-40B4-BE49-F238E27FC236}">
                <a16:creationId xmlns:a16="http://schemas.microsoft.com/office/drawing/2014/main" id="{6203725E-88CF-624A-ABA6-5320B37430B8}"/>
              </a:ext>
            </a:extLst>
          </p:cNvPr>
          <p:cNvSpPr>
            <a:spLocks noGrp="1"/>
          </p:cNvSpPr>
          <p:nvPr>
            <p:ph type="sldNum" sz="quarter" idx="12"/>
          </p:nvPr>
        </p:nvSpPr>
        <p:spPr/>
        <p:txBody>
          <a:bodyPr/>
          <a:lstStyle/>
          <a:p>
            <a:fld id="{921CBE81-14BD-7343-B359-01BCBA3179F9}" type="slidenum">
              <a:rPr lang="en-US" smtClean="0"/>
              <a:t>10</a:t>
            </a:fld>
            <a:endParaRPr lang="en-US"/>
          </a:p>
        </p:txBody>
      </p:sp>
      <p:grpSp>
        <p:nvGrpSpPr>
          <p:cNvPr id="7" name="Group 6">
            <a:extLst>
              <a:ext uri="{FF2B5EF4-FFF2-40B4-BE49-F238E27FC236}">
                <a16:creationId xmlns:a16="http://schemas.microsoft.com/office/drawing/2014/main" id="{AE648B5A-FCAB-D869-15E2-89F96F70A8E0}"/>
              </a:ext>
            </a:extLst>
          </p:cNvPr>
          <p:cNvGrpSpPr/>
          <p:nvPr/>
        </p:nvGrpSpPr>
        <p:grpSpPr>
          <a:xfrm>
            <a:off x="839244" y="4233797"/>
            <a:ext cx="7427934" cy="2115128"/>
            <a:chOff x="839244" y="4233797"/>
            <a:chExt cx="7427934" cy="2115128"/>
          </a:xfrm>
        </p:grpSpPr>
        <p:pic>
          <p:nvPicPr>
            <p:cNvPr id="8" name="Picture 7">
              <a:extLst>
                <a:ext uri="{FF2B5EF4-FFF2-40B4-BE49-F238E27FC236}">
                  <a16:creationId xmlns:a16="http://schemas.microsoft.com/office/drawing/2014/main" id="{3EE9E13C-EB60-1198-B7EE-F245362B0B96}"/>
                </a:ext>
              </a:extLst>
            </p:cNvPr>
            <p:cNvPicPr>
              <a:picLocks noChangeAspect="1"/>
            </p:cNvPicPr>
            <p:nvPr/>
          </p:nvPicPr>
          <p:blipFill>
            <a:blip r:embed="rId2"/>
            <a:stretch>
              <a:fillRect/>
            </a:stretch>
          </p:blipFill>
          <p:spPr>
            <a:xfrm>
              <a:off x="2242159" y="4346530"/>
              <a:ext cx="2030899" cy="2002395"/>
            </a:xfrm>
            <a:prstGeom prst="rect">
              <a:avLst/>
            </a:prstGeom>
          </p:spPr>
        </p:pic>
        <p:sp>
          <p:nvSpPr>
            <p:cNvPr id="9" name="TextBox 8">
              <a:extLst>
                <a:ext uri="{FF2B5EF4-FFF2-40B4-BE49-F238E27FC236}">
                  <a16:creationId xmlns:a16="http://schemas.microsoft.com/office/drawing/2014/main" id="{EEFB277B-2BDD-C5B6-29B0-1516E5787F90}"/>
                </a:ext>
              </a:extLst>
            </p:cNvPr>
            <p:cNvSpPr txBox="1"/>
            <p:nvPr/>
          </p:nvSpPr>
          <p:spPr>
            <a:xfrm>
              <a:off x="3745282" y="4839222"/>
              <a:ext cx="3700636" cy="1477328"/>
            </a:xfrm>
            <a:prstGeom prst="rect">
              <a:avLst/>
            </a:prstGeom>
            <a:noFill/>
          </p:spPr>
          <p:txBody>
            <a:bodyPr wrap="square" rtlCol="0">
              <a:spAutoFit/>
            </a:bodyPr>
            <a:lstStyle/>
            <a:p>
              <a:pPr algn="ctr"/>
              <a:r>
                <a:rPr lang="en-US" dirty="0"/>
                <a:t>Gaining the fundamental understanding needed to transform the brightness of electron beams available to science, medicine and industry.</a:t>
              </a:r>
            </a:p>
          </p:txBody>
        </p:sp>
        <p:cxnSp>
          <p:nvCxnSpPr>
            <p:cNvPr id="10" name="Straight Connector 9">
              <a:extLst>
                <a:ext uri="{FF2B5EF4-FFF2-40B4-BE49-F238E27FC236}">
                  <a16:creationId xmlns:a16="http://schemas.microsoft.com/office/drawing/2014/main" id="{DBA19199-FC0A-2A97-1A5A-41C074529A79}"/>
                </a:ext>
              </a:extLst>
            </p:cNvPr>
            <p:cNvCxnSpPr/>
            <p:nvPr/>
          </p:nvCxnSpPr>
          <p:spPr>
            <a:xfrm>
              <a:off x="839244" y="4233797"/>
              <a:ext cx="7427934"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37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1B4E2E61-7742-9A13-735E-D08EAA041991}"/>
              </a:ext>
            </a:extLst>
          </p:cNvPr>
          <p:cNvSpPr>
            <a:spLocks noGrp="1"/>
          </p:cNvSpPr>
          <p:nvPr>
            <p:ph type="title"/>
          </p:nvPr>
        </p:nvSpPr>
        <p:spPr/>
        <p:txBody>
          <a:bodyPr/>
          <a:lstStyle/>
          <a:p>
            <a:r>
              <a:rPr lang="en-US"/>
              <a:t>Code of Conduct</a:t>
            </a:r>
            <a:endParaRPr lang="en-US" dirty="0"/>
          </a:p>
        </p:txBody>
      </p:sp>
      <p:sp>
        <p:nvSpPr>
          <p:cNvPr id="39" name="TextBox 38">
            <a:extLst>
              <a:ext uri="{FF2B5EF4-FFF2-40B4-BE49-F238E27FC236}">
                <a16:creationId xmlns:a16="http://schemas.microsoft.com/office/drawing/2014/main" id="{60FDC2CC-73EE-A590-AFAC-E40436D225A4}"/>
              </a:ext>
            </a:extLst>
          </p:cNvPr>
          <p:cNvSpPr txBox="1"/>
          <p:nvPr/>
        </p:nvSpPr>
        <p:spPr>
          <a:xfrm>
            <a:off x="303484" y="2330294"/>
            <a:ext cx="8363438" cy="3200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spcBef>
                <a:spcPts val="1200"/>
              </a:spcBef>
              <a:buBlip>
                <a:blip r:embed="rId3"/>
              </a:buBlip>
            </a:pPr>
            <a:r>
              <a:rPr lang="en-US" dirty="0">
                <a:solidFill>
                  <a:schemeClr val="tx1"/>
                </a:solidFill>
              </a:rPr>
              <a:t>Disruptive or harassing behavior of any kind will not be tolerated, including inappropriate language or behavior, unwelcome jokes or comments, unwanted attention or touching, actions or statements based on personal characteristics, offensive images, photography without permission, and stalking.</a:t>
            </a:r>
          </a:p>
          <a:p>
            <a:pPr marL="285750" indent="-285750">
              <a:spcBef>
                <a:spcPts val="1200"/>
              </a:spcBef>
              <a:buBlip>
                <a:blip r:embed="rId3"/>
              </a:buBlip>
            </a:pPr>
            <a:r>
              <a:rPr lang="en-US" dirty="0">
                <a:solidFill>
                  <a:schemeClr val="tx1"/>
                </a:solidFill>
              </a:rPr>
              <a:t>Respect one another.</a:t>
            </a:r>
          </a:p>
          <a:p>
            <a:pPr marL="285750" indent="-285750">
              <a:spcBef>
                <a:spcPts val="1200"/>
              </a:spcBef>
              <a:buBlip>
                <a:blip r:embed="rId3"/>
              </a:buBlip>
            </a:pPr>
            <a:r>
              <a:rPr lang="en-US" dirty="0">
                <a:solidFill>
                  <a:schemeClr val="tx1"/>
                </a:solidFill>
              </a:rPr>
              <a:t>Report violations the director, managing director, or a theme leader.  </a:t>
            </a:r>
          </a:p>
          <a:p>
            <a:pPr marL="285750" indent="-285750">
              <a:spcBef>
                <a:spcPts val="1200"/>
              </a:spcBef>
              <a:buBlip>
                <a:blip r:embed="rId3"/>
              </a:buBlip>
            </a:pPr>
            <a:r>
              <a:rPr lang="en-US" dirty="0">
                <a:solidFill>
                  <a:schemeClr val="tx1"/>
                </a:solidFill>
              </a:rPr>
              <a:t>Witnesses are empowered to intervene and encouraged to report concerns.</a:t>
            </a:r>
          </a:p>
          <a:p>
            <a:pPr marL="285750" indent="-285750">
              <a:spcBef>
                <a:spcPts val="1200"/>
              </a:spcBef>
              <a:buBlip>
                <a:blip r:embed="rId3"/>
              </a:buBlip>
            </a:pPr>
            <a:r>
              <a:rPr lang="en-US" dirty="0">
                <a:solidFill>
                  <a:schemeClr val="tx1"/>
                </a:solidFill>
              </a:rPr>
              <a:t>Personal safety and comfort is a top priority.</a:t>
            </a:r>
          </a:p>
        </p:txBody>
      </p:sp>
      <p:sp>
        <p:nvSpPr>
          <p:cNvPr id="44" name="TextBox 43">
            <a:extLst>
              <a:ext uri="{FF2B5EF4-FFF2-40B4-BE49-F238E27FC236}">
                <a16:creationId xmlns:a16="http://schemas.microsoft.com/office/drawing/2014/main" id="{3843BE9E-908A-B91B-0138-BB560EF4F2AB}"/>
              </a:ext>
            </a:extLst>
          </p:cNvPr>
          <p:cNvSpPr txBox="1"/>
          <p:nvPr/>
        </p:nvSpPr>
        <p:spPr>
          <a:xfrm>
            <a:off x="118753" y="1031576"/>
            <a:ext cx="8769926" cy="1061829"/>
          </a:xfrm>
          <a:prstGeom prst="rect">
            <a:avLst/>
          </a:prstGeom>
          <a:solidFill>
            <a:schemeClr val="accent4">
              <a:lumMod val="20000"/>
              <a:lumOff val="80000"/>
              <a:alpha val="53000"/>
            </a:schemeClr>
          </a:solidFill>
          <a:ln>
            <a:solidFill>
              <a:schemeClr val="accent1">
                <a:shade val="50000"/>
                <a:alpha val="77938"/>
              </a:schemeClr>
            </a:solidFill>
          </a:ln>
        </p:spPr>
        <p:txBody>
          <a:bodyPr wrap="square" rtlCol="0">
            <a:spAutoFit/>
          </a:bodyPr>
          <a:lstStyle/>
          <a:p>
            <a:pPr algn="ctr"/>
            <a:r>
              <a:rPr lang="en-US" sz="2100" dirty="0"/>
              <a:t>All participants are expected to conduct themselves professionally and create a welcoming environment free from discrimination, harassment, or retaliation. </a:t>
            </a:r>
          </a:p>
        </p:txBody>
      </p:sp>
      <p:sp>
        <p:nvSpPr>
          <p:cNvPr id="46" name="TextBox 45">
            <a:extLst>
              <a:ext uri="{FF2B5EF4-FFF2-40B4-BE49-F238E27FC236}">
                <a16:creationId xmlns:a16="http://schemas.microsoft.com/office/drawing/2014/main" id="{D0C4B76D-9F45-3D60-BB67-28883872A1EE}"/>
              </a:ext>
            </a:extLst>
          </p:cNvPr>
          <p:cNvSpPr txBox="1"/>
          <p:nvPr/>
        </p:nvSpPr>
        <p:spPr>
          <a:xfrm>
            <a:off x="118753" y="3930732"/>
            <a:ext cx="184731" cy="369332"/>
          </a:xfrm>
          <a:prstGeom prst="rect">
            <a:avLst/>
          </a:prstGeom>
          <a:noFill/>
        </p:spPr>
        <p:txBody>
          <a:bodyPr wrap="none" rtlCol="0">
            <a:spAutoFit/>
          </a:bodyPr>
          <a:lstStyle/>
          <a:p>
            <a:endParaRPr lang="en-US" dirty="0"/>
          </a:p>
        </p:txBody>
      </p:sp>
      <p:sp>
        <p:nvSpPr>
          <p:cNvPr id="1024" name="Date Placeholder 3">
            <a:extLst>
              <a:ext uri="{FF2B5EF4-FFF2-40B4-BE49-F238E27FC236}">
                <a16:creationId xmlns:a16="http://schemas.microsoft.com/office/drawing/2014/main" id="{B37FA1E2-0C6B-9A02-C984-1AFAE5404B02}"/>
              </a:ext>
            </a:extLst>
          </p:cNvPr>
          <p:cNvSpPr>
            <a:spLocks noGrp="1"/>
          </p:cNvSpPr>
          <p:nvPr>
            <p:ph type="dt" sz="half" idx="10"/>
          </p:nvPr>
        </p:nvSpPr>
        <p:spPr>
          <a:xfrm>
            <a:off x="76200" y="6629400"/>
            <a:ext cx="1981200" cy="228600"/>
          </a:xfrm>
        </p:spPr>
        <p:txBody>
          <a:bodyPr/>
          <a:lstStyle/>
          <a:p>
            <a:r>
              <a:rPr lang="en-US"/>
              <a:t>5/31/2023</a:t>
            </a:r>
            <a:endParaRPr lang="en-US" dirty="0"/>
          </a:p>
        </p:txBody>
      </p:sp>
      <p:sp>
        <p:nvSpPr>
          <p:cNvPr id="1025" name="Footer Placeholder 4">
            <a:extLst>
              <a:ext uri="{FF2B5EF4-FFF2-40B4-BE49-F238E27FC236}">
                <a16:creationId xmlns:a16="http://schemas.microsoft.com/office/drawing/2014/main" id="{40C1218A-8352-296E-4A2E-014567B824FC}"/>
              </a:ext>
            </a:extLst>
          </p:cNvPr>
          <p:cNvSpPr>
            <a:spLocks noGrp="1"/>
          </p:cNvSpPr>
          <p:nvPr>
            <p:ph type="ftr" sz="quarter" idx="11"/>
          </p:nvPr>
        </p:nvSpPr>
        <p:spPr>
          <a:xfrm>
            <a:off x="1828800" y="6629400"/>
            <a:ext cx="5486400" cy="228600"/>
          </a:xfrm>
        </p:spPr>
        <p:txBody>
          <a:bodyPr/>
          <a:lstStyle/>
          <a:p>
            <a:r>
              <a:rPr lang="en-US"/>
              <a:t>CBB EAB meeting | Charge</a:t>
            </a:r>
          </a:p>
        </p:txBody>
      </p:sp>
      <p:sp>
        <p:nvSpPr>
          <p:cNvPr id="2" name="Slide Number Placeholder 1">
            <a:extLst>
              <a:ext uri="{FF2B5EF4-FFF2-40B4-BE49-F238E27FC236}">
                <a16:creationId xmlns:a16="http://schemas.microsoft.com/office/drawing/2014/main" id="{5BB40906-9FBB-9705-09A9-A006629489B2}"/>
              </a:ext>
            </a:extLst>
          </p:cNvPr>
          <p:cNvSpPr>
            <a:spLocks noGrp="1"/>
          </p:cNvSpPr>
          <p:nvPr>
            <p:ph type="sldNum" sz="quarter" idx="12"/>
          </p:nvPr>
        </p:nvSpPr>
        <p:spPr/>
        <p:txBody>
          <a:bodyPr/>
          <a:lstStyle/>
          <a:p>
            <a:fld id="{921CBE81-14BD-7343-B359-01BCBA3179F9}" type="slidenum">
              <a:rPr lang="en-US" smtClean="0"/>
              <a:t>2</a:t>
            </a:fld>
            <a:endParaRPr lang="en-US"/>
          </a:p>
        </p:txBody>
      </p:sp>
    </p:spTree>
    <p:extLst>
      <p:ext uri="{BB962C8B-B14F-4D97-AF65-F5344CB8AC3E}">
        <p14:creationId xmlns:p14="http://schemas.microsoft.com/office/powerpoint/2010/main" val="10746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21590-4F1B-7F6F-9CF5-ECA03E3E4170}"/>
              </a:ext>
            </a:extLst>
          </p:cNvPr>
          <p:cNvSpPr>
            <a:spLocks noGrp="1"/>
          </p:cNvSpPr>
          <p:nvPr>
            <p:ph idx="1"/>
          </p:nvPr>
        </p:nvSpPr>
        <p:spPr/>
        <p:txBody>
          <a:bodyPr/>
          <a:lstStyle/>
          <a:p>
            <a:r>
              <a:rPr lang="en-US" sz="2000" dirty="0"/>
              <a:t>Knowledge Transfer: New, improved plan</a:t>
            </a:r>
          </a:p>
          <a:p>
            <a:pPr lvl="1">
              <a:spcBef>
                <a:spcPts val="1080"/>
              </a:spcBef>
            </a:pPr>
            <a:r>
              <a:rPr lang="en-US" sz="2000" dirty="0"/>
              <a:t>In keeping with NSF practices, </a:t>
            </a:r>
            <a:br>
              <a:rPr lang="en-US" sz="2000" dirty="0"/>
            </a:br>
            <a:r>
              <a:rPr lang="en-US" sz="2000" dirty="0"/>
              <a:t>it values both </a:t>
            </a:r>
            <a:r>
              <a:rPr lang="en-US" sz="2000" dirty="0">
                <a:solidFill>
                  <a:schemeClr val="accent1"/>
                </a:solidFill>
              </a:rPr>
              <a:t>knowledge</a:t>
            </a:r>
            <a:r>
              <a:rPr lang="en-US" sz="2000" dirty="0"/>
              <a:t> and </a:t>
            </a:r>
            <a:r>
              <a:rPr lang="en-US" sz="2000" dirty="0">
                <a:solidFill>
                  <a:schemeClr val="accent1"/>
                </a:solidFill>
              </a:rPr>
              <a:t>technology</a:t>
            </a:r>
            <a:r>
              <a:rPr lang="en-US" sz="2000" dirty="0"/>
              <a:t> transfer.  </a:t>
            </a:r>
            <a:br>
              <a:rPr lang="en-US" sz="2000" dirty="0"/>
            </a:br>
            <a:r>
              <a:rPr lang="en-US" sz="2000" dirty="0">
                <a:solidFill>
                  <a:schemeClr val="accent4">
                    <a:lumMod val="75000"/>
                  </a:schemeClr>
                </a:solidFill>
              </a:rPr>
              <a:t>New understanding is important, even if there isn’t immediate “tech”</a:t>
            </a:r>
          </a:p>
          <a:p>
            <a:pPr lvl="1">
              <a:spcBef>
                <a:spcPts val="1080"/>
              </a:spcBef>
            </a:pPr>
            <a:r>
              <a:rPr lang="en-US" sz="2000" dirty="0"/>
              <a:t>Now identifies priority tech transfer items</a:t>
            </a:r>
            <a:br>
              <a:rPr lang="en-US" sz="2000" dirty="0"/>
            </a:br>
            <a:r>
              <a:rPr lang="en-US" sz="2000" dirty="0"/>
              <a:t>Each reflects a priority research deliverable.</a:t>
            </a:r>
          </a:p>
          <a:p>
            <a:pPr lvl="1">
              <a:spcBef>
                <a:spcPts val="1080"/>
              </a:spcBef>
            </a:pPr>
            <a:r>
              <a:rPr lang="en-US" sz="2000" dirty="0">
                <a:solidFill>
                  <a:schemeClr val="accent1"/>
                </a:solidFill>
              </a:rPr>
              <a:t>Please comment on the suitability of the plan.</a:t>
            </a:r>
          </a:p>
          <a:p>
            <a:pPr>
              <a:spcBef>
                <a:spcPts val="1080"/>
              </a:spcBef>
            </a:pPr>
            <a:r>
              <a:rPr lang="en-US" sz="2000" dirty="0"/>
              <a:t>Follow up on </a:t>
            </a:r>
            <a:r>
              <a:rPr lang="en-US" sz="2000" i="1" dirty="0"/>
              <a:t>“</a:t>
            </a:r>
            <a:r>
              <a:rPr lang="en-US" sz="2000" i="1" dirty="0">
                <a:effectLst/>
                <a:ea typeface="Times New Roman" panose="02020603050405020304" pitchFamily="18" charset="0"/>
              </a:rPr>
              <a:t>potential experimental demonstration of the simultaneous generation of low emittance and high bunch charge (~100 </a:t>
            </a:r>
            <a:r>
              <a:rPr lang="en-US" sz="2000" i="1" dirty="0" err="1">
                <a:effectLst/>
                <a:ea typeface="Times New Roman" panose="02020603050405020304" pitchFamily="18" charset="0"/>
              </a:rPr>
              <a:t>pC</a:t>
            </a:r>
            <a:r>
              <a:rPr lang="en-US" sz="2000" i="1" dirty="0">
                <a:effectLst/>
                <a:ea typeface="Times New Roman" panose="02020603050405020304" pitchFamily="18" charset="0"/>
              </a:rPr>
              <a:t>)”</a:t>
            </a:r>
            <a:br>
              <a:rPr lang="en-US" sz="2000" i="1" dirty="0">
                <a:effectLst/>
                <a:ea typeface="Times New Roman" panose="02020603050405020304" pitchFamily="18" charset="0"/>
              </a:rPr>
            </a:br>
            <a:br>
              <a:rPr lang="en-US" sz="1000" i="1" dirty="0">
                <a:ea typeface="Times New Roman" panose="02020603050405020304" pitchFamily="18" charset="0"/>
              </a:rPr>
            </a:br>
            <a:r>
              <a:rPr lang="en-US" sz="2000" dirty="0">
                <a:effectLst/>
                <a:ea typeface="Times New Roman" panose="02020603050405020304" pitchFamily="18" charset="0"/>
              </a:rPr>
              <a:t>This year’s deliverable was to determine the feasibility of such a test; we’ve done that and now </a:t>
            </a:r>
            <a:r>
              <a:rPr lang="en-US" sz="2000" dirty="0">
                <a:solidFill>
                  <a:schemeClr val="accent1"/>
                </a:solidFill>
                <a:effectLst/>
                <a:ea typeface="Times New Roman" panose="02020603050405020304" pitchFamily="18" charset="0"/>
              </a:rPr>
              <a:t>seek your advice on the value of pursuing </a:t>
            </a:r>
            <a:r>
              <a:rPr lang="en-US" sz="2000" dirty="0">
                <a:solidFill>
                  <a:schemeClr val="accent1"/>
                </a:solidFill>
                <a:ea typeface="Times New Roman" panose="02020603050405020304" pitchFamily="18" charset="0"/>
              </a:rPr>
              <a:t>it.</a:t>
            </a:r>
          </a:p>
          <a:p>
            <a:endParaRPr lang="en-US" sz="2000" dirty="0">
              <a:solidFill>
                <a:schemeClr val="accent1"/>
              </a:solidFill>
              <a:effectLst/>
              <a:ea typeface="Times New Roman" panose="02020603050405020304" pitchFamily="18" charset="0"/>
            </a:endParaRPr>
          </a:p>
        </p:txBody>
      </p:sp>
      <p:sp>
        <p:nvSpPr>
          <p:cNvPr id="3" name="Title 2">
            <a:extLst>
              <a:ext uri="{FF2B5EF4-FFF2-40B4-BE49-F238E27FC236}">
                <a16:creationId xmlns:a16="http://schemas.microsoft.com/office/drawing/2014/main" id="{95A207F8-EDAD-1177-5C11-E2AF78E281E5}"/>
              </a:ext>
            </a:extLst>
          </p:cNvPr>
          <p:cNvSpPr>
            <a:spLocks noGrp="1"/>
          </p:cNvSpPr>
          <p:nvPr>
            <p:ph type="title"/>
          </p:nvPr>
        </p:nvSpPr>
        <p:spPr/>
        <p:txBody>
          <a:bodyPr/>
          <a:lstStyle/>
          <a:p>
            <a:r>
              <a:rPr lang="en-US" dirty="0"/>
              <a:t>Charge</a:t>
            </a:r>
          </a:p>
        </p:txBody>
      </p:sp>
      <p:sp>
        <p:nvSpPr>
          <p:cNvPr id="4" name="Date Placeholder 3">
            <a:extLst>
              <a:ext uri="{FF2B5EF4-FFF2-40B4-BE49-F238E27FC236}">
                <a16:creationId xmlns:a16="http://schemas.microsoft.com/office/drawing/2014/main" id="{7CDB89ED-FE55-6376-636B-23F834CB7F71}"/>
              </a:ext>
            </a:extLst>
          </p:cNvPr>
          <p:cNvSpPr>
            <a:spLocks noGrp="1"/>
          </p:cNvSpPr>
          <p:nvPr>
            <p:ph type="dt" sz="half" idx="10"/>
          </p:nvPr>
        </p:nvSpPr>
        <p:spPr/>
        <p:txBody>
          <a:bodyPr/>
          <a:lstStyle/>
          <a:p>
            <a:r>
              <a:rPr lang="en-US"/>
              <a:t>5/31/2023</a:t>
            </a:r>
          </a:p>
        </p:txBody>
      </p:sp>
      <p:sp>
        <p:nvSpPr>
          <p:cNvPr id="5" name="Footer Placeholder 4">
            <a:extLst>
              <a:ext uri="{FF2B5EF4-FFF2-40B4-BE49-F238E27FC236}">
                <a16:creationId xmlns:a16="http://schemas.microsoft.com/office/drawing/2014/main" id="{34C5E14E-F3F5-7115-59C7-F57305E06A51}"/>
              </a:ext>
            </a:extLst>
          </p:cNvPr>
          <p:cNvSpPr>
            <a:spLocks noGrp="1"/>
          </p:cNvSpPr>
          <p:nvPr>
            <p:ph type="ftr" sz="quarter" idx="11"/>
          </p:nvPr>
        </p:nvSpPr>
        <p:spPr/>
        <p:txBody>
          <a:bodyPr/>
          <a:lstStyle/>
          <a:p>
            <a:r>
              <a:rPr lang="en-US"/>
              <a:t>CBB EAB meeting | Charge</a:t>
            </a:r>
          </a:p>
        </p:txBody>
      </p:sp>
      <p:sp>
        <p:nvSpPr>
          <p:cNvPr id="6" name="Slide Number Placeholder 5">
            <a:extLst>
              <a:ext uri="{FF2B5EF4-FFF2-40B4-BE49-F238E27FC236}">
                <a16:creationId xmlns:a16="http://schemas.microsoft.com/office/drawing/2014/main" id="{C7DCD008-CBD4-EEFE-EE71-79A39E0EE3CE}"/>
              </a:ext>
            </a:extLst>
          </p:cNvPr>
          <p:cNvSpPr>
            <a:spLocks noGrp="1"/>
          </p:cNvSpPr>
          <p:nvPr>
            <p:ph type="sldNum" sz="quarter" idx="12"/>
          </p:nvPr>
        </p:nvSpPr>
        <p:spPr/>
        <p:txBody>
          <a:bodyPr/>
          <a:lstStyle/>
          <a:p>
            <a:fld id="{921CBE81-14BD-7343-B359-01BCBA3179F9}" type="slidenum">
              <a:rPr lang="en-US" smtClean="0"/>
              <a:t>3</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6BFAC1A-80DB-B7DA-17B9-BD73B4F5112E}"/>
                  </a:ext>
                </a:extLst>
              </p:cNvPr>
              <p:cNvSpPr txBox="1"/>
              <p:nvPr/>
            </p:nvSpPr>
            <p:spPr>
              <a:xfrm>
                <a:off x="379926" y="5157003"/>
                <a:ext cx="8384148" cy="1484894"/>
              </a:xfrm>
              <a:prstGeom prst="rect">
                <a:avLst/>
              </a:prstGeom>
              <a:solidFill>
                <a:schemeClr val="accent4">
                  <a:lumMod val="40000"/>
                  <a:lumOff val="60000"/>
                </a:schemeClr>
              </a:solidFill>
            </p:spPr>
            <p:txBody>
              <a:bodyPr wrap="square" rtlCol="0">
                <a:spAutoFit/>
              </a:bodyPr>
              <a:lstStyle/>
              <a:p>
                <a:r>
                  <a:rPr lang="en-US" sz="1800" b="1" dirty="0">
                    <a:effectLst/>
                    <a:latin typeface="Times New Roman" panose="02020603050405020304" pitchFamily="18" charset="0"/>
                    <a:ea typeface="Times New Roman" panose="02020603050405020304" pitchFamily="18" charset="0"/>
                  </a:rPr>
                  <a:t>Deliverable: </a:t>
                </a:r>
                <a:r>
                  <a:rPr lang="en-US" sz="1800" dirty="0">
                    <a:effectLst/>
                    <a:latin typeface="Times New Roman" panose="02020603050405020304" pitchFamily="18" charset="0"/>
                    <a:ea typeface="Times New Roman" panose="02020603050405020304" pitchFamily="18" charset="0"/>
                  </a:rPr>
                  <a:t>Identification of beamlines for a potential experimental demonstration of the simultaneous generation of low emittance and high bunch charge (~100 </a:t>
                </a:r>
                <a:r>
                  <a:rPr lang="en-US" sz="1800" dirty="0" err="1">
                    <a:effectLst/>
                    <a:latin typeface="Times New Roman" panose="02020603050405020304" pitchFamily="18" charset="0"/>
                    <a:ea typeface="Times New Roman" panose="02020603050405020304" pitchFamily="18" charset="0"/>
                  </a:rPr>
                  <a:t>pC</a:t>
                </a:r>
                <a:r>
                  <a:rPr lang="en-US" sz="1800" dirty="0">
                    <a:effectLst/>
                    <a:latin typeface="Times New Roman" panose="02020603050405020304" pitchFamily="18" charset="0"/>
                    <a:ea typeface="Times New Roman" panose="02020603050405020304" pitchFamily="18" charset="0"/>
                  </a:rPr>
                  <a:t>), using CBB low-MTE photocathodes and diagnostics, that when coupled with a bunch-compression beamline would produce beams with 5D normalized brightness </a:t>
                </a:r>
                <a14:m>
                  <m:oMath xmlns:m="http://schemas.openxmlformats.org/officeDocument/2006/math">
                    <m:f>
                      <m:fPr>
                        <m:type m:val="lin"/>
                        <m:ctrlPr>
                          <a:rPr lang="en-US" i="1">
                            <a:effectLst/>
                            <a:latin typeface="Cambria Math" panose="02040503050406030204" pitchFamily="18" charset="0"/>
                          </a:rPr>
                        </m:ctrlPr>
                      </m:fPr>
                      <m:num>
                        <m:acc>
                          <m:accPr>
                            <m:chr m:val="̂"/>
                            <m:ctrlPr>
                              <a:rPr lang="en-US" i="1">
                                <a:effectLst/>
                                <a:latin typeface="Cambria Math" panose="02040503050406030204" pitchFamily="18" charset="0"/>
                              </a:rPr>
                            </m:ctrlPr>
                          </m:acc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𝐼</m:t>
                            </m:r>
                          </m:e>
                        </m:acc>
                      </m:num>
                      <m:den>
                        <m:sSubSup>
                          <m:sSubSupPr>
                            <m:ctrlPr>
                              <a:rPr lang="en-US" i="1">
                                <a:effectLst/>
                                <a:latin typeface="Cambria Math" panose="02040503050406030204" pitchFamily="18" charset="0"/>
                              </a:rPr>
                            </m:ctrlPr>
                          </m:sSub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𝜖</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ub>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den>
                    </m:f>
                  </m:oMath>
                </a14:m>
                <a:r>
                  <a:rPr lang="en-US" sz="1800" dirty="0">
                    <a:effectLst/>
                    <a:latin typeface="Times New Roman" panose="02020603050405020304" pitchFamily="18" charset="0"/>
                    <a:ea typeface="Times New Roman" panose="02020603050405020304" pitchFamily="18" charset="0"/>
                  </a:rPr>
                  <a:t>&gt;10</a:t>
                </a:r>
                <a:r>
                  <a:rPr lang="en-US" sz="1800" baseline="30000" dirty="0">
                    <a:effectLst/>
                    <a:latin typeface="Times New Roman" panose="02020603050405020304" pitchFamily="18" charset="0"/>
                    <a:ea typeface="Times New Roman" panose="02020603050405020304" pitchFamily="18" charset="0"/>
                  </a:rPr>
                  <a:t>15</a:t>
                </a:r>
                <a:r>
                  <a:rPr lang="en-US" sz="1800" dirty="0">
                    <a:effectLst/>
                    <a:latin typeface="Times New Roman" panose="02020603050405020304" pitchFamily="18" charset="0"/>
                    <a:ea typeface="Times New Roman" panose="02020603050405020304" pitchFamily="18" charset="0"/>
                  </a:rPr>
                  <a:t> Am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Spring 2023</a:t>
                </a:r>
                <a:r>
                  <a:rPr lang="en-US" sz="1800" dirty="0">
                    <a:effectLst/>
                    <a:latin typeface="Times New Roman" panose="02020603050405020304" pitchFamily="18" charset="0"/>
                    <a:ea typeface="Times New Roman" panose="02020603050405020304" pitchFamily="18" charset="0"/>
                  </a:rPr>
                  <a:t>)</a:t>
                </a:r>
                <a:endParaRPr lang="en-US" dirty="0"/>
              </a:p>
            </p:txBody>
          </p:sp>
        </mc:Choice>
        <mc:Fallback xmlns="">
          <p:sp>
            <p:nvSpPr>
              <p:cNvPr id="7" name="TextBox 6">
                <a:extLst>
                  <a:ext uri="{FF2B5EF4-FFF2-40B4-BE49-F238E27FC236}">
                    <a16:creationId xmlns:a16="http://schemas.microsoft.com/office/drawing/2014/main" id="{F6BFAC1A-80DB-B7DA-17B9-BD73B4F5112E}"/>
                  </a:ext>
                </a:extLst>
              </p:cNvPr>
              <p:cNvSpPr txBox="1">
                <a:spLocks noRot="1" noChangeAspect="1" noMove="1" noResize="1" noEditPoints="1" noAdjustHandles="1" noChangeArrowheads="1" noChangeShapeType="1" noTextEdit="1"/>
              </p:cNvSpPr>
              <p:nvPr/>
            </p:nvSpPr>
            <p:spPr>
              <a:xfrm>
                <a:off x="379926" y="5157003"/>
                <a:ext cx="8384148" cy="1484894"/>
              </a:xfrm>
              <a:prstGeom prst="rect">
                <a:avLst/>
              </a:prstGeom>
              <a:blipFill>
                <a:blip r:embed="rId2"/>
                <a:stretch>
                  <a:fillRect l="-2568" t="-1695" b="-4152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20B55C70-3BA7-69EF-6E75-8ED79009E684}"/>
              </a:ext>
            </a:extLst>
          </p:cNvPr>
          <p:cNvSpPr txBox="1"/>
          <p:nvPr/>
        </p:nvSpPr>
        <p:spPr>
          <a:xfrm rot="5400000">
            <a:off x="8425481" y="5714784"/>
            <a:ext cx="992579" cy="369332"/>
          </a:xfrm>
          <a:prstGeom prst="rect">
            <a:avLst/>
          </a:prstGeom>
          <a:noFill/>
        </p:spPr>
        <p:txBody>
          <a:bodyPr wrap="none" rtlCol="0">
            <a:spAutoFit/>
          </a:bodyPr>
          <a:lstStyle/>
          <a:p>
            <a:r>
              <a:rPr lang="en-US" dirty="0"/>
              <a:t>Full text</a:t>
            </a:r>
          </a:p>
        </p:txBody>
      </p:sp>
    </p:spTree>
    <p:extLst>
      <p:ext uri="{BB962C8B-B14F-4D97-AF65-F5344CB8AC3E}">
        <p14:creationId xmlns:p14="http://schemas.microsoft.com/office/powerpoint/2010/main" val="417784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27DF18-C6F7-34AF-94CD-126641EB7025}"/>
              </a:ext>
            </a:extLst>
          </p:cNvPr>
          <p:cNvSpPr>
            <a:spLocks noGrp="1"/>
          </p:cNvSpPr>
          <p:nvPr>
            <p:ph idx="1"/>
          </p:nvPr>
        </p:nvSpPr>
        <p:spPr>
          <a:xfrm>
            <a:off x="0" y="1571223"/>
            <a:ext cx="9144000" cy="4981977"/>
          </a:xfrm>
        </p:spPr>
        <p:txBody>
          <a:bodyPr/>
          <a:lstStyle/>
          <a:p>
            <a:r>
              <a:rPr lang="en-US" sz="2000" dirty="0">
                <a:ea typeface="Times New Roman" panose="02020603050405020304" pitchFamily="18" charset="0"/>
              </a:rPr>
              <a:t>Today’s presentations: drafts for the NSF Site Visit in July</a:t>
            </a:r>
            <a:br>
              <a:rPr lang="en-US" sz="2000" dirty="0">
                <a:ea typeface="Times New Roman" panose="02020603050405020304" pitchFamily="18" charset="0"/>
              </a:rPr>
            </a:br>
            <a:r>
              <a:rPr lang="en-US" sz="2000" i="1" dirty="0">
                <a:solidFill>
                  <a:schemeClr val="accent4">
                    <a:lumMod val="75000"/>
                  </a:schemeClr>
                </a:solidFill>
                <a:ea typeface="Times New Roman" panose="02020603050405020304" pitchFamily="18" charset="0"/>
              </a:rPr>
              <a:t>Convey achievements and legacy.</a:t>
            </a:r>
            <a:br>
              <a:rPr lang="en-US" sz="2000" i="1" dirty="0">
                <a:solidFill>
                  <a:schemeClr val="accent4">
                    <a:lumMod val="75000"/>
                  </a:schemeClr>
                </a:solidFill>
                <a:ea typeface="Times New Roman" panose="02020603050405020304" pitchFamily="18" charset="0"/>
              </a:rPr>
            </a:br>
            <a:r>
              <a:rPr lang="en-US" sz="2000" dirty="0">
                <a:solidFill>
                  <a:schemeClr val="accent1"/>
                </a:solidFill>
                <a:ea typeface="Times New Roman" panose="02020603050405020304" pitchFamily="18" charset="0"/>
              </a:rPr>
              <a:t>Please suggest improvements.</a:t>
            </a:r>
            <a:endParaRPr lang="en-US" sz="2000" dirty="0">
              <a:solidFill>
                <a:schemeClr val="accent1"/>
              </a:solidFill>
              <a:effectLst/>
              <a:ea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7526AE24-6D3D-962A-D0D3-BB0F0E2A6258}"/>
              </a:ext>
            </a:extLst>
          </p:cNvPr>
          <p:cNvSpPr>
            <a:spLocks noGrp="1"/>
          </p:cNvSpPr>
          <p:nvPr>
            <p:ph type="title"/>
          </p:nvPr>
        </p:nvSpPr>
        <p:spPr/>
        <p:txBody>
          <a:bodyPr/>
          <a:lstStyle/>
          <a:p>
            <a:r>
              <a:rPr lang="en-US" dirty="0"/>
              <a:t>Charge (</a:t>
            </a:r>
            <a:r>
              <a:rPr lang="en-US" dirty="0" err="1"/>
              <a:t>con’t</a:t>
            </a:r>
            <a:r>
              <a:rPr lang="en-US" dirty="0"/>
              <a:t>)</a:t>
            </a:r>
          </a:p>
        </p:txBody>
      </p:sp>
      <p:sp>
        <p:nvSpPr>
          <p:cNvPr id="4" name="Date Placeholder 3">
            <a:extLst>
              <a:ext uri="{FF2B5EF4-FFF2-40B4-BE49-F238E27FC236}">
                <a16:creationId xmlns:a16="http://schemas.microsoft.com/office/drawing/2014/main" id="{F21727D3-90AA-0A91-65CE-00CF3FA8D017}"/>
              </a:ext>
            </a:extLst>
          </p:cNvPr>
          <p:cNvSpPr>
            <a:spLocks noGrp="1"/>
          </p:cNvSpPr>
          <p:nvPr>
            <p:ph type="dt" sz="half" idx="10"/>
          </p:nvPr>
        </p:nvSpPr>
        <p:spPr/>
        <p:txBody>
          <a:bodyPr/>
          <a:lstStyle/>
          <a:p>
            <a:r>
              <a:rPr lang="en-US"/>
              <a:t>5/31/2023</a:t>
            </a:r>
          </a:p>
        </p:txBody>
      </p:sp>
      <p:sp>
        <p:nvSpPr>
          <p:cNvPr id="5" name="Footer Placeholder 4">
            <a:extLst>
              <a:ext uri="{FF2B5EF4-FFF2-40B4-BE49-F238E27FC236}">
                <a16:creationId xmlns:a16="http://schemas.microsoft.com/office/drawing/2014/main" id="{EA1433D7-62E6-6019-2A02-08E57DA7107F}"/>
              </a:ext>
            </a:extLst>
          </p:cNvPr>
          <p:cNvSpPr>
            <a:spLocks noGrp="1"/>
          </p:cNvSpPr>
          <p:nvPr>
            <p:ph type="ftr" sz="quarter" idx="11"/>
          </p:nvPr>
        </p:nvSpPr>
        <p:spPr/>
        <p:txBody>
          <a:bodyPr/>
          <a:lstStyle/>
          <a:p>
            <a:r>
              <a:rPr lang="en-US"/>
              <a:t>CBB EAB meeting | Charge</a:t>
            </a:r>
          </a:p>
        </p:txBody>
      </p:sp>
      <p:sp>
        <p:nvSpPr>
          <p:cNvPr id="6" name="Slide Number Placeholder 5">
            <a:extLst>
              <a:ext uri="{FF2B5EF4-FFF2-40B4-BE49-F238E27FC236}">
                <a16:creationId xmlns:a16="http://schemas.microsoft.com/office/drawing/2014/main" id="{14CCB3FC-2FD7-E121-5CA3-D2ADC54256E6}"/>
              </a:ext>
            </a:extLst>
          </p:cNvPr>
          <p:cNvSpPr>
            <a:spLocks noGrp="1"/>
          </p:cNvSpPr>
          <p:nvPr>
            <p:ph type="sldNum" sz="quarter" idx="12"/>
          </p:nvPr>
        </p:nvSpPr>
        <p:spPr/>
        <p:txBody>
          <a:bodyPr/>
          <a:lstStyle/>
          <a:p>
            <a:fld id="{921CBE81-14BD-7343-B359-01BCBA3179F9}" type="slidenum">
              <a:rPr lang="en-US" smtClean="0"/>
              <a:t>4</a:t>
            </a:fld>
            <a:endParaRPr lang="en-US"/>
          </a:p>
        </p:txBody>
      </p:sp>
    </p:spTree>
    <p:extLst>
      <p:ext uri="{BB962C8B-B14F-4D97-AF65-F5344CB8AC3E}">
        <p14:creationId xmlns:p14="http://schemas.microsoft.com/office/powerpoint/2010/main" val="423131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DFC7DF-2E25-8048-B9D3-EFBE9A149377}"/>
              </a:ext>
            </a:extLst>
          </p:cNvPr>
          <p:cNvSpPr>
            <a:spLocks noGrp="1"/>
          </p:cNvSpPr>
          <p:nvPr>
            <p:ph type="title"/>
          </p:nvPr>
        </p:nvSpPr>
        <p:spPr/>
        <p:txBody>
          <a:bodyPr/>
          <a:lstStyle/>
          <a:p>
            <a:r>
              <a:rPr lang="en-US" dirty="0"/>
              <a:t>Met Deliverables 1</a:t>
            </a:r>
          </a:p>
        </p:txBody>
      </p:sp>
      <p:sp>
        <p:nvSpPr>
          <p:cNvPr id="4" name="Date Placeholder 3">
            <a:extLst>
              <a:ext uri="{FF2B5EF4-FFF2-40B4-BE49-F238E27FC236}">
                <a16:creationId xmlns:a16="http://schemas.microsoft.com/office/drawing/2014/main" id="{5F14E408-6E7C-9F4B-A989-3129DAFC023F}"/>
              </a:ext>
            </a:extLst>
          </p:cNvPr>
          <p:cNvSpPr>
            <a:spLocks noGrp="1"/>
          </p:cNvSpPr>
          <p:nvPr>
            <p:ph type="dt" sz="half" idx="10"/>
          </p:nvPr>
        </p:nvSpPr>
        <p:spPr/>
        <p:txBody>
          <a:bodyPr/>
          <a:lstStyle/>
          <a:p>
            <a:r>
              <a:rPr lang="en-US"/>
              <a:t>5/31/2023</a:t>
            </a:r>
          </a:p>
        </p:txBody>
      </p:sp>
      <p:sp>
        <p:nvSpPr>
          <p:cNvPr id="5" name="Footer Placeholder 4">
            <a:extLst>
              <a:ext uri="{FF2B5EF4-FFF2-40B4-BE49-F238E27FC236}">
                <a16:creationId xmlns:a16="http://schemas.microsoft.com/office/drawing/2014/main" id="{0549FE49-A14A-1C4A-95AE-CF3E53486BD7}"/>
              </a:ext>
            </a:extLst>
          </p:cNvPr>
          <p:cNvSpPr>
            <a:spLocks noGrp="1"/>
          </p:cNvSpPr>
          <p:nvPr>
            <p:ph type="ftr" sz="quarter" idx="11"/>
          </p:nvPr>
        </p:nvSpPr>
        <p:spPr/>
        <p:txBody>
          <a:bodyPr/>
          <a:lstStyle/>
          <a:p>
            <a:r>
              <a:rPr lang="en-US"/>
              <a:t>CBB EAB meeting | Charge</a:t>
            </a:r>
          </a:p>
        </p:txBody>
      </p:sp>
      <p:sp>
        <p:nvSpPr>
          <p:cNvPr id="6" name="Slide Number Placeholder 5">
            <a:extLst>
              <a:ext uri="{FF2B5EF4-FFF2-40B4-BE49-F238E27FC236}">
                <a16:creationId xmlns:a16="http://schemas.microsoft.com/office/drawing/2014/main" id="{58A4DE57-11B2-C64F-B422-371496EB0922}"/>
              </a:ext>
            </a:extLst>
          </p:cNvPr>
          <p:cNvSpPr>
            <a:spLocks noGrp="1"/>
          </p:cNvSpPr>
          <p:nvPr>
            <p:ph type="sldNum" sz="quarter" idx="12"/>
          </p:nvPr>
        </p:nvSpPr>
        <p:spPr/>
        <p:txBody>
          <a:bodyPr/>
          <a:lstStyle/>
          <a:p>
            <a:fld id="{921CBE81-14BD-7343-B359-01BCBA3179F9}" type="slidenum">
              <a:rPr lang="en-US" smtClean="0"/>
              <a:t>5</a:t>
            </a:fld>
            <a:endParaRPr lang="en-US"/>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9F22E152-937E-AE43-8FA0-E3FD6F0243E1}"/>
                  </a:ext>
                </a:extLst>
              </p:cNvPr>
              <p:cNvGraphicFramePr>
                <a:graphicFrameLocks noGrp="1"/>
              </p:cNvGraphicFramePr>
              <p:nvPr>
                <p:extLst>
                  <p:ext uri="{D42A27DB-BD31-4B8C-83A1-F6EECF244321}">
                    <p14:modId xmlns:p14="http://schemas.microsoft.com/office/powerpoint/2010/main" val="2422626729"/>
                  </p:ext>
                </p:extLst>
              </p:nvPr>
            </p:nvGraphicFramePr>
            <p:xfrm>
              <a:off x="142276" y="1398398"/>
              <a:ext cx="8859448" cy="3163373"/>
            </p:xfrm>
            <a:graphic>
              <a:graphicData uri="http://schemas.openxmlformats.org/drawingml/2006/table">
                <a:tbl>
                  <a:tblPr firstRow="1" bandRow="1">
                    <a:tableStyleId>{21E4AEA4-8DFA-4A89-87EB-49C32662AFE0}</a:tableStyleId>
                  </a:tblPr>
                  <a:tblGrid>
                    <a:gridCol w="5402876">
                      <a:extLst>
                        <a:ext uri="{9D8B030D-6E8A-4147-A177-3AD203B41FA5}">
                          <a16:colId xmlns:a16="http://schemas.microsoft.com/office/drawing/2014/main" val="2726756584"/>
                        </a:ext>
                      </a:extLst>
                    </a:gridCol>
                    <a:gridCol w="2039590">
                      <a:extLst>
                        <a:ext uri="{9D8B030D-6E8A-4147-A177-3AD203B41FA5}">
                          <a16:colId xmlns:a16="http://schemas.microsoft.com/office/drawing/2014/main" val="126764360"/>
                        </a:ext>
                      </a:extLst>
                    </a:gridCol>
                    <a:gridCol w="1416982">
                      <a:extLst>
                        <a:ext uri="{9D8B030D-6E8A-4147-A177-3AD203B41FA5}">
                          <a16:colId xmlns:a16="http://schemas.microsoft.com/office/drawing/2014/main" val="987120306"/>
                        </a:ext>
                      </a:extLst>
                    </a:gridCol>
                  </a:tblGrid>
                  <a:tr h="344131">
                    <a:tc>
                      <a:txBody>
                        <a:bodyPr/>
                        <a:lstStyle/>
                        <a:p>
                          <a:r>
                            <a:rPr lang="en-US" sz="1600">
                              <a:latin typeface="Calibri" panose="020F0502020204030204" pitchFamily="34" charset="0"/>
                              <a:cs typeface="Calibri" panose="020F0502020204030204" pitchFamily="34" charset="0"/>
                            </a:rPr>
                            <a:t>Achievement</a:t>
                          </a:r>
                        </a:p>
                      </a:txBody>
                      <a:tcPr/>
                    </a:tc>
                    <a:tc>
                      <a:txBody>
                        <a:bodyPr/>
                        <a:lstStyle/>
                        <a:p>
                          <a:r>
                            <a:rPr lang="en-US" sz="1600">
                              <a:latin typeface="Calibri" panose="020F0502020204030204" pitchFamily="34" charset="0"/>
                              <a:cs typeface="Calibri" panose="020F0502020204030204" pitchFamily="34" charset="0"/>
                            </a:rPr>
                            <a:t>Ref</a:t>
                          </a:r>
                        </a:p>
                      </a:txBody>
                      <a:tcPr/>
                    </a:tc>
                    <a:tc>
                      <a:txBody>
                        <a:bodyPr/>
                        <a:lstStyle/>
                        <a:p>
                          <a:r>
                            <a:rPr lang="en-US" sz="1600">
                              <a:latin typeface="Calibri" panose="020F0502020204030204" pitchFamily="34" charset="0"/>
                              <a:cs typeface="Calibri" panose="020F0502020204030204" pitchFamily="34" charset="0"/>
                            </a:rPr>
                            <a:t>Deliverable</a:t>
                          </a:r>
                        </a:p>
                      </a:txBody>
                      <a:tcPr/>
                    </a:tc>
                    <a:extLst>
                      <a:ext uri="{0D108BD9-81ED-4DB2-BD59-A6C34878D82A}">
                        <a16:rowId xmlns:a16="http://schemas.microsoft.com/office/drawing/2014/main" val="2997467501"/>
                      </a:ext>
                    </a:extLst>
                  </a:tr>
                  <a:tr h="411322">
                    <a:tc>
                      <a:txBody>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Enhanced performance for Nb</a:t>
                          </a:r>
                          <a:r>
                            <a:rPr lang="en-US" sz="1600" baseline="-25000" dirty="0">
                              <a:solidFill>
                                <a:schemeClr val="tx1">
                                  <a:lumMod val="75000"/>
                                  <a:lumOff val="25000"/>
                                </a:schemeClr>
                              </a:solidFill>
                              <a:latin typeface="Calibri" panose="020F0502020204030204" pitchFamily="34" charset="0"/>
                              <a:cs typeface="Calibri" panose="020F0502020204030204" pitchFamily="34" charset="0"/>
                            </a:rPr>
                            <a:t>3</a:t>
                          </a:r>
                          <a:r>
                            <a:rPr lang="en-US" sz="1600" dirty="0">
                              <a:solidFill>
                                <a:schemeClr val="tx1">
                                  <a:lumMod val="75000"/>
                                  <a:lumOff val="25000"/>
                                </a:schemeClr>
                              </a:solidFill>
                              <a:latin typeface="Calibri" panose="020F0502020204030204" pitchFamily="34" charset="0"/>
                              <a:cs typeface="Calibri" panose="020F0502020204030204" pitchFamily="34" charset="0"/>
                            </a:rPr>
                            <a:t>Sn * (Year 7)</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 sz="1600" i="1" spc="-1" dirty="0">
                              <a:solidFill>
                                <a:schemeClr val="accent4">
                                  <a:lumMod val="75000"/>
                                </a:schemeClr>
                              </a:solidFill>
                              <a:latin typeface="Calibri" panose="020F0502020204030204" pitchFamily="34" charset="0"/>
                              <a:ea typeface="Arial"/>
                              <a:cs typeface="Calibri" panose="020F0502020204030204" pitchFamily="34" charset="0"/>
                            </a:rPr>
                            <a:t>arxiv:2302.02054</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SRF 1.1</a:t>
                          </a:r>
                        </a:p>
                      </a:txBody>
                      <a:tcPr/>
                    </a:tc>
                    <a:extLst>
                      <a:ext uri="{0D108BD9-81ED-4DB2-BD59-A6C34878D82A}">
                        <a16:rowId xmlns:a16="http://schemas.microsoft.com/office/drawing/2014/main" val="2653446442"/>
                      </a:ext>
                    </a:extLst>
                  </a:tr>
                  <a:tr h="365760">
                    <a:tc>
                      <a:txBody>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Enhanced performance for Nb-Zr alloys * (Year 7)</a:t>
                          </a:r>
                        </a:p>
                      </a:txBody>
                      <a:tcPr/>
                    </a:tc>
                    <a:tc>
                      <a:txBody>
                        <a:bodyPr/>
                        <a:lstStyle/>
                        <a:p>
                          <a:r>
                            <a:rPr lang="en-US" sz="1600" b="0" i="1" strike="noStrike" dirty="0">
                              <a:solidFill>
                                <a:schemeClr val="accent4">
                                  <a:lumMod val="75000"/>
                                </a:schemeClr>
                              </a:solidFill>
                              <a:effectLst/>
                              <a:latin typeface="Calibri" panose="020F0502020204030204" pitchFamily="34" charset="0"/>
                              <a:cs typeface="Calibri" panose="020F0502020204030204" pitchFamily="34" charset="0"/>
                            </a:rPr>
                            <a:t>arXiv:2302.14410</a:t>
                          </a:r>
                          <a:endParaRPr lang="en-US" sz="1600" dirty="0">
                            <a:latin typeface="Calibri" panose="020F0502020204030204" pitchFamily="34" charset="0"/>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SRF 1.2</a:t>
                          </a:r>
                        </a:p>
                      </a:txBody>
                      <a:tcPr/>
                    </a:tc>
                    <a:extLst>
                      <a:ext uri="{0D108BD9-81ED-4DB2-BD59-A6C34878D82A}">
                        <a16:rowId xmlns:a16="http://schemas.microsoft.com/office/drawing/2014/main" val="478084653"/>
                      </a:ext>
                    </a:extLst>
                  </a:tr>
                  <a:tr h="640080">
                    <a:tc>
                      <a:txBody>
                        <a:bodyPr/>
                        <a:lstStyle/>
                        <a:p>
                          <a:r>
                            <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Demonstration of sub-nanometer emittance in at least one beamline with low current with later improvements (</a:t>
                          </a:r>
                          <a:r>
                            <a:rPr lang="en-US" sz="1600" b="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Year 7)</a:t>
                          </a:r>
                          <a:r>
                            <a:rPr lang="en-US" sz="1600" b="0"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600" b="0" dirty="0">
                            <a:solidFill>
                              <a:schemeClr val="tx1">
                                <a:lumMod val="75000"/>
                                <a:lumOff val="2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Li et al, Structural Dynamics (2022);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now routine</a:t>
                          </a:r>
                          <a:endParaRPr lang="en-US" sz="1600" b="1" dirty="0">
                            <a:solidFill>
                              <a:schemeClr val="accent1"/>
                            </a:solidFill>
                            <a:latin typeface="Calibri" panose="020F0502020204030204" pitchFamily="34" charset="0"/>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BDC 1.1</a:t>
                          </a:r>
                        </a:p>
                      </a:txBody>
                      <a:tcPr/>
                    </a:tc>
                    <a:extLst>
                      <a:ext uri="{0D108BD9-81ED-4DB2-BD59-A6C34878D82A}">
                        <a16:rowId xmlns:a16="http://schemas.microsoft.com/office/drawing/2014/main" val="1452463599"/>
                      </a:ext>
                    </a:extLst>
                  </a:tr>
                  <a:tr h="640080">
                    <a:tc>
                      <a:txBody>
                        <a:bodyPr/>
                        <a:lstStyle/>
                        <a:p>
                          <a:r>
                            <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Identification of beamlines for simultaneous</a:t>
                          </a:r>
                          <a:r>
                            <a:rPr lang="en-US" sz="1600" kern="1200" baseline="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demonstration of low emittance and high bunch charge (~100 </a:t>
                          </a:r>
                          <a:r>
                            <a:rPr lang="en-US" sz="1600" kern="1200" dirty="0" err="1">
                              <a:solidFill>
                                <a:schemeClr val="tx1">
                                  <a:lumMod val="75000"/>
                                  <a:lumOff val="25000"/>
                                </a:schemeClr>
                              </a:solidFill>
                              <a:effectLst/>
                              <a:latin typeface="Calibri" panose="020F0502020204030204" pitchFamily="34" charset="0"/>
                              <a:ea typeface="+mn-ea"/>
                              <a:cs typeface="Calibri" panose="020F0502020204030204" pitchFamily="34" charset="0"/>
                            </a:rPr>
                            <a:t>pC</a:t>
                          </a:r>
                          <a:r>
                            <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a:t>
                          </a:r>
                          <a14:m>
                            <m:oMath xmlns:m="http://schemas.openxmlformats.org/officeDocument/2006/math">
                              <m:r>
                                <a:rPr lang="en-US" sz="1600" i="1" kern="1200" smtClean="0">
                                  <a:solidFill>
                                    <a:schemeClr val="tx1">
                                      <a:lumMod val="75000"/>
                                      <a:lumOff val="25000"/>
                                    </a:schemeClr>
                                  </a:solidFill>
                                  <a:effectLst/>
                                  <a:latin typeface="Cambria Math" panose="02040503050406030204" pitchFamily="18" charset="0"/>
                                  <a:ea typeface="+mn-ea"/>
                                  <a:cs typeface="+mn-cs"/>
                                </a:rPr>
                                <m:t> </m:t>
                              </m:r>
                            </m:oMath>
                          </a14:m>
                          <a:r>
                            <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a:t>
                          </a:r>
                          <a:r>
                            <a:rPr lang="en-US" sz="1600" b="1"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Spring 2023</a:t>
                          </a:r>
                          <a:r>
                            <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a:t>
                          </a:r>
                        </a:p>
                      </a:txBody>
                      <a:tcPr/>
                    </a:tc>
                    <a:tc>
                      <a:txBody>
                        <a:bodyPr/>
                        <a:lstStyle/>
                        <a:p>
                          <a:r>
                            <a:rPr lang="en-US" sz="1600" dirty="0">
                              <a:latin typeface="Calibri" panose="020F0502020204030204" pitchFamily="34" charset="0"/>
                              <a:cs typeface="Calibri" panose="020F0502020204030204" pitchFamily="34" charset="0"/>
                            </a:rPr>
                            <a:t>See EAB Charge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BDC 1.2</a:t>
                          </a:r>
                        </a:p>
                      </a:txBody>
                      <a:tcPr/>
                    </a:tc>
                    <a:extLst>
                      <a:ext uri="{0D108BD9-81ED-4DB2-BD59-A6C34878D82A}">
                        <a16:rowId xmlns:a16="http://schemas.microsoft.com/office/drawing/2014/main" val="3860737993"/>
                      </a:ext>
                    </a:extLst>
                  </a:tr>
                  <a:tr h="57607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Electron Microscope tuned using ML with performance comparable to traditional operator tuning </a:t>
                          </a:r>
                          <a:r>
                            <a:rPr lang="en-US" sz="1600" b="1"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(Summer 2022) </a:t>
                          </a:r>
                          <a:endPar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endParaRPr>
                        </a:p>
                      </a:txBody>
                      <a:tcPr/>
                    </a:tc>
                    <a:tc>
                      <a:txBody>
                        <a:bodyPr/>
                        <a:lstStyle/>
                        <a:p>
                          <a:r>
                            <a:rPr lang="en-US" sz="1600" dirty="0" err="1">
                              <a:latin typeface="Calibri" panose="020F0502020204030204" pitchFamily="34" charset="0"/>
                              <a:cs typeface="Calibri" panose="020F0502020204030204" pitchFamily="34" charset="0"/>
                            </a:rPr>
                            <a:t>Microsc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Microanal</a:t>
                          </a:r>
                          <a:r>
                            <a:rPr lang="en-US" sz="160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28</a:t>
                          </a:r>
                          <a:r>
                            <a:rPr lang="en-US" sz="1600" dirty="0">
                              <a:latin typeface="Calibri" panose="020F0502020204030204" pitchFamily="34" charset="0"/>
                              <a:cs typeface="Calibri" panose="020F0502020204030204" pitchFamily="34" charset="0"/>
                            </a:rPr>
                            <a:t>, S1 3146-8</a:t>
                          </a:r>
                        </a:p>
                      </a:txBody>
                      <a:tcPr/>
                    </a:tc>
                    <a:tc>
                      <a:txBody>
                        <a:bodyPr/>
                        <a:lstStyle/>
                        <a:p>
                          <a:r>
                            <a:rPr lang="en-US" sz="1600" dirty="0">
                              <a:latin typeface="Calibri" panose="020F0502020204030204" pitchFamily="34" charset="0"/>
                              <a:cs typeface="Calibri" panose="020F0502020204030204" pitchFamily="34" charset="0"/>
                            </a:rPr>
                            <a:t>BDC 3.1</a:t>
                          </a:r>
                        </a:p>
                      </a:txBody>
                      <a:tcPr/>
                    </a:tc>
                    <a:extLst>
                      <a:ext uri="{0D108BD9-81ED-4DB2-BD59-A6C34878D82A}">
                        <a16:rowId xmlns:a16="http://schemas.microsoft.com/office/drawing/2014/main" val="654195026"/>
                      </a:ext>
                    </a:extLst>
                  </a:tr>
                </a:tbl>
              </a:graphicData>
            </a:graphic>
          </p:graphicFrame>
        </mc:Choice>
        <mc:Fallback xmlns="">
          <p:graphicFrame>
            <p:nvGraphicFramePr>
              <p:cNvPr id="7" name="Table 7">
                <a:extLst>
                  <a:ext uri="{FF2B5EF4-FFF2-40B4-BE49-F238E27FC236}">
                    <a16:creationId xmlns:a16="http://schemas.microsoft.com/office/drawing/2014/main" id="{9F22E152-937E-AE43-8FA0-E3FD6F0243E1}"/>
                  </a:ext>
                </a:extLst>
              </p:cNvPr>
              <p:cNvGraphicFramePr>
                <a:graphicFrameLocks noGrp="1"/>
              </p:cNvGraphicFramePr>
              <p:nvPr>
                <p:extLst>
                  <p:ext uri="{D42A27DB-BD31-4B8C-83A1-F6EECF244321}">
                    <p14:modId xmlns:p14="http://schemas.microsoft.com/office/powerpoint/2010/main" val="2422626729"/>
                  </p:ext>
                </p:extLst>
              </p:nvPr>
            </p:nvGraphicFramePr>
            <p:xfrm>
              <a:off x="142276" y="1398398"/>
              <a:ext cx="8859448" cy="3163373"/>
            </p:xfrm>
            <a:graphic>
              <a:graphicData uri="http://schemas.openxmlformats.org/drawingml/2006/table">
                <a:tbl>
                  <a:tblPr firstRow="1" bandRow="1">
                    <a:tableStyleId>{21E4AEA4-8DFA-4A89-87EB-49C32662AFE0}</a:tableStyleId>
                  </a:tblPr>
                  <a:tblGrid>
                    <a:gridCol w="5402876">
                      <a:extLst>
                        <a:ext uri="{9D8B030D-6E8A-4147-A177-3AD203B41FA5}">
                          <a16:colId xmlns:a16="http://schemas.microsoft.com/office/drawing/2014/main" val="2726756584"/>
                        </a:ext>
                      </a:extLst>
                    </a:gridCol>
                    <a:gridCol w="2039590">
                      <a:extLst>
                        <a:ext uri="{9D8B030D-6E8A-4147-A177-3AD203B41FA5}">
                          <a16:colId xmlns:a16="http://schemas.microsoft.com/office/drawing/2014/main" val="126764360"/>
                        </a:ext>
                      </a:extLst>
                    </a:gridCol>
                    <a:gridCol w="1416982">
                      <a:extLst>
                        <a:ext uri="{9D8B030D-6E8A-4147-A177-3AD203B41FA5}">
                          <a16:colId xmlns:a16="http://schemas.microsoft.com/office/drawing/2014/main" val="987120306"/>
                        </a:ext>
                      </a:extLst>
                    </a:gridCol>
                  </a:tblGrid>
                  <a:tr h="344131">
                    <a:tc>
                      <a:txBody>
                        <a:bodyPr/>
                        <a:lstStyle/>
                        <a:p>
                          <a:r>
                            <a:rPr lang="en-US" sz="1600">
                              <a:latin typeface="Calibri" panose="020F0502020204030204" pitchFamily="34" charset="0"/>
                              <a:cs typeface="Calibri" panose="020F0502020204030204" pitchFamily="34" charset="0"/>
                            </a:rPr>
                            <a:t>Achievement</a:t>
                          </a:r>
                        </a:p>
                      </a:txBody>
                      <a:tcPr/>
                    </a:tc>
                    <a:tc>
                      <a:txBody>
                        <a:bodyPr/>
                        <a:lstStyle/>
                        <a:p>
                          <a:r>
                            <a:rPr lang="en-US" sz="1600">
                              <a:latin typeface="Calibri" panose="020F0502020204030204" pitchFamily="34" charset="0"/>
                              <a:cs typeface="Calibri" panose="020F0502020204030204" pitchFamily="34" charset="0"/>
                            </a:rPr>
                            <a:t>Ref</a:t>
                          </a:r>
                        </a:p>
                      </a:txBody>
                      <a:tcPr/>
                    </a:tc>
                    <a:tc>
                      <a:txBody>
                        <a:bodyPr/>
                        <a:lstStyle/>
                        <a:p>
                          <a:r>
                            <a:rPr lang="en-US" sz="1600">
                              <a:latin typeface="Calibri" panose="020F0502020204030204" pitchFamily="34" charset="0"/>
                              <a:cs typeface="Calibri" panose="020F0502020204030204" pitchFamily="34" charset="0"/>
                            </a:rPr>
                            <a:t>Deliverable</a:t>
                          </a:r>
                        </a:p>
                      </a:txBody>
                      <a:tcPr/>
                    </a:tc>
                    <a:extLst>
                      <a:ext uri="{0D108BD9-81ED-4DB2-BD59-A6C34878D82A}">
                        <a16:rowId xmlns:a16="http://schemas.microsoft.com/office/drawing/2014/main" val="2997467501"/>
                      </a:ext>
                    </a:extLst>
                  </a:tr>
                  <a:tr h="411322">
                    <a:tc>
                      <a:txBody>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Enhanced performance for Nb</a:t>
                          </a:r>
                          <a:r>
                            <a:rPr lang="en-US" sz="1600" baseline="-25000" dirty="0">
                              <a:solidFill>
                                <a:schemeClr val="tx1">
                                  <a:lumMod val="75000"/>
                                  <a:lumOff val="25000"/>
                                </a:schemeClr>
                              </a:solidFill>
                              <a:latin typeface="Calibri" panose="020F0502020204030204" pitchFamily="34" charset="0"/>
                              <a:cs typeface="Calibri" panose="020F0502020204030204" pitchFamily="34" charset="0"/>
                            </a:rPr>
                            <a:t>3</a:t>
                          </a:r>
                          <a:r>
                            <a:rPr lang="en-US" sz="1600" dirty="0">
                              <a:solidFill>
                                <a:schemeClr val="tx1">
                                  <a:lumMod val="75000"/>
                                  <a:lumOff val="25000"/>
                                </a:schemeClr>
                              </a:solidFill>
                              <a:latin typeface="Calibri" panose="020F0502020204030204" pitchFamily="34" charset="0"/>
                              <a:cs typeface="Calibri" panose="020F0502020204030204" pitchFamily="34" charset="0"/>
                            </a:rPr>
                            <a:t>Sn * (Year 7)</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 sz="1600" i="1" spc="-1" dirty="0">
                              <a:solidFill>
                                <a:schemeClr val="accent4">
                                  <a:lumMod val="75000"/>
                                </a:schemeClr>
                              </a:solidFill>
                              <a:latin typeface="Calibri" panose="020F0502020204030204" pitchFamily="34" charset="0"/>
                              <a:ea typeface="Arial"/>
                              <a:cs typeface="Calibri" panose="020F0502020204030204" pitchFamily="34" charset="0"/>
                            </a:rPr>
                            <a:t>arxiv:2302.02054</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cs typeface="Calibri" panose="020F0502020204030204" pitchFamily="34" charset="0"/>
                            </a:rPr>
                            <a:t>SRF 1.1</a:t>
                          </a:r>
                        </a:p>
                      </a:txBody>
                      <a:tcPr/>
                    </a:tc>
                    <a:extLst>
                      <a:ext uri="{0D108BD9-81ED-4DB2-BD59-A6C34878D82A}">
                        <a16:rowId xmlns:a16="http://schemas.microsoft.com/office/drawing/2014/main" val="2653446442"/>
                      </a:ext>
                    </a:extLst>
                  </a:tr>
                  <a:tr h="365760">
                    <a:tc>
                      <a:txBody>
                        <a:bodyPr/>
                        <a:lstStyle/>
                        <a:p>
                          <a:r>
                            <a:rPr lang="en-US" sz="1600" dirty="0">
                              <a:solidFill>
                                <a:schemeClr val="tx1">
                                  <a:lumMod val="75000"/>
                                  <a:lumOff val="25000"/>
                                </a:schemeClr>
                              </a:solidFill>
                              <a:latin typeface="Calibri" panose="020F0502020204030204" pitchFamily="34" charset="0"/>
                              <a:cs typeface="Calibri" panose="020F0502020204030204" pitchFamily="34" charset="0"/>
                            </a:rPr>
                            <a:t>Enhanced performance for Nb-Zr alloys * (Year 7)</a:t>
                          </a:r>
                        </a:p>
                      </a:txBody>
                      <a:tcPr/>
                    </a:tc>
                    <a:tc>
                      <a:txBody>
                        <a:bodyPr/>
                        <a:lstStyle/>
                        <a:p>
                          <a:r>
                            <a:rPr lang="en-US" sz="1600" b="0" i="1" strike="noStrike" dirty="0">
                              <a:solidFill>
                                <a:schemeClr val="accent4">
                                  <a:lumMod val="75000"/>
                                </a:schemeClr>
                              </a:solidFill>
                              <a:effectLst/>
                              <a:latin typeface="Calibri" panose="020F0502020204030204" pitchFamily="34" charset="0"/>
                              <a:cs typeface="Calibri" panose="020F0502020204030204" pitchFamily="34" charset="0"/>
                            </a:rPr>
                            <a:t>arXiv:2302.14410</a:t>
                          </a:r>
                          <a:endParaRPr lang="en-US" sz="1600" dirty="0">
                            <a:latin typeface="Calibri" panose="020F0502020204030204" pitchFamily="34" charset="0"/>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SRF 1.2</a:t>
                          </a:r>
                        </a:p>
                      </a:txBody>
                      <a:tcPr/>
                    </a:tc>
                    <a:extLst>
                      <a:ext uri="{0D108BD9-81ED-4DB2-BD59-A6C34878D82A}">
                        <a16:rowId xmlns:a16="http://schemas.microsoft.com/office/drawing/2014/main" val="478084653"/>
                      </a:ext>
                    </a:extLst>
                  </a:tr>
                  <a:tr h="822960">
                    <a:tc>
                      <a:txBody>
                        <a:bodyPr/>
                        <a:lstStyle/>
                        <a:p>
                          <a:r>
                            <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Demonstration of sub-nanometer emittance in at least one beamline with low current with later improvements (</a:t>
                          </a:r>
                          <a:r>
                            <a:rPr lang="en-US" sz="1600" b="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Year 7)</a:t>
                          </a:r>
                          <a:r>
                            <a:rPr lang="en-US" sz="1600" b="0"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600" b="0" dirty="0">
                            <a:solidFill>
                              <a:schemeClr val="tx1">
                                <a:lumMod val="75000"/>
                                <a:lumOff val="2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Li et al, Structural Dynamics (2022); </a:t>
                          </a:r>
                          <a:br>
                            <a:rPr lang="en-US" sz="1600" dirty="0">
                              <a:latin typeface="Calibri" panose="020F0502020204030204" pitchFamily="34" charset="0"/>
                              <a:cs typeface="Calibri" panose="020F0502020204030204" pitchFamily="34" charset="0"/>
                            </a:rPr>
                          </a:br>
                          <a:r>
                            <a:rPr lang="en-US" sz="1600" b="1" dirty="0">
                              <a:latin typeface="Calibri" panose="020F0502020204030204" pitchFamily="34" charset="0"/>
                              <a:cs typeface="Calibri" panose="020F0502020204030204" pitchFamily="34" charset="0"/>
                            </a:rPr>
                            <a:t>now routine</a:t>
                          </a:r>
                          <a:endParaRPr lang="en-US" sz="1600" b="1" dirty="0">
                            <a:solidFill>
                              <a:schemeClr val="accent1"/>
                            </a:solidFill>
                            <a:latin typeface="Calibri" panose="020F0502020204030204" pitchFamily="34" charset="0"/>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BDC 1.1</a:t>
                          </a:r>
                        </a:p>
                      </a:txBody>
                      <a:tcPr/>
                    </a:tc>
                    <a:extLst>
                      <a:ext uri="{0D108BD9-81ED-4DB2-BD59-A6C34878D82A}">
                        <a16:rowId xmlns:a16="http://schemas.microsoft.com/office/drawing/2014/main" val="1452463599"/>
                      </a:ext>
                    </a:extLst>
                  </a:tr>
                  <a:tr h="640080">
                    <a:tc>
                      <a:txBody>
                        <a:bodyPr/>
                        <a:lstStyle/>
                        <a:p>
                          <a:endParaRPr lang="en-US"/>
                        </a:p>
                      </a:txBody>
                      <a:tcPr>
                        <a:blipFill>
                          <a:blip r:embed="rId3"/>
                          <a:stretch>
                            <a:fillRect l="-235" t="-312000" r="-64319" b="-102000"/>
                          </a:stretch>
                        </a:blipFill>
                      </a:tcPr>
                    </a:tc>
                    <a:tc>
                      <a:txBody>
                        <a:bodyPr/>
                        <a:lstStyle/>
                        <a:p>
                          <a:r>
                            <a:rPr lang="en-US" sz="1600" dirty="0">
                              <a:latin typeface="Calibri" panose="020F0502020204030204" pitchFamily="34" charset="0"/>
                              <a:cs typeface="Calibri" panose="020F0502020204030204" pitchFamily="34" charset="0"/>
                            </a:rPr>
                            <a:t>See EAB Charge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BDC 1.2</a:t>
                          </a:r>
                        </a:p>
                      </a:txBody>
                      <a:tcPr/>
                    </a:tc>
                    <a:extLst>
                      <a:ext uri="{0D108BD9-81ED-4DB2-BD59-A6C34878D82A}">
                        <a16:rowId xmlns:a16="http://schemas.microsoft.com/office/drawing/2014/main" val="3860737993"/>
                      </a:ext>
                    </a:extLst>
                  </a:tr>
                  <a:tr h="5791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Electron Microscope tuned using ML with performance comparable to traditional operator tuning </a:t>
                          </a:r>
                          <a:r>
                            <a:rPr lang="en-US" sz="1600" b="1"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(Summer 2022) </a:t>
                          </a:r>
                          <a:endParaRPr lang="en-US" sz="1600" kern="1200" dirty="0">
                            <a:solidFill>
                              <a:schemeClr val="tx1">
                                <a:lumMod val="75000"/>
                                <a:lumOff val="25000"/>
                              </a:schemeClr>
                            </a:solidFill>
                            <a:effectLst/>
                            <a:latin typeface="Calibri" panose="020F0502020204030204" pitchFamily="34" charset="0"/>
                            <a:ea typeface="+mn-ea"/>
                            <a:cs typeface="Calibri" panose="020F0502020204030204" pitchFamily="34" charset="0"/>
                          </a:endParaRPr>
                        </a:p>
                      </a:txBody>
                      <a:tcPr/>
                    </a:tc>
                    <a:tc>
                      <a:txBody>
                        <a:bodyPr/>
                        <a:lstStyle/>
                        <a:p>
                          <a:r>
                            <a:rPr lang="en-US" sz="1600" dirty="0" err="1">
                              <a:latin typeface="Calibri" panose="020F0502020204030204" pitchFamily="34" charset="0"/>
                              <a:cs typeface="Calibri" panose="020F0502020204030204" pitchFamily="34" charset="0"/>
                            </a:rPr>
                            <a:t>Microsc</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Microanal</a:t>
                          </a:r>
                          <a:r>
                            <a:rPr lang="en-US" sz="160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28</a:t>
                          </a:r>
                          <a:r>
                            <a:rPr lang="en-US" sz="1600" dirty="0">
                              <a:latin typeface="Calibri" panose="020F0502020204030204" pitchFamily="34" charset="0"/>
                              <a:cs typeface="Calibri" panose="020F0502020204030204" pitchFamily="34" charset="0"/>
                            </a:rPr>
                            <a:t>, S1 3146-8</a:t>
                          </a:r>
                        </a:p>
                      </a:txBody>
                      <a:tcPr/>
                    </a:tc>
                    <a:tc>
                      <a:txBody>
                        <a:bodyPr/>
                        <a:lstStyle/>
                        <a:p>
                          <a:r>
                            <a:rPr lang="en-US" sz="1600" dirty="0">
                              <a:latin typeface="Calibri" panose="020F0502020204030204" pitchFamily="34" charset="0"/>
                              <a:cs typeface="Calibri" panose="020F0502020204030204" pitchFamily="34" charset="0"/>
                            </a:rPr>
                            <a:t>BDC 3.1</a:t>
                          </a:r>
                        </a:p>
                      </a:txBody>
                      <a:tcPr/>
                    </a:tc>
                    <a:extLst>
                      <a:ext uri="{0D108BD9-81ED-4DB2-BD59-A6C34878D82A}">
                        <a16:rowId xmlns:a16="http://schemas.microsoft.com/office/drawing/2014/main" val="654195026"/>
                      </a:ext>
                    </a:extLst>
                  </a:tr>
                </a:tbl>
              </a:graphicData>
            </a:graphic>
          </p:graphicFrame>
        </mc:Fallback>
      </mc:AlternateContent>
      <p:sp>
        <p:nvSpPr>
          <p:cNvPr id="12" name="TextBox 11">
            <a:extLst>
              <a:ext uri="{FF2B5EF4-FFF2-40B4-BE49-F238E27FC236}">
                <a16:creationId xmlns:a16="http://schemas.microsoft.com/office/drawing/2014/main" id="{20C15110-2736-6649-8579-261F86165E80}"/>
              </a:ext>
            </a:extLst>
          </p:cNvPr>
          <p:cNvSpPr txBox="1"/>
          <p:nvPr/>
        </p:nvSpPr>
        <p:spPr>
          <a:xfrm>
            <a:off x="447902" y="5868064"/>
            <a:ext cx="2287870" cy="369332"/>
          </a:xfrm>
          <a:prstGeom prst="rect">
            <a:avLst/>
          </a:prstGeom>
          <a:noFill/>
        </p:spPr>
        <p:txBody>
          <a:bodyPr wrap="none" rtlCol="0">
            <a:spAutoFit/>
          </a:bodyPr>
          <a:lstStyle/>
          <a:p>
            <a:r>
              <a:rPr lang="en-US" dirty="0"/>
              <a:t>* Annual deliverable </a:t>
            </a:r>
          </a:p>
        </p:txBody>
      </p:sp>
    </p:spTree>
    <p:extLst>
      <p:ext uri="{BB962C8B-B14F-4D97-AF65-F5344CB8AC3E}">
        <p14:creationId xmlns:p14="http://schemas.microsoft.com/office/powerpoint/2010/main" val="139779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DF5C695-FD2B-2C55-A87E-A2903FCDD92F}"/>
              </a:ext>
            </a:extLst>
          </p:cNvPr>
          <p:cNvGraphicFramePr>
            <a:graphicFrameLocks noGrp="1"/>
          </p:cNvGraphicFramePr>
          <p:nvPr>
            <p:ph idx="1"/>
            <p:extLst>
              <p:ext uri="{D42A27DB-BD31-4B8C-83A1-F6EECF244321}">
                <p14:modId xmlns:p14="http://schemas.microsoft.com/office/powerpoint/2010/main" val="4130819833"/>
              </p:ext>
            </p:extLst>
          </p:nvPr>
        </p:nvGraphicFramePr>
        <p:xfrm>
          <a:off x="173864" y="1520938"/>
          <a:ext cx="8796271" cy="2849880"/>
        </p:xfrm>
        <a:graphic>
          <a:graphicData uri="http://schemas.openxmlformats.org/drawingml/2006/table">
            <a:tbl>
              <a:tblPr firstRow="1" bandRow="1">
                <a:tableStyleId>{21E4AEA4-8DFA-4A89-87EB-49C32662AFE0}</a:tableStyleId>
              </a:tblPr>
              <a:tblGrid>
                <a:gridCol w="6459202">
                  <a:extLst>
                    <a:ext uri="{9D8B030D-6E8A-4147-A177-3AD203B41FA5}">
                      <a16:colId xmlns:a16="http://schemas.microsoft.com/office/drawing/2014/main" val="4286769732"/>
                    </a:ext>
                  </a:extLst>
                </a:gridCol>
                <a:gridCol w="514293">
                  <a:extLst>
                    <a:ext uri="{9D8B030D-6E8A-4147-A177-3AD203B41FA5}">
                      <a16:colId xmlns:a16="http://schemas.microsoft.com/office/drawing/2014/main" val="444242324"/>
                    </a:ext>
                  </a:extLst>
                </a:gridCol>
                <a:gridCol w="1822776">
                  <a:extLst>
                    <a:ext uri="{9D8B030D-6E8A-4147-A177-3AD203B41FA5}">
                      <a16:colId xmlns:a16="http://schemas.microsoft.com/office/drawing/2014/main" val="2098390845"/>
                    </a:ext>
                  </a:extLst>
                </a:gridCol>
              </a:tblGrid>
              <a:tr h="370840">
                <a:tc>
                  <a:txBody>
                    <a:bodyPr/>
                    <a:lstStyle/>
                    <a:p>
                      <a:r>
                        <a:rPr lang="en-US" dirty="0"/>
                        <a:t>Achievement</a:t>
                      </a:r>
                    </a:p>
                  </a:txBody>
                  <a:tcPr/>
                </a:tc>
                <a:tc>
                  <a:txBody>
                    <a:bodyPr/>
                    <a:lstStyle/>
                    <a:p>
                      <a:endParaRPr lang="en-US" dirty="0"/>
                    </a:p>
                  </a:txBody>
                  <a:tcPr/>
                </a:tc>
                <a:tc>
                  <a:txBody>
                    <a:bodyPr/>
                    <a:lstStyle/>
                    <a:p>
                      <a:r>
                        <a:rPr lang="en-US" dirty="0"/>
                        <a:t>Deliverable</a:t>
                      </a:r>
                    </a:p>
                  </a:txBody>
                  <a:tcPr/>
                </a:tc>
                <a:extLst>
                  <a:ext uri="{0D108BD9-81ED-4DB2-BD59-A6C34878D82A}">
                    <a16:rowId xmlns:a16="http://schemas.microsoft.com/office/drawing/2014/main" val="2982095398"/>
                  </a:ext>
                </a:extLst>
              </a:tr>
              <a:tr h="370840">
                <a:tc>
                  <a:txBody>
                    <a:bodyPr/>
                    <a:lstStyle/>
                    <a:p>
                      <a:r>
                        <a:rPr lang="en-US" sz="1600" dirty="0">
                          <a:latin typeface="Calibri" panose="020F0502020204030204" pitchFamily="34" charset="0"/>
                          <a:cs typeface="Calibri" panose="020F0502020204030204" pitchFamily="34" charset="0"/>
                        </a:rPr>
                        <a:t>More collaborative papers or proceedings than PIs * (Year 7)</a:t>
                      </a:r>
                    </a:p>
                  </a:txBody>
                  <a:tcPr/>
                </a:tc>
                <a:tc>
                  <a:txBody>
                    <a:bodyPr/>
                    <a:lstStyle/>
                    <a:p>
                      <a:endParaRPr lang="en-US" sz="1600" dirty="0">
                        <a:latin typeface="Calibri" panose="020F0502020204030204" pitchFamily="34" charset="0"/>
                        <a:cs typeface="Calibri" panose="020F0502020204030204" pitchFamily="34" charset="0"/>
                      </a:endParaRPr>
                    </a:p>
                  </a:txBody>
                  <a:tcPr/>
                </a:tc>
                <a:tc>
                  <a:txBody>
                    <a:bodyPr/>
                    <a:lstStyle/>
                    <a:p>
                      <a:r>
                        <a:rPr lang="en-US" sz="1600" dirty="0" err="1">
                          <a:latin typeface="Calibri" panose="020F0502020204030204" pitchFamily="34" charset="0"/>
                          <a:cs typeface="Calibri" panose="020F0502020204030204" pitchFamily="34" charset="0"/>
                        </a:rPr>
                        <a:t>Workf</a:t>
                      </a:r>
                      <a:r>
                        <a:rPr lang="en-US" sz="1600" dirty="0">
                          <a:latin typeface="Calibri" panose="020F0502020204030204" pitchFamily="34" charset="0"/>
                          <a:cs typeface="Calibri" panose="020F0502020204030204" pitchFamily="34" charset="0"/>
                        </a:rPr>
                        <a:t>. Dev. 1.4</a:t>
                      </a:r>
                    </a:p>
                  </a:txBody>
                  <a:tcPr/>
                </a:tc>
                <a:extLst>
                  <a:ext uri="{0D108BD9-81ED-4DB2-BD59-A6C34878D82A}">
                    <a16:rowId xmlns:a16="http://schemas.microsoft.com/office/drawing/2014/main" val="3543795548"/>
                  </a:ext>
                </a:extLst>
              </a:tr>
              <a:tr h="370840">
                <a:tc>
                  <a:txBody>
                    <a:bodyPr/>
                    <a:lstStyle/>
                    <a:p>
                      <a:r>
                        <a:rPr lang="en-US" sz="1600" dirty="0"/>
                        <a:t>Participation in CBB research by women and non-binary scientists exceeds </a:t>
                      </a:r>
                      <a:r>
                        <a:rPr lang="en-US" sz="1600" dirty="0" err="1"/>
                        <a:t>nat’l</a:t>
                      </a:r>
                      <a:r>
                        <a:rPr lang="en-US" sz="1600" dirty="0"/>
                        <a:t> physics metrics at all levels * (Year 7)</a:t>
                      </a:r>
                      <a:endParaRPr lang="en-US" sz="1600" dirty="0">
                        <a:latin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cs typeface="Calibri" panose="020F0502020204030204" pitchFamily="34" charset="0"/>
                      </a:endParaRPr>
                    </a:p>
                  </a:txBody>
                  <a:tcPr/>
                </a:tc>
                <a:tc>
                  <a:txBody>
                    <a:bodyPr/>
                    <a:lstStyle/>
                    <a:p>
                      <a:r>
                        <a:rPr lang="en-US" sz="1600" dirty="0"/>
                        <a:t>Diversity 1.1</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4437684"/>
                  </a:ext>
                </a:extLst>
              </a:tr>
              <a:tr h="370840">
                <a:tc>
                  <a:txBody>
                    <a:bodyPr/>
                    <a:lstStyle/>
                    <a:p>
                      <a:r>
                        <a:rPr lang="en-US" sz="1600" dirty="0"/>
                        <a:t>Participation by underrepresented racial and ethnic groups exceeds national physics metrics at all levels* (Year 7)</a:t>
                      </a:r>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txBody>
                  <a:tcPr/>
                </a:tc>
                <a:tc>
                  <a:txBody>
                    <a:bodyPr/>
                    <a:lstStyle/>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Diversity 1.2</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17912764"/>
                  </a:ext>
                </a:extLst>
              </a:tr>
              <a:tr h="370840">
                <a:tc>
                  <a:txBody>
                    <a:bodyPr/>
                    <a:lstStyle/>
                    <a:p>
                      <a:r>
                        <a:rPr lang="en-US" sz="1600" kern="1200" dirty="0">
                          <a:solidFill>
                            <a:schemeClr val="dk1"/>
                          </a:solidFill>
                          <a:effectLst/>
                        </a:rPr>
                        <a:t>CBB knowledge shared through journal articles, conference proceedings, etc.</a:t>
                      </a:r>
                      <a:endParaRPr lang="en-US" sz="1600" kern="1200" dirty="0">
                        <a:solidFill>
                          <a:schemeClr val="dk1"/>
                        </a:solidFill>
                        <a:effectLst/>
                        <a:latin typeface="Calibri" panose="020F0502020204030204" pitchFamily="34" charset="0"/>
                        <a:ea typeface="+mn-ea"/>
                        <a:cs typeface="Calibri" panose="020F0502020204030204" pitchFamily="34" charset="0"/>
                      </a:endParaRPr>
                    </a:p>
                  </a:txBody>
                  <a:tcPr/>
                </a:tc>
                <a:tc>
                  <a:txBody>
                    <a:bodyPr/>
                    <a:lstStyle/>
                    <a:p>
                      <a:endParaRPr lang="en-US" sz="1600" dirty="0">
                        <a:solidFill>
                          <a:schemeClr val="tx1">
                            <a:lumMod val="75000"/>
                            <a:lumOff val="25000"/>
                          </a:schemeClr>
                        </a:solidFill>
                        <a:latin typeface="Calibri" panose="020F0502020204030204" pitchFamily="34" charset="0"/>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KT 1.1</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1773776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rgbClr val="000000"/>
                          </a:solidFill>
                          <a:effectLst/>
                          <a:uLnTx/>
                          <a:uFillTx/>
                        </a:rPr>
                        <a:t>Strong engagement with the accelerator and end use communities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rgbClr val="000000"/>
                          </a:solidFill>
                          <a:effectLst/>
                          <a:uLnTx/>
                          <a:uFillTx/>
                        </a:rPr>
                        <a:t>KT 1.2</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25237904"/>
                  </a:ext>
                </a:extLst>
              </a:tr>
            </a:tbl>
          </a:graphicData>
        </a:graphic>
      </p:graphicFrame>
      <p:sp>
        <p:nvSpPr>
          <p:cNvPr id="3" name="Title 2">
            <a:extLst>
              <a:ext uri="{FF2B5EF4-FFF2-40B4-BE49-F238E27FC236}">
                <a16:creationId xmlns:a16="http://schemas.microsoft.com/office/drawing/2014/main" id="{7C4D9252-1DFC-E2D8-12EE-E80853A3AD98}"/>
              </a:ext>
            </a:extLst>
          </p:cNvPr>
          <p:cNvSpPr>
            <a:spLocks noGrp="1"/>
          </p:cNvSpPr>
          <p:nvPr>
            <p:ph type="title"/>
          </p:nvPr>
        </p:nvSpPr>
        <p:spPr/>
        <p:txBody>
          <a:bodyPr/>
          <a:lstStyle/>
          <a:p>
            <a:r>
              <a:rPr lang="en-US" dirty="0"/>
              <a:t>Met Deliverables 2</a:t>
            </a:r>
          </a:p>
        </p:txBody>
      </p:sp>
      <p:sp>
        <p:nvSpPr>
          <p:cNvPr id="4" name="Date Placeholder 3">
            <a:extLst>
              <a:ext uri="{FF2B5EF4-FFF2-40B4-BE49-F238E27FC236}">
                <a16:creationId xmlns:a16="http://schemas.microsoft.com/office/drawing/2014/main" id="{B0A7F815-8AF1-8452-CCD8-E8FABE10AC68}"/>
              </a:ext>
            </a:extLst>
          </p:cNvPr>
          <p:cNvSpPr>
            <a:spLocks noGrp="1"/>
          </p:cNvSpPr>
          <p:nvPr>
            <p:ph type="dt" sz="half" idx="10"/>
          </p:nvPr>
        </p:nvSpPr>
        <p:spPr/>
        <p:txBody>
          <a:bodyPr/>
          <a:lstStyle/>
          <a:p>
            <a:r>
              <a:rPr lang="en-US"/>
              <a:t>5/31/2023</a:t>
            </a:r>
          </a:p>
        </p:txBody>
      </p:sp>
      <p:sp>
        <p:nvSpPr>
          <p:cNvPr id="5" name="Footer Placeholder 4">
            <a:extLst>
              <a:ext uri="{FF2B5EF4-FFF2-40B4-BE49-F238E27FC236}">
                <a16:creationId xmlns:a16="http://schemas.microsoft.com/office/drawing/2014/main" id="{A228C169-59B0-CF3B-8A36-2A43195400C6}"/>
              </a:ext>
            </a:extLst>
          </p:cNvPr>
          <p:cNvSpPr>
            <a:spLocks noGrp="1"/>
          </p:cNvSpPr>
          <p:nvPr>
            <p:ph type="ftr" sz="quarter" idx="11"/>
          </p:nvPr>
        </p:nvSpPr>
        <p:spPr/>
        <p:txBody>
          <a:bodyPr/>
          <a:lstStyle/>
          <a:p>
            <a:r>
              <a:rPr lang="en-US"/>
              <a:t>CBB EAB meeting | Charge</a:t>
            </a:r>
          </a:p>
        </p:txBody>
      </p:sp>
      <p:sp>
        <p:nvSpPr>
          <p:cNvPr id="6" name="Slide Number Placeholder 5">
            <a:extLst>
              <a:ext uri="{FF2B5EF4-FFF2-40B4-BE49-F238E27FC236}">
                <a16:creationId xmlns:a16="http://schemas.microsoft.com/office/drawing/2014/main" id="{E523DD20-27EF-10BF-D44B-D98B87119A2C}"/>
              </a:ext>
            </a:extLst>
          </p:cNvPr>
          <p:cNvSpPr>
            <a:spLocks noGrp="1"/>
          </p:cNvSpPr>
          <p:nvPr>
            <p:ph type="sldNum" sz="quarter" idx="12"/>
          </p:nvPr>
        </p:nvSpPr>
        <p:spPr/>
        <p:txBody>
          <a:bodyPr/>
          <a:lstStyle/>
          <a:p>
            <a:fld id="{921CBE81-14BD-7343-B359-01BCBA3179F9}" type="slidenum">
              <a:rPr lang="en-US" smtClean="0"/>
              <a:t>6</a:t>
            </a:fld>
            <a:endParaRPr lang="en-US"/>
          </a:p>
        </p:txBody>
      </p:sp>
    </p:spTree>
    <p:extLst>
      <p:ext uri="{BB962C8B-B14F-4D97-AF65-F5344CB8AC3E}">
        <p14:creationId xmlns:p14="http://schemas.microsoft.com/office/powerpoint/2010/main" val="11026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89AB65-A6AB-469A-4BA9-C9E6A6DB99D1}"/>
              </a:ext>
            </a:extLst>
          </p:cNvPr>
          <p:cNvSpPr>
            <a:spLocks noGrp="1"/>
          </p:cNvSpPr>
          <p:nvPr>
            <p:ph idx="1"/>
          </p:nvPr>
        </p:nvSpPr>
        <p:spPr>
          <a:xfrm>
            <a:off x="0" y="940906"/>
            <a:ext cx="9144000" cy="853440"/>
          </a:xfrm>
        </p:spPr>
        <p:txBody>
          <a:bodyPr/>
          <a:lstStyle/>
          <a:p>
            <a:pPr marL="0" indent="0">
              <a:buNone/>
            </a:pPr>
            <a:r>
              <a:rPr lang="en-US" b="1" dirty="0"/>
              <a:t>Legacies</a:t>
            </a:r>
            <a:r>
              <a:rPr lang="en-US" dirty="0"/>
              <a:t>: </a:t>
            </a:r>
            <a:r>
              <a:rPr lang="en-US" b="1" dirty="0">
                <a:solidFill>
                  <a:schemeClr val="accent1"/>
                </a:solidFill>
              </a:rPr>
              <a:t>Convergence Research</a:t>
            </a:r>
            <a:r>
              <a:rPr lang="en-US" dirty="0"/>
              <a:t>, Knowledge, </a:t>
            </a:r>
            <a:br>
              <a:rPr lang="en-US" dirty="0"/>
            </a:br>
            <a:r>
              <a:rPr lang="en-US" dirty="0"/>
              <a:t>Technology, Workforce, and Team Science</a:t>
            </a:r>
            <a:endParaRPr lang="en-US" b="1" dirty="0"/>
          </a:p>
          <a:p>
            <a:pPr marL="0" indent="0">
              <a:buNone/>
            </a:pPr>
            <a:endParaRPr lang="en-US" sz="400" b="1" dirty="0">
              <a:solidFill>
                <a:schemeClr val="accent1"/>
              </a:solidFill>
            </a:endParaRPr>
          </a:p>
          <a:p>
            <a:pPr marL="0" indent="0">
              <a:buNone/>
            </a:pPr>
            <a:r>
              <a:rPr lang="en-US" b="1" dirty="0">
                <a:solidFill>
                  <a:schemeClr val="accent1"/>
                </a:solidFill>
              </a:rPr>
              <a:t>Convergence Research Legacy: </a:t>
            </a:r>
            <a:br>
              <a:rPr lang="en-US" b="1" dirty="0">
                <a:solidFill>
                  <a:schemeClr val="accent1"/>
                </a:solidFill>
              </a:rPr>
            </a:br>
            <a:r>
              <a:rPr lang="en-US" dirty="0"/>
              <a:t>the discipline of </a:t>
            </a:r>
            <a:r>
              <a:rPr lang="en-US" b="1" dirty="0"/>
              <a:t>Accelerator Materials</a:t>
            </a:r>
            <a:br>
              <a:rPr lang="en-US" b="1" dirty="0"/>
            </a:br>
            <a:endParaRPr lang="en-US" b="1" dirty="0"/>
          </a:p>
          <a:p>
            <a:pPr marL="0" indent="0">
              <a:buNone/>
            </a:pPr>
            <a:endParaRPr lang="en-US" dirty="0"/>
          </a:p>
        </p:txBody>
      </p:sp>
      <p:sp>
        <p:nvSpPr>
          <p:cNvPr id="3" name="Title 2">
            <a:extLst>
              <a:ext uri="{FF2B5EF4-FFF2-40B4-BE49-F238E27FC236}">
                <a16:creationId xmlns:a16="http://schemas.microsoft.com/office/drawing/2014/main" id="{8F549C6F-D090-B039-27BA-5A8F3028BA70}"/>
              </a:ext>
            </a:extLst>
          </p:cNvPr>
          <p:cNvSpPr>
            <a:spLocks noGrp="1"/>
          </p:cNvSpPr>
          <p:nvPr>
            <p:ph type="title"/>
          </p:nvPr>
        </p:nvSpPr>
        <p:spPr/>
        <p:txBody>
          <a:bodyPr/>
          <a:lstStyle/>
          <a:p>
            <a:r>
              <a:rPr lang="en-US" dirty="0"/>
              <a:t>CBB Legacy</a:t>
            </a:r>
          </a:p>
        </p:txBody>
      </p:sp>
      <p:sp>
        <p:nvSpPr>
          <p:cNvPr id="4" name="Date Placeholder 3">
            <a:extLst>
              <a:ext uri="{FF2B5EF4-FFF2-40B4-BE49-F238E27FC236}">
                <a16:creationId xmlns:a16="http://schemas.microsoft.com/office/drawing/2014/main" id="{6B09F8B8-BBA1-31F0-F98B-2A045A1FEBF9}"/>
              </a:ext>
            </a:extLst>
          </p:cNvPr>
          <p:cNvSpPr>
            <a:spLocks noGrp="1"/>
          </p:cNvSpPr>
          <p:nvPr>
            <p:ph type="dt" sz="half" idx="10"/>
          </p:nvPr>
        </p:nvSpPr>
        <p:spPr/>
        <p:txBody>
          <a:bodyPr/>
          <a:lstStyle/>
          <a:p>
            <a:r>
              <a:rPr lang="en-US"/>
              <a:t>5/31/2023</a:t>
            </a:r>
          </a:p>
        </p:txBody>
      </p:sp>
      <p:sp>
        <p:nvSpPr>
          <p:cNvPr id="5" name="Footer Placeholder 4">
            <a:extLst>
              <a:ext uri="{FF2B5EF4-FFF2-40B4-BE49-F238E27FC236}">
                <a16:creationId xmlns:a16="http://schemas.microsoft.com/office/drawing/2014/main" id="{0438381E-5D42-5505-29E7-7656EC7307CD}"/>
              </a:ext>
            </a:extLst>
          </p:cNvPr>
          <p:cNvSpPr>
            <a:spLocks noGrp="1"/>
          </p:cNvSpPr>
          <p:nvPr>
            <p:ph type="ftr" sz="quarter" idx="11"/>
          </p:nvPr>
        </p:nvSpPr>
        <p:spPr/>
        <p:txBody>
          <a:bodyPr/>
          <a:lstStyle/>
          <a:p>
            <a:r>
              <a:rPr lang="en-US"/>
              <a:t>CBB EAB meeting | Charge</a:t>
            </a:r>
          </a:p>
        </p:txBody>
      </p:sp>
      <p:sp>
        <p:nvSpPr>
          <p:cNvPr id="6" name="Slide Number Placeholder 5">
            <a:extLst>
              <a:ext uri="{FF2B5EF4-FFF2-40B4-BE49-F238E27FC236}">
                <a16:creationId xmlns:a16="http://schemas.microsoft.com/office/drawing/2014/main" id="{66C38106-6392-6269-F7EE-ABC981DD2794}"/>
              </a:ext>
            </a:extLst>
          </p:cNvPr>
          <p:cNvSpPr>
            <a:spLocks noGrp="1"/>
          </p:cNvSpPr>
          <p:nvPr>
            <p:ph type="sldNum" sz="quarter" idx="12"/>
          </p:nvPr>
        </p:nvSpPr>
        <p:spPr/>
        <p:txBody>
          <a:bodyPr/>
          <a:lstStyle/>
          <a:p>
            <a:fld id="{921CBE81-14BD-7343-B359-01BCBA3179F9}" type="slidenum">
              <a:rPr lang="en-US" smtClean="0"/>
              <a:t>7</a:t>
            </a:fld>
            <a:endParaRPr lang="en-US"/>
          </a:p>
        </p:txBody>
      </p:sp>
      <p:sp>
        <p:nvSpPr>
          <p:cNvPr id="10" name="TextBox 9">
            <a:extLst>
              <a:ext uri="{FF2B5EF4-FFF2-40B4-BE49-F238E27FC236}">
                <a16:creationId xmlns:a16="http://schemas.microsoft.com/office/drawing/2014/main" id="{3E0FEB28-EA73-7F9D-4DB6-85C1D4ED020A}"/>
              </a:ext>
            </a:extLst>
          </p:cNvPr>
          <p:cNvSpPr txBox="1"/>
          <p:nvPr/>
        </p:nvSpPr>
        <p:spPr>
          <a:xfrm>
            <a:off x="413198" y="4516931"/>
            <a:ext cx="8524382" cy="147732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dirty="0"/>
              <a:t>CBB regularly participates in materials conferences, </a:t>
            </a:r>
            <a:br>
              <a:rPr lang="en-US" sz="2000" dirty="0"/>
            </a:br>
            <a:r>
              <a:rPr lang="en-US" sz="2000" dirty="0" err="1">
                <a:solidFill>
                  <a:schemeClr val="accent4">
                    <a:lumMod val="75000"/>
                  </a:schemeClr>
                </a:solidFill>
              </a:rPr>
              <a:t>eg</a:t>
            </a:r>
            <a:r>
              <a:rPr lang="en-US" sz="2000" dirty="0">
                <a:solidFill>
                  <a:schemeClr val="accent4">
                    <a:lumMod val="75000"/>
                  </a:schemeClr>
                </a:solidFill>
              </a:rPr>
              <a:t> APS March Meeting, Materials Research Society</a:t>
            </a:r>
          </a:p>
          <a:p>
            <a:pPr marL="285750" indent="-285750">
              <a:spcBef>
                <a:spcPts val="1200"/>
              </a:spcBef>
              <a:buFont typeface="Arial" panose="020B0604020202020204" pitchFamily="34" charset="0"/>
              <a:buChar char="•"/>
            </a:pPr>
            <a:r>
              <a:rPr lang="en-US" sz="2000" dirty="0"/>
              <a:t>CBB trainees are evenly divided between </a:t>
            </a:r>
            <a:br>
              <a:rPr lang="en-US" sz="2000" dirty="0"/>
            </a:br>
            <a:r>
              <a:rPr lang="en-US" sz="2000" i="1" dirty="0"/>
              <a:t>Accelerator Science </a:t>
            </a:r>
            <a:r>
              <a:rPr lang="en-US" sz="2000" dirty="0"/>
              <a:t>and </a:t>
            </a:r>
            <a:r>
              <a:rPr lang="en-US" sz="2000" i="1" dirty="0"/>
              <a:t>Accelerator Materials</a:t>
            </a:r>
          </a:p>
        </p:txBody>
      </p:sp>
      <p:sp>
        <p:nvSpPr>
          <p:cNvPr id="11" name="TextBox 10">
            <a:extLst>
              <a:ext uri="{FF2B5EF4-FFF2-40B4-BE49-F238E27FC236}">
                <a16:creationId xmlns:a16="http://schemas.microsoft.com/office/drawing/2014/main" id="{97FEDB42-F835-7F94-40E8-4B59A93D1A30}"/>
              </a:ext>
            </a:extLst>
          </p:cNvPr>
          <p:cNvSpPr txBox="1"/>
          <p:nvPr/>
        </p:nvSpPr>
        <p:spPr>
          <a:xfrm>
            <a:off x="257219" y="6010880"/>
            <a:ext cx="8680361" cy="369332"/>
          </a:xfrm>
          <a:prstGeom prst="rect">
            <a:avLst/>
          </a:prstGeom>
          <a:solidFill>
            <a:schemeClr val="accent2"/>
          </a:solidFill>
        </p:spPr>
        <p:txBody>
          <a:bodyPr wrap="square" rtlCol="0">
            <a:spAutoFit/>
          </a:bodyPr>
          <a:lstStyle/>
          <a:p>
            <a:r>
              <a:rPr lang="en-US" dirty="0">
                <a:solidFill>
                  <a:schemeClr val="bg1"/>
                </a:solidFill>
              </a:rPr>
              <a:t>To mark this, CBB is planning an international conference in </a:t>
            </a:r>
            <a:r>
              <a:rPr lang="en-US" i="1" dirty="0">
                <a:solidFill>
                  <a:schemeClr val="bg1"/>
                </a:solidFill>
              </a:rPr>
              <a:t>Accelerator Materials</a:t>
            </a:r>
          </a:p>
        </p:txBody>
      </p:sp>
      <p:sp>
        <p:nvSpPr>
          <p:cNvPr id="12" name="Rounded Rectangle 11">
            <a:extLst>
              <a:ext uri="{FF2B5EF4-FFF2-40B4-BE49-F238E27FC236}">
                <a16:creationId xmlns:a16="http://schemas.microsoft.com/office/drawing/2014/main" id="{C3D82623-687F-1A30-ECAD-D5D635B6B785}"/>
              </a:ext>
            </a:extLst>
          </p:cNvPr>
          <p:cNvSpPr/>
          <p:nvPr/>
        </p:nvSpPr>
        <p:spPr>
          <a:xfrm>
            <a:off x="6969884" y="958961"/>
            <a:ext cx="1967696" cy="1306010"/>
          </a:xfrm>
          <a:prstGeom prst="roundRect">
            <a:avLst/>
          </a:prstGeom>
          <a:gradFill>
            <a:gsLst>
              <a:gs pos="0">
                <a:srgbClr val="4ECDCC">
                  <a:lumMod val="83000"/>
                  <a:lumOff val="17000"/>
                </a:srgbClr>
              </a:gs>
              <a:gs pos="35000">
                <a:srgbClr val="4ECDCC">
                  <a:lumMod val="28000"/>
                  <a:lumOff val="72000"/>
                </a:srgbClr>
              </a:gs>
              <a:gs pos="100000">
                <a:srgbClr val="4ECDCC"/>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i="1" dirty="0">
                <a:solidFill>
                  <a:schemeClr val="accent3">
                    <a:lumMod val="50000"/>
                  </a:schemeClr>
                </a:solidFill>
              </a:rPr>
              <a:t>Growing Convergence Research</a:t>
            </a:r>
            <a:br>
              <a:rPr lang="en-US" sz="2000" i="1" dirty="0">
                <a:solidFill>
                  <a:schemeClr val="accent3">
                    <a:lumMod val="50000"/>
                  </a:schemeClr>
                </a:solidFill>
              </a:rPr>
            </a:br>
            <a:r>
              <a:rPr lang="en-US" sz="2000" b="1" dirty="0">
                <a:solidFill>
                  <a:schemeClr val="tx1">
                    <a:lumMod val="65000"/>
                    <a:lumOff val="35000"/>
                  </a:schemeClr>
                </a:solidFill>
              </a:rPr>
              <a:t>NSF Big Idea</a:t>
            </a:r>
          </a:p>
        </p:txBody>
      </p:sp>
      <p:grpSp>
        <p:nvGrpSpPr>
          <p:cNvPr id="32" name="Group 31">
            <a:extLst>
              <a:ext uri="{FF2B5EF4-FFF2-40B4-BE49-F238E27FC236}">
                <a16:creationId xmlns:a16="http://schemas.microsoft.com/office/drawing/2014/main" id="{88E57888-6D53-FBA3-82D0-A610A916B73B}"/>
              </a:ext>
            </a:extLst>
          </p:cNvPr>
          <p:cNvGrpSpPr/>
          <p:nvPr/>
        </p:nvGrpSpPr>
        <p:grpSpPr>
          <a:xfrm>
            <a:off x="395490" y="2764649"/>
            <a:ext cx="6220857" cy="1235537"/>
            <a:chOff x="395490" y="2764649"/>
            <a:chExt cx="6220857" cy="1235537"/>
          </a:xfrm>
        </p:grpSpPr>
        <p:sp>
          <p:nvSpPr>
            <p:cNvPr id="7" name="TextBox 6">
              <a:extLst>
                <a:ext uri="{FF2B5EF4-FFF2-40B4-BE49-F238E27FC236}">
                  <a16:creationId xmlns:a16="http://schemas.microsoft.com/office/drawing/2014/main" id="{133A3883-F6C9-6420-249A-FB4D6EF1588C}"/>
                </a:ext>
              </a:extLst>
            </p:cNvPr>
            <p:cNvSpPr txBox="1"/>
            <p:nvPr/>
          </p:nvSpPr>
          <p:spPr>
            <a:xfrm>
              <a:off x="395490" y="2769080"/>
              <a:ext cx="3567448" cy="1231106"/>
            </a:xfrm>
            <a:prstGeom prst="rect">
              <a:avLst/>
            </a:prstGeom>
            <a:solidFill>
              <a:schemeClr val="accent4">
                <a:lumMod val="40000"/>
                <a:lumOff val="60000"/>
              </a:schemeClr>
            </a:solidFill>
          </p:spPr>
          <p:txBody>
            <a:bodyPr wrap="square" rtlCol="0">
              <a:spAutoFit/>
            </a:bodyPr>
            <a:lstStyle/>
            <a:p>
              <a:pPr marL="285750" indent="-285750">
                <a:spcBef>
                  <a:spcPts val="1200"/>
                </a:spcBef>
                <a:buFont typeface="Arial" panose="020B0604020202020204" pitchFamily="34" charset="0"/>
                <a:buChar char="•"/>
              </a:pPr>
              <a:r>
                <a:rPr lang="en-US" dirty="0"/>
                <a:t>Wire for high field magnets</a:t>
              </a:r>
            </a:p>
            <a:p>
              <a:pPr marL="285750" indent="-285750">
                <a:spcBef>
                  <a:spcPts val="1200"/>
                </a:spcBef>
                <a:buFont typeface="Arial" panose="020B0604020202020204" pitchFamily="34" charset="0"/>
                <a:buChar char="•"/>
              </a:pPr>
              <a:r>
                <a:rPr lang="en-US" dirty="0"/>
                <a:t>Surfaces for SRF cavities</a:t>
              </a:r>
            </a:p>
            <a:p>
              <a:pPr marL="285750" indent="-285750">
                <a:spcBef>
                  <a:spcPts val="1200"/>
                </a:spcBef>
                <a:buFont typeface="Arial" panose="020B0604020202020204" pitchFamily="34" charset="0"/>
                <a:buChar char="•"/>
              </a:pPr>
              <a:r>
                <a:rPr lang="en-US" dirty="0"/>
                <a:t>Photocathode design</a:t>
              </a:r>
            </a:p>
          </p:txBody>
        </p:sp>
        <p:sp>
          <p:nvSpPr>
            <p:cNvPr id="9" name="TextBox 8">
              <a:extLst>
                <a:ext uri="{FF2B5EF4-FFF2-40B4-BE49-F238E27FC236}">
                  <a16:creationId xmlns:a16="http://schemas.microsoft.com/office/drawing/2014/main" id="{98C356F1-1020-5F2F-157A-B17CFFDA58F4}"/>
                </a:ext>
              </a:extLst>
            </p:cNvPr>
            <p:cNvSpPr txBox="1"/>
            <p:nvPr/>
          </p:nvSpPr>
          <p:spPr>
            <a:xfrm>
              <a:off x="4195120" y="3479176"/>
              <a:ext cx="2421227" cy="369332"/>
            </a:xfrm>
            <a:prstGeom prst="rect">
              <a:avLst/>
            </a:prstGeom>
            <a:noFill/>
          </p:spPr>
          <p:txBody>
            <a:bodyPr wrap="square" rtlCol="0">
              <a:spAutoFit/>
            </a:bodyPr>
            <a:lstStyle/>
            <a:p>
              <a:r>
                <a:rPr lang="en-US" b="1" dirty="0">
                  <a:solidFill>
                    <a:schemeClr val="accent1"/>
                  </a:solidFill>
                </a:rPr>
                <a:t>CBB foci</a:t>
              </a:r>
            </a:p>
          </p:txBody>
        </p:sp>
        <p:sp>
          <p:nvSpPr>
            <p:cNvPr id="16" name="TextBox 15">
              <a:extLst>
                <a:ext uri="{FF2B5EF4-FFF2-40B4-BE49-F238E27FC236}">
                  <a16:creationId xmlns:a16="http://schemas.microsoft.com/office/drawing/2014/main" id="{447006B8-A090-2F4C-8928-D4A82D1B62CF}"/>
                </a:ext>
              </a:extLst>
            </p:cNvPr>
            <p:cNvSpPr txBox="1"/>
            <p:nvPr/>
          </p:nvSpPr>
          <p:spPr>
            <a:xfrm>
              <a:off x="4231917" y="2764649"/>
              <a:ext cx="2060533" cy="646331"/>
            </a:xfrm>
            <a:prstGeom prst="rect">
              <a:avLst/>
            </a:prstGeom>
            <a:noFill/>
          </p:spPr>
          <p:txBody>
            <a:bodyPr wrap="square" rtlCol="0">
              <a:spAutoFit/>
            </a:bodyPr>
            <a:lstStyle/>
            <a:p>
              <a:r>
                <a:rPr lang="en-US" dirty="0">
                  <a:solidFill>
                    <a:schemeClr val="tx1">
                      <a:lumMod val="75000"/>
                      <a:lumOff val="25000"/>
                    </a:schemeClr>
                  </a:solidFill>
                </a:rPr>
                <a:t>Long effort in High Energy Physics</a:t>
              </a:r>
            </a:p>
          </p:txBody>
        </p:sp>
        <p:cxnSp>
          <p:nvCxnSpPr>
            <p:cNvPr id="20" name="Straight Arrow Connector 19">
              <a:extLst>
                <a:ext uri="{FF2B5EF4-FFF2-40B4-BE49-F238E27FC236}">
                  <a16:creationId xmlns:a16="http://schemas.microsoft.com/office/drawing/2014/main" id="{F709436C-94D4-D894-BB9A-44171D2FE0C3}"/>
                </a:ext>
              </a:extLst>
            </p:cNvPr>
            <p:cNvCxnSpPr>
              <a:cxnSpLocks/>
              <a:stCxn id="16" idx="1"/>
            </p:cNvCxnSpPr>
            <p:nvPr/>
          </p:nvCxnSpPr>
          <p:spPr>
            <a:xfrm flipH="1" flipV="1">
              <a:off x="3616777" y="3014183"/>
              <a:ext cx="615140" cy="73632"/>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E136509-A67C-5C9A-26FC-5D9E15809CC3}"/>
                </a:ext>
              </a:extLst>
            </p:cNvPr>
            <p:cNvCxnSpPr>
              <a:cxnSpLocks/>
              <a:stCxn id="9" idx="1"/>
            </p:cNvCxnSpPr>
            <p:nvPr/>
          </p:nvCxnSpPr>
          <p:spPr>
            <a:xfrm flipH="1" flipV="1">
              <a:off x="3492500" y="3403087"/>
              <a:ext cx="702620" cy="260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59A2C3-9A12-7690-7C79-5A7FEDEE8411}"/>
                </a:ext>
              </a:extLst>
            </p:cNvPr>
            <p:cNvCxnSpPr>
              <a:cxnSpLocks/>
              <a:stCxn id="9" idx="1"/>
            </p:cNvCxnSpPr>
            <p:nvPr/>
          </p:nvCxnSpPr>
          <p:spPr>
            <a:xfrm flipH="1">
              <a:off x="3073400" y="3663842"/>
              <a:ext cx="1121720" cy="168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50A70C4-B3CA-986C-7D19-8000FA4DD732}"/>
              </a:ext>
            </a:extLst>
          </p:cNvPr>
          <p:cNvGrpSpPr/>
          <p:nvPr/>
        </p:nvGrpSpPr>
        <p:grpSpPr>
          <a:xfrm>
            <a:off x="6561430" y="2651139"/>
            <a:ext cx="2100596" cy="1509467"/>
            <a:chOff x="6561430" y="2651139"/>
            <a:chExt cx="2100596" cy="1509467"/>
          </a:xfrm>
        </p:grpSpPr>
        <p:sp>
          <p:nvSpPr>
            <p:cNvPr id="8" name="Right Brace 7">
              <a:extLst>
                <a:ext uri="{FF2B5EF4-FFF2-40B4-BE49-F238E27FC236}">
                  <a16:creationId xmlns:a16="http://schemas.microsoft.com/office/drawing/2014/main" id="{1CC08307-447E-7145-547B-99AA9F8CEA7B}"/>
                </a:ext>
              </a:extLst>
            </p:cNvPr>
            <p:cNvSpPr/>
            <p:nvPr/>
          </p:nvSpPr>
          <p:spPr>
            <a:xfrm>
              <a:off x="6561430" y="2651139"/>
              <a:ext cx="283332" cy="1509467"/>
            </a:xfrm>
            <a:prstGeom prst="rightBrace">
              <a:avLst>
                <a:gd name="adj1" fmla="val 2500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TextBox 27">
              <a:extLst>
                <a:ext uri="{FF2B5EF4-FFF2-40B4-BE49-F238E27FC236}">
                  <a16:creationId xmlns:a16="http://schemas.microsoft.com/office/drawing/2014/main" id="{F067C7F3-6F74-BB7D-AD20-DC6199418F70}"/>
                </a:ext>
              </a:extLst>
            </p:cNvPr>
            <p:cNvSpPr txBox="1"/>
            <p:nvPr/>
          </p:nvSpPr>
          <p:spPr>
            <a:xfrm>
              <a:off x="6969884" y="3034716"/>
              <a:ext cx="1692142" cy="707886"/>
            </a:xfrm>
            <a:prstGeom prst="rect">
              <a:avLst/>
            </a:prstGeom>
            <a:noFill/>
          </p:spPr>
          <p:txBody>
            <a:bodyPr wrap="square" rtlCol="0">
              <a:spAutoFit/>
            </a:bodyPr>
            <a:lstStyle/>
            <a:p>
              <a:r>
                <a:rPr lang="en-US" sz="2000" b="1" dirty="0">
                  <a:solidFill>
                    <a:schemeClr val="accent1"/>
                  </a:solidFill>
                </a:rPr>
                <a:t>Accelerator Materials</a:t>
              </a:r>
            </a:p>
          </p:txBody>
        </p:sp>
      </p:grpSp>
      <p:sp>
        <p:nvSpPr>
          <p:cNvPr id="36" name="TextBox 35">
            <a:extLst>
              <a:ext uri="{FF2B5EF4-FFF2-40B4-BE49-F238E27FC236}">
                <a16:creationId xmlns:a16="http://schemas.microsoft.com/office/drawing/2014/main" id="{D6934B16-D0BE-1F34-D209-6F7CC50755E3}"/>
              </a:ext>
            </a:extLst>
          </p:cNvPr>
          <p:cNvSpPr txBox="1"/>
          <p:nvPr/>
        </p:nvSpPr>
        <p:spPr>
          <a:xfrm>
            <a:off x="7038844" y="3742602"/>
            <a:ext cx="1692142" cy="369332"/>
          </a:xfrm>
          <a:prstGeom prst="rect">
            <a:avLst/>
          </a:prstGeom>
          <a:solidFill>
            <a:schemeClr val="accent4">
              <a:lumMod val="40000"/>
              <a:lumOff val="60000"/>
            </a:schemeClr>
          </a:solidFill>
          <a:ln>
            <a:noFill/>
          </a:ln>
        </p:spPr>
        <p:txBody>
          <a:bodyPr wrap="square" rtlCol="0">
            <a:spAutoFit/>
          </a:bodyPr>
          <a:lstStyle/>
          <a:p>
            <a:r>
              <a:rPr lang="en-US" dirty="0">
                <a:solidFill>
                  <a:schemeClr val="accent4">
                    <a:lumMod val="50000"/>
                  </a:schemeClr>
                </a:solidFill>
              </a:rPr>
              <a:t>Other topics?</a:t>
            </a:r>
          </a:p>
        </p:txBody>
      </p:sp>
    </p:spTree>
    <p:extLst>
      <p:ext uri="{BB962C8B-B14F-4D97-AF65-F5344CB8AC3E}">
        <p14:creationId xmlns:p14="http://schemas.microsoft.com/office/powerpoint/2010/main" val="24562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063CE-4427-2785-A266-6F9DB13B091F}"/>
              </a:ext>
            </a:extLst>
          </p:cNvPr>
          <p:cNvSpPr>
            <a:spLocks noGrp="1"/>
          </p:cNvSpPr>
          <p:nvPr>
            <p:ph idx="1"/>
          </p:nvPr>
        </p:nvSpPr>
        <p:spPr>
          <a:xfrm>
            <a:off x="0" y="940905"/>
            <a:ext cx="8382000" cy="5612295"/>
          </a:xfrm>
        </p:spPr>
        <p:txBody>
          <a:bodyPr/>
          <a:lstStyle/>
          <a:p>
            <a:pPr marL="0" indent="0">
              <a:buNone/>
            </a:pPr>
            <a:r>
              <a:rPr lang="en-US" sz="2400" dirty="0">
                <a:solidFill>
                  <a:schemeClr val="accent1"/>
                </a:solidFill>
              </a:rPr>
              <a:t>Aspiration: </a:t>
            </a:r>
            <a:br>
              <a:rPr lang="en-US" sz="2400" dirty="0">
                <a:solidFill>
                  <a:schemeClr val="accent1"/>
                </a:solidFill>
              </a:rPr>
            </a:br>
            <a:r>
              <a:rPr lang="en-US" sz="2400" dirty="0"/>
              <a:t>Continue collaborative research and student training</a:t>
            </a:r>
          </a:p>
          <a:p>
            <a:pPr marL="0" indent="0">
              <a:buNone/>
            </a:pPr>
            <a:br>
              <a:rPr lang="en-US" dirty="0"/>
            </a:br>
            <a:r>
              <a:rPr lang="en-US" sz="2400" dirty="0">
                <a:solidFill>
                  <a:schemeClr val="accent1"/>
                </a:solidFill>
              </a:rPr>
              <a:t>Proposal submissions to date:</a:t>
            </a:r>
            <a:br>
              <a:rPr lang="en-US" dirty="0"/>
            </a:br>
            <a:endParaRPr lang="en-US" dirty="0"/>
          </a:p>
          <a:p>
            <a:r>
              <a:rPr lang="en-US" sz="2000" b="1" dirty="0"/>
              <a:t>New NSF Directorate for Technology, Innovation &amp; Partnership </a:t>
            </a:r>
            <a:br>
              <a:rPr lang="en-US" sz="2000" dirty="0"/>
            </a:br>
            <a:r>
              <a:rPr lang="en-US" sz="2000" b="0" i="0" u="none" strike="noStrike" dirty="0">
                <a:solidFill>
                  <a:srgbClr val="1B1B1B"/>
                </a:solidFill>
                <a:effectLst/>
                <a:latin typeface="Open Sans" panose="020B0606030504020204" pitchFamily="34" charset="0"/>
              </a:rPr>
              <a:t>“advances use-inspired and translational research in all fields of science and engineering, giving rise to new industries and engaging all Americans in the pursuit of new, high-wage STEM jobs”</a:t>
            </a:r>
            <a:br>
              <a:rPr lang="en-US" sz="2000" b="0" i="0" u="none" strike="noStrike" dirty="0">
                <a:solidFill>
                  <a:srgbClr val="1B1B1B"/>
                </a:solidFill>
                <a:effectLst/>
                <a:latin typeface="Open Sans" panose="020B0606030504020204" pitchFamily="34" charset="0"/>
              </a:rPr>
            </a:br>
            <a:r>
              <a:rPr lang="en-US" sz="2000" dirty="0">
                <a:solidFill>
                  <a:schemeClr val="bg1">
                    <a:lumMod val="25000"/>
                  </a:schemeClr>
                </a:solidFill>
              </a:rPr>
              <a:t>Two proposals submitted, </a:t>
            </a:r>
            <a:br>
              <a:rPr lang="en-US" sz="2000" dirty="0">
                <a:solidFill>
                  <a:schemeClr val="bg1">
                    <a:lumMod val="25000"/>
                  </a:schemeClr>
                </a:solidFill>
              </a:rPr>
            </a:br>
            <a:r>
              <a:rPr lang="en-US" sz="2000" dirty="0">
                <a:solidFill>
                  <a:schemeClr val="bg1">
                    <a:lumMod val="25000"/>
                  </a:schemeClr>
                </a:solidFill>
              </a:rPr>
              <a:t>both related to semiconductor manufacturing</a:t>
            </a:r>
          </a:p>
          <a:p>
            <a:endParaRPr lang="en-US" sz="2000" dirty="0">
              <a:solidFill>
                <a:schemeClr val="bg1">
                  <a:lumMod val="25000"/>
                </a:schemeClr>
              </a:solidFill>
            </a:endParaRPr>
          </a:p>
          <a:p>
            <a:r>
              <a:rPr lang="en-US" b="1" dirty="0"/>
              <a:t>DOE RENEW </a:t>
            </a:r>
            <a:r>
              <a:rPr lang="en-US" dirty="0"/>
              <a:t>to engage HBCUs in CBB</a:t>
            </a:r>
          </a:p>
        </p:txBody>
      </p:sp>
      <p:sp>
        <p:nvSpPr>
          <p:cNvPr id="3" name="Title 2">
            <a:extLst>
              <a:ext uri="{FF2B5EF4-FFF2-40B4-BE49-F238E27FC236}">
                <a16:creationId xmlns:a16="http://schemas.microsoft.com/office/drawing/2014/main" id="{B69A9CBE-AFC6-B795-FEF7-4723BF5D704D}"/>
              </a:ext>
            </a:extLst>
          </p:cNvPr>
          <p:cNvSpPr>
            <a:spLocks noGrp="1"/>
          </p:cNvSpPr>
          <p:nvPr>
            <p:ph type="title"/>
          </p:nvPr>
        </p:nvSpPr>
        <p:spPr/>
        <p:txBody>
          <a:bodyPr/>
          <a:lstStyle/>
          <a:p>
            <a:r>
              <a:rPr lang="en-US" dirty="0"/>
              <a:t>CBB post 2026</a:t>
            </a:r>
          </a:p>
        </p:txBody>
      </p:sp>
      <p:sp>
        <p:nvSpPr>
          <p:cNvPr id="4" name="Date Placeholder 3">
            <a:extLst>
              <a:ext uri="{FF2B5EF4-FFF2-40B4-BE49-F238E27FC236}">
                <a16:creationId xmlns:a16="http://schemas.microsoft.com/office/drawing/2014/main" id="{5A89C9F9-EC8E-B826-BD89-4DFB7192A3B1}"/>
              </a:ext>
            </a:extLst>
          </p:cNvPr>
          <p:cNvSpPr>
            <a:spLocks noGrp="1"/>
          </p:cNvSpPr>
          <p:nvPr>
            <p:ph type="dt" sz="half" idx="10"/>
          </p:nvPr>
        </p:nvSpPr>
        <p:spPr/>
        <p:txBody>
          <a:bodyPr/>
          <a:lstStyle/>
          <a:p>
            <a:r>
              <a:rPr lang="en-US"/>
              <a:t>5/31/2023</a:t>
            </a:r>
          </a:p>
        </p:txBody>
      </p:sp>
      <p:sp>
        <p:nvSpPr>
          <p:cNvPr id="5" name="Footer Placeholder 4">
            <a:extLst>
              <a:ext uri="{FF2B5EF4-FFF2-40B4-BE49-F238E27FC236}">
                <a16:creationId xmlns:a16="http://schemas.microsoft.com/office/drawing/2014/main" id="{DA24B8B3-8B56-59D5-9ABA-DD1F0B6AC607}"/>
              </a:ext>
            </a:extLst>
          </p:cNvPr>
          <p:cNvSpPr>
            <a:spLocks noGrp="1"/>
          </p:cNvSpPr>
          <p:nvPr>
            <p:ph type="ftr" sz="quarter" idx="11"/>
          </p:nvPr>
        </p:nvSpPr>
        <p:spPr/>
        <p:txBody>
          <a:bodyPr/>
          <a:lstStyle/>
          <a:p>
            <a:r>
              <a:rPr lang="en-US"/>
              <a:t>CBB EAB meeting | Charge</a:t>
            </a:r>
          </a:p>
        </p:txBody>
      </p:sp>
      <p:sp>
        <p:nvSpPr>
          <p:cNvPr id="6" name="Slide Number Placeholder 5">
            <a:extLst>
              <a:ext uri="{FF2B5EF4-FFF2-40B4-BE49-F238E27FC236}">
                <a16:creationId xmlns:a16="http://schemas.microsoft.com/office/drawing/2014/main" id="{04EAF0A0-27CF-F435-3B5A-BE6D8C45281D}"/>
              </a:ext>
            </a:extLst>
          </p:cNvPr>
          <p:cNvSpPr>
            <a:spLocks noGrp="1"/>
          </p:cNvSpPr>
          <p:nvPr>
            <p:ph type="sldNum" sz="quarter" idx="12"/>
          </p:nvPr>
        </p:nvSpPr>
        <p:spPr/>
        <p:txBody>
          <a:bodyPr/>
          <a:lstStyle/>
          <a:p>
            <a:fld id="{921CBE81-14BD-7343-B359-01BCBA3179F9}" type="slidenum">
              <a:rPr lang="en-US" smtClean="0"/>
              <a:t>8</a:t>
            </a:fld>
            <a:endParaRPr lang="en-US"/>
          </a:p>
        </p:txBody>
      </p:sp>
      <p:sp>
        <p:nvSpPr>
          <p:cNvPr id="7" name="TextBox 6">
            <a:extLst>
              <a:ext uri="{FF2B5EF4-FFF2-40B4-BE49-F238E27FC236}">
                <a16:creationId xmlns:a16="http://schemas.microsoft.com/office/drawing/2014/main" id="{BE6FFF87-E851-A6CF-6DB2-2012B6F58914}"/>
              </a:ext>
            </a:extLst>
          </p:cNvPr>
          <p:cNvSpPr txBox="1"/>
          <p:nvPr/>
        </p:nvSpPr>
        <p:spPr>
          <a:xfrm>
            <a:off x="8114764" y="2828835"/>
            <a:ext cx="953036" cy="1200329"/>
          </a:xfrm>
          <a:prstGeom prst="rect">
            <a:avLst/>
          </a:prstGeom>
          <a:solidFill>
            <a:schemeClr val="accent3"/>
          </a:solidFill>
        </p:spPr>
        <p:txBody>
          <a:bodyPr wrap="square" rtlCol="0">
            <a:spAutoFit/>
          </a:bodyPr>
          <a:lstStyle/>
          <a:p>
            <a:r>
              <a:rPr lang="en-US" dirty="0">
                <a:solidFill>
                  <a:schemeClr val="bg1"/>
                </a:solidFill>
              </a:rPr>
              <a:t>NSF “home” </a:t>
            </a:r>
            <a:br>
              <a:rPr lang="en-US" dirty="0">
                <a:solidFill>
                  <a:schemeClr val="bg1"/>
                </a:solidFill>
              </a:rPr>
            </a:br>
            <a:r>
              <a:rPr lang="en-US" dirty="0">
                <a:solidFill>
                  <a:schemeClr val="bg1"/>
                </a:solidFill>
              </a:rPr>
              <a:t>for Acc. Sci.??</a:t>
            </a:r>
          </a:p>
        </p:txBody>
      </p:sp>
    </p:spTree>
    <p:extLst>
      <p:ext uri="{BB962C8B-B14F-4D97-AF65-F5344CB8AC3E}">
        <p14:creationId xmlns:p14="http://schemas.microsoft.com/office/powerpoint/2010/main" val="246947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1C0CD6-0A7E-E848-37CC-DC6A955B52CE}"/>
              </a:ext>
            </a:extLst>
          </p:cNvPr>
          <p:cNvSpPr>
            <a:spLocks noGrp="1"/>
          </p:cNvSpPr>
          <p:nvPr>
            <p:ph idx="1"/>
          </p:nvPr>
        </p:nvSpPr>
        <p:spPr/>
        <p:txBody>
          <a:bodyPr/>
          <a:lstStyle/>
          <a:p>
            <a:pPr marL="0" indent="0">
              <a:buNone/>
            </a:pPr>
            <a:r>
              <a:rPr lang="en-US" sz="2400" dirty="0"/>
              <a:t>Other planned submissions:</a:t>
            </a:r>
            <a:br>
              <a:rPr lang="en-US" sz="2400" dirty="0"/>
            </a:br>
            <a:endParaRPr lang="en-US" sz="2400" dirty="0"/>
          </a:p>
          <a:p>
            <a:r>
              <a:rPr lang="en-US" b="1" dirty="0"/>
              <a:t>DOE Traineeship </a:t>
            </a:r>
            <a:r>
              <a:rPr lang="en-US" dirty="0"/>
              <a:t>including CBB accelerator faculty at Cornell, ASU, </a:t>
            </a:r>
            <a:br>
              <a:rPr lang="en-US" dirty="0"/>
            </a:br>
            <a:r>
              <a:rPr lang="en-US" dirty="0"/>
              <a:t>U. Chicago and UCLA.   </a:t>
            </a:r>
            <a:r>
              <a:rPr lang="en-US" dirty="0">
                <a:solidFill>
                  <a:schemeClr val="bg1">
                    <a:lumMod val="25000"/>
                  </a:schemeClr>
                </a:solidFill>
              </a:rPr>
              <a:t>Due 6/5</a:t>
            </a:r>
          </a:p>
          <a:p>
            <a:endParaRPr lang="en-US" dirty="0">
              <a:solidFill>
                <a:schemeClr val="bg1">
                  <a:lumMod val="25000"/>
                </a:schemeClr>
              </a:solidFill>
            </a:endParaRPr>
          </a:p>
          <a:p>
            <a:r>
              <a:rPr lang="en-US" dirty="0"/>
              <a:t>An </a:t>
            </a:r>
            <a:r>
              <a:rPr lang="en-US" b="1" dirty="0"/>
              <a:t>NSF Research Traineeship </a:t>
            </a:r>
            <a:r>
              <a:rPr lang="en-US" dirty="0"/>
              <a:t>in Accelerator Materials</a:t>
            </a:r>
            <a:br>
              <a:rPr lang="en-US" dirty="0"/>
            </a:br>
            <a:r>
              <a:rPr lang="en-US" dirty="0">
                <a:solidFill>
                  <a:schemeClr val="bg1">
                    <a:lumMod val="25000"/>
                  </a:schemeClr>
                </a:solidFill>
              </a:rPr>
              <a:t>Under discussion</a:t>
            </a:r>
            <a:br>
              <a:rPr lang="en-US" dirty="0"/>
            </a:br>
            <a:endParaRPr lang="en-US" dirty="0"/>
          </a:p>
          <a:p>
            <a:r>
              <a:rPr lang="en-US" sz="2000" b="1" dirty="0"/>
              <a:t>DOE GARD</a:t>
            </a:r>
            <a:r>
              <a:rPr lang="en-US" sz="2000" dirty="0"/>
              <a:t>, </a:t>
            </a:r>
            <a:r>
              <a:rPr lang="en-US" sz="2000" b="1" dirty="0"/>
              <a:t>Stewardship/ARDAP, NP, BES	</a:t>
            </a:r>
            <a:br>
              <a:rPr lang="en-US" sz="2000" b="1" dirty="0"/>
            </a:br>
            <a:r>
              <a:rPr lang="en-US" sz="2000" dirty="0"/>
              <a:t>Individual PIs or small groups.</a:t>
            </a:r>
            <a:r>
              <a:rPr lang="en-US" sz="2000" b="1" dirty="0"/>
              <a:t> </a:t>
            </a:r>
            <a:r>
              <a:rPr lang="en-US" sz="2000" dirty="0"/>
              <a:t>These currently provide about half of our accelerator research support</a:t>
            </a:r>
          </a:p>
          <a:p>
            <a:endParaRPr lang="en-US" dirty="0"/>
          </a:p>
          <a:p>
            <a:r>
              <a:rPr lang="en-US" b="1" dirty="0"/>
              <a:t>DOE Energy Frontier Research Center </a:t>
            </a:r>
            <a:r>
              <a:rPr lang="en-US" dirty="0"/>
              <a:t>in Accelerator Materials</a:t>
            </a:r>
            <a:br>
              <a:rPr lang="en-US" dirty="0"/>
            </a:br>
            <a:r>
              <a:rPr lang="en-US" dirty="0">
                <a:solidFill>
                  <a:schemeClr val="bg1">
                    <a:lumMod val="25000"/>
                  </a:schemeClr>
                </a:solidFill>
              </a:rPr>
              <a:t>In development</a:t>
            </a:r>
          </a:p>
          <a:p>
            <a:endParaRPr lang="en-US" sz="2000" dirty="0"/>
          </a:p>
          <a:p>
            <a:endParaRPr lang="en-US" dirty="0"/>
          </a:p>
          <a:p>
            <a:endParaRPr lang="en-US" dirty="0"/>
          </a:p>
        </p:txBody>
      </p:sp>
      <p:sp>
        <p:nvSpPr>
          <p:cNvPr id="3" name="Title 2">
            <a:extLst>
              <a:ext uri="{FF2B5EF4-FFF2-40B4-BE49-F238E27FC236}">
                <a16:creationId xmlns:a16="http://schemas.microsoft.com/office/drawing/2014/main" id="{1A605613-AC44-537B-2F72-2875202E0CEA}"/>
              </a:ext>
            </a:extLst>
          </p:cNvPr>
          <p:cNvSpPr>
            <a:spLocks noGrp="1"/>
          </p:cNvSpPr>
          <p:nvPr>
            <p:ph type="title"/>
          </p:nvPr>
        </p:nvSpPr>
        <p:spPr/>
        <p:txBody>
          <a:bodyPr/>
          <a:lstStyle/>
          <a:p>
            <a:r>
              <a:rPr lang="en-US" dirty="0"/>
              <a:t>CBB post 2026 (</a:t>
            </a:r>
            <a:r>
              <a:rPr lang="en-US" dirty="0" err="1"/>
              <a:t>con’t</a:t>
            </a:r>
            <a:r>
              <a:rPr lang="en-US" dirty="0"/>
              <a:t>)</a:t>
            </a:r>
          </a:p>
        </p:txBody>
      </p:sp>
      <p:sp>
        <p:nvSpPr>
          <p:cNvPr id="4" name="Date Placeholder 3">
            <a:extLst>
              <a:ext uri="{FF2B5EF4-FFF2-40B4-BE49-F238E27FC236}">
                <a16:creationId xmlns:a16="http://schemas.microsoft.com/office/drawing/2014/main" id="{D6DF0869-695D-AFC4-811C-B11F1FCEF266}"/>
              </a:ext>
            </a:extLst>
          </p:cNvPr>
          <p:cNvSpPr>
            <a:spLocks noGrp="1"/>
          </p:cNvSpPr>
          <p:nvPr>
            <p:ph type="dt" sz="half" idx="10"/>
          </p:nvPr>
        </p:nvSpPr>
        <p:spPr/>
        <p:txBody>
          <a:bodyPr/>
          <a:lstStyle/>
          <a:p>
            <a:r>
              <a:rPr lang="en-US"/>
              <a:t>5/31/2023</a:t>
            </a:r>
          </a:p>
        </p:txBody>
      </p:sp>
      <p:sp>
        <p:nvSpPr>
          <p:cNvPr id="5" name="Footer Placeholder 4">
            <a:extLst>
              <a:ext uri="{FF2B5EF4-FFF2-40B4-BE49-F238E27FC236}">
                <a16:creationId xmlns:a16="http://schemas.microsoft.com/office/drawing/2014/main" id="{96F031D2-9316-C7B2-9227-75A611BF4CF4}"/>
              </a:ext>
            </a:extLst>
          </p:cNvPr>
          <p:cNvSpPr>
            <a:spLocks noGrp="1"/>
          </p:cNvSpPr>
          <p:nvPr>
            <p:ph type="ftr" sz="quarter" idx="11"/>
          </p:nvPr>
        </p:nvSpPr>
        <p:spPr/>
        <p:txBody>
          <a:bodyPr/>
          <a:lstStyle/>
          <a:p>
            <a:r>
              <a:rPr lang="en-US"/>
              <a:t>CBB EAB meeting | Charge</a:t>
            </a:r>
          </a:p>
        </p:txBody>
      </p:sp>
      <p:sp>
        <p:nvSpPr>
          <p:cNvPr id="6" name="Slide Number Placeholder 5">
            <a:extLst>
              <a:ext uri="{FF2B5EF4-FFF2-40B4-BE49-F238E27FC236}">
                <a16:creationId xmlns:a16="http://schemas.microsoft.com/office/drawing/2014/main" id="{D55C9B30-7121-BCC1-6D4E-F140DE64A872}"/>
              </a:ext>
            </a:extLst>
          </p:cNvPr>
          <p:cNvSpPr>
            <a:spLocks noGrp="1"/>
          </p:cNvSpPr>
          <p:nvPr>
            <p:ph type="sldNum" sz="quarter" idx="12"/>
          </p:nvPr>
        </p:nvSpPr>
        <p:spPr/>
        <p:txBody>
          <a:bodyPr/>
          <a:lstStyle/>
          <a:p>
            <a:fld id="{921CBE81-14BD-7343-B359-01BCBA3179F9}" type="slidenum">
              <a:rPr lang="en-US" smtClean="0"/>
              <a:t>9</a:t>
            </a:fld>
            <a:endParaRPr lang="en-US"/>
          </a:p>
        </p:txBody>
      </p:sp>
    </p:spTree>
    <p:extLst>
      <p:ext uri="{BB962C8B-B14F-4D97-AF65-F5344CB8AC3E}">
        <p14:creationId xmlns:p14="http://schemas.microsoft.com/office/powerpoint/2010/main" val="3535354371"/>
      </p:ext>
    </p:extLst>
  </p:cSld>
  <p:clrMapOvr>
    <a:masterClrMapping/>
  </p:clrMapOvr>
</p:sld>
</file>

<file path=ppt/theme/theme1.xml><?xml version="1.0" encoding="utf-8"?>
<a:theme xmlns:a="http://schemas.openxmlformats.org/drawingml/2006/main" name="Bright Beams theme">
  <a:themeElements>
    <a:clrScheme name="CBB color scheme">
      <a:dk1>
        <a:srgbClr val="000000"/>
      </a:dk1>
      <a:lt1>
        <a:srgbClr val="FEFFFE"/>
      </a:lt1>
      <a:dk2>
        <a:srgbClr val="CBCCCB"/>
      </a:dk2>
      <a:lt2>
        <a:srgbClr val="E5E6E5"/>
      </a:lt2>
      <a:accent1>
        <a:srgbClr val="B31B1B"/>
      </a:accent1>
      <a:accent2>
        <a:srgbClr val="FF7F00"/>
      </a:accent2>
      <a:accent3>
        <a:srgbClr val="09657C"/>
      </a:accent3>
      <a:accent4>
        <a:srgbClr val="9D9683"/>
      </a:accent4>
      <a:accent5>
        <a:srgbClr val="CBCCCB"/>
      </a:accent5>
      <a:accent6>
        <a:srgbClr val="E5E6E5"/>
      </a:accent6>
      <a:hlink>
        <a:srgbClr val="FF7F00"/>
      </a:hlink>
      <a:folHlink>
        <a:srgbClr val="09657C"/>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C Directors 2019" id="{810C90E8-F448-8F41-9F13-34FB4D7AF696}" vid="{612D7DB9-34AF-2E45-829A-D28476B1D9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Bright Beams theme</Template>
  <TotalTime>87681</TotalTime>
  <Words>924</Words>
  <Application>Microsoft Macintosh PowerPoint</Application>
  <PresentationFormat>On-screen Show (4:3)</PresentationFormat>
  <Paragraphs>122</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Book</vt:lpstr>
      <vt:lpstr>Calibri</vt:lpstr>
      <vt:lpstr>Cambria Math</vt:lpstr>
      <vt:lpstr>Open Sans</vt:lpstr>
      <vt:lpstr>Times New Roman</vt:lpstr>
      <vt:lpstr>Bright Beams theme</vt:lpstr>
      <vt:lpstr>CBB EAB meeting Charge  J. Ritchie Patterson Center Director</vt:lpstr>
      <vt:lpstr>Code of Conduct</vt:lpstr>
      <vt:lpstr>Charge</vt:lpstr>
      <vt:lpstr>Charge (con’t)</vt:lpstr>
      <vt:lpstr>Met Deliverables 1</vt:lpstr>
      <vt:lpstr>Met Deliverables 2</vt:lpstr>
      <vt:lpstr>CBB Legacy</vt:lpstr>
      <vt:lpstr>CBB post 2026</vt:lpstr>
      <vt:lpstr>CBB post 2026 (con’t)</vt:lpstr>
      <vt:lpstr>Charge in a nutshell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Ritchie Patterson</dc:creator>
  <cp:keywords/>
  <dc:description/>
  <cp:lastModifiedBy>Ritchie Patterson</cp:lastModifiedBy>
  <cp:revision>452</cp:revision>
  <cp:lastPrinted>2022-09-11T21:13:33Z</cp:lastPrinted>
  <dcterms:created xsi:type="dcterms:W3CDTF">2020-04-25T17:01:12Z</dcterms:created>
  <dcterms:modified xsi:type="dcterms:W3CDTF">2023-05-30T14:46:15Z</dcterms:modified>
  <cp:category/>
</cp:coreProperties>
</file>